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7"/>
  </p:notesMasterIdLst>
  <p:sldIdLst>
    <p:sldId id="277" r:id="rId2"/>
    <p:sldId id="622" r:id="rId3"/>
    <p:sldId id="629" r:id="rId4"/>
    <p:sldId id="626" r:id="rId5"/>
    <p:sldId id="314" r:id="rId6"/>
    <p:sldId id="614" r:id="rId7"/>
    <p:sldId id="612" r:id="rId8"/>
    <p:sldId id="615" r:id="rId9"/>
    <p:sldId id="616" r:id="rId10"/>
    <p:sldId id="617" r:id="rId11"/>
    <p:sldId id="618" r:id="rId12"/>
    <p:sldId id="630" r:id="rId13"/>
    <p:sldId id="333" r:id="rId14"/>
    <p:sldId id="316" r:id="rId15"/>
    <p:sldId id="328" r:id="rId16"/>
    <p:sldId id="286" r:id="rId17"/>
    <p:sldId id="318" r:id="rId18"/>
    <p:sldId id="335" r:id="rId19"/>
    <p:sldId id="272" r:id="rId20"/>
    <p:sldId id="262" r:id="rId21"/>
    <p:sldId id="271" r:id="rId22"/>
    <p:sldId id="632" r:id="rId23"/>
    <p:sldId id="275" r:id="rId24"/>
    <p:sldId id="336" r:id="rId25"/>
    <p:sldId id="311" r:id="rId26"/>
    <p:sldId id="619" r:id="rId27"/>
    <p:sldId id="621" r:id="rId28"/>
    <p:sldId id="274" r:id="rId29"/>
    <p:sldId id="620" r:id="rId30"/>
    <p:sldId id="270" r:id="rId31"/>
    <p:sldId id="338" r:id="rId32"/>
    <p:sldId id="627" r:id="rId33"/>
    <p:sldId id="301" r:id="rId34"/>
    <p:sldId id="628" r:id="rId35"/>
    <p:sldId id="631" r:id="rId36"/>
  </p:sldIdLst>
  <p:sldSz cx="9144000" cy="6858000" type="screen4x3"/>
  <p:notesSz cx="6858000" cy="9144000"/>
  <p:embeddedFontLst>
    <p:embeddedFont>
      <p:font typeface="Arial Narrow" panose="020B060602020203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MT Extra" panose="05050102010205020202" pitchFamily="18" charset="2"/>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06CA51-BA3D-4408-A28D-8713173CBBD2}">
          <p14:sldIdLst>
            <p14:sldId id="277"/>
            <p14:sldId id="622"/>
            <p14:sldId id="629"/>
            <p14:sldId id="626"/>
            <p14:sldId id="314"/>
            <p14:sldId id="614"/>
            <p14:sldId id="612"/>
            <p14:sldId id="615"/>
            <p14:sldId id="616"/>
            <p14:sldId id="617"/>
            <p14:sldId id="618"/>
            <p14:sldId id="630"/>
            <p14:sldId id="333"/>
            <p14:sldId id="316"/>
            <p14:sldId id="328"/>
            <p14:sldId id="286"/>
            <p14:sldId id="318"/>
            <p14:sldId id="335"/>
            <p14:sldId id="272"/>
            <p14:sldId id="262"/>
            <p14:sldId id="271"/>
            <p14:sldId id="632"/>
            <p14:sldId id="275"/>
            <p14:sldId id="336"/>
            <p14:sldId id="311"/>
            <p14:sldId id="619"/>
            <p14:sldId id="621"/>
            <p14:sldId id="274"/>
            <p14:sldId id="620"/>
            <p14:sldId id="270"/>
            <p14:sldId id="338"/>
            <p14:sldId id="627"/>
            <p14:sldId id="301"/>
            <p14:sldId id="628"/>
            <p14:sldId id="6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9B"/>
    <a:srgbClr val="E6E0EC"/>
    <a:srgbClr val="FF0000"/>
    <a:srgbClr val="C0504D"/>
    <a:srgbClr val="DCE6F2"/>
    <a:srgbClr val="0000FF"/>
    <a:srgbClr val="F2DCDB"/>
    <a:srgbClr val="FFFFFF"/>
    <a:srgbClr val="000000"/>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60"/>
  </p:normalViewPr>
  <p:slideViewPr>
    <p:cSldViewPr snapToGrid="0">
      <p:cViewPr varScale="1">
        <p:scale>
          <a:sx n="111" d="100"/>
          <a:sy n="111" d="100"/>
        </p:scale>
        <p:origin x="1464"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60128" cy="6012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92.wmf"/><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92.wmf"/><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4"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2.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5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 Id="rId1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C8F1C7-8F1C-44F4-B16E-55FCAD806C81}" type="datetimeFigureOut">
              <a:rPr lang="en-GB" smtClean="0"/>
              <a:pPr/>
              <a:t>08/12/2019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7C3040-879F-4E63-8D59-196E9DCE7126}" type="slidenum">
              <a:rPr lang="en-GB" smtClean="0"/>
              <a:pPr/>
              <a:t>‹#›</a:t>
            </a:fld>
            <a:endParaRPr lang="en-GB"/>
          </a:p>
        </p:txBody>
      </p:sp>
    </p:spTree>
    <p:extLst>
      <p:ext uri="{BB962C8B-B14F-4D97-AF65-F5344CB8AC3E}">
        <p14:creationId xmlns:p14="http://schemas.microsoft.com/office/powerpoint/2010/main" val="362679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a:t>
            </a:fld>
            <a:endParaRPr lang="en-US" dirty="0"/>
          </a:p>
        </p:txBody>
      </p:sp>
    </p:spTree>
    <p:extLst>
      <p:ext uri="{BB962C8B-B14F-4D97-AF65-F5344CB8AC3E}">
        <p14:creationId xmlns:p14="http://schemas.microsoft.com/office/powerpoint/2010/main" val="159895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33</a:t>
            </a:fld>
            <a:endParaRPr lang="en-US" dirty="0"/>
          </a:p>
        </p:txBody>
      </p:sp>
    </p:spTree>
    <p:extLst>
      <p:ext uri="{BB962C8B-B14F-4D97-AF65-F5344CB8AC3E}">
        <p14:creationId xmlns:p14="http://schemas.microsoft.com/office/powerpoint/2010/main" val="131304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7C3040-879F-4E63-8D59-196E9DCE7126}" type="slidenum">
              <a:rPr lang="en-GB" smtClean="0"/>
              <a:pPr/>
              <a:t>5</a:t>
            </a:fld>
            <a:endParaRPr lang="en-GB"/>
          </a:p>
        </p:txBody>
      </p:sp>
    </p:spTree>
    <p:extLst>
      <p:ext uri="{BB962C8B-B14F-4D97-AF65-F5344CB8AC3E}">
        <p14:creationId xmlns:p14="http://schemas.microsoft.com/office/powerpoint/2010/main" val="383003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7</a:t>
            </a:fld>
            <a:endParaRPr lang="en-US" dirty="0"/>
          </a:p>
        </p:txBody>
      </p:sp>
    </p:spTree>
    <p:extLst>
      <p:ext uri="{BB962C8B-B14F-4D97-AF65-F5344CB8AC3E}">
        <p14:creationId xmlns:p14="http://schemas.microsoft.com/office/powerpoint/2010/main" val="378634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13</a:t>
            </a:fld>
            <a:endParaRPr lang="en-US" dirty="0"/>
          </a:p>
        </p:txBody>
      </p:sp>
    </p:spTree>
    <p:extLst>
      <p:ext uri="{BB962C8B-B14F-4D97-AF65-F5344CB8AC3E}">
        <p14:creationId xmlns:p14="http://schemas.microsoft.com/office/powerpoint/2010/main" val="99742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14</a:t>
            </a:fld>
            <a:endParaRPr lang="en-US" dirty="0"/>
          </a:p>
        </p:txBody>
      </p:sp>
    </p:spTree>
    <p:extLst>
      <p:ext uri="{BB962C8B-B14F-4D97-AF65-F5344CB8AC3E}">
        <p14:creationId xmlns:p14="http://schemas.microsoft.com/office/powerpoint/2010/main" val="158630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15</a:t>
            </a:fld>
            <a:endParaRPr lang="en-US" dirty="0"/>
          </a:p>
        </p:txBody>
      </p:sp>
    </p:spTree>
    <p:extLst>
      <p:ext uri="{BB962C8B-B14F-4D97-AF65-F5344CB8AC3E}">
        <p14:creationId xmlns:p14="http://schemas.microsoft.com/office/powerpoint/2010/main" val="395172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18</a:t>
            </a:fld>
            <a:endParaRPr lang="en-US" dirty="0"/>
          </a:p>
        </p:txBody>
      </p:sp>
    </p:spTree>
    <p:extLst>
      <p:ext uri="{BB962C8B-B14F-4D97-AF65-F5344CB8AC3E}">
        <p14:creationId xmlns:p14="http://schemas.microsoft.com/office/powerpoint/2010/main" val="997427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20</a:t>
            </a:fld>
            <a:endParaRPr lang="en-US" dirty="0"/>
          </a:p>
        </p:txBody>
      </p:sp>
    </p:spTree>
    <p:extLst>
      <p:ext uri="{BB962C8B-B14F-4D97-AF65-F5344CB8AC3E}">
        <p14:creationId xmlns:p14="http://schemas.microsoft.com/office/powerpoint/2010/main" val="145941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A34BDE2-A45F-4507-9E48-B3D00408F77B}" type="slidenum">
              <a:rPr lang="en-US" smtClean="0"/>
              <a:pPr>
                <a:defRPr/>
              </a:pPr>
              <a:t>24</a:t>
            </a:fld>
            <a:endParaRPr lang="en-US" dirty="0"/>
          </a:p>
        </p:txBody>
      </p:sp>
    </p:spTree>
    <p:extLst>
      <p:ext uri="{BB962C8B-B14F-4D97-AF65-F5344CB8AC3E}">
        <p14:creationId xmlns:p14="http://schemas.microsoft.com/office/powerpoint/2010/main" val="99742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C91974-ECEB-4B1A-B82B-ED1C52941AB4}" type="datetime1">
              <a:rPr lang="en-GB" smtClean="0"/>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F3067E-6DB4-4F38-B912-CFDA7A02D8F9}" type="datetime1">
              <a:rPr lang="en-GB" smtClean="0"/>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D090E0-9003-4516-AF92-2DF57A005377}" type="datetime1">
              <a:rPr lang="en-GB" smtClean="0"/>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ACA74B-B2AD-4F96-9B76-ACB67C945DF7}" type="datetime1">
              <a:rPr lang="en-GB" smtClean="0"/>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EE4BB-F4EC-42AE-B44C-F36B4AEFFE02}" type="datetime1">
              <a:rPr lang="en-GB" smtClean="0"/>
              <a:t>08/12/2019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D57B75-C2F5-444A-BF9F-043C2FA70B30}" type="datetime1">
              <a:rPr lang="en-GB" smtClean="0"/>
              <a:t>08/12/2019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5FFF38-102F-47EE-BC29-4F9230CE2287}" type="datetime1">
              <a:rPr lang="en-GB" smtClean="0"/>
              <a:t>08/12/2019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A0C474C-14B5-4EBF-918C-FB085FFA6F40}" type="datetime1">
              <a:rPr lang="en-GB" smtClean="0"/>
              <a:t>08/12/2019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0092A-54B2-439E-88AB-8EAA47BD40F1}" type="datetime1">
              <a:rPr lang="en-GB" smtClean="0"/>
              <a:t>08/12/2019</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9EBDF9-2A61-4DAF-9A87-BE2E32617888}" type="datetime1">
              <a:rPr lang="en-GB" smtClean="0"/>
              <a:t>08/12/2019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E6469-76A4-4058-BDB2-985861032571}" type="datetime1">
              <a:rPr lang="en-GB" smtClean="0"/>
              <a:t>08/12/2019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88DFBA-EF6B-41B5-A4A1-77ADA448DF1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96A09-BCAC-4F21-ACBB-2235077BD24F}" type="datetime1">
              <a:rPr lang="en-GB" smtClean="0"/>
              <a:t>08/12/2019</a:t>
            </a:fld>
            <a:endParaRPr lang="en-GB"/>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8DFBA-EF6B-41B5-A4A1-77ADA448DF1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3.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2.wmf"/><Relationship Id="rId5" Type="http://schemas.openxmlformats.org/officeDocument/2006/relationships/image" Target="../media/image25.jpeg"/><Relationship Id="rId10" Type="http://schemas.openxmlformats.org/officeDocument/2006/relationships/oleObject" Target="../embeddings/oleObject8.bin"/><Relationship Id="rId4" Type="http://schemas.openxmlformats.org/officeDocument/2006/relationships/image" Target="../media/image24.jpeg"/><Relationship Id="rId9"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hyperlink" Target="http://www.google.co.uk/url?sa=i&amp;rct=j&amp;q=&amp;esrc=s&amp;source=images&amp;cd=&amp;cad=rja&amp;uact=8&amp;ved=0ahUKEwiehN3YrujJAhXBcQ8KHQ7aBAkQjRwIBw&amp;url=http://capabilities.templeton.org/2008/HA/ggggs.html&amp;psig=AFQjCNFfEzpX8k6FAt2rcG7nP88ykwC-2g&amp;ust=1450629635593002" TargetMode="External"/><Relationship Id="rId3" Type="http://schemas.openxmlformats.org/officeDocument/2006/relationships/oleObject" Target="../embeddings/oleObject9.bin"/><Relationship Id="rId7" Type="http://schemas.openxmlformats.org/officeDocument/2006/relationships/oleObject" Target="../embeddings/oleObject10.bin"/><Relationship Id="rId12" Type="http://schemas.openxmlformats.org/officeDocument/2006/relationships/image" Target="../media/image28.wmf"/><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5.vml"/><Relationship Id="rId6" Type="http://schemas.openxmlformats.org/officeDocument/2006/relationships/image" Target="../media/image30.jpeg"/><Relationship Id="rId11" Type="http://schemas.openxmlformats.org/officeDocument/2006/relationships/oleObject" Target="../embeddings/oleObject11.bin"/><Relationship Id="rId5" Type="http://schemas.openxmlformats.org/officeDocument/2006/relationships/hyperlink" Target="http://www.google.co.uk/url?sa=i&amp;rct=j&amp;q=&amp;esrc=s&amp;source=images&amp;cd=&amp;cad=rja&amp;uact=8&amp;ved=0ahUKEwjW9a7srOjJAhVGcQ8KHVaUBy8QjRwIBw&amp;url=http://www.youtube.com/watch?v=cv9hje42i_E&amp;psig=AFQjCNEcaGJjuGtAChXPGa-Smo45t4qA_A&amp;ust=1450629117279400" TargetMode="External"/><Relationship Id="rId15" Type="http://schemas.openxmlformats.org/officeDocument/2006/relationships/oleObject" Target="../embeddings/oleObject12.bin"/><Relationship Id="rId10" Type="http://schemas.openxmlformats.org/officeDocument/2006/relationships/image" Target="../media/image31.jpeg"/><Relationship Id="rId4" Type="http://schemas.openxmlformats.org/officeDocument/2006/relationships/image" Target="../media/image26.wmf"/><Relationship Id="rId9" Type="http://schemas.openxmlformats.org/officeDocument/2006/relationships/hyperlink" Target="http://www.google.co.uk/url?sa=i&amp;rct=j&amp;q=&amp;esrc=s&amp;source=images&amp;cd=&amp;cad=rja&amp;uact=8&amp;ved=0ahUKEwim_N-YrujJAhVHpg4KHXfgAccQjRwIBw&amp;url=http://www.rdecon.org/vol1.htm&amp;psig=AFQjCNFWFjTOYwQDBwMImUuoLg7MryKVUg&amp;ust=1450629498533120" TargetMode="External"/><Relationship Id="rId1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7.jpg"/><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image" Target="../media/image39.png"/><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6.bin"/><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4.wmf"/><Relationship Id="rId18" Type="http://schemas.openxmlformats.org/officeDocument/2006/relationships/hyperlink" Target="http://www.clker.com/cliparts/H/8/R/H/H/5/lab-mouse-template-md.png" TargetMode="External"/><Relationship Id="rId26" Type="http://schemas.openxmlformats.org/officeDocument/2006/relationships/oleObject" Target="../embeddings/oleObject28.bin"/><Relationship Id="rId3" Type="http://schemas.openxmlformats.org/officeDocument/2006/relationships/notesSlide" Target="../notesSlides/notesSlide5.xml"/><Relationship Id="rId21" Type="http://schemas.openxmlformats.org/officeDocument/2006/relationships/image" Target="../media/image47.wmf"/><Relationship Id="rId34" Type="http://schemas.openxmlformats.org/officeDocument/2006/relationships/oleObject" Target="../embeddings/oleObject32.bin"/><Relationship Id="rId7" Type="http://schemas.openxmlformats.org/officeDocument/2006/relationships/image" Target="../media/image41.wmf"/><Relationship Id="rId12" Type="http://schemas.openxmlformats.org/officeDocument/2006/relationships/oleObject" Target="../embeddings/oleObject22.bin"/><Relationship Id="rId17" Type="http://schemas.openxmlformats.org/officeDocument/2006/relationships/image" Target="../media/image46.wmf"/><Relationship Id="rId25" Type="http://schemas.openxmlformats.org/officeDocument/2006/relationships/image" Target="../media/image49.wmf"/><Relationship Id="rId33"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5.bin"/><Relationship Id="rId29" Type="http://schemas.openxmlformats.org/officeDocument/2006/relationships/image" Target="../media/image51.wmf"/><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43.wmf"/><Relationship Id="rId24" Type="http://schemas.openxmlformats.org/officeDocument/2006/relationships/oleObject" Target="../embeddings/oleObject27.bin"/><Relationship Id="rId32" Type="http://schemas.openxmlformats.org/officeDocument/2006/relationships/oleObject" Target="../embeddings/oleObject31.bin"/><Relationship Id="rId5" Type="http://schemas.openxmlformats.org/officeDocument/2006/relationships/image" Target="../media/image40.wmf"/><Relationship Id="rId15" Type="http://schemas.openxmlformats.org/officeDocument/2006/relationships/image" Target="../media/image45.wmf"/><Relationship Id="rId23" Type="http://schemas.openxmlformats.org/officeDocument/2006/relationships/image" Target="../media/image48.wmf"/><Relationship Id="rId28" Type="http://schemas.openxmlformats.org/officeDocument/2006/relationships/oleObject" Target="../embeddings/oleObject29.bin"/><Relationship Id="rId10" Type="http://schemas.openxmlformats.org/officeDocument/2006/relationships/oleObject" Target="../embeddings/oleObject21.bin"/><Relationship Id="rId19" Type="http://schemas.openxmlformats.org/officeDocument/2006/relationships/image" Target="../media/image55.png"/><Relationship Id="rId31" Type="http://schemas.openxmlformats.org/officeDocument/2006/relationships/image" Target="../media/image52.wmf"/><Relationship Id="rId4" Type="http://schemas.openxmlformats.org/officeDocument/2006/relationships/oleObject" Target="../embeddings/oleObject18.bin"/><Relationship Id="rId9" Type="http://schemas.openxmlformats.org/officeDocument/2006/relationships/image" Target="../media/image42.wmf"/><Relationship Id="rId14" Type="http://schemas.openxmlformats.org/officeDocument/2006/relationships/oleObject" Target="../embeddings/oleObject23.bin"/><Relationship Id="rId22" Type="http://schemas.openxmlformats.org/officeDocument/2006/relationships/oleObject" Target="../embeddings/oleObject26.bin"/><Relationship Id="rId27" Type="http://schemas.openxmlformats.org/officeDocument/2006/relationships/image" Target="../media/image50.wmf"/><Relationship Id="rId30" Type="http://schemas.openxmlformats.org/officeDocument/2006/relationships/oleObject" Target="../embeddings/oleObject30.bin"/><Relationship Id="rId35" Type="http://schemas.openxmlformats.org/officeDocument/2006/relationships/image" Target="../media/image5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oleObject" Target="../embeddings/oleObject37.bin"/><Relationship Id="rId18" Type="http://schemas.openxmlformats.org/officeDocument/2006/relationships/image" Target="../media/image62.wmf"/><Relationship Id="rId3" Type="http://schemas.openxmlformats.org/officeDocument/2006/relationships/notesSlide" Target="../notesSlides/notesSlide6.xml"/><Relationship Id="rId21" Type="http://schemas.openxmlformats.org/officeDocument/2006/relationships/oleObject" Target="../embeddings/oleObject41.bin"/><Relationship Id="rId7" Type="http://schemas.openxmlformats.org/officeDocument/2006/relationships/image" Target="../media/image57.wmf"/><Relationship Id="rId12" Type="http://schemas.openxmlformats.org/officeDocument/2006/relationships/image" Target="../media/image59.wmf"/><Relationship Id="rId17"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61.wmf"/><Relationship Id="rId20" Type="http://schemas.openxmlformats.org/officeDocument/2006/relationships/image" Target="../media/image63.wmf"/><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oleObject" Target="../embeddings/oleObject36.bin"/><Relationship Id="rId5" Type="http://schemas.openxmlformats.org/officeDocument/2006/relationships/image" Target="../media/image56.wmf"/><Relationship Id="rId15" Type="http://schemas.openxmlformats.org/officeDocument/2006/relationships/oleObject" Target="../embeddings/oleObject38.bin"/><Relationship Id="rId10" Type="http://schemas.openxmlformats.org/officeDocument/2006/relationships/image" Target="../media/image65.jpeg"/><Relationship Id="rId19" Type="http://schemas.openxmlformats.org/officeDocument/2006/relationships/oleObject" Target="../embeddings/oleObject40.bin"/><Relationship Id="rId4" Type="http://schemas.openxmlformats.org/officeDocument/2006/relationships/oleObject" Target="../embeddings/oleObject33.bin"/><Relationship Id="rId9" Type="http://schemas.openxmlformats.org/officeDocument/2006/relationships/image" Target="../media/image58.wmf"/><Relationship Id="rId14" Type="http://schemas.openxmlformats.org/officeDocument/2006/relationships/image" Target="../media/image60.wmf"/><Relationship Id="rId22" Type="http://schemas.openxmlformats.org/officeDocument/2006/relationships/image" Target="../media/image64.wmf"/></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oleObject" Target="../embeddings/oleObject46.bin"/><Relationship Id="rId18" Type="http://schemas.openxmlformats.org/officeDocument/2006/relationships/image" Target="../media/image73.png"/><Relationship Id="rId3" Type="http://schemas.openxmlformats.org/officeDocument/2006/relationships/oleObject" Target="../embeddings/oleObject42.bin"/><Relationship Id="rId7" Type="http://schemas.openxmlformats.org/officeDocument/2006/relationships/hyperlink" Target="http://www.clker.com/cliparts/H/8/R/H/H/5/lab-mouse-template-md.png" TargetMode="External"/><Relationship Id="rId12" Type="http://schemas.openxmlformats.org/officeDocument/2006/relationships/image" Target="../media/image69.wmf"/><Relationship Id="rId17" Type="http://schemas.openxmlformats.org/officeDocument/2006/relationships/image" Target="../media/image72.png"/><Relationship Id="rId2" Type="http://schemas.openxmlformats.org/officeDocument/2006/relationships/slideLayout" Target="../slideLayouts/slideLayout2.xml"/><Relationship Id="rId16" Type="http://schemas.openxmlformats.org/officeDocument/2006/relationships/image" Target="../media/image71.wmf"/><Relationship Id="rId1" Type="http://schemas.openxmlformats.org/officeDocument/2006/relationships/vmlDrawing" Target="../drawings/vmlDrawing9.vml"/><Relationship Id="rId6" Type="http://schemas.openxmlformats.org/officeDocument/2006/relationships/image" Target="../media/image67.wmf"/><Relationship Id="rId11" Type="http://schemas.openxmlformats.org/officeDocument/2006/relationships/oleObject" Target="../embeddings/oleObject45.bin"/><Relationship Id="rId5" Type="http://schemas.openxmlformats.org/officeDocument/2006/relationships/oleObject" Target="../embeddings/oleObject43.bin"/><Relationship Id="rId15" Type="http://schemas.openxmlformats.org/officeDocument/2006/relationships/oleObject" Target="../embeddings/oleObject47.bin"/><Relationship Id="rId10" Type="http://schemas.openxmlformats.org/officeDocument/2006/relationships/image" Target="../media/image68.wmf"/><Relationship Id="rId4" Type="http://schemas.openxmlformats.org/officeDocument/2006/relationships/image" Target="../media/image66.wmf"/><Relationship Id="rId9" Type="http://schemas.openxmlformats.org/officeDocument/2006/relationships/oleObject" Target="../embeddings/oleObject44.bin"/><Relationship Id="rId14" Type="http://schemas.openxmlformats.org/officeDocument/2006/relationships/image" Target="../media/image70.wmf"/></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http://www.clker.com/cliparts/H/8/R/H/H/5/lab-mouse-template-md.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wmf"/><Relationship Id="rId18" Type="http://schemas.openxmlformats.org/officeDocument/2006/relationships/image" Target="../media/image88.png"/><Relationship Id="rId26" Type="http://schemas.openxmlformats.org/officeDocument/2006/relationships/image" Target="../media/image85.wmf"/><Relationship Id="rId3" Type="http://schemas.openxmlformats.org/officeDocument/2006/relationships/notesSlide" Target="../notesSlides/notesSlide8.xml"/><Relationship Id="rId21" Type="http://schemas.openxmlformats.org/officeDocument/2006/relationships/oleObject" Target="../embeddings/oleObject54.bin"/><Relationship Id="rId7" Type="http://schemas.openxmlformats.org/officeDocument/2006/relationships/image" Target="../media/image79.wmf"/><Relationship Id="rId12" Type="http://schemas.openxmlformats.org/officeDocument/2006/relationships/oleObject" Target="../embeddings/oleObject50.bin"/><Relationship Id="rId17" Type="http://schemas.openxmlformats.org/officeDocument/2006/relationships/image" Target="../media/image82.wmf"/><Relationship Id="rId25"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image" Target="../media/image83.wmf"/><Relationship Id="rId1" Type="http://schemas.openxmlformats.org/officeDocument/2006/relationships/vmlDrawing" Target="../drawings/vmlDrawing10.vml"/><Relationship Id="rId6" Type="http://schemas.openxmlformats.org/officeDocument/2006/relationships/oleObject" Target="../embeddings/oleObject49.bin"/><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8.wmf"/><Relationship Id="rId15" Type="http://schemas.openxmlformats.org/officeDocument/2006/relationships/image" Target="../media/image81.wmf"/><Relationship Id="rId23" Type="http://schemas.openxmlformats.org/officeDocument/2006/relationships/image" Target="../media/image89.png"/><Relationship Id="rId10" Type="http://schemas.openxmlformats.org/officeDocument/2006/relationships/image" Target="../media/image87.png"/><Relationship Id="rId19" Type="http://schemas.openxmlformats.org/officeDocument/2006/relationships/oleObject" Target="../embeddings/oleObject53.bin"/><Relationship Id="rId4" Type="http://schemas.openxmlformats.org/officeDocument/2006/relationships/oleObject" Target="../embeddings/oleObject48.bin"/><Relationship Id="rId9" Type="http://schemas.openxmlformats.org/officeDocument/2006/relationships/image" Target="../media/image86.png"/><Relationship Id="rId14" Type="http://schemas.openxmlformats.org/officeDocument/2006/relationships/oleObject" Target="../embeddings/oleObject51.bin"/><Relationship Id="rId22" Type="http://schemas.openxmlformats.org/officeDocument/2006/relationships/image" Target="../media/image84.wmf"/></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23.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6.bin"/><Relationship Id="rId11" Type="http://schemas.openxmlformats.org/officeDocument/2006/relationships/image" Target="../media/image22.wmf"/><Relationship Id="rId5" Type="http://schemas.openxmlformats.org/officeDocument/2006/relationships/image" Target="../media/image25.jpeg"/><Relationship Id="rId10" Type="http://schemas.openxmlformats.org/officeDocument/2006/relationships/oleObject" Target="../embeddings/oleObject58.bin"/><Relationship Id="rId4" Type="http://schemas.openxmlformats.org/officeDocument/2006/relationships/image" Target="../media/image24.jpeg"/><Relationship Id="rId9" Type="http://schemas.openxmlformats.org/officeDocument/2006/relationships/image" Target="../media/image92.wmf"/></Relationships>
</file>

<file path=ppt/slides/_rels/slide2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93.wmf"/><Relationship Id="rId4" Type="http://schemas.openxmlformats.org/officeDocument/2006/relationships/oleObject" Target="../embeddings/oleObject59.bin"/></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23.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11" Type="http://schemas.openxmlformats.org/officeDocument/2006/relationships/image" Target="../media/image22.wmf"/><Relationship Id="rId5" Type="http://schemas.openxmlformats.org/officeDocument/2006/relationships/image" Target="../media/image25.jpeg"/><Relationship Id="rId10" Type="http://schemas.openxmlformats.org/officeDocument/2006/relationships/oleObject" Target="../embeddings/oleObject58.bin"/><Relationship Id="rId4" Type="http://schemas.openxmlformats.org/officeDocument/2006/relationships/image" Target="../media/image24.jpeg"/><Relationship Id="rId9" Type="http://schemas.openxmlformats.org/officeDocument/2006/relationships/image" Target="../media/image92.wmf"/></Relationships>
</file>

<file path=ppt/slides/_rels/slide2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7.wmf"/><Relationship Id="rId3" Type="http://schemas.openxmlformats.org/officeDocument/2006/relationships/image" Target="../media/image24.jpeg"/><Relationship Id="rId7" Type="http://schemas.openxmlformats.org/officeDocument/2006/relationships/image" Target="../media/image100.png"/><Relationship Id="rId12" Type="http://schemas.openxmlformats.org/officeDocument/2006/relationships/oleObject" Target="../embeddings/oleObject63.bin"/><Relationship Id="rId17" Type="http://schemas.openxmlformats.org/officeDocument/2006/relationships/image" Target="../media/image99.wmf"/><Relationship Id="rId2" Type="http://schemas.openxmlformats.org/officeDocument/2006/relationships/slideLayout" Target="../slideLayouts/slideLayout2.xml"/><Relationship Id="rId16" Type="http://schemas.openxmlformats.org/officeDocument/2006/relationships/oleObject" Target="../embeddings/oleObject65.bin"/><Relationship Id="rId1" Type="http://schemas.openxmlformats.org/officeDocument/2006/relationships/vmlDrawing" Target="../drawings/vmlDrawing14.vml"/><Relationship Id="rId6" Type="http://schemas.openxmlformats.org/officeDocument/2006/relationships/image" Target="../media/image95.wmf"/><Relationship Id="rId11" Type="http://schemas.openxmlformats.org/officeDocument/2006/relationships/image" Target="../media/image96.wmf"/><Relationship Id="rId5" Type="http://schemas.openxmlformats.org/officeDocument/2006/relationships/oleObject" Target="../embeddings/oleObject61.bin"/><Relationship Id="rId15" Type="http://schemas.openxmlformats.org/officeDocument/2006/relationships/image" Target="../media/image98.wmf"/><Relationship Id="rId10" Type="http://schemas.openxmlformats.org/officeDocument/2006/relationships/oleObject" Target="../embeddings/oleObject62.bin"/><Relationship Id="rId4" Type="http://schemas.openxmlformats.org/officeDocument/2006/relationships/image" Target="../media/image25.jpeg"/><Relationship Id="rId9" Type="http://schemas.openxmlformats.org/officeDocument/2006/relationships/image" Target="../media/image89.png"/><Relationship Id="rId14" Type="http://schemas.openxmlformats.org/officeDocument/2006/relationships/oleObject" Target="../embeddings/oleObject64.bin"/></Relationships>
</file>

<file path=ppt/slides/_rels/slide2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oleObject" Target="../embeddings/oleObject66.bin"/><Relationship Id="rId7" Type="http://schemas.openxmlformats.org/officeDocument/2006/relationships/image" Target="../media/image103.png"/><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02.wmf"/><Relationship Id="rId5" Type="http://schemas.openxmlformats.org/officeDocument/2006/relationships/oleObject" Target="../embeddings/oleObject67.bin"/><Relationship Id="rId10" Type="http://schemas.openxmlformats.org/officeDocument/2006/relationships/image" Target="../media/image106.png"/><Relationship Id="rId4" Type="http://schemas.openxmlformats.org/officeDocument/2006/relationships/image" Target="../media/image101.wmf"/><Relationship Id="rId9"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0.png"/><Relationship Id="rId7" Type="http://schemas.openxmlformats.org/officeDocument/2006/relationships/image" Target="../media/image108.wmf"/><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106.png"/><Relationship Id="rId5" Type="http://schemas.openxmlformats.org/officeDocument/2006/relationships/image" Target="../media/image107.png"/><Relationship Id="rId10" Type="http://schemas.openxmlformats.org/officeDocument/2006/relationships/image" Target="../media/image104.png"/><Relationship Id="rId4" Type="http://schemas.openxmlformats.org/officeDocument/2006/relationships/image" Target="../media/image100.png"/><Relationship Id="rId9"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10.wmf"/><Relationship Id="rId4" Type="http://schemas.openxmlformats.org/officeDocument/2006/relationships/oleObject" Target="../embeddings/oleObject68.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oleObject" Target="../embeddings/oleObject69.bin"/><Relationship Id="rId7" Type="http://schemas.openxmlformats.org/officeDocument/2006/relationships/image" Target="../media/image116.jpe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15.jpeg"/><Relationship Id="rId11" Type="http://schemas.openxmlformats.org/officeDocument/2006/relationships/image" Target="../media/image118.png"/><Relationship Id="rId5" Type="http://schemas.openxmlformats.org/officeDocument/2006/relationships/image" Target="../media/image114.jpeg"/><Relationship Id="rId10" Type="http://schemas.openxmlformats.org/officeDocument/2006/relationships/image" Target="../media/image113.wmf"/><Relationship Id="rId4" Type="http://schemas.openxmlformats.org/officeDocument/2006/relationships/image" Target="../media/image112.wmf"/><Relationship Id="rId9" Type="http://schemas.openxmlformats.org/officeDocument/2006/relationships/oleObject" Target="../embeddings/oleObject70.bin"/></Relationships>
</file>

<file path=ppt/slides/_rels/slide35.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71.bin"/><Relationship Id="rId7"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20.wmf"/><Relationship Id="rId5" Type="http://schemas.openxmlformats.org/officeDocument/2006/relationships/oleObject" Target="../embeddings/oleObject72.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74.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3.bin"/><Relationship Id="rId10" Type="http://schemas.openxmlformats.org/officeDocument/2006/relationships/image" Target="../media/image19.wmf"/><Relationship Id="rId4" Type="http://schemas.openxmlformats.org/officeDocument/2006/relationships/image" Target="../media/image14.pn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317512" y="2797580"/>
            <a:ext cx="6478239" cy="3477875"/>
          </a:xfrm>
          <a:prstGeom prst="rect">
            <a:avLst/>
          </a:prstGeom>
          <a:noFill/>
          <a:ln w="9525">
            <a:noFill/>
            <a:miter lim="800000"/>
            <a:headEnd/>
            <a:tailEnd/>
          </a:ln>
        </p:spPr>
        <p:txBody>
          <a:bodyPr wrap="square" anchor="ctr">
            <a:spAutoFit/>
          </a:bodyPr>
          <a:lstStyle/>
          <a:p>
            <a:pPr algn="just"/>
            <a:r>
              <a:rPr lang="en-GB" sz="1100" b="1" dirty="0">
                <a:solidFill>
                  <a:schemeClr val="accent1">
                    <a:lumMod val="75000"/>
                  </a:schemeClr>
                </a:solidFill>
                <a:latin typeface="Arial Narrow" panose="020B0606020202030204" pitchFamily="34" charset="0"/>
              </a:rPr>
              <a:t>Abstract: </a:t>
            </a:r>
            <a:r>
              <a:rPr lang="en-GB" sz="1100" dirty="0">
                <a:solidFill>
                  <a:schemeClr val="accent1">
                    <a:lumMod val="75000"/>
                  </a:schemeClr>
                </a:solidFill>
                <a:latin typeface="Arial Narrow" panose="020B0606020202030204" pitchFamily="34" charset="0"/>
              </a:rPr>
              <a:t>In the cognitive neurosciences and machine learning, we have formal ways of characterising perception and decision-making: current formulations of perceptual synthesis call on theories like predictive coding and the Bayesian brain hypothesis. Conversely, formulations of decision-making and choice behaviour appeal to reinforcement learning and the Bellman optimality principle. On the one hand, the brain seems to be in the game of optimising beliefs about how its sensations are caused; while, on the other hand, our choices and decisions appear to be governed by value functions and reward. Are these formulations irreconcilable, or is there some underlying imperative that renders perceptual inference and decision-making two sides of the same coin. </a:t>
            </a:r>
          </a:p>
          <a:p>
            <a:pPr algn="just"/>
            <a:endParaRPr lang="en-GB" sz="1100" dirty="0">
              <a:solidFill>
                <a:schemeClr val="accent1">
                  <a:lumMod val="75000"/>
                </a:schemeClr>
              </a:solidFill>
              <a:latin typeface="Arial Narrow" panose="020B0606020202030204" pitchFamily="34" charset="0"/>
            </a:endParaRPr>
          </a:p>
          <a:p>
            <a:pPr algn="just"/>
            <a:r>
              <a:rPr lang="en-GB" sz="1100" dirty="0">
                <a:solidFill>
                  <a:schemeClr val="accent1">
                    <a:lumMod val="75000"/>
                  </a:schemeClr>
                </a:solidFill>
                <a:latin typeface="Arial Narrow" panose="020B0606020202030204" pitchFamily="34" charset="0"/>
              </a:rPr>
              <a:t>This talk offers a formal account of insight and learning in terms of active (Bayesian) inference. It deals with the dual problem of inferring states of the world and learning its statistical structure. In contrast to current trends in machine learning (e.g., deep learning), we focus on how agents learn from a small number of ambiguous outcomes to form insight. I will simulations of abstract rule-learning and approximate Bayesian inference to show that minimising (expected) free energy leads to active sampling of novel contingencies. This epistemic, curiosity-directed behaviour closes `explanatory gaps' in knowledge about the causal structure of the world; thereby reducing ignorance, in addition to resolving uncertainty about states of the known world. We then move from inference to model selection or structure learning to show how abductive processes emerge when agents test plausible hypotheses about symmetries in their generative models of the world. The ensuing Bayesian model reduction evokes mechanisms associated with sleep and has all the hallmarks of aha moments. </a:t>
            </a:r>
          </a:p>
          <a:p>
            <a:pPr algn="just"/>
            <a:endParaRPr lang="en-GB" sz="1100" b="1" dirty="0">
              <a:solidFill>
                <a:schemeClr val="accent1">
                  <a:lumMod val="75000"/>
                </a:schemeClr>
              </a:solidFill>
              <a:latin typeface="Arial Narrow" panose="020B0606020202030204" pitchFamily="34" charset="0"/>
            </a:endParaRPr>
          </a:p>
          <a:p>
            <a:pPr algn="just"/>
            <a:r>
              <a:rPr lang="en-GB" sz="1100" b="1" dirty="0">
                <a:solidFill>
                  <a:schemeClr val="accent1">
                    <a:lumMod val="75000"/>
                  </a:schemeClr>
                </a:solidFill>
                <a:latin typeface="Arial Narrow" panose="020B0606020202030204" pitchFamily="34" charset="0"/>
              </a:rPr>
              <a:t>Key words: </a:t>
            </a:r>
            <a:r>
              <a:rPr lang="en-GB" sz="1100" i="1" dirty="0">
                <a:solidFill>
                  <a:schemeClr val="accent1">
                    <a:lumMod val="75000"/>
                  </a:schemeClr>
                </a:solidFill>
                <a:latin typeface="Arial Narrow" panose="020B0606020202030204" pitchFamily="34" charset="0"/>
              </a:rPr>
              <a:t>active inference ∙ insight ∙ novelty ∙ curiosity ∙ model reduction ∙ free energy ∙ epistemic value ∙ structure learning</a:t>
            </a:r>
          </a:p>
          <a:p>
            <a:pPr algn="just"/>
            <a:endParaRPr lang="en-GB" sz="1100" b="1" dirty="0">
              <a:solidFill>
                <a:schemeClr val="accent1">
                  <a:lumMod val="75000"/>
                </a:schemeClr>
              </a:solidFill>
              <a:latin typeface="Arial Narrow" panose="020B0606020202030204" pitchFamily="34" charset="0"/>
            </a:endParaRPr>
          </a:p>
        </p:txBody>
      </p:sp>
      <p:sp>
        <p:nvSpPr>
          <p:cNvPr id="4" name="Footer Placeholder 3"/>
          <p:cNvSpPr>
            <a:spLocks noGrp="1"/>
          </p:cNvSpPr>
          <p:nvPr>
            <p:ph type="ftr" sz="quarter" idx="11"/>
          </p:nvPr>
        </p:nvSpPr>
        <p:spPr>
          <a:xfrm>
            <a:off x="3124200" y="6356366"/>
            <a:ext cx="2895600" cy="365125"/>
          </a:xfrm>
        </p:spPr>
        <p:txBody>
          <a:bodyPr/>
          <a:lstStyle/>
          <a:p>
            <a:r>
              <a:rPr lang="en-GB">
                <a:latin typeface="MT Extra" panose="05050102010205020202" pitchFamily="18" charset="2"/>
              </a:rPr>
              <a:t>  </a:t>
            </a:r>
            <a:endParaRPr lang="en-GB" dirty="0">
              <a:latin typeface="MT Extra" panose="05050102010205020202" pitchFamily="18" charset="2"/>
            </a:endParaRPr>
          </a:p>
        </p:txBody>
      </p:sp>
      <p:pic>
        <p:nvPicPr>
          <p:cNvPr id="8" name="Picture 7" descr="https://www.online.psychol.ucl.ac.uk/App_Themes/Pos08/images/logo_blue_beta.gif">
            <a:extLst>
              <a:ext uri="{FF2B5EF4-FFF2-40B4-BE49-F238E27FC236}">
                <a16:creationId xmlns:a16="http://schemas.microsoft.com/office/drawing/2014/main" id="{21B56141-DB4D-487C-9E3C-C3DD1E9D0330}"/>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433491" y="113807"/>
            <a:ext cx="1596571" cy="861191"/>
          </a:xfrm>
          <a:prstGeom prst="rect">
            <a:avLst/>
          </a:prstGeom>
          <a:noFill/>
        </p:spPr>
      </p:pic>
      <p:sp>
        <p:nvSpPr>
          <p:cNvPr id="9" name="Rectangle 15">
            <a:extLst>
              <a:ext uri="{FF2B5EF4-FFF2-40B4-BE49-F238E27FC236}">
                <a16:creationId xmlns:a16="http://schemas.microsoft.com/office/drawing/2014/main" id="{58ED59DB-94B8-4F2D-89FD-4851D78DFDBB}"/>
              </a:ext>
            </a:extLst>
          </p:cNvPr>
          <p:cNvSpPr>
            <a:spLocks noChangeArrowheads="1"/>
          </p:cNvSpPr>
          <p:nvPr/>
        </p:nvSpPr>
        <p:spPr bwMode="auto">
          <a:xfrm>
            <a:off x="2018384" y="484288"/>
            <a:ext cx="5076497" cy="603691"/>
          </a:xfrm>
          <a:prstGeom prst="rect">
            <a:avLst/>
          </a:prstGeom>
          <a:noFill/>
          <a:ln w="9525">
            <a:noFill/>
            <a:miter lim="800000"/>
            <a:headEnd/>
            <a:tailEnd/>
          </a:ln>
        </p:spPr>
        <p:txBody>
          <a:bodyPr wrap="square">
            <a:spAutoFit/>
          </a:bodyPr>
          <a:lstStyle/>
          <a:p>
            <a:pPr algn="ctr"/>
            <a:r>
              <a:rPr lang="en-GB" sz="2215" b="1">
                <a:solidFill>
                  <a:schemeClr val="accent1">
                    <a:lumMod val="75000"/>
                  </a:schemeClr>
                </a:solidFill>
                <a:latin typeface="Arial Narrow" panose="020B0606020202030204" pitchFamily="34" charset="0"/>
              </a:rPr>
              <a:t>Active inference and artificial curiosity</a:t>
            </a:r>
            <a:endParaRPr lang="en-GB" sz="1108">
              <a:solidFill>
                <a:schemeClr val="accent1">
                  <a:lumMod val="75000"/>
                </a:schemeClr>
              </a:solidFill>
              <a:latin typeface="Arial Narrow" panose="020B0606020202030204" pitchFamily="34" charset="0"/>
            </a:endParaRPr>
          </a:p>
          <a:p>
            <a:pPr algn="ctr"/>
            <a:r>
              <a:rPr lang="en-GB" sz="1108">
                <a:solidFill>
                  <a:schemeClr val="accent1">
                    <a:lumMod val="75000"/>
                  </a:schemeClr>
                </a:solidFill>
                <a:latin typeface="Arial Narrow" panose="020B0606020202030204" pitchFamily="34" charset="0"/>
              </a:rPr>
              <a:t>Karl Friston</a:t>
            </a:r>
            <a:endParaRPr lang="en-GB" sz="1108" dirty="0">
              <a:solidFill>
                <a:schemeClr val="accent1">
                  <a:lumMod val="75000"/>
                </a:schemeClr>
              </a:solidFill>
              <a:latin typeface="Arial Narrow" panose="020B0606020202030204" pitchFamily="34" charset="0"/>
            </a:endParaRPr>
          </a:p>
        </p:txBody>
      </p:sp>
      <p:pic>
        <p:nvPicPr>
          <p:cNvPr id="10" name="Picture 9">
            <a:extLst>
              <a:ext uri="{FF2B5EF4-FFF2-40B4-BE49-F238E27FC236}">
                <a16:creationId xmlns:a16="http://schemas.microsoft.com/office/drawing/2014/main" id="{658AB037-3570-453D-B985-C1731CA8D571}"/>
              </a:ext>
            </a:extLst>
          </p:cNvPr>
          <p:cNvPicPr>
            <a:picLocks noChangeAspect="1"/>
          </p:cNvPicPr>
          <p:nvPr/>
        </p:nvPicPr>
        <p:blipFill>
          <a:blip r:embed="rId4"/>
          <a:stretch>
            <a:fillRect/>
          </a:stretch>
        </p:blipFill>
        <p:spPr>
          <a:xfrm>
            <a:off x="2979231" y="1261302"/>
            <a:ext cx="3154804" cy="1455368"/>
          </a:xfrm>
          <a:prstGeom prst="ellipse">
            <a:avLst/>
          </a:prstGeom>
          <a:ln>
            <a:noFill/>
          </a:ln>
          <a:effectLst>
            <a:softEdge rad="112500"/>
          </a:effectLst>
        </p:spPr>
      </p:pic>
    </p:spTree>
    <p:extLst>
      <p:ext uri="{BB962C8B-B14F-4D97-AF65-F5344CB8AC3E}">
        <p14:creationId xmlns:p14="http://schemas.microsoft.com/office/powerpoint/2010/main" val="1692331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6" descr="http://images.wisegeek.com/human-brain.jpg">
            <a:extLst>
              <a:ext uri="{FF2B5EF4-FFF2-40B4-BE49-F238E27FC236}">
                <a16:creationId xmlns:a16="http://schemas.microsoft.com/office/drawing/2014/main" id="{C0D41393-D664-4BC8-96CD-B11E1065941A}"/>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lum bright="30000" contrast="-40000"/>
            <a:extLst>
              <a:ext uri="{28A0092B-C50C-407E-A947-70E740481C1C}">
                <a14:useLocalDpi xmlns:a14="http://schemas.microsoft.com/office/drawing/2010/main" val="0"/>
              </a:ext>
            </a:extLst>
          </a:blip>
          <a:srcRect/>
          <a:stretch>
            <a:fillRect/>
          </a:stretch>
        </p:blipFill>
        <p:spPr bwMode="auto">
          <a:xfrm>
            <a:off x="2400228" y="1026107"/>
            <a:ext cx="6488310" cy="506597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7" name="Right Arrow 38">
            <a:extLst>
              <a:ext uri="{FF2B5EF4-FFF2-40B4-BE49-F238E27FC236}">
                <a16:creationId xmlns:a16="http://schemas.microsoft.com/office/drawing/2014/main" id="{CB7110A3-29B6-4D58-B0A3-24CA87DAB43B}"/>
              </a:ext>
            </a:extLst>
          </p:cNvPr>
          <p:cNvSpPr/>
          <p:nvPr/>
        </p:nvSpPr>
        <p:spPr>
          <a:xfrm rot="10800000">
            <a:off x="2255655" y="2442304"/>
            <a:ext cx="797168" cy="386866"/>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3736315-59AA-4840-AEA4-FF3B2A67E5EE}"/>
              </a:ext>
            </a:extLst>
          </p:cNvPr>
          <p:cNvSpPr/>
          <p:nvPr/>
        </p:nvSpPr>
        <p:spPr>
          <a:xfrm>
            <a:off x="1907869" y="554903"/>
            <a:ext cx="6799383" cy="5502052"/>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11">
            <a:extLst>
              <a:ext uri="{FF2B5EF4-FFF2-40B4-BE49-F238E27FC236}">
                <a16:creationId xmlns:a16="http://schemas.microsoft.com/office/drawing/2014/main" id="{499B7104-512B-4BFB-9E94-DE1DFC6B56A4}"/>
              </a:ext>
            </a:extLst>
          </p:cNvPr>
          <p:cNvSpPr/>
          <p:nvPr/>
        </p:nvSpPr>
        <p:spPr>
          <a:xfrm>
            <a:off x="3046945" y="3470016"/>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10" name="Rounded Rectangle 12">
            <a:extLst>
              <a:ext uri="{FF2B5EF4-FFF2-40B4-BE49-F238E27FC236}">
                <a16:creationId xmlns:a16="http://schemas.microsoft.com/office/drawing/2014/main" id="{52B75154-CA03-4BB4-B18E-32D12387E034}"/>
              </a:ext>
            </a:extLst>
          </p:cNvPr>
          <p:cNvSpPr/>
          <p:nvPr/>
        </p:nvSpPr>
        <p:spPr>
          <a:xfrm>
            <a:off x="3048893" y="2079114"/>
            <a:ext cx="4661915" cy="1282734"/>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cs typeface="Times New Roman" pitchFamily="18" charset="0"/>
            </a:endParaRPr>
          </a:p>
        </p:txBody>
      </p:sp>
      <p:sp>
        <p:nvSpPr>
          <p:cNvPr id="11" name="TextBox 10">
            <a:extLst>
              <a:ext uri="{FF2B5EF4-FFF2-40B4-BE49-F238E27FC236}">
                <a16:creationId xmlns:a16="http://schemas.microsoft.com/office/drawing/2014/main" id="{46B88B21-B0F6-4AE4-A4E5-EFC2644AD417}"/>
              </a:ext>
            </a:extLst>
          </p:cNvPr>
          <p:cNvSpPr txBox="1"/>
          <p:nvPr/>
        </p:nvSpPr>
        <p:spPr>
          <a:xfrm>
            <a:off x="6081648" y="3546486"/>
            <a:ext cx="1430200" cy="276999"/>
          </a:xfrm>
          <a:prstGeom prst="rect">
            <a:avLst/>
          </a:prstGeom>
          <a:solidFill>
            <a:schemeClr val="accent1">
              <a:lumMod val="75000"/>
            </a:schemeClr>
          </a:solidFill>
        </p:spPr>
        <p:txBody>
          <a:bodyPr wrap="none" rtlCol="0">
            <a:spAutoFit/>
          </a:bodyPr>
          <a:lstStyle/>
          <a:p>
            <a:pPr algn="ctr"/>
            <a:r>
              <a:rPr lang="en-GB" sz="1200" b="1" dirty="0">
                <a:solidFill>
                  <a:prstClr val="white"/>
                </a:solidFill>
                <a:latin typeface="Arial Narrow" pitchFamily="34" charset="0"/>
                <a:cs typeface="Times New Roman" pitchFamily="18" charset="0"/>
              </a:rPr>
              <a:t>Perceptual inference</a:t>
            </a:r>
          </a:p>
        </p:txBody>
      </p:sp>
      <p:sp>
        <p:nvSpPr>
          <p:cNvPr id="12" name="TextBox 11">
            <a:extLst>
              <a:ext uri="{FF2B5EF4-FFF2-40B4-BE49-F238E27FC236}">
                <a16:creationId xmlns:a16="http://schemas.microsoft.com/office/drawing/2014/main" id="{F224BC5C-F99E-4232-8C62-C521E3854662}"/>
              </a:ext>
            </a:extLst>
          </p:cNvPr>
          <p:cNvSpPr txBox="1"/>
          <p:nvPr/>
        </p:nvSpPr>
        <p:spPr>
          <a:xfrm>
            <a:off x="6082009" y="2151449"/>
            <a:ext cx="1429839" cy="276999"/>
          </a:xfrm>
          <a:prstGeom prst="rect">
            <a:avLst/>
          </a:prstGeom>
          <a:solidFill>
            <a:schemeClr val="accent3">
              <a:lumMod val="50000"/>
            </a:schemeClr>
          </a:solidFill>
        </p:spPr>
        <p:txBody>
          <a:bodyPr wrap="square" rtlCol="0">
            <a:spAutoFit/>
          </a:bodyPr>
          <a:lstStyle/>
          <a:p>
            <a:pPr algn="ctr"/>
            <a:r>
              <a:rPr lang="en-GB" sz="1200" b="1" dirty="0">
                <a:solidFill>
                  <a:prstClr val="white"/>
                </a:solidFill>
                <a:latin typeface="Arial Narrow" pitchFamily="34" charset="0"/>
                <a:cs typeface="Times New Roman" pitchFamily="18" charset="0"/>
              </a:rPr>
              <a:t>Policy selection</a:t>
            </a:r>
          </a:p>
        </p:txBody>
      </p:sp>
      <p:sp>
        <p:nvSpPr>
          <p:cNvPr id="13" name="Curved Right Arrow 19">
            <a:extLst>
              <a:ext uri="{FF2B5EF4-FFF2-40B4-BE49-F238E27FC236}">
                <a16:creationId xmlns:a16="http://schemas.microsoft.com/office/drawing/2014/main" id="{D8180494-24B6-479F-BF01-3F70711B2CF6}"/>
              </a:ext>
            </a:extLst>
          </p:cNvPr>
          <p:cNvSpPr/>
          <p:nvPr/>
        </p:nvSpPr>
        <p:spPr>
          <a:xfrm>
            <a:off x="876234" y="2516538"/>
            <a:ext cx="750257" cy="1695952"/>
          </a:xfrm>
          <a:prstGeom prst="curved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itchFamily="34" charset="0"/>
              <a:cs typeface="Times New Roman" pitchFamily="18" charset="0"/>
            </a:endParaRPr>
          </a:p>
        </p:txBody>
      </p:sp>
      <p:sp>
        <p:nvSpPr>
          <p:cNvPr id="14" name="TextBox 13">
            <a:extLst>
              <a:ext uri="{FF2B5EF4-FFF2-40B4-BE49-F238E27FC236}">
                <a16:creationId xmlns:a16="http://schemas.microsoft.com/office/drawing/2014/main" id="{AED07684-CAC3-40E5-97BC-3B4DEDE927ED}"/>
              </a:ext>
            </a:extLst>
          </p:cNvPr>
          <p:cNvSpPr txBox="1"/>
          <p:nvPr/>
        </p:nvSpPr>
        <p:spPr>
          <a:xfrm>
            <a:off x="3554542" y="3546486"/>
            <a:ext cx="1745991" cy="276999"/>
          </a:xfrm>
          <a:prstGeom prst="rect">
            <a:avLst/>
          </a:prstGeom>
          <a:noFill/>
        </p:spPr>
        <p:txBody>
          <a:bodyPr wrap="none" rtlCol="0">
            <a:spAutoFit/>
          </a:bodyPr>
          <a:lstStyle/>
          <a:p>
            <a:pPr algn="r"/>
            <a:r>
              <a:rPr lang="en-GB" sz="1200" b="1" dirty="0">
                <a:solidFill>
                  <a:schemeClr val="accent1">
                    <a:lumMod val="75000"/>
                  </a:schemeClr>
                </a:solidFill>
                <a:latin typeface="Arial Narrow" pitchFamily="34" charset="0"/>
                <a:cs typeface="Times New Roman" pitchFamily="18" charset="0"/>
              </a:rPr>
              <a:t>Free energy maximisation</a:t>
            </a:r>
          </a:p>
        </p:txBody>
      </p:sp>
      <p:sp>
        <p:nvSpPr>
          <p:cNvPr id="15" name="TextBox 14">
            <a:extLst>
              <a:ext uri="{FF2B5EF4-FFF2-40B4-BE49-F238E27FC236}">
                <a16:creationId xmlns:a16="http://schemas.microsoft.com/office/drawing/2014/main" id="{54E28812-FE8C-4458-B29A-D8F6F6A0F0ED}"/>
              </a:ext>
            </a:extLst>
          </p:cNvPr>
          <p:cNvSpPr txBox="1"/>
          <p:nvPr/>
        </p:nvSpPr>
        <p:spPr>
          <a:xfrm>
            <a:off x="3604420" y="2151449"/>
            <a:ext cx="2308645" cy="276999"/>
          </a:xfrm>
          <a:prstGeom prst="rect">
            <a:avLst/>
          </a:prstGeom>
          <a:noFill/>
        </p:spPr>
        <p:txBody>
          <a:bodyPr wrap="none" rtlCol="0">
            <a:spAutoFit/>
          </a:bodyPr>
          <a:lstStyle/>
          <a:p>
            <a:pPr algn="r"/>
            <a:r>
              <a:rPr lang="en-GB" sz="1200" b="1" dirty="0">
                <a:solidFill>
                  <a:schemeClr val="accent3">
                    <a:lumMod val="50000"/>
                  </a:schemeClr>
                </a:solidFill>
                <a:latin typeface="Arial Narrow" pitchFamily="34" charset="0"/>
                <a:cs typeface="Times New Roman" pitchFamily="18" charset="0"/>
              </a:rPr>
              <a:t>Expected free energy maximisation</a:t>
            </a:r>
          </a:p>
        </p:txBody>
      </p:sp>
      <p:pic>
        <p:nvPicPr>
          <p:cNvPr id="16" name="Picture 5" descr="Leonardo-6">
            <a:extLst>
              <a:ext uri="{FF2B5EF4-FFF2-40B4-BE49-F238E27FC236}">
                <a16:creationId xmlns:a16="http://schemas.microsoft.com/office/drawing/2014/main" id="{083AEBA6-C0C6-49F7-8D8A-DAB7F4BD79E6}"/>
              </a:ext>
            </a:extLst>
          </p:cNvPr>
          <p:cNvPicPr>
            <a:picLocks noChangeAspect="1" noChangeArrowheads="1"/>
          </p:cNvPicPr>
          <p:nvPr/>
        </p:nvPicPr>
        <p:blipFill>
          <a:blip r:embed="rId4" cstate="print">
            <a:duotone>
              <a:schemeClr val="accent2">
                <a:shade val="45000"/>
                <a:satMod val="135000"/>
              </a:schemeClr>
              <a:prstClr val="white"/>
            </a:duotone>
          </a:blip>
          <a:srcRect r="3073" b="3670"/>
          <a:stretch>
            <a:fillRect/>
          </a:stretch>
        </p:blipFill>
        <p:spPr bwMode="auto">
          <a:xfrm>
            <a:off x="1376389" y="1492718"/>
            <a:ext cx="1125415" cy="875846"/>
          </a:xfrm>
          <a:prstGeom prst="rect">
            <a:avLst/>
          </a:prstGeom>
          <a:ln>
            <a:noFill/>
          </a:ln>
          <a:effectLst>
            <a:outerShdw blurRad="292100" dist="139700" dir="2700000" algn="tl" rotWithShape="0">
              <a:srgbClr val="333333">
                <a:alpha val="65000"/>
              </a:srgbClr>
            </a:outerShdw>
          </a:effectLst>
        </p:spPr>
      </p:pic>
      <p:pic>
        <p:nvPicPr>
          <p:cNvPr id="17" name="Picture 6" descr="davincieye">
            <a:extLst>
              <a:ext uri="{FF2B5EF4-FFF2-40B4-BE49-F238E27FC236}">
                <a16:creationId xmlns:a16="http://schemas.microsoft.com/office/drawing/2014/main" id="{F449A2A7-0442-436F-B858-6B1F1ECE58FC}"/>
              </a:ext>
            </a:extLst>
          </p:cNvPr>
          <p:cNvPicPr>
            <a:picLocks noChangeAspect="1" noChangeArrowheads="1"/>
          </p:cNvPicPr>
          <p:nvPr/>
        </p:nvPicPr>
        <p:blipFill>
          <a:blip r:embed="rId5" cstate="print">
            <a:duotone>
              <a:schemeClr val="accent2">
                <a:shade val="45000"/>
                <a:satMod val="135000"/>
              </a:schemeClr>
              <a:prstClr val="white"/>
            </a:duotone>
          </a:blip>
          <a:srcRect l="12386" t="6497" r="4918" b="3813"/>
          <a:stretch>
            <a:fillRect/>
          </a:stretch>
        </p:blipFill>
        <p:spPr bwMode="auto">
          <a:xfrm>
            <a:off x="1605925" y="4309682"/>
            <a:ext cx="666343" cy="46533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B10726E9-D728-405A-8C79-F6D368FBDE00}"/>
              </a:ext>
            </a:extLst>
          </p:cNvPr>
          <p:cNvSpPr txBox="1"/>
          <p:nvPr/>
        </p:nvSpPr>
        <p:spPr>
          <a:xfrm>
            <a:off x="4518141" y="1273896"/>
            <a:ext cx="1649811" cy="369332"/>
          </a:xfrm>
          <a:prstGeom prst="rect">
            <a:avLst/>
          </a:prstGeom>
          <a:noFill/>
        </p:spPr>
        <p:txBody>
          <a:bodyPr wrap="none" rtlCol="0">
            <a:spAutoFit/>
          </a:bodyPr>
          <a:lstStyle/>
          <a:p>
            <a:pPr algn="ctr"/>
            <a:r>
              <a:rPr lang="en-GB" b="1" dirty="0">
                <a:solidFill>
                  <a:schemeClr val="accent1">
                    <a:lumMod val="50000"/>
                  </a:schemeClr>
                </a:solidFill>
                <a:latin typeface="Arial Narrow" pitchFamily="34" charset="0"/>
                <a:cs typeface="Times New Roman" pitchFamily="18" charset="0"/>
              </a:rPr>
              <a:t>Active inference</a:t>
            </a:r>
          </a:p>
        </p:txBody>
      </p:sp>
      <p:grpSp>
        <p:nvGrpSpPr>
          <p:cNvPr id="19" name="Group 18">
            <a:extLst>
              <a:ext uri="{FF2B5EF4-FFF2-40B4-BE49-F238E27FC236}">
                <a16:creationId xmlns:a16="http://schemas.microsoft.com/office/drawing/2014/main" id="{D304C631-3235-4162-B039-83C89D6E025B}"/>
              </a:ext>
            </a:extLst>
          </p:cNvPr>
          <p:cNvGrpSpPr/>
          <p:nvPr/>
        </p:nvGrpSpPr>
        <p:grpSpPr>
          <a:xfrm>
            <a:off x="1589509" y="2288022"/>
            <a:ext cx="1272754" cy="706243"/>
            <a:chOff x="830502" y="2217687"/>
            <a:chExt cx="1272754" cy="706243"/>
          </a:xfrm>
        </p:grpSpPr>
        <p:sp>
          <p:nvSpPr>
            <p:cNvPr id="27" name="Oval 26">
              <a:extLst>
                <a:ext uri="{FF2B5EF4-FFF2-40B4-BE49-F238E27FC236}">
                  <a16:creationId xmlns:a16="http://schemas.microsoft.com/office/drawing/2014/main" id="{8DED170D-C978-4B7C-A034-0F7F7500A2F0}"/>
                </a:ext>
              </a:extLst>
            </p:cNvPr>
            <p:cNvSpPr/>
            <p:nvPr/>
          </p:nvSpPr>
          <p:spPr>
            <a:xfrm>
              <a:off x="830502" y="2217687"/>
              <a:ext cx="691375" cy="706243"/>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8" name="Object 27">
              <a:extLst>
                <a:ext uri="{FF2B5EF4-FFF2-40B4-BE49-F238E27FC236}">
                  <a16:creationId xmlns:a16="http://schemas.microsoft.com/office/drawing/2014/main" id="{6F3F8CB2-B2C8-4ADD-85A3-E264979613E2}"/>
                </a:ext>
              </a:extLst>
            </p:cNvPr>
            <p:cNvGraphicFramePr>
              <a:graphicFrameLocks noChangeAspect="1"/>
            </p:cNvGraphicFramePr>
            <p:nvPr/>
          </p:nvGraphicFramePr>
          <p:xfrm>
            <a:off x="1084081" y="2385528"/>
            <a:ext cx="1019175" cy="360362"/>
          </p:xfrm>
          <a:graphic>
            <a:graphicData uri="http://schemas.openxmlformats.org/presentationml/2006/ole">
              <mc:AlternateContent xmlns:mc="http://schemas.openxmlformats.org/markup-compatibility/2006">
                <mc:Choice xmlns:v="urn:schemas-microsoft-com:vml" Requires="v">
                  <p:oleObj spid="_x0000_s384083" name="Equation" r:id="rId6" imgW="647640" imgH="228600" progId="Equation.DSMT4">
                    <p:embed/>
                  </p:oleObj>
                </mc:Choice>
                <mc:Fallback>
                  <p:oleObj name="Equation" r:id="rId6" imgW="647640" imgH="228600" progId="Equation.DSMT4">
                    <p:embed/>
                    <p:pic>
                      <p:nvPicPr>
                        <p:cNvPr id="0" name=""/>
                        <p:cNvPicPr>
                          <a:picLocks noChangeAspect="1" noChangeArrowheads="1"/>
                        </p:cNvPicPr>
                        <p:nvPr/>
                      </p:nvPicPr>
                      <p:blipFill>
                        <a:blip r:embed="rId7"/>
                        <a:srcRect/>
                        <a:stretch>
                          <a:fillRect/>
                        </a:stretch>
                      </p:blipFill>
                      <p:spPr bwMode="auto">
                        <a:xfrm>
                          <a:off x="1084081" y="2385528"/>
                          <a:ext cx="1019175" cy="360362"/>
                        </a:xfrm>
                        <a:prstGeom prst="rect">
                          <a:avLst/>
                        </a:prstGeom>
                        <a:noFill/>
                      </p:spPr>
                    </p:pic>
                  </p:oleObj>
                </mc:Fallback>
              </mc:AlternateContent>
            </a:graphicData>
          </a:graphic>
        </p:graphicFrame>
      </p:grpSp>
      <p:sp>
        <p:nvSpPr>
          <p:cNvPr id="20" name="Right Arrow 37">
            <a:extLst>
              <a:ext uri="{FF2B5EF4-FFF2-40B4-BE49-F238E27FC236}">
                <a16:creationId xmlns:a16="http://schemas.microsoft.com/office/drawing/2014/main" id="{3BD7FC64-75DC-4852-9FCF-80953210AAF7}"/>
              </a:ext>
            </a:extLst>
          </p:cNvPr>
          <p:cNvSpPr/>
          <p:nvPr/>
        </p:nvSpPr>
        <p:spPr>
          <a:xfrm>
            <a:off x="2251746" y="3868611"/>
            <a:ext cx="797168" cy="312616"/>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AF191AA-8749-4223-A3C2-BEE43A86FD58}"/>
              </a:ext>
            </a:extLst>
          </p:cNvPr>
          <p:cNvSpPr/>
          <p:nvPr/>
        </p:nvSpPr>
        <p:spPr>
          <a:xfrm>
            <a:off x="1593409" y="3659622"/>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23" name="TextBox 22">
            <a:extLst>
              <a:ext uri="{FF2B5EF4-FFF2-40B4-BE49-F238E27FC236}">
                <a16:creationId xmlns:a16="http://schemas.microsoft.com/office/drawing/2014/main" id="{9BBED48C-BE27-4613-BC55-35B5CBA966DB}"/>
              </a:ext>
            </a:extLst>
          </p:cNvPr>
          <p:cNvSpPr txBox="1"/>
          <p:nvPr/>
        </p:nvSpPr>
        <p:spPr>
          <a:xfrm>
            <a:off x="321019" y="3159633"/>
            <a:ext cx="1085554" cy="276999"/>
          </a:xfrm>
          <a:prstGeom prst="rect">
            <a:avLst/>
          </a:prstGeom>
          <a:solidFill>
            <a:schemeClr val="bg2">
              <a:lumMod val="50000"/>
            </a:schemeClr>
          </a:solidFill>
        </p:spPr>
        <p:txBody>
          <a:bodyPr wrap="none" rtlCol="0">
            <a:spAutoFit/>
          </a:bodyPr>
          <a:lstStyle/>
          <a:p>
            <a:pPr algn="r"/>
            <a:r>
              <a:rPr lang="en-GB" sz="1200" b="1" dirty="0">
                <a:solidFill>
                  <a:schemeClr val="bg1"/>
                </a:solidFill>
                <a:latin typeface="Arial Narrow" pitchFamily="34" charset="0"/>
                <a:cs typeface="Times New Roman" pitchFamily="18" charset="0"/>
              </a:rPr>
              <a:t>External states</a:t>
            </a:r>
          </a:p>
        </p:txBody>
      </p:sp>
      <p:sp>
        <p:nvSpPr>
          <p:cNvPr id="24" name="TextBox 23">
            <a:extLst>
              <a:ext uri="{FF2B5EF4-FFF2-40B4-BE49-F238E27FC236}">
                <a16:creationId xmlns:a16="http://schemas.microsoft.com/office/drawing/2014/main" id="{F61655C9-D8A8-46F8-8F46-CD3FCD3AD9F8}"/>
              </a:ext>
            </a:extLst>
          </p:cNvPr>
          <p:cNvSpPr txBox="1"/>
          <p:nvPr/>
        </p:nvSpPr>
        <p:spPr>
          <a:xfrm>
            <a:off x="1437321" y="3155726"/>
            <a:ext cx="1106393" cy="276999"/>
          </a:xfrm>
          <a:prstGeom prst="rect">
            <a:avLst/>
          </a:prstGeom>
          <a:solidFill>
            <a:schemeClr val="bg1"/>
          </a:solidFill>
          <a:ln>
            <a:solidFill>
              <a:schemeClr val="bg2">
                <a:lumMod val="50000"/>
              </a:schemeClr>
            </a:solidFill>
          </a:ln>
        </p:spPr>
        <p:txBody>
          <a:bodyPr wrap="none" rtlCol="0">
            <a:spAutoFit/>
          </a:bodyPr>
          <a:lstStyle/>
          <a:p>
            <a:pPr algn="r"/>
            <a:r>
              <a:rPr lang="en-GB" sz="1200" b="1" dirty="0">
                <a:solidFill>
                  <a:schemeClr val="bg2">
                    <a:lumMod val="50000"/>
                  </a:schemeClr>
                </a:solidFill>
                <a:latin typeface="Arial Narrow" pitchFamily="34" charset="0"/>
                <a:cs typeface="Times New Roman" pitchFamily="18" charset="0"/>
              </a:rPr>
              <a:t>Markov blanket</a:t>
            </a:r>
          </a:p>
        </p:txBody>
      </p:sp>
      <p:sp>
        <p:nvSpPr>
          <p:cNvPr id="25" name="Right Arrow 28">
            <a:extLst>
              <a:ext uri="{FF2B5EF4-FFF2-40B4-BE49-F238E27FC236}">
                <a16:creationId xmlns:a16="http://schemas.microsoft.com/office/drawing/2014/main" id="{D021CE34-8E99-4EF7-A720-B43CC029C760}"/>
              </a:ext>
            </a:extLst>
          </p:cNvPr>
          <p:cNvSpPr/>
          <p:nvPr/>
        </p:nvSpPr>
        <p:spPr>
          <a:xfrm rot="16200000">
            <a:off x="5237217" y="3090964"/>
            <a:ext cx="285266" cy="644805"/>
          </a:xfrm>
          <a:prstGeom prst="rightArrow">
            <a:avLst>
              <a:gd name="adj1" fmla="val 50000"/>
              <a:gd name="adj2" fmla="val 50000"/>
            </a:avLst>
          </a:prstGeom>
          <a:solidFill>
            <a:schemeClr val="accent1">
              <a:lumMod val="20000"/>
              <a:lumOff val="8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9">
            <a:extLst>
              <a:ext uri="{FF2B5EF4-FFF2-40B4-BE49-F238E27FC236}">
                <a16:creationId xmlns:a16="http://schemas.microsoft.com/office/drawing/2014/main" id="{733C993A-0F6A-447F-8B76-C5E82C6216AE}"/>
              </a:ext>
            </a:extLst>
          </p:cNvPr>
          <p:cNvGraphicFramePr>
            <a:graphicFrameLocks noChangeAspect="1"/>
          </p:cNvGraphicFramePr>
          <p:nvPr>
            <p:extLst>
              <p:ext uri="{D42A27DB-BD31-4B8C-83A1-F6EECF244321}">
                <p14:modId xmlns:p14="http://schemas.microsoft.com/office/powerpoint/2010/main" val="879728474"/>
              </p:ext>
            </p:extLst>
          </p:nvPr>
        </p:nvGraphicFramePr>
        <p:xfrm>
          <a:off x="3649663" y="2422525"/>
          <a:ext cx="3360737" cy="2093913"/>
        </p:xfrm>
        <a:graphic>
          <a:graphicData uri="http://schemas.openxmlformats.org/presentationml/2006/ole">
            <mc:AlternateContent xmlns:mc="http://schemas.openxmlformats.org/markup-compatibility/2006">
              <mc:Choice xmlns:v="urn:schemas-microsoft-com:vml" Requires="v">
                <p:oleObj spid="_x0000_s384084" name="Equation" r:id="rId8" imgW="3162240" imgH="1968480" progId="Equation.DSMT4">
                  <p:embed/>
                </p:oleObj>
              </mc:Choice>
              <mc:Fallback>
                <p:oleObj name="Equation" r:id="rId8" imgW="3162240" imgH="1968480" progId="Equation.DSMT4">
                  <p:embed/>
                  <p:pic>
                    <p:nvPicPr>
                      <p:cNvPr id="0" name=""/>
                      <p:cNvPicPr>
                        <a:picLocks noChangeAspect="1" noChangeArrowheads="1"/>
                      </p:cNvPicPr>
                      <p:nvPr/>
                    </p:nvPicPr>
                    <p:blipFill>
                      <a:blip r:embed="rId9"/>
                      <a:srcRect/>
                      <a:stretch>
                        <a:fillRect/>
                      </a:stretch>
                    </p:blipFill>
                    <p:spPr bwMode="auto">
                      <a:xfrm>
                        <a:off x="3649663" y="2422525"/>
                        <a:ext cx="3360737" cy="2093913"/>
                      </a:xfrm>
                      <a:prstGeom prst="rect">
                        <a:avLst/>
                      </a:prstGeom>
                      <a:noFill/>
                      <a:ln>
                        <a:noFill/>
                      </a:ln>
                      <a:effectLst/>
                    </p:spPr>
                  </p:pic>
                </p:oleObj>
              </mc:Fallback>
            </mc:AlternateContent>
          </a:graphicData>
        </a:graphic>
      </p:graphicFrame>
      <p:sp>
        <p:nvSpPr>
          <p:cNvPr id="29" name="TextBox 28">
            <a:extLst>
              <a:ext uri="{FF2B5EF4-FFF2-40B4-BE49-F238E27FC236}">
                <a16:creationId xmlns:a16="http://schemas.microsoft.com/office/drawing/2014/main" id="{2BF8A194-49DA-423C-962C-C05E7A76A1C4}"/>
              </a:ext>
            </a:extLst>
          </p:cNvPr>
          <p:cNvSpPr txBox="1"/>
          <p:nvPr/>
        </p:nvSpPr>
        <p:spPr>
          <a:xfrm>
            <a:off x="4496373" y="4350368"/>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0" name="TextBox 29">
            <a:extLst>
              <a:ext uri="{FF2B5EF4-FFF2-40B4-BE49-F238E27FC236}">
                <a16:creationId xmlns:a16="http://schemas.microsoft.com/office/drawing/2014/main" id="{32F662DA-9F25-4CF5-836C-AADA3B23560C}"/>
              </a:ext>
            </a:extLst>
          </p:cNvPr>
          <p:cNvSpPr txBox="1"/>
          <p:nvPr/>
        </p:nvSpPr>
        <p:spPr>
          <a:xfrm>
            <a:off x="5693293" y="4350367"/>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31" name="TextBox 30">
            <a:extLst>
              <a:ext uri="{FF2B5EF4-FFF2-40B4-BE49-F238E27FC236}">
                <a16:creationId xmlns:a16="http://schemas.microsoft.com/office/drawing/2014/main" id="{EF8C3FC6-6907-4015-A79B-580140FEA0B9}"/>
              </a:ext>
            </a:extLst>
          </p:cNvPr>
          <p:cNvSpPr txBox="1"/>
          <p:nvPr/>
        </p:nvSpPr>
        <p:spPr>
          <a:xfrm>
            <a:off x="4891170" y="2916407"/>
            <a:ext cx="470000"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Risk</a:t>
            </a:r>
          </a:p>
        </p:txBody>
      </p:sp>
      <p:sp>
        <p:nvSpPr>
          <p:cNvPr id="32" name="TextBox 31">
            <a:extLst>
              <a:ext uri="{FF2B5EF4-FFF2-40B4-BE49-F238E27FC236}">
                <a16:creationId xmlns:a16="http://schemas.microsoft.com/office/drawing/2014/main" id="{139E77C6-DB86-40F7-B7F6-A40E8D178240}"/>
              </a:ext>
            </a:extLst>
          </p:cNvPr>
          <p:cNvSpPr txBox="1"/>
          <p:nvPr/>
        </p:nvSpPr>
        <p:spPr>
          <a:xfrm>
            <a:off x="6087902" y="2924719"/>
            <a:ext cx="830677"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Ambiguity</a:t>
            </a:r>
          </a:p>
        </p:txBody>
      </p:sp>
      <p:graphicFrame>
        <p:nvGraphicFramePr>
          <p:cNvPr id="33" name="Object 32">
            <a:extLst>
              <a:ext uri="{FF2B5EF4-FFF2-40B4-BE49-F238E27FC236}">
                <a16:creationId xmlns:a16="http://schemas.microsoft.com/office/drawing/2014/main" id="{C52D0ABB-4B93-4CDD-8AAF-792EFEE71F0B}"/>
              </a:ext>
            </a:extLst>
          </p:cNvPr>
          <p:cNvGraphicFramePr>
            <a:graphicFrameLocks noChangeAspect="1"/>
          </p:cNvGraphicFramePr>
          <p:nvPr/>
        </p:nvGraphicFramePr>
        <p:xfrm>
          <a:off x="1838325" y="3816350"/>
          <a:ext cx="260350" cy="360363"/>
        </p:xfrm>
        <a:graphic>
          <a:graphicData uri="http://schemas.openxmlformats.org/presentationml/2006/ole">
            <mc:AlternateContent xmlns:mc="http://schemas.openxmlformats.org/markup-compatibility/2006">
              <mc:Choice xmlns:v="urn:schemas-microsoft-com:vml" Requires="v">
                <p:oleObj spid="_x0000_s384085" name="Equation" r:id="rId10" imgW="164880" imgH="228600" progId="Equation.DSMT4">
                  <p:embed/>
                </p:oleObj>
              </mc:Choice>
              <mc:Fallback>
                <p:oleObj name="Equation" r:id="rId10" imgW="164880" imgH="228600" progId="Equation.DSMT4">
                  <p:embed/>
                  <p:pic>
                    <p:nvPicPr>
                      <p:cNvPr id="0" name=""/>
                      <p:cNvPicPr>
                        <a:picLocks noChangeAspect="1" noChangeArrowheads="1"/>
                      </p:cNvPicPr>
                      <p:nvPr/>
                    </p:nvPicPr>
                    <p:blipFill>
                      <a:blip r:embed="rId11"/>
                      <a:srcRect/>
                      <a:stretch>
                        <a:fillRect/>
                      </a:stretch>
                    </p:blipFill>
                    <p:spPr bwMode="auto">
                      <a:xfrm>
                        <a:off x="1838325" y="3816350"/>
                        <a:ext cx="260350" cy="360363"/>
                      </a:xfrm>
                      <a:prstGeom prst="rect">
                        <a:avLst/>
                      </a:prstGeom>
                      <a:noFill/>
                    </p:spPr>
                  </p:pic>
                </p:oleObj>
              </mc:Fallback>
            </mc:AlternateContent>
          </a:graphicData>
        </a:graphic>
      </p:graphicFrame>
    </p:spTree>
    <p:extLst>
      <p:ext uri="{BB962C8B-B14F-4D97-AF65-F5344CB8AC3E}">
        <p14:creationId xmlns:p14="http://schemas.microsoft.com/office/powerpoint/2010/main" val="99962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CE188B1-09CC-4CF1-9290-36F0180C1FEF}"/>
              </a:ext>
            </a:extLst>
          </p:cNvPr>
          <p:cNvSpPr/>
          <p:nvPr/>
        </p:nvSpPr>
        <p:spPr>
          <a:xfrm>
            <a:off x="1015791" y="314147"/>
            <a:ext cx="7202014" cy="3680056"/>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933262C2-4DD9-4E45-9985-C3D3EE1D5C69}"/>
              </a:ext>
            </a:extLst>
          </p:cNvPr>
          <p:cNvSpPr txBox="1"/>
          <p:nvPr/>
        </p:nvSpPr>
        <p:spPr>
          <a:xfrm>
            <a:off x="558099" y="2487094"/>
            <a:ext cx="1635383" cy="307777"/>
          </a:xfrm>
          <a:prstGeom prst="rect">
            <a:avLst/>
          </a:prstGeom>
          <a:solidFill>
            <a:schemeClr val="accent3">
              <a:lumMod val="50000"/>
            </a:schemeClr>
          </a:solidFill>
        </p:spPr>
        <p:txBody>
          <a:bodyPr wrap="square" rtlCol="0">
            <a:spAutoFit/>
          </a:bodyPr>
          <a:lstStyle/>
          <a:p>
            <a:pPr algn="ctr"/>
            <a:r>
              <a:rPr lang="en-GB" sz="1400" b="1" dirty="0">
                <a:solidFill>
                  <a:prstClr val="white"/>
                </a:solidFill>
                <a:latin typeface="Arial Narrow" pitchFamily="34" charset="0"/>
                <a:cs typeface="Times New Roman" pitchFamily="18" charset="0"/>
              </a:rPr>
              <a:t>Policy selection</a:t>
            </a:r>
          </a:p>
        </p:txBody>
      </p:sp>
      <p:sp>
        <p:nvSpPr>
          <p:cNvPr id="59" name="TextBox 58">
            <a:extLst>
              <a:ext uri="{FF2B5EF4-FFF2-40B4-BE49-F238E27FC236}">
                <a16:creationId xmlns:a16="http://schemas.microsoft.com/office/drawing/2014/main" id="{A30DE8E0-8843-4327-B9EA-0A628DFC984D}"/>
              </a:ext>
            </a:extLst>
          </p:cNvPr>
          <p:cNvSpPr txBox="1"/>
          <p:nvPr/>
        </p:nvSpPr>
        <p:spPr>
          <a:xfrm>
            <a:off x="558099" y="1316198"/>
            <a:ext cx="1635384" cy="307777"/>
          </a:xfrm>
          <a:prstGeom prst="rect">
            <a:avLst/>
          </a:prstGeom>
          <a:solidFill>
            <a:schemeClr val="accent1">
              <a:lumMod val="75000"/>
            </a:schemeClr>
          </a:solidFill>
        </p:spPr>
        <p:txBody>
          <a:bodyPr wrap="none" rtlCol="0">
            <a:spAutoFit/>
          </a:bodyPr>
          <a:lstStyle/>
          <a:p>
            <a:pPr algn="ctr"/>
            <a:r>
              <a:rPr lang="en-GB" sz="1400" b="1" dirty="0">
                <a:solidFill>
                  <a:prstClr val="white"/>
                </a:solidFill>
                <a:latin typeface="Arial Narrow" pitchFamily="34" charset="0"/>
                <a:cs typeface="Times New Roman" pitchFamily="18" charset="0"/>
              </a:rPr>
              <a:t>Perceptual inference</a:t>
            </a:r>
          </a:p>
        </p:txBody>
      </p:sp>
      <p:sp>
        <p:nvSpPr>
          <p:cNvPr id="61" name="TextBox 60">
            <a:extLst>
              <a:ext uri="{FF2B5EF4-FFF2-40B4-BE49-F238E27FC236}">
                <a16:creationId xmlns:a16="http://schemas.microsoft.com/office/drawing/2014/main" id="{C3997248-DE47-4D09-B472-FE0280EF593B}"/>
              </a:ext>
            </a:extLst>
          </p:cNvPr>
          <p:cNvSpPr txBox="1"/>
          <p:nvPr/>
        </p:nvSpPr>
        <p:spPr>
          <a:xfrm>
            <a:off x="534276" y="178525"/>
            <a:ext cx="1808508" cy="400110"/>
          </a:xfrm>
          <a:prstGeom prst="rect">
            <a:avLst/>
          </a:prstGeom>
          <a:noFill/>
        </p:spPr>
        <p:txBody>
          <a:bodyPr wrap="none" rtlCol="0">
            <a:spAutoFit/>
          </a:bodyPr>
          <a:lstStyle/>
          <a:p>
            <a:pPr algn="ctr"/>
            <a:r>
              <a:rPr lang="en-GB" sz="2000" b="1" dirty="0">
                <a:solidFill>
                  <a:schemeClr val="accent1">
                    <a:lumMod val="50000"/>
                  </a:schemeClr>
                </a:solidFill>
                <a:latin typeface="Arial Narrow" pitchFamily="34" charset="0"/>
                <a:cs typeface="Times New Roman" pitchFamily="18" charset="0"/>
              </a:rPr>
              <a:t>Active inference</a:t>
            </a:r>
          </a:p>
        </p:txBody>
      </p:sp>
      <p:grpSp>
        <p:nvGrpSpPr>
          <p:cNvPr id="3" name="Group 2"/>
          <p:cNvGrpSpPr/>
          <p:nvPr/>
        </p:nvGrpSpPr>
        <p:grpSpPr>
          <a:xfrm>
            <a:off x="451245" y="2820513"/>
            <a:ext cx="5229691" cy="3975236"/>
            <a:chOff x="474105" y="2829139"/>
            <a:chExt cx="5229691" cy="3975236"/>
          </a:xfrm>
        </p:grpSpPr>
        <p:grpSp>
          <p:nvGrpSpPr>
            <p:cNvPr id="2" name="Group 41"/>
            <p:cNvGrpSpPr/>
            <p:nvPr/>
          </p:nvGrpSpPr>
          <p:grpSpPr>
            <a:xfrm>
              <a:off x="474105" y="3816873"/>
              <a:ext cx="3197795" cy="2987502"/>
              <a:chOff x="446499" y="3783868"/>
              <a:chExt cx="3197795" cy="2987502"/>
            </a:xfrm>
          </p:grpSpPr>
          <p:sp>
            <p:nvSpPr>
              <p:cNvPr id="81" name="Rounded Rectangle 80"/>
              <p:cNvSpPr/>
              <p:nvPr/>
            </p:nvSpPr>
            <p:spPr>
              <a:xfrm>
                <a:off x="446499" y="3783868"/>
                <a:ext cx="2746742"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82" name="TextBox 81"/>
              <p:cNvSpPr txBox="1"/>
              <p:nvPr/>
            </p:nvSpPr>
            <p:spPr>
              <a:xfrm>
                <a:off x="544121" y="3925008"/>
                <a:ext cx="2592376" cy="700833"/>
              </a:xfrm>
              <a:prstGeom prst="rect">
                <a:avLst/>
              </a:prstGeom>
              <a:noFill/>
            </p:spPr>
            <p:txBody>
              <a:bodyPr wrap="none" rtlCol="0">
                <a:spAutoFit/>
              </a:bodyPr>
              <a:lstStyle/>
              <a:p>
                <a:pPr algn="ctr"/>
                <a:r>
                  <a:rPr lang="en-GB" sz="1662" dirty="0">
                    <a:solidFill>
                      <a:schemeClr val="accent1">
                        <a:lumMod val="50000"/>
                      </a:schemeClr>
                    </a:solidFill>
                    <a:latin typeface="Arial Narrow" panose="020B0606020202030204" pitchFamily="34" charset="0"/>
                    <a:cs typeface="Times New Roman" pitchFamily="18" charset="0"/>
                  </a:rPr>
                  <a:t>Bayesian surprise and Infomax</a:t>
                </a:r>
              </a:p>
              <a:p>
                <a:pPr algn="ctr"/>
                <a:endParaRPr lang="en-GB" sz="1000" dirty="0">
                  <a:solidFill>
                    <a:schemeClr val="accent1">
                      <a:lumMod val="50000"/>
                    </a:schemeClr>
                  </a:solidFill>
                  <a:latin typeface="Arial Narrow" panose="020B0606020202030204" pitchFamily="34" charset="0"/>
                  <a:cs typeface="Times New Roman" pitchFamily="18" charset="0"/>
                </a:endParaRPr>
              </a:p>
              <a:p>
                <a:pPr algn="ctr"/>
                <a:r>
                  <a:rPr lang="en-GB" sz="1292" dirty="0">
                    <a:solidFill>
                      <a:schemeClr val="accent1">
                        <a:lumMod val="50000"/>
                      </a:schemeClr>
                    </a:solidFill>
                    <a:latin typeface="Arial Narrow" panose="020B0606020202030204" pitchFamily="34" charset="0"/>
                    <a:cs typeface="Times New Roman" pitchFamily="18" charset="0"/>
                  </a:rPr>
                  <a:t>No prior beliefs or preferences:</a:t>
                </a:r>
              </a:p>
            </p:txBody>
          </p:sp>
          <p:graphicFrame>
            <p:nvGraphicFramePr>
              <p:cNvPr id="83" name="Object 77"/>
              <p:cNvGraphicFramePr>
                <a:graphicFrameLocks noChangeAspect="1"/>
              </p:cNvGraphicFramePr>
              <p:nvPr>
                <p:extLst>
                  <p:ext uri="{D42A27DB-BD31-4B8C-83A1-F6EECF244321}">
                    <p14:modId xmlns:p14="http://schemas.microsoft.com/office/powerpoint/2010/main" val="753014126"/>
                  </p:ext>
                </p:extLst>
              </p:nvPr>
            </p:nvGraphicFramePr>
            <p:xfrm>
              <a:off x="712169" y="4610433"/>
              <a:ext cx="2241550" cy="838200"/>
            </p:xfrm>
            <a:graphic>
              <a:graphicData uri="http://schemas.openxmlformats.org/presentationml/2006/ole">
                <mc:AlternateContent xmlns:mc="http://schemas.openxmlformats.org/markup-compatibility/2006">
                  <mc:Choice xmlns:v="urn:schemas-microsoft-com:vml" Requires="v">
                    <p:oleObj spid="_x0000_s385150" name="Equation" r:id="rId3" imgW="1866600" imgH="698400" progId="Equation.DSMT4">
                      <p:embed/>
                    </p:oleObj>
                  </mc:Choice>
                  <mc:Fallback>
                    <p:oleObj name="Equation" r:id="rId3" imgW="1866600" imgH="698400" progId="Equation.DSMT4">
                      <p:embed/>
                      <p:pic>
                        <p:nvPicPr>
                          <p:cNvPr id="0" name=""/>
                          <p:cNvPicPr>
                            <a:picLocks noChangeAspect="1" noChangeArrowheads="1"/>
                          </p:cNvPicPr>
                          <p:nvPr/>
                        </p:nvPicPr>
                        <p:blipFill>
                          <a:blip r:embed="rId4"/>
                          <a:srcRect/>
                          <a:stretch>
                            <a:fillRect/>
                          </a:stretch>
                        </p:blipFill>
                        <p:spPr bwMode="auto">
                          <a:xfrm>
                            <a:off x="712169" y="4610433"/>
                            <a:ext cx="2241550" cy="838200"/>
                          </a:xfrm>
                          <a:prstGeom prst="rect">
                            <a:avLst/>
                          </a:prstGeom>
                          <a:noFill/>
                          <a:ln>
                            <a:noFill/>
                          </a:ln>
                          <a:effectLst/>
                        </p:spPr>
                      </p:pic>
                    </p:oleObj>
                  </mc:Fallback>
                </mc:AlternateContent>
              </a:graphicData>
            </a:graphic>
          </p:graphicFrame>
          <p:sp>
            <p:nvSpPr>
              <p:cNvPr id="84" name="TextBox 83"/>
              <p:cNvSpPr txBox="1"/>
              <p:nvPr/>
            </p:nvSpPr>
            <p:spPr>
              <a:xfrm>
                <a:off x="1155482" y="4836155"/>
                <a:ext cx="135485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Bayesian surprise</a:t>
                </a:r>
              </a:p>
            </p:txBody>
          </p:sp>
          <p:sp>
            <p:nvSpPr>
              <p:cNvPr id="85" name="TextBox 84"/>
              <p:cNvSpPr txBox="1"/>
              <p:nvPr/>
            </p:nvSpPr>
            <p:spPr>
              <a:xfrm>
                <a:off x="1120905" y="5466225"/>
                <a:ext cx="1398140"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Mutual information</a:t>
                </a:r>
              </a:p>
            </p:txBody>
          </p:sp>
          <p:pic>
            <p:nvPicPr>
              <p:cNvPr id="86" name="Picture 133" descr="http://i.ytimg.com/vi/cv9hje42i_E/hqdefault.jpg">
                <a:hlinkClick r:id="rId5"/>
              </p:cNvPr>
              <p:cNvPicPr>
                <a:picLocks noChangeAspect="1" noChangeArrowheads="1"/>
              </p:cNvPicPr>
              <p:nvPr/>
            </p:nvPicPr>
            <p:blipFill>
              <a:blip r:embed="rId6" cstate="print">
                <a:duotone>
                  <a:prstClr val="black"/>
                  <a:srgbClr val="D9C3A5">
                    <a:tint val="50000"/>
                    <a:satMod val="180000"/>
                  </a:srgbClr>
                </a:duotone>
              </a:blip>
              <a:srcRect l="10369" t="1312" r="30569" b="21251"/>
              <a:stretch>
                <a:fillRect/>
              </a:stretch>
            </p:blipFill>
            <p:spPr bwMode="auto">
              <a:xfrm>
                <a:off x="2552366" y="5608164"/>
                <a:ext cx="1091928" cy="1163206"/>
              </a:xfrm>
              <a:prstGeom prst="ellipse">
                <a:avLst/>
              </a:prstGeom>
              <a:ln>
                <a:noFill/>
              </a:ln>
              <a:effectLst>
                <a:softEdge rad="112500"/>
              </a:effectLst>
            </p:spPr>
          </p:pic>
        </p:grpSp>
        <p:sp>
          <p:nvSpPr>
            <p:cNvPr id="35" name="Rounded Rectangle 34"/>
            <p:cNvSpPr/>
            <p:nvPr/>
          </p:nvSpPr>
          <p:spPr>
            <a:xfrm>
              <a:off x="3153157" y="2829139"/>
              <a:ext cx="2550639" cy="758279"/>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grpSp>
      <p:grpSp>
        <p:nvGrpSpPr>
          <p:cNvPr id="7" name="Group 6"/>
          <p:cNvGrpSpPr/>
          <p:nvPr/>
        </p:nvGrpSpPr>
        <p:grpSpPr>
          <a:xfrm>
            <a:off x="3130298" y="2023282"/>
            <a:ext cx="3277117" cy="4762536"/>
            <a:chOff x="3134002" y="2025103"/>
            <a:chExt cx="3277117" cy="4762536"/>
          </a:xfrm>
        </p:grpSpPr>
        <p:grpSp>
          <p:nvGrpSpPr>
            <p:cNvPr id="4" name="Group 42"/>
            <p:cNvGrpSpPr/>
            <p:nvPr/>
          </p:nvGrpSpPr>
          <p:grpSpPr>
            <a:xfrm>
              <a:off x="3283097" y="3796537"/>
              <a:ext cx="3128022" cy="2991102"/>
              <a:chOff x="3280968" y="3780266"/>
              <a:chExt cx="3128022" cy="2991102"/>
            </a:xfrm>
          </p:grpSpPr>
          <p:sp>
            <p:nvSpPr>
              <p:cNvPr id="90" name="Rounded Rectangle 89"/>
              <p:cNvSpPr/>
              <p:nvPr/>
            </p:nvSpPr>
            <p:spPr>
              <a:xfrm>
                <a:off x="3280968" y="3780266"/>
                <a:ext cx="2746742" cy="2402328"/>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91" name="TextBox 90"/>
              <p:cNvSpPr txBox="1"/>
              <p:nvPr/>
            </p:nvSpPr>
            <p:spPr>
              <a:xfrm>
                <a:off x="3529847" y="3921405"/>
                <a:ext cx="2231765" cy="700833"/>
              </a:xfrm>
              <a:prstGeom prst="rect">
                <a:avLst/>
              </a:prstGeom>
              <a:noFill/>
            </p:spPr>
            <p:txBody>
              <a:bodyPr wrap="none" rtlCol="0">
                <a:spAutoFit/>
              </a:bodyPr>
              <a:lstStyle/>
              <a:p>
                <a:pPr algn="ctr"/>
                <a:r>
                  <a:rPr lang="en-GB" sz="1662" dirty="0">
                    <a:solidFill>
                      <a:schemeClr val="accent1">
                        <a:lumMod val="50000"/>
                      </a:schemeClr>
                    </a:solidFill>
                    <a:latin typeface="Arial Narrow" panose="020B0606020202030204" pitchFamily="34" charset="0"/>
                    <a:cs typeface="Times New Roman" pitchFamily="18" charset="0"/>
                  </a:rPr>
                  <a:t>KL or risk-sensitive control</a:t>
                </a:r>
              </a:p>
              <a:p>
                <a:pPr algn="ctr"/>
                <a:endParaRPr lang="en-GB" sz="1000" dirty="0">
                  <a:solidFill>
                    <a:schemeClr val="accent1">
                      <a:lumMod val="50000"/>
                    </a:schemeClr>
                  </a:solidFill>
                  <a:latin typeface="Arial Narrow" panose="020B0606020202030204" pitchFamily="34" charset="0"/>
                  <a:cs typeface="Times New Roman" pitchFamily="18" charset="0"/>
                </a:endParaRPr>
              </a:p>
              <a:p>
                <a:pPr algn="ctr"/>
                <a:r>
                  <a:rPr lang="en-GB" sz="1292" dirty="0">
                    <a:solidFill>
                      <a:schemeClr val="accent1">
                        <a:lumMod val="50000"/>
                      </a:schemeClr>
                    </a:solidFill>
                    <a:latin typeface="Arial Narrow" panose="020B0606020202030204" pitchFamily="34" charset="0"/>
                    <a:cs typeface="Times New Roman" pitchFamily="18" charset="0"/>
                  </a:rPr>
                  <a:t>No ambiguity (i.e., known states):</a:t>
                </a:r>
              </a:p>
            </p:txBody>
          </p:sp>
          <p:graphicFrame>
            <p:nvGraphicFramePr>
              <p:cNvPr id="92" name="Object 93"/>
              <p:cNvGraphicFramePr>
                <a:graphicFrameLocks noChangeAspect="1"/>
              </p:cNvGraphicFramePr>
              <p:nvPr>
                <p:extLst>
                  <p:ext uri="{D42A27DB-BD31-4B8C-83A1-F6EECF244321}">
                    <p14:modId xmlns:p14="http://schemas.microsoft.com/office/powerpoint/2010/main" val="2639338687"/>
                  </p:ext>
                </p:extLst>
              </p:nvPr>
            </p:nvGraphicFramePr>
            <p:xfrm>
              <a:off x="3871226" y="4627427"/>
              <a:ext cx="1476375" cy="823913"/>
            </p:xfrm>
            <a:graphic>
              <a:graphicData uri="http://schemas.openxmlformats.org/presentationml/2006/ole">
                <mc:AlternateContent xmlns:mc="http://schemas.openxmlformats.org/markup-compatibility/2006">
                  <mc:Choice xmlns:v="urn:schemas-microsoft-com:vml" Requires="v">
                    <p:oleObj spid="_x0000_s385151" name="Equation" r:id="rId7" imgW="1231560" imgH="685800" progId="Equation.DSMT4">
                      <p:embed/>
                    </p:oleObj>
                  </mc:Choice>
                  <mc:Fallback>
                    <p:oleObj name="Equation" r:id="rId7" imgW="1231560" imgH="685800" progId="Equation.DSMT4">
                      <p:embed/>
                      <p:pic>
                        <p:nvPicPr>
                          <p:cNvPr id="0" name=""/>
                          <p:cNvPicPr>
                            <a:picLocks noChangeAspect="1" noChangeArrowheads="1"/>
                          </p:cNvPicPr>
                          <p:nvPr/>
                        </p:nvPicPr>
                        <p:blipFill>
                          <a:blip r:embed="rId8"/>
                          <a:srcRect/>
                          <a:stretch>
                            <a:fillRect/>
                          </a:stretch>
                        </p:blipFill>
                        <p:spPr bwMode="auto">
                          <a:xfrm>
                            <a:off x="3871226" y="4627427"/>
                            <a:ext cx="1476375" cy="823913"/>
                          </a:xfrm>
                          <a:prstGeom prst="rect">
                            <a:avLst/>
                          </a:prstGeom>
                          <a:noFill/>
                        </p:spPr>
                      </p:pic>
                    </p:oleObj>
                  </mc:Fallback>
                </mc:AlternateContent>
              </a:graphicData>
            </a:graphic>
          </p:graphicFrame>
          <p:sp>
            <p:nvSpPr>
              <p:cNvPr id="93" name="TextBox 92"/>
              <p:cNvSpPr txBox="1"/>
              <p:nvPr/>
            </p:nvSpPr>
            <p:spPr>
              <a:xfrm>
                <a:off x="3433698" y="5482959"/>
                <a:ext cx="242406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Divergence from prior preferences</a:t>
                </a:r>
              </a:p>
            </p:txBody>
          </p:sp>
          <p:pic>
            <p:nvPicPr>
              <p:cNvPr id="94" name="Picture 135" descr="http://www.rdecon.org/IMAGES/TURNOV.JPG">
                <a:hlinkClick r:id="rId9"/>
              </p:cNvPr>
              <p:cNvPicPr>
                <a:picLocks noChangeAspect="1" noChangeArrowheads="1"/>
              </p:cNvPicPr>
              <p:nvPr/>
            </p:nvPicPr>
            <p:blipFill>
              <a:blip r:embed="rId10" cstate="print">
                <a:duotone>
                  <a:prstClr val="black"/>
                  <a:srgbClr val="D9C3A5">
                    <a:tint val="50000"/>
                    <a:satMod val="180000"/>
                  </a:srgbClr>
                </a:duotone>
              </a:blip>
              <a:srcRect t="3600" b="25301"/>
              <a:stretch>
                <a:fillRect/>
              </a:stretch>
            </p:blipFill>
            <p:spPr bwMode="auto">
              <a:xfrm>
                <a:off x="5347544" y="5608162"/>
                <a:ext cx="1061446" cy="1163206"/>
              </a:xfrm>
              <a:prstGeom prst="ellipse">
                <a:avLst/>
              </a:prstGeom>
              <a:ln>
                <a:noFill/>
              </a:ln>
              <a:effectLst>
                <a:softEdge rad="112500"/>
              </a:effectLst>
            </p:spPr>
          </p:pic>
        </p:grpSp>
        <p:sp>
          <p:nvSpPr>
            <p:cNvPr id="36" name="Rounded Rectangle 35"/>
            <p:cNvSpPr/>
            <p:nvPr/>
          </p:nvSpPr>
          <p:spPr>
            <a:xfrm>
              <a:off x="3134002" y="2025103"/>
              <a:ext cx="2033787" cy="758279"/>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grpSp>
      <p:grpSp>
        <p:nvGrpSpPr>
          <p:cNvPr id="8" name="Group 7"/>
          <p:cNvGrpSpPr/>
          <p:nvPr/>
        </p:nvGrpSpPr>
        <p:grpSpPr>
          <a:xfrm>
            <a:off x="5706815" y="2818130"/>
            <a:ext cx="3030683" cy="3941810"/>
            <a:chOff x="5680937" y="2818130"/>
            <a:chExt cx="3030683" cy="3941810"/>
          </a:xfrm>
        </p:grpSpPr>
        <p:grpSp>
          <p:nvGrpSpPr>
            <p:cNvPr id="5" name="Group 44"/>
            <p:cNvGrpSpPr/>
            <p:nvPr/>
          </p:nvGrpSpPr>
          <p:grpSpPr>
            <a:xfrm>
              <a:off x="6094550" y="3789040"/>
              <a:ext cx="2617070" cy="2970900"/>
              <a:chOff x="6109249" y="3783888"/>
              <a:chExt cx="2617070" cy="2970900"/>
            </a:xfrm>
          </p:grpSpPr>
          <p:sp>
            <p:nvSpPr>
              <p:cNvPr id="98" name="Rounded Rectangle 97"/>
              <p:cNvSpPr/>
              <p:nvPr/>
            </p:nvSpPr>
            <p:spPr>
              <a:xfrm>
                <a:off x="6109249" y="3783888"/>
                <a:ext cx="2503508" cy="2402328"/>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99" name="TextBox 98"/>
              <p:cNvSpPr txBox="1"/>
              <p:nvPr/>
            </p:nvSpPr>
            <p:spPr>
              <a:xfrm>
                <a:off x="6427364" y="3938206"/>
                <a:ext cx="1898276" cy="716222"/>
              </a:xfrm>
              <a:prstGeom prst="rect">
                <a:avLst/>
              </a:prstGeom>
              <a:noFill/>
            </p:spPr>
            <p:txBody>
              <a:bodyPr wrap="none" rtlCol="0">
                <a:spAutoFit/>
              </a:bodyPr>
              <a:lstStyle/>
              <a:p>
                <a:pPr algn="ctr"/>
                <a:r>
                  <a:rPr lang="en-GB" sz="1662" dirty="0">
                    <a:solidFill>
                      <a:schemeClr val="accent1">
                        <a:lumMod val="50000"/>
                      </a:schemeClr>
                    </a:solidFill>
                    <a:latin typeface="Arial Narrow" panose="020B0606020202030204" pitchFamily="34" charset="0"/>
                    <a:cs typeface="Times New Roman" pitchFamily="18" charset="0"/>
                  </a:rPr>
                  <a:t>Expected utility theory</a:t>
                </a:r>
              </a:p>
              <a:p>
                <a:pPr algn="ctr"/>
                <a:endParaRPr lang="en-GB" sz="1000" dirty="0">
                  <a:solidFill>
                    <a:schemeClr val="accent1">
                      <a:lumMod val="50000"/>
                    </a:schemeClr>
                  </a:solidFill>
                  <a:latin typeface="Arial Narrow" panose="020B0606020202030204" pitchFamily="34" charset="0"/>
                  <a:cs typeface="Times New Roman" pitchFamily="18" charset="0"/>
                </a:endParaRPr>
              </a:p>
              <a:p>
                <a:pPr algn="ctr"/>
                <a:r>
                  <a:rPr lang="en-GB" sz="1292" dirty="0">
                    <a:solidFill>
                      <a:schemeClr val="accent1">
                        <a:lumMod val="50000"/>
                      </a:schemeClr>
                    </a:solidFill>
                    <a:latin typeface="Arial Narrow" panose="020B0606020202030204" pitchFamily="34" charset="0"/>
                    <a:cs typeface="Times New Roman" pitchFamily="18" charset="0"/>
                  </a:rPr>
                  <a:t>No uncertainty or risk:</a:t>
                </a:r>
              </a:p>
            </p:txBody>
          </p:sp>
          <p:graphicFrame>
            <p:nvGraphicFramePr>
              <p:cNvPr id="100" name="Object 93"/>
              <p:cNvGraphicFramePr>
                <a:graphicFrameLocks noChangeAspect="1"/>
              </p:cNvGraphicFramePr>
              <p:nvPr>
                <p:extLst>
                  <p:ext uri="{D42A27DB-BD31-4B8C-83A1-F6EECF244321}">
                    <p14:modId xmlns:p14="http://schemas.microsoft.com/office/powerpoint/2010/main" val="70434278"/>
                  </p:ext>
                </p:extLst>
              </p:nvPr>
            </p:nvGraphicFramePr>
            <p:xfrm>
              <a:off x="6926674" y="4638286"/>
              <a:ext cx="942975" cy="850900"/>
            </p:xfrm>
            <a:graphic>
              <a:graphicData uri="http://schemas.openxmlformats.org/presentationml/2006/ole">
                <mc:AlternateContent xmlns:mc="http://schemas.openxmlformats.org/markup-compatibility/2006">
                  <mc:Choice xmlns:v="urn:schemas-microsoft-com:vml" Requires="v">
                    <p:oleObj spid="_x0000_s385152" name="Equation" r:id="rId11" imgW="787320" imgH="711000" progId="Equation.DSMT4">
                      <p:embed/>
                    </p:oleObj>
                  </mc:Choice>
                  <mc:Fallback>
                    <p:oleObj name="Equation" r:id="rId11" imgW="787320" imgH="711000" progId="Equation.DSMT4">
                      <p:embed/>
                      <p:pic>
                        <p:nvPicPr>
                          <p:cNvPr id="0" name=""/>
                          <p:cNvPicPr>
                            <a:picLocks noChangeAspect="1" noChangeArrowheads="1"/>
                          </p:cNvPicPr>
                          <p:nvPr/>
                        </p:nvPicPr>
                        <p:blipFill>
                          <a:blip r:embed="rId12"/>
                          <a:srcRect/>
                          <a:stretch>
                            <a:fillRect/>
                          </a:stretch>
                        </p:blipFill>
                        <p:spPr bwMode="auto">
                          <a:xfrm>
                            <a:off x="6926674" y="4638286"/>
                            <a:ext cx="942975" cy="850900"/>
                          </a:xfrm>
                          <a:prstGeom prst="rect">
                            <a:avLst/>
                          </a:prstGeom>
                          <a:noFill/>
                        </p:spPr>
                      </p:pic>
                    </p:oleObj>
                  </mc:Fallback>
                </mc:AlternateContent>
              </a:graphicData>
            </a:graphic>
          </p:graphicFrame>
          <p:pic>
            <p:nvPicPr>
              <p:cNvPr id="102" name="Picture 137" descr="http://capabilities.templeton.org/2008/images/HA/vn_withMorgensternat.jpg">
                <a:hlinkClick r:id="rId13"/>
              </p:cNvPr>
              <p:cNvPicPr>
                <a:picLocks noChangeAspect="1" noChangeArrowheads="1"/>
              </p:cNvPicPr>
              <p:nvPr/>
            </p:nvPicPr>
            <p:blipFill>
              <a:blip r:embed="rId14" cstate="print">
                <a:duotone>
                  <a:prstClr val="black"/>
                  <a:srgbClr val="D9C3A5">
                    <a:tint val="50000"/>
                    <a:satMod val="180000"/>
                  </a:srgbClr>
                </a:duotone>
              </a:blip>
              <a:srcRect b="44799"/>
              <a:stretch>
                <a:fillRect/>
              </a:stretch>
            </p:blipFill>
            <p:spPr bwMode="auto">
              <a:xfrm>
                <a:off x="6808945" y="5608170"/>
                <a:ext cx="1917374" cy="1146618"/>
              </a:xfrm>
              <a:prstGeom prst="ellipse">
                <a:avLst/>
              </a:prstGeom>
              <a:ln>
                <a:noFill/>
              </a:ln>
              <a:effectLst>
                <a:softEdge rad="112500"/>
              </a:effectLst>
            </p:spPr>
          </p:pic>
          <p:sp>
            <p:nvSpPr>
              <p:cNvPr id="101" name="TextBox 100"/>
              <p:cNvSpPr txBox="1"/>
              <p:nvPr/>
            </p:nvSpPr>
            <p:spPr>
              <a:xfrm>
                <a:off x="6800566" y="5501336"/>
                <a:ext cx="1191353"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Expected value</a:t>
                </a:r>
              </a:p>
            </p:txBody>
          </p:sp>
        </p:grpSp>
        <p:sp>
          <p:nvSpPr>
            <p:cNvPr id="37" name="Rounded Rectangle 36"/>
            <p:cNvSpPr/>
            <p:nvPr/>
          </p:nvSpPr>
          <p:spPr>
            <a:xfrm>
              <a:off x="5680937" y="2818130"/>
              <a:ext cx="1082070" cy="758279"/>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grpSp>
      <p:grpSp>
        <p:nvGrpSpPr>
          <p:cNvPr id="6" name="Group 5">
            <a:extLst>
              <a:ext uri="{FF2B5EF4-FFF2-40B4-BE49-F238E27FC236}">
                <a16:creationId xmlns:a16="http://schemas.microsoft.com/office/drawing/2014/main" id="{C07BD39E-0A50-47E5-82A6-C8CA50497810}"/>
              </a:ext>
            </a:extLst>
          </p:cNvPr>
          <p:cNvGrpSpPr/>
          <p:nvPr/>
        </p:nvGrpSpPr>
        <p:grpSpPr>
          <a:xfrm>
            <a:off x="2356119" y="516946"/>
            <a:ext cx="4536640" cy="3018833"/>
            <a:chOff x="2253298" y="733550"/>
            <a:chExt cx="4536640" cy="3018833"/>
          </a:xfrm>
        </p:grpSpPr>
        <p:graphicFrame>
          <p:nvGraphicFramePr>
            <p:cNvPr id="30" name="Object 77">
              <a:extLst>
                <a:ext uri="{FF2B5EF4-FFF2-40B4-BE49-F238E27FC236}">
                  <a16:creationId xmlns:a16="http://schemas.microsoft.com/office/drawing/2014/main" id="{4069D75E-386A-428C-890D-6B63650F81E0}"/>
                </a:ext>
              </a:extLst>
            </p:cNvPr>
            <p:cNvGraphicFramePr>
              <a:graphicFrameLocks noChangeAspect="1"/>
            </p:cNvGraphicFramePr>
            <p:nvPr>
              <p:extLst>
                <p:ext uri="{D42A27DB-BD31-4B8C-83A1-F6EECF244321}">
                  <p14:modId xmlns:p14="http://schemas.microsoft.com/office/powerpoint/2010/main" val="3478636094"/>
                </p:ext>
              </p:extLst>
            </p:nvPr>
          </p:nvGraphicFramePr>
          <p:xfrm>
            <a:off x="2253298" y="859542"/>
            <a:ext cx="4441825" cy="2757487"/>
          </p:xfrm>
          <a:graphic>
            <a:graphicData uri="http://schemas.openxmlformats.org/presentationml/2006/ole">
              <mc:AlternateContent xmlns:mc="http://schemas.openxmlformats.org/markup-compatibility/2006">
                <mc:Choice xmlns:v="urn:schemas-microsoft-com:vml" Requires="v">
                  <p:oleObj spid="_x0000_s385153" name="Equation" r:id="rId15" imgW="2920680" imgH="1815840" progId="Equation.DSMT4">
                    <p:embed/>
                  </p:oleObj>
                </mc:Choice>
                <mc:Fallback>
                  <p:oleObj name="Equation" r:id="rId15" imgW="2920680" imgH="1815840" progId="Equation.DSMT4">
                    <p:embed/>
                    <p:pic>
                      <p:nvPicPr>
                        <p:cNvPr id="0" name=""/>
                        <p:cNvPicPr>
                          <a:picLocks noChangeAspect="1" noChangeArrowheads="1"/>
                        </p:cNvPicPr>
                        <p:nvPr/>
                      </p:nvPicPr>
                      <p:blipFill>
                        <a:blip r:embed="rId16"/>
                        <a:srcRect/>
                        <a:stretch>
                          <a:fillRect/>
                        </a:stretch>
                      </p:blipFill>
                      <p:spPr bwMode="auto">
                        <a:xfrm>
                          <a:off x="2253298" y="859542"/>
                          <a:ext cx="4441825" cy="2757487"/>
                        </a:xfrm>
                        <a:prstGeom prst="rect">
                          <a:avLst/>
                        </a:prstGeom>
                        <a:noFill/>
                        <a:ln>
                          <a:noFill/>
                        </a:ln>
                        <a:effectLst/>
                      </p:spPr>
                    </p:pic>
                  </p:oleObj>
                </mc:Fallback>
              </mc:AlternateContent>
            </a:graphicData>
          </a:graphic>
        </p:graphicFrame>
        <p:sp>
          <p:nvSpPr>
            <p:cNvPr id="32" name="TextBox 31">
              <a:extLst>
                <a:ext uri="{FF2B5EF4-FFF2-40B4-BE49-F238E27FC236}">
                  <a16:creationId xmlns:a16="http://schemas.microsoft.com/office/drawing/2014/main" id="{96671DA3-33FA-4C70-930C-1D231D72BF22}"/>
                </a:ext>
              </a:extLst>
            </p:cNvPr>
            <p:cNvSpPr txBox="1"/>
            <p:nvPr/>
          </p:nvSpPr>
          <p:spPr>
            <a:xfrm>
              <a:off x="3518398" y="1873368"/>
              <a:ext cx="123944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Evidence bound</a:t>
              </a:r>
            </a:p>
          </p:txBody>
        </p:sp>
        <p:sp>
          <p:nvSpPr>
            <p:cNvPr id="34" name="TextBox 33">
              <a:extLst>
                <a:ext uri="{FF2B5EF4-FFF2-40B4-BE49-F238E27FC236}">
                  <a16:creationId xmlns:a16="http://schemas.microsoft.com/office/drawing/2014/main" id="{AD4BD593-93A6-47A6-9C83-73C8EB6EC842}"/>
                </a:ext>
              </a:extLst>
            </p:cNvPr>
            <p:cNvSpPr txBox="1"/>
            <p:nvPr/>
          </p:nvSpPr>
          <p:spPr>
            <a:xfrm>
              <a:off x="5167954" y="1872769"/>
              <a:ext cx="1059906"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Log evidence</a:t>
              </a:r>
            </a:p>
          </p:txBody>
        </p:sp>
        <p:sp>
          <p:nvSpPr>
            <p:cNvPr id="51" name="TextBox 50">
              <a:extLst>
                <a:ext uri="{FF2B5EF4-FFF2-40B4-BE49-F238E27FC236}">
                  <a16:creationId xmlns:a16="http://schemas.microsoft.com/office/drawing/2014/main" id="{4E66D2E0-CA6A-4172-829A-D966E6FD5B3D}"/>
                </a:ext>
              </a:extLst>
            </p:cNvPr>
            <p:cNvSpPr txBox="1"/>
            <p:nvPr/>
          </p:nvSpPr>
          <p:spPr>
            <a:xfrm>
              <a:off x="3524874" y="733550"/>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52" name="TextBox 51">
              <a:extLst>
                <a:ext uri="{FF2B5EF4-FFF2-40B4-BE49-F238E27FC236}">
                  <a16:creationId xmlns:a16="http://schemas.microsoft.com/office/drawing/2014/main" id="{D2FA8DA9-4F46-4C0F-B4C8-1466B848D192}"/>
                </a:ext>
              </a:extLst>
            </p:cNvPr>
            <p:cNvSpPr txBox="1"/>
            <p:nvPr/>
          </p:nvSpPr>
          <p:spPr>
            <a:xfrm>
              <a:off x="5138372" y="736504"/>
              <a:ext cx="790601"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53" name="TextBox 52">
              <a:extLst>
                <a:ext uri="{FF2B5EF4-FFF2-40B4-BE49-F238E27FC236}">
                  <a16:creationId xmlns:a16="http://schemas.microsoft.com/office/drawing/2014/main" id="{88D088BF-5812-46BC-9F01-F7982F526E6C}"/>
                </a:ext>
              </a:extLst>
            </p:cNvPr>
            <p:cNvSpPr txBox="1"/>
            <p:nvPr/>
          </p:nvSpPr>
          <p:spPr>
            <a:xfrm>
              <a:off x="3877666" y="2300027"/>
              <a:ext cx="470000"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Risk</a:t>
              </a:r>
            </a:p>
          </p:txBody>
        </p:sp>
        <p:sp>
          <p:nvSpPr>
            <p:cNvPr id="54" name="TextBox 53">
              <a:extLst>
                <a:ext uri="{FF2B5EF4-FFF2-40B4-BE49-F238E27FC236}">
                  <a16:creationId xmlns:a16="http://schemas.microsoft.com/office/drawing/2014/main" id="{E96F4422-2052-45E2-AF4F-512CA6EEA5F3}"/>
                </a:ext>
              </a:extLst>
            </p:cNvPr>
            <p:cNvSpPr txBox="1"/>
            <p:nvPr/>
          </p:nvSpPr>
          <p:spPr>
            <a:xfrm>
              <a:off x="5322916" y="2298836"/>
              <a:ext cx="830677"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Ambiguity</a:t>
              </a:r>
            </a:p>
          </p:txBody>
        </p:sp>
        <p:sp>
          <p:nvSpPr>
            <p:cNvPr id="55" name="TextBox 54">
              <a:extLst>
                <a:ext uri="{FF2B5EF4-FFF2-40B4-BE49-F238E27FC236}">
                  <a16:creationId xmlns:a16="http://schemas.microsoft.com/office/drawing/2014/main" id="{319FF598-4DAD-4D73-BA47-40B8280661EA}"/>
                </a:ext>
              </a:extLst>
            </p:cNvPr>
            <p:cNvSpPr txBox="1"/>
            <p:nvPr/>
          </p:nvSpPr>
          <p:spPr>
            <a:xfrm>
              <a:off x="3847351" y="3444391"/>
              <a:ext cx="1085554"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Intrinsic value</a:t>
              </a:r>
            </a:p>
          </p:txBody>
        </p:sp>
        <p:sp>
          <p:nvSpPr>
            <p:cNvPr id="58" name="TextBox 57">
              <a:extLst>
                <a:ext uri="{FF2B5EF4-FFF2-40B4-BE49-F238E27FC236}">
                  <a16:creationId xmlns:a16="http://schemas.microsoft.com/office/drawing/2014/main" id="{072E565B-9A50-4516-95FC-CA4BA3946CE4}"/>
                </a:ext>
              </a:extLst>
            </p:cNvPr>
            <p:cNvSpPr txBox="1"/>
            <p:nvPr/>
          </p:nvSpPr>
          <p:spPr>
            <a:xfrm>
              <a:off x="5656294" y="3444606"/>
              <a:ext cx="1133644"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Extrinsic value</a:t>
              </a:r>
            </a:p>
          </p:txBody>
        </p:sp>
      </p:grpSp>
    </p:spTree>
    <p:extLst>
      <p:ext uri="{BB962C8B-B14F-4D97-AF65-F5344CB8AC3E}">
        <p14:creationId xmlns:p14="http://schemas.microsoft.com/office/powerpoint/2010/main" val="3956753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0567" y="1214376"/>
            <a:ext cx="2352915"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5" name="Oval 4"/>
          <p:cNvSpPr/>
          <p:nvPr/>
        </p:nvSpPr>
        <p:spPr>
          <a:xfrm>
            <a:off x="801765" y="2487546"/>
            <a:ext cx="1188452" cy="1112520"/>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27377" y="1636261"/>
            <a:ext cx="600583" cy="596399"/>
          </a:xfrm>
          <a:prstGeom prst="ellipse">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3295563" y="1197738"/>
            <a:ext cx="2352915"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7" name="Oval 6"/>
          <p:cNvSpPr/>
          <p:nvPr/>
        </p:nvSpPr>
        <p:spPr>
          <a:xfrm>
            <a:off x="3334314" y="2470908"/>
            <a:ext cx="1188452" cy="1112520"/>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52306" y="1619623"/>
            <a:ext cx="600583" cy="596399"/>
          </a:xfrm>
          <a:prstGeom prst="ellipse">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04260" y="2781300"/>
            <a:ext cx="569743" cy="574611"/>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5889722" y="1181100"/>
            <a:ext cx="2352915" cy="2402328"/>
          </a:xfrm>
          <a:prstGeom prst="roundRect">
            <a:avLst/>
          </a:prstGeom>
          <a:solidFill>
            <a:schemeClr val="accent3">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solidFill>
                <a:schemeClr val="accent1">
                  <a:lumMod val="50000"/>
                </a:schemeClr>
              </a:solidFill>
              <a:latin typeface="Arial Narrow" panose="020B0606020202030204" pitchFamily="34" charset="0"/>
              <a:cs typeface="Times New Roman" pitchFamily="18" charset="0"/>
            </a:endParaRPr>
          </a:p>
        </p:txBody>
      </p:sp>
      <p:sp>
        <p:nvSpPr>
          <p:cNvPr id="13" name="Oval 12"/>
          <p:cNvSpPr/>
          <p:nvPr/>
        </p:nvSpPr>
        <p:spPr>
          <a:xfrm>
            <a:off x="5981163" y="2454270"/>
            <a:ext cx="1188452" cy="1112520"/>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299155" y="1602985"/>
            <a:ext cx="600583" cy="596399"/>
          </a:xfrm>
          <a:prstGeom prst="ellipse">
            <a:avLst/>
          </a:prstGeom>
          <a:solidFill>
            <a:schemeClr val="accent2">
              <a:lumMod val="7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51109" y="2764662"/>
            <a:ext cx="569743" cy="574611"/>
          </a:xfrm>
          <a:prstGeom prst="ellipse">
            <a:avLst/>
          </a:prstGeom>
          <a:solidFill>
            <a:schemeClr val="accent3">
              <a:lumMod val="60000"/>
              <a:lumOff val="4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Object 77">
            <a:extLst>
              <a:ext uri="{FF2B5EF4-FFF2-40B4-BE49-F238E27FC236}">
                <a16:creationId xmlns:a16="http://schemas.microsoft.com/office/drawing/2014/main" id="{4069D75E-386A-428C-890D-6B63650F81E0}"/>
              </a:ext>
            </a:extLst>
          </p:cNvPr>
          <p:cNvGraphicFramePr>
            <a:graphicFrameLocks noChangeAspect="1"/>
          </p:cNvGraphicFramePr>
          <p:nvPr>
            <p:extLst>
              <p:ext uri="{D42A27DB-BD31-4B8C-83A1-F6EECF244321}">
                <p14:modId xmlns:p14="http://schemas.microsoft.com/office/powerpoint/2010/main" val="1556498926"/>
              </p:ext>
            </p:extLst>
          </p:nvPr>
        </p:nvGraphicFramePr>
        <p:xfrm>
          <a:off x="4670780" y="1365199"/>
          <a:ext cx="600075" cy="346075"/>
        </p:xfrm>
        <a:graphic>
          <a:graphicData uri="http://schemas.openxmlformats.org/presentationml/2006/ole">
            <mc:AlternateContent xmlns:mc="http://schemas.openxmlformats.org/markup-compatibility/2006">
              <mc:Choice xmlns:v="urn:schemas-microsoft-com:vml" Requires="v">
                <p:oleObj spid="_x0000_s397381" name="Equation" r:id="rId3" imgW="393480" imgH="228600" progId="Equation.DSMT4">
                  <p:embed/>
                </p:oleObj>
              </mc:Choice>
              <mc:Fallback>
                <p:oleObj name="Equation" r:id="rId3" imgW="393480" imgH="228600" progId="Equation.DSMT4">
                  <p:embed/>
                  <p:pic>
                    <p:nvPicPr>
                      <p:cNvPr id="0" name=""/>
                      <p:cNvPicPr>
                        <a:picLocks noChangeAspect="1" noChangeArrowheads="1"/>
                      </p:cNvPicPr>
                      <p:nvPr/>
                    </p:nvPicPr>
                    <p:blipFill>
                      <a:blip r:embed="rId4"/>
                      <a:srcRect/>
                      <a:stretch>
                        <a:fillRect/>
                      </a:stretch>
                    </p:blipFill>
                    <p:spPr bwMode="auto">
                      <a:xfrm>
                        <a:off x="4670780" y="1365199"/>
                        <a:ext cx="600075" cy="346075"/>
                      </a:xfrm>
                      <a:prstGeom prst="rect">
                        <a:avLst/>
                      </a:prstGeom>
                      <a:noFill/>
                      <a:ln>
                        <a:noFill/>
                      </a:ln>
                      <a:effectLst/>
                    </p:spPr>
                  </p:pic>
                </p:oleObj>
              </mc:Fallback>
            </mc:AlternateContent>
          </a:graphicData>
        </a:graphic>
      </p:graphicFrame>
      <p:graphicFrame>
        <p:nvGraphicFramePr>
          <p:cNvPr id="21" name="Object 77">
            <a:extLst>
              <a:ext uri="{FF2B5EF4-FFF2-40B4-BE49-F238E27FC236}">
                <a16:creationId xmlns:a16="http://schemas.microsoft.com/office/drawing/2014/main" id="{4069D75E-386A-428C-890D-6B63650F81E0}"/>
              </a:ext>
            </a:extLst>
          </p:cNvPr>
          <p:cNvGraphicFramePr>
            <a:graphicFrameLocks noChangeAspect="1"/>
          </p:cNvGraphicFramePr>
          <p:nvPr>
            <p:extLst>
              <p:ext uri="{D42A27DB-BD31-4B8C-83A1-F6EECF244321}">
                <p14:modId xmlns:p14="http://schemas.microsoft.com/office/powerpoint/2010/main" val="3581465781"/>
              </p:ext>
            </p:extLst>
          </p:nvPr>
        </p:nvGraphicFramePr>
        <p:xfrm>
          <a:off x="3359426" y="2242502"/>
          <a:ext cx="1139825" cy="346075"/>
        </p:xfrm>
        <a:graphic>
          <a:graphicData uri="http://schemas.openxmlformats.org/presentationml/2006/ole">
            <mc:AlternateContent xmlns:mc="http://schemas.openxmlformats.org/markup-compatibility/2006">
              <mc:Choice xmlns:v="urn:schemas-microsoft-com:vml" Requires="v">
                <p:oleObj spid="_x0000_s397382" name="Equation" r:id="rId5" imgW="749160" imgH="228600" progId="Equation.DSMT4">
                  <p:embed/>
                </p:oleObj>
              </mc:Choice>
              <mc:Fallback>
                <p:oleObj name="Equation" r:id="rId5" imgW="749160" imgH="228600" progId="Equation.DSMT4">
                  <p:embed/>
                  <p:pic>
                    <p:nvPicPr>
                      <p:cNvPr id="0" name=""/>
                      <p:cNvPicPr>
                        <a:picLocks noChangeAspect="1" noChangeArrowheads="1"/>
                      </p:cNvPicPr>
                      <p:nvPr/>
                    </p:nvPicPr>
                    <p:blipFill>
                      <a:blip r:embed="rId6"/>
                      <a:srcRect/>
                      <a:stretch>
                        <a:fillRect/>
                      </a:stretch>
                    </p:blipFill>
                    <p:spPr bwMode="auto">
                      <a:xfrm>
                        <a:off x="3359426" y="2242502"/>
                        <a:ext cx="1139825" cy="346075"/>
                      </a:xfrm>
                      <a:prstGeom prst="rect">
                        <a:avLst/>
                      </a:prstGeom>
                      <a:noFill/>
                      <a:ln>
                        <a:noFill/>
                      </a:ln>
                      <a:effectLst/>
                    </p:spPr>
                  </p:pic>
                </p:oleObj>
              </mc:Fallback>
            </mc:AlternateContent>
          </a:graphicData>
        </a:graphic>
      </p:graphicFrame>
      <p:grpSp>
        <p:nvGrpSpPr>
          <p:cNvPr id="29" name="Group 28"/>
          <p:cNvGrpSpPr/>
          <p:nvPr/>
        </p:nvGrpSpPr>
        <p:grpSpPr>
          <a:xfrm>
            <a:off x="691096" y="488679"/>
            <a:ext cx="7646090" cy="869245"/>
            <a:chOff x="693392" y="507907"/>
            <a:chExt cx="7200126" cy="869245"/>
          </a:xfrm>
        </p:grpSpPr>
        <p:sp>
          <p:nvSpPr>
            <p:cNvPr id="23" name="TextBox 22"/>
            <p:cNvSpPr txBox="1"/>
            <p:nvPr/>
          </p:nvSpPr>
          <p:spPr>
            <a:xfrm>
              <a:off x="693392" y="669266"/>
              <a:ext cx="2402017" cy="707886"/>
            </a:xfrm>
            <a:prstGeom prst="rect">
              <a:avLst/>
            </a:prstGeom>
            <a:noFill/>
          </p:spPr>
          <p:txBody>
            <a:bodyPr wrap="square" rtlCol="0">
              <a:spAutoFit/>
            </a:bodyPr>
            <a:lstStyle/>
            <a:p>
              <a:pPr algn="ctr" eaLnBrk="0" hangingPunct="0"/>
              <a:r>
                <a:rPr lang="en-GB" sz="2000" dirty="0">
                  <a:solidFill>
                    <a:schemeClr val="accent1">
                      <a:lumMod val="75000"/>
                    </a:schemeClr>
                  </a:solidFill>
                  <a:latin typeface="Arial Narrow" panose="020B0606020202030204" pitchFamily="34" charset="0"/>
                  <a:cs typeface="Times New Roman" pitchFamily="18" charset="0"/>
                </a:rPr>
                <a:t>Bayes optimal decisions</a:t>
              </a:r>
              <a:endParaRPr lang="en-GB" dirty="0">
                <a:solidFill>
                  <a:schemeClr val="accent1">
                    <a:lumMod val="75000"/>
                  </a:schemeClr>
                </a:solidFill>
                <a:latin typeface="Arial Narrow" panose="020B0606020202030204" pitchFamily="34" charset="0"/>
                <a:cs typeface="Times New Roman" pitchFamily="18" charset="0"/>
              </a:endParaRPr>
            </a:p>
          </p:txBody>
        </p:sp>
        <p:sp>
          <p:nvSpPr>
            <p:cNvPr id="24" name="TextBox 23"/>
            <p:cNvSpPr txBox="1"/>
            <p:nvPr/>
          </p:nvSpPr>
          <p:spPr>
            <a:xfrm>
              <a:off x="3206044" y="669266"/>
              <a:ext cx="2402017" cy="400110"/>
            </a:xfrm>
            <a:prstGeom prst="rect">
              <a:avLst/>
            </a:prstGeom>
            <a:noFill/>
          </p:spPr>
          <p:txBody>
            <a:bodyPr wrap="square" rtlCol="0">
              <a:spAutoFit/>
            </a:bodyPr>
            <a:lstStyle/>
            <a:p>
              <a:pPr algn="ctr" eaLnBrk="0" hangingPunct="0"/>
              <a:r>
                <a:rPr lang="en-GB" sz="2000" dirty="0">
                  <a:solidFill>
                    <a:schemeClr val="accent1">
                      <a:lumMod val="75000"/>
                    </a:schemeClr>
                  </a:solidFill>
                  <a:latin typeface="Arial Narrow" panose="020B0606020202030204" pitchFamily="34" charset="0"/>
                  <a:cs typeface="Times New Roman" pitchFamily="18" charset="0"/>
                </a:rPr>
                <a:t>Bayes optimal design</a:t>
              </a:r>
              <a:endParaRPr lang="en-GB" dirty="0">
                <a:solidFill>
                  <a:schemeClr val="accent1">
                    <a:lumMod val="75000"/>
                  </a:schemeClr>
                </a:solidFill>
                <a:latin typeface="Arial Narrow" panose="020B0606020202030204" pitchFamily="34" charset="0"/>
                <a:cs typeface="Times New Roman" pitchFamily="18" charset="0"/>
              </a:endParaRPr>
            </a:p>
          </p:txBody>
        </p:sp>
        <p:sp>
          <p:nvSpPr>
            <p:cNvPr id="25" name="TextBox 24"/>
            <p:cNvSpPr txBox="1"/>
            <p:nvPr/>
          </p:nvSpPr>
          <p:spPr>
            <a:xfrm>
              <a:off x="5491501" y="669266"/>
              <a:ext cx="2402017" cy="400110"/>
            </a:xfrm>
            <a:prstGeom prst="rect">
              <a:avLst/>
            </a:prstGeom>
            <a:noFill/>
          </p:spPr>
          <p:txBody>
            <a:bodyPr wrap="square" rtlCol="0">
              <a:spAutoFit/>
            </a:bodyPr>
            <a:lstStyle/>
            <a:p>
              <a:pPr algn="ctr" eaLnBrk="0" hangingPunct="0"/>
              <a:r>
                <a:rPr lang="en-GB" sz="2000" dirty="0">
                  <a:solidFill>
                    <a:schemeClr val="accent1">
                      <a:lumMod val="75000"/>
                    </a:schemeClr>
                  </a:solidFill>
                  <a:latin typeface="Arial Narrow" panose="020B0606020202030204" pitchFamily="34" charset="0"/>
                  <a:cs typeface="Times New Roman" pitchFamily="18" charset="0"/>
                </a:rPr>
                <a:t>Active inference</a:t>
              </a:r>
              <a:endParaRPr lang="en-GB" dirty="0">
                <a:solidFill>
                  <a:schemeClr val="accent1">
                    <a:lumMod val="75000"/>
                  </a:schemeClr>
                </a:solidFill>
                <a:latin typeface="Arial Narrow" panose="020B0606020202030204" pitchFamily="34" charset="0"/>
                <a:cs typeface="Times New Roman" pitchFamily="18" charset="0"/>
              </a:endParaRPr>
            </a:p>
          </p:txBody>
        </p:sp>
        <p:sp>
          <p:nvSpPr>
            <p:cNvPr id="26" name="TextBox 25"/>
            <p:cNvSpPr txBox="1"/>
            <p:nvPr/>
          </p:nvSpPr>
          <p:spPr>
            <a:xfrm>
              <a:off x="2948935" y="507907"/>
              <a:ext cx="542409" cy="707886"/>
            </a:xfrm>
            <a:prstGeom prst="rect">
              <a:avLst/>
            </a:prstGeom>
            <a:noFill/>
          </p:spPr>
          <p:txBody>
            <a:bodyPr wrap="square" rtlCol="0">
              <a:spAutoFit/>
            </a:bodyPr>
            <a:lstStyle/>
            <a:p>
              <a:pPr algn="ctr" eaLnBrk="0" hangingPunct="0"/>
              <a:r>
                <a:rPr lang="en-GB" sz="4000" dirty="0">
                  <a:solidFill>
                    <a:schemeClr val="accent1">
                      <a:lumMod val="75000"/>
                    </a:schemeClr>
                  </a:solidFill>
                  <a:latin typeface="Arial Narrow" panose="020B0606020202030204" pitchFamily="34" charset="0"/>
                  <a:cs typeface="Times New Roman" pitchFamily="18" charset="0"/>
                </a:rPr>
                <a:t>+</a:t>
              </a:r>
              <a:endParaRPr lang="en-GB" sz="3600" dirty="0">
                <a:solidFill>
                  <a:schemeClr val="accent1">
                    <a:lumMod val="75000"/>
                  </a:schemeClr>
                </a:solidFill>
                <a:latin typeface="Arial Narrow" panose="020B0606020202030204" pitchFamily="34" charset="0"/>
                <a:cs typeface="Times New Roman" pitchFamily="18" charset="0"/>
              </a:endParaRPr>
            </a:p>
          </p:txBody>
        </p:sp>
        <p:sp>
          <p:nvSpPr>
            <p:cNvPr id="27" name="TextBox 26"/>
            <p:cNvSpPr txBox="1"/>
            <p:nvPr/>
          </p:nvSpPr>
          <p:spPr>
            <a:xfrm>
              <a:off x="5417313" y="592322"/>
              <a:ext cx="542409" cy="584775"/>
            </a:xfrm>
            <a:prstGeom prst="rect">
              <a:avLst/>
            </a:prstGeom>
            <a:noFill/>
          </p:spPr>
          <p:txBody>
            <a:bodyPr wrap="square" rtlCol="0">
              <a:spAutoFit/>
            </a:bodyPr>
            <a:lstStyle/>
            <a:p>
              <a:pPr algn="ctr" eaLnBrk="0" hangingPunct="0"/>
              <a:r>
                <a:rPr lang="en-GB" sz="3200" dirty="0">
                  <a:solidFill>
                    <a:schemeClr val="accent1">
                      <a:lumMod val="75000"/>
                    </a:schemeClr>
                  </a:solidFill>
                  <a:latin typeface="Arial Narrow" panose="020B0606020202030204" pitchFamily="34" charset="0"/>
                  <a:cs typeface="Times New Roman" pitchFamily="18" charset="0"/>
                </a:rPr>
                <a:t>=</a:t>
              </a:r>
              <a:endParaRPr lang="en-GB" sz="2800" dirty="0">
                <a:solidFill>
                  <a:schemeClr val="accent1">
                    <a:lumMod val="75000"/>
                  </a:schemeClr>
                </a:solidFill>
                <a:latin typeface="Arial Narrow" panose="020B0606020202030204" pitchFamily="34" charset="0"/>
                <a:cs typeface="Times New Roman" pitchFamily="18" charset="0"/>
              </a:endParaRPr>
            </a:p>
          </p:txBody>
        </p:sp>
      </p:grpSp>
      <p:grpSp>
        <p:nvGrpSpPr>
          <p:cNvPr id="37" name="Group 36"/>
          <p:cNvGrpSpPr/>
          <p:nvPr/>
        </p:nvGrpSpPr>
        <p:grpSpPr>
          <a:xfrm>
            <a:off x="666016" y="3841226"/>
            <a:ext cx="7858859" cy="902854"/>
            <a:chOff x="666016" y="3841226"/>
            <a:chExt cx="7858859" cy="902854"/>
          </a:xfrm>
        </p:grpSpPr>
        <p:graphicFrame>
          <p:nvGraphicFramePr>
            <p:cNvPr id="16" name="Object 77">
              <a:extLst>
                <a:ext uri="{FF2B5EF4-FFF2-40B4-BE49-F238E27FC236}">
                  <a16:creationId xmlns:a16="http://schemas.microsoft.com/office/drawing/2014/main" id="{4069D75E-386A-428C-890D-6B63650F81E0}"/>
                </a:ext>
              </a:extLst>
            </p:cNvPr>
            <p:cNvGraphicFramePr>
              <a:graphicFrameLocks noChangeAspect="1"/>
            </p:cNvGraphicFramePr>
            <p:nvPr>
              <p:extLst>
                <p:ext uri="{D42A27DB-BD31-4B8C-83A1-F6EECF244321}">
                  <p14:modId xmlns:p14="http://schemas.microsoft.com/office/powerpoint/2010/main" val="3942117119"/>
                </p:ext>
              </p:extLst>
            </p:nvPr>
          </p:nvGraphicFramePr>
          <p:xfrm>
            <a:off x="5608638" y="3841750"/>
            <a:ext cx="2916237" cy="365125"/>
          </p:xfrm>
          <a:graphic>
            <a:graphicData uri="http://schemas.openxmlformats.org/presentationml/2006/ole">
              <mc:AlternateContent xmlns:mc="http://schemas.openxmlformats.org/markup-compatibility/2006">
                <mc:Choice xmlns:v="urn:schemas-microsoft-com:vml" Requires="v">
                  <p:oleObj spid="_x0000_s397383" name="Equation" r:id="rId7" imgW="1917360" imgH="241200" progId="Equation.DSMT4">
                    <p:embed/>
                  </p:oleObj>
                </mc:Choice>
                <mc:Fallback>
                  <p:oleObj name="Equation" r:id="rId7" imgW="1917360" imgH="241200" progId="Equation.DSMT4">
                    <p:embed/>
                    <p:pic>
                      <p:nvPicPr>
                        <p:cNvPr id="0" name=""/>
                        <p:cNvPicPr>
                          <a:picLocks noChangeAspect="1" noChangeArrowheads="1"/>
                        </p:cNvPicPr>
                        <p:nvPr/>
                      </p:nvPicPr>
                      <p:blipFill>
                        <a:blip r:embed="rId8"/>
                        <a:srcRect/>
                        <a:stretch>
                          <a:fillRect/>
                        </a:stretch>
                      </p:blipFill>
                      <p:spPr bwMode="auto">
                        <a:xfrm>
                          <a:off x="5608638" y="3841750"/>
                          <a:ext cx="2916237" cy="365125"/>
                        </a:xfrm>
                        <a:prstGeom prst="rect">
                          <a:avLst/>
                        </a:prstGeom>
                        <a:noFill/>
                        <a:ln>
                          <a:noFill/>
                        </a:ln>
                        <a:effectLst/>
                      </p:spPr>
                    </p:pic>
                  </p:oleObj>
                </mc:Fallback>
              </mc:AlternateContent>
            </a:graphicData>
          </a:graphic>
        </p:graphicFrame>
        <p:graphicFrame>
          <p:nvGraphicFramePr>
            <p:cNvPr id="17" name="Object 77">
              <a:extLst>
                <a:ext uri="{FF2B5EF4-FFF2-40B4-BE49-F238E27FC236}">
                  <a16:creationId xmlns:a16="http://schemas.microsoft.com/office/drawing/2014/main" id="{4069D75E-386A-428C-890D-6B63650F81E0}"/>
                </a:ext>
              </a:extLst>
            </p:cNvPr>
            <p:cNvGraphicFramePr>
              <a:graphicFrameLocks noChangeAspect="1"/>
            </p:cNvGraphicFramePr>
            <p:nvPr>
              <p:extLst>
                <p:ext uri="{D42A27DB-BD31-4B8C-83A1-F6EECF244321}">
                  <p14:modId xmlns:p14="http://schemas.microsoft.com/office/powerpoint/2010/main" val="844823871"/>
                </p:ext>
              </p:extLst>
            </p:nvPr>
          </p:nvGraphicFramePr>
          <p:xfrm>
            <a:off x="3892583" y="3841226"/>
            <a:ext cx="1158875" cy="346075"/>
          </p:xfrm>
          <a:graphic>
            <a:graphicData uri="http://schemas.openxmlformats.org/presentationml/2006/ole">
              <mc:AlternateContent xmlns:mc="http://schemas.openxmlformats.org/markup-compatibility/2006">
                <mc:Choice xmlns:v="urn:schemas-microsoft-com:vml" Requires="v">
                  <p:oleObj spid="_x0000_s397384" name="Equation" r:id="rId9" imgW="761760" imgH="228600" progId="Equation.DSMT4">
                    <p:embed/>
                  </p:oleObj>
                </mc:Choice>
                <mc:Fallback>
                  <p:oleObj name="Equation" r:id="rId9" imgW="761760" imgH="228600" progId="Equation.DSMT4">
                    <p:embed/>
                    <p:pic>
                      <p:nvPicPr>
                        <p:cNvPr id="0" name=""/>
                        <p:cNvPicPr>
                          <a:picLocks noChangeAspect="1" noChangeArrowheads="1"/>
                        </p:cNvPicPr>
                        <p:nvPr/>
                      </p:nvPicPr>
                      <p:blipFill>
                        <a:blip r:embed="rId10"/>
                        <a:srcRect/>
                        <a:stretch>
                          <a:fillRect/>
                        </a:stretch>
                      </p:blipFill>
                      <p:spPr bwMode="auto">
                        <a:xfrm>
                          <a:off x="3892583" y="3841226"/>
                          <a:ext cx="1158875" cy="346075"/>
                        </a:xfrm>
                        <a:prstGeom prst="rect">
                          <a:avLst/>
                        </a:prstGeom>
                        <a:noFill/>
                        <a:ln>
                          <a:noFill/>
                        </a:ln>
                        <a:effectLst/>
                      </p:spPr>
                    </p:pic>
                  </p:oleObj>
                </mc:Fallback>
              </mc:AlternateContent>
            </a:graphicData>
          </a:graphic>
        </p:graphicFrame>
        <p:graphicFrame>
          <p:nvGraphicFramePr>
            <p:cNvPr id="18" name="Object 77">
              <a:extLst>
                <a:ext uri="{FF2B5EF4-FFF2-40B4-BE49-F238E27FC236}">
                  <a16:creationId xmlns:a16="http://schemas.microsoft.com/office/drawing/2014/main" id="{4069D75E-386A-428C-890D-6B63650F81E0}"/>
                </a:ext>
              </a:extLst>
            </p:cNvPr>
            <p:cNvGraphicFramePr>
              <a:graphicFrameLocks noChangeAspect="1"/>
            </p:cNvGraphicFramePr>
            <p:nvPr>
              <p:extLst>
                <p:ext uri="{D42A27DB-BD31-4B8C-83A1-F6EECF244321}">
                  <p14:modId xmlns:p14="http://schemas.microsoft.com/office/powerpoint/2010/main" val="3069472718"/>
                </p:ext>
              </p:extLst>
            </p:nvPr>
          </p:nvGraphicFramePr>
          <p:xfrm>
            <a:off x="1267743" y="3841226"/>
            <a:ext cx="1198563" cy="365125"/>
          </p:xfrm>
          <a:graphic>
            <a:graphicData uri="http://schemas.openxmlformats.org/presentationml/2006/ole">
              <mc:AlternateContent xmlns:mc="http://schemas.openxmlformats.org/markup-compatibility/2006">
                <mc:Choice xmlns:v="urn:schemas-microsoft-com:vml" Requires="v">
                  <p:oleObj spid="_x0000_s397385" name="Equation" r:id="rId11" imgW="787320" imgH="241200" progId="Equation.DSMT4">
                    <p:embed/>
                  </p:oleObj>
                </mc:Choice>
                <mc:Fallback>
                  <p:oleObj name="Equation" r:id="rId11" imgW="787320" imgH="241200" progId="Equation.DSMT4">
                    <p:embed/>
                    <p:pic>
                      <p:nvPicPr>
                        <p:cNvPr id="0" name=""/>
                        <p:cNvPicPr>
                          <a:picLocks noChangeAspect="1" noChangeArrowheads="1"/>
                        </p:cNvPicPr>
                        <p:nvPr/>
                      </p:nvPicPr>
                      <p:blipFill>
                        <a:blip r:embed="rId12"/>
                        <a:srcRect/>
                        <a:stretch>
                          <a:fillRect/>
                        </a:stretch>
                      </p:blipFill>
                      <p:spPr bwMode="auto">
                        <a:xfrm>
                          <a:off x="1267743" y="3841226"/>
                          <a:ext cx="1198563" cy="365125"/>
                        </a:xfrm>
                        <a:prstGeom prst="rect">
                          <a:avLst/>
                        </a:prstGeom>
                        <a:noFill/>
                        <a:ln>
                          <a:noFill/>
                        </a:ln>
                        <a:effectLst/>
                      </p:spPr>
                    </p:pic>
                  </p:oleObj>
                </mc:Fallback>
              </mc:AlternateContent>
            </a:graphicData>
          </a:graphic>
        </p:graphicFrame>
        <p:sp>
          <p:nvSpPr>
            <p:cNvPr id="30" name="TextBox 29"/>
            <p:cNvSpPr txBox="1"/>
            <p:nvPr/>
          </p:nvSpPr>
          <p:spPr>
            <a:xfrm>
              <a:off x="666016" y="4236249"/>
              <a:ext cx="2402017" cy="369332"/>
            </a:xfrm>
            <a:prstGeom prst="rect">
              <a:avLst/>
            </a:prstGeom>
            <a:noFill/>
          </p:spPr>
          <p:txBody>
            <a:bodyPr wrap="square" rtlCol="0">
              <a:spAutoFit/>
            </a:bodyPr>
            <a:lstStyle/>
            <a:p>
              <a:pPr algn="ctr" eaLnBrk="0" hangingPunct="0"/>
              <a:r>
                <a:rPr lang="en-GB" dirty="0">
                  <a:solidFill>
                    <a:schemeClr val="accent2">
                      <a:lumMod val="75000"/>
                    </a:schemeClr>
                  </a:solidFill>
                  <a:latin typeface="Arial Narrow" panose="020B0606020202030204" pitchFamily="34" charset="0"/>
                  <a:cs typeface="Times New Roman" pitchFamily="18" charset="0"/>
                </a:rPr>
                <a:t>Expected value</a:t>
              </a:r>
              <a:endParaRPr lang="en-GB" sz="1600" dirty="0">
                <a:solidFill>
                  <a:schemeClr val="accent2">
                    <a:lumMod val="75000"/>
                  </a:schemeClr>
                </a:solidFill>
                <a:latin typeface="Arial Narrow" panose="020B0606020202030204" pitchFamily="34" charset="0"/>
                <a:cs typeface="Times New Roman" pitchFamily="18" charset="0"/>
              </a:endParaRPr>
            </a:p>
          </p:txBody>
        </p:sp>
        <p:sp>
          <p:nvSpPr>
            <p:cNvPr id="31" name="TextBox 30"/>
            <p:cNvSpPr txBox="1"/>
            <p:nvPr/>
          </p:nvSpPr>
          <p:spPr>
            <a:xfrm>
              <a:off x="3271012" y="4236249"/>
              <a:ext cx="2402017" cy="369332"/>
            </a:xfrm>
            <a:prstGeom prst="rect">
              <a:avLst/>
            </a:prstGeom>
            <a:noFill/>
          </p:spPr>
          <p:txBody>
            <a:bodyPr wrap="square" rtlCol="0">
              <a:spAutoFit/>
            </a:bodyPr>
            <a:lstStyle/>
            <a:p>
              <a:pPr algn="ctr" eaLnBrk="0" hangingPunct="0"/>
              <a:r>
                <a:rPr lang="en-GB" dirty="0">
                  <a:solidFill>
                    <a:schemeClr val="accent2">
                      <a:lumMod val="75000"/>
                    </a:schemeClr>
                  </a:solidFill>
                  <a:latin typeface="Arial Narrow" panose="020B0606020202030204" pitchFamily="34" charset="0"/>
                  <a:cs typeface="Times New Roman" pitchFamily="18" charset="0"/>
                </a:rPr>
                <a:t>Information gain</a:t>
              </a:r>
              <a:endParaRPr lang="en-GB" sz="1600" dirty="0">
                <a:solidFill>
                  <a:schemeClr val="accent2">
                    <a:lumMod val="75000"/>
                  </a:schemeClr>
                </a:solidFill>
                <a:latin typeface="Arial Narrow" panose="020B0606020202030204" pitchFamily="34" charset="0"/>
                <a:cs typeface="Times New Roman" pitchFamily="18" charset="0"/>
              </a:endParaRPr>
            </a:p>
          </p:txBody>
        </p:sp>
        <p:sp>
          <p:nvSpPr>
            <p:cNvPr id="32" name="TextBox 31"/>
            <p:cNvSpPr txBox="1"/>
            <p:nvPr/>
          </p:nvSpPr>
          <p:spPr>
            <a:xfrm>
              <a:off x="5865171" y="4236249"/>
              <a:ext cx="2402017" cy="369332"/>
            </a:xfrm>
            <a:prstGeom prst="rect">
              <a:avLst/>
            </a:prstGeom>
            <a:noFill/>
          </p:spPr>
          <p:txBody>
            <a:bodyPr wrap="square" rtlCol="0">
              <a:spAutoFit/>
            </a:bodyPr>
            <a:lstStyle/>
            <a:p>
              <a:pPr algn="ctr" eaLnBrk="0" hangingPunct="0"/>
              <a:r>
                <a:rPr lang="en-GB" dirty="0">
                  <a:solidFill>
                    <a:schemeClr val="accent2">
                      <a:lumMod val="75000"/>
                    </a:schemeClr>
                  </a:solidFill>
                  <a:latin typeface="Arial Narrow" panose="020B0606020202030204" pitchFamily="34" charset="0"/>
                  <a:cs typeface="Times New Roman" pitchFamily="18" charset="0"/>
                </a:rPr>
                <a:t>Expected free energy</a:t>
              </a:r>
              <a:endParaRPr lang="en-GB" sz="1600" dirty="0">
                <a:solidFill>
                  <a:schemeClr val="accent2">
                    <a:lumMod val="75000"/>
                  </a:schemeClr>
                </a:solidFill>
                <a:latin typeface="Arial Narrow" panose="020B0606020202030204" pitchFamily="34" charset="0"/>
                <a:cs typeface="Times New Roman" pitchFamily="18" charset="0"/>
              </a:endParaRPr>
            </a:p>
          </p:txBody>
        </p:sp>
        <p:sp>
          <p:nvSpPr>
            <p:cNvPr id="35" name="TextBox 34"/>
            <p:cNvSpPr txBox="1"/>
            <p:nvPr/>
          </p:nvSpPr>
          <p:spPr>
            <a:xfrm>
              <a:off x="2903737" y="4097749"/>
              <a:ext cx="542409" cy="646331"/>
            </a:xfrm>
            <a:prstGeom prst="rect">
              <a:avLst/>
            </a:prstGeom>
            <a:noFill/>
          </p:spPr>
          <p:txBody>
            <a:bodyPr wrap="square" rtlCol="0">
              <a:spAutoFit/>
            </a:bodyPr>
            <a:lstStyle/>
            <a:p>
              <a:pPr algn="ctr" eaLnBrk="0" hangingPunct="0"/>
              <a:r>
                <a:rPr lang="en-GB" sz="3600" dirty="0">
                  <a:solidFill>
                    <a:schemeClr val="accent2">
                      <a:lumMod val="75000"/>
                    </a:schemeClr>
                  </a:solidFill>
                  <a:latin typeface="Arial Narrow" panose="020B0606020202030204" pitchFamily="34" charset="0"/>
                  <a:cs typeface="Times New Roman" pitchFamily="18" charset="0"/>
                </a:rPr>
                <a:t>+</a:t>
              </a:r>
              <a:endParaRPr lang="en-GB" sz="3200" dirty="0">
                <a:solidFill>
                  <a:schemeClr val="accent2">
                    <a:lumMod val="75000"/>
                  </a:schemeClr>
                </a:solidFill>
                <a:latin typeface="Arial Narrow" panose="020B0606020202030204" pitchFamily="34" charset="0"/>
                <a:cs typeface="Times New Roman" pitchFamily="18" charset="0"/>
              </a:endParaRPr>
            </a:p>
          </p:txBody>
        </p:sp>
        <p:sp>
          <p:nvSpPr>
            <p:cNvPr id="36" name="TextBox 35"/>
            <p:cNvSpPr txBox="1"/>
            <p:nvPr/>
          </p:nvSpPr>
          <p:spPr>
            <a:xfrm>
              <a:off x="5498542" y="4159304"/>
              <a:ext cx="542409" cy="523220"/>
            </a:xfrm>
            <a:prstGeom prst="rect">
              <a:avLst/>
            </a:prstGeom>
            <a:noFill/>
          </p:spPr>
          <p:txBody>
            <a:bodyPr wrap="square" rtlCol="0">
              <a:spAutoFit/>
            </a:bodyPr>
            <a:lstStyle/>
            <a:p>
              <a:pPr algn="ctr" eaLnBrk="0" hangingPunct="0"/>
              <a:r>
                <a:rPr lang="en-GB" sz="2800" dirty="0">
                  <a:solidFill>
                    <a:schemeClr val="accent2">
                      <a:lumMod val="75000"/>
                    </a:schemeClr>
                  </a:solidFill>
                  <a:latin typeface="Arial Narrow" panose="020B0606020202030204" pitchFamily="34" charset="0"/>
                  <a:cs typeface="Times New Roman" pitchFamily="18" charset="0"/>
                </a:rPr>
                <a:t>=</a:t>
              </a:r>
              <a:endParaRPr lang="en-GB" sz="2400" dirty="0">
                <a:solidFill>
                  <a:schemeClr val="accent2">
                    <a:lumMod val="75000"/>
                  </a:schemeClr>
                </a:solidFill>
                <a:latin typeface="Arial Narrow" panose="020B0606020202030204" pitchFamily="34" charset="0"/>
                <a:cs typeface="Times New Roman" pitchFamily="18" charset="0"/>
              </a:endParaRPr>
            </a:p>
          </p:txBody>
        </p:sp>
      </p:grpSp>
      <p:pic>
        <p:nvPicPr>
          <p:cNvPr id="33" name="Picture 32">
            <a:extLst>
              <a:ext uri="{FF2B5EF4-FFF2-40B4-BE49-F238E27FC236}">
                <a16:creationId xmlns:a16="http://schemas.microsoft.com/office/drawing/2014/main" id="{916DBEFE-F9AF-4685-B7AC-283C170C23B3}"/>
              </a:ext>
            </a:extLst>
          </p:cNvPr>
          <p:cNvPicPr>
            <a:picLocks noChangeAspect="1"/>
          </p:cNvPicPr>
          <p:nvPr/>
        </p:nvPicPr>
        <p:blipFill rotWithShape="1">
          <a:blip r:embed="rId13" cstate="print">
            <a:duotone>
              <a:prstClr val="black"/>
              <a:srgbClr val="D9C3A5">
                <a:tint val="50000"/>
                <a:satMod val="180000"/>
              </a:srgbClr>
            </a:duotone>
            <a:extLst>
              <a:ext uri="{28A0092B-C50C-407E-A947-70E740481C1C}">
                <a14:useLocalDpi xmlns:a14="http://schemas.microsoft.com/office/drawing/2010/main" val="0"/>
              </a:ext>
            </a:extLst>
          </a:blip>
          <a:srcRect l="10625" t="2334" r="6538" b="9778"/>
          <a:stretch/>
        </p:blipFill>
        <p:spPr>
          <a:xfrm>
            <a:off x="6338324" y="5007166"/>
            <a:ext cx="1552788" cy="1204750"/>
          </a:xfrm>
          <a:prstGeom prst="rect">
            <a:avLst/>
          </a:prstGeom>
        </p:spPr>
      </p:pic>
      <p:pic>
        <p:nvPicPr>
          <p:cNvPr id="19" name="Picture 18">
            <a:extLst>
              <a:ext uri="{FF2B5EF4-FFF2-40B4-BE49-F238E27FC236}">
                <a16:creationId xmlns:a16="http://schemas.microsoft.com/office/drawing/2014/main" id="{F5A87C87-B9E7-4303-9656-540170C1BFC3}"/>
              </a:ext>
            </a:extLst>
          </p:cNvPr>
          <p:cNvPicPr>
            <a:picLocks noChangeAspect="1"/>
          </p:cNvPicPr>
          <p:nvPr/>
        </p:nvPicPr>
        <p:blipFill>
          <a:blip r:embed="rId14">
            <a:duotone>
              <a:prstClr val="black"/>
              <a:srgbClr val="D9C3A5">
                <a:tint val="50000"/>
                <a:satMod val="180000"/>
              </a:srgbClr>
            </a:duotone>
          </a:blip>
          <a:stretch>
            <a:fillRect/>
          </a:stretch>
        </p:blipFill>
        <p:spPr>
          <a:xfrm>
            <a:off x="746031" y="5007166"/>
            <a:ext cx="2409500" cy="1204750"/>
          </a:xfrm>
          <a:prstGeom prst="rect">
            <a:avLst/>
          </a:prstGeom>
        </p:spPr>
      </p:pic>
      <p:pic>
        <p:nvPicPr>
          <p:cNvPr id="22" name="Picture 21">
            <a:extLst>
              <a:ext uri="{FF2B5EF4-FFF2-40B4-BE49-F238E27FC236}">
                <a16:creationId xmlns:a16="http://schemas.microsoft.com/office/drawing/2014/main" id="{1126F5D0-0EEE-4680-8316-333D2C1440A8}"/>
              </a:ext>
            </a:extLst>
          </p:cNvPr>
          <p:cNvPicPr>
            <a:picLocks noChangeAspect="1"/>
          </p:cNvPicPr>
          <p:nvPr/>
        </p:nvPicPr>
        <p:blipFill>
          <a:blip r:embed="rId15">
            <a:duotone>
              <a:prstClr val="black"/>
              <a:srgbClr val="D9C3A5">
                <a:tint val="50000"/>
                <a:satMod val="180000"/>
              </a:srgbClr>
            </a:duotone>
          </a:blip>
          <a:stretch>
            <a:fillRect/>
          </a:stretch>
        </p:blipFill>
        <p:spPr>
          <a:xfrm>
            <a:off x="3840893" y="5007166"/>
            <a:ext cx="1222728" cy="1222728"/>
          </a:xfrm>
          <a:prstGeom prst="rect">
            <a:avLst/>
          </a:prstGeom>
        </p:spPr>
      </p:pic>
    </p:spTree>
    <p:extLst>
      <p:ext uri="{BB962C8B-B14F-4D97-AF65-F5344CB8AC3E}">
        <p14:creationId xmlns:p14="http://schemas.microsoft.com/office/powerpoint/2010/main" val="253207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0 L 0.1132 -0.16366 " pathEditMode="relative" rAng="0" ptsTypes="AA">
                                      <p:cBhvr>
                                        <p:cTn id="6" dur="3000" fill="hold"/>
                                        <p:tgtEl>
                                          <p:spTgt spid="5"/>
                                        </p:tgtEl>
                                        <p:attrNameLst>
                                          <p:attrName>ppt_x</p:attrName>
                                          <p:attrName>ppt_y</p:attrName>
                                        </p:attrNameLst>
                                      </p:cBhvr>
                                      <p:rCtr x="5660" y="-8194"/>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path" presetSubtype="0" accel="50000" decel="50000" fill="hold" grpId="0" nodeType="clickEffect">
                                  <p:stCondLst>
                                    <p:cond delay="0"/>
                                  </p:stCondLst>
                                  <p:childTnLst>
                                    <p:animMotion origin="layout" path="M -3.88889E-6 -3.7037E-6 C -0.00138 -0.00324 -0.00277 -0.00694 -0.00416 -0.01157 C -0.00798 -0.025 -0.00902 -0.03819 -0.00625 -0.04004 C -0.00329 -0.04259 0.00209 -0.0331 0.00591 -0.01967 C 0.00799 -0.01273 0.00921 -0.00601 0.00955 -0.00115 C 0.01007 0.00301 0.01042 0.00718 0.01042 0.01158 C 0.01042 0.02662 0.00782 0.03936 0.00469 0.03936 C 0.00174 0.03936 -0.00086 0.02662 -0.00086 0.01158 C -0.00086 0.00463 -0.00034 -0.00208 0.0007 -0.00671 C 0.00105 -0.01088 0.00209 -0.01504 0.0033 -0.01944 C 0.0073 -0.0331 0.01285 -0.04259 0.0158 -0.04004 C 0.01841 -0.03773 0.01737 -0.025 0.01337 -0.01134 C 0.01181 -0.00486 0.00955 0.00047 0.0073 0.00417 C 0.00573 0.00741 0.00382 0.01042 0.00139 0.01343 C -0.0059 0.02292 -0.01302 0.02732 -0.0151 0.02338 C -0.01701 0.01945 -0.01284 0.00834 -0.00555 -0.00115 C -0.0026 -0.00486 0.0007 -0.0081 0.0033 -0.00995 C 0.00573 -0.01203 0.00868 -0.01365 0.01198 -0.01458 C 0.02084 -0.01805 0.02848 -0.01689 0.02934 -0.01157 C 0.03004 -0.00671 0.02327 -3.7037E-6 0.01441 0.00348 C 0.01042 0.00463 0.00643 0.00533 0.00348 0.00486 C 0.00087 0.00486 -0.00208 0.00417 -0.00486 0.00348 C -0.01388 -3.7037E-6 -0.02066 -0.00694 -0.01979 -0.01203 C -0.01909 -0.01689 -0.01128 -0.01828 -0.0026 -0.01504 C 0.00174 -0.01342 0.00556 -0.01111 0.00816 -0.00833 C 0.01042 -0.00625 0.01268 -0.00416 0.01493 -0.00115 C 0.02205 0.00857 0.02639 0.01945 0.02431 0.02338 C 0.0224 0.02732 0.01493 0.02292 0.00799 0.01389 C 0.00452 0.00903 0.00174 0.00417 -3.88889E-6 -3.7037E-6 Z " pathEditMode="relative" rAng="0" ptsTypes="AAAAAAAAAAAAAAAAAAAAAAAAAAAAA">
                                      <p:cBhvr>
                                        <p:cTn id="14" dur="5000" fill="hold"/>
                                        <p:tgtEl>
                                          <p:spTgt spid="7"/>
                                        </p:tgtEl>
                                        <p:attrNameLst>
                                          <p:attrName>ppt_x</p:attrName>
                                          <p:attrName>ppt_y</p:attrName>
                                        </p:attrNameLst>
                                      </p:cBhvr>
                                      <p:rCtr x="469" y="-69"/>
                                    </p:animMotion>
                                  </p:childTnLst>
                                  <p:subTnLst>
                                    <p:set>
                                      <p:cBhvr override="childStyle">
                                        <p:cTn dur="1" fill="hold" display="0" masterRel="sameClick" afterEffect="1">
                                          <p:stCondLst>
                                            <p:cond evt="end" delay="0">
                                              <p:tn val="13"/>
                                            </p:cond>
                                          </p:stCondLst>
                                        </p:cTn>
                                        <p:tgtEl>
                                          <p:spTgt spid="7"/>
                                        </p:tgtEl>
                                        <p:attrNameLst>
                                          <p:attrName>style.visibility</p:attrName>
                                        </p:attrNameLst>
                                      </p:cBhvr>
                                      <p:to>
                                        <p:strVal val="hidden"/>
                                      </p:to>
                                    </p:set>
                                  </p:sub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path" presetSubtype="0" accel="50000" decel="50000" fill="hold" grpId="0" nodeType="clickEffect">
                                  <p:stCondLst>
                                    <p:cond delay="0"/>
                                  </p:stCondLst>
                                  <p:childTnLst>
                                    <p:animMotion origin="layout" path="M 5.55556E-7 -4.07407E-6 C -0.00156 -0.00324 -0.00278 -0.00694 -0.00417 -0.01157 C -0.00799 -0.025 -0.00903 -0.03819 -0.00625 -0.04004 C -0.00347 -0.04259 0.00191 -0.0331 0.00573 -0.01967 C 0.00781 -0.01273 0.00903 -0.00601 0.00955 -0.00115 C 0.0099 0.00301 0.01042 0.00718 0.01042 0.01158 C 0.01042 0.02662 0.00764 0.03936 0.00469 0.03936 C 0.00156 0.03936 -0.00104 0.02662 -0.00104 0.01158 C -0.00104 0.00463 -0.00035 -0.00208 0.00052 -0.00671 C 0.00104 -0.01088 0.00191 -0.01504 0.0033 -0.01944 C 0.00729 -0.0331 0.01267 -0.04259 0.01562 -0.04004 C 0.0184 -0.03773 0.01719 -0.025 0.01337 -0.01134 C 0.01163 -0.00486 0.00955 0.00047 0.00729 0.00417 C 0.00556 0.00741 0.00382 0.01042 0.00139 0.01343 C -0.0059 0.02292 -0.01302 0.02732 -0.0151 0.02338 C -0.01701 0.01945 -0.01302 0.00834 -0.00573 -0.00115 C -0.0026 -0.00486 0.00052 -0.0081 0.0033 -0.00995 C 0.00556 -0.01203 0.00868 -0.01365 0.01181 -0.01458 C 0.02066 -0.01805 0.0283 -0.01689 0.02917 -0.01157 C 0.02986 -0.00671 0.02309 -4.07407E-6 0.01424 0.00348 C 0.01042 0.00463 0.00642 0.00533 0.00347 0.00487 C 0.00069 0.00487 -0.00208 0.00417 -0.00504 0.00348 C -0.01389 -4.07407E-6 -0.02066 -0.00694 -0.01979 -0.01203 C -0.0191 -0.01689 -0.01146 -0.01828 -0.0026 -0.01504 C 0.00156 -0.01342 0.00538 -0.01111 0.00799 -0.00833 C 0.01042 -0.00625 0.01267 -0.00416 0.01493 -0.00115 C 0.02187 0.00857 0.02621 0.01945 0.02413 0.02338 C 0.02222 0.02732 0.01493 0.02292 0.00781 0.01389 C 0.00434 0.00903 0.00156 0.00417 5.55556E-7 -4.07407E-6 Z " pathEditMode="relative" rAng="0" ptsTypes="AAAAAAAAAAAAAAAAAAAAAAAAAAAAA">
                                      <p:cBhvr>
                                        <p:cTn id="22" dur="5000" fill="hold"/>
                                        <p:tgtEl>
                                          <p:spTgt spid="13"/>
                                        </p:tgtEl>
                                        <p:attrNameLst>
                                          <p:attrName>ppt_x</p:attrName>
                                          <p:attrName>ppt_y</p:attrName>
                                        </p:attrNameLst>
                                      </p:cBhvr>
                                      <p:rCtr x="469" y="-69"/>
                                    </p:animMotion>
                                  </p:childTnLst>
                                  <p:subTnLst>
                                    <p:set>
                                      <p:cBhvr override="childStyle">
                                        <p:cTn dur="1" fill="hold" display="0" masterRel="sameClick" afterEffect="1">
                                          <p:stCondLst>
                                            <p:cond evt="end" delay="0">
                                              <p:tn val="21"/>
                                            </p:cond>
                                          </p:stCondLst>
                                        </p:cTn>
                                        <p:tgtEl>
                                          <p:spTgt spid="13"/>
                                        </p:tgtEl>
                                        <p:attrNameLst>
                                          <p:attrName>style.visibility</p:attrName>
                                        </p:attrNameLst>
                                      </p:cBhvr>
                                      <p:to>
                                        <p:strVal val="hidden"/>
                                      </p:to>
                                    </p:set>
                                  </p:subTnLst>
                                </p:cTn>
                              </p:par>
                            </p:childTnLst>
                          </p:cTn>
                        </p:par>
                        <p:par>
                          <p:cTn id="23" fill="hold">
                            <p:stCondLst>
                              <p:cond delay="5000"/>
                            </p:stCondLst>
                            <p:childTnLst>
                              <p:par>
                                <p:cTn id="24" presetID="42" presetClass="path" presetSubtype="0" accel="50000" decel="50000" fill="hold" grpId="0" nodeType="afterEffect">
                                  <p:stCondLst>
                                    <p:cond delay="0"/>
                                  </p:stCondLst>
                                  <p:childTnLst>
                                    <p:animMotion origin="layout" path="M 0.0026 -0.0044 L 0.1158 -0.16806 " pathEditMode="relative" rAng="0" ptsTypes="AA">
                                      <p:cBhvr>
                                        <p:cTn id="25" dur="3000" fill="hold"/>
                                        <p:tgtEl>
                                          <p:spTgt spid="15"/>
                                        </p:tgtEl>
                                        <p:attrNameLst>
                                          <p:attrName>ppt_x</p:attrName>
                                          <p:attrName>ppt_y</p:attrName>
                                        </p:attrNameLst>
                                      </p:cBhvr>
                                      <p:rCtr x="5660" y="-8194"/>
                                    </p:animMotion>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arl\AppData\Local\Microsoft\Windows\INetCache\IE\VVTNT8H9\Brain-Bulb[1].jpg"/>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3763730" y="632230"/>
            <a:ext cx="1709670" cy="1708437"/>
          </a:xfrm>
          <a:prstGeom prst="rect">
            <a:avLst/>
          </a:prstGeom>
          <a:noFill/>
        </p:spPr>
      </p:pic>
      <p:sp>
        <p:nvSpPr>
          <p:cNvPr id="8" name="TextBox 7">
            <a:extLst>
              <a:ext uri="{FF2B5EF4-FFF2-40B4-BE49-F238E27FC236}">
                <a16:creationId xmlns:a16="http://schemas.microsoft.com/office/drawing/2014/main" id="{27EF279F-5E73-45FF-81F7-D1FD87BDF957}"/>
              </a:ext>
            </a:extLst>
          </p:cNvPr>
          <p:cNvSpPr txBox="1"/>
          <p:nvPr/>
        </p:nvSpPr>
        <p:spPr>
          <a:xfrm>
            <a:off x="2414473" y="2871539"/>
            <a:ext cx="4408184" cy="1455783"/>
          </a:xfrm>
          <a:prstGeom prst="rect">
            <a:avLst/>
          </a:prstGeom>
          <a:noFill/>
        </p:spPr>
        <p:txBody>
          <a:bodyPr wrap="square" rtlCol="0">
            <a:spAutoFit/>
          </a:bodyPr>
          <a:lstStyle/>
          <a:p>
            <a:r>
              <a:rPr lang="en-US" altLang="ja-JP" sz="2215" dirty="0">
                <a:solidFill>
                  <a:schemeClr val="accent1">
                    <a:lumMod val="50000"/>
                  </a:schemeClr>
                </a:solidFill>
                <a:latin typeface="Arial Narrow" panose="020B0606020202030204" pitchFamily="34" charset="0"/>
                <a:ea typeface="MS Mincho"/>
                <a:cs typeface="MS Mincho"/>
              </a:rPr>
              <a:t>Predictive processing and free energy</a:t>
            </a:r>
          </a:p>
          <a:p>
            <a:r>
              <a:rPr lang="en-US" altLang="ja-JP" sz="2215" dirty="0">
                <a:solidFill>
                  <a:schemeClr val="accent2">
                    <a:lumMod val="75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50000"/>
                  </a:schemeClr>
                </a:solidFill>
                <a:latin typeface="Arial Narrow" panose="020B0606020202030204" pitchFamily="34" charset="0"/>
                <a:ea typeface="MS Mincho"/>
                <a:cs typeface="MS Mincho"/>
              </a:rPr>
              <a:t>Novelty and epistemic affordance</a:t>
            </a:r>
          </a:p>
          <a:p>
            <a:r>
              <a:rPr lang="en-US" altLang="ja-JP" sz="2215" dirty="0">
                <a:solidFill>
                  <a:schemeClr val="accent1">
                    <a:lumMod val="50000"/>
                  </a:schemeClr>
                </a:solidFill>
                <a:latin typeface="Arial Narrow" panose="020B0606020202030204" pitchFamily="34" charset="0"/>
                <a:ea typeface="MS Mincho"/>
                <a:cs typeface="MS Mincho"/>
              </a:rPr>
              <a:t>Sleep and structure learning</a:t>
            </a:r>
            <a:endParaRPr lang="en-GB" sz="2215"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91516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8"/>
          <p:cNvGrpSpPr/>
          <p:nvPr/>
        </p:nvGrpSpPr>
        <p:grpSpPr>
          <a:xfrm>
            <a:off x="757267" y="2145750"/>
            <a:ext cx="5916339" cy="2420477"/>
            <a:chOff x="757264" y="2145744"/>
            <a:chExt cx="5916339" cy="2420477"/>
          </a:xfrm>
        </p:grpSpPr>
        <p:sp>
          <p:nvSpPr>
            <p:cNvPr id="149" name="Oval 148"/>
            <p:cNvSpPr/>
            <p:nvPr/>
          </p:nvSpPr>
          <p:spPr>
            <a:xfrm>
              <a:off x="6234838" y="2145744"/>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nvGrpSpPr>
            <p:cNvPr id="3" name="Group 64"/>
            <p:cNvGrpSpPr/>
            <p:nvPr/>
          </p:nvGrpSpPr>
          <p:grpSpPr>
            <a:xfrm>
              <a:off x="757264" y="3984618"/>
              <a:ext cx="3679434" cy="581603"/>
              <a:chOff x="757264" y="3984618"/>
              <a:chExt cx="3679434" cy="581603"/>
            </a:xfrm>
          </p:grpSpPr>
          <p:sp>
            <p:nvSpPr>
              <p:cNvPr id="86" name="Rounded Rectangle 85"/>
              <p:cNvSpPr/>
              <p:nvPr/>
            </p:nvSpPr>
            <p:spPr>
              <a:xfrm>
                <a:off x="757264" y="3984618"/>
                <a:ext cx="3679434" cy="58160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90" name="TextBox 89"/>
              <p:cNvSpPr txBox="1"/>
              <p:nvPr/>
            </p:nvSpPr>
            <p:spPr>
              <a:xfrm>
                <a:off x="3591471" y="4217370"/>
                <a:ext cx="830676" cy="307777"/>
              </a:xfrm>
              <a:prstGeom prst="rect">
                <a:avLst/>
              </a:prstGeom>
              <a:noFill/>
            </p:spPr>
            <p:txBody>
              <a:bodyPr wrap="none" rtlCol="0">
                <a:spAutoFit/>
              </a:bodyPr>
              <a:lstStyle/>
              <a:p>
                <a:pPr algn="r"/>
                <a:r>
                  <a:rPr lang="en-GB" sz="1400" dirty="0">
                    <a:solidFill>
                      <a:schemeClr val="accent1">
                        <a:lumMod val="50000"/>
                      </a:schemeClr>
                    </a:solidFill>
                    <a:latin typeface="Arial Narrow" panose="020B0606020202030204" pitchFamily="34" charset="0"/>
                  </a:rPr>
                  <a:t>Full priors</a:t>
                </a:r>
              </a:p>
            </p:txBody>
          </p:sp>
        </p:grpSp>
        <p:graphicFrame>
          <p:nvGraphicFramePr>
            <p:cNvPr id="150" name="Object 2"/>
            <p:cNvGraphicFramePr>
              <a:graphicFrameLocks noChangeAspect="1"/>
            </p:cNvGraphicFramePr>
            <p:nvPr/>
          </p:nvGraphicFramePr>
          <p:xfrm>
            <a:off x="6378678" y="2257618"/>
            <a:ext cx="155557" cy="211015"/>
          </p:xfrm>
          <a:graphic>
            <a:graphicData uri="http://schemas.openxmlformats.org/presentationml/2006/ole">
              <mc:AlternateContent xmlns:mc="http://schemas.openxmlformats.org/markup-compatibility/2006">
                <mc:Choice xmlns:v="urn:schemas-microsoft-com:vml" Requires="v">
                  <p:oleObj spid="_x0000_s400412" name="Equation" r:id="rId4" imgW="152268" imgH="203024" progId="Equation.DSMT4">
                    <p:embed/>
                  </p:oleObj>
                </mc:Choice>
                <mc:Fallback>
                  <p:oleObj name="Equation" r:id="rId4" imgW="152268" imgH="203024" progId="Equation.DSMT4">
                    <p:embed/>
                    <p:pic>
                      <p:nvPicPr>
                        <p:cNvPr id="0" name="Picture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678" y="2257618"/>
                          <a:ext cx="155557" cy="21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1" name="Curved Connector 22"/>
            <p:cNvCxnSpPr>
              <a:stCxn id="149" idx="4"/>
              <a:endCxn id="122" idx="0"/>
            </p:cNvCxnSpPr>
            <p:nvPr/>
          </p:nvCxnSpPr>
          <p:spPr>
            <a:xfrm rot="5400000">
              <a:off x="6336745" y="2724276"/>
              <a:ext cx="233725" cy="122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825833" y="3205709"/>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94" name="Object 2"/>
            <p:cNvGraphicFramePr>
              <a:graphicFrameLocks noChangeAspect="1"/>
            </p:cNvGraphicFramePr>
            <p:nvPr/>
          </p:nvGraphicFramePr>
          <p:xfrm>
            <a:off x="4972173" y="3337660"/>
            <a:ext cx="139700" cy="185738"/>
          </p:xfrm>
          <a:graphic>
            <a:graphicData uri="http://schemas.openxmlformats.org/presentationml/2006/ole">
              <mc:AlternateContent xmlns:mc="http://schemas.openxmlformats.org/markup-compatibility/2006">
                <mc:Choice xmlns:v="urn:schemas-microsoft-com:vml" Requires="v">
                  <p:oleObj spid="_x0000_s400413" name="Equation" r:id="rId6" imgW="139579" imgH="177646" progId="Equation.DSMT4">
                    <p:embed/>
                  </p:oleObj>
                </mc:Choice>
                <mc:Fallback>
                  <p:oleObj name="Equation" r:id="rId6" imgW="139579" imgH="177646" progId="Equation.DSMT4">
                    <p:embed/>
                    <p:pic>
                      <p:nvPicPr>
                        <p:cNvPr id="0" name="Picture 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173" y="3337660"/>
                          <a:ext cx="13970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0" name="Curved Connector 22"/>
            <p:cNvCxnSpPr>
              <a:stCxn id="93" idx="4"/>
              <a:endCxn id="72" idx="0"/>
            </p:cNvCxnSpPr>
            <p:nvPr/>
          </p:nvCxnSpPr>
          <p:spPr>
            <a:xfrm rot="5400000">
              <a:off x="4916869" y="3792426"/>
              <a:ext cx="252781" cy="391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4" name="Curved Connector 22"/>
          <p:cNvCxnSpPr>
            <a:endCxn id="177" idx="0"/>
          </p:cNvCxnSpPr>
          <p:nvPr/>
        </p:nvCxnSpPr>
        <p:spPr>
          <a:xfrm rot="5400000">
            <a:off x="6856794" y="5228187"/>
            <a:ext cx="472181" cy="4202"/>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67"/>
          <p:cNvGrpSpPr/>
          <p:nvPr/>
        </p:nvGrpSpPr>
        <p:grpSpPr>
          <a:xfrm>
            <a:off x="753650" y="1416988"/>
            <a:ext cx="3679434" cy="587753"/>
            <a:chOff x="753650" y="1416982"/>
            <a:chExt cx="3679434" cy="587753"/>
          </a:xfrm>
        </p:grpSpPr>
        <p:sp>
          <p:nvSpPr>
            <p:cNvPr id="80" name="Rounded Rectangle 79"/>
            <p:cNvSpPr/>
            <p:nvPr/>
          </p:nvSpPr>
          <p:spPr>
            <a:xfrm>
              <a:off x="753650" y="1416982"/>
              <a:ext cx="3679434" cy="573575"/>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98" name="TextBox 97"/>
            <p:cNvSpPr txBox="1"/>
            <p:nvPr/>
          </p:nvSpPr>
          <p:spPr>
            <a:xfrm>
              <a:off x="3577045" y="1696958"/>
              <a:ext cx="845103" cy="307777"/>
            </a:xfrm>
            <a:prstGeom prst="rect">
              <a:avLst/>
            </a:prstGeom>
            <a:noFill/>
          </p:spPr>
          <p:txBody>
            <a:bodyPr wrap="none" rtlCol="0">
              <a:spAutoFit/>
            </a:bodyPr>
            <a:lstStyle/>
            <a:p>
              <a:pPr algn="r"/>
              <a:r>
                <a:rPr lang="en-GB" sz="1400" dirty="0">
                  <a:solidFill>
                    <a:schemeClr val="accent1">
                      <a:lumMod val="50000"/>
                    </a:schemeClr>
                  </a:solidFill>
                  <a:latin typeface="Arial Narrow" panose="020B0606020202030204" pitchFamily="34" charset="0"/>
                </a:rPr>
                <a:t>Likelihood</a:t>
              </a:r>
            </a:p>
          </p:txBody>
        </p:sp>
      </p:grpSp>
      <p:sp>
        <p:nvSpPr>
          <p:cNvPr id="99" name="TextBox 98"/>
          <p:cNvSpPr txBox="1"/>
          <p:nvPr/>
        </p:nvSpPr>
        <p:spPr>
          <a:xfrm>
            <a:off x="3173732" y="351335"/>
            <a:ext cx="2352503" cy="461665"/>
          </a:xfrm>
          <a:prstGeom prst="rect">
            <a:avLst/>
          </a:prstGeom>
          <a:noFill/>
        </p:spPr>
        <p:txBody>
          <a:bodyPr wrap="none" rtlCol="0">
            <a:spAutoFit/>
          </a:bodyPr>
          <a:lstStyle/>
          <a:p>
            <a:r>
              <a:rPr lang="en-GB" sz="2400" dirty="0">
                <a:solidFill>
                  <a:schemeClr val="accent1">
                    <a:lumMod val="50000"/>
                  </a:schemeClr>
                </a:solidFill>
                <a:latin typeface="Arial Narrow" panose="020B0606020202030204" pitchFamily="34" charset="0"/>
              </a:rPr>
              <a:t>A generative model</a:t>
            </a:r>
          </a:p>
        </p:txBody>
      </p:sp>
      <p:sp>
        <p:nvSpPr>
          <p:cNvPr id="105" name="TextBox 104"/>
          <p:cNvSpPr txBox="1"/>
          <p:nvPr/>
        </p:nvSpPr>
        <p:spPr>
          <a:xfrm>
            <a:off x="4656046" y="4667524"/>
            <a:ext cx="854721" cy="253916"/>
          </a:xfrm>
          <a:prstGeom prst="rect">
            <a:avLst/>
          </a:prstGeom>
          <a:noFill/>
          <a:ln w="12700">
            <a:noFill/>
          </a:ln>
        </p:spPr>
        <p:txBody>
          <a:bodyPr wrap="none" rtlCol="0">
            <a:spAutoFit/>
          </a:bodyPr>
          <a:lstStyle/>
          <a:p>
            <a:r>
              <a:rPr lang="en-GB" sz="1000" dirty="0">
                <a:solidFill>
                  <a:schemeClr val="accent1">
                    <a:lumMod val="50000"/>
                  </a:schemeClr>
                </a:solidFill>
                <a:latin typeface="Arial Narrow" panose="020B0606020202030204" pitchFamily="34" charset="0"/>
              </a:rPr>
              <a:t>Hidden states</a:t>
            </a:r>
          </a:p>
        </p:txBody>
      </p:sp>
      <p:sp>
        <p:nvSpPr>
          <p:cNvPr id="106" name="Oval 105"/>
          <p:cNvSpPr/>
          <p:nvPr/>
        </p:nvSpPr>
        <p:spPr>
          <a:xfrm>
            <a:off x="6236444" y="4525612"/>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07" name="Object 2"/>
          <p:cNvGraphicFramePr>
            <a:graphicFrameLocks noChangeAspect="1"/>
          </p:cNvGraphicFramePr>
          <p:nvPr/>
        </p:nvGraphicFramePr>
        <p:xfrm>
          <a:off x="6381650" y="4611022"/>
          <a:ext cx="148003" cy="243254"/>
        </p:xfrm>
        <a:graphic>
          <a:graphicData uri="http://schemas.openxmlformats.org/presentationml/2006/ole">
            <mc:AlternateContent xmlns:mc="http://schemas.openxmlformats.org/markup-compatibility/2006">
              <mc:Choice xmlns:v="urn:schemas-microsoft-com:vml" Requires="v">
                <p:oleObj spid="_x0000_s400414" name="Equation" r:id="rId8" imgW="139700" imgH="228600" progId="Equation.DSMT4">
                  <p:embed/>
                </p:oleObj>
              </mc:Choice>
              <mc:Fallback>
                <p:oleObj name="Equation" r:id="rId8" imgW="139700" imgH="228600" progId="Equation.DSMT4">
                  <p:embed/>
                  <p:pic>
                    <p:nvPicPr>
                      <p:cNvPr id="0" name="Picture 9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1650" y="4611022"/>
                        <a:ext cx="148003"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1" name="Curved Connector 22"/>
          <p:cNvCxnSpPr>
            <a:stCxn id="158" idx="6"/>
            <a:endCxn id="106" idx="2"/>
          </p:cNvCxnSpPr>
          <p:nvPr/>
        </p:nvCxnSpPr>
        <p:spPr>
          <a:xfrm flipV="1">
            <a:off x="6048265" y="4756777"/>
            <a:ext cx="188170" cy="6299"/>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Curved Connector 22"/>
          <p:cNvCxnSpPr>
            <a:stCxn id="106" idx="6"/>
            <a:endCxn id="156" idx="2"/>
          </p:cNvCxnSpPr>
          <p:nvPr/>
        </p:nvCxnSpPr>
        <p:spPr>
          <a:xfrm>
            <a:off x="6675197" y="4756777"/>
            <a:ext cx="208374" cy="1663"/>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a:off x="6232242" y="5460077"/>
            <a:ext cx="438765" cy="462284"/>
          </a:xfrm>
          <a:prstGeom prst="ellipse">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15" name="Object 2"/>
          <p:cNvGraphicFramePr>
            <a:graphicFrameLocks noChangeAspect="1"/>
          </p:cNvGraphicFramePr>
          <p:nvPr/>
        </p:nvGraphicFramePr>
        <p:xfrm>
          <a:off x="6378965" y="5552719"/>
          <a:ext cx="161192" cy="243254"/>
        </p:xfrm>
        <a:graphic>
          <a:graphicData uri="http://schemas.openxmlformats.org/presentationml/2006/ole">
            <mc:AlternateContent xmlns:mc="http://schemas.openxmlformats.org/markup-compatibility/2006">
              <mc:Choice xmlns:v="urn:schemas-microsoft-com:vml" Requires="v">
                <p:oleObj spid="_x0000_s400415" name="Equation" r:id="rId10" imgW="152334" imgH="228501" progId="Equation.DSMT4">
                  <p:embed/>
                </p:oleObj>
              </mc:Choice>
              <mc:Fallback>
                <p:oleObj name="Equation" r:id="rId10" imgW="152334" imgH="228501" progId="Equation.DSMT4">
                  <p:embed/>
                  <p:pic>
                    <p:nvPicPr>
                      <p:cNvPr id="0" name="Picture 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8965" y="5552719"/>
                        <a:ext cx="161192"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6" name="Curved Connector 22"/>
          <p:cNvCxnSpPr>
            <a:stCxn id="158" idx="4"/>
            <a:endCxn id="160" idx="0"/>
          </p:cNvCxnSpPr>
          <p:nvPr/>
        </p:nvCxnSpPr>
        <p:spPr>
          <a:xfrm rot="5400000">
            <a:off x="5590701" y="5228187"/>
            <a:ext cx="472181" cy="4202"/>
          </a:xfrm>
          <a:prstGeom prst="curvedConnector3">
            <a:avLst>
              <a:gd name="adj1" fmla="val 50000"/>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22"/>
          <p:cNvCxnSpPr>
            <a:stCxn id="106" idx="4"/>
            <a:endCxn id="114" idx="0"/>
          </p:cNvCxnSpPr>
          <p:nvPr/>
        </p:nvCxnSpPr>
        <p:spPr>
          <a:xfrm rot="5400000">
            <a:off x="6217636" y="5221888"/>
            <a:ext cx="472181" cy="42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Curved Connector 22"/>
          <p:cNvCxnSpPr>
            <a:stCxn id="179" idx="2"/>
            <a:endCxn id="114" idx="0"/>
          </p:cNvCxnSpPr>
          <p:nvPr/>
        </p:nvCxnSpPr>
        <p:spPr>
          <a:xfrm rot="10800000" flipV="1">
            <a:off x="6451626" y="5134278"/>
            <a:ext cx="840239" cy="325821"/>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6883583" y="4527275"/>
            <a:ext cx="438765" cy="462284"/>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57" name="Object 2"/>
          <p:cNvGraphicFramePr>
            <a:graphicFrameLocks noChangeAspect="1"/>
          </p:cNvGraphicFramePr>
          <p:nvPr/>
        </p:nvGraphicFramePr>
        <p:xfrm>
          <a:off x="6990431" y="4605729"/>
          <a:ext cx="243254" cy="243254"/>
        </p:xfrm>
        <a:graphic>
          <a:graphicData uri="http://schemas.openxmlformats.org/presentationml/2006/ole">
            <mc:AlternateContent xmlns:mc="http://schemas.openxmlformats.org/markup-compatibility/2006">
              <mc:Choice xmlns:v="urn:schemas-microsoft-com:vml" Requires="v">
                <p:oleObj spid="_x0000_s400416" name="Equation" r:id="rId12" imgW="228600" imgH="228600" progId="Equation.DSMT4">
                  <p:embed/>
                </p:oleObj>
              </mc:Choice>
              <mc:Fallback>
                <p:oleObj name="Equation" r:id="rId12" imgW="228600" imgH="228600" progId="Equation.DSMT4">
                  <p:embed/>
                  <p:pic>
                    <p:nvPicPr>
                      <p:cNvPr id="0" name="Picture 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0431" y="4605729"/>
                        <a:ext cx="243254"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 name="Oval 157"/>
          <p:cNvSpPr/>
          <p:nvPr/>
        </p:nvSpPr>
        <p:spPr>
          <a:xfrm>
            <a:off x="5609509" y="4531911"/>
            <a:ext cx="438765" cy="462284"/>
          </a:xfrm>
          <a:prstGeom prst="ellipse">
            <a:avLst/>
          </a:prstGeom>
          <a:solidFill>
            <a:schemeClr val="bg1"/>
          </a:solidFill>
          <a:ln w="127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59" name="Object 2"/>
          <p:cNvGraphicFramePr>
            <a:graphicFrameLocks noChangeAspect="1"/>
          </p:cNvGraphicFramePr>
          <p:nvPr/>
        </p:nvGraphicFramePr>
        <p:xfrm>
          <a:off x="5706887" y="4610112"/>
          <a:ext cx="243254" cy="243254"/>
        </p:xfrm>
        <a:graphic>
          <a:graphicData uri="http://schemas.openxmlformats.org/presentationml/2006/ole">
            <mc:AlternateContent xmlns:mc="http://schemas.openxmlformats.org/markup-compatibility/2006">
              <mc:Choice xmlns:v="urn:schemas-microsoft-com:vml" Requires="v">
                <p:oleObj spid="_x0000_s400417" name="Equation" r:id="rId14" imgW="228600" imgH="228600" progId="Equation.DSMT4">
                  <p:embed/>
                </p:oleObj>
              </mc:Choice>
              <mc:Fallback>
                <p:oleObj name="Equation" r:id="rId14" imgW="228600" imgH="228600" progId="Equation.DSMT4">
                  <p:embed/>
                  <p:pic>
                    <p:nvPicPr>
                      <p:cNvPr id="0" name="Picture 9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6887" y="4610112"/>
                        <a:ext cx="243254"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0" name="Oval 159"/>
          <p:cNvSpPr/>
          <p:nvPr/>
        </p:nvSpPr>
        <p:spPr>
          <a:xfrm>
            <a:off x="5605305" y="5466376"/>
            <a:ext cx="438765" cy="462284"/>
          </a:xfrm>
          <a:prstGeom prst="ellipse">
            <a:avLst/>
          </a:prstGeom>
          <a:solidFill>
            <a:schemeClr val="accent3">
              <a:lumMod val="40000"/>
              <a:lumOff val="60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61" name="Object 2"/>
          <p:cNvGraphicFramePr>
            <a:graphicFrameLocks noChangeAspect="1"/>
          </p:cNvGraphicFramePr>
          <p:nvPr/>
        </p:nvGraphicFramePr>
        <p:xfrm>
          <a:off x="5709899" y="5559004"/>
          <a:ext cx="243254" cy="243254"/>
        </p:xfrm>
        <a:graphic>
          <a:graphicData uri="http://schemas.openxmlformats.org/presentationml/2006/ole">
            <mc:AlternateContent xmlns:mc="http://schemas.openxmlformats.org/markup-compatibility/2006">
              <mc:Choice xmlns:v="urn:schemas-microsoft-com:vml" Requires="v">
                <p:oleObj spid="_x0000_s400418" name="Equation" r:id="rId16" imgW="228600" imgH="228600" progId="Equation.DSMT4">
                  <p:embed/>
                </p:oleObj>
              </mc:Choice>
              <mc:Fallback>
                <p:oleObj name="Equation" r:id="rId16" imgW="228600" imgH="228600" progId="Equation.DSMT4">
                  <p:embed/>
                  <p:pic>
                    <p:nvPicPr>
                      <p:cNvPr id="0" name="Picture 9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09899" y="5559004"/>
                        <a:ext cx="243254" cy="24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61"/>
          <p:cNvGrpSpPr/>
          <p:nvPr/>
        </p:nvGrpSpPr>
        <p:grpSpPr>
          <a:xfrm>
            <a:off x="7037419" y="1323851"/>
            <a:ext cx="934470" cy="1064786"/>
            <a:chOff x="7788314" y="3771483"/>
            <a:chExt cx="1096705" cy="1153518"/>
          </a:xfrm>
        </p:grpSpPr>
        <p:grpSp>
          <p:nvGrpSpPr>
            <p:cNvPr id="6" name="Group 152"/>
            <p:cNvGrpSpPr>
              <a:grpSpLocks noChangeAspect="1"/>
            </p:cNvGrpSpPr>
            <p:nvPr/>
          </p:nvGrpSpPr>
          <p:grpSpPr>
            <a:xfrm>
              <a:off x="7788314" y="3771483"/>
              <a:ext cx="1096705" cy="1153518"/>
              <a:chOff x="1208833" y="664315"/>
              <a:chExt cx="440213" cy="515819"/>
            </a:xfrm>
          </p:grpSpPr>
          <p:sp>
            <p:nvSpPr>
              <p:cNvPr id="171" name="Rectangle 170"/>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kern="0" dirty="0">
                  <a:solidFill>
                    <a:schemeClr val="accent1">
                      <a:lumMod val="50000"/>
                    </a:schemeClr>
                  </a:solidFill>
                  <a:latin typeface="Arial Narrow" panose="020B0606020202030204" pitchFamily="34" charset="0"/>
                </a:endParaRPr>
              </a:p>
            </p:txBody>
          </p:sp>
          <p:sp>
            <p:nvSpPr>
              <p:cNvPr id="172" name="Rectangle 171"/>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defTabSz="844083">
                  <a:defRPr/>
                </a:pPr>
                <a:endParaRPr lang="en-GB" kern="0" dirty="0">
                  <a:solidFill>
                    <a:schemeClr val="accent1">
                      <a:lumMod val="50000"/>
                    </a:schemeClr>
                  </a:solidFill>
                  <a:latin typeface="Arial Narrow" panose="020B0606020202030204" pitchFamily="34" charset="0"/>
                </a:endParaRPr>
              </a:p>
            </p:txBody>
          </p:sp>
        </p:grpSp>
        <p:sp>
          <p:nvSpPr>
            <p:cNvPr id="164" name="Oval 163"/>
            <p:cNvSpPr/>
            <p:nvPr/>
          </p:nvSpPr>
          <p:spPr>
            <a:xfrm rot="855702">
              <a:off x="7851725" y="3832053"/>
              <a:ext cx="162551" cy="149880"/>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2000" kern="0" dirty="0">
                <a:solidFill>
                  <a:schemeClr val="accent1">
                    <a:lumMod val="50000"/>
                  </a:schemeClr>
                </a:solidFill>
                <a:latin typeface="Arial Narrow" panose="020B0606020202030204" pitchFamily="34" charset="0"/>
              </a:endParaRPr>
            </a:p>
          </p:txBody>
        </p:sp>
        <p:sp>
          <p:nvSpPr>
            <p:cNvPr id="165" name="Oval 164"/>
            <p:cNvSpPr/>
            <p:nvPr/>
          </p:nvSpPr>
          <p:spPr>
            <a:xfrm rot="855702">
              <a:off x="8263500" y="4726244"/>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2000" kern="0" dirty="0">
                <a:solidFill>
                  <a:schemeClr val="accent1">
                    <a:lumMod val="50000"/>
                  </a:schemeClr>
                </a:solidFill>
                <a:latin typeface="Arial Narrow" panose="020B0606020202030204" pitchFamily="34" charset="0"/>
              </a:endParaRPr>
            </a:p>
          </p:txBody>
        </p:sp>
        <p:cxnSp>
          <p:nvCxnSpPr>
            <p:cNvPr id="166" name="Straight Connector 165"/>
            <p:cNvCxnSpPr/>
            <p:nvPr/>
          </p:nvCxnSpPr>
          <p:spPr>
            <a:xfrm>
              <a:off x="8189451" y="4646798"/>
              <a:ext cx="273538" cy="0"/>
            </a:xfrm>
            <a:prstGeom prst="line">
              <a:avLst/>
            </a:prstGeom>
            <a:noFill/>
            <a:ln w="9525" cap="flat" cmpd="sng" algn="ctr">
              <a:solidFill>
                <a:srgbClr val="EEECE1">
                  <a:lumMod val="25000"/>
                </a:srgbClr>
              </a:solidFill>
              <a:prstDash val="sysDot"/>
            </a:ln>
            <a:effectLst/>
          </p:spPr>
        </p:cxnSp>
        <p:pic>
          <p:nvPicPr>
            <p:cNvPr id="167" name="Picture 190" descr="http://www.clker.com/cliparts/H/8/R/H/H/5/lab-mouse-template-md.png">
              <a:hlinkClick r:id="rId18" tooltip="Download as SVG file"/>
            </p:cNvPr>
            <p:cNvPicPr>
              <a:picLocks noChangeAspect="1" noChangeArrowheads="1"/>
            </p:cNvPicPr>
            <p:nvPr/>
          </p:nvPicPr>
          <p:blipFill>
            <a:blip r:embed="rId19" cstate="print"/>
            <a:srcRect/>
            <a:stretch>
              <a:fillRect/>
            </a:stretch>
          </p:blipFill>
          <p:spPr bwMode="auto">
            <a:xfrm>
              <a:off x="8206059" y="4138798"/>
              <a:ext cx="249500" cy="504091"/>
            </a:xfrm>
            <a:prstGeom prst="rect">
              <a:avLst/>
            </a:prstGeom>
            <a:noFill/>
          </p:spPr>
        </p:pic>
        <p:sp>
          <p:nvSpPr>
            <p:cNvPr id="168" name="Oval 167"/>
            <p:cNvSpPr/>
            <p:nvPr/>
          </p:nvSpPr>
          <p:spPr>
            <a:xfrm rot="855702">
              <a:off x="8275108" y="4193621"/>
              <a:ext cx="123118" cy="139935"/>
            </a:xfrm>
            <a:prstGeom prst="ellipse">
              <a:avLst/>
            </a:prstGeom>
            <a:solidFill>
              <a:schemeClr val="bg2">
                <a:lumMod val="20000"/>
                <a:lumOff val="80000"/>
              </a:schemeClr>
            </a:solidFill>
            <a:ln w="25400" cap="flat" cmpd="sng" algn="ctr">
              <a:noFill/>
              <a:prstDash val="solid"/>
            </a:ln>
            <a:effectLst/>
            <a:scene3d>
              <a:camera prst="orthographicFront"/>
              <a:lightRig rig="threePt" dir="t"/>
            </a:scene3d>
            <a:sp3d>
              <a:bevelT/>
            </a:sp3d>
          </p:spPr>
          <p:txBody>
            <a:bodyPr rtlCol="0" anchor="ctr"/>
            <a:lstStyle/>
            <a:p>
              <a:pPr algn="ctr" defTabSz="844083">
                <a:defRPr/>
              </a:pPr>
              <a:endParaRPr lang="en-GB" sz="2000" kern="0" dirty="0">
                <a:solidFill>
                  <a:schemeClr val="accent1">
                    <a:lumMod val="50000"/>
                  </a:schemeClr>
                </a:solidFill>
                <a:latin typeface="Arial Narrow" panose="020B0606020202030204" pitchFamily="34" charset="0"/>
              </a:endParaRPr>
            </a:p>
          </p:txBody>
        </p:sp>
        <p:cxnSp>
          <p:nvCxnSpPr>
            <p:cNvPr id="169" name="Curved Connector 22"/>
            <p:cNvCxnSpPr>
              <a:stCxn id="168" idx="6"/>
              <a:endCxn id="165" idx="6"/>
            </p:cNvCxnSpPr>
            <p:nvPr/>
          </p:nvCxnSpPr>
          <p:spPr>
            <a:xfrm>
              <a:off x="8396329" y="4278754"/>
              <a:ext cx="20661" cy="540324"/>
            </a:xfrm>
            <a:prstGeom prst="curvedConnector3">
              <a:avLst>
                <a:gd name="adj1" fmla="val 1218058"/>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a:stCxn id="165" idx="0"/>
              <a:endCxn id="164" idx="6"/>
            </p:cNvCxnSpPr>
            <p:nvPr/>
          </p:nvCxnSpPr>
          <p:spPr>
            <a:xfrm rot="16200000" flipV="1">
              <a:off x="7784916" y="4152332"/>
              <a:ext cx="803038" cy="349326"/>
            </a:xfrm>
            <a:prstGeom prst="curvedConnector2">
              <a:avLst/>
            </a:prstGeom>
            <a:ln w="12700">
              <a:solidFill>
                <a:schemeClr val="tx2"/>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Group 63"/>
          <p:cNvGrpSpPr/>
          <p:nvPr/>
        </p:nvGrpSpPr>
        <p:grpSpPr>
          <a:xfrm>
            <a:off x="750037" y="4778658"/>
            <a:ext cx="3698898" cy="1299096"/>
            <a:chOff x="750037" y="4778658"/>
            <a:chExt cx="3698898" cy="1299096"/>
          </a:xfrm>
        </p:grpSpPr>
        <p:sp>
          <p:nvSpPr>
            <p:cNvPr id="76" name="Rounded Rectangle 75"/>
            <p:cNvSpPr/>
            <p:nvPr/>
          </p:nvSpPr>
          <p:spPr>
            <a:xfrm>
              <a:off x="750037" y="4778658"/>
              <a:ext cx="3698898" cy="1299096"/>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accent1">
                    <a:lumMod val="50000"/>
                  </a:schemeClr>
                </a:solidFill>
                <a:latin typeface="Arial Narrow" panose="020B0606020202030204" pitchFamily="34" charset="0"/>
              </a:endParaRPr>
            </a:p>
          </p:txBody>
        </p:sp>
        <p:sp>
          <p:nvSpPr>
            <p:cNvPr id="175" name="TextBox 174"/>
            <p:cNvSpPr txBox="1"/>
            <p:nvPr/>
          </p:nvSpPr>
          <p:spPr>
            <a:xfrm>
              <a:off x="2794778" y="5663282"/>
              <a:ext cx="1627369" cy="307777"/>
            </a:xfrm>
            <a:prstGeom prst="rect">
              <a:avLst/>
            </a:prstGeom>
            <a:noFill/>
          </p:spPr>
          <p:txBody>
            <a:bodyPr wrap="none" rtlCol="0">
              <a:spAutoFit/>
            </a:bodyPr>
            <a:lstStyle/>
            <a:p>
              <a:pPr algn="r"/>
              <a:r>
                <a:rPr lang="en-GB" sz="1400" dirty="0">
                  <a:solidFill>
                    <a:schemeClr val="accent1">
                      <a:lumMod val="50000"/>
                    </a:schemeClr>
                  </a:solidFill>
                  <a:latin typeface="Arial Narrow" panose="020B0606020202030204" pitchFamily="34" charset="0"/>
                </a:rPr>
                <a:t>Approximate posterior</a:t>
              </a:r>
            </a:p>
          </p:txBody>
        </p:sp>
      </p:grpSp>
      <p:grpSp>
        <p:nvGrpSpPr>
          <p:cNvPr id="8" name="Group 103"/>
          <p:cNvGrpSpPr/>
          <p:nvPr/>
        </p:nvGrpSpPr>
        <p:grpSpPr>
          <a:xfrm>
            <a:off x="750040" y="2115189"/>
            <a:ext cx="6980589" cy="2647864"/>
            <a:chOff x="750037" y="2115186"/>
            <a:chExt cx="6980589" cy="2647864"/>
          </a:xfrm>
        </p:grpSpPr>
        <p:cxnSp>
          <p:nvCxnSpPr>
            <p:cNvPr id="73" name="Curved Connector 22"/>
            <p:cNvCxnSpPr>
              <a:stCxn id="72" idx="4"/>
              <a:endCxn id="158" idx="2"/>
            </p:cNvCxnSpPr>
            <p:nvPr/>
          </p:nvCxnSpPr>
          <p:spPr>
            <a:xfrm rot="16200000" flipH="1">
              <a:off x="5135407" y="4288951"/>
              <a:ext cx="379992" cy="568205"/>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750037" y="2115186"/>
              <a:ext cx="3679434" cy="1012370"/>
              <a:chOff x="750037" y="2115186"/>
              <a:chExt cx="3679434" cy="1012370"/>
            </a:xfrm>
          </p:grpSpPr>
          <p:sp>
            <p:nvSpPr>
              <p:cNvPr id="78" name="Rounded Rectangle 77"/>
              <p:cNvSpPr/>
              <p:nvPr/>
            </p:nvSpPr>
            <p:spPr>
              <a:xfrm>
                <a:off x="750037" y="2115186"/>
                <a:ext cx="3679434" cy="994559"/>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96" name="TextBox 95"/>
              <p:cNvSpPr txBox="1"/>
              <p:nvPr/>
            </p:nvSpPr>
            <p:spPr>
              <a:xfrm>
                <a:off x="2180832" y="2819779"/>
                <a:ext cx="2241318" cy="307777"/>
              </a:xfrm>
              <a:prstGeom prst="rect">
                <a:avLst/>
              </a:prstGeom>
              <a:noFill/>
            </p:spPr>
            <p:txBody>
              <a:bodyPr wrap="none" rtlCol="0">
                <a:spAutoFit/>
              </a:bodyPr>
              <a:lstStyle/>
              <a:p>
                <a:pPr algn="r"/>
                <a:r>
                  <a:rPr lang="en-GB" sz="1400" dirty="0">
                    <a:solidFill>
                      <a:schemeClr val="accent1">
                        <a:lumMod val="50000"/>
                      </a:schemeClr>
                    </a:solidFill>
                    <a:latin typeface="Arial Narrow" panose="020B0606020202030204" pitchFamily="34" charset="0"/>
                  </a:rPr>
                  <a:t>Empirical priors – hidden states</a:t>
                </a:r>
              </a:p>
            </p:txBody>
          </p:sp>
        </p:grpSp>
        <p:sp>
          <p:nvSpPr>
            <p:cNvPr id="121" name="TextBox 120"/>
            <p:cNvSpPr txBox="1"/>
            <p:nvPr/>
          </p:nvSpPr>
          <p:spPr>
            <a:xfrm>
              <a:off x="5797919" y="3663312"/>
              <a:ext cx="476412" cy="253916"/>
            </a:xfrm>
            <a:prstGeom prst="rect">
              <a:avLst/>
            </a:prstGeom>
            <a:noFill/>
            <a:ln w="12700">
              <a:noFill/>
            </a:ln>
          </p:spPr>
          <p:txBody>
            <a:bodyPr wrap="none" rtlCol="0">
              <a:spAutoFit/>
            </a:bodyPr>
            <a:lstStyle/>
            <a:p>
              <a:r>
                <a:rPr lang="en-GB" sz="1000" dirty="0">
                  <a:solidFill>
                    <a:schemeClr val="accent1">
                      <a:lumMod val="50000"/>
                    </a:schemeClr>
                  </a:solidFill>
                  <a:latin typeface="Arial Narrow" panose="020B0606020202030204" pitchFamily="34" charset="0"/>
                </a:rPr>
                <a:t>Policy</a:t>
              </a:r>
            </a:p>
          </p:txBody>
        </p:sp>
        <p:sp>
          <p:nvSpPr>
            <p:cNvPr id="75" name="Oval 74"/>
            <p:cNvSpPr/>
            <p:nvPr/>
          </p:nvSpPr>
          <p:spPr>
            <a:xfrm>
              <a:off x="6232239" y="3555820"/>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cxnSp>
          <p:nvCxnSpPr>
            <p:cNvPr id="118" name="Curved Connector 22"/>
            <p:cNvCxnSpPr>
              <a:stCxn id="75" idx="4"/>
              <a:endCxn id="106" idx="0"/>
            </p:cNvCxnSpPr>
            <p:nvPr/>
          </p:nvCxnSpPr>
          <p:spPr>
            <a:xfrm rot="16200000" flipH="1">
              <a:off x="6199960" y="4269757"/>
              <a:ext cx="507508" cy="420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0" name="Object 2"/>
            <p:cNvGraphicFramePr>
              <a:graphicFrameLocks noChangeAspect="1"/>
            </p:cNvGraphicFramePr>
            <p:nvPr/>
          </p:nvGraphicFramePr>
          <p:xfrm>
            <a:off x="6378323" y="3706140"/>
            <a:ext cx="148004" cy="149225"/>
          </p:xfrm>
          <a:graphic>
            <a:graphicData uri="http://schemas.openxmlformats.org/presentationml/2006/ole">
              <mc:AlternateContent xmlns:mc="http://schemas.openxmlformats.org/markup-compatibility/2006">
                <mc:Choice xmlns:v="urn:schemas-microsoft-com:vml" Requires="v">
                  <p:oleObj spid="_x0000_s400419" name="Equation" r:id="rId20" imgW="139700" imgH="139700" progId="Equation.DSMT4">
                    <p:embed/>
                  </p:oleObj>
                </mc:Choice>
                <mc:Fallback>
                  <p:oleObj name="Equation" r:id="rId20" imgW="139700" imgH="139700" progId="Equation.DSMT4">
                    <p:embed/>
                    <p:pic>
                      <p:nvPicPr>
                        <p:cNvPr id="0" name="Picture 9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78323" y="3706140"/>
                          <a:ext cx="148004" cy="14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2" name="Oval 151"/>
            <p:cNvSpPr/>
            <p:nvPr/>
          </p:nvSpPr>
          <p:spPr>
            <a:xfrm>
              <a:off x="7291861" y="3919126"/>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53" name="Object 2"/>
            <p:cNvGraphicFramePr>
              <a:graphicFrameLocks noChangeAspect="1"/>
            </p:cNvGraphicFramePr>
            <p:nvPr/>
          </p:nvGraphicFramePr>
          <p:xfrm>
            <a:off x="7436269" y="4046601"/>
            <a:ext cx="152400" cy="172915"/>
          </p:xfrm>
          <a:graphic>
            <a:graphicData uri="http://schemas.openxmlformats.org/presentationml/2006/ole">
              <mc:AlternateContent xmlns:mc="http://schemas.openxmlformats.org/markup-compatibility/2006">
                <mc:Choice xmlns:v="urn:schemas-microsoft-com:vml" Requires="v">
                  <p:oleObj spid="_x0000_s400420" name="Equation" r:id="rId22" imgW="152268" imgH="164957" progId="Equation.DSMT4">
                    <p:embed/>
                  </p:oleObj>
                </mc:Choice>
                <mc:Fallback>
                  <p:oleObj name="Equation" r:id="rId22" imgW="152268" imgH="164957" progId="Equation.DSMT4">
                    <p:embed/>
                    <p:pic>
                      <p:nvPicPr>
                        <p:cNvPr id="0" name="Picture 10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36269" y="4046601"/>
                          <a:ext cx="152400" cy="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4" name="Curved Connector 22"/>
            <p:cNvCxnSpPr>
              <a:stCxn id="152" idx="2"/>
              <a:endCxn id="106" idx="0"/>
            </p:cNvCxnSpPr>
            <p:nvPr/>
          </p:nvCxnSpPr>
          <p:spPr>
            <a:xfrm rot="10800000" flipV="1">
              <a:off x="6455825" y="4150268"/>
              <a:ext cx="836037" cy="375344"/>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821918" y="3920774"/>
              <a:ext cx="438765" cy="462284"/>
            </a:xfrm>
            <a:prstGeom prst="ellipse">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85" name="Object 2"/>
            <p:cNvGraphicFramePr>
              <a:graphicFrameLocks noChangeAspect="1"/>
            </p:cNvGraphicFramePr>
            <p:nvPr/>
          </p:nvGraphicFramePr>
          <p:xfrm>
            <a:off x="4962701" y="4058325"/>
            <a:ext cx="152400" cy="172915"/>
          </p:xfrm>
          <a:graphic>
            <a:graphicData uri="http://schemas.openxmlformats.org/presentationml/2006/ole">
              <mc:AlternateContent xmlns:mc="http://schemas.openxmlformats.org/markup-compatibility/2006">
                <mc:Choice xmlns:v="urn:schemas-microsoft-com:vml" Requires="v">
                  <p:oleObj spid="_x0000_s400421" name="Equation" r:id="rId24" imgW="152268" imgH="164957" progId="Equation.DSMT4">
                    <p:embed/>
                  </p:oleObj>
                </mc:Choice>
                <mc:Fallback>
                  <p:oleObj name="Equation" r:id="rId24" imgW="152268" imgH="164957" progId="Equation.DSMT4">
                    <p:embed/>
                    <p:pic>
                      <p:nvPicPr>
                        <p:cNvPr id="0" name="Picture 10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62701" y="4058325"/>
                          <a:ext cx="152400" cy="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 name="Group 107"/>
          <p:cNvGrpSpPr/>
          <p:nvPr/>
        </p:nvGrpSpPr>
        <p:grpSpPr>
          <a:xfrm>
            <a:off x="753650" y="2841759"/>
            <a:ext cx="6980576" cy="1018225"/>
            <a:chOff x="753650" y="2841753"/>
            <a:chExt cx="6980576" cy="1018225"/>
          </a:xfrm>
        </p:grpSpPr>
        <p:grpSp>
          <p:nvGrpSpPr>
            <p:cNvPr id="11" name="Group 65"/>
            <p:cNvGrpSpPr/>
            <p:nvPr/>
          </p:nvGrpSpPr>
          <p:grpSpPr>
            <a:xfrm>
              <a:off x="753650" y="3188506"/>
              <a:ext cx="3679434" cy="671472"/>
              <a:chOff x="753650" y="3188506"/>
              <a:chExt cx="3679434" cy="671472"/>
            </a:xfrm>
          </p:grpSpPr>
          <p:sp>
            <p:nvSpPr>
              <p:cNvPr id="79" name="Rounded Rectangle 78"/>
              <p:cNvSpPr/>
              <p:nvPr/>
            </p:nvSpPr>
            <p:spPr>
              <a:xfrm>
                <a:off x="753650" y="3236832"/>
                <a:ext cx="3679434" cy="623146"/>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91" name="TextBox 90"/>
              <p:cNvSpPr txBox="1"/>
              <p:nvPr/>
            </p:nvSpPr>
            <p:spPr>
              <a:xfrm>
                <a:off x="3235597" y="3188506"/>
                <a:ext cx="1186542" cy="307777"/>
              </a:xfrm>
              <a:prstGeom prst="rect">
                <a:avLst/>
              </a:prstGeom>
              <a:noFill/>
            </p:spPr>
            <p:txBody>
              <a:bodyPr wrap="none" rtlCol="0">
                <a:spAutoFit/>
              </a:bodyPr>
              <a:lstStyle/>
              <a:p>
                <a:pPr algn="r"/>
                <a:r>
                  <a:rPr lang="en-GB" sz="1400" dirty="0">
                    <a:solidFill>
                      <a:schemeClr val="accent1">
                        <a:lumMod val="50000"/>
                      </a:schemeClr>
                    </a:solidFill>
                    <a:latin typeface="Arial Narrow" panose="020B0606020202030204" pitchFamily="34" charset="0"/>
                  </a:rPr>
                  <a:t>– control states</a:t>
                </a:r>
              </a:p>
            </p:txBody>
          </p:sp>
        </p:grpSp>
        <p:sp>
          <p:nvSpPr>
            <p:cNvPr id="122" name="Oval 121"/>
            <p:cNvSpPr/>
            <p:nvPr/>
          </p:nvSpPr>
          <p:spPr>
            <a:xfrm>
              <a:off x="6233609" y="2841753"/>
              <a:ext cx="438765" cy="462284"/>
            </a:xfrm>
            <a:prstGeom prst="ellips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35" name="Oval 134"/>
            <p:cNvSpPr/>
            <p:nvPr/>
          </p:nvSpPr>
          <p:spPr>
            <a:xfrm>
              <a:off x="7295461" y="2994696"/>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cxnSp>
          <p:nvCxnSpPr>
            <p:cNvPr id="142" name="Curved Connector 22"/>
            <p:cNvCxnSpPr>
              <a:stCxn id="135" idx="2"/>
              <a:endCxn id="75" idx="0"/>
            </p:cNvCxnSpPr>
            <p:nvPr/>
          </p:nvCxnSpPr>
          <p:spPr>
            <a:xfrm rot="10800000" flipV="1">
              <a:off x="6451623" y="3225838"/>
              <a:ext cx="843839" cy="329982"/>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74" name="Object 734"/>
            <p:cNvGraphicFramePr>
              <a:graphicFrameLocks noChangeAspect="1"/>
            </p:cNvGraphicFramePr>
            <p:nvPr/>
          </p:nvGraphicFramePr>
          <p:xfrm>
            <a:off x="7430998" y="3126180"/>
            <a:ext cx="152851" cy="186103"/>
          </p:xfrm>
          <a:graphic>
            <a:graphicData uri="http://schemas.openxmlformats.org/presentationml/2006/ole">
              <mc:AlternateContent xmlns:mc="http://schemas.openxmlformats.org/markup-compatibility/2006">
                <mc:Choice xmlns:v="urn:schemas-microsoft-com:vml" Requires="v">
                  <p:oleObj spid="_x0000_s400422" name="Equation" r:id="rId26" imgW="152202" imgH="177569" progId="Equation.DSMT4">
                    <p:embed/>
                  </p:oleObj>
                </mc:Choice>
                <mc:Fallback>
                  <p:oleObj name="Equation" r:id="rId26" imgW="152202" imgH="177569" progId="Equation.DSMT4">
                    <p:embed/>
                    <p:pic>
                      <p:nvPicPr>
                        <p:cNvPr id="0" name="Picture 10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30998" y="3126180"/>
                          <a:ext cx="152851" cy="18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 name="Object 2"/>
            <p:cNvGraphicFramePr>
              <a:graphicFrameLocks noChangeAspect="1"/>
            </p:cNvGraphicFramePr>
            <p:nvPr/>
          </p:nvGraphicFramePr>
          <p:xfrm>
            <a:off x="6401262" y="2991019"/>
            <a:ext cx="134815" cy="175846"/>
          </p:xfrm>
          <a:graphic>
            <a:graphicData uri="http://schemas.openxmlformats.org/presentationml/2006/ole">
              <mc:AlternateContent xmlns:mc="http://schemas.openxmlformats.org/markup-compatibility/2006">
                <mc:Choice xmlns:v="urn:schemas-microsoft-com:vml" Requires="v">
                  <p:oleObj spid="_x0000_s400423" name="Equation" r:id="rId28" imgW="126780" imgH="164814" progId="Equation.DSMT4">
                    <p:embed/>
                  </p:oleObj>
                </mc:Choice>
                <mc:Fallback>
                  <p:oleObj name="Equation" r:id="rId28" imgW="126780" imgH="164814" progId="Equation.DSMT4">
                    <p:embed/>
                    <p:pic>
                      <p:nvPicPr>
                        <p:cNvPr id="0" name="Picture 10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01262" y="2991019"/>
                          <a:ext cx="134815" cy="17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0" name="Curved Connector 22"/>
            <p:cNvCxnSpPr>
              <a:stCxn id="122" idx="4"/>
              <a:endCxn id="75" idx="0"/>
            </p:cNvCxnSpPr>
            <p:nvPr/>
          </p:nvCxnSpPr>
          <p:spPr>
            <a:xfrm rot="5400000">
              <a:off x="6326416" y="3429243"/>
              <a:ext cx="251783" cy="137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5666240" y="2950389"/>
              <a:ext cx="635110" cy="253916"/>
            </a:xfrm>
            <a:prstGeom prst="rect">
              <a:avLst/>
            </a:prstGeom>
            <a:noFill/>
            <a:ln w="12700">
              <a:noFill/>
            </a:ln>
          </p:spPr>
          <p:txBody>
            <a:bodyPr wrap="none" rtlCol="0">
              <a:spAutoFit/>
            </a:bodyPr>
            <a:lstStyle/>
            <a:p>
              <a:r>
                <a:rPr lang="en-GB" sz="1000" dirty="0">
                  <a:solidFill>
                    <a:schemeClr val="accent1">
                      <a:lumMod val="50000"/>
                    </a:schemeClr>
                  </a:solidFill>
                  <a:latin typeface="Arial Narrow" panose="020B0606020202030204" pitchFamily="34" charset="0"/>
                </a:rPr>
                <a:t>Precision</a:t>
              </a:r>
            </a:p>
          </p:txBody>
        </p:sp>
      </p:grpSp>
      <p:sp>
        <p:nvSpPr>
          <p:cNvPr id="177" name="Oval 176"/>
          <p:cNvSpPr/>
          <p:nvPr/>
        </p:nvSpPr>
        <p:spPr>
          <a:xfrm>
            <a:off x="6871397" y="5466376"/>
            <a:ext cx="438765" cy="462284"/>
          </a:xfrm>
          <a:prstGeom prst="ellipse">
            <a:avLst/>
          </a:prstGeom>
          <a:solidFill>
            <a:schemeClr val="accent3">
              <a:lumMod val="40000"/>
              <a:lumOff val="60000"/>
            </a:schemeClr>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78" name="Object 2"/>
          <p:cNvGraphicFramePr>
            <a:graphicFrameLocks noChangeAspect="1"/>
          </p:cNvGraphicFramePr>
          <p:nvPr/>
        </p:nvGraphicFramePr>
        <p:xfrm>
          <a:off x="6969849" y="5558769"/>
          <a:ext cx="256442" cy="242887"/>
        </p:xfrm>
        <a:graphic>
          <a:graphicData uri="http://schemas.openxmlformats.org/presentationml/2006/ole">
            <mc:AlternateContent xmlns:mc="http://schemas.openxmlformats.org/markup-compatibility/2006">
              <mc:Choice xmlns:v="urn:schemas-microsoft-com:vml" Requires="v">
                <p:oleObj spid="_x0000_s400424" name="Equation" r:id="rId30" imgW="241300" imgH="228600" progId="Equation.DSMT4">
                  <p:embed/>
                </p:oleObj>
              </mc:Choice>
              <mc:Fallback>
                <p:oleObj name="Equation" r:id="rId30" imgW="241300" imgH="228600" progId="Equation.DSMT4">
                  <p:embed/>
                  <p:pic>
                    <p:nvPicPr>
                      <p:cNvPr id="0" name="Picture 10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69849" y="5558769"/>
                        <a:ext cx="256442"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 name="Oval 178"/>
          <p:cNvSpPr/>
          <p:nvPr/>
        </p:nvSpPr>
        <p:spPr>
          <a:xfrm>
            <a:off x="7291864" y="4903114"/>
            <a:ext cx="438765" cy="462284"/>
          </a:xfrm>
          <a:prstGeom prst="ellipse">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aphicFrame>
        <p:nvGraphicFramePr>
          <p:cNvPr id="180" name="Object 2"/>
          <p:cNvGraphicFramePr>
            <a:graphicFrameLocks noChangeAspect="1"/>
          </p:cNvGraphicFramePr>
          <p:nvPr/>
        </p:nvGraphicFramePr>
        <p:xfrm>
          <a:off x="7422595" y="5036931"/>
          <a:ext cx="164123" cy="172915"/>
        </p:xfrm>
        <a:graphic>
          <a:graphicData uri="http://schemas.openxmlformats.org/presentationml/2006/ole">
            <mc:AlternateContent xmlns:mc="http://schemas.openxmlformats.org/markup-compatibility/2006">
              <mc:Choice xmlns:v="urn:schemas-microsoft-com:vml" Requires="v">
                <p:oleObj spid="_x0000_s400425" name="Equation" r:id="rId32" imgW="164885" imgH="164885" progId="Equation.DSMT4">
                  <p:embed/>
                </p:oleObj>
              </mc:Choice>
              <mc:Fallback>
                <p:oleObj name="Equation" r:id="rId32" imgW="164885" imgH="164885" progId="Equation.DSMT4">
                  <p:embed/>
                  <p:pic>
                    <p:nvPicPr>
                      <p:cNvPr id="0" name="Picture 10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422595" y="5036931"/>
                        <a:ext cx="164123" cy="1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 name="Object 172"/>
          <p:cNvGraphicFramePr>
            <a:graphicFrameLocks noChangeAspect="1"/>
          </p:cNvGraphicFramePr>
          <p:nvPr>
            <p:extLst>
              <p:ext uri="{D42A27DB-BD31-4B8C-83A1-F6EECF244321}">
                <p14:modId xmlns:p14="http://schemas.microsoft.com/office/powerpoint/2010/main" val="3098937522"/>
              </p:ext>
            </p:extLst>
          </p:nvPr>
        </p:nvGraphicFramePr>
        <p:xfrm>
          <a:off x="938463" y="1049338"/>
          <a:ext cx="2873375" cy="4946650"/>
        </p:xfrm>
        <a:graphic>
          <a:graphicData uri="http://schemas.openxmlformats.org/presentationml/2006/ole">
            <mc:AlternateContent xmlns:mc="http://schemas.openxmlformats.org/markup-compatibility/2006">
              <mc:Choice xmlns:v="urn:schemas-microsoft-com:vml" Requires="v">
                <p:oleObj spid="_x0000_s400426" name="Equation" r:id="rId34" imgW="3124200" imgH="5359400" progId="Equation.DSMT4">
                  <p:embed/>
                </p:oleObj>
              </mc:Choice>
              <mc:Fallback>
                <p:oleObj name="Equation" r:id="rId34" imgW="3124200" imgH="5359400" progId="Equation.DSMT4">
                  <p:embed/>
                  <p:pic>
                    <p:nvPicPr>
                      <p:cNvPr id="0" name="Picture 10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38463" y="1049338"/>
                        <a:ext cx="2873375" cy="494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7502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9"/>
          <p:cNvGrpSpPr/>
          <p:nvPr/>
        </p:nvGrpSpPr>
        <p:grpSpPr>
          <a:xfrm>
            <a:off x="771745" y="910082"/>
            <a:ext cx="3995628" cy="5357851"/>
            <a:chOff x="537294" y="769411"/>
            <a:chExt cx="3995628" cy="5357851"/>
          </a:xfrm>
        </p:grpSpPr>
        <p:sp>
          <p:nvSpPr>
            <p:cNvPr id="177" name="Rounded Rectangle 176"/>
            <p:cNvSpPr/>
            <p:nvPr/>
          </p:nvSpPr>
          <p:spPr>
            <a:xfrm>
              <a:off x="537294" y="3552081"/>
              <a:ext cx="3995628" cy="855782"/>
            </a:xfrm>
            <a:prstGeom prst="round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itchFamily="34" charset="0"/>
              </a:endParaRPr>
            </a:p>
          </p:txBody>
        </p:sp>
        <p:sp>
          <p:nvSpPr>
            <p:cNvPr id="55" name="TextBox 54"/>
            <p:cNvSpPr txBox="1"/>
            <p:nvPr/>
          </p:nvSpPr>
          <p:spPr>
            <a:xfrm>
              <a:off x="1571137" y="769411"/>
              <a:ext cx="1441420" cy="369332"/>
            </a:xfrm>
            <a:prstGeom prst="rect">
              <a:avLst/>
            </a:prstGeom>
            <a:noFill/>
          </p:spPr>
          <p:txBody>
            <a:bodyPr wrap="none" rtlCol="0">
              <a:spAutoFit/>
            </a:bodyPr>
            <a:lstStyle/>
            <a:p>
              <a:r>
                <a:rPr lang="en-GB" dirty="0">
                  <a:solidFill>
                    <a:schemeClr val="accent1">
                      <a:lumMod val="50000"/>
                    </a:schemeClr>
                  </a:solidFill>
                  <a:latin typeface="Arial Narrow" pitchFamily="34" charset="0"/>
                </a:rPr>
                <a:t>Belief updating</a:t>
              </a:r>
            </a:p>
          </p:txBody>
        </p:sp>
        <p:sp>
          <p:nvSpPr>
            <p:cNvPr id="171" name="Rounded Rectangle 170"/>
            <p:cNvSpPr/>
            <p:nvPr/>
          </p:nvSpPr>
          <p:spPr>
            <a:xfrm>
              <a:off x="537294" y="1148863"/>
              <a:ext cx="3987813" cy="1820983"/>
            </a:xfrm>
            <a:prstGeom prst="round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itchFamily="34" charset="0"/>
              </a:endParaRPr>
            </a:p>
          </p:txBody>
        </p:sp>
        <p:grpSp>
          <p:nvGrpSpPr>
            <p:cNvPr id="3" name="Group 178"/>
            <p:cNvGrpSpPr/>
            <p:nvPr/>
          </p:nvGrpSpPr>
          <p:grpSpPr>
            <a:xfrm>
              <a:off x="591773" y="1405916"/>
              <a:ext cx="3885476" cy="1323439"/>
              <a:chOff x="542703" y="1405916"/>
              <a:chExt cx="3885476" cy="1323439"/>
            </a:xfrm>
          </p:grpSpPr>
          <p:sp>
            <p:nvSpPr>
              <p:cNvPr id="57" name="TextBox 56"/>
              <p:cNvSpPr txBox="1"/>
              <p:nvPr/>
            </p:nvSpPr>
            <p:spPr>
              <a:xfrm>
                <a:off x="542703" y="1405916"/>
                <a:ext cx="1342099" cy="1323439"/>
              </a:xfrm>
              <a:prstGeom prst="rect">
                <a:avLst/>
              </a:prstGeom>
              <a:noFill/>
            </p:spPr>
            <p:txBody>
              <a:bodyPr wrap="none" rtlCol="0">
                <a:spAutoFit/>
              </a:bodyPr>
              <a:lstStyle/>
              <a:p>
                <a:pPr algn="r"/>
                <a:r>
                  <a:rPr lang="en-GB" sz="1600" dirty="0">
                    <a:solidFill>
                      <a:schemeClr val="accent1">
                        <a:lumMod val="50000"/>
                      </a:schemeClr>
                    </a:solidFill>
                    <a:latin typeface="Arial Narrow" pitchFamily="34" charset="0"/>
                  </a:rPr>
                  <a:t>Perception</a:t>
                </a:r>
              </a:p>
              <a:p>
                <a:pPr algn="r"/>
                <a:endParaRPr lang="en-GB" sz="1600" dirty="0">
                  <a:solidFill>
                    <a:schemeClr val="accent1">
                      <a:lumMod val="50000"/>
                    </a:schemeClr>
                  </a:solidFill>
                  <a:latin typeface="Arial Narrow" pitchFamily="34" charset="0"/>
                </a:endParaRPr>
              </a:p>
              <a:p>
                <a:pPr algn="r"/>
                <a:r>
                  <a:rPr lang="en-GB" sz="1600" dirty="0">
                    <a:solidFill>
                      <a:schemeClr val="accent1">
                        <a:lumMod val="50000"/>
                      </a:schemeClr>
                    </a:solidFill>
                    <a:latin typeface="Arial Narrow" pitchFamily="34" charset="0"/>
                  </a:rPr>
                  <a:t>Policy selection</a:t>
                </a:r>
              </a:p>
              <a:p>
                <a:pPr algn="r"/>
                <a:endParaRPr lang="en-GB" sz="1600" dirty="0">
                  <a:solidFill>
                    <a:schemeClr val="accent1">
                      <a:lumMod val="50000"/>
                    </a:schemeClr>
                  </a:solidFill>
                  <a:latin typeface="Arial Narrow" pitchFamily="34" charset="0"/>
                </a:endParaRPr>
              </a:p>
              <a:p>
                <a:pPr algn="r"/>
                <a:r>
                  <a:rPr lang="en-GB" sz="1600" dirty="0">
                    <a:solidFill>
                      <a:schemeClr val="accent1">
                        <a:lumMod val="50000"/>
                      </a:schemeClr>
                    </a:solidFill>
                    <a:latin typeface="Arial Narrow" pitchFamily="34" charset="0"/>
                  </a:rPr>
                  <a:t>Precision</a:t>
                </a:r>
              </a:p>
            </p:txBody>
          </p:sp>
          <p:graphicFrame>
            <p:nvGraphicFramePr>
              <p:cNvPr id="403779" name="Object 323"/>
              <p:cNvGraphicFramePr>
                <a:graphicFrameLocks noChangeAspect="1"/>
              </p:cNvGraphicFramePr>
              <p:nvPr/>
            </p:nvGraphicFramePr>
            <p:xfrm>
              <a:off x="1826267" y="1430954"/>
              <a:ext cx="2601912" cy="1265238"/>
            </p:xfrm>
            <a:graphic>
              <a:graphicData uri="http://schemas.openxmlformats.org/presentationml/2006/ole">
                <mc:AlternateContent xmlns:mc="http://schemas.openxmlformats.org/markup-compatibility/2006">
                  <mc:Choice xmlns:v="urn:schemas-microsoft-com:vml" Requires="v">
                    <p:oleObj spid="_x0000_s377302" name="Equation" r:id="rId4" imgW="2400300" imgH="1168400" progId="Equation.DSMT4">
                      <p:embed/>
                    </p:oleObj>
                  </mc:Choice>
                  <mc:Fallback>
                    <p:oleObj name="Equation" r:id="rId4" imgW="2400300" imgH="1168400" progId="Equation.DSMT4">
                      <p:embed/>
                      <p:pic>
                        <p:nvPicPr>
                          <p:cNvPr id="403779" name="Object 3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6267" y="1430954"/>
                            <a:ext cx="2601912" cy="126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7" name="Rounded Rectangle 166"/>
            <p:cNvSpPr/>
            <p:nvPr/>
          </p:nvSpPr>
          <p:spPr>
            <a:xfrm>
              <a:off x="549073" y="5261013"/>
              <a:ext cx="3976033" cy="866249"/>
            </a:xfrm>
            <a:prstGeom prst="roundRect">
              <a:avLst/>
            </a:prstGeom>
            <a:solidFill>
              <a:schemeClr val="accent2">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itchFamily="34" charset="0"/>
              </a:endParaRPr>
            </a:p>
          </p:txBody>
        </p:sp>
        <p:sp>
          <p:nvSpPr>
            <p:cNvPr id="168" name="TextBox 167"/>
            <p:cNvSpPr txBox="1"/>
            <p:nvPr/>
          </p:nvSpPr>
          <p:spPr>
            <a:xfrm>
              <a:off x="1535072" y="4885135"/>
              <a:ext cx="1513556" cy="369332"/>
            </a:xfrm>
            <a:prstGeom prst="rect">
              <a:avLst/>
            </a:prstGeom>
            <a:noFill/>
          </p:spPr>
          <p:txBody>
            <a:bodyPr wrap="none" rtlCol="0">
              <a:spAutoFit/>
            </a:bodyPr>
            <a:lstStyle/>
            <a:p>
              <a:pPr algn="r"/>
              <a:r>
                <a:rPr lang="en-GB" dirty="0">
                  <a:solidFill>
                    <a:schemeClr val="accent1">
                      <a:lumMod val="50000"/>
                    </a:schemeClr>
                  </a:solidFill>
                  <a:latin typeface="Arial Narrow" pitchFamily="34" charset="0"/>
                </a:rPr>
                <a:t>Action selection</a:t>
              </a:r>
            </a:p>
          </p:txBody>
        </p:sp>
        <p:graphicFrame>
          <p:nvGraphicFramePr>
            <p:cNvPr id="169" name="Object 168"/>
            <p:cNvGraphicFramePr>
              <a:graphicFrameLocks noChangeAspect="1"/>
            </p:cNvGraphicFramePr>
            <p:nvPr/>
          </p:nvGraphicFramePr>
          <p:xfrm>
            <a:off x="1624512" y="5551007"/>
            <a:ext cx="1563687" cy="274637"/>
          </p:xfrm>
          <a:graphic>
            <a:graphicData uri="http://schemas.openxmlformats.org/presentationml/2006/ole">
              <mc:AlternateContent xmlns:mc="http://schemas.openxmlformats.org/markup-compatibility/2006">
                <mc:Choice xmlns:v="urn:schemas-microsoft-com:vml" Requires="v">
                  <p:oleObj spid="_x0000_s377303" name="Equation" r:id="rId6" imgW="1447800" imgH="228600" progId="Equation.DSMT4">
                    <p:embed/>
                  </p:oleObj>
                </mc:Choice>
                <mc:Fallback>
                  <p:oleObj name="Equation" r:id="rId6" imgW="1447800" imgH="228600" progId="Equation.DSMT4">
                    <p:embed/>
                    <p:pic>
                      <p:nvPicPr>
                        <p:cNvPr id="169" name="Object 1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4512" y="5551007"/>
                          <a:ext cx="1563687"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3804" name="Object 92"/>
            <p:cNvGraphicFramePr>
              <a:graphicFrameLocks noChangeAspect="1"/>
            </p:cNvGraphicFramePr>
            <p:nvPr/>
          </p:nvGraphicFramePr>
          <p:xfrm>
            <a:off x="1670048" y="3709133"/>
            <a:ext cx="1497927" cy="550259"/>
          </p:xfrm>
          <a:graphic>
            <a:graphicData uri="http://schemas.openxmlformats.org/presentationml/2006/ole">
              <mc:AlternateContent xmlns:mc="http://schemas.openxmlformats.org/markup-compatibility/2006">
                <mc:Choice xmlns:v="urn:schemas-microsoft-com:vml" Requires="v">
                  <p:oleObj spid="_x0000_s377304" name="Equation" r:id="rId8" imgW="1244600" imgH="457200" progId="Equation.DSMT4">
                    <p:embed/>
                  </p:oleObj>
                </mc:Choice>
                <mc:Fallback>
                  <p:oleObj name="Equation" r:id="rId8" imgW="1244600" imgH="457200" progId="Equation.DSMT4">
                    <p:embed/>
                    <p:pic>
                      <p:nvPicPr>
                        <p:cNvPr id="243804" name="Object 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0048" y="3709133"/>
                          <a:ext cx="1497927" cy="5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8" name="TextBox 177"/>
            <p:cNvSpPr txBox="1"/>
            <p:nvPr/>
          </p:nvSpPr>
          <p:spPr>
            <a:xfrm>
              <a:off x="1830022" y="3172643"/>
              <a:ext cx="923651" cy="369332"/>
            </a:xfrm>
            <a:prstGeom prst="rect">
              <a:avLst/>
            </a:prstGeom>
            <a:noFill/>
          </p:spPr>
          <p:txBody>
            <a:bodyPr wrap="none" rtlCol="0">
              <a:spAutoFit/>
            </a:bodyPr>
            <a:lstStyle/>
            <a:p>
              <a:r>
                <a:rPr lang="en-GB" dirty="0">
                  <a:solidFill>
                    <a:schemeClr val="accent1">
                      <a:lumMod val="50000"/>
                    </a:schemeClr>
                  </a:solidFill>
                  <a:latin typeface="Arial Narrow" pitchFamily="34" charset="0"/>
                </a:rPr>
                <a:t>Learning</a:t>
              </a:r>
            </a:p>
          </p:txBody>
        </p:sp>
      </p:grpSp>
      <p:grpSp>
        <p:nvGrpSpPr>
          <p:cNvPr id="4" name="Group 90"/>
          <p:cNvGrpSpPr/>
          <p:nvPr/>
        </p:nvGrpSpPr>
        <p:grpSpPr>
          <a:xfrm>
            <a:off x="3520716" y="1774092"/>
            <a:ext cx="4968691" cy="4275121"/>
            <a:chOff x="3520705" y="1633415"/>
            <a:chExt cx="4968691" cy="4275121"/>
          </a:xfrm>
        </p:grpSpPr>
        <p:pic>
          <p:nvPicPr>
            <p:cNvPr id="153" name="Picture 111" descr="https://62e528761d0685343e1c-f3d1b99a743ffa4142d9d7f1978d9686.ssl.cf2.rackcdn.com/files/20486/area14mp/qh38bc9p-1361418261.jpg"/>
            <p:cNvPicPr>
              <a:picLocks noChangeAspect="1" noChangeArrowheads="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blip>
            <a:srcRect l="5950" t="-2702" r="6233" b="12905"/>
            <a:stretch>
              <a:fillRect/>
            </a:stretch>
          </p:blipFill>
          <p:spPr bwMode="auto">
            <a:xfrm>
              <a:off x="3520705" y="1633415"/>
              <a:ext cx="4968691" cy="4275121"/>
            </a:xfrm>
            <a:prstGeom prst="rect">
              <a:avLst/>
            </a:prstGeom>
            <a:noFill/>
            <a:ln w="19050">
              <a:noFill/>
            </a:ln>
          </p:spPr>
        </p:pic>
        <p:sp>
          <p:nvSpPr>
            <p:cNvPr id="142" name="TextBox 141"/>
            <p:cNvSpPr txBox="1"/>
            <p:nvPr/>
          </p:nvSpPr>
          <p:spPr>
            <a:xfrm>
              <a:off x="4043903" y="3600366"/>
              <a:ext cx="1101584" cy="261610"/>
            </a:xfrm>
            <a:prstGeom prst="rect">
              <a:avLst/>
            </a:prstGeom>
            <a:noFill/>
          </p:spPr>
          <p:txBody>
            <a:bodyPr wrap="none" rtlCol="0">
              <a:spAutoFit/>
            </a:bodyPr>
            <a:lstStyle/>
            <a:p>
              <a:r>
                <a:rPr lang="en-GB" sz="1100" b="1" dirty="0">
                  <a:solidFill>
                    <a:schemeClr val="accent1">
                      <a:lumMod val="50000"/>
                    </a:schemeClr>
                  </a:solidFill>
                  <a:latin typeface="Arial Narrow" pitchFamily="34" charset="0"/>
                </a:rPr>
                <a:t>prefrontal cortex</a:t>
              </a:r>
            </a:p>
          </p:txBody>
        </p:sp>
        <p:sp>
          <p:nvSpPr>
            <p:cNvPr id="26" name="Oval 25"/>
            <p:cNvSpPr/>
            <p:nvPr/>
          </p:nvSpPr>
          <p:spPr>
            <a:xfrm>
              <a:off x="5698132" y="4917226"/>
              <a:ext cx="467724" cy="490654"/>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latin typeface="Arial Narrow" pitchFamily="34" charset="0"/>
              </a:endParaRPr>
            </a:p>
          </p:txBody>
        </p:sp>
        <p:graphicFrame>
          <p:nvGraphicFramePr>
            <p:cNvPr id="27" name="Object 26"/>
            <p:cNvGraphicFramePr>
              <a:graphicFrameLocks noChangeAspect="1"/>
            </p:cNvGraphicFramePr>
            <p:nvPr/>
          </p:nvGraphicFramePr>
          <p:xfrm>
            <a:off x="5825021" y="4996870"/>
            <a:ext cx="213946" cy="355600"/>
          </p:xfrm>
          <a:graphic>
            <a:graphicData uri="http://schemas.openxmlformats.org/presentationml/2006/ole">
              <mc:AlternateContent xmlns:mc="http://schemas.openxmlformats.org/markup-compatibility/2006">
                <mc:Choice xmlns:v="urn:schemas-microsoft-com:vml" Requires="v">
                  <p:oleObj spid="_x0000_s377305" name="Equation" r:id="rId11" imgW="3048000" imgH="4876800" progId="Equation.DSMT4">
                    <p:embed/>
                  </p:oleObj>
                </mc:Choice>
                <mc:Fallback>
                  <p:oleObj name="Equation" r:id="rId11" imgW="3048000" imgH="4876800" progId="Equation.DSMT4">
                    <p:embed/>
                    <p:pic>
                      <p:nvPicPr>
                        <p:cNvPr id="27" name="Object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5021" y="4996870"/>
                          <a:ext cx="213946"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p:cNvSpPr/>
            <p:nvPr/>
          </p:nvSpPr>
          <p:spPr>
            <a:xfrm>
              <a:off x="5698132" y="2564780"/>
              <a:ext cx="467724" cy="490654"/>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latin typeface="Arial Narrow" pitchFamily="34" charset="0"/>
              </a:endParaRPr>
            </a:p>
          </p:txBody>
        </p:sp>
        <p:graphicFrame>
          <p:nvGraphicFramePr>
            <p:cNvPr id="33" name="Object 32"/>
            <p:cNvGraphicFramePr>
              <a:graphicFrameLocks noChangeAspect="1"/>
            </p:cNvGraphicFramePr>
            <p:nvPr/>
          </p:nvGraphicFramePr>
          <p:xfrm>
            <a:off x="5797850" y="2591639"/>
            <a:ext cx="268288" cy="400050"/>
          </p:xfrm>
          <a:graphic>
            <a:graphicData uri="http://schemas.openxmlformats.org/presentationml/2006/ole">
              <mc:AlternateContent xmlns:mc="http://schemas.openxmlformats.org/markup-compatibility/2006">
                <mc:Choice xmlns:v="urn:schemas-microsoft-com:vml" Requires="v">
                  <p:oleObj spid="_x0000_s377306" name="Equation" r:id="rId13" imgW="3657600" imgH="5486400" progId="Equation.DSMT4">
                    <p:embed/>
                  </p:oleObj>
                </mc:Choice>
                <mc:Fallback>
                  <p:oleObj name="Equation" r:id="rId13" imgW="3657600" imgH="5486400" progId="Equation.DSMT4">
                    <p:embed/>
                    <p:pic>
                      <p:nvPicPr>
                        <p:cNvPr id="33"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7850" y="2591639"/>
                          <a:ext cx="268288"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9" name="Curved Connector 48"/>
            <p:cNvCxnSpPr>
              <a:stCxn id="26" idx="6"/>
              <a:endCxn id="28" idx="6"/>
            </p:cNvCxnSpPr>
            <p:nvPr/>
          </p:nvCxnSpPr>
          <p:spPr>
            <a:xfrm flipV="1">
              <a:off x="6165856" y="4286317"/>
              <a:ext cx="14812" cy="876236"/>
            </a:xfrm>
            <a:prstGeom prst="curvedConnector3">
              <a:avLst>
                <a:gd name="adj1" fmla="val 1643343"/>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30" idx="4"/>
              <a:endCxn id="54" idx="6"/>
            </p:cNvCxnSpPr>
            <p:nvPr/>
          </p:nvCxnSpPr>
          <p:spPr>
            <a:xfrm rot="5400000">
              <a:off x="7440172" y="4434215"/>
              <a:ext cx="203350" cy="613796"/>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28" idx="2"/>
              <a:endCxn id="26" idx="2"/>
            </p:cNvCxnSpPr>
            <p:nvPr/>
          </p:nvCxnSpPr>
          <p:spPr>
            <a:xfrm rot="10800000" flipH="1" flipV="1">
              <a:off x="5683320" y="4286317"/>
              <a:ext cx="14811" cy="876236"/>
            </a:xfrm>
            <a:prstGeom prst="curvedConnector3">
              <a:avLst>
                <a:gd name="adj1" fmla="val -1543447"/>
              </a:avLst>
            </a:prstGeom>
            <a:ln w="127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628065" y="5431899"/>
              <a:ext cx="607859" cy="261610"/>
            </a:xfrm>
            <a:prstGeom prst="rect">
              <a:avLst/>
            </a:prstGeom>
            <a:noFill/>
          </p:spPr>
          <p:txBody>
            <a:bodyPr wrap="none" rtlCol="0">
              <a:spAutoFit/>
            </a:bodyPr>
            <a:lstStyle/>
            <a:p>
              <a:r>
                <a:rPr lang="en-GB" sz="1100" b="1" dirty="0">
                  <a:solidFill>
                    <a:schemeClr val="accent1">
                      <a:lumMod val="50000"/>
                    </a:schemeClr>
                  </a:solidFill>
                  <a:latin typeface="Arial Narrow" pitchFamily="34" charset="0"/>
                </a:rPr>
                <a:t>VTA/SN</a:t>
              </a:r>
            </a:p>
          </p:txBody>
        </p:sp>
        <p:sp>
          <p:nvSpPr>
            <p:cNvPr id="143" name="TextBox 142"/>
            <p:cNvSpPr txBox="1"/>
            <p:nvPr/>
          </p:nvSpPr>
          <p:spPr>
            <a:xfrm>
              <a:off x="4802761" y="2508635"/>
              <a:ext cx="889987" cy="261610"/>
            </a:xfrm>
            <a:prstGeom prst="rect">
              <a:avLst/>
            </a:prstGeom>
            <a:noFill/>
          </p:spPr>
          <p:txBody>
            <a:bodyPr wrap="none" rtlCol="0">
              <a:spAutoFit/>
            </a:bodyPr>
            <a:lstStyle/>
            <a:p>
              <a:r>
                <a:rPr lang="en-GB" sz="1100" b="1" dirty="0">
                  <a:solidFill>
                    <a:schemeClr val="accent1">
                      <a:lumMod val="50000"/>
                    </a:schemeClr>
                  </a:solidFill>
                  <a:latin typeface="Arial Narrow" pitchFamily="34" charset="0"/>
                </a:rPr>
                <a:t>motor cortex</a:t>
              </a:r>
            </a:p>
          </p:txBody>
        </p:sp>
        <p:sp>
          <p:nvSpPr>
            <p:cNvPr id="144" name="TextBox 143"/>
            <p:cNvSpPr txBox="1"/>
            <p:nvPr/>
          </p:nvSpPr>
          <p:spPr>
            <a:xfrm>
              <a:off x="7243103" y="3263239"/>
              <a:ext cx="1031051" cy="261610"/>
            </a:xfrm>
            <a:prstGeom prst="rect">
              <a:avLst/>
            </a:prstGeom>
            <a:noFill/>
          </p:spPr>
          <p:txBody>
            <a:bodyPr wrap="none" rtlCol="0">
              <a:spAutoFit/>
            </a:bodyPr>
            <a:lstStyle/>
            <a:p>
              <a:r>
                <a:rPr lang="en-GB" sz="1100" b="1" dirty="0">
                  <a:solidFill>
                    <a:schemeClr val="accent1">
                      <a:lumMod val="50000"/>
                    </a:schemeClr>
                  </a:solidFill>
                  <a:latin typeface="Arial Narrow" pitchFamily="34" charset="0"/>
                </a:rPr>
                <a:t>occipital cortex</a:t>
              </a:r>
            </a:p>
          </p:txBody>
        </p:sp>
        <p:sp>
          <p:nvSpPr>
            <p:cNvPr id="146" name="TextBox 145"/>
            <p:cNvSpPr txBox="1"/>
            <p:nvPr/>
          </p:nvSpPr>
          <p:spPr>
            <a:xfrm>
              <a:off x="5612035" y="3609271"/>
              <a:ext cx="639919" cy="261610"/>
            </a:xfrm>
            <a:prstGeom prst="rect">
              <a:avLst/>
            </a:prstGeom>
            <a:noFill/>
          </p:spPr>
          <p:txBody>
            <a:bodyPr wrap="none" rtlCol="0">
              <a:spAutoFit/>
            </a:bodyPr>
            <a:lstStyle/>
            <a:p>
              <a:r>
                <a:rPr lang="en-GB" sz="1100" b="1" dirty="0">
                  <a:solidFill>
                    <a:schemeClr val="accent1">
                      <a:lumMod val="50000"/>
                    </a:schemeClr>
                  </a:solidFill>
                  <a:latin typeface="Arial Narrow" pitchFamily="34" charset="0"/>
                </a:rPr>
                <a:t>striatum</a:t>
              </a:r>
            </a:p>
          </p:txBody>
        </p:sp>
        <p:sp>
          <p:nvSpPr>
            <p:cNvPr id="30" name="Oval 29"/>
            <p:cNvSpPr/>
            <p:nvPr/>
          </p:nvSpPr>
          <p:spPr>
            <a:xfrm>
              <a:off x="7503057" y="3933195"/>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latin typeface="Arial Narrow" pitchFamily="34" charset="0"/>
              </a:endParaRPr>
            </a:p>
          </p:txBody>
        </p:sp>
        <p:graphicFrame>
          <p:nvGraphicFramePr>
            <p:cNvPr id="31" name="Object 30"/>
            <p:cNvGraphicFramePr>
              <a:graphicFrameLocks noChangeAspect="1"/>
            </p:cNvGraphicFramePr>
            <p:nvPr/>
          </p:nvGraphicFramePr>
          <p:xfrm>
            <a:off x="7742688" y="4062053"/>
            <a:ext cx="266700" cy="401637"/>
          </p:xfrm>
          <a:graphic>
            <a:graphicData uri="http://schemas.openxmlformats.org/presentationml/2006/ole">
              <mc:AlternateContent xmlns:mc="http://schemas.openxmlformats.org/markup-compatibility/2006">
                <mc:Choice xmlns:v="urn:schemas-microsoft-com:vml" Requires="v">
                  <p:oleObj spid="_x0000_s377307" name="Equation" r:id="rId15" imgW="3657600" imgH="5486400" progId="Equation.DSMT4">
                    <p:embed/>
                  </p:oleObj>
                </mc:Choice>
                <mc:Fallback>
                  <p:oleObj name="Equation" r:id="rId15" imgW="3657600" imgH="5486400" progId="Equation.DSMT4">
                    <p:embed/>
                    <p:pic>
                      <p:nvPicPr>
                        <p:cNvPr id="31" name="Object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2688" y="4062053"/>
                          <a:ext cx="266700" cy="401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Oval 27"/>
            <p:cNvSpPr/>
            <p:nvPr/>
          </p:nvSpPr>
          <p:spPr>
            <a:xfrm>
              <a:off x="5683321" y="4022201"/>
              <a:ext cx="497347" cy="528231"/>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latin typeface="Arial Narrow" pitchFamily="34" charset="0"/>
              </a:endParaRPr>
            </a:p>
          </p:txBody>
        </p:sp>
        <p:graphicFrame>
          <p:nvGraphicFramePr>
            <p:cNvPr id="29" name="Object 28"/>
            <p:cNvGraphicFramePr>
              <a:graphicFrameLocks noChangeAspect="1"/>
            </p:cNvGraphicFramePr>
            <p:nvPr/>
          </p:nvGraphicFramePr>
          <p:xfrm>
            <a:off x="5808902" y="4166460"/>
            <a:ext cx="246185" cy="239713"/>
          </p:xfrm>
          <a:graphic>
            <a:graphicData uri="http://schemas.openxmlformats.org/presentationml/2006/ole">
              <mc:AlternateContent xmlns:mc="http://schemas.openxmlformats.org/markup-compatibility/2006">
                <mc:Choice xmlns:v="urn:schemas-microsoft-com:vml" Requires="v">
                  <p:oleObj spid="_x0000_s377308" name="Equation" r:id="rId17" imgW="3352800" imgH="3352800" progId="Equation.DSMT4">
                    <p:embed/>
                  </p:oleObj>
                </mc:Choice>
                <mc:Fallback>
                  <p:oleObj name="Equation" r:id="rId17" imgW="3352800" imgH="3352800" progId="Equation.DSMT4">
                    <p:embed/>
                    <p:pic>
                      <p:nvPicPr>
                        <p:cNvPr id="29" name="Object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08902" y="4166460"/>
                          <a:ext cx="246185" cy="23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9" name="Curved Connector 58"/>
            <p:cNvCxnSpPr>
              <a:stCxn id="32" idx="4"/>
              <a:endCxn id="28" idx="0"/>
            </p:cNvCxnSpPr>
            <p:nvPr/>
          </p:nvCxnSpPr>
          <p:spPr>
            <a:xfrm rot="16200000" flipH="1">
              <a:off x="5448611" y="3538816"/>
              <a:ext cx="966767" cy="1"/>
            </a:xfrm>
            <a:prstGeom prst="curvedConnector3">
              <a:avLst>
                <a:gd name="adj1" fmla="val 50000"/>
              </a:avLst>
            </a:prstGeom>
            <a:ln w="19050">
              <a:solidFill>
                <a:schemeClr val="accent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50" idx="6"/>
              <a:endCxn id="28" idx="2"/>
            </p:cNvCxnSpPr>
            <p:nvPr/>
          </p:nvCxnSpPr>
          <p:spPr>
            <a:xfrm flipV="1">
              <a:off x="4884615" y="4286317"/>
              <a:ext cx="798706" cy="2879"/>
            </a:xfrm>
            <a:prstGeom prst="curvedConnector3">
              <a:avLst>
                <a:gd name="adj1" fmla="val 50000"/>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543574" y="4489666"/>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latin typeface="Arial Narrow" pitchFamily="34" charset="0"/>
              </a:endParaRPr>
            </a:p>
          </p:txBody>
        </p:sp>
        <p:graphicFrame>
          <p:nvGraphicFramePr>
            <p:cNvPr id="68621" name="Object 13"/>
            <p:cNvGraphicFramePr>
              <a:graphicFrameLocks noChangeAspect="1"/>
            </p:cNvGraphicFramePr>
            <p:nvPr/>
          </p:nvGraphicFramePr>
          <p:xfrm>
            <a:off x="6734438" y="4624347"/>
            <a:ext cx="278423" cy="415925"/>
          </p:xfrm>
          <a:graphic>
            <a:graphicData uri="http://schemas.openxmlformats.org/presentationml/2006/ole">
              <mc:AlternateContent xmlns:mc="http://schemas.openxmlformats.org/markup-compatibility/2006">
                <mc:Choice xmlns:v="urn:schemas-microsoft-com:vml" Requires="v">
                  <p:oleObj spid="_x0000_s377309" name="Equation" r:id="rId19" imgW="3962400" imgH="5791200" progId="Equation.DSMT4">
                    <p:embed/>
                  </p:oleObj>
                </mc:Choice>
                <mc:Fallback>
                  <p:oleObj name="Equation" r:id="rId19" imgW="3962400" imgH="5791200" progId="Equation.DSMT4">
                    <p:embed/>
                    <p:pic>
                      <p:nvPicPr>
                        <p:cNvPr id="68621"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34438" y="4624347"/>
                          <a:ext cx="27842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3" name="Curved Connector 86"/>
            <p:cNvCxnSpPr>
              <a:stCxn id="50" idx="4"/>
              <a:endCxn id="54" idx="2"/>
            </p:cNvCxnSpPr>
            <p:nvPr/>
          </p:nvCxnSpPr>
          <p:spPr>
            <a:xfrm rot="16200000" flipH="1">
              <a:off x="5442435" y="3741649"/>
              <a:ext cx="211166" cy="1991112"/>
            </a:xfrm>
            <a:prstGeom prst="curvedConnector2">
              <a:avLst/>
            </a:prstGeom>
            <a:ln w="19050">
              <a:solidFill>
                <a:srgbClr val="990033"/>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220308" y="3946769"/>
              <a:ext cx="664307" cy="68485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1">
                    <a:lumMod val="50000"/>
                  </a:schemeClr>
                </a:solidFill>
                <a:latin typeface="Arial Narrow" pitchFamily="34" charset="0"/>
              </a:endParaRPr>
            </a:p>
          </p:txBody>
        </p:sp>
        <p:graphicFrame>
          <p:nvGraphicFramePr>
            <p:cNvPr id="8" name="Object 7"/>
            <p:cNvGraphicFramePr>
              <a:graphicFrameLocks noChangeAspect="1"/>
            </p:cNvGraphicFramePr>
            <p:nvPr/>
          </p:nvGraphicFramePr>
          <p:xfrm>
            <a:off x="4426306" y="4131535"/>
            <a:ext cx="277812" cy="309563"/>
          </p:xfrm>
          <a:graphic>
            <a:graphicData uri="http://schemas.openxmlformats.org/presentationml/2006/ole">
              <mc:AlternateContent xmlns:mc="http://schemas.openxmlformats.org/markup-compatibility/2006">
                <mc:Choice xmlns:v="urn:schemas-microsoft-com:vml" Requires="v">
                  <p:oleObj spid="_x0000_s377310" name="Equation" r:id="rId21" imgW="3962400" imgH="4267200" progId="Equation.DSMT4">
                    <p:embed/>
                  </p:oleObj>
                </mc:Choice>
                <mc:Fallback>
                  <p:oleObj name="Equation" r:id="rId21" imgW="3962400" imgH="4267200" progId="Equation.DSMT4">
                    <p:embed/>
                    <p:pic>
                      <p:nvPicPr>
                        <p:cNvPr id="8" name="Object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26306" y="4131535"/>
                          <a:ext cx="277812"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 name="TextBox 97"/>
            <p:cNvSpPr txBox="1"/>
            <p:nvPr/>
          </p:nvSpPr>
          <p:spPr>
            <a:xfrm>
              <a:off x="6414674" y="4190056"/>
              <a:ext cx="934871" cy="261610"/>
            </a:xfrm>
            <a:prstGeom prst="rect">
              <a:avLst/>
            </a:prstGeom>
            <a:noFill/>
          </p:spPr>
          <p:txBody>
            <a:bodyPr wrap="none" rtlCol="0">
              <a:spAutoFit/>
            </a:bodyPr>
            <a:lstStyle/>
            <a:p>
              <a:r>
                <a:rPr lang="en-GB" sz="1100" b="1" dirty="0">
                  <a:solidFill>
                    <a:schemeClr val="accent1">
                      <a:lumMod val="50000"/>
                    </a:schemeClr>
                  </a:solidFill>
                  <a:latin typeface="Arial Narrow" pitchFamily="34" charset="0"/>
                </a:rPr>
                <a:t>hippocampus</a:t>
              </a:r>
            </a:p>
          </p:txBody>
        </p:sp>
        <p:cxnSp>
          <p:nvCxnSpPr>
            <p:cNvPr id="152" name="Curved Connector 58"/>
            <p:cNvCxnSpPr>
              <a:stCxn id="30" idx="0"/>
              <a:endCxn id="32" idx="6"/>
            </p:cNvCxnSpPr>
            <p:nvPr/>
          </p:nvCxnSpPr>
          <p:spPr>
            <a:xfrm rot="16200000" flipV="1">
              <a:off x="6445757" y="2530206"/>
              <a:ext cx="1123088" cy="1682889"/>
            </a:xfrm>
            <a:prstGeom prst="curvedConnector2">
              <a:avLst/>
            </a:prstGeom>
            <a:ln w="19050">
              <a:solidFill>
                <a:schemeClr val="accent2">
                  <a:lumMod val="75000"/>
                </a:schemeClr>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Curved Connector 169"/>
            <p:cNvCxnSpPr>
              <a:stCxn id="50" idx="4"/>
              <a:endCxn id="26" idx="2"/>
            </p:cNvCxnSpPr>
            <p:nvPr/>
          </p:nvCxnSpPr>
          <p:spPr>
            <a:xfrm rot="16200000" flipH="1">
              <a:off x="4859832" y="4324252"/>
              <a:ext cx="530931" cy="1145670"/>
            </a:xfrm>
            <a:prstGeom prst="curvedConnector2">
              <a:avLst/>
            </a:prstGeom>
            <a:ln w="1905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2106421" y="327827"/>
            <a:ext cx="4931158" cy="461665"/>
          </a:xfrm>
          <a:prstGeom prst="rect">
            <a:avLst/>
          </a:prstGeom>
          <a:noFill/>
        </p:spPr>
        <p:txBody>
          <a:bodyPr wrap="none" rtlCol="0">
            <a:spAutoFit/>
          </a:bodyPr>
          <a:lstStyle/>
          <a:p>
            <a:pPr algn="ctr"/>
            <a:r>
              <a:rPr lang="en-GB" sz="2400" dirty="0">
                <a:solidFill>
                  <a:schemeClr val="accent1">
                    <a:lumMod val="50000"/>
                  </a:schemeClr>
                </a:solidFill>
                <a:latin typeface="Arial Narrow" panose="020B0606020202030204" pitchFamily="34" charset="0"/>
                <a:cs typeface="Times New Roman" pitchFamily="18" charset="0"/>
              </a:rPr>
              <a:t>Functional anatomy and message passing</a:t>
            </a:r>
          </a:p>
        </p:txBody>
      </p:sp>
    </p:spTree>
    <p:extLst>
      <p:ext uri="{BB962C8B-B14F-4D97-AF65-F5344CB8AC3E}">
        <p14:creationId xmlns:p14="http://schemas.microsoft.com/office/powerpoint/2010/main" val="10012444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ounded Rectangle 189"/>
          <p:cNvSpPr/>
          <p:nvPr/>
        </p:nvSpPr>
        <p:spPr>
          <a:xfrm>
            <a:off x="4900247" y="1164494"/>
            <a:ext cx="4056184" cy="4431323"/>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accent1">
                  <a:lumMod val="50000"/>
                </a:schemeClr>
              </a:solidFill>
              <a:latin typeface="Arial Narrow" pitchFamily="34" charset="0"/>
            </a:endParaRPr>
          </a:p>
        </p:txBody>
      </p:sp>
      <p:graphicFrame>
        <p:nvGraphicFramePr>
          <p:cNvPr id="14537" name="Object 201"/>
          <p:cNvGraphicFramePr>
            <a:graphicFrameLocks noChangeAspect="1"/>
          </p:cNvGraphicFramePr>
          <p:nvPr>
            <p:extLst>
              <p:ext uri="{D42A27DB-BD31-4B8C-83A1-F6EECF244321}">
                <p14:modId xmlns:p14="http://schemas.microsoft.com/office/powerpoint/2010/main" val="3800449074"/>
              </p:ext>
            </p:extLst>
          </p:nvPr>
        </p:nvGraphicFramePr>
        <p:xfrm>
          <a:off x="5238416" y="2451779"/>
          <a:ext cx="3316166" cy="844062"/>
        </p:xfrm>
        <a:graphic>
          <a:graphicData uri="http://schemas.openxmlformats.org/presentationml/2006/ole">
            <mc:AlternateContent xmlns:mc="http://schemas.openxmlformats.org/markup-compatibility/2006">
              <mc:Choice xmlns:v="urn:schemas-microsoft-com:vml" Requires="v">
                <p:oleObj spid="_x0000_s188937" name="Equation" r:id="rId3" imgW="3594100" imgH="914400" progId="Equation.DSMT4">
                  <p:embed/>
                </p:oleObj>
              </mc:Choice>
              <mc:Fallback>
                <p:oleObj name="Equation" r:id="rId3" imgW="3594100" imgH="914400" progId="Equation.DSMT4">
                  <p:embed/>
                  <p:pic>
                    <p:nvPicPr>
                      <p:cNvPr id="0" name="Picture 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416" y="2451779"/>
                        <a:ext cx="3316166" cy="84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40093168"/>
              </p:ext>
            </p:extLst>
          </p:nvPr>
        </p:nvGraphicFramePr>
        <p:xfrm>
          <a:off x="5038330" y="3911600"/>
          <a:ext cx="3716337" cy="1473200"/>
        </p:xfrm>
        <a:graphic>
          <a:graphicData uri="http://schemas.openxmlformats.org/presentationml/2006/ole">
            <mc:AlternateContent xmlns:mc="http://schemas.openxmlformats.org/markup-compatibility/2006">
              <mc:Choice xmlns:v="urn:schemas-microsoft-com:vml" Requires="v">
                <p:oleObj spid="_x0000_s188938" name="Equation" r:id="rId5" imgW="4051300" imgH="1600200" progId="Equation.DSMT4">
                  <p:embed/>
                </p:oleObj>
              </mc:Choice>
              <mc:Fallback>
                <p:oleObj name="Equation" r:id="rId5" imgW="4051300" imgH="1600200" progId="Equation.DSMT4">
                  <p:embed/>
                  <p:pic>
                    <p:nvPicPr>
                      <p:cNvPr id="0" name="Picture 1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330" y="3911600"/>
                        <a:ext cx="371633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6" name="Group 155"/>
          <p:cNvGrpSpPr/>
          <p:nvPr/>
        </p:nvGrpSpPr>
        <p:grpSpPr>
          <a:xfrm>
            <a:off x="5515005" y="1383225"/>
            <a:ext cx="1012343" cy="1064786"/>
            <a:chOff x="747725" y="429854"/>
            <a:chExt cx="1096705" cy="1153518"/>
          </a:xfrm>
        </p:grpSpPr>
        <p:grpSp>
          <p:nvGrpSpPr>
            <p:cNvPr id="153" name="Group 152"/>
            <p:cNvGrpSpPr>
              <a:grpSpLocks noChangeAspect="1"/>
            </p:cNvGrpSpPr>
            <p:nvPr/>
          </p:nvGrpSpPr>
          <p:grpSpPr>
            <a:xfrm>
              <a:off x="747725" y="429854"/>
              <a:ext cx="1096705" cy="1153518"/>
              <a:chOff x="1208833" y="664315"/>
              <a:chExt cx="440213" cy="515819"/>
            </a:xfrm>
          </p:grpSpPr>
          <p:sp>
            <p:nvSpPr>
              <p:cNvPr id="151" name="Rectangle 150"/>
              <p:cNvSpPr/>
              <p:nvPr/>
            </p:nvSpPr>
            <p:spPr>
              <a:xfrm>
                <a:off x="1208833" y="664315"/>
                <a:ext cx="440213"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52" name="Rectangle 151"/>
              <p:cNvSpPr/>
              <p:nvPr/>
            </p:nvSpPr>
            <p:spPr>
              <a:xfrm rot="5400000">
                <a:off x="1167425" y="864495"/>
                <a:ext cx="515812" cy="11546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sp>
          <p:nvSpPr>
            <p:cNvPr id="108" name="Oval 107"/>
            <p:cNvSpPr/>
            <p:nvPr/>
          </p:nvSpPr>
          <p:spPr>
            <a:xfrm rot="855702">
              <a:off x="810417" y="495733"/>
              <a:ext cx="123118" cy="139935"/>
            </a:xfrm>
            <a:prstGeom prst="ellipse">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09" name="Oval 108"/>
            <p:cNvSpPr/>
            <p:nvPr/>
          </p:nvSpPr>
          <p:spPr>
            <a:xfrm rot="855702">
              <a:off x="1222911" y="1384615"/>
              <a:ext cx="155892" cy="147263"/>
            </a:xfrm>
            <a:prstGeom prst="ellipse">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cxnSp>
          <p:nvCxnSpPr>
            <p:cNvPr id="155" name="Straight Connector 154"/>
            <p:cNvCxnSpPr/>
            <p:nvPr/>
          </p:nvCxnSpPr>
          <p:spPr>
            <a:xfrm>
              <a:off x="1148862" y="1305169"/>
              <a:ext cx="273538" cy="0"/>
            </a:xfrm>
            <a:prstGeom prst="line">
              <a:avLst/>
            </a:prstGeom>
            <a:ln>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3134" name="Picture 190" descr="http://www.clker.com/cliparts/H/8/R/H/H/5/lab-mouse-template-md.png">
              <a:hlinkClick r:id="rId7" tooltip="Download as SVG file"/>
            </p:cNvPr>
            <p:cNvPicPr>
              <a:picLocks noChangeAspect="1" noChangeArrowheads="1"/>
            </p:cNvPicPr>
            <p:nvPr/>
          </p:nvPicPr>
          <p:blipFill>
            <a:blip r:embed="rId8" cstate="print"/>
            <a:srcRect/>
            <a:stretch>
              <a:fillRect/>
            </a:stretch>
          </p:blipFill>
          <p:spPr bwMode="auto">
            <a:xfrm>
              <a:off x="1165470" y="797169"/>
              <a:ext cx="249500" cy="504091"/>
            </a:xfrm>
            <a:prstGeom prst="rect">
              <a:avLst/>
            </a:prstGeom>
            <a:noFill/>
          </p:spPr>
        </p:pic>
      </p:grpSp>
      <p:sp>
        <p:nvSpPr>
          <p:cNvPr id="110" name="TextBox 109"/>
          <p:cNvSpPr txBox="1"/>
          <p:nvPr/>
        </p:nvSpPr>
        <p:spPr>
          <a:xfrm>
            <a:off x="6659138" y="1339400"/>
            <a:ext cx="1507144" cy="338554"/>
          </a:xfrm>
          <a:prstGeom prst="rect">
            <a:avLst/>
          </a:prstGeom>
          <a:noFill/>
        </p:spPr>
        <p:txBody>
          <a:bodyPr wrap="none" rtlCol="0">
            <a:spAutoFit/>
          </a:bodyPr>
          <a:lstStyle/>
          <a:p>
            <a:r>
              <a:rPr lang="en-GB" sz="1600" dirty="0">
                <a:solidFill>
                  <a:schemeClr val="accent1">
                    <a:lumMod val="50000"/>
                  </a:schemeClr>
                </a:solidFill>
                <a:latin typeface="Arial Narrow" panose="020B0606020202030204" pitchFamily="34" charset="0"/>
              </a:rPr>
              <a:t>Generative model</a:t>
            </a:r>
          </a:p>
        </p:txBody>
      </p:sp>
      <p:sp>
        <p:nvSpPr>
          <p:cNvPr id="137" name="TextBox 136"/>
          <p:cNvSpPr txBox="1"/>
          <p:nvPr/>
        </p:nvSpPr>
        <p:spPr>
          <a:xfrm>
            <a:off x="3415076" y="363633"/>
            <a:ext cx="2435860" cy="461665"/>
          </a:xfrm>
          <a:prstGeom prst="rect">
            <a:avLst/>
          </a:prstGeom>
          <a:noFill/>
          <a:ln>
            <a:noFill/>
          </a:ln>
          <a:effectLst/>
        </p:spPr>
        <p:txBody>
          <a:bodyPr wrap="none" rtlCol="0">
            <a:spAutoFit/>
          </a:bodyPr>
          <a:lstStyle/>
          <a:p>
            <a:r>
              <a:rPr lang="en-GB" sz="2400" dirty="0">
                <a:solidFill>
                  <a:schemeClr val="accent1">
                    <a:lumMod val="50000"/>
                  </a:schemeClr>
                </a:solidFill>
                <a:latin typeface="Arial Narrow" panose="020B0606020202030204" pitchFamily="34" charset="0"/>
              </a:rPr>
              <a:t>Two-step maze task</a:t>
            </a:r>
          </a:p>
        </p:txBody>
      </p:sp>
      <p:grpSp>
        <p:nvGrpSpPr>
          <p:cNvPr id="189" name="Group 188"/>
          <p:cNvGrpSpPr/>
          <p:nvPr/>
        </p:nvGrpSpPr>
        <p:grpSpPr>
          <a:xfrm>
            <a:off x="236318" y="1091778"/>
            <a:ext cx="4353759" cy="4323751"/>
            <a:chOff x="564547" y="1091778"/>
            <a:chExt cx="4353759" cy="4323751"/>
          </a:xfrm>
        </p:grpSpPr>
        <p:grpSp>
          <p:nvGrpSpPr>
            <p:cNvPr id="150" name="Group 149"/>
            <p:cNvGrpSpPr/>
            <p:nvPr/>
          </p:nvGrpSpPr>
          <p:grpSpPr>
            <a:xfrm>
              <a:off x="3980430" y="2817662"/>
              <a:ext cx="882630" cy="476141"/>
              <a:chOff x="4486032" y="226654"/>
              <a:chExt cx="956183" cy="515819"/>
            </a:xfrm>
          </p:grpSpPr>
          <p:grpSp>
            <p:nvGrpSpPr>
              <p:cNvPr id="138" name="Group 87"/>
              <p:cNvGrpSpPr/>
              <p:nvPr/>
            </p:nvGrpSpPr>
            <p:grpSpPr>
              <a:xfrm>
                <a:off x="4486032" y="226654"/>
                <a:ext cx="440213" cy="515819"/>
                <a:chOff x="4079631" y="578339"/>
                <a:chExt cx="476738" cy="515819"/>
              </a:xfrm>
            </p:grpSpPr>
            <p:sp>
              <p:nvSpPr>
                <p:cNvPr id="148" name="Rectangle 147"/>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49" name="Rectangle 148"/>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39" name="Group 88"/>
              <p:cNvGrpSpPr/>
              <p:nvPr/>
            </p:nvGrpSpPr>
            <p:grpSpPr>
              <a:xfrm>
                <a:off x="5002002" y="226654"/>
                <a:ext cx="440213" cy="515819"/>
                <a:chOff x="4079631" y="578339"/>
                <a:chExt cx="476738" cy="515819"/>
              </a:xfrm>
            </p:grpSpPr>
            <p:sp>
              <p:nvSpPr>
                <p:cNvPr id="146" name="Rectangle 14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47" name="Rectangle 14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grpSp>
          <p:nvGrpSpPr>
            <p:cNvPr id="120" name="Group 87"/>
            <p:cNvGrpSpPr/>
            <p:nvPr/>
          </p:nvGrpSpPr>
          <p:grpSpPr>
            <a:xfrm>
              <a:off x="1661079" y="4603178"/>
              <a:ext cx="406350" cy="476141"/>
              <a:chOff x="4079631" y="578339"/>
              <a:chExt cx="476738" cy="515819"/>
            </a:xfrm>
          </p:grpSpPr>
          <p:sp>
            <p:nvSpPr>
              <p:cNvPr id="130" name="Rectangle 12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31" name="Rectangle 13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21" name="Group 88"/>
            <p:cNvGrpSpPr/>
            <p:nvPr/>
          </p:nvGrpSpPr>
          <p:grpSpPr>
            <a:xfrm>
              <a:off x="2137359" y="4603178"/>
              <a:ext cx="406350" cy="476141"/>
              <a:chOff x="4079631" y="578339"/>
              <a:chExt cx="476738" cy="515819"/>
            </a:xfrm>
          </p:grpSpPr>
          <p:sp>
            <p:nvSpPr>
              <p:cNvPr id="128" name="Rectangle 127"/>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29" name="Rectangle 128"/>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22" name="Group 87"/>
            <p:cNvGrpSpPr/>
            <p:nvPr/>
          </p:nvGrpSpPr>
          <p:grpSpPr>
            <a:xfrm>
              <a:off x="2603634" y="4603178"/>
              <a:ext cx="406350" cy="476141"/>
              <a:chOff x="4079631" y="578339"/>
              <a:chExt cx="476738" cy="515819"/>
            </a:xfrm>
          </p:grpSpPr>
          <p:sp>
            <p:nvSpPr>
              <p:cNvPr id="126" name="Rectangle 12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27" name="Rectangle 12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23" name="Group 88"/>
            <p:cNvGrpSpPr/>
            <p:nvPr/>
          </p:nvGrpSpPr>
          <p:grpSpPr>
            <a:xfrm>
              <a:off x="3079914" y="4603178"/>
              <a:ext cx="406350" cy="476141"/>
              <a:chOff x="4079631" y="586154"/>
              <a:chExt cx="476738" cy="515819"/>
            </a:xfrm>
          </p:grpSpPr>
          <p:sp>
            <p:nvSpPr>
              <p:cNvPr id="124" name="Rectangle 123"/>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25" name="Rectangle 124"/>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03" name="Group 102"/>
            <p:cNvGrpSpPr/>
            <p:nvPr/>
          </p:nvGrpSpPr>
          <p:grpSpPr>
            <a:xfrm>
              <a:off x="1661074" y="2824877"/>
              <a:ext cx="1825192" cy="476141"/>
              <a:chOff x="4079631" y="574439"/>
              <a:chExt cx="2141348" cy="515819"/>
            </a:xfrm>
          </p:grpSpPr>
          <p:grpSp>
            <p:nvGrpSpPr>
              <p:cNvPr id="104" name="Group 87"/>
              <p:cNvGrpSpPr/>
              <p:nvPr/>
            </p:nvGrpSpPr>
            <p:grpSpPr>
              <a:xfrm>
                <a:off x="4079631" y="574439"/>
                <a:ext cx="476738" cy="515819"/>
                <a:chOff x="4079631" y="578339"/>
                <a:chExt cx="476738" cy="515819"/>
              </a:xfrm>
            </p:grpSpPr>
            <p:sp>
              <p:nvSpPr>
                <p:cNvPr id="117" name="Rectangle 116"/>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18" name="Rectangle 117"/>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05" name="Group 88"/>
              <p:cNvGrpSpPr/>
              <p:nvPr/>
            </p:nvGrpSpPr>
            <p:grpSpPr>
              <a:xfrm>
                <a:off x="4638411" y="574439"/>
                <a:ext cx="476738" cy="515819"/>
                <a:chOff x="4079631" y="578339"/>
                <a:chExt cx="476738" cy="515819"/>
              </a:xfrm>
            </p:grpSpPr>
            <p:sp>
              <p:nvSpPr>
                <p:cNvPr id="115" name="Rectangle 114"/>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16" name="Rectangle 115"/>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06" name="Group 87"/>
              <p:cNvGrpSpPr/>
              <p:nvPr/>
            </p:nvGrpSpPr>
            <p:grpSpPr>
              <a:xfrm>
                <a:off x="5185461" y="574439"/>
                <a:ext cx="476738" cy="515819"/>
                <a:chOff x="4079631" y="578339"/>
                <a:chExt cx="476738" cy="515819"/>
              </a:xfrm>
            </p:grpSpPr>
            <p:sp>
              <p:nvSpPr>
                <p:cNvPr id="113" name="Rectangle 112"/>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14" name="Rectangle 113"/>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07" name="Group 88"/>
              <p:cNvGrpSpPr/>
              <p:nvPr/>
            </p:nvGrpSpPr>
            <p:grpSpPr>
              <a:xfrm>
                <a:off x="5744241" y="574439"/>
                <a:ext cx="476738" cy="515819"/>
                <a:chOff x="4079631" y="586154"/>
                <a:chExt cx="476738" cy="515819"/>
              </a:xfrm>
            </p:grpSpPr>
            <p:sp>
              <p:nvSpPr>
                <p:cNvPr id="111" name="Rectangle 110"/>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12" name="Rectangle 111"/>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grpSp>
          <p:nvGrpSpPr>
            <p:cNvPr id="102" name="Group 101"/>
            <p:cNvGrpSpPr/>
            <p:nvPr/>
          </p:nvGrpSpPr>
          <p:grpSpPr>
            <a:xfrm>
              <a:off x="1661074" y="1205288"/>
              <a:ext cx="1825192" cy="476141"/>
              <a:chOff x="4079631" y="574439"/>
              <a:chExt cx="2141348" cy="515819"/>
            </a:xfrm>
          </p:grpSpPr>
          <p:grpSp>
            <p:nvGrpSpPr>
              <p:cNvPr id="88" name="Group 87"/>
              <p:cNvGrpSpPr/>
              <p:nvPr/>
            </p:nvGrpSpPr>
            <p:grpSpPr>
              <a:xfrm>
                <a:off x="4079631" y="574439"/>
                <a:ext cx="476738" cy="515819"/>
                <a:chOff x="4079631" y="578339"/>
                <a:chExt cx="476738" cy="515819"/>
              </a:xfrm>
            </p:grpSpPr>
            <p:sp>
              <p:nvSpPr>
                <p:cNvPr id="86" name="Rectangle 85"/>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87" name="Rectangle 86"/>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89" name="Group 88"/>
              <p:cNvGrpSpPr/>
              <p:nvPr/>
            </p:nvGrpSpPr>
            <p:grpSpPr>
              <a:xfrm>
                <a:off x="4638411" y="574439"/>
                <a:ext cx="476738" cy="515819"/>
                <a:chOff x="4079631" y="578339"/>
                <a:chExt cx="476738" cy="515819"/>
              </a:xfrm>
            </p:grpSpPr>
            <p:sp>
              <p:nvSpPr>
                <p:cNvPr id="90" name="Rectangle 8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91" name="Rectangle 9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96" name="Group 87"/>
              <p:cNvGrpSpPr/>
              <p:nvPr/>
            </p:nvGrpSpPr>
            <p:grpSpPr>
              <a:xfrm>
                <a:off x="5185461" y="574439"/>
                <a:ext cx="476738" cy="515819"/>
                <a:chOff x="4079631" y="578339"/>
                <a:chExt cx="476738" cy="515819"/>
              </a:xfrm>
            </p:grpSpPr>
            <p:sp>
              <p:nvSpPr>
                <p:cNvPr id="100" name="Rectangle 99"/>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01" name="Rectangle 100"/>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97" name="Group 88"/>
              <p:cNvGrpSpPr/>
              <p:nvPr/>
            </p:nvGrpSpPr>
            <p:grpSpPr>
              <a:xfrm>
                <a:off x="5744241" y="574439"/>
                <a:ext cx="476738" cy="515819"/>
                <a:chOff x="4079631" y="586154"/>
                <a:chExt cx="476738" cy="515819"/>
              </a:xfrm>
            </p:grpSpPr>
            <p:sp>
              <p:nvSpPr>
                <p:cNvPr id="98" name="Rectangle 97"/>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99" name="Rectangle 98"/>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sp>
          <p:nvSpPr>
            <p:cNvPr id="80" name="TextBox 79"/>
            <p:cNvSpPr txBox="1"/>
            <p:nvPr/>
          </p:nvSpPr>
          <p:spPr>
            <a:xfrm>
              <a:off x="1773673" y="1709892"/>
              <a:ext cx="1463862" cy="253916"/>
            </a:xfrm>
            <a:prstGeom prst="rect">
              <a:avLst/>
            </a:prstGeom>
            <a:noFill/>
          </p:spPr>
          <p:txBody>
            <a:bodyPr wrap="none" rtlCol="0">
              <a:spAutoFit/>
            </a:bodyPr>
            <a:lstStyle/>
            <a:p>
              <a:r>
                <a:rPr lang="en-GB" sz="1050" dirty="0">
                  <a:solidFill>
                    <a:schemeClr val="accent1">
                      <a:lumMod val="50000"/>
                    </a:schemeClr>
                  </a:solidFill>
                  <a:latin typeface="Arial Narrow" panose="020B0606020202030204" pitchFamily="34" charset="0"/>
                </a:rPr>
                <a:t>1            2           3           4</a:t>
              </a:r>
            </a:p>
          </p:txBody>
        </p:sp>
        <p:sp>
          <p:nvSpPr>
            <p:cNvPr id="92" name="TextBox 91"/>
            <p:cNvSpPr txBox="1"/>
            <p:nvPr/>
          </p:nvSpPr>
          <p:spPr>
            <a:xfrm>
              <a:off x="567753" y="2712566"/>
              <a:ext cx="1085554" cy="307777"/>
            </a:xfrm>
            <a:prstGeom prst="rect">
              <a:avLst/>
            </a:prstGeom>
            <a:noFill/>
          </p:spPr>
          <p:txBody>
            <a:bodyPr wrap="none" rtlCol="0">
              <a:spAutoFit/>
            </a:bodyPr>
            <a:lstStyle/>
            <a:p>
              <a:r>
                <a:rPr lang="en-GB" sz="1400" dirty="0">
                  <a:solidFill>
                    <a:schemeClr val="accent1">
                      <a:lumMod val="50000"/>
                    </a:schemeClr>
                  </a:solidFill>
                  <a:latin typeface="Arial Narrow" panose="020B0606020202030204" pitchFamily="34" charset="0"/>
                </a:rPr>
                <a:t>Hidden states</a:t>
              </a:r>
            </a:p>
          </p:txBody>
        </p:sp>
        <p:sp>
          <p:nvSpPr>
            <p:cNvPr id="93" name="TextBox 92"/>
            <p:cNvSpPr txBox="1"/>
            <p:nvPr/>
          </p:nvSpPr>
          <p:spPr>
            <a:xfrm>
              <a:off x="564547" y="1091778"/>
              <a:ext cx="1095172" cy="307777"/>
            </a:xfrm>
            <a:prstGeom prst="rect">
              <a:avLst/>
            </a:prstGeom>
            <a:noFill/>
          </p:spPr>
          <p:txBody>
            <a:bodyPr wrap="none" rtlCol="0">
              <a:spAutoFit/>
            </a:bodyPr>
            <a:lstStyle/>
            <a:p>
              <a:r>
                <a:rPr lang="en-GB" sz="1400" dirty="0">
                  <a:solidFill>
                    <a:schemeClr val="accent1">
                      <a:lumMod val="50000"/>
                    </a:schemeClr>
                  </a:solidFill>
                  <a:latin typeface="Arial Narrow" panose="020B0606020202030204" pitchFamily="34" charset="0"/>
                </a:rPr>
                <a:t>Control states</a:t>
              </a:r>
            </a:p>
          </p:txBody>
        </p:sp>
        <p:graphicFrame>
          <p:nvGraphicFramePr>
            <p:cNvPr id="14538" name="Object 202"/>
            <p:cNvGraphicFramePr>
              <a:graphicFrameLocks noChangeAspect="1"/>
            </p:cNvGraphicFramePr>
            <p:nvPr>
              <p:extLst>
                <p:ext uri="{D42A27DB-BD31-4B8C-83A1-F6EECF244321}">
                  <p14:modId xmlns:p14="http://schemas.microsoft.com/office/powerpoint/2010/main" val="661887035"/>
                </p:ext>
              </p:extLst>
            </p:nvPr>
          </p:nvGraphicFramePr>
          <p:xfrm>
            <a:off x="895716" y="1442177"/>
            <a:ext cx="426427" cy="193431"/>
          </p:xfrm>
          <a:graphic>
            <a:graphicData uri="http://schemas.openxmlformats.org/presentationml/2006/ole">
              <mc:AlternateContent xmlns:mc="http://schemas.openxmlformats.org/markup-compatibility/2006">
                <mc:Choice xmlns:v="urn:schemas-microsoft-com:vml" Requires="v">
                  <p:oleObj spid="_x0000_s188939" name="Equation" r:id="rId9" imgW="393359" imgH="177646" progId="Equation.DSMT4">
                    <p:embed/>
                  </p:oleObj>
                </mc:Choice>
                <mc:Fallback>
                  <p:oleObj name="Equation" r:id="rId9" imgW="393359" imgH="177646" progId="Equation.DSMT4">
                    <p:embed/>
                    <p:pic>
                      <p:nvPicPr>
                        <p:cNvPr id="0"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5716" y="1442177"/>
                          <a:ext cx="426427" cy="19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 name="TextBox 244"/>
            <p:cNvSpPr txBox="1"/>
            <p:nvPr/>
          </p:nvSpPr>
          <p:spPr>
            <a:xfrm>
              <a:off x="674152" y="4491826"/>
              <a:ext cx="856325" cy="307777"/>
            </a:xfrm>
            <a:prstGeom prst="rect">
              <a:avLst/>
            </a:prstGeom>
            <a:noFill/>
          </p:spPr>
          <p:txBody>
            <a:bodyPr wrap="none" rtlCol="0">
              <a:spAutoFit/>
            </a:bodyPr>
            <a:lstStyle/>
            <a:p>
              <a:r>
                <a:rPr lang="en-GB" sz="1400" dirty="0">
                  <a:solidFill>
                    <a:schemeClr val="accent1">
                      <a:lumMod val="50000"/>
                    </a:schemeClr>
                  </a:solidFill>
                  <a:latin typeface="Arial Narrow" panose="020B0606020202030204" pitchFamily="34" charset="0"/>
                </a:rPr>
                <a:t>Outcomes</a:t>
              </a:r>
            </a:p>
          </p:txBody>
        </p:sp>
        <p:graphicFrame>
          <p:nvGraphicFramePr>
            <p:cNvPr id="267" name="Object 2"/>
            <p:cNvGraphicFramePr>
              <a:graphicFrameLocks noChangeAspect="1"/>
            </p:cNvGraphicFramePr>
            <p:nvPr>
              <p:extLst>
                <p:ext uri="{D42A27DB-BD31-4B8C-83A1-F6EECF244321}">
                  <p14:modId xmlns:p14="http://schemas.microsoft.com/office/powerpoint/2010/main" val="3096219783"/>
                </p:ext>
              </p:extLst>
            </p:nvPr>
          </p:nvGraphicFramePr>
          <p:xfrm>
            <a:off x="918429" y="4843929"/>
            <a:ext cx="381000" cy="181708"/>
          </p:xfrm>
          <a:graphic>
            <a:graphicData uri="http://schemas.openxmlformats.org/presentationml/2006/ole">
              <mc:AlternateContent xmlns:mc="http://schemas.openxmlformats.org/markup-compatibility/2006">
                <mc:Choice xmlns:v="urn:schemas-microsoft-com:vml" Requires="v">
                  <p:oleObj spid="_x0000_s188940" name="Equation" r:id="rId11" imgW="380670" imgH="177646" progId="Equation.DSMT4">
                    <p:embed/>
                  </p:oleObj>
                </mc:Choice>
                <mc:Fallback>
                  <p:oleObj name="Equation" r:id="rId11" imgW="380670" imgH="177646" progId="Equation.DSMT4">
                    <p:embed/>
                    <p:pic>
                      <p:nvPicPr>
                        <p:cNvPr id="0" name="Picture 1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8429" y="4843929"/>
                          <a:ext cx="381000" cy="18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4" name="Oval 273"/>
            <p:cNvSpPr/>
            <p:nvPr/>
          </p:nvSpPr>
          <p:spPr>
            <a:xfrm>
              <a:off x="1787019" y="3023841"/>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275" name="Oval 274"/>
            <p:cNvSpPr/>
            <p:nvPr/>
          </p:nvSpPr>
          <p:spPr>
            <a:xfrm>
              <a:off x="2101215" y="2810082"/>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276" name="Oval 275"/>
            <p:cNvSpPr/>
            <p:nvPr/>
          </p:nvSpPr>
          <p:spPr>
            <a:xfrm>
              <a:off x="2887555" y="281076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277" name="Oval 276"/>
            <p:cNvSpPr/>
            <p:nvPr/>
          </p:nvSpPr>
          <p:spPr>
            <a:xfrm>
              <a:off x="3200811" y="3164696"/>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282" name="Oval 281"/>
            <p:cNvSpPr/>
            <p:nvPr/>
          </p:nvSpPr>
          <p:spPr>
            <a:xfrm>
              <a:off x="4114647" y="3182515"/>
              <a:ext cx="145566" cy="1428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283" name="Oval 282"/>
            <p:cNvSpPr/>
            <p:nvPr/>
          </p:nvSpPr>
          <p:spPr>
            <a:xfrm>
              <a:off x="3930687" y="2804730"/>
              <a:ext cx="145566" cy="1428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graphicFrame>
          <p:nvGraphicFramePr>
            <p:cNvPr id="285" name="Object 2"/>
            <p:cNvGraphicFramePr>
              <a:graphicFrameLocks noChangeAspect="1"/>
            </p:cNvGraphicFramePr>
            <p:nvPr>
              <p:extLst>
                <p:ext uri="{D42A27DB-BD31-4B8C-83A1-F6EECF244321}">
                  <p14:modId xmlns:p14="http://schemas.microsoft.com/office/powerpoint/2010/main" val="1259606604"/>
                </p:ext>
              </p:extLst>
            </p:nvPr>
          </p:nvGraphicFramePr>
          <p:xfrm>
            <a:off x="930885" y="3018060"/>
            <a:ext cx="356089" cy="183174"/>
          </p:xfrm>
          <a:graphic>
            <a:graphicData uri="http://schemas.openxmlformats.org/presentationml/2006/ole">
              <mc:AlternateContent xmlns:mc="http://schemas.openxmlformats.org/markup-compatibility/2006">
                <mc:Choice xmlns:v="urn:schemas-microsoft-com:vml" Requires="v">
                  <p:oleObj spid="_x0000_s188941" name="Equation" r:id="rId13" imgW="355138" imgH="177569" progId="Equation.DSMT4">
                    <p:embed/>
                  </p:oleObj>
                </mc:Choice>
                <mc:Fallback>
                  <p:oleObj name="Equation" r:id="rId13" imgW="355138" imgH="177569" progId="Equation.DSMT4">
                    <p:embed/>
                    <p:pic>
                      <p:nvPicPr>
                        <p:cNvPr id="0" name="Picture 1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0885" y="3018060"/>
                          <a:ext cx="356089" cy="18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 name="TextBox 285"/>
            <p:cNvSpPr txBox="1"/>
            <p:nvPr/>
          </p:nvSpPr>
          <p:spPr>
            <a:xfrm>
              <a:off x="2142128" y="3331645"/>
              <a:ext cx="561372" cy="253916"/>
            </a:xfrm>
            <a:prstGeom prst="rect">
              <a:avLst/>
            </a:prstGeom>
            <a:noFill/>
          </p:spPr>
          <p:txBody>
            <a:bodyPr wrap="none" rtlCol="0">
              <a:spAutoFit/>
            </a:bodyPr>
            <a:lstStyle/>
            <a:p>
              <a:r>
                <a:rPr lang="en-GB" sz="1050" dirty="0">
                  <a:solidFill>
                    <a:schemeClr val="accent1">
                      <a:lumMod val="50000"/>
                    </a:schemeClr>
                  </a:solidFill>
                  <a:latin typeface="Arial Narrow" panose="020B0606020202030204" pitchFamily="34" charset="0"/>
                </a:rPr>
                <a:t>location</a:t>
              </a:r>
            </a:p>
          </p:txBody>
        </p:sp>
        <p:sp>
          <p:nvSpPr>
            <p:cNvPr id="287" name="TextBox 286"/>
            <p:cNvSpPr txBox="1"/>
            <p:nvPr/>
          </p:nvSpPr>
          <p:spPr>
            <a:xfrm>
              <a:off x="4151776" y="3325413"/>
              <a:ext cx="537327" cy="253916"/>
            </a:xfrm>
            <a:prstGeom prst="rect">
              <a:avLst/>
            </a:prstGeom>
            <a:noFill/>
          </p:spPr>
          <p:txBody>
            <a:bodyPr wrap="none" rtlCol="0">
              <a:spAutoFit/>
            </a:bodyPr>
            <a:lstStyle/>
            <a:p>
              <a:r>
                <a:rPr lang="en-GB" sz="1050" dirty="0">
                  <a:solidFill>
                    <a:schemeClr val="accent1">
                      <a:lumMod val="50000"/>
                    </a:schemeClr>
                  </a:solidFill>
                  <a:latin typeface="Arial Narrow" panose="020B0606020202030204" pitchFamily="34" charset="0"/>
                </a:rPr>
                <a:t>context</a:t>
              </a:r>
            </a:p>
          </p:txBody>
        </p:sp>
        <p:graphicFrame>
          <p:nvGraphicFramePr>
            <p:cNvPr id="289" name="Object 288"/>
            <p:cNvGraphicFramePr>
              <a:graphicFrameLocks noChangeAspect="1"/>
            </p:cNvGraphicFramePr>
            <p:nvPr>
              <p:extLst>
                <p:ext uri="{D42A27DB-BD31-4B8C-83A1-F6EECF244321}">
                  <p14:modId xmlns:p14="http://schemas.microsoft.com/office/powerpoint/2010/main" val="4090227071"/>
                </p:ext>
              </p:extLst>
            </p:nvPr>
          </p:nvGraphicFramePr>
          <p:xfrm>
            <a:off x="3588708" y="2919273"/>
            <a:ext cx="267931" cy="294012"/>
          </p:xfrm>
          <a:graphic>
            <a:graphicData uri="http://schemas.openxmlformats.org/presentationml/2006/ole">
              <mc:AlternateContent xmlns:mc="http://schemas.openxmlformats.org/markup-compatibility/2006">
                <mc:Choice xmlns:v="urn:schemas-microsoft-com:vml" Requires="v">
                  <p:oleObj spid="_x0000_s188942" name="Equation" r:id="rId15" imgW="164814" imgH="177492" progId="Equation.DSMT4">
                    <p:embed/>
                  </p:oleObj>
                </mc:Choice>
                <mc:Fallback>
                  <p:oleObj name="Equation" r:id="rId15" imgW="164814" imgH="177492" progId="Equation.DSMT4">
                    <p:embed/>
                    <p:pic>
                      <p:nvPicPr>
                        <p:cNvPr id="0" name="Picture 1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8708" y="2919273"/>
                          <a:ext cx="267931" cy="29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6" name="Oval 295"/>
            <p:cNvSpPr/>
            <p:nvPr/>
          </p:nvSpPr>
          <p:spPr>
            <a:xfrm>
              <a:off x="4587267" y="3182515"/>
              <a:ext cx="145566" cy="14289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297" name="Oval 296"/>
            <p:cNvSpPr/>
            <p:nvPr/>
          </p:nvSpPr>
          <p:spPr>
            <a:xfrm>
              <a:off x="4770176" y="2801837"/>
              <a:ext cx="145566" cy="1428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306" name="Oval 305"/>
            <p:cNvSpPr/>
            <p:nvPr/>
          </p:nvSpPr>
          <p:spPr>
            <a:xfrm>
              <a:off x="1783768" y="1406562"/>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307" name="Oval 306"/>
            <p:cNvSpPr/>
            <p:nvPr/>
          </p:nvSpPr>
          <p:spPr>
            <a:xfrm>
              <a:off x="2112399" y="1185591"/>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308" name="Oval 307"/>
            <p:cNvSpPr/>
            <p:nvPr/>
          </p:nvSpPr>
          <p:spPr>
            <a:xfrm>
              <a:off x="2891535" y="1186267"/>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309" name="Oval 308"/>
            <p:cNvSpPr/>
            <p:nvPr/>
          </p:nvSpPr>
          <p:spPr>
            <a:xfrm>
              <a:off x="3204784" y="154020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cxnSp>
          <p:nvCxnSpPr>
            <p:cNvPr id="314" name="Curved Connector 22"/>
            <p:cNvCxnSpPr>
              <a:stCxn id="277" idx="0"/>
              <a:endCxn id="276" idx="6"/>
            </p:cNvCxnSpPr>
            <p:nvPr/>
          </p:nvCxnSpPr>
          <p:spPr>
            <a:xfrm rot="16200000" flipV="1">
              <a:off x="3012122" y="2903228"/>
              <a:ext cx="282485" cy="240468"/>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9" name="Curved Connector 22"/>
            <p:cNvCxnSpPr>
              <a:stCxn id="276" idx="4"/>
              <a:endCxn id="276" idx="0"/>
            </p:cNvCxnSpPr>
            <p:nvPr/>
          </p:nvCxnSpPr>
          <p:spPr>
            <a:xfrm rot="5400000" flipH="1">
              <a:off x="2888889" y="2882218"/>
              <a:ext cx="142898" cy="11723"/>
            </a:xfrm>
            <a:prstGeom prst="curvedConnector5">
              <a:avLst>
                <a:gd name="adj1" fmla="val -147669"/>
                <a:gd name="adj2" fmla="val 2420850"/>
                <a:gd name="adj3" fmla="val 247669"/>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0" name="Curved Connector 22"/>
            <p:cNvCxnSpPr>
              <a:stCxn id="275" idx="6"/>
              <a:endCxn id="276" idx="2"/>
            </p:cNvCxnSpPr>
            <p:nvPr/>
          </p:nvCxnSpPr>
          <p:spPr>
            <a:xfrm>
              <a:off x="2246779" y="2881538"/>
              <a:ext cx="640776" cy="68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1" name="Curved Connector 22"/>
            <p:cNvCxnSpPr>
              <a:stCxn id="274" idx="7"/>
              <a:endCxn id="276" idx="2"/>
            </p:cNvCxnSpPr>
            <p:nvPr/>
          </p:nvCxnSpPr>
          <p:spPr>
            <a:xfrm rot="5400000" flipH="1" flipV="1">
              <a:off x="2318140" y="2475344"/>
              <a:ext cx="162557" cy="976292"/>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urved Connector 22"/>
            <p:cNvCxnSpPr>
              <a:endCxn id="276" idx="0"/>
            </p:cNvCxnSpPr>
            <p:nvPr/>
          </p:nvCxnSpPr>
          <p:spPr>
            <a:xfrm rot="5400000">
              <a:off x="2232359" y="2078794"/>
              <a:ext cx="1459949" cy="3989"/>
            </a:xfrm>
            <a:prstGeom prst="curvedConnector3">
              <a:avLst>
                <a:gd name="adj1" fmla="val 50000"/>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2" name="Curved Connector 22"/>
            <p:cNvCxnSpPr/>
            <p:nvPr/>
          </p:nvCxnSpPr>
          <p:spPr>
            <a:xfrm rot="5400000">
              <a:off x="600327" y="3884410"/>
              <a:ext cx="1017205" cy="9015"/>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2152425" y="1872205"/>
              <a:ext cx="561372" cy="253916"/>
            </a:xfrm>
            <a:prstGeom prst="rect">
              <a:avLst/>
            </a:prstGeom>
            <a:noFill/>
          </p:spPr>
          <p:txBody>
            <a:bodyPr wrap="none" rtlCol="0">
              <a:spAutoFit/>
            </a:bodyPr>
            <a:lstStyle/>
            <a:p>
              <a:r>
                <a:rPr lang="en-GB" sz="1050" dirty="0">
                  <a:solidFill>
                    <a:schemeClr val="accent1">
                      <a:lumMod val="50000"/>
                    </a:schemeClr>
                  </a:solidFill>
                  <a:latin typeface="Arial Narrow" panose="020B0606020202030204" pitchFamily="34" charset="0"/>
                </a:rPr>
                <a:t>location</a:t>
              </a:r>
            </a:p>
          </p:txBody>
        </p:sp>
        <p:cxnSp>
          <p:nvCxnSpPr>
            <p:cNvPr id="83" name="Curved Connector 22"/>
            <p:cNvCxnSpPr/>
            <p:nvPr/>
          </p:nvCxnSpPr>
          <p:spPr>
            <a:xfrm rot="5400000">
              <a:off x="656232" y="2224057"/>
              <a:ext cx="905395" cy="370"/>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1780168" y="4807898"/>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33" name="Oval 132"/>
            <p:cNvSpPr/>
            <p:nvPr/>
          </p:nvSpPr>
          <p:spPr>
            <a:xfrm>
              <a:off x="2108799" y="4586926"/>
              <a:ext cx="145566" cy="142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34" name="Oval 133"/>
            <p:cNvSpPr/>
            <p:nvPr/>
          </p:nvSpPr>
          <p:spPr>
            <a:xfrm>
              <a:off x="2592152" y="4587603"/>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35" name="Oval 134"/>
            <p:cNvSpPr/>
            <p:nvPr/>
          </p:nvSpPr>
          <p:spPr>
            <a:xfrm>
              <a:off x="3381543" y="4588042"/>
              <a:ext cx="145566" cy="1428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grpSp>
          <p:nvGrpSpPr>
            <p:cNvPr id="140" name="Group 88"/>
            <p:cNvGrpSpPr/>
            <p:nvPr/>
          </p:nvGrpSpPr>
          <p:grpSpPr>
            <a:xfrm>
              <a:off x="3569395" y="4606785"/>
              <a:ext cx="406350" cy="476141"/>
              <a:chOff x="4079631" y="578339"/>
              <a:chExt cx="476738" cy="515819"/>
            </a:xfrm>
          </p:grpSpPr>
          <p:sp>
            <p:nvSpPr>
              <p:cNvPr id="157" name="Rectangle 156"/>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58" name="Rectangle 157"/>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41" name="Group 87"/>
            <p:cNvGrpSpPr/>
            <p:nvPr/>
          </p:nvGrpSpPr>
          <p:grpSpPr>
            <a:xfrm>
              <a:off x="4035676" y="4606785"/>
              <a:ext cx="406350" cy="476141"/>
              <a:chOff x="4079631" y="578339"/>
              <a:chExt cx="476738" cy="515819"/>
            </a:xfrm>
          </p:grpSpPr>
          <p:sp>
            <p:nvSpPr>
              <p:cNvPr id="145" name="Rectangle 144"/>
              <p:cNvSpPr/>
              <p:nvPr/>
            </p:nvSpPr>
            <p:spPr>
              <a:xfrm>
                <a:off x="4079631" y="578339"/>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54" name="Rectangle 153"/>
              <p:cNvSpPr/>
              <p:nvPr/>
            </p:nvSpPr>
            <p:spPr>
              <a:xfrm rot="5400000">
                <a:off x="4056186" y="773729"/>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grpSp>
          <p:nvGrpSpPr>
            <p:cNvPr id="142" name="Group 88"/>
            <p:cNvGrpSpPr/>
            <p:nvPr/>
          </p:nvGrpSpPr>
          <p:grpSpPr>
            <a:xfrm>
              <a:off x="4511956" y="4606785"/>
              <a:ext cx="406350" cy="476141"/>
              <a:chOff x="4079631" y="586154"/>
              <a:chExt cx="476738" cy="515819"/>
            </a:xfrm>
          </p:grpSpPr>
          <p:sp>
            <p:nvSpPr>
              <p:cNvPr id="143" name="Rectangle 142"/>
              <p:cNvSpPr/>
              <p:nvPr/>
            </p:nvSpPr>
            <p:spPr>
              <a:xfrm>
                <a:off x="4079631" y="586154"/>
                <a:ext cx="476738" cy="117230"/>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sp>
            <p:nvSpPr>
              <p:cNvPr id="144" name="Rectangle 143"/>
              <p:cNvSpPr/>
              <p:nvPr/>
            </p:nvSpPr>
            <p:spPr>
              <a:xfrm rot="5400000">
                <a:off x="4056186" y="781544"/>
                <a:ext cx="515812" cy="125046"/>
              </a:xfrm>
              <a:prstGeom prst="rect">
                <a:avLst/>
              </a:prstGeom>
              <a:solidFill>
                <a:schemeClr val="bg2">
                  <a:lumMod val="9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latin typeface="Arial Narrow" panose="020B0606020202030204" pitchFamily="34" charset="0"/>
                </a:endParaRPr>
              </a:p>
            </p:txBody>
          </p:sp>
        </p:grpSp>
        <p:sp>
          <p:nvSpPr>
            <p:cNvPr id="162" name="Oval 161"/>
            <p:cNvSpPr/>
            <p:nvPr/>
          </p:nvSpPr>
          <p:spPr>
            <a:xfrm>
              <a:off x="3872694" y="4583320"/>
              <a:ext cx="145566" cy="14289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63" name="Oval 162"/>
            <p:cNvSpPr/>
            <p:nvPr/>
          </p:nvSpPr>
          <p:spPr>
            <a:xfrm>
              <a:off x="4161267" y="4944706"/>
              <a:ext cx="145566" cy="142898"/>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64" name="Oval 163"/>
            <p:cNvSpPr/>
            <p:nvPr/>
          </p:nvSpPr>
          <p:spPr>
            <a:xfrm>
              <a:off x="4633227" y="4945145"/>
              <a:ext cx="145566" cy="14289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accent1">
                    <a:lumMod val="50000"/>
                  </a:schemeClr>
                </a:solidFill>
                <a:latin typeface="Arial Narrow" panose="020B0606020202030204" pitchFamily="34" charset="0"/>
              </a:endParaRPr>
            </a:p>
          </p:txBody>
        </p:sp>
        <p:sp>
          <p:nvSpPr>
            <p:cNvPr id="167" name="TextBox 166"/>
            <p:cNvSpPr txBox="1"/>
            <p:nvPr/>
          </p:nvSpPr>
          <p:spPr>
            <a:xfrm>
              <a:off x="4272936" y="3130169"/>
              <a:ext cx="338554" cy="253916"/>
            </a:xfrm>
            <a:prstGeom prst="rect">
              <a:avLst/>
            </a:prstGeom>
            <a:noFill/>
          </p:spPr>
          <p:txBody>
            <a:bodyPr wrap="none" rtlCol="0">
              <a:spAutoFit/>
            </a:bodyPr>
            <a:lstStyle/>
            <a:p>
              <a:r>
                <a:rPr lang="en-GB" sz="1050" dirty="0">
                  <a:solidFill>
                    <a:schemeClr val="accent1">
                      <a:lumMod val="50000"/>
                    </a:schemeClr>
                  </a:solidFill>
                  <a:latin typeface="Arial Narrow" panose="020B0606020202030204" pitchFamily="34" charset="0"/>
                </a:rPr>
                <a:t>CS</a:t>
              </a:r>
            </a:p>
          </p:txBody>
        </p:sp>
        <p:cxnSp>
          <p:nvCxnSpPr>
            <p:cNvPr id="160" name="Curved Connector 22"/>
            <p:cNvCxnSpPr>
              <a:stCxn id="276" idx="6"/>
              <a:endCxn id="135" idx="0"/>
            </p:cNvCxnSpPr>
            <p:nvPr/>
          </p:nvCxnSpPr>
          <p:spPr>
            <a:xfrm>
              <a:off x="3033121" y="2882212"/>
              <a:ext cx="421205" cy="1705830"/>
            </a:xfrm>
            <a:prstGeom prst="curvedConnector2">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9" name="Curved Connector 22"/>
            <p:cNvCxnSpPr>
              <a:stCxn id="283" idx="2"/>
              <a:endCxn id="135" idx="0"/>
            </p:cNvCxnSpPr>
            <p:nvPr/>
          </p:nvCxnSpPr>
          <p:spPr>
            <a:xfrm rot="10800000" flipV="1">
              <a:off x="3454327" y="2876178"/>
              <a:ext cx="476361" cy="1711863"/>
            </a:xfrm>
            <a:prstGeom prst="curvedConnector2">
              <a:avLst/>
            </a:prstGeom>
            <a:ln w="12700">
              <a:solidFill>
                <a:schemeClr val="tx2"/>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6" name="Curved Connector 22"/>
            <p:cNvCxnSpPr>
              <a:stCxn id="283" idx="0"/>
              <a:endCxn id="283" idx="4"/>
            </p:cNvCxnSpPr>
            <p:nvPr/>
          </p:nvCxnSpPr>
          <p:spPr>
            <a:xfrm rot="16200000" flipH="1">
              <a:off x="3932021" y="2876179"/>
              <a:ext cx="142898" cy="12700"/>
            </a:xfrm>
            <a:prstGeom prst="curvedConnector5">
              <a:avLst>
                <a:gd name="adj1" fmla="val -159974"/>
                <a:gd name="adj2" fmla="val 2373094"/>
                <a:gd name="adj3" fmla="val 259974"/>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Curved Connector 22"/>
            <p:cNvCxnSpPr>
              <a:stCxn id="297" idx="0"/>
              <a:endCxn id="297" idx="4"/>
            </p:cNvCxnSpPr>
            <p:nvPr/>
          </p:nvCxnSpPr>
          <p:spPr>
            <a:xfrm rot="16200000" flipH="1">
              <a:off x="4771510" y="2873286"/>
              <a:ext cx="142898" cy="12700"/>
            </a:xfrm>
            <a:prstGeom prst="curvedConnector5">
              <a:avLst>
                <a:gd name="adj1" fmla="val -159974"/>
                <a:gd name="adj2" fmla="val -2303835"/>
                <a:gd name="adj3" fmla="val 259974"/>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6" name="Picture 135"/>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00191" y="5052378"/>
              <a:ext cx="357495" cy="357495"/>
            </a:xfrm>
            <a:prstGeom prst="rect">
              <a:avLst/>
            </a:prstGeom>
          </p:spPr>
        </p:pic>
        <p:pic>
          <p:nvPicPr>
            <p:cNvPr id="119" name="Picture 118"/>
            <p:cNvPicPr>
              <a:picLocks noChangeAspect="1"/>
            </p:cNvPicPr>
            <p:nvPr/>
          </p:nvPicPr>
          <p:blipFill>
            <a:blip r:embed="rId1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55448" y="5058034"/>
              <a:ext cx="357495" cy="357495"/>
            </a:xfrm>
            <a:prstGeom prst="rect">
              <a:avLst/>
            </a:prstGeom>
          </p:spPr>
        </p:pic>
      </p:grpSp>
      <p:pic>
        <p:nvPicPr>
          <p:cNvPr id="191" name="Picture 190"/>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53039" y="4103079"/>
            <a:ext cx="224361" cy="224361"/>
          </a:xfrm>
          <a:prstGeom prst="rect">
            <a:avLst/>
          </a:prstGeom>
        </p:spPr>
      </p:pic>
      <p:pic>
        <p:nvPicPr>
          <p:cNvPr id="192" name="Picture 191"/>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56947" y="4536833"/>
            <a:ext cx="224361" cy="224361"/>
          </a:xfrm>
          <a:prstGeom prst="rect">
            <a:avLst/>
          </a:prstGeom>
        </p:spPr>
      </p:pic>
    </p:spTree>
    <p:extLst>
      <p:ext uri="{BB962C8B-B14F-4D97-AF65-F5344CB8AC3E}">
        <p14:creationId xmlns:p14="http://schemas.microsoft.com/office/powerpoint/2010/main" val="1879476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 name="Group 326"/>
          <p:cNvGrpSpPr/>
          <p:nvPr/>
        </p:nvGrpSpPr>
        <p:grpSpPr>
          <a:xfrm>
            <a:off x="2701081" y="2300547"/>
            <a:ext cx="3644040" cy="2865338"/>
            <a:chOff x="2701081" y="2300547"/>
            <a:chExt cx="3644040" cy="2865338"/>
          </a:xfrm>
        </p:grpSpPr>
        <p:sp>
          <p:nvSpPr>
            <p:cNvPr id="135886" name="Rectangle 5"/>
            <p:cNvSpPr>
              <a:spLocks noChangeArrowheads="1"/>
            </p:cNvSpPr>
            <p:nvPr/>
          </p:nvSpPr>
          <p:spPr bwMode="auto">
            <a:xfrm>
              <a:off x="2938103" y="2524260"/>
              <a:ext cx="3405552" cy="486508"/>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87" name="Rectangle 6"/>
            <p:cNvSpPr>
              <a:spLocks noChangeArrowheads="1"/>
            </p:cNvSpPr>
            <p:nvPr/>
          </p:nvSpPr>
          <p:spPr bwMode="auto">
            <a:xfrm>
              <a:off x="2938103" y="2524260"/>
              <a:ext cx="3405552" cy="486508"/>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pic>
          <p:nvPicPr>
            <p:cNvPr id="135888" name="Picture 7"/>
            <p:cNvPicPr>
              <a:picLocks noChangeAspect="1" noChangeArrowheads="1"/>
            </p:cNvPicPr>
            <p:nvPr/>
          </p:nvPicPr>
          <p:blipFill>
            <a:blip r:embed="rId2" cstate="print"/>
            <a:srcRect/>
            <a:stretch>
              <a:fillRect/>
            </a:stretch>
          </p:blipFill>
          <p:spPr bwMode="auto">
            <a:xfrm>
              <a:off x="2938103" y="2524260"/>
              <a:ext cx="3405552" cy="486508"/>
            </a:xfrm>
            <a:prstGeom prst="rect">
              <a:avLst/>
            </a:prstGeom>
            <a:noFill/>
            <a:ln w="9525">
              <a:noFill/>
              <a:miter lim="800000"/>
              <a:headEnd/>
              <a:tailEnd/>
            </a:ln>
          </p:spPr>
        </p:pic>
        <p:sp>
          <p:nvSpPr>
            <p:cNvPr id="135889" name="Oval 8"/>
            <p:cNvSpPr>
              <a:spLocks noChangeArrowheads="1"/>
            </p:cNvSpPr>
            <p:nvPr/>
          </p:nvSpPr>
          <p:spPr bwMode="auto">
            <a:xfrm>
              <a:off x="305240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0" name="Oval 9"/>
            <p:cNvSpPr>
              <a:spLocks noChangeArrowheads="1"/>
            </p:cNvSpPr>
            <p:nvPr/>
          </p:nvSpPr>
          <p:spPr bwMode="auto">
            <a:xfrm>
              <a:off x="3264884"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1" name="Oval 10"/>
            <p:cNvSpPr>
              <a:spLocks noChangeArrowheads="1"/>
            </p:cNvSpPr>
            <p:nvPr/>
          </p:nvSpPr>
          <p:spPr bwMode="auto">
            <a:xfrm>
              <a:off x="3374788"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2" name="Oval 11"/>
            <p:cNvSpPr>
              <a:spLocks noChangeArrowheads="1"/>
            </p:cNvSpPr>
            <p:nvPr/>
          </p:nvSpPr>
          <p:spPr bwMode="auto">
            <a:xfrm>
              <a:off x="3483226"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3" name="Oval 12"/>
            <p:cNvSpPr>
              <a:spLocks noChangeArrowheads="1"/>
            </p:cNvSpPr>
            <p:nvPr/>
          </p:nvSpPr>
          <p:spPr bwMode="auto">
            <a:xfrm>
              <a:off x="35858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4" name="Oval 13"/>
            <p:cNvSpPr>
              <a:spLocks noChangeArrowheads="1"/>
            </p:cNvSpPr>
            <p:nvPr/>
          </p:nvSpPr>
          <p:spPr bwMode="auto">
            <a:xfrm>
              <a:off x="3695707"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5" name="Oval 14"/>
            <p:cNvSpPr>
              <a:spLocks noChangeArrowheads="1"/>
            </p:cNvSpPr>
            <p:nvPr/>
          </p:nvSpPr>
          <p:spPr bwMode="auto">
            <a:xfrm>
              <a:off x="379828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6" name="Oval 15"/>
            <p:cNvSpPr>
              <a:spLocks noChangeArrowheads="1"/>
            </p:cNvSpPr>
            <p:nvPr/>
          </p:nvSpPr>
          <p:spPr bwMode="auto">
            <a:xfrm>
              <a:off x="390672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7" name="Oval 16"/>
            <p:cNvSpPr>
              <a:spLocks noChangeArrowheads="1"/>
            </p:cNvSpPr>
            <p:nvPr/>
          </p:nvSpPr>
          <p:spPr bwMode="auto">
            <a:xfrm>
              <a:off x="4010764"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8" name="Oval 17"/>
            <p:cNvSpPr>
              <a:spLocks noChangeArrowheads="1"/>
            </p:cNvSpPr>
            <p:nvPr/>
          </p:nvSpPr>
          <p:spPr bwMode="auto">
            <a:xfrm>
              <a:off x="41192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899" name="Oval 18"/>
            <p:cNvSpPr>
              <a:spLocks noChangeArrowheads="1"/>
            </p:cNvSpPr>
            <p:nvPr/>
          </p:nvSpPr>
          <p:spPr bwMode="auto">
            <a:xfrm>
              <a:off x="4229107"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900" name="Oval 19"/>
            <p:cNvSpPr>
              <a:spLocks noChangeArrowheads="1"/>
            </p:cNvSpPr>
            <p:nvPr/>
          </p:nvSpPr>
          <p:spPr bwMode="auto">
            <a:xfrm>
              <a:off x="433168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901" name="Oval 20"/>
            <p:cNvSpPr>
              <a:spLocks noChangeArrowheads="1"/>
            </p:cNvSpPr>
            <p:nvPr/>
          </p:nvSpPr>
          <p:spPr bwMode="auto">
            <a:xfrm>
              <a:off x="444012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902" name="Oval 21"/>
            <p:cNvSpPr>
              <a:spLocks noChangeArrowheads="1"/>
            </p:cNvSpPr>
            <p:nvPr/>
          </p:nvSpPr>
          <p:spPr bwMode="auto">
            <a:xfrm>
              <a:off x="4544164"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2" name="Oval 22"/>
            <p:cNvSpPr>
              <a:spLocks noChangeArrowheads="1"/>
            </p:cNvSpPr>
            <p:nvPr/>
          </p:nvSpPr>
          <p:spPr bwMode="auto">
            <a:xfrm>
              <a:off x="46526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3" name="Oval 23"/>
            <p:cNvSpPr>
              <a:spLocks noChangeArrowheads="1"/>
            </p:cNvSpPr>
            <p:nvPr/>
          </p:nvSpPr>
          <p:spPr bwMode="auto">
            <a:xfrm>
              <a:off x="475517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4" name="Oval 24"/>
            <p:cNvSpPr>
              <a:spLocks noChangeArrowheads="1"/>
            </p:cNvSpPr>
            <p:nvPr/>
          </p:nvSpPr>
          <p:spPr bwMode="auto">
            <a:xfrm>
              <a:off x="4865083"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5" name="Oval 25"/>
            <p:cNvSpPr>
              <a:spLocks noChangeArrowheads="1"/>
            </p:cNvSpPr>
            <p:nvPr/>
          </p:nvSpPr>
          <p:spPr bwMode="auto">
            <a:xfrm>
              <a:off x="4967660"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6" name="Oval 26"/>
            <p:cNvSpPr>
              <a:spLocks noChangeArrowheads="1"/>
            </p:cNvSpPr>
            <p:nvPr/>
          </p:nvSpPr>
          <p:spPr bwMode="auto">
            <a:xfrm>
              <a:off x="5077564"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7" name="Oval 27"/>
            <p:cNvSpPr>
              <a:spLocks noChangeArrowheads="1"/>
            </p:cNvSpPr>
            <p:nvPr/>
          </p:nvSpPr>
          <p:spPr bwMode="auto">
            <a:xfrm>
              <a:off x="5186002"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8" name="Oval 28"/>
            <p:cNvSpPr>
              <a:spLocks noChangeArrowheads="1"/>
            </p:cNvSpPr>
            <p:nvPr/>
          </p:nvSpPr>
          <p:spPr bwMode="auto">
            <a:xfrm>
              <a:off x="528857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999" name="Oval 29"/>
            <p:cNvSpPr>
              <a:spLocks noChangeArrowheads="1"/>
            </p:cNvSpPr>
            <p:nvPr/>
          </p:nvSpPr>
          <p:spPr bwMode="auto">
            <a:xfrm>
              <a:off x="5398483"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0" name="Oval 30"/>
            <p:cNvSpPr>
              <a:spLocks noChangeArrowheads="1"/>
            </p:cNvSpPr>
            <p:nvPr/>
          </p:nvSpPr>
          <p:spPr bwMode="auto">
            <a:xfrm>
              <a:off x="550105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1" name="Oval 31"/>
            <p:cNvSpPr>
              <a:spLocks noChangeArrowheads="1"/>
            </p:cNvSpPr>
            <p:nvPr/>
          </p:nvSpPr>
          <p:spPr bwMode="auto">
            <a:xfrm>
              <a:off x="5609498"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2" name="Oval 32"/>
            <p:cNvSpPr>
              <a:spLocks noChangeArrowheads="1"/>
            </p:cNvSpPr>
            <p:nvPr/>
          </p:nvSpPr>
          <p:spPr bwMode="auto">
            <a:xfrm>
              <a:off x="5713540"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3" name="Oval 33"/>
            <p:cNvSpPr>
              <a:spLocks noChangeArrowheads="1"/>
            </p:cNvSpPr>
            <p:nvPr/>
          </p:nvSpPr>
          <p:spPr bwMode="auto">
            <a:xfrm>
              <a:off x="5821978"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4" name="Oval 34"/>
            <p:cNvSpPr>
              <a:spLocks noChangeArrowheads="1"/>
            </p:cNvSpPr>
            <p:nvPr/>
          </p:nvSpPr>
          <p:spPr bwMode="auto">
            <a:xfrm>
              <a:off x="5931883"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5" name="Oval 35"/>
            <p:cNvSpPr>
              <a:spLocks noChangeArrowheads="1"/>
            </p:cNvSpPr>
            <p:nvPr/>
          </p:nvSpPr>
          <p:spPr bwMode="auto">
            <a:xfrm>
              <a:off x="6034459"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6" name="Oval 36"/>
            <p:cNvSpPr>
              <a:spLocks noChangeArrowheads="1"/>
            </p:cNvSpPr>
            <p:nvPr/>
          </p:nvSpPr>
          <p:spPr bwMode="auto">
            <a:xfrm>
              <a:off x="6142898" y="250081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7" name="Oval 37"/>
            <p:cNvSpPr>
              <a:spLocks noChangeArrowheads="1"/>
            </p:cNvSpPr>
            <p:nvPr/>
          </p:nvSpPr>
          <p:spPr bwMode="auto">
            <a:xfrm>
              <a:off x="6246940" y="2500814"/>
              <a:ext cx="84992"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8" name="Oval 38"/>
            <p:cNvSpPr>
              <a:spLocks noChangeArrowheads="1"/>
            </p:cNvSpPr>
            <p:nvPr/>
          </p:nvSpPr>
          <p:spPr bwMode="auto">
            <a:xfrm>
              <a:off x="2949826" y="250081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09" name="Oval 39"/>
            <p:cNvSpPr>
              <a:spLocks noChangeArrowheads="1"/>
            </p:cNvSpPr>
            <p:nvPr/>
          </p:nvSpPr>
          <p:spPr bwMode="auto">
            <a:xfrm>
              <a:off x="3162307" y="250081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0" name="Freeform 40"/>
            <p:cNvSpPr>
              <a:spLocks/>
            </p:cNvSpPr>
            <p:nvPr/>
          </p:nvSpPr>
          <p:spPr bwMode="auto">
            <a:xfrm>
              <a:off x="2989392" y="2988788"/>
              <a:ext cx="3297114" cy="1466"/>
            </a:xfrm>
            <a:custGeom>
              <a:avLst/>
              <a:gdLst/>
              <a:ahLst/>
              <a:cxnLst>
                <a:cxn ang="0">
                  <a:pos x="0" y="0"/>
                </a:cxn>
                <a:cxn ang="0">
                  <a:pos x="71" y="0"/>
                </a:cxn>
                <a:cxn ang="0">
                  <a:pos x="145" y="0"/>
                </a:cxn>
                <a:cxn ang="0">
                  <a:pos x="216" y="0"/>
                </a:cxn>
                <a:cxn ang="0">
                  <a:pos x="290" y="0"/>
                </a:cxn>
                <a:cxn ang="0">
                  <a:pos x="364" y="0"/>
                </a:cxn>
                <a:cxn ang="0">
                  <a:pos x="435" y="0"/>
                </a:cxn>
                <a:cxn ang="0">
                  <a:pos x="509" y="0"/>
                </a:cxn>
                <a:cxn ang="0">
                  <a:pos x="580" y="0"/>
                </a:cxn>
                <a:cxn ang="0">
                  <a:pos x="654" y="0"/>
                </a:cxn>
                <a:cxn ang="0">
                  <a:pos x="724" y="0"/>
                </a:cxn>
                <a:cxn ang="0">
                  <a:pos x="799" y="0"/>
                </a:cxn>
                <a:cxn ang="0">
                  <a:pos x="873" y="0"/>
                </a:cxn>
                <a:cxn ang="0">
                  <a:pos x="943" y="0"/>
                </a:cxn>
                <a:cxn ang="0">
                  <a:pos x="1018" y="0"/>
                </a:cxn>
                <a:cxn ang="0">
                  <a:pos x="1088" y="0"/>
                </a:cxn>
                <a:cxn ang="0">
                  <a:pos x="1162" y="0"/>
                </a:cxn>
                <a:cxn ang="0">
                  <a:pos x="1233" y="0"/>
                </a:cxn>
                <a:cxn ang="0">
                  <a:pos x="1307" y="0"/>
                </a:cxn>
                <a:cxn ang="0">
                  <a:pos x="1378" y="0"/>
                </a:cxn>
                <a:cxn ang="0">
                  <a:pos x="1452" y="0"/>
                </a:cxn>
                <a:cxn ang="0">
                  <a:pos x="1526" y="0"/>
                </a:cxn>
                <a:cxn ang="0">
                  <a:pos x="1597" y="0"/>
                </a:cxn>
                <a:cxn ang="0">
                  <a:pos x="1671" y="0"/>
                </a:cxn>
                <a:cxn ang="0">
                  <a:pos x="1742" y="0"/>
                </a:cxn>
                <a:cxn ang="0">
                  <a:pos x="1816" y="0"/>
                </a:cxn>
                <a:cxn ang="0">
                  <a:pos x="1886" y="0"/>
                </a:cxn>
                <a:cxn ang="0">
                  <a:pos x="1961" y="0"/>
                </a:cxn>
                <a:cxn ang="0">
                  <a:pos x="2035" y="0"/>
                </a:cxn>
                <a:cxn ang="0">
                  <a:pos x="2105" y="0"/>
                </a:cxn>
                <a:cxn ang="0">
                  <a:pos x="2180" y="0"/>
                </a:cxn>
                <a:cxn ang="0">
                  <a:pos x="2250" y="0"/>
                </a:cxn>
              </a:cxnLst>
              <a:rect l="0" t="0" r="r" b="b"/>
              <a:pathLst>
                <a:path w="2250">
                  <a:moveTo>
                    <a:pt x="0" y="0"/>
                  </a:moveTo>
                  <a:lnTo>
                    <a:pt x="71" y="0"/>
                  </a:lnTo>
                  <a:lnTo>
                    <a:pt x="145" y="0"/>
                  </a:lnTo>
                  <a:lnTo>
                    <a:pt x="216" y="0"/>
                  </a:lnTo>
                  <a:lnTo>
                    <a:pt x="290" y="0"/>
                  </a:lnTo>
                  <a:lnTo>
                    <a:pt x="364" y="0"/>
                  </a:lnTo>
                  <a:lnTo>
                    <a:pt x="435" y="0"/>
                  </a:lnTo>
                  <a:lnTo>
                    <a:pt x="509" y="0"/>
                  </a:lnTo>
                  <a:lnTo>
                    <a:pt x="580" y="0"/>
                  </a:lnTo>
                  <a:lnTo>
                    <a:pt x="654" y="0"/>
                  </a:lnTo>
                  <a:lnTo>
                    <a:pt x="724" y="0"/>
                  </a:lnTo>
                  <a:lnTo>
                    <a:pt x="799" y="0"/>
                  </a:lnTo>
                  <a:lnTo>
                    <a:pt x="873" y="0"/>
                  </a:lnTo>
                  <a:lnTo>
                    <a:pt x="943" y="0"/>
                  </a:lnTo>
                  <a:lnTo>
                    <a:pt x="1018" y="0"/>
                  </a:lnTo>
                  <a:lnTo>
                    <a:pt x="1088" y="0"/>
                  </a:lnTo>
                  <a:lnTo>
                    <a:pt x="1162" y="0"/>
                  </a:lnTo>
                  <a:lnTo>
                    <a:pt x="1233" y="0"/>
                  </a:lnTo>
                  <a:lnTo>
                    <a:pt x="1307" y="0"/>
                  </a:lnTo>
                  <a:lnTo>
                    <a:pt x="1378" y="0"/>
                  </a:lnTo>
                  <a:lnTo>
                    <a:pt x="1452" y="0"/>
                  </a:lnTo>
                  <a:lnTo>
                    <a:pt x="1526" y="0"/>
                  </a:lnTo>
                  <a:lnTo>
                    <a:pt x="1597" y="0"/>
                  </a:lnTo>
                  <a:lnTo>
                    <a:pt x="1671" y="0"/>
                  </a:lnTo>
                  <a:lnTo>
                    <a:pt x="1742" y="0"/>
                  </a:lnTo>
                  <a:lnTo>
                    <a:pt x="1816" y="0"/>
                  </a:lnTo>
                  <a:lnTo>
                    <a:pt x="1886" y="0"/>
                  </a:lnTo>
                  <a:lnTo>
                    <a:pt x="1961" y="0"/>
                  </a:lnTo>
                  <a:lnTo>
                    <a:pt x="2035" y="0"/>
                  </a:lnTo>
                  <a:lnTo>
                    <a:pt x="2105" y="0"/>
                  </a:lnTo>
                  <a:lnTo>
                    <a:pt x="2180" y="0"/>
                  </a:lnTo>
                  <a:lnTo>
                    <a:pt x="2250" y="0"/>
                  </a:lnTo>
                </a:path>
              </a:pathLst>
            </a:custGeom>
            <a:noFill/>
            <a:ln w="0">
              <a:solidFill>
                <a:srgbClr val="FF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1" name="Rectangle 41"/>
            <p:cNvSpPr>
              <a:spLocks noChangeArrowheads="1"/>
            </p:cNvSpPr>
            <p:nvPr/>
          </p:nvSpPr>
          <p:spPr bwMode="auto">
            <a:xfrm>
              <a:off x="3734530" y="2300547"/>
              <a:ext cx="173765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a:solidFill>
                    <a:schemeClr val="accent1">
                      <a:lumMod val="50000"/>
                    </a:schemeClr>
                  </a:solidFill>
                  <a:latin typeface="Arial Narrow" panose="020B0606020202030204" pitchFamily="34" charset="0"/>
                  <a:cs typeface="Arial" pitchFamily="34" charset="0"/>
                </a:rPr>
                <a:t>Initial state and policy selection</a:t>
              </a:r>
              <a:endParaRPr lang="en-US" sz="2800" dirty="0">
                <a:solidFill>
                  <a:schemeClr val="accent1">
                    <a:lumMod val="50000"/>
                  </a:schemeClr>
                </a:solidFill>
                <a:latin typeface="Arial Narrow" panose="020B0606020202030204" pitchFamily="34" charset="0"/>
                <a:cs typeface="Arial" pitchFamily="34" charset="0"/>
              </a:endParaRPr>
            </a:p>
          </p:txBody>
        </p:sp>
        <p:sp>
          <p:nvSpPr>
            <p:cNvPr id="137012" name="Rectangle 42"/>
            <p:cNvSpPr>
              <a:spLocks noChangeArrowheads="1"/>
            </p:cNvSpPr>
            <p:nvPr/>
          </p:nvSpPr>
          <p:spPr bwMode="auto">
            <a:xfrm>
              <a:off x="4472363" y="5011997"/>
              <a:ext cx="20518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dirty="0">
                  <a:solidFill>
                    <a:schemeClr val="accent1">
                      <a:lumMod val="50000"/>
                    </a:schemeClr>
                  </a:solidFill>
                  <a:latin typeface="Arial Narrow" panose="020B0606020202030204" pitchFamily="34" charset="0"/>
                  <a:cs typeface="Arial" pitchFamily="34" charset="0"/>
                </a:rPr>
                <a:t>Trial</a:t>
              </a:r>
              <a:endParaRPr lang="en-US" sz="2400" dirty="0">
                <a:solidFill>
                  <a:schemeClr val="accent1">
                    <a:lumMod val="50000"/>
                  </a:schemeClr>
                </a:solidFill>
                <a:latin typeface="Arial Narrow" panose="020B0606020202030204" pitchFamily="34" charset="0"/>
                <a:cs typeface="Arial" pitchFamily="34" charset="0"/>
              </a:endParaRPr>
            </a:p>
          </p:txBody>
        </p:sp>
        <p:sp>
          <p:nvSpPr>
            <p:cNvPr id="137013" name="Rectangle 43"/>
            <p:cNvSpPr>
              <a:spLocks noChangeArrowheads="1"/>
            </p:cNvSpPr>
            <p:nvPr/>
          </p:nvSpPr>
          <p:spPr bwMode="auto">
            <a:xfrm rot="16200000">
              <a:off x="2654466" y="2703409"/>
              <a:ext cx="206788"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1">
                      <a:lumMod val="50000"/>
                    </a:schemeClr>
                  </a:solidFill>
                  <a:latin typeface="Arial Narrow" panose="020B0606020202030204" pitchFamily="34" charset="0"/>
                  <a:cs typeface="Arial" pitchFamily="34" charset="0"/>
                </a:rPr>
                <a:t>Policy</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14" name="Line 44"/>
            <p:cNvSpPr>
              <a:spLocks noChangeShapeType="1"/>
            </p:cNvSpPr>
            <p:nvPr/>
          </p:nvSpPr>
          <p:spPr bwMode="auto">
            <a:xfrm>
              <a:off x="2938103" y="3010768"/>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5" name="Line 45"/>
            <p:cNvSpPr>
              <a:spLocks noChangeShapeType="1"/>
            </p:cNvSpPr>
            <p:nvPr/>
          </p:nvSpPr>
          <p:spPr bwMode="auto">
            <a:xfrm>
              <a:off x="2938103" y="2524260"/>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6" name="Line 46"/>
            <p:cNvSpPr>
              <a:spLocks noChangeShapeType="1"/>
            </p:cNvSpPr>
            <p:nvPr/>
          </p:nvSpPr>
          <p:spPr bwMode="auto">
            <a:xfrm>
              <a:off x="6343655"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7" name="Line 47"/>
            <p:cNvSpPr>
              <a:spLocks noChangeShapeType="1"/>
            </p:cNvSpPr>
            <p:nvPr/>
          </p:nvSpPr>
          <p:spPr bwMode="auto">
            <a:xfrm>
              <a:off x="2938103"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8" name="Line 48"/>
            <p:cNvSpPr>
              <a:spLocks noChangeShapeType="1"/>
            </p:cNvSpPr>
            <p:nvPr/>
          </p:nvSpPr>
          <p:spPr bwMode="auto">
            <a:xfrm>
              <a:off x="2938103" y="3010768"/>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19" name="Line 49"/>
            <p:cNvSpPr>
              <a:spLocks noChangeShapeType="1"/>
            </p:cNvSpPr>
            <p:nvPr/>
          </p:nvSpPr>
          <p:spPr bwMode="auto">
            <a:xfrm>
              <a:off x="2938103"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0" name="Line 50"/>
            <p:cNvSpPr>
              <a:spLocks noChangeShapeType="1"/>
            </p:cNvSpPr>
            <p:nvPr/>
          </p:nvSpPr>
          <p:spPr bwMode="auto">
            <a:xfrm flipV="1">
              <a:off x="3414354"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1" name="Line 51"/>
            <p:cNvSpPr>
              <a:spLocks noChangeShapeType="1"/>
            </p:cNvSpPr>
            <p:nvPr/>
          </p:nvSpPr>
          <p:spPr bwMode="auto">
            <a:xfrm>
              <a:off x="3414354"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2" name="Rectangle 52"/>
            <p:cNvSpPr>
              <a:spLocks noChangeArrowheads="1"/>
            </p:cNvSpPr>
            <p:nvPr/>
          </p:nvSpPr>
          <p:spPr bwMode="auto">
            <a:xfrm>
              <a:off x="3396769" y="3028353"/>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23" name="Line 53"/>
            <p:cNvSpPr>
              <a:spLocks noChangeShapeType="1"/>
            </p:cNvSpPr>
            <p:nvPr/>
          </p:nvSpPr>
          <p:spPr bwMode="auto">
            <a:xfrm flipV="1">
              <a:off x="3947753"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4" name="Line 54"/>
            <p:cNvSpPr>
              <a:spLocks noChangeShapeType="1"/>
            </p:cNvSpPr>
            <p:nvPr/>
          </p:nvSpPr>
          <p:spPr bwMode="auto">
            <a:xfrm>
              <a:off x="3947753"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5" name="Rectangle 55"/>
            <p:cNvSpPr>
              <a:spLocks noChangeArrowheads="1"/>
            </p:cNvSpPr>
            <p:nvPr/>
          </p:nvSpPr>
          <p:spPr bwMode="auto">
            <a:xfrm>
              <a:off x="3912584"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26" name="Line 56"/>
            <p:cNvSpPr>
              <a:spLocks noChangeShapeType="1"/>
            </p:cNvSpPr>
            <p:nvPr/>
          </p:nvSpPr>
          <p:spPr bwMode="auto">
            <a:xfrm flipV="1">
              <a:off x="4481153"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7" name="Line 57"/>
            <p:cNvSpPr>
              <a:spLocks noChangeShapeType="1"/>
            </p:cNvSpPr>
            <p:nvPr/>
          </p:nvSpPr>
          <p:spPr bwMode="auto">
            <a:xfrm>
              <a:off x="4481153"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28" name="Rectangle 58"/>
            <p:cNvSpPr>
              <a:spLocks noChangeArrowheads="1"/>
            </p:cNvSpPr>
            <p:nvPr/>
          </p:nvSpPr>
          <p:spPr bwMode="auto">
            <a:xfrm>
              <a:off x="4445984"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29" name="Line 59"/>
            <p:cNvSpPr>
              <a:spLocks noChangeShapeType="1"/>
            </p:cNvSpPr>
            <p:nvPr/>
          </p:nvSpPr>
          <p:spPr bwMode="auto">
            <a:xfrm flipV="1">
              <a:off x="5008691"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0" name="Line 60"/>
            <p:cNvSpPr>
              <a:spLocks noChangeShapeType="1"/>
            </p:cNvSpPr>
            <p:nvPr/>
          </p:nvSpPr>
          <p:spPr bwMode="auto">
            <a:xfrm>
              <a:off x="5008691"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1" name="Rectangle 61"/>
            <p:cNvSpPr>
              <a:spLocks noChangeArrowheads="1"/>
            </p:cNvSpPr>
            <p:nvPr/>
          </p:nvSpPr>
          <p:spPr bwMode="auto">
            <a:xfrm>
              <a:off x="4973521"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32" name="Line 62"/>
            <p:cNvSpPr>
              <a:spLocks noChangeShapeType="1"/>
            </p:cNvSpPr>
            <p:nvPr/>
          </p:nvSpPr>
          <p:spPr bwMode="auto">
            <a:xfrm flipV="1">
              <a:off x="5542090"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3" name="Line 63"/>
            <p:cNvSpPr>
              <a:spLocks noChangeShapeType="1"/>
            </p:cNvSpPr>
            <p:nvPr/>
          </p:nvSpPr>
          <p:spPr bwMode="auto">
            <a:xfrm>
              <a:off x="5542090"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4" name="Rectangle 64"/>
            <p:cNvSpPr>
              <a:spLocks noChangeArrowheads="1"/>
            </p:cNvSpPr>
            <p:nvPr/>
          </p:nvSpPr>
          <p:spPr bwMode="auto">
            <a:xfrm>
              <a:off x="5506921"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35" name="Line 65"/>
            <p:cNvSpPr>
              <a:spLocks noChangeShapeType="1"/>
            </p:cNvSpPr>
            <p:nvPr/>
          </p:nvSpPr>
          <p:spPr bwMode="auto">
            <a:xfrm flipV="1">
              <a:off x="6074024" y="2977065"/>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6" name="Line 66"/>
            <p:cNvSpPr>
              <a:spLocks noChangeShapeType="1"/>
            </p:cNvSpPr>
            <p:nvPr/>
          </p:nvSpPr>
          <p:spPr bwMode="auto">
            <a:xfrm>
              <a:off x="6074024" y="2524260"/>
              <a:ext cx="1466" cy="27843"/>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7" name="Rectangle 67"/>
            <p:cNvSpPr>
              <a:spLocks noChangeArrowheads="1"/>
            </p:cNvSpPr>
            <p:nvPr/>
          </p:nvSpPr>
          <p:spPr bwMode="auto">
            <a:xfrm>
              <a:off x="6040321" y="3028353"/>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30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38" name="Line 68"/>
            <p:cNvSpPr>
              <a:spLocks noChangeShapeType="1"/>
            </p:cNvSpPr>
            <p:nvPr/>
          </p:nvSpPr>
          <p:spPr bwMode="auto">
            <a:xfrm>
              <a:off x="2938103" y="258727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39" name="Line 69"/>
            <p:cNvSpPr>
              <a:spLocks noChangeShapeType="1"/>
            </p:cNvSpPr>
            <p:nvPr/>
          </p:nvSpPr>
          <p:spPr bwMode="auto">
            <a:xfrm flipH="1">
              <a:off x="6309952" y="258727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0" name="Rectangle 70"/>
            <p:cNvSpPr>
              <a:spLocks noChangeArrowheads="1"/>
            </p:cNvSpPr>
            <p:nvPr/>
          </p:nvSpPr>
          <p:spPr bwMode="auto">
            <a:xfrm>
              <a:off x="2880954" y="254038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41" name="Line 71"/>
            <p:cNvSpPr>
              <a:spLocks noChangeShapeType="1"/>
            </p:cNvSpPr>
            <p:nvPr/>
          </p:nvSpPr>
          <p:spPr bwMode="auto">
            <a:xfrm>
              <a:off x="2938103" y="267812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2" name="Line 72"/>
            <p:cNvSpPr>
              <a:spLocks noChangeShapeType="1"/>
            </p:cNvSpPr>
            <p:nvPr/>
          </p:nvSpPr>
          <p:spPr bwMode="auto">
            <a:xfrm flipH="1">
              <a:off x="6309952" y="267812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3" name="Rectangle 73"/>
            <p:cNvSpPr>
              <a:spLocks noChangeArrowheads="1"/>
            </p:cNvSpPr>
            <p:nvPr/>
          </p:nvSpPr>
          <p:spPr bwMode="auto">
            <a:xfrm>
              <a:off x="2880954" y="263269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4</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44" name="Line 74"/>
            <p:cNvSpPr>
              <a:spLocks noChangeShapeType="1"/>
            </p:cNvSpPr>
            <p:nvPr/>
          </p:nvSpPr>
          <p:spPr bwMode="auto">
            <a:xfrm>
              <a:off x="2938103" y="2764584"/>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5" name="Line 75"/>
            <p:cNvSpPr>
              <a:spLocks noChangeShapeType="1"/>
            </p:cNvSpPr>
            <p:nvPr/>
          </p:nvSpPr>
          <p:spPr bwMode="auto">
            <a:xfrm flipH="1">
              <a:off x="6309952" y="276458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6" name="Rectangle 76"/>
            <p:cNvSpPr>
              <a:spLocks noChangeArrowheads="1"/>
            </p:cNvSpPr>
            <p:nvPr/>
          </p:nvSpPr>
          <p:spPr bwMode="auto">
            <a:xfrm>
              <a:off x="2880954" y="2719157"/>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6</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47" name="Line 77"/>
            <p:cNvSpPr>
              <a:spLocks noChangeShapeType="1"/>
            </p:cNvSpPr>
            <p:nvPr/>
          </p:nvSpPr>
          <p:spPr bwMode="auto">
            <a:xfrm>
              <a:off x="2938103" y="285104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8" name="Line 78"/>
            <p:cNvSpPr>
              <a:spLocks noChangeShapeType="1"/>
            </p:cNvSpPr>
            <p:nvPr/>
          </p:nvSpPr>
          <p:spPr bwMode="auto">
            <a:xfrm flipH="1">
              <a:off x="6309952" y="285104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49" name="Rectangle 79"/>
            <p:cNvSpPr>
              <a:spLocks noChangeArrowheads="1"/>
            </p:cNvSpPr>
            <p:nvPr/>
          </p:nvSpPr>
          <p:spPr bwMode="auto">
            <a:xfrm>
              <a:off x="2880954" y="280414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8</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50" name="Line 80"/>
            <p:cNvSpPr>
              <a:spLocks noChangeShapeType="1"/>
            </p:cNvSpPr>
            <p:nvPr/>
          </p:nvSpPr>
          <p:spPr bwMode="auto">
            <a:xfrm>
              <a:off x="2938103" y="294189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1" name="Line 81"/>
            <p:cNvSpPr>
              <a:spLocks noChangeShapeType="1"/>
            </p:cNvSpPr>
            <p:nvPr/>
          </p:nvSpPr>
          <p:spPr bwMode="auto">
            <a:xfrm flipH="1">
              <a:off x="6309952" y="294189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2" name="Rectangle 82"/>
            <p:cNvSpPr>
              <a:spLocks noChangeArrowheads="1"/>
            </p:cNvSpPr>
            <p:nvPr/>
          </p:nvSpPr>
          <p:spPr bwMode="auto">
            <a:xfrm>
              <a:off x="2847249" y="2896468"/>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53" name="Line 83"/>
            <p:cNvSpPr>
              <a:spLocks noChangeShapeType="1"/>
            </p:cNvSpPr>
            <p:nvPr/>
          </p:nvSpPr>
          <p:spPr bwMode="auto">
            <a:xfrm>
              <a:off x="2938103" y="3010768"/>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4" name="Line 84"/>
            <p:cNvSpPr>
              <a:spLocks noChangeShapeType="1"/>
            </p:cNvSpPr>
            <p:nvPr/>
          </p:nvSpPr>
          <p:spPr bwMode="auto">
            <a:xfrm>
              <a:off x="2938103" y="2524260"/>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5" name="Line 85"/>
            <p:cNvSpPr>
              <a:spLocks noChangeShapeType="1"/>
            </p:cNvSpPr>
            <p:nvPr/>
          </p:nvSpPr>
          <p:spPr bwMode="auto">
            <a:xfrm>
              <a:off x="6343655"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6" name="Line 86"/>
            <p:cNvSpPr>
              <a:spLocks noChangeShapeType="1"/>
            </p:cNvSpPr>
            <p:nvPr/>
          </p:nvSpPr>
          <p:spPr bwMode="auto">
            <a:xfrm>
              <a:off x="2938103" y="2524260"/>
              <a:ext cx="1466" cy="4865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7" name="Rectangle 87"/>
            <p:cNvSpPr>
              <a:spLocks noChangeArrowheads="1"/>
            </p:cNvSpPr>
            <p:nvPr/>
          </p:nvSpPr>
          <p:spPr bwMode="auto">
            <a:xfrm>
              <a:off x="2932242" y="3429868"/>
              <a:ext cx="3411414"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8" name="Rectangle 88"/>
            <p:cNvSpPr>
              <a:spLocks noChangeArrowheads="1"/>
            </p:cNvSpPr>
            <p:nvPr/>
          </p:nvSpPr>
          <p:spPr bwMode="auto">
            <a:xfrm>
              <a:off x="2932242" y="3429868"/>
              <a:ext cx="3411414"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59" name="Line 89"/>
            <p:cNvSpPr>
              <a:spLocks noChangeShapeType="1"/>
            </p:cNvSpPr>
            <p:nvPr/>
          </p:nvSpPr>
          <p:spPr bwMode="auto">
            <a:xfrm>
              <a:off x="2932242" y="3429868"/>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0" name="Line 90"/>
            <p:cNvSpPr>
              <a:spLocks noChangeShapeType="1"/>
            </p:cNvSpPr>
            <p:nvPr/>
          </p:nvSpPr>
          <p:spPr bwMode="auto">
            <a:xfrm>
              <a:off x="2932242" y="391198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1" name="Line 91"/>
            <p:cNvSpPr>
              <a:spLocks noChangeShapeType="1"/>
            </p:cNvSpPr>
            <p:nvPr/>
          </p:nvSpPr>
          <p:spPr bwMode="auto">
            <a:xfrm flipV="1">
              <a:off x="6343655"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2" name="Line 92"/>
            <p:cNvSpPr>
              <a:spLocks noChangeShapeType="1"/>
            </p:cNvSpPr>
            <p:nvPr/>
          </p:nvSpPr>
          <p:spPr bwMode="auto">
            <a:xfrm flipV="1">
              <a:off x="2932242"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3" name="Line 93"/>
            <p:cNvSpPr>
              <a:spLocks noChangeShapeType="1"/>
            </p:cNvSpPr>
            <p:nvPr/>
          </p:nvSpPr>
          <p:spPr bwMode="auto">
            <a:xfrm>
              <a:off x="2932242" y="391198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4" name="Line 94"/>
            <p:cNvSpPr>
              <a:spLocks noChangeShapeType="1"/>
            </p:cNvSpPr>
            <p:nvPr/>
          </p:nvSpPr>
          <p:spPr bwMode="auto">
            <a:xfrm flipV="1">
              <a:off x="2932242"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5" name="Line 95"/>
            <p:cNvSpPr>
              <a:spLocks noChangeShapeType="1"/>
            </p:cNvSpPr>
            <p:nvPr/>
          </p:nvSpPr>
          <p:spPr bwMode="auto">
            <a:xfrm flipV="1">
              <a:off x="3408492"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6" name="Line 96"/>
            <p:cNvSpPr>
              <a:spLocks noChangeShapeType="1"/>
            </p:cNvSpPr>
            <p:nvPr/>
          </p:nvSpPr>
          <p:spPr bwMode="auto">
            <a:xfrm>
              <a:off x="3408492"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7" name="Rectangle 97"/>
            <p:cNvSpPr>
              <a:spLocks noChangeArrowheads="1"/>
            </p:cNvSpPr>
            <p:nvPr/>
          </p:nvSpPr>
          <p:spPr bwMode="auto">
            <a:xfrm>
              <a:off x="3390908" y="3929565"/>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68" name="Line 98"/>
            <p:cNvSpPr>
              <a:spLocks noChangeShapeType="1"/>
            </p:cNvSpPr>
            <p:nvPr/>
          </p:nvSpPr>
          <p:spPr bwMode="auto">
            <a:xfrm flipV="1">
              <a:off x="3941891"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69" name="Line 99"/>
            <p:cNvSpPr>
              <a:spLocks noChangeShapeType="1"/>
            </p:cNvSpPr>
            <p:nvPr/>
          </p:nvSpPr>
          <p:spPr bwMode="auto">
            <a:xfrm>
              <a:off x="3941891"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0" name="Rectangle 100"/>
            <p:cNvSpPr>
              <a:spLocks noChangeArrowheads="1"/>
            </p:cNvSpPr>
            <p:nvPr/>
          </p:nvSpPr>
          <p:spPr bwMode="auto">
            <a:xfrm>
              <a:off x="3906722"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71" name="Line 101"/>
            <p:cNvSpPr>
              <a:spLocks noChangeShapeType="1"/>
            </p:cNvSpPr>
            <p:nvPr/>
          </p:nvSpPr>
          <p:spPr bwMode="auto">
            <a:xfrm flipV="1">
              <a:off x="4475291"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2" name="Line 102"/>
            <p:cNvSpPr>
              <a:spLocks noChangeShapeType="1"/>
            </p:cNvSpPr>
            <p:nvPr/>
          </p:nvSpPr>
          <p:spPr bwMode="auto">
            <a:xfrm>
              <a:off x="4475291"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3" name="Rectangle 103"/>
            <p:cNvSpPr>
              <a:spLocks noChangeArrowheads="1"/>
            </p:cNvSpPr>
            <p:nvPr/>
          </p:nvSpPr>
          <p:spPr bwMode="auto">
            <a:xfrm>
              <a:off x="4440122"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74" name="Line 104"/>
            <p:cNvSpPr>
              <a:spLocks noChangeShapeType="1"/>
            </p:cNvSpPr>
            <p:nvPr/>
          </p:nvSpPr>
          <p:spPr bwMode="auto">
            <a:xfrm flipV="1">
              <a:off x="5014553"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5" name="Line 105"/>
            <p:cNvSpPr>
              <a:spLocks noChangeShapeType="1"/>
            </p:cNvSpPr>
            <p:nvPr/>
          </p:nvSpPr>
          <p:spPr bwMode="auto">
            <a:xfrm>
              <a:off x="5014553"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6" name="Rectangle 106"/>
            <p:cNvSpPr>
              <a:spLocks noChangeArrowheads="1"/>
            </p:cNvSpPr>
            <p:nvPr/>
          </p:nvSpPr>
          <p:spPr bwMode="auto">
            <a:xfrm>
              <a:off x="4979383"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77" name="Line 107"/>
            <p:cNvSpPr>
              <a:spLocks noChangeShapeType="1"/>
            </p:cNvSpPr>
            <p:nvPr/>
          </p:nvSpPr>
          <p:spPr bwMode="auto">
            <a:xfrm flipV="1">
              <a:off x="5546486"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8" name="Line 108"/>
            <p:cNvSpPr>
              <a:spLocks noChangeShapeType="1"/>
            </p:cNvSpPr>
            <p:nvPr/>
          </p:nvSpPr>
          <p:spPr bwMode="auto">
            <a:xfrm>
              <a:off x="5546486"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79" name="Rectangle 109"/>
            <p:cNvSpPr>
              <a:spLocks noChangeArrowheads="1"/>
            </p:cNvSpPr>
            <p:nvPr/>
          </p:nvSpPr>
          <p:spPr bwMode="auto">
            <a:xfrm>
              <a:off x="5512783"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80" name="Line 110"/>
            <p:cNvSpPr>
              <a:spLocks noChangeShapeType="1"/>
            </p:cNvSpPr>
            <p:nvPr/>
          </p:nvSpPr>
          <p:spPr bwMode="auto">
            <a:xfrm flipV="1">
              <a:off x="6085747" y="3878276"/>
              <a:ext cx="1466" cy="33704"/>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81" name="Line 111"/>
            <p:cNvSpPr>
              <a:spLocks noChangeShapeType="1"/>
            </p:cNvSpPr>
            <p:nvPr/>
          </p:nvSpPr>
          <p:spPr bwMode="auto">
            <a:xfrm>
              <a:off x="6085747" y="3429868"/>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82" name="Rectangle 112"/>
            <p:cNvSpPr>
              <a:spLocks noChangeArrowheads="1"/>
            </p:cNvSpPr>
            <p:nvPr/>
          </p:nvSpPr>
          <p:spPr bwMode="auto">
            <a:xfrm>
              <a:off x="6052044" y="3929565"/>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30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83" name="Line 113"/>
            <p:cNvSpPr>
              <a:spLocks noChangeShapeType="1"/>
            </p:cNvSpPr>
            <p:nvPr/>
          </p:nvSpPr>
          <p:spPr bwMode="auto">
            <a:xfrm>
              <a:off x="2932242" y="3813799"/>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84" name="Line 114"/>
            <p:cNvSpPr>
              <a:spLocks noChangeShapeType="1"/>
            </p:cNvSpPr>
            <p:nvPr/>
          </p:nvSpPr>
          <p:spPr bwMode="auto">
            <a:xfrm flipH="1">
              <a:off x="6309952" y="3813799"/>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85" name="Rectangle 115"/>
            <p:cNvSpPr>
              <a:spLocks noChangeArrowheads="1"/>
            </p:cNvSpPr>
            <p:nvPr/>
          </p:nvSpPr>
          <p:spPr bwMode="auto">
            <a:xfrm>
              <a:off x="2857508" y="3768372"/>
              <a:ext cx="51296"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86" name="Line 116"/>
            <p:cNvSpPr>
              <a:spLocks noChangeShapeType="1"/>
            </p:cNvSpPr>
            <p:nvPr/>
          </p:nvSpPr>
          <p:spPr bwMode="auto">
            <a:xfrm>
              <a:off x="2932242" y="3693637"/>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87" name="Line 117"/>
            <p:cNvSpPr>
              <a:spLocks noChangeShapeType="1"/>
            </p:cNvSpPr>
            <p:nvPr/>
          </p:nvSpPr>
          <p:spPr bwMode="auto">
            <a:xfrm flipH="1">
              <a:off x="6309952" y="3693637"/>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88" name="Rectangle 118"/>
            <p:cNvSpPr>
              <a:spLocks noChangeArrowheads="1"/>
            </p:cNvSpPr>
            <p:nvPr/>
          </p:nvSpPr>
          <p:spPr bwMode="auto">
            <a:xfrm>
              <a:off x="2880954" y="3648211"/>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89" name="Line 119"/>
            <p:cNvSpPr>
              <a:spLocks noChangeShapeType="1"/>
            </p:cNvSpPr>
            <p:nvPr/>
          </p:nvSpPr>
          <p:spPr bwMode="auto">
            <a:xfrm>
              <a:off x="2932242" y="3573476"/>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0" name="Line 120"/>
            <p:cNvSpPr>
              <a:spLocks noChangeShapeType="1"/>
            </p:cNvSpPr>
            <p:nvPr/>
          </p:nvSpPr>
          <p:spPr bwMode="auto">
            <a:xfrm flipH="1">
              <a:off x="6309952" y="357347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1" name="Rectangle 121"/>
            <p:cNvSpPr>
              <a:spLocks noChangeArrowheads="1"/>
            </p:cNvSpPr>
            <p:nvPr/>
          </p:nvSpPr>
          <p:spPr bwMode="auto">
            <a:xfrm>
              <a:off x="2880954" y="352804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92" name="Line 122"/>
            <p:cNvSpPr>
              <a:spLocks noChangeShapeType="1"/>
            </p:cNvSpPr>
            <p:nvPr/>
          </p:nvSpPr>
          <p:spPr bwMode="auto">
            <a:xfrm>
              <a:off x="2932242" y="3453314"/>
              <a:ext cx="35169"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3" name="Line 123"/>
            <p:cNvSpPr>
              <a:spLocks noChangeShapeType="1"/>
            </p:cNvSpPr>
            <p:nvPr/>
          </p:nvSpPr>
          <p:spPr bwMode="auto">
            <a:xfrm flipH="1">
              <a:off x="6309952" y="3453314"/>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4" name="Rectangle 124"/>
            <p:cNvSpPr>
              <a:spLocks noChangeArrowheads="1"/>
            </p:cNvSpPr>
            <p:nvPr/>
          </p:nvSpPr>
          <p:spPr bwMode="auto">
            <a:xfrm>
              <a:off x="2880954" y="3406422"/>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4</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7095" name="Line 125"/>
            <p:cNvSpPr>
              <a:spLocks noChangeShapeType="1"/>
            </p:cNvSpPr>
            <p:nvPr/>
          </p:nvSpPr>
          <p:spPr bwMode="auto">
            <a:xfrm>
              <a:off x="2932242" y="3429868"/>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6" name="Line 126"/>
            <p:cNvSpPr>
              <a:spLocks noChangeShapeType="1"/>
            </p:cNvSpPr>
            <p:nvPr/>
          </p:nvSpPr>
          <p:spPr bwMode="auto">
            <a:xfrm>
              <a:off x="2932242" y="3911980"/>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7" name="Line 127"/>
            <p:cNvSpPr>
              <a:spLocks noChangeShapeType="1"/>
            </p:cNvSpPr>
            <p:nvPr/>
          </p:nvSpPr>
          <p:spPr bwMode="auto">
            <a:xfrm flipV="1">
              <a:off x="6343655"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8" name="Line 128"/>
            <p:cNvSpPr>
              <a:spLocks noChangeShapeType="1"/>
            </p:cNvSpPr>
            <p:nvPr/>
          </p:nvSpPr>
          <p:spPr bwMode="auto">
            <a:xfrm flipV="1">
              <a:off x="2932242" y="3429868"/>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099" name="Rectangle 129"/>
            <p:cNvSpPr>
              <a:spLocks noChangeArrowheads="1"/>
            </p:cNvSpPr>
            <p:nvPr/>
          </p:nvSpPr>
          <p:spPr bwMode="auto">
            <a:xfrm>
              <a:off x="293224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0" name="Rectangle 130"/>
            <p:cNvSpPr>
              <a:spLocks noChangeArrowheads="1"/>
            </p:cNvSpPr>
            <p:nvPr/>
          </p:nvSpPr>
          <p:spPr bwMode="auto">
            <a:xfrm>
              <a:off x="293224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1" name="Rectangle 131"/>
            <p:cNvSpPr>
              <a:spLocks noChangeArrowheads="1"/>
            </p:cNvSpPr>
            <p:nvPr/>
          </p:nvSpPr>
          <p:spPr bwMode="auto">
            <a:xfrm>
              <a:off x="3042146"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2" name="Rectangle 132"/>
            <p:cNvSpPr>
              <a:spLocks noChangeArrowheads="1"/>
            </p:cNvSpPr>
            <p:nvPr/>
          </p:nvSpPr>
          <p:spPr bwMode="auto">
            <a:xfrm>
              <a:off x="3042146"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3" name="Rectangle 133"/>
            <p:cNvSpPr>
              <a:spLocks noChangeArrowheads="1"/>
            </p:cNvSpPr>
            <p:nvPr/>
          </p:nvSpPr>
          <p:spPr bwMode="auto">
            <a:xfrm>
              <a:off x="3150584"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4" name="Rectangle 134"/>
            <p:cNvSpPr>
              <a:spLocks noChangeArrowheads="1"/>
            </p:cNvSpPr>
            <p:nvPr/>
          </p:nvSpPr>
          <p:spPr bwMode="auto">
            <a:xfrm>
              <a:off x="3150584"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5" name="Rectangle 135"/>
            <p:cNvSpPr>
              <a:spLocks noChangeArrowheads="1"/>
            </p:cNvSpPr>
            <p:nvPr/>
          </p:nvSpPr>
          <p:spPr bwMode="auto">
            <a:xfrm>
              <a:off x="3259023" y="3693637"/>
              <a:ext cx="80597"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6" name="Rectangle 136"/>
            <p:cNvSpPr>
              <a:spLocks noChangeArrowheads="1"/>
            </p:cNvSpPr>
            <p:nvPr/>
          </p:nvSpPr>
          <p:spPr bwMode="auto">
            <a:xfrm>
              <a:off x="3259023" y="3693637"/>
              <a:ext cx="80597"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7" name="Rectangle 137"/>
            <p:cNvSpPr>
              <a:spLocks noChangeArrowheads="1"/>
            </p:cNvSpPr>
            <p:nvPr/>
          </p:nvSpPr>
          <p:spPr bwMode="auto">
            <a:xfrm>
              <a:off x="3363065"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8" name="Rectangle 138"/>
            <p:cNvSpPr>
              <a:spLocks noChangeArrowheads="1"/>
            </p:cNvSpPr>
            <p:nvPr/>
          </p:nvSpPr>
          <p:spPr bwMode="auto">
            <a:xfrm>
              <a:off x="3363065"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09" name="Rectangle 139"/>
            <p:cNvSpPr>
              <a:spLocks noChangeArrowheads="1"/>
            </p:cNvSpPr>
            <p:nvPr/>
          </p:nvSpPr>
          <p:spPr bwMode="auto">
            <a:xfrm>
              <a:off x="3471503"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0" name="Rectangle 140"/>
            <p:cNvSpPr>
              <a:spLocks noChangeArrowheads="1"/>
            </p:cNvSpPr>
            <p:nvPr/>
          </p:nvSpPr>
          <p:spPr bwMode="auto">
            <a:xfrm>
              <a:off x="3471503"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1" name="Rectangle 141"/>
            <p:cNvSpPr>
              <a:spLocks noChangeArrowheads="1"/>
            </p:cNvSpPr>
            <p:nvPr/>
          </p:nvSpPr>
          <p:spPr bwMode="auto">
            <a:xfrm>
              <a:off x="3579941"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2" name="Rectangle 142"/>
            <p:cNvSpPr>
              <a:spLocks noChangeArrowheads="1"/>
            </p:cNvSpPr>
            <p:nvPr/>
          </p:nvSpPr>
          <p:spPr bwMode="auto">
            <a:xfrm>
              <a:off x="3579941"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3" name="Rectangle 143"/>
            <p:cNvSpPr>
              <a:spLocks noChangeArrowheads="1"/>
            </p:cNvSpPr>
            <p:nvPr/>
          </p:nvSpPr>
          <p:spPr bwMode="auto">
            <a:xfrm>
              <a:off x="3683983"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4" name="Rectangle 144"/>
            <p:cNvSpPr>
              <a:spLocks noChangeArrowheads="1"/>
            </p:cNvSpPr>
            <p:nvPr/>
          </p:nvSpPr>
          <p:spPr bwMode="auto">
            <a:xfrm>
              <a:off x="3683983"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5" name="Rectangle 145"/>
            <p:cNvSpPr>
              <a:spLocks noChangeArrowheads="1"/>
            </p:cNvSpPr>
            <p:nvPr/>
          </p:nvSpPr>
          <p:spPr bwMode="auto">
            <a:xfrm>
              <a:off x="379242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6" name="Rectangle 146"/>
            <p:cNvSpPr>
              <a:spLocks noChangeArrowheads="1"/>
            </p:cNvSpPr>
            <p:nvPr/>
          </p:nvSpPr>
          <p:spPr bwMode="auto">
            <a:xfrm>
              <a:off x="379242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7" name="Rectangle 147"/>
            <p:cNvSpPr>
              <a:spLocks noChangeArrowheads="1"/>
            </p:cNvSpPr>
            <p:nvPr/>
          </p:nvSpPr>
          <p:spPr bwMode="auto">
            <a:xfrm>
              <a:off x="3902325"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8" name="Rectangle 148"/>
            <p:cNvSpPr>
              <a:spLocks noChangeArrowheads="1"/>
            </p:cNvSpPr>
            <p:nvPr/>
          </p:nvSpPr>
          <p:spPr bwMode="auto">
            <a:xfrm>
              <a:off x="3902325"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19" name="Rectangle 149"/>
            <p:cNvSpPr>
              <a:spLocks noChangeArrowheads="1"/>
            </p:cNvSpPr>
            <p:nvPr/>
          </p:nvSpPr>
          <p:spPr bwMode="auto">
            <a:xfrm>
              <a:off x="400490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0" name="Rectangle 150"/>
            <p:cNvSpPr>
              <a:spLocks noChangeArrowheads="1"/>
            </p:cNvSpPr>
            <p:nvPr/>
          </p:nvSpPr>
          <p:spPr bwMode="auto">
            <a:xfrm>
              <a:off x="400490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1" name="Rectangle 151"/>
            <p:cNvSpPr>
              <a:spLocks noChangeArrowheads="1"/>
            </p:cNvSpPr>
            <p:nvPr/>
          </p:nvSpPr>
          <p:spPr bwMode="auto">
            <a:xfrm>
              <a:off x="4113341" y="3693637"/>
              <a:ext cx="86458" cy="189035"/>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2" name="Rectangle 152"/>
            <p:cNvSpPr>
              <a:spLocks noChangeArrowheads="1"/>
            </p:cNvSpPr>
            <p:nvPr/>
          </p:nvSpPr>
          <p:spPr bwMode="auto">
            <a:xfrm>
              <a:off x="4113341" y="3693637"/>
              <a:ext cx="86458" cy="189035"/>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3" name="Rectangle 153"/>
            <p:cNvSpPr>
              <a:spLocks noChangeArrowheads="1"/>
            </p:cNvSpPr>
            <p:nvPr/>
          </p:nvSpPr>
          <p:spPr bwMode="auto">
            <a:xfrm>
              <a:off x="4223245"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4" name="Rectangle 154"/>
            <p:cNvSpPr>
              <a:spLocks noChangeArrowheads="1"/>
            </p:cNvSpPr>
            <p:nvPr/>
          </p:nvSpPr>
          <p:spPr bwMode="auto">
            <a:xfrm>
              <a:off x="4223245"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5" name="Rectangle 155"/>
            <p:cNvSpPr>
              <a:spLocks noChangeArrowheads="1"/>
            </p:cNvSpPr>
            <p:nvPr/>
          </p:nvSpPr>
          <p:spPr bwMode="auto">
            <a:xfrm>
              <a:off x="4325822"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6" name="Rectangle 156"/>
            <p:cNvSpPr>
              <a:spLocks noChangeArrowheads="1"/>
            </p:cNvSpPr>
            <p:nvPr/>
          </p:nvSpPr>
          <p:spPr bwMode="auto">
            <a:xfrm>
              <a:off x="4325822"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7" name="Rectangle 157"/>
            <p:cNvSpPr>
              <a:spLocks noChangeArrowheads="1"/>
            </p:cNvSpPr>
            <p:nvPr/>
          </p:nvSpPr>
          <p:spPr bwMode="auto">
            <a:xfrm>
              <a:off x="4434260"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8" name="Rectangle 158"/>
            <p:cNvSpPr>
              <a:spLocks noChangeArrowheads="1"/>
            </p:cNvSpPr>
            <p:nvPr/>
          </p:nvSpPr>
          <p:spPr bwMode="auto">
            <a:xfrm>
              <a:off x="4434260"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29" name="Rectangle 159"/>
            <p:cNvSpPr>
              <a:spLocks noChangeArrowheads="1"/>
            </p:cNvSpPr>
            <p:nvPr/>
          </p:nvSpPr>
          <p:spPr bwMode="auto">
            <a:xfrm>
              <a:off x="4544164" y="3693637"/>
              <a:ext cx="84992"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0" name="Rectangle 160"/>
            <p:cNvSpPr>
              <a:spLocks noChangeArrowheads="1"/>
            </p:cNvSpPr>
            <p:nvPr/>
          </p:nvSpPr>
          <p:spPr bwMode="auto">
            <a:xfrm>
              <a:off x="4544164" y="3693637"/>
              <a:ext cx="84992"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1" name="Rectangle 161"/>
            <p:cNvSpPr>
              <a:spLocks noChangeArrowheads="1"/>
            </p:cNvSpPr>
            <p:nvPr/>
          </p:nvSpPr>
          <p:spPr bwMode="auto">
            <a:xfrm>
              <a:off x="4646741"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2" name="Rectangle 162"/>
            <p:cNvSpPr>
              <a:spLocks noChangeArrowheads="1"/>
            </p:cNvSpPr>
            <p:nvPr/>
          </p:nvSpPr>
          <p:spPr bwMode="auto">
            <a:xfrm>
              <a:off x="4646741"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3" name="Rectangle 163"/>
            <p:cNvSpPr>
              <a:spLocks noChangeArrowheads="1"/>
            </p:cNvSpPr>
            <p:nvPr/>
          </p:nvSpPr>
          <p:spPr bwMode="auto">
            <a:xfrm>
              <a:off x="4755179"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4" name="Rectangle 164"/>
            <p:cNvSpPr>
              <a:spLocks noChangeArrowheads="1"/>
            </p:cNvSpPr>
            <p:nvPr/>
          </p:nvSpPr>
          <p:spPr bwMode="auto">
            <a:xfrm>
              <a:off x="4755179"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5" name="Rectangle 165"/>
            <p:cNvSpPr>
              <a:spLocks noChangeArrowheads="1"/>
            </p:cNvSpPr>
            <p:nvPr/>
          </p:nvSpPr>
          <p:spPr bwMode="auto">
            <a:xfrm>
              <a:off x="4865083"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6" name="Rectangle 166"/>
            <p:cNvSpPr>
              <a:spLocks noChangeArrowheads="1"/>
            </p:cNvSpPr>
            <p:nvPr/>
          </p:nvSpPr>
          <p:spPr bwMode="auto">
            <a:xfrm>
              <a:off x="4865083"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7" name="Rectangle 167"/>
            <p:cNvSpPr>
              <a:spLocks noChangeArrowheads="1"/>
            </p:cNvSpPr>
            <p:nvPr/>
          </p:nvSpPr>
          <p:spPr bwMode="auto">
            <a:xfrm>
              <a:off x="4967660" y="3693637"/>
              <a:ext cx="86458" cy="126023"/>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8" name="Rectangle 168"/>
            <p:cNvSpPr>
              <a:spLocks noChangeArrowheads="1"/>
            </p:cNvSpPr>
            <p:nvPr/>
          </p:nvSpPr>
          <p:spPr bwMode="auto">
            <a:xfrm>
              <a:off x="4967660" y="3693637"/>
              <a:ext cx="86458" cy="126023"/>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39" name="Rectangle 169"/>
            <p:cNvSpPr>
              <a:spLocks noChangeArrowheads="1"/>
            </p:cNvSpPr>
            <p:nvPr/>
          </p:nvSpPr>
          <p:spPr bwMode="auto">
            <a:xfrm>
              <a:off x="5077564"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0" name="Rectangle 170"/>
            <p:cNvSpPr>
              <a:spLocks noChangeArrowheads="1"/>
            </p:cNvSpPr>
            <p:nvPr/>
          </p:nvSpPr>
          <p:spPr bwMode="auto">
            <a:xfrm>
              <a:off x="5077564"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1" name="Rectangle 171"/>
            <p:cNvSpPr>
              <a:spLocks noChangeArrowheads="1"/>
            </p:cNvSpPr>
            <p:nvPr/>
          </p:nvSpPr>
          <p:spPr bwMode="auto">
            <a:xfrm>
              <a:off x="5186002"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2" name="Rectangle 172"/>
            <p:cNvSpPr>
              <a:spLocks noChangeArrowheads="1"/>
            </p:cNvSpPr>
            <p:nvPr/>
          </p:nvSpPr>
          <p:spPr bwMode="auto">
            <a:xfrm>
              <a:off x="5186002"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3" name="Rectangle 173"/>
            <p:cNvSpPr>
              <a:spLocks noChangeArrowheads="1"/>
            </p:cNvSpPr>
            <p:nvPr/>
          </p:nvSpPr>
          <p:spPr bwMode="auto">
            <a:xfrm>
              <a:off x="5288579"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4" name="Rectangle 174"/>
            <p:cNvSpPr>
              <a:spLocks noChangeArrowheads="1"/>
            </p:cNvSpPr>
            <p:nvPr/>
          </p:nvSpPr>
          <p:spPr bwMode="auto">
            <a:xfrm>
              <a:off x="5288579"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5" name="Rectangle 175"/>
            <p:cNvSpPr>
              <a:spLocks noChangeArrowheads="1"/>
            </p:cNvSpPr>
            <p:nvPr/>
          </p:nvSpPr>
          <p:spPr bwMode="auto">
            <a:xfrm>
              <a:off x="5398483"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6" name="Rectangle 176"/>
            <p:cNvSpPr>
              <a:spLocks noChangeArrowheads="1"/>
            </p:cNvSpPr>
            <p:nvPr/>
          </p:nvSpPr>
          <p:spPr bwMode="auto">
            <a:xfrm>
              <a:off x="5398483"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7" name="Rectangle 177"/>
            <p:cNvSpPr>
              <a:spLocks noChangeArrowheads="1"/>
            </p:cNvSpPr>
            <p:nvPr/>
          </p:nvSpPr>
          <p:spPr bwMode="auto">
            <a:xfrm>
              <a:off x="5506921"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8" name="Rectangle 178"/>
            <p:cNvSpPr>
              <a:spLocks noChangeArrowheads="1"/>
            </p:cNvSpPr>
            <p:nvPr/>
          </p:nvSpPr>
          <p:spPr bwMode="auto">
            <a:xfrm>
              <a:off x="5506921"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49" name="Rectangle 179"/>
            <p:cNvSpPr>
              <a:spLocks noChangeArrowheads="1"/>
            </p:cNvSpPr>
            <p:nvPr/>
          </p:nvSpPr>
          <p:spPr bwMode="auto">
            <a:xfrm>
              <a:off x="5609498"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0" name="Rectangle 180"/>
            <p:cNvSpPr>
              <a:spLocks noChangeArrowheads="1"/>
            </p:cNvSpPr>
            <p:nvPr/>
          </p:nvSpPr>
          <p:spPr bwMode="auto">
            <a:xfrm>
              <a:off x="5609498"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1" name="Rectangle 181"/>
            <p:cNvSpPr>
              <a:spLocks noChangeArrowheads="1"/>
            </p:cNvSpPr>
            <p:nvPr/>
          </p:nvSpPr>
          <p:spPr bwMode="auto">
            <a:xfrm>
              <a:off x="5719401"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2" name="Rectangle 182"/>
            <p:cNvSpPr>
              <a:spLocks noChangeArrowheads="1"/>
            </p:cNvSpPr>
            <p:nvPr/>
          </p:nvSpPr>
          <p:spPr bwMode="auto">
            <a:xfrm>
              <a:off x="5719401"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3" name="Rectangle 183"/>
            <p:cNvSpPr>
              <a:spLocks noChangeArrowheads="1"/>
            </p:cNvSpPr>
            <p:nvPr/>
          </p:nvSpPr>
          <p:spPr bwMode="auto">
            <a:xfrm>
              <a:off x="5827840"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4" name="Rectangle 184"/>
            <p:cNvSpPr>
              <a:spLocks noChangeArrowheads="1"/>
            </p:cNvSpPr>
            <p:nvPr/>
          </p:nvSpPr>
          <p:spPr bwMode="auto">
            <a:xfrm>
              <a:off x="5827840"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5" name="Rectangle 185"/>
            <p:cNvSpPr>
              <a:spLocks noChangeArrowheads="1"/>
            </p:cNvSpPr>
            <p:nvPr/>
          </p:nvSpPr>
          <p:spPr bwMode="auto">
            <a:xfrm>
              <a:off x="5936278" y="3693637"/>
              <a:ext cx="80597"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6" name="Rectangle 186"/>
            <p:cNvSpPr>
              <a:spLocks noChangeArrowheads="1"/>
            </p:cNvSpPr>
            <p:nvPr/>
          </p:nvSpPr>
          <p:spPr bwMode="auto">
            <a:xfrm>
              <a:off x="5936278" y="3693637"/>
              <a:ext cx="80597"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7" name="Rectangle 187"/>
            <p:cNvSpPr>
              <a:spLocks noChangeArrowheads="1"/>
            </p:cNvSpPr>
            <p:nvPr/>
          </p:nvSpPr>
          <p:spPr bwMode="auto">
            <a:xfrm>
              <a:off x="6040321"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8" name="Rectangle 188"/>
            <p:cNvSpPr>
              <a:spLocks noChangeArrowheads="1"/>
            </p:cNvSpPr>
            <p:nvPr/>
          </p:nvSpPr>
          <p:spPr bwMode="auto">
            <a:xfrm>
              <a:off x="6040321"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59" name="Rectangle 189"/>
            <p:cNvSpPr>
              <a:spLocks noChangeArrowheads="1"/>
            </p:cNvSpPr>
            <p:nvPr/>
          </p:nvSpPr>
          <p:spPr bwMode="auto">
            <a:xfrm>
              <a:off x="6148759" y="3693637"/>
              <a:ext cx="86458"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0" name="Rectangle 190"/>
            <p:cNvSpPr>
              <a:spLocks noChangeArrowheads="1"/>
            </p:cNvSpPr>
            <p:nvPr/>
          </p:nvSpPr>
          <p:spPr bwMode="auto">
            <a:xfrm>
              <a:off x="6148759" y="3693637"/>
              <a:ext cx="86458"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1" name="Rectangle 191"/>
            <p:cNvSpPr>
              <a:spLocks noChangeArrowheads="1"/>
            </p:cNvSpPr>
            <p:nvPr/>
          </p:nvSpPr>
          <p:spPr bwMode="auto">
            <a:xfrm>
              <a:off x="6258663" y="3693637"/>
              <a:ext cx="84992" cy="68874"/>
            </a:xfrm>
            <a:prstGeom prst="rect">
              <a:avLst/>
            </a:prstGeom>
            <a:solidFill>
              <a:srgbClr val="000000"/>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2" name="Rectangle 192"/>
            <p:cNvSpPr>
              <a:spLocks noChangeArrowheads="1"/>
            </p:cNvSpPr>
            <p:nvPr/>
          </p:nvSpPr>
          <p:spPr bwMode="auto">
            <a:xfrm>
              <a:off x="6258663" y="3693637"/>
              <a:ext cx="84992" cy="68874"/>
            </a:xfrm>
            <a:prstGeom prst="rect">
              <a:avLst/>
            </a:prstGeom>
            <a:noFill/>
            <a:ln w="0">
              <a:solidFill>
                <a:srgbClr val="000000"/>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3" name="Line 193"/>
            <p:cNvSpPr>
              <a:spLocks noChangeShapeType="1"/>
            </p:cNvSpPr>
            <p:nvPr/>
          </p:nvSpPr>
          <p:spPr bwMode="auto">
            <a:xfrm>
              <a:off x="2932242" y="3693637"/>
              <a:ext cx="341141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4" name="Oval 194"/>
            <p:cNvSpPr>
              <a:spLocks noChangeArrowheads="1"/>
            </p:cNvSpPr>
            <p:nvPr/>
          </p:nvSpPr>
          <p:spPr bwMode="auto">
            <a:xfrm>
              <a:off x="2961549" y="367605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5" name="Oval 195"/>
            <p:cNvSpPr>
              <a:spLocks noChangeArrowheads="1"/>
            </p:cNvSpPr>
            <p:nvPr/>
          </p:nvSpPr>
          <p:spPr bwMode="auto">
            <a:xfrm>
              <a:off x="3069988" y="3659934"/>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6" name="Oval 196"/>
            <p:cNvSpPr>
              <a:spLocks noChangeArrowheads="1"/>
            </p:cNvSpPr>
            <p:nvPr/>
          </p:nvSpPr>
          <p:spPr bwMode="auto">
            <a:xfrm>
              <a:off x="3174031" y="3555891"/>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7" name="Oval 197"/>
            <p:cNvSpPr>
              <a:spLocks noChangeArrowheads="1"/>
            </p:cNvSpPr>
            <p:nvPr/>
          </p:nvSpPr>
          <p:spPr bwMode="auto">
            <a:xfrm>
              <a:off x="3282469"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8" name="Oval 198"/>
            <p:cNvSpPr>
              <a:spLocks noChangeArrowheads="1"/>
            </p:cNvSpPr>
            <p:nvPr/>
          </p:nvSpPr>
          <p:spPr bwMode="auto">
            <a:xfrm>
              <a:off x="3390907" y="3636488"/>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69" name="Oval 199"/>
            <p:cNvSpPr>
              <a:spLocks noChangeArrowheads="1"/>
            </p:cNvSpPr>
            <p:nvPr/>
          </p:nvSpPr>
          <p:spPr bwMode="auto">
            <a:xfrm>
              <a:off x="3494949"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70" name="Oval 200"/>
            <p:cNvSpPr>
              <a:spLocks noChangeArrowheads="1"/>
            </p:cNvSpPr>
            <p:nvPr/>
          </p:nvSpPr>
          <p:spPr bwMode="auto">
            <a:xfrm>
              <a:off x="3603387"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71" name="Oval 201"/>
            <p:cNvSpPr>
              <a:spLocks noChangeArrowheads="1"/>
            </p:cNvSpPr>
            <p:nvPr/>
          </p:nvSpPr>
          <p:spPr bwMode="auto">
            <a:xfrm>
              <a:off x="3711825" y="363062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72" name="Oval 202"/>
            <p:cNvSpPr>
              <a:spLocks noChangeArrowheads="1"/>
            </p:cNvSpPr>
            <p:nvPr/>
          </p:nvSpPr>
          <p:spPr bwMode="auto">
            <a:xfrm>
              <a:off x="3815868" y="3624765"/>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73" name="Oval 203"/>
            <p:cNvSpPr>
              <a:spLocks noChangeArrowheads="1"/>
            </p:cNvSpPr>
            <p:nvPr/>
          </p:nvSpPr>
          <p:spPr bwMode="auto">
            <a:xfrm>
              <a:off x="3924307" y="3618903"/>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7174" name="Oval 204"/>
            <p:cNvSpPr>
              <a:spLocks noChangeArrowheads="1"/>
            </p:cNvSpPr>
            <p:nvPr/>
          </p:nvSpPr>
          <p:spPr bwMode="auto">
            <a:xfrm>
              <a:off x="4034210"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77" name="Oval 206"/>
            <p:cNvSpPr>
              <a:spLocks noChangeArrowheads="1"/>
            </p:cNvSpPr>
            <p:nvPr/>
          </p:nvSpPr>
          <p:spPr bwMode="auto">
            <a:xfrm>
              <a:off x="4136787" y="361890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78" name="Oval 207"/>
            <p:cNvSpPr>
              <a:spLocks noChangeArrowheads="1"/>
            </p:cNvSpPr>
            <p:nvPr/>
          </p:nvSpPr>
          <p:spPr bwMode="auto">
            <a:xfrm>
              <a:off x="4245225" y="3624765"/>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79" name="Oval 208"/>
            <p:cNvSpPr>
              <a:spLocks noChangeArrowheads="1"/>
            </p:cNvSpPr>
            <p:nvPr/>
          </p:nvSpPr>
          <p:spPr bwMode="auto">
            <a:xfrm>
              <a:off x="4355130" y="3618903"/>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0" name="Oval 209"/>
            <p:cNvSpPr>
              <a:spLocks noChangeArrowheads="1"/>
            </p:cNvSpPr>
            <p:nvPr/>
          </p:nvSpPr>
          <p:spPr bwMode="auto">
            <a:xfrm>
              <a:off x="4457707" y="3636488"/>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1" name="Oval 210"/>
            <p:cNvSpPr>
              <a:spLocks noChangeArrowheads="1"/>
            </p:cNvSpPr>
            <p:nvPr/>
          </p:nvSpPr>
          <p:spPr bwMode="auto">
            <a:xfrm>
              <a:off x="4566145" y="364234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2" name="Oval 211"/>
            <p:cNvSpPr>
              <a:spLocks noChangeArrowheads="1"/>
            </p:cNvSpPr>
            <p:nvPr/>
          </p:nvSpPr>
          <p:spPr bwMode="auto">
            <a:xfrm>
              <a:off x="4676048"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3" name="Oval 212"/>
            <p:cNvSpPr>
              <a:spLocks noChangeArrowheads="1"/>
            </p:cNvSpPr>
            <p:nvPr/>
          </p:nvSpPr>
          <p:spPr bwMode="auto">
            <a:xfrm>
              <a:off x="4784487"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4" name="Oval 213"/>
            <p:cNvSpPr>
              <a:spLocks noChangeArrowheads="1"/>
            </p:cNvSpPr>
            <p:nvPr/>
          </p:nvSpPr>
          <p:spPr bwMode="auto">
            <a:xfrm>
              <a:off x="4887064" y="364234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5" name="Oval 214"/>
            <p:cNvSpPr>
              <a:spLocks noChangeArrowheads="1"/>
            </p:cNvSpPr>
            <p:nvPr/>
          </p:nvSpPr>
          <p:spPr bwMode="auto">
            <a:xfrm>
              <a:off x="4996968" y="364234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6" name="Oval 215"/>
            <p:cNvSpPr>
              <a:spLocks noChangeArrowheads="1"/>
            </p:cNvSpPr>
            <p:nvPr/>
          </p:nvSpPr>
          <p:spPr bwMode="auto">
            <a:xfrm>
              <a:off x="5105407" y="3780095"/>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7" name="Oval 216"/>
            <p:cNvSpPr>
              <a:spLocks noChangeArrowheads="1"/>
            </p:cNvSpPr>
            <p:nvPr/>
          </p:nvSpPr>
          <p:spPr bwMode="auto">
            <a:xfrm>
              <a:off x="5209448" y="3780095"/>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8" name="Oval 217"/>
            <p:cNvSpPr>
              <a:spLocks noChangeArrowheads="1"/>
            </p:cNvSpPr>
            <p:nvPr/>
          </p:nvSpPr>
          <p:spPr bwMode="auto">
            <a:xfrm>
              <a:off x="5317887" y="3762511"/>
              <a:ext cx="39566"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89" name="Oval 218"/>
            <p:cNvSpPr>
              <a:spLocks noChangeArrowheads="1"/>
            </p:cNvSpPr>
            <p:nvPr/>
          </p:nvSpPr>
          <p:spPr bwMode="auto">
            <a:xfrm>
              <a:off x="5426324" y="3756649"/>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0" name="Oval 219"/>
            <p:cNvSpPr>
              <a:spLocks noChangeArrowheads="1"/>
            </p:cNvSpPr>
            <p:nvPr/>
          </p:nvSpPr>
          <p:spPr bwMode="auto">
            <a:xfrm>
              <a:off x="5530367" y="373466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1" name="Oval 220"/>
            <p:cNvSpPr>
              <a:spLocks noChangeArrowheads="1"/>
            </p:cNvSpPr>
            <p:nvPr/>
          </p:nvSpPr>
          <p:spPr bwMode="auto">
            <a:xfrm>
              <a:off x="5638806" y="3728807"/>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2" name="Oval 221"/>
            <p:cNvSpPr>
              <a:spLocks noChangeArrowheads="1"/>
            </p:cNvSpPr>
            <p:nvPr/>
          </p:nvSpPr>
          <p:spPr bwMode="auto">
            <a:xfrm>
              <a:off x="5747244" y="3734669"/>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3" name="Oval 222"/>
            <p:cNvSpPr>
              <a:spLocks noChangeArrowheads="1"/>
            </p:cNvSpPr>
            <p:nvPr/>
          </p:nvSpPr>
          <p:spPr bwMode="auto">
            <a:xfrm>
              <a:off x="5851286" y="3728807"/>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4" name="Oval 223"/>
            <p:cNvSpPr>
              <a:spLocks noChangeArrowheads="1"/>
            </p:cNvSpPr>
            <p:nvPr/>
          </p:nvSpPr>
          <p:spPr bwMode="auto">
            <a:xfrm>
              <a:off x="5959724" y="374492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5" name="Oval 224"/>
            <p:cNvSpPr>
              <a:spLocks noChangeArrowheads="1"/>
            </p:cNvSpPr>
            <p:nvPr/>
          </p:nvSpPr>
          <p:spPr bwMode="auto">
            <a:xfrm>
              <a:off x="6068163" y="3728807"/>
              <a:ext cx="41031"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6" name="Oval 225"/>
            <p:cNvSpPr>
              <a:spLocks noChangeArrowheads="1"/>
            </p:cNvSpPr>
            <p:nvPr/>
          </p:nvSpPr>
          <p:spPr bwMode="auto">
            <a:xfrm>
              <a:off x="6172206" y="3734669"/>
              <a:ext cx="39566" cy="39566"/>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7" name="Oval 226"/>
            <p:cNvSpPr>
              <a:spLocks noChangeArrowheads="1"/>
            </p:cNvSpPr>
            <p:nvPr/>
          </p:nvSpPr>
          <p:spPr bwMode="auto">
            <a:xfrm>
              <a:off x="6280644" y="3744926"/>
              <a:ext cx="41031" cy="41031"/>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8" name="Freeform 227"/>
            <p:cNvSpPr>
              <a:spLocks/>
            </p:cNvSpPr>
            <p:nvPr/>
          </p:nvSpPr>
          <p:spPr bwMode="auto">
            <a:xfrm>
              <a:off x="2979134" y="3573477"/>
              <a:ext cx="3319095" cy="224204"/>
            </a:xfrm>
            <a:custGeom>
              <a:avLst/>
              <a:gdLst/>
              <a:ahLst/>
              <a:cxnLst>
                <a:cxn ang="0">
                  <a:pos x="0" y="82"/>
                </a:cxn>
                <a:cxn ang="0">
                  <a:pos x="74" y="70"/>
                </a:cxn>
                <a:cxn ang="0">
                  <a:pos x="144" y="0"/>
                </a:cxn>
                <a:cxn ang="0">
                  <a:pos x="219" y="55"/>
                </a:cxn>
                <a:cxn ang="0">
                  <a:pos x="293" y="55"/>
                </a:cxn>
                <a:cxn ang="0">
                  <a:pos x="363" y="59"/>
                </a:cxn>
                <a:cxn ang="0">
                  <a:pos x="438" y="55"/>
                </a:cxn>
                <a:cxn ang="0">
                  <a:pos x="512" y="51"/>
                </a:cxn>
                <a:cxn ang="0">
                  <a:pos x="583" y="47"/>
                </a:cxn>
                <a:cxn ang="0">
                  <a:pos x="657" y="43"/>
                </a:cxn>
                <a:cxn ang="0">
                  <a:pos x="731" y="55"/>
                </a:cxn>
                <a:cxn ang="0">
                  <a:pos x="802" y="43"/>
                </a:cxn>
                <a:cxn ang="0">
                  <a:pos x="876" y="47"/>
                </a:cxn>
                <a:cxn ang="0">
                  <a:pos x="950" y="43"/>
                </a:cxn>
                <a:cxn ang="0">
                  <a:pos x="1021" y="55"/>
                </a:cxn>
                <a:cxn ang="0">
                  <a:pos x="1095" y="59"/>
                </a:cxn>
                <a:cxn ang="0">
                  <a:pos x="1169" y="59"/>
                </a:cxn>
                <a:cxn ang="0">
                  <a:pos x="1244" y="59"/>
                </a:cxn>
                <a:cxn ang="0">
                  <a:pos x="1314" y="59"/>
                </a:cxn>
                <a:cxn ang="0">
                  <a:pos x="1389" y="59"/>
                </a:cxn>
                <a:cxn ang="0">
                  <a:pos x="1463" y="153"/>
                </a:cxn>
                <a:cxn ang="0">
                  <a:pos x="1533" y="153"/>
                </a:cxn>
                <a:cxn ang="0">
                  <a:pos x="1608" y="141"/>
                </a:cxn>
                <a:cxn ang="0">
                  <a:pos x="1682" y="137"/>
                </a:cxn>
                <a:cxn ang="0">
                  <a:pos x="1752" y="121"/>
                </a:cxn>
                <a:cxn ang="0">
                  <a:pos x="1827" y="117"/>
                </a:cxn>
                <a:cxn ang="0">
                  <a:pos x="1901" y="121"/>
                </a:cxn>
                <a:cxn ang="0">
                  <a:pos x="1972" y="117"/>
                </a:cxn>
                <a:cxn ang="0">
                  <a:pos x="2046" y="129"/>
                </a:cxn>
                <a:cxn ang="0">
                  <a:pos x="2120" y="117"/>
                </a:cxn>
                <a:cxn ang="0">
                  <a:pos x="2191" y="121"/>
                </a:cxn>
                <a:cxn ang="0">
                  <a:pos x="2265" y="129"/>
                </a:cxn>
              </a:cxnLst>
              <a:rect l="0" t="0" r="r" b="b"/>
              <a:pathLst>
                <a:path w="2265" h="153">
                  <a:moveTo>
                    <a:pt x="0" y="82"/>
                  </a:moveTo>
                  <a:lnTo>
                    <a:pt x="74" y="70"/>
                  </a:lnTo>
                  <a:lnTo>
                    <a:pt x="144" y="0"/>
                  </a:lnTo>
                  <a:lnTo>
                    <a:pt x="219" y="55"/>
                  </a:lnTo>
                  <a:lnTo>
                    <a:pt x="293" y="55"/>
                  </a:lnTo>
                  <a:lnTo>
                    <a:pt x="363" y="59"/>
                  </a:lnTo>
                  <a:lnTo>
                    <a:pt x="438" y="55"/>
                  </a:lnTo>
                  <a:lnTo>
                    <a:pt x="512" y="51"/>
                  </a:lnTo>
                  <a:lnTo>
                    <a:pt x="583" y="47"/>
                  </a:lnTo>
                  <a:lnTo>
                    <a:pt x="657" y="43"/>
                  </a:lnTo>
                  <a:lnTo>
                    <a:pt x="731" y="55"/>
                  </a:lnTo>
                  <a:lnTo>
                    <a:pt x="802" y="43"/>
                  </a:lnTo>
                  <a:lnTo>
                    <a:pt x="876" y="47"/>
                  </a:lnTo>
                  <a:lnTo>
                    <a:pt x="950" y="43"/>
                  </a:lnTo>
                  <a:lnTo>
                    <a:pt x="1021" y="55"/>
                  </a:lnTo>
                  <a:lnTo>
                    <a:pt x="1095" y="59"/>
                  </a:lnTo>
                  <a:lnTo>
                    <a:pt x="1169" y="59"/>
                  </a:lnTo>
                  <a:lnTo>
                    <a:pt x="1244" y="59"/>
                  </a:lnTo>
                  <a:lnTo>
                    <a:pt x="1314" y="59"/>
                  </a:lnTo>
                  <a:lnTo>
                    <a:pt x="1389" y="59"/>
                  </a:lnTo>
                  <a:lnTo>
                    <a:pt x="1463" y="153"/>
                  </a:lnTo>
                  <a:lnTo>
                    <a:pt x="1533" y="153"/>
                  </a:lnTo>
                  <a:lnTo>
                    <a:pt x="1608" y="141"/>
                  </a:lnTo>
                  <a:lnTo>
                    <a:pt x="1682" y="137"/>
                  </a:lnTo>
                  <a:lnTo>
                    <a:pt x="1752" y="121"/>
                  </a:lnTo>
                  <a:lnTo>
                    <a:pt x="1827" y="117"/>
                  </a:lnTo>
                  <a:lnTo>
                    <a:pt x="1901" y="121"/>
                  </a:lnTo>
                  <a:lnTo>
                    <a:pt x="1972" y="117"/>
                  </a:lnTo>
                  <a:lnTo>
                    <a:pt x="2046" y="129"/>
                  </a:lnTo>
                  <a:lnTo>
                    <a:pt x="2120" y="117"/>
                  </a:lnTo>
                  <a:lnTo>
                    <a:pt x="2191" y="121"/>
                  </a:lnTo>
                  <a:lnTo>
                    <a:pt x="2265" y="129"/>
                  </a:lnTo>
                </a:path>
              </a:pathLst>
            </a:custGeom>
            <a:noFill/>
            <a:ln w="0">
              <a:solidFill>
                <a:srgbClr val="00FFFF"/>
              </a:solidFill>
              <a:prstDash val="sysDot"/>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499" name="Oval 228"/>
            <p:cNvSpPr>
              <a:spLocks noChangeArrowheads="1"/>
            </p:cNvSpPr>
            <p:nvPr/>
          </p:nvSpPr>
          <p:spPr bwMode="auto">
            <a:xfrm>
              <a:off x="3048007"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500" name="Oval 229"/>
            <p:cNvSpPr>
              <a:spLocks noChangeArrowheads="1"/>
            </p:cNvSpPr>
            <p:nvPr/>
          </p:nvSpPr>
          <p:spPr bwMode="auto">
            <a:xfrm>
              <a:off x="325902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501" name="Oval 230"/>
            <p:cNvSpPr>
              <a:spLocks noChangeArrowheads="1"/>
            </p:cNvSpPr>
            <p:nvPr/>
          </p:nvSpPr>
          <p:spPr bwMode="auto">
            <a:xfrm>
              <a:off x="3368926"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502" name="Oval 231"/>
            <p:cNvSpPr>
              <a:spLocks noChangeArrowheads="1"/>
            </p:cNvSpPr>
            <p:nvPr/>
          </p:nvSpPr>
          <p:spPr bwMode="auto">
            <a:xfrm>
              <a:off x="347150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503" name="Oval 232"/>
            <p:cNvSpPr>
              <a:spLocks noChangeArrowheads="1"/>
            </p:cNvSpPr>
            <p:nvPr/>
          </p:nvSpPr>
          <p:spPr bwMode="auto">
            <a:xfrm>
              <a:off x="357994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2" name="Oval 233"/>
            <p:cNvSpPr>
              <a:spLocks noChangeArrowheads="1"/>
            </p:cNvSpPr>
            <p:nvPr/>
          </p:nvSpPr>
          <p:spPr bwMode="auto">
            <a:xfrm>
              <a:off x="368984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3" name="Oval 234"/>
            <p:cNvSpPr>
              <a:spLocks noChangeArrowheads="1"/>
            </p:cNvSpPr>
            <p:nvPr/>
          </p:nvSpPr>
          <p:spPr bwMode="auto">
            <a:xfrm>
              <a:off x="379242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4" name="Oval 235"/>
            <p:cNvSpPr>
              <a:spLocks noChangeArrowheads="1"/>
            </p:cNvSpPr>
            <p:nvPr/>
          </p:nvSpPr>
          <p:spPr bwMode="auto">
            <a:xfrm>
              <a:off x="390232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5" name="Oval 236"/>
            <p:cNvSpPr>
              <a:spLocks noChangeArrowheads="1"/>
            </p:cNvSpPr>
            <p:nvPr/>
          </p:nvSpPr>
          <p:spPr bwMode="auto">
            <a:xfrm>
              <a:off x="4010764"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6" name="Oval 237"/>
            <p:cNvSpPr>
              <a:spLocks noChangeArrowheads="1"/>
            </p:cNvSpPr>
            <p:nvPr/>
          </p:nvSpPr>
          <p:spPr bwMode="auto">
            <a:xfrm>
              <a:off x="422324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7" name="Oval 238"/>
            <p:cNvSpPr>
              <a:spLocks noChangeArrowheads="1"/>
            </p:cNvSpPr>
            <p:nvPr/>
          </p:nvSpPr>
          <p:spPr bwMode="auto">
            <a:xfrm>
              <a:off x="433168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8" name="Oval 239"/>
            <p:cNvSpPr>
              <a:spLocks noChangeArrowheads="1"/>
            </p:cNvSpPr>
            <p:nvPr/>
          </p:nvSpPr>
          <p:spPr bwMode="auto">
            <a:xfrm>
              <a:off x="4434260"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09" name="Oval 240"/>
            <p:cNvSpPr>
              <a:spLocks noChangeArrowheads="1"/>
            </p:cNvSpPr>
            <p:nvPr/>
          </p:nvSpPr>
          <p:spPr bwMode="auto">
            <a:xfrm>
              <a:off x="4544164"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10" name="Oval 241"/>
            <p:cNvSpPr>
              <a:spLocks noChangeArrowheads="1"/>
            </p:cNvSpPr>
            <p:nvPr/>
          </p:nvSpPr>
          <p:spPr bwMode="auto">
            <a:xfrm>
              <a:off x="465260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511" name="Oval 242"/>
            <p:cNvSpPr>
              <a:spLocks noChangeArrowheads="1"/>
            </p:cNvSpPr>
            <p:nvPr/>
          </p:nvSpPr>
          <p:spPr bwMode="auto">
            <a:xfrm>
              <a:off x="476104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69" name="Oval 243"/>
            <p:cNvSpPr>
              <a:spLocks noChangeArrowheads="1"/>
            </p:cNvSpPr>
            <p:nvPr/>
          </p:nvSpPr>
          <p:spPr bwMode="auto">
            <a:xfrm>
              <a:off x="4865083"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1" name="Oval 244"/>
            <p:cNvSpPr>
              <a:spLocks noChangeArrowheads="1"/>
            </p:cNvSpPr>
            <p:nvPr/>
          </p:nvSpPr>
          <p:spPr bwMode="auto">
            <a:xfrm>
              <a:off x="497352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2" name="Oval 245"/>
            <p:cNvSpPr>
              <a:spLocks noChangeArrowheads="1"/>
            </p:cNvSpPr>
            <p:nvPr/>
          </p:nvSpPr>
          <p:spPr bwMode="auto">
            <a:xfrm>
              <a:off x="508342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3" name="Oval 246"/>
            <p:cNvSpPr>
              <a:spLocks noChangeArrowheads="1"/>
            </p:cNvSpPr>
            <p:nvPr/>
          </p:nvSpPr>
          <p:spPr bwMode="auto">
            <a:xfrm>
              <a:off x="5186002"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4" name="Oval 247"/>
            <p:cNvSpPr>
              <a:spLocks noChangeArrowheads="1"/>
            </p:cNvSpPr>
            <p:nvPr/>
          </p:nvSpPr>
          <p:spPr bwMode="auto">
            <a:xfrm>
              <a:off x="529444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5" name="Oval 248"/>
            <p:cNvSpPr>
              <a:spLocks noChangeArrowheads="1"/>
            </p:cNvSpPr>
            <p:nvPr/>
          </p:nvSpPr>
          <p:spPr bwMode="auto">
            <a:xfrm>
              <a:off x="5404345"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6" name="Oval 249"/>
            <p:cNvSpPr>
              <a:spLocks noChangeArrowheads="1"/>
            </p:cNvSpPr>
            <p:nvPr/>
          </p:nvSpPr>
          <p:spPr bwMode="auto">
            <a:xfrm>
              <a:off x="5506921"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7" name="Oval 250"/>
            <p:cNvSpPr>
              <a:spLocks noChangeArrowheads="1"/>
            </p:cNvSpPr>
            <p:nvPr/>
          </p:nvSpPr>
          <p:spPr bwMode="auto">
            <a:xfrm>
              <a:off x="5615359"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8" name="Oval 251"/>
            <p:cNvSpPr>
              <a:spLocks noChangeArrowheads="1"/>
            </p:cNvSpPr>
            <p:nvPr/>
          </p:nvSpPr>
          <p:spPr bwMode="auto">
            <a:xfrm>
              <a:off x="5725263"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79" name="Oval 252"/>
            <p:cNvSpPr>
              <a:spLocks noChangeArrowheads="1"/>
            </p:cNvSpPr>
            <p:nvPr/>
          </p:nvSpPr>
          <p:spPr bwMode="auto">
            <a:xfrm>
              <a:off x="5827840"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0" name="Oval 253"/>
            <p:cNvSpPr>
              <a:spLocks noChangeArrowheads="1"/>
            </p:cNvSpPr>
            <p:nvPr/>
          </p:nvSpPr>
          <p:spPr bwMode="auto">
            <a:xfrm>
              <a:off x="5936278"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1" name="Oval 254"/>
            <p:cNvSpPr>
              <a:spLocks noChangeArrowheads="1"/>
            </p:cNvSpPr>
            <p:nvPr/>
          </p:nvSpPr>
          <p:spPr bwMode="auto">
            <a:xfrm>
              <a:off x="6046183"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2" name="Oval 255"/>
            <p:cNvSpPr>
              <a:spLocks noChangeArrowheads="1"/>
            </p:cNvSpPr>
            <p:nvPr/>
          </p:nvSpPr>
          <p:spPr bwMode="auto">
            <a:xfrm>
              <a:off x="6148759" y="3412284"/>
              <a:ext cx="86458"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3" name="Oval 256"/>
            <p:cNvSpPr>
              <a:spLocks noChangeArrowheads="1"/>
            </p:cNvSpPr>
            <p:nvPr/>
          </p:nvSpPr>
          <p:spPr bwMode="auto">
            <a:xfrm>
              <a:off x="6258663" y="3412284"/>
              <a:ext cx="84992" cy="86458"/>
            </a:xfrm>
            <a:prstGeom prst="ellipse">
              <a:avLst/>
            </a:prstGeom>
            <a:solidFill>
              <a:srgbClr val="0000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4" name="Oval 257"/>
            <p:cNvSpPr>
              <a:spLocks noChangeArrowheads="1"/>
            </p:cNvSpPr>
            <p:nvPr/>
          </p:nvSpPr>
          <p:spPr bwMode="auto">
            <a:xfrm>
              <a:off x="2938103" y="3412284"/>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5" name="Oval 258"/>
            <p:cNvSpPr>
              <a:spLocks noChangeArrowheads="1"/>
            </p:cNvSpPr>
            <p:nvPr/>
          </p:nvSpPr>
          <p:spPr bwMode="auto">
            <a:xfrm>
              <a:off x="3150584" y="3412284"/>
              <a:ext cx="86458" cy="86458"/>
            </a:xfrm>
            <a:prstGeom prst="ellipse">
              <a:avLst/>
            </a:prstGeom>
            <a:solidFill>
              <a:srgbClr val="00FFFF"/>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6" name="Oval 259"/>
            <p:cNvSpPr>
              <a:spLocks noChangeArrowheads="1"/>
            </p:cNvSpPr>
            <p:nvPr/>
          </p:nvSpPr>
          <p:spPr bwMode="auto">
            <a:xfrm>
              <a:off x="4113341" y="3412284"/>
              <a:ext cx="86458" cy="86458"/>
            </a:xfrm>
            <a:prstGeom prst="ellipse">
              <a:avLst/>
            </a:prstGeom>
            <a:solidFill>
              <a:srgbClr val="FF0000"/>
            </a:solidFill>
            <a:ln w="9525">
              <a:noFill/>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5187" name="Rectangle 260"/>
            <p:cNvSpPr>
              <a:spLocks noChangeArrowheads="1"/>
            </p:cNvSpPr>
            <p:nvPr/>
          </p:nvSpPr>
          <p:spPr bwMode="auto">
            <a:xfrm>
              <a:off x="3282483" y="3207620"/>
              <a:ext cx="264174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a:solidFill>
                    <a:schemeClr val="accent1">
                      <a:lumMod val="50000"/>
                    </a:schemeClr>
                  </a:solidFill>
                  <a:latin typeface="Arial Narrow" panose="020B0606020202030204" pitchFamily="34" charset="0"/>
                  <a:cs typeface="Arial" pitchFamily="34" charset="0"/>
                </a:rPr>
                <a:t>Final outcome, performance and reaction times</a:t>
              </a:r>
              <a:endParaRPr lang="en-US" sz="2800" dirty="0">
                <a:solidFill>
                  <a:schemeClr val="accent1">
                    <a:lumMod val="50000"/>
                  </a:schemeClr>
                </a:solidFill>
                <a:latin typeface="Arial Narrow" panose="020B0606020202030204" pitchFamily="34" charset="0"/>
                <a:cs typeface="Arial" pitchFamily="34" charset="0"/>
              </a:endParaRPr>
            </a:p>
          </p:txBody>
        </p:sp>
        <p:sp>
          <p:nvSpPr>
            <p:cNvPr id="135188" name="Rectangle 261"/>
            <p:cNvSpPr>
              <a:spLocks noChangeArrowheads="1"/>
            </p:cNvSpPr>
            <p:nvPr/>
          </p:nvSpPr>
          <p:spPr bwMode="auto">
            <a:xfrm rot="16200000">
              <a:off x="2509897" y="3613412"/>
              <a:ext cx="519373"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1">
                      <a:lumMod val="50000"/>
                    </a:schemeClr>
                  </a:solidFill>
                  <a:latin typeface="Arial Narrow" panose="020B0606020202030204" pitchFamily="34" charset="0"/>
                  <a:cs typeface="Arial" pitchFamily="34" charset="0"/>
                </a:rPr>
                <a:t>Expected utility</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694" name="Rectangle 502"/>
            <p:cNvSpPr>
              <a:spLocks noChangeArrowheads="1"/>
            </p:cNvSpPr>
            <p:nvPr/>
          </p:nvSpPr>
          <p:spPr bwMode="auto">
            <a:xfrm>
              <a:off x="2938099" y="4395154"/>
              <a:ext cx="3405552" cy="482112"/>
            </a:xfrm>
            <a:prstGeom prst="rect">
              <a:avLst/>
            </a:prstGeom>
            <a:solidFill>
              <a:srgbClr val="FFFFFF"/>
            </a:solidFill>
            <a:ln w="9525">
              <a:noFill/>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695" name="Rectangle 503"/>
            <p:cNvSpPr>
              <a:spLocks noChangeArrowheads="1"/>
            </p:cNvSpPr>
            <p:nvPr/>
          </p:nvSpPr>
          <p:spPr bwMode="auto">
            <a:xfrm>
              <a:off x="2938099" y="4395154"/>
              <a:ext cx="3405552" cy="482112"/>
            </a:xfrm>
            <a:prstGeom prst="rect">
              <a:avLst/>
            </a:prstGeom>
            <a:noFill/>
            <a:ln w="0">
              <a:solidFill>
                <a:srgbClr val="FFFFFF"/>
              </a:solidFill>
              <a:prstDash val="solid"/>
              <a:miter lim="800000"/>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pic>
          <p:nvPicPr>
            <p:cNvPr id="136696" name="Picture 504"/>
            <p:cNvPicPr>
              <a:picLocks noChangeAspect="1" noChangeArrowheads="1"/>
            </p:cNvPicPr>
            <p:nvPr/>
          </p:nvPicPr>
          <p:blipFill>
            <a:blip r:embed="rId3" cstate="print"/>
            <a:srcRect/>
            <a:stretch>
              <a:fillRect/>
            </a:stretch>
          </p:blipFill>
          <p:spPr bwMode="auto">
            <a:xfrm>
              <a:off x="2938099" y="4395154"/>
              <a:ext cx="3405552" cy="482112"/>
            </a:xfrm>
            <a:prstGeom prst="rect">
              <a:avLst/>
            </a:prstGeom>
            <a:noFill/>
            <a:ln w="9525">
              <a:noFill/>
              <a:miter lim="800000"/>
              <a:headEnd/>
              <a:tailEnd/>
            </a:ln>
          </p:spPr>
        </p:pic>
        <p:sp>
          <p:nvSpPr>
            <p:cNvPr id="136697" name="Rectangle 505"/>
            <p:cNvSpPr>
              <a:spLocks noChangeArrowheads="1"/>
            </p:cNvSpPr>
            <p:nvPr/>
          </p:nvSpPr>
          <p:spPr bwMode="auto">
            <a:xfrm>
              <a:off x="4252300" y="4172926"/>
              <a:ext cx="702115"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200" dirty="0">
                  <a:solidFill>
                    <a:schemeClr val="accent1">
                      <a:lumMod val="50000"/>
                    </a:schemeClr>
                  </a:solidFill>
                  <a:latin typeface="Arial Narrow" panose="020B0606020202030204" pitchFamily="34" charset="0"/>
                  <a:cs typeface="Arial" pitchFamily="34" charset="0"/>
                </a:rPr>
                <a:t>Learning (D)</a:t>
              </a:r>
              <a:endParaRPr lang="en-US" sz="2800" dirty="0">
                <a:solidFill>
                  <a:schemeClr val="accent1">
                    <a:lumMod val="50000"/>
                  </a:schemeClr>
                </a:solidFill>
                <a:latin typeface="Arial Narrow" panose="020B0606020202030204" pitchFamily="34" charset="0"/>
                <a:cs typeface="Arial" pitchFamily="34" charset="0"/>
              </a:endParaRPr>
            </a:p>
          </p:txBody>
        </p:sp>
        <p:sp>
          <p:nvSpPr>
            <p:cNvPr id="136698" name="Rectangle 506"/>
            <p:cNvSpPr>
              <a:spLocks noChangeArrowheads="1"/>
            </p:cNvSpPr>
            <p:nvPr/>
          </p:nvSpPr>
          <p:spPr bwMode="auto">
            <a:xfrm rot="16200000">
              <a:off x="2573621" y="4572846"/>
              <a:ext cx="434414" cy="11355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38" dirty="0">
                  <a:solidFill>
                    <a:schemeClr val="accent1">
                      <a:lumMod val="50000"/>
                    </a:schemeClr>
                  </a:solidFill>
                  <a:latin typeface="Arial Narrow" panose="020B0606020202030204" pitchFamily="34" charset="0"/>
                  <a:cs typeface="Arial" pitchFamily="34" charset="0"/>
                </a:rPr>
                <a:t>Hidden state</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699" name="Line 507"/>
            <p:cNvSpPr>
              <a:spLocks noChangeShapeType="1"/>
            </p:cNvSpPr>
            <p:nvPr/>
          </p:nvSpPr>
          <p:spPr bwMode="auto">
            <a:xfrm>
              <a:off x="2938099" y="487726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0" name="Line 508"/>
            <p:cNvSpPr>
              <a:spLocks noChangeShapeType="1"/>
            </p:cNvSpPr>
            <p:nvPr/>
          </p:nvSpPr>
          <p:spPr bwMode="auto">
            <a:xfrm>
              <a:off x="2938099" y="4395154"/>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1" name="Line 509"/>
            <p:cNvSpPr>
              <a:spLocks noChangeShapeType="1"/>
            </p:cNvSpPr>
            <p:nvPr/>
          </p:nvSpPr>
          <p:spPr bwMode="auto">
            <a:xfrm>
              <a:off x="6343651"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2" name="Line 510"/>
            <p:cNvSpPr>
              <a:spLocks noChangeShapeType="1"/>
            </p:cNvSpPr>
            <p:nvPr/>
          </p:nvSpPr>
          <p:spPr bwMode="auto">
            <a:xfrm>
              <a:off x="2938099"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3" name="Line 511"/>
            <p:cNvSpPr>
              <a:spLocks noChangeShapeType="1"/>
            </p:cNvSpPr>
            <p:nvPr/>
          </p:nvSpPr>
          <p:spPr bwMode="auto">
            <a:xfrm>
              <a:off x="2938099" y="487726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4" name="Line 512"/>
            <p:cNvSpPr>
              <a:spLocks noChangeShapeType="1"/>
            </p:cNvSpPr>
            <p:nvPr/>
          </p:nvSpPr>
          <p:spPr bwMode="auto">
            <a:xfrm>
              <a:off x="2938099"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5" name="Line 513"/>
            <p:cNvSpPr>
              <a:spLocks noChangeShapeType="1"/>
            </p:cNvSpPr>
            <p:nvPr/>
          </p:nvSpPr>
          <p:spPr bwMode="auto">
            <a:xfrm flipV="1">
              <a:off x="3414349"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6" name="Line 514"/>
            <p:cNvSpPr>
              <a:spLocks noChangeShapeType="1"/>
            </p:cNvSpPr>
            <p:nvPr/>
          </p:nvSpPr>
          <p:spPr bwMode="auto">
            <a:xfrm>
              <a:off x="3414349"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7" name="Rectangle 515"/>
            <p:cNvSpPr>
              <a:spLocks noChangeArrowheads="1"/>
            </p:cNvSpPr>
            <p:nvPr/>
          </p:nvSpPr>
          <p:spPr bwMode="auto">
            <a:xfrm>
              <a:off x="3396761" y="489485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08" name="Line 516"/>
            <p:cNvSpPr>
              <a:spLocks noChangeShapeType="1"/>
            </p:cNvSpPr>
            <p:nvPr/>
          </p:nvSpPr>
          <p:spPr bwMode="auto">
            <a:xfrm flipV="1">
              <a:off x="3947748"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09" name="Line 517"/>
            <p:cNvSpPr>
              <a:spLocks noChangeShapeType="1"/>
            </p:cNvSpPr>
            <p:nvPr/>
          </p:nvSpPr>
          <p:spPr bwMode="auto">
            <a:xfrm>
              <a:off x="3947748"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0" name="Rectangle 518"/>
            <p:cNvSpPr>
              <a:spLocks noChangeArrowheads="1"/>
            </p:cNvSpPr>
            <p:nvPr/>
          </p:nvSpPr>
          <p:spPr bwMode="auto">
            <a:xfrm>
              <a:off x="3912580"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11" name="Line 519"/>
            <p:cNvSpPr>
              <a:spLocks noChangeShapeType="1"/>
            </p:cNvSpPr>
            <p:nvPr/>
          </p:nvSpPr>
          <p:spPr bwMode="auto">
            <a:xfrm flipV="1">
              <a:off x="4481148"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2" name="Line 520"/>
            <p:cNvSpPr>
              <a:spLocks noChangeShapeType="1"/>
            </p:cNvSpPr>
            <p:nvPr/>
          </p:nvSpPr>
          <p:spPr bwMode="auto">
            <a:xfrm>
              <a:off x="4481148"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3" name="Rectangle 521"/>
            <p:cNvSpPr>
              <a:spLocks noChangeArrowheads="1"/>
            </p:cNvSpPr>
            <p:nvPr/>
          </p:nvSpPr>
          <p:spPr bwMode="auto">
            <a:xfrm>
              <a:off x="4445981"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15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14" name="Line 522"/>
            <p:cNvSpPr>
              <a:spLocks noChangeShapeType="1"/>
            </p:cNvSpPr>
            <p:nvPr/>
          </p:nvSpPr>
          <p:spPr bwMode="auto">
            <a:xfrm flipV="1">
              <a:off x="5008686"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5" name="Line 523"/>
            <p:cNvSpPr>
              <a:spLocks noChangeShapeType="1"/>
            </p:cNvSpPr>
            <p:nvPr/>
          </p:nvSpPr>
          <p:spPr bwMode="auto">
            <a:xfrm>
              <a:off x="5008686"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6" name="Rectangle 524"/>
            <p:cNvSpPr>
              <a:spLocks noChangeArrowheads="1"/>
            </p:cNvSpPr>
            <p:nvPr/>
          </p:nvSpPr>
          <p:spPr bwMode="auto">
            <a:xfrm>
              <a:off x="4973518"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17" name="Line 525"/>
            <p:cNvSpPr>
              <a:spLocks noChangeShapeType="1"/>
            </p:cNvSpPr>
            <p:nvPr/>
          </p:nvSpPr>
          <p:spPr bwMode="auto">
            <a:xfrm flipV="1">
              <a:off x="5542085"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8" name="Line 526"/>
            <p:cNvSpPr>
              <a:spLocks noChangeShapeType="1"/>
            </p:cNvSpPr>
            <p:nvPr/>
          </p:nvSpPr>
          <p:spPr bwMode="auto">
            <a:xfrm>
              <a:off x="5542085"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19" name="Rectangle 527"/>
            <p:cNvSpPr>
              <a:spLocks noChangeArrowheads="1"/>
            </p:cNvSpPr>
            <p:nvPr/>
          </p:nvSpPr>
          <p:spPr bwMode="auto">
            <a:xfrm>
              <a:off x="5506918"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25</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20" name="Line 528"/>
            <p:cNvSpPr>
              <a:spLocks noChangeShapeType="1"/>
            </p:cNvSpPr>
            <p:nvPr/>
          </p:nvSpPr>
          <p:spPr bwMode="auto">
            <a:xfrm flipV="1">
              <a:off x="6074021" y="4842117"/>
              <a:ext cx="1466" cy="35169"/>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21" name="Line 529"/>
            <p:cNvSpPr>
              <a:spLocks noChangeShapeType="1"/>
            </p:cNvSpPr>
            <p:nvPr/>
          </p:nvSpPr>
          <p:spPr bwMode="auto">
            <a:xfrm>
              <a:off x="6074021" y="4395154"/>
              <a:ext cx="1466" cy="29308"/>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22" name="Rectangle 530"/>
            <p:cNvSpPr>
              <a:spLocks noChangeArrowheads="1"/>
            </p:cNvSpPr>
            <p:nvPr/>
          </p:nvSpPr>
          <p:spPr bwMode="auto">
            <a:xfrm>
              <a:off x="6040318" y="4894850"/>
              <a:ext cx="6412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30</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23" name="Line 531"/>
            <p:cNvSpPr>
              <a:spLocks noChangeShapeType="1"/>
            </p:cNvSpPr>
            <p:nvPr/>
          </p:nvSpPr>
          <p:spPr bwMode="auto">
            <a:xfrm>
              <a:off x="2938099" y="4481612"/>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24" name="Line 532"/>
            <p:cNvSpPr>
              <a:spLocks noChangeShapeType="1"/>
            </p:cNvSpPr>
            <p:nvPr/>
          </p:nvSpPr>
          <p:spPr bwMode="auto">
            <a:xfrm flipH="1">
              <a:off x="6309950" y="4481612"/>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25" name="Rectangle 533"/>
            <p:cNvSpPr>
              <a:spLocks noChangeArrowheads="1"/>
            </p:cNvSpPr>
            <p:nvPr/>
          </p:nvSpPr>
          <p:spPr bwMode="auto">
            <a:xfrm>
              <a:off x="2880949" y="4434720"/>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2</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26" name="Line 534"/>
            <p:cNvSpPr>
              <a:spLocks noChangeShapeType="1"/>
            </p:cNvSpPr>
            <p:nvPr/>
          </p:nvSpPr>
          <p:spPr bwMode="auto">
            <a:xfrm>
              <a:off x="2938099" y="4601773"/>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27" name="Line 535"/>
            <p:cNvSpPr>
              <a:spLocks noChangeShapeType="1"/>
            </p:cNvSpPr>
            <p:nvPr/>
          </p:nvSpPr>
          <p:spPr bwMode="auto">
            <a:xfrm flipH="1">
              <a:off x="6309950" y="4601773"/>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28" name="Rectangle 536"/>
            <p:cNvSpPr>
              <a:spLocks noChangeArrowheads="1"/>
            </p:cNvSpPr>
            <p:nvPr/>
          </p:nvSpPr>
          <p:spPr bwMode="auto">
            <a:xfrm>
              <a:off x="2880949" y="4556346"/>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4</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29" name="Line 537"/>
            <p:cNvSpPr>
              <a:spLocks noChangeShapeType="1"/>
            </p:cNvSpPr>
            <p:nvPr/>
          </p:nvSpPr>
          <p:spPr bwMode="auto">
            <a:xfrm>
              <a:off x="2938099" y="4721935"/>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0" name="Line 538"/>
            <p:cNvSpPr>
              <a:spLocks noChangeShapeType="1"/>
            </p:cNvSpPr>
            <p:nvPr/>
          </p:nvSpPr>
          <p:spPr bwMode="auto">
            <a:xfrm flipH="1">
              <a:off x="6309950" y="4721935"/>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1" name="Rectangle 539"/>
            <p:cNvSpPr>
              <a:spLocks noChangeArrowheads="1"/>
            </p:cNvSpPr>
            <p:nvPr/>
          </p:nvSpPr>
          <p:spPr bwMode="auto">
            <a:xfrm>
              <a:off x="2880949" y="4676508"/>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6</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32" name="Line 540"/>
            <p:cNvSpPr>
              <a:spLocks noChangeShapeType="1"/>
            </p:cNvSpPr>
            <p:nvPr/>
          </p:nvSpPr>
          <p:spPr bwMode="auto">
            <a:xfrm>
              <a:off x="2938099" y="4842096"/>
              <a:ext cx="29308"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3" name="Line 541"/>
            <p:cNvSpPr>
              <a:spLocks noChangeShapeType="1"/>
            </p:cNvSpPr>
            <p:nvPr/>
          </p:nvSpPr>
          <p:spPr bwMode="auto">
            <a:xfrm flipH="1">
              <a:off x="6309950" y="4842096"/>
              <a:ext cx="33704"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4" name="Rectangle 542"/>
            <p:cNvSpPr>
              <a:spLocks noChangeArrowheads="1"/>
            </p:cNvSpPr>
            <p:nvPr/>
          </p:nvSpPr>
          <p:spPr bwMode="auto">
            <a:xfrm>
              <a:off x="2880949" y="4796669"/>
              <a:ext cx="32060" cy="8528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554" dirty="0">
                  <a:solidFill>
                    <a:schemeClr val="accent1">
                      <a:lumMod val="50000"/>
                    </a:schemeClr>
                  </a:solidFill>
                  <a:latin typeface="Arial Narrow" panose="020B0606020202030204" pitchFamily="34" charset="0"/>
                  <a:cs typeface="Arial" pitchFamily="34" charset="0"/>
                </a:rPr>
                <a:t>8</a:t>
              </a:r>
              <a:endParaRPr lang="en-US" sz="1662" dirty="0">
                <a:solidFill>
                  <a:schemeClr val="accent1">
                    <a:lumMod val="50000"/>
                  </a:schemeClr>
                </a:solidFill>
                <a:latin typeface="Arial Narrow" panose="020B0606020202030204" pitchFamily="34" charset="0"/>
                <a:cs typeface="Arial" pitchFamily="34" charset="0"/>
              </a:endParaRPr>
            </a:p>
          </p:txBody>
        </p:sp>
        <p:sp>
          <p:nvSpPr>
            <p:cNvPr id="136735" name="Line 543"/>
            <p:cNvSpPr>
              <a:spLocks noChangeShapeType="1"/>
            </p:cNvSpPr>
            <p:nvPr/>
          </p:nvSpPr>
          <p:spPr bwMode="auto">
            <a:xfrm>
              <a:off x="2938099" y="4877266"/>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6" name="Line 544"/>
            <p:cNvSpPr>
              <a:spLocks noChangeShapeType="1"/>
            </p:cNvSpPr>
            <p:nvPr/>
          </p:nvSpPr>
          <p:spPr bwMode="auto">
            <a:xfrm>
              <a:off x="2938099" y="4395154"/>
              <a:ext cx="3405552" cy="1466"/>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7" name="Line 545"/>
            <p:cNvSpPr>
              <a:spLocks noChangeShapeType="1"/>
            </p:cNvSpPr>
            <p:nvPr/>
          </p:nvSpPr>
          <p:spPr bwMode="auto">
            <a:xfrm>
              <a:off x="6343651"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sp>
          <p:nvSpPr>
            <p:cNvPr id="136738" name="Line 546"/>
            <p:cNvSpPr>
              <a:spLocks noChangeShapeType="1"/>
            </p:cNvSpPr>
            <p:nvPr/>
          </p:nvSpPr>
          <p:spPr bwMode="auto">
            <a:xfrm>
              <a:off x="2938099" y="4395154"/>
              <a:ext cx="1466" cy="482112"/>
            </a:xfrm>
            <a:prstGeom prst="line">
              <a:avLst/>
            </a:prstGeom>
            <a:noFill/>
            <a:ln w="0">
              <a:solidFill>
                <a:srgbClr val="000000"/>
              </a:solidFill>
              <a:prstDash val="solid"/>
              <a:round/>
              <a:headEnd/>
              <a:tailEnd/>
            </a:ln>
          </p:spPr>
          <p:txBody>
            <a:bodyPr vert="horz" wrap="square" lIns="84406" tIns="42203" rIns="84406" bIns="42203" numCol="1" anchor="t" anchorCtr="0" compatLnSpc="1">
              <a:prstTxWarp prst="textNoShape">
                <a:avLst/>
              </a:prstTxWarp>
            </a:bodyPr>
            <a:lstStyle/>
            <a:p>
              <a:endParaRPr lang="en-GB" sz="1662" dirty="0">
                <a:solidFill>
                  <a:schemeClr val="accent1">
                    <a:lumMod val="50000"/>
                  </a:schemeClr>
                </a:solidFill>
                <a:latin typeface="Arial Narrow" panose="020B0606020202030204" pitchFamily="34" charset="0"/>
              </a:endParaRPr>
            </a:p>
          </p:txBody>
        </p:sp>
      </p:grpSp>
      <p:grpSp>
        <p:nvGrpSpPr>
          <p:cNvPr id="3" name="Group 790"/>
          <p:cNvGrpSpPr/>
          <p:nvPr/>
        </p:nvGrpSpPr>
        <p:grpSpPr>
          <a:xfrm>
            <a:off x="957752" y="2628337"/>
            <a:ext cx="1205662" cy="1285839"/>
            <a:chOff x="1037565" y="728700"/>
            <a:chExt cx="1306134" cy="1392992"/>
          </a:xfrm>
        </p:grpSpPr>
        <p:grpSp>
          <p:nvGrpSpPr>
            <p:cNvPr id="4" name="Group 152"/>
            <p:cNvGrpSpPr>
              <a:grpSpLocks noChangeAspect="1"/>
            </p:cNvGrpSpPr>
            <p:nvPr/>
          </p:nvGrpSpPr>
          <p:grpSpPr>
            <a:xfrm>
              <a:off x="1246994" y="728700"/>
              <a:ext cx="1096705" cy="1153518"/>
              <a:chOff x="1208833" y="664315"/>
              <a:chExt cx="440213" cy="515819"/>
            </a:xfrm>
          </p:grpSpPr>
          <p:sp>
            <p:nvSpPr>
              <p:cNvPr id="789" name="Rectangle 788"/>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chemeClr val="accent1">
                      <a:lumMod val="50000"/>
                    </a:schemeClr>
                  </a:solidFill>
                  <a:latin typeface="Arial Narrow" panose="020B0606020202030204" pitchFamily="34" charset="0"/>
                </a:endParaRPr>
              </a:p>
            </p:txBody>
          </p:sp>
          <p:sp>
            <p:nvSpPr>
              <p:cNvPr id="790" name="Rectangle 789"/>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chemeClr val="accent1">
                      <a:lumMod val="50000"/>
                    </a:schemeClr>
                  </a:solidFill>
                  <a:latin typeface="Arial Narrow" panose="020B0606020202030204" pitchFamily="34" charset="0"/>
                </a:endParaRPr>
              </a:p>
            </p:txBody>
          </p:sp>
        </p:grpSp>
        <p:sp>
          <p:nvSpPr>
            <p:cNvPr id="783" name="Oval 782"/>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chemeClr val="accent1">
                    <a:lumMod val="50000"/>
                  </a:schemeClr>
                </a:solidFill>
                <a:latin typeface="Arial Narrow" panose="020B0606020202030204" pitchFamily="34" charset="0"/>
              </a:endParaRPr>
            </a:p>
          </p:txBody>
        </p:sp>
        <p:sp>
          <p:nvSpPr>
            <p:cNvPr id="784" name="Oval 783"/>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chemeClr val="accent1">
                    <a:lumMod val="50000"/>
                  </a:schemeClr>
                </a:solidFill>
                <a:latin typeface="Arial Narrow" panose="020B0606020202030204" pitchFamily="34" charset="0"/>
              </a:endParaRPr>
            </a:p>
          </p:txBody>
        </p:sp>
        <p:cxnSp>
          <p:nvCxnSpPr>
            <p:cNvPr id="785" name="Straight Connector 784"/>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80"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50000"/>
                    </a:schemeClr>
                  </a:solidFill>
                  <a:latin typeface="Arial Narrow" panose="020B0606020202030204" pitchFamily="34" charset="0"/>
                  <a:cs typeface="Arial" pitchFamily="34" charset="0"/>
                </a:rPr>
                <a:t>US</a:t>
              </a:r>
              <a:endParaRPr lang="en-US" sz="1662" b="1" dirty="0">
                <a:solidFill>
                  <a:schemeClr val="accent1">
                    <a:lumMod val="50000"/>
                  </a:schemeClr>
                </a:solidFill>
                <a:latin typeface="Arial Narrow" panose="020B0606020202030204" pitchFamily="34" charset="0"/>
                <a:cs typeface="Arial" pitchFamily="34" charset="0"/>
              </a:endParaRPr>
            </a:p>
          </p:txBody>
        </p:sp>
        <p:sp>
          <p:nvSpPr>
            <p:cNvPr id="781"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50000"/>
                    </a:schemeClr>
                  </a:solidFill>
                  <a:latin typeface="Arial Narrow" panose="020B0606020202030204" pitchFamily="34" charset="0"/>
                  <a:cs typeface="Arial" pitchFamily="34" charset="0"/>
                </a:rPr>
                <a:t>CS</a:t>
              </a:r>
              <a:endParaRPr lang="en-US" sz="1662" b="1" dirty="0">
                <a:solidFill>
                  <a:schemeClr val="accent1">
                    <a:lumMod val="50000"/>
                  </a:schemeClr>
                </a:solidFill>
                <a:latin typeface="Arial Narrow" panose="020B0606020202030204" pitchFamily="34" charset="0"/>
                <a:cs typeface="Arial" pitchFamily="34" charset="0"/>
              </a:endParaRPr>
            </a:p>
          </p:txBody>
        </p:sp>
      </p:grpSp>
      <p:pic>
        <p:nvPicPr>
          <p:cNvPr id="786"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1539355" y="2752965"/>
            <a:ext cx="230308" cy="465315"/>
          </a:xfrm>
          <a:prstGeom prst="rect">
            <a:avLst/>
          </a:prstGeom>
          <a:noFill/>
        </p:spPr>
      </p:pic>
      <p:grpSp>
        <p:nvGrpSpPr>
          <p:cNvPr id="5" name="Group 791"/>
          <p:cNvGrpSpPr/>
          <p:nvPr/>
        </p:nvGrpSpPr>
        <p:grpSpPr>
          <a:xfrm>
            <a:off x="6939955" y="2628337"/>
            <a:ext cx="1205662" cy="1285839"/>
            <a:chOff x="1037565" y="728700"/>
            <a:chExt cx="1306134" cy="1392992"/>
          </a:xfrm>
        </p:grpSpPr>
        <p:grpSp>
          <p:nvGrpSpPr>
            <p:cNvPr id="6" name="Group 152"/>
            <p:cNvGrpSpPr>
              <a:grpSpLocks noChangeAspect="1"/>
            </p:cNvGrpSpPr>
            <p:nvPr/>
          </p:nvGrpSpPr>
          <p:grpSpPr>
            <a:xfrm>
              <a:off x="1246994" y="728700"/>
              <a:ext cx="1096705" cy="1153518"/>
              <a:chOff x="1208833" y="664315"/>
              <a:chExt cx="440213" cy="515819"/>
            </a:xfrm>
          </p:grpSpPr>
          <p:sp>
            <p:nvSpPr>
              <p:cNvPr id="799" name="Rectangle 798"/>
              <p:cNvSpPr/>
              <p:nvPr/>
            </p:nvSpPr>
            <p:spPr>
              <a:xfrm>
                <a:off x="1208833" y="664315"/>
                <a:ext cx="440213" cy="117230"/>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chemeClr val="accent1">
                      <a:lumMod val="50000"/>
                    </a:schemeClr>
                  </a:solidFill>
                  <a:latin typeface="Arial Narrow" panose="020B0606020202030204" pitchFamily="34" charset="0"/>
                </a:endParaRPr>
              </a:p>
            </p:txBody>
          </p:sp>
          <p:sp>
            <p:nvSpPr>
              <p:cNvPr id="800" name="Rectangle 799"/>
              <p:cNvSpPr/>
              <p:nvPr/>
            </p:nvSpPr>
            <p:spPr>
              <a:xfrm rot="5400000">
                <a:off x="1167425" y="864495"/>
                <a:ext cx="515812" cy="115466"/>
              </a:xfrm>
              <a:prstGeom prst="rect">
                <a:avLst/>
              </a:prstGeom>
              <a:solidFill>
                <a:srgbClr val="EEECE1">
                  <a:lumMod val="90000"/>
                </a:srgbClr>
              </a:solidFill>
              <a:ln w="3175" cap="flat" cmpd="sng" algn="ctr">
                <a:solidFill>
                  <a:srgbClr val="EEECE1">
                    <a:lumMod val="25000"/>
                  </a:srgbClr>
                </a:solidFill>
                <a:prstDash val="solid"/>
              </a:ln>
              <a:effectLst/>
            </p:spPr>
            <p:txBody>
              <a:bodyPr rtlCol="0" anchor="ctr"/>
              <a:lstStyle/>
              <a:p>
                <a:pPr algn="ctr">
                  <a:defRPr/>
                </a:pPr>
                <a:endParaRPr lang="en-GB" sz="1662" kern="0" dirty="0">
                  <a:solidFill>
                    <a:schemeClr val="accent1">
                      <a:lumMod val="50000"/>
                    </a:schemeClr>
                  </a:solidFill>
                  <a:latin typeface="Arial Narrow" panose="020B0606020202030204" pitchFamily="34" charset="0"/>
                </a:endParaRPr>
              </a:p>
            </p:txBody>
          </p:sp>
        </p:grpSp>
        <p:sp>
          <p:nvSpPr>
            <p:cNvPr id="794" name="Oval 793"/>
            <p:cNvSpPr/>
            <p:nvPr/>
          </p:nvSpPr>
          <p:spPr>
            <a:xfrm rot="855702">
              <a:off x="1309686" y="794579"/>
              <a:ext cx="123118" cy="139935"/>
            </a:xfrm>
            <a:prstGeom prst="ellipse">
              <a:avLst/>
            </a:prstGeom>
            <a:solidFill>
              <a:srgbClr val="FF0000"/>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chemeClr val="accent1">
                    <a:lumMod val="50000"/>
                  </a:schemeClr>
                </a:solidFill>
                <a:latin typeface="Arial Narrow" panose="020B0606020202030204" pitchFamily="34" charset="0"/>
              </a:endParaRPr>
            </a:p>
          </p:txBody>
        </p:sp>
        <p:sp>
          <p:nvSpPr>
            <p:cNvPr id="795" name="Oval 794"/>
            <p:cNvSpPr/>
            <p:nvPr/>
          </p:nvSpPr>
          <p:spPr>
            <a:xfrm rot="855702">
              <a:off x="1722180" y="1683461"/>
              <a:ext cx="155892" cy="147263"/>
            </a:xfrm>
            <a:prstGeom prst="ellipse">
              <a:avLst/>
            </a:prstGeom>
            <a:solidFill>
              <a:srgbClr val="1F497D"/>
            </a:solidFill>
            <a:ln w="25400" cap="flat" cmpd="sng" algn="ctr">
              <a:noFill/>
              <a:prstDash val="solid"/>
            </a:ln>
            <a:effectLst/>
            <a:scene3d>
              <a:camera prst="orthographicFront"/>
              <a:lightRig rig="threePt" dir="t"/>
            </a:scene3d>
            <a:sp3d>
              <a:bevelT/>
            </a:sp3d>
          </p:spPr>
          <p:txBody>
            <a:bodyPr rtlCol="0" anchor="ctr"/>
            <a:lstStyle/>
            <a:p>
              <a:pPr algn="ctr">
                <a:defRPr/>
              </a:pPr>
              <a:endParaRPr lang="en-GB" sz="1846" kern="0" dirty="0">
                <a:solidFill>
                  <a:schemeClr val="accent1">
                    <a:lumMod val="50000"/>
                  </a:schemeClr>
                </a:solidFill>
                <a:latin typeface="Arial Narrow" panose="020B0606020202030204" pitchFamily="34" charset="0"/>
              </a:endParaRPr>
            </a:p>
          </p:txBody>
        </p:sp>
        <p:cxnSp>
          <p:nvCxnSpPr>
            <p:cNvPr id="796" name="Straight Connector 795"/>
            <p:cNvCxnSpPr/>
            <p:nvPr/>
          </p:nvCxnSpPr>
          <p:spPr>
            <a:xfrm>
              <a:off x="1648131" y="1604015"/>
              <a:ext cx="273538" cy="0"/>
            </a:xfrm>
            <a:prstGeom prst="line">
              <a:avLst/>
            </a:prstGeom>
            <a:noFill/>
            <a:ln w="9525" cap="flat" cmpd="sng" algn="ctr">
              <a:solidFill>
                <a:srgbClr val="EEECE1">
                  <a:lumMod val="25000"/>
                </a:srgbClr>
              </a:solidFill>
              <a:prstDash val="sysDot"/>
            </a:ln>
            <a:effectLst/>
          </p:spPr>
        </p:cxnSp>
        <p:sp>
          <p:nvSpPr>
            <p:cNvPr id="797" name="Rectangle 263"/>
            <p:cNvSpPr>
              <a:spLocks noChangeArrowheads="1"/>
            </p:cNvSpPr>
            <p:nvPr/>
          </p:nvSpPr>
          <p:spPr bwMode="auto">
            <a:xfrm>
              <a:off x="1037565" y="776263"/>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50000"/>
                    </a:schemeClr>
                  </a:solidFill>
                  <a:latin typeface="Arial Narrow" panose="020B0606020202030204" pitchFamily="34" charset="0"/>
                  <a:cs typeface="Arial" pitchFamily="34" charset="0"/>
                </a:rPr>
                <a:t>US</a:t>
              </a:r>
              <a:endParaRPr lang="en-US" sz="1662" b="1" dirty="0">
                <a:solidFill>
                  <a:schemeClr val="accent1">
                    <a:lumMod val="50000"/>
                  </a:schemeClr>
                </a:solidFill>
                <a:latin typeface="Arial Narrow" panose="020B0606020202030204" pitchFamily="34" charset="0"/>
                <a:cs typeface="Arial" pitchFamily="34" charset="0"/>
              </a:endParaRPr>
            </a:p>
          </p:txBody>
        </p:sp>
        <p:sp>
          <p:nvSpPr>
            <p:cNvPr id="798" name="Rectangle 263"/>
            <p:cNvSpPr>
              <a:spLocks noChangeArrowheads="1"/>
            </p:cNvSpPr>
            <p:nvPr/>
          </p:nvSpPr>
          <p:spPr bwMode="auto">
            <a:xfrm>
              <a:off x="1705777" y="1952479"/>
              <a:ext cx="159766" cy="1692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15" b="1" dirty="0">
                  <a:solidFill>
                    <a:schemeClr val="accent1">
                      <a:lumMod val="50000"/>
                    </a:schemeClr>
                  </a:solidFill>
                  <a:latin typeface="Arial Narrow" panose="020B0606020202030204" pitchFamily="34" charset="0"/>
                  <a:cs typeface="Arial" pitchFamily="34" charset="0"/>
                </a:rPr>
                <a:t>CS</a:t>
              </a:r>
              <a:endParaRPr lang="en-US" sz="1662" b="1" dirty="0">
                <a:solidFill>
                  <a:schemeClr val="accent1">
                    <a:lumMod val="50000"/>
                  </a:schemeClr>
                </a:solidFill>
                <a:latin typeface="Arial Narrow" panose="020B0606020202030204" pitchFamily="34" charset="0"/>
                <a:cs typeface="Arial" pitchFamily="34" charset="0"/>
              </a:endParaRPr>
            </a:p>
          </p:txBody>
        </p:sp>
      </p:grpSp>
      <p:pic>
        <p:nvPicPr>
          <p:cNvPr id="801" name="Picture 190" descr="http://www.clker.com/cliparts/H/8/R/H/H/5/lab-mouse-template-md.png">
            <a:hlinkClick r:id="rId4" tooltip="Download as SVG file"/>
          </p:cNvPr>
          <p:cNvPicPr>
            <a:picLocks noChangeAspect="1" noChangeArrowheads="1"/>
          </p:cNvPicPr>
          <p:nvPr/>
        </p:nvPicPr>
        <p:blipFill>
          <a:blip r:embed="rId5" cstate="print"/>
          <a:srcRect/>
          <a:stretch>
            <a:fillRect/>
          </a:stretch>
        </p:blipFill>
        <p:spPr bwMode="auto">
          <a:xfrm>
            <a:off x="7521558" y="2752965"/>
            <a:ext cx="230308" cy="465315"/>
          </a:xfrm>
          <a:prstGeom prst="rect">
            <a:avLst/>
          </a:prstGeom>
          <a:noFill/>
        </p:spPr>
      </p:pic>
      <p:cxnSp>
        <p:nvCxnSpPr>
          <p:cNvPr id="564" name="Curved Connector 563"/>
          <p:cNvCxnSpPr>
            <a:stCxn id="790" idx="1"/>
            <a:endCxn id="135891" idx="0"/>
          </p:cNvCxnSpPr>
          <p:nvPr/>
        </p:nvCxnSpPr>
        <p:spPr>
          <a:xfrm rot="5400000" flipH="1" flipV="1">
            <a:off x="2469358" y="1680421"/>
            <a:ext cx="127533" cy="1768337"/>
          </a:xfrm>
          <a:prstGeom prst="curvedConnector3">
            <a:avLst>
              <a:gd name="adj1" fmla="val 468280"/>
            </a:avLst>
          </a:prstGeom>
          <a:ln w="28575">
            <a:solidFill>
              <a:schemeClr val="bg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7" name="Curved Connector 566"/>
          <p:cNvCxnSpPr>
            <a:stCxn id="800" idx="1"/>
            <a:endCxn id="137002" idx="0"/>
          </p:cNvCxnSpPr>
          <p:nvPr/>
        </p:nvCxnSpPr>
        <p:spPr>
          <a:xfrm rot="16200000" flipV="1">
            <a:off x="6630202" y="1627396"/>
            <a:ext cx="127533" cy="1874382"/>
          </a:xfrm>
          <a:prstGeom prst="curvedConnector3">
            <a:avLst>
              <a:gd name="adj1" fmla="val 452268"/>
            </a:avLst>
          </a:prstGeom>
          <a:ln w="28575">
            <a:solidFill>
              <a:schemeClr val="bg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5" name="TextBox 564"/>
          <p:cNvSpPr txBox="1"/>
          <p:nvPr/>
        </p:nvSpPr>
        <p:spPr>
          <a:xfrm>
            <a:off x="2606477" y="488684"/>
            <a:ext cx="3717685" cy="830997"/>
          </a:xfrm>
          <a:prstGeom prst="rect">
            <a:avLst/>
          </a:prstGeom>
          <a:noFill/>
          <a:ln>
            <a:noFill/>
          </a:ln>
          <a:effectLst/>
        </p:spPr>
        <p:txBody>
          <a:bodyPr wrap="none" rtlCol="0">
            <a:spAutoFit/>
          </a:bodyPr>
          <a:lstStyle/>
          <a:p>
            <a:pPr algn="ctr"/>
            <a:r>
              <a:rPr lang="en-GB" sz="2400" dirty="0">
                <a:solidFill>
                  <a:schemeClr val="accent1">
                    <a:lumMod val="50000"/>
                  </a:schemeClr>
                </a:solidFill>
                <a:latin typeface="Arial Narrow" panose="020B0606020202030204" pitchFamily="34" charset="0"/>
              </a:rPr>
              <a:t>From exploration to exploitation</a:t>
            </a:r>
          </a:p>
          <a:p>
            <a:pPr algn="ctr"/>
            <a:r>
              <a:rPr lang="en-GB" sz="2400" dirty="0">
                <a:solidFill>
                  <a:schemeClr val="accent1">
                    <a:lumMod val="50000"/>
                  </a:schemeClr>
                </a:solidFill>
                <a:latin typeface="Arial Narrow" panose="020B0606020202030204" pitchFamily="34" charset="0"/>
              </a:rPr>
              <a:t>(epistemic foraging)</a:t>
            </a:r>
          </a:p>
        </p:txBody>
      </p:sp>
    </p:spTree>
    <p:extLst>
      <p:ext uri="{BB962C8B-B14F-4D97-AF65-F5344CB8AC3E}">
        <p14:creationId xmlns:p14="http://schemas.microsoft.com/office/powerpoint/2010/main" val="30040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53895E-6 -2.59259E-6 C 0.00176 0.04607 0.00352 0.09213 0.00224 0.0838 C 0.00096 0.07547 -0.00016 -0.03009 -0.00738 -0.05069 C -0.01459 -0.07129 -0.03527 -0.04166 -0.04088 -0.03981 " pathEditMode="relative" ptsTypes="aaaA">
                                      <p:cBhvr>
                                        <p:cTn id="6" dur="2000" fill="hold"/>
                                        <p:tgtEl>
                                          <p:spTgt spid="78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23116E-6 1.48148E-6 C 0.00129 -0.01991 0.00257 -0.03981 -0.00449 -0.04722 C -0.01154 -0.05463 -0.03623 -0.04444 -0.04248 -0.04398 " pathEditMode="relative" ptsTypes="aaA">
                                      <p:cBhvr>
                                        <p:cTn id="10" dur="2000" fill="hold"/>
                                        <p:tgtEl>
                                          <p:spTgt spid="80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arl\AppData\Local\Microsoft\Windows\INetCache\IE\VVTNT8H9\Brain-Bulb[1].jpg"/>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3763730" y="632230"/>
            <a:ext cx="1709670" cy="1708437"/>
          </a:xfrm>
          <a:prstGeom prst="rect">
            <a:avLst/>
          </a:prstGeom>
          <a:noFill/>
        </p:spPr>
      </p:pic>
      <p:sp>
        <p:nvSpPr>
          <p:cNvPr id="5" name="TextBox 4">
            <a:extLst>
              <a:ext uri="{FF2B5EF4-FFF2-40B4-BE49-F238E27FC236}">
                <a16:creationId xmlns:a16="http://schemas.microsoft.com/office/drawing/2014/main" id="{AC1699DC-DDF9-4F9A-B132-B35F22930C6C}"/>
              </a:ext>
            </a:extLst>
          </p:cNvPr>
          <p:cNvSpPr txBox="1"/>
          <p:nvPr/>
        </p:nvSpPr>
        <p:spPr>
          <a:xfrm>
            <a:off x="2414473" y="2871539"/>
            <a:ext cx="4408184" cy="1455783"/>
          </a:xfrm>
          <a:prstGeom prst="rect">
            <a:avLst/>
          </a:prstGeom>
          <a:noFill/>
        </p:spPr>
        <p:txBody>
          <a:bodyPr wrap="square" rtlCol="0">
            <a:spAutoFit/>
          </a:bodyPr>
          <a:lstStyle/>
          <a:p>
            <a:r>
              <a:rPr lang="en-US" altLang="ja-JP" sz="2215" dirty="0">
                <a:solidFill>
                  <a:schemeClr val="accent1">
                    <a:lumMod val="50000"/>
                  </a:schemeClr>
                </a:solidFill>
                <a:latin typeface="Arial Narrow" panose="020B0606020202030204" pitchFamily="34" charset="0"/>
                <a:ea typeface="MS Mincho"/>
                <a:cs typeface="MS Mincho"/>
              </a:rPr>
              <a:t>Active inference and self-evidencing</a:t>
            </a:r>
          </a:p>
          <a:p>
            <a:r>
              <a:rPr lang="en-US" altLang="ja-JP" sz="2215" dirty="0">
                <a:solidFill>
                  <a:schemeClr val="accent1">
                    <a:lumMod val="5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2">
                    <a:lumMod val="75000"/>
                  </a:schemeClr>
                </a:solidFill>
                <a:latin typeface="Arial Narrow" panose="020B0606020202030204" pitchFamily="34" charset="0"/>
                <a:ea typeface="MS Mincho"/>
                <a:cs typeface="MS Mincho"/>
              </a:rPr>
              <a:t>Novelty and epistemic affordance</a:t>
            </a:r>
          </a:p>
          <a:p>
            <a:r>
              <a:rPr lang="en-US" altLang="ja-JP" sz="2215" dirty="0">
                <a:solidFill>
                  <a:schemeClr val="accent1">
                    <a:lumMod val="50000"/>
                  </a:schemeClr>
                </a:solidFill>
                <a:latin typeface="Arial Narrow" panose="020B0606020202030204" pitchFamily="34" charset="0"/>
                <a:ea typeface="MS Mincho"/>
                <a:cs typeface="MS Mincho"/>
              </a:rPr>
              <a:t>Sleep and structure learning</a:t>
            </a:r>
            <a:endParaRPr lang="en-GB" sz="2215"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291516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5"/>
          <p:cNvSpPr>
            <a:spLocks noChangeArrowheads="1"/>
          </p:cNvSpPr>
          <p:nvPr/>
        </p:nvSpPr>
        <p:spPr bwMode="auto">
          <a:xfrm>
            <a:off x="2751139" y="3778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02" name="Rectangle 6"/>
          <p:cNvSpPr>
            <a:spLocks noChangeArrowheads="1"/>
          </p:cNvSpPr>
          <p:nvPr/>
        </p:nvSpPr>
        <p:spPr bwMode="auto">
          <a:xfrm>
            <a:off x="2751139" y="3778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37" name="Oval 41"/>
          <p:cNvSpPr>
            <a:spLocks noChangeArrowheads="1"/>
          </p:cNvSpPr>
          <p:nvPr/>
        </p:nvSpPr>
        <p:spPr bwMode="auto">
          <a:xfrm>
            <a:off x="2932119"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38" name="Oval 42"/>
          <p:cNvSpPr>
            <a:spLocks noChangeArrowheads="1"/>
          </p:cNvSpPr>
          <p:nvPr/>
        </p:nvSpPr>
        <p:spPr bwMode="auto">
          <a:xfrm>
            <a:off x="3152781" y="56038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39" name="Oval 43"/>
          <p:cNvSpPr>
            <a:spLocks noChangeArrowheads="1"/>
          </p:cNvSpPr>
          <p:nvPr/>
        </p:nvSpPr>
        <p:spPr bwMode="auto">
          <a:xfrm>
            <a:off x="3373444"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41" name="Oval 45"/>
          <p:cNvSpPr>
            <a:spLocks noChangeArrowheads="1"/>
          </p:cNvSpPr>
          <p:nvPr/>
        </p:nvSpPr>
        <p:spPr bwMode="auto">
          <a:xfrm>
            <a:off x="3068643"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42" name="Oval 46"/>
          <p:cNvSpPr>
            <a:spLocks noChangeArrowheads="1"/>
          </p:cNvSpPr>
          <p:nvPr/>
        </p:nvSpPr>
        <p:spPr bwMode="auto">
          <a:xfrm>
            <a:off x="3152781" y="968375"/>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43" name="Oval 47"/>
          <p:cNvSpPr>
            <a:spLocks noChangeArrowheads="1"/>
          </p:cNvSpPr>
          <p:nvPr/>
        </p:nvSpPr>
        <p:spPr bwMode="auto">
          <a:xfrm>
            <a:off x="3179764"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44" name="Oval 48"/>
          <p:cNvSpPr>
            <a:spLocks noChangeArrowheads="1"/>
          </p:cNvSpPr>
          <p:nvPr/>
        </p:nvSpPr>
        <p:spPr bwMode="auto">
          <a:xfrm>
            <a:off x="3289301"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48" name="Rectangle 52"/>
          <p:cNvSpPr>
            <a:spLocks noChangeArrowheads="1"/>
          </p:cNvSpPr>
          <p:nvPr/>
        </p:nvSpPr>
        <p:spPr bwMode="auto">
          <a:xfrm>
            <a:off x="4152901"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49" name="Rectangle 53"/>
          <p:cNvSpPr>
            <a:spLocks noChangeArrowheads="1"/>
          </p:cNvSpPr>
          <p:nvPr/>
        </p:nvSpPr>
        <p:spPr bwMode="auto">
          <a:xfrm>
            <a:off x="4152901"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84" name="Oval 88"/>
          <p:cNvSpPr>
            <a:spLocks noChangeArrowheads="1"/>
          </p:cNvSpPr>
          <p:nvPr/>
        </p:nvSpPr>
        <p:spPr bwMode="auto">
          <a:xfrm>
            <a:off x="4327531"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85" name="Oval 89"/>
          <p:cNvSpPr>
            <a:spLocks noChangeArrowheads="1"/>
          </p:cNvSpPr>
          <p:nvPr/>
        </p:nvSpPr>
        <p:spPr bwMode="auto">
          <a:xfrm>
            <a:off x="4556126"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86" name="Oval 90"/>
          <p:cNvSpPr>
            <a:spLocks noChangeArrowheads="1"/>
          </p:cNvSpPr>
          <p:nvPr/>
        </p:nvSpPr>
        <p:spPr bwMode="auto">
          <a:xfrm>
            <a:off x="4776789"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88" name="Oval 92"/>
          <p:cNvSpPr>
            <a:spLocks noChangeArrowheads="1"/>
          </p:cNvSpPr>
          <p:nvPr/>
        </p:nvSpPr>
        <p:spPr bwMode="auto">
          <a:xfrm>
            <a:off x="4464051"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89" name="Oval 93"/>
          <p:cNvSpPr>
            <a:spLocks noChangeArrowheads="1"/>
          </p:cNvSpPr>
          <p:nvPr/>
        </p:nvSpPr>
        <p:spPr bwMode="auto">
          <a:xfrm>
            <a:off x="4556126"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90" name="Oval 94"/>
          <p:cNvSpPr>
            <a:spLocks noChangeArrowheads="1"/>
          </p:cNvSpPr>
          <p:nvPr/>
        </p:nvSpPr>
        <p:spPr bwMode="auto">
          <a:xfrm>
            <a:off x="4581526"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91" name="Oval 95"/>
          <p:cNvSpPr>
            <a:spLocks noChangeArrowheads="1"/>
          </p:cNvSpPr>
          <p:nvPr/>
        </p:nvSpPr>
        <p:spPr bwMode="auto">
          <a:xfrm>
            <a:off x="4691067"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95" name="Rectangle 99"/>
          <p:cNvSpPr>
            <a:spLocks noChangeArrowheads="1"/>
          </p:cNvSpPr>
          <p:nvPr/>
        </p:nvSpPr>
        <p:spPr bwMode="auto">
          <a:xfrm>
            <a:off x="5548318"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396" name="Rectangle 100"/>
          <p:cNvSpPr>
            <a:spLocks noChangeArrowheads="1"/>
          </p:cNvSpPr>
          <p:nvPr/>
        </p:nvSpPr>
        <p:spPr bwMode="auto">
          <a:xfrm>
            <a:off x="5548318"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1" name="Oval 135"/>
          <p:cNvSpPr>
            <a:spLocks noChangeArrowheads="1"/>
          </p:cNvSpPr>
          <p:nvPr/>
        </p:nvSpPr>
        <p:spPr bwMode="auto">
          <a:xfrm>
            <a:off x="5722944"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2" name="Oval 136"/>
          <p:cNvSpPr>
            <a:spLocks noChangeArrowheads="1"/>
          </p:cNvSpPr>
          <p:nvPr/>
        </p:nvSpPr>
        <p:spPr bwMode="auto">
          <a:xfrm>
            <a:off x="5951539"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3" name="Oval 137"/>
          <p:cNvSpPr>
            <a:spLocks noChangeArrowheads="1"/>
          </p:cNvSpPr>
          <p:nvPr/>
        </p:nvSpPr>
        <p:spPr bwMode="auto">
          <a:xfrm>
            <a:off x="6172201"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5" name="Oval 139"/>
          <p:cNvSpPr>
            <a:spLocks noChangeArrowheads="1"/>
          </p:cNvSpPr>
          <p:nvPr/>
        </p:nvSpPr>
        <p:spPr bwMode="auto">
          <a:xfrm>
            <a:off x="5834064"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6" name="Oval 140"/>
          <p:cNvSpPr>
            <a:spLocks noChangeArrowheads="1"/>
          </p:cNvSpPr>
          <p:nvPr/>
        </p:nvSpPr>
        <p:spPr bwMode="auto">
          <a:xfrm>
            <a:off x="5859464"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7" name="Oval 141"/>
          <p:cNvSpPr>
            <a:spLocks noChangeArrowheads="1"/>
          </p:cNvSpPr>
          <p:nvPr/>
        </p:nvSpPr>
        <p:spPr bwMode="auto">
          <a:xfrm>
            <a:off x="5976939"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38" name="Oval 142"/>
          <p:cNvSpPr>
            <a:spLocks noChangeArrowheads="1"/>
          </p:cNvSpPr>
          <p:nvPr/>
        </p:nvSpPr>
        <p:spPr bwMode="auto">
          <a:xfrm>
            <a:off x="6086476"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42" name="Rectangle 146"/>
          <p:cNvSpPr>
            <a:spLocks noChangeArrowheads="1"/>
          </p:cNvSpPr>
          <p:nvPr/>
        </p:nvSpPr>
        <p:spPr bwMode="auto">
          <a:xfrm>
            <a:off x="2751139" y="1625600"/>
            <a:ext cx="89535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43" name="Rectangle 147"/>
          <p:cNvSpPr>
            <a:spLocks noChangeArrowheads="1"/>
          </p:cNvSpPr>
          <p:nvPr/>
        </p:nvSpPr>
        <p:spPr bwMode="auto">
          <a:xfrm>
            <a:off x="2751139" y="1625600"/>
            <a:ext cx="89535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78" name="Oval 182"/>
          <p:cNvSpPr>
            <a:spLocks noChangeArrowheads="1"/>
          </p:cNvSpPr>
          <p:nvPr/>
        </p:nvSpPr>
        <p:spPr bwMode="auto">
          <a:xfrm>
            <a:off x="2932119" y="2020891"/>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79" name="Oval 183"/>
          <p:cNvSpPr>
            <a:spLocks noChangeArrowheads="1"/>
          </p:cNvSpPr>
          <p:nvPr/>
        </p:nvSpPr>
        <p:spPr bwMode="auto">
          <a:xfrm>
            <a:off x="3152781" y="1800227"/>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80" name="Oval 184"/>
          <p:cNvSpPr>
            <a:spLocks noChangeArrowheads="1"/>
          </p:cNvSpPr>
          <p:nvPr/>
        </p:nvSpPr>
        <p:spPr bwMode="auto">
          <a:xfrm>
            <a:off x="3373444"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82" name="Oval 186"/>
          <p:cNvSpPr>
            <a:spLocks noChangeArrowheads="1"/>
          </p:cNvSpPr>
          <p:nvPr/>
        </p:nvSpPr>
        <p:spPr bwMode="auto">
          <a:xfrm>
            <a:off x="3068643" y="223361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83" name="Oval 187"/>
          <p:cNvSpPr>
            <a:spLocks noChangeArrowheads="1"/>
          </p:cNvSpPr>
          <p:nvPr/>
        </p:nvSpPr>
        <p:spPr bwMode="auto">
          <a:xfrm>
            <a:off x="3152781" y="2208213"/>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84" name="Oval 188"/>
          <p:cNvSpPr>
            <a:spLocks noChangeArrowheads="1"/>
          </p:cNvSpPr>
          <p:nvPr/>
        </p:nvSpPr>
        <p:spPr bwMode="auto">
          <a:xfrm>
            <a:off x="3179764" y="223361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85" name="Oval 189"/>
          <p:cNvSpPr>
            <a:spLocks noChangeArrowheads="1"/>
          </p:cNvSpPr>
          <p:nvPr/>
        </p:nvSpPr>
        <p:spPr bwMode="auto">
          <a:xfrm>
            <a:off x="3289301" y="223361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89" name="Rectangle 193"/>
          <p:cNvSpPr>
            <a:spLocks noChangeArrowheads="1"/>
          </p:cNvSpPr>
          <p:nvPr/>
        </p:nvSpPr>
        <p:spPr bwMode="auto">
          <a:xfrm>
            <a:off x="4152901"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490" name="Rectangle 194"/>
          <p:cNvSpPr>
            <a:spLocks noChangeArrowheads="1"/>
          </p:cNvSpPr>
          <p:nvPr/>
        </p:nvSpPr>
        <p:spPr bwMode="auto">
          <a:xfrm>
            <a:off x="4152901"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26" name="Oval 230"/>
          <p:cNvSpPr>
            <a:spLocks noChangeArrowheads="1"/>
          </p:cNvSpPr>
          <p:nvPr/>
        </p:nvSpPr>
        <p:spPr bwMode="auto">
          <a:xfrm>
            <a:off x="4327531" y="2020891"/>
            <a:ext cx="98425" cy="984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27" name="Oval 231"/>
          <p:cNvSpPr>
            <a:spLocks noChangeArrowheads="1"/>
          </p:cNvSpPr>
          <p:nvPr/>
        </p:nvSpPr>
        <p:spPr bwMode="auto">
          <a:xfrm>
            <a:off x="4556126"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28" name="Oval 232"/>
          <p:cNvSpPr>
            <a:spLocks noChangeArrowheads="1"/>
          </p:cNvSpPr>
          <p:nvPr/>
        </p:nvSpPr>
        <p:spPr bwMode="auto">
          <a:xfrm>
            <a:off x="4776789" y="2020891"/>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30" name="Oval 234"/>
          <p:cNvSpPr>
            <a:spLocks noChangeArrowheads="1"/>
          </p:cNvSpPr>
          <p:nvPr/>
        </p:nvSpPr>
        <p:spPr bwMode="auto">
          <a:xfrm>
            <a:off x="4464051"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31" name="Oval 235"/>
          <p:cNvSpPr>
            <a:spLocks noChangeArrowheads="1"/>
          </p:cNvSpPr>
          <p:nvPr/>
        </p:nvSpPr>
        <p:spPr bwMode="auto">
          <a:xfrm>
            <a:off x="4556126"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32" name="Oval 236"/>
          <p:cNvSpPr>
            <a:spLocks noChangeArrowheads="1"/>
          </p:cNvSpPr>
          <p:nvPr/>
        </p:nvSpPr>
        <p:spPr bwMode="auto">
          <a:xfrm>
            <a:off x="4581526"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83533" name="Oval 237"/>
          <p:cNvSpPr>
            <a:spLocks noChangeArrowheads="1"/>
          </p:cNvSpPr>
          <p:nvPr/>
        </p:nvSpPr>
        <p:spPr bwMode="auto">
          <a:xfrm>
            <a:off x="4691067"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itchFamily="34" charset="0"/>
            </a:endParaRPr>
          </a:p>
        </p:txBody>
      </p:sp>
      <p:sp>
        <p:nvSpPr>
          <p:cNvPr id="138" name="TextBox 137"/>
          <p:cNvSpPr txBox="1"/>
          <p:nvPr/>
        </p:nvSpPr>
        <p:spPr>
          <a:xfrm>
            <a:off x="5543282" y="1795462"/>
            <a:ext cx="599612" cy="369332"/>
          </a:xfrm>
          <a:prstGeom prst="rect">
            <a:avLst/>
          </a:prstGeom>
          <a:noFill/>
        </p:spPr>
        <p:txBody>
          <a:bodyPr wrap="square" rtlCol="0">
            <a:spAutoFit/>
          </a:bodyPr>
          <a:lstStyle/>
          <a:p>
            <a:r>
              <a:rPr lang="en-GB" dirty="0">
                <a:solidFill>
                  <a:schemeClr val="accent1">
                    <a:lumMod val="50000"/>
                  </a:schemeClr>
                </a:solidFill>
                <a:latin typeface="Arial Narrow" pitchFamily="34" charset="0"/>
              </a:rPr>
              <a:t>…..</a:t>
            </a:r>
          </a:p>
        </p:txBody>
      </p:sp>
      <p:grpSp>
        <p:nvGrpSpPr>
          <p:cNvPr id="89" name="Group 88"/>
          <p:cNvGrpSpPr/>
          <p:nvPr/>
        </p:nvGrpSpPr>
        <p:grpSpPr>
          <a:xfrm>
            <a:off x="4001907" y="3531130"/>
            <a:ext cx="1143461" cy="772811"/>
            <a:chOff x="4001906" y="3531128"/>
            <a:chExt cx="1143461" cy="772811"/>
          </a:xfrm>
        </p:grpSpPr>
        <p:sp>
          <p:nvSpPr>
            <p:cNvPr id="75" name="Oval 74"/>
            <p:cNvSpPr>
              <a:spLocks noChangeAspect="1"/>
            </p:cNvSpPr>
            <p:nvPr/>
          </p:nvSpPr>
          <p:spPr>
            <a:xfrm>
              <a:off x="4478886" y="3531128"/>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sp>
          <p:nvSpPr>
            <p:cNvPr id="76" name="Oval 75"/>
            <p:cNvSpPr>
              <a:spLocks noChangeAspect="1"/>
            </p:cNvSpPr>
            <p:nvPr/>
          </p:nvSpPr>
          <p:spPr>
            <a:xfrm>
              <a:off x="4001906" y="4100457"/>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sp>
          <p:nvSpPr>
            <p:cNvPr id="77" name="Oval 76"/>
            <p:cNvSpPr>
              <a:spLocks noChangeAspect="1"/>
            </p:cNvSpPr>
            <p:nvPr/>
          </p:nvSpPr>
          <p:spPr>
            <a:xfrm>
              <a:off x="4940725" y="4101920"/>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sp>
          <p:nvSpPr>
            <p:cNvPr id="78" name="Oval 77"/>
            <p:cNvSpPr>
              <a:spLocks noChangeAspect="1"/>
            </p:cNvSpPr>
            <p:nvPr/>
          </p:nvSpPr>
          <p:spPr>
            <a:xfrm>
              <a:off x="4478644" y="4101921"/>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cxnSp>
          <p:nvCxnSpPr>
            <p:cNvPr id="70" name="Curved Connector 22"/>
            <p:cNvCxnSpPr>
              <a:stCxn id="78" idx="0"/>
              <a:endCxn id="75" idx="4"/>
            </p:cNvCxnSpPr>
            <p:nvPr/>
          </p:nvCxnSpPr>
          <p:spPr>
            <a:xfrm rot="5400000" flipH="1" flipV="1">
              <a:off x="4396699" y="3917413"/>
              <a:ext cx="368775" cy="24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Curved Connector 22"/>
            <p:cNvCxnSpPr>
              <a:stCxn id="75" idx="2"/>
              <a:endCxn id="76" idx="0"/>
            </p:cNvCxnSpPr>
            <p:nvPr/>
          </p:nvCxnSpPr>
          <p:spPr>
            <a:xfrm rot="10800000" flipV="1">
              <a:off x="4104228" y="3632137"/>
              <a:ext cx="374659" cy="468320"/>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Curved Connector 22"/>
            <p:cNvCxnSpPr>
              <a:stCxn id="76" idx="6"/>
              <a:endCxn id="78" idx="2"/>
            </p:cNvCxnSpPr>
            <p:nvPr/>
          </p:nvCxnSpPr>
          <p:spPr>
            <a:xfrm>
              <a:off x="4206546" y="4201466"/>
              <a:ext cx="272096" cy="1464"/>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4226277" y="4723851"/>
            <a:ext cx="709378" cy="439621"/>
            <a:chOff x="4226276" y="4723849"/>
            <a:chExt cx="709378" cy="439621"/>
          </a:xfrm>
        </p:grpSpPr>
        <p:grpSp>
          <p:nvGrpSpPr>
            <p:cNvPr id="79" name="Group 142"/>
            <p:cNvGrpSpPr>
              <a:grpSpLocks noChangeAspect="1"/>
            </p:cNvGrpSpPr>
            <p:nvPr/>
          </p:nvGrpSpPr>
          <p:grpSpPr>
            <a:xfrm>
              <a:off x="4226276" y="4723849"/>
              <a:ext cx="709378" cy="439621"/>
              <a:chOff x="4466380" y="4011497"/>
              <a:chExt cx="1461679" cy="905845"/>
            </a:xfrm>
          </p:grpSpPr>
          <p:pic>
            <p:nvPicPr>
              <p:cNvPr id="81" name="Picture 209"/>
              <p:cNvPicPr>
                <a:picLocks noChangeAspect="1" noChangeArrowheads="1"/>
              </p:cNvPicPr>
              <p:nvPr/>
            </p:nvPicPr>
            <p:blipFill>
              <a:blip r:embed="rId2"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82" name="Picture 81"/>
              <p:cNvPicPr>
                <a:picLocks noChangeAspect="1" noChangeArrowheads="1"/>
              </p:cNvPicPr>
              <p:nvPr/>
            </p:nvPicPr>
            <p:blipFill>
              <a:blip r:embed="rId2"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83" name="Picture 209"/>
              <p:cNvPicPr>
                <a:picLocks noChangeAspect="1" noChangeArrowheads="1"/>
              </p:cNvPicPr>
              <p:nvPr/>
            </p:nvPicPr>
            <p:blipFill>
              <a:blip r:embed="rId2" cstate="print">
                <a:duotone>
                  <a:schemeClr val="bg2">
                    <a:shade val="45000"/>
                    <a:satMod val="135000"/>
                  </a:schemeClr>
                  <a:prstClr val="white"/>
                </a:duotone>
                <a:lum bright="40000"/>
              </a:blip>
              <a:srcRect/>
              <a:stretch>
                <a:fillRect/>
              </a:stretch>
            </p:blipFill>
            <p:spPr bwMode="auto">
              <a:xfrm>
                <a:off x="4978062" y="4526817"/>
                <a:ext cx="390524" cy="390525"/>
              </a:xfrm>
              <a:prstGeom prst="rect">
                <a:avLst/>
              </a:prstGeom>
              <a:ln>
                <a:noFill/>
              </a:ln>
              <a:effectLst>
                <a:outerShdw blurRad="190500" algn="tl" rotWithShape="0">
                  <a:srgbClr val="000000">
                    <a:alpha val="70000"/>
                  </a:srgbClr>
                </a:outerShdw>
              </a:effectLst>
            </p:spPr>
          </p:pic>
          <p:pic>
            <p:nvPicPr>
              <p:cNvPr id="84" name="Picture 209"/>
              <p:cNvPicPr>
                <a:picLocks noChangeAspect="1" noChangeArrowheads="1"/>
              </p:cNvPicPr>
              <p:nvPr/>
            </p:nvPicPr>
            <p:blipFill>
              <a:blip r:embed="rId2"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85" name="Oval 84"/>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sp>
            <p:nvSpPr>
              <p:cNvPr id="86" name="Oval 85"/>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sp>
            <p:nvSpPr>
              <p:cNvPr id="87" name="Oval 86"/>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grpSp>
        <p:pic>
          <p:nvPicPr>
            <p:cNvPr id="80" name="Picture 25" descr="C:\Users\karl\AppData\Local\Microsoft\Windows\INetCache\IE\2NSM7Q9J\1425663956-outline[1].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500756" y="4978687"/>
              <a:ext cx="160419" cy="160419"/>
            </a:xfrm>
            <a:prstGeom prst="rect">
              <a:avLst/>
            </a:prstGeom>
            <a:noFill/>
          </p:spPr>
        </p:pic>
        <p:cxnSp>
          <p:nvCxnSpPr>
            <p:cNvPr id="73" name="Curved Connector 22"/>
            <p:cNvCxnSpPr>
              <a:stCxn id="80" idx="3"/>
              <a:endCxn id="82" idx="0"/>
            </p:cNvCxnSpPr>
            <p:nvPr/>
          </p:nvCxnSpPr>
          <p:spPr>
            <a:xfrm flipH="1" flipV="1">
              <a:off x="4580966" y="4723849"/>
              <a:ext cx="80209" cy="335048"/>
            </a:xfrm>
            <a:prstGeom prst="curvedConnector4">
              <a:avLst>
                <a:gd name="adj1" fmla="val -303152"/>
                <a:gd name="adj2" fmla="val 168229"/>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Curved Connector 22"/>
            <p:cNvCxnSpPr>
              <a:stCxn id="83" idx="3"/>
              <a:endCxn id="83" idx="1"/>
            </p:cNvCxnSpPr>
            <p:nvPr/>
          </p:nvCxnSpPr>
          <p:spPr>
            <a:xfrm flipH="1">
              <a:off x="4474600" y="5068706"/>
              <a:ext cx="189528" cy="12700"/>
            </a:xfrm>
            <a:prstGeom prst="curvedConnector5">
              <a:avLst>
                <a:gd name="adj1" fmla="val -120615"/>
                <a:gd name="adj2" fmla="val 2546173"/>
                <a:gd name="adj3" fmla="val 220615"/>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8" name="Donut 87"/>
          <p:cNvSpPr/>
          <p:nvPr/>
        </p:nvSpPr>
        <p:spPr>
          <a:xfrm>
            <a:off x="3884248" y="3501293"/>
            <a:ext cx="1398953" cy="1359877"/>
          </a:xfrm>
          <a:prstGeom prst="donut">
            <a:avLst>
              <a:gd name="adj" fmla="val 32430"/>
            </a:avLst>
          </a:prstGeom>
          <a:solidFill>
            <a:srgbClr val="DCE6F2">
              <a:alpha val="74902"/>
            </a:srgb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itchFamily="34" charset="0"/>
            </a:endParaRPr>
          </a:p>
        </p:txBody>
      </p:sp>
      <p:sp>
        <p:nvSpPr>
          <p:cNvPr id="91" name="TextBox 90"/>
          <p:cNvSpPr txBox="1"/>
          <p:nvPr/>
        </p:nvSpPr>
        <p:spPr>
          <a:xfrm>
            <a:off x="428112" y="330078"/>
            <a:ext cx="2143150" cy="3631763"/>
          </a:xfrm>
          <a:prstGeom prst="rect">
            <a:avLst/>
          </a:prstGeom>
          <a:noFill/>
        </p:spPr>
        <p:txBody>
          <a:bodyPr wrap="square" rtlCol="0">
            <a:spAutoFit/>
          </a:bodyPr>
          <a:lstStyle/>
          <a:p>
            <a:r>
              <a:rPr lang="en-GB" dirty="0">
                <a:solidFill>
                  <a:schemeClr val="accent1">
                    <a:lumMod val="50000"/>
                  </a:schemeClr>
                </a:solidFill>
                <a:latin typeface="Arial Narrow" pitchFamily="34" charset="0"/>
              </a:rPr>
              <a:t>A game (abstract rule)</a:t>
            </a:r>
          </a:p>
          <a:p>
            <a:endParaRPr lang="en-GB" dirty="0">
              <a:solidFill>
                <a:schemeClr val="accent1">
                  <a:lumMod val="50000"/>
                </a:schemeClr>
              </a:solidFill>
              <a:latin typeface="Arial Narrow" pitchFamily="34" charset="0"/>
            </a:endParaRPr>
          </a:p>
          <a:p>
            <a:endParaRPr lang="en-GB" dirty="0">
              <a:solidFill>
                <a:schemeClr val="accent1">
                  <a:lumMod val="50000"/>
                </a:schemeClr>
              </a:solidFill>
              <a:latin typeface="Arial Narrow" pitchFamily="34" charset="0"/>
            </a:endParaRPr>
          </a:p>
          <a:p>
            <a:r>
              <a:rPr lang="en-GB" sz="1400" dirty="0">
                <a:solidFill>
                  <a:schemeClr val="accent1">
                    <a:lumMod val="50000"/>
                  </a:schemeClr>
                </a:solidFill>
                <a:latin typeface="Arial Narrow" pitchFamily="34" charset="0"/>
              </a:rPr>
              <a:t>Your prior beliefs:</a:t>
            </a:r>
          </a:p>
          <a:p>
            <a:endParaRPr lang="en-GB" sz="1400" dirty="0">
              <a:solidFill>
                <a:schemeClr val="accent1">
                  <a:lumMod val="50000"/>
                </a:schemeClr>
              </a:solidFill>
              <a:latin typeface="Arial Narrow" pitchFamily="34" charset="0"/>
            </a:endParaRPr>
          </a:p>
          <a:p>
            <a:r>
              <a:rPr lang="en-GB" sz="1400" dirty="0">
                <a:solidFill>
                  <a:schemeClr val="accent1">
                    <a:lumMod val="50000"/>
                  </a:schemeClr>
                </a:solidFill>
                <a:latin typeface="Arial Narrow" pitchFamily="34" charset="0"/>
              </a:rPr>
              <a:t>You will choose the correct colour based on the arrangement of the three large circles.</a:t>
            </a:r>
          </a:p>
          <a:p>
            <a:endParaRPr lang="en-GB" sz="1400" dirty="0">
              <a:solidFill>
                <a:schemeClr val="accent1">
                  <a:lumMod val="50000"/>
                </a:schemeClr>
              </a:solidFill>
              <a:latin typeface="Arial Narrow" pitchFamily="34" charset="0"/>
            </a:endParaRPr>
          </a:p>
          <a:p>
            <a:r>
              <a:rPr lang="en-GB" sz="1400" dirty="0">
                <a:solidFill>
                  <a:schemeClr val="accent1">
                    <a:lumMod val="50000"/>
                  </a:schemeClr>
                </a:solidFill>
                <a:latin typeface="Arial Narrow" pitchFamily="34" charset="0"/>
              </a:rPr>
              <a:t>The location of the correct colour depends upon the colour of the upper circle.</a:t>
            </a:r>
          </a:p>
          <a:p>
            <a:endParaRPr lang="en-GB" dirty="0">
              <a:solidFill>
                <a:schemeClr val="accent1">
                  <a:lumMod val="50000"/>
                </a:schemeClr>
              </a:solidFill>
              <a:latin typeface="Arial Narrow" pitchFamily="34" charset="0"/>
            </a:endParaRPr>
          </a:p>
          <a:p>
            <a:endParaRPr lang="en-GB" dirty="0">
              <a:solidFill>
                <a:schemeClr val="accent1">
                  <a:lumMod val="50000"/>
                </a:schemeClr>
              </a:solidFill>
              <a:latin typeface="Arial Narrow" pitchFamily="34" charset="0"/>
            </a:endParaRPr>
          </a:p>
        </p:txBody>
      </p:sp>
      <p:sp>
        <p:nvSpPr>
          <p:cNvPr id="92" name="TextBox 91"/>
          <p:cNvSpPr txBox="1"/>
          <p:nvPr/>
        </p:nvSpPr>
        <p:spPr>
          <a:xfrm>
            <a:off x="3143960" y="5531214"/>
            <a:ext cx="2842627" cy="338554"/>
          </a:xfrm>
          <a:prstGeom prst="rect">
            <a:avLst/>
          </a:prstGeom>
          <a:noFill/>
        </p:spPr>
        <p:txBody>
          <a:bodyPr wrap="square" rtlCol="0">
            <a:spAutoFit/>
          </a:bodyPr>
          <a:lstStyle/>
          <a:p>
            <a:pPr algn="ctr"/>
            <a:r>
              <a:rPr lang="en-GB" sz="1600" dirty="0">
                <a:solidFill>
                  <a:schemeClr val="accent1">
                    <a:lumMod val="50000"/>
                  </a:schemeClr>
                </a:solidFill>
                <a:latin typeface="Arial Narrow" pitchFamily="34" charset="0"/>
              </a:rPr>
              <a:t>Choosing where to look next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0087 -0.08329 L -0.05296 -0.00115 L 0 0 Z " pathEditMode="relative" ptsTypes="AAAA">
                                      <p:cBhvr>
                                        <p:cTn id="6" dur="2000" fill="hold"/>
                                        <p:tgtEl>
                                          <p:spTgt spid="88"/>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15"/>
          <p:cNvSpPr>
            <a:spLocks noChangeArrowheads="1"/>
          </p:cNvSpPr>
          <p:nvPr/>
        </p:nvSpPr>
        <p:spPr bwMode="auto">
          <a:xfrm>
            <a:off x="2103706" y="1018896"/>
            <a:ext cx="4572000" cy="769441"/>
          </a:xfrm>
          <a:prstGeom prst="rect">
            <a:avLst/>
          </a:prstGeom>
          <a:noFill/>
          <a:ln w="9525">
            <a:noFill/>
            <a:miter lim="800000"/>
            <a:headEnd/>
            <a:tailEnd/>
          </a:ln>
        </p:spPr>
        <p:txBody>
          <a:bodyPr>
            <a:spAutoFit/>
          </a:bodyPr>
          <a:lstStyle/>
          <a:p>
            <a:pPr algn="ctr"/>
            <a:r>
              <a:rPr lang="en-GB" sz="2400" b="1" dirty="0">
                <a:solidFill>
                  <a:schemeClr val="accent1">
                    <a:lumMod val="25000"/>
                  </a:schemeClr>
                </a:solidFill>
                <a:latin typeface="Arial Narrow" panose="020B0606020202030204" pitchFamily="34" charset="0"/>
              </a:rPr>
              <a:t>The free energy principle in 3 slides</a:t>
            </a:r>
          </a:p>
          <a:p>
            <a:pPr algn="ctr"/>
            <a:endParaRPr lang="en-GB" sz="800" b="1" dirty="0">
              <a:solidFill>
                <a:schemeClr val="accent1">
                  <a:lumMod val="25000"/>
                </a:schemeClr>
              </a:solidFill>
              <a:latin typeface="Arial Narrow" panose="020B0606020202030204" pitchFamily="34" charset="0"/>
            </a:endParaRPr>
          </a:p>
          <a:p>
            <a:pPr algn="ctr"/>
            <a:r>
              <a:rPr lang="en-GB" sz="1200" b="1" dirty="0">
                <a:solidFill>
                  <a:schemeClr val="accent1">
                    <a:lumMod val="25000"/>
                  </a:schemeClr>
                </a:solidFill>
                <a:latin typeface="Arial Narrow" panose="020B0606020202030204" pitchFamily="34" charset="0"/>
              </a:rPr>
              <a:t> </a:t>
            </a:r>
            <a:r>
              <a:rPr lang="en-GB" sz="1200" dirty="0">
                <a:solidFill>
                  <a:schemeClr val="accent1">
                    <a:lumMod val="25000"/>
                  </a:schemeClr>
                </a:solidFill>
                <a:latin typeface="Arial Narrow" panose="020B0606020202030204" pitchFamily="34" charset="0"/>
              </a:rPr>
              <a:t>Karl Friston, University College London</a:t>
            </a:r>
          </a:p>
        </p:txBody>
      </p:sp>
      <p:pic>
        <p:nvPicPr>
          <p:cNvPr id="10" name="Picture 9"/>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029540" y="1926186"/>
            <a:ext cx="4720332" cy="2492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15"/>
          <p:cNvSpPr>
            <a:spLocks noChangeArrowheads="1"/>
          </p:cNvSpPr>
          <p:nvPr/>
        </p:nvSpPr>
        <p:spPr bwMode="auto">
          <a:xfrm>
            <a:off x="2350703" y="4668029"/>
            <a:ext cx="4572000" cy="461665"/>
          </a:xfrm>
          <a:prstGeom prst="rect">
            <a:avLst/>
          </a:prstGeom>
          <a:noFill/>
          <a:ln w="9525">
            <a:noFill/>
            <a:miter lim="800000"/>
            <a:headEnd/>
            <a:tailEnd/>
          </a:ln>
        </p:spPr>
        <p:txBody>
          <a:bodyPr>
            <a:spAutoFit/>
          </a:bodyPr>
          <a:lstStyle/>
          <a:p>
            <a:pPr algn="ctr"/>
            <a:r>
              <a:rPr lang="en-GB" sz="2400" b="1" dirty="0" err="1">
                <a:solidFill>
                  <a:schemeClr val="accent1">
                    <a:lumMod val="25000"/>
                  </a:schemeClr>
                </a:solidFill>
                <a:latin typeface="Arial Narrow" panose="020B0606020202030204" pitchFamily="34" charset="0"/>
              </a:rPr>
              <a:t>Neats</a:t>
            </a:r>
            <a:r>
              <a:rPr lang="en-GB" sz="2400" b="1" dirty="0">
                <a:solidFill>
                  <a:schemeClr val="accent1">
                    <a:lumMod val="25000"/>
                  </a:schemeClr>
                </a:solidFill>
                <a:latin typeface="Arial Narrow" panose="020B0606020202030204" pitchFamily="34" charset="0"/>
              </a:rPr>
              <a:t>         </a:t>
            </a:r>
            <a:r>
              <a:rPr lang="en-GB" sz="2400" b="1" dirty="0" err="1">
                <a:solidFill>
                  <a:schemeClr val="accent1">
                    <a:lumMod val="25000"/>
                  </a:schemeClr>
                </a:solidFill>
                <a:latin typeface="Arial Narrow" panose="020B0606020202030204" pitchFamily="34" charset="0"/>
              </a:rPr>
              <a:t>Scruffies</a:t>
            </a:r>
            <a:r>
              <a:rPr lang="en-GB" sz="2400" b="1" dirty="0">
                <a:solidFill>
                  <a:schemeClr val="accent1">
                    <a:lumMod val="25000"/>
                  </a:schemeClr>
                </a:solidFill>
                <a:latin typeface="Arial Narrow" panose="020B0606020202030204" pitchFamily="34" charset="0"/>
              </a:rPr>
              <a:t>           Mystics</a:t>
            </a:r>
            <a:endParaRPr lang="en-GB" sz="1200" dirty="0">
              <a:solidFill>
                <a:schemeClr val="accent1">
                  <a:lumMod val="25000"/>
                </a:schemeClr>
              </a:solidFill>
              <a:latin typeface="Arial Narrow" panose="020B0606020202030204" pitchFamily="34" charset="0"/>
            </a:endParaRPr>
          </a:p>
        </p:txBody>
      </p:sp>
      <p:sp>
        <p:nvSpPr>
          <p:cNvPr id="7" name="Rectangle 15"/>
          <p:cNvSpPr>
            <a:spLocks noChangeArrowheads="1"/>
          </p:cNvSpPr>
          <p:nvPr/>
        </p:nvSpPr>
        <p:spPr bwMode="auto">
          <a:xfrm>
            <a:off x="2044912" y="5094182"/>
            <a:ext cx="5192885" cy="369332"/>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physics        machine learning         philosophy</a:t>
            </a:r>
            <a:endParaRPr lang="en-GB" sz="1000" dirty="0">
              <a:solidFill>
                <a:schemeClr val="accent1">
                  <a:lumMod val="25000"/>
                </a:schemeClr>
              </a:solidFill>
              <a:latin typeface="Arial Narrow" panose="020B0606020202030204" pitchFamily="34" charset="0"/>
            </a:endParaRPr>
          </a:p>
        </p:txBody>
      </p:sp>
    </p:spTree>
    <p:extLst>
      <p:ext uri="{BB962C8B-B14F-4D97-AF65-F5344CB8AC3E}">
        <p14:creationId xmlns:p14="http://schemas.microsoft.com/office/powerpoint/2010/main" val="5683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Rounded Rectangle 516"/>
          <p:cNvSpPr/>
          <p:nvPr/>
        </p:nvSpPr>
        <p:spPr>
          <a:xfrm>
            <a:off x="1399076" y="3884246"/>
            <a:ext cx="3997506" cy="2790092"/>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516" name="Rounded Rectangle 515"/>
          <p:cNvSpPr/>
          <p:nvPr/>
        </p:nvSpPr>
        <p:spPr>
          <a:xfrm>
            <a:off x="1406895" y="163580"/>
            <a:ext cx="3997506" cy="3548729"/>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94" name="TextBox 193"/>
          <p:cNvSpPr txBox="1"/>
          <p:nvPr/>
        </p:nvSpPr>
        <p:spPr>
          <a:xfrm>
            <a:off x="2815997" y="6243305"/>
            <a:ext cx="950901" cy="338554"/>
          </a:xfrm>
          <a:prstGeom prst="rect">
            <a:avLst/>
          </a:prstGeom>
          <a:noFill/>
          <a:ln w="12700">
            <a:noFill/>
          </a:ln>
        </p:spPr>
        <p:txBody>
          <a:bodyPr wrap="none" rtlCol="0">
            <a:spAutoFit/>
          </a:bodyPr>
          <a:lstStyle/>
          <a:p>
            <a:r>
              <a:rPr lang="en-GB" sz="1600" dirty="0">
                <a:solidFill>
                  <a:schemeClr val="accent6">
                    <a:lumMod val="50000"/>
                  </a:schemeClr>
                </a:solidFill>
                <a:latin typeface="Arial Narrow" panose="020B0606020202030204" pitchFamily="34" charset="0"/>
              </a:rPr>
              <a:t>Outcomes</a:t>
            </a:r>
          </a:p>
        </p:txBody>
      </p:sp>
      <p:sp>
        <p:nvSpPr>
          <p:cNvPr id="195" name="TextBox 194"/>
          <p:cNvSpPr txBox="1"/>
          <p:nvPr/>
        </p:nvSpPr>
        <p:spPr>
          <a:xfrm>
            <a:off x="1649437" y="4181083"/>
            <a:ext cx="495649" cy="307777"/>
          </a:xfrm>
          <a:prstGeom prst="rect">
            <a:avLst/>
          </a:prstGeom>
          <a:noFill/>
          <a:ln w="12700">
            <a:noFill/>
          </a:ln>
        </p:spPr>
        <p:txBody>
          <a:bodyPr wrap="none" rtlCol="0">
            <a:spAutoFit/>
          </a:bodyPr>
          <a:lstStyle/>
          <a:p>
            <a:r>
              <a:rPr lang="en-GB" sz="1400" dirty="0">
                <a:solidFill>
                  <a:schemeClr val="accent6">
                    <a:lumMod val="50000"/>
                  </a:schemeClr>
                </a:solidFill>
                <a:latin typeface="Arial Narrow" panose="020B0606020202030204" pitchFamily="34" charset="0"/>
              </a:rPr>
              <a:t>what</a:t>
            </a:r>
          </a:p>
        </p:txBody>
      </p:sp>
      <p:sp>
        <p:nvSpPr>
          <p:cNvPr id="196" name="TextBox 195"/>
          <p:cNvSpPr txBox="1"/>
          <p:nvPr/>
        </p:nvSpPr>
        <p:spPr>
          <a:xfrm>
            <a:off x="1362498" y="5662117"/>
            <a:ext cx="782587" cy="307777"/>
          </a:xfrm>
          <a:prstGeom prst="rect">
            <a:avLst/>
          </a:prstGeom>
          <a:noFill/>
          <a:ln w="12700">
            <a:noFill/>
          </a:ln>
        </p:spPr>
        <p:txBody>
          <a:bodyPr wrap="none" rtlCol="0">
            <a:spAutoFit/>
          </a:bodyPr>
          <a:lstStyle/>
          <a:p>
            <a:r>
              <a:rPr lang="en-GB" sz="1400" dirty="0">
                <a:solidFill>
                  <a:schemeClr val="accent6">
                    <a:lumMod val="50000"/>
                  </a:schemeClr>
                </a:solidFill>
                <a:latin typeface="Arial Narrow" panose="020B0606020202030204" pitchFamily="34" charset="0"/>
              </a:rPr>
              <a:t>feedback</a:t>
            </a:r>
          </a:p>
        </p:txBody>
      </p:sp>
      <p:graphicFrame>
        <p:nvGraphicFramePr>
          <p:cNvPr id="149525" name="Object 21"/>
          <p:cNvGraphicFramePr>
            <a:graphicFrameLocks noChangeAspect="1"/>
          </p:cNvGraphicFramePr>
          <p:nvPr/>
        </p:nvGraphicFramePr>
        <p:xfrm>
          <a:off x="4426983" y="4127368"/>
          <a:ext cx="279400" cy="415925"/>
        </p:xfrm>
        <a:graphic>
          <a:graphicData uri="http://schemas.openxmlformats.org/presentationml/2006/ole">
            <mc:AlternateContent xmlns:mc="http://schemas.openxmlformats.org/markup-compatibility/2006">
              <mc:Choice xmlns:v="urn:schemas-microsoft-com:vml" Requires="v">
                <p:oleObj spid="_x0000_s150322" name="Equation" r:id="rId4" imgW="164957" imgH="241091" progId="Equation.DSMT4">
                  <p:embed/>
                </p:oleObj>
              </mc:Choice>
              <mc:Fallback>
                <p:oleObj name="Equation" r:id="rId4" imgW="164957" imgH="241091" progId="Equation.DSMT4">
                  <p:embed/>
                  <p:pic>
                    <p:nvPicPr>
                      <p:cNvPr id="0"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983" y="4127368"/>
                        <a:ext cx="279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6" name="Object 22"/>
          <p:cNvGraphicFramePr>
            <a:graphicFrameLocks noChangeAspect="1"/>
          </p:cNvGraphicFramePr>
          <p:nvPr/>
        </p:nvGraphicFramePr>
        <p:xfrm>
          <a:off x="3840394" y="4862787"/>
          <a:ext cx="301625" cy="415925"/>
        </p:xfrm>
        <a:graphic>
          <a:graphicData uri="http://schemas.openxmlformats.org/presentationml/2006/ole">
            <mc:AlternateContent xmlns:mc="http://schemas.openxmlformats.org/markup-compatibility/2006">
              <mc:Choice xmlns:v="urn:schemas-microsoft-com:vml" Requires="v">
                <p:oleObj spid="_x0000_s150323" name="Equation" r:id="rId6" imgW="177646" imgH="241091" progId="Equation.DSMT4">
                  <p:embed/>
                </p:oleObj>
              </mc:Choice>
              <mc:Fallback>
                <p:oleObj name="Equation" r:id="rId6" imgW="177646" imgH="241091" progId="Equation.DSMT4">
                  <p:embed/>
                  <p:pic>
                    <p:nvPicPr>
                      <p:cNvPr id="0" name="Picture 3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394" y="4862787"/>
                        <a:ext cx="301625"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3" name="Group 182"/>
          <p:cNvGrpSpPr/>
          <p:nvPr/>
        </p:nvGrpSpPr>
        <p:grpSpPr>
          <a:xfrm>
            <a:off x="2245123" y="4766731"/>
            <a:ext cx="1270833" cy="628234"/>
            <a:chOff x="4313980" y="4581908"/>
            <a:chExt cx="1607849" cy="799988"/>
          </a:xfrm>
        </p:grpSpPr>
        <p:pic>
          <p:nvPicPr>
            <p:cNvPr id="182"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313980" y="4581908"/>
              <a:ext cx="1607849" cy="799988"/>
            </a:xfrm>
            <a:prstGeom prst="rect">
              <a:avLst/>
            </a:prstGeom>
            <a:ln>
              <a:noFill/>
            </a:ln>
            <a:effectLst>
              <a:outerShdw blurRad="190500" algn="tl" rotWithShape="0">
                <a:srgbClr val="000000">
                  <a:alpha val="70000"/>
                </a:srgbClr>
              </a:outerShdw>
            </a:effectLst>
          </p:spPr>
        </p:pic>
        <p:grpSp>
          <p:nvGrpSpPr>
            <p:cNvPr id="181" name="Group 180"/>
            <p:cNvGrpSpPr/>
            <p:nvPr/>
          </p:nvGrpSpPr>
          <p:grpSpPr>
            <a:xfrm>
              <a:off x="4490480" y="4655938"/>
              <a:ext cx="1299799" cy="592204"/>
              <a:chOff x="4490480" y="4655938"/>
              <a:chExt cx="1299799" cy="592204"/>
            </a:xfrm>
          </p:grpSpPr>
          <p:sp>
            <p:nvSpPr>
              <p:cNvPr id="178" name="Rectangle 12"/>
              <p:cNvSpPr>
                <a:spLocks noChangeArrowheads="1"/>
              </p:cNvSpPr>
              <p:nvPr/>
            </p:nvSpPr>
            <p:spPr bwMode="auto">
              <a:xfrm>
                <a:off x="4906014" y="4655938"/>
                <a:ext cx="480662"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centre</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nvGrpSpPr>
              <p:cNvPr id="180" name="Group 179"/>
              <p:cNvGrpSpPr/>
              <p:nvPr/>
            </p:nvGrpSpPr>
            <p:grpSpPr>
              <a:xfrm>
                <a:off x="4490480" y="5012990"/>
                <a:ext cx="1299799" cy="235152"/>
                <a:chOff x="4490480" y="5012990"/>
                <a:chExt cx="1299799" cy="235152"/>
              </a:xfrm>
            </p:grpSpPr>
            <p:sp>
              <p:nvSpPr>
                <p:cNvPr id="203" name="Rectangle 12"/>
                <p:cNvSpPr>
                  <a:spLocks noChangeArrowheads="1"/>
                </p:cNvSpPr>
                <p:nvPr/>
              </p:nvSpPr>
              <p:spPr bwMode="auto">
                <a:xfrm>
                  <a:off x="4490480" y="5012990"/>
                  <a:ext cx="239316"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left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177" name="Rectangle 12"/>
                <p:cNvSpPr>
                  <a:spLocks noChangeArrowheads="1"/>
                </p:cNvSpPr>
                <p:nvPr/>
              </p:nvSpPr>
              <p:spPr bwMode="auto">
                <a:xfrm>
                  <a:off x="5435360" y="5012990"/>
                  <a:ext cx="354919"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right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179" name="Rectangle 12"/>
                <p:cNvSpPr>
                  <a:spLocks noChangeArrowheads="1"/>
                </p:cNvSpPr>
                <p:nvPr/>
              </p:nvSpPr>
              <p:spPr bwMode="auto">
                <a:xfrm>
                  <a:off x="4940933" y="5012990"/>
                  <a:ext cx="346807"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start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grpSp>
      </p:grpSp>
      <p:grpSp>
        <p:nvGrpSpPr>
          <p:cNvPr id="197" name="Group 196"/>
          <p:cNvGrpSpPr/>
          <p:nvPr/>
        </p:nvGrpSpPr>
        <p:grpSpPr>
          <a:xfrm>
            <a:off x="2245123" y="5542929"/>
            <a:ext cx="1461679" cy="489526"/>
            <a:chOff x="4462026" y="5571481"/>
            <a:chExt cx="1461679" cy="489526"/>
          </a:xfrm>
        </p:grpSpPr>
        <p:pic>
          <p:nvPicPr>
            <p:cNvPr id="184"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2026" y="5670482"/>
              <a:ext cx="390525" cy="390525"/>
            </a:xfrm>
            <a:prstGeom prst="rect">
              <a:avLst/>
            </a:prstGeom>
            <a:ln>
              <a:noFill/>
            </a:ln>
            <a:effectLst>
              <a:outerShdw blurRad="190500" algn="tl" rotWithShape="0">
                <a:srgbClr val="000000">
                  <a:alpha val="70000"/>
                </a:srgbClr>
              </a:outerShdw>
            </a:effectLst>
          </p:spPr>
        </p:pic>
        <p:pic>
          <p:nvPicPr>
            <p:cNvPr id="186"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997603" y="5670482"/>
              <a:ext cx="390525" cy="390525"/>
            </a:xfrm>
            <a:prstGeom prst="rect">
              <a:avLst/>
            </a:prstGeom>
            <a:ln>
              <a:noFill/>
            </a:ln>
            <a:effectLst>
              <a:outerShdw blurRad="190500" algn="tl" rotWithShape="0">
                <a:srgbClr val="000000">
                  <a:alpha val="70000"/>
                </a:srgbClr>
              </a:outerShdw>
            </a:effectLst>
          </p:spPr>
        </p:pic>
        <p:pic>
          <p:nvPicPr>
            <p:cNvPr id="187"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3180" y="5670482"/>
              <a:ext cx="390525" cy="390525"/>
            </a:xfrm>
            <a:prstGeom prst="rect">
              <a:avLst/>
            </a:prstGeom>
            <a:ln>
              <a:noFill/>
            </a:ln>
            <a:effectLst>
              <a:outerShdw blurRad="190500" algn="tl" rotWithShape="0">
                <a:srgbClr val="000000">
                  <a:alpha val="70000"/>
                </a:srgbClr>
              </a:outerShdw>
            </a:effectLst>
          </p:spPr>
        </p:pic>
        <p:pic>
          <p:nvPicPr>
            <p:cNvPr id="149527" name="Picture 23" descr="C:\Users\karl\AppData\Local\Microsoft\Windows\INetCache\IE\W3Z0LBT9\Kliponious-green-tick[1].png"/>
            <p:cNvPicPr>
              <a:picLocks noChangeAspect="1" noChangeArrowheads="1"/>
            </p:cNvPicPr>
            <p:nvPr/>
          </p:nvPicPr>
          <p:blipFill>
            <a:blip r:embed="rId9" cstate="print">
              <a:duotone>
                <a:schemeClr val="accent3">
                  <a:shade val="45000"/>
                  <a:satMod val="135000"/>
                </a:schemeClr>
                <a:prstClr val="white"/>
              </a:duotone>
            </a:blip>
            <a:srcRect/>
            <a:stretch>
              <a:fillRect/>
            </a:stretch>
          </p:blipFill>
          <p:spPr bwMode="auto">
            <a:xfrm>
              <a:off x="5083485" y="5571481"/>
              <a:ext cx="402916" cy="461134"/>
            </a:xfrm>
            <a:prstGeom prst="rect">
              <a:avLst/>
            </a:prstGeom>
            <a:noFill/>
          </p:spPr>
        </p:pic>
        <p:pic>
          <p:nvPicPr>
            <p:cNvPr id="149528" name="Picture 24" descr="C:\Users\karl\AppData\Local\Microsoft\Windows\INetCache\IE\VGH7C7MR\Red-Cross[1].png"/>
            <p:cNvPicPr>
              <a:picLocks noChangeAspect="1" noChangeArrowheads="1"/>
            </p:cNvPicPr>
            <p:nvPr/>
          </p:nvPicPr>
          <p:blipFill>
            <a:blip r:embed="rId10" cstate="print">
              <a:duotone>
                <a:schemeClr val="accent3">
                  <a:shade val="45000"/>
                  <a:satMod val="135000"/>
                </a:schemeClr>
                <a:prstClr val="white"/>
              </a:duotone>
            </a:blip>
            <a:srcRect/>
            <a:stretch>
              <a:fillRect/>
            </a:stretch>
          </p:blipFill>
          <p:spPr bwMode="auto">
            <a:xfrm>
              <a:off x="5561827" y="5727700"/>
              <a:ext cx="324944" cy="278524"/>
            </a:xfrm>
            <a:prstGeom prst="rect">
              <a:avLst/>
            </a:prstGeom>
            <a:noFill/>
          </p:spPr>
        </p:pic>
        <p:pic>
          <p:nvPicPr>
            <p:cNvPr id="149529" name="Picture 25" descr="C:\Users\karl\AppData\Local\Microsoft\Windows\INetCache\IE\2NSM7Q9J\1425663956-outline[1].png"/>
            <p:cNvPicPr>
              <a:picLocks noChangeAspect="1" noChangeArrowheads="1"/>
            </p:cNvPicPr>
            <p:nvPr/>
          </p:nvPicPr>
          <p:blipFill>
            <a:blip r:embed="rId11" cstate="print">
              <a:duotone>
                <a:schemeClr val="accent3">
                  <a:shade val="45000"/>
                  <a:satMod val="135000"/>
                </a:schemeClr>
                <a:prstClr val="white"/>
              </a:duotone>
            </a:blip>
            <a:srcRect/>
            <a:stretch>
              <a:fillRect/>
            </a:stretch>
          </p:blipFill>
          <p:spPr bwMode="auto">
            <a:xfrm>
              <a:off x="4493495" y="5711898"/>
              <a:ext cx="319805" cy="319805"/>
            </a:xfrm>
            <a:prstGeom prst="rect">
              <a:avLst/>
            </a:prstGeom>
            <a:noFill/>
          </p:spPr>
        </p:pic>
      </p:grpSp>
      <p:grpSp>
        <p:nvGrpSpPr>
          <p:cNvPr id="208" name="Group 207"/>
          <p:cNvGrpSpPr/>
          <p:nvPr/>
        </p:nvGrpSpPr>
        <p:grpSpPr>
          <a:xfrm>
            <a:off x="2245123" y="4167246"/>
            <a:ext cx="1997257" cy="390525"/>
            <a:chOff x="4466380" y="4011497"/>
            <a:chExt cx="1997257" cy="390525"/>
          </a:xfrm>
        </p:grpSpPr>
        <p:pic>
          <p:nvPicPr>
            <p:cNvPr id="209"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210"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211"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212"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213" name="Oval 212"/>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4" name="Oval 213"/>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5" name="Oval 214"/>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16" name="Oval 215"/>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217" name="TextBox 216"/>
          <p:cNvSpPr txBox="1"/>
          <p:nvPr/>
        </p:nvSpPr>
        <p:spPr>
          <a:xfrm>
            <a:off x="1559668" y="4916014"/>
            <a:ext cx="585417" cy="307777"/>
          </a:xfrm>
          <a:prstGeom prst="rect">
            <a:avLst/>
          </a:prstGeom>
          <a:noFill/>
          <a:ln w="12700">
            <a:noFill/>
          </a:ln>
        </p:spPr>
        <p:txBody>
          <a:bodyPr wrap="none" rtlCol="0">
            <a:spAutoFit/>
          </a:bodyPr>
          <a:lstStyle/>
          <a:p>
            <a:r>
              <a:rPr lang="en-GB" sz="1400" dirty="0">
                <a:solidFill>
                  <a:schemeClr val="accent6">
                    <a:lumMod val="50000"/>
                  </a:schemeClr>
                </a:solidFill>
                <a:latin typeface="Arial Narrow" panose="020B0606020202030204" pitchFamily="34" charset="0"/>
              </a:rPr>
              <a:t>where</a:t>
            </a:r>
          </a:p>
        </p:txBody>
      </p:sp>
      <p:graphicFrame>
        <p:nvGraphicFramePr>
          <p:cNvPr id="149536" name="Object 32"/>
          <p:cNvGraphicFramePr>
            <a:graphicFrameLocks noChangeAspect="1"/>
          </p:cNvGraphicFramePr>
          <p:nvPr/>
        </p:nvGraphicFramePr>
        <p:xfrm>
          <a:off x="3851506" y="5599287"/>
          <a:ext cx="279400" cy="415925"/>
        </p:xfrm>
        <a:graphic>
          <a:graphicData uri="http://schemas.openxmlformats.org/presentationml/2006/ole">
            <mc:AlternateContent xmlns:mc="http://schemas.openxmlformats.org/markup-compatibility/2006">
              <mc:Choice xmlns:v="urn:schemas-microsoft-com:vml" Requires="v">
                <p:oleObj spid="_x0000_s150324" name="Equation" r:id="rId12" imgW="164957" imgH="241091" progId="Equation.DSMT4">
                  <p:embed/>
                </p:oleObj>
              </mc:Choice>
              <mc:Fallback>
                <p:oleObj name="Equation" r:id="rId12" imgW="164957" imgH="241091" progId="Equation.DSMT4">
                  <p:embed/>
                  <p:pic>
                    <p:nvPicPr>
                      <p:cNvPr id="0" name="Picture 3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1506" y="5599287"/>
                        <a:ext cx="279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0" name="TextBox 279"/>
          <p:cNvSpPr txBox="1"/>
          <p:nvPr/>
        </p:nvSpPr>
        <p:spPr>
          <a:xfrm>
            <a:off x="1715158" y="803418"/>
            <a:ext cx="429926" cy="307777"/>
          </a:xfrm>
          <a:prstGeom prst="rect">
            <a:avLst/>
          </a:prstGeom>
          <a:noFill/>
          <a:ln w="12700">
            <a:noFill/>
          </a:ln>
        </p:spPr>
        <p:txBody>
          <a:bodyPr wrap="none" rtlCol="0">
            <a:spAutoFit/>
          </a:bodyPr>
          <a:lstStyle/>
          <a:p>
            <a:r>
              <a:rPr lang="en-GB" sz="1400" dirty="0">
                <a:latin typeface="Arial Narrow" panose="020B0606020202030204" pitchFamily="34" charset="0"/>
              </a:rPr>
              <a:t>rule</a:t>
            </a:r>
          </a:p>
        </p:txBody>
      </p:sp>
      <p:sp>
        <p:nvSpPr>
          <p:cNvPr id="281" name="TextBox 280"/>
          <p:cNvSpPr txBox="1"/>
          <p:nvPr/>
        </p:nvSpPr>
        <p:spPr>
          <a:xfrm>
            <a:off x="1559668" y="2257702"/>
            <a:ext cx="585417" cy="307777"/>
          </a:xfrm>
          <a:prstGeom prst="rect">
            <a:avLst/>
          </a:prstGeom>
          <a:noFill/>
          <a:ln w="12700">
            <a:noFill/>
          </a:ln>
        </p:spPr>
        <p:txBody>
          <a:bodyPr wrap="none" rtlCol="0">
            <a:spAutoFit/>
          </a:bodyPr>
          <a:lstStyle/>
          <a:p>
            <a:r>
              <a:rPr lang="en-GB" sz="1400" dirty="0">
                <a:latin typeface="Arial Narrow" panose="020B0606020202030204" pitchFamily="34" charset="0"/>
              </a:rPr>
              <a:t>where</a:t>
            </a:r>
          </a:p>
        </p:txBody>
      </p:sp>
      <p:graphicFrame>
        <p:nvGraphicFramePr>
          <p:cNvPr id="436" name="Object 13"/>
          <p:cNvGraphicFramePr>
            <a:graphicFrameLocks noChangeAspect="1"/>
          </p:cNvGraphicFramePr>
          <p:nvPr>
            <p:extLst>
              <p:ext uri="{D42A27DB-BD31-4B8C-83A1-F6EECF244321}">
                <p14:modId xmlns:p14="http://schemas.microsoft.com/office/powerpoint/2010/main" val="66804084"/>
              </p:ext>
            </p:extLst>
          </p:nvPr>
        </p:nvGraphicFramePr>
        <p:xfrm>
          <a:off x="3851506" y="1438278"/>
          <a:ext cx="279400" cy="415925"/>
        </p:xfrm>
        <a:graphic>
          <a:graphicData uri="http://schemas.openxmlformats.org/presentationml/2006/ole">
            <mc:AlternateContent xmlns:mc="http://schemas.openxmlformats.org/markup-compatibility/2006">
              <mc:Choice xmlns:v="urn:schemas-microsoft-com:vml" Requires="v">
                <p:oleObj spid="_x0000_s150325" name="Equation" r:id="rId14" imgW="164957" imgH="241091" progId="Equation.DSMT4">
                  <p:embed/>
                </p:oleObj>
              </mc:Choice>
              <mc:Fallback>
                <p:oleObj name="Equation" r:id="rId14" imgW="164957" imgH="241091" progId="Equation.DSMT4">
                  <p:embed/>
                  <p:pic>
                    <p:nvPicPr>
                      <p:cNvPr id="0" name="Picture 30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51506" y="1438278"/>
                        <a:ext cx="279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2" name="Object 18"/>
          <p:cNvGraphicFramePr>
            <a:graphicFrameLocks noChangeAspect="1"/>
          </p:cNvGraphicFramePr>
          <p:nvPr/>
        </p:nvGraphicFramePr>
        <p:xfrm>
          <a:off x="3861825" y="772709"/>
          <a:ext cx="258763" cy="415925"/>
        </p:xfrm>
        <a:graphic>
          <a:graphicData uri="http://schemas.openxmlformats.org/presentationml/2006/ole">
            <mc:AlternateContent xmlns:mc="http://schemas.openxmlformats.org/markup-compatibility/2006">
              <mc:Choice xmlns:v="urn:schemas-microsoft-com:vml" Requires="v">
                <p:oleObj spid="_x0000_s150326" name="Equation" r:id="rId16" imgW="152334" imgH="241195" progId="Equation.DSMT4">
                  <p:embed/>
                </p:oleObj>
              </mc:Choice>
              <mc:Fallback>
                <p:oleObj name="Equation" r:id="rId16" imgW="152334" imgH="241195" progId="Equation.DSMT4">
                  <p:embed/>
                  <p:pic>
                    <p:nvPicPr>
                      <p:cNvPr id="0" name="Picture 3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61825" y="772709"/>
                        <a:ext cx="258763"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9"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2245123" y="2130954"/>
            <a:ext cx="1270833" cy="628234"/>
          </a:xfrm>
          <a:prstGeom prst="rect">
            <a:avLst/>
          </a:prstGeom>
          <a:solidFill>
            <a:schemeClr val="tx1"/>
          </a:solidFill>
          <a:ln w="28575">
            <a:noFill/>
          </a:ln>
          <a:effectLst>
            <a:outerShdw blurRad="190500" algn="tl" rotWithShape="0">
              <a:srgbClr val="000000">
                <a:alpha val="70000"/>
              </a:srgbClr>
            </a:outerShdw>
          </a:effectLst>
        </p:spPr>
      </p:pic>
      <p:grpSp>
        <p:nvGrpSpPr>
          <p:cNvPr id="220" name="Group 180"/>
          <p:cNvGrpSpPr/>
          <p:nvPr/>
        </p:nvGrpSpPr>
        <p:grpSpPr>
          <a:xfrm>
            <a:off x="2384620" y="2189090"/>
            <a:ext cx="1027352" cy="465060"/>
            <a:chOff x="4490480" y="4655938"/>
            <a:chExt cx="1299800" cy="592204"/>
          </a:xfrm>
        </p:grpSpPr>
        <p:sp>
          <p:nvSpPr>
            <p:cNvPr id="221" name="Rectangle 12"/>
            <p:cNvSpPr>
              <a:spLocks noChangeArrowheads="1"/>
            </p:cNvSpPr>
            <p:nvPr/>
          </p:nvSpPr>
          <p:spPr bwMode="auto">
            <a:xfrm>
              <a:off x="4906014" y="4655938"/>
              <a:ext cx="480662"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centre</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nvGrpSpPr>
            <p:cNvPr id="222" name="Group 179"/>
            <p:cNvGrpSpPr/>
            <p:nvPr/>
          </p:nvGrpSpPr>
          <p:grpSpPr>
            <a:xfrm>
              <a:off x="4490480" y="5012990"/>
              <a:ext cx="1299800" cy="235152"/>
              <a:chOff x="4490480" y="5012990"/>
              <a:chExt cx="1299800" cy="235152"/>
            </a:xfrm>
          </p:grpSpPr>
          <p:sp>
            <p:nvSpPr>
              <p:cNvPr id="223" name="Rectangle 12"/>
              <p:cNvSpPr>
                <a:spLocks noChangeArrowheads="1"/>
              </p:cNvSpPr>
              <p:nvPr/>
            </p:nvSpPr>
            <p:spPr bwMode="auto">
              <a:xfrm>
                <a:off x="4490480" y="5012990"/>
                <a:ext cx="239317"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left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224" name="Rectangle 12"/>
              <p:cNvSpPr>
                <a:spLocks noChangeArrowheads="1"/>
              </p:cNvSpPr>
              <p:nvPr/>
            </p:nvSpPr>
            <p:spPr bwMode="auto">
              <a:xfrm>
                <a:off x="5435360" y="5012990"/>
                <a:ext cx="354920"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right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sp>
            <p:nvSpPr>
              <p:cNvPr id="225" name="Rectangle 12"/>
              <p:cNvSpPr>
                <a:spLocks noChangeArrowheads="1"/>
              </p:cNvSpPr>
              <p:nvPr/>
            </p:nvSpPr>
            <p:spPr bwMode="auto">
              <a:xfrm>
                <a:off x="4940941" y="5012990"/>
                <a:ext cx="346807" cy="2351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accent3">
                        <a:lumMod val="50000"/>
                      </a:schemeClr>
                    </a:solidFill>
                    <a:latin typeface="Arial Narrow" panose="020B0606020202030204" pitchFamily="34" charset="0"/>
                    <a:cs typeface="Arial" pitchFamily="34" charset="0"/>
                  </a:rPr>
                  <a:t>start</a:t>
                </a:r>
                <a:endParaRPr kumimoji="0" lang="en-US" sz="1600" b="0" i="0" u="none" strike="noStrike" cap="none" normalizeH="0" baseline="0" dirty="0">
                  <a:ln>
                    <a:noFill/>
                  </a:ln>
                  <a:solidFill>
                    <a:schemeClr val="accent3">
                      <a:lumMod val="50000"/>
                    </a:schemeClr>
                  </a:solidFill>
                  <a:effectLst/>
                  <a:latin typeface="Arial Narrow" pitchFamily="34" charset="0"/>
                  <a:cs typeface="Arial" pitchFamily="34" charset="0"/>
                </a:endParaRPr>
              </a:p>
            </p:txBody>
          </p:sp>
        </p:grpSp>
      </p:grpSp>
      <p:grpSp>
        <p:nvGrpSpPr>
          <p:cNvPr id="236" name="Group 235"/>
          <p:cNvGrpSpPr/>
          <p:nvPr/>
        </p:nvGrpSpPr>
        <p:grpSpPr>
          <a:xfrm>
            <a:off x="2245123" y="1455038"/>
            <a:ext cx="1461679" cy="390525"/>
            <a:chOff x="4466380" y="4011497"/>
            <a:chExt cx="1461679" cy="390525"/>
          </a:xfrm>
        </p:grpSpPr>
        <p:pic>
          <p:nvPicPr>
            <p:cNvPr id="237"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238"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240"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241" name="Oval 240"/>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42" name="Oval 241"/>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43" name="Oval 242"/>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251" name="Group 250"/>
          <p:cNvGrpSpPr/>
          <p:nvPr/>
        </p:nvGrpSpPr>
        <p:grpSpPr>
          <a:xfrm>
            <a:off x="2245123" y="3000304"/>
            <a:ext cx="1997257" cy="390525"/>
            <a:chOff x="4589622" y="3082920"/>
            <a:chExt cx="1997257" cy="390525"/>
          </a:xfrm>
        </p:grpSpPr>
        <p:grpSp>
          <p:nvGrpSpPr>
            <p:cNvPr id="227" name="Group 226"/>
            <p:cNvGrpSpPr/>
            <p:nvPr/>
          </p:nvGrpSpPr>
          <p:grpSpPr>
            <a:xfrm>
              <a:off x="4589622" y="3082920"/>
              <a:ext cx="1997257" cy="390525"/>
              <a:chOff x="4466380" y="4011497"/>
              <a:chExt cx="1997257" cy="390525"/>
            </a:xfrm>
          </p:grpSpPr>
          <p:pic>
            <p:nvPicPr>
              <p:cNvPr id="228"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w="28575">
                <a:noFill/>
              </a:ln>
              <a:effectLst>
                <a:outerShdw blurRad="190500" algn="tl" rotWithShape="0">
                  <a:srgbClr val="000000">
                    <a:alpha val="70000"/>
                  </a:srgbClr>
                </a:outerShdw>
              </a:effectLst>
            </p:spPr>
          </p:pic>
          <p:pic>
            <p:nvPicPr>
              <p:cNvPr id="229" name="Picture 228"/>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w="28575">
                <a:noFill/>
              </a:ln>
              <a:effectLst>
                <a:outerShdw blurRad="190500" algn="tl" rotWithShape="0">
                  <a:srgbClr val="000000">
                    <a:alpha val="70000"/>
                  </a:srgbClr>
                </a:outerShdw>
              </a:effectLst>
            </p:spPr>
          </p:pic>
          <p:pic>
            <p:nvPicPr>
              <p:cNvPr id="230"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w="28575">
                <a:noFill/>
              </a:ln>
              <a:effectLst>
                <a:outerShdw blurRad="190500" algn="tl" rotWithShape="0">
                  <a:srgbClr val="000000">
                    <a:alpha val="70000"/>
                  </a:srgbClr>
                </a:outerShdw>
              </a:effectLst>
            </p:spPr>
          </p:pic>
          <p:pic>
            <p:nvPicPr>
              <p:cNvPr id="231"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w="28575">
                <a:noFill/>
              </a:ln>
              <a:effectLst>
                <a:outerShdw blurRad="190500" algn="tl" rotWithShape="0">
                  <a:srgbClr val="000000">
                    <a:alpha val="70000"/>
                  </a:srgbClr>
                </a:outerShdw>
              </a:effectLst>
            </p:spPr>
          </p:pic>
          <p:sp>
            <p:nvSpPr>
              <p:cNvPr id="232" name="Oval 23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33" name="Oval 23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234" name="Oval 23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pic>
          <p:nvPicPr>
            <p:cNvPr id="245" name="Picture 25" descr="C:\Users\karl\AppData\Local\Microsoft\Windows\INetCache\IE\2NSM7Q9J\1425663956-outline[1].png"/>
            <p:cNvPicPr>
              <a:picLocks noChangeAspect="1" noChangeArrowheads="1"/>
            </p:cNvPicPr>
            <p:nvPr/>
          </p:nvPicPr>
          <p:blipFill>
            <a:blip r:embed="rId11" cstate="print">
              <a:duotone>
                <a:schemeClr val="accent3">
                  <a:shade val="45000"/>
                  <a:satMod val="135000"/>
                </a:schemeClr>
                <a:prstClr val="white"/>
              </a:duotone>
            </a:blip>
            <a:srcRect/>
            <a:stretch>
              <a:fillRect/>
            </a:stretch>
          </p:blipFill>
          <p:spPr bwMode="auto">
            <a:xfrm>
              <a:off x="6228609" y="3123914"/>
              <a:ext cx="319805" cy="319805"/>
            </a:xfrm>
            <a:prstGeom prst="rect">
              <a:avLst/>
            </a:prstGeom>
            <a:noFill/>
            <a:ln>
              <a:noFill/>
            </a:ln>
          </p:spPr>
        </p:pic>
      </p:grpSp>
      <p:sp>
        <p:nvSpPr>
          <p:cNvPr id="246" name="TextBox 245"/>
          <p:cNvSpPr txBox="1"/>
          <p:nvPr/>
        </p:nvSpPr>
        <p:spPr>
          <a:xfrm>
            <a:off x="1535622" y="3029875"/>
            <a:ext cx="609462" cy="307777"/>
          </a:xfrm>
          <a:prstGeom prst="rect">
            <a:avLst/>
          </a:prstGeom>
          <a:noFill/>
          <a:ln w="12700">
            <a:noFill/>
          </a:ln>
        </p:spPr>
        <p:txBody>
          <a:bodyPr wrap="none" rtlCol="0">
            <a:spAutoFit/>
          </a:bodyPr>
          <a:lstStyle/>
          <a:p>
            <a:r>
              <a:rPr lang="en-GB" sz="1400" dirty="0">
                <a:latin typeface="Arial Narrow" panose="020B0606020202030204" pitchFamily="34" charset="0"/>
              </a:rPr>
              <a:t>choice</a:t>
            </a:r>
          </a:p>
        </p:txBody>
      </p:sp>
      <p:sp>
        <p:nvSpPr>
          <p:cNvPr id="247" name="TextBox 246"/>
          <p:cNvSpPr txBox="1"/>
          <p:nvPr/>
        </p:nvSpPr>
        <p:spPr>
          <a:xfrm>
            <a:off x="1559668" y="1471071"/>
            <a:ext cx="585417" cy="307777"/>
          </a:xfrm>
          <a:prstGeom prst="rect">
            <a:avLst/>
          </a:prstGeom>
          <a:noFill/>
          <a:ln w="12700">
            <a:noFill/>
          </a:ln>
        </p:spPr>
        <p:txBody>
          <a:bodyPr wrap="none" rtlCol="0">
            <a:spAutoFit/>
          </a:bodyPr>
          <a:lstStyle/>
          <a:p>
            <a:r>
              <a:rPr lang="en-GB" sz="1400" dirty="0">
                <a:latin typeface="Arial Narrow" panose="020B0606020202030204" pitchFamily="34" charset="0"/>
              </a:rPr>
              <a:t>colour</a:t>
            </a:r>
          </a:p>
        </p:txBody>
      </p:sp>
      <p:grpSp>
        <p:nvGrpSpPr>
          <p:cNvPr id="250" name="Group 249"/>
          <p:cNvGrpSpPr/>
          <p:nvPr/>
        </p:nvGrpSpPr>
        <p:grpSpPr>
          <a:xfrm>
            <a:off x="2245123" y="777552"/>
            <a:ext cx="1461679" cy="390525"/>
            <a:chOff x="4625874" y="789831"/>
            <a:chExt cx="1461679" cy="390525"/>
          </a:xfrm>
        </p:grpSpPr>
        <p:grpSp>
          <p:nvGrpSpPr>
            <p:cNvPr id="193" name="Group 192"/>
            <p:cNvGrpSpPr/>
            <p:nvPr/>
          </p:nvGrpSpPr>
          <p:grpSpPr>
            <a:xfrm>
              <a:off x="4625874" y="789831"/>
              <a:ext cx="1461679" cy="390525"/>
              <a:chOff x="4466380" y="4011497"/>
              <a:chExt cx="1461679" cy="390525"/>
            </a:xfrm>
          </p:grpSpPr>
          <p:pic>
            <p:nvPicPr>
              <p:cNvPr id="438"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74"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76"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grpSp>
        <p:pic>
          <p:nvPicPr>
            <p:cNvPr id="149535" name="Picture 31" descr="C:\Users\karl\AppData\Local\Microsoft\Windows\INetCache\IE\VGH7C7MR\large-arrow-pointing-left-166.6-10781[1].gif"/>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a:off x="4651960" y="857250"/>
              <a:ext cx="336120" cy="256012"/>
            </a:xfrm>
            <a:prstGeom prst="rect">
              <a:avLst/>
            </a:prstGeom>
            <a:noFill/>
          </p:spPr>
        </p:pic>
        <p:pic>
          <p:nvPicPr>
            <p:cNvPr id="248" name="Picture 31" descr="C:\Users\karl\AppData\Local\Microsoft\Windows\INetCache\IE\VGH7C7MR\large-arrow-pointing-left-166.6-10781[1].gif"/>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rot="5400000">
              <a:off x="5187741" y="857250"/>
              <a:ext cx="336120" cy="256012"/>
            </a:xfrm>
            <a:prstGeom prst="rect">
              <a:avLst/>
            </a:prstGeom>
            <a:noFill/>
          </p:spPr>
        </p:pic>
        <p:pic>
          <p:nvPicPr>
            <p:cNvPr id="249" name="Picture 31" descr="C:\Users\karl\AppData\Local\Microsoft\Windows\INetCache\IE\VGH7C7MR\large-arrow-pointing-left-166.6-10781[1].gif"/>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rot="10800000">
              <a:off x="5723522" y="847725"/>
              <a:ext cx="336120" cy="256012"/>
            </a:xfrm>
            <a:prstGeom prst="rect">
              <a:avLst/>
            </a:prstGeom>
            <a:noFill/>
          </p:spPr>
        </p:pic>
      </p:grpSp>
      <p:graphicFrame>
        <p:nvGraphicFramePr>
          <p:cNvPr id="149537" name="Object 33"/>
          <p:cNvGraphicFramePr>
            <a:graphicFrameLocks noChangeAspect="1"/>
          </p:cNvGraphicFramePr>
          <p:nvPr/>
        </p:nvGraphicFramePr>
        <p:xfrm>
          <a:off x="3851506" y="2228785"/>
          <a:ext cx="279400" cy="415925"/>
        </p:xfrm>
        <a:graphic>
          <a:graphicData uri="http://schemas.openxmlformats.org/presentationml/2006/ole">
            <mc:AlternateContent xmlns:mc="http://schemas.openxmlformats.org/markup-compatibility/2006">
              <mc:Choice xmlns:v="urn:schemas-microsoft-com:vml" Requires="v">
                <p:oleObj spid="_x0000_s150327" name="Equation" r:id="rId19" imgW="164957" imgH="241091" progId="Equation.DSMT4">
                  <p:embed/>
                </p:oleObj>
              </mc:Choice>
              <mc:Fallback>
                <p:oleObj name="Equation" r:id="rId19" imgW="164957" imgH="241091" progId="Equation.DSMT4">
                  <p:embed/>
                  <p:pic>
                    <p:nvPicPr>
                      <p:cNvPr id="0" name="Picture 3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51506" y="2228785"/>
                        <a:ext cx="279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38" name="Object 34"/>
          <p:cNvGraphicFramePr>
            <a:graphicFrameLocks noChangeAspect="1"/>
          </p:cNvGraphicFramePr>
          <p:nvPr/>
        </p:nvGraphicFramePr>
        <p:xfrm>
          <a:off x="4428509" y="2980403"/>
          <a:ext cx="279400" cy="415925"/>
        </p:xfrm>
        <a:graphic>
          <a:graphicData uri="http://schemas.openxmlformats.org/presentationml/2006/ole">
            <mc:AlternateContent xmlns:mc="http://schemas.openxmlformats.org/markup-compatibility/2006">
              <mc:Choice xmlns:v="urn:schemas-microsoft-com:vml" Requires="v">
                <p:oleObj spid="_x0000_s150328" name="Equation" r:id="rId21" imgW="164957" imgH="241091" progId="Equation.DSMT4">
                  <p:embed/>
                </p:oleObj>
              </mc:Choice>
              <mc:Fallback>
                <p:oleObj name="Equation" r:id="rId21" imgW="164957" imgH="241091" progId="Equation.DSMT4">
                  <p:embed/>
                  <p:pic>
                    <p:nvPicPr>
                      <p:cNvPr id="0" name="Picture 3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28509" y="2980403"/>
                        <a:ext cx="2794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 name="TextBox 251"/>
          <p:cNvSpPr txBox="1"/>
          <p:nvPr/>
        </p:nvSpPr>
        <p:spPr>
          <a:xfrm>
            <a:off x="2702676" y="276301"/>
            <a:ext cx="1330101" cy="338554"/>
          </a:xfrm>
          <a:prstGeom prst="rect">
            <a:avLst/>
          </a:prstGeom>
          <a:noFill/>
          <a:ln w="12700">
            <a:noFill/>
          </a:ln>
        </p:spPr>
        <p:txBody>
          <a:bodyPr wrap="square" rtlCol="0">
            <a:spAutoFit/>
          </a:bodyPr>
          <a:lstStyle/>
          <a:p>
            <a:pPr algn="ctr"/>
            <a:r>
              <a:rPr lang="en-GB" sz="1600" dirty="0">
                <a:latin typeface="Arial Narrow" panose="020B0606020202030204" pitchFamily="34" charset="0"/>
              </a:rPr>
              <a:t>Hidden states</a:t>
            </a:r>
          </a:p>
        </p:txBody>
      </p:sp>
      <p:grpSp>
        <p:nvGrpSpPr>
          <p:cNvPr id="257" name="Group 256"/>
          <p:cNvGrpSpPr/>
          <p:nvPr/>
        </p:nvGrpSpPr>
        <p:grpSpPr>
          <a:xfrm>
            <a:off x="6190214" y="522206"/>
            <a:ext cx="1143461" cy="1632342"/>
            <a:chOff x="6190213" y="522206"/>
            <a:chExt cx="1143461" cy="1632342"/>
          </a:xfrm>
        </p:grpSpPr>
        <p:grpSp>
          <p:nvGrpSpPr>
            <p:cNvPr id="153" name="Group 152"/>
            <p:cNvGrpSpPr/>
            <p:nvPr/>
          </p:nvGrpSpPr>
          <p:grpSpPr>
            <a:xfrm>
              <a:off x="6190213" y="522206"/>
              <a:ext cx="1143461" cy="1632342"/>
              <a:chOff x="7174933" y="1316018"/>
              <a:chExt cx="1143461" cy="1632342"/>
            </a:xfrm>
          </p:grpSpPr>
          <p:sp>
            <p:nvSpPr>
              <p:cNvPr id="124" name="Oval 123"/>
              <p:cNvSpPr>
                <a:spLocks noChangeAspect="1"/>
              </p:cNvSpPr>
              <p:nvPr/>
            </p:nvSpPr>
            <p:spPr>
              <a:xfrm>
                <a:off x="7651913" y="1316018"/>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29" name="Oval 128"/>
              <p:cNvSpPr>
                <a:spLocks noChangeAspect="1"/>
              </p:cNvSpPr>
              <p:nvPr/>
            </p:nvSpPr>
            <p:spPr>
              <a:xfrm>
                <a:off x="7174933" y="1885347"/>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35" name="Oval 134"/>
              <p:cNvSpPr>
                <a:spLocks noChangeAspect="1"/>
              </p:cNvSpPr>
              <p:nvPr/>
            </p:nvSpPr>
            <p:spPr>
              <a:xfrm>
                <a:off x="8113752" y="1886810"/>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2" name="Oval 141"/>
              <p:cNvSpPr>
                <a:spLocks noChangeAspect="1"/>
              </p:cNvSpPr>
              <p:nvPr/>
            </p:nvSpPr>
            <p:spPr>
              <a:xfrm>
                <a:off x="7651671" y="1886811"/>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nvGrpSpPr>
              <p:cNvPr id="143" name="Group 142"/>
              <p:cNvGrpSpPr>
                <a:grpSpLocks noChangeAspect="1"/>
              </p:cNvGrpSpPr>
              <p:nvPr/>
            </p:nvGrpSpPr>
            <p:grpSpPr>
              <a:xfrm>
                <a:off x="7399303" y="2508739"/>
                <a:ext cx="709378" cy="439621"/>
                <a:chOff x="4466380" y="4011497"/>
                <a:chExt cx="1461679" cy="905845"/>
              </a:xfrm>
            </p:grpSpPr>
            <p:pic>
              <p:nvPicPr>
                <p:cNvPr id="144"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45" name="Picture 144"/>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46"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978062" y="4526817"/>
                  <a:ext cx="390524" cy="390525"/>
                </a:xfrm>
                <a:prstGeom prst="rect">
                  <a:avLst/>
                </a:prstGeom>
                <a:ln>
                  <a:noFill/>
                </a:ln>
                <a:effectLst>
                  <a:outerShdw blurRad="190500" algn="tl" rotWithShape="0">
                    <a:srgbClr val="000000">
                      <a:alpha val="70000"/>
                    </a:srgbClr>
                  </a:outerShdw>
                </a:effectLst>
              </p:spPr>
            </p:pic>
            <p:pic>
              <p:nvPicPr>
                <p:cNvPr id="147"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148" name="Oval 147"/>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49" name="Oval 148"/>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50" name="Oval 149"/>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pic>
            <p:nvPicPr>
              <p:cNvPr id="152" name="Picture 25" descr="C:\Users\karl\AppData\Local\Microsoft\Windows\INetCache\IE\2NSM7Q9J\1425663956-outline[1].png"/>
              <p:cNvPicPr>
                <a:picLocks noChangeAspect="1" noChangeArrowheads="1"/>
              </p:cNvPicPr>
              <p:nvPr/>
            </p:nvPicPr>
            <p:blipFill>
              <a:blip r:embed="rId11" cstate="print">
                <a:duotone>
                  <a:schemeClr val="accent3">
                    <a:shade val="45000"/>
                    <a:satMod val="135000"/>
                  </a:schemeClr>
                  <a:prstClr val="white"/>
                </a:duotone>
              </a:blip>
              <a:srcRect/>
              <a:stretch>
                <a:fillRect/>
              </a:stretch>
            </p:blipFill>
            <p:spPr bwMode="auto">
              <a:xfrm>
                <a:off x="7673783" y="2763577"/>
                <a:ext cx="160419" cy="160419"/>
              </a:xfrm>
              <a:prstGeom prst="rect">
                <a:avLst/>
              </a:prstGeom>
              <a:noFill/>
            </p:spPr>
          </p:pic>
        </p:grpSp>
        <p:cxnSp>
          <p:nvCxnSpPr>
            <p:cNvPr id="162" name="Curved Connector 22"/>
            <p:cNvCxnSpPr>
              <a:stCxn id="142" idx="0"/>
              <a:endCxn id="124" idx="4"/>
            </p:cNvCxnSpPr>
            <p:nvPr/>
          </p:nvCxnSpPr>
          <p:spPr>
            <a:xfrm rot="5400000" flipH="1" flipV="1">
              <a:off x="6585006" y="908491"/>
              <a:ext cx="368775" cy="242"/>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Curved Connector 22"/>
            <p:cNvCxnSpPr>
              <a:stCxn id="124" idx="2"/>
              <a:endCxn id="129" idx="0"/>
            </p:cNvCxnSpPr>
            <p:nvPr/>
          </p:nvCxnSpPr>
          <p:spPr>
            <a:xfrm rot="10800000" flipV="1">
              <a:off x="6292535" y="623215"/>
              <a:ext cx="374659" cy="468320"/>
            </a:xfrm>
            <a:prstGeom prst="curvedConnector2">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urved Connector 22"/>
            <p:cNvCxnSpPr>
              <a:stCxn id="129" idx="6"/>
              <a:endCxn id="142" idx="2"/>
            </p:cNvCxnSpPr>
            <p:nvPr/>
          </p:nvCxnSpPr>
          <p:spPr>
            <a:xfrm>
              <a:off x="6394853" y="1192544"/>
              <a:ext cx="272096" cy="1464"/>
            </a:xfrm>
            <a:prstGeom prst="curvedConnector3">
              <a:avLst>
                <a:gd name="adj1" fmla="val 50000"/>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Curved Connector 22"/>
            <p:cNvCxnSpPr>
              <a:stCxn id="152" idx="3"/>
              <a:endCxn id="145" idx="0"/>
            </p:cNvCxnSpPr>
            <p:nvPr/>
          </p:nvCxnSpPr>
          <p:spPr>
            <a:xfrm flipH="1" flipV="1">
              <a:off x="6769273" y="1714927"/>
              <a:ext cx="80209" cy="335048"/>
            </a:xfrm>
            <a:prstGeom prst="curvedConnector4">
              <a:avLst>
                <a:gd name="adj1" fmla="val -303152"/>
                <a:gd name="adj2" fmla="val 168229"/>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Curved Connector 22"/>
            <p:cNvCxnSpPr>
              <a:stCxn id="146" idx="3"/>
              <a:endCxn id="146" idx="1"/>
            </p:cNvCxnSpPr>
            <p:nvPr/>
          </p:nvCxnSpPr>
          <p:spPr>
            <a:xfrm flipH="1">
              <a:off x="6662907" y="2059784"/>
              <a:ext cx="189528" cy="12700"/>
            </a:xfrm>
            <a:prstGeom prst="curvedConnector5">
              <a:avLst>
                <a:gd name="adj1" fmla="val -120615"/>
                <a:gd name="adj2" fmla="val 2546173"/>
                <a:gd name="adj3" fmla="val 220615"/>
              </a:avLst>
            </a:prstGeom>
            <a:ln w="127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371" name="Curved Connector 22"/>
          <p:cNvCxnSpPr/>
          <p:nvPr/>
        </p:nvCxnSpPr>
        <p:spPr>
          <a:xfrm rot="5400000">
            <a:off x="3254314" y="3724601"/>
            <a:ext cx="3657831" cy="22067"/>
          </a:xfrm>
          <a:prstGeom prst="curvedConnector3">
            <a:avLst>
              <a:gd name="adj1" fmla="val 50000"/>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3" name="Group 372"/>
          <p:cNvGrpSpPr/>
          <p:nvPr/>
        </p:nvGrpSpPr>
        <p:grpSpPr>
          <a:xfrm>
            <a:off x="4747972" y="2582441"/>
            <a:ext cx="3997506" cy="2465762"/>
            <a:chOff x="4998052" y="2582441"/>
            <a:chExt cx="3997506" cy="2465762"/>
          </a:xfrm>
        </p:grpSpPr>
        <p:sp>
          <p:nvSpPr>
            <p:cNvPr id="405" name="Rounded Rectangle 404"/>
            <p:cNvSpPr/>
            <p:nvPr/>
          </p:nvSpPr>
          <p:spPr>
            <a:xfrm>
              <a:off x="4998052" y="2582441"/>
              <a:ext cx="3997506" cy="2465762"/>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63" name="Rectangle 6"/>
            <p:cNvSpPr>
              <a:spLocks noChangeArrowheads="1"/>
            </p:cNvSpPr>
            <p:nvPr/>
          </p:nvSpPr>
          <p:spPr bwMode="auto">
            <a:xfrm>
              <a:off x="5557255" y="3083536"/>
              <a:ext cx="1044575"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64" name="Rectangle 7"/>
            <p:cNvSpPr>
              <a:spLocks noChangeArrowheads="1"/>
            </p:cNvSpPr>
            <p:nvPr/>
          </p:nvSpPr>
          <p:spPr bwMode="auto">
            <a:xfrm>
              <a:off x="5557255" y="3083536"/>
              <a:ext cx="1044575"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67" name="Picture 8"/>
            <p:cNvPicPr>
              <a:picLocks noChangeAspect="1" noChangeArrowheads="1"/>
            </p:cNvPicPr>
            <p:nvPr/>
          </p:nvPicPr>
          <p:blipFill>
            <a:blip r:embed="rId23" cstate="print"/>
            <a:srcRect/>
            <a:stretch>
              <a:fillRect/>
            </a:stretch>
          </p:blipFill>
          <p:spPr bwMode="auto">
            <a:xfrm>
              <a:off x="5563605" y="3083536"/>
              <a:ext cx="1038225" cy="1389063"/>
            </a:xfrm>
            <a:prstGeom prst="rect">
              <a:avLst/>
            </a:prstGeom>
            <a:noFill/>
            <a:ln w="9525">
              <a:noFill/>
              <a:miter lim="800000"/>
              <a:headEnd/>
              <a:tailEnd/>
            </a:ln>
          </p:spPr>
        </p:pic>
        <p:sp>
          <p:nvSpPr>
            <p:cNvPr id="169" name="Rectangle 9"/>
            <p:cNvSpPr>
              <a:spLocks noChangeArrowheads="1"/>
            </p:cNvSpPr>
            <p:nvPr/>
          </p:nvSpPr>
          <p:spPr bwMode="auto">
            <a:xfrm>
              <a:off x="5627716" y="2850906"/>
              <a:ext cx="96821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accent3">
                      <a:lumMod val="50000"/>
                    </a:schemeClr>
                  </a:solidFill>
                  <a:effectLst/>
                  <a:latin typeface="Arial Narrow" pitchFamily="34" charset="0"/>
                  <a:cs typeface="Arial" pitchFamily="34" charset="0"/>
                </a:rPr>
                <a:t>left </a:t>
              </a:r>
              <a:r>
                <a:rPr lang="en-US" sz="1100" b="1" dirty="0">
                  <a:solidFill>
                    <a:schemeClr val="accent3">
                      <a:lumMod val="50000"/>
                    </a:schemeClr>
                  </a:solidFill>
                  <a:latin typeface="Arial Narrow" pitchFamily="34" charset="0"/>
                  <a:cs typeface="Arial" pitchFamily="34" charset="0"/>
                </a:rPr>
                <a:t>  </a:t>
              </a:r>
              <a:r>
                <a:rPr kumimoji="0" lang="en-US" sz="1100" b="1" u="none" strike="noStrike" cap="none" normalizeH="0" baseline="0" dirty="0">
                  <a:ln>
                    <a:noFill/>
                  </a:ln>
                  <a:solidFill>
                    <a:schemeClr val="accent3">
                      <a:lumMod val="50000"/>
                    </a:schemeClr>
                  </a:solidFill>
                  <a:effectLst/>
                  <a:latin typeface="Arial Narrow" pitchFamily="34" charset="0"/>
                  <a:cs typeface="Arial" pitchFamily="34" charset="0"/>
                </a:rPr>
                <a:t> center</a:t>
              </a:r>
              <a:r>
                <a:rPr lang="en-US" sz="1100" b="1" dirty="0">
                  <a:solidFill>
                    <a:schemeClr val="accent3">
                      <a:lumMod val="50000"/>
                    </a:schemeClr>
                  </a:solidFill>
                  <a:latin typeface="Arial Narrow" pitchFamily="34" charset="0"/>
                  <a:cs typeface="Arial" pitchFamily="34" charset="0"/>
                </a:rPr>
                <a:t> </a:t>
              </a:r>
              <a:r>
                <a:rPr kumimoji="0" lang="en-US" sz="1100" b="1" u="none" strike="noStrike" cap="none" normalizeH="0" baseline="0" dirty="0">
                  <a:ln>
                    <a:noFill/>
                  </a:ln>
                  <a:solidFill>
                    <a:schemeClr val="accent3">
                      <a:lumMod val="50000"/>
                    </a:schemeClr>
                  </a:solidFill>
                  <a:effectLst/>
                  <a:latin typeface="Arial Narrow" pitchFamily="34" charset="0"/>
                  <a:cs typeface="Arial" pitchFamily="34" charset="0"/>
                </a:rPr>
                <a:t> right</a:t>
              </a:r>
              <a:endParaRPr kumimoji="0" lang="en-US" sz="2400" b="1" u="none" strike="noStrike" cap="none" normalizeH="0" baseline="0" dirty="0">
                <a:ln>
                  <a:noFill/>
                </a:ln>
                <a:solidFill>
                  <a:schemeClr val="accent3">
                    <a:lumMod val="50000"/>
                  </a:schemeClr>
                </a:solidFill>
                <a:effectLst/>
                <a:latin typeface="Arial Narrow" panose="020B0606020202030204" pitchFamily="34" charset="0"/>
                <a:cs typeface="Arial" pitchFamily="34" charset="0"/>
              </a:endParaRPr>
            </a:p>
          </p:txBody>
        </p:sp>
        <p:sp>
          <p:nvSpPr>
            <p:cNvPr id="172" name="Rectangle 11"/>
            <p:cNvSpPr>
              <a:spLocks noChangeArrowheads="1"/>
            </p:cNvSpPr>
            <p:nvPr/>
          </p:nvSpPr>
          <p:spPr bwMode="auto">
            <a:xfrm>
              <a:off x="5766075" y="4622798"/>
              <a:ext cx="65883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2"/>
                  </a:solidFill>
                  <a:effectLst/>
                  <a:latin typeface="Arial Narrow" panose="020B0606020202030204" pitchFamily="34" charset="0"/>
                  <a:cs typeface="Arial" pitchFamily="34" charset="0"/>
                </a:rPr>
                <a:t>Correct color</a:t>
              </a:r>
              <a:endParaRPr kumimoji="0" lang="en-US" sz="2000" b="1" i="0" u="none" strike="noStrike" cap="none" normalizeH="0" baseline="0" dirty="0">
                <a:ln>
                  <a:noFill/>
                </a:ln>
                <a:solidFill>
                  <a:schemeClr val="tx2"/>
                </a:solidFill>
                <a:effectLst/>
                <a:latin typeface="Arial Narrow" panose="020B0606020202030204" pitchFamily="34" charset="0"/>
                <a:cs typeface="Arial" pitchFamily="34" charset="0"/>
              </a:endParaRPr>
            </a:p>
          </p:txBody>
        </p:sp>
        <p:sp>
          <p:nvSpPr>
            <p:cNvPr id="185" name="Line 12"/>
            <p:cNvSpPr>
              <a:spLocks noChangeShapeType="1"/>
            </p:cNvSpPr>
            <p:nvPr/>
          </p:nvSpPr>
          <p:spPr bwMode="auto">
            <a:xfrm>
              <a:off x="5557255" y="4472598"/>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8" name="Line 13"/>
            <p:cNvSpPr>
              <a:spLocks noChangeShapeType="1"/>
            </p:cNvSpPr>
            <p:nvPr/>
          </p:nvSpPr>
          <p:spPr bwMode="auto">
            <a:xfrm>
              <a:off x="5557255" y="3083536"/>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9" name="Line 15"/>
            <p:cNvSpPr>
              <a:spLocks noChangeShapeType="1"/>
            </p:cNvSpPr>
            <p:nvPr/>
          </p:nvSpPr>
          <p:spPr bwMode="auto">
            <a:xfrm>
              <a:off x="5557255" y="3083536"/>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1" name="Line 16"/>
            <p:cNvSpPr>
              <a:spLocks noChangeShapeType="1"/>
            </p:cNvSpPr>
            <p:nvPr/>
          </p:nvSpPr>
          <p:spPr bwMode="auto">
            <a:xfrm>
              <a:off x="5557255" y="4472598"/>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2" name="Line 17"/>
            <p:cNvSpPr>
              <a:spLocks noChangeShapeType="1"/>
            </p:cNvSpPr>
            <p:nvPr/>
          </p:nvSpPr>
          <p:spPr bwMode="auto">
            <a:xfrm>
              <a:off x="5557255" y="3083536"/>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8" name="Line 18"/>
            <p:cNvSpPr>
              <a:spLocks noChangeShapeType="1"/>
            </p:cNvSpPr>
            <p:nvPr/>
          </p:nvSpPr>
          <p:spPr bwMode="auto">
            <a:xfrm flipV="1">
              <a:off x="561599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99" name="Line 19"/>
            <p:cNvSpPr>
              <a:spLocks noChangeShapeType="1"/>
            </p:cNvSpPr>
            <p:nvPr/>
          </p:nvSpPr>
          <p:spPr bwMode="auto">
            <a:xfrm>
              <a:off x="561599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0" name="Rectangle 20"/>
            <p:cNvSpPr>
              <a:spLocks noChangeArrowheads="1"/>
            </p:cNvSpPr>
            <p:nvPr/>
          </p:nvSpPr>
          <p:spPr bwMode="auto">
            <a:xfrm>
              <a:off x="5604880" y="449006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01" name="Line 21"/>
            <p:cNvSpPr>
              <a:spLocks noChangeShapeType="1"/>
            </p:cNvSpPr>
            <p:nvPr/>
          </p:nvSpPr>
          <p:spPr bwMode="auto">
            <a:xfrm flipV="1">
              <a:off x="573188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2" name="Line 22"/>
            <p:cNvSpPr>
              <a:spLocks noChangeShapeType="1"/>
            </p:cNvSpPr>
            <p:nvPr/>
          </p:nvSpPr>
          <p:spPr bwMode="auto">
            <a:xfrm>
              <a:off x="573188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4" name="Rectangle 23"/>
            <p:cNvSpPr>
              <a:spLocks noChangeArrowheads="1"/>
            </p:cNvSpPr>
            <p:nvPr/>
          </p:nvSpPr>
          <p:spPr bwMode="auto">
            <a:xfrm>
              <a:off x="5714418"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05" name="Line 24"/>
            <p:cNvSpPr>
              <a:spLocks noChangeShapeType="1"/>
            </p:cNvSpPr>
            <p:nvPr/>
          </p:nvSpPr>
          <p:spPr bwMode="auto">
            <a:xfrm flipV="1">
              <a:off x="584935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6" name="Line 25"/>
            <p:cNvSpPr>
              <a:spLocks noChangeShapeType="1"/>
            </p:cNvSpPr>
            <p:nvPr/>
          </p:nvSpPr>
          <p:spPr bwMode="auto">
            <a:xfrm>
              <a:off x="584935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07" name="Rectangle 26"/>
            <p:cNvSpPr>
              <a:spLocks noChangeArrowheads="1"/>
            </p:cNvSpPr>
            <p:nvPr/>
          </p:nvSpPr>
          <p:spPr bwMode="auto">
            <a:xfrm>
              <a:off x="5831893"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18" name="Line 27"/>
            <p:cNvSpPr>
              <a:spLocks noChangeShapeType="1"/>
            </p:cNvSpPr>
            <p:nvPr/>
          </p:nvSpPr>
          <p:spPr bwMode="auto">
            <a:xfrm flipV="1">
              <a:off x="596524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26" name="Line 28"/>
            <p:cNvSpPr>
              <a:spLocks noChangeShapeType="1"/>
            </p:cNvSpPr>
            <p:nvPr/>
          </p:nvSpPr>
          <p:spPr bwMode="auto">
            <a:xfrm>
              <a:off x="596524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35" name="Rectangle 29"/>
            <p:cNvSpPr>
              <a:spLocks noChangeArrowheads="1"/>
            </p:cNvSpPr>
            <p:nvPr/>
          </p:nvSpPr>
          <p:spPr bwMode="auto">
            <a:xfrm>
              <a:off x="5954130" y="449006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39" name="Line 30"/>
            <p:cNvSpPr>
              <a:spLocks noChangeShapeType="1"/>
            </p:cNvSpPr>
            <p:nvPr/>
          </p:nvSpPr>
          <p:spPr bwMode="auto">
            <a:xfrm flipV="1">
              <a:off x="6082718"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44" name="Line 31"/>
            <p:cNvSpPr>
              <a:spLocks noChangeShapeType="1"/>
            </p:cNvSpPr>
            <p:nvPr/>
          </p:nvSpPr>
          <p:spPr bwMode="auto">
            <a:xfrm>
              <a:off x="6082718"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3" name="Rectangle 32"/>
            <p:cNvSpPr>
              <a:spLocks noChangeArrowheads="1"/>
            </p:cNvSpPr>
            <p:nvPr/>
          </p:nvSpPr>
          <p:spPr bwMode="auto">
            <a:xfrm>
              <a:off x="6065255"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54" name="Line 33"/>
            <p:cNvSpPr>
              <a:spLocks noChangeShapeType="1"/>
            </p:cNvSpPr>
            <p:nvPr/>
          </p:nvSpPr>
          <p:spPr bwMode="auto">
            <a:xfrm flipV="1">
              <a:off x="619384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5" name="Line 34"/>
            <p:cNvSpPr>
              <a:spLocks noChangeShapeType="1"/>
            </p:cNvSpPr>
            <p:nvPr/>
          </p:nvSpPr>
          <p:spPr bwMode="auto">
            <a:xfrm>
              <a:off x="619384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6" name="Rectangle 35"/>
            <p:cNvSpPr>
              <a:spLocks noChangeArrowheads="1"/>
            </p:cNvSpPr>
            <p:nvPr/>
          </p:nvSpPr>
          <p:spPr bwMode="auto">
            <a:xfrm>
              <a:off x="6176380"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58" name="Line 36"/>
            <p:cNvSpPr>
              <a:spLocks noChangeShapeType="1"/>
            </p:cNvSpPr>
            <p:nvPr/>
          </p:nvSpPr>
          <p:spPr bwMode="auto">
            <a:xfrm flipV="1">
              <a:off x="630973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59" name="Line 37"/>
            <p:cNvSpPr>
              <a:spLocks noChangeShapeType="1"/>
            </p:cNvSpPr>
            <p:nvPr/>
          </p:nvSpPr>
          <p:spPr bwMode="auto">
            <a:xfrm>
              <a:off x="630973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0" name="Rectangle 38"/>
            <p:cNvSpPr>
              <a:spLocks noChangeArrowheads="1"/>
            </p:cNvSpPr>
            <p:nvPr/>
          </p:nvSpPr>
          <p:spPr bwMode="auto">
            <a:xfrm>
              <a:off x="6298618" y="449006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62" name="Line 39"/>
            <p:cNvSpPr>
              <a:spLocks noChangeShapeType="1"/>
            </p:cNvSpPr>
            <p:nvPr/>
          </p:nvSpPr>
          <p:spPr bwMode="auto">
            <a:xfrm flipV="1">
              <a:off x="642720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3" name="Line 40"/>
            <p:cNvSpPr>
              <a:spLocks noChangeShapeType="1"/>
            </p:cNvSpPr>
            <p:nvPr/>
          </p:nvSpPr>
          <p:spPr bwMode="auto">
            <a:xfrm>
              <a:off x="642720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4" name="Rectangle 41"/>
            <p:cNvSpPr>
              <a:spLocks noChangeArrowheads="1"/>
            </p:cNvSpPr>
            <p:nvPr/>
          </p:nvSpPr>
          <p:spPr bwMode="auto">
            <a:xfrm>
              <a:off x="6409744"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65" name="Line 42"/>
            <p:cNvSpPr>
              <a:spLocks noChangeShapeType="1"/>
            </p:cNvSpPr>
            <p:nvPr/>
          </p:nvSpPr>
          <p:spPr bwMode="auto">
            <a:xfrm flipV="1">
              <a:off x="654309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6" name="Line 43"/>
            <p:cNvSpPr>
              <a:spLocks noChangeShapeType="1"/>
            </p:cNvSpPr>
            <p:nvPr/>
          </p:nvSpPr>
          <p:spPr bwMode="auto">
            <a:xfrm>
              <a:off x="654309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68" name="Rectangle 44"/>
            <p:cNvSpPr>
              <a:spLocks noChangeArrowheads="1"/>
            </p:cNvSpPr>
            <p:nvPr/>
          </p:nvSpPr>
          <p:spPr bwMode="auto">
            <a:xfrm>
              <a:off x="6525630" y="44900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69" name="Line 45"/>
            <p:cNvSpPr>
              <a:spLocks noChangeShapeType="1"/>
            </p:cNvSpPr>
            <p:nvPr/>
          </p:nvSpPr>
          <p:spPr bwMode="auto">
            <a:xfrm>
              <a:off x="5557255" y="313592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0" name="Rectangle 47"/>
            <p:cNvSpPr>
              <a:spLocks noChangeArrowheads="1"/>
            </p:cNvSpPr>
            <p:nvPr/>
          </p:nvSpPr>
          <p:spPr bwMode="auto">
            <a:xfrm>
              <a:off x="5511219" y="3089886"/>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1" name="Line 48"/>
            <p:cNvSpPr>
              <a:spLocks noChangeShapeType="1"/>
            </p:cNvSpPr>
            <p:nvPr/>
          </p:nvSpPr>
          <p:spPr bwMode="auto">
            <a:xfrm>
              <a:off x="5557255" y="325339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2" name="Rectangle 50"/>
            <p:cNvSpPr>
              <a:spLocks noChangeArrowheads="1"/>
            </p:cNvSpPr>
            <p:nvPr/>
          </p:nvSpPr>
          <p:spPr bwMode="auto">
            <a:xfrm>
              <a:off x="5498518" y="320577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3" name="Line 51"/>
            <p:cNvSpPr>
              <a:spLocks noChangeShapeType="1"/>
            </p:cNvSpPr>
            <p:nvPr/>
          </p:nvSpPr>
          <p:spPr bwMode="auto">
            <a:xfrm>
              <a:off x="5557255" y="3369286"/>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4" name="Rectangle 53"/>
            <p:cNvSpPr>
              <a:spLocks noChangeArrowheads="1"/>
            </p:cNvSpPr>
            <p:nvPr/>
          </p:nvSpPr>
          <p:spPr bwMode="auto">
            <a:xfrm>
              <a:off x="5498518" y="332324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5" name="Line 54"/>
            <p:cNvSpPr>
              <a:spLocks noChangeShapeType="1"/>
            </p:cNvSpPr>
            <p:nvPr/>
          </p:nvSpPr>
          <p:spPr bwMode="auto">
            <a:xfrm>
              <a:off x="5557255" y="3486761"/>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6" name="Rectangle 56"/>
            <p:cNvSpPr>
              <a:spLocks noChangeArrowheads="1"/>
            </p:cNvSpPr>
            <p:nvPr/>
          </p:nvSpPr>
          <p:spPr bwMode="auto">
            <a:xfrm>
              <a:off x="5515980" y="3439136"/>
              <a:ext cx="1763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 </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7" name="Line 57"/>
            <p:cNvSpPr>
              <a:spLocks noChangeShapeType="1"/>
            </p:cNvSpPr>
            <p:nvPr/>
          </p:nvSpPr>
          <p:spPr bwMode="auto">
            <a:xfrm>
              <a:off x="5557255" y="360264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78" name="Rectangle 59"/>
            <p:cNvSpPr>
              <a:spLocks noChangeArrowheads="1"/>
            </p:cNvSpPr>
            <p:nvPr/>
          </p:nvSpPr>
          <p:spPr bwMode="auto">
            <a:xfrm>
              <a:off x="5511219" y="3556611"/>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79" name="Line 60"/>
            <p:cNvSpPr>
              <a:spLocks noChangeShapeType="1"/>
            </p:cNvSpPr>
            <p:nvPr/>
          </p:nvSpPr>
          <p:spPr bwMode="auto">
            <a:xfrm>
              <a:off x="5557255" y="372012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2" name="Rectangle 62"/>
            <p:cNvSpPr>
              <a:spLocks noChangeArrowheads="1"/>
            </p:cNvSpPr>
            <p:nvPr/>
          </p:nvSpPr>
          <p:spPr bwMode="auto">
            <a:xfrm>
              <a:off x="5498518" y="367408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3" name="Line 63"/>
            <p:cNvSpPr>
              <a:spLocks noChangeShapeType="1"/>
            </p:cNvSpPr>
            <p:nvPr/>
          </p:nvSpPr>
          <p:spPr bwMode="auto">
            <a:xfrm>
              <a:off x="5557255" y="383124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4" name="Rectangle 65"/>
            <p:cNvSpPr>
              <a:spLocks noChangeArrowheads="1"/>
            </p:cNvSpPr>
            <p:nvPr/>
          </p:nvSpPr>
          <p:spPr bwMode="auto">
            <a:xfrm>
              <a:off x="5498518" y="378362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5" name="Line 66"/>
            <p:cNvSpPr>
              <a:spLocks noChangeShapeType="1"/>
            </p:cNvSpPr>
            <p:nvPr/>
          </p:nvSpPr>
          <p:spPr bwMode="auto">
            <a:xfrm>
              <a:off x="5557255" y="3947136"/>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6" name="Rectangle 68"/>
            <p:cNvSpPr>
              <a:spLocks noChangeArrowheads="1"/>
            </p:cNvSpPr>
            <p:nvPr/>
          </p:nvSpPr>
          <p:spPr bwMode="auto">
            <a:xfrm>
              <a:off x="5515980" y="3901098"/>
              <a:ext cx="1763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 </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7" name="Line 69"/>
            <p:cNvSpPr>
              <a:spLocks noChangeShapeType="1"/>
            </p:cNvSpPr>
            <p:nvPr/>
          </p:nvSpPr>
          <p:spPr bwMode="auto">
            <a:xfrm>
              <a:off x="5557255" y="4064611"/>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88" name="Rectangle 71"/>
            <p:cNvSpPr>
              <a:spLocks noChangeArrowheads="1"/>
            </p:cNvSpPr>
            <p:nvPr/>
          </p:nvSpPr>
          <p:spPr bwMode="auto">
            <a:xfrm>
              <a:off x="5511219" y="4016986"/>
              <a:ext cx="20840"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89" name="Line 72"/>
            <p:cNvSpPr>
              <a:spLocks noChangeShapeType="1"/>
            </p:cNvSpPr>
            <p:nvPr/>
          </p:nvSpPr>
          <p:spPr bwMode="auto">
            <a:xfrm>
              <a:off x="5557255" y="418049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0" name="Rectangle 74"/>
            <p:cNvSpPr>
              <a:spLocks noChangeArrowheads="1"/>
            </p:cNvSpPr>
            <p:nvPr/>
          </p:nvSpPr>
          <p:spPr bwMode="auto">
            <a:xfrm>
              <a:off x="5498518" y="413446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g</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91" name="Line 75"/>
            <p:cNvSpPr>
              <a:spLocks noChangeShapeType="1"/>
            </p:cNvSpPr>
            <p:nvPr/>
          </p:nvSpPr>
          <p:spPr bwMode="auto">
            <a:xfrm>
              <a:off x="5557255" y="4297973"/>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2" name="Rectangle 77"/>
            <p:cNvSpPr>
              <a:spLocks noChangeArrowheads="1"/>
            </p:cNvSpPr>
            <p:nvPr/>
          </p:nvSpPr>
          <p:spPr bwMode="auto">
            <a:xfrm>
              <a:off x="5498518" y="425193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b</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93" name="Line 78"/>
            <p:cNvSpPr>
              <a:spLocks noChangeShapeType="1"/>
            </p:cNvSpPr>
            <p:nvPr/>
          </p:nvSpPr>
          <p:spPr bwMode="auto">
            <a:xfrm>
              <a:off x="5557255" y="4415448"/>
              <a:ext cx="174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4" name="Rectangle 80"/>
            <p:cNvSpPr>
              <a:spLocks noChangeArrowheads="1"/>
            </p:cNvSpPr>
            <p:nvPr/>
          </p:nvSpPr>
          <p:spPr bwMode="auto">
            <a:xfrm>
              <a:off x="5515980" y="4367823"/>
              <a:ext cx="1763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 </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295" name="Line 81"/>
            <p:cNvSpPr>
              <a:spLocks noChangeShapeType="1"/>
            </p:cNvSpPr>
            <p:nvPr/>
          </p:nvSpPr>
          <p:spPr bwMode="auto">
            <a:xfrm>
              <a:off x="5557255" y="4472598"/>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6" name="Line 82"/>
            <p:cNvSpPr>
              <a:spLocks noChangeShapeType="1"/>
            </p:cNvSpPr>
            <p:nvPr/>
          </p:nvSpPr>
          <p:spPr bwMode="auto">
            <a:xfrm>
              <a:off x="5557255" y="3083536"/>
              <a:ext cx="1044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7" name="Line 84"/>
            <p:cNvSpPr>
              <a:spLocks noChangeShapeType="1"/>
            </p:cNvSpPr>
            <p:nvPr/>
          </p:nvSpPr>
          <p:spPr bwMode="auto">
            <a:xfrm>
              <a:off x="5557255" y="3083536"/>
              <a:ext cx="1588" cy="13890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8" name="Rectangle 85"/>
            <p:cNvSpPr>
              <a:spLocks noChangeArrowheads="1"/>
            </p:cNvSpPr>
            <p:nvPr/>
          </p:nvSpPr>
          <p:spPr bwMode="auto">
            <a:xfrm>
              <a:off x="7528930" y="3083536"/>
              <a:ext cx="1039813"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299" name="Rectangle 86"/>
            <p:cNvSpPr>
              <a:spLocks noChangeArrowheads="1"/>
            </p:cNvSpPr>
            <p:nvPr/>
          </p:nvSpPr>
          <p:spPr bwMode="auto">
            <a:xfrm>
              <a:off x="7528930" y="3083536"/>
              <a:ext cx="1039813"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300" name="Picture 87"/>
            <p:cNvPicPr>
              <a:picLocks noChangeAspect="1" noChangeArrowheads="1"/>
            </p:cNvPicPr>
            <p:nvPr/>
          </p:nvPicPr>
          <p:blipFill>
            <a:blip r:embed="rId24" cstate="print"/>
            <a:srcRect/>
            <a:stretch>
              <a:fillRect/>
            </a:stretch>
          </p:blipFill>
          <p:spPr bwMode="auto">
            <a:xfrm>
              <a:off x="7528930" y="3083536"/>
              <a:ext cx="1044575" cy="1389063"/>
            </a:xfrm>
            <a:prstGeom prst="rect">
              <a:avLst/>
            </a:prstGeom>
            <a:noFill/>
            <a:ln w="9525">
              <a:noFill/>
              <a:miter lim="800000"/>
              <a:headEnd/>
              <a:tailEnd/>
            </a:ln>
          </p:spPr>
        </p:pic>
        <p:sp>
          <p:nvSpPr>
            <p:cNvPr id="301" name="Rectangle 88"/>
            <p:cNvSpPr>
              <a:spLocks noChangeArrowheads="1"/>
            </p:cNvSpPr>
            <p:nvPr/>
          </p:nvSpPr>
          <p:spPr bwMode="auto">
            <a:xfrm>
              <a:off x="7922140" y="2897798"/>
              <a:ext cx="27571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Arial Narrow" panose="020B0606020202030204" pitchFamily="34" charset="0"/>
                  <a:cs typeface="Arial" pitchFamily="34" charset="0"/>
                </a:rPr>
                <a:t>P</a:t>
              </a:r>
              <a:r>
                <a:rPr kumimoji="0" lang="en-US" sz="1000" b="0" i="0" u="none" strike="noStrike" cap="none" normalizeH="0" baseline="0" dirty="0">
                  <a:ln>
                    <a:noFill/>
                  </a:ln>
                  <a:solidFill>
                    <a:srgbClr val="000000"/>
                  </a:solidFill>
                  <a:effectLst/>
                  <a:latin typeface="Arial Narrow" pitchFamily="34" charset="0"/>
                  <a:cs typeface="Arial" pitchFamily="34" charset="0"/>
                </a:rPr>
                <a:t>riors</a:t>
              </a:r>
              <a:endParaRPr kumimoji="0" lang="en-US" sz="1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303" name="Rectangle 90"/>
            <p:cNvSpPr>
              <a:spLocks noChangeArrowheads="1"/>
            </p:cNvSpPr>
            <p:nvPr/>
          </p:nvSpPr>
          <p:spPr bwMode="auto">
            <a:xfrm>
              <a:off x="7786105" y="4583723"/>
              <a:ext cx="5450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Narrow" panose="020B0606020202030204" pitchFamily="34" charset="0"/>
                  <a:cs typeface="Arial" pitchFamily="34" charset="0"/>
                </a:rPr>
                <a:t>Correct color</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304" name="Line 91"/>
            <p:cNvSpPr>
              <a:spLocks noChangeShapeType="1"/>
            </p:cNvSpPr>
            <p:nvPr/>
          </p:nvSpPr>
          <p:spPr bwMode="auto">
            <a:xfrm>
              <a:off x="7528930" y="4472598"/>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5" name="Line 92"/>
            <p:cNvSpPr>
              <a:spLocks noChangeShapeType="1"/>
            </p:cNvSpPr>
            <p:nvPr/>
          </p:nvSpPr>
          <p:spPr bwMode="auto">
            <a:xfrm>
              <a:off x="7528930" y="3083536"/>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6" name="Line 95"/>
            <p:cNvSpPr>
              <a:spLocks noChangeShapeType="1"/>
            </p:cNvSpPr>
            <p:nvPr/>
          </p:nvSpPr>
          <p:spPr bwMode="auto">
            <a:xfrm>
              <a:off x="7528930" y="4472598"/>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7" name="Line 103"/>
            <p:cNvSpPr>
              <a:spLocks noChangeShapeType="1"/>
            </p:cNvSpPr>
            <p:nvPr/>
          </p:nvSpPr>
          <p:spPr bwMode="auto">
            <a:xfrm flipV="1">
              <a:off x="781468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8" name="Line 104"/>
            <p:cNvSpPr>
              <a:spLocks noChangeShapeType="1"/>
            </p:cNvSpPr>
            <p:nvPr/>
          </p:nvSpPr>
          <p:spPr bwMode="auto">
            <a:xfrm>
              <a:off x="781468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09" name="Line 106"/>
            <p:cNvSpPr>
              <a:spLocks noChangeShapeType="1"/>
            </p:cNvSpPr>
            <p:nvPr/>
          </p:nvSpPr>
          <p:spPr bwMode="auto">
            <a:xfrm flipV="1">
              <a:off x="793215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0" name="Line 107"/>
            <p:cNvSpPr>
              <a:spLocks noChangeShapeType="1"/>
            </p:cNvSpPr>
            <p:nvPr/>
          </p:nvSpPr>
          <p:spPr bwMode="auto">
            <a:xfrm>
              <a:off x="793215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1" name="Line 109"/>
            <p:cNvSpPr>
              <a:spLocks noChangeShapeType="1"/>
            </p:cNvSpPr>
            <p:nvPr/>
          </p:nvSpPr>
          <p:spPr bwMode="auto">
            <a:xfrm flipV="1">
              <a:off x="8048043"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2" name="Line 110"/>
            <p:cNvSpPr>
              <a:spLocks noChangeShapeType="1"/>
            </p:cNvSpPr>
            <p:nvPr/>
          </p:nvSpPr>
          <p:spPr bwMode="auto">
            <a:xfrm>
              <a:off x="8048043"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3" name="Line 112"/>
            <p:cNvSpPr>
              <a:spLocks noChangeShapeType="1"/>
            </p:cNvSpPr>
            <p:nvPr/>
          </p:nvSpPr>
          <p:spPr bwMode="auto">
            <a:xfrm flipV="1">
              <a:off x="8165518"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4" name="Line 113"/>
            <p:cNvSpPr>
              <a:spLocks noChangeShapeType="1"/>
            </p:cNvSpPr>
            <p:nvPr/>
          </p:nvSpPr>
          <p:spPr bwMode="auto">
            <a:xfrm>
              <a:off x="8165518"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5" name="Line 115"/>
            <p:cNvSpPr>
              <a:spLocks noChangeShapeType="1"/>
            </p:cNvSpPr>
            <p:nvPr/>
          </p:nvSpPr>
          <p:spPr bwMode="auto">
            <a:xfrm flipV="1">
              <a:off x="8281405"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6" name="Line 116"/>
            <p:cNvSpPr>
              <a:spLocks noChangeShapeType="1"/>
            </p:cNvSpPr>
            <p:nvPr/>
          </p:nvSpPr>
          <p:spPr bwMode="auto">
            <a:xfrm>
              <a:off x="8281405"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7" name="Line 118"/>
            <p:cNvSpPr>
              <a:spLocks noChangeShapeType="1"/>
            </p:cNvSpPr>
            <p:nvPr/>
          </p:nvSpPr>
          <p:spPr bwMode="auto">
            <a:xfrm flipV="1">
              <a:off x="8398880" y="4455136"/>
              <a:ext cx="1588" cy="174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8" name="Line 119"/>
            <p:cNvSpPr>
              <a:spLocks noChangeShapeType="1"/>
            </p:cNvSpPr>
            <p:nvPr/>
          </p:nvSpPr>
          <p:spPr bwMode="auto">
            <a:xfrm>
              <a:off x="8398880" y="3083536"/>
              <a:ext cx="1588" cy="127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19" name="Line 160"/>
            <p:cNvSpPr>
              <a:spLocks noChangeShapeType="1"/>
            </p:cNvSpPr>
            <p:nvPr/>
          </p:nvSpPr>
          <p:spPr bwMode="auto">
            <a:xfrm>
              <a:off x="7528930" y="4472598"/>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320" name="Line 161"/>
            <p:cNvSpPr>
              <a:spLocks noChangeShapeType="1"/>
            </p:cNvSpPr>
            <p:nvPr/>
          </p:nvSpPr>
          <p:spPr bwMode="auto">
            <a:xfrm>
              <a:off x="7528930" y="3083536"/>
              <a:ext cx="10398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nvGrpSpPr>
            <p:cNvPr id="321" name="Group 248"/>
            <p:cNvGrpSpPr/>
            <p:nvPr/>
          </p:nvGrpSpPr>
          <p:grpSpPr>
            <a:xfrm rot="5400000">
              <a:off x="5287014" y="3290277"/>
              <a:ext cx="453291" cy="78155"/>
              <a:chOff x="4466380" y="4011497"/>
              <a:chExt cx="1997257" cy="390525"/>
            </a:xfrm>
          </p:grpSpPr>
          <p:pic>
            <p:nvPicPr>
              <p:cNvPr id="361"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62" name="Picture 361"/>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63"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364"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65" name="Oval 364"/>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6" name="Oval 365"/>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7" name="Oval 366"/>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8" name="Oval 367"/>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2" name="Group 257"/>
            <p:cNvGrpSpPr/>
            <p:nvPr/>
          </p:nvGrpSpPr>
          <p:grpSpPr>
            <a:xfrm flipV="1">
              <a:off x="5562682" y="4501932"/>
              <a:ext cx="326115" cy="85768"/>
              <a:chOff x="4466380" y="4011497"/>
              <a:chExt cx="1461679" cy="390525"/>
            </a:xfrm>
          </p:grpSpPr>
          <p:pic>
            <p:nvPicPr>
              <p:cNvPr id="355"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56"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57"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58" name="Oval 357"/>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9" name="Oval 358"/>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60" name="Oval 359"/>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3" name="Group 264"/>
            <p:cNvGrpSpPr/>
            <p:nvPr/>
          </p:nvGrpSpPr>
          <p:grpSpPr>
            <a:xfrm rot="5400000">
              <a:off x="5288326" y="3748829"/>
              <a:ext cx="453291" cy="78155"/>
              <a:chOff x="4466380" y="4011497"/>
              <a:chExt cx="1997257" cy="390525"/>
            </a:xfrm>
          </p:grpSpPr>
          <p:pic>
            <p:nvPicPr>
              <p:cNvPr id="347"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48" name="Picture 347"/>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49"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350"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51" name="Oval 350"/>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2" name="Oval 351"/>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3" name="Oval 352"/>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54" name="Oval 353"/>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4" name="Group 273"/>
            <p:cNvGrpSpPr/>
            <p:nvPr/>
          </p:nvGrpSpPr>
          <p:grpSpPr>
            <a:xfrm rot="5400000">
              <a:off x="5293614" y="4211357"/>
              <a:ext cx="453291" cy="78155"/>
              <a:chOff x="4466380" y="4011497"/>
              <a:chExt cx="1997257" cy="390525"/>
            </a:xfrm>
          </p:grpSpPr>
          <p:pic>
            <p:nvPicPr>
              <p:cNvPr id="339"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40" name="Picture 33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41"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6073112" y="4011497"/>
                <a:ext cx="390525" cy="390525"/>
              </a:xfrm>
              <a:prstGeom prst="rect">
                <a:avLst/>
              </a:prstGeom>
              <a:ln>
                <a:noFill/>
              </a:ln>
              <a:effectLst>
                <a:outerShdw blurRad="190500" algn="tl" rotWithShape="0">
                  <a:srgbClr val="000000">
                    <a:alpha val="70000"/>
                  </a:srgbClr>
                </a:outerShdw>
              </a:effectLst>
            </p:spPr>
          </p:pic>
          <p:pic>
            <p:nvPicPr>
              <p:cNvPr id="342"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43" name="Oval 342"/>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4" name="Oval 343"/>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5" name="Oval 344"/>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46" name="Oval 345"/>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5" name="Group 282"/>
            <p:cNvGrpSpPr/>
            <p:nvPr/>
          </p:nvGrpSpPr>
          <p:grpSpPr>
            <a:xfrm flipV="1">
              <a:off x="5929786" y="4503244"/>
              <a:ext cx="326115" cy="85768"/>
              <a:chOff x="4466380" y="4011497"/>
              <a:chExt cx="1461679" cy="390525"/>
            </a:xfrm>
          </p:grpSpPr>
          <p:pic>
            <p:nvPicPr>
              <p:cNvPr id="333"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34"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35"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36" name="Oval 335"/>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7" name="Oval 336"/>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8" name="Oval 337"/>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pSp>
          <p:nvGrpSpPr>
            <p:cNvPr id="326" name="Group 289"/>
            <p:cNvGrpSpPr/>
            <p:nvPr/>
          </p:nvGrpSpPr>
          <p:grpSpPr>
            <a:xfrm flipV="1">
              <a:off x="6277010" y="4504556"/>
              <a:ext cx="326115" cy="85768"/>
              <a:chOff x="4466380" y="4011497"/>
              <a:chExt cx="1461679" cy="390525"/>
            </a:xfrm>
          </p:grpSpPr>
          <p:pic>
            <p:nvPicPr>
              <p:cNvPr id="327"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328"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329" name="Picture 209"/>
              <p:cNvPicPr>
                <a:picLocks noChangeAspect="1" noChangeArrowheads="1"/>
              </p:cNvPicPr>
              <p:nvPr/>
            </p:nvPicPr>
            <p:blipFill>
              <a:blip r:embed="rId8"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330" name="Oval 329"/>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1" name="Oval 330"/>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332" name="Oval 331"/>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graphicFrame>
          <p:nvGraphicFramePr>
            <p:cNvPr id="518" name="Object 2"/>
            <p:cNvGraphicFramePr>
              <a:graphicFrameLocks noChangeAspect="1"/>
            </p:cNvGraphicFramePr>
            <p:nvPr>
              <p:extLst>
                <p:ext uri="{D42A27DB-BD31-4B8C-83A1-F6EECF244321}">
                  <p14:modId xmlns:p14="http://schemas.microsoft.com/office/powerpoint/2010/main" val="2126357942"/>
                </p:ext>
              </p:extLst>
            </p:nvPr>
          </p:nvGraphicFramePr>
          <p:xfrm>
            <a:off x="6807116" y="3548185"/>
            <a:ext cx="464068" cy="384837"/>
          </p:xfrm>
          <a:graphic>
            <a:graphicData uri="http://schemas.openxmlformats.org/presentationml/2006/ole">
              <mc:AlternateContent xmlns:mc="http://schemas.openxmlformats.org/markup-compatibility/2006">
                <mc:Choice xmlns:v="urn:schemas-microsoft-com:vml" Requires="v">
                  <p:oleObj spid="_x0000_s150329" name="Equation" r:id="rId25" imgW="241195" imgH="190417" progId="Equation.DSMT4">
                    <p:embed/>
                  </p:oleObj>
                </mc:Choice>
                <mc:Fallback>
                  <p:oleObj name="Equation" r:id="rId25" imgW="241195" imgH="190417" progId="Equation.DSMT4">
                    <p:embed/>
                    <p:pic>
                      <p:nvPicPr>
                        <p:cNvPr id="0" name="Picture 3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07116" y="3548185"/>
                          <a:ext cx="464068" cy="3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2" name="Picture 31" descr="C:\Users\karl\AppData\Local\Microsoft\Windows\INetCache\IE\VGH7C7MR\large-arrow-pointing-left-166.6-10781[1].gif"/>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flipH="1">
              <a:off x="5148516" y="4089155"/>
              <a:ext cx="268373" cy="204411"/>
            </a:xfrm>
            <a:prstGeom prst="rect">
              <a:avLst/>
            </a:prstGeom>
            <a:noFill/>
          </p:spPr>
        </p:pic>
        <p:pic>
          <p:nvPicPr>
            <p:cNvPr id="369" name="Picture 31" descr="C:\Users\karl\AppData\Local\Microsoft\Windows\INetCache\IE\VGH7C7MR\large-arrow-pointing-left-166.6-10781[1].gif"/>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rot="5400000" flipV="1">
              <a:off x="5138916" y="3612675"/>
              <a:ext cx="268373" cy="204411"/>
            </a:xfrm>
            <a:prstGeom prst="rect">
              <a:avLst/>
            </a:prstGeom>
            <a:noFill/>
          </p:spPr>
        </p:pic>
        <p:pic>
          <p:nvPicPr>
            <p:cNvPr id="370" name="Picture 31" descr="C:\Users\karl\AppData\Local\Microsoft\Windows\INetCache\IE\VGH7C7MR\large-arrow-pointing-left-166.6-10781[1].gif"/>
            <p:cNvPicPr>
              <a:picLocks noChangeAspect="1" noChangeArrowheads="1"/>
            </p:cNvPicPr>
            <p:nvPr/>
          </p:nvPicPr>
          <p:blipFill>
            <a:blip r:embed="rId18" cstate="print">
              <a:duotone>
                <a:schemeClr val="accent3">
                  <a:shade val="45000"/>
                  <a:satMod val="135000"/>
                </a:schemeClr>
                <a:prstClr val="white"/>
              </a:duotone>
            </a:blip>
            <a:srcRect/>
            <a:stretch>
              <a:fillRect/>
            </a:stretch>
          </p:blipFill>
          <p:spPr bwMode="auto">
            <a:xfrm rot="10800000" flipH="1">
              <a:off x="5110292" y="3188677"/>
              <a:ext cx="268373" cy="204411"/>
            </a:xfrm>
            <a:prstGeom prst="rect">
              <a:avLst/>
            </a:prstGeom>
            <a:noFill/>
          </p:spPr>
        </p:pic>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Group 315"/>
          <p:cNvGrpSpPr/>
          <p:nvPr/>
        </p:nvGrpSpPr>
        <p:grpSpPr>
          <a:xfrm>
            <a:off x="2502445" y="1215293"/>
            <a:ext cx="3906169" cy="4045438"/>
            <a:chOff x="2518073" y="1199663"/>
            <a:chExt cx="3906173" cy="4045438"/>
          </a:xfrm>
        </p:grpSpPr>
        <p:sp>
          <p:nvSpPr>
            <p:cNvPr id="1887" name="Rounded Rectangle 1886"/>
            <p:cNvSpPr/>
            <p:nvPr/>
          </p:nvSpPr>
          <p:spPr>
            <a:xfrm>
              <a:off x="4220306" y="1199663"/>
              <a:ext cx="2000747" cy="4045438"/>
            </a:xfrm>
            <a:prstGeom prst="roundRect">
              <a:avLst/>
            </a:prstGeom>
            <a:solidFill>
              <a:srgbClr val="DBEEF4">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74217" name="Rectangle 137"/>
            <p:cNvSpPr>
              <a:spLocks noChangeArrowheads="1"/>
            </p:cNvSpPr>
            <p:nvPr/>
          </p:nvSpPr>
          <p:spPr bwMode="auto">
            <a:xfrm>
              <a:off x="3817578" y="1405413"/>
              <a:ext cx="144270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Initial state and policy selection</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219" name="Rectangle 139"/>
            <p:cNvSpPr>
              <a:spLocks noChangeArrowheads="1"/>
            </p:cNvSpPr>
            <p:nvPr/>
          </p:nvSpPr>
          <p:spPr bwMode="auto">
            <a:xfrm rot="16200000">
              <a:off x="2467419" y="1776382"/>
              <a:ext cx="22442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Policy</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228" name="Rectangle 148"/>
            <p:cNvSpPr>
              <a:spLocks noChangeArrowheads="1"/>
            </p:cNvSpPr>
            <p:nvPr/>
          </p:nvSpPr>
          <p:spPr bwMode="auto">
            <a:xfrm>
              <a:off x="3228975" y="212686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1" name="Rectangle 151"/>
            <p:cNvSpPr>
              <a:spLocks noChangeArrowheads="1"/>
            </p:cNvSpPr>
            <p:nvPr/>
          </p:nvSpPr>
          <p:spPr bwMode="auto">
            <a:xfrm>
              <a:off x="37528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4" name="Rectangle 154"/>
            <p:cNvSpPr>
              <a:spLocks noChangeArrowheads="1"/>
            </p:cNvSpPr>
            <p:nvPr/>
          </p:nvSpPr>
          <p:spPr bwMode="auto">
            <a:xfrm>
              <a:off x="42957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37" name="Rectangle 157"/>
            <p:cNvSpPr>
              <a:spLocks noChangeArrowheads="1"/>
            </p:cNvSpPr>
            <p:nvPr/>
          </p:nvSpPr>
          <p:spPr bwMode="auto">
            <a:xfrm>
              <a:off x="48323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0" name="Rectangle 160"/>
            <p:cNvSpPr>
              <a:spLocks noChangeArrowheads="1"/>
            </p:cNvSpPr>
            <p:nvPr/>
          </p:nvSpPr>
          <p:spPr bwMode="auto">
            <a:xfrm>
              <a:off x="53752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3" name="Rectangle 163"/>
            <p:cNvSpPr>
              <a:spLocks noChangeArrowheads="1"/>
            </p:cNvSpPr>
            <p:nvPr/>
          </p:nvSpPr>
          <p:spPr bwMode="auto">
            <a:xfrm>
              <a:off x="591820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6" name="Rectangle 166"/>
            <p:cNvSpPr>
              <a:spLocks noChangeArrowheads="1"/>
            </p:cNvSpPr>
            <p:nvPr/>
          </p:nvSpPr>
          <p:spPr bwMode="auto">
            <a:xfrm>
              <a:off x="2703513" y="167601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49" name="Rectangle 169"/>
            <p:cNvSpPr>
              <a:spLocks noChangeArrowheads="1"/>
            </p:cNvSpPr>
            <p:nvPr/>
          </p:nvSpPr>
          <p:spPr bwMode="auto">
            <a:xfrm>
              <a:off x="2703513" y="184588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grpSp>
          <p:nvGrpSpPr>
            <p:cNvPr id="412" name="Group 411"/>
            <p:cNvGrpSpPr/>
            <p:nvPr/>
          </p:nvGrpSpPr>
          <p:grpSpPr>
            <a:xfrm>
              <a:off x="2762250" y="1595056"/>
              <a:ext cx="3467101" cy="515938"/>
              <a:chOff x="2762250" y="1137856"/>
              <a:chExt cx="3467101" cy="515938"/>
            </a:xfrm>
          </p:grpSpPr>
          <p:sp>
            <p:nvSpPr>
              <p:cNvPr id="174086" name="Rectangle 6"/>
              <p:cNvSpPr>
                <a:spLocks noChangeArrowheads="1"/>
              </p:cNvSpPr>
              <p:nvPr/>
            </p:nvSpPr>
            <p:spPr bwMode="auto">
              <a:xfrm>
                <a:off x="2762250" y="1137856"/>
                <a:ext cx="3465513" cy="514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87" name="Rectangle 7"/>
              <p:cNvSpPr>
                <a:spLocks noChangeArrowheads="1"/>
              </p:cNvSpPr>
              <p:nvPr/>
            </p:nvSpPr>
            <p:spPr bwMode="auto">
              <a:xfrm>
                <a:off x="2762250" y="1137856"/>
                <a:ext cx="3465513" cy="514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pic>
            <p:nvPicPr>
              <p:cNvPr id="174088" name="Picture 8"/>
              <p:cNvPicPr>
                <a:picLocks noChangeAspect="1" noChangeArrowheads="1"/>
              </p:cNvPicPr>
              <p:nvPr/>
            </p:nvPicPr>
            <p:blipFill>
              <a:blip r:embed="rId2" cstate="print"/>
              <a:srcRect/>
              <a:stretch>
                <a:fillRect/>
              </a:stretch>
            </p:blipFill>
            <p:spPr bwMode="auto">
              <a:xfrm>
                <a:off x="2762250" y="1137856"/>
                <a:ext cx="3465513" cy="514350"/>
              </a:xfrm>
              <a:prstGeom prst="rect">
                <a:avLst/>
              </a:prstGeom>
              <a:noFill/>
              <a:ln w="9525">
                <a:noFill/>
                <a:miter lim="800000"/>
                <a:headEnd/>
                <a:tailEnd/>
              </a:ln>
            </p:spPr>
          </p:pic>
          <p:sp>
            <p:nvSpPr>
              <p:cNvPr id="174089" name="Oval 9"/>
              <p:cNvSpPr>
                <a:spLocks noChangeArrowheads="1"/>
              </p:cNvSpPr>
              <p:nvPr/>
            </p:nvSpPr>
            <p:spPr bwMode="auto">
              <a:xfrm>
                <a:off x="32162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0" name="Oval 10"/>
              <p:cNvSpPr>
                <a:spLocks noChangeArrowheads="1"/>
              </p:cNvSpPr>
              <p:nvPr/>
            </p:nvSpPr>
            <p:spPr bwMode="auto">
              <a:xfrm>
                <a:off x="34321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1" name="Oval 11"/>
              <p:cNvSpPr>
                <a:spLocks noChangeArrowheads="1"/>
              </p:cNvSpPr>
              <p:nvPr/>
            </p:nvSpPr>
            <p:spPr bwMode="auto">
              <a:xfrm>
                <a:off x="36480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2" name="Oval 12"/>
              <p:cNvSpPr>
                <a:spLocks noChangeArrowheads="1"/>
              </p:cNvSpPr>
              <p:nvPr/>
            </p:nvSpPr>
            <p:spPr bwMode="auto">
              <a:xfrm>
                <a:off x="375920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3" name="Oval 13"/>
              <p:cNvSpPr>
                <a:spLocks noChangeArrowheads="1"/>
              </p:cNvSpPr>
              <p:nvPr/>
            </p:nvSpPr>
            <p:spPr bwMode="auto">
              <a:xfrm>
                <a:off x="45180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4" name="Oval 14"/>
              <p:cNvSpPr>
                <a:spLocks noChangeArrowheads="1"/>
              </p:cNvSpPr>
              <p:nvPr/>
            </p:nvSpPr>
            <p:spPr bwMode="auto">
              <a:xfrm>
                <a:off x="47339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5" name="Oval 15"/>
              <p:cNvSpPr>
                <a:spLocks noChangeArrowheads="1"/>
              </p:cNvSpPr>
              <p:nvPr/>
            </p:nvSpPr>
            <p:spPr bwMode="auto">
              <a:xfrm>
                <a:off x="527685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6" name="Oval 16"/>
              <p:cNvSpPr>
                <a:spLocks noChangeArrowheads="1"/>
              </p:cNvSpPr>
              <p:nvPr/>
            </p:nvSpPr>
            <p:spPr bwMode="auto">
              <a:xfrm>
                <a:off x="28892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7" name="Oval 17"/>
              <p:cNvSpPr>
                <a:spLocks noChangeArrowheads="1"/>
              </p:cNvSpPr>
              <p:nvPr/>
            </p:nvSpPr>
            <p:spPr bwMode="auto">
              <a:xfrm>
                <a:off x="31051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8" name="Oval 18"/>
              <p:cNvSpPr>
                <a:spLocks noChangeArrowheads="1"/>
              </p:cNvSpPr>
              <p:nvPr/>
            </p:nvSpPr>
            <p:spPr bwMode="auto">
              <a:xfrm>
                <a:off x="3863975"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099" name="Oval 19"/>
              <p:cNvSpPr>
                <a:spLocks noChangeArrowheads="1"/>
              </p:cNvSpPr>
              <p:nvPr/>
            </p:nvSpPr>
            <p:spPr bwMode="auto">
              <a:xfrm>
                <a:off x="41910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0" name="Oval 20"/>
              <p:cNvSpPr>
                <a:spLocks noChangeArrowheads="1"/>
              </p:cNvSpPr>
              <p:nvPr/>
            </p:nvSpPr>
            <p:spPr bwMode="auto">
              <a:xfrm>
                <a:off x="43021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1" name="Oval 21"/>
              <p:cNvSpPr>
                <a:spLocks noChangeArrowheads="1"/>
              </p:cNvSpPr>
              <p:nvPr/>
            </p:nvSpPr>
            <p:spPr bwMode="auto">
              <a:xfrm>
                <a:off x="46228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2" name="Oval 22"/>
              <p:cNvSpPr>
                <a:spLocks noChangeArrowheads="1"/>
              </p:cNvSpPr>
              <p:nvPr/>
            </p:nvSpPr>
            <p:spPr bwMode="auto">
              <a:xfrm>
                <a:off x="49498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3" name="Oval 23"/>
              <p:cNvSpPr>
                <a:spLocks noChangeArrowheads="1"/>
              </p:cNvSpPr>
              <p:nvPr/>
            </p:nvSpPr>
            <p:spPr bwMode="auto">
              <a:xfrm>
                <a:off x="51657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4" name="Oval 24"/>
              <p:cNvSpPr>
                <a:spLocks noChangeArrowheads="1"/>
              </p:cNvSpPr>
              <p:nvPr/>
            </p:nvSpPr>
            <p:spPr bwMode="auto">
              <a:xfrm>
                <a:off x="55975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5" name="Oval 25"/>
              <p:cNvSpPr>
                <a:spLocks noChangeArrowheads="1"/>
              </p:cNvSpPr>
              <p:nvPr/>
            </p:nvSpPr>
            <p:spPr bwMode="auto">
              <a:xfrm>
                <a:off x="5818188"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6" name="Oval 26"/>
              <p:cNvSpPr>
                <a:spLocks noChangeArrowheads="1"/>
              </p:cNvSpPr>
              <p:nvPr/>
            </p:nvSpPr>
            <p:spPr bwMode="auto">
              <a:xfrm>
                <a:off x="59229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7" name="Oval 27"/>
              <p:cNvSpPr>
                <a:spLocks noChangeArrowheads="1"/>
              </p:cNvSpPr>
              <p:nvPr/>
            </p:nvSpPr>
            <p:spPr bwMode="auto">
              <a:xfrm>
                <a:off x="61388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8" name="Oval 28"/>
              <p:cNvSpPr>
                <a:spLocks noChangeArrowheads="1"/>
              </p:cNvSpPr>
              <p:nvPr/>
            </p:nvSpPr>
            <p:spPr bwMode="auto">
              <a:xfrm>
                <a:off x="27844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09" name="Oval 29"/>
              <p:cNvSpPr>
                <a:spLocks noChangeArrowheads="1"/>
              </p:cNvSpPr>
              <p:nvPr/>
            </p:nvSpPr>
            <p:spPr bwMode="auto">
              <a:xfrm>
                <a:off x="30003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0" name="Oval 30"/>
              <p:cNvSpPr>
                <a:spLocks noChangeArrowheads="1"/>
              </p:cNvSpPr>
              <p:nvPr/>
            </p:nvSpPr>
            <p:spPr bwMode="auto">
              <a:xfrm>
                <a:off x="33274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1" name="Oval 31"/>
              <p:cNvSpPr>
                <a:spLocks noChangeArrowheads="1"/>
              </p:cNvSpPr>
              <p:nvPr/>
            </p:nvSpPr>
            <p:spPr bwMode="auto">
              <a:xfrm>
                <a:off x="35433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2" name="Oval 32"/>
              <p:cNvSpPr>
                <a:spLocks noChangeArrowheads="1"/>
              </p:cNvSpPr>
              <p:nvPr/>
            </p:nvSpPr>
            <p:spPr bwMode="auto">
              <a:xfrm>
                <a:off x="39751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3" name="Oval 33"/>
              <p:cNvSpPr>
                <a:spLocks noChangeArrowheads="1"/>
              </p:cNvSpPr>
              <p:nvPr/>
            </p:nvSpPr>
            <p:spPr bwMode="auto">
              <a:xfrm>
                <a:off x="40862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4" name="Oval 34"/>
              <p:cNvSpPr>
                <a:spLocks noChangeArrowheads="1"/>
              </p:cNvSpPr>
              <p:nvPr/>
            </p:nvSpPr>
            <p:spPr bwMode="auto">
              <a:xfrm>
                <a:off x="44069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5" name="Oval 35"/>
              <p:cNvSpPr>
                <a:spLocks noChangeArrowheads="1"/>
              </p:cNvSpPr>
              <p:nvPr/>
            </p:nvSpPr>
            <p:spPr bwMode="auto">
              <a:xfrm>
                <a:off x="48387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6" name="Oval 36"/>
              <p:cNvSpPr>
                <a:spLocks noChangeArrowheads="1"/>
              </p:cNvSpPr>
              <p:nvPr/>
            </p:nvSpPr>
            <p:spPr bwMode="auto">
              <a:xfrm>
                <a:off x="50609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7" name="Oval 37"/>
              <p:cNvSpPr>
                <a:spLocks noChangeArrowheads="1"/>
              </p:cNvSpPr>
              <p:nvPr/>
            </p:nvSpPr>
            <p:spPr bwMode="auto">
              <a:xfrm>
                <a:off x="53816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8" name="Oval 38"/>
              <p:cNvSpPr>
                <a:spLocks noChangeArrowheads="1"/>
              </p:cNvSpPr>
              <p:nvPr/>
            </p:nvSpPr>
            <p:spPr bwMode="auto">
              <a:xfrm>
                <a:off x="54927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19" name="Oval 39"/>
              <p:cNvSpPr>
                <a:spLocks noChangeArrowheads="1"/>
              </p:cNvSpPr>
              <p:nvPr/>
            </p:nvSpPr>
            <p:spPr bwMode="auto">
              <a:xfrm>
                <a:off x="5707063"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120" name="Oval 40"/>
              <p:cNvSpPr>
                <a:spLocks noChangeArrowheads="1"/>
              </p:cNvSpPr>
              <p:nvPr/>
            </p:nvSpPr>
            <p:spPr bwMode="auto">
              <a:xfrm>
                <a:off x="6034088"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0" name="Line 140"/>
              <p:cNvSpPr>
                <a:spLocks noChangeShapeType="1"/>
              </p:cNvSpPr>
              <p:nvPr/>
            </p:nvSpPr>
            <p:spPr bwMode="auto">
              <a:xfrm>
                <a:off x="2762250" y="165220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1" name="Line 141"/>
              <p:cNvSpPr>
                <a:spLocks noChangeShapeType="1"/>
              </p:cNvSpPr>
              <p:nvPr/>
            </p:nvSpPr>
            <p:spPr bwMode="auto">
              <a:xfrm>
                <a:off x="2762250" y="113785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2" name="Line 142"/>
              <p:cNvSpPr>
                <a:spLocks noChangeShapeType="1"/>
              </p:cNvSpPr>
              <p:nvPr/>
            </p:nvSpPr>
            <p:spPr bwMode="auto">
              <a:xfrm>
                <a:off x="6227763"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3" name="Line 143"/>
              <p:cNvSpPr>
                <a:spLocks noChangeShapeType="1"/>
              </p:cNvSpPr>
              <p:nvPr/>
            </p:nvSpPr>
            <p:spPr bwMode="auto">
              <a:xfrm>
                <a:off x="2762250"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6" name="Line 146"/>
              <p:cNvSpPr>
                <a:spLocks noChangeShapeType="1"/>
              </p:cNvSpPr>
              <p:nvPr/>
            </p:nvSpPr>
            <p:spPr bwMode="auto">
              <a:xfrm flipV="1">
                <a:off x="3246438"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7" name="Line 147"/>
              <p:cNvSpPr>
                <a:spLocks noChangeShapeType="1"/>
              </p:cNvSpPr>
              <p:nvPr/>
            </p:nvSpPr>
            <p:spPr bwMode="auto">
              <a:xfrm>
                <a:off x="3246438"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29" name="Line 149"/>
              <p:cNvSpPr>
                <a:spLocks noChangeShapeType="1"/>
              </p:cNvSpPr>
              <p:nvPr/>
            </p:nvSpPr>
            <p:spPr bwMode="auto">
              <a:xfrm flipV="1">
                <a:off x="37877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0" name="Line 150"/>
              <p:cNvSpPr>
                <a:spLocks noChangeShapeType="1"/>
              </p:cNvSpPr>
              <p:nvPr/>
            </p:nvSpPr>
            <p:spPr bwMode="auto">
              <a:xfrm>
                <a:off x="37877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2" name="Line 152"/>
              <p:cNvSpPr>
                <a:spLocks noChangeShapeType="1"/>
              </p:cNvSpPr>
              <p:nvPr/>
            </p:nvSpPr>
            <p:spPr bwMode="auto">
              <a:xfrm flipV="1">
                <a:off x="43307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3" name="Line 153"/>
              <p:cNvSpPr>
                <a:spLocks noChangeShapeType="1"/>
              </p:cNvSpPr>
              <p:nvPr/>
            </p:nvSpPr>
            <p:spPr bwMode="auto">
              <a:xfrm>
                <a:off x="43307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5" name="Line 155"/>
              <p:cNvSpPr>
                <a:spLocks noChangeShapeType="1"/>
              </p:cNvSpPr>
              <p:nvPr/>
            </p:nvSpPr>
            <p:spPr bwMode="auto">
              <a:xfrm flipV="1">
                <a:off x="48672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6" name="Line 156"/>
              <p:cNvSpPr>
                <a:spLocks noChangeShapeType="1"/>
              </p:cNvSpPr>
              <p:nvPr/>
            </p:nvSpPr>
            <p:spPr bwMode="auto">
              <a:xfrm>
                <a:off x="48672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8" name="Line 158"/>
              <p:cNvSpPr>
                <a:spLocks noChangeShapeType="1"/>
              </p:cNvSpPr>
              <p:nvPr/>
            </p:nvSpPr>
            <p:spPr bwMode="auto">
              <a:xfrm flipV="1">
                <a:off x="54102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39" name="Line 159"/>
              <p:cNvSpPr>
                <a:spLocks noChangeShapeType="1"/>
              </p:cNvSpPr>
              <p:nvPr/>
            </p:nvSpPr>
            <p:spPr bwMode="auto">
              <a:xfrm>
                <a:off x="54102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41" name="Line 161"/>
              <p:cNvSpPr>
                <a:spLocks noChangeShapeType="1"/>
              </p:cNvSpPr>
              <p:nvPr/>
            </p:nvSpPr>
            <p:spPr bwMode="auto">
              <a:xfrm flipV="1">
                <a:off x="595312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42" name="Line 162"/>
              <p:cNvSpPr>
                <a:spLocks noChangeShapeType="1"/>
              </p:cNvSpPr>
              <p:nvPr/>
            </p:nvSpPr>
            <p:spPr bwMode="auto">
              <a:xfrm>
                <a:off x="595312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0" name="Line 170"/>
              <p:cNvSpPr>
                <a:spLocks noChangeShapeType="1"/>
              </p:cNvSpPr>
              <p:nvPr/>
            </p:nvSpPr>
            <p:spPr bwMode="auto">
              <a:xfrm>
                <a:off x="2762250" y="1604581"/>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sp>
          <p:nvSpPr>
            <p:cNvPr id="174252" name="Rectangle 172"/>
            <p:cNvSpPr>
              <a:spLocks noChangeArrowheads="1"/>
            </p:cNvSpPr>
            <p:nvPr/>
          </p:nvSpPr>
          <p:spPr bwMode="auto">
            <a:xfrm>
              <a:off x="2703513" y="201574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57" name="Rectangle 177"/>
            <p:cNvSpPr>
              <a:spLocks noChangeArrowheads="1"/>
            </p:cNvSpPr>
            <p:nvPr/>
          </p:nvSpPr>
          <p:spPr bwMode="auto">
            <a:xfrm>
              <a:off x="2755900" y="2517393"/>
              <a:ext cx="3471863" cy="508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8" name="Rectangle 178"/>
            <p:cNvSpPr>
              <a:spLocks noChangeArrowheads="1"/>
            </p:cNvSpPr>
            <p:nvPr/>
          </p:nvSpPr>
          <p:spPr bwMode="auto">
            <a:xfrm>
              <a:off x="2755900" y="2517393"/>
              <a:ext cx="347186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59" name="Line 179"/>
            <p:cNvSpPr>
              <a:spLocks noChangeShapeType="1"/>
            </p:cNvSpPr>
            <p:nvPr/>
          </p:nvSpPr>
          <p:spPr bwMode="auto">
            <a:xfrm>
              <a:off x="2755900"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0" name="Line 180"/>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1" name="Line 181"/>
            <p:cNvSpPr>
              <a:spLocks noChangeShapeType="1"/>
            </p:cNvSpPr>
            <p:nvPr/>
          </p:nvSpPr>
          <p:spPr bwMode="auto">
            <a:xfrm flipV="1">
              <a:off x="6227763"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2" name="Line 182"/>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3" name="Line 183"/>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4" name="Line 184"/>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5" name="Line 185"/>
            <p:cNvSpPr>
              <a:spLocks noChangeShapeType="1"/>
            </p:cNvSpPr>
            <p:nvPr/>
          </p:nvSpPr>
          <p:spPr bwMode="auto">
            <a:xfrm flipV="1">
              <a:off x="324008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6" name="Line 186"/>
            <p:cNvSpPr>
              <a:spLocks noChangeShapeType="1"/>
            </p:cNvSpPr>
            <p:nvPr/>
          </p:nvSpPr>
          <p:spPr bwMode="auto">
            <a:xfrm>
              <a:off x="324008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7" name="Rectangle 187"/>
            <p:cNvSpPr>
              <a:spLocks noChangeArrowheads="1"/>
            </p:cNvSpPr>
            <p:nvPr/>
          </p:nvSpPr>
          <p:spPr bwMode="auto">
            <a:xfrm>
              <a:off x="3222625" y="30428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68" name="Line 188"/>
            <p:cNvSpPr>
              <a:spLocks noChangeShapeType="1"/>
            </p:cNvSpPr>
            <p:nvPr/>
          </p:nvSpPr>
          <p:spPr bwMode="auto">
            <a:xfrm flipV="1">
              <a:off x="3783013"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69" name="Line 189"/>
            <p:cNvSpPr>
              <a:spLocks noChangeShapeType="1"/>
            </p:cNvSpPr>
            <p:nvPr/>
          </p:nvSpPr>
          <p:spPr bwMode="auto">
            <a:xfrm>
              <a:off x="3783013"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0" name="Rectangle 190"/>
            <p:cNvSpPr>
              <a:spLocks noChangeArrowheads="1"/>
            </p:cNvSpPr>
            <p:nvPr/>
          </p:nvSpPr>
          <p:spPr bwMode="auto">
            <a:xfrm>
              <a:off x="3748088"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1" name="Line 191"/>
            <p:cNvSpPr>
              <a:spLocks noChangeShapeType="1"/>
            </p:cNvSpPr>
            <p:nvPr/>
          </p:nvSpPr>
          <p:spPr bwMode="auto">
            <a:xfrm flipV="1">
              <a:off x="43243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2" name="Line 192"/>
            <p:cNvSpPr>
              <a:spLocks noChangeShapeType="1"/>
            </p:cNvSpPr>
            <p:nvPr/>
          </p:nvSpPr>
          <p:spPr bwMode="auto">
            <a:xfrm>
              <a:off x="43243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3" name="Rectangle 193"/>
            <p:cNvSpPr>
              <a:spLocks noChangeArrowheads="1"/>
            </p:cNvSpPr>
            <p:nvPr/>
          </p:nvSpPr>
          <p:spPr bwMode="auto">
            <a:xfrm>
              <a:off x="42894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4" name="Line 194"/>
            <p:cNvSpPr>
              <a:spLocks noChangeShapeType="1"/>
            </p:cNvSpPr>
            <p:nvPr/>
          </p:nvSpPr>
          <p:spPr bwMode="auto">
            <a:xfrm flipV="1">
              <a:off x="4873625"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5" name="Line 195"/>
            <p:cNvSpPr>
              <a:spLocks noChangeShapeType="1"/>
            </p:cNvSpPr>
            <p:nvPr/>
          </p:nvSpPr>
          <p:spPr bwMode="auto">
            <a:xfrm>
              <a:off x="4873625"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6" name="Rectangle 196"/>
            <p:cNvSpPr>
              <a:spLocks noChangeArrowheads="1"/>
            </p:cNvSpPr>
            <p:nvPr/>
          </p:nvSpPr>
          <p:spPr bwMode="auto">
            <a:xfrm>
              <a:off x="4838700"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77" name="Line 197"/>
            <p:cNvSpPr>
              <a:spLocks noChangeShapeType="1"/>
            </p:cNvSpPr>
            <p:nvPr/>
          </p:nvSpPr>
          <p:spPr bwMode="auto">
            <a:xfrm flipV="1">
              <a:off x="54165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8" name="Line 198"/>
            <p:cNvSpPr>
              <a:spLocks noChangeShapeType="1"/>
            </p:cNvSpPr>
            <p:nvPr/>
          </p:nvSpPr>
          <p:spPr bwMode="auto">
            <a:xfrm>
              <a:off x="54165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79" name="Rectangle 199"/>
            <p:cNvSpPr>
              <a:spLocks noChangeArrowheads="1"/>
            </p:cNvSpPr>
            <p:nvPr/>
          </p:nvSpPr>
          <p:spPr bwMode="auto">
            <a:xfrm>
              <a:off x="53816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0" name="Line 200"/>
            <p:cNvSpPr>
              <a:spLocks noChangeShapeType="1"/>
            </p:cNvSpPr>
            <p:nvPr/>
          </p:nvSpPr>
          <p:spPr bwMode="auto">
            <a:xfrm flipV="1">
              <a:off x="596423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1" name="Line 201"/>
            <p:cNvSpPr>
              <a:spLocks noChangeShapeType="1"/>
            </p:cNvSpPr>
            <p:nvPr/>
          </p:nvSpPr>
          <p:spPr bwMode="auto">
            <a:xfrm>
              <a:off x="596423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2" name="Rectangle 202"/>
            <p:cNvSpPr>
              <a:spLocks noChangeArrowheads="1"/>
            </p:cNvSpPr>
            <p:nvPr/>
          </p:nvSpPr>
          <p:spPr bwMode="auto">
            <a:xfrm>
              <a:off x="5929313"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3" name="Line 203"/>
            <p:cNvSpPr>
              <a:spLocks noChangeShapeType="1"/>
            </p:cNvSpPr>
            <p:nvPr/>
          </p:nvSpPr>
          <p:spPr bwMode="auto">
            <a:xfrm>
              <a:off x="2755900" y="3014281"/>
              <a:ext cx="3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85" name="Rectangle 205"/>
            <p:cNvSpPr>
              <a:spLocks noChangeArrowheads="1"/>
            </p:cNvSpPr>
            <p:nvPr/>
          </p:nvSpPr>
          <p:spPr bwMode="auto">
            <a:xfrm>
              <a:off x="2679700" y="2966656"/>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89" name="Rectangle 209"/>
            <p:cNvSpPr>
              <a:spLocks noChangeArrowheads="1"/>
            </p:cNvSpPr>
            <p:nvPr/>
          </p:nvSpPr>
          <p:spPr bwMode="auto">
            <a:xfrm>
              <a:off x="2703513" y="27507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92" name="Rectangle 212"/>
            <p:cNvSpPr>
              <a:spLocks noChangeArrowheads="1"/>
            </p:cNvSpPr>
            <p:nvPr/>
          </p:nvSpPr>
          <p:spPr bwMode="auto">
            <a:xfrm>
              <a:off x="2703513" y="254120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4293" name="Line 213"/>
            <p:cNvSpPr>
              <a:spLocks noChangeShapeType="1"/>
            </p:cNvSpPr>
            <p:nvPr/>
          </p:nvSpPr>
          <p:spPr bwMode="auto">
            <a:xfrm>
              <a:off x="2755901"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4" name="Line 214"/>
            <p:cNvSpPr>
              <a:spLocks noChangeShapeType="1"/>
            </p:cNvSpPr>
            <p:nvPr/>
          </p:nvSpPr>
          <p:spPr bwMode="auto">
            <a:xfrm>
              <a:off x="2755901"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6" name="Line 216"/>
            <p:cNvSpPr>
              <a:spLocks noChangeShapeType="1"/>
            </p:cNvSpPr>
            <p:nvPr/>
          </p:nvSpPr>
          <p:spPr bwMode="auto">
            <a:xfrm flipV="1">
              <a:off x="2755901"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7" name="Rectangle 217"/>
            <p:cNvSpPr>
              <a:spLocks noChangeArrowheads="1"/>
            </p:cNvSpPr>
            <p:nvPr/>
          </p:nvSpPr>
          <p:spPr bwMode="auto">
            <a:xfrm>
              <a:off x="2755901"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8" name="Rectangle 218"/>
            <p:cNvSpPr>
              <a:spLocks noChangeArrowheads="1"/>
            </p:cNvSpPr>
            <p:nvPr/>
          </p:nvSpPr>
          <p:spPr bwMode="auto">
            <a:xfrm>
              <a:off x="2755901"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299" name="Rectangle 219"/>
            <p:cNvSpPr>
              <a:spLocks noChangeArrowheads="1"/>
            </p:cNvSpPr>
            <p:nvPr/>
          </p:nvSpPr>
          <p:spPr bwMode="auto">
            <a:xfrm>
              <a:off x="2867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0" name="Rectangle 220"/>
            <p:cNvSpPr>
              <a:spLocks noChangeArrowheads="1"/>
            </p:cNvSpPr>
            <p:nvPr/>
          </p:nvSpPr>
          <p:spPr bwMode="auto">
            <a:xfrm>
              <a:off x="2867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1" name="Rectangle 221"/>
            <p:cNvSpPr>
              <a:spLocks noChangeArrowheads="1"/>
            </p:cNvSpPr>
            <p:nvPr/>
          </p:nvSpPr>
          <p:spPr bwMode="auto">
            <a:xfrm>
              <a:off x="2978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2" name="Rectangle 222"/>
            <p:cNvSpPr>
              <a:spLocks noChangeArrowheads="1"/>
            </p:cNvSpPr>
            <p:nvPr/>
          </p:nvSpPr>
          <p:spPr bwMode="auto">
            <a:xfrm>
              <a:off x="2978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3" name="Rectangle 223"/>
            <p:cNvSpPr>
              <a:spLocks noChangeArrowheads="1"/>
            </p:cNvSpPr>
            <p:nvPr/>
          </p:nvSpPr>
          <p:spPr bwMode="auto">
            <a:xfrm>
              <a:off x="3087688" y="2796793"/>
              <a:ext cx="8255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4" name="Rectangle 224"/>
            <p:cNvSpPr>
              <a:spLocks noChangeArrowheads="1"/>
            </p:cNvSpPr>
            <p:nvPr/>
          </p:nvSpPr>
          <p:spPr bwMode="auto">
            <a:xfrm>
              <a:off x="3087688" y="2796793"/>
              <a:ext cx="8255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5" name="Rectangle 225"/>
            <p:cNvSpPr>
              <a:spLocks noChangeArrowheads="1"/>
            </p:cNvSpPr>
            <p:nvPr/>
          </p:nvSpPr>
          <p:spPr bwMode="auto">
            <a:xfrm>
              <a:off x="3192463" y="2796793"/>
              <a:ext cx="88900" cy="1984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6" name="Rectangle 226"/>
            <p:cNvSpPr>
              <a:spLocks noChangeArrowheads="1"/>
            </p:cNvSpPr>
            <p:nvPr/>
          </p:nvSpPr>
          <p:spPr bwMode="auto">
            <a:xfrm>
              <a:off x="3192463" y="2796793"/>
              <a:ext cx="88900" cy="198438"/>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7" name="Rectangle 227"/>
            <p:cNvSpPr>
              <a:spLocks noChangeArrowheads="1"/>
            </p:cNvSpPr>
            <p:nvPr/>
          </p:nvSpPr>
          <p:spPr bwMode="auto">
            <a:xfrm>
              <a:off x="33035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8" name="Rectangle 228"/>
            <p:cNvSpPr>
              <a:spLocks noChangeArrowheads="1"/>
            </p:cNvSpPr>
            <p:nvPr/>
          </p:nvSpPr>
          <p:spPr bwMode="auto">
            <a:xfrm>
              <a:off x="33035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09" name="Rectangle 229"/>
            <p:cNvSpPr>
              <a:spLocks noChangeArrowheads="1"/>
            </p:cNvSpPr>
            <p:nvPr/>
          </p:nvSpPr>
          <p:spPr bwMode="auto">
            <a:xfrm>
              <a:off x="34147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0" name="Rectangle 230"/>
            <p:cNvSpPr>
              <a:spLocks noChangeArrowheads="1"/>
            </p:cNvSpPr>
            <p:nvPr/>
          </p:nvSpPr>
          <p:spPr bwMode="auto">
            <a:xfrm>
              <a:off x="34147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1" name="Rectangle 231"/>
            <p:cNvSpPr>
              <a:spLocks noChangeArrowheads="1"/>
            </p:cNvSpPr>
            <p:nvPr/>
          </p:nvSpPr>
          <p:spPr bwMode="auto">
            <a:xfrm>
              <a:off x="35194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2" name="Rectangle 232"/>
            <p:cNvSpPr>
              <a:spLocks noChangeArrowheads="1"/>
            </p:cNvSpPr>
            <p:nvPr/>
          </p:nvSpPr>
          <p:spPr bwMode="auto">
            <a:xfrm>
              <a:off x="35194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3" name="Rectangle 233"/>
            <p:cNvSpPr>
              <a:spLocks noChangeArrowheads="1"/>
            </p:cNvSpPr>
            <p:nvPr/>
          </p:nvSpPr>
          <p:spPr bwMode="auto">
            <a:xfrm>
              <a:off x="36306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4" name="Rectangle 234"/>
            <p:cNvSpPr>
              <a:spLocks noChangeArrowheads="1"/>
            </p:cNvSpPr>
            <p:nvPr/>
          </p:nvSpPr>
          <p:spPr bwMode="auto">
            <a:xfrm>
              <a:off x="36306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5" name="Rectangle 235"/>
            <p:cNvSpPr>
              <a:spLocks noChangeArrowheads="1"/>
            </p:cNvSpPr>
            <p:nvPr/>
          </p:nvSpPr>
          <p:spPr bwMode="auto">
            <a:xfrm>
              <a:off x="37417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6" name="Rectangle 236"/>
            <p:cNvSpPr>
              <a:spLocks noChangeArrowheads="1"/>
            </p:cNvSpPr>
            <p:nvPr/>
          </p:nvSpPr>
          <p:spPr bwMode="auto">
            <a:xfrm>
              <a:off x="37417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7" name="Rectangle 237"/>
            <p:cNvSpPr>
              <a:spLocks noChangeArrowheads="1"/>
            </p:cNvSpPr>
            <p:nvPr/>
          </p:nvSpPr>
          <p:spPr bwMode="auto">
            <a:xfrm>
              <a:off x="38465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8" name="Rectangle 238"/>
            <p:cNvSpPr>
              <a:spLocks noChangeArrowheads="1"/>
            </p:cNvSpPr>
            <p:nvPr/>
          </p:nvSpPr>
          <p:spPr bwMode="auto">
            <a:xfrm>
              <a:off x="38465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19" name="Rectangle 239"/>
            <p:cNvSpPr>
              <a:spLocks noChangeArrowheads="1"/>
            </p:cNvSpPr>
            <p:nvPr/>
          </p:nvSpPr>
          <p:spPr bwMode="auto">
            <a:xfrm>
              <a:off x="3957638" y="2796793"/>
              <a:ext cx="87313" cy="1698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0" name="Rectangle 240"/>
            <p:cNvSpPr>
              <a:spLocks noChangeArrowheads="1"/>
            </p:cNvSpPr>
            <p:nvPr/>
          </p:nvSpPr>
          <p:spPr bwMode="auto">
            <a:xfrm>
              <a:off x="3957638" y="2796793"/>
              <a:ext cx="87313" cy="169863"/>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1" name="Rectangle 241"/>
            <p:cNvSpPr>
              <a:spLocks noChangeArrowheads="1"/>
            </p:cNvSpPr>
            <p:nvPr/>
          </p:nvSpPr>
          <p:spPr bwMode="auto">
            <a:xfrm>
              <a:off x="4068763" y="2796793"/>
              <a:ext cx="87313" cy="16986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2" name="Rectangle 242"/>
            <p:cNvSpPr>
              <a:spLocks noChangeArrowheads="1"/>
            </p:cNvSpPr>
            <p:nvPr/>
          </p:nvSpPr>
          <p:spPr bwMode="auto">
            <a:xfrm>
              <a:off x="4068763" y="2796793"/>
              <a:ext cx="87313" cy="1698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3" name="Rectangle 243"/>
            <p:cNvSpPr>
              <a:spLocks noChangeArrowheads="1"/>
            </p:cNvSpPr>
            <p:nvPr/>
          </p:nvSpPr>
          <p:spPr bwMode="auto">
            <a:xfrm>
              <a:off x="41735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4" name="Rectangle 244"/>
            <p:cNvSpPr>
              <a:spLocks noChangeArrowheads="1"/>
            </p:cNvSpPr>
            <p:nvPr/>
          </p:nvSpPr>
          <p:spPr bwMode="auto">
            <a:xfrm>
              <a:off x="41735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5" name="Rectangle 245"/>
            <p:cNvSpPr>
              <a:spLocks noChangeArrowheads="1"/>
            </p:cNvSpPr>
            <p:nvPr/>
          </p:nvSpPr>
          <p:spPr bwMode="auto">
            <a:xfrm>
              <a:off x="42846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6" name="Rectangle 246"/>
            <p:cNvSpPr>
              <a:spLocks noChangeArrowheads="1"/>
            </p:cNvSpPr>
            <p:nvPr/>
          </p:nvSpPr>
          <p:spPr bwMode="auto">
            <a:xfrm>
              <a:off x="42846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7" name="Rectangle 247"/>
            <p:cNvSpPr>
              <a:spLocks noChangeArrowheads="1"/>
            </p:cNvSpPr>
            <p:nvPr/>
          </p:nvSpPr>
          <p:spPr bwMode="auto">
            <a:xfrm>
              <a:off x="43957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8" name="Rectangle 248"/>
            <p:cNvSpPr>
              <a:spLocks noChangeArrowheads="1"/>
            </p:cNvSpPr>
            <p:nvPr/>
          </p:nvSpPr>
          <p:spPr bwMode="auto">
            <a:xfrm>
              <a:off x="43957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29" name="Rectangle 249"/>
            <p:cNvSpPr>
              <a:spLocks noChangeArrowheads="1"/>
            </p:cNvSpPr>
            <p:nvPr/>
          </p:nvSpPr>
          <p:spPr bwMode="auto">
            <a:xfrm>
              <a:off x="45005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0" name="Rectangle 250"/>
            <p:cNvSpPr>
              <a:spLocks noChangeArrowheads="1"/>
            </p:cNvSpPr>
            <p:nvPr/>
          </p:nvSpPr>
          <p:spPr bwMode="auto">
            <a:xfrm>
              <a:off x="45005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1" name="Rectangle 251"/>
            <p:cNvSpPr>
              <a:spLocks noChangeArrowheads="1"/>
            </p:cNvSpPr>
            <p:nvPr/>
          </p:nvSpPr>
          <p:spPr bwMode="auto">
            <a:xfrm>
              <a:off x="46116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2" name="Rectangle 252"/>
            <p:cNvSpPr>
              <a:spLocks noChangeArrowheads="1"/>
            </p:cNvSpPr>
            <p:nvPr/>
          </p:nvSpPr>
          <p:spPr bwMode="auto">
            <a:xfrm>
              <a:off x="46116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3" name="Rectangle 253"/>
            <p:cNvSpPr>
              <a:spLocks noChangeArrowheads="1"/>
            </p:cNvSpPr>
            <p:nvPr/>
          </p:nvSpPr>
          <p:spPr bwMode="auto">
            <a:xfrm>
              <a:off x="4721226"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4" name="Rectangle 254"/>
            <p:cNvSpPr>
              <a:spLocks noChangeArrowheads="1"/>
            </p:cNvSpPr>
            <p:nvPr/>
          </p:nvSpPr>
          <p:spPr bwMode="auto">
            <a:xfrm>
              <a:off x="4721226"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5" name="Rectangle 255"/>
            <p:cNvSpPr>
              <a:spLocks noChangeArrowheads="1"/>
            </p:cNvSpPr>
            <p:nvPr/>
          </p:nvSpPr>
          <p:spPr bwMode="auto">
            <a:xfrm>
              <a:off x="48275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6" name="Rectangle 256"/>
            <p:cNvSpPr>
              <a:spLocks noChangeArrowheads="1"/>
            </p:cNvSpPr>
            <p:nvPr/>
          </p:nvSpPr>
          <p:spPr bwMode="auto">
            <a:xfrm>
              <a:off x="48275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7" name="Rectangle 257"/>
            <p:cNvSpPr>
              <a:spLocks noChangeArrowheads="1"/>
            </p:cNvSpPr>
            <p:nvPr/>
          </p:nvSpPr>
          <p:spPr bwMode="auto">
            <a:xfrm>
              <a:off x="49371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8" name="Rectangle 258"/>
            <p:cNvSpPr>
              <a:spLocks noChangeArrowheads="1"/>
            </p:cNvSpPr>
            <p:nvPr/>
          </p:nvSpPr>
          <p:spPr bwMode="auto">
            <a:xfrm>
              <a:off x="49371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39" name="Rectangle 259"/>
            <p:cNvSpPr>
              <a:spLocks noChangeArrowheads="1"/>
            </p:cNvSpPr>
            <p:nvPr/>
          </p:nvSpPr>
          <p:spPr bwMode="auto">
            <a:xfrm>
              <a:off x="50482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0" name="Rectangle 260"/>
            <p:cNvSpPr>
              <a:spLocks noChangeArrowheads="1"/>
            </p:cNvSpPr>
            <p:nvPr/>
          </p:nvSpPr>
          <p:spPr bwMode="auto">
            <a:xfrm>
              <a:off x="50482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1" name="Rectangle 261"/>
            <p:cNvSpPr>
              <a:spLocks noChangeArrowheads="1"/>
            </p:cNvSpPr>
            <p:nvPr/>
          </p:nvSpPr>
          <p:spPr bwMode="auto">
            <a:xfrm>
              <a:off x="5153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2" name="Rectangle 262"/>
            <p:cNvSpPr>
              <a:spLocks noChangeArrowheads="1"/>
            </p:cNvSpPr>
            <p:nvPr/>
          </p:nvSpPr>
          <p:spPr bwMode="auto">
            <a:xfrm>
              <a:off x="5153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3" name="Rectangle 263"/>
            <p:cNvSpPr>
              <a:spLocks noChangeArrowheads="1"/>
            </p:cNvSpPr>
            <p:nvPr/>
          </p:nvSpPr>
          <p:spPr bwMode="auto">
            <a:xfrm>
              <a:off x="5264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4" name="Rectangle 264"/>
            <p:cNvSpPr>
              <a:spLocks noChangeArrowheads="1"/>
            </p:cNvSpPr>
            <p:nvPr/>
          </p:nvSpPr>
          <p:spPr bwMode="auto">
            <a:xfrm>
              <a:off x="5264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5" name="Rectangle 265"/>
            <p:cNvSpPr>
              <a:spLocks noChangeArrowheads="1"/>
            </p:cNvSpPr>
            <p:nvPr/>
          </p:nvSpPr>
          <p:spPr bwMode="auto">
            <a:xfrm>
              <a:off x="53752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6" name="Rectangle 266"/>
            <p:cNvSpPr>
              <a:spLocks noChangeArrowheads="1"/>
            </p:cNvSpPr>
            <p:nvPr/>
          </p:nvSpPr>
          <p:spPr bwMode="auto">
            <a:xfrm>
              <a:off x="53752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7" name="Rectangle 267"/>
            <p:cNvSpPr>
              <a:spLocks noChangeArrowheads="1"/>
            </p:cNvSpPr>
            <p:nvPr/>
          </p:nvSpPr>
          <p:spPr bwMode="auto">
            <a:xfrm>
              <a:off x="54800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8" name="Rectangle 268"/>
            <p:cNvSpPr>
              <a:spLocks noChangeArrowheads="1"/>
            </p:cNvSpPr>
            <p:nvPr/>
          </p:nvSpPr>
          <p:spPr bwMode="auto">
            <a:xfrm>
              <a:off x="54800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49" name="Rectangle 269"/>
            <p:cNvSpPr>
              <a:spLocks noChangeArrowheads="1"/>
            </p:cNvSpPr>
            <p:nvPr/>
          </p:nvSpPr>
          <p:spPr bwMode="auto">
            <a:xfrm>
              <a:off x="55911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0" name="Rectangle 270"/>
            <p:cNvSpPr>
              <a:spLocks noChangeArrowheads="1"/>
            </p:cNvSpPr>
            <p:nvPr/>
          </p:nvSpPr>
          <p:spPr bwMode="auto">
            <a:xfrm>
              <a:off x="55911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1" name="Rectangle 271"/>
            <p:cNvSpPr>
              <a:spLocks noChangeArrowheads="1"/>
            </p:cNvSpPr>
            <p:nvPr/>
          </p:nvSpPr>
          <p:spPr bwMode="auto">
            <a:xfrm>
              <a:off x="57023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2" name="Rectangle 272"/>
            <p:cNvSpPr>
              <a:spLocks noChangeArrowheads="1"/>
            </p:cNvSpPr>
            <p:nvPr/>
          </p:nvSpPr>
          <p:spPr bwMode="auto">
            <a:xfrm>
              <a:off x="57023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3" name="Rectangle 273"/>
            <p:cNvSpPr>
              <a:spLocks noChangeArrowheads="1"/>
            </p:cNvSpPr>
            <p:nvPr/>
          </p:nvSpPr>
          <p:spPr bwMode="auto">
            <a:xfrm>
              <a:off x="5813426" y="2796793"/>
              <a:ext cx="8096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4" name="Rectangle 274"/>
            <p:cNvSpPr>
              <a:spLocks noChangeArrowheads="1"/>
            </p:cNvSpPr>
            <p:nvPr/>
          </p:nvSpPr>
          <p:spPr bwMode="auto">
            <a:xfrm>
              <a:off x="5813426" y="2796793"/>
              <a:ext cx="8096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5" name="Rectangle 275"/>
            <p:cNvSpPr>
              <a:spLocks noChangeArrowheads="1"/>
            </p:cNvSpPr>
            <p:nvPr/>
          </p:nvSpPr>
          <p:spPr bwMode="auto">
            <a:xfrm>
              <a:off x="59182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6" name="Rectangle 276"/>
            <p:cNvSpPr>
              <a:spLocks noChangeArrowheads="1"/>
            </p:cNvSpPr>
            <p:nvPr/>
          </p:nvSpPr>
          <p:spPr bwMode="auto">
            <a:xfrm>
              <a:off x="59182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7" name="Rectangle 277"/>
            <p:cNvSpPr>
              <a:spLocks noChangeArrowheads="1"/>
            </p:cNvSpPr>
            <p:nvPr/>
          </p:nvSpPr>
          <p:spPr bwMode="auto">
            <a:xfrm>
              <a:off x="60293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8" name="Rectangle 278"/>
            <p:cNvSpPr>
              <a:spLocks noChangeArrowheads="1"/>
            </p:cNvSpPr>
            <p:nvPr/>
          </p:nvSpPr>
          <p:spPr bwMode="auto">
            <a:xfrm>
              <a:off x="60293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59" name="Rectangle 279"/>
            <p:cNvSpPr>
              <a:spLocks noChangeArrowheads="1"/>
            </p:cNvSpPr>
            <p:nvPr/>
          </p:nvSpPr>
          <p:spPr bwMode="auto">
            <a:xfrm>
              <a:off x="6138863"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360" name="Rectangle 280"/>
            <p:cNvSpPr>
              <a:spLocks noChangeArrowheads="1"/>
            </p:cNvSpPr>
            <p:nvPr/>
          </p:nvSpPr>
          <p:spPr bwMode="auto">
            <a:xfrm>
              <a:off x="6138863"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59" name="Oval 379"/>
            <p:cNvSpPr>
              <a:spLocks noChangeArrowheads="1"/>
            </p:cNvSpPr>
            <p:nvPr/>
          </p:nvSpPr>
          <p:spPr bwMode="auto">
            <a:xfrm>
              <a:off x="28844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0" name="Oval 380"/>
            <p:cNvSpPr>
              <a:spLocks noChangeArrowheads="1"/>
            </p:cNvSpPr>
            <p:nvPr/>
          </p:nvSpPr>
          <p:spPr bwMode="auto">
            <a:xfrm>
              <a:off x="29892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1" name="Oval 381"/>
            <p:cNvSpPr>
              <a:spLocks noChangeArrowheads="1"/>
            </p:cNvSpPr>
            <p:nvPr/>
          </p:nvSpPr>
          <p:spPr bwMode="auto">
            <a:xfrm>
              <a:off x="31003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2" name="Oval 382"/>
            <p:cNvSpPr>
              <a:spLocks noChangeArrowheads="1"/>
            </p:cNvSpPr>
            <p:nvPr/>
          </p:nvSpPr>
          <p:spPr bwMode="auto">
            <a:xfrm>
              <a:off x="34258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3" name="Oval 383"/>
            <p:cNvSpPr>
              <a:spLocks noChangeArrowheads="1"/>
            </p:cNvSpPr>
            <p:nvPr/>
          </p:nvSpPr>
          <p:spPr bwMode="auto">
            <a:xfrm>
              <a:off x="36417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4" name="Oval 384"/>
            <p:cNvSpPr>
              <a:spLocks noChangeArrowheads="1"/>
            </p:cNvSpPr>
            <p:nvPr/>
          </p:nvSpPr>
          <p:spPr bwMode="auto">
            <a:xfrm>
              <a:off x="37528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5" name="Oval 385"/>
            <p:cNvSpPr>
              <a:spLocks noChangeArrowheads="1"/>
            </p:cNvSpPr>
            <p:nvPr/>
          </p:nvSpPr>
          <p:spPr bwMode="auto">
            <a:xfrm>
              <a:off x="38639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6" name="Oval 386"/>
            <p:cNvSpPr>
              <a:spLocks noChangeArrowheads="1"/>
            </p:cNvSpPr>
            <p:nvPr/>
          </p:nvSpPr>
          <p:spPr bwMode="auto">
            <a:xfrm>
              <a:off x="39687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7" name="Oval 387"/>
            <p:cNvSpPr>
              <a:spLocks noChangeArrowheads="1"/>
            </p:cNvSpPr>
            <p:nvPr/>
          </p:nvSpPr>
          <p:spPr bwMode="auto">
            <a:xfrm>
              <a:off x="40798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8" name="Oval 388"/>
            <p:cNvSpPr>
              <a:spLocks noChangeArrowheads="1"/>
            </p:cNvSpPr>
            <p:nvPr/>
          </p:nvSpPr>
          <p:spPr bwMode="auto">
            <a:xfrm>
              <a:off x="41910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69" name="Oval 389"/>
            <p:cNvSpPr>
              <a:spLocks noChangeArrowheads="1"/>
            </p:cNvSpPr>
            <p:nvPr/>
          </p:nvSpPr>
          <p:spPr bwMode="auto">
            <a:xfrm>
              <a:off x="42957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0" name="Oval 390"/>
            <p:cNvSpPr>
              <a:spLocks noChangeArrowheads="1"/>
            </p:cNvSpPr>
            <p:nvPr/>
          </p:nvSpPr>
          <p:spPr bwMode="auto">
            <a:xfrm>
              <a:off x="44069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1" name="Oval 391"/>
            <p:cNvSpPr>
              <a:spLocks noChangeArrowheads="1"/>
            </p:cNvSpPr>
            <p:nvPr/>
          </p:nvSpPr>
          <p:spPr bwMode="auto">
            <a:xfrm>
              <a:off x="45180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2" name="Oval 392"/>
            <p:cNvSpPr>
              <a:spLocks noChangeArrowheads="1"/>
            </p:cNvSpPr>
            <p:nvPr/>
          </p:nvSpPr>
          <p:spPr bwMode="auto">
            <a:xfrm>
              <a:off x="46291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3" name="Oval 393"/>
            <p:cNvSpPr>
              <a:spLocks noChangeArrowheads="1"/>
            </p:cNvSpPr>
            <p:nvPr/>
          </p:nvSpPr>
          <p:spPr bwMode="auto">
            <a:xfrm>
              <a:off x="47339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4" name="Oval 394"/>
            <p:cNvSpPr>
              <a:spLocks noChangeArrowheads="1"/>
            </p:cNvSpPr>
            <p:nvPr/>
          </p:nvSpPr>
          <p:spPr bwMode="auto">
            <a:xfrm>
              <a:off x="48450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5" name="Oval 395"/>
            <p:cNvSpPr>
              <a:spLocks noChangeArrowheads="1"/>
            </p:cNvSpPr>
            <p:nvPr/>
          </p:nvSpPr>
          <p:spPr bwMode="auto">
            <a:xfrm>
              <a:off x="49545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6" name="Oval 396"/>
            <p:cNvSpPr>
              <a:spLocks noChangeArrowheads="1"/>
            </p:cNvSpPr>
            <p:nvPr/>
          </p:nvSpPr>
          <p:spPr bwMode="auto">
            <a:xfrm>
              <a:off x="50609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7" name="Oval 397"/>
            <p:cNvSpPr>
              <a:spLocks noChangeArrowheads="1"/>
            </p:cNvSpPr>
            <p:nvPr/>
          </p:nvSpPr>
          <p:spPr bwMode="auto">
            <a:xfrm>
              <a:off x="51704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8" name="Oval 398"/>
            <p:cNvSpPr>
              <a:spLocks noChangeArrowheads="1"/>
            </p:cNvSpPr>
            <p:nvPr/>
          </p:nvSpPr>
          <p:spPr bwMode="auto">
            <a:xfrm>
              <a:off x="52816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79" name="Oval 399"/>
            <p:cNvSpPr>
              <a:spLocks noChangeArrowheads="1"/>
            </p:cNvSpPr>
            <p:nvPr/>
          </p:nvSpPr>
          <p:spPr bwMode="auto">
            <a:xfrm>
              <a:off x="53863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0" name="Oval 400"/>
            <p:cNvSpPr>
              <a:spLocks noChangeArrowheads="1"/>
            </p:cNvSpPr>
            <p:nvPr/>
          </p:nvSpPr>
          <p:spPr bwMode="auto">
            <a:xfrm>
              <a:off x="54975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1" name="Oval 401"/>
            <p:cNvSpPr>
              <a:spLocks noChangeArrowheads="1"/>
            </p:cNvSpPr>
            <p:nvPr/>
          </p:nvSpPr>
          <p:spPr bwMode="auto">
            <a:xfrm>
              <a:off x="56086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2" name="Oval 402"/>
            <p:cNvSpPr>
              <a:spLocks noChangeArrowheads="1"/>
            </p:cNvSpPr>
            <p:nvPr/>
          </p:nvSpPr>
          <p:spPr bwMode="auto">
            <a:xfrm>
              <a:off x="57134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3" name="Oval 403"/>
            <p:cNvSpPr>
              <a:spLocks noChangeArrowheads="1"/>
            </p:cNvSpPr>
            <p:nvPr/>
          </p:nvSpPr>
          <p:spPr bwMode="auto">
            <a:xfrm>
              <a:off x="58245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4" name="Oval 404"/>
            <p:cNvSpPr>
              <a:spLocks noChangeArrowheads="1"/>
            </p:cNvSpPr>
            <p:nvPr/>
          </p:nvSpPr>
          <p:spPr bwMode="auto">
            <a:xfrm>
              <a:off x="59356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5" name="Oval 405"/>
            <p:cNvSpPr>
              <a:spLocks noChangeArrowheads="1"/>
            </p:cNvSpPr>
            <p:nvPr/>
          </p:nvSpPr>
          <p:spPr bwMode="auto">
            <a:xfrm>
              <a:off x="60404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6" name="Oval 406"/>
            <p:cNvSpPr>
              <a:spLocks noChangeArrowheads="1"/>
            </p:cNvSpPr>
            <p:nvPr/>
          </p:nvSpPr>
          <p:spPr bwMode="auto">
            <a:xfrm>
              <a:off x="61515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8" name="Oval 408"/>
            <p:cNvSpPr>
              <a:spLocks noChangeArrowheads="1"/>
            </p:cNvSpPr>
            <p:nvPr/>
          </p:nvSpPr>
          <p:spPr bwMode="auto">
            <a:xfrm>
              <a:off x="277336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89" name="Oval 409"/>
            <p:cNvSpPr>
              <a:spLocks noChangeArrowheads="1"/>
            </p:cNvSpPr>
            <p:nvPr/>
          </p:nvSpPr>
          <p:spPr bwMode="auto">
            <a:xfrm>
              <a:off x="321151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0" name="Oval 410"/>
            <p:cNvSpPr>
              <a:spLocks noChangeArrowheads="1"/>
            </p:cNvSpPr>
            <p:nvPr/>
          </p:nvSpPr>
          <p:spPr bwMode="auto">
            <a:xfrm>
              <a:off x="3316288"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1" name="Oval 411"/>
            <p:cNvSpPr>
              <a:spLocks noChangeArrowheads="1"/>
            </p:cNvSpPr>
            <p:nvPr/>
          </p:nvSpPr>
          <p:spPr bwMode="auto">
            <a:xfrm>
              <a:off x="3536950" y="2511043"/>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4492" name="Rectangle 412"/>
            <p:cNvSpPr>
              <a:spLocks noChangeArrowheads="1"/>
            </p:cNvSpPr>
            <p:nvPr/>
          </p:nvSpPr>
          <p:spPr bwMode="auto">
            <a:xfrm>
              <a:off x="3805992" y="2327750"/>
              <a:ext cx="14747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Final outcome </a:t>
              </a:r>
              <a:r>
                <a:rPr lang="en-US" sz="1000" dirty="0">
                  <a:solidFill>
                    <a:srgbClr val="000000"/>
                  </a:solidFill>
                  <a:latin typeface="Arial Narrow" pitchFamily="34" charset="0"/>
                  <a:cs typeface="Arial" pitchFamily="34" charset="0"/>
                </a:rPr>
                <a:t>and </a:t>
              </a:r>
              <a:r>
                <a:rPr kumimoji="0" lang="en-US" sz="1000" b="0" i="0" u="none" strike="noStrike" cap="none" normalizeH="0" baseline="0" dirty="0">
                  <a:ln>
                    <a:noFill/>
                  </a:ln>
                  <a:solidFill>
                    <a:srgbClr val="000000"/>
                  </a:solidFill>
                  <a:effectLst/>
                  <a:latin typeface="Arial Narrow" pitchFamily="34" charset="0"/>
                  <a:cs typeface="Arial" pitchFamily="34" charset="0"/>
                </a:rPr>
                <a:t>performance</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4493" name="Rectangle 413"/>
            <p:cNvSpPr>
              <a:spLocks noChangeArrowheads="1"/>
            </p:cNvSpPr>
            <p:nvPr/>
          </p:nvSpPr>
          <p:spPr bwMode="auto">
            <a:xfrm rot="16200000">
              <a:off x="2295898" y="2686019"/>
              <a:ext cx="56746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Narrow" panose="020B0606020202030204" pitchFamily="34" charset="0"/>
                  <a:cs typeface="Arial" pitchFamily="34" charset="0"/>
                </a:rPr>
                <a:t>Expected utility</a:t>
              </a:r>
              <a:endParaRPr kumimoji="0" lang="en-US" sz="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78" name="Rectangle 998"/>
            <p:cNvSpPr>
              <a:spLocks noChangeArrowheads="1"/>
            </p:cNvSpPr>
            <p:nvPr/>
          </p:nvSpPr>
          <p:spPr bwMode="auto">
            <a:xfrm>
              <a:off x="2762250" y="3475675"/>
              <a:ext cx="3465513" cy="5127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79" name="Line 999"/>
            <p:cNvSpPr>
              <a:spLocks noChangeShapeType="1"/>
            </p:cNvSpPr>
            <p:nvPr/>
          </p:nvSpPr>
          <p:spPr bwMode="auto">
            <a:xfrm>
              <a:off x="2762250"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0" name="Line 1000"/>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1" name="Line 100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2" name="Line 1002"/>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3" name="Line 1003"/>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4" name="Line 1004"/>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5" name="Line 1005"/>
            <p:cNvSpPr>
              <a:spLocks noChangeShapeType="1"/>
            </p:cNvSpPr>
            <p:nvPr/>
          </p:nvSpPr>
          <p:spPr bwMode="auto">
            <a:xfrm flipV="1">
              <a:off x="3205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6" name="Line 1006"/>
            <p:cNvSpPr>
              <a:spLocks noChangeShapeType="1"/>
            </p:cNvSpPr>
            <p:nvPr/>
          </p:nvSpPr>
          <p:spPr bwMode="auto">
            <a:xfrm>
              <a:off x="3205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7" name="Rectangle 1007"/>
            <p:cNvSpPr>
              <a:spLocks noChangeArrowheads="1"/>
            </p:cNvSpPr>
            <p:nvPr/>
          </p:nvSpPr>
          <p:spPr bwMode="auto">
            <a:xfrm>
              <a:off x="3187700" y="400590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88" name="Line 1008"/>
            <p:cNvSpPr>
              <a:spLocks noChangeShapeType="1"/>
            </p:cNvSpPr>
            <p:nvPr/>
          </p:nvSpPr>
          <p:spPr bwMode="auto">
            <a:xfrm flipV="1">
              <a:off x="3765550"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89" name="Line 1009"/>
            <p:cNvSpPr>
              <a:spLocks noChangeShapeType="1"/>
            </p:cNvSpPr>
            <p:nvPr/>
          </p:nvSpPr>
          <p:spPr bwMode="auto">
            <a:xfrm>
              <a:off x="3765550"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1" name="Rectangle 1011"/>
            <p:cNvSpPr>
              <a:spLocks noChangeArrowheads="1"/>
            </p:cNvSpPr>
            <p:nvPr/>
          </p:nvSpPr>
          <p:spPr bwMode="auto">
            <a:xfrm>
              <a:off x="37306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2" name="Line 1012"/>
            <p:cNvSpPr>
              <a:spLocks noChangeShapeType="1"/>
            </p:cNvSpPr>
            <p:nvPr/>
          </p:nvSpPr>
          <p:spPr bwMode="auto">
            <a:xfrm flipV="1">
              <a:off x="4324351"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3" name="Line 1013"/>
            <p:cNvSpPr>
              <a:spLocks noChangeShapeType="1"/>
            </p:cNvSpPr>
            <p:nvPr/>
          </p:nvSpPr>
          <p:spPr bwMode="auto">
            <a:xfrm>
              <a:off x="4324351"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4" name="Rectangle 1014"/>
            <p:cNvSpPr>
              <a:spLocks noChangeArrowheads="1"/>
            </p:cNvSpPr>
            <p:nvPr/>
          </p:nvSpPr>
          <p:spPr bwMode="auto">
            <a:xfrm>
              <a:off x="42894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5" name="Line 1015"/>
            <p:cNvSpPr>
              <a:spLocks noChangeShapeType="1"/>
            </p:cNvSpPr>
            <p:nvPr/>
          </p:nvSpPr>
          <p:spPr bwMode="auto">
            <a:xfrm flipV="1">
              <a:off x="4884738"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6" name="Line 1016"/>
            <p:cNvSpPr>
              <a:spLocks noChangeShapeType="1"/>
            </p:cNvSpPr>
            <p:nvPr/>
          </p:nvSpPr>
          <p:spPr bwMode="auto">
            <a:xfrm>
              <a:off x="4884738"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7" name="Rectangle 1017"/>
            <p:cNvSpPr>
              <a:spLocks noChangeArrowheads="1"/>
            </p:cNvSpPr>
            <p:nvPr/>
          </p:nvSpPr>
          <p:spPr bwMode="auto">
            <a:xfrm>
              <a:off x="4849813"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098" name="Line 1018"/>
            <p:cNvSpPr>
              <a:spLocks noChangeShapeType="1"/>
            </p:cNvSpPr>
            <p:nvPr/>
          </p:nvSpPr>
          <p:spPr bwMode="auto">
            <a:xfrm flipV="1">
              <a:off x="5438776"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099" name="Line 1019"/>
            <p:cNvSpPr>
              <a:spLocks noChangeShapeType="1"/>
            </p:cNvSpPr>
            <p:nvPr/>
          </p:nvSpPr>
          <p:spPr bwMode="auto">
            <a:xfrm>
              <a:off x="5438776"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0" name="Rectangle 1020"/>
            <p:cNvSpPr>
              <a:spLocks noChangeArrowheads="1"/>
            </p:cNvSpPr>
            <p:nvPr/>
          </p:nvSpPr>
          <p:spPr bwMode="auto">
            <a:xfrm>
              <a:off x="5403851"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1" name="Line 1021"/>
            <p:cNvSpPr>
              <a:spLocks noChangeShapeType="1"/>
            </p:cNvSpPr>
            <p:nvPr/>
          </p:nvSpPr>
          <p:spPr bwMode="auto">
            <a:xfrm flipV="1">
              <a:off x="5999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2" name="Line 1022"/>
            <p:cNvSpPr>
              <a:spLocks noChangeShapeType="1"/>
            </p:cNvSpPr>
            <p:nvPr/>
          </p:nvSpPr>
          <p:spPr bwMode="auto">
            <a:xfrm>
              <a:off x="5999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3" name="Rectangle 1023"/>
            <p:cNvSpPr>
              <a:spLocks noChangeArrowheads="1"/>
            </p:cNvSpPr>
            <p:nvPr/>
          </p:nvSpPr>
          <p:spPr bwMode="auto">
            <a:xfrm>
              <a:off x="5964238"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4" name="Line 1024"/>
            <p:cNvSpPr>
              <a:spLocks noChangeShapeType="1"/>
            </p:cNvSpPr>
            <p:nvPr/>
          </p:nvSpPr>
          <p:spPr bwMode="auto">
            <a:xfrm>
              <a:off x="2762251" y="392493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6" name="Rectangle 1026"/>
            <p:cNvSpPr>
              <a:spLocks noChangeArrowheads="1"/>
            </p:cNvSpPr>
            <p:nvPr/>
          </p:nvSpPr>
          <p:spPr bwMode="auto">
            <a:xfrm>
              <a:off x="2668588" y="38773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26</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07" name="Line 1027"/>
            <p:cNvSpPr>
              <a:spLocks noChangeShapeType="1"/>
            </p:cNvSpPr>
            <p:nvPr/>
          </p:nvSpPr>
          <p:spPr bwMode="auto">
            <a:xfrm>
              <a:off x="2762251" y="381857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09" name="Rectangle 1029"/>
            <p:cNvSpPr>
              <a:spLocks noChangeArrowheads="1"/>
            </p:cNvSpPr>
            <p:nvPr/>
          </p:nvSpPr>
          <p:spPr bwMode="auto">
            <a:xfrm>
              <a:off x="2668588" y="377253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28</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0" name="Line 1030"/>
            <p:cNvSpPr>
              <a:spLocks noChangeShapeType="1"/>
            </p:cNvSpPr>
            <p:nvPr/>
          </p:nvSpPr>
          <p:spPr bwMode="auto">
            <a:xfrm>
              <a:off x="2762251" y="371380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2" name="Rectangle 1032"/>
            <p:cNvSpPr>
              <a:spLocks noChangeArrowheads="1"/>
            </p:cNvSpPr>
            <p:nvPr/>
          </p:nvSpPr>
          <p:spPr bwMode="auto">
            <a:xfrm>
              <a:off x="2668588" y="366776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3" name="Line 1033"/>
            <p:cNvSpPr>
              <a:spLocks noChangeShapeType="1"/>
            </p:cNvSpPr>
            <p:nvPr/>
          </p:nvSpPr>
          <p:spPr bwMode="auto">
            <a:xfrm>
              <a:off x="2762251" y="360902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5" name="Rectangle 1035"/>
            <p:cNvSpPr>
              <a:spLocks noChangeArrowheads="1"/>
            </p:cNvSpPr>
            <p:nvPr/>
          </p:nvSpPr>
          <p:spPr bwMode="auto">
            <a:xfrm>
              <a:off x="2668588" y="35629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32</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6" name="Line 1036"/>
            <p:cNvSpPr>
              <a:spLocks noChangeShapeType="1"/>
            </p:cNvSpPr>
            <p:nvPr/>
          </p:nvSpPr>
          <p:spPr bwMode="auto">
            <a:xfrm>
              <a:off x="2762251" y="35042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18" name="Rectangle 1038"/>
            <p:cNvSpPr>
              <a:spLocks noChangeArrowheads="1"/>
            </p:cNvSpPr>
            <p:nvPr/>
          </p:nvSpPr>
          <p:spPr bwMode="auto">
            <a:xfrm>
              <a:off x="2668588" y="3456625"/>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34</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19" name="Line 1039"/>
            <p:cNvSpPr>
              <a:spLocks noChangeShapeType="1"/>
            </p:cNvSpPr>
            <p:nvPr/>
          </p:nvSpPr>
          <p:spPr bwMode="auto">
            <a:xfrm>
              <a:off x="2762251"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0" name="Line 1040"/>
            <p:cNvSpPr>
              <a:spLocks noChangeShapeType="1"/>
            </p:cNvSpPr>
            <p:nvPr/>
          </p:nvSpPr>
          <p:spPr bwMode="auto">
            <a:xfrm>
              <a:off x="2762251"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1" name="Line 104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3" name="Freeform 1043"/>
            <p:cNvSpPr>
              <a:spLocks/>
            </p:cNvSpPr>
            <p:nvPr/>
          </p:nvSpPr>
          <p:spPr bwMode="auto">
            <a:xfrm>
              <a:off x="2762251" y="3497900"/>
              <a:ext cx="3465513" cy="461963"/>
            </a:xfrm>
            <a:custGeom>
              <a:avLst/>
              <a:gdLst/>
              <a:ahLst/>
              <a:cxnLst>
                <a:cxn ang="0">
                  <a:pos x="0" y="22"/>
                </a:cxn>
                <a:cxn ang="0">
                  <a:pos x="69" y="0"/>
                </a:cxn>
                <a:cxn ang="0">
                  <a:pos x="139" y="33"/>
                </a:cxn>
                <a:cxn ang="0">
                  <a:pos x="209" y="19"/>
                </a:cxn>
                <a:cxn ang="0">
                  <a:pos x="279" y="26"/>
                </a:cxn>
                <a:cxn ang="0">
                  <a:pos x="349" y="8"/>
                </a:cxn>
                <a:cxn ang="0">
                  <a:pos x="418" y="30"/>
                </a:cxn>
                <a:cxn ang="0">
                  <a:pos x="492" y="15"/>
                </a:cxn>
                <a:cxn ang="0">
                  <a:pos x="562" y="70"/>
                </a:cxn>
                <a:cxn ang="0">
                  <a:pos x="632" y="228"/>
                </a:cxn>
                <a:cxn ang="0">
                  <a:pos x="701" y="44"/>
                </a:cxn>
                <a:cxn ang="0">
                  <a:pos x="771" y="37"/>
                </a:cxn>
                <a:cxn ang="0">
                  <a:pos x="841" y="81"/>
                </a:cxn>
                <a:cxn ang="0">
                  <a:pos x="915" y="66"/>
                </a:cxn>
                <a:cxn ang="0">
                  <a:pos x="984" y="37"/>
                </a:cxn>
                <a:cxn ang="0">
                  <a:pos x="1054" y="166"/>
                </a:cxn>
                <a:cxn ang="0">
                  <a:pos x="1124" y="180"/>
                </a:cxn>
                <a:cxn ang="0">
                  <a:pos x="1194" y="140"/>
                </a:cxn>
                <a:cxn ang="0">
                  <a:pos x="1264" y="225"/>
                </a:cxn>
                <a:cxn ang="0">
                  <a:pos x="1337" y="85"/>
                </a:cxn>
                <a:cxn ang="0">
                  <a:pos x="1407" y="129"/>
                </a:cxn>
                <a:cxn ang="0">
                  <a:pos x="1477" y="173"/>
                </a:cxn>
                <a:cxn ang="0">
                  <a:pos x="1547" y="169"/>
                </a:cxn>
                <a:cxn ang="0">
                  <a:pos x="1617" y="173"/>
                </a:cxn>
                <a:cxn ang="0">
                  <a:pos x="1686" y="158"/>
                </a:cxn>
                <a:cxn ang="0">
                  <a:pos x="1760" y="225"/>
                </a:cxn>
                <a:cxn ang="0">
                  <a:pos x="1830" y="66"/>
                </a:cxn>
                <a:cxn ang="0">
                  <a:pos x="1900" y="269"/>
                </a:cxn>
                <a:cxn ang="0">
                  <a:pos x="1969" y="206"/>
                </a:cxn>
                <a:cxn ang="0">
                  <a:pos x="2039" y="236"/>
                </a:cxn>
                <a:cxn ang="0">
                  <a:pos x="2109" y="291"/>
                </a:cxn>
                <a:cxn ang="0">
                  <a:pos x="2183" y="199"/>
                </a:cxn>
              </a:cxnLst>
              <a:rect l="0" t="0" r="r" b="b"/>
              <a:pathLst>
                <a:path w="2183" h="291">
                  <a:moveTo>
                    <a:pt x="0" y="22"/>
                  </a:moveTo>
                  <a:lnTo>
                    <a:pt x="69" y="0"/>
                  </a:lnTo>
                  <a:lnTo>
                    <a:pt x="139" y="33"/>
                  </a:lnTo>
                  <a:lnTo>
                    <a:pt x="209" y="19"/>
                  </a:lnTo>
                  <a:lnTo>
                    <a:pt x="279" y="26"/>
                  </a:lnTo>
                  <a:lnTo>
                    <a:pt x="349" y="8"/>
                  </a:lnTo>
                  <a:lnTo>
                    <a:pt x="418" y="30"/>
                  </a:lnTo>
                  <a:lnTo>
                    <a:pt x="492" y="15"/>
                  </a:lnTo>
                  <a:lnTo>
                    <a:pt x="562" y="70"/>
                  </a:lnTo>
                  <a:lnTo>
                    <a:pt x="632" y="228"/>
                  </a:lnTo>
                  <a:lnTo>
                    <a:pt x="701" y="44"/>
                  </a:lnTo>
                  <a:lnTo>
                    <a:pt x="771" y="37"/>
                  </a:lnTo>
                  <a:lnTo>
                    <a:pt x="841" y="81"/>
                  </a:lnTo>
                  <a:lnTo>
                    <a:pt x="915" y="66"/>
                  </a:lnTo>
                  <a:lnTo>
                    <a:pt x="984" y="37"/>
                  </a:lnTo>
                  <a:lnTo>
                    <a:pt x="1054" y="166"/>
                  </a:lnTo>
                  <a:lnTo>
                    <a:pt x="1124" y="180"/>
                  </a:lnTo>
                  <a:lnTo>
                    <a:pt x="1194" y="140"/>
                  </a:lnTo>
                  <a:lnTo>
                    <a:pt x="1264" y="225"/>
                  </a:lnTo>
                  <a:lnTo>
                    <a:pt x="1337" y="85"/>
                  </a:lnTo>
                  <a:lnTo>
                    <a:pt x="1407" y="129"/>
                  </a:lnTo>
                  <a:lnTo>
                    <a:pt x="1477" y="173"/>
                  </a:lnTo>
                  <a:lnTo>
                    <a:pt x="1547" y="169"/>
                  </a:lnTo>
                  <a:lnTo>
                    <a:pt x="1617" y="173"/>
                  </a:lnTo>
                  <a:lnTo>
                    <a:pt x="1686" y="158"/>
                  </a:lnTo>
                  <a:lnTo>
                    <a:pt x="1760" y="225"/>
                  </a:lnTo>
                  <a:lnTo>
                    <a:pt x="1830" y="66"/>
                  </a:lnTo>
                  <a:lnTo>
                    <a:pt x="1900" y="269"/>
                  </a:lnTo>
                  <a:lnTo>
                    <a:pt x="1969" y="206"/>
                  </a:lnTo>
                  <a:lnTo>
                    <a:pt x="2039" y="236"/>
                  </a:lnTo>
                  <a:lnTo>
                    <a:pt x="2109" y="291"/>
                  </a:lnTo>
                  <a:lnTo>
                    <a:pt x="2183" y="199"/>
                  </a:lnTo>
                </a:path>
              </a:pathLst>
            </a:custGeom>
            <a:noFill/>
            <a:ln w="127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5" name="Rectangle 1045"/>
            <p:cNvSpPr>
              <a:spLocks noChangeArrowheads="1"/>
            </p:cNvSpPr>
            <p:nvPr/>
          </p:nvSpPr>
          <p:spPr bwMode="auto">
            <a:xfrm>
              <a:off x="4257602" y="3280535"/>
              <a:ext cx="5626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Narrow" panose="020B0606020202030204" pitchFamily="34" charset="0"/>
                  <a:cs typeface="Arial" pitchFamily="34" charset="0"/>
                </a:rPr>
                <a:t>Free energy</a:t>
              </a:r>
              <a:endParaRPr kumimoji="0" lang="en-US" sz="10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27" name="Rectangle 1047"/>
            <p:cNvSpPr>
              <a:spLocks noChangeArrowheads="1"/>
            </p:cNvSpPr>
            <p:nvPr/>
          </p:nvSpPr>
          <p:spPr bwMode="auto">
            <a:xfrm>
              <a:off x="2762251" y="4396425"/>
              <a:ext cx="346551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8" name="Line 1048"/>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29" name="Line 1049"/>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0" name="Line 1050"/>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1" name="Line 1051"/>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2" name="Line 105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3" name="Line 1053"/>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4" name="Line 1054"/>
            <p:cNvSpPr>
              <a:spLocks noChangeShapeType="1"/>
            </p:cNvSpPr>
            <p:nvPr/>
          </p:nvSpPr>
          <p:spPr bwMode="auto">
            <a:xfrm flipV="1">
              <a:off x="3205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5" name="Line 1055"/>
            <p:cNvSpPr>
              <a:spLocks noChangeShapeType="1"/>
            </p:cNvSpPr>
            <p:nvPr/>
          </p:nvSpPr>
          <p:spPr bwMode="auto">
            <a:xfrm>
              <a:off x="3205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6" name="Rectangle 1056"/>
            <p:cNvSpPr>
              <a:spLocks noChangeArrowheads="1"/>
            </p:cNvSpPr>
            <p:nvPr/>
          </p:nvSpPr>
          <p:spPr bwMode="auto">
            <a:xfrm>
              <a:off x="3187701" y="49218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37" name="Line 1057"/>
            <p:cNvSpPr>
              <a:spLocks noChangeShapeType="1"/>
            </p:cNvSpPr>
            <p:nvPr/>
          </p:nvSpPr>
          <p:spPr bwMode="auto">
            <a:xfrm flipV="1">
              <a:off x="37655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8" name="Line 1058"/>
            <p:cNvSpPr>
              <a:spLocks noChangeShapeType="1"/>
            </p:cNvSpPr>
            <p:nvPr/>
          </p:nvSpPr>
          <p:spPr bwMode="auto">
            <a:xfrm>
              <a:off x="37655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39" name="Rectangle 1059"/>
            <p:cNvSpPr>
              <a:spLocks noChangeArrowheads="1"/>
            </p:cNvSpPr>
            <p:nvPr/>
          </p:nvSpPr>
          <p:spPr bwMode="auto">
            <a:xfrm>
              <a:off x="37306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0" name="Line 1060"/>
            <p:cNvSpPr>
              <a:spLocks noChangeShapeType="1"/>
            </p:cNvSpPr>
            <p:nvPr/>
          </p:nvSpPr>
          <p:spPr bwMode="auto">
            <a:xfrm flipV="1">
              <a:off x="43243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1" name="Line 1061"/>
            <p:cNvSpPr>
              <a:spLocks noChangeShapeType="1"/>
            </p:cNvSpPr>
            <p:nvPr/>
          </p:nvSpPr>
          <p:spPr bwMode="auto">
            <a:xfrm>
              <a:off x="43243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2" name="Rectangle 1062"/>
            <p:cNvSpPr>
              <a:spLocks noChangeArrowheads="1"/>
            </p:cNvSpPr>
            <p:nvPr/>
          </p:nvSpPr>
          <p:spPr bwMode="auto">
            <a:xfrm>
              <a:off x="42894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3" name="Line 1063"/>
            <p:cNvSpPr>
              <a:spLocks noChangeShapeType="1"/>
            </p:cNvSpPr>
            <p:nvPr/>
          </p:nvSpPr>
          <p:spPr bwMode="auto">
            <a:xfrm flipV="1">
              <a:off x="4884738"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4" name="Line 1064"/>
            <p:cNvSpPr>
              <a:spLocks noChangeShapeType="1"/>
            </p:cNvSpPr>
            <p:nvPr/>
          </p:nvSpPr>
          <p:spPr bwMode="auto">
            <a:xfrm>
              <a:off x="4884738"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5" name="Rectangle 1065"/>
            <p:cNvSpPr>
              <a:spLocks noChangeArrowheads="1"/>
            </p:cNvSpPr>
            <p:nvPr/>
          </p:nvSpPr>
          <p:spPr bwMode="auto">
            <a:xfrm>
              <a:off x="4849813"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6" name="Line 1066"/>
            <p:cNvSpPr>
              <a:spLocks noChangeShapeType="1"/>
            </p:cNvSpPr>
            <p:nvPr/>
          </p:nvSpPr>
          <p:spPr bwMode="auto">
            <a:xfrm flipV="1">
              <a:off x="5438776"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7" name="Line 1067"/>
            <p:cNvSpPr>
              <a:spLocks noChangeShapeType="1"/>
            </p:cNvSpPr>
            <p:nvPr/>
          </p:nvSpPr>
          <p:spPr bwMode="auto">
            <a:xfrm>
              <a:off x="5438776"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48" name="Rectangle 1068"/>
            <p:cNvSpPr>
              <a:spLocks noChangeArrowheads="1"/>
            </p:cNvSpPr>
            <p:nvPr/>
          </p:nvSpPr>
          <p:spPr bwMode="auto">
            <a:xfrm>
              <a:off x="5403851"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49" name="Line 1069"/>
            <p:cNvSpPr>
              <a:spLocks noChangeShapeType="1"/>
            </p:cNvSpPr>
            <p:nvPr/>
          </p:nvSpPr>
          <p:spPr bwMode="auto">
            <a:xfrm flipV="1">
              <a:off x="5999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0" name="Line 1070"/>
            <p:cNvSpPr>
              <a:spLocks noChangeShapeType="1"/>
            </p:cNvSpPr>
            <p:nvPr/>
          </p:nvSpPr>
          <p:spPr bwMode="auto">
            <a:xfrm>
              <a:off x="5999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1" name="Rectangle 1071"/>
            <p:cNvSpPr>
              <a:spLocks noChangeArrowheads="1"/>
            </p:cNvSpPr>
            <p:nvPr/>
          </p:nvSpPr>
          <p:spPr bwMode="auto">
            <a:xfrm>
              <a:off x="5964238"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2" name="Line 1072"/>
            <p:cNvSpPr>
              <a:spLocks noChangeShapeType="1"/>
            </p:cNvSpPr>
            <p:nvPr/>
          </p:nvSpPr>
          <p:spPr bwMode="auto">
            <a:xfrm>
              <a:off x="2762251" y="47821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4" name="Rectangle 1074"/>
            <p:cNvSpPr>
              <a:spLocks noChangeArrowheads="1"/>
            </p:cNvSpPr>
            <p:nvPr/>
          </p:nvSpPr>
          <p:spPr bwMode="auto">
            <a:xfrm>
              <a:off x="2627313" y="4736150"/>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-7.5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5" name="Line 1075"/>
            <p:cNvSpPr>
              <a:spLocks noChangeShapeType="1"/>
            </p:cNvSpPr>
            <p:nvPr/>
          </p:nvSpPr>
          <p:spPr bwMode="auto">
            <a:xfrm>
              <a:off x="2762251" y="46424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57" name="Rectangle 1077"/>
            <p:cNvSpPr>
              <a:spLocks noChangeArrowheads="1"/>
            </p:cNvSpPr>
            <p:nvPr/>
          </p:nvSpPr>
          <p:spPr bwMode="auto">
            <a:xfrm>
              <a:off x="2679701" y="4594863"/>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-7</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58" name="Line 1078"/>
            <p:cNvSpPr>
              <a:spLocks noChangeShapeType="1"/>
            </p:cNvSpPr>
            <p:nvPr/>
          </p:nvSpPr>
          <p:spPr bwMode="auto">
            <a:xfrm>
              <a:off x="2762251" y="45075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0" name="Rectangle 1080"/>
            <p:cNvSpPr>
              <a:spLocks noChangeArrowheads="1"/>
            </p:cNvSpPr>
            <p:nvPr/>
          </p:nvSpPr>
          <p:spPr bwMode="auto">
            <a:xfrm>
              <a:off x="2627313" y="4461513"/>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rgbClr val="000000"/>
                  </a:solidFill>
                  <a:effectLst/>
                  <a:latin typeface="Arial Narrow" panose="020B0606020202030204" pitchFamily="34" charset="0"/>
                  <a:cs typeface="Arial" pitchFamily="34" charset="0"/>
                </a:rPr>
                <a:t>-6.5</a:t>
              </a:r>
              <a:endParaRPr kumimoji="0" lang="en-US" sz="1800" b="0" i="0" u="none" strike="noStrike" cap="none" normalizeH="0" baseline="0">
                <a:ln>
                  <a:noFill/>
                </a:ln>
                <a:solidFill>
                  <a:schemeClr val="tx1"/>
                </a:solidFill>
                <a:effectLst/>
                <a:latin typeface="Arial Narrow" panose="020B0606020202030204" pitchFamily="34" charset="0"/>
                <a:cs typeface="Arial" pitchFamily="34" charset="0"/>
              </a:endParaRPr>
            </a:p>
          </p:txBody>
        </p:sp>
        <p:sp>
          <p:nvSpPr>
            <p:cNvPr id="175161" name="Line 1081"/>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2" name="Line 108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3" name="Line 1083"/>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5" name="Freeform 1085"/>
            <p:cNvSpPr>
              <a:spLocks/>
            </p:cNvSpPr>
            <p:nvPr/>
          </p:nvSpPr>
          <p:spPr bwMode="auto">
            <a:xfrm>
              <a:off x="2762251" y="4420238"/>
              <a:ext cx="3465513" cy="455613"/>
            </a:xfrm>
            <a:custGeom>
              <a:avLst/>
              <a:gdLst/>
              <a:ahLst/>
              <a:cxnLst>
                <a:cxn ang="0">
                  <a:pos x="0" y="287"/>
                </a:cxn>
                <a:cxn ang="0">
                  <a:pos x="69" y="19"/>
                </a:cxn>
                <a:cxn ang="0">
                  <a:pos x="139" y="169"/>
                </a:cxn>
                <a:cxn ang="0">
                  <a:pos x="209" y="15"/>
                </a:cxn>
                <a:cxn ang="0">
                  <a:pos x="279" y="213"/>
                </a:cxn>
                <a:cxn ang="0">
                  <a:pos x="349" y="258"/>
                </a:cxn>
                <a:cxn ang="0">
                  <a:pos x="418" y="162"/>
                </a:cxn>
                <a:cxn ang="0">
                  <a:pos x="492" y="280"/>
                </a:cxn>
                <a:cxn ang="0">
                  <a:pos x="562" y="15"/>
                </a:cxn>
                <a:cxn ang="0">
                  <a:pos x="632" y="11"/>
                </a:cxn>
                <a:cxn ang="0">
                  <a:pos x="701" y="19"/>
                </a:cxn>
                <a:cxn ang="0">
                  <a:pos x="771" y="122"/>
                </a:cxn>
                <a:cxn ang="0">
                  <a:pos x="841" y="92"/>
                </a:cxn>
                <a:cxn ang="0">
                  <a:pos x="915" y="19"/>
                </a:cxn>
                <a:cxn ang="0">
                  <a:pos x="984" y="19"/>
                </a:cxn>
                <a:cxn ang="0">
                  <a:pos x="1054" y="37"/>
                </a:cxn>
                <a:cxn ang="0">
                  <a:pos x="1124" y="11"/>
                </a:cxn>
                <a:cxn ang="0">
                  <a:pos x="1194" y="19"/>
                </a:cxn>
                <a:cxn ang="0">
                  <a:pos x="1264" y="8"/>
                </a:cxn>
                <a:cxn ang="0">
                  <a:pos x="1337" y="19"/>
                </a:cxn>
                <a:cxn ang="0">
                  <a:pos x="1407" y="19"/>
                </a:cxn>
                <a:cxn ang="0">
                  <a:pos x="1477" y="11"/>
                </a:cxn>
                <a:cxn ang="0">
                  <a:pos x="1547" y="19"/>
                </a:cxn>
                <a:cxn ang="0">
                  <a:pos x="1617" y="4"/>
                </a:cxn>
                <a:cxn ang="0">
                  <a:pos x="1686" y="11"/>
                </a:cxn>
                <a:cxn ang="0">
                  <a:pos x="1760" y="8"/>
                </a:cxn>
                <a:cxn ang="0">
                  <a:pos x="1830" y="19"/>
                </a:cxn>
                <a:cxn ang="0">
                  <a:pos x="1900" y="4"/>
                </a:cxn>
                <a:cxn ang="0">
                  <a:pos x="1969" y="19"/>
                </a:cxn>
                <a:cxn ang="0">
                  <a:pos x="2039" y="19"/>
                </a:cxn>
                <a:cxn ang="0">
                  <a:pos x="2109" y="0"/>
                </a:cxn>
                <a:cxn ang="0">
                  <a:pos x="2183" y="15"/>
                </a:cxn>
              </a:cxnLst>
              <a:rect l="0" t="0" r="r" b="b"/>
              <a:pathLst>
                <a:path w="2183" h="287">
                  <a:moveTo>
                    <a:pt x="0" y="287"/>
                  </a:moveTo>
                  <a:lnTo>
                    <a:pt x="69" y="19"/>
                  </a:lnTo>
                  <a:lnTo>
                    <a:pt x="139" y="169"/>
                  </a:lnTo>
                  <a:lnTo>
                    <a:pt x="209" y="15"/>
                  </a:lnTo>
                  <a:lnTo>
                    <a:pt x="279" y="213"/>
                  </a:lnTo>
                  <a:lnTo>
                    <a:pt x="349" y="258"/>
                  </a:lnTo>
                  <a:lnTo>
                    <a:pt x="418" y="162"/>
                  </a:lnTo>
                  <a:lnTo>
                    <a:pt x="492" y="280"/>
                  </a:lnTo>
                  <a:lnTo>
                    <a:pt x="562" y="15"/>
                  </a:lnTo>
                  <a:lnTo>
                    <a:pt x="632" y="11"/>
                  </a:lnTo>
                  <a:lnTo>
                    <a:pt x="701" y="19"/>
                  </a:lnTo>
                  <a:lnTo>
                    <a:pt x="771" y="122"/>
                  </a:lnTo>
                  <a:lnTo>
                    <a:pt x="841" y="92"/>
                  </a:lnTo>
                  <a:lnTo>
                    <a:pt x="915" y="19"/>
                  </a:lnTo>
                  <a:lnTo>
                    <a:pt x="984" y="19"/>
                  </a:lnTo>
                  <a:lnTo>
                    <a:pt x="1054" y="37"/>
                  </a:lnTo>
                  <a:lnTo>
                    <a:pt x="1124" y="11"/>
                  </a:lnTo>
                  <a:lnTo>
                    <a:pt x="1194" y="19"/>
                  </a:lnTo>
                  <a:lnTo>
                    <a:pt x="1264" y="8"/>
                  </a:lnTo>
                  <a:lnTo>
                    <a:pt x="1337" y="19"/>
                  </a:lnTo>
                  <a:lnTo>
                    <a:pt x="1407" y="19"/>
                  </a:lnTo>
                  <a:lnTo>
                    <a:pt x="1477" y="11"/>
                  </a:lnTo>
                  <a:lnTo>
                    <a:pt x="1547" y="19"/>
                  </a:lnTo>
                  <a:lnTo>
                    <a:pt x="1617" y="4"/>
                  </a:lnTo>
                  <a:lnTo>
                    <a:pt x="1686" y="11"/>
                  </a:lnTo>
                  <a:lnTo>
                    <a:pt x="1760" y="8"/>
                  </a:lnTo>
                  <a:lnTo>
                    <a:pt x="1830" y="19"/>
                  </a:lnTo>
                  <a:lnTo>
                    <a:pt x="1900" y="4"/>
                  </a:lnTo>
                  <a:lnTo>
                    <a:pt x="1969" y="19"/>
                  </a:lnTo>
                  <a:lnTo>
                    <a:pt x="2039" y="19"/>
                  </a:lnTo>
                  <a:lnTo>
                    <a:pt x="2109" y="0"/>
                  </a:lnTo>
                  <a:lnTo>
                    <a:pt x="2183" y="15"/>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75166" name="Rectangle 1086"/>
            <p:cNvSpPr>
              <a:spLocks noChangeArrowheads="1"/>
            </p:cNvSpPr>
            <p:nvPr/>
          </p:nvSpPr>
          <p:spPr bwMode="auto">
            <a:xfrm>
              <a:off x="4441826" y="5021900"/>
              <a:ext cx="13625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trial</a:t>
              </a:r>
              <a:endParaRPr kumimoji="0" lang="en-US" sz="1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75167" name="Rectangle 1087"/>
            <p:cNvSpPr>
              <a:spLocks noChangeArrowheads="1"/>
            </p:cNvSpPr>
            <p:nvPr/>
          </p:nvSpPr>
          <p:spPr bwMode="auto">
            <a:xfrm>
              <a:off x="4275235" y="4202873"/>
              <a:ext cx="52738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Narrow" panose="020B0606020202030204" pitchFamily="34" charset="0"/>
                  <a:cs typeface="Arial" pitchFamily="34" charset="0"/>
                </a:rPr>
                <a:t>Confidence</a:t>
              </a:r>
              <a:endParaRPr kumimoji="0" lang="en-US" sz="10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grpSp>
          <p:nvGrpSpPr>
            <p:cNvPr id="1888" name="Group 1887"/>
            <p:cNvGrpSpPr/>
            <p:nvPr/>
          </p:nvGrpSpPr>
          <p:grpSpPr>
            <a:xfrm rot="5400000" flipV="1">
              <a:off x="6212282" y="1896196"/>
              <a:ext cx="298896" cy="125032"/>
              <a:chOff x="4466380" y="4011497"/>
              <a:chExt cx="1461679" cy="390525"/>
            </a:xfrm>
          </p:grpSpPr>
          <p:pic>
            <p:nvPicPr>
              <p:cNvPr id="1889"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890"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891"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1892" name="Oval 189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93" name="Oval 189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sp>
            <p:nvSpPr>
              <p:cNvPr id="1894" name="Oval 189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anose="020B0606020202030204" pitchFamily="34" charset="0"/>
                </a:endParaRPr>
              </a:p>
            </p:txBody>
          </p:sp>
        </p:grpSp>
        <p:sp>
          <p:nvSpPr>
            <p:cNvPr id="283" name="Rectangle 58"/>
            <p:cNvSpPr>
              <a:spLocks noChangeArrowheads="1"/>
            </p:cNvSpPr>
            <p:nvPr/>
          </p:nvSpPr>
          <p:spPr bwMode="auto">
            <a:xfrm rot="16200000">
              <a:off x="2481044" y="3656614"/>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nats</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284" name="Rectangle 58"/>
            <p:cNvSpPr>
              <a:spLocks noChangeArrowheads="1"/>
            </p:cNvSpPr>
            <p:nvPr/>
          </p:nvSpPr>
          <p:spPr bwMode="auto">
            <a:xfrm rot="16200000">
              <a:off x="2481044" y="4571014"/>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Narrow" panose="020B0606020202030204" pitchFamily="34" charset="0"/>
                  <a:cs typeface="Arial" pitchFamily="34" charset="0"/>
                </a:rPr>
                <a:t>nats</a:t>
              </a:r>
              <a:endParaRPr kumimoji="0" lang="en-US" sz="8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grpSp>
      <p:sp>
        <p:nvSpPr>
          <p:cNvPr id="285" name="TextBox 284"/>
          <p:cNvSpPr txBox="1"/>
          <p:nvPr/>
        </p:nvSpPr>
        <p:spPr>
          <a:xfrm>
            <a:off x="3655793" y="707845"/>
            <a:ext cx="1677062" cy="461665"/>
          </a:xfrm>
          <a:prstGeom prst="rect">
            <a:avLst/>
          </a:prstGeom>
          <a:noFill/>
        </p:spPr>
        <p:txBody>
          <a:bodyPr wrap="none" rtlCol="0">
            <a:spAutoFit/>
          </a:bodyPr>
          <a:lstStyle/>
          <a:p>
            <a:r>
              <a:rPr lang="en-GB" sz="2400" dirty="0">
                <a:solidFill>
                  <a:schemeClr val="accent1">
                    <a:lumMod val="50000"/>
                  </a:schemeClr>
                </a:solidFill>
                <a:latin typeface="Arial Narrow" panose="020B0606020202030204" pitchFamily="34" charset="0"/>
              </a:rPr>
              <a:t>Rule learning</a:t>
            </a:r>
          </a:p>
        </p:txBody>
      </p:sp>
      <p:grpSp>
        <p:nvGrpSpPr>
          <p:cNvPr id="288" name="Group 287"/>
          <p:cNvGrpSpPr/>
          <p:nvPr/>
        </p:nvGrpSpPr>
        <p:grpSpPr>
          <a:xfrm>
            <a:off x="2819966" y="710012"/>
            <a:ext cx="3250626" cy="853105"/>
            <a:chOff x="2819966" y="710010"/>
            <a:chExt cx="3250626" cy="853105"/>
          </a:xfrm>
        </p:grpSpPr>
        <p:cxnSp>
          <p:nvCxnSpPr>
            <p:cNvPr id="286" name="Straight Arrow Connector 285"/>
            <p:cNvCxnSpPr/>
            <p:nvPr/>
          </p:nvCxnSpPr>
          <p:spPr>
            <a:xfrm flipH="1">
              <a:off x="2819966" y="713910"/>
              <a:ext cx="3486" cy="84920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flipH="1">
              <a:off x="6067106" y="710010"/>
              <a:ext cx="3486" cy="849205"/>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2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E62511-85C1-4415-9CA8-74F44277EEF8}"/>
              </a:ext>
            </a:extLst>
          </p:cNvPr>
          <p:cNvGrpSpPr/>
          <p:nvPr/>
        </p:nvGrpSpPr>
        <p:grpSpPr>
          <a:xfrm>
            <a:off x="288240" y="1227738"/>
            <a:ext cx="8567519" cy="5502052"/>
            <a:chOff x="288240" y="1227738"/>
            <a:chExt cx="8567519" cy="5502052"/>
          </a:xfrm>
        </p:grpSpPr>
        <p:sp>
          <p:nvSpPr>
            <p:cNvPr id="8" name="Oval 7">
              <a:extLst>
                <a:ext uri="{FF2B5EF4-FFF2-40B4-BE49-F238E27FC236}">
                  <a16:creationId xmlns:a16="http://schemas.microsoft.com/office/drawing/2014/main" id="{E3736315-59AA-4840-AEA4-FF3B2A67E5EE}"/>
                </a:ext>
              </a:extLst>
            </p:cNvPr>
            <p:cNvSpPr/>
            <p:nvPr/>
          </p:nvSpPr>
          <p:spPr>
            <a:xfrm>
              <a:off x="1847291" y="1227738"/>
              <a:ext cx="6799383" cy="5502052"/>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76" descr="http://images.wisegeek.com/human-brain.jpg">
              <a:extLst>
                <a:ext uri="{FF2B5EF4-FFF2-40B4-BE49-F238E27FC236}">
                  <a16:creationId xmlns:a16="http://schemas.microsoft.com/office/drawing/2014/main" id="{C0D41393-D664-4BC8-96CD-B11E1065941A}"/>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lum bright="30000" contrast="-40000"/>
              <a:extLst>
                <a:ext uri="{28A0092B-C50C-407E-A947-70E740481C1C}">
                  <a14:useLocalDpi xmlns:a14="http://schemas.microsoft.com/office/drawing/2010/main" val="0"/>
                </a:ext>
              </a:extLst>
            </a:blip>
            <a:srcRect/>
            <a:stretch>
              <a:fillRect/>
            </a:stretch>
          </p:blipFill>
          <p:spPr bwMode="auto">
            <a:xfrm>
              <a:off x="2367449" y="1595450"/>
              <a:ext cx="6488310" cy="506597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4" name="Rounded Rectangle 11">
              <a:extLst>
                <a:ext uri="{FF2B5EF4-FFF2-40B4-BE49-F238E27FC236}">
                  <a16:creationId xmlns:a16="http://schemas.microsoft.com/office/drawing/2014/main" id="{8463CE0F-5922-4C18-B9C7-888E9F17C904}"/>
                </a:ext>
              </a:extLst>
            </p:cNvPr>
            <p:cNvSpPr/>
            <p:nvPr/>
          </p:nvSpPr>
          <p:spPr>
            <a:xfrm>
              <a:off x="3014166" y="4908308"/>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7" name="Right Arrow 38">
              <a:extLst>
                <a:ext uri="{FF2B5EF4-FFF2-40B4-BE49-F238E27FC236}">
                  <a16:creationId xmlns:a16="http://schemas.microsoft.com/office/drawing/2014/main" id="{CB7110A3-29B6-4D58-B0A3-24CA87DAB43B}"/>
                </a:ext>
              </a:extLst>
            </p:cNvPr>
            <p:cNvSpPr/>
            <p:nvPr/>
          </p:nvSpPr>
          <p:spPr>
            <a:xfrm rot="10800000">
              <a:off x="2222876" y="3011647"/>
              <a:ext cx="797168" cy="386866"/>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11">
              <a:extLst>
                <a:ext uri="{FF2B5EF4-FFF2-40B4-BE49-F238E27FC236}">
                  <a16:creationId xmlns:a16="http://schemas.microsoft.com/office/drawing/2014/main" id="{499B7104-512B-4BFB-9E94-DE1DFC6B56A4}"/>
                </a:ext>
              </a:extLst>
            </p:cNvPr>
            <p:cNvSpPr/>
            <p:nvPr/>
          </p:nvSpPr>
          <p:spPr>
            <a:xfrm>
              <a:off x="3014166" y="3625295"/>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10" name="Rounded Rectangle 12">
              <a:extLst>
                <a:ext uri="{FF2B5EF4-FFF2-40B4-BE49-F238E27FC236}">
                  <a16:creationId xmlns:a16="http://schemas.microsoft.com/office/drawing/2014/main" id="{52B75154-CA03-4BB4-B18E-32D12387E034}"/>
                </a:ext>
              </a:extLst>
            </p:cNvPr>
            <p:cNvSpPr/>
            <p:nvPr/>
          </p:nvSpPr>
          <p:spPr>
            <a:xfrm>
              <a:off x="3016114" y="1791914"/>
              <a:ext cx="4661915" cy="1725214"/>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cs typeface="Times New Roman" pitchFamily="18" charset="0"/>
              </a:endParaRPr>
            </a:p>
          </p:txBody>
        </p:sp>
        <p:sp>
          <p:nvSpPr>
            <p:cNvPr id="11" name="TextBox 10">
              <a:extLst>
                <a:ext uri="{FF2B5EF4-FFF2-40B4-BE49-F238E27FC236}">
                  <a16:creationId xmlns:a16="http://schemas.microsoft.com/office/drawing/2014/main" id="{46B88B21-B0F6-4AE4-A4E5-EFC2644AD417}"/>
                </a:ext>
              </a:extLst>
            </p:cNvPr>
            <p:cNvSpPr txBox="1"/>
            <p:nvPr/>
          </p:nvSpPr>
          <p:spPr>
            <a:xfrm>
              <a:off x="6048869" y="3701765"/>
              <a:ext cx="1430200" cy="276999"/>
            </a:xfrm>
            <a:prstGeom prst="rect">
              <a:avLst/>
            </a:prstGeom>
            <a:solidFill>
              <a:schemeClr val="accent1">
                <a:lumMod val="75000"/>
              </a:schemeClr>
            </a:solidFill>
          </p:spPr>
          <p:txBody>
            <a:bodyPr wrap="none" rtlCol="0">
              <a:spAutoFit/>
            </a:bodyPr>
            <a:lstStyle/>
            <a:p>
              <a:pPr algn="ctr"/>
              <a:r>
                <a:rPr lang="en-GB" sz="1200" b="1" dirty="0">
                  <a:solidFill>
                    <a:prstClr val="white"/>
                  </a:solidFill>
                  <a:latin typeface="Arial Narrow" pitchFamily="34" charset="0"/>
                  <a:cs typeface="Times New Roman" pitchFamily="18" charset="0"/>
                </a:rPr>
                <a:t>Perceptual inference</a:t>
              </a:r>
            </a:p>
          </p:txBody>
        </p:sp>
        <p:sp>
          <p:nvSpPr>
            <p:cNvPr id="12" name="TextBox 11">
              <a:extLst>
                <a:ext uri="{FF2B5EF4-FFF2-40B4-BE49-F238E27FC236}">
                  <a16:creationId xmlns:a16="http://schemas.microsoft.com/office/drawing/2014/main" id="{F224BC5C-F99E-4232-8C62-C521E3854662}"/>
                </a:ext>
              </a:extLst>
            </p:cNvPr>
            <p:cNvSpPr txBox="1"/>
            <p:nvPr/>
          </p:nvSpPr>
          <p:spPr>
            <a:xfrm>
              <a:off x="6049230" y="1909926"/>
              <a:ext cx="1429839" cy="276999"/>
            </a:xfrm>
            <a:prstGeom prst="rect">
              <a:avLst/>
            </a:prstGeom>
            <a:solidFill>
              <a:schemeClr val="accent3">
                <a:lumMod val="50000"/>
              </a:schemeClr>
            </a:solidFill>
          </p:spPr>
          <p:txBody>
            <a:bodyPr wrap="square" rtlCol="0">
              <a:spAutoFit/>
            </a:bodyPr>
            <a:lstStyle/>
            <a:p>
              <a:pPr algn="ctr"/>
              <a:r>
                <a:rPr lang="en-GB" sz="1200" b="1" dirty="0">
                  <a:solidFill>
                    <a:prstClr val="white"/>
                  </a:solidFill>
                  <a:latin typeface="Arial Narrow" pitchFamily="34" charset="0"/>
                  <a:cs typeface="Times New Roman" pitchFamily="18" charset="0"/>
                </a:rPr>
                <a:t>Policy selection</a:t>
              </a:r>
            </a:p>
          </p:txBody>
        </p:sp>
        <p:sp>
          <p:nvSpPr>
            <p:cNvPr id="13" name="Curved Right Arrow 19">
              <a:extLst>
                <a:ext uri="{FF2B5EF4-FFF2-40B4-BE49-F238E27FC236}">
                  <a16:creationId xmlns:a16="http://schemas.microsoft.com/office/drawing/2014/main" id="{D8180494-24B6-479F-BF01-3F70711B2CF6}"/>
                </a:ext>
              </a:extLst>
            </p:cNvPr>
            <p:cNvSpPr/>
            <p:nvPr/>
          </p:nvSpPr>
          <p:spPr>
            <a:xfrm>
              <a:off x="843455" y="3085881"/>
              <a:ext cx="750257" cy="1695952"/>
            </a:xfrm>
            <a:prstGeom prst="curved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itchFamily="34" charset="0"/>
                <a:cs typeface="Times New Roman" pitchFamily="18" charset="0"/>
              </a:endParaRPr>
            </a:p>
          </p:txBody>
        </p:sp>
        <p:sp>
          <p:nvSpPr>
            <p:cNvPr id="14" name="TextBox 13">
              <a:extLst>
                <a:ext uri="{FF2B5EF4-FFF2-40B4-BE49-F238E27FC236}">
                  <a16:creationId xmlns:a16="http://schemas.microsoft.com/office/drawing/2014/main" id="{AED07684-CAC3-40E5-97BC-3B4DEDE927ED}"/>
                </a:ext>
              </a:extLst>
            </p:cNvPr>
            <p:cNvSpPr txBox="1"/>
            <p:nvPr/>
          </p:nvSpPr>
          <p:spPr>
            <a:xfrm>
              <a:off x="3521763" y="3701765"/>
              <a:ext cx="1745991" cy="276999"/>
            </a:xfrm>
            <a:prstGeom prst="rect">
              <a:avLst/>
            </a:prstGeom>
            <a:noFill/>
          </p:spPr>
          <p:txBody>
            <a:bodyPr wrap="none" rtlCol="0">
              <a:spAutoFit/>
            </a:bodyPr>
            <a:lstStyle/>
            <a:p>
              <a:pPr algn="r"/>
              <a:r>
                <a:rPr lang="en-GB" sz="1200" b="1" dirty="0">
                  <a:solidFill>
                    <a:schemeClr val="accent1">
                      <a:lumMod val="75000"/>
                    </a:schemeClr>
                  </a:solidFill>
                  <a:latin typeface="Arial Narrow" pitchFamily="34" charset="0"/>
                  <a:cs typeface="Times New Roman" pitchFamily="18" charset="0"/>
                </a:rPr>
                <a:t>Free energy maximisation</a:t>
              </a:r>
            </a:p>
          </p:txBody>
        </p:sp>
        <p:sp>
          <p:nvSpPr>
            <p:cNvPr id="15" name="TextBox 14">
              <a:extLst>
                <a:ext uri="{FF2B5EF4-FFF2-40B4-BE49-F238E27FC236}">
                  <a16:creationId xmlns:a16="http://schemas.microsoft.com/office/drawing/2014/main" id="{54E28812-FE8C-4458-B29A-D8F6F6A0F0ED}"/>
                </a:ext>
              </a:extLst>
            </p:cNvPr>
            <p:cNvSpPr txBox="1"/>
            <p:nvPr/>
          </p:nvSpPr>
          <p:spPr>
            <a:xfrm>
              <a:off x="3571641" y="1909926"/>
              <a:ext cx="2308645" cy="276999"/>
            </a:xfrm>
            <a:prstGeom prst="rect">
              <a:avLst/>
            </a:prstGeom>
            <a:noFill/>
          </p:spPr>
          <p:txBody>
            <a:bodyPr wrap="none" rtlCol="0">
              <a:spAutoFit/>
            </a:bodyPr>
            <a:lstStyle/>
            <a:p>
              <a:pPr algn="r"/>
              <a:r>
                <a:rPr lang="en-GB" sz="1200" b="1" dirty="0">
                  <a:solidFill>
                    <a:schemeClr val="accent3">
                      <a:lumMod val="50000"/>
                    </a:schemeClr>
                  </a:solidFill>
                  <a:latin typeface="Arial Narrow" pitchFamily="34" charset="0"/>
                  <a:cs typeface="Times New Roman" pitchFamily="18" charset="0"/>
                </a:rPr>
                <a:t>Expected free energy maximisation</a:t>
              </a:r>
            </a:p>
          </p:txBody>
        </p:sp>
        <p:pic>
          <p:nvPicPr>
            <p:cNvPr id="16" name="Picture 5" descr="Leonardo-6">
              <a:extLst>
                <a:ext uri="{FF2B5EF4-FFF2-40B4-BE49-F238E27FC236}">
                  <a16:creationId xmlns:a16="http://schemas.microsoft.com/office/drawing/2014/main" id="{083AEBA6-C0C6-49F7-8D8A-DAB7F4BD79E6}"/>
                </a:ext>
              </a:extLst>
            </p:cNvPr>
            <p:cNvPicPr>
              <a:picLocks noChangeAspect="1" noChangeArrowheads="1"/>
            </p:cNvPicPr>
            <p:nvPr/>
          </p:nvPicPr>
          <p:blipFill>
            <a:blip r:embed="rId4" cstate="print">
              <a:duotone>
                <a:schemeClr val="accent2">
                  <a:shade val="45000"/>
                  <a:satMod val="135000"/>
                </a:schemeClr>
                <a:prstClr val="white"/>
              </a:duotone>
            </a:blip>
            <a:srcRect r="3073" b="3670"/>
            <a:stretch>
              <a:fillRect/>
            </a:stretch>
          </p:blipFill>
          <p:spPr bwMode="auto">
            <a:xfrm>
              <a:off x="1343610" y="2062061"/>
              <a:ext cx="1125415" cy="875846"/>
            </a:xfrm>
            <a:prstGeom prst="rect">
              <a:avLst/>
            </a:prstGeom>
            <a:ln>
              <a:noFill/>
            </a:ln>
            <a:effectLst>
              <a:outerShdw blurRad="292100" dist="139700" dir="2700000" algn="tl" rotWithShape="0">
                <a:srgbClr val="333333">
                  <a:alpha val="65000"/>
                </a:srgbClr>
              </a:outerShdw>
            </a:effectLst>
          </p:spPr>
        </p:pic>
        <p:pic>
          <p:nvPicPr>
            <p:cNvPr id="17" name="Picture 6" descr="davincieye">
              <a:extLst>
                <a:ext uri="{FF2B5EF4-FFF2-40B4-BE49-F238E27FC236}">
                  <a16:creationId xmlns:a16="http://schemas.microsoft.com/office/drawing/2014/main" id="{F449A2A7-0442-436F-B858-6B1F1ECE58FC}"/>
                </a:ext>
              </a:extLst>
            </p:cNvPr>
            <p:cNvPicPr>
              <a:picLocks noChangeAspect="1" noChangeArrowheads="1"/>
            </p:cNvPicPr>
            <p:nvPr/>
          </p:nvPicPr>
          <p:blipFill>
            <a:blip r:embed="rId5" cstate="print">
              <a:duotone>
                <a:schemeClr val="accent2">
                  <a:shade val="45000"/>
                  <a:satMod val="135000"/>
                </a:schemeClr>
                <a:prstClr val="white"/>
              </a:duotone>
            </a:blip>
            <a:srcRect l="12386" t="6497" r="4918" b="3813"/>
            <a:stretch>
              <a:fillRect/>
            </a:stretch>
          </p:blipFill>
          <p:spPr bwMode="auto">
            <a:xfrm>
              <a:off x="1573146" y="4879025"/>
              <a:ext cx="666343" cy="46533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B10726E9-D728-405A-8C79-F6D368FBDE00}"/>
                </a:ext>
              </a:extLst>
            </p:cNvPr>
            <p:cNvSpPr txBox="1"/>
            <p:nvPr/>
          </p:nvSpPr>
          <p:spPr>
            <a:xfrm>
              <a:off x="4485362" y="1429175"/>
              <a:ext cx="1649811" cy="369332"/>
            </a:xfrm>
            <a:prstGeom prst="rect">
              <a:avLst/>
            </a:prstGeom>
            <a:noFill/>
          </p:spPr>
          <p:txBody>
            <a:bodyPr wrap="none" rtlCol="0">
              <a:spAutoFit/>
            </a:bodyPr>
            <a:lstStyle/>
            <a:p>
              <a:pPr algn="ctr"/>
              <a:r>
                <a:rPr lang="en-GB" b="1" dirty="0">
                  <a:solidFill>
                    <a:schemeClr val="accent1">
                      <a:lumMod val="50000"/>
                    </a:schemeClr>
                  </a:solidFill>
                  <a:latin typeface="Arial Narrow" pitchFamily="34" charset="0"/>
                  <a:cs typeface="Times New Roman" pitchFamily="18" charset="0"/>
                </a:rPr>
                <a:t>Active inference</a:t>
              </a:r>
            </a:p>
          </p:txBody>
        </p:sp>
        <p:grpSp>
          <p:nvGrpSpPr>
            <p:cNvPr id="19" name="Group 18">
              <a:extLst>
                <a:ext uri="{FF2B5EF4-FFF2-40B4-BE49-F238E27FC236}">
                  <a16:creationId xmlns:a16="http://schemas.microsoft.com/office/drawing/2014/main" id="{D304C631-3235-4162-B039-83C89D6E025B}"/>
                </a:ext>
              </a:extLst>
            </p:cNvPr>
            <p:cNvGrpSpPr/>
            <p:nvPr/>
          </p:nvGrpSpPr>
          <p:grpSpPr>
            <a:xfrm>
              <a:off x="1556730" y="2857365"/>
              <a:ext cx="1272754" cy="706243"/>
              <a:chOff x="830502" y="2217687"/>
              <a:chExt cx="1272754" cy="706243"/>
            </a:xfrm>
          </p:grpSpPr>
          <p:sp>
            <p:nvSpPr>
              <p:cNvPr id="27" name="Oval 26">
                <a:extLst>
                  <a:ext uri="{FF2B5EF4-FFF2-40B4-BE49-F238E27FC236}">
                    <a16:creationId xmlns:a16="http://schemas.microsoft.com/office/drawing/2014/main" id="{8DED170D-C978-4B7C-A034-0F7F7500A2F0}"/>
                  </a:ext>
                </a:extLst>
              </p:cNvPr>
              <p:cNvSpPr/>
              <p:nvPr/>
            </p:nvSpPr>
            <p:spPr>
              <a:xfrm>
                <a:off x="830502" y="2217687"/>
                <a:ext cx="691375" cy="706243"/>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8" name="Object 27">
                <a:extLst>
                  <a:ext uri="{FF2B5EF4-FFF2-40B4-BE49-F238E27FC236}">
                    <a16:creationId xmlns:a16="http://schemas.microsoft.com/office/drawing/2014/main" id="{6F3F8CB2-B2C8-4ADD-85A3-E264979613E2}"/>
                  </a:ext>
                </a:extLst>
              </p:cNvPr>
              <p:cNvGraphicFramePr>
                <a:graphicFrameLocks noChangeAspect="1"/>
              </p:cNvGraphicFramePr>
              <p:nvPr/>
            </p:nvGraphicFramePr>
            <p:xfrm>
              <a:off x="1084081" y="2385528"/>
              <a:ext cx="1019175" cy="360362"/>
            </p:xfrm>
            <a:graphic>
              <a:graphicData uri="http://schemas.openxmlformats.org/presentationml/2006/ole">
                <mc:AlternateContent xmlns:mc="http://schemas.openxmlformats.org/markup-compatibility/2006">
                  <mc:Choice xmlns:v="urn:schemas-microsoft-com:vml" Requires="v">
                    <p:oleObj spid="_x0000_s399377" name="Equation" r:id="rId6" imgW="647640" imgH="228600" progId="Equation.DSMT4">
                      <p:embed/>
                    </p:oleObj>
                  </mc:Choice>
                  <mc:Fallback>
                    <p:oleObj name="Equation" r:id="rId6" imgW="647640" imgH="228600" progId="Equation.DSMT4">
                      <p:embed/>
                      <p:pic>
                        <p:nvPicPr>
                          <p:cNvPr id="28" name="Object 27">
                            <a:extLst>
                              <a:ext uri="{FF2B5EF4-FFF2-40B4-BE49-F238E27FC236}">
                                <a16:creationId xmlns:a16="http://schemas.microsoft.com/office/drawing/2014/main" id="{6F3F8CB2-B2C8-4ADD-85A3-E264979613E2}"/>
                              </a:ext>
                            </a:extLst>
                          </p:cNvPr>
                          <p:cNvPicPr>
                            <a:picLocks noChangeAspect="1" noChangeArrowheads="1"/>
                          </p:cNvPicPr>
                          <p:nvPr/>
                        </p:nvPicPr>
                        <p:blipFill>
                          <a:blip r:embed="rId7"/>
                          <a:srcRect/>
                          <a:stretch>
                            <a:fillRect/>
                          </a:stretch>
                        </p:blipFill>
                        <p:spPr bwMode="auto">
                          <a:xfrm>
                            <a:off x="1084081" y="2385528"/>
                            <a:ext cx="1019175" cy="360362"/>
                          </a:xfrm>
                          <a:prstGeom prst="rect">
                            <a:avLst/>
                          </a:prstGeom>
                          <a:noFill/>
                        </p:spPr>
                      </p:pic>
                    </p:oleObj>
                  </mc:Fallback>
                </mc:AlternateContent>
              </a:graphicData>
            </a:graphic>
          </p:graphicFrame>
        </p:grpSp>
        <p:sp>
          <p:nvSpPr>
            <p:cNvPr id="20" name="Right Arrow 37">
              <a:extLst>
                <a:ext uri="{FF2B5EF4-FFF2-40B4-BE49-F238E27FC236}">
                  <a16:creationId xmlns:a16="http://schemas.microsoft.com/office/drawing/2014/main" id="{3BD7FC64-75DC-4852-9FCF-80953210AAF7}"/>
                </a:ext>
              </a:extLst>
            </p:cNvPr>
            <p:cNvSpPr/>
            <p:nvPr/>
          </p:nvSpPr>
          <p:spPr>
            <a:xfrm>
              <a:off x="2218967" y="4437954"/>
              <a:ext cx="797168" cy="312616"/>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AF191AA-8749-4223-A3C2-BEE43A86FD58}"/>
                </a:ext>
              </a:extLst>
            </p:cNvPr>
            <p:cNvSpPr/>
            <p:nvPr/>
          </p:nvSpPr>
          <p:spPr>
            <a:xfrm>
              <a:off x="1560630" y="4228965"/>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23" name="TextBox 22">
              <a:extLst>
                <a:ext uri="{FF2B5EF4-FFF2-40B4-BE49-F238E27FC236}">
                  <a16:creationId xmlns:a16="http://schemas.microsoft.com/office/drawing/2014/main" id="{9BBED48C-BE27-4613-BC55-35B5CBA966DB}"/>
                </a:ext>
              </a:extLst>
            </p:cNvPr>
            <p:cNvSpPr txBox="1"/>
            <p:nvPr/>
          </p:nvSpPr>
          <p:spPr>
            <a:xfrm>
              <a:off x="288240" y="3728976"/>
              <a:ext cx="1085554" cy="276999"/>
            </a:xfrm>
            <a:prstGeom prst="rect">
              <a:avLst/>
            </a:prstGeom>
            <a:solidFill>
              <a:schemeClr val="bg2">
                <a:lumMod val="50000"/>
              </a:schemeClr>
            </a:solidFill>
          </p:spPr>
          <p:txBody>
            <a:bodyPr wrap="none" rtlCol="0">
              <a:spAutoFit/>
            </a:bodyPr>
            <a:lstStyle/>
            <a:p>
              <a:pPr algn="r"/>
              <a:r>
                <a:rPr lang="en-GB" sz="1200" b="1" dirty="0">
                  <a:solidFill>
                    <a:schemeClr val="bg1"/>
                  </a:solidFill>
                  <a:latin typeface="Arial Narrow" pitchFamily="34" charset="0"/>
                  <a:cs typeface="Times New Roman" pitchFamily="18" charset="0"/>
                </a:rPr>
                <a:t>External states</a:t>
              </a:r>
            </a:p>
          </p:txBody>
        </p:sp>
        <p:sp>
          <p:nvSpPr>
            <p:cNvPr id="24" name="TextBox 23">
              <a:extLst>
                <a:ext uri="{FF2B5EF4-FFF2-40B4-BE49-F238E27FC236}">
                  <a16:creationId xmlns:a16="http://schemas.microsoft.com/office/drawing/2014/main" id="{F61655C9-D8A8-46F8-8F46-CD3FCD3AD9F8}"/>
                </a:ext>
              </a:extLst>
            </p:cNvPr>
            <p:cNvSpPr txBox="1"/>
            <p:nvPr/>
          </p:nvSpPr>
          <p:spPr>
            <a:xfrm>
              <a:off x="1404542" y="3725069"/>
              <a:ext cx="1106393" cy="276999"/>
            </a:xfrm>
            <a:prstGeom prst="rect">
              <a:avLst/>
            </a:prstGeom>
            <a:solidFill>
              <a:schemeClr val="bg1"/>
            </a:solidFill>
            <a:ln>
              <a:solidFill>
                <a:schemeClr val="bg2">
                  <a:lumMod val="50000"/>
                </a:schemeClr>
              </a:solidFill>
            </a:ln>
          </p:spPr>
          <p:txBody>
            <a:bodyPr wrap="none" rtlCol="0">
              <a:spAutoFit/>
            </a:bodyPr>
            <a:lstStyle/>
            <a:p>
              <a:pPr algn="r"/>
              <a:r>
                <a:rPr lang="en-GB" sz="1200" b="1" dirty="0">
                  <a:solidFill>
                    <a:schemeClr val="bg2">
                      <a:lumMod val="50000"/>
                    </a:schemeClr>
                  </a:solidFill>
                  <a:latin typeface="Arial Narrow" pitchFamily="34" charset="0"/>
                  <a:cs typeface="Times New Roman" pitchFamily="18" charset="0"/>
                </a:rPr>
                <a:t>Markov blanket</a:t>
              </a:r>
            </a:p>
          </p:txBody>
        </p:sp>
        <p:sp>
          <p:nvSpPr>
            <p:cNvPr id="25" name="Right Arrow 28">
              <a:extLst>
                <a:ext uri="{FF2B5EF4-FFF2-40B4-BE49-F238E27FC236}">
                  <a16:creationId xmlns:a16="http://schemas.microsoft.com/office/drawing/2014/main" id="{D021CE34-8E99-4EF7-A720-B43CC029C760}"/>
                </a:ext>
              </a:extLst>
            </p:cNvPr>
            <p:cNvSpPr/>
            <p:nvPr/>
          </p:nvSpPr>
          <p:spPr>
            <a:xfrm rot="16200000">
              <a:off x="5204438" y="3246243"/>
              <a:ext cx="285266" cy="644805"/>
            </a:xfrm>
            <a:prstGeom prst="rightArrow">
              <a:avLst>
                <a:gd name="adj1" fmla="val 50000"/>
                <a:gd name="adj2" fmla="val 50000"/>
              </a:avLst>
            </a:prstGeom>
            <a:solidFill>
              <a:schemeClr val="accent1">
                <a:lumMod val="20000"/>
                <a:lumOff val="8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9">
              <a:extLst>
                <a:ext uri="{FF2B5EF4-FFF2-40B4-BE49-F238E27FC236}">
                  <a16:creationId xmlns:a16="http://schemas.microsoft.com/office/drawing/2014/main" id="{733C993A-0F6A-447F-8B76-C5E82C6216AE}"/>
                </a:ext>
              </a:extLst>
            </p:cNvPr>
            <p:cNvGraphicFramePr>
              <a:graphicFrameLocks noChangeAspect="1"/>
            </p:cNvGraphicFramePr>
            <p:nvPr>
              <p:extLst>
                <p:ext uri="{D42A27DB-BD31-4B8C-83A1-F6EECF244321}">
                  <p14:modId xmlns:p14="http://schemas.microsoft.com/office/powerpoint/2010/main" val="302627882"/>
                </p:ext>
              </p:extLst>
            </p:nvPr>
          </p:nvGraphicFramePr>
          <p:xfrm>
            <a:off x="3583546" y="2166642"/>
            <a:ext cx="3536950" cy="3727450"/>
          </p:xfrm>
          <a:graphic>
            <a:graphicData uri="http://schemas.openxmlformats.org/presentationml/2006/ole">
              <mc:AlternateContent xmlns:mc="http://schemas.openxmlformats.org/markup-compatibility/2006">
                <mc:Choice xmlns:v="urn:schemas-microsoft-com:vml" Requires="v">
                  <p:oleObj spid="_x0000_s399378" name="Equation" r:id="rId8" imgW="3327120" imgH="3504960" progId="Equation.DSMT4">
                    <p:embed/>
                  </p:oleObj>
                </mc:Choice>
                <mc:Fallback>
                  <p:oleObj name="Equation" r:id="rId8" imgW="3327120" imgH="3504960" progId="Equation.DSMT4">
                    <p:embed/>
                    <p:pic>
                      <p:nvPicPr>
                        <p:cNvPr id="26" name="Object 29">
                          <a:extLst>
                            <a:ext uri="{FF2B5EF4-FFF2-40B4-BE49-F238E27FC236}">
                              <a16:creationId xmlns:a16="http://schemas.microsoft.com/office/drawing/2014/main" id="{733C993A-0F6A-447F-8B76-C5E82C6216AE}"/>
                            </a:ext>
                          </a:extLst>
                        </p:cNvPr>
                        <p:cNvPicPr>
                          <a:picLocks noChangeAspect="1" noChangeArrowheads="1"/>
                        </p:cNvPicPr>
                        <p:nvPr/>
                      </p:nvPicPr>
                      <p:blipFill>
                        <a:blip r:embed="rId9"/>
                        <a:srcRect/>
                        <a:stretch>
                          <a:fillRect/>
                        </a:stretch>
                      </p:blipFill>
                      <p:spPr bwMode="auto">
                        <a:xfrm>
                          <a:off x="3583546" y="2166642"/>
                          <a:ext cx="3536950" cy="3727450"/>
                        </a:xfrm>
                        <a:prstGeom prst="rect">
                          <a:avLst/>
                        </a:prstGeom>
                        <a:noFill/>
                        <a:ln>
                          <a:noFill/>
                        </a:ln>
                        <a:effectLst/>
                      </p:spPr>
                    </p:pic>
                  </p:oleObj>
                </mc:Fallback>
              </mc:AlternateContent>
            </a:graphicData>
          </a:graphic>
        </p:graphicFrame>
        <p:sp>
          <p:nvSpPr>
            <p:cNvPr id="29" name="TextBox 28">
              <a:extLst>
                <a:ext uri="{FF2B5EF4-FFF2-40B4-BE49-F238E27FC236}">
                  <a16:creationId xmlns:a16="http://schemas.microsoft.com/office/drawing/2014/main" id="{2BF8A194-49DA-423C-962C-C05E7A76A1C4}"/>
                </a:ext>
              </a:extLst>
            </p:cNvPr>
            <p:cNvSpPr txBox="1"/>
            <p:nvPr/>
          </p:nvSpPr>
          <p:spPr>
            <a:xfrm>
              <a:off x="4420464" y="4514273"/>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0" name="TextBox 29">
              <a:extLst>
                <a:ext uri="{FF2B5EF4-FFF2-40B4-BE49-F238E27FC236}">
                  <a16:creationId xmlns:a16="http://schemas.microsoft.com/office/drawing/2014/main" id="{32F662DA-9F25-4CF5-836C-AADA3B23560C}"/>
                </a:ext>
              </a:extLst>
            </p:cNvPr>
            <p:cNvSpPr txBox="1"/>
            <p:nvPr/>
          </p:nvSpPr>
          <p:spPr>
            <a:xfrm>
              <a:off x="5720896" y="4514272"/>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31" name="TextBox 30">
              <a:extLst>
                <a:ext uri="{FF2B5EF4-FFF2-40B4-BE49-F238E27FC236}">
                  <a16:creationId xmlns:a16="http://schemas.microsoft.com/office/drawing/2014/main" id="{EF8C3FC6-6907-4015-A79B-580140FEA0B9}"/>
                </a:ext>
              </a:extLst>
            </p:cNvPr>
            <p:cNvSpPr txBox="1"/>
            <p:nvPr/>
          </p:nvSpPr>
          <p:spPr>
            <a:xfrm>
              <a:off x="4855556" y="2632455"/>
              <a:ext cx="409086" cy="261610"/>
            </a:xfrm>
            <a:prstGeom prst="rect">
              <a:avLst/>
            </a:prstGeom>
            <a:noFill/>
          </p:spPr>
          <p:txBody>
            <a:bodyPr wrap="none" rtlCol="0">
              <a:spAutoFit/>
            </a:bodyPr>
            <a:lstStyle/>
            <a:p>
              <a:pPr algn="ctr"/>
              <a:r>
                <a:rPr lang="en-GB" sz="1100" dirty="0">
                  <a:solidFill>
                    <a:schemeClr val="accent2">
                      <a:lumMod val="75000"/>
                    </a:schemeClr>
                  </a:solidFill>
                  <a:latin typeface="Arial Narrow" panose="020B0606020202030204" pitchFamily="34" charset="0"/>
                  <a:cs typeface="Times New Roman" pitchFamily="18" charset="0"/>
                </a:rPr>
                <a:t>Risk</a:t>
              </a:r>
            </a:p>
          </p:txBody>
        </p:sp>
        <p:sp>
          <p:nvSpPr>
            <p:cNvPr id="32" name="TextBox 31">
              <a:extLst>
                <a:ext uri="{FF2B5EF4-FFF2-40B4-BE49-F238E27FC236}">
                  <a16:creationId xmlns:a16="http://schemas.microsoft.com/office/drawing/2014/main" id="{139E77C6-DB86-40F7-B7F6-A40E8D178240}"/>
                </a:ext>
              </a:extLst>
            </p:cNvPr>
            <p:cNvSpPr txBox="1"/>
            <p:nvPr/>
          </p:nvSpPr>
          <p:spPr>
            <a:xfrm>
              <a:off x="6101348" y="2633955"/>
              <a:ext cx="691215" cy="261610"/>
            </a:xfrm>
            <a:prstGeom prst="rect">
              <a:avLst/>
            </a:prstGeom>
            <a:noFill/>
          </p:spPr>
          <p:txBody>
            <a:bodyPr wrap="none" rtlCol="0">
              <a:spAutoFit/>
            </a:bodyPr>
            <a:lstStyle/>
            <a:p>
              <a:pPr algn="ctr"/>
              <a:r>
                <a:rPr lang="en-GB" sz="1100" dirty="0">
                  <a:solidFill>
                    <a:schemeClr val="accent2">
                      <a:lumMod val="75000"/>
                    </a:schemeClr>
                  </a:solidFill>
                  <a:latin typeface="Arial Narrow" panose="020B0606020202030204" pitchFamily="34" charset="0"/>
                  <a:cs typeface="Times New Roman" pitchFamily="18" charset="0"/>
                </a:rPr>
                <a:t>Ambiguity</a:t>
              </a:r>
            </a:p>
          </p:txBody>
        </p:sp>
        <p:graphicFrame>
          <p:nvGraphicFramePr>
            <p:cNvPr id="33" name="Object 32">
              <a:extLst>
                <a:ext uri="{FF2B5EF4-FFF2-40B4-BE49-F238E27FC236}">
                  <a16:creationId xmlns:a16="http://schemas.microsoft.com/office/drawing/2014/main" id="{C52D0ABB-4B93-4CDD-8AAF-792EFEE71F0B}"/>
                </a:ext>
              </a:extLst>
            </p:cNvPr>
            <p:cNvGraphicFramePr>
              <a:graphicFrameLocks noChangeAspect="1"/>
            </p:cNvGraphicFramePr>
            <p:nvPr>
              <p:extLst>
                <p:ext uri="{D42A27DB-BD31-4B8C-83A1-F6EECF244321}">
                  <p14:modId xmlns:p14="http://schemas.microsoft.com/office/powerpoint/2010/main" val="2528164638"/>
                </p:ext>
              </p:extLst>
            </p:nvPr>
          </p:nvGraphicFramePr>
          <p:xfrm>
            <a:off x="1805546" y="4385693"/>
            <a:ext cx="260350" cy="360363"/>
          </p:xfrm>
          <a:graphic>
            <a:graphicData uri="http://schemas.openxmlformats.org/presentationml/2006/ole">
              <mc:AlternateContent xmlns:mc="http://schemas.openxmlformats.org/markup-compatibility/2006">
                <mc:Choice xmlns:v="urn:schemas-microsoft-com:vml" Requires="v">
                  <p:oleObj spid="_x0000_s399379" name="Equation" r:id="rId10" imgW="164880" imgH="228600" progId="Equation.DSMT4">
                    <p:embed/>
                  </p:oleObj>
                </mc:Choice>
                <mc:Fallback>
                  <p:oleObj name="Equation" r:id="rId10" imgW="164880" imgH="228600" progId="Equation.DSMT4">
                    <p:embed/>
                    <p:pic>
                      <p:nvPicPr>
                        <p:cNvPr id="33" name="Object 32">
                          <a:extLst>
                            <a:ext uri="{FF2B5EF4-FFF2-40B4-BE49-F238E27FC236}">
                              <a16:creationId xmlns:a16="http://schemas.microsoft.com/office/drawing/2014/main" id="{C52D0ABB-4B93-4CDD-8AAF-792EFEE71F0B}"/>
                            </a:ext>
                          </a:extLst>
                        </p:cNvPr>
                        <p:cNvPicPr>
                          <a:picLocks noChangeAspect="1" noChangeArrowheads="1"/>
                        </p:cNvPicPr>
                        <p:nvPr/>
                      </p:nvPicPr>
                      <p:blipFill>
                        <a:blip r:embed="rId11"/>
                        <a:srcRect/>
                        <a:stretch>
                          <a:fillRect/>
                        </a:stretch>
                      </p:blipFill>
                      <p:spPr bwMode="auto">
                        <a:xfrm>
                          <a:off x="1805546" y="4385693"/>
                          <a:ext cx="260350" cy="360363"/>
                        </a:xfrm>
                        <a:prstGeom prst="rect">
                          <a:avLst/>
                        </a:prstGeom>
                        <a:noFill/>
                      </p:spPr>
                    </p:pic>
                  </p:oleObj>
                </mc:Fallback>
              </mc:AlternateContent>
            </a:graphicData>
          </a:graphic>
        </p:graphicFrame>
        <p:sp>
          <p:nvSpPr>
            <p:cNvPr id="35" name="TextBox 34">
              <a:extLst>
                <a:ext uri="{FF2B5EF4-FFF2-40B4-BE49-F238E27FC236}">
                  <a16:creationId xmlns:a16="http://schemas.microsoft.com/office/drawing/2014/main" id="{58CA4A3D-C2C7-4FA8-8C84-7E9621D289FF}"/>
                </a:ext>
              </a:extLst>
            </p:cNvPr>
            <p:cNvSpPr txBox="1"/>
            <p:nvPr/>
          </p:nvSpPr>
          <p:spPr>
            <a:xfrm>
              <a:off x="6080129" y="4984778"/>
              <a:ext cx="1398940" cy="276999"/>
            </a:xfrm>
            <a:prstGeom prst="rect">
              <a:avLst/>
            </a:prstGeom>
            <a:solidFill>
              <a:schemeClr val="accent1">
                <a:lumMod val="75000"/>
              </a:schemeClr>
            </a:solidFill>
          </p:spPr>
          <p:txBody>
            <a:bodyPr wrap="square" rtlCol="0">
              <a:spAutoFit/>
            </a:bodyPr>
            <a:lstStyle/>
            <a:p>
              <a:pPr algn="ctr"/>
              <a:r>
                <a:rPr lang="en-GB" sz="1200" b="1" dirty="0">
                  <a:solidFill>
                    <a:prstClr val="white"/>
                  </a:solidFill>
                  <a:latin typeface="Arial Narrow" pitchFamily="34" charset="0"/>
                  <a:cs typeface="Times New Roman" pitchFamily="18" charset="0"/>
                </a:rPr>
                <a:t>Parametric learning</a:t>
              </a:r>
            </a:p>
          </p:txBody>
        </p:sp>
        <p:sp>
          <p:nvSpPr>
            <p:cNvPr id="37" name="TextBox 36">
              <a:extLst>
                <a:ext uri="{FF2B5EF4-FFF2-40B4-BE49-F238E27FC236}">
                  <a16:creationId xmlns:a16="http://schemas.microsoft.com/office/drawing/2014/main" id="{245ED1CB-4DC0-4676-A314-E1CC826FF864}"/>
                </a:ext>
              </a:extLst>
            </p:cNvPr>
            <p:cNvSpPr txBox="1"/>
            <p:nvPr/>
          </p:nvSpPr>
          <p:spPr>
            <a:xfrm>
              <a:off x="4420464" y="5728278"/>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8" name="TextBox 37">
              <a:extLst>
                <a:ext uri="{FF2B5EF4-FFF2-40B4-BE49-F238E27FC236}">
                  <a16:creationId xmlns:a16="http://schemas.microsoft.com/office/drawing/2014/main" id="{8FB9A9B1-B467-4512-A5D3-6F3B295D8D1D}"/>
                </a:ext>
              </a:extLst>
            </p:cNvPr>
            <p:cNvSpPr txBox="1"/>
            <p:nvPr/>
          </p:nvSpPr>
          <p:spPr>
            <a:xfrm>
              <a:off x="5746774" y="5728277"/>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39" name="TextBox 38">
              <a:extLst>
                <a:ext uri="{FF2B5EF4-FFF2-40B4-BE49-F238E27FC236}">
                  <a16:creationId xmlns:a16="http://schemas.microsoft.com/office/drawing/2014/main" id="{C491EF62-0217-44E9-BE0A-949C2891FB6F}"/>
                </a:ext>
              </a:extLst>
            </p:cNvPr>
            <p:cNvSpPr txBox="1"/>
            <p:nvPr/>
          </p:nvSpPr>
          <p:spPr>
            <a:xfrm>
              <a:off x="5038430" y="3078790"/>
              <a:ext cx="675186"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Novelty</a:t>
              </a:r>
            </a:p>
          </p:txBody>
        </p:sp>
      </p:grpSp>
      <p:sp>
        <p:nvSpPr>
          <p:cNvPr id="36" name="Rectangle 3">
            <a:extLst>
              <a:ext uri="{FF2B5EF4-FFF2-40B4-BE49-F238E27FC236}">
                <a16:creationId xmlns:a16="http://schemas.microsoft.com/office/drawing/2014/main" id="{4CC80580-2BE8-4F1B-B4CD-E12DB913EE30}"/>
              </a:ext>
            </a:extLst>
          </p:cNvPr>
          <p:cNvSpPr>
            <a:spLocks noChangeArrowheads="1"/>
          </p:cNvSpPr>
          <p:nvPr/>
        </p:nvSpPr>
        <p:spPr bwMode="auto">
          <a:xfrm>
            <a:off x="1701580" y="426879"/>
            <a:ext cx="59559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accent1">
                    <a:lumMod val="50000"/>
                  </a:schemeClr>
                </a:solidFill>
                <a:effectLst/>
                <a:latin typeface="Arial Narrow" pitchFamily="34" charset="0"/>
                <a:cs typeface="Arial" pitchFamily="34" charset="0"/>
              </a:rPr>
              <a:t>But why </a:t>
            </a:r>
            <a:r>
              <a:rPr kumimoji="0" lang="en-GB" b="0" i="0" u="none" strike="noStrike" cap="none" normalizeH="0" dirty="0">
                <a:ln>
                  <a:noFill/>
                </a:ln>
                <a:solidFill>
                  <a:schemeClr val="accent1">
                    <a:lumMod val="50000"/>
                  </a:schemeClr>
                </a:solidFill>
                <a:effectLst/>
                <a:latin typeface="Arial Narrow" pitchFamily="34" charset="0"/>
                <a:cs typeface="Arial" pitchFamily="34" charset="0"/>
              </a:rPr>
              <a:t>look anywhere, if the consequences of action had no meaning – and could resolve no uncertainty?</a:t>
            </a:r>
            <a:endParaRPr kumimoji="0" lang="en-GB" b="0" i="0" u="none" strike="noStrike" cap="none" normalizeH="0" baseline="0" dirty="0">
              <a:ln>
                <a:noFill/>
              </a:ln>
              <a:solidFill>
                <a:schemeClr val="accent1">
                  <a:lumMod val="50000"/>
                </a:schemeClr>
              </a:solidFill>
              <a:effectLst/>
              <a:latin typeface="Arial Narrow" pitchFamily="34" charset="0"/>
              <a:cs typeface="Arial" pitchFamily="34" charset="0"/>
            </a:endParaRPr>
          </a:p>
        </p:txBody>
      </p:sp>
    </p:spTree>
    <p:extLst>
      <p:ext uri="{BB962C8B-B14F-4D97-AF65-F5344CB8AC3E}">
        <p14:creationId xmlns:p14="http://schemas.microsoft.com/office/powerpoint/2010/main" val="5404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3"/>
          <p:cNvSpPr>
            <a:spLocks noChangeArrowheads="1"/>
          </p:cNvSpPr>
          <p:nvPr/>
        </p:nvSpPr>
        <p:spPr bwMode="auto">
          <a:xfrm>
            <a:off x="1701580" y="426879"/>
            <a:ext cx="59559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a:ln>
                  <a:noFill/>
                </a:ln>
                <a:solidFill>
                  <a:schemeClr val="accent1">
                    <a:lumMod val="50000"/>
                  </a:schemeClr>
                </a:solidFill>
                <a:effectLst/>
                <a:latin typeface="Arial Narrow" pitchFamily="34" charset="0"/>
                <a:cs typeface="Arial" pitchFamily="34" charset="0"/>
              </a:rPr>
              <a:t>But why </a:t>
            </a:r>
            <a:r>
              <a:rPr kumimoji="0" lang="en-GB" b="0" i="0" u="none" strike="noStrike" cap="none" normalizeH="0" dirty="0">
                <a:ln>
                  <a:noFill/>
                </a:ln>
                <a:solidFill>
                  <a:schemeClr val="accent1">
                    <a:lumMod val="50000"/>
                  </a:schemeClr>
                </a:solidFill>
                <a:effectLst/>
                <a:latin typeface="Arial Narrow" pitchFamily="34" charset="0"/>
                <a:cs typeface="Arial" pitchFamily="34" charset="0"/>
              </a:rPr>
              <a:t>look anywhere, if the consequences of action had no meaning – and could resolve no uncertainty?</a:t>
            </a:r>
            <a:endParaRPr kumimoji="0" lang="en-GB" b="0" i="0" u="none" strike="noStrike" cap="none" normalizeH="0" baseline="0" dirty="0">
              <a:ln>
                <a:noFill/>
              </a:ln>
              <a:solidFill>
                <a:schemeClr val="accent1">
                  <a:lumMod val="50000"/>
                </a:schemeClr>
              </a:solidFill>
              <a:effectLst/>
              <a:latin typeface="Arial Narrow" pitchFamily="34" charset="0"/>
              <a:cs typeface="Arial" pitchFamily="34" charset="0"/>
            </a:endParaRPr>
          </a:p>
        </p:txBody>
      </p:sp>
      <p:grpSp>
        <p:nvGrpSpPr>
          <p:cNvPr id="2" name="Group 1">
            <a:extLst>
              <a:ext uri="{FF2B5EF4-FFF2-40B4-BE49-F238E27FC236}">
                <a16:creationId xmlns:a16="http://schemas.microsoft.com/office/drawing/2014/main" id="{EFD755F5-59ED-44C9-ABE0-B1CDF0AFA6F6}"/>
              </a:ext>
            </a:extLst>
          </p:cNvPr>
          <p:cNvGrpSpPr/>
          <p:nvPr/>
        </p:nvGrpSpPr>
        <p:grpSpPr>
          <a:xfrm>
            <a:off x="2835710" y="3876345"/>
            <a:ext cx="3546164" cy="2322591"/>
            <a:chOff x="5975404" y="153356"/>
            <a:chExt cx="3546164" cy="2322591"/>
          </a:xfrm>
        </p:grpSpPr>
        <p:sp>
          <p:nvSpPr>
            <p:cNvPr id="16" name="TextBox 15"/>
            <p:cNvSpPr txBox="1"/>
            <p:nvPr/>
          </p:nvSpPr>
          <p:spPr>
            <a:xfrm>
              <a:off x="5975404" y="153356"/>
              <a:ext cx="3546164" cy="400110"/>
            </a:xfrm>
            <a:prstGeom prst="rect">
              <a:avLst/>
            </a:prstGeom>
            <a:noFill/>
          </p:spPr>
          <p:txBody>
            <a:bodyPr wrap="none" rtlCol="0">
              <a:spAutoFit/>
            </a:bodyPr>
            <a:lstStyle/>
            <a:p>
              <a:r>
                <a:rPr lang="en-GB" sz="2000" dirty="0">
                  <a:solidFill>
                    <a:schemeClr val="accent1">
                      <a:lumMod val="50000"/>
                    </a:schemeClr>
                  </a:solidFill>
                  <a:latin typeface="Arial Narrow" panose="020B0606020202030204" pitchFamily="34" charset="0"/>
                </a:rPr>
                <a:t>Novelty: “what happens if I do that?”</a:t>
              </a:r>
            </a:p>
          </p:txBody>
        </p:sp>
        <p:pic>
          <p:nvPicPr>
            <p:cNvPr id="180250" name="Picture 26" descr="Image result for child and socket"/>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776417" y="795657"/>
              <a:ext cx="1944137" cy="1680290"/>
            </a:xfrm>
            <a:prstGeom prst="rect">
              <a:avLst/>
            </a:prstGeom>
            <a:ln>
              <a:noFill/>
            </a:ln>
            <a:effectLst>
              <a:outerShdw blurRad="190500" algn="tl" rotWithShape="0">
                <a:srgbClr val="000000">
                  <a:alpha val="70000"/>
                </a:srgbClr>
              </a:outerShdw>
            </a:effectLst>
          </p:spPr>
        </p:pic>
      </p:grpSp>
      <p:sp>
        <p:nvSpPr>
          <p:cNvPr id="12" name="Rounded Rectangle 11"/>
          <p:cNvSpPr/>
          <p:nvPr/>
        </p:nvSpPr>
        <p:spPr>
          <a:xfrm>
            <a:off x="7098714" y="2424381"/>
            <a:ext cx="1117605" cy="93784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a:p>
            <a:pPr algn="ctr"/>
            <a:endParaRPr lang="en-GB" sz="1600" dirty="0">
              <a:solidFill>
                <a:schemeClr val="accent2">
                  <a:lumMod val="50000"/>
                </a:schemeClr>
              </a:solidFill>
              <a:latin typeface="Arial Narrow" pitchFamily="34" charset="0"/>
            </a:endParaRPr>
          </a:p>
          <a:p>
            <a:pPr algn="ctr"/>
            <a:r>
              <a:rPr lang="en-GB" sz="1600" dirty="0">
                <a:solidFill>
                  <a:schemeClr val="accent2">
                    <a:lumMod val="50000"/>
                  </a:schemeClr>
                </a:solidFill>
                <a:latin typeface="Arial Narrow" pitchFamily="34" charset="0"/>
              </a:rPr>
              <a:t>utility</a:t>
            </a:r>
          </a:p>
        </p:txBody>
      </p:sp>
      <p:sp>
        <p:nvSpPr>
          <p:cNvPr id="13" name="Rounded Rectangle 12"/>
          <p:cNvSpPr/>
          <p:nvPr/>
        </p:nvSpPr>
        <p:spPr>
          <a:xfrm>
            <a:off x="4296910" y="2412651"/>
            <a:ext cx="2684578" cy="93784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4">
                  <a:lumMod val="50000"/>
                </a:schemeClr>
              </a:solidFill>
              <a:latin typeface="Arial Narrow" pitchFamily="34" charset="0"/>
            </a:endParaRPr>
          </a:p>
          <a:p>
            <a:pPr algn="ctr"/>
            <a:endParaRPr lang="en-GB" sz="1600" dirty="0">
              <a:solidFill>
                <a:schemeClr val="accent4">
                  <a:lumMod val="50000"/>
                </a:schemeClr>
              </a:solidFill>
              <a:latin typeface="Arial Narrow" pitchFamily="34" charset="0"/>
            </a:endParaRPr>
          </a:p>
          <a:p>
            <a:pPr algn="ctr"/>
            <a:r>
              <a:rPr lang="en-GB" sz="1600" dirty="0">
                <a:solidFill>
                  <a:schemeClr val="accent4">
                    <a:lumMod val="50000"/>
                  </a:schemeClr>
                </a:solidFill>
                <a:latin typeface="Arial Narrow" pitchFamily="34" charset="0"/>
              </a:rPr>
              <a:t>salience</a:t>
            </a:r>
          </a:p>
        </p:txBody>
      </p:sp>
      <p:grpSp>
        <p:nvGrpSpPr>
          <p:cNvPr id="3" name="Group 2">
            <a:extLst>
              <a:ext uri="{FF2B5EF4-FFF2-40B4-BE49-F238E27FC236}">
                <a16:creationId xmlns:a16="http://schemas.microsoft.com/office/drawing/2014/main" id="{4751598F-F09A-4E84-9008-F5148E9BE15F}"/>
              </a:ext>
            </a:extLst>
          </p:cNvPr>
          <p:cNvGrpSpPr/>
          <p:nvPr/>
        </p:nvGrpSpPr>
        <p:grpSpPr>
          <a:xfrm>
            <a:off x="1522445" y="1599058"/>
            <a:ext cx="5029424" cy="1739709"/>
            <a:chOff x="1522445" y="1599058"/>
            <a:chExt cx="5029424" cy="1739709"/>
          </a:xfrm>
        </p:grpSpPr>
        <p:sp>
          <p:nvSpPr>
            <p:cNvPr id="7" name="TextBox 6"/>
            <p:cNvSpPr txBox="1"/>
            <p:nvPr/>
          </p:nvSpPr>
          <p:spPr>
            <a:xfrm>
              <a:off x="2592131" y="1599058"/>
              <a:ext cx="3959738" cy="461665"/>
            </a:xfrm>
            <a:prstGeom prst="rect">
              <a:avLst/>
            </a:prstGeom>
            <a:noFill/>
          </p:spPr>
          <p:txBody>
            <a:bodyPr wrap="none" rtlCol="0">
              <a:spAutoFit/>
            </a:bodyPr>
            <a:lstStyle/>
            <a:p>
              <a:r>
                <a:rPr lang="en-GB" sz="2400" dirty="0">
                  <a:solidFill>
                    <a:schemeClr val="accent1">
                      <a:lumMod val="50000"/>
                    </a:schemeClr>
                  </a:solidFill>
                  <a:latin typeface="Arial Narrow" pitchFamily="34" charset="0"/>
                </a:rPr>
                <a:t>Expected free energy and novelty</a:t>
              </a:r>
            </a:p>
          </p:txBody>
        </p:sp>
        <p:sp>
          <p:nvSpPr>
            <p:cNvPr id="14" name="Rounded Rectangle 13"/>
            <p:cNvSpPr/>
            <p:nvPr/>
          </p:nvSpPr>
          <p:spPr>
            <a:xfrm>
              <a:off x="1522445" y="2400921"/>
              <a:ext cx="2657230" cy="9378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Arial Narrow" pitchFamily="34" charset="0"/>
              </a:endParaRPr>
            </a:p>
            <a:p>
              <a:pPr algn="ctr"/>
              <a:endParaRPr lang="en-GB" sz="1600" dirty="0">
                <a:solidFill>
                  <a:schemeClr val="tx2"/>
                </a:solidFill>
                <a:latin typeface="Arial Narrow" pitchFamily="34" charset="0"/>
              </a:endParaRPr>
            </a:p>
            <a:p>
              <a:pPr algn="ctr"/>
              <a:r>
                <a:rPr lang="en-GB" sz="1600" dirty="0">
                  <a:solidFill>
                    <a:schemeClr val="tx2"/>
                  </a:solidFill>
                  <a:latin typeface="Arial Narrow" pitchFamily="34" charset="0"/>
                </a:rPr>
                <a:t>novelty</a:t>
              </a:r>
            </a:p>
          </p:txBody>
        </p:sp>
      </p:grpSp>
      <p:graphicFrame>
        <p:nvGraphicFramePr>
          <p:cNvPr id="24" name="Object 2"/>
          <p:cNvGraphicFramePr>
            <a:graphicFrameLocks noChangeAspect="1"/>
          </p:cNvGraphicFramePr>
          <p:nvPr>
            <p:extLst>
              <p:ext uri="{D42A27DB-BD31-4B8C-83A1-F6EECF244321}">
                <p14:modId xmlns:p14="http://schemas.microsoft.com/office/powerpoint/2010/main" val="1254779204"/>
              </p:ext>
            </p:extLst>
          </p:nvPr>
        </p:nvGraphicFramePr>
        <p:xfrm>
          <a:off x="687388" y="2584450"/>
          <a:ext cx="7519987" cy="541338"/>
        </p:xfrm>
        <a:graphic>
          <a:graphicData uri="http://schemas.openxmlformats.org/presentationml/2006/ole">
            <mc:AlternateContent xmlns:mc="http://schemas.openxmlformats.org/markup-compatibility/2006">
              <mc:Choice xmlns:v="urn:schemas-microsoft-com:vml" Requires="v">
                <p:oleObj spid="_x0000_s387102" name="Equation" r:id="rId4" imgW="5448240" imgH="393480" progId="Equation.DSMT4">
                  <p:embed/>
                </p:oleObj>
              </mc:Choice>
              <mc:Fallback>
                <p:oleObj name="Equation" r:id="rId4" imgW="5448240" imgH="393480" progId="Equation.DSMT4">
                  <p:embed/>
                  <p:pic>
                    <p:nvPicPr>
                      <p:cNvPr id="0" name=""/>
                      <p:cNvPicPr>
                        <a:picLocks noChangeAspect="1" noChangeArrowheads="1"/>
                      </p:cNvPicPr>
                      <p:nvPr/>
                    </p:nvPicPr>
                    <p:blipFill>
                      <a:blip r:embed="rId5"/>
                      <a:srcRect/>
                      <a:stretch>
                        <a:fillRect/>
                      </a:stretch>
                    </p:blipFill>
                    <p:spPr bwMode="auto">
                      <a:xfrm>
                        <a:off x="687388" y="2584450"/>
                        <a:ext cx="7519987"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arl\AppData\Local\Microsoft\Windows\INetCache\IE\VVTNT8H9\Brain-Bulb[1].jpg"/>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3763730" y="632230"/>
            <a:ext cx="1709670" cy="1708437"/>
          </a:xfrm>
          <a:prstGeom prst="rect">
            <a:avLst/>
          </a:prstGeom>
          <a:noFill/>
        </p:spPr>
      </p:pic>
      <p:sp>
        <p:nvSpPr>
          <p:cNvPr id="5" name="TextBox 4">
            <a:extLst>
              <a:ext uri="{FF2B5EF4-FFF2-40B4-BE49-F238E27FC236}">
                <a16:creationId xmlns:a16="http://schemas.microsoft.com/office/drawing/2014/main" id="{F33BCAD5-6DAE-4098-8846-D834EF14F5EA}"/>
              </a:ext>
            </a:extLst>
          </p:cNvPr>
          <p:cNvSpPr txBox="1"/>
          <p:nvPr/>
        </p:nvSpPr>
        <p:spPr>
          <a:xfrm>
            <a:off x="2414473" y="2871539"/>
            <a:ext cx="4408184" cy="1455783"/>
          </a:xfrm>
          <a:prstGeom prst="rect">
            <a:avLst/>
          </a:prstGeom>
          <a:noFill/>
        </p:spPr>
        <p:txBody>
          <a:bodyPr wrap="square" rtlCol="0">
            <a:spAutoFit/>
          </a:bodyPr>
          <a:lstStyle/>
          <a:p>
            <a:r>
              <a:rPr lang="en-US" altLang="ja-JP" sz="2215" dirty="0">
                <a:solidFill>
                  <a:schemeClr val="accent1">
                    <a:lumMod val="50000"/>
                  </a:schemeClr>
                </a:solidFill>
                <a:latin typeface="Arial Narrow" panose="020B0606020202030204" pitchFamily="34" charset="0"/>
                <a:ea typeface="MS Mincho"/>
                <a:cs typeface="MS Mincho"/>
              </a:rPr>
              <a:t>Active inference and self-evidencing</a:t>
            </a:r>
          </a:p>
          <a:p>
            <a:r>
              <a:rPr lang="en-US" altLang="ja-JP" sz="2215" dirty="0">
                <a:solidFill>
                  <a:schemeClr val="accent1">
                    <a:lumMod val="50000"/>
                  </a:schemeClr>
                </a:solidFill>
                <a:latin typeface="Arial Narrow" panose="020B0606020202030204" pitchFamily="34" charset="0"/>
                <a:ea typeface="MS Mincho"/>
                <a:cs typeface="MS Mincho"/>
              </a:rPr>
              <a:t>Generative models and active inference</a:t>
            </a:r>
          </a:p>
          <a:p>
            <a:r>
              <a:rPr lang="en-US" altLang="ja-JP" sz="2215" dirty="0">
                <a:solidFill>
                  <a:schemeClr val="accent1">
                    <a:lumMod val="50000"/>
                  </a:schemeClr>
                </a:solidFill>
                <a:latin typeface="Arial Narrow" panose="020B0606020202030204" pitchFamily="34" charset="0"/>
                <a:ea typeface="MS Mincho"/>
                <a:cs typeface="MS Mincho"/>
              </a:rPr>
              <a:t>Novelty and epistemic affordance</a:t>
            </a:r>
          </a:p>
          <a:p>
            <a:r>
              <a:rPr lang="en-US" altLang="ja-JP" sz="2215" dirty="0">
                <a:solidFill>
                  <a:schemeClr val="accent2">
                    <a:lumMod val="75000"/>
                  </a:schemeClr>
                </a:solidFill>
                <a:latin typeface="Arial Narrow" panose="020B0606020202030204" pitchFamily="34" charset="0"/>
                <a:ea typeface="MS Mincho"/>
                <a:cs typeface="MS Mincho"/>
              </a:rPr>
              <a:t>Sleep and structure learning</a:t>
            </a:r>
            <a:endParaRPr lang="en-GB" sz="2215"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291516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5"/>
          <p:cNvGrpSpPr/>
          <p:nvPr/>
        </p:nvGrpSpPr>
        <p:grpSpPr>
          <a:xfrm>
            <a:off x="2518075" y="1199663"/>
            <a:ext cx="3906169" cy="4045438"/>
            <a:chOff x="2518073" y="1199663"/>
            <a:chExt cx="3906173" cy="4045438"/>
          </a:xfrm>
        </p:grpSpPr>
        <p:sp>
          <p:nvSpPr>
            <p:cNvPr id="1887" name="Rounded Rectangle 1886"/>
            <p:cNvSpPr/>
            <p:nvPr/>
          </p:nvSpPr>
          <p:spPr>
            <a:xfrm>
              <a:off x="4220306" y="1199663"/>
              <a:ext cx="2000747" cy="4045438"/>
            </a:xfrm>
            <a:prstGeom prst="roundRect">
              <a:avLst/>
            </a:prstGeom>
            <a:solidFill>
              <a:srgbClr val="DBEEF4">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sp>
          <p:nvSpPr>
            <p:cNvPr id="174217" name="Rectangle 137"/>
            <p:cNvSpPr>
              <a:spLocks noChangeArrowheads="1"/>
            </p:cNvSpPr>
            <p:nvPr/>
          </p:nvSpPr>
          <p:spPr bwMode="auto">
            <a:xfrm>
              <a:off x="3817578" y="1405413"/>
              <a:ext cx="144270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Initial state and policy selection</a:t>
              </a:r>
            </a:p>
          </p:txBody>
        </p:sp>
        <p:sp>
          <p:nvSpPr>
            <p:cNvPr id="174219" name="Rectangle 139"/>
            <p:cNvSpPr>
              <a:spLocks noChangeArrowheads="1"/>
            </p:cNvSpPr>
            <p:nvPr/>
          </p:nvSpPr>
          <p:spPr bwMode="auto">
            <a:xfrm rot="16200000">
              <a:off x="2467419" y="1776382"/>
              <a:ext cx="22442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Policy</a:t>
              </a:r>
            </a:p>
          </p:txBody>
        </p:sp>
        <p:sp>
          <p:nvSpPr>
            <p:cNvPr id="174228" name="Rectangle 148"/>
            <p:cNvSpPr>
              <a:spLocks noChangeArrowheads="1"/>
            </p:cNvSpPr>
            <p:nvPr/>
          </p:nvSpPr>
          <p:spPr bwMode="auto">
            <a:xfrm>
              <a:off x="3228975" y="212686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31" name="Rectangle 151"/>
            <p:cNvSpPr>
              <a:spLocks noChangeArrowheads="1"/>
            </p:cNvSpPr>
            <p:nvPr/>
          </p:nvSpPr>
          <p:spPr bwMode="auto">
            <a:xfrm>
              <a:off x="37528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34" name="Rectangle 154"/>
            <p:cNvSpPr>
              <a:spLocks noChangeArrowheads="1"/>
            </p:cNvSpPr>
            <p:nvPr/>
          </p:nvSpPr>
          <p:spPr bwMode="auto">
            <a:xfrm>
              <a:off x="42957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37" name="Rectangle 157"/>
            <p:cNvSpPr>
              <a:spLocks noChangeArrowheads="1"/>
            </p:cNvSpPr>
            <p:nvPr/>
          </p:nvSpPr>
          <p:spPr bwMode="auto">
            <a:xfrm>
              <a:off x="483235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40" name="Rectangle 160"/>
            <p:cNvSpPr>
              <a:spLocks noChangeArrowheads="1"/>
            </p:cNvSpPr>
            <p:nvPr/>
          </p:nvSpPr>
          <p:spPr bwMode="auto">
            <a:xfrm>
              <a:off x="5375275"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43" name="Rectangle 163"/>
            <p:cNvSpPr>
              <a:spLocks noChangeArrowheads="1"/>
            </p:cNvSpPr>
            <p:nvPr/>
          </p:nvSpPr>
          <p:spPr bwMode="auto">
            <a:xfrm>
              <a:off x="5918200" y="212686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46" name="Rectangle 166"/>
            <p:cNvSpPr>
              <a:spLocks noChangeArrowheads="1"/>
            </p:cNvSpPr>
            <p:nvPr/>
          </p:nvSpPr>
          <p:spPr bwMode="auto">
            <a:xfrm>
              <a:off x="2703513" y="167601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49" name="Rectangle 169"/>
            <p:cNvSpPr>
              <a:spLocks noChangeArrowheads="1"/>
            </p:cNvSpPr>
            <p:nvPr/>
          </p:nvSpPr>
          <p:spPr bwMode="auto">
            <a:xfrm>
              <a:off x="2703513" y="1845881"/>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4</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grpSp>
          <p:nvGrpSpPr>
            <p:cNvPr id="3" name="Group 411"/>
            <p:cNvGrpSpPr/>
            <p:nvPr/>
          </p:nvGrpSpPr>
          <p:grpSpPr>
            <a:xfrm>
              <a:off x="2762250" y="1595056"/>
              <a:ext cx="3467101" cy="515938"/>
              <a:chOff x="2762250" y="1137856"/>
              <a:chExt cx="3467101" cy="515938"/>
            </a:xfrm>
          </p:grpSpPr>
          <p:sp>
            <p:nvSpPr>
              <p:cNvPr id="174086" name="Rectangle 6"/>
              <p:cNvSpPr>
                <a:spLocks noChangeArrowheads="1"/>
              </p:cNvSpPr>
              <p:nvPr/>
            </p:nvSpPr>
            <p:spPr bwMode="auto">
              <a:xfrm>
                <a:off x="2762250" y="1137856"/>
                <a:ext cx="3465513" cy="514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87" name="Rectangle 7"/>
              <p:cNvSpPr>
                <a:spLocks noChangeArrowheads="1"/>
              </p:cNvSpPr>
              <p:nvPr/>
            </p:nvSpPr>
            <p:spPr bwMode="auto">
              <a:xfrm>
                <a:off x="2762250" y="1137856"/>
                <a:ext cx="3465513" cy="514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pic>
            <p:nvPicPr>
              <p:cNvPr id="174088" name="Picture 8"/>
              <p:cNvPicPr>
                <a:picLocks noChangeAspect="1" noChangeArrowheads="1"/>
              </p:cNvPicPr>
              <p:nvPr/>
            </p:nvPicPr>
            <p:blipFill>
              <a:blip r:embed="rId2" cstate="print"/>
              <a:srcRect/>
              <a:stretch>
                <a:fillRect/>
              </a:stretch>
            </p:blipFill>
            <p:spPr bwMode="auto">
              <a:xfrm>
                <a:off x="2762250" y="1137856"/>
                <a:ext cx="3465513" cy="514350"/>
              </a:xfrm>
              <a:prstGeom prst="rect">
                <a:avLst/>
              </a:prstGeom>
              <a:noFill/>
              <a:ln w="9525">
                <a:noFill/>
                <a:miter lim="800000"/>
                <a:headEnd/>
                <a:tailEnd/>
              </a:ln>
            </p:spPr>
          </p:pic>
          <p:sp>
            <p:nvSpPr>
              <p:cNvPr id="174089" name="Oval 9"/>
              <p:cNvSpPr>
                <a:spLocks noChangeArrowheads="1"/>
              </p:cNvSpPr>
              <p:nvPr/>
            </p:nvSpPr>
            <p:spPr bwMode="auto">
              <a:xfrm>
                <a:off x="32162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0" name="Oval 10"/>
              <p:cNvSpPr>
                <a:spLocks noChangeArrowheads="1"/>
              </p:cNvSpPr>
              <p:nvPr/>
            </p:nvSpPr>
            <p:spPr bwMode="auto">
              <a:xfrm>
                <a:off x="34321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1" name="Oval 11"/>
              <p:cNvSpPr>
                <a:spLocks noChangeArrowheads="1"/>
              </p:cNvSpPr>
              <p:nvPr/>
            </p:nvSpPr>
            <p:spPr bwMode="auto">
              <a:xfrm>
                <a:off x="3648075" y="1148968"/>
                <a:ext cx="65088"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2" name="Oval 12"/>
              <p:cNvSpPr>
                <a:spLocks noChangeArrowheads="1"/>
              </p:cNvSpPr>
              <p:nvPr/>
            </p:nvSpPr>
            <p:spPr bwMode="auto">
              <a:xfrm>
                <a:off x="375920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3" name="Oval 13"/>
              <p:cNvSpPr>
                <a:spLocks noChangeArrowheads="1"/>
              </p:cNvSpPr>
              <p:nvPr/>
            </p:nvSpPr>
            <p:spPr bwMode="auto">
              <a:xfrm>
                <a:off x="45180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4" name="Oval 14"/>
              <p:cNvSpPr>
                <a:spLocks noChangeArrowheads="1"/>
              </p:cNvSpPr>
              <p:nvPr/>
            </p:nvSpPr>
            <p:spPr bwMode="auto">
              <a:xfrm>
                <a:off x="4733925"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5" name="Oval 15"/>
              <p:cNvSpPr>
                <a:spLocks noChangeArrowheads="1"/>
              </p:cNvSpPr>
              <p:nvPr/>
            </p:nvSpPr>
            <p:spPr bwMode="auto">
              <a:xfrm>
                <a:off x="5276850" y="1148968"/>
                <a:ext cx="63500" cy="6508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6" name="Oval 16"/>
              <p:cNvSpPr>
                <a:spLocks noChangeArrowheads="1"/>
              </p:cNvSpPr>
              <p:nvPr/>
            </p:nvSpPr>
            <p:spPr bwMode="auto">
              <a:xfrm>
                <a:off x="28892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7" name="Oval 17"/>
              <p:cNvSpPr>
                <a:spLocks noChangeArrowheads="1"/>
              </p:cNvSpPr>
              <p:nvPr/>
            </p:nvSpPr>
            <p:spPr bwMode="auto">
              <a:xfrm>
                <a:off x="3105150"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8" name="Oval 18"/>
              <p:cNvSpPr>
                <a:spLocks noChangeArrowheads="1"/>
              </p:cNvSpPr>
              <p:nvPr/>
            </p:nvSpPr>
            <p:spPr bwMode="auto">
              <a:xfrm>
                <a:off x="3863975"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099" name="Oval 19"/>
              <p:cNvSpPr>
                <a:spLocks noChangeArrowheads="1"/>
              </p:cNvSpPr>
              <p:nvPr/>
            </p:nvSpPr>
            <p:spPr bwMode="auto">
              <a:xfrm>
                <a:off x="41910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0" name="Oval 20"/>
              <p:cNvSpPr>
                <a:spLocks noChangeArrowheads="1"/>
              </p:cNvSpPr>
              <p:nvPr/>
            </p:nvSpPr>
            <p:spPr bwMode="auto">
              <a:xfrm>
                <a:off x="43021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1" name="Oval 21"/>
              <p:cNvSpPr>
                <a:spLocks noChangeArrowheads="1"/>
              </p:cNvSpPr>
              <p:nvPr/>
            </p:nvSpPr>
            <p:spPr bwMode="auto">
              <a:xfrm>
                <a:off x="4622800"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2" name="Oval 22"/>
              <p:cNvSpPr>
                <a:spLocks noChangeArrowheads="1"/>
              </p:cNvSpPr>
              <p:nvPr/>
            </p:nvSpPr>
            <p:spPr bwMode="auto">
              <a:xfrm>
                <a:off x="49498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3" name="Oval 23"/>
              <p:cNvSpPr>
                <a:spLocks noChangeArrowheads="1"/>
              </p:cNvSpPr>
              <p:nvPr/>
            </p:nvSpPr>
            <p:spPr bwMode="auto">
              <a:xfrm>
                <a:off x="51657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4" name="Oval 24"/>
              <p:cNvSpPr>
                <a:spLocks noChangeArrowheads="1"/>
              </p:cNvSpPr>
              <p:nvPr/>
            </p:nvSpPr>
            <p:spPr bwMode="auto">
              <a:xfrm>
                <a:off x="5597525" y="1148968"/>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5" name="Oval 25"/>
              <p:cNvSpPr>
                <a:spLocks noChangeArrowheads="1"/>
              </p:cNvSpPr>
              <p:nvPr/>
            </p:nvSpPr>
            <p:spPr bwMode="auto">
              <a:xfrm>
                <a:off x="5818188"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6" name="Oval 26"/>
              <p:cNvSpPr>
                <a:spLocks noChangeArrowheads="1"/>
              </p:cNvSpPr>
              <p:nvPr/>
            </p:nvSpPr>
            <p:spPr bwMode="auto">
              <a:xfrm>
                <a:off x="59229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7" name="Oval 27"/>
              <p:cNvSpPr>
                <a:spLocks noChangeArrowheads="1"/>
              </p:cNvSpPr>
              <p:nvPr/>
            </p:nvSpPr>
            <p:spPr bwMode="auto">
              <a:xfrm>
                <a:off x="6138863" y="1148968"/>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8" name="Oval 28"/>
              <p:cNvSpPr>
                <a:spLocks noChangeArrowheads="1"/>
              </p:cNvSpPr>
              <p:nvPr/>
            </p:nvSpPr>
            <p:spPr bwMode="auto">
              <a:xfrm>
                <a:off x="27844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09" name="Oval 29"/>
              <p:cNvSpPr>
                <a:spLocks noChangeArrowheads="1"/>
              </p:cNvSpPr>
              <p:nvPr/>
            </p:nvSpPr>
            <p:spPr bwMode="auto">
              <a:xfrm>
                <a:off x="3000375"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0" name="Oval 30"/>
              <p:cNvSpPr>
                <a:spLocks noChangeArrowheads="1"/>
              </p:cNvSpPr>
              <p:nvPr/>
            </p:nvSpPr>
            <p:spPr bwMode="auto">
              <a:xfrm>
                <a:off x="33274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1" name="Oval 31"/>
              <p:cNvSpPr>
                <a:spLocks noChangeArrowheads="1"/>
              </p:cNvSpPr>
              <p:nvPr/>
            </p:nvSpPr>
            <p:spPr bwMode="auto">
              <a:xfrm>
                <a:off x="35433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2" name="Oval 32"/>
              <p:cNvSpPr>
                <a:spLocks noChangeArrowheads="1"/>
              </p:cNvSpPr>
              <p:nvPr/>
            </p:nvSpPr>
            <p:spPr bwMode="auto">
              <a:xfrm>
                <a:off x="39751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3" name="Oval 33"/>
              <p:cNvSpPr>
                <a:spLocks noChangeArrowheads="1"/>
              </p:cNvSpPr>
              <p:nvPr/>
            </p:nvSpPr>
            <p:spPr bwMode="auto">
              <a:xfrm>
                <a:off x="40862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4" name="Oval 34"/>
              <p:cNvSpPr>
                <a:spLocks noChangeArrowheads="1"/>
              </p:cNvSpPr>
              <p:nvPr/>
            </p:nvSpPr>
            <p:spPr bwMode="auto">
              <a:xfrm>
                <a:off x="44069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5" name="Oval 35"/>
              <p:cNvSpPr>
                <a:spLocks noChangeArrowheads="1"/>
              </p:cNvSpPr>
              <p:nvPr/>
            </p:nvSpPr>
            <p:spPr bwMode="auto">
              <a:xfrm>
                <a:off x="483870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6" name="Oval 36"/>
              <p:cNvSpPr>
                <a:spLocks noChangeArrowheads="1"/>
              </p:cNvSpPr>
              <p:nvPr/>
            </p:nvSpPr>
            <p:spPr bwMode="auto">
              <a:xfrm>
                <a:off x="50609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7" name="Oval 37"/>
              <p:cNvSpPr>
                <a:spLocks noChangeArrowheads="1"/>
              </p:cNvSpPr>
              <p:nvPr/>
            </p:nvSpPr>
            <p:spPr bwMode="auto">
              <a:xfrm>
                <a:off x="5381625"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8" name="Oval 38"/>
              <p:cNvSpPr>
                <a:spLocks noChangeArrowheads="1"/>
              </p:cNvSpPr>
              <p:nvPr/>
            </p:nvSpPr>
            <p:spPr bwMode="auto">
              <a:xfrm>
                <a:off x="5492750" y="1148968"/>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19" name="Oval 39"/>
              <p:cNvSpPr>
                <a:spLocks noChangeArrowheads="1"/>
              </p:cNvSpPr>
              <p:nvPr/>
            </p:nvSpPr>
            <p:spPr bwMode="auto">
              <a:xfrm>
                <a:off x="5707063"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120" name="Oval 40"/>
              <p:cNvSpPr>
                <a:spLocks noChangeArrowheads="1"/>
              </p:cNvSpPr>
              <p:nvPr/>
            </p:nvSpPr>
            <p:spPr bwMode="auto">
              <a:xfrm>
                <a:off x="6034088" y="1148968"/>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0" name="Line 140"/>
              <p:cNvSpPr>
                <a:spLocks noChangeShapeType="1"/>
              </p:cNvSpPr>
              <p:nvPr/>
            </p:nvSpPr>
            <p:spPr bwMode="auto">
              <a:xfrm>
                <a:off x="2762250" y="165220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1" name="Line 141"/>
              <p:cNvSpPr>
                <a:spLocks noChangeShapeType="1"/>
              </p:cNvSpPr>
              <p:nvPr/>
            </p:nvSpPr>
            <p:spPr bwMode="auto">
              <a:xfrm>
                <a:off x="2762250" y="1137856"/>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2" name="Line 142"/>
              <p:cNvSpPr>
                <a:spLocks noChangeShapeType="1"/>
              </p:cNvSpPr>
              <p:nvPr/>
            </p:nvSpPr>
            <p:spPr bwMode="auto">
              <a:xfrm>
                <a:off x="6227763"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3" name="Line 143"/>
              <p:cNvSpPr>
                <a:spLocks noChangeShapeType="1"/>
              </p:cNvSpPr>
              <p:nvPr/>
            </p:nvSpPr>
            <p:spPr bwMode="auto">
              <a:xfrm>
                <a:off x="2762250" y="1137856"/>
                <a:ext cx="1588" cy="514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6" name="Line 146"/>
              <p:cNvSpPr>
                <a:spLocks noChangeShapeType="1"/>
              </p:cNvSpPr>
              <p:nvPr/>
            </p:nvSpPr>
            <p:spPr bwMode="auto">
              <a:xfrm flipV="1">
                <a:off x="3246438"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7" name="Line 147"/>
              <p:cNvSpPr>
                <a:spLocks noChangeShapeType="1"/>
              </p:cNvSpPr>
              <p:nvPr/>
            </p:nvSpPr>
            <p:spPr bwMode="auto">
              <a:xfrm>
                <a:off x="3246438"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29" name="Line 149"/>
              <p:cNvSpPr>
                <a:spLocks noChangeShapeType="1"/>
              </p:cNvSpPr>
              <p:nvPr/>
            </p:nvSpPr>
            <p:spPr bwMode="auto">
              <a:xfrm flipV="1">
                <a:off x="37877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0" name="Line 150"/>
              <p:cNvSpPr>
                <a:spLocks noChangeShapeType="1"/>
              </p:cNvSpPr>
              <p:nvPr/>
            </p:nvSpPr>
            <p:spPr bwMode="auto">
              <a:xfrm>
                <a:off x="37877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2" name="Line 152"/>
              <p:cNvSpPr>
                <a:spLocks noChangeShapeType="1"/>
              </p:cNvSpPr>
              <p:nvPr/>
            </p:nvSpPr>
            <p:spPr bwMode="auto">
              <a:xfrm flipV="1">
                <a:off x="43307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3" name="Line 153"/>
              <p:cNvSpPr>
                <a:spLocks noChangeShapeType="1"/>
              </p:cNvSpPr>
              <p:nvPr/>
            </p:nvSpPr>
            <p:spPr bwMode="auto">
              <a:xfrm>
                <a:off x="43307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5" name="Line 155"/>
              <p:cNvSpPr>
                <a:spLocks noChangeShapeType="1"/>
              </p:cNvSpPr>
              <p:nvPr/>
            </p:nvSpPr>
            <p:spPr bwMode="auto">
              <a:xfrm flipV="1">
                <a:off x="486727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6" name="Line 156"/>
              <p:cNvSpPr>
                <a:spLocks noChangeShapeType="1"/>
              </p:cNvSpPr>
              <p:nvPr/>
            </p:nvSpPr>
            <p:spPr bwMode="auto">
              <a:xfrm>
                <a:off x="486727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8" name="Line 158"/>
              <p:cNvSpPr>
                <a:spLocks noChangeShapeType="1"/>
              </p:cNvSpPr>
              <p:nvPr/>
            </p:nvSpPr>
            <p:spPr bwMode="auto">
              <a:xfrm flipV="1">
                <a:off x="5410200"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39" name="Line 159"/>
              <p:cNvSpPr>
                <a:spLocks noChangeShapeType="1"/>
              </p:cNvSpPr>
              <p:nvPr/>
            </p:nvSpPr>
            <p:spPr bwMode="auto">
              <a:xfrm>
                <a:off x="5410200"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41" name="Line 161"/>
              <p:cNvSpPr>
                <a:spLocks noChangeShapeType="1"/>
              </p:cNvSpPr>
              <p:nvPr/>
            </p:nvSpPr>
            <p:spPr bwMode="auto">
              <a:xfrm flipV="1">
                <a:off x="5953125" y="1617281"/>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42" name="Line 162"/>
              <p:cNvSpPr>
                <a:spLocks noChangeShapeType="1"/>
              </p:cNvSpPr>
              <p:nvPr/>
            </p:nvSpPr>
            <p:spPr bwMode="auto">
              <a:xfrm>
                <a:off x="5953125" y="1137856"/>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50" name="Line 170"/>
              <p:cNvSpPr>
                <a:spLocks noChangeShapeType="1"/>
              </p:cNvSpPr>
              <p:nvPr/>
            </p:nvSpPr>
            <p:spPr bwMode="auto">
              <a:xfrm>
                <a:off x="2762250" y="1604581"/>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grpSp>
        <p:sp>
          <p:nvSpPr>
            <p:cNvPr id="174252" name="Rectangle 172"/>
            <p:cNvSpPr>
              <a:spLocks noChangeArrowheads="1"/>
            </p:cNvSpPr>
            <p:nvPr/>
          </p:nvSpPr>
          <p:spPr bwMode="auto">
            <a:xfrm>
              <a:off x="2703513" y="2015743"/>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6</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57" name="Rectangle 177"/>
            <p:cNvSpPr>
              <a:spLocks noChangeArrowheads="1"/>
            </p:cNvSpPr>
            <p:nvPr/>
          </p:nvSpPr>
          <p:spPr bwMode="auto">
            <a:xfrm>
              <a:off x="2755900" y="2517393"/>
              <a:ext cx="3471863" cy="508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58" name="Rectangle 178"/>
            <p:cNvSpPr>
              <a:spLocks noChangeArrowheads="1"/>
            </p:cNvSpPr>
            <p:nvPr/>
          </p:nvSpPr>
          <p:spPr bwMode="auto">
            <a:xfrm>
              <a:off x="2755900" y="2517393"/>
              <a:ext cx="347186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59" name="Line 179"/>
            <p:cNvSpPr>
              <a:spLocks noChangeShapeType="1"/>
            </p:cNvSpPr>
            <p:nvPr/>
          </p:nvSpPr>
          <p:spPr bwMode="auto">
            <a:xfrm>
              <a:off x="2755900"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0" name="Line 180"/>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1" name="Line 181"/>
            <p:cNvSpPr>
              <a:spLocks noChangeShapeType="1"/>
            </p:cNvSpPr>
            <p:nvPr/>
          </p:nvSpPr>
          <p:spPr bwMode="auto">
            <a:xfrm flipV="1">
              <a:off x="6227763"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2" name="Line 182"/>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3" name="Line 183"/>
            <p:cNvSpPr>
              <a:spLocks noChangeShapeType="1"/>
            </p:cNvSpPr>
            <p:nvPr/>
          </p:nvSpPr>
          <p:spPr bwMode="auto">
            <a:xfrm>
              <a:off x="2755900"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4" name="Line 184"/>
            <p:cNvSpPr>
              <a:spLocks noChangeShapeType="1"/>
            </p:cNvSpPr>
            <p:nvPr/>
          </p:nvSpPr>
          <p:spPr bwMode="auto">
            <a:xfrm flipV="1">
              <a:off x="2755900"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5" name="Line 185"/>
            <p:cNvSpPr>
              <a:spLocks noChangeShapeType="1"/>
            </p:cNvSpPr>
            <p:nvPr/>
          </p:nvSpPr>
          <p:spPr bwMode="auto">
            <a:xfrm flipV="1">
              <a:off x="324008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6" name="Line 186"/>
            <p:cNvSpPr>
              <a:spLocks noChangeShapeType="1"/>
            </p:cNvSpPr>
            <p:nvPr/>
          </p:nvSpPr>
          <p:spPr bwMode="auto">
            <a:xfrm>
              <a:off x="324008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7" name="Rectangle 187"/>
            <p:cNvSpPr>
              <a:spLocks noChangeArrowheads="1"/>
            </p:cNvSpPr>
            <p:nvPr/>
          </p:nvSpPr>
          <p:spPr bwMode="auto">
            <a:xfrm>
              <a:off x="3222625" y="30428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68" name="Line 188"/>
            <p:cNvSpPr>
              <a:spLocks noChangeShapeType="1"/>
            </p:cNvSpPr>
            <p:nvPr/>
          </p:nvSpPr>
          <p:spPr bwMode="auto">
            <a:xfrm flipV="1">
              <a:off x="3783013"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69" name="Line 189"/>
            <p:cNvSpPr>
              <a:spLocks noChangeShapeType="1"/>
            </p:cNvSpPr>
            <p:nvPr/>
          </p:nvSpPr>
          <p:spPr bwMode="auto">
            <a:xfrm>
              <a:off x="3783013"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0" name="Rectangle 190"/>
            <p:cNvSpPr>
              <a:spLocks noChangeArrowheads="1"/>
            </p:cNvSpPr>
            <p:nvPr/>
          </p:nvSpPr>
          <p:spPr bwMode="auto">
            <a:xfrm>
              <a:off x="3748088"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71" name="Line 191"/>
            <p:cNvSpPr>
              <a:spLocks noChangeShapeType="1"/>
            </p:cNvSpPr>
            <p:nvPr/>
          </p:nvSpPr>
          <p:spPr bwMode="auto">
            <a:xfrm flipV="1">
              <a:off x="43243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2" name="Line 192"/>
            <p:cNvSpPr>
              <a:spLocks noChangeShapeType="1"/>
            </p:cNvSpPr>
            <p:nvPr/>
          </p:nvSpPr>
          <p:spPr bwMode="auto">
            <a:xfrm>
              <a:off x="43243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3" name="Rectangle 193"/>
            <p:cNvSpPr>
              <a:spLocks noChangeArrowheads="1"/>
            </p:cNvSpPr>
            <p:nvPr/>
          </p:nvSpPr>
          <p:spPr bwMode="auto">
            <a:xfrm>
              <a:off x="42894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74" name="Line 194"/>
            <p:cNvSpPr>
              <a:spLocks noChangeShapeType="1"/>
            </p:cNvSpPr>
            <p:nvPr/>
          </p:nvSpPr>
          <p:spPr bwMode="auto">
            <a:xfrm flipV="1">
              <a:off x="4873625"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5" name="Line 195"/>
            <p:cNvSpPr>
              <a:spLocks noChangeShapeType="1"/>
            </p:cNvSpPr>
            <p:nvPr/>
          </p:nvSpPr>
          <p:spPr bwMode="auto">
            <a:xfrm>
              <a:off x="4873625"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6" name="Rectangle 196"/>
            <p:cNvSpPr>
              <a:spLocks noChangeArrowheads="1"/>
            </p:cNvSpPr>
            <p:nvPr/>
          </p:nvSpPr>
          <p:spPr bwMode="auto">
            <a:xfrm>
              <a:off x="4838700"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77" name="Line 197"/>
            <p:cNvSpPr>
              <a:spLocks noChangeShapeType="1"/>
            </p:cNvSpPr>
            <p:nvPr/>
          </p:nvSpPr>
          <p:spPr bwMode="auto">
            <a:xfrm flipV="1">
              <a:off x="5416550"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8" name="Line 198"/>
            <p:cNvSpPr>
              <a:spLocks noChangeShapeType="1"/>
            </p:cNvSpPr>
            <p:nvPr/>
          </p:nvSpPr>
          <p:spPr bwMode="auto">
            <a:xfrm>
              <a:off x="5416550"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79" name="Rectangle 199"/>
            <p:cNvSpPr>
              <a:spLocks noChangeArrowheads="1"/>
            </p:cNvSpPr>
            <p:nvPr/>
          </p:nvSpPr>
          <p:spPr bwMode="auto">
            <a:xfrm>
              <a:off x="5381625"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80" name="Line 200"/>
            <p:cNvSpPr>
              <a:spLocks noChangeShapeType="1"/>
            </p:cNvSpPr>
            <p:nvPr/>
          </p:nvSpPr>
          <p:spPr bwMode="auto">
            <a:xfrm flipV="1">
              <a:off x="5964238" y="2990468"/>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81" name="Line 201"/>
            <p:cNvSpPr>
              <a:spLocks noChangeShapeType="1"/>
            </p:cNvSpPr>
            <p:nvPr/>
          </p:nvSpPr>
          <p:spPr bwMode="auto">
            <a:xfrm>
              <a:off x="5964238" y="2517393"/>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82" name="Rectangle 202"/>
            <p:cNvSpPr>
              <a:spLocks noChangeArrowheads="1"/>
            </p:cNvSpPr>
            <p:nvPr/>
          </p:nvSpPr>
          <p:spPr bwMode="auto">
            <a:xfrm>
              <a:off x="5929313" y="3042856"/>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83" name="Line 203"/>
            <p:cNvSpPr>
              <a:spLocks noChangeShapeType="1"/>
            </p:cNvSpPr>
            <p:nvPr/>
          </p:nvSpPr>
          <p:spPr bwMode="auto">
            <a:xfrm>
              <a:off x="2755900" y="3014281"/>
              <a:ext cx="34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85" name="Rectangle 205"/>
            <p:cNvSpPr>
              <a:spLocks noChangeArrowheads="1"/>
            </p:cNvSpPr>
            <p:nvPr/>
          </p:nvSpPr>
          <p:spPr bwMode="auto">
            <a:xfrm>
              <a:off x="2679700" y="2966656"/>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89" name="Rectangle 209"/>
            <p:cNvSpPr>
              <a:spLocks noChangeArrowheads="1"/>
            </p:cNvSpPr>
            <p:nvPr/>
          </p:nvSpPr>
          <p:spPr bwMode="auto">
            <a:xfrm>
              <a:off x="2703513" y="275075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92" name="Rectangle 212"/>
            <p:cNvSpPr>
              <a:spLocks noChangeArrowheads="1"/>
            </p:cNvSpPr>
            <p:nvPr/>
          </p:nvSpPr>
          <p:spPr bwMode="auto">
            <a:xfrm>
              <a:off x="2703513" y="2541206"/>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4293" name="Line 213"/>
            <p:cNvSpPr>
              <a:spLocks noChangeShapeType="1"/>
            </p:cNvSpPr>
            <p:nvPr/>
          </p:nvSpPr>
          <p:spPr bwMode="auto">
            <a:xfrm>
              <a:off x="2755901" y="2517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94" name="Line 214"/>
            <p:cNvSpPr>
              <a:spLocks noChangeShapeType="1"/>
            </p:cNvSpPr>
            <p:nvPr/>
          </p:nvSpPr>
          <p:spPr bwMode="auto">
            <a:xfrm>
              <a:off x="2755901" y="3025393"/>
              <a:ext cx="34718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96" name="Line 216"/>
            <p:cNvSpPr>
              <a:spLocks noChangeShapeType="1"/>
            </p:cNvSpPr>
            <p:nvPr/>
          </p:nvSpPr>
          <p:spPr bwMode="auto">
            <a:xfrm flipV="1">
              <a:off x="2755901" y="2517393"/>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97" name="Rectangle 217"/>
            <p:cNvSpPr>
              <a:spLocks noChangeArrowheads="1"/>
            </p:cNvSpPr>
            <p:nvPr/>
          </p:nvSpPr>
          <p:spPr bwMode="auto">
            <a:xfrm>
              <a:off x="2755901"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98" name="Rectangle 218"/>
            <p:cNvSpPr>
              <a:spLocks noChangeArrowheads="1"/>
            </p:cNvSpPr>
            <p:nvPr/>
          </p:nvSpPr>
          <p:spPr bwMode="auto">
            <a:xfrm>
              <a:off x="2755901"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299" name="Rectangle 219"/>
            <p:cNvSpPr>
              <a:spLocks noChangeArrowheads="1"/>
            </p:cNvSpPr>
            <p:nvPr/>
          </p:nvSpPr>
          <p:spPr bwMode="auto">
            <a:xfrm>
              <a:off x="2867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0" name="Rectangle 220"/>
            <p:cNvSpPr>
              <a:spLocks noChangeArrowheads="1"/>
            </p:cNvSpPr>
            <p:nvPr/>
          </p:nvSpPr>
          <p:spPr bwMode="auto">
            <a:xfrm>
              <a:off x="2867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1" name="Rectangle 221"/>
            <p:cNvSpPr>
              <a:spLocks noChangeArrowheads="1"/>
            </p:cNvSpPr>
            <p:nvPr/>
          </p:nvSpPr>
          <p:spPr bwMode="auto">
            <a:xfrm>
              <a:off x="2978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2" name="Rectangle 222"/>
            <p:cNvSpPr>
              <a:spLocks noChangeArrowheads="1"/>
            </p:cNvSpPr>
            <p:nvPr/>
          </p:nvSpPr>
          <p:spPr bwMode="auto">
            <a:xfrm>
              <a:off x="2978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3" name="Rectangle 223"/>
            <p:cNvSpPr>
              <a:spLocks noChangeArrowheads="1"/>
            </p:cNvSpPr>
            <p:nvPr/>
          </p:nvSpPr>
          <p:spPr bwMode="auto">
            <a:xfrm>
              <a:off x="3087688" y="2796793"/>
              <a:ext cx="8255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4" name="Rectangle 224"/>
            <p:cNvSpPr>
              <a:spLocks noChangeArrowheads="1"/>
            </p:cNvSpPr>
            <p:nvPr/>
          </p:nvSpPr>
          <p:spPr bwMode="auto">
            <a:xfrm>
              <a:off x="3087688" y="2796793"/>
              <a:ext cx="8255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5" name="Rectangle 225"/>
            <p:cNvSpPr>
              <a:spLocks noChangeArrowheads="1"/>
            </p:cNvSpPr>
            <p:nvPr/>
          </p:nvSpPr>
          <p:spPr bwMode="auto">
            <a:xfrm>
              <a:off x="3192463" y="2796793"/>
              <a:ext cx="88900" cy="1984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6" name="Rectangle 226"/>
            <p:cNvSpPr>
              <a:spLocks noChangeArrowheads="1"/>
            </p:cNvSpPr>
            <p:nvPr/>
          </p:nvSpPr>
          <p:spPr bwMode="auto">
            <a:xfrm>
              <a:off x="3192463" y="2796793"/>
              <a:ext cx="88900" cy="198438"/>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7" name="Rectangle 227"/>
            <p:cNvSpPr>
              <a:spLocks noChangeArrowheads="1"/>
            </p:cNvSpPr>
            <p:nvPr/>
          </p:nvSpPr>
          <p:spPr bwMode="auto">
            <a:xfrm>
              <a:off x="33035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8" name="Rectangle 228"/>
            <p:cNvSpPr>
              <a:spLocks noChangeArrowheads="1"/>
            </p:cNvSpPr>
            <p:nvPr/>
          </p:nvSpPr>
          <p:spPr bwMode="auto">
            <a:xfrm>
              <a:off x="33035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09" name="Rectangle 229"/>
            <p:cNvSpPr>
              <a:spLocks noChangeArrowheads="1"/>
            </p:cNvSpPr>
            <p:nvPr/>
          </p:nvSpPr>
          <p:spPr bwMode="auto">
            <a:xfrm>
              <a:off x="34147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0" name="Rectangle 230"/>
            <p:cNvSpPr>
              <a:spLocks noChangeArrowheads="1"/>
            </p:cNvSpPr>
            <p:nvPr/>
          </p:nvSpPr>
          <p:spPr bwMode="auto">
            <a:xfrm>
              <a:off x="34147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1" name="Rectangle 231"/>
            <p:cNvSpPr>
              <a:spLocks noChangeArrowheads="1"/>
            </p:cNvSpPr>
            <p:nvPr/>
          </p:nvSpPr>
          <p:spPr bwMode="auto">
            <a:xfrm>
              <a:off x="3519488" y="2796793"/>
              <a:ext cx="87313" cy="198438"/>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2" name="Rectangle 232"/>
            <p:cNvSpPr>
              <a:spLocks noChangeArrowheads="1"/>
            </p:cNvSpPr>
            <p:nvPr/>
          </p:nvSpPr>
          <p:spPr bwMode="auto">
            <a:xfrm>
              <a:off x="3519488" y="2796793"/>
              <a:ext cx="87313" cy="19843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3" name="Rectangle 233"/>
            <p:cNvSpPr>
              <a:spLocks noChangeArrowheads="1"/>
            </p:cNvSpPr>
            <p:nvPr/>
          </p:nvSpPr>
          <p:spPr bwMode="auto">
            <a:xfrm>
              <a:off x="36306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4" name="Rectangle 234"/>
            <p:cNvSpPr>
              <a:spLocks noChangeArrowheads="1"/>
            </p:cNvSpPr>
            <p:nvPr/>
          </p:nvSpPr>
          <p:spPr bwMode="auto">
            <a:xfrm>
              <a:off x="36306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5" name="Rectangle 235"/>
            <p:cNvSpPr>
              <a:spLocks noChangeArrowheads="1"/>
            </p:cNvSpPr>
            <p:nvPr/>
          </p:nvSpPr>
          <p:spPr bwMode="auto">
            <a:xfrm>
              <a:off x="37417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6" name="Rectangle 236"/>
            <p:cNvSpPr>
              <a:spLocks noChangeArrowheads="1"/>
            </p:cNvSpPr>
            <p:nvPr/>
          </p:nvSpPr>
          <p:spPr bwMode="auto">
            <a:xfrm>
              <a:off x="37417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7" name="Rectangle 237"/>
            <p:cNvSpPr>
              <a:spLocks noChangeArrowheads="1"/>
            </p:cNvSpPr>
            <p:nvPr/>
          </p:nvSpPr>
          <p:spPr bwMode="auto">
            <a:xfrm>
              <a:off x="384651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8" name="Rectangle 238"/>
            <p:cNvSpPr>
              <a:spLocks noChangeArrowheads="1"/>
            </p:cNvSpPr>
            <p:nvPr/>
          </p:nvSpPr>
          <p:spPr bwMode="auto">
            <a:xfrm>
              <a:off x="384651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19" name="Rectangle 239"/>
            <p:cNvSpPr>
              <a:spLocks noChangeArrowheads="1"/>
            </p:cNvSpPr>
            <p:nvPr/>
          </p:nvSpPr>
          <p:spPr bwMode="auto">
            <a:xfrm>
              <a:off x="3957638" y="2796793"/>
              <a:ext cx="87313" cy="16986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0" name="Rectangle 240"/>
            <p:cNvSpPr>
              <a:spLocks noChangeArrowheads="1"/>
            </p:cNvSpPr>
            <p:nvPr/>
          </p:nvSpPr>
          <p:spPr bwMode="auto">
            <a:xfrm>
              <a:off x="3957638" y="2796793"/>
              <a:ext cx="87313" cy="169863"/>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1" name="Rectangle 241"/>
            <p:cNvSpPr>
              <a:spLocks noChangeArrowheads="1"/>
            </p:cNvSpPr>
            <p:nvPr/>
          </p:nvSpPr>
          <p:spPr bwMode="auto">
            <a:xfrm>
              <a:off x="4068763" y="2796793"/>
              <a:ext cx="87313" cy="16986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2" name="Rectangle 242"/>
            <p:cNvSpPr>
              <a:spLocks noChangeArrowheads="1"/>
            </p:cNvSpPr>
            <p:nvPr/>
          </p:nvSpPr>
          <p:spPr bwMode="auto">
            <a:xfrm>
              <a:off x="4068763" y="2796793"/>
              <a:ext cx="87313" cy="169863"/>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3" name="Rectangle 243"/>
            <p:cNvSpPr>
              <a:spLocks noChangeArrowheads="1"/>
            </p:cNvSpPr>
            <p:nvPr/>
          </p:nvSpPr>
          <p:spPr bwMode="auto">
            <a:xfrm>
              <a:off x="417353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4" name="Rectangle 244"/>
            <p:cNvSpPr>
              <a:spLocks noChangeArrowheads="1"/>
            </p:cNvSpPr>
            <p:nvPr/>
          </p:nvSpPr>
          <p:spPr bwMode="auto">
            <a:xfrm>
              <a:off x="417353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5" name="Rectangle 245"/>
            <p:cNvSpPr>
              <a:spLocks noChangeArrowheads="1"/>
            </p:cNvSpPr>
            <p:nvPr/>
          </p:nvSpPr>
          <p:spPr bwMode="auto">
            <a:xfrm>
              <a:off x="42846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6" name="Rectangle 246"/>
            <p:cNvSpPr>
              <a:spLocks noChangeArrowheads="1"/>
            </p:cNvSpPr>
            <p:nvPr/>
          </p:nvSpPr>
          <p:spPr bwMode="auto">
            <a:xfrm>
              <a:off x="42846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7" name="Rectangle 247"/>
            <p:cNvSpPr>
              <a:spLocks noChangeArrowheads="1"/>
            </p:cNvSpPr>
            <p:nvPr/>
          </p:nvSpPr>
          <p:spPr bwMode="auto">
            <a:xfrm>
              <a:off x="43957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8" name="Rectangle 248"/>
            <p:cNvSpPr>
              <a:spLocks noChangeArrowheads="1"/>
            </p:cNvSpPr>
            <p:nvPr/>
          </p:nvSpPr>
          <p:spPr bwMode="auto">
            <a:xfrm>
              <a:off x="43957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29" name="Rectangle 249"/>
            <p:cNvSpPr>
              <a:spLocks noChangeArrowheads="1"/>
            </p:cNvSpPr>
            <p:nvPr/>
          </p:nvSpPr>
          <p:spPr bwMode="auto">
            <a:xfrm>
              <a:off x="4500563"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0" name="Rectangle 250"/>
            <p:cNvSpPr>
              <a:spLocks noChangeArrowheads="1"/>
            </p:cNvSpPr>
            <p:nvPr/>
          </p:nvSpPr>
          <p:spPr bwMode="auto">
            <a:xfrm>
              <a:off x="4500563"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1" name="Rectangle 251"/>
            <p:cNvSpPr>
              <a:spLocks noChangeArrowheads="1"/>
            </p:cNvSpPr>
            <p:nvPr/>
          </p:nvSpPr>
          <p:spPr bwMode="auto">
            <a:xfrm>
              <a:off x="46116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2" name="Rectangle 252"/>
            <p:cNvSpPr>
              <a:spLocks noChangeArrowheads="1"/>
            </p:cNvSpPr>
            <p:nvPr/>
          </p:nvSpPr>
          <p:spPr bwMode="auto">
            <a:xfrm>
              <a:off x="46116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3" name="Rectangle 253"/>
            <p:cNvSpPr>
              <a:spLocks noChangeArrowheads="1"/>
            </p:cNvSpPr>
            <p:nvPr/>
          </p:nvSpPr>
          <p:spPr bwMode="auto">
            <a:xfrm>
              <a:off x="4721226"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4" name="Rectangle 254"/>
            <p:cNvSpPr>
              <a:spLocks noChangeArrowheads="1"/>
            </p:cNvSpPr>
            <p:nvPr/>
          </p:nvSpPr>
          <p:spPr bwMode="auto">
            <a:xfrm>
              <a:off x="4721226"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5" name="Rectangle 255"/>
            <p:cNvSpPr>
              <a:spLocks noChangeArrowheads="1"/>
            </p:cNvSpPr>
            <p:nvPr/>
          </p:nvSpPr>
          <p:spPr bwMode="auto">
            <a:xfrm>
              <a:off x="4827588"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6" name="Rectangle 256"/>
            <p:cNvSpPr>
              <a:spLocks noChangeArrowheads="1"/>
            </p:cNvSpPr>
            <p:nvPr/>
          </p:nvSpPr>
          <p:spPr bwMode="auto">
            <a:xfrm>
              <a:off x="4827588"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7" name="Rectangle 257"/>
            <p:cNvSpPr>
              <a:spLocks noChangeArrowheads="1"/>
            </p:cNvSpPr>
            <p:nvPr/>
          </p:nvSpPr>
          <p:spPr bwMode="auto">
            <a:xfrm>
              <a:off x="49371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8" name="Rectangle 258"/>
            <p:cNvSpPr>
              <a:spLocks noChangeArrowheads="1"/>
            </p:cNvSpPr>
            <p:nvPr/>
          </p:nvSpPr>
          <p:spPr bwMode="auto">
            <a:xfrm>
              <a:off x="49371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39" name="Rectangle 259"/>
            <p:cNvSpPr>
              <a:spLocks noChangeArrowheads="1"/>
            </p:cNvSpPr>
            <p:nvPr/>
          </p:nvSpPr>
          <p:spPr bwMode="auto">
            <a:xfrm>
              <a:off x="50482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0" name="Rectangle 260"/>
            <p:cNvSpPr>
              <a:spLocks noChangeArrowheads="1"/>
            </p:cNvSpPr>
            <p:nvPr/>
          </p:nvSpPr>
          <p:spPr bwMode="auto">
            <a:xfrm>
              <a:off x="50482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1" name="Rectangle 261"/>
            <p:cNvSpPr>
              <a:spLocks noChangeArrowheads="1"/>
            </p:cNvSpPr>
            <p:nvPr/>
          </p:nvSpPr>
          <p:spPr bwMode="auto">
            <a:xfrm>
              <a:off x="51530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2" name="Rectangle 262"/>
            <p:cNvSpPr>
              <a:spLocks noChangeArrowheads="1"/>
            </p:cNvSpPr>
            <p:nvPr/>
          </p:nvSpPr>
          <p:spPr bwMode="auto">
            <a:xfrm>
              <a:off x="51530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3" name="Rectangle 263"/>
            <p:cNvSpPr>
              <a:spLocks noChangeArrowheads="1"/>
            </p:cNvSpPr>
            <p:nvPr/>
          </p:nvSpPr>
          <p:spPr bwMode="auto">
            <a:xfrm>
              <a:off x="52641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4" name="Rectangle 264"/>
            <p:cNvSpPr>
              <a:spLocks noChangeArrowheads="1"/>
            </p:cNvSpPr>
            <p:nvPr/>
          </p:nvSpPr>
          <p:spPr bwMode="auto">
            <a:xfrm>
              <a:off x="52641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5" name="Rectangle 265"/>
            <p:cNvSpPr>
              <a:spLocks noChangeArrowheads="1"/>
            </p:cNvSpPr>
            <p:nvPr/>
          </p:nvSpPr>
          <p:spPr bwMode="auto">
            <a:xfrm>
              <a:off x="53752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6" name="Rectangle 266"/>
            <p:cNvSpPr>
              <a:spLocks noChangeArrowheads="1"/>
            </p:cNvSpPr>
            <p:nvPr/>
          </p:nvSpPr>
          <p:spPr bwMode="auto">
            <a:xfrm>
              <a:off x="53752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7" name="Rectangle 267"/>
            <p:cNvSpPr>
              <a:spLocks noChangeArrowheads="1"/>
            </p:cNvSpPr>
            <p:nvPr/>
          </p:nvSpPr>
          <p:spPr bwMode="auto">
            <a:xfrm>
              <a:off x="548005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8" name="Rectangle 268"/>
            <p:cNvSpPr>
              <a:spLocks noChangeArrowheads="1"/>
            </p:cNvSpPr>
            <p:nvPr/>
          </p:nvSpPr>
          <p:spPr bwMode="auto">
            <a:xfrm>
              <a:off x="548005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49" name="Rectangle 269"/>
            <p:cNvSpPr>
              <a:spLocks noChangeArrowheads="1"/>
            </p:cNvSpPr>
            <p:nvPr/>
          </p:nvSpPr>
          <p:spPr bwMode="auto">
            <a:xfrm>
              <a:off x="559117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0" name="Rectangle 270"/>
            <p:cNvSpPr>
              <a:spLocks noChangeArrowheads="1"/>
            </p:cNvSpPr>
            <p:nvPr/>
          </p:nvSpPr>
          <p:spPr bwMode="auto">
            <a:xfrm>
              <a:off x="559117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1" name="Rectangle 271"/>
            <p:cNvSpPr>
              <a:spLocks noChangeArrowheads="1"/>
            </p:cNvSpPr>
            <p:nvPr/>
          </p:nvSpPr>
          <p:spPr bwMode="auto">
            <a:xfrm>
              <a:off x="57023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2" name="Rectangle 272"/>
            <p:cNvSpPr>
              <a:spLocks noChangeArrowheads="1"/>
            </p:cNvSpPr>
            <p:nvPr/>
          </p:nvSpPr>
          <p:spPr bwMode="auto">
            <a:xfrm>
              <a:off x="57023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3" name="Rectangle 273"/>
            <p:cNvSpPr>
              <a:spLocks noChangeArrowheads="1"/>
            </p:cNvSpPr>
            <p:nvPr/>
          </p:nvSpPr>
          <p:spPr bwMode="auto">
            <a:xfrm>
              <a:off x="5813426" y="2796793"/>
              <a:ext cx="8096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4" name="Rectangle 274"/>
            <p:cNvSpPr>
              <a:spLocks noChangeArrowheads="1"/>
            </p:cNvSpPr>
            <p:nvPr/>
          </p:nvSpPr>
          <p:spPr bwMode="auto">
            <a:xfrm>
              <a:off x="5813426" y="2796793"/>
              <a:ext cx="8096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5" name="Rectangle 275"/>
            <p:cNvSpPr>
              <a:spLocks noChangeArrowheads="1"/>
            </p:cNvSpPr>
            <p:nvPr/>
          </p:nvSpPr>
          <p:spPr bwMode="auto">
            <a:xfrm>
              <a:off x="5918201"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6" name="Rectangle 276"/>
            <p:cNvSpPr>
              <a:spLocks noChangeArrowheads="1"/>
            </p:cNvSpPr>
            <p:nvPr/>
          </p:nvSpPr>
          <p:spPr bwMode="auto">
            <a:xfrm>
              <a:off x="5918201"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7" name="Rectangle 277"/>
            <p:cNvSpPr>
              <a:spLocks noChangeArrowheads="1"/>
            </p:cNvSpPr>
            <p:nvPr/>
          </p:nvSpPr>
          <p:spPr bwMode="auto">
            <a:xfrm>
              <a:off x="6029326" y="2796793"/>
              <a:ext cx="87313"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8" name="Rectangle 278"/>
            <p:cNvSpPr>
              <a:spLocks noChangeArrowheads="1"/>
            </p:cNvSpPr>
            <p:nvPr/>
          </p:nvSpPr>
          <p:spPr bwMode="auto">
            <a:xfrm>
              <a:off x="6029326" y="2796793"/>
              <a:ext cx="87313"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59" name="Rectangle 279"/>
            <p:cNvSpPr>
              <a:spLocks noChangeArrowheads="1"/>
            </p:cNvSpPr>
            <p:nvPr/>
          </p:nvSpPr>
          <p:spPr bwMode="auto">
            <a:xfrm>
              <a:off x="6138863" y="2796793"/>
              <a:ext cx="88900" cy="1412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360" name="Rectangle 280"/>
            <p:cNvSpPr>
              <a:spLocks noChangeArrowheads="1"/>
            </p:cNvSpPr>
            <p:nvPr/>
          </p:nvSpPr>
          <p:spPr bwMode="auto">
            <a:xfrm>
              <a:off x="6138863" y="2796793"/>
              <a:ext cx="88900" cy="1412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59" name="Oval 379"/>
            <p:cNvSpPr>
              <a:spLocks noChangeArrowheads="1"/>
            </p:cNvSpPr>
            <p:nvPr/>
          </p:nvSpPr>
          <p:spPr bwMode="auto">
            <a:xfrm>
              <a:off x="28844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0" name="Oval 380"/>
            <p:cNvSpPr>
              <a:spLocks noChangeArrowheads="1"/>
            </p:cNvSpPr>
            <p:nvPr/>
          </p:nvSpPr>
          <p:spPr bwMode="auto">
            <a:xfrm>
              <a:off x="29892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1" name="Oval 381"/>
            <p:cNvSpPr>
              <a:spLocks noChangeArrowheads="1"/>
            </p:cNvSpPr>
            <p:nvPr/>
          </p:nvSpPr>
          <p:spPr bwMode="auto">
            <a:xfrm>
              <a:off x="310038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2" name="Oval 382"/>
            <p:cNvSpPr>
              <a:spLocks noChangeArrowheads="1"/>
            </p:cNvSpPr>
            <p:nvPr/>
          </p:nvSpPr>
          <p:spPr bwMode="auto">
            <a:xfrm>
              <a:off x="34258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3" name="Oval 383"/>
            <p:cNvSpPr>
              <a:spLocks noChangeArrowheads="1"/>
            </p:cNvSpPr>
            <p:nvPr/>
          </p:nvSpPr>
          <p:spPr bwMode="auto">
            <a:xfrm>
              <a:off x="364172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4" name="Oval 384"/>
            <p:cNvSpPr>
              <a:spLocks noChangeArrowheads="1"/>
            </p:cNvSpPr>
            <p:nvPr/>
          </p:nvSpPr>
          <p:spPr bwMode="auto">
            <a:xfrm>
              <a:off x="37528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5" name="Oval 385"/>
            <p:cNvSpPr>
              <a:spLocks noChangeArrowheads="1"/>
            </p:cNvSpPr>
            <p:nvPr/>
          </p:nvSpPr>
          <p:spPr bwMode="auto">
            <a:xfrm>
              <a:off x="38639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6" name="Oval 386"/>
            <p:cNvSpPr>
              <a:spLocks noChangeArrowheads="1"/>
            </p:cNvSpPr>
            <p:nvPr/>
          </p:nvSpPr>
          <p:spPr bwMode="auto">
            <a:xfrm>
              <a:off x="3968751"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7" name="Oval 387"/>
            <p:cNvSpPr>
              <a:spLocks noChangeArrowheads="1"/>
            </p:cNvSpPr>
            <p:nvPr/>
          </p:nvSpPr>
          <p:spPr bwMode="auto">
            <a:xfrm>
              <a:off x="40798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8" name="Oval 388"/>
            <p:cNvSpPr>
              <a:spLocks noChangeArrowheads="1"/>
            </p:cNvSpPr>
            <p:nvPr/>
          </p:nvSpPr>
          <p:spPr bwMode="auto">
            <a:xfrm>
              <a:off x="41910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69" name="Oval 389"/>
            <p:cNvSpPr>
              <a:spLocks noChangeArrowheads="1"/>
            </p:cNvSpPr>
            <p:nvPr/>
          </p:nvSpPr>
          <p:spPr bwMode="auto">
            <a:xfrm>
              <a:off x="4295776"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0" name="Oval 390"/>
            <p:cNvSpPr>
              <a:spLocks noChangeArrowheads="1"/>
            </p:cNvSpPr>
            <p:nvPr/>
          </p:nvSpPr>
          <p:spPr bwMode="auto">
            <a:xfrm>
              <a:off x="440690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1" name="Oval 391"/>
            <p:cNvSpPr>
              <a:spLocks noChangeArrowheads="1"/>
            </p:cNvSpPr>
            <p:nvPr/>
          </p:nvSpPr>
          <p:spPr bwMode="auto">
            <a:xfrm>
              <a:off x="45180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2" name="Oval 392"/>
            <p:cNvSpPr>
              <a:spLocks noChangeArrowheads="1"/>
            </p:cNvSpPr>
            <p:nvPr/>
          </p:nvSpPr>
          <p:spPr bwMode="auto">
            <a:xfrm>
              <a:off x="46291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3" name="Oval 393"/>
            <p:cNvSpPr>
              <a:spLocks noChangeArrowheads="1"/>
            </p:cNvSpPr>
            <p:nvPr/>
          </p:nvSpPr>
          <p:spPr bwMode="auto">
            <a:xfrm>
              <a:off x="4733926"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4" name="Oval 394"/>
            <p:cNvSpPr>
              <a:spLocks noChangeArrowheads="1"/>
            </p:cNvSpPr>
            <p:nvPr/>
          </p:nvSpPr>
          <p:spPr bwMode="auto">
            <a:xfrm>
              <a:off x="48450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5" name="Oval 395"/>
            <p:cNvSpPr>
              <a:spLocks noChangeArrowheads="1"/>
            </p:cNvSpPr>
            <p:nvPr/>
          </p:nvSpPr>
          <p:spPr bwMode="auto">
            <a:xfrm>
              <a:off x="49545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6" name="Oval 396"/>
            <p:cNvSpPr>
              <a:spLocks noChangeArrowheads="1"/>
            </p:cNvSpPr>
            <p:nvPr/>
          </p:nvSpPr>
          <p:spPr bwMode="auto">
            <a:xfrm>
              <a:off x="5060951"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7" name="Oval 397"/>
            <p:cNvSpPr>
              <a:spLocks noChangeArrowheads="1"/>
            </p:cNvSpPr>
            <p:nvPr/>
          </p:nvSpPr>
          <p:spPr bwMode="auto">
            <a:xfrm>
              <a:off x="51704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8" name="Oval 398"/>
            <p:cNvSpPr>
              <a:spLocks noChangeArrowheads="1"/>
            </p:cNvSpPr>
            <p:nvPr/>
          </p:nvSpPr>
          <p:spPr bwMode="auto">
            <a:xfrm>
              <a:off x="52816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79" name="Oval 399"/>
            <p:cNvSpPr>
              <a:spLocks noChangeArrowheads="1"/>
            </p:cNvSpPr>
            <p:nvPr/>
          </p:nvSpPr>
          <p:spPr bwMode="auto">
            <a:xfrm>
              <a:off x="5386388"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0" name="Oval 400"/>
            <p:cNvSpPr>
              <a:spLocks noChangeArrowheads="1"/>
            </p:cNvSpPr>
            <p:nvPr/>
          </p:nvSpPr>
          <p:spPr bwMode="auto">
            <a:xfrm>
              <a:off x="54975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1" name="Oval 401"/>
            <p:cNvSpPr>
              <a:spLocks noChangeArrowheads="1"/>
            </p:cNvSpPr>
            <p:nvPr/>
          </p:nvSpPr>
          <p:spPr bwMode="auto">
            <a:xfrm>
              <a:off x="56086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2" name="Oval 402"/>
            <p:cNvSpPr>
              <a:spLocks noChangeArrowheads="1"/>
            </p:cNvSpPr>
            <p:nvPr/>
          </p:nvSpPr>
          <p:spPr bwMode="auto">
            <a:xfrm>
              <a:off x="5713413" y="2511043"/>
              <a:ext cx="65088"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3" name="Oval 403"/>
            <p:cNvSpPr>
              <a:spLocks noChangeArrowheads="1"/>
            </p:cNvSpPr>
            <p:nvPr/>
          </p:nvSpPr>
          <p:spPr bwMode="auto">
            <a:xfrm>
              <a:off x="58245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4" name="Oval 404"/>
            <p:cNvSpPr>
              <a:spLocks noChangeArrowheads="1"/>
            </p:cNvSpPr>
            <p:nvPr/>
          </p:nvSpPr>
          <p:spPr bwMode="auto">
            <a:xfrm>
              <a:off x="59356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5" name="Oval 405"/>
            <p:cNvSpPr>
              <a:spLocks noChangeArrowheads="1"/>
            </p:cNvSpPr>
            <p:nvPr/>
          </p:nvSpPr>
          <p:spPr bwMode="auto">
            <a:xfrm>
              <a:off x="6040438"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6" name="Oval 406"/>
            <p:cNvSpPr>
              <a:spLocks noChangeArrowheads="1"/>
            </p:cNvSpPr>
            <p:nvPr/>
          </p:nvSpPr>
          <p:spPr bwMode="auto">
            <a:xfrm>
              <a:off x="6151563" y="2511043"/>
              <a:ext cx="63500" cy="6508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8" name="Oval 408"/>
            <p:cNvSpPr>
              <a:spLocks noChangeArrowheads="1"/>
            </p:cNvSpPr>
            <p:nvPr/>
          </p:nvSpPr>
          <p:spPr bwMode="auto">
            <a:xfrm>
              <a:off x="277336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89" name="Oval 409"/>
            <p:cNvSpPr>
              <a:spLocks noChangeArrowheads="1"/>
            </p:cNvSpPr>
            <p:nvPr/>
          </p:nvSpPr>
          <p:spPr bwMode="auto">
            <a:xfrm>
              <a:off x="3211513"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90" name="Oval 410"/>
            <p:cNvSpPr>
              <a:spLocks noChangeArrowheads="1"/>
            </p:cNvSpPr>
            <p:nvPr/>
          </p:nvSpPr>
          <p:spPr bwMode="auto">
            <a:xfrm>
              <a:off x="3316288" y="2511043"/>
              <a:ext cx="63500"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91" name="Oval 411"/>
            <p:cNvSpPr>
              <a:spLocks noChangeArrowheads="1"/>
            </p:cNvSpPr>
            <p:nvPr/>
          </p:nvSpPr>
          <p:spPr bwMode="auto">
            <a:xfrm>
              <a:off x="3536950" y="2511043"/>
              <a:ext cx="65088" cy="6508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4492" name="Rectangle 412"/>
            <p:cNvSpPr>
              <a:spLocks noChangeArrowheads="1"/>
            </p:cNvSpPr>
            <p:nvPr/>
          </p:nvSpPr>
          <p:spPr bwMode="auto">
            <a:xfrm>
              <a:off x="3805992" y="2327750"/>
              <a:ext cx="147476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n-US" sz="10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Final outcome </a:t>
              </a:r>
              <a:r>
                <a:rPr lang="en-US" sz="1000" dirty="0">
                  <a:solidFill>
                    <a:schemeClr val="accent1">
                      <a:lumMod val="50000"/>
                    </a:schemeClr>
                  </a:solidFill>
                  <a:latin typeface="Arial Narrow" pitchFamily="34" charset="0"/>
                  <a:cs typeface="Arial" pitchFamily="34" charset="0"/>
                </a:rPr>
                <a:t>and </a:t>
              </a:r>
              <a:r>
                <a:rPr kumimoji="0" lang="en-US" sz="1000" b="0" i="0" u="none" strike="noStrike" cap="none" normalizeH="0" baseline="0" dirty="0">
                  <a:ln>
                    <a:noFill/>
                  </a:ln>
                  <a:solidFill>
                    <a:schemeClr val="accent1">
                      <a:lumMod val="50000"/>
                    </a:schemeClr>
                  </a:solidFill>
                  <a:effectLst/>
                  <a:latin typeface="Arial Narrow" pitchFamily="34" charset="0"/>
                  <a:cs typeface="Arial" pitchFamily="34" charset="0"/>
                </a:rPr>
                <a:t>performance</a:t>
              </a:r>
            </a:p>
          </p:txBody>
        </p:sp>
        <p:sp>
          <p:nvSpPr>
            <p:cNvPr id="174493" name="Rectangle 413"/>
            <p:cNvSpPr>
              <a:spLocks noChangeArrowheads="1"/>
            </p:cNvSpPr>
            <p:nvPr/>
          </p:nvSpPr>
          <p:spPr bwMode="auto">
            <a:xfrm rot="16200000">
              <a:off x="2295898" y="2686019"/>
              <a:ext cx="567463"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Expected utility</a:t>
              </a:r>
            </a:p>
          </p:txBody>
        </p:sp>
        <p:sp>
          <p:nvSpPr>
            <p:cNvPr id="175078" name="Rectangle 998"/>
            <p:cNvSpPr>
              <a:spLocks noChangeArrowheads="1"/>
            </p:cNvSpPr>
            <p:nvPr/>
          </p:nvSpPr>
          <p:spPr bwMode="auto">
            <a:xfrm>
              <a:off x="2762250" y="3475675"/>
              <a:ext cx="3465513" cy="5127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79" name="Line 999"/>
            <p:cNvSpPr>
              <a:spLocks noChangeShapeType="1"/>
            </p:cNvSpPr>
            <p:nvPr/>
          </p:nvSpPr>
          <p:spPr bwMode="auto">
            <a:xfrm>
              <a:off x="2762250"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0" name="Line 1000"/>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1" name="Line 100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2" name="Line 1002"/>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3" name="Line 1003"/>
            <p:cNvSpPr>
              <a:spLocks noChangeShapeType="1"/>
            </p:cNvSpPr>
            <p:nvPr/>
          </p:nvSpPr>
          <p:spPr bwMode="auto">
            <a:xfrm>
              <a:off x="2762250"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4" name="Line 1004"/>
            <p:cNvSpPr>
              <a:spLocks noChangeShapeType="1"/>
            </p:cNvSpPr>
            <p:nvPr/>
          </p:nvSpPr>
          <p:spPr bwMode="auto">
            <a:xfrm flipV="1">
              <a:off x="2762250"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5" name="Line 1005"/>
            <p:cNvSpPr>
              <a:spLocks noChangeShapeType="1"/>
            </p:cNvSpPr>
            <p:nvPr/>
          </p:nvSpPr>
          <p:spPr bwMode="auto">
            <a:xfrm flipV="1">
              <a:off x="3205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6" name="Line 1006"/>
            <p:cNvSpPr>
              <a:spLocks noChangeShapeType="1"/>
            </p:cNvSpPr>
            <p:nvPr/>
          </p:nvSpPr>
          <p:spPr bwMode="auto">
            <a:xfrm>
              <a:off x="3205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7" name="Rectangle 1007"/>
            <p:cNvSpPr>
              <a:spLocks noChangeArrowheads="1"/>
            </p:cNvSpPr>
            <p:nvPr/>
          </p:nvSpPr>
          <p:spPr bwMode="auto">
            <a:xfrm>
              <a:off x="3187700" y="4005900"/>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088" name="Line 1008"/>
            <p:cNvSpPr>
              <a:spLocks noChangeShapeType="1"/>
            </p:cNvSpPr>
            <p:nvPr/>
          </p:nvSpPr>
          <p:spPr bwMode="auto">
            <a:xfrm flipV="1">
              <a:off x="3765550"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89" name="Line 1009"/>
            <p:cNvSpPr>
              <a:spLocks noChangeShapeType="1"/>
            </p:cNvSpPr>
            <p:nvPr/>
          </p:nvSpPr>
          <p:spPr bwMode="auto">
            <a:xfrm>
              <a:off x="3765550"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91" name="Rectangle 1011"/>
            <p:cNvSpPr>
              <a:spLocks noChangeArrowheads="1"/>
            </p:cNvSpPr>
            <p:nvPr/>
          </p:nvSpPr>
          <p:spPr bwMode="auto">
            <a:xfrm>
              <a:off x="37306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092" name="Line 1012"/>
            <p:cNvSpPr>
              <a:spLocks noChangeShapeType="1"/>
            </p:cNvSpPr>
            <p:nvPr/>
          </p:nvSpPr>
          <p:spPr bwMode="auto">
            <a:xfrm flipV="1">
              <a:off x="4324351"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93" name="Line 1013"/>
            <p:cNvSpPr>
              <a:spLocks noChangeShapeType="1"/>
            </p:cNvSpPr>
            <p:nvPr/>
          </p:nvSpPr>
          <p:spPr bwMode="auto">
            <a:xfrm>
              <a:off x="4324351"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94" name="Rectangle 1014"/>
            <p:cNvSpPr>
              <a:spLocks noChangeArrowheads="1"/>
            </p:cNvSpPr>
            <p:nvPr/>
          </p:nvSpPr>
          <p:spPr bwMode="auto">
            <a:xfrm>
              <a:off x="4289426"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095" name="Line 1015"/>
            <p:cNvSpPr>
              <a:spLocks noChangeShapeType="1"/>
            </p:cNvSpPr>
            <p:nvPr/>
          </p:nvSpPr>
          <p:spPr bwMode="auto">
            <a:xfrm flipV="1">
              <a:off x="4884738"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96" name="Line 1016"/>
            <p:cNvSpPr>
              <a:spLocks noChangeShapeType="1"/>
            </p:cNvSpPr>
            <p:nvPr/>
          </p:nvSpPr>
          <p:spPr bwMode="auto">
            <a:xfrm>
              <a:off x="4884738"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97" name="Rectangle 1017"/>
            <p:cNvSpPr>
              <a:spLocks noChangeArrowheads="1"/>
            </p:cNvSpPr>
            <p:nvPr/>
          </p:nvSpPr>
          <p:spPr bwMode="auto">
            <a:xfrm>
              <a:off x="4849813"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098" name="Line 1018"/>
            <p:cNvSpPr>
              <a:spLocks noChangeShapeType="1"/>
            </p:cNvSpPr>
            <p:nvPr/>
          </p:nvSpPr>
          <p:spPr bwMode="auto">
            <a:xfrm flipV="1">
              <a:off x="5438776"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099" name="Line 1019"/>
            <p:cNvSpPr>
              <a:spLocks noChangeShapeType="1"/>
            </p:cNvSpPr>
            <p:nvPr/>
          </p:nvSpPr>
          <p:spPr bwMode="auto">
            <a:xfrm>
              <a:off x="5438776"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00" name="Rectangle 1020"/>
            <p:cNvSpPr>
              <a:spLocks noChangeArrowheads="1"/>
            </p:cNvSpPr>
            <p:nvPr/>
          </p:nvSpPr>
          <p:spPr bwMode="auto">
            <a:xfrm>
              <a:off x="5403851"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01" name="Line 1021"/>
            <p:cNvSpPr>
              <a:spLocks noChangeShapeType="1"/>
            </p:cNvSpPr>
            <p:nvPr/>
          </p:nvSpPr>
          <p:spPr bwMode="auto">
            <a:xfrm flipV="1">
              <a:off x="5999163" y="3953513"/>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02" name="Line 1022"/>
            <p:cNvSpPr>
              <a:spLocks noChangeShapeType="1"/>
            </p:cNvSpPr>
            <p:nvPr/>
          </p:nvSpPr>
          <p:spPr bwMode="auto">
            <a:xfrm>
              <a:off x="5999163" y="3475675"/>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03" name="Rectangle 1023"/>
            <p:cNvSpPr>
              <a:spLocks noChangeArrowheads="1"/>
            </p:cNvSpPr>
            <p:nvPr/>
          </p:nvSpPr>
          <p:spPr bwMode="auto">
            <a:xfrm>
              <a:off x="5964238" y="4005900"/>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04" name="Line 1024"/>
            <p:cNvSpPr>
              <a:spLocks noChangeShapeType="1"/>
            </p:cNvSpPr>
            <p:nvPr/>
          </p:nvSpPr>
          <p:spPr bwMode="auto">
            <a:xfrm>
              <a:off x="2762251" y="392493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06" name="Rectangle 1026"/>
            <p:cNvSpPr>
              <a:spLocks noChangeArrowheads="1"/>
            </p:cNvSpPr>
            <p:nvPr/>
          </p:nvSpPr>
          <p:spPr bwMode="auto">
            <a:xfrm>
              <a:off x="2668588" y="387731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26</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07" name="Line 1027"/>
            <p:cNvSpPr>
              <a:spLocks noChangeShapeType="1"/>
            </p:cNvSpPr>
            <p:nvPr/>
          </p:nvSpPr>
          <p:spPr bwMode="auto">
            <a:xfrm>
              <a:off x="2762251" y="381857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09" name="Rectangle 1029"/>
            <p:cNvSpPr>
              <a:spLocks noChangeArrowheads="1"/>
            </p:cNvSpPr>
            <p:nvPr/>
          </p:nvSpPr>
          <p:spPr bwMode="auto">
            <a:xfrm>
              <a:off x="2668588" y="377253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28</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10" name="Line 1030"/>
            <p:cNvSpPr>
              <a:spLocks noChangeShapeType="1"/>
            </p:cNvSpPr>
            <p:nvPr/>
          </p:nvSpPr>
          <p:spPr bwMode="auto">
            <a:xfrm>
              <a:off x="2762251" y="371380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12" name="Rectangle 1032"/>
            <p:cNvSpPr>
              <a:spLocks noChangeArrowheads="1"/>
            </p:cNvSpPr>
            <p:nvPr/>
          </p:nvSpPr>
          <p:spPr bwMode="auto">
            <a:xfrm>
              <a:off x="2668588" y="3667763"/>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13" name="Line 1033"/>
            <p:cNvSpPr>
              <a:spLocks noChangeShapeType="1"/>
            </p:cNvSpPr>
            <p:nvPr/>
          </p:nvSpPr>
          <p:spPr bwMode="auto">
            <a:xfrm>
              <a:off x="2762251" y="3609025"/>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15" name="Rectangle 1035"/>
            <p:cNvSpPr>
              <a:spLocks noChangeArrowheads="1"/>
            </p:cNvSpPr>
            <p:nvPr/>
          </p:nvSpPr>
          <p:spPr bwMode="auto">
            <a:xfrm>
              <a:off x="2668588" y="35629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32</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16" name="Line 1036"/>
            <p:cNvSpPr>
              <a:spLocks noChangeShapeType="1"/>
            </p:cNvSpPr>
            <p:nvPr/>
          </p:nvSpPr>
          <p:spPr bwMode="auto">
            <a:xfrm>
              <a:off x="2762251" y="35042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18" name="Rectangle 1038"/>
            <p:cNvSpPr>
              <a:spLocks noChangeArrowheads="1"/>
            </p:cNvSpPr>
            <p:nvPr/>
          </p:nvSpPr>
          <p:spPr bwMode="auto">
            <a:xfrm>
              <a:off x="2668588" y="3456625"/>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34</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19" name="Line 1039"/>
            <p:cNvSpPr>
              <a:spLocks noChangeShapeType="1"/>
            </p:cNvSpPr>
            <p:nvPr/>
          </p:nvSpPr>
          <p:spPr bwMode="auto">
            <a:xfrm>
              <a:off x="2762251" y="347567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20" name="Line 1040"/>
            <p:cNvSpPr>
              <a:spLocks noChangeShapeType="1"/>
            </p:cNvSpPr>
            <p:nvPr/>
          </p:nvSpPr>
          <p:spPr bwMode="auto">
            <a:xfrm>
              <a:off x="2762251" y="3988438"/>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21" name="Line 1041"/>
            <p:cNvSpPr>
              <a:spLocks noChangeShapeType="1"/>
            </p:cNvSpPr>
            <p:nvPr/>
          </p:nvSpPr>
          <p:spPr bwMode="auto">
            <a:xfrm flipV="1">
              <a:off x="6227763" y="3475675"/>
              <a:ext cx="1588" cy="5127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23" name="Freeform 1043"/>
            <p:cNvSpPr>
              <a:spLocks/>
            </p:cNvSpPr>
            <p:nvPr/>
          </p:nvSpPr>
          <p:spPr bwMode="auto">
            <a:xfrm>
              <a:off x="2762251" y="3497900"/>
              <a:ext cx="3465513" cy="461963"/>
            </a:xfrm>
            <a:custGeom>
              <a:avLst/>
              <a:gdLst/>
              <a:ahLst/>
              <a:cxnLst>
                <a:cxn ang="0">
                  <a:pos x="0" y="22"/>
                </a:cxn>
                <a:cxn ang="0">
                  <a:pos x="69" y="0"/>
                </a:cxn>
                <a:cxn ang="0">
                  <a:pos x="139" y="33"/>
                </a:cxn>
                <a:cxn ang="0">
                  <a:pos x="209" y="19"/>
                </a:cxn>
                <a:cxn ang="0">
                  <a:pos x="279" y="26"/>
                </a:cxn>
                <a:cxn ang="0">
                  <a:pos x="349" y="8"/>
                </a:cxn>
                <a:cxn ang="0">
                  <a:pos x="418" y="30"/>
                </a:cxn>
                <a:cxn ang="0">
                  <a:pos x="492" y="15"/>
                </a:cxn>
                <a:cxn ang="0">
                  <a:pos x="562" y="70"/>
                </a:cxn>
                <a:cxn ang="0">
                  <a:pos x="632" y="228"/>
                </a:cxn>
                <a:cxn ang="0">
                  <a:pos x="701" y="44"/>
                </a:cxn>
                <a:cxn ang="0">
                  <a:pos x="771" y="37"/>
                </a:cxn>
                <a:cxn ang="0">
                  <a:pos x="841" y="81"/>
                </a:cxn>
                <a:cxn ang="0">
                  <a:pos x="915" y="66"/>
                </a:cxn>
                <a:cxn ang="0">
                  <a:pos x="984" y="37"/>
                </a:cxn>
                <a:cxn ang="0">
                  <a:pos x="1054" y="166"/>
                </a:cxn>
                <a:cxn ang="0">
                  <a:pos x="1124" y="180"/>
                </a:cxn>
                <a:cxn ang="0">
                  <a:pos x="1194" y="140"/>
                </a:cxn>
                <a:cxn ang="0">
                  <a:pos x="1264" y="225"/>
                </a:cxn>
                <a:cxn ang="0">
                  <a:pos x="1337" y="85"/>
                </a:cxn>
                <a:cxn ang="0">
                  <a:pos x="1407" y="129"/>
                </a:cxn>
                <a:cxn ang="0">
                  <a:pos x="1477" y="173"/>
                </a:cxn>
                <a:cxn ang="0">
                  <a:pos x="1547" y="169"/>
                </a:cxn>
                <a:cxn ang="0">
                  <a:pos x="1617" y="173"/>
                </a:cxn>
                <a:cxn ang="0">
                  <a:pos x="1686" y="158"/>
                </a:cxn>
                <a:cxn ang="0">
                  <a:pos x="1760" y="225"/>
                </a:cxn>
                <a:cxn ang="0">
                  <a:pos x="1830" y="66"/>
                </a:cxn>
                <a:cxn ang="0">
                  <a:pos x="1900" y="269"/>
                </a:cxn>
                <a:cxn ang="0">
                  <a:pos x="1969" y="206"/>
                </a:cxn>
                <a:cxn ang="0">
                  <a:pos x="2039" y="236"/>
                </a:cxn>
                <a:cxn ang="0">
                  <a:pos x="2109" y="291"/>
                </a:cxn>
                <a:cxn ang="0">
                  <a:pos x="2183" y="199"/>
                </a:cxn>
              </a:cxnLst>
              <a:rect l="0" t="0" r="r" b="b"/>
              <a:pathLst>
                <a:path w="2183" h="291">
                  <a:moveTo>
                    <a:pt x="0" y="22"/>
                  </a:moveTo>
                  <a:lnTo>
                    <a:pt x="69" y="0"/>
                  </a:lnTo>
                  <a:lnTo>
                    <a:pt x="139" y="33"/>
                  </a:lnTo>
                  <a:lnTo>
                    <a:pt x="209" y="19"/>
                  </a:lnTo>
                  <a:lnTo>
                    <a:pt x="279" y="26"/>
                  </a:lnTo>
                  <a:lnTo>
                    <a:pt x="349" y="8"/>
                  </a:lnTo>
                  <a:lnTo>
                    <a:pt x="418" y="30"/>
                  </a:lnTo>
                  <a:lnTo>
                    <a:pt x="492" y="15"/>
                  </a:lnTo>
                  <a:lnTo>
                    <a:pt x="562" y="70"/>
                  </a:lnTo>
                  <a:lnTo>
                    <a:pt x="632" y="228"/>
                  </a:lnTo>
                  <a:lnTo>
                    <a:pt x="701" y="44"/>
                  </a:lnTo>
                  <a:lnTo>
                    <a:pt x="771" y="37"/>
                  </a:lnTo>
                  <a:lnTo>
                    <a:pt x="841" y="81"/>
                  </a:lnTo>
                  <a:lnTo>
                    <a:pt x="915" y="66"/>
                  </a:lnTo>
                  <a:lnTo>
                    <a:pt x="984" y="37"/>
                  </a:lnTo>
                  <a:lnTo>
                    <a:pt x="1054" y="166"/>
                  </a:lnTo>
                  <a:lnTo>
                    <a:pt x="1124" y="180"/>
                  </a:lnTo>
                  <a:lnTo>
                    <a:pt x="1194" y="140"/>
                  </a:lnTo>
                  <a:lnTo>
                    <a:pt x="1264" y="225"/>
                  </a:lnTo>
                  <a:lnTo>
                    <a:pt x="1337" y="85"/>
                  </a:lnTo>
                  <a:lnTo>
                    <a:pt x="1407" y="129"/>
                  </a:lnTo>
                  <a:lnTo>
                    <a:pt x="1477" y="173"/>
                  </a:lnTo>
                  <a:lnTo>
                    <a:pt x="1547" y="169"/>
                  </a:lnTo>
                  <a:lnTo>
                    <a:pt x="1617" y="173"/>
                  </a:lnTo>
                  <a:lnTo>
                    <a:pt x="1686" y="158"/>
                  </a:lnTo>
                  <a:lnTo>
                    <a:pt x="1760" y="225"/>
                  </a:lnTo>
                  <a:lnTo>
                    <a:pt x="1830" y="66"/>
                  </a:lnTo>
                  <a:lnTo>
                    <a:pt x="1900" y="269"/>
                  </a:lnTo>
                  <a:lnTo>
                    <a:pt x="1969" y="206"/>
                  </a:lnTo>
                  <a:lnTo>
                    <a:pt x="2039" y="236"/>
                  </a:lnTo>
                  <a:lnTo>
                    <a:pt x="2109" y="291"/>
                  </a:lnTo>
                  <a:lnTo>
                    <a:pt x="2183" y="199"/>
                  </a:lnTo>
                </a:path>
              </a:pathLst>
            </a:custGeom>
            <a:noFill/>
            <a:ln w="1270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25" name="Rectangle 1045"/>
            <p:cNvSpPr>
              <a:spLocks noChangeArrowheads="1"/>
            </p:cNvSpPr>
            <p:nvPr/>
          </p:nvSpPr>
          <p:spPr bwMode="auto">
            <a:xfrm>
              <a:off x="4257602" y="3280535"/>
              <a:ext cx="56265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Free energy</a:t>
              </a:r>
            </a:p>
          </p:txBody>
        </p:sp>
        <p:sp>
          <p:nvSpPr>
            <p:cNvPr id="175127" name="Rectangle 1047"/>
            <p:cNvSpPr>
              <a:spLocks noChangeArrowheads="1"/>
            </p:cNvSpPr>
            <p:nvPr/>
          </p:nvSpPr>
          <p:spPr bwMode="auto">
            <a:xfrm>
              <a:off x="2762251" y="4396425"/>
              <a:ext cx="3465513" cy="508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28" name="Line 1048"/>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29" name="Line 1049"/>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0" name="Line 1050"/>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1" name="Line 1051"/>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2" name="Line 105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3" name="Line 1053"/>
            <p:cNvSpPr>
              <a:spLocks noChangeShapeType="1"/>
            </p:cNvSpPr>
            <p:nvPr/>
          </p:nvSpPr>
          <p:spPr bwMode="auto">
            <a:xfrm flipV="1">
              <a:off x="2762251"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4" name="Line 1054"/>
            <p:cNvSpPr>
              <a:spLocks noChangeShapeType="1"/>
            </p:cNvSpPr>
            <p:nvPr/>
          </p:nvSpPr>
          <p:spPr bwMode="auto">
            <a:xfrm flipV="1">
              <a:off x="3205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5" name="Line 1055"/>
            <p:cNvSpPr>
              <a:spLocks noChangeShapeType="1"/>
            </p:cNvSpPr>
            <p:nvPr/>
          </p:nvSpPr>
          <p:spPr bwMode="auto">
            <a:xfrm>
              <a:off x="3205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6" name="Rectangle 1056"/>
            <p:cNvSpPr>
              <a:spLocks noChangeArrowheads="1"/>
            </p:cNvSpPr>
            <p:nvPr/>
          </p:nvSpPr>
          <p:spPr bwMode="auto">
            <a:xfrm>
              <a:off x="3187701" y="4921888"/>
              <a:ext cx="3526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37" name="Line 1057"/>
            <p:cNvSpPr>
              <a:spLocks noChangeShapeType="1"/>
            </p:cNvSpPr>
            <p:nvPr/>
          </p:nvSpPr>
          <p:spPr bwMode="auto">
            <a:xfrm flipV="1">
              <a:off x="37655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8" name="Line 1058"/>
            <p:cNvSpPr>
              <a:spLocks noChangeShapeType="1"/>
            </p:cNvSpPr>
            <p:nvPr/>
          </p:nvSpPr>
          <p:spPr bwMode="auto">
            <a:xfrm>
              <a:off x="37655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39" name="Rectangle 1059"/>
            <p:cNvSpPr>
              <a:spLocks noChangeArrowheads="1"/>
            </p:cNvSpPr>
            <p:nvPr/>
          </p:nvSpPr>
          <p:spPr bwMode="auto">
            <a:xfrm>
              <a:off x="37306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40" name="Line 1060"/>
            <p:cNvSpPr>
              <a:spLocks noChangeShapeType="1"/>
            </p:cNvSpPr>
            <p:nvPr/>
          </p:nvSpPr>
          <p:spPr bwMode="auto">
            <a:xfrm flipV="1">
              <a:off x="4324351"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41" name="Line 1061"/>
            <p:cNvSpPr>
              <a:spLocks noChangeShapeType="1"/>
            </p:cNvSpPr>
            <p:nvPr/>
          </p:nvSpPr>
          <p:spPr bwMode="auto">
            <a:xfrm>
              <a:off x="4324351"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42" name="Rectangle 1062"/>
            <p:cNvSpPr>
              <a:spLocks noChangeArrowheads="1"/>
            </p:cNvSpPr>
            <p:nvPr/>
          </p:nvSpPr>
          <p:spPr bwMode="auto">
            <a:xfrm>
              <a:off x="4289426"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15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43" name="Line 1063"/>
            <p:cNvSpPr>
              <a:spLocks noChangeShapeType="1"/>
            </p:cNvSpPr>
            <p:nvPr/>
          </p:nvSpPr>
          <p:spPr bwMode="auto">
            <a:xfrm flipV="1">
              <a:off x="4884738"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44" name="Line 1064"/>
            <p:cNvSpPr>
              <a:spLocks noChangeShapeType="1"/>
            </p:cNvSpPr>
            <p:nvPr/>
          </p:nvSpPr>
          <p:spPr bwMode="auto">
            <a:xfrm>
              <a:off x="4884738"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45" name="Rectangle 1065"/>
            <p:cNvSpPr>
              <a:spLocks noChangeArrowheads="1"/>
            </p:cNvSpPr>
            <p:nvPr/>
          </p:nvSpPr>
          <p:spPr bwMode="auto">
            <a:xfrm>
              <a:off x="4849813"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46" name="Line 1066"/>
            <p:cNvSpPr>
              <a:spLocks noChangeShapeType="1"/>
            </p:cNvSpPr>
            <p:nvPr/>
          </p:nvSpPr>
          <p:spPr bwMode="auto">
            <a:xfrm flipV="1">
              <a:off x="5438776"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47" name="Line 1067"/>
            <p:cNvSpPr>
              <a:spLocks noChangeShapeType="1"/>
            </p:cNvSpPr>
            <p:nvPr/>
          </p:nvSpPr>
          <p:spPr bwMode="auto">
            <a:xfrm>
              <a:off x="5438776"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48" name="Rectangle 1068"/>
            <p:cNvSpPr>
              <a:spLocks noChangeArrowheads="1"/>
            </p:cNvSpPr>
            <p:nvPr/>
          </p:nvSpPr>
          <p:spPr bwMode="auto">
            <a:xfrm>
              <a:off x="5403851"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25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49" name="Line 1069"/>
            <p:cNvSpPr>
              <a:spLocks noChangeShapeType="1"/>
            </p:cNvSpPr>
            <p:nvPr/>
          </p:nvSpPr>
          <p:spPr bwMode="auto">
            <a:xfrm flipV="1">
              <a:off x="5999163" y="4869500"/>
              <a:ext cx="1588" cy="349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50" name="Line 1070"/>
            <p:cNvSpPr>
              <a:spLocks noChangeShapeType="1"/>
            </p:cNvSpPr>
            <p:nvPr/>
          </p:nvSpPr>
          <p:spPr bwMode="auto">
            <a:xfrm>
              <a:off x="5999163" y="4396425"/>
              <a:ext cx="1588" cy="301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51" name="Rectangle 1071"/>
            <p:cNvSpPr>
              <a:spLocks noChangeArrowheads="1"/>
            </p:cNvSpPr>
            <p:nvPr/>
          </p:nvSpPr>
          <p:spPr bwMode="auto">
            <a:xfrm>
              <a:off x="5964238" y="4921888"/>
              <a:ext cx="70532"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30</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52" name="Line 1072"/>
            <p:cNvSpPr>
              <a:spLocks noChangeShapeType="1"/>
            </p:cNvSpPr>
            <p:nvPr/>
          </p:nvSpPr>
          <p:spPr bwMode="auto">
            <a:xfrm>
              <a:off x="2762251" y="47821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54" name="Rectangle 1074"/>
            <p:cNvSpPr>
              <a:spLocks noChangeArrowheads="1"/>
            </p:cNvSpPr>
            <p:nvPr/>
          </p:nvSpPr>
          <p:spPr bwMode="auto">
            <a:xfrm>
              <a:off x="2627313" y="4736150"/>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-7.5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55" name="Line 1075"/>
            <p:cNvSpPr>
              <a:spLocks noChangeShapeType="1"/>
            </p:cNvSpPr>
            <p:nvPr/>
          </p:nvSpPr>
          <p:spPr bwMode="auto">
            <a:xfrm>
              <a:off x="2762251" y="4642488"/>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57" name="Rectangle 1077"/>
            <p:cNvSpPr>
              <a:spLocks noChangeArrowheads="1"/>
            </p:cNvSpPr>
            <p:nvPr/>
          </p:nvSpPr>
          <p:spPr bwMode="auto">
            <a:xfrm>
              <a:off x="2679701" y="4594863"/>
              <a:ext cx="56106"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-7</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58" name="Line 1078"/>
            <p:cNvSpPr>
              <a:spLocks noChangeShapeType="1"/>
            </p:cNvSpPr>
            <p:nvPr/>
          </p:nvSpPr>
          <p:spPr bwMode="auto">
            <a:xfrm>
              <a:off x="2762251" y="4507550"/>
              <a:ext cx="285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60" name="Rectangle 1080"/>
            <p:cNvSpPr>
              <a:spLocks noChangeArrowheads="1"/>
            </p:cNvSpPr>
            <p:nvPr/>
          </p:nvSpPr>
          <p:spPr bwMode="auto">
            <a:xfrm>
              <a:off x="2627313" y="4461513"/>
              <a:ext cx="109004"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-6.5</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175161" name="Line 1081"/>
            <p:cNvSpPr>
              <a:spLocks noChangeShapeType="1"/>
            </p:cNvSpPr>
            <p:nvPr/>
          </p:nvSpPr>
          <p:spPr bwMode="auto">
            <a:xfrm>
              <a:off x="2762251" y="4396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62" name="Line 1082"/>
            <p:cNvSpPr>
              <a:spLocks noChangeShapeType="1"/>
            </p:cNvSpPr>
            <p:nvPr/>
          </p:nvSpPr>
          <p:spPr bwMode="auto">
            <a:xfrm>
              <a:off x="2762251" y="4904425"/>
              <a:ext cx="34655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63" name="Line 1083"/>
            <p:cNvSpPr>
              <a:spLocks noChangeShapeType="1"/>
            </p:cNvSpPr>
            <p:nvPr/>
          </p:nvSpPr>
          <p:spPr bwMode="auto">
            <a:xfrm flipV="1">
              <a:off x="6227763" y="4396425"/>
              <a:ext cx="1588" cy="5080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65" name="Freeform 1085"/>
            <p:cNvSpPr>
              <a:spLocks/>
            </p:cNvSpPr>
            <p:nvPr/>
          </p:nvSpPr>
          <p:spPr bwMode="auto">
            <a:xfrm>
              <a:off x="2762251" y="4420238"/>
              <a:ext cx="3465513" cy="455613"/>
            </a:xfrm>
            <a:custGeom>
              <a:avLst/>
              <a:gdLst/>
              <a:ahLst/>
              <a:cxnLst>
                <a:cxn ang="0">
                  <a:pos x="0" y="287"/>
                </a:cxn>
                <a:cxn ang="0">
                  <a:pos x="69" y="19"/>
                </a:cxn>
                <a:cxn ang="0">
                  <a:pos x="139" y="169"/>
                </a:cxn>
                <a:cxn ang="0">
                  <a:pos x="209" y="15"/>
                </a:cxn>
                <a:cxn ang="0">
                  <a:pos x="279" y="213"/>
                </a:cxn>
                <a:cxn ang="0">
                  <a:pos x="349" y="258"/>
                </a:cxn>
                <a:cxn ang="0">
                  <a:pos x="418" y="162"/>
                </a:cxn>
                <a:cxn ang="0">
                  <a:pos x="492" y="280"/>
                </a:cxn>
                <a:cxn ang="0">
                  <a:pos x="562" y="15"/>
                </a:cxn>
                <a:cxn ang="0">
                  <a:pos x="632" y="11"/>
                </a:cxn>
                <a:cxn ang="0">
                  <a:pos x="701" y="19"/>
                </a:cxn>
                <a:cxn ang="0">
                  <a:pos x="771" y="122"/>
                </a:cxn>
                <a:cxn ang="0">
                  <a:pos x="841" y="92"/>
                </a:cxn>
                <a:cxn ang="0">
                  <a:pos x="915" y="19"/>
                </a:cxn>
                <a:cxn ang="0">
                  <a:pos x="984" y="19"/>
                </a:cxn>
                <a:cxn ang="0">
                  <a:pos x="1054" y="37"/>
                </a:cxn>
                <a:cxn ang="0">
                  <a:pos x="1124" y="11"/>
                </a:cxn>
                <a:cxn ang="0">
                  <a:pos x="1194" y="19"/>
                </a:cxn>
                <a:cxn ang="0">
                  <a:pos x="1264" y="8"/>
                </a:cxn>
                <a:cxn ang="0">
                  <a:pos x="1337" y="19"/>
                </a:cxn>
                <a:cxn ang="0">
                  <a:pos x="1407" y="19"/>
                </a:cxn>
                <a:cxn ang="0">
                  <a:pos x="1477" y="11"/>
                </a:cxn>
                <a:cxn ang="0">
                  <a:pos x="1547" y="19"/>
                </a:cxn>
                <a:cxn ang="0">
                  <a:pos x="1617" y="4"/>
                </a:cxn>
                <a:cxn ang="0">
                  <a:pos x="1686" y="11"/>
                </a:cxn>
                <a:cxn ang="0">
                  <a:pos x="1760" y="8"/>
                </a:cxn>
                <a:cxn ang="0">
                  <a:pos x="1830" y="19"/>
                </a:cxn>
                <a:cxn ang="0">
                  <a:pos x="1900" y="4"/>
                </a:cxn>
                <a:cxn ang="0">
                  <a:pos x="1969" y="19"/>
                </a:cxn>
                <a:cxn ang="0">
                  <a:pos x="2039" y="19"/>
                </a:cxn>
                <a:cxn ang="0">
                  <a:pos x="2109" y="0"/>
                </a:cxn>
                <a:cxn ang="0">
                  <a:pos x="2183" y="15"/>
                </a:cxn>
              </a:cxnLst>
              <a:rect l="0" t="0" r="r" b="b"/>
              <a:pathLst>
                <a:path w="2183" h="287">
                  <a:moveTo>
                    <a:pt x="0" y="287"/>
                  </a:moveTo>
                  <a:lnTo>
                    <a:pt x="69" y="19"/>
                  </a:lnTo>
                  <a:lnTo>
                    <a:pt x="139" y="169"/>
                  </a:lnTo>
                  <a:lnTo>
                    <a:pt x="209" y="15"/>
                  </a:lnTo>
                  <a:lnTo>
                    <a:pt x="279" y="213"/>
                  </a:lnTo>
                  <a:lnTo>
                    <a:pt x="349" y="258"/>
                  </a:lnTo>
                  <a:lnTo>
                    <a:pt x="418" y="162"/>
                  </a:lnTo>
                  <a:lnTo>
                    <a:pt x="492" y="280"/>
                  </a:lnTo>
                  <a:lnTo>
                    <a:pt x="562" y="15"/>
                  </a:lnTo>
                  <a:lnTo>
                    <a:pt x="632" y="11"/>
                  </a:lnTo>
                  <a:lnTo>
                    <a:pt x="701" y="19"/>
                  </a:lnTo>
                  <a:lnTo>
                    <a:pt x="771" y="122"/>
                  </a:lnTo>
                  <a:lnTo>
                    <a:pt x="841" y="92"/>
                  </a:lnTo>
                  <a:lnTo>
                    <a:pt x="915" y="19"/>
                  </a:lnTo>
                  <a:lnTo>
                    <a:pt x="984" y="19"/>
                  </a:lnTo>
                  <a:lnTo>
                    <a:pt x="1054" y="37"/>
                  </a:lnTo>
                  <a:lnTo>
                    <a:pt x="1124" y="11"/>
                  </a:lnTo>
                  <a:lnTo>
                    <a:pt x="1194" y="19"/>
                  </a:lnTo>
                  <a:lnTo>
                    <a:pt x="1264" y="8"/>
                  </a:lnTo>
                  <a:lnTo>
                    <a:pt x="1337" y="19"/>
                  </a:lnTo>
                  <a:lnTo>
                    <a:pt x="1407" y="19"/>
                  </a:lnTo>
                  <a:lnTo>
                    <a:pt x="1477" y="11"/>
                  </a:lnTo>
                  <a:lnTo>
                    <a:pt x="1547" y="19"/>
                  </a:lnTo>
                  <a:lnTo>
                    <a:pt x="1617" y="4"/>
                  </a:lnTo>
                  <a:lnTo>
                    <a:pt x="1686" y="11"/>
                  </a:lnTo>
                  <a:lnTo>
                    <a:pt x="1760" y="8"/>
                  </a:lnTo>
                  <a:lnTo>
                    <a:pt x="1830" y="19"/>
                  </a:lnTo>
                  <a:lnTo>
                    <a:pt x="1900" y="4"/>
                  </a:lnTo>
                  <a:lnTo>
                    <a:pt x="1969" y="19"/>
                  </a:lnTo>
                  <a:lnTo>
                    <a:pt x="2039" y="19"/>
                  </a:lnTo>
                  <a:lnTo>
                    <a:pt x="2109" y="0"/>
                  </a:lnTo>
                  <a:lnTo>
                    <a:pt x="2183" y="15"/>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chemeClr val="accent1">
                    <a:lumMod val="50000"/>
                  </a:schemeClr>
                </a:solidFill>
                <a:latin typeface="Arial Narrow" panose="020B0606020202030204" pitchFamily="34" charset="0"/>
              </a:endParaRPr>
            </a:p>
          </p:txBody>
        </p:sp>
        <p:sp>
          <p:nvSpPr>
            <p:cNvPr id="175166" name="Rectangle 1086"/>
            <p:cNvSpPr>
              <a:spLocks noChangeArrowheads="1"/>
            </p:cNvSpPr>
            <p:nvPr/>
          </p:nvSpPr>
          <p:spPr bwMode="auto">
            <a:xfrm>
              <a:off x="4441826" y="5021900"/>
              <a:ext cx="13625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trial</a:t>
              </a:r>
              <a:endParaRPr kumimoji="0" lang="en-US" sz="1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endParaRPr>
            </a:p>
          </p:txBody>
        </p:sp>
        <p:sp>
          <p:nvSpPr>
            <p:cNvPr id="175167" name="Rectangle 1087"/>
            <p:cNvSpPr>
              <a:spLocks noChangeArrowheads="1"/>
            </p:cNvSpPr>
            <p:nvPr/>
          </p:nvSpPr>
          <p:spPr bwMode="auto">
            <a:xfrm>
              <a:off x="4275235" y="4202873"/>
              <a:ext cx="52738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Confidence</a:t>
              </a:r>
            </a:p>
          </p:txBody>
        </p:sp>
        <p:grpSp>
          <p:nvGrpSpPr>
            <p:cNvPr id="4" name="Group 1887"/>
            <p:cNvGrpSpPr/>
            <p:nvPr/>
          </p:nvGrpSpPr>
          <p:grpSpPr>
            <a:xfrm rot="5400000" flipV="1">
              <a:off x="6212282" y="1896196"/>
              <a:ext cx="298896" cy="125032"/>
              <a:chOff x="4466380" y="4011497"/>
              <a:chExt cx="1461679" cy="390525"/>
            </a:xfrm>
          </p:grpSpPr>
          <p:pic>
            <p:nvPicPr>
              <p:cNvPr id="1889"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4466380" y="4011497"/>
                <a:ext cx="390525" cy="390525"/>
              </a:xfrm>
              <a:prstGeom prst="rect">
                <a:avLst/>
              </a:prstGeom>
              <a:ln>
                <a:noFill/>
              </a:ln>
              <a:effectLst>
                <a:outerShdw blurRad="190500" algn="tl" rotWithShape="0">
                  <a:srgbClr val="000000">
                    <a:alpha val="70000"/>
                  </a:srgbClr>
                </a:outerShdw>
              </a:effectLst>
            </p:spPr>
          </p:pic>
          <p:pic>
            <p:nvPicPr>
              <p:cNvPr id="1890"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001957" y="4011497"/>
                <a:ext cx="390525" cy="390525"/>
              </a:xfrm>
              <a:prstGeom prst="rect">
                <a:avLst/>
              </a:prstGeom>
              <a:ln>
                <a:noFill/>
              </a:ln>
              <a:effectLst>
                <a:outerShdw blurRad="190500" algn="tl" rotWithShape="0">
                  <a:srgbClr val="000000">
                    <a:alpha val="70000"/>
                  </a:srgbClr>
                </a:outerShdw>
              </a:effectLst>
            </p:spPr>
          </p:pic>
          <p:pic>
            <p:nvPicPr>
              <p:cNvPr id="1891" name="Picture 209"/>
              <p:cNvPicPr>
                <a:picLocks noChangeAspect="1" noChangeArrowheads="1"/>
              </p:cNvPicPr>
              <p:nvPr/>
            </p:nvPicPr>
            <p:blipFill>
              <a:blip r:embed="rId3" cstate="print">
                <a:duotone>
                  <a:schemeClr val="bg2">
                    <a:shade val="45000"/>
                    <a:satMod val="135000"/>
                  </a:schemeClr>
                  <a:prstClr val="white"/>
                </a:duotone>
                <a:lum bright="40000"/>
              </a:blip>
              <a:srcRect/>
              <a:stretch>
                <a:fillRect/>
              </a:stretch>
            </p:blipFill>
            <p:spPr bwMode="auto">
              <a:xfrm>
                <a:off x="5537534" y="4011497"/>
                <a:ext cx="390525" cy="390525"/>
              </a:xfrm>
              <a:prstGeom prst="rect">
                <a:avLst/>
              </a:prstGeom>
              <a:ln>
                <a:noFill/>
              </a:ln>
              <a:effectLst>
                <a:outerShdw blurRad="190500" algn="tl" rotWithShape="0">
                  <a:srgbClr val="000000">
                    <a:alpha val="70000"/>
                  </a:srgbClr>
                </a:outerShdw>
              </a:effectLst>
            </p:spPr>
          </p:pic>
          <p:sp>
            <p:nvSpPr>
              <p:cNvPr id="1892" name="Oval 189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sp>
            <p:nvSpPr>
              <p:cNvPr id="1893" name="Oval 189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sp>
            <p:nvSpPr>
              <p:cNvPr id="1894" name="Oval 189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grpSp>
        <p:sp>
          <p:nvSpPr>
            <p:cNvPr id="283" name="Rectangle 58"/>
            <p:cNvSpPr>
              <a:spLocks noChangeArrowheads="1"/>
            </p:cNvSpPr>
            <p:nvPr/>
          </p:nvSpPr>
          <p:spPr bwMode="auto">
            <a:xfrm rot="16200000">
              <a:off x="2481044" y="3656614"/>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nats</a:t>
              </a:r>
            </a:p>
          </p:txBody>
        </p:sp>
        <p:sp>
          <p:nvSpPr>
            <p:cNvPr id="284" name="Rectangle 58"/>
            <p:cNvSpPr>
              <a:spLocks noChangeArrowheads="1"/>
            </p:cNvSpPr>
            <p:nvPr/>
          </p:nvSpPr>
          <p:spPr bwMode="auto">
            <a:xfrm rot="16200000">
              <a:off x="2481044" y="4571014"/>
              <a:ext cx="197170"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nats</a:t>
              </a:r>
            </a:p>
          </p:txBody>
        </p:sp>
      </p:grpSp>
      <p:sp>
        <p:nvSpPr>
          <p:cNvPr id="285" name="TextBox 284"/>
          <p:cNvSpPr txBox="1"/>
          <p:nvPr/>
        </p:nvSpPr>
        <p:spPr>
          <a:xfrm>
            <a:off x="2749326" y="455123"/>
            <a:ext cx="3379451" cy="461665"/>
          </a:xfrm>
          <a:prstGeom prst="rect">
            <a:avLst/>
          </a:prstGeom>
          <a:noFill/>
        </p:spPr>
        <p:txBody>
          <a:bodyPr wrap="none" rtlCol="0">
            <a:spAutoFit/>
          </a:bodyPr>
          <a:lstStyle/>
          <a:p>
            <a:r>
              <a:rPr lang="en-GB" sz="2400" dirty="0">
                <a:solidFill>
                  <a:schemeClr val="accent1">
                    <a:lumMod val="50000"/>
                  </a:schemeClr>
                </a:solidFill>
                <a:latin typeface="Arial Narrow" panose="020B0606020202030204" pitchFamily="34" charset="0"/>
              </a:rPr>
              <a:t>Bayes optimal rule learning?</a:t>
            </a:r>
          </a:p>
        </p:txBody>
      </p:sp>
      <p:cxnSp>
        <p:nvCxnSpPr>
          <p:cNvPr id="286" name="Straight Arrow Connector 285"/>
          <p:cNvCxnSpPr/>
          <p:nvPr/>
        </p:nvCxnSpPr>
        <p:spPr>
          <a:xfrm flipV="1">
            <a:off x="4321907" y="5080010"/>
            <a:ext cx="0" cy="1164493"/>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2.35539E-6 L -0.08941 -2.35539E-6 " pathEditMode="relative" rAng="0" ptsTypes="AA">
                                      <p:cBhvr>
                                        <p:cTn id="6" dur="2000" fill="hold"/>
                                        <p:tgtEl>
                                          <p:spTgt spid="286"/>
                                        </p:tgtEl>
                                        <p:attrNameLst>
                                          <p:attrName>ppt_x</p:attrName>
                                          <p:attrName>ppt_y</p:attrName>
                                        </p:attrNameLst>
                                      </p:cBhvr>
                                      <p:rCtr x="-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3736315-59AA-4840-AEA4-FF3B2A67E5EE}"/>
              </a:ext>
            </a:extLst>
          </p:cNvPr>
          <p:cNvSpPr/>
          <p:nvPr/>
        </p:nvSpPr>
        <p:spPr>
          <a:xfrm>
            <a:off x="1907869" y="554903"/>
            <a:ext cx="6799383" cy="5502052"/>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76" descr="http://images.wisegeek.com/human-brain.jpg">
            <a:extLst>
              <a:ext uri="{FF2B5EF4-FFF2-40B4-BE49-F238E27FC236}">
                <a16:creationId xmlns:a16="http://schemas.microsoft.com/office/drawing/2014/main" id="{C0D41393-D664-4BC8-96CD-B11E1065941A}"/>
              </a:ext>
            </a:extLst>
          </p:cNvPr>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lum bright="30000" contrast="-40000"/>
            <a:extLst>
              <a:ext uri="{28A0092B-C50C-407E-A947-70E740481C1C}">
                <a14:useLocalDpi xmlns:a14="http://schemas.microsoft.com/office/drawing/2010/main" val="0"/>
              </a:ext>
            </a:extLst>
          </a:blip>
          <a:srcRect/>
          <a:stretch>
            <a:fillRect/>
          </a:stretch>
        </p:blipFill>
        <p:spPr bwMode="auto">
          <a:xfrm>
            <a:off x="2400228" y="1026107"/>
            <a:ext cx="6488310" cy="506597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
        <p:nvSpPr>
          <p:cNvPr id="34" name="Rounded Rectangle 11">
            <a:extLst>
              <a:ext uri="{FF2B5EF4-FFF2-40B4-BE49-F238E27FC236}">
                <a16:creationId xmlns:a16="http://schemas.microsoft.com/office/drawing/2014/main" id="{8463CE0F-5922-4C18-B9C7-888E9F17C904}"/>
              </a:ext>
            </a:extLst>
          </p:cNvPr>
          <p:cNvSpPr/>
          <p:nvPr/>
        </p:nvSpPr>
        <p:spPr>
          <a:xfrm>
            <a:off x="3046945" y="4338965"/>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7" name="Right Arrow 38">
            <a:extLst>
              <a:ext uri="{FF2B5EF4-FFF2-40B4-BE49-F238E27FC236}">
                <a16:creationId xmlns:a16="http://schemas.microsoft.com/office/drawing/2014/main" id="{CB7110A3-29B6-4D58-B0A3-24CA87DAB43B}"/>
              </a:ext>
            </a:extLst>
          </p:cNvPr>
          <p:cNvSpPr/>
          <p:nvPr/>
        </p:nvSpPr>
        <p:spPr>
          <a:xfrm rot="10800000">
            <a:off x="2255655" y="2442304"/>
            <a:ext cx="797168" cy="386866"/>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11">
            <a:extLst>
              <a:ext uri="{FF2B5EF4-FFF2-40B4-BE49-F238E27FC236}">
                <a16:creationId xmlns:a16="http://schemas.microsoft.com/office/drawing/2014/main" id="{499B7104-512B-4BFB-9E94-DE1DFC6B56A4}"/>
              </a:ext>
            </a:extLst>
          </p:cNvPr>
          <p:cNvSpPr/>
          <p:nvPr/>
        </p:nvSpPr>
        <p:spPr>
          <a:xfrm>
            <a:off x="3046945" y="3055952"/>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10" name="Rounded Rectangle 12">
            <a:extLst>
              <a:ext uri="{FF2B5EF4-FFF2-40B4-BE49-F238E27FC236}">
                <a16:creationId xmlns:a16="http://schemas.microsoft.com/office/drawing/2014/main" id="{52B75154-CA03-4BB4-B18E-32D12387E034}"/>
              </a:ext>
            </a:extLst>
          </p:cNvPr>
          <p:cNvSpPr/>
          <p:nvPr/>
        </p:nvSpPr>
        <p:spPr>
          <a:xfrm>
            <a:off x="3048893" y="1222571"/>
            <a:ext cx="4661915" cy="1725214"/>
          </a:xfrm>
          <a:prstGeom prst="round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cs typeface="Times New Roman" pitchFamily="18" charset="0"/>
            </a:endParaRPr>
          </a:p>
        </p:txBody>
      </p:sp>
      <p:sp>
        <p:nvSpPr>
          <p:cNvPr id="11" name="TextBox 10">
            <a:extLst>
              <a:ext uri="{FF2B5EF4-FFF2-40B4-BE49-F238E27FC236}">
                <a16:creationId xmlns:a16="http://schemas.microsoft.com/office/drawing/2014/main" id="{46B88B21-B0F6-4AE4-A4E5-EFC2644AD417}"/>
              </a:ext>
            </a:extLst>
          </p:cNvPr>
          <p:cNvSpPr txBox="1"/>
          <p:nvPr/>
        </p:nvSpPr>
        <p:spPr>
          <a:xfrm>
            <a:off x="6081648" y="3132422"/>
            <a:ext cx="1430200" cy="276999"/>
          </a:xfrm>
          <a:prstGeom prst="rect">
            <a:avLst/>
          </a:prstGeom>
          <a:solidFill>
            <a:schemeClr val="accent1">
              <a:lumMod val="75000"/>
            </a:schemeClr>
          </a:solidFill>
        </p:spPr>
        <p:txBody>
          <a:bodyPr wrap="none" rtlCol="0">
            <a:spAutoFit/>
          </a:bodyPr>
          <a:lstStyle/>
          <a:p>
            <a:pPr algn="ctr"/>
            <a:r>
              <a:rPr lang="en-GB" sz="1200" b="1" dirty="0">
                <a:solidFill>
                  <a:prstClr val="white"/>
                </a:solidFill>
                <a:latin typeface="Arial Narrow" pitchFamily="34" charset="0"/>
                <a:cs typeface="Times New Roman" pitchFamily="18" charset="0"/>
              </a:rPr>
              <a:t>Perceptual inference</a:t>
            </a:r>
          </a:p>
        </p:txBody>
      </p:sp>
      <p:sp>
        <p:nvSpPr>
          <p:cNvPr id="12" name="TextBox 11">
            <a:extLst>
              <a:ext uri="{FF2B5EF4-FFF2-40B4-BE49-F238E27FC236}">
                <a16:creationId xmlns:a16="http://schemas.microsoft.com/office/drawing/2014/main" id="{F224BC5C-F99E-4232-8C62-C521E3854662}"/>
              </a:ext>
            </a:extLst>
          </p:cNvPr>
          <p:cNvSpPr txBox="1"/>
          <p:nvPr/>
        </p:nvSpPr>
        <p:spPr>
          <a:xfrm>
            <a:off x="6082009" y="1340583"/>
            <a:ext cx="1429839" cy="276999"/>
          </a:xfrm>
          <a:prstGeom prst="rect">
            <a:avLst/>
          </a:prstGeom>
          <a:solidFill>
            <a:schemeClr val="accent3">
              <a:lumMod val="50000"/>
            </a:schemeClr>
          </a:solidFill>
        </p:spPr>
        <p:txBody>
          <a:bodyPr wrap="square" rtlCol="0">
            <a:spAutoFit/>
          </a:bodyPr>
          <a:lstStyle/>
          <a:p>
            <a:pPr algn="ctr"/>
            <a:r>
              <a:rPr lang="en-GB" sz="1200" b="1" dirty="0">
                <a:solidFill>
                  <a:prstClr val="white"/>
                </a:solidFill>
                <a:latin typeface="Arial Narrow" pitchFamily="34" charset="0"/>
                <a:cs typeface="Times New Roman" pitchFamily="18" charset="0"/>
              </a:rPr>
              <a:t>Policy selection</a:t>
            </a:r>
          </a:p>
        </p:txBody>
      </p:sp>
      <p:sp>
        <p:nvSpPr>
          <p:cNvPr id="13" name="Curved Right Arrow 19">
            <a:extLst>
              <a:ext uri="{FF2B5EF4-FFF2-40B4-BE49-F238E27FC236}">
                <a16:creationId xmlns:a16="http://schemas.microsoft.com/office/drawing/2014/main" id="{D8180494-24B6-479F-BF01-3F70711B2CF6}"/>
              </a:ext>
            </a:extLst>
          </p:cNvPr>
          <p:cNvSpPr/>
          <p:nvPr/>
        </p:nvSpPr>
        <p:spPr>
          <a:xfrm>
            <a:off x="876234" y="2516538"/>
            <a:ext cx="750257" cy="1695952"/>
          </a:xfrm>
          <a:prstGeom prst="curved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itchFamily="34" charset="0"/>
              <a:cs typeface="Times New Roman" pitchFamily="18" charset="0"/>
            </a:endParaRPr>
          </a:p>
        </p:txBody>
      </p:sp>
      <p:sp>
        <p:nvSpPr>
          <p:cNvPr id="14" name="TextBox 13">
            <a:extLst>
              <a:ext uri="{FF2B5EF4-FFF2-40B4-BE49-F238E27FC236}">
                <a16:creationId xmlns:a16="http://schemas.microsoft.com/office/drawing/2014/main" id="{AED07684-CAC3-40E5-97BC-3B4DEDE927ED}"/>
              </a:ext>
            </a:extLst>
          </p:cNvPr>
          <p:cNvSpPr txBox="1"/>
          <p:nvPr/>
        </p:nvSpPr>
        <p:spPr>
          <a:xfrm>
            <a:off x="3554542" y="3132422"/>
            <a:ext cx="1745991" cy="276999"/>
          </a:xfrm>
          <a:prstGeom prst="rect">
            <a:avLst/>
          </a:prstGeom>
          <a:noFill/>
        </p:spPr>
        <p:txBody>
          <a:bodyPr wrap="none" rtlCol="0">
            <a:spAutoFit/>
          </a:bodyPr>
          <a:lstStyle/>
          <a:p>
            <a:pPr algn="r"/>
            <a:r>
              <a:rPr lang="en-GB" sz="1200" b="1" dirty="0">
                <a:solidFill>
                  <a:schemeClr val="accent1">
                    <a:lumMod val="75000"/>
                  </a:schemeClr>
                </a:solidFill>
                <a:latin typeface="Arial Narrow" pitchFamily="34" charset="0"/>
                <a:cs typeface="Times New Roman" pitchFamily="18" charset="0"/>
              </a:rPr>
              <a:t>Free energy maximisation</a:t>
            </a:r>
          </a:p>
        </p:txBody>
      </p:sp>
      <p:sp>
        <p:nvSpPr>
          <p:cNvPr id="15" name="TextBox 14">
            <a:extLst>
              <a:ext uri="{FF2B5EF4-FFF2-40B4-BE49-F238E27FC236}">
                <a16:creationId xmlns:a16="http://schemas.microsoft.com/office/drawing/2014/main" id="{54E28812-FE8C-4458-B29A-D8F6F6A0F0ED}"/>
              </a:ext>
            </a:extLst>
          </p:cNvPr>
          <p:cNvSpPr txBox="1"/>
          <p:nvPr/>
        </p:nvSpPr>
        <p:spPr>
          <a:xfrm>
            <a:off x="3604420" y="1340583"/>
            <a:ext cx="2308645" cy="276999"/>
          </a:xfrm>
          <a:prstGeom prst="rect">
            <a:avLst/>
          </a:prstGeom>
          <a:noFill/>
        </p:spPr>
        <p:txBody>
          <a:bodyPr wrap="none" rtlCol="0">
            <a:spAutoFit/>
          </a:bodyPr>
          <a:lstStyle/>
          <a:p>
            <a:pPr algn="r"/>
            <a:r>
              <a:rPr lang="en-GB" sz="1200" b="1" dirty="0">
                <a:solidFill>
                  <a:schemeClr val="accent3">
                    <a:lumMod val="50000"/>
                  </a:schemeClr>
                </a:solidFill>
                <a:latin typeface="Arial Narrow" pitchFamily="34" charset="0"/>
                <a:cs typeface="Times New Roman" pitchFamily="18" charset="0"/>
              </a:rPr>
              <a:t>Expected free energy maximisation</a:t>
            </a:r>
          </a:p>
        </p:txBody>
      </p:sp>
      <p:pic>
        <p:nvPicPr>
          <p:cNvPr id="16" name="Picture 5" descr="Leonardo-6">
            <a:extLst>
              <a:ext uri="{FF2B5EF4-FFF2-40B4-BE49-F238E27FC236}">
                <a16:creationId xmlns:a16="http://schemas.microsoft.com/office/drawing/2014/main" id="{083AEBA6-C0C6-49F7-8D8A-DAB7F4BD79E6}"/>
              </a:ext>
            </a:extLst>
          </p:cNvPr>
          <p:cNvPicPr>
            <a:picLocks noChangeAspect="1" noChangeArrowheads="1"/>
          </p:cNvPicPr>
          <p:nvPr/>
        </p:nvPicPr>
        <p:blipFill>
          <a:blip r:embed="rId4" cstate="print">
            <a:duotone>
              <a:schemeClr val="accent2">
                <a:shade val="45000"/>
                <a:satMod val="135000"/>
              </a:schemeClr>
              <a:prstClr val="white"/>
            </a:duotone>
          </a:blip>
          <a:srcRect r="3073" b="3670"/>
          <a:stretch>
            <a:fillRect/>
          </a:stretch>
        </p:blipFill>
        <p:spPr bwMode="auto">
          <a:xfrm>
            <a:off x="1376389" y="1492718"/>
            <a:ext cx="1125415" cy="875846"/>
          </a:xfrm>
          <a:prstGeom prst="rect">
            <a:avLst/>
          </a:prstGeom>
          <a:ln>
            <a:noFill/>
          </a:ln>
          <a:effectLst>
            <a:outerShdw blurRad="292100" dist="139700" dir="2700000" algn="tl" rotWithShape="0">
              <a:srgbClr val="333333">
                <a:alpha val="65000"/>
              </a:srgbClr>
            </a:outerShdw>
          </a:effectLst>
        </p:spPr>
      </p:pic>
      <p:pic>
        <p:nvPicPr>
          <p:cNvPr id="17" name="Picture 6" descr="davincieye">
            <a:extLst>
              <a:ext uri="{FF2B5EF4-FFF2-40B4-BE49-F238E27FC236}">
                <a16:creationId xmlns:a16="http://schemas.microsoft.com/office/drawing/2014/main" id="{F449A2A7-0442-436F-B858-6B1F1ECE58FC}"/>
              </a:ext>
            </a:extLst>
          </p:cNvPr>
          <p:cNvPicPr>
            <a:picLocks noChangeAspect="1" noChangeArrowheads="1"/>
          </p:cNvPicPr>
          <p:nvPr/>
        </p:nvPicPr>
        <p:blipFill>
          <a:blip r:embed="rId5" cstate="print">
            <a:duotone>
              <a:schemeClr val="accent2">
                <a:shade val="45000"/>
                <a:satMod val="135000"/>
              </a:schemeClr>
              <a:prstClr val="white"/>
            </a:duotone>
          </a:blip>
          <a:srcRect l="12386" t="6497" r="4918" b="3813"/>
          <a:stretch>
            <a:fillRect/>
          </a:stretch>
        </p:blipFill>
        <p:spPr bwMode="auto">
          <a:xfrm>
            <a:off x="1605925" y="4309682"/>
            <a:ext cx="666343" cy="465338"/>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B10726E9-D728-405A-8C79-F6D368FBDE00}"/>
              </a:ext>
            </a:extLst>
          </p:cNvPr>
          <p:cNvSpPr txBox="1"/>
          <p:nvPr/>
        </p:nvSpPr>
        <p:spPr>
          <a:xfrm>
            <a:off x="4518141" y="859832"/>
            <a:ext cx="1649811" cy="369332"/>
          </a:xfrm>
          <a:prstGeom prst="rect">
            <a:avLst/>
          </a:prstGeom>
          <a:noFill/>
        </p:spPr>
        <p:txBody>
          <a:bodyPr wrap="none" rtlCol="0">
            <a:spAutoFit/>
          </a:bodyPr>
          <a:lstStyle/>
          <a:p>
            <a:pPr algn="ctr"/>
            <a:r>
              <a:rPr lang="en-GB" b="1" dirty="0">
                <a:solidFill>
                  <a:schemeClr val="accent1">
                    <a:lumMod val="50000"/>
                  </a:schemeClr>
                </a:solidFill>
                <a:latin typeface="Arial Narrow" pitchFamily="34" charset="0"/>
                <a:cs typeface="Times New Roman" pitchFamily="18" charset="0"/>
              </a:rPr>
              <a:t>Active inference</a:t>
            </a:r>
          </a:p>
        </p:txBody>
      </p:sp>
      <p:grpSp>
        <p:nvGrpSpPr>
          <p:cNvPr id="19" name="Group 18">
            <a:extLst>
              <a:ext uri="{FF2B5EF4-FFF2-40B4-BE49-F238E27FC236}">
                <a16:creationId xmlns:a16="http://schemas.microsoft.com/office/drawing/2014/main" id="{D304C631-3235-4162-B039-83C89D6E025B}"/>
              </a:ext>
            </a:extLst>
          </p:cNvPr>
          <p:cNvGrpSpPr/>
          <p:nvPr/>
        </p:nvGrpSpPr>
        <p:grpSpPr>
          <a:xfrm>
            <a:off x="1589509" y="2288022"/>
            <a:ext cx="1272754" cy="706243"/>
            <a:chOff x="830502" y="2217687"/>
            <a:chExt cx="1272754" cy="706243"/>
          </a:xfrm>
        </p:grpSpPr>
        <p:sp>
          <p:nvSpPr>
            <p:cNvPr id="27" name="Oval 26">
              <a:extLst>
                <a:ext uri="{FF2B5EF4-FFF2-40B4-BE49-F238E27FC236}">
                  <a16:creationId xmlns:a16="http://schemas.microsoft.com/office/drawing/2014/main" id="{8DED170D-C978-4B7C-A034-0F7F7500A2F0}"/>
                </a:ext>
              </a:extLst>
            </p:cNvPr>
            <p:cNvSpPr/>
            <p:nvPr/>
          </p:nvSpPr>
          <p:spPr>
            <a:xfrm>
              <a:off x="830502" y="2217687"/>
              <a:ext cx="691375" cy="706243"/>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graphicFrame>
          <p:nvGraphicFramePr>
            <p:cNvPr id="28" name="Object 27">
              <a:extLst>
                <a:ext uri="{FF2B5EF4-FFF2-40B4-BE49-F238E27FC236}">
                  <a16:creationId xmlns:a16="http://schemas.microsoft.com/office/drawing/2014/main" id="{6F3F8CB2-B2C8-4ADD-85A3-E264979613E2}"/>
                </a:ext>
              </a:extLst>
            </p:cNvPr>
            <p:cNvGraphicFramePr>
              <a:graphicFrameLocks noChangeAspect="1"/>
            </p:cNvGraphicFramePr>
            <p:nvPr/>
          </p:nvGraphicFramePr>
          <p:xfrm>
            <a:off x="1084081" y="2385528"/>
            <a:ext cx="1019175" cy="360362"/>
          </p:xfrm>
          <a:graphic>
            <a:graphicData uri="http://schemas.openxmlformats.org/presentationml/2006/ole">
              <mc:AlternateContent xmlns:mc="http://schemas.openxmlformats.org/markup-compatibility/2006">
                <mc:Choice xmlns:v="urn:schemas-microsoft-com:vml" Requires="v">
                  <p:oleObj spid="_x0000_s388179" name="Equation" r:id="rId6" imgW="647640" imgH="228600" progId="Equation.DSMT4">
                    <p:embed/>
                  </p:oleObj>
                </mc:Choice>
                <mc:Fallback>
                  <p:oleObj name="Equation" r:id="rId6" imgW="647640" imgH="228600" progId="Equation.DSMT4">
                    <p:embed/>
                    <p:pic>
                      <p:nvPicPr>
                        <p:cNvPr id="28" name="Object 27">
                          <a:extLst>
                            <a:ext uri="{FF2B5EF4-FFF2-40B4-BE49-F238E27FC236}">
                              <a16:creationId xmlns:a16="http://schemas.microsoft.com/office/drawing/2014/main" id="{6F3F8CB2-B2C8-4ADD-85A3-E264979613E2}"/>
                            </a:ext>
                          </a:extLst>
                        </p:cNvPr>
                        <p:cNvPicPr>
                          <a:picLocks noChangeAspect="1" noChangeArrowheads="1"/>
                        </p:cNvPicPr>
                        <p:nvPr/>
                      </p:nvPicPr>
                      <p:blipFill>
                        <a:blip r:embed="rId7"/>
                        <a:srcRect/>
                        <a:stretch>
                          <a:fillRect/>
                        </a:stretch>
                      </p:blipFill>
                      <p:spPr bwMode="auto">
                        <a:xfrm>
                          <a:off x="1084081" y="2385528"/>
                          <a:ext cx="1019175" cy="360362"/>
                        </a:xfrm>
                        <a:prstGeom prst="rect">
                          <a:avLst/>
                        </a:prstGeom>
                        <a:noFill/>
                      </p:spPr>
                    </p:pic>
                  </p:oleObj>
                </mc:Fallback>
              </mc:AlternateContent>
            </a:graphicData>
          </a:graphic>
        </p:graphicFrame>
      </p:grpSp>
      <p:sp>
        <p:nvSpPr>
          <p:cNvPr id="20" name="Right Arrow 37">
            <a:extLst>
              <a:ext uri="{FF2B5EF4-FFF2-40B4-BE49-F238E27FC236}">
                <a16:creationId xmlns:a16="http://schemas.microsoft.com/office/drawing/2014/main" id="{3BD7FC64-75DC-4852-9FCF-80953210AAF7}"/>
              </a:ext>
            </a:extLst>
          </p:cNvPr>
          <p:cNvSpPr/>
          <p:nvPr/>
        </p:nvSpPr>
        <p:spPr>
          <a:xfrm>
            <a:off x="2251746" y="3868611"/>
            <a:ext cx="797168" cy="312616"/>
          </a:xfrm>
          <a:prstGeom prst="rightArrow">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AF191AA-8749-4223-A3C2-BEE43A86FD58}"/>
              </a:ext>
            </a:extLst>
          </p:cNvPr>
          <p:cNvSpPr/>
          <p:nvPr/>
        </p:nvSpPr>
        <p:spPr>
          <a:xfrm>
            <a:off x="1593409" y="3659622"/>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23" name="TextBox 22">
            <a:extLst>
              <a:ext uri="{FF2B5EF4-FFF2-40B4-BE49-F238E27FC236}">
                <a16:creationId xmlns:a16="http://schemas.microsoft.com/office/drawing/2014/main" id="{9BBED48C-BE27-4613-BC55-35B5CBA966DB}"/>
              </a:ext>
            </a:extLst>
          </p:cNvPr>
          <p:cNvSpPr txBox="1"/>
          <p:nvPr/>
        </p:nvSpPr>
        <p:spPr>
          <a:xfrm>
            <a:off x="321019" y="3159633"/>
            <a:ext cx="1085554" cy="276999"/>
          </a:xfrm>
          <a:prstGeom prst="rect">
            <a:avLst/>
          </a:prstGeom>
          <a:solidFill>
            <a:schemeClr val="bg2">
              <a:lumMod val="50000"/>
            </a:schemeClr>
          </a:solidFill>
        </p:spPr>
        <p:txBody>
          <a:bodyPr wrap="none" rtlCol="0">
            <a:spAutoFit/>
          </a:bodyPr>
          <a:lstStyle/>
          <a:p>
            <a:pPr algn="r"/>
            <a:r>
              <a:rPr lang="en-GB" sz="1200" b="1" dirty="0">
                <a:solidFill>
                  <a:schemeClr val="bg1"/>
                </a:solidFill>
                <a:latin typeface="Arial Narrow" pitchFamily="34" charset="0"/>
                <a:cs typeface="Times New Roman" pitchFamily="18" charset="0"/>
              </a:rPr>
              <a:t>External states</a:t>
            </a:r>
          </a:p>
        </p:txBody>
      </p:sp>
      <p:sp>
        <p:nvSpPr>
          <p:cNvPr id="24" name="TextBox 23">
            <a:extLst>
              <a:ext uri="{FF2B5EF4-FFF2-40B4-BE49-F238E27FC236}">
                <a16:creationId xmlns:a16="http://schemas.microsoft.com/office/drawing/2014/main" id="{F61655C9-D8A8-46F8-8F46-CD3FCD3AD9F8}"/>
              </a:ext>
            </a:extLst>
          </p:cNvPr>
          <p:cNvSpPr txBox="1"/>
          <p:nvPr/>
        </p:nvSpPr>
        <p:spPr>
          <a:xfrm>
            <a:off x="1437321" y="3155726"/>
            <a:ext cx="1106393" cy="276999"/>
          </a:xfrm>
          <a:prstGeom prst="rect">
            <a:avLst/>
          </a:prstGeom>
          <a:solidFill>
            <a:schemeClr val="bg1"/>
          </a:solidFill>
          <a:ln>
            <a:solidFill>
              <a:schemeClr val="bg2">
                <a:lumMod val="50000"/>
              </a:schemeClr>
            </a:solidFill>
          </a:ln>
        </p:spPr>
        <p:txBody>
          <a:bodyPr wrap="none" rtlCol="0">
            <a:spAutoFit/>
          </a:bodyPr>
          <a:lstStyle/>
          <a:p>
            <a:pPr algn="r"/>
            <a:r>
              <a:rPr lang="en-GB" sz="1200" b="1" dirty="0">
                <a:solidFill>
                  <a:schemeClr val="bg2">
                    <a:lumMod val="50000"/>
                  </a:schemeClr>
                </a:solidFill>
                <a:latin typeface="Arial Narrow" pitchFamily="34" charset="0"/>
                <a:cs typeface="Times New Roman" pitchFamily="18" charset="0"/>
              </a:rPr>
              <a:t>Markov blanket</a:t>
            </a:r>
          </a:p>
        </p:txBody>
      </p:sp>
      <p:sp>
        <p:nvSpPr>
          <p:cNvPr id="25" name="Right Arrow 28">
            <a:extLst>
              <a:ext uri="{FF2B5EF4-FFF2-40B4-BE49-F238E27FC236}">
                <a16:creationId xmlns:a16="http://schemas.microsoft.com/office/drawing/2014/main" id="{D021CE34-8E99-4EF7-A720-B43CC029C760}"/>
              </a:ext>
            </a:extLst>
          </p:cNvPr>
          <p:cNvSpPr/>
          <p:nvPr/>
        </p:nvSpPr>
        <p:spPr>
          <a:xfrm rot="16200000">
            <a:off x="5237217" y="2676900"/>
            <a:ext cx="285266" cy="644805"/>
          </a:xfrm>
          <a:prstGeom prst="rightArrow">
            <a:avLst>
              <a:gd name="adj1" fmla="val 50000"/>
              <a:gd name="adj2" fmla="val 50000"/>
            </a:avLst>
          </a:prstGeom>
          <a:solidFill>
            <a:schemeClr val="accent1">
              <a:lumMod val="20000"/>
              <a:lumOff val="8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9">
            <a:extLst>
              <a:ext uri="{FF2B5EF4-FFF2-40B4-BE49-F238E27FC236}">
                <a16:creationId xmlns:a16="http://schemas.microsoft.com/office/drawing/2014/main" id="{733C993A-0F6A-447F-8B76-C5E82C6216AE}"/>
              </a:ext>
            </a:extLst>
          </p:cNvPr>
          <p:cNvGraphicFramePr>
            <a:graphicFrameLocks noChangeAspect="1"/>
          </p:cNvGraphicFramePr>
          <p:nvPr>
            <p:extLst>
              <p:ext uri="{D42A27DB-BD31-4B8C-83A1-F6EECF244321}">
                <p14:modId xmlns:p14="http://schemas.microsoft.com/office/powerpoint/2010/main" val="3794597264"/>
              </p:ext>
            </p:extLst>
          </p:nvPr>
        </p:nvGraphicFramePr>
        <p:xfrm>
          <a:off x="3616325" y="1597299"/>
          <a:ext cx="3536950" cy="3727450"/>
        </p:xfrm>
        <a:graphic>
          <a:graphicData uri="http://schemas.openxmlformats.org/presentationml/2006/ole">
            <mc:AlternateContent xmlns:mc="http://schemas.openxmlformats.org/markup-compatibility/2006">
              <mc:Choice xmlns:v="urn:schemas-microsoft-com:vml" Requires="v">
                <p:oleObj spid="_x0000_s388180" name="Equation" r:id="rId8" imgW="3327120" imgH="3504960" progId="Equation.DSMT4">
                  <p:embed/>
                </p:oleObj>
              </mc:Choice>
              <mc:Fallback>
                <p:oleObj name="Equation" r:id="rId8" imgW="3327120" imgH="3504960" progId="Equation.DSMT4">
                  <p:embed/>
                  <p:pic>
                    <p:nvPicPr>
                      <p:cNvPr id="26" name="Object 29">
                        <a:extLst>
                          <a:ext uri="{FF2B5EF4-FFF2-40B4-BE49-F238E27FC236}">
                            <a16:creationId xmlns:a16="http://schemas.microsoft.com/office/drawing/2014/main" id="{733C993A-0F6A-447F-8B76-C5E82C6216AE}"/>
                          </a:ext>
                        </a:extLst>
                      </p:cNvPr>
                      <p:cNvPicPr>
                        <a:picLocks noChangeAspect="1" noChangeArrowheads="1"/>
                      </p:cNvPicPr>
                      <p:nvPr/>
                    </p:nvPicPr>
                    <p:blipFill>
                      <a:blip r:embed="rId9"/>
                      <a:srcRect/>
                      <a:stretch>
                        <a:fillRect/>
                      </a:stretch>
                    </p:blipFill>
                    <p:spPr bwMode="auto">
                      <a:xfrm>
                        <a:off x="3616325" y="1597299"/>
                        <a:ext cx="3536950" cy="3727450"/>
                      </a:xfrm>
                      <a:prstGeom prst="rect">
                        <a:avLst/>
                      </a:prstGeom>
                      <a:noFill/>
                      <a:ln>
                        <a:noFill/>
                      </a:ln>
                      <a:effectLst/>
                    </p:spPr>
                  </p:pic>
                </p:oleObj>
              </mc:Fallback>
            </mc:AlternateContent>
          </a:graphicData>
        </a:graphic>
      </p:graphicFrame>
      <p:sp>
        <p:nvSpPr>
          <p:cNvPr id="29" name="TextBox 28">
            <a:extLst>
              <a:ext uri="{FF2B5EF4-FFF2-40B4-BE49-F238E27FC236}">
                <a16:creationId xmlns:a16="http://schemas.microsoft.com/office/drawing/2014/main" id="{2BF8A194-49DA-423C-962C-C05E7A76A1C4}"/>
              </a:ext>
            </a:extLst>
          </p:cNvPr>
          <p:cNvSpPr txBox="1"/>
          <p:nvPr/>
        </p:nvSpPr>
        <p:spPr>
          <a:xfrm>
            <a:off x="4453243" y="3944930"/>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0" name="TextBox 29">
            <a:extLst>
              <a:ext uri="{FF2B5EF4-FFF2-40B4-BE49-F238E27FC236}">
                <a16:creationId xmlns:a16="http://schemas.microsoft.com/office/drawing/2014/main" id="{32F662DA-9F25-4CF5-836C-AADA3B23560C}"/>
              </a:ext>
            </a:extLst>
          </p:cNvPr>
          <p:cNvSpPr txBox="1"/>
          <p:nvPr/>
        </p:nvSpPr>
        <p:spPr>
          <a:xfrm>
            <a:off x="5753675" y="3944929"/>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31" name="TextBox 30">
            <a:extLst>
              <a:ext uri="{FF2B5EF4-FFF2-40B4-BE49-F238E27FC236}">
                <a16:creationId xmlns:a16="http://schemas.microsoft.com/office/drawing/2014/main" id="{EF8C3FC6-6907-4015-A79B-580140FEA0B9}"/>
              </a:ext>
            </a:extLst>
          </p:cNvPr>
          <p:cNvSpPr txBox="1"/>
          <p:nvPr/>
        </p:nvSpPr>
        <p:spPr>
          <a:xfrm>
            <a:off x="4888335" y="2063112"/>
            <a:ext cx="409086" cy="261610"/>
          </a:xfrm>
          <a:prstGeom prst="rect">
            <a:avLst/>
          </a:prstGeom>
          <a:noFill/>
        </p:spPr>
        <p:txBody>
          <a:bodyPr wrap="none" rtlCol="0">
            <a:spAutoFit/>
          </a:bodyPr>
          <a:lstStyle/>
          <a:p>
            <a:pPr algn="ctr"/>
            <a:r>
              <a:rPr lang="en-GB" sz="1100" dirty="0">
                <a:solidFill>
                  <a:schemeClr val="accent2">
                    <a:lumMod val="75000"/>
                  </a:schemeClr>
                </a:solidFill>
                <a:latin typeface="Arial Narrow" panose="020B0606020202030204" pitchFamily="34" charset="0"/>
                <a:cs typeface="Times New Roman" pitchFamily="18" charset="0"/>
              </a:rPr>
              <a:t>Risk</a:t>
            </a:r>
          </a:p>
        </p:txBody>
      </p:sp>
      <p:sp>
        <p:nvSpPr>
          <p:cNvPr id="32" name="TextBox 31">
            <a:extLst>
              <a:ext uri="{FF2B5EF4-FFF2-40B4-BE49-F238E27FC236}">
                <a16:creationId xmlns:a16="http://schemas.microsoft.com/office/drawing/2014/main" id="{139E77C6-DB86-40F7-B7F6-A40E8D178240}"/>
              </a:ext>
            </a:extLst>
          </p:cNvPr>
          <p:cNvSpPr txBox="1"/>
          <p:nvPr/>
        </p:nvSpPr>
        <p:spPr>
          <a:xfrm>
            <a:off x="6134127" y="2064612"/>
            <a:ext cx="691215" cy="261610"/>
          </a:xfrm>
          <a:prstGeom prst="rect">
            <a:avLst/>
          </a:prstGeom>
          <a:noFill/>
        </p:spPr>
        <p:txBody>
          <a:bodyPr wrap="none" rtlCol="0">
            <a:spAutoFit/>
          </a:bodyPr>
          <a:lstStyle/>
          <a:p>
            <a:pPr algn="ctr"/>
            <a:r>
              <a:rPr lang="en-GB" sz="1100" dirty="0">
                <a:solidFill>
                  <a:schemeClr val="accent2">
                    <a:lumMod val="75000"/>
                  </a:schemeClr>
                </a:solidFill>
                <a:latin typeface="Arial Narrow" panose="020B0606020202030204" pitchFamily="34" charset="0"/>
                <a:cs typeface="Times New Roman" pitchFamily="18" charset="0"/>
              </a:rPr>
              <a:t>Ambiguity</a:t>
            </a:r>
          </a:p>
        </p:txBody>
      </p:sp>
      <p:graphicFrame>
        <p:nvGraphicFramePr>
          <p:cNvPr id="33" name="Object 32">
            <a:extLst>
              <a:ext uri="{FF2B5EF4-FFF2-40B4-BE49-F238E27FC236}">
                <a16:creationId xmlns:a16="http://schemas.microsoft.com/office/drawing/2014/main" id="{C52D0ABB-4B93-4CDD-8AAF-792EFEE71F0B}"/>
              </a:ext>
            </a:extLst>
          </p:cNvPr>
          <p:cNvGraphicFramePr>
            <a:graphicFrameLocks noChangeAspect="1"/>
          </p:cNvGraphicFramePr>
          <p:nvPr/>
        </p:nvGraphicFramePr>
        <p:xfrm>
          <a:off x="1838325" y="3816350"/>
          <a:ext cx="260350" cy="360363"/>
        </p:xfrm>
        <a:graphic>
          <a:graphicData uri="http://schemas.openxmlformats.org/presentationml/2006/ole">
            <mc:AlternateContent xmlns:mc="http://schemas.openxmlformats.org/markup-compatibility/2006">
              <mc:Choice xmlns:v="urn:schemas-microsoft-com:vml" Requires="v">
                <p:oleObj spid="_x0000_s388181" name="Equation" r:id="rId10" imgW="164880" imgH="228600" progId="Equation.DSMT4">
                  <p:embed/>
                </p:oleObj>
              </mc:Choice>
              <mc:Fallback>
                <p:oleObj name="Equation" r:id="rId10" imgW="164880" imgH="228600" progId="Equation.DSMT4">
                  <p:embed/>
                  <p:pic>
                    <p:nvPicPr>
                      <p:cNvPr id="33" name="Object 32">
                        <a:extLst>
                          <a:ext uri="{FF2B5EF4-FFF2-40B4-BE49-F238E27FC236}">
                            <a16:creationId xmlns:a16="http://schemas.microsoft.com/office/drawing/2014/main" id="{C52D0ABB-4B93-4CDD-8AAF-792EFEE71F0B}"/>
                          </a:ext>
                        </a:extLst>
                      </p:cNvPr>
                      <p:cNvPicPr>
                        <a:picLocks noChangeAspect="1" noChangeArrowheads="1"/>
                      </p:cNvPicPr>
                      <p:nvPr/>
                    </p:nvPicPr>
                    <p:blipFill>
                      <a:blip r:embed="rId11"/>
                      <a:srcRect/>
                      <a:stretch>
                        <a:fillRect/>
                      </a:stretch>
                    </p:blipFill>
                    <p:spPr bwMode="auto">
                      <a:xfrm>
                        <a:off x="1838325" y="3816350"/>
                        <a:ext cx="260350" cy="360363"/>
                      </a:xfrm>
                      <a:prstGeom prst="rect">
                        <a:avLst/>
                      </a:prstGeom>
                      <a:noFill/>
                    </p:spPr>
                  </p:pic>
                </p:oleObj>
              </mc:Fallback>
            </mc:AlternateContent>
          </a:graphicData>
        </a:graphic>
      </p:graphicFrame>
      <p:sp>
        <p:nvSpPr>
          <p:cNvPr id="35" name="TextBox 34">
            <a:extLst>
              <a:ext uri="{FF2B5EF4-FFF2-40B4-BE49-F238E27FC236}">
                <a16:creationId xmlns:a16="http://schemas.microsoft.com/office/drawing/2014/main" id="{58CA4A3D-C2C7-4FA8-8C84-7E9621D289FF}"/>
              </a:ext>
            </a:extLst>
          </p:cNvPr>
          <p:cNvSpPr txBox="1"/>
          <p:nvPr/>
        </p:nvSpPr>
        <p:spPr>
          <a:xfrm>
            <a:off x="6112908" y="4415435"/>
            <a:ext cx="1398940" cy="276999"/>
          </a:xfrm>
          <a:prstGeom prst="rect">
            <a:avLst/>
          </a:prstGeom>
          <a:solidFill>
            <a:schemeClr val="accent1">
              <a:lumMod val="75000"/>
            </a:schemeClr>
          </a:solidFill>
        </p:spPr>
        <p:txBody>
          <a:bodyPr wrap="square" rtlCol="0">
            <a:spAutoFit/>
          </a:bodyPr>
          <a:lstStyle/>
          <a:p>
            <a:pPr algn="ctr"/>
            <a:r>
              <a:rPr lang="en-GB" sz="1200" b="1" dirty="0">
                <a:solidFill>
                  <a:prstClr val="white"/>
                </a:solidFill>
                <a:latin typeface="Arial Narrow" pitchFamily="34" charset="0"/>
                <a:cs typeface="Times New Roman" pitchFamily="18" charset="0"/>
              </a:rPr>
              <a:t>Parametric learning</a:t>
            </a:r>
          </a:p>
        </p:txBody>
      </p:sp>
      <p:sp>
        <p:nvSpPr>
          <p:cNvPr id="37" name="TextBox 36">
            <a:extLst>
              <a:ext uri="{FF2B5EF4-FFF2-40B4-BE49-F238E27FC236}">
                <a16:creationId xmlns:a16="http://schemas.microsoft.com/office/drawing/2014/main" id="{245ED1CB-4DC0-4676-A314-E1CC826FF864}"/>
              </a:ext>
            </a:extLst>
          </p:cNvPr>
          <p:cNvSpPr txBox="1"/>
          <p:nvPr/>
        </p:nvSpPr>
        <p:spPr>
          <a:xfrm>
            <a:off x="4453243" y="5158935"/>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8" name="TextBox 37">
            <a:extLst>
              <a:ext uri="{FF2B5EF4-FFF2-40B4-BE49-F238E27FC236}">
                <a16:creationId xmlns:a16="http://schemas.microsoft.com/office/drawing/2014/main" id="{8FB9A9B1-B467-4512-A5D3-6F3B295D8D1D}"/>
              </a:ext>
            </a:extLst>
          </p:cNvPr>
          <p:cNvSpPr txBox="1"/>
          <p:nvPr/>
        </p:nvSpPr>
        <p:spPr>
          <a:xfrm>
            <a:off x="5779553" y="5158934"/>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sp>
        <p:nvSpPr>
          <p:cNvPr id="39" name="TextBox 38">
            <a:extLst>
              <a:ext uri="{FF2B5EF4-FFF2-40B4-BE49-F238E27FC236}">
                <a16:creationId xmlns:a16="http://schemas.microsoft.com/office/drawing/2014/main" id="{C491EF62-0217-44E9-BE0A-949C2891FB6F}"/>
              </a:ext>
            </a:extLst>
          </p:cNvPr>
          <p:cNvSpPr txBox="1"/>
          <p:nvPr/>
        </p:nvSpPr>
        <p:spPr>
          <a:xfrm>
            <a:off x="5071209" y="2509447"/>
            <a:ext cx="675186"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Novelty</a:t>
            </a:r>
          </a:p>
        </p:txBody>
      </p:sp>
    </p:spTree>
    <p:extLst>
      <p:ext uri="{BB962C8B-B14F-4D97-AF65-F5344CB8AC3E}">
        <p14:creationId xmlns:p14="http://schemas.microsoft.com/office/powerpoint/2010/main" val="2011973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E3736315-59AA-4840-AEA4-FF3B2A67E5EE}"/>
              </a:ext>
            </a:extLst>
          </p:cNvPr>
          <p:cNvSpPr/>
          <p:nvPr/>
        </p:nvSpPr>
        <p:spPr>
          <a:xfrm>
            <a:off x="1907869" y="554903"/>
            <a:ext cx="6799383" cy="5502052"/>
          </a:xfrm>
          <a:prstGeom prst="ellipse">
            <a:avLst/>
          </a:prstGeom>
          <a:noFill/>
          <a:ln w="76200">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11">
            <a:extLst>
              <a:ext uri="{FF2B5EF4-FFF2-40B4-BE49-F238E27FC236}">
                <a16:creationId xmlns:a16="http://schemas.microsoft.com/office/drawing/2014/main" id="{8463CE0F-5922-4C18-B9C7-888E9F17C904}"/>
              </a:ext>
            </a:extLst>
          </p:cNvPr>
          <p:cNvSpPr/>
          <p:nvPr/>
        </p:nvSpPr>
        <p:spPr>
          <a:xfrm>
            <a:off x="3046945" y="4338965"/>
            <a:ext cx="4665810" cy="121138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Narrow" pitchFamily="34" charset="0"/>
              <a:cs typeface="Times New Roman" pitchFamily="18" charset="0"/>
            </a:endParaRPr>
          </a:p>
        </p:txBody>
      </p:sp>
      <p:sp>
        <p:nvSpPr>
          <p:cNvPr id="13" name="Curved Right Arrow 19">
            <a:extLst>
              <a:ext uri="{FF2B5EF4-FFF2-40B4-BE49-F238E27FC236}">
                <a16:creationId xmlns:a16="http://schemas.microsoft.com/office/drawing/2014/main" id="{D8180494-24B6-479F-BF01-3F70711B2CF6}"/>
              </a:ext>
            </a:extLst>
          </p:cNvPr>
          <p:cNvSpPr/>
          <p:nvPr/>
        </p:nvSpPr>
        <p:spPr>
          <a:xfrm>
            <a:off x="876234" y="2516538"/>
            <a:ext cx="750257" cy="1695952"/>
          </a:xfrm>
          <a:prstGeom prst="curvedRightArrow">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Narrow" pitchFamily="34" charset="0"/>
              <a:cs typeface="Times New Roman" pitchFamily="18" charset="0"/>
            </a:endParaRPr>
          </a:p>
        </p:txBody>
      </p:sp>
      <p:pic>
        <p:nvPicPr>
          <p:cNvPr id="16" name="Picture 5" descr="Leonardo-6">
            <a:extLst>
              <a:ext uri="{FF2B5EF4-FFF2-40B4-BE49-F238E27FC236}">
                <a16:creationId xmlns:a16="http://schemas.microsoft.com/office/drawing/2014/main" id="{083AEBA6-C0C6-49F7-8D8A-DAB7F4BD79E6}"/>
              </a:ext>
            </a:extLst>
          </p:cNvPr>
          <p:cNvPicPr>
            <a:picLocks noChangeAspect="1" noChangeArrowheads="1"/>
          </p:cNvPicPr>
          <p:nvPr/>
        </p:nvPicPr>
        <p:blipFill>
          <a:blip r:embed="rId3" cstate="print">
            <a:duotone>
              <a:schemeClr val="accent2">
                <a:shade val="45000"/>
                <a:satMod val="135000"/>
              </a:schemeClr>
              <a:prstClr val="white"/>
            </a:duotone>
          </a:blip>
          <a:srcRect r="3073" b="3670"/>
          <a:stretch>
            <a:fillRect/>
          </a:stretch>
        </p:blipFill>
        <p:spPr bwMode="auto">
          <a:xfrm>
            <a:off x="1376389" y="1492718"/>
            <a:ext cx="1125415" cy="875846"/>
          </a:xfrm>
          <a:prstGeom prst="rect">
            <a:avLst/>
          </a:prstGeom>
          <a:ln>
            <a:noFill/>
          </a:ln>
          <a:effectLst>
            <a:outerShdw blurRad="292100" dist="139700" dir="2700000" algn="tl" rotWithShape="0">
              <a:srgbClr val="333333">
                <a:alpha val="65000"/>
              </a:srgbClr>
            </a:outerShdw>
          </a:effectLst>
        </p:spPr>
      </p:pic>
      <p:pic>
        <p:nvPicPr>
          <p:cNvPr id="17" name="Picture 6" descr="davincieye">
            <a:extLst>
              <a:ext uri="{FF2B5EF4-FFF2-40B4-BE49-F238E27FC236}">
                <a16:creationId xmlns:a16="http://schemas.microsoft.com/office/drawing/2014/main" id="{F449A2A7-0442-436F-B858-6B1F1ECE58FC}"/>
              </a:ext>
            </a:extLst>
          </p:cNvPr>
          <p:cNvPicPr>
            <a:picLocks noChangeAspect="1" noChangeArrowheads="1"/>
          </p:cNvPicPr>
          <p:nvPr/>
        </p:nvPicPr>
        <p:blipFill>
          <a:blip r:embed="rId4" cstate="print">
            <a:duotone>
              <a:schemeClr val="accent2">
                <a:shade val="45000"/>
                <a:satMod val="135000"/>
              </a:schemeClr>
              <a:prstClr val="white"/>
            </a:duotone>
          </a:blip>
          <a:srcRect l="12386" t="6497" r="4918" b="3813"/>
          <a:stretch>
            <a:fillRect/>
          </a:stretch>
        </p:blipFill>
        <p:spPr bwMode="auto">
          <a:xfrm>
            <a:off x="1605925" y="4309682"/>
            <a:ext cx="666343" cy="465338"/>
          </a:xfrm>
          <a:prstGeom prst="rect">
            <a:avLst/>
          </a:prstGeom>
          <a:ln>
            <a:noFill/>
          </a:ln>
          <a:effectLst>
            <a:outerShdw blurRad="292100" dist="139700" dir="2700000" algn="tl" rotWithShape="0">
              <a:srgbClr val="333333">
                <a:alpha val="65000"/>
              </a:srgbClr>
            </a:outerShdw>
          </a:effectLst>
        </p:spPr>
      </p:pic>
      <p:sp>
        <p:nvSpPr>
          <p:cNvPr id="27" name="Oval 26">
            <a:extLst>
              <a:ext uri="{FF2B5EF4-FFF2-40B4-BE49-F238E27FC236}">
                <a16:creationId xmlns:a16="http://schemas.microsoft.com/office/drawing/2014/main" id="{8DED170D-C978-4B7C-A034-0F7F7500A2F0}"/>
              </a:ext>
            </a:extLst>
          </p:cNvPr>
          <p:cNvSpPr/>
          <p:nvPr/>
        </p:nvSpPr>
        <p:spPr>
          <a:xfrm>
            <a:off x="1589509" y="2288022"/>
            <a:ext cx="691375" cy="706243"/>
          </a:xfrm>
          <a:prstGeom prst="ellipse">
            <a:avLst/>
          </a:prstGeom>
          <a:solidFill>
            <a:schemeClr val="bg2">
              <a:lumMod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21" name="Oval 20">
            <a:extLst>
              <a:ext uri="{FF2B5EF4-FFF2-40B4-BE49-F238E27FC236}">
                <a16:creationId xmlns:a16="http://schemas.microsoft.com/office/drawing/2014/main" id="{AAF191AA-8749-4223-A3C2-BEE43A86FD58}"/>
              </a:ext>
            </a:extLst>
          </p:cNvPr>
          <p:cNvSpPr/>
          <p:nvPr/>
        </p:nvSpPr>
        <p:spPr>
          <a:xfrm>
            <a:off x="1593409" y="3659622"/>
            <a:ext cx="691375" cy="706243"/>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accent2">
                  <a:lumMod val="50000"/>
                </a:schemeClr>
              </a:solidFill>
              <a:latin typeface="Arial Narrow" pitchFamily="34" charset="0"/>
            </a:endParaRPr>
          </a:p>
        </p:txBody>
      </p:sp>
      <p:sp>
        <p:nvSpPr>
          <p:cNvPr id="23" name="TextBox 22">
            <a:extLst>
              <a:ext uri="{FF2B5EF4-FFF2-40B4-BE49-F238E27FC236}">
                <a16:creationId xmlns:a16="http://schemas.microsoft.com/office/drawing/2014/main" id="{9BBED48C-BE27-4613-BC55-35B5CBA966DB}"/>
              </a:ext>
            </a:extLst>
          </p:cNvPr>
          <p:cNvSpPr txBox="1"/>
          <p:nvPr/>
        </p:nvSpPr>
        <p:spPr>
          <a:xfrm>
            <a:off x="321019" y="3159633"/>
            <a:ext cx="1085554" cy="276999"/>
          </a:xfrm>
          <a:prstGeom prst="rect">
            <a:avLst/>
          </a:prstGeom>
          <a:solidFill>
            <a:schemeClr val="bg2">
              <a:lumMod val="50000"/>
            </a:schemeClr>
          </a:solidFill>
        </p:spPr>
        <p:txBody>
          <a:bodyPr wrap="none" rtlCol="0">
            <a:spAutoFit/>
          </a:bodyPr>
          <a:lstStyle/>
          <a:p>
            <a:pPr algn="r"/>
            <a:r>
              <a:rPr lang="en-GB" sz="1200" b="1" dirty="0">
                <a:solidFill>
                  <a:schemeClr val="bg1"/>
                </a:solidFill>
                <a:latin typeface="Arial Narrow" pitchFamily="34" charset="0"/>
                <a:cs typeface="Times New Roman" pitchFamily="18" charset="0"/>
              </a:rPr>
              <a:t>External states</a:t>
            </a:r>
          </a:p>
        </p:txBody>
      </p:sp>
      <p:sp>
        <p:nvSpPr>
          <p:cNvPr id="24" name="TextBox 23">
            <a:extLst>
              <a:ext uri="{FF2B5EF4-FFF2-40B4-BE49-F238E27FC236}">
                <a16:creationId xmlns:a16="http://schemas.microsoft.com/office/drawing/2014/main" id="{F61655C9-D8A8-46F8-8F46-CD3FCD3AD9F8}"/>
              </a:ext>
            </a:extLst>
          </p:cNvPr>
          <p:cNvSpPr txBox="1"/>
          <p:nvPr/>
        </p:nvSpPr>
        <p:spPr>
          <a:xfrm>
            <a:off x="1437321" y="3155726"/>
            <a:ext cx="1106393" cy="276999"/>
          </a:xfrm>
          <a:prstGeom prst="rect">
            <a:avLst/>
          </a:prstGeom>
          <a:solidFill>
            <a:schemeClr val="bg1"/>
          </a:solidFill>
          <a:ln>
            <a:solidFill>
              <a:schemeClr val="bg2">
                <a:lumMod val="50000"/>
              </a:schemeClr>
            </a:solidFill>
          </a:ln>
        </p:spPr>
        <p:txBody>
          <a:bodyPr wrap="none" rtlCol="0">
            <a:spAutoFit/>
          </a:bodyPr>
          <a:lstStyle/>
          <a:p>
            <a:pPr algn="r"/>
            <a:r>
              <a:rPr lang="en-GB" sz="1200" b="1" dirty="0">
                <a:solidFill>
                  <a:schemeClr val="bg2">
                    <a:lumMod val="50000"/>
                  </a:schemeClr>
                </a:solidFill>
                <a:latin typeface="Arial Narrow" pitchFamily="34" charset="0"/>
                <a:cs typeface="Times New Roman" pitchFamily="18" charset="0"/>
              </a:rPr>
              <a:t>Markov blanket</a:t>
            </a:r>
          </a:p>
        </p:txBody>
      </p:sp>
      <p:grpSp>
        <p:nvGrpSpPr>
          <p:cNvPr id="58" name="Group 57">
            <a:extLst>
              <a:ext uri="{FF2B5EF4-FFF2-40B4-BE49-F238E27FC236}">
                <a16:creationId xmlns:a16="http://schemas.microsoft.com/office/drawing/2014/main" id="{D6992E2D-FEFB-424C-AC6C-DE15E1290148}"/>
              </a:ext>
            </a:extLst>
          </p:cNvPr>
          <p:cNvGrpSpPr/>
          <p:nvPr/>
        </p:nvGrpSpPr>
        <p:grpSpPr>
          <a:xfrm>
            <a:off x="4981415" y="4415435"/>
            <a:ext cx="2630623" cy="1050020"/>
            <a:chOff x="4981415" y="4415435"/>
            <a:chExt cx="2630623" cy="1050020"/>
          </a:xfrm>
        </p:grpSpPr>
        <p:sp>
          <p:nvSpPr>
            <p:cNvPr id="35" name="TextBox 34">
              <a:extLst>
                <a:ext uri="{FF2B5EF4-FFF2-40B4-BE49-F238E27FC236}">
                  <a16:creationId xmlns:a16="http://schemas.microsoft.com/office/drawing/2014/main" id="{58CA4A3D-C2C7-4FA8-8C84-7E9621D289FF}"/>
                </a:ext>
              </a:extLst>
            </p:cNvPr>
            <p:cNvSpPr txBox="1"/>
            <p:nvPr/>
          </p:nvSpPr>
          <p:spPr>
            <a:xfrm>
              <a:off x="5981463" y="4415435"/>
              <a:ext cx="1630575" cy="338554"/>
            </a:xfrm>
            <a:prstGeom prst="rect">
              <a:avLst/>
            </a:prstGeom>
            <a:solidFill>
              <a:schemeClr val="accent3">
                <a:lumMod val="75000"/>
              </a:schemeClr>
            </a:solidFill>
          </p:spPr>
          <p:txBody>
            <a:bodyPr wrap="none" rtlCol="0">
              <a:spAutoFit/>
            </a:bodyPr>
            <a:lstStyle/>
            <a:p>
              <a:pPr algn="ctr"/>
              <a:r>
                <a:rPr lang="en-GB" sz="1600" b="1" dirty="0">
                  <a:solidFill>
                    <a:prstClr val="white"/>
                  </a:solidFill>
                  <a:latin typeface="Arial Narrow" pitchFamily="34" charset="0"/>
                  <a:cs typeface="Times New Roman" pitchFamily="18" charset="0"/>
                </a:rPr>
                <a:t>Structure learning</a:t>
              </a:r>
            </a:p>
          </p:txBody>
        </p:sp>
        <p:sp>
          <p:nvSpPr>
            <p:cNvPr id="2" name="Oval 1">
              <a:extLst>
                <a:ext uri="{FF2B5EF4-FFF2-40B4-BE49-F238E27FC236}">
                  <a16:creationId xmlns:a16="http://schemas.microsoft.com/office/drawing/2014/main" id="{68C2E0D4-591B-4186-B32C-616B75E98182}"/>
                </a:ext>
              </a:extLst>
            </p:cNvPr>
            <p:cNvSpPr/>
            <p:nvPr/>
          </p:nvSpPr>
          <p:spPr>
            <a:xfrm>
              <a:off x="4981415" y="4609389"/>
              <a:ext cx="457200" cy="85606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6" name="Object 29">
            <a:extLst>
              <a:ext uri="{FF2B5EF4-FFF2-40B4-BE49-F238E27FC236}">
                <a16:creationId xmlns:a16="http://schemas.microsoft.com/office/drawing/2014/main" id="{733C993A-0F6A-447F-8B76-C5E82C6216AE}"/>
              </a:ext>
            </a:extLst>
          </p:cNvPr>
          <p:cNvGraphicFramePr>
            <a:graphicFrameLocks noChangeAspect="1"/>
          </p:cNvGraphicFramePr>
          <p:nvPr>
            <p:extLst>
              <p:ext uri="{D42A27DB-BD31-4B8C-83A1-F6EECF244321}">
                <p14:modId xmlns:p14="http://schemas.microsoft.com/office/powerpoint/2010/main" val="3194720910"/>
              </p:ext>
            </p:extLst>
          </p:nvPr>
        </p:nvGraphicFramePr>
        <p:xfrm>
          <a:off x="3725174" y="4624262"/>
          <a:ext cx="3333750" cy="703262"/>
        </p:xfrm>
        <a:graphic>
          <a:graphicData uri="http://schemas.openxmlformats.org/presentationml/2006/ole">
            <mc:AlternateContent xmlns:mc="http://schemas.openxmlformats.org/markup-compatibility/2006">
              <mc:Choice xmlns:v="urn:schemas-microsoft-com:vml" Requires="v">
                <p:oleObj spid="_x0000_s389246" name="Equation" r:id="rId5" imgW="3136680" imgH="660240" progId="Equation.DSMT4">
                  <p:embed/>
                </p:oleObj>
              </mc:Choice>
              <mc:Fallback>
                <p:oleObj name="Equation" r:id="rId5" imgW="3136680" imgH="660240" progId="Equation.DSMT4">
                  <p:embed/>
                  <p:pic>
                    <p:nvPicPr>
                      <p:cNvPr id="26" name="Object 29">
                        <a:extLst>
                          <a:ext uri="{FF2B5EF4-FFF2-40B4-BE49-F238E27FC236}">
                            <a16:creationId xmlns:a16="http://schemas.microsoft.com/office/drawing/2014/main" id="{733C993A-0F6A-447F-8B76-C5E82C6216AE}"/>
                          </a:ext>
                        </a:extLst>
                      </p:cNvPr>
                      <p:cNvPicPr>
                        <a:picLocks noChangeAspect="1" noChangeArrowheads="1"/>
                      </p:cNvPicPr>
                      <p:nvPr/>
                    </p:nvPicPr>
                    <p:blipFill>
                      <a:blip r:embed="rId6"/>
                      <a:srcRect/>
                      <a:stretch>
                        <a:fillRect/>
                      </a:stretch>
                    </p:blipFill>
                    <p:spPr bwMode="auto">
                      <a:xfrm>
                        <a:off x="3725174" y="4624262"/>
                        <a:ext cx="3333750" cy="703262"/>
                      </a:xfrm>
                      <a:prstGeom prst="rect">
                        <a:avLst/>
                      </a:prstGeom>
                      <a:noFill/>
                      <a:ln>
                        <a:noFill/>
                      </a:ln>
                      <a:effectLst/>
                    </p:spPr>
                  </p:pic>
                </p:oleObj>
              </mc:Fallback>
            </mc:AlternateContent>
          </a:graphicData>
        </a:graphic>
      </p:graphicFrame>
      <p:sp>
        <p:nvSpPr>
          <p:cNvPr id="37" name="TextBox 36">
            <a:extLst>
              <a:ext uri="{FF2B5EF4-FFF2-40B4-BE49-F238E27FC236}">
                <a16:creationId xmlns:a16="http://schemas.microsoft.com/office/drawing/2014/main" id="{245ED1CB-4DC0-4676-A314-E1CC826FF864}"/>
              </a:ext>
            </a:extLst>
          </p:cNvPr>
          <p:cNvSpPr txBox="1"/>
          <p:nvPr/>
        </p:nvSpPr>
        <p:spPr>
          <a:xfrm>
            <a:off x="4453243" y="5158935"/>
            <a:ext cx="912429"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Complexity</a:t>
            </a:r>
          </a:p>
        </p:txBody>
      </p:sp>
      <p:sp>
        <p:nvSpPr>
          <p:cNvPr id="38" name="TextBox 37">
            <a:extLst>
              <a:ext uri="{FF2B5EF4-FFF2-40B4-BE49-F238E27FC236}">
                <a16:creationId xmlns:a16="http://schemas.microsoft.com/office/drawing/2014/main" id="{8FB9A9B1-B467-4512-A5D3-6F3B295D8D1D}"/>
              </a:ext>
            </a:extLst>
          </p:cNvPr>
          <p:cNvSpPr txBox="1"/>
          <p:nvPr/>
        </p:nvSpPr>
        <p:spPr>
          <a:xfrm>
            <a:off x="5779553" y="5158934"/>
            <a:ext cx="790602" cy="307777"/>
          </a:xfrm>
          <a:prstGeom prst="rect">
            <a:avLst/>
          </a:prstGeom>
          <a:noFill/>
        </p:spPr>
        <p:txBody>
          <a:bodyPr wrap="none" rtlCol="0">
            <a:spAutoFit/>
          </a:bodyPr>
          <a:lstStyle/>
          <a:p>
            <a:pPr algn="ctr"/>
            <a:r>
              <a:rPr lang="en-GB" sz="1400" dirty="0">
                <a:solidFill>
                  <a:schemeClr val="accent2">
                    <a:lumMod val="75000"/>
                  </a:schemeClr>
                </a:solidFill>
                <a:latin typeface="Arial Narrow" panose="020B0606020202030204" pitchFamily="34" charset="0"/>
                <a:cs typeface="Times New Roman" pitchFamily="18" charset="0"/>
              </a:rPr>
              <a:t>Accuracy</a:t>
            </a:r>
          </a:p>
        </p:txBody>
      </p:sp>
      <p:grpSp>
        <p:nvGrpSpPr>
          <p:cNvPr id="57" name="Group 56">
            <a:extLst>
              <a:ext uri="{FF2B5EF4-FFF2-40B4-BE49-F238E27FC236}">
                <a16:creationId xmlns:a16="http://schemas.microsoft.com/office/drawing/2014/main" id="{E268A74C-C314-44E3-ACE8-378F190F6733}"/>
              </a:ext>
            </a:extLst>
          </p:cNvPr>
          <p:cNvGrpSpPr/>
          <p:nvPr/>
        </p:nvGrpSpPr>
        <p:grpSpPr>
          <a:xfrm>
            <a:off x="3126811" y="1184991"/>
            <a:ext cx="4739211" cy="2919143"/>
            <a:chOff x="3014663" y="1159113"/>
            <a:chExt cx="4739211" cy="2919143"/>
          </a:xfrm>
        </p:grpSpPr>
        <p:pic>
          <p:nvPicPr>
            <p:cNvPr id="40" name="Picture 39">
              <a:extLst>
                <a:ext uri="{FF2B5EF4-FFF2-40B4-BE49-F238E27FC236}">
                  <a16:creationId xmlns:a16="http://schemas.microsoft.com/office/drawing/2014/main" id="{E8519F93-B90C-4B9C-880F-B0CA0ADDD34E}"/>
                </a:ext>
              </a:extLst>
            </p:cNvPr>
            <p:cNvPicPr>
              <a:picLocks noChangeAspect="1" noChangeArrowheads="1"/>
            </p:cNvPicPr>
            <p:nvPr/>
          </p:nvPicPr>
          <p:blipFill>
            <a:blip r:embed="rId7" cstate="print"/>
            <a:srcRect/>
            <a:stretch>
              <a:fillRect/>
            </a:stretch>
          </p:blipFill>
          <p:spPr bwMode="auto">
            <a:xfrm>
              <a:off x="5804540" y="1890013"/>
              <a:ext cx="1050639" cy="1405672"/>
            </a:xfrm>
            <a:prstGeom prst="rect">
              <a:avLst/>
            </a:prstGeom>
            <a:noFill/>
            <a:ln w="9525">
              <a:noFill/>
              <a:miter lim="800000"/>
              <a:headEnd/>
              <a:tailEnd/>
            </a:ln>
          </p:spPr>
        </p:pic>
        <p:pic>
          <p:nvPicPr>
            <p:cNvPr id="41" name="Picture 40">
              <a:extLst>
                <a:ext uri="{FF2B5EF4-FFF2-40B4-BE49-F238E27FC236}">
                  <a16:creationId xmlns:a16="http://schemas.microsoft.com/office/drawing/2014/main" id="{FCB69D8F-C09E-480F-96D3-4467936FC843}"/>
                </a:ext>
              </a:extLst>
            </p:cNvPr>
            <p:cNvPicPr>
              <a:picLocks noChangeAspect="1" noChangeArrowheads="1"/>
            </p:cNvPicPr>
            <p:nvPr/>
          </p:nvPicPr>
          <p:blipFill>
            <a:blip r:embed="rId8" cstate="print"/>
            <a:srcRect/>
            <a:stretch>
              <a:fillRect/>
            </a:stretch>
          </p:blipFill>
          <p:spPr bwMode="auto">
            <a:xfrm>
              <a:off x="4105467" y="1159113"/>
              <a:ext cx="658636" cy="875846"/>
            </a:xfrm>
            <a:prstGeom prst="rect">
              <a:avLst/>
            </a:prstGeom>
            <a:noFill/>
            <a:ln w="9525">
              <a:noFill/>
              <a:miter lim="800000"/>
              <a:headEnd/>
              <a:tailEnd/>
            </a:ln>
          </p:spPr>
        </p:pic>
        <p:pic>
          <p:nvPicPr>
            <p:cNvPr id="42" name="Picture 41">
              <a:extLst>
                <a:ext uri="{FF2B5EF4-FFF2-40B4-BE49-F238E27FC236}">
                  <a16:creationId xmlns:a16="http://schemas.microsoft.com/office/drawing/2014/main" id="{42103DDE-9640-4EED-B83E-04A6D1B6FDE4}"/>
                </a:ext>
              </a:extLst>
            </p:cNvPr>
            <p:cNvPicPr>
              <a:picLocks noChangeAspect="1" noChangeArrowheads="1"/>
            </p:cNvPicPr>
            <p:nvPr/>
          </p:nvPicPr>
          <p:blipFill>
            <a:blip r:embed="rId9" cstate="print"/>
            <a:srcRect/>
            <a:stretch>
              <a:fillRect/>
            </a:stretch>
          </p:blipFill>
          <p:spPr bwMode="auto">
            <a:xfrm flipH="1">
              <a:off x="4109471" y="2159797"/>
              <a:ext cx="654632" cy="875846"/>
            </a:xfrm>
            <a:prstGeom prst="rect">
              <a:avLst/>
            </a:prstGeom>
            <a:noFill/>
            <a:ln w="9525">
              <a:noFill/>
              <a:miter lim="800000"/>
              <a:headEnd/>
              <a:tailEnd/>
            </a:ln>
          </p:spPr>
        </p:pic>
        <p:pic>
          <p:nvPicPr>
            <p:cNvPr id="36" name="Picture 35">
              <a:extLst>
                <a:ext uri="{FF2B5EF4-FFF2-40B4-BE49-F238E27FC236}">
                  <a16:creationId xmlns:a16="http://schemas.microsoft.com/office/drawing/2014/main" id="{8397CA6C-2BAC-43B2-83B2-6C681C509F7D}"/>
                </a:ext>
              </a:extLst>
            </p:cNvPr>
            <p:cNvPicPr>
              <a:picLocks noChangeAspect="1" noChangeArrowheads="1"/>
            </p:cNvPicPr>
            <p:nvPr/>
          </p:nvPicPr>
          <p:blipFill>
            <a:blip r:embed="rId9" cstate="print"/>
            <a:srcRect/>
            <a:stretch>
              <a:fillRect/>
            </a:stretch>
          </p:blipFill>
          <p:spPr bwMode="auto">
            <a:xfrm>
              <a:off x="4109471" y="3168254"/>
              <a:ext cx="654632" cy="875846"/>
            </a:xfrm>
            <a:prstGeom prst="rect">
              <a:avLst/>
            </a:prstGeom>
            <a:noFill/>
            <a:ln w="9525">
              <a:noFill/>
              <a:miter lim="800000"/>
              <a:headEnd/>
              <a:tailEnd/>
            </a:ln>
          </p:spPr>
        </p:pic>
        <p:cxnSp>
          <p:nvCxnSpPr>
            <p:cNvPr id="5" name="Connector: Curved 4">
              <a:extLst>
                <a:ext uri="{FF2B5EF4-FFF2-40B4-BE49-F238E27FC236}">
                  <a16:creationId xmlns:a16="http://schemas.microsoft.com/office/drawing/2014/main" id="{573379FA-5B6A-431B-A5BD-8454F2DB7A07}"/>
                </a:ext>
              </a:extLst>
            </p:cNvPr>
            <p:cNvCxnSpPr>
              <a:cxnSpLocks/>
              <a:stCxn id="41" idx="3"/>
              <a:endCxn id="40" idx="1"/>
            </p:cNvCxnSpPr>
            <p:nvPr/>
          </p:nvCxnSpPr>
          <p:spPr>
            <a:xfrm>
              <a:off x="4764103" y="1597036"/>
              <a:ext cx="1040437" cy="995813"/>
            </a:xfrm>
            <a:prstGeom prst="curvedConnector3">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BCDB4264-0555-4139-889A-A1AEFB627C86}"/>
                </a:ext>
              </a:extLst>
            </p:cNvPr>
            <p:cNvCxnSpPr>
              <a:cxnSpLocks/>
              <a:stCxn id="36" idx="3"/>
              <a:endCxn id="40" idx="1"/>
            </p:cNvCxnSpPr>
            <p:nvPr/>
          </p:nvCxnSpPr>
          <p:spPr>
            <a:xfrm flipV="1">
              <a:off x="4764103" y="2592849"/>
              <a:ext cx="1040437" cy="1013328"/>
            </a:xfrm>
            <a:prstGeom prst="curvedConnector3">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CEC41052-143E-4EAF-89CE-56A01865DA15}"/>
                </a:ext>
              </a:extLst>
            </p:cNvPr>
            <p:cNvCxnSpPr>
              <a:cxnSpLocks/>
              <a:stCxn id="42" idx="1"/>
              <a:endCxn id="40" idx="1"/>
            </p:cNvCxnSpPr>
            <p:nvPr/>
          </p:nvCxnSpPr>
          <p:spPr>
            <a:xfrm flipV="1">
              <a:off x="4764103" y="2592849"/>
              <a:ext cx="1040437" cy="4871"/>
            </a:xfrm>
            <a:prstGeom prst="curvedConnector3">
              <a:avLst/>
            </a:prstGeom>
            <a:ln w="381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2" name="Object 29">
              <a:extLst>
                <a:ext uri="{FF2B5EF4-FFF2-40B4-BE49-F238E27FC236}">
                  <a16:creationId xmlns:a16="http://schemas.microsoft.com/office/drawing/2014/main" id="{F89FB2D8-8DF9-46CF-8A50-97C7443189C8}"/>
                </a:ext>
              </a:extLst>
            </p:cNvPr>
            <p:cNvGraphicFramePr>
              <a:graphicFrameLocks noChangeAspect="1"/>
            </p:cNvGraphicFramePr>
            <p:nvPr>
              <p:extLst>
                <p:ext uri="{D42A27DB-BD31-4B8C-83A1-F6EECF244321}">
                  <p14:modId xmlns:p14="http://schemas.microsoft.com/office/powerpoint/2010/main" val="2700993667"/>
                </p:ext>
              </p:extLst>
            </p:nvPr>
          </p:nvGraphicFramePr>
          <p:xfrm>
            <a:off x="6946652" y="2380338"/>
            <a:ext cx="807222" cy="430518"/>
          </p:xfrm>
          <a:graphic>
            <a:graphicData uri="http://schemas.openxmlformats.org/presentationml/2006/ole">
              <mc:AlternateContent xmlns:mc="http://schemas.openxmlformats.org/markup-compatibility/2006">
                <mc:Choice xmlns:v="urn:schemas-microsoft-com:vml" Requires="v">
                  <p:oleObj spid="_x0000_s389247" name="Equation" r:id="rId10" imgW="380880" imgH="203040" progId="Equation.DSMT4">
                    <p:embed/>
                  </p:oleObj>
                </mc:Choice>
                <mc:Fallback>
                  <p:oleObj name="Equation" r:id="rId10" imgW="380880" imgH="203040" progId="Equation.DSMT4">
                    <p:embed/>
                    <p:pic>
                      <p:nvPicPr>
                        <p:cNvPr id="26" name="Object 29">
                          <a:extLst>
                            <a:ext uri="{FF2B5EF4-FFF2-40B4-BE49-F238E27FC236}">
                              <a16:creationId xmlns:a16="http://schemas.microsoft.com/office/drawing/2014/main" id="{733C993A-0F6A-447F-8B76-C5E82C6216AE}"/>
                            </a:ext>
                          </a:extLst>
                        </p:cNvPr>
                        <p:cNvPicPr>
                          <a:picLocks noChangeAspect="1" noChangeArrowheads="1"/>
                        </p:cNvPicPr>
                        <p:nvPr/>
                      </p:nvPicPr>
                      <p:blipFill>
                        <a:blip r:embed="rId11"/>
                        <a:srcRect/>
                        <a:stretch>
                          <a:fillRect/>
                        </a:stretch>
                      </p:blipFill>
                      <p:spPr bwMode="auto">
                        <a:xfrm>
                          <a:off x="6946652" y="2380338"/>
                          <a:ext cx="807222" cy="430518"/>
                        </a:xfrm>
                        <a:prstGeom prst="rect">
                          <a:avLst/>
                        </a:prstGeom>
                        <a:noFill/>
                        <a:ln>
                          <a:noFill/>
                        </a:ln>
                        <a:effectLst/>
                      </p:spPr>
                    </p:pic>
                  </p:oleObj>
                </mc:Fallback>
              </mc:AlternateContent>
            </a:graphicData>
          </a:graphic>
        </p:graphicFrame>
        <p:graphicFrame>
          <p:nvGraphicFramePr>
            <p:cNvPr id="54" name="Object 29">
              <a:extLst>
                <a:ext uri="{FF2B5EF4-FFF2-40B4-BE49-F238E27FC236}">
                  <a16:creationId xmlns:a16="http://schemas.microsoft.com/office/drawing/2014/main" id="{95AF05A0-3FA0-4460-B968-7D642C6CF71B}"/>
                </a:ext>
              </a:extLst>
            </p:cNvPr>
            <p:cNvGraphicFramePr>
              <a:graphicFrameLocks noChangeAspect="1"/>
            </p:cNvGraphicFramePr>
            <p:nvPr>
              <p:extLst>
                <p:ext uri="{D42A27DB-BD31-4B8C-83A1-F6EECF244321}">
                  <p14:modId xmlns:p14="http://schemas.microsoft.com/office/powerpoint/2010/main" val="3392507854"/>
                </p:ext>
              </p:extLst>
            </p:nvPr>
          </p:nvGraphicFramePr>
          <p:xfrm>
            <a:off x="3044668" y="1411006"/>
            <a:ext cx="994194" cy="372060"/>
          </p:xfrm>
          <a:graphic>
            <a:graphicData uri="http://schemas.openxmlformats.org/presentationml/2006/ole">
              <mc:AlternateContent xmlns:mc="http://schemas.openxmlformats.org/markup-compatibility/2006">
                <mc:Choice xmlns:v="urn:schemas-microsoft-com:vml" Requires="v">
                  <p:oleObj spid="_x0000_s389248" name="Equation" r:id="rId12" imgW="609480" imgH="228600" progId="Equation.DSMT4">
                    <p:embed/>
                  </p:oleObj>
                </mc:Choice>
                <mc:Fallback>
                  <p:oleObj name="Equation" r:id="rId12" imgW="609480" imgH="228600" progId="Equation.DSMT4">
                    <p:embed/>
                    <p:pic>
                      <p:nvPicPr>
                        <p:cNvPr id="53" name="Object 29">
                          <a:extLst>
                            <a:ext uri="{FF2B5EF4-FFF2-40B4-BE49-F238E27FC236}">
                              <a16:creationId xmlns:a16="http://schemas.microsoft.com/office/drawing/2014/main" id="{540CDAF6-0877-4425-8F8F-896732E042DB}"/>
                            </a:ext>
                          </a:extLst>
                        </p:cNvPr>
                        <p:cNvPicPr>
                          <a:picLocks noChangeAspect="1" noChangeArrowheads="1"/>
                        </p:cNvPicPr>
                        <p:nvPr/>
                      </p:nvPicPr>
                      <p:blipFill>
                        <a:blip r:embed="rId13"/>
                        <a:srcRect/>
                        <a:stretch>
                          <a:fillRect/>
                        </a:stretch>
                      </p:blipFill>
                      <p:spPr bwMode="auto">
                        <a:xfrm>
                          <a:off x="3044668" y="1411006"/>
                          <a:ext cx="994194" cy="372060"/>
                        </a:xfrm>
                        <a:prstGeom prst="rect">
                          <a:avLst/>
                        </a:prstGeom>
                        <a:noFill/>
                        <a:ln>
                          <a:noFill/>
                        </a:ln>
                        <a:effectLst/>
                      </p:spPr>
                    </p:pic>
                  </p:oleObj>
                </mc:Fallback>
              </mc:AlternateContent>
            </a:graphicData>
          </a:graphic>
        </p:graphicFrame>
        <p:graphicFrame>
          <p:nvGraphicFramePr>
            <p:cNvPr id="55" name="Object 29">
              <a:extLst>
                <a:ext uri="{FF2B5EF4-FFF2-40B4-BE49-F238E27FC236}">
                  <a16:creationId xmlns:a16="http://schemas.microsoft.com/office/drawing/2014/main" id="{6A9A311D-F58E-4EB6-9D0A-C8667BA3B8DB}"/>
                </a:ext>
              </a:extLst>
            </p:cNvPr>
            <p:cNvGraphicFramePr>
              <a:graphicFrameLocks noChangeAspect="1"/>
            </p:cNvGraphicFramePr>
            <p:nvPr>
              <p:extLst>
                <p:ext uri="{D42A27DB-BD31-4B8C-83A1-F6EECF244321}">
                  <p14:modId xmlns:p14="http://schemas.microsoft.com/office/powerpoint/2010/main" val="2395029200"/>
                </p:ext>
              </p:extLst>
            </p:nvPr>
          </p:nvGraphicFramePr>
          <p:xfrm>
            <a:off x="3014663" y="2382838"/>
            <a:ext cx="1014412" cy="373062"/>
          </p:xfrm>
          <a:graphic>
            <a:graphicData uri="http://schemas.openxmlformats.org/presentationml/2006/ole">
              <mc:AlternateContent xmlns:mc="http://schemas.openxmlformats.org/markup-compatibility/2006">
                <mc:Choice xmlns:v="urn:schemas-microsoft-com:vml" Requires="v">
                  <p:oleObj spid="_x0000_s389249" name="Equation" r:id="rId14" imgW="622080" imgH="228600" progId="Equation.DSMT4">
                    <p:embed/>
                  </p:oleObj>
                </mc:Choice>
                <mc:Fallback>
                  <p:oleObj name="Equation" r:id="rId14" imgW="622080" imgH="228600" progId="Equation.DSMT4">
                    <p:embed/>
                    <p:pic>
                      <p:nvPicPr>
                        <p:cNvPr id="53" name="Object 29">
                          <a:extLst>
                            <a:ext uri="{FF2B5EF4-FFF2-40B4-BE49-F238E27FC236}">
                              <a16:creationId xmlns:a16="http://schemas.microsoft.com/office/drawing/2014/main" id="{540CDAF6-0877-4425-8F8F-896732E042DB}"/>
                            </a:ext>
                          </a:extLst>
                        </p:cNvPr>
                        <p:cNvPicPr>
                          <a:picLocks noChangeAspect="1" noChangeArrowheads="1"/>
                        </p:cNvPicPr>
                        <p:nvPr/>
                      </p:nvPicPr>
                      <p:blipFill>
                        <a:blip r:embed="rId15"/>
                        <a:srcRect/>
                        <a:stretch>
                          <a:fillRect/>
                        </a:stretch>
                      </p:blipFill>
                      <p:spPr bwMode="auto">
                        <a:xfrm>
                          <a:off x="3014663" y="2382838"/>
                          <a:ext cx="1014412" cy="373062"/>
                        </a:xfrm>
                        <a:prstGeom prst="rect">
                          <a:avLst/>
                        </a:prstGeom>
                        <a:noFill/>
                        <a:ln>
                          <a:noFill/>
                        </a:ln>
                        <a:effectLst/>
                      </p:spPr>
                    </p:pic>
                  </p:oleObj>
                </mc:Fallback>
              </mc:AlternateContent>
            </a:graphicData>
          </a:graphic>
        </p:graphicFrame>
        <p:graphicFrame>
          <p:nvGraphicFramePr>
            <p:cNvPr id="56" name="Object 29">
              <a:extLst>
                <a:ext uri="{FF2B5EF4-FFF2-40B4-BE49-F238E27FC236}">
                  <a16:creationId xmlns:a16="http://schemas.microsoft.com/office/drawing/2014/main" id="{9B097BDD-33B5-4D1E-9247-7ADCC2058A1F}"/>
                </a:ext>
              </a:extLst>
            </p:cNvPr>
            <p:cNvGraphicFramePr>
              <a:graphicFrameLocks noChangeAspect="1"/>
            </p:cNvGraphicFramePr>
            <p:nvPr>
              <p:extLst>
                <p:ext uri="{D42A27DB-BD31-4B8C-83A1-F6EECF244321}">
                  <p14:modId xmlns:p14="http://schemas.microsoft.com/office/powerpoint/2010/main" val="3133690651"/>
                </p:ext>
              </p:extLst>
            </p:nvPr>
          </p:nvGraphicFramePr>
          <p:xfrm>
            <a:off x="3014663" y="3417856"/>
            <a:ext cx="1014412" cy="660400"/>
          </p:xfrm>
          <a:graphic>
            <a:graphicData uri="http://schemas.openxmlformats.org/presentationml/2006/ole">
              <mc:AlternateContent xmlns:mc="http://schemas.openxmlformats.org/markup-compatibility/2006">
                <mc:Choice xmlns:v="urn:schemas-microsoft-com:vml" Requires="v">
                  <p:oleObj spid="_x0000_s389250" name="Equation" r:id="rId16" imgW="622080" imgH="406080" progId="Equation.DSMT4">
                    <p:embed/>
                  </p:oleObj>
                </mc:Choice>
                <mc:Fallback>
                  <p:oleObj name="Equation" r:id="rId16" imgW="622080" imgH="406080" progId="Equation.DSMT4">
                    <p:embed/>
                    <p:pic>
                      <p:nvPicPr>
                        <p:cNvPr id="53" name="Object 29">
                          <a:extLst>
                            <a:ext uri="{FF2B5EF4-FFF2-40B4-BE49-F238E27FC236}">
                              <a16:creationId xmlns:a16="http://schemas.microsoft.com/office/drawing/2014/main" id="{540CDAF6-0877-4425-8F8F-896732E042DB}"/>
                            </a:ext>
                          </a:extLst>
                        </p:cNvPr>
                        <p:cNvPicPr>
                          <a:picLocks noChangeAspect="1" noChangeArrowheads="1"/>
                        </p:cNvPicPr>
                        <p:nvPr/>
                      </p:nvPicPr>
                      <p:blipFill>
                        <a:blip r:embed="rId17"/>
                        <a:srcRect/>
                        <a:stretch>
                          <a:fillRect/>
                        </a:stretch>
                      </p:blipFill>
                      <p:spPr bwMode="auto">
                        <a:xfrm>
                          <a:off x="3014663" y="3417856"/>
                          <a:ext cx="1014412" cy="660400"/>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72278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1249" name="Object 1"/>
          <p:cNvGraphicFramePr>
            <a:graphicFrameLocks noChangeAspect="1"/>
          </p:cNvGraphicFramePr>
          <p:nvPr>
            <p:extLst>
              <p:ext uri="{D42A27DB-BD31-4B8C-83A1-F6EECF244321}">
                <p14:modId xmlns:p14="http://schemas.microsoft.com/office/powerpoint/2010/main" val="425123627"/>
              </p:ext>
            </p:extLst>
          </p:nvPr>
        </p:nvGraphicFramePr>
        <p:xfrm>
          <a:off x="4865688" y="4449979"/>
          <a:ext cx="2663825" cy="598487"/>
        </p:xfrm>
        <a:graphic>
          <a:graphicData uri="http://schemas.openxmlformats.org/presentationml/2006/ole">
            <mc:AlternateContent xmlns:mc="http://schemas.openxmlformats.org/markup-compatibility/2006">
              <mc:Choice xmlns:v="urn:schemas-microsoft-com:vml" Requires="v">
                <p:oleObj spid="_x0000_s181406" name="Equation" r:id="rId3" imgW="1955800" imgH="431800" progId="Equation.DSMT4">
                  <p:embed/>
                </p:oleObj>
              </mc:Choice>
              <mc:Fallback>
                <p:oleObj name="Equation" r:id="rId3" imgW="1955800" imgH="431800" progId="Equation.DSMT4">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5688" y="4449979"/>
                        <a:ext cx="2663825"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744992" y="290930"/>
            <a:ext cx="5618846" cy="461665"/>
          </a:xfrm>
          <a:prstGeom prst="rect">
            <a:avLst/>
          </a:prstGeom>
          <a:noFill/>
        </p:spPr>
        <p:txBody>
          <a:bodyPr wrap="none" rtlCol="0">
            <a:spAutoFit/>
          </a:bodyPr>
          <a:lstStyle/>
          <a:p>
            <a:r>
              <a:rPr lang="en-GB" sz="2400" dirty="0">
                <a:solidFill>
                  <a:schemeClr val="accent1">
                    <a:lumMod val="50000"/>
                  </a:schemeClr>
                </a:solidFill>
                <a:latin typeface="Arial Narrow" panose="020B0606020202030204" pitchFamily="34" charset="0"/>
              </a:rPr>
              <a:t>Bayesian model reduction and structure learning</a:t>
            </a:r>
          </a:p>
        </p:txBody>
      </p:sp>
      <p:graphicFrame>
        <p:nvGraphicFramePr>
          <p:cNvPr id="181269" name="Object 21"/>
          <p:cNvGraphicFramePr>
            <a:graphicFrameLocks noChangeAspect="1"/>
          </p:cNvGraphicFramePr>
          <p:nvPr>
            <p:extLst>
              <p:ext uri="{D42A27DB-BD31-4B8C-83A1-F6EECF244321}">
                <p14:modId xmlns:p14="http://schemas.microsoft.com/office/powerpoint/2010/main" val="3387828777"/>
              </p:ext>
            </p:extLst>
          </p:nvPr>
        </p:nvGraphicFramePr>
        <p:xfrm>
          <a:off x="2181267" y="4374636"/>
          <a:ext cx="1563688" cy="714375"/>
        </p:xfrm>
        <a:graphic>
          <a:graphicData uri="http://schemas.openxmlformats.org/presentationml/2006/ole">
            <mc:AlternateContent xmlns:mc="http://schemas.openxmlformats.org/markup-compatibility/2006">
              <mc:Choice xmlns:v="urn:schemas-microsoft-com:vml" Requires="v">
                <p:oleObj spid="_x0000_s181407" name="Equation" r:id="rId5" imgW="1143000" imgH="508000" progId="Equation.DSMT4">
                  <p:embed/>
                </p:oleObj>
              </mc:Choice>
              <mc:Fallback>
                <p:oleObj name="Equation" r:id="rId5" imgW="1143000" imgH="508000" progId="Equation.DSMT4">
                  <p:embed/>
                  <p:pic>
                    <p:nvPicPr>
                      <p:cNvPr id="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67" y="4374636"/>
                        <a:ext cx="1563688"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1271" name="Picture 23"/>
          <p:cNvPicPr>
            <a:picLocks noChangeAspect="1" noChangeArrowheads="1"/>
          </p:cNvPicPr>
          <p:nvPr/>
        </p:nvPicPr>
        <p:blipFill>
          <a:blip r:embed="rId7" cstate="print"/>
          <a:srcRect/>
          <a:stretch>
            <a:fillRect/>
          </a:stretch>
        </p:blipFill>
        <p:spPr bwMode="auto">
          <a:xfrm>
            <a:off x="859691" y="2153213"/>
            <a:ext cx="1856551" cy="1541034"/>
          </a:xfrm>
          <a:prstGeom prst="rect">
            <a:avLst/>
          </a:prstGeom>
          <a:noFill/>
          <a:ln w="9525">
            <a:noFill/>
            <a:miter lim="800000"/>
            <a:headEnd/>
            <a:tailEnd/>
          </a:ln>
        </p:spPr>
      </p:pic>
      <p:pic>
        <p:nvPicPr>
          <p:cNvPr id="181272" name="Picture 24"/>
          <p:cNvPicPr>
            <a:picLocks noChangeAspect="1" noChangeArrowheads="1"/>
          </p:cNvPicPr>
          <p:nvPr/>
        </p:nvPicPr>
        <p:blipFill>
          <a:blip r:embed="rId8" cstate="print"/>
          <a:srcRect/>
          <a:stretch>
            <a:fillRect/>
          </a:stretch>
        </p:blipFill>
        <p:spPr bwMode="auto">
          <a:xfrm>
            <a:off x="6275754" y="2301290"/>
            <a:ext cx="1469292" cy="1244880"/>
          </a:xfrm>
          <a:prstGeom prst="rect">
            <a:avLst/>
          </a:prstGeom>
          <a:noFill/>
          <a:ln w="9525">
            <a:noFill/>
            <a:miter lim="800000"/>
            <a:headEnd/>
            <a:tailEnd/>
          </a:ln>
        </p:spPr>
      </p:pic>
      <p:pic>
        <p:nvPicPr>
          <p:cNvPr id="181273" name="Picture 25"/>
          <p:cNvPicPr>
            <a:picLocks noChangeAspect="1" noChangeArrowheads="1"/>
          </p:cNvPicPr>
          <p:nvPr/>
        </p:nvPicPr>
        <p:blipFill>
          <a:blip r:embed="rId9" cstate="print"/>
          <a:srcRect/>
          <a:stretch>
            <a:fillRect/>
          </a:stretch>
        </p:blipFill>
        <p:spPr bwMode="auto">
          <a:xfrm>
            <a:off x="3420877" y="2122096"/>
            <a:ext cx="2150242" cy="1603268"/>
          </a:xfrm>
          <a:prstGeom prst="rect">
            <a:avLst/>
          </a:prstGeom>
          <a:noFill/>
          <a:ln w="9525">
            <a:noFill/>
            <a:miter lim="800000"/>
            <a:headEnd/>
            <a:tailEnd/>
          </a:ln>
        </p:spPr>
      </p:pic>
      <p:sp>
        <p:nvSpPr>
          <p:cNvPr id="14" name="Curved Up Arrow 13"/>
          <p:cNvSpPr/>
          <p:nvPr/>
        </p:nvSpPr>
        <p:spPr>
          <a:xfrm>
            <a:off x="2009634" y="3716443"/>
            <a:ext cx="1906954" cy="570523"/>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sp>
        <p:nvSpPr>
          <p:cNvPr id="15" name="Curved Up Arrow 14"/>
          <p:cNvSpPr/>
          <p:nvPr/>
        </p:nvSpPr>
        <p:spPr>
          <a:xfrm>
            <a:off x="5244856" y="3743799"/>
            <a:ext cx="1906954" cy="570523"/>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sp>
        <p:nvSpPr>
          <p:cNvPr id="16" name="TextBox 15"/>
          <p:cNvSpPr txBox="1"/>
          <p:nvPr/>
        </p:nvSpPr>
        <p:spPr>
          <a:xfrm>
            <a:off x="1744992" y="1596380"/>
            <a:ext cx="2436239" cy="584775"/>
          </a:xfrm>
          <a:prstGeom prst="rect">
            <a:avLst/>
          </a:prstGeom>
          <a:noFill/>
        </p:spPr>
        <p:txBody>
          <a:bodyPr wrap="square" rtlCol="0">
            <a:spAutoFit/>
          </a:bodyPr>
          <a:lstStyle/>
          <a:p>
            <a:pPr algn="ctr"/>
            <a:r>
              <a:rPr lang="en-GB" sz="1600" dirty="0">
                <a:solidFill>
                  <a:schemeClr val="accent1">
                    <a:lumMod val="50000"/>
                  </a:schemeClr>
                </a:solidFill>
                <a:latin typeface="Arial Narrow" panose="020B0606020202030204" pitchFamily="34" charset="0"/>
              </a:rPr>
              <a:t>Experience dependent or associative plasticity</a:t>
            </a:r>
          </a:p>
        </p:txBody>
      </p:sp>
      <p:sp>
        <p:nvSpPr>
          <p:cNvPr id="17" name="TextBox 16"/>
          <p:cNvSpPr txBox="1"/>
          <p:nvPr/>
        </p:nvSpPr>
        <p:spPr>
          <a:xfrm>
            <a:off x="5111121" y="1596380"/>
            <a:ext cx="2174424" cy="584775"/>
          </a:xfrm>
          <a:prstGeom prst="rect">
            <a:avLst/>
          </a:prstGeom>
          <a:noFill/>
        </p:spPr>
        <p:txBody>
          <a:bodyPr wrap="square" rtlCol="0">
            <a:spAutoFit/>
          </a:bodyPr>
          <a:lstStyle/>
          <a:p>
            <a:pPr algn="ctr"/>
            <a:r>
              <a:rPr lang="en-GB" sz="1600" dirty="0">
                <a:solidFill>
                  <a:schemeClr val="accent1">
                    <a:lumMod val="50000"/>
                  </a:schemeClr>
                </a:solidFill>
                <a:latin typeface="Arial Narrow" panose="020B0606020202030204" pitchFamily="34" charset="0"/>
              </a:rPr>
              <a:t>Complexity minimising synaptic regression</a:t>
            </a:r>
          </a:p>
        </p:txBody>
      </p:sp>
      <p:grpSp>
        <p:nvGrpSpPr>
          <p:cNvPr id="2" name="Group 1">
            <a:extLst>
              <a:ext uri="{FF2B5EF4-FFF2-40B4-BE49-F238E27FC236}">
                <a16:creationId xmlns:a16="http://schemas.microsoft.com/office/drawing/2014/main" id="{5D1F38AE-6689-43CA-BC8A-05E9335D9B35}"/>
              </a:ext>
            </a:extLst>
          </p:cNvPr>
          <p:cNvGrpSpPr/>
          <p:nvPr/>
        </p:nvGrpSpPr>
        <p:grpSpPr>
          <a:xfrm>
            <a:off x="3618523" y="5220685"/>
            <a:ext cx="1906954" cy="1323102"/>
            <a:chOff x="3618523" y="5220685"/>
            <a:chExt cx="1906954" cy="1323102"/>
          </a:xfrm>
        </p:grpSpPr>
        <p:sp>
          <p:nvSpPr>
            <p:cNvPr id="13" name="Curved Up Arrow 12"/>
            <p:cNvSpPr/>
            <p:nvPr/>
          </p:nvSpPr>
          <p:spPr>
            <a:xfrm>
              <a:off x="3618523" y="5220685"/>
              <a:ext cx="1906954" cy="570523"/>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pic>
          <p:nvPicPr>
            <p:cNvPr id="20" name="Picture 19">
              <a:extLst>
                <a:ext uri="{FF2B5EF4-FFF2-40B4-BE49-F238E27FC236}">
                  <a16:creationId xmlns:a16="http://schemas.microsoft.com/office/drawing/2014/main" id="{0574394C-FF09-425D-8212-FFF7CB3A74AF}"/>
                </a:ext>
              </a:extLst>
            </p:cNvPr>
            <p:cNvPicPr>
              <a:picLocks noChangeAspect="1"/>
            </p:cNvPicPr>
            <p:nvPr/>
          </p:nvPicPr>
          <p:blipFill>
            <a:blip r:embed="rId10"/>
            <a:stretch>
              <a:fillRect/>
            </a:stretch>
          </p:blipFill>
          <p:spPr>
            <a:xfrm>
              <a:off x="3622741" y="5282041"/>
              <a:ext cx="1793008" cy="1261746"/>
            </a:xfrm>
            <a:prstGeom prst="ellipse">
              <a:avLst/>
            </a:prstGeom>
            <a:ln>
              <a:noFill/>
            </a:ln>
            <a:effectLst>
              <a:softEdge rad="112500"/>
            </a:effectLst>
          </p:spPr>
        </p:pic>
      </p:grpSp>
      <p:sp>
        <p:nvSpPr>
          <p:cNvPr id="18" name="TextBox 17">
            <a:extLst>
              <a:ext uri="{FF2B5EF4-FFF2-40B4-BE49-F238E27FC236}">
                <a16:creationId xmlns:a16="http://schemas.microsoft.com/office/drawing/2014/main" id="{2EBF97D4-06D9-4DE1-AE19-7CA8ED400C3E}"/>
              </a:ext>
            </a:extLst>
          </p:cNvPr>
          <p:cNvSpPr txBox="1"/>
          <p:nvPr/>
        </p:nvSpPr>
        <p:spPr>
          <a:xfrm>
            <a:off x="2189903" y="1189998"/>
            <a:ext cx="1563248" cy="307777"/>
          </a:xfrm>
          <a:prstGeom prst="rect">
            <a:avLst/>
          </a:prstGeom>
          <a:solidFill>
            <a:schemeClr val="accent1">
              <a:lumMod val="75000"/>
            </a:schemeClr>
          </a:solidFill>
        </p:spPr>
        <p:txBody>
          <a:bodyPr wrap="none" rtlCol="0">
            <a:spAutoFit/>
          </a:bodyPr>
          <a:lstStyle/>
          <a:p>
            <a:pPr algn="ctr"/>
            <a:r>
              <a:rPr lang="en-GB" sz="1400" b="1" dirty="0">
                <a:solidFill>
                  <a:prstClr val="white"/>
                </a:solidFill>
                <a:latin typeface="Arial Narrow" pitchFamily="34" charset="0"/>
                <a:cs typeface="Times New Roman" pitchFamily="18" charset="0"/>
              </a:rPr>
              <a:t>Parametric learning</a:t>
            </a:r>
          </a:p>
        </p:txBody>
      </p:sp>
      <p:sp>
        <p:nvSpPr>
          <p:cNvPr id="19" name="TextBox 18">
            <a:extLst>
              <a:ext uri="{FF2B5EF4-FFF2-40B4-BE49-F238E27FC236}">
                <a16:creationId xmlns:a16="http://schemas.microsoft.com/office/drawing/2014/main" id="{B3534E71-3D3D-4512-8394-6B70EC5CA8F3}"/>
              </a:ext>
            </a:extLst>
          </p:cNvPr>
          <p:cNvSpPr txBox="1"/>
          <p:nvPr/>
        </p:nvSpPr>
        <p:spPr>
          <a:xfrm>
            <a:off x="5395662" y="1189998"/>
            <a:ext cx="1630575" cy="338554"/>
          </a:xfrm>
          <a:prstGeom prst="rect">
            <a:avLst/>
          </a:prstGeom>
          <a:solidFill>
            <a:schemeClr val="accent3">
              <a:lumMod val="75000"/>
            </a:schemeClr>
          </a:solidFill>
        </p:spPr>
        <p:txBody>
          <a:bodyPr wrap="none" rtlCol="0">
            <a:spAutoFit/>
          </a:bodyPr>
          <a:lstStyle/>
          <a:p>
            <a:pPr algn="ctr"/>
            <a:r>
              <a:rPr lang="en-GB" sz="1600" b="1" dirty="0">
                <a:solidFill>
                  <a:prstClr val="white"/>
                </a:solidFill>
                <a:latin typeface="Arial Narrow" pitchFamily="34" charset="0"/>
                <a:cs typeface="Times New Roman" pitchFamily="18" charset="0"/>
              </a:rPr>
              <a:t>Structure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Box 167"/>
          <p:cNvSpPr txBox="1"/>
          <p:nvPr/>
        </p:nvSpPr>
        <p:spPr>
          <a:xfrm>
            <a:off x="2932313" y="650232"/>
            <a:ext cx="3297698" cy="461665"/>
          </a:xfrm>
          <a:prstGeom prst="rect">
            <a:avLst/>
          </a:prstGeom>
          <a:noFill/>
        </p:spPr>
        <p:txBody>
          <a:bodyPr wrap="none" rtlCol="0">
            <a:spAutoFit/>
          </a:bodyPr>
          <a:lstStyle/>
          <a:p>
            <a:pPr algn="ctr"/>
            <a:r>
              <a:rPr lang="en-GB" sz="2400" dirty="0">
                <a:solidFill>
                  <a:schemeClr val="accent1">
                    <a:lumMod val="50000"/>
                  </a:schemeClr>
                </a:solidFill>
                <a:latin typeface="Arial Narrow" panose="020B0606020202030204" pitchFamily="34" charset="0"/>
              </a:rPr>
              <a:t>Insight and model reduction</a:t>
            </a:r>
          </a:p>
        </p:txBody>
      </p:sp>
      <p:sp>
        <p:nvSpPr>
          <p:cNvPr id="175" name="Rectangle 174"/>
          <p:cNvSpPr>
            <a:spLocks noChangeArrowheads="1"/>
          </p:cNvSpPr>
          <p:nvPr/>
        </p:nvSpPr>
        <p:spPr bwMode="auto">
          <a:xfrm>
            <a:off x="3066431" y="1556735"/>
            <a:ext cx="1044575"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sp>
        <p:nvSpPr>
          <p:cNvPr id="176" name="Rectangle 175"/>
          <p:cNvSpPr>
            <a:spLocks noChangeArrowheads="1"/>
          </p:cNvSpPr>
          <p:nvPr/>
        </p:nvSpPr>
        <p:spPr bwMode="auto">
          <a:xfrm>
            <a:off x="3066431" y="1556735"/>
            <a:ext cx="1044575"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pic>
        <p:nvPicPr>
          <p:cNvPr id="177" name="Picture 176"/>
          <p:cNvPicPr>
            <a:picLocks noChangeAspect="1" noChangeArrowheads="1"/>
          </p:cNvPicPr>
          <p:nvPr/>
        </p:nvPicPr>
        <p:blipFill>
          <a:blip r:embed="rId2" cstate="print"/>
          <a:srcRect/>
          <a:stretch>
            <a:fillRect/>
          </a:stretch>
        </p:blipFill>
        <p:spPr bwMode="auto">
          <a:xfrm>
            <a:off x="3072781" y="1556735"/>
            <a:ext cx="1038225" cy="1389063"/>
          </a:xfrm>
          <a:prstGeom prst="rect">
            <a:avLst/>
          </a:prstGeom>
          <a:noFill/>
          <a:ln w="9525">
            <a:noFill/>
            <a:miter lim="800000"/>
            <a:headEnd/>
            <a:tailEnd/>
          </a:ln>
        </p:spPr>
      </p:pic>
      <p:sp>
        <p:nvSpPr>
          <p:cNvPr id="178" name="Rectangle 177"/>
          <p:cNvSpPr>
            <a:spLocks noChangeArrowheads="1"/>
          </p:cNvSpPr>
          <p:nvPr/>
        </p:nvSpPr>
        <p:spPr bwMode="auto">
          <a:xfrm>
            <a:off x="2972769" y="1370997"/>
            <a:ext cx="1232710" cy="4308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000" dirty="0">
                <a:solidFill>
                  <a:schemeClr val="accent1">
                    <a:lumMod val="50000"/>
                  </a:schemeClr>
                </a:solidFill>
                <a:latin typeface="Arial Narrow" panose="020B0606020202030204" pitchFamily="34" charset="0"/>
                <a:cs typeface="Arial" pitchFamily="34" charset="0"/>
              </a:rPr>
              <a:t>Sample: </a:t>
            </a:r>
            <a:r>
              <a:rPr lang="en-US" sz="1000" i="1" dirty="0">
                <a:solidFill>
                  <a:schemeClr val="accent1">
                    <a:lumMod val="50000"/>
                  </a:schemeClr>
                </a:solidFill>
                <a:latin typeface="Arial Narrow" panose="020B0606020202030204" pitchFamily="34" charset="0"/>
                <a:cs typeface="Arial" pitchFamily="34" charset="0"/>
              </a:rPr>
              <a:t>left - center - right</a:t>
            </a:r>
          </a:p>
          <a:p>
            <a:pPr fontAlgn="base">
              <a:spcBef>
                <a:spcPct val="0"/>
              </a:spcBef>
              <a:spcAft>
                <a:spcPct val="0"/>
              </a:spcAft>
            </a:pPr>
            <a:endParaRPr kumimoji="0" lang="en-US" sz="1800" b="0" i="1" u="none" strike="noStrike" cap="none" normalizeH="0" baseline="0" dirty="0">
              <a:ln>
                <a:noFill/>
              </a:ln>
              <a:solidFill>
                <a:schemeClr val="accent1">
                  <a:lumMod val="50000"/>
                </a:schemeClr>
              </a:solidFill>
              <a:effectLst/>
              <a:latin typeface="Arial Narrow" panose="020B0606020202030204" pitchFamily="34" charset="0"/>
              <a:cs typeface="Arial" pitchFamily="34" charset="0"/>
            </a:endParaRPr>
          </a:p>
        </p:txBody>
      </p:sp>
      <p:sp>
        <p:nvSpPr>
          <p:cNvPr id="179" name="Rectangle 178"/>
          <p:cNvSpPr>
            <a:spLocks noChangeArrowheads="1"/>
          </p:cNvSpPr>
          <p:nvPr/>
        </p:nvSpPr>
        <p:spPr bwMode="auto">
          <a:xfrm rot="16200000">
            <a:off x="2423483" y="2115342"/>
            <a:ext cx="98745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Rule: right - center - left</a:t>
            </a:r>
            <a:endParaRPr kumimoji="0" lang="en-US" sz="1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endParaRPr>
          </a:p>
        </p:txBody>
      </p:sp>
      <p:sp>
        <p:nvSpPr>
          <p:cNvPr id="180" name="Rectangle 179"/>
          <p:cNvSpPr>
            <a:spLocks noChangeArrowheads="1"/>
          </p:cNvSpPr>
          <p:nvPr/>
        </p:nvSpPr>
        <p:spPr bwMode="auto">
          <a:xfrm>
            <a:off x="3329956" y="3056922"/>
            <a:ext cx="5450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Correct color</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240" name="Rectangle 239"/>
          <p:cNvSpPr>
            <a:spLocks noChangeArrowheads="1"/>
          </p:cNvSpPr>
          <p:nvPr/>
        </p:nvSpPr>
        <p:spPr bwMode="auto">
          <a:xfrm>
            <a:off x="5038106" y="1556735"/>
            <a:ext cx="1039813"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sp>
        <p:nvSpPr>
          <p:cNvPr id="241" name="Rectangle 240"/>
          <p:cNvSpPr>
            <a:spLocks noChangeArrowheads="1"/>
          </p:cNvSpPr>
          <p:nvPr/>
        </p:nvSpPr>
        <p:spPr bwMode="auto">
          <a:xfrm>
            <a:off x="5038106" y="1556735"/>
            <a:ext cx="1039813"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pic>
        <p:nvPicPr>
          <p:cNvPr id="242" name="Picture 241"/>
          <p:cNvPicPr>
            <a:picLocks noChangeAspect="1" noChangeArrowheads="1"/>
          </p:cNvPicPr>
          <p:nvPr/>
        </p:nvPicPr>
        <p:blipFill>
          <a:blip r:embed="rId3" cstate="print"/>
          <a:srcRect/>
          <a:stretch>
            <a:fillRect/>
          </a:stretch>
        </p:blipFill>
        <p:spPr bwMode="auto">
          <a:xfrm>
            <a:off x="5038106" y="1556735"/>
            <a:ext cx="1044575" cy="1389063"/>
          </a:xfrm>
          <a:prstGeom prst="rect">
            <a:avLst/>
          </a:prstGeom>
          <a:noFill/>
          <a:ln w="9525">
            <a:noFill/>
            <a:miter lim="800000"/>
            <a:headEnd/>
            <a:tailEnd/>
          </a:ln>
        </p:spPr>
      </p:pic>
      <p:sp>
        <p:nvSpPr>
          <p:cNvPr id="243" name="Rectangle 242"/>
          <p:cNvSpPr>
            <a:spLocks noChangeArrowheads="1"/>
          </p:cNvSpPr>
          <p:nvPr/>
        </p:nvSpPr>
        <p:spPr bwMode="auto">
          <a:xfrm>
            <a:off x="5431316" y="1370997"/>
            <a:ext cx="27571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accent1">
                    <a:lumMod val="50000"/>
                  </a:schemeClr>
                </a:solidFill>
                <a:latin typeface="Arial Narrow" panose="020B0606020202030204" pitchFamily="34" charset="0"/>
                <a:cs typeface="Arial" pitchFamily="34" charset="0"/>
              </a:rPr>
              <a:t>P</a:t>
            </a:r>
            <a:r>
              <a:rPr kumimoji="0" lang="en-US" sz="10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riors</a:t>
            </a:r>
            <a:endParaRPr kumimoji="0" lang="en-US" sz="1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endParaRPr>
          </a:p>
        </p:txBody>
      </p:sp>
      <p:sp>
        <p:nvSpPr>
          <p:cNvPr id="244" name="Rectangle 243"/>
          <p:cNvSpPr>
            <a:spLocks noChangeArrowheads="1"/>
          </p:cNvSpPr>
          <p:nvPr/>
        </p:nvSpPr>
        <p:spPr bwMode="auto">
          <a:xfrm>
            <a:off x="5295281" y="3056922"/>
            <a:ext cx="5450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Correct color</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310" name="Rectangle 309"/>
          <p:cNvSpPr>
            <a:spLocks noChangeArrowheads="1"/>
          </p:cNvSpPr>
          <p:nvPr/>
        </p:nvSpPr>
        <p:spPr bwMode="auto">
          <a:xfrm>
            <a:off x="3066431" y="3488722"/>
            <a:ext cx="1044575"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sp>
        <p:nvSpPr>
          <p:cNvPr id="311" name="Rectangle 310"/>
          <p:cNvSpPr>
            <a:spLocks noChangeArrowheads="1"/>
          </p:cNvSpPr>
          <p:nvPr/>
        </p:nvSpPr>
        <p:spPr bwMode="auto">
          <a:xfrm>
            <a:off x="3066431" y="3488722"/>
            <a:ext cx="1044575"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pic>
        <p:nvPicPr>
          <p:cNvPr id="312" name="Picture 311"/>
          <p:cNvPicPr>
            <a:picLocks noChangeAspect="1" noChangeArrowheads="1"/>
          </p:cNvPicPr>
          <p:nvPr/>
        </p:nvPicPr>
        <p:blipFill>
          <a:blip r:embed="rId4" cstate="print"/>
          <a:srcRect/>
          <a:stretch>
            <a:fillRect/>
          </a:stretch>
        </p:blipFill>
        <p:spPr bwMode="auto">
          <a:xfrm>
            <a:off x="3072781" y="3488722"/>
            <a:ext cx="1038225" cy="1389063"/>
          </a:xfrm>
          <a:prstGeom prst="rect">
            <a:avLst/>
          </a:prstGeom>
          <a:noFill/>
          <a:ln w="9525">
            <a:noFill/>
            <a:miter lim="800000"/>
            <a:headEnd/>
            <a:tailEnd/>
          </a:ln>
        </p:spPr>
      </p:pic>
      <p:sp>
        <p:nvSpPr>
          <p:cNvPr id="313" name="Rectangle 312"/>
          <p:cNvSpPr>
            <a:spLocks noChangeArrowheads="1"/>
          </p:cNvSpPr>
          <p:nvPr/>
        </p:nvSpPr>
        <p:spPr bwMode="auto">
          <a:xfrm>
            <a:off x="3372824" y="3302985"/>
            <a:ext cx="472886"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Posteriors</a:t>
            </a:r>
            <a:endParaRPr kumimoji="0" lang="en-US" sz="1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endParaRPr>
          </a:p>
        </p:txBody>
      </p:sp>
      <p:sp>
        <p:nvSpPr>
          <p:cNvPr id="314" name="Rectangle 313"/>
          <p:cNvSpPr>
            <a:spLocks noChangeArrowheads="1"/>
          </p:cNvSpPr>
          <p:nvPr/>
        </p:nvSpPr>
        <p:spPr bwMode="auto">
          <a:xfrm>
            <a:off x="3329956" y="4988910"/>
            <a:ext cx="5450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Correct color</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sp>
        <p:nvSpPr>
          <p:cNvPr id="324" name="Rectangle 323"/>
          <p:cNvSpPr>
            <a:spLocks noChangeArrowheads="1"/>
          </p:cNvSpPr>
          <p:nvPr/>
        </p:nvSpPr>
        <p:spPr bwMode="auto">
          <a:xfrm>
            <a:off x="5038106" y="3488722"/>
            <a:ext cx="1039813" cy="13890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sp>
        <p:nvSpPr>
          <p:cNvPr id="325" name="Rectangle 324"/>
          <p:cNvSpPr>
            <a:spLocks noChangeArrowheads="1"/>
          </p:cNvSpPr>
          <p:nvPr/>
        </p:nvSpPr>
        <p:spPr bwMode="auto">
          <a:xfrm>
            <a:off x="5038106" y="3488722"/>
            <a:ext cx="1039813" cy="13890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chemeClr val="accent1">
                  <a:lumMod val="50000"/>
                </a:schemeClr>
              </a:solidFill>
              <a:latin typeface="Arial Narrow" panose="020B0606020202030204" pitchFamily="34" charset="0"/>
            </a:endParaRPr>
          </a:p>
        </p:txBody>
      </p:sp>
      <p:pic>
        <p:nvPicPr>
          <p:cNvPr id="326" name="Picture 325"/>
          <p:cNvPicPr>
            <a:picLocks noChangeAspect="1" noChangeArrowheads="1"/>
          </p:cNvPicPr>
          <p:nvPr/>
        </p:nvPicPr>
        <p:blipFill>
          <a:blip r:embed="rId5" cstate="print"/>
          <a:srcRect/>
          <a:stretch>
            <a:fillRect/>
          </a:stretch>
        </p:blipFill>
        <p:spPr bwMode="auto">
          <a:xfrm>
            <a:off x="5038106" y="3488722"/>
            <a:ext cx="1044575" cy="1389063"/>
          </a:xfrm>
          <a:prstGeom prst="rect">
            <a:avLst/>
          </a:prstGeom>
          <a:noFill/>
          <a:ln w="9525">
            <a:noFill/>
            <a:miter lim="800000"/>
            <a:headEnd/>
            <a:tailEnd/>
          </a:ln>
        </p:spPr>
      </p:pic>
      <p:sp>
        <p:nvSpPr>
          <p:cNvPr id="327" name="Rectangle 326"/>
          <p:cNvSpPr>
            <a:spLocks noChangeArrowheads="1"/>
          </p:cNvSpPr>
          <p:nvPr/>
        </p:nvSpPr>
        <p:spPr bwMode="auto">
          <a:xfrm>
            <a:off x="5345228" y="3302985"/>
            <a:ext cx="41678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accent1">
                    <a:lumMod val="50000"/>
                  </a:schemeClr>
                </a:solidFill>
                <a:latin typeface="Arial Narrow" panose="020B0606020202030204" pitchFamily="34" charset="0"/>
                <a:cs typeface="Arial" pitchFamily="34" charset="0"/>
              </a:rPr>
              <a:t>R</a:t>
            </a:r>
            <a:r>
              <a:rPr kumimoji="0" lang="en-US" sz="10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rPr>
              <a:t>educed</a:t>
            </a:r>
            <a:endParaRPr kumimoji="0" lang="en-US" sz="1800" b="0" i="0" u="none" strike="noStrike" cap="none" normalizeH="0" baseline="0" dirty="0">
              <a:ln>
                <a:noFill/>
              </a:ln>
              <a:solidFill>
                <a:schemeClr val="accent1">
                  <a:lumMod val="50000"/>
                </a:schemeClr>
              </a:solidFill>
              <a:effectLst/>
              <a:latin typeface="Arial Narrow" panose="020B0606020202030204" pitchFamily="34" charset="0"/>
              <a:cs typeface="Arial" pitchFamily="34" charset="0"/>
            </a:endParaRPr>
          </a:p>
        </p:txBody>
      </p:sp>
      <p:sp>
        <p:nvSpPr>
          <p:cNvPr id="328" name="Rectangle 327"/>
          <p:cNvSpPr>
            <a:spLocks noChangeArrowheads="1"/>
          </p:cNvSpPr>
          <p:nvPr/>
        </p:nvSpPr>
        <p:spPr bwMode="auto">
          <a:xfrm>
            <a:off x="5295281" y="4988910"/>
            <a:ext cx="545021"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accent1">
                    <a:lumMod val="50000"/>
                  </a:schemeClr>
                </a:solidFill>
                <a:effectLst/>
                <a:latin typeface="Arial Narrow" panose="020B0606020202030204" pitchFamily="34" charset="0"/>
                <a:cs typeface="Arial" pitchFamily="34" charset="0"/>
              </a:rPr>
              <a:t>Correct color</a:t>
            </a:r>
            <a:endParaRPr kumimoji="0" lang="en-US" sz="1800" b="0" i="0" u="none" strike="noStrike" cap="none" normalizeH="0" baseline="0">
              <a:ln>
                <a:noFill/>
              </a:ln>
              <a:solidFill>
                <a:schemeClr val="accent1">
                  <a:lumMod val="50000"/>
                </a:schemeClr>
              </a:solidFill>
              <a:effectLst/>
              <a:latin typeface="Arial Narrow" panose="020B0606020202030204" pitchFamily="34" charset="0"/>
              <a:cs typeface="Arial" pitchFamily="34" charset="0"/>
            </a:endParaRPr>
          </a:p>
        </p:txBody>
      </p:sp>
      <p:grpSp>
        <p:nvGrpSpPr>
          <p:cNvPr id="337" name="Group 336"/>
          <p:cNvGrpSpPr/>
          <p:nvPr/>
        </p:nvGrpSpPr>
        <p:grpSpPr>
          <a:xfrm rot="5400000">
            <a:off x="2862576" y="1348297"/>
            <a:ext cx="796688" cy="519411"/>
            <a:chOff x="2852614" y="1719387"/>
            <a:chExt cx="3510273" cy="2595364"/>
          </a:xfrm>
        </p:grpSpPr>
        <p:pic>
          <p:nvPicPr>
            <p:cNvPr id="377" name="Picture 376"/>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1724625"/>
              <a:ext cx="88632" cy="78155"/>
            </a:xfrm>
            <a:prstGeom prst="rect">
              <a:avLst/>
            </a:prstGeom>
            <a:ln>
              <a:noFill/>
            </a:ln>
            <a:effectLst>
              <a:outerShdw blurRad="190500" algn="tl" rotWithShape="0">
                <a:srgbClr val="000000">
                  <a:alpha val="70000"/>
                </a:srgbClr>
              </a:outerShdw>
            </a:effectLst>
          </p:spPr>
        </p:pic>
        <p:pic>
          <p:nvPicPr>
            <p:cNvPr id="378" name="Picture 377"/>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1846177"/>
              <a:ext cx="88632" cy="78155"/>
            </a:xfrm>
            <a:prstGeom prst="rect">
              <a:avLst/>
            </a:prstGeom>
            <a:ln>
              <a:noFill/>
            </a:ln>
            <a:effectLst>
              <a:outerShdw blurRad="190500" algn="tl" rotWithShape="0">
                <a:srgbClr val="000000">
                  <a:alpha val="70000"/>
                </a:srgbClr>
              </a:outerShdw>
            </a:effectLst>
          </p:spPr>
        </p:pic>
        <p:pic>
          <p:nvPicPr>
            <p:cNvPr id="379" name="Picture 378"/>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2089283"/>
              <a:ext cx="88632" cy="78155"/>
            </a:xfrm>
            <a:prstGeom prst="rect">
              <a:avLst/>
            </a:prstGeom>
            <a:ln>
              <a:noFill/>
            </a:ln>
            <a:effectLst>
              <a:outerShdw blurRad="190500" algn="tl" rotWithShape="0">
                <a:srgbClr val="000000">
                  <a:alpha val="70000"/>
                </a:srgbClr>
              </a:outerShdw>
            </a:effectLst>
          </p:spPr>
        </p:pic>
        <p:pic>
          <p:nvPicPr>
            <p:cNvPr id="380" name="Picture 37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rot="5400000">
              <a:off x="2847376" y="1967730"/>
              <a:ext cx="88632" cy="78155"/>
            </a:xfrm>
            <a:prstGeom prst="rect">
              <a:avLst/>
            </a:prstGeom>
            <a:ln>
              <a:noFill/>
            </a:ln>
            <a:effectLst>
              <a:outerShdw blurRad="190500" algn="tl" rotWithShape="0">
                <a:srgbClr val="000000">
                  <a:alpha val="70000"/>
                </a:srgbClr>
              </a:outerShdw>
            </a:effectLst>
          </p:spPr>
        </p:pic>
        <p:sp>
          <p:nvSpPr>
            <p:cNvPr id="381" name="Oval 380"/>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82" name="Oval 381"/>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83" name="Oval 382"/>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84" name="Oval 383"/>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grpSp>
      <p:grpSp>
        <p:nvGrpSpPr>
          <p:cNvPr id="338" name="Group 337"/>
          <p:cNvGrpSpPr/>
          <p:nvPr/>
        </p:nvGrpSpPr>
        <p:grpSpPr>
          <a:xfrm flipV="1">
            <a:off x="2731491" y="2994274"/>
            <a:ext cx="643120" cy="262706"/>
            <a:chOff x="2940715" y="3118609"/>
            <a:chExt cx="2882422" cy="1196142"/>
          </a:xfrm>
        </p:grpSpPr>
        <p:pic>
          <p:nvPicPr>
            <p:cNvPr id="371" name="Picture 370"/>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2940715" y="3118609"/>
              <a:ext cx="87130" cy="85768"/>
            </a:xfrm>
            <a:prstGeom prst="rect">
              <a:avLst/>
            </a:prstGeom>
            <a:ln>
              <a:noFill/>
            </a:ln>
            <a:effectLst>
              <a:outerShdw blurRad="190500" algn="tl" rotWithShape="0">
                <a:srgbClr val="000000">
                  <a:alpha val="70000"/>
                </a:srgbClr>
              </a:outerShdw>
            </a:effectLst>
          </p:spPr>
        </p:pic>
        <p:pic>
          <p:nvPicPr>
            <p:cNvPr id="372" name="Picture 371"/>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060208" y="3118609"/>
              <a:ext cx="87130" cy="85768"/>
            </a:xfrm>
            <a:prstGeom prst="rect">
              <a:avLst/>
            </a:prstGeom>
            <a:ln>
              <a:noFill/>
            </a:ln>
            <a:effectLst>
              <a:outerShdw blurRad="190500" algn="tl" rotWithShape="0">
                <a:srgbClr val="000000">
                  <a:alpha val="70000"/>
                </a:srgbClr>
              </a:outerShdw>
            </a:effectLst>
          </p:spPr>
        </p:pic>
        <p:pic>
          <p:nvPicPr>
            <p:cNvPr id="373" name="Picture 372"/>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179700" y="3118609"/>
              <a:ext cx="87130" cy="85768"/>
            </a:xfrm>
            <a:prstGeom prst="rect">
              <a:avLst/>
            </a:prstGeom>
            <a:ln>
              <a:noFill/>
            </a:ln>
            <a:effectLst>
              <a:outerShdw blurRad="190500" algn="tl" rotWithShape="0">
                <a:srgbClr val="000000">
                  <a:alpha val="70000"/>
                </a:srgbClr>
              </a:outerShdw>
            </a:effectLst>
          </p:spPr>
        </p:pic>
        <p:sp>
          <p:nvSpPr>
            <p:cNvPr id="374" name="Oval 373"/>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75" name="Oval 374"/>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76" name="Oval 375"/>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grpSp>
      <p:grpSp>
        <p:nvGrpSpPr>
          <p:cNvPr id="339" name="Group 338"/>
          <p:cNvGrpSpPr/>
          <p:nvPr/>
        </p:nvGrpSpPr>
        <p:grpSpPr>
          <a:xfrm rot="5400000">
            <a:off x="2818198" y="2238877"/>
            <a:ext cx="410346" cy="41701"/>
            <a:chOff x="4554870" y="4106383"/>
            <a:chExt cx="1808017" cy="208368"/>
          </a:xfrm>
        </p:grpSpPr>
        <p:sp>
          <p:nvSpPr>
            <p:cNvPr id="367" name="Oval 366"/>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68" name="Oval 367"/>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69" name="Oval 368"/>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70" name="Oval 369"/>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grpSp>
      <p:grpSp>
        <p:nvGrpSpPr>
          <p:cNvPr id="340" name="Group 339"/>
          <p:cNvGrpSpPr/>
          <p:nvPr/>
        </p:nvGrpSpPr>
        <p:grpSpPr>
          <a:xfrm rot="5400000">
            <a:off x="2823487" y="2701406"/>
            <a:ext cx="410346" cy="41701"/>
            <a:chOff x="4554870" y="4106383"/>
            <a:chExt cx="1808017" cy="208368"/>
          </a:xfrm>
        </p:grpSpPr>
        <p:sp>
          <p:nvSpPr>
            <p:cNvPr id="359" name="Oval 358"/>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60" name="Oval 359"/>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61" name="Oval 360"/>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62" name="Oval 361"/>
            <p:cNvSpPr>
              <a:spLocks noChangeAspect="1"/>
            </p:cNvSpPr>
            <p:nvPr/>
          </p:nvSpPr>
          <p:spPr>
            <a:xfrm>
              <a:off x="6158245" y="4106383"/>
              <a:ext cx="204642" cy="202018"/>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grpSp>
      <p:grpSp>
        <p:nvGrpSpPr>
          <p:cNvPr id="341" name="Group 340"/>
          <p:cNvGrpSpPr/>
          <p:nvPr/>
        </p:nvGrpSpPr>
        <p:grpSpPr>
          <a:xfrm flipV="1">
            <a:off x="3180499" y="2995585"/>
            <a:ext cx="561211" cy="262418"/>
            <a:chOff x="3307819" y="3119921"/>
            <a:chExt cx="2515318" cy="1194830"/>
          </a:xfrm>
        </p:grpSpPr>
        <p:pic>
          <p:nvPicPr>
            <p:cNvPr id="349" name="Picture 348"/>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307819" y="3119921"/>
              <a:ext cx="87130" cy="85768"/>
            </a:xfrm>
            <a:prstGeom prst="rect">
              <a:avLst/>
            </a:prstGeom>
            <a:ln>
              <a:noFill/>
            </a:ln>
            <a:effectLst>
              <a:outerShdw blurRad="190500" algn="tl" rotWithShape="0">
                <a:srgbClr val="000000">
                  <a:alpha val="70000"/>
                </a:srgbClr>
              </a:outerShdw>
            </a:effectLst>
          </p:spPr>
        </p:pic>
        <p:pic>
          <p:nvPicPr>
            <p:cNvPr id="350" name="Picture 349"/>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427312" y="3119921"/>
              <a:ext cx="87130" cy="85768"/>
            </a:xfrm>
            <a:prstGeom prst="rect">
              <a:avLst/>
            </a:prstGeom>
            <a:ln>
              <a:noFill/>
            </a:ln>
            <a:effectLst>
              <a:outerShdw blurRad="190500" algn="tl" rotWithShape="0">
                <a:srgbClr val="000000">
                  <a:alpha val="70000"/>
                </a:srgbClr>
              </a:outerShdw>
            </a:effectLst>
          </p:spPr>
        </p:pic>
        <p:pic>
          <p:nvPicPr>
            <p:cNvPr id="351" name="Picture 350"/>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546804" y="3119921"/>
              <a:ext cx="87130" cy="85768"/>
            </a:xfrm>
            <a:prstGeom prst="rect">
              <a:avLst/>
            </a:prstGeom>
            <a:ln>
              <a:noFill/>
            </a:ln>
            <a:effectLst>
              <a:outerShdw blurRad="190500" algn="tl" rotWithShape="0">
                <a:srgbClr val="000000">
                  <a:alpha val="70000"/>
                </a:srgbClr>
              </a:outerShdw>
            </a:effectLst>
          </p:spPr>
        </p:pic>
        <p:sp>
          <p:nvSpPr>
            <p:cNvPr id="352" name="Oval 351"/>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53" name="Oval 352"/>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54" name="Oval 353"/>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grpSp>
      <p:grpSp>
        <p:nvGrpSpPr>
          <p:cNvPr id="342" name="Group 341"/>
          <p:cNvGrpSpPr/>
          <p:nvPr/>
        </p:nvGrpSpPr>
        <p:grpSpPr>
          <a:xfrm flipV="1">
            <a:off x="3605195" y="2996897"/>
            <a:ext cx="483739" cy="262130"/>
            <a:chOff x="3655043" y="3121233"/>
            <a:chExt cx="2168094" cy="1193518"/>
          </a:xfrm>
        </p:grpSpPr>
        <p:pic>
          <p:nvPicPr>
            <p:cNvPr id="343" name="Picture 342"/>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655043" y="3121233"/>
              <a:ext cx="87130" cy="85768"/>
            </a:xfrm>
            <a:prstGeom prst="rect">
              <a:avLst/>
            </a:prstGeom>
            <a:ln>
              <a:noFill/>
            </a:ln>
            <a:effectLst>
              <a:outerShdw blurRad="190500" algn="tl" rotWithShape="0">
                <a:srgbClr val="000000">
                  <a:alpha val="70000"/>
                </a:srgbClr>
              </a:outerShdw>
            </a:effectLst>
          </p:spPr>
        </p:pic>
        <p:pic>
          <p:nvPicPr>
            <p:cNvPr id="344" name="Picture 343"/>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774536" y="3121233"/>
              <a:ext cx="87130" cy="85768"/>
            </a:xfrm>
            <a:prstGeom prst="rect">
              <a:avLst/>
            </a:prstGeom>
            <a:ln>
              <a:noFill/>
            </a:ln>
            <a:effectLst>
              <a:outerShdw blurRad="190500" algn="tl" rotWithShape="0">
                <a:srgbClr val="000000">
                  <a:alpha val="70000"/>
                </a:srgbClr>
              </a:outerShdw>
            </a:effectLst>
          </p:spPr>
        </p:pic>
        <p:pic>
          <p:nvPicPr>
            <p:cNvPr id="345" name="Picture 344"/>
            <p:cNvPicPr>
              <a:picLocks noChangeAspect="1" noChangeArrowheads="1"/>
            </p:cNvPicPr>
            <p:nvPr/>
          </p:nvPicPr>
          <p:blipFill>
            <a:blip r:embed="rId6" cstate="print">
              <a:duotone>
                <a:schemeClr val="bg2">
                  <a:shade val="45000"/>
                  <a:satMod val="135000"/>
                </a:schemeClr>
                <a:prstClr val="white"/>
              </a:duotone>
              <a:lum bright="40000"/>
            </a:blip>
            <a:srcRect/>
            <a:stretch>
              <a:fillRect/>
            </a:stretch>
          </p:blipFill>
          <p:spPr bwMode="auto">
            <a:xfrm flipV="1">
              <a:off x="3894028" y="3121233"/>
              <a:ext cx="87130" cy="85768"/>
            </a:xfrm>
            <a:prstGeom prst="rect">
              <a:avLst/>
            </a:prstGeom>
            <a:ln>
              <a:noFill/>
            </a:ln>
            <a:effectLst>
              <a:outerShdw blurRad="190500" algn="tl" rotWithShape="0">
                <a:srgbClr val="000000">
                  <a:alpha val="70000"/>
                </a:srgbClr>
              </a:outerShdw>
            </a:effectLst>
          </p:spPr>
        </p:pic>
        <p:sp>
          <p:nvSpPr>
            <p:cNvPr id="346" name="Oval 345"/>
            <p:cNvSpPr>
              <a:spLocks noChangeAspect="1"/>
            </p:cNvSpPr>
            <p:nvPr/>
          </p:nvSpPr>
          <p:spPr>
            <a:xfrm>
              <a:off x="4554870" y="4106383"/>
              <a:ext cx="204642" cy="202018"/>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47" name="Oval 346"/>
            <p:cNvSpPr>
              <a:spLocks noChangeAspect="1"/>
            </p:cNvSpPr>
            <p:nvPr/>
          </p:nvSpPr>
          <p:spPr>
            <a:xfrm>
              <a:off x="5085095" y="4112733"/>
              <a:ext cx="204642" cy="20201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sp>
          <p:nvSpPr>
            <p:cNvPr id="348" name="Oval 347"/>
            <p:cNvSpPr>
              <a:spLocks noChangeAspect="1"/>
            </p:cNvSpPr>
            <p:nvPr/>
          </p:nvSpPr>
          <p:spPr>
            <a:xfrm>
              <a:off x="5618495" y="4106383"/>
              <a:ext cx="204642" cy="202018"/>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accent1">
                    <a:lumMod val="50000"/>
                  </a:schemeClr>
                </a:solidFill>
                <a:latin typeface="Arial Narrow" panose="020B0606020202030204" pitchFamily="34" charset="0"/>
              </a:endParaRPr>
            </a:p>
          </p:txBody>
        </p:sp>
      </p:grpSp>
      <p:pic>
        <p:nvPicPr>
          <p:cNvPr id="174" name="Object 2"/>
          <p:cNvPicPr>
            <a:picLocks noChangeAspect="1" noChangeArrowheads="1"/>
          </p:cNvPicPr>
          <p:nvPr/>
        </p:nvPicPr>
        <p:blipFill>
          <a:blip r:embed="rId7" cstate="print"/>
          <a:srcRect/>
          <a:stretch>
            <a:fillRect/>
          </a:stretch>
        </p:blipFill>
        <p:spPr bwMode="auto">
          <a:xfrm>
            <a:off x="4202763" y="3068987"/>
            <a:ext cx="954088" cy="276225"/>
          </a:xfrm>
          <a:prstGeom prst="rect">
            <a:avLst/>
          </a:prstGeom>
          <a:noFill/>
          <a:ln w="9525">
            <a:miter lim="800000"/>
            <a:headEnd/>
            <a:tailEnd/>
          </a:ln>
          <a:effectLst/>
        </p:spPr>
      </p:pic>
      <p:pic>
        <p:nvPicPr>
          <p:cNvPr id="68" name="Picture 23"/>
          <p:cNvPicPr>
            <a:picLocks noChangeAspect="1" noChangeArrowheads="1"/>
          </p:cNvPicPr>
          <p:nvPr/>
        </p:nvPicPr>
        <p:blipFill>
          <a:blip r:embed="rId8" cstate="print"/>
          <a:srcRect/>
          <a:stretch>
            <a:fillRect/>
          </a:stretch>
        </p:blipFill>
        <p:spPr bwMode="auto">
          <a:xfrm>
            <a:off x="6353777" y="1660796"/>
            <a:ext cx="1211386" cy="1005513"/>
          </a:xfrm>
          <a:prstGeom prst="rect">
            <a:avLst/>
          </a:prstGeom>
          <a:noFill/>
          <a:ln w="9525">
            <a:noFill/>
            <a:miter lim="800000"/>
            <a:headEnd/>
            <a:tailEnd/>
          </a:ln>
        </p:spPr>
      </p:pic>
      <p:pic>
        <p:nvPicPr>
          <p:cNvPr id="69" name="Picture 25"/>
          <p:cNvPicPr>
            <a:picLocks noChangeAspect="1" noChangeArrowheads="1"/>
          </p:cNvPicPr>
          <p:nvPr/>
        </p:nvPicPr>
        <p:blipFill>
          <a:blip r:embed="rId9" cstate="print"/>
          <a:srcRect/>
          <a:stretch>
            <a:fillRect/>
          </a:stretch>
        </p:blipFill>
        <p:spPr bwMode="auto">
          <a:xfrm>
            <a:off x="1517009" y="3654822"/>
            <a:ext cx="1283984" cy="957367"/>
          </a:xfrm>
          <a:prstGeom prst="rect">
            <a:avLst/>
          </a:prstGeom>
          <a:noFill/>
          <a:ln w="9525">
            <a:noFill/>
            <a:miter lim="800000"/>
            <a:headEnd/>
            <a:tailEnd/>
          </a:ln>
        </p:spPr>
      </p:pic>
      <p:pic>
        <p:nvPicPr>
          <p:cNvPr id="70" name="Picture 24"/>
          <p:cNvPicPr>
            <a:picLocks noChangeAspect="1" noChangeArrowheads="1"/>
          </p:cNvPicPr>
          <p:nvPr/>
        </p:nvPicPr>
        <p:blipFill>
          <a:blip r:embed="rId10" cstate="print"/>
          <a:srcRect/>
          <a:stretch>
            <a:fillRect/>
          </a:stretch>
        </p:blipFill>
        <p:spPr bwMode="auto">
          <a:xfrm>
            <a:off x="6377354" y="3626338"/>
            <a:ext cx="1164232" cy="986413"/>
          </a:xfrm>
          <a:prstGeom prst="rect">
            <a:avLst/>
          </a:prstGeom>
          <a:noFill/>
          <a:ln w="9525">
            <a:noFill/>
            <a:miter lim="800000"/>
            <a:headEnd/>
            <a:tailEnd/>
          </a:ln>
        </p:spPr>
      </p:pic>
      <p:pic>
        <p:nvPicPr>
          <p:cNvPr id="71" name="Picture 24"/>
          <p:cNvPicPr>
            <a:picLocks noChangeAspect="1" noChangeArrowheads="1"/>
          </p:cNvPicPr>
          <p:nvPr/>
        </p:nvPicPr>
        <p:blipFill>
          <a:blip r:embed="rId10" cstate="print"/>
          <a:srcRect/>
          <a:stretch>
            <a:fillRect/>
          </a:stretch>
        </p:blipFill>
        <p:spPr bwMode="auto">
          <a:xfrm>
            <a:off x="1576885" y="1684218"/>
            <a:ext cx="1164232" cy="986413"/>
          </a:xfrm>
          <a:prstGeom prst="rect">
            <a:avLst/>
          </a:prstGeom>
          <a:noFill/>
          <a:ln w="9525">
            <a:noFill/>
            <a:miter lim="800000"/>
            <a:headEnd/>
            <a:tailEnd/>
          </a:ln>
        </p:spPr>
      </p:pic>
      <p:grpSp>
        <p:nvGrpSpPr>
          <p:cNvPr id="72" name="Group 71">
            <a:extLst>
              <a:ext uri="{FF2B5EF4-FFF2-40B4-BE49-F238E27FC236}">
                <a16:creationId xmlns:a16="http://schemas.microsoft.com/office/drawing/2014/main" id="{5C0FC1AD-7CDA-4581-9CAA-CB0AF9230D7D}"/>
              </a:ext>
            </a:extLst>
          </p:cNvPr>
          <p:cNvGrpSpPr/>
          <p:nvPr/>
        </p:nvGrpSpPr>
        <p:grpSpPr>
          <a:xfrm>
            <a:off x="3618523" y="5220685"/>
            <a:ext cx="1906954" cy="1323102"/>
            <a:chOff x="3618523" y="5220685"/>
            <a:chExt cx="1906954" cy="1323102"/>
          </a:xfrm>
        </p:grpSpPr>
        <p:sp>
          <p:nvSpPr>
            <p:cNvPr id="73" name="Curved Up Arrow 12">
              <a:extLst>
                <a:ext uri="{FF2B5EF4-FFF2-40B4-BE49-F238E27FC236}">
                  <a16:creationId xmlns:a16="http://schemas.microsoft.com/office/drawing/2014/main" id="{D97C49AA-047B-4065-A9C3-E557E3906246}"/>
                </a:ext>
              </a:extLst>
            </p:cNvPr>
            <p:cNvSpPr/>
            <p:nvPr/>
          </p:nvSpPr>
          <p:spPr>
            <a:xfrm>
              <a:off x="3618523" y="5220685"/>
              <a:ext cx="1906954" cy="570523"/>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pic>
          <p:nvPicPr>
            <p:cNvPr id="74" name="Picture 73">
              <a:extLst>
                <a:ext uri="{FF2B5EF4-FFF2-40B4-BE49-F238E27FC236}">
                  <a16:creationId xmlns:a16="http://schemas.microsoft.com/office/drawing/2014/main" id="{8582E800-5700-4A3D-88B6-F8C845A0EDA0}"/>
                </a:ext>
              </a:extLst>
            </p:cNvPr>
            <p:cNvPicPr>
              <a:picLocks noChangeAspect="1"/>
            </p:cNvPicPr>
            <p:nvPr/>
          </p:nvPicPr>
          <p:blipFill>
            <a:blip r:embed="rId11"/>
            <a:stretch>
              <a:fillRect/>
            </a:stretch>
          </p:blipFill>
          <p:spPr>
            <a:xfrm>
              <a:off x="3622741" y="5282041"/>
              <a:ext cx="1793008" cy="1261746"/>
            </a:xfrm>
            <a:prstGeom prst="ellipse">
              <a:avLst/>
            </a:prstGeom>
            <a:ln>
              <a:noFill/>
            </a:ln>
            <a:effectLst>
              <a:softEdge rad="112500"/>
            </a:effectLst>
          </p:spPr>
        </p:pic>
      </p:grpSp>
    </p:spTree>
    <p:extLst>
      <p:ext uri="{BB962C8B-B14F-4D97-AF65-F5344CB8AC3E}">
        <p14:creationId xmlns:p14="http://schemas.microsoft.com/office/powerpoint/2010/main" val="2709601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3EA65A-A0F5-4C8E-8CC3-D004CBD9781D}"/>
              </a:ext>
            </a:extLst>
          </p:cNvPr>
          <p:cNvGrpSpPr/>
          <p:nvPr/>
        </p:nvGrpSpPr>
        <p:grpSpPr>
          <a:xfrm>
            <a:off x="666951" y="1910400"/>
            <a:ext cx="3338424" cy="3687471"/>
            <a:chOff x="666951" y="1910400"/>
            <a:chExt cx="3338424" cy="3687471"/>
          </a:xfrm>
        </p:grpSpPr>
        <p:sp>
          <p:nvSpPr>
            <p:cNvPr id="11" name="Rectangle 15"/>
            <p:cNvSpPr>
              <a:spLocks noChangeArrowheads="1"/>
            </p:cNvSpPr>
            <p:nvPr/>
          </p:nvSpPr>
          <p:spPr bwMode="auto">
            <a:xfrm>
              <a:off x="666951" y="3013568"/>
              <a:ext cx="2326412" cy="984885"/>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Explainable AI</a:t>
              </a:r>
            </a:p>
            <a:p>
              <a:pPr algn="ctr"/>
              <a:endParaRPr lang="en-GB" sz="1000" b="1" dirty="0">
                <a:solidFill>
                  <a:schemeClr val="accent1">
                    <a:lumMod val="25000"/>
                  </a:schemeClr>
                </a:solidFill>
                <a:latin typeface="Arial Narrow" panose="020B0606020202030204" pitchFamily="34" charset="0"/>
              </a:endParaRPr>
            </a:p>
            <a:p>
              <a:pPr algn="ctr"/>
              <a:r>
                <a:rPr lang="en-GB" sz="1000" b="1" dirty="0">
                  <a:solidFill>
                    <a:schemeClr val="accent1">
                      <a:lumMod val="25000"/>
                    </a:schemeClr>
                  </a:solidFill>
                  <a:latin typeface="Arial Narrow" panose="020B0606020202030204" pitchFamily="34" charset="0"/>
                </a:rPr>
                <a:t>Explicit generative models</a:t>
              </a:r>
            </a:p>
            <a:p>
              <a:pPr algn="ctr"/>
              <a:r>
                <a:rPr lang="en-GB" sz="1000" b="1" dirty="0">
                  <a:solidFill>
                    <a:schemeClr val="accent1">
                      <a:lumMod val="25000"/>
                    </a:schemeClr>
                  </a:solidFill>
                  <a:latin typeface="Arial Narrow" panose="020B0606020202030204" pitchFamily="34" charset="0"/>
                </a:rPr>
                <a:t>Transparent prior assumptions</a:t>
              </a:r>
            </a:p>
            <a:p>
              <a:pPr algn="ctr"/>
              <a:r>
                <a:rPr lang="en-GB" sz="1000" b="1" dirty="0">
                  <a:solidFill>
                    <a:schemeClr val="accent1">
                      <a:lumMod val="25000"/>
                    </a:schemeClr>
                  </a:solidFill>
                  <a:latin typeface="Arial Narrow" panose="020B0606020202030204" pitchFamily="34" charset="0"/>
                </a:rPr>
                <a:t>Hyperparameter optimization</a:t>
              </a:r>
            </a:p>
          </p:txBody>
        </p:sp>
        <p:cxnSp>
          <p:nvCxnSpPr>
            <p:cNvPr id="21" name="Curved Connector 20"/>
            <p:cNvCxnSpPr>
              <a:cxnSpLocks/>
              <a:stCxn id="7" idx="1"/>
              <a:endCxn id="11" idx="0"/>
            </p:cNvCxnSpPr>
            <p:nvPr/>
          </p:nvCxnSpPr>
          <p:spPr>
            <a:xfrm rot="10800000" flipV="1">
              <a:off x="1830157" y="1910400"/>
              <a:ext cx="2175218" cy="1103168"/>
            </a:xfrm>
            <a:prstGeom prst="curvedConnector2">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081511" y="4267200"/>
              <a:ext cx="1497289" cy="1330671"/>
            </a:xfrm>
            <a:prstGeom prst="rect">
              <a:avLst/>
            </a:prstGeom>
          </p:spPr>
        </p:pic>
      </p:grpSp>
      <p:sp>
        <p:nvSpPr>
          <p:cNvPr id="5" name="Rectangle 15"/>
          <p:cNvSpPr>
            <a:spLocks noChangeArrowheads="1"/>
          </p:cNvSpPr>
          <p:nvPr/>
        </p:nvSpPr>
        <p:spPr bwMode="auto">
          <a:xfrm>
            <a:off x="3117993" y="770243"/>
            <a:ext cx="2534128" cy="461665"/>
          </a:xfrm>
          <a:prstGeom prst="rect">
            <a:avLst/>
          </a:prstGeom>
          <a:noFill/>
          <a:ln w="9525">
            <a:noFill/>
            <a:miter lim="800000"/>
            <a:headEnd/>
            <a:tailEnd/>
          </a:ln>
        </p:spPr>
        <p:txBody>
          <a:bodyPr wrap="square">
            <a:spAutoFit/>
          </a:bodyPr>
          <a:lstStyle/>
          <a:p>
            <a:pPr algn="ctr"/>
            <a:r>
              <a:rPr lang="en-GB" sz="2400" b="1" dirty="0">
                <a:solidFill>
                  <a:schemeClr val="accent1">
                    <a:lumMod val="25000"/>
                  </a:schemeClr>
                </a:solidFill>
                <a:latin typeface="Arial Narrow" panose="020B0606020202030204" pitchFamily="34" charset="0"/>
              </a:rPr>
              <a:t>Neat and simple</a:t>
            </a:r>
            <a:endParaRPr lang="en-GB" sz="1200" dirty="0">
              <a:solidFill>
                <a:schemeClr val="accent1">
                  <a:lumMod val="25000"/>
                </a:schemeClr>
              </a:solidFill>
              <a:latin typeface="Arial Narrow" panose="020B0606020202030204" pitchFamily="34" charset="0"/>
            </a:endParaRPr>
          </a:p>
        </p:txBody>
      </p:sp>
      <p:grpSp>
        <p:nvGrpSpPr>
          <p:cNvPr id="35" name="Group 34"/>
          <p:cNvGrpSpPr/>
          <p:nvPr/>
        </p:nvGrpSpPr>
        <p:grpSpPr>
          <a:xfrm>
            <a:off x="2224087" y="1309687"/>
            <a:ext cx="4466609" cy="785379"/>
            <a:chOff x="2409428" y="1133077"/>
            <a:chExt cx="4838827" cy="850828"/>
          </a:xfrm>
        </p:grpSpPr>
        <p:graphicFrame>
          <p:nvGraphicFramePr>
            <p:cNvPr id="4" name="Object 81"/>
            <p:cNvGraphicFramePr>
              <a:graphicFrameLocks noChangeAspect="1"/>
            </p:cNvGraphicFramePr>
            <p:nvPr>
              <p:extLst>
                <p:ext uri="{D42A27DB-BD31-4B8C-83A1-F6EECF244321}">
                  <p14:modId xmlns:p14="http://schemas.microsoft.com/office/powerpoint/2010/main" val="3410358252"/>
                </p:ext>
              </p:extLst>
            </p:nvPr>
          </p:nvGraphicFramePr>
          <p:xfrm>
            <a:off x="2409428" y="1133077"/>
            <a:ext cx="4548849" cy="543454"/>
          </p:xfrm>
          <a:graphic>
            <a:graphicData uri="http://schemas.openxmlformats.org/presentationml/2006/ole">
              <mc:AlternateContent xmlns:mc="http://schemas.openxmlformats.org/markup-compatibility/2006">
                <mc:Choice xmlns:v="urn:schemas-microsoft-com:vml" Requires="v">
                  <p:oleObj spid="_x0000_s396312" name="Equation" r:id="rId4" imgW="3568680" imgH="406080" progId="Equation.DSMT4">
                    <p:embed/>
                  </p:oleObj>
                </mc:Choice>
                <mc:Fallback>
                  <p:oleObj name="Equation" r:id="rId4" imgW="3568680" imgH="406080" progId="Equation.DSMT4">
                    <p:embed/>
                    <p:pic>
                      <p:nvPicPr>
                        <p:cNvPr id="0" name=""/>
                        <p:cNvPicPr>
                          <a:picLocks noChangeAspect="1" noChangeArrowheads="1"/>
                        </p:cNvPicPr>
                        <p:nvPr/>
                      </p:nvPicPr>
                      <p:blipFill>
                        <a:blip r:embed="rId5"/>
                        <a:srcRect/>
                        <a:stretch>
                          <a:fillRect/>
                        </a:stretch>
                      </p:blipFill>
                      <p:spPr bwMode="auto">
                        <a:xfrm>
                          <a:off x="2409428" y="1133077"/>
                          <a:ext cx="4548849" cy="543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5"/>
            <p:cNvSpPr>
              <a:spLocks noChangeArrowheads="1"/>
            </p:cNvSpPr>
            <p:nvPr/>
          </p:nvSpPr>
          <p:spPr bwMode="auto">
            <a:xfrm>
              <a:off x="4339157" y="1583795"/>
              <a:ext cx="1575176" cy="40011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evidence</a:t>
              </a:r>
              <a:endParaRPr lang="en-GB" sz="1000" dirty="0">
                <a:solidFill>
                  <a:schemeClr val="accent1">
                    <a:lumMod val="25000"/>
                  </a:schemeClr>
                </a:solidFill>
                <a:latin typeface="Arial Narrow" panose="020B0606020202030204" pitchFamily="34" charset="0"/>
              </a:endParaRPr>
            </a:p>
          </p:txBody>
        </p:sp>
        <p:sp>
          <p:nvSpPr>
            <p:cNvPr id="8" name="Rectangle 15"/>
            <p:cNvSpPr>
              <a:spLocks noChangeArrowheads="1"/>
            </p:cNvSpPr>
            <p:nvPr/>
          </p:nvSpPr>
          <p:spPr bwMode="auto">
            <a:xfrm>
              <a:off x="5673080" y="1583795"/>
              <a:ext cx="1575175" cy="40011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evidence</a:t>
              </a:r>
              <a:endParaRPr lang="en-GB" sz="1000" dirty="0">
                <a:solidFill>
                  <a:schemeClr val="accent1">
                    <a:lumMod val="25000"/>
                  </a:schemeClr>
                </a:solidFill>
                <a:latin typeface="Arial Narrow" panose="020B0606020202030204" pitchFamily="34" charset="0"/>
              </a:endParaRPr>
            </a:p>
          </p:txBody>
        </p:sp>
        <p:sp>
          <p:nvSpPr>
            <p:cNvPr id="6" name="Rectangle 15"/>
            <p:cNvSpPr>
              <a:spLocks noChangeArrowheads="1"/>
            </p:cNvSpPr>
            <p:nvPr/>
          </p:nvSpPr>
          <p:spPr bwMode="auto">
            <a:xfrm>
              <a:off x="2872683" y="1583795"/>
              <a:ext cx="1575176" cy="40011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bound</a:t>
              </a:r>
              <a:endParaRPr lang="en-GB" sz="1000" dirty="0">
                <a:solidFill>
                  <a:schemeClr val="accent1">
                    <a:lumMod val="25000"/>
                  </a:schemeClr>
                </a:solidFill>
                <a:latin typeface="Arial Narrow" panose="020B0606020202030204" pitchFamily="34" charset="0"/>
              </a:endParaRPr>
            </a:p>
          </p:txBody>
        </p:sp>
      </p:grpSp>
      <p:grpSp>
        <p:nvGrpSpPr>
          <p:cNvPr id="15" name="Group 14">
            <a:extLst>
              <a:ext uri="{FF2B5EF4-FFF2-40B4-BE49-F238E27FC236}">
                <a16:creationId xmlns:a16="http://schemas.microsoft.com/office/drawing/2014/main" id="{E248F94F-9B2A-467C-82F9-4A9D07DE9D5F}"/>
              </a:ext>
            </a:extLst>
          </p:cNvPr>
          <p:cNvGrpSpPr/>
          <p:nvPr/>
        </p:nvGrpSpPr>
        <p:grpSpPr>
          <a:xfrm>
            <a:off x="5402862" y="3013569"/>
            <a:ext cx="2908015" cy="2575672"/>
            <a:chOff x="5402862" y="3013569"/>
            <a:chExt cx="2908015" cy="2575672"/>
          </a:xfrm>
        </p:grpSpPr>
        <p:sp>
          <p:nvSpPr>
            <p:cNvPr id="9" name="Rectangle 15"/>
            <p:cNvSpPr>
              <a:spLocks noChangeArrowheads="1"/>
            </p:cNvSpPr>
            <p:nvPr/>
          </p:nvSpPr>
          <p:spPr bwMode="auto">
            <a:xfrm>
              <a:off x="5984465" y="3013569"/>
              <a:ext cx="2326412" cy="1107996"/>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Data foraging and epistemics – AGI</a:t>
              </a:r>
            </a:p>
            <a:p>
              <a:pPr algn="ctr"/>
              <a:endParaRPr lang="en-GB" sz="1000" b="1" dirty="0">
                <a:solidFill>
                  <a:schemeClr val="accent1">
                    <a:lumMod val="25000"/>
                  </a:schemeClr>
                </a:solidFill>
                <a:latin typeface="Arial Narrow" panose="020B0606020202030204" pitchFamily="34" charset="0"/>
              </a:endParaRPr>
            </a:p>
            <a:p>
              <a:pPr algn="ctr"/>
              <a:r>
                <a:rPr lang="en-GB" sz="1000" b="1" dirty="0">
                  <a:solidFill>
                    <a:schemeClr val="accent1">
                      <a:lumMod val="25000"/>
                    </a:schemeClr>
                  </a:solidFill>
                  <a:latin typeface="Arial Narrow" panose="020B0606020202030204" pitchFamily="34" charset="0"/>
                </a:rPr>
                <a:t>Active inference with sparse data</a:t>
              </a:r>
            </a:p>
            <a:p>
              <a:pPr algn="ctr"/>
              <a:endParaRPr lang="en-GB" sz="1000" b="1" dirty="0">
                <a:solidFill>
                  <a:schemeClr val="accent1">
                    <a:lumMod val="25000"/>
                  </a:schemeClr>
                </a:solidFill>
                <a:latin typeface="Arial Narrow" panose="020B0606020202030204" pitchFamily="34" charset="0"/>
              </a:endParaRPr>
            </a:p>
          </p:txBody>
        </p:sp>
        <p:cxnSp>
          <p:nvCxnSpPr>
            <p:cNvPr id="26" name="Curved Connector 20"/>
            <p:cNvCxnSpPr>
              <a:cxnSpLocks/>
            </p:cNvCxnSpPr>
            <p:nvPr/>
          </p:nvCxnSpPr>
          <p:spPr>
            <a:xfrm flipV="1">
              <a:off x="5402862" y="3470543"/>
              <a:ext cx="747775" cy="1"/>
            </a:xfrm>
            <a:prstGeom prst="curvedConnector3">
              <a:avLst>
                <a:gd name="adj1" fmla="val 50000"/>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duotone>
                <a:schemeClr val="accent2">
                  <a:shade val="45000"/>
                  <a:satMod val="135000"/>
                </a:schemeClr>
                <a:prstClr val="white"/>
              </a:duotone>
            </a:blip>
            <a:stretch>
              <a:fillRect/>
            </a:stretch>
          </p:blipFill>
          <p:spPr>
            <a:xfrm>
              <a:off x="6526980" y="4384491"/>
              <a:ext cx="1231087" cy="1204750"/>
            </a:xfrm>
            <a:prstGeom prst="rect">
              <a:avLst/>
            </a:prstGeom>
          </p:spPr>
        </p:pic>
      </p:grpSp>
      <p:grpSp>
        <p:nvGrpSpPr>
          <p:cNvPr id="14" name="Group 13">
            <a:extLst>
              <a:ext uri="{FF2B5EF4-FFF2-40B4-BE49-F238E27FC236}">
                <a16:creationId xmlns:a16="http://schemas.microsoft.com/office/drawing/2014/main" id="{3E232D68-BA06-475D-8893-11C0D94251FA}"/>
              </a:ext>
            </a:extLst>
          </p:cNvPr>
          <p:cNvGrpSpPr/>
          <p:nvPr/>
        </p:nvGrpSpPr>
        <p:grpSpPr>
          <a:xfrm>
            <a:off x="3575872" y="2095065"/>
            <a:ext cx="2326412" cy="3502806"/>
            <a:chOff x="3325708" y="2095065"/>
            <a:chExt cx="2326412" cy="3502806"/>
          </a:xfrm>
        </p:grpSpPr>
        <p:sp>
          <p:nvSpPr>
            <p:cNvPr id="10" name="Rectangle 15"/>
            <p:cNvSpPr>
              <a:spLocks noChangeArrowheads="1"/>
            </p:cNvSpPr>
            <p:nvPr/>
          </p:nvSpPr>
          <p:spPr bwMode="auto">
            <a:xfrm>
              <a:off x="3325708" y="3013569"/>
              <a:ext cx="2326412" cy="1138773"/>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Design optimality</a:t>
              </a:r>
            </a:p>
            <a:p>
              <a:pPr algn="ctr"/>
              <a:endParaRPr lang="en-GB" sz="1000" b="1" dirty="0">
                <a:solidFill>
                  <a:schemeClr val="accent1">
                    <a:lumMod val="25000"/>
                  </a:schemeClr>
                </a:solidFill>
                <a:latin typeface="Arial Narrow" panose="020B0606020202030204" pitchFamily="34" charset="0"/>
              </a:endParaRPr>
            </a:p>
            <a:p>
              <a:pPr algn="ctr"/>
              <a:r>
                <a:rPr lang="en-GB" sz="1000" b="1" dirty="0">
                  <a:solidFill>
                    <a:schemeClr val="accent1">
                      <a:lumMod val="25000"/>
                    </a:schemeClr>
                  </a:solidFill>
                  <a:latin typeface="Arial Narrow" panose="020B0606020202030204" pitchFamily="34" charset="0"/>
                </a:rPr>
                <a:t>Optimal Bayesian design</a:t>
              </a:r>
            </a:p>
            <a:p>
              <a:pPr algn="ctr"/>
              <a:r>
                <a:rPr lang="en-GB" sz="1000" b="1" dirty="0">
                  <a:solidFill>
                    <a:schemeClr val="accent1">
                      <a:lumMod val="25000"/>
                    </a:schemeClr>
                  </a:solidFill>
                  <a:latin typeface="Arial Narrow" panose="020B0606020202030204" pitchFamily="34" charset="0"/>
                </a:rPr>
                <a:t>Abductive inference</a:t>
              </a:r>
            </a:p>
            <a:p>
              <a:pPr algn="ctr"/>
              <a:r>
                <a:rPr lang="en-GB" sz="1000" b="1" dirty="0">
                  <a:solidFill>
                    <a:schemeClr val="accent1">
                      <a:lumMod val="25000"/>
                    </a:schemeClr>
                  </a:solidFill>
                  <a:latin typeface="Arial Narrow" panose="020B0606020202030204" pitchFamily="34" charset="0"/>
                </a:rPr>
                <a:t>Autopoietic and autodidactic</a:t>
              </a:r>
            </a:p>
            <a:p>
              <a:pPr algn="ctr"/>
              <a:endParaRPr lang="en-GB" sz="1000" dirty="0">
                <a:solidFill>
                  <a:schemeClr val="accent1">
                    <a:lumMod val="25000"/>
                  </a:schemeClr>
                </a:solidFill>
                <a:latin typeface="Arial Narrow" panose="020B0606020202030204" pitchFamily="34" charset="0"/>
              </a:endParaRPr>
            </a:p>
          </p:txBody>
        </p:sp>
        <p:cxnSp>
          <p:nvCxnSpPr>
            <p:cNvPr id="23" name="Curved Connector 20"/>
            <p:cNvCxnSpPr>
              <a:cxnSpLocks/>
              <a:stCxn id="7" idx="2"/>
              <a:endCxn id="10" idx="0"/>
            </p:cNvCxnSpPr>
            <p:nvPr/>
          </p:nvCxnSpPr>
          <p:spPr>
            <a:xfrm rot="16200000" flipH="1">
              <a:off x="4026313" y="2550967"/>
              <a:ext cx="918503" cy="6699"/>
            </a:xfrm>
            <a:prstGeom prst="curvedConnector3">
              <a:avLst>
                <a:gd name="adj1" fmla="val 50000"/>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10625" t="2334" r="6538" b="9778"/>
            <a:stretch/>
          </p:blipFill>
          <p:spPr>
            <a:xfrm>
              <a:off x="3712520" y="4393121"/>
              <a:ext cx="1552788" cy="1204750"/>
            </a:xfrm>
            <a:prstGeom prst="rect">
              <a:avLst/>
            </a:prstGeom>
          </p:spPr>
        </p:pic>
      </p:grpSp>
    </p:spTree>
    <p:extLst>
      <p:ext uri="{BB962C8B-B14F-4D97-AF65-F5344CB8AC3E}">
        <p14:creationId xmlns:p14="http://schemas.microsoft.com/office/powerpoint/2010/main" val="11384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Picture 252"/>
          <p:cNvPicPr>
            <a:picLocks noChangeAspect="1" noChangeArrowheads="1"/>
          </p:cNvPicPr>
          <p:nvPr/>
        </p:nvPicPr>
        <p:blipFill>
          <a:blip r:embed="rId2" cstate="print"/>
          <a:srcRect/>
          <a:stretch>
            <a:fillRect/>
          </a:stretch>
        </p:blipFill>
        <p:spPr bwMode="auto">
          <a:xfrm>
            <a:off x="2042914" y="235166"/>
            <a:ext cx="4475521" cy="6450193"/>
          </a:xfrm>
          <a:prstGeom prst="rect">
            <a:avLst/>
          </a:prstGeom>
          <a:noFill/>
          <a:ln w="9525">
            <a:noFill/>
            <a:miter lim="800000"/>
            <a:headEnd/>
            <a:tailEnd/>
          </a:ln>
          <a:effectLst/>
        </p:spPr>
      </p:pic>
      <p:sp>
        <p:nvSpPr>
          <p:cNvPr id="276" name="TextBox 275"/>
          <p:cNvSpPr txBox="1"/>
          <p:nvPr/>
        </p:nvSpPr>
        <p:spPr>
          <a:xfrm>
            <a:off x="306343" y="282902"/>
            <a:ext cx="1904842" cy="1200329"/>
          </a:xfrm>
          <a:prstGeom prst="rect">
            <a:avLst/>
          </a:prstGeom>
          <a:noFill/>
        </p:spPr>
        <p:txBody>
          <a:bodyPr wrap="square" rtlCol="0">
            <a:spAutoFit/>
          </a:bodyPr>
          <a:lstStyle/>
          <a:p>
            <a:r>
              <a:rPr lang="en-GB" sz="2400" dirty="0">
                <a:solidFill>
                  <a:schemeClr val="accent1">
                    <a:lumMod val="50000"/>
                  </a:schemeClr>
                </a:solidFill>
                <a:latin typeface="Arial Narrow" panose="020B0606020202030204" pitchFamily="34" charset="0"/>
              </a:rPr>
              <a:t>Sleep and the emergence of insight</a:t>
            </a:r>
          </a:p>
        </p:txBody>
      </p:sp>
      <p:sp>
        <p:nvSpPr>
          <p:cNvPr id="277" name="TextBox 276"/>
          <p:cNvSpPr txBox="1"/>
          <p:nvPr/>
        </p:nvSpPr>
        <p:spPr>
          <a:xfrm>
            <a:off x="4351338" y="4050839"/>
            <a:ext cx="1608426" cy="430887"/>
          </a:xfrm>
          <a:prstGeom prst="rect">
            <a:avLst/>
          </a:prstGeom>
          <a:noFill/>
        </p:spPr>
        <p:txBody>
          <a:bodyPr wrap="square" rtlCol="0">
            <a:spAutoFit/>
          </a:bodyPr>
          <a:lstStyle/>
          <a:p>
            <a:pPr algn="ctr"/>
            <a:r>
              <a:rPr lang="en-GB" sz="1100" dirty="0">
                <a:solidFill>
                  <a:srgbClr val="0000FF"/>
                </a:solidFill>
                <a:latin typeface="Arial Narrow" panose="020B0606020202030204" pitchFamily="34" charset="0"/>
              </a:rPr>
              <a:t>With model reduction (sleep)</a:t>
            </a:r>
          </a:p>
        </p:txBody>
      </p:sp>
      <p:sp>
        <p:nvSpPr>
          <p:cNvPr id="278" name="TextBox 277"/>
          <p:cNvSpPr txBox="1"/>
          <p:nvPr/>
        </p:nvSpPr>
        <p:spPr>
          <a:xfrm>
            <a:off x="4309773" y="2189854"/>
            <a:ext cx="1608426" cy="261610"/>
          </a:xfrm>
          <a:prstGeom prst="rect">
            <a:avLst/>
          </a:prstGeom>
          <a:noFill/>
        </p:spPr>
        <p:txBody>
          <a:bodyPr wrap="square" rtlCol="0">
            <a:spAutoFit/>
          </a:bodyPr>
          <a:lstStyle/>
          <a:p>
            <a:pPr algn="ctr"/>
            <a:r>
              <a:rPr lang="en-GB" sz="1100" dirty="0">
                <a:solidFill>
                  <a:srgbClr val="FF0000"/>
                </a:solidFill>
                <a:latin typeface="Arial Narrow" panose="020B0606020202030204" pitchFamily="34" charset="0"/>
              </a:rPr>
              <a:t>Without model reduction</a:t>
            </a:r>
          </a:p>
        </p:txBody>
      </p:sp>
      <p:sp>
        <p:nvSpPr>
          <p:cNvPr id="506" name="TextBox 505"/>
          <p:cNvSpPr txBox="1"/>
          <p:nvPr/>
        </p:nvSpPr>
        <p:spPr>
          <a:xfrm>
            <a:off x="4309773" y="5573917"/>
            <a:ext cx="1608426" cy="261610"/>
          </a:xfrm>
          <a:prstGeom prst="rect">
            <a:avLst/>
          </a:prstGeom>
          <a:noFill/>
        </p:spPr>
        <p:txBody>
          <a:bodyPr wrap="square" rtlCol="0">
            <a:spAutoFit/>
          </a:bodyPr>
          <a:lstStyle/>
          <a:p>
            <a:pPr algn="ctr"/>
            <a:r>
              <a:rPr lang="en-GB" sz="1100" dirty="0">
                <a:solidFill>
                  <a:schemeClr val="bg1"/>
                </a:solidFill>
                <a:latin typeface="Arial Narrow" panose="020B0606020202030204" pitchFamily="34" charset="0"/>
              </a:rPr>
              <a:t>64 subjects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373150" y="1560356"/>
            <a:ext cx="6262480" cy="3505391"/>
            <a:chOff x="1146505" y="1515251"/>
            <a:chExt cx="6262480" cy="3505391"/>
          </a:xfrm>
        </p:grpSpPr>
        <p:grpSp>
          <p:nvGrpSpPr>
            <p:cNvPr id="25" name="Group 24"/>
            <p:cNvGrpSpPr/>
            <p:nvPr/>
          </p:nvGrpSpPr>
          <p:grpSpPr>
            <a:xfrm>
              <a:off x="1146505" y="1515251"/>
              <a:ext cx="6239033" cy="646331"/>
              <a:chOff x="1146505" y="1515251"/>
              <a:chExt cx="6239033" cy="646331"/>
            </a:xfrm>
            <a:solidFill>
              <a:schemeClr val="accent1">
                <a:lumMod val="20000"/>
                <a:lumOff val="80000"/>
              </a:schemeClr>
            </a:solidFill>
          </p:grpSpPr>
          <p:sp>
            <p:nvSpPr>
              <p:cNvPr id="11" name="TextBox 10"/>
              <p:cNvSpPr txBox="1"/>
              <p:nvPr/>
            </p:nvSpPr>
            <p:spPr>
              <a:xfrm>
                <a:off x="1146505" y="1515251"/>
                <a:ext cx="1987463" cy="646331"/>
              </a:xfrm>
              <a:prstGeom prst="rect">
                <a:avLst/>
              </a:prstGeom>
              <a:grpFill/>
            </p:spPr>
            <p:txBody>
              <a:bodyPr wrap="square" rtlCol="0">
                <a:spAutoFit/>
              </a:bodyPr>
              <a:lstStyle/>
              <a:p>
                <a:pPr algn="ctr"/>
                <a:r>
                  <a:rPr lang="en-GB" dirty="0">
                    <a:solidFill>
                      <a:schemeClr val="accent1">
                        <a:lumMod val="50000"/>
                      </a:schemeClr>
                    </a:solidFill>
                    <a:latin typeface="Arial Narrow" panose="020B0606020202030204" pitchFamily="34" charset="0"/>
                  </a:rPr>
                  <a:t>Sources and uncertainty</a:t>
                </a:r>
              </a:p>
            </p:txBody>
          </p:sp>
          <p:sp>
            <p:nvSpPr>
              <p:cNvPr id="15" name="TextBox 14"/>
              <p:cNvSpPr txBox="1"/>
              <p:nvPr/>
            </p:nvSpPr>
            <p:spPr>
              <a:xfrm>
                <a:off x="3588881" y="1515251"/>
                <a:ext cx="2124165" cy="646331"/>
              </a:xfrm>
              <a:prstGeom prst="rect">
                <a:avLst/>
              </a:prstGeom>
              <a:grpFill/>
            </p:spPr>
            <p:txBody>
              <a:bodyPr wrap="square" rtlCol="0">
                <a:spAutoFit/>
              </a:bodyPr>
              <a:lstStyle/>
              <a:p>
                <a:pPr algn="ctr"/>
                <a:r>
                  <a:rPr lang="en-GB" dirty="0">
                    <a:solidFill>
                      <a:schemeClr val="accent1">
                        <a:lumMod val="50000"/>
                      </a:schemeClr>
                    </a:solidFill>
                    <a:latin typeface="Arial Narrow" panose="020B0606020202030204" pitchFamily="34" charset="0"/>
                  </a:rPr>
                  <a:t>Resolution of uncertainty</a:t>
                </a:r>
              </a:p>
            </p:txBody>
          </p:sp>
          <p:sp>
            <p:nvSpPr>
              <p:cNvPr id="19" name="TextBox 18"/>
              <p:cNvSpPr txBox="1"/>
              <p:nvPr/>
            </p:nvSpPr>
            <p:spPr>
              <a:xfrm>
                <a:off x="6169250" y="1515251"/>
                <a:ext cx="1216288" cy="646331"/>
              </a:xfrm>
              <a:prstGeom prst="rect">
                <a:avLst/>
              </a:prstGeom>
              <a:grpFill/>
            </p:spPr>
            <p:txBody>
              <a:bodyPr wrap="square" rtlCol="0">
                <a:spAutoFit/>
              </a:bodyPr>
              <a:lstStyle/>
              <a:p>
                <a:pPr algn="ctr"/>
                <a:r>
                  <a:rPr lang="en-GB" dirty="0">
                    <a:solidFill>
                      <a:schemeClr val="accent1">
                        <a:lumMod val="50000"/>
                      </a:schemeClr>
                    </a:solidFill>
                    <a:latin typeface="Arial Narrow" panose="020B0606020202030204" pitchFamily="34" charset="0"/>
                  </a:rPr>
                  <a:t>Epistemic affordance</a:t>
                </a:r>
              </a:p>
            </p:txBody>
          </p:sp>
        </p:grpSp>
        <p:grpSp>
          <p:nvGrpSpPr>
            <p:cNvPr id="26" name="Group 25"/>
            <p:cNvGrpSpPr/>
            <p:nvPr/>
          </p:nvGrpSpPr>
          <p:grpSpPr>
            <a:xfrm>
              <a:off x="1146506" y="2468271"/>
              <a:ext cx="6231217" cy="646331"/>
              <a:chOff x="1146506" y="2568917"/>
              <a:chExt cx="6231217" cy="646331"/>
            </a:xfrm>
            <a:solidFill>
              <a:schemeClr val="accent2">
                <a:lumMod val="20000"/>
                <a:lumOff val="80000"/>
              </a:schemeClr>
            </a:solidFill>
          </p:grpSpPr>
          <p:sp>
            <p:nvSpPr>
              <p:cNvPr id="12" name="TextBox 11"/>
              <p:cNvSpPr txBox="1"/>
              <p:nvPr/>
            </p:nvSpPr>
            <p:spPr>
              <a:xfrm>
                <a:off x="1146506" y="2568917"/>
                <a:ext cx="2003101" cy="646331"/>
              </a:xfrm>
              <a:prstGeom prst="rect">
                <a:avLst/>
              </a:prstGeom>
              <a:grpFill/>
            </p:spPr>
            <p:txBody>
              <a:bodyPr wrap="square" rtlCol="0">
                <a:spAutoFit/>
              </a:bodyPr>
              <a:lstStyle/>
              <a:p>
                <a:pPr algn="ctr"/>
                <a:r>
                  <a:rPr lang="en-GB" dirty="0">
                    <a:solidFill>
                      <a:schemeClr val="accent2">
                        <a:lumMod val="50000"/>
                      </a:schemeClr>
                    </a:solidFill>
                    <a:latin typeface="Arial Narrow" panose="020B0606020202030204" pitchFamily="34" charset="0"/>
                  </a:rPr>
                  <a:t>Uncertainty about states of the world</a:t>
                </a:r>
              </a:p>
            </p:txBody>
          </p:sp>
          <p:sp>
            <p:nvSpPr>
              <p:cNvPr id="16" name="TextBox 15"/>
              <p:cNvSpPr txBox="1"/>
              <p:nvPr/>
            </p:nvSpPr>
            <p:spPr>
              <a:xfrm>
                <a:off x="3588882" y="2707416"/>
                <a:ext cx="2124164" cy="369332"/>
              </a:xfrm>
              <a:prstGeom prst="rect">
                <a:avLst/>
              </a:prstGeom>
              <a:grpFill/>
            </p:spPr>
            <p:txBody>
              <a:bodyPr wrap="square" rtlCol="0">
                <a:spAutoFit/>
              </a:bodyPr>
              <a:lstStyle/>
              <a:p>
                <a:pPr algn="ctr"/>
                <a:r>
                  <a:rPr lang="en-GB" dirty="0">
                    <a:solidFill>
                      <a:schemeClr val="accent2">
                        <a:lumMod val="50000"/>
                      </a:schemeClr>
                    </a:solidFill>
                    <a:latin typeface="Arial Narrow" panose="020B0606020202030204" pitchFamily="34" charset="0"/>
                  </a:rPr>
                  <a:t>Planning and inference</a:t>
                </a:r>
              </a:p>
            </p:txBody>
          </p:sp>
          <p:sp>
            <p:nvSpPr>
              <p:cNvPr id="20" name="TextBox 19"/>
              <p:cNvSpPr txBox="1"/>
              <p:nvPr/>
            </p:nvSpPr>
            <p:spPr>
              <a:xfrm>
                <a:off x="6169250" y="2698789"/>
                <a:ext cx="1208473" cy="369332"/>
              </a:xfrm>
              <a:prstGeom prst="rect">
                <a:avLst/>
              </a:prstGeom>
              <a:grpFill/>
            </p:spPr>
            <p:txBody>
              <a:bodyPr wrap="square" rtlCol="0">
                <a:spAutoFit/>
              </a:bodyPr>
              <a:lstStyle/>
              <a:p>
                <a:pPr algn="ctr"/>
                <a:r>
                  <a:rPr lang="en-GB" dirty="0">
                    <a:solidFill>
                      <a:schemeClr val="accent2">
                        <a:lumMod val="50000"/>
                      </a:schemeClr>
                    </a:solidFill>
                    <a:latin typeface="Arial Narrow" panose="020B0606020202030204" pitchFamily="34" charset="0"/>
                  </a:rPr>
                  <a:t>Salience</a:t>
                </a:r>
              </a:p>
            </p:txBody>
          </p:sp>
        </p:grpSp>
        <p:grpSp>
          <p:nvGrpSpPr>
            <p:cNvPr id="28" name="Group 27"/>
            <p:cNvGrpSpPr/>
            <p:nvPr/>
          </p:nvGrpSpPr>
          <p:grpSpPr>
            <a:xfrm>
              <a:off x="1146506" y="3421291"/>
              <a:ext cx="6231217" cy="646331"/>
              <a:chOff x="1146506" y="3987410"/>
              <a:chExt cx="6231217" cy="646331"/>
            </a:xfrm>
            <a:solidFill>
              <a:schemeClr val="accent3">
                <a:lumMod val="20000"/>
                <a:lumOff val="80000"/>
              </a:schemeClr>
            </a:solidFill>
          </p:grpSpPr>
          <p:sp>
            <p:nvSpPr>
              <p:cNvPr id="13" name="TextBox 12"/>
              <p:cNvSpPr txBox="1"/>
              <p:nvPr/>
            </p:nvSpPr>
            <p:spPr>
              <a:xfrm>
                <a:off x="1146506" y="3987410"/>
                <a:ext cx="1987463" cy="646331"/>
              </a:xfrm>
              <a:prstGeom prst="rect">
                <a:avLst/>
              </a:prstGeom>
              <a:grpFill/>
            </p:spPr>
            <p:txBody>
              <a:bodyPr wrap="square" rtlCol="0">
                <a:spAutoFit/>
              </a:bodyPr>
              <a:lstStyle/>
              <a:p>
                <a:pPr algn="ctr"/>
                <a:r>
                  <a:rPr lang="en-GB" dirty="0">
                    <a:solidFill>
                      <a:schemeClr val="accent3">
                        <a:lumMod val="50000"/>
                      </a:schemeClr>
                    </a:solidFill>
                    <a:latin typeface="Arial Narrow" panose="020B0606020202030204" pitchFamily="34" charset="0"/>
                  </a:rPr>
                  <a:t>Uncertainty about contingencies</a:t>
                </a:r>
              </a:p>
            </p:txBody>
          </p:sp>
          <p:sp>
            <p:nvSpPr>
              <p:cNvPr id="17" name="TextBox 16"/>
              <p:cNvSpPr txBox="1"/>
              <p:nvPr/>
            </p:nvSpPr>
            <p:spPr>
              <a:xfrm>
                <a:off x="3588882" y="4125909"/>
                <a:ext cx="2116349" cy="369332"/>
              </a:xfrm>
              <a:prstGeom prst="rect">
                <a:avLst/>
              </a:prstGeom>
              <a:grpFill/>
            </p:spPr>
            <p:txBody>
              <a:bodyPr wrap="square" rtlCol="0">
                <a:spAutoFit/>
              </a:bodyPr>
              <a:lstStyle/>
              <a:p>
                <a:pPr algn="ctr"/>
                <a:r>
                  <a:rPr lang="en-GB" dirty="0">
                    <a:solidFill>
                      <a:schemeClr val="accent3">
                        <a:lumMod val="50000"/>
                      </a:schemeClr>
                    </a:solidFill>
                    <a:latin typeface="Arial Narrow" panose="020B0606020202030204" pitchFamily="34" charset="0"/>
                  </a:rPr>
                  <a:t>Parametric learning</a:t>
                </a:r>
              </a:p>
            </p:txBody>
          </p:sp>
          <p:sp>
            <p:nvSpPr>
              <p:cNvPr id="21" name="TextBox 20"/>
              <p:cNvSpPr txBox="1"/>
              <p:nvPr/>
            </p:nvSpPr>
            <p:spPr>
              <a:xfrm>
                <a:off x="6169250" y="4125909"/>
                <a:ext cx="1208473" cy="369332"/>
              </a:xfrm>
              <a:prstGeom prst="rect">
                <a:avLst/>
              </a:prstGeom>
              <a:grpFill/>
            </p:spPr>
            <p:txBody>
              <a:bodyPr wrap="square" rtlCol="0">
                <a:spAutoFit/>
              </a:bodyPr>
              <a:lstStyle/>
              <a:p>
                <a:pPr algn="ctr"/>
                <a:r>
                  <a:rPr lang="en-GB" dirty="0">
                    <a:solidFill>
                      <a:schemeClr val="accent3">
                        <a:lumMod val="50000"/>
                      </a:schemeClr>
                    </a:solidFill>
                    <a:latin typeface="Arial Narrow" panose="020B0606020202030204" pitchFamily="34" charset="0"/>
                  </a:rPr>
                  <a:t>Novelty</a:t>
                </a:r>
              </a:p>
            </p:txBody>
          </p:sp>
        </p:grpSp>
        <p:grpSp>
          <p:nvGrpSpPr>
            <p:cNvPr id="29" name="Group 28"/>
            <p:cNvGrpSpPr/>
            <p:nvPr/>
          </p:nvGrpSpPr>
          <p:grpSpPr>
            <a:xfrm>
              <a:off x="1146506" y="4374311"/>
              <a:ext cx="6262479" cy="646331"/>
              <a:chOff x="1146506" y="5187071"/>
              <a:chExt cx="6262479" cy="646331"/>
            </a:xfrm>
            <a:solidFill>
              <a:schemeClr val="accent4">
                <a:lumMod val="20000"/>
                <a:lumOff val="80000"/>
              </a:schemeClr>
            </a:solidFill>
          </p:grpSpPr>
          <p:sp>
            <p:nvSpPr>
              <p:cNvPr id="14" name="TextBox 13"/>
              <p:cNvSpPr txBox="1"/>
              <p:nvPr/>
            </p:nvSpPr>
            <p:spPr>
              <a:xfrm>
                <a:off x="1146506" y="5187071"/>
                <a:ext cx="1995279" cy="646331"/>
              </a:xfrm>
              <a:prstGeom prst="rect">
                <a:avLst/>
              </a:prstGeom>
              <a:grpFill/>
            </p:spPr>
            <p:txBody>
              <a:bodyPr wrap="square" rtlCol="0">
                <a:spAutoFit/>
              </a:bodyPr>
              <a:lstStyle/>
              <a:p>
                <a:pPr algn="ctr"/>
                <a:r>
                  <a:rPr lang="en-GB" dirty="0">
                    <a:solidFill>
                      <a:schemeClr val="accent4">
                        <a:lumMod val="50000"/>
                      </a:schemeClr>
                    </a:solidFill>
                    <a:latin typeface="Arial Narrow" panose="020B0606020202030204" pitchFamily="34" charset="0"/>
                  </a:rPr>
                  <a:t>Uncertainty about the generative model</a:t>
                </a:r>
              </a:p>
            </p:txBody>
          </p:sp>
          <p:sp>
            <p:nvSpPr>
              <p:cNvPr id="18" name="TextBox 17"/>
              <p:cNvSpPr txBox="1"/>
              <p:nvPr/>
            </p:nvSpPr>
            <p:spPr>
              <a:xfrm>
                <a:off x="3588882" y="5325570"/>
                <a:ext cx="2085087" cy="369332"/>
              </a:xfrm>
              <a:prstGeom prst="rect">
                <a:avLst/>
              </a:prstGeom>
              <a:grpFill/>
            </p:spPr>
            <p:txBody>
              <a:bodyPr wrap="square" rtlCol="0">
                <a:spAutoFit/>
              </a:bodyPr>
              <a:lstStyle/>
              <a:p>
                <a:pPr algn="ctr"/>
                <a:r>
                  <a:rPr lang="en-GB" dirty="0">
                    <a:solidFill>
                      <a:schemeClr val="accent4">
                        <a:lumMod val="50000"/>
                      </a:schemeClr>
                    </a:solidFill>
                    <a:latin typeface="Arial Narrow" panose="020B0606020202030204" pitchFamily="34" charset="0"/>
                  </a:rPr>
                  <a:t>Structure learning</a:t>
                </a:r>
              </a:p>
            </p:txBody>
          </p:sp>
          <p:sp>
            <p:nvSpPr>
              <p:cNvPr id="22" name="TextBox 21"/>
              <p:cNvSpPr txBox="1"/>
              <p:nvPr/>
            </p:nvSpPr>
            <p:spPr>
              <a:xfrm>
                <a:off x="6169250" y="5325570"/>
                <a:ext cx="1239735" cy="369332"/>
              </a:xfrm>
              <a:prstGeom prst="rect">
                <a:avLst/>
              </a:prstGeom>
              <a:grpFill/>
            </p:spPr>
            <p:txBody>
              <a:bodyPr wrap="square" rtlCol="0">
                <a:spAutoFit/>
              </a:bodyPr>
              <a:lstStyle/>
              <a:p>
                <a:pPr algn="ctr"/>
                <a:r>
                  <a:rPr lang="en-GB" dirty="0">
                    <a:solidFill>
                      <a:schemeClr val="accent4">
                        <a:lumMod val="50000"/>
                      </a:schemeClr>
                    </a:solidFill>
                    <a:latin typeface="Arial Narrow" panose="020B0606020202030204" pitchFamily="34" charset="0"/>
                  </a:rPr>
                  <a:t>Knowledge</a:t>
                </a:r>
              </a:p>
            </p:txBody>
          </p:sp>
        </p:grpSp>
      </p:grpSp>
      <p:sp>
        <p:nvSpPr>
          <p:cNvPr id="23" name="TextBox 22"/>
          <p:cNvSpPr txBox="1"/>
          <p:nvPr/>
        </p:nvSpPr>
        <p:spPr>
          <a:xfrm>
            <a:off x="2998746" y="638498"/>
            <a:ext cx="3042549" cy="461665"/>
          </a:xfrm>
          <a:prstGeom prst="rect">
            <a:avLst/>
          </a:prstGeom>
          <a:noFill/>
        </p:spPr>
        <p:txBody>
          <a:bodyPr wrap="square" rtlCol="0">
            <a:spAutoFit/>
          </a:bodyPr>
          <a:lstStyle/>
          <a:p>
            <a:pPr algn="ctr"/>
            <a:r>
              <a:rPr lang="en-GB" sz="2400" dirty="0">
                <a:solidFill>
                  <a:schemeClr val="accent1">
                    <a:lumMod val="50000"/>
                  </a:schemeClr>
                </a:solidFill>
                <a:latin typeface="Arial Narrow" panose="020B0606020202030204" pitchFamily="34" charset="0"/>
              </a:rPr>
              <a:t>Self-evidencing</a:t>
            </a:r>
          </a:p>
        </p:txBody>
      </p:sp>
      <p:grpSp>
        <p:nvGrpSpPr>
          <p:cNvPr id="24" name="Group 23">
            <a:extLst>
              <a:ext uri="{FF2B5EF4-FFF2-40B4-BE49-F238E27FC236}">
                <a16:creationId xmlns:a16="http://schemas.microsoft.com/office/drawing/2014/main" id="{2CEFD9FF-FE3B-46AA-BF38-C14438F885BA}"/>
              </a:ext>
            </a:extLst>
          </p:cNvPr>
          <p:cNvGrpSpPr/>
          <p:nvPr/>
        </p:nvGrpSpPr>
        <p:grpSpPr>
          <a:xfrm>
            <a:off x="5087818" y="5065747"/>
            <a:ext cx="1906954" cy="1323102"/>
            <a:chOff x="3618523" y="5220685"/>
            <a:chExt cx="1906954" cy="1323102"/>
          </a:xfrm>
        </p:grpSpPr>
        <p:sp>
          <p:nvSpPr>
            <p:cNvPr id="27" name="Curved Up Arrow 12">
              <a:extLst>
                <a:ext uri="{FF2B5EF4-FFF2-40B4-BE49-F238E27FC236}">
                  <a16:creationId xmlns:a16="http://schemas.microsoft.com/office/drawing/2014/main" id="{4D7882CC-6397-4A5F-AD73-FA1AD3B87122}"/>
                </a:ext>
              </a:extLst>
            </p:cNvPr>
            <p:cNvSpPr/>
            <p:nvPr/>
          </p:nvSpPr>
          <p:spPr>
            <a:xfrm>
              <a:off x="3618523" y="5220685"/>
              <a:ext cx="1906954" cy="570523"/>
            </a:xfrm>
            <a:prstGeom prst="curvedUp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latin typeface="Arial Narrow" panose="020B0606020202030204" pitchFamily="34" charset="0"/>
              </a:endParaRPr>
            </a:p>
          </p:txBody>
        </p:sp>
        <p:pic>
          <p:nvPicPr>
            <p:cNvPr id="31" name="Picture 30">
              <a:extLst>
                <a:ext uri="{FF2B5EF4-FFF2-40B4-BE49-F238E27FC236}">
                  <a16:creationId xmlns:a16="http://schemas.microsoft.com/office/drawing/2014/main" id="{0A117B47-C77F-4883-9F46-C05846500C98}"/>
                </a:ext>
              </a:extLst>
            </p:cNvPr>
            <p:cNvPicPr>
              <a:picLocks noChangeAspect="1"/>
            </p:cNvPicPr>
            <p:nvPr/>
          </p:nvPicPr>
          <p:blipFill>
            <a:blip r:embed="rId2"/>
            <a:stretch>
              <a:fillRect/>
            </a:stretch>
          </p:blipFill>
          <p:spPr>
            <a:xfrm>
              <a:off x="3622741" y="5282041"/>
              <a:ext cx="1793008" cy="1261746"/>
            </a:xfrm>
            <a:prstGeom prst="ellipse">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4" name="Picture 4" descr="Image result for as simple as possible but no simple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248554" y="2386759"/>
            <a:ext cx="6356091" cy="3036309"/>
          </a:xfrm>
          <a:prstGeom prst="rect">
            <a:avLst/>
          </a:prstGeom>
          <a:noFill/>
        </p:spPr>
      </p:pic>
      <p:sp>
        <p:nvSpPr>
          <p:cNvPr id="6" name="Rectangle 15"/>
          <p:cNvSpPr>
            <a:spLocks noChangeArrowheads="1"/>
          </p:cNvSpPr>
          <p:nvPr/>
        </p:nvSpPr>
        <p:spPr bwMode="auto">
          <a:xfrm>
            <a:off x="2453303" y="1717157"/>
            <a:ext cx="1454008" cy="348109"/>
          </a:xfrm>
          <a:prstGeom prst="rect">
            <a:avLst/>
          </a:prstGeom>
          <a:noFill/>
          <a:ln w="9525">
            <a:noFill/>
            <a:miter lim="800000"/>
            <a:headEnd/>
            <a:tailEnd/>
          </a:ln>
        </p:spPr>
        <p:txBody>
          <a:bodyPr wrap="square">
            <a:spAutoFit/>
          </a:bodyPr>
          <a:lstStyle/>
          <a:p>
            <a:pPr algn="ctr"/>
            <a:r>
              <a:rPr lang="en-GB" sz="1662" b="1" dirty="0">
                <a:latin typeface="Arial Narrow" panose="020B0606020202030204" pitchFamily="34" charset="0"/>
              </a:rPr>
              <a:t>simplicity</a:t>
            </a:r>
            <a:endParaRPr lang="en-GB" sz="969" dirty="0">
              <a:latin typeface="Arial Narrow" panose="020B0606020202030204" pitchFamily="34" charset="0"/>
            </a:endParaRPr>
          </a:p>
        </p:txBody>
      </p:sp>
      <p:sp>
        <p:nvSpPr>
          <p:cNvPr id="7" name="Rectangle 15"/>
          <p:cNvSpPr>
            <a:spLocks noChangeArrowheads="1"/>
          </p:cNvSpPr>
          <p:nvPr/>
        </p:nvSpPr>
        <p:spPr bwMode="auto">
          <a:xfrm>
            <a:off x="3824225" y="1717157"/>
            <a:ext cx="1454008" cy="348109"/>
          </a:xfrm>
          <a:prstGeom prst="rect">
            <a:avLst/>
          </a:prstGeom>
          <a:noFill/>
          <a:ln w="9525">
            <a:noFill/>
            <a:miter lim="800000"/>
            <a:headEnd/>
            <a:tailEnd/>
          </a:ln>
        </p:spPr>
        <p:txBody>
          <a:bodyPr wrap="square">
            <a:spAutoFit/>
          </a:bodyPr>
          <a:lstStyle/>
          <a:p>
            <a:pPr algn="ctr"/>
            <a:r>
              <a:rPr lang="en-GB" sz="1662" b="1" dirty="0">
                <a:latin typeface="Arial Narrow" panose="020B0606020202030204" pitchFamily="34" charset="0"/>
              </a:rPr>
              <a:t>accuracy</a:t>
            </a:r>
            <a:endParaRPr lang="en-GB" sz="969" dirty="0">
              <a:latin typeface="Arial Narrow" panose="020B0606020202030204" pitchFamily="34" charset="0"/>
            </a:endParaRPr>
          </a:p>
        </p:txBody>
      </p:sp>
      <p:sp>
        <p:nvSpPr>
          <p:cNvPr id="8" name="Rectangle 15"/>
          <p:cNvSpPr>
            <a:spLocks noChangeArrowheads="1"/>
          </p:cNvSpPr>
          <p:nvPr/>
        </p:nvSpPr>
        <p:spPr bwMode="auto">
          <a:xfrm>
            <a:off x="5236690" y="1717157"/>
            <a:ext cx="1454008" cy="348109"/>
          </a:xfrm>
          <a:prstGeom prst="rect">
            <a:avLst/>
          </a:prstGeom>
          <a:noFill/>
          <a:ln w="9525">
            <a:noFill/>
            <a:miter lim="800000"/>
            <a:headEnd/>
            <a:tailEnd/>
          </a:ln>
        </p:spPr>
        <p:txBody>
          <a:bodyPr wrap="square">
            <a:spAutoFit/>
          </a:bodyPr>
          <a:lstStyle/>
          <a:p>
            <a:pPr algn="ctr"/>
            <a:r>
              <a:rPr lang="en-GB" sz="1662" b="1" dirty="0">
                <a:latin typeface="Arial Narrow" panose="020B0606020202030204" pitchFamily="34" charset="0"/>
              </a:rPr>
              <a:t>evidence</a:t>
            </a:r>
            <a:endParaRPr lang="en-GB" sz="969" dirty="0">
              <a:latin typeface="Arial Narrow" panose="020B0606020202030204" pitchFamily="34" charset="0"/>
            </a:endParaRPr>
          </a:p>
        </p:txBody>
      </p:sp>
      <p:sp>
        <p:nvSpPr>
          <p:cNvPr id="10" name="Rectangle 15"/>
          <p:cNvSpPr>
            <a:spLocks noChangeArrowheads="1"/>
          </p:cNvSpPr>
          <p:nvPr/>
        </p:nvSpPr>
        <p:spPr bwMode="auto">
          <a:xfrm>
            <a:off x="3658052" y="1688747"/>
            <a:ext cx="440926" cy="376385"/>
          </a:xfrm>
          <a:prstGeom prst="rect">
            <a:avLst/>
          </a:prstGeom>
          <a:noFill/>
          <a:ln w="9525">
            <a:noFill/>
            <a:miter lim="800000"/>
            <a:headEnd/>
            <a:tailEnd/>
          </a:ln>
        </p:spPr>
        <p:txBody>
          <a:bodyPr wrap="square">
            <a:spAutoFit/>
          </a:bodyPr>
          <a:lstStyle/>
          <a:p>
            <a:pPr algn="ctr"/>
            <a:r>
              <a:rPr lang="en-GB" sz="1846" b="1" dirty="0">
                <a:latin typeface="Arial Narrow" panose="020B0606020202030204" pitchFamily="34" charset="0"/>
              </a:rPr>
              <a:t>+</a:t>
            </a:r>
            <a:endParaRPr lang="en-GB" sz="1015" dirty="0">
              <a:latin typeface="Arial Narrow" panose="020B0606020202030204" pitchFamily="34" charset="0"/>
            </a:endParaRPr>
          </a:p>
        </p:txBody>
      </p:sp>
      <p:sp>
        <p:nvSpPr>
          <p:cNvPr id="11" name="Rectangle 15"/>
          <p:cNvSpPr>
            <a:spLocks noChangeArrowheads="1"/>
          </p:cNvSpPr>
          <p:nvPr/>
        </p:nvSpPr>
        <p:spPr bwMode="auto">
          <a:xfrm>
            <a:off x="5086565" y="1688747"/>
            <a:ext cx="440926" cy="376385"/>
          </a:xfrm>
          <a:prstGeom prst="rect">
            <a:avLst/>
          </a:prstGeom>
          <a:noFill/>
          <a:ln w="9525">
            <a:noFill/>
            <a:miter lim="800000"/>
            <a:headEnd/>
            <a:tailEnd/>
          </a:ln>
        </p:spPr>
        <p:txBody>
          <a:bodyPr wrap="square">
            <a:spAutoFit/>
          </a:bodyPr>
          <a:lstStyle/>
          <a:p>
            <a:pPr algn="ctr"/>
            <a:r>
              <a:rPr lang="en-GB" sz="1846" b="1" dirty="0">
                <a:latin typeface="Arial Narrow" panose="020B0606020202030204" pitchFamily="34" charset="0"/>
              </a:rPr>
              <a:t>=</a:t>
            </a:r>
            <a:endParaRPr lang="en-GB" sz="1015" dirty="0">
              <a:latin typeface="Arial Narrow" panose="020B0606020202030204" pitchFamily="34" charset="0"/>
            </a:endParaRPr>
          </a:p>
        </p:txBody>
      </p:sp>
      <p:graphicFrame>
        <p:nvGraphicFramePr>
          <p:cNvPr id="12" name="Object 81">
            <a:extLst>
              <a:ext uri="{FF2B5EF4-FFF2-40B4-BE49-F238E27FC236}">
                <a16:creationId xmlns:a16="http://schemas.microsoft.com/office/drawing/2014/main" id="{FD31C818-B59E-466D-8CCA-EF3EDFE01D9B}"/>
              </a:ext>
            </a:extLst>
          </p:cNvPr>
          <p:cNvGraphicFramePr>
            <a:graphicFrameLocks noChangeAspect="1"/>
          </p:cNvGraphicFramePr>
          <p:nvPr>
            <p:extLst>
              <p:ext uri="{D42A27DB-BD31-4B8C-83A1-F6EECF244321}">
                <p14:modId xmlns:p14="http://schemas.microsoft.com/office/powerpoint/2010/main" val="2310522897"/>
              </p:ext>
            </p:extLst>
          </p:nvPr>
        </p:nvGraphicFramePr>
        <p:xfrm>
          <a:off x="2275743" y="1310054"/>
          <a:ext cx="4094285" cy="501162"/>
        </p:xfrm>
        <a:graphic>
          <a:graphicData uri="http://schemas.openxmlformats.org/presentationml/2006/ole">
            <mc:AlternateContent xmlns:mc="http://schemas.openxmlformats.org/markup-compatibility/2006">
              <mc:Choice xmlns:v="urn:schemas-microsoft-com:vml" Requires="v">
                <p:oleObj spid="_x0000_s394261" name="Equation" r:id="rId4" imgW="3479760" imgH="406080" progId="Equation.DSMT4">
                  <p:embed/>
                </p:oleObj>
              </mc:Choice>
              <mc:Fallback>
                <p:oleObj name="Equation" r:id="rId4" imgW="3479760" imgH="406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743" y="1310054"/>
                        <a:ext cx="4094285" cy="50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9120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1612740" y="1390926"/>
            <a:ext cx="3124200" cy="4638834"/>
          </a:xfrm>
          <a:prstGeom prst="rect">
            <a:avLst/>
          </a:prstGeom>
          <a:noFill/>
          <a:ln w="12700">
            <a:noFill/>
            <a:miter lim="800000"/>
            <a:headEnd/>
            <a:tailEnd/>
          </a:ln>
        </p:spPr>
        <p:txBody>
          <a:bodyPr>
            <a:spAutoFit/>
          </a:bodyPr>
          <a:lstStyle/>
          <a:p>
            <a:pPr algn="ctr" eaLnBrk="0" hangingPunct="0"/>
            <a:r>
              <a:rPr lang="en-US" sz="1477" dirty="0">
                <a:solidFill>
                  <a:schemeClr val="accent1">
                    <a:lumMod val="50000"/>
                  </a:schemeClr>
                </a:solidFill>
                <a:latin typeface="Arial Narrow" panose="020B0606020202030204" pitchFamily="34" charset="0"/>
              </a:rPr>
              <a:t>And thanks to collaborators:</a:t>
            </a:r>
          </a:p>
          <a:p>
            <a:pPr algn="ctr" eaLnBrk="0" hangingPunct="0"/>
            <a:endParaRPr lang="en-US" sz="1477" dirty="0">
              <a:solidFill>
                <a:schemeClr val="accent1">
                  <a:lumMod val="50000"/>
                </a:schemeClr>
              </a:solidFill>
              <a:latin typeface="Arial Narrow" panose="020B0606020202030204" pitchFamily="34" charset="0"/>
            </a:endParaRPr>
          </a:p>
          <a:p>
            <a:pPr algn="ctr" eaLnBrk="0" hangingPunct="0"/>
            <a:r>
              <a:rPr lang="en-US" sz="1108" dirty="0">
                <a:solidFill>
                  <a:schemeClr val="accent1">
                    <a:lumMod val="50000"/>
                  </a:schemeClr>
                </a:solidFill>
                <a:latin typeface="Arial Narrow" panose="020B0606020202030204" pitchFamily="34" charset="0"/>
              </a:rPr>
              <a:t>Rick Adams</a:t>
            </a:r>
          </a:p>
          <a:p>
            <a:pPr algn="ctr" eaLnBrk="0" hangingPunct="0"/>
            <a:r>
              <a:rPr lang="en-US" sz="1108" dirty="0">
                <a:solidFill>
                  <a:schemeClr val="accent1">
                    <a:lumMod val="50000"/>
                  </a:schemeClr>
                </a:solidFill>
                <a:latin typeface="Arial Narrow" panose="020B0606020202030204" pitchFamily="34" charset="0"/>
              </a:rPr>
              <a:t>Ryszard Auksztulewicz</a:t>
            </a:r>
          </a:p>
          <a:p>
            <a:pPr algn="ctr" eaLnBrk="0" hangingPunct="0"/>
            <a:r>
              <a:rPr lang="en-US" sz="1108" dirty="0">
                <a:solidFill>
                  <a:schemeClr val="accent1">
                    <a:lumMod val="50000"/>
                  </a:schemeClr>
                </a:solidFill>
                <a:latin typeface="Arial Narrow" panose="020B0606020202030204" pitchFamily="34" charset="0"/>
              </a:rPr>
              <a:t>Andre Bastos</a:t>
            </a:r>
          </a:p>
          <a:p>
            <a:pPr algn="ctr" eaLnBrk="0" hangingPunct="0"/>
            <a:r>
              <a:rPr lang="en-US" sz="1108" dirty="0">
                <a:solidFill>
                  <a:schemeClr val="accent1">
                    <a:lumMod val="50000"/>
                  </a:schemeClr>
                </a:solidFill>
                <a:latin typeface="Arial Narrow" panose="020B0606020202030204" pitchFamily="34" charset="0"/>
              </a:rPr>
              <a:t>Sven Bestmann</a:t>
            </a:r>
          </a:p>
          <a:p>
            <a:pPr algn="ctr" eaLnBrk="0" hangingPunct="0"/>
            <a:r>
              <a:rPr lang="en-US" sz="1108" dirty="0">
                <a:solidFill>
                  <a:schemeClr val="accent1">
                    <a:lumMod val="50000"/>
                  </a:schemeClr>
                </a:solidFill>
                <a:latin typeface="Arial Narrow" panose="020B0606020202030204" pitchFamily="34" charset="0"/>
              </a:rPr>
              <a:t>Harriet Brown</a:t>
            </a:r>
          </a:p>
          <a:p>
            <a:pPr algn="ctr" eaLnBrk="0" hangingPunct="0"/>
            <a:r>
              <a:rPr lang="en-US" sz="1108" dirty="0">
                <a:solidFill>
                  <a:schemeClr val="accent1">
                    <a:lumMod val="50000"/>
                  </a:schemeClr>
                </a:solidFill>
                <a:latin typeface="Arial Narrow" panose="020B0606020202030204" pitchFamily="34" charset="0"/>
              </a:rPr>
              <a:t>Jean Daunizeau</a:t>
            </a:r>
          </a:p>
          <a:p>
            <a:pPr algn="ctr" eaLnBrk="0" hangingPunct="0"/>
            <a:r>
              <a:rPr lang="en-US" sz="1108" dirty="0">
                <a:solidFill>
                  <a:schemeClr val="accent1">
                    <a:lumMod val="50000"/>
                  </a:schemeClr>
                </a:solidFill>
                <a:latin typeface="Arial Narrow" panose="020B0606020202030204" pitchFamily="34" charset="0"/>
              </a:rPr>
              <a:t>Mark Edwards</a:t>
            </a:r>
          </a:p>
          <a:p>
            <a:pPr algn="ctr" eaLnBrk="0" hangingPunct="0"/>
            <a:r>
              <a:rPr lang="en-US" sz="1108" dirty="0">
                <a:solidFill>
                  <a:schemeClr val="accent1">
                    <a:lumMod val="50000"/>
                  </a:schemeClr>
                </a:solidFill>
                <a:latin typeface="Arial Narrow" panose="020B0606020202030204" pitchFamily="34" charset="0"/>
              </a:rPr>
              <a:t>Chris Frith</a:t>
            </a:r>
          </a:p>
          <a:p>
            <a:pPr algn="ctr" eaLnBrk="0" hangingPunct="0"/>
            <a:r>
              <a:rPr lang="en-US" sz="1108" dirty="0">
                <a:solidFill>
                  <a:schemeClr val="accent1">
                    <a:lumMod val="50000"/>
                  </a:schemeClr>
                </a:solidFill>
                <a:latin typeface="Arial Narrow" panose="020B0606020202030204" pitchFamily="34" charset="0"/>
              </a:rPr>
              <a:t>Thomas FitzGerald</a:t>
            </a:r>
          </a:p>
          <a:p>
            <a:pPr algn="ctr" eaLnBrk="0" hangingPunct="0"/>
            <a:r>
              <a:rPr lang="en-US" sz="1108" dirty="0">
                <a:solidFill>
                  <a:schemeClr val="accent1">
                    <a:lumMod val="50000"/>
                  </a:schemeClr>
                </a:solidFill>
                <a:latin typeface="Arial Narrow" panose="020B0606020202030204" pitchFamily="34" charset="0"/>
              </a:rPr>
              <a:t>Xiaosi Gu</a:t>
            </a:r>
          </a:p>
          <a:p>
            <a:pPr algn="ctr" eaLnBrk="0" hangingPunct="0"/>
            <a:r>
              <a:rPr lang="en-US" sz="1108" dirty="0">
                <a:solidFill>
                  <a:schemeClr val="accent1">
                    <a:lumMod val="50000"/>
                  </a:schemeClr>
                </a:solidFill>
                <a:latin typeface="Arial Narrow" panose="020B0606020202030204" pitchFamily="34" charset="0"/>
              </a:rPr>
              <a:t>Stefan Kiebel</a:t>
            </a:r>
          </a:p>
          <a:p>
            <a:pPr algn="ctr" eaLnBrk="0" hangingPunct="0"/>
            <a:r>
              <a:rPr lang="en-US" sz="1108" dirty="0">
                <a:solidFill>
                  <a:schemeClr val="accent1">
                    <a:lumMod val="50000"/>
                  </a:schemeClr>
                </a:solidFill>
                <a:latin typeface="Arial Narrow" panose="020B0606020202030204" pitchFamily="34" charset="0"/>
              </a:rPr>
              <a:t>James Kilner</a:t>
            </a:r>
          </a:p>
          <a:p>
            <a:pPr algn="ctr" eaLnBrk="0" hangingPunct="0"/>
            <a:r>
              <a:rPr lang="en-US" sz="1108" dirty="0">
                <a:solidFill>
                  <a:schemeClr val="accent1">
                    <a:lumMod val="50000"/>
                  </a:schemeClr>
                </a:solidFill>
                <a:latin typeface="Arial Narrow" panose="020B0606020202030204" pitchFamily="34" charset="0"/>
              </a:rPr>
              <a:t>Christoph Mathys</a:t>
            </a:r>
          </a:p>
          <a:p>
            <a:pPr algn="ctr" eaLnBrk="0" hangingPunct="0"/>
            <a:r>
              <a:rPr lang="en-US" sz="1108" dirty="0">
                <a:solidFill>
                  <a:schemeClr val="accent1">
                    <a:lumMod val="50000"/>
                  </a:schemeClr>
                </a:solidFill>
                <a:latin typeface="Arial Narrow" panose="020B0606020202030204" pitchFamily="34" charset="0"/>
              </a:rPr>
              <a:t>Jérémie Mattout</a:t>
            </a:r>
          </a:p>
          <a:p>
            <a:pPr algn="ctr" eaLnBrk="0" hangingPunct="0"/>
            <a:r>
              <a:rPr lang="en-US" sz="1108" dirty="0">
                <a:solidFill>
                  <a:schemeClr val="accent1">
                    <a:lumMod val="50000"/>
                  </a:schemeClr>
                </a:solidFill>
                <a:latin typeface="Arial Narrow" panose="020B0606020202030204" pitchFamily="34" charset="0"/>
              </a:rPr>
              <a:t>Rosalyn Moran</a:t>
            </a:r>
          </a:p>
          <a:p>
            <a:pPr algn="ctr" eaLnBrk="0" hangingPunct="0"/>
            <a:r>
              <a:rPr lang="en-US" sz="1108" dirty="0">
                <a:solidFill>
                  <a:schemeClr val="accent1">
                    <a:lumMod val="50000"/>
                  </a:schemeClr>
                </a:solidFill>
                <a:latin typeface="Arial Narrow" panose="020B0606020202030204" pitchFamily="34" charset="0"/>
              </a:rPr>
              <a:t>Dimitri Ognibene</a:t>
            </a:r>
          </a:p>
          <a:p>
            <a:pPr algn="ctr" eaLnBrk="0" hangingPunct="0"/>
            <a:r>
              <a:rPr lang="en-US" sz="1108" dirty="0">
                <a:solidFill>
                  <a:schemeClr val="accent1">
                    <a:lumMod val="50000"/>
                  </a:schemeClr>
                </a:solidFill>
                <a:latin typeface="Arial Narrow" panose="020B0606020202030204" pitchFamily="34" charset="0"/>
              </a:rPr>
              <a:t>Sasha Ondobaka </a:t>
            </a:r>
          </a:p>
          <a:p>
            <a:pPr algn="ctr" eaLnBrk="0" hangingPunct="0"/>
            <a:r>
              <a:rPr lang="en-US" sz="1108" dirty="0">
                <a:solidFill>
                  <a:schemeClr val="accent1">
                    <a:lumMod val="50000"/>
                  </a:schemeClr>
                </a:solidFill>
                <a:latin typeface="Arial Narrow" panose="020B0606020202030204" pitchFamily="34" charset="0"/>
              </a:rPr>
              <a:t>Will Penny</a:t>
            </a:r>
          </a:p>
          <a:p>
            <a:pPr algn="ctr" eaLnBrk="0" hangingPunct="0"/>
            <a:r>
              <a:rPr lang="en-US" sz="1108" dirty="0">
                <a:solidFill>
                  <a:schemeClr val="accent1">
                    <a:lumMod val="50000"/>
                  </a:schemeClr>
                </a:solidFill>
                <a:latin typeface="Arial Narrow" panose="020B0606020202030204" pitchFamily="34" charset="0"/>
              </a:rPr>
              <a:t>Giovanni Pezzulo</a:t>
            </a:r>
          </a:p>
          <a:p>
            <a:pPr algn="ctr" eaLnBrk="0" hangingPunct="0"/>
            <a:r>
              <a:rPr lang="en-US" sz="1108" dirty="0">
                <a:solidFill>
                  <a:schemeClr val="accent1">
                    <a:lumMod val="50000"/>
                  </a:schemeClr>
                </a:solidFill>
                <a:latin typeface="Arial Narrow" panose="020B0606020202030204" pitchFamily="34" charset="0"/>
              </a:rPr>
              <a:t>Lisa Quattrocki Knight</a:t>
            </a:r>
          </a:p>
          <a:p>
            <a:pPr algn="ctr" eaLnBrk="0" hangingPunct="0"/>
            <a:r>
              <a:rPr lang="en-US" sz="1108" dirty="0">
                <a:solidFill>
                  <a:schemeClr val="accent1">
                    <a:lumMod val="50000"/>
                  </a:schemeClr>
                </a:solidFill>
                <a:latin typeface="Arial Narrow" panose="020B0606020202030204" pitchFamily="34" charset="0"/>
              </a:rPr>
              <a:t>Francesco Rigoli </a:t>
            </a:r>
          </a:p>
          <a:p>
            <a:pPr algn="ctr" eaLnBrk="0" hangingPunct="0"/>
            <a:r>
              <a:rPr lang="en-US" sz="1108" dirty="0">
                <a:solidFill>
                  <a:schemeClr val="accent1">
                    <a:lumMod val="50000"/>
                  </a:schemeClr>
                </a:solidFill>
                <a:latin typeface="Arial Narrow" panose="020B0606020202030204" pitchFamily="34" charset="0"/>
              </a:rPr>
              <a:t>Klaas Stephan</a:t>
            </a:r>
          </a:p>
          <a:p>
            <a:pPr algn="ctr" eaLnBrk="0" hangingPunct="0"/>
            <a:r>
              <a:rPr lang="en-US" sz="1108" dirty="0">
                <a:solidFill>
                  <a:schemeClr val="accent1">
                    <a:lumMod val="50000"/>
                  </a:schemeClr>
                </a:solidFill>
                <a:latin typeface="Arial Narrow" panose="020B0606020202030204" pitchFamily="34" charset="0"/>
              </a:rPr>
              <a:t>Philipp Schwartenbeck </a:t>
            </a:r>
          </a:p>
          <a:p>
            <a:pPr algn="ctr" eaLnBrk="0" hangingPunct="0"/>
            <a:endParaRPr lang="en-US" sz="1108" dirty="0">
              <a:solidFill>
                <a:schemeClr val="accent1">
                  <a:lumMod val="50000"/>
                </a:schemeClr>
              </a:solidFill>
              <a:latin typeface="Arial Narrow" panose="020B0606020202030204" pitchFamily="34" charset="0"/>
            </a:endParaRPr>
          </a:p>
        </p:txBody>
      </p:sp>
      <p:sp>
        <p:nvSpPr>
          <p:cNvPr id="4" name="Text Box 2"/>
          <p:cNvSpPr txBox="1">
            <a:spLocks noChangeArrowheads="1"/>
          </p:cNvSpPr>
          <p:nvPr/>
        </p:nvSpPr>
        <p:spPr bwMode="auto">
          <a:xfrm>
            <a:off x="4163563" y="1388457"/>
            <a:ext cx="3124200" cy="4141390"/>
          </a:xfrm>
          <a:prstGeom prst="rect">
            <a:avLst/>
          </a:prstGeom>
          <a:noFill/>
          <a:ln w="12700">
            <a:noFill/>
            <a:miter lim="800000"/>
            <a:headEnd/>
            <a:tailEnd/>
          </a:ln>
        </p:spPr>
        <p:txBody>
          <a:bodyPr>
            <a:spAutoFit/>
          </a:bodyPr>
          <a:lstStyle/>
          <a:p>
            <a:pPr algn="ctr" eaLnBrk="0" hangingPunct="0"/>
            <a:r>
              <a:rPr lang="en-US" sz="1477" dirty="0">
                <a:solidFill>
                  <a:schemeClr val="accent1">
                    <a:lumMod val="50000"/>
                  </a:schemeClr>
                </a:solidFill>
                <a:latin typeface="Arial Narrow" panose="020B0606020202030204" pitchFamily="34" charset="0"/>
              </a:rPr>
              <a:t>And colleagues:</a:t>
            </a:r>
          </a:p>
          <a:p>
            <a:pPr algn="ctr" eaLnBrk="0" hangingPunct="0"/>
            <a:endParaRPr lang="en-US" sz="1477" dirty="0">
              <a:solidFill>
                <a:schemeClr val="accent1">
                  <a:lumMod val="50000"/>
                </a:schemeClr>
              </a:solidFill>
              <a:latin typeface="Arial Narrow" panose="020B0606020202030204" pitchFamily="34" charset="0"/>
            </a:endParaRPr>
          </a:p>
          <a:p>
            <a:pPr algn="ctr" eaLnBrk="0" hangingPunct="0"/>
            <a:r>
              <a:rPr lang="en-US" sz="1108" dirty="0">
                <a:solidFill>
                  <a:schemeClr val="accent1">
                    <a:lumMod val="50000"/>
                  </a:schemeClr>
                </a:solidFill>
                <a:latin typeface="Arial Narrow" panose="020B0606020202030204" pitchFamily="34" charset="0"/>
              </a:rPr>
              <a:t>Micah Allen</a:t>
            </a:r>
          </a:p>
          <a:p>
            <a:pPr algn="ctr" eaLnBrk="0" hangingPunct="0"/>
            <a:r>
              <a:rPr lang="en-US" sz="1108" dirty="0">
                <a:solidFill>
                  <a:schemeClr val="accent1">
                    <a:lumMod val="50000"/>
                  </a:schemeClr>
                </a:solidFill>
                <a:latin typeface="Arial Narrow" panose="020B0606020202030204" pitchFamily="34" charset="0"/>
              </a:rPr>
              <a:t>Felix Blankenburg</a:t>
            </a:r>
          </a:p>
          <a:p>
            <a:pPr algn="ctr" eaLnBrk="0" hangingPunct="0"/>
            <a:r>
              <a:rPr lang="en-US" sz="1108" dirty="0">
                <a:solidFill>
                  <a:schemeClr val="accent1">
                    <a:lumMod val="50000"/>
                  </a:schemeClr>
                </a:solidFill>
                <a:latin typeface="Arial Narrow" panose="020B0606020202030204" pitchFamily="34" charset="0"/>
              </a:rPr>
              <a:t>Andy Clark</a:t>
            </a:r>
          </a:p>
          <a:p>
            <a:pPr algn="ctr" eaLnBrk="0" hangingPunct="0"/>
            <a:r>
              <a:rPr lang="en-US" sz="1108" dirty="0">
                <a:solidFill>
                  <a:schemeClr val="accent1">
                    <a:lumMod val="50000"/>
                  </a:schemeClr>
                </a:solidFill>
                <a:latin typeface="Arial Narrow" panose="020B0606020202030204" pitchFamily="34" charset="0"/>
              </a:rPr>
              <a:t>Peter Dayan</a:t>
            </a:r>
          </a:p>
          <a:p>
            <a:pPr algn="ctr" eaLnBrk="0" hangingPunct="0"/>
            <a:r>
              <a:rPr lang="en-US" sz="1108" dirty="0">
                <a:solidFill>
                  <a:schemeClr val="accent1">
                    <a:lumMod val="50000"/>
                  </a:schemeClr>
                </a:solidFill>
                <a:latin typeface="Arial Narrow" panose="020B0606020202030204" pitchFamily="34" charset="0"/>
              </a:rPr>
              <a:t>Ray Dolan</a:t>
            </a:r>
          </a:p>
          <a:p>
            <a:pPr algn="ctr" eaLnBrk="0" hangingPunct="0"/>
            <a:r>
              <a:rPr lang="en-US" sz="1108" dirty="0">
                <a:solidFill>
                  <a:schemeClr val="accent1">
                    <a:lumMod val="50000"/>
                  </a:schemeClr>
                </a:solidFill>
                <a:latin typeface="Arial Narrow" panose="020B0606020202030204" pitchFamily="34" charset="0"/>
              </a:rPr>
              <a:t>Allan Hobson</a:t>
            </a:r>
          </a:p>
          <a:p>
            <a:pPr algn="ctr" eaLnBrk="0" hangingPunct="0"/>
            <a:r>
              <a:rPr lang="en-US" sz="1108" dirty="0">
                <a:solidFill>
                  <a:schemeClr val="accent1">
                    <a:lumMod val="50000"/>
                  </a:schemeClr>
                </a:solidFill>
                <a:latin typeface="Arial Narrow" panose="020B0606020202030204" pitchFamily="34" charset="0"/>
              </a:rPr>
              <a:t>Paul Fletcher</a:t>
            </a:r>
          </a:p>
          <a:p>
            <a:pPr algn="ctr" eaLnBrk="0" hangingPunct="0"/>
            <a:r>
              <a:rPr lang="en-US" sz="1108" dirty="0">
                <a:solidFill>
                  <a:schemeClr val="accent1">
                    <a:lumMod val="50000"/>
                  </a:schemeClr>
                </a:solidFill>
                <a:latin typeface="Arial Narrow" panose="020B0606020202030204" pitchFamily="34" charset="0"/>
              </a:rPr>
              <a:t>Pascal Fries</a:t>
            </a:r>
          </a:p>
          <a:p>
            <a:pPr algn="ctr" eaLnBrk="0" hangingPunct="0"/>
            <a:r>
              <a:rPr lang="en-US" sz="1108" dirty="0">
                <a:solidFill>
                  <a:schemeClr val="accent1">
                    <a:lumMod val="50000"/>
                  </a:schemeClr>
                </a:solidFill>
                <a:latin typeface="Arial Narrow" panose="020B0606020202030204" pitchFamily="34" charset="0"/>
              </a:rPr>
              <a:t>Geoffrey Hinton</a:t>
            </a:r>
          </a:p>
          <a:p>
            <a:pPr algn="ctr" eaLnBrk="0" hangingPunct="0"/>
            <a:r>
              <a:rPr lang="en-US" sz="1108" dirty="0">
                <a:solidFill>
                  <a:schemeClr val="accent1">
                    <a:lumMod val="50000"/>
                  </a:schemeClr>
                </a:solidFill>
                <a:latin typeface="Arial Narrow" panose="020B0606020202030204" pitchFamily="34" charset="0"/>
              </a:rPr>
              <a:t>James Hopkins</a:t>
            </a:r>
          </a:p>
          <a:p>
            <a:pPr algn="ctr" eaLnBrk="0" hangingPunct="0"/>
            <a:r>
              <a:rPr lang="en-US" sz="1108" dirty="0">
                <a:solidFill>
                  <a:schemeClr val="accent1">
                    <a:lumMod val="50000"/>
                  </a:schemeClr>
                </a:solidFill>
                <a:latin typeface="Arial Narrow" panose="020B0606020202030204" pitchFamily="34" charset="0"/>
              </a:rPr>
              <a:t>Jakob Hohwy</a:t>
            </a:r>
          </a:p>
          <a:p>
            <a:pPr algn="ctr" eaLnBrk="0" hangingPunct="0"/>
            <a:r>
              <a:rPr lang="en-US" sz="1108" dirty="0">
                <a:solidFill>
                  <a:schemeClr val="accent1">
                    <a:lumMod val="50000"/>
                  </a:schemeClr>
                </a:solidFill>
                <a:latin typeface="Arial Narrow" panose="020B0606020202030204" pitchFamily="34" charset="0"/>
              </a:rPr>
              <a:t>Mateus Joffily</a:t>
            </a:r>
          </a:p>
          <a:p>
            <a:pPr algn="ctr" eaLnBrk="0" hangingPunct="0"/>
            <a:r>
              <a:rPr lang="en-US" sz="1108" dirty="0">
                <a:solidFill>
                  <a:schemeClr val="accent1">
                    <a:lumMod val="50000"/>
                  </a:schemeClr>
                </a:solidFill>
                <a:latin typeface="Arial Narrow" panose="020B0606020202030204" pitchFamily="34" charset="0"/>
              </a:rPr>
              <a:t>Henry Kennedy</a:t>
            </a:r>
          </a:p>
          <a:p>
            <a:pPr algn="ctr" eaLnBrk="0" hangingPunct="0"/>
            <a:r>
              <a:rPr lang="en-US" sz="1108" dirty="0">
                <a:solidFill>
                  <a:schemeClr val="accent1">
                    <a:lumMod val="50000"/>
                  </a:schemeClr>
                </a:solidFill>
                <a:latin typeface="Arial Narrow" panose="020B0606020202030204" pitchFamily="34" charset="0"/>
              </a:rPr>
              <a:t>Simon McGregor</a:t>
            </a:r>
          </a:p>
          <a:p>
            <a:pPr algn="ctr" eaLnBrk="0" hangingPunct="0"/>
            <a:r>
              <a:rPr lang="en-US" sz="1108" dirty="0">
                <a:solidFill>
                  <a:schemeClr val="accent1">
                    <a:lumMod val="50000"/>
                  </a:schemeClr>
                </a:solidFill>
                <a:latin typeface="Arial Narrow" panose="020B0606020202030204" pitchFamily="34" charset="0"/>
              </a:rPr>
              <a:t>Read Montague</a:t>
            </a:r>
          </a:p>
          <a:p>
            <a:pPr algn="ctr" eaLnBrk="0" hangingPunct="0"/>
            <a:r>
              <a:rPr lang="en-US" sz="1108" dirty="0">
                <a:solidFill>
                  <a:schemeClr val="accent1">
                    <a:lumMod val="50000"/>
                  </a:schemeClr>
                </a:solidFill>
                <a:latin typeface="Arial Narrow" panose="020B0606020202030204" pitchFamily="34" charset="0"/>
              </a:rPr>
              <a:t>Tobias Nolte</a:t>
            </a:r>
          </a:p>
          <a:p>
            <a:pPr algn="ctr" eaLnBrk="0" hangingPunct="0"/>
            <a:r>
              <a:rPr lang="en-US" sz="1108" dirty="0">
                <a:solidFill>
                  <a:schemeClr val="accent1">
                    <a:lumMod val="50000"/>
                  </a:schemeClr>
                </a:solidFill>
                <a:latin typeface="Arial Narrow" panose="020B0606020202030204" pitchFamily="34" charset="0"/>
              </a:rPr>
              <a:t>Anil Seth</a:t>
            </a:r>
          </a:p>
          <a:p>
            <a:pPr algn="ctr" eaLnBrk="0" hangingPunct="0"/>
            <a:r>
              <a:rPr lang="en-US" sz="1108" dirty="0">
                <a:solidFill>
                  <a:schemeClr val="accent1">
                    <a:lumMod val="50000"/>
                  </a:schemeClr>
                </a:solidFill>
                <a:latin typeface="Arial Narrow" panose="020B0606020202030204" pitchFamily="34" charset="0"/>
              </a:rPr>
              <a:t>Mark Solms</a:t>
            </a:r>
          </a:p>
          <a:p>
            <a:pPr algn="ctr" eaLnBrk="0" hangingPunct="0"/>
            <a:r>
              <a:rPr lang="en-US" sz="1108" dirty="0">
                <a:solidFill>
                  <a:schemeClr val="accent1">
                    <a:lumMod val="50000"/>
                  </a:schemeClr>
                </a:solidFill>
                <a:latin typeface="Arial Narrow" panose="020B0606020202030204" pitchFamily="34" charset="0"/>
              </a:rPr>
              <a:t>Paul Verschure</a:t>
            </a:r>
          </a:p>
          <a:p>
            <a:pPr algn="ctr" eaLnBrk="0" hangingPunct="0"/>
            <a:endParaRPr lang="en-US" sz="1292" dirty="0">
              <a:solidFill>
                <a:schemeClr val="accent1">
                  <a:lumMod val="50000"/>
                </a:schemeClr>
              </a:solidFill>
              <a:latin typeface="Arial Narrow" panose="020B0606020202030204" pitchFamily="34" charset="0"/>
            </a:endParaRPr>
          </a:p>
          <a:p>
            <a:pPr algn="ctr" eaLnBrk="0" hangingPunct="0"/>
            <a:r>
              <a:rPr lang="en-US" sz="1015" dirty="0">
                <a:solidFill>
                  <a:schemeClr val="accent1">
                    <a:lumMod val="50000"/>
                  </a:schemeClr>
                </a:solidFill>
                <a:latin typeface="Arial Narrow" panose="020B0606020202030204" pitchFamily="34" charset="0"/>
              </a:rPr>
              <a:t>And many others</a:t>
            </a:r>
            <a:endParaRPr lang="en-US" sz="1477" dirty="0">
              <a:solidFill>
                <a:schemeClr val="accent1">
                  <a:lumMod val="50000"/>
                </a:schemeClr>
              </a:solidFill>
              <a:latin typeface="Arial Narrow" panose="020B0606020202030204" pitchFamily="34" charset="0"/>
            </a:endParaRPr>
          </a:p>
        </p:txBody>
      </p:sp>
      <p:sp>
        <p:nvSpPr>
          <p:cNvPr id="2" name="Rectangle 1"/>
          <p:cNvSpPr/>
          <p:nvPr/>
        </p:nvSpPr>
        <p:spPr>
          <a:xfrm>
            <a:off x="3857255" y="723812"/>
            <a:ext cx="1274709" cy="433196"/>
          </a:xfrm>
          <a:prstGeom prst="rect">
            <a:avLst/>
          </a:prstGeom>
        </p:spPr>
        <p:txBody>
          <a:bodyPr wrap="none">
            <a:spAutoFit/>
          </a:bodyPr>
          <a:lstStyle/>
          <a:p>
            <a:pPr algn="ctr" eaLnBrk="0" hangingPunct="0"/>
            <a:r>
              <a:rPr lang="en-US" sz="2215" dirty="0">
                <a:solidFill>
                  <a:schemeClr val="accent1">
                    <a:lumMod val="50000"/>
                  </a:schemeClr>
                </a:solidFill>
                <a:latin typeface="Arial Narrow" panose="020B0606020202030204" pitchFamily="34" charset="0"/>
              </a:rPr>
              <a:t>Thank you</a:t>
            </a:r>
          </a:p>
        </p:txBody>
      </p:sp>
    </p:spTree>
    <p:extLst>
      <p:ext uri="{BB962C8B-B14F-4D97-AF65-F5344CB8AC3E}">
        <p14:creationId xmlns:p14="http://schemas.microsoft.com/office/powerpoint/2010/main" val="2536662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270FD6-A809-493C-90A1-2C173E88733B}"/>
              </a:ext>
            </a:extLst>
          </p:cNvPr>
          <p:cNvGrpSpPr/>
          <p:nvPr/>
        </p:nvGrpSpPr>
        <p:grpSpPr>
          <a:xfrm>
            <a:off x="858725" y="428925"/>
            <a:ext cx="7242310" cy="5785303"/>
            <a:chOff x="858725" y="428925"/>
            <a:chExt cx="7242310" cy="5785303"/>
          </a:xfrm>
        </p:grpSpPr>
        <p:grpSp>
          <p:nvGrpSpPr>
            <p:cNvPr id="4" name="Group 3">
              <a:extLst>
                <a:ext uri="{FF2B5EF4-FFF2-40B4-BE49-F238E27FC236}">
                  <a16:creationId xmlns:a16="http://schemas.microsoft.com/office/drawing/2014/main" id="{2B35CE8B-F475-4E10-BC4F-56CE6F0D2308}"/>
                </a:ext>
              </a:extLst>
            </p:cNvPr>
            <p:cNvGrpSpPr/>
            <p:nvPr/>
          </p:nvGrpSpPr>
          <p:grpSpPr>
            <a:xfrm>
              <a:off x="858725" y="2281438"/>
              <a:ext cx="7242310" cy="3932790"/>
              <a:chOff x="418151" y="2281438"/>
              <a:chExt cx="7242310" cy="3932790"/>
            </a:xfrm>
          </p:grpSpPr>
          <p:sp>
            <p:nvSpPr>
              <p:cNvPr id="20" name="Rounded Rectangle 34">
                <a:extLst>
                  <a:ext uri="{FF2B5EF4-FFF2-40B4-BE49-F238E27FC236}">
                    <a16:creationId xmlns:a16="http://schemas.microsoft.com/office/drawing/2014/main" id="{5872F04E-C266-478F-B7F1-D8EF691024E4}"/>
                  </a:ext>
                </a:extLst>
              </p:cNvPr>
              <p:cNvSpPr/>
              <p:nvPr/>
            </p:nvSpPr>
            <p:spPr>
              <a:xfrm>
                <a:off x="418151" y="2320130"/>
                <a:ext cx="6891713" cy="847358"/>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1">
                      <a:lumMod val="50000"/>
                    </a:schemeClr>
                  </a:solidFill>
                  <a:cs typeface="Times New Roman" pitchFamily="18" charset="0"/>
                </a:endParaRPr>
              </a:p>
            </p:txBody>
          </p:sp>
          <p:sp>
            <p:nvSpPr>
              <p:cNvPr id="21" name="Rounded Rectangle 34">
                <a:extLst>
                  <a:ext uri="{FF2B5EF4-FFF2-40B4-BE49-F238E27FC236}">
                    <a16:creationId xmlns:a16="http://schemas.microsoft.com/office/drawing/2014/main" id="{A2785783-A955-4D3A-8E71-6E567642B5B5}"/>
                  </a:ext>
                </a:extLst>
              </p:cNvPr>
              <p:cNvSpPr/>
              <p:nvPr/>
            </p:nvSpPr>
            <p:spPr>
              <a:xfrm>
                <a:off x="418151" y="4159854"/>
                <a:ext cx="6891713" cy="847358"/>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1">
                      <a:lumMod val="50000"/>
                    </a:schemeClr>
                  </a:solidFill>
                  <a:cs typeface="Times New Roman" pitchFamily="18" charset="0"/>
                </a:endParaRPr>
              </a:p>
            </p:txBody>
          </p:sp>
          <p:sp>
            <p:nvSpPr>
              <p:cNvPr id="22" name="Rounded Rectangle 34">
                <a:extLst>
                  <a:ext uri="{FF2B5EF4-FFF2-40B4-BE49-F238E27FC236}">
                    <a16:creationId xmlns:a16="http://schemas.microsoft.com/office/drawing/2014/main" id="{F73F3FE3-06A1-4202-AA9F-085219F0A4D7}"/>
                  </a:ext>
                </a:extLst>
              </p:cNvPr>
              <p:cNvSpPr/>
              <p:nvPr/>
            </p:nvSpPr>
            <p:spPr>
              <a:xfrm>
                <a:off x="418151" y="5079715"/>
                <a:ext cx="6891713" cy="847358"/>
              </a:xfrm>
              <a:prstGeom prst="round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1">
                      <a:lumMod val="50000"/>
                    </a:schemeClr>
                  </a:solidFill>
                  <a:cs typeface="Times New Roman" pitchFamily="18" charset="0"/>
                </a:endParaRPr>
              </a:p>
            </p:txBody>
          </p:sp>
          <p:sp>
            <p:nvSpPr>
              <p:cNvPr id="24" name="Rounded Rectangle 34">
                <a:extLst>
                  <a:ext uri="{FF2B5EF4-FFF2-40B4-BE49-F238E27FC236}">
                    <a16:creationId xmlns:a16="http://schemas.microsoft.com/office/drawing/2014/main" id="{31162CC7-5387-4818-B799-2A803187D6EB}"/>
                  </a:ext>
                </a:extLst>
              </p:cNvPr>
              <p:cNvSpPr/>
              <p:nvPr/>
            </p:nvSpPr>
            <p:spPr>
              <a:xfrm>
                <a:off x="418151" y="3239992"/>
                <a:ext cx="6891713" cy="847358"/>
              </a:xfrm>
              <a:prstGeom prst="round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accent1">
                      <a:lumMod val="50000"/>
                    </a:schemeClr>
                  </a:solidFill>
                  <a:cs typeface="Times New Roman" pitchFamily="18" charset="0"/>
                </a:endParaRPr>
              </a:p>
            </p:txBody>
          </p:sp>
          <p:graphicFrame>
            <p:nvGraphicFramePr>
              <p:cNvPr id="281617" name="Object 17"/>
              <p:cNvGraphicFramePr>
                <a:graphicFrameLocks noChangeAspect="1"/>
              </p:cNvGraphicFramePr>
              <p:nvPr/>
            </p:nvGraphicFramePr>
            <p:xfrm>
              <a:off x="431800" y="2643188"/>
              <a:ext cx="2305050" cy="2987675"/>
            </p:xfrm>
            <a:graphic>
              <a:graphicData uri="http://schemas.openxmlformats.org/presentationml/2006/ole">
                <mc:AlternateContent xmlns:mc="http://schemas.openxmlformats.org/markup-compatibility/2006">
                  <mc:Choice xmlns:v="urn:schemas-microsoft-com:vml" Requires="v">
                    <p:oleObj spid="_x0000_s395298" name="Equation" r:id="rId3" imgW="1739880" imgH="2286000" progId="Equation.DSMT4">
                      <p:embed/>
                    </p:oleObj>
                  </mc:Choice>
                  <mc:Fallback>
                    <p:oleObj name="Equation" r:id="rId3" imgW="1739880" imgH="2286000" progId="Equation.DSMT4">
                      <p:embed/>
                      <p:pic>
                        <p:nvPicPr>
                          <p:cNvPr id="0" name=""/>
                          <p:cNvPicPr>
                            <a:picLocks noChangeAspect="1" noChangeArrowheads="1"/>
                          </p:cNvPicPr>
                          <p:nvPr/>
                        </p:nvPicPr>
                        <p:blipFill>
                          <a:blip r:embed="rId4"/>
                          <a:srcRect/>
                          <a:stretch>
                            <a:fillRect/>
                          </a:stretch>
                        </p:blipFill>
                        <p:spPr bwMode="auto">
                          <a:xfrm>
                            <a:off x="431800" y="2643188"/>
                            <a:ext cx="2305050" cy="298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Rectangle 35"/>
              <p:cNvSpPr/>
              <p:nvPr/>
            </p:nvSpPr>
            <p:spPr>
              <a:xfrm>
                <a:off x="4146154" y="2383220"/>
                <a:ext cx="3109585" cy="3729226"/>
              </a:xfrm>
              <a:prstGeom prst="rect">
                <a:avLst/>
              </a:prstGeom>
              <a:noFill/>
            </p:spPr>
            <p:txBody>
              <a:bodyPr wrap="square">
                <a:spAutoFit/>
              </a:bodyPr>
              <a:lstStyle/>
              <a:p>
                <a:r>
                  <a:rPr lang="en-US" sz="1477" dirty="0">
                    <a:solidFill>
                      <a:schemeClr val="accent1">
                        <a:lumMod val="25000"/>
                      </a:schemeClr>
                    </a:solidFill>
                    <a:latin typeface="+mj-lt"/>
                  </a:rPr>
                  <a:t>Reinforcement learning</a:t>
                </a:r>
              </a:p>
              <a:p>
                <a:r>
                  <a:rPr lang="en-US" sz="1477" dirty="0">
                    <a:solidFill>
                      <a:schemeClr val="accent1">
                        <a:lumMod val="25000"/>
                      </a:schemeClr>
                    </a:solidFill>
                    <a:latin typeface="+mj-lt"/>
                  </a:rPr>
                  <a:t>Optimal control theory</a:t>
                </a:r>
              </a:p>
              <a:p>
                <a:r>
                  <a:rPr lang="en-US" sz="1477" dirty="0">
                    <a:solidFill>
                      <a:schemeClr val="accent1">
                        <a:lumMod val="25000"/>
                      </a:schemeClr>
                    </a:solidFill>
                    <a:latin typeface="+mj-lt"/>
                  </a:rPr>
                  <a:t>Expected utility theory</a:t>
                </a:r>
              </a:p>
              <a:p>
                <a:endParaRPr lang="en-US" sz="1477" dirty="0">
                  <a:solidFill>
                    <a:schemeClr val="accent1">
                      <a:lumMod val="25000"/>
                    </a:schemeClr>
                  </a:solidFill>
                  <a:latin typeface="+mj-lt"/>
                </a:endParaRPr>
              </a:p>
              <a:p>
                <a:r>
                  <a:rPr lang="en-US" sz="1477" dirty="0">
                    <a:solidFill>
                      <a:schemeClr val="accent1">
                        <a:lumMod val="25000"/>
                      </a:schemeClr>
                    </a:solidFill>
                    <a:latin typeface="+mj-lt"/>
                  </a:rPr>
                  <a:t>Infomax principle</a:t>
                </a:r>
              </a:p>
              <a:p>
                <a:r>
                  <a:rPr lang="en-US" sz="1477" dirty="0">
                    <a:solidFill>
                      <a:schemeClr val="accent1">
                        <a:lumMod val="25000"/>
                      </a:schemeClr>
                    </a:solidFill>
                    <a:latin typeface="+mj-lt"/>
                  </a:rPr>
                  <a:t>Minimum redundancy </a:t>
                </a:r>
              </a:p>
              <a:p>
                <a:r>
                  <a:rPr lang="en-US" sz="1477" dirty="0">
                    <a:solidFill>
                      <a:schemeClr val="accent1">
                        <a:lumMod val="25000"/>
                      </a:schemeClr>
                    </a:solidFill>
                    <a:latin typeface="+mj-lt"/>
                  </a:rPr>
                  <a:t>Free-energy principle</a:t>
                </a:r>
              </a:p>
              <a:p>
                <a:endParaRPr lang="en-US" sz="1477" dirty="0">
                  <a:solidFill>
                    <a:schemeClr val="accent1">
                      <a:lumMod val="25000"/>
                    </a:schemeClr>
                  </a:solidFill>
                  <a:latin typeface="+mj-lt"/>
                </a:endParaRPr>
              </a:p>
              <a:p>
                <a:r>
                  <a:rPr lang="en-US" sz="1477" dirty="0">
                    <a:solidFill>
                      <a:schemeClr val="accent1">
                        <a:lumMod val="25000"/>
                      </a:schemeClr>
                    </a:solidFill>
                    <a:latin typeface="+mj-lt"/>
                  </a:rPr>
                  <a:t>Self-organization</a:t>
                </a:r>
              </a:p>
              <a:p>
                <a:r>
                  <a:rPr lang="en-US" sz="1477" dirty="0">
                    <a:solidFill>
                      <a:schemeClr val="accent1">
                        <a:lumMod val="25000"/>
                      </a:schemeClr>
                    </a:solidFill>
                    <a:latin typeface="+mj-lt"/>
                  </a:rPr>
                  <a:t>Synergetics</a:t>
                </a:r>
              </a:p>
              <a:p>
                <a:r>
                  <a:rPr lang="en-US" sz="1477" dirty="0">
                    <a:solidFill>
                      <a:schemeClr val="accent1">
                        <a:lumMod val="25000"/>
                      </a:schemeClr>
                    </a:solidFill>
                    <a:latin typeface="+mj-lt"/>
                  </a:rPr>
                  <a:t>Homoeostasis</a:t>
                </a:r>
              </a:p>
              <a:p>
                <a:endParaRPr lang="en-US" sz="1477" dirty="0">
                  <a:solidFill>
                    <a:schemeClr val="accent1">
                      <a:lumMod val="25000"/>
                    </a:schemeClr>
                  </a:solidFill>
                  <a:latin typeface="+mj-lt"/>
                </a:endParaRPr>
              </a:p>
              <a:p>
                <a:r>
                  <a:rPr lang="en-US" sz="1477" dirty="0">
                    <a:solidFill>
                      <a:schemeClr val="accent1">
                        <a:lumMod val="25000"/>
                      </a:schemeClr>
                    </a:solidFill>
                    <a:latin typeface="+mj-lt"/>
                  </a:rPr>
                  <a:t>Bayesian brain</a:t>
                </a:r>
              </a:p>
              <a:p>
                <a:r>
                  <a:rPr lang="en-US" sz="1477" dirty="0">
                    <a:solidFill>
                      <a:schemeClr val="accent1">
                        <a:lumMod val="25000"/>
                      </a:schemeClr>
                    </a:solidFill>
                    <a:latin typeface="+mj-lt"/>
                  </a:rPr>
                  <a:t>Evidence  accumulation</a:t>
                </a:r>
              </a:p>
              <a:p>
                <a:r>
                  <a:rPr lang="en-US" sz="1477" dirty="0">
                    <a:solidFill>
                      <a:schemeClr val="accent1">
                        <a:lumMod val="25000"/>
                      </a:schemeClr>
                    </a:solidFill>
                    <a:latin typeface="+mj-lt"/>
                  </a:rPr>
                  <a:t>Predictive coding</a:t>
                </a:r>
                <a:endParaRPr lang="en-GB" sz="1477" dirty="0">
                  <a:solidFill>
                    <a:schemeClr val="accent1">
                      <a:lumMod val="25000"/>
                    </a:schemeClr>
                  </a:solidFill>
                  <a:latin typeface="+mj-lt"/>
                </a:endParaRPr>
              </a:p>
              <a:p>
                <a:endParaRPr lang="en-GB" sz="1477" dirty="0">
                  <a:solidFill>
                    <a:schemeClr val="accent1">
                      <a:lumMod val="25000"/>
                    </a:schemeClr>
                  </a:solidFill>
                  <a:latin typeface="+mj-lt"/>
                </a:endParaRPr>
              </a:p>
            </p:txBody>
          </p:sp>
          <p:sp>
            <p:nvSpPr>
              <p:cNvPr id="42" name="Rectangle 41"/>
              <p:cNvSpPr/>
              <p:nvPr/>
            </p:nvSpPr>
            <p:spPr>
              <a:xfrm>
                <a:off x="2650180" y="2618910"/>
                <a:ext cx="2866472" cy="3501921"/>
              </a:xfrm>
              <a:prstGeom prst="rect">
                <a:avLst/>
              </a:prstGeom>
              <a:noFill/>
            </p:spPr>
            <p:txBody>
              <a:bodyPr wrap="square">
                <a:spAutoFit/>
              </a:bodyPr>
              <a:lstStyle/>
              <a:p>
                <a:r>
                  <a:rPr lang="en-US" sz="1477" b="1" dirty="0">
                    <a:solidFill>
                      <a:schemeClr val="accent1">
                        <a:lumMod val="25000"/>
                      </a:schemeClr>
                    </a:solidFill>
                    <a:latin typeface="+mj-lt"/>
                  </a:rPr>
                  <a:t>Value</a:t>
                </a:r>
              </a:p>
              <a:p>
                <a:endParaRPr lang="en-US" sz="1477" b="1" dirty="0">
                  <a:solidFill>
                    <a:schemeClr val="accent1">
                      <a:lumMod val="25000"/>
                    </a:schemeClr>
                  </a:solidFill>
                  <a:latin typeface="+mj-lt"/>
                </a:endParaRPr>
              </a:p>
              <a:p>
                <a:endParaRPr lang="en-US" sz="1477" b="1" dirty="0">
                  <a:solidFill>
                    <a:schemeClr val="accent1">
                      <a:lumMod val="25000"/>
                    </a:schemeClr>
                  </a:solidFill>
                  <a:latin typeface="+mj-lt"/>
                </a:endParaRPr>
              </a:p>
              <a:p>
                <a:endParaRPr lang="en-US" sz="1477" b="1" dirty="0">
                  <a:solidFill>
                    <a:schemeClr val="accent1">
                      <a:lumMod val="25000"/>
                    </a:schemeClr>
                  </a:solidFill>
                  <a:latin typeface="+mj-lt"/>
                </a:endParaRPr>
              </a:p>
              <a:p>
                <a:r>
                  <a:rPr lang="en-US" sz="1477" b="1" dirty="0">
                    <a:solidFill>
                      <a:schemeClr val="accent1">
                        <a:lumMod val="25000"/>
                      </a:schemeClr>
                    </a:solidFill>
                    <a:latin typeface="+mj-lt"/>
                  </a:rPr>
                  <a:t>Surprise</a:t>
                </a:r>
              </a:p>
              <a:p>
                <a:endParaRPr lang="en-US" sz="1477" b="1" dirty="0">
                  <a:solidFill>
                    <a:schemeClr val="accent1">
                      <a:lumMod val="25000"/>
                    </a:schemeClr>
                  </a:solidFill>
                  <a:latin typeface="+mj-lt"/>
                </a:endParaRPr>
              </a:p>
              <a:p>
                <a:endParaRPr lang="en-US" sz="1477" b="1" dirty="0">
                  <a:solidFill>
                    <a:schemeClr val="accent1">
                      <a:lumMod val="25000"/>
                    </a:schemeClr>
                  </a:solidFill>
                  <a:latin typeface="+mj-lt"/>
                </a:endParaRPr>
              </a:p>
              <a:p>
                <a:endParaRPr lang="en-US" sz="1477" b="1" dirty="0">
                  <a:solidFill>
                    <a:schemeClr val="accent1">
                      <a:lumMod val="25000"/>
                    </a:schemeClr>
                  </a:solidFill>
                  <a:latin typeface="+mj-lt"/>
                </a:endParaRPr>
              </a:p>
              <a:p>
                <a:r>
                  <a:rPr lang="en-US" sz="1477" b="1" dirty="0">
                    <a:solidFill>
                      <a:schemeClr val="accent1">
                        <a:lumMod val="25000"/>
                      </a:schemeClr>
                    </a:solidFill>
                    <a:latin typeface="+mj-lt"/>
                  </a:rPr>
                  <a:t>Entropy</a:t>
                </a:r>
              </a:p>
              <a:p>
                <a:endParaRPr lang="en-US" sz="1477" b="1" dirty="0">
                  <a:solidFill>
                    <a:schemeClr val="accent1">
                      <a:lumMod val="25000"/>
                    </a:schemeClr>
                  </a:solidFill>
                  <a:latin typeface="+mj-lt"/>
                </a:endParaRPr>
              </a:p>
              <a:p>
                <a:endParaRPr lang="en-US" sz="1477" b="1" dirty="0">
                  <a:solidFill>
                    <a:schemeClr val="accent1">
                      <a:lumMod val="25000"/>
                    </a:schemeClr>
                  </a:solidFill>
                  <a:latin typeface="+mj-lt"/>
                </a:endParaRPr>
              </a:p>
              <a:p>
                <a:endParaRPr lang="en-US" sz="1477" b="1" dirty="0">
                  <a:solidFill>
                    <a:schemeClr val="accent1">
                      <a:lumMod val="25000"/>
                    </a:schemeClr>
                  </a:solidFill>
                  <a:latin typeface="+mj-lt"/>
                </a:endParaRPr>
              </a:p>
              <a:p>
                <a:r>
                  <a:rPr lang="en-US" sz="1477" b="1" dirty="0">
                    <a:solidFill>
                      <a:schemeClr val="accent1">
                        <a:lumMod val="25000"/>
                      </a:schemeClr>
                    </a:solidFill>
                    <a:latin typeface="+mj-lt"/>
                  </a:rPr>
                  <a:t>Model evidence</a:t>
                </a:r>
                <a:endParaRPr lang="en-GB" sz="1477" b="1" dirty="0">
                  <a:solidFill>
                    <a:schemeClr val="accent1">
                      <a:lumMod val="25000"/>
                    </a:schemeClr>
                  </a:solidFill>
                  <a:latin typeface="+mj-lt"/>
                </a:endParaRPr>
              </a:p>
              <a:p>
                <a:endParaRPr lang="en-GB" sz="1477" b="1" dirty="0">
                  <a:solidFill>
                    <a:schemeClr val="accent1">
                      <a:lumMod val="25000"/>
                    </a:schemeClr>
                  </a:solidFill>
                  <a:latin typeface="+mj-lt"/>
                </a:endParaRPr>
              </a:p>
              <a:p>
                <a:endParaRPr lang="en-GB" sz="1477" b="1" dirty="0">
                  <a:solidFill>
                    <a:schemeClr val="accent1">
                      <a:lumMod val="25000"/>
                    </a:schemeClr>
                  </a:solidFill>
                  <a:latin typeface="+mj-lt"/>
                </a:endParaRPr>
              </a:p>
            </p:txBody>
          </p:sp>
          <p:grpSp>
            <p:nvGrpSpPr>
              <p:cNvPr id="3" name="Group 2">
                <a:extLst>
                  <a:ext uri="{FF2B5EF4-FFF2-40B4-BE49-F238E27FC236}">
                    <a16:creationId xmlns:a16="http://schemas.microsoft.com/office/drawing/2014/main" id="{049F83A5-D599-46B9-9DAB-F5D600531508}"/>
                  </a:ext>
                </a:extLst>
              </p:cNvPr>
              <p:cNvGrpSpPr/>
              <p:nvPr/>
            </p:nvGrpSpPr>
            <p:grpSpPr>
              <a:xfrm>
                <a:off x="6031391" y="2281438"/>
                <a:ext cx="1629070" cy="3932790"/>
                <a:chOff x="6293845" y="2300414"/>
                <a:chExt cx="1629070" cy="3932790"/>
              </a:xfrm>
            </p:grpSpPr>
            <p:pic>
              <p:nvPicPr>
                <p:cNvPr id="85"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7041620" y="4917628"/>
                  <a:ext cx="872405" cy="1163206"/>
                </a:xfrm>
                <a:prstGeom prst="ellipse">
                  <a:avLst/>
                </a:prstGeom>
                <a:solidFill>
                  <a:schemeClr val="accent5">
                    <a:lumMod val="20000"/>
                    <a:lumOff val="80000"/>
                  </a:schemeClr>
                </a:solidFill>
                <a:ln>
                  <a:noFill/>
                </a:ln>
                <a:effectLst>
                  <a:softEdge rad="112500"/>
                </a:effectLst>
              </p:spPr>
            </p:pic>
            <p:pic>
              <p:nvPicPr>
                <p:cNvPr id="281623" name="Picture 23" descr="http://www.notablebiographies.com/images/uewb_08_img0547.jp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6293845" y="2300414"/>
                  <a:ext cx="921392" cy="1122569"/>
                </a:xfrm>
                <a:prstGeom prst="ellipse">
                  <a:avLst/>
                </a:prstGeom>
                <a:solidFill>
                  <a:schemeClr val="accent5">
                    <a:lumMod val="20000"/>
                    <a:lumOff val="80000"/>
                  </a:schemeClr>
                </a:solidFill>
                <a:ln>
                  <a:noFill/>
                </a:ln>
                <a:effectLst>
                  <a:softEdge rad="112500"/>
                </a:effectLst>
              </p:spPr>
            </p:pic>
            <p:sp>
              <p:nvSpPr>
                <p:cNvPr id="86" name="Rectangle 95"/>
                <p:cNvSpPr>
                  <a:spLocks noChangeArrowheads="1"/>
                </p:cNvSpPr>
                <p:nvPr/>
              </p:nvSpPr>
              <p:spPr bwMode="auto">
                <a:xfrm>
                  <a:off x="6446598" y="3338991"/>
                  <a:ext cx="586827" cy="276999"/>
                </a:xfrm>
                <a:prstGeom prst="rect">
                  <a:avLst/>
                </a:prstGeom>
                <a:noFill/>
                <a:ln w="9525">
                  <a:noFill/>
                  <a:miter lim="800000"/>
                  <a:headEnd/>
                  <a:tailEnd/>
                </a:ln>
              </p:spPr>
              <p:txBody>
                <a:bodyPr wrap="none">
                  <a:spAutoFit/>
                </a:bodyPr>
                <a:lstStyle/>
                <a:p>
                  <a:r>
                    <a:rPr lang="en-US" sz="1200" dirty="0">
                      <a:solidFill>
                        <a:schemeClr val="bg2">
                          <a:lumMod val="10000"/>
                        </a:schemeClr>
                      </a:solidFill>
                    </a:rPr>
                    <a:t>Pavlov</a:t>
                  </a:r>
                  <a:endParaRPr lang="en-GB" sz="1200" dirty="0">
                    <a:solidFill>
                      <a:schemeClr val="bg2">
                        <a:lumMod val="10000"/>
                      </a:schemeClr>
                    </a:solidFill>
                  </a:endParaRPr>
                </a:p>
              </p:txBody>
            </p:sp>
            <p:sp>
              <p:nvSpPr>
                <p:cNvPr id="87" name="Rectangle 95"/>
                <p:cNvSpPr>
                  <a:spLocks noChangeArrowheads="1"/>
                </p:cNvSpPr>
                <p:nvPr/>
              </p:nvSpPr>
              <p:spPr bwMode="auto">
                <a:xfrm>
                  <a:off x="6460017" y="5103633"/>
                  <a:ext cx="577274" cy="276999"/>
                </a:xfrm>
                <a:prstGeom prst="rect">
                  <a:avLst/>
                </a:prstGeom>
                <a:noFill/>
                <a:ln w="9525">
                  <a:noFill/>
                  <a:miter lim="800000"/>
                  <a:headEnd/>
                  <a:tailEnd/>
                </a:ln>
              </p:spPr>
              <p:txBody>
                <a:bodyPr wrap="none">
                  <a:spAutoFit/>
                </a:bodyPr>
                <a:lstStyle/>
                <a:p>
                  <a:r>
                    <a:rPr lang="en-US" sz="1200" dirty="0">
                      <a:solidFill>
                        <a:schemeClr val="bg2">
                          <a:lumMod val="10000"/>
                        </a:schemeClr>
                      </a:solidFill>
                    </a:rPr>
                    <a:t>Haken</a:t>
                  </a:r>
                  <a:endParaRPr lang="en-GB" sz="1200" dirty="0">
                    <a:solidFill>
                      <a:schemeClr val="bg2">
                        <a:lumMod val="10000"/>
                      </a:schemeClr>
                    </a:solidFill>
                  </a:endParaRPr>
                </a:p>
              </p:txBody>
            </p:sp>
            <p:sp>
              <p:nvSpPr>
                <p:cNvPr id="88" name="Rectangle 95"/>
                <p:cNvSpPr>
                  <a:spLocks noChangeArrowheads="1"/>
                </p:cNvSpPr>
                <p:nvPr/>
              </p:nvSpPr>
              <p:spPr bwMode="auto">
                <a:xfrm>
                  <a:off x="7097048" y="5956205"/>
                  <a:ext cx="825867" cy="276999"/>
                </a:xfrm>
                <a:prstGeom prst="rect">
                  <a:avLst/>
                </a:prstGeom>
                <a:noFill/>
                <a:ln w="9525">
                  <a:noFill/>
                  <a:miter lim="800000"/>
                  <a:headEnd/>
                  <a:tailEnd/>
                </a:ln>
              </p:spPr>
              <p:txBody>
                <a:bodyPr wrap="none">
                  <a:spAutoFit/>
                </a:bodyPr>
                <a:lstStyle/>
                <a:p>
                  <a:r>
                    <a:rPr lang="en-US" sz="1200" dirty="0">
                      <a:solidFill>
                        <a:schemeClr val="bg2">
                          <a:lumMod val="10000"/>
                        </a:schemeClr>
                      </a:solidFill>
                    </a:rPr>
                    <a:t>Helmholtz</a:t>
                  </a:r>
                  <a:endParaRPr lang="en-GB" sz="1200" dirty="0">
                    <a:solidFill>
                      <a:schemeClr val="bg2">
                        <a:lumMod val="10000"/>
                      </a:schemeClr>
                    </a:solidFill>
                  </a:endParaRPr>
                </a:p>
              </p:txBody>
            </p:sp>
            <p:pic>
              <p:nvPicPr>
                <p:cNvPr id="281619" name="Picture 19" descr="From grandmother cells to tales of a great-grandfather"/>
                <p:cNvPicPr>
                  <a:picLocks noChangeAspect="1" noChangeArrowheads="1"/>
                </p:cNvPicPr>
                <p:nvPr/>
              </p:nvPicPr>
              <p:blipFill>
                <a:blip r:embed="rId7" cstate="print">
                  <a:duotone>
                    <a:prstClr val="black"/>
                    <a:srgbClr val="D9C3A5">
                      <a:tint val="50000"/>
                      <a:satMod val="180000"/>
                    </a:srgbClr>
                  </a:duotone>
                </a:blip>
                <a:srcRect l="32400" r="19001" b="14092"/>
                <a:stretch>
                  <a:fillRect/>
                </a:stretch>
              </p:blipFill>
              <p:spPr bwMode="auto">
                <a:xfrm>
                  <a:off x="7000077" y="3297448"/>
                  <a:ext cx="913948" cy="1080120"/>
                </a:xfrm>
                <a:prstGeom prst="ellipse">
                  <a:avLst/>
                </a:prstGeom>
                <a:solidFill>
                  <a:schemeClr val="accent5">
                    <a:lumMod val="20000"/>
                    <a:lumOff val="80000"/>
                  </a:schemeClr>
                </a:solidFill>
                <a:ln>
                  <a:noFill/>
                </a:ln>
                <a:effectLst>
                  <a:softEdge rad="112500"/>
                </a:effectLst>
              </p:spPr>
            </p:pic>
            <p:sp>
              <p:nvSpPr>
                <p:cNvPr id="92" name="Rectangle 95"/>
                <p:cNvSpPr>
                  <a:spLocks noChangeArrowheads="1"/>
                </p:cNvSpPr>
                <p:nvPr/>
              </p:nvSpPr>
              <p:spPr bwMode="auto">
                <a:xfrm>
                  <a:off x="7166249" y="4272772"/>
                  <a:ext cx="621709" cy="276999"/>
                </a:xfrm>
                <a:prstGeom prst="rect">
                  <a:avLst/>
                </a:prstGeom>
                <a:noFill/>
                <a:ln w="9525">
                  <a:noFill/>
                  <a:miter lim="800000"/>
                  <a:headEnd/>
                  <a:tailEnd/>
                </a:ln>
              </p:spPr>
              <p:txBody>
                <a:bodyPr wrap="none">
                  <a:spAutoFit/>
                </a:bodyPr>
                <a:lstStyle/>
                <a:p>
                  <a:r>
                    <a:rPr lang="en-US" sz="1200" dirty="0">
                      <a:solidFill>
                        <a:schemeClr val="bg2">
                          <a:lumMod val="10000"/>
                        </a:schemeClr>
                      </a:solidFill>
                    </a:rPr>
                    <a:t>Barlow</a:t>
                  </a:r>
                  <a:endParaRPr lang="en-GB" sz="1200" dirty="0">
                    <a:solidFill>
                      <a:schemeClr val="bg2">
                        <a:lumMod val="10000"/>
                      </a:schemeClr>
                    </a:solidFill>
                  </a:endParaRPr>
                </a:p>
              </p:txBody>
            </p:sp>
            <p:pic>
              <p:nvPicPr>
                <p:cNvPr id="44" name="Picture 43"/>
                <p:cNvPicPr>
                  <a:picLocks noChangeAspect="1" noChangeArrowheads="1"/>
                </p:cNvPicPr>
                <p:nvPr/>
              </p:nvPicPr>
              <p:blipFill rotWithShape="1">
                <a:blip r:embed="rId8" cstate="print">
                  <a:duotone>
                    <a:prstClr val="black"/>
                    <a:srgbClr val="D9C3A5">
                      <a:tint val="50000"/>
                      <a:satMod val="180000"/>
                    </a:srgbClr>
                  </a:duotone>
                  <a:extLst>
                    <a:ext uri="{28A0092B-C50C-407E-A947-70E740481C1C}">
                      <a14:useLocalDpi xmlns:a14="http://schemas.microsoft.com/office/drawing/2010/main" val="0"/>
                    </a:ext>
                  </a:extLst>
                </a:blip>
                <a:srcRect/>
                <a:stretch/>
              </p:blipFill>
              <p:spPr bwMode="auto">
                <a:xfrm>
                  <a:off x="6329851" y="4128309"/>
                  <a:ext cx="877941" cy="1089847"/>
                </a:xfrm>
                <a:prstGeom prst="ellipse">
                  <a:avLst/>
                </a:prstGeom>
                <a:solidFill>
                  <a:schemeClr val="accent5">
                    <a:lumMod val="20000"/>
                    <a:lumOff val="80000"/>
                  </a:schemeClr>
                </a:solidFill>
                <a:ln>
                  <a:noFill/>
                </a:ln>
                <a:effectLst>
                  <a:softEdge rad="112500"/>
                </a:effectLst>
                <a:extLst>
                  <a:ext uri="{91240B29-F687-4F45-9708-019B960494DF}">
                    <a14:hiddenLine xmlns:a14="http://schemas.microsoft.com/office/drawing/2010/main" w="9525">
                      <a:solidFill>
                        <a:schemeClr val="tx1"/>
                      </a:solidFill>
                      <a:miter lim="800000"/>
                      <a:headEnd/>
                      <a:tailEnd/>
                    </a14:hiddenLine>
                  </a:ext>
                </a:extLst>
              </p:spPr>
            </p:pic>
          </p:grpSp>
        </p:grpSp>
        <p:sp>
          <p:nvSpPr>
            <p:cNvPr id="2" name="Rectangle 1"/>
            <p:cNvSpPr/>
            <p:nvPr/>
          </p:nvSpPr>
          <p:spPr>
            <a:xfrm>
              <a:off x="3679624" y="428925"/>
              <a:ext cx="1688732" cy="369332"/>
            </a:xfrm>
            <a:prstGeom prst="rect">
              <a:avLst/>
            </a:prstGeom>
          </p:spPr>
          <p:txBody>
            <a:bodyPr wrap="none">
              <a:spAutoFit/>
            </a:bodyPr>
            <a:lstStyle/>
            <a:p>
              <a:r>
                <a:rPr lang="en-US" b="1" dirty="0">
                  <a:solidFill>
                    <a:schemeClr val="accent1">
                      <a:lumMod val="25000"/>
                    </a:schemeClr>
                  </a:solidFill>
                  <a:latin typeface="+mj-lt"/>
                </a:rPr>
                <a:t>Self-evidencing </a:t>
              </a:r>
              <a:endParaRPr lang="en-GB" b="1" dirty="0">
                <a:latin typeface="+mj-lt"/>
              </a:endParaRPr>
            </a:p>
          </p:txBody>
        </p:sp>
        <p:grpSp>
          <p:nvGrpSpPr>
            <p:cNvPr id="5" name="Group 4">
              <a:extLst>
                <a:ext uri="{FF2B5EF4-FFF2-40B4-BE49-F238E27FC236}">
                  <a16:creationId xmlns:a16="http://schemas.microsoft.com/office/drawing/2014/main" id="{4719C2E6-1B5A-4022-92BB-B71E13985A35}"/>
                </a:ext>
              </a:extLst>
            </p:cNvPr>
            <p:cNvGrpSpPr/>
            <p:nvPr/>
          </p:nvGrpSpPr>
          <p:grpSpPr>
            <a:xfrm>
              <a:off x="1201343" y="889343"/>
              <a:ext cx="5676247" cy="1045359"/>
              <a:chOff x="1201343" y="889343"/>
              <a:chExt cx="5676247" cy="1045359"/>
            </a:xfrm>
          </p:grpSpPr>
          <p:graphicFrame>
            <p:nvGraphicFramePr>
              <p:cNvPr id="281612" name="Object 12"/>
              <p:cNvGraphicFramePr>
                <a:graphicFrameLocks noChangeAspect="1"/>
              </p:cNvGraphicFramePr>
              <p:nvPr/>
            </p:nvGraphicFramePr>
            <p:xfrm>
              <a:off x="3721100" y="1019175"/>
              <a:ext cx="2087563" cy="750888"/>
            </p:xfrm>
            <a:graphic>
              <a:graphicData uri="http://schemas.openxmlformats.org/presentationml/2006/ole">
                <mc:AlternateContent xmlns:mc="http://schemas.openxmlformats.org/markup-compatibility/2006">
                  <mc:Choice xmlns:v="urn:schemas-microsoft-com:vml" Requires="v">
                    <p:oleObj spid="_x0000_s395299" name="Equation" r:id="rId9" imgW="1346040" imgH="482400" progId="Equation.DSMT4">
                      <p:embed/>
                    </p:oleObj>
                  </mc:Choice>
                  <mc:Fallback>
                    <p:oleObj name="Equation" r:id="rId9" imgW="1346040" imgH="482400" progId="Equation.DSMT4">
                      <p:embed/>
                      <p:pic>
                        <p:nvPicPr>
                          <p:cNvPr id="0" name=""/>
                          <p:cNvPicPr>
                            <a:picLocks noChangeAspect="1" noChangeArrowheads="1"/>
                          </p:cNvPicPr>
                          <p:nvPr/>
                        </p:nvPicPr>
                        <p:blipFill>
                          <a:blip r:embed="rId10"/>
                          <a:srcRect/>
                          <a:stretch>
                            <a:fillRect/>
                          </a:stretch>
                        </p:blipFill>
                        <p:spPr bwMode="auto">
                          <a:xfrm>
                            <a:off x="3721100" y="1019175"/>
                            <a:ext cx="2087563" cy="750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descr="A screenshot of a cell phone  Description automatically generated"/>
              <p:cNvPicPr>
                <a:picLocks noChangeAspect="1"/>
              </p:cNvPicPr>
              <p:nvPr/>
            </p:nvPicPr>
            <p:blipFill rotWithShape="1">
              <a:blip r:embed="rId11" cstate="print">
                <a:extLst>
                  <a:ext uri="{28A0092B-C50C-407E-A947-70E740481C1C}">
                    <a14:useLocalDpi xmlns:a14="http://schemas.microsoft.com/office/drawing/2010/main" val="0"/>
                  </a:ext>
                </a:extLst>
              </a:blip>
              <a:srcRect b="44666"/>
              <a:stretch/>
            </p:blipFill>
            <p:spPr>
              <a:xfrm>
                <a:off x="1201343" y="889343"/>
                <a:ext cx="2367148" cy="1045359"/>
              </a:xfrm>
              <a:prstGeom prst="rect">
                <a:avLst/>
              </a:prstGeom>
            </p:spPr>
          </p:pic>
          <p:sp>
            <p:nvSpPr>
              <p:cNvPr id="25" name="TextBox 24">
                <a:extLst>
                  <a:ext uri="{FF2B5EF4-FFF2-40B4-BE49-F238E27FC236}">
                    <a16:creationId xmlns:a16="http://schemas.microsoft.com/office/drawing/2014/main" id="{46B88B21-B0F6-4AE4-A4E5-EFC2644AD417}"/>
                  </a:ext>
                </a:extLst>
              </p:cNvPr>
              <p:cNvSpPr txBox="1"/>
              <p:nvPr/>
            </p:nvSpPr>
            <p:spPr>
              <a:xfrm>
                <a:off x="6005812" y="1056875"/>
                <a:ext cx="871777" cy="276999"/>
              </a:xfrm>
              <a:prstGeom prst="rect">
                <a:avLst/>
              </a:prstGeom>
              <a:solidFill>
                <a:schemeClr val="accent1">
                  <a:lumMod val="75000"/>
                </a:schemeClr>
              </a:solidFill>
            </p:spPr>
            <p:txBody>
              <a:bodyPr wrap="none" rtlCol="0">
                <a:spAutoFit/>
              </a:bodyPr>
              <a:lstStyle/>
              <a:p>
                <a:pPr algn="ctr"/>
                <a:r>
                  <a:rPr lang="en-GB" sz="1200" b="1" dirty="0">
                    <a:solidFill>
                      <a:prstClr val="white"/>
                    </a:solidFill>
                    <a:latin typeface="+mj-lt"/>
                    <a:cs typeface="Times New Roman" pitchFamily="18" charset="0"/>
                  </a:rPr>
                  <a:t>Perception</a:t>
                </a:r>
              </a:p>
            </p:txBody>
          </p:sp>
          <p:sp>
            <p:nvSpPr>
              <p:cNvPr id="26" name="TextBox 25">
                <a:extLst>
                  <a:ext uri="{FF2B5EF4-FFF2-40B4-BE49-F238E27FC236}">
                    <a16:creationId xmlns:a16="http://schemas.microsoft.com/office/drawing/2014/main" id="{F224BC5C-F99E-4232-8C62-C521E3854662}"/>
                  </a:ext>
                </a:extLst>
              </p:cNvPr>
              <p:cNvSpPr txBox="1"/>
              <p:nvPr/>
            </p:nvSpPr>
            <p:spPr>
              <a:xfrm>
                <a:off x="6002382" y="1425899"/>
                <a:ext cx="875208" cy="276999"/>
              </a:xfrm>
              <a:prstGeom prst="rect">
                <a:avLst/>
              </a:prstGeom>
              <a:solidFill>
                <a:schemeClr val="accent3">
                  <a:lumMod val="50000"/>
                </a:schemeClr>
              </a:solidFill>
            </p:spPr>
            <p:txBody>
              <a:bodyPr wrap="square" rtlCol="0">
                <a:spAutoFit/>
              </a:bodyPr>
              <a:lstStyle/>
              <a:p>
                <a:pPr algn="ctr"/>
                <a:r>
                  <a:rPr lang="en-GB" sz="1200" b="1" dirty="0">
                    <a:solidFill>
                      <a:prstClr val="white"/>
                    </a:solidFill>
                    <a:latin typeface="+mj-lt"/>
                    <a:cs typeface="Times New Roman" pitchFamily="18" charset="0"/>
                  </a:rPr>
                  <a:t>Action</a:t>
                </a:r>
              </a:p>
            </p:txBody>
          </p:sp>
        </p:grpSp>
      </p:grpSp>
    </p:spTree>
    <p:extLst>
      <p:ext uri="{BB962C8B-B14F-4D97-AF65-F5344CB8AC3E}">
        <p14:creationId xmlns:p14="http://schemas.microsoft.com/office/powerpoint/2010/main" val="412810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F71A0C-5772-465E-ABBD-AB1F024B6CA0}"/>
              </a:ext>
            </a:extLst>
          </p:cNvPr>
          <p:cNvGrpSpPr/>
          <p:nvPr/>
        </p:nvGrpSpPr>
        <p:grpSpPr>
          <a:xfrm>
            <a:off x="366135" y="550503"/>
            <a:ext cx="8377603" cy="5778002"/>
            <a:chOff x="366135" y="550503"/>
            <a:chExt cx="8377603" cy="5778002"/>
          </a:xfrm>
        </p:grpSpPr>
        <p:grpSp>
          <p:nvGrpSpPr>
            <p:cNvPr id="3" name="Group 2">
              <a:extLst>
                <a:ext uri="{FF2B5EF4-FFF2-40B4-BE49-F238E27FC236}">
                  <a16:creationId xmlns:a16="http://schemas.microsoft.com/office/drawing/2014/main" id="{7E7AE351-078B-47AA-A2B0-1CEE1AB020D4}"/>
                </a:ext>
              </a:extLst>
            </p:cNvPr>
            <p:cNvGrpSpPr/>
            <p:nvPr/>
          </p:nvGrpSpPr>
          <p:grpSpPr>
            <a:xfrm>
              <a:off x="1402145" y="3054830"/>
              <a:ext cx="960438" cy="742923"/>
              <a:chOff x="1505657" y="3072086"/>
              <a:chExt cx="960438" cy="742923"/>
            </a:xfrm>
          </p:grpSpPr>
          <p:graphicFrame>
            <p:nvGraphicFramePr>
              <p:cNvPr id="65" name="Object 64">
                <a:extLst>
                  <a:ext uri="{FF2B5EF4-FFF2-40B4-BE49-F238E27FC236}">
                    <a16:creationId xmlns:a16="http://schemas.microsoft.com/office/drawing/2014/main" id="{C6961508-73D2-4ADD-8D15-45B126D23DCD}"/>
                  </a:ext>
                </a:extLst>
              </p:cNvPr>
              <p:cNvGraphicFramePr>
                <a:graphicFrameLocks noChangeAspect="1"/>
              </p:cNvGraphicFramePr>
              <p:nvPr>
                <p:extLst>
                  <p:ext uri="{D42A27DB-BD31-4B8C-83A1-F6EECF244321}">
                    <p14:modId xmlns:p14="http://schemas.microsoft.com/office/powerpoint/2010/main" val="2811248278"/>
                  </p:ext>
                </p:extLst>
              </p:nvPr>
            </p:nvGraphicFramePr>
            <p:xfrm>
              <a:off x="1505657" y="3072086"/>
              <a:ext cx="960438" cy="360362"/>
            </p:xfrm>
            <a:graphic>
              <a:graphicData uri="http://schemas.openxmlformats.org/presentationml/2006/ole">
                <mc:AlternateContent xmlns:mc="http://schemas.openxmlformats.org/markup-compatibility/2006">
                  <mc:Choice xmlns:v="urn:schemas-microsoft-com:vml" Requires="v">
                    <p:oleObj spid="_x0000_s398366" name="Equation" r:id="rId3" imgW="609480" imgH="228600" progId="Equation.DSMT4">
                      <p:embed/>
                    </p:oleObj>
                  </mc:Choice>
                  <mc:Fallback>
                    <p:oleObj name="Equation" r:id="rId3" imgW="609480" imgH="228600" progId="Equation.DSMT4">
                      <p:embed/>
                      <p:pic>
                        <p:nvPicPr>
                          <p:cNvPr id="10" name="Object 9">
                            <a:extLst>
                              <a:ext uri="{FF2B5EF4-FFF2-40B4-BE49-F238E27FC236}">
                                <a16:creationId xmlns:a16="http://schemas.microsoft.com/office/drawing/2014/main" id="{374E1000-3516-417C-8E80-18F94CF683AA}"/>
                              </a:ext>
                            </a:extLst>
                          </p:cNvPr>
                          <p:cNvPicPr>
                            <a:picLocks noChangeAspect="1" noChangeArrowheads="1"/>
                          </p:cNvPicPr>
                          <p:nvPr/>
                        </p:nvPicPr>
                        <p:blipFill>
                          <a:blip r:embed="rId4"/>
                          <a:srcRect/>
                          <a:stretch>
                            <a:fillRect/>
                          </a:stretch>
                        </p:blipFill>
                        <p:spPr bwMode="auto">
                          <a:xfrm>
                            <a:off x="1505657" y="3072086"/>
                            <a:ext cx="960438" cy="360362"/>
                          </a:xfrm>
                          <a:prstGeom prst="rect">
                            <a:avLst/>
                          </a:prstGeom>
                          <a:noFill/>
                        </p:spPr>
                      </p:pic>
                    </p:oleObj>
                  </mc:Fallback>
                </mc:AlternateContent>
              </a:graphicData>
            </a:graphic>
          </p:graphicFrame>
          <p:sp>
            <p:nvSpPr>
              <p:cNvPr id="66" name="TextBox 65">
                <a:extLst>
                  <a:ext uri="{FF2B5EF4-FFF2-40B4-BE49-F238E27FC236}">
                    <a16:creationId xmlns:a16="http://schemas.microsoft.com/office/drawing/2014/main" id="{B8DE0BDC-DB59-49C6-8F9C-A74ADE66FF26}"/>
                  </a:ext>
                </a:extLst>
              </p:cNvPr>
              <p:cNvSpPr txBox="1"/>
              <p:nvPr/>
            </p:nvSpPr>
            <p:spPr>
              <a:xfrm>
                <a:off x="1676526" y="3414899"/>
                <a:ext cx="601448" cy="400110"/>
              </a:xfrm>
              <a:prstGeom prst="rect">
                <a:avLst/>
              </a:prstGeom>
              <a:noFill/>
            </p:spPr>
            <p:txBody>
              <a:bodyPr wrap="none" rtlCol="0">
                <a:spAutoFit/>
              </a:bodyPr>
              <a:lstStyle/>
              <a:p>
                <a:pPr algn="r"/>
                <a:r>
                  <a:rPr lang="en-GB" sz="2000" dirty="0">
                    <a:solidFill>
                      <a:schemeClr val="accent2">
                        <a:lumMod val="75000"/>
                      </a:schemeClr>
                    </a:solidFill>
                    <a:cs typeface="Times New Roman" pitchFamily="18" charset="0"/>
                  </a:rPr>
                  <a:t>Risk</a:t>
                </a:r>
              </a:p>
            </p:txBody>
          </p:sp>
        </p:grpSp>
        <p:graphicFrame>
          <p:nvGraphicFramePr>
            <p:cNvPr id="4" name="Object 3">
              <a:extLst>
                <a:ext uri="{FF2B5EF4-FFF2-40B4-BE49-F238E27FC236}">
                  <a16:creationId xmlns:a16="http://schemas.microsoft.com/office/drawing/2014/main" id="{0F3515F4-09FF-454F-81A8-08281DD744D9}"/>
                </a:ext>
              </a:extLst>
            </p:cNvPr>
            <p:cNvGraphicFramePr>
              <a:graphicFrameLocks noChangeAspect="1"/>
            </p:cNvGraphicFramePr>
            <p:nvPr>
              <p:extLst>
                <p:ext uri="{D42A27DB-BD31-4B8C-83A1-F6EECF244321}">
                  <p14:modId xmlns:p14="http://schemas.microsoft.com/office/powerpoint/2010/main" val="1026594766"/>
                </p:ext>
              </p:extLst>
            </p:nvPr>
          </p:nvGraphicFramePr>
          <p:xfrm>
            <a:off x="3348978" y="3054830"/>
            <a:ext cx="1019175" cy="360362"/>
          </p:xfrm>
          <a:graphic>
            <a:graphicData uri="http://schemas.openxmlformats.org/presentationml/2006/ole">
              <mc:AlternateContent xmlns:mc="http://schemas.openxmlformats.org/markup-compatibility/2006">
                <mc:Choice xmlns:v="urn:schemas-microsoft-com:vml" Requires="v">
                  <p:oleObj spid="_x0000_s398367" name="Equation" r:id="rId5" imgW="647640" imgH="228600" progId="Equation.DSMT4">
                    <p:embed/>
                  </p:oleObj>
                </mc:Choice>
                <mc:Fallback>
                  <p:oleObj name="Equation" r:id="rId5" imgW="647640" imgH="228600" progId="Equation.DSMT4">
                    <p:embed/>
                    <p:pic>
                      <p:nvPicPr>
                        <p:cNvPr id="26" name="Object 25">
                          <a:extLst>
                            <a:ext uri="{FF2B5EF4-FFF2-40B4-BE49-F238E27FC236}">
                              <a16:creationId xmlns:a16="http://schemas.microsoft.com/office/drawing/2014/main" id="{E9D6D7D9-962F-409A-A661-61721CEED882}"/>
                            </a:ext>
                          </a:extLst>
                        </p:cNvPr>
                        <p:cNvPicPr>
                          <a:picLocks noChangeAspect="1" noChangeArrowheads="1"/>
                        </p:cNvPicPr>
                        <p:nvPr/>
                      </p:nvPicPr>
                      <p:blipFill>
                        <a:blip r:embed="rId6"/>
                        <a:srcRect/>
                        <a:stretch>
                          <a:fillRect/>
                        </a:stretch>
                      </p:blipFill>
                      <p:spPr bwMode="auto">
                        <a:xfrm>
                          <a:off x="3348978" y="3054830"/>
                          <a:ext cx="1019175" cy="360362"/>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CB13E80B-082F-4BE8-80FF-AFD7F64375BE}"/>
                </a:ext>
              </a:extLst>
            </p:cNvPr>
            <p:cNvSpPr txBox="1"/>
            <p:nvPr/>
          </p:nvSpPr>
          <p:spPr>
            <a:xfrm>
              <a:off x="3225409" y="3397643"/>
              <a:ext cx="1249061" cy="400110"/>
            </a:xfrm>
            <a:prstGeom prst="rect">
              <a:avLst/>
            </a:prstGeom>
            <a:noFill/>
          </p:spPr>
          <p:txBody>
            <a:bodyPr wrap="none" rtlCol="0">
              <a:spAutoFit/>
            </a:bodyPr>
            <a:lstStyle/>
            <a:p>
              <a:pPr algn="r"/>
              <a:r>
                <a:rPr lang="en-GB" sz="2000" dirty="0">
                  <a:solidFill>
                    <a:schemeClr val="accent2">
                      <a:lumMod val="75000"/>
                    </a:schemeClr>
                  </a:solidFill>
                  <a:cs typeface="Times New Roman" pitchFamily="18" charset="0"/>
                </a:rPr>
                <a:t>Ambiguity</a:t>
              </a:r>
            </a:p>
          </p:txBody>
        </p:sp>
        <p:graphicFrame>
          <p:nvGraphicFramePr>
            <p:cNvPr id="6" name="Object 5">
              <a:extLst>
                <a:ext uri="{FF2B5EF4-FFF2-40B4-BE49-F238E27FC236}">
                  <a16:creationId xmlns:a16="http://schemas.microsoft.com/office/drawing/2014/main" id="{FEF9B90B-9ECA-4406-8840-980BB721C016}"/>
                </a:ext>
              </a:extLst>
            </p:cNvPr>
            <p:cNvGraphicFramePr>
              <a:graphicFrameLocks noChangeAspect="1"/>
            </p:cNvGraphicFramePr>
            <p:nvPr>
              <p:extLst>
                <p:ext uri="{D42A27DB-BD31-4B8C-83A1-F6EECF244321}">
                  <p14:modId xmlns:p14="http://schemas.microsoft.com/office/powerpoint/2010/main" val="3897157320"/>
                </p:ext>
              </p:extLst>
            </p:nvPr>
          </p:nvGraphicFramePr>
          <p:xfrm>
            <a:off x="7354121" y="3054830"/>
            <a:ext cx="660400" cy="360363"/>
          </p:xfrm>
          <a:graphic>
            <a:graphicData uri="http://schemas.openxmlformats.org/presentationml/2006/ole">
              <mc:AlternateContent xmlns:mc="http://schemas.openxmlformats.org/markup-compatibility/2006">
                <mc:Choice xmlns:v="urn:schemas-microsoft-com:vml" Requires="v">
                  <p:oleObj spid="_x0000_s398368" name="Equation" r:id="rId7" imgW="419040" imgH="228600" progId="Equation.DSMT4">
                    <p:embed/>
                  </p:oleObj>
                </mc:Choice>
                <mc:Fallback>
                  <p:oleObj name="Equation" r:id="rId7" imgW="419040" imgH="228600" progId="Equation.DSMT4">
                    <p:embed/>
                    <p:pic>
                      <p:nvPicPr>
                        <p:cNvPr id="29" name="Object 28">
                          <a:extLst>
                            <a:ext uri="{FF2B5EF4-FFF2-40B4-BE49-F238E27FC236}">
                              <a16:creationId xmlns:a16="http://schemas.microsoft.com/office/drawing/2014/main" id="{3803BF52-3C96-43A6-82AE-AB3BF7B6EA5D}"/>
                            </a:ext>
                          </a:extLst>
                        </p:cNvPr>
                        <p:cNvPicPr>
                          <a:picLocks noChangeAspect="1" noChangeArrowheads="1"/>
                        </p:cNvPicPr>
                        <p:nvPr/>
                      </p:nvPicPr>
                      <p:blipFill>
                        <a:blip r:embed="rId8"/>
                        <a:srcRect/>
                        <a:stretch>
                          <a:fillRect/>
                        </a:stretch>
                      </p:blipFill>
                      <p:spPr bwMode="auto">
                        <a:xfrm>
                          <a:off x="7354121" y="3054830"/>
                          <a:ext cx="660400" cy="360363"/>
                        </a:xfrm>
                        <a:prstGeom prst="rect">
                          <a:avLst/>
                        </a:prstGeom>
                        <a:noFill/>
                      </p:spPr>
                    </p:pic>
                  </p:oleObj>
                </mc:Fallback>
              </mc:AlternateContent>
            </a:graphicData>
          </a:graphic>
        </p:graphicFrame>
        <p:sp>
          <p:nvSpPr>
            <p:cNvPr id="7" name="TextBox 6">
              <a:extLst>
                <a:ext uri="{FF2B5EF4-FFF2-40B4-BE49-F238E27FC236}">
                  <a16:creationId xmlns:a16="http://schemas.microsoft.com/office/drawing/2014/main" id="{240AD312-EFEE-4267-B13D-8EF9E999A27B}"/>
                </a:ext>
              </a:extLst>
            </p:cNvPr>
            <p:cNvSpPr txBox="1"/>
            <p:nvPr/>
          </p:nvSpPr>
          <p:spPr>
            <a:xfrm>
              <a:off x="7199770" y="3397643"/>
              <a:ext cx="997645" cy="400110"/>
            </a:xfrm>
            <a:prstGeom prst="rect">
              <a:avLst/>
            </a:prstGeom>
            <a:noFill/>
          </p:spPr>
          <p:txBody>
            <a:bodyPr wrap="none" rtlCol="0">
              <a:spAutoFit/>
            </a:bodyPr>
            <a:lstStyle/>
            <a:p>
              <a:pPr algn="r"/>
              <a:r>
                <a:rPr lang="en-GB" sz="2000" dirty="0">
                  <a:solidFill>
                    <a:schemeClr val="accent2">
                      <a:lumMod val="75000"/>
                    </a:schemeClr>
                  </a:solidFill>
                  <a:cs typeface="Times New Roman" pitchFamily="18" charset="0"/>
                </a:rPr>
                <a:t>Entropy</a:t>
              </a:r>
            </a:p>
          </p:txBody>
        </p:sp>
        <p:graphicFrame>
          <p:nvGraphicFramePr>
            <p:cNvPr id="8" name="Object 7">
              <a:extLst>
                <a:ext uri="{FF2B5EF4-FFF2-40B4-BE49-F238E27FC236}">
                  <a16:creationId xmlns:a16="http://schemas.microsoft.com/office/drawing/2014/main" id="{5640AC0F-10F6-4D3F-AACA-F2FD97A9C835}"/>
                </a:ext>
              </a:extLst>
            </p:cNvPr>
            <p:cNvGraphicFramePr>
              <a:graphicFrameLocks noChangeAspect="1"/>
            </p:cNvGraphicFramePr>
            <p:nvPr>
              <p:extLst>
                <p:ext uri="{D42A27DB-BD31-4B8C-83A1-F6EECF244321}">
                  <p14:modId xmlns:p14="http://schemas.microsoft.com/office/powerpoint/2010/main" val="3257137758"/>
                </p:ext>
              </p:extLst>
            </p:nvPr>
          </p:nvGraphicFramePr>
          <p:xfrm>
            <a:off x="5165667" y="3054830"/>
            <a:ext cx="1241425" cy="360363"/>
          </p:xfrm>
          <a:graphic>
            <a:graphicData uri="http://schemas.openxmlformats.org/presentationml/2006/ole">
              <mc:AlternateContent xmlns:mc="http://schemas.openxmlformats.org/markup-compatibility/2006">
                <mc:Choice xmlns:v="urn:schemas-microsoft-com:vml" Requires="v">
                  <p:oleObj spid="_x0000_s398369" name="Equation" r:id="rId9" imgW="787320" imgH="228600" progId="Equation.DSMT4">
                    <p:embed/>
                  </p:oleObj>
                </mc:Choice>
                <mc:Fallback>
                  <p:oleObj name="Equation" r:id="rId9" imgW="787320" imgH="228600" progId="Equation.DSMT4">
                    <p:embed/>
                    <p:pic>
                      <p:nvPicPr>
                        <p:cNvPr id="31" name="Object 30">
                          <a:extLst>
                            <a:ext uri="{FF2B5EF4-FFF2-40B4-BE49-F238E27FC236}">
                              <a16:creationId xmlns:a16="http://schemas.microsoft.com/office/drawing/2014/main" id="{837AAC62-1543-426D-9EB1-157E34290A4A}"/>
                            </a:ext>
                          </a:extLst>
                        </p:cNvPr>
                        <p:cNvPicPr>
                          <a:picLocks noChangeAspect="1" noChangeArrowheads="1"/>
                        </p:cNvPicPr>
                        <p:nvPr/>
                      </p:nvPicPr>
                      <p:blipFill>
                        <a:blip r:embed="rId10"/>
                        <a:srcRect/>
                        <a:stretch>
                          <a:fillRect/>
                        </a:stretch>
                      </p:blipFill>
                      <p:spPr bwMode="auto">
                        <a:xfrm>
                          <a:off x="5165667" y="3054830"/>
                          <a:ext cx="1241425" cy="360363"/>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201604C0-0645-42C8-8B23-6298EB5C03CD}"/>
                </a:ext>
              </a:extLst>
            </p:cNvPr>
            <p:cNvSpPr txBox="1"/>
            <p:nvPr/>
          </p:nvSpPr>
          <p:spPr>
            <a:xfrm>
              <a:off x="4830605" y="3397643"/>
              <a:ext cx="1911549" cy="400110"/>
            </a:xfrm>
            <a:prstGeom prst="rect">
              <a:avLst/>
            </a:prstGeom>
            <a:noFill/>
          </p:spPr>
          <p:txBody>
            <a:bodyPr wrap="none" rtlCol="0">
              <a:spAutoFit/>
            </a:bodyPr>
            <a:lstStyle/>
            <a:p>
              <a:pPr algn="r"/>
              <a:r>
                <a:rPr lang="en-GB" sz="2000" dirty="0">
                  <a:solidFill>
                    <a:schemeClr val="accent3">
                      <a:lumMod val="50000"/>
                    </a:schemeClr>
                  </a:solidFill>
                  <a:cs typeface="Times New Roman" pitchFamily="18" charset="0"/>
                </a:rPr>
                <a:t>Information gain</a:t>
              </a:r>
            </a:p>
          </p:txBody>
        </p:sp>
        <p:grpSp>
          <p:nvGrpSpPr>
            <p:cNvPr id="10" name="Group 9">
              <a:extLst>
                <a:ext uri="{FF2B5EF4-FFF2-40B4-BE49-F238E27FC236}">
                  <a16:creationId xmlns:a16="http://schemas.microsoft.com/office/drawing/2014/main" id="{5AE12E38-F04B-4736-AD34-9488FCB9759D}"/>
                </a:ext>
              </a:extLst>
            </p:cNvPr>
            <p:cNvGrpSpPr/>
            <p:nvPr/>
          </p:nvGrpSpPr>
          <p:grpSpPr>
            <a:xfrm>
              <a:off x="366135" y="832723"/>
              <a:ext cx="3929254" cy="1970764"/>
              <a:chOff x="-114158" y="1543702"/>
              <a:chExt cx="3929254" cy="1970764"/>
            </a:xfrm>
          </p:grpSpPr>
          <p:sp>
            <p:nvSpPr>
              <p:cNvPr id="62" name="Oval 61">
                <a:extLst>
                  <a:ext uri="{FF2B5EF4-FFF2-40B4-BE49-F238E27FC236}">
                    <a16:creationId xmlns:a16="http://schemas.microsoft.com/office/drawing/2014/main" id="{71785EFE-4CFE-421E-8136-F00DB5B8C01C}"/>
                  </a:ext>
                </a:extLst>
              </p:cNvPr>
              <p:cNvSpPr/>
              <p:nvPr/>
            </p:nvSpPr>
            <p:spPr>
              <a:xfrm>
                <a:off x="-114158" y="1543702"/>
                <a:ext cx="2119746" cy="1961804"/>
              </a:xfrm>
              <a:prstGeom prst="ellipse">
                <a:avLst/>
              </a:prstGeom>
              <a:solidFill>
                <a:schemeClr val="accent2">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744D146F-9521-48B8-A78A-2759CC9D56A5}"/>
                  </a:ext>
                </a:extLst>
              </p:cNvPr>
              <p:cNvSpPr/>
              <p:nvPr/>
            </p:nvSpPr>
            <p:spPr>
              <a:xfrm>
                <a:off x="823377" y="1543702"/>
                <a:ext cx="2119746" cy="1961804"/>
              </a:xfrm>
              <a:prstGeom prst="ellipse">
                <a:avLst/>
              </a:prstGeom>
              <a:solidFill>
                <a:schemeClr val="accent1">
                  <a:lumMod val="40000"/>
                  <a:lumOff val="60000"/>
                  <a:alpha val="2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A948177A-10A6-45C9-923E-1390D7FE2678}"/>
                  </a:ext>
                </a:extLst>
              </p:cNvPr>
              <p:cNvSpPr/>
              <p:nvPr/>
            </p:nvSpPr>
            <p:spPr>
              <a:xfrm>
                <a:off x="1695350" y="1552662"/>
                <a:ext cx="2119746" cy="1961804"/>
              </a:xfrm>
              <a:prstGeom prst="ellipse">
                <a:avLst/>
              </a:prstGeom>
              <a:solidFill>
                <a:schemeClr val="accent3">
                  <a:lumMod val="60000"/>
                  <a:lumOff val="40000"/>
                  <a:alpha val="2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557958C3-4860-4E5A-88C7-B1ADC1315EF5}"/>
                </a:ext>
              </a:extLst>
            </p:cNvPr>
            <p:cNvGrpSpPr/>
            <p:nvPr/>
          </p:nvGrpSpPr>
          <p:grpSpPr>
            <a:xfrm>
              <a:off x="4814484" y="830734"/>
              <a:ext cx="3929254" cy="1970764"/>
              <a:chOff x="-114158" y="1543702"/>
              <a:chExt cx="3929254" cy="1970764"/>
            </a:xfrm>
          </p:grpSpPr>
          <p:sp>
            <p:nvSpPr>
              <p:cNvPr id="59" name="Oval 58">
                <a:extLst>
                  <a:ext uri="{FF2B5EF4-FFF2-40B4-BE49-F238E27FC236}">
                    <a16:creationId xmlns:a16="http://schemas.microsoft.com/office/drawing/2014/main" id="{DC596DBA-0A87-4742-931F-EB8202E0DB91}"/>
                  </a:ext>
                </a:extLst>
              </p:cNvPr>
              <p:cNvSpPr/>
              <p:nvPr/>
            </p:nvSpPr>
            <p:spPr>
              <a:xfrm>
                <a:off x="-114158" y="1543702"/>
                <a:ext cx="2119746" cy="1961804"/>
              </a:xfrm>
              <a:prstGeom prst="ellipse">
                <a:avLst/>
              </a:prstGeom>
              <a:solidFill>
                <a:schemeClr val="accent2">
                  <a:lumMod val="20000"/>
                  <a:lumOff val="8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630B0CD9-2EB9-47BD-BDDF-20D7F8866A9C}"/>
                  </a:ext>
                </a:extLst>
              </p:cNvPr>
              <p:cNvSpPr/>
              <p:nvPr/>
            </p:nvSpPr>
            <p:spPr>
              <a:xfrm>
                <a:off x="1695350" y="1552662"/>
                <a:ext cx="2119746" cy="1961804"/>
              </a:xfrm>
              <a:prstGeom prst="ellipse">
                <a:avLst/>
              </a:prstGeom>
              <a:solidFill>
                <a:schemeClr val="accent3">
                  <a:lumMod val="60000"/>
                  <a:lumOff val="40000"/>
                  <a:alpha val="2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6D207749-54E3-4DCC-BD70-98D2BC2D7FFA}"/>
                  </a:ext>
                </a:extLst>
              </p:cNvPr>
              <p:cNvSpPr/>
              <p:nvPr/>
            </p:nvSpPr>
            <p:spPr>
              <a:xfrm>
                <a:off x="823377" y="1543702"/>
                <a:ext cx="2119746" cy="1961804"/>
              </a:xfrm>
              <a:prstGeom prst="ellipse">
                <a:avLst/>
              </a:prstGeom>
              <a:solidFill>
                <a:schemeClr val="accent1">
                  <a:lumMod val="40000"/>
                  <a:lumOff val="60000"/>
                  <a:alpha val="2000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7DD8DD25-D775-4049-98A5-C05261C4026F}"/>
                </a:ext>
              </a:extLst>
            </p:cNvPr>
            <p:cNvGrpSpPr/>
            <p:nvPr/>
          </p:nvGrpSpPr>
          <p:grpSpPr>
            <a:xfrm>
              <a:off x="3423416" y="1398138"/>
              <a:ext cx="871973" cy="806036"/>
              <a:chOff x="5338354" y="4226943"/>
              <a:chExt cx="343715" cy="329189"/>
            </a:xfrm>
            <a:solidFill>
              <a:schemeClr val="accent2">
                <a:lumMod val="60000"/>
                <a:lumOff val="40000"/>
              </a:schemeClr>
            </a:solidFill>
          </p:grpSpPr>
          <p:sp>
            <p:nvSpPr>
              <p:cNvPr id="55" name="Arrow: Down 54">
                <a:extLst>
                  <a:ext uri="{FF2B5EF4-FFF2-40B4-BE49-F238E27FC236}">
                    <a16:creationId xmlns:a16="http://schemas.microsoft.com/office/drawing/2014/main" id="{FAF7E27F-A798-4ABD-A26A-E47E6333AE07}"/>
                  </a:ext>
                </a:extLst>
              </p:cNvPr>
              <p:cNvSpPr/>
              <p:nvPr/>
            </p:nvSpPr>
            <p:spPr>
              <a:xfrm>
                <a:off x="5462458" y="4226943"/>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row: Down 55">
                <a:extLst>
                  <a:ext uri="{FF2B5EF4-FFF2-40B4-BE49-F238E27FC236}">
                    <a16:creationId xmlns:a16="http://schemas.microsoft.com/office/drawing/2014/main" id="{8AAF069A-002D-49C4-B6B8-8BD65FF8129B}"/>
                  </a:ext>
                </a:extLst>
              </p:cNvPr>
              <p:cNvSpPr/>
              <p:nvPr/>
            </p:nvSpPr>
            <p:spPr>
              <a:xfrm flipV="1">
                <a:off x="5461979" y="4421691"/>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Down 56">
                <a:extLst>
                  <a:ext uri="{FF2B5EF4-FFF2-40B4-BE49-F238E27FC236}">
                    <a16:creationId xmlns:a16="http://schemas.microsoft.com/office/drawing/2014/main" id="{ED2C11B9-246C-4197-ADE5-3E4E98ABE5FE}"/>
                  </a:ext>
                </a:extLst>
              </p:cNvPr>
              <p:cNvSpPr/>
              <p:nvPr/>
            </p:nvSpPr>
            <p:spPr>
              <a:xfrm rot="16200000" flipV="1">
                <a:off x="5566616" y="4326742"/>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Down 57">
                <a:extLst>
                  <a:ext uri="{FF2B5EF4-FFF2-40B4-BE49-F238E27FC236}">
                    <a16:creationId xmlns:a16="http://schemas.microsoft.com/office/drawing/2014/main" id="{D0B97264-5183-4155-A660-6EC976289908}"/>
                  </a:ext>
                </a:extLst>
              </p:cNvPr>
              <p:cNvSpPr/>
              <p:nvPr/>
            </p:nvSpPr>
            <p:spPr>
              <a:xfrm rot="5400000" flipV="1">
                <a:off x="5357342" y="4329808"/>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EDD94664-01F3-4DA6-AEB5-C7AF60CB3749}"/>
                </a:ext>
              </a:extLst>
            </p:cNvPr>
            <p:cNvGrpSpPr/>
            <p:nvPr/>
          </p:nvGrpSpPr>
          <p:grpSpPr>
            <a:xfrm>
              <a:off x="1303669" y="1299214"/>
              <a:ext cx="1182212" cy="1008259"/>
              <a:chOff x="5338354" y="4226943"/>
              <a:chExt cx="343715" cy="329189"/>
            </a:xfrm>
            <a:solidFill>
              <a:schemeClr val="accent2">
                <a:lumMod val="60000"/>
                <a:lumOff val="40000"/>
              </a:schemeClr>
            </a:solidFill>
          </p:grpSpPr>
          <p:sp>
            <p:nvSpPr>
              <p:cNvPr id="51" name="Arrow: Down 50">
                <a:extLst>
                  <a:ext uri="{FF2B5EF4-FFF2-40B4-BE49-F238E27FC236}">
                    <a16:creationId xmlns:a16="http://schemas.microsoft.com/office/drawing/2014/main" id="{50F15163-F45F-4AA6-B588-70BCA8C8A82D}"/>
                  </a:ext>
                </a:extLst>
              </p:cNvPr>
              <p:cNvSpPr/>
              <p:nvPr/>
            </p:nvSpPr>
            <p:spPr>
              <a:xfrm>
                <a:off x="5462458" y="4226943"/>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Arrow: Down 51">
                <a:extLst>
                  <a:ext uri="{FF2B5EF4-FFF2-40B4-BE49-F238E27FC236}">
                    <a16:creationId xmlns:a16="http://schemas.microsoft.com/office/drawing/2014/main" id="{83E835C4-C53C-447E-BECA-F82EAA8D15FE}"/>
                  </a:ext>
                </a:extLst>
              </p:cNvPr>
              <p:cNvSpPr/>
              <p:nvPr/>
            </p:nvSpPr>
            <p:spPr>
              <a:xfrm flipV="1">
                <a:off x="5461979" y="4421691"/>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Arrow: Down 52">
                <a:extLst>
                  <a:ext uri="{FF2B5EF4-FFF2-40B4-BE49-F238E27FC236}">
                    <a16:creationId xmlns:a16="http://schemas.microsoft.com/office/drawing/2014/main" id="{F46E997C-1F94-487E-B5EE-CA6659E842D8}"/>
                  </a:ext>
                </a:extLst>
              </p:cNvPr>
              <p:cNvSpPr/>
              <p:nvPr/>
            </p:nvSpPr>
            <p:spPr>
              <a:xfrm rot="16200000" flipV="1">
                <a:off x="5566616" y="4326742"/>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Down 53">
                <a:extLst>
                  <a:ext uri="{FF2B5EF4-FFF2-40B4-BE49-F238E27FC236}">
                    <a16:creationId xmlns:a16="http://schemas.microsoft.com/office/drawing/2014/main" id="{8C0ED316-B8B7-4DC9-A423-5557ECF9A6B4}"/>
                  </a:ext>
                </a:extLst>
              </p:cNvPr>
              <p:cNvSpPr/>
              <p:nvPr/>
            </p:nvSpPr>
            <p:spPr>
              <a:xfrm rot="5400000" flipV="1">
                <a:off x="5357342" y="4329808"/>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ED5336DD-F38A-4FDF-93E8-44E464F6B408}"/>
                </a:ext>
              </a:extLst>
            </p:cNvPr>
            <p:cNvGrpSpPr/>
            <p:nvPr/>
          </p:nvGrpSpPr>
          <p:grpSpPr>
            <a:xfrm>
              <a:off x="6623992" y="841349"/>
              <a:ext cx="2119745" cy="1968372"/>
              <a:chOff x="5338354" y="4226943"/>
              <a:chExt cx="343715" cy="329189"/>
            </a:xfrm>
            <a:solidFill>
              <a:schemeClr val="accent2">
                <a:lumMod val="60000"/>
                <a:lumOff val="40000"/>
              </a:schemeClr>
            </a:solidFill>
          </p:grpSpPr>
          <p:sp>
            <p:nvSpPr>
              <p:cNvPr id="47" name="Arrow: Down 46">
                <a:extLst>
                  <a:ext uri="{FF2B5EF4-FFF2-40B4-BE49-F238E27FC236}">
                    <a16:creationId xmlns:a16="http://schemas.microsoft.com/office/drawing/2014/main" id="{F0795D2B-5952-4F4F-8452-223ED4FDC48D}"/>
                  </a:ext>
                </a:extLst>
              </p:cNvPr>
              <p:cNvSpPr/>
              <p:nvPr/>
            </p:nvSpPr>
            <p:spPr>
              <a:xfrm>
                <a:off x="5462458" y="4226943"/>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Down 47">
                <a:extLst>
                  <a:ext uri="{FF2B5EF4-FFF2-40B4-BE49-F238E27FC236}">
                    <a16:creationId xmlns:a16="http://schemas.microsoft.com/office/drawing/2014/main" id="{E2682F2E-CA1E-4BC3-8FBD-07DEF3B5C6BD}"/>
                  </a:ext>
                </a:extLst>
              </p:cNvPr>
              <p:cNvSpPr/>
              <p:nvPr/>
            </p:nvSpPr>
            <p:spPr>
              <a:xfrm flipV="1">
                <a:off x="5461979" y="4427771"/>
                <a:ext cx="96466" cy="12836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Arrow: Down 48">
                <a:extLst>
                  <a:ext uri="{FF2B5EF4-FFF2-40B4-BE49-F238E27FC236}">
                    <a16:creationId xmlns:a16="http://schemas.microsoft.com/office/drawing/2014/main" id="{DF387653-A069-46A6-A86D-381AC0B7355F}"/>
                  </a:ext>
                </a:extLst>
              </p:cNvPr>
              <p:cNvSpPr/>
              <p:nvPr/>
            </p:nvSpPr>
            <p:spPr>
              <a:xfrm rot="16200000" flipV="1">
                <a:off x="5566616" y="4326742"/>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row: Down 49">
                <a:extLst>
                  <a:ext uri="{FF2B5EF4-FFF2-40B4-BE49-F238E27FC236}">
                    <a16:creationId xmlns:a16="http://schemas.microsoft.com/office/drawing/2014/main" id="{0B4B57A0-592D-4B88-B2CE-4E67FAF82A2E}"/>
                  </a:ext>
                </a:extLst>
              </p:cNvPr>
              <p:cNvSpPr/>
              <p:nvPr/>
            </p:nvSpPr>
            <p:spPr>
              <a:xfrm rot="5400000" flipV="1">
                <a:off x="5357342" y="4329808"/>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E0009B55-9771-4FF3-9176-98574603F857}"/>
                </a:ext>
              </a:extLst>
            </p:cNvPr>
            <p:cNvGrpSpPr/>
            <p:nvPr/>
          </p:nvGrpSpPr>
          <p:grpSpPr>
            <a:xfrm>
              <a:off x="6934229" y="1363633"/>
              <a:ext cx="937535" cy="986970"/>
              <a:chOff x="5886350" y="4204356"/>
              <a:chExt cx="345970" cy="342252"/>
            </a:xfrm>
            <a:solidFill>
              <a:schemeClr val="accent3">
                <a:lumMod val="60000"/>
                <a:lumOff val="40000"/>
              </a:schemeClr>
            </a:solidFill>
          </p:grpSpPr>
          <p:sp>
            <p:nvSpPr>
              <p:cNvPr id="43" name="Arrow: Down 42">
                <a:extLst>
                  <a:ext uri="{FF2B5EF4-FFF2-40B4-BE49-F238E27FC236}">
                    <a16:creationId xmlns:a16="http://schemas.microsoft.com/office/drawing/2014/main" id="{77CC784E-6FAE-4C3D-8BEA-63A45E964BDA}"/>
                  </a:ext>
                </a:extLst>
              </p:cNvPr>
              <p:cNvSpPr/>
              <p:nvPr/>
            </p:nvSpPr>
            <p:spPr>
              <a:xfrm>
                <a:off x="6008887" y="4412167"/>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Down 43">
                <a:extLst>
                  <a:ext uri="{FF2B5EF4-FFF2-40B4-BE49-F238E27FC236}">
                    <a16:creationId xmlns:a16="http://schemas.microsoft.com/office/drawing/2014/main" id="{AADBDAF4-9652-4F0A-B2E7-39A65E23FAE0}"/>
                  </a:ext>
                </a:extLst>
              </p:cNvPr>
              <p:cNvSpPr/>
              <p:nvPr/>
            </p:nvSpPr>
            <p:spPr>
              <a:xfrm flipV="1">
                <a:off x="6008887" y="4204356"/>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Down 44">
                <a:extLst>
                  <a:ext uri="{FF2B5EF4-FFF2-40B4-BE49-F238E27FC236}">
                    <a16:creationId xmlns:a16="http://schemas.microsoft.com/office/drawing/2014/main" id="{6D87D8FA-BE3A-4F76-8AE0-1F2018E0B91E}"/>
                  </a:ext>
                </a:extLst>
              </p:cNvPr>
              <p:cNvSpPr/>
              <p:nvPr/>
            </p:nvSpPr>
            <p:spPr>
              <a:xfrm rot="16200000" flipV="1">
                <a:off x="5905338" y="4306350"/>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45">
                <a:extLst>
                  <a:ext uri="{FF2B5EF4-FFF2-40B4-BE49-F238E27FC236}">
                    <a16:creationId xmlns:a16="http://schemas.microsoft.com/office/drawing/2014/main" id="{6B110B34-D37A-4370-B08F-4EB2FFD8504F}"/>
                  </a:ext>
                </a:extLst>
              </p:cNvPr>
              <p:cNvSpPr/>
              <p:nvPr/>
            </p:nvSpPr>
            <p:spPr>
              <a:xfrm rot="5400000" flipV="1">
                <a:off x="6116867" y="4303030"/>
                <a:ext cx="96466" cy="134441"/>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5432B992-322B-4B1E-A764-2BFFF66EA6A2}"/>
                </a:ext>
              </a:extLst>
            </p:cNvPr>
            <p:cNvGrpSpPr/>
            <p:nvPr/>
          </p:nvGrpSpPr>
          <p:grpSpPr>
            <a:xfrm>
              <a:off x="1194037" y="562154"/>
              <a:ext cx="2304819" cy="536659"/>
              <a:chOff x="1383809" y="1364412"/>
              <a:chExt cx="2304819" cy="536659"/>
            </a:xfrm>
          </p:grpSpPr>
          <p:cxnSp>
            <p:nvCxnSpPr>
              <p:cNvPr id="38" name="Straight Arrow Connector 37">
                <a:extLst>
                  <a:ext uri="{FF2B5EF4-FFF2-40B4-BE49-F238E27FC236}">
                    <a16:creationId xmlns:a16="http://schemas.microsoft.com/office/drawing/2014/main" id="{2BDBE5F6-D445-4537-97E7-325474CC9A65}"/>
                  </a:ext>
                </a:extLst>
              </p:cNvPr>
              <p:cNvCxnSpPr>
                <a:cxnSpLocks/>
                <a:endCxn id="39" idx="1"/>
              </p:cNvCxnSpPr>
              <p:nvPr/>
            </p:nvCxnSpPr>
            <p:spPr>
              <a:xfrm>
                <a:off x="1918649" y="1624700"/>
                <a:ext cx="468242" cy="27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A893689-9984-45AE-9180-F96D564DE1A0}"/>
                  </a:ext>
                </a:extLst>
              </p:cNvPr>
              <p:cNvSpPr txBox="1"/>
              <p:nvPr/>
            </p:nvSpPr>
            <p:spPr>
              <a:xfrm>
                <a:off x="2386891" y="1365850"/>
                <a:ext cx="364202" cy="523220"/>
              </a:xfrm>
              <a:prstGeom prst="rect">
                <a:avLst/>
              </a:prstGeom>
              <a:noFill/>
            </p:spPr>
            <p:txBody>
              <a:bodyPr wrap="none" rtlCol="0">
                <a:spAutoFit/>
              </a:bodyPr>
              <a:lstStyle/>
              <a:p>
                <a:pPr algn="r"/>
                <a:r>
                  <a:rPr lang="en-GB" sz="2800" i="1" dirty="0">
                    <a:solidFill>
                      <a:schemeClr val="accent1">
                        <a:lumMod val="75000"/>
                      </a:schemeClr>
                    </a:solidFill>
                    <a:latin typeface="Times New Roman" panose="02020603050405020304" pitchFamily="18" charset="0"/>
                    <a:cs typeface="Times New Roman" panose="02020603050405020304" pitchFamily="18" charset="0"/>
                  </a:rPr>
                  <a:t>S</a:t>
                </a:r>
              </a:p>
            </p:txBody>
          </p:sp>
          <p:sp>
            <p:nvSpPr>
              <p:cNvPr id="40" name="TextBox 39">
                <a:extLst>
                  <a:ext uri="{FF2B5EF4-FFF2-40B4-BE49-F238E27FC236}">
                    <a16:creationId xmlns:a16="http://schemas.microsoft.com/office/drawing/2014/main" id="{C20EC3A1-522A-43DA-AF6B-1F179D84A8C4}"/>
                  </a:ext>
                </a:extLst>
              </p:cNvPr>
              <p:cNvSpPr txBox="1"/>
              <p:nvPr/>
            </p:nvSpPr>
            <p:spPr>
              <a:xfrm>
                <a:off x="1383809" y="1364412"/>
                <a:ext cx="460382" cy="523220"/>
              </a:xfrm>
              <a:prstGeom prst="rect">
                <a:avLst/>
              </a:prstGeom>
              <a:noFill/>
            </p:spPr>
            <p:txBody>
              <a:bodyPr wrap="none" rtlCol="0">
                <a:spAutoFit/>
              </a:bodyPr>
              <a:lstStyle/>
              <a:p>
                <a:pPr algn="r"/>
                <a:r>
                  <a:rPr lang="en-GB" sz="2800" dirty="0">
                    <a:solidFill>
                      <a:schemeClr val="accent2">
                        <a:lumMod val="75000"/>
                      </a:schemeClr>
                    </a:solidFill>
                    <a:latin typeface="Symbol" panose="05050102010706020507" pitchFamily="18" charset="2"/>
                    <a:cs typeface="Times New Roman" panose="02020603050405020304" pitchFamily="18" charset="0"/>
                  </a:rPr>
                  <a:t>P</a:t>
                </a:r>
                <a:endParaRPr lang="en-GB"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9DBADFB1-1D77-4FE9-8FEE-1F7BC9F192AE}"/>
                  </a:ext>
                </a:extLst>
              </p:cNvPr>
              <p:cNvSpPr txBox="1"/>
              <p:nvPr/>
            </p:nvSpPr>
            <p:spPr>
              <a:xfrm>
                <a:off x="3244275" y="1377851"/>
                <a:ext cx="444353" cy="523220"/>
              </a:xfrm>
              <a:prstGeom prst="rect">
                <a:avLst/>
              </a:prstGeom>
              <a:noFill/>
            </p:spPr>
            <p:txBody>
              <a:bodyPr wrap="none" rtlCol="0">
                <a:spAutoFit/>
              </a:bodyPr>
              <a:lstStyle/>
              <a:p>
                <a:pPr algn="r"/>
                <a:r>
                  <a:rPr lang="en-GB" sz="2800" i="1" dirty="0">
                    <a:solidFill>
                      <a:schemeClr val="accent3">
                        <a:lumMod val="75000"/>
                      </a:schemeClr>
                    </a:solidFill>
                    <a:latin typeface="Times New Roman" panose="02020603050405020304" pitchFamily="18" charset="0"/>
                    <a:cs typeface="Times New Roman" panose="02020603050405020304" pitchFamily="18" charset="0"/>
                  </a:rPr>
                  <a:t>O</a:t>
                </a:r>
              </a:p>
            </p:txBody>
          </p:sp>
          <p:cxnSp>
            <p:nvCxnSpPr>
              <p:cNvPr id="42" name="Straight Arrow Connector 41">
                <a:extLst>
                  <a:ext uri="{FF2B5EF4-FFF2-40B4-BE49-F238E27FC236}">
                    <a16:creationId xmlns:a16="http://schemas.microsoft.com/office/drawing/2014/main" id="{DBDFA8C5-7FD4-4AD8-9C07-800532C6053F}"/>
                  </a:ext>
                </a:extLst>
              </p:cNvPr>
              <p:cNvCxnSpPr>
                <a:cxnSpLocks/>
              </p:cNvCxnSpPr>
              <p:nvPr/>
            </p:nvCxnSpPr>
            <p:spPr>
              <a:xfrm>
                <a:off x="2776587" y="1630842"/>
                <a:ext cx="468242" cy="27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05B9E76D-D81C-43B8-966E-A4AF1AC98FA0}"/>
                </a:ext>
              </a:extLst>
            </p:cNvPr>
            <p:cNvSpPr/>
            <p:nvPr/>
          </p:nvSpPr>
          <p:spPr>
            <a:xfrm>
              <a:off x="4809947" y="829425"/>
              <a:ext cx="2119746" cy="1961804"/>
            </a:xfrm>
            <a:prstGeom prst="ellipse">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693A363F-B91B-498A-A160-516300B99D4A}"/>
                </a:ext>
              </a:extLst>
            </p:cNvPr>
            <p:cNvGrpSpPr/>
            <p:nvPr/>
          </p:nvGrpSpPr>
          <p:grpSpPr>
            <a:xfrm>
              <a:off x="5599100" y="550503"/>
              <a:ext cx="2304819" cy="536659"/>
              <a:chOff x="1383809" y="1364412"/>
              <a:chExt cx="2304819" cy="536659"/>
            </a:xfrm>
          </p:grpSpPr>
          <p:cxnSp>
            <p:nvCxnSpPr>
              <p:cNvPr id="33" name="Straight Arrow Connector 32">
                <a:extLst>
                  <a:ext uri="{FF2B5EF4-FFF2-40B4-BE49-F238E27FC236}">
                    <a16:creationId xmlns:a16="http://schemas.microsoft.com/office/drawing/2014/main" id="{DA3C78B1-6C5D-40ED-ACC0-0C19AA82CB4E}"/>
                  </a:ext>
                </a:extLst>
              </p:cNvPr>
              <p:cNvCxnSpPr>
                <a:cxnSpLocks/>
                <a:endCxn id="34" idx="1"/>
              </p:cNvCxnSpPr>
              <p:nvPr/>
            </p:nvCxnSpPr>
            <p:spPr>
              <a:xfrm>
                <a:off x="1918649" y="1624700"/>
                <a:ext cx="468242" cy="27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12DE56E-44B9-40E0-AE0E-11BD7F74AD98}"/>
                  </a:ext>
                </a:extLst>
              </p:cNvPr>
              <p:cNvSpPr txBox="1"/>
              <p:nvPr/>
            </p:nvSpPr>
            <p:spPr>
              <a:xfrm>
                <a:off x="2386891" y="1365850"/>
                <a:ext cx="364202" cy="523220"/>
              </a:xfrm>
              <a:prstGeom prst="rect">
                <a:avLst/>
              </a:prstGeom>
              <a:noFill/>
            </p:spPr>
            <p:txBody>
              <a:bodyPr wrap="none" rtlCol="0">
                <a:spAutoFit/>
              </a:bodyPr>
              <a:lstStyle/>
              <a:p>
                <a:pPr algn="r"/>
                <a:r>
                  <a:rPr lang="en-GB" sz="2800" i="1" dirty="0">
                    <a:solidFill>
                      <a:schemeClr val="accent1">
                        <a:lumMod val="75000"/>
                      </a:schemeClr>
                    </a:solidFill>
                    <a:latin typeface="Times New Roman" panose="02020603050405020304" pitchFamily="18" charset="0"/>
                    <a:cs typeface="Times New Roman" panose="02020603050405020304" pitchFamily="18" charset="0"/>
                  </a:rPr>
                  <a:t>S</a:t>
                </a:r>
              </a:p>
            </p:txBody>
          </p:sp>
          <p:sp>
            <p:nvSpPr>
              <p:cNvPr id="35" name="TextBox 34">
                <a:extLst>
                  <a:ext uri="{FF2B5EF4-FFF2-40B4-BE49-F238E27FC236}">
                    <a16:creationId xmlns:a16="http://schemas.microsoft.com/office/drawing/2014/main" id="{EBA7FA9B-71E1-4743-AAF4-4B35ED1DA0D0}"/>
                  </a:ext>
                </a:extLst>
              </p:cNvPr>
              <p:cNvSpPr txBox="1"/>
              <p:nvPr/>
            </p:nvSpPr>
            <p:spPr>
              <a:xfrm>
                <a:off x="1383809" y="1364412"/>
                <a:ext cx="460382" cy="523220"/>
              </a:xfrm>
              <a:prstGeom prst="rect">
                <a:avLst/>
              </a:prstGeom>
              <a:noFill/>
            </p:spPr>
            <p:txBody>
              <a:bodyPr wrap="none" rtlCol="0">
                <a:spAutoFit/>
              </a:bodyPr>
              <a:lstStyle/>
              <a:p>
                <a:pPr algn="r"/>
                <a:r>
                  <a:rPr lang="en-GB" sz="2800" dirty="0">
                    <a:solidFill>
                      <a:schemeClr val="accent2">
                        <a:lumMod val="75000"/>
                      </a:schemeClr>
                    </a:solidFill>
                    <a:latin typeface="Symbol" panose="05050102010706020507" pitchFamily="18" charset="2"/>
                    <a:cs typeface="Times New Roman" panose="02020603050405020304" pitchFamily="18" charset="0"/>
                  </a:rPr>
                  <a:t>P</a:t>
                </a:r>
                <a:endParaRPr lang="en-GB" sz="2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6D32398-D80B-42DD-9804-0E32F0BA2B40}"/>
                  </a:ext>
                </a:extLst>
              </p:cNvPr>
              <p:cNvSpPr txBox="1"/>
              <p:nvPr/>
            </p:nvSpPr>
            <p:spPr>
              <a:xfrm>
                <a:off x="3244275" y="1377851"/>
                <a:ext cx="444353" cy="523220"/>
              </a:xfrm>
              <a:prstGeom prst="rect">
                <a:avLst/>
              </a:prstGeom>
              <a:noFill/>
            </p:spPr>
            <p:txBody>
              <a:bodyPr wrap="none" rtlCol="0">
                <a:spAutoFit/>
              </a:bodyPr>
              <a:lstStyle/>
              <a:p>
                <a:pPr algn="r"/>
                <a:r>
                  <a:rPr lang="en-GB" sz="2800" i="1" dirty="0">
                    <a:solidFill>
                      <a:schemeClr val="accent3">
                        <a:lumMod val="75000"/>
                      </a:schemeClr>
                    </a:solidFill>
                    <a:latin typeface="Times New Roman" panose="02020603050405020304" pitchFamily="18" charset="0"/>
                    <a:cs typeface="Times New Roman" panose="02020603050405020304" pitchFamily="18" charset="0"/>
                  </a:rPr>
                  <a:t>O</a:t>
                </a:r>
              </a:p>
            </p:txBody>
          </p:sp>
          <p:cxnSp>
            <p:nvCxnSpPr>
              <p:cNvPr id="37" name="Straight Arrow Connector 36">
                <a:extLst>
                  <a:ext uri="{FF2B5EF4-FFF2-40B4-BE49-F238E27FC236}">
                    <a16:creationId xmlns:a16="http://schemas.microsoft.com/office/drawing/2014/main" id="{30796A4F-4775-4E29-A4EC-5822B7E617F5}"/>
                  </a:ext>
                </a:extLst>
              </p:cNvPr>
              <p:cNvCxnSpPr>
                <a:cxnSpLocks/>
              </p:cNvCxnSpPr>
              <p:nvPr/>
            </p:nvCxnSpPr>
            <p:spPr>
              <a:xfrm>
                <a:off x="2776587" y="1630842"/>
                <a:ext cx="468242" cy="27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951E7BA5-06BC-471F-894A-FD12E6575415}"/>
                </a:ext>
              </a:extLst>
            </p:cNvPr>
            <p:cNvCxnSpPr>
              <a:cxnSpLocks/>
              <a:stCxn id="65" idx="0"/>
              <a:endCxn id="52" idx="2"/>
            </p:cNvCxnSpPr>
            <p:nvPr/>
          </p:nvCxnSpPr>
          <p:spPr>
            <a:xfrm flipV="1">
              <a:off x="1882364" y="1895699"/>
              <a:ext cx="12413" cy="1159131"/>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B6AFD-2692-40C9-8AE4-2835D8395741}"/>
                </a:ext>
              </a:extLst>
            </p:cNvPr>
            <p:cNvCxnSpPr>
              <a:cxnSpLocks/>
              <a:stCxn id="4" idx="0"/>
              <a:endCxn id="56" idx="2"/>
            </p:cNvCxnSpPr>
            <p:nvPr/>
          </p:nvCxnSpPr>
          <p:spPr>
            <a:xfrm flipV="1">
              <a:off x="3858565" y="1874988"/>
              <a:ext cx="839" cy="1179842"/>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21EDA49-B06B-4647-A2B4-A666A985AF53}"/>
                </a:ext>
              </a:extLst>
            </p:cNvPr>
            <p:cNvCxnSpPr>
              <a:cxnSpLocks/>
              <a:stCxn id="6" idx="0"/>
              <a:endCxn id="48" idx="2"/>
            </p:cNvCxnSpPr>
            <p:nvPr/>
          </p:nvCxnSpPr>
          <p:spPr>
            <a:xfrm flipH="1" flipV="1">
              <a:off x="7683868" y="2042192"/>
              <a:ext cx="453" cy="1012638"/>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DBBAB000-5BF8-4F75-B4B1-6D03A12BEF53}"/>
                </a:ext>
              </a:extLst>
            </p:cNvPr>
            <p:cNvCxnSpPr>
              <a:cxnSpLocks/>
              <a:stCxn id="8" idx="0"/>
              <a:endCxn id="45" idx="2"/>
            </p:cNvCxnSpPr>
            <p:nvPr/>
          </p:nvCxnSpPr>
          <p:spPr>
            <a:xfrm rot="5400000" flipH="1" flipV="1">
              <a:off x="5758692" y="1879293"/>
              <a:ext cx="1203224" cy="1147851"/>
            </a:xfrm>
            <a:prstGeom prst="curvedConnector2">
              <a:avLst/>
            </a:prstGeom>
            <a:ln>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1476281-5BF1-4CE9-A19B-FE7D42965262}"/>
                </a:ext>
              </a:extLst>
            </p:cNvPr>
            <p:cNvSpPr txBox="1"/>
            <p:nvPr/>
          </p:nvSpPr>
          <p:spPr>
            <a:xfrm>
              <a:off x="4092344" y="5620619"/>
              <a:ext cx="1491020" cy="707886"/>
            </a:xfrm>
            <a:prstGeom prst="rect">
              <a:avLst/>
            </a:prstGeom>
            <a:solidFill>
              <a:schemeClr val="accent1">
                <a:lumMod val="75000"/>
              </a:schemeClr>
            </a:solidFill>
          </p:spPr>
          <p:txBody>
            <a:bodyPr wrap="square" rtlCol="0">
              <a:spAutoFit/>
            </a:bodyPr>
            <a:lstStyle/>
            <a:p>
              <a:pPr algn="ctr"/>
              <a:r>
                <a:rPr lang="en-GB" sz="2000" dirty="0">
                  <a:solidFill>
                    <a:schemeClr val="bg1"/>
                  </a:solidFill>
                  <a:cs typeface="Times New Roman" pitchFamily="18" charset="0"/>
                </a:rPr>
                <a:t>Active inference</a:t>
              </a:r>
            </a:p>
          </p:txBody>
        </p:sp>
        <p:cxnSp>
          <p:nvCxnSpPr>
            <p:cNvPr id="24" name="Connector: Elbow 23">
              <a:extLst>
                <a:ext uri="{FF2B5EF4-FFF2-40B4-BE49-F238E27FC236}">
                  <a16:creationId xmlns:a16="http://schemas.microsoft.com/office/drawing/2014/main" id="{C6E789D6-A0BD-4962-AE99-A09D98DCC9CA}"/>
                </a:ext>
              </a:extLst>
            </p:cNvPr>
            <p:cNvCxnSpPr>
              <a:cxnSpLocks/>
              <a:stCxn id="23" idx="1"/>
              <a:endCxn id="66" idx="2"/>
            </p:cNvCxnSpPr>
            <p:nvPr/>
          </p:nvCxnSpPr>
          <p:spPr>
            <a:xfrm rot="10800000">
              <a:off x="1873738" y="3797754"/>
              <a:ext cx="2218606" cy="217680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159F2898-C307-44D3-A9A1-D2433A093BC8}"/>
                </a:ext>
              </a:extLst>
            </p:cNvPr>
            <p:cNvCxnSpPr>
              <a:cxnSpLocks/>
              <a:stCxn id="23" idx="1"/>
              <a:endCxn id="5" idx="2"/>
            </p:cNvCxnSpPr>
            <p:nvPr/>
          </p:nvCxnSpPr>
          <p:spPr>
            <a:xfrm rot="10800000">
              <a:off x="3849940" y="3797754"/>
              <a:ext cx="242404" cy="217680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899B8918-26A7-4582-AF33-7E65F5B2EB39}"/>
                </a:ext>
              </a:extLst>
            </p:cNvPr>
            <p:cNvCxnSpPr>
              <a:cxnSpLocks/>
              <a:stCxn id="23" idx="3"/>
              <a:endCxn id="9" idx="2"/>
            </p:cNvCxnSpPr>
            <p:nvPr/>
          </p:nvCxnSpPr>
          <p:spPr>
            <a:xfrm flipV="1">
              <a:off x="5583364" y="3797753"/>
              <a:ext cx="203016" cy="217680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62349D5E-EE23-4219-B137-D01118164B8F}"/>
                </a:ext>
              </a:extLst>
            </p:cNvPr>
            <p:cNvCxnSpPr>
              <a:cxnSpLocks/>
              <a:stCxn id="23" idx="3"/>
              <a:endCxn id="7" idx="2"/>
            </p:cNvCxnSpPr>
            <p:nvPr/>
          </p:nvCxnSpPr>
          <p:spPr>
            <a:xfrm flipV="1">
              <a:off x="5583364" y="3797753"/>
              <a:ext cx="2115229" cy="217680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7C98D1-4181-4891-8B52-7C13EAD537AC}"/>
                </a:ext>
              </a:extLst>
            </p:cNvPr>
            <p:cNvSpPr txBox="1"/>
            <p:nvPr/>
          </p:nvSpPr>
          <p:spPr>
            <a:xfrm>
              <a:off x="4830605" y="4711848"/>
              <a:ext cx="1902869" cy="707886"/>
            </a:xfrm>
            <a:prstGeom prst="rect">
              <a:avLst/>
            </a:prstGeom>
            <a:solidFill>
              <a:schemeClr val="accent1">
                <a:lumMod val="60000"/>
                <a:lumOff val="40000"/>
              </a:schemeClr>
            </a:solidFill>
            <a:ln>
              <a:noFill/>
            </a:ln>
          </p:spPr>
          <p:txBody>
            <a:bodyPr wrap="square" rtlCol="0">
              <a:spAutoFit/>
            </a:bodyPr>
            <a:lstStyle/>
            <a:p>
              <a:pPr algn="ctr"/>
              <a:r>
                <a:rPr lang="en-GB" sz="2000" dirty="0">
                  <a:solidFill>
                    <a:schemeClr val="bg1"/>
                  </a:solidFill>
                  <a:cs typeface="Times New Roman" pitchFamily="18" charset="0"/>
                </a:rPr>
                <a:t>Information Bottleneck</a:t>
              </a:r>
            </a:p>
          </p:txBody>
        </p:sp>
        <p:sp>
          <p:nvSpPr>
            <p:cNvPr id="29" name="TextBox 28">
              <a:extLst>
                <a:ext uri="{FF2B5EF4-FFF2-40B4-BE49-F238E27FC236}">
                  <a16:creationId xmlns:a16="http://schemas.microsoft.com/office/drawing/2014/main" id="{060B8648-E3F9-494B-B076-C6DFE63B4985}"/>
                </a:ext>
              </a:extLst>
            </p:cNvPr>
            <p:cNvSpPr txBox="1"/>
            <p:nvPr/>
          </p:nvSpPr>
          <p:spPr>
            <a:xfrm>
              <a:off x="2991704" y="4193843"/>
              <a:ext cx="1730204" cy="400110"/>
            </a:xfrm>
            <a:prstGeom prst="rect">
              <a:avLst/>
            </a:prstGeom>
            <a:solidFill>
              <a:schemeClr val="accent1">
                <a:lumMod val="60000"/>
                <a:lumOff val="40000"/>
              </a:schemeClr>
            </a:solidFill>
            <a:ln>
              <a:noFill/>
            </a:ln>
          </p:spPr>
          <p:txBody>
            <a:bodyPr wrap="square" rtlCol="0">
              <a:spAutoFit/>
            </a:bodyPr>
            <a:lstStyle/>
            <a:p>
              <a:pPr algn="ctr"/>
              <a:r>
                <a:rPr lang="en-GB" sz="2000" dirty="0">
                  <a:solidFill>
                    <a:schemeClr val="bg1"/>
                  </a:solidFill>
                  <a:cs typeface="Times New Roman" pitchFamily="18" charset="0"/>
                </a:rPr>
                <a:t>Empowerment</a:t>
              </a:r>
            </a:p>
          </p:txBody>
        </p:sp>
        <p:sp>
          <p:nvSpPr>
            <p:cNvPr id="30" name="TextBox 29">
              <a:extLst>
                <a:ext uri="{FF2B5EF4-FFF2-40B4-BE49-F238E27FC236}">
                  <a16:creationId xmlns:a16="http://schemas.microsoft.com/office/drawing/2014/main" id="{419045BA-5A2D-4721-9397-99ADF5B23BBF}"/>
                </a:ext>
              </a:extLst>
            </p:cNvPr>
            <p:cNvSpPr txBox="1"/>
            <p:nvPr/>
          </p:nvSpPr>
          <p:spPr>
            <a:xfrm>
              <a:off x="4821925" y="4193843"/>
              <a:ext cx="1911549" cy="400110"/>
            </a:xfrm>
            <a:prstGeom prst="rect">
              <a:avLst/>
            </a:prstGeom>
            <a:solidFill>
              <a:schemeClr val="accent1">
                <a:lumMod val="20000"/>
                <a:lumOff val="80000"/>
              </a:schemeClr>
            </a:solidFill>
          </p:spPr>
          <p:txBody>
            <a:bodyPr wrap="square" rtlCol="0">
              <a:spAutoFit/>
            </a:bodyPr>
            <a:lstStyle/>
            <a:p>
              <a:pPr algn="ctr"/>
              <a:r>
                <a:rPr lang="en-GB" sz="2000" dirty="0">
                  <a:solidFill>
                    <a:schemeClr val="accent1">
                      <a:lumMod val="50000"/>
                    </a:schemeClr>
                  </a:solidFill>
                  <a:cs typeface="Times New Roman" pitchFamily="18" charset="0"/>
                </a:rPr>
                <a:t>Bayesian design</a:t>
              </a:r>
            </a:p>
          </p:txBody>
        </p:sp>
        <p:sp>
          <p:nvSpPr>
            <p:cNvPr id="31" name="TextBox 30">
              <a:extLst>
                <a:ext uri="{FF2B5EF4-FFF2-40B4-BE49-F238E27FC236}">
                  <a16:creationId xmlns:a16="http://schemas.microsoft.com/office/drawing/2014/main" id="{579EABDC-2D87-45D2-AF74-1AB4D871B14C}"/>
                </a:ext>
              </a:extLst>
            </p:cNvPr>
            <p:cNvSpPr txBox="1"/>
            <p:nvPr/>
          </p:nvSpPr>
          <p:spPr>
            <a:xfrm>
              <a:off x="879945" y="4193843"/>
              <a:ext cx="2014220" cy="400110"/>
            </a:xfrm>
            <a:prstGeom prst="rect">
              <a:avLst/>
            </a:prstGeom>
            <a:solidFill>
              <a:schemeClr val="accent1">
                <a:lumMod val="20000"/>
                <a:lumOff val="80000"/>
              </a:schemeClr>
            </a:solidFill>
          </p:spPr>
          <p:txBody>
            <a:bodyPr wrap="square" rtlCol="0">
              <a:spAutoFit/>
            </a:bodyPr>
            <a:lstStyle/>
            <a:p>
              <a:pPr algn="ctr"/>
              <a:r>
                <a:rPr lang="en-GB" sz="2000" dirty="0">
                  <a:solidFill>
                    <a:schemeClr val="accent1">
                      <a:lumMod val="50000"/>
                    </a:schemeClr>
                  </a:solidFill>
                  <a:cs typeface="Times New Roman" pitchFamily="18" charset="0"/>
                </a:rPr>
                <a:t>KL control</a:t>
              </a:r>
            </a:p>
          </p:txBody>
        </p:sp>
        <p:sp>
          <p:nvSpPr>
            <p:cNvPr id="32" name="TextBox 31">
              <a:extLst>
                <a:ext uri="{FF2B5EF4-FFF2-40B4-BE49-F238E27FC236}">
                  <a16:creationId xmlns:a16="http://schemas.microsoft.com/office/drawing/2014/main" id="{C6335EC7-F573-4CF7-A50D-E473DFEE9639}"/>
                </a:ext>
              </a:extLst>
            </p:cNvPr>
            <p:cNvSpPr txBox="1"/>
            <p:nvPr/>
          </p:nvSpPr>
          <p:spPr>
            <a:xfrm>
              <a:off x="6836196" y="4193843"/>
              <a:ext cx="1724791" cy="400110"/>
            </a:xfrm>
            <a:prstGeom prst="rect">
              <a:avLst/>
            </a:prstGeom>
            <a:solidFill>
              <a:schemeClr val="accent1">
                <a:lumMod val="20000"/>
                <a:lumOff val="80000"/>
              </a:schemeClr>
            </a:solidFill>
          </p:spPr>
          <p:txBody>
            <a:bodyPr wrap="square" rtlCol="0">
              <a:spAutoFit/>
            </a:bodyPr>
            <a:lstStyle/>
            <a:p>
              <a:pPr algn="ctr"/>
              <a:r>
                <a:rPr lang="en-GB" sz="2000" dirty="0">
                  <a:solidFill>
                    <a:schemeClr val="accent1">
                      <a:lumMod val="50000"/>
                    </a:schemeClr>
                  </a:solidFill>
                  <a:cs typeface="Times New Roman" pitchFamily="18" charset="0"/>
                </a:rPr>
                <a:t>Bayesian risk</a:t>
              </a:r>
            </a:p>
          </p:txBody>
        </p:sp>
      </p:grpSp>
    </p:spTree>
    <p:extLst>
      <p:ext uri="{BB962C8B-B14F-4D97-AF65-F5344CB8AC3E}">
        <p14:creationId xmlns:p14="http://schemas.microsoft.com/office/powerpoint/2010/main" val="107917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
          <p:cNvSpPr>
            <a:spLocks noChangeArrowheads="1"/>
          </p:cNvSpPr>
          <p:nvPr/>
        </p:nvSpPr>
        <p:spPr bwMode="auto">
          <a:xfrm>
            <a:off x="3117993" y="770243"/>
            <a:ext cx="2534128" cy="461665"/>
          </a:xfrm>
          <a:prstGeom prst="rect">
            <a:avLst/>
          </a:prstGeom>
          <a:noFill/>
          <a:ln w="9525">
            <a:noFill/>
            <a:miter lim="800000"/>
            <a:headEnd/>
            <a:tailEnd/>
          </a:ln>
        </p:spPr>
        <p:txBody>
          <a:bodyPr wrap="square">
            <a:spAutoFit/>
          </a:bodyPr>
          <a:lstStyle/>
          <a:p>
            <a:pPr algn="ctr"/>
            <a:r>
              <a:rPr lang="en-GB" sz="2400" b="1" dirty="0">
                <a:solidFill>
                  <a:schemeClr val="accent1">
                    <a:lumMod val="25000"/>
                  </a:schemeClr>
                </a:solidFill>
                <a:latin typeface="Arial Narrow" panose="020B0606020202030204" pitchFamily="34" charset="0"/>
              </a:rPr>
              <a:t>Neat and simple</a:t>
            </a:r>
            <a:endParaRPr lang="en-GB" sz="1200" dirty="0">
              <a:solidFill>
                <a:schemeClr val="accent1">
                  <a:lumMod val="25000"/>
                </a:schemeClr>
              </a:solidFill>
              <a:latin typeface="Arial Narrow" panose="020B0606020202030204" pitchFamily="34" charset="0"/>
            </a:endParaRPr>
          </a:p>
        </p:txBody>
      </p:sp>
      <p:grpSp>
        <p:nvGrpSpPr>
          <p:cNvPr id="35" name="Group 34"/>
          <p:cNvGrpSpPr/>
          <p:nvPr/>
        </p:nvGrpSpPr>
        <p:grpSpPr>
          <a:xfrm>
            <a:off x="2224087" y="1309687"/>
            <a:ext cx="4466609" cy="785379"/>
            <a:chOff x="2409428" y="1133077"/>
            <a:chExt cx="4838827" cy="850828"/>
          </a:xfrm>
        </p:grpSpPr>
        <p:graphicFrame>
          <p:nvGraphicFramePr>
            <p:cNvPr id="4" name="Object 81"/>
            <p:cNvGraphicFramePr>
              <a:graphicFrameLocks noChangeAspect="1"/>
            </p:cNvGraphicFramePr>
            <p:nvPr>
              <p:extLst>
                <p:ext uri="{D42A27DB-BD31-4B8C-83A1-F6EECF244321}">
                  <p14:modId xmlns:p14="http://schemas.microsoft.com/office/powerpoint/2010/main" val="511858738"/>
                </p:ext>
              </p:extLst>
            </p:nvPr>
          </p:nvGraphicFramePr>
          <p:xfrm>
            <a:off x="2409428" y="1133077"/>
            <a:ext cx="4548849" cy="543454"/>
          </p:xfrm>
          <a:graphic>
            <a:graphicData uri="http://schemas.openxmlformats.org/presentationml/2006/ole">
              <mc:AlternateContent xmlns:mc="http://schemas.openxmlformats.org/markup-compatibility/2006">
                <mc:Choice xmlns:v="urn:schemas-microsoft-com:vml" Requires="v">
                  <p:oleObj spid="_x0000_s393239" name="Equation" r:id="rId3" imgW="3568680" imgH="406080" progId="Equation.DSMT4">
                    <p:embed/>
                  </p:oleObj>
                </mc:Choice>
                <mc:Fallback>
                  <p:oleObj name="Equation" r:id="rId3" imgW="3568680" imgH="406080" progId="Equation.DSMT4">
                    <p:embed/>
                    <p:pic>
                      <p:nvPicPr>
                        <p:cNvPr id="0" name=""/>
                        <p:cNvPicPr>
                          <a:picLocks noChangeAspect="1" noChangeArrowheads="1"/>
                        </p:cNvPicPr>
                        <p:nvPr/>
                      </p:nvPicPr>
                      <p:blipFill>
                        <a:blip r:embed="rId4"/>
                        <a:srcRect/>
                        <a:stretch>
                          <a:fillRect/>
                        </a:stretch>
                      </p:blipFill>
                      <p:spPr bwMode="auto">
                        <a:xfrm>
                          <a:off x="2409428" y="1133077"/>
                          <a:ext cx="4548849" cy="543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5"/>
            <p:cNvSpPr>
              <a:spLocks noChangeArrowheads="1"/>
            </p:cNvSpPr>
            <p:nvPr/>
          </p:nvSpPr>
          <p:spPr bwMode="auto">
            <a:xfrm>
              <a:off x="2657745" y="1583795"/>
              <a:ext cx="1575175" cy="40011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complexity</a:t>
              </a:r>
              <a:endParaRPr lang="en-GB" sz="1000" dirty="0">
                <a:solidFill>
                  <a:schemeClr val="accent1">
                    <a:lumMod val="25000"/>
                  </a:schemeClr>
                </a:solidFill>
                <a:latin typeface="Arial Narrow" panose="020B0606020202030204" pitchFamily="34" charset="0"/>
              </a:endParaRPr>
            </a:p>
          </p:txBody>
        </p:sp>
        <p:sp>
          <p:nvSpPr>
            <p:cNvPr id="7" name="Rectangle 15"/>
            <p:cNvSpPr>
              <a:spLocks noChangeArrowheads="1"/>
            </p:cNvSpPr>
            <p:nvPr/>
          </p:nvSpPr>
          <p:spPr bwMode="auto">
            <a:xfrm>
              <a:off x="4142910" y="1583795"/>
              <a:ext cx="1575175" cy="40011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accuracy</a:t>
              </a:r>
              <a:endParaRPr lang="en-GB" sz="1000" dirty="0">
                <a:solidFill>
                  <a:schemeClr val="accent1">
                    <a:lumMod val="25000"/>
                  </a:schemeClr>
                </a:solidFill>
                <a:latin typeface="Arial Narrow" panose="020B0606020202030204" pitchFamily="34" charset="0"/>
              </a:endParaRPr>
            </a:p>
          </p:txBody>
        </p:sp>
        <p:sp>
          <p:nvSpPr>
            <p:cNvPr id="8" name="Rectangle 15"/>
            <p:cNvSpPr>
              <a:spLocks noChangeArrowheads="1"/>
            </p:cNvSpPr>
            <p:nvPr/>
          </p:nvSpPr>
          <p:spPr bwMode="auto">
            <a:xfrm>
              <a:off x="5673080" y="1583795"/>
              <a:ext cx="1575175" cy="40011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evidence</a:t>
              </a:r>
              <a:endParaRPr lang="en-GB" sz="1000" dirty="0">
                <a:solidFill>
                  <a:schemeClr val="accent1">
                    <a:lumMod val="25000"/>
                  </a:schemeClr>
                </a:solidFill>
                <a:latin typeface="Arial Narrow" panose="020B0606020202030204" pitchFamily="34" charset="0"/>
              </a:endParaRPr>
            </a:p>
          </p:txBody>
        </p:sp>
      </p:grpSp>
      <p:grpSp>
        <p:nvGrpSpPr>
          <p:cNvPr id="32" name="Group 31"/>
          <p:cNvGrpSpPr/>
          <p:nvPr/>
        </p:nvGrpSpPr>
        <p:grpSpPr>
          <a:xfrm>
            <a:off x="666951" y="1910401"/>
            <a:ext cx="2326412" cy="3661614"/>
            <a:chOff x="722530" y="1783851"/>
            <a:chExt cx="2520280" cy="3966749"/>
          </a:xfrm>
        </p:grpSpPr>
        <p:grpSp>
          <p:nvGrpSpPr>
            <p:cNvPr id="17" name="Group 16"/>
            <p:cNvGrpSpPr/>
            <p:nvPr/>
          </p:nvGrpSpPr>
          <p:grpSpPr>
            <a:xfrm>
              <a:off x="722530" y="2978950"/>
              <a:ext cx="2520280" cy="2771650"/>
              <a:chOff x="452500" y="2978950"/>
              <a:chExt cx="2520280" cy="2771650"/>
            </a:xfrm>
          </p:grpSpPr>
          <p:sp>
            <p:nvSpPr>
              <p:cNvPr id="11" name="Rectangle 15"/>
              <p:cNvSpPr>
                <a:spLocks noChangeArrowheads="1"/>
              </p:cNvSpPr>
              <p:nvPr/>
            </p:nvSpPr>
            <p:spPr bwMode="auto">
              <a:xfrm>
                <a:off x="452500" y="2978950"/>
                <a:ext cx="2520280" cy="1066959"/>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Occam’s principle</a:t>
                </a:r>
              </a:p>
              <a:p>
                <a:pPr algn="ctr"/>
                <a:endParaRPr lang="en-GB" sz="1000" b="1" dirty="0">
                  <a:solidFill>
                    <a:schemeClr val="accent1">
                      <a:lumMod val="25000"/>
                    </a:schemeClr>
                  </a:solidFill>
                  <a:latin typeface="Arial Narrow" panose="020B0606020202030204" pitchFamily="34" charset="0"/>
                </a:endParaRPr>
              </a:p>
              <a:p>
                <a:pPr algn="ctr"/>
                <a:r>
                  <a:rPr lang="en-GB" sz="1000" b="1" dirty="0">
                    <a:solidFill>
                      <a:schemeClr val="accent1">
                        <a:lumMod val="25000"/>
                      </a:schemeClr>
                    </a:solidFill>
                    <a:latin typeface="Arial Narrow" panose="020B0606020202030204" pitchFamily="34" charset="0"/>
                  </a:rPr>
                  <a:t>Functional specialisation</a:t>
                </a:r>
              </a:p>
              <a:p>
                <a:pPr algn="ctr"/>
                <a:r>
                  <a:rPr lang="en-GB" sz="1000" b="1" dirty="0">
                    <a:solidFill>
                      <a:schemeClr val="accent1">
                        <a:lumMod val="25000"/>
                      </a:schemeClr>
                    </a:solidFill>
                    <a:latin typeface="Arial Narrow" panose="020B0606020202030204" pitchFamily="34" charset="0"/>
                  </a:rPr>
                  <a:t>Redundancy minimisation</a:t>
                </a:r>
              </a:p>
              <a:p>
                <a:pPr algn="ctr"/>
                <a:r>
                  <a:rPr lang="en-GB" sz="1000" b="1" dirty="0">
                    <a:solidFill>
                      <a:schemeClr val="accent1">
                        <a:lumMod val="25000"/>
                      </a:schemeClr>
                    </a:solidFill>
                    <a:latin typeface="Arial Narrow" panose="020B0606020202030204" pitchFamily="34" charset="0"/>
                  </a:rPr>
                  <a:t>Efficient coding</a:t>
                </a:r>
              </a:p>
            </p:txBody>
          </p:sp>
          <p:pic>
            <p:nvPicPr>
              <p:cNvPr id="489478" name="Picture 6" descr="Image result for Ockham's principle"/>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42510" y="4464115"/>
                <a:ext cx="2340260" cy="1286485"/>
              </a:xfrm>
              <a:prstGeom prst="rect">
                <a:avLst/>
              </a:prstGeom>
              <a:noFill/>
            </p:spPr>
          </p:pic>
        </p:grpSp>
        <p:cxnSp>
          <p:nvCxnSpPr>
            <p:cNvPr id="21" name="Curved Connector 20"/>
            <p:cNvCxnSpPr>
              <a:stCxn id="6" idx="1"/>
              <a:endCxn id="11" idx="0"/>
            </p:cNvCxnSpPr>
            <p:nvPr/>
          </p:nvCxnSpPr>
          <p:spPr>
            <a:xfrm rot="10800000" flipV="1">
              <a:off x="1982670" y="1783851"/>
              <a:ext cx="675075" cy="1195099"/>
            </a:xfrm>
            <a:prstGeom prst="curvedConnector2">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3325708" y="1910400"/>
            <a:ext cx="2326412" cy="3667097"/>
            <a:chOff x="3602850" y="1783850"/>
            <a:chExt cx="2520280" cy="3972688"/>
          </a:xfrm>
        </p:grpSpPr>
        <p:grpSp>
          <p:nvGrpSpPr>
            <p:cNvPr id="16" name="Group 15"/>
            <p:cNvGrpSpPr/>
            <p:nvPr/>
          </p:nvGrpSpPr>
          <p:grpSpPr>
            <a:xfrm>
              <a:off x="3602850" y="2978950"/>
              <a:ext cx="2520280" cy="2777588"/>
              <a:chOff x="3422830" y="2978950"/>
              <a:chExt cx="2520280" cy="2777588"/>
            </a:xfrm>
          </p:grpSpPr>
          <p:sp>
            <p:nvSpPr>
              <p:cNvPr id="10" name="Rectangle 15"/>
              <p:cNvSpPr>
                <a:spLocks noChangeArrowheads="1"/>
              </p:cNvSpPr>
              <p:nvPr/>
            </p:nvSpPr>
            <p:spPr bwMode="auto">
              <a:xfrm>
                <a:off x="3422830" y="2978950"/>
                <a:ext cx="2520280" cy="1233670"/>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Computational cost</a:t>
                </a:r>
              </a:p>
              <a:p>
                <a:pPr algn="ctr"/>
                <a:endParaRPr lang="en-GB" sz="1000" b="1" dirty="0">
                  <a:solidFill>
                    <a:schemeClr val="accent1">
                      <a:lumMod val="25000"/>
                    </a:schemeClr>
                  </a:solidFill>
                  <a:latin typeface="Arial Narrow" panose="020B0606020202030204" pitchFamily="34" charset="0"/>
                </a:endParaRPr>
              </a:p>
              <a:p>
                <a:pPr algn="ctr"/>
                <a:r>
                  <a:rPr lang="en-GB" sz="1000" b="1" dirty="0">
                    <a:solidFill>
                      <a:schemeClr val="accent1">
                        <a:lumMod val="25000"/>
                      </a:schemeClr>
                    </a:solidFill>
                    <a:latin typeface="Arial Narrow" panose="020B0606020202030204" pitchFamily="34" charset="0"/>
                  </a:rPr>
                  <a:t>Bounded rationality</a:t>
                </a:r>
              </a:p>
              <a:p>
                <a:pPr algn="ctr"/>
                <a:r>
                  <a:rPr lang="en-GB" sz="1000" b="1" dirty="0">
                    <a:solidFill>
                      <a:schemeClr val="accent1">
                        <a:lumMod val="25000"/>
                      </a:schemeClr>
                    </a:solidFill>
                    <a:latin typeface="Arial Narrow" panose="020B0606020202030204" pitchFamily="34" charset="0"/>
                  </a:rPr>
                  <a:t>Approximate Bayesian inference</a:t>
                </a:r>
              </a:p>
              <a:p>
                <a:pPr algn="ctr"/>
                <a:r>
                  <a:rPr lang="en-GB" sz="1000" b="1" dirty="0">
                    <a:solidFill>
                      <a:schemeClr val="accent1">
                        <a:lumMod val="25000"/>
                      </a:schemeClr>
                    </a:solidFill>
                    <a:latin typeface="Arial Narrow" panose="020B0606020202030204" pitchFamily="34" charset="0"/>
                  </a:rPr>
                  <a:t>Heuristics (priors)</a:t>
                </a:r>
              </a:p>
              <a:p>
                <a:pPr algn="ctr"/>
                <a:endParaRPr lang="en-GB" sz="1000" dirty="0">
                  <a:solidFill>
                    <a:schemeClr val="accent1">
                      <a:lumMod val="25000"/>
                    </a:schemeClr>
                  </a:solidFill>
                  <a:latin typeface="Arial Narrow" panose="020B0606020202030204" pitchFamily="34" charset="0"/>
                </a:endParaRPr>
              </a:p>
            </p:txBody>
          </p:sp>
          <p:pic>
            <p:nvPicPr>
              <p:cNvPr id="489480" name="Picture 8" descr="Image result for heuristics"/>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3737865" y="4464115"/>
                <a:ext cx="1890210" cy="1292423"/>
              </a:xfrm>
              <a:prstGeom prst="rect">
                <a:avLst/>
              </a:prstGeom>
              <a:noFill/>
            </p:spPr>
          </p:pic>
        </p:grpSp>
        <p:cxnSp>
          <p:nvCxnSpPr>
            <p:cNvPr id="23" name="Curved Connector 20"/>
            <p:cNvCxnSpPr>
              <a:stCxn id="6" idx="3"/>
              <a:endCxn id="10" idx="0"/>
            </p:cNvCxnSpPr>
            <p:nvPr/>
          </p:nvCxnSpPr>
          <p:spPr>
            <a:xfrm>
              <a:off x="4232920" y="1783850"/>
              <a:ext cx="630070" cy="1195100"/>
            </a:xfrm>
            <a:prstGeom prst="curvedConnector2">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402862" y="3013569"/>
            <a:ext cx="2908015" cy="2575671"/>
            <a:chOff x="5853100" y="2978950"/>
            <a:chExt cx="3150350" cy="2790310"/>
          </a:xfrm>
        </p:grpSpPr>
        <p:grpSp>
          <p:nvGrpSpPr>
            <p:cNvPr id="15" name="Group 14"/>
            <p:cNvGrpSpPr/>
            <p:nvPr/>
          </p:nvGrpSpPr>
          <p:grpSpPr>
            <a:xfrm>
              <a:off x="6483170" y="2978950"/>
              <a:ext cx="2520280" cy="2790310"/>
              <a:chOff x="6213140" y="2978950"/>
              <a:chExt cx="2520280" cy="2790310"/>
            </a:xfrm>
          </p:grpSpPr>
          <p:sp>
            <p:nvSpPr>
              <p:cNvPr id="9" name="Rectangle 15"/>
              <p:cNvSpPr>
                <a:spLocks noChangeArrowheads="1"/>
              </p:cNvSpPr>
              <p:nvPr/>
            </p:nvSpPr>
            <p:spPr bwMode="auto">
              <a:xfrm>
                <a:off x="6213140" y="2978950"/>
                <a:ext cx="2520280" cy="1033616"/>
              </a:xfrm>
              <a:prstGeom prst="rect">
                <a:avLst/>
              </a:prstGeom>
              <a:noFill/>
              <a:ln w="9525">
                <a:noFill/>
                <a:miter lim="800000"/>
                <a:headEnd/>
                <a:tailEnd/>
              </a:ln>
            </p:spPr>
            <p:txBody>
              <a:bodyPr wrap="square">
                <a:spAutoFit/>
              </a:bodyPr>
              <a:lstStyle/>
              <a:p>
                <a:pPr algn="ctr"/>
                <a:r>
                  <a:rPr lang="en-GB" b="1" dirty="0">
                    <a:solidFill>
                      <a:schemeClr val="accent1">
                        <a:lumMod val="25000"/>
                      </a:schemeClr>
                    </a:solidFill>
                    <a:latin typeface="Arial Narrow" panose="020B0606020202030204" pitchFamily="34" charset="0"/>
                  </a:rPr>
                  <a:t>Jarzynski equality and Landauer’s principle</a:t>
                </a:r>
              </a:p>
              <a:p>
                <a:pPr algn="ctr"/>
                <a:endParaRPr lang="en-GB" sz="1000" b="1" dirty="0">
                  <a:solidFill>
                    <a:schemeClr val="accent1">
                      <a:lumMod val="25000"/>
                    </a:schemeClr>
                  </a:solidFill>
                  <a:latin typeface="Arial Narrow" panose="020B0606020202030204" pitchFamily="34" charset="0"/>
                </a:endParaRPr>
              </a:p>
              <a:p>
                <a:pPr algn="ctr"/>
                <a:r>
                  <a:rPr lang="en-GB" sz="1000" b="1" dirty="0">
                    <a:solidFill>
                      <a:schemeClr val="accent1">
                        <a:lumMod val="25000"/>
                      </a:schemeClr>
                    </a:solidFill>
                    <a:latin typeface="Arial Narrow" panose="020B0606020202030204" pitchFamily="34" charset="0"/>
                  </a:rPr>
                  <a:t>Thermodynamic efficiency</a:t>
                </a:r>
                <a:endParaRPr lang="en-GB" sz="1000" dirty="0">
                  <a:solidFill>
                    <a:schemeClr val="accent1">
                      <a:lumMod val="25000"/>
                    </a:schemeClr>
                  </a:solidFill>
                  <a:latin typeface="Arial Narrow" panose="020B0606020202030204" pitchFamily="34" charset="0"/>
                </a:endParaRPr>
              </a:p>
            </p:txBody>
          </p:sp>
          <p:pic>
            <p:nvPicPr>
              <p:cNvPr id="489476" name="Picture 4" descr="Related image"/>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6917625" y="4464115"/>
                <a:ext cx="1111311" cy="1305145"/>
              </a:xfrm>
              <a:prstGeom prst="rect">
                <a:avLst/>
              </a:prstGeom>
              <a:noFill/>
            </p:spPr>
          </p:pic>
        </p:grpSp>
        <p:cxnSp>
          <p:nvCxnSpPr>
            <p:cNvPr id="26" name="Curved Connector 20"/>
            <p:cNvCxnSpPr/>
            <p:nvPr/>
          </p:nvCxnSpPr>
          <p:spPr>
            <a:xfrm flipV="1">
              <a:off x="5853100" y="3474005"/>
              <a:ext cx="810090" cy="1"/>
            </a:xfrm>
            <a:prstGeom prst="curvedConnector3">
              <a:avLst>
                <a:gd name="adj1" fmla="val 50000"/>
              </a:avLst>
            </a:prstGeom>
            <a:ln w="57150">
              <a:solidFill>
                <a:schemeClr val="accent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21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5"/>
          <p:cNvSpPr>
            <a:spLocks noChangeArrowheads="1"/>
          </p:cNvSpPr>
          <p:nvPr/>
        </p:nvSpPr>
        <p:spPr bwMode="auto">
          <a:xfrm>
            <a:off x="3490970" y="2073621"/>
            <a:ext cx="2377814" cy="2382031"/>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02" name="Rectangle 6"/>
          <p:cNvSpPr>
            <a:spLocks noChangeArrowheads="1"/>
          </p:cNvSpPr>
          <p:nvPr/>
        </p:nvSpPr>
        <p:spPr bwMode="auto">
          <a:xfrm>
            <a:off x="3490970" y="2073621"/>
            <a:ext cx="2377814" cy="2382031"/>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7" name="Oval 41"/>
          <p:cNvSpPr>
            <a:spLocks noChangeArrowheads="1"/>
          </p:cNvSpPr>
          <p:nvPr/>
        </p:nvSpPr>
        <p:spPr bwMode="auto">
          <a:xfrm>
            <a:off x="3971605" y="3144480"/>
            <a:ext cx="261391" cy="257176"/>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8" name="Oval 42"/>
          <p:cNvSpPr>
            <a:spLocks noChangeArrowheads="1"/>
          </p:cNvSpPr>
          <p:nvPr/>
        </p:nvSpPr>
        <p:spPr bwMode="auto">
          <a:xfrm>
            <a:off x="4557625" y="2558460"/>
            <a:ext cx="261391" cy="257176"/>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Arial Narrow" panose="020B0606020202030204" pitchFamily="34" charset="0"/>
            </a:endParaRPr>
          </a:p>
        </p:txBody>
      </p:sp>
      <p:sp>
        <p:nvSpPr>
          <p:cNvPr id="183339" name="Oval 43"/>
          <p:cNvSpPr>
            <a:spLocks noChangeArrowheads="1"/>
          </p:cNvSpPr>
          <p:nvPr/>
        </p:nvSpPr>
        <p:spPr bwMode="auto">
          <a:xfrm>
            <a:off x="5143648" y="3144480"/>
            <a:ext cx="261391" cy="257176"/>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nvGrpSpPr>
          <p:cNvPr id="2" name="Group 1">
            <a:extLst>
              <a:ext uri="{FF2B5EF4-FFF2-40B4-BE49-F238E27FC236}">
                <a16:creationId xmlns:a16="http://schemas.microsoft.com/office/drawing/2014/main" id="{276EB7CB-5901-4D1E-B65D-1FA818B12ACB}"/>
              </a:ext>
            </a:extLst>
          </p:cNvPr>
          <p:cNvGrpSpPr/>
          <p:nvPr/>
        </p:nvGrpSpPr>
        <p:grpSpPr>
          <a:xfrm>
            <a:off x="4334177" y="3641966"/>
            <a:ext cx="708275" cy="257176"/>
            <a:chOff x="4334177" y="3641966"/>
            <a:chExt cx="708275" cy="257176"/>
          </a:xfrm>
        </p:grpSpPr>
        <p:sp>
          <p:nvSpPr>
            <p:cNvPr id="183341" name="Oval 45"/>
            <p:cNvSpPr>
              <a:spLocks noChangeArrowheads="1"/>
            </p:cNvSpPr>
            <p:nvPr/>
          </p:nvSpPr>
          <p:spPr bwMode="auto">
            <a:xfrm>
              <a:off x="4334177" y="3709422"/>
              <a:ext cx="122265" cy="12226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2" name="Oval 46"/>
            <p:cNvSpPr>
              <a:spLocks noChangeArrowheads="1"/>
            </p:cNvSpPr>
            <p:nvPr/>
          </p:nvSpPr>
          <p:spPr bwMode="auto">
            <a:xfrm>
              <a:off x="4557625" y="3641966"/>
              <a:ext cx="261391" cy="257176"/>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3" name="Oval 47"/>
            <p:cNvSpPr>
              <a:spLocks noChangeArrowheads="1"/>
            </p:cNvSpPr>
            <p:nvPr/>
          </p:nvSpPr>
          <p:spPr bwMode="auto">
            <a:xfrm>
              <a:off x="4629285" y="3709422"/>
              <a:ext cx="118048" cy="12226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4" name="Oval 48"/>
            <p:cNvSpPr>
              <a:spLocks noChangeArrowheads="1"/>
            </p:cNvSpPr>
            <p:nvPr/>
          </p:nvSpPr>
          <p:spPr bwMode="auto">
            <a:xfrm>
              <a:off x="4920187" y="3709422"/>
              <a:ext cx="122265" cy="12226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grpSp>
      <p:sp>
        <p:nvSpPr>
          <p:cNvPr id="13" name="TextBox 12"/>
          <p:cNvSpPr txBox="1"/>
          <p:nvPr/>
        </p:nvSpPr>
        <p:spPr>
          <a:xfrm>
            <a:off x="222372" y="330078"/>
            <a:ext cx="2308104" cy="4093428"/>
          </a:xfrm>
          <a:prstGeom prst="rect">
            <a:avLst/>
          </a:prstGeom>
          <a:noFill/>
        </p:spPr>
        <p:txBody>
          <a:bodyPr wrap="square" rtlCol="0">
            <a:spAutoFit/>
          </a:bodyPr>
          <a:lstStyle/>
          <a:p>
            <a:r>
              <a:rPr lang="en-GB" sz="2000" dirty="0">
                <a:solidFill>
                  <a:schemeClr val="accent1">
                    <a:lumMod val="50000"/>
                  </a:schemeClr>
                </a:solidFill>
                <a:latin typeface="Arial Narrow" panose="020B0606020202030204" pitchFamily="34" charset="0"/>
              </a:rPr>
              <a:t>A game (abstract rule)</a:t>
            </a:r>
          </a:p>
          <a:p>
            <a:endParaRPr lang="en-GB" sz="2000" dirty="0">
              <a:solidFill>
                <a:schemeClr val="accent1">
                  <a:lumMod val="50000"/>
                </a:schemeClr>
              </a:solidFill>
              <a:latin typeface="Arial Narrow" panose="020B0606020202030204" pitchFamily="34" charset="0"/>
            </a:endParaRPr>
          </a:p>
          <a:p>
            <a:endParaRPr lang="en-GB" sz="2000" dirty="0">
              <a:solidFill>
                <a:schemeClr val="accent1">
                  <a:lumMod val="50000"/>
                </a:schemeClr>
              </a:solidFill>
              <a:latin typeface="Arial Narrow" panose="020B0606020202030204" pitchFamily="34" charset="0"/>
            </a:endParaRPr>
          </a:p>
          <a:p>
            <a:r>
              <a:rPr lang="en-GB" sz="1600" dirty="0">
                <a:solidFill>
                  <a:schemeClr val="accent1">
                    <a:lumMod val="50000"/>
                  </a:schemeClr>
                </a:solidFill>
                <a:latin typeface="Arial Narrow" panose="020B0606020202030204" pitchFamily="34" charset="0"/>
              </a:rPr>
              <a:t>Your prior beliefs:</a:t>
            </a:r>
          </a:p>
          <a:p>
            <a:endParaRPr lang="en-GB" sz="1600" dirty="0">
              <a:solidFill>
                <a:schemeClr val="accent1">
                  <a:lumMod val="50000"/>
                </a:schemeClr>
              </a:solidFill>
              <a:latin typeface="Arial Narrow" panose="020B0606020202030204" pitchFamily="34" charset="0"/>
            </a:endParaRPr>
          </a:p>
          <a:p>
            <a:r>
              <a:rPr lang="en-GB" sz="1600" dirty="0">
                <a:solidFill>
                  <a:schemeClr val="accent2">
                    <a:lumMod val="75000"/>
                  </a:schemeClr>
                </a:solidFill>
                <a:latin typeface="Arial Narrow" panose="020B0606020202030204" pitchFamily="34" charset="0"/>
              </a:rPr>
              <a:t>You will choose the correct colour based on the arrangement of the three large circles.</a:t>
            </a:r>
          </a:p>
          <a:p>
            <a:endParaRPr lang="en-GB" sz="1600" dirty="0">
              <a:solidFill>
                <a:schemeClr val="accent2">
                  <a:lumMod val="75000"/>
                </a:schemeClr>
              </a:solidFill>
              <a:latin typeface="Arial Narrow" panose="020B0606020202030204" pitchFamily="34" charset="0"/>
            </a:endParaRPr>
          </a:p>
          <a:p>
            <a:r>
              <a:rPr lang="en-GB" sz="1600" dirty="0">
                <a:solidFill>
                  <a:schemeClr val="accent2">
                    <a:lumMod val="75000"/>
                  </a:schemeClr>
                </a:solidFill>
                <a:latin typeface="Arial Narrow" panose="020B0606020202030204" pitchFamily="34" charset="0"/>
              </a:rPr>
              <a:t>The location of the correct colour depends upon the colour of the upper circle</a:t>
            </a:r>
            <a:r>
              <a:rPr lang="en-GB" sz="1600" dirty="0">
                <a:solidFill>
                  <a:schemeClr val="accent1">
                    <a:lumMod val="50000"/>
                  </a:schemeClr>
                </a:solidFill>
                <a:latin typeface="Arial Narrow" panose="020B0606020202030204" pitchFamily="34" charset="0"/>
              </a:rPr>
              <a:t>.</a:t>
            </a:r>
          </a:p>
          <a:p>
            <a:endParaRPr lang="en-GB" sz="2000" dirty="0">
              <a:solidFill>
                <a:schemeClr val="accent1">
                  <a:lumMod val="50000"/>
                </a:schemeClr>
              </a:solidFill>
              <a:latin typeface="Arial Narrow" panose="020B0606020202030204" pitchFamily="34" charset="0"/>
            </a:endParaRPr>
          </a:p>
          <a:p>
            <a:endParaRPr lang="en-GB" sz="200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56152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grpId="0" nodeType="clickEffect">
                                  <p:stCondLst>
                                    <p:cond delay="0"/>
                                  </p:stCondLst>
                                  <p:childTnLst>
                                    <p:animScale>
                                      <p:cBhvr>
                                        <p:cTn id="6" dur="500" fill="hold"/>
                                        <p:tgtEl>
                                          <p:spTgt spid="18333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5"/>
          <p:cNvSpPr>
            <a:spLocks noChangeArrowheads="1"/>
          </p:cNvSpPr>
          <p:nvPr/>
        </p:nvSpPr>
        <p:spPr bwMode="auto">
          <a:xfrm>
            <a:off x="2751139" y="3778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02" name="Rectangle 6"/>
          <p:cNvSpPr>
            <a:spLocks noChangeArrowheads="1"/>
          </p:cNvSpPr>
          <p:nvPr/>
        </p:nvSpPr>
        <p:spPr bwMode="auto">
          <a:xfrm>
            <a:off x="2751139" y="3778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7" name="Oval 41"/>
          <p:cNvSpPr>
            <a:spLocks noChangeArrowheads="1"/>
          </p:cNvSpPr>
          <p:nvPr/>
        </p:nvSpPr>
        <p:spPr bwMode="auto">
          <a:xfrm>
            <a:off x="2932119"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8" name="Oval 42"/>
          <p:cNvSpPr>
            <a:spLocks noChangeArrowheads="1"/>
          </p:cNvSpPr>
          <p:nvPr/>
        </p:nvSpPr>
        <p:spPr bwMode="auto">
          <a:xfrm>
            <a:off x="3152781" y="56038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39" name="Oval 43"/>
          <p:cNvSpPr>
            <a:spLocks noChangeArrowheads="1"/>
          </p:cNvSpPr>
          <p:nvPr/>
        </p:nvSpPr>
        <p:spPr bwMode="auto">
          <a:xfrm>
            <a:off x="3373444"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1" name="Oval 45"/>
          <p:cNvSpPr>
            <a:spLocks noChangeArrowheads="1"/>
          </p:cNvSpPr>
          <p:nvPr/>
        </p:nvSpPr>
        <p:spPr bwMode="auto">
          <a:xfrm>
            <a:off x="3068643"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2" name="Oval 46"/>
          <p:cNvSpPr>
            <a:spLocks noChangeArrowheads="1"/>
          </p:cNvSpPr>
          <p:nvPr/>
        </p:nvSpPr>
        <p:spPr bwMode="auto">
          <a:xfrm>
            <a:off x="3152781" y="968375"/>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3" name="Oval 47"/>
          <p:cNvSpPr>
            <a:spLocks noChangeArrowheads="1"/>
          </p:cNvSpPr>
          <p:nvPr/>
        </p:nvSpPr>
        <p:spPr bwMode="auto">
          <a:xfrm>
            <a:off x="3179764"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4" name="Oval 48"/>
          <p:cNvSpPr>
            <a:spLocks noChangeArrowheads="1"/>
          </p:cNvSpPr>
          <p:nvPr/>
        </p:nvSpPr>
        <p:spPr bwMode="auto">
          <a:xfrm>
            <a:off x="3289301"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8" name="Rectangle 52"/>
          <p:cNvSpPr>
            <a:spLocks noChangeArrowheads="1"/>
          </p:cNvSpPr>
          <p:nvPr/>
        </p:nvSpPr>
        <p:spPr bwMode="auto">
          <a:xfrm>
            <a:off x="4152901"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49" name="Rectangle 53"/>
          <p:cNvSpPr>
            <a:spLocks noChangeArrowheads="1"/>
          </p:cNvSpPr>
          <p:nvPr/>
        </p:nvSpPr>
        <p:spPr bwMode="auto">
          <a:xfrm>
            <a:off x="4152901"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4" name="Oval 88"/>
          <p:cNvSpPr>
            <a:spLocks noChangeArrowheads="1"/>
          </p:cNvSpPr>
          <p:nvPr/>
        </p:nvSpPr>
        <p:spPr bwMode="auto">
          <a:xfrm>
            <a:off x="4327531" y="7810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5" name="Oval 89"/>
          <p:cNvSpPr>
            <a:spLocks noChangeArrowheads="1"/>
          </p:cNvSpPr>
          <p:nvPr/>
        </p:nvSpPr>
        <p:spPr bwMode="auto">
          <a:xfrm>
            <a:off x="4556126"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6" name="Oval 90"/>
          <p:cNvSpPr>
            <a:spLocks noChangeArrowheads="1"/>
          </p:cNvSpPr>
          <p:nvPr/>
        </p:nvSpPr>
        <p:spPr bwMode="auto">
          <a:xfrm>
            <a:off x="4776789"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8" name="Oval 92"/>
          <p:cNvSpPr>
            <a:spLocks noChangeArrowheads="1"/>
          </p:cNvSpPr>
          <p:nvPr/>
        </p:nvSpPr>
        <p:spPr bwMode="auto">
          <a:xfrm>
            <a:off x="4464051"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89" name="Oval 93"/>
          <p:cNvSpPr>
            <a:spLocks noChangeArrowheads="1"/>
          </p:cNvSpPr>
          <p:nvPr/>
        </p:nvSpPr>
        <p:spPr bwMode="auto">
          <a:xfrm>
            <a:off x="4556126"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0" name="Oval 94"/>
          <p:cNvSpPr>
            <a:spLocks noChangeArrowheads="1"/>
          </p:cNvSpPr>
          <p:nvPr/>
        </p:nvSpPr>
        <p:spPr bwMode="auto">
          <a:xfrm>
            <a:off x="4581526"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1" name="Oval 95"/>
          <p:cNvSpPr>
            <a:spLocks noChangeArrowheads="1"/>
          </p:cNvSpPr>
          <p:nvPr/>
        </p:nvSpPr>
        <p:spPr bwMode="auto">
          <a:xfrm>
            <a:off x="4691067"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5" name="Rectangle 99"/>
          <p:cNvSpPr>
            <a:spLocks noChangeArrowheads="1"/>
          </p:cNvSpPr>
          <p:nvPr/>
        </p:nvSpPr>
        <p:spPr bwMode="auto">
          <a:xfrm>
            <a:off x="5548318" y="377825"/>
            <a:ext cx="88900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396" name="Rectangle 100"/>
          <p:cNvSpPr>
            <a:spLocks noChangeArrowheads="1"/>
          </p:cNvSpPr>
          <p:nvPr/>
        </p:nvSpPr>
        <p:spPr bwMode="auto">
          <a:xfrm>
            <a:off x="5548318" y="377825"/>
            <a:ext cx="88900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1" name="Oval 135"/>
          <p:cNvSpPr>
            <a:spLocks noChangeArrowheads="1"/>
          </p:cNvSpPr>
          <p:nvPr/>
        </p:nvSpPr>
        <p:spPr bwMode="auto">
          <a:xfrm>
            <a:off x="5722944" y="7810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2" name="Oval 136"/>
          <p:cNvSpPr>
            <a:spLocks noChangeArrowheads="1"/>
          </p:cNvSpPr>
          <p:nvPr/>
        </p:nvSpPr>
        <p:spPr bwMode="auto">
          <a:xfrm>
            <a:off x="5951539" y="560388"/>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3" name="Oval 137"/>
          <p:cNvSpPr>
            <a:spLocks noChangeArrowheads="1"/>
          </p:cNvSpPr>
          <p:nvPr/>
        </p:nvSpPr>
        <p:spPr bwMode="auto">
          <a:xfrm>
            <a:off x="6172201" y="781050"/>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5" name="Oval 139"/>
          <p:cNvSpPr>
            <a:spLocks noChangeArrowheads="1"/>
          </p:cNvSpPr>
          <p:nvPr/>
        </p:nvSpPr>
        <p:spPr bwMode="auto">
          <a:xfrm>
            <a:off x="5834064" y="968375"/>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6" name="Oval 140"/>
          <p:cNvSpPr>
            <a:spLocks noChangeArrowheads="1"/>
          </p:cNvSpPr>
          <p:nvPr/>
        </p:nvSpPr>
        <p:spPr bwMode="auto">
          <a:xfrm>
            <a:off x="5859464" y="993775"/>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7" name="Oval 141"/>
          <p:cNvSpPr>
            <a:spLocks noChangeArrowheads="1"/>
          </p:cNvSpPr>
          <p:nvPr/>
        </p:nvSpPr>
        <p:spPr bwMode="auto">
          <a:xfrm>
            <a:off x="5976939" y="993775"/>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38" name="Oval 142"/>
          <p:cNvSpPr>
            <a:spLocks noChangeArrowheads="1"/>
          </p:cNvSpPr>
          <p:nvPr/>
        </p:nvSpPr>
        <p:spPr bwMode="auto">
          <a:xfrm>
            <a:off x="6086476" y="993775"/>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42" name="Rectangle 146"/>
          <p:cNvSpPr>
            <a:spLocks noChangeArrowheads="1"/>
          </p:cNvSpPr>
          <p:nvPr/>
        </p:nvSpPr>
        <p:spPr bwMode="auto">
          <a:xfrm>
            <a:off x="2751139" y="1625600"/>
            <a:ext cx="89535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43" name="Rectangle 147"/>
          <p:cNvSpPr>
            <a:spLocks noChangeArrowheads="1"/>
          </p:cNvSpPr>
          <p:nvPr/>
        </p:nvSpPr>
        <p:spPr bwMode="auto">
          <a:xfrm>
            <a:off x="2751139" y="1625600"/>
            <a:ext cx="89535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78" name="Oval 182"/>
          <p:cNvSpPr>
            <a:spLocks noChangeArrowheads="1"/>
          </p:cNvSpPr>
          <p:nvPr/>
        </p:nvSpPr>
        <p:spPr bwMode="auto">
          <a:xfrm>
            <a:off x="2932119" y="2020891"/>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79" name="Oval 183"/>
          <p:cNvSpPr>
            <a:spLocks noChangeArrowheads="1"/>
          </p:cNvSpPr>
          <p:nvPr/>
        </p:nvSpPr>
        <p:spPr bwMode="auto">
          <a:xfrm>
            <a:off x="3152781" y="1800227"/>
            <a:ext cx="98425"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0" name="Oval 184"/>
          <p:cNvSpPr>
            <a:spLocks noChangeArrowheads="1"/>
          </p:cNvSpPr>
          <p:nvPr/>
        </p:nvSpPr>
        <p:spPr bwMode="auto">
          <a:xfrm>
            <a:off x="3373444"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2" name="Oval 186"/>
          <p:cNvSpPr>
            <a:spLocks noChangeArrowheads="1"/>
          </p:cNvSpPr>
          <p:nvPr/>
        </p:nvSpPr>
        <p:spPr bwMode="auto">
          <a:xfrm>
            <a:off x="3068643" y="223361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3" name="Oval 187"/>
          <p:cNvSpPr>
            <a:spLocks noChangeArrowheads="1"/>
          </p:cNvSpPr>
          <p:nvPr/>
        </p:nvSpPr>
        <p:spPr bwMode="auto">
          <a:xfrm>
            <a:off x="3152781" y="2208213"/>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4" name="Oval 188"/>
          <p:cNvSpPr>
            <a:spLocks noChangeArrowheads="1"/>
          </p:cNvSpPr>
          <p:nvPr/>
        </p:nvSpPr>
        <p:spPr bwMode="auto">
          <a:xfrm>
            <a:off x="3179764" y="223361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5" name="Oval 189"/>
          <p:cNvSpPr>
            <a:spLocks noChangeArrowheads="1"/>
          </p:cNvSpPr>
          <p:nvPr/>
        </p:nvSpPr>
        <p:spPr bwMode="auto">
          <a:xfrm>
            <a:off x="3289301" y="223361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89" name="Rectangle 193"/>
          <p:cNvSpPr>
            <a:spLocks noChangeArrowheads="1"/>
          </p:cNvSpPr>
          <p:nvPr/>
        </p:nvSpPr>
        <p:spPr bwMode="auto">
          <a:xfrm>
            <a:off x="4152901"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490" name="Rectangle 194"/>
          <p:cNvSpPr>
            <a:spLocks noChangeArrowheads="1"/>
          </p:cNvSpPr>
          <p:nvPr/>
        </p:nvSpPr>
        <p:spPr bwMode="auto">
          <a:xfrm>
            <a:off x="4152901"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6" name="Oval 230"/>
          <p:cNvSpPr>
            <a:spLocks noChangeArrowheads="1"/>
          </p:cNvSpPr>
          <p:nvPr/>
        </p:nvSpPr>
        <p:spPr bwMode="auto">
          <a:xfrm>
            <a:off x="4327531" y="2020891"/>
            <a:ext cx="98425" cy="984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7" name="Oval 231"/>
          <p:cNvSpPr>
            <a:spLocks noChangeArrowheads="1"/>
          </p:cNvSpPr>
          <p:nvPr/>
        </p:nvSpPr>
        <p:spPr bwMode="auto">
          <a:xfrm>
            <a:off x="4556126"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28" name="Oval 232"/>
          <p:cNvSpPr>
            <a:spLocks noChangeArrowheads="1"/>
          </p:cNvSpPr>
          <p:nvPr/>
        </p:nvSpPr>
        <p:spPr bwMode="auto">
          <a:xfrm>
            <a:off x="4776789" y="2020891"/>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0" name="Oval 234"/>
          <p:cNvSpPr>
            <a:spLocks noChangeArrowheads="1"/>
          </p:cNvSpPr>
          <p:nvPr/>
        </p:nvSpPr>
        <p:spPr bwMode="auto">
          <a:xfrm>
            <a:off x="4464051"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1" name="Oval 235"/>
          <p:cNvSpPr>
            <a:spLocks noChangeArrowheads="1"/>
          </p:cNvSpPr>
          <p:nvPr/>
        </p:nvSpPr>
        <p:spPr bwMode="auto">
          <a:xfrm>
            <a:off x="4556126"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2" name="Oval 236"/>
          <p:cNvSpPr>
            <a:spLocks noChangeArrowheads="1"/>
          </p:cNvSpPr>
          <p:nvPr/>
        </p:nvSpPr>
        <p:spPr bwMode="auto">
          <a:xfrm>
            <a:off x="4581526"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3" name="Oval 237"/>
          <p:cNvSpPr>
            <a:spLocks noChangeArrowheads="1"/>
          </p:cNvSpPr>
          <p:nvPr/>
        </p:nvSpPr>
        <p:spPr bwMode="auto">
          <a:xfrm>
            <a:off x="4691067"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7" name="Rectangle 241"/>
          <p:cNvSpPr>
            <a:spLocks noChangeArrowheads="1"/>
          </p:cNvSpPr>
          <p:nvPr/>
        </p:nvSpPr>
        <p:spPr bwMode="auto">
          <a:xfrm>
            <a:off x="5548318" y="162560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38" name="Rectangle 242"/>
          <p:cNvSpPr>
            <a:spLocks noChangeArrowheads="1"/>
          </p:cNvSpPr>
          <p:nvPr/>
        </p:nvSpPr>
        <p:spPr bwMode="auto">
          <a:xfrm>
            <a:off x="5548318" y="162560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3" name="Oval 277"/>
          <p:cNvSpPr>
            <a:spLocks noChangeArrowheads="1"/>
          </p:cNvSpPr>
          <p:nvPr/>
        </p:nvSpPr>
        <p:spPr bwMode="auto">
          <a:xfrm>
            <a:off x="5722944" y="2020891"/>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4" name="Oval 278"/>
          <p:cNvSpPr>
            <a:spLocks noChangeArrowheads="1"/>
          </p:cNvSpPr>
          <p:nvPr/>
        </p:nvSpPr>
        <p:spPr bwMode="auto">
          <a:xfrm>
            <a:off x="5951539" y="1800227"/>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5" name="Oval 279"/>
          <p:cNvSpPr>
            <a:spLocks noChangeArrowheads="1"/>
          </p:cNvSpPr>
          <p:nvPr/>
        </p:nvSpPr>
        <p:spPr bwMode="auto">
          <a:xfrm>
            <a:off x="6172201" y="2020891"/>
            <a:ext cx="96838"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7" name="Oval 281"/>
          <p:cNvSpPr>
            <a:spLocks noChangeArrowheads="1"/>
          </p:cNvSpPr>
          <p:nvPr/>
        </p:nvSpPr>
        <p:spPr bwMode="auto">
          <a:xfrm>
            <a:off x="5859464" y="2233612"/>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8" name="Oval 282"/>
          <p:cNvSpPr>
            <a:spLocks noChangeArrowheads="1"/>
          </p:cNvSpPr>
          <p:nvPr/>
        </p:nvSpPr>
        <p:spPr bwMode="auto">
          <a:xfrm>
            <a:off x="5951539" y="2208212"/>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79" name="Oval 283"/>
          <p:cNvSpPr>
            <a:spLocks noChangeArrowheads="1"/>
          </p:cNvSpPr>
          <p:nvPr/>
        </p:nvSpPr>
        <p:spPr bwMode="auto">
          <a:xfrm>
            <a:off x="5976939" y="2233612"/>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0" name="Oval 284"/>
          <p:cNvSpPr>
            <a:spLocks noChangeArrowheads="1"/>
          </p:cNvSpPr>
          <p:nvPr/>
        </p:nvSpPr>
        <p:spPr bwMode="auto">
          <a:xfrm>
            <a:off x="6086476" y="2233612"/>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4" name="Rectangle 288"/>
          <p:cNvSpPr>
            <a:spLocks noChangeArrowheads="1"/>
          </p:cNvSpPr>
          <p:nvPr/>
        </p:nvSpPr>
        <p:spPr bwMode="auto">
          <a:xfrm>
            <a:off x="2751139"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585" name="Rectangle 289"/>
          <p:cNvSpPr>
            <a:spLocks noChangeArrowheads="1"/>
          </p:cNvSpPr>
          <p:nvPr/>
        </p:nvSpPr>
        <p:spPr bwMode="auto">
          <a:xfrm>
            <a:off x="2751139"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0" name="Oval 324"/>
          <p:cNvSpPr>
            <a:spLocks noChangeArrowheads="1"/>
          </p:cNvSpPr>
          <p:nvPr/>
        </p:nvSpPr>
        <p:spPr bwMode="auto">
          <a:xfrm>
            <a:off x="2932119" y="3262312"/>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1" name="Oval 325"/>
          <p:cNvSpPr>
            <a:spLocks noChangeArrowheads="1"/>
          </p:cNvSpPr>
          <p:nvPr/>
        </p:nvSpPr>
        <p:spPr bwMode="auto">
          <a:xfrm>
            <a:off x="3152781" y="3033722"/>
            <a:ext cx="98425" cy="98425"/>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2" name="Oval 326"/>
          <p:cNvSpPr>
            <a:spLocks noChangeArrowheads="1"/>
          </p:cNvSpPr>
          <p:nvPr/>
        </p:nvSpPr>
        <p:spPr bwMode="auto">
          <a:xfrm>
            <a:off x="3379794" y="3262312"/>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4" name="Oval 328"/>
          <p:cNvSpPr>
            <a:spLocks noChangeArrowheads="1"/>
          </p:cNvSpPr>
          <p:nvPr/>
        </p:nvSpPr>
        <p:spPr bwMode="auto">
          <a:xfrm>
            <a:off x="3043239"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5" name="Oval 329"/>
          <p:cNvSpPr>
            <a:spLocks noChangeArrowheads="1"/>
          </p:cNvSpPr>
          <p:nvPr/>
        </p:nvSpPr>
        <p:spPr bwMode="auto">
          <a:xfrm>
            <a:off x="3068643" y="3475037"/>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6" name="Oval 330"/>
          <p:cNvSpPr>
            <a:spLocks noChangeArrowheads="1"/>
          </p:cNvSpPr>
          <p:nvPr/>
        </p:nvSpPr>
        <p:spPr bwMode="auto">
          <a:xfrm>
            <a:off x="3179764" y="3475037"/>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27" name="Oval 331"/>
          <p:cNvSpPr>
            <a:spLocks noChangeArrowheads="1"/>
          </p:cNvSpPr>
          <p:nvPr/>
        </p:nvSpPr>
        <p:spPr bwMode="auto">
          <a:xfrm>
            <a:off x="3289301" y="3475037"/>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31" name="Rectangle 335"/>
          <p:cNvSpPr>
            <a:spLocks noChangeArrowheads="1"/>
          </p:cNvSpPr>
          <p:nvPr/>
        </p:nvSpPr>
        <p:spPr bwMode="auto">
          <a:xfrm>
            <a:off x="4152903"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32" name="Rectangle 336"/>
          <p:cNvSpPr>
            <a:spLocks noChangeArrowheads="1"/>
          </p:cNvSpPr>
          <p:nvPr/>
        </p:nvSpPr>
        <p:spPr bwMode="auto">
          <a:xfrm>
            <a:off x="4152903"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67" name="Oval 371"/>
          <p:cNvSpPr>
            <a:spLocks noChangeArrowheads="1"/>
          </p:cNvSpPr>
          <p:nvPr/>
        </p:nvSpPr>
        <p:spPr bwMode="auto">
          <a:xfrm>
            <a:off x="4327531" y="3262312"/>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68" name="Oval 372"/>
          <p:cNvSpPr>
            <a:spLocks noChangeArrowheads="1"/>
          </p:cNvSpPr>
          <p:nvPr/>
        </p:nvSpPr>
        <p:spPr bwMode="auto">
          <a:xfrm>
            <a:off x="4556126" y="3033722"/>
            <a:ext cx="96838" cy="984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69" name="Oval 373"/>
          <p:cNvSpPr>
            <a:spLocks noChangeArrowheads="1"/>
          </p:cNvSpPr>
          <p:nvPr/>
        </p:nvSpPr>
        <p:spPr bwMode="auto">
          <a:xfrm>
            <a:off x="4776789" y="3262312"/>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1" name="Oval 375"/>
          <p:cNvSpPr>
            <a:spLocks noChangeArrowheads="1"/>
          </p:cNvSpPr>
          <p:nvPr/>
        </p:nvSpPr>
        <p:spPr bwMode="auto">
          <a:xfrm>
            <a:off x="4438651"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2" name="Oval 376"/>
          <p:cNvSpPr>
            <a:spLocks noChangeArrowheads="1"/>
          </p:cNvSpPr>
          <p:nvPr/>
        </p:nvSpPr>
        <p:spPr bwMode="auto">
          <a:xfrm>
            <a:off x="4464051" y="3475037"/>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3" name="Oval 377"/>
          <p:cNvSpPr>
            <a:spLocks noChangeArrowheads="1"/>
          </p:cNvSpPr>
          <p:nvPr/>
        </p:nvSpPr>
        <p:spPr bwMode="auto">
          <a:xfrm>
            <a:off x="4581526" y="3475037"/>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4" name="Oval 378"/>
          <p:cNvSpPr>
            <a:spLocks noChangeArrowheads="1"/>
          </p:cNvSpPr>
          <p:nvPr/>
        </p:nvSpPr>
        <p:spPr bwMode="auto">
          <a:xfrm>
            <a:off x="4691067" y="3475037"/>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8" name="Rectangle 382"/>
          <p:cNvSpPr>
            <a:spLocks noChangeArrowheads="1"/>
          </p:cNvSpPr>
          <p:nvPr/>
        </p:nvSpPr>
        <p:spPr bwMode="auto">
          <a:xfrm>
            <a:off x="5548314" y="2859087"/>
            <a:ext cx="895350" cy="89535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679" name="Rectangle 383"/>
          <p:cNvSpPr>
            <a:spLocks noChangeArrowheads="1"/>
          </p:cNvSpPr>
          <p:nvPr/>
        </p:nvSpPr>
        <p:spPr bwMode="auto">
          <a:xfrm>
            <a:off x="5548314" y="2859087"/>
            <a:ext cx="895350" cy="895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5" name="Oval 419"/>
          <p:cNvSpPr>
            <a:spLocks noChangeArrowheads="1"/>
          </p:cNvSpPr>
          <p:nvPr/>
        </p:nvSpPr>
        <p:spPr bwMode="auto">
          <a:xfrm>
            <a:off x="5722944" y="3262313"/>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6" name="Oval 420"/>
          <p:cNvSpPr>
            <a:spLocks noChangeArrowheads="1"/>
          </p:cNvSpPr>
          <p:nvPr/>
        </p:nvSpPr>
        <p:spPr bwMode="auto">
          <a:xfrm>
            <a:off x="5951539" y="3033723"/>
            <a:ext cx="96838" cy="98425"/>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7" name="Oval 421"/>
          <p:cNvSpPr>
            <a:spLocks noChangeArrowheads="1"/>
          </p:cNvSpPr>
          <p:nvPr/>
        </p:nvSpPr>
        <p:spPr bwMode="auto">
          <a:xfrm>
            <a:off x="6172201" y="3262313"/>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19" name="Oval 423"/>
          <p:cNvSpPr>
            <a:spLocks noChangeArrowheads="1"/>
          </p:cNvSpPr>
          <p:nvPr/>
        </p:nvSpPr>
        <p:spPr bwMode="auto">
          <a:xfrm>
            <a:off x="5859464" y="3475038"/>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0" name="Oval 424"/>
          <p:cNvSpPr>
            <a:spLocks noChangeArrowheads="1"/>
          </p:cNvSpPr>
          <p:nvPr/>
        </p:nvSpPr>
        <p:spPr bwMode="auto">
          <a:xfrm>
            <a:off x="5951539" y="3448050"/>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1" name="Oval 425"/>
          <p:cNvSpPr>
            <a:spLocks noChangeArrowheads="1"/>
          </p:cNvSpPr>
          <p:nvPr/>
        </p:nvSpPr>
        <p:spPr bwMode="auto">
          <a:xfrm>
            <a:off x="5976939" y="3475038"/>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2" name="Oval 426"/>
          <p:cNvSpPr>
            <a:spLocks noChangeArrowheads="1"/>
          </p:cNvSpPr>
          <p:nvPr/>
        </p:nvSpPr>
        <p:spPr bwMode="auto">
          <a:xfrm>
            <a:off x="6086476" y="3475038"/>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6" name="Rectangle 430"/>
          <p:cNvSpPr>
            <a:spLocks noChangeArrowheads="1"/>
          </p:cNvSpPr>
          <p:nvPr/>
        </p:nvSpPr>
        <p:spPr bwMode="auto">
          <a:xfrm>
            <a:off x="2751139" y="40989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27" name="Rectangle 431"/>
          <p:cNvSpPr>
            <a:spLocks noChangeArrowheads="1"/>
          </p:cNvSpPr>
          <p:nvPr/>
        </p:nvSpPr>
        <p:spPr bwMode="auto">
          <a:xfrm>
            <a:off x="2751139" y="40989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2" name="Oval 466"/>
          <p:cNvSpPr>
            <a:spLocks noChangeArrowheads="1"/>
          </p:cNvSpPr>
          <p:nvPr/>
        </p:nvSpPr>
        <p:spPr bwMode="auto">
          <a:xfrm>
            <a:off x="2932119" y="4502150"/>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3" name="Oval 467"/>
          <p:cNvSpPr>
            <a:spLocks noChangeArrowheads="1"/>
          </p:cNvSpPr>
          <p:nvPr/>
        </p:nvSpPr>
        <p:spPr bwMode="auto">
          <a:xfrm>
            <a:off x="3152781" y="4275138"/>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4" name="Oval 468"/>
          <p:cNvSpPr>
            <a:spLocks noChangeArrowheads="1"/>
          </p:cNvSpPr>
          <p:nvPr/>
        </p:nvSpPr>
        <p:spPr bwMode="auto">
          <a:xfrm>
            <a:off x="3379794" y="4502150"/>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6" name="Oval 470"/>
          <p:cNvSpPr>
            <a:spLocks noChangeArrowheads="1"/>
          </p:cNvSpPr>
          <p:nvPr/>
        </p:nvSpPr>
        <p:spPr bwMode="auto">
          <a:xfrm>
            <a:off x="3068643" y="4714875"/>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7" name="Oval 471"/>
          <p:cNvSpPr>
            <a:spLocks noChangeArrowheads="1"/>
          </p:cNvSpPr>
          <p:nvPr/>
        </p:nvSpPr>
        <p:spPr bwMode="auto">
          <a:xfrm>
            <a:off x="3152781" y="4687898"/>
            <a:ext cx="98425" cy="98425"/>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8" name="Oval 472"/>
          <p:cNvSpPr>
            <a:spLocks noChangeArrowheads="1"/>
          </p:cNvSpPr>
          <p:nvPr/>
        </p:nvSpPr>
        <p:spPr bwMode="auto">
          <a:xfrm>
            <a:off x="3179764" y="4714875"/>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69" name="Oval 473"/>
          <p:cNvSpPr>
            <a:spLocks noChangeArrowheads="1"/>
          </p:cNvSpPr>
          <p:nvPr/>
        </p:nvSpPr>
        <p:spPr bwMode="auto">
          <a:xfrm>
            <a:off x="3289301" y="4714875"/>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73" name="Rectangle 477"/>
          <p:cNvSpPr>
            <a:spLocks noChangeArrowheads="1"/>
          </p:cNvSpPr>
          <p:nvPr/>
        </p:nvSpPr>
        <p:spPr bwMode="auto">
          <a:xfrm>
            <a:off x="4152903" y="40989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774" name="Rectangle 478"/>
          <p:cNvSpPr>
            <a:spLocks noChangeArrowheads="1"/>
          </p:cNvSpPr>
          <p:nvPr/>
        </p:nvSpPr>
        <p:spPr bwMode="auto">
          <a:xfrm>
            <a:off x="4152903" y="40989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09" name="Oval 513"/>
          <p:cNvSpPr>
            <a:spLocks noChangeArrowheads="1"/>
          </p:cNvSpPr>
          <p:nvPr/>
        </p:nvSpPr>
        <p:spPr bwMode="auto">
          <a:xfrm>
            <a:off x="4327531" y="4502150"/>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0" name="Oval 514"/>
          <p:cNvSpPr>
            <a:spLocks noChangeArrowheads="1"/>
          </p:cNvSpPr>
          <p:nvPr/>
        </p:nvSpPr>
        <p:spPr bwMode="auto">
          <a:xfrm>
            <a:off x="4556126" y="4275138"/>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1" name="Oval 515"/>
          <p:cNvSpPr>
            <a:spLocks noChangeArrowheads="1"/>
          </p:cNvSpPr>
          <p:nvPr/>
        </p:nvSpPr>
        <p:spPr bwMode="auto">
          <a:xfrm>
            <a:off x="4776789" y="4502150"/>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3" name="Oval 517"/>
          <p:cNvSpPr>
            <a:spLocks noChangeArrowheads="1"/>
          </p:cNvSpPr>
          <p:nvPr/>
        </p:nvSpPr>
        <p:spPr bwMode="auto">
          <a:xfrm>
            <a:off x="4464051" y="4714875"/>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4" name="Oval 518"/>
          <p:cNvSpPr>
            <a:spLocks noChangeArrowheads="1"/>
          </p:cNvSpPr>
          <p:nvPr/>
        </p:nvSpPr>
        <p:spPr bwMode="auto">
          <a:xfrm>
            <a:off x="4556126" y="4687898"/>
            <a:ext cx="96838" cy="98425"/>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5" name="Oval 519"/>
          <p:cNvSpPr>
            <a:spLocks noChangeArrowheads="1"/>
          </p:cNvSpPr>
          <p:nvPr/>
        </p:nvSpPr>
        <p:spPr bwMode="auto">
          <a:xfrm>
            <a:off x="4581526" y="4714875"/>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16" name="Oval 520"/>
          <p:cNvSpPr>
            <a:spLocks noChangeArrowheads="1"/>
          </p:cNvSpPr>
          <p:nvPr/>
        </p:nvSpPr>
        <p:spPr bwMode="auto">
          <a:xfrm>
            <a:off x="4691067" y="4714875"/>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20" name="Rectangle 524"/>
          <p:cNvSpPr>
            <a:spLocks noChangeArrowheads="1"/>
          </p:cNvSpPr>
          <p:nvPr/>
        </p:nvSpPr>
        <p:spPr bwMode="auto">
          <a:xfrm>
            <a:off x="5548314" y="4098925"/>
            <a:ext cx="895350" cy="896938"/>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21" name="Rectangle 525"/>
          <p:cNvSpPr>
            <a:spLocks noChangeArrowheads="1"/>
          </p:cNvSpPr>
          <p:nvPr/>
        </p:nvSpPr>
        <p:spPr bwMode="auto">
          <a:xfrm>
            <a:off x="5548314" y="4098925"/>
            <a:ext cx="895350" cy="89693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56" name="Oval 560"/>
          <p:cNvSpPr>
            <a:spLocks noChangeArrowheads="1"/>
          </p:cNvSpPr>
          <p:nvPr/>
        </p:nvSpPr>
        <p:spPr bwMode="auto">
          <a:xfrm>
            <a:off x="5722944" y="4502150"/>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57" name="Oval 561"/>
          <p:cNvSpPr>
            <a:spLocks noChangeArrowheads="1"/>
          </p:cNvSpPr>
          <p:nvPr/>
        </p:nvSpPr>
        <p:spPr bwMode="auto">
          <a:xfrm>
            <a:off x="5951539" y="4275138"/>
            <a:ext cx="96838"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58" name="Oval 562"/>
          <p:cNvSpPr>
            <a:spLocks noChangeArrowheads="1"/>
          </p:cNvSpPr>
          <p:nvPr/>
        </p:nvSpPr>
        <p:spPr bwMode="auto">
          <a:xfrm>
            <a:off x="6172201" y="4502150"/>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0" name="Oval 564"/>
          <p:cNvSpPr>
            <a:spLocks noChangeArrowheads="1"/>
          </p:cNvSpPr>
          <p:nvPr/>
        </p:nvSpPr>
        <p:spPr bwMode="auto">
          <a:xfrm>
            <a:off x="5859464" y="4714875"/>
            <a:ext cx="46038" cy="44450"/>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1" name="Oval 565"/>
          <p:cNvSpPr>
            <a:spLocks noChangeArrowheads="1"/>
          </p:cNvSpPr>
          <p:nvPr/>
        </p:nvSpPr>
        <p:spPr bwMode="auto">
          <a:xfrm>
            <a:off x="5951539" y="4687898"/>
            <a:ext cx="96838" cy="98425"/>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2" name="Oval 566"/>
          <p:cNvSpPr>
            <a:spLocks noChangeArrowheads="1"/>
          </p:cNvSpPr>
          <p:nvPr/>
        </p:nvSpPr>
        <p:spPr bwMode="auto">
          <a:xfrm>
            <a:off x="5976939" y="4714875"/>
            <a:ext cx="44450" cy="44450"/>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3" name="Oval 567"/>
          <p:cNvSpPr>
            <a:spLocks noChangeArrowheads="1"/>
          </p:cNvSpPr>
          <p:nvPr/>
        </p:nvSpPr>
        <p:spPr bwMode="auto">
          <a:xfrm>
            <a:off x="6086476" y="4714875"/>
            <a:ext cx="46038" cy="44450"/>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7" name="Rectangle 571"/>
          <p:cNvSpPr>
            <a:spLocks noChangeArrowheads="1"/>
          </p:cNvSpPr>
          <p:nvPr/>
        </p:nvSpPr>
        <p:spPr bwMode="auto">
          <a:xfrm>
            <a:off x="2751139" y="5340350"/>
            <a:ext cx="89535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868" name="Rectangle 572"/>
          <p:cNvSpPr>
            <a:spLocks noChangeArrowheads="1"/>
          </p:cNvSpPr>
          <p:nvPr/>
        </p:nvSpPr>
        <p:spPr bwMode="auto">
          <a:xfrm>
            <a:off x="2751139" y="5340350"/>
            <a:ext cx="89535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4" name="Oval 608"/>
          <p:cNvSpPr>
            <a:spLocks noChangeArrowheads="1"/>
          </p:cNvSpPr>
          <p:nvPr/>
        </p:nvSpPr>
        <p:spPr bwMode="auto">
          <a:xfrm>
            <a:off x="2932118" y="5735638"/>
            <a:ext cx="98425" cy="968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5" name="Oval 609"/>
          <p:cNvSpPr>
            <a:spLocks noChangeArrowheads="1"/>
          </p:cNvSpPr>
          <p:nvPr/>
        </p:nvSpPr>
        <p:spPr bwMode="auto">
          <a:xfrm>
            <a:off x="3152781" y="5514975"/>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6" name="Oval 610"/>
          <p:cNvSpPr>
            <a:spLocks noChangeArrowheads="1"/>
          </p:cNvSpPr>
          <p:nvPr/>
        </p:nvSpPr>
        <p:spPr bwMode="auto">
          <a:xfrm>
            <a:off x="3373443" y="5735638"/>
            <a:ext cx="98425"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8" name="Oval 612"/>
          <p:cNvSpPr>
            <a:spLocks noChangeArrowheads="1"/>
          </p:cNvSpPr>
          <p:nvPr/>
        </p:nvSpPr>
        <p:spPr bwMode="auto">
          <a:xfrm>
            <a:off x="3068643" y="594836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09" name="Oval 613"/>
          <p:cNvSpPr>
            <a:spLocks noChangeArrowheads="1"/>
          </p:cNvSpPr>
          <p:nvPr/>
        </p:nvSpPr>
        <p:spPr bwMode="auto">
          <a:xfrm>
            <a:off x="3152781" y="5922963"/>
            <a:ext cx="98425"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0" name="Oval 614"/>
          <p:cNvSpPr>
            <a:spLocks noChangeArrowheads="1"/>
          </p:cNvSpPr>
          <p:nvPr/>
        </p:nvSpPr>
        <p:spPr bwMode="auto">
          <a:xfrm>
            <a:off x="3179763" y="594836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1" name="Oval 615"/>
          <p:cNvSpPr>
            <a:spLocks noChangeArrowheads="1"/>
          </p:cNvSpPr>
          <p:nvPr/>
        </p:nvSpPr>
        <p:spPr bwMode="auto">
          <a:xfrm>
            <a:off x="3289301" y="594836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5" name="Rectangle 619"/>
          <p:cNvSpPr>
            <a:spLocks noChangeArrowheads="1"/>
          </p:cNvSpPr>
          <p:nvPr/>
        </p:nvSpPr>
        <p:spPr bwMode="auto">
          <a:xfrm>
            <a:off x="4152901" y="534035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16" name="Rectangle 620"/>
          <p:cNvSpPr>
            <a:spLocks noChangeArrowheads="1"/>
          </p:cNvSpPr>
          <p:nvPr/>
        </p:nvSpPr>
        <p:spPr bwMode="auto">
          <a:xfrm>
            <a:off x="4152901" y="534035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1" name="Oval 655"/>
          <p:cNvSpPr>
            <a:spLocks noChangeArrowheads="1"/>
          </p:cNvSpPr>
          <p:nvPr/>
        </p:nvSpPr>
        <p:spPr bwMode="auto">
          <a:xfrm>
            <a:off x="4327531" y="573563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2" name="Oval 656"/>
          <p:cNvSpPr>
            <a:spLocks noChangeArrowheads="1"/>
          </p:cNvSpPr>
          <p:nvPr/>
        </p:nvSpPr>
        <p:spPr bwMode="auto">
          <a:xfrm>
            <a:off x="4556126" y="5514975"/>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3" name="Oval 657"/>
          <p:cNvSpPr>
            <a:spLocks noChangeArrowheads="1"/>
          </p:cNvSpPr>
          <p:nvPr/>
        </p:nvSpPr>
        <p:spPr bwMode="auto">
          <a:xfrm>
            <a:off x="4776788" y="5735638"/>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5" name="Oval 659"/>
          <p:cNvSpPr>
            <a:spLocks noChangeArrowheads="1"/>
          </p:cNvSpPr>
          <p:nvPr/>
        </p:nvSpPr>
        <p:spPr bwMode="auto">
          <a:xfrm>
            <a:off x="4464051" y="594836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6" name="Oval 660"/>
          <p:cNvSpPr>
            <a:spLocks noChangeArrowheads="1"/>
          </p:cNvSpPr>
          <p:nvPr/>
        </p:nvSpPr>
        <p:spPr bwMode="auto">
          <a:xfrm>
            <a:off x="4581526" y="594836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7" name="Oval 661"/>
          <p:cNvSpPr>
            <a:spLocks noChangeArrowheads="1"/>
          </p:cNvSpPr>
          <p:nvPr/>
        </p:nvSpPr>
        <p:spPr bwMode="auto">
          <a:xfrm>
            <a:off x="4665663" y="5922963"/>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58" name="Oval 662"/>
          <p:cNvSpPr>
            <a:spLocks noChangeArrowheads="1"/>
          </p:cNvSpPr>
          <p:nvPr/>
        </p:nvSpPr>
        <p:spPr bwMode="auto">
          <a:xfrm>
            <a:off x="4691067" y="594836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62" name="Rectangle 666"/>
          <p:cNvSpPr>
            <a:spLocks noChangeArrowheads="1"/>
          </p:cNvSpPr>
          <p:nvPr/>
        </p:nvSpPr>
        <p:spPr bwMode="auto">
          <a:xfrm>
            <a:off x="5548318" y="5340350"/>
            <a:ext cx="889000" cy="88900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63" name="Rectangle 667"/>
          <p:cNvSpPr>
            <a:spLocks noChangeArrowheads="1"/>
          </p:cNvSpPr>
          <p:nvPr/>
        </p:nvSpPr>
        <p:spPr bwMode="auto">
          <a:xfrm>
            <a:off x="5548318" y="5340350"/>
            <a:ext cx="889000" cy="8890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98" name="Oval 702"/>
          <p:cNvSpPr>
            <a:spLocks noChangeArrowheads="1"/>
          </p:cNvSpPr>
          <p:nvPr/>
        </p:nvSpPr>
        <p:spPr bwMode="auto">
          <a:xfrm>
            <a:off x="5722943" y="5735638"/>
            <a:ext cx="98425"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3999" name="Oval 703"/>
          <p:cNvSpPr>
            <a:spLocks noChangeArrowheads="1"/>
          </p:cNvSpPr>
          <p:nvPr/>
        </p:nvSpPr>
        <p:spPr bwMode="auto">
          <a:xfrm>
            <a:off x="5951538" y="5514975"/>
            <a:ext cx="96838" cy="968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0" name="Oval 704"/>
          <p:cNvSpPr>
            <a:spLocks noChangeArrowheads="1"/>
          </p:cNvSpPr>
          <p:nvPr/>
        </p:nvSpPr>
        <p:spPr bwMode="auto">
          <a:xfrm>
            <a:off x="6172201" y="5735638"/>
            <a:ext cx="96838" cy="968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2" name="Oval 706"/>
          <p:cNvSpPr>
            <a:spLocks noChangeArrowheads="1"/>
          </p:cNvSpPr>
          <p:nvPr/>
        </p:nvSpPr>
        <p:spPr bwMode="auto">
          <a:xfrm>
            <a:off x="5859463" y="5948363"/>
            <a:ext cx="46038" cy="46038"/>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3" name="Oval 707"/>
          <p:cNvSpPr>
            <a:spLocks noChangeArrowheads="1"/>
          </p:cNvSpPr>
          <p:nvPr/>
        </p:nvSpPr>
        <p:spPr bwMode="auto">
          <a:xfrm>
            <a:off x="5976938" y="5948363"/>
            <a:ext cx="44450" cy="46038"/>
          </a:xfrm>
          <a:prstGeom prst="ellipse">
            <a:avLst/>
          </a:pr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4" name="Oval 708"/>
          <p:cNvSpPr>
            <a:spLocks noChangeArrowheads="1"/>
          </p:cNvSpPr>
          <p:nvPr/>
        </p:nvSpPr>
        <p:spPr bwMode="auto">
          <a:xfrm>
            <a:off x="6061076" y="5922963"/>
            <a:ext cx="96838" cy="96838"/>
          </a:xfrm>
          <a:prstGeom prst="ellipse">
            <a:avLst/>
          </a:prstGeom>
          <a:solidFill>
            <a:srgbClr val="FF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84005" name="Oval 709"/>
          <p:cNvSpPr>
            <a:spLocks noChangeArrowheads="1"/>
          </p:cNvSpPr>
          <p:nvPr/>
        </p:nvSpPr>
        <p:spPr bwMode="auto">
          <a:xfrm>
            <a:off x="6086476" y="5948363"/>
            <a:ext cx="46038" cy="46038"/>
          </a:xfrm>
          <a:prstGeom prst="ellipse">
            <a:avLst/>
          </a:pr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Narrow" panose="020B0606020202030204" pitchFamily="34" charset="0"/>
            </a:endParaRPr>
          </a:p>
        </p:txBody>
      </p:sp>
      <p:sp>
        <p:nvSpPr>
          <p:cNvPr id="138" name="TextBox 137"/>
          <p:cNvSpPr txBox="1"/>
          <p:nvPr/>
        </p:nvSpPr>
        <p:spPr>
          <a:xfrm>
            <a:off x="222372" y="330078"/>
            <a:ext cx="2308104" cy="4093428"/>
          </a:xfrm>
          <a:prstGeom prst="rect">
            <a:avLst/>
          </a:prstGeom>
          <a:noFill/>
        </p:spPr>
        <p:txBody>
          <a:bodyPr wrap="square" rtlCol="0">
            <a:spAutoFit/>
          </a:bodyPr>
          <a:lstStyle/>
          <a:p>
            <a:r>
              <a:rPr lang="en-GB" sz="2000" dirty="0">
                <a:solidFill>
                  <a:schemeClr val="accent1">
                    <a:lumMod val="50000"/>
                  </a:schemeClr>
                </a:solidFill>
                <a:latin typeface="Arial Narrow" panose="020B0606020202030204" pitchFamily="34" charset="0"/>
              </a:rPr>
              <a:t>A game (abstract rule)</a:t>
            </a:r>
          </a:p>
          <a:p>
            <a:endParaRPr lang="en-GB" sz="2000" dirty="0">
              <a:solidFill>
                <a:schemeClr val="accent1">
                  <a:lumMod val="50000"/>
                </a:schemeClr>
              </a:solidFill>
              <a:latin typeface="Arial Narrow" panose="020B0606020202030204" pitchFamily="34" charset="0"/>
            </a:endParaRPr>
          </a:p>
          <a:p>
            <a:endParaRPr lang="en-GB" sz="2000" dirty="0">
              <a:solidFill>
                <a:schemeClr val="accent1">
                  <a:lumMod val="50000"/>
                </a:schemeClr>
              </a:solidFill>
              <a:latin typeface="Arial Narrow" panose="020B0606020202030204" pitchFamily="34" charset="0"/>
            </a:endParaRPr>
          </a:p>
          <a:p>
            <a:r>
              <a:rPr lang="en-GB" sz="1600" dirty="0">
                <a:solidFill>
                  <a:schemeClr val="accent1">
                    <a:lumMod val="50000"/>
                  </a:schemeClr>
                </a:solidFill>
                <a:latin typeface="Arial Narrow" panose="020B0606020202030204" pitchFamily="34" charset="0"/>
              </a:rPr>
              <a:t>Your prior beliefs:</a:t>
            </a:r>
          </a:p>
          <a:p>
            <a:endParaRPr lang="en-GB" sz="1600" dirty="0">
              <a:solidFill>
                <a:schemeClr val="accent1">
                  <a:lumMod val="50000"/>
                </a:schemeClr>
              </a:solidFill>
              <a:latin typeface="Arial Narrow" panose="020B0606020202030204" pitchFamily="34" charset="0"/>
            </a:endParaRPr>
          </a:p>
          <a:p>
            <a:r>
              <a:rPr lang="en-GB" sz="1600" dirty="0">
                <a:solidFill>
                  <a:schemeClr val="accent2">
                    <a:lumMod val="75000"/>
                  </a:schemeClr>
                </a:solidFill>
                <a:latin typeface="Arial Narrow" panose="020B0606020202030204" pitchFamily="34" charset="0"/>
              </a:rPr>
              <a:t>You will choose the correct colour based on the arrangement of the three large circles.</a:t>
            </a:r>
          </a:p>
          <a:p>
            <a:endParaRPr lang="en-GB" sz="1600" dirty="0">
              <a:solidFill>
                <a:schemeClr val="accent2">
                  <a:lumMod val="75000"/>
                </a:schemeClr>
              </a:solidFill>
              <a:latin typeface="Arial Narrow" panose="020B0606020202030204" pitchFamily="34" charset="0"/>
            </a:endParaRPr>
          </a:p>
          <a:p>
            <a:r>
              <a:rPr lang="en-GB" sz="1600" dirty="0">
                <a:solidFill>
                  <a:schemeClr val="accent2">
                    <a:lumMod val="75000"/>
                  </a:schemeClr>
                </a:solidFill>
                <a:latin typeface="Arial Narrow" panose="020B0606020202030204" pitchFamily="34" charset="0"/>
              </a:rPr>
              <a:t>The location of the correct colour depends upon the colour of the upper circle</a:t>
            </a:r>
            <a:r>
              <a:rPr lang="en-GB" sz="1600" dirty="0">
                <a:solidFill>
                  <a:schemeClr val="accent1">
                    <a:lumMod val="50000"/>
                  </a:schemeClr>
                </a:solidFill>
                <a:latin typeface="Arial Narrow" panose="020B0606020202030204" pitchFamily="34" charset="0"/>
              </a:rPr>
              <a:t>.</a:t>
            </a:r>
          </a:p>
          <a:p>
            <a:endParaRPr lang="en-GB" sz="2000" dirty="0">
              <a:solidFill>
                <a:schemeClr val="accent1">
                  <a:lumMod val="50000"/>
                </a:schemeClr>
              </a:solidFill>
              <a:latin typeface="Arial Narrow" panose="020B0606020202030204" pitchFamily="34" charset="0"/>
            </a:endParaRPr>
          </a:p>
          <a:p>
            <a:endParaRPr lang="en-GB" sz="2000" dirty="0">
              <a:solidFill>
                <a:schemeClr val="accent1">
                  <a:lumMod val="50000"/>
                </a:schemeClr>
              </a:solidFill>
              <a:latin typeface="Arial Narrow" panose="020B0606020202030204" pitchFamily="34" charset="0"/>
            </a:endParaRPr>
          </a:p>
        </p:txBody>
      </p:sp>
    </p:spTree>
    <p:extLst>
      <p:ext uri="{BB962C8B-B14F-4D97-AF65-F5344CB8AC3E}">
        <p14:creationId xmlns:p14="http://schemas.microsoft.com/office/powerpoint/2010/main" val="13967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342"/>
                                        </p:tgtEl>
                                        <p:attrNameLst>
                                          <p:attrName>style.visibility</p:attrName>
                                        </p:attrNameLst>
                                      </p:cBhvr>
                                      <p:to>
                                        <p:strVal val="visible"/>
                                      </p:to>
                                    </p:set>
                                    <p:animEffect transition="in" filter="fade">
                                      <p:cBhvr>
                                        <p:cTn id="7" dur="2000"/>
                                        <p:tgtEl>
                                          <p:spTgt spid="1833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3389"/>
                                        </p:tgtEl>
                                        <p:attrNameLst>
                                          <p:attrName>style.visibility</p:attrName>
                                        </p:attrNameLst>
                                      </p:cBhvr>
                                      <p:to>
                                        <p:strVal val="visible"/>
                                      </p:to>
                                    </p:set>
                                    <p:animEffect transition="in" filter="fade">
                                      <p:cBhvr>
                                        <p:cTn id="12" dur="2000"/>
                                        <p:tgtEl>
                                          <p:spTgt spid="1833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3435"/>
                                        </p:tgtEl>
                                        <p:attrNameLst>
                                          <p:attrName>style.visibility</p:attrName>
                                        </p:attrNameLst>
                                      </p:cBhvr>
                                      <p:to>
                                        <p:strVal val="visible"/>
                                      </p:to>
                                    </p:set>
                                    <p:animEffect transition="in" filter="fade">
                                      <p:cBhvr>
                                        <p:cTn id="17" dur="2000"/>
                                        <p:tgtEl>
                                          <p:spTgt spid="1834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3483"/>
                                        </p:tgtEl>
                                        <p:attrNameLst>
                                          <p:attrName>style.visibility</p:attrName>
                                        </p:attrNameLst>
                                      </p:cBhvr>
                                      <p:to>
                                        <p:strVal val="visible"/>
                                      </p:to>
                                    </p:set>
                                    <p:animEffect transition="in" filter="fade">
                                      <p:cBhvr>
                                        <p:cTn id="22" dur="2000"/>
                                        <p:tgtEl>
                                          <p:spTgt spid="1834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3531"/>
                                        </p:tgtEl>
                                        <p:attrNameLst>
                                          <p:attrName>style.visibility</p:attrName>
                                        </p:attrNameLst>
                                      </p:cBhvr>
                                      <p:to>
                                        <p:strVal val="visible"/>
                                      </p:to>
                                    </p:set>
                                    <p:animEffect transition="in" filter="fade">
                                      <p:cBhvr>
                                        <p:cTn id="27" dur="2000"/>
                                        <p:tgtEl>
                                          <p:spTgt spid="1835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3578"/>
                                        </p:tgtEl>
                                        <p:attrNameLst>
                                          <p:attrName>style.visibility</p:attrName>
                                        </p:attrNameLst>
                                      </p:cBhvr>
                                      <p:to>
                                        <p:strVal val="visible"/>
                                      </p:to>
                                    </p:set>
                                    <p:animEffect transition="in" filter="fade">
                                      <p:cBhvr>
                                        <p:cTn id="32" dur="2000"/>
                                        <p:tgtEl>
                                          <p:spTgt spid="1835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3624"/>
                                        </p:tgtEl>
                                        <p:attrNameLst>
                                          <p:attrName>style.visibility</p:attrName>
                                        </p:attrNameLst>
                                      </p:cBhvr>
                                      <p:to>
                                        <p:strVal val="visible"/>
                                      </p:to>
                                    </p:set>
                                    <p:animEffect transition="in" filter="fade">
                                      <p:cBhvr>
                                        <p:cTn id="37" dur="2000"/>
                                        <p:tgtEl>
                                          <p:spTgt spid="1836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3671"/>
                                        </p:tgtEl>
                                        <p:attrNameLst>
                                          <p:attrName>style.visibility</p:attrName>
                                        </p:attrNameLst>
                                      </p:cBhvr>
                                      <p:to>
                                        <p:strVal val="visible"/>
                                      </p:to>
                                    </p:set>
                                    <p:animEffect transition="in" filter="fade">
                                      <p:cBhvr>
                                        <p:cTn id="42" dur="2000"/>
                                        <p:tgtEl>
                                          <p:spTgt spid="1836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3720"/>
                                        </p:tgtEl>
                                        <p:attrNameLst>
                                          <p:attrName>style.visibility</p:attrName>
                                        </p:attrNameLst>
                                      </p:cBhvr>
                                      <p:to>
                                        <p:strVal val="visible"/>
                                      </p:to>
                                    </p:set>
                                    <p:animEffect transition="in" filter="fade">
                                      <p:cBhvr>
                                        <p:cTn id="47" dur="2000"/>
                                        <p:tgtEl>
                                          <p:spTgt spid="1837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3767"/>
                                        </p:tgtEl>
                                        <p:attrNameLst>
                                          <p:attrName>style.visibility</p:attrName>
                                        </p:attrNameLst>
                                      </p:cBhvr>
                                      <p:to>
                                        <p:strVal val="visible"/>
                                      </p:to>
                                    </p:set>
                                    <p:animEffect transition="in" filter="fade">
                                      <p:cBhvr>
                                        <p:cTn id="52" dur="2000"/>
                                        <p:tgtEl>
                                          <p:spTgt spid="1837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3814"/>
                                        </p:tgtEl>
                                        <p:attrNameLst>
                                          <p:attrName>style.visibility</p:attrName>
                                        </p:attrNameLst>
                                      </p:cBhvr>
                                      <p:to>
                                        <p:strVal val="visible"/>
                                      </p:to>
                                    </p:set>
                                    <p:animEffect transition="in" filter="fade">
                                      <p:cBhvr>
                                        <p:cTn id="57" dur="2000"/>
                                        <p:tgtEl>
                                          <p:spTgt spid="1838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3861"/>
                                        </p:tgtEl>
                                        <p:attrNameLst>
                                          <p:attrName>style.visibility</p:attrName>
                                        </p:attrNameLst>
                                      </p:cBhvr>
                                      <p:to>
                                        <p:strVal val="visible"/>
                                      </p:to>
                                    </p:set>
                                    <p:animEffect transition="in" filter="fade">
                                      <p:cBhvr>
                                        <p:cTn id="62" dur="2000"/>
                                        <p:tgtEl>
                                          <p:spTgt spid="18386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3909"/>
                                        </p:tgtEl>
                                        <p:attrNameLst>
                                          <p:attrName>style.visibility</p:attrName>
                                        </p:attrNameLst>
                                      </p:cBhvr>
                                      <p:to>
                                        <p:strVal val="visible"/>
                                      </p:to>
                                    </p:set>
                                    <p:animEffect transition="in" filter="fade">
                                      <p:cBhvr>
                                        <p:cTn id="67" dur="2000"/>
                                        <p:tgtEl>
                                          <p:spTgt spid="18390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3957"/>
                                        </p:tgtEl>
                                        <p:attrNameLst>
                                          <p:attrName>style.visibility</p:attrName>
                                        </p:attrNameLst>
                                      </p:cBhvr>
                                      <p:to>
                                        <p:strVal val="visible"/>
                                      </p:to>
                                    </p:set>
                                    <p:animEffect transition="in" filter="fade">
                                      <p:cBhvr>
                                        <p:cTn id="72" dur="2000"/>
                                        <p:tgtEl>
                                          <p:spTgt spid="18395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4004"/>
                                        </p:tgtEl>
                                        <p:attrNameLst>
                                          <p:attrName>style.visibility</p:attrName>
                                        </p:attrNameLst>
                                      </p:cBhvr>
                                      <p:to>
                                        <p:strVal val="visible"/>
                                      </p:to>
                                    </p:set>
                                    <p:animEffect transition="in" filter="fade">
                                      <p:cBhvr>
                                        <p:cTn id="77" dur="2000"/>
                                        <p:tgtEl>
                                          <p:spTgt spid="18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2" grpId="0" animBg="1"/>
      <p:bldP spid="183389" grpId="0" animBg="1"/>
      <p:bldP spid="183435" grpId="0" animBg="1"/>
      <p:bldP spid="183483" grpId="0" animBg="1"/>
      <p:bldP spid="183531" grpId="0" animBg="1"/>
      <p:bldP spid="183578" grpId="0" animBg="1"/>
      <p:bldP spid="183624" grpId="0" animBg="1"/>
      <p:bldP spid="183671" grpId="0" animBg="1"/>
      <p:bldP spid="183720" grpId="0" animBg="1"/>
      <p:bldP spid="183767" grpId="0" animBg="1"/>
      <p:bldP spid="183814" grpId="0" animBg="1"/>
      <p:bldP spid="183861" grpId="0" animBg="1"/>
      <p:bldP spid="183909" grpId="0" animBg="1"/>
      <p:bldP spid="183957" grpId="0" animBg="1"/>
      <p:bldP spid="18400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karl\AppData\Local\Microsoft\Windows\INetCache\IE\VVTNT8H9\Brain-Bulb[1].jpg"/>
          <p:cNvPicPr>
            <a:picLocks noChangeAspect="1" noChangeArrowheads="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3763730" y="632230"/>
            <a:ext cx="1709670" cy="1708437"/>
          </a:xfrm>
          <a:prstGeom prst="rect">
            <a:avLst/>
          </a:prstGeom>
          <a:noFill/>
        </p:spPr>
      </p:pic>
      <p:sp>
        <p:nvSpPr>
          <p:cNvPr id="4" name="TextBox 3">
            <a:extLst>
              <a:ext uri="{FF2B5EF4-FFF2-40B4-BE49-F238E27FC236}">
                <a16:creationId xmlns:a16="http://schemas.microsoft.com/office/drawing/2014/main" id="{D333769D-A52E-442E-9F0D-1330091957BB}"/>
              </a:ext>
            </a:extLst>
          </p:cNvPr>
          <p:cNvSpPr txBox="1"/>
          <p:nvPr/>
        </p:nvSpPr>
        <p:spPr>
          <a:xfrm>
            <a:off x="2414473" y="4619983"/>
            <a:ext cx="4408184" cy="1015663"/>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solidFill>
                  <a:schemeClr val="accent2">
                    <a:lumMod val="60000"/>
                    <a:lumOff val="40000"/>
                  </a:schemeClr>
                </a:solidFill>
                <a:latin typeface="Arial Narrow" panose="020B0606020202030204" pitchFamily="34" charset="0"/>
                <a:ea typeface="MS Mincho"/>
                <a:cs typeface="MS Mincho"/>
              </a:rPr>
              <a:t>Inferring states of the world</a:t>
            </a:r>
          </a:p>
          <a:p>
            <a:pPr marL="342900" indent="-342900">
              <a:buFont typeface="Arial" panose="020B0604020202020204" pitchFamily="34" charset="0"/>
              <a:buChar char="•"/>
            </a:pPr>
            <a:r>
              <a:rPr lang="en-US" altLang="ja-JP" sz="2000" dirty="0">
                <a:solidFill>
                  <a:schemeClr val="accent2">
                    <a:lumMod val="75000"/>
                  </a:schemeClr>
                </a:solidFill>
                <a:latin typeface="Arial Narrow" panose="020B0606020202030204" pitchFamily="34" charset="0"/>
                <a:ea typeface="MS Mincho"/>
                <a:cs typeface="MS Mincho"/>
              </a:rPr>
              <a:t>Learning model parameters</a:t>
            </a:r>
          </a:p>
          <a:p>
            <a:pPr marL="342900" indent="-342900">
              <a:buFont typeface="Arial" panose="020B0604020202020204" pitchFamily="34" charset="0"/>
              <a:buChar char="•"/>
            </a:pPr>
            <a:r>
              <a:rPr lang="en-US" altLang="ja-JP" sz="2000" dirty="0">
                <a:solidFill>
                  <a:schemeClr val="accent2">
                    <a:lumMod val="50000"/>
                  </a:schemeClr>
                </a:solidFill>
                <a:latin typeface="Arial Narrow" panose="020B0606020202030204" pitchFamily="34" charset="0"/>
                <a:ea typeface="MS Mincho"/>
                <a:cs typeface="MS Mincho"/>
              </a:rPr>
              <a:t>Learning model structure</a:t>
            </a:r>
            <a:endParaRPr lang="en-GB" sz="2000" dirty="0">
              <a:solidFill>
                <a:schemeClr val="accent2">
                  <a:lumMod val="50000"/>
                </a:schemeClr>
              </a:solidFill>
              <a:latin typeface="Arial Narrow" panose="020B0606020202030204" pitchFamily="34" charset="0"/>
            </a:endParaRPr>
          </a:p>
        </p:txBody>
      </p:sp>
      <p:sp>
        <p:nvSpPr>
          <p:cNvPr id="5" name="TextBox 4">
            <a:extLst>
              <a:ext uri="{FF2B5EF4-FFF2-40B4-BE49-F238E27FC236}">
                <a16:creationId xmlns:a16="http://schemas.microsoft.com/office/drawing/2014/main" id="{1688269A-C5F1-46F4-BD7B-7DBBA0B95C44}"/>
              </a:ext>
            </a:extLst>
          </p:cNvPr>
          <p:cNvSpPr txBox="1"/>
          <p:nvPr/>
        </p:nvSpPr>
        <p:spPr>
          <a:xfrm>
            <a:off x="2414473" y="2871539"/>
            <a:ext cx="4408184" cy="1455783"/>
          </a:xfrm>
          <a:prstGeom prst="rect">
            <a:avLst/>
          </a:prstGeom>
          <a:noFill/>
        </p:spPr>
        <p:txBody>
          <a:bodyPr wrap="square" rtlCol="0">
            <a:spAutoFit/>
          </a:bodyPr>
          <a:lstStyle/>
          <a:p>
            <a:r>
              <a:rPr lang="en-US" altLang="ja-JP" sz="2215" dirty="0">
                <a:solidFill>
                  <a:schemeClr val="accent1">
                    <a:lumMod val="50000"/>
                  </a:schemeClr>
                </a:solidFill>
                <a:latin typeface="Arial Narrow" panose="020B0606020202030204" pitchFamily="34" charset="0"/>
                <a:ea typeface="MS Mincho"/>
                <a:cs typeface="MS Mincho"/>
              </a:rPr>
              <a:t>Active inference and self-evidencing</a:t>
            </a:r>
          </a:p>
          <a:p>
            <a:r>
              <a:rPr lang="en-US" altLang="ja-JP" sz="2215" dirty="0">
                <a:solidFill>
                  <a:schemeClr val="accent1">
                    <a:lumMod val="50000"/>
                  </a:schemeClr>
                </a:solidFill>
                <a:latin typeface="Arial Narrow" panose="020B0606020202030204" pitchFamily="34" charset="0"/>
                <a:ea typeface="MS Mincho"/>
                <a:cs typeface="MS Mincho"/>
              </a:rPr>
              <a:t>Generative models and </a:t>
            </a:r>
            <a:r>
              <a:rPr lang="en-US" altLang="ja-JP" sz="2215" dirty="0">
                <a:solidFill>
                  <a:schemeClr val="accent2">
                    <a:lumMod val="60000"/>
                    <a:lumOff val="40000"/>
                  </a:schemeClr>
                </a:solidFill>
                <a:latin typeface="Arial Narrow" panose="020B0606020202030204" pitchFamily="34" charset="0"/>
                <a:ea typeface="MS Mincho"/>
                <a:cs typeface="MS Mincho"/>
              </a:rPr>
              <a:t>active inference</a:t>
            </a:r>
          </a:p>
          <a:p>
            <a:r>
              <a:rPr lang="en-US" altLang="ja-JP" sz="2215" dirty="0">
                <a:solidFill>
                  <a:schemeClr val="accent2">
                    <a:lumMod val="75000"/>
                  </a:schemeClr>
                </a:solidFill>
                <a:latin typeface="Arial Narrow" panose="020B0606020202030204" pitchFamily="34" charset="0"/>
                <a:ea typeface="MS Mincho"/>
                <a:cs typeface="MS Mincho"/>
              </a:rPr>
              <a:t>Novelty</a:t>
            </a:r>
            <a:r>
              <a:rPr lang="en-US" altLang="ja-JP" sz="2215" dirty="0">
                <a:solidFill>
                  <a:schemeClr val="accent1">
                    <a:lumMod val="50000"/>
                  </a:schemeClr>
                </a:solidFill>
                <a:latin typeface="Arial Narrow" panose="020B0606020202030204" pitchFamily="34" charset="0"/>
                <a:ea typeface="MS Mincho"/>
                <a:cs typeface="MS Mincho"/>
              </a:rPr>
              <a:t> and epistemic affordance</a:t>
            </a:r>
          </a:p>
          <a:p>
            <a:r>
              <a:rPr lang="en-US" altLang="ja-JP" sz="2215" dirty="0">
                <a:solidFill>
                  <a:schemeClr val="accent1">
                    <a:lumMod val="50000"/>
                  </a:schemeClr>
                </a:solidFill>
                <a:latin typeface="Arial Narrow" panose="020B0606020202030204" pitchFamily="34" charset="0"/>
                <a:ea typeface="MS Mincho"/>
                <a:cs typeface="MS Mincho"/>
              </a:rPr>
              <a:t>Sleep and </a:t>
            </a:r>
            <a:r>
              <a:rPr lang="en-US" altLang="ja-JP" sz="2215" dirty="0">
                <a:solidFill>
                  <a:schemeClr val="accent2">
                    <a:lumMod val="50000"/>
                  </a:schemeClr>
                </a:solidFill>
                <a:latin typeface="Arial Narrow" panose="020B0606020202030204" pitchFamily="34" charset="0"/>
                <a:ea typeface="MS Mincho"/>
                <a:cs typeface="MS Mincho"/>
              </a:rPr>
              <a:t>structure learning</a:t>
            </a:r>
            <a:endParaRPr lang="en-GB" sz="2215" dirty="0">
              <a:solidFill>
                <a:schemeClr val="accent2">
                  <a:lumMod val="50000"/>
                </a:schemeClr>
              </a:solidFill>
              <a:latin typeface="Arial Narrow" panose="020B0606020202030204" pitchFamily="34" charset="0"/>
            </a:endParaRPr>
          </a:p>
        </p:txBody>
      </p:sp>
    </p:spTree>
    <p:extLst>
      <p:ext uri="{BB962C8B-B14F-4D97-AF65-F5344CB8AC3E}">
        <p14:creationId xmlns:p14="http://schemas.microsoft.com/office/powerpoint/2010/main" val="405813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79418" y="774243"/>
            <a:ext cx="1089184" cy="1428212"/>
          </a:xfrm>
          <a:prstGeom prst="rect">
            <a:avLst/>
          </a:prstGeom>
        </p:spPr>
      </p:pic>
      <p:grpSp>
        <p:nvGrpSpPr>
          <p:cNvPr id="5" name="Group 4"/>
          <p:cNvGrpSpPr/>
          <p:nvPr/>
        </p:nvGrpSpPr>
        <p:grpSpPr>
          <a:xfrm>
            <a:off x="4821259" y="773705"/>
            <a:ext cx="2637692" cy="4348304"/>
            <a:chOff x="5242593" y="773705"/>
            <a:chExt cx="2857500" cy="4348304"/>
          </a:xfrm>
        </p:grpSpPr>
        <p:pic>
          <p:nvPicPr>
            <p:cNvPr id="3" name="Picture 2"/>
            <p:cNvPicPr>
              <a:picLocks noChangeAspect="1"/>
            </p:cNvPicPr>
            <p:nvPr/>
          </p:nvPicPr>
          <p:blipFill>
            <a:blip r:embed="rId3" cstate="print"/>
            <a:stretch>
              <a:fillRect/>
            </a:stretch>
          </p:blipFill>
          <p:spPr>
            <a:xfrm>
              <a:off x="5242593" y="773705"/>
              <a:ext cx="2857500" cy="1428750"/>
            </a:xfrm>
            <a:prstGeom prst="rect">
              <a:avLst/>
            </a:prstGeom>
          </p:spPr>
        </p:pic>
        <p:pic>
          <p:nvPicPr>
            <p:cNvPr id="4" name="Picture 3"/>
            <p:cNvPicPr>
              <a:picLocks noChangeAspect="1"/>
            </p:cNvPicPr>
            <p:nvPr/>
          </p:nvPicPr>
          <p:blipFill>
            <a:blip r:embed="rId4" cstate="print"/>
            <a:stretch>
              <a:fillRect/>
            </a:stretch>
          </p:blipFill>
          <p:spPr>
            <a:xfrm>
              <a:off x="5830280" y="2393885"/>
              <a:ext cx="1816507" cy="2728124"/>
            </a:xfrm>
            <a:prstGeom prst="rect">
              <a:avLst/>
            </a:prstGeom>
          </p:spPr>
        </p:pic>
      </p:grpSp>
      <p:pic>
        <p:nvPicPr>
          <p:cNvPr id="8" name="Picture 7"/>
          <p:cNvPicPr>
            <a:picLocks noChangeAspect="1"/>
          </p:cNvPicPr>
          <p:nvPr/>
        </p:nvPicPr>
        <p:blipFill>
          <a:blip r:embed="rId5" cstate="print"/>
          <a:stretch>
            <a:fillRect/>
          </a:stretch>
        </p:blipFill>
        <p:spPr>
          <a:xfrm>
            <a:off x="1414726" y="2753925"/>
            <a:ext cx="2393442" cy="1615994"/>
          </a:xfrm>
          <a:prstGeom prst="rect">
            <a:avLst/>
          </a:prstGeom>
        </p:spPr>
      </p:pic>
      <p:sp>
        <p:nvSpPr>
          <p:cNvPr id="12" name="TextBox 11"/>
          <p:cNvSpPr txBox="1"/>
          <p:nvPr/>
        </p:nvSpPr>
        <p:spPr>
          <a:xfrm>
            <a:off x="1707589" y="5589279"/>
            <a:ext cx="6357888" cy="461665"/>
          </a:xfrm>
          <a:prstGeom prst="rect">
            <a:avLst/>
          </a:prstGeom>
          <a:noFill/>
        </p:spPr>
        <p:txBody>
          <a:bodyPr wrap="square" rtlCol="0">
            <a:spAutoFit/>
          </a:bodyPr>
          <a:lstStyle/>
          <a:p>
            <a:pPr eaLnBrk="0" hangingPunct="0"/>
            <a:r>
              <a:rPr lang="en-GB" sz="2400" dirty="0">
                <a:solidFill>
                  <a:schemeClr val="accent1">
                    <a:lumMod val="75000"/>
                  </a:schemeClr>
                </a:solidFill>
                <a:latin typeface="Arial Narrow" panose="020B0606020202030204" pitchFamily="34" charset="0"/>
                <a:cs typeface="Times New Roman" pitchFamily="18" charset="0"/>
              </a:rPr>
              <a:t>Imagine you are an owl – and you are hungry…</a:t>
            </a:r>
            <a:endParaRPr lang="en-GB" sz="2000" dirty="0">
              <a:solidFill>
                <a:schemeClr val="accent1">
                  <a:lumMod val="75000"/>
                </a:schemeClr>
              </a:solidFill>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1884066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080454" y="774243"/>
            <a:ext cx="1089184" cy="1428212"/>
          </a:xfrm>
          <a:prstGeom prst="rect">
            <a:avLst/>
          </a:prstGeom>
        </p:spPr>
      </p:pic>
      <p:pic>
        <p:nvPicPr>
          <p:cNvPr id="3" name="Picture 2"/>
          <p:cNvPicPr>
            <a:picLocks noChangeAspect="1"/>
          </p:cNvPicPr>
          <p:nvPr/>
        </p:nvPicPr>
        <p:blipFill>
          <a:blip r:embed="rId4" cstate="print"/>
          <a:stretch>
            <a:fillRect/>
          </a:stretch>
        </p:blipFill>
        <p:spPr>
          <a:xfrm>
            <a:off x="4831791" y="773705"/>
            <a:ext cx="2637692" cy="1428750"/>
          </a:xfrm>
          <a:prstGeom prst="rect">
            <a:avLst/>
          </a:prstGeom>
        </p:spPr>
      </p:pic>
      <p:graphicFrame>
        <p:nvGraphicFramePr>
          <p:cNvPr id="9" name="Object 81"/>
          <p:cNvGraphicFramePr>
            <a:graphicFrameLocks noChangeAspect="1"/>
          </p:cNvGraphicFramePr>
          <p:nvPr>
            <p:extLst>
              <p:ext uri="{D42A27DB-BD31-4B8C-83A1-F6EECF244321}">
                <p14:modId xmlns:p14="http://schemas.microsoft.com/office/powerpoint/2010/main" val="27966376"/>
              </p:ext>
            </p:extLst>
          </p:nvPr>
        </p:nvGraphicFramePr>
        <p:xfrm>
          <a:off x="4999038" y="2798763"/>
          <a:ext cx="2303462" cy="361950"/>
        </p:xfrm>
        <a:graphic>
          <a:graphicData uri="http://schemas.openxmlformats.org/presentationml/2006/ole">
            <mc:AlternateContent xmlns:mc="http://schemas.openxmlformats.org/markup-compatibility/2006">
              <mc:Choice xmlns:v="urn:schemas-microsoft-com:vml" Requires="v">
                <p:oleObj spid="_x0000_s383056" name="Equation" r:id="rId5" imgW="1663560" imgH="241200" progId="Equation.DSMT4">
                  <p:embed/>
                </p:oleObj>
              </mc:Choice>
              <mc:Fallback>
                <p:oleObj name="Equation" r:id="rId5" imgW="1663560" imgH="241200" progId="Equation.DSMT4">
                  <p:embed/>
                  <p:pic>
                    <p:nvPicPr>
                      <p:cNvPr id="0" name=""/>
                      <p:cNvPicPr>
                        <a:picLocks noChangeAspect="1" noChangeArrowheads="1"/>
                      </p:cNvPicPr>
                      <p:nvPr/>
                    </p:nvPicPr>
                    <p:blipFill>
                      <a:blip r:embed="rId6"/>
                      <a:srcRect/>
                      <a:stretch>
                        <a:fillRect/>
                      </a:stretch>
                    </p:blipFill>
                    <p:spPr bwMode="auto">
                      <a:xfrm>
                        <a:off x="4999038" y="2798763"/>
                        <a:ext cx="2303462"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1"/>
          <p:cNvGraphicFramePr>
            <a:graphicFrameLocks noChangeAspect="1"/>
          </p:cNvGraphicFramePr>
          <p:nvPr/>
        </p:nvGraphicFramePr>
        <p:xfrm>
          <a:off x="1634445" y="2807667"/>
          <a:ext cx="1981200" cy="711200"/>
        </p:xfrm>
        <a:graphic>
          <a:graphicData uri="http://schemas.openxmlformats.org/presentationml/2006/ole">
            <mc:AlternateContent xmlns:mc="http://schemas.openxmlformats.org/markup-compatibility/2006">
              <mc:Choice xmlns:v="urn:schemas-microsoft-com:vml" Requires="v">
                <p:oleObj spid="_x0000_s383057" name="Equation" r:id="rId7" imgW="1435100" imgH="482600" progId="Equation.DSMT4">
                  <p:embed/>
                </p:oleObj>
              </mc:Choice>
              <mc:Fallback>
                <p:oleObj name="Equation" r:id="rId7" imgW="14351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445" y="2807667"/>
                        <a:ext cx="19812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50099" y="2365441"/>
            <a:ext cx="4000286" cy="338554"/>
          </a:xfrm>
          <a:prstGeom prst="rect">
            <a:avLst/>
          </a:prstGeom>
          <a:noFill/>
        </p:spPr>
        <p:txBody>
          <a:bodyPr wrap="square" rtlCol="0">
            <a:spAutoFit/>
          </a:bodyPr>
          <a:lstStyle/>
          <a:p>
            <a:pPr algn="ctr" eaLnBrk="0" hangingPunct="0"/>
            <a:r>
              <a:rPr lang="en-GB" sz="1600" dirty="0">
                <a:solidFill>
                  <a:schemeClr val="accent2">
                    <a:lumMod val="75000"/>
                  </a:schemeClr>
                </a:solidFill>
                <a:latin typeface="Arial Narrow" panose="020B0606020202030204" pitchFamily="34" charset="0"/>
                <a:cs typeface="Times New Roman" pitchFamily="18" charset="0"/>
              </a:rPr>
              <a:t>Optimal action depends on states of the world</a:t>
            </a:r>
            <a:endParaRPr lang="en-GB" sz="1400" dirty="0">
              <a:solidFill>
                <a:schemeClr val="accent2">
                  <a:lumMod val="75000"/>
                </a:schemeClr>
              </a:solidFill>
              <a:latin typeface="Arial Narrow" panose="020B0606020202030204" pitchFamily="34" charset="0"/>
              <a:cs typeface="Times New Roman" pitchFamily="18" charset="0"/>
            </a:endParaRPr>
          </a:p>
        </p:txBody>
      </p:sp>
      <p:sp>
        <p:nvSpPr>
          <p:cNvPr id="14" name="TextBox 13"/>
          <p:cNvSpPr txBox="1"/>
          <p:nvPr/>
        </p:nvSpPr>
        <p:spPr>
          <a:xfrm>
            <a:off x="4486463" y="2365441"/>
            <a:ext cx="4032304" cy="338554"/>
          </a:xfrm>
          <a:prstGeom prst="rect">
            <a:avLst/>
          </a:prstGeom>
          <a:noFill/>
        </p:spPr>
        <p:txBody>
          <a:bodyPr wrap="square" rtlCol="0">
            <a:spAutoFit/>
          </a:bodyPr>
          <a:lstStyle/>
          <a:p>
            <a:pPr algn="ctr" eaLnBrk="0" hangingPunct="0"/>
            <a:r>
              <a:rPr lang="en-GB" sz="1600" dirty="0">
                <a:solidFill>
                  <a:schemeClr val="accent1">
                    <a:lumMod val="75000"/>
                  </a:schemeClr>
                </a:solidFill>
                <a:latin typeface="Arial Narrow" panose="020B0606020202030204" pitchFamily="34" charset="0"/>
                <a:cs typeface="Times New Roman" pitchFamily="18" charset="0"/>
              </a:rPr>
              <a:t>Optimal action depends on </a:t>
            </a:r>
            <a:r>
              <a:rPr lang="en-GB" sz="1600" i="1" dirty="0">
                <a:solidFill>
                  <a:schemeClr val="accent1">
                    <a:lumMod val="75000"/>
                  </a:schemeClr>
                </a:solidFill>
                <a:latin typeface="Arial Narrow" panose="020B0606020202030204" pitchFamily="34" charset="0"/>
                <a:cs typeface="Times New Roman" pitchFamily="18" charset="0"/>
              </a:rPr>
              <a:t>beliefs about </a:t>
            </a:r>
            <a:r>
              <a:rPr lang="en-GB" sz="1600" dirty="0">
                <a:solidFill>
                  <a:schemeClr val="accent1">
                    <a:lumMod val="75000"/>
                  </a:schemeClr>
                </a:solidFill>
                <a:latin typeface="Arial Narrow" panose="020B0606020202030204" pitchFamily="34" charset="0"/>
                <a:cs typeface="Times New Roman" pitchFamily="18" charset="0"/>
              </a:rPr>
              <a:t>states</a:t>
            </a:r>
            <a:endParaRPr lang="en-GB" sz="1400" dirty="0">
              <a:solidFill>
                <a:schemeClr val="accent1">
                  <a:lumMod val="75000"/>
                </a:schemeClr>
              </a:solidFill>
              <a:latin typeface="Arial Narrow" panose="020B0606020202030204" pitchFamily="34" charset="0"/>
              <a:cs typeface="Times New Roman" pitchFamily="18" charset="0"/>
            </a:endParaRPr>
          </a:p>
        </p:txBody>
      </p:sp>
      <p:grpSp>
        <p:nvGrpSpPr>
          <p:cNvPr id="4" name="Group 6"/>
          <p:cNvGrpSpPr/>
          <p:nvPr/>
        </p:nvGrpSpPr>
        <p:grpSpPr>
          <a:xfrm>
            <a:off x="4477171" y="3248987"/>
            <a:ext cx="3346931" cy="1097588"/>
            <a:chOff x="4727975" y="3453098"/>
            <a:chExt cx="3625842" cy="1097588"/>
          </a:xfrm>
        </p:grpSpPr>
        <p:graphicFrame>
          <p:nvGraphicFramePr>
            <p:cNvPr id="15" name="Object 81"/>
            <p:cNvGraphicFramePr>
              <a:graphicFrameLocks noChangeAspect="1"/>
            </p:cNvGraphicFramePr>
            <p:nvPr>
              <p:extLst>
                <p:ext uri="{D42A27DB-BD31-4B8C-83A1-F6EECF244321}">
                  <p14:modId xmlns:p14="http://schemas.microsoft.com/office/powerpoint/2010/main" val="2651711689"/>
                </p:ext>
              </p:extLst>
            </p:nvPr>
          </p:nvGraphicFramePr>
          <p:xfrm>
            <a:off x="5179825" y="3788686"/>
            <a:ext cx="2703513" cy="762000"/>
          </p:xfrm>
          <a:graphic>
            <a:graphicData uri="http://schemas.openxmlformats.org/presentationml/2006/ole">
              <mc:AlternateContent xmlns:mc="http://schemas.openxmlformats.org/markup-compatibility/2006">
                <mc:Choice xmlns:v="urn:schemas-microsoft-com:vml" Requires="v">
                  <p:oleObj spid="_x0000_s383058" name="Equation" r:id="rId9" imgW="1803240" imgH="507960" progId="Equation.DSMT4">
                    <p:embed/>
                  </p:oleObj>
                </mc:Choice>
                <mc:Fallback>
                  <p:oleObj name="Equation" r:id="rId9" imgW="1803240" imgH="507960" progId="Equation.DSMT4">
                    <p:embed/>
                    <p:pic>
                      <p:nvPicPr>
                        <p:cNvPr id="0" name=""/>
                        <p:cNvPicPr>
                          <a:picLocks noChangeAspect="1" noChangeArrowheads="1"/>
                        </p:cNvPicPr>
                        <p:nvPr/>
                      </p:nvPicPr>
                      <p:blipFill>
                        <a:blip r:embed="rId10"/>
                        <a:srcRect/>
                        <a:stretch>
                          <a:fillRect/>
                        </a:stretch>
                      </p:blipFill>
                      <p:spPr bwMode="auto">
                        <a:xfrm>
                          <a:off x="5179825" y="3788686"/>
                          <a:ext cx="270351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4727975" y="3453098"/>
              <a:ext cx="3625842" cy="338554"/>
            </a:xfrm>
            <a:prstGeom prst="rect">
              <a:avLst/>
            </a:prstGeom>
            <a:noFill/>
          </p:spPr>
          <p:txBody>
            <a:bodyPr wrap="square" rtlCol="0">
              <a:spAutoFit/>
            </a:bodyPr>
            <a:lstStyle/>
            <a:p>
              <a:pPr algn="ctr" eaLnBrk="0" hangingPunct="0"/>
              <a:r>
                <a:rPr lang="en-GB" sz="1600" i="1" dirty="0">
                  <a:solidFill>
                    <a:schemeClr val="accent1">
                      <a:lumMod val="75000"/>
                    </a:schemeClr>
                  </a:solidFill>
                  <a:latin typeface="Arial Narrow" panose="020B0606020202030204" pitchFamily="34" charset="0"/>
                  <a:cs typeface="Times New Roman" pitchFamily="18" charset="0"/>
                </a:rPr>
                <a:t>and subsequent action</a:t>
              </a:r>
              <a:endParaRPr lang="en-GB" sz="1400" i="1" dirty="0">
                <a:solidFill>
                  <a:schemeClr val="accent1">
                    <a:lumMod val="75000"/>
                  </a:schemeClr>
                </a:solidFill>
                <a:latin typeface="Arial Narrow" panose="020B0606020202030204" pitchFamily="34" charset="0"/>
                <a:cs typeface="Times New Roman" pitchFamily="18" charset="0"/>
              </a:endParaRPr>
            </a:p>
          </p:txBody>
        </p:sp>
      </p:grpSp>
      <p:grpSp>
        <p:nvGrpSpPr>
          <p:cNvPr id="5" name="Group 21"/>
          <p:cNvGrpSpPr/>
          <p:nvPr/>
        </p:nvGrpSpPr>
        <p:grpSpPr>
          <a:xfrm>
            <a:off x="999296" y="4599160"/>
            <a:ext cx="6941547" cy="1935215"/>
            <a:chOff x="1082570" y="5049180"/>
            <a:chExt cx="7520009" cy="1935215"/>
          </a:xfrm>
        </p:grpSpPr>
        <p:sp>
          <p:nvSpPr>
            <p:cNvPr id="21" name="Rounded Rectangle 20"/>
            <p:cNvSpPr/>
            <p:nvPr/>
          </p:nvSpPr>
          <p:spPr>
            <a:xfrm>
              <a:off x="4943970" y="5049180"/>
              <a:ext cx="3645405" cy="19352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latin typeface="Arial Narrow" panose="020B0606020202030204" pitchFamily="34" charset="0"/>
                <a:cs typeface="Times New Roman" pitchFamily="18" charset="0"/>
              </a:endParaRPr>
            </a:p>
          </p:txBody>
        </p:sp>
        <p:sp>
          <p:nvSpPr>
            <p:cNvPr id="6" name="Rounded Rectangle 5"/>
            <p:cNvSpPr/>
            <p:nvPr/>
          </p:nvSpPr>
          <p:spPr>
            <a:xfrm>
              <a:off x="1082570" y="5049180"/>
              <a:ext cx="3645405" cy="19352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latin typeface="Arial Narrow" panose="020B0606020202030204" pitchFamily="34" charset="0"/>
                <a:cs typeface="Times New Roman" pitchFamily="18" charset="0"/>
              </a:endParaRPr>
            </a:p>
          </p:txBody>
        </p:sp>
        <p:sp>
          <p:nvSpPr>
            <p:cNvPr id="19" name="TextBox 18"/>
            <p:cNvSpPr txBox="1"/>
            <p:nvPr/>
          </p:nvSpPr>
          <p:spPr>
            <a:xfrm>
              <a:off x="1261531" y="5094185"/>
              <a:ext cx="3406852" cy="1815882"/>
            </a:xfrm>
            <a:prstGeom prst="rect">
              <a:avLst/>
            </a:prstGeom>
            <a:noFill/>
          </p:spPr>
          <p:txBody>
            <a:bodyPr wrap="square" rtlCol="0">
              <a:spAutoFit/>
            </a:bodyPr>
            <a:lstStyle/>
            <a:p>
              <a:pPr eaLnBrk="0" hangingPunct="0"/>
              <a:r>
                <a:rPr lang="en-GB" sz="1600" dirty="0">
                  <a:solidFill>
                    <a:schemeClr val="accent2">
                      <a:lumMod val="50000"/>
                    </a:schemeClr>
                  </a:solidFill>
                  <a:latin typeface="Arial Narrow" panose="020B0606020202030204" pitchFamily="34" charset="0"/>
                  <a:cs typeface="Times New Roman" pitchFamily="18" charset="0"/>
                </a:rPr>
                <a:t>Bellman’s Optimality Principle:</a:t>
              </a:r>
            </a:p>
            <a:p>
              <a:pPr eaLnBrk="0" hangingPunct="0"/>
              <a:endParaRPr lang="en-GB" sz="1200" dirty="0">
                <a:solidFill>
                  <a:schemeClr val="accent2">
                    <a:lumMod val="50000"/>
                  </a:schemeClr>
                </a:solidFill>
                <a:latin typeface="Arial Narrow" panose="020B0606020202030204" pitchFamily="34" charset="0"/>
                <a:cs typeface="Times New Roman" pitchFamily="18" charset="0"/>
              </a:endParaRP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Optimal control theory</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Dynamic programming</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Deep reinforcement learning and expected utility</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Bayesian decision theory</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State-action policy iteration</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MDP</a:t>
              </a:r>
            </a:p>
            <a:p>
              <a:pPr marL="171450" indent="-171450" eaLnBrk="0" hangingPunct="0">
                <a:buFont typeface="Arial" panose="020B0604020202020204" pitchFamily="34" charset="0"/>
                <a:buChar char="•"/>
              </a:pPr>
              <a:r>
                <a:rPr lang="en-GB" sz="1200" dirty="0">
                  <a:solidFill>
                    <a:schemeClr val="accent2">
                      <a:lumMod val="50000"/>
                    </a:schemeClr>
                  </a:solidFill>
                  <a:latin typeface="Arial Narrow" panose="020B0606020202030204" pitchFamily="34" charset="0"/>
                  <a:cs typeface="Times New Roman" pitchFamily="18" charset="0"/>
                </a:rPr>
                <a:t>….</a:t>
              </a:r>
              <a:endParaRPr lang="en-GB" sz="1100" dirty="0">
                <a:solidFill>
                  <a:schemeClr val="accent2">
                    <a:lumMod val="50000"/>
                  </a:schemeClr>
                </a:solidFill>
                <a:latin typeface="Arial Narrow" panose="020B0606020202030204" pitchFamily="34" charset="0"/>
                <a:cs typeface="Times New Roman" pitchFamily="18" charset="0"/>
              </a:endParaRPr>
            </a:p>
          </p:txBody>
        </p:sp>
        <p:sp>
          <p:nvSpPr>
            <p:cNvPr id="20" name="TextBox 19"/>
            <p:cNvSpPr txBox="1"/>
            <p:nvPr/>
          </p:nvSpPr>
          <p:spPr>
            <a:xfrm>
              <a:off x="5164663" y="5094185"/>
              <a:ext cx="3437916" cy="1815882"/>
            </a:xfrm>
            <a:prstGeom prst="rect">
              <a:avLst/>
            </a:prstGeom>
            <a:noFill/>
          </p:spPr>
          <p:txBody>
            <a:bodyPr wrap="square" rtlCol="0">
              <a:spAutoFit/>
            </a:bodyPr>
            <a:lstStyle/>
            <a:p>
              <a:pPr eaLnBrk="0" hangingPunct="0"/>
              <a:r>
                <a:rPr lang="en-GB" sz="1600" dirty="0">
                  <a:solidFill>
                    <a:schemeClr val="accent1">
                      <a:lumMod val="75000"/>
                    </a:schemeClr>
                  </a:solidFill>
                  <a:latin typeface="Arial Narrow" panose="020B0606020202030204" pitchFamily="34" charset="0"/>
                  <a:cs typeface="Times New Roman" pitchFamily="18" charset="0"/>
                </a:rPr>
                <a:t>Hamilton's Principle of least Action:</a:t>
              </a:r>
            </a:p>
            <a:p>
              <a:pPr eaLnBrk="0" hangingPunct="0"/>
              <a:endParaRPr lang="en-GB" sz="1200" dirty="0">
                <a:solidFill>
                  <a:schemeClr val="accent1">
                    <a:lumMod val="75000"/>
                  </a:schemeClr>
                </a:solidFill>
                <a:latin typeface="Arial Narrow" panose="020B0606020202030204" pitchFamily="34" charset="0"/>
                <a:cs typeface="Times New Roman" pitchFamily="18" charset="0"/>
              </a:endParaRP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Free energy principle</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Active inference</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Artificial curiosity and intrinsic motivation</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Optimal Bayesian design</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Sequential policy optimisation</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POMDP</a:t>
              </a:r>
            </a:p>
            <a:p>
              <a:pPr marL="171450" indent="-171450" eaLnBrk="0" hangingPunct="0">
                <a:buFont typeface="Arial" panose="020B0604020202020204" pitchFamily="34" charset="0"/>
                <a:buChar char="•"/>
              </a:pPr>
              <a:r>
                <a:rPr lang="en-GB" sz="1200" dirty="0">
                  <a:solidFill>
                    <a:schemeClr val="accent1">
                      <a:lumMod val="75000"/>
                    </a:schemeClr>
                  </a:solidFill>
                  <a:latin typeface="Arial Narrow" panose="020B0606020202030204" pitchFamily="34" charset="0"/>
                  <a:cs typeface="Times New Roman" pitchFamily="18" charset="0"/>
                </a:rPr>
                <a:t>….</a:t>
              </a:r>
              <a:endParaRPr lang="en-GB" sz="1100" dirty="0">
                <a:solidFill>
                  <a:schemeClr val="accent1">
                    <a:lumMod val="75000"/>
                  </a:schemeClr>
                </a:solidFill>
                <a:latin typeface="Arial Narrow" panose="020B0606020202030204" pitchFamily="34" charset="0"/>
                <a:cs typeface="Times New Roman" pitchFamily="18" charset="0"/>
              </a:endParaRPr>
            </a:p>
          </p:txBody>
        </p:sp>
      </p:grpSp>
    </p:spTree>
    <p:extLst>
      <p:ext uri="{BB962C8B-B14F-4D97-AF65-F5344CB8AC3E}">
        <p14:creationId xmlns:p14="http://schemas.microsoft.com/office/powerpoint/2010/main" val="9820920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1502</Words>
  <Application>Microsoft Office PowerPoint</Application>
  <PresentationFormat>On-screen Show (4:3)</PresentationFormat>
  <Paragraphs>570</Paragraphs>
  <Slides>35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Symbol</vt:lpstr>
      <vt:lpstr>Arial</vt:lpstr>
      <vt:lpstr>Times New Roman</vt:lpstr>
      <vt:lpstr>Calibri</vt:lpstr>
      <vt:lpstr>MT Extra</vt:lpstr>
      <vt:lpstr>Arial Narrow</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2017-03-26T12:14:13Z</dcterms:created>
  <dcterms:modified xsi:type="dcterms:W3CDTF">2019-12-08T13:05:07Z</dcterms:modified>
</cp:coreProperties>
</file>