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1" r:id="rId4"/>
    <p:sldId id="277" r:id="rId5"/>
    <p:sldId id="278" r:id="rId6"/>
    <p:sldId id="280" r:id="rId7"/>
    <p:sldId id="272" r:id="rId8"/>
    <p:sldId id="275" r:id="rId9"/>
    <p:sldId id="276" r:id="rId10"/>
    <p:sldId id="284" r:id="rId11"/>
    <p:sldId id="286" r:id="rId12"/>
    <p:sldId id="281" r:id="rId13"/>
    <p:sldId id="267" r:id="rId14"/>
    <p:sldId id="269" r:id="rId15"/>
    <p:sldId id="265" r:id="rId16"/>
    <p:sldId id="266" r:id="rId17"/>
    <p:sldId id="262" r:id="rId18"/>
    <p:sldId id="282" r:id="rId19"/>
    <p:sldId id="274" r:id="rId20"/>
    <p:sldId id="260" r:id="rId21"/>
    <p:sldId id="257" r:id="rId22"/>
    <p:sldId id="259" r:id="rId23"/>
    <p:sldId id="273" r:id="rId24"/>
    <p:sldId id="285"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27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png"/><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15.wmf"/><Relationship Id="rId7" Type="http://schemas.openxmlformats.org/officeDocument/2006/relationships/image" Target="../media/image25.wmf"/><Relationship Id="rId2" Type="http://schemas.openxmlformats.org/officeDocument/2006/relationships/image" Target="../media/image14.wmf"/><Relationship Id="rId1" Type="http://schemas.openxmlformats.org/officeDocument/2006/relationships/image" Target="../media/image13.png"/><Relationship Id="rId6" Type="http://schemas.openxmlformats.org/officeDocument/2006/relationships/image" Target="../media/image17.wmf"/><Relationship Id="rId5" Type="http://schemas.openxmlformats.org/officeDocument/2006/relationships/image" Target="../media/image24.wmf"/><Relationship Id="rId10" Type="http://schemas.openxmlformats.org/officeDocument/2006/relationships/image" Target="../media/image27.wmf"/><Relationship Id="rId4" Type="http://schemas.openxmlformats.org/officeDocument/2006/relationships/image" Target="../media/image23.wmf"/><Relationship Id="rId9"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18" Type="http://schemas.openxmlformats.org/officeDocument/2006/relationships/image" Target="../media/image50.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wmf"/><Relationship Id="rId17" Type="http://schemas.openxmlformats.org/officeDocument/2006/relationships/image" Target="../media/image49.wmf"/><Relationship Id="rId2" Type="http://schemas.openxmlformats.org/officeDocument/2006/relationships/image" Target="../media/image34.wmf"/><Relationship Id="rId16" Type="http://schemas.openxmlformats.org/officeDocument/2006/relationships/image" Target="../media/image48.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5" Type="http://schemas.openxmlformats.org/officeDocument/2006/relationships/image" Target="../media/image4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8.wmf"/><Relationship Id="rId5" Type="http://schemas.openxmlformats.org/officeDocument/2006/relationships/image" Target="../media/image15.wmf"/><Relationship Id="rId4"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image" Target="../media/image101.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5.wmf"/><Relationship Id="rId3" Type="http://schemas.openxmlformats.org/officeDocument/2006/relationships/image" Target="../media/image105.wmf"/><Relationship Id="rId7" Type="http://schemas.openxmlformats.org/officeDocument/2006/relationships/image" Target="../media/image109.wmf"/><Relationship Id="rId12" Type="http://schemas.openxmlformats.org/officeDocument/2006/relationships/image" Target="../media/image114.wmf"/><Relationship Id="rId2" Type="http://schemas.openxmlformats.org/officeDocument/2006/relationships/image" Target="../media/image104.wmf"/><Relationship Id="rId16" Type="http://schemas.openxmlformats.org/officeDocument/2006/relationships/image" Target="../media/image118.wmf"/><Relationship Id="rId1" Type="http://schemas.openxmlformats.org/officeDocument/2006/relationships/image" Target="../media/image103.wmf"/><Relationship Id="rId6" Type="http://schemas.openxmlformats.org/officeDocument/2006/relationships/image" Target="../media/image108.wmf"/><Relationship Id="rId11" Type="http://schemas.openxmlformats.org/officeDocument/2006/relationships/image" Target="../media/image113.wmf"/><Relationship Id="rId5" Type="http://schemas.openxmlformats.org/officeDocument/2006/relationships/image" Target="../media/image107.wmf"/><Relationship Id="rId15" Type="http://schemas.openxmlformats.org/officeDocument/2006/relationships/image" Target="../media/image117.wmf"/><Relationship Id="rId10" Type="http://schemas.openxmlformats.org/officeDocument/2006/relationships/image" Target="../media/image112.wmf"/><Relationship Id="rId4" Type="http://schemas.openxmlformats.org/officeDocument/2006/relationships/image" Target="../media/image106.wmf"/><Relationship Id="rId9" Type="http://schemas.openxmlformats.org/officeDocument/2006/relationships/image" Target="../media/image111.wmf"/><Relationship Id="rId14" Type="http://schemas.openxmlformats.org/officeDocument/2006/relationships/image" Target="../media/image1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DF076F1-B7E4-4A8B-8CEE-2734A9BE9A2E}" type="datetime1">
              <a:rPr lang="en-US" smtClean="0">
                <a:solidFill>
                  <a:srgbClr val="000000"/>
                </a:solidFill>
              </a:rPr>
              <a:pPr>
                <a:defRPr/>
              </a:pPr>
              <a:t>4/5/2014</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CA3B1-E2BE-43B9-94FD-5758B2843073}"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122234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A47CC6F-3269-4D1E-B715-26FEA72CEE87}" type="datetime1">
              <a:rPr lang="en-US" smtClean="0">
                <a:solidFill>
                  <a:srgbClr val="000000"/>
                </a:solidFill>
              </a:rPr>
              <a:pPr>
                <a:defRPr/>
              </a:pPr>
              <a:t>4/5/2014</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081C38-BCFD-4AB2-B052-3B0DE8B6194C}"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224144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1A0B046-6ACD-466B-8D7E-510449A41EB1}" type="datetime1">
              <a:rPr lang="en-US" smtClean="0">
                <a:solidFill>
                  <a:srgbClr val="000000"/>
                </a:solidFill>
              </a:rPr>
              <a:pPr>
                <a:defRPr/>
              </a:pPr>
              <a:t>4/5/2014</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5FF72-DF86-4C90-B462-AD0917831BD0}"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790346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498CD5B-2677-4791-A893-0684502A0718}" type="datetime1">
              <a:rPr lang="en-US" smtClean="0">
                <a:solidFill>
                  <a:srgbClr val="000000"/>
                </a:solidFill>
              </a:rPr>
              <a:pPr>
                <a:defRPr/>
              </a:pPr>
              <a:t>4/5/2014</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08990A-2202-4716-9526-D7D9BD90F2B6}"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401964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4428CF9-83AC-4CC3-81CB-C31E4595A9CE}" type="datetime1">
              <a:rPr lang="en-US" smtClean="0">
                <a:solidFill>
                  <a:srgbClr val="000000"/>
                </a:solidFill>
              </a:rPr>
              <a:pPr>
                <a:defRPr/>
              </a:pPr>
              <a:t>4/5/2014</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FE9380-26D5-4EEE-93D9-75A9587BF584}"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1952592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B47A634-F6AD-4502-939A-4E21276C9A8C}" type="datetime1">
              <a:rPr lang="en-US" smtClean="0">
                <a:solidFill>
                  <a:srgbClr val="000000"/>
                </a:solidFill>
              </a:rPr>
              <a:pPr>
                <a:defRPr/>
              </a:pPr>
              <a:t>4/5/2014</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14850E-C98A-4FC1-A584-3B6A4EA8E495}"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305041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E54B5E-EA64-4E0A-9198-E5A549C2712B}" type="datetime1">
              <a:rPr lang="en-US" smtClean="0">
                <a:solidFill>
                  <a:srgbClr val="000000"/>
                </a:solidFill>
              </a:rPr>
              <a:pPr>
                <a:defRPr/>
              </a:pPr>
              <a:t>4/5/2014</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2AB66A-6212-4FE1-9C39-D3B85090D1F8}"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1007533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82BE4E-5A31-4536-BE65-BFF02C07DA56}" type="datetime1">
              <a:rPr lang="en-US" smtClean="0">
                <a:solidFill>
                  <a:srgbClr val="000000"/>
                </a:solidFill>
              </a:rPr>
              <a:pPr>
                <a:defRPr/>
              </a:pPr>
              <a:t>4/5/2014</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739F0C-EFE8-4752-B377-892727FC3507}"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272259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7AEC11-A4F2-4A6F-8EAE-64518FAB7A91}" type="datetime1">
              <a:rPr lang="en-US" smtClean="0">
                <a:solidFill>
                  <a:srgbClr val="000000"/>
                </a:solidFill>
              </a:rPr>
              <a:pPr>
                <a:defRPr/>
              </a:pPr>
              <a:t>4/5/2014</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11492D-AA8F-4F65-9613-11DF7CD8476A}"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708646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0575548-F612-4175-AD9C-FBAAB0F54C11}" type="datetime1">
              <a:rPr lang="en-US" smtClean="0">
                <a:solidFill>
                  <a:srgbClr val="000000"/>
                </a:solidFill>
              </a:rPr>
              <a:pPr>
                <a:defRPr/>
              </a:pPr>
              <a:t>4/5/2014</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A9774-8716-4C2A-A0A6-9B596ECEA1A2}"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3572181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7FBCD6D-6748-4161-9236-326DE6A7C18F}" type="datetime1">
              <a:rPr lang="en-US" smtClean="0">
                <a:solidFill>
                  <a:srgbClr val="000000"/>
                </a:solidFill>
              </a:rPr>
              <a:pPr>
                <a:defRPr/>
              </a:pPr>
              <a:t>4/5/2014</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E115B-D094-4C97-92A8-555C289A6DA1}"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2106986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3"/>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600203"/>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41"/>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3"/>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1600200"/>
            <a:ext cx="40444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3938591"/>
            <a:ext cx="40444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AABA6-3DD0-4EDA-8F25-E9AF5D00709C}" type="datetimeFigureOut">
              <a:rPr lang="en-GB" smtClean="0"/>
              <a:pPr/>
              <a:t>05/04/2014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DF1D1-6747-466E-9FE2-2933B6399E36}"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AABA6-3DD0-4EDA-8F25-E9AF5D00709C}" type="datetimeFigureOut">
              <a:rPr lang="en-GB" smtClean="0"/>
              <a:pPr/>
              <a:t>05/04/2014</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DF1D1-6747-466E-9FE2-2933B6399E3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7A11D5B2-AE47-4E90-976A-38E225C35993}" type="datetime1">
              <a:rPr lang="en-US" smtClean="0">
                <a:solidFill>
                  <a:srgbClr val="000000"/>
                </a:solidFill>
              </a:rPr>
              <a:pPr fontAlgn="base">
                <a:spcBef>
                  <a:spcPct val="0"/>
                </a:spcBef>
                <a:spcAft>
                  <a:spcPct val="0"/>
                </a:spcAft>
                <a:defRPr/>
              </a:pPr>
              <a:t>4/5/2014</a:t>
            </a:fld>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3F695C2-696D-4324-B253-F6E7CCB92C7F}" type="slidenum">
              <a:rPr lang="en-GB">
                <a:solidFill>
                  <a:srgbClr val="000000"/>
                </a:solidFill>
              </a:rPr>
              <a:pPr fontAlgn="base">
                <a:spcBef>
                  <a:spcPct val="0"/>
                </a:spcBef>
                <a:spcAft>
                  <a:spcPct val="0"/>
                </a:spcAft>
                <a:defRPr/>
              </a:p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fontAlgn="base">
              <a:spcBef>
                <a:spcPct val="0"/>
              </a:spcBef>
              <a:spcAft>
                <a:spcPct val="0"/>
              </a:spcAft>
              <a:defRPr/>
            </a:pPr>
            <a:fld id="{59664CFC-D401-4C2F-A215-E4E727A1413F}"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uk/url?sa=i&amp;rct=j&amp;q=&amp;esrc=s&amp;source=images&amp;cd=&amp;cad=rja&amp;uact=8&amp;docid=nF1c2HBS6IdZUM&amp;tbnid=qlK-m6wwr04WtM:&amp;ved=0CAUQjRw&amp;url=http%3A%2F%2Fsubrosa-blonde.blogspot.com%2F2011_03_06_archive.html&amp;ei=52BAU9blHI3Z0QXq44DIBw&amp;bvm=bv.64125504,d.ZG4&amp;psig=AFQjCNG0mY0V6XkAFtzm9f_MYnfOo-fLMg&amp;ust=139681442118084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69.jpeg"/><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60.bin"/><Relationship Id="rId11" Type="http://schemas.openxmlformats.org/officeDocument/2006/relationships/oleObject" Target="../embeddings/oleObject65.bin"/><Relationship Id="rId5" Type="http://schemas.openxmlformats.org/officeDocument/2006/relationships/oleObject" Target="../embeddings/oleObject59.bin"/><Relationship Id="rId10" Type="http://schemas.openxmlformats.org/officeDocument/2006/relationships/oleObject" Target="../embeddings/oleObject64.bin"/><Relationship Id="rId4" Type="http://schemas.openxmlformats.org/officeDocument/2006/relationships/oleObject" Target="../embeddings/oleObject58.bin"/><Relationship Id="rId9" Type="http://schemas.openxmlformats.org/officeDocument/2006/relationships/oleObject" Target="../embeddings/oleObject63.bin"/></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89.emf"/><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92.png"/><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100.png"/><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Word_Document2.docx"/></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oleObject" Target="../embeddings/oleObject76.bin"/><Relationship Id="rId18" Type="http://schemas.openxmlformats.org/officeDocument/2006/relationships/oleObject" Target="../embeddings/oleObject81.bin"/><Relationship Id="rId3" Type="http://schemas.openxmlformats.org/officeDocument/2006/relationships/oleObject" Target="../embeddings/oleObject66.bin"/><Relationship Id="rId7" Type="http://schemas.openxmlformats.org/officeDocument/2006/relationships/oleObject" Target="../embeddings/oleObject70.bin"/><Relationship Id="rId12" Type="http://schemas.openxmlformats.org/officeDocument/2006/relationships/oleObject" Target="../embeddings/oleObject75.bin"/><Relationship Id="rId17" Type="http://schemas.openxmlformats.org/officeDocument/2006/relationships/oleObject" Target="../embeddings/oleObject80.bin"/><Relationship Id="rId2" Type="http://schemas.openxmlformats.org/officeDocument/2006/relationships/slideLayout" Target="../slideLayouts/slideLayout29.xml"/><Relationship Id="rId16" Type="http://schemas.openxmlformats.org/officeDocument/2006/relationships/oleObject" Target="../embeddings/oleObject79.bin"/><Relationship Id="rId20" Type="http://schemas.openxmlformats.org/officeDocument/2006/relationships/image" Target="../media/image119.jpeg"/><Relationship Id="rId1" Type="http://schemas.openxmlformats.org/officeDocument/2006/relationships/vmlDrawing" Target="../drawings/vmlDrawing8.vml"/><Relationship Id="rId6" Type="http://schemas.openxmlformats.org/officeDocument/2006/relationships/oleObject" Target="../embeddings/oleObject69.bin"/><Relationship Id="rId11" Type="http://schemas.openxmlformats.org/officeDocument/2006/relationships/oleObject" Target="../embeddings/oleObject74.bin"/><Relationship Id="rId5" Type="http://schemas.openxmlformats.org/officeDocument/2006/relationships/oleObject" Target="../embeddings/oleObject68.bin"/><Relationship Id="rId15" Type="http://schemas.openxmlformats.org/officeDocument/2006/relationships/oleObject" Target="../embeddings/oleObject78.bin"/><Relationship Id="rId10" Type="http://schemas.openxmlformats.org/officeDocument/2006/relationships/oleObject" Target="../embeddings/oleObject73.bin"/><Relationship Id="rId19" Type="http://schemas.openxmlformats.org/officeDocument/2006/relationships/hyperlink" Target="http://www.google.co.uk/url?sa=i&amp;rct=j&amp;q=&amp;esrc=s&amp;source=images&amp;cd=&amp;cad=rja&amp;docid=1nYS8_u-VPBqyM&amp;tbnid=93qPeoXnyZQ1cM:&amp;ved=0CAUQjRw&amp;url=http://mindbrain.ucdavis.edu/people/abastos&amp;ei=bwntUqS0DMO60QXox4G4BQ&amp;bvm=bv.60444564,d.ZG4&amp;psig=AFQjCNEvIkW0N5xz6gesdI68eA_frktMig&amp;ust=1391352438612437" TargetMode="External"/><Relationship Id="rId4" Type="http://schemas.openxmlformats.org/officeDocument/2006/relationships/oleObject" Target="../embeddings/oleObject67.bin"/><Relationship Id="rId9" Type="http://schemas.openxmlformats.org/officeDocument/2006/relationships/oleObject" Target="../embeddings/oleObject72.bin"/><Relationship Id="rId14" Type="http://schemas.openxmlformats.org/officeDocument/2006/relationships/oleObject" Target="../embeddings/oleObject77.bin"/></Relationships>
</file>

<file path=ppt/slides/_rels/slide3.xml.rels><?xml version="1.0" encoding="UTF-8" standalone="yes"?>
<Relationships xmlns="http://schemas.openxmlformats.org/package/2006/relationships"><Relationship Id="rId8" Type="http://schemas.openxmlformats.org/officeDocument/2006/relationships/hyperlink" Target="http://payingattentiontothesky.files.wordpress.com/2012/06/lord_of_the_rings_one_ring.jpg"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image" Target="../media/image21.png"/><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image" Target="../media/image22.jpe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1.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image" Target="../media/image22.jpeg"/><Relationship Id="rId10" Type="http://schemas.openxmlformats.org/officeDocument/2006/relationships/oleObject" Target="../embeddings/oleObject18.bin"/><Relationship Id="rId4" Type="http://schemas.openxmlformats.org/officeDocument/2006/relationships/image" Target="../media/image21.png"/><Relationship Id="rId9" Type="http://schemas.openxmlformats.org/officeDocument/2006/relationships/oleObject" Target="../embeddings/oleObject17.bin"/><Relationship Id="rId1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7.bin"/><Relationship Id="rId18" Type="http://schemas.openxmlformats.org/officeDocument/2006/relationships/oleObject" Target="../embeddings/oleObject42.bin"/><Relationship Id="rId3" Type="http://schemas.openxmlformats.org/officeDocument/2006/relationships/image" Target="../media/image51.jpeg"/><Relationship Id="rId21" Type="http://schemas.openxmlformats.org/officeDocument/2006/relationships/oleObject" Target="../embeddings/oleObject45.bin"/><Relationship Id="rId7" Type="http://schemas.openxmlformats.org/officeDocument/2006/relationships/oleObject" Target="../embeddings/oleObject31.bin"/><Relationship Id="rId12" Type="http://schemas.openxmlformats.org/officeDocument/2006/relationships/oleObject" Target="../embeddings/oleObject36.bin"/><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oleObject" Target="../embeddings/oleObject40.bin"/><Relationship Id="rId20" Type="http://schemas.openxmlformats.org/officeDocument/2006/relationships/oleObject" Target="../embeddings/oleObject44.bin"/><Relationship Id="rId1" Type="http://schemas.openxmlformats.org/officeDocument/2006/relationships/vmlDrawing" Target="../drawings/vmlDrawing4.vml"/><Relationship Id="rId6" Type="http://schemas.openxmlformats.org/officeDocument/2006/relationships/oleObject" Target="../embeddings/oleObject30.bin"/><Relationship Id="rId11" Type="http://schemas.openxmlformats.org/officeDocument/2006/relationships/oleObject" Target="../embeddings/oleObject35.bin"/><Relationship Id="rId5" Type="http://schemas.openxmlformats.org/officeDocument/2006/relationships/oleObject" Target="../embeddings/oleObject29.bin"/><Relationship Id="rId15" Type="http://schemas.openxmlformats.org/officeDocument/2006/relationships/oleObject" Target="../embeddings/oleObject39.bin"/><Relationship Id="rId10" Type="http://schemas.openxmlformats.org/officeDocument/2006/relationships/oleObject" Target="../embeddings/oleObject34.bin"/><Relationship Id="rId19" Type="http://schemas.openxmlformats.org/officeDocument/2006/relationships/oleObject" Target="../embeddings/oleObject43.bin"/><Relationship Id="rId4" Type="http://schemas.openxmlformats.org/officeDocument/2006/relationships/oleObject" Target="../embeddings/oleObject28.bin"/><Relationship Id="rId9" Type="http://schemas.openxmlformats.org/officeDocument/2006/relationships/oleObject" Target="../embeddings/oleObject33.bin"/><Relationship Id="rId14" Type="http://schemas.openxmlformats.org/officeDocument/2006/relationships/oleObject" Target="../embeddings/oleObject3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6.bin"/><Relationship Id="rId3" Type="http://schemas.openxmlformats.org/officeDocument/2006/relationships/oleObject" Target="../embeddings/oleObject46.bin"/><Relationship Id="rId7" Type="http://schemas.openxmlformats.org/officeDocument/2006/relationships/oleObject" Target="../embeddings/oleObject50.bin"/><Relationship Id="rId12" Type="http://schemas.openxmlformats.org/officeDocument/2006/relationships/oleObject" Target="../embeddings/oleObject5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49.bin"/><Relationship Id="rId11" Type="http://schemas.openxmlformats.org/officeDocument/2006/relationships/oleObject" Target="../embeddings/oleObject54.bin"/><Relationship Id="rId5" Type="http://schemas.openxmlformats.org/officeDocument/2006/relationships/oleObject" Target="../embeddings/oleObject48.bin"/><Relationship Id="rId10" Type="http://schemas.openxmlformats.org/officeDocument/2006/relationships/oleObject" Target="../embeddings/oleObject53.bin"/><Relationship Id="rId4" Type="http://schemas.openxmlformats.org/officeDocument/2006/relationships/oleObject" Target="../embeddings/oleObject47.bin"/><Relationship Id="rId9" Type="http://schemas.openxmlformats.org/officeDocument/2006/relationships/oleObject" Target="../embeddings/oleObject52.bin"/><Relationship Id="rId14" Type="http://schemas.openxmlformats.org/officeDocument/2006/relationships/oleObject" Target="../embeddings/oleObject5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3" y="548681"/>
            <a:ext cx="5976664" cy="3785652"/>
          </a:xfrm>
          <a:prstGeom prst="rect">
            <a:avLst/>
          </a:prstGeom>
        </p:spPr>
        <p:txBody>
          <a:bodyPr wrap="square">
            <a:spAutoFit/>
          </a:bodyPr>
          <a:lstStyle/>
          <a:p>
            <a:pPr algn="ctr"/>
            <a:endParaRPr lang="en-GB" sz="900" dirty="0" smtClean="0">
              <a:solidFill>
                <a:schemeClr val="tx2"/>
              </a:solidFill>
            </a:endParaRPr>
          </a:p>
          <a:p>
            <a:pPr algn="ctr"/>
            <a:r>
              <a:rPr lang="en-GB" b="1" dirty="0" smtClean="0">
                <a:solidFill>
                  <a:schemeClr val="tx2"/>
                </a:solidFill>
              </a:rPr>
              <a:t>Dynamic causal modelling </a:t>
            </a:r>
            <a:endParaRPr lang="en-GB" b="1" dirty="0" smtClean="0">
              <a:solidFill>
                <a:schemeClr val="tx2"/>
              </a:solidFill>
            </a:endParaRPr>
          </a:p>
          <a:p>
            <a:pPr algn="ctr"/>
            <a:r>
              <a:rPr lang="en-GB" b="1" dirty="0" smtClean="0">
                <a:solidFill>
                  <a:schemeClr val="tx2"/>
                </a:solidFill>
              </a:rPr>
              <a:t>of </a:t>
            </a:r>
            <a:r>
              <a:rPr lang="en-GB" b="1" dirty="0" smtClean="0">
                <a:solidFill>
                  <a:schemeClr val="tx2"/>
                </a:solidFill>
              </a:rPr>
              <a:t>electromagnetic responses </a:t>
            </a:r>
            <a:endParaRPr lang="en-GB" b="1" dirty="0" smtClean="0">
              <a:solidFill>
                <a:schemeClr val="tx2"/>
              </a:solidFill>
            </a:endParaRPr>
          </a:p>
          <a:p>
            <a:pPr algn="ctr"/>
            <a:endParaRPr lang="en-GB" b="1" dirty="0" smtClean="0">
              <a:solidFill>
                <a:schemeClr val="tx2"/>
              </a:solidFill>
            </a:endParaRPr>
          </a:p>
          <a:p>
            <a:pPr algn="ctr"/>
            <a:r>
              <a:rPr lang="en-GB" sz="1400" b="1" dirty="0" smtClean="0">
                <a:solidFill>
                  <a:schemeClr val="tx2"/>
                </a:solidFill>
              </a:rPr>
              <a:t> </a:t>
            </a:r>
            <a:r>
              <a:rPr lang="en-GB" sz="1200" b="1" dirty="0" smtClean="0">
                <a:solidFill>
                  <a:schemeClr val="tx2"/>
                </a:solidFill>
              </a:rPr>
              <a:t>Karl Friston</a:t>
            </a:r>
            <a:r>
              <a:rPr lang="en-GB" sz="1200" dirty="0" smtClean="0">
                <a:solidFill>
                  <a:schemeClr val="tx2"/>
                </a:solidFill>
              </a:rPr>
              <a:t> - Wellcome Trust Centre for Neuroimaging, Institute of Neurology, UCL</a:t>
            </a:r>
          </a:p>
          <a:p>
            <a:pPr algn="ctr"/>
            <a:endParaRPr lang="en-GB" sz="1400" b="1" dirty="0" smtClean="0">
              <a:solidFill>
                <a:schemeClr val="tx2"/>
              </a:solidFill>
            </a:endParaRPr>
          </a:p>
          <a:p>
            <a:pPr algn="ctr"/>
            <a:endParaRPr lang="en-GB" sz="900" dirty="0" smtClean="0">
              <a:solidFill>
                <a:schemeClr val="tx2"/>
              </a:solidFill>
            </a:endParaRPr>
          </a:p>
          <a:p>
            <a:pPr>
              <a:spcAft>
                <a:spcPts val="0"/>
              </a:spcAft>
            </a:pPr>
            <a:r>
              <a:rPr lang="en-GB" sz="1000" dirty="0" smtClean="0">
                <a:solidFill>
                  <a:schemeClr val="tx2"/>
                </a:solidFill>
                <a:ea typeface="Calibri"/>
                <a:cs typeface="Times New Roman"/>
              </a:rPr>
              <a:t>In recent years, dynamic causal modelling has become established in the analysis of invasive and non-invasive electromagnetic signals. In this talk, I will briefly review the basic idea behind dynamic causal modelling – namely to equip a standard electromagnetic forward model, used in source reconstruction, with a neural mass or field model that embodies interactions within and between sources. A key point here is that the resulting forward or generative models can predict a large variety of data features – such as event or induced responses, or indeed their complex cross spectral density – using the same underlying neuronal model. </a:t>
            </a:r>
          </a:p>
          <a:p>
            <a:pPr>
              <a:spcAft>
                <a:spcPts val="0"/>
              </a:spcAft>
            </a:pPr>
            <a:endParaRPr lang="en-GB" sz="1000" dirty="0" smtClean="0">
              <a:solidFill>
                <a:schemeClr val="tx2"/>
              </a:solidFill>
              <a:ea typeface="Calibri"/>
              <a:cs typeface="Times New Roman"/>
            </a:endParaRPr>
          </a:p>
          <a:p>
            <a:pPr>
              <a:spcAft>
                <a:spcPts val="0"/>
              </a:spcAft>
            </a:pPr>
            <a:r>
              <a:rPr lang="en-GB" sz="1000" dirty="0" smtClean="0">
                <a:solidFill>
                  <a:schemeClr val="tx2"/>
                </a:solidFill>
                <a:ea typeface="Calibri"/>
                <a:cs typeface="Times New Roman"/>
              </a:rPr>
              <a:t>Dynamic causal modelling brings a new perspective to characterising event and induced responses – empirical response components, previously reified as objects of study in their own right (such as the mismatch negativity or P300) now become data features that have to be explained in terms of neuronal dynamics and changes in distributed connectivity. In other words, dynamic causal modelling emphasises the neurobiological mechanisms that underlie responses – over all channels and peristimulus time – without particular regard for the phenomenology of classical response components. My hope is to incite some discussion of this shift in perspective and its implications.</a:t>
            </a:r>
            <a:endParaRPr lang="en-GB" sz="1000" dirty="0">
              <a:solidFill>
                <a:schemeClr val="tx2"/>
              </a:solidFill>
              <a:ea typeface="Calibri"/>
              <a:cs typeface="Times New Roman"/>
            </a:endParaRPr>
          </a:p>
        </p:txBody>
      </p:sp>
      <p:pic>
        <p:nvPicPr>
          <p:cNvPr id="9" name="Picture 2" descr="https://www.online.psychol.ucl.ac.uk/App_Themes/Pos08/images/logo_blue_beta.gi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380313" y="188640"/>
            <a:ext cx="1639254" cy="816198"/>
          </a:xfrm>
          <a:prstGeom prst="rect">
            <a:avLst/>
          </a:prstGeom>
          <a:noFill/>
        </p:spPr>
      </p:pic>
      <p:pic>
        <p:nvPicPr>
          <p:cNvPr id="3" name="Picture 2" descr="http://www.maastrichtuniversity.nl/upload/87784109-8e6a-4395-a00d-3e9078b2e4b7_5.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5497" y="44624"/>
            <a:ext cx="2924175" cy="1266826"/>
          </a:xfrm>
          <a:prstGeom prst="rect">
            <a:avLst/>
          </a:prstGeom>
          <a:noFill/>
        </p:spPr>
      </p:pic>
      <p:pic>
        <p:nvPicPr>
          <p:cNvPr id="4" name="Picture 4" descr="https://encrypted-tbn2.gstatic.com/images?q=tbn:ANd9GcTpUu3D9Kes4wS3lWR8H8fjKVvPaWrQ3PqqUCHBORHXlvyjeSo_yw">
            <a:hlinkClick r:id="rId4"/>
          </p:cNvPr>
          <p:cNvPicPr>
            <a:picLocks noChangeAspect="1" noChangeArrowheads="1"/>
          </p:cNvPicPr>
          <p:nvPr/>
        </p:nvPicPr>
        <p:blipFill>
          <a:blip r:embed="rId5" cstate="print"/>
          <a:srcRect/>
          <a:stretch>
            <a:fillRect/>
          </a:stretch>
        </p:blipFill>
        <p:spPr bwMode="auto">
          <a:xfrm>
            <a:off x="2843808" y="4365104"/>
            <a:ext cx="3024336" cy="2024990"/>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descr="GetFile"/>
          <p:cNvPicPr>
            <a:picLocks noChangeAspect="1" noChangeArrowheads="1"/>
          </p:cNvPicPr>
          <p:nvPr/>
        </p:nvPicPr>
        <p:blipFill>
          <a:blip r:embed="rId2" cstate="print"/>
          <a:srcRect l="29832" t="36092" r="29832" b="19052"/>
          <a:stretch>
            <a:fillRect/>
          </a:stretch>
        </p:blipFill>
        <p:spPr bwMode="auto">
          <a:xfrm>
            <a:off x="52754" y="49213"/>
            <a:ext cx="915866" cy="1435100"/>
          </a:xfrm>
          <a:prstGeom prst="rect">
            <a:avLst/>
          </a:prstGeom>
          <a:noFill/>
        </p:spPr>
      </p:pic>
      <p:sp>
        <p:nvSpPr>
          <p:cNvPr id="131077" name="Rectangle 5"/>
          <p:cNvSpPr>
            <a:spLocks noChangeArrowheads="1"/>
          </p:cNvSpPr>
          <p:nvPr/>
        </p:nvSpPr>
        <p:spPr bwMode="auto">
          <a:xfrm>
            <a:off x="2987824" y="1916832"/>
            <a:ext cx="3268718" cy="2077492"/>
          </a:xfrm>
          <a:prstGeom prst="rect">
            <a:avLst/>
          </a:prstGeom>
          <a:noFill/>
          <a:ln w="12700">
            <a:noFill/>
            <a:miter lim="800000"/>
            <a:headEnd/>
            <a:tailEnd/>
          </a:ln>
          <a:effectLst/>
        </p:spPr>
        <p:txBody>
          <a:bodyPr wrap="square" bIns="0" anchor="ctr">
            <a:spAutoFit/>
          </a:bodyPr>
          <a:lstStyle/>
          <a:p>
            <a:pPr marL="457200" indent="-457200" algn="ctr"/>
            <a:r>
              <a:rPr lang="en-US" sz="2400" dirty="0" smtClean="0">
                <a:solidFill>
                  <a:schemeClr val="tx2"/>
                </a:solidFill>
              </a:rPr>
              <a:t>O</a:t>
            </a:r>
            <a:r>
              <a:rPr lang="en-US" sz="2400" b="0" dirty="0" smtClean="0">
                <a:solidFill>
                  <a:schemeClr val="tx2"/>
                </a:solidFill>
              </a:rPr>
              <a:t>verview</a:t>
            </a:r>
            <a:endParaRPr lang="en-US" sz="2400" b="0" dirty="0">
              <a:solidFill>
                <a:schemeClr val="tx2"/>
              </a:solidFill>
            </a:endParaRPr>
          </a:p>
          <a:p>
            <a:pPr marL="457200" indent="-457200" algn="ctr"/>
            <a:endParaRPr lang="en-US" sz="2400" b="0" dirty="0">
              <a:solidFill>
                <a:schemeClr val="tx2"/>
              </a:solidFill>
            </a:endParaRPr>
          </a:p>
          <a:p>
            <a:pPr marL="457200" indent="-457200" algn="ctr"/>
            <a:r>
              <a:rPr lang="en-GB" sz="1200" b="0" dirty="0" smtClean="0">
                <a:solidFill>
                  <a:schemeClr val="tx2"/>
                </a:solidFill>
              </a:rPr>
              <a:t>The basic idea</a:t>
            </a:r>
          </a:p>
          <a:p>
            <a:pPr marL="457200" indent="-457200" algn="ctr"/>
            <a:endParaRPr lang="en-GB" sz="1200" dirty="0" smtClean="0">
              <a:solidFill>
                <a:schemeClr val="tx2"/>
              </a:solidFill>
            </a:endParaRPr>
          </a:p>
          <a:p>
            <a:pPr marL="457200" indent="-457200" algn="ctr"/>
            <a:r>
              <a:rPr lang="en-GB" sz="1200" b="1" dirty="0" smtClean="0">
                <a:solidFill>
                  <a:schemeClr val="tx2"/>
                </a:solidFill>
              </a:rPr>
              <a:t>Generative model and face validation</a:t>
            </a:r>
          </a:p>
          <a:p>
            <a:pPr marL="457200" indent="-457200" algn="ctr"/>
            <a:endParaRPr lang="en-GB" sz="1200" dirty="0" smtClean="0">
              <a:solidFill>
                <a:schemeClr val="tx2"/>
              </a:solidFill>
            </a:endParaRPr>
          </a:p>
          <a:p>
            <a:pPr marL="457200" indent="-457200" algn="ctr"/>
            <a:r>
              <a:rPr lang="en-GB" sz="1200" b="0" dirty="0" smtClean="0">
                <a:solidFill>
                  <a:schemeClr val="tx2"/>
                </a:solidFill>
              </a:rPr>
              <a:t>An empirical example</a:t>
            </a:r>
          </a:p>
          <a:p>
            <a:pPr marL="457200" indent="-457200" algn="ctr"/>
            <a:endParaRPr lang="en-GB" sz="1200" dirty="0" smtClean="0">
              <a:solidFill>
                <a:schemeClr val="tx2"/>
              </a:solidFill>
            </a:endParaRPr>
          </a:p>
          <a:p>
            <a:pPr marL="457200" indent="-457200" algn="ctr"/>
            <a:endParaRPr lang="en-GB" sz="1200" b="0" dirty="0">
              <a:solidFill>
                <a:schemeClr val="tx2"/>
              </a:solidFill>
            </a:endParaRPr>
          </a:p>
        </p:txBody>
      </p:sp>
      <p:pic>
        <p:nvPicPr>
          <p:cNvPr id="131079" name="Picture 7"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8028843" y="115890"/>
            <a:ext cx="961292" cy="1341437"/>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47"/>
          <p:cNvSpPr>
            <a:spLocks noChangeArrowheads="1"/>
          </p:cNvSpPr>
          <p:nvPr/>
        </p:nvSpPr>
        <p:spPr bwMode="auto">
          <a:xfrm flipH="1">
            <a:off x="1514430" y="3686959"/>
            <a:ext cx="5915734" cy="647700"/>
          </a:xfrm>
          <a:prstGeom prst="rect">
            <a:avLst/>
          </a:prstGeom>
          <a:solidFill>
            <a:srgbClr val="EAEAEA"/>
          </a:solidFill>
          <a:ln w="9525">
            <a:noFill/>
            <a:miter lim="800000"/>
            <a:headEnd/>
            <a:tailEnd/>
          </a:ln>
        </p:spPr>
        <p:txBody>
          <a:bodyPr wrap="none" anchor="ctr"/>
          <a:lstStyle/>
          <a:p>
            <a:endParaRPr lang="en-GB"/>
          </a:p>
        </p:txBody>
      </p:sp>
      <p:pic>
        <p:nvPicPr>
          <p:cNvPr id="63" name="Picture 27" descr="Picture1"/>
          <p:cNvPicPr>
            <a:picLocks noChangeAspect="1" noChangeArrowheads="1"/>
          </p:cNvPicPr>
          <p:nvPr/>
        </p:nvPicPr>
        <p:blipFill>
          <a:blip r:embed="rId3" cstate="print">
            <a:duotone>
              <a:schemeClr val="accent1">
                <a:shade val="45000"/>
                <a:satMod val="135000"/>
              </a:schemeClr>
              <a:prstClr val="white"/>
            </a:duotone>
          </a:blip>
          <a:srcRect l="27194" t="9099" r="57950" b="-61"/>
          <a:stretch>
            <a:fillRect/>
          </a:stretch>
        </p:blipFill>
        <p:spPr bwMode="auto">
          <a:xfrm>
            <a:off x="755577" y="2777506"/>
            <a:ext cx="936104" cy="2595710"/>
          </a:xfrm>
          <a:prstGeom prst="rect">
            <a:avLst/>
          </a:prstGeom>
          <a:noFill/>
          <a:ln w="12700">
            <a:noFill/>
            <a:miter lim="800000"/>
            <a:headEnd/>
            <a:tailEnd/>
          </a:ln>
        </p:spPr>
      </p:pic>
      <p:sp>
        <p:nvSpPr>
          <p:cNvPr id="1062" name="Text Box 186"/>
          <p:cNvSpPr txBox="1">
            <a:spLocks noChangeArrowheads="1"/>
          </p:cNvSpPr>
          <p:nvPr/>
        </p:nvSpPr>
        <p:spPr bwMode="auto">
          <a:xfrm>
            <a:off x="5136606" y="5733258"/>
            <a:ext cx="1307602" cy="307777"/>
          </a:xfrm>
          <a:prstGeom prst="rect">
            <a:avLst/>
          </a:prstGeom>
          <a:noFill/>
          <a:ln w="9525">
            <a:noFill/>
            <a:miter lim="800000"/>
            <a:headEnd/>
            <a:tailEnd/>
          </a:ln>
        </p:spPr>
        <p:txBody>
          <a:bodyPr wrap="square">
            <a:spAutoFit/>
          </a:bodyPr>
          <a:lstStyle/>
          <a:p>
            <a:pPr algn="ctr"/>
            <a:r>
              <a:rPr lang="en-GB" sz="1400" dirty="0" smtClean="0">
                <a:solidFill>
                  <a:schemeClr val="tx2"/>
                </a:solidFill>
              </a:rPr>
              <a:t>Early source (1)</a:t>
            </a:r>
            <a:endParaRPr lang="en-GB" sz="1400" dirty="0">
              <a:solidFill>
                <a:schemeClr val="tx2"/>
              </a:solidFill>
            </a:endParaRPr>
          </a:p>
        </p:txBody>
      </p:sp>
      <p:sp>
        <p:nvSpPr>
          <p:cNvPr id="1066" name="Text Box 186"/>
          <p:cNvSpPr txBox="1">
            <a:spLocks noChangeArrowheads="1"/>
          </p:cNvSpPr>
          <p:nvPr/>
        </p:nvSpPr>
        <p:spPr bwMode="auto">
          <a:xfrm>
            <a:off x="1691680" y="5733258"/>
            <a:ext cx="1435586" cy="307777"/>
          </a:xfrm>
          <a:prstGeom prst="rect">
            <a:avLst/>
          </a:prstGeom>
          <a:noFill/>
          <a:ln w="9525">
            <a:noFill/>
            <a:miter lim="800000"/>
            <a:headEnd/>
            <a:tailEnd/>
          </a:ln>
        </p:spPr>
        <p:txBody>
          <a:bodyPr wrap="none">
            <a:spAutoFit/>
          </a:bodyPr>
          <a:lstStyle/>
          <a:p>
            <a:pPr algn="ctr"/>
            <a:r>
              <a:rPr lang="en-GB" sz="1400" dirty="0" smtClean="0">
                <a:solidFill>
                  <a:schemeClr val="tx2"/>
                </a:solidFill>
              </a:rPr>
              <a:t>Higher source (2)</a:t>
            </a:r>
            <a:endParaRPr lang="en-GB" sz="1400" dirty="0">
              <a:solidFill>
                <a:schemeClr val="tx2"/>
              </a:solidFill>
            </a:endParaRPr>
          </a:p>
        </p:txBody>
      </p:sp>
      <p:sp>
        <p:nvSpPr>
          <p:cNvPr id="52" name="Isosceles Triangle 51"/>
          <p:cNvSpPr/>
          <p:nvPr/>
        </p:nvSpPr>
        <p:spPr>
          <a:xfrm flipH="1">
            <a:off x="2976602" y="4262899"/>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p:cNvSpPr/>
          <p:nvPr/>
        </p:nvSpPr>
        <p:spPr>
          <a:xfrm flipH="1">
            <a:off x="6300037" y="4262899"/>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7"/>
          <p:cNvSpPr>
            <a:spLocks noChangeArrowheads="1"/>
          </p:cNvSpPr>
          <p:nvPr/>
        </p:nvSpPr>
        <p:spPr bwMode="auto">
          <a:xfrm flipH="1">
            <a:off x="2253188" y="3758843"/>
            <a:ext cx="391072" cy="439614"/>
          </a:xfrm>
          <a:prstGeom prst="ellipse">
            <a:avLst/>
          </a:prstGeom>
          <a:solidFill>
            <a:schemeClr val="tx1"/>
          </a:solidFill>
          <a:ln w="9525">
            <a:noFill/>
            <a:round/>
            <a:headEnd/>
            <a:tailEnd/>
          </a:ln>
        </p:spPr>
        <p:txBody>
          <a:bodyPr wrap="none" anchor="ctr"/>
          <a:lstStyle/>
          <a:p>
            <a:endParaRPr lang="en-US">
              <a:latin typeface="Arial Narrow" pitchFamily="34" charset="0"/>
            </a:endParaRPr>
          </a:p>
        </p:txBody>
      </p:sp>
      <p:sp>
        <p:nvSpPr>
          <p:cNvPr id="50" name="Oval 7"/>
          <p:cNvSpPr>
            <a:spLocks noChangeArrowheads="1"/>
          </p:cNvSpPr>
          <p:nvPr/>
        </p:nvSpPr>
        <p:spPr bwMode="auto">
          <a:xfrm flipH="1">
            <a:off x="5576623" y="3758843"/>
            <a:ext cx="391072" cy="439614"/>
          </a:xfrm>
          <a:prstGeom prst="ellipse">
            <a:avLst/>
          </a:prstGeom>
          <a:solidFill>
            <a:schemeClr val="tx1"/>
          </a:solidFill>
          <a:ln w="9525">
            <a:noFill/>
            <a:round/>
            <a:headEnd/>
            <a:tailEnd/>
          </a:ln>
        </p:spPr>
        <p:txBody>
          <a:bodyPr wrap="none" anchor="ctr"/>
          <a:lstStyle/>
          <a:p>
            <a:endParaRPr lang="en-US">
              <a:latin typeface="Arial Narrow" pitchFamily="34" charset="0"/>
            </a:endParaRPr>
          </a:p>
        </p:txBody>
      </p:sp>
      <p:sp>
        <p:nvSpPr>
          <p:cNvPr id="49" name="Oval 7"/>
          <p:cNvSpPr>
            <a:spLocks noChangeArrowheads="1"/>
          </p:cNvSpPr>
          <p:nvPr/>
        </p:nvSpPr>
        <p:spPr bwMode="auto">
          <a:xfrm flipH="1">
            <a:off x="6307777" y="3103205"/>
            <a:ext cx="391072" cy="439614"/>
          </a:xfrm>
          <a:prstGeom prst="ellipse">
            <a:avLst/>
          </a:prstGeom>
          <a:solidFill>
            <a:srgbClr val="FF0000"/>
          </a:solidFill>
          <a:ln w="9525">
            <a:noFill/>
            <a:round/>
            <a:headEnd/>
            <a:tailEnd/>
          </a:ln>
        </p:spPr>
        <p:txBody>
          <a:bodyPr wrap="none" anchor="ctr"/>
          <a:lstStyle/>
          <a:p>
            <a:endParaRPr lang="en-US">
              <a:latin typeface="Arial Narrow" pitchFamily="34" charset="0"/>
            </a:endParaRPr>
          </a:p>
        </p:txBody>
      </p:sp>
      <p:sp>
        <p:nvSpPr>
          <p:cNvPr id="48" name="Oval 7"/>
          <p:cNvSpPr>
            <a:spLocks noChangeArrowheads="1"/>
          </p:cNvSpPr>
          <p:nvPr/>
        </p:nvSpPr>
        <p:spPr bwMode="auto">
          <a:xfrm flipH="1">
            <a:off x="2984343" y="3103205"/>
            <a:ext cx="391072" cy="439614"/>
          </a:xfrm>
          <a:prstGeom prst="ellipse">
            <a:avLst/>
          </a:prstGeom>
          <a:solidFill>
            <a:srgbClr val="FF0000"/>
          </a:solidFill>
          <a:ln w="9525">
            <a:noFill/>
            <a:round/>
            <a:headEnd/>
            <a:tailEnd/>
          </a:ln>
        </p:spPr>
        <p:txBody>
          <a:bodyPr wrap="none" anchor="ctr"/>
          <a:lstStyle/>
          <a:p>
            <a:endParaRPr lang="en-US">
              <a:latin typeface="Arial Narrow" pitchFamily="34" charset="0"/>
            </a:endParaRPr>
          </a:p>
        </p:txBody>
      </p:sp>
      <p:sp>
        <p:nvSpPr>
          <p:cNvPr id="47" name="Isosceles Triangle 46"/>
          <p:cNvSpPr/>
          <p:nvPr/>
        </p:nvSpPr>
        <p:spPr>
          <a:xfrm flipH="1">
            <a:off x="2245447" y="3031197"/>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flipH="1">
            <a:off x="5568881" y="3031197"/>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Text Box 186"/>
          <p:cNvSpPr txBox="1">
            <a:spLocks noChangeArrowheads="1"/>
          </p:cNvSpPr>
          <p:nvPr/>
        </p:nvSpPr>
        <p:spPr bwMode="auto">
          <a:xfrm flipH="1">
            <a:off x="1630767" y="5242834"/>
            <a:ext cx="1595309" cy="261610"/>
          </a:xfrm>
          <a:prstGeom prst="rect">
            <a:avLst/>
          </a:prstGeom>
          <a:noFill/>
          <a:ln w="9525">
            <a:noFill/>
            <a:miter lim="800000"/>
            <a:headEnd/>
            <a:tailEnd/>
          </a:ln>
        </p:spPr>
        <p:txBody>
          <a:bodyPr wrap="none">
            <a:spAutoFit/>
          </a:bodyPr>
          <a:lstStyle/>
          <a:p>
            <a:pPr algn="ctr"/>
            <a:r>
              <a:rPr lang="en-GB" sz="1100" dirty="0" smtClean="0">
                <a:solidFill>
                  <a:schemeClr val="tx2"/>
                </a:solidFill>
              </a:rPr>
              <a:t>Endogenous fluctuations</a:t>
            </a:r>
            <a:endParaRPr lang="en-GB" sz="1100" dirty="0">
              <a:solidFill>
                <a:schemeClr val="tx2"/>
              </a:solidFill>
            </a:endParaRPr>
          </a:p>
        </p:txBody>
      </p:sp>
      <p:cxnSp>
        <p:nvCxnSpPr>
          <p:cNvPr id="56" name="Curved Connector 55"/>
          <p:cNvCxnSpPr>
            <a:stCxn id="52" idx="1"/>
            <a:endCxn id="49" idx="4"/>
          </p:cNvCxnSpPr>
          <p:nvPr/>
        </p:nvCxnSpPr>
        <p:spPr>
          <a:xfrm flipV="1">
            <a:off x="3275712" y="3542819"/>
            <a:ext cx="3227602" cy="972108"/>
          </a:xfrm>
          <a:prstGeom prst="curvedConnector2">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9" name="Curved Connector 55"/>
          <p:cNvCxnSpPr>
            <a:stCxn id="46" idx="5"/>
            <a:endCxn id="51" idx="1"/>
          </p:cNvCxnSpPr>
          <p:nvPr/>
        </p:nvCxnSpPr>
        <p:spPr>
          <a:xfrm rot="10800000" flipV="1">
            <a:off x="2586988" y="3283225"/>
            <a:ext cx="3081596" cy="539998"/>
          </a:xfrm>
          <a:prstGeom prst="curvedConnector2">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4" name="Curved Connector 55"/>
          <p:cNvCxnSpPr>
            <a:stCxn id="50" idx="6"/>
            <a:endCxn id="46" idx="5"/>
          </p:cNvCxnSpPr>
          <p:nvPr/>
        </p:nvCxnSpPr>
        <p:spPr>
          <a:xfrm rot="10800000" flipH="1">
            <a:off x="5576622" y="3283226"/>
            <a:ext cx="91962" cy="695425"/>
          </a:xfrm>
          <a:prstGeom prst="curvedConnector3">
            <a:avLst>
              <a:gd name="adj1" fmla="val -25699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8" name="Curved Connector 55"/>
          <p:cNvCxnSpPr>
            <a:stCxn id="46" idx="1"/>
            <a:endCxn id="50" idx="2"/>
          </p:cNvCxnSpPr>
          <p:nvPr/>
        </p:nvCxnSpPr>
        <p:spPr>
          <a:xfrm>
            <a:off x="5867990" y="3283225"/>
            <a:ext cx="99704" cy="695425"/>
          </a:xfrm>
          <a:prstGeom prst="curvedConnector3">
            <a:avLst>
              <a:gd name="adj1" fmla="val 329279"/>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3" name="Curved Connector 55"/>
          <p:cNvCxnSpPr>
            <a:stCxn id="51" idx="6"/>
            <a:endCxn id="47" idx="5"/>
          </p:cNvCxnSpPr>
          <p:nvPr/>
        </p:nvCxnSpPr>
        <p:spPr>
          <a:xfrm rot="10800000" flipH="1">
            <a:off x="2253187" y="3283226"/>
            <a:ext cx="91963" cy="695425"/>
          </a:xfrm>
          <a:prstGeom prst="curvedConnector3">
            <a:avLst>
              <a:gd name="adj1" fmla="val -256995"/>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6" name="Curved Connector 55"/>
          <p:cNvCxnSpPr>
            <a:stCxn id="47" idx="1"/>
            <a:endCxn id="51" idx="2"/>
          </p:cNvCxnSpPr>
          <p:nvPr/>
        </p:nvCxnSpPr>
        <p:spPr>
          <a:xfrm>
            <a:off x="2544557" y="3283225"/>
            <a:ext cx="99703" cy="695425"/>
          </a:xfrm>
          <a:prstGeom prst="curvedConnector3">
            <a:avLst>
              <a:gd name="adj1" fmla="val 32928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0" name="Curved Connector 55"/>
          <p:cNvCxnSpPr>
            <a:stCxn id="49" idx="6"/>
            <a:endCxn id="50" idx="0"/>
          </p:cNvCxnSpPr>
          <p:nvPr/>
        </p:nvCxnSpPr>
        <p:spPr>
          <a:xfrm rot="10800000" flipV="1">
            <a:off x="5772160" y="3323011"/>
            <a:ext cx="535619" cy="435831"/>
          </a:xfrm>
          <a:prstGeom prst="curvedConnector2">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3" name="Curved Connector 55"/>
          <p:cNvCxnSpPr>
            <a:stCxn id="50" idx="2"/>
            <a:endCxn id="49" idx="4"/>
          </p:cNvCxnSpPr>
          <p:nvPr/>
        </p:nvCxnSpPr>
        <p:spPr>
          <a:xfrm flipV="1">
            <a:off x="5967694" y="3542821"/>
            <a:ext cx="535619" cy="435831"/>
          </a:xfrm>
          <a:prstGeom prst="curved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6" name="Curved Connector 55"/>
          <p:cNvCxnSpPr>
            <a:stCxn id="51" idx="2"/>
            <a:endCxn id="48" idx="4"/>
          </p:cNvCxnSpPr>
          <p:nvPr/>
        </p:nvCxnSpPr>
        <p:spPr>
          <a:xfrm flipV="1">
            <a:off x="2644260" y="3542821"/>
            <a:ext cx="535620" cy="435831"/>
          </a:xfrm>
          <a:prstGeom prst="curved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9" name="Curved Connector 55"/>
          <p:cNvCxnSpPr>
            <a:stCxn id="48" idx="6"/>
            <a:endCxn id="51" idx="0"/>
          </p:cNvCxnSpPr>
          <p:nvPr/>
        </p:nvCxnSpPr>
        <p:spPr>
          <a:xfrm rot="10800000" flipV="1">
            <a:off x="2448723" y="3323011"/>
            <a:ext cx="535620" cy="435831"/>
          </a:xfrm>
          <a:prstGeom prst="curvedConnector2">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2" name="Curved Connector 55"/>
          <p:cNvCxnSpPr>
            <a:stCxn id="49" idx="2"/>
            <a:endCxn id="53" idx="1"/>
          </p:cNvCxnSpPr>
          <p:nvPr/>
        </p:nvCxnSpPr>
        <p:spPr>
          <a:xfrm flipH="1">
            <a:off x="6599146" y="3323014"/>
            <a:ext cx="99703" cy="1191915"/>
          </a:xfrm>
          <a:prstGeom prst="curvedConnector3">
            <a:avLst>
              <a:gd name="adj1" fmla="val -22928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7" name="Curved Connector 55"/>
          <p:cNvCxnSpPr>
            <a:stCxn id="53" idx="5"/>
            <a:endCxn id="49" idx="6"/>
          </p:cNvCxnSpPr>
          <p:nvPr/>
        </p:nvCxnSpPr>
        <p:spPr>
          <a:xfrm rot="10800000">
            <a:off x="6307779" y="3323015"/>
            <a:ext cx="91963" cy="1191915"/>
          </a:xfrm>
          <a:prstGeom prst="curvedConnector3">
            <a:avLst>
              <a:gd name="adj1" fmla="val 356995"/>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1" name="Curved Connector 55"/>
          <p:cNvCxnSpPr>
            <a:stCxn id="52" idx="5"/>
            <a:endCxn id="48" idx="6"/>
          </p:cNvCxnSpPr>
          <p:nvPr/>
        </p:nvCxnSpPr>
        <p:spPr>
          <a:xfrm rot="10800000">
            <a:off x="2984343" y="3323015"/>
            <a:ext cx="91962" cy="1191915"/>
          </a:xfrm>
          <a:prstGeom prst="curvedConnector3">
            <a:avLst>
              <a:gd name="adj1" fmla="val 35699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4" name="Curved Connector 55"/>
          <p:cNvCxnSpPr>
            <a:stCxn id="48" idx="2"/>
            <a:endCxn id="52" idx="1"/>
          </p:cNvCxnSpPr>
          <p:nvPr/>
        </p:nvCxnSpPr>
        <p:spPr>
          <a:xfrm flipH="1">
            <a:off x="3275712" y="3323014"/>
            <a:ext cx="99704" cy="1191915"/>
          </a:xfrm>
          <a:prstGeom prst="curvedConnector3">
            <a:avLst>
              <a:gd name="adj1" fmla="val -229279"/>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5" name="Text Box 180"/>
          <p:cNvSpPr txBox="1">
            <a:spLocks noChangeArrowheads="1"/>
          </p:cNvSpPr>
          <p:nvPr/>
        </p:nvSpPr>
        <p:spPr bwMode="auto">
          <a:xfrm>
            <a:off x="827584" y="4406915"/>
            <a:ext cx="864096" cy="369332"/>
          </a:xfrm>
          <a:prstGeom prst="rect">
            <a:avLst/>
          </a:prstGeom>
          <a:noFill/>
          <a:ln w="9525">
            <a:noFill/>
            <a:miter lim="800000"/>
            <a:headEnd/>
            <a:tailEnd/>
          </a:ln>
        </p:spPr>
        <p:txBody>
          <a:bodyPr wrap="square">
            <a:spAutoFit/>
          </a:bodyPr>
          <a:lstStyle/>
          <a:p>
            <a:r>
              <a:rPr lang="en-GB" sz="900" b="1" dirty="0" smtClean="0">
                <a:solidFill>
                  <a:schemeClr val="tx2"/>
                </a:solidFill>
              </a:rPr>
              <a:t>Infragranular layer</a:t>
            </a:r>
            <a:endParaRPr lang="en-GB" sz="900" b="1" dirty="0">
              <a:solidFill>
                <a:schemeClr val="tx2"/>
              </a:solidFill>
            </a:endParaRPr>
          </a:p>
        </p:txBody>
      </p:sp>
      <p:sp>
        <p:nvSpPr>
          <p:cNvPr id="116" name="Text Box 180"/>
          <p:cNvSpPr txBox="1">
            <a:spLocks noChangeArrowheads="1"/>
          </p:cNvSpPr>
          <p:nvPr/>
        </p:nvSpPr>
        <p:spPr bwMode="auto">
          <a:xfrm>
            <a:off x="827584" y="3254787"/>
            <a:ext cx="864096" cy="369332"/>
          </a:xfrm>
          <a:prstGeom prst="rect">
            <a:avLst/>
          </a:prstGeom>
          <a:noFill/>
          <a:ln w="9525">
            <a:noFill/>
            <a:miter lim="800000"/>
            <a:headEnd/>
            <a:tailEnd/>
          </a:ln>
        </p:spPr>
        <p:txBody>
          <a:bodyPr wrap="square">
            <a:spAutoFit/>
          </a:bodyPr>
          <a:lstStyle/>
          <a:p>
            <a:r>
              <a:rPr lang="en-GB" sz="900" b="1" dirty="0" smtClean="0">
                <a:solidFill>
                  <a:schemeClr val="tx2"/>
                </a:solidFill>
              </a:rPr>
              <a:t>supragranular layer</a:t>
            </a:r>
            <a:endParaRPr lang="en-GB" sz="900" b="1" dirty="0">
              <a:solidFill>
                <a:schemeClr val="tx2"/>
              </a:solidFill>
            </a:endParaRPr>
          </a:p>
        </p:txBody>
      </p:sp>
      <p:graphicFrame>
        <p:nvGraphicFramePr>
          <p:cNvPr id="11274" name="Object 10"/>
          <p:cNvGraphicFramePr>
            <a:graphicFrameLocks noChangeAspect="1"/>
          </p:cNvGraphicFramePr>
          <p:nvPr/>
        </p:nvGraphicFramePr>
        <p:xfrm>
          <a:off x="2483769" y="1124744"/>
          <a:ext cx="3836988" cy="1365250"/>
        </p:xfrm>
        <a:graphic>
          <a:graphicData uri="http://schemas.openxmlformats.org/presentationml/2006/ole">
            <p:oleObj spid="_x0000_s11274" name="Equation" r:id="rId4" imgW="3835080" imgH="1371600" progId="Equation.DSMT4">
              <p:embed/>
            </p:oleObj>
          </a:graphicData>
        </a:graphic>
      </p:graphicFrame>
      <p:graphicFrame>
        <p:nvGraphicFramePr>
          <p:cNvPr id="11275" name="Object 11"/>
          <p:cNvGraphicFramePr>
            <a:graphicFrameLocks noChangeAspect="1"/>
          </p:cNvGraphicFramePr>
          <p:nvPr/>
        </p:nvGraphicFramePr>
        <p:xfrm>
          <a:off x="4427984" y="3356992"/>
          <a:ext cx="228600" cy="254000"/>
        </p:xfrm>
        <a:graphic>
          <a:graphicData uri="http://schemas.openxmlformats.org/presentationml/2006/ole">
            <p:oleObj spid="_x0000_s11275" name="Equation" r:id="rId5" imgW="228600" imgH="253800" progId="Equation.DSMT4">
              <p:embed/>
            </p:oleObj>
          </a:graphicData>
        </a:graphic>
      </p:graphicFrame>
      <p:sp>
        <p:nvSpPr>
          <p:cNvPr id="54" name="Text Box 186"/>
          <p:cNvSpPr txBox="1">
            <a:spLocks noChangeArrowheads="1"/>
          </p:cNvSpPr>
          <p:nvPr/>
        </p:nvSpPr>
        <p:spPr bwMode="auto">
          <a:xfrm flipH="1">
            <a:off x="6732240" y="4509122"/>
            <a:ext cx="1261885" cy="246221"/>
          </a:xfrm>
          <a:prstGeom prst="rect">
            <a:avLst/>
          </a:prstGeom>
          <a:noFill/>
          <a:ln w="9525">
            <a:noFill/>
            <a:miter lim="800000"/>
            <a:headEnd/>
            <a:tailEnd/>
          </a:ln>
        </p:spPr>
        <p:txBody>
          <a:bodyPr wrap="none">
            <a:spAutoFit/>
          </a:bodyPr>
          <a:lstStyle/>
          <a:p>
            <a:pPr algn="ctr"/>
            <a:r>
              <a:rPr lang="en-GB" sz="1000" dirty="0" smtClean="0">
                <a:solidFill>
                  <a:schemeClr val="tx2"/>
                </a:solidFill>
              </a:rPr>
              <a:t>Deep pyramidal cells</a:t>
            </a:r>
            <a:endParaRPr lang="en-GB" sz="1000" dirty="0">
              <a:solidFill>
                <a:schemeClr val="tx2"/>
              </a:solidFill>
            </a:endParaRPr>
          </a:p>
        </p:txBody>
      </p:sp>
      <p:sp>
        <p:nvSpPr>
          <p:cNvPr id="55" name="Text Box 186"/>
          <p:cNvSpPr txBox="1">
            <a:spLocks noChangeArrowheads="1"/>
          </p:cNvSpPr>
          <p:nvPr/>
        </p:nvSpPr>
        <p:spPr bwMode="auto">
          <a:xfrm flipH="1">
            <a:off x="6737726" y="3068962"/>
            <a:ext cx="1394934" cy="246221"/>
          </a:xfrm>
          <a:prstGeom prst="rect">
            <a:avLst/>
          </a:prstGeom>
          <a:noFill/>
          <a:ln w="9525">
            <a:noFill/>
            <a:miter lim="800000"/>
            <a:headEnd/>
            <a:tailEnd/>
          </a:ln>
        </p:spPr>
        <p:txBody>
          <a:bodyPr wrap="none">
            <a:spAutoFit/>
          </a:bodyPr>
          <a:lstStyle/>
          <a:p>
            <a:pPr algn="ctr"/>
            <a:r>
              <a:rPr lang="en-GB" sz="1000" dirty="0" smtClean="0">
                <a:solidFill>
                  <a:schemeClr val="tx2"/>
                </a:solidFill>
              </a:rPr>
              <a:t>Inhibitory interneurons</a:t>
            </a:r>
            <a:endParaRPr lang="en-GB" sz="1000" dirty="0">
              <a:solidFill>
                <a:schemeClr val="tx2"/>
              </a:solidFill>
            </a:endParaRPr>
          </a:p>
        </p:txBody>
      </p:sp>
      <p:sp>
        <p:nvSpPr>
          <p:cNvPr id="57" name="Text Box 186"/>
          <p:cNvSpPr txBox="1">
            <a:spLocks noChangeArrowheads="1"/>
          </p:cNvSpPr>
          <p:nvPr/>
        </p:nvSpPr>
        <p:spPr bwMode="auto">
          <a:xfrm flipH="1">
            <a:off x="5013413" y="2708922"/>
            <a:ext cx="1531188" cy="246221"/>
          </a:xfrm>
          <a:prstGeom prst="rect">
            <a:avLst/>
          </a:prstGeom>
          <a:noFill/>
          <a:ln w="9525">
            <a:noFill/>
            <a:miter lim="800000"/>
            <a:headEnd/>
            <a:tailEnd/>
          </a:ln>
        </p:spPr>
        <p:txBody>
          <a:bodyPr wrap="none">
            <a:spAutoFit/>
          </a:bodyPr>
          <a:lstStyle/>
          <a:p>
            <a:pPr algn="ctr"/>
            <a:r>
              <a:rPr lang="en-GB" sz="1000" dirty="0" smtClean="0">
                <a:solidFill>
                  <a:schemeClr val="tx2"/>
                </a:solidFill>
              </a:rPr>
              <a:t>Superficial pyramidal cells</a:t>
            </a:r>
            <a:endParaRPr lang="en-GB" sz="1000" dirty="0">
              <a:solidFill>
                <a:schemeClr val="tx2"/>
              </a:solidFill>
            </a:endParaRPr>
          </a:p>
        </p:txBody>
      </p:sp>
      <p:sp>
        <p:nvSpPr>
          <p:cNvPr id="58" name="Text Box 186"/>
          <p:cNvSpPr txBox="1">
            <a:spLocks noChangeArrowheads="1"/>
          </p:cNvSpPr>
          <p:nvPr/>
        </p:nvSpPr>
        <p:spPr bwMode="auto">
          <a:xfrm flipH="1">
            <a:off x="4355977" y="3830853"/>
            <a:ext cx="1132041" cy="246221"/>
          </a:xfrm>
          <a:prstGeom prst="rect">
            <a:avLst/>
          </a:prstGeom>
          <a:noFill/>
          <a:ln w="9525">
            <a:noFill/>
            <a:miter lim="800000"/>
            <a:headEnd/>
            <a:tailEnd/>
          </a:ln>
        </p:spPr>
        <p:txBody>
          <a:bodyPr wrap="none">
            <a:spAutoFit/>
          </a:bodyPr>
          <a:lstStyle/>
          <a:p>
            <a:pPr algn="ctr"/>
            <a:r>
              <a:rPr lang="en-GB" sz="1000" dirty="0" smtClean="0">
                <a:solidFill>
                  <a:schemeClr val="tx2"/>
                </a:solidFill>
              </a:rPr>
              <a:t>Spiny stellate cells</a:t>
            </a:r>
            <a:endParaRPr lang="en-GB" sz="1000" dirty="0">
              <a:solidFill>
                <a:schemeClr val="tx2"/>
              </a:solidFill>
            </a:endParaRPr>
          </a:p>
        </p:txBody>
      </p:sp>
      <p:sp>
        <p:nvSpPr>
          <p:cNvPr id="59" name="Text Box 186"/>
          <p:cNvSpPr txBox="1">
            <a:spLocks noChangeArrowheads="1"/>
          </p:cNvSpPr>
          <p:nvPr/>
        </p:nvSpPr>
        <p:spPr bwMode="auto">
          <a:xfrm flipH="1">
            <a:off x="3635897" y="2996954"/>
            <a:ext cx="1747594" cy="246221"/>
          </a:xfrm>
          <a:prstGeom prst="rect">
            <a:avLst/>
          </a:prstGeom>
          <a:noFill/>
          <a:ln w="9525">
            <a:noFill/>
            <a:miter lim="800000"/>
            <a:headEnd/>
            <a:tailEnd/>
          </a:ln>
        </p:spPr>
        <p:txBody>
          <a:bodyPr wrap="none">
            <a:spAutoFit/>
          </a:bodyPr>
          <a:lstStyle/>
          <a:p>
            <a:pPr algn="ctr"/>
            <a:r>
              <a:rPr lang="en-GB" sz="1000" dirty="0" smtClean="0"/>
              <a:t>Forward extrinsic connections</a:t>
            </a:r>
            <a:endParaRPr lang="en-GB" sz="1000" dirty="0"/>
          </a:p>
        </p:txBody>
      </p:sp>
      <p:sp>
        <p:nvSpPr>
          <p:cNvPr id="60" name="Text Box 186"/>
          <p:cNvSpPr txBox="1">
            <a:spLocks noChangeArrowheads="1"/>
          </p:cNvSpPr>
          <p:nvPr/>
        </p:nvSpPr>
        <p:spPr bwMode="auto">
          <a:xfrm flipH="1">
            <a:off x="3634293" y="4509122"/>
            <a:ext cx="1819730" cy="246221"/>
          </a:xfrm>
          <a:prstGeom prst="rect">
            <a:avLst/>
          </a:prstGeom>
          <a:noFill/>
          <a:ln w="9525">
            <a:noFill/>
            <a:miter lim="800000"/>
            <a:headEnd/>
            <a:tailEnd/>
          </a:ln>
        </p:spPr>
        <p:txBody>
          <a:bodyPr wrap="none">
            <a:spAutoFit/>
          </a:bodyPr>
          <a:lstStyle/>
          <a:p>
            <a:pPr algn="ctr"/>
            <a:r>
              <a:rPr lang="en-GB" sz="1000" dirty="0" smtClean="0"/>
              <a:t>Backward extrinsic connections</a:t>
            </a:r>
            <a:endParaRPr lang="en-GB" sz="1000" dirty="0"/>
          </a:p>
        </p:txBody>
      </p:sp>
      <p:sp>
        <p:nvSpPr>
          <p:cNvPr id="61" name="Text Box 186"/>
          <p:cNvSpPr txBox="1">
            <a:spLocks noChangeArrowheads="1"/>
          </p:cNvSpPr>
          <p:nvPr/>
        </p:nvSpPr>
        <p:spPr bwMode="auto">
          <a:xfrm flipH="1">
            <a:off x="6912119" y="3861050"/>
            <a:ext cx="1261885" cy="246221"/>
          </a:xfrm>
          <a:prstGeom prst="rect">
            <a:avLst/>
          </a:prstGeom>
          <a:noFill/>
          <a:ln w="9525">
            <a:noFill/>
            <a:miter lim="800000"/>
            <a:headEnd/>
            <a:tailEnd/>
          </a:ln>
        </p:spPr>
        <p:txBody>
          <a:bodyPr wrap="none">
            <a:spAutoFit/>
          </a:bodyPr>
          <a:lstStyle/>
          <a:p>
            <a:pPr algn="ctr"/>
            <a:r>
              <a:rPr lang="en-GB" sz="1000" dirty="0" smtClean="0"/>
              <a:t>Intrinsic connections</a:t>
            </a:r>
            <a:endParaRPr lang="en-GB" sz="1000" dirty="0"/>
          </a:p>
        </p:txBody>
      </p:sp>
      <p:sp>
        <p:nvSpPr>
          <p:cNvPr id="62" name="Text Box 180"/>
          <p:cNvSpPr txBox="1">
            <a:spLocks noChangeArrowheads="1"/>
          </p:cNvSpPr>
          <p:nvPr/>
        </p:nvSpPr>
        <p:spPr bwMode="auto">
          <a:xfrm>
            <a:off x="827585" y="3861048"/>
            <a:ext cx="1008112" cy="230832"/>
          </a:xfrm>
          <a:prstGeom prst="rect">
            <a:avLst/>
          </a:prstGeom>
          <a:noFill/>
          <a:ln w="9525">
            <a:noFill/>
            <a:miter lim="800000"/>
            <a:headEnd/>
            <a:tailEnd/>
          </a:ln>
        </p:spPr>
        <p:txBody>
          <a:bodyPr wrap="square">
            <a:spAutoFit/>
          </a:bodyPr>
          <a:lstStyle/>
          <a:p>
            <a:r>
              <a:rPr lang="en-GB" sz="900" b="1" dirty="0" smtClean="0">
                <a:solidFill>
                  <a:schemeClr val="tx2"/>
                </a:solidFill>
              </a:rPr>
              <a:t>Granular layer</a:t>
            </a:r>
            <a:endParaRPr lang="en-GB" sz="900" b="1" dirty="0">
              <a:solidFill>
                <a:schemeClr val="tx2"/>
              </a:solidFill>
            </a:endParaRPr>
          </a:p>
        </p:txBody>
      </p:sp>
      <p:graphicFrame>
        <p:nvGraphicFramePr>
          <p:cNvPr id="11278" name="Object 14"/>
          <p:cNvGraphicFramePr>
            <a:graphicFrameLocks noChangeAspect="1"/>
          </p:cNvGraphicFramePr>
          <p:nvPr/>
        </p:nvGraphicFramePr>
        <p:xfrm>
          <a:off x="6660232" y="3823072"/>
          <a:ext cx="228600" cy="254000"/>
        </p:xfrm>
        <a:graphic>
          <a:graphicData uri="http://schemas.openxmlformats.org/presentationml/2006/ole">
            <p:oleObj spid="_x0000_s11278" name="Equation" r:id="rId6" imgW="228600" imgH="253800" progId="Equation.DSMT4">
              <p:embed/>
            </p:oleObj>
          </a:graphicData>
        </a:graphic>
      </p:graphicFrame>
      <p:sp>
        <p:nvSpPr>
          <p:cNvPr id="64" name="Text Box 186"/>
          <p:cNvSpPr txBox="1">
            <a:spLocks noChangeArrowheads="1"/>
          </p:cNvSpPr>
          <p:nvPr/>
        </p:nvSpPr>
        <p:spPr bwMode="auto">
          <a:xfrm flipH="1">
            <a:off x="1175831" y="404666"/>
            <a:ext cx="6588278" cy="307777"/>
          </a:xfrm>
          <a:prstGeom prst="rect">
            <a:avLst/>
          </a:prstGeom>
          <a:noFill/>
          <a:ln w="9525">
            <a:noFill/>
            <a:miter lim="800000"/>
            <a:headEnd/>
            <a:tailEnd/>
          </a:ln>
        </p:spPr>
        <p:txBody>
          <a:bodyPr wrap="none">
            <a:spAutoFit/>
          </a:bodyPr>
          <a:lstStyle/>
          <a:p>
            <a:pPr algn="ctr"/>
            <a:r>
              <a:rPr lang="en-GB" sz="1400" dirty="0" smtClean="0">
                <a:solidFill>
                  <a:schemeClr val="tx2"/>
                </a:solidFill>
              </a:rPr>
              <a:t>Generative (conductance based neural mass) model based on the canonical microcircuit</a:t>
            </a:r>
            <a:endParaRPr lang="en-GB" sz="1400" dirty="0">
              <a:solidFill>
                <a:schemeClr val="tx2"/>
              </a:solidFill>
            </a:endParaRPr>
          </a:p>
        </p:txBody>
      </p:sp>
      <p:cxnSp>
        <p:nvCxnSpPr>
          <p:cNvPr id="65" name="Straight Arrow Connector 64"/>
          <p:cNvCxnSpPr/>
          <p:nvPr/>
        </p:nvCxnSpPr>
        <p:spPr>
          <a:xfrm flipH="1">
            <a:off x="3203849" y="2492896"/>
            <a:ext cx="1" cy="792088"/>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279" name="Object 15"/>
          <p:cNvGraphicFramePr>
            <a:graphicFrameLocks noChangeAspect="1"/>
          </p:cNvGraphicFramePr>
          <p:nvPr/>
        </p:nvGraphicFramePr>
        <p:xfrm>
          <a:off x="5076056" y="3429000"/>
          <a:ext cx="228600" cy="254000"/>
        </p:xfrm>
        <a:graphic>
          <a:graphicData uri="http://schemas.openxmlformats.org/presentationml/2006/ole">
            <p:oleObj spid="_x0000_s11279" name="Equation" r:id="rId7" imgW="228600" imgH="253800" progId="Equation.DSMT4">
              <p:embed/>
            </p:oleObj>
          </a:graphicData>
        </a:graphic>
      </p:graphicFrame>
      <p:sp>
        <p:nvSpPr>
          <p:cNvPr id="1036" name="Text Box 180"/>
          <p:cNvSpPr txBox="1">
            <a:spLocks noChangeArrowheads="1"/>
          </p:cNvSpPr>
          <p:nvPr/>
        </p:nvSpPr>
        <p:spPr bwMode="auto">
          <a:xfrm>
            <a:off x="5508104" y="1124744"/>
            <a:ext cx="1728192" cy="369332"/>
          </a:xfrm>
          <a:prstGeom prst="rect">
            <a:avLst/>
          </a:prstGeom>
          <a:noFill/>
          <a:ln w="9525">
            <a:noFill/>
            <a:miter lim="800000"/>
            <a:headEnd/>
            <a:tailEnd/>
          </a:ln>
        </p:spPr>
        <p:txBody>
          <a:bodyPr wrap="square">
            <a:spAutoFit/>
          </a:bodyPr>
          <a:lstStyle/>
          <a:p>
            <a:r>
              <a:rPr lang="en-GB" sz="900" b="1" dirty="0" smtClean="0">
                <a:solidFill>
                  <a:srgbClr val="FF0000"/>
                </a:solidFill>
              </a:rPr>
              <a:t>Inhibitory connections: </a:t>
            </a:r>
            <a:r>
              <a:rPr lang="en-GB" sz="900" b="1" i="1" dirty="0" smtClean="0">
                <a:solidFill>
                  <a:srgbClr val="FF0000"/>
                </a:solidFill>
              </a:rPr>
              <a:t>k = E</a:t>
            </a:r>
            <a:endParaRPr lang="en-GB" sz="900" b="1" i="1" dirty="0">
              <a:solidFill>
                <a:srgbClr val="FF0000"/>
              </a:solidFill>
            </a:endParaRPr>
          </a:p>
          <a:p>
            <a:r>
              <a:rPr lang="en-GB" sz="900" b="1" dirty="0" smtClean="0"/>
              <a:t>Excitatory connections: </a:t>
            </a:r>
            <a:r>
              <a:rPr lang="en-GB" sz="900" b="1" i="1" dirty="0" smtClean="0"/>
              <a:t>k = I</a:t>
            </a:r>
            <a:endParaRPr lang="en-GB" sz="900" b="1" i="1" dirty="0"/>
          </a:p>
        </p:txBody>
      </p:sp>
      <p:graphicFrame>
        <p:nvGraphicFramePr>
          <p:cNvPr id="11280" name="Object 16"/>
          <p:cNvGraphicFramePr>
            <a:graphicFrameLocks noChangeAspect="1"/>
          </p:cNvGraphicFramePr>
          <p:nvPr/>
        </p:nvGraphicFramePr>
        <p:xfrm>
          <a:off x="4725096" y="1125538"/>
          <a:ext cx="787400" cy="412750"/>
        </p:xfrm>
        <a:graphic>
          <a:graphicData uri="http://schemas.openxmlformats.org/presentationml/2006/ole">
            <p:oleObj spid="_x0000_s11280" name="Equation" r:id="rId8" imgW="482400" imgH="253800" progId="Equation.DSMT4">
              <p:embed/>
            </p:oleObj>
          </a:graphicData>
        </a:graphic>
      </p:graphicFrame>
      <p:graphicFrame>
        <p:nvGraphicFramePr>
          <p:cNvPr id="66" name="Object 6"/>
          <p:cNvGraphicFramePr>
            <a:graphicFrameLocks noChangeAspect="1"/>
          </p:cNvGraphicFramePr>
          <p:nvPr/>
        </p:nvGraphicFramePr>
        <p:xfrm>
          <a:off x="7276232" y="5445224"/>
          <a:ext cx="392112" cy="284162"/>
        </p:xfrm>
        <a:graphic>
          <a:graphicData uri="http://schemas.openxmlformats.org/presentationml/2006/ole">
            <p:oleObj spid="_x0000_s11281" name="Equation" r:id="rId9" imgW="279360" imgH="203040" progId="Equation.DSMT4">
              <p:embed/>
            </p:oleObj>
          </a:graphicData>
        </a:graphic>
      </p:graphicFrame>
      <p:graphicFrame>
        <p:nvGraphicFramePr>
          <p:cNvPr id="67" name="Object 17"/>
          <p:cNvGraphicFramePr>
            <a:graphicFrameLocks noChangeAspect="1"/>
          </p:cNvGraphicFramePr>
          <p:nvPr/>
        </p:nvGraphicFramePr>
        <p:xfrm>
          <a:off x="5580112" y="5445226"/>
          <a:ext cx="392112" cy="282575"/>
        </p:xfrm>
        <a:graphic>
          <a:graphicData uri="http://schemas.openxmlformats.org/presentationml/2006/ole">
            <p:oleObj spid="_x0000_s11282" name="Equation" r:id="rId10" imgW="279360" imgH="203040" progId="Equation.DSMT4">
              <p:embed/>
            </p:oleObj>
          </a:graphicData>
        </a:graphic>
      </p:graphicFrame>
      <p:cxnSp>
        <p:nvCxnSpPr>
          <p:cNvPr id="68" name="Straight Arrow Connector 67"/>
          <p:cNvCxnSpPr>
            <a:stCxn id="84" idx="0"/>
            <a:endCxn id="50" idx="4"/>
          </p:cNvCxnSpPr>
          <p:nvPr/>
        </p:nvCxnSpPr>
        <p:spPr>
          <a:xfrm flipH="1" flipV="1">
            <a:off x="5772159" y="4198457"/>
            <a:ext cx="7317" cy="103074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804249" y="5013176"/>
            <a:ext cx="1368152" cy="415498"/>
          </a:xfrm>
          <a:prstGeom prst="rect">
            <a:avLst/>
          </a:prstGeom>
        </p:spPr>
        <p:txBody>
          <a:bodyPr wrap="square">
            <a:spAutoFit/>
          </a:bodyPr>
          <a:lstStyle/>
          <a:p>
            <a:pPr algn="ctr"/>
            <a:r>
              <a:rPr lang="en-GB" sz="1050" dirty="0" smtClean="0">
                <a:solidFill>
                  <a:schemeClr val="tx2"/>
                </a:solidFill>
              </a:rPr>
              <a:t>Exogenous (subcortical) input</a:t>
            </a:r>
          </a:p>
        </p:txBody>
      </p:sp>
      <p:graphicFrame>
        <p:nvGraphicFramePr>
          <p:cNvPr id="11284" name="Object 20"/>
          <p:cNvGraphicFramePr>
            <a:graphicFrameLocks noChangeAspect="1"/>
          </p:cNvGraphicFramePr>
          <p:nvPr/>
        </p:nvGraphicFramePr>
        <p:xfrm>
          <a:off x="2195736" y="5445226"/>
          <a:ext cx="392112" cy="282575"/>
        </p:xfrm>
        <a:graphic>
          <a:graphicData uri="http://schemas.openxmlformats.org/presentationml/2006/ole">
            <p:oleObj spid="_x0000_s11284" name="Equation" r:id="rId11" imgW="279360" imgH="203040" progId="Equation.DSMT4">
              <p:embed/>
            </p:oleObj>
          </a:graphicData>
        </a:graphic>
      </p:graphicFrame>
      <p:cxnSp>
        <p:nvCxnSpPr>
          <p:cNvPr id="79" name="Straight Arrow Connector 78"/>
          <p:cNvCxnSpPr>
            <a:stCxn id="1065" idx="0"/>
            <a:endCxn id="51" idx="4"/>
          </p:cNvCxnSpPr>
          <p:nvPr/>
        </p:nvCxnSpPr>
        <p:spPr>
          <a:xfrm flipV="1">
            <a:off x="2428421" y="4198457"/>
            <a:ext cx="20303" cy="104437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 Box 186"/>
          <p:cNvSpPr txBox="1">
            <a:spLocks noChangeArrowheads="1"/>
          </p:cNvSpPr>
          <p:nvPr/>
        </p:nvSpPr>
        <p:spPr bwMode="auto">
          <a:xfrm flipH="1">
            <a:off x="4981822" y="5229200"/>
            <a:ext cx="1595309" cy="261610"/>
          </a:xfrm>
          <a:prstGeom prst="rect">
            <a:avLst/>
          </a:prstGeom>
          <a:noFill/>
          <a:ln w="9525">
            <a:noFill/>
            <a:miter lim="800000"/>
            <a:headEnd/>
            <a:tailEnd/>
          </a:ln>
        </p:spPr>
        <p:txBody>
          <a:bodyPr wrap="none">
            <a:spAutoFit/>
          </a:bodyPr>
          <a:lstStyle/>
          <a:p>
            <a:pPr algn="ctr"/>
            <a:r>
              <a:rPr lang="en-GB" sz="1100" dirty="0" smtClean="0">
                <a:solidFill>
                  <a:schemeClr val="tx2"/>
                </a:solidFill>
              </a:rPr>
              <a:t>Endogenous fluctuations</a:t>
            </a:r>
            <a:endParaRPr lang="en-GB" sz="1100" dirty="0">
              <a:solidFill>
                <a:schemeClr val="tx2"/>
              </a:solidFill>
            </a:endParaRPr>
          </a:p>
        </p:txBody>
      </p:sp>
      <p:cxnSp>
        <p:nvCxnSpPr>
          <p:cNvPr id="88" name="Curved Connector 87"/>
          <p:cNvCxnSpPr>
            <a:stCxn id="70" idx="1"/>
            <a:endCxn id="50" idx="4"/>
          </p:cNvCxnSpPr>
          <p:nvPr/>
        </p:nvCxnSpPr>
        <p:spPr>
          <a:xfrm rot="10800000">
            <a:off x="5772158" y="4198457"/>
            <a:ext cx="1032090" cy="102246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3707901" y="2766263"/>
            <a:ext cx="1800199" cy="1902405"/>
            <a:chOff x="5329722" y="2390691"/>
            <a:chExt cx="1800199" cy="1902405"/>
          </a:xfrm>
        </p:grpSpPr>
        <p:cxnSp>
          <p:nvCxnSpPr>
            <p:cNvPr id="70" name="Curved Connector 55"/>
            <p:cNvCxnSpPr>
              <a:stCxn id="49" idx="7"/>
              <a:endCxn id="49" idx="1"/>
            </p:cNvCxnSpPr>
            <p:nvPr/>
          </p:nvCxnSpPr>
          <p:spPr>
            <a:xfrm rot="5400000" flipH="1" flipV="1">
              <a:off x="6684971" y="2555461"/>
              <a:ext cx="12700" cy="276530"/>
            </a:xfrm>
            <a:prstGeom prst="curvedConnector3">
              <a:avLst>
                <a:gd name="adj1" fmla="val 230692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0" name="Curved Connector 55"/>
            <p:cNvCxnSpPr>
              <a:stCxn id="46" idx="5"/>
              <a:endCxn id="46" idx="1"/>
            </p:cNvCxnSpPr>
            <p:nvPr/>
          </p:nvCxnSpPr>
          <p:spPr>
            <a:xfrm rot="10800000" flipH="1">
              <a:off x="5668584" y="2809366"/>
              <a:ext cx="199406" cy="12700"/>
            </a:xfrm>
            <a:prstGeom prst="curvedConnector5">
              <a:avLst>
                <a:gd name="adj1" fmla="val -114640"/>
                <a:gd name="adj2" fmla="val 3784472"/>
                <a:gd name="adj3" fmla="val 214640"/>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flipH="1">
              <a:off x="6481695" y="3789040"/>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7"/>
            <p:cNvSpPr>
              <a:spLocks noChangeArrowheads="1"/>
            </p:cNvSpPr>
            <p:nvPr/>
          </p:nvSpPr>
          <p:spPr bwMode="auto">
            <a:xfrm flipH="1">
              <a:off x="5576622" y="3284984"/>
              <a:ext cx="391072" cy="439614"/>
            </a:xfrm>
            <a:prstGeom prst="ellipse">
              <a:avLst/>
            </a:prstGeom>
            <a:solidFill>
              <a:schemeClr val="tx1"/>
            </a:solidFill>
            <a:ln w="9525">
              <a:noFill/>
              <a:round/>
              <a:headEnd/>
              <a:tailEnd/>
            </a:ln>
          </p:spPr>
          <p:txBody>
            <a:bodyPr wrap="none" anchor="ctr"/>
            <a:lstStyle/>
            <a:p>
              <a:endParaRPr lang="en-US">
                <a:latin typeface="Arial Narrow" pitchFamily="34" charset="0"/>
              </a:endParaRPr>
            </a:p>
          </p:txBody>
        </p:sp>
        <p:sp>
          <p:nvSpPr>
            <p:cNvPr id="49" name="Oval 7"/>
            <p:cNvSpPr>
              <a:spLocks noChangeArrowheads="1"/>
            </p:cNvSpPr>
            <p:nvPr/>
          </p:nvSpPr>
          <p:spPr bwMode="auto">
            <a:xfrm flipH="1">
              <a:off x="6489435" y="2629346"/>
              <a:ext cx="391072" cy="439614"/>
            </a:xfrm>
            <a:prstGeom prst="ellipse">
              <a:avLst/>
            </a:prstGeom>
            <a:solidFill>
              <a:srgbClr val="FF0000"/>
            </a:solidFill>
            <a:ln w="9525">
              <a:solidFill>
                <a:srgbClr val="FF0000"/>
              </a:solidFill>
              <a:round/>
              <a:headEnd/>
              <a:tailEnd/>
            </a:ln>
          </p:spPr>
          <p:txBody>
            <a:bodyPr wrap="none" anchor="ctr"/>
            <a:lstStyle/>
            <a:p>
              <a:endParaRPr lang="en-US">
                <a:latin typeface="Arial Narrow" pitchFamily="34" charset="0"/>
              </a:endParaRPr>
            </a:p>
          </p:txBody>
        </p:sp>
        <p:sp>
          <p:nvSpPr>
            <p:cNvPr id="46" name="Isosceles Triangle 45"/>
            <p:cNvSpPr/>
            <p:nvPr/>
          </p:nvSpPr>
          <p:spPr>
            <a:xfrm flipH="1">
              <a:off x="5568881" y="2557338"/>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Curved Connector 55"/>
            <p:cNvCxnSpPr>
              <a:stCxn id="50" idx="6"/>
              <a:endCxn id="46" idx="5"/>
            </p:cNvCxnSpPr>
            <p:nvPr/>
          </p:nvCxnSpPr>
          <p:spPr>
            <a:xfrm rot="10800000" flipH="1">
              <a:off x="5576622" y="2809367"/>
              <a:ext cx="91962" cy="695425"/>
            </a:xfrm>
            <a:prstGeom prst="curvedConnector3">
              <a:avLst>
                <a:gd name="adj1" fmla="val -25699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8" name="Curved Connector 55"/>
            <p:cNvCxnSpPr>
              <a:stCxn id="46" idx="1"/>
              <a:endCxn id="50" idx="2"/>
            </p:cNvCxnSpPr>
            <p:nvPr/>
          </p:nvCxnSpPr>
          <p:spPr>
            <a:xfrm>
              <a:off x="5867990" y="2809366"/>
              <a:ext cx="99704" cy="695425"/>
            </a:xfrm>
            <a:prstGeom prst="curvedConnector3">
              <a:avLst>
                <a:gd name="adj1" fmla="val 329279"/>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0" name="Curved Connector 55"/>
            <p:cNvCxnSpPr>
              <a:stCxn id="49" idx="6"/>
              <a:endCxn id="50" idx="0"/>
            </p:cNvCxnSpPr>
            <p:nvPr/>
          </p:nvCxnSpPr>
          <p:spPr>
            <a:xfrm rot="10800000" flipV="1">
              <a:off x="5772159" y="2849152"/>
              <a:ext cx="717277" cy="435831"/>
            </a:xfrm>
            <a:prstGeom prst="curvedConnector2">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3" name="Curved Connector 55"/>
            <p:cNvCxnSpPr>
              <a:stCxn id="50" idx="2"/>
              <a:endCxn id="49" idx="4"/>
            </p:cNvCxnSpPr>
            <p:nvPr/>
          </p:nvCxnSpPr>
          <p:spPr>
            <a:xfrm flipV="1">
              <a:off x="5967694" y="3068960"/>
              <a:ext cx="717277" cy="435831"/>
            </a:xfrm>
            <a:prstGeom prst="curvedConnector2">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2" name="Curved Connector 55"/>
            <p:cNvCxnSpPr>
              <a:stCxn id="49" idx="2"/>
              <a:endCxn id="53" idx="1"/>
            </p:cNvCxnSpPr>
            <p:nvPr/>
          </p:nvCxnSpPr>
          <p:spPr>
            <a:xfrm flipH="1">
              <a:off x="6780804" y="2849153"/>
              <a:ext cx="99703" cy="1191915"/>
            </a:xfrm>
            <a:prstGeom prst="curvedConnector3">
              <a:avLst>
                <a:gd name="adj1" fmla="val -22928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7" name="Curved Connector 55"/>
            <p:cNvCxnSpPr>
              <a:stCxn id="53" idx="5"/>
              <a:endCxn id="49" idx="6"/>
            </p:cNvCxnSpPr>
            <p:nvPr/>
          </p:nvCxnSpPr>
          <p:spPr>
            <a:xfrm rot="10800000">
              <a:off x="6489436" y="2849154"/>
              <a:ext cx="91963" cy="1191915"/>
            </a:xfrm>
            <a:prstGeom prst="curvedConnector3">
              <a:avLst>
                <a:gd name="adj1" fmla="val 356995"/>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 Box 186"/>
            <p:cNvSpPr txBox="1">
              <a:spLocks noChangeArrowheads="1"/>
            </p:cNvSpPr>
            <p:nvPr/>
          </p:nvSpPr>
          <p:spPr bwMode="auto">
            <a:xfrm>
              <a:off x="6879531" y="3284984"/>
              <a:ext cx="250390" cy="246221"/>
            </a:xfrm>
            <a:prstGeom prst="rect">
              <a:avLst/>
            </a:prstGeom>
            <a:noFill/>
            <a:ln w="9525">
              <a:noFill/>
              <a:miter lim="800000"/>
              <a:headEnd/>
              <a:tailEnd/>
            </a:ln>
          </p:spPr>
          <p:txBody>
            <a:bodyPr wrap="none">
              <a:spAutoFit/>
            </a:bodyPr>
            <a:lstStyle/>
            <a:p>
              <a:pPr algn="ctr"/>
              <a:r>
                <a:rPr lang="en-GB" sz="1000" dirty="0"/>
                <a:t>4</a:t>
              </a:r>
            </a:p>
          </p:txBody>
        </p:sp>
        <p:sp>
          <p:nvSpPr>
            <p:cNvPr id="54" name="Text Box 186"/>
            <p:cNvSpPr txBox="1">
              <a:spLocks noChangeArrowheads="1"/>
            </p:cNvSpPr>
            <p:nvPr/>
          </p:nvSpPr>
          <p:spPr bwMode="auto">
            <a:xfrm>
              <a:off x="6084169" y="3645024"/>
              <a:ext cx="250390" cy="246221"/>
            </a:xfrm>
            <a:prstGeom prst="rect">
              <a:avLst/>
            </a:prstGeom>
            <a:noFill/>
            <a:ln w="9525">
              <a:noFill/>
              <a:miter lim="800000"/>
              <a:headEnd/>
              <a:tailEnd/>
            </a:ln>
          </p:spPr>
          <p:txBody>
            <a:bodyPr wrap="none">
              <a:spAutoFit/>
            </a:bodyPr>
            <a:lstStyle/>
            <a:p>
              <a:pPr algn="ctr"/>
              <a:r>
                <a:rPr lang="en-GB" sz="1000" dirty="0" smtClean="0">
                  <a:solidFill>
                    <a:srgbClr val="FF0000"/>
                  </a:solidFill>
                </a:rPr>
                <a:t>8</a:t>
              </a:r>
              <a:endParaRPr lang="en-GB" sz="1000" dirty="0">
                <a:solidFill>
                  <a:srgbClr val="FF0000"/>
                </a:solidFill>
              </a:endParaRPr>
            </a:p>
          </p:txBody>
        </p:sp>
        <p:sp>
          <p:nvSpPr>
            <p:cNvPr id="55" name="Text Box 186"/>
            <p:cNvSpPr txBox="1">
              <a:spLocks noChangeArrowheads="1"/>
            </p:cNvSpPr>
            <p:nvPr/>
          </p:nvSpPr>
          <p:spPr bwMode="auto">
            <a:xfrm>
              <a:off x="6481851" y="3254787"/>
              <a:ext cx="250390" cy="246221"/>
            </a:xfrm>
            <a:prstGeom prst="rect">
              <a:avLst/>
            </a:prstGeom>
            <a:noFill/>
            <a:ln w="9525">
              <a:noFill/>
              <a:miter lim="800000"/>
              <a:headEnd/>
              <a:tailEnd/>
            </a:ln>
          </p:spPr>
          <p:txBody>
            <a:bodyPr wrap="none">
              <a:spAutoFit/>
            </a:bodyPr>
            <a:lstStyle/>
            <a:p>
              <a:pPr algn="ctr"/>
              <a:r>
                <a:rPr lang="en-GB" sz="1000" dirty="0" smtClean="0"/>
                <a:t>8</a:t>
              </a:r>
              <a:endParaRPr lang="en-GB" sz="1000" dirty="0"/>
            </a:p>
          </p:txBody>
        </p:sp>
        <p:sp>
          <p:nvSpPr>
            <p:cNvPr id="57" name="Text Box 186"/>
            <p:cNvSpPr txBox="1">
              <a:spLocks noChangeArrowheads="1"/>
            </p:cNvSpPr>
            <p:nvPr/>
          </p:nvSpPr>
          <p:spPr bwMode="auto">
            <a:xfrm>
              <a:off x="6121810" y="2636912"/>
              <a:ext cx="250390" cy="246221"/>
            </a:xfrm>
            <a:prstGeom prst="rect">
              <a:avLst/>
            </a:prstGeom>
            <a:noFill/>
            <a:ln w="9525">
              <a:noFill/>
              <a:miter lim="800000"/>
              <a:headEnd/>
              <a:tailEnd/>
            </a:ln>
          </p:spPr>
          <p:txBody>
            <a:bodyPr wrap="none">
              <a:spAutoFit/>
            </a:bodyPr>
            <a:lstStyle/>
            <a:p>
              <a:pPr algn="ctr"/>
              <a:r>
                <a:rPr lang="en-GB" sz="1000" dirty="0">
                  <a:solidFill>
                    <a:srgbClr val="FF0000"/>
                  </a:solidFill>
                </a:rPr>
                <a:t>1</a:t>
              </a:r>
            </a:p>
          </p:txBody>
        </p:sp>
        <p:sp>
          <p:nvSpPr>
            <p:cNvPr id="58" name="Text Box 186"/>
            <p:cNvSpPr txBox="1">
              <a:spLocks noChangeArrowheads="1"/>
            </p:cNvSpPr>
            <p:nvPr/>
          </p:nvSpPr>
          <p:spPr bwMode="auto">
            <a:xfrm>
              <a:off x="5940153" y="3038763"/>
              <a:ext cx="316113" cy="246221"/>
            </a:xfrm>
            <a:prstGeom prst="rect">
              <a:avLst/>
            </a:prstGeom>
            <a:noFill/>
            <a:ln w="9525">
              <a:noFill/>
              <a:miter lim="800000"/>
              <a:headEnd/>
              <a:tailEnd/>
            </a:ln>
          </p:spPr>
          <p:txBody>
            <a:bodyPr wrap="none">
              <a:spAutoFit/>
            </a:bodyPr>
            <a:lstStyle/>
            <a:p>
              <a:pPr algn="ctr"/>
              <a:r>
                <a:rPr lang="en-GB" sz="1000" dirty="0" smtClean="0"/>
                <a:t>32</a:t>
              </a:r>
              <a:endParaRPr lang="en-GB" sz="1000" dirty="0"/>
            </a:p>
          </p:txBody>
        </p:sp>
        <p:sp>
          <p:nvSpPr>
            <p:cNvPr id="59" name="Text Box 186"/>
            <p:cNvSpPr txBox="1">
              <a:spLocks noChangeArrowheads="1"/>
            </p:cNvSpPr>
            <p:nvPr/>
          </p:nvSpPr>
          <p:spPr bwMode="auto">
            <a:xfrm>
              <a:off x="5329722" y="3038763"/>
              <a:ext cx="250390" cy="246221"/>
            </a:xfrm>
            <a:prstGeom prst="rect">
              <a:avLst/>
            </a:prstGeom>
            <a:noFill/>
            <a:ln w="9525">
              <a:noFill/>
              <a:miter lim="800000"/>
              <a:headEnd/>
              <a:tailEnd/>
            </a:ln>
          </p:spPr>
          <p:txBody>
            <a:bodyPr wrap="none">
              <a:spAutoFit/>
            </a:bodyPr>
            <a:lstStyle/>
            <a:p>
              <a:pPr algn="ctr"/>
              <a:r>
                <a:rPr lang="en-GB" sz="1000" dirty="0" smtClean="0">
                  <a:solidFill>
                    <a:srgbClr val="FF0000"/>
                  </a:solidFill>
                </a:rPr>
                <a:t>2</a:t>
              </a:r>
              <a:endParaRPr lang="en-GB" sz="1000" dirty="0">
                <a:solidFill>
                  <a:srgbClr val="FF0000"/>
                </a:solidFill>
              </a:endParaRPr>
            </a:p>
          </p:txBody>
        </p:sp>
        <p:sp>
          <p:nvSpPr>
            <p:cNvPr id="64" name="Text Box 186"/>
            <p:cNvSpPr txBox="1">
              <a:spLocks noChangeArrowheads="1"/>
            </p:cNvSpPr>
            <p:nvPr/>
          </p:nvSpPr>
          <p:spPr bwMode="auto">
            <a:xfrm>
              <a:off x="5624043" y="2390691"/>
              <a:ext cx="316113" cy="246221"/>
            </a:xfrm>
            <a:prstGeom prst="rect">
              <a:avLst/>
            </a:prstGeom>
            <a:noFill/>
            <a:ln w="9525">
              <a:noFill/>
              <a:miter lim="800000"/>
              <a:headEnd/>
              <a:tailEnd/>
            </a:ln>
          </p:spPr>
          <p:txBody>
            <a:bodyPr wrap="none">
              <a:spAutoFit/>
            </a:bodyPr>
            <a:lstStyle/>
            <a:p>
              <a:pPr algn="ctr"/>
              <a:r>
                <a:rPr lang="en-GB" sz="1000" dirty="0" smtClean="0">
                  <a:solidFill>
                    <a:srgbClr val="FF0000"/>
                  </a:solidFill>
                </a:rPr>
                <a:t>32</a:t>
              </a:r>
              <a:endParaRPr lang="en-GB" sz="1000" dirty="0">
                <a:solidFill>
                  <a:srgbClr val="FF0000"/>
                </a:solidFill>
              </a:endParaRPr>
            </a:p>
          </p:txBody>
        </p:sp>
        <p:cxnSp>
          <p:nvCxnSpPr>
            <p:cNvPr id="65" name="Curved Connector 55"/>
            <p:cNvCxnSpPr>
              <a:stCxn id="53" idx="5"/>
              <a:endCxn id="53" idx="1"/>
            </p:cNvCxnSpPr>
            <p:nvPr/>
          </p:nvCxnSpPr>
          <p:spPr>
            <a:xfrm rot="10800000" flipH="1">
              <a:off x="6581398" y="4041068"/>
              <a:ext cx="199406" cy="12700"/>
            </a:xfrm>
            <a:prstGeom prst="curvedConnector5">
              <a:avLst>
                <a:gd name="adj1" fmla="val -114640"/>
                <a:gd name="adj2" fmla="val 3784472"/>
                <a:gd name="adj3" fmla="val 214640"/>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6" name="Text Box 186"/>
            <p:cNvSpPr txBox="1">
              <a:spLocks noChangeArrowheads="1"/>
            </p:cNvSpPr>
            <p:nvPr/>
          </p:nvSpPr>
          <p:spPr bwMode="auto">
            <a:xfrm>
              <a:off x="6553861" y="3573016"/>
              <a:ext cx="250390" cy="246221"/>
            </a:xfrm>
            <a:prstGeom prst="rect">
              <a:avLst/>
            </a:prstGeom>
            <a:noFill/>
            <a:ln w="9525">
              <a:noFill/>
              <a:miter lim="800000"/>
              <a:headEnd/>
              <a:tailEnd/>
            </a:ln>
          </p:spPr>
          <p:txBody>
            <a:bodyPr wrap="none">
              <a:spAutoFit/>
            </a:bodyPr>
            <a:lstStyle/>
            <a:p>
              <a:pPr algn="ctr"/>
              <a:r>
                <a:rPr lang="en-GB" sz="1000" dirty="0" smtClean="0">
                  <a:solidFill>
                    <a:srgbClr val="FF0000"/>
                  </a:solidFill>
                </a:rPr>
                <a:t>4</a:t>
              </a:r>
              <a:endParaRPr lang="en-GB" sz="1000" dirty="0">
                <a:solidFill>
                  <a:srgbClr val="FF0000"/>
                </a:solidFill>
              </a:endParaRPr>
            </a:p>
          </p:txBody>
        </p:sp>
        <p:sp>
          <p:nvSpPr>
            <p:cNvPr id="71" name="Text Box 186"/>
            <p:cNvSpPr txBox="1">
              <a:spLocks noChangeArrowheads="1"/>
            </p:cNvSpPr>
            <p:nvPr/>
          </p:nvSpPr>
          <p:spPr bwMode="auto">
            <a:xfrm>
              <a:off x="6553862" y="2420888"/>
              <a:ext cx="250390" cy="246221"/>
            </a:xfrm>
            <a:prstGeom prst="rect">
              <a:avLst/>
            </a:prstGeom>
            <a:noFill/>
            <a:ln w="9525">
              <a:noFill/>
              <a:miter lim="800000"/>
              <a:headEnd/>
              <a:tailEnd/>
            </a:ln>
          </p:spPr>
          <p:txBody>
            <a:bodyPr wrap="none">
              <a:spAutoFit/>
            </a:bodyPr>
            <a:lstStyle/>
            <a:p>
              <a:pPr algn="ctr"/>
              <a:r>
                <a:rPr lang="en-GB" sz="1000" dirty="0" smtClean="0">
                  <a:solidFill>
                    <a:srgbClr val="FF0000"/>
                  </a:solidFill>
                </a:rPr>
                <a:t>8</a:t>
              </a:r>
              <a:endParaRPr lang="en-GB" sz="1000" dirty="0">
                <a:solidFill>
                  <a:srgbClr val="FF0000"/>
                </a:solidFill>
              </a:endParaRPr>
            </a:p>
          </p:txBody>
        </p:sp>
        <p:cxnSp>
          <p:nvCxnSpPr>
            <p:cNvPr id="94" name="Curved Connector 55"/>
            <p:cNvCxnSpPr>
              <a:stCxn id="50" idx="5"/>
              <a:endCxn id="50" idx="3"/>
            </p:cNvCxnSpPr>
            <p:nvPr/>
          </p:nvCxnSpPr>
          <p:spPr>
            <a:xfrm rot="16200000" flipH="1">
              <a:off x="5772158" y="3521953"/>
              <a:ext cx="12700" cy="276530"/>
            </a:xfrm>
            <a:prstGeom prst="curvedConnector3">
              <a:avLst>
                <a:gd name="adj1" fmla="val 230692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8" name="Text Box 186"/>
            <p:cNvSpPr txBox="1">
              <a:spLocks noChangeArrowheads="1"/>
            </p:cNvSpPr>
            <p:nvPr/>
          </p:nvSpPr>
          <p:spPr bwMode="auto">
            <a:xfrm>
              <a:off x="5652122" y="3717032"/>
              <a:ext cx="250390" cy="246221"/>
            </a:xfrm>
            <a:prstGeom prst="rect">
              <a:avLst/>
            </a:prstGeom>
            <a:noFill/>
            <a:ln w="9525">
              <a:noFill/>
              <a:miter lim="800000"/>
              <a:headEnd/>
              <a:tailEnd/>
            </a:ln>
          </p:spPr>
          <p:txBody>
            <a:bodyPr wrap="none">
              <a:spAutoFit/>
            </a:bodyPr>
            <a:lstStyle/>
            <a:p>
              <a:pPr algn="ctr"/>
              <a:r>
                <a:rPr lang="en-GB" sz="1000" dirty="0" smtClean="0">
                  <a:solidFill>
                    <a:srgbClr val="FF0000"/>
                  </a:solidFill>
                </a:rPr>
                <a:t>4</a:t>
              </a:r>
              <a:endParaRPr lang="en-GB" sz="1000" dirty="0">
                <a:solidFill>
                  <a:srgbClr val="FF0000"/>
                </a:solidFill>
              </a:endParaRPr>
            </a:p>
          </p:txBody>
        </p:sp>
      </p:grpSp>
      <p:grpSp>
        <p:nvGrpSpPr>
          <p:cNvPr id="573" name="Group 572"/>
          <p:cNvGrpSpPr/>
          <p:nvPr/>
        </p:nvGrpSpPr>
        <p:grpSpPr>
          <a:xfrm>
            <a:off x="2699793" y="4854497"/>
            <a:ext cx="3838576" cy="1526833"/>
            <a:chOff x="557212" y="385763"/>
            <a:chExt cx="3838576" cy="1526833"/>
          </a:xfrm>
        </p:grpSpPr>
        <p:sp>
          <p:nvSpPr>
            <p:cNvPr id="57348" name="Rectangle 4"/>
            <p:cNvSpPr>
              <a:spLocks noChangeArrowheads="1"/>
            </p:cNvSpPr>
            <p:nvPr/>
          </p:nvSpPr>
          <p:spPr bwMode="auto">
            <a:xfrm>
              <a:off x="620712" y="588963"/>
              <a:ext cx="1627188" cy="1041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349" name="Rectangle 5"/>
            <p:cNvSpPr>
              <a:spLocks noChangeArrowheads="1"/>
            </p:cNvSpPr>
            <p:nvPr/>
          </p:nvSpPr>
          <p:spPr bwMode="auto">
            <a:xfrm>
              <a:off x="620712" y="588963"/>
              <a:ext cx="1627188" cy="1041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350" name="Line 6"/>
            <p:cNvSpPr>
              <a:spLocks noChangeShapeType="1"/>
            </p:cNvSpPr>
            <p:nvPr/>
          </p:nvSpPr>
          <p:spPr bwMode="auto">
            <a:xfrm>
              <a:off x="620712" y="588963"/>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1" name="Line 7"/>
            <p:cNvSpPr>
              <a:spLocks noChangeShapeType="1"/>
            </p:cNvSpPr>
            <p:nvPr/>
          </p:nvSpPr>
          <p:spPr bwMode="auto">
            <a:xfrm>
              <a:off x="620712" y="1630363"/>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2" name="Line 8"/>
            <p:cNvSpPr>
              <a:spLocks noChangeShapeType="1"/>
            </p:cNvSpPr>
            <p:nvPr/>
          </p:nvSpPr>
          <p:spPr bwMode="auto">
            <a:xfrm flipV="1">
              <a:off x="2247900" y="588963"/>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3" name="Line 9"/>
            <p:cNvSpPr>
              <a:spLocks noChangeShapeType="1"/>
            </p:cNvSpPr>
            <p:nvPr/>
          </p:nvSpPr>
          <p:spPr bwMode="auto">
            <a:xfrm flipV="1">
              <a:off x="620712" y="588963"/>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4" name="Line 10"/>
            <p:cNvSpPr>
              <a:spLocks noChangeShapeType="1"/>
            </p:cNvSpPr>
            <p:nvPr/>
          </p:nvSpPr>
          <p:spPr bwMode="auto">
            <a:xfrm>
              <a:off x="620712" y="1630363"/>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5" name="Line 11"/>
            <p:cNvSpPr>
              <a:spLocks noChangeShapeType="1"/>
            </p:cNvSpPr>
            <p:nvPr/>
          </p:nvSpPr>
          <p:spPr bwMode="auto">
            <a:xfrm flipV="1">
              <a:off x="620712" y="588963"/>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6" name="Line 12"/>
            <p:cNvSpPr>
              <a:spLocks noChangeShapeType="1"/>
            </p:cNvSpPr>
            <p:nvPr/>
          </p:nvSpPr>
          <p:spPr bwMode="auto">
            <a:xfrm flipV="1">
              <a:off x="620712"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7" name="Line 13"/>
            <p:cNvSpPr>
              <a:spLocks noChangeShapeType="1"/>
            </p:cNvSpPr>
            <p:nvPr/>
          </p:nvSpPr>
          <p:spPr bwMode="auto">
            <a:xfrm>
              <a:off x="620712"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58" name="Rectangle 14"/>
            <p:cNvSpPr>
              <a:spLocks noChangeArrowheads="1"/>
            </p:cNvSpPr>
            <p:nvPr/>
          </p:nvSpPr>
          <p:spPr bwMode="auto">
            <a:xfrm>
              <a:off x="601662" y="16494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59" name="Line 15"/>
            <p:cNvSpPr>
              <a:spLocks noChangeShapeType="1"/>
            </p:cNvSpPr>
            <p:nvPr/>
          </p:nvSpPr>
          <p:spPr bwMode="auto">
            <a:xfrm flipV="1">
              <a:off x="849312"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0" name="Line 16"/>
            <p:cNvSpPr>
              <a:spLocks noChangeShapeType="1"/>
            </p:cNvSpPr>
            <p:nvPr/>
          </p:nvSpPr>
          <p:spPr bwMode="auto">
            <a:xfrm>
              <a:off x="849312"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1" name="Rectangle 17"/>
            <p:cNvSpPr>
              <a:spLocks noChangeArrowheads="1"/>
            </p:cNvSpPr>
            <p:nvPr/>
          </p:nvSpPr>
          <p:spPr bwMode="auto">
            <a:xfrm>
              <a:off x="811212"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62" name="Line 18"/>
            <p:cNvSpPr>
              <a:spLocks noChangeShapeType="1"/>
            </p:cNvSpPr>
            <p:nvPr/>
          </p:nvSpPr>
          <p:spPr bwMode="auto">
            <a:xfrm flipV="1">
              <a:off x="1084262"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3" name="Line 19"/>
            <p:cNvSpPr>
              <a:spLocks noChangeShapeType="1"/>
            </p:cNvSpPr>
            <p:nvPr/>
          </p:nvSpPr>
          <p:spPr bwMode="auto">
            <a:xfrm>
              <a:off x="1084262"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4" name="Rectangle 20"/>
            <p:cNvSpPr>
              <a:spLocks noChangeArrowheads="1"/>
            </p:cNvSpPr>
            <p:nvPr/>
          </p:nvSpPr>
          <p:spPr bwMode="auto">
            <a:xfrm>
              <a:off x="1046162"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65" name="Line 21"/>
            <p:cNvSpPr>
              <a:spLocks noChangeShapeType="1"/>
            </p:cNvSpPr>
            <p:nvPr/>
          </p:nvSpPr>
          <p:spPr bwMode="auto">
            <a:xfrm flipV="1">
              <a:off x="1314450"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6" name="Line 22"/>
            <p:cNvSpPr>
              <a:spLocks noChangeShapeType="1"/>
            </p:cNvSpPr>
            <p:nvPr/>
          </p:nvSpPr>
          <p:spPr bwMode="auto">
            <a:xfrm>
              <a:off x="1314450"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7" name="Rectangle 23"/>
            <p:cNvSpPr>
              <a:spLocks noChangeArrowheads="1"/>
            </p:cNvSpPr>
            <p:nvPr/>
          </p:nvSpPr>
          <p:spPr bwMode="auto">
            <a:xfrm>
              <a:off x="1276350"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68" name="Line 24"/>
            <p:cNvSpPr>
              <a:spLocks noChangeShapeType="1"/>
            </p:cNvSpPr>
            <p:nvPr/>
          </p:nvSpPr>
          <p:spPr bwMode="auto">
            <a:xfrm flipV="1">
              <a:off x="1549400"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69" name="Line 25"/>
            <p:cNvSpPr>
              <a:spLocks noChangeShapeType="1"/>
            </p:cNvSpPr>
            <p:nvPr/>
          </p:nvSpPr>
          <p:spPr bwMode="auto">
            <a:xfrm>
              <a:off x="1549400"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0" name="Rectangle 26"/>
            <p:cNvSpPr>
              <a:spLocks noChangeArrowheads="1"/>
            </p:cNvSpPr>
            <p:nvPr/>
          </p:nvSpPr>
          <p:spPr bwMode="auto">
            <a:xfrm>
              <a:off x="1511300"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71" name="Line 27"/>
            <p:cNvSpPr>
              <a:spLocks noChangeShapeType="1"/>
            </p:cNvSpPr>
            <p:nvPr/>
          </p:nvSpPr>
          <p:spPr bwMode="auto">
            <a:xfrm flipV="1">
              <a:off x="1778000"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2" name="Line 28"/>
            <p:cNvSpPr>
              <a:spLocks noChangeShapeType="1"/>
            </p:cNvSpPr>
            <p:nvPr/>
          </p:nvSpPr>
          <p:spPr bwMode="auto">
            <a:xfrm>
              <a:off x="1778000"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3" name="Rectangle 29"/>
            <p:cNvSpPr>
              <a:spLocks noChangeArrowheads="1"/>
            </p:cNvSpPr>
            <p:nvPr/>
          </p:nvSpPr>
          <p:spPr bwMode="auto">
            <a:xfrm>
              <a:off x="1739900"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74" name="Line 30"/>
            <p:cNvSpPr>
              <a:spLocks noChangeShapeType="1"/>
            </p:cNvSpPr>
            <p:nvPr/>
          </p:nvSpPr>
          <p:spPr bwMode="auto">
            <a:xfrm flipV="1">
              <a:off x="2012950"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5" name="Line 31"/>
            <p:cNvSpPr>
              <a:spLocks noChangeShapeType="1"/>
            </p:cNvSpPr>
            <p:nvPr/>
          </p:nvSpPr>
          <p:spPr bwMode="auto">
            <a:xfrm>
              <a:off x="2012950"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6" name="Rectangle 32"/>
            <p:cNvSpPr>
              <a:spLocks noChangeArrowheads="1"/>
            </p:cNvSpPr>
            <p:nvPr/>
          </p:nvSpPr>
          <p:spPr bwMode="auto">
            <a:xfrm>
              <a:off x="1974850"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77" name="Line 33"/>
            <p:cNvSpPr>
              <a:spLocks noChangeShapeType="1"/>
            </p:cNvSpPr>
            <p:nvPr/>
          </p:nvSpPr>
          <p:spPr bwMode="auto">
            <a:xfrm flipV="1">
              <a:off x="2247900" y="161131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8" name="Line 34"/>
            <p:cNvSpPr>
              <a:spLocks noChangeShapeType="1"/>
            </p:cNvSpPr>
            <p:nvPr/>
          </p:nvSpPr>
          <p:spPr bwMode="auto">
            <a:xfrm>
              <a:off x="2247900" y="58896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79" name="Rectangle 35"/>
            <p:cNvSpPr>
              <a:spLocks noChangeArrowheads="1"/>
            </p:cNvSpPr>
            <p:nvPr/>
          </p:nvSpPr>
          <p:spPr bwMode="auto">
            <a:xfrm>
              <a:off x="2209800" y="16494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80" name="Line 36"/>
            <p:cNvSpPr>
              <a:spLocks noChangeShapeType="1"/>
            </p:cNvSpPr>
            <p:nvPr/>
          </p:nvSpPr>
          <p:spPr bwMode="auto">
            <a:xfrm>
              <a:off x="620712" y="163036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81" name="Line 37"/>
            <p:cNvSpPr>
              <a:spLocks noChangeShapeType="1"/>
            </p:cNvSpPr>
            <p:nvPr/>
          </p:nvSpPr>
          <p:spPr bwMode="auto">
            <a:xfrm flipH="1">
              <a:off x="2228850" y="16303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82" name="Rectangle 38"/>
            <p:cNvSpPr>
              <a:spLocks noChangeArrowheads="1"/>
            </p:cNvSpPr>
            <p:nvPr/>
          </p:nvSpPr>
          <p:spPr bwMode="auto">
            <a:xfrm>
              <a:off x="557212" y="15795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83" name="Line 39"/>
            <p:cNvSpPr>
              <a:spLocks noChangeShapeType="1"/>
            </p:cNvSpPr>
            <p:nvPr/>
          </p:nvSpPr>
          <p:spPr bwMode="auto">
            <a:xfrm>
              <a:off x="620712" y="13700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84" name="Line 40"/>
            <p:cNvSpPr>
              <a:spLocks noChangeShapeType="1"/>
            </p:cNvSpPr>
            <p:nvPr/>
          </p:nvSpPr>
          <p:spPr bwMode="auto">
            <a:xfrm flipH="1">
              <a:off x="2228850" y="137001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85" name="Rectangle 41"/>
            <p:cNvSpPr>
              <a:spLocks noChangeArrowheads="1"/>
            </p:cNvSpPr>
            <p:nvPr/>
          </p:nvSpPr>
          <p:spPr bwMode="auto">
            <a:xfrm>
              <a:off x="557212" y="13192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86" name="Line 42"/>
            <p:cNvSpPr>
              <a:spLocks noChangeShapeType="1"/>
            </p:cNvSpPr>
            <p:nvPr/>
          </p:nvSpPr>
          <p:spPr bwMode="auto">
            <a:xfrm>
              <a:off x="620712" y="110966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87" name="Line 43"/>
            <p:cNvSpPr>
              <a:spLocks noChangeShapeType="1"/>
            </p:cNvSpPr>
            <p:nvPr/>
          </p:nvSpPr>
          <p:spPr bwMode="auto">
            <a:xfrm flipH="1">
              <a:off x="2228850" y="11096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88" name="Rectangle 44"/>
            <p:cNvSpPr>
              <a:spLocks noChangeArrowheads="1"/>
            </p:cNvSpPr>
            <p:nvPr/>
          </p:nvSpPr>
          <p:spPr bwMode="auto">
            <a:xfrm>
              <a:off x="557212" y="10588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89" name="Line 45"/>
            <p:cNvSpPr>
              <a:spLocks noChangeShapeType="1"/>
            </p:cNvSpPr>
            <p:nvPr/>
          </p:nvSpPr>
          <p:spPr bwMode="auto">
            <a:xfrm>
              <a:off x="620712" y="84931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0" name="Line 46"/>
            <p:cNvSpPr>
              <a:spLocks noChangeShapeType="1"/>
            </p:cNvSpPr>
            <p:nvPr/>
          </p:nvSpPr>
          <p:spPr bwMode="auto">
            <a:xfrm flipH="1">
              <a:off x="2228850" y="84931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1" name="Rectangle 47"/>
            <p:cNvSpPr>
              <a:spLocks noChangeArrowheads="1"/>
            </p:cNvSpPr>
            <p:nvPr/>
          </p:nvSpPr>
          <p:spPr bwMode="auto">
            <a:xfrm>
              <a:off x="557212" y="7985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92" name="Line 48"/>
            <p:cNvSpPr>
              <a:spLocks noChangeShapeType="1"/>
            </p:cNvSpPr>
            <p:nvPr/>
          </p:nvSpPr>
          <p:spPr bwMode="auto">
            <a:xfrm>
              <a:off x="620712" y="588963"/>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3" name="Line 49"/>
            <p:cNvSpPr>
              <a:spLocks noChangeShapeType="1"/>
            </p:cNvSpPr>
            <p:nvPr/>
          </p:nvSpPr>
          <p:spPr bwMode="auto">
            <a:xfrm flipH="1">
              <a:off x="2228850" y="5889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4" name="Rectangle 50"/>
            <p:cNvSpPr>
              <a:spLocks noChangeArrowheads="1"/>
            </p:cNvSpPr>
            <p:nvPr/>
          </p:nvSpPr>
          <p:spPr bwMode="auto">
            <a:xfrm>
              <a:off x="557212" y="53816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95" name="Line 51"/>
            <p:cNvSpPr>
              <a:spLocks noChangeShapeType="1"/>
            </p:cNvSpPr>
            <p:nvPr/>
          </p:nvSpPr>
          <p:spPr bwMode="auto">
            <a:xfrm>
              <a:off x="620712" y="588963"/>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6" name="Line 52"/>
            <p:cNvSpPr>
              <a:spLocks noChangeShapeType="1"/>
            </p:cNvSpPr>
            <p:nvPr/>
          </p:nvSpPr>
          <p:spPr bwMode="auto">
            <a:xfrm>
              <a:off x="620712" y="1630363"/>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7" name="Line 53"/>
            <p:cNvSpPr>
              <a:spLocks noChangeShapeType="1"/>
            </p:cNvSpPr>
            <p:nvPr/>
          </p:nvSpPr>
          <p:spPr bwMode="auto">
            <a:xfrm flipV="1">
              <a:off x="2247900" y="588963"/>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8" name="Line 54"/>
            <p:cNvSpPr>
              <a:spLocks noChangeShapeType="1"/>
            </p:cNvSpPr>
            <p:nvPr/>
          </p:nvSpPr>
          <p:spPr bwMode="auto">
            <a:xfrm flipV="1">
              <a:off x="620712" y="588963"/>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99" name="Freeform 55"/>
            <p:cNvSpPr>
              <a:spLocks/>
            </p:cNvSpPr>
            <p:nvPr/>
          </p:nvSpPr>
          <p:spPr bwMode="auto">
            <a:xfrm>
              <a:off x="709612" y="938213"/>
              <a:ext cx="1398588" cy="609600"/>
            </a:xfrm>
            <a:custGeom>
              <a:avLst/>
              <a:gdLst/>
              <a:ahLst/>
              <a:cxnLst>
                <a:cxn ang="0">
                  <a:pos x="0" y="0"/>
                </a:cxn>
                <a:cxn ang="0">
                  <a:pos x="16" y="80"/>
                </a:cxn>
                <a:cxn ang="0">
                  <a:pos x="28" y="132"/>
                </a:cxn>
                <a:cxn ang="0">
                  <a:pos x="44" y="168"/>
                </a:cxn>
                <a:cxn ang="0">
                  <a:pos x="60" y="196"/>
                </a:cxn>
                <a:cxn ang="0">
                  <a:pos x="72" y="216"/>
                </a:cxn>
                <a:cxn ang="0">
                  <a:pos x="88" y="228"/>
                </a:cxn>
                <a:cxn ang="0">
                  <a:pos x="104" y="240"/>
                </a:cxn>
                <a:cxn ang="0">
                  <a:pos x="116" y="248"/>
                </a:cxn>
                <a:cxn ang="0">
                  <a:pos x="132" y="252"/>
                </a:cxn>
                <a:cxn ang="0">
                  <a:pos x="148" y="256"/>
                </a:cxn>
                <a:cxn ang="0">
                  <a:pos x="160" y="260"/>
                </a:cxn>
                <a:cxn ang="0">
                  <a:pos x="176" y="260"/>
                </a:cxn>
                <a:cxn ang="0">
                  <a:pos x="192" y="260"/>
                </a:cxn>
                <a:cxn ang="0">
                  <a:pos x="204" y="260"/>
                </a:cxn>
                <a:cxn ang="0">
                  <a:pos x="220" y="260"/>
                </a:cxn>
                <a:cxn ang="0">
                  <a:pos x="236" y="256"/>
                </a:cxn>
                <a:cxn ang="0">
                  <a:pos x="248" y="256"/>
                </a:cxn>
                <a:cxn ang="0">
                  <a:pos x="264" y="256"/>
                </a:cxn>
                <a:cxn ang="0">
                  <a:pos x="280" y="256"/>
                </a:cxn>
                <a:cxn ang="0">
                  <a:pos x="292" y="260"/>
                </a:cxn>
                <a:cxn ang="0">
                  <a:pos x="308" y="260"/>
                </a:cxn>
                <a:cxn ang="0">
                  <a:pos x="325" y="264"/>
                </a:cxn>
                <a:cxn ang="0">
                  <a:pos x="337" y="268"/>
                </a:cxn>
                <a:cxn ang="0">
                  <a:pos x="353" y="272"/>
                </a:cxn>
                <a:cxn ang="0">
                  <a:pos x="369" y="276"/>
                </a:cxn>
                <a:cxn ang="0">
                  <a:pos x="381" y="284"/>
                </a:cxn>
                <a:cxn ang="0">
                  <a:pos x="397" y="288"/>
                </a:cxn>
                <a:cxn ang="0">
                  <a:pos x="413" y="292"/>
                </a:cxn>
                <a:cxn ang="0">
                  <a:pos x="425" y="296"/>
                </a:cxn>
                <a:cxn ang="0">
                  <a:pos x="441" y="300"/>
                </a:cxn>
                <a:cxn ang="0">
                  <a:pos x="457" y="304"/>
                </a:cxn>
                <a:cxn ang="0">
                  <a:pos x="469" y="308"/>
                </a:cxn>
                <a:cxn ang="0">
                  <a:pos x="485" y="316"/>
                </a:cxn>
                <a:cxn ang="0">
                  <a:pos x="497" y="320"/>
                </a:cxn>
                <a:cxn ang="0">
                  <a:pos x="513" y="324"/>
                </a:cxn>
                <a:cxn ang="0">
                  <a:pos x="529" y="328"/>
                </a:cxn>
                <a:cxn ang="0">
                  <a:pos x="541" y="332"/>
                </a:cxn>
                <a:cxn ang="0">
                  <a:pos x="557" y="336"/>
                </a:cxn>
                <a:cxn ang="0">
                  <a:pos x="573" y="340"/>
                </a:cxn>
                <a:cxn ang="0">
                  <a:pos x="585" y="340"/>
                </a:cxn>
                <a:cxn ang="0">
                  <a:pos x="601" y="344"/>
                </a:cxn>
                <a:cxn ang="0">
                  <a:pos x="617" y="348"/>
                </a:cxn>
                <a:cxn ang="0">
                  <a:pos x="629" y="352"/>
                </a:cxn>
                <a:cxn ang="0">
                  <a:pos x="645" y="356"/>
                </a:cxn>
                <a:cxn ang="0">
                  <a:pos x="661" y="356"/>
                </a:cxn>
                <a:cxn ang="0">
                  <a:pos x="673" y="360"/>
                </a:cxn>
                <a:cxn ang="0">
                  <a:pos x="689" y="364"/>
                </a:cxn>
                <a:cxn ang="0">
                  <a:pos x="705" y="364"/>
                </a:cxn>
                <a:cxn ang="0">
                  <a:pos x="717" y="368"/>
                </a:cxn>
                <a:cxn ang="0">
                  <a:pos x="733" y="368"/>
                </a:cxn>
                <a:cxn ang="0">
                  <a:pos x="749" y="372"/>
                </a:cxn>
                <a:cxn ang="0">
                  <a:pos x="761" y="372"/>
                </a:cxn>
                <a:cxn ang="0">
                  <a:pos x="777" y="376"/>
                </a:cxn>
                <a:cxn ang="0">
                  <a:pos x="793" y="376"/>
                </a:cxn>
                <a:cxn ang="0">
                  <a:pos x="805" y="376"/>
                </a:cxn>
                <a:cxn ang="0">
                  <a:pos x="821" y="380"/>
                </a:cxn>
                <a:cxn ang="0">
                  <a:pos x="837" y="380"/>
                </a:cxn>
                <a:cxn ang="0">
                  <a:pos x="849" y="380"/>
                </a:cxn>
                <a:cxn ang="0">
                  <a:pos x="865" y="380"/>
                </a:cxn>
                <a:cxn ang="0">
                  <a:pos x="881" y="384"/>
                </a:cxn>
              </a:cxnLst>
              <a:rect l="0" t="0" r="r" b="b"/>
              <a:pathLst>
                <a:path w="881" h="384">
                  <a:moveTo>
                    <a:pt x="0" y="0"/>
                  </a:moveTo>
                  <a:lnTo>
                    <a:pt x="16" y="80"/>
                  </a:lnTo>
                  <a:lnTo>
                    <a:pt x="28" y="132"/>
                  </a:lnTo>
                  <a:lnTo>
                    <a:pt x="44" y="168"/>
                  </a:lnTo>
                  <a:lnTo>
                    <a:pt x="60" y="196"/>
                  </a:lnTo>
                  <a:lnTo>
                    <a:pt x="72" y="216"/>
                  </a:lnTo>
                  <a:lnTo>
                    <a:pt x="88" y="228"/>
                  </a:lnTo>
                  <a:lnTo>
                    <a:pt x="104" y="240"/>
                  </a:lnTo>
                  <a:lnTo>
                    <a:pt x="116" y="248"/>
                  </a:lnTo>
                  <a:lnTo>
                    <a:pt x="132" y="252"/>
                  </a:lnTo>
                  <a:lnTo>
                    <a:pt x="148" y="256"/>
                  </a:lnTo>
                  <a:lnTo>
                    <a:pt x="160" y="260"/>
                  </a:lnTo>
                  <a:lnTo>
                    <a:pt x="176" y="260"/>
                  </a:lnTo>
                  <a:lnTo>
                    <a:pt x="192" y="260"/>
                  </a:lnTo>
                  <a:lnTo>
                    <a:pt x="204" y="260"/>
                  </a:lnTo>
                  <a:lnTo>
                    <a:pt x="220" y="260"/>
                  </a:lnTo>
                  <a:lnTo>
                    <a:pt x="236" y="256"/>
                  </a:lnTo>
                  <a:lnTo>
                    <a:pt x="248" y="256"/>
                  </a:lnTo>
                  <a:lnTo>
                    <a:pt x="264" y="256"/>
                  </a:lnTo>
                  <a:lnTo>
                    <a:pt x="280" y="256"/>
                  </a:lnTo>
                  <a:lnTo>
                    <a:pt x="292" y="260"/>
                  </a:lnTo>
                  <a:lnTo>
                    <a:pt x="308" y="260"/>
                  </a:lnTo>
                  <a:lnTo>
                    <a:pt x="325" y="264"/>
                  </a:lnTo>
                  <a:lnTo>
                    <a:pt x="337" y="268"/>
                  </a:lnTo>
                  <a:lnTo>
                    <a:pt x="353" y="272"/>
                  </a:lnTo>
                  <a:lnTo>
                    <a:pt x="369" y="276"/>
                  </a:lnTo>
                  <a:lnTo>
                    <a:pt x="381" y="284"/>
                  </a:lnTo>
                  <a:lnTo>
                    <a:pt x="397" y="288"/>
                  </a:lnTo>
                  <a:lnTo>
                    <a:pt x="413" y="292"/>
                  </a:lnTo>
                  <a:lnTo>
                    <a:pt x="425" y="296"/>
                  </a:lnTo>
                  <a:lnTo>
                    <a:pt x="441" y="300"/>
                  </a:lnTo>
                  <a:lnTo>
                    <a:pt x="457" y="304"/>
                  </a:lnTo>
                  <a:lnTo>
                    <a:pt x="469" y="308"/>
                  </a:lnTo>
                  <a:lnTo>
                    <a:pt x="485" y="316"/>
                  </a:lnTo>
                  <a:lnTo>
                    <a:pt x="497" y="320"/>
                  </a:lnTo>
                  <a:lnTo>
                    <a:pt x="513" y="324"/>
                  </a:lnTo>
                  <a:lnTo>
                    <a:pt x="529" y="328"/>
                  </a:lnTo>
                  <a:lnTo>
                    <a:pt x="541" y="332"/>
                  </a:lnTo>
                  <a:lnTo>
                    <a:pt x="557" y="336"/>
                  </a:lnTo>
                  <a:lnTo>
                    <a:pt x="573" y="340"/>
                  </a:lnTo>
                  <a:lnTo>
                    <a:pt x="585" y="340"/>
                  </a:lnTo>
                  <a:lnTo>
                    <a:pt x="601" y="344"/>
                  </a:lnTo>
                  <a:lnTo>
                    <a:pt x="617" y="348"/>
                  </a:lnTo>
                  <a:lnTo>
                    <a:pt x="629" y="352"/>
                  </a:lnTo>
                  <a:lnTo>
                    <a:pt x="645" y="356"/>
                  </a:lnTo>
                  <a:lnTo>
                    <a:pt x="661" y="356"/>
                  </a:lnTo>
                  <a:lnTo>
                    <a:pt x="673" y="360"/>
                  </a:lnTo>
                  <a:lnTo>
                    <a:pt x="689" y="364"/>
                  </a:lnTo>
                  <a:lnTo>
                    <a:pt x="705" y="364"/>
                  </a:lnTo>
                  <a:lnTo>
                    <a:pt x="717" y="368"/>
                  </a:lnTo>
                  <a:lnTo>
                    <a:pt x="733" y="368"/>
                  </a:lnTo>
                  <a:lnTo>
                    <a:pt x="749" y="372"/>
                  </a:lnTo>
                  <a:lnTo>
                    <a:pt x="761" y="372"/>
                  </a:lnTo>
                  <a:lnTo>
                    <a:pt x="777" y="376"/>
                  </a:lnTo>
                  <a:lnTo>
                    <a:pt x="793" y="376"/>
                  </a:lnTo>
                  <a:lnTo>
                    <a:pt x="805" y="376"/>
                  </a:lnTo>
                  <a:lnTo>
                    <a:pt x="821" y="380"/>
                  </a:lnTo>
                  <a:lnTo>
                    <a:pt x="837" y="380"/>
                  </a:lnTo>
                  <a:lnTo>
                    <a:pt x="849" y="380"/>
                  </a:lnTo>
                  <a:lnTo>
                    <a:pt x="865" y="380"/>
                  </a:lnTo>
                  <a:lnTo>
                    <a:pt x="881" y="38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0" name="Freeform 56"/>
            <p:cNvSpPr>
              <a:spLocks/>
            </p:cNvSpPr>
            <p:nvPr/>
          </p:nvSpPr>
          <p:spPr bwMode="auto">
            <a:xfrm>
              <a:off x="709612" y="938213"/>
              <a:ext cx="1398588" cy="609600"/>
            </a:xfrm>
            <a:custGeom>
              <a:avLst/>
              <a:gdLst/>
              <a:ahLst/>
              <a:cxnLst>
                <a:cxn ang="0">
                  <a:pos x="0" y="0"/>
                </a:cxn>
                <a:cxn ang="0">
                  <a:pos x="16" y="80"/>
                </a:cxn>
                <a:cxn ang="0">
                  <a:pos x="28" y="132"/>
                </a:cxn>
                <a:cxn ang="0">
                  <a:pos x="44" y="168"/>
                </a:cxn>
                <a:cxn ang="0">
                  <a:pos x="60" y="196"/>
                </a:cxn>
                <a:cxn ang="0">
                  <a:pos x="72" y="216"/>
                </a:cxn>
                <a:cxn ang="0">
                  <a:pos x="88" y="228"/>
                </a:cxn>
                <a:cxn ang="0">
                  <a:pos x="104" y="240"/>
                </a:cxn>
                <a:cxn ang="0">
                  <a:pos x="116" y="248"/>
                </a:cxn>
                <a:cxn ang="0">
                  <a:pos x="132" y="252"/>
                </a:cxn>
                <a:cxn ang="0">
                  <a:pos x="148" y="256"/>
                </a:cxn>
                <a:cxn ang="0">
                  <a:pos x="160" y="260"/>
                </a:cxn>
                <a:cxn ang="0">
                  <a:pos x="176" y="260"/>
                </a:cxn>
                <a:cxn ang="0">
                  <a:pos x="192" y="260"/>
                </a:cxn>
                <a:cxn ang="0">
                  <a:pos x="204" y="260"/>
                </a:cxn>
                <a:cxn ang="0">
                  <a:pos x="220" y="260"/>
                </a:cxn>
                <a:cxn ang="0">
                  <a:pos x="236" y="256"/>
                </a:cxn>
                <a:cxn ang="0">
                  <a:pos x="248" y="256"/>
                </a:cxn>
                <a:cxn ang="0">
                  <a:pos x="264" y="256"/>
                </a:cxn>
                <a:cxn ang="0">
                  <a:pos x="280" y="256"/>
                </a:cxn>
                <a:cxn ang="0">
                  <a:pos x="292" y="260"/>
                </a:cxn>
                <a:cxn ang="0">
                  <a:pos x="308" y="260"/>
                </a:cxn>
                <a:cxn ang="0">
                  <a:pos x="325" y="264"/>
                </a:cxn>
                <a:cxn ang="0">
                  <a:pos x="337" y="268"/>
                </a:cxn>
                <a:cxn ang="0">
                  <a:pos x="353" y="272"/>
                </a:cxn>
                <a:cxn ang="0">
                  <a:pos x="369" y="276"/>
                </a:cxn>
                <a:cxn ang="0">
                  <a:pos x="381" y="280"/>
                </a:cxn>
                <a:cxn ang="0">
                  <a:pos x="397" y="284"/>
                </a:cxn>
                <a:cxn ang="0">
                  <a:pos x="413" y="292"/>
                </a:cxn>
                <a:cxn ang="0">
                  <a:pos x="425" y="296"/>
                </a:cxn>
                <a:cxn ang="0">
                  <a:pos x="441" y="300"/>
                </a:cxn>
                <a:cxn ang="0">
                  <a:pos x="457" y="304"/>
                </a:cxn>
                <a:cxn ang="0">
                  <a:pos x="469" y="308"/>
                </a:cxn>
                <a:cxn ang="0">
                  <a:pos x="485" y="312"/>
                </a:cxn>
                <a:cxn ang="0">
                  <a:pos x="497" y="316"/>
                </a:cxn>
                <a:cxn ang="0">
                  <a:pos x="513" y="324"/>
                </a:cxn>
                <a:cxn ang="0">
                  <a:pos x="529" y="328"/>
                </a:cxn>
                <a:cxn ang="0">
                  <a:pos x="541" y="332"/>
                </a:cxn>
                <a:cxn ang="0">
                  <a:pos x="557" y="336"/>
                </a:cxn>
                <a:cxn ang="0">
                  <a:pos x="573" y="336"/>
                </a:cxn>
                <a:cxn ang="0">
                  <a:pos x="585" y="340"/>
                </a:cxn>
                <a:cxn ang="0">
                  <a:pos x="601" y="344"/>
                </a:cxn>
                <a:cxn ang="0">
                  <a:pos x="617" y="348"/>
                </a:cxn>
                <a:cxn ang="0">
                  <a:pos x="629" y="352"/>
                </a:cxn>
                <a:cxn ang="0">
                  <a:pos x="645" y="356"/>
                </a:cxn>
                <a:cxn ang="0">
                  <a:pos x="661" y="356"/>
                </a:cxn>
                <a:cxn ang="0">
                  <a:pos x="673" y="360"/>
                </a:cxn>
                <a:cxn ang="0">
                  <a:pos x="689" y="364"/>
                </a:cxn>
                <a:cxn ang="0">
                  <a:pos x="705" y="364"/>
                </a:cxn>
                <a:cxn ang="0">
                  <a:pos x="717" y="368"/>
                </a:cxn>
                <a:cxn ang="0">
                  <a:pos x="733" y="368"/>
                </a:cxn>
                <a:cxn ang="0">
                  <a:pos x="749" y="372"/>
                </a:cxn>
                <a:cxn ang="0">
                  <a:pos x="761" y="372"/>
                </a:cxn>
                <a:cxn ang="0">
                  <a:pos x="777" y="376"/>
                </a:cxn>
                <a:cxn ang="0">
                  <a:pos x="793" y="376"/>
                </a:cxn>
                <a:cxn ang="0">
                  <a:pos x="805" y="376"/>
                </a:cxn>
                <a:cxn ang="0">
                  <a:pos x="821" y="380"/>
                </a:cxn>
                <a:cxn ang="0">
                  <a:pos x="837" y="380"/>
                </a:cxn>
                <a:cxn ang="0">
                  <a:pos x="849" y="380"/>
                </a:cxn>
                <a:cxn ang="0">
                  <a:pos x="865" y="380"/>
                </a:cxn>
                <a:cxn ang="0">
                  <a:pos x="881" y="384"/>
                </a:cxn>
              </a:cxnLst>
              <a:rect l="0" t="0" r="r" b="b"/>
              <a:pathLst>
                <a:path w="881" h="384">
                  <a:moveTo>
                    <a:pt x="0" y="0"/>
                  </a:moveTo>
                  <a:lnTo>
                    <a:pt x="16" y="80"/>
                  </a:lnTo>
                  <a:lnTo>
                    <a:pt x="28" y="132"/>
                  </a:lnTo>
                  <a:lnTo>
                    <a:pt x="44" y="168"/>
                  </a:lnTo>
                  <a:lnTo>
                    <a:pt x="60" y="196"/>
                  </a:lnTo>
                  <a:lnTo>
                    <a:pt x="72" y="216"/>
                  </a:lnTo>
                  <a:lnTo>
                    <a:pt x="88" y="228"/>
                  </a:lnTo>
                  <a:lnTo>
                    <a:pt x="104" y="240"/>
                  </a:lnTo>
                  <a:lnTo>
                    <a:pt x="116" y="248"/>
                  </a:lnTo>
                  <a:lnTo>
                    <a:pt x="132" y="252"/>
                  </a:lnTo>
                  <a:lnTo>
                    <a:pt x="148" y="256"/>
                  </a:lnTo>
                  <a:lnTo>
                    <a:pt x="160" y="260"/>
                  </a:lnTo>
                  <a:lnTo>
                    <a:pt x="176" y="260"/>
                  </a:lnTo>
                  <a:lnTo>
                    <a:pt x="192" y="260"/>
                  </a:lnTo>
                  <a:lnTo>
                    <a:pt x="204" y="260"/>
                  </a:lnTo>
                  <a:lnTo>
                    <a:pt x="220" y="260"/>
                  </a:lnTo>
                  <a:lnTo>
                    <a:pt x="236" y="256"/>
                  </a:lnTo>
                  <a:lnTo>
                    <a:pt x="248" y="256"/>
                  </a:lnTo>
                  <a:lnTo>
                    <a:pt x="264" y="256"/>
                  </a:lnTo>
                  <a:lnTo>
                    <a:pt x="280" y="256"/>
                  </a:lnTo>
                  <a:lnTo>
                    <a:pt x="292" y="260"/>
                  </a:lnTo>
                  <a:lnTo>
                    <a:pt x="308" y="260"/>
                  </a:lnTo>
                  <a:lnTo>
                    <a:pt x="325" y="264"/>
                  </a:lnTo>
                  <a:lnTo>
                    <a:pt x="337" y="268"/>
                  </a:lnTo>
                  <a:lnTo>
                    <a:pt x="353" y="272"/>
                  </a:lnTo>
                  <a:lnTo>
                    <a:pt x="369" y="276"/>
                  </a:lnTo>
                  <a:lnTo>
                    <a:pt x="381" y="280"/>
                  </a:lnTo>
                  <a:lnTo>
                    <a:pt x="397" y="284"/>
                  </a:lnTo>
                  <a:lnTo>
                    <a:pt x="413" y="292"/>
                  </a:lnTo>
                  <a:lnTo>
                    <a:pt x="425" y="296"/>
                  </a:lnTo>
                  <a:lnTo>
                    <a:pt x="441" y="300"/>
                  </a:lnTo>
                  <a:lnTo>
                    <a:pt x="457" y="304"/>
                  </a:lnTo>
                  <a:lnTo>
                    <a:pt x="469" y="308"/>
                  </a:lnTo>
                  <a:lnTo>
                    <a:pt x="485" y="312"/>
                  </a:lnTo>
                  <a:lnTo>
                    <a:pt x="497" y="316"/>
                  </a:lnTo>
                  <a:lnTo>
                    <a:pt x="513" y="324"/>
                  </a:lnTo>
                  <a:lnTo>
                    <a:pt x="529" y="328"/>
                  </a:lnTo>
                  <a:lnTo>
                    <a:pt x="541" y="332"/>
                  </a:lnTo>
                  <a:lnTo>
                    <a:pt x="557" y="336"/>
                  </a:lnTo>
                  <a:lnTo>
                    <a:pt x="573" y="336"/>
                  </a:lnTo>
                  <a:lnTo>
                    <a:pt x="585" y="340"/>
                  </a:lnTo>
                  <a:lnTo>
                    <a:pt x="601" y="344"/>
                  </a:lnTo>
                  <a:lnTo>
                    <a:pt x="617" y="348"/>
                  </a:lnTo>
                  <a:lnTo>
                    <a:pt x="629" y="352"/>
                  </a:lnTo>
                  <a:lnTo>
                    <a:pt x="645" y="356"/>
                  </a:lnTo>
                  <a:lnTo>
                    <a:pt x="661" y="356"/>
                  </a:lnTo>
                  <a:lnTo>
                    <a:pt x="673" y="360"/>
                  </a:lnTo>
                  <a:lnTo>
                    <a:pt x="689" y="364"/>
                  </a:lnTo>
                  <a:lnTo>
                    <a:pt x="705" y="364"/>
                  </a:lnTo>
                  <a:lnTo>
                    <a:pt x="717" y="368"/>
                  </a:lnTo>
                  <a:lnTo>
                    <a:pt x="733" y="368"/>
                  </a:lnTo>
                  <a:lnTo>
                    <a:pt x="749" y="372"/>
                  </a:lnTo>
                  <a:lnTo>
                    <a:pt x="761" y="372"/>
                  </a:lnTo>
                  <a:lnTo>
                    <a:pt x="777" y="376"/>
                  </a:lnTo>
                  <a:lnTo>
                    <a:pt x="793" y="376"/>
                  </a:lnTo>
                  <a:lnTo>
                    <a:pt x="805" y="376"/>
                  </a:lnTo>
                  <a:lnTo>
                    <a:pt x="821" y="380"/>
                  </a:lnTo>
                  <a:lnTo>
                    <a:pt x="837" y="380"/>
                  </a:lnTo>
                  <a:lnTo>
                    <a:pt x="849" y="380"/>
                  </a:lnTo>
                  <a:lnTo>
                    <a:pt x="865" y="380"/>
                  </a:lnTo>
                  <a:lnTo>
                    <a:pt x="881" y="38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1" name="Freeform 57"/>
            <p:cNvSpPr>
              <a:spLocks/>
            </p:cNvSpPr>
            <p:nvPr/>
          </p:nvSpPr>
          <p:spPr bwMode="auto">
            <a:xfrm>
              <a:off x="709612" y="938213"/>
              <a:ext cx="1398588" cy="609600"/>
            </a:xfrm>
            <a:custGeom>
              <a:avLst/>
              <a:gdLst/>
              <a:ahLst/>
              <a:cxnLst>
                <a:cxn ang="0">
                  <a:pos x="0" y="0"/>
                </a:cxn>
                <a:cxn ang="0">
                  <a:pos x="16" y="84"/>
                </a:cxn>
                <a:cxn ang="0">
                  <a:pos x="28" y="136"/>
                </a:cxn>
                <a:cxn ang="0">
                  <a:pos x="44" y="172"/>
                </a:cxn>
                <a:cxn ang="0">
                  <a:pos x="60" y="196"/>
                </a:cxn>
                <a:cxn ang="0">
                  <a:pos x="72" y="216"/>
                </a:cxn>
                <a:cxn ang="0">
                  <a:pos x="88" y="228"/>
                </a:cxn>
                <a:cxn ang="0">
                  <a:pos x="104" y="240"/>
                </a:cxn>
                <a:cxn ang="0">
                  <a:pos x="116" y="248"/>
                </a:cxn>
                <a:cxn ang="0">
                  <a:pos x="132" y="256"/>
                </a:cxn>
                <a:cxn ang="0">
                  <a:pos x="148" y="260"/>
                </a:cxn>
                <a:cxn ang="0">
                  <a:pos x="160" y="260"/>
                </a:cxn>
                <a:cxn ang="0">
                  <a:pos x="176" y="260"/>
                </a:cxn>
                <a:cxn ang="0">
                  <a:pos x="192" y="260"/>
                </a:cxn>
                <a:cxn ang="0">
                  <a:pos x="204" y="260"/>
                </a:cxn>
                <a:cxn ang="0">
                  <a:pos x="220" y="260"/>
                </a:cxn>
                <a:cxn ang="0">
                  <a:pos x="236" y="256"/>
                </a:cxn>
                <a:cxn ang="0">
                  <a:pos x="248" y="256"/>
                </a:cxn>
                <a:cxn ang="0">
                  <a:pos x="264" y="256"/>
                </a:cxn>
                <a:cxn ang="0">
                  <a:pos x="280" y="256"/>
                </a:cxn>
                <a:cxn ang="0">
                  <a:pos x="292" y="256"/>
                </a:cxn>
                <a:cxn ang="0">
                  <a:pos x="308" y="260"/>
                </a:cxn>
                <a:cxn ang="0">
                  <a:pos x="325" y="264"/>
                </a:cxn>
                <a:cxn ang="0">
                  <a:pos x="337" y="268"/>
                </a:cxn>
                <a:cxn ang="0">
                  <a:pos x="353" y="272"/>
                </a:cxn>
                <a:cxn ang="0">
                  <a:pos x="369" y="276"/>
                </a:cxn>
                <a:cxn ang="0">
                  <a:pos x="381" y="280"/>
                </a:cxn>
                <a:cxn ang="0">
                  <a:pos x="397" y="284"/>
                </a:cxn>
                <a:cxn ang="0">
                  <a:pos x="413" y="288"/>
                </a:cxn>
                <a:cxn ang="0">
                  <a:pos x="425" y="296"/>
                </a:cxn>
                <a:cxn ang="0">
                  <a:pos x="441" y="300"/>
                </a:cxn>
                <a:cxn ang="0">
                  <a:pos x="457" y="304"/>
                </a:cxn>
                <a:cxn ang="0">
                  <a:pos x="469" y="308"/>
                </a:cxn>
                <a:cxn ang="0">
                  <a:pos x="485" y="312"/>
                </a:cxn>
                <a:cxn ang="0">
                  <a:pos x="497" y="316"/>
                </a:cxn>
                <a:cxn ang="0">
                  <a:pos x="513" y="320"/>
                </a:cxn>
                <a:cxn ang="0">
                  <a:pos x="529" y="324"/>
                </a:cxn>
                <a:cxn ang="0">
                  <a:pos x="541" y="328"/>
                </a:cxn>
                <a:cxn ang="0">
                  <a:pos x="557" y="332"/>
                </a:cxn>
                <a:cxn ang="0">
                  <a:pos x="573" y="336"/>
                </a:cxn>
                <a:cxn ang="0">
                  <a:pos x="585" y="340"/>
                </a:cxn>
                <a:cxn ang="0">
                  <a:pos x="601" y="344"/>
                </a:cxn>
                <a:cxn ang="0">
                  <a:pos x="617" y="348"/>
                </a:cxn>
                <a:cxn ang="0">
                  <a:pos x="629" y="352"/>
                </a:cxn>
                <a:cxn ang="0">
                  <a:pos x="645" y="356"/>
                </a:cxn>
                <a:cxn ang="0">
                  <a:pos x="661" y="356"/>
                </a:cxn>
                <a:cxn ang="0">
                  <a:pos x="673" y="360"/>
                </a:cxn>
                <a:cxn ang="0">
                  <a:pos x="689" y="364"/>
                </a:cxn>
                <a:cxn ang="0">
                  <a:pos x="705" y="364"/>
                </a:cxn>
                <a:cxn ang="0">
                  <a:pos x="717" y="368"/>
                </a:cxn>
                <a:cxn ang="0">
                  <a:pos x="733" y="368"/>
                </a:cxn>
                <a:cxn ang="0">
                  <a:pos x="749" y="372"/>
                </a:cxn>
                <a:cxn ang="0">
                  <a:pos x="761" y="372"/>
                </a:cxn>
                <a:cxn ang="0">
                  <a:pos x="777" y="376"/>
                </a:cxn>
                <a:cxn ang="0">
                  <a:pos x="793" y="376"/>
                </a:cxn>
                <a:cxn ang="0">
                  <a:pos x="805" y="376"/>
                </a:cxn>
                <a:cxn ang="0">
                  <a:pos x="821" y="380"/>
                </a:cxn>
                <a:cxn ang="0">
                  <a:pos x="837" y="380"/>
                </a:cxn>
                <a:cxn ang="0">
                  <a:pos x="849" y="380"/>
                </a:cxn>
                <a:cxn ang="0">
                  <a:pos x="865" y="380"/>
                </a:cxn>
                <a:cxn ang="0">
                  <a:pos x="881" y="384"/>
                </a:cxn>
              </a:cxnLst>
              <a:rect l="0" t="0" r="r" b="b"/>
              <a:pathLst>
                <a:path w="881" h="384">
                  <a:moveTo>
                    <a:pt x="0" y="0"/>
                  </a:moveTo>
                  <a:lnTo>
                    <a:pt x="16" y="84"/>
                  </a:lnTo>
                  <a:lnTo>
                    <a:pt x="28" y="136"/>
                  </a:lnTo>
                  <a:lnTo>
                    <a:pt x="44" y="172"/>
                  </a:lnTo>
                  <a:lnTo>
                    <a:pt x="60" y="196"/>
                  </a:lnTo>
                  <a:lnTo>
                    <a:pt x="72" y="216"/>
                  </a:lnTo>
                  <a:lnTo>
                    <a:pt x="88" y="228"/>
                  </a:lnTo>
                  <a:lnTo>
                    <a:pt x="104" y="240"/>
                  </a:lnTo>
                  <a:lnTo>
                    <a:pt x="116" y="248"/>
                  </a:lnTo>
                  <a:lnTo>
                    <a:pt x="132" y="256"/>
                  </a:lnTo>
                  <a:lnTo>
                    <a:pt x="148" y="260"/>
                  </a:lnTo>
                  <a:lnTo>
                    <a:pt x="160" y="260"/>
                  </a:lnTo>
                  <a:lnTo>
                    <a:pt x="176" y="260"/>
                  </a:lnTo>
                  <a:lnTo>
                    <a:pt x="192" y="260"/>
                  </a:lnTo>
                  <a:lnTo>
                    <a:pt x="204" y="260"/>
                  </a:lnTo>
                  <a:lnTo>
                    <a:pt x="220" y="260"/>
                  </a:lnTo>
                  <a:lnTo>
                    <a:pt x="236" y="256"/>
                  </a:lnTo>
                  <a:lnTo>
                    <a:pt x="248" y="256"/>
                  </a:lnTo>
                  <a:lnTo>
                    <a:pt x="264" y="256"/>
                  </a:lnTo>
                  <a:lnTo>
                    <a:pt x="280" y="256"/>
                  </a:lnTo>
                  <a:lnTo>
                    <a:pt x="292" y="256"/>
                  </a:lnTo>
                  <a:lnTo>
                    <a:pt x="308" y="260"/>
                  </a:lnTo>
                  <a:lnTo>
                    <a:pt x="325" y="264"/>
                  </a:lnTo>
                  <a:lnTo>
                    <a:pt x="337" y="268"/>
                  </a:lnTo>
                  <a:lnTo>
                    <a:pt x="353" y="272"/>
                  </a:lnTo>
                  <a:lnTo>
                    <a:pt x="369" y="276"/>
                  </a:lnTo>
                  <a:lnTo>
                    <a:pt x="381" y="280"/>
                  </a:lnTo>
                  <a:lnTo>
                    <a:pt x="397" y="284"/>
                  </a:lnTo>
                  <a:lnTo>
                    <a:pt x="413" y="288"/>
                  </a:lnTo>
                  <a:lnTo>
                    <a:pt x="425" y="296"/>
                  </a:lnTo>
                  <a:lnTo>
                    <a:pt x="441" y="300"/>
                  </a:lnTo>
                  <a:lnTo>
                    <a:pt x="457" y="304"/>
                  </a:lnTo>
                  <a:lnTo>
                    <a:pt x="469" y="308"/>
                  </a:lnTo>
                  <a:lnTo>
                    <a:pt x="485" y="312"/>
                  </a:lnTo>
                  <a:lnTo>
                    <a:pt x="497" y="316"/>
                  </a:lnTo>
                  <a:lnTo>
                    <a:pt x="513" y="320"/>
                  </a:lnTo>
                  <a:lnTo>
                    <a:pt x="529" y="324"/>
                  </a:lnTo>
                  <a:lnTo>
                    <a:pt x="541" y="328"/>
                  </a:lnTo>
                  <a:lnTo>
                    <a:pt x="557" y="332"/>
                  </a:lnTo>
                  <a:lnTo>
                    <a:pt x="573" y="336"/>
                  </a:lnTo>
                  <a:lnTo>
                    <a:pt x="585" y="340"/>
                  </a:lnTo>
                  <a:lnTo>
                    <a:pt x="601" y="344"/>
                  </a:lnTo>
                  <a:lnTo>
                    <a:pt x="617" y="348"/>
                  </a:lnTo>
                  <a:lnTo>
                    <a:pt x="629" y="352"/>
                  </a:lnTo>
                  <a:lnTo>
                    <a:pt x="645" y="356"/>
                  </a:lnTo>
                  <a:lnTo>
                    <a:pt x="661" y="356"/>
                  </a:lnTo>
                  <a:lnTo>
                    <a:pt x="673" y="360"/>
                  </a:lnTo>
                  <a:lnTo>
                    <a:pt x="689" y="364"/>
                  </a:lnTo>
                  <a:lnTo>
                    <a:pt x="705" y="364"/>
                  </a:lnTo>
                  <a:lnTo>
                    <a:pt x="717" y="368"/>
                  </a:lnTo>
                  <a:lnTo>
                    <a:pt x="733" y="368"/>
                  </a:lnTo>
                  <a:lnTo>
                    <a:pt x="749" y="372"/>
                  </a:lnTo>
                  <a:lnTo>
                    <a:pt x="761" y="372"/>
                  </a:lnTo>
                  <a:lnTo>
                    <a:pt x="777" y="376"/>
                  </a:lnTo>
                  <a:lnTo>
                    <a:pt x="793" y="376"/>
                  </a:lnTo>
                  <a:lnTo>
                    <a:pt x="805" y="376"/>
                  </a:lnTo>
                  <a:lnTo>
                    <a:pt x="821" y="380"/>
                  </a:lnTo>
                  <a:lnTo>
                    <a:pt x="837" y="380"/>
                  </a:lnTo>
                  <a:lnTo>
                    <a:pt x="849" y="380"/>
                  </a:lnTo>
                  <a:lnTo>
                    <a:pt x="865" y="380"/>
                  </a:lnTo>
                  <a:lnTo>
                    <a:pt x="881" y="38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2" name="Freeform 58"/>
            <p:cNvSpPr>
              <a:spLocks/>
            </p:cNvSpPr>
            <p:nvPr/>
          </p:nvSpPr>
          <p:spPr bwMode="auto">
            <a:xfrm>
              <a:off x="709612" y="944563"/>
              <a:ext cx="1398588" cy="603250"/>
            </a:xfrm>
            <a:custGeom>
              <a:avLst/>
              <a:gdLst/>
              <a:ahLst/>
              <a:cxnLst>
                <a:cxn ang="0">
                  <a:pos x="0" y="0"/>
                </a:cxn>
                <a:cxn ang="0">
                  <a:pos x="16" y="80"/>
                </a:cxn>
                <a:cxn ang="0">
                  <a:pos x="28" y="132"/>
                </a:cxn>
                <a:cxn ang="0">
                  <a:pos x="44" y="168"/>
                </a:cxn>
                <a:cxn ang="0">
                  <a:pos x="60" y="192"/>
                </a:cxn>
                <a:cxn ang="0">
                  <a:pos x="72" y="212"/>
                </a:cxn>
                <a:cxn ang="0">
                  <a:pos x="88" y="228"/>
                </a:cxn>
                <a:cxn ang="0">
                  <a:pos x="104" y="236"/>
                </a:cxn>
                <a:cxn ang="0">
                  <a:pos x="116" y="244"/>
                </a:cxn>
                <a:cxn ang="0">
                  <a:pos x="132" y="252"/>
                </a:cxn>
                <a:cxn ang="0">
                  <a:pos x="148" y="256"/>
                </a:cxn>
                <a:cxn ang="0">
                  <a:pos x="160" y="256"/>
                </a:cxn>
                <a:cxn ang="0">
                  <a:pos x="176" y="256"/>
                </a:cxn>
                <a:cxn ang="0">
                  <a:pos x="192" y="256"/>
                </a:cxn>
                <a:cxn ang="0">
                  <a:pos x="204" y="256"/>
                </a:cxn>
                <a:cxn ang="0">
                  <a:pos x="220" y="256"/>
                </a:cxn>
                <a:cxn ang="0">
                  <a:pos x="236" y="252"/>
                </a:cxn>
                <a:cxn ang="0">
                  <a:pos x="248" y="252"/>
                </a:cxn>
                <a:cxn ang="0">
                  <a:pos x="264" y="252"/>
                </a:cxn>
                <a:cxn ang="0">
                  <a:pos x="280" y="252"/>
                </a:cxn>
                <a:cxn ang="0">
                  <a:pos x="292" y="252"/>
                </a:cxn>
                <a:cxn ang="0">
                  <a:pos x="308" y="256"/>
                </a:cxn>
                <a:cxn ang="0">
                  <a:pos x="325" y="256"/>
                </a:cxn>
                <a:cxn ang="0">
                  <a:pos x="337" y="260"/>
                </a:cxn>
                <a:cxn ang="0">
                  <a:pos x="353" y="264"/>
                </a:cxn>
                <a:cxn ang="0">
                  <a:pos x="369" y="268"/>
                </a:cxn>
                <a:cxn ang="0">
                  <a:pos x="381" y="276"/>
                </a:cxn>
                <a:cxn ang="0">
                  <a:pos x="397" y="280"/>
                </a:cxn>
                <a:cxn ang="0">
                  <a:pos x="413" y="284"/>
                </a:cxn>
                <a:cxn ang="0">
                  <a:pos x="425" y="288"/>
                </a:cxn>
                <a:cxn ang="0">
                  <a:pos x="441" y="292"/>
                </a:cxn>
                <a:cxn ang="0">
                  <a:pos x="457" y="300"/>
                </a:cxn>
                <a:cxn ang="0">
                  <a:pos x="469" y="304"/>
                </a:cxn>
                <a:cxn ang="0">
                  <a:pos x="485" y="308"/>
                </a:cxn>
                <a:cxn ang="0">
                  <a:pos x="497" y="312"/>
                </a:cxn>
                <a:cxn ang="0">
                  <a:pos x="513" y="316"/>
                </a:cxn>
                <a:cxn ang="0">
                  <a:pos x="529" y="320"/>
                </a:cxn>
                <a:cxn ang="0">
                  <a:pos x="541" y="324"/>
                </a:cxn>
                <a:cxn ang="0">
                  <a:pos x="557" y="328"/>
                </a:cxn>
                <a:cxn ang="0">
                  <a:pos x="573" y="332"/>
                </a:cxn>
                <a:cxn ang="0">
                  <a:pos x="585" y="336"/>
                </a:cxn>
                <a:cxn ang="0">
                  <a:pos x="601" y="340"/>
                </a:cxn>
                <a:cxn ang="0">
                  <a:pos x="617" y="344"/>
                </a:cxn>
                <a:cxn ang="0">
                  <a:pos x="629" y="348"/>
                </a:cxn>
                <a:cxn ang="0">
                  <a:pos x="645" y="352"/>
                </a:cxn>
                <a:cxn ang="0">
                  <a:pos x="661" y="352"/>
                </a:cxn>
                <a:cxn ang="0">
                  <a:pos x="673" y="356"/>
                </a:cxn>
                <a:cxn ang="0">
                  <a:pos x="689" y="360"/>
                </a:cxn>
                <a:cxn ang="0">
                  <a:pos x="705" y="360"/>
                </a:cxn>
                <a:cxn ang="0">
                  <a:pos x="717" y="364"/>
                </a:cxn>
                <a:cxn ang="0">
                  <a:pos x="733" y="364"/>
                </a:cxn>
                <a:cxn ang="0">
                  <a:pos x="749" y="368"/>
                </a:cxn>
                <a:cxn ang="0">
                  <a:pos x="761" y="368"/>
                </a:cxn>
                <a:cxn ang="0">
                  <a:pos x="777" y="372"/>
                </a:cxn>
                <a:cxn ang="0">
                  <a:pos x="793" y="372"/>
                </a:cxn>
                <a:cxn ang="0">
                  <a:pos x="805" y="372"/>
                </a:cxn>
                <a:cxn ang="0">
                  <a:pos x="821" y="376"/>
                </a:cxn>
                <a:cxn ang="0">
                  <a:pos x="837" y="376"/>
                </a:cxn>
                <a:cxn ang="0">
                  <a:pos x="849" y="376"/>
                </a:cxn>
                <a:cxn ang="0">
                  <a:pos x="865" y="380"/>
                </a:cxn>
                <a:cxn ang="0">
                  <a:pos x="881" y="380"/>
                </a:cxn>
              </a:cxnLst>
              <a:rect l="0" t="0" r="r" b="b"/>
              <a:pathLst>
                <a:path w="881" h="380">
                  <a:moveTo>
                    <a:pt x="0" y="0"/>
                  </a:moveTo>
                  <a:lnTo>
                    <a:pt x="16" y="80"/>
                  </a:lnTo>
                  <a:lnTo>
                    <a:pt x="28" y="132"/>
                  </a:lnTo>
                  <a:lnTo>
                    <a:pt x="44" y="168"/>
                  </a:lnTo>
                  <a:lnTo>
                    <a:pt x="60" y="192"/>
                  </a:lnTo>
                  <a:lnTo>
                    <a:pt x="72" y="212"/>
                  </a:lnTo>
                  <a:lnTo>
                    <a:pt x="88" y="228"/>
                  </a:lnTo>
                  <a:lnTo>
                    <a:pt x="104" y="236"/>
                  </a:lnTo>
                  <a:lnTo>
                    <a:pt x="116" y="244"/>
                  </a:lnTo>
                  <a:lnTo>
                    <a:pt x="132" y="252"/>
                  </a:lnTo>
                  <a:lnTo>
                    <a:pt x="148" y="256"/>
                  </a:lnTo>
                  <a:lnTo>
                    <a:pt x="160" y="256"/>
                  </a:lnTo>
                  <a:lnTo>
                    <a:pt x="176" y="256"/>
                  </a:lnTo>
                  <a:lnTo>
                    <a:pt x="192" y="256"/>
                  </a:lnTo>
                  <a:lnTo>
                    <a:pt x="204" y="256"/>
                  </a:lnTo>
                  <a:lnTo>
                    <a:pt x="220" y="256"/>
                  </a:lnTo>
                  <a:lnTo>
                    <a:pt x="236" y="252"/>
                  </a:lnTo>
                  <a:lnTo>
                    <a:pt x="248" y="252"/>
                  </a:lnTo>
                  <a:lnTo>
                    <a:pt x="264" y="252"/>
                  </a:lnTo>
                  <a:lnTo>
                    <a:pt x="280" y="252"/>
                  </a:lnTo>
                  <a:lnTo>
                    <a:pt x="292" y="252"/>
                  </a:lnTo>
                  <a:lnTo>
                    <a:pt x="308" y="256"/>
                  </a:lnTo>
                  <a:lnTo>
                    <a:pt x="325" y="256"/>
                  </a:lnTo>
                  <a:lnTo>
                    <a:pt x="337" y="260"/>
                  </a:lnTo>
                  <a:lnTo>
                    <a:pt x="353" y="264"/>
                  </a:lnTo>
                  <a:lnTo>
                    <a:pt x="369" y="268"/>
                  </a:lnTo>
                  <a:lnTo>
                    <a:pt x="381" y="276"/>
                  </a:lnTo>
                  <a:lnTo>
                    <a:pt x="397" y="280"/>
                  </a:lnTo>
                  <a:lnTo>
                    <a:pt x="413" y="284"/>
                  </a:lnTo>
                  <a:lnTo>
                    <a:pt x="425" y="288"/>
                  </a:lnTo>
                  <a:lnTo>
                    <a:pt x="441" y="292"/>
                  </a:lnTo>
                  <a:lnTo>
                    <a:pt x="457" y="300"/>
                  </a:lnTo>
                  <a:lnTo>
                    <a:pt x="469" y="304"/>
                  </a:lnTo>
                  <a:lnTo>
                    <a:pt x="485" y="308"/>
                  </a:lnTo>
                  <a:lnTo>
                    <a:pt x="497" y="312"/>
                  </a:lnTo>
                  <a:lnTo>
                    <a:pt x="513" y="316"/>
                  </a:lnTo>
                  <a:lnTo>
                    <a:pt x="529" y="320"/>
                  </a:lnTo>
                  <a:lnTo>
                    <a:pt x="541" y="324"/>
                  </a:lnTo>
                  <a:lnTo>
                    <a:pt x="557" y="328"/>
                  </a:lnTo>
                  <a:lnTo>
                    <a:pt x="573" y="332"/>
                  </a:lnTo>
                  <a:lnTo>
                    <a:pt x="585" y="336"/>
                  </a:lnTo>
                  <a:lnTo>
                    <a:pt x="601" y="340"/>
                  </a:lnTo>
                  <a:lnTo>
                    <a:pt x="617" y="344"/>
                  </a:lnTo>
                  <a:lnTo>
                    <a:pt x="629" y="348"/>
                  </a:lnTo>
                  <a:lnTo>
                    <a:pt x="645" y="352"/>
                  </a:lnTo>
                  <a:lnTo>
                    <a:pt x="661" y="352"/>
                  </a:lnTo>
                  <a:lnTo>
                    <a:pt x="673" y="356"/>
                  </a:lnTo>
                  <a:lnTo>
                    <a:pt x="689" y="360"/>
                  </a:lnTo>
                  <a:lnTo>
                    <a:pt x="705" y="360"/>
                  </a:lnTo>
                  <a:lnTo>
                    <a:pt x="717" y="364"/>
                  </a:lnTo>
                  <a:lnTo>
                    <a:pt x="733" y="364"/>
                  </a:lnTo>
                  <a:lnTo>
                    <a:pt x="749" y="368"/>
                  </a:lnTo>
                  <a:lnTo>
                    <a:pt x="761" y="368"/>
                  </a:lnTo>
                  <a:lnTo>
                    <a:pt x="777" y="372"/>
                  </a:lnTo>
                  <a:lnTo>
                    <a:pt x="793" y="372"/>
                  </a:lnTo>
                  <a:lnTo>
                    <a:pt x="805" y="372"/>
                  </a:lnTo>
                  <a:lnTo>
                    <a:pt x="821" y="376"/>
                  </a:lnTo>
                  <a:lnTo>
                    <a:pt x="837" y="376"/>
                  </a:lnTo>
                  <a:lnTo>
                    <a:pt x="849" y="376"/>
                  </a:lnTo>
                  <a:lnTo>
                    <a:pt x="865" y="380"/>
                  </a:lnTo>
                  <a:lnTo>
                    <a:pt x="881" y="38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3" name="Freeform 59"/>
            <p:cNvSpPr>
              <a:spLocks/>
            </p:cNvSpPr>
            <p:nvPr/>
          </p:nvSpPr>
          <p:spPr bwMode="auto">
            <a:xfrm>
              <a:off x="709612" y="944563"/>
              <a:ext cx="1398588" cy="603250"/>
            </a:xfrm>
            <a:custGeom>
              <a:avLst/>
              <a:gdLst/>
              <a:ahLst/>
              <a:cxnLst>
                <a:cxn ang="0">
                  <a:pos x="0" y="0"/>
                </a:cxn>
                <a:cxn ang="0">
                  <a:pos x="16" y="80"/>
                </a:cxn>
                <a:cxn ang="0">
                  <a:pos x="28" y="132"/>
                </a:cxn>
                <a:cxn ang="0">
                  <a:pos x="44" y="168"/>
                </a:cxn>
                <a:cxn ang="0">
                  <a:pos x="60" y="196"/>
                </a:cxn>
                <a:cxn ang="0">
                  <a:pos x="72" y="212"/>
                </a:cxn>
                <a:cxn ang="0">
                  <a:pos x="88" y="228"/>
                </a:cxn>
                <a:cxn ang="0">
                  <a:pos x="104" y="240"/>
                </a:cxn>
                <a:cxn ang="0">
                  <a:pos x="116" y="248"/>
                </a:cxn>
                <a:cxn ang="0">
                  <a:pos x="132" y="252"/>
                </a:cxn>
                <a:cxn ang="0">
                  <a:pos x="148" y="256"/>
                </a:cxn>
                <a:cxn ang="0">
                  <a:pos x="160" y="256"/>
                </a:cxn>
                <a:cxn ang="0">
                  <a:pos x="176" y="260"/>
                </a:cxn>
                <a:cxn ang="0">
                  <a:pos x="192" y="260"/>
                </a:cxn>
                <a:cxn ang="0">
                  <a:pos x="204" y="256"/>
                </a:cxn>
                <a:cxn ang="0">
                  <a:pos x="220" y="256"/>
                </a:cxn>
                <a:cxn ang="0">
                  <a:pos x="236" y="252"/>
                </a:cxn>
                <a:cxn ang="0">
                  <a:pos x="248" y="252"/>
                </a:cxn>
                <a:cxn ang="0">
                  <a:pos x="264" y="252"/>
                </a:cxn>
                <a:cxn ang="0">
                  <a:pos x="280" y="252"/>
                </a:cxn>
                <a:cxn ang="0">
                  <a:pos x="292" y="252"/>
                </a:cxn>
                <a:cxn ang="0">
                  <a:pos x="308" y="252"/>
                </a:cxn>
                <a:cxn ang="0">
                  <a:pos x="325" y="256"/>
                </a:cxn>
                <a:cxn ang="0">
                  <a:pos x="337" y="260"/>
                </a:cxn>
                <a:cxn ang="0">
                  <a:pos x="353" y="264"/>
                </a:cxn>
                <a:cxn ang="0">
                  <a:pos x="369" y="268"/>
                </a:cxn>
                <a:cxn ang="0">
                  <a:pos x="381" y="272"/>
                </a:cxn>
                <a:cxn ang="0">
                  <a:pos x="397" y="276"/>
                </a:cxn>
                <a:cxn ang="0">
                  <a:pos x="413" y="284"/>
                </a:cxn>
                <a:cxn ang="0">
                  <a:pos x="425" y="288"/>
                </a:cxn>
                <a:cxn ang="0">
                  <a:pos x="441" y="292"/>
                </a:cxn>
                <a:cxn ang="0">
                  <a:pos x="457" y="296"/>
                </a:cxn>
                <a:cxn ang="0">
                  <a:pos x="469" y="304"/>
                </a:cxn>
                <a:cxn ang="0">
                  <a:pos x="485" y="308"/>
                </a:cxn>
                <a:cxn ang="0">
                  <a:pos x="497" y="312"/>
                </a:cxn>
                <a:cxn ang="0">
                  <a:pos x="513" y="316"/>
                </a:cxn>
                <a:cxn ang="0">
                  <a:pos x="529" y="320"/>
                </a:cxn>
                <a:cxn ang="0">
                  <a:pos x="541" y="324"/>
                </a:cxn>
                <a:cxn ang="0">
                  <a:pos x="557" y="328"/>
                </a:cxn>
                <a:cxn ang="0">
                  <a:pos x="573" y="332"/>
                </a:cxn>
                <a:cxn ang="0">
                  <a:pos x="585" y="336"/>
                </a:cxn>
                <a:cxn ang="0">
                  <a:pos x="601" y="340"/>
                </a:cxn>
                <a:cxn ang="0">
                  <a:pos x="617" y="344"/>
                </a:cxn>
                <a:cxn ang="0">
                  <a:pos x="629" y="348"/>
                </a:cxn>
                <a:cxn ang="0">
                  <a:pos x="645" y="352"/>
                </a:cxn>
                <a:cxn ang="0">
                  <a:pos x="661" y="352"/>
                </a:cxn>
                <a:cxn ang="0">
                  <a:pos x="673" y="356"/>
                </a:cxn>
                <a:cxn ang="0">
                  <a:pos x="689" y="360"/>
                </a:cxn>
                <a:cxn ang="0">
                  <a:pos x="705" y="360"/>
                </a:cxn>
                <a:cxn ang="0">
                  <a:pos x="717" y="364"/>
                </a:cxn>
                <a:cxn ang="0">
                  <a:pos x="733" y="364"/>
                </a:cxn>
                <a:cxn ang="0">
                  <a:pos x="749" y="368"/>
                </a:cxn>
                <a:cxn ang="0">
                  <a:pos x="761" y="368"/>
                </a:cxn>
                <a:cxn ang="0">
                  <a:pos x="777" y="372"/>
                </a:cxn>
                <a:cxn ang="0">
                  <a:pos x="793" y="372"/>
                </a:cxn>
                <a:cxn ang="0">
                  <a:pos x="805" y="372"/>
                </a:cxn>
                <a:cxn ang="0">
                  <a:pos x="821" y="376"/>
                </a:cxn>
                <a:cxn ang="0">
                  <a:pos x="837" y="376"/>
                </a:cxn>
                <a:cxn ang="0">
                  <a:pos x="849" y="376"/>
                </a:cxn>
                <a:cxn ang="0">
                  <a:pos x="865" y="380"/>
                </a:cxn>
                <a:cxn ang="0">
                  <a:pos x="881" y="380"/>
                </a:cxn>
              </a:cxnLst>
              <a:rect l="0" t="0" r="r" b="b"/>
              <a:pathLst>
                <a:path w="881" h="380">
                  <a:moveTo>
                    <a:pt x="0" y="0"/>
                  </a:moveTo>
                  <a:lnTo>
                    <a:pt x="16" y="80"/>
                  </a:lnTo>
                  <a:lnTo>
                    <a:pt x="28" y="132"/>
                  </a:lnTo>
                  <a:lnTo>
                    <a:pt x="44" y="168"/>
                  </a:lnTo>
                  <a:lnTo>
                    <a:pt x="60" y="196"/>
                  </a:lnTo>
                  <a:lnTo>
                    <a:pt x="72" y="212"/>
                  </a:lnTo>
                  <a:lnTo>
                    <a:pt x="88" y="228"/>
                  </a:lnTo>
                  <a:lnTo>
                    <a:pt x="104" y="240"/>
                  </a:lnTo>
                  <a:lnTo>
                    <a:pt x="116" y="248"/>
                  </a:lnTo>
                  <a:lnTo>
                    <a:pt x="132" y="252"/>
                  </a:lnTo>
                  <a:lnTo>
                    <a:pt x="148" y="256"/>
                  </a:lnTo>
                  <a:lnTo>
                    <a:pt x="160" y="256"/>
                  </a:lnTo>
                  <a:lnTo>
                    <a:pt x="176" y="260"/>
                  </a:lnTo>
                  <a:lnTo>
                    <a:pt x="192" y="260"/>
                  </a:lnTo>
                  <a:lnTo>
                    <a:pt x="204" y="256"/>
                  </a:lnTo>
                  <a:lnTo>
                    <a:pt x="220" y="256"/>
                  </a:lnTo>
                  <a:lnTo>
                    <a:pt x="236" y="252"/>
                  </a:lnTo>
                  <a:lnTo>
                    <a:pt x="248" y="252"/>
                  </a:lnTo>
                  <a:lnTo>
                    <a:pt x="264" y="252"/>
                  </a:lnTo>
                  <a:lnTo>
                    <a:pt x="280" y="252"/>
                  </a:lnTo>
                  <a:lnTo>
                    <a:pt x="292" y="252"/>
                  </a:lnTo>
                  <a:lnTo>
                    <a:pt x="308" y="252"/>
                  </a:lnTo>
                  <a:lnTo>
                    <a:pt x="325" y="256"/>
                  </a:lnTo>
                  <a:lnTo>
                    <a:pt x="337" y="260"/>
                  </a:lnTo>
                  <a:lnTo>
                    <a:pt x="353" y="264"/>
                  </a:lnTo>
                  <a:lnTo>
                    <a:pt x="369" y="268"/>
                  </a:lnTo>
                  <a:lnTo>
                    <a:pt x="381" y="272"/>
                  </a:lnTo>
                  <a:lnTo>
                    <a:pt x="397" y="276"/>
                  </a:lnTo>
                  <a:lnTo>
                    <a:pt x="413" y="284"/>
                  </a:lnTo>
                  <a:lnTo>
                    <a:pt x="425" y="288"/>
                  </a:lnTo>
                  <a:lnTo>
                    <a:pt x="441" y="292"/>
                  </a:lnTo>
                  <a:lnTo>
                    <a:pt x="457" y="296"/>
                  </a:lnTo>
                  <a:lnTo>
                    <a:pt x="469" y="304"/>
                  </a:lnTo>
                  <a:lnTo>
                    <a:pt x="485" y="308"/>
                  </a:lnTo>
                  <a:lnTo>
                    <a:pt x="497" y="312"/>
                  </a:lnTo>
                  <a:lnTo>
                    <a:pt x="513" y="316"/>
                  </a:lnTo>
                  <a:lnTo>
                    <a:pt x="529" y="320"/>
                  </a:lnTo>
                  <a:lnTo>
                    <a:pt x="541" y="324"/>
                  </a:lnTo>
                  <a:lnTo>
                    <a:pt x="557" y="328"/>
                  </a:lnTo>
                  <a:lnTo>
                    <a:pt x="573" y="332"/>
                  </a:lnTo>
                  <a:lnTo>
                    <a:pt x="585" y="336"/>
                  </a:lnTo>
                  <a:lnTo>
                    <a:pt x="601" y="340"/>
                  </a:lnTo>
                  <a:lnTo>
                    <a:pt x="617" y="344"/>
                  </a:lnTo>
                  <a:lnTo>
                    <a:pt x="629" y="348"/>
                  </a:lnTo>
                  <a:lnTo>
                    <a:pt x="645" y="352"/>
                  </a:lnTo>
                  <a:lnTo>
                    <a:pt x="661" y="352"/>
                  </a:lnTo>
                  <a:lnTo>
                    <a:pt x="673" y="356"/>
                  </a:lnTo>
                  <a:lnTo>
                    <a:pt x="689" y="360"/>
                  </a:lnTo>
                  <a:lnTo>
                    <a:pt x="705" y="360"/>
                  </a:lnTo>
                  <a:lnTo>
                    <a:pt x="717" y="364"/>
                  </a:lnTo>
                  <a:lnTo>
                    <a:pt x="733" y="364"/>
                  </a:lnTo>
                  <a:lnTo>
                    <a:pt x="749" y="368"/>
                  </a:lnTo>
                  <a:lnTo>
                    <a:pt x="761" y="368"/>
                  </a:lnTo>
                  <a:lnTo>
                    <a:pt x="777" y="372"/>
                  </a:lnTo>
                  <a:lnTo>
                    <a:pt x="793" y="372"/>
                  </a:lnTo>
                  <a:lnTo>
                    <a:pt x="805" y="372"/>
                  </a:lnTo>
                  <a:lnTo>
                    <a:pt x="821" y="376"/>
                  </a:lnTo>
                  <a:lnTo>
                    <a:pt x="837" y="376"/>
                  </a:lnTo>
                  <a:lnTo>
                    <a:pt x="849" y="376"/>
                  </a:lnTo>
                  <a:lnTo>
                    <a:pt x="865" y="380"/>
                  </a:lnTo>
                  <a:lnTo>
                    <a:pt x="881" y="38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4" name="Freeform 60"/>
            <p:cNvSpPr>
              <a:spLocks/>
            </p:cNvSpPr>
            <p:nvPr/>
          </p:nvSpPr>
          <p:spPr bwMode="auto">
            <a:xfrm>
              <a:off x="709612" y="944563"/>
              <a:ext cx="1398588" cy="603250"/>
            </a:xfrm>
            <a:custGeom>
              <a:avLst/>
              <a:gdLst/>
              <a:ahLst/>
              <a:cxnLst>
                <a:cxn ang="0">
                  <a:pos x="0" y="0"/>
                </a:cxn>
                <a:cxn ang="0">
                  <a:pos x="16" y="80"/>
                </a:cxn>
                <a:cxn ang="0">
                  <a:pos x="28" y="132"/>
                </a:cxn>
                <a:cxn ang="0">
                  <a:pos x="44" y="168"/>
                </a:cxn>
                <a:cxn ang="0">
                  <a:pos x="60" y="196"/>
                </a:cxn>
                <a:cxn ang="0">
                  <a:pos x="72" y="216"/>
                </a:cxn>
                <a:cxn ang="0">
                  <a:pos x="88" y="228"/>
                </a:cxn>
                <a:cxn ang="0">
                  <a:pos x="104" y="240"/>
                </a:cxn>
                <a:cxn ang="0">
                  <a:pos x="116" y="248"/>
                </a:cxn>
                <a:cxn ang="0">
                  <a:pos x="132" y="252"/>
                </a:cxn>
                <a:cxn ang="0">
                  <a:pos x="148" y="256"/>
                </a:cxn>
                <a:cxn ang="0">
                  <a:pos x="160" y="260"/>
                </a:cxn>
                <a:cxn ang="0">
                  <a:pos x="176" y="260"/>
                </a:cxn>
                <a:cxn ang="0">
                  <a:pos x="192" y="260"/>
                </a:cxn>
                <a:cxn ang="0">
                  <a:pos x="204" y="256"/>
                </a:cxn>
                <a:cxn ang="0">
                  <a:pos x="220" y="256"/>
                </a:cxn>
                <a:cxn ang="0">
                  <a:pos x="236" y="252"/>
                </a:cxn>
                <a:cxn ang="0">
                  <a:pos x="248" y="252"/>
                </a:cxn>
                <a:cxn ang="0">
                  <a:pos x="264" y="252"/>
                </a:cxn>
                <a:cxn ang="0">
                  <a:pos x="280" y="248"/>
                </a:cxn>
                <a:cxn ang="0">
                  <a:pos x="292" y="248"/>
                </a:cxn>
                <a:cxn ang="0">
                  <a:pos x="308" y="252"/>
                </a:cxn>
                <a:cxn ang="0">
                  <a:pos x="325" y="256"/>
                </a:cxn>
                <a:cxn ang="0">
                  <a:pos x="337" y="256"/>
                </a:cxn>
                <a:cxn ang="0">
                  <a:pos x="353" y="260"/>
                </a:cxn>
                <a:cxn ang="0">
                  <a:pos x="369" y="264"/>
                </a:cxn>
                <a:cxn ang="0">
                  <a:pos x="381" y="272"/>
                </a:cxn>
                <a:cxn ang="0">
                  <a:pos x="397" y="276"/>
                </a:cxn>
                <a:cxn ang="0">
                  <a:pos x="413" y="280"/>
                </a:cxn>
                <a:cxn ang="0">
                  <a:pos x="425" y="284"/>
                </a:cxn>
                <a:cxn ang="0">
                  <a:pos x="441" y="292"/>
                </a:cxn>
                <a:cxn ang="0">
                  <a:pos x="457" y="296"/>
                </a:cxn>
                <a:cxn ang="0">
                  <a:pos x="469" y="300"/>
                </a:cxn>
                <a:cxn ang="0">
                  <a:pos x="485" y="304"/>
                </a:cxn>
                <a:cxn ang="0">
                  <a:pos x="497" y="312"/>
                </a:cxn>
                <a:cxn ang="0">
                  <a:pos x="513" y="316"/>
                </a:cxn>
                <a:cxn ang="0">
                  <a:pos x="529" y="320"/>
                </a:cxn>
                <a:cxn ang="0">
                  <a:pos x="541" y="324"/>
                </a:cxn>
                <a:cxn ang="0">
                  <a:pos x="557" y="328"/>
                </a:cxn>
                <a:cxn ang="0">
                  <a:pos x="573" y="332"/>
                </a:cxn>
                <a:cxn ang="0">
                  <a:pos x="585" y="336"/>
                </a:cxn>
                <a:cxn ang="0">
                  <a:pos x="601" y="340"/>
                </a:cxn>
                <a:cxn ang="0">
                  <a:pos x="617" y="344"/>
                </a:cxn>
                <a:cxn ang="0">
                  <a:pos x="629" y="348"/>
                </a:cxn>
                <a:cxn ang="0">
                  <a:pos x="645" y="352"/>
                </a:cxn>
                <a:cxn ang="0">
                  <a:pos x="661" y="352"/>
                </a:cxn>
                <a:cxn ang="0">
                  <a:pos x="673" y="356"/>
                </a:cxn>
                <a:cxn ang="0">
                  <a:pos x="689" y="360"/>
                </a:cxn>
                <a:cxn ang="0">
                  <a:pos x="705" y="360"/>
                </a:cxn>
                <a:cxn ang="0">
                  <a:pos x="717" y="364"/>
                </a:cxn>
                <a:cxn ang="0">
                  <a:pos x="733" y="364"/>
                </a:cxn>
                <a:cxn ang="0">
                  <a:pos x="749" y="368"/>
                </a:cxn>
                <a:cxn ang="0">
                  <a:pos x="761" y="368"/>
                </a:cxn>
                <a:cxn ang="0">
                  <a:pos x="777" y="372"/>
                </a:cxn>
                <a:cxn ang="0">
                  <a:pos x="793" y="372"/>
                </a:cxn>
                <a:cxn ang="0">
                  <a:pos x="805" y="372"/>
                </a:cxn>
                <a:cxn ang="0">
                  <a:pos x="821" y="376"/>
                </a:cxn>
                <a:cxn ang="0">
                  <a:pos x="837" y="376"/>
                </a:cxn>
                <a:cxn ang="0">
                  <a:pos x="849" y="376"/>
                </a:cxn>
                <a:cxn ang="0">
                  <a:pos x="865" y="380"/>
                </a:cxn>
                <a:cxn ang="0">
                  <a:pos x="881" y="380"/>
                </a:cxn>
              </a:cxnLst>
              <a:rect l="0" t="0" r="r" b="b"/>
              <a:pathLst>
                <a:path w="881" h="380">
                  <a:moveTo>
                    <a:pt x="0" y="0"/>
                  </a:moveTo>
                  <a:lnTo>
                    <a:pt x="16" y="80"/>
                  </a:lnTo>
                  <a:lnTo>
                    <a:pt x="28" y="132"/>
                  </a:lnTo>
                  <a:lnTo>
                    <a:pt x="44" y="168"/>
                  </a:lnTo>
                  <a:lnTo>
                    <a:pt x="60" y="196"/>
                  </a:lnTo>
                  <a:lnTo>
                    <a:pt x="72" y="216"/>
                  </a:lnTo>
                  <a:lnTo>
                    <a:pt x="88" y="228"/>
                  </a:lnTo>
                  <a:lnTo>
                    <a:pt x="104" y="240"/>
                  </a:lnTo>
                  <a:lnTo>
                    <a:pt x="116" y="248"/>
                  </a:lnTo>
                  <a:lnTo>
                    <a:pt x="132" y="252"/>
                  </a:lnTo>
                  <a:lnTo>
                    <a:pt x="148" y="256"/>
                  </a:lnTo>
                  <a:lnTo>
                    <a:pt x="160" y="260"/>
                  </a:lnTo>
                  <a:lnTo>
                    <a:pt x="176" y="260"/>
                  </a:lnTo>
                  <a:lnTo>
                    <a:pt x="192" y="260"/>
                  </a:lnTo>
                  <a:lnTo>
                    <a:pt x="204" y="256"/>
                  </a:lnTo>
                  <a:lnTo>
                    <a:pt x="220" y="256"/>
                  </a:lnTo>
                  <a:lnTo>
                    <a:pt x="236" y="252"/>
                  </a:lnTo>
                  <a:lnTo>
                    <a:pt x="248" y="252"/>
                  </a:lnTo>
                  <a:lnTo>
                    <a:pt x="264" y="252"/>
                  </a:lnTo>
                  <a:lnTo>
                    <a:pt x="280" y="248"/>
                  </a:lnTo>
                  <a:lnTo>
                    <a:pt x="292" y="248"/>
                  </a:lnTo>
                  <a:lnTo>
                    <a:pt x="308" y="252"/>
                  </a:lnTo>
                  <a:lnTo>
                    <a:pt x="325" y="256"/>
                  </a:lnTo>
                  <a:lnTo>
                    <a:pt x="337" y="256"/>
                  </a:lnTo>
                  <a:lnTo>
                    <a:pt x="353" y="260"/>
                  </a:lnTo>
                  <a:lnTo>
                    <a:pt x="369" y="264"/>
                  </a:lnTo>
                  <a:lnTo>
                    <a:pt x="381" y="272"/>
                  </a:lnTo>
                  <a:lnTo>
                    <a:pt x="397" y="276"/>
                  </a:lnTo>
                  <a:lnTo>
                    <a:pt x="413" y="280"/>
                  </a:lnTo>
                  <a:lnTo>
                    <a:pt x="425" y="284"/>
                  </a:lnTo>
                  <a:lnTo>
                    <a:pt x="441" y="292"/>
                  </a:lnTo>
                  <a:lnTo>
                    <a:pt x="457" y="296"/>
                  </a:lnTo>
                  <a:lnTo>
                    <a:pt x="469" y="300"/>
                  </a:lnTo>
                  <a:lnTo>
                    <a:pt x="485" y="304"/>
                  </a:lnTo>
                  <a:lnTo>
                    <a:pt x="497" y="312"/>
                  </a:lnTo>
                  <a:lnTo>
                    <a:pt x="513" y="316"/>
                  </a:lnTo>
                  <a:lnTo>
                    <a:pt x="529" y="320"/>
                  </a:lnTo>
                  <a:lnTo>
                    <a:pt x="541" y="324"/>
                  </a:lnTo>
                  <a:lnTo>
                    <a:pt x="557" y="328"/>
                  </a:lnTo>
                  <a:lnTo>
                    <a:pt x="573" y="332"/>
                  </a:lnTo>
                  <a:lnTo>
                    <a:pt x="585" y="336"/>
                  </a:lnTo>
                  <a:lnTo>
                    <a:pt x="601" y="340"/>
                  </a:lnTo>
                  <a:lnTo>
                    <a:pt x="617" y="344"/>
                  </a:lnTo>
                  <a:lnTo>
                    <a:pt x="629" y="348"/>
                  </a:lnTo>
                  <a:lnTo>
                    <a:pt x="645" y="352"/>
                  </a:lnTo>
                  <a:lnTo>
                    <a:pt x="661" y="352"/>
                  </a:lnTo>
                  <a:lnTo>
                    <a:pt x="673" y="356"/>
                  </a:lnTo>
                  <a:lnTo>
                    <a:pt x="689" y="360"/>
                  </a:lnTo>
                  <a:lnTo>
                    <a:pt x="705" y="360"/>
                  </a:lnTo>
                  <a:lnTo>
                    <a:pt x="717" y="364"/>
                  </a:lnTo>
                  <a:lnTo>
                    <a:pt x="733" y="364"/>
                  </a:lnTo>
                  <a:lnTo>
                    <a:pt x="749" y="368"/>
                  </a:lnTo>
                  <a:lnTo>
                    <a:pt x="761" y="368"/>
                  </a:lnTo>
                  <a:lnTo>
                    <a:pt x="777" y="372"/>
                  </a:lnTo>
                  <a:lnTo>
                    <a:pt x="793" y="372"/>
                  </a:lnTo>
                  <a:lnTo>
                    <a:pt x="805" y="372"/>
                  </a:lnTo>
                  <a:lnTo>
                    <a:pt x="821" y="376"/>
                  </a:lnTo>
                  <a:lnTo>
                    <a:pt x="837" y="376"/>
                  </a:lnTo>
                  <a:lnTo>
                    <a:pt x="849" y="376"/>
                  </a:lnTo>
                  <a:lnTo>
                    <a:pt x="865" y="380"/>
                  </a:lnTo>
                  <a:lnTo>
                    <a:pt x="881" y="38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5" name="Freeform 61"/>
            <p:cNvSpPr>
              <a:spLocks/>
            </p:cNvSpPr>
            <p:nvPr/>
          </p:nvSpPr>
          <p:spPr bwMode="auto">
            <a:xfrm>
              <a:off x="709612" y="950913"/>
              <a:ext cx="1398588" cy="596900"/>
            </a:xfrm>
            <a:custGeom>
              <a:avLst/>
              <a:gdLst/>
              <a:ahLst/>
              <a:cxnLst>
                <a:cxn ang="0">
                  <a:pos x="0" y="0"/>
                </a:cxn>
                <a:cxn ang="0">
                  <a:pos x="16" y="80"/>
                </a:cxn>
                <a:cxn ang="0">
                  <a:pos x="28" y="132"/>
                </a:cxn>
                <a:cxn ang="0">
                  <a:pos x="44" y="168"/>
                </a:cxn>
                <a:cxn ang="0">
                  <a:pos x="60" y="192"/>
                </a:cxn>
                <a:cxn ang="0">
                  <a:pos x="72" y="212"/>
                </a:cxn>
                <a:cxn ang="0">
                  <a:pos x="88" y="224"/>
                </a:cxn>
                <a:cxn ang="0">
                  <a:pos x="104" y="236"/>
                </a:cxn>
                <a:cxn ang="0">
                  <a:pos x="116" y="244"/>
                </a:cxn>
                <a:cxn ang="0">
                  <a:pos x="132" y="248"/>
                </a:cxn>
                <a:cxn ang="0">
                  <a:pos x="148" y="252"/>
                </a:cxn>
                <a:cxn ang="0">
                  <a:pos x="160" y="256"/>
                </a:cxn>
                <a:cxn ang="0">
                  <a:pos x="176" y="256"/>
                </a:cxn>
                <a:cxn ang="0">
                  <a:pos x="192" y="256"/>
                </a:cxn>
                <a:cxn ang="0">
                  <a:pos x="204" y="256"/>
                </a:cxn>
                <a:cxn ang="0">
                  <a:pos x="220" y="252"/>
                </a:cxn>
                <a:cxn ang="0">
                  <a:pos x="236" y="248"/>
                </a:cxn>
                <a:cxn ang="0">
                  <a:pos x="248" y="248"/>
                </a:cxn>
                <a:cxn ang="0">
                  <a:pos x="264" y="244"/>
                </a:cxn>
                <a:cxn ang="0">
                  <a:pos x="280" y="244"/>
                </a:cxn>
                <a:cxn ang="0">
                  <a:pos x="292" y="244"/>
                </a:cxn>
                <a:cxn ang="0">
                  <a:pos x="308" y="244"/>
                </a:cxn>
                <a:cxn ang="0">
                  <a:pos x="325" y="248"/>
                </a:cxn>
                <a:cxn ang="0">
                  <a:pos x="337" y="252"/>
                </a:cxn>
                <a:cxn ang="0">
                  <a:pos x="353" y="256"/>
                </a:cxn>
                <a:cxn ang="0">
                  <a:pos x="369" y="260"/>
                </a:cxn>
                <a:cxn ang="0">
                  <a:pos x="381" y="264"/>
                </a:cxn>
                <a:cxn ang="0">
                  <a:pos x="397" y="268"/>
                </a:cxn>
                <a:cxn ang="0">
                  <a:pos x="413" y="276"/>
                </a:cxn>
                <a:cxn ang="0">
                  <a:pos x="425" y="280"/>
                </a:cxn>
                <a:cxn ang="0">
                  <a:pos x="441" y="284"/>
                </a:cxn>
                <a:cxn ang="0">
                  <a:pos x="457" y="292"/>
                </a:cxn>
                <a:cxn ang="0">
                  <a:pos x="469" y="296"/>
                </a:cxn>
                <a:cxn ang="0">
                  <a:pos x="485" y="300"/>
                </a:cxn>
                <a:cxn ang="0">
                  <a:pos x="497" y="304"/>
                </a:cxn>
                <a:cxn ang="0">
                  <a:pos x="513" y="312"/>
                </a:cxn>
                <a:cxn ang="0">
                  <a:pos x="529" y="316"/>
                </a:cxn>
                <a:cxn ang="0">
                  <a:pos x="541" y="320"/>
                </a:cxn>
                <a:cxn ang="0">
                  <a:pos x="557" y="324"/>
                </a:cxn>
                <a:cxn ang="0">
                  <a:pos x="573" y="328"/>
                </a:cxn>
                <a:cxn ang="0">
                  <a:pos x="585" y="332"/>
                </a:cxn>
                <a:cxn ang="0">
                  <a:pos x="601" y="336"/>
                </a:cxn>
                <a:cxn ang="0">
                  <a:pos x="617" y="340"/>
                </a:cxn>
                <a:cxn ang="0">
                  <a:pos x="629" y="344"/>
                </a:cxn>
                <a:cxn ang="0">
                  <a:pos x="645" y="348"/>
                </a:cxn>
                <a:cxn ang="0">
                  <a:pos x="661" y="348"/>
                </a:cxn>
                <a:cxn ang="0">
                  <a:pos x="673" y="352"/>
                </a:cxn>
                <a:cxn ang="0">
                  <a:pos x="689" y="356"/>
                </a:cxn>
                <a:cxn ang="0">
                  <a:pos x="705" y="356"/>
                </a:cxn>
                <a:cxn ang="0">
                  <a:pos x="717" y="360"/>
                </a:cxn>
                <a:cxn ang="0">
                  <a:pos x="733" y="360"/>
                </a:cxn>
                <a:cxn ang="0">
                  <a:pos x="749" y="364"/>
                </a:cxn>
                <a:cxn ang="0">
                  <a:pos x="761" y="364"/>
                </a:cxn>
                <a:cxn ang="0">
                  <a:pos x="777" y="368"/>
                </a:cxn>
                <a:cxn ang="0">
                  <a:pos x="793" y="368"/>
                </a:cxn>
                <a:cxn ang="0">
                  <a:pos x="805" y="372"/>
                </a:cxn>
                <a:cxn ang="0">
                  <a:pos x="821" y="372"/>
                </a:cxn>
                <a:cxn ang="0">
                  <a:pos x="837" y="372"/>
                </a:cxn>
                <a:cxn ang="0">
                  <a:pos x="849" y="372"/>
                </a:cxn>
                <a:cxn ang="0">
                  <a:pos x="865" y="376"/>
                </a:cxn>
                <a:cxn ang="0">
                  <a:pos x="881" y="376"/>
                </a:cxn>
              </a:cxnLst>
              <a:rect l="0" t="0" r="r" b="b"/>
              <a:pathLst>
                <a:path w="881" h="376">
                  <a:moveTo>
                    <a:pt x="0" y="0"/>
                  </a:moveTo>
                  <a:lnTo>
                    <a:pt x="16" y="80"/>
                  </a:lnTo>
                  <a:lnTo>
                    <a:pt x="28" y="132"/>
                  </a:lnTo>
                  <a:lnTo>
                    <a:pt x="44" y="168"/>
                  </a:lnTo>
                  <a:lnTo>
                    <a:pt x="60" y="192"/>
                  </a:lnTo>
                  <a:lnTo>
                    <a:pt x="72" y="212"/>
                  </a:lnTo>
                  <a:lnTo>
                    <a:pt x="88" y="224"/>
                  </a:lnTo>
                  <a:lnTo>
                    <a:pt x="104" y="236"/>
                  </a:lnTo>
                  <a:lnTo>
                    <a:pt x="116" y="244"/>
                  </a:lnTo>
                  <a:lnTo>
                    <a:pt x="132" y="248"/>
                  </a:lnTo>
                  <a:lnTo>
                    <a:pt x="148" y="252"/>
                  </a:lnTo>
                  <a:lnTo>
                    <a:pt x="160" y="256"/>
                  </a:lnTo>
                  <a:lnTo>
                    <a:pt x="176" y="256"/>
                  </a:lnTo>
                  <a:lnTo>
                    <a:pt x="192" y="256"/>
                  </a:lnTo>
                  <a:lnTo>
                    <a:pt x="204" y="256"/>
                  </a:lnTo>
                  <a:lnTo>
                    <a:pt x="220" y="252"/>
                  </a:lnTo>
                  <a:lnTo>
                    <a:pt x="236" y="248"/>
                  </a:lnTo>
                  <a:lnTo>
                    <a:pt x="248" y="248"/>
                  </a:lnTo>
                  <a:lnTo>
                    <a:pt x="264" y="244"/>
                  </a:lnTo>
                  <a:lnTo>
                    <a:pt x="280" y="244"/>
                  </a:lnTo>
                  <a:lnTo>
                    <a:pt x="292" y="244"/>
                  </a:lnTo>
                  <a:lnTo>
                    <a:pt x="308" y="244"/>
                  </a:lnTo>
                  <a:lnTo>
                    <a:pt x="325" y="248"/>
                  </a:lnTo>
                  <a:lnTo>
                    <a:pt x="337" y="252"/>
                  </a:lnTo>
                  <a:lnTo>
                    <a:pt x="353" y="256"/>
                  </a:lnTo>
                  <a:lnTo>
                    <a:pt x="369" y="260"/>
                  </a:lnTo>
                  <a:lnTo>
                    <a:pt x="381" y="264"/>
                  </a:lnTo>
                  <a:lnTo>
                    <a:pt x="397" y="268"/>
                  </a:lnTo>
                  <a:lnTo>
                    <a:pt x="413" y="276"/>
                  </a:lnTo>
                  <a:lnTo>
                    <a:pt x="425" y="280"/>
                  </a:lnTo>
                  <a:lnTo>
                    <a:pt x="441" y="284"/>
                  </a:lnTo>
                  <a:lnTo>
                    <a:pt x="457" y="292"/>
                  </a:lnTo>
                  <a:lnTo>
                    <a:pt x="469" y="296"/>
                  </a:lnTo>
                  <a:lnTo>
                    <a:pt x="485" y="300"/>
                  </a:lnTo>
                  <a:lnTo>
                    <a:pt x="497" y="304"/>
                  </a:lnTo>
                  <a:lnTo>
                    <a:pt x="513" y="312"/>
                  </a:lnTo>
                  <a:lnTo>
                    <a:pt x="529" y="316"/>
                  </a:lnTo>
                  <a:lnTo>
                    <a:pt x="541" y="320"/>
                  </a:lnTo>
                  <a:lnTo>
                    <a:pt x="557" y="324"/>
                  </a:lnTo>
                  <a:lnTo>
                    <a:pt x="573" y="328"/>
                  </a:lnTo>
                  <a:lnTo>
                    <a:pt x="585" y="332"/>
                  </a:lnTo>
                  <a:lnTo>
                    <a:pt x="601" y="336"/>
                  </a:lnTo>
                  <a:lnTo>
                    <a:pt x="617" y="340"/>
                  </a:lnTo>
                  <a:lnTo>
                    <a:pt x="629" y="344"/>
                  </a:lnTo>
                  <a:lnTo>
                    <a:pt x="645" y="348"/>
                  </a:lnTo>
                  <a:lnTo>
                    <a:pt x="661" y="348"/>
                  </a:lnTo>
                  <a:lnTo>
                    <a:pt x="673" y="352"/>
                  </a:lnTo>
                  <a:lnTo>
                    <a:pt x="689" y="356"/>
                  </a:lnTo>
                  <a:lnTo>
                    <a:pt x="705" y="356"/>
                  </a:lnTo>
                  <a:lnTo>
                    <a:pt x="717" y="360"/>
                  </a:lnTo>
                  <a:lnTo>
                    <a:pt x="733" y="360"/>
                  </a:lnTo>
                  <a:lnTo>
                    <a:pt x="749" y="364"/>
                  </a:lnTo>
                  <a:lnTo>
                    <a:pt x="761" y="364"/>
                  </a:lnTo>
                  <a:lnTo>
                    <a:pt x="777" y="368"/>
                  </a:lnTo>
                  <a:lnTo>
                    <a:pt x="793" y="368"/>
                  </a:lnTo>
                  <a:lnTo>
                    <a:pt x="805" y="372"/>
                  </a:lnTo>
                  <a:lnTo>
                    <a:pt x="821" y="372"/>
                  </a:lnTo>
                  <a:lnTo>
                    <a:pt x="837" y="372"/>
                  </a:lnTo>
                  <a:lnTo>
                    <a:pt x="849" y="372"/>
                  </a:lnTo>
                  <a:lnTo>
                    <a:pt x="865" y="376"/>
                  </a:lnTo>
                  <a:lnTo>
                    <a:pt x="881" y="376"/>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6" name="Freeform 62"/>
            <p:cNvSpPr>
              <a:spLocks/>
            </p:cNvSpPr>
            <p:nvPr/>
          </p:nvSpPr>
          <p:spPr bwMode="auto">
            <a:xfrm>
              <a:off x="709612" y="950913"/>
              <a:ext cx="1398588" cy="596900"/>
            </a:xfrm>
            <a:custGeom>
              <a:avLst/>
              <a:gdLst/>
              <a:ahLst/>
              <a:cxnLst>
                <a:cxn ang="0">
                  <a:pos x="0" y="0"/>
                </a:cxn>
                <a:cxn ang="0">
                  <a:pos x="16" y="80"/>
                </a:cxn>
                <a:cxn ang="0">
                  <a:pos x="28" y="132"/>
                </a:cxn>
                <a:cxn ang="0">
                  <a:pos x="44" y="168"/>
                </a:cxn>
                <a:cxn ang="0">
                  <a:pos x="60" y="192"/>
                </a:cxn>
                <a:cxn ang="0">
                  <a:pos x="72" y="212"/>
                </a:cxn>
                <a:cxn ang="0">
                  <a:pos x="88" y="228"/>
                </a:cxn>
                <a:cxn ang="0">
                  <a:pos x="104" y="236"/>
                </a:cxn>
                <a:cxn ang="0">
                  <a:pos x="116" y="244"/>
                </a:cxn>
                <a:cxn ang="0">
                  <a:pos x="132" y="252"/>
                </a:cxn>
                <a:cxn ang="0">
                  <a:pos x="148" y="256"/>
                </a:cxn>
                <a:cxn ang="0">
                  <a:pos x="160" y="256"/>
                </a:cxn>
                <a:cxn ang="0">
                  <a:pos x="176" y="256"/>
                </a:cxn>
                <a:cxn ang="0">
                  <a:pos x="192" y="256"/>
                </a:cxn>
                <a:cxn ang="0">
                  <a:pos x="204" y="256"/>
                </a:cxn>
                <a:cxn ang="0">
                  <a:pos x="220" y="252"/>
                </a:cxn>
                <a:cxn ang="0">
                  <a:pos x="236" y="248"/>
                </a:cxn>
                <a:cxn ang="0">
                  <a:pos x="248" y="248"/>
                </a:cxn>
                <a:cxn ang="0">
                  <a:pos x="264" y="244"/>
                </a:cxn>
                <a:cxn ang="0">
                  <a:pos x="280" y="244"/>
                </a:cxn>
                <a:cxn ang="0">
                  <a:pos x="292" y="244"/>
                </a:cxn>
                <a:cxn ang="0">
                  <a:pos x="308" y="244"/>
                </a:cxn>
                <a:cxn ang="0">
                  <a:pos x="325" y="244"/>
                </a:cxn>
                <a:cxn ang="0">
                  <a:pos x="337" y="248"/>
                </a:cxn>
                <a:cxn ang="0">
                  <a:pos x="353" y="252"/>
                </a:cxn>
                <a:cxn ang="0">
                  <a:pos x="369" y="256"/>
                </a:cxn>
                <a:cxn ang="0">
                  <a:pos x="381" y="260"/>
                </a:cxn>
                <a:cxn ang="0">
                  <a:pos x="397" y="268"/>
                </a:cxn>
                <a:cxn ang="0">
                  <a:pos x="413" y="272"/>
                </a:cxn>
                <a:cxn ang="0">
                  <a:pos x="425" y="276"/>
                </a:cxn>
                <a:cxn ang="0">
                  <a:pos x="441" y="284"/>
                </a:cxn>
                <a:cxn ang="0">
                  <a:pos x="457" y="288"/>
                </a:cxn>
                <a:cxn ang="0">
                  <a:pos x="469" y="292"/>
                </a:cxn>
                <a:cxn ang="0">
                  <a:pos x="485" y="300"/>
                </a:cxn>
                <a:cxn ang="0">
                  <a:pos x="497" y="304"/>
                </a:cxn>
                <a:cxn ang="0">
                  <a:pos x="513" y="308"/>
                </a:cxn>
                <a:cxn ang="0">
                  <a:pos x="529" y="312"/>
                </a:cxn>
                <a:cxn ang="0">
                  <a:pos x="541" y="320"/>
                </a:cxn>
                <a:cxn ang="0">
                  <a:pos x="557" y="324"/>
                </a:cxn>
                <a:cxn ang="0">
                  <a:pos x="573" y="328"/>
                </a:cxn>
                <a:cxn ang="0">
                  <a:pos x="585" y="332"/>
                </a:cxn>
                <a:cxn ang="0">
                  <a:pos x="601" y="336"/>
                </a:cxn>
                <a:cxn ang="0">
                  <a:pos x="617" y="340"/>
                </a:cxn>
                <a:cxn ang="0">
                  <a:pos x="629" y="344"/>
                </a:cxn>
                <a:cxn ang="0">
                  <a:pos x="645" y="344"/>
                </a:cxn>
                <a:cxn ang="0">
                  <a:pos x="661" y="348"/>
                </a:cxn>
                <a:cxn ang="0">
                  <a:pos x="673" y="352"/>
                </a:cxn>
                <a:cxn ang="0">
                  <a:pos x="689" y="356"/>
                </a:cxn>
                <a:cxn ang="0">
                  <a:pos x="705" y="356"/>
                </a:cxn>
                <a:cxn ang="0">
                  <a:pos x="717" y="360"/>
                </a:cxn>
                <a:cxn ang="0">
                  <a:pos x="733" y="360"/>
                </a:cxn>
                <a:cxn ang="0">
                  <a:pos x="749" y="364"/>
                </a:cxn>
                <a:cxn ang="0">
                  <a:pos x="761" y="364"/>
                </a:cxn>
                <a:cxn ang="0">
                  <a:pos x="777" y="368"/>
                </a:cxn>
                <a:cxn ang="0">
                  <a:pos x="793" y="368"/>
                </a:cxn>
                <a:cxn ang="0">
                  <a:pos x="805" y="372"/>
                </a:cxn>
                <a:cxn ang="0">
                  <a:pos x="821" y="372"/>
                </a:cxn>
                <a:cxn ang="0">
                  <a:pos x="837" y="372"/>
                </a:cxn>
                <a:cxn ang="0">
                  <a:pos x="849" y="372"/>
                </a:cxn>
                <a:cxn ang="0">
                  <a:pos x="865" y="376"/>
                </a:cxn>
                <a:cxn ang="0">
                  <a:pos x="881" y="376"/>
                </a:cxn>
              </a:cxnLst>
              <a:rect l="0" t="0" r="r" b="b"/>
              <a:pathLst>
                <a:path w="881" h="376">
                  <a:moveTo>
                    <a:pt x="0" y="0"/>
                  </a:moveTo>
                  <a:lnTo>
                    <a:pt x="16" y="80"/>
                  </a:lnTo>
                  <a:lnTo>
                    <a:pt x="28" y="132"/>
                  </a:lnTo>
                  <a:lnTo>
                    <a:pt x="44" y="168"/>
                  </a:lnTo>
                  <a:lnTo>
                    <a:pt x="60" y="192"/>
                  </a:lnTo>
                  <a:lnTo>
                    <a:pt x="72" y="212"/>
                  </a:lnTo>
                  <a:lnTo>
                    <a:pt x="88" y="228"/>
                  </a:lnTo>
                  <a:lnTo>
                    <a:pt x="104" y="236"/>
                  </a:lnTo>
                  <a:lnTo>
                    <a:pt x="116" y="244"/>
                  </a:lnTo>
                  <a:lnTo>
                    <a:pt x="132" y="252"/>
                  </a:lnTo>
                  <a:lnTo>
                    <a:pt x="148" y="256"/>
                  </a:lnTo>
                  <a:lnTo>
                    <a:pt x="160" y="256"/>
                  </a:lnTo>
                  <a:lnTo>
                    <a:pt x="176" y="256"/>
                  </a:lnTo>
                  <a:lnTo>
                    <a:pt x="192" y="256"/>
                  </a:lnTo>
                  <a:lnTo>
                    <a:pt x="204" y="256"/>
                  </a:lnTo>
                  <a:lnTo>
                    <a:pt x="220" y="252"/>
                  </a:lnTo>
                  <a:lnTo>
                    <a:pt x="236" y="248"/>
                  </a:lnTo>
                  <a:lnTo>
                    <a:pt x="248" y="248"/>
                  </a:lnTo>
                  <a:lnTo>
                    <a:pt x="264" y="244"/>
                  </a:lnTo>
                  <a:lnTo>
                    <a:pt x="280" y="244"/>
                  </a:lnTo>
                  <a:lnTo>
                    <a:pt x="292" y="244"/>
                  </a:lnTo>
                  <a:lnTo>
                    <a:pt x="308" y="244"/>
                  </a:lnTo>
                  <a:lnTo>
                    <a:pt x="325" y="244"/>
                  </a:lnTo>
                  <a:lnTo>
                    <a:pt x="337" y="248"/>
                  </a:lnTo>
                  <a:lnTo>
                    <a:pt x="353" y="252"/>
                  </a:lnTo>
                  <a:lnTo>
                    <a:pt x="369" y="256"/>
                  </a:lnTo>
                  <a:lnTo>
                    <a:pt x="381" y="260"/>
                  </a:lnTo>
                  <a:lnTo>
                    <a:pt x="397" y="268"/>
                  </a:lnTo>
                  <a:lnTo>
                    <a:pt x="413" y="272"/>
                  </a:lnTo>
                  <a:lnTo>
                    <a:pt x="425" y="276"/>
                  </a:lnTo>
                  <a:lnTo>
                    <a:pt x="441" y="284"/>
                  </a:lnTo>
                  <a:lnTo>
                    <a:pt x="457" y="288"/>
                  </a:lnTo>
                  <a:lnTo>
                    <a:pt x="469" y="292"/>
                  </a:lnTo>
                  <a:lnTo>
                    <a:pt x="485" y="300"/>
                  </a:lnTo>
                  <a:lnTo>
                    <a:pt x="497" y="304"/>
                  </a:lnTo>
                  <a:lnTo>
                    <a:pt x="513" y="308"/>
                  </a:lnTo>
                  <a:lnTo>
                    <a:pt x="529" y="312"/>
                  </a:lnTo>
                  <a:lnTo>
                    <a:pt x="541" y="320"/>
                  </a:lnTo>
                  <a:lnTo>
                    <a:pt x="557" y="324"/>
                  </a:lnTo>
                  <a:lnTo>
                    <a:pt x="573" y="328"/>
                  </a:lnTo>
                  <a:lnTo>
                    <a:pt x="585" y="332"/>
                  </a:lnTo>
                  <a:lnTo>
                    <a:pt x="601" y="336"/>
                  </a:lnTo>
                  <a:lnTo>
                    <a:pt x="617" y="340"/>
                  </a:lnTo>
                  <a:lnTo>
                    <a:pt x="629" y="344"/>
                  </a:lnTo>
                  <a:lnTo>
                    <a:pt x="645" y="344"/>
                  </a:lnTo>
                  <a:lnTo>
                    <a:pt x="661" y="348"/>
                  </a:lnTo>
                  <a:lnTo>
                    <a:pt x="673" y="352"/>
                  </a:lnTo>
                  <a:lnTo>
                    <a:pt x="689" y="356"/>
                  </a:lnTo>
                  <a:lnTo>
                    <a:pt x="705" y="356"/>
                  </a:lnTo>
                  <a:lnTo>
                    <a:pt x="717" y="360"/>
                  </a:lnTo>
                  <a:lnTo>
                    <a:pt x="733" y="360"/>
                  </a:lnTo>
                  <a:lnTo>
                    <a:pt x="749" y="364"/>
                  </a:lnTo>
                  <a:lnTo>
                    <a:pt x="761" y="364"/>
                  </a:lnTo>
                  <a:lnTo>
                    <a:pt x="777" y="368"/>
                  </a:lnTo>
                  <a:lnTo>
                    <a:pt x="793" y="368"/>
                  </a:lnTo>
                  <a:lnTo>
                    <a:pt x="805" y="372"/>
                  </a:lnTo>
                  <a:lnTo>
                    <a:pt x="821" y="372"/>
                  </a:lnTo>
                  <a:lnTo>
                    <a:pt x="837" y="372"/>
                  </a:lnTo>
                  <a:lnTo>
                    <a:pt x="849" y="372"/>
                  </a:lnTo>
                  <a:lnTo>
                    <a:pt x="865" y="376"/>
                  </a:lnTo>
                  <a:lnTo>
                    <a:pt x="881" y="37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7" name="Freeform 63"/>
            <p:cNvSpPr>
              <a:spLocks/>
            </p:cNvSpPr>
            <p:nvPr/>
          </p:nvSpPr>
          <p:spPr bwMode="auto">
            <a:xfrm>
              <a:off x="709612" y="957263"/>
              <a:ext cx="1398588" cy="590550"/>
            </a:xfrm>
            <a:custGeom>
              <a:avLst/>
              <a:gdLst/>
              <a:ahLst/>
              <a:cxnLst>
                <a:cxn ang="0">
                  <a:pos x="0" y="0"/>
                </a:cxn>
                <a:cxn ang="0">
                  <a:pos x="16" y="76"/>
                </a:cxn>
                <a:cxn ang="0">
                  <a:pos x="28" y="128"/>
                </a:cxn>
                <a:cxn ang="0">
                  <a:pos x="44" y="164"/>
                </a:cxn>
                <a:cxn ang="0">
                  <a:pos x="60" y="192"/>
                </a:cxn>
                <a:cxn ang="0">
                  <a:pos x="72" y="208"/>
                </a:cxn>
                <a:cxn ang="0">
                  <a:pos x="88" y="224"/>
                </a:cxn>
                <a:cxn ang="0">
                  <a:pos x="104" y="236"/>
                </a:cxn>
                <a:cxn ang="0">
                  <a:pos x="116" y="244"/>
                </a:cxn>
                <a:cxn ang="0">
                  <a:pos x="132" y="248"/>
                </a:cxn>
                <a:cxn ang="0">
                  <a:pos x="148" y="252"/>
                </a:cxn>
                <a:cxn ang="0">
                  <a:pos x="160" y="252"/>
                </a:cxn>
                <a:cxn ang="0">
                  <a:pos x="176" y="256"/>
                </a:cxn>
                <a:cxn ang="0">
                  <a:pos x="192" y="252"/>
                </a:cxn>
                <a:cxn ang="0">
                  <a:pos x="204" y="252"/>
                </a:cxn>
                <a:cxn ang="0">
                  <a:pos x="220" y="248"/>
                </a:cxn>
                <a:cxn ang="0">
                  <a:pos x="236" y="244"/>
                </a:cxn>
                <a:cxn ang="0">
                  <a:pos x="248" y="244"/>
                </a:cxn>
                <a:cxn ang="0">
                  <a:pos x="264" y="240"/>
                </a:cxn>
                <a:cxn ang="0">
                  <a:pos x="280" y="236"/>
                </a:cxn>
                <a:cxn ang="0">
                  <a:pos x="292" y="236"/>
                </a:cxn>
                <a:cxn ang="0">
                  <a:pos x="308" y="236"/>
                </a:cxn>
                <a:cxn ang="0">
                  <a:pos x="325" y="240"/>
                </a:cxn>
                <a:cxn ang="0">
                  <a:pos x="337" y="240"/>
                </a:cxn>
                <a:cxn ang="0">
                  <a:pos x="353" y="244"/>
                </a:cxn>
                <a:cxn ang="0">
                  <a:pos x="369" y="248"/>
                </a:cxn>
                <a:cxn ang="0">
                  <a:pos x="381" y="256"/>
                </a:cxn>
                <a:cxn ang="0">
                  <a:pos x="397" y="260"/>
                </a:cxn>
                <a:cxn ang="0">
                  <a:pos x="413" y="264"/>
                </a:cxn>
                <a:cxn ang="0">
                  <a:pos x="425" y="272"/>
                </a:cxn>
                <a:cxn ang="0">
                  <a:pos x="441" y="276"/>
                </a:cxn>
                <a:cxn ang="0">
                  <a:pos x="457" y="280"/>
                </a:cxn>
                <a:cxn ang="0">
                  <a:pos x="469" y="288"/>
                </a:cxn>
                <a:cxn ang="0">
                  <a:pos x="485" y="292"/>
                </a:cxn>
                <a:cxn ang="0">
                  <a:pos x="497" y="300"/>
                </a:cxn>
                <a:cxn ang="0">
                  <a:pos x="513" y="304"/>
                </a:cxn>
                <a:cxn ang="0">
                  <a:pos x="529" y="308"/>
                </a:cxn>
                <a:cxn ang="0">
                  <a:pos x="541" y="312"/>
                </a:cxn>
                <a:cxn ang="0">
                  <a:pos x="557" y="320"/>
                </a:cxn>
                <a:cxn ang="0">
                  <a:pos x="573" y="324"/>
                </a:cxn>
                <a:cxn ang="0">
                  <a:pos x="585" y="328"/>
                </a:cxn>
                <a:cxn ang="0">
                  <a:pos x="601" y="332"/>
                </a:cxn>
                <a:cxn ang="0">
                  <a:pos x="617" y="336"/>
                </a:cxn>
                <a:cxn ang="0">
                  <a:pos x="629" y="340"/>
                </a:cxn>
                <a:cxn ang="0">
                  <a:pos x="645" y="340"/>
                </a:cxn>
                <a:cxn ang="0">
                  <a:pos x="661" y="344"/>
                </a:cxn>
                <a:cxn ang="0">
                  <a:pos x="673" y="348"/>
                </a:cxn>
                <a:cxn ang="0">
                  <a:pos x="689" y="352"/>
                </a:cxn>
                <a:cxn ang="0">
                  <a:pos x="705" y="352"/>
                </a:cxn>
                <a:cxn ang="0">
                  <a:pos x="717" y="356"/>
                </a:cxn>
                <a:cxn ang="0">
                  <a:pos x="733" y="356"/>
                </a:cxn>
                <a:cxn ang="0">
                  <a:pos x="749" y="360"/>
                </a:cxn>
                <a:cxn ang="0">
                  <a:pos x="761" y="360"/>
                </a:cxn>
                <a:cxn ang="0">
                  <a:pos x="777" y="364"/>
                </a:cxn>
                <a:cxn ang="0">
                  <a:pos x="793" y="364"/>
                </a:cxn>
                <a:cxn ang="0">
                  <a:pos x="805" y="368"/>
                </a:cxn>
                <a:cxn ang="0">
                  <a:pos x="821" y="368"/>
                </a:cxn>
                <a:cxn ang="0">
                  <a:pos x="837" y="368"/>
                </a:cxn>
                <a:cxn ang="0">
                  <a:pos x="849" y="372"/>
                </a:cxn>
                <a:cxn ang="0">
                  <a:pos x="865" y="372"/>
                </a:cxn>
                <a:cxn ang="0">
                  <a:pos x="881" y="372"/>
                </a:cxn>
              </a:cxnLst>
              <a:rect l="0" t="0" r="r" b="b"/>
              <a:pathLst>
                <a:path w="881" h="372">
                  <a:moveTo>
                    <a:pt x="0" y="0"/>
                  </a:moveTo>
                  <a:lnTo>
                    <a:pt x="16" y="76"/>
                  </a:lnTo>
                  <a:lnTo>
                    <a:pt x="28" y="128"/>
                  </a:lnTo>
                  <a:lnTo>
                    <a:pt x="44" y="164"/>
                  </a:lnTo>
                  <a:lnTo>
                    <a:pt x="60" y="192"/>
                  </a:lnTo>
                  <a:lnTo>
                    <a:pt x="72" y="208"/>
                  </a:lnTo>
                  <a:lnTo>
                    <a:pt x="88" y="224"/>
                  </a:lnTo>
                  <a:lnTo>
                    <a:pt x="104" y="236"/>
                  </a:lnTo>
                  <a:lnTo>
                    <a:pt x="116" y="244"/>
                  </a:lnTo>
                  <a:lnTo>
                    <a:pt x="132" y="248"/>
                  </a:lnTo>
                  <a:lnTo>
                    <a:pt x="148" y="252"/>
                  </a:lnTo>
                  <a:lnTo>
                    <a:pt x="160" y="252"/>
                  </a:lnTo>
                  <a:lnTo>
                    <a:pt x="176" y="256"/>
                  </a:lnTo>
                  <a:lnTo>
                    <a:pt x="192" y="252"/>
                  </a:lnTo>
                  <a:lnTo>
                    <a:pt x="204" y="252"/>
                  </a:lnTo>
                  <a:lnTo>
                    <a:pt x="220" y="248"/>
                  </a:lnTo>
                  <a:lnTo>
                    <a:pt x="236" y="244"/>
                  </a:lnTo>
                  <a:lnTo>
                    <a:pt x="248" y="244"/>
                  </a:lnTo>
                  <a:lnTo>
                    <a:pt x="264" y="240"/>
                  </a:lnTo>
                  <a:lnTo>
                    <a:pt x="280" y="236"/>
                  </a:lnTo>
                  <a:lnTo>
                    <a:pt x="292" y="236"/>
                  </a:lnTo>
                  <a:lnTo>
                    <a:pt x="308" y="236"/>
                  </a:lnTo>
                  <a:lnTo>
                    <a:pt x="325" y="240"/>
                  </a:lnTo>
                  <a:lnTo>
                    <a:pt x="337" y="240"/>
                  </a:lnTo>
                  <a:lnTo>
                    <a:pt x="353" y="244"/>
                  </a:lnTo>
                  <a:lnTo>
                    <a:pt x="369" y="248"/>
                  </a:lnTo>
                  <a:lnTo>
                    <a:pt x="381" y="256"/>
                  </a:lnTo>
                  <a:lnTo>
                    <a:pt x="397" y="260"/>
                  </a:lnTo>
                  <a:lnTo>
                    <a:pt x="413" y="264"/>
                  </a:lnTo>
                  <a:lnTo>
                    <a:pt x="425" y="272"/>
                  </a:lnTo>
                  <a:lnTo>
                    <a:pt x="441" y="276"/>
                  </a:lnTo>
                  <a:lnTo>
                    <a:pt x="457" y="280"/>
                  </a:lnTo>
                  <a:lnTo>
                    <a:pt x="469" y="288"/>
                  </a:lnTo>
                  <a:lnTo>
                    <a:pt x="485" y="292"/>
                  </a:lnTo>
                  <a:lnTo>
                    <a:pt x="497" y="300"/>
                  </a:lnTo>
                  <a:lnTo>
                    <a:pt x="513" y="304"/>
                  </a:lnTo>
                  <a:lnTo>
                    <a:pt x="529" y="308"/>
                  </a:lnTo>
                  <a:lnTo>
                    <a:pt x="541" y="312"/>
                  </a:lnTo>
                  <a:lnTo>
                    <a:pt x="557" y="320"/>
                  </a:lnTo>
                  <a:lnTo>
                    <a:pt x="573" y="324"/>
                  </a:lnTo>
                  <a:lnTo>
                    <a:pt x="585" y="328"/>
                  </a:lnTo>
                  <a:lnTo>
                    <a:pt x="601" y="332"/>
                  </a:lnTo>
                  <a:lnTo>
                    <a:pt x="617" y="336"/>
                  </a:lnTo>
                  <a:lnTo>
                    <a:pt x="629" y="340"/>
                  </a:lnTo>
                  <a:lnTo>
                    <a:pt x="645" y="340"/>
                  </a:lnTo>
                  <a:lnTo>
                    <a:pt x="661" y="344"/>
                  </a:lnTo>
                  <a:lnTo>
                    <a:pt x="673" y="348"/>
                  </a:lnTo>
                  <a:lnTo>
                    <a:pt x="689" y="352"/>
                  </a:lnTo>
                  <a:lnTo>
                    <a:pt x="705" y="352"/>
                  </a:lnTo>
                  <a:lnTo>
                    <a:pt x="717" y="356"/>
                  </a:lnTo>
                  <a:lnTo>
                    <a:pt x="733" y="356"/>
                  </a:lnTo>
                  <a:lnTo>
                    <a:pt x="749" y="360"/>
                  </a:lnTo>
                  <a:lnTo>
                    <a:pt x="761" y="360"/>
                  </a:lnTo>
                  <a:lnTo>
                    <a:pt x="777" y="364"/>
                  </a:lnTo>
                  <a:lnTo>
                    <a:pt x="793" y="364"/>
                  </a:lnTo>
                  <a:lnTo>
                    <a:pt x="805" y="368"/>
                  </a:lnTo>
                  <a:lnTo>
                    <a:pt x="821" y="368"/>
                  </a:lnTo>
                  <a:lnTo>
                    <a:pt x="837" y="368"/>
                  </a:lnTo>
                  <a:lnTo>
                    <a:pt x="849" y="372"/>
                  </a:lnTo>
                  <a:lnTo>
                    <a:pt x="865" y="372"/>
                  </a:lnTo>
                  <a:lnTo>
                    <a:pt x="881" y="372"/>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8" name="Freeform 64"/>
            <p:cNvSpPr>
              <a:spLocks/>
            </p:cNvSpPr>
            <p:nvPr/>
          </p:nvSpPr>
          <p:spPr bwMode="auto">
            <a:xfrm>
              <a:off x="709612" y="957263"/>
              <a:ext cx="1398588" cy="590550"/>
            </a:xfrm>
            <a:custGeom>
              <a:avLst/>
              <a:gdLst/>
              <a:ahLst/>
              <a:cxnLst>
                <a:cxn ang="0">
                  <a:pos x="0" y="0"/>
                </a:cxn>
                <a:cxn ang="0">
                  <a:pos x="16" y="80"/>
                </a:cxn>
                <a:cxn ang="0">
                  <a:pos x="28" y="132"/>
                </a:cxn>
                <a:cxn ang="0">
                  <a:pos x="44" y="168"/>
                </a:cxn>
                <a:cxn ang="0">
                  <a:pos x="60" y="192"/>
                </a:cxn>
                <a:cxn ang="0">
                  <a:pos x="72" y="212"/>
                </a:cxn>
                <a:cxn ang="0">
                  <a:pos x="88" y="224"/>
                </a:cxn>
                <a:cxn ang="0">
                  <a:pos x="104" y="236"/>
                </a:cxn>
                <a:cxn ang="0">
                  <a:pos x="116" y="244"/>
                </a:cxn>
                <a:cxn ang="0">
                  <a:pos x="132" y="248"/>
                </a:cxn>
                <a:cxn ang="0">
                  <a:pos x="148" y="252"/>
                </a:cxn>
                <a:cxn ang="0">
                  <a:pos x="160" y="256"/>
                </a:cxn>
                <a:cxn ang="0">
                  <a:pos x="176" y="256"/>
                </a:cxn>
                <a:cxn ang="0">
                  <a:pos x="192" y="256"/>
                </a:cxn>
                <a:cxn ang="0">
                  <a:pos x="204" y="252"/>
                </a:cxn>
                <a:cxn ang="0">
                  <a:pos x="220" y="248"/>
                </a:cxn>
                <a:cxn ang="0">
                  <a:pos x="236" y="244"/>
                </a:cxn>
                <a:cxn ang="0">
                  <a:pos x="248" y="244"/>
                </a:cxn>
                <a:cxn ang="0">
                  <a:pos x="264" y="240"/>
                </a:cxn>
                <a:cxn ang="0">
                  <a:pos x="280" y="236"/>
                </a:cxn>
                <a:cxn ang="0">
                  <a:pos x="292" y="236"/>
                </a:cxn>
                <a:cxn ang="0">
                  <a:pos x="308" y="236"/>
                </a:cxn>
                <a:cxn ang="0">
                  <a:pos x="325" y="236"/>
                </a:cxn>
                <a:cxn ang="0">
                  <a:pos x="337" y="236"/>
                </a:cxn>
                <a:cxn ang="0">
                  <a:pos x="353" y="240"/>
                </a:cxn>
                <a:cxn ang="0">
                  <a:pos x="369" y="244"/>
                </a:cxn>
                <a:cxn ang="0">
                  <a:pos x="381" y="252"/>
                </a:cxn>
                <a:cxn ang="0">
                  <a:pos x="397" y="256"/>
                </a:cxn>
                <a:cxn ang="0">
                  <a:pos x="413" y="260"/>
                </a:cxn>
                <a:cxn ang="0">
                  <a:pos x="425" y="268"/>
                </a:cxn>
                <a:cxn ang="0">
                  <a:pos x="441" y="272"/>
                </a:cxn>
                <a:cxn ang="0">
                  <a:pos x="457" y="280"/>
                </a:cxn>
                <a:cxn ang="0">
                  <a:pos x="469" y="284"/>
                </a:cxn>
                <a:cxn ang="0">
                  <a:pos x="485" y="292"/>
                </a:cxn>
                <a:cxn ang="0">
                  <a:pos x="497" y="296"/>
                </a:cxn>
                <a:cxn ang="0">
                  <a:pos x="513" y="300"/>
                </a:cxn>
                <a:cxn ang="0">
                  <a:pos x="529" y="308"/>
                </a:cxn>
                <a:cxn ang="0">
                  <a:pos x="541" y="312"/>
                </a:cxn>
                <a:cxn ang="0">
                  <a:pos x="557" y="316"/>
                </a:cxn>
                <a:cxn ang="0">
                  <a:pos x="573" y="320"/>
                </a:cxn>
                <a:cxn ang="0">
                  <a:pos x="585" y="328"/>
                </a:cxn>
                <a:cxn ang="0">
                  <a:pos x="601" y="332"/>
                </a:cxn>
                <a:cxn ang="0">
                  <a:pos x="617" y="336"/>
                </a:cxn>
                <a:cxn ang="0">
                  <a:pos x="629" y="340"/>
                </a:cxn>
                <a:cxn ang="0">
                  <a:pos x="645" y="340"/>
                </a:cxn>
                <a:cxn ang="0">
                  <a:pos x="661" y="344"/>
                </a:cxn>
                <a:cxn ang="0">
                  <a:pos x="673" y="348"/>
                </a:cxn>
                <a:cxn ang="0">
                  <a:pos x="689" y="352"/>
                </a:cxn>
                <a:cxn ang="0">
                  <a:pos x="705" y="352"/>
                </a:cxn>
                <a:cxn ang="0">
                  <a:pos x="717" y="356"/>
                </a:cxn>
                <a:cxn ang="0">
                  <a:pos x="733" y="360"/>
                </a:cxn>
                <a:cxn ang="0">
                  <a:pos x="749" y="360"/>
                </a:cxn>
                <a:cxn ang="0">
                  <a:pos x="761" y="364"/>
                </a:cxn>
                <a:cxn ang="0">
                  <a:pos x="777" y="364"/>
                </a:cxn>
                <a:cxn ang="0">
                  <a:pos x="793" y="364"/>
                </a:cxn>
                <a:cxn ang="0">
                  <a:pos x="805" y="368"/>
                </a:cxn>
                <a:cxn ang="0">
                  <a:pos x="821" y="368"/>
                </a:cxn>
                <a:cxn ang="0">
                  <a:pos x="837" y="368"/>
                </a:cxn>
                <a:cxn ang="0">
                  <a:pos x="849" y="372"/>
                </a:cxn>
                <a:cxn ang="0">
                  <a:pos x="865" y="372"/>
                </a:cxn>
                <a:cxn ang="0">
                  <a:pos x="881" y="372"/>
                </a:cxn>
              </a:cxnLst>
              <a:rect l="0" t="0" r="r" b="b"/>
              <a:pathLst>
                <a:path w="881" h="372">
                  <a:moveTo>
                    <a:pt x="0" y="0"/>
                  </a:moveTo>
                  <a:lnTo>
                    <a:pt x="16" y="80"/>
                  </a:lnTo>
                  <a:lnTo>
                    <a:pt x="28" y="132"/>
                  </a:lnTo>
                  <a:lnTo>
                    <a:pt x="44" y="168"/>
                  </a:lnTo>
                  <a:lnTo>
                    <a:pt x="60" y="192"/>
                  </a:lnTo>
                  <a:lnTo>
                    <a:pt x="72" y="212"/>
                  </a:lnTo>
                  <a:lnTo>
                    <a:pt x="88" y="224"/>
                  </a:lnTo>
                  <a:lnTo>
                    <a:pt x="104" y="236"/>
                  </a:lnTo>
                  <a:lnTo>
                    <a:pt x="116" y="244"/>
                  </a:lnTo>
                  <a:lnTo>
                    <a:pt x="132" y="248"/>
                  </a:lnTo>
                  <a:lnTo>
                    <a:pt x="148" y="252"/>
                  </a:lnTo>
                  <a:lnTo>
                    <a:pt x="160" y="256"/>
                  </a:lnTo>
                  <a:lnTo>
                    <a:pt x="176" y="256"/>
                  </a:lnTo>
                  <a:lnTo>
                    <a:pt x="192" y="256"/>
                  </a:lnTo>
                  <a:lnTo>
                    <a:pt x="204" y="252"/>
                  </a:lnTo>
                  <a:lnTo>
                    <a:pt x="220" y="248"/>
                  </a:lnTo>
                  <a:lnTo>
                    <a:pt x="236" y="244"/>
                  </a:lnTo>
                  <a:lnTo>
                    <a:pt x="248" y="244"/>
                  </a:lnTo>
                  <a:lnTo>
                    <a:pt x="264" y="240"/>
                  </a:lnTo>
                  <a:lnTo>
                    <a:pt x="280" y="236"/>
                  </a:lnTo>
                  <a:lnTo>
                    <a:pt x="292" y="236"/>
                  </a:lnTo>
                  <a:lnTo>
                    <a:pt x="308" y="236"/>
                  </a:lnTo>
                  <a:lnTo>
                    <a:pt x="325" y="236"/>
                  </a:lnTo>
                  <a:lnTo>
                    <a:pt x="337" y="236"/>
                  </a:lnTo>
                  <a:lnTo>
                    <a:pt x="353" y="240"/>
                  </a:lnTo>
                  <a:lnTo>
                    <a:pt x="369" y="244"/>
                  </a:lnTo>
                  <a:lnTo>
                    <a:pt x="381" y="252"/>
                  </a:lnTo>
                  <a:lnTo>
                    <a:pt x="397" y="256"/>
                  </a:lnTo>
                  <a:lnTo>
                    <a:pt x="413" y="260"/>
                  </a:lnTo>
                  <a:lnTo>
                    <a:pt x="425" y="268"/>
                  </a:lnTo>
                  <a:lnTo>
                    <a:pt x="441" y="272"/>
                  </a:lnTo>
                  <a:lnTo>
                    <a:pt x="457" y="280"/>
                  </a:lnTo>
                  <a:lnTo>
                    <a:pt x="469" y="284"/>
                  </a:lnTo>
                  <a:lnTo>
                    <a:pt x="485" y="292"/>
                  </a:lnTo>
                  <a:lnTo>
                    <a:pt x="497" y="296"/>
                  </a:lnTo>
                  <a:lnTo>
                    <a:pt x="513" y="300"/>
                  </a:lnTo>
                  <a:lnTo>
                    <a:pt x="529" y="308"/>
                  </a:lnTo>
                  <a:lnTo>
                    <a:pt x="541" y="312"/>
                  </a:lnTo>
                  <a:lnTo>
                    <a:pt x="557" y="316"/>
                  </a:lnTo>
                  <a:lnTo>
                    <a:pt x="573" y="320"/>
                  </a:lnTo>
                  <a:lnTo>
                    <a:pt x="585" y="328"/>
                  </a:lnTo>
                  <a:lnTo>
                    <a:pt x="601" y="332"/>
                  </a:lnTo>
                  <a:lnTo>
                    <a:pt x="617" y="336"/>
                  </a:lnTo>
                  <a:lnTo>
                    <a:pt x="629" y="340"/>
                  </a:lnTo>
                  <a:lnTo>
                    <a:pt x="645" y="340"/>
                  </a:lnTo>
                  <a:lnTo>
                    <a:pt x="661" y="344"/>
                  </a:lnTo>
                  <a:lnTo>
                    <a:pt x="673" y="348"/>
                  </a:lnTo>
                  <a:lnTo>
                    <a:pt x="689" y="352"/>
                  </a:lnTo>
                  <a:lnTo>
                    <a:pt x="705" y="352"/>
                  </a:lnTo>
                  <a:lnTo>
                    <a:pt x="717" y="356"/>
                  </a:lnTo>
                  <a:lnTo>
                    <a:pt x="733" y="360"/>
                  </a:lnTo>
                  <a:lnTo>
                    <a:pt x="749" y="360"/>
                  </a:lnTo>
                  <a:lnTo>
                    <a:pt x="761" y="364"/>
                  </a:lnTo>
                  <a:lnTo>
                    <a:pt x="777" y="364"/>
                  </a:lnTo>
                  <a:lnTo>
                    <a:pt x="793" y="364"/>
                  </a:lnTo>
                  <a:lnTo>
                    <a:pt x="805" y="368"/>
                  </a:lnTo>
                  <a:lnTo>
                    <a:pt x="821" y="368"/>
                  </a:lnTo>
                  <a:lnTo>
                    <a:pt x="837" y="368"/>
                  </a:lnTo>
                  <a:lnTo>
                    <a:pt x="849" y="372"/>
                  </a:lnTo>
                  <a:lnTo>
                    <a:pt x="865" y="372"/>
                  </a:lnTo>
                  <a:lnTo>
                    <a:pt x="881" y="37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09" name="Freeform 65"/>
            <p:cNvSpPr>
              <a:spLocks/>
            </p:cNvSpPr>
            <p:nvPr/>
          </p:nvSpPr>
          <p:spPr bwMode="auto">
            <a:xfrm>
              <a:off x="709612" y="963613"/>
              <a:ext cx="1398588" cy="584200"/>
            </a:xfrm>
            <a:custGeom>
              <a:avLst/>
              <a:gdLst/>
              <a:ahLst/>
              <a:cxnLst>
                <a:cxn ang="0">
                  <a:pos x="0" y="0"/>
                </a:cxn>
                <a:cxn ang="0">
                  <a:pos x="16" y="76"/>
                </a:cxn>
                <a:cxn ang="0">
                  <a:pos x="28" y="128"/>
                </a:cxn>
                <a:cxn ang="0">
                  <a:pos x="44" y="164"/>
                </a:cxn>
                <a:cxn ang="0">
                  <a:pos x="60" y="188"/>
                </a:cxn>
                <a:cxn ang="0">
                  <a:pos x="72" y="208"/>
                </a:cxn>
                <a:cxn ang="0">
                  <a:pos x="88" y="224"/>
                </a:cxn>
                <a:cxn ang="0">
                  <a:pos x="104" y="232"/>
                </a:cxn>
                <a:cxn ang="0">
                  <a:pos x="116" y="240"/>
                </a:cxn>
                <a:cxn ang="0">
                  <a:pos x="132" y="248"/>
                </a:cxn>
                <a:cxn ang="0">
                  <a:pos x="148" y="252"/>
                </a:cxn>
                <a:cxn ang="0">
                  <a:pos x="160" y="252"/>
                </a:cxn>
                <a:cxn ang="0">
                  <a:pos x="176" y="252"/>
                </a:cxn>
                <a:cxn ang="0">
                  <a:pos x="192" y="252"/>
                </a:cxn>
                <a:cxn ang="0">
                  <a:pos x="204" y="248"/>
                </a:cxn>
                <a:cxn ang="0">
                  <a:pos x="220" y="248"/>
                </a:cxn>
                <a:cxn ang="0">
                  <a:pos x="236" y="244"/>
                </a:cxn>
                <a:cxn ang="0">
                  <a:pos x="248" y="236"/>
                </a:cxn>
                <a:cxn ang="0">
                  <a:pos x="264" y="232"/>
                </a:cxn>
                <a:cxn ang="0">
                  <a:pos x="280" y="232"/>
                </a:cxn>
                <a:cxn ang="0">
                  <a:pos x="292" y="228"/>
                </a:cxn>
                <a:cxn ang="0">
                  <a:pos x="308" y="228"/>
                </a:cxn>
                <a:cxn ang="0">
                  <a:pos x="325" y="228"/>
                </a:cxn>
                <a:cxn ang="0">
                  <a:pos x="337" y="228"/>
                </a:cxn>
                <a:cxn ang="0">
                  <a:pos x="353" y="232"/>
                </a:cxn>
                <a:cxn ang="0">
                  <a:pos x="369" y="236"/>
                </a:cxn>
                <a:cxn ang="0">
                  <a:pos x="381" y="240"/>
                </a:cxn>
                <a:cxn ang="0">
                  <a:pos x="397" y="248"/>
                </a:cxn>
                <a:cxn ang="0">
                  <a:pos x="413" y="252"/>
                </a:cxn>
                <a:cxn ang="0">
                  <a:pos x="425" y="260"/>
                </a:cxn>
                <a:cxn ang="0">
                  <a:pos x="441" y="264"/>
                </a:cxn>
                <a:cxn ang="0">
                  <a:pos x="457" y="272"/>
                </a:cxn>
                <a:cxn ang="0">
                  <a:pos x="469" y="276"/>
                </a:cxn>
                <a:cxn ang="0">
                  <a:pos x="485" y="284"/>
                </a:cxn>
                <a:cxn ang="0">
                  <a:pos x="497" y="292"/>
                </a:cxn>
                <a:cxn ang="0">
                  <a:pos x="513" y="296"/>
                </a:cxn>
                <a:cxn ang="0">
                  <a:pos x="529" y="300"/>
                </a:cxn>
                <a:cxn ang="0">
                  <a:pos x="541" y="308"/>
                </a:cxn>
                <a:cxn ang="0">
                  <a:pos x="557" y="312"/>
                </a:cxn>
                <a:cxn ang="0">
                  <a:pos x="573" y="316"/>
                </a:cxn>
                <a:cxn ang="0">
                  <a:pos x="585" y="320"/>
                </a:cxn>
                <a:cxn ang="0">
                  <a:pos x="601" y="328"/>
                </a:cxn>
                <a:cxn ang="0">
                  <a:pos x="617" y="332"/>
                </a:cxn>
                <a:cxn ang="0">
                  <a:pos x="629" y="336"/>
                </a:cxn>
                <a:cxn ang="0">
                  <a:pos x="645" y="336"/>
                </a:cxn>
                <a:cxn ang="0">
                  <a:pos x="661" y="340"/>
                </a:cxn>
                <a:cxn ang="0">
                  <a:pos x="673" y="344"/>
                </a:cxn>
                <a:cxn ang="0">
                  <a:pos x="689" y="348"/>
                </a:cxn>
                <a:cxn ang="0">
                  <a:pos x="705" y="348"/>
                </a:cxn>
                <a:cxn ang="0">
                  <a:pos x="717" y="352"/>
                </a:cxn>
                <a:cxn ang="0">
                  <a:pos x="733" y="356"/>
                </a:cxn>
                <a:cxn ang="0">
                  <a:pos x="749" y="356"/>
                </a:cxn>
                <a:cxn ang="0">
                  <a:pos x="761" y="360"/>
                </a:cxn>
                <a:cxn ang="0">
                  <a:pos x="777" y="360"/>
                </a:cxn>
                <a:cxn ang="0">
                  <a:pos x="793" y="360"/>
                </a:cxn>
                <a:cxn ang="0">
                  <a:pos x="805" y="364"/>
                </a:cxn>
                <a:cxn ang="0">
                  <a:pos x="821" y="364"/>
                </a:cxn>
                <a:cxn ang="0">
                  <a:pos x="837" y="364"/>
                </a:cxn>
                <a:cxn ang="0">
                  <a:pos x="849" y="368"/>
                </a:cxn>
                <a:cxn ang="0">
                  <a:pos x="865" y="368"/>
                </a:cxn>
                <a:cxn ang="0">
                  <a:pos x="881" y="368"/>
                </a:cxn>
              </a:cxnLst>
              <a:rect l="0" t="0" r="r" b="b"/>
              <a:pathLst>
                <a:path w="881" h="368">
                  <a:moveTo>
                    <a:pt x="0" y="0"/>
                  </a:moveTo>
                  <a:lnTo>
                    <a:pt x="16" y="76"/>
                  </a:lnTo>
                  <a:lnTo>
                    <a:pt x="28" y="128"/>
                  </a:lnTo>
                  <a:lnTo>
                    <a:pt x="44" y="164"/>
                  </a:lnTo>
                  <a:lnTo>
                    <a:pt x="60" y="188"/>
                  </a:lnTo>
                  <a:lnTo>
                    <a:pt x="72" y="208"/>
                  </a:lnTo>
                  <a:lnTo>
                    <a:pt x="88" y="224"/>
                  </a:lnTo>
                  <a:lnTo>
                    <a:pt x="104" y="232"/>
                  </a:lnTo>
                  <a:lnTo>
                    <a:pt x="116" y="240"/>
                  </a:lnTo>
                  <a:lnTo>
                    <a:pt x="132" y="248"/>
                  </a:lnTo>
                  <a:lnTo>
                    <a:pt x="148" y="252"/>
                  </a:lnTo>
                  <a:lnTo>
                    <a:pt x="160" y="252"/>
                  </a:lnTo>
                  <a:lnTo>
                    <a:pt x="176" y="252"/>
                  </a:lnTo>
                  <a:lnTo>
                    <a:pt x="192" y="252"/>
                  </a:lnTo>
                  <a:lnTo>
                    <a:pt x="204" y="248"/>
                  </a:lnTo>
                  <a:lnTo>
                    <a:pt x="220" y="248"/>
                  </a:lnTo>
                  <a:lnTo>
                    <a:pt x="236" y="244"/>
                  </a:lnTo>
                  <a:lnTo>
                    <a:pt x="248" y="236"/>
                  </a:lnTo>
                  <a:lnTo>
                    <a:pt x="264" y="232"/>
                  </a:lnTo>
                  <a:lnTo>
                    <a:pt x="280" y="232"/>
                  </a:lnTo>
                  <a:lnTo>
                    <a:pt x="292" y="228"/>
                  </a:lnTo>
                  <a:lnTo>
                    <a:pt x="308" y="228"/>
                  </a:lnTo>
                  <a:lnTo>
                    <a:pt x="325" y="228"/>
                  </a:lnTo>
                  <a:lnTo>
                    <a:pt x="337" y="228"/>
                  </a:lnTo>
                  <a:lnTo>
                    <a:pt x="353" y="232"/>
                  </a:lnTo>
                  <a:lnTo>
                    <a:pt x="369" y="236"/>
                  </a:lnTo>
                  <a:lnTo>
                    <a:pt x="381" y="240"/>
                  </a:lnTo>
                  <a:lnTo>
                    <a:pt x="397" y="248"/>
                  </a:lnTo>
                  <a:lnTo>
                    <a:pt x="413" y="252"/>
                  </a:lnTo>
                  <a:lnTo>
                    <a:pt x="425" y="260"/>
                  </a:lnTo>
                  <a:lnTo>
                    <a:pt x="441" y="264"/>
                  </a:lnTo>
                  <a:lnTo>
                    <a:pt x="457" y="272"/>
                  </a:lnTo>
                  <a:lnTo>
                    <a:pt x="469" y="276"/>
                  </a:lnTo>
                  <a:lnTo>
                    <a:pt x="485" y="284"/>
                  </a:lnTo>
                  <a:lnTo>
                    <a:pt x="497" y="292"/>
                  </a:lnTo>
                  <a:lnTo>
                    <a:pt x="513" y="296"/>
                  </a:lnTo>
                  <a:lnTo>
                    <a:pt x="529" y="300"/>
                  </a:lnTo>
                  <a:lnTo>
                    <a:pt x="541" y="308"/>
                  </a:lnTo>
                  <a:lnTo>
                    <a:pt x="557" y="312"/>
                  </a:lnTo>
                  <a:lnTo>
                    <a:pt x="573" y="316"/>
                  </a:lnTo>
                  <a:lnTo>
                    <a:pt x="585" y="320"/>
                  </a:lnTo>
                  <a:lnTo>
                    <a:pt x="601" y="328"/>
                  </a:lnTo>
                  <a:lnTo>
                    <a:pt x="617" y="332"/>
                  </a:lnTo>
                  <a:lnTo>
                    <a:pt x="629" y="336"/>
                  </a:lnTo>
                  <a:lnTo>
                    <a:pt x="645" y="336"/>
                  </a:lnTo>
                  <a:lnTo>
                    <a:pt x="661" y="340"/>
                  </a:lnTo>
                  <a:lnTo>
                    <a:pt x="673" y="344"/>
                  </a:lnTo>
                  <a:lnTo>
                    <a:pt x="689" y="348"/>
                  </a:lnTo>
                  <a:lnTo>
                    <a:pt x="705" y="348"/>
                  </a:lnTo>
                  <a:lnTo>
                    <a:pt x="717" y="352"/>
                  </a:lnTo>
                  <a:lnTo>
                    <a:pt x="733" y="356"/>
                  </a:lnTo>
                  <a:lnTo>
                    <a:pt x="749" y="356"/>
                  </a:lnTo>
                  <a:lnTo>
                    <a:pt x="761" y="360"/>
                  </a:lnTo>
                  <a:lnTo>
                    <a:pt x="777" y="360"/>
                  </a:lnTo>
                  <a:lnTo>
                    <a:pt x="793" y="360"/>
                  </a:lnTo>
                  <a:lnTo>
                    <a:pt x="805" y="364"/>
                  </a:lnTo>
                  <a:lnTo>
                    <a:pt x="821" y="364"/>
                  </a:lnTo>
                  <a:lnTo>
                    <a:pt x="837" y="364"/>
                  </a:lnTo>
                  <a:lnTo>
                    <a:pt x="849" y="368"/>
                  </a:lnTo>
                  <a:lnTo>
                    <a:pt x="865" y="368"/>
                  </a:lnTo>
                  <a:lnTo>
                    <a:pt x="881" y="3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0" name="Freeform 66"/>
            <p:cNvSpPr>
              <a:spLocks/>
            </p:cNvSpPr>
            <p:nvPr/>
          </p:nvSpPr>
          <p:spPr bwMode="auto">
            <a:xfrm>
              <a:off x="709612" y="963613"/>
              <a:ext cx="1398588" cy="584200"/>
            </a:xfrm>
            <a:custGeom>
              <a:avLst/>
              <a:gdLst/>
              <a:ahLst/>
              <a:cxnLst>
                <a:cxn ang="0">
                  <a:pos x="0" y="0"/>
                </a:cxn>
                <a:cxn ang="0">
                  <a:pos x="16" y="80"/>
                </a:cxn>
                <a:cxn ang="0">
                  <a:pos x="28" y="132"/>
                </a:cxn>
                <a:cxn ang="0">
                  <a:pos x="44" y="164"/>
                </a:cxn>
                <a:cxn ang="0">
                  <a:pos x="60" y="192"/>
                </a:cxn>
                <a:cxn ang="0">
                  <a:pos x="72" y="212"/>
                </a:cxn>
                <a:cxn ang="0">
                  <a:pos x="88" y="224"/>
                </a:cxn>
                <a:cxn ang="0">
                  <a:pos x="104" y="236"/>
                </a:cxn>
                <a:cxn ang="0">
                  <a:pos x="116" y="244"/>
                </a:cxn>
                <a:cxn ang="0">
                  <a:pos x="132" y="248"/>
                </a:cxn>
                <a:cxn ang="0">
                  <a:pos x="148" y="252"/>
                </a:cxn>
                <a:cxn ang="0">
                  <a:pos x="160" y="256"/>
                </a:cxn>
                <a:cxn ang="0">
                  <a:pos x="176" y="256"/>
                </a:cxn>
                <a:cxn ang="0">
                  <a:pos x="192" y="252"/>
                </a:cxn>
                <a:cxn ang="0">
                  <a:pos x="204" y="252"/>
                </a:cxn>
                <a:cxn ang="0">
                  <a:pos x="220" y="248"/>
                </a:cxn>
                <a:cxn ang="0">
                  <a:pos x="236" y="244"/>
                </a:cxn>
                <a:cxn ang="0">
                  <a:pos x="248" y="236"/>
                </a:cxn>
                <a:cxn ang="0">
                  <a:pos x="264" y="232"/>
                </a:cxn>
                <a:cxn ang="0">
                  <a:pos x="280" y="228"/>
                </a:cxn>
                <a:cxn ang="0">
                  <a:pos x="292" y="224"/>
                </a:cxn>
                <a:cxn ang="0">
                  <a:pos x="308" y="224"/>
                </a:cxn>
                <a:cxn ang="0">
                  <a:pos x="325" y="224"/>
                </a:cxn>
                <a:cxn ang="0">
                  <a:pos x="337" y="224"/>
                </a:cxn>
                <a:cxn ang="0">
                  <a:pos x="353" y="228"/>
                </a:cxn>
                <a:cxn ang="0">
                  <a:pos x="369" y="232"/>
                </a:cxn>
                <a:cxn ang="0">
                  <a:pos x="381" y="236"/>
                </a:cxn>
                <a:cxn ang="0">
                  <a:pos x="397" y="240"/>
                </a:cxn>
                <a:cxn ang="0">
                  <a:pos x="413" y="248"/>
                </a:cxn>
                <a:cxn ang="0">
                  <a:pos x="425" y="256"/>
                </a:cxn>
                <a:cxn ang="0">
                  <a:pos x="441" y="260"/>
                </a:cxn>
                <a:cxn ang="0">
                  <a:pos x="457" y="268"/>
                </a:cxn>
                <a:cxn ang="0">
                  <a:pos x="469" y="276"/>
                </a:cxn>
                <a:cxn ang="0">
                  <a:pos x="485" y="280"/>
                </a:cxn>
                <a:cxn ang="0">
                  <a:pos x="497" y="288"/>
                </a:cxn>
                <a:cxn ang="0">
                  <a:pos x="513" y="292"/>
                </a:cxn>
                <a:cxn ang="0">
                  <a:pos x="529" y="300"/>
                </a:cxn>
                <a:cxn ang="0">
                  <a:pos x="541" y="304"/>
                </a:cxn>
                <a:cxn ang="0">
                  <a:pos x="557" y="312"/>
                </a:cxn>
                <a:cxn ang="0">
                  <a:pos x="573" y="316"/>
                </a:cxn>
                <a:cxn ang="0">
                  <a:pos x="585" y="320"/>
                </a:cxn>
                <a:cxn ang="0">
                  <a:pos x="601" y="324"/>
                </a:cxn>
                <a:cxn ang="0">
                  <a:pos x="617" y="328"/>
                </a:cxn>
                <a:cxn ang="0">
                  <a:pos x="629" y="332"/>
                </a:cxn>
                <a:cxn ang="0">
                  <a:pos x="645" y="336"/>
                </a:cxn>
                <a:cxn ang="0">
                  <a:pos x="661" y="340"/>
                </a:cxn>
                <a:cxn ang="0">
                  <a:pos x="673" y="344"/>
                </a:cxn>
                <a:cxn ang="0">
                  <a:pos x="689" y="348"/>
                </a:cxn>
                <a:cxn ang="0">
                  <a:pos x="705" y="348"/>
                </a:cxn>
                <a:cxn ang="0">
                  <a:pos x="717" y="352"/>
                </a:cxn>
                <a:cxn ang="0">
                  <a:pos x="733" y="356"/>
                </a:cxn>
                <a:cxn ang="0">
                  <a:pos x="749" y="356"/>
                </a:cxn>
                <a:cxn ang="0">
                  <a:pos x="761" y="360"/>
                </a:cxn>
                <a:cxn ang="0">
                  <a:pos x="777" y="360"/>
                </a:cxn>
                <a:cxn ang="0">
                  <a:pos x="793" y="360"/>
                </a:cxn>
                <a:cxn ang="0">
                  <a:pos x="805" y="364"/>
                </a:cxn>
                <a:cxn ang="0">
                  <a:pos x="821" y="364"/>
                </a:cxn>
                <a:cxn ang="0">
                  <a:pos x="837" y="364"/>
                </a:cxn>
                <a:cxn ang="0">
                  <a:pos x="849" y="368"/>
                </a:cxn>
                <a:cxn ang="0">
                  <a:pos x="865" y="368"/>
                </a:cxn>
                <a:cxn ang="0">
                  <a:pos x="881" y="368"/>
                </a:cxn>
              </a:cxnLst>
              <a:rect l="0" t="0" r="r" b="b"/>
              <a:pathLst>
                <a:path w="881" h="368">
                  <a:moveTo>
                    <a:pt x="0" y="0"/>
                  </a:moveTo>
                  <a:lnTo>
                    <a:pt x="16" y="80"/>
                  </a:lnTo>
                  <a:lnTo>
                    <a:pt x="28" y="132"/>
                  </a:lnTo>
                  <a:lnTo>
                    <a:pt x="44" y="164"/>
                  </a:lnTo>
                  <a:lnTo>
                    <a:pt x="60" y="192"/>
                  </a:lnTo>
                  <a:lnTo>
                    <a:pt x="72" y="212"/>
                  </a:lnTo>
                  <a:lnTo>
                    <a:pt x="88" y="224"/>
                  </a:lnTo>
                  <a:lnTo>
                    <a:pt x="104" y="236"/>
                  </a:lnTo>
                  <a:lnTo>
                    <a:pt x="116" y="244"/>
                  </a:lnTo>
                  <a:lnTo>
                    <a:pt x="132" y="248"/>
                  </a:lnTo>
                  <a:lnTo>
                    <a:pt x="148" y="252"/>
                  </a:lnTo>
                  <a:lnTo>
                    <a:pt x="160" y="256"/>
                  </a:lnTo>
                  <a:lnTo>
                    <a:pt x="176" y="256"/>
                  </a:lnTo>
                  <a:lnTo>
                    <a:pt x="192" y="252"/>
                  </a:lnTo>
                  <a:lnTo>
                    <a:pt x="204" y="252"/>
                  </a:lnTo>
                  <a:lnTo>
                    <a:pt x="220" y="248"/>
                  </a:lnTo>
                  <a:lnTo>
                    <a:pt x="236" y="244"/>
                  </a:lnTo>
                  <a:lnTo>
                    <a:pt x="248" y="236"/>
                  </a:lnTo>
                  <a:lnTo>
                    <a:pt x="264" y="232"/>
                  </a:lnTo>
                  <a:lnTo>
                    <a:pt x="280" y="228"/>
                  </a:lnTo>
                  <a:lnTo>
                    <a:pt x="292" y="224"/>
                  </a:lnTo>
                  <a:lnTo>
                    <a:pt x="308" y="224"/>
                  </a:lnTo>
                  <a:lnTo>
                    <a:pt x="325" y="224"/>
                  </a:lnTo>
                  <a:lnTo>
                    <a:pt x="337" y="224"/>
                  </a:lnTo>
                  <a:lnTo>
                    <a:pt x="353" y="228"/>
                  </a:lnTo>
                  <a:lnTo>
                    <a:pt x="369" y="232"/>
                  </a:lnTo>
                  <a:lnTo>
                    <a:pt x="381" y="236"/>
                  </a:lnTo>
                  <a:lnTo>
                    <a:pt x="397" y="240"/>
                  </a:lnTo>
                  <a:lnTo>
                    <a:pt x="413" y="248"/>
                  </a:lnTo>
                  <a:lnTo>
                    <a:pt x="425" y="256"/>
                  </a:lnTo>
                  <a:lnTo>
                    <a:pt x="441" y="260"/>
                  </a:lnTo>
                  <a:lnTo>
                    <a:pt x="457" y="268"/>
                  </a:lnTo>
                  <a:lnTo>
                    <a:pt x="469" y="276"/>
                  </a:lnTo>
                  <a:lnTo>
                    <a:pt x="485" y="280"/>
                  </a:lnTo>
                  <a:lnTo>
                    <a:pt x="497" y="288"/>
                  </a:lnTo>
                  <a:lnTo>
                    <a:pt x="513" y="292"/>
                  </a:lnTo>
                  <a:lnTo>
                    <a:pt x="529" y="300"/>
                  </a:lnTo>
                  <a:lnTo>
                    <a:pt x="541" y="304"/>
                  </a:lnTo>
                  <a:lnTo>
                    <a:pt x="557" y="312"/>
                  </a:lnTo>
                  <a:lnTo>
                    <a:pt x="573" y="316"/>
                  </a:lnTo>
                  <a:lnTo>
                    <a:pt x="585" y="320"/>
                  </a:lnTo>
                  <a:lnTo>
                    <a:pt x="601" y="324"/>
                  </a:lnTo>
                  <a:lnTo>
                    <a:pt x="617" y="328"/>
                  </a:lnTo>
                  <a:lnTo>
                    <a:pt x="629" y="332"/>
                  </a:lnTo>
                  <a:lnTo>
                    <a:pt x="645" y="336"/>
                  </a:lnTo>
                  <a:lnTo>
                    <a:pt x="661" y="340"/>
                  </a:lnTo>
                  <a:lnTo>
                    <a:pt x="673" y="344"/>
                  </a:lnTo>
                  <a:lnTo>
                    <a:pt x="689" y="348"/>
                  </a:lnTo>
                  <a:lnTo>
                    <a:pt x="705" y="348"/>
                  </a:lnTo>
                  <a:lnTo>
                    <a:pt x="717" y="352"/>
                  </a:lnTo>
                  <a:lnTo>
                    <a:pt x="733" y="356"/>
                  </a:lnTo>
                  <a:lnTo>
                    <a:pt x="749" y="356"/>
                  </a:lnTo>
                  <a:lnTo>
                    <a:pt x="761" y="360"/>
                  </a:lnTo>
                  <a:lnTo>
                    <a:pt x="777" y="360"/>
                  </a:lnTo>
                  <a:lnTo>
                    <a:pt x="793" y="360"/>
                  </a:lnTo>
                  <a:lnTo>
                    <a:pt x="805" y="364"/>
                  </a:lnTo>
                  <a:lnTo>
                    <a:pt x="821" y="364"/>
                  </a:lnTo>
                  <a:lnTo>
                    <a:pt x="837" y="364"/>
                  </a:lnTo>
                  <a:lnTo>
                    <a:pt x="849" y="368"/>
                  </a:lnTo>
                  <a:lnTo>
                    <a:pt x="865" y="368"/>
                  </a:lnTo>
                  <a:lnTo>
                    <a:pt x="881" y="3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1" name="Freeform 67"/>
            <p:cNvSpPr>
              <a:spLocks/>
            </p:cNvSpPr>
            <p:nvPr/>
          </p:nvSpPr>
          <p:spPr bwMode="auto">
            <a:xfrm>
              <a:off x="709612" y="969963"/>
              <a:ext cx="1398588" cy="577850"/>
            </a:xfrm>
            <a:custGeom>
              <a:avLst/>
              <a:gdLst/>
              <a:ahLst/>
              <a:cxnLst>
                <a:cxn ang="0">
                  <a:pos x="0" y="0"/>
                </a:cxn>
                <a:cxn ang="0">
                  <a:pos x="16" y="76"/>
                </a:cxn>
                <a:cxn ang="0">
                  <a:pos x="28" y="128"/>
                </a:cxn>
                <a:cxn ang="0">
                  <a:pos x="44" y="164"/>
                </a:cxn>
                <a:cxn ang="0">
                  <a:pos x="60" y="188"/>
                </a:cxn>
                <a:cxn ang="0">
                  <a:pos x="72" y="208"/>
                </a:cxn>
                <a:cxn ang="0">
                  <a:pos x="88" y="224"/>
                </a:cxn>
                <a:cxn ang="0">
                  <a:pos x="104" y="232"/>
                </a:cxn>
                <a:cxn ang="0">
                  <a:pos x="116" y="240"/>
                </a:cxn>
                <a:cxn ang="0">
                  <a:pos x="132" y="248"/>
                </a:cxn>
                <a:cxn ang="0">
                  <a:pos x="148" y="252"/>
                </a:cxn>
                <a:cxn ang="0">
                  <a:pos x="160" y="252"/>
                </a:cxn>
                <a:cxn ang="0">
                  <a:pos x="176" y="252"/>
                </a:cxn>
                <a:cxn ang="0">
                  <a:pos x="192" y="252"/>
                </a:cxn>
                <a:cxn ang="0">
                  <a:pos x="204" y="248"/>
                </a:cxn>
                <a:cxn ang="0">
                  <a:pos x="220" y="244"/>
                </a:cxn>
                <a:cxn ang="0">
                  <a:pos x="236" y="240"/>
                </a:cxn>
                <a:cxn ang="0">
                  <a:pos x="248" y="232"/>
                </a:cxn>
                <a:cxn ang="0">
                  <a:pos x="264" y="228"/>
                </a:cxn>
                <a:cxn ang="0">
                  <a:pos x="280" y="224"/>
                </a:cxn>
                <a:cxn ang="0">
                  <a:pos x="292" y="220"/>
                </a:cxn>
                <a:cxn ang="0">
                  <a:pos x="308" y="216"/>
                </a:cxn>
                <a:cxn ang="0">
                  <a:pos x="325" y="216"/>
                </a:cxn>
                <a:cxn ang="0">
                  <a:pos x="337" y="216"/>
                </a:cxn>
                <a:cxn ang="0">
                  <a:pos x="353" y="216"/>
                </a:cxn>
                <a:cxn ang="0">
                  <a:pos x="369" y="220"/>
                </a:cxn>
                <a:cxn ang="0">
                  <a:pos x="381" y="224"/>
                </a:cxn>
                <a:cxn ang="0">
                  <a:pos x="397" y="232"/>
                </a:cxn>
                <a:cxn ang="0">
                  <a:pos x="413" y="236"/>
                </a:cxn>
                <a:cxn ang="0">
                  <a:pos x="425" y="244"/>
                </a:cxn>
                <a:cxn ang="0">
                  <a:pos x="441" y="252"/>
                </a:cxn>
                <a:cxn ang="0">
                  <a:pos x="457" y="260"/>
                </a:cxn>
                <a:cxn ang="0">
                  <a:pos x="469" y="264"/>
                </a:cxn>
                <a:cxn ang="0">
                  <a:pos x="485" y="272"/>
                </a:cxn>
                <a:cxn ang="0">
                  <a:pos x="497" y="280"/>
                </a:cxn>
                <a:cxn ang="0">
                  <a:pos x="513" y="288"/>
                </a:cxn>
                <a:cxn ang="0">
                  <a:pos x="529" y="292"/>
                </a:cxn>
                <a:cxn ang="0">
                  <a:pos x="541" y="300"/>
                </a:cxn>
                <a:cxn ang="0">
                  <a:pos x="557" y="304"/>
                </a:cxn>
                <a:cxn ang="0">
                  <a:pos x="573" y="312"/>
                </a:cxn>
                <a:cxn ang="0">
                  <a:pos x="585" y="316"/>
                </a:cxn>
                <a:cxn ang="0">
                  <a:pos x="601" y="320"/>
                </a:cxn>
                <a:cxn ang="0">
                  <a:pos x="617" y="324"/>
                </a:cxn>
                <a:cxn ang="0">
                  <a:pos x="629" y="328"/>
                </a:cxn>
                <a:cxn ang="0">
                  <a:pos x="645" y="332"/>
                </a:cxn>
                <a:cxn ang="0">
                  <a:pos x="661" y="336"/>
                </a:cxn>
                <a:cxn ang="0">
                  <a:pos x="673" y="340"/>
                </a:cxn>
                <a:cxn ang="0">
                  <a:pos x="689" y="344"/>
                </a:cxn>
                <a:cxn ang="0">
                  <a:pos x="705" y="348"/>
                </a:cxn>
                <a:cxn ang="0">
                  <a:pos x="717" y="348"/>
                </a:cxn>
                <a:cxn ang="0">
                  <a:pos x="733" y="352"/>
                </a:cxn>
                <a:cxn ang="0">
                  <a:pos x="749" y="352"/>
                </a:cxn>
                <a:cxn ang="0">
                  <a:pos x="761" y="356"/>
                </a:cxn>
                <a:cxn ang="0">
                  <a:pos x="777" y="356"/>
                </a:cxn>
                <a:cxn ang="0">
                  <a:pos x="793" y="360"/>
                </a:cxn>
                <a:cxn ang="0">
                  <a:pos x="805" y="360"/>
                </a:cxn>
                <a:cxn ang="0">
                  <a:pos x="821" y="360"/>
                </a:cxn>
                <a:cxn ang="0">
                  <a:pos x="837" y="364"/>
                </a:cxn>
                <a:cxn ang="0">
                  <a:pos x="849" y="364"/>
                </a:cxn>
                <a:cxn ang="0">
                  <a:pos x="865" y="364"/>
                </a:cxn>
                <a:cxn ang="0">
                  <a:pos x="881" y="364"/>
                </a:cxn>
              </a:cxnLst>
              <a:rect l="0" t="0" r="r" b="b"/>
              <a:pathLst>
                <a:path w="881" h="364">
                  <a:moveTo>
                    <a:pt x="0" y="0"/>
                  </a:moveTo>
                  <a:lnTo>
                    <a:pt x="16" y="76"/>
                  </a:lnTo>
                  <a:lnTo>
                    <a:pt x="28" y="128"/>
                  </a:lnTo>
                  <a:lnTo>
                    <a:pt x="44" y="164"/>
                  </a:lnTo>
                  <a:lnTo>
                    <a:pt x="60" y="188"/>
                  </a:lnTo>
                  <a:lnTo>
                    <a:pt x="72" y="208"/>
                  </a:lnTo>
                  <a:lnTo>
                    <a:pt x="88" y="224"/>
                  </a:lnTo>
                  <a:lnTo>
                    <a:pt x="104" y="232"/>
                  </a:lnTo>
                  <a:lnTo>
                    <a:pt x="116" y="240"/>
                  </a:lnTo>
                  <a:lnTo>
                    <a:pt x="132" y="248"/>
                  </a:lnTo>
                  <a:lnTo>
                    <a:pt x="148" y="252"/>
                  </a:lnTo>
                  <a:lnTo>
                    <a:pt x="160" y="252"/>
                  </a:lnTo>
                  <a:lnTo>
                    <a:pt x="176" y="252"/>
                  </a:lnTo>
                  <a:lnTo>
                    <a:pt x="192" y="252"/>
                  </a:lnTo>
                  <a:lnTo>
                    <a:pt x="204" y="248"/>
                  </a:lnTo>
                  <a:lnTo>
                    <a:pt x="220" y="244"/>
                  </a:lnTo>
                  <a:lnTo>
                    <a:pt x="236" y="240"/>
                  </a:lnTo>
                  <a:lnTo>
                    <a:pt x="248" y="232"/>
                  </a:lnTo>
                  <a:lnTo>
                    <a:pt x="264" y="228"/>
                  </a:lnTo>
                  <a:lnTo>
                    <a:pt x="280" y="224"/>
                  </a:lnTo>
                  <a:lnTo>
                    <a:pt x="292" y="220"/>
                  </a:lnTo>
                  <a:lnTo>
                    <a:pt x="308" y="216"/>
                  </a:lnTo>
                  <a:lnTo>
                    <a:pt x="325" y="216"/>
                  </a:lnTo>
                  <a:lnTo>
                    <a:pt x="337" y="216"/>
                  </a:lnTo>
                  <a:lnTo>
                    <a:pt x="353" y="216"/>
                  </a:lnTo>
                  <a:lnTo>
                    <a:pt x="369" y="220"/>
                  </a:lnTo>
                  <a:lnTo>
                    <a:pt x="381" y="224"/>
                  </a:lnTo>
                  <a:lnTo>
                    <a:pt x="397" y="232"/>
                  </a:lnTo>
                  <a:lnTo>
                    <a:pt x="413" y="236"/>
                  </a:lnTo>
                  <a:lnTo>
                    <a:pt x="425" y="244"/>
                  </a:lnTo>
                  <a:lnTo>
                    <a:pt x="441" y="252"/>
                  </a:lnTo>
                  <a:lnTo>
                    <a:pt x="457" y="260"/>
                  </a:lnTo>
                  <a:lnTo>
                    <a:pt x="469" y="264"/>
                  </a:lnTo>
                  <a:lnTo>
                    <a:pt x="485" y="272"/>
                  </a:lnTo>
                  <a:lnTo>
                    <a:pt x="497" y="280"/>
                  </a:lnTo>
                  <a:lnTo>
                    <a:pt x="513" y="288"/>
                  </a:lnTo>
                  <a:lnTo>
                    <a:pt x="529" y="292"/>
                  </a:lnTo>
                  <a:lnTo>
                    <a:pt x="541" y="300"/>
                  </a:lnTo>
                  <a:lnTo>
                    <a:pt x="557" y="304"/>
                  </a:lnTo>
                  <a:lnTo>
                    <a:pt x="573" y="312"/>
                  </a:lnTo>
                  <a:lnTo>
                    <a:pt x="585" y="316"/>
                  </a:lnTo>
                  <a:lnTo>
                    <a:pt x="601" y="320"/>
                  </a:lnTo>
                  <a:lnTo>
                    <a:pt x="617" y="324"/>
                  </a:lnTo>
                  <a:lnTo>
                    <a:pt x="629" y="328"/>
                  </a:lnTo>
                  <a:lnTo>
                    <a:pt x="645" y="332"/>
                  </a:lnTo>
                  <a:lnTo>
                    <a:pt x="661" y="336"/>
                  </a:lnTo>
                  <a:lnTo>
                    <a:pt x="673" y="340"/>
                  </a:lnTo>
                  <a:lnTo>
                    <a:pt x="689" y="344"/>
                  </a:lnTo>
                  <a:lnTo>
                    <a:pt x="705" y="348"/>
                  </a:lnTo>
                  <a:lnTo>
                    <a:pt x="717" y="348"/>
                  </a:lnTo>
                  <a:lnTo>
                    <a:pt x="733" y="352"/>
                  </a:lnTo>
                  <a:lnTo>
                    <a:pt x="749" y="352"/>
                  </a:lnTo>
                  <a:lnTo>
                    <a:pt x="761" y="356"/>
                  </a:lnTo>
                  <a:lnTo>
                    <a:pt x="777" y="356"/>
                  </a:lnTo>
                  <a:lnTo>
                    <a:pt x="793" y="360"/>
                  </a:lnTo>
                  <a:lnTo>
                    <a:pt x="805" y="360"/>
                  </a:lnTo>
                  <a:lnTo>
                    <a:pt x="821" y="360"/>
                  </a:lnTo>
                  <a:lnTo>
                    <a:pt x="837" y="364"/>
                  </a:lnTo>
                  <a:lnTo>
                    <a:pt x="849" y="364"/>
                  </a:lnTo>
                  <a:lnTo>
                    <a:pt x="865" y="364"/>
                  </a:lnTo>
                  <a:lnTo>
                    <a:pt x="881" y="36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2" name="Freeform 68"/>
            <p:cNvSpPr>
              <a:spLocks/>
            </p:cNvSpPr>
            <p:nvPr/>
          </p:nvSpPr>
          <p:spPr bwMode="auto">
            <a:xfrm>
              <a:off x="709612" y="969963"/>
              <a:ext cx="1398588" cy="577850"/>
            </a:xfrm>
            <a:custGeom>
              <a:avLst/>
              <a:gdLst/>
              <a:ahLst/>
              <a:cxnLst>
                <a:cxn ang="0">
                  <a:pos x="0" y="0"/>
                </a:cxn>
                <a:cxn ang="0">
                  <a:pos x="16" y="80"/>
                </a:cxn>
                <a:cxn ang="0">
                  <a:pos x="28" y="132"/>
                </a:cxn>
                <a:cxn ang="0">
                  <a:pos x="44" y="168"/>
                </a:cxn>
                <a:cxn ang="0">
                  <a:pos x="60" y="192"/>
                </a:cxn>
                <a:cxn ang="0">
                  <a:pos x="72" y="212"/>
                </a:cxn>
                <a:cxn ang="0">
                  <a:pos x="88" y="224"/>
                </a:cxn>
                <a:cxn ang="0">
                  <a:pos x="104" y="236"/>
                </a:cxn>
                <a:cxn ang="0">
                  <a:pos x="116" y="244"/>
                </a:cxn>
                <a:cxn ang="0">
                  <a:pos x="132" y="248"/>
                </a:cxn>
                <a:cxn ang="0">
                  <a:pos x="148" y="252"/>
                </a:cxn>
                <a:cxn ang="0">
                  <a:pos x="160" y="256"/>
                </a:cxn>
                <a:cxn ang="0">
                  <a:pos x="176" y="256"/>
                </a:cxn>
                <a:cxn ang="0">
                  <a:pos x="192" y="252"/>
                </a:cxn>
                <a:cxn ang="0">
                  <a:pos x="204" y="252"/>
                </a:cxn>
                <a:cxn ang="0">
                  <a:pos x="220" y="244"/>
                </a:cxn>
                <a:cxn ang="0">
                  <a:pos x="236" y="240"/>
                </a:cxn>
                <a:cxn ang="0">
                  <a:pos x="248" y="232"/>
                </a:cxn>
                <a:cxn ang="0">
                  <a:pos x="264" y="228"/>
                </a:cxn>
                <a:cxn ang="0">
                  <a:pos x="280" y="220"/>
                </a:cxn>
                <a:cxn ang="0">
                  <a:pos x="292" y="216"/>
                </a:cxn>
                <a:cxn ang="0">
                  <a:pos x="308" y="212"/>
                </a:cxn>
                <a:cxn ang="0">
                  <a:pos x="325" y="208"/>
                </a:cxn>
                <a:cxn ang="0">
                  <a:pos x="337" y="208"/>
                </a:cxn>
                <a:cxn ang="0">
                  <a:pos x="353" y="208"/>
                </a:cxn>
                <a:cxn ang="0">
                  <a:pos x="369" y="212"/>
                </a:cxn>
                <a:cxn ang="0">
                  <a:pos x="381" y="216"/>
                </a:cxn>
                <a:cxn ang="0">
                  <a:pos x="397" y="224"/>
                </a:cxn>
                <a:cxn ang="0">
                  <a:pos x="413" y="228"/>
                </a:cxn>
                <a:cxn ang="0">
                  <a:pos x="425" y="236"/>
                </a:cxn>
                <a:cxn ang="0">
                  <a:pos x="441" y="244"/>
                </a:cxn>
                <a:cxn ang="0">
                  <a:pos x="457" y="252"/>
                </a:cxn>
                <a:cxn ang="0">
                  <a:pos x="469" y="260"/>
                </a:cxn>
                <a:cxn ang="0">
                  <a:pos x="485" y="268"/>
                </a:cxn>
                <a:cxn ang="0">
                  <a:pos x="497" y="276"/>
                </a:cxn>
                <a:cxn ang="0">
                  <a:pos x="513" y="284"/>
                </a:cxn>
                <a:cxn ang="0">
                  <a:pos x="529" y="292"/>
                </a:cxn>
                <a:cxn ang="0">
                  <a:pos x="541" y="296"/>
                </a:cxn>
                <a:cxn ang="0">
                  <a:pos x="557" y="304"/>
                </a:cxn>
                <a:cxn ang="0">
                  <a:pos x="573" y="308"/>
                </a:cxn>
                <a:cxn ang="0">
                  <a:pos x="585" y="316"/>
                </a:cxn>
                <a:cxn ang="0">
                  <a:pos x="601" y="320"/>
                </a:cxn>
                <a:cxn ang="0">
                  <a:pos x="617" y="324"/>
                </a:cxn>
                <a:cxn ang="0">
                  <a:pos x="629" y="328"/>
                </a:cxn>
                <a:cxn ang="0">
                  <a:pos x="645" y="332"/>
                </a:cxn>
                <a:cxn ang="0">
                  <a:pos x="661" y="336"/>
                </a:cxn>
                <a:cxn ang="0">
                  <a:pos x="673" y="340"/>
                </a:cxn>
                <a:cxn ang="0">
                  <a:pos x="689" y="344"/>
                </a:cxn>
                <a:cxn ang="0">
                  <a:pos x="705" y="348"/>
                </a:cxn>
                <a:cxn ang="0">
                  <a:pos x="717" y="348"/>
                </a:cxn>
                <a:cxn ang="0">
                  <a:pos x="733" y="352"/>
                </a:cxn>
                <a:cxn ang="0">
                  <a:pos x="749" y="352"/>
                </a:cxn>
                <a:cxn ang="0">
                  <a:pos x="761" y="356"/>
                </a:cxn>
                <a:cxn ang="0">
                  <a:pos x="777" y="356"/>
                </a:cxn>
                <a:cxn ang="0">
                  <a:pos x="793" y="360"/>
                </a:cxn>
                <a:cxn ang="0">
                  <a:pos x="805" y="360"/>
                </a:cxn>
                <a:cxn ang="0">
                  <a:pos x="821" y="360"/>
                </a:cxn>
                <a:cxn ang="0">
                  <a:pos x="837" y="364"/>
                </a:cxn>
                <a:cxn ang="0">
                  <a:pos x="849" y="364"/>
                </a:cxn>
                <a:cxn ang="0">
                  <a:pos x="865" y="364"/>
                </a:cxn>
                <a:cxn ang="0">
                  <a:pos x="881" y="364"/>
                </a:cxn>
              </a:cxnLst>
              <a:rect l="0" t="0" r="r" b="b"/>
              <a:pathLst>
                <a:path w="881" h="364">
                  <a:moveTo>
                    <a:pt x="0" y="0"/>
                  </a:moveTo>
                  <a:lnTo>
                    <a:pt x="16" y="80"/>
                  </a:lnTo>
                  <a:lnTo>
                    <a:pt x="28" y="132"/>
                  </a:lnTo>
                  <a:lnTo>
                    <a:pt x="44" y="168"/>
                  </a:lnTo>
                  <a:lnTo>
                    <a:pt x="60" y="192"/>
                  </a:lnTo>
                  <a:lnTo>
                    <a:pt x="72" y="212"/>
                  </a:lnTo>
                  <a:lnTo>
                    <a:pt x="88" y="224"/>
                  </a:lnTo>
                  <a:lnTo>
                    <a:pt x="104" y="236"/>
                  </a:lnTo>
                  <a:lnTo>
                    <a:pt x="116" y="244"/>
                  </a:lnTo>
                  <a:lnTo>
                    <a:pt x="132" y="248"/>
                  </a:lnTo>
                  <a:lnTo>
                    <a:pt x="148" y="252"/>
                  </a:lnTo>
                  <a:lnTo>
                    <a:pt x="160" y="256"/>
                  </a:lnTo>
                  <a:lnTo>
                    <a:pt x="176" y="256"/>
                  </a:lnTo>
                  <a:lnTo>
                    <a:pt x="192" y="252"/>
                  </a:lnTo>
                  <a:lnTo>
                    <a:pt x="204" y="252"/>
                  </a:lnTo>
                  <a:lnTo>
                    <a:pt x="220" y="244"/>
                  </a:lnTo>
                  <a:lnTo>
                    <a:pt x="236" y="240"/>
                  </a:lnTo>
                  <a:lnTo>
                    <a:pt x="248" y="232"/>
                  </a:lnTo>
                  <a:lnTo>
                    <a:pt x="264" y="228"/>
                  </a:lnTo>
                  <a:lnTo>
                    <a:pt x="280" y="220"/>
                  </a:lnTo>
                  <a:lnTo>
                    <a:pt x="292" y="216"/>
                  </a:lnTo>
                  <a:lnTo>
                    <a:pt x="308" y="212"/>
                  </a:lnTo>
                  <a:lnTo>
                    <a:pt x="325" y="208"/>
                  </a:lnTo>
                  <a:lnTo>
                    <a:pt x="337" y="208"/>
                  </a:lnTo>
                  <a:lnTo>
                    <a:pt x="353" y="208"/>
                  </a:lnTo>
                  <a:lnTo>
                    <a:pt x="369" y="212"/>
                  </a:lnTo>
                  <a:lnTo>
                    <a:pt x="381" y="216"/>
                  </a:lnTo>
                  <a:lnTo>
                    <a:pt x="397" y="224"/>
                  </a:lnTo>
                  <a:lnTo>
                    <a:pt x="413" y="228"/>
                  </a:lnTo>
                  <a:lnTo>
                    <a:pt x="425" y="236"/>
                  </a:lnTo>
                  <a:lnTo>
                    <a:pt x="441" y="244"/>
                  </a:lnTo>
                  <a:lnTo>
                    <a:pt x="457" y="252"/>
                  </a:lnTo>
                  <a:lnTo>
                    <a:pt x="469" y="260"/>
                  </a:lnTo>
                  <a:lnTo>
                    <a:pt x="485" y="268"/>
                  </a:lnTo>
                  <a:lnTo>
                    <a:pt x="497" y="276"/>
                  </a:lnTo>
                  <a:lnTo>
                    <a:pt x="513" y="284"/>
                  </a:lnTo>
                  <a:lnTo>
                    <a:pt x="529" y="292"/>
                  </a:lnTo>
                  <a:lnTo>
                    <a:pt x="541" y="296"/>
                  </a:lnTo>
                  <a:lnTo>
                    <a:pt x="557" y="304"/>
                  </a:lnTo>
                  <a:lnTo>
                    <a:pt x="573" y="308"/>
                  </a:lnTo>
                  <a:lnTo>
                    <a:pt x="585" y="316"/>
                  </a:lnTo>
                  <a:lnTo>
                    <a:pt x="601" y="320"/>
                  </a:lnTo>
                  <a:lnTo>
                    <a:pt x="617" y="324"/>
                  </a:lnTo>
                  <a:lnTo>
                    <a:pt x="629" y="328"/>
                  </a:lnTo>
                  <a:lnTo>
                    <a:pt x="645" y="332"/>
                  </a:lnTo>
                  <a:lnTo>
                    <a:pt x="661" y="336"/>
                  </a:lnTo>
                  <a:lnTo>
                    <a:pt x="673" y="340"/>
                  </a:lnTo>
                  <a:lnTo>
                    <a:pt x="689" y="344"/>
                  </a:lnTo>
                  <a:lnTo>
                    <a:pt x="705" y="348"/>
                  </a:lnTo>
                  <a:lnTo>
                    <a:pt x="717" y="348"/>
                  </a:lnTo>
                  <a:lnTo>
                    <a:pt x="733" y="352"/>
                  </a:lnTo>
                  <a:lnTo>
                    <a:pt x="749" y="352"/>
                  </a:lnTo>
                  <a:lnTo>
                    <a:pt x="761" y="356"/>
                  </a:lnTo>
                  <a:lnTo>
                    <a:pt x="777" y="356"/>
                  </a:lnTo>
                  <a:lnTo>
                    <a:pt x="793" y="360"/>
                  </a:lnTo>
                  <a:lnTo>
                    <a:pt x="805" y="360"/>
                  </a:lnTo>
                  <a:lnTo>
                    <a:pt x="821" y="360"/>
                  </a:lnTo>
                  <a:lnTo>
                    <a:pt x="837" y="364"/>
                  </a:lnTo>
                  <a:lnTo>
                    <a:pt x="849" y="364"/>
                  </a:lnTo>
                  <a:lnTo>
                    <a:pt x="865" y="364"/>
                  </a:lnTo>
                  <a:lnTo>
                    <a:pt x="881" y="36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3" name="Freeform 69"/>
            <p:cNvSpPr>
              <a:spLocks/>
            </p:cNvSpPr>
            <p:nvPr/>
          </p:nvSpPr>
          <p:spPr bwMode="auto">
            <a:xfrm>
              <a:off x="709612" y="976313"/>
              <a:ext cx="1398588" cy="571500"/>
            </a:xfrm>
            <a:custGeom>
              <a:avLst/>
              <a:gdLst/>
              <a:ahLst/>
              <a:cxnLst>
                <a:cxn ang="0">
                  <a:pos x="0" y="0"/>
                </a:cxn>
                <a:cxn ang="0">
                  <a:pos x="16" y="80"/>
                </a:cxn>
                <a:cxn ang="0">
                  <a:pos x="28" y="128"/>
                </a:cxn>
                <a:cxn ang="0">
                  <a:pos x="44" y="164"/>
                </a:cxn>
                <a:cxn ang="0">
                  <a:pos x="60" y="188"/>
                </a:cxn>
                <a:cxn ang="0">
                  <a:pos x="72" y="208"/>
                </a:cxn>
                <a:cxn ang="0">
                  <a:pos x="88" y="224"/>
                </a:cxn>
                <a:cxn ang="0">
                  <a:pos x="104" y="236"/>
                </a:cxn>
                <a:cxn ang="0">
                  <a:pos x="116" y="244"/>
                </a:cxn>
                <a:cxn ang="0">
                  <a:pos x="132" y="248"/>
                </a:cxn>
                <a:cxn ang="0">
                  <a:pos x="148" y="252"/>
                </a:cxn>
                <a:cxn ang="0">
                  <a:pos x="160" y="252"/>
                </a:cxn>
                <a:cxn ang="0">
                  <a:pos x="176" y="252"/>
                </a:cxn>
                <a:cxn ang="0">
                  <a:pos x="192" y="252"/>
                </a:cxn>
                <a:cxn ang="0">
                  <a:pos x="204" y="248"/>
                </a:cxn>
                <a:cxn ang="0">
                  <a:pos x="220" y="244"/>
                </a:cxn>
                <a:cxn ang="0">
                  <a:pos x="236" y="236"/>
                </a:cxn>
                <a:cxn ang="0">
                  <a:pos x="248" y="232"/>
                </a:cxn>
                <a:cxn ang="0">
                  <a:pos x="264" y="224"/>
                </a:cxn>
                <a:cxn ang="0">
                  <a:pos x="280" y="216"/>
                </a:cxn>
                <a:cxn ang="0">
                  <a:pos x="292" y="208"/>
                </a:cxn>
                <a:cxn ang="0">
                  <a:pos x="308" y="200"/>
                </a:cxn>
                <a:cxn ang="0">
                  <a:pos x="325" y="196"/>
                </a:cxn>
                <a:cxn ang="0">
                  <a:pos x="337" y="196"/>
                </a:cxn>
                <a:cxn ang="0">
                  <a:pos x="353" y="196"/>
                </a:cxn>
                <a:cxn ang="0">
                  <a:pos x="369" y="196"/>
                </a:cxn>
                <a:cxn ang="0">
                  <a:pos x="381" y="200"/>
                </a:cxn>
                <a:cxn ang="0">
                  <a:pos x="397" y="208"/>
                </a:cxn>
                <a:cxn ang="0">
                  <a:pos x="413" y="216"/>
                </a:cxn>
                <a:cxn ang="0">
                  <a:pos x="425" y="224"/>
                </a:cxn>
                <a:cxn ang="0">
                  <a:pos x="441" y="232"/>
                </a:cxn>
                <a:cxn ang="0">
                  <a:pos x="457" y="240"/>
                </a:cxn>
                <a:cxn ang="0">
                  <a:pos x="469" y="248"/>
                </a:cxn>
                <a:cxn ang="0">
                  <a:pos x="485" y="260"/>
                </a:cxn>
                <a:cxn ang="0">
                  <a:pos x="497" y="268"/>
                </a:cxn>
                <a:cxn ang="0">
                  <a:pos x="513" y="276"/>
                </a:cxn>
                <a:cxn ang="0">
                  <a:pos x="529" y="284"/>
                </a:cxn>
                <a:cxn ang="0">
                  <a:pos x="541" y="292"/>
                </a:cxn>
                <a:cxn ang="0">
                  <a:pos x="557" y="296"/>
                </a:cxn>
                <a:cxn ang="0">
                  <a:pos x="573" y="304"/>
                </a:cxn>
                <a:cxn ang="0">
                  <a:pos x="585" y="312"/>
                </a:cxn>
                <a:cxn ang="0">
                  <a:pos x="601" y="316"/>
                </a:cxn>
                <a:cxn ang="0">
                  <a:pos x="617" y="320"/>
                </a:cxn>
                <a:cxn ang="0">
                  <a:pos x="629" y="324"/>
                </a:cxn>
                <a:cxn ang="0">
                  <a:pos x="645" y="328"/>
                </a:cxn>
                <a:cxn ang="0">
                  <a:pos x="661" y="332"/>
                </a:cxn>
                <a:cxn ang="0">
                  <a:pos x="673" y="336"/>
                </a:cxn>
                <a:cxn ang="0">
                  <a:pos x="689" y="340"/>
                </a:cxn>
                <a:cxn ang="0">
                  <a:pos x="705" y="344"/>
                </a:cxn>
                <a:cxn ang="0">
                  <a:pos x="717" y="344"/>
                </a:cxn>
                <a:cxn ang="0">
                  <a:pos x="733" y="348"/>
                </a:cxn>
                <a:cxn ang="0">
                  <a:pos x="749" y="348"/>
                </a:cxn>
                <a:cxn ang="0">
                  <a:pos x="761" y="352"/>
                </a:cxn>
                <a:cxn ang="0">
                  <a:pos x="777" y="352"/>
                </a:cxn>
                <a:cxn ang="0">
                  <a:pos x="793" y="356"/>
                </a:cxn>
                <a:cxn ang="0">
                  <a:pos x="805" y="356"/>
                </a:cxn>
                <a:cxn ang="0">
                  <a:pos x="821" y="356"/>
                </a:cxn>
                <a:cxn ang="0">
                  <a:pos x="837" y="360"/>
                </a:cxn>
                <a:cxn ang="0">
                  <a:pos x="849" y="360"/>
                </a:cxn>
                <a:cxn ang="0">
                  <a:pos x="865" y="360"/>
                </a:cxn>
                <a:cxn ang="0">
                  <a:pos x="881" y="360"/>
                </a:cxn>
              </a:cxnLst>
              <a:rect l="0" t="0" r="r" b="b"/>
              <a:pathLst>
                <a:path w="881" h="360">
                  <a:moveTo>
                    <a:pt x="0" y="0"/>
                  </a:moveTo>
                  <a:lnTo>
                    <a:pt x="16" y="80"/>
                  </a:lnTo>
                  <a:lnTo>
                    <a:pt x="28" y="128"/>
                  </a:lnTo>
                  <a:lnTo>
                    <a:pt x="44" y="164"/>
                  </a:lnTo>
                  <a:lnTo>
                    <a:pt x="60" y="188"/>
                  </a:lnTo>
                  <a:lnTo>
                    <a:pt x="72" y="208"/>
                  </a:lnTo>
                  <a:lnTo>
                    <a:pt x="88" y="224"/>
                  </a:lnTo>
                  <a:lnTo>
                    <a:pt x="104" y="236"/>
                  </a:lnTo>
                  <a:lnTo>
                    <a:pt x="116" y="244"/>
                  </a:lnTo>
                  <a:lnTo>
                    <a:pt x="132" y="248"/>
                  </a:lnTo>
                  <a:lnTo>
                    <a:pt x="148" y="252"/>
                  </a:lnTo>
                  <a:lnTo>
                    <a:pt x="160" y="252"/>
                  </a:lnTo>
                  <a:lnTo>
                    <a:pt x="176" y="252"/>
                  </a:lnTo>
                  <a:lnTo>
                    <a:pt x="192" y="252"/>
                  </a:lnTo>
                  <a:lnTo>
                    <a:pt x="204" y="248"/>
                  </a:lnTo>
                  <a:lnTo>
                    <a:pt x="220" y="244"/>
                  </a:lnTo>
                  <a:lnTo>
                    <a:pt x="236" y="236"/>
                  </a:lnTo>
                  <a:lnTo>
                    <a:pt x="248" y="232"/>
                  </a:lnTo>
                  <a:lnTo>
                    <a:pt x="264" y="224"/>
                  </a:lnTo>
                  <a:lnTo>
                    <a:pt x="280" y="216"/>
                  </a:lnTo>
                  <a:lnTo>
                    <a:pt x="292" y="208"/>
                  </a:lnTo>
                  <a:lnTo>
                    <a:pt x="308" y="200"/>
                  </a:lnTo>
                  <a:lnTo>
                    <a:pt x="325" y="196"/>
                  </a:lnTo>
                  <a:lnTo>
                    <a:pt x="337" y="196"/>
                  </a:lnTo>
                  <a:lnTo>
                    <a:pt x="353" y="196"/>
                  </a:lnTo>
                  <a:lnTo>
                    <a:pt x="369" y="196"/>
                  </a:lnTo>
                  <a:lnTo>
                    <a:pt x="381" y="200"/>
                  </a:lnTo>
                  <a:lnTo>
                    <a:pt x="397" y="208"/>
                  </a:lnTo>
                  <a:lnTo>
                    <a:pt x="413" y="216"/>
                  </a:lnTo>
                  <a:lnTo>
                    <a:pt x="425" y="224"/>
                  </a:lnTo>
                  <a:lnTo>
                    <a:pt x="441" y="232"/>
                  </a:lnTo>
                  <a:lnTo>
                    <a:pt x="457" y="240"/>
                  </a:lnTo>
                  <a:lnTo>
                    <a:pt x="469" y="248"/>
                  </a:lnTo>
                  <a:lnTo>
                    <a:pt x="485" y="260"/>
                  </a:lnTo>
                  <a:lnTo>
                    <a:pt x="497" y="268"/>
                  </a:lnTo>
                  <a:lnTo>
                    <a:pt x="513" y="276"/>
                  </a:lnTo>
                  <a:lnTo>
                    <a:pt x="529" y="284"/>
                  </a:lnTo>
                  <a:lnTo>
                    <a:pt x="541" y="292"/>
                  </a:lnTo>
                  <a:lnTo>
                    <a:pt x="557" y="296"/>
                  </a:lnTo>
                  <a:lnTo>
                    <a:pt x="573" y="304"/>
                  </a:lnTo>
                  <a:lnTo>
                    <a:pt x="585" y="312"/>
                  </a:lnTo>
                  <a:lnTo>
                    <a:pt x="601" y="316"/>
                  </a:lnTo>
                  <a:lnTo>
                    <a:pt x="617" y="320"/>
                  </a:lnTo>
                  <a:lnTo>
                    <a:pt x="629" y="324"/>
                  </a:lnTo>
                  <a:lnTo>
                    <a:pt x="645" y="328"/>
                  </a:lnTo>
                  <a:lnTo>
                    <a:pt x="661" y="332"/>
                  </a:lnTo>
                  <a:lnTo>
                    <a:pt x="673" y="336"/>
                  </a:lnTo>
                  <a:lnTo>
                    <a:pt x="689" y="340"/>
                  </a:lnTo>
                  <a:lnTo>
                    <a:pt x="705" y="344"/>
                  </a:lnTo>
                  <a:lnTo>
                    <a:pt x="717" y="344"/>
                  </a:lnTo>
                  <a:lnTo>
                    <a:pt x="733" y="348"/>
                  </a:lnTo>
                  <a:lnTo>
                    <a:pt x="749" y="348"/>
                  </a:lnTo>
                  <a:lnTo>
                    <a:pt x="761" y="352"/>
                  </a:lnTo>
                  <a:lnTo>
                    <a:pt x="777" y="352"/>
                  </a:lnTo>
                  <a:lnTo>
                    <a:pt x="793" y="356"/>
                  </a:lnTo>
                  <a:lnTo>
                    <a:pt x="805" y="356"/>
                  </a:lnTo>
                  <a:lnTo>
                    <a:pt x="821" y="356"/>
                  </a:lnTo>
                  <a:lnTo>
                    <a:pt x="837" y="360"/>
                  </a:lnTo>
                  <a:lnTo>
                    <a:pt x="849" y="360"/>
                  </a:lnTo>
                  <a:lnTo>
                    <a:pt x="865" y="360"/>
                  </a:lnTo>
                  <a:lnTo>
                    <a:pt x="881" y="36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4" name="Freeform 70"/>
            <p:cNvSpPr>
              <a:spLocks/>
            </p:cNvSpPr>
            <p:nvPr/>
          </p:nvSpPr>
          <p:spPr bwMode="auto">
            <a:xfrm>
              <a:off x="709612" y="982663"/>
              <a:ext cx="1398588" cy="571500"/>
            </a:xfrm>
            <a:custGeom>
              <a:avLst/>
              <a:gdLst/>
              <a:ahLst/>
              <a:cxnLst>
                <a:cxn ang="0">
                  <a:pos x="0" y="0"/>
                </a:cxn>
                <a:cxn ang="0">
                  <a:pos x="16" y="76"/>
                </a:cxn>
                <a:cxn ang="0">
                  <a:pos x="28" y="128"/>
                </a:cxn>
                <a:cxn ang="0">
                  <a:pos x="44" y="164"/>
                </a:cxn>
                <a:cxn ang="0">
                  <a:pos x="60" y="188"/>
                </a:cxn>
                <a:cxn ang="0">
                  <a:pos x="72" y="208"/>
                </a:cxn>
                <a:cxn ang="0">
                  <a:pos x="88" y="220"/>
                </a:cxn>
                <a:cxn ang="0">
                  <a:pos x="104" y="232"/>
                </a:cxn>
                <a:cxn ang="0">
                  <a:pos x="116" y="240"/>
                </a:cxn>
                <a:cxn ang="0">
                  <a:pos x="132" y="248"/>
                </a:cxn>
                <a:cxn ang="0">
                  <a:pos x="148" y="252"/>
                </a:cxn>
                <a:cxn ang="0">
                  <a:pos x="160" y="252"/>
                </a:cxn>
                <a:cxn ang="0">
                  <a:pos x="176" y="252"/>
                </a:cxn>
                <a:cxn ang="0">
                  <a:pos x="192" y="252"/>
                </a:cxn>
                <a:cxn ang="0">
                  <a:pos x="204" y="248"/>
                </a:cxn>
                <a:cxn ang="0">
                  <a:pos x="220" y="244"/>
                </a:cxn>
                <a:cxn ang="0">
                  <a:pos x="236" y="236"/>
                </a:cxn>
                <a:cxn ang="0">
                  <a:pos x="248" y="228"/>
                </a:cxn>
                <a:cxn ang="0">
                  <a:pos x="264" y="220"/>
                </a:cxn>
                <a:cxn ang="0">
                  <a:pos x="280" y="208"/>
                </a:cxn>
                <a:cxn ang="0">
                  <a:pos x="292" y="200"/>
                </a:cxn>
                <a:cxn ang="0">
                  <a:pos x="308" y="192"/>
                </a:cxn>
                <a:cxn ang="0">
                  <a:pos x="325" y="184"/>
                </a:cxn>
                <a:cxn ang="0">
                  <a:pos x="337" y="180"/>
                </a:cxn>
                <a:cxn ang="0">
                  <a:pos x="353" y="180"/>
                </a:cxn>
                <a:cxn ang="0">
                  <a:pos x="369" y="180"/>
                </a:cxn>
                <a:cxn ang="0">
                  <a:pos x="381" y="184"/>
                </a:cxn>
                <a:cxn ang="0">
                  <a:pos x="397" y="192"/>
                </a:cxn>
                <a:cxn ang="0">
                  <a:pos x="413" y="200"/>
                </a:cxn>
                <a:cxn ang="0">
                  <a:pos x="425" y="208"/>
                </a:cxn>
                <a:cxn ang="0">
                  <a:pos x="441" y="216"/>
                </a:cxn>
                <a:cxn ang="0">
                  <a:pos x="457" y="228"/>
                </a:cxn>
                <a:cxn ang="0">
                  <a:pos x="469" y="236"/>
                </a:cxn>
                <a:cxn ang="0">
                  <a:pos x="485" y="248"/>
                </a:cxn>
                <a:cxn ang="0">
                  <a:pos x="497" y="256"/>
                </a:cxn>
                <a:cxn ang="0">
                  <a:pos x="513" y="268"/>
                </a:cxn>
                <a:cxn ang="0">
                  <a:pos x="529" y="276"/>
                </a:cxn>
                <a:cxn ang="0">
                  <a:pos x="541" y="284"/>
                </a:cxn>
                <a:cxn ang="0">
                  <a:pos x="557" y="292"/>
                </a:cxn>
                <a:cxn ang="0">
                  <a:pos x="573" y="300"/>
                </a:cxn>
                <a:cxn ang="0">
                  <a:pos x="585" y="304"/>
                </a:cxn>
                <a:cxn ang="0">
                  <a:pos x="601" y="312"/>
                </a:cxn>
                <a:cxn ang="0">
                  <a:pos x="617" y="316"/>
                </a:cxn>
                <a:cxn ang="0">
                  <a:pos x="629" y="320"/>
                </a:cxn>
                <a:cxn ang="0">
                  <a:pos x="645" y="324"/>
                </a:cxn>
                <a:cxn ang="0">
                  <a:pos x="661" y="328"/>
                </a:cxn>
                <a:cxn ang="0">
                  <a:pos x="673" y="332"/>
                </a:cxn>
                <a:cxn ang="0">
                  <a:pos x="689" y="336"/>
                </a:cxn>
                <a:cxn ang="0">
                  <a:pos x="705" y="340"/>
                </a:cxn>
                <a:cxn ang="0">
                  <a:pos x="717" y="340"/>
                </a:cxn>
                <a:cxn ang="0">
                  <a:pos x="733" y="344"/>
                </a:cxn>
                <a:cxn ang="0">
                  <a:pos x="749" y="348"/>
                </a:cxn>
                <a:cxn ang="0">
                  <a:pos x="761" y="348"/>
                </a:cxn>
                <a:cxn ang="0">
                  <a:pos x="777" y="352"/>
                </a:cxn>
                <a:cxn ang="0">
                  <a:pos x="793" y="352"/>
                </a:cxn>
                <a:cxn ang="0">
                  <a:pos x="805" y="352"/>
                </a:cxn>
                <a:cxn ang="0">
                  <a:pos x="821" y="356"/>
                </a:cxn>
                <a:cxn ang="0">
                  <a:pos x="837" y="356"/>
                </a:cxn>
                <a:cxn ang="0">
                  <a:pos x="849" y="356"/>
                </a:cxn>
                <a:cxn ang="0">
                  <a:pos x="865" y="356"/>
                </a:cxn>
                <a:cxn ang="0">
                  <a:pos x="881" y="360"/>
                </a:cxn>
              </a:cxnLst>
              <a:rect l="0" t="0" r="r" b="b"/>
              <a:pathLst>
                <a:path w="881" h="360">
                  <a:moveTo>
                    <a:pt x="0" y="0"/>
                  </a:moveTo>
                  <a:lnTo>
                    <a:pt x="16" y="76"/>
                  </a:lnTo>
                  <a:lnTo>
                    <a:pt x="28" y="128"/>
                  </a:lnTo>
                  <a:lnTo>
                    <a:pt x="44" y="164"/>
                  </a:lnTo>
                  <a:lnTo>
                    <a:pt x="60" y="188"/>
                  </a:lnTo>
                  <a:lnTo>
                    <a:pt x="72" y="208"/>
                  </a:lnTo>
                  <a:lnTo>
                    <a:pt x="88" y="220"/>
                  </a:lnTo>
                  <a:lnTo>
                    <a:pt x="104" y="232"/>
                  </a:lnTo>
                  <a:lnTo>
                    <a:pt x="116" y="240"/>
                  </a:lnTo>
                  <a:lnTo>
                    <a:pt x="132" y="248"/>
                  </a:lnTo>
                  <a:lnTo>
                    <a:pt x="148" y="252"/>
                  </a:lnTo>
                  <a:lnTo>
                    <a:pt x="160" y="252"/>
                  </a:lnTo>
                  <a:lnTo>
                    <a:pt x="176" y="252"/>
                  </a:lnTo>
                  <a:lnTo>
                    <a:pt x="192" y="252"/>
                  </a:lnTo>
                  <a:lnTo>
                    <a:pt x="204" y="248"/>
                  </a:lnTo>
                  <a:lnTo>
                    <a:pt x="220" y="244"/>
                  </a:lnTo>
                  <a:lnTo>
                    <a:pt x="236" y="236"/>
                  </a:lnTo>
                  <a:lnTo>
                    <a:pt x="248" y="228"/>
                  </a:lnTo>
                  <a:lnTo>
                    <a:pt x="264" y="220"/>
                  </a:lnTo>
                  <a:lnTo>
                    <a:pt x="280" y="208"/>
                  </a:lnTo>
                  <a:lnTo>
                    <a:pt x="292" y="200"/>
                  </a:lnTo>
                  <a:lnTo>
                    <a:pt x="308" y="192"/>
                  </a:lnTo>
                  <a:lnTo>
                    <a:pt x="325" y="184"/>
                  </a:lnTo>
                  <a:lnTo>
                    <a:pt x="337" y="180"/>
                  </a:lnTo>
                  <a:lnTo>
                    <a:pt x="353" y="180"/>
                  </a:lnTo>
                  <a:lnTo>
                    <a:pt x="369" y="180"/>
                  </a:lnTo>
                  <a:lnTo>
                    <a:pt x="381" y="184"/>
                  </a:lnTo>
                  <a:lnTo>
                    <a:pt x="397" y="192"/>
                  </a:lnTo>
                  <a:lnTo>
                    <a:pt x="413" y="200"/>
                  </a:lnTo>
                  <a:lnTo>
                    <a:pt x="425" y="208"/>
                  </a:lnTo>
                  <a:lnTo>
                    <a:pt x="441" y="216"/>
                  </a:lnTo>
                  <a:lnTo>
                    <a:pt x="457" y="228"/>
                  </a:lnTo>
                  <a:lnTo>
                    <a:pt x="469" y="236"/>
                  </a:lnTo>
                  <a:lnTo>
                    <a:pt x="485" y="248"/>
                  </a:lnTo>
                  <a:lnTo>
                    <a:pt x="497" y="256"/>
                  </a:lnTo>
                  <a:lnTo>
                    <a:pt x="513" y="268"/>
                  </a:lnTo>
                  <a:lnTo>
                    <a:pt x="529" y="276"/>
                  </a:lnTo>
                  <a:lnTo>
                    <a:pt x="541" y="284"/>
                  </a:lnTo>
                  <a:lnTo>
                    <a:pt x="557" y="292"/>
                  </a:lnTo>
                  <a:lnTo>
                    <a:pt x="573" y="300"/>
                  </a:lnTo>
                  <a:lnTo>
                    <a:pt x="585" y="304"/>
                  </a:lnTo>
                  <a:lnTo>
                    <a:pt x="601" y="312"/>
                  </a:lnTo>
                  <a:lnTo>
                    <a:pt x="617" y="316"/>
                  </a:lnTo>
                  <a:lnTo>
                    <a:pt x="629" y="320"/>
                  </a:lnTo>
                  <a:lnTo>
                    <a:pt x="645" y="324"/>
                  </a:lnTo>
                  <a:lnTo>
                    <a:pt x="661" y="328"/>
                  </a:lnTo>
                  <a:lnTo>
                    <a:pt x="673" y="332"/>
                  </a:lnTo>
                  <a:lnTo>
                    <a:pt x="689" y="336"/>
                  </a:lnTo>
                  <a:lnTo>
                    <a:pt x="705" y="340"/>
                  </a:lnTo>
                  <a:lnTo>
                    <a:pt x="717" y="340"/>
                  </a:lnTo>
                  <a:lnTo>
                    <a:pt x="733" y="344"/>
                  </a:lnTo>
                  <a:lnTo>
                    <a:pt x="749" y="348"/>
                  </a:lnTo>
                  <a:lnTo>
                    <a:pt x="761" y="348"/>
                  </a:lnTo>
                  <a:lnTo>
                    <a:pt x="777" y="352"/>
                  </a:lnTo>
                  <a:lnTo>
                    <a:pt x="793" y="352"/>
                  </a:lnTo>
                  <a:lnTo>
                    <a:pt x="805" y="352"/>
                  </a:lnTo>
                  <a:lnTo>
                    <a:pt x="821" y="356"/>
                  </a:lnTo>
                  <a:lnTo>
                    <a:pt x="837" y="356"/>
                  </a:lnTo>
                  <a:lnTo>
                    <a:pt x="849" y="356"/>
                  </a:lnTo>
                  <a:lnTo>
                    <a:pt x="865" y="356"/>
                  </a:lnTo>
                  <a:lnTo>
                    <a:pt x="881" y="36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5" name="Freeform 71"/>
            <p:cNvSpPr>
              <a:spLocks/>
            </p:cNvSpPr>
            <p:nvPr/>
          </p:nvSpPr>
          <p:spPr bwMode="auto">
            <a:xfrm>
              <a:off x="709612" y="989013"/>
              <a:ext cx="1398588" cy="565150"/>
            </a:xfrm>
            <a:custGeom>
              <a:avLst/>
              <a:gdLst/>
              <a:ahLst/>
              <a:cxnLst>
                <a:cxn ang="0">
                  <a:pos x="0" y="0"/>
                </a:cxn>
                <a:cxn ang="0">
                  <a:pos x="16" y="76"/>
                </a:cxn>
                <a:cxn ang="0">
                  <a:pos x="28" y="128"/>
                </a:cxn>
                <a:cxn ang="0">
                  <a:pos x="44" y="160"/>
                </a:cxn>
                <a:cxn ang="0">
                  <a:pos x="60" y="188"/>
                </a:cxn>
                <a:cxn ang="0">
                  <a:pos x="72" y="204"/>
                </a:cxn>
                <a:cxn ang="0">
                  <a:pos x="88" y="220"/>
                </a:cxn>
                <a:cxn ang="0">
                  <a:pos x="104" y="232"/>
                </a:cxn>
                <a:cxn ang="0">
                  <a:pos x="116" y="240"/>
                </a:cxn>
                <a:cxn ang="0">
                  <a:pos x="132" y="244"/>
                </a:cxn>
                <a:cxn ang="0">
                  <a:pos x="148" y="248"/>
                </a:cxn>
                <a:cxn ang="0">
                  <a:pos x="160" y="252"/>
                </a:cxn>
                <a:cxn ang="0">
                  <a:pos x="176" y="252"/>
                </a:cxn>
                <a:cxn ang="0">
                  <a:pos x="192" y="248"/>
                </a:cxn>
                <a:cxn ang="0">
                  <a:pos x="204" y="248"/>
                </a:cxn>
                <a:cxn ang="0">
                  <a:pos x="220" y="240"/>
                </a:cxn>
                <a:cxn ang="0">
                  <a:pos x="236" y="236"/>
                </a:cxn>
                <a:cxn ang="0">
                  <a:pos x="248" y="224"/>
                </a:cxn>
                <a:cxn ang="0">
                  <a:pos x="264" y="216"/>
                </a:cxn>
                <a:cxn ang="0">
                  <a:pos x="280" y="204"/>
                </a:cxn>
                <a:cxn ang="0">
                  <a:pos x="292" y="192"/>
                </a:cxn>
                <a:cxn ang="0">
                  <a:pos x="308" y="180"/>
                </a:cxn>
                <a:cxn ang="0">
                  <a:pos x="325" y="172"/>
                </a:cxn>
                <a:cxn ang="0">
                  <a:pos x="337" y="164"/>
                </a:cxn>
                <a:cxn ang="0">
                  <a:pos x="353" y="160"/>
                </a:cxn>
                <a:cxn ang="0">
                  <a:pos x="369" y="160"/>
                </a:cxn>
                <a:cxn ang="0">
                  <a:pos x="381" y="164"/>
                </a:cxn>
                <a:cxn ang="0">
                  <a:pos x="397" y="168"/>
                </a:cxn>
                <a:cxn ang="0">
                  <a:pos x="413" y="176"/>
                </a:cxn>
                <a:cxn ang="0">
                  <a:pos x="425" y="188"/>
                </a:cxn>
                <a:cxn ang="0">
                  <a:pos x="441" y="200"/>
                </a:cxn>
                <a:cxn ang="0">
                  <a:pos x="457" y="212"/>
                </a:cxn>
                <a:cxn ang="0">
                  <a:pos x="469" y="224"/>
                </a:cxn>
                <a:cxn ang="0">
                  <a:pos x="485" y="236"/>
                </a:cxn>
                <a:cxn ang="0">
                  <a:pos x="497" y="248"/>
                </a:cxn>
                <a:cxn ang="0">
                  <a:pos x="513" y="256"/>
                </a:cxn>
                <a:cxn ang="0">
                  <a:pos x="529" y="268"/>
                </a:cxn>
                <a:cxn ang="0">
                  <a:pos x="541" y="276"/>
                </a:cxn>
                <a:cxn ang="0">
                  <a:pos x="557" y="284"/>
                </a:cxn>
                <a:cxn ang="0">
                  <a:pos x="573" y="292"/>
                </a:cxn>
                <a:cxn ang="0">
                  <a:pos x="585" y="300"/>
                </a:cxn>
                <a:cxn ang="0">
                  <a:pos x="601" y="308"/>
                </a:cxn>
                <a:cxn ang="0">
                  <a:pos x="617" y="312"/>
                </a:cxn>
                <a:cxn ang="0">
                  <a:pos x="629" y="316"/>
                </a:cxn>
                <a:cxn ang="0">
                  <a:pos x="645" y="320"/>
                </a:cxn>
                <a:cxn ang="0">
                  <a:pos x="661" y="324"/>
                </a:cxn>
                <a:cxn ang="0">
                  <a:pos x="673" y="328"/>
                </a:cxn>
                <a:cxn ang="0">
                  <a:pos x="689" y="332"/>
                </a:cxn>
                <a:cxn ang="0">
                  <a:pos x="705" y="336"/>
                </a:cxn>
                <a:cxn ang="0">
                  <a:pos x="717" y="340"/>
                </a:cxn>
                <a:cxn ang="0">
                  <a:pos x="733" y="340"/>
                </a:cxn>
                <a:cxn ang="0">
                  <a:pos x="749" y="344"/>
                </a:cxn>
                <a:cxn ang="0">
                  <a:pos x="761" y="344"/>
                </a:cxn>
                <a:cxn ang="0">
                  <a:pos x="777" y="348"/>
                </a:cxn>
                <a:cxn ang="0">
                  <a:pos x="793" y="348"/>
                </a:cxn>
                <a:cxn ang="0">
                  <a:pos x="805" y="348"/>
                </a:cxn>
                <a:cxn ang="0">
                  <a:pos x="821" y="352"/>
                </a:cxn>
                <a:cxn ang="0">
                  <a:pos x="837" y="352"/>
                </a:cxn>
                <a:cxn ang="0">
                  <a:pos x="849" y="352"/>
                </a:cxn>
                <a:cxn ang="0">
                  <a:pos x="865" y="356"/>
                </a:cxn>
                <a:cxn ang="0">
                  <a:pos x="881" y="356"/>
                </a:cxn>
              </a:cxnLst>
              <a:rect l="0" t="0" r="r" b="b"/>
              <a:pathLst>
                <a:path w="881" h="356">
                  <a:moveTo>
                    <a:pt x="0" y="0"/>
                  </a:moveTo>
                  <a:lnTo>
                    <a:pt x="16" y="76"/>
                  </a:lnTo>
                  <a:lnTo>
                    <a:pt x="28" y="128"/>
                  </a:lnTo>
                  <a:lnTo>
                    <a:pt x="44" y="160"/>
                  </a:lnTo>
                  <a:lnTo>
                    <a:pt x="60" y="188"/>
                  </a:lnTo>
                  <a:lnTo>
                    <a:pt x="72" y="204"/>
                  </a:lnTo>
                  <a:lnTo>
                    <a:pt x="88" y="220"/>
                  </a:lnTo>
                  <a:lnTo>
                    <a:pt x="104" y="232"/>
                  </a:lnTo>
                  <a:lnTo>
                    <a:pt x="116" y="240"/>
                  </a:lnTo>
                  <a:lnTo>
                    <a:pt x="132" y="244"/>
                  </a:lnTo>
                  <a:lnTo>
                    <a:pt x="148" y="248"/>
                  </a:lnTo>
                  <a:lnTo>
                    <a:pt x="160" y="252"/>
                  </a:lnTo>
                  <a:lnTo>
                    <a:pt x="176" y="252"/>
                  </a:lnTo>
                  <a:lnTo>
                    <a:pt x="192" y="248"/>
                  </a:lnTo>
                  <a:lnTo>
                    <a:pt x="204" y="248"/>
                  </a:lnTo>
                  <a:lnTo>
                    <a:pt x="220" y="240"/>
                  </a:lnTo>
                  <a:lnTo>
                    <a:pt x="236" y="236"/>
                  </a:lnTo>
                  <a:lnTo>
                    <a:pt x="248" y="224"/>
                  </a:lnTo>
                  <a:lnTo>
                    <a:pt x="264" y="216"/>
                  </a:lnTo>
                  <a:lnTo>
                    <a:pt x="280" y="204"/>
                  </a:lnTo>
                  <a:lnTo>
                    <a:pt x="292" y="192"/>
                  </a:lnTo>
                  <a:lnTo>
                    <a:pt x="308" y="180"/>
                  </a:lnTo>
                  <a:lnTo>
                    <a:pt x="325" y="172"/>
                  </a:lnTo>
                  <a:lnTo>
                    <a:pt x="337" y="164"/>
                  </a:lnTo>
                  <a:lnTo>
                    <a:pt x="353" y="160"/>
                  </a:lnTo>
                  <a:lnTo>
                    <a:pt x="369" y="160"/>
                  </a:lnTo>
                  <a:lnTo>
                    <a:pt x="381" y="164"/>
                  </a:lnTo>
                  <a:lnTo>
                    <a:pt x="397" y="168"/>
                  </a:lnTo>
                  <a:lnTo>
                    <a:pt x="413" y="176"/>
                  </a:lnTo>
                  <a:lnTo>
                    <a:pt x="425" y="188"/>
                  </a:lnTo>
                  <a:lnTo>
                    <a:pt x="441" y="200"/>
                  </a:lnTo>
                  <a:lnTo>
                    <a:pt x="457" y="212"/>
                  </a:lnTo>
                  <a:lnTo>
                    <a:pt x="469" y="224"/>
                  </a:lnTo>
                  <a:lnTo>
                    <a:pt x="485" y="236"/>
                  </a:lnTo>
                  <a:lnTo>
                    <a:pt x="497" y="248"/>
                  </a:lnTo>
                  <a:lnTo>
                    <a:pt x="513" y="256"/>
                  </a:lnTo>
                  <a:lnTo>
                    <a:pt x="529" y="268"/>
                  </a:lnTo>
                  <a:lnTo>
                    <a:pt x="541" y="276"/>
                  </a:lnTo>
                  <a:lnTo>
                    <a:pt x="557" y="284"/>
                  </a:lnTo>
                  <a:lnTo>
                    <a:pt x="573" y="292"/>
                  </a:lnTo>
                  <a:lnTo>
                    <a:pt x="585" y="300"/>
                  </a:lnTo>
                  <a:lnTo>
                    <a:pt x="601" y="308"/>
                  </a:lnTo>
                  <a:lnTo>
                    <a:pt x="617" y="312"/>
                  </a:lnTo>
                  <a:lnTo>
                    <a:pt x="629" y="316"/>
                  </a:lnTo>
                  <a:lnTo>
                    <a:pt x="645" y="320"/>
                  </a:lnTo>
                  <a:lnTo>
                    <a:pt x="661" y="324"/>
                  </a:lnTo>
                  <a:lnTo>
                    <a:pt x="673" y="328"/>
                  </a:lnTo>
                  <a:lnTo>
                    <a:pt x="689" y="332"/>
                  </a:lnTo>
                  <a:lnTo>
                    <a:pt x="705" y="336"/>
                  </a:lnTo>
                  <a:lnTo>
                    <a:pt x="717" y="340"/>
                  </a:lnTo>
                  <a:lnTo>
                    <a:pt x="733" y="340"/>
                  </a:lnTo>
                  <a:lnTo>
                    <a:pt x="749" y="344"/>
                  </a:lnTo>
                  <a:lnTo>
                    <a:pt x="761" y="344"/>
                  </a:lnTo>
                  <a:lnTo>
                    <a:pt x="777" y="348"/>
                  </a:lnTo>
                  <a:lnTo>
                    <a:pt x="793" y="348"/>
                  </a:lnTo>
                  <a:lnTo>
                    <a:pt x="805" y="348"/>
                  </a:lnTo>
                  <a:lnTo>
                    <a:pt x="821" y="352"/>
                  </a:lnTo>
                  <a:lnTo>
                    <a:pt x="837" y="352"/>
                  </a:lnTo>
                  <a:lnTo>
                    <a:pt x="849" y="352"/>
                  </a:lnTo>
                  <a:lnTo>
                    <a:pt x="865" y="356"/>
                  </a:lnTo>
                  <a:lnTo>
                    <a:pt x="881" y="35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6" name="Freeform 72"/>
            <p:cNvSpPr>
              <a:spLocks/>
            </p:cNvSpPr>
            <p:nvPr/>
          </p:nvSpPr>
          <p:spPr bwMode="auto">
            <a:xfrm>
              <a:off x="709612" y="995363"/>
              <a:ext cx="1398588" cy="558800"/>
            </a:xfrm>
            <a:custGeom>
              <a:avLst/>
              <a:gdLst/>
              <a:ahLst/>
              <a:cxnLst>
                <a:cxn ang="0">
                  <a:pos x="0" y="0"/>
                </a:cxn>
                <a:cxn ang="0">
                  <a:pos x="16" y="76"/>
                </a:cxn>
                <a:cxn ang="0">
                  <a:pos x="28" y="124"/>
                </a:cxn>
                <a:cxn ang="0">
                  <a:pos x="44" y="160"/>
                </a:cxn>
                <a:cxn ang="0">
                  <a:pos x="60" y="184"/>
                </a:cxn>
                <a:cxn ang="0">
                  <a:pos x="72" y="204"/>
                </a:cxn>
                <a:cxn ang="0">
                  <a:pos x="88" y="220"/>
                </a:cxn>
                <a:cxn ang="0">
                  <a:pos x="104" y="232"/>
                </a:cxn>
                <a:cxn ang="0">
                  <a:pos x="116" y="240"/>
                </a:cxn>
                <a:cxn ang="0">
                  <a:pos x="132" y="244"/>
                </a:cxn>
                <a:cxn ang="0">
                  <a:pos x="148" y="248"/>
                </a:cxn>
                <a:cxn ang="0">
                  <a:pos x="160" y="252"/>
                </a:cxn>
                <a:cxn ang="0">
                  <a:pos x="176" y="252"/>
                </a:cxn>
                <a:cxn ang="0">
                  <a:pos x="192" y="248"/>
                </a:cxn>
                <a:cxn ang="0">
                  <a:pos x="204" y="248"/>
                </a:cxn>
                <a:cxn ang="0">
                  <a:pos x="220" y="240"/>
                </a:cxn>
                <a:cxn ang="0">
                  <a:pos x="236" y="232"/>
                </a:cxn>
                <a:cxn ang="0">
                  <a:pos x="248" y="224"/>
                </a:cxn>
                <a:cxn ang="0">
                  <a:pos x="264" y="212"/>
                </a:cxn>
                <a:cxn ang="0">
                  <a:pos x="280" y="200"/>
                </a:cxn>
                <a:cxn ang="0">
                  <a:pos x="292" y="184"/>
                </a:cxn>
                <a:cxn ang="0">
                  <a:pos x="308" y="172"/>
                </a:cxn>
                <a:cxn ang="0">
                  <a:pos x="325" y="156"/>
                </a:cxn>
                <a:cxn ang="0">
                  <a:pos x="337" y="148"/>
                </a:cxn>
                <a:cxn ang="0">
                  <a:pos x="353" y="140"/>
                </a:cxn>
                <a:cxn ang="0">
                  <a:pos x="369" y="136"/>
                </a:cxn>
                <a:cxn ang="0">
                  <a:pos x="381" y="136"/>
                </a:cxn>
                <a:cxn ang="0">
                  <a:pos x="397" y="140"/>
                </a:cxn>
                <a:cxn ang="0">
                  <a:pos x="413" y="148"/>
                </a:cxn>
                <a:cxn ang="0">
                  <a:pos x="425" y="160"/>
                </a:cxn>
                <a:cxn ang="0">
                  <a:pos x="441" y="176"/>
                </a:cxn>
                <a:cxn ang="0">
                  <a:pos x="457" y="192"/>
                </a:cxn>
                <a:cxn ang="0">
                  <a:pos x="469" y="204"/>
                </a:cxn>
                <a:cxn ang="0">
                  <a:pos x="485" y="220"/>
                </a:cxn>
                <a:cxn ang="0">
                  <a:pos x="497" y="232"/>
                </a:cxn>
                <a:cxn ang="0">
                  <a:pos x="513" y="248"/>
                </a:cxn>
                <a:cxn ang="0">
                  <a:pos x="529" y="260"/>
                </a:cxn>
                <a:cxn ang="0">
                  <a:pos x="541" y="268"/>
                </a:cxn>
                <a:cxn ang="0">
                  <a:pos x="557" y="280"/>
                </a:cxn>
                <a:cxn ang="0">
                  <a:pos x="573" y="288"/>
                </a:cxn>
                <a:cxn ang="0">
                  <a:pos x="585" y="296"/>
                </a:cxn>
                <a:cxn ang="0">
                  <a:pos x="601" y="300"/>
                </a:cxn>
                <a:cxn ang="0">
                  <a:pos x="617" y="308"/>
                </a:cxn>
                <a:cxn ang="0">
                  <a:pos x="629" y="312"/>
                </a:cxn>
                <a:cxn ang="0">
                  <a:pos x="645" y="316"/>
                </a:cxn>
                <a:cxn ang="0">
                  <a:pos x="661" y="320"/>
                </a:cxn>
                <a:cxn ang="0">
                  <a:pos x="673" y="324"/>
                </a:cxn>
                <a:cxn ang="0">
                  <a:pos x="689" y="328"/>
                </a:cxn>
                <a:cxn ang="0">
                  <a:pos x="705" y="332"/>
                </a:cxn>
                <a:cxn ang="0">
                  <a:pos x="717" y="336"/>
                </a:cxn>
                <a:cxn ang="0">
                  <a:pos x="733" y="336"/>
                </a:cxn>
                <a:cxn ang="0">
                  <a:pos x="749" y="340"/>
                </a:cxn>
                <a:cxn ang="0">
                  <a:pos x="761" y="340"/>
                </a:cxn>
                <a:cxn ang="0">
                  <a:pos x="777" y="344"/>
                </a:cxn>
                <a:cxn ang="0">
                  <a:pos x="793" y="344"/>
                </a:cxn>
                <a:cxn ang="0">
                  <a:pos x="805" y="348"/>
                </a:cxn>
                <a:cxn ang="0">
                  <a:pos x="821" y="348"/>
                </a:cxn>
                <a:cxn ang="0">
                  <a:pos x="837" y="348"/>
                </a:cxn>
                <a:cxn ang="0">
                  <a:pos x="849" y="352"/>
                </a:cxn>
                <a:cxn ang="0">
                  <a:pos x="865" y="352"/>
                </a:cxn>
                <a:cxn ang="0">
                  <a:pos x="881" y="352"/>
                </a:cxn>
              </a:cxnLst>
              <a:rect l="0" t="0" r="r" b="b"/>
              <a:pathLst>
                <a:path w="881" h="352">
                  <a:moveTo>
                    <a:pt x="0" y="0"/>
                  </a:moveTo>
                  <a:lnTo>
                    <a:pt x="16" y="76"/>
                  </a:lnTo>
                  <a:lnTo>
                    <a:pt x="28" y="124"/>
                  </a:lnTo>
                  <a:lnTo>
                    <a:pt x="44" y="160"/>
                  </a:lnTo>
                  <a:lnTo>
                    <a:pt x="60" y="184"/>
                  </a:lnTo>
                  <a:lnTo>
                    <a:pt x="72" y="204"/>
                  </a:lnTo>
                  <a:lnTo>
                    <a:pt x="88" y="220"/>
                  </a:lnTo>
                  <a:lnTo>
                    <a:pt x="104" y="232"/>
                  </a:lnTo>
                  <a:lnTo>
                    <a:pt x="116" y="240"/>
                  </a:lnTo>
                  <a:lnTo>
                    <a:pt x="132" y="244"/>
                  </a:lnTo>
                  <a:lnTo>
                    <a:pt x="148" y="248"/>
                  </a:lnTo>
                  <a:lnTo>
                    <a:pt x="160" y="252"/>
                  </a:lnTo>
                  <a:lnTo>
                    <a:pt x="176" y="252"/>
                  </a:lnTo>
                  <a:lnTo>
                    <a:pt x="192" y="248"/>
                  </a:lnTo>
                  <a:lnTo>
                    <a:pt x="204" y="248"/>
                  </a:lnTo>
                  <a:lnTo>
                    <a:pt x="220" y="240"/>
                  </a:lnTo>
                  <a:lnTo>
                    <a:pt x="236" y="232"/>
                  </a:lnTo>
                  <a:lnTo>
                    <a:pt x="248" y="224"/>
                  </a:lnTo>
                  <a:lnTo>
                    <a:pt x="264" y="212"/>
                  </a:lnTo>
                  <a:lnTo>
                    <a:pt x="280" y="200"/>
                  </a:lnTo>
                  <a:lnTo>
                    <a:pt x="292" y="184"/>
                  </a:lnTo>
                  <a:lnTo>
                    <a:pt x="308" y="172"/>
                  </a:lnTo>
                  <a:lnTo>
                    <a:pt x="325" y="156"/>
                  </a:lnTo>
                  <a:lnTo>
                    <a:pt x="337" y="148"/>
                  </a:lnTo>
                  <a:lnTo>
                    <a:pt x="353" y="140"/>
                  </a:lnTo>
                  <a:lnTo>
                    <a:pt x="369" y="136"/>
                  </a:lnTo>
                  <a:lnTo>
                    <a:pt x="381" y="136"/>
                  </a:lnTo>
                  <a:lnTo>
                    <a:pt x="397" y="140"/>
                  </a:lnTo>
                  <a:lnTo>
                    <a:pt x="413" y="148"/>
                  </a:lnTo>
                  <a:lnTo>
                    <a:pt x="425" y="160"/>
                  </a:lnTo>
                  <a:lnTo>
                    <a:pt x="441" y="176"/>
                  </a:lnTo>
                  <a:lnTo>
                    <a:pt x="457" y="192"/>
                  </a:lnTo>
                  <a:lnTo>
                    <a:pt x="469" y="204"/>
                  </a:lnTo>
                  <a:lnTo>
                    <a:pt x="485" y="220"/>
                  </a:lnTo>
                  <a:lnTo>
                    <a:pt x="497" y="232"/>
                  </a:lnTo>
                  <a:lnTo>
                    <a:pt x="513" y="248"/>
                  </a:lnTo>
                  <a:lnTo>
                    <a:pt x="529" y="260"/>
                  </a:lnTo>
                  <a:lnTo>
                    <a:pt x="541" y="268"/>
                  </a:lnTo>
                  <a:lnTo>
                    <a:pt x="557" y="280"/>
                  </a:lnTo>
                  <a:lnTo>
                    <a:pt x="573" y="288"/>
                  </a:lnTo>
                  <a:lnTo>
                    <a:pt x="585" y="296"/>
                  </a:lnTo>
                  <a:lnTo>
                    <a:pt x="601" y="300"/>
                  </a:lnTo>
                  <a:lnTo>
                    <a:pt x="617" y="308"/>
                  </a:lnTo>
                  <a:lnTo>
                    <a:pt x="629" y="312"/>
                  </a:lnTo>
                  <a:lnTo>
                    <a:pt x="645" y="316"/>
                  </a:lnTo>
                  <a:lnTo>
                    <a:pt x="661" y="320"/>
                  </a:lnTo>
                  <a:lnTo>
                    <a:pt x="673" y="324"/>
                  </a:lnTo>
                  <a:lnTo>
                    <a:pt x="689" y="328"/>
                  </a:lnTo>
                  <a:lnTo>
                    <a:pt x="705" y="332"/>
                  </a:lnTo>
                  <a:lnTo>
                    <a:pt x="717" y="336"/>
                  </a:lnTo>
                  <a:lnTo>
                    <a:pt x="733" y="336"/>
                  </a:lnTo>
                  <a:lnTo>
                    <a:pt x="749" y="340"/>
                  </a:lnTo>
                  <a:lnTo>
                    <a:pt x="761" y="340"/>
                  </a:lnTo>
                  <a:lnTo>
                    <a:pt x="777" y="344"/>
                  </a:lnTo>
                  <a:lnTo>
                    <a:pt x="793" y="344"/>
                  </a:lnTo>
                  <a:lnTo>
                    <a:pt x="805" y="348"/>
                  </a:lnTo>
                  <a:lnTo>
                    <a:pt x="821" y="348"/>
                  </a:lnTo>
                  <a:lnTo>
                    <a:pt x="837" y="348"/>
                  </a:lnTo>
                  <a:lnTo>
                    <a:pt x="849" y="352"/>
                  </a:lnTo>
                  <a:lnTo>
                    <a:pt x="865" y="352"/>
                  </a:lnTo>
                  <a:lnTo>
                    <a:pt x="881" y="35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7" name="Freeform 73"/>
            <p:cNvSpPr>
              <a:spLocks/>
            </p:cNvSpPr>
            <p:nvPr/>
          </p:nvSpPr>
          <p:spPr bwMode="auto">
            <a:xfrm>
              <a:off x="709612" y="1001713"/>
              <a:ext cx="1398588" cy="552450"/>
            </a:xfrm>
            <a:custGeom>
              <a:avLst/>
              <a:gdLst/>
              <a:ahLst/>
              <a:cxnLst>
                <a:cxn ang="0">
                  <a:pos x="0" y="0"/>
                </a:cxn>
                <a:cxn ang="0">
                  <a:pos x="16" y="76"/>
                </a:cxn>
                <a:cxn ang="0">
                  <a:pos x="28" y="124"/>
                </a:cxn>
                <a:cxn ang="0">
                  <a:pos x="44" y="160"/>
                </a:cxn>
                <a:cxn ang="0">
                  <a:pos x="60" y="184"/>
                </a:cxn>
                <a:cxn ang="0">
                  <a:pos x="72" y="204"/>
                </a:cxn>
                <a:cxn ang="0">
                  <a:pos x="88" y="220"/>
                </a:cxn>
                <a:cxn ang="0">
                  <a:pos x="104" y="228"/>
                </a:cxn>
                <a:cxn ang="0">
                  <a:pos x="116" y="236"/>
                </a:cxn>
                <a:cxn ang="0">
                  <a:pos x="132" y="244"/>
                </a:cxn>
                <a:cxn ang="0">
                  <a:pos x="148" y="248"/>
                </a:cxn>
                <a:cxn ang="0">
                  <a:pos x="160" y="252"/>
                </a:cxn>
                <a:cxn ang="0">
                  <a:pos x="176" y="252"/>
                </a:cxn>
                <a:cxn ang="0">
                  <a:pos x="192" y="248"/>
                </a:cxn>
                <a:cxn ang="0">
                  <a:pos x="204" y="248"/>
                </a:cxn>
                <a:cxn ang="0">
                  <a:pos x="220" y="240"/>
                </a:cxn>
                <a:cxn ang="0">
                  <a:pos x="236" y="232"/>
                </a:cxn>
                <a:cxn ang="0">
                  <a:pos x="248" y="224"/>
                </a:cxn>
                <a:cxn ang="0">
                  <a:pos x="264" y="212"/>
                </a:cxn>
                <a:cxn ang="0">
                  <a:pos x="280" y="196"/>
                </a:cxn>
                <a:cxn ang="0">
                  <a:pos x="292" y="180"/>
                </a:cxn>
                <a:cxn ang="0">
                  <a:pos x="308" y="160"/>
                </a:cxn>
                <a:cxn ang="0">
                  <a:pos x="325" y="144"/>
                </a:cxn>
                <a:cxn ang="0">
                  <a:pos x="337" y="124"/>
                </a:cxn>
                <a:cxn ang="0">
                  <a:pos x="353" y="112"/>
                </a:cxn>
                <a:cxn ang="0">
                  <a:pos x="369" y="100"/>
                </a:cxn>
                <a:cxn ang="0">
                  <a:pos x="381" y="100"/>
                </a:cxn>
                <a:cxn ang="0">
                  <a:pos x="397" y="104"/>
                </a:cxn>
                <a:cxn ang="0">
                  <a:pos x="413" y="112"/>
                </a:cxn>
                <a:cxn ang="0">
                  <a:pos x="425" y="128"/>
                </a:cxn>
                <a:cxn ang="0">
                  <a:pos x="441" y="144"/>
                </a:cxn>
                <a:cxn ang="0">
                  <a:pos x="457" y="164"/>
                </a:cxn>
                <a:cxn ang="0">
                  <a:pos x="469" y="184"/>
                </a:cxn>
                <a:cxn ang="0">
                  <a:pos x="485" y="200"/>
                </a:cxn>
                <a:cxn ang="0">
                  <a:pos x="497" y="220"/>
                </a:cxn>
                <a:cxn ang="0">
                  <a:pos x="513" y="236"/>
                </a:cxn>
                <a:cxn ang="0">
                  <a:pos x="529" y="248"/>
                </a:cxn>
                <a:cxn ang="0">
                  <a:pos x="541" y="260"/>
                </a:cxn>
                <a:cxn ang="0">
                  <a:pos x="557" y="272"/>
                </a:cxn>
                <a:cxn ang="0">
                  <a:pos x="573" y="280"/>
                </a:cxn>
                <a:cxn ang="0">
                  <a:pos x="585" y="288"/>
                </a:cxn>
                <a:cxn ang="0">
                  <a:pos x="601" y="296"/>
                </a:cxn>
                <a:cxn ang="0">
                  <a:pos x="617" y="304"/>
                </a:cxn>
                <a:cxn ang="0">
                  <a:pos x="629" y="308"/>
                </a:cxn>
                <a:cxn ang="0">
                  <a:pos x="645" y="312"/>
                </a:cxn>
                <a:cxn ang="0">
                  <a:pos x="661" y="320"/>
                </a:cxn>
                <a:cxn ang="0">
                  <a:pos x="673" y="324"/>
                </a:cxn>
                <a:cxn ang="0">
                  <a:pos x="689" y="324"/>
                </a:cxn>
                <a:cxn ang="0">
                  <a:pos x="705" y="328"/>
                </a:cxn>
                <a:cxn ang="0">
                  <a:pos x="717" y="332"/>
                </a:cxn>
                <a:cxn ang="0">
                  <a:pos x="733" y="336"/>
                </a:cxn>
                <a:cxn ang="0">
                  <a:pos x="749" y="336"/>
                </a:cxn>
                <a:cxn ang="0">
                  <a:pos x="761" y="340"/>
                </a:cxn>
                <a:cxn ang="0">
                  <a:pos x="777" y="340"/>
                </a:cxn>
                <a:cxn ang="0">
                  <a:pos x="793" y="340"/>
                </a:cxn>
                <a:cxn ang="0">
                  <a:pos x="805" y="344"/>
                </a:cxn>
                <a:cxn ang="0">
                  <a:pos x="821" y="344"/>
                </a:cxn>
                <a:cxn ang="0">
                  <a:pos x="837" y="344"/>
                </a:cxn>
                <a:cxn ang="0">
                  <a:pos x="849" y="348"/>
                </a:cxn>
                <a:cxn ang="0">
                  <a:pos x="865" y="348"/>
                </a:cxn>
                <a:cxn ang="0">
                  <a:pos x="881" y="348"/>
                </a:cxn>
              </a:cxnLst>
              <a:rect l="0" t="0" r="r" b="b"/>
              <a:pathLst>
                <a:path w="881" h="348">
                  <a:moveTo>
                    <a:pt x="0" y="0"/>
                  </a:moveTo>
                  <a:lnTo>
                    <a:pt x="16" y="76"/>
                  </a:lnTo>
                  <a:lnTo>
                    <a:pt x="28" y="124"/>
                  </a:lnTo>
                  <a:lnTo>
                    <a:pt x="44" y="160"/>
                  </a:lnTo>
                  <a:lnTo>
                    <a:pt x="60" y="184"/>
                  </a:lnTo>
                  <a:lnTo>
                    <a:pt x="72" y="204"/>
                  </a:lnTo>
                  <a:lnTo>
                    <a:pt x="88" y="220"/>
                  </a:lnTo>
                  <a:lnTo>
                    <a:pt x="104" y="228"/>
                  </a:lnTo>
                  <a:lnTo>
                    <a:pt x="116" y="236"/>
                  </a:lnTo>
                  <a:lnTo>
                    <a:pt x="132" y="244"/>
                  </a:lnTo>
                  <a:lnTo>
                    <a:pt x="148" y="248"/>
                  </a:lnTo>
                  <a:lnTo>
                    <a:pt x="160" y="252"/>
                  </a:lnTo>
                  <a:lnTo>
                    <a:pt x="176" y="252"/>
                  </a:lnTo>
                  <a:lnTo>
                    <a:pt x="192" y="248"/>
                  </a:lnTo>
                  <a:lnTo>
                    <a:pt x="204" y="248"/>
                  </a:lnTo>
                  <a:lnTo>
                    <a:pt x="220" y="240"/>
                  </a:lnTo>
                  <a:lnTo>
                    <a:pt x="236" y="232"/>
                  </a:lnTo>
                  <a:lnTo>
                    <a:pt x="248" y="224"/>
                  </a:lnTo>
                  <a:lnTo>
                    <a:pt x="264" y="212"/>
                  </a:lnTo>
                  <a:lnTo>
                    <a:pt x="280" y="196"/>
                  </a:lnTo>
                  <a:lnTo>
                    <a:pt x="292" y="180"/>
                  </a:lnTo>
                  <a:lnTo>
                    <a:pt x="308" y="160"/>
                  </a:lnTo>
                  <a:lnTo>
                    <a:pt x="325" y="144"/>
                  </a:lnTo>
                  <a:lnTo>
                    <a:pt x="337" y="124"/>
                  </a:lnTo>
                  <a:lnTo>
                    <a:pt x="353" y="112"/>
                  </a:lnTo>
                  <a:lnTo>
                    <a:pt x="369" y="100"/>
                  </a:lnTo>
                  <a:lnTo>
                    <a:pt x="381" y="100"/>
                  </a:lnTo>
                  <a:lnTo>
                    <a:pt x="397" y="104"/>
                  </a:lnTo>
                  <a:lnTo>
                    <a:pt x="413" y="112"/>
                  </a:lnTo>
                  <a:lnTo>
                    <a:pt x="425" y="128"/>
                  </a:lnTo>
                  <a:lnTo>
                    <a:pt x="441" y="144"/>
                  </a:lnTo>
                  <a:lnTo>
                    <a:pt x="457" y="164"/>
                  </a:lnTo>
                  <a:lnTo>
                    <a:pt x="469" y="184"/>
                  </a:lnTo>
                  <a:lnTo>
                    <a:pt x="485" y="200"/>
                  </a:lnTo>
                  <a:lnTo>
                    <a:pt x="497" y="220"/>
                  </a:lnTo>
                  <a:lnTo>
                    <a:pt x="513" y="236"/>
                  </a:lnTo>
                  <a:lnTo>
                    <a:pt x="529" y="248"/>
                  </a:lnTo>
                  <a:lnTo>
                    <a:pt x="541" y="260"/>
                  </a:lnTo>
                  <a:lnTo>
                    <a:pt x="557" y="272"/>
                  </a:lnTo>
                  <a:lnTo>
                    <a:pt x="573" y="280"/>
                  </a:lnTo>
                  <a:lnTo>
                    <a:pt x="585" y="288"/>
                  </a:lnTo>
                  <a:lnTo>
                    <a:pt x="601" y="296"/>
                  </a:lnTo>
                  <a:lnTo>
                    <a:pt x="617" y="304"/>
                  </a:lnTo>
                  <a:lnTo>
                    <a:pt x="629" y="308"/>
                  </a:lnTo>
                  <a:lnTo>
                    <a:pt x="645" y="312"/>
                  </a:lnTo>
                  <a:lnTo>
                    <a:pt x="661" y="320"/>
                  </a:lnTo>
                  <a:lnTo>
                    <a:pt x="673" y="324"/>
                  </a:lnTo>
                  <a:lnTo>
                    <a:pt x="689" y="324"/>
                  </a:lnTo>
                  <a:lnTo>
                    <a:pt x="705" y="328"/>
                  </a:lnTo>
                  <a:lnTo>
                    <a:pt x="717" y="332"/>
                  </a:lnTo>
                  <a:lnTo>
                    <a:pt x="733" y="336"/>
                  </a:lnTo>
                  <a:lnTo>
                    <a:pt x="749" y="336"/>
                  </a:lnTo>
                  <a:lnTo>
                    <a:pt x="761" y="340"/>
                  </a:lnTo>
                  <a:lnTo>
                    <a:pt x="777" y="340"/>
                  </a:lnTo>
                  <a:lnTo>
                    <a:pt x="793" y="340"/>
                  </a:lnTo>
                  <a:lnTo>
                    <a:pt x="805" y="344"/>
                  </a:lnTo>
                  <a:lnTo>
                    <a:pt x="821" y="344"/>
                  </a:lnTo>
                  <a:lnTo>
                    <a:pt x="837" y="344"/>
                  </a:lnTo>
                  <a:lnTo>
                    <a:pt x="849" y="348"/>
                  </a:lnTo>
                  <a:lnTo>
                    <a:pt x="865" y="348"/>
                  </a:lnTo>
                  <a:lnTo>
                    <a:pt x="881" y="34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8" name="Freeform 74"/>
            <p:cNvSpPr>
              <a:spLocks/>
            </p:cNvSpPr>
            <p:nvPr/>
          </p:nvSpPr>
          <p:spPr bwMode="auto">
            <a:xfrm>
              <a:off x="709612" y="1008063"/>
              <a:ext cx="1398588" cy="546100"/>
            </a:xfrm>
            <a:custGeom>
              <a:avLst/>
              <a:gdLst/>
              <a:ahLst/>
              <a:cxnLst>
                <a:cxn ang="0">
                  <a:pos x="0" y="0"/>
                </a:cxn>
                <a:cxn ang="0">
                  <a:pos x="16" y="72"/>
                </a:cxn>
                <a:cxn ang="0">
                  <a:pos x="28" y="124"/>
                </a:cxn>
                <a:cxn ang="0">
                  <a:pos x="44" y="156"/>
                </a:cxn>
                <a:cxn ang="0">
                  <a:pos x="60" y="184"/>
                </a:cxn>
                <a:cxn ang="0">
                  <a:pos x="72" y="204"/>
                </a:cxn>
                <a:cxn ang="0">
                  <a:pos x="88" y="216"/>
                </a:cxn>
                <a:cxn ang="0">
                  <a:pos x="104" y="228"/>
                </a:cxn>
                <a:cxn ang="0">
                  <a:pos x="116" y="236"/>
                </a:cxn>
                <a:cxn ang="0">
                  <a:pos x="132" y="244"/>
                </a:cxn>
                <a:cxn ang="0">
                  <a:pos x="148" y="248"/>
                </a:cxn>
                <a:cxn ang="0">
                  <a:pos x="160" y="252"/>
                </a:cxn>
                <a:cxn ang="0">
                  <a:pos x="176" y="252"/>
                </a:cxn>
                <a:cxn ang="0">
                  <a:pos x="192" y="252"/>
                </a:cxn>
                <a:cxn ang="0">
                  <a:pos x="204" y="248"/>
                </a:cxn>
                <a:cxn ang="0">
                  <a:pos x="220" y="244"/>
                </a:cxn>
                <a:cxn ang="0">
                  <a:pos x="236" y="236"/>
                </a:cxn>
                <a:cxn ang="0">
                  <a:pos x="248" y="224"/>
                </a:cxn>
                <a:cxn ang="0">
                  <a:pos x="264" y="212"/>
                </a:cxn>
                <a:cxn ang="0">
                  <a:pos x="280" y="196"/>
                </a:cxn>
                <a:cxn ang="0">
                  <a:pos x="292" y="176"/>
                </a:cxn>
                <a:cxn ang="0">
                  <a:pos x="308" y="152"/>
                </a:cxn>
                <a:cxn ang="0">
                  <a:pos x="325" y="128"/>
                </a:cxn>
                <a:cxn ang="0">
                  <a:pos x="337" y="100"/>
                </a:cxn>
                <a:cxn ang="0">
                  <a:pos x="353" y="76"/>
                </a:cxn>
                <a:cxn ang="0">
                  <a:pos x="369" y="60"/>
                </a:cxn>
                <a:cxn ang="0">
                  <a:pos x="381" y="48"/>
                </a:cxn>
                <a:cxn ang="0">
                  <a:pos x="397" y="52"/>
                </a:cxn>
                <a:cxn ang="0">
                  <a:pos x="413" y="60"/>
                </a:cxn>
                <a:cxn ang="0">
                  <a:pos x="425" y="80"/>
                </a:cxn>
                <a:cxn ang="0">
                  <a:pos x="441" y="104"/>
                </a:cxn>
                <a:cxn ang="0">
                  <a:pos x="457" y="128"/>
                </a:cxn>
                <a:cxn ang="0">
                  <a:pos x="469" y="156"/>
                </a:cxn>
                <a:cxn ang="0">
                  <a:pos x="485" y="180"/>
                </a:cxn>
                <a:cxn ang="0">
                  <a:pos x="497" y="200"/>
                </a:cxn>
                <a:cxn ang="0">
                  <a:pos x="513" y="220"/>
                </a:cxn>
                <a:cxn ang="0">
                  <a:pos x="529" y="236"/>
                </a:cxn>
                <a:cxn ang="0">
                  <a:pos x="541" y="252"/>
                </a:cxn>
                <a:cxn ang="0">
                  <a:pos x="557" y="264"/>
                </a:cxn>
                <a:cxn ang="0">
                  <a:pos x="573" y="276"/>
                </a:cxn>
                <a:cxn ang="0">
                  <a:pos x="585" y="284"/>
                </a:cxn>
                <a:cxn ang="0">
                  <a:pos x="601" y="292"/>
                </a:cxn>
                <a:cxn ang="0">
                  <a:pos x="617" y="300"/>
                </a:cxn>
                <a:cxn ang="0">
                  <a:pos x="629" y="304"/>
                </a:cxn>
                <a:cxn ang="0">
                  <a:pos x="645" y="308"/>
                </a:cxn>
                <a:cxn ang="0">
                  <a:pos x="661" y="316"/>
                </a:cxn>
                <a:cxn ang="0">
                  <a:pos x="673" y="320"/>
                </a:cxn>
                <a:cxn ang="0">
                  <a:pos x="689" y="324"/>
                </a:cxn>
                <a:cxn ang="0">
                  <a:pos x="705" y="324"/>
                </a:cxn>
                <a:cxn ang="0">
                  <a:pos x="717" y="328"/>
                </a:cxn>
                <a:cxn ang="0">
                  <a:pos x="733" y="332"/>
                </a:cxn>
                <a:cxn ang="0">
                  <a:pos x="749" y="332"/>
                </a:cxn>
                <a:cxn ang="0">
                  <a:pos x="761" y="336"/>
                </a:cxn>
                <a:cxn ang="0">
                  <a:pos x="777" y="336"/>
                </a:cxn>
                <a:cxn ang="0">
                  <a:pos x="793" y="340"/>
                </a:cxn>
                <a:cxn ang="0">
                  <a:pos x="805" y="340"/>
                </a:cxn>
                <a:cxn ang="0">
                  <a:pos x="821" y="340"/>
                </a:cxn>
                <a:cxn ang="0">
                  <a:pos x="837" y="344"/>
                </a:cxn>
                <a:cxn ang="0">
                  <a:pos x="849" y="344"/>
                </a:cxn>
                <a:cxn ang="0">
                  <a:pos x="865" y="344"/>
                </a:cxn>
                <a:cxn ang="0">
                  <a:pos x="881" y="344"/>
                </a:cxn>
              </a:cxnLst>
              <a:rect l="0" t="0" r="r" b="b"/>
              <a:pathLst>
                <a:path w="881" h="344">
                  <a:moveTo>
                    <a:pt x="0" y="0"/>
                  </a:moveTo>
                  <a:lnTo>
                    <a:pt x="16" y="72"/>
                  </a:lnTo>
                  <a:lnTo>
                    <a:pt x="28" y="124"/>
                  </a:lnTo>
                  <a:lnTo>
                    <a:pt x="44" y="156"/>
                  </a:lnTo>
                  <a:lnTo>
                    <a:pt x="60" y="184"/>
                  </a:lnTo>
                  <a:lnTo>
                    <a:pt x="72" y="204"/>
                  </a:lnTo>
                  <a:lnTo>
                    <a:pt x="88" y="216"/>
                  </a:lnTo>
                  <a:lnTo>
                    <a:pt x="104" y="228"/>
                  </a:lnTo>
                  <a:lnTo>
                    <a:pt x="116" y="236"/>
                  </a:lnTo>
                  <a:lnTo>
                    <a:pt x="132" y="244"/>
                  </a:lnTo>
                  <a:lnTo>
                    <a:pt x="148" y="248"/>
                  </a:lnTo>
                  <a:lnTo>
                    <a:pt x="160" y="252"/>
                  </a:lnTo>
                  <a:lnTo>
                    <a:pt x="176" y="252"/>
                  </a:lnTo>
                  <a:lnTo>
                    <a:pt x="192" y="252"/>
                  </a:lnTo>
                  <a:lnTo>
                    <a:pt x="204" y="248"/>
                  </a:lnTo>
                  <a:lnTo>
                    <a:pt x="220" y="244"/>
                  </a:lnTo>
                  <a:lnTo>
                    <a:pt x="236" y="236"/>
                  </a:lnTo>
                  <a:lnTo>
                    <a:pt x="248" y="224"/>
                  </a:lnTo>
                  <a:lnTo>
                    <a:pt x="264" y="212"/>
                  </a:lnTo>
                  <a:lnTo>
                    <a:pt x="280" y="196"/>
                  </a:lnTo>
                  <a:lnTo>
                    <a:pt x="292" y="176"/>
                  </a:lnTo>
                  <a:lnTo>
                    <a:pt x="308" y="152"/>
                  </a:lnTo>
                  <a:lnTo>
                    <a:pt x="325" y="128"/>
                  </a:lnTo>
                  <a:lnTo>
                    <a:pt x="337" y="100"/>
                  </a:lnTo>
                  <a:lnTo>
                    <a:pt x="353" y="76"/>
                  </a:lnTo>
                  <a:lnTo>
                    <a:pt x="369" y="60"/>
                  </a:lnTo>
                  <a:lnTo>
                    <a:pt x="381" y="48"/>
                  </a:lnTo>
                  <a:lnTo>
                    <a:pt x="397" y="52"/>
                  </a:lnTo>
                  <a:lnTo>
                    <a:pt x="413" y="60"/>
                  </a:lnTo>
                  <a:lnTo>
                    <a:pt x="425" y="80"/>
                  </a:lnTo>
                  <a:lnTo>
                    <a:pt x="441" y="104"/>
                  </a:lnTo>
                  <a:lnTo>
                    <a:pt x="457" y="128"/>
                  </a:lnTo>
                  <a:lnTo>
                    <a:pt x="469" y="156"/>
                  </a:lnTo>
                  <a:lnTo>
                    <a:pt x="485" y="180"/>
                  </a:lnTo>
                  <a:lnTo>
                    <a:pt x="497" y="200"/>
                  </a:lnTo>
                  <a:lnTo>
                    <a:pt x="513" y="220"/>
                  </a:lnTo>
                  <a:lnTo>
                    <a:pt x="529" y="236"/>
                  </a:lnTo>
                  <a:lnTo>
                    <a:pt x="541" y="252"/>
                  </a:lnTo>
                  <a:lnTo>
                    <a:pt x="557" y="264"/>
                  </a:lnTo>
                  <a:lnTo>
                    <a:pt x="573" y="276"/>
                  </a:lnTo>
                  <a:lnTo>
                    <a:pt x="585" y="284"/>
                  </a:lnTo>
                  <a:lnTo>
                    <a:pt x="601" y="292"/>
                  </a:lnTo>
                  <a:lnTo>
                    <a:pt x="617" y="300"/>
                  </a:lnTo>
                  <a:lnTo>
                    <a:pt x="629" y="304"/>
                  </a:lnTo>
                  <a:lnTo>
                    <a:pt x="645" y="308"/>
                  </a:lnTo>
                  <a:lnTo>
                    <a:pt x="661" y="316"/>
                  </a:lnTo>
                  <a:lnTo>
                    <a:pt x="673" y="320"/>
                  </a:lnTo>
                  <a:lnTo>
                    <a:pt x="689" y="324"/>
                  </a:lnTo>
                  <a:lnTo>
                    <a:pt x="705" y="324"/>
                  </a:lnTo>
                  <a:lnTo>
                    <a:pt x="717" y="328"/>
                  </a:lnTo>
                  <a:lnTo>
                    <a:pt x="733" y="332"/>
                  </a:lnTo>
                  <a:lnTo>
                    <a:pt x="749" y="332"/>
                  </a:lnTo>
                  <a:lnTo>
                    <a:pt x="761" y="336"/>
                  </a:lnTo>
                  <a:lnTo>
                    <a:pt x="777" y="336"/>
                  </a:lnTo>
                  <a:lnTo>
                    <a:pt x="793" y="340"/>
                  </a:lnTo>
                  <a:lnTo>
                    <a:pt x="805" y="340"/>
                  </a:lnTo>
                  <a:lnTo>
                    <a:pt x="821" y="340"/>
                  </a:lnTo>
                  <a:lnTo>
                    <a:pt x="837" y="344"/>
                  </a:lnTo>
                  <a:lnTo>
                    <a:pt x="849" y="344"/>
                  </a:lnTo>
                  <a:lnTo>
                    <a:pt x="865" y="344"/>
                  </a:lnTo>
                  <a:lnTo>
                    <a:pt x="881" y="34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19" name="Freeform 75"/>
            <p:cNvSpPr>
              <a:spLocks/>
            </p:cNvSpPr>
            <p:nvPr/>
          </p:nvSpPr>
          <p:spPr bwMode="auto">
            <a:xfrm>
              <a:off x="709612" y="969963"/>
              <a:ext cx="1398588" cy="590550"/>
            </a:xfrm>
            <a:custGeom>
              <a:avLst/>
              <a:gdLst/>
              <a:ahLst/>
              <a:cxnLst>
                <a:cxn ang="0">
                  <a:pos x="0" y="24"/>
                </a:cxn>
                <a:cxn ang="0">
                  <a:pos x="16" y="100"/>
                </a:cxn>
                <a:cxn ang="0">
                  <a:pos x="28" y="152"/>
                </a:cxn>
                <a:cxn ang="0">
                  <a:pos x="44" y="184"/>
                </a:cxn>
                <a:cxn ang="0">
                  <a:pos x="60" y="212"/>
                </a:cxn>
                <a:cxn ang="0">
                  <a:pos x="72" y="228"/>
                </a:cxn>
                <a:cxn ang="0">
                  <a:pos x="88" y="244"/>
                </a:cxn>
                <a:cxn ang="0">
                  <a:pos x="104" y="256"/>
                </a:cxn>
                <a:cxn ang="0">
                  <a:pos x="116" y="264"/>
                </a:cxn>
                <a:cxn ang="0">
                  <a:pos x="132" y="272"/>
                </a:cxn>
                <a:cxn ang="0">
                  <a:pos x="148" y="276"/>
                </a:cxn>
                <a:cxn ang="0">
                  <a:pos x="160" y="280"/>
                </a:cxn>
                <a:cxn ang="0">
                  <a:pos x="176" y="280"/>
                </a:cxn>
                <a:cxn ang="0">
                  <a:pos x="192" y="280"/>
                </a:cxn>
                <a:cxn ang="0">
                  <a:pos x="204" y="276"/>
                </a:cxn>
                <a:cxn ang="0">
                  <a:pos x="220" y="272"/>
                </a:cxn>
                <a:cxn ang="0">
                  <a:pos x="236" y="264"/>
                </a:cxn>
                <a:cxn ang="0">
                  <a:pos x="248" y="256"/>
                </a:cxn>
                <a:cxn ang="0">
                  <a:pos x="264" y="240"/>
                </a:cxn>
                <a:cxn ang="0">
                  <a:pos x="280" y="224"/>
                </a:cxn>
                <a:cxn ang="0">
                  <a:pos x="292" y="204"/>
                </a:cxn>
                <a:cxn ang="0">
                  <a:pos x="308" y="176"/>
                </a:cxn>
                <a:cxn ang="0">
                  <a:pos x="325" y="140"/>
                </a:cxn>
                <a:cxn ang="0">
                  <a:pos x="337" y="104"/>
                </a:cxn>
                <a:cxn ang="0">
                  <a:pos x="353" y="68"/>
                </a:cxn>
                <a:cxn ang="0">
                  <a:pos x="369" y="32"/>
                </a:cxn>
                <a:cxn ang="0">
                  <a:pos x="381" y="8"/>
                </a:cxn>
                <a:cxn ang="0">
                  <a:pos x="397" y="0"/>
                </a:cxn>
                <a:cxn ang="0">
                  <a:pos x="413" y="8"/>
                </a:cxn>
                <a:cxn ang="0">
                  <a:pos x="425" y="32"/>
                </a:cxn>
                <a:cxn ang="0">
                  <a:pos x="441" y="68"/>
                </a:cxn>
                <a:cxn ang="0">
                  <a:pos x="457" y="104"/>
                </a:cxn>
                <a:cxn ang="0">
                  <a:pos x="469" y="144"/>
                </a:cxn>
                <a:cxn ang="0">
                  <a:pos x="485" y="176"/>
                </a:cxn>
                <a:cxn ang="0">
                  <a:pos x="497" y="204"/>
                </a:cxn>
                <a:cxn ang="0">
                  <a:pos x="513" y="232"/>
                </a:cxn>
                <a:cxn ang="0">
                  <a:pos x="529" y="252"/>
                </a:cxn>
                <a:cxn ang="0">
                  <a:pos x="541" y="268"/>
                </a:cxn>
                <a:cxn ang="0">
                  <a:pos x="557" y="284"/>
                </a:cxn>
                <a:cxn ang="0">
                  <a:pos x="573" y="296"/>
                </a:cxn>
                <a:cxn ang="0">
                  <a:pos x="585" y="304"/>
                </a:cxn>
                <a:cxn ang="0">
                  <a:pos x="601" y="316"/>
                </a:cxn>
                <a:cxn ang="0">
                  <a:pos x="617" y="324"/>
                </a:cxn>
                <a:cxn ang="0">
                  <a:pos x="629" y="328"/>
                </a:cxn>
                <a:cxn ang="0">
                  <a:pos x="645" y="336"/>
                </a:cxn>
                <a:cxn ang="0">
                  <a:pos x="661" y="340"/>
                </a:cxn>
                <a:cxn ang="0">
                  <a:pos x="673" y="344"/>
                </a:cxn>
                <a:cxn ang="0">
                  <a:pos x="689" y="348"/>
                </a:cxn>
                <a:cxn ang="0">
                  <a:pos x="705" y="352"/>
                </a:cxn>
                <a:cxn ang="0">
                  <a:pos x="717" y="352"/>
                </a:cxn>
                <a:cxn ang="0">
                  <a:pos x="733" y="356"/>
                </a:cxn>
                <a:cxn ang="0">
                  <a:pos x="749" y="360"/>
                </a:cxn>
                <a:cxn ang="0">
                  <a:pos x="761" y="360"/>
                </a:cxn>
                <a:cxn ang="0">
                  <a:pos x="777" y="364"/>
                </a:cxn>
                <a:cxn ang="0">
                  <a:pos x="793" y="364"/>
                </a:cxn>
                <a:cxn ang="0">
                  <a:pos x="805" y="364"/>
                </a:cxn>
                <a:cxn ang="0">
                  <a:pos x="821" y="368"/>
                </a:cxn>
                <a:cxn ang="0">
                  <a:pos x="837" y="368"/>
                </a:cxn>
                <a:cxn ang="0">
                  <a:pos x="849" y="368"/>
                </a:cxn>
                <a:cxn ang="0">
                  <a:pos x="865" y="368"/>
                </a:cxn>
                <a:cxn ang="0">
                  <a:pos x="881" y="372"/>
                </a:cxn>
              </a:cxnLst>
              <a:rect l="0" t="0" r="r" b="b"/>
              <a:pathLst>
                <a:path w="881" h="372">
                  <a:moveTo>
                    <a:pt x="0" y="24"/>
                  </a:moveTo>
                  <a:lnTo>
                    <a:pt x="16" y="100"/>
                  </a:lnTo>
                  <a:lnTo>
                    <a:pt x="28" y="152"/>
                  </a:lnTo>
                  <a:lnTo>
                    <a:pt x="44" y="184"/>
                  </a:lnTo>
                  <a:lnTo>
                    <a:pt x="60" y="212"/>
                  </a:lnTo>
                  <a:lnTo>
                    <a:pt x="72" y="228"/>
                  </a:lnTo>
                  <a:lnTo>
                    <a:pt x="88" y="244"/>
                  </a:lnTo>
                  <a:lnTo>
                    <a:pt x="104" y="256"/>
                  </a:lnTo>
                  <a:lnTo>
                    <a:pt x="116" y="264"/>
                  </a:lnTo>
                  <a:lnTo>
                    <a:pt x="132" y="272"/>
                  </a:lnTo>
                  <a:lnTo>
                    <a:pt x="148" y="276"/>
                  </a:lnTo>
                  <a:lnTo>
                    <a:pt x="160" y="280"/>
                  </a:lnTo>
                  <a:lnTo>
                    <a:pt x="176" y="280"/>
                  </a:lnTo>
                  <a:lnTo>
                    <a:pt x="192" y="280"/>
                  </a:lnTo>
                  <a:lnTo>
                    <a:pt x="204" y="276"/>
                  </a:lnTo>
                  <a:lnTo>
                    <a:pt x="220" y="272"/>
                  </a:lnTo>
                  <a:lnTo>
                    <a:pt x="236" y="264"/>
                  </a:lnTo>
                  <a:lnTo>
                    <a:pt x="248" y="256"/>
                  </a:lnTo>
                  <a:lnTo>
                    <a:pt x="264" y="240"/>
                  </a:lnTo>
                  <a:lnTo>
                    <a:pt x="280" y="224"/>
                  </a:lnTo>
                  <a:lnTo>
                    <a:pt x="292" y="204"/>
                  </a:lnTo>
                  <a:lnTo>
                    <a:pt x="308" y="176"/>
                  </a:lnTo>
                  <a:lnTo>
                    <a:pt x="325" y="140"/>
                  </a:lnTo>
                  <a:lnTo>
                    <a:pt x="337" y="104"/>
                  </a:lnTo>
                  <a:lnTo>
                    <a:pt x="353" y="68"/>
                  </a:lnTo>
                  <a:lnTo>
                    <a:pt x="369" y="32"/>
                  </a:lnTo>
                  <a:lnTo>
                    <a:pt x="381" y="8"/>
                  </a:lnTo>
                  <a:lnTo>
                    <a:pt x="397" y="0"/>
                  </a:lnTo>
                  <a:lnTo>
                    <a:pt x="413" y="8"/>
                  </a:lnTo>
                  <a:lnTo>
                    <a:pt x="425" y="32"/>
                  </a:lnTo>
                  <a:lnTo>
                    <a:pt x="441" y="68"/>
                  </a:lnTo>
                  <a:lnTo>
                    <a:pt x="457" y="104"/>
                  </a:lnTo>
                  <a:lnTo>
                    <a:pt x="469" y="144"/>
                  </a:lnTo>
                  <a:lnTo>
                    <a:pt x="485" y="176"/>
                  </a:lnTo>
                  <a:lnTo>
                    <a:pt x="497" y="204"/>
                  </a:lnTo>
                  <a:lnTo>
                    <a:pt x="513" y="232"/>
                  </a:lnTo>
                  <a:lnTo>
                    <a:pt x="529" y="252"/>
                  </a:lnTo>
                  <a:lnTo>
                    <a:pt x="541" y="268"/>
                  </a:lnTo>
                  <a:lnTo>
                    <a:pt x="557" y="284"/>
                  </a:lnTo>
                  <a:lnTo>
                    <a:pt x="573" y="296"/>
                  </a:lnTo>
                  <a:lnTo>
                    <a:pt x="585" y="304"/>
                  </a:lnTo>
                  <a:lnTo>
                    <a:pt x="601" y="316"/>
                  </a:lnTo>
                  <a:lnTo>
                    <a:pt x="617" y="324"/>
                  </a:lnTo>
                  <a:lnTo>
                    <a:pt x="629" y="328"/>
                  </a:lnTo>
                  <a:lnTo>
                    <a:pt x="645" y="336"/>
                  </a:lnTo>
                  <a:lnTo>
                    <a:pt x="661" y="340"/>
                  </a:lnTo>
                  <a:lnTo>
                    <a:pt x="673" y="344"/>
                  </a:lnTo>
                  <a:lnTo>
                    <a:pt x="689" y="348"/>
                  </a:lnTo>
                  <a:lnTo>
                    <a:pt x="705" y="352"/>
                  </a:lnTo>
                  <a:lnTo>
                    <a:pt x="717" y="352"/>
                  </a:lnTo>
                  <a:lnTo>
                    <a:pt x="733" y="356"/>
                  </a:lnTo>
                  <a:lnTo>
                    <a:pt x="749" y="360"/>
                  </a:lnTo>
                  <a:lnTo>
                    <a:pt x="761" y="360"/>
                  </a:lnTo>
                  <a:lnTo>
                    <a:pt x="777" y="364"/>
                  </a:lnTo>
                  <a:lnTo>
                    <a:pt x="793" y="364"/>
                  </a:lnTo>
                  <a:lnTo>
                    <a:pt x="805" y="364"/>
                  </a:lnTo>
                  <a:lnTo>
                    <a:pt x="821" y="368"/>
                  </a:lnTo>
                  <a:lnTo>
                    <a:pt x="837" y="368"/>
                  </a:lnTo>
                  <a:lnTo>
                    <a:pt x="849" y="368"/>
                  </a:lnTo>
                  <a:lnTo>
                    <a:pt x="865" y="368"/>
                  </a:lnTo>
                  <a:lnTo>
                    <a:pt x="881" y="372"/>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0" name="Freeform 76"/>
            <p:cNvSpPr>
              <a:spLocks/>
            </p:cNvSpPr>
            <p:nvPr/>
          </p:nvSpPr>
          <p:spPr bwMode="auto">
            <a:xfrm>
              <a:off x="709612" y="773113"/>
              <a:ext cx="1398588" cy="787400"/>
            </a:xfrm>
            <a:custGeom>
              <a:avLst/>
              <a:gdLst/>
              <a:ahLst/>
              <a:cxnLst>
                <a:cxn ang="0">
                  <a:pos x="0" y="152"/>
                </a:cxn>
                <a:cxn ang="0">
                  <a:pos x="16" y="228"/>
                </a:cxn>
                <a:cxn ang="0">
                  <a:pos x="28" y="276"/>
                </a:cxn>
                <a:cxn ang="0">
                  <a:pos x="44" y="312"/>
                </a:cxn>
                <a:cxn ang="0">
                  <a:pos x="60" y="336"/>
                </a:cxn>
                <a:cxn ang="0">
                  <a:pos x="72" y="356"/>
                </a:cxn>
                <a:cxn ang="0">
                  <a:pos x="88" y="372"/>
                </a:cxn>
                <a:cxn ang="0">
                  <a:pos x="104" y="384"/>
                </a:cxn>
                <a:cxn ang="0">
                  <a:pos x="116" y="392"/>
                </a:cxn>
                <a:cxn ang="0">
                  <a:pos x="132" y="400"/>
                </a:cxn>
                <a:cxn ang="0">
                  <a:pos x="148" y="404"/>
                </a:cxn>
                <a:cxn ang="0">
                  <a:pos x="160" y="408"/>
                </a:cxn>
                <a:cxn ang="0">
                  <a:pos x="176" y="408"/>
                </a:cxn>
                <a:cxn ang="0">
                  <a:pos x="192" y="408"/>
                </a:cxn>
                <a:cxn ang="0">
                  <a:pos x="204" y="408"/>
                </a:cxn>
                <a:cxn ang="0">
                  <a:pos x="220" y="404"/>
                </a:cxn>
                <a:cxn ang="0">
                  <a:pos x="236" y="396"/>
                </a:cxn>
                <a:cxn ang="0">
                  <a:pos x="248" y="388"/>
                </a:cxn>
                <a:cxn ang="0">
                  <a:pos x="264" y="372"/>
                </a:cxn>
                <a:cxn ang="0">
                  <a:pos x="280" y="356"/>
                </a:cxn>
                <a:cxn ang="0">
                  <a:pos x="292" y="332"/>
                </a:cxn>
                <a:cxn ang="0">
                  <a:pos x="308" y="300"/>
                </a:cxn>
                <a:cxn ang="0">
                  <a:pos x="325" y="260"/>
                </a:cxn>
                <a:cxn ang="0">
                  <a:pos x="337" y="212"/>
                </a:cxn>
                <a:cxn ang="0">
                  <a:pos x="353" y="152"/>
                </a:cxn>
                <a:cxn ang="0">
                  <a:pos x="369" y="88"/>
                </a:cxn>
                <a:cxn ang="0">
                  <a:pos x="381" y="32"/>
                </a:cxn>
                <a:cxn ang="0">
                  <a:pos x="397" y="0"/>
                </a:cxn>
                <a:cxn ang="0">
                  <a:pos x="413" y="0"/>
                </a:cxn>
                <a:cxn ang="0">
                  <a:pos x="425" y="36"/>
                </a:cxn>
                <a:cxn ang="0">
                  <a:pos x="441" y="92"/>
                </a:cxn>
                <a:cxn ang="0">
                  <a:pos x="457" y="156"/>
                </a:cxn>
                <a:cxn ang="0">
                  <a:pos x="469" y="212"/>
                </a:cxn>
                <a:cxn ang="0">
                  <a:pos x="485" y="264"/>
                </a:cxn>
                <a:cxn ang="0">
                  <a:pos x="497" y="304"/>
                </a:cxn>
                <a:cxn ang="0">
                  <a:pos x="513" y="336"/>
                </a:cxn>
                <a:cxn ang="0">
                  <a:pos x="529" y="364"/>
                </a:cxn>
                <a:cxn ang="0">
                  <a:pos x="541" y="384"/>
                </a:cxn>
                <a:cxn ang="0">
                  <a:pos x="557" y="404"/>
                </a:cxn>
                <a:cxn ang="0">
                  <a:pos x="573" y="416"/>
                </a:cxn>
                <a:cxn ang="0">
                  <a:pos x="585" y="428"/>
                </a:cxn>
                <a:cxn ang="0">
                  <a:pos x="601" y="440"/>
                </a:cxn>
                <a:cxn ang="0">
                  <a:pos x="617" y="448"/>
                </a:cxn>
                <a:cxn ang="0">
                  <a:pos x="629" y="452"/>
                </a:cxn>
                <a:cxn ang="0">
                  <a:pos x="645" y="460"/>
                </a:cxn>
                <a:cxn ang="0">
                  <a:pos x="661" y="464"/>
                </a:cxn>
                <a:cxn ang="0">
                  <a:pos x="673" y="468"/>
                </a:cxn>
                <a:cxn ang="0">
                  <a:pos x="689" y="472"/>
                </a:cxn>
                <a:cxn ang="0">
                  <a:pos x="705" y="476"/>
                </a:cxn>
                <a:cxn ang="0">
                  <a:pos x="717" y="480"/>
                </a:cxn>
                <a:cxn ang="0">
                  <a:pos x="733" y="480"/>
                </a:cxn>
                <a:cxn ang="0">
                  <a:pos x="749" y="484"/>
                </a:cxn>
                <a:cxn ang="0">
                  <a:pos x="761" y="484"/>
                </a:cxn>
                <a:cxn ang="0">
                  <a:pos x="777" y="488"/>
                </a:cxn>
                <a:cxn ang="0">
                  <a:pos x="793" y="488"/>
                </a:cxn>
                <a:cxn ang="0">
                  <a:pos x="805" y="492"/>
                </a:cxn>
                <a:cxn ang="0">
                  <a:pos x="821" y="492"/>
                </a:cxn>
                <a:cxn ang="0">
                  <a:pos x="837" y="492"/>
                </a:cxn>
                <a:cxn ang="0">
                  <a:pos x="849" y="492"/>
                </a:cxn>
                <a:cxn ang="0">
                  <a:pos x="865" y="496"/>
                </a:cxn>
                <a:cxn ang="0">
                  <a:pos x="881" y="496"/>
                </a:cxn>
              </a:cxnLst>
              <a:rect l="0" t="0" r="r" b="b"/>
              <a:pathLst>
                <a:path w="881" h="496">
                  <a:moveTo>
                    <a:pt x="0" y="152"/>
                  </a:moveTo>
                  <a:lnTo>
                    <a:pt x="16" y="228"/>
                  </a:lnTo>
                  <a:lnTo>
                    <a:pt x="28" y="276"/>
                  </a:lnTo>
                  <a:lnTo>
                    <a:pt x="44" y="312"/>
                  </a:lnTo>
                  <a:lnTo>
                    <a:pt x="60" y="336"/>
                  </a:lnTo>
                  <a:lnTo>
                    <a:pt x="72" y="356"/>
                  </a:lnTo>
                  <a:lnTo>
                    <a:pt x="88" y="372"/>
                  </a:lnTo>
                  <a:lnTo>
                    <a:pt x="104" y="384"/>
                  </a:lnTo>
                  <a:lnTo>
                    <a:pt x="116" y="392"/>
                  </a:lnTo>
                  <a:lnTo>
                    <a:pt x="132" y="400"/>
                  </a:lnTo>
                  <a:lnTo>
                    <a:pt x="148" y="404"/>
                  </a:lnTo>
                  <a:lnTo>
                    <a:pt x="160" y="408"/>
                  </a:lnTo>
                  <a:lnTo>
                    <a:pt x="176" y="408"/>
                  </a:lnTo>
                  <a:lnTo>
                    <a:pt x="192" y="408"/>
                  </a:lnTo>
                  <a:lnTo>
                    <a:pt x="204" y="408"/>
                  </a:lnTo>
                  <a:lnTo>
                    <a:pt x="220" y="404"/>
                  </a:lnTo>
                  <a:lnTo>
                    <a:pt x="236" y="396"/>
                  </a:lnTo>
                  <a:lnTo>
                    <a:pt x="248" y="388"/>
                  </a:lnTo>
                  <a:lnTo>
                    <a:pt x="264" y="372"/>
                  </a:lnTo>
                  <a:lnTo>
                    <a:pt x="280" y="356"/>
                  </a:lnTo>
                  <a:lnTo>
                    <a:pt x="292" y="332"/>
                  </a:lnTo>
                  <a:lnTo>
                    <a:pt x="308" y="300"/>
                  </a:lnTo>
                  <a:lnTo>
                    <a:pt x="325" y="260"/>
                  </a:lnTo>
                  <a:lnTo>
                    <a:pt x="337" y="212"/>
                  </a:lnTo>
                  <a:lnTo>
                    <a:pt x="353" y="152"/>
                  </a:lnTo>
                  <a:lnTo>
                    <a:pt x="369" y="88"/>
                  </a:lnTo>
                  <a:lnTo>
                    <a:pt x="381" y="32"/>
                  </a:lnTo>
                  <a:lnTo>
                    <a:pt x="397" y="0"/>
                  </a:lnTo>
                  <a:lnTo>
                    <a:pt x="413" y="0"/>
                  </a:lnTo>
                  <a:lnTo>
                    <a:pt x="425" y="36"/>
                  </a:lnTo>
                  <a:lnTo>
                    <a:pt x="441" y="92"/>
                  </a:lnTo>
                  <a:lnTo>
                    <a:pt x="457" y="156"/>
                  </a:lnTo>
                  <a:lnTo>
                    <a:pt x="469" y="212"/>
                  </a:lnTo>
                  <a:lnTo>
                    <a:pt x="485" y="264"/>
                  </a:lnTo>
                  <a:lnTo>
                    <a:pt x="497" y="304"/>
                  </a:lnTo>
                  <a:lnTo>
                    <a:pt x="513" y="336"/>
                  </a:lnTo>
                  <a:lnTo>
                    <a:pt x="529" y="364"/>
                  </a:lnTo>
                  <a:lnTo>
                    <a:pt x="541" y="384"/>
                  </a:lnTo>
                  <a:lnTo>
                    <a:pt x="557" y="404"/>
                  </a:lnTo>
                  <a:lnTo>
                    <a:pt x="573" y="416"/>
                  </a:lnTo>
                  <a:lnTo>
                    <a:pt x="585" y="428"/>
                  </a:lnTo>
                  <a:lnTo>
                    <a:pt x="601" y="440"/>
                  </a:lnTo>
                  <a:lnTo>
                    <a:pt x="617" y="448"/>
                  </a:lnTo>
                  <a:lnTo>
                    <a:pt x="629" y="452"/>
                  </a:lnTo>
                  <a:lnTo>
                    <a:pt x="645" y="460"/>
                  </a:lnTo>
                  <a:lnTo>
                    <a:pt x="661" y="464"/>
                  </a:lnTo>
                  <a:lnTo>
                    <a:pt x="673" y="468"/>
                  </a:lnTo>
                  <a:lnTo>
                    <a:pt x="689" y="472"/>
                  </a:lnTo>
                  <a:lnTo>
                    <a:pt x="705" y="476"/>
                  </a:lnTo>
                  <a:lnTo>
                    <a:pt x="717" y="480"/>
                  </a:lnTo>
                  <a:lnTo>
                    <a:pt x="733" y="480"/>
                  </a:lnTo>
                  <a:lnTo>
                    <a:pt x="749" y="484"/>
                  </a:lnTo>
                  <a:lnTo>
                    <a:pt x="761" y="484"/>
                  </a:lnTo>
                  <a:lnTo>
                    <a:pt x="777" y="488"/>
                  </a:lnTo>
                  <a:lnTo>
                    <a:pt x="793" y="488"/>
                  </a:lnTo>
                  <a:lnTo>
                    <a:pt x="805" y="492"/>
                  </a:lnTo>
                  <a:lnTo>
                    <a:pt x="821" y="492"/>
                  </a:lnTo>
                  <a:lnTo>
                    <a:pt x="837" y="492"/>
                  </a:lnTo>
                  <a:lnTo>
                    <a:pt x="849" y="492"/>
                  </a:lnTo>
                  <a:lnTo>
                    <a:pt x="865" y="496"/>
                  </a:lnTo>
                  <a:lnTo>
                    <a:pt x="881" y="49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1" name="Freeform 77"/>
            <p:cNvSpPr>
              <a:spLocks/>
            </p:cNvSpPr>
            <p:nvPr/>
          </p:nvSpPr>
          <p:spPr bwMode="auto">
            <a:xfrm>
              <a:off x="709612" y="881063"/>
              <a:ext cx="1398588" cy="679450"/>
            </a:xfrm>
            <a:custGeom>
              <a:avLst/>
              <a:gdLst/>
              <a:ahLst/>
              <a:cxnLst>
                <a:cxn ang="0">
                  <a:pos x="0" y="84"/>
                </a:cxn>
                <a:cxn ang="0">
                  <a:pos x="16" y="160"/>
                </a:cxn>
                <a:cxn ang="0">
                  <a:pos x="28" y="212"/>
                </a:cxn>
                <a:cxn ang="0">
                  <a:pos x="44" y="244"/>
                </a:cxn>
                <a:cxn ang="0">
                  <a:pos x="60" y="272"/>
                </a:cxn>
                <a:cxn ang="0">
                  <a:pos x="72" y="292"/>
                </a:cxn>
                <a:cxn ang="0">
                  <a:pos x="88" y="304"/>
                </a:cxn>
                <a:cxn ang="0">
                  <a:pos x="104" y="316"/>
                </a:cxn>
                <a:cxn ang="0">
                  <a:pos x="116" y="328"/>
                </a:cxn>
                <a:cxn ang="0">
                  <a:pos x="132" y="336"/>
                </a:cxn>
                <a:cxn ang="0">
                  <a:pos x="148" y="340"/>
                </a:cxn>
                <a:cxn ang="0">
                  <a:pos x="160" y="344"/>
                </a:cxn>
                <a:cxn ang="0">
                  <a:pos x="176" y="348"/>
                </a:cxn>
                <a:cxn ang="0">
                  <a:pos x="192" y="348"/>
                </a:cxn>
                <a:cxn ang="0">
                  <a:pos x="204" y="348"/>
                </a:cxn>
                <a:cxn ang="0">
                  <a:pos x="220" y="344"/>
                </a:cxn>
                <a:cxn ang="0">
                  <a:pos x="236" y="340"/>
                </a:cxn>
                <a:cxn ang="0">
                  <a:pos x="248" y="336"/>
                </a:cxn>
                <a:cxn ang="0">
                  <a:pos x="264" y="324"/>
                </a:cxn>
                <a:cxn ang="0">
                  <a:pos x="280" y="312"/>
                </a:cxn>
                <a:cxn ang="0">
                  <a:pos x="292" y="296"/>
                </a:cxn>
                <a:cxn ang="0">
                  <a:pos x="308" y="272"/>
                </a:cxn>
                <a:cxn ang="0">
                  <a:pos x="325" y="244"/>
                </a:cxn>
                <a:cxn ang="0">
                  <a:pos x="337" y="204"/>
                </a:cxn>
                <a:cxn ang="0">
                  <a:pos x="353" y="160"/>
                </a:cxn>
                <a:cxn ang="0">
                  <a:pos x="369" y="104"/>
                </a:cxn>
                <a:cxn ang="0">
                  <a:pos x="381" y="52"/>
                </a:cxn>
                <a:cxn ang="0">
                  <a:pos x="397" y="12"/>
                </a:cxn>
                <a:cxn ang="0">
                  <a:pos x="413" y="0"/>
                </a:cxn>
                <a:cxn ang="0">
                  <a:pos x="425" y="16"/>
                </a:cxn>
                <a:cxn ang="0">
                  <a:pos x="441" y="60"/>
                </a:cxn>
                <a:cxn ang="0">
                  <a:pos x="457" y="112"/>
                </a:cxn>
                <a:cxn ang="0">
                  <a:pos x="469" y="168"/>
                </a:cxn>
                <a:cxn ang="0">
                  <a:pos x="485" y="212"/>
                </a:cxn>
                <a:cxn ang="0">
                  <a:pos x="497" y="252"/>
                </a:cxn>
                <a:cxn ang="0">
                  <a:pos x="513" y="284"/>
                </a:cxn>
                <a:cxn ang="0">
                  <a:pos x="529" y="308"/>
                </a:cxn>
                <a:cxn ang="0">
                  <a:pos x="541" y="328"/>
                </a:cxn>
                <a:cxn ang="0">
                  <a:pos x="557" y="344"/>
                </a:cxn>
                <a:cxn ang="0">
                  <a:pos x="573" y="356"/>
                </a:cxn>
                <a:cxn ang="0">
                  <a:pos x="585" y="368"/>
                </a:cxn>
                <a:cxn ang="0">
                  <a:pos x="601" y="376"/>
                </a:cxn>
                <a:cxn ang="0">
                  <a:pos x="617" y="384"/>
                </a:cxn>
                <a:cxn ang="0">
                  <a:pos x="629" y="392"/>
                </a:cxn>
                <a:cxn ang="0">
                  <a:pos x="645" y="396"/>
                </a:cxn>
                <a:cxn ang="0">
                  <a:pos x="661" y="400"/>
                </a:cxn>
                <a:cxn ang="0">
                  <a:pos x="673" y="404"/>
                </a:cxn>
                <a:cxn ang="0">
                  <a:pos x="689" y="408"/>
                </a:cxn>
                <a:cxn ang="0">
                  <a:pos x="705" y="412"/>
                </a:cxn>
                <a:cxn ang="0">
                  <a:pos x="717" y="416"/>
                </a:cxn>
                <a:cxn ang="0">
                  <a:pos x="733" y="416"/>
                </a:cxn>
                <a:cxn ang="0">
                  <a:pos x="749" y="420"/>
                </a:cxn>
                <a:cxn ang="0">
                  <a:pos x="761" y="420"/>
                </a:cxn>
                <a:cxn ang="0">
                  <a:pos x="777" y="424"/>
                </a:cxn>
                <a:cxn ang="0">
                  <a:pos x="793" y="424"/>
                </a:cxn>
                <a:cxn ang="0">
                  <a:pos x="805" y="424"/>
                </a:cxn>
                <a:cxn ang="0">
                  <a:pos x="821" y="428"/>
                </a:cxn>
                <a:cxn ang="0">
                  <a:pos x="837" y="428"/>
                </a:cxn>
                <a:cxn ang="0">
                  <a:pos x="849" y="428"/>
                </a:cxn>
                <a:cxn ang="0">
                  <a:pos x="865" y="428"/>
                </a:cxn>
                <a:cxn ang="0">
                  <a:pos x="881" y="428"/>
                </a:cxn>
              </a:cxnLst>
              <a:rect l="0" t="0" r="r" b="b"/>
              <a:pathLst>
                <a:path w="881" h="428">
                  <a:moveTo>
                    <a:pt x="0" y="84"/>
                  </a:moveTo>
                  <a:lnTo>
                    <a:pt x="16" y="160"/>
                  </a:lnTo>
                  <a:lnTo>
                    <a:pt x="28" y="212"/>
                  </a:lnTo>
                  <a:lnTo>
                    <a:pt x="44" y="244"/>
                  </a:lnTo>
                  <a:lnTo>
                    <a:pt x="60" y="272"/>
                  </a:lnTo>
                  <a:lnTo>
                    <a:pt x="72" y="292"/>
                  </a:lnTo>
                  <a:lnTo>
                    <a:pt x="88" y="304"/>
                  </a:lnTo>
                  <a:lnTo>
                    <a:pt x="104" y="316"/>
                  </a:lnTo>
                  <a:lnTo>
                    <a:pt x="116" y="328"/>
                  </a:lnTo>
                  <a:lnTo>
                    <a:pt x="132" y="336"/>
                  </a:lnTo>
                  <a:lnTo>
                    <a:pt x="148" y="340"/>
                  </a:lnTo>
                  <a:lnTo>
                    <a:pt x="160" y="344"/>
                  </a:lnTo>
                  <a:lnTo>
                    <a:pt x="176" y="348"/>
                  </a:lnTo>
                  <a:lnTo>
                    <a:pt x="192" y="348"/>
                  </a:lnTo>
                  <a:lnTo>
                    <a:pt x="204" y="348"/>
                  </a:lnTo>
                  <a:lnTo>
                    <a:pt x="220" y="344"/>
                  </a:lnTo>
                  <a:lnTo>
                    <a:pt x="236" y="340"/>
                  </a:lnTo>
                  <a:lnTo>
                    <a:pt x="248" y="336"/>
                  </a:lnTo>
                  <a:lnTo>
                    <a:pt x="264" y="324"/>
                  </a:lnTo>
                  <a:lnTo>
                    <a:pt x="280" y="312"/>
                  </a:lnTo>
                  <a:lnTo>
                    <a:pt x="292" y="296"/>
                  </a:lnTo>
                  <a:lnTo>
                    <a:pt x="308" y="272"/>
                  </a:lnTo>
                  <a:lnTo>
                    <a:pt x="325" y="244"/>
                  </a:lnTo>
                  <a:lnTo>
                    <a:pt x="337" y="204"/>
                  </a:lnTo>
                  <a:lnTo>
                    <a:pt x="353" y="160"/>
                  </a:lnTo>
                  <a:lnTo>
                    <a:pt x="369" y="104"/>
                  </a:lnTo>
                  <a:lnTo>
                    <a:pt x="381" y="52"/>
                  </a:lnTo>
                  <a:lnTo>
                    <a:pt x="397" y="12"/>
                  </a:lnTo>
                  <a:lnTo>
                    <a:pt x="413" y="0"/>
                  </a:lnTo>
                  <a:lnTo>
                    <a:pt x="425" y="16"/>
                  </a:lnTo>
                  <a:lnTo>
                    <a:pt x="441" y="60"/>
                  </a:lnTo>
                  <a:lnTo>
                    <a:pt x="457" y="112"/>
                  </a:lnTo>
                  <a:lnTo>
                    <a:pt x="469" y="168"/>
                  </a:lnTo>
                  <a:lnTo>
                    <a:pt x="485" y="212"/>
                  </a:lnTo>
                  <a:lnTo>
                    <a:pt x="497" y="252"/>
                  </a:lnTo>
                  <a:lnTo>
                    <a:pt x="513" y="284"/>
                  </a:lnTo>
                  <a:lnTo>
                    <a:pt x="529" y="308"/>
                  </a:lnTo>
                  <a:lnTo>
                    <a:pt x="541" y="328"/>
                  </a:lnTo>
                  <a:lnTo>
                    <a:pt x="557" y="344"/>
                  </a:lnTo>
                  <a:lnTo>
                    <a:pt x="573" y="356"/>
                  </a:lnTo>
                  <a:lnTo>
                    <a:pt x="585" y="368"/>
                  </a:lnTo>
                  <a:lnTo>
                    <a:pt x="601" y="376"/>
                  </a:lnTo>
                  <a:lnTo>
                    <a:pt x="617" y="384"/>
                  </a:lnTo>
                  <a:lnTo>
                    <a:pt x="629" y="392"/>
                  </a:lnTo>
                  <a:lnTo>
                    <a:pt x="645" y="396"/>
                  </a:lnTo>
                  <a:lnTo>
                    <a:pt x="661" y="400"/>
                  </a:lnTo>
                  <a:lnTo>
                    <a:pt x="673" y="404"/>
                  </a:lnTo>
                  <a:lnTo>
                    <a:pt x="689" y="408"/>
                  </a:lnTo>
                  <a:lnTo>
                    <a:pt x="705" y="412"/>
                  </a:lnTo>
                  <a:lnTo>
                    <a:pt x="717" y="416"/>
                  </a:lnTo>
                  <a:lnTo>
                    <a:pt x="733" y="416"/>
                  </a:lnTo>
                  <a:lnTo>
                    <a:pt x="749" y="420"/>
                  </a:lnTo>
                  <a:lnTo>
                    <a:pt x="761" y="420"/>
                  </a:lnTo>
                  <a:lnTo>
                    <a:pt x="777" y="424"/>
                  </a:lnTo>
                  <a:lnTo>
                    <a:pt x="793" y="424"/>
                  </a:lnTo>
                  <a:lnTo>
                    <a:pt x="805" y="424"/>
                  </a:lnTo>
                  <a:lnTo>
                    <a:pt x="821" y="428"/>
                  </a:lnTo>
                  <a:lnTo>
                    <a:pt x="837" y="428"/>
                  </a:lnTo>
                  <a:lnTo>
                    <a:pt x="849" y="428"/>
                  </a:lnTo>
                  <a:lnTo>
                    <a:pt x="865" y="428"/>
                  </a:lnTo>
                  <a:lnTo>
                    <a:pt x="881" y="42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2" name="Freeform 78"/>
            <p:cNvSpPr>
              <a:spLocks/>
            </p:cNvSpPr>
            <p:nvPr/>
          </p:nvSpPr>
          <p:spPr bwMode="auto">
            <a:xfrm>
              <a:off x="709612" y="989013"/>
              <a:ext cx="1398588" cy="577850"/>
            </a:xfrm>
            <a:custGeom>
              <a:avLst/>
              <a:gdLst/>
              <a:ahLst/>
              <a:cxnLst>
                <a:cxn ang="0">
                  <a:pos x="0" y="20"/>
                </a:cxn>
                <a:cxn ang="0">
                  <a:pos x="16" y="92"/>
                </a:cxn>
                <a:cxn ang="0">
                  <a:pos x="28" y="144"/>
                </a:cxn>
                <a:cxn ang="0">
                  <a:pos x="44" y="180"/>
                </a:cxn>
                <a:cxn ang="0">
                  <a:pos x="60" y="204"/>
                </a:cxn>
                <a:cxn ang="0">
                  <a:pos x="72" y="224"/>
                </a:cxn>
                <a:cxn ang="0">
                  <a:pos x="88" y="240"/>
                </a:cxn>
                <a:cxn ang="0">
                  <a:pos x="104" y="252"/>
                </a:cxn>
                <a:cxn ang="0">
                  <a:pos x="116" y="260"/>
                </a:cxn>
                <a:cxn ang="0">
                  <a:pos x="132" y="268"/>
                </a:cxn>
                <a:cxn ang="0">
                  <a:pos x="148" y="276"/>
                </a:cxn>
                <a:cxn ang="0">
                  <a:pos x="160" y="280"/>
                </a:cxn>
                <a:cxn ang="0">
                  <a:pos x="176" y="284"/>
                </a:cxn>
                <a:cxn ang="0">
                  <a:pos x="192" y="284"/>
                </a:cxn>
                <a:cxn ang="0">
                  <a:pos x="204" y="288"/>
                </a:cxn>
                <a:cxn ang="0">
                  <a:pos x="220" y="284"/>
                </a:cxn>
                <a:cxn ang="0">
                  <a:pos x="236" y="284"/>
                </a:cxn>
                <a:cxn ang="0">
                  <a:pos x="248" y="280"/>
                </a:cxn>
                <a:cxn ang="0">
                  <a:pos x="264" y="272"/>
                </a:cxn>
                <a:cxn ang="0">
                  <a:pos x="280" y="264"/>
                </a:cxn>
                <a:cxn ang="0">
                  <a:pos x="292" y="252"/>
                </a:cxn>
                <a:cxn ang="0">
                  <a:pos x="308" y="236"/>
                </a:cxn>
                <a:cxn ang="0">
                  <a:pos x="325" y="212"/>
                </a:cxn>
                <a:cxn ang="0">
                  <a:pos x="337" y="184"/>
                </a:cxn>
                <a:cxn ang="0">
                  <a:pos x="353" y="148"/>
                </a:cxn>
                <a:cxn ang="0">
                  <a:pos x="369" y="104"/>
                </a:cxn>
                <a:cxn ang="0">
                  <a:pos x="381" y="60"/>
                </a:cxn>
                <a:cxn ang="0">
                  <a:pos x="397" y="20"/>
                </a:cxn>
                <a:cxn ang="0">
                  <a:pos x="413" y="0"/>
                </a:cxn>
                <a:cxn ang="0">
                  <a:pos x="425" y="4"/>
                </a:cxn>
                <a:cxn ang="0">
                  <a:pos x="441" y="32"/>
                </a:cxn>
                <a:cxn ang="0">
                  <a:pos x="457" y="76"/>
                </a:cxn>
                <a:cxn ang="0">
                  <a:pos x="469" y="120"/>
                </a:cxn>
                <a:cxn ang="0">
                  <a:pos x="485" y="164"/>
                </a:cxn>
                <a:cxn ang="0">
                  <a:pos x="497" y="200"/>
                </a:cxn>
                <a:cxn ang="0">
                  <a:pos x="513" y="228"/>
                </a:cxn>
                <a:cxn ang="0">
                  <a:pos x="529" y="252"/>
                </a:cxn>
                <a:cxn ang="0">
                  <a:pos x="541" y="272"/>
                </a:cxn>
                <a:cxn ang="0">
                  <a:pos x="557" y="284"/>
                </a:cxn>
                <a:cxn ang="0">
                  <a:pos x="573" y="296"/>
                </a:cxn>
                <a:cxn ang="0">
                  <a:pos x="585" y="308"/>
                </a:cxn>
                <a:cxn ang="0">
                  <a:pos x="601" y="316"/>
                </a:cxn>
                <a:cxn ang="0">
                  <a:pos x="617" y="324"/>
                </a:cxn>
                <a:cxn ang="0">
                  <a:pos x="629" y="328"/>
                </a:cxn>
                <a:cxn ang="0">
                  <a:pos x="645" y="332"/>
                </a:cxn>
                <a:cxn ang="0">
                  <a:pos x="661" y="340"/>
                </a:cxn>
                <a:cxn ang="0">
                  <a:pos x="673" y="340"/>
                </a:cxn>
                <a:cxn ang="0">
                  <a:pos x="689" y="344"/>
                </a:cxn>
                <a:cxn ang="0">
                  <a:pos x="705" y="348"/>
                </a:cxn>
                <a:cxn ang="0">
                  <a:pos x="717" y="352"/>
                </a:cxn>
                <a:cxn ang="0">
                  <a:pos x="733" y="352"/>
                </a:cxn>
                <a:cxn ang="0">
                  <a:pos x="749" y="356"/>
                </a:cxn>
                <a:cxn ang="0">
                  <a:pos x="761" y="356"/>
                </a:cxn>
                <a:cxn ang="0">
                  <a:pos x="777" y="356"/>
                </a:cxn>
                <a:cxn ang="0">
                  <a:pos x="793" y="360"/>
                </a:cxn>
                <a:cxn ang="0">
                  <a:pos x="805" y="360"/>
                </a:cxn>
                <a:cxn ang="0">
                  <a:pos x="821" y="360"/>
                </a:cxn>
                <a:cxn ang="0">
                  <a:pos x="837" y="360"/>
                </a:cxn>
                <a:cxn ang="0">
                  <a:pos x="849" y="364"/>
                </a:cxn>
                <a:cxn ang="0">
                  <a:pos x="865" y="364"/>
                </a:cxn>
                <a:cxn ang="0">
                  <a:pos x="881" y="364"/>
                </a:cxn>
              </a:cxnLst>
              <a:rect l="0" t="0" r="r" b="b"/>
              <a:pathLst>
                <a:path w="881" h="364">
                  <a:moveTo>
                    <a:pt x="0" y="20"/>
                  </a:moveTo>
                  <a:lnTo>
                    <a:pt x="16" y="92"/>
                  </a:lnTo>
                  <a:lnTo>
                    <a:pt x="28" y="144"/>
                  </a:lnTo>
                  <a:lnTo>
                    <a:pt x="44" y="180"/>
                  </a:lnTo>
                  <a:lnTo>
                    <a:pt x="60" y="204"/>
                  </a:lnTo>
                  <a:lnTo>
                    <a:pt x="72" y="224"/>
                  </a:lnTo>
                  <a:lnTo>
                    <a:pt x="88" y="240"/>
                  </a:lnTo>
                  <a:lnTo>
                    <a:pt x="104" y="252"/>
                  </a:lnTo>
                  <a:lnTo>
                    <a:pt x="116" y="260"/>
                  </a:lnTo>
                  <a:lnTo>
                    <a:pt x="132" y="268"/>
                  </a:lnTo>
                  <a:lnTo>
                    <a:pt x="148" y="276"/>
                  </a:lnTo>
                  <a:lnTo>
                    <a:pt x="160" y="280"/>
                  </a:lnTo>
                  <a:lnTo>
                    <a:pt x="176" y="284"/>
                  </a:lnTo>
                  <a:lnTo>
                    <a:pt x="192" y="284"/>
                  </a:lnTo>
                  <a:lnTo>
                    <a:pt x="204" y="288"/>
                  </a:lnTo>
                  <a:lnTo>
                    <a:pt x="220" y="284"/>
                  </a:lnTo>
                  <a:lnTo>
                    <a:pt x="236" y="284"/>
                  </a:lnTo>
                  <a:lnTo>
                    <a:pt x="248" y="280"/>
                  </a:lnTo>
                  <a:lnTo>
                    <a:pt x="264" y="272"/>
                  </a:lnTo>
                  <a:lnTo>
                    <a:pt x="280" y="264"/>
                  </a:lnTo>
                  <a:lnTo>
                    <a:pt x="292" y="252"/>
                  </a:lnTo>
                  <a:lnTo>
                    <a:pt x="308" y="236"/>
                  </a:lnTo>
                  <a:lnTo>
                    <a:pt x="325" y="212"/>
                  </a:lnTo>
                  <a:lnTo>
                    <a:pt x="337" y="184"/>
                  </a:lnTo>
                  <a:lnTo>
                    <a:pt x="353" y="148"/>
                  </a:lnTo>
                  <a:lnTo>
                    <a:pt x="369" y="104"/>
                  </a:lnTo>
                  <a:lnTo>
                    <a:pt x="381" y="60"/>
                  </a:lnTo>
                  <a:lnTo>
                    <a:pt x="397" y="20"/>
                  </a:lnTo>
                  <a:lnTo>
                    <a:pt x="413" y="0"/>
                  </a:lnTo>
                  <a:lnTo>
                    <a:pt x="425" y="4"/>
                  </a:lnTo>
                  <a:lnTo>
                    <a:pt x="441" y="32"/>
                  </a:lnTo>
                  <a:lnTo>
                    <a:pt x="457" y="76"/>
                  </a:lnTo>
                  <a:lnTo>
                    <a:pt x="469" y="120"/>
                  </a:lnTo>
                  <a:lnTo>
                    <a:pt x="485" y="164"/>
                  </a:lnTo>
                  <a:lnTo>
                    <a:pt x="497" y="200"/>
                  </a:lnTo>
                  <a:lnTo>
                    <a:pt x="513" y="228"/>
                  </a:lnTo>
                  <a:lnTo>
                    <a:pt x="529" y="252"/>
                  </a:lnTo>
                  <a:lnTo>
                    <a:pt x="541" y="272"/>
                  </a:lnTo>
                  <a:lnTo>
                    <a:pt x="557" y="284"/>
                  </a:lnTo>
                  <a:lnTo>
                    <a:pt x="573" y="296"/>
                  </a:lnTo>
                  <a:lnTo>
                    <a:pt x="585" y="308"/>
                  </a:lnTo>
                  <a:lnTo>
                    <a:pt x="601" y="316"/>
                  </a:lnTo>
                  <a:lnTo>
                    <a:pt x="617" y="324"/>
                  </a:lnTo>
                  <a:lnTo>
                    <a:pt x="629" y="328"/>
                  </a:lnTo>
                  <a:lnTo>
                    <a:pt x="645" y="332"/>
                  </a:lnTo>
                  <a:lnTo>
                    <a:pt x="661" y="340"/>
                  </a:lnTo>
                  <a:lnTo>
                    <a:pt x="673" y="340"/>
                  </a:lnTo>
                  <a:lnTo>
                    <a:pt x="689" y="344"/>
                  </a:lnTo>
                  <a:lnTo>
                    <a:pt x="705" y="348"/>
                  </a:lnTo>
                  <a:lnTo>
                    <a:pt x="717" y="352"/>
                  </a:lnTo>
                  <a:lnTo>
                    <a:pt x="733" y="352"/>
                  </a:lnTo>
                  <a:lnTo>
                    <a:pt x="749" y="356"/>
                  </a:lnTo>
                  <a:lnTo>
                    <a:pt x="761" y="356"/>
                  </a:lnTo>
                  <a:lnTo>
                    <a:pt x="777" y="356"/>
                  </a:lnTo>
                  <a:lnTo>
                    <a:pt x="793" y="360"/>
                  </a:lnTo>
                  <a:lnTo>
                    <a:pt x="805" y="360"/>
                  </a:lnTo>
                  <a:lnTo>
                    <a:pt x="821" y="360"/>
                  </a:lnTo>
                  <a:lnTo>
                    <a:pt x="837" y="360"/>
                  </a:lnTo>
                  <a:lnTo>
                    <a:pt x="849" y="364"/>
                  </a:lnTo>
                  <a:lnTo>
                    <a:pt x="865" y="364"/>
                  </a:lnTo>
                  <a:lnTo>
                    <a:pt x="881" y="36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3" name="Freeform 79"/>
            <p:cNvSpPr>
              <a:spLocks/>
            </p:cNvSpPr>
            <p:nvPr/>
          </p:nvSpPr>
          <p:spPr bwMode="auto">
            <a:xfrm>
              <a:off x="709612" y="1020763"/>
              <a:ext cx="1398588" cy="546100"/>
            </a:xfrm>
            <a:custGeom>
              <a:avLst/>
              <a:gdLst/>
              <a:ahLst/>
              <a:cxnLst>
                <a:cxn ang="0">
                  <a:pos x="0" y="0"/>
                </a:cxn>
                <a:cxn ang="0">
                  <a:pos x="16" y="76"/>
                </a:cxn>
                <a:cxn ang="0">
                  <a:pos x="28" y="124"/>
                </a:cxn>
                <a:cxn ang="0">
                  <a:pos x="44" y="160"/>
                </a:cxn>
                <a:cxn ang="0">
                  <a:pos x="60" y="184"/>
                </a:cxn>
                <a:cxn ang="0">
                  <a:pos x="72" y="204"/>
                </a:cxn>
                <a:cxn ang="0">
                  <a:pos x="88" y="220"/>
                </a:cxn>
                <a:cxn ang="0">
                  <a:pos x="104" y="232"/>
                </a:cxn>
                <a:cxn ang="0">
                  <a:pos x="116" y="244"/>
                </a:cxn>
                <a:cxn ang="0">
                  <a:pos x="132" y="252"/>
                </a:cxn>
                <a:cxn ang="0">
                  <a:pos x="148" y="260"/>
                </a:cxn>
                <a:cxn ang="0">
                  <a:pos x="160" y="264"/>
                </a:cxn>
                <a:cxn ang="0">
                  <a:pos x="176" y="268"/>
                </a:cxn>
                <a:cxn ang="0">
                  <a:pos x="192" y="272"/>
                </a:cxn>
                <a:cxn ang="0">
                  <a:pos x="204" y="272"/>
                </a:cxn>
                <a:cxn ang="0">
                  <a:pos x="220" y="272"/>
                </a:cxn>
                <a:cxn ang="0">
                  <a:pos x="236" y="272"/>
                </a:cxn>
                <a:cxn ang="0">
                  <a:pos x="248" y="268"/>
                </a:cxn>
                <a:cxn ang="0">
                  <a:pos x="264" y="264"/>
                </a:cxn>
                <a:cxn ang="0">
                  <a:pos x="280" y="260"/>
                </a:cxn>
                <a:cxn ang="0">
                  <a:pos x="292" y="248"/>
                </a:cxn>
                <a:cxn ang="0">
                  <a:pos x="308" y="236"/>
                </a:cxn>
                <a:cxn ang="0">
                  <a:pos x="325" y="220"/>
                </a:cxn>
                <a:cxn ang="0">
                  <a:pos x="337" y="200"/>
                </a:cxn>
                <a:cxn ang="0">
                  <a:pos x="353" y="172"/>
                </a:cxn>
                <a:cxn ang="0">
                  <a:pos x="369" y="136"/>
                </a:cxn>
                <a:cxn ang="0">
                  <a:pos x="381" y="100"/>
                </a:cxn>
                <a:cxn ang="0">
                  <a:pos x="397" y="64"/>
                </a:cxn>
                <a:cxn ang="0">
                  <a:pos x="413" y="40"/>
                </a:cxn>
                <a:cxn ang="0">
                  <a:pos x="425" y="32"/>
                </a:cxn>
                <a:cxn ang="0">
                  <a:pos x="441" y="48"/>
                </a:cxn>
                <a:cxn ang="0">
                  <a:pos x="457" y="84"/>
                </a:cxn>
                <a:cxn ang="0">
                  <a:pos x="469" y="120"/>
                </a:cxn>
                <a:cxn ang="0">
                  <a:pos x="485" y="160"/>
                </a:cxn>
                <a:cxn ang="0">
                  <a:pos x="497" y="192"/>
                </a:cxn>
                <a:cxn ang="0">
                  <a:pos x="513" y="220"/>
                </a:cxn>
                <a:cxn ang="0">
                  <a:pos x="529" y="240"/>
                </a:cxn>
                <a:cxn ang="0">
                  <a:pos x="541" y="260"/>
                </a:cxn>
                <a:cxn ang="0">
                  <a:pos x="557" y="272"/>
                </a:cxn>
                <a:cxn ang="0">
                  <a:pos x="573" y="284"/>
                </a:cxn>
                <a:cxn ang="0">
                  <a:pos x="585" y="296"/>
                </a:cxn>
                <a:cxn ang="0">
                  <a:pos x="601" y="300"/>
                </a:cxn>
                <a:cxn ang="0">
                  <a:pos x="617" y="308"/>
                </a:cxn>
                <a:cxn ang="0">
                  <a:pos x="629" y="312"/>
                </a:cxn>
                <a:cxn ang="0">
                  <a:pos x="645" y="320"/>
                </a:cxn>
                <a:cxn ang="0">
                  <a:pos x="661" y="320"/>
                </a:cxn>
                <a:cxn ang="0">
                  <a:pos x="673" y="324"/>
                </a:cxn>
                <a:cxn ang="0">
                  <a:pos x="689" y="328"/>
                </a:cxn>
                <a:cxn ang="0">
                  <a:pos x="705" y="332"/>
                </a:cxn>
                <a:cxn ang="0">
                  <a:pos x="717" y="332"/>
                </a:cxn>
                <a:cxn ang="0">
                  <a:pos x="733" y="336"/>
                </a:cxn>
                <a:cxn ang="0">
                  <a:pos x="749" y="336"/>
                </a:cxn>
                <a:cxn ang="0">
                  <a:pos x="761" y="340"/>
                </a:cxn>
                <a:cxn ang="0">
                  <a:pos x="777" y="340"/>
                </a:cxn>
                <a:cxn ang="0">
                  <a:pos x="793" y="340"/>
                </a:cxn>
                <a:cxn ang="0">
                  <a:pos x="805" y="344"/>
                </a:cxn>
                <a:cxn ang="0">
                  <a:pos x="821" y="344"/>
                </a:cxn>
                <a:cxn ang="0">
                  <a:pos x="837" y="344"/>
                </a:cxn>
                <a:cxn ang="0">
                  <a:pos x="849" y="344"/>
                </a:cxn>
                <a:cxn ang="0">
                  <a:pos x="865" y="344"/>
                </a:cxn>
                <a:cxn ang="0">
                  <a:pos x="881" y="344"/>
                </a:cxn>
              </a:cxnLst>
              <a:rect l="0" t="0" r="r" b="b"/>
              <a:pathLst>
                <a:path w="881" h="344">
                  <a:moveTo>
                    <a:pt x="0" y="0"/>
                  </a:moveTo>
                  <a:lnTo>
                    <a:pt x="16" y="76"/>
                  </a:lnTo>
                  <a:lnTo>
                    <a:pt x="28" y="124"/>
                  </a:lnTo>
                  <a:lnTo>
                    <a:pt x="44" y="160"/>
                  </a:lnTo>
                  <a:lnTo>
                    <a:pt x="60" y="184"/>
                  </a:lnTo>
                  <a:lnTo>
                    <a:pt x="72" y="204"/>
                  </a:lnTo>
                  <a:lnTo>
                    <a:pt x="88" y="220"/>
                  </a:lnTo>
                  <a:lnTo>
                    <a:pt x="104" y="232"/>
                  </a:lnTo>
                  <a:lnTo>
                    <a:pt x="116" y="244"/>
                  </a:lnTo>
                  <a:lnTo>
                    <a:pt x="132" y="252"/>
                  </a:lnTo>
                  <a:lnTo>
                    <a:pt x="148" y="260"/>
                  </a:lnTo>
                  <a:lnTo>
                    <a:pt x="160" y="264"/>
                  </a:lnTo>
                  <a:lnTo>
                    <a:pt x="176" y="268"/>
                  </a:lnTo>
                  <a:lnTo>
                    <a:pt x="192" y="272"/>
                  </a:lnTo>
                  <a:lnTo>
                    <a:pt x="204" y="272"/>
                  </a:lnTo>
                  <a:lnTo>
                    <a:pt x="220" y="272"/>
                  </a:lnTo>
                  <a:lnTo>
                    <a:pt x="236" y="272"/>
                  </a:lnTo>
                  <a:lnTo>
                    <a:pt x="248" y="268"/>
                  </a:lnTo>
                  <a:lnTo>
                    <a:pt x="264" y="264"/>
                  </a:lnTo>
                  <a:lnTo>
                    <a:pt x="280" y="260"/>
                  </a:lnTo>
                  <a:lnTo>
                    <a:pt x="292" y="248"/>
                  </a:lnTo>
                  <a:lnTo>
                    <a:pt x="308" y="236"/>
                  </a:lnTo>
                  <a:lnTo>
                    <a:pt x="325" y="220"/>
                  </a:lnTo>
                  <a:lnTo>
                    <a:pt x="337" y="200"/>
                  </a:lnTo>
                  <a:lnTo>
                    <a:pt x="353" y="172"/>
                  </a:lnTo>
                  <a:lnTo>
                    <a:pt x="369" y="136"/>
                  </a:lnTo>
                  <a:lnTo>
                    <a:pt x="381" y="100"/>
                  </a:lnTo>
                  <a:lnTo>
                    <a:pt x="397" y="64"/>
                  </a:lnTo>
                  <a:lnTo>
                    <a:pt x="413" y="40"/>
                  </a:lnTo>
                  <a:lnTo>
                    <a:pt x="425" y="32"/>
                  </a:lnTo>
                  <a:lnTo>
                    <a:pt x="441" y="48"/>
                  </a:lnTo>
                  <a:lnTo>
                    <a:pt x="457" y="84"/>
                  </a:lnTo>
                  <a:lnTo>
                    <a:pt x="469" y="120"/>
                  </a:lnTo>
                  <a:lnTo>
                    <a:pt x="485" y="160"/>
                  </a:lnTo>
                  <a:lnTo>
                    <a:pt x="497" y="192"/>
                  </a:lnTo>
                  <a:lnTo>
                    <a:pt x="513" y="220"/>
                  </a:lnTo>
                  <a:lnTo>
                    <a:pt x="529" y="240"/>
                  </a:lnTo>
                  <a:lnTo>
                    <a:pt x="541" y="260"/>
                  </a:lnTo>
                  <a:lnTo>
                    <a:pt x="557" y="272"/>
                  </a:lnTo>
                  <a:lnTo>
                    <a:pt x="573" y="284"/>
                  </a:lnTo>
                  <a:lnTo>
                    <a:pt x="585" y="296"/>
                  </a:lnTo>
                  <a:lnTo>
                    <a:pt x="601" y="300"/>
                  </a:lnTo>
                  <a:lnTo>
                    <a:pt x="617" y="308"/>
                  </a:lnTo>
                  <a:lnTo>
                    <a:pt x="629" y="312"/>
                  </a:lnTo>
                  <a:lnTo>
                    <a:pt x="645" y="320"/>
                  </a:lnTo>
                  <a:lnTo>
                    <a:pt x="661" y="320"/>
                  </a:lnTo>
                  <a:lnTo>
                    <a:pt x="673" y="324"/>
                  </a:lnTo>
                  <a:lnTo>
                    <a:pt x="689" y="328"/>
                  </a:lnTo>
                  <a:lnTo>
                    <a:pt x="705" y="332"/>
                  </a:lnTo>
                  <a:lnTo>
                    <a:pt x="717" y="332"/>
                  </a:lnTo>
                  <a:lnTo>
                    <a:pt x="733" y="336"/>
                  </a:lnTo>
                  <a:lnTo>
                    <a:pt x="749" y="336"/>
                  </a:lnTo>
                  <a:lnTo>
                    <a:pt x="761" y="340"/>
                  </a:lnTo>
                  <a:lnTo>
                    <a:pt x="777" y="340"/>
                  </a:lnTo>
                  <a:lnTo>
                    <a:pt x="793" y="340"/>
                  </a:lnTo>
                  <a:lnTo>
                    <a:pt x="805" y="344"/>
                  </a:lnTo>
                  <a:lnTo>
                    <a:pt x="821" y="344"/>
                  </a:lnTo>
                  <a:lnTo>
                    <a:pt x="837" y="344"/>
                  </a:lnTo>
                  <a:lnTo>
                    <a:pt x="849" y="344"/>
                  </a:lnTo>
                  <a:lnTo>
                    <a:pt x="865" y="344"/>
                  </a:lnTo>
                  <a:lnTo>
                    <a:pt x="881" y="34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4" name="Freeform 80"/>
            <p:cNvSpPr>
              <a:spLocks/>
            </p:cNvSpPr>
            <p:nvPr/>
          </p:nvSpPr>
          <p:spPr bwMode="auto">
            <a:xfrm>
              <a:off x="709612" y="1027113"/>
              <a:ext cx="1398588" cy="546100"/>
            </a:xfrm>
            <a:custGeom>
              <a:avLst/>
              <a:gdLst/>
              <a:ahLst/>
              <a:cxnLst>
                <a:cxn ang="0">
                  <a:pos x="0" y="0"/>
                </a:cxn>
                <a:cxn ang="0">
                  <a:pos x="16" y="72"/>
                </a:cxn>
                <a:cxn ang="0">
                  <a:pos x="28" y="124"/>
                </a:cxn>
                <a:cxn ang="0">
                  <a:pos x="44" y="156"/>
                </a:cxn>
                <a:cxn ang="0">
                  <a:pos x="60" y="184"/>
                </a:cxn>
                <a:cxn ang="0">
                  <a:pos x="72" y="204"/>
                </a:cxn>
                <a:cxn ang="0">
                  <a:pos x="88" y="220"/>
                </a:cxn>
                <a:cxn ang="0">
                  <a:pos x="104" y="232"/>
                </a:cxn>
                <a:cxn ang="0">
                  <a:pos x="116" y="244"/>
                </a:cxn>
                <a:cxn ang="0">
                  <a:pos x="132" y="252"/>
                </a:cxn>
                <a:cxn ang="0">
                  <a:pos x="148" y="256"/>
                </a:cxn>
                <a:cxn ang="0">
                  <a:pos x="160" y="264"/>
                </a:cxn>
                <a:cxn ang="0">
                  <a:pos x="176" y="268"/>
                </a:cxn>
                <a:cxn ang="0">
                  <a:pos x="192" y="272"/>
                </a:cxn>
                <a:cxn ang="0">
                  <a:pos x="204" y="272"/>
                </a:cxn>
                <a:cxn ang="0">
                  <a:pos x="220" y="272"/>
                </a:cxn>
                <a:cxn ang="0">
                  <a:pos x="236" y="272"/>
                </a:cxn>
                <a:cxn ang="0">
                  <a:pos x="248" y="272"/>
                </a:cxn>
                <a:cxn ang="0">
                  <a:pos x="264" y="268"/>
                </a:cxn>
                <a:cxn ang="0">
                  <a:pos x="280" y="264"/>
                </a:cxn>
                <a:cxn ang="0">
                  <a:pos x="292" y="260"/>
                </a:cxn>
                <a:cxn ang="0">
                  <a:pos x="308" y="248"/>
                </a:cxn>
                <a:cxn ang="0">
                  <a:pos x="325" y="236"/>
                </a:cxn>
                <a:cxn ang="0">
                  <a:pos x="337" y="220"/>
                </a:cxn>
                <a:cxn ang="0">
                  <a:pos x="353" y="200"/>
                </a:cxn>
                <a:cxn ang="0">
                  <a:pos x="369" y="172"/>
                </a:cxn>
                <a:cxn ang="0">
                  <a:pos x="381" y="144"/>
                </a:cxn>
                <a:cxn ang="0">
                  <a:pos x="397" y="112"/>
                </a:cxn>
                <a:cxn ang="0">
                  <a:pos x="413" y="84"/>
                </a:cxn>
                <a:cxn ang="0">
                  <a:pos x="425" y="72"/>
                </a:cxn>
                <a:cxn ang="0">
                  <a:pos x="441" y="80"/>
                </a:cxn>
                <a:cxn ang="0">
                  <a:pos x="457" y="104"/>
                </a:cxn>
                <a:cxn ang="0">
                  <a:pos x="469" y="136"/>
                </a:cxn>
                <a:cxn ang="0">
                  <a:pos x="485" y="168"/>
                </a:cxn>
                <a:cxn ang="0">
                  <a:pos x="497" y="200"/>
                </a:cxn>
                <a:cxn ang="0">
                  <a:pos x="513" y="224"/>
                </a:cxn>
                <a:cxn ang="0">
                  <a:pos x="529" y="248"/>
                </a:cxn>
                <a:cxn ang="0">
                  <a:pos x="541" y="264"/>
                </a:cxn>
                <a:cxn ang="0">
                  <a:pos x="557" y="276"/>
                </a:cxn>
                <a:cxn ang="0">
                  <a:pos x="573" y="288"/>
                </a:cxn>
                <a:cxn ang="0">
                  <a:pos x="585" y="296"/>
                </a:cxn>
                <a:cxn ang="0">
                  <a:pos x="601" y="304"/>
                </a:cxn>
                <a:cxn ang="0">
                  <a:pos x="617" y="308"/>
                </a:cxn>
                <a:cxn ang="0">
                  <a:pos x="629" y="312"/>
                </a:cxn>
                <a:cxn ang="0">
                  <a:pos x="645" y="316"/>
                </a:cxn>
                <a:cxn ang="0">
                  <a:pos x="661" y="320"/>
                </a:cxn>
                <a:cxn ang="0">
                  <a:pos x="673" y="324"/>
                </a:cxn>
                <a:cxn ang="0">
                  <a:pos x="689" y="328"/>
                </a:cxn>
                <a:cxn ang="0">
                  <a:pos x="705" y="328"/>
                </a:cxn>
                <a:cxn ang="0">
                  <a:pos x="717" y="332"/>
                </a:cxn>
                <a:cxn ang="0">
                  <a:pos x="733" y="332"/>
                </a:cxn>
                <a:cxn ang="0">
                  <a:pos x="749" y="336"/>
                </a:cxn>
                <a:cxn ang="0">
                  <a:pos x="761" y="336"/>
                </a:cxn>
                <a:cxn ang="0">
                  <a:pos x="777" y="336"/>
                </a:cxn>
                <a:cxn ang="0">
                  <a:pos x="793" y="340"/>
                </a:cxn>
                <a:cxn ang="0">
                  <a:pos x="805" y="340"/>
                </a:cxn>
                <a:cxn ang="0">
                  <a:pos x="821" y="340"/>
                </a:cxn>
                <a:cxn ang="0">
                  <a:pos x="837" y="340"/>
                </a:cxn>
                <a:cxn ang="0">
                  <a:pos x="849" y="344"/>
                </a:cxn>
                <a:cxn ang="0">
                  <a:pos x="865" y="344"/>
                </a:cxn>
                <a:cxn ang="0">
                  <a:pos x="881" y="344"/>
                </a:cxn>
              </a:cxnLst>
              <a:rect l="0" t="0" r="r" b="b"/>
              <a:pathLst>
                <a:path w="881" h="344">
                  <a:moveTo>
                    <a:pt x="0" y="0"/>
                  </a:moveTo>
                  <a:lnTo>
                    <a:pt x="16" y="72"/>
                  </a:lnTo>
                  <a:lnTo>
                    <a:pt x="28" y="124"/>
                  </a:lnTo>
                  <a:lnTo>
                    <a:pt x="44" y="156"/>
                  </a:lnTo>
                  <a:lnTo>
                    <a:pt x="60" y="184"/>
                  </a:lnTo>
                  <a:lnTo>
                    <a:pt x="72" y="204"/>
                  </a:lnTo>
                  <a:lnTo>
                    <a:pt x="88" y="220"/>
                  </a:lnTo>
                  <a:lnTo>
                    <a:pt x="104" y="232"/>
                  </a:lnTo>
                  <a:lnTo>
                    <a:pt x="116" y="244"/>
                  </a:lnTo>
                  <a:lnTo>
                    <a:pt x="132" y="252"/>
                  </a:lnTo>
                  <a:lnTo>
                    <a:pt x="148" y="256"/>
                  </a:lnTo>
                  <a:lnTo>
                    <a:pt x="160" y="264"/>
                  </a:lnTo>
                  <a:lnTo>
                    <a:pt x="176" y="268"/>
                  </a:lnTo>
                  <a:lnTo>
                    <a:pt x="192" y="272"/>
                  </a:lnTo>
                  <a:lnTo>
                    <a:pt x="204" y="272"/>
                  </a:lnTo>
                  <a:lnTo>
                    <a:pt x="220" y="272"/>
                  </a:lnTo>
                  <a:lnTo>
                    <a:pt x="236" y="272"/>
                  </a:lnTo>
                  <a:lnTo>
                    <a:pt x="248" y="272"/>
                  </a:lnTo>
                  <a:lnTo>
                    <a:pt x="264" y="268"/>
                  </a:lnTo>
                  <a:lnTo>
                    <a:pt x="280" y="264"/>
                  </a:lnTo>
                  <a:lnTo>
                    <a:pt x="292" y="260"/>
                  </a:lnTo>
                  <a:lnTo>
                    <a:pt x="308" y="248"/>
                  </a:lnTo>
                  <a:lnTo>
                    <a:pt x="325" y="236"/>
                  </a:lnTo>
                  <a:lnTo>
                    <a:pt x="337" y="220"/>
                  </a:lnTo>
                  <a:lnTo>
                    <a:pt x="353" y="200"/>
                  </a:lnTo>
                  <a:lnTo>
                    <a:pt x="369" y="172"/>
                  </a:lnTo>
                  <a:lnTo>
                    <a:pt x="381" y="144"/>
                  </a:lnTo>
                  <a:lnTo>
                    <a:pt x="397" y="112"/>
                  </a:lnTo>
                  <a:lnTo>
                    <a:pt x="413" y="84"/>
                  </a:lnTo>
                  <a:lnTo>
                    <a:pt x="425" y="72"/>
                  </a:lnTo>
                  <a:lnTo>
                    <a:pt x="441" y="80"/>
                  </a:lnTo>
                  <a:lnTo>
                    <a:pt x="457" y="104"/>
                  </a:lnTo>
                  <a:lnTo>
                    <a:pt x="469" y="136"/>
                  </a:lnTo>
                  <a:lnTo>
                    <a:pt x="485" y="168"/>
                  </a:lnTo>
                  <a:lnTo>
                    <a:pt x="497" y="200"/>
                  </a:lnTo>
                  <a:lnTo>
                    <a:pt x="513" y="224"/>
                  </a:lnTo>
                  <a:lnTo>
                    <a:pt x="529" y="248"/>
                  </a:lnTo>
                  <a:lnTo>
                    <a:pt x="541" y="264"/>
                  </a:lnTo>
                  <a:lnTo>
                    <a:pt x="557" y="276"/>
                  </a:lnTo>
                  <a:lnTo>
                    <a:pt x="573" y="288"/>
                  </a:lnTo>
                  <a:lnTo>
                    <a:pt x="585" y="296"/>
                  </a:lnTo>
                  <a:lnTo>
                    <a:pt x="601" y="304"/>
                  </a:lnTo>
                  <a:lnTo>
                    <a:pt x="617" y="308"/>
                  </a:lnTo>
                  <a:lnTo>
                    <a:pt x="629" y="312"/>
                  </a:lnTo>
                  <a:lnTo>
                    <a:pt x="645" y="316"/>
                  </a:lnTo>
                  <a:lnTo>
                    <a:pt x="661" y="320"/>
                  </a:lnTo>
                  <a:lnTo>
                    <a:pt x="673" y="324"/>
                  </a:lnTo>
                  <a:lnTo>
                    <a:pt x="689" y="328"/>
                  </a:lnTo>
                  <a:lnTo>
                    <a:pt x="705" y="328"/>
                  </a:lnTo>
                  <a:lnTo>
                    <a:pt x="717" y="332"/>
                  </a:lnTo>
                  <a:lnTo>
                    <a:pt x="733" y="332"/>
                  </a:lnTo>
                  <a:lnTo>
                    <a:pt x="749" y="336"/>
                  </a:lnTo>
                  <a:lnTo>
                    <a:pt x="761" y="336"/>
                  </a:lnTo>
                  <a:lnTo>
                    <a:pt x="777" y="336"/>
                  </a:lnTo>
                  <a:lnTo>
                    <a:pt x="793" y="340"/>
                  </a:lnTo>
                  <a:lnTo>
                    <a:pt x="805" y="340"/>
                  </a:lnTo>
                  <a:lnTo>
                    <a:pt x="821" y="340"/>
                  </a:lnTo>
                  <a:lnTo>
                    <a:pt x="837" y="340"/>
                  </a:lnTo>
                  <a:lnTo>
                    <a:pt x="849" y="344"/>
                  </a:lnTo>
                  <a:lnTo>
                    <a:pt x="865" y="344"/>
                  </a:lnTo>
                  <a:lnTo>
                    <a:pt x="881" y="34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5" name="Freeform 81"/>
            <p:cNvSpPr>
              <a:spLocks/>
            </p:cNvSpPr>
            <p:nvPr/>
          </p:nvSpPr>
          <p:spPr bwMode="auto">
            <a:xfrm>
              <a:off x="709612" y="1027113"/>
              <a:ext cx="1398588" cy="546100"/>
            </a:xfrm>
            <a:custGeom>
              <a:avLst/>
              <a:gdLst/>
              <a:ahLst/>
              <a:cxnLst>
                <a:cxn ang="0">
                  <a:pos x="0" y="0"/>
                </a:cxn>
                <a:cxn ang="0">
                  <a:pos x="16" y="76"/>
                </a:cxn>
                <a:cxn ang="0">
                  <a:pos x="28" y="124"/>
                </a:cxn>
                <a:cxn ang="0">
                  <a:pos x="44" y="160"/>
                </a:cxn>
                <a:cxn ang="0">
                  <a:pos x="60" y="184"/>
                </a:cxn>
                <a:cxn ang="0">
                  <a:pos x="72" y="204"/>
                </a:cxn>
                <a:cxn ang="0">
                  <a:pos x="88" y="220"/>
                </a:cxn>
                <a:cxn ang="0">
                  <a:pos x="104" y="236"/>
                </a:cxn>
                <a:cxn ang="0">
                  <a:pos x="116" y="244"/>
                </a:cxn>
                <a:cxn ang="0">
                  <a:pos x="132" y="252"/>
                </a:cxn>
                <a:cxn ang="0">
                  <a:pos x="148" y="260"/>
                </a:cxn>
                <a:cxn ang="0">
                  <a:pos x="160" y="264"/>
                </a:cxn>
                <a:cxn ang="0">
                  <a:pos x="176" y="272"/>
                </a:cxn>
                <a:cxn ang="0">
                  <a:pos x="192" y="272"/>
                </a:cxn>
                <a:cxn ang="0">
                  <a:pos x="204" y="276"/>
                </a:cxn>
                <a:cxn ang="0">
                  <a:pos x="220" y="280"/>
                </a:cxn>
                <a:cxn ang="0">
                  <a:pos x="236" y="280"/>
                </a:cxn>
                <a:cxn ang="0">
                  <a:pos x="248" y="280"/>
                </a:cxn>
                <a:cxn ang="0">
                  <a:pos x="264" y="276"/>
                </a:cxn>
                <a:cxn ang="0">
                  <a:pos x="280" y="276"/>
                </a:cxn>
                <a:cxn ang="0">
                  <a:pos x="292" y="268"/>
                </a:cxn>
                <a:cxn ang="0">
                  <a:pos x="308" y="264"/>
                </a:cxn>
                <a:cxn ang="0">
                  <a:pos x="325" y="252"/>
                </a:cxn>
                <a:cxn ang="0">
                  <a:pos x="337" y="240"/>
                </a:cxn>
                <a:cxn ang="0">
                  <a:pos x="353" y="224"/>
                </a:cxn>
                <a:cxn ang="0">
                  <a:pos x="369" y="204"/>
                </a:cxn>
                <a:cxn ang="0">
                  <a:pos x="381" y="180"/>
                </a:cxn>
                <a:cxn ang="0">
                  <a:pos x="397" y="152"/>
                </a:cxn>
                <a:cxn ang="0">
                  <a:pos x="413" y="128"/>
                </a:cxn>
                <a:cxn ang="0">
                  <a:pos x="425" y="112"/>
                </a:cxn>
                <a:cxn ang="0">
                  <a:pos x="441" y="112"/>
                </a:cxn>
                <a:cxn ang="0">
                  <a:pos x="457" y="128"/>
                </a:cxn>
                <a:cxn ang="0">
                  <a:pos x="469" y="152"/>
                </a:cxn>
                <a:cxn ang="0">
                  <a:pos x="485" y="184"/>
                </a:cxn>
                <a:cxn ang="0">
                  <a:pos x="497" y="212"/>
                </a:cxn>
                <a:cxn ang="0">
                  <a:pos x="513" y="236"/>
                </a:cxn>
                <a:cxn ang="0">
                  <a:pos x="529" y="252"/>
                </a:cxn>
                <a:cxn ang="0">
                  <a:pos x="541" y="268"/>
                </a:cxn>
                <a:cxn ang="0">
                  <a:pos x="557" y="280"/>
                </a:cxn>
                <a:cxn ang="0">
                  <a:pos x="573" y="292"/>
                </a:cxn>
                <a:cxn ang="0">
                  <a:pos x="585" y="300"/>
                </a:cxn>
                <a:cxn ang="0">
                  <a:pos x="601" y="308"/>
                </a:cxn>
                <a:cxn ang="0">
                  <a:pos x="617" y="312"/>
                </a:cxn>
                <a:cxn ang="0">
                  <a:pos x="629" y="316"/>
                </a:cxn>
                <a:cxn ang="0">
                  <a:pos x="645" y="320"/>
                </a:cxn>
                <a:cxn ang="0">
                  <a:pos x="661" y="324"/>
                </a:cxn>
                <a:cxn ang="0">
                  <a:pos x="673" y="328"/>
                </a:cxn>
                <a:cxn ang="0">
                  <a:pos x="689" y="328"/>
                </a:cxn>
                <a:cxn ang="0">
                  <a:pos x="705" y="332"/>
                </a:cxn>
                <a:cxn ang="0">
                  <a:pos x="717" y="332"/>
                </a:cxn>
                <a:cxn ang="0">
                  <a:pos x="733" y="336"/>
                </a:cxn>
                <a:cxn ang="0">
                  <a:pos x="749" y="336"/>
                </a:cxn>
                <a:cxn ang="0">
                  <a:pos x="761" y="340"/>
                </a:cxn>
                <a:cxn ang="0">
                  <a:pos x="777" y="340"/>
                </a:cxn>
                <a:cxn ang="0">
                  <a:pos x="793" y="340"/>
                </a:cxn>
                <a:cxn ang="0">
                  <a:pos x="805" y="340"/>
                </a:cxn>
                <a:cxn ang="0">
                  <a:pos x="821" y="344"/>
                </a:cxn>
                <a:cxn ang="0">
                  <a:pos x="837" y="344"/>
                </a:cxn>
                <a:cxn ang="0">
                  <a:pos x="849" y="344"/>
                </a:cxn>
                <a:cxn ang="0">
                  <a:pos x="865" y="344"/>
                </a:cxn>
                <a:cxn ang="0">
                  <a:pos x="881" y="344"/>
                </a:cxn>
              </a:cxnLst>
              <a:rect l="0" t="0" r="r" b="b"/>
              <a:pathLst>
                <a:path w="881" h="344">
                  <a:moveTo>
                    <a:pt x="0" y="0"/>
                  </a:moveTo>
                  <a:lnTo>
                    <a:pt x="16" y="76"/>
                  </a:lnTo>
                  <a:lnTo>
                    <a:pt x="28" y="124"/>
                  </a:lnTo>
                  <a:lnTo>
                    <a:pt x="44" y="160"/>
                  </a:lnTo>
                  <a:lnTo>
                    <a:pt x="60" y="184"/>
                  </a:lnTo>
                  <a:lnTo>
                    <a:pt x="72" y="204"/>
                  </a:lnTo>
                  <a:lnTo>
                    <a:pt x="88" y="220"/>
                  </a:lnTo>
                  <a:lnTo>
                    <a:pt x="104" y="236"/>
                  </a:lnTo>
                  <a:lnTo>
                    <a:pt x="116" y="244"/>
                  </a:lnTo>
                  <a:lnTo>
                    <a:pt x="132" y="252"/>
                  </a:lnTo>
                  <a:lnTo>
                    <a:pt x="148" y="260"/>
                  </a:lnTo>
                  <a:lnTo>
                    <a:pt x="160" y="264"/>
                  </a:lnTo>
                  <a:lnTo>
                    <a:pt x="176" y="272"/>
                  </a:lnTo>
                  <a:lnTo>
                    <a:pt x="192" y="272"/>
                  </a:lnTo>
                  <a:lnTo>
                    <a:pt x="204" y="276"/>
                  </a:lnTo>
                  <a:lnTo>
                    <a:pt x="220" y="280"/>
                  </a:lnTo>
                  <a:lnTo>
                    <a:pt x="236" y="280"/>
                  </a:lnTo>
                  <a:lnTo>
                    <a:pt x="248" y="280"/>
                  </a:lnTo>
                  <a:lnTo>
                    <a:pt x="264" y="276"/>
                  </a:lnTo>
                  <a:lnTo>
                    <a:pt x="280" y="276"/>
                  </a:lnTo>
                  <a:lnTo>
                    <a:pt x="292" y="268"/>
                  </a:lnTo>
                  <a:lnTo>
                    <a:pt x="308" y="264"/>
                  </a:lnTo>
                  <a:lnTo>
                    <a:pt x="325" y="252"/>
                  </a:lnTo>
                  <a:lnTo>
                    <a:pt x="337" y="240"/>
                  </a:lnTo>
                  <a:lnTo>
                    <a:pt x="353" y="224"/>
                  </a:lnTo>
                  <a:lnTo>
                    <a:pt x="369" y="204"/>
                  </a:lnTo>
                  <a:lnTo>
                    <a:pt x="381" y="180"/>
                  </a:lnTo>
                  <a:lnTo>
                    <a:pt x="397" y="152"/>
                  </a:lnTo>
                  <a:lnTo>
                    <a:pt x="413" y="128"/>
                  </a:lnTo>
                  <a:lnTo>
                    <a:pt x="425" y="112"/>
                  </a:lnTo>
                  <a:lnTo>
                    <a:pt x="441" y="112"/>
                  </a:lnTo>
                  <a:lnTo>
                    <a:pt x="457" y="128"/>
                  </a:lnTo>
                  <a:lnTo>
                    <a:pt x="469" y="152"/>
                  </a:lnTo>
                  <a:lnTo>
                    <a:pt x="485" y="184"/>
                  </a:lnTo>
                  <a:lnTo>
                    <a:pt x="497" y="212"/>
                  </a:lnTo>
                  <a:lnTo>
                    <a:pt x="513" y="236"/>
                  </a:lnTo>
                  <a:lnTo>
                    <a:pt x="529" y="252"/>
                  </a:lnTo>
                  <a:lnTo>
                    <a:pt x="541" y="268"/>
                  </a:lnTo>
                  <a:lnTo>
                    <a:pt x="557" y="280"/>
                  </a:lnTo>
                  <a:lnTo>
                    <a:pt x="573" y="292"/>
                  </a:lnTo>
                  <a:lnTo>
                    <a:pt x="585" y="300"/>
                  </a:lnTo>
                  <a:lnTo>
                    <a:pt x="601" y="308"/>
                  </a:lnTo>
                  <a:lnTo>
                    <a:pt x="617" y="312"/>
                  </a:lnTo>
                  <a:lnTo>
                    <a:pt x="629" y="316"/>
                  </a:lnTo>
                  <a:lnTo>
                    <a:pt x="645" y="320"/>
                  </a:lnTo>
                  <a:lnTo>
                    <a:pt x="661" y="324"/>
                  </a:lnTo>
                  <a:lnTo>
                    <a:pt x="673" y="328"/>
                  </a:lnTo>
                  <a:lnTo>
                    <a:pt x="689" y="328"/>
                  </a:lnTo>
                  <a:lnTo>
                    <a:pt x="705" y="332"/>
                  </a:lnTo>
                  <a:lnTo>
                    <a:pt x="717" y="332"/>
                  </a:lnTo>
                  <a:lnTo>
                    <a:pt x="733" y="336"/>
                  </a:lnTo>
                  <a:lnTo>
                    <a:pt x="749" y="336"/>
                  </a:lnTo>
                  <a:lnTo>
                    <a:pt x="761" y="340"/>
                  </a:lnTo>
                  <a:lnTo>
                    <a:pt x="777" y="340"/>
                  </a:lnTo>
                  <a:lnTo>
                    <a:pt x="793" y="340"/>
                  </a:lnTo>
                  <a:lnTo>
                    <a:pt x="805" y="340"/>
                  </a:lnTo>
                  <a:lnTo>
                    <a:pt x="821" y="344"/>
                  </a:lnTo>
                  <a:lnTo>
                    <a:pt x="837" y="344"/>
                  </a:lnTo>
                  <a:lnTo>
                    <a:pt x="849" y="344"/>
                  </a:lnTo>
                  <a:lnTo>
                    <a:pt x="865" y="344"/>
                  </a:lnTo>
                  <a:lnTo>
                    <a:pt x="881" y="34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6" name="Freeform 82"/>
            <p:cNvSpPr>
              <a:spLocks/>
            </p:cNvSpPr>
            <p:nvPr/>
          </p:nvSpPr>
          <p:spPr bwMode="auto">
            <a:xfrm>
              <a:off x="709612" y="1033463"/>
              <a:ext cx="1398588" cy="546100"/>
            </a:xfrm>
            <a:custGeom>
              <a:avLst/>
              <a:gdLst/>
              <a:ahLst/>
              <a:cxnLst>
                <a:cxn ang="0">
                  <a:pos x="0" y="0"/>
                </a:cxn>
                <a:cxn ang="0">
                  <a:pos x="16" y="76"/>
                </a:cxn>
                <a:cxn ang="0">
                  <a:pos x="28" y="124"/>
                </a:cxn>
                <a:cxn ang="0">
                  <a:pos x="44" y="156"/>
                </a:cxn>
                <a:cxn ang="0">
                  <a:pos x="60" y="184"/>
                </a:cxn>
                <a:cxn ang="0">
                  <a:pos x="72" y="204"/>
                </a:cxn>
                <a:cxn ang="0">
                  <a:pos x="88" y="220"/>
                </a:cxn>
                <a:cxn ang="0">
                  <a:pos x="104" y="232"/>
                </a:cxn>
                <a:cxn ang="0">
                  <a:pos x="116" y="244"/>
                </a:cxn>
                <a:cxn ang="0">
                  <a:pos x="132" y="252"/>
                </a:cxn>
                <a:cxn ang="0">
                  <a:pos x="148" y="260"/>
                </a:cxn>
                <a:cxn ang="0">
                  <a:pos x="160" y="264"/>
                </a:cxn>
                <a:cxn ang="0">
                  <a:pos x="176" y="268"/>
                </a:cxn>
                <a:cxn ang="0">
                  <a:pos x="192" y="272"/>
                </a:cxn>
                <a:cxn ang="0">
                  <a:pos x="204" y="276"/>
                </a:cxn>
                <a:cxn ang="0">
                  <a:pos x="220" y="276"/>
                </a:cxn>
                <a:cxn ang="0">
                  <a:pos x="236" y="280"/>
                </a:cxn>
                <a:cxn ang="0">
                  <a:pos x="248" y="280"/>
                </a:cxn>
                <a:cxn ang="0">
                  <a:pos x="264" y="280"/>
                </a:cxn>
                <a:cxn ang="0">
                  <a:pos x="280" y="276"/>
                </a:cxn>
                <a:cxn ang="0">
                  <a:pos x="292" y="276"/>
                </a:cxn>
                <a:cxn ang="0">
                  <a:pos x="308" y="268"/>
                </a:cxn>
                <a:cxn ang="0">
                  <a:pos x="325" y="264"/>
                </a:cxn>
                <a:cxn ang="0">
                  <a:pos x="337" y="252"/>
                </a:cxn>
                <a:cxn ang="0">
                  <a:pos x="353" y="240"/>
                </a:cxn>
                <a:cxn ang="0">
                  <a:pos x="369" y="224"/>
                </a:cxn>
                <a:cxn ang="0">
                  <a:pos x="381" y="204"/>
                </a:cxn>
                <a:cxn ang="0">
                  <a:pos x="397" y="184"/>
                </a:cxn>
                <a:cxn ang="0">
                  <a:pos x="413" y="160"/>
                </a:cxn>
                <a:cxn ang="0">
                  <a:pos x="425" y="144"/>
                </a:cxn>
                <a:cxn ang="0">
                  <a:pos x="441" y="136"/>
                </a:cxn>
                <a:cxn ang="0">
                  <a:pos x="457" y="148"/>
                </a:cxn>
                <a:cxn ang="0">
                  <a:pos x="469" y="168"/>
                </a:cxn>
                <a:cxn ang="0">
                  <a:pos x="485" y="192"/>
                </a:cxn>
                <a:cxn ang="0">
                  <a:pos x="497" y="216"/>
                </a:cxn>
                <a:cxn ang="0">
                  <a:pos x="513" y="240"/>
                </a:cxn>
                <a:cxn ang="0">
                  <a:pos x="529" y="256"/>
                </a:cxn>
                <a:cxn ang="0">
                  <a:pos x="541" y="272"/>
                </a:cxn>
                <a:cxn ang="0">
                  <a:pos x="557" y="284"/>
                </a:cxn>
                <a:cxn ang="0">
                  <a:pos x="573" y="292"/>
                </a:cxn>
                <a:cxn ang="0">
                  <a:pos x="585" y="300"/>
                </a:cxn>
                <a:cxn ang="0">
                  <a:pos x="601" y="308"/>
                </a:cxn>
                <a:cxn ang="0">
                  <a:pos x="617" y="312"/>
                </a:cxn>
                <a:cxn ang="0">
                  <a:pos x="629" y="316"/>
                </a:cxn>
                <a:cxn ang="0">
                  <a:pos x="645" y="320"/>
                </a:cxn>
                <a:cxn ang="0">
                  <a:pos x="661" y="324"/>
                </a:cxn>
                <a:cxn ang="0">
                  <a:pos x="673" y="324"/>
                </a:cxn>
                <a:cxn ang="0">
                  <a:pos x="689" y="328"/>
                </a:cxn>
                <a:cxn ang="0">
                  <a:pos x="705" y="332"/>
                </a:cxn>
                <a:cxn ang="0">
                  <a:pos x="717" y="332"/>
                </a:cxn>
                <a:cxn ang="0">
                  <a:pos x="733" y="332"/>
                </a:cxn>
                <a:cxn ang="0">
                  <a:pos x="749" y="336"/>
                </a:cxn>
                <a:cxn ang="0">
                  <a:pos x="761" y="336"/>
                </a:cxn>
                <a:cxn ang="0">
                  <a:pos x="777" y="336"/>
                </a:cxn>
                <a:cxn ang="0">
                  <a:pos x="793" y="340"/>
                </a:cxn>
                <a:cxn ang="0">
                  <a:pos x="805" y="340"/>
                </a:cxn>
                <a:cxn ang="0">
                  <a:pos x="821" y="340"/>
                </a:cxn>
                <a:cxn ang="0">
                  <a:pos x="837" y="340"/>
                </a:cxn>
                <a:cxn ang="0">
                  <a:pos x="849" y="340"/>
                </a:cxn>
                <a:cxn ang="0">
                  <a:pos x="865" y="340"/>
                </a:cxn>
                <a:cxn ang="0">
                  <a:pos x="881" y="344"/>
                </a:cxn>
              </a:cxnLst>
              <a:rect l="0" t="0" r="r" b="b"/>
              <a:pathLst>
                <a:path w="881" h="344">
                  <a:moveTo>
                    <a:pt x="0" y="0"/>
                  </a:moveTo>
                  <a:lnTo>
                    <a:pt x="16" y="76"/>
                  </a:lnTo>
                  <a:lnTo>
                    <a:pt x="28" y="124"/>
                  </a:lnTo>
                  <a:lnTo>
                    <a:pt x="44" y="156"/>
                  </a:lnTo>
                  <a:lnTo>
                    <a:pt x="60" y="184"/>
                  </a:lnTo>
                  <a:lnTo>
                    <a:pt x="72" y="204"/>
                  </a:lnTo>
                  <a:lnTo>
                    <a:pt x="88" y="220"/>
                  </a:lnTo>
                  <a:lnTo>
                    <a:pt x="104" y="232"/>
                  </a:lnTo>
                  <a:lnTo>
                    <a:pt x="116" y="244"/>
                  </a:lnTo>
                  <a:lnTo>
                    <a:pt x="132" y="252"/>
                  </a:lnTo>
                  <a:lnTo>
                    <a:pt x="148" y="260"/>
                  </a:lnTo>
                  <a:lnTo>
                    <a:pt x="160" y="264"/>
                  </a:lnTo>
                  <a:lnTo>
                    <a:pt x="176" y="268"/>
                  </a:lnTo>
                  <a:lnTo>
                    <a:pt x="192" y="272"/>
                  </a:lnTo>
                  <a:lnTo>
                    <a:pt x="204" y="276"/>
                  </a:lnTo>
                  <a:lnTo>
                    <a:pt x="220" y="276"/>
                  </a:lnTo>
                  <a:lnTo>
                    <a:pt x="236" y="280"/>
                  </a:lnTo>
                  <a:lnTo>
                    <a:pt x="248" y="280"/>
                  </a:lnTo>
                  <a:lnTo>
                    <a:pt x="264" y="280"/>
                  </a:lnTo>
                  <a:lnTo>
                    <a:pt x="280" y="276"/>
                  </a:lnTo>
                  <a:lnTo>
                    <a:pt x="292" y="276"/>
                  </a:lnTo>
                  <a:lnTo>
                    <a:pt x="308" y="268"/>
                  </a:lnTo>
                  <a:lnTo>
                    <a:pt x="325" y="264"/>
                  </a:lnTo>
                  <a:lnTo>
                    <a:pt x="337" y="252"/>
                  </a:lnTo>
                  <a:lnTo>
                    <a:pt x="353" y="240"/>
                  </a:lnTo>
                  <a:lnTo>
                    <a:pt x="369" y="224"/>
                  </a:lnTo>
                  <a:lnTo>
                    <a:pt x="381" y="204"/>
                  </a:lnTo>
                  <a:lnTo>
                    <a:pt x="397" y="184"/>
                  </a:lnTo>
                  <a:lnTo>
                    <a:pt x="413" y="160"/>
                  </a:lnTo>
                  <a:lnTo>
                    <a:pt x="425" y="144"/>
                  </a:lnTo>
                  <a:lnTo>
                    <a:pt x="441" y="136"/>
                  </a:lnTo>
                  <a:lnTo>
                    <a:pt x="457" y="148"/>
                  </a:lnTo>
                  <a:lnTo>
                    <a:pt x="469" y="168"/>
                  </a:lnTo>
                  <a:lnTo>
                    <a:pt x="485" y="192"/>
                  </a:lnTo>
                  <a:lnTo>
                    <a:pt x="497" y="216"/>
                  </a:lnTo>
                  <a:lnTo>
                    <a:pt x="513" y="240"/>
                  </a:lnTo>
                  <a:lnTo>
                    <a:pt x="529" y="256"/>
                  </a:lnTo>
                  <a:lnTo>
                    <a:pt x="541" y="272"/>
                  </a:lnTo>
                  <a:lnTo>
                    <a:pt x="557" y="284"/>
                  </a:lnTo>
                  <a:lnTo>
                    <a:pt x="573" y="292"/>
                  </a:lnTo>
                  <a:lnTo>
                    <a:pt x="585" y="300"/>
                  </a:lnTo>
                  <a:lnTo>
                    <a:pt x="601" y="308"/>
                  </a:lnTo>
                  <a:lnTo>
                    <a:pt x="617" y="312"/>
                  </a:lnTo>
                  <a:lnTo>
                    <a:pt x="629" y="316"/>
                  </a:lnTo>
                  <a:lnTo>
                    <a:pt x="645" y="320"/>
                  </a:lnTo>
                  <a:lnTo>
                    <a:pt x="661" y="324"/>
                  </a:lnTo>
                  <a:lnTo>
                    <a:pt x="673" y="324"/>
                  </a:lnTo>
                  <a:lnTo>
                    <a:pt x="689" y="328"/>
                  </a:lnTo>
                  <a:lnTo>
                    <a:pt x="705" y="332"/>
                  </a:lnTo>
                  <a:lnTo>
                    <a:pt x="717" y="332"/>
                  </a:lnTo>
                  <a:lnTo>
                    <a:pt x="733" y="332"/>
                  </a:lnTo>
                  <a:lnTo>
                    <a:pt x="749" y="336"/>
                  </a:lnTo>
                  <a:lnTo>
                    <a:pt x="761" y="336"/>
                  </a:lnTo>
                  <a:lnTo>
                    <a:pt x="777" y="336"/>
                  </a:lnTo>
                  <a:lnTo>
                    <a:pt x="793" y="340"/>
                  </a:lnTo>
                  <a:lnTo>
                    <a:pt x="805" y="340"/>
                  </a:lnTo>
                  <a:lnTo>
                    <a:pt x="821" y="340"/>
                  </a:lnTo>
                  <a:lnTo>
                    <a:pt x="837" y="340"/>
                  </a:lnTo>
                  <a:lnTo>
                    <a:pt x="849" y="340"/>
                  </a:lnTo>
                  <a:lnTo>
                    <a:pt x="865" y="340"/>
                  </a:lnTo>
                  <a:lnTo>
                    <a:pt x="881" y="34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7" name="Freeform 83"/>
            <p:cNvSpPr>
              <a:spLocks/>
            </p:cNvSpPr>
            <p:nvPr/>
          </p:nvSpPr>
          <p:spPr bwMode="auto">
            <a:xfrm>
              <a:off x="709612" y="1039813"/>
              <a:ext cx="1398588" cy="539750"/>
            </a:xfrm>
            <a:custGeom>
              <a:avLst/>
              <a:gdLst/>
              <a:ahLst/>
              <a:cxnLst>
                <a:cxn ang="0">
                  <a:pos x="0" y="0"/>
                </a:cxn>
                <a:cxn ang="0">
                  <a:pos x="16" y="72"/>
                </a:cxn>
                <a:cxn ang="0">
                  <a:pos x="28" y="120"/>
                </a:cxn>
                <a:cxn ang="0">
                  <a:pos x="44" y="156"/>
                </a:cxn>
                <a:cxn ang="0">
                  <a:pos x="60" y="180"/>
                </a:cxn>
                <a:cxn ang="0">
                  <a:pos x="72" y="200"/>
                </a:cxn>
                <a:cxn ang="0">
                  <a:pos x="88" y="216"/>
                </a:cxn>
                <a:cxn ang="0">
                  <a:pos x="104" y="232"/>
                </a:cxn>
                <a:cxn ang="0">
                  <a:pos x="116" y="240"/>
                </a:cxn>
                <a:cxn ang="0">
                  <a:pos x="132" y="248"/>
                </a:cxn>
                <a:cxn ang="0">
                  <a:pos x="148" y="256"/>
                </a:cxn>
                <a:cxn ang="0">
                  <a:pos x="160" y="264"/>
                </a:cxn>
                <a:cxn ang="0">
                  <a:pos x="176" y="268"/>
                </a:cxn>
                <a:cxn ang="0">
                  <a:pos x="192" y="272"/>
                </a:cxn>
                <a:cxn ang="0">
                  <a:pos x="204" y="276"/>
                </a:cxn>
                <a:cxn ang="0">
                  <a:pos x="220" y="276"/>
                </a:cxn>
                <a:cxn ang="0">
                  <a:pos x="236" y="280"/>
                </a:cxn>
                <a:cxn ang="0">
                  <a:pos x="248" y="280"/>
                </a:cxn>
                <a:cxn ang="0">
                  <a:pos x="264" y="280"/>
                </a:cxn>
                <a:cxn ang="0">
                  <a:pos x="280" y="280"/>
                </a:cxn>
                <a:cxn ang="0">
                  <a:pos x="292" y="276"/>
                </a:cxn>
                <a:cxn ang="0">
                  <a:pos x="308" y="272"/>
                </a:cxn>
                <a:cxn ang="0">
                  <a:pos x="325" y="268"/>
                </a:cxn>
                <a:cxn ang="0">
                  <a:pos x="337" y="264"/>
                </a:cxn>
                <a:cxn ang="0">
                  <a:pos x="353" y="252"/>
                </a:cxn>
                <a:cxn ang="0">
                  <a:pos x="369" y="240"/>
                </a:cxn>
                <a:cxn ang="0">
                  <a:pos x="381" y="224"/>
                </a:cxn>
                <a:cxn ang="0">
                  <a:pos x="397" y="204"/>
                </a:cxn>
                <a:cxn ang="0">
                  <a:pos x="413" y="188"/>
                </a:cxn>
                <a:cxn ang="0">
                  <a:pos x="425" y="168"/>
                </a:cxn>
                <a:cxn ang="0">
                  <a:pos x="441" y="160"/>
                </a:cxn>
                <a:cxn ang="0">
                  <a:pos x="457" y="164"/>
                </a:cxn>
                <a:cxn ang="0">
                  <a:pos x="469" y="180"/>
                </a:cxn>
                <a:cxn ang="0">
                  <a:pos x="485" y="200"/>
                </a:cxn>
                <a:cxn ang="0">
                  <a:pos x="497" y="224"/>
                </a:cxn>
                <a:cxn ang="0">
                  <a:pos x="513" y="244"/>
                </a:cxn>
                <a:cxn ang="0">
                  <a:pos x="529" y="260"/>
                </a:cxn>
                <a:cxn ang="0">
                  <a:pos x="541" y="272"/>
                </a:cxn>
                <a:cxn ang="0">
                  <a:pos x="557" y="284"/>
                </a:cxn>
                <a:cxn ang="0">
                  <a:pos x="573" y="292"/>
                </a:cxn>
                <a:cxn ang="0">
                  <a:pos x="585" y="300"/>
                </a:cxn>
                <a:cxn ang="0">
                  <a:pos x="601" y="308"/>
                </a:cxn>
                <a:cxn ang="0">
                  <a:pos x="617" y="312"/>
                </a:cxn>
                <a:cxn ang="0">
                  <a:pos x="629" y="316"/>
                </a:cxn>
                <a:cxn ang="0">
                  <a:pos x="645" y="320"/>
                </a:cxn>
                <a:cxn ang="0">
                  <a:pos x="661" y="320"/>
                </a:cxn>
                <a:cxn ang="0">
                  <a:pos x="673" y="324"/>
                </a:cxn>
                <a:cxn ang="0">
                  <a:pos x="689" y="328"/>
                </a:cxn>
                <a:cxn ang="0">
                  <a:pos x="705" y="328"/>
                </a:cxn>
                <a:cxn ang="0">
                  <a:pos x="717" y="328"/>
                </a:cxn>
                <a:cxn ang="0">
                  <a:pos x="733" y="332"/>
                </a:cxn>
                <a:cxn ang="0">
                  <a:pos x="749" y="332"/>
                </a:cxn>
                <a:cxn ang="0">
                  <a:pos x="761" y="332"/>
                </a:cxn>
                <a:cxn ang="0">
                  <a:pos x="777" y="336"/>
                </a:cxn>
                <a:cxn ang="0">
                  <a:pos x="793" y="336"/>
                </a:cxn>
                <a:cxn ang="0">
                  <a:pos x="805" y="336"/>
                </a:cxn>
                <a:cxn ang="0">
                  <a:pos x="821" y="336"/>
                </a:cxn>
                <a:cxn ang="0">
                  <a:pos x="837" y="340"/>
                </a:cxn>
                <a:cxn ang="0">
                  <a:pos x="849" y="340"/>
                </a:cxn>
                <a:cxn ang="0">
                  <a:pos x="865" y="340"/>
                </a:cxn>
                <a:cxn ang="0">
                  <a:pos x="881" y="340"/>
                </a:cxn>
              </a:cxnLst>
              <a:rect l="0" t="0" r="r" b="b"/>
              <a:pathLst>
                <a:path w="881" h="340">
                  <a:moveTo>
                    <a:pt x="0" y="0"/>
                  </a:moveTo>
                  <a:lnTo>
                    <a:pt x="16" y="72"/>
                  </a:lnTo>
                  <a:lnTo>
                    <a:pt x="28" y="120"/>
                  </a:lnTo>
                  <a:lnTo>
                    <a:pt x="44" y="156"/>
                  </a:lnTo>
                  <a:lnTo>
                    <a:pt x="60" y="180"/>
                  </a:lnTo>
                  <a:lnTo>
                    <a:pt x="72" y="200"/>
                  </a:lnTo>
                  <a:lnTo>
                    <a:pt x="88" y="216"/>
                  </a:lnTo>
                  <a:lnTo>
                    <a:pt x="104" y="232"/>
                  </a:lnTo>
                  <a:lnTo>
                    <a:pt x="116" y="240"/>
                  </a:lnTo>
                  <a:lnTo>
                    <a:pt x="132" y="248"/>
                  </a:lnTo>
                  <a:lnTo>
                    <a:pt x="148" y="256"/>
                  </a:lnTo>
                  <a:lnTo>
                    <a:pt x="160" y="264"/>
                  </a:lnTo>
                  <a:lnTo>
                    <a:pt x="176" y="268"/>
                  </a:lnTo>
                  <a:lnTo>
                    <a:pt x="192" y="272"/>
                  </a:lnTo>
                  <a:lnTo>
                    <a:pt x="204" y="276"/>
                  </a:lnTo>
                  <a:lnTo>
                    <a:pt x="220" y="276"/>
                  </a:lnTo>
                  <a:lnTo>
                    <a:pt x="236" y="280"/>
                  </a:lnTo>
                  <a:lnTo>
                    <a:pt x="248" y="280"/>
                  </a:lnTo>
                  <a:lnTo>
                    <a:pt x="264" y="280"/>
                  </a:lnTo>
                  <a:lnTo>
                    <a:pt x="280" y="280"/>
                  </a:lnTo>
                  <a:lnTo>
                    <a:pt x="292" y="276"/>
                  </a:lnTo>
                  <a:lnTo>
                    <a:pt x="308" y="272"/>
                  </a:lnTo>
                  <a:lnTo>
                    <a:pt x="325" y="268"/>
                  </a:lnTo>
                  <a:lnTo>
                    <a:pt x="337" y="264"/>
                  </a:lnTo>
                  <a:lnTo>
                    <a:pt x="353" y="252"/>
                  </a:lnTo>
                  <a:lnTo>
                    <a:pt x="369" y="240"/>
                  </a:lnTo>
                  <a:lnTo>
                    <a:pt x="381" y="224"/>
                  </a:lnTo>
                  <a:lnTo>
                    <a:pt x="397" y="204"/>
                  </a:lnTo>
                  <a:lnTo>
                    <a:pt x="413" y="188"/>
                  </a:lnTo>
                  <a:lnTo>
                    <a:pt x="425" y="168"/>
                  </a:lnTo>
                  <a:lnTo>
                    <a:pt x="441" y="160"/>
                  </a:lnTo>
                  <a:lnTo>
                    <a:pt x="457" y="164"/>
                  </a:lnTo>
                  <a:lnTo>
                    <a:pt x="469" y="180"/>
                  </a:lnTo>
                  <a:lnTo>
                    <a:pt x="485" y="200"/>
                  </a:lnTo>
                  <a:lnTo>
                    <a:pt x="497" y="224"/>
                  </a:lnTo>
                  <a:lnTo>
                    <a:pt x="513" y="244"/>
                  </a:lnTo>
                  <a:lnTo>
                    <a:pt x="529" y="260"/>
                  </a:lnTo>
                  <a:lnTo>
                    <a:pt x="541" y="272"/>
                  </a:lnTo>
                  <a:lnTo>
                    <a:pt x="557" y="284"/>
                  </a:lnTo>
                  <a:lnTo>
                    <a:pt x="573" y="292"/>
                  </a:lnTo>
                  <a:lnTo>
                    <a:pt x="585" y="300"/>
                  </a:lnTo>
                  <a:lnTo>
                    <a:pt x="601" y="308"/>
                  </a:lnTo>
                  <a:lnTo>
                    <a:pt x="617" y="312"/>
                  </a:lnTo>
                  <a:lnTo>
                    <a:pt x="629" y="316"/>
                  </a:lnTo>
                  <a:lnTo>
                    <a:pt x="645" y="320"/>
                  </a:lnTo>
                  <a:lnTo>
                    <a:pt x="661" y="320"/>
                  </a:lnTo>
                  <a:lnTo>
                    <a:pt x="673" y="324"/>
                  </a:lnTo>
                  <a:lnTo>
                    <a:pt x="689" y="328"/>
                  </a:lnTo>
                  <a:lnTo>
                    <a:pt x="705" y="328"/>
                  </a:lnTo>
                  <a:lnTo>
                    <a:pt x="717" y="328"/>
                  </a:lnTo>
                  <a:lnTo>
                    <a:pt x="733" y="332"/>
                  </a:lnTo>
                  <a:lnTo>
                    <a:pt x="749" y="332"/>
                  </a:lnTo>
                  <a:lnTo>
                    <a:pt x="761" y="332"/>
                  </a:lnTo>
                  <a:lnTo>
                    <a:pt x="777" y="336"/>
                  </a:lnTo>
                  <a:lnTo>
                    <a:pt x="793" y="336"/>
                  </a:lnTo>
                  <a:lnTo>
                    <a:pt x="805" y="336"/>
                  </a:lnTo>
                  <a:lnTo>
                    <a:pt x="821" y="336"/>
                  </a:lnTo>
                  <a:lnTo>
                    <a:pt x="837" y="340"/>
                  </a:lnTo>
                  <a:lnTo>
                    <a:pt x="849" y="340"/>
                  </a:lnTo>
                  <a:lnTo>
                    <a:pt x="865" y="340"/>
                  </a:lnTo>
                  <a:lnTo>
                    <a:pt x="881" y="3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8" name="Freeform 84"/>
            <p:cNvSpPr>
              <a:spLocks/>
            </p:cNvSpPr>
            <p:nvPr/>
          </p:nvSpPr>
          <p:spPr bwMode="auto">
            <a:xfrm>
              <a:off x="709612" y="1046163"/>
              <a:ext cx="1398588" cy="533400"/>
            </a:xfrm>
            <a:custGeom>
              <a:avLst/>
              <a:gdLst/>
              <a:ahLst/>
              <a:cxnLst>
                <a:cxn ang="0">
                  <a:pos x="0" y="0"/>
                </a:cxn>
                <a:cxn ang="0">
                  <a:pos x="16" y="72"/>
                </a:cxn>
                <a:cxn ang="0">
                  <a:pos x="28" y="120"/>
                </a:cxn>
                <a:cxn ang="0">
                  <a:pos x="44" y="156"/>
                </a:cxn>
                <a:cxn ang="0">
                  <a:pos x="60" y="180"/>
                </a:cxn>
                <a:cxn ang="0">
                  <a:pos x="72" y="200"/>
                </a:cxn>
                <a:cxn ang="0">
                  <a:pos x="88" y="216"/>
                </a:cxn>
                <a:cxn ang="0">
                  <a:pos x="104" y="228"/>
                </a:cxn>
                <a:cxn ang="0">
                  <a:pos x="116" y="240"/>
                </a:cxn>
                <a:cxn ang="0">
                  <a:pos x="132" y="248"/>
                </a:cxn>
                <a:cxn ang="0">
                  <a:pos x="148" y="256"/>
                </a:cxn>
                <a:cxn ang="0">
                  <a:pos x="160" y="260"/>
                </a:cxn>
                <a:cxn ang="0">
                  <a:pos x="176" y="264"/>
                </a:cxn>
                <a:cxn ang="0">
                  <a:pos x="192" y="268"/>
                </a:cxn>
                <a:cxn ang="0">
                  <a:pos x="204" y="272"/>
                </a:cxn>
                <a:cxn ang="0">
                  <a:pos x="220" y="276"/>
                </a:cxn>
                <a:cxn ang="0">
                  <a:pos x="236" y="280"/>
                </a:cxn>
                <a:cxn ang="0">
                  <a:pos x="248" y="280"/>
                </a:cxn>
                <a:cxn ang="0">
                  <a:pos x="264" y="280"/>
                </a:cxn>
                <a:cxn ang="0">
                  <a:pos x="280" y="280"/>
                </a:cxn>
                <a:cxn ang="0">
                  <a:pos x="292" y="280"/>
                </a:cxn>
                <a:cxn ang="0">
                  <a:pos x="308" y="276"/>
                </a:cxn>
                <a:cxn ang="0">
                  <a:pos x="325" y="272"/>
                </a:cxn>
                <a:cxn ang="0">
                  <a:pos x="337" y="268"/>
                </a:cxn>
                <a:cxn ang="0">
                  <a:pos x="353" y="260"/>
                </a:cxn>
                <a:cxn ang="0">
                  <a:pos x="369" y="252"/>
                </a:cxn>
                <a:cxn ang="0">
                  <a:pos x="381" y="240"/>
                </a:cxn>
                <a:cxn ang="0">
                  <a:pos x="397" y="224"/>
                </a:cxn>
                <a:cxn ang="0">
                  <a:pos x="413" y="208"/>
                </a:cxn>
                <a:cxn ang="0">
                  <a:pos x="425" y="192"/>
                </a:cxn>
                <a:cxn ang="0">
                  <a:pos x="441" y="180"/>
                </a:cxn>
                <a:cxn ang="0">
                  <a:pos x="457" y="180"/>
                </a:cxn>
                <a:cxn ang="0">
                  <a:pos x="469" y="192"/>
                </a:cxn>
                <a:cxn ang="0">
                  <a:pos x="485" y="208"/>
                </a:cxn>
                <a:cxn ang="0">
                  <a:pos x="497" y="228"/>
                </a:cxn>
                <a:cxn ang="0">
                  <a:pos x="513" y="244"/>
                </a:cxn>
                <a:cxn ang="0">
                  <a:pos x="529" y="260"/>
                </a:cxn>
                <a:cxn ang="0">
                  <a:pos x="541" y="276"/>
                </a:cxn>
                <a:cxn ang="0">
                  <a:pos x="557" y="284"/>
                </a:cxn>
                <a:cxn ang="0">
                  <a:pos x="573" y="292"/>
                </a:cxn>
                <a:cxn ang="0">
                  <a:pos x="585" y="300"/>
                </a:cxn>
                <a:cxn ang="0">
                  <a:pos x="601" y="304"/>
                </a:cxn>
                <a:cxn ang="0">
                  <a:pos x="617" y="312"/>
                </a:cxn>
                <a:cxn ang="0">
                  <a:pos x="629" y="312"/>
                </a:cxn>
                <a:cxn ang="0">
                  <a:pos x="645" y="316"/>
                </a:cxn>
                <a:cxn ang="0">
                  <a:pos x="661" y="320"/>
                </a:cxn>
                <a:cxn ang="0">
                  <a:pos x="673" y="324"/>
                </a:cxn>
                <a:cxn ang="0">
                  <a:pos x="689" y="324"/>
                </a:cxn>
                <a:cxn ang="0">
                  <a:pos x="705" y="324"/>
                </a:cxn>
                <a:cxn ang="0">
                  <a:pos x="717" y="328"/>
                </a:cxn>
                <a:cxn ang="0">
                  <a:pos x="733" y="328"/>
                </a:cxn>
                <a:cxn ang="0">
                  <a:pos x="749" y="332"/>
                </a:cxn>
                <a:cxn ang="0">
                  <a:pos x="761" y="332"/>
                </a:cxn>
                <a:cxn ang="0">
                  <a:pos x="777" y="332"/>
                </a:cxn>
                <a:cxn ang="0">
                  <a:pos x="793" y="332"/>
                </a:cxn>
                <a:cxn ang="0">
                  <a:pos x="805" y="332"/>
                </a:cxn>
                <a:cxn ang="0">
                  <a:pos x="821" y="336"/>
                </a:cxn>
                <a:cxn ang="0">
                  <a:pos x="837" y="336"/>
                </a:cxn>
                <a:cxn ang="0">
                  <a:pos x="849" y="336"/>
                </a:cxn>
                <a:cxn ang="0">
                  <a:pos x="865" y="336"/>
                </a:cxn>
                <a:cxn ang="0">
                  <a:pos x="881" y="336"/>
                </a:cxn>
              </a:cxnLst>
              <a:rect l="0" t="0" r="r" b="b"/>
              <a:pathLst>
                <a:path w="881" h="336">
                  <a:moveTo>
                    <a:pt x="0" y="0"/>
                  </a:moveTo>
                  <a:lnTo>
                    <a:pt x="16" y="72"/>
                  </a:lnTo>
                  <a:lnTo>
                    <a:pt x="28" y="120"/>
                  </a:lnTo>
                  <a:lnTo>
                    <a:pt x="44" y="156"/>
                  </a:lnTo>
                  <a:lnTo>
                    <a:pt x="60" y="180"/>
                  </a:lnTo>
                  <a:lnTo>
                    <a:pt x="72" y="200"/>
                  </a:lnTo>
                  <a:lnTo>
                    <a:pt x="88" y="216"/>
                  </a:lnTo>
                  <a:lnTo>
                    <a:pt x="104" y="228"/>
                  </a:lnTo>
                  <a:lnTo>
                    <a:pt x="116" y="240"/>
                  </a:lnTo>
                  <a:lnTo>
                    <a:pt x="132" y="248"/>
                  </a:lnTo>
                  <a:lnTo>
                    <a:pt x="148" y="256"/>
                  </a:lnTo>
                  <a:lnTo>
                    <a:pt x="160" y="260"/>
                  </a:lnTo>
                  <a:lnTo>
                    <a:pt x="176" y="264"/>
                  </a:lnTo>
                  <a:lnTo>
                    <a:pt x="192" y="268"/>
                  </a:lnTo>
                  <a:lnTo>
                    <a:pt x="204" y="272"/>
                  </a:lnTo>
                  <a:lnTo>
                    <a:pt x="220" y="276"/>
                  </a:lnTo>
                  <a:lnTo>
                    <a:pt x="236" y="280"/>
                  </a:lnTo>
                  <a:lnTo>
                    <a:pt x="248" y="280"/>
                  </a:lnTo>
                  <a:lnTo>
                    <a:pt x="264" y="280"/>
                  </a:lnTo>
                  <a:lnTo>
                    <a:pt x="280" y="280"/>
                  </a:lnTo>
                  <a:lnTo>
                    <a:pt x="292" y="280"/>
                  </a:lnTo>
                  <a:lnTo>
                    <a:pt x="308" y="276"/>
                  </a:lnTo>
                  <a:lnTo>
                    <a:pt x="325" y="272"/>
                  </a:lnTo>
                  <a:lnTo>
                    <a:pt x="337" y="268"/>
                  </a:lnTo>
                  <a:lnTo>
                    <a:pt x="353" y="260"/>
                  </a:lnTo>
                  <a:lnTo>
                    <a:pt x="369" y="252"/>
                  </a:lnTo>
                  <a:lnTo>
                    <a:pt x="381" y="240"/>
                  </a:lnTo>
                  <a:lnTo>
                    <a:pt x="397" y="224"/>
                  </a:lnTo>
                  <a:lnTo>
                    <a:pt x="413" y="208"/>
                  </a:lnTo>
                  <a:lnTo>
                    <a:pt x="425" y="192"/>
                  </a:lnTo>
                  <a:lnTo>
                    <a:pt x="441" y="180"/>
                  </a:lnTo>
                  <a:lnTo>
                    <a:pt x="457" y="180"/>
                  </a:lnTo>
                  <a:lnTo>
                    <a:pt x="469" y="192"/>
                  </a:lnTo>
                  <a:lnTo>
                    <a:pt x="485" y="208"/>
                  </a:lnTo>
                  <a:lnTo>
                    <a:pt x="497" y="228"/>
                  </a:lnTo>
                  <a:lnTo>
                    <a:pt x="513" y="244"/>
                  </a:lnTo>
                  <a:lnTo>
                    <a:pt x="529" y="260"/>
                  </a:lnTo>
                  <a:lnTo>
                    <a:pt x="541" y="276"/>
                  </a:lnTo>
                  <a:lnTo>
                    <a:pt x="557" y="284"/>
                  </a:lnTo>
                  <a:lnTo>
                    <a:pt x="573" y="292"/>
                  </a:lnTo>
                  <a:lnTo>
                    <a:pt x="585" y="300"/>
                  </a:lnTo>
                  <a:lnTo>
                    <a:pt x="601" y="304"/>
                  </a:lnTo>
                  <a:lnTo>
                    <a:pt x="617" y="312"/>
                  </a:lnTo>
                  <a:lnTo>
                    <a:pt x="629" y="312"/>
                  </a:lnTo>
                  <a:lnTo>
                    <a:pt x="645" y="316"/>
                  </a:lnTo>
                  <a:lnTo>
                    <a:pt x="661" y="320"/>
                  </a:lnTo>
                  <a:lnTo>
                    <a:pt x="673" y="324"/>
                  </a:lnTo>
                  <a:lnTo>
                    <a:pt x="689" y="324"/>
                  </a:lnTo>
                  <a:lnTo>
                    <a:pt x="705" y="324"/>
                  </a:lnTo>
                  <a:lnTo>
                    <a:pt x="717" y="328"/>
                  </a:lnTo>
                  <a:lnTo>
                    <a:pt x="733" y="328"/>
                  </a:lnTo>
                  <a:lnTo>
                    <a:pt x="749" y="332"/>
                  </a:lnTo>
                  <a:lnTo>
                    <a:pt x="761" y="332"/>
                  </a:lnTo>
                  <a:lnTo>
                    <a:pt x="777" y="332"/>
                  </a:lnTo>
                  <a:lnTo>
                    <a:pt x="793" y="332"/>
                  </a:lnTo>
                  <a:lnTo>
                    <a:pt x="805" y="332"/>
                  </a:lnTo>
                  <a:lnTo>
                    <a:pt x="821" y="336"/>
                  </a:lnTo>
                  <a:lnTo>
                    <a:pt x="837" y="336"/>
                  </a:lnTo>
                  <a:lnTo>
                    <a:pt x="849" y="336"/>
                  </a:lnTo>
                  <a:lnTo>
                    <a:pt x="865" y="336"/>
                  </a:lnTo>
                  <a:lnTo>
                    <a:pt x="881" y="336"/>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29" name="Freeform 85"/>
            <p:cNvSpPr>
              <a:spLocks/>
            </p:cNvSpPr>
            <p:nvPr/>
          </p:nvSpPr>
          <p:spPr bwMode="auto">
            <a:xfrm>
              <a:off x="709612" y="1046163"/>
              <a:ext cx="1398588" cy="533400"/>
            </a:xfrm>
            <a:custGeom>
              <a:avLst/>
              <a:gdLst/>
              <a:ahLst/>
              <a:cxnLst>
                <a:cxn ang="0">
                  <a:pos x="0" y="0"/>
                </a:cxn>
                <a:cxn ang="0">
                  <a:pos x="16" y="72"/>
                </a:cxn>
                <a:cxn ang="0">
                  <a:pos x="28" y="120"/>
                </a:cxn>
                <a:cxn ang="0">
                  <a:pos x="44" y="156"/>
                </a:cxn>
                <a:cxn ang="0">
                  <a:pos x="60" y="180"/>
                </a:cxn>
                <a:cxn ang="0">
                  <a:pos x="72" y="200"/>
                </a:cxn>
                <a:cxn ang="0">
                  <a:pos x="88" y="216"/>
                </a:cxn>
                <a:cxn ang="0">
                  <a:pos x="104" y="228"/>
                </a:cxn>
                <a:cxn ang="0">
                  <a:pos x="116" y="240"/>
                </a:cxn>
                <a:cxn ang="0">
                  <a:pos x="132" y="248"/>
                </a:cxn>
                <a:cxn ang="0">
                  <a:pos x="148" y="256"/>
                </a:cxn>
                <a:cxn ang="0">
                  <a:pos x="160" y="264"/>
                </a:cxn>
                <a:cxn ang="0">
                  <a:pos x="176" y="268"/>
                </a:cxn>
                <a:cxn ang="0">
                  <a:pos x="192" y="272"/>
                </a:cxn>
                <a:cxn ang="0">
                  <a:pos x="204" y="276"/>
                </a:cxn>
                <a:cxn ang="0">
                  <a:pos x="220" y="280"/>
                </a:cxn>
                <a:cxn ang="0">
                  <a:pos x="236" y="280"/>
                </a:cxn>
                <a:cxn ang="0">
                  <a:pos x="248" y="284"/>
                </a:cxn>
                <a:cxn ang="0">
                  <a:pos x="264" y="284"/>
                </a:cxn>
                <a:cxn ang="0">
                  <a:pos x="280" y="284"/>
                </a:cxn>
                <a:cxn ang="0">
                  <a:pos x="292" y="284"/>
                </a:cxn>
                <a:cxn ang="0">
                  <a:pos x="308" y="284"/>
                </a:cxn>
                <a:cxn ang="0">
                  <a:pos x="325" y="280"/>
                </a:cxn>
                <a:cxn ang="0">
                  <a:pos x="337" y="276"/>
                </a:cxn>
                <a:cxn ang="0">
                  <a:pos x="353" y="272"/>
                </a:cxn>
                <a:cxn ang="0">
                  <a:pos x="369" y="264"/>
                </a:cxn>
                <a:cxn ang="0">
                  <a:pos x="381" y="256"/>
                </a:cxn>
                <a:cxn ang="0">
                  <a:pos x="397" y="240"/>
                </a:cxn>
                <a:cxn ang="0">
                  <a:pos x="413" y="228"/>
                </a:cxn>
                <a:cxn ang="0">
                  <a:pos x="425" y="212"/>
                </a:cxn>
                <a:cxn ang="0">
                  <a:pos x="441" y="204"/>
                </a:cxn>
                <a:cxn ang="0">
                  <a:pos x="457" y="200"/>
                </a:cxn>
                <a:cxn ang="0">
                  <a:pos x="469" y="204"/>
                </a:cxn>
                <a:cxn ang="0">
                  <a:pos x="485" y="220"/>
                </a:cxn>
                <a:cxn ang="0">
                  <a:pos x="497" y="236"/>
                </a:cxn>
                <a:cxn ang="0">
                  <a:pos x="513" y="252"/>
                </a:cxn>
                <a:cxn ang="0">
                  <a:pos x="529" y="268"/>
                </a:cxn>
                <a:cxn ang="0">
                  <a:pos x="541" y="280"/>
                </a:cxn>
                <a:cxn ang="0">
                  <a:pos x="557" y="288"/>
                </a:cxn>
                <a:cxn ang="0">
                  <a:pos x="573" y="296"/>
                </a:cxn>
                <a:cxn ang="0">
                  <a:pos x="585" y="304"/>
                </a:cxn>
                <a:cxn ang="0">
                  <a:pos x="601" y="308"/>
                </a:cxn>
                <a:cxn ang="0">
                  <a:pos x="617" y="312"/>
                </a:cxn>
                <a:cxn ang="0">
                  <a:pos x="629" y="316"/>
                </a:cxn>
                <a:cxn ang="0">
                  <a:pos x="645" y="320"/>
                </a:cxn>
                <a:cxn ang="0">
                  <a:pos x="661" y="320"/>
                </a:cxn>
                <a:cxn ang="0">
                  <a:pos x="673" y="324"/>
                </a:cxn>
                <a:cxn ang="0">
                  <a:pos x="689" y="324"/>
                </a:cxn>
                <a:cxn ang="0">
                  <a:pos x="705" y="328"/>
                </a:cxn>
                <a:cxn ang="0">
                  <a:pos x="717" y="328"/>
                </a:cxn>
                <a:cxn ang="0">
                  <a:pos x="733" y="332"/>
                </a:cxn>
                <a:cxn ang="0">
                  <a:pos x="749" y="332"/>
                </a:cxn>
                <a:cxn ang="0">
                  <a:pos x="761" y="332"/>
                </a:cxn>
                <a:cxn ang="0">
                  <a:pos x="777" y="332"/>
                </a:cxn>
                <a:cxn ang="0">
                  <a:pos x="793" y="336"/>
                </a:cxn>
                <a:cxn ang="0">
                  <a:pos x="805" y="336"/>
                </a:cxn>
                <a:cxn ang="0">
                  <a:pos x="821" y="336"/>
                </a:cxn>
                <a:cxn ang="0">
                  <a:pos x="837" y="336"/>
                </a:cxn>
                <a:cxn ang="0">
                  <a:pos x="849" y="336"/>
                </a:cxn>
                <a:cxn ang="0">
                  <a:pos x="865" y="336"/>
                </a:cxn>
                <a:cxn ang="0">
                  <a:pos x="881" y="336"/>
                </a:cxn>
              </a:cxnLst>
              <a:rect l="0" t="0" r="r" b="b"/>
              <a:pathLst>
                <a:path w="881" h="336">
                  <a:moveTo>
                    <a:pt x="0" y="0"/>
                  </a:moveTo>
                  <a:lnTo>
                    <a:pt x="16" y="72"/>
                  </a:lnTo>
                  <a:lnTo>
                    <a:pt x="28" y="120"/>
                  </a:lnTo>
                  <a:lnTo>
                    <a:pt x="44" y="156"/>
                  </a:lnTo>
                  <a:lnTo>
                    <a:pt x="60" y="180"/>
                  </a:lnTo>
                  <a:lnTo>
                    <a:pt x="72" y="200"/>
                  </a:lnTo>
                  <a:lnTo>
                    <a:pt x="88" y="216"/>
                  </a:lnTo>
                  <a:lnTo>
                    <a:pt x="104" y="228"/>
                  </a:lnTo>
                  <a:lnTo>
                    <a:pt x="116" y="240"/>
                  </a:lnTo>
                  <a:lnTo>
                    <a:pt x="132" y="248"/>
                  </a:lnTo>
                  <a:lnTo>
                    <a:pt x="148" y="256"/>
                  </a:lnTo>
                  <a:lnTo>
                    <a:pt x="160" y="264"/>
                  </a:lnTo>
                  <a:lnTo>
                    <a:pt x="176" y="268"/>
                  </a:lnTo>
                  <a:lnTo>
                    <a:pt x="192" y="272"/>
                  </a:lnTo>
                  <a:lnTo>
                    <a:pt x="204" y="276"/>
                  </a:lnTo>
                  <a:lnTo>
                    <a:pt x="220" y="280"/>
                  </a:lnTo>
                  <a:lnTo>
                    <a:pt x="236" y="280"/>
                  </a:lnTo>
                  <a:lnTo>
                    <a:pt x="248" y="284"/>
                  </a:lnTo>
                  <a:lnTo>
                    <a:pt x="264" y="284"/>
                  </a:lnTo>
                  <a:lnTo>
                    <a:pt x="280" y="284"/>
                  </a:lnTo>
                  <a:lnTo>
                    <a:pt x="292" y="284"/>
                  </a:lnTo>
                  <a:lnTo>
                    <a:pt x="308" y="284"/>
                  </a:lnTo>
                  <a:lnTo>
                    <a:pt x="325" y="280"/>
                  </a:lnTo>
                  <a:lnTo>
                    <a:pt x="337" y="276"/>
                  </a:lnTo>
                  <a:lnTo>
                    <a:pt x="353" y="272"/>
                  </a:lnTo>
                  <a:lnTo>
                    <a:pt x="369" y="264"/>
                  </a:lnTo>
                  <a:lnTo>
                    <a:pt x="381" y="256"/>
                  </a:lnTo>
                  <a:lnTo>
                    <a:pt x="397" y="240"/>
                  </a:lnTo>
                  <a:lnTo>
                    <a:pt x="413" y="228"/>
                  </a:lnTo>
                  <a:lnTo>
                    <a:pt x="425" y="212"/>
                  </a:lnTo>
                  <a:lnTo>
                    <a:pt x="441" y="204"/>
                  </a:lnTo>
                  <a:lnTo>
                    <a:pt x="457" y="200"/>
                  </a:lnTo>
                  <a:lnTo>
                    <a:pt x="469" y="204"/>
                  </a:lnTo>
                  <a:lnTo>
                    <a:pt x="485" y="220"/>
                  </a:lnTo>
                  <a:lnTo>
                    <a:pt x="497" y="236"/>
                  </a:lnTo>
                  <a:lnTo>
                    <a:pt x="513" y="252"/>
                  </a:lnTo>
                  <a:lnTo>
                    <a:pt x="529" y="268"/>
                  </a:lnTo>
                  <a:lnTo>
                    <a:pt x="541" y="280"/>
                  </a:lnTo>
                  <a:lnTo>
                    <a:pt x="557" y="288"/>
                  </a:lnTo>
                  <a:lnTo>
                    <a:pt x="573" y="296"/>
                  </a:lnTo>
                  <a:lnTo>
                    <a:pt x="585" y="304"/>
                  </a:lnTo>
                  <a:lnTo>
                    <a:pt x="601" y="308"/>
                  </a:lnTo>
                  <a:lnTo>
                    <a:pt x="617" y="312"/>
                  </a:lnTo>
                  <a:lnTo>
                    <a:pt x="629" y="316"/>
                  </a:lnTo>
                  <a:lnTo>
                    <a:pt x="645" y="320"/>
                  </a:lnTo>
                  <a:lnTo>
                    <a:pt x="661" y="320"/>
                  </a:lnTo>
                  <a:lnTo>
                    <a:pt x="673" y="324"/>
                  </a:lnTo>
                  <a:lnTo>
                    <a:pt x="689" y="324"/>
                  </a:lnTo>
                  <a:lnTo>
                    <a:pt x="705" y="328"/>
                  </a:lnTo>
                  <a:lnTo>
                    <a:pt x="717" y="328"/>
                  </a:lnTo>
                  <a:lnTo>
                    <a:pt x="733" y="332"/>
                  </a:lnTo>
                  <a:lnTo>
                    <a:pt x="749" y="332"/>
                  </a:lnTo>
                  <a:lnTo>
                    <a:pt x="761" y="332"/>
                  </a:lnTo>
                  <a:lnTo>
                    <a:pt x="777" y="332"/>
                  </a:lnTo>
                  <a:lnTo>
                    <a:pt x="793" y="336"/>
                  </a:lnTo>
                  <a:lnTo>
                    <a:pt x="805" y="336"/>
                  </a:lnTo>
                  <a:lnTo>
                    <a:pt x="821" y="336"/>
                  </a:lnTo>
                  <a:lnTo>
                    <a:pt x="837" y="336"/>
                  </a:lnTo>
                  <a:lnTo>
                    <a:pt x="849" y="336"/>
                  </a:lnTo>
                  <a:lnTo>
                    <a:pt x="865" y="336"/>
                  </a:lnTo>
                  <a:lnTo>
                    <a:pt x="881" y="33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30" name="Freeform 86"/>
            <p:cNvSpPr>
              <a:spLocks/>
            </p:cNvSpPr>
            <p:nvPr/>
          </p:nvSpPr>
          <p:spPr bwMode="auto">
            <a:xfrm>
              <a:off x="709612" y="1052513"/>
              <a:ext cx="1398588" cy="533400"/>
            </a:xfrm>
            <a:custGeom>
              <a:avLst/>
              <a:gdLst/>
              <a:ahLst/>
              <a:cxnLst>
                <a:cxn ang="0">
                  <a:pos x="0" y="0"/>
                </a:cxn>
                <a:cxn ang="0">
                  <a:pos x="16" y="72"/>
                </a:cxn>
                <a:cxn ang="0">
                  <a:pos x="28" y="120"/>
                </a:cxn>
                <a:cxn ang="0">
                  <a:pos x="44" y="152"/>
                </a:cxn>
                <a:cxn ang="0">
                  <a:pos x="60" y="180"/>
                </a:cxn>
                <a:cxn ang="0">
                  <a:pos x="72" y="200"/>
                </a:cxn>
                <a:cxn ang="0">
                  <a:pos x="88" y="216"/>
                </a:cxn>
                <a:cxn ang="0">
                  <a:pos x="104" y="228"/>
                </a:cxn>
                <a:cxn ang="0">
                  <a:pos x="116" y="236"/>
                </a:cxn>
                <a:cxn ang="0">
                  <a:pos x="132" y="248"/>
                </a:cxn>
                <a:cxn ang="0">
                  <a:pos x="148" y="252"/>
                </a:cxn>
                <a:cxn ang="0">
                  <a:pos x="160" y="260"/>
                </a:cxn>
                <a:cxn ang="0">
                  <a:pos x="176" y="264"/>
                </a:cxn>
                <a:cxn ang="0">
                  <a:pos x="192" y="272"/>
                </a:cxn>
                <a:cxn ang="0">
                  <a:pos x="204" y="272"/>
                </a:cxn>
                <a:cxn ang="0">
                  <a:pos x="220" y="276"/>
                </a:cxn>
                <a:cxn ang="0">
                  <a:pos x="236" y="280"/>
                </a:cxn>
                <a:cxn ang="0">
                  <a:pos x="248" y="280"/>
                </a:cxn>
                <a:cxn ang="0">
                  <a:pos x="264" y="284"/>
                </a:cxn>
                <a:cxn ang="0">
                  <a:pos x="280" y="284"/>
                </a:cxn>
                <a:cxn ang="0">
                  <a:pos x="292" y="284"/>
                </a:cxn>
                <a:cxn ang="0">
                  <a:pos x="308" y="284"/>
                </a:cxn>
                <a:cxn ang="0">
                  <a:pos x="325" y="280"/>
                </a:cxn>
                <a:cxn ang="0">
                  <a:pos x="337" y="280"/>
                </a:cxn>
                <a:cxn ang="0">
                  <a:pos x="353" y="276"/>
                </a:cxn>
                <a:cxn ang="0">
                  <a:pos x="369" y="268"/>
                </a:cxn>
                <a:cxn ang="0">
                  <a:pos x="381" y="264"/>
                </a:cxn>
                <a:cxn ang="0">
                  <a:pos x="397" y="252"/>
                </a:cxn>
                <a:cxn ang="0">
                  <a:pos x="413" y="240"/>
                </a:cxn>
                <a:cxn ang="0">
                  <a:pos x="425" y="228"/>
                </a:cxn>
                <a:cxn ang="0">
                  <a:pos x="441" y="220"/>
                </a:cxn>
                <a:cxn ang="0">
                  <a:pos x="457" y="212"/>
                </a:cxn>
                <a:cxn ang="0">
                  <a:pos x="469" y="216"/>
                </a:cxn>
                <a:cxn ang="0">
                  <a:pos x="485" y="224"/>
                </a:cxn>
                <a:cxn ang="0">
                  <a:pos x="497" y="240"/>
                </a:cxn>
                <a:cxn ang="0">
                  <a:pos x="513" y="256"/>
                </a:cxn>
                <a:cxn ang="0">
                  <a:pos x="529" y="268"/>
                </a:cxn>
                <a:cxn ang="0">
                  <a:pos x="541" y="280"/>
                </a:cxn>
                <a:cxn ang="0">
                  <a:pos x="557" y="288"/>
                </a:cxn>
                <a:cxn ang="0">
                  <a:pos x="573" y="296"/>
                </a:cxn>
                <a:cxn ang="0">
                  <a:pos x="585" y="304"/>
                </a:cxn>
                <a:cxn ang="0">
                  <a:pos x="601" y="308"/>
                </a:cxn>
                <a:cxn ang="0">
                  <a:pos x="617" y="312"/>
                </a:cxn>
                <a:cxn ang="0">
                  <a:pos x="629" y="316"/>
                </a:cxn>
                <a:cxn ang="0">
                  <a:pos x="645" y="316"/>
                </a:cxn>
                <a:cxn ang="0">
                  <a:pos x="661" y="320"/>
                </a:cxn>
                <a:cxn ang="0">
                  <a:pos x="673" y="320"/>
                </a:cxn>
                <a:cxn ang="0">
                  <a:pos x="689" y="324"/>
                </a:cxn>
                <a:cxn ang="0">
                  <a:pos x="705" y="324"/>
                </a:cxn>
                <a:cxn ang="0">
                  <a:pos x="717" y="328"/>
                </a:cxn>
                <a:cxn ang="0">
                  <a:pos x="733" y="328"/>
                </a:cxn>
                <a:cxn ang="0">
                  <a:pos x="749" y="328"/>
                </a:cxn>
                <a:cxn ang="0">
                  <a:pos x="761" y="328"/>
                </a:cxn>
                <a:cxn ang="0">
                  <a:pos x="777" y="332"/>
                </a:cxn>
                <a:cxn ang="0">
                  <a:pos x="793" y="332"/>
                </a:cxn>
                <a:cxn ang="0">
                  <a:pos x="805" y="332"/>
                </a:cxn>
                <a:cxn ang="0">
                  <a:pos x="821" y="332"/>
                </a:cxn>
                <a:cxn ang="0">
                  <a:pos x="837" y="332"/>
                </a:cxn>
                <a:cxn ang="0">
                  <a:pos x="849" y="332"/>
                </a:cxn>
                <a:cxn ang="0">
                  <a:pos x="865" y="336"/>
                </a:cxn>
                <a:cxn ang="0">
                  <a:pos x="881" y="336"/>
                </a:cxn>
              </a:cxnLst>
              <a:rect l="0" t="0" r="r" b="b"/>
              <a:pathLst>
                <a:path w="881" h="336">
                  <a:moveTo>
                    <a:pt x="0" y="0"/>
                  </a:moveTo>
                  <a:lnTo>
                    <a:pt x="16" y="72"/>
                  </a:lnTo>
                  <a:lnTo>
                    <a:pt x="28" y="120"/>
                  </a:lnTo>
                  <a:lnTo>
                    <a:pt x="44" y="152"/>
                  </a:lnTo>
                  <a:lnTo>
                    <a:pt x="60" y="180"/>
                  </a:lnTo>
                  <a:lnTo>
                    <a:pt x="72" y="200"/>
                  </a:lnTo>
                  <a:lnTo>
                    <a:pt x="88" y="216"/>
                  </a:lnTo>
                  <a:lnTo>
                    <a:pt x="104" y="228"/>
                  </a:lnTo>
                  <a:lnTo>
                    <a:pt x="116" y="236"/>
                  </a:lnTo>
                  <a:lnTo>
                    <a:pt x="132" y="248"/>
                  </a:lnTo>
                  <a:lnTo>
                    <a:pt x="148" y="252"/>
                  </a:lnTo>
                  <a:lnTo>
                    <a:pt x="160" y="260"/>
                  </a:lnTo>
                  <a:lnTo>
                    <a:pt x="176" y="264"/>
                  </a:lnTo>
                  <a:lnTo>
                    <a:pt x="192" y="272"/>
                  </a:lnTo>
                  <a:lnTo>
                    <a:pt x="204" y="272"/>
                  </a:lnTo>
                  <a:lnTo>
                    <a:pt x="220" y="276"/>
                  </a:lnTo>
                  <a:lnTo>
                    <a:pt x="236" y="280"/>
                  </a:lnTo>
                  <a:lnTo>
                    <a:pt x="248" y="280"/>
                  </a:lnTo>
                  <a:lnTo>
                    <a:pt x="264" y="284"/>
                  </a:lnTo>
                  <a:lnTo>
                    <a:pt x="280" y="284"/>
                  </a:lnTo>
                  <a:lnTo>
                    <a:pt x="292" y="284"/>
                  </a:lnTo>
                  <a:lnTo>
                    <a:pt x="308" y="284"/>
                  </a:lnTo>
                  <a:lnTo>
                    <a:pt x="325" y="280"/>
                  </a:lnTo>
                  <a:lnTo>
                    <a:pt x="337" y="280"/>
                  </a:lnTo>
                  <a:lnTo>
                    <a:pt x="353" y="276"/>
                  </a:lnTo>
                  <a:lnTo>
                    <a:pt x="369" y="268"/>
                  </a:lnTo>
                  <a:lnTo>
                    <a:pt x="381" y="264"/>
                  </a:lnTo>
                  <a:lnTo>
                    <a:pt x="397" y="252"/>
                  </a:lnTo>
                  <a:lnTo>
                    <a:pt x="413" y="240"/>
                  </a:lnTo>
                  <a:lnTo>
                    <a:pt x="425" y="228"/>
                  </a:lnTo>
                  <a:lnTo>
                    <a:pt x="441" y="220"/>
                  </a:lnTo>
                  <a:lnTo>
                    <a:pt x="457" y="212"/>
                  </a:lnTo>
                  <a:lnTo>
                    <a:pt x="469" y="216"/>
                  </a:lnTo>
                  <a:lnTo>
                    <a:pt x="485" y="224"/>
                  </a:lnTo>
                  <a:lnTo>
                    <a:pt x="497" y="240"/>
                  </a:lnTo>
                  <a:lnTo>
                    <a:pt x="513" y="256"/>
                  </a:lnTo>
                  <a:lnTo>
                    <a:pt x="529" y="268"/>
                  </a:lnTo>
                  <a:lnTo>
                    <a:pt x="541" y="280"/>
                  </a:lnTo>
                  <a:lnTo>
                    <a:pt x="557" y="288"/>
                  </a:lnTo>
                  <a:lnTo>
                    <a:pt x="573" y="296"/>
                  </a:lnTo>
                  <a:lnTo>
                    <a:pt x="585" y="304"/>
                  </a:lnTo>
                  <a:lnTo>
                    <a:pt x="601" y="308"/>
                  </a:lnTo>
                  <a:lnTo>
                    <a:pt x="617" y="312"/>
                  </a:lnTo>
                  <a:lnTo>
                    <a:pt x="629" y="316"/>
                  </a:lnTo>
                  <a:lnTo>
                    <a:pt x="645" y="316"/>
                  </a:lnTo>
                  <a:lnTo>
                    <a:pt x="661" y="320"/>
                  </a:lnTo>
                  <a:lnTo>
                    <a:pt x="673" y="320"/>
                  </a:lnTo>
                  <a:lnTo>
                    <a:pt x="689" y="324"/>
                  </a:lnTo>
                  <a:lnTo>
                    <a:pt x="705" y="324"/>
                  </a:lnTo>
                  <a:lnTo>
                    <a:pt x="717" y="328"/>
                  </a:lnTo>
                  <a:lnTo>
                    <a:pt x="733" y="328"/>
                  </a:lnTo>
                  <a:lnTo>
                    <a:pt x="749" y="328"/>
                  </a:lnTo>
                  <a:lnTo>
                    <a:pt x="761" y="328"/>
                  </a:lnTo>
                  <a:lnTo>
                    <a:pt x="777" y="332"/>
                  </a:lnTo>
                  <a:lnTo>
                    <a:pt x="793" y="332"/>
                  </a:lnTo>
                  <a:lnTo>
                    <a:pt x="805" y="332"/>
                  </a:lnTo>
                  <a:lnTo>
                    <a:pt x="821" y="332"/>
                  </a:lnTo>
                  <a:lnTo>
                    <a:pt x="837" y="332"/>
                  </a:lnTo>
                  <a:lnTo>
                    <a:pt x="849" y="332"/>
                  </a:lnTo>
                  <a:lnTo>
                    <a:pt x="865" y="336"/>
                  </a:lnTo>
                  <a:lnTo>
                    <a:pt x="881" y="33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31" name="Rectangle 87"/>
            <p:cNvSpPr>
              <a:spLocks noChangeArrowheads="1"/>
            </p:cNvSpPr>
            <p:nvPr/>
          </p:nvSpPr>
          <p:spPr bwMode="auto">
            <a:xfrm>
              <a:off x="1115616" y="1757363"/>
              <a:ext cx="68608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frequency {Hz}</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32" name="Rectangle 88"/>
            <p:cNvSpPr>
              <a:spLocks noChangeArrowheads="1"/>
            </p:cNvSpPr>
            <p:nvPr/>
          </p:nvSpPr>
          <p:spPr bwMode="auto">
            <a:xfrm>
              <a:off x="611560" y="385763"/>
              <a:ext cx="160941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solidFill>
                    <a:srgbClr val="000000"/>
                  </a:solidFill>
                  <a:latin typeface="Arial Narrow" pitchFamily="34" charset="0"/>
                  <a:cs typeface="Arial" pitchFamily="34" charset="0"/>
                </a:rPr>
                <a:t>Intrinsic backward connections</a:t>
              </a:r>
              <a:r>
                <a:rPr kumimoji="0" lang="en-US" sz="1100" b="0" i="0" u="none" strike="noStrike" cap="none" normalizeH="0" baseline="0" dirty="0" smtClean="0">
                  <a:ln>
                    <a:noFill/>
                  </a:ln>
                  <a:solidFill>
                    <a:srgbClr val="000000"/>
                  </a:solidFill>
                  <a:effectLst/>
                  <a:latin typeface="Arial Narrow"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33" name="Rectangle 89"/>
            <p:cNvSpPr>
              <a:spLocks noChangeArrowheads="1"/>
            </p:cNvSpPr>
            <p:nvPr/>
          </p:nvSpPr>
          <p:spPr bwMode="auto">
            <a:xfrm>
              <a:off x="2762250" y="582613"/>
              <a:ext cx="1633538" cy="1047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434" name="Rectangle 90"/>
            <p:cNvSpPr>
              <a:spLocks noChangeArrowheads="1"/>
            </p:cNvSpPr>
            <p:nvPr/>
          </p:nvSpPr>
          <p:spPr bwMode="auto">
            <a:xfrm>
              <a:off x="2762250" y="582613"/>
              <a:ext cx="1633538" cy="10477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7435" name="Picture 91"/>
            <p:cNvPicPr>
              <a:picLocks noChangeAspect="1" noChangeArrowheads="1"/>
            </p:cNvPicPr>
            <p:nvPr/>
          </p:nvPicPr>
          <p:blipFill>
            <a:blip r:embed="rId2" cstate="print"/>
            <a:srcRect/>
            <a:stretch>
              <a:fillRect/>
            </a:stretch>
          </p:blipFill>
          <p:spPr bwMode="auto">
            <a:xfrm>
              <a:off x="2762250" y="588963"/>
              <a:ext cx="1633538" cy="1041400"/>
            </a:xfrm>
            <a:prstGeom prst="rect">
              <a:avLst/>
            </a:prstGeom>
            <a:noFill/>
            <a:ln w="9525">
              <a:noFill/>
              <a:miter lim="800000"/>
              <a:headEnd/>
              <a:tailEnd/>
            </a:ln>
          </p:spPr>
        </p:pic>
        <p:sp>
          <p:nvSpPr>
            <p:cNvPr id="57436" name="Rectangle 92"/>
            <p:cNvSpPr>
              <a:spLocks noChangeArrowheads="1"/>
            </p:cNvSpPr>
            <p:nvPr/>
          </p:nvSpPr>
          <p:spPr bwMode="auto">
            <a:xfrm>
              <a:off x="3117850" y="385763"/>
              <a:ext cx="92333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Transfer functions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37" name="Rectangle 93"/>
            <p:cNvSpPr>
              <a:spLocks noChangeArrowheads="1"/>
            </p:cNvSpPr>
            <p:nvPr/>
          </p:nvSpPr>
          <p:spPr bwMode="auto">
            <a:xfrm rot="16200000">
              <a:off x="2399396" y="1035164"/>
              <a:ext cx="35105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Frequency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38" name="Rectangle 94"/>
            <p:cNvSpPr>
              <a:spLocks noChangeArrowheads="1"/>
            </p:cNvSpPr>
            <p:nvPr/>
          </p:nvSpPr>
          <p:spPr bwMode="auto">
            <a:xfrm>
              <a:off x="2984500" y="1751013"/>
              <a:ext cx="112050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Narrow" pitchFamily="34" charset="0"/>
                  <a:cs typeface="Arial" pitchFamily="34" charset="0"/>
                </a:rPr>
                <a:t>(log) parameter scaling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47" name="Rectangle 103"/>
            <p:cNvSpPr>
              <a:spLocks noChangeArrowheads="1"/>
            </p:cNvSpPr>
            <p:nvPr/>
          </p:nvSpPr>
          <p:spPr bwMode="auto">
            <a:xfrm>
              <a:off x="2743200" y="1649413"/>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50" name="Rectangle 106"/>
            <p:cNvSpPr>
              <a:spLocks noChangeArrowheads="1"/>
            </p:cNvSpPr>
            <p:nvPr/>
          </p:nvSpPr>
          <p:spPr bwMode="auto">
            <a:xfrm>
              <a:off x="3136900" y="1649413"/>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53" name="Rectangle 109"/>
            <p:cNvSpPr>
              <a:spLocks noChangeArrowheads="1"/>
            </p:cNvSpPr>
            <p:nvPr/>
          </p:nvSpPr>
          <p:spPr bwMode="auto">
            <a:xfrm>
              <a:off x="3556000" y="16494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56" name="Rectangle 112"/>
            <p:cNvSpPr>
              <a:spLocks noChangeArrowheads="1"/>
            </p:cNvSpPr>
            <p:nvPr/>
          </p:nvSpPr>
          <p:spPr bwMode="auto">
            <a:xfrm>
              <a:off x="3951288" y="16494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59" name="Rectangle 115"/>
            <p:cNvSpPr>
              <a:spLocks noChangeArrowheads="1"/>
            </p:cNvSpPr>
            <p:nvPr/>
          </p:nvSpPr>
          <p:spPr bwMode="auto">
            <a:xfrm>
              <a:off x="4344988" y="164941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62" name="Rectangle 118"/>
            <p:cNvSpPr>
              <a:spLocks noChangeArrowheads="1"/>
            </p:cNvSpPr>
            <p:nvPr/>
          </p:nvSpPr>
          <p:spPr bwMode="auto">
            <a:xfrm>
              <a:off x="2660651" y="146526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65" name="Rectangle 121"/>
            <p:cNvSpPr>
              <a:spLocks noChangeArrowheads="1"/>
            </p:cNvSpPr>
            <p:nvPr/>
          </p:nvSpPr>
          <p:spPr bwMode="auto">
            <a:xfrm>
              <a:off x="2660651" y="12938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68" name="Rectangle 124"/>
            <p:cNvSpPr>
              <a:spLocks noChangeArrowheads="1"/>
            </p:cNvSpPr>
            <p:nvPr/>
          </p:nvSpPr>
          <p:spPr bwMode="auto">
            <a:xfrm>
              <a:off x="2660651" y="112236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71" name="Rectangle 127"/>
            <p:cNvSpPr>
              <a:spLocks noChangeArrowheads="1"/>
            </p:cNvSpPr>
            <p:nvPr/>
          </p:nvSpPr>
          <p:spPr bwMode="auto">
            <a:xfrm>
              <a:off x="2660651" y="95091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74" name="Rectangle 130"/>
            <p:cNvSpPr>
              <a:spLocks noChangeArrowheads="1"/>
            </p:cNvSpPr>
            <p:nvPr/>
          </p:nvSpPr>
          <p:spPr bwMode="auto">
            <a:xfrm>
              <a:off x="2660651" y="77946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77" name="Rectangle 133"/>
            <p:cNvSpPr>
              <a:spLocks noChangeArrowheads="1"/>
            </p:cNvSpPr>
            <p:nvPr/>
          </p:nvSpPr>
          <p:spPr bwMode="auto">
            <a:xfrm>
              <a:off x="2660651" y="614363"/>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74" name="Group 573"/>
          <p:cNvGrpSpPr/>
          <p:nvPr/>
        </p:nvGrpSpPr>
        <p:grpSpPr>
          <a:xfrm>
            <a:off x="2699793" y="966065"/>
            <a:ext cx="3838576" cy="1526833"/>
            <a:chOff x="557212" y="4997450"/>
            <a:chExt cx="3838576" cy="1526833"/>
          </a:xfrm>
        </p:grpSpPr>
        <p:sp>
          <p:nvSpPr>
            <p:cNvPr id="57748" name="Rectangle 404"/>
            <p:cNvSpPr>
              <a:spLocks noChangeArrowheads="1"/>
            </p:cNvSpPr>
            <p:nvPr/>
          </p:nvSpPr>
          <p:spPr bwMode="auto">
            <a:xfrm>
              <a:off x="620712" y="5200650"/>
              <a:ext cx="1627188" cy="1041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750" name="Rectangle 406"/>
            <p:cNvSpPr>
              <a:spLocks noChangeArrowheads="1"/>
            </p:cNvSpPr>
            <p:nvPr/>
          </p:nvSpPr>
          <p:spPr bwMode="auto">
            <a:xfrm>
              <a:off x="620712" y="5200650"/>
              <a:ext cx="1627188" cy="1041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751" name="Line 407"/>
            <p:cNvSpPr>
              <a:spLocks noChangeShapeType="1"/>
            </p:cNvSpPr>
            <p:nvPr/>
          </p:nvSpPr>
          <p:spPr bwMode="auto">
            <a:xfrm>
              <a:off x="620712" y="5200650"/>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2" name="Line 408"/>
            <p:cNvSpPr>
              <a:spLocks noChangeShapeType="1"/>
            </p:cNvSpPr>
            <p:nvPr/>
          </p:nvSpPr>
          <p:spPr bwMode="auto">
            <a:xfrm>
              <a:off x="620712" y="6242050"/>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3" name="Line 409"/>
            <p:cNvSpPr>
              <a:spLocks noChangeShapeType="1"/>
            </p:cNvSpPr>
            <p:nvPr/>
          </p:nvSpPr>
          <p:spPr bwMode="auto">
            <a:xfrm flipV="1">
              <a:off x="2247900" y="5200650"/>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4" name="Line 410"/>
            <p:cNvSpPr>
              <a:spLocks noChangeShapeType="1"/>
            </p:cNvSpPr>
            <p:nvPr/>
          </p:nvSpPr>
          <p:spPr bwMode="auto">
            <a:xfrm flipV="1">
              <a:off x="620712" y="5200650"/>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5" name="Line 411"/>
            <p:cNvSpPr>
              <a:spLocks noChangeShapeType="1"/>
            </p:cNvSpPr>
            <p:nvPr/>
          </p:nvSpPr>
          <p:spPr bwMode="auto">
            <a:xfrm>
              <a:off x="620712" y="6242050"/>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6" name="Line 412"/>
            <p:cNvSpPr>
              <a:spLocks noChangeShapeType="1"/>
            </p:cNvSpPr>
            <p:nvPr/>
          </p:nvSpPr>
          <p:spPr bwMode="auto">
            <a:xfrm flipV="1">
              <a:off x="620712" y="5200650"/>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7" name="Line 413"/>
            <p:cNvSpPr>
              <a:spLocks noChangeShapeType="1"/>
            </p:cNvSpPr>
            <p:nvPr/>
          </p:nvSpPr>
          <p:spPr bwMode="auto">
            <a:xfrm flipV="1">
              <a:off x="620712"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8" name="Line 414"/>
            <p:cNvSpPr>
              <a:spLocks noChangeShapeType="1"/>
            </p:cNvSpPr>
            <p:nvPr/>
          </p:nvSpPr>
          <p:spPr bwMode="auto">
            <a:xfrm>
              <a:off x="620712"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59" name="Rectangle 415"/>
            <p:cNvSpPr>
              <a:spLocks noChangeArrowheads="1"/>
            </p:cNvSpPr>
            <p:nvPr/>
          </p:nvSpPr>
          <p:spPr bwMode="auto">
            <a:xfrm>
              <a:off x="601662" y="62611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60" name="Line 416"/>
            <p:cNvSpPr>
              <a:spLocks noChangeShapeType="1"/>
            </p:cNvSpPr>
            <p:nvPr/>
          </p:nvSpPr>
          <p:spPr bwMode="auto">
            <a:xfrm flipV="1">
              <a:off x="849312"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61" name="Line 417"/>
            <p:cNvSpPr>
              <a:spLocks noChangeShapeType="1"/>
            </p:cNvSpPr>
            <p:nvPr/>
          </p:nvSpPr>
          <p:spPr bwMode="auto">
            <a:xfrm>
              <a:off x="849312"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62" name="Rectangle 418"/>
            <p:cNvSpPr>
              <a:spLocks noChangeArrowheads="1"/>
            </p:cNvSpPr>
            <p:nvPr/>
          </p:nvSpPr>
          <p:spPr bwMode="auto">
            <a:xfrm>
              <a:off x="811212"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63" name="Line 419"/>
            <p:cNvSpPr>
              <a:spLocks noChangeShapeType="1"/>
            </p:cNvSpPr>
            <p:nvPr/>
          </p:nvSpPr>
          <p:spPr bwMode="auto">
            <a:xfrm flipV="1">
              <a:off x="1084262"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64" name="Line 420"/>
            <p:cNvSpPr>
              <a:spLocks noChangeShapeType="1"/>
            </p:cNvSpPr>
            <p:nvPr/>
          </p:nvSpPr>
          <p:spPr bwMode="auto">
            <a:xfrm>
              <a:off x="1084262"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65" name="Rectangle 421"/>
            <p:cNvSpPr>
              <a:spLocks noChangeArrowheads="1"/>
            </p:cNvSpPr>
            <p:nvPr/>
          </p:nvSpPr>
          <p:spPr bwMode="auto">
            <a:xfrm>
              <a:off x="1046162"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66" name="Line 422"/>
            <p:cNvSpPr>
              <a:spLocks noChangeShapeType="1"/>
            </p:cNvSpPr>
            <p:nvPr/>
          </p:nvSpPr>
          <p:spPr bwMode="auto">
            <a:xfrm flipV="1">
              <a:off x="1314450"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67" name="Line 423"/>
            <p:cNvSpPr>
              <a:spLocks noChangeShapeType="1"/>
            </p:cNvSpPr>
            <p:nvPr/>
          </p:nvSpPr>
          <p:spPr bwMode="auto">
            <a:xfrm>
              <a:off x="1314450"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68" name="Rectangle 424"/>
            <p:cNvSpPr>
              <a:spLocks noChangeArrowheads="1"/>
            </p:cNvSpPr>
            <p:nvPr/>
          </p:nvSpPr>
          <p:spPr bwMode="auto">
            <a:xfrm>
              <a:off x="1276350"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69" name="Line 425"/>
            <p:cNvSpPr>
              <a:spLocks noChangeShapeType="1"/>
            </p:cNvSpPr>
            <p:nvPr/>
          </p:nvSpPr>
          <p:spPr bwMode="auto">
            <a:xfrm flipV="1">
              <a:off x="1549400"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0" name="Line 426"/>
            <p:cNvSpPr>
              <a:spLocks noChangeShapeType="1"/>
            </p:cNvSpPr>
            <p:nvPr/>
          </p:nvSpPr>
          <p:spPr bwMode="auto">
            <a:xfrm>
              <a:off x="1549400"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1" name="Rectangle 427"/>
            <p:cNvSpPr>
              <a:spLocks noChangeArrowheads="1"/>
            </p:cNvSpPr>
            <p:nvPr/>
          </p:nvSpPr>
          <p:spPr bwMode="auto">
            <a:xfrm>
              <a:off x="1511300"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72" name="Line 428"/>
            <p:cNvSpPr>
              <a:spLocks noChangeShapeType="1"/>
            </p:cNvSpPr>
            <p:nvPr/>
          </p:nvSpPr>
          <p:spPr bwMode="auto">
            <a:xfrm flipV="1">
              <a:off x="1778000"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3" name="Line 429"/>
            <p:cNvSpPr>
              <a:spLocks noChangeShapeType="1"/>
            </p:cNvSpPr>
            <p:nvPr/>
          </p:nvSpPr>
          <p:spPr bwMode="auto">
            <a:xfrm>
              <a:off x="1778000"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4" name="Rectangle 430"/>
            <p:cNvSpPr>
              <a:spLocks noChangeArrowheads="1"/>
            </p:cNvSpPr>
            <p:nvPr/>
          </p:nvSpPr>
          <p:spPr bwMode="auto">
            <a:xfrm>
              <a:off x="1739900"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75" name="Line 431"/>
            <p:cNvSpPr>
              <a:spLocks noChangeShapeType="1"/>
            </p:cNvSpPr>
            <p:nvPr/>
          </p:nvSpPr>
          <p:spPr bwMode="auto">
            <a:xfrm flipV="1">
              <a:off x="2012950"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6" name="Line 432"/>
            <p:cNvSpPr>
              <a:spLocks noChangeShapeType="1"/>
            </p:cNvSpPr>
            <p:nvPr/>
          </p:nvSpPr>
          <p:spPr bwMode="auto">
            <a:xfrm>
              <a:off x="2012950"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7" name="Rectangle 433"/>
            <p:cNvSpPr>
              <a:spLocks noChangeArrowheads="1"/>
            </p:cNvSpPr>
            <p:nvPr/>
          </p:nvSpPr>
          <p:spPr bwMode="auto">
            <a:xfrm>
              <a:off x="1974850"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78" name="Line 434"/>
            <p:cNvSpPr>
              <a:spLocks noChangeShapeType="1"/>
            </p:cNvSpPr>
            <p:nvPr/>
          </p:nvSpPr>
          <p:spPr bwMode="auto">
            <a:xfrm flipV="1">
              <a:off x="2247900" y="62230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79" name="Line 435"/>
            <p:cNvSpPr>
              <a:spLocks noChangeShapeType="1"/>
            </p:cNvSpPr>
            <p:nvPr/>
          </p:nvSpPr>
          <p:spPr bwMode="auto">
            <a:xfrm>
              <a:off x="2247900" y="52006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0" name="Rectangle 436"/>
            <p:cNvSpPr>
              <a:spLocks noChangeArrowheads="1"/>
            </p:cNvSpPr>
            <p:nvPr/>
          </p:nvSpPr>
          <p:spPr bwMode="auto">
            <a:xfrm>
              <a:off x="2209800" y="6261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81" name="Line 437"/>
            <p:cNvSpPr>
              <a:spLocks noChangeShapeType="1"/>
            </p:cNvSpPr>
            <p:nvPr/>
          </p:nvSpPr>
          <p:spPr bwMode="auto">
            <a:xfrm>
              <a:off x="620712" y="624205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2" name="Line 438"/>
            <p:cNvSpPr>
              <a:spLocks noChangeShapeType="1"/>
            </p:cNvSpPr>
            <p:nvPr/>
          </p:nvSpPr>
          <p:spPr bwMode="auto">
            <a:xfrm flipH="1">
              <a:off x="2228850" y="6242050"/>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3" name="Rectangle 439"/>
            <p:cNvSpPr>
              <a:spLocks noChangeArrowheads="1"/>
            </p:cNvSpPr>
            <p:nvPr/>
          </p:nvSpPr>
          <p:spPr bwMode="auto">
            <a:xfrm>
              <a:off x="557212" y="61912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84" name="Line 440"/>
            <p:cNvSpPr>
              <a:spLocks noChangeShapeType="1"/>
            </p:cNvSpPr>
            <p:nvPr/>
          </p:nvSpPr>
          <p:spPr bwMode="auto">
            <a:xfrm>
              <a:off x="620712" y="603250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5" name="Line 441"/>
            <p:cNvSpPr>
              <a:spLocks noChangeShapeType="1"/>
            </p:cNvSpPr>
            <p:nvPr/>
          </p:nvSpPr>
          <p:spPr bwMode="auto">
            <a:xfrm flipH="1">
              <a:off x="2228850" y="6032500"/>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6" name="Rectangle 442"/>
            <p:cNvSpPr>
              <a:spLocks noChangeArrowheads="1"/>
            </p:cNvSpPr>
            <p:nvPr/>
          </p:nvSpPr>
          <p:spPr bwMode="auto">
            <a:xfrm>
              <a:off x="557212" y="59817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87" name="Line 443"/>
            <p:cNvSpPr>
              <a:spLocks noChangeShapeType="1"/>
            </p:cNvSpPr>
            <p:nvPr/>
          </p:nvSpPr>
          <p:spPr bwMode="auto">
            <a:xfrm>
              <a:off x="620712" y="582295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8" name="Line 444"/>
            <p:cNvSpPr>
              <a:spLocks noChangeShapeType="1"/>
            </p:cNvSpPr>
            <p:nvPr/>
          </p:nvSpPr>
          <p:spPr bwMode="auto">
            <a:xfrm flipH="1">
              <a:off x="2228850" y="5822950"/>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89" name="Rectangle 445"/>
            <p:cNvSpPr>
              <a:spLocks noChangeArrowheads="1"/>
            </p:cNvSpPr>
            <p:nvPr/>
          </p:nvSpPr>
          <p:spPr bwMode="auto">
            <a:xfrm>
              <a:off x="557212" y="57721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90" name="Line 446"/>
            <p:cNvSpPr>
              <a:spLocks noChangeShapeType="1"/>
            </p:cNvSpPr>
            <p:nvPr/>
          </p:nvSpPr>
          <p:spPr bwMode="auto">
            <a:xfrm>
              <a:off x="620712" y="561340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91" name="Line 447"/>
            <p:cNvSpPr>
              <a:spLocks noChangeShapeType="1"/>
            </p:cNvSpPr>
            <p:nvPr/>
          </p:nvSpPr>
          <p:spPr bwMode="auto">
            <a:xfrm flipH="1">
              <a:off x="2228850" y="5613400"/>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92" name="Rectangle 448"/>
            <p:cNvSpPr>
              <a:spLocks noChangeArrowheads="1"/>
            </p:cNvSpPr>
            <p:nvPr/>
          </p:nvSpPr>
          <p:spPr bwMode="auto">
            <a:xfrm>
              <a:off x="557212" y="55626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93" name="Line 449"/>
            <p:cNvSpPr>
              <a:spLocks noChangeShapeType="1"/>
            </p:cNvSpPr>
            <p:nvPr/>
          </p:nvSpPr>
          <p:spPr bwMode="auto">
            <a:xfrm>
              <a:off x="620712" y="540385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94" name="Line 450"/>
            <p:cNvSpPr>
              <a:spLocks noChangeShapeType="1"/>
            </p:cNvSpPr>
            <p:nvPr/>
          </p:nvSpPr>
          <p:spPr bwMode="auto">
            <a:xfrm flipH="1">
              <a:off x="2228850" y="5403850"/>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95" name="Rectangle 451"/>
            <p:cNvSpPr>
              <a:spLocks noChangeArrowheads="1"/>
            </p:cNvSpPr>
            <p:nvPr/>
          </p:nvSpPr>
          <p:spPr bwMode="auto">
            <a:xfrm>
              <a:off x="557212" y="53530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96" name="Line 452"/>
            <p:cNvSpPr>
              <a:spLocks noChangeShapeType="1"/>
            </p:cNvSpPr>
            <p:nvPr/>
          </p:nvSpPr>
          <p:spPr bwMode="auto">
            <a:xfrm>
              <a:off x="620712" y="5200650"/>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97" name="Line 453"/>
            <p:cNvSpPr>
              <a:spLocks noChangeShapeType="1"/>
            </p:cNvSpPr>
            <p:nvPr/>
          </p:nvSpPr>
          <p:spPr bwMode="auto">
            <a:xfrm flipH="1">
              <a:off x="2228850" y="5200650"/>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98" name="Rectangle 454"/>
            <p:cNvSpPr>
              <a:spLocks noChangeArrowheads="1"/>
            </p:cNvSpPr>
            <p:nvPr/>
          </p:nvSpPr>
          <p:spPr bwMode="auto">
            <a:xfrm>
              <a:off x="557212" y="51498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799" name="Line 455"/>
            <p:cNvSpPr>
              <a:spLocks noChangeShapeType="1"/>
            </p:cNvSpPr>
            <p:nvPr/>
          </p:nvSpPr>
          <p:spPr bwMode="auto">
            <a:xfrm>
              <a:off x="620712" y="5200650"/>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0" name="Line 456"/>
            <p:cNvSpPr>
              <a:spLocks noChangeShapeType="1"/>
            </p:cNvSpPr>
            <p:nvPr/>
          </p:nvSpPr>
          <p:spPr bwMode="auto">
            <a:xfrm>
              <a:off x="620712" y="6242050"/>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1" name="Line 457"/>
            <p:cNvSpPr>
              <a:spLocks noChangeShapeType="1"/>
            </p:cNvSpPr>
            <p:nvPr/>
          </p:nvSpPr>
          <p:spPr bwMode="auto">
            <a:xfrm flipV="1">
              <a:off x="2247900" y="5200650"/>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2" name="Line 458"/>
            <p:cNvSpPr>
              <a:spLocks noChangeShapeType="1"/>
            </p:cNvSpPr>
            <p:nvPr/>
          </p:nvSpPr>
          <p:spPr bwMode="auto">
            <a:xfrm flipV="1">
              <a:off x="620712" y="5200650"/>
              <a:ext cx="1588" cy="1041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3" name="Freeform 459"/>
            <p:cNvSpPr>
              <a:spLocks/>
            </p:cNvSpPr>
            <p:nvPr/>
          </p:nvSpPr>
          <p:spPr bwMode="auto">
            <a:xfrm>
              <a:off x="709612" y="5200650"/>
              <a:ext cx="1398588" cy="996950"/>
            </a:xfrm>
            <a:custGeom>
              <a:avLst/>
              <a:gdLst/>
              <a:ahLst/>
              <a:cxnLst>
                <a:cxn ang="0">
                  <a:pos x="0" y="172"/>
                </a:cxn>
                <a:cxn ang="0">
                  <a:pos x="16" y="256"/>
                </a:cxn>
                <a:cxn ang="0">
                  <a:pos x="28" y="308"/>
                </a:cxn>
                <a:cxn ang="0">
                  <a:pos x="44" y="340"/>
                </a:cxn>
                <a:cxn ang="0">
                  <a:pos x="60" y="364"/>
                </a:cxn>
                <a:cxn ang="0">
                  <a:pos x="72" y="376"/>
                </a:cxn>
                <a:cxn ang="0">
                  <a:pos x="88" y="384"/>
                </a:cxn>
                <a:cxn ang="0">
                  <a:pos x="104" y="384"/>
                </a:cxn>
                <a:cxn ang="0">
                  <a:pos x="116" y="380"/>
                </a:cxn>
                <a:cxn ang="0">
                  <a:pos x="132" y="368"/>
                </a:cxn>
                <a:cxn ang="0">
                  <a:pos x="148" y="356"/>
                </a:cxn>
                <a:cxn ang="0">
                  <a:pos x="160" y="332"/>
                </a:cxn>
                <a:cxn ang="0">
                  <a:pos x="176" y="304"/>
                </a:cxn>
                <a:cxn ang="0">
                  <a:pos x="192" y="264"/>
                </a:cxn>
                <a:cxn ang="0">
                  <a:pos x="204" y="216"/>
                </a:cxn>
                <a:cxn ang="0">
                  <a:pos x="220" y="160"/>
                </a:cxn>
                <a:cxn ang="0">
                  <a:pos x="236" y="96"/>
                </a:cxn>
                <a:cxn ang="0">
                  <a:pos x="248" y="40"/>
                </a:cxn>
                <a:cxn ang="0">
                  <a:pos x="264" y="0"/>
                </a:cxn>
                <a:cxn ang="0">
                  <a:pos x="280" y="0"/>
                </a:cxn>
                <a:cxn ang="0">
                  <a:pos x="292" y="40"/>
                </a:cxn>
                <a:cxn ang="0">
                  <a:pos x="308" y="112"/>
                </a:cxn>
                <a:cxn ang="0">
                  <a:pos x="325" y="196"/>
                </a:cxn>
                <a:cxn ang="0">
                  <a:pos x="337" y="272"/>
                </a:cxn>
                <a:cxn ang="0">
                  <a:pos x="353" y="340"/>
                </a:cxn>
                <a:cxn ang="0">
                  <a:pos x="369" y="392"/>
                </a:cxn>
                <a:cxn ang="0">
                  <a:pos x="381" y="436"/>
                </a:cxn>
                <a:cxn ang="0">
                  <a:pos x="397" y="468"/>
                </a:cxn>
                <a:cxn ang="0">
                  <a:pos x="413" y="496"/>
                </a:cxn>
                <a:cxn ang="0">
                  <a:pos x="425" y="516"/>
                </a:cxn>
                <a:cxn ang="0">
                  <a:pos x="441" y="532"/>
                </a:cxn>
                <a:cxn ang="0">
                  <a:pos x="457" y="548"/>
                </a:cxn>
                <a:cxn ang="0">
                  <a:pos x="469" y="560"/>
                </a:cxn>
                <a:cxn ang="0">
                  <a:pos x="485" y="568"/>
                </a:cxn>
                <a:cxn ang="0">
                  <a:pos x="497" y="576"/>
                </a:cxn>
                <a:cxn ang="0">
                  <a:pos x="513" y="580"/>
                </a:cxn>
                <a:cxn ang="0">
                  <a:pos x="529" y="588"/>
                </a:cxn>
                <a:cxn ang="0">
                  <a:pos x="541" y="592"/>
                </a:cxn>
                <a:cxn ang="0">
                  <a:pos x="557" y="596"/>
                </a:cxn>
                <a:cxn ang="0">
                  <a:pos x="573" y="600"/>
                </a:cxn>
                <a:cxn ang="0">
                  <a:pos x="585" y="604"/>
                </a:cxn>
                <a:cxn ang="0">
                  <a:pos x="601" y="604"/>
                </a:cxn>
                <a:cxn ang="0">
                  <a:pos x="617" y="608"/>
                </a:cxn>
                <a:cxn ang="0">
                  <a:pos x="629" y="612"/>
                </a:cxn>
                <a:cxn ang="0">
                  <a:pos x="645" y="612"/>
                </a:cxn>
                <a:cxn ang="0">
                  <a:pos x="661" y="616"/>
                </a:cxn>
                <a:cxn ang="0">
                  <a:pos x="673" y="616"/>
                </a:cxn>
                <a:cxn ang="0">
                  <a:pos x="689" y="616"/>
                </a:cxn>
                <a:cxn ang="0">
                  <a:pos x="705" y="620"/>
                </a:cxn>
                <a:cxn ang="0">
                  <a:pos x="717" y="620"/>
                </a:cxn>
                <a:cxn ang="0">
                  <a:pos x="733" y="620"/>
                </a:cxn>
                <a:cxn ang="0">
                  <a:pos x="749" y="620"/>
                </a:cxn>
                <a:cxn ang="0">
                  <a:pos x="761" y="624"/>
                </a:cxn>
                <a:cxn ang="0">
                  <a:pos x="777" y="624"/>
                </a:cxn>
                <a:cxn ang="0">
                  <a:pos x="793" y="624"/>
                </a:cxn>
                <a:cxn ang="0">
                  <a:pos x="805" y="624"/>
                </a:cxn>
                <a:cxn ang="0">
                  <a:pos x="821" y="624"/>
                </a:cxn>
                <a:cxn ang="0">
                  <a:pos x="837" y="628"/>
                </a:cxn>
                <a:cxn ang="0">
                  <a:pos x="849" y="628"/>
                </a:cxn>
                <a:cxn ang="0">
                  <a:pos x="865" y="628"/>
                </a:cxn>
                <a:cxn ang="0">
                  <a:pos x="881" y="628"/>
                </a:cxn>
              </a:cxnLst>
              <a:rect l="0" t="0" r="r" b="b"/>
              <a:pathLst>
                <a:path w="881" h="628">
                  <a:moveTo>
                    <a:pt x="0" y="172"/>
                  </a:moveTo>
                  <a:lnTo>
                    <a:pt x="16" y="256"/>
                  </a:lnTo>
                  <a:lnTo>
                    <a:pt x="28" y="308"/>
                  </a:lnTo>
                  <a:lnTo>
                    <a:pt x="44" y="340"/>
                  </a:lnTo>
                  <a:lnTo>
                    <a:pt x="60" y="364"/>
                  </a:lnTo>
                  <a:lnTo>
                    <a:pt x="72" y="376"/>
                  </a:lnTo>
                  <a:lnTo>
                    <a:pt x="88" y="384"/>
                  </a:lnTo>
                  <a:lnTo>
                    <a:pt x="104" y="384"/>
                  </a:lnTo>
                  <a:lnTo>
                    <a:pt x="116" y="380"/>
                  </a:lnTo>
                  <a:lnTo>
                    <a:pt x="132" y="368"/>
                  </a:lnTo>
                  <a:lnTo>
                    <a:pt x="148" y="356"/>
                  </a:lnTo>
                  <a:lnTo>
                    <a:pt x="160" y="332"/>
                  </a:lnTo>
                  <a:lnTo>
                    <a:pt x="176" y="304"/>
                  </a:lnTo>
                  <a:lnTo>
                    <a:pt x="192" y="264"/>
                  </a:lnTo>
                  <a:lnTo>
                    <a:pt x="204" y="216"/>
                  </a:lnTo>
                  <a:lnTo>
                    <a:pt x="220" y="160"/>
                  </a:lnTo>
                  <a:lnTo>
                    <a:pt x="236" y="96"/>
                  </a:lnTo>
                  <a:lnTo>
                    <a:pt x="248" y="40"/>
                  </a:lnTo>
                  <a:lnTo>
                    <a:pt x="264" y="0"/>
                  </a:lnTo>
                  <a:lnTo>
                    <a:pt x="280" y="0"/>
                  </a:lnTo>
                  <a:lnTo>
                    <a:pt x="292" y="40"/>
                  </a:lnTo>
                  <a:lnTo>
                    <a:pt x="308" y="112"/>
                  </a:lnTo>
                  <a:lnTo>
                    <a:pt x="325" y="196"/>
                  </a:lnTo>
                  <a:lnTo>
                    <a:pt x="337" y="272"/>
                  </a:lnTo>
                  <a:lnTo>
                    <a:pt x="353" y="340"/>
                  </a:lnTo>
                  <a:lnTo>
                    <a:pt x="369" y="392"/>
                  </a:lnTo>
                  <a:lnTo>
                    <a:pt x="381" y="436"/>
                  </a:lnTo>
                  <a:lnTo>
                    <a:pt x="397" y="468"/>
                  </a:lnTo>
                  <a:lnTo>
                    <a:pt x="413" y="496"/>
                  </a:lnTo>
                  <a:lnTo>
                    <a:pt x="425" y="516"/>
                  </a:lnTo>
                  <a:lnTo>
                    <a:pt x="441" y="532"/>
                  </a:lnTo>
                  <a:lnTo>
                    <a:pt x="457" y="548"/>
                  </a:lnTo>
                  <a:lnTo>
                    <a:pt x="469" y="560"/>
                  </a:lnTo>
                  <a:lnTo>
                    <a:pt x="485" y="568"/>
                  </a:lnTo>
                  <a:lnTo>
                    <a:pt x="497" y="576"/>
                  </a:lnTo>
                  <a:lnTo>
                    <a:pt x="513" y="580"/>
                  </a:lnTo>
                  <a:lnTo>
                    <a:pt x="529" y="588"/>
                  </a:lnTo>
                  <a:lnTo>
                    <a:pt x="541" y="592"/>
                  </a:lnTo>
                  <a:lnTo>
                    <a:pt x="557" y="596"/>
                  </a:lnTo>
                  <a:lnTo>
                    <a:pt x="573" y="600"/>
                  </a:lnTo>
                  <a:lnTo>
                    <a:pt x="585" y="604"/>
                  </a:lnTo>
                  <a:lnTo>
                    <a:pt x="601" y="604"/>
                  </a:lnTo>
                  <a:lnTo>
                    <a:pt x="617" y="608"/>
                  </a:lnTo>
                  <a:lnTo>
                    <a:pt x="629" y="612"/>
                  </a:lnTo>
                  <a:lnTo>
                    <a:pt x="645" y="612"/>
                  </a:lnTo>
                  <a:lnTo>
                    <a:pt x="661" y="616"/>
                  </a:lnTo>
                  <a:lnTo>
                    <a:pt x="673" y="616"/>
                  </a:lnTo>
                  <a:lnTo>
                    <a:pt x="689" y="616"/>
                  </a:lnTo>
                  <a:lnTo>
                    <a:pt x="705" y="620"/>
                  </a:lnTo>
                  <a:lnTo>
                    <a:pt x="717" y="620"/>
                  </a:lnTo>
                  <a:lnTo>
                    <a:pt x="733" y="620"/>
                  </a:lnTo>
                  <a:lnTo>
                    <a:pt x="749" y="620"/>
                  </a:lnTo>
                  <a:lnTo>
                    <a:pt x="761" y="624"/>
                  </a:lnTo>
                  <a:lnTo>
                    <a:pt x="777" y="624"/>
                  </a:lnTo>
                  <a:lnTo>
                    <a:pt x="793" y="624"/>
                  </a:lnTo>
                  <a:lnTo>
                    <a:pt x="805" y="624"/>
                  </a:lnTo>
                  <a:lnTo>
                    <a:pt x="821" y="624"/>
                  </a:lnTo>
                  <a:lnTo>
                    <a:pt x="837" y="628"/>
                  </a:lnTo>
                  <a:lnTo>
                    <a:pt x="849" y="628"/>
                  </a:lnTo>
                  <a:lnTo>
                    <a:pt x="865" y="628"/>
                  </a:lnTo>
                  <a:lnTo>
                    <a:pt x="881" y="62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4" name="Freeform 460"/>
            <p:cNvSpPr>
              <a:spLocks/>
            </p:cNvSpPr>
            <p:nvPr/>
          </p:nvSpPr>
          <p:spPr bwMode="auto">
            <a:xfrm>
              <a:off x="709612" y="5207000"/>
              <a:ext cx="1398588" cy="990600"/>
            </a:xfrm>
            <a:custGeom>
              <a:avLst/>
              <a:gdLst/>
              <a:ahLst/>
              <a:cxnLst>
                <a:cxn ang="0">
                  <a:pos x="0" y="180"/>
                </a:cxn>
                <a:cxn ang="0">
                  <a:pos x="16" y="260"/>
                </a:cxn>
                <a:cxn ang="0">
                  <a:pos x="28" y="312"/>
                </a:cxn>
                <a:cxn ang="0">
                  <a:pos x="44" y="344"/>
                </a:cxn>
                <a:cxn ang="0">
                  <a:pos x="60" y="364"/>
                </a:cxn>
                <a:cxn ang="0">
                  <a:pos x="72" y="380"/>
                </a:cxn>
                <a:cxn ang="0">
                  <a:pos x="88" y="384"/>
                </a:cxn>
                <a:cxn ang="0">
                  <a:pos x="104" y="388"/>
                </a:cxn>
                <a:cxn ang="0">
                  <a:pos x="116" y="384"/>
                </a:cxn>
                <a:cxn ang="0">
                  <a:pos x="132" y="376"/>
                </a:cxn>
                <a:cxn ang="0">
                  <a:pos x="148" y="360"/>
                </a:cxn>
                <a:cxn ang="0">
                  <a:pos x="160" y="340"/>
                </a:cxn>
                <a:cxn ang="0">
                  <a:pos x="176" y="312"/>
                </a:cxn>
                <a:cxn ang="0">
                  <a:pos x="192" y="276"/>
                </a:cxn>
                <a:cxn ang="0">
                  <a:pos x="204" y="232"/>
                </a:cxn>
                <a:cxn ang="0">
                  <a:pos x="220" y="176"/>
                </a:cxn>
                <a:cxn ang="0">
                  <a:pos x="236" y="112"/>
                </a:cxn>
                <a:cxn ang="0">
                  <a:pos x="248" y="52"/>
                </a:cxn>
                <a:cxn ang="0">
                  <a:pos x="264" y="8"/>
                </a:cxn>
                <a:cxn ang="0">
                  <a:pos x="280" y="0"/>
                </a:cxn>
                <a:cxn ang="0">
                  <a:pos x="292" y="36"/>
                </a:cxn>
                <a:cxn ang="0">
                  <a:pos x="308" y="100"/>
                </a:cxn>
                <a:cxn ang="0">
                  <a:pos x="325" y="180"/>
                </a:cxn>
                <a:cxn ang="0">
                  <a:pos x="337" y="260"/>
                </a:cxn>
                <a:cxn ang="0">
                  <a:pos x="353" y="328"/>
                </a:cxn>
                <a:cxn ang="0">
                  <a:pos x="369" y="384"/>
                </a:cxn>
                <a:cxn ang="0">
                  <a:pos x="381" y="428"/>
                </a:cxn>
                <a:cxn ang="0">
                  <a:pos x="397" y="460"/>
                </a:cxn>
                <a:cxn ang="0">
                  <a:pos x="413" y="488"/>
                </a:cxn>
                <a:cxn ang="0">
                  <a:pos x="425" y="508"/>
                </a:cxn>
                <a:cxn ang="0">
                  <a:pos x="441" y="528"/>
                </a:cxn>
                <a:cxn ang="0">
                  <a:pos x="457" y="540"/>
                </a:cxn>
                <a:cxn ang="0">
                  <a:pos x="469" y="552"/>
                </a:cxn>
                <a:cxn ang="0">
                  <a:pos x="485" y="560"/>
                </a:cxn>
                <a:cxn ang="0">
                  <a:pos x="497" y="568"/>
                </a:cxn>
                <a:cxn ang="0">
                  <a:pos x="513" y="576"/>
                </a:cxn>
                <a:cxn ang="0">
                  <a:pos x="529" y="584"/>
                </a:cxn>
                <a:cxn ang="0">
                  <a:pos x="541" y="588"/>
                </a:cxn>
                <a:cxn ang="0">
                  <a:pos x="557" y="592"/>
                </a:cxn>
                <a:cxn ang="0">
                  <a:pos x="573" y="596"/>
                </a:cxn>
                <a:cxn ang="0">
                  <a:pos x="585" y="600"/>
                </a:cxn>
                <a:cxn ang="0">
                  <a:pos x="601" y="600"/>
                </a:cxn>
                <a:cxn ang="0">
                  <a:pos x="617" y="604"/>
                </a:cxn>
                <a:cxn ang="0">
                  <a:pos x="629" y="604"/>
                </a:cxn>
                <a:cxn ang="0">
                  <a:pos x="645" y="608"/>
                </a:cxn>
                <a:cxn ang="0">
                  <a:pos x="661" y="608"/>
                </a:cxn>
                <a:cxn ang="0">
                  <a:pos x="673" y="612"/>
                </a:cxn>
                <a:cxn ang="0">
                  <a:pos x="689" y="612"/>
                </a:cxn>
                <a:cxn ang="0">
                  <a:pos x="705" y="616"/>
                </a:cxn>
                <a:cxn ang="0">
                  <a:pos x="717" y="616"/>
                </a:cxn>
                <a:cxn ang="0">
                  <a:pos x="733" y="616"/>
                </a:cxn>
                <a:cxn ang="0">
                  <a:pos x="749" y="616"/>
                </a:cxn>
                <a:cxn ang="0">
                  <a:pos x="761" y="620"/>
                </a:cxn>
                <a:cxn ang="0">
                  <a:pos x="777" y="620"/>
                </a:cxn>
                <a:cxn ang="0">
                  <a:pos x="793" y="620"/>
                </a:cxn>
                <a:cxn ang="0">
                  <a:pos x="805" y="620"/>
                </a:cxn>
                <a:cxn ang="0">
                  <a:pos x="821" y="620"/>
                </a:cxn>
                <a:cxn ang="0">
                  <a:pos x="837" y="624"/>
                </a:cxn>
                <a:cxn ang="0">
                  <a:pos x="849" y="624"/>
                </a:cxn>
                <a:cxn ang="0">
                  <a:pos x="865" y="624"/>
                </a:cxn>
                <a:cxn ang="0">
                  <a:pos x="881" y="624"/>
                </a:cxn>
              </a:cxnLst>
              <a:rect l="0" t="0" r="r" b="b"/>
              <a:pathLst>
                <a:path w="881" h="624">
                  <a:moveTo>
                    <a:pt x="0" y="180"/>
                  </a:moveTo>
                  <a:lnTo>
                    <a:pt x="16" y="260"/>
                  </a:lnTo>
                  <a:lnTo>
                    <a:pt x="28" y="312"/>
                  </a:lnTo>
                  <a:lnTo>
                    <a:pt x="44" y="344"/>
                  </a:lnTo>
                  <a:lnTo>
                    <a:pt x="60" y="364"/>
                  </a:lnTo>
                  <a:lnTo>
                    <a:pt x="72" y="380"/>
                  </a:lnTo>
                  <a:lnTo>
                    <a:pt x="88" y="384"/>
                  </a:lnTo>
                  <a:lnTo>
                    <a:pt x="104" y="388"/>
                  </a:lnTo>
                  <a:lnTo>
                    <a:pt x="116" y="384"/>
                  </a:lnTo>
                  <a:lnTo>
                    <a:pt x="132" y="376"/>
                  </a:lnTo>
                  <a:lnTo>
                    <a:pt x="148" y="360"/>
                  </a:lnTo>
                  <a:lnTo>
                    <a:pt x="160" y="340"/>
                  </a:lnTo>
                  <a:lnTo>
                    <a:pt x="176" y="312"/>
                  </a:lnTo>
                  <a:lnTo>
                    <a:pt x="192" y="276"/>
                  </a:lnTo>
                  <a:lnTo>
                    <a:pt x="204" y="232"/>
                  </a:lnTo>
                  <a:lnTo>
                    <a:pt x="220" y="176"/>
                  </a:lnTo>
                  <a:lnTo>
                    <a:pt x="236" y="112"/>
                  </a:lnTo>
                  <a:lnTo>
                    <a:pt x="248" y="52"/>
                  </a:lnTo>
                  <a:lnTo>
                    <a:pt x="264" y="8"/>
                  </a:lnTo>
                  <a:lnTo>
                    <a:pt x="280" y="0"/>
                  </a:lnTo>
                  <a:lnTo>
                    <a:pt x="292" y="36"/>
                  </a:lnTo>
                  <a:lnTo>
                    <a:pt x="308" y="100"/>
                  </a:lnTo>
                  <a:lnTo>
                    <a:pt x="325" y="180"/>
                  </a:lnTo>
                  <a:lnTo>
                    <a:pt x="337" y="260"/>
                  </a:lnTo>
                  <a:lnTo>
                    <a:pt x="353" y="328"/>
                  </a:lnTo>
                  <a:lnTo>
                    <a:pt x="369" y="384"/>
                  </a:lnTo>
                  <a:lnTo>
                    <a:pt x="381" y="428"/>
                  </a:lnTo>
                  <a:lnTo>
                    <a:pt x="397" y="460"/>
                  </a:lnTo>
                  <a:lnTo>
                    <a:pt x="413" y="488"/>
                  </a:lnTo>
                  <a:lnTo>
                    <a:pt x="425" y="508"/>
                  </a:lnTo>
                  <a:lnTo>
                    <a:pt x="441" y="528"/>
                  </a:lnTo>
                  <a:lnTo>
                    <a:pt x="457" y="540"/>
                  </a:lnTo>
                  <a:lnTo>
                    <a:pt x="469" y="552"/>
                  </a:lnTo>
                  <a:lnTo>
                    <a:pt x="485" y="560"/>
                  </a:lnTo>
                  <a:lnTo>
                    <a:pt x="497" y="568"/>
                  </a:lnTo>
                  <a:lnTo>
                    <a:pt x="513" y="576"/>
                  </a:lnTo>
                  <a:lnTo>
                    <a:pt x="529" y="584"/>
                  </a:lnTo>
                  <a:lnTo>
                    <a:pt x="541" y="588"/>
                  </a:lnTo>
                  <a:lnTo>
                    <a:pt x="557" y="592"/>
                  </a:lnTo>
                  <a:lnTo>
                    <a:pt x="573" y="596"/>
                  </a:lnTo>
                  <a:lnTo>
                    <a:pt x="585" y="600"/>
                  </a:lnTo>
                  <a:lnTo>
                    <a:pt x="601" y="600"/>
                  </a:lnTo>
                  <a:lnTo>
                    <a:pt x="617" y="604"/>
                  </a:lnTo>
                  <a:lnTo>
                    <a:pt x="629" y="604"/>
                  </a:lnTo>
                  <a:lnTo>
                    <a:pt x="645" y="608"/>
                  </a:lnTo>
                  <a:lnTo>
                    <a:pt x="661" y="608"/>
                  </a:lnTo>
                  <a:lnTo>
                    <a:pt x="673" y="612"/>
                  </a:lnTo>
                  <a:lnTo>
                    <a:pt x="689" y="612"/>
                  </a:lnTo>
                  <a:lnTo>
                    <a:pt x="705" y="616"/>
                  </a:lnTo>
                  <a:lnTo>
                    <a:pt x="717" y="616"/>
                  </a:lnTo>
                  <a:lnTo>
                    <a:pt x="733" y="616"/>
                  </a:lnTo>
                  <a:lnTo>
                    <a:pt x="749" y="616"/>
                  </a:lnTo>
                  <a:lnTo>
                    <a:pt x="761" y="620"/>
                  </a:lnTo>
                  <a:lnTo>
                    <a:pt x="777" y="620"/>
                  </a:lnTo>
                  <a:lnTo>
                    <a:pt x="793" y="620"/>
                  </a:lnTo>
                  <a:lnTo>
                    <a:pt x="805" y="620"/>
                  </a:lnTo>
                  <a:lnTo>
                    <a:pt x="821" y="620"/>
                  </a:lnTo>
                  <a:lnTo>
                    <a:pt x="837" y="624"/>
                  </a:lnTo>
                  <a:lnTo>
                    <a:pt x="849" y="624"/>
                  </a:lnTo>
                  <a:lnTo>
                    <a:pt x="865" y="624"/>
                  </a:lnTo>
                  <a:lnTo>
                    <a:pt x="881" y="62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5" name="Freeform 461"/>
            <p:cNvSpPr>
              <a:spLocks/>
            </p:cNvSpPr>
            <p:nvPr/>
          </p:nvSpPr>
          <p:spPr bwMode="auto">
            <a:xfrm>
              <a:off x="709612" y="5219700"/>
              <a:ext cx="1398588" cy="977900"/>
            </a:xfrm>
            <a:custGeom>
              <a:avLst/>
              <a:gdLst/>
              <a:ahLst/>
              <a:cxnLst>
                <a:cxn ang="0">
                  <a:pos x="0" y="180"/>
                </a:cxn>
                <a:cxn ang="0">
                  <a:pos x="16" y="260"/>
                </a:cxn>
                <a:cxn ang="0">
                  <a:pos x="28" y="308"/>
                </a:cxn>
                <a:cxn ang="0">
                  <a:pos x="44" y="344"/>
                </a:cxn>
                <a:cxn ang="0">
                  <a:pos x="60" y="364"/>
                </a:cxn>
                <a:cxn ang="0">
                  <a:pos x="72" y="376"/>
                </a:cxn>
                <a:cxn ang="0">
                  <a:pos x="88" y="384"/>
                </a:cxn>
                <a:cxn ang="0">
                  <a:pos x="104" y="388"/>
                </a:cxn>
                <a:cxn ang="0">
                  <a:pos x="116" y="384"/>
                </a:cxn>
                <a:cxn ang="0">
                  <a:pos x="132" y="376"/>
                </a:cxn>
                <a:cxn ang="0">
                  <a:pos x="148" y="364"/>
                </a:cxn>
                <a:cxn ang="0">
                  <a:pos x="160" y="344"/>
                </a:cxn>
                <a:cxn ang="0">
                  <a:pos x="176" y="316"/>
                </a:cxn>
                <a:cxn ang="0">
                  <a:pos x="192" y="284"/>
                </a:cxn>
                <a:cxn ang="0">
                  <a:pos x="204" y="240"/>
                </a:cxn>
                <a:cxn ang="0">
                  <a:pos x="220" y="188"/>
                </a:cxn>
                <a:cxn ang="0">
                  <a:pos x="236" y="128"/>
                </a:cxn>
                <a:cxn ang="0">
                  <a:pos x="248" y="64"/>
                </a:cxn>
                <a:cxn ang="0">
                  <a:pos x="264" y="16"/>
                </a:cxn>
                <a:cxn ang="0">
                  <a:pos x="280" y="0"/>
                </a:cxn>
                <a:cxn ang="0">
                  <a:pos x="292" y="24"/>
                </a:cxn>
                <a:cxn ang="0">
                  <a:pos x="308" y="84"/>
                </a:cxn>
                <a:cxn ang="0">
                  <a:pos x="325" y="160"/>
                </a:cxn>
                <a:cxn ang="0">
                  <a:pos x="337" y="240"/>
                </a:cxn>
                <a:cxn ang="0">
                  <a:pos x="353" y="308"/>
                </a:cxn>
                <a:cxn ang="0">
                  <a:pos x="369" y="368"/>
                </a:cxn>
                <a:cxn ang="0">
                  <a:pos x="381" y="412"/>
                </a:cxn>
                <a:cxn ang="0">
                  <a:pos x="397" y="448"/>
                </a:cxn>
                <a:cxn ang="0">
                  <a:pos x="413" y="476"/>
                </a:cxn>
                <a:cxn ang="0">
                  <a:pos x="425" y="496"/>
                </a:cxn>
                <a:cxn ang="0">
                  <a:pos x="441" y="516"/>
                </a:cxn>
                <a:cxn ang="0">
                  <a:pos x="457" y="532"/>
                </a:cxn>
                <a:cxn ang="0">
                  <a:pos x="469" y="544"/>
                </a:cxn>
                <a:cxn ang="0">
                  <a:pos x="485" y="552"/>
                </a:cxn>
                <a:cxn ang="0">
                  <a:pos x="497" y="560"/>
                </a:cxn>
                <a:cxn ang="0">
                  <a:pos x="513" y="568"/>
                </a:cxn>
                <a:cxn ang="0">
                  <a:pos x="529" y="572"/>
                </a:cxn>
                <a:cxn ang="0">
                  <a:pos x="541" y="580"/>
                </a:cxn>
                <a:cxn ang="0">
                  <a:pos x="557" y="584"/>
                </a:cxn>
                <a:cxn ang="0">
                  <a:pos x="573" y="588"/>
                </a:cxn>
                <a:cxn ang="0">
                  <a:pos x="585" y="588"/>
                </a:cxn>
                <a:cxn ang="0">
                  <a:pos x="601" y="592"/>
                </a:cxn>
                <a:cxn ang="0">
                  <a:pos x="617" y="596"/>
                </a:cxn>
                <a:cxn ang="0">
                  <a:pos x="629" y="596"/>
                </a:cxn>
                <a:cxn ang="0">
                  <a:pos x="645" y="600"/>
                </a:cxn>
                <a:cxn ang="0">
                  <a:pos x="661" y="600"/>
                </a:cxn>
                <a:cxn ang="0">
                  <a:pos x="673" y="604"/>
                </a:cxn>
                <a:cxn ang="0">
                  <a:pos x="689" y="604"/>
                </a:cxn>
                <a:cxn ang="0">
                  <a:pos x="705" y="604"/>
                </a:cxn>
                <a:cxn ang="0">
                  <a:pos x="717" y="608"/>
                </a:cxn>
                <a:cxn ang="0">
                  <a:pos x="733" y="608"/>
                </a:cxn>
                <a:cxn ang="0">
                  <a:pos x="749" y="608"/>
                </a:cxn>
                <a:cxn ang="0">
                  <a:pos x="761" y="612"/>
                </a:cxn>
                <a:cxn ang="0">
                  <a:pos x="777" y="612"/>
                </a:cxn>
                <a:cxn ang="0">
                  <a:pos x="793" y="612"/>
                </a:cxn>
                <a:cxn ang="0">
                  <a:pos x="805" y="612"/>
                </a:cxn>
                <a:cxn ang="0">
                  <a:pos x="821" y="612"/>
                </a:cxn>
                <a:cxn ang="0">
                  <a:pos x="837" y="612"/>
                </a:cxn>
                <a:cxn ang="0">
                  <a:pos x="849" y="616"/>
                </a:cxn>
                <a:cxn ang="0">
                  <a:pos x="865" y="616"/>
                </a:cxn>
                <a:cxn ang="0">
                  <a:pos x="881" y="616"/>
                </a:cxn>
              </a:cxnLst>
              <a:rect l="0" t="0" r="r" b="b"/>
              <a:pathLst>
                <a:path w="881" h="616">
                  <a:moveTo>
                    <a:pt x="0" y="180"/>
                  </a:moveTo>
                  <a:lnTo>
                    <a:pt x="16" y="260"/>
                  </a:lnTo>
                  <a:lnTo>
                    <a:pt x="28" y="308"/>
                  </a:lnTo>
                  <a:lnTo>
                    <a:pt x="44" y="344"/>
                  </a:lnTo>
                  <a:lnTo>
                    <a:pt x="60" y="364"/>
                  </a:lnTo>
                  <a:lnTo>
                    <a:pt x="72" y="376"/>
                  </a:lnTo>
                  <a:lnTo>
                    <a:pt x="88" y="384"/>
                  </a:lnTo>
                  <a:lnTo>
                    <a:pt x="104" y="388"/>
                  </a:lnTo>
                  <a:lnTo>
                    <a:pt x="116" y="384"/>
                  </a:lnTo>
                  <a:lnTo>
                    <a:pt x="132" y="376"/>
                  </a:lnTo>
                  <a:lnTo>
                    <a:pt x="148" y="364"/>
                  </a:lnTo>
                  <a:lnTo>
                    <a:pt x="160" y="344"/>
                  </a:lnTo>
                  <a:lnTo>
                    <a:pt x="176" y="316"/>
                  </a:lnTo>
                  <a:lnTo>
                    <a:pt x="192" y="284"/>
                  </a:lnTo>
                  <a:lnTo>
                    <a:pt x="204" y="240"/>
                  </a:lnTo>
                  <a:lnTo>
                    <a:pt x="220" y="188"/>
                  </a:lnTo>
                  <a:lnTo>
                    <a:pt x="236" y="128"/>
                  </a:lnTo>
                  <a:lnTo>
                    <a:pt x="248" y="64"/>
                  </a:lnTo>
                  <a:lnTo>
                    <a:pt x="264" y="16"/>
                  </a:lnTo>
                  <a:lnTo>
                    <a:pt x="280" y="0"/>
                  </a:lnTo>
                  <a:lnTo>
                    <a:pt x="292" y="24"/>
                  </a:lnTo>
                  <a:lnTo>
                    <a:pt x="308" y="84"/>
                  </a:lnTo>
                  <a:lnTo>
                    <a:pt x="325" y="160"/>
                  </a:lnTo>
                  <a:lnTo>
                    <a:pt x="337" y="240"/>
                  </a:lnTo>
                  <a:lnTo>
                    <a:pt x="353" y="308"/>
                  </a:lnTo>
                  <a:lnTo>
                    <a:pt x="369" y="368"/>
                  </a:lnTo>
                  <a:lnTo>
                    <a:pt x="381" y="412"/>
                  </a:lnTo>
                  <a:lnTo>
                    <a:pt x="397" y="448"/>
                  </a:lnTo>
                  <a:lnTo>
                    <a:pt x="413" y="476"/>
                  </a:lnTo>
                  <a:lnTo>
                    <a:pt x="425" y="496"/>
                  </a:lnTo>
                  <a:lnTo>
                    <a:pt x="441" y="516"/>
                  </a:lnTo>
                  <a:lnTo>
                    <a:pt x="457" y="532"/>
                  </a:lnTo>
                  <a:lnTo>
                    <a:pt x="469" y="544"/>
                  </a:lnTo>
                  <a:lnTo>
                    <a:pt x="485" y="552"/>
                  </a:lnTo>
                  <a:lnTo>
                    <a:pt x="497" y="560"/>
                  </a:lnTo>
                  <a:lnTo>
                    <a:pt x="513" y="568"/>
                  </a:lnTo>
                  <a:lnTo>
                    <a:pt x="529" y="572"/>
                  </a:lnTo>
                  <a:lnTo>
                    <a:pt x="541" y="580"/>
                  </a:lnTo>
                  <a:lnTo>
                    <a:pt x="557" y="584"/>
                  </a:lnTo>
                  <a:lnTo>
                    <a:pt x="573" y="588"/>
                  </a:lnTo>
                  <a:lnTo>
                    <a:pt x="585" y="588"/>
                  </a:lnTo>
                  <a:lnTo>
                    <a:pt x="601" y="592"/>
                  </a:lnTo>
                  <a:lnTo>
                    <a:pt x="617" y="596"/>
                  </a:lnTo>
                  <a:lnTo>
                    <a:pt x="629" y="596"/>
                  </a:lnTo>
                  <a:lnTo>
                    <a:pt x="645" y="600"/>
                  </a:lnTo>
                  <a:lnTo>
                    <a:pt x="661" y="600"/>
                  </a:lnTo>
                  <a:lnTo>
                    <a:pt x="673" y="604"/>
                  </a:lnTo>
                  <a:lnTo>
                    <a:pt x="689" y="604"/>
                  </a:lnTo>
                  <a:lnTo>
                    <a:pt x="705" y="604"/>
                  </a:lnTo>
                  <a:lnTo>
                    <a:pt x="717" y="608"/>
                  </a:lnTo>
                  <a:lnTo>
                    <a:pt x="733" y="608"/>
                  </a:lnTo>
                  <a:lnTo>
                    <a:pt x="749" y="608"/>
                  </a:lnTo>
                  <a:lnTo>
                    <a:pt x="761" y="612"/>
                  </a:lnTo>
                  <a:lnTo>
                    <a:pt x="777" y="612"/>
                  </a:lnTo>
                  <a:lnTo>
                    <a:pt x="793" y="612"/>
                  </a:lnTo>
                  <a:lnTo>
                    <a:pt x="805" y="612"/>
                  </a:lnTo>
                  <a:lnTo>
                    <a:pt x="821" y="612"/>
                  </a:lnTo>
                  <a:lnTo>
                    <a:pt x="837" y="612"/>
                  </a:lnTo>
                  <a:lnTo>
                    <a:pt x="849" y="616"/>
                  </a:lnTo>
                  <a:lnTo>
                    <a:pt x="865" y="616"/>
                  </a:lnTo>
                  <a:lnTo>
                    <a:pt x="881" y="61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6" name="Freeform 462"/>
            <p:cNvSpPr>
              <a:spLocks/>
            </p:cNvSpPr>
            <p:nvPr/>
          </p:nvSpPr>
          <p:spPr bwMode="auto">
            <a:xfrm>
              <a:off x="709612" y="5232400"/>
              <a:ext cx="1398588" cy="965200"/>
            </a:xfrm>
            <a:custGeom>
              <a:avLst/>
              <a:gdLst/>
              <a:ahLst/>
              <a:cxnLst>
                <a:cxn ang="0">
                  <a:pos x="0" y="180"/>
                </a:cxn>
                <a:cxn ang="0">
                  <a:pos x="16" y="260"/>
                </a:cxn>
                <a:cxn ang="0">
                  <a:pos x="28" y="308"/>
                </a:cxn>
                <a:cxn ang="0">
                  <a:pos x="44" y="340"/>
                </a:cxn>
                <a:cxn ang="0">
                  <a:pos x="60" y="364"/>
                </a:cxn>
                <a:cxn ang="0">
                  <a:pos x="72" y="376"/>
                </a:cxn>
                <a:cxn ang="0">
                  <a:pos x="88" y="384"/>
                </a:cxn>
                <a:cxn ang="0">
                  <a:pos x="104" y="388"/>
                </a:cxn>
                <a:cxn ang="0">
                  <a:pos x="116" y="384"/>
                </a:cxn>
                <a:cxn ang="0">
                  <a:pos x="132" y="376"/>
                </a:cxn>
                <a:cxn ang="0">
                  <a:pos x="148" y="364"/>
                </a:cxn>
                <a:cxn ang="0">
                  <a:pos x="160" y="348"/>
                </a:cxn>
                <a:cxn ang="0">
                  <a:pos x="176" y="324"/>
                </a:cxn>
                <a:cxn ang="0">
                  <a:pos x="192" y="292"/>
                </a:cxn>
                <a:cxn ang="0">
                  <a:pos x="204" y="252"/>
                </a:cxn>
                <a:cxn ang="0">
                  <a:pos x="220" y="200"/>
                </a:cxn>
                <a:cxn ang="0">
                  <a:pos x="236" y="144"/>
                </a:cxn>
                <a:cxn ang="0">
                  <a:pos x="248" y="80"/>
                </a:cxn>
                <a:cxn ang="0">
                  <a:pos x="264" y="28"/>
                </a:cxn>
                <a:cxn ang="0">
                  <a:pos x="280" y="0"/>
                </a:cxn>
                <a:cxn ang="0">
                  <a:pos x="292" y="16"/>
                </a:cxn>
                <a:cxn ang="0">
                  <a:pos x="308" y="68"/>
                </a:cxn>
                <a:cxn ang="0">
                  <a:pos x="325" y="140"/>
                </a:cxn>
                <a:cxn ang="0">
                  <a:pos x="337" y="220"/>
                </a:cxn>
                <a:cxn ang="0">
                  <a:pos x="353" y="288"/>
                </a:cxn>
                <a:cxn ang="0">
                  <a:pos x="369" y="348"/>
                </a:cxn>
                <a:cxn ang="0">
                  <a:pos x="381" y="396"/>
                </a:cxn>
                <a:cxn ang="0">
                  <a:pos x="397" y="432"/>
                </a:cxn>
                <a:cxn ang="0">
                  <a:pos x="413" y="460"/>
                </a:cxn>
                <a:cxn ang="0">
                  <a:pos x="425" y="484"/>
                </a:cxn>
                <a:cxn ang="0">
                  <a:pos x="441" y="504"/>
                </a:cxn>
                <a:cxn ang="0">
                  <a:pos x="457" y="520"/>
                </a:cxn>
                <a:cxn ang="0">
                  <a:pos x="469" y="532"/>
                </a:cxn>
                <a:cxn ang="0">
                  <a:pos x="485" y="540"/>
                </a:cxn>
                <a:cxn ang="0">
                  <a:pos x="497" y="552"/>
                </a:cxn>
                <a:cxn ang="0">
                  <a:pos x="513" y="556"/>
                </a:cxn>
                <a:cxn ang="0">
                  <a:pos x="529" y="564"/>
                </a:cxn>
                <a:cxn ang="0">
                  <a:pos x="541" y="568"/>
                </a:cxn>
                <a:cxn ang="0">
                  <a:pos x="557" y="572"/>
                </a:cxn>
                <a:cxn ang="0">
                  <a:pos x="573" y="576"/>
                </a:cxn>
                <a:cxn ang="0">
                  <a:pos x="585" y="580"/>
                </a:cxn>
                <a:cxn ang="0">
                  <a:pos x="601" y="584"/>
                </a:cxn>
                <a:cxn ang="0">
                  <a:pos x="617" y="588"/>
                </a:cxn>
                <a:cxn ang="0">
                  <a:pos x="629" y="588"/>
                </a:cxn>
                <a:cxn ang="0">
                  <a:pos x="645" y="592"/>
                </a:cxn>
                <a:cxn ang="0">
                  <a:pos x="661" y="592"/>
                </a:cxn>
                <a:cxn ang="0">
                  <a:pos x="673" y="596"/>
                </a:cxn>
                <a:cxn ang="0">
                  <a:pos x="689" y="596"/>
                </a:cxn>
                <a:cxn ang="0">
                  <a:pos x="705" y="596"/>
                </a:cxn>
                <a:cxn ang="0">
                  <a:pos x="717" y="600"/>
                </a:cxn>
                <a:cxn ang="0">
                  <a:pos x="733" y="600"/>
                </a:cxn>
                <a:cxn ang="0">
                  <a:pos x="749" y="600"/>
                </a:cxn>
                <a:cxn ang="0">
                  <a:pos x="761" y="600"/>
                </a:cxn>
                <a:cxn ang="0">
                  <a:pos x="777" y="604"/>
                </a:cxn>
                <a:cxn ang="0">
                  <a:pos x="793" y="604"/>
                </a:cxn>
                <a:cxn ang="0">
                  <a:pos x="805" y="604"/>
                </a:cxn>
                <a:cxn ang="0">
                  <a:pos x="821" y="604"/>
                </a:cxn>
                <a:cxn ang="0">
                  <a:pos x="837" y="604"/>
                </a:cxn>
                <a:cxn ang="0">
                  <a:pos x="849" y="608"/>
                </a:cxn>
                <a:cxn ang="0">
                  <a:pos x="865" y="608"/>
                </a:cxn>
                <a:cxn ang="0">
                  <a:pos x="881" y="608"/>
                </a:cxn>
              </a:cxnLst>
              <a:rect l="0" t="0" r="r" b="b"/>
              <a:pathLst>
                <a:path w="881" h="608">
                  <a:moveTo>
                    <a:pt x="0" y="180"/>
                  </a:moveTo>
                  <a:lnTo>
                    <a:pt x="16" y="260"/>
                  </a:lnTo>
                  <a:lnTo>
                    <a:pt x="28" y="308"/>
                  </a:lnTo>
                  <a:lnTo>
                    <a:pt x="44" y="340"/>
                  </a:lnTo>
                  <a:lnTo>
                    <a:pt x="60" y="364"/>
                  </a:lnTo>
                  <a:lnTo>
                    <a:pt x="72" y="376"/>
                  </a:lnTo>
                  <a:lnTo>
                    <a:pt x="88" y="384"/>
                  </a:lnTo>
                  <a:lnTo>
                    <a:pt x="104" y="388"/>
                  </a:lnTo>
                  <a:lnTo>
                    <a:pt x="116" y="384"/>
                  </a:lnTo>
                  <a:lnTo>
                    <a:pt x="132" y="376"/>
                  </a:lnTo>
                  <a:lnTo>
                    <a:pt x="148" y="364"/>
                  </a:lnTo>
                  <a:lnTo>
                    <a:pt x="160" y="348"/>
                  </a:lnTo>
                  <a:lnTo>
                    <a:pt x="176" y="324"/>
                  </a:lnTo>
                  <a:lnTo>
                    <a:pt x="192" y="292"/>
                  </a:lnTo>
                  <a:lnTo>
                    <a:pt x="204" y="252"/>
                  </a:lnTo>
                  <a:lnTo>
                    <a:pt x="220" y="200"/>
                  </a:lnTo>
                  <a:lnTo>
                    <a:pt x="236" y="144"/>
                  </a:lnTo>
                  <a:lnTo>
                    <a:pt x="248" y="80"/>
                  </a:lnTo>
                  <a:lnTo>
                    <a:pt x="264" y="28"/>
                  </a:lnTo>
                  <a:lnTo>
                    <a:pt x="280" y="0"/>
                  </a:lnTo>
                  <a:lnTo>
                    <a:pt x="292" y="16"/>
                  </a:lnTo>
                  <a:lnTo>
                    <a:pt x="308" y="68"/>
                  </a:lnTo>
                  <a:lnTo>
                    <a:pt x="325" y="140"/>
                  </a:lnTo>
                  <a:lnTo>
                    <a:pt x="337" y="220"/>
                  </a:lnTo>
                  <a:lnTo>
                    <a:pt x="353" y="288"/>
                  </a:lnTo>
                  <a:lnTo>
                    <a:pt x="369" y="348"/>
                  </a:lnTo>
                  <a:lnTo>
                    <a:pt x="381" y="396"/>
                  </a:lnTo>
                  <a:lnTo>
                    <a:pt x="397" y="432"/>
                  </a:lnTo>
                  <a:lnTo>
                    <a:pt x="413" y="460"/>
                  </a:lnTo>
                  <a:lnTo>
                    <a:pt x="425" y="484"/>
                  </a:lnTo>
                  <a:lnTo>
                    <a:pt x="441" y="504"/>
                  </a:lnTo>
                  <a:lnTo>
                    <a:pt x="457" y="520"/>
                  </a:lnTo>
                  <a:lnTo>
                    <a:pt x="469" y="532"/>
                  </a:lnTo>
                  <a:lnTo>
                    <a:pt x="485" y="540"/>
                  </a:lnTo>
                  <a:lnTo>
                    <a:pt x="497" y="552"/>
                  </a:lnTo>
                  <a:lnTo>
                    <a:pt x="513" y="556"/>
                  </a:lnTo>
                  <a:lnTo>
                    <a:pt x="529" y="564"/>
                  </a:lnTo>
                  <a:lnTo>
                    <a:pt x="541" y="568"/>
                  </a:lnTo>
                  <a:lnTo>
                    <a:pt x="557" y="572"/>
                  </a:lnTo>
                  <a:lnTo>
                    <a:pt x="573" y="576"/>
                  </a:lnTo>
                  <a:lnTo>
                    <a:pt x="585" y="580"/>
                  </a:lnTo>
                  <a:lnTo>
                    <a:pt x="601" y="584"/>
                  </a:lnTo>
                  <a:lnTo>
                    <a:pt x="617" y="588"/>
                  </a:lnTo>
                  <a:lnTo>
                    <a:pt x="629" y="588"/>
                  </a:lnTo>
                  <a:lnTo>
                    <a:pt x="645" y="592"/>
                  </a:lnTo>
                  <a:lnTo>
                    <a:pt x="661" y="592"/>
                  </a:lnTo>
                  <a:lnTo>
                    <a:pt x="673" y="596"/>
                  </a:lnTo>
                  <a:lnTo>
                    <a:pt x="689" y="596"/>
                  </a:lnTo>
                  <a:lnTo>
                    <a:pt x="705" y="596"/>
                  </a:lnTo>
                  <a:lnTo>
                    <a:pt x="717" y="600"/>
                  </a:lnTo>
                  <a:lnTo>
                    <a:pt x="733" y="600"/>
                  </a:lnTo>
                  <a:lnTo>
                    <a:pt x="749" y="600"/>
                  </a:lnTo>
                  <a:lnTo>
                    <a:pt x="761" y="600"/>
                  </a:lnTo>
                  <a:lnTo>
                    <a:pt x="777" y="604"/>
                  </a:lnTo>
                  <a:lnTo>
                    <a:pt x="793" y="604"/>
                  </a:lnTo>
                  <a:lnTo>
                    <a:pt x="805" y="604"/>
                  </a:lnTo>
                  <a:lnTo>
                    <a:pt x="821" y="604"/>
                  </a:lnTo>
                  <a:lnTo>
                    <a:pt x="837" y="604"/>
                  </a:lnTo>
                  <a:lnTo>
                    <a:pt x="849" y="608"/>
                  </a:lnTo>
                  <a:lnTo>
                    <a:pt x="865" y="608"/>
                  </a:lnTo>
                  <a:lnTo>
                    <a:pt x="881" y="60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7" name="Freeform 463"/>
            <p:cNvSpPr>
              <a:spLocks/>
            </p:cNvSpPr>
            <p:nvPr/>
          </p:nvSpPr>
          <p:spPr bwMode="auto">
            <a:xfrm>
              <a:off x="709612" y="5251450"/>
              <a:ext cx="1398588" cy="946150"/>
            </a:xfrm>
            <a:custGeom>
              <a:avLst/>
              <a:gdLst/>
              <a:ahLst/>
              <a:cxnLst>
                <a:cxn ang="0">
                  <a:pos x="0" y="180"/>
                </a:cxn>
                <a:cxn ang="0">
                  <a:pos x="16" y="256"/>
                </a:cxn>
                <a:cxn ang="0">
                  <a:pos x="28" y="304"/>
                </a:cxn>
                <a:cxn ang="0">
                  <a:pos x="44" y="336"/>
                </a:cxn>
                <a:cxn ang="0">
                  <a:pos x="60" y="360"/>
                </a:cxn>
                <a:cxn ang="0">
                  <a:pos x="72" y="372"/>
                </a:cxn>
                <a:cxn ang="0">
                  <a:pos x="88" y="380"/>
                </a:cxn>
                <a:cxn ang="0">
                  <a:pos x="104" y="384"/>
                </a:cxn>
                <a:cxn ang="0">
                  <a:pos x="116" y="380"/>
                </a:cxn>
                <a:cxn ang="0">
                  <a:pos x="132" y="376"/>
                </a:cxn>
                <a:cxn ang="0">
                  <a:pos x="148" y="364"/>
                </a:cxn>
                <a:cxn ang="0">
                  <a:pos x="160" y="348"/>
                </a:cxn>
                <a:cxn ang="0">
                  <a:pos x="176" y="328"/>
                </a:cxn>
                <a:cxn ang="0">
                  <a:pos x="192" y="296"/>
                </a:cxn>
                <a:cxn ang="0">
                  <a:pos x="204" y="260"/>
                </a:cxn>
                <a:cxn ang="0">
                  <a:pos x="220" y="212"/>
                </a:cxn>
                <a:cxn ang="0">
                  <a:pos x="236" y="156"/>
                </a:cxn>
                <a:cxn ang="0">
                  <a:pos x="248" y="92"/>
                </a:cxn>
                <a:cxn ang="0">
                  <a:pos x="264" y="36"/>
                </a:cxn>
                <a:cxn ang="0">
                  <a:pos x="280" y="0"/>
                </a:cxn>
                <a:cxn ang="0">
                  <a:pos x="292" y="4"/>
                </a:cxn>
                <a:cxn ang="0">
                  <a:pos x="308" y="44"/>
                </a:cxn>
                <a:cxn ang="0">
                  <a:pos x="325" y="116"/>
                </a:cxn>
                <a:cxn ang="0">
                  <a:pos x="337" y="192"/>
                </a:cxn>
                <a:cxn ang="0">
                  <a:pos x="353" y="264"/>
                </a:cxn>
                <a:cxn ang="0">
                  <a:pos x="369" y="324"/>
                </a:cxn>
                <a:cxn ang="0">
                  <a:pos x="381" y="372"/>
                </a:cxn>
                <a:cxn ang="0">
                  <a:pos x="397" y="412"/>
                </a:cxn>
                <a:cxn ang="0">
                  <a:pos x="413" y="444"/>
                </a:cxn>
                <a:cxn ang="0">
                  <a:pos x="425" y="468"/>
                </a:cxn>
                <a:cxn ang="0">
                  <a:pos x="441" y="488"/>
                </a:cxn>
                <a:cxn ang="0">
                  <a:pos x="457" y="504"/>
                </a:cxn>
                <a:cxn ang="0">
                  <a:pos x="469" y="516"/>
                </a:cxn>
                <a:cxn ang="0">
                  <a:pos x="485" y="528"/>
                </a:cxn>
                <a:cxn ang="0">
                  <a:pos x="497" y="536"/>
                </a:cxn>
                <a:cxn ang="0">
                  <a:pos x="513" y="544"/>
                </a:cxn>
                <a:cxn ang="0">
                  <a:pos x="529" y="548"/>
                </a:cxn>
                <a:cxn ang="0">
                  <a:pos x="541" y="556"/>
                </a:cxn>
                <a:cxn ang="0">
                  <a:pos x="557" y="560"/>
                </a:cxn>
                <a:cxn ang="0">
                  <a:pos x="573" y="564"/>
                </a:cxn>
                <a:cxn ang="0">
                  <a:pos x="585" y="568"/>
                </a:cxn>
                <a:cxn ang="0">
                  <a:pos x="601" y="572"/>
                </a:cxn>
                <a:cxn ang="0">
                  <a:pos x="617" y="572"/>
                </a:cxn>
                <a:cxn ang="0">
                  <a:pos x="629" y="576"/>
                </a:cxn>
                <a:cxn ang="0">
                  <a:pos x="645" y="580"/>
                </a:cxn>
                <a:cxn ang="0">
                  <a:pos x="661" y="580"/>
                </a:cxn>
                <a:cxn ang="0">
                  <a:pos x="673" y="580"/>
                </a:cxn>
                <a:cxn ang="0">
                  <a:pos x="689" y="584"/>
                </a:cxn>
                <a:cxn ang="0">
                  <a:pos x="705" y="584"/>
                </a:cxn>
                <a:cxn ang="0">
                  <a:pos x="717" y="588"/>
                </a:cxn>
                <a:cxn ang="0">
                  <a:pos x="733" y="588"/>
                </a:cxn>
                <a:cxn ang="0">
                  <a:pos x="749" y="588"/>
                </a:cxn>
                <a:cxn ang="0">
                  <a:pos x="761" y="588"/>
                </a:cxn>
                <a:cxn ang="0">
                  <a:pos x="777" y="592"/>
                </a:cxn>
                <a:cxn ang="0">
                  <a:pos x="793" y="592"/>
                </a:cxn>
                <a:cxn ang="0">
                  <a:pos x="805" y="592"/>
                </a:cxn>
                <a:cxn ang="0">
                  <a:pos x="821" y="592"/>
                </a:cxn>
                <a:cxn ang="0">
                  <a:pos x="837" y="592"/>
                </a:cxn>
                <a:cxn ang="0">
                  <a:pos x="849" y="592"/>
                </a:cxn>
                <a:cxn ang="0">
                  <a:pos x="865" y="596"/>
                </a:cxn>
                <a:cxn ang="0">
                  <a:pos x="881" y="596"/>
                </a:cxn>
              </a:cxnLst>
              <a:rect l="0" t="0" r="r" b="b"/>
              <a:pathLst>
                <a:path w="881" h="596">
                  <a:moveTo>
                    <a:pt x="0" y="180"/>
                  </a:moveTo>
                  <a:lnTo>
                    <a:pt x="16" y="256"/>
                  </a:lnTo>
                  <a:lnTo>
                    <a:pt x="28" y="304"/>
                  </a:lnTo>
                  <a:lnTo>
                    <a:pt x="44" y="336"/>
                  </a:lnTo>
                  <a:lnTo>
                    <a:pt x="60" y="360"/>
                  </a:lnTo>
                  <a:lnTo>
                    <a:pt x="72" y="372"/>
                  </a:lnTo>
                  <a:lnTo>
                    <a:pt x="88" y="380"/>
                  </a:lnTo>
                  <a:lnTo>
                    <a:pt x="104" y="384"/>
                  </a:lnTo>
                  <a:lnTo>
                    <a:pt x="116" y="380"/>
                  </a:lnTo>
                  <a:lnTo>
                    <a:pt x="132" y="376"/>
                  </a:lnTo>
                  <a:lnTo>
                    <a:pt x="148" y="364"/>
                  </a:lnTo>
                  <a:lnTo>
                    <a:pt x="160" y="348"/>
                  </a:lnTo>
                  <a:lnTo>
                    <a:pt x="176" y="328"/>
                  </a:lnTo>
                  <a:lnTo>
                    <a:pt x="192" y="296"/>
                  </a:lnTo>
                  <a:lnTo>
                    <a:pt x="204" y="260"/>
                  </a:lnTo>
                  <a:lnTo>
                    <a:pt x="220" y="212"/>
                  </a:lnTo>
                  <a:lnTo>
                    <a:pt x="236" y="156"/>
                  </a:lnTo>
                  <a:lnTo>
                    <a:pt x="248" y="92"/>
                  </a:lnTo>
                  <a:lnTo>
                    <a:pt x="264" y="36"/>
                  </a:lnTo>
                  <a:lnTo>
                    <a:pt x="280" y="0"/>
                  </a:lnTo>
                  <a:lnTo>
                    <a:pt x="292" y="4"/>
                  </a:lnTo>
                  <a:lnTo>
                    <a:pt x="308" y="44"/>
                  </a:lnTo>
                  <a:lnTo>
                    <a:pt x="325" y="116"/>
                  </a:lnTo>
                  <a:lnTo>
                    <a:pt x="337" y="192"/>
                  </a:lnTo>
                  <a:lnTo>
                    <a:pt x="353" y="264"/>
                  </a:lnTo>
                  <a:lnTo>
                    <a:pt x="369" y="324"/>
                  </a:lnTo>
                  <a:lnTo>
                    <a:pt x="381" y="372"/>
                  </a:lnTo>
                  <a:lnTo>
                    <a:pt x="397" y="412"/>
                  </a:lnTo>
                  <a:lnTo>
                    <a:pt x="413" y="444"/>
                  </a:lnTo>
                  <a:lnTo>
                    <a:pt x="425" y="468"/>
                  </a:lnTo>
                  <a:lnTo>
                    <a:pt x="441" y="488"/>
                  </a:lnTo>
                  <a:lnTo>
                    <a:pt x="457" y="504"/>
                  </a:lnTo>
                  <a:lnTo>
                    <a:pt x="469" y="516"/>
                  </a:lnTo>
                  <a:lnTo>
                    <a:pt x="485" y="528"/>
                  </a:lnTo>
                  <a:lnTo>
                    <a:pt x="497" y="536"/>
                  </a:lnTo>
                  <a:lnTo>
                    <a:pt x="513" y="544"/>
                  </a:lnTo>
                  <a:lnTo>
                    <a:pt x="529" y="548"/>
                  </a:lnTo>
                  <a:lnTo>
                    <a:pt x="541" y="556"/>
                  </a:lnTo>
                  <a:lnTo>
                    <a:pt x="557" y="560"/>
                  </a:lnTo>
                  <a:lnTo>
                    <a:pt x="573" y="564"/>
                  </a:lnTo>
                  <a:lnTo>
                    <a:pt x="585" y="568"/>
                  </a:lnTo>
                  <a:lnTo>
                    <a:pt x="601" y="572"/>
                  </a:lnTo>
                  <a:lnTo>
                    <a:pt x="617" y="572"/>
                  </a:lnTo>
                  <a:lnTo>
                    <a:pt x="629" y="576"/>
                  </a:lnTo>
                  <a:lnTo>
                    <a:pt x="645" y="580"/>
                  </a:lnTo>
                  <a:lnTo>
                    <a:pt x="661" y="580"/>
                  </a:lnTo>
                  <a:lnTo>
                    <a:pt x="673" y="580"/>
                  </a:lnTo>
                  <a:lnTo>
                    <a:pt x="689" y="584"/>
                  </a:lnTo>
                  <a:lnTo>
                    <a:pt x="705" y="584"/>
                  </a:lnTo>
                  <a:lnTo>
                    <a:pt x="717" y="588"/>
                  </a:lnTo>
                  <a:lnTo>
                    <a:pt x="733" y="588"/>
                  </a:lnTo>
                  <a:lnTo>
                    <a:pt x="749" y="588"/>
                  </a:lnTo>
                  <a:lnTo>
                    <a:pt x="761" y="588"/>
                  </a:lnTo>
                  <a:lnTo>
                    <a:pt x="777" y="592"/>
                  </a:lnTo>
                  <a:lnTo>
                    <a:pt x="793" y="592"/>
                  </a:lnTo>
                  <a:lnTo>
                    <a:pt x="805" y="592"/>
                  </a:lnTo>
                  <a:lnTo>
                    <a:pt x="821" y="592"/>
                  </a:lnTo>
                  <a:lnTo>
                    <a:pt x="837" y="592"/>
                  </a:lnTo>
                  <a:lnTo>
                    <a:pt x="849" y="592"/>
                  </a:lnTo>
                  <a:lnTo>
                    <a:pt x="865" y="596"/>
                  </a:lnTo>
                  <a:lnTo>
                    <a:pt x="881" y="59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8" name="Freeform 464"/>
            <p:cNvSpPr>
              <a:spLocks/>
            </p:cNvSpPr>
            <p:nvPr/>
          </p:nvSpPr>
          <p:spPr bwMode="auto">
            <a:xfrm>
              <a:off x="709612" y="5264150"/>
              <a:ext cx="1398588" cy="933450"/>
            </a:xfrm>
            <a:custGeom>
              <a:avLst/>
              <a:gdLst/>
              <a:ahLst/>
              <a:cxnLst>
                <a:cxn ang="0">
                  <a:pos x="0" y="184"/>
                </a:cxn>
                <a:cxn ang="0">
                  <a:pos x="16" y="256"/>
                </a:cxn>
                <a:cxn ang="0">
                  <a:pos x="28" y="304"/>
                </a:cxn>
                <a:cxn ang="0">
                  <a:pos x="44" y="336"/>
                </a:cxn>
                <a:cxn ang="0">
                  <a:pos x="60" y="360"/>
                </a:cxn>
                <a:cxn ang="0">
                  <a:pos x="72" y="372"/>
                </a:cxn>
                <a:cxn ang="0">
                  <a:pos x="88" y="380"/>
                </a:cxn>
                <a:cxn ang="0">
                  <a:pos x="104" y="384"/>
                </a:cxn>
                <a:cxn ang="0">
                  <a:pos x="116" y="384"/>
                </a:cxn>
                <a:cxn ang="0">
                  <a:pos x="132" y="380"/>
                </a:cxn>
                <a:cxn ang="0">
                  <a:pos x="148" y="368"/>
                </a:cxn>
                <a:cxn ang="0">
                  <a:pos x="160" y="356"/>
                </a:cxn>
                <a:cxn ang="0">
                  <a:pos x="176" y="336"/>
                </a:cxn>
                <a:cxn ang="0">
                  <a:pos x="192" y="308"/>
                </a:cxn>
                <a:cxn ang="0">
                  <a:pos x="204" y="272"/>
                </a:cxn>
                <a:cxn ang="0">
                  <a:pos x="220" y="228"/>
                </a:cxn>
                <a:cxn ang="0">
                  <a:pos x="236" y="172"/>
                </a:cxn>
                <a:cxn ang="0">
                  <a:pos x="248" y="112"/>
                </a:cxn>
                <a:cxn ang="0">
                  <a:pos x="264" y="52"/>
                </a:cxn>
                <a:cxn ang="0">
                  <a:pos x="280" y="8"/>
                </a:cxn>
                <a:cxn ang="0">
                  <a:pos x="292" y="0"/>
                </a:cxn>
                <a:cxn ang="0">
                  <a:pos x="308" y="28"/>
                </a:cxn>
                <a:cxn ang="0">
                  <a:pos x="325" y="92"/>
                </a:cxn>
                <a:cxn ang="0">
                  <a:pos x="337" y="168"/>
                </a:cxn>
                <a:cxn ang="0">
                  <a:pos x="353" y="240"/>
                </a:cxn>
                <a:cxn ang="0">
                  <a:pos x="369" y="300"/>
                </a:cxn>
                <a:cxn ang="0">
                  <a:pos x="381" y="352"/>
                </a:cxn>
                <a:cxn ang="0">
                  <a:pos x="397" y="396"/>
                </a:cxn>
                <a:cxn ang="0">
                  <a:pos x="413" y="428"/>
                </a:cxn>
                <a:cxn ang="0">
                  <a:pos x="425" y="452"/>
                </a:cxn>
                <a:cxn ang="0">
                  <a:pos x="441" y="476"/>
                </a:cxn>
                <a:cxn ang="0">
                  <a:pos x="457" y="492"/>
                </a:cxn>
                <a:cxn ang="0">
                  <a:pos x="469" y="504"/>
                </a:cxn>
                <a:cxn ang="0">
                  <a:pos x="485" y="516"/>
                </a:cxn>
                <a:cxn ang="0">
                  <a:pos x="497" y="524"/>
                </a:cxn>
                <a:cxn ang="0">
                  <a:pos x="513" y="532"/>
                </a:cxn>
                <a:cxn ang="0">
                  <a:pos x="529" y="540"/>
                </a:cxn>
                <a:cxn ang="0">
                  <a:pos x="541" y="544"/>
                </a:cxn>
                <a:cxn ang="0">
                  <a:pos x="557" y="552"/>
                </a:cxn>
                <a:cxn ang="0">
                  <a:pos x="573" y="556"/>
                </a:cxn>
                <a:cxn ang="0">
                  <a:pos x="585" y="560"/>
                </a:cxn>
                <a:cxn ang="0">
                  <a:pos x="601" y="560"/>
                </a:cxn>
                <a:cxn ang="0">
                  <a:pos x="617" y="564"/>
                </a:cxn>
                <a:cxn ang="0">
                  <a:pos x="629" y="568"/>
                </a:cxn>
                <a:cxn ang="0">
                  <a:pos x="645" y="568"/>
                </a:cxn>
                <a:cxn ang="0">
                  <a:pos x="661" y="572"/>
                </a:cxn>
                <a:cxn ang="0">
                  <a:pos x="673" y="572"/>
                </a:cxn>
                <a:cxn ang="0">
                  <a:pos x="689" y="576"/>
                </a:cxn>
                <a:cxn ang="0">
                  <a:pos x="705" y="576"/>
                </a:cxn>
                <a:cxn ang="0">
                  <a:pos x="717" y="576"/>
                </a:cxn>
                <a:cxn ang="0">
                  <a:pos x="733" y="580"/>
                </a:cxn>
                <a:cxn ang="0">
                  <a:pos x="749" y="580"/>
                </a:cxn>
                <a:cxn ang="0">
                  <a:pos x="761" y="580"/>
                </a:cxn>
                <a:cxn ang="0">
                  <a:pos x="777" y="580"/>
                </a:cxn>
                <a:cxn ang="0">
                  <a:pos x="793" y="584"/>
                </a:cxn>
                <a:cxn ang="0">
                  <a:pos x="805" y="584"/>
                </a:cxn>
                <a:cxn ang="0">
                  <a:pos x="821" y="584"/>
                </a:cxn>
                <a:cxn ang="0">
                  <a:pos x="837" y="584"/>
                </a:cxn>
                <a:cxn ang="0">
                  <a:pos x="849" y="584"/>
                </a:cxn>
                <a:cxn ang="0">
                  <a:pos x="865" y="584"/>
                </a:cxn>
                <a:cxn ang="0">
                  <a:pos x="881" y="588"/>
                </a:cxn>
              </a:cxnLst>
              <a:rect l="0" t="0" r="r" b="b"/>
              <a:pathLst>
                <a:path w="881" h="588">
                  <a:moveTo>
                    <a:pt x="0" y="184"/>
                  </a:moveTo>
                  <a:lnTo>
                    <a:pt x="16" y="256"/>
                  </a:lnTo>
                  <a:lnTo>
                    <a:pt x="28" y="304"/>
                  </a:lnTo>
                  <a:lnTo>
                    <a:pt x="44" y="336"/>
                  </a:lnTo>
                  <a:lnTo>
                    <a:pt x="60" y="360"/>
                  </a:lnTo>
                  <a:lnTo>
                    <a:pt x="72" y="372"/>
                  </a:lnTo>
                  <a:lnTo>
                    <a:pt x="88" y="380"/>
                  </a:lnTo>
                  <a:lnTo>
                    <a:pt x="104" y="384"/>
                  </a:lnTo>
                  <a:lnTo>
                    <a:pt x="116" y="384"/>
                  </a:lnTo>
                  <a:lnTo>
                    <a:pt x="132" y="380"/>
                  </a:lnTo>
                  <a:lnTo>
                    <a:pt x="148" y="368"/>
                  </a:lnTo>
                  <a:lnTo>
                    <a:pt x="160" y="356"/>
                  </a:lnTo>
                  <a:lnTo>
                    <a:pt x="176" y="336"/>
                  </a:lnTo>
                  <a:lnTo>
                    <a:pt x="192" y="308"/>
                  </a:lnTo>
                  <a:lnTo>
                    <a:pt x="204" y="272"/>
                  </a:lnTo>
                  <a:lnTo>
                    <a:pt x="220" y="228"/>
                  </a:lnTo>
                  <a:lnTo>
                    <a:pt x="236" y="172"/>
                  </a:lnTo>
                  <a:lnTo>
                    <a:pt x="248" y="112"/>
                  </a:lnTo>
                  <a:lnTo>
                    <a:pt x="264" y="52"/>
                  </a:lnTo>
                  <a:lnTo>
                    <a:pt x="280" y="8"/>
                  </a:lnTo>
                  <a:lnTo>
                    <a:pt x="292" y="0"/>
                  </a:lnTo>
                  <a:lnTo>
                    <a:pt x="308" y="28"/>
                  </a:lnTo>
                  <a:lnTo>
                    <a:pt x="325" y="92"/>
                  </a:lnTo>
                  <a:lnTo>
                    <a:pt x="337" y="168"/>
                  </a:lnTo>
                  <a:lnTo>
                    <a:pt x="353" y="240"/>
                  </a:lnTo>
                  <a:lnTo>
                    <a:pt x="369" y="300"/>
                  </a:lnTo>
                  <a:lnTo>
                    <a:pt x="381" y="352"/>
                  </a:lnTo>
                  <a:lnTo>
                    <a:pt x="397" y="396"/>
                  </a:lnTo>
                  <a:lnTo>
                    <a:pt x="413" y="428"/>
                  </a:lnTo>
                  <a:lnTo>
                    <a:pt x="425" y="452"/>
                  </a:lnTo>
                  <a:lnTo>
                    <a:pt x="441" y="476"/>
                  </a:lnTo>
                  <a:lnTo>
                    <a:pt x="457" y="492"/>
                  </a:lnTo>
                  <a:lnTo>
                    <a:pt x="469" y="504"/>
                  </a:lnTo>
                  <a:lnTo>
                    <a:pt x="485" y="516"/>
                  </a:lnTo>
                  <a:lnTo>
                    <a:pt x="497" y="524"/>
                  </a:lnTo>
                  <a:lnTo>
                    <a:pt x="513" y="532"/>
                  </a:lnTo>
                  <a:lnTo>
                    <a:pt x="529" y="540"/>
                  </a:lnTo>
                  <a:lnTo>
                    <a:pt x="541" y="544"/>
                  </a:lnTo>
                  <a:lnTo>
                    <a:pt x="557" y="552"/>
                  </a:lnTo>
                  <a:lnTo>
                    <a:pt x="573" y="556"/>
                  </a:lnTo>
                  <a:lnTo>
                    <a:pt x="585" y="560"/>
                  </a:lnTo>
                  <a:lnTo>
                    <a:pt x="601" y="560"/>
                  </a:lnTo>
                  <a:lnTo>
                    <a:pt x="617" y="564"/>
                  </a:lnTo>
                  <a:lnTo>
                    <a:pt x="629" y="568"/>
                  </a:lnTo>
                  <a:lnTo>
                    <a:pt x="645" y="568"/>
                  </a:lnTo>
                  <a:lnTo>
                    <a:pt x="661" y="572"/>
                  </a:lnTo>
                  <a:lnTo>
                    <a:pt x="673" y="572"/>
                  </a:lnTo>
                  <a:lnTo>
                    <a:pt x="689" y="576"/>
                  </a:lnTo>
                  <a:lnTo>
                    <a:pt x="705" y="576"/>
                  </a:lnTo>
                  <a:lnTo>
                    <a:pt x="717" y="576"/>
                  </a:lnTo>
                  <a:lnTo>
                    <a:pt x="733" y="580"/>
                  </a:lnTo>
                  <a:lnTo>
                    <a:pt x="749" y="580"/>
                  </a:lnTo>
                  <a:lnTo>
                    <a:pt x="761" y="580"/>
                  </a:lnTo>
                  <a:lnTo>
                    <a:pt x="777" y="580"/>
                  </a:lnTo>
                  <a:lnTo>
                    <a:pt x="793" y="584"/>
                  </a:lnTo>
                  <a:lnTo>
                    <a:pt x="805" y="584"/>
                  </a:lnTo>
                  <a:lnTo>
                    <a:pt x="821" y="584"/>
                  </a:lnTo>
                  <a:lnTo>
                    <a:pt x="837" y="584"/>
                  </a:lnTo>
                  <a:lnTo>
                    <a:pt x="849" y="584"/>
                  </a:lnTo>
                  <a:lnTo>
                    <a:pt x="865" y="584"/>
                  </a:lnTo>
                  <a:lnTo>
                    <a:pt x="881" y="58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09" name="Freeform 465"/>
            <p:cNvSpPr>
              <a:spLocks/>
            </p:cNvSpPr>
            <p:nvPr/>
          </p:nvSpPr>
          <p:spPr bwMode="auto">
            <a:xfrm>
              <a:off x="709612" y="5270500"/>
              <a:ext cx="1398588" cy="920750"/>
            </a:xfrm>
            <a:custGeom>
              <a:avLst/>
              <a:gdLst/>
              <a:ahLst/>
              <a:cxnLst>
                <a:cxn ang="0">
                  <a:pos x="0" y="188"/>
                </a:cxn>
                <a:cxn ang="0">
                  <a:pos x="16" y="264"/>
                </a:cxn>
                <a:cxn ang="0">
                  <a:pos x="28" y="312"/>
                </a:cxn>
                <a:cxn ang="0">
                  <a:pos x="44" y="344"/>
                </a:cxn>
                <a:cxn ang="0">
                  <a:pos x="60" y="364"/>
                </a:cxn>
                <a:cxn ang="0">
                  <a:pos x="72" y="376"/>
                </a:cxn>
                <a:cxn ang="0">
                  <a:pos x="88" y="384"/>
                </a:cxn>
                <a:cxn ang="0">
                  <a:pos x="104" y="388"/>
                </a:cxn>
                <a:cxn ang="0">
                  <a:pos x="116" y="388"/>
                </a:cxn>
                <a:cxn ang="0">
                  <a:pos x="132" y="384"/>
                </a:cxn>
                <a:cxn ang="0">
                  <a:pos x="148" y="376"/>
                </a:cxn>
                <a:cxn ang="0">
                  <a:pos x="160" y="364"/>
                </a:cxn>
                <a:cxn ang="0">
                  <a:pos x="176" y="348"/>
                </a:cxn>
                <a:cxn ang="0">
                  <a:pos x="192" y="320"/>
                </a:cxn>
                <a:cxn ang="0">
                  <a:pos x="204" y="288"/>
                </a:cxn>
                <a:cxn ang="0">
                  <a:pos x="220" y="248"/>
                </a:cxn>
                <a:cxn ang="0">
                  <a:pos x="236" y="196"/>
                </a:cxn>
                <a:cxn ang="0">
                  <a:pos x="248" y="136"/>
                </a:cxn>
                <a:cxn ang="0">
                  <a:pos x="264" y="72"/>
                </a:cxn>
                <a:cxn ang="0">
                  <a:pos x="280" y="24"/>
                </a:cxn>
                <a:cxn ang="0">
                  <a:pos x="292" y="0"/>
                </a:cxn>
                <a:cxn ang="0">
                  <a:pos x="308" y="20"/>
                </a:cxn>
                <a:cxn ang="0">
                  <a:pos x="325" y="72"/>
                </a:cxn>
                <a:cxn ang="0">
                  <a:pos x="337" y="144"/>
                </a:cxn>
                <a:cxn ang="0">
                  <a:pos x="353" y="216"/>
                </a:cxn>
                <a:cxn ang="0">
                  <a:pos x="369" y="280"/>
                </a:cxn>
                <a:cxn ang="0">
                  <a:pos x="381" y="336"/>
                </a:cxn>
                <a:cxn ang="0">
                  <a:pos x="397" y="380"/>
                </a:cxn>
                <a:cxn ang="0">
                  <a:pos x="413" y="416"/>
                </a:cxn>
                <a:cxn ang="0">
                  <a:pos x="425" y="440"/>
                </a:cxn>
                <a:cxn ang="0">
                  <a:pos x="441" y="464"/>
                </a:cxn>
                <a:cxn ang="0">
                  <a:pos x="457" y="480"/>
                </a:cxn>
                <a:cxn ang="0">
                  <a:pos x="469" y="496"/>
                </a:cxn>
                <a:cxn ang="0">
                  <a:pos x="485" y="508"/>
                </a:cxn>
                <a:cxn ang="0">
                  <a:pos x="497" y="520"/>
                </a:cxn>
                <a:cxn ang="0">
                  <a:pos x="513" y="528"/>
                </a:cxn>
                <a:cxn ang="0">
                  <a:pos x="529" y="532"/>
                </a:cxn>
                <a:cxn ang="0">
                  <a:pos x="541" y="540"/>
                </a:cxn>
                <a:cxn ang="0">
                  <a:pos x="557" y="544"/>
                </a:cxn>
                <a:cxn ang="0">
                  <a:pos x="573" y="548"/>
                </a:cxn>
                <a:cxn ang="0">
                  <a:pos x="585" y="552"/>
                </a:cxn>
                <a:cxn ang="0">
                  <a:pos x="601" y="556"/>
                </a:cxn>
                <a:cxn ang="0">
                  <a:pos x="617" y="560"/>
                </a:cxn>
                <a:cxn ang="0">
                  <a:pos x="629" y="560"/>
                </a:cxn>
                <a:cxn ang="0">
                  <a:pos x="645" y="564"/>
                </a:cxn>
                <a:cxn ang="0">
                  <a:pos x="661" y="568"/>
                </a:cxn>
                <a:cxn ang="0">
                  <a:pos x="673" y="568"/>
                </a:cxn>
                <a:cxn ang="0">
                  <a:pos x="689" y="572"/>
                </a:cxn>
                <a:cxn ang="0">
                  <a:pos x="705" y="572"/>
                </a:cxn>
                <a:cxn ang="0">
                  <a:pos x="717" y="572"/>
                </a:cxn>
                <a:cxn ang="0">
                  <a:pos x="733" y="576"/>
                </a:cxn>
                <a:cxn ang="0">
                  <a:pos x="749" y="576"/>
                </a:cxn>
                <a:cxn ang="0">
                  <a:pos x="761" y="576"/>
                </a:cxn>
                <a:cxn ang="0">
                  <a:pos x="777" y="576"/>
                </a:cxn>
                <a:cxn ang="0">
                  <a:pos x="793" y="580"/>
                </a:cxn>
                <a:cxn ang="0">
                  <a:pos x="805" y="580"/>
                </a:cxn>
                <a:cxn ang="0">
                  <a:pos x="821" y="580"/>
                </a:cxn>
                <a:cxn ang="0">
                  <a:pos x="837" y="580"/>
                </a:cxn>
                <a:cxn ang="0">
                  <a:pos x="849" y="580"/>
                </a:cxn>
                <a:cxn ang="0">
                  <a:pos x="865" y="580"/>
                </a:cxn>
                <a:cxn ang="0">
                  <a:pos x="881" y="580"/>
                </a:cxn>
              </a:cxnLst>
              <a:rect l="0" t="0" r="r" b="b"/>
              <a:pathLst>
                <a:path w="881" h="580">
                  <a:moveTo>
                    <a:pt x="0" y="188"/>
                  </a:moveTo>
                  <a:lnTo>
                    <a:pt x="16" y="264"/>
                  </a:lnTo>
                  <a:lnTo>
                    <a:pt x="28" y="312"/>
                  </a:lnTo>
                  <a:lnTo>
                    <a:pt x="44" y="344"/>
                  </a:lnTo>
                  <a:lnTo>
                    <a:pt x="60" y="364"/>
                  </a:lnTo>
                  <a:lnTo>
                    <a:pt x="72" y="376"/>
                  </a:lnTo>
                  <a:lnTo>
                    <a:pt x="88" y="384"/>
                  </a:lnTo>
                  <a:lnTo>
                    <a:pt x="104" y="388"/>
                  </a:lnTo>
                  <a:lnTo>
                    <a:pt x="116" y="388"/>
                  </a:lnTo>
                  <a:lnTo>
                    <a:pt x="132" y="384"/>
                  </a:lnTo>
                  <a:lnTo>
                    <a:pt x="148" y="376"/>
                  </a:lnTo>
                  <a:lnTo>
                    <a:pt x="160" y="364"/>
                  </a:lnTo>
                  <a:lnTo>
                    <a:pt x="176" y="348"/>
                  </a:lnTo>
                  <a:lnTo>
                    <a:pt x="192" y="320"/>
                  </a:lnTo>
                  <a:lnTo>
                    <a:pt x="204" y="288"/>
                  </a:lnTo>
                  <a:lnTo>
                    <a:pt x="220" y="248"/>
                  </a:lnTo>
                  <a:lnTo>
                    <a:pt x="236" y="196"/>
                  </a:lnTo>
                  <a:lnTo>
                    <a:pt x="248" y="136"/>
                  </a:lnTo>
                  <a:lnTo>
                    <a:pt x="264" y="72"/>
                  </a:lnTo>
                  <a:lnTo>
                    <a:pt x="280" y="24"/>
                  </a:lnTo>
                  <a:lnTo>
                    <a:pt x="292" y="0"/>
                  </a:lnTo>
                  <a:lnTo>
                    <a:pt x="308" y="20"/>
                  </a:lnTo>
                  <a:lnTo>
                    <a:pt x="325" y="72"/>
                  </a:lnTo>
                  <a:lnTo>
                    <a:pt x="337" y="144"/>
                  </a:lnTo>
                  <a:lnTo>
                    <a:pt x="353" y="216"/>
                  </a:lnTo>
                  <a:lnTo>
                    <a:pt x="369" y="280"/>
                  </a:lnTo>
                  <a:lnTo>
                    <a:pt x="381" y="336"/>
                  </a:lnTo>
                  <a:lnTo>
                    <a:pt x="397" y="380"/>
                  </a:lnTo>
                  <a:lnTo>
                    <a:pt x="413" y="416"/>
                  </a:lnTo>
                  <a:lnTo>
                    <a:pt x="425" y="440"/>
                  </a:lnTo>
                  <a:lnTo>
                    <a:pt x="441" y="464"/>
                  </a:lnTo>
                  <a:lnTo>
                    <a:pt x="457" y="480"/>
                  </a:lnTo>
                  <a:lnTo>
                    <a:pt x="469" y="496"/>
                  </a:lnTo>
                  <a:lnTo>
                    <a:pt x="485" y="508"/>
                  </a:lnTo>
                  <a:lnTo>
                    <a:pt x="497" y="520"/>
                  </a:lnTo>
                  <a:lnTo>
                    <a:pt x="513" y="528"/>
                  </a:lnTo>
                  <a:lnTo>
                    <a:pt x="529" y="532"/>
                  </a:lnTo>
                  <a:lnTo>
                    <a:pt x="541" y="540"/>
                  </a:lnTo>
                  <a:lnTo>
                    <a:pt x="557" y="544"/>
                  </a:lnTo>
                  <a:lnTo>
                    <a:pt x="573" y="548"/>
                  </a:lnTo>
                  <a:lnTo>
                    <a:pt x="585" y="552"/>
                  </a:lnTo>
                  <a:lnTo>
                    <a:pt x="601" y="556"/>
                  </a:lnTo>
                  <a:lnTo>
                    <a:pt x="617" y="560"/>
                  </a:lnTo>
                  <a:lnTo>
                    <a:pt x="629" y="560"/>
                  </a:lnTo>
                  <a:lnTo>
                    <a:pt x="645" y="564"/>
                  </a:lnTo>
                  <a:lnTo>
                    <a:pt x="661" y="568"/>
                  </a:lnTo>
                  <a:lnTo>
                    <a:pt x="673" y="568"/>
                  </a:lnTo>
                  <a:lnTo>
                    <a:pt x="689" y="572"/>
                  </a:lnTo>
                  <a:lnTo>
                    <a:pt x="705" y="572"/>
                  </a:lnTo>
                  <a:lnTo>
                    <a:pt x="717" y="572"/>
                  </a:lnTo>
                  <a:lnTo>
                    <a:pt x="733" y="576"/>
                  </a:lnTo>
                  <a:lnTo>
                    <a:pt x="749" y="576"/>
                  </a:lnTo>
                  <a:lnTo>
                    <a:pt x="761" y="576"/>
                  </a:lnTo>
                  <a:lnTo>
                    <a:pt x="777" y="576"/>
                  </a:lnTo>
                  <a:lnTo>
                    <a:pt x="793" y="580"/>
                  </a:lnTo>
                  <a:lnTo>
                    <a:pt x="805" y="580"/>
                  </a:lnTo>
                  <a:lnTo>
                    <a:pt x="821" y="580"/>
                  </a:lnTo>
                  <a:lnTo>
                    <a:pt x="837" y="580"/>
                  </a:lnTo>
                  <a:lnTo>
                    <a:pt x="849" y="580"/>
                  </a:lnTo>
                  <a:lnTo>
                    <a:pt x="865" y="580"/>
                  </a:lnTo>
                  <a:lnTo>
                    <a:pt x="881" y="58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0" name="Freeform 466"/>
            <p:cNvSpPr>
              <a:spLocks/>
            </p:cNvSpPr>
            <p:nvPr/>
          </p:nvSpPr>
          <p:spPr bwMode="auto">
            <a:xfrm>
              <a:off x="709612" y="5289550"/>
              <a:ext cx="1398588" cy="901700"/>
            </a:xfrm>
            <a:custGeom>
              <a:avLst/>
              <a:gdLst/>
              <a:ahLst/>
              <a:cxnLst>
                <a:cxn ang="0">
                  <a:pos x="0" y="188"/>
                </a:cxn>
                <a:cxn ang="0">
                  <a:pos x="16" y="260"/>
                </a:cxn>
                <a:cxn ang="0">
                  <a:pos x="28" y="308"/>
                </a:cxn>
                <a:cxn ang="0">
                  <a:pos x="44" y="340"/>
                </a:cxn>
                <a:cxn ang="0">
                  <a:pos x="60" y="360"/>
                </a:cxn>
                <a:cxn ang="0">
                  <a:pos x="72" y="372"/>
                </a:cxn>
                <a:cxn ang="0">
                  <a:pos x="88" y="384"/>
                </a:cxn>
                <a:cxn ang="0">
                  <a:pos x="104" y="388"/>
                </a:cxn>
                <a:cxn ang="0">
                  <a:pos x="116" y="388"/>
                </a:cxn>
                <a:cxn ang="0">
                  <a:pos x="132" y="384"/>
                </a:cxn>
                <a:cxn ang="0">
                  <a:pos x="148" y="376"/>
                </a:cxn>
                <a:cxn ang="0">
                  <a:pos x="160" y="368"/>
                </a:cxn>
                <a:cxn ang="0">
                  <a:pos x="176" y="348"/>
                </a:cxn>
                <a:cxn ang="0">
                  <a:pos x="192" y="328"/>
                </a:cxn>
                <a:cxn ang="0">
                  <a:pos x="204" y="296"/>
                </a:cxn>
                <a:cxn ang="0">
                  <a:pos x="220" y="260"/>
                </a:cxn>
                <a:cxn ang="0">
                  <a:pos x="236" y="212"/>
                </a:cxn>
                <a:cxn ang="0">
                  <a:pos x="248" y="152"/>
                </a:cxn>
                <a:cxn ang="0">
                  <a:pos x="264" y="88"/>
                </a:cxn>
                <a:cxn ang="0">
                  <a:pos x="280" y="32"/>
                </a:cxn>
                <a:cxn ang="0">
                  <a:pos x="292" y="0"/>
                </a:cxn>
                <a:cxn ang="0">
                  <a:pos x="308" y="4"/>
                </a:cxn>
                <a:cxn ang="0">
                  <a:pos x="325" y="44"/>
                </a:cxn>
                <a:cxn ang="0">
                  <a:pos x="337" y="108"/>
                </a:cxn>
                <a:cxn ang="0">
                  <a:pos x="353" y="184"/>
                </a:cxn>
                <a:cxn ang="0">
                  <a:pos x="369" y="248"/>
                </a:cxn>
                <a:cxn ang="0">
                  <a:pos x="381" y="308"/>
                </a:cxn>
                <a:cxn ang="0">
                  <a:pos x="397" y="352"/>
                </a:cxn>
                <a:cxn ang="0">
                  <a:pos x="413" y="392"/>
                </a:cxn>
                <a:cxn ang="0">
                  <a:pos x="425" y="420"/>
                </a:cxn>
                <a:cxn ang="0">
                  <a:pos x="441" y="444"/>
                </a:cxn>
                <a:cxn ang="0">
                  <a:pos x="457" y="464"/>
                </a:cxn>
                <a:cxn ang="0">
                  <a:pos x="469" y="480"/>
                </a:cxn>
                <a:cxn ang="0">
                  <a:pos x="485" y="492"/>
                </a:cxn>
                <a:cxn ang="0">
                  <a:pos x="497" y="504"/>
                </a:cxn>
                <a:cxn ang="0">
                  <a:pos x="513" y="512"/>
                </a:cxn>
                <a:cxn ang="0">
                  <a:pos x="529" y="520"/>
                </a:cxn>
                <a:cxn ang="0">
                  <a:pos x="541" y="524"/>
                </a:cxn>
                <a:cxn ang="0">
                  <a:pos x="557" y="532"/>
                </a:cxn>
                <a:cxn ang="0">
                  <a:pos x="573" y="536"/>
                </a:cxn>
                <a:cxn ang="0">
                  <a:pos x="585" y="540"/>
                </a:cxn>
                <a:cxn ang="0">
                  <a:pos x="601" y="544"/>
                </a:cxn>
                <a:cxn ang="0">
                  <a:pos x="617" y="544"/>
                </a:cxn>
                <a:cxn ang="0">
                  <a:pos x="629" y="548"/>
                </a:cxn>
                <a:cxn ang="0">
                  <a:pos x="645" y="552"/>
                </a:cxn>
                <a:cxn ang="0">
                  <a:pos x="661" y="552"/>
                </a:cxn>
                <a:cxn ang="0">
                  <a:pos x="673" y="556"/>
                </a:cxn>
                <a:cxn ang="0">
                  <a:pos x="689" y="556"/>
                </a:cxn>
                <a:cxn ang="0">
                  <a:pos x="705" y="560"/>
                </a:cxn>
                <a:cxn ang="0">
                  <a:pos x="717" y="560"/>
                </a:cxn>
                <a:cxn ang="0">
                  <a:pos x="733" y="560"/>
                </a:cxn>
                <a:cxn ang="0">
                  <a:pos x="749" y="564"/>
                </a:cxn>
                <a:cxn ang="0">
                  <a:pos x="761" y="564"/>
                </a:cxn>
                <a:cxn ang="0">
                  <a:pos x="777" y="564"/>
                </a:cxn>
                <a:cxn ang="0">
                  <a:pos x="793" y="564"/>
                </a:cxn>
                <a:cxn ang="0">
                  <a:pos x="805" y="568"/>
                </a:cxn>
                <a:cxn ang="0">
                  <a:pos x="821" y="568"/>
                </a:cxn>
                <a:cxn ang="0">
                  <a:pos x="837" y="568"/>
                </a:cxn>
                <a:cxn ang="0">
                  <a:pos x="849" y="568"/>
                </a:cxn>
                <a:cxn ang="0">
                  <a:pos x="865" y="568"/>
                </a:cxn>
                <a:cxn ang="0">
                  <a:pos x="881" y="568"/>
                </a:cxn>
              </a:cxnLst>
              <a:rect l="0" t="0" r="r" b="b"/>
              <a:pathLst>
                <a:path w="881" h="568">
                  <a:moveTo>
                    <a:pt x="0" y="188"/>
                  </a:moveTo>
                  <a:lnTo>
                    <a:pt x="16" y="260"/>
                  </a:lnTo>
                  <a:lnTo>
                    <a:pt x="28" y="308"/>
                  </a:lnTo>
                  <a:lnTo>
                    <a:pt x="44" y="340"/>
                  </a:lnTo>
                  <a:lnTo>
                    <a:pt x="60" y="360"/>
                  </a:lnTo>
                  <a:lnTo>
                    <a:pt x="72" y="372"/>
                  </a:lnTo>
                  <a:lnTo>
                    <a:pt x="88" y="384"/>
                  </a:lnTo>
                  <a:lnTo>
                    <a:pt x="104" y="388"/>
                  </a:lnTo>
                  <a:lnTo>
                    <a:pt x="116" y="388"/>
                  </a:lnTo>
                  <a:lnTo>
                    <a:pt x="132" y="384"/>
                  </a:lnTo>
                  <a:lnTo>
                    <a:pt x="148" y="376"/>
                  </a:lnTo>
                  <a:lnTo>
                    <a:pt x="160" y="368"/>
                  </a:lnTo>
                  <a:lnTo>
                    <a:pt x="176" y="348"/>
                  </a:lnTo>
                  <a:lnTo>
                    <a:pt x="192" y="328"/>
                  </a:lnTo>
                  <a:lnTo>
                    <a:pt x="204" y="296"/>
                  </a:lnTo>
                  <a:lnTo>
                    <a:pt x="220" y="260"/>
                  </a:lnTo>
                  <a:lnTo>
                    <a:pt x="236" y="212"/>
                  </a:lnTo>
                  <a:lnTo>
                    <a:pt x="248" y="152"/>
                  </a:lnTo>
                  <a:lnTo>
                    <a:pt x="264" y="88"/>
                  </a:lnTo>
                  <a:lnTo>
                    <a:pt x="280" y="32"/>
                  </a:lnTo>
                  <a:lnTo>
                    <a:pt x="292" y="0"/>
                  </a:lnTo>
                  <a:lnTo>
                    <a:pt x="308" y="4"/>
                  </a:lnTo>
                  <a:lnTo>
                    <a:pt x="325" y="44"/>
                  </a:lnTo>
                  <a:lnTo>
                    <a:pt x="337" y="108"/>
                  </a:lnTo>
                  <a:lnTo>
                    <a:pt x="353" y="184"/>
                  </a:lnTo>
                  <a:lnTo>
                    <a:pt x="369" y="248"/>
                  </a:lnTo>
                  <a:lnTo>
                    <a:pt x="381" y="308"/>
                  </a:lnTo>
                  <a:lnTo>
                    <a:pt x="397" y="352"/>
                  </a:lnTo>
                  <a:lnTo>
                    <a:pt x="413" y="392"/>
                  </a:lnTo>
                  <a:lnTo>
                    <a:pt x="425" y="420"/>
                  </a:lnTo>
                  <a:lnTo>
                    <a:pt x="441" y="444"/>
                  </a:lnTo>
                  <a:lnTo>
                    <a:pt x="457" y="464"/>
                  </a:lnTo>
                  <a:lnTo>
                    <a:pt x="469" y="480"/>
                  </a:lnTo>
                  <a:lnTo>
                    <a:pt x="485" y="492"/>
                  </a:lnTo>
                  <a:lnTo>
                    <a:pt x="497" y="504"/>
                  </a:lnTo>
                  <a:lnTo>
                    <a:pt x="513" y="512"/>
                  </a:lnTo>
                  <a:lnTo>
                    <a:pt x="529" y="520"/>
                  </a:lnTo>
                  <a:lnTo>
                    <a:pt x="541" y="524"/>
                  </a:lnTo>
                  <a:lnTo>
                    <a:pt x="557" y="532"/>
                  </a:lnTo>
                  <a:lnTo>
                    <a:pt x="573" y="536"/>
                  </a:lnTo>
                  <a:lnTo>
                    <a:pt x="585" y="540"/>
                  </a:lnTo>
                  <a:lnTo>
                    <a:pt x="601" y="544"/>
                  </a:lnTo>
                  <a:lnTo>
                    <a:pt x="617" y="544"/>
                  </a:lnTo>
                  <a:lnTo>
                    <a:pt x="629" y="548"/>
                  </a:lnTo>
                  <a:lnTo>
                    <a:pt x="645" y="552"/>
                  </a:lnTo>
                  <a:lnTo>
                    <a:pt x="661" y="552"/>
                  </a:lnTo>
                  <a:lnTo>
                    <a:pt x="673" y="556"/>
                  </a:lnTo>
                  <a:lnTo>
                    <a:pt x="689" y="556"/>
                  </a:lnTo>
                  <a:lnTo>
                    <a:pt x="705" y="560"/>
                  </a:lnTo>
                  <a:lnTo>
                    <a:pt x="717" y="560"/>
                  </a:lnTo>
                  <a:lnTo>
                    <a:pt x="733" y="560"/>
                  </a:lnTo>
                  <a:lnTo>
                    <a:pt x="749" y="564"/>
                  </a:lnTo>
                  <a:lnTo>
                    <a:pt x="761" y="564"/>
                  </a:lnTo>
                  <a:lnTo>
                    <a:pt x="777" y="564"/>
                  </a:lnTo>
                  <a:lnTo>
                    <a:pt x="793" y="564"/>
                  </a:lnTo>
                  <a:lnTo>
                    <a:pt x="805" y="568"/>
                  </a:lnTo>
                  <a:lnTo>
                    <a:pt x="821" y="568"/>
                  </a:lnTo>
                  <a:lnTo>
                    <a:pt x="837" y="568"/>
                  </a:lnTo>
                  <a:lnTo>
                    <a:pt x="849" y="568"/>
                  </a:lnTo>
                  <a:lnTo>
                    <a:pt x="865" y="568"/>
                  </a:lnTo>
                  <a:lnTo>
                    <a:pt x="881" y="5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1" name="Freeform 467"/>
            <p:cNvSpPr>
              <a:spLocks/>
            </p:cNvSpPr>
            <p:nvPr/>
          </p:nvSpPr>
          <p:spPr bwMode="auto">
            <a:xfrm>
              <a:off x="709612" y="5302250"/>
              <a:ext cx="1398588" cy="889000"/>
            </a:xfrm>
            <a:custGeom>
              <a:avLst/>
              <a:gdLst/>
              <a:ahLst/>
              <a:cxnLst>
                <a:cxn ang="0">
                  <a:pos x="0" y="192"/>
                </a:cxn>
                <a:cxn ang="0">
                  <a:pos x="16" y="264"/>
                </a:cxn>
                <a:cxn ang="0">
                  <a:pos x="28" y="308"/>
                </a:cxn>
                <a:cxn ang="0">
                  <a:pos x="44" y="340"/>
                </a:cxn>
                <a:cxn ang="0">
                  <a:pos x="60" y="360"/>
                </a:cxn>
                <a:cxn ang="0">
                  <a:pos x="72" y="376"/>
                </a:cxn>
                <a:cxn ang="0">
                  <a:pos x="88" y="384"/>
                </a:cxn>
                <a:cxn ang="0">
                  <a:pos x="104" y="388"/>
                </a:cxn>
                <a:cxn ang="0">
                  <a:pos x="116" y="388"/>
                </a:cxn>
                <a:cxn ang="0">
                  <a:pos x="132" y="388"/>
                </a:cxn>
                <a:cxn ang="0">
                  <a:pos x="148" y="380"/>
                </a:cxn>
                <a:cxn ang="0">
                  <a:pos x="160" y="372"/>
                </a:cxn>
                <a:cxn ang="0">
                  <a:pos x="176" y="356"/>
                </a:cxn>
                <a:cxn ang="0">
                  <a:pos x="192" y="336"/>
                </a:cxn>
                <a:cxn ang="0">
                  <a:pos x="204" y="312"/>
                </a:cxn>
                <a:cxn ang="0">
                  <a:pos x="220" y="276"/>
                </a:cxn>
                <a:cxn ang="0">
                  <a:pos x="236" y="232"/>
                </a:cxn>
                <a:cxn ang="0">
                  <a:pos x="248" y="176"/>
                </a:cxn>
                <a:cxn ang="0">
                  <a:pos x="264" y="116"/>
                </a:cxn>
                <a:cxn ang="0">
                  <a:pos x="280" y="56"/>
                </a:cxn>
                <a:cxn ang="0">
                  <a:pos x="292" y="12"/>
                </a:cxn>
                <a:cxn ang="0">
                  <a:pos x="308" y="0"/>
                </a:cxn>
                <a:cxn ang="0">
                  <a:pos x="325" y="28"/>
                </a:cxn>
                <a:cxn ang="0">
                  <a:pos x="337" y="84"/>
                </a:cxn>
                <a:cxn ang="0">
                  <a:pos x="353" y="152"/>
                </a:cxn>
                <a:cxn ang="0">
                  <a:pos x="369" y="220"/>
                </a:cxn>
                <a:cxn ang="0">
                  <a:pos x="381" y="280"/>
                </a:cxn>
                <a:cxn ang="0">
                  <a:pos x="397" y="328"/>
                </a:cxn>
                <a:cxn ang="0">
                  <a:pos x="413" y="368"/>
                </a:cxn>
                <a:cxn ang="0">
                  <a:pos x="425" y="400"/>
                </a:cxn>
                <a:cxn ang="0">
                  <a:pos x="441" y="428"/>
                </a:cxn>
                <a:cxn ang="0">
                  <a:pos x="457" y="448"/>
                </a:cxn>
                <a:cxn ang="0">
                  <a:pos x="469" y="464"/>
                </a:cxn>
                <a:cxn ang="0">
                  <a:pos x="485" y="480"/>
                </a:cxn>
                <a:cxn ang="0">
                  <a:pos x="497" y="488"/>
                </a:cxn>
                <a:cxn ang="0">
                  <a:pos x="513" y="500"/>
                </a:cxn>
                <a:cxn ang="0">
                  <a:pos x="529" y="508"/>
                </a:cxn>
                <a:cxn ang="0">
                  <a:pos x="541" y="512"/>
                </a:cxn>
                <a:cxn ang="0">
                  <a:pos x="557" y="520"/>
                </a:cxn>
                <a:cxn ang="0">
                  <a:pos x="573" y="524"/>
                </a:cxn>
                <a:cxn ang="0">
                  <a:pos x="585" y="528"/>
                </a:cxn>
                <a:cxn ang="0">
                  <a:pos x="601" y="532"/>
                </a:cxn>
                <a:cxn ang="0">
                  <a:pos x="617" y="536"/>
                </a:cxn>
                <a:cxn ang="0">
                  <a:pos x="629" y="540"/>
                </a:cxn>
                <a:cxn ang="0">
                  <a:pos x="645" y="540"/>
                </a:cxn>
                <a:cxn ang="0">
                  <a:pos x="661" y="544"/>
                </a:cxn>
                <a:cxn ang="0">
                  <a:pos x="673" y="544"/>
                </a:cxn>
                <a:cxn ang="0">
                  <a:pos x="689" y="548"/>
                </a:cxn>
                <a:cxn ang="0">
                  <a:pos x="705" y="548"/>
                </a:cxn>
                <a:cxn ang="0">
                  <a:pos x="717" y="552"/>
                </a:cxn>
                <a:cxn ang="0">
                  <a:pos x="733" y="552"/>
                </a:cxn>
                <a:cxn ang="0">
                  <a:pos x="749" y="552"/>
                </a:cxn>
                <a:cxn ang="0">
                  <a:pos x="761" y="556"/>
                </a:cxn>
                <a:cxn ang="0">
                  <a:pos x="777" y="556"/>
                </a:cxn>
                <a:cxn ang="0">
                  <a:pos x="793" y="556"/>
                </a:cxn>
                <a:cxn ang="0">
                  <a:pos x="805" y="556"/>
                </a:cxn>
                <a:cxn ang="0">
                  <a:pos x="821" y="560"/>
                </a:cxn>
                <a:cxn ang="0">
                  <a:pos x="837" y="560"/>
                </a:cxn>
                <a:cxn ang="0">
                  <a:pos x="849" y="560"/>
                </a:cxn>
                <a:cxn ang="0">
                  <a:pos x="865" y="560"/>
                </a:cxn>
                <a:cxn ang="0">
                  <a:pos x="881" y="560"/>
                </a:cxn>
              </a:cxnLst>
              <a:rect l="0" t="0" r="r" b="b"/>
              <a:pathLst>
                <a:path w="881" h="560">
                  <a:moveTo>
                    <a:pt x="0" y="192"/>
                  </a:moveTo>
                  <a:lnTo>
                    <a:pt x="16" y="264"/>
                  </a:lnTo>
                  <a:lnTo>
                    <a:pt x="28" y="308"/>
                  </a:lnTo>
                  <a:lnTo>
                    <a:pt x="44" y="340"/>
                  </a:lnTo>
                  <a:lnTo>
                    <a:pt x="60" y="360"/>
                  </a:lnTo>
                  <a:lnTo>
                    <a:pt x="72" y="376"/>
                  </a:lnTo>
                  <a:lnTo>
                    <a:pt x="88" y="384"/>
                  </a:lnTo>
                  <a:lnTo>
                    <a:pt x="104" y="388"/>
                  </a:lnTo>
                  <a:lnTo>
                    <a:pt x="116" y="388"/>
                  </a:lnTo>
                  <a:lnTo>
                    <a:pt x="132" y="388"/>
                  </a:lnTo>
                  <a:lnTo>
                    <a:pt x="148" y="380"/>
                  </a:lnTo>
                  <a:lnTo>
                    <a:pt x="160" y="372"/>
                  </a:lnTo>
                  <a:lnTo>
                    <a:pt x="176" y="356"/>
                  </a:lnTo>
                  <a:lnTo>
                    <a:pt x="192" y="336"/>
                  </a:lnTo>
                  <a:lnTo>
                    <a:pt x="204" y="312"/>
                  </a:lnTo>
                  <a:lnTo>
                    <a:pt x="220" y="276"/>
                  </a:lnTo>
                  <a:lnTo>
                    <a:pt x="236" y="232"/>
                  </a:lnTo>
                  <a:lnTo>
                    <a:pt x="248" y="176"/>
                  </a:lnTo>
                  <a:lnTo>
                    <a:pt x="264" y="116"/>
                  </a:lnTo>
                  <a:lnTo>
                    <a:pt x="280" y="56"/>
                  </a:lnTo>
                  <a:lnTo>
                    <a:pt x="292" y="12"/>
                  </a:lnTo>
                  <a:lnTo>
                    <a:pt x="308" y="0"/>
                  </a:lnTo>
                  <a:lnTo>
                    <a:pt x="325" y="28"/>
                  </a:lnTo>
                  <a:lnTo>
                    <a:pt x="337" y="84"/>
                  </a:lnTo>
                  <a:lnTo>
                    <a:pt x="353" y="152"/>
                  </a:lnTo>
                  <a:lnTo>
                    <a:pt x="369" y="220"/>
                  </a:lnTo>
                  <a:lnTo>
                    <a:pt x="381" y="280"/>
                  </a:lnTo>
                  <a:lnTo>
                    <a:pt x="397" y="328"/>
                  </a:lnTo>
                  <a:lnTo>
                    <a:pt x="413" y="368"/>
                  </a:lnTo>
                  <a:lnTo>
                    <a:pt x="425" y="400"/>
                  </a:lnTo>
                  <a:lnTo>
                    <a:pt x="441" y="428"/>
                  </a:lnTo>
                  <a:lnTo>
                    <a:pt x="457" y="448"/>
                  </a:lnTo>
                  <a:lnTo>
                    <a:pt x="469" y="464"/>
                  </a:lnTo>
                  <a:lnTo>
                    <a:pt x="485" y="480"/>
                  </a:lnTo>
                  <a:lnTo>
                    <a:pt x="497" y="488"/>
                  </a:lnTo>
                  <a:lnTo>
                    <a:pt x="513" y="500"/>
                  </a:lnTo>
                  <a:lnTo>
                    <a:pt x="529" y="508"/>
                  </a:lnTo>
                  <a:lnTo>
                    <a:pt x="541" y="512"/>
                  </a:lnTo>
                  <a:lnTo>
                    <a:pt x="557" y="520"/>
                  </a:lnTo>
                  <a:lnTo>
                    <a:pt x="573" y="524"/>
                  </a:lnTo>
                  <a:lnTo>
                    <a:pt x="585" y="528"/>
                  </a:lnTo>
                  <a:lnTo>
                    <a:pt x="601" y="532"/>
                  </a:lnTo>
                  <a:lnTo>
                    <a:pt x="617" y="536"/>
                  </a:lnTo>
                  <a:lnTo>
                    <a:pt x="629" y="540"/>
                  </a:lnTo>
                  <a:lnTo>
                    <a:pt x="645" y="540"/>
                  </a:lnTo>
                  <a:lnTo>
                    <a:pt x="661" y="544"/>
                  </a:lnTo>
                  <a:lnTo>
                    <a:pt x="673" y="544"/>
                  </a:lnTo>
                  <a:lnTo>
                    <a:pt x="689" y="548"/>
                  </a:lnTo>
                  <a:lnTo>
                    <a:pt x="705" y="548"/>
                  </a:lnTo>
                  <a:lnTo>
                    <a:pt x="717" y="552"/>
                  </a:lnTo>
                  <a:lnTo>
                    <a:pt x="733" y="552"/>
                  </a:lnTo>
                  <a:lnTo>
                    <a:pt x="749" y="552"/>
                  </a:lnTo>
                  <a:lnTo>
                    <a:pt x="761" y="556"/>
                  </a:lnTo>
                  <a:lnTo>
                    <a:pt x="777" y="556"/>
                  </a:lnTo>
                  <a:lnTo>
                    <a:pt x="793" y="556"/>
                  </a:lnTo>
                  <a:lnTo>
                    <a:pt x="805" y="556"/>
                  </a:lnTo>
                  <a:lnTo>
                    <a:pt x="821" y="560"/>
                  </a:lnTo>
                  <a:lnTo>
                    <a:pt x="837" y="560"/>
                  </a:lnTo>
                  <a:lnTo>
                    <a:pt x="849" y="560"/>
                  </a:lnTo>
                  <a:lnTo>
                    <a:pt x="865" y="560"/>
                  </a:lnTo>
                  <a:lnTo>
                    <a:pt x="881" y="56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2" name="Freeform 468"/>
            <p:cNvSpPr>
              <a:spLocks/>
            </p:cNvSpPr>
            <p:nvPr/>
          </p:nvSpPr>
          <p:spPr bwMode="auto">
            <a:xfrm>
              <a:off x="709612" y="5353050"/>
              <a:ext cx="1398588" cy="838200"/>
            </a:xfrm>
            <a:custGeom>
              <a:avLst/>
              <a:gdLst/>
              <a:ahLst/>
              <a:cxnLst>
                <a:cxn ang="0">
                  <a:pos x="0" y="172"/>
                </a:cxn>
                <a:cxn ang="0">
                  <a:pos x="16" y="244"/>
                </a:cxn>
                <a:cxn ang="0">
                  <a:pos x="28" y="288"/>
                </a:cxn>
                <a:cxn ang="0">
                  <a:pos x="44" y="316"/>
                </a:cxn>
                <a:cxn ang="0">
                  <a:pos x="60" y="336"/>
                </a:cxn>
                <a:cxn ang="0">
                  <a:pos x="72" y="352"/>
                </a:cxn>
                <a:cxn ang="0">
                  <a:pos x="88" y="360"/>
                </a:cxn>
                <a:cxn ang="0">
                  <a:pos x="104" y="368"/>
                </a:cxn>
                <a:cxn ang="0">
                  <a:pos x="116" y="368"/>
                </a:cxn>
                <a:cxn ang="0">
                  <a:pos x="132" y="368"/>
                </a:cxn>
                <a:cxn ang="0">
                  <a:pos x="148" y="364"/>
                </a:cxn>
                <a:cxn ang="0">
                  <a:pos x="160" y="356"/>
                </a:cxn>
                <a:cxn ang="0">
                  <a:pos x="176" y="344"/>
                </a:cxn>
                <a:cxn ang="0">
                  <a:pos x="192" y="324"/>
                </a:cxn>
                <a:cxn ang="0">
                  <a:pos x="204" y="304"/>
                </a:cxn>
                <a:cxn ang="0">
                  <a:pos x="220" y="272"/>
                </a:cxn>
                <a:cxn ang="0">
                  <a:pos x="236" y="232"/>
                </a:cxn>
                <a:cxn ang="0">
                  <a:pos x="248" y="184"/>
                </a:cxn>
                <a:cxn ang="0">
                  <a:pos x="264" y="128"/>
                </a:cxn>
                <a:cxn ang="0">
                  <a:pos x="280" y="72"/>
                </a:cxn>
                <a:cxn ang="0">
                  <a:pos x="292" y="24"/>
                </a:cxn>
                <a:cxn ang="0">
                  <a:pos x="308" y="0"/>
                </a:cxn>
                <a:cxn ang="0">
                  <a:pos x="325" y="12"/>
                </a:cxn>
                <a:cxn ang="0">
                  <a:pos x="337" y="52"/>
                </a:cxn>
                <a:cxn ang="0">
                  <a:pos x="353" y="112"/>
                </a:cxn>
                <a:cxn ang="0">
                  <a:pos x="369" y="176"/>
                </a:cxn>
                <a:cxn ang="0">
                  <a:pos x="381" y="232"/>
                </a:cxn>
                <a:cxn ang="0">
                  <a:pos x="397" y="284"/>
                </a:cxn>
                <a:cxn ang="0">
                  <a:pos x="413" y="324"/>
                </a:cxn>
                <a:cxn ang="0">
                  <a:pos x="425" y="360"/>
                </a:cxn>
                <a:cxn ang="0">
                  <a:pos x="441" y="384"/>
                </a:cxn>
                <a:cxn ang="0">
                  <a:pos x="457" y="408"/>
                </a:cxn>
                <a:cxn ang="0">
                  <a:pos x="469" y="424"/>
                </a:cxn>
                <a:cxn ang="0">
                  <a:pos x="485" y="440"/>
                </a:cxn>
                <a:cxn ang="0">
                  <a:pos x="497" y="452"/>
                </a:cxn>
                <a:cxn ang="0">
                  <a:pos x="513" y="464"/>
                </a:cxn>
                <a:cxn ang="0">
                  <a:pos x="529" y="472"/>
                </a:cxn>
                <a:cxn ang="0">
                  <a:pos x="541" y="480"/>
                </a:cxn>
                <a:cxn ang="0">
                  <a:pos x="557" y="484"/>
                </a:cxn>
                <a:cxn ang="0">
                  <a:pos x="573" y="488"/>
                </a:cxn>
                <a:cxn ang="0">
                  <a:pos x="585" y="496"/>
                </a:cxn>
                <a:cxn ang="0">
                  <a:pos x="601" y="500"/>
                </a:cxn>
                <a:cxn ang="0">
                  <a:pos x="617" y="504"/>
                </a:cxn>
                <a:cxn ang="0">
                  <a:pos x="629" y="504"/>
                </a:cxn>
                <a:cxn ang="0">
                  <a:pos x="645" y="508"/>
                </a:cxn>
                <a:cxn ang="0">
                  <a:pos x="661" y="512"/>
                </a:cxn>
                <a:cxn ang="0">
                  <a:pos x="673" y="512"/>
                </a:cxn>
                <a:cxn ang="0">
                  <a:pos x="689" y="516"/>
                </a:cxn>
                <a:cxn ang="0">
                  <a:pos x="705" y="516"/>
                </a:cxn>
                <a:cxn ang="0">
                  <a:pos x="717" y="516"/>
                </a:cxn>
                <a:cxn ang="0">
                  <a:pos x="733" y="520"/>
                </a:cxn>
                <a:cxn ang="0">
                  <a:pos x="749" y="520"/>
                </a:cxn>
                <a:cxn ang="0">
                  <a:pos x="761" y="520"/>
                </a:cxn>
                <a:cxn ang="0">
                  <a:pos x="777" y="524"/>
                </a:cxn>
                <a:cxn ang="0">
                  <a:pos x="793" y="524"/>
                </a:cxn>
                <a:cxn ang="0">
                  <a:pos x="805" y="524"/>
                </a:cxn>
                <a:cxn ang="0">
                  <a:pos x="821" y="524"/>
                </a:cxn>
                <a:cxn ang="0">
                  <a:pos x="837" y="528"/>
                </a:cxn>
                <a:cxn ang="0">
                  <a:pos x="849" y="528"/>
                </a:cxn>
                <a:cxn ang="0">
                  <a:pos x="865" y="528"/>
                </a:cxn>
                <a:cxn ang="0">
                  <a:pos x="881" y="528"/>
                </a:cxn>
              </a:cxnLst>
              <a:rect l="0" t="0" r="r" b="b"/>
              <a:pathLst>
                <a:path w="881" h="528">
                  <a:moveTo>
                    <a:pt x="0" y="172"/>
                  </a:moveTo>
                  <a:lnTo>
                    <a:pt x="16" y="244"/>
                  </a:lnTo>
                  <a:lnTo>
                    <a:pt x="28" y="288"/>
                  </a:lnTo>
                  <a:lnTo>
                    <a:pt x="44" y="316"/>
                  </a:lnTo>
                  <a:lnTo>
                    <a:pt x="60" y="336"/>
                  </a:lnTo>
                  <a:lnTo>
                    <a:pt x="72" y="352"/>
                  </a:lnTo>
                  <a:lnTo>
                    <a:pt x="88" y="360"/>
                  </a:lnTo>
                  <a:lnTo>
                    <a:pt x="104" y="368"/>
                  </a:lnTo>
                  <a:lnTo>
                    <a:pt x="116" y="368"/>
                  </a:lnTo>
                  <a:lnTo>
                    <a:pt x="132" y="368"/>
                  </a:lnTo>
                  <a:lnTo>
                    <a:pt x="148" y="364"/>
                  </a:lnTo>
                  <a:lnTo>
                    <a:pt x="160" y="356"/>
                  </a:lnTo>
                  <a:lnTo>
                    <a:pt x="176" y="344"/>
                  </a:lnTo>
                  <a:lnTo>
                    <a:pt x="192" y="324"/>
                  </a:lnTo>
                  <a:lnTo>
                    <a:pt x="204" y="304"/>
                  </a:lnTo>
                  <a:lnTo>
                    <a:pt x="220" y="272"/>
                  </a:lnTo>
                  <a:lnTo>
                    <a:pt x="236" y="232"/>
                  </a:lnTo>
                  <a:lnTo>
                    <a:pt x="248" y="184"/>
                  </a:lnTo>
                  <a:lnTo>
                    <a:pt x="264" y="128"/>
                  </a:lnTo>
                  <a:lnTo>
                    <a:pt x="280" y="72"/>
                  </a:lnTo>
                  <a:lnTo>
                    <a:pt x="292" y="24"/>
                  </a:lnTo>
                  <a:lnTo>
                    <a:pt x="308" y="0"/>
                  </a:lnTo>
                  <a:lnTo>
                    <a:pt x="325" y="12"/>
                  </a:lnTo>
                  <a:lnTo>
                    <a:pt x="337" y="52"/>
                  </a:lnTo>
                  <a:lnTo>
                    <a:pt x="353" y="112"/>
                  </a:lnTo>
                  <a:lnTo>
                    <a:pt x="369" y="176"/>
                  </a:lnTo>
                  <a:lnTo>
                    <a:pt x="381" y="232"/>
                  </a:lnTo>
                  <a:lnTo>
                    <a:pt x="397" y="284"/>
                  </a:lnTo>
                  <a:lnTo>
                    <a:pt x="413" y="324"/>
                  </a:lnTo>
                  <a:lnTo>
                    <a:pt x="425" y="360"/>
                  </a:lnTo>
                  <a:lnTo>
                    <a:pt x="441" y="384"/>
                  </a:lnTo>
                  <a:lnTo>
                    <a:pt x="457" y="408"/>
                  </a:lnTo>
                  <a:lnTo>
                    <a:pt x="469" y="424"/>
                  </a:lnTo>
                  <a:lnTo>
                    <a:pt x="485" y="440"/>
                  </a:lnTo>
                  <a:lnTo>
                    <a:pt x="497" y="452"/>
                  </a:lnTo>
                  <a:lnTo>
                    <a:pt x="513" y="464"/>
                  </a:lnTo>
                  <a:lnTo>
                    <a:pt x="529" y="472"/>
                  </a:lnTo>
                  <a:lnTo>
                    <a:pt x="541" y="480"/>
                  </a:lnTo>
                  <a:lnTo>
                    <a:pt x="557" y="484"/>
                  </a:lnTo>
                  <a:lnTo>
                    <a:pt x="573" y="488"/>
                  </a:lnTo>
                  <a:lnTo>
                    <a:pt x="585" y="496"/>
                  </a:lnTo>
                  <a:lnTo>
                    <a:pt x="601" y="500"/>
                  </a:lnTo>
                  <a:lnTo>
                    <a:pt x="617" y="504"/>
                  </a:lnTo>
                  <a:lnTo>
                    <a:pt x="629" y="504"/>
                  </a:lnTo>
                  <a:lnTo>
                    <a:pt x="645" y="508"/>
                  </a:lnTo>
                  <a:lnTo>
                    <a:pt x="661" y="512"/>
                  </a:lnTo>
                  <a:lnTo>
                    <a:pt x="673" y="512"/>
                  </a:lnTo>
                  <a:lnTo>
                    <a:pt x="689" y="516"/>
                  </a:lnTo>
                  <a:lnTo>
                    <a:pt x="705" y="516"/>
                  </a:lnTo>
                  <a:lnTo>
                    <a:pt x="717" y="516"/>
                  </a:lnTo>
                  <a:lnTo>
                    <a:pt x="733" y="520"/>
                  </a:lnTo>
                  <a:lnTo>
                    <a:pt x="749" y="520"/>
                  </a:lnTo>
                  <a:lnTo>
                    <a:pt x="761" y="520"/>
                  </a:lnTo>
                  <a:lnTo>
                    <a:pt x="777" y="524"/>
                  </a:lnTo>
                  <a:lnTo>
                    <a:pt x="793" y="524"/>
                  </a:lnTo>
                  <a:lnTo>
                    <a:pt x="805" y="524"/>
                  </a:lnTo>
                  <a:lnTo>
                    <a:pt x="821" y="524"/>
                  </a:lnTo>
                  <a:lnTo>
                    <a:pt x="837" y="528"/>
                  </a:lnTo>
                  <a:lnTo>
                    <a:pt x="849" y="528"/>
                  </a:lnTo>
                  <a:lnTo>
                    <a:pt x="865" y="528"/>
                  </a:lnTo>
                  <a:lnTo>
                    <a:pt x="881" y="52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3" name="Freeform 469"/>
            <p:cNvSpPr>
              <a:spLocks/>
            </p:cNvSpPr>
            <p:nvPr/>
          </p:nvSpPr>
          <p:spPr bwMode="auto">
            <a:xfrm>
              <a:off x="709612" y="5473700"/>
              <a:ext cx="1398588" cy="717550"/>
            </a:xfrm>
            <a:custGeom>
              <a:avLst/>
              <a:gdLst/>
              <a:ahLst/>
              <a:cxnLst>
                <a:cxn ang="0">
                  <a:pos x="0" y="108"/>
                </a:cxn>
                <a:cxn ang="0">
                  <a:pos x="16" y="176"/>
                </a:cxn>
                <a:cxn ang="0">
                  <a:pos x="28" y="220"/>
                </a:cxn>
                <a:cxn ang="0">
                  <a:pos x="44" y="248"/>
                </a:cxn>
                <a:cxn ang="0">
                  <a:pos x="60" y="268"/>
                </a:cxn>
                <a:cxn ang="0">
                  <a:pos x="72" y="284"/>
                </a:cxn>
                <a:cxn ang="0">
                  <a:pos x="88" y="296"/>
                </a:cxn>
                <a:cxn ang="0">
                  <a:pos x="104" y="300"/>
                </a:cxn>
                <a:cxn ang="0">
                  <a:pos x="116" y="304"/>
                </a:cxn>
                <a:cxn ang="0">
                  <a:pos x="132" y="304"/>
                </a:cxn>
                <a:cxn ang="0">
                  <a:pos x="148" y="300"/>
                </a:cxn>
                <a:cxn ang="0">
                  <a:pos x="160" y="296"/>
                </a:cxn>
                <a:cxn ang="0">
                  <a:pos x="176" y="284"/>
                </a:cxn>
                <a:cxn ang="0">
                  <a:pos x="192" y="272"/>
                </a:cxn>
                <a:cxn ang="0">
                  <a:pos x="204" y="252"/>
                </a:cxn>
                <a:cxn ang="0">
                  <a:pos x="220" y="228"/>
                </a:cxn>
                <a:cxn ang="0">
                  <a:pos x="236" y="200"/>
                </a:cxn>
                <a:cxn ang="0">
                  <a:pos x="248" y="160"/>
                </a:cxn>
                <a:cxn ang="0">
                  <a:pos x="264" y="116"/>
                </a:cxn>
                <a:cxn ang="0">
                  <a:pos x="280" y="72"/>
                </a:cxn>
                <a:cxn ang="0">
                  <a:pos x="292" y="28"/>
                </a:cxn>
                <a:cxn ang="0">
                  <a:pos x="308" y="4"/>
                </a:cxn>
                <a:cxn ang="0">
                  <a:pos x="325" y="0"/>
                </a:cxn>
                <a:cxn ang="0">
                  <a:pos x="337" y="24"/>
                </a:cxn>
                <a:cxn ang="0">
                  <a:pos x="353" y="64"/>
                </a:cxn>
                <a:cxn ang="0">
                  <a:pos x="369" y="112"/>
                </a:cxn>
                <a:cxn ang="0">
                  <a:pos x="381" y="160"/>
                </a:cxn>
                <a:cxn ang="0">
                  <a:pos x="397" y="208"/>
                </a:cxn>
                <a:cxn ang="0">
                  <a:pos x="413" y="244"/>
                </a:cxn>
                <a:cxn ang="0">
                  <a:pos x="425" y="276"/>
                </a:cxn>
                <a:cxn ang="0">
                  <a:pos x="441" y="304"/>
                </a:cxn>
                <a:cxn ang="0">
                  <a:pos x="457" y="328"/>
                </a:cxn>
                <a:cxn ang="0">
                  <a:pos x="469" y="344"/>
                </a:cxn>
                <a:cxn ang="0">
                  <a:pos x="485" y="360"/>
                </a:cxn>
                <a:cxn ang="0">
                  <a:pos x="497" y="372"/>
                </a:cxn>
                <a:cxn ang="0">
                  <a:pos x="513" y="384"/>
                </a:cxn>
                <a:cxn ang="0">
                  <a:pos x="529" y="392"/>
                </a:cxn>
                <a:cxn ang="0">
                  <a:pos x="541" y="400"/>
                </a:cxn>
                <a:cxn ang="0">
                  <a:pos x="557" y="404"/>
                </a:cxn>
                <a:cxn ang="0">
                  <a:pos x="573" y="412"/>
                </a:cxn>
                <a:cxn ang="0">
                  <a:pos x="585" y="416"/>
                </a:cxn>
                <a:cxn ang="0">
                  <a:pos x="601" y="420"/>
                </a:cxn>
                <a:cxn ang="0">
                  <a:pos x="617" y="424"/>
                </a:cxn>
                <a:cxn ang="0">
                  <a:pos x="629" y="428"/>
                </a:cxn>
                <a:cxn ang="0">
                  <a:pos x="645" y="432"/>
                </a:cxn>
                <a:cxn ang="0">
                  <a:pos x="661" y="432"/>
                </a:cxn>
                <a:cxn ang="0">
                  <a:pos x="673" y="436"/>
                </a:cxn>
                <a:cxn ang="0">
                  <a:pos x="689" y="436"/>
                </a:cxn>
                <a:cxn ang="0">
                  <a:pos x="705" y="440"/>
                </a:cxn>
                <a:cxn ang="0">
                  <a:pos x="717" y="440"/>
                </a:cxn>
                <a:cxn ang="0">
                  <a:pos x="733" y="444"/>
                </a:cxn>
                <a:cxn ang="0">
                  <a:pos x="749" y="444"/>
                </a:cxn>
                <a:cxn ang="0">
                  <a:pos x="761" y="444"/>
                </a:cxn>
                <a:cxn ang="0">
                  <a:pos x="777" y="444"/>
                </a:cxn>
                <a:cxn ang="0">
                  <a:pos x="793" y="448"/>
                </a:cxn>
                <a:cxn ang="0">
                  <a:pos x="805" y="448"/>
                </a:cxn>
                <a:cxn ang="0">
                  <a:pos x="821" y="448"/>
                </a:cxn>
                <a:cxn ang="0">
                  <a:pos x="837" y="448"/>
                </a:cxn>
                <a:cxn ang="0">
                  <a:pos x="849" y="452"/>
                </a:cxn>
                <a:cxn ang="0">
                  <a:pos x="865" y="452"/>
                </a:cxn>
                <a:cxn ang="0">
                  <a:pos x="881" y="452"/>
                </a:cxn>
              </a:cxnLst>
              <a:rect l="0" t="0" r="r" b="b"/>
              <a:pathLst>
                <a:path w="881" h="452">
                  <a:moveTo>
                    <a:pt x="0" y="108"/>
                  </a:moveTo>
                  <a:lnTo>
                    <a:pt x="16" y="176"/>
                  </a:lnTo>
                  <a:lnTo>
                    <a:pt x="28" y="220"/>
                  </a:lnTo>
                  <a:lnTo>
                    <a:pt x="44" y="248"/>
                  </a:lnTo>
                  <a:lnTo>
                    <a:pt x="60" y="268"/>
                  </a:lnTo>
                  <a:lnTo>
                    <a:pt x="72" y="284"/>
                  </a:lnTo>
                  <a:lnTo>
                    <a:pt x="88" y="296"/>
                  </a:lnTo>
                  <a:lnTo>
                    <a:pt x="104" y="300"/>
                  </a:lnTo>
                  <a:lnTo>
                    <a:pt x="116" y="304"/>
                  </a:lnTo>
                  <a:lnTo>
                    <a:pt x="132" y="304"/>
                  </a:lnTo>
                  <a:lnTo>
                    <a:pt x="148" y="300"/>
                  </a:lnTo>
                  <a:lnTo>
                    <a:pt x="160" y="296"/>
                  </a:lnTo>
                  <a:lnTo>
                    <a:pt x="176" y="284"/>
                  </a:lnTo>
                  <a:lnTo>
                    <a:pt x="192" y="272"/>
                  </a:lnTo>
                  <a:lnTo>
                    <a:pt x="204" y="252"/>
                  </a:lnTo>
                  <a:lnTo>
                    <a:pt x="220" y="228"/>
                  </a:lnTo>
                  <a:lnTo>
                    <a:pt x="236" y="200"/>
                  </a:lnTo>
                  <a:lnTo>
                    <a:pt x="248" y="160"/>
                  </a:lnTo>
                  <a:lnTo>
                    <a:pt x="264" y="116"/>
                  </a:lnTo>
                  <a:lnTo>
                    <a:pt x="280" y="72"/>
                  </a:lnTo>
                  <a:lnTo>
                    <a:pt x="292" y="28"/>
                  </a:lnTo>
                  <a:lnTo>
                    <a:pt x="308" y="4"/>
                  </a:lnTo>
                  <a:lnTo>
                    <a:pt x="325" y="0"/>
                  </a:lnTo>
                  <a:lnTo>
                    <a:pt x="337" y="24"/>
                  </a:lnTo>
                  <a:lnTo>
                    <a:pt x="353" y="64"/>
                  </a:lnTo>
                  <a:lnTo>
                    <a:pt x="369" y="112"/>
                  </a:lnTo>
                  <a:lnTo>
                    <a:pt x="381" y="160"/>
                  </a:lnTo>
                  <a:lnTo>
                    <a:pt x="397" y="208"/>
                  </a:lnTo>
                  <a:lnTo>
                    <a:pt x="413" y="244"/>
                  </a:lnTo>
                  <a:lnTo>
                    <a:pt x="425" y="276"/>
                  </a:lnTo>
                  <a:lnTo>
                    <a:pt x="441" y="304"/>
                  </a:lnTo>
                  <a:lnTo>
                    <a:pt x="457" y="328"/>
                  </a:lnTo>
                  <a:lnTo>
                    <a:pt x="469" y="344"/>
                  </a:lnTo>
                  <a:lnTo>
                    <a:pt x="485" y="360"/>
                  </a:lnTo>
                  <a:lnTo>
                    <a:pt x="497" y="372"/>
                  </a:lnTo>
                  <a:lnTo>
                    <a:pt x="513" y="384"/>
                  </a:lnTo>
                  <a:lnTo>
                    <a:pt x="529" y="392"/>
                  </a:lnTo>
                  <a:lnTo>
                    <a:pt x="541" y="400"/>
                  </a:lnTo>
                  <a:lnTo>
                    <a:pt x="557" y="404"/>
                  </a:lnTo>
                  <a:lnTo>
                    <a:pt x="573" y="412"/>
                  </a:lnTo>
                  <a:lnTo>
                    <a:pt x="585" y="416"/>
                  </a:lnTo>
                  <a:lnTo>
                    <a:pt x="601" y="420"/>
                  </a:lnTo>
                  <a:lnTo>
                    <a:pt x="617" y="424"/>
                  </a:lnTo>
                  <a:lnTo>
                    <a:pt x="629" y="428"/>
                  </a:lnTo>
                  <a:lnTo>
                    <a:pt x="645" y="432"/>
                  </a:lnTo>
                  <a:lnTo>
                    <a:pt x="661" y="432"/>
                  </a:lnTo>
                  <a:lnTo>
                    <a:pt x="673" y="436"/>
                  </a:lnTo>
                  <a:lnTo>
                    <a:pt x="689" y="436"/>
                  </a:lnTo>
                  <a:lnTo>
                    <a:pt x="705" y="440"/>
                  </a:lnTo>
                  <a:lnTo>
                    <a:pt x="717" y="440"/>
                  </a:lnTo>
                  <a:lnTo>
                    <a:pt x="733" y="444"/>
                  </a:lnTo>
                  <a:lnTo>
                    <a:pt x="749" y="444"/>
                  </a:lnTo>
                  <a:lnTo>
                    <a:pt x="761" y="444"/>
                  </a:lnTo>
                  <a:lnTo>
                    <a:pt x="777" y="444"/>
                  </a:lnTo>
                  <a:lnTo>
                    <a:pt x="793" y="448"/>
                  </a:lnTo>
                  <a:lnTo>
                    <a:pt x="805" y="448"/>
                  </a:lnTo>
                  <a:lnTo>
                    <a:pt x="821" y="448"/>
                  </a:lnTo>
                  <a:lnTo>
                    <a:pt x="837" y="448"/>
                  </a:lnTo>
                  <a:lnTo>
                    <a:pt x="849" y="452"/>
                  </a:lnTo>
                  <a:lnTo>
                    <a:pt x="865" y="452"/>
                  </a:lnTo>
                  <a:lnTo>
                    <a:pt x="881" y="45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4" name="Freeform 470"/>
            <p:cNvSpPr>
              <a:spLocks/>
            </p:cNvSpPr>
            <p:nvPr/>
          </p:nvSpPr>
          <p:spPr bwMode="auto">
            <a:xfrm>
              <a:off x="709612" y="5581650"/>
              <a:ext cx="1398588" cy="609600"/>
            </a:xfrm>
            <a:custGeom>
              <a:avLst/>
              <a:gdLst/>
              <a:ahLst/>
              <a:cxnLst>
                <a:cxn ang="0">
                  <a:pos x="0" y="52"/>
                </a:cxn>
                <a:cxn ang="0">
                  <a:pos x="16" y="116"/>
                </a:cxn>
                <a:cxn ang="0">
                  <a:pos x="28" y="160"/>
                </a:cxn>
                <a:cxn ang="0">
                  <a:pos x="44" y="188"/>
                </a:cxn>
                <a:cxn ang="0">
                  <a:pos x="60" y="208"/>
                </a:cxn>
                <a:cxn ang="0">
                  <a:pos x="72" y="224"/>
                </a:cxn>
                <a:cxn ang="0">
                  <a:pos x="88" y="236"/>
                </a:cxn>
                <a:cxn ang="0">
                  <a:pos x="104" y="240"/>
                </a:cxn>
                <a:cxn ang="0">
                  <a:pos x="116" y="244"/>
                </a:cxn>
                <a:cxn ang="0">
                  <a:pos x="132" y="248"/>
                </a:cxn>
                <a:cxn ang="0">
                  <a:pos x="148" y="244"/>
                </a:cxn>
                <a:cxn ang="0">
                  <a:pos x="160" y="240"/>
                </a:cxn>
                <a:cxn ang="0">
                  <a:pos x="176" y="232"/>
                </a:cxn>
                <a:cxn ang="0">
                  <a:pos x="192" y="224"/>
                </a:cxn>
                <a:cxn ang="0">
                  <a:pos x="204" y="208"/>
                </a:cxn>
                <a:cxn ang="0">
                  <a:pos x="220" y="192"/>
                </a:cxn>
                <a:cxn ang="0">
                  <a:pos x="236" y="168"/>
                </a:cxn>
                <a:cxn ang="0">
                  <a:pos x="248" y="136"/>
                </a:cxn>
                <a:cxn ang="0">
                  <a:pos x="264" y="104"/>
                </a:cxn>
                <a:cxn ang="0">
                  <a:pos x="280" y="68"/>
                </a:cxn>
                <a:cxn ang="0">
                  <a:pos x="292" y="36"/>
                </a:cxn>
                <a:cxn ang="0">
                  <a:pos x="308" y="8"/>
                </a:cxn>
                <a:cxn ang="0">
                  <a:pos x="325" y="0"/>
                </a:cxn>
                <a:cxn ang="0">
                  <a:pos x="337" y="8"/>
                </a:cxn>
                <a:cxn ang="0">
                  <a:pos x="353" y="32"/>
                </a:cxn>
                <a:cxn ang="0">
                  <a:pos x="369" y="64"/>
                </a:cxn>
                <a:cxn ang="0">
                  <a:pos x="381" y="104"/>
                </a:cxn>
                <a:cxn ang="0">
                  <a:pos x="397" y="144"/>
                </a:cxn>
                <a:cxn ang="0">
                  <a:pos x="413" y="176"/>
                </a:cxn>
                <a:cxn ang="0">
                  <a:pos x="425" y="208"/>
                </a:cxn>
                <a:cxn ang="0">
                  <a:pos x="441" y="232"/>
                </a:cxn>
                <a:cxn ang="0">
                  <a:pos x="457" y="252"/>
                </a:cxn>
                <a:cxn ang="0">
                  <a:pos x="469" y="272"/>
                </a:cxn>
                <a:cxn ang="0">
                  <a:pos x="485" y="288"/>
                </a:cxn>
                <a:cxn ang="0">
                  <a:pos x="497" y="300"/>
                </a:cxn>
                <a:cxn ang="0">
                  <a:pos x="513" y="312"/>
                </a:cxn>
                <a:cxn ang="0">
                  <a:pos x="529" y="320"/>
                </a:cxn>
                <a:cxn ang="0">
                  <a:pos x="541" y="328"/>
                </a:cxn>
                <a:cxn ang="0">
                  <a:pos x="557" y="336"/>
                </a:cxn>
                <a:cxn ang="0">
                  <a:pos x="573" y="340"/>
                </a:cxn>
                <a:cxn ang="0">
                  <a:pos x="585" y="344"/>
                </a:cxn>
                <a:cxn ang="0">
                  <a:pos x="601" y="352"/>
                </a:cxn>
                <a:cxn ang="0">
                  <a:pos x="617" y="356"/>
                </a:cxn>
                <a:cxn ang="0">
                  <a:pos x="629" y="356"/>
                </a:cxn>
                <a:cxn ang="0">
                  <a:pos x="645" y="360"/>
                </a:cxn>
                <a:cxn ang="0">
                  <a:pos x="661" y="364"/>
                </a:cxn>
                <a:cxn ang="0">
                  <a:pos x="673" y="364"/>
                </a:cxn>
                <a:cxn ang="0">
                  <a:pos x="689" y="368"/>
                </a:cxn>
                <a:cxn ang="0">
                  <a:pos x="705" y="368"/>
                </a:cxn>
                <a:cxn ang="0">
                  <a:pos x="717" y="372"/>
                </a:cxn>
                <a:cxn ang="0">
                  <a:pos x="733" y="372"/>
                </a:cxn>
                <a:cxn ang="0">
                  <a:pos x="749" y="376"/>
                </a:cxn>
                <a:cxn ang="0">
                  <a:pos x="761" y="376"/>
                </a:cxn>
                <a:cxn ang="0">
                  <a:pos x="777" y="376"/>
                </a:cxn>
                <a:cxn ang="0">
                  <a:pos x="793" y="376"/>
                </a:cxn>
                <a:cxn ang="0">
                  <a:pos x="805" y="380"/>
                </a:cxn>
                <a:cxn ang="0">
                  <a:pos x="821" y="380"/>
                </a:cxn>
                <a:cxn ang="0">
                  <a:pos x="837" y="380"/>
                </a:cxn>
                <a:cxn ang="0">
                  <a:pos x="849" y="380"/>
                </a:cxn>
                <a:cxn ang="0">
                  <a:pos x="865" y="380"/>
                </a:cxn>
                <a:cxn ang="0">
                  <a:pos x="881" y="384"/>
                </a:cxn>
              </a:cxnLst>
              <a:rect l="0" t="0" r="r" b="b"/>
              <a:pathLst>
                <a:path w="881" h="384">
                  <a:moveTo>
                    <a:pt x="0" y="52"/>
                  </a:moveTo>
                  <a:lnTo>
                    <a:pt x="16" y="116"/>
                  </a:lnTo>
                  <a:lnTo>
                    <a:pt x="28" y="160"/>
                  </a:lnTo>
                  <a:lnTo>
                    <a:pt x="44" y="188"/>
                  </a:lnTo>
                  <a:lnTo>
                    <a:pt x="60" y="208"/>
                  </a:lnTo>
                  <a:lnTo>
                    <a:pt x="72" y="224"/>
                  </a:lnTo>
                  <a:lnTo>
                    <a:pt x="88" y="236"/>
                  </a:lnTo>
                  <a:lnTo>
                    <a:pt x="104" y="240"/>
                  </a:lnTo>
                  <a:lnTo>
                    <a:pt x="116" y="244"/>
                  </a:lnTo>
                  <a:lnTo>
                    <a:pt x="132" y="248"/>
                  </a:lnTo>
                  <a:lnTo>
                    <a:pt x="148" y="244"/>
                  </a:lnTo>
                  <a:lnTo>
                    <a:pt x="160" y="240"/>
                  </a:lnTo>
                  <a:lnTo>
                    <a:pt x="176" y="232"/>
                  </a:lnTo>
                  <a:lnTo>
                    <a:pt x="192" y="224"/>
                  </a:lnTo>
                  <a:lnTo>
                    <a:pt x="204" y="208"/>
                  </a:lnTo>
                  <a:lnTo>
                    <a:pt x="220" y="192"/>
                  </a:lnTo>
                  <a:lnTo>
                    <a:pt x="236" y="168"/>
                  </a:lnTo>
                  <a:lnTo>
                    <a:pt x="248" y="136"/>
                  </a:lnTo>
                  <a:lnTo>
                    <a:pt x="264" y="104"/>
                  </a:lnTo>
                  <a:lnTo>
                    <a:pt x="280" y="68"/>
                  </a:lnTo>
                  <a:lnTo>
                    <a:pt x="292" y="36"/>
                  </a:lnTo>
                  <a:lnTo>
                    <a:pt x="308" y="8"/>
                  </a:lnTo>
                  <a:lnTo>
                    <a:pt x="325" y="0"/>
                  </a:lnTo>
                  <a:lnTo>
                    <a:pt x="337" y="8"/>
                  </a:lnTo>
                  <a:lnTo>
                    <a:pt x="353" y="32"/>
                  </a:lnTo>
                  <a:lnTo>
                    <a:pt x="369" y="64"/>
                  </a:lnTo>
                  <a:lnTo>
                    <a:pt x="381" y="104"/>
                  </a:lnTo>
                  <a:lnTo>
                    <a:pt x="397" y="144"/>
                  </a:lnTo>
                  <a:lnTo>
                    <a:pt x="413" y="176"/>
                  </a:lnTo>
                  <a:lnTo>
                    <a:pt x="425" y="208"/>
                  </a:lnTo>
                  <a:lnTo>
                    <a:pt x="441" y="232"/>
                  </a:lnTo>
                  <a:lnTo>
                    <a:pt x="457" y="252"/>
                  </a:lnTo>
                  <a:lnTo>
                    <a:pt x="469" y="272"/>
                  </a:lnTo>
                  <a:lnTo>
                    <a:pt x="485" y="288"/>
                  </a:lnTo>
                  <a:lnTo>
                    <a:pt x="497" y="300"/>
                  </a:lnTo>
                  <a:lnTo>
                    <a:pt x="513" y="312"/>
                  </a:lnTo>
                  <a:lnTo>
                    <a:pt x="529" y="320"/>
                  </a:lnTo>
                  <a:lnTo>
                    <a:pt x="541" y="328"/>
                  </a:lnTo>
                  <a:lnTo>
                    <a:pt x="557" y="336"/>
                  </a:lnTo>
                  <a:lnTo>
                    <a:pt x="573" y="340"/>
                  </a:lnTo>
                  <a:lnTo>
                    <a:pt x="585" y="344"/>
                  </a:lnTo>
                  <a:lnTo>
                    <a:pt x="601" y="352"/>
                  </a:lnTo>
                  <a:lnTo>
                    <a:pt x="617" y="356"/>
                  </a:lnTo>
                  <a:lnTo>
                    <a:pt x="629" y="356"/>
                  </a:lnTo>
                  <a:lnTo>
                    <a:pt x="645" y="360"/>
                  </a:lnTo>
                  <a:lnTo>
                    <a:pt x="661" y="364"/>
                  </a:lnTo>
                  <a:lnTo>
                    <a:pt x="673" y="364"/>
                  </a:lnTo>
                  <a:lnTo>
                    <a:pt x="689" y="368"/>
                  </a:lnTo>
                  <a:lnTo>
                    <a:pt x="705" y="368"/>
                  </a:lnTo>
                  <a:lnTo>
                    <a:pt x="717" y="372"/>
                  </a:lnTo>
                  <a:lnTo>
                    <a:pt x="733" y="372"/>
                  </a:lnTo>
                  <a:lnTo>
                    <a:pt x="749" y="376"/>
                  </a:lnTo>
                  <a:lnTo>
                    <a:pt x="761" y="376"/>
                  </a:lnTo>
                  <a:lnTo>
                    <a:pt x="777" y="376"/>
                  </a:lnTo>
                  <a:lnTo>
                    <a:pt x="793" y="376"/>
                  </a:lnTo>
                  <a:lnTo>
                    <a:pt x="805" y="380"/>
                  </a:lnTo>
                  <a:lnTo>
                    <a:pt x="821" y="380"/>
                  </a:lnTo>
                  <a:lnTo>
                    <a:pt x="837" y="380"/>
                  </a:lnTo>
                  <a:lnTo>
                    <a:pt x="849" y="380"/>
                  </a:lnTo>
                  <a:lnTo>
                    <a:pt x="865" y="380"/>
                  </a:lnTo>
                  <a:lnTo>
                    <a:pt x="881" y="38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5" name="Freeform 471"/>
            <p:cNvSpPr>
              <a:spLocks/>
            </p:cNvSpPr>
            <p:nvPr/>
          </p:nvSpPr>
          <p:spPr bwMode="auto">
            <a:xfrm>
              <a:off x="709612" y="5676900"/>
              <a:ext cx="1398588" cy="508000"/>
            </a:xfrm>
            <a:custGeom>
              <a:avLst/>
              <a:gdLst/>
              <a:ahLst/>
              <a:cxnLst>
                <a:cxn ang="0">
                  <a:pos x="0" y="0"/>
                </a:cxn>
                <a:cxn ang="0">
                  <a:pos x="16" y="64"/>
                </a:cxn>
                <a:cxn ang="0">
                  <a:pos x="28" y="108"/>
                </a:cxn>
                <a:cxn ang="0">
                  <a:pos x="44" y="136"/>
                </a:cxn>
                <a:cxn ang="0">
                  <a:pos x="60" y="156"/>
                </a:cxn>
                <a:cxn ang="0">
                  <a:pos x="72" y="172"/>
                </a:cxn>
                <a:cxn ang="0">
                  <a:pos x="88" y="184"/>
                </a:cxn>
                <a:cxn ang="0">
                  <a:pos x="104" y="192"/>
                </a:cxn>
                <a:cxn ang="0">
                  <a:pos x="116" y="196"/>
                </a:cxn>
                <a:cxn ang="0">
                  <a:pos x="132" y="196"/>
                </a:cxn>
                <a:cxn ang="0">
                  <a:pos x="148" y="196"/>
                </a:cxn>
                <a:cxn ang="0">
                  <a:pos x="160" y="196"/>
                </a:cxn>
                <a:cxn ang="0">
                  <a:pos x="176" y="188"/>
                </a:cxn>
                <a:cxn ang="0">
                  <a:pos x="192" y="180"/>
                </a:cxn>
                <a:cxn ang="0">
                  <a:pos x="204" y="172"/>
                </a:cxn>
                <a:cxn ang="0">
                  <a:pos x="220" y="156"/>
                </a:cxn>
                <a:cxn ang="0">
                  <a:pos x="236" y="140"/>
                </a:cxn>
                <a:cxn ang="0">
                  <a:pos x="248" y="116"/>
                </a:cxn>
                <a:cxn ang="0">
                  <a:pos x="264" y="92"/>
                </a:cxn>
                <a:cxn ang="0">
                  <a:pos x="280" y="64"/>
                </a:cxn>
                <a:cxn ang="0">
                  <a:pos x="292" y="36"/>
                </a:cxn>
                <a:cxn ang="0">
                  <a:pos x="308" y="16"/>
                </a:cxn>
                <a:cxn ang="0">
                  <a:pos x="325" y="4"/>
                </a:cxn>
                <a:cxn ang="0">
                  <a:pos x="337" y="4"/>
                </a:cxn>
                <a:cxn ang="0">
                  <a:pos x="353" y="16"/>
                </a:cxn>
                <a:cxn ang="0">
                  <a:pos x="369" y="36"/>
                </a:cxn>
                <a:cxn ang="0">
                  <a:pos x="381" y="64"/>
                </a:cxn>
                <a:cxn ang="0">
                  <a:pos x="397" y="92"/>
                </a:cxn>
                <a:cxn ang="0">
                  <a:pos x="413" y="120"/>
                </a:cxn>
                <a:cxn ang="0">
                  <a:pos x="425" y="148"/>
                </a:cxn>
                <a:cxn ang="0">
                  <a:pos x="441" y="172"/>
                </a:cxn>
                <a:cxn ang="0">
                  <a:pos x="457" y="192"/>
                </a:cxn>
                <a:cxn ang="0">
                  <a:pos x="469" y="208"/>
                </a:cxn>
                <a:cxn ang="0">
                  <a:pos x="485" y="224"/>
                </a:cxn>
                <a:cxn ang="0">
                  <a:pos x="497" y="236"/>
                </a:cxn>
                <a:cxn ang="0">
                  <a:pos x="513" y="248"/>
                </a:cxn>
                <a:cxn ang="0">
                  <a:pos x="529" y="256"/>
                </a:cxn>
                <a:cxn ang="0">
                  <a:pos x="541" y="264"/>
                </a:cxn>
                <a:cxn ang="0">
                  <a:pos x="557" y="272"/>
                </a:cxn>
                <a:cxn ang="0">
                  <a:pos x="573" y="276"/>
                </a:cxn>
                <a:cxn ang="0">
                  <a:pos x="585" y="284"/>
                </a:cxn>
                <a:cxn ang="0">
                  <a:pos x="601" y="288"/>
                </a:cxn>
                <a:cxn ang="0">
                  <a:pos x="617" y="292"/>
                </a:cxn>
                <a:cxn ang="0">
                  <a:pos x="629" y="296"/>
                </a:cxn>
                <a:cxn ang="0">
                  <a:pos x="645" y="300"/>
                </a:cxn>
                <a:cxn ang="0">
                  <a:pos x="661" y="300"/>
                </a:cxn>
                <a:cxn ang="0">
                  <a:pos x="673" y="304"/>
                </a:cxn>
                <a:cxn ang="0">
                  <a:pos x="689" y="308"/>
                </a:cxn>
                <a:cxn ang="0">
                  <a:pos x="705" y="308"/>
                </a:cxn>
                <a:cxn ang="0">
                  <a:pos x="717" y="312"/>
                </a:cxn>
                <a:cxn ang="0">
                  <a:pos x="733" y="312"/>
                </a:cxn>
                <a:cxn ang="0">
                  <a:pos x="749" y="312"/>
                </a:cxn>
                <a:cxn ang="0">
                  <a:pos x="761" y="316"/>
                </a:cxn>
                <a:cxn ang="0">
                  <a:pos x="777" y="316"/>
                </a:cxn>
                <a:cxn ang="0">
                  <a:pos x="793" y="316"/>
                </a:cxn>
                <a:cxn ang="0">
                  <a:pos x="805" y="316"/>
                </a:cxn>
                <a:cxn ang="0">
                  <a:pos x="821" y="320"/>
                </a:cxn>
                <a:cxn ang="0">
                  <a:pos x="837" y="320"/>
                </a:cxn>
                <a:cxn ang="0">
                  <a:pos x="849" y="320"/>
                </a:cxn>
                <a:cxn ang="0">
                  <a:pos x="865" y="320"/>
                </a:cxn>
                <a:cxn ang="0">
                  <a:pos x="881" y="320"/>
                </a:cxn>
              </a:cxnLst>
              <a:rect l="0" t="0" r="r" b="b"/>
              <a:pathLst>
                <a:path w="881" h="320">
                  <a:moveTo>
                    <a:pt x="0" y="0"/>
                  </a:moveTo>
                  <a:lnTo>
                    <a:pt x="16" y="64"/>
                  </a:lnTo>
                  <a:lnTo>
                    <a:pt x="28" y="108"/>
                  </a:lnTo>
                  <a:lnTo>
                    <a:pt x="44" y="136"/>
                  </a:lnTo>
                  <a:lnTo>
                    <a:pt x="60" y="156"/>
                  </a:lnTo>
                  <a:lnTo>
                    <a:pt x="72" y="172"/>
                  </a:lnTo>
                  <a:lnTo>
                    <a:pt x="88" y="184"/>
                  </a:lnTo>
                  <a:lnTo>
                    <a:pt x="104" y="192"/>
                  </a:lnTo>
                  <a:lnTo>
                    <a:pt x="116" y="196"/>
                  </a:lnTo>
                  <a:lnTo>
                    <a:pt x="132" y="196"/>
                  </a:lnTo>
                  <a:lnTo>
                    <a:pt x="148" y="196"/>
                  </a:lnTo>
                  <a:lnTo>
                    <a:pt x="160" y="196"/>
                  </a:lnTo>
                  <a:lnTo>
                    <a:pt x="176" y="188"/>
                  </a:lnTo>
                  <a:lnTo>
                    <a:pt x="192" y="180"/>
                  </a:lnTo>
                  <a:lnTo>
                    <a:pt x="204" y="172"/>
                  </a:lnTo>
                  <a:lnTo>
                    <a:pt x="220" y="156"/>
                  </a:lnTo>
                  <a:lnTo>
                    <a:pt x="236" y="140"/>
                  </a:lnTo>
                  <a:lnTo>
                    <a:pt x="248" y="116"/>
                  </a:lnTo>
                  <a:lnTo>
                    <a:pt x="264" y="92"/>
                  </a:lnTo>
                  <a:lnTo>
                    <a:pt x="280" y="64"/>
                  </a:lnTo>
                  <a:lnTo>
                    <a:pt x="292" y="36"/>
                  </a:lnTo>
                  <a:lnTo>
                    <a:pt x="308" y="16"/>
                  </a:lnTo>
                  <a:lnTo>
                    <a:pt x="325" y="4"/>
                  </a:lnTo>
                  <a:lnTo>
                    <a:pt x="337" y="4"/>
                  </a:lnTo>
                  <a:lnTo>
                    <a:pt x="353" y="16"/>
                  </a:lnTo>
                  <a:lnTo>
                    <a:pt x="369" y="36"/>
                  </a:lnTo>
                  <a:lnTo>
                    <a:pt x="381" y="64"/>
                  </a:lnTo>
                  <a:lnTo>
                    <a:pt x="397" y="92"/>
                  </a:lnTo>
                  <a:lnTo>
                    <a:pt x="413" y="120"/>
                  </a:lnTo>
                  <a:lnTo>
                    <a:pt x="425" y="148"/>
                  </a:lnTo>
                  <a:lnTo>
                    <a:pt x="441" y="172"/>
                  </a:lnTo>
                  <a:lnTo>
                    <a:pt x="457" y="192"/>
                  </a:lnTo>
                  <a:lnTo>
                    <a:pt x="469" y="208"/>
                  </a:lnTo>
                  <a:lnTo>
                    <a:pt x="485" y="224"/>
                  </a:lnTo>
                  <a:lnTo>
                    <a:pt x="497" y="236"/>
                  </a:lnTo>
                  <a:lnTo>
                    <a:pt x="513" y="248"/>
                  </a:lnTo>
                  <a:lnTo>
                    <a:pt x="529" y="256"/>
                  </a:lnTo>
                  <a:lnTo>
                    <a:pt x="541" y="264"/>
                  </a:lnTo>
                  <a:lnTo>
                    <a:pt x="557" y="272"/>
                  </a:lnTo>
                  <a:lnTo>
                    <a:pt x="573" y="276"/>
                  </a:lnTo>
                  <a:lnTo>
                    <a:pt x="585" y="284"/>
                  </a:lnTo>
                  <a:lnTo>
                    <a:pt x="601" y="288"/>
                  </a:lnTo>
                  <a:lnTo>
                    <a:pt x="617" y="292"/>
                  </a:lnTo>
                  <a:lnTo>
                    <a:pt x="629" y="296"/>
                  </a:lnTo>
                  <a:lnTo>
                    <a:pt x="645" y="300"/>
                  </a:lnTo>
                  <a:lnTo>
                    <a:pt x="661" y="300"/>
                  </a:lnTo>
                  <a:lnTo>
                    <a:pt x="673" y="304"/>
                  </a:lnTo>
                  <a:lnTo>
                    <a:pt x="689" y="308"/>
                  </a:lnTo>
                  <a:lnTo>
                    <a:pt x="705" y="308"/>
                  </a:lnTo>
                  <a:lnTo>
                    <a:pt x="717" y="312"/>
                  </a:lnTo>
                  <a:lnTo>
                    <a:pt x="733" y="312"/>
                  </a:lnTo>
                  <a:lnTo>
                    <a:pt x="749" y="312"/>
                  </a:lnTo>
                  <a:lnTo>
                    <a:pt x="761" y="316"/>
                  </a:lnTo>
                  <a:lnTo>
                    <a:pt x="777" y="316"/>
                  </a:lnTo>
                  <a:lnTo>
                    <a:pt x="793" y="316"/>
                  </a:lnTo>
                  <a:lnTo>
                    <a:pt x="805" y="316"/>
                  </a:lnTo>
                  <a:lnTo>
                    <a:pt x="821" y="320"/>
                  </a:lnTo>
                  <a:lnTo>
                    <a:pt x="837" y="320"/>
                  </a:lnTo>
                  <a:lnTo>
                    <a:pt x="849" y="320"/>
                  </a:lnTo>
                  <a:lnTo>
                    <a:pt x="865" y="320"/>
                  </a:lnTo>
                  <a:lnTo>
                    <a:pt x="881" y="3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6" name="Freeform 472"/>
            <p:cNvSpPr>
              <a:spLocks/>
            </p:cNvSpPr>
            <p:nvPr/>
          </p:nvSpPr>
          <p:spPr bwMode="auto">
            <a:xfrm>
              <a:off x="709612" y="5689600"/>
              <a:ext cx="1398588" cy="495300"/>
            </a:xfrm>
            <a:custGeom>
              <a:avLst/>
              <a:gdLst/>
              <a:ahLst/>
              <a:cxnLst>
                <a:cxn ang="0">
                  <a:pos x="0" y="0"/>
                </a:cxn>
                <a:cxn ang="0">
                  <a:pos x="16" y="64"/>
                </a:cxn>
                <a:cxn ang="0">
                  <a:pos x="28" y="108"/>
                </a:cxn>
                <a:cxn ang="0">
                  <a:pos x="44" y="136"/>
                </a:cxn>
                <a:cxn ang="0">
                  <a:pos x="60" y="156"/>
                </a:cxn>
                <a:cxn ang="0">
                  <a:pos x="72" y="172"/>
                </a:cxn>
                <a:cxn ang="0">
                  <a:pos x="88" y="184"/>
                </a:cxn>
                <a:cxn ang="0">
                  <a:pos x="104" y="192"/>
                </a:cxn>
                <a:cxn ang="0">
                  <a:pos x="116" y="196"/>
                </a:cxn>
                <a:cxn ang="0">
                  <a:pos x="132" y="200"/>
                </a:cxn>
                <a:cxn ang="0">
                  <a:pos x="148" y="200"/>
                </a:cxn>
                <a:cxn ang="0">
                  <a:pos x="160" y="200"/>
                </a:cxn>
                <a:cxn ang="0">
                  <a:pos x="176" y="196"/>
                </a:cxn>
                <a:cxn ang="0">
                  <a:pos x="192" y="192"/>
                </a:cxn>
                <a:cxn ang="0">
                  <a:pos x="204" y="184"/>
                </a:cxn>
                <a:cxn ang="0">
                  <a:pos x="220" y="172"/>
                </a:cxn>
                <a:cxn ang="0">
                  <a:pos x="236" y="160"/>
                </a:cxn>
                <a:cxn ang="0">
                  <a:pos x="248" y="144"/>
                </a:cxn>
                <a:cxn ang="0">
                  <a:pos x="264" y="124"/>
                </a:cxn>
                <a:cxn ang="0">
                  <a:pos x="280" y="104"/>
                </a:cxn>
                <a:cxn ang="0">
                  <a:pos x="292" y="84"/>
                </a:cxn>
                <a:cxn ang="0">
                  <a:pos x="308" y="68"/>
                </a:cxn>
                <a:cxn ang="0">
                  <a:pos x="325" y="56"/>
                </a:cxn>
                <a:cxn ang="0">
                  <a:pos x="337" y="48"/>
                </a:cxn>
                <a:cxn ang="0">
                  <a:pos x="353" y="52"/>
                </a:cxn>
                <a:cxn ang="0">
                  <a:pos x="369" y="64"/>
                </a:cxn>
                <a:cxn ang="0">
                  <a:pos x="381" y="80"/>
                </a:cxn>
                <a:cxn ang="0">
                  <a:pos x="397" y="100"/>
                </a:cxn>
                <a:cxn ang="0">
                  <a:pos x="413" y="124"/>
                </a:cxn>
                <a:cxn ang="0">
                  <a:pos x="425" y="144"/>
                </a:cxn>
                <a:cxn ang="0">
                  <a:pos x="441" y="164"/>
                </a:cxn>
                <a:cxn ang="0">
                  <a:pos x="457" y="184"/>
                </a:cxn>
                <a:cxn ang="0">
                  <a:pos x="469" y="200"/>
                </a:cxn>
                <a:cxn ang="0">
                  <a:pos x="485" y="212"/>
                </a:cxn>
                <a:cxn ang="0">
                  <a:pos x="497" y="224"/>
                </a:cxn>
                <a:cxn ang="0">
                  <a:pos x="513" y="236"/>
                </a:cxn>
                <a:cxn ang="0">
                  <a:pos x="529" y="244"/>
                </a:cxn>
                <a:cxn ang="0">
                  <a:pos x="541" y="252"/>
                </a:cxn>
                <a:cxn ang="0">
                  <a:pos x="557" y="260"/>
                </a:cxn>
                <a:cxn ang="0">
                  <a:pos x="573" y="268"/>
                </a:cxn>
                <a:cxn ang="0">
                  <a:pos x="585" y="272"/>
                </a:cxn>
                <a:cxn ang="0">
                  <a:pos x="601" y="276"/>
                </a:cxn>
                <a:cxn ang="0">
                  <a:pos x="617" y="280"/>
                </a:cxn>
                <a:cxn ang="0">
                  <a:pos x="629" y="284"/>
                </a:cxn>
                <a:cxn ang="0">
                  <a:pos x="645" y="288"/>
                </a:cxn>
                <a:cxn ang="0">
                  <a:pos x="661" y="292"/>
                </a:cxn>
                <a:cxn ang="0">
                  <a:pos x="673" y="292"/>
                </a:cxn>
                <a:cxn ang="0">
                  <a:pos x="689" y="296"/>
                </a:cxn>
                <a:cxn ang="0">
                  <a:pos x="705" y="300"/>
                </a:cxn>
                <a:cxn ang="0">
                  <a:pos x="717" y="300"/>
                </a:cxn>
                <a:cxn ang="0">
                  <a:pos x="733" y="304"/>
                </a:cxn>
                <a:cxn ang="0">
                  <a:pos x="749" y="304"/>
                </a:cxn>
                <a:cxn ang="0">
                  <a:pos x="761" y="304"/>
                </a:cxn>
                <a:cxn ang="0">
                  <a:pos x="777" y="308"/>
                </a:cxn>
                <a:cxn ang="0">
                  <a:pos x="793" y="308"/>
                </a:cxn>
                <a:cxn ang="0">
                  <a:pos x="805" y="308"/>
                </a:cxn>
                <a:cxn ang="0">
                  <a:pos x="821" y="308"/>
                </a:cxn>
                <a:cxn ang="0">
                  <a:pos x="837" y="312"/>
                </a:cxn>
                <a:cxn ang="0">
                  <a:pos x="849" y="312"/>
                </a:cxn>
                <a:cxn ang="0">
                  <a:pos x="865" y="312"/>
                </a:cxn>
                <a:cxn ang="0">
                  <a:pos x="881" y="312"/>
                </a:cxn>
              </a:cxnLst>
              <a:rect l="0" t="0" r="r" b="b"/>
              <a:pathLst>
                <a:path w="881" h="312">
                  <a:moveTo>
                    <a:pt x="0" y="0"/>
                  </a:moveTo>
                  <a:lnTo>
                    <a:pt x="16" y="64"/>
                  </a:lnTo>
                  <a:lnTo>
                    <a:pt x="28" y="108"/>
                  </a:lnTo>
                  <a:lnTo>
                    <a:pt x="44" y="136"/>
                  </a:lnTo>
                  <a:lnTo>
                    <a:pt x="60" y="156"/>
                  </a:lnTo>
                  <a:lnTo>
                    <a:pt x="72" y="172"/>
                  </a:lnTo>
                  <a:lnTo>
                    <a:pt x="88" y="184"/>
                  </a:lnTo>
                  <a:lnTo>
                    <a:pt x="104" y="192"/>
                  </a:lnTo>
                  <a:lnTo>
                    <a:pt x="116" y="196"/>
                  </a:lnTo>
                  <a:lnTo>
                    <a:pt x="132" y="200"/>
                  </a:lnTo>
                  <a:lnTo>
                    <a:pt x="148" y="200"/>
                  </a:lnTo>
                  <a:lnTo>
                    <a:pt x="160" y="200"/>
                  </a:lnTo>
                  <a:lnTo>
                    <a:pt x="176" y="196"/>
                  </a:lnTo>
                  <a:lnTo>
                    <a:pt x="192" y="192"/>
                  </a:lnTo>
                  <a:lnTo>
                    <a:pt x="204" y="184"/>
                  </a:lnTo>
                  <a:lnTo>
                    <a:pt x="220" y="172"/>
                  </a:lnTo>
                  <a:lnTo>
                    <a:pt x="236" y="160"/>
                  </a:lnTo>
                  <a:lnTo>
                    <a:pt x="248" y="144"/>
                  </a:lnTo>
                  <a:lnTo>
                    <a:pt x="264" y="124"/>
                  </a:lnTo>
                  <a:lnTo>
                    <a:pt x="280" y="104"/>
                  </a:lnTo>
                  <a:lnTo>
                    <a:pt x="292" y="84"/>
                  </a:lnTo>
                  <a:lnTo>
                    <a:pt x="308" y="68"/>
                  </a:lnTo>
                  <a:lnTo>
                    <a:pt x="325" y="56"/>
                  </a:lnTo>
                  <a:lnTo>
                    <a:pt x="337" y="48"/>
                  </a:lnTo>
                  <a:lnTo>
                    <a:pt x="353" y="52"/>
                  </a:lnTo>
                  <a:lnTo>
                    <a:pt x="369" y="64"/>
                  </a:lnTo>
                  <a:lnTo>
                    <a:pt x="381" y="80"/>
                  </a:lnTo>
                  <a:lnTo>
                    <a:pt x="397" y="100"/>
                  </a:lnTo>
                  <a:lnTo>
                    <a:pt x="413" y="124"/>
                  </a:lnTo>
                  <a:lnTo>
                    <a:pt x="425" y="144"/>
                  </a:lnTo>
                  <a:lnTo>
                    <a:pt x="441" y="164"/>
                  </a:lnTo>
                  <a:lnTo>
                    <a:pt x="457" y="184"/>
                  </a:lnTo>
                  <a:lnTo>
                    <a:pt x="469" y="200"/>
                  </a:lnTo>
                  <a:lnTo>
                    <a:pt x="485" y="212"/>
                  </a:lnTo>
                  <a:lnTo>
                    <a:pt x="497" y="224"/>
                  </a:lnTo>
                  <a:lnTo>
                    <a:pt x="513" y="236"/>
                  </a:lnTo>
                  <a:lnTo>
                    <a:pt x="529" y="244"/>
                  </a:lnTo>
                  <a:lnTo>
                    <a:pt x="541" y="252"/>
                  </a:lnTo>
                  <a:lnTo>
                    <a:pt x="557" y="260"/>
                  </a:lnTo>
                  <a:lnTo>
                    <a:pt x="573" y="268"/>
                  </a:lnTo>
                  <a:lnTo>
                    <a:pt x="585" y="272"/>
                  </a:lnTo>
                  <a:lnTo>
                    <a:pt x="601" y="276"/>
                  </a:lnTo>
                  <a:lnTo>
                    <a:pt x="617" y="280"/>
                  </a:lnTo>
                  <a:lnTo>
                    <a:pt x="629" y="284"/>
                  </a:lnTo>
                  <a:lnTo>
                    <a:pt x="645" y="288"/>
                  </a:lnTo>
                  <a:lnTo>
                    <a:pt x="661" y="292"/>
                  </a:lnTo>
                  <a:lnTo>
                    <a:pt x="673" y="292"/>
                  </a:lnTo>
                  <a:lnTo>
                    <a:pt x="689" y="296"/>
                  </a:lnTo>
                  <a:lnTo>
                    <a:pt x="705" y="300"/>
                  </a:lnTo>
                  <a:lnTo>
                    <a:pt x="717" y="300"/>
                  </a:lnTo>
                  <a:lnTo>
                    <a:pt x="733" y="304"/>
                  </a:lnTo>
                  <a:lnTo>
                    <a:pt x="749" y="304"/>
                  </a:lnTo>
                  <a:lnTo>
                    <a:pt x="761" y="304"/>
                  </a:lnTo>
                  <a:lnTo>
                    <a:pt x="777" y="308"/>
                  </a:lnTo>
                  <a:lnTo>
                    <a:pt x="793" y="308"/>
                  </a:lnTo>
                  <a:lnTo>
                    <a:pt x="805" y="308"/>
                  </a:lnTo>
                  <a:lnTo>
                    <a:pt x="821" y="308"/>
                  </a:lnTo>
                  <a:lnTo>
                    <a:pt x="837" y="312"/>
                  </a:lnTo>
                  <a:lnTo>
                    <a:pt x="849" y="312"/>
                  </a:lnTo>
                  <a:lnTo>
                    <a:pt x="865" y="312"/>
                  </a:lnTo>
                  <a:lnTo>
                    <a:pt x="881" y="312"/>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7" name="Freeform 473"/>
            <p:cNvSpPr>
              <a:spLocks/>
            </p:cNvSpPr>
            <p:nvPr/>
          </p:nvSpPr>
          <p:spPr bwMode="auto">
            <a:xfrm>
              <a:off x="709612" y="5708650"/>
              <a:ext cx="1398588" cy="476250"/>
            </a:xfrm>
            <a:custGeom>
              <a:avLst/>
              <a:gdLst/>
              <a:ahLst/>
              <a:cxnLst>
                <a:cxn ang="0">
                  <a:pos x="0" y="0"/>
                </a:cxn>
                <a:cxn ang="0">
                  <a:pos x="16" y="60"/>
                </a:cxn>
                <a:cxn ang="0">
                  <a:pos x="28" y="104"/>
                </a:cxn>
                <a:cxn ang="0">
                  <a:pos x="44" y="132"/>
                </a:cxn>
                <a:cxn ang="0">
                  <a:pos x="60" y="152"/>
                </a:cxn>
                <a:cxn ang="0">
                  <a:pos x="72" y="168"/>
                </a:cxn>
                <a:cxn ang="0">
                  <a:pos x="88" y="180"/>
                </a:cxn>
                <a:cxn ang="0">
                  <a:pos x="104" y="188"/>
                </a:cxn>
                <a:cxn ang="0">
                  <a:pos x="116" y="192"/>
                </a:cxn>
                <a:cxn ang="0">
                  <a:pos x="132" y="196"/>
                </a:cxn>
                <a:cxn ang="0">
                  <a:pos x="148" y="196"/>
                </a:cxn>
                <a:cxn ang="0">
                  <a:pos x="160" y="196"/>
                </a:cxn>
                <a:cxn ang="0">
                  <a:pos x="176" y="196"/>
                </a:cxn>
                <a:cxn ang="0">
                  <a:pos x="192" y="192"/>
                </a:cxn>
                <a:cxn ang="0">
                  <a:pos x="204" y="188"/>
                </a:cxn>
                <a:cxn ang="0">
                  <a:pos x="220" y="180"/>
                </a:cxn>
                <a:cxn ang="0">
                  <a:pos x="236" y="168"/>
                </a:cxn>
                <a:cxn ang="0">
                  <a:pos x="248" y="160"/>
                </a:cxn>
                <a:cxn ang="0">
                  <a:pos x="264" y="144"/>
                </a:cxn>
                <a:cxn ang="0">
                  <a:pos x="280" y="132"/>
                </a:cxn>
                <a:cxn ang="0">
                  <a:pos x="292" y="116"/>
                </a:cxn>
                <a:cxn ang="0">
                  <a:pos x="308" y="104"/>
                </a:cxn>
                <a:cxn ang="0">
                  <a:pos x="325" y="92"/>
                </a:cxn>
                <a:cxn ang="0">
                  <a:pos x="337" y="88"/>
                </a:cxn>
                <a:cxn ang="0">
                  <a:pos x="353" y="88"/>
                </a:cxn>
                <a:cxn ang="0">
                  <a:pos x="369" y="92"/>
                </a:cxn>
                <a:cxn ang="0">
                  <a:pos x="381" y="100"/>
                </a:cxn>
                <a:cxn ang="0">
                  <a:pos x="397" y="112"/>
                </a:cxn>
                <a:cxn ang="0">
                  <a:pos x="413" y="128"/>
                </a:cxn>
                <a:cxn ang="0">
                  <a:pos x="425" y="144"/>
                </a:cxn>
                <a:cxn ang="0">
                  <a:pos x="441" y="160"/>
                </a:cxn>
                <a:cxn ang="0">
                  <a:pos x="457" y="172"/>
                </a:cxn>
                <a:cxn ang="0">
                  <a:pos x="469" y="188"/>
                </a:cxn>
                <a:cxn ang="0">
                  <a:pos x="485" y="200"/>
                </a:cxn>
                <a:cxn ang="0">
                  <a:pos x="497" y="212"/>
                </a:cxn>
                <a:cxn ang="0">
                  <a:pos x="513" y="220"/>
                </a:cxn>
                <a:cxn ang="0">
                  <a:pos x="529" y="228"/>
                </a:cxn>
                <a:cxn ang="0">
                  <a:pos x="541" y="236"/>
                </a:cxn>
                <a:cxn ang="0">
                  <a:pos x="557" y="244"/>
                </a:cxn>
                <a:cxn ang="0">
                  <a:pos x="573" y="252"/>
                </a:cxn>
                <a:cxn ang="0">
                  <a:pos x="585" y="256"/>
                </a:cxn>
                <a:cxn ang="0">
                  <a:pos x="601" y="260"/>
                </a:cxn>
                <a:cxn ang="0">
                  <a:pos x="617" y="268"/>
                </a:cxn>
                <a:cxn ang="0">
                  <a:pos x="629" y="272"/>
                </a:cxn>
                <a:cxn ang="0">
                  <a:pos x="645" y="272"/>
                </a:cxn>
                <a:cxn ang="0">
                  <a:pos x="661" y="276"/>
                </a:cxn>
                <a:cxn ang="0">
                  <a:pos x="673" y="280"/>
                </a:cxn>
                <a:cxn ang="0">
                  <a:pos x="689" y="280"/>
                </a:cxn>
                <a:cxn ang="0">
                  <a:pos x="705" y="284"/>
                </a:cxn>
                <a:cxn ang="0">
                  <a:pos x="717" y="288"/>
                </a:cxn>
                <a:cxn ang="0">
                  <a:pos x="733" y="288"/>
                </a:cxn>
                <a:cxn ang="0">
                  <a:pos x="749" y="288"/>
                </a:cxn>
                <a:cxn ang="0">
                  <a:pos x="761" y="292"/>
                </a:cxn>
                <a:cxn ang="0">
                  <a:pos x="777" y="292"/>
                </a:cxn>
                <a:cxn ang="0">
                  <a:pos x="793" y="292"/>
                </a:cxn>
                <a:cxn ang="0">
                  <a:pos x="805" y="296"/>
                </a:cxn>
                <a:cxn ang="0">
                  <a:pos x="821" y="296"/>
                </a:cxn>
                <a:cxn ang="0">
                  <a:pos x="837" y="296"/>
                </a:cxn>
                <a:cxn ang="0">
                  <a:pos x="849" y="296"/>
                </a:cxn>
                <a:cxn ang="0">
                  <a:pos x="865" y="300"/>
                </a:cxn>
                <a:cxn ang="0">
                  <a:pos x="881" y="300"/>
                </a:cxn>
              </a:cxnLst>
              <a:rect l="0" t="0" r="r" b="b"/>
              <a:pathLst>
                <a:path w="881" h="300">
                  <a:moveTo>
                    <a:pt x="0" y="0"/>
                  </a:moveTo>
                  <a:lnTo>
                    <a:pt x="16" y="60"/>
                  </a:lnTo>
                  <a:lnTo>
                    <a:pt x="28" y="104"/>
                  </a:lnTo>
                  <a:lnTo>
                    <a:pt x="44" y="132"/>
                  </a:lnTo>
                  <a:lnTo>
                    <a:pt x="60" y="152"/>
                  </a:lnTo>
                  <a:lnTo>
                    <a:pt x="72" y="168"/>
                  </a:lnTo>
                  <a:lnTo>
                    <a:pt x="88" y="180"/>
                  </a:lnTo>
                  <a:lnTo>
                    <a:pt x="104" y="188"/>
                  </a:lnTo>
                  <a:lnTo>
                    <a:pt x="116" y="192"/>
                  </a:lnTo>
                  <a:lnTo>
                    <a:pt x="132" y="196"/>
                  </a:lnTo>
                  <a:lnTo>
                    <a:pt x="148" y="196"/>
                  </a:lnTo>
                  <a:lnTo>
                    <a:pt x="160" y="196"/>
                  </a:lnTo>
                  <a:lnTo>
                    <a:pt x="176" y="196"/>
                  </a:lnTo>
                  <a:lnTo>
                    <a:pt x="192" y="192"/>
                  </a:lnTo>
                  <a:lnTo>
                    <a:pt x="204" y="188"/>
                  </a:lnTo>
                  <a:lnTo>
                    <a:pt x="220" y="180"/>
                  </a:lnTo>
                  <a:lnTo>
                    <a:pt x="236" y="168"/>
                  </a:lnTo>
                  <a:lnTo>
                    <a:pt x="248" y="160"/>
                  </a:lnTo>
                  <a:lnTo>
                    <a:pt x="264" y="144"/>
                  </a:lnTo>
                  <a:lnTo>
                    <a:pt x="280" y="132"/>
                  </a:lnTo>
                  <a:lnTo>
                    <a:pt x="292" y="116"/>
                  </a:lnTo>
                  <a:lnTo>
                    <a:pt x="308" y="104"/>
                  </a:lnTo>
                  <a:lnTo>
                    <a:pt x="325" y="92"/>
                  </a:lnTo>
                  <a:lnTo>
                    <a:pt x="337" y="88"/>
                  </a:lnTo>
                  <a:lnTo>
                    <a:pt x="353" y="88"/>
                  </a:lnTo>
                  <a:lnTo>
                    <a:pt x="369" y="92"/>
                  </a:lnTo>
                  <a:lnTo>
                    <a:pt x="381" y="100"/>
                  </a:lnTo>
                  <a:lnTo>
                    <a:pt x="397" y="112"/>
                  </a:lnTo>
                  <a:lnTo>
                    <a:pt x="413" y="128"/>
                  </a:lnTo>
                  <a:lnTo>
                    <a:pt x="425" y="144"/>
                  </a:lnTo>
                  <a:lnTo>
                    <a:pt x="441" y="160"/>
                  </a:lnTo>
                  <a:lnTo>
                    <a:pt x="457" y="172"/>
                  </a:lnTo>
                  <a:lnTo>
                    <a:pt x="469" y="188"/>
                  </a:lnTo>
                  <a:lnTo>
                    <a:pt x="485" y="200"/>
                  </a:lnTo>
                  <a:lnTo>
                    <a:pt x="497" y="212"/>
                  </a:lnTo>
                  <a:lnTo>
                    <a:pt x="513" y="220"/>
                  </a:lnTo>
                  <a:lnTo>
                    <a:pt x="529" y="228"/>
                  </a:lnTo>
                  <a:lnTo>
                    <a:pt x="541" y="236"/>
                  </a:lnTo>
                  <a:lnTo>
                    <a:pt x="557" y="244"/>
                  </a:lnTo>
                  <a:lnTo>
                    <a:pt x="573" y="252"/>
                  </a:lnTo>
                  <a:lnTo>
                    <a:pt x="585" y="256"/>
                  </a:lnTo>
                  <a:lnTo>
                    <a:pt x="601" y="260"/>
                  </a:lnTo>
                  <a:lnTo>
                    <a:pt x="617" y="268"/>
                  </a:lnTo>
                  <a:lnTo>
                    <a:pt x="629" y="272"/>
                  </a:lnTo>
                  <a:lnTo>
                    <a:pt x="645" y="272"/>
                  </a:lnTo>
                  <a:lnTo>
                    <a:pt x="661" y="276"/>
                  </a:lnTo>
                  <a:lnTo>
                    <a:pt x="673" y="280"/>
                  </a:lnTo>
                  <a:lnTo>
                    <a:pt x="689" y="280"/>
                  </a:lnTo>
                  <a:lnTo>
                    <a:pt x="705" y="284"/>
                  </a:lnTo>
                  <a:lnTo>
                    <a:pt x="717" y="288"/>
                  </a:lnTo>
                  <a:lnTo>
                    <a:pt x="733" y="288"/>
                  </a:lnTo>
                  <a:lnTo>
                    <a:pt x="749" y="288"/>
                  </a:lnTo>
                  <a:lnTo>
                    <a:pt x="761" y="292"/>
                  </a:lnTo>
                  <a:lnTo>
                    <a:pt x="777" y="292"/>
                  </a:lnTo>
                  <a:lnTo>
                    <a:pt x="793" y="292"/>
                  </a:lnTo>
                  <a:lnTo>
                    <a:pt x="805" y="296"/>
                  </a:lnTo>
                  <a:lnTo>
                    <a:pt x="821" y="296"/>
                  </a:lnTo>
                  <a:lnTo>
                    <a:pt x="837" y="296"/>
                  </a:lnTo>
                  <a:lnTo>
                    <a:pt x="849" y="296"/>
                  </a:lnTo>
                  <a:lnTo>
                    <a:pt x="865" y="300"/>
                  </a:lnTo>
                  <a:lnTo>
                    <a:pt x="881" y="30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8" name="Freeform 474"/>
            <p:cNvSpPr>
              <a:spLocks/>
            </p:cNvSpPr>
            <p:nvPr/>
          </p:nvSpPr>
          <p:spPr bwMode="auto">
            <a:xfrm>
              <a:off x="709612" y="5721350"/>
              <a:ext cx="1398588" cy="457200"/>
            </a:xfrm>
            <a:custGeom>
              <a:avLst/>
              <a:gdLst/>
              <a:ahLst/>
              <a:cxnLst>
                <a:cxn ang="0">
                  <a:pos x="0" y="0"/>
                </a:cxn>
                <a:cxn ang="0">
                  <a:pos x="16" y="60"/>
                </a:cxn>
                <a:cxn ang="0">
                  <a:pos x="28" y="100"/>
                </a:cxn>
                <a:cxn ang="0">
                  <a:pos x="44" y="128"/>
                </a:cxn>
                <a:cxn ang="0">
                  <a:pos x="60" y="148"/>
                </a:cxn>
                <a:cxn ang="0">
                  <a:pos x="72" y="164"/>
                </a:cxn>
                <a:cxn ang="0">
                  <a:pos x="88" y="176"/>
                </a:cxn>
                <a:cxn ang="0">
                  <a:pos x="104" y="184"/>
                </a:cxn>
                <a:cxn ang="0">
                  <a:pos x="116" y="192"/>
                </a:cxn>
                <a:cxn ang="0">
                  <a:pos x="132" y="196"/>
                </a:cxn>
                <a:cxn ang="0">
                  <a:pos x="148" y="200"/>
                </a:cxn>
                <a:cxn ang="0">
                  <a:pos x="160" y="200"/>
                </a:cxn>
                <a:cxn ang="0">
                  <a:pos x="176" y="200"/>
                </a:cxn>
                <a:cxn ang="0">
                  <a:pos x="192" y="196"/>
                </a:cxn>
                <a:cxn ang="0">
                  <a:pos x="204" y="192"/>
                </a:cxn>
                <a:cxn ang="0">
                  <a:pos x="220" y="188"/>
                </a:cxn>
                <a:cxn ang="0">
                  <a:pos x="236" y="180"/>
                </a:cxn>
                <a:cxn ang="0">
                  <a:pos x="248" y="172"/>
                </a:cxn>
                <a:cxn ang="0">
                  <a:pos x="264" y="164"/>
                </a:cxn>
                <a:cxn ang="0">
                  <a:pos x="280" y="156"/>
                </a:cxn>
                <a:cxn ang="0">
                  <a:pos x="292" y="144"/>
                </a:cxn>
                <a:cxn ang="0">
                  <a:pos x="308" y="136"/>
                </a:cxn>
                <a:cxn ang="0">
                  <a:pos x="325" y="128"/>
                </a:cxn>
                <a:cxn ang="0">
                  <a:pos x="337" y="124"/>
                </a:cxn>
                <a:cxn ang="0">
                  <a:pos x="353" y="120"/>
                </a:cxn>
                <a:cxn ang="0">
                  <a:pos x="369" y="120"/>
                </a:cxn>
                <a:cxn ang="0">
                  <a:pos x="381" y="124"/>
                </a:cxn>
                <a:cxn ang="0">
                  <a:pos x="397" y="132"/>
                </a:cxn>
                <a:cxn ang="0">
                  <a:pos x="413" y="140"/>
                </a:cxn>
                <a:cxn ang="0">
                  <a:pos x="425" y="152"/>
                </a:cxn>
                <a:cxn ang="0">
                  <a:pos x="441" y="164"/>
                </a:cxn>
                <a:cxn ang="0">
                  <a:pos x="457" y="172"/>
                </a:cxn>
                <a:cxn ang="0">
                  <a:pos x="469" y="184"/>
                </a:cxn>
                <a:cxn ang="0">
                  <a:pos x="485" y="192"/>
                </a:cxn>
                <a:cxn ang="0">
                  <a:pos x="497" y="204"/>
                </a:cxn>
                <a:cxn ang="0">
                  <a:pos x="513" y="212"/>
                </a:cxn>
                <a:cxn ang="0">
                  <a:pos x="529" y="220"/>
                </a:cxn>
                <a:cxn ang="0">
                  <a:pos x="541" y="228"/>
                </a:cxn>
                <a:cxn ang="0">
                  <a:pos x="557" y="236"/>
                </a:cxn>
                <a:cxn ang="0">
                  <a:pos x="573" y="240"/>
                </a:cxn>
                <a:cxn ang="0">
                  <a:pos x="585" y="244"/>
                </a:cxn>
                <a:cxn ang="0">
                  <a:pos x="601" y="252"/>
                </a:cxn>
                <a:cxn ang="0">
                  <a:pos x="617" y="256"/>
                </a:cxn>
                <a:cxn ang="0">
                  <a:pos x="629" y="260"/>
                </a:cxn>
                <a:cxn ang="0">
                  <a:pos x="645" y="264"/>
                </a:cxn>
                <a:cxn ang="0">
                  <a:pos x="661" y="268"/>
                </a:cxn>
                <a:cxn ang="0">
                  <a:pos x="673" y="268"/>
                </a:cxn>
                <a:cxn ang="0">
                  <a:pos x="689" y="272"/>
                </a:cxn>
                <a:cxn ang="0">
                  <a:pos x="705" y="272"/>
                </a:cxn>
                <a:cxn ang="0">
                  <a:pos x="717" y="276"/>
                </a:cxn>
                <a:cxn ang="0">
                  <a:pos x="733" y="276"/>
                </a:cxn>
                <a:cxn ang="0">
                  <a:pos x="749" y="280"/>
                </a:cxn>
                <a:cxn ang="0">
                  <a:pos x="761" y="280"/>
                </a:cxn>
                <a:cxn ang="0">
                  <a:pos x="777" y="284"/>
                </a:cxn>
                <a:cxn ang="0">
                  <a:pos x="793" y="284"/>
                </a:cxn>
                <a:cxn ang="0">
                  <a:pos x="805" y="284"/>
                </a:cxn>
                <a:cxn ang="0">
                  <a:pos x="821" y="288"/>
                </a:cxn>
                <a:cxn ang="0">
                  <a:pos x="837" y="288"/>
                </a:cxn>
                <a:cxn ang="0">
                  <a:pos x="849" y="288"/>
                </a:cxn>
                <a:cxn ang="0">
                  <a:pos x="865" y="288"/>
                </a:cxn>
                <a:cxn ang="0">
                  <a:pos x="881" y="288"/>
                </a:cxn>
              </a:cxnLst>
              <a:rect l="0" t="0" r="r" b="b"/>
              <a:pathLst>
                <a:path w="881" h="288">
                  <a:moveTo>
                    <a:pt x="0" y="0"/>
                  </a:moveTo>
                  <a:lnTo>
                    <a:pt x="16" y="60"/>
                  </a:lnTo>
                  <a:lnTo>
                    <a:pt x="28" y="100"/>
                  </a:lnTo>
                  <a:lnTo>
                    <a:pt x="44" y="128"/>
                  </a:lnTo>
                  <a:lnTo>
                    <a:pt x="60" y="148"/>
                  </a:lnTo>
                  <a:lnTo>
                    <a:pt x="72" y="164"/>
                  </a:lnTo>
                  <a:lnTo>
                    <a:pt x="88" y="176"/>
                  </a:lnTo>
                  <a:lnTo>
                    <a:pt x="104" y="184"/>
                  </a:lnTo>
                  <a:lnTo>
                    <a:pt x="116" y="192"/>
                  </a:lnTo>
                  <a:lnTo>
                    <a:pt x="132" y="196"/>
                  </a:lnTo>
                  <a:lnTo>
                    <a:pt x="148" y="200"/>
                  </a:lnTo>
                  <a:lnTo>
                    <a:pt x="160" y="200"/>
                  </a:lnTo>
                  <a:lnTo>
                    <a:pt x="176" y="200"/>
                  </a:lnTo>
                  <a:lnTo>
                    <a:pt x="192" y="196"/>
                  </a:lnTo>
                  <a:lnTo>
                    <a:pt x="204" y="192"/>
                  </a:lnTo>
                  <a:lnTo>
                    <a:pt x="220" y="188"/>
                  </a:lnTo>
                  <a:lnTo>
                    <a:pt x="236" y="180"/>
                  </a:lnTo>
                  <a:lnTo>
                    <a:pt x="248" y="172"/>
                  </a:lnTo>
                  <a:lnTo>
                    <a:pt x="264" y="164"/>
                  </a:lnTo>
                  <a:lnTo>
                    <a:pt x="280" y="156"/>
                  </a:lnTo>
                  <a:lnTo>
                    <a:pt x="292" y="144"/>
                  </a:lnTo>
                  <a:lnTo>
                    <a:pt x="308" y="136"/>
                  </a:lnTo>
                  <a:lnTo>
                    <a:pt x="325" y="128"/>
                  </a:lnTo>
                  <a:lnTo>
                    <a:pt x="337" y="124"/>
                  </a:lnTo>
                  <a:lnTo>
                    <a:pt x="353" y="120"/>
                  </a:lnTo>
                  <a:lnTo>
                    <a:pt x="369" y="120"/>
                  </a:lnTo>
                  <a:lnTo>
                    <a:pt x="381" y="124"/>
                  </a:lnTo>
                  <a:lnTo>
                    <a:pt x="397" y="132"/>
                  </a:lnTo>
                  <a:lnTo>
                    <a:pt x="413" y="140"/>
                  </a:lnTo>
                  <a:lnTo>
                    <a:pt x="425" y="152"/>
                  </a:lnTo>
                  <a:lnTo>
                    <a:pt x="441" y="164"/>
                  </a:lnTo>
                  <a:lnTo>
                    <a:pt x="457" y="172"/>
                  </a:lnTo>
                  <a:lnTo>
                    <a:pt x="469" y="184"/>
                  </a:lnTo>
                  <a:lnTo>
                    <a:pt x="485" y="192"/>
                  </a:lnTo>
                  <a:lnTo>
                    <a:pt x="497" y="204"/>
                  </a:lnTo>
                  <a:lnTo>
                    <a:pt x="513" y="212"/>
                  </a:lnTo>
                  <a:lnTo>
                    <a:pt x="529" y="220"/>
                  </a:lnTo>
                  <a:lnTo>
                    <a:pt x="541" y="228"/>
                  </a:lnTo>
                  <a:lnTo>
                    <a:pt x="557" y="236"/>
                  </a:lnTo>
                  <a:lnTo>
                    <a:pt x="573" y="240"/>
                  </a:lnTo>
                  <a:lnTo>
                    <a:pt x="585" y="244"/>
                  </a:lnTo>
                  <a:lnTo>
                    <a:pt x="601" y="252"/>
                  </a:lnTo>
                  <a:lnTo>
                    <a:pt x="617" y="256"/>
                  </a:lnTo>
                  <a:lnTo>
                    <a:pt x="629" y="260"/>
                  </a:lnTo>
                  <a:lnTo>
                    <a:pt x="645" y="264"/>
                  </a:lnTo>
                  <a:lnTo>
                    <a:pt x="661" y="268"/>
                  </a:lnTo>
                  <a:lnTo>
                    <a:pt x="673" y="268"/>
                  </a:lnTo>
                  <a:lnTo>
                    <a:pt x="689" y="272"/>
                  </a:lnTo>
                  <a:lnTo>
                    <a:pt x="705" y="272"/>
                  </a:lnTo>
                  <a:lnTo>
                    <a:pt x="717" y="276"/>
                  </a:lnTo>
                  <a:lnTo>
                    <a:pt x="733" y="276"/>
                  </a:lnTo>
                  <a:lnTo>
                    <a:pt x="749" y="280"/>
                  </a:lnTo>
                  <a:lnTo>
                    <a:pt x="761" y="280"/>
                  </a:lnTo>
                  <a:lnTo>
                    <a:pt x="777" y="284"/>
                  </a:lnTo>
                  <a:lnTo>
                    <a:pt x="793" y="284"/>
                  </a:lnTo>
                  <a:lnTo>
                    <a:pt x="805" y="284"/>
                  </a:lnTo>
                  <a:lnTo>
                    <a:pt x="821" y="288"/>
                  </a:lnTo>
                  <a:lnTo>
                    <a:pt x="837" y="288"/>
                  </a:lnTo>
                  <a:lnTo>
                    <a:pt x="849" y="288"/>
                  </a:lnTo>
                  <a:lnTo>
                    <a:pt x="865" y="288"/>
                  </a:lnTo>
                  <a:lnTo>
                    <a:pt x="881" y="28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19" name="Freeform 475"/>
            <p:cNvSpPr>
              <a:spLocks/>
            </p:cNvSpPr>
            <p:nvPr/>
          </p:nvSpPr>
          <p:spPr bwMode="auto">
            <a:xfrm>
              <a:off x="709612" y="5734050"/>
              <a:ext cx="1398588" cy="444500"/>
            </a:xfrm>
            <a:custGeom>
              <a:avLst/>
              <a:gdLst/>
              <a:ahLst/>
              <a:cxnLst>
                <a:cxn ang="0">
                  <a:pos x="0" y="0"/>
                </a:cxn>
                <a:cxn ang="0">
                  <a:pos x="16" y="60"/>
                </a:cxn>
                <a:cxn ang="0">
                  <a:pos x="28" y="100"/>
                </a:cxn>
                <a:cxn ang="0">
                  <a:pos x="44" y="128"/>
                </a:cxn>
                <a:cxn ang="0">
                  <a:pos x="60" y="148"/>
                </a:cxn>
                <a:cxn ang="0">
                  <a:pos x="72" y="164"/>
                </a:cxn>
                <a:cxn ang="0">
                  <a:pos x="88" y="176"/>
                </a:cxn>
                <a:cxn ang="0">
                  <a:pos x="104" y="184"/>
                </a:cxn>
                <a:cxn ang="0">
                  <a:pos x="116" y="192"/>
                </a:cxn>
                <a:cxn ang="0">
                  <a:pos x="132" y="196"/>
                </a:cxn>
                <a:cxn ang="0">
                  <a:pos x="148" y="200"/>
                </a:cxn>
                <a:cxn ang="0">
                  <a:pos x="160" y="200"/>
                </a:cxn>
                <a:cxn ang="0">
                  <a:pos x="176" y="200"/>
                </a:cxn>
                <a:cxn ang="0">
                  <a:pos x="192" y="200"/>
                </a:cxn>
                <a:cxn ang="0">
                  <a:pos x="204" y="200"/>
                </a:cxn>
                <a:cxn ang="0">
                  <a:pos x="220" y="196"/>
                </a:cxn>
                <a:cxn ang="0">
                  <a:pos x="236" y="192"/>
                </a:cxn>
                <a:cxn ang="0">
                  <a:pos x="248" y="184"/>
                </a:cxn>
                <a:cxn ang="0">
                  <a:pos x="264" y="180"/>
                </a:cxn>
                <a:cxn ang="0">
                  <a:pos x="280" y="172"/>
                </a:cxn>
                <a:cxn ang="0">
                  <a:pos x="292" y="164"/>
                </a:cxn>
                <a:cxn ang="0">
                  <a:pos x="308" y="160"/>
                </a:cxn>
                <a:cxn ang="0">
                  <a:pos x="325" y="156"/>
                </a:cxn>
                <a:cxn ang="0">
                  <a:pos x="337" y="152"/>
                </a:cxn>
                <a:cxn ang="0">
                  <a:pos x="353" y="148"/>
                </a:cxn>
                <a:cxn ang="0">
                  <a:pos x="369" y="148"/>
                </a:cxn>
                <a:cxn ang="0">
                  <a:pos x="381" y="148"/>
                </a:cxn>
                <a:cxn ang="0">
                  <a:pos x="397" y="152"/>
                </a:cxn>
                <a:cxn ang="0">
                  <a:pos x="413" y="156"/>
                </a:cxn>
                <a:cxn ang="0">
                  <a:pos x="425" y="164"/>
                </a:cxn>
                <a:cxn ang="0">
                  <a:pos x="441" y="168"/>
                </a:cxn>
                <a:cxn ang="0">
                  <a:pos x="457" y="176"/>
                </a:cxn>
                <a:cxn ang="0">
                  <a:pos x="469" y="184"/>
                </a:cxn>
                <a:cxn ang="0">
                  <a:pos x="485" y="192"/>
                </a:cxn>
                <a:cxn ang="0">
                  <a:pos x="497" y="200"/>
                </a:cxn>
                <a:cxn ang="0">
                  <a:pos x="513" y="208"/>
                </a:cxn>
                <a:cxn ang="0">
                  <a:pos x="529" y="212"/>
                </a:cxn>
                <a:cxn ang="0">
                  <a:pos x="541" y="220"/>
                </a:cxn>
                <a:cxn ang="0">
                  <a:pos x="557" y="224"/>
                </a:cxn>
                <a:cxn ang="0">
                  <a:pos x="573" y="232"/>
                </a:cxn>
                <a:cxn ang="0">
                  <a:pos x="585" y="236"/>
                </a:cxn>
                <a:cxn ang="0">
                  <a:pos x="601" y="240"/>
                </a:cxn>
                <a:cxn ang="0">
                  <a:pos x="617" y="244"/>
                </a:cxn>
                <a:cxn ang="0">
                  <a:pos x="629" y="248"/>
                </a:cxn>
                <a:cxn ang="0">
                  <a:pos x="645" y="252"/>
                </a:cxn>
                <a:cxn ang="0">
                  <a:pos x="661" y="256"/>
                </a:cxn>
                <a:cxn ang="0">
                  <a:pos x="673" y="260"/>
                </a:cxn>
                <a:cxn ang="0">
                  <a:pos x="689" y="260"/>
                </a:cxn>
                <a:cxn ang="0">
                  <a:pos x="705" y="264"/>
                </a:cxn>
                <a:cxn ang="0">
                  <a:pos x="717" y="264"/>
                </a:cxn>
                <a:cxn ang="0">
                  <a:pos x="733" y="268"/>
                </a:cxn>
                <a:cxn ang="0">
                  <a:pos x="749" y="268"/>
                </a:cxn>
                <a:cxn ang="0">
                  <a:pos x="761" y="272"/>
                </a:cxn>
                <a:cxn ang="0">
                  <a:pos x="777" y="272"/>
                </a:cxn>
                <a:cxn ang="0">
                  <a:pos x="793" y="272"/>
                </a:cxn>
                <a:cxn ang="0">
                  <a:pos x="805" y="276"/>
                </a:cxn>
                <a:cxn ang="0">
                  <a:pos x="821" y="276"/>
                </a:cxn>
                <a:cxn ang="0">
                  <a:pos x="837" y="276"/>
                </a:cxn>
                <a:cxn ang="0">
                  <a:pos x="849" y="276"/>
                </a:cxn>
                <a:cxn ang="0">
                  <a:pos x="865" y="280"/>
                </a:cxn>
                <a:cxn ang="0">
                  <a:pos x="881" y="280"/>
                </a:cxn>
              </a:cxnLst>
              <a:rect l="0" t="0" r="r" b="b"/>
              <a:pathLst>
                <a:path w="881" h="280">
                  <a:moveTo>
                    <a:pt x="0" y="0"/>
                  </a:moveTo>
                  <a:lnTo>
                    <a:pt x="16" y="60"/>
                  </a:lnTo>
                  <a:lnTo>
                    <a:pt x="28" y="100"/>
                  </a:lnTo>
                  <a:lnTo>
                    <a:pt x="44" y="128"/>
                  </a:lnTo>
                  <a:lnTo>
                    <a:pt x="60" y="148"/>
                  </a:lnTo>
                  <a:lnTo>
                    <a:pt x="72" y="164"/>
                  </a:lnTo>
                  <a:lnTo>
                    <a:pt x="88" y="176"/>
                  </a:lnTo>
                  <a:lnTo>
                    <a:pt x="104" y="184"/>
                  </a:lnTo>
                  <a:lnTo>
                    <a:pt x="116" y="192"/>
                  </a:lnTo>
                  <a:lnTo>
                    <a:pt x="132" y="196"/>
                  </a:lnTo>
                  <a:lnTo>
                    <a:pt x="148" y="200"/>
                  </a:lnTo>
                  <a:lnTo>
                    <a:pt x="160" y="200"/>
                  </a:lnTo>
                  <a:lnTo>
                    <a:pt x="176" y="200"/>
                  </a:lnTo>
                  <a:lnTo>
                    <a:pt x="192" y="200"/>
                  </a:lnTo>
                  <a:lnTo>
                    <a:pt x="204" y="200"/>
                  </a:lnTo>
                  <a:lnTo>
                    <a:pt x="220" y="196"/>
                  </a:lnTo>
                  <a:lnTo>
                    <a:pt x="236" y="192"/>
                  </a:lnTo>
                  <a:lnTo>
                    <a:pt x="248" y="184"/>
                  </a:lnTo>
                  <a:lnTo>
                    <a:pt x="264" y="180"/>
                  </a:lnTo>
                  <a:lnTo>
                    <a:pt x="280" y="172"/>
                  </a:lnTo>
                  <a:lnTo>
                    <a:pt x="292" y="164"/>
                  </a:lnTo>
                  <a:lnTo>
                    <a:pt x="308" y="160"/>
                  </a:lnTo>
                  <a:lnTo>
                    <a:pt x="325" y="156"/>
                  </a:lnTo>
                  <a:lnTo>
                    <a:pt x="337" y="152"/>
                  </a:lnTo>
                  <a:lnTo>
                    <a:pt x="353" y="148"/>
                  </a:lnTo>
                  <a:lnTo>
                    <a:pt x="369" y="148"/>
                  </a:lnTo>
                  <a:lnTo>
                    <a:pt x="381" y="148"/>
                  </a:lnTo>
                  <a:lnTo>
                    <a:pt x="397" y="152"/>
                  </a:lnTo>
                  <a:lnTo>
                    <a:pt x="413" y="156"/>
                  </a:lnTo>
                  <a:lnTo>
                    <a:pt x="425" y="164"/>
                  </a:lnTo>
                  <a:lnTo>
                    <a:pt x="441" y="168"/>
                  </a:lnTo>
                  <a:lnTo>
                    <a:pt x="457" y="176"/>
                  </a:lnTo>
                  <a:lnTo>
                    <a:pt x="469" y="184"/>
                  </a:lnTo>
                  <a:lnTo>
                    <a:pt x="485" y="192"/>
                  </a:lnTo>
                  <a:lnTo>
                    <a:pt x="497" y="200"/>
                  </a:lnTo>
                  <a:lnTo>
                    <a:pt x="513" y="208"/>
                  </a:lnTo>
                  <a:lnTo>
                    <a:pt x="529" y="212"/>
                  </a:lnTo>
                  <a:lnTo>
                    <a:pt x="541" y="220"/>
                  </a:lnTo>
                  <a:lnTo>
                    <a:pt x="557" y="224"/>
                  </a:lnTo>
                  <a:lnTo>
                    <a:pt x="573" y="232"/>
                  </a:lnTo>
                  <a:lnTo>
                    <a:pt x="585" y="236"/>
                  </a:lnTo>
                  <a:lnTo>
                    <a:pt x="601" y="240"/>
                  </a:lnTo>
                  <a:lnTo>
                    <a:pt x="617" y="244"/>
                  </a:lnTo>
                  <a:lnTo>
                    <a:pt x="629" y="248"/>
                  </a:lnTo>
                  <a:lnTo>
                    <a:pt x="645" y="252"/>
                  </a:lnTo>
                  <a:lnTo>
                    <a:pt x="661" y="256"/>
                  </a:lnTo>
                  <a:lnTo>
                    <a:pt x="673" y="260"/>
                  </a:lnTo>
                  <a:lnTo>
                    <a:pt x="689" y="260"/>
                  </a:lnTo>
                  <a:lnTo>
                    <a:pt x="705" y="264"/>
                  </a:lnTo>
                  <a:lnTo>
                    <a:pt x="717" y="264"/>
                  </a:lnTo>
                  <a:lnTo>
                    <a:pt x="733" y="268"/>
                  </a:lnTo>
                  <a:lnTo>
                    <a:pt x="749" y="268"/>
                  </a:lnTo>
                  <a:lnTo>
                    <a:pt x="761" y="272"/>
                  </a:lnTo>
                  <a:lnTo>
                    <a:pt x="777" y="272"/>
                  </a:lnTo>
                  <a:lnTo>
                    <a:pt x="793" y="272"/>
                  </a:lnTo>
                  <a:lnTo>
                    <a:pt x="805" y="276"/>
                  </a:lnTo>
                  <a:lnTo>
                    <a:pt x="821" y="276"/>
                  </a:lnTo>
                  <a:lnTo>
                    <a:pt x="837" y="276"/>
                  </a:lnTo>
                  <a:lnTo>
                    <a:pt x="849" y="276"/>
                  </a:lnTo>
                  <a:lnTo>
                    <a:pt x="865" y="280"/>
                  </a:lnTo>
                  <a:lnTo>
                    <a:pt x="881" y="28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0" name="Freeform 476"/>
            <p:cNvSpPr>
              <a:spLocks/>
            </p:cNvSpPr>
            <p:nvPr/>
          </p:nvSpPr>
          <p:spPr bwMode="auto">
            <a:xfrm>
              <a:off x="709612" y="5740400"/>
              <a:ext cx="1398588" cy="431800"/>
            </a:xfrm>
            <a:custGeom>
              <a:avLst/>
              <a:gdLst/>
              <a:ahLst/>
              <a:cxnLst>
                <a:cxn ang="0">
                  <a:pos x="0" y="0"/>
                </a:cxn>
                <a:cxn ang="0">
                  <a:pos x="16" y="60"/>
                </a:cxn>
                <a:cxn ang="0">
                  <a:pos x="28" y="100"/>
                </a:cxn>
                <a:cxn ang="0">
                  <a:pos x="44" y="128"/>
                </a:cxn>
                <a:cxn ang="0">
                  <a:pos x="60" y="148"/>
                </a:cxn>
                <a:cxn ang="0">
                  <a:pos x="72" y="164"/>
                </a:cxn>
                <a:cxn ang="0">
                  <a:pos x="88" y="176"/>
                </a:cxn>
                <a:cxn ang="0">
                  <a:pos x="104" y="184"/>
                </a:cxn>
                <a:cxn ang="0">
                  <a:pos x="116" y="192"/>
                </a:cxn>
                <a:cxn ang="0">
                  <a:pos x="132" y="196"/>
                </a:cxn>
                <a:cxn ang="0">
                  <a:pos x="148" y="200"/>
                </a:cxn>
                <a:cxn ang="0">
                  <a:pos x="160" y="204"/>
                </a:cxn>
                <a:cxn ang="0">
                  <a:pos x="176" y="204"/>
                </a:cxn>
                <a:cxn ang="0">
                  <a:pos x="192" y="204"/>
                </a:cxn>
                <a:cxn ang="0">
                  <a:pos x="204" y="204"/>
                </a:cxn>
                <a:cxn ang="0">
                  <a:pos x="220" y="204"/>
                </a:cxn>
                <a:cxn ang="0">
                  <a:pos x="236" y="200"/>
                </a:cxn>
                <a:cxn ang="0">
                  <a:pos x="248" y="196"/>
                </a:cxn>
                <a:cxn ang="0">
                  <a:pos x="264" y="192"/>
                </a:cxn>
                <a:cxn ang="0">
                  <a:pos x="280" y="188"/>
                </a:cxn>
                <a:cxn ang="0">
                  <a:pos x="292" y="184"/>
                </a:cxn>
                <a:cxn ang="0">
                  <a:pos x="308" y="180"/>
                </a:cxn>
                <a:cxn ang="0">
                  <a:pos x="325" y="176"/>
                </a:cxn>
                <a:cxn ang="0">
                  <a:pos x="337" y="176"/>
                </a:cxn>
                <a:cxn ang="0">
                  <a:pos x="353" y="172"/>
                </a:cxn>
                <a:cxn ang="0">
                  <a:pos x="369" y="172"/>
                </a:cxn>
                <a:cxn ang="0">
                  <a:pos x="381" y="172"/>
                </a:cxn>
                <a:cxn ang="0">
                  <a:pos x="397" y="176"/>
                </a:cxn>
                <a:cxn ang="0">
                  <a:pos x="413" y="176"/>
                </a:cxn>
                <a:cxn ang="0">
                  <a:pos x="425" y="180"/>
                </a:cxn>
                <a:cxn ang="0">
                  <a:pos x="441" y="184"/>
                </a:cxn>
                <a:cxn ang="0">
                  <a:pos x="457" y="188"/>
                </a:cxn>
                <a:cxn ang="0">
                  <a:pos x="469" y="192"/>
                </a:cxn>
                <a:cxn ang="0">
                  <a:pos x="485" y="196"/>
                </a:cxn>
                <a:cxn ang="0">
                  <a:pos x="497" y="204"/>
                </a:cxn>
                <a:cxn ang="0">
                  <a:pos x="513" y="208"/>
                </a:cxn>
                <a:cxn ang="0">
                  <a:pos x="529" y="212"/>
                </a:cxn>
                <a:cxn ang="0">
                  <a:pos x="541" y="216"/>
                </a:cxn>
                <a:cxn ang="0">
                  <a:pos x="557" y="224"/>
                </a:cxn>
                <a:cxn ang="0">
                  <a:pos x="573" y="228"/>
                </a:cxn>
                <a:cxn ang="0">
                  <a:pos x="585" y="232"/>
                </a:cxn>
                <a:cxn ang="0">
                  <a:pos x="601" y="236"/>
                </a:cxn>
                <a:cxn ang="0">
                  <a:pos x="617" y="240"/>
                </a:cxn>
                <a:cxn ang="0">
                  <a:pos x="629" y="244"/>
                </a:cxn>
                <a:cxn ang="0">
                  <a:pos x="645" y="248"/>
                </a:cxn>
                <a:cxn ang="0">
                  <a:pos x="661" y="248"/>
                </a:cxn>
                <a:cxn ang="0">
                  <a:pos x="673" y="252"/>
                </a:cxn>
                <a:cxn ang="0">
                  <a:pos x="689" y="256"/>
                </a:cxn>
                <a:cxn ang="0">
                  <a:pos x="705" y="256"/>
                </a:cxn>
                <a:cxn ang="0">
                  <a:pos x="717" y="260"/>
                </a:cxn>
                <a:cxn ang="0">
                  <a:pos x="733" y="260"/>
                </a:cxn>
                <a:cxn ang="0">
                  <a:pos x="749" y="264"/>
                </a:cxn>
                <a:cxn ang="0">
                  <a:pos x="761" y="264"/>
                </a:cxn>
                <a:cxn ang="0">
                  <a:pos x="777" y="268"/>
                </a:cxn>
                <a:cxn ang="0">
                  <a:pos x="793" y="268"/>
                </a:cxn>
                <a:cxn ang="0">
                  <a:pos x="805" y="268"/>
                </a:cxn>
                <a:cxn ang="0">
                  <a:pos x="821" y="268"/>
                </a:cxn>
                <a:cxn ang="0">
                  <a:pos x="837" y="272"/>
                </a:cxn>
                <a:cxn ang="0">
                  <a:pos x="849" y="272"/>
                </a:cxn>
                <a:cxn ang="0">
                  <a:pos x="865" y="272"/>
                </a:cxn>
                <a:cxn ang="0">
                  <a:pos x="881" y="272"/>
                </a:cxn>
              </a:cxnLst>
              <a:rect l="0" t="0" r="r" b="b"/>
              <a:pathLst>
                <a:path w="881" h="272">
                  <a:moveTo>
                    <a:pt x="0" y="0"/>
                  </a:moveTo>
                  <a:lnTo>
                    <a:pt x="16" y="60"/>
                  </a:lnTo>
                  <a:lnTo>
                    <a:pt x="28" y="100"/>
                  </a:lnTo>
                  <a:lnTo>
                    <a:pt x="44" y="128"/>
                  </a:lnTo>
                  <a:lnTo>
                    <a:pt x="60" y="148"/>
                  </a:lnTo>
                  <a:lnTo>
                    <a:pt x="72" y="164"/>
                  </a:lnTo>
                  <a:lnTo>
                    <a:pt x="88" y="176"/>
                  </a:lnTo>
                  <a:lnTo>
                    <a:pt x="104" y="184"/>
                  </a:lnTo>
                  <a:lnTo>
                    <a:pt x="116" y="192"/>
                  </a:lnTo>
                  <a:lnTo>
                    <a:pt x="132" y="196"/>
                  </a:lnTo>
                  <a:lnTo>
                    <a:pt x="148" y="200"/>
                  </a:lnTo>
                  <a:lnTo>
                    <a:pt x="160" y="204"/>
                  </a:lnTo>
                  <a:lnTo>
                    <a:pt x="176" y="204"/>
                  </a:lnTo>
                  <a:lnTo>
                    <a:pt x="192" y="204"/>
                  </a:lnTo>
                  <a:lnTo>
                    <a:pt x="204" y="204"/>
                  </a:lnTo>
                  <a:lnTo>
                    <a:pt x="220" y="204"/>
                  </a:lnTo>
                  <a:lnTo>
                    <a:pt x="236" y="200"/>
                  </a:lnTo>
                  <a:lnTo>
                    <a:pt x="248" y="196"/>
                  </a:lnTo>
                  <a:lnTo>
                    <a:pt x="264" y="192"/>
                  </a:lnTo>
                  <a:lnTo>
                    <a:pt x="280" y="188"/>
                  </a:lnTo>
                  <a:lnTo>
                    <a:pt x="292" y="184"/>
                  </a:lnTo>
                  <a:lnTo>
                    <a:pt x="308" y="180"/>
                  </a:lnTo>
                  <a:lnTo>
                    <a:pt x="325" y="176"/>
                  </a:lnTo>
                  <a:lnTo>
                    <a:pt x="337" y="176"/>
                  </a:lnTo>
                  <a:lnTo>
                    <a:pt x="353" y="172"/>
                  </a:lnTo>
                  <a:lnTo>
                    <a:pt x="369" y="172"/>
                  </a:lnTo>
                  <a:lnTo>
                    <a:pt x="381" y="172"/>
                  </a:lnTo>
                  <a:lnTo>
                    <a:pt x="397" y="176"/>
                  </a:lnTo>
                  <a:lnTo>
                    <a:pt x="413" y="176"/>
                  </a:lnTo>
                  <a:lnTo>
                    <a:pt x="425" y="180"/>
                  </a:lnTo>
                  <a:lnTo>
                    <a:pt x="441" y="184"/>
                  </a:lnTo>
                  <a:lnTo>
                    <a:pt x="457" y="188"/>
                  </a:lnTo>
                  <a:lnTo>
                    <a:pt x="469" y="192"/>
                  </a:lnTo>
                  <a:lnTo>
                    <a:pt x="485" y="196"/>
                  </a:lnTo>
                  <a:lnTo>
                    <a:pt x="497" y="204"/>
                  </a:lnTo>
                  <a:lnTo>
                    <a:pt x="513" y="208"/>
                  </a:lnTo>
                  <a:lnTo>
                    <a:pt x="529" y="212"/>
                  </a:lnTo>
                  <a:lnTo>
                    <a:pt x="541" y="216"/>
                  </a:lnTo>
                  <a:lnTo>
                    <a:pt x="557" y="224"/>
                  </a:lnTo>
                  <a:lnTo>
                    <a:pt x="573" y="228"/>
                  </a:lnTo>
                  <a:lnTo>
                    <a:pt x="585" y="232"/>
                  </a:lnTo>
                  <a:lnTo>
                    <a:pt x="601" y="236"/>
                  </a:lnTo>
                  <a:lnTo>
                    <a:pt x="617" y="240"/>
                  </a:lnTo>
                  <a:lnTo>
                    <a:pt x="629" y="244"/>
                  </a:lnTo>
                  <a:lnTo>
                    <a:pt x="645" y="248"/>
                  </a:lnTo>
                  <a:lnTo>
                    <a:pt x="661" y="248"/>
                  </a:lnTo>
                  <a:lnTo>
                    <a:pt x="673" y="252"/>
                  </a:lnTo>
                  <a:lnTo>
                    <a:pt x="689" y="256"/>
                  </a:lnTo>
                  <a:lnTo>
                    <a:pt x="705" y="256"/>
                  </a:lnTo>
                  <a:lnTo>
                    <a:pt x="717" y="260"/>
                  </a:lnTo>
                  <a:lnTo>
                    <a:pt x="733" y="260"/>
                  </a:lnTo>
                  <a:lnTo>
                    <a:pt x="749" y="264"/>
                  </a:lnTo>
                  <a:lnTo>
                    <a:pt x="761" y="264"/>
                  </a:lnTo>
                  <a:lnTo>
                    <a:pt x="777" y="268"/>
                  </a:lnTo>
                  <a:lnTo>
                    <a:pt x="793" y="268"/>
                  </a:lnTo>
                  <a:lnTo>
                    <a:pt x="805" y="268"/>
                  </a:lnTo>
                  <a:lnTo>
                    <a:pt x="821" y="268"/>
                  </a:lnTo>
                  <a:lnTo>
                    <a:pt x="837" y="272"/>
                  </a:lnTo>
                  <a:lnTo>
                    <a:pt x="849" y="272"/>
                  </a:lnTo>
                  <a:lnTo>
                    <a:pt x="865" y="272"/>
                  </a:lnTo>
                  <a:lnTo>
                    <a:pt x="881" y="27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1" name="Freeform 477"/>
            <p:cNvSpPr>
              <a:spLocks/>
            </p:cNvSpPr>
            <p:nvPr/>
          </p:nvSpPr>
          <p:spPr bwMode="auto">
            <a:xfrm>
              <a:off x="709612" y="5753100"/>
              <a:ext cx="1398588" cy="419100"/>
            </a:xfrm>
            <a:custGeom>
              <a:avLst/>
              <a:gdLst/>
              <a:ahLst/>
              <a:cxnLst>
                <a:cxn ang="0">
                  <a:pos x="0" y="0"/>
                </a:cxn>
                <a:cxn ang="0">
                  <a:pos x="16" y="60"/>
                </a:cxn>
                <a:cxn ang="0">
                  <a:pos x="28" y="100"/>
                </a:cxn>
                <a:cxn ang="0">
                  <a:pos x="44" y="124"/>
                </a:cxn>
                <a:cxn ang="0">
                  <a:pos x="60" y="144"/>
                </a:cxn>
                <a:cxn ang="0">
                  <a:pos x="72" y="160"/>
                </a:cxn>
                <a:cxn ang="0">
                  <a:pos x="88" y="172"/>
                </a:cxn>
                <a:cxn ang="0">
                  <a:pos x="104" y="184"/>
                </a:cxn>
                <a:cxn ang="0">
                  <a:pos x="116" y="188"/>
                </a:cxn>
                <a:cxn ang="0">
                  <a:pos x="132" y="196"/>
                </a:cxn>
                <a:cxn ang="0">
                  <a:pos x="148" y="200"/>
                </a:cxn>
                <a:cxn ang="0">
                  <a:pos x="160" y="204"/>
                </a:cxn>
                <a:cxn ang="0">
                  <a:pos x="176" y="204"/>
                </a:cxn>
                <a:cxn ang="0">
                  <a:pos x="192" y="208"/>
                </a:cxn>
                <a:cxn ang="0">
                  <a:pos x="204" y="208"/>
                </a:cxn>
                <a:cxn ang="0">
                  <a:pos x="220" y="204"/>
                </a:cxn>
                <a:cxn ang="0">
                  <a:pos x="236" y="204"/>
                </a:cxn>
                <a:cxn ang="0">
                  <a:pos x="248" y="204"/>
                </a:cxn>
                <a:cxn ang="0">
                  <a:pos x="264" y="200"/>
                </a:cxn>
                <a:cxn ang="0">
                  <a:pos x="280" y="200"/>
                </a:cxn>
                <a:cxn ang="0">
                  <a:pos x="292" y="196"/>
                </a:cxn>
                <a:cxn ang="0">
                  <a:pos x="308" y="192"/>
                </a:cxn>
                <a:cxn ang="0">
                  <a:pos x="325" y="192"/>
                </a:cxn>
                <a:cxn ang="0">
                  <a:pos x="337" y="192"/>
                </a:cxn>
                <a:cxn ang="0">
                  <a:pos x="353" y="188"/>
                </a:cxn>
                <a:cxn ang="0">
                  <a:pos x="369" y="188"/>
                </a:cxn>
                <a:cxn ang="0">
                  <a:pos x="381" y="188"/>
                </a:cxn>
                <a:cxn ang="0">
                  <a:pos x="397" y="188"/>
                </a:cxn>
                <a:cxn ang="0">
                  <a:pos x="413" y="192"/>
                </a:cxn>
                <a:cxn ang="0">
                  <a:pos x="425" y="192"/>
                </a:cxn>
                <a:cxn ang="0">
                  <a:pos x="441" y="196"/>
                </a:cxn>
                <a:cxn ang="0">
                  <a:pos x="457" y="196"/>
                </a:cxn>
                <a:cxn ang="0">
                  <a:pos x="469" y="200"/>
                </a:cxn>
                <a:cxn ang="0">
                  <a:pos x="485" y="204"/>
                </a:cxn>
                <a:cxn ang="0">
                  <a:pos x="497" y="204"/>
                </a:cxn>
                <a:cxn ang="0">
                  <a:pos x="513" y="208"/>
                </a:cxn>
                <a:cxn ang="0">
                  <a:pos x="529" y="212"/>
                </a:cxn>
                <a:cxn ang="0">
                  <a:pos x="541" y="216"/>
                </a:cxn>
                <a:cxn ang="0">
                  <a:pos x="557" y="220"/>
                </a:cxn>
                <a:cxn ang="0">
                  <a:pos x="573" y="220"/>
                </a:cxn>
                <a:cxn ang="0">
                  <a:pos x="585" y="224"/>
                </a:cxn>
                <a:cxn ang="0">
                  <a:pos x="601" y="228"/>
                </a:cxn>
                <a:cxn ang="0">
                  <a:pos x="617" y="232"/>
                </a:cxn>
                <a:cxn ang="0">
                  <a:pos x="629" y="236"/>
                </a:cxn>
                <a:cxn ang="0">
                  <a:pos x="645" y="236"/>
                </a:cxn>
                <a:cxn ang="0">
                  <a:pos x="661" y="240"/>
                </a:cxn>
                <a:cxn ang="0">
                  <a:pos x="673" y="244"/>
                </a:cxn>
                <a:cxn ang="0">
                  <a:pos x="689" y="244"/>
                </a:cxn>
                <a:cxn ang="0">
                  <a:pos x="705" y="248"/>
                </a:cxn>
                <a:cxn ang="0">
                  <a:pos x="717" y="248"/>
                </a:cxn>
                <a:cxn ang="0">
                  <a:pos x="733" y="252"/>
                </a:cxn>
                <a:cxn ang="0">
                  <a:pos x="749" y="252"/>
                </a:cxn>
                <a:cxn ang="0">
                  <a:pos x="761" y="256"/>
                </a:cxn>
                <a:cxn ang="0">
                  <a:pos x="777" y="256"/>
                </a:cxn>
                <a:cxn ang="0">
                  <a:pos x="793" y="256"/>
                </a:cxn>
                <a:cxn ang="0">
                  <a:pos x="805" y="260"/>
                </a:cxn>
                <a:cxn ang="0">
                  <a:pos x="821" y="260"/>
                </a:cxn>
                <a:cxn ang="0">
                  <a:pos x="837" y="260"/>
                </a:cxn>
                <a:cxn ang="0">
                  <a:pos x="849" y="260"/>
                </a:cxn>
                <a:cxn ang="0">
                  <a:pos x="865" y="264"/>
                </a:cxn>
                <a:cxn ang="0">
                  <a:pos x="881" y="264"/>
                </a:cxn>
              </a:cxnLst>
              <a:rect l="0" t="0" r="r" b="b"/>
              <a:pathLst>
                <a:path w="881" h="264">
                  <a:moveTo>
                    <a:pt x="0" y="0"/>
                  </a:moveTo>
                  <a:lnTo>
                    <a:pt x="16" y="60"/>
                  </a:lnTo>
                  <a:lnTo>
                    <a:pt x="28" y="100"/>
                  </a:lnTo>
                  <a:lnTo>
                    <a:pt x="44" y="124"/>
                  </a:lnTo>
                  <a:lnTo>
                    <a:pt x="60" y="144"/>
                  </a:lnTo>
                  <a:lnTo>
                    <a:pt x="72" y="160"/>
                  </a:lnTo>
                  <a:lnTo>
                    <a:pt x="88" y="172"/>
                  </a:lnTo>
                  <a:lnTo>
                    <a:pt x="104" y="184"/>
                  </a:lnTo>
                  <a:lnTo>
                    <a:pt x="116" y="188"/>
                  </a:lnTo>
                  <a:lnTo>
                    <a:pt x="132" y="196"/>
                  </a:lnTo>
                  <a:lnTo>
                    <a:pt x="148" y="200"/>
                  </a:lnTo>
                  <a:lnTo>
                    <a:pt x="160" y="204"/>
                  </a:lnTo>
                  <a:lnTo>
                    <a:pt x="176" y="204"/>
                  </a:lnTo>
                  <a:lnTo>
                    <a:pt x="192" y="208"/>
                  </a:lnTo>
                  <a:lnTo>
                    <a:pt x="204" y="208"/>
                  </a:lnTo>
                  <a:lnTo>
                    <a:pt x="220" y="204"/>
                  </a:lnTo>
                  <a:lnTo>
                    <a:pt x="236" y="204"/>
                  </a:lnTo>
                  <a:lnTo>
                    <a:pt x="248" y="204"/>
                  </a:lnTo>
                  <a:lnTo>
                    <a:pt x="264" y="200"/>
                  </a:lnTo>
                  <a:lnTo>
                    <a:pt x="280" y="200"/>
                  </a:lnTo>
                  <a:lnTo>
                    <a:pt x="292" y="196"/>
                  </a:lnTo>
                  <a:lnTo>
                    <a:pt x="308" y="192"/>
                  </a:lnTo>
                  <a:lnTo>
                    <a:pt x="325" y="192"/>
                  </a:lnTo>
                  <a:lnTo>
                    <a:pt x="337" y="192"/>
                  </a:lnTo>
                  <a:lnTo>
                    <a:pt x="353" y="188"/>
                  </a:lnTo>
                  <a:lnTo>
                    <a:pt x="369" y="188"/>
                  </a:lnTo>
                  <a:lnTo>
                    <a:pt x="381" y="188"/>
                  </a:lnTo>
                  <a:lnTo>
                    <a:pt x="397" y="188"/>
                  </a:lnTo>
                  <a:lnTo>
                    <a:pt x="413" y="192"/>
                  </a:lnTo>
                  <a:lnTo>
                    <a:pt x="425" y="192"/>
                  </a:lnTo>
                  <a:lnTo>
                    <a:pt x="441" y="196"/>
                  </a:lnTo>
                  <a:lnTo>
                    <a:pt x="457" y="196"/>
                  </a:lnTo>
                  <a:lnTo>
                    <a:pt x="469" y="200"/>
                  </a:lnTo>
                  <a:lnTo>
                    <a:pt x="485" y="204"/>
                  </a:lnTo>
                  <a:lnTo>
                    <a:pt x="497" y="204"/>
                  </a:lnTo>
                  <a:lnTo>
                    <a:pt x="513" y="208"/>
                  </a:lnTo>
                  <a:lnTo>
                    <a:pt x="529" y="212"/>
                  </a:lnTo>
                  <a:lnTo>
                    <a:pt x="541" y="216"/>
                  </a:lnTo>
                  <a:lnTo>
                    <a:pt x="557" y="220"/>
                  </a:lnTo>
                  <a:lnTo>
                    <a:pt x="573" y="220"/>
                  </a:lnTo>
                  <a:lnTo>
                    <a:pt x="585" y="224"/>
                  </a:lnTo>
                  <a:lnTo>
                    <a:pt x="601" y="228"/>
                  </a:lnTo>
                  <a:lnTo>
                    <a:pt x="617" y="232"/>
                  </a:lnTo>
                  <a:lnTo>
                    <a:pt x="629" y="236"/>
                  </a:lnTo>
                  <a:lnTo>
                    <a:pt x="645" y="236"/>
                  </a:lnTo>
                  <a:lnTo>
                    <a:pt x="661" y="240"/>
                  </a:lnTo>
                  <a:lnTo>
                    <a:pt x="673" y="244"/>
                  </a:lnTo>
                  <a:lnTo>
                    <a:pt x="689" y="244"/>
                  </a:lnTo>
                  <a:lnTo>
                    <a:pt x="705" y="248"/>
                  </a:lnTo>
                  <a:lnTo>
                    <a:pt x="717" y="248"/>
                  </a:lnTo>
                  <a:lnTo>
                    <a:pt x="733" y="252"/>
                  </a:lnTo>
                  <a:lnTo>
                    <a:pt x="749" y="252"/>
                  </a:lnTo>
                  <a:lnTo>
                    <a:pt x="761" y="256"/>
                  </a:lnTo>
                  <a:lnTo>
                    <a:pt x="777" y="256"/>
                  </a:lnTo>
                  <a:lnTo>
                    <a:pt x="793" y="256"/>
                  </a:lnTo>
                  <a:lnTo>
                    <a:pt x="805" y="260"/>
                  </a:lnTo>
                  <a:lnTo>
                    <a:pt x="821" y="260"/>
                  </a:lnTo>
                  <a:lnTo>
                    <a:pt x="837" y="260"/>
                  </a:lnTo>
                  <a:lnTo>
                    <a:pt x="849" y="260"/>
                  </a:lnTo>
                  <a:lnTo>
                    <a:pt x="865" y="264"/>
                  </a:lnTo>
                  <a:lnTo>
                    <a:pt x="881" y="26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2" name="Freeform 478"/>
            <p:cNvSpPr>
              <a:spLocks/>
            </p:cNvSpPr>
            <p:nvPr/>
          </p:nvSpPr>
          <p:spPr bwMode="auto">
            <a:xfrm>
              <a:off x="709612" y="5759450"/>
              <a:ext cx="1398588" cy="406400"/>
            </a:xfrm>
            <a:custGeom>
              <a:avLst/>
              <a:gdLst/>
              <a:ahLst/>
              <a:cxnLst>
                <a:cxn ang="0">
                  <a:pos x="0" y="0"/>
                </a:cxn>
                <a:cxn ang="0">
                  <a:pos x="16" y="60"/>
                </a:cxn>
                <a:cxn ang="0">
                  <a:pos x="28" y="100"/>
                </a:cxn>
                <a:cxn ang="0">
                  <a:pos x="44" y="128"/>
                </a:cxn>
                <a:cxn ang="0">
                  <a:pos x="60" y="148"/>
                </a:cxn>
                <a:cxn ang="0">
                  <a:pos x="72" y="160"/>
                </a:cxn>
                <a:cxn ang="0">
                  <a:pos x="88" y="172"/>
                </a:cxn>
                <a:cxn ang="0">
                  <a:pos x="104" y="184"/>
                </a:cxn>
                <a:cxn ang="0">
                  <a:pos x="116" y="192"/>
                </a:cxn>
                <a:cxn ang="0">
                  <a:pos x="132" y="196"/>
                </a:cxn>
                <a:cxn ang="0">
                  <a:pos x="148" y="200"/>
                </a:cxn>
                <a:cxn ang="0">
                  <a:pos x="160" y="204"/>
                </a:cxn>
                <a:cxn ang="0">
                  <a:pos x="176" y="208"/>
                </a:cxn>
                <a:cxn ang="0">
                  <a:pos x="192" y="208"/>
                </a:cxn>
                <a:cxn ang="0">
                  <a:pos x="204" y="212"/>
                </a:cxn>
                <a:cxn ang="0">
                  <a:pos x="220" y="212"/>
                </a:cxn>
                <a:cxn ang="0">
                  <a:pos x="236" y="212"/>
                </a:cxn>
                <a:cxn ang="0">
                  <a:pos x="248" y="208"/>
                </a:cxn>
                <a:cxn ang="0">
                  <a:pos x="264" y="208"/>
                </a:cxn>
                <a:cxn ang="0">
                  <a:pos x="280" y="208"/>
                </a:cxn>
                <a:cxn ang="0">
                  <a:pos x="292" y="208"/>
                </a:cxn>
                <a:cxn ang="0">
                  <a:pos x="308" y="204"/>
                </a:cxn>
                <a:cxn ang="0">
                  <a:pos x="325" y="204"/>
                </a:cxn>
                <a:cxn ang="0">
                  <a:pos x="337" y="204"/>
                </a:cxn>
                <a:cxn ang="0">
                  <a:pos x="353" y="204"/>
                </a:cxn>
                <a:cxn ang="0">
                  <a:pos x="369" y="204"/>
                </a:cxn>
                <a:cxn ang="0">
                  <a:pos x="381" y="204"/>
                </a:cxn>
                <a:cxn ang="0">
                  <a:pos x="397" y="204"/>
                </a:cxn>
                <a:cxn ang="0">
                  <a:pos x="413" y="204"/>
                </a:cxn>
                <a:cxn ang="0">
                  <a:pos x="425" y="208"/>
                </a:cxn>
                <a:cxn ang="0">
                  <a:pos x="441" y="208"/>
                </a:cxn>
                <a:cxn ang="0">
                  <a:pos x="457" y="208"/>
                </a:cxn>
                <a:cxn ang="0">
                  <a:pos x="469" y="208"/>
                </a:cxn>
                <a:cxn ang="0">
                  <a:pos x="485" y="212"/>
                </a:cxn>
                <a:cxn ang="0">
                  <a:pos x="497" y="212"/>
                </a:cxn>
                <a:cxn ang="0">
                  <a:pos x="513" y="216"/>
                </a:cxn>
                <a:cxn ang="0">
                  <a:pos x="529" y="216"/>
                </a:cxn>
                <a:cxn ang="0">
                  <a:pos x="541" y="220"/>
                </a:cxn>
                <a:cxn ang="0">
                  <a:pos x="557" y="220"/>
                </a:cxn>
                <a:cxn ang="0">
                  <a:pos x="573" y="224"/>
                </a:cxn>
                <a:cxn ang="0">
                  <a:pos x="585" y="224"/>
                </a:cxn>
                <a:cxn ang="0">
                  <a:pos x="601" y="228"/>
                </a:cxn>
                <a:cxn ang="0">
                  <a:pos x="617" y="228"/>
                </a:cxn>
                <a:cxn ang="0">
                  <a:pos x="629" y="232"/>
                </a:cxn>
                <a:cxn ang="0">
                  <a:pos x="645" y="232"/>
                </a:cxn>
                <a:cxn ang="0">
                  <a:pos x="661" y="236"/>
                </a:cxn>
                <a:cxn ang="0">
                  <a:pos x="673" y="240"/>
                </a:cxn>
                <a:cxn ang="0">
                  <a:pos x="689" y="240"/>
                </a:cxn>
                <a:cxn ang="0">
                  <a:pos x="705" y="240"/>
                </a:cxn>
                <a:cxn ang="0">
                  <a:pos x="717" y="244"/>
                </a:cxn>
                <a:cxn ang="0">
                  <a:pos x="733" y="244"/>
                </a:cxn>
                <a:cxn ang="0">
                  <a:pos x="749" y="248"/>
                </a:cxn>
                <a:cxn ang="0">
                  <a:pos x="761" y="248"/>
                </a:cxn>
                <a:cxn ang="0">
                  <a:pos x="777" y="248"/>
                </a:cxn>
                <a:cxn ang="0">
                  <a:pos x="793" y="252"/>
                </a:cxn>
                <a:cxn ang="0">
                  <a:pos x="805" y="252"/>
                </a:cxn>
                <a:cxn ang="0">
                  <a:pos x="821" y="252"/>
                </a:cxn>
                <a:cxn ang="0">
                  <a:pos x="837" y="256"/>
                </a:cxn>
                <a:cxn ang="0">
                  <a:pos x="849" y="256"/>
                </a:cxn>
                <a:cxn ang="0">
                  <a:pos x="865" y="256"/>
                </a:cxn>
                <a:cxn ang="0">
                  <a:pos x="881" y="256"/>
                </a:cxn>
              </a:cxnLst>
              <a:rect l="0" t="0" r="r" b="b"/>
              <a:pathLst>
                <a:path w="881" h="256">
                  <a:moveTo>
                    <a:pt x="0" y="0"/>
                  </a:moveTo>
                  <a:lnTo>
                    <a:pt x="16" y="60"/>
                  </a:lnTo>
                  <a:lnTo>
                    <a:pt x="28" y="100"/>
                  </a:lnTo>
                  <a:lnTo>
                    <a:pt x="44" y="128"/>
                  </a:lnTo>
                  <a:lnTo>
                    <a:pt x="60" y="148"/>
                  </a:lnTo>
                  <a:lnTo>
                    <a:pt x="72" y="160"/>
                  </a:lnTo>
                  <a:lnTo>
                    <a:pt x="88" y="172"/>
                  </a:lnTo>
                  <a:lnTo>
                    <a:pt x="104" y="184"/>
                  </a:lnTo>
                  <a:lnTo>
                    <a:pt x="116" y="192"/>
                  </a:lnTo>
                  <a:lnTo>
                    <a:pt x="132" y="196"/>
                  </a:lnTo>
                  <a:lnTo>
                    <a:pt x="148" y="200"/>
                  </a:lnTo>
                  <a:lnTo>
                    <a:pt x="160" y="204"/>
                  </a:lnTo>
                  <a:lnTo>
                    <a:pt x="176" y="208"/>
                  </a:lnTo>
                  <a:lnTo>
                    <a:pt x="192" y="208"/>
                  </a:lnTo>
                  <a:lnTo>
                    <a:pt x="204" y="212"/>
                  </a:lnTo>
                  <a:lnTo>
                    <a:pt x="220" y="212"/>
                  </a:lnTo>
                  <a:lnTo>
                    <a:pt x="236" y="212"/>
                  </a:lnTo>
                  <a:lnTo>
                    <a:pt x="248" y="208"/>
                  </a:lnTo>
                  <a:lnTo>
                    <a:pt x="264" y="208"/>
                  </a:lnTo>
                  <a:lnTo>
                    <a:pt x="280" y="208"/>
                  </a:lnTo>
                  <a:lnTo>
                    <a:pt x="292" y="208"/>
                  </a:lnTo>
                  <a:lnTo>
                    <a:pt x="308" y="204"/>
                  </a:lnTo>
                  <a:lnTo>
                    <a:pt x="325" y="204"/>
                  </a:lnTo>
                  <a:lnTo>
                    <a:pt x="337" y="204"/>
                  </a:lnTo>
                  <a:lnTo>
                    <a:pt x="353" y="204"/>
                  </a:lnTo>
                  <a:lnTo>
                    <a:pt x="369" y="204"/>
                  </a:lnTo>
                  <a:lnTo>
                    <a:pt x="381" y="204"/>
                  </a:lnTo>
                  <a:lnTo>
                    <a:pt x="397" y="204"/>
                  </a:lnTo>
                  <a:lnTo>
                    <a:pt x="413" y="204"/>
                  </a:lnTo>
                  <a:lnTo>
                    <a:pt x="425" y="208"/>
                  </a:lnTo>
                  <a:lnTo>
                    <a:pt x="441" y="208"/>
                  </a:lnTo>
                  <a:lnTo>
                    <a:pt x="457" y="208"/>
                  </a:lnTo>
                  <a:lnTo>
                    <a:pt x="469" y="208"/>
                  </a:lnTo>
                  <a:lnTo>
                    <a:pt x="485" y="212"/>
                  </a:lnTo>
                  <a:lnTo>
                    <a:pt x="497" y="212"/>
                  </a:lnTo>
                  <a:lnTo>
                    <a:pt x="513" y="216"/>
                  </a:lnTo>
                  <a:lnTo>
                    <a:pt x="529" y="216"/>
                  </a:lnTo>
                  <a:lnTo>
                    <a:pt x="541" y="220"/>
                  </a:lnTo>
                  <a:lnTo>
                    <a:pt x="557" y="220"/>
                  </a:lnTo>
                  <a:lnTo>
                    <a:pt x="573" y="224"/>
                  </a:lnTo>
                  <a:lnTo>
                    <a:pt x="585" y="224"/>
                  </a:lnTo>
                  <a:lnTo>
                    <a:pt x="601" y="228"/>
                  </a:lnTo>
                  <a:lnTo>
                    <a:pt x="617" y="228"/>
                  </a:lnTo>
                  <a:lnTo>
                    <a:pt x="629" y="232"/>
                  </a:lnTo>
                  <a:lnTo>
                    <a:pt x="645" y="232"/>
                  </a:lnTo>
                  <a:lnTo>
                    <a:pt x="661" y="236"/>
                  </a:lnTo>
                  <a:lnTo>
                    <a:pt x="673" y="240"/>
                  </a:lnTo>
                  <a:lnTo>
                    <a:pt x="689" y="240"/>
                  </a:lnTo>
                  <a:lnTo>
                    <a:pt x="705" y="240"/>
                  </a:lnTo>
                  <a:lnTo>
                    <a:pt x="717" y="244"/>
                  </a:lnTo>
                  <a:lnTo>
                    <a:pt x="733" y="244"/>
                  </a:lnTo>
                  <a:lnTo>
                    <a:pt x="749" y="248"/>
                  </a:lnTo>
                  <a:lnTo>
                    <a:pt x="761" y="248"/>
                  </a:lnTo>
                  <a:lnTo>
                    <a:pt x="777" y="248"/>
                  </a:lnTo>
                  <a:lnTo>
                    <a:pt x="793" y="252"/>
                  </a:lnTo>
                  <a:lnTo>
                    <a:pt x="805" y="252"/>
                  </a:lnTo>
                  <a:lnTo>
                    <a:pt x="821" y="252"/>
                  </a:lnTo>
                  <a:lnTo>
                    <a:pt x="837" y="256"/>
                  </a:lnTo>
                  <a:lnTo>
                    <a:pt x="849" y="256"/>
                  </a:lnTo>
                  <a:lnTo>
                    <a:pt x="865" y="256"/>
                  </a:lnTo>
                  <a:lnTo>
                    <a:pt x="881" y="256"/>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3" name="Freeform 479"/>
            <p:cNvSpPr>
              <a:spLocks/>
            </p:cNvSpPr>
            <p:nvPr/>
          </p:nvSpPr>
          <p:spPr bwMode="auto">
            <a:xfrm>
              <a:off x="709612" y="5772150"/>
              <a:ext cx="1398588" cy="393700"/>
            </a:xfrm>
            <a:custGeom>
              <a:avLst/>
              <a:gdLst/>
              <a:ahLst/>
              <a:cxnLst>
                <a:cxn ang="0">
                  <a:pos x="0" y="0"/>
                </a:cxn>
                <a:cxn ang="0">
                  <a:pos x="16" y="56"/>
                </a:cxn>
                <a:cxn ang="0">
                  <a:pos x="28" y="96"/>
                </a:cxn>
                <a:cxn ang="0">
                  <a:pos x="44" y="124"/>
                </a:cxn>
                <a:cxn ang="0">
                  <a:pos x="60" y="140"/>
                </a:cxn>
                <a:cxn ang="0">
                  <a:pos x="72" y="156"/>
                </a:cxn>
                <a:cxn ang="0">
                  <a:pos x="88" y="168"/>
                </a:cxn>
                <a:cxn ang="0">
                  <a:pos x="104" y="180"/>
                </a:cxn>
                <a:cxn ang="0">
                  <a:pos x="116" y="188"/>
                </a:cxn>
                <a:cxn ang="0">
                  <a:pos x="132" y="192"/>
                </a:cxn>
                <a:cxn ang="0">
                  <a:pos x="148" y="196"/>
                </a:cxn>
                <a:cxn ang="0">
                  <a:pos x="160" y="200"/>
                </a:cxn>
                <a:cxn ang="0">
                  <a:pos x="176" y="204"/>
                </a:cxn>
                <a:cxn ang="0">
                  <a:pos x="192" y="208"/>
                </a:cxn>
                <a:cxn ang="0">
                  <a:pos x="204" y="208"/>
                </a:cxn>
                <a:cxn ang="0">
                  <a:pos x="220" y="208"/>
                </a:cxn>
                <a:cxn ang="0">
                  <a:pos x="236" y="212"/>
                </a:cxn>
                <a:cxn ang="0">
                  <a:pos x="248" y="212"/>
                </a:cxn>
                <a:cxn ang="0">
                  <a:pos x="264" y="212"/>
                </a:cxn>
                <a:cxn ang="0">
                  <a:pos x="280" y="212"/>
                </a:cxn>
                <a:cxn ang="0">
                  <a:pos x="292" y="212"/>
                </a:cxn>
                <a:cxn ang="0">
                  <a:pos x="308" y="212"/>
                </a:cxn>
                <a:cxn ang="0">
                  <a:pos x="325" y="212"/>
                </a:cxn>
                <a:cxn ang="0">
                  <a:pos x="337" y="212"/>
                </a:cxn>
                <a:cxn ang="0">
                  <a:pos x="353" y="212"/>
                </a:cxn>
                <a:cxn ang="0">
                  <a:pos x="369" y="212"/>
                </a:cxn>
                <a:cxn ang="0">
                  <a:pos x="381" y="212"/>
                </a:cxn>
                <a:cxn ang="0">
                  <a:pos x="397" y="212"/>
                </a:cxn>
                <a:cxn ang="0">
                  <a:pos x="413" y="212"/>
                </a:cxn>
                <a:cxn ang="0">
                  <a:pos x="425" y="212"/>
                </a:cxn>
                <a:cxn ang="0">
                  <a:pos x="441" y="212"/>
                </a:cxn>
                <a:cxn ang="0">
                  <a:pos x="457" y="216"/>
                </a:cxn>
                <a:cxn ang="0">
                  <a:pos x="469" y="216"/>
                </a:cxn>
                <a:cxn ang="0">
                  <a:pos x="485" y="216"/>
                </a:cxn>
                <a:cxn ang="0">
                  <a:pos x="497" y="216"/>
                </a:cxn>
                <a:cxn ang="0">
                  <a:pos x="513" y="220"/>
                </a:cxn>
                <a:cxn ang="0">
                  <a:pos x="529" y="220"/>
                </a:cxn>
                <a:cxn ang="0">
                  <a:pos x="541" y="220"/>
                </a:cxn>
                <a:cxn ang="0">
                  <a:pos x="557" y="220"/>
                </a:cxn>
                <a:cxn ang="0">
                  <a:pos x="573" y="224"/>
                </a:cxn>
                <a:cxn ang="0">
                  <a:pos x="585" y="224"/>
                </a:cxn>
                <a:cxn ang="0">
                  <a:pos x="601" y="224"/>
                </a:cxn>
                <a:cxn ang="0">
                  <a:pos x="617" y="228"/>
                </a:cxn>
                <a:cxn ang="0">
                  <a:pos x="629" y="228"/>
                </a:cxn>
                <a:cxn ang="0">
                  <a:pos x="645" y="228"/>
                </a:cxn>
                <a:cxn ang="0">
                  <a:pos x="661" y="232"/>
                </a:cxn>
                <a:cxn ang="0">
                  <a:pos x="673" y="232"/>
                </a:cxn>
                <a:cxn ang="0">
                  <a:pos x="689" y="232"/>
                </a:cxn>
                <a:cxn ang="0">
                  <a:pos x="705" y="236"/>
                </a:cxn>
                <a:cxn ang="0">
                  <a:pos x="717" y="236"/>
                </a:cxn>
                <a:cxn ang="0">
                  <a:pos x="733" y="236"/>
                </a:cxn>
                <a:cxn ang="0">
                  <a:pos x="749" y="240"/>
                </a:cxn>
                <a:cxn ang="0">
                  <a:pos x="761" y="240"/>
                </a:cxn>
                <a:cxn ang="0">
                  <a:pos x="777" y="240"/>
                </a:cxn>
                <a:cxn ang="0">
                  <a:pos x="793" y="244"/>
                </a:cxn>
                <a:cxn ang="0">
                  <a:pos x="805" y="244"/>
                </a:cxn>
                <a:cxn ang="0">
                  <a:pos x="821" y="244"/>
                </a:cxn>
                <a:cxn ang="0">
                  <a:pos x="837" y="244"/>
                </a:cxn>
                <a:cxn ang="0">
                  <a:pos x="849" y="244"/>
                </a:cxn>
                <a:cxn ang="0">
                  <a:pos x="865" y="248"/>
                </a:cxn>
                <a:cxn ang="0">
                  <a:pos x="881" y="248"/>
                </a:cxn>
              </a:cxnLst>
              <a:rect l="0" t="0" r="r" b="b"/>
              <a:pathLst>
                <a:path w="881" h="248">
                  <a:moveTo>
                    <a:pt x="0" y="0"/>
                  </a:moveTo>
                  <a:lnTo>
                    <a:pt x="16" y="56"/>
                  </a:lnTo>
                  <a:lnTo>
                    <a:pt x="28" y="96"/>
                  </a:lnTo>
                  <a:lnTo>
                    <a:pt x="44" y="124"/>
                  </a:lnTo>
                  <a:lnTo>
                    <a:pt x="60" y="140"/>
                  </a:lnTo>
                  <a:lnTo>
                    <a:pt x="72" y="156"/>
                  </a:lnTo>
                  <a:lnTo>
                    <a:pt x="88" y="168"/>
                  </a:lnTo>
                  <a:lnTo>
                    <a:pt x="104" y="180"/>
                  </a:lnTo>
                  <a:lnTo>
                    <a:pt x="116" y="188"/>
                  </a:lnTo>
                  <a:lnTo>
                    <a:pt x="132" y="192"/>
                  </a:lnTo>
                  <a:lnTo>
                    <a:pt x="148" y="196"/>
                  </a:lnTo>
                  <a:lnTo>
                    <a:pt x="160" y="200"/>
                  </a:lnTo>
                  <a:lnTo>
                    <a:pt x="176" y="204"/>
                  </a:lnTo>
                  <a:lnTo>
                    <a:pt x="192" y="208"/>
                  </a:lnTo>
                  <a:lnTo>
                    <a:pt x="204" y="208"/>
                  </a:lnTo>
                  <a:lnTo>
                    <a:pt x="220" y="208"/>
                  </a:lnTo>
                  <a:lnTo>
                    <a:pt x="236" y="212"/>
                  </a:lnTo>
                  <a:lnTo>
                    <a:pt x="248" y="212"/>
                  </a:lnTo>
                  <a:lnTo>
                    <a:pt x="264" y="212"/>
                  </a:lnTo>
                  <a:lnTo>
                    <a:pt x="280" y="212"/>
                  </a:lnTo>
                  <a:lnTo>
                    <a:pt x="292" y="212"/>
                  </a:lnTo>
                  <a:lnTo>
                    <a:pt x="308" y="212"/>
                  </a:lnTo>
                  <a:lnTo>
                    <a:pt x="325" y="212"/>
                  </a:lnTo>
                  <a:lnTo>
                    <a:pt x="337" y="212"/>
                  </a:lnTo>
                  <a:lnTo>
                    <a:pt x="353" y="212"/>
                  </a:lnTo>
                  <a:lnTo>
                    <a:pt x="369" y="212"/>
                  </a:lnTo>
                  <a:lnTo>
                    <a:pt x="381" y="212"/>
                  </a:lnTo>
                  <a:lnTo>
                    <a:pt x="397" y="212"/>
                  </a:lnTo>
                  <a:lnTo>
                    <a:pt x="413" y="212"/>
                  </a:lnTo>
                  <a:lnTo>
                    <a:pt x="425" y="212"/>
                  </a:lnTo>
                  <a:lnTo>
                    <a:pt x="441" y="212"/>
                  </a:lnTo>
                  <a:lnTo>
                    <a:pt x="457" y="216"/>
                  </a:lnTo>
                  <a:lnTo>
                    <a:pt x="469" y="216"/>
                  </a:lnTo>
                  <a:lnTo>
                    <a:pt x="485" y="216"/>
                  </a:lnTo>
                  <a:lnTo>
                    <a:pt x="497" y="216"/>
                  </a:lnTo>
                  <a:lnTo>
                    <a:pt x="513" y="220"/>
                  </a:lnTo>
                  <a:lnTo>
                    <a:pt x="529" y="220"/>
                  </a:lnTo>
                  <a:lnTo>
                    <a:pt x="541" y="220"/>
                  </a:lnTo>
                  <a:lnTo>
                    <a:pt x="557" y="220"/>
                  </a:lnTo>
                  <a:lnTo>
                    <a:pt x="573" y="224"/>
                  </a:lnTo>
                  <a:lnTo>
                    <a:pt x="585" y="224"/>
                  </a:lnTo>
                  <a:lnTo>
                    <a:pt x="601" y="224"/>
                  </a:lnTo>
                  <a:lnTo>
                    <a:pt x="617" y="228"/>
                  </a:lnTo>
                  <a:lnTo>
                    <a:pt x="629" y="228"/>
                  </a:lnTo>
                  <a:lnTo>
                    <a:pt x="645" y="228"/>
                  </a:lnTo>
                  <a:lnTo>
                    <a:pt x="661" y="232"/>
                  </a:lnTo>
                  <a:lnTo>
                    <a:pt x="673" y="232"/>
                  </a:lnTo>
                  <a:lnTo>
                    <a:pt x="689" y="232"/>
                  </a:lnTo>
                  <a:lnTo>
                    <a:pt x="705" y="236"/>
                  </a:lnTo>
                  <a:lnTo>
                    <a:pt x="717" y="236"/>
                  </a:lnTo>
                  <a:lnTo>
                    <a:pt x="733" y="236"/>
                  </a:lnTo>
                  <a:lnTo>
                    <a:pt x="749" y="240"/>
                  </a:lnTo>
                  <a:lnTo>
                    <a:pt x="761" y="240"/>
                  </a:lnTo>
                  <a:lnTo>
                    <a:pt x="777" y="240"/>
                  </a:lnTo>
                  <a:lnTo>
                    <a:pt x="793" y="244"/>
                  </a:lnTo>
                  <a:lnTo>
                    <a:pt x="805" y="244"/>
                  </a:lnTo>
                  <a:lnTo>
                    <a:pt x="821" y="244"/>
                  </a:lnTo>
                  <a:lnTo>
                    <a:pt x="837" y="244"/>
                  </a:lnTo>
                  <a:lnTo>
                    <a:pt x="849" y="244"/>
                  </a:lnTo>
                  <a:lnTo>
                    <a:pt x="865" y="248"/>
                  </a:lnTo>
                  <a:lnTo>
                    <a:pt x="881" y="24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4" name="Freeform 480"/>
            <p:cNvSpPr>
              <a:spLocks/>
            </p:cNvSpPr>
            <p:nvPr/>
          </p:nvSpPr>
          <p:spPr bwMode="auto">
            <a:xfrm>
              <a:off x="709612" y="5778500"/>
              <a:ext cx="1398588" cy="387350"/>
            </a:xfrm>
            <a:custGeom>
              <a:avLst/>
              <a:gdLst/>
              <a:ahLst/>
              <a:cxnLst>
                <a:cxn ang="0">
                  <a:pos x="0" y="0"/>
                </a:cxn>
                <a:cxn ang="0">
                  <a:pos x="16" y="56"/>
                </a:cxn>
                <a:cxn ang="0">
                  <a:pos x="28" y="96"/>
                </a:cxn>
                <a:cxn ang="0">
                  <a:pos x="44" y="120"/>
                </a:cxn>
                <a:cxn ang="0">
                  <a:pos x="60" y="140"/>
                </a:cxn>
                <a:cxn ang="0">
                  <a:pos x="72" y="156"/>
                </a:cxn>
                <a:cxn ang="0">
                  <a:pos x="88" y="168"/>
                </a:cxn>
                <a:cxn ang="0">
                  <a:pos x="104" y="180"/>
                </a:cxn>
                <a:cxn ang="0">
                  <a:pos x="116" y="188"/>
                </a:cxn>
                <a:cxn ang="0">
                  <a:pos x="132" y="192"/>
                </a:cxn>
                <a:cxn ang="0">
                  <a:pos x="148" y="196"/>
                </a:cxn>
                <a:cxn ang="0">
                  <a:pos x="160" y="200"/>
                </a:cxn>
                <a:cxn ang="0">
                  <a:pos x="176" y="204"/>
                </a:cxn>
                <a:cxn ang="0">
                  <a:pos x="192" y="208"/>
                </a:cxn>
                <a:cxn ang="0">
                  <a:pos x="204" y="212"/>
                </a:cxn>
                <a:cxn ang="0">
                  <a:pos x="220" y="212"/>
                </a:cxn>
                <a:cxn ang="0">
                  <a:pos x="236" y="212"/>
                </a:cxn>
                <a:cxn ang="0">
                  <a:pos x="248" y="216"/>
                </a:cxn>
                <a:cxn ang="0">
                  <a:pos x="264" y="216"/>
                </a:cxn>
                <a:cxn ang="0">
                  <a:pos x="280" y="216"/>
                </a:cxn>
                <a:cxn ang="0">
                  <a:pos x="292" y="216"/>
                </a:cxn>
                <a:cxn ang="0">
                  <a:pos x="308" y="216"/>
                </a:cxn>
                <a:cxn ang="0">
                  <a:pos x="325" y="216"/>
                </a:cxn>
                <a:cxn ang="0">
                  <a:pos x="337" y="216"/>
                </a:cxn>
                <a:cxn ang="0">
                  <a:pos x="353" y="216"/>
                </a:cxn>
                <a:cxn ang="0">
                  <a:pos x="369" y="220"/>
                </a:cxn>
                <a:cxn ang="0">
                  <a:pos x="381" y="220"/>
                </a:cxn>
                <a:cxn ang="0">
                  <a:pos x="397" y="220"/>
                </a:cxn>
                <a:cxn ang="0">
                  <a:pos x="413" y="220"/>
                </a:cxn>
                <a:cxn ang="0">
                  <a:pos x="425" y="220"/>
                </a:cxn>
                <a:cxn ang="0">
                  <a:pos x="441" y="224"/>
                </a:cxn>
                <a:cxn ang="0">
                  <a:pos x="457" y="224"/>
                </a:cxn>
                <a:cxn ang="0">
                  <a:pos x="469" y="224"/>
                </a:cxn>
                <a:cxn ang="0">
                  <a:pos x="485" y="224"/>
                </a:cxn>
                <a:cxn ang="0">
                  <a:pos x="497" y="224"/>
                </a:cxn>
                <a:cxn ang="0">
                  <a:pos x="513" y="224"/>
                </a:cxn>
                <a:cxn ang="0">
                  <a:pos x="529" y="224"/>
                </a:cxn>
                <a:cxn ang="0">
                  <a:pos x="541" y="228"/>
                </a:cxn>
                <a:cxn ang="0">
                  <a:pos x="557" y="228"/>
                </a:cxn>
                <a:cxn ang="0">
                  <a:pos x="573" y="228"/>
                </a:cxn>
                <a:cxn ang="0">
                  <a:pos x="585" y="228"/>
                </a:cxn>
                <a:cxn ang="0">
                  <a:pos x="601" y="228"/>
                </a:cxn>
                <a:cxn ang="0">
                  <a:pos x="617" y="228"/>
                </a:cxn>
                <a:cxn ang="0">
                  <a:pos x="629" y="232"/>
                </a:cxn>
                <a:cxn ang="0">
                  <a:pos x="645" y="232"/>
                </a:cxn>
                <a:cxn ang="0">
                  <a:pos x="661" y="232"/>
                </a:cxn>
                <a:cxn ang="0">
                  <a:pos x="673" y="232"/>
                </a:cxn>
                <a:cxn ang="0">
                  <a:pos x="689" y="232"/>
                </a:cxn>
                <a:cxn ang="0">
                  <a:pos x="705" y="236"/>
                </a:cxn>
                <a:cxn ang="0">
                  <a:pos x="717" y="236"/>
                </a:cxn>
                <a:cxn ang="0">
                  <a:pos x="733" y="236"/>
                </a:cxn>
                <a:cxn ang="0">
                  <a:pos x="749" y="236"/>
                </a:cxn>
                <a:cxn ang="0">
                  <a:pos x="761" y="236"/>
                </a:cxn>
                <a:cxn ang="0">
                  <a:pos x="777" y="240"/>
                </a:cxn>
                <a:cxn ang="0">
                  <a:pos x="793" y="240"/>
                </a:cxn>
                <a:cxn ang="0">
                  <a:pos x="805" y="240"/>
                </a:cxn>
                <a:cxn ang="0">
                  <a:pos x="821" y="240"/>
                </a:cxn>
                <a:cxn ang="0">
                  <a:pos x="837" y="240"/>
                </a:cxn>
                <a:cxn ang="0">
                  <a:pos x="849" y="244"/>
                </a:cxn>
                <a:cxn ang="0">
                  <a:pos x="865" y="244"/>
                </a:cxn>
                <a:cxn ang="0">
                  <a:pos x="881" y="244"/>
                </a:cxn>
              </a:cxnLst>
              <a:rect l="0" t="0" r="r" b="b"/>
              <a:pathLst>
                <a:path w="881" h="244">
                  <a:moveTo>
                    <a:pt x="0" y="0"/>
                  </a:moveTo>
                  <a:lnTo>
                    <a:pt x="16" y="56"/>
                  </a:lnTo>
                  <a:lnTo>
                    <a:pt x="28" y="96"/>
                  </a:lnTo>
                  <a:lnTo>
                    <a:pt x="44" y="120"/>
                  </a:lnTo>
                  <a:lnTo>
                    <a:pt x="60" y="140"/>
                  </a:lnTo>
                  <a:lnTo>
                    <a:pt x="72" y="156"/>
                  </a:lnTo>
                  <a:lnTo>
                    <a:pt x="88" y="168"/>
                  </a:lnTo>
                  <a:lnTo>
                    <a:pt x="104" y="180"/>
                  </a:lnTo>
                  <a:lnTo>
                    <a:pt x="116" y="188"/>
                  </a:lnTo>
                  <a:lnTo>
                    <a:pt x="132" y="192"/>
                  </a:lnTo>
                  <a:lnTo>
                    <a:pt x="148" y="196"/>
                  </a:lnTo>
                  <a:lnTo>
                    <a:pt x="160" y="200"/>
                  </a:lnTo>
                  <a:lnTo>
                    <a:pt x="176" y="204"/>
                  </a:lnTo>
                  <a:lnTo>
                    <a:pt x="192" y="208"/>
                  </a:lnTo>
                  <a:lnTo>
                    <a:pt x="204" y="212"/>
                  </a:lnTo>
                  <a:lnTo>
                    <a:pt x="220" y="212"/>
                  </a:lnTo>
                  <a:lnTo>
                    <a:pt x="236" y="212"/>
                  </a:lnTo>
                  <a:lnTo>
                    <a:pt x="248" y="216"/>
                  </a:lnTo>
                  <a:lnTo>
                    <a:pt x="264" y="216"/>
                  </a:lnTo>
                  <a:lnTo>
                    <a:pt x="280" y="216"/>
                  </a:lnTo>
                  <a:lnTo>
                    <a:pt x="292" y="216"/>
                  </a:lnTo>
                  <a:lnTo>
                    <a:pt x="308" y="216"/>
                  </a:lnTo>
                  <a:lnTo>
                    <a:pt x="325" y="216"/>
                  </a:lnTo>
                  <a:lnTo>
                    <a:pt x="337" y="216"/>
                  </a:lnTo>
                  <a:lnTo>
                    <a:pt x="353" y="216"/>
                  </a:lnTo>
                  <a:lnTo>
                    <a:pt x="369" y="220"/>
                  </a:lnTo>
                  <a:lnTo>
                    <a:pt x="381" y="220"/>
                  </a:lnTo>
                  <a:lnTo>
                    <a:pt x="397" y="220"/>
                  </a:lnTo>
                  <a:lnTo>
                    <a:pt x="413" y="220"/>
                  </a:lnTo>
                  <a:lnTo>
                    <a:pt x="425" y="220"/>
                  </a:lnTo>
                  <a:lnTo>
                    <a:pt x="441" y="224"/>
                  </a:lnTo>
                  <a:lnTo>
                    <a:pt x="457" y="224"/>
                  </a:lnTo>
                  <a:lnTo>
                    <a:pt x="469" y="224"/>
                  </a:lnTo>
                  <a:lnTo>
                    <a:pt x="485" y="224"/>
                  </a:lnTo>
                  <a:lnTo>
                    <a:pt x="497" y="224"/>
                  </a:lnTo>
                  <a:lnTo>
                    <a:pt x="513" y="224"/>
                  </a:lnTo>
                  <a:lnTo>
                    <a:pt x="529" y="224"/>
                  </a:lnTo>
                  <a:lnTo>
                    <a:pt x="541" y="228"/>
                  </a:lnTo>
                  <a:lnTo>
                    <a:pt x="557" y="228"/>
                  </a:lnTo>
                  <a:lnTo>
                    <a:pt x="573" y="228"/>
                  </a:lnTo>
                  <a:lnTo>
                    <a:pt x="585" y="228"/>
                  </a:lnTo>
                  <a:lnTo>
                    <a:pt x="601" y="228"/>
                  </a:lnTo>
                  <a:lnTo>
                    <a:pt x="617" y="228"/>
                  </a:lnTo>
                  <a:lnTo>
                    <a:pt x="629" y="232"/>
                  </a:lnTo>
                  <a:lnTo>
                    <a:pt x="645" y="232"/>
                  </a:lnTo>
                  <a:lnTo>
                    <a:pt x="661" y="232"/>
                  </a:lnTo>
                  <a:lnTo>
                    <a:pt x="673" y="232"/>
                  </a:lnTo>
                  <a:lnTo>
                    <a:pt x="689" y="232"/>
                  </a:lnTo>
                  <a:lnTo>
                    <a:pt x="705" y="236"/>
                  </a:lnTo>
                  <a:lnTo>
                    <a:pt x="717" y="236"/>
                  </a:lnTo>
                  <a:lnTo>
                    <a:pt x="733" y="236"/>
                  </a:lnTo>
                  <a:lnTo>
                    <a:pt x="749" y="236"/>
                  </a:lnTo>
                  <a:lnTo>
                    <a:pt x="761" y="236"/>
                  </a:lnTo>
                  <a:lnTo>
                    <a:pt x="777" y="240"/>
                  </a:lnTo>
                  <a:lnTo>
                    <a:pt x="793" y="240"/>
                  </a:lnTo>
                  <a:lnTo>
                    <a:pt x="805" y="240"/>
                  </a:lnTo>
                  <a:lnTo>
                    <a:pt x="821" y="240"/>
                  </a:lnTo>
                  <a:lnTo>
                    <a:pt x="837" y="240"/>
                  </a:lnTo>
                  <a:lnTo>
                    <a:pt x="849" y="244"/>
                  </a:lnTo>
                  <a:lnTo>
                    <a:pt x="865" y="244"/>
                  </a:lnTo>
                  <a:lnTo>
                    <a:pt x="881" y="24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5" name="Freeform 481"/>
            <p:cNvSpPr>
              <a:spLocks/>
            </p:cNvSpPr>
            <p:nvPr/>
          </p:nvSpPr>
          <p:spPr bwMode="auto">
            <a:xfrm>
              <a:off x="709612" y="5784850"/>
              <a:ext cx="1398588" cy="387350"/>
            </a:xfrm>
            <a:custGeom>
              <a:avLst/>
              <a:gdLst/>
              <a:ahLst/>
              <a:cxnLst>
                <a:cxn ang="0">
                  <a:pos x="0" y="0"/>
                </a:cxn>
                <a:cxn ang="0">
                  <a:pos x="16" y="56"/>
                </a:cxn>
                <a:cxn ang="0">
                  <a:pos x="28" y="96"/>
                </a:cxn>
                <a:cxn ang="0">
                  <a:pos x="44" y="120"/>
                </a:cxn>
                <a:cxn ang="0">
                  <a:pos x="60" y="140"/>
                </a:cxn>
                <a:cxn ang="0">
                  <a:pos x="72" y="156"/>
                </a:cxn>
                <a:cxn ang="0">
                  <a:pos x="88" y="168"/>
                </a:cxn>
                <a:cxn ang="0">
                  <a:pos x="104" y="176"/>
                </a:cxn>
                <a:cxn ang="0">
                  <a:pos x="116" y="184"/>
                </a:cxn>
                <a:cxn ang="0">
                  <a:pos x="132" y="192"/>
                </a:cxn>
                <a:cxn ang="0">
                  <a:pos x="148" y="196"/>
                </a:cxn>
                <a:cxn ang="0">
                  <a:pos x="160" y="200"/>
                </a:cxn>
                <a:cxn ang="0">
                  <a:pos x="176" y="204"/>
                </a:cxn>
                <a:cxn ang="0">
                  <a:pos x="192" y="208"/>
                </a:cxn>
                <a:cxn ang="0">
                  <a:pos x="204" y="212"/>
                </a:cxn>
                <a:cxn ang="0">
                  <a:pos x="220" y="212"/>
                </a:cxn>
                <a:cxn ang="0">
                  <a:pos x="236" y="216"/>
                </a:cxn>
                <a:cxn ang="0">
                  <a:pos x="248" y="216"/>
                </a:cxn>
                <a:cxn ang="0">
                  <a:pos x="264" y="216"/>
                </a:cxn>
                <a:cxn ang="0">
                  <a:pos x="280" y="220"/>
                </a:cxn>
                <a:cxn ang="0">
                  <a:pos x="292" y="220"/>
                </a:cxn>
                <a:cxn ang="0">
                  <a:pos x="308" y="220"/>
                </a:cxn>
                <a:cxn ang="0">
                  <a:pos x="325" y="220"/>
                </a:cxn>
                <a:cxn ang="0">
                  <a:pos x="337" y="220"/>
                </a:cxn>
                <a:cxn ang="0">
                  <a:pos x="353" y="224"/>
                </a:cxn>
                <a:cxn ang="0">
                  <a:pos x="369" y="224"/>
                </a:cxn>
                <a:cxn ang="0">
                  <a:pos x="381" y="224"/>
                </a:cxn>
                <a:cxn ang="0">
                  <a:pos x="397" y="224"/>
                </a:cxn>
                <a:cxn ang="0">
                  <a:pos x="413" y="228"/>
                </a:cxn>
                <a:cxn ang="0">
                  <a:pos x="425" y="228"/>
                </a:cxn>
                <a:cxn ang="0">
                  <a:pos x="441" y="228"/>
                </a:cxn>
                <a:cxn ang="0">
                  <a:pos x="457" y="228"/>
                </a:cxn>
                <a:cxn ang="0">
                  <a:pos x="469" y="228"/>
                </a:cxn>
                <a:cxn ang="0">
                  <a:pos x="485" y="228"/>
                </a:cxn>
                <a:cxn ang="0">
                  <a:pos x="497" y="232"/>
                </a:cxn>
                <a:cxn ang="0">
                  <a:pos x="513" y="232"/>
                </a:cxn>
                <a:cxn ang="0">
                  <a:pos x="529" y="232"/>
                </a:cxn>
                <a:cxn ang="0">
                  <a:pos x="541" y="232"/>
                </a:cxn>
                <a:cxn ang="0">
                  <a:pos x="557" y="232"/>
                </a:cxn>
                <a:cxn ang="0">
                  <a:pos x="573" y="232"/>
                </a:cxn>
                <a:cxn ang="0">
                  <a:pos x="585" y="232"/>
                </a:cxn>
                <a:cxn ang="0">
                  <a:pos x="601" y="232"/>
                </a:cxn>
                <a:cxn ang="0">
                  <a:pos x="617" y="232"/>
                </a:cxn>
                <a:cxn ang="0">
                  <a:pos x="629" y="236"/>
                </a:cxn>
                <a:cxn ang="0">
                  <a:pos x="645" y="236"/>
                </a:cxn>
                <a:cxn ang="0">
                  <a:pos x="661" y="236"/>
                </a:cxn>
                <a:cxn ang="0">
                  <a:pos x="673" y="236"/>
                </a:cxn>
                <a:cxn ang="0">
                  <a:pos x="689" y="236"/>
                </a:cxn>
                <a:cxn ang="0">
                  <a:pos x="705" y="236"/>
                </a:cxn>
                <a:cxn ang="0">
                  <a:pos x="717" y="236"/>
                </a:cxn>
                <a:cxn ang="0">
                  <a:pos x="733" y="236"/>
                </a:cxn>
                <a:cxn ang="0">
                  <a:pos x="749" y="236"/>
                </a:cxn>
                <a:cxn ang="0">
                  <a:pos x="761" y="240"/>
                </a:cxn>
                <a:cxn ang="0">
                  <a:pos x="777" y="240"/>
                </a:cxn>
                <a:cxn ang="0">
                  <a:pos x="793" y="240"/>
                </a:cxn>
                <a:cxn ang="0">
                  <a:pos x="805" y="240"/>
                </a:cxn>
                <a:cxn ang="0">
                  <a:pos x="821" y="240"/>
                </a:cxn>
                <a:cxn ang="0">
                  <a:pos x="837" y="240"/>
                </a:cxn>
                <a:cxn ang="0">
                  <a:pos x="849" y="240"/>
                </a:cxn>
                <a:cxn ang="0">
                  <a:pos x="865" y="244"/>
                </a:cxn>
                <a:cxn ang="0">
                  <a:pos x="881" y="244"/>
                </a:cxn>
              </a:cxnLst>
              <a:rect l="0" t="0" r="r" b="b"/>
              <a:pathLst>
                <a:path w="881" h="244">
                  <a:moveTo>
                    <a:pt x="0" y="0"/>
                  </a:moveTo>
                  <a:lnTo>
                    <a:pt x="16" y="56"/>
                  </a:lnTo>
                  <a:lnTo>
                    <a:pt x="28" y="96"/>
                  </a:lnTo>
                  <a:lnTo>
                    <a:pt x="44" y="120"/>
                  </a:lnTo>
                  <a:lnTo>
                    <a:pt x="60" y="140"/>
                  </a:lnTo>
                  <a:lnTo>
                    <a:pt x="72" y="156"/>
                  </a:lnTo>
                  <a:lnTo>
                    <a:pt x="88" y="168"/>
                  </a:lnTo>
                  <a:lnTo>
                    <a:pt x="104" y="176"/>
                  </a:lnTo>
                  <a:lnTo>
                    <a:pt x="116" y="184"/>
                  </a:lnTo>
                  <a:lnTo>
                    <a:pt x="132" y="192"/>
                  </a:lnTo>
                  <a:lnTo>
                    <a:pt x="148" y="196"/>
                  </a:lnTo>
                  <a:lnTo>
                    <a:pt x="160" y="200"/>
                  </a:lnTo>
                  <a:lnTo>
                    <a:pt x="176" y="204"/>
                  </a:lnTo>
                  <a:lnTo>
                    <a:pt x="192" y="208"/>
                  </a:lnTo>
                  <a:lnTo>
                    <a:pt x="204" y="212"/>
                  </a:lnTo>
                  <a:lnTo>
                    <a:pt x="220" y="212"/>
                  </a:lnTo>
                  <a:lnTo>
                    <a:pt x="236" y="216"/>
                  </a:lnTo>
                  <a:lnTo>
                    <a:pt x="248" y="216"/>
                  </a:lnTo>
                  <a:lnTo>
                    <a:pt x="264" y="216"/>
                  </a:lnTo>
                  <a:lnTo>
                    <a:pt x="280" y="220"/>
                  </a:lnTo>
                  <a:lnTo>
                    <a:pt x="292" y="220"/>
                  </a:lnTo>
                  <a:lnTo>
                    <a:pt x="308" y="220"/>
                  </a:lnTo>
                  <a:lnTo>
                    <a:pt x="325" y="220"/>
                  </a:lnTo>
                  <a:lnTo>
                    <a:pt x="337" y="220"/>
                  </a:lnTo>
                  <a:lnTo>
                    <a:pt x="353" y="224"/>
                  </a:lnTo>
                  <a:lnTo>
                    <a:pt x="369" y="224"/>
                  </a:lnTo>
                  <a:lnTo>
                    <a:pt x="381" y="224"/>
                  </a:lnTo>
                  <a:lnTo>
                    <a:pt x="397" y="224"/>
                  </a:lnTo>
                  <a:lnTo>
                    <a:pt x="413" y="228"/>
                  </a:lnTo>
                  <a:lnTo>
                    <a:pt x="425" y="228"/>
                  </a:lnTo>
                  <a:lnTo>
                    <a:pt x="441" y="228"/>
                  </a:lnTo>
                  <a:lnTo>
                    <a:pt x="457" y="228"/>
                  </a:lnTo>
                  <a:lnTo>
                    <a:pt x="469" y="228"/>
                  </a:lnTo>
                  <a:lnTo>
                    <a:pt x="485" y="228"/>
                  </a:lnTo>
                  <a:lnTo>
                    <a:pt x="497" y="232"/>
                  </a:lnTo>
                  <a:lnTo>
                    <a:pt x="513" y="232"/>
                  </a:lnTo>
                  <a:lnTo>
                    <a:pt x="529" y="232"/>
                  </a:lnTo>
                  <a:lnTo>
                    <a:pt x="541" y="232"/>
                  </a:lnTo>
                  <a:lnTo>
                    <a:pt x="557" y="232"/>
                  </a:lnTo>
                  <a:lnTo>
                    <a:pt x="573" y="232"/>
                  </a:lnTo>
                  <a:lnTo>
                    <a:pt x="585" y="232"/>
                  </a:lnTo>
                  <a:lnTo>
                    <a:pt x="601" y="232"/>
                  </a:lnTo>
                  <a:lnTo>
                    <a:pt x="617" y="232"/>
                  </a:lnTo>
                  <a:lnTo>
                    <a:pt x="629" y="236"/>
                  </a:lnTo>
                  <a:lnTo>
                    <a:pt x="645" y="236"/>
                  </a:lnTo>
                  <a:lnTo>
                    <a:pt x="661" y="236"/>
                  </a:lnTo>
                  <a:lnTo>
                    <a:pt x="673" y="236"/>
                  </a:lnTo>
                  <a:lnTo>
                    <a:pt x="689" y="236"/>
                  </a:lnTo>
                  <a:lnTo>
                    <a:pt x="705" y="236"/>
                  </a:lnTo>
                  <a:lnTo>
                    <a:pt x="717" y="236"/>
                  </a:lnTo>
                  <a:lnTo>
                    <a:pt x="733" y="236"/>
                  </a:lnTo>
                  <a:lnTo>
                    <a:pt x="749" y="236"/>
                  </a:lnTo>
                  <a:lnTo>
                    <a:pt x="761" y="240"/>
                  </a:lnTo>
                  <a:lnTo>
                    <a:pt x="777" y="240"/>
                  </a:lnTo>
                  <a:lnTo>
                    <a:pt x="793" y="240"/>
                  </a:lnTo>
                  <a:lnTo>
                    <a:pt x="805" y="240"/>
                  </a:lnTo>
                  <a:lnTo>
                    <a:pt x="821" y="240"/>
                  </a:lnTo>
                  <a:lnTo>
                    <a:pt x="837" y="240"/>
                  </a:lnTo>
                  <a:lnTo>
                    <a:pt x="849" y="240"/>
                  </a:lnTo>
                  <a:lnTo>
                    <a:pt x="865" y="244"/>
                  </a:lnTo>
                  <a:lnTo>
                    <a:pt x="881" y="2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6" name="Freeform 482"/>
            <p:cNvSpPr>
              <a:spLocks/>
            </p:cNvSpPr>
            <p:nvPr/>
          </p:nvSpPr>
          <p:spPr bwMode="auto">
            <a:xfrm>
              <a:off x="709612" y="5791200"/>
              <a:ext cx="1398588" cy="387350"/>
            </a:xfrm>
            <a:custGeom>
              <a:avLst/>
              <a:gdLst/>
              <a:ahLst/>
              <a:cxnLst>
                <a:cxn ang="0">
                  <a:pos x="0" y="0"/>
                </a:cxn>
                <a:cxn ang="0">
                  <a:pos x="16" y="56"/>
                </a:cxn>
                <a:cxn ang="0">
                  <a:pos x="28" y="92"/>
                </a:cxn>
                <a:cxn ang="0">
                  <a:pos x="44" y="120"/>
                </a:cxn>
                <a:cxn ang="0">
                  <a:pos x="60" y="140"/>
                </a:cxn>
                <a:cxn ang="0">
                  <a:pos x="72" y="156"/>
                </a:cxn>
                <a:cxn ang="0">
                  <a:pos x="88" y="168"/>
                </a:cxn>
                <a:cxn ang="0">
                  <a:pos x="104" y="176"/>
                </a:cxn>
                <a:cxn ang="0">
                  <a:pos x="116" y="184"/>
                </a:cxn>
                <a:cxn ang="0">
                  <a:pos x="132" y="192"/>
                </a:cxn>
                <a:cxn ang="0">
                  <a:pos x="148" y="196"/>
                </a:cxn>
                <a:cxn ang="0">
                  <a:pos x="160" y="200"/>
                </a:cxn>
                <a:cxn ang="0">
                  <a:pos x="176" y="204"/>
                </a:cxn>
                <a:cxn ang="0">
                  <a:pos x="192" y="208"/>
                </a:cxn>
                <a:cxn ang="0">
                  <a:pos x="204" y="212"/>
                </a:cxn>
                <a:cxn ang="0">
                  <a:pos x="220" y="212"/>
                </a:cxn>
                <a:cxn ang="0">
                  <a:pos x="236" y="216"/>
                </a:cxn>
                <a:cxn ang="0">
                  <a:pos x="248" y="216"/>
                </a:cxn>
                <a:cxn ang="0">
                  <a:pos x="264" y="220"/>
                </a:cxn>
                <a:cxn ang="0">
                  <a:pos x="280" y="220"/>
                </a:cxn>
                <a:cxn ang="0">
                  <a:pos x="292" y="220"/>
                </a:cxn>
                <a:cxn ang="0">
                  <a:pos x="308" y="224"/>
                </a:cxn>
                <a:cxn ang="0">
                  <a:pos x="325" y="224"/>
                </a:cxn>
                <a:cxn ang="0">
                  <a:pos x="337" y="224"/>
                </a:cxn>
                <a:cxn ang="0">
                  <a:pos x="353" y="224"/>
                </a:cxn>
                <a:cxn ang="0">
                  <a:pos x="369" y="228"/>
                </a:cxn>
                <a:cxn ang="0">
                  <a:pos x="381" y="228"/>
                </a:cxn>
                <a:cxn ang="0">
                  <a:pos x="397" y="228"/>
                </a:cxn>
                <a:cxn ang="0">
                  <a:pos x="413" y="228"/>
                </a:cxn>
                <a:cxn ang="0">
                  <a:pos x="425" y="232"/>
                </a:cxn>
                <a:cxn ang="0">
                  <a:pos x="441" y="232"/>
                </a:cxn>
                <a:cxn ang="0">
                  <a:pos x="457" y="232"/>
                </a:cxn>
                <a:cxn ang="0">
                  <a:pos x="469" y="232"/>
                </a:cxn>
                <a:cxn ang="0">
                  <a:pos x="485" y="232"/>
                </a:cxn>
                <a:cxn ang="0">
                  <a:pos x="497" y="236"/>
                </a:cxn>
                <a:cxn ang="0">
                  <a:pos x="513" y="236"/>
                </a:cxn>
                <a:cxn ang="0">
                  <a:pos x="529" y="236"/>
                </a:cxn>
                <a:cxn ang="0">
                  <a:pos x="541" y="236"/>
                </a:cxn>
                <a:cxn ang="0">
                  <a:pos x="557" y="236"/>
                </a:cxn>
                <a:cxn ang="0">
                  <a:pos x="573" y="236"/>
                </a:cxn>
                <a:cxn ang="0">
                  <a:pos x="585" y="236"/>
                </a:cxn>
                <a:cxn ang="0">
                  <a:pos x="601" y="236"/>
                </a:cxn>
                <a:cxn ang="0">
                  <a:pos x="617" y="236"/>
                </a:cxn>
                <a:cxn ang="0">
                  <a:pos x="629" y="240"/>
                </a:cxn>
                <a:cxn ang="0">
                  <a:pos x="645" y="240"/>
                </a:cxn>
                <a:cxn ang="0">
                  <a:pos x="661" y="240"/>
                </a:cxn>
                <a:cxn ang="0">
                  <a:pos x="673" y="240"/>
                </a:cxn>
                <a:cxn ang="0">
                  <a:pos x="689" y="240"/>
                </a:cxn>
                <a:cxn ang="0">
                  <a:pos x="705" y="240"/>
                </a:cxn>
                <a:cxn ang="0">
                  <a:pos x="717" y="240"/>
                </a:cxn>
                <a:cxn ang="0">
                  <a:pos x="733" y="240"/>
                </a:cxn>
                <a:cxn ang="0">
                  <a:pos x="749" y="240"/>
                </a:cxn>
                <a:cxn ang="0">
                  <a:pos x="761" y="240"/>
                </a:cxn>
                <a:cxn ang="0">
                  <a:pos x="777" y="240"/>
                </a:cxn>
                <a:cxn ang="0">
                  <a:pos x="793" y="240"/>
                </a:cxn>
                <a:cxn ang="0">
                  <a:pos x="805" y="244"/>
                </a:cxn>
                <a:cxn ang="0">
                  <a:pos x="821" y="244"/>
                </a:cxn>
                <a:cxn ang="0">
                  <a:pos x="837" y="244"/>
                </a:cxn>
                <a:cxn ang="0">
                  <a:pos x="849" y="244"/>
                </a:cxn>
                <a:cxn ang="0">
                  <a:pos x="865" y="244"/>
                </a:cxn>
                <a:cxn ang="0">
                  <a:pos x="881" y="244"/>
                </a:cxn>
              </a:cxnLst>
              <a:rect l="0" t="0" r="r" b="b"/>
              <a:pathLst>
                <a:path w="881" h="244">
                  <a:moveTo>
                    <a:pt x="0" y="0"/>
                  </a:moveTo>
                  <a:lnTo>
                    <a:pt x="16" y="56"/>
                  </a:lnTo>
                  <a:lnTo>
                    <a:pt x="28" y="92"/>
                  </a:lnTo>
                  <a:lnTo>
                    <a:pt x="44" y="120"/>
                  </a:lnTo>
                  <a:lnTo>
                    <a:pt x="60" y="140"/>
                  </a:lnTo>
                  <a:lnTo>
                    <a:pt x="72" y="156"/>
                  </a:lnTo>
                  <a:lnTo>
                    <a:pt x="88" y="168"/>
                  </a:lnTo>
                  <a:lnTo>
                    <a:pt x="104" y="176"/>
                  </a:lnTo>
                  <a:lnTo>
                    <a:pt x="116" y="184"/>
                  </a:lnTo>
                  <a:lnTo>
                    <a:pt x="132" y="192"/>
                  </a:lnTo>
                  <a:lnTo>
                    <a:pt x="148" y="196"/>
                  </a:lnTo>
                  <a:lnTo>
                    <a:pt x="160" y="200"/>
                  </a:lnTo>
                  <a:lnTo>
                    <a:pt x="176" y="204"/>
                  </a:lnTo>
                  <a:lnTo>
                    <a:pt x="192" y="208"/>
                  </a:lnTo>
                  <a:lnTo>
                    <a:pt x="204" y="212"/>
                  </a:lnTo>
                  <a:lnTo>
                    <a:pt x="220" y="212"/>
                  </a:lnTo>
                  <a:lnTo>
                    <a:pt x="236" y="216"/>
                  </a:lnTo>
                  <a:lnTo>
                    <a:pt x="248" y="216"/>
                  </a:lnTo>
                  <a:lnTo>
                    <a:pt x="264" y="220"/>
                  </a:lnTo>
                  <a:lnTo>
                    <a:pt x="280" y="220"/>
                  </a:lnTo>
                  <a:lnTo>
                    <a:pt x="292" y="220"/>
                  </a:lnTo>
                  <a:lnTo>
                    <a:pt x="308" y="224"/>
                  </a:lnTo>
                  <a:lnTo>
                    <a:pt x="325" y="224"/>
                  </a:lnTo>
                  <a:lnTo>
                    <a:pt x="337" y="224"/>
                  </a:lnTo>
                  <a:lnTo>
                    <a:pt x="353" y="224"/>
                  </a:lnTo>
                  <a:lnTo>
                    <a:pt x="369" y="228"/>
                  </a:lnTo>
                  <a:lnTo>
                    <a:pt x="381" y="228"/>
                  </a:lnTo>
                  <a:lnTo>
                    <a:pt x="397" y="228"/>
                  </a:lnTo>
                  <a:lnTo>
                    <a:pt x="413" y="228"/>
                  </a:lnTo>
                  <a:lnTo>
                    <a:pt x="425" y="232"/>
                  </a:lnTo>
                  <a:lnTo>
                    <a:pt x="441" y="232"/>
                  </a:lnTo>
                  <a:lnTo>
                    <a:pt x="457" y="232"/>
                  </a:lnTo>
                  <a:lnTo>
                    <a:pt x="469" y="232"/>
                  </a:lnTo>
                  <a:lnTo>
                    <a:pt x="485" y="232"/>
                  </a:lnTo>
                  <a:lnTo>
                    <a:pt x="497" y="236"/>
                  </a:lnTo>
                  <a:lnTo>
                    <a:pt x="513" y="236"/>
                  </a:lnTo>
                  <a:lnTo>
                    <a:pt x="529" y="236"/>
                  </a:lnTo>
                  <a:lnTo>
                    <a:pt x="541" y="236"/>
                  </a:lnTo>
                  <a:lnTo>
                    <a:pt x="557" y="236"/>
                  </a:lnTo>
                  <a:lnTo>
                    <a:pt x="573" y="236"/>
                  </a:lnTo>
                  <a:lnTo>
                    <a:pt x="585" y="236"/>
                  </a:lnTo>
                  <a:lnTo>
                    <a:pt x="601" y="236"/>
                  </a:lnTo>
                  <a:lnTo>
                    <a:pt x="617" y="236"/>
                  </a:lnTo>
                  <a:lnTo>
                    <a:pt x="629" y="240"/>
                  </a:lnTo>
                  <a:lnTo>
                    <a:pt x="645" y="240"/>
                  </a:lnTo>
                  <a:lnTo>
                    <a:pt x="661" y="240"/>
                  </a:lnTo>
                  <a:lnTo>
                    <a:pt x="673" y="240"/>
                  </a:lnTo>
                  <a:lnTo>
                    <a:pt x="689" y="240"/>
                  </a:lnTo>
                  <a:lnTo>
                    <a:pt x="705" y="240"/>
                  </a:lnTo>
                  <a:lnTo>
                    <a:pt x="717" y="240"/>
                  </a:lnTo>
                  <a:lnTo>
                    <a:pt x="733" y="240"/>
                  </a:lnTo>
                  <a:lnTo>
                    <a:pt x="749" y="240"/>
                  </a:lnTo>
                  <a:lnTo>
                    <a:pt x="761" y="240"/>
                  </a:lnTo>
                  <a:lnTo>
                    <a:pt x="777" y="240"/>
                  </a:lnTo>
                  <a:lnTo>
                    <a:pt x="793" y="240"/>
                  </a:lnTo>
                  <a:lnTo>
                    <a:pt x="805" y="244"/>
                  </a:lnTo>
                  <a:lnTo>
                    <a:pt x="821" y="244"/>
                  </a:lnTo>
                  <a:lnTo>
                    <a:pt x="837" y="244"/>
                  </a:lnTo>
                  <a:lnTo>
                    <a:pt x="849" y="244"/>
                  </a:lnTo>
                  <a:lnTo>
                    <a:pt x="865" y="244"/>
                  </a:lnTo>
                  <a:lnTo>
                    <a:pt x="881" y="24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7" name="Freeform 483"/>
            <p:cNvSpPr>
              <a:spLocks/>
            </p:cNvSpPr>
            <p:nvPr/>
          </p:nvSpPr>
          <p:spPr bwMode="auto">
            <a:xfrm>
              <a:off x="709612" y="5797550"/>
              <a:ext cx="1398588" cy="393700"/>
            </a:xfrm>
            <a:custGeom>
              <a:avLst/>
              <a:gdLst/>
              <a:ahLst/>
              <a:cxnLst>
                <a:cxn ang="0">
                  <a:pos x="0" y="0"/>
                </a:cxn>
                <a:cxn ang="0">
                  <a:pos x="16" y="56"/>
                </a:cxn>
                <a:cxn ang="0">
                  <a:pos x="28" y="92"/>
                </a:cxn>
                <a:cxn ang="0">
                  <a:pos x="44" y="120"/>
                </a:cxn>
                <a:cxn ang="0">
                  <a:pos x="60" y="140"/>
                </a:cxn>
                <a:cxn ang="0">
                  <a:pos x="72" y="152"/>
                </a:cxn>
                <a:cxn ang="0">
                  <a:pos x="88" y="164"/>
                </a:cxn>
                <a:cxn ang="0">
                  <a:pos x="104" y="176"/>
                </a:cxn>
                <a:cxn ang="0">
                  <a:pos x="116" y="184"/>
                </a:cxn>
                <a:cxn ang="0">
                  <a:pos x="132" y="188"/>
                </a:cxn>
                <a:cxn ang="0">
                  <a:pos x="148" y="196"/>
                </a:cxn>
                <a:cxn ang="0">
                  <a:pos x="160" y="200"/>
                </a:cxn>
                <a:cxn ang="0">
                  <a:pos x="176" y="204"/>
                </a:cxn>
                <a:cxn ang="0">
                  <a:pos x="192" y="208"/>
                </a:cxn>
                <a:cxn ang="0">
                  <a:pos x="204" y="212"/>
                </a:cxn>
                <a:cxn ang="0">
                  <a:pos x="220" y="212"/>
                </a:cxn>
                <a:cxn ang="0">
                  <a:pos x="236" y="216"/>
                </a:cxn>
                <a:cxn ang="0">
                  <a:pos x="248" y="216"/>
                </a:cxn>
                <a:cxn ang="0">
                  <a:pos x="264" y="220"/>
                </a:cxn>
                <a:cxn ang="0">
                  <a:pos x="280" y="220"/>
                </a:cxn>
                <a:cxn ang="0">
                  <a:pos x="292" y="224"/>
                </a:cxn>
                <a:cxn ang="0">
                  <a:pos x="308" y="224"/>
                </a:cxn>
                <a:cxn ang="0">
                  <a:pos x="325" y="224"/>
                </a:cxn>
                <a:cxn ang="0">
                  <a:pos x="337" y="228"/>
                </a:cxn>
                <a:cxn ang="0">
                  <a:pos x="353" y="228"/>
                </a:cxn>
                <a:cxn ang="0">
                  <a:pos x="369" y="228"/>
                </a:cxn>
                <a:cxn ang="0">
                  <a:pos x="381" y="228"/>
                </a:cxn>
                <a:cxn ang="0">
                  <a:pos x="397" y="232"/>
                </a:cxn>
                <a:cxn ang="0">
                  <a:pos x="413" y="232"/>
                </a:cxn>
                <a:cxn ang="0">
                  <a:pos x="425" y="232"/>
                </a:cxn>
                <a:cxn ang="0">
                  <a:pos x="441" y="232"/>
                </a:cxn>
                <a:cxn ang="0">
                  <a:pos x="457" y="236"/>
                </a:cxn>
                <a:cxn ang="0">
                  <a:pos x="469" y="236"/>
                </a:cxn>
                <a:cxn ang="0">
                  <a:pos x="485" y="236"/>
                </a:cxn>
                <a:cxn ang="0">
                  <a:pos x="497" y="236"/>
                </a:cxn>
                <a:cxn ang="0">
                  <a:pos x="513" y="236"/>
                </a:cxn>
                <a:cxn ang="0">
                  <a:pos x="529" y="240"/>
                </a:cxn>
                <a:cxn ang="0">
                  <a:pos x="541" y="240"/>
                </a:cxn>
                <a:cxn ang="0">
                  <a:pos x="557" y="240"/>
                </a:cxn>
                <a:cxn ang="0">
                  <a:pos x="573" y="240"/>
                </a:cxn>
                <a:cxn ang="0">
                  <a:pos x="585" y="240"/>
                </a:cxn>
                <a:cxn ang="0">
                  <a:pos x="601" y="240"/>
                </a:cxn>
                <a:cxn ang="0">
                  <a:pos x="617" y="240"/>
                </a:cxn>
                <a:cxn ang="0">
                  <a:pos x="629" y="240"/>
                </a:cxn>
                <a:cxn ang="0">
                  <a:pos x="645" y="244"/>
                </a:cxn>
                <a:cxn ang="0">
                  <a:pos x="661" y="244"/>
                </a:cxn>
                <a:cxn ang="0">
                  <a:pos x="673" y="244"/>
                </a:cxn>
                <a:cxn ang="0">
                  <a:pos x="689" y="244"/>
                </a:cxn>
                <a:cxn ang="0">
                  <a:pos x="705" y="244"/>
                </a:cxn>
                <a:cxn ang="0">
                  <a:pos x="717" y="244"/>
                </a:cxn>
                <a:cxn ang="0">
                  <a:pos x="733" y="244"/>
                </a:cxn>
                <a:cxn ang="0">
                  <a:pos x="749" y="244"/>
                </a:cxn>
                <a:cxn ang="0">
                  <a:pos x="761" y="244"/>
                </a:cxn>
                <a:cxn ang="0">
                  <a:pos x="777" y="244"/>
                </a:cxn>
                <a:cxn ang="0">
                  <a:pos x="793" y="244"/>
                </a:cxn>
                <a:cxn ang="0">
                  <a:pos x="805" y="248"/>
                </a:cxn>
                <a:cxn ang="0">
                  <a:pos x="821" y="248"/>
                </a:cxn>
                <a:cxn ang="0">
                  <a:pos x="837" y="248"/>
                </a:cxn>
                <a:cxn ang="0">
                  <a:pos x="849" y="248"/>
                </a:cxn>
                <a:cxn ang="0">
                  <a:pos x="865" y="248"/>
                </a:cxn>
                <a:cxn ang="0">
                  <a:pos x="881" y="248"/>
                </a:cxn>
              </a:cxnLst>
              <a:rect l="0" t="0" r="r" b="b"/>
              <a:pathLst>
                <a:path w="881" h="248">
                  <a:moveTo>
                    <a:pt x="0" y="0"/>
                  </a:moveTo>
                  <a:lnTo>
                    <a:pt x="16" y="56"/>
                  </a:lnTo>
                  <a:lnTo>
                    <a:pt x="28" y="92"/>
                  </a:lnTo>
                  <a:lnTo>
                    <a:pt x="44" y="120"/>
                  </a:lnTo>
                  <a:lnTo>
                    <a:pt x="60" y="140"/>
                  </a:lnTo>
                  <a:lnTo>
                    <a:pt x="72" y="152"/>
                  </a:lnTo>
                  <a:lnTo>
                    <a:pt x="88" y="164"/>
                  </a:lnTo>
                  <a:lnTo>
                    <a:pt x="104" y="176"/>
                  </a:lnTo>
                  <a:lnTo>
                    <a:pt x="116" y="184"/>
                  </a:lnTo>
                  <a:lnTo>
                    <a:pt x="132" y="188"/>
                  </a:lnTo>
                  <a:lnTo>
                    <a:pt x="148" y="196"/>
                  </a:lnTo>
                  <a:lnTo>
                    <a:pt x="160" y="200"/>
                  </a:lnTo>
                  <a:lnTo>
                    <a:pt x="176" y="204"/>
                  </a:lnTo>
                  <a:lnTo>
                    <a:pt x="192" y="208"/>
                  </a:lnTo>
                  <a:lnTo>
                    <a:pt x="204" y="212"/>
                  </a:lnTo>
                  <a:lnTo>
                    <a:pt x="220" y="212"/>
                  </a:lnTo>
                  <a:lnTo>
                    <a:pt x="236" y="216"/>
                  </a:lnTo>
                  <a:lnTo>
                    <a:pt x="248" y="216"/>
                  </a:lnTo>
                  <a:lnTo>
                    <a:pt x="264" y="220"/>
                  </a:lnTo>
                  <a:lnTo>
                    <a:pt x="280" y="220"/>
                  </a:lnTo>
                  <a:lnTo>
                    <a:pt x="292" y="224"/>
                  </a:lnTo>
                  <a:lnTo>
                    <a:pt x="308" y="224"/>
                  </a:lnTo>
                  <a:lnTo>
                    <a:pt x="325" y="224"/>
                  </a:lnTo>
                  <a:lnTo>
                    <a:pt x="337" y="228"/>
                  </a:lnTo>
                  <a:lnTo>
                    <a:pt x="353" y="228"/>
                  </a:lnTo>
                  <a:lnTo>
                    <a:pt x="369" y="228"/>
                  </a:lnTo>
                  <a:lnTo>
                    <a:pt x="381" y="228"/>
                  </a:lnTo>
                  <a:lnTo>
                    <a:pt x="397" y="232"/>
                  </a:lnTo>
                  <a:lnTo>
                    <a:pt x="413" y="232"/>
                  </a:lnTo>
                  <a:lnTo>
                    <a:pt x="425" y="232"/>
                  </a:lnTo>
                  <a:lnTo>
                    <a:pt x="441" y="232"/>
                  </a:lnTo>
                  <a:lnTo>
                    <a:pt x="457" y="236"/>
                  </a:lnTo>
                  <a:lnTo>
                    <a:pt x="469" y="236"/>
                  </a:lnTo>
                  <a:lnTo>
                    <a:pt x="485" y="236"/>
                  </a:lnTo>
                  <a:lnTo>
                    <a:pt x="497" y="236"/>
                  </a:lnTo>
                  <a:lnTo>
                    <a:pt x="513" y="236"/>
                  </a:lnTo>
                  <a:lnTo>
                    <a:pt x="529" y="240"/>
                  </a:lnTo>
                  <a:lnTo>
                    <a:pt x="541" y="240"/>
                  </a:lnTo>
                  <a:lnTo>
                    <a:pt x="557" y="240"/>
                  </a:lnTo>
                  <a:lnTo>
                    <a:pt x="573" y="240"/>
                  </a:lnTo>
                  <a:lnTo>
                    <a:pt x="585" y="240"/>
                  </a:lnTo>
                  <a:lnTo>
                    <a:pt x="601" y="240"/>
                  </a:lnTo>
                  <a:lnTo>
                    <a:pt x="617" y="240"/>
                  </a:lnTo>
                  <a:lnTo>
                    <a:pt x="629" y="240"/>
                  </a:lnTo>
                  <a:lnTo>
                    <a:pt x="645" y="244"/>
                  </a:lnTo>
                  <a:lnTo>
                    <a:pt x="661" y="244"/>
                  </a:lnTo>
                  <a:lnTo>
                    <a:pt x="673" y="244"/>
                  </a:lnTo>
                  <a:lnTo>
                    <a:pt x="689" y="244"/>
                  </a:lnTo>
                  <a:lnTo>
                    <a:pt x="705" y="244"/>
                  </a:lnTo>
                  <a:lnTo>
                    <a:pt x="717" y="244"/>
                  </a:lnTo>
                  <a:lnTo>
                    <a:pt x="733" y="244"/>
                  </a:lnTo>
                  <a:lnTo>
                    <a:pt x="749" y="244"/>
                  </a:lnTo>
                  <a:lnTo>
                    <a:pt x="761" y="244"/>
                  </a:lnTo>
                  <a:lnTo>
                    <a:pt x="777" y="244"/>
                  </a:lnTo>
                  <a:lnTo>
                    <a:pt x="793" y="244"/>
                  </a:lnTo>
                  <a:lnTo>
                    <a:pt x="805" y="248"/>
                  </a:lnTo>
                  <a:lnTo>
                    <a:pt x="821" y="248"/>
                  </a:lnTo>
                  <a:lnTo>
                    <a:pt x="837" y="248"/>
                  </a:lnTo>
                  <a:lnTo>
                    <a:pt x="849" y="248"/>
                  </a:lnTo>
                  <a:lnTo>
                    <a:pt x="865" y="248"/>
                  </a:lnTo>
                  <a:lnTo>
                    <a:pt x="881" y="24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8" name="Freeform 484"/>
            <p:cNvSpPr>
              <a:spLocks/>
            </p:cNvSpPr>
            <p:nvPr/>
          </p:nvSpPr>
          <p:spPr bwMode="auto">
            <a:xfrm>
              <a:off x="709612" y="5803900"/>
              <a:ext cx="1398588" cy="400050"/>
            </a:xfrm>
            <a:custGeom>
              <a:avLst/>
              <a:gdLst/>
              <a:ahLst/>
              <a:cxnLst>
                <a:cxn ang="0">
                  <a:pos x="0" y="0"/>
                </a:cxn>
                <a:cxn ang="0">
                  <a:pos x="16" y="56"/>
                </a:cxn>
                <a:cxn ang="0">
                  <a:pos x="28" y="92"/>
                </a:cxn>
                <a:cxn ang="0">
                  <a:pos x="44" y="116"/>
                </a:cxn>
                <a:cxn ang="0">
                  <a:pos x="60" y="136"/>
                </a:cxn>
                <a:cxn ang="0">
                  <a:pos x="72" y="152"/>
                </a:cxn>
                <a:cxn ang="0">
                  <a:pos x="88" y="164"/>
                </a:cxn>
                <a:cxn ang="0">
                  <a:pos x="104" y="172"/>
                </a:cxn>
                <a:cxn ang="0">
                  <a:pos x="116" y="180"/>
                </a:cxn>
                <a:cxn ang="0">
                  <a:pos x="132" y="188"/>
                </a:cxn>
                <a:cxn ang="0">
                  <a:pos x="148" y="192"/>
                </a:cxn>
                <a:cxn ang="0">
                  <a:pos x="160" y="200"/>
                </a:cxn>
                <a:cxn ang="0">
                  <a:pos x="176" y="204"/>
                </a:cxn>
                <a:cxn ang="0">
                  <a:pos x="192" y="208"/>
                </a:cxn>
                <a:cxn ang="0">
                  <a:pos x="204" y="208"/>
                </a:cxn>
                <a:cxn ang="0">
                  <a:pos x="220" y="212"/>
                </a:cxn>
                <a:cxn ang="0">
                  <a:pos x="236" y="216"/>
                </a:cxn>
                <a:cxn ang="0">
                  <a:pos x="248" y="216"/>
                </a:cxn>
                <a:cxn ang="0">
                  <a:pos x="264" y="220"/>
                </a:cxn>
                <a:cxn ang="0">
                  <a:pos x="280" y="220"/>
                </a:cxn>
                <a:cxn ang="0">
                  <a:pos x="292" y="224"/>
                </a:cxn>
                <a:cxn ang="0">
                  <a:pos x="308" y="224"/>
                </a:cxn>
                <a:cxn ang="0">
                  <a:pos x="325" y="224"/>
                </a:cxn>
                <a:cxn ang="0">
                  <a:pos x="337" y="228"/>
                </a:cxn>
                <a:cxn ang="0">
                  <a:pos x="353" y="228"/>
                </a:cxn>
                <a:cxn ang="0">
                  <a:pos x="369" y="228"/>
                </a:cxn>
                <a:cxn ang="0">
                  <a:pos x="381" y="232"/>
                </a:cxn>
                <a:cxn ang="0">
                  <a:pos x="397" y="232"/>
                </a:cxn>
                <a:cxn ang="0">
                  <a:pos x="413" y="232"/>
                </a:cxn>
                <a:cxn ang="0">
                  <a:pos x="425" y="232"/>
                </a:cxn>
                <a:cxn ang="0">
                  <a:pos x="441" y="236"/>
                </a:cxn>
                <a:cxn ang="0">
                  <a:pos x="457" y="236"/>
                </a:cxn>
                <a:cxn ang="0">
                  <a:pos x="469" y="236"/>
                </a:cxn>
                <a:cxn ang="0">
                  <a:pos x="485" y="236"/>
                </a:cxn>
                <a:cxn ang="0">
                  <a:pos x="497" y="240"/>
                </a:cxn>
                <a:cxn ang="0">
                  <a:pos x="513" y="240"/>
                </a:cxn>
                <a:cxn ang="0">
                  <a:pos x="529" y="240"/>
                </a:cxn>
                <a:cxn ang="0">
                  <a:pos x="541" y="240"/>
                </a:cxn>
                <a:cxn ang="0">
                  <a:pos x="557" y="240"/>
                </a:cxn>
                <a:cxn ang="0">
                  <a:pos x="573" y="240"/>
                </a:cxn>
                <a:cxn ang="0">
                  <a:pos x="585" y="244"/>
                </a:cxn>
                <a:cxn ang="0">
                  <a:pos x="601" y="244"/>
                </a:cxn>
                <a:cxn ang="0">
                  <a:pos x="617" y="244"/>
                </a:cxn>
                <a:cxn ang="0">
                  <a:pos x="629" y="244"/>
                </a:cxn>
                <a:cxn ang="0">
                  <a:pos x="645" y="244"/>
                </a:cxn>
                <a:cxn ang="0">
                  <a:pos x="661" y="244"/>
                </a:cxn>
                <a:cxn ang="0">
                  <a:pos x="673" y="244"/>
                </a:cxn>
                <a:cxn ang="0">
                  <a:pos x="689" y="244"/>
                </a:cxn>
                <a:cxn ang="0">
                  <a:pos x="705" y="248"/>
                </a:cxn>
                <a:cxn ang="0">
                  <a:pos x="717" y="248"/>
                </a:cxn>
                <a:cxn ang="0">
                  <a:pos x="733" y="248"/>
                </a:cxn>
                <a:cxn ang="0">
                  <a:pos x="749" y="248"/>
                </a:cxn>
                <a:cxn ang="0">
                  <a:pos x="761" y="248"/>
                </a:cxn>
                <a:cxn ang="0">
                  <a:pos x="777" y="248"/>
                </a:cxn>
                <a:cxn ang="0">
                  <a:pos x="793" y="248"/>
                </a:cxn>
                <a:cxn ang="0">
                  <a:pos x="805" y="248"/>
                </a:cxn>
                <a:cxn ang="0">
                  <a:pos x="821" y="248"/>
                </a:cxn>
                <a:cxn ang="0">
                  <a:pos x="837" y="252"/>
                </a:cxn>
                <a:cxn ang="0">
                  <a:pos x="849" y="252"/>
                </a:cxn>
                <a:cxn ang="0">
                  <a:pos x="865" y="252"/>
                </a:cxn>
                <a:cxn ang="0">
                  <a:pos x="881" y="252"/>
                </a:cxn>
              </a:cxnLst>
              <a:rect l="0" t="0" r="r" b="b"/>
              <a:pathLst>
                <a:path w="881" h="252">
                  <a:moveTo>
                    <a:pt x="0" y="0"/>
                  </a:moveTo>
                  <a:lnTo>
                    <a:pt x="16" y="56"/>
                  </a:lnTo>
                  <a:lnTo>
                    <a:pt x="28" y="92"/>
                  </a:lnTo>
                  <a:lnTo>
                    <a:pt x="44" y="116"/>
                  </a:lnTo>
                  <a:lnTo>
                    <a:pt x="60" y="136"/>
                  </a:lnTo>
                  <a:lnTo>
                    <a:pt x="72" y="152"/>
                  </a:lnTo>
                  <a:lnTo>
                    <a:pt x="88" y="164"/>
                  </a:lnTo>
                  <a:lnTo>
                    <a:pt x="104" y="172"/>
                  </a:lnTo>
                  <a:lnTo>
                    <a:pt x="116" y="180"/>
                  </a:lnTo>
                  <a:lnTo>
                    <a:pt x="132" y="188"/>
                  </a:lnTo>
                  <a:lnTo>
                    <a:pt x="148" y="192"/>
                  </a:lnTo>
                  <a:lnTo>
                    <a:pt x="160" y="200"/>
                  </a:lnTo>
                  <a:lnTo>
                    <a:pt x="176" y="204"/>
                  </a:lnTo>
                  <a:lnTo>
                    <a:pt x="192" y="208"/>
                  </a:lnTo>
                  <a:lnTo>
                    <a:pt x="204" y="208"/>
                  </a:lnTo>
                  <a:lnTo>
                    <a:pt x="220" y="212"/>
                  </a:lnTo>
                  <a:lnTo>
                    <a:pt x="236" y="216"/>
                  </a:lnTo>
                  <a:lnTo>
                    <a:pt x="248" y="216"/>
                  </a:lnTo>
                  <a:lnTo>
                    <a:pt x="264" y="220"/>
                  </a:lnTo>
                  <a:lnTo>
                    <a:pt x="280" y="220"/>
                  </a:lnTo>
                  <a:lnTo>
                    <a:pt x="292" y="224"/>
                  </a:lnTo>
                  <a:lnTo>
                    <a:pt x="308" y="224"/>
                  </a:lnTo>
                  <a:lnTo>
                    <a:pt x="325" y="224"/>
                  </a:lnTo>
                  <a:lnTo>
                    <a:pt x="337" y="228"/>
                  </a:lnTo>
                  <a:lnTo>
                    <a:pt x="353" y="228"/>
                  </a:lnTo>
                  <a:lnTo>
                    <a:pt x="369" y="228"/>
                  </a:lnTo>
                  <a:lnTo>
                    <a:pt x="381" y="232"/>
                  </a:lnTo>
                  <a:lnTo>
                    <a:pt x="397" y="232"/>
                  </a:lnTo>
                  <a:lnTo>
                    <a:pt x="413" y="232"/>
                  </a:lnTo>
                  <a:lnTo>
                    <a:pt x="425" y="232"/>
                  </a:lnTo>
                  <a:lnTo>
                    <a:pt x="441" y="236"/>
                  </a:lnTo>
                  <a:lnTo>
                    <a:pt x="457" y="236"/>
                  </a:lnTo>
                  <a:lnTo>
                    <a:pt x="469" y="236"/>
                  </a:lnTo>
                  <a:lnTo>
                    <a:pt x="485" y="236"/>
                  </a:lnTo>
                  <a:lnTo>
                    <a:pt x="497" y="240"/>
                  </a:lnTo>
                  <a:lnTo>
                    <a:pt x="513" y="240"/>
                  </a:lnTo>
                  <a:lnTo>
                    <a:pt x="529" y="240"/>
                  </a:lnTo>
                  <a:lnTo>
                    <a:pt x="541" y="240"/>
                  </a:lnTo>
                  <a:lnTo>
                    <a:pt x="557" y="240"/>
                  </a:lnTo>
                  <a:lnTo>
                    <a:pt x="573" y="240"/>
                  </a:lnTo>
                  <a:lnTo>
                    <a:pt x="585" y="244"/>
                  </a:lnTo>
                  <a:lnTo>
                    <a:pt x="601" y="244"/>
                  </a:lnTo>
                  <a:lnTo>
                    <a:pt x="617" y="244"/>
                  </a:lnTo>
                  <a:lnTo>
                    <a:pt x="629" y="244"/>
                  </a:lnTo>
                  <a:lnTo>
                    <a:pt x="645" y="244"/>
                  </a:lnTo>
                  <a:lnTo>
                    <a:pt x="661" y="244"/>
                  </a:lnTo>
                  <a:lnTo>
                    <a:pt x="673" y="244"/>
                  </a:lnTo>
                  <a:lnTo>
                    <a:pt x="689" y="244"/>
                  </a:lnTo>
                  <a:lnTo>
                    <a:pt x="705" y="248"/>
                  </a:lnTo>
                  <a:lnTo>
                    <a:pt x="717" y="248"/>
                  </a:lnTo>
                  <a:lnTo>
                    <a:pt x="733" y="248"/>
                  </a:lnTo>
                  <a:lnTo>
                    <a:pt x="749" y="248"/>
                  </a:lnTo>
                  <a:lnTo>
                    <a:pt x="761" y="248"/>
                  </a:lnTo>
                  <a:lnTo>
                    <a:pt x="777" y="248"/>
                  </a:lnTo>
                  <a:lnTo>
                    <a:pt x="793" y="248"/>
                  </a:lnTo>
                  <a:lnTo>
                    <a:pt x="805" y="248"/>
                  </a:lnTo>
                  <a:lnTo>
                    <a:pt x="821" y="248"/>
                  </a:lnTo>
                  <a:lnTo>
                    <a:pt x="837" y="252"/>
                  </a:lnTo>
                  <a:lnTo>
                    <a:pt x="849" y="252"/>
                  </a:lnTo>
                  <a:lnTo>
                    <a:pt x="865" y="252"/>
                  </a:lnTo>
                  <a:lnTo>
                    <a:pt x="881" y="252"/>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29" name="Freeform 485"/>
            <p:cNvSpPr>
              <a:spLocks/>
            </p:cNvSpPr>
            <p:nvPr/>
          </p:nvSpPr>
          <p:spPr bwMode="auto">
            <a:xfrm>
              <a:off x="709612" y="5810250"/>
              <a:ext cx="1398588" cy="400050"/>
            </a:xfrm>
            <a:custGeom>
              <a:avLst/>
              <a:gdLst/>
              <a:ahLst/>
              <a:cxnLst>
                <a:cxn ang="0">
                  <a:pos x="0" y="0"/>
                </a:cxn>
                <a:cxn ang="0">
                  <a:pos x="16" y="56"/>
                </a:cxn>
                <a:cxn ang="0">
                  <a:pos x="28" y="92"/>
                </a:cxn>
                <a:cxn ang="0">
                  <a:pos x="44" y="116"/>
                </a:cxn>
                <a:cxn ang="0">
                  <a:pos x="60" y="136"/>
                </a:cxn>
                <a:cxn ang="0">
                  <a:pos x="72" y="152"/>
                </a:cxn>
                <a:cxn ang="0">
                  <a:pos x="88" y="160"/>
                </a:cxn>
                <a:cxn ang="0">
                  <a:pos x="104" y="172"/>
                </a:cxn>
                <a:cxn ang="0">
                  <a:pos x="116" y="180"/>
                </a:cxn>
                <a:cxn ang="0">
                  <a:pos x="132" y="188"/>
                </a:cxn>
                <a:cxn ang="0">
                  <a:pos x="148" y="192"/>
                </a:cxn>
                <a:cxn ang="0">
                  <a:pos x="160" y="196"/>
                </a:cxn>
                <a:cxn ang="0">
                  <a:pos x="176" y="200"/>
                </a:cxn>
                <a:cxn ang="0">
                  <a:pos x="192" y="204"/>
                </a:cxn>
                <a:cxn ang="0">
                  <a:pos x="204" y="208"/>
                </a:cxn>
                <a:cxn ang="0">
                  <a:pos x="220" y="212"/>
                </a:cxn>
                <a:cxn ang="0">
                  <a:pos x="236" y="212"/>
                </a:cxn>
                <a:cxn ang="0">
                  <a:pos x="248" y="216"/>
                </a:cxn>
                <a:cxn ang="0">
                  <a:pos x="264" y="216"/>
                </a:cxn>
                <a:cxn ang="0">
                  <a:pos x="280" y="220"/>
                </a:cxn>
                <a:cxn ang="0">
                  <a:pos x="292" y="220"/>
                </a:cxn>
                <a:cxn ang="0">
                  <a:pos x="308" y="224"/>
                </a:cxn>
                <a:cxn ang="0">
                  <a:pos x="325" y="224"/>
                </a:cxn>
                <a:cxn ang="0">
                  <a:pos x="337" y="228"/>
                </a:cxn>
                <a:cxn ang="0">
                  <a:pos x="353" y="228"/>
                </a:cxn>
                <a:cxn ang="0">
                  <a:pos x="369" y="228"/>
                </a:cxn>
                <a:cxn ang="0">
                  <a:pos x="381" y="232"/>
                </a:cxn>
                <a:cxn ang="0">
                  <a:pos x="397" y="232"/>
                </a:cxn>
                <a:cxn ang="0">
                  <a:pos x="413" y="232"/>
                </a:cxn>
                <a:cxn ang="0">
                  <a:pos x="425" y="232"/>
                </a:cxn>
                <a:cxn ang="0">
                  <a:pos x="441" y="236"/>
                </a:cxn>
                <a:cxn ang="0">
                  <a:pos x="457" y="236"/>
                </a:cxn>
                <a:cxn ang="0">
                  <a:pos x="469" y="236"/>
                </a:cxn>
                <a:cxn ang="0">
                  <a:pos x="485" y="236"/>
                </a:cxn>
                <a:cxn ang="0">
                  <a:pos x="497" y="240"/>
                </a:cxn>
                <a:cxn ang="0">
                  <a:pos x="513" y="240"/>
                </a:cxn>
                <a:cxn ang="0">
                  <a:pos x="529" y="240"/>
                </a:cxn>
                <a:cxn ang="0">
                  <a:pos x="541" y="240"/>
                </a:cxn>
                <a:cxn ang="0">
                  <a:pos x="557" y="240"/>
                </a:cxn>
                <a:cxn ang="0">
                  <a:pos x="573" y="240"/>
                </a:cxn>
                <a:cxn ang="0">
                  <a:pos x="585" y="244"/>
                </a:cxn>
                <a:cxn ang="0">
                  <a:pos x="601" y="244"/>
                </a:cxn>
                <a:cxn ang="0">
                  <a:pos x="617" y="244"/>
                </a:cxn>
                <a:cxn ang="0">
                  <a:pos x="629" y="244"/>
                </a:cxn>
                <a:cxn ang="0">
                  <a:pos x="645" y="244"/>
                </a:cxn>
                <a:cxn ang="0">
                  <a:pos x="661" y="244"/>
                </a:cxn>
                <a:cxn ang="0">
                  <a:pos x="673" y="248"/>
                </a:cxn>
                <a:cxn ang="0">
                  <a:pos x="689" y="248"/>
                </a:cxn>
                <a:cxn ang="0">
                  <a:pos x="705" y="248"/>
                </a:cxn>
                <a:cxn ang="0">
                  <a:pos x="717" y="248"/>
                </a:cxn>
                <a:cxn ang="0">
                  <a:pos x="733" y="248"/>
                </a:cxn>
                <a:cxn ang="0">
                  <a:pos x="749" y="248"/>
                </a:cxn>
                <a:cxn ang="0">
                  <a:pos x="761" y="248"/>
                </a:cxn>
                <a:cxn ang="0">
                  <a:pos x="777" y="248"/>
                </a:cxn>
                <a:cxn ang="0">
                  <a:pos x="793" y="248"/>
                </a:cxn>
                <a:cxn ang="0">
                  <a:pos x="805" y="252"/>
                </a:cxn>
                <a:cxn ang="0">
                  <a:pos x="821" y="252"/>
                </a:cxn>
                <a:cxn ang="0">
                  <a:pos x="837" y="252"/>
                </a:cxn>
                <a:cxn ang="0">
                  <a:pos x="849" y="252"/>
                </a:cxn>
                <a:cxn ang="0">
                  <a:pos x="865" y="252"/>
                </a:cxn>
                <a:cxn ang="0">
                  <a:pos x="881" y="252"/>
                </a:cxn>
              </a:cxnLst>
              <a:rect l="0" t="0" r="r" b="b"/>
              <a:pathLst>
                <a:path w="881" h="252">
                  <a:moveTo>
                    <a:pt x="0" y="0"/>
                  </a:moveTo>
                  <a:lnTo>
                    <a:pt x="16" y="56"/>
                  </a:lnTo>
                  <a:lnTo>
                    <a:pt x="28" y="92"/>
                  </a:lnTo>
                  <a:lnTo>
                    <a:pt x="44" y="116"/>
                  </a:lnTo>
                  <a:lnTo>
                    <a:pt x="60" y="136"/>
                  </a:lnTo>
                  <a:lnTo>
                    <a:pt x="72" y="152"/>
                  </a:lnTo>
                  <a:lnTo>
                    <a:pt x="88" y="160"/>
                  </a:lnTo>
                  <a:lnTo>
                    <a:pt x="104" y="172"/>
                  </a:lnTo>
                  <a:lnTo>
                    <a:pt x="116" y="180"/>
                  </a:lnTo>
                  <a:lnTo>
                    <a:pt x="132" y="188"/>
                  </a:lnTo>
                  <a:lnTo>
                    <a:pt x="148" y="192"/>
                  </a:lnTo>
                  <a:lnTo>
                    <a:pt x="160" y="196"/>
                  </a:lnTo>
                  <a:lnTo>
                    <a:pt x="176" y="200"/>
                  </a:lnTo>
                  <a:lnTo>
                    <a:pt x="192" y="204"/>
                  </a:lnTo>
                  <a:lnTo>
                    <a:pt x="204" y="208"/>
                  </a:lnTo>
                  <a:lnTo>
                    <a:pt x="220" y="212"/>
                  </a:lnTo>
                  <a:lnTo>
                    <a:pt x="236" y="212"/>
                  </a:lnTo>
                  <a:lnTo>
                    <a:pt x="248" y="216"/>
                  </a:lnTo>
                  <a:lnTo>
                    <a:pt x="264" y="216"/>
                  </a:lnTo>
                  <a:lnTo>
                    <a:pt x="280" y="220"/>
                  </a:lnTo>
                  <a:lnTo>
                    <a:pt x="292" y="220"/>
                  </a:lnTo>
                  <a:lnTo>
                    <a:pt x="308" y="224"/>
                  </a:lnTo>
                  <a:lnTo>
                    <a:pt x="325" y="224"/>
                  </a:lnTo>
                  <a:lnTo>
                    <a:pt x="337" y="228"/>
                  </a:lnTo>
                  <a:lnTo>
                    <a:pt x="353" y="228"/>
                  </a:lnTo>
                  <a:lnTo>
                    <a:pt x="369" y="228"/>
                  </a:lnTo>
                  <a:lnTo>
                    <a:pt x="381" y="232"/>
                  </a:lnTo>
                  <a:lnTo>
                    <a:pt x="397" y="232"/>
                  </a:lnTo>
                  <a:lnTo>
                    <a:pt x="413" y="232"/>
                  </a:lnTo>
                  <a:lnTo>
                    <a:pt x="425" y="232"/>
                  </a:lnTo>
                  <a:lnTo>
                    <a:pt x="441" y="236"/>
                  </a:lnTo>
                  <a:lnTo>
                    <a:pt x="457" y="236"/>
                  </a:lnTo>
                  <a:lnTo>
                    <a:pt x="469" y="236"/>
                  </a:lnTo>
                  <a:lnTo>
                    <a:pt x="485" y="236"/>
                  </a:lnTo>
                  <a:lnTo>
                    <a:pt x="497" y="240"/>
                  </a:lnTo>
                  <a:lnTo>
                    <a:pt x="513" y="240"/>
                  </a:lnTo>
                  <a:lnTo>
                    <a:pt x="529" y="240"/>
                  </a:lnTo>
                  <a:lnTo>
                    <a:pt x="541" y="240"/>
                  </a:lnTo>
                  <a:lnTo>
                    <a:pt x="557" y="240"/>
                  </a:lnTo>
                  <a:lnTo>
                    <a:pt x="573" y="240"/>
                  </a:lnTo>
                  <a:lnTo>
                    <a:pt x="585" y="244"/>
                  </a:lnTo>
                  <a:lnTo>
                    <a:pt x="601" y="244"/>
                  </a:lnTo>
                  <a:lnTo>
                    <a:pt x="617" y="244"/>
                  </a:lnTo>
                  <a:lnTo>
                    <a:pt x="629" y="244"/>
                  </a:lnTo>
                  <a:lnTo>
                    <a:pt x="645" y="244"/>
                  </a:lnTo>
                  <a:lnTo>
                    <a:pt x="661" y="244"/>
                  </a:lnTo>
                  <a:lnTo>
                    <a:pt x="673" y="248"/>
                  </a:lnTo>
                  <a:lnTo>
                    <a:pt x="689" y="248"/>
                  </a:lnTo>
                  <a:lnTo>
                    <a:pt x="705" y="248"/>
                  </a:lnTo>
                  <a:lnTo>
                    <a:pt x="717" y="248"/>
                  </a:lnTo>
                  <a:lnTo>
                    <a:pt x="733" y="248"/>
                  </a:lnTo>
                  <a:lnTo>
                    <a:pt x="749" y="248"/>
                  </a:lnTo>
                  <a:lnTo>
                    <a:pt x="761" y="248"/>
                  </a:lnTo>
                  <a:lnTo>
                    <a:pt x="777" y="248"/>
                  </a:lnTo>
                  <a:lnTo>
                    <a:pt x="793" y="248"/>
                  </a:lnTo>
                  <a:lnTo>
                    <a:pt x="805" y="252"/>
                  </a:lnTo>
                  <a:lnTo>
                    <a:pt x="821" y="252"/>
                  </a:lnTo>
                  <a:lnTo>
                    <a:pt x="837" y="252"/>
                  </a:lnTo>
                  <a:lnTo>
                    <a:pt x="849" y="252"/>
                  </a:lnTo>
                  <a:lnTo>
                    <a:pt x="865" y="252"/>
                  </a:lnTo>
                  <a:lnTo>
                    <a:pt x="881" y="252"/>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30" name="Freeform 486"/>
            <p:cNvSpPr>
              <a:spLocks/>
            </p:cNvSpPr>
            <p:nvPr/>
          </p:nvSpPr>
          <p:spPr bwMode="auto">
            <a:xfrm>
              <a:off x="709612" y="5816600"/>
              <a:ext cx="1398588" cy="393700"/>
            </a:xfrm>
            <a:custGeom>
              <a:avLst/>
              <a:gdLst/>
              <a:ahLst/>
              <a:cxnLst>
                <a:cxn ang="0">
                  <a:pos x="0" y="0"/>
                </a:cxn>
                <a:cxn ang="0">
                  <a:pos x="16" y="52"/>
                </a:cxn>
                <a:cxn ang="0">
                  <a:pos x="28" y="88"/>
                </a:cxn>
                <a:cxn ang="0">
                  <a:pos x="44" y="116"/>
                </a:cxn>
                <a:cxn ang="0">
                  <a:pos x="60" y="132"/>
                </a:cxn>
                <a:cxn ang="0">
                  <a:pos x="72" y="148"/>
                </a:cxn>
                <a:cxn ang="0">
                  <a:pos x="88" y="160"/>
                </a:cxn>
                <a:cxn ang="0">
                  <a:pos x="104" y="168"/>
                </a:cxn>
                <a:cxn ang="0">
                  <a:pos x="116" y="176"/>
                </a:cxn>
                <a:cxn ang="0">
                  <a:pos x="132" y="184"/>
                </a:cxn>
                <a:cxn ang="0">
                  <a:pos x="148" y="188"/>
                </a:cxn>
                <a:cxn ang="0">
                  <a:pos x="160" y="196"/>
                </a:cxn>
                <a:cxn ang="0">
                  <a:pos x="176" y="200"/>
                </a:cxn>
                <a:cxn ang="0">
                  <a:pos x="192" y="204"/>
                </a:cxn>
                <a:cxn ang="0">
                  <a:pos x="204" y="208"/>
                </a:cxn>
                <a:cxn ang="0">
                  <a:pos x="220" y="208"/>
                </a:cxn>
                <a:cxn ang="0">
                  <a:pos x="236" y="212"/>
                </a:cxn>
                <a:cxn ang="0">
                  <a:pos x="248" y="216"/>
                </a:cxn>
                <a:cxn ang="0">
                  <a:pos x="264" y="216"/>
                </a:cxn>
                <a:cxn ang="0">
                  <a:pos x="280" y="220"/>
                </a:cxn>
                <a:cxn ang="0">
                  <a:pos x="292" y="220"/>
                </a:cxn>
                <a:cxn ang="0">
                  <a:pos x="308" y="220"/>
                </a:cxn>
                <a:cxn ang="0">
                  <a:pos x="325" y="224"/>
                </a:cxn>
                <a:cxn ang="0">
                  <a:pos x="337" y="224"/>
                </a:cxn>
                <a:cxn ang="0">
                  <a:pos x="353" y="228"/>
                </a:cxn>
                <a:cxn ang="0">
                  <a:pos x="369" y="228"/>
                </a:cxn>
                <a:cxn ang="0">
                  <a:pos x="381" y="228"/>
                </a:cxn>
                <a:cxn ang="0">
                  <a:pos x="397" y="232"/>
                </a:cxn>
                <a:cxn ang="0">
                  <a:pos x="413" y="232"/>
                </a:cxn>
                <a:cxn ang="0">
                  <a:pos x="425" y="232"/>
                </a:cxn>
                <a:cxn ang="0">
                  <a:pos x="441" y="232"/>
                </a:cxn>
                <a:cxn ang="0">
                  <a:pos x="457" y="236"/>
                </a:cxn>
                <a:cxn ang="0">
                  <a:pos x="469" y="236"/>
                </a:cxn>
                <a:cxn ang="0">
                  <a:pos x="485" y="236"/>
                </a:cxn>
                <a:cxn ang="0">
                  <a:pos x="497" y="236"/>
                </a:cxn>
                <a:cxn ang="0">
                  <a:pos x="513" y="236"/>
                </a:cxn>
                <a:cxn ang="0">
                  <a:pos x="529" y="240"/>
                </a:cxn>
                <a:cxn ang="0">
                  <a:pos x="541" y="240"/>
                </a:cxn>
                <a:cxn ang="0">
                  <a:pos x="557" y="240"/>
                </a:cxn>
                <a:cxn ang="0">
                  <a:pos x="573" y="240"/>
                </a:cxn>
                <a:cxn ang="0">
                  <a:pos x="585" y="240"/>
                </a:cxn>
                <a:cxn ang="0">
                  <a:pos x="601" y="240"/>
                </a:cxn>
                <a:cxn ang="0">
                  <a:pos x="617" y="244"/>
                </a:cxn>
                <a:cxn ang="0">
                  <a:pos x="629" y="244"/>
                </a:cxn>
                <a:cxn ang="0">
                  <a:pos x="645" y="244"/>
                </a:cxn>
                <a:cxn ang="0">
                  <a:pos x="661" y="244"/>
                </a:cxn>
                <a:cxn ang="0">
                  <a:pos x="673" y="244"/>
                </a:cxn>
                <a:cxn ang="0">
                  <a:pos x="689" y="244"/>
                </a:cxn>
                <a:cxn ang="0">
                  <a:pos x="705" y="244"/>
                </a:cxn>
                <a:cxn ang="0">
                  <a:pos x="717" y="244"/>
                </a:cxn>
                <a:cxn ang="0">
                  <a:pos x="733" y="248"/>
                </a:cxn>
                <a:cxn ang="0">
                  <a:pos x="749" y="248"/>
                </a:cxn>
                <a:cxn ang="0">
                  <a:pos x="761" y="248"/>
                </a:cxn>
                <a:cxn ang="0">
                  <a:pos x="777" y="248"/>
                </a:cxn>
                <a:cxn ang="0">
                  <a:pos x="793" y="248"/>
                </a:cxn>
                <a:cxn ang="0">
                  <a:pos x="805" y="248"/>
                </a:cxn>
                <a:cxn ang="0">
                  <a:pos x="821" y="248"/>
                </a:cxn>
                <a:cxn ang="0">
                  <a:pos x="837" y="248"/>
                </a:cxn>
                <a:cxn ang="0">
                  <a:pos x="849" y="248"/>
                </a:cxn>
                <a:cxn ang="0">
                  <a:pos x="865" y="248"/>
                </a:cxn>
                <a:cxn ang="0">
                  <a:pos x="881" y="248"/>
                </a:cxn>
              </a:cxnLst>
              <a:rect l="0" t="0" r="r" b="b"/>
              <a:pathLst>
                <a:path w="881" h="248">
                  <a:moveTo>
                    <a:pt x="0" y="0"/>
                  </a:moveTo>
                  <a:lnTo>
                    <a:pt x="16" y="52"/>
                  </a:lnTo>
                  <a:lnTo>
                    <a:pt x="28" y="88"/>
                  </a:lnTo>
                  <a:lnTo>
                    <a:pt x="44" y="116"/>
                  </a:lnTo>
                  <a:lnTo>
                    <a:pt x="60" y="132"/>
                  </a:lnTo>
                  <a:lnTo>
                    <a:pt x="72" y="148"/>
                  </a:lnTo>
                  <a:lnTo>
                    <a:pt x="88" y="160"/>
                  </a:lnTo>
                  <a:lnTo>
                    <a:pt x="104" y="168"/>
                  </a:lnTo>
                  <a:lnTo>
                    <a:pt x="116" y="176"/>
                  </a:lnTo>
                  <a:lnTo>
                    <a:pt x="132" y="184"/>
                  </a:lnTo>
                  <a:lnTo>
                    <a:pt x="148" y="188"/>
                  </a:lnTo>
                  <a:lnTo>
                    <a:pt x="160" y="196"/>
                  </a:lnTo>
                  <a:lnTo>
                    <a:pt x="176" y="200"/>
                  </a:lnTo>
                  <a:lnTo>
                    <a:pt x="192" y="204"/>
                  </a:lnTo>
                  <a:lnTo>
                    <a:pt x="204" y="208"/>
                  </a:lnTo>
                  <a:lnTo>
                    <a:pt x="220" y="208"/>
                  </a:lnTo>
                  <a:lnTo>
                    <a:pt x="236" y="212"/>
                  </a:lnTo>
                  <a:lnTo>
                    <a:pt x="248" y="216"/>
                  </a:lnTo>
                  <a:lnTo>
                    <a:pt x="264" y="216"/>
                  </a:lnTo>
                  <a:lnTo>
                    <a:pt x="280" y="220"/>
                  </a:lnTo>
                  <a:lnTo>
                    <a:pt x="292" y="220"/>
                  </a:lnTo>
                  <a:lnTo>
                    <a:pt x="308" y="220"/>
                  </a:lnTo>
                  <a:lnTo>
                    <a:pt x="325" y="224"/>
                  </a:lnTo>
                  <a:lnTo>
                    <a:pt x="337" y="224"/>
                  </a:lnTo>
                  <a:lnTo>
                    <a:pt x="353" y="228"/>
                  </a:lnTo>
                  <a:lnTo>
                    <a:pt x="369" y="228"/>
                  </a:lnTo>
                  <a:lnTo>
                    <a:pt x="381" y="228"/>
                  </a:lnTo>
                  <a:lnTo>
                    <a:pt x="397" y="232"/>
                  </a:lnTo>
                  <a:lnTo>
                    <a:pt x="413" y="232"/>
                  </a:lnTo>
                  <a:lnTo>
                    <a:pt x="425" y="232"/>
                  </a:lnTo>
                  <a:lnTo>
                    <a:pt x="441" y="232"/>
                  </a:lnTo>
                  <a:lnTo>
                    <a:pt x="457" y="236"/>
                  </a:lnTo>
                  <a:lnTo>
                    <a:pt x="469" y="236"/>
                  </a:lnTo>
                  <a:lnTo>
                    <a:pt x="485" y="236"/>
                  </a:lnTo>
                  <a:lnTo>
                    <a:pt x="497" y="236"/>
                  </a:lnTo>
                  <a:lnTo>
                    <a:pt x="513" y="236"/>
                  </a:lnTo>
                  <a:lnTo>
                    <a:pt x="529" y="240"/>
                  </a:lnTo>
                  <a:lnTo>
                    <a:pt x="541" y="240"/>
                  </a:lnTo>
                  <a:lnTo>
                    <a:pt x="557" y="240"/>
                  </a:lnTo>
                  <a:lnTo>
                    <a:pt x="573" y="240"/>
                  </a:lnTo>
                  <a:lnTo>
                    <a:pt x="585" y="240"/>
                  </a:lnTo>
                  <a:lnTo>
                    <a:pt x="601" y="240"/>
                  </a:lnTo>
                  <a:lnTo>
                    <a:pt x="617" y="244"/>
                  </a:lnTo>
                  <a:lnTo>
                    <a:pt x="629" y="244"/>
                  </a:lnTo>
                  <a:lnTo>
                    <a:pt x="645" y="244"/>
                  </a:lnTo>
                  <a:lnTo>
                    <a:pt x="661" y="244"/>
                  </a:lnTo>
                  <a:lnTo>
                    <a:pt x="673" y="244"/>
                  </a:lnTo>
                  <a:lnTo>
                    <a:pt x="689" y="244"/>
                  </a:lnTo>
                  <a:lnTo>
                    <a:pt x="705" y="244"/>
                  </a:lnTo>
                  <a:lnTo>
                    <a:pt x="717" y="244"/>
                  </a:lnTo>
                  <a:lnTo>
                    <a:pt x="733" y="248"/>
                  </a:lnTo>
                  <a:lnTo>
                    <a:pt x="749" y="248"/>
                  </a:lnTo>
                  <a:lnTo>
                    <a:pt x="761" y="248"/>
                  </a:lnTo>
                  <a:lnTo>
                    <a:pt x="777" y="248"/>
                  </a:lnTo>
                  <a:lnTo>
                    <a:pt x="793" y="248"/>
                  </a:lnTo>
                  <a:lnTo>
                    <a:pt x="805" y="248"/>
                  </a:lnTo>
                  <a:lnTo>
                    <a:pt x="821" y="248"/>
                  </a:lnTo>
                  <a:lnTo>
                    <a:pt x="837" y="248"/>
                  </a:lnTo>
                  <a:lnTo>
                    <a:pt x="849" y="248"/>
                  </a:lnTo>
                  <a:lnTo>
                    <a:pt x="865" y="248"/>
                  </a:lnTo>
                  <a:lnTo>
                    <a:pt x="881" y="24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31" name="Freeform 487"/>
            <p:cNvSpPr>
              <a:spLocks/>
            </p:cNvSpPr>
            <p:nvPr/>
          </p:nvSpPr>
          <p:spPr bwMode="auto">
            <a:xfrm>
              <a:off x="709612" y="5822950"/>
              <a:ext cx="1398588" cy="387350"/>
            </a:xfrm>
            <a:custGeom>
              <a:avLst/>
              <a:gdLst/>
              <a:ahLst/>
              <a:cxnLst>
                <a:cxn ang="0">
                  <a:pos x="0" y="0"/>
                </a:cxn>
                <a:cxn ang="0">
                  <a:pos x="16" y="52"/>
                </a:cxn>
                <a:cxn ang="0">
                  <a:pos x="28" y="88"/>
                </a:cxn>
                <a:cxn ang="0">
                  <a:pos x="44" y="112"/>
                </a:cxn>
                <a:cxn ang="0">
                  <a:pos x="60" y="132"/>
                </a:cxn>
                <a:cxn ang="0">
                  <a:pos x="72" y="144"/>
                </a:cxn>
                <a:cxn ang="0">
                  <a:pos x="88" y="156"/>
                </a:cxn>
                <a:cxn ang="0">
                  <a:pos x="104" y="168"/>
                </a:cxn>
                <a:cxn ang="0">
                  <a:pos x="116" y="176"/>
                </a:cxn>
                <a:cxn ang="0">
                  <a:pos x="132" y="180"/>
                </a:cxn>
                <a:cxn ang="0">
                  <a:pos x="148" y="188"/>
                </a:cxn>
                <a:cxn ang="0">
                  <a:pos x="160" y="192"/>
                </a:cxn>
                <a:cxn ang="0">
                  <a:pos x="176" y="196"/>
                </a:cxn>
                <a:cxn ang="0">
                  <a:pos x="192" y="200"/>
                </a:cxn>
                <a:cxn ang="0">
                  <a:pos x="204" y="204"/>
                </a:cxn>
                <a:cxn ang="0">
                  <a:pos x="220" y="208"/>
                </a:cxn>
                <a:cxn ang="0">
                  <a:pos x="236" y="208"/>
                </a:cxn>
                <a:cxn ang="0">
                  <a:pos x="248" y="212"/>
                </a:cxn>
                <a:cxn ang="0">
                  <a:pos x="264" y="212"/>
                </a:cxn>
                <a:cxn ang="0">
                  <a:pos x="280" y="216"/>
                </a:cxn>
                <a:cxn ang="0">
                  <a:pos x="292" y="216"/>
                </a:cxn>
                <a:cxn ang="0">
                  <a:pos x="308" y="220"/>
                </a:cxn>
                <a:cxn ang="0">
                  <a:pos x="325" y="220"/>
                </a:cxn>
                <a:cxn ang="0">
                  <a:pos x="337" y="224"/>
                </a:cxn>
                <a:cxn ang="0">
                  <a:pos x="353" y="224"/>
                </a:cxn>
                <a:cxn ang="0">
                  <a:pos x="369" y="224"/>
                </a:cxn>
                <a:cxn ang="0">
                  <a:pos x="381" y="228"/>
                </a:cxn>
                <a:cxn ang="0">
                  <a:pos x="397" y="228"/>
                </a:cxn>
                <a:cxn ang="0">
                  <a:pos x="413" y="228"/>
                </a:cxn>
                <a:cxn ang="0">
                  <a:pos x="425" y="228"/>
                </a:cxn>
                <a:cxn ang="0">
                  <a:pos x="441" y="232"/>
                </a:cxn>
                <a:cxn ang="0">
                  <a:pos x="457" y="232"/>
                </a:cxn>
                <a:cxn ang="0">
                  <a:pos x="469" y="232"/>
                </a:cxn>
                <a:cxn ang="0">
                  <a:pos x="485" y="232"/>
                </a:cxn>
                <a:cxn ang="0">
                  <a:pos x="497" y="236"/>
                </a:cxn>
                <a:cxn ang="0">
                  <a:pos x="513" y="236"/>
                </a:cxn>
                <a:cxn ang="0">
                  <a:pos x="529" y="236"/>
                </a:cxn>
                <a:cxn ang="0">
                  <a:pos x="541" y="236"/>
                </a:cxn>
                <a:cxn ang="0">
                  <a:pos x="557" y="236"/>
                </a:cxn>
                <a:cxn ang="0">
                  <a:pos x="573" y="236"/>
                </a:cxn>
                <a:cxn ang="0">
                  <a:pos x="585" y="236"/>
                </a:cxn>
                <a:cxn ang="0">
                  <a:pos x="601" y="240"/>
                </a:cxn>
                <a:cxn ang="0">
                  <a:pos x="617" y="240"/>
                </a:cxn>
                <a:cxn ang="0">
                  <a:pos x="629" y="240"/>
                </a:cxn>
                <a:cxn ang="0">
                  <a:pos x="645" y="240"/>
                </a:cxn>
                <a:cxn ang="0">
                  <a:pos x="661" y="240"/>
                </a:cxn>
                <a:cxn ang="0">
                  <a:pos x="673" y="240"/>
                </a:cxn>
                <a:cxn ang="0">
                  <a:pos x="689" y="240"/>
                </a:cxn>
                <a:cxn ang="0">
                  <a:pos x="705" y="240"/>
                </a:cxn>
                <a:cxn ang="0">
                  <a:pos x="717" y="244"/>
                </a:cxn>
                <a:cxn ang="0">
                  <a:pos x="733" y="244"/>
                </a:cxn>
                <a:cxn ang="0">
                  <a:pos x="749" y="244"/>
                </a:cxn>
                <a:cxn ang="0">
                  <a:pos x="761" y="244"/>
                </a:cxn>
                <a:cxn ang="0">
                  <a:pos x="777" y="244"/>
                </a:cxn>
                <a:cxn ang="0">
                  <a:pos x="793" y="244"/>
                </a:cxn>
                <a:cxn ang="0">
                  <a:pos x="805" y="244"/>
                </a:cxn>
                <a:cxn ang="0">
                  <a:pos x="821" y="244"/>
                </a:cxn>
                <a:cxn ang="0">
                  <a:pos x="837" y="244"/>
                </a:cxn>
                <a:cxn ang="0">
                  <a:pos x="849" y="244"/>
                </a:cxn>
                <a:cxn ang="0">
                  <a:pos x="865" y="244"/>
                </a:cxn>
                <a:cxn ang="0">
                  <a:pos x="881" y="244"/>
                </a:cxn>
              </a:cxnLst>
              <a:rect l="0" t="0" r="r" b="b"/>
              <a:pathLst>
                <a:path w="881" h="244">
                  <a:moveTo>
                    <a:pt x="0" y="0"/>
                  </a:moveTo>
                  <a:lnTo>
                    <a:pt x="16" y="52"/>
                  </a:lnTo>
                  <a:lnTo>
                    <a:pt x="28" y="88"/>
                  </a:lnTo>
                  <a:lnTo>
                    <a:pt x="44" y="112"/>
                  </a:lnTo>
                  <a:lnTo>
                    <a:pt x="60" y="132"/>
                  </a:lnTo>
                  <a:lnTo>
                    <a:pt x="72" y="144"/>
                  </a:lnTo>
                  <a:lnTo>
                    <a:pt x="88" y="156"/>
                  </a:lnTo>
                  <a:lnTo>
                    <a:pt x="104" y="168"/>
                  </a:lnTo>
                  <a:lnTo>
                    <a:pt x="116" y="176"/>
                  </a:lnTo>
                  <a:lnTo>
                    <a:pt x="132" y="180"/>
                  </a:lnTo>
                  <a:lnTo>
                    <a:pt x="148" y="188"/>
                  </a:lnTo>
                  <a:lnTo>
                    <a:pt x="160" y="192"/>
                  </a:lnTo>
                  <a:lnTo>
                    <a:pt x="176" y="196"/>
                  </a:lnTo>
                  <a:lnTo>
                    <a:pt x="192" y="200"/>
                  </a:lnTo>
                  <a:lnTo>
                    <a:pt x="204" y="204"/>
                  </a:lnTo>
                  <a:lnTo>
                    <a:pt x="220" y="208"/>
                  </a:lnTo>
                  <a:lnTo>
                    <a:pt x="236" y="208"/>
                  </a:lnTo>
                  <a:lnTo>
                    <a:pt x="248" y="212"/>
                  </a:lnTo>
                  <a:lnTo>
                    <a:pt x="264" y="212"/>
                  </a:lnTo>
                  <a:lnTo>
                    <a:pt x="280" y="216"/>
                  </a:lnTo>
                  <a:lnTo>
                    <a:pt x="292" y="216"/>
                  </a:lnTo>
                  <a:lnTo>
                    <a:pt x="308" y="220"/>
                  </a:lnTo>
                  <a:lnTo>
                    <a:pt x="325" y="220"/>
                  </a:lnTo>
                  <a:lnTo>
                    <a:pt x="337" y="224"/>
                  </a:lnTo>
                  <a:lnTo>
                    <a:pt x="353" y="224"/>
                  </a:lnTo>
                  <a:lnTo>
                    <a:pt x="369" y="224"/>
                  </a:lnTo>
                  <a:lnTo>
                    <a:pt x="381" y="228"/>
                  </a:lnTo>
                  <a:lnTo>
                    <a:pt x="397" y="228"/>
                  </a:lnTo>
                  <a:lnTo>
                    <a:pt x="413" y="228"/>
                  </a:lnTo>
                  <a:lnTo>
                    <a:pt x="425" y="228"/>
                  </a:lnTo>
                  <a:lnTo>
                    <a:pt x="441" y="232"/>
                  </a:lnTo>
                  <a:lnTo>
                    <a:pt x="457" y="232"/>
                  </a:lnTo>
                  <a:lnTo>
                    <a:pt x="469" y="232"/>
                  </a:lnTo>
                  <a:lnTo>
                    <a:pt x="485" y="232"/>
                  </a:lnTo>
                  <a:lnTo>
                    <a:pt x="497" y="236"/>
                  </a:lnTo>
                  <a:lnTo>
                    <a:pt x="513" y="236"/>
                  </a:lnTo>
                  <a:lnTo>
                    <a:pt x="529" y="236"/>
                  </a:lnTo>
                  <a:lnTo>
                    <a:pt x="541" y="236"/>
                  </a:lnTo>
                  <a:lnTo>
                    <a:pt x="557" y="236"/>
                  </a:lnTo>
                  <a:lnTo>
                    <a:pt x="573" y="236"/>
                  </a:lnTo>
                  <a:lnTo>
                    <a:pt x="585" y="236"/>
                  </a:lnTo>
                  <a:lnTo>
                    <a:pt x="601" y="240"/>
                  </a:lnTo>
                  <a:lnTo>
                    <a:pt x="617" y="240"/>
                  </a:lnTo>
                  <a:lnTo>
                    <a:pt x="629" y="240"/>
                  </a:lnTo>
                  <a:lnTo>
                    <a:pt x="645" y="240"/>
                  </a:lnTo>
                  <a:lnTo>
                    <a:pt x="661" y="240"/>
                  </a:lnTo>
                  <a:lnTo>
                    <a:pt x="673" y="240"/>
                  </a:lnTo>
                  <a:lnTo>
                    <a:pt x="689" y="240"/>
                  </a:lnTo>
                  <a:lnTo>
                    <a:pt x="705" y="240"/>
                  </a:lnTo>
                  <a:lnTo>
                    <a:pt x="717" y="244"/>
                  </a:lnTo>
                  <a:lnTo>
                    <a:pt x="733" y="244"/>
                  </a:lnTo>
                  <a:lnTo>
                    <a:pt x="749" y="244"/>
                  </a:lnTo>
                  <a:lnTo>
                    <a:pt x="761" y="244"/>
                  </a:lnTo>
                  <a:lnTo>
                    <a:pt x="777" y="244"/>
                  </a:lnTo>
                  <a:lnTo>
                    <a:pt x="793" y="244"/>
                  </a:lnTo>
                  <a:lnTo>
                    <a:pt x="805" y="244"/>
                  </a:lnTo>
                  <a:lnTo>
                    <a:pt x="821" y="244"/>
                  </a:lnTo>
                  <a:lnTo>
                    <a:pt x="837" y="244"/>
                  </a:lnTo>
                  <a:lnTo>
                    <a:pt x="849" y="244"/>
                  </a:lnTo>
                  <a:lnTo>
                    <a:pt x="865" y="244"/>
                  </a:lnTo>
                  <a:lnTo>
                    <a:pt x="881" y="24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32" name="Freeform 488"/>
            <p:cNvSpPr>
              <a:spLocks/>
            </p:cNvSpPr>
            <p:nvPr/>
          </p:nvSpPr>
          <p:spPr bwMode="auto">
            <a:xfrm>
              <a:off x="709612" y="5822950"/>
              <a:ext cx="1398588" cy="387350"/>
            </a:xfrm>
            <a:custGeom>
              <a:avLst/>
              <a:gdLst/>
              <a:ahLst/>
              <a:cxnLst>
                <a:cxn ang="0">
                  <a:pos x="0" y="0"/>
                </a:cxn>
                <a:cxn ang="0">
                  <a:pos x="16" y="52"/>
                </a:cxn>
                <a:cxn ang="0">
                  <a:pos x="28" y="88"/>
                </a:cxn>
                <a:cxn ang="0">
                  <a:pos x="44" y="112"/>
                </a:cxn>
                <a:cxn ang="0">
                  <a:pos x="60" y="132"/>
                </a:cxn>
                <a:cxn ang="0">
                  <a:pos x="72" y="144"/>
                </a:cxn>
                <a:cxn ang="0">
                  <a:pos x="88" y="156"/>
                </a:cxn>
                <a:cxn ang="0">
                  <a:pos x="104" y="168"/>
                </a:cxn>
                <a:cxn ang="0">
                  <a:pos x="116" y="176"/>
                </a:cxn>
                <a:cxn ang="0">
                  <a:pos x="132" y="180"/>
                </a:cxn>
                <a:cxn ang="0">
                  <a:pos x="148" y="188"/>
                </a:cxn>
                <a:cxn ang="0">
                  <a:pos x="160" y="192"/>
                </a:cxn>
                <a:cxn ang="0">
                  <a:pos x="176" y="196"/>
                </a:cxn>
                <a:cxn ang="0">
                  <a:pos x="192" y="200"/>
                </a:cxn>
                <a:cxn ang="0">
                  <a:pos x="204" y="204"/>
                </a:cxn>
                <a:cxn ang="0">
                  <a:pos x="220" y="208"/>
                </a:cxn>
                <a:cxn ang="0">
                  <a:pos x="236" y="208"/>
                </a:cxn>
                <a:cxn ang="0">
                  <a:pos x="248" y="212"/>
                </a:cxn>
                <a:cxn ang="0">
                  <a:pos x="264" y="216"/>
                </a:cxn>
                <a:cxn ang="0">
                  <a:pos x="280" y="216"/>
                </a:cxn>
                <a:cxn ang="0">
                  <a:pos x="292" y="220"/>
                </a:cxn>
                <a:cxn ang="0">
                  <a:pos x="308" y="220"/>
                </a:cxn>
                <a:cxn ang="0">
                  <a:pos x="325" y="220"/>
                </a:cxn>
                <a:cxn ang="0">
                  <a:pos x="337" y="224"/>
                </a:cxn>
                <a:cxn ang="0">
                  <a:pos x="353" y="224"/>
                </a:cxn>
                <a:cxn ang="0">
                  <a:pos x="369" y="224"/>
                </a:cxn>
                <a:cxn ang="0">
                  <a:pos x="381" y="228"/>
                </a:cxn>
                <a:cxn ang="0">
                  <a:pos x="397" y="228"/>
                </a:cxn>
                <a:cxn ang="0">
                  <a:pos x="413" y="228"/>
                </a:cxn>
                <a:cxn ang="0">
                  <a:pos x="425" y="228"/>
                </a:cxn>
                <a:cxn ang="0">
                  <a:pos x="441" y="232"/>
                </a:cxn>
                <a:cxn ang="0">
                  <a:pos x="457" y="232"/>
                </a:cxn>
                <a:cxn ang="0">
                  <a:pos x="469" y="232"/>
                </a:cxn>
                <a:cxn ang="0">
                  <a:pos x="485" y="232"/>
                </a:cxn>
                <a:cxn ang="0">
                  <a:pos x="497" y="232"/>
                </a:cxn>
                <a:cxn ang="0">
                  <a:pos x="513" y="236"/>
                </a:cxn>
                <a:cxn ang="0">
                  <a:pos x="529" y="236"/>
                </a:cxn>
                <a:cxn ang="0">
                  <a:pos x="541" y="236"/>
                </a:cxn>
                <a:cxn ang="0">
                  <a:pos x="557" y="236"/>
                </a:cxn>
                <a:cxn ang="0">
                  <a:pos x="573" y="236"/>
                </a:cxn>
                <a:cxn ang="0">
                  <a:pos x="585" y="236"/>
                </a:cxn>
                <a:cxn ang="0">
                  <a:pos x="601" y="240"/>
                </a:cxn>
                <a:cxn ang="0">
                  <a:pos x="617" y="240"/>
                </a:cxn>
                <a:cxn ang="0">
                  <a:pos x="629" y="240"/>
                </a:cxn>
                <a:cxn ang="0">
                  <a:pos x="645" y="240"/>
                </a:cxn>
                <a:cxn ang="0">
                  <a:pos x="661" y="240"/>
                </a:cxn>
                <a:cxn ang="0">
                  <a:pos x="673" y="240"/>
                </a:cxn>
                <a:cxn ang="0">
                  <a:pos x="689" y="240"/>
                </a:cxn>
                <a:cxn ang="0">
                  <a:pos x="705" y="240"/>
                </a:cxn>
                <a:cxn ang="0">
                  <a:pos x="717" y="240"/>
                </a:cxn>
                <a:cxn ang="0">
                  <a:pos x="733" y="244"/>
                </a:cxn>
                <a:cxn ang="0">
                  <a:pos x="749" y="244"/>
                </a:cxn>
                <a:cxn ang="0">
                  <a:pos x="761" y="244"/>
                </a:cxn>
                <a:cxn ang="0">
                  <a:pos x="777" y="244"/>
                </a:cxn>
                <a:cxn ang="0">
                  <a:pos x="793" y="244"/>
                </a:cxn>
                <a:cxn ang="0">
                  <a:pos x="805" y="244"/>
                </a:cxn>
                <a:cxn ang="0">
                  <a:pos x="821" y="244"/>
                </a:cxn>
                <a:cxn ang="0">
                  <a:pos x="837" y="244"/>
                </a:cxn>
                <a:cxn ang="0">
                  <a:pos x="849" y="244"/>
                </a:cxn>
                <a:cxn ang="0">
                  <a:pos x="865" y="244"/>
                </a:cxn>
                <a:cxn ang="0">
                  <a:pos x="881" y="244"/>
                </a:cxn>
              </a:cxnLst>
              <a:rect l="0" t="0" r="r" b="b"/>
              <a:pathLst>
                <a:path w="881" h="244">
                  <a:moveTo>
                    <a:pt x="0" y="0"/>
                  </a:moveTo>
                  <a:lnTo>
                    <a:pt x="16" y="52"/>
                  </a:lnTo>
                  <a:lnTo>
                    <a:pt x="28" y="88"/>
                  </a:lnTo>
                  <a:lnTo>
                    <a:pt x="44" y="112"/>
                  </a:lnTo>
                  <a:lnTo>
                    <a:pt x="60" y="132"/>
                  </a:lnTo>
                  <a:lnTo>
                    <a:pt x="72" y="144"/>
                  </a:lnTo>
                  <a:lnTo>
                    <a:pt x="88" y="156"/>
                  </a:lnTo>
                  <a:lnTo>
                    <a:pt x="104" y="168"/>
                  </a:lnTo>
                  <a:lnTo>
                    <a:pt x="116" y="176"/>
                  </a:lnTo>
                  <a:lnTo>
                    <a:pt x="132" y="180"/>
                  </a:lnTo>
                  <a:lnTo>
                    <a:pt x="148" y="188"/>
                  </a:lnTo>
                  <a:lnTo>
                    <a:pt x="160" y="192"/>
                  </a:lnTo>
                  <a:lnTo>
                    <a:pt x="176" y="196"/>
                  </a:lnTo>
                  <a:lnTo>
                    <a:pt x="192" y="200"/>
                  </a:lnTo>
                  <a:lnTo>
                    <a:pt x="204" y="204"/>
                  </a:lnTo>
                  <a:lnTo>
                    <a:pt x="220" y="208"/>
                  </a:lnTo>
                  <a:lnTo>
                    <a:pt x="236" y="208"/>
                  </a:lnTo>
                  <a:lnTo>
                    <a:pt x="248" y="212"/>
                  </a:lnTo>
                  <a:lnTo>
                    <a:pt x="264" y="216"/>
                  </a:lnTo>
                  <a:lnTo>
                    <a:pt x="280" y="216"/>
                  </a:lnTo>
                  <a:lnTo>
                    <a:pt x="292" y="220"/>
                  </a:lnTo>
                  <a:lnTo>
                    <a:pt x="308" y="220"/>
                  </a:lnTo>
                  <a:lnTo>
                    <a:pt x="325" y="220"/>
                  </a:lnTo>
                  <a:lnTo>
                    <a:pt x="337" y="224"/>
                  </a:lnTo>
                  <a:lnTo>
                    <a:pt x="353" y="224"/>
                  </a:lnTo>
                  <a:lnTo>
                    <a:pt x="369" y="224"/>
                  </a:lnTo>
                  <a:lnTo>
                    <a:pt x="381" y="228"/>
                  </a:lnTo>
                  <a:lnTo>
                    <a:pt x="397" y="228"/>
                  </a:lnTo>
                  <a:lnTo>
                    <a:pt x="413" y="228"/>
                  </a:lnTo>
                  <a:lnTo>
                    <a:pt x="425" y="228"/>
                  </a:lnTo>
                  <a:lnTo>
                    <a:pt x="441" y="232"/>
                  </a:lnTo>
                  <a:lnTo>
                    <a:pt x="457" y="232"/>
                  </a:lnTo>
                  <a:lnTo>
                    <a:pt x="469" y="232"/>
                  </a:lnTo>
                  <a:lnTo>
                    <a:pt x="485" y="232"/>
                  </a:lnTo>
                  <a:lnTo>
                    <a:pt x="497" y="232"/>
                  </a:lnTo>
                  <a:lnTo>
                    <a:pt x="513" y="236"/>
                  </a:lnTo>
                  <a:lnTo>
                    <a:pt x="529" y="236"/>
                  </a:lnTo>
                  <a:lnTo>
                    <a:pt x="541" y="236"/>
                  </a:lnTo>
                  <a:lnTo>
                    <a:pt x="557" y="236"/>
                  </a:lnTo>
                  <a:lnTo>
                    <a:pt x="573" y="236"/>
                  </a:lnTo>
                  <a:lnTo>
                    <a:pt x="585" y="236"/>
                  </a:lnTo>
                  <a:lnTo>
                    <a:pt x="601" y="240"/>
                  </a:lnTo>
                  <a:lnTo>
                    <a:pt x="617" y="240"/>
                  </a:lnTo>
                  <a:lnTo>
                    <a:pt x="629" y="240"/>
                  </a:lnTo>
                  <a:lnTo>
                    <a:pt x="645" y="240"/>
                  </a:lnTo>
                  <a:lnTo>
                    <a:pt x="661" y="240"/>
                  </a:lnTo>
                  <a:lnTo>
                    <a:pt x="673" y="240"/>
                  </a:lnTo>
                  <a:lnTo>
                    <a:pt x="689" y="240"/>
                  </a:lnTo>
                  <a:lnTo>
                    <a:pt x="705" y="240"/>
                  </a:lnTo>
                  <a:lnTo>
                    <a:pt x="717" y="240"/>
                  </a:lnTo>
                  <a:lnTo>
                    <a:pt x="733" y="244"/>
                  </a:lnTo>
                  <a:lnTo>
                    <a:pt x="749" y="244"/>
                  </a:lnTo>
                  <a:lnTo>
                    <a:pt x="761" y="244"/>
                  </a:lnTo>
                  <a:lnTo>
                    <a:pt x="777" y="244"/>
                  </a:lnTo>
                  <a:lnTo>
                    <a:pt x="793" y="244"/>
                  </a:lnTo>
                  <a:lnTo>
                    <a:pt x="805" y="244"/>
                  </a:lnTo>
                  <a:lnTo>
                    <a:pt x="821" y="244"/>
                  </a:lnTo>
                  <a:lnTo>
                    <a:pt x="837" y="244"/>
                  </a:lnTo>
                  <a:lnTo>
                    <a:pt x="849" y="244"/>
                  </a:lnTo>
                  <a:lnTo>
                    <a:pt x="865" y="244"/>
                  </a:lnTo>
                  <a:lnTo>
                    <a:pt x="881" y="2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33" name="Freeform 489"/>
            <p:cNvSpPr>
              <a:spLocks/>
            </p:cNvSpPr>
            <p:nvPr/>
          </p:nvSpPr>
          <p:spPr bwMode="auto">
            <a:xfrm>
              <a:off x="709612" y="5810250"/>
              <a:ext cx="1398588" cy="400050"/>
            </a:xfrm>
            <a:custGeom>
              <a:avLst/>
              <a:gdLst/>
              <a:ahLst/>
              <a:cxnLst>
                <a:cxn ang="0">
                  <a:pos x="0" y="0"/>
                </a:cxn>
                <a:cxn ang="0">
                  <a:pos x="16" y="56"/>
                </a:cxn>
                <a:cxn ang="0">
                  <a:pos x="28" y="92"/>
                </a:cxn>
                <a:cxn ang="0">
                  <a:pos x="44" y="116"/>
                </a:cxn>
                <a:cxn ang="0">
                  <a:pos x="60" y="136"/>
                </a:cxn>
                <a:cxn ang="0">
                  <a:pos x="72" y="148"/>
                </a:cxn>
                <a:cxn ang="0">
                  <a:pos x="88" y="160"/>
                </a:cxn>
                <a:cxn ang="0">
                  <a:pos x="104" y="172"/>
                </a:cxn>
                <a:cxn ang="0">
                  <a:pos x="116" y="180"/>
                </a:cxn>
                <a:cxn ang="0">
                  <a:pos x="132" y="188"/>
                </a:cxn>
                <a:cxn ang="0">
                  <a:pos x="148" y="192"/>
                </a:cxn>
                <a:cxn ang="0">
                  <a:pos x="160" y="196"/>
                </a:cxn>
                <a:cxn ang="0">
                  <a:pos x="176" y="204"/>
                </a:cxn>
                <a:cxn ang="0">
                  <a:pos x="192" y="204"/>
                </a:cxn>
                <a:cxn ang="0">
                  <a:pos x="204" y="208"/>
                </a:cxn>
                <a:cxn ang="0">
                  <a:pos x="220" y="212"/>
                </a:cxn>
                <a:cxn ang="0">
                  <a:pos x="236" y="216"/>
                </a:cxn>
                <a:cxn ang="0">
                  <a:pos x="248" y="220"/>
                </a:cxn>
                <a:cxn ang="0">
                  <a:pos x="264" y="220"/>
                </a:cxn>
                <a:cxn ang="0">
                  <a:pos x="280" y="224"/>
                </a:cxn>
                <a:cxn ang="0">
                  <a:pos x="292" y="224"/>
                </a:cxn>
                <a:cxn ang="0">
                  <a:pos x="308" y="228"/>
                </a:cxn>
                <a:cxn ang="0">
                  <a:pos x="325" y="228"/>
                </a:cxn>
                <a:cxn ang="0">
                  <a:pos x="337" y="228"/>
                </a:cxn>
                <a:cxn ang="0">
                  <a:pos x="353" y="232"/>
                </a:cxn>
                <a:cxn ang="0">
                  <a:pos x="369" y="232"/>
                </a:cxn>
                <a:cxn ang="0">
                  <a:pos x="381" y="232"/>
                </a:cxn>
                <a:cxn ang="0">
                  <a:pos x="397" y="236"/>
                </a:cxn>
                <a:cxn ang="0">
                  <a:pos x="413" y="236"/>
                </a:cxn>
                <a:cxn ang="0">
                  <a:pos x="425" y="236"/>
                </a:cxn>
                <a:cxn ang="0">
                  <a:pos x="441" y="236"/>
                </a:cxn>
                <a:cxn ang="0">
                  <a:pos x="457" y="240"/>
                </a:cxn>
                <a:cxn ang="0">
                  <a:pos x="469" y="240"/>
                </a:cxn>
                <a:cxn ang="0">
                  <a:pos x="485" y="240"/>
                </a:cxn>
                <a:cxn ang="0">
                  <a:pos x="497" y="240"/>
                </a:cxn>
                <a:cxn ang="0">
                  <a:pos x="513" y="240"/>
                </a:cxn>
                <a:cxn ang="0">
                  <a:pos x="529" y="244"/>
                </a:cxn>
                <a:cxn ang="0">
                  <a:pos x="541" y="244"/>
                </a:cxn>
                <a:cxn ang="0">
                  <a:pos x="557" y="244"/>
                </a:cxn>
                <a:cxn ang="0">
                  <a:pos x="573" y="244"/>
                </a:cxn>
                <a:cxn ang="0">
                  <a:pos x="585" y="244"/>
                </a:cxn>
                <a:cxn ang="0">
                  <a:pos x="601" y="244"/>
                </a:cxn>
                <a:cxn ang="0">
                  <a:pos x="617" y="244"/>
                </a:cxn>
                <a:cxn ang="0">
                  <a:pos x="629" y="248"/>
                </a:cxn>
                <a:cxn ang="0">
                  <a:pos x="645" y="248"/>
                </a:cxn>
                <a:cxn ang="0">
                  <a:pos x="661" y="248"/>
                </a:cxn>
                <a:cxn ang="0">
                  <a:pos x="673" y="248"/>
                </a:cxn>
                <a:cxn ang="0">
                  <a:pos x="689" y="248"/>
                </a:cxn>
                <a:cxn ang="0">
                  <a:pos x="705" y="248"/>
                </a:cxn>
                <a:cxn ang="0">
                  <a:pos x="717" y="248"/>
                </a:cxn>
                <a:cxn ang="0">
                  <a:pos x="733" y="248"/>
                </a:cxn>
                <a:cxn ang="0">
                  <a:pos x="749" y="248"/>
                </a:cxn>
                <a:cxn ang="0">
                  <a:pos x="761" y="252"/>
                </a:cxn>
                <a:cxn ang="0">
                  <a:pos x="777" y="252"/>
                </a:cxn>
                <a:cxn ang="0">
                  <a:pos x="793" y="252"/>
                </a:cxn>
                <a:cxn ang="0">
                  <a:pos x="805" y="252"/>
                </a:cxn>
                <a:cxn ang="0">
                  <a:pos x="821" y="252"/>
                </a:cxn>
                <a:cxn ang="0">
                  <a:pos x="837" y="252"/>
                </a:cxn>
                <a:cxn ang="0">
                  <a:pos x="849" y="252"/>
                </a:cxn>
                <a:cxn ang="0">
                  <a:pos x="865" y="252"/>
                </a:cxn>
                <a:cxn ang="0">
                  <a:pos x="881" y="252"/>
                </a:cxn>
              </a:cxnLst>
              <a:rect l="0" t="0" r="r" b="b"/>
              <a:pathLst>
                <a:path w="881" h="252">
                  <a:moveTo>
                    <a:pt x="0" y="0"/>
                  </a:moveTo>
                  <a:lnTo>
                    <a:pt x="16" y="56"/>
                  </a:lnTo>
                  <a:lnTo>
                    <a:pt x="28" y="92"/>
                  </a:lnTo>
                  <a:lnTo>
                    <a:pt x="44" y="116"/>
                  </a:lnTo>
                  <a:lnTo>
                    <a:pt x="60" y="136"/>
                  </a:lnTo>
                  <a:lnTo>
                    <a:pt x="72" y="148"/>
                  </a:lnTo>
                  <a:lnTo>
                    <a:pt x="88" y="160"/>
                  </a:lnTo>
                  <a:lnTo>
                    <a:pt x="104" y="172"/>
                  </a:lnTo>
                  <a:lnTo>
                    <a:pt x="116" y="180"/>
                  </a:lnTo>
                  <a:lnTo>
                    <a:pt x="132" y="188"/>
                  </a:lnTo>
                  <a:lnTo>
                    <a:pt x="148" y="192"/>
                  </a:lnTo>
                  <a:lnTo>
                    <a:pt x="160" y="196"/>
                  </a:lnTo>
                  <a:lnTo>
                    <a:pt x="176" y="204"/>
                  </a:lnTo>
                  <a:lnTo>
                    <a:pt x="192" y="204"/>
                  </a:lnTo>
                  <a:lnTo>
                    <a:pt x="204" y="208"/>
                  </a:lnTo>
                  <a:lnTo>
                    <a:pt x="220" y="212"/>
                  </a:lnTo>
                  <a:lnTo>
                    <a:pt x="236" y="216"/>
                  </a:lnTo>
                  <a:lnTo>
                    <a:pt x="248" y="220"/>
                  </a:lnTo>
                  <a:lnTo>
                    <a:pt x="264" y="220"/>
                  </a:lnTo>
                  <a:lnTo>
                    <a:pt x="280" y="224"/>
                  </a:lnTo>
                  <a:lnTo>
                    <a:pt x="292" y="224"/>
                  </a:lnTo>
                  <a:lnTo>
                    <a:pt x="308" y="228"/>
                  </a:lnTo>
                  <a:lnTo>
                    <a:pt x="325" y="228"/>
                  </a:lnTo>
                  <a:lnTo>
                    <a:pt x="337" y="228"/>
                  </a:lnTo>
                  <a:lnTo>
                    <a:pt x="353" y="232"/>
                  </a:lnTo>
                  <a:lnTo>
                    <a:pt x="369" y="232"/>
                  </a:lnTo>
                  <a:lnTo>
                    <a:pt x="381" y="232"/>
                  </a:lnTo>
                  <a:lnTo>
                    <a:pt x="397" y="236"/>
                  </a:lnTo>
                  <a:lnTo>
                    <a:pt x="413" y="236"/>
                  </a:lnTo>
                  <a:lnTo>
                    <a:pt x="425" y="236"/>
                  </a:lnTo>
                  <a:lnTo>
                    <a:pt x="441" y="236"/>
                  </a:lnTo>
                  <a:lnTo>
                    <a:pt x="457" y="240"/>
                  </a:lnTo>
                  <a:lnTo>
                    <a:pt x="469" y="240"/>
                  </a:lnTo>
                  <a:lnTo>
                    <a:pt x="485" y="240"/>
                  </a:lnTo>
                  <a:lnTo>
                    <a:pt x="497" y="240"/>
                  </a:lnTo>
                  <a:lnTo>
                    <a:pt x="513" y="240"/>
                  </a:lnTo>
                  <a:lnTo>
                    <a:pt x="529" y="244"/>
                  </a:lnTo>
                  <a:lnTo>
                    <a:pt x="541" y="244"/>
                  </a:lnTo>
                  <a:lnTo>
                    <a:pt x="557" y="244"/>
                  </a:lnTo>
                  <a:lnTo>
                    <a:pt x="573" y="244"/>
                  </a:lnTo>
                  <a:lnTo>
                    <a:pt x="585" y="244"/>
                  </a:lnTo>
                  <a:lnTo>
                    <a:pt x="601" y="244"/>
                  </a:lnTo>
                  <a:lnTo>
                    <a:pt x="617" y="244"/>
                  </a:lnTo>
                  <a:lnTo>
                    <a:pt x="629" y="248"/>
                  </a:lnTo>
                  <a:lnTo>
                    <a:pt x="645" y="248"/>
                  </a:lnTo>
                  <a:lnTo>
                    <a:pt x="661" y="248"/>
                  </a:lnTo>
                  <a:lnTo>
                    <a:pt x="673" y="248"/>
                  </a:lnTo>
                  <a:lnTo>
                    <a:pt x="689" y="248"/>
                  </a:lnTo>
                  <a:lnTo>
                    <a:pt x="705" y="248"/>
                  </a:lnTo>
                  <a:lnTo>
                    <a:pt x="717" y="248"/>
                  </a:lnTo>
                  <a:lnTo>
                    <a:pt x="733" y="248"/>
                  </a:lnTo>
                  <a:lnTo>
                    <a:pt x="749" y="248"/>
                  </a:lnTo>
                  <a:lnTo>
                    <a:pt x="761" y="252"/>
                  </a:lnTo>
                  <a:lnTo>
                    <a:pt x="777" y="252"/>
                  </a:lnTo>
                  <a:lnTo>
                    <a:pt x="793" y="252"/>
                  </a:lnTo>
                  <a:lnTo>
                    <a:pt x="805" y="252"/>
                  </a:lnTo>
                  <a:lnTo>
                    <a:pt x="821" y="252"/>
                  </a:lnTo>
                  <a:lnTo>
                    <a:pt x="837" y="252"/>
                  </a:lnTo>
                  <a:lnTo>
                    <a:pt x="849" y="252"/>
                  </a:lnTo>
                  <a:lnTo>
                    <a:pt x="865" y="252"/>
                  </a:lnTo>
                  <a:lnTo>
                    <a:pt x="881" y="25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34" name="Freeform 490"/>
            <p:cNvSpPr>
              <a:spLocks/>
            </p:cNvSpPr>
            <p:nvPr/>
          </p:nvSpPr>
          <p:spPr bwMode="auto">
            <a:xfrm>
              <a:off x="709612" y="5784850"/>
              <a:ext cx="1398588" cy="425450"/>
            </a:xfrm>
            <a:custGeom>
              <a:avLst/>
              <a:gdLst/>
              <a:ahLst/>
              <a:cxnLst>
                <a:cxn ang="0">
                  <a:pos x="0" y="0"/>
                </a:cxn>
                <a:cxn ang="0">
                  <a:pos x="16" y="56"/>
                </a:cxn>
                <a:cxn ang="0">
                  <a:pos x="28" y="96"/>
                </a:cxn>
                <a:cxn ang="0">
                  <a:pos x="44" y="120"/>
                </a:cxn>
                <a:cxn ang="0">
                  <a:pos x="60" y="140"/>
                </a:cxn>
                <a:cxn ang="0">
                  <a:pos x="72" y="156"/>
                </a:cxn>
                <a:cxn ang="0">
                  <a:pos x="88" y="172"/>
                </a:cxn>
                <a:cxn ang="0">
                  <a:pos x="104" y="180"/>
                </a:cxn>
                <a:cxn ang="0">
                  <a:pos x="116" y="188"/>
                </a:cxn>
                <a:cxn ang="0">
                  <a:pos x="132" y="196"/>
                </a:cxn>
                <a:cxn ang="0">
                  <a:pos x="148" y="204"/>
                </a:cxn>
                <a:cxn ang="0">
                  <a:pos x="160" y="208"/>
                </a:cxn>
                <a:cxn ang="0">
                  <a:pos x="176" y="212"/>
                </a:cxn>
                <a:cxn ang="0">
                  <a:pos x="192" y="216"/>
                </a:cxn>
                <a:cxn ang="0">
                  <a:pos x="204" y="220"/>
                </a:cxn>
                <a:cxn ang="0">
                  <a:pos x="220" y="224"/>
                </a:cxn>
                <a:cxn ang="0">
                  <a:pos x="236" y="228"/>
                </a:cxn>
                <a:cxn ang="0">
                  <a:pos x="248" y="232"/>
                </a:cxn>
                <a:cxn ang="0">
                  <a:pos x="264" y="232"/>
                </a:cxn>
                <a:cxn ang="0">
                  <a:pos x="280" y="236"/>
                </a:cxn>
                <a:cxn ang="0">
                  <a:pos x="292" y="236"/>
                </a:cxn>
                <a:cxn ang="0">
                  <a:pos x="308" y="240"/>
                </a:cxn>
                <a:cxn ang="0">
                  <a:pos x="325" y="240"/>
                </a:cxn>
                <a:cxn ang="0">
                  <a:pos x="337" y="244"/>
                </a:cxn>
                <a:cxn ang="0">
                  <a:pos x="353" y="244"/>
                </a:cxn>
                <a:cxn ang="0">
                  <a:pos x="369" y="248"/>
                </a:cxn>
                <a:cxn ang="0">
                  <a:pos x="381" y="248"/>
                </a:cxn>
                <a:cxn ang="0">
                  <a:pos x="397" y="248"/>
                </a:cxn>
                <a:cxn ang="0">
                  <a:pos x="413" y="252"/>
                </a:cxn>
                <a:cxn ang="0">
                  <a:pos x="425" y="252"/>
                </a:cxn>
                <a:cxn ang="0">
                  <a:pos x="441" y="252"/>
                </a:cxn>
                <a:cxn ang="0">
                  <a:pos x="457" y="252"/>
                </a:cxn>
                <a:cxn ang="0">
                  <a:pos x="469" y="256"/>
                </a:cxn>
                <a:cxn ang="0">
                  <a:pos x="485" y="256"/>
                </a:cxn>
                <a:cxn ang="0">
                  <a:pos x="497" y="256"/>
                </a:cxn>
                <a:cxn ang="0">
                  <a:pos x="513" y="256"/>
                </a:cxn>
                <a:cxn ang="0">
                  <a:pos x="529" y="256"/>
                </a:cxn>
                <a:cxn ang="0">
                  <a:pos x="541" y="260"/>
                </a:cxn>
                <a:cxn ang="0">
                  <a:pos x="557" y="260"/>
                </a:cxn>
                <a:cxn ang="0">
                  <a:pos x="573" y="260"/>
                </a:cxn>
                <a:cxn ang="0">
                  <a:pos x="585" y="260"/>
                </a:cxn>
                <a:cxn ang="0">
                  <a:pos x="601" y="260"/>
                </a:cxn>
                <a:cxn ang="0">
                  <a:pos x="617" y="260"/>
                </a:cxn>
                <a:cxn ang="0">
                  <a:pos x="629" y="260"/>
                </a:cxn>
                <a:cxn ang="0">
                  <a:pos x="645" y="264"/>
                </a:cxn>
                <a:cxn ang="0">
                  <a:pos x="661" y="264"/>
                </a:cxn>
                <a:cxn ang="0">
                  <a:pos x="673" y="264"/>
                </a:cxn>
                <a:cxn ang="0">
                  <a:pos x="689" y="264"/>
                </a:cxn>
                <a:cxn ang="0">
                  <a:pos x="705" y="264"/>
                </a:cxn>
                <a:cxn ang="0">
                  <a:pos x="717" y="264"/>
                </a:cxn>
                <a:cxn ang="0">
                  <a:pos x="733" y="264"/>
                </a:cxn>
                <a:cxn ang="0">
                  <a:pos x="749" y="264"/>
                </a:cxn>
                <a:cxn ang="0">
                  <a:pos x="761" y="264"/>
                </a:cxn>
                <a:cxn ang="0">
                  <a:pos x="777" y="268"/>
                </a:cxn>
                <a:cxn ang="0">
                  <a:pos x="793" y="268"/>
                </a:cxn>
                <a:cxn ang="0">
                  <a:pos x="805" y="268"/>
                </a:cxn>
                <a:cxn ang="0">
                  <a:pos x="821" y="268"/>
                </a:cxn>
                <a:cxn ang="0">
                  <a:pos x="837" y="268"/>
                </a:cxn>
                <a:cxn ang="0">
                  <a:pos x="849" y="268"/>
                </a:cxn>
                <a:cxn ang="0">
                  <a:pos x="865" y="268"/>
                </a:cxn>
                <a:cxn ang="0">
                  <a:pos x="881" y="268"/>
                </a:cxn>
              </a:cxnLst>
              <a:rect l="0" t="0" r="r" b="b"/>
              <a:pathLst>
                <a:path w="881" h="268">
                  <a:moveTo>
                    <a:pt x="0" y="0"/>
                  </a:moveTo>
                  <a:lnTo>
                    <a:pt x="16" y="56"/>
                  </a:lnTo>
                  <a:lnTo>
                    <a:pt x="28" y="96"/>
                  </a:lnTo>
                  <a:lnTo>
                    <a:pt x="44" y="120"/>
                  </a:lnTo>
                  <a:lnTo>
                    <a:pt x="60" y="140"/>
                  </a:lnTo>
                  <a:lnTo>
                    <a:pt x="72" y="156"/>
                  </a:lnTo>
                  <a:lnTo>
                    <a:pt x="88" y="172"/>
                  </a:lnTo>
                  <a:lnTo>
                    <a:pt x="104" y="180"/>
                  </a:lnTo>
                  <a:lnTo>
                    <a:pt x="116" y="188"/>
                  </a:lnTo>
                  <a:lnTo>
                    <a:pt x="132" y="196"/>
                  </a:lnTo>
                  <a:lnTo>
                    <a:pt x="148" y="204"/>
                  </a:lnTo>
                  <a:lnTo>
                    <a:pt x="160" y="208"/>
                  </a:lnTo>
                  <a:lnTo>
                    <a:pt x="176" y="212"/>
                  </a:lnTo>
                  <a:lnTo>
                    <a:pt x="192" y="216"/>
                  </a:lnTo>
                  <a:lnTo>
                    <a:pt x="204" y="220"/>
                  </a:lnTo>
                  <a:lnTo>
                    <a:pt x="220" y="224"/>
                  </a:lnTo>
                  <a:lnTo>
                    <a:pt x="236" y="228"/>
                  </a:lnTo>
                  <a:lnTo>
                    <a:pt x="248" y="232"/>
                  </a:lnTo>
                  <a:lnTo>
                    <a:pt x="264" y="232"/>
                  </a:lnTo>
                  <a:lnTo>
                    <a:pt x="280" y="236"/>
                  </a:lnTo>
                  <a:lnTo>
                    <a:pt x="292" y="236"/>
                  </a:lnTo>
                  <a:lnTo>
                    <a:pt x="308" y="240"/>
                  </a:lnTo>
                  <a:lnTo>
                    <a:pt x="325" y="240"/>
                  </a:lnTo>
                  <a:lnTo>
                    <a:pt x="337" y="244"/>
                  </a:lnTo>
                  <a:lnTo>
                    <a:pt x="353" y="244"/>
                  </a:lnTo>
                  <a:lnTo>
                    <a:pt x="369" y="248"/>
                  </a:lnTo>
                  <a:lnTo>
                    <a:pt x="381" y="248"/>
                  </a:lnTo>
                  <a:lnTo>
                    <a:pt x="397" y="248"/>
                  </a:lnTo>
                  <a:lnTo>
                    <a:pt x="413" y="252"/>
                  </a:lnTo>
                  <a:lnTo>
                    <a:pt x="425" y="252"/>
                  </a:lnTo>
                  <a:lnTo>
                    <a:pt x="441" y="252"/>
                  </a:lnTo>
                  <a:lnTo>
                    <a:pt x="457" y="252"/>
                  </a:lnTo>
                  <a:lnTo>
                    <a:pt x="469" y="256"/>
                  </a:lnTo>
                  <a:lnTo>
                    <a:pt x="485" y="256"/>
                  </a:lnTo>
                  <a:lnTo>
                    <a:pt x="497" y="256"/>
                  </a:lnTo>
                  <a:lnTo>
                    <a:pt x="513" y="256"/>
                  </a:lnTo>
                  <a:lnTo>
                    <a:pt x="529" y="256"/>
                  </a:lnTo>
                  <a:lnTo>
                    <a:pt x="541" y="260"/>
                  </a:lnTo>
                  <a:lnTo>
                    <a:pt x="557" y="260"/>
                  </a:lnTo>
                  <a:lnTo>
                    <a:pt x="573" y="260"/>
                  </a:lnTo>
                  <a:lnTo>
                    <a:pt x="585" y="260"/>
                  </a:lnTo>
                  <a:lnTo>
                    <a:pt x="601" y="260"/>
                  </a:lnTo>
                  <a:lnTo>
                    <a:pt x="617" y="260"/>
                  </a:lnTo>
                  <a:lnTo>
                    <a:pt x="629" y="260"/>
                  </a:lnTo>
                  <a:lnTo>
                    <a:pt x="645" y="264"/>
                  </a:lnTo>
                  <a:lnTo>
                    <a:pt x="661" y="264"/>
                  </a:lnTo>
                  <a:lnTo>
                    <a:pt x="673" y="264"/>
                  </a:lnTo>
                  <a:lnTo>
                    <a:pt x="689" y="264"/>
                  </a:lnTo>
                  <a:lnTo>
                    <a:pt x="705" y="264"/>
                  </a:lnTo>
                  <a:lnTo>
                    <a:pt x="717" y="264"/>
                  </a:lnTo>
                  <a:lnTo>
                    <a:pt x="733" y="264"/>
                  </a:lnTo>
                  <a:lnTo>
                    <a:pt x="749" y="264"/>
                  </a:lnTo>
                  <a:lnTo>
                    <a:pt x="761" y="264"/>
                  </a:lnTo>
                  <a:lnTo>
                    <a:pt x="777" y="268"/>
                  </a:lnTo>
                  <a:lnTo>
                    <a:pt x="793" y="268"/>
                  </a:lnTo>
                  <a:lnTo>
                    <a:pt x="805" y="268"/>
                  </a:lnTo>
                  <a:lnTo>
                    <a:pt x="821" y="268"/>
                  </a:lnTo>
                  <a:lnTo>
                    <a:pt x="837" y="268"/>
                  </a:lnTo>
                  <a:lnTo>
                    <a:pt x="849" y="268"/>
                  </a:lnTo>
                  <a:lnTo>
                    <a:pt x="865" y="268"/>
                  </a:lnTo>
                  <a:lnTo>
                    <a:pt x="881" y="2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35" name="Rectangle 491"/>
            <p:cNvSpPr>
              <a:spLocks noChangeArrowheads="1"/>
            </p:cNvSpPr>
            <p:nvPr/>
          </p:nvSpPr>
          <p:spPr bwMode="auto">
            <a:xfrm>
              <a:off x="1115616" y="6369050"/>
              <a:ext cx="68608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frequency {Hz}</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836" name="Rectangle 492"/>
            <p:cNvSpPr>
              <a:spLocks noChangeArrowheads="1"/>
            </p:cNvSpPr>
            <p:nvPr/>
          </p:nvSpPr>
          <p:spPr bwMode="auto">
            <a:xfrm>
              <a:off x="626269" y="4997450"/>
              <a:ext cx="16350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Self-inhibition of superficial cells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837" name="Rectangle 493"/>
            <p:cNvSpPr>
              <a:spLocks noChangeArrowheads="1"/>
            </p:cNvSpPr>
            <p:nvPr/>
          </p:nvSpPr>
          <p:spPr bwMode="auto">
            <a:xfrm>
              <a:off x="2762250" y="5200650"/>
              <a:ext cx="1633538" cy="1041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838" name="Rectangle 494"/>
            <p:cNvSpPr>
              <a:spLocks noChangeArrowheads="1"/>
            </p:cNvSpPr>
            <p:nvPr/>
          </p:nvSpPr>
          <p:spPr bwMode="auto">
            <a:xfrm>
              <a:off x="2762250" y="5200650"/>
              <a:ext cx="1633538" cy="1041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7839" name="Picture 495"/>
            <p:cNvPicPr>
              <a:picLocks noChangeAspect="1" noChangeArrowheads="1"/>
            </p:cNvPicPr>
            <p:nvPr/>
          </p:nvPicPr>
          <p:blipFill>
            <a:blip r:embed="rId3" cstate="print"/>
            <a:srcRect/>
            <a:stretch>
              <a:fillRect/>
            </a:stretch>
          </p:blipFill>
          <p:spPr bwMode="auto">
            <a:xfrm>
              <a:off x="2762250" y="5200650"/>
              <a:ext cx="1633538" cy="1041400"/>
            </a:xfrm>
            <a:prstGeom prst="rect">
              <a:avLst/>
            </a:prstGeom>
            <a:noFill/>
            <a:ln w="9525">
              <a:noFill/>
              <a:miter lim="800000"/>
              <a:headEnd/>
              <a:tailEnd/>
            </a:ln>
          </p:spPr>
        </p:pic>
        <p:sp>
          <p:nvSpPr>
            <p:cNvPr id="57840" name="Rectangle 496"/>
            <p:cNvSpPr>
              <a:spLocks noChangeArrowheads="1"/>
            </p:cNvSpPr>
            <p:nvPr/>
          </p:nvSpPr>
          <p:spPr bwMode="auto">
            <a:xfrm>
              <a:off x="3117850" y="4997450"/>
              <a:ext cx="92333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Transfer functions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841" name="Rectangle 497"/>
            <p:cNvSpPr>
              <a:spLocks noChangeArrowheads="1"/>
            </p:cNvSpPr>
            <p:nvPr/>
          </p:nvSpPr>
          <p:spPr bwMode="auto">
            <a:xfrm rot="16200000">
              <a:off x="2399396" y="5648439"/>
              <a:ext cx="35105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Frequency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42" name="Rectangle 498"/>
            <p:cNvSpPr>
              <a:spLocks noChangeArrowheads="1"/>
            </p:cNvSpPr>
            <p:nvPr/>
          </p:nvSpPr>
          <p:spPr bwMode="auto">
            <a:xfrm>
              <a:off x="2984500" y="6362700"/>
              <a:ext cx="112050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Narrow" pitchFamily="34" charset="0"/>
                  <a:cs typeface="Arial" pitchFamily="34" charset="0"/>
                </a:rPr>
                <a:t>(log) parameter scaling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7851" name="Rectangle 507"/>
            <p:cNvSpPr>
              <a:spLocks noChangeArrowheads="1"/>
            </p:cNvSpPr>
            <p:nvPr/>
          </p:nvSpPr>
          <p:spPr bwMode="auto">
            <a:xfrm>
              <a:off x="2743200" y="6261100"/>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54" name="Rectangle 510"/>
            <p:cNvSpPr>
              <a:spLocks noChangeArrowheads="1"/>
            </p:cNvSpPr>
            <p:nvPr/>
          </p:nvSpPr>
          <p:spPr bwMode="auto">
            <a:xfrm>
              <a:off x="3136900" y="6261100"/>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57" name="Rectangle 513"/>
            <p:cNvSpPr>
              <a:spLocks noChangeArrowheads="1"/>
            </p:cNvSpPr>
            <p:nvPr/>
          </p:nvSpPr>
          <p:spPr bwMode="auto">
            <a:xfrm>
              <a:off x="3556000" y="62611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60" name="Rectangle 516"/>
            <p:cNvSpPr>
              <a:spLocks noChangeArrowheads="1"/>
            </p:cNvSpPr>
            <p:nvPr/>
          </p:nvSpPr>
          <p:spPr bwMode="auto">
            <a:xfrm>
              <a:off x="3951288" y="62611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63" name="Rectangle 519"/>
            <p:cNvSpPr>
              <a:spLocks noChangeArrowheads="1"/>
            </p:cNvSpPr>
            <p:nvPr/>
          </p:nvSpPr>
          <p:spPr bwMode="auto">
            <a:xfrm>
              <a:off x="4344988" y="62611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66" name="Rectangle 522"/>
            <p:cNvSpPr>
              <a:spLocks noChangeArrowheads="1"/>
            </p:cNvSpPr>
            <p:nvPr/>
          </p:nvSpPr>
          <p:spPr bwMode="auto">
            <a:xfrm>
              <a:off x="2660651" y="60769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69" name="Rectangle 525"/>
            <p:cNvSpPr>
              <a:spLocks noChangeArrowheads="1"/>
            </p:cNvSpPr>
            <p:nvPr/>
          </p:nvSpPr>
          <p:spPr bwMode="auto">
            <a:xfrm>
              <a:off x="2660651" y="59055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72" name="Rectangle 528"/>
            <p:cNvSpPr>
              <a:spLocks noChangeArrowheads="1"/>
            </p:cNvSpPr>
            <p:nvPr/>
          </p:nvSpPr>
          <p:spPr bwMode="auto">
            <a:xfrm>
              <a:off x="2660651" y="5734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75" name="Rectangle 531"/>
            <p:cNvSpPr>
              <a:spLocks noChangeArrowheads="1"/>
            </p:cNvSpPr>
            <p:nvPr/>
          </p:nvSpPr>
          <p:spPr bwMode="auto">
            <a:xfrm>
              <a:off x="2660651" y="55626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78" name="Rectangle 534"/>
            <p:cNvSpPr>
              <a:spLocks noChangeArrowheads="1"/>
            </p:cNvSpPr>
            <p:nvPr/>
          </p:nvSpPr>
          <p:spPr bwMode="auto">
            <a:xfrm>
              <a:off x="2660651" y="53911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881" name="Rectangle 537"/>
            <p:cNvSpPr>
              <a:spLocks noChangeArrowheads="1"/>
            </p:cNvSpPr>
            <p:nvPr/>
          </p:nvSpPr>
          <p:spPr bwMode="auto">
            <a:xfrm>
              <a:off x="2660651" y="5226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581" name="Shape 580"/>
          <p:cNvCxnSpPr>
            <a:stCxn id="57835" idx="2"/>
            <a:endCxn id="64" idx="1"/>
          </p:cNvCxnSpPr>
          <p:nvPr/>
        </p:nvCxnSpPr>
        <p:spPr>
          <a:xfrm rot="16200000" flipH="1">
            <a:off x="3602821" y="2489972"/>
            <a:ext cx="397821" cy="400982"/>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2" name="Shape 581"/>
          <p:cNvCxnSpPr>
            <a:stCxn id="57432" idx="0"/>
            <a:endCxn id="59" idx="1"/>
          </p:cNvCxnSpPr>
          <p:nvPr/>
        </p:nvCxnSpPr>
        <p:spPr>
          <a:xfrm rot="5400000" flipH="1" flipV="1">
            <a:off x="2974850" y="4121446"/>
            <a:ext cx="1317051" cy="149052"/>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6" name="Text Box 186"/>
          <p:cNvSpPr txBox="1">
            <a:spLocks noChangeArrowheads="1"/>
          </p:cNvSpPr>
          <p:nvPr/>
        </p:nvSpPr>
        <p:spPr bwMode="auto">
          <a:xfrm flipH="1">
            <a:off x="2023697" y="384921"/>
            <a:ext cx="5229317" cy="307777"/>
          </a:xfrm>
          <a:prstGeom prst="rect">
            <a:avLst/>
          </a:prstGeom>
          <a:noFill/>
          <a:ln w="9525">
            <a:noFill/>
            <a:miter lim="800000"/>
            <a:headEnd/>
            <a:tailEnd/>
          </a:ln>
        </p:spPr>
        <p:txBody>
          <a:bodyPr wrap="none">
            <a:spAutoFit/>
          </a:bodyPr>
          <a:lstStyle/>
          <a:p>
            <a:pPr algn="ctr"/>
            <a:r>
              <a:rPr lang="en-GB" sz="1400" dirty="0" smtClean="0">
                <a:solidFill>
                  <a:schemeClr val="tx2"/>
                </a:solidFill>
              </a:rPr>
              <a:t>The effect of parameters on transfer functions – </a:t>
            </a:r>
            <a:r>
              <a:rPr lang="en-GB" sz="1400" i="1" dirty="0" smtClean="0">
                <a:solidFill>
                  <a:schemeClr val="tx2"/>
                </a:solidFill>
              </a:rPr>
              <a:t>contribution analysis</a:t>
            </a:r>
            <a:endParaRPr lang="en-GB" sz="1400" i="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Group 204"/>
          <p:cNvGrpSpPr/>
          <p:nvPr/>
        </p:nvGrpSpPr>
        <p:grpSpPr>
          <a:xfrm>
            <a:off x="4852989" y="3607072"/>
            <a:ext cx="3881059" cy="3028722"/>
            <a:chOff x="4852988" y="374650"/>
            <a:chExt cx="3881059" cy="3028722"/>
          </a:xfrm>
        </p:grpSpPr>
        <p:sp>
          <p:nvSpPr>
            <p:cNvPr id="56324" name="Rectangle 4"/>
            <p:cNvSpPr>
              <a:spLocks noChangeArrowheads="1"/>
            </p:cNvSpPr>
            <p:nvPr/>
          </p:nvSpPr>
          <p:spPr bwMode="auto">
            <a:xfrm>
              <a:off x="4941888" y="577850"/>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325" name="Rectangle 5"/>
            <p:cNvSpPr>
              <a:spLocks noChangeArrowheads="1"/>
            </p:cNvSpPr>
            <p:nvPr/>
          </p:nvSpPr>
          <p:spPr bwMode="auto">
            <a:xfrm>
              <a:off x="4941888" y="577850"/>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326" name="Line 6"/>
            <p:cNvSpPr>
              <a:spLocks noChangeShapeType="1"/>
            </p:cNvSpPr>
            <p:nvPr/>
          </p:nvSpPr>
          <p:spPr bwMode="auto">
            <a:xfrm>
              <a:off x="4941888" y="5778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27" name="Line 7"/>
            <p:cNvSpPr>
              <a:spLocks noChangeShapeType="1"/>
            </p:cNvSpPr>
            <p:nvPr/>
          </p:nvSpPr>
          <p:spPr bwMode="auto">
            <a:xfrm>
              <a:off x="4941888" y="16319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28" name="Line 8"/>
            <p:cNvSpPr>
              <a:spLocks noChangeShapeType="1"/>
            </p:cNvSpPr>
            <p:nvPr/>
          </p:nvSpPr>
          <p:spPr bwMode="auto">
            <a:xfrm flipV="1">
              <a:off x="6569076" y="5778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29" name="Line 9"/>
            <p:cNvSpPr>
              <a:spLocks noChangeShapeType="1"/>
            </p:cNvSpPr>
            <p:nvPr/>
          </p:nvSpPr>
          <p:spPr bwMode="auto">
            <a:xfrm flipV="1">
              <a:off x="4941888" y="5778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0" name="Line 10"/>
            <p:cNvSpPr>
              <a:spLocks noChangeShapeType="1"/>
            </p:cNvSpPr>
            <p:nvPr/>
          </p:nvSpPr>
          <p:spPr bwMode="auto">
            <a:xfrm>
              <a:off x="4941888" y="16319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1" name="Line 11"/>
            <p:cNvSpPr>
              <a:spLocks noChangeShapeType="1"/>
            </p:cNvSpPr>
            <p:nvPr/>
          </p:nvSpPr>
          <p:spPr bwMode="auto">
            <a:xfrm flipV="1">
              <a:off x="4941888" y="5778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2" name="Line 12"/>
            <p:cNvSpPr>
              <a:spLocks noChangeShapeType="1"/>
            </p:cNvSpPr>
            <p:nvPr/>
          </p:nvSpPr>
          <p:spPr bwMode="auto">
            <a:xfrm flipV="1">
              <a:off x="5246688"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3" name="Line 13"/>
            <p:cNvSpPr>
              <a:spLocks noChangeShapeType="1"/>
            </p:cNvSpPr>
            <p:nvPr/>
          </p:nvSpPr>
          <p:spPr bwMode="auto">
            <a:xfrm>
              <a:off x="5246688"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4" name="Rectangle 14"/>
            <p:cNvSpPr>
              <a:spLocks noChangeArrowheads="1"/>
            </p:cNvSpPr>
            <p:nvPr/>
          </p:nvSpPr>
          <p:spPr bwMode="auto">
            <a:xfrm>
              <a:off x="5189538"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5" name="Line 15"/>
            <p:cNvSpPr>
              <a:spLocks noChangeShapeType="1"/>
            </p:cNvSpPr>
            <p:nvPr/>
          </p:nvSpPr>
          <p:spPr bwMode="auto">
            <a:xfrm flipV="1">
              <a:off x="5565776"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6" name="Line 16"/>
            <p:cNvSpPr>
              <a:spLocks noChangeShapeType="1"/>
            </p:cNvSpPr>
            <p:nvPr/>
          </p:nvSpPr>
          <p:spPr bwMode="auto">
            <a:xfrm>
              <a:off x="5565776"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7" name="Rectangle 17"/>
            <p:cNvSpPr>
              <a:spLocks noChangeArrowheads="1"/>
            </p:cNvSpPr>
            <p:nvPr/>
          </p:nvSpPr>
          <p:spPr bwMode="auto">
            <a:xfrm>
              <a:off x="5507038"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8" name="Line 18"/>
            <p:cNvSpPr>
              <a:spLocks noChangeShapeType="1"/>
            </p:cNvSpPr>
            <p:nvPr/>
          </p:nvSpPr>
          <p:spPr bwMode="auto">
            <a:xfrm flipV="1">
              <a:off x="5889626"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39" name="Line 19"/>
            <p:cNvSpPr>
              <a:spLocks noChangeShapeType="1"/>
            </p:cNvSpPr>
            <p:nvPr/>
          </p:nvSpPr>
          <p:spPr bwMode="auto">
            <a:xfrm>
              <a:off x="5889626"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0" name="Rectangle 20"/>
            <p:cNvSpPr>
              <a:spLocks noChangeArrowheads="1"/>
            </p:cNvSpPr>
            <p:nvPr/>
          </p:nvSpPr>
          <p:spPr bwMode="auto">
            <a:xfrm>
              <a:off x="5832476"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1" name="Line 21"/>
            <p:cNvSpPr>
              <a:spLocks noChangeShapeType="1"/>
            </p:cNvSpPr>
            <p:nvPr/>
          </p:nvSpPr>
          <p:spPr bwMode="auto">
            <a:xfrm flipV="1">
              <a:off x="6207126"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2" name="Line 22"/>
            <p:cNvSpPr>
              <a:spLocks noChangeShapeType="1"/>
            </p:cNvSpPr>
            <p:nvPr/>
          </p:nvSpPr>
          <p:spPr bwMode="auto">
            <a:xfrm>
              <a:off x="6207126"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3" name="Rectangle 23"/>
            <p:cNvSpPr>
              <a:spLocks noChangeArrowheads="1"/>
            </p:cNvSpPr>
            <p:nvPr/>
          </p:nvSpPr>
          <p:spPr bwMode="auto">
            <a:xfrm>
              <a:off x="6149976"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4" name="Line 24"/>
            <p:cNvSpPr>
              <a:spLocks noChangeShapeType="1"/>
            </p:cNvSpPr>
            <p:nvPr/>
          </p:nvSpPr>
          <p:spPr bwMode="auto">
            <a:xfrm flipV="1">
              <a:off x="6524626"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5" name="Line 25"/>
            <p:cNvSpPr>
              <a:spLocks noChangeShapeType="1"/>
            </p:cNvSpPr>
            <p:nvPr/>
          </p:nvSpPr>
          <p:spPr bwMode="auto">
            <a:xfrm>
              <a:off x="6524626"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6" name="Rectangle 26"/>
            <p:cNvSpPr>
              <a:spLocks noChangeArrowheads="1"/>
            </p:cNvSpPr>
            <p:nvPr/>
          </p:nvSpPr>
          <p:spPr bwMode="auto">
            <a:xfrm>
              <a:off x="6467476"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7" name="Line 27"/>
            <p:cNvSpPr>
              <a:spLocks noChangeShapeType="1"/>
            </p:cNvSpPr>
            <p:nvPr/>
          </p:nvSpPr>
          <p:spPr bwMode="auto">
            <a:xfrm>
              <a:off x="4941888" y="14859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8" name="Line 28"/>
            <p:cNvSpPr>
              <a:spLocks noChangeShapeType="1"/>
            </p:cNvSpPr>
            <p:nvPr/>
          </p:nvSpPr>
          <p:spPr bwMode="auto">
            <a:xfrm flipH="1">
              <a:off x="6550026" y="14859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49" name="Rectangle 29"/>
            <p:cNvSpPr>
              <a:spLocks noChangeArrowheads="1"/>
            </p:cNvSpPr>
            <p:nvPr/>
          </p:nvSpPr>
          <p:spPr bwMode="auto">
            <a:xfrm>
              <a:off x="4852988" y="1435100"/>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0" name="Line 30"/>
            <p:cNvSpPr>
              <a:spLocks noChangeShapeType="1"/>
            </p:cNvSpPr>
            <p:nvPr/>
          </p:nvSpPr>
          <p:spPr bwMode="auto">
            <a:xfrm>
              <a:off x="4941888" y="12636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51" name="Line 31"/>
            <p:cNvSpPr>
              <a:spLocks noChangeShapeType="1"/>
            </p:cNvSpPr>
            <p:nvPr/>
          </p:nvSpPr>
          <p:spPr bwMode="auto">
            <a:xfrm flipH="1">
              <a:off x="6550026" y="12636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52" name="Rectangle 32"/>
            <p:cNvSpPr>
              <a:spLocks noChangeArrowheads="1"/>
            </p:cNvSpPr>
            <p:nvPr/>
          </p:nvSpPr>
          <p:spPr bwMode="auto">
            <a:xfrm>
              <a:off x="4878388" y="12128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3" name="Line 33"/>
            <p:cNvSpPr>
              <a:spLocks noChangeShapeType="1"/>
            </p:cNvSpPr>
            <p:nvPr/>
          </p:nvSpPr>
          <p:spPr bwMode="auto">
            <a:xfrm>
              <a:off x="4941888" y="10414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54" name="Line 34"/>
            <p:cNvSpPr>
              <a:spLocks noChangeShapeType="1"/>
            </p:cNvSpPr>
            <p:nvPr/>
          </p:nvSpPr>
          <p:spPr bwMode="auto">
            <a:xfrm flipH="1">
              <a:off x="6550026" y="10414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55" name="Rectangle 35"/>
            <p:cNvSpPr>
              <a:spLocks noChangeArrowheads="1"/>
            </p:cNvSpPr>
            <p:nvPr/>
          </p:nvSpPr>
          <p:spPr bwMode="auto">
            <a:xfrm>
              <a:off x="4878388" y="9906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6" name="Line 36"/>
            <p:cNvSpPr>
              <a:spLocks noChangeShapeType="1"/>
            </p:cNvSpPr>
            <p:nvPr/>
          </p:nvSpPr>
          <p:spPr bwMode="auto">
            <a:xfrm>
              <a:off x="4941888" y="8128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57" name="Line 37"/>
            <p:cNvSpPr>
              <a:spLocks noChangeShapeType="1"/>
            </p:cNvSpPr>
            <p:nvPr/>
          </p:nvSpPr>
          <p:spPr bwMode="auto">
            <a:xfrm flipH="1">
              <a:off x="6550026" y="8128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58" name="Rectangle 38"/>
            <p:cNvSpPr>
              <a:spLocks noChangeArrowheads="1"/>
            </p:cNvSpPr>
            <p:nvPr/>
          </p:nvSpPr>
          <p:spPr bwMode="auto">
            <a:xfrm>
              <a:off x="4878388" y="7620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9" name="Line 39"/>
            <p:cNvSpPr>
              <a:spLocks noChangeShapeType="1"/>
            </p:cNvSpPr>
            <p:nvPr/>
          </p:nvSpPr>
          <p:spPr bwMode="auto">
            <a:xfrm>
              <a:off x="4941888" y="5905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0" name="Line 40"/>
            <p:cNvSpPr>
              <a:spLocks noChangeShapeType="1"/>
            </p:cNvSpPr>
            <p:nvPr/>
          </p:nvSpPr>
          <p:spPr bwMode="auto">
            <a:xfrm flipH="1">
              <a:off x="6550026" y="5905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1" name="Rectangle 41"/>
            <p:cNvSpPr>
              <a:spLocks noChangeArrowheads="1"/>
            </p:cNvSpPr>
            <p:nvPr/>
          </p:nvSpPr>
          <p:spPr bwMode="auto">
            <a:xfrm>
              <a:off x="4878388" y="5397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2" name="Line 42"/>
            <p:cNvSpPr>
              <a:spLocks noChangeShapeType="1"/>
            </p:cNvSpPr>
            <p:nvPr/>
          </p:nvSpPr>
          <p:spPr bwMode="auto">
            <a:xfrm>
              <a:off x="4941888" y="5778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3" name="Line 43"/>
            <p:cNvSpPr>
              <a:spLocks noChangeShapeType="1"/>
            </p:cNvSpPr>
            <p:nvPr/>
          </p:nvSpPr>
          <p:spPr bwMode="auto">
            <a:xfrm>
              <a:off x="4941888" y="16319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4" name="Line 44"/>
            <p:cNvSpPr>
              <a:spLocks noChangeShapeType="1"/>
            </p:cNvSpPr>
            <p:nvPr/>
          </p:nvSpPr>
          <p:spPr bwMode="auto">
            <a:xfrm flipV="1">
              <a:off x="6569076" y="5778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5" name="Line 45"/>
            <p:cNvSpPr>
              <a:spLocks noChangeShapeType="1"/>
            </p:cNvSpPr>
            <p:nvPr/>
          </p:nvSpPr>
          <p:spPr bwMode="auto">
            <a:xfrm flipV="1">
              <a:off x="4941888" y="5778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6" name="Freeform 46"/>
            <p:cNvSpPr>
              <a:spLocks/>
            </p:cNvSpPr>
            <p:nvPr/>
          </p:nvSpPr>
          <p:spPr bwMode="auto">
            <a:xfrm>
              <a:off x="4941888" y="635000"/>
              <a:ext cx="1627188" cy="933450"/>
            </a:xfrm>
            <a:custGeom>
              <a:avLst/>
              <a:gdLst/>
              <a:ahLst/>
              <a:cxnLst>
                <a:cxn ang="0">
                  <a:pos x="32" y="292"/>
                </a:cxn>
                <a:cxn ang="0">
                  <a:pos x="72" y="284"/>
                </a:cxn>
                <a:cxn ang="0">
                  <a:pos x="112" y="280"/>
                </a:cxn>
                <a:cxn ang="0">
                  <a:pos x="152" y="280"/>
                </a:cxn>
                <a:cxn ang="0">
                  <a:pos x="192" y="276"/>
                </a:cxn>
                <a:cxn ang="0">
                  <a:pos x="232" y="172"/>
                </a:cxn>
                <a:cxn ang="0">
                  <a:pos x="272" y="0"/>
                </a:cxn>
                <a:cxn ang="0">
                  <a:pos x="312" y="56"/>
                </a:cxn>
                <a:cxn ang="0">
                  <a:pos x="352" y="56"/>
                </a:cxn>
                <a:cxn ang="0">
                  <a:pos x="393" y="56"/>
                </a:cxn>
                <a:cxn ang="0">
                  <a:pos x="433" y="60"/>
                </a:cxn>
                <a:cxn ang="0">
                  <a:pos x="473" y="124"/>
                </a:cxn>
                <a:cxn ang="0">
                  <a:pos x="517" y="316"/>
                </a:cxn>
                <a:cxn ang="0">
                  <a:pos x="557" y="316"/>
                </a:cxn>
                <a:cxn ang="0">
                  <a:pos x="597" y="272"/>
                </a:cxn>
                <a:cxn ang="0">
                  <a:pos x="637" y="280"/>
                </a:cxn>
                <a:cxn ang="0">
                  <a:pos x="677" y="276"/>
                </a:cxn>
                <a:cxn ang="0">
                  <a:pos x="717" y="280"/>
                </a:cxn>
                <a:cxn ang="0">
                  <a:pos x="757" y="276"/>
                </a:cxn>
                <a:cxn ang="0">
                  <a:pos x="797" y="280"/>
                </a:cxn>
                <a:cxn ang="0">
                  <a:pos x="837" y="280"/>
                </a:cxn>
                <a:cxn ang="0">
                  <a:pos x="877" y="280"/>
                </a:cxn>
                <a:cxn ang="0">
                  <a:pos x="917" y="280"/>
                </a:cxn>
                <a:cxn ang="0">
                  <a:pos x="957" y="284"/>
                </a:cxn>
                <a:cxn ang="0">
                  <a:pos x="997" y="296"/>
                </a:cxn>
                <a:cxn ang="0">
                  <a:pos x="1013" y="488"/>
                </a:cxn>
                <a:cxn ang="0">
                  <a:pos x="973" y="504"/>
                </a:cxn>
                <a:cxn ang="0">
                  <a:pos x="933" y="512"/>
                </a:cxn>
                <a:cxn ang="0">
                  <a:pos x="893" y="512"/>
                </a:cxn>
                <a:cxn ang="0">
                  <a:pos x="853" y="512"/>
                </a:cxn>
                <a:cxn ang="0">
                  <a:pos x="813" y="512"/>
                </a:cxn>
                <a:cxn ang="0">
                  <a:pos x="773" y="512"/>
                </a:cxn>
                <a:cxn ang="0">
                  <a:pos x="733" y="516"/>
                </a:cxn>
                <a:cxn ang="0">
                  <a:pos x="693" y="516"/>
                </a:cxn>
                <a:cxn ang="0">
                  <a:pos x="653" y="516"/>
                </a:cxn>
                <a:cxn ang="0">
                  <a:pos x="613" y="516"/>
                </a:cxn>
                <a:cxn ang="0">
                  <a:pos x="573" y="520"/>
                </a:cxn>
                <a:cxn ang="0">
                  <a:pos x="533" y="588"/>
                </a:cxn>
                <a:cxn ang="0">
                  <a:pos x="489" y="444"/>
                </a:cxn>
                <a:cxn ang="0">
                  <a:pos x="449" y="320"/>
                </a:cxn>
                <a:cxn ang="0">
                  <a:pos x="409" y="308"/>
                </a:cxn>
                <a:cxn ang="0">
                  <a:pos x="368" y="308"/>
                </a:cxn>
                <a:cxn ang="0">
                  <a:pos x="328" y="304"/>
                </a:cxn>
                <a:cxn ang="0">
                  <a:pos x="288" y="272"/>
                </a:cxn>
                <a:cxn ang="0">
                  <a:pos x="248" y="308"/>
                </a:cxn>
                <a:cxn ang="0">
                  <a:pos x="208" y="496"/>
                </a:cxn>
                <a:cxn ang="0">
                  <a:pos x="168" y="512"/>
                </a:cxn>
                <a:cxn ang="0">
                  <a:pos x="128" y="512"/>
                </a:cxn>
                <a:cxn ang="0">
                  <a:pos x="88" y="512"/>
                </a:cxn>
                <a:cxn ang="0">
                  <a:pos x="48" y="504"/>
                </a:cxn>
                <a:cxn ang="0">
                  <a:pos x="8" y="492"/>
                </a:cxn>
              </a:cxnLst>
              <a:rect l="0" t="0" r="r" b="b"/>
              <a:pathLst>
                <a:path w="1025" h="588">
                  <a:moveTo>
                    <a:pt x="0" y="308"/>
                  </a:moveTo>
                  <a:lnTo>
                    <a:pt x="8" y="300"/>
                  </a:lnTo>
                  <a:lnTo>
                    <a:pt x="16" y="296"/>
                  </a:lnTo>
                  <a:lnTo>
                    <a:pt x="24" y="292"/>
                  </a:lnTo>
                  <a:lnTo>
                    <a:pt x="32" y="292"/>
                  </a:lnTo>
                  <a:lnTo>
                    <a:pt x="40" y="288"/>
                  </a:lnTo>
                  <a:lnTo>
                    <a:pt x="48" y="288"/>
                  </a:lnTo>
                  <a:lnTo>
                    <a:pt x="56" y="284"/>
                  </a:lnTo>
                  <a:lnTo>
                    <a:pt x="64" y="284"/>
                  </a:lnTo>
                  <a:lnTo>
                    <a:pt x="72" y="284"/>
                  </a:lnTo>
                  <a:lnTo>
                    <a:pt x="80" y="284"/>
                  </a:lnTo>
                  <a:lnTo>
                    <a:pt x="88" y="284"/>
                  </a:lnTo>
                  <a:lnTo>
                    <a:pt x="96" y="280"/>
                  </a:lnTo>
                  <a:lnTo>
                    <a:pt x="104" y="280"/>
                  </a:lnTo>
                  <a:lnTo>
                    <a:pt x="112" y="280"/>
                  </a:lnTo>
                  <a:lnTo>
                    <a:pt x="120" y="280"/>
                  </a:lnTo>
                  <a:lnTo>
                    <a:pt x="128" y="280"/>
                  </a:lnTo>
                  <a:lnTo>
                    <a:pt x="136" y="280"/>
                  </a:lnTo>
                  <a:lnTo>
                    <a:pt x="144" y="280"/>
                  </a:lnTo>
                  <a:lnTo>
                    <a:pt x="152" y="280"/>
                  </a:lnTo>
                  <a:lnTo>
                    <a:pt x="160" y="280"/>
                  </a:lnTo>
                  <a:lnTo>
                    <a:pt x="168" y="280"/>
                  </a:lnTo>
                  <a:lnTo>
                    <a:pt x="176" y="280"/>
                  </a:lnTo>
                  <a:lnTo>
                    <a:pt x="184" y="280"/>
                  </a:lnTo>
                  <a:lnTo>
                    <a:pt x="192" y="276"/>
                  </a:lnTo>
                  <a:lnTo>
                    <a:pt x="200" y="272"/>
                  </a:lnTo>
                  <a:lnTo>
                    <a:pt x="208" y="260"/>
                  </a:lnTo>
                  <a:lnTo>
                    <a:pt x="216" y="244"/>
                  </a:lnTo>
                  <a:lnTo>
                    <a:pt x="224" y="216"/>
                  </a:lnTo>
                  <a:lnTo>
                    <a:pt x="232" y="172"/>
                  </a:lnTo>
                  <a:lnTo>
                    <a:pt x="240" y="124"/>
                  </a:lnTo>
                  <a:lnTo>
                    <a:pt x="248" y="72"/>
                  </a:lnTo>
                  <a:lnTo>
                    <a:pt x="256" y="28"/>
                  </a:lnTo>
                  <a:lnTo>
                    <a:pt x="264" y="4"/>
                  </a:lnTo>
                  <a:lnTo>
                    <a:pt x="272" y="0"/>
                  </a:lnTo>
                  <a:lnTo>
                    <a:pt x="280" y="12"/>
                  </a:lnTo>
                  <a:lnTo>
                    <a:pt x="288" y="28"/>
                  </a:lnTo>
                  <a:lnTo>
                    <a:pt x="296" y="44"/>
                  </a:lnTo>
                  <a:lnTo>
                    <a:pt x="304" y="52"/>
                  </a:lnTo>
                  <a:lnTo>
                    <a:pt x="312" y="56"/>
                  </a:lnTo>
                  <a:lnTo>
                    <a:pt x="320" y="56"/>
                  </a:lnTo>
                  <a:lnTo>
                    <a:pt x="328" y="56"/>
                  </a:lnTo>
                  <a:lnTo>
                    <a:pt x="336" y="56"/>
                  </a:lnTo>
                  <a:lnTo>
                    <a:pt x="344" y="56"/>
                  </a:lnTo>
                  <a:lnTo>
                    <a:pt x="352" y="56"/>
                  </a:lnTo>
                  <a:lnTo>
                    <a:pt x="360" y="56"/>
                  </a:lnTo>
                  <a:lnTo>
                    <a:pt x="368" y="56"/>
                  </a:lnTo>
                  <a:lnTo>
                    <a:pt x="376" y="56"/>
                  </a:lnTo>
                  <a:lnTo>
                    <a:pt x="385" y="56"/>
                  </a:lnTo>
                  <a:lnTo>
                    <a:pt x="393" y="56"/>
                  </a:lnTo>
                  <a:lnTo>
                    <a:pt x="401" y="56"/>
                  </a:lnTo>
                  <a:lnTo>
                    <a:pt x="409" y="56"/>
                  </a:lnTo>
                  <a:lnTo>
                    <a:pt x="417" y="56"/>
                  </a:lnTo>
                  <a:lnTo>
                    <a:pt x="425" y="56"/>
                  </a:lnTo>
                  <a:lnTo>
                    <a:pt x="433" y="60"/>
                  </a:lnTo>
                  <a:lnTo>
                    <a:pt x="441" y="60"/>
                  </a:lnTo>
                  <a:lnTo>
                    <a:pt x="449" y="68"/>
                  </a:lnTo>
                  <a:lnTo>
                    <a:pt x="457" y="80"/>
                  </a:lnTo>
                  <a:lnTo>
                    <a:pt x="465" y="96"/>
                  </a:lnTo>
                  <a:lnTo>
                    <a:pt x="473" y="124"/>
                  </a:lnTo>
                  <a:lnTo>
                    <a:pt x="481" y="156"/>
                  </a:lnTo>
                  <a:lnTo>
                    <a:pt x="489" y="196"/>
                  </a:lnTo>
                  <a:lnTo>
                    <a:pt x="497" y="240"/>
                  </a:lnTo>
                  <a:lnTo>
                    <a:pt x="505" y="280"/>
                  </a:lnTo>
                  <a:lnTo>
                    <a:pt x="517" y="316"/>
                  </a:lnTo>
                  <a:lnTo>
                    <a:pt x="525" y="340"/>
                  </a:lnTo>
                  <a:lnTo>
                    <a:pt x="533" y="348"/>
                  </a:lnTo>
                  <a:lnTo>
                    <a:pt x="541" y="348"/>
                  </a:lnTo>
                  <a:lnTo>
                    <a:pt x="549" y="336"/>
                  </a:lnTo>
                  <a:lnTo>
                    <a:pt x="557" y="316"/>
                  </a:lnTo>
                  <a:lnTo>
                    <a:pt x="565" y="296"/>
                  </a:lnTo>
                  <a:lnTo>
                    <a:pt x="573" y="284"/>
                  </a:lnTo>
                  <a:lnTo>
                    <a:pt x="581" y="276"/>
                  </a:lnTo>
                  <a:lnTo>
                    <a:pt x="589" y="272"/>
                  </a:lnTo>
                  <a:lnTo>
                    <a:pt x="597" y="272"/>
                  </a:lnTo>
                  <a:lnTo>
                    <a:pt x="605" y="276"/>
                  </a:lnTo>
                  <a:lnTo>
                    <a:pt x="613" y="280"/>
                  </a:lnTo>
                  <a:lnTo>
                    <a:pt x="621" y="280"/>
                  </a:lnTo>
                  <a:lnTo>
                    <a:pt x="629" y="280"/>
                  </a:lnTo>
                  <a:lnTo>
                    <a:pt x="637" y="280"/>
                  </a:lnTo>
                  <a:lnTo>
                    <a:pt x="645" y="280"/>
                  </a:lnTo>
                  <a:lnTo>
                    <a:pt x="653" y="276"/>
                  </a:lnTo>
                  <a:lnTo>
                    <a:pt x="661" y="276"/>
                  </a:lnTo>
                  <a:lnTo>
                    <a:pt x="669" y="276"/>
                  </a:lnTo>
                  <a:lnTo>
                    <a:pt x="677" y="276"/>
                  </a:lnTo>
                  <a:lnTo>
                    <a:pt x="685" y="276"/>
                  </a:lnTo>
                  <a:lnTo>
                    <a:pt x="693" y="276"/>
                  </a:lnTo>
                  <a:lnTo>
                    <a:pt x="701" y="276"/>
                  </a:lnTo>
                  <a:lnTo>
                    <a:pt x="709" y="276"/>
                  </a:lnTo>
                  <a:lnTo>
                    <a:pt x="717" y="280"/>
                  </a:lnTo>
                  <a:lnTo>
                    <a:pt x="725" y="280"/>
                  </a:lnTo>
                  <a:lnTo>
                    <a:pt x="733" y="280"/>
                  </a:lnTo>
                  <a:lnTo>
                    <a:pt x="741" y="276"/>
                  </a:lnTo>
                  <a:lnTo>
                    <a:pt x="749" y="276"/>
                  </a:lnTo>
                  <a:lnTo>
                    <a:pt x="757" y="276"/>
                  </a:lnTo>
                  <a:lnTo>
                    <a:pt x="765" y="276"/>
                  </a:lnTo>
                  <a:lnTo>
                    <a:pt x="773" y="280"/>
                  </a:lnTo>
                  <a:lnTo>
                    <a:pt x="781" y="280"/>
                  </a:lnTo>
                  <a:lnTo>
                    <a:pt x="789" y="280"/>
                  </a:lnTo>
                  <a:lnTo>
                    <a:pt x="797" y="280"/>
                  </a:lnTo>
                  <a:lnTo>
                    <a:pt x="805" y="280"/>
                  </a:lnTo>
                  <a:lnTo>
                    <a:pt x="813" y="280"/>
                  </a:lnTo>
                  <a:lnTo>
                    <a:pt x="821" y="280"/>
                  </a:lnTo>
                  <a:lnTo>
                    <a:pt x="829" y="280"/>
                  </a:lnTo>
                  <a:lnTo>
                    <a:pt x="837" y="280"/>
                  </a:lnTo>
                  <a:lnTo>
                    <a:pt x="845" y="280"/>
                  </a:lnTo>
                  <a:lnTo>
                    <a:pt x="853" y="280"/>
                  </a:lnTo>
                  <a:lnTo>
                    <a:pt x="861" y="280"/>
                  </a:lnTo>
                  <a:lnTo>
                    <a:pt x="869" y="280"/>
                  </a:lnTo>
                  <a:lnTo>
                    <a:pt x="877" y="280"/>
                  </a:lnTo>
                  <a:lnTo>
                    <a:pt x="885" y="280"/>
                  </a:lnTo>
                  <a:lnTo>
                    <a:pt x="893" y="280"/>
                  </a:lnTo>
                  <a:lnTo>
                    <a:pt x="901" y="280"/>
                  </a:lnTo>
                  <a:lnTo>
                    <a:pt x="909" y="280"/>
                  </a:lnTo>
                  <a:lnTo>
                    <a:pt x="917" y="280"/>
                  </a:lnTo>
                  <a:lnTo>
                    <a:pt x="925" y="280"/>
                  </a:lnTo>
                  <a:lnTo>
                    <a:pt x="933" y="284"/>
                  </a:lnTo>
                  <a:lnTo>
                    <a:pt x="941" y="284"/>
                  </a:lnTo>
                  <a:lnTo>
                    <a:pt x="949" y="284"/>
                  </a:lnTo>
                  <a:lnTo>
                    <a:pt x="957" y="284"/>
                  </a:lnTo>
                  <a:lnTo>
                    <a:pt x="965" y="284"/>
                  </a:lnTo>
                  <a:lnTo>
                    <a:pt x="973" y="288"/>
                  </a:lnTo>
                  <a:lnTo>
                    <a:pt x="981" y="288"/>
                  </a:lnTo>
                  <a:lnTo>
                    <a:pt x="989" y="292"/>
                  </a:lnTo>
                  <a:lnTo>
                    <a:pt x="997" y="296"/>
                  </a:lnTo>
                  <a:lnTo>
                    <a:pt x="1005" y="300"/>
                  </a:lnTo>
                  <a:lnTo>
                    <a:pt x="1013" y="304"/>
                  </a:lnTo>
                  <a:lnTo>
                    <a:pt x="1025" y="312"/>
                  </a:lnTo>
                  <a:lnTo>
                    <a:pt x="1025" y="480"/>
                  </a:lnTo>
                  <a:lnTo>
                    <a:pt x="1013" y="488"/>
                  </a:lnTo>
                  <a:lnTo>
                    <a:pt x="1005" y="492"/>
                  </a:lnTo>
                  <a:lnTo>
                    <a:pt x="997" y="496"/>
                  </a:lnTo>
                  <a:lnTo>
                    <a:pt x="989" y="500"/>
                  </a:lnTo>
                  <a:lnTo>
                    <a:pt x="981" y="504"/>
                  </a:lnTo>
                  <a:lnTo>
                    <a:pt x="973" y="504"/>
                  </a:lnTo>
                  <a:lnTo>
                    <a:pt x="965" y="508"/>
                  </a:lnTo>
                  <a:lnTo>
                    <a:pt x="957" y="508"/>
                  </a:lnTo>
                  <a:lnTo>
                    <a:pt x="949" y="508"/>
                  </a:lnTo>
                  <a:lnTo>
                    <a:pt x="941" y="508"/>
                  </a:lnTo>
                  <a:lnTo>
                    <a:pt x="933" y="512"/>
                  </a:lnTo>
                  <a:lnTo>
                    <a:pt x="925" y="512"/>
                  </a:lnTo>
                  <a:lnTo>
                    <a:pt x="917" y="512"/>
                  </a:lnTo>
                  <a:lnTo>
                    <a:pt x="909" y="512"/>
                  </a:lnTo>
                  <a:lnTo>
                    <a:pt x="901" y="512"/>
                  </a:lnTo>
                  <a:lnTo>
                    <a:pt x="893" y="512"/>
                  </a:lnTo>
                  <a:lnTo>
                    <a:pt x="885" y="512"/>
                  </a:lnTo>
                  <a:lnTo>
                    <a:pt x="877" y="512"/>
                  </a:lnTo>
                  <a:lnTo>
                    <a:pt x="869" y="512"/>
                  </a:lnTo>
                  <a:lnTo>
                    <a:pt x="861" y="512"/>
                  </a:lnTo>
                  <a:lnTo>
                    <a:pt x="853" y="512"/>
                  </a:lnTo>
                  <a:lnTo>
                    <a:pt x="845" y="512"/>
                  </a:lnTo>
                  <a:lnTo>
                    <a:pt x="837" y="512"/>
                  </a:lnTo>
                  <a:lnTo>
                    <a:pt x="829" y="512"/>
                  </a:lnTo>
                  <a:lnTo>
                    <a:pt x="821" y="512"/>
                  </a:lnTo>
                  <a:lnTo>
                    <a:pt x="813" y="512"/>
                  </a:lnTo>
                  <a:lnTo>
                    <a:pt x="805" y="512"/>
                  </a:lnTo>
                  <a:lnTo>
                    <a:pt x="797" y="512"/>
                  </a:lnTo>
                  <a:lnTo>
                    <a:pt x="789" y="512"/>
                  </a:lnTo>
                  <a:lnTo>
                    <a:pt x="781" y="512"/>
                  </a:lnTo>
                  <a:lnTo>
                    <a:pt x="773" y="512"/>
                  </a:lnTo>
                  <a:lnTo>
                    <a:pt x="765" y="512"/>
                  </a:lnTo>
                  <a:lnTo>
                    <a:pt x="757" y="516"/>
                  </a:lnTo>
                  <a:lnTo>
                    <a:pt x="749" y="516"/>
                  </a:lnTo>
                  <a:lnTo>
                    <a:pt x="741" y="516"/>
                  </a:lnTo>
                  <a:lnTo>
                    <a:pt x="733" y="516"/>
                  </a:lnTo>
                  <a:lnTo>
                    <a:pt x="725" y="516"/>
                  </a:lnTo>
                  <a:lnTo>
                    <a:pt x="717" y="516"/>
                  </a:lnTo>
                  <a:lnTo>
                    <a:pt x="709" y="516"/>
                  </a:lnTo>
                  <a:lnTo>
                    <a:pt x="701" y="516"/>
                  </a:lnTo>
                  <a:lnTo>
                    <a:pt x="693" y="516"/>
                  </a:lnTo>
                  <a:lnTo>
                    <a:pt x="685" y="512"/>
                  </a:lnTo>
                  <a:lnTo>
                    <a:pt x="677" y="512"/>
                  </a:lnTo>
                  <a:lnTo>
                    <a:pt x="669" y="512"/>
                  </a:lnTo>
                  <a:lnTo>
                    <a:pt x="661" y="512"/>
                  </a:lnTo>
                  <a:lnTo>
                    <a:pt x="653" y="516"/>
                  </a:lnTo>
                  <a:lnTo>
                    <a:pt x="645" y="516"/>
                  </a:lnTo>
                  <a:lnTo>
                    <a:pt x="637" y="516"/>
                  </a:lnTo>
                  <a:lnTo>
                    <a:pt x="629" y="516"/>
                  </a:lnTo>
                  <a:lnTo>
                    <a:pt x="621" y="516"/>
                  </a:lnTo>
                  <a:lnTo>
                    <a:pt x="613" y="516"/>
                  </a:lnTo>
                  <a:lnTo>
                    <a:pt x="605" y="512"/>
                  </a:lnTo>
                  <a:lnTo>
                    <a:pt x="597" y="512"/>
                  </a:lnTo>
                  <a:lnTo>
                    <a:pt x="589" y="508"/>
                  </a:lnTo>
                  <a:lnTo>
                    <a:pt x="581" y="512"/>
                  </a:lnTo>
                  <a:lnTo>
                    <a:pt x="573" y="520"/>
                  </a:lnTo>
                  <a:lnTo>
                    <a:pt x="565" y="536"/>
                  </a:lnTo>
                  <a:lnTo>
                    <a:pt x="557" y="556"/>
                  </a:lnTo>
                  <a:lnTo>
                    <a:pt x="549" y="572"/>
                  </a:lnTo>
                  <a:lnTo>
                    <a:pt x="541" y="588"/>
                  </a:lnTo>
                  <a:lnTo>
                    <a:pt x="533" y="588"/>
                  </a:lnTo>
                  <a:lnTo>
                    <a:pt x="525" y="580"/>
                  </a:lnTo>
                  <a:lnTo>
                    <a:pt x="517" y="556"/>
                  </a:lnTo>
                  <a:lnTo>
                    <a:pt x="505" y="524"/>
                  </a:lnTo>
                  <a:lnTo>
                    <a:pt x="497" y="484"/>
                  </a:lnTo>
                  <a:lnTo>
                    <a:pt x="489" y="444"/>
                  </a:lnTo>
                  <a:lnTo>
                    <a:pt x="481" y="404"/>
                  </a:lnTo>
                  <a:lnTo>
                    <a:pt x="473" y="372"/>
                  </a:lnTo>
                  <a:lnTo>
                    <a:pt x="465" y="348"/>
                  </a:lnTo>
                  <a:lnTo>
                    <a:pt x="457" y="332"/>
                  </a:lnTo>
                  <a:lnTo>
                    <a:pt x="449" y="320"/>
                  </a:lnTo>
                  <a:lnTo>
                    <a:pt x="441" y="312"/>
                  </a:lnTo>
                  <a:lnTo>
                    <a:pt x="433" y="308"/>
                  </a:lnTo>
                  <a:lnTo>
                    <a:pt x="425" y="308"/>
                  </a:lnTo>
                  <a:lnTo>
                    <a:pt x="417" y="308"/>
                  </a:lnTo>
                  <a:lnTo>
                    <a:pt x="409" y="308"/>
                  </a:lnTo>
                  <a:lnTo>
                    <a:pt x="401" y="308"/>
                  </a:lnTo>
                  <a:lnTo>
                    <a:pt x="393" y="308"/>
                  </a:lnTo>
                  <a:lnTo>
                    <a:pt x="385" y="308"/>
                  </a:lnTo>
                  <a:lnTo>
                    <a:pt x="376" y="308"/>
                  </a:lnTo>
                  <a:lnTo>
                    <a:pt x="368" y="308"/>
                  </a:lnTo>
                  <a:lnTo>
                    <a:pt x="360" y="308"/>
                  </a:lnTo>
                  <a:lnTo>
                    <a:pt x="352" y="308"/>
                  </a:lnTo>
                  <a:lnTo>
                    <a:pt x="344" y="304"/>
                  </a:lnTo>
                  <a:lnTo>
                    <a:pt x="336" y="304"/>
                  </a:lnTo>
                  <a:lnTo>
                    <a:pt x="328" y="304"/>
                  </a:lnTo>
                  <a:lnTo>
                    <a:pt x="320" y="304"/>
                  </a:lnTo>
                  <a:lnTo>
                    <a:pt x="312" y="304"/>
                  </a:lnTo>
                  <a:lnTo>
                    <a:pt x="304" y="300"/>
                  </a:lnTo>
                  <a:lnTo>
                    <a:pt x="296" y="292"/>
                  </a:lnTo>
                  <a:lnTo>
                    <a:pt x="288" y="272"/>
                  </a:lnTo>
                  <a:lnTo>
                    <a:pt x="280" y="256"/>
                  </a:lnTo>
                  <a:lnTo>
                    <a:pt x="272" y="240"/>
                  </a:lnTo>
                  <a:lnTo>
                    <a:pt x="264" y="244"/>
                  </a:lnTo>
                  <a:lnTo>
                    <a:pt x="256" y="268"/>
                  </a:lnTo>
                  <a:lnTo>
                    <a:pt x="248" y="308"/>
                  </a:lnTo>
                  <a:lnTo>
                    <a:pt x="240" y="360"/>
                  </a:lnTo>
                  <a:lnTo>
                    <a:pt x="232" y="412"/>
                  </a:lnTo>
                  <a:lnTo>
                    <a:pt x="224" y="452"/>
                  </a:lnTo>
                  <a:lnTo>
                    <a:pt x="216" y="476"/>
                  </a:lnTo>
                  <a:lnTo>
                    <a:pt x="208" y="496"/>
                  </a:lnTo>
                  <a:lnTo>
                    <a:pt x="200" y="504"/>
                  </a:lnTo>
                  <a:lnTo>
                    <a:pt x="192" y="508"/>
                  </a:lnTo>
                  <a:lnTo>
                    <a:pt x="184" y="512"/>
                  </a:lnTo>
                  <a:lnTo>
                    <a:pt x="176" y="512"/>
                  </a:lnTo>
                  <a:lnTo>
                    <a:pt x="168" y="512"/>
                  </a:lnTo>
                  <a:lnTo>
                    <a:pt x="160" y="512"/>
                  </a:lnTo>
                  <a:lnTo>
                    <a:pt x="152" y="512"/>
                  </a:lnTo>
                  <a:lnTo>
                    <a:pt x="144" y="512"/>
                  </a:lnTo>
                  <a:lnTo>
                    <a:pt x="136" y="512"/>
                  </a:lnTo>
                  <a:lnTo>
                    <a:pt x="128" y="512"/>
                  </a:lnTo>
                  <a:lnTo>
                    <a:pt x="120" y="512"/>
                  </a:lnTo>
                  <a:lnTo>
                    <a:pt x="112" y="512"/>
                  </a:lnTo>
                  <a:lnTo>
                    <a:pt x="104" y="512"/>
                  </a:lnTo>
                  <a:lnTo>
                    <a:pt x="96" y="512"/>
                  </a:lnTo>
                  <a:lnTo>
                    <a:pt x="88" y="512"/>
                  </a:lnTo>
                  <a:lnTo>
                    <a:pt x="80" y="508"/>
                  </a:lnTo>
                  <a:lnTo>
                    <a:pt x="72" y="508"/>
                  </a:lnTo>
                  <a:lnTo>
                    <a:pt x="64" y="508"/>
                  </a:lnTo>
                  <a:lnTo>
                    <a:pt x="56" y="508"/>
                  </a:lnTo>
                  <a:lnTo>
                    <a:pt x="48" y="504"/>
                  </a:lnTo>
                  <a:lnTo>
                    <a:pt x="40" y="504"/>
                  </a:lnTo>
                  <a:lnTo>
                    <a:pt x="32" y="504"/>
                  </a:lnTo>
                  <a:lnTo>
                    <a:pt x="24" y="500"/>
                  </a:lnTo>
                  <a:lnTo>
                    <a:pt x="16" y="496"/>
                  </a:lnTo>
                  <a:lnTo>
                    <a:pt x="8" y="492"/>
                  </a:lnTo>
                  <a:lnTo>
                    <a:pt x="0" y="488"/>
                  </a:lnTo>
                  <a:lnTo>
                    <a:pt x="0" y="308"/>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7" name="Freeform 47"/>
            <p:cNvSpPr>
              <a:spLocks/>
            </p:cNvSpPr>
            <p:nvPr/>
          </p:nvSpPr>
          <p:spPr bwMode="auto">
            <a:xfrm>
              <a:off x="4941888" y="635000"/>
              <a:ext cx="1627188" cy="933450"/>
            </a:xfrm>
            <a:custGeom>
              <a:avLst/>
              <a:gdLst/>
              <a:ahLst/>
              <a:cxnLst>
                <a:cxn ang="0">
                  <a:pos x="32" y="292"/>
                </a:cxn>
                <a:cxn ang="0">
                  <a:pos x="72" y="284"/>
                </a:cxn>
                <a:cxn ang="0">
                  <a:pos x="112" y="280"/>
                </a:cxn>
                <a:cxn ang="0">
                  <a:pos x="152" y="280"/>
                </a:cxn>
                <a:cxn ang="0">
                  <a:pos x="192" y="276"/>
                </a:cxn>
                <a:cxn ang="0">
                  <a:pos x="232" y="172"/>
                </a:cxn>
                <a:cxn ang="0">
                  <a:pos x="272" y="0"/>
                </a:cxn>
                <a:cxn ang="0">
                  <a:pos x="312" y="56"/>
                </a:cxn>
                <a:cxn ang="0">
                  <a:pos x="352" y="56"/>
                </a:cxn>
                <a:cxn ang="0">
                  <a:pos x="393" y="56"/>
                </a:cxn>
                <a:cxn ang="0">
                  <a:pos x="433" y="60"/>
                </a:cxn>
                <a:cxn ang="0">
                  <a:pos x="473" y="124"/>
                </a:cxn>
                <a:cxn ang="0">
                  <a:pos x="517" y="316"/>
                </a:cxn>
                <a:cxn ang="0">
                  <a:pos x="557" y="316"/>
                </a:cxn>
                <a:cxn ang="0">
                  <a:pos x="597" y="272"/>
                </a:cxn>
                <a:cxn ang="0">
                  <a:pos x="637" y="280"/>
                </a:cxn>
                <a:cxn ang="0">
                  <a:pos x="677" y="276"/>
                </a:cxn>
                <a:cxn ang="0">
                  <a:pos x="717" y="280"/>
                </a:cxn>
                <a:cxn ang="0">
                  <a:pos x="757" y="276"/>
                </a:cxn>
                <a:cxn ang="0">
                  <a:pos x="797" y="280"/>
                </a:cxn>
                <a:cxn ang="0">
                  <a:pos x="837" y="280"/>
                </a:cxn>
                <a:cxn ang="0">
                  <a:pos x="877" y="280"/>
                </a:cxn>
                <a:cxn ang="0">
                  <a:pos x="917" y="280"/>
                </a:cxn>
                <a:cxn ang="0">
                  <a:pos x="957" y="284"/>
                </a:cxn>
                <a:cxn ang="0">
                  <a:pos x="997" y="296"/>
                </a:cxn>
                <a:cxn ang="0">
                  <a:pos x="1013" y="488"/>
                </a:cxn>
                <a:cxn ang="0">
                  <a:pos x="973" y="504"/>
                </a:cxn>
                <a:cxn ang="0">
                  <a:pos x="933" y="512"/>
                </a:cxn>
                <a:cxn ang="0">
                  <a:pos x="893" y="512"/>
                </a:cxn>
                <a:cxn ang="0">
                  <a:pos x="853" y="512"/>
                </a:cxn>
                <a:cxn ang="0">
                  <a:pos x="813" y="512"/>
                </a:cxn>
                <a:cxn ang="0">
                  <a:pos x="773" y="512"/>
                </a:cxn>
                <a:cxn ang="0">
                  <a:pos x="733" y="516"/>
                </a:cxn>
                <a:cxn ang="0">
                  <a:pos x="693" y="516"/>
                </a:cxn>
                <a:cxn ang="0">
                  <a:pos x="653" y="516"/>
                </a:cxn>
                <a:cxn ang="0">
                  <a:pos x="613" y="516"/>
                </a:cxn>
                <a:cxn ang="0">
                  <a:pos x="573" y="520"/>
                </a:cxn>
                <a:cxn ang="0">
                  <a:pos x="533" y="588"/>
                </a:cxn>
                <a:cxn ang="0">
                  <a:pos x="489" y="444"/>
                </a:cxn>
                <a:cxn ang="0">
                  <a:pos x="449" y="320"/>
                </a:cxn>
                <a:cxn ang="0">
                  <a:pos x="409" y="308"/>
                </a:cxn>
                <a:cxn ang="0">
                  <a:pos x="368" y="308"/>
                </a:cxn>
                <a:cxn ang="0">
                  <a:pos x="328" y="304"/>
                </a:cxn>
                <a:cxn ang="0">
                  <a:pos x="288" y="272"/>
                </a:cxn>
                <a:cxn ang="0">
                  <a:pos x="248" y="308"/>
                </a:cxn>
                <a:cxn ang="0">
                  <a:pos x="208" y="496"/>
                </a:cxn>
                <a:cxn ang="0">
                  <a:pos x="168" y="512"/>
                </a:cxn>
                <a:cxn ang="0">
                  <a:pos x="128" y="512"/>
                </a:cxn>
                <a:cxn ang="0">
                  <a:pos x="88" y="512"/>
                </a:cxn>
                <a:cxn ang="0">
                  <a:pos x="48" y="504"/>
                </a:cxn>
                <a:cxn ang="0">
                  <a:pos x="8" y="492"/>
                </a:cxn>
              </a:cxnLst>
              <a:rect l="0" t="0" r="r" b="b"/>
              <a:pathLst>
                <a:path w="1025" h="588">
                  <a:moveTo>
                    <a:pt x="0" y="308"/>
                  </a:moveTo>
                  <a:lnTo>
                    <a:pt x="8" y="300"/>
                  </a:lnTo>
                  <a:lnTo>
                    <a:pt x="16" y="296"/>
                  </a:lnTo>
                  <a:lnTo>
                    <a:pt x="24" y="292"/>
                  </a:lnTo>
                  <a:lnTo>
                    <a:pt x="32" y="292"/>
                  </a:lnTo>
                  <a:lnTo>
                    <a:pt x="40" y="288"/>
                  </a:lnTo>
                  <a:lnTo>
                    <a:pt x="48" y="288"/>
                  </a:lnTo>
                  <a:lnTo>
                    <a:pt x="56" y="284"/>
                  </a:lnTo>
                  <a:lnTo>
                    <a:pt x="64" y="284"/>
                  </a:lnTo>
                  <a:lnTo>
                    <a:pt x="72" y="284"/>
                  </a:lnTo>
                  <a:lnTo>
                    <a:pt x="80" y="284"/>
                  </a:lnTo>
                  <a:lnTo>
                    <a:pt x="88" y="284"/>
                  </a:lnTo>
                  <a:lnTo>
                    <a:pt x="96" y="280"/>
                  </a:lnTo>
                  <a:lnTo>
                    <a:pt x="104" y="280"/>
                  </a:lnTo>
                  <a:lnTo>
                    <a:pt x="112" y="280"/>
                  </a:lnTo>
                  <a:lnTo>
                    <a:pt x="120" y="280"/>
                  </a:lnTo>
                  <a:lnTo>
                    <a:pt x="128" y="280"/>
                  </a:lnTo>
                  <a:lnTo>
                    <a:pt x="136" y="280"/>
                  </a:lnTo>
                  <a:lnTo>
                    <a:pt x="144" y="280"/>
                  </a:lnTo>
                  <a:lnTo>
                    <a:pt x="152" y="280"/>
                  </a:lnTo>
                  <a:lnTo>
                    <a:pt x="160" y="280"/>
                  </a:lnTo>
                  <a:lnTo>
                    <a:pt x="168" y="280"/>
                  </a:lnTo>
                  <a:lnTo>
                    <a:pt x="176" y="280"/>
                  </a:lnTo>
                  <a:lnTo>
                    <a:pt x="184" y="280"/>
                  </a:lnTo>
                  <a:lnTo>
                    <a:pt x="192" y="276"/>
                  </a:lnTo>
                  <a:lnTo>
                    <a:pt x="200" y="272"/>
                  </a:lnTo>
                  <a:lnTo>
                    <a:pt x="208" y="260"/>
                  </a:lnTo>
                  <a:lnTo>
                    <a:pt x="216" y="244"/>
                  </a:lnTo>
                  <a:lnTo>
                    <a:pt x="224" y="216"/>
                  </a:lnTo>
                  <a:lnTo>
                    <a:pt x="232" y="172"/>
                  </a:lnTo>
                  <a:lnTo>
                    <a:pt x="240" y="124"/>
                  </a:lnTo>
                  <a:lnTo>
                    <a:pt x="248" y="72"/>
                  </a:lnTo>
                  <a:lnTo>
                    <a:pt x="256" y="28"/>
                  </a:lnTo>
                  <a:lnTo>
                    <a:pt x="264" y="4"/>
                  </a:lnTo>
                  <a:lnTo>
                    <a:pt x="272" y="0"/>
                  </a:lnTo>
                  <a:lnTo>
                    <a:pt x="280" y="12"/>
                  </a:lnTo>
                  <a:lnTo>
                    <a:pt x="288" y="28"/>
                  </a:lnTo>
                  <a:lnTo>
                    <a:pt x="296" y="44"/>
                  </a:lnTo>
                  <a:lnTo>
                    <a:pt x="304" y="52"/>
                  </a:lnTo>
                  <a:lnTo>
                    <a:pt x="312" y="56"/>
                  </a:lnTo>
                  <a:lnTo>
                    <a:pt x="320" y="56"/>
                  </a:lnTo>
                  <a:lnTo>
                    <a:pt x="328" y="56"/>
                  </a:lnTo>
                  <a:lnTo>
                    <a:pt x="336" y="56"/>
                  </a:lnTo>
                  <a:lnTo>
                    <a:pt x="344" y="56"/>
                  </a:lnTo>
                  <a:lnTo>
                    <a:pt x="352" y="56"/>
                  </a:lnTo>
                  <a:lnTo>
                    <a:pt x="360" y="56"/>
                  </a:lnTo>
                  <a:lnTo>
                    <a:pt x="368" y="56"/>
                  </a:lnTo>
                  <a:lnTo>
                    <a:pt x="376" y="56"/>
                  </a:lnTo>
                  <a:lnTo>
                    <a:pt x="385" y="56"/>
                  </a:lnTo>
                  <a:lnTo>
                    <a:pt x="393" y="56"/>
                  </a:lnTo>
                  <a:lnTo>
                    <a:pt x="401" y="56"/>
                  </a:lnTo>
                  <a:lnTo>
                    <a:pt x="409" y="56"/>
                  </a:lnTo>
                  <a:lnTo>
                    <a:pt x="417" y="56"/>
                  </a:lnTo>
                  <a:lnTo>
                    <a:pt x="425" y="56"/>
                  </a:lnTo>
                  <a:lnTo>
                    <a:pt x="433" y="60"/>
                  </a:lnTo>
                  <a:lnTo>
                    <a:pt x="441" y="60"/>
                  </a:lnTo>
                  <a:lnTo>
                    <a:pt x="449" y="68"/>
                  </a:lnTo>
                  <a:lnTo>
                    <a:pt x="457" y="80"/>
                  </a:lnTo>
                  <a:lnTo>
                    <a:pt x="465" y="96"/>
                  </a:lnTo>
                  <a:lnTo>
                    <a:pt x="473" y="124"/>
                  </a:lnTo>
                  <a:lnTo>
                    <a:pt x="481" y="156"/>
                  </a:lnTo>
                  <a:lnTo>
                    <a:pt x="489" y="196"/>
                  </a:lnTo>
                  <a:lnTo>
                    <a:pt x="497" y="240"/>
                  </a:lnTo>
                  <a:lnTo>
                    <a:pt x="505" y="280"/>
                  </a:lnTo>
                  <a:lnTo>
                    <a:pt x="517" y="316"/>
                  </a:lnTo>
                  <a:lnTo>
                    <a:pt x="525" y="340"/>
                  </a:lnTo>
                  <a:lnTo>
                    <a:pt x="533" y="348"/>
                  </a:lnTo>
                  <a:lnTo>
                    <a:pt x="541" y="348"/>
                  </a:lnTo>
                  <a:lnTo>
                    <a:pt x="549" y="336"/>
                  </a:lnTo>
                  <a:lnTo>
                    <a:pt x="557" y="316"/>
                  </a:lnTo>
                  <a:lnTo>
                    <a:pt x="565" y="296"/>
                  </a:lnTo>
                  <a:lnTo>
                    <a:pt x="573" y="284"/>
                  </a:lnTo>
                  <a:lnTo>
                    <a:pt x="581" y="276"/>
                  </a:lnTo>
                  <a:lnTo>
                    <a:pt x="589" y="272"/>
                  </a:lnTo>
                  <a:lnTo>
                    <a:pt x="597" y="272"/>
                  </a:lnTo>
                  <a:lnTo>
                    <a:pt x="605" y="276"/>
                  </a:lnTo>
                  <a:lnTo>
                    <a:pt x="613" y="280"/>
                  </a:lnTo>
                  <a:lnTo>
                    <a:pt x="621" y="280"/>
                  </a:lnTo>
                  <a:lnTo>
                    <a:pt x="629" y="280"/>
                  </a:lnTo>
                  <a:lnTo>
                    <a:pt x="637" y="280"/>
                  </a:lnTo>
                  <a:lnTo>
                    <a:pt x="645" y="280"/>
                  </a:lnTo>
                  <a:lnTo>
                    <a:pt x="653" y="276"/>
                  </a:lnTo>
                  <a:lnTo>
                    <a:pt x="661" y="276"/>
                  </a:lnTo>
                  <a:lnTo>
                    <a:pt x="669" y="276"/>
                  </a:lnTo>
                  <a:lnTo>
                    <a:pt x="677" y="276"/>
                  </a:lnTo>
                  <a:lnTo>
                    <a:pt x="685" y="276"/>
                  </a:lnTo>
                  <a:lnTo>
                    <a:pt x="693" y="276"/>
                  </a:lnTo>
                  <a:lnTo>
                    <a:pt x="701" y="276"/>
                  </a:lnTo>
                  <a:lnTo>
                    <a:pt x="709" y="276"/>
                  </a:lnTo>
                  <a:lnTo>
                    <a:pt x="717" y="280"/>
                  </a:lnTo>
                  <a:lnTo>
                    <a:pt x="725" y="280"/>
                  </a:lnTo>
                  <a:lnTo>
                    <a:pt x="733" y="280"/>
                  </a:lnTo>
                  <a:lnTo>
                    <a:pt x="741" y="276"/>
                  </a:lnTo>
                  <a:lnTo>
                    <a:pt x="749" y="276"/>
                  </a:lnTo>
                  <a:lnTo>
                    <a:pt x="757" y="276"/>
                  </a:lnTo>
                  <a:lnTo>
                    <a:pt x="765" y="276"/>
                  </a:lnTo>
                  <a:lnTo>
                    <a:pt x="773" y="280"/>
                  </a:lnTo>
                  <a:lnTo>
                    <a:pt x="781" y="280"/>
                  </a:lnTo>
                  <a:lnTo>
                    <a:pt x="789" y="280"/>
                  </a:lnTo>
                  <a:lnTo>
                    <a:pt x="797" y="280"/>
                  </a:lnTo>
                  <a:lnTo>
                    <a:pt x="805" y="280"/>
                  </a:lnTo>
                  <a:lnTo>
                    <a:pt x="813" y="280"/>
                  </a:lnTo>
                  <a:lnTo>
                    <a:pt x="821" y="280"/>
                  </a:lnTo>
                  <a:lnTo>
                    <a:pt x="829" y="280"/>
                  </a:lnTo>
                  <a:lnTo>
                    <a:pt x="837" y="280"/>
                  </a:lnTo>
                  <a:lnTo>
                    <a:pt x="845" y="280"/>
                  </a:lnTo>
                  <a:lnTo>
                    <a:pt x="853" y="280"/>
                  </a:lnTo>
                  <a:lnTo>
                    <a:pt x="861" y="280"/>
                  </a:lnTo>
                  <a:lnTo>
                    <a:pt x="869" y="280"/>
                  </a:lnTo>
                  <a:lnTo>
                    <a:pt x="877" y="280"/>
                  </a:lnTo>
                  <a:lnTo>
                    <a:pt x="885" y="280"/>
                  </a:lnTo>
                  <a:lnTo>
                    <a:pt x="893" y="280"/>
                  </a:lnTo>
                  <a:lnTo>
                    <a:pt x="901" y="280"/>
                  </a:lnTo>
                  <a:lnTo>
                    <a:pt x="909" y="280"/>
                  </a:lnTo>
                  <a:lnTo>
                    <a:pt x="917" y="280"/>
                  </a:lnTo>
                  <a:lnTo>
                    <a:pt x="925" y="280"/>
                  </a:lnTo>
                  <a:lnTo>
                    <a:pt x="933" y="284"/>
                  </a:lnTo>
                  <a:lnTo>
                    <a:pt x="941" y="284"/>
                  </a:lnTo>
                  <a:lnTo>
                    <a:pt x="949" y="284"/>
                  </a:lnTo>
                  <a:lnTo>
                    <a:pt x="957" y="284"/>
                  </a:lnTo>
                  <a:lnTo>
                    <a:pt x="965" y="284"/>
                  </a:lnTo>
                  <a:lnTo>
                    <a:pt x="973" y="288"/>
                  </a:lnTo>
                  <a:lnTo>
                    <a:pt x="981" y="288"/>
                  </a:lnTo>
                  <a:lnTo>
                    <a:pt x="989" y="292"/>
                  </a:lnTo>
                  <a:lnTo>
                    <a:pt x="997" y="296"/>
                  </a:lnTo>
                  <a:lnTo>
                    <a:pt x="1005" y="300"/>
                  </a:lnTo>
                  <a:lnTo>
                    <a:pt x="1013" y="304"/>
                  </a:lnTo>
                  <a:lnTo>
                    <a:pt x="1025" y="312"/>
                  </a:lnTo>
                  <a:lnTo>
                    <a:pt x="1025" y="480"/>
                  </a:lnTo>
                  <a:lnTo>
                    <a:pt x="1013" y="488"/>
                  </a:lnTo>
                  <a:lnTo>
                    <a:pt x="1005" y="492"/>
                  </a:lnTo>
                  <a:lnTo>
                    <a:pt x="997" y="496"/>
                  </a:lnTo>
                  <a:lnTo>
                    <a:pt x="989" y="500"/>
                  </a:lnTo>
                  <a:lnTo>
                    <a:pt x="981" y="504"/>
                  </a:lnTo>
                  <a:lnTo>
                    <a:pt x="973" y="504"/>
                  </a:lnTo>
                  <a:lnTo>
                    <a:pt x="965" y="508"/>
                  </a:lnTo>
                  <a:lnTo>
                    <a:pt x="957" y="508"/>
                  </a:lnTo>
                  <a:lnTo>
                    <a:pt x="949" y="508"/>
                  </a:lnTo>
                  <a:lnTo>
                    <a:pt x="941" y="508"/>
                  </a:lnTo>
                  <a:lnTo>
                    <a:pt x="933" y="512"/>
                  </a:lnTo>
                  <a:lnTo>
                    <a:pt x="925" y="512"/>
                  </a:lnTo>
                  <a:lnTo>
                    <a:pt x="917" y="512"/>
                  </a:lnTo>
                  <a:lnTo>
                    <a:pt x="909" y="512"/>
                  </a:lnTo>
                  <a:lnTo>
                    <a:pt x="901" y="512"/>
                  </a:lnTo>
                  <a:lnTo>
                    <a:pt x="893" y="512"/>
                  </a:lnTo>
                  <a:lnTo>
                    <a:pt x="885" y="512"/>
                  </a:lnTo>
                  <a:lnTo>
                    <a:pt x="877" y="512"/>
                  </a:lnTo>
                  <a:lnTo>
                    <a:pt x="869" y="512"/>
                  </a:lnTo>
                  <a:lnTo>
                    <a:pt x="861" y="512"/>
                  </a:lnTo>
                  <a:lnTo>
                    <a:pt x="853" y="512"/>
                  </a:lnTo>
                  <a:lnTo>
                    <a:pt x="845" y="512"/>
                  </a:lnTo>
                  <a:lnTo>
                    <a:pt x="837" y="512"/>
                  </a:lnTo>
                  <a:lnTo>
                    <a:pt x="829" y="512"/>
                  </a:lnTo>
                  <a:lnTo>
                    <a:pt x="821" y="512"/>
                  </a:lnTo>
                  <a:lnTo>
                    <a:pt x="813" y="512"/>
                  </a:lnTo>
                  <a:lnTo>
                    <a:pt x="805" y="512"/>
                  </a:lnTo>
                  <a:lnTo>
                    <a:pt x="797" y="512"/>
                  </a:lnTo>
                  <a:lnTo>
                    <a:pt x="789" y="512"/>
                  </a:lnTo>
                  <a:lnTo>
                    <a:pt x="781" y="512"/>
                  </a:lnTo>
                  <a:lnTo>
                    <a:pt x="773" y="512"/>
                  </a:lnTo>
                  <a:lnTo>
                    <a:pt x="765" y="512"/>
                  </a:lnTo>
                  <a:lnTo>
                    <a:pt x="757" y="516"/>
                  </a:lnTo>
                  <a:lnTo>
                    <a:pt x="749" y="516"/>
                  </a:lnTo>
                  <a:lnTo>
                    <a:pt x="741" y="516"/>
                  </a:lnTo>
                  <a:lnTo>
                    <a:pt x="733" y="516"/>
                  </a:lnTo>
                  <a:lnTo>
                    <a:pt x="725" y="516"/>
                  </a:lnTo>
                  <a:lnTo>
                    <a:pt x="717" y="516"/>
                  </a:lnTo>
                  <a:lnTo>
                    <a:pt x="709" y="516"/>
                  </a:lnTo>
                  <a:lnTo>
                    <a:pt x="701" y="516"/>
                  </a:lnTo>
                  <a:lnTo>
                    <a:pt x="693" y="516"/>
                  </a:lnTo>
                  <a:lnTo>
                    <a:pt x="685" y="512"/>
                  </a:lnTo>
                  <a:lnTo>
                    <a:pt x="677" y="512"/>
                  </a:lnTo>
                  <a:lnTo>
                    <a:pt x="669" y="512"/>
                  </a:lnTo>
                  <a:lnTo>
                    <a:pt x="661" y="512"/>
                  </a:lnTo>
                  <a:lnTo>
                    <a:pt x="653" y="516"/>
                  </a:lnTo>
                  <a:lnTo>
                    <a:pt x="645" y="516"/>
                  </a:lnTo>
                  <a:lnTo>
                    <a:pt x="637" y="516"/>
                  </a:lnTo>
                  <a:lnTo>
                    <a:pt x="629" y="516"/>
                  </a:lnTo>
                  <a:lnTo>
                    <a:pt x="621" y="516"/>
                  </a:lnTo>
                  <a:lnTo>
                    <a:pt x="613" y="516"/>
                  </a:lnTo>
                  <a:lnTo>
                    <a:pt x="605" y="512"/>
                  </a:lnTo>
                  <a:lnTo>
                    <a:pt x="597" y="512"/>
                  </a:lnTo>
                  <a:lnTo>
                    <a:pt x="589" y="508"/>
                  </a:lnTo>
                  <a:lnTo>
                    <a:pt x="581" y="512"/>
                  </a:lnTo>
                  <a:lnTo>
                    <a:pt x="573" y="520"/>
                  </a:lnTo>
                  <a:lnTo>
                    <a:pt x="565" y="536"/>
                  </a:lnTo>
                  <a:lnTo>
                    <a:pt x="557" y="556"/>
                  </a:lnTo>
                  <a:lnTo>
                    <a:pt x="549" y="572"/>
                  </a:lnTo>
                  <a:lnTo>
                    <a:pt x="541" y="588"/>
                  </a:lnTo>
                  <a:lnTo>
                    <a:pt x="533" y="588"/>
                  </a:lnTo>
                  <a:lnTo>
                    <a:pt x="525" y="580"/>
                  </a:lnTo>
                  <a:lnTo>
                    <a:pt x="517" y="556"/>
                  </a:lnTo>
                  <a:lnTo>
                    <a:pt x="505" y="524"/>
                  </a:lnTo>
                  <a:lnTo>
                    <a:pt x="497" y="484"/>
                  </a:lnTo>
                  <a:lnTo>
                    <a:pt x="489" y="444"/>
                  </a:lnTo>
                  <a:lnTo>
                    <a:pt x="481" y="404"/>
                  </a:lnTo>
                  <a:lnTo>
                    <a:pt x="473" y="372"/>
                  </a:lnTo>
                  <a:lnTo>
                    <a:pt x="465" y="348"/>
                  </a:lnTo>
                  <a:lnTo>
                    <a:pt x="457" y="332"/>
                  </a:lnTo>
                  <a:lnTo>
                    <a:pt x="449" y="320"/>
                  </a:lnTo>
                  <a:lnTo>
                    <a:pt x="441" y="312"/>
                  </a:lnTo>
                  <a:lnTo>
                    <a:pt x="433" y="308"/>
                  </a:lnTo>
                  <a:lnTo>
                    <a:pt x="425" y="308"/>
                  </a:lnTo>
                  <a:lnTo>
                    <a:pt x="417" y="308"/>
                  </a:lnTo>
                  <a:lnTo>
                    <a:pt x="409" y="308"/>
                  </a:lnTo>
                  <a:lnTo>
                    <a:pt x="401" y="308"/>
                  </a:lnTo>
                  <a:lnTo>
                    <a:pt x="393" y="308"/>
                  </a:lnTo>
                  <a:lnTo>
                    <a:pt x="385" y="308"/>
                  </a:lnTo>
                  <a:lnTo>
                    <a:pt x="376" y="308"/>
                  </a:lnTo>
                  <a:lnTo>
                    <a:pt x="368" y="308"/>
                  </a:lnTo>
                  <a:lnTo>
                    <a:pt x="360" y="308"/>
                  </a:lnTo>
                  <a:lnTo>
                    <a:pt x="352" y="308"/>
                  </a:lnTo>
                  <a:lnTo>
                    <a:pt x="344" y="304"/>
                  </a:lnTo>
                  <a:lnTo>
                    <a:pt x="336" y="304"/>
                  </a:lnTo>
                  <a:lnTo>
                    <a:pt x="328" y="304"/>
                  </a:lnTo>
                  <a:lnTo>
                    <a:pt x="320" y="304"/>
                  </a:lnTo>
                  <a:lnTo>
                    <a:pt x="312" y="304"/>
                  </a:lnTo>
                  <a:lnTo>
                    <a:pt x="304" y="300"/>
                  </a:lnTo>
                  <a:lnTo>
                    <a:pt x="296" y="292"/>
                  </a:lnTo>
                  <a:lnTo>
                    <a:pt x="288" y="272"/>
                  </a:lnTo>
                  <a:lnTo>
                    <a:pt x="280" y="256"/>
                  </a:lnTo>
                  <a:lnTo>
                    <a:pt x="272" y="240"/>
                  </a:lnTo>
                  <a:lnTo>
                    <a:pt x="264" y="244"/>
                  </a:lnTo>
                  <a:lnTo>
                    <a:pt x="256" y="268"/>
                  </a:lnTo>
                  <a:lnTo>
                    <a:pt x="248" y="308"/>
                  </a:lnTo>
                  <a:lnTo>
                    <a:pt x="240" y="360"/>
                  </a:lnTo>
                  <a:lnTo>
                    <a:pt x="232" y="412"/>
                  </a:lnTo>
                  <a:lnTo>
                    <a:pt x="224" y="452"/>
                  </a:lnTo>
                  <a:lnTo>
                    <a:pt x="216" y="476"/>
                  </a:lnTo>
                  <a:lnTo>
                    <a:pt x="208" y="496"/>
                  </a:lnTo>
                  <a:lnTo>
                    <a:pt x="200" y="504"/>
                  </a:lnTo>
                  <a:lnTo>
                    <a:pt x="192" y="508"/>
                  </a:lnTo>
                  <a:lnTo>
                    <a:pt x="184" y="512"/>
                  </a:lnTo>
                  <a:lnTo>
                    <a:pt x="176" y="512"/>
                  </a:lnTo>
                  <a:lnTo>
                    <a:pt x="168" y="512"/>
                  </a:lnTo>
                  <a:lnTo>
                    <a:pt x="160" y="512"/>
                  </a:lnTo>
                  <a:lnTo>
                    <a:pt x="152" y="512"/>
                  </a:lnTo>
                  <a:lnTo>
                    <a:pt x="144" y="512"/>
                  </a:lnTo>
                  <a:lnTo>
                    <a:pt x="136" y="512"/>
                  </a:lnTo>
                  <a:lnTo>
                    <a:pt x="128" y="512"/>
                  </a:lnTo>
                  <a:lnTo>
                    <a:pt x="120" y="512"/>
                  </a:lnTo>
                  <a:lnTo>
                    <a:pt x="112" y="512"/>
                  </a:lnTo>
                  <a:lnTo>
                    <a:pt x="104" y="512"/>
                  </a:lnTo>
                  <a:lnTo>
                    <a:pt x="96" y="512"/>
                  </a:lnTo>
                  <a:lnTo>
                    <a:pt x="88" y="512"/>
                  </a:lnTo>
                  <a:lnTo>
                    <a:pt x="80" y="508"/>
                  </a:lnTo>
                  <a:lnTo>
                    <a:pt x="72" y="508"/>
                  </a:lnTo>
                  <a:lnTo>
                    <a:pt x="64" y="508"/>
                  </a:lnTo>
                  <a:lnTo>
                    <a:pt x="56" y="508"/>
                  </a:lnTo>
                  <a:lnTo>
                    <a:pt x="48" y="504"/>
                  </a:lnTo>
                  <a:lnTo>
                    <a:pt x="40" y="504"/>
                  </a:lnTo>
                  <a:lnTo>
                    <a:pt x="32" y="504"/>
                  </a:lnTo>
                  <a:lnTo>
                    <a:pt x="24" y="500"/>
                  </a:lnTo>
                  <a:lnTo>
                    <a:pt x="16" y="496"/>
                  </a:lnTo>
                  <a:lnTo>
                    <a:pt x="8" y="492"/>
                  </a:lnTo>
                  <a:lnTo>
                    <a:pt x="0" y="488"/>
                  </a:lnTo>
                  <a:lnTo>
                    <a:pt x="0" y="308"/>
                  </a:lnTo>
                </a:path>
              </a:pathLst>
            </a:cu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8" name="Freeform 48"/>
            <p:cNvSpPr>
              <a:spLocks/>
            </p:cNvSpPr>
            <p:nvPr/>
          </p:nvSpPr>
          <p:spPr bwMode="auto">
            <a:xfrm>
              <a:off x="4941888" y="825500"/>
              <a:ext cx="1627188" cy="552450"/>
            </a:xfrm>
            <a:custGeom>
              <a:avLst/>
              <a:gdLst/>
              <a:ahLst/>
              <a:cxnLst>
                <a:cxn ang="0">
                  <a:pos x="16" y="276"/>
                </a:cxn>
                <a:cxn ang="0">
                  <a:pos x="40" y="276"/>
                </a:cxn>
                <a:cxn ang="0">
                  <a:pos x="64" y="276"/>
                </a:cxn>
                <a:cxn ang="0">
                  <a:pos x="88" y="276"/>
                </a:cxn>
                <a:cxn ang="0">
                  <a:pos x="112" y="276"/>
                </a:cxn>
                <a:cxn ang="0">
                  <a:pos x="136" y="276"/>
                </a:cxn>
                <a:cxn ang="0">
                  <a:pos x="160" y="276"/>
                </a:cxn>
                <a:cxn ang="0">
                  <a:pos x="184" y="276"/>
                </a:cxn>
                <a:cxn ang="0">
                  <a:pos x="208" y="256"/>
                </a:cxn>
                <a:cxn ang="0">
                  <a:pos x="232" y="172"/>
                </a:cxn>
                <a:cxn ang="0">
                  <a:pos x="256" y="28"/>
                </a:cxn>
                <a:cxn ang="0">
                  <a:pos x="280" y="12"/>
                </a:cxn>
                <a:cxn ang="0">
                  <a:pos x="304" y="56"/>
                </a:cxn>
                <a:cxn ang="0">
                  <a:pos x="328" y="60"/>
                </a:cxn>
                <a:cxn ang="0">
                  <a:pos x="352" y="60"/>
                </a:cxn>
                <a:cxn ang="0">
                  <a:pos x="376" y="64"/>
                </a:cxn>
                <a:cxn ang="0">
                  <a:pos x="401" y="64"/>
                </a:cxn>
                <a:cxn ang="0">
                  <a:pos x="425" y="64"/>
                </a:cxn>
                <a:cxn ang="0">
                  <a:pos x="449" y="72"/>
                </a:cxn>
                <a:cxn ang="0">
                  <a:pos x="473" y="128"/>
                </a:cxn>
                <a:cxn ang="0">
                  <a:pos x="497" y="240"/>
                </a:cxn>
                <a:cxn ang="0">
                  <a:pos x="525" y="340"/>
                </a:cxn>
                <a:cxn ang="0">
                  <a:pos x="549" y="336"/>
                </a:cxn>
                <a:cxn ang="0">
                  <a:pos x="573" y="280"/>
                </a:cxn>
                <a:cxn ang="0">
                  <a:pos x="597" y="272"/>
                </a:cxn>
                <a:cxn ang="0">
                  <a:pos x="621" y="276"/>
                </a:cxn>
                <a:cxn ang="0">
                  <a:pos x="645" y="276"/>
                </a:cxn>
                <a:cxn ang="0">
                  <a:pos x="669" y="276"/>
                </a:cxn>
                <a:cxn ang="0">
                  <a:pos x="693" y="276"/>
                </a:cxn>
                <a:cxn ang="0">
                  <a:pos x="717" y="276"/>
                </a:cxn>
                <a:cxn ang="0">
                  <a:pos x="741" y="276"/>
                </a:cxn>
                <a:cxn ang="0">
                  <a:pos x="765" y="276"/>
                </a:cxn>
                <a:cxn ang="0">
                  <a:pos x="789" y="276"/>
                </a:cxn>
                <a:cxn ang="0">
                  <a:pos x="813" y="276"/>
                </a:cxn>
                <a:cxn ang="0">
                  <a:pos x="837" y="276"/>
                </a:cxn>
                <a:cxn ang="0">
                  <a:pos x="861" y="276"/>
                </a:cxn>
                <a:cxn ang="0">
                  <a:pos x="885" y="276"/>
                </a:cxn>
                <a:cxn ang="0">
                  <a:pos x="909" y="276"/>
                </a:cxn>
                <a:cxn ang="0">
                  <a:pos x="933" y="276"/>
                </a:cxn>
                <a:cxn ang="0">
                  <a:pos x="957" y="276"/>
                </a:cxn>
                <a:cxn ang="0">
                  <a:pos x="981" y="276"/>
                </a:cxn>
                <a:cxn ang="0">
                  <a:pos x="1005" y="276"/>
                </a:cxn>
              </a:cxnLst>
              <a:rect l="0" t="0" r="r" b="b"/>
              <a:pathLst>
                <a:path w="1025" h="348">
                  <a:moveTo>
                    <a:pt x="0" y="276"/>
                  </a:moveTo>
                  <a:lnTo>
                    <a:pt x="8" y="276"/>
                  </a:lnTo>
                  <a:lnTo>
                    <a:pt x="16" y="276"/>
                  </a:lnTo>
                  <a:lnTo>
                    <a:pt x="24" y="276"/>
                  </a:lnTo>
                  <a:lnTo>
                    <a:pt x="32" y="276"/>
                  </a:lnTo>
                  <a:lnTo>
                    <a:pt x="40" y="276"/>
                  </a:lnTo>
                  <a:lnTo>
                    <a:pt x="48" y="276"/>
                  </a:lnTo>
                  <a:lnTo>
                    <a:pt x="56" y="276"/>
                  </a:lnTo>
                  <a:lnTo>
                    <a:pt x="64" y="276"/>
                  </a:lnTo>
                  <a:lnTo>
                    <a:pt x="72" y="276"/>
                  </a:lnTo>
                  <a:lnTo>
                    <a:pt x="80" y="276"/>
                  </a:lnTo>
                  <a:lnTo>
                    <a:pt x="88" y="276"/>
                  </a:lnTo>
                  <a:lnTo>
                    <a:pt x="96" y="276"/>
                  </a:lnTo>
                  <a:lnTo>
                    <a:pt x="104" y="276"/>
                  </a:lnTo>
                  <a:lnTo>
                    <a:pt x="112" y="276"/>
                  </a:lnTo>
                  <a:lnTo>
                    <a:pt x="120" y="276"/>
                  </a:lnTo>
                  <a:lnTo>
                    <a:pt x="128" y="276"/>
                  </a:lnTo>
                  <a:lnTo>
                    <a:pt x="136" y="276"/>
                  </a:lnTo>
                  <a:lnTo>
                    <a:pt x="144" y="276"/>
                  </a:lnTo>
                  <a:lnTo>
                    <a:pt x="152" y="276"/>
                  </a:lnTo>
                  <a:lnTo>
                    <a:pt x="160" y="276"/>
                  </a:lnTo>
                  <a:lnTo>
                    <a:pt x="168" y="276"/>
                  </a:lnTo>
                  <a:lnTo>
                    <a:pt x="176" y="276"/>
                  </a:lnTo>
                  <a:lnTo>
                    <a:pt x="184" y="276"/>
                  </a:lnTo>
                  <a:lnTo>
                    <a:pt x="192" y="272"/>
                  </a:lnTo>
                  <a:lnTo>
                    <a:pt x="200" y="268"/>
                  </a:lnTo>
                  <a:lnTo>
                    <a:pt x="208" y="256"/>
                  </a:lnTo>
                  <a:lnTo>
                    <a:pt x="216" y="240"/>
                  </a:lnTo>
                  <a:lnTo>
                    <a:pt x="224" y="212"/>
                  </a:lnTo>
                  <a:lnTo>
                    <a:pt x="232" y="172"/>
                  </a:lnTo>
                  <a:lnTo>
                    <a:pt x="240" y="124"/>
                  </a:lnTo>
                  <a:lnTo>
                    <a:pt x="248" y="68"/>
                  </a:lnTo>
                  <a:lnTo>
                    <a:pt x="256" y="28"/>
                  </a:lnTo>
                  <a:lnTo>
                    <a:pt x="264" y="4"/>
                  </a:lnTo>
                  <a:lnTo>
                    <a:pt x="272" y="0"/>
                  </a:lnTo>
                  <a:lnTo>
                    <a:pt x="280" y="12"/>
                  </a:lnTo>
                  <a:lnTo>
                    <a:pt x="288" y="32"/>
                  </a:lnTo>
                  <a:lnTo>
                    <a:pt x="296" y="48"/>
                  </a:lnTo>
                  <a:lnTo>
                    <a:pt x="304" y="56"/>
                  </a:lnTo>
                  <a:lnTo>
                    <a:pt x="312" y="60"/>
                  </a:lnTo>
                  <a:lnTo>
                    <a:pt x="320" y="60"/>
                  </a:lnTo>
                  <a:lnTo>
                    <a:pt x="328" y="60"/>
                  </a:lnTo>
                  <a:lnTo>
                    <a:pt x="336" y="60"/>
                  </a:lnTo>
                  <a:lnTo>
                    <a:pt x="344" y="60"/>
                  </a:lnTo>
                  <a:lnTo>
                    <a:pt x="352" y="60"/>
                  </a:lnTo>
                  <a:lnTo>
                    <a:pt x="360" y="64"/>
                  </a:lnTo>
                  <a:lnTo>
                    <a:pt x="368" y="64"/>
                  </a:lnTo>
                  <a:lnTo>
                    <a:pt x="376" y="64"/>
                  </a:lnTo>
                  <a:lnTo>
                    <a:pt x="385" y="64"/>
                  </a:lnTo>
                  <a:lnTo>
                    <a:pt x="393" y="64"/>
                  </a:lnTo>
                  <a:lnTo>
                    <a:pt x="401" y="64"/>
                  </a:lnTo>
                  <a:lnTo>
                    <a:pt x="409" y="60"/>
                  </a:lnTo>
                  <a:lnTo>
                    <a:pt x="417" y="60"/>
                  </a:lnTo>
                  <a:lnTo>
                    <a:pt x="425" y="64"/>
                  </a:lnTo>
                  <a:lnTo>
                    <a:pt x="433" y="64"/>
                  </a:lnTo>
                  <a:lnTo>
                    <a:pt x="441" y="68"/>
                  </a:lnTo>
                  <a:lnTo>
                    <a:pt x="449" y="72"/>
                  </a:lnTo>
                  <a:lnTo>
                    <a:pt x="457" y="84"/>
                  </a:lnTo>
                  <a:lnTo>
                    <a:pt x="465" y="104"/>
                  </a:lnTo>
                  <a:lnTo>
                    <a:pt x="473" y="128"/>
                  </a:lnTo>
                  <a:lnTo>
                    <a:pt x="481" y="160"/>
                  </a:lnTo>
                  <a:lnTo>
                    <a:pt x="489" y="200"/>
                  </a:lnTo>
                  <a:lnTo>
                    <a:pt x="497" y="240"/>
                  </a:lnTo>
                  <a:lnTo>
                    <a:pt x="505" y="280"/>
                  </a:lnTo>
                  <a:lnTo>
                    <a:pt x="517" y="316"/>
                  </a:lnTo>
                  <a:lnTo>
                    <a:pt x="525" y="340"/>
                  </a:lnTo>
                  <a:lnTo>
                    <a:pt x="533" y="348"/>
                  </a:lnTo>
                  <a:lnTo>
                    <a:pt x="541" y="348"/>
                  </a:lnTo>
                  <a:lnTo>
                    <a:pt x="549" y="336"/>
                  </a:lnTo>
                  <a:lnTo>
                    <a:pt x="557" y="316"/>
                  </a:lnTo>
                  <a:lnTo>
                    <a:pt x="565" y="296"/>
                  </a:lnTo>
                  <a:lnTo>
                    <a:pt x="573" y="280"/>
                  </a:lnTo>
                  <a:lnTo>
                    <a:pt x="581" y="272"/>
                  </a:lnTo>
                  <a:lnTo>
                    <a:pt x="589" y="272"/>
                  </a:lnTo>
                  <a:lnTo>
                    <a:pt x="597" y="272"/>
                  </a:lnTo>
                  <a:lnTo>
                    <a:pt x="605" y="276"/>
                  </a:lnTo>
                  <a:lnTo>
                    <a:pt x="613" y="276"/>
                  </a:lnTo>
                  <a:lnTo>
                    <a:pt x="621" y="276"/>
                  </a:lnTo>
                  <a:lnTo>
                    <a:pt x="629" y="280"/>
                  </a:lnTo>
                  <a:lnTo>
                    <a:pt x="637" y="276"/>
                  </a:lnTo>
                  <a:lnTo>
                    <a:pt x="645" y="276"/>
                  </a:lnTo>
                  <a:lnTo>
                    <a:pt x="653" y="276"/>
                  </a:lnTo>
                  <a:lnTo>
                    <a:pt x="661" y="276"/>
                  </a:lnTo>
                  <a:lnTo>
                    <a:pt x="669" y="276"/>
                  </a:lnTo>
                  <a:lnTo>
                    <a:pt x="677" y="276"/>
                  </a:lnTo>
                  <a:lnTo>
                    <a:pt x="685" y="276"/>
                  </a:lnTo>
                  <a:lnTo>
                    <a:pt x="693" y="276"/>
                  </a:lnTo>
                  <a:lnTo>
                    <a:pt x="701" y="276"/>
                  </a:lnTo>
                  <a:lnTo>
                    <a:pt x="709" y="276"/>
                  </a:lnTo>
                  <a:lnTo>
                    <a:pt x="717" y="276"/>
                  </a:lnTo>
                  <a:lnTo>
                    <a:pt x="725" y="276"/>
                  </a:lnTo>
                  <a:lnTo>
                    <a:pt x="733" y="276"/>
                  </a:lnTo>
                  <a:lnTo>
                    <a:pt x="741" y="276"/>
                  </a:lnTo>
                  <a:lnTo>
                    <a:pt x="749" y="276"/>
                  </a:lnTo>
                  <a:lnTo>
                    <a:pt x="757" y="276"/>
                  </a:lnTo>
                  <a:lnTo>
                    <a:pt x="765" y="276"/>
                  </a:lnTo>
                  <a:lnTo>
                    <a:pt x="773" y="276"/>
                  </a:lnTo>
                  <a:lnTo>
                    <a:pt x="781" y="276"/>
                  </a:lnTo>
                  <a:lnTo>
                    <a:pt x="789" y="276"/>
                  </a:lnTo>
                  <a:lnTo>
                    <a:pt x="797" y="276"/>
                  </a:lnTo>
                  <a:lnTo>
                    <a:pt x="805" y="276"/>
                  </a:lnTo>
                  <a:lnTo>
                    <a:pt x="813" y="276"/>
                  </a:lnTo>
                  <a:lnTo>
                    <a:pt x="821" y="276"/>
                  </a:lnTo>
                  <a:lnTo>
                    <a:pt x="829" y="276"/>
                  </a:lnTo>
                  <a:lnTo>
                    <a:pt x="837" y="276"/>
                  </a:lnTo>
                  <a:lnTo>
                    <a:pt x="845" y="276"/>
                  </a:lnTo>
                  <a:lnTo>
                    <a:pt x="853" y="276"/>
                  </a:lnTo>
                  <a:lnTo>
                    <a:pt x="861" y="276"/>
                  </a:lnTo>
                  <a:lnTo>
                    <a:pt x="869" y="276"/>
                  </a:lnTo>
                  <a:lnTo>
                    <a:pt x="877" y="276"/>
                  </a:lnTo>
                  <a:lnTo>
                    <a:pt x="885" y="276"/>
                  </a:lnTo>
                  <a:lnTo>
                    <a:pt x="893" y="276"/>
                  </a:lnTo>
                  <a:lnTo>
                    <a:pt x="901" y="276"/>
                  </a:lnTo>
                  <a:lnTo>
                    <a:pt x="909" y="276"/>
                  </a:lnTo>
                  <a:lnTo>
                    <a:pt x="917" y="276"/>
                  </a:lnTo>
                  <a:lnTo>
                    <a:pt x="925" y="276"/>
                  </a:lnTo>
                  <a:lnTo>
                    <a:pt x="933" y="276"/>
                  </a:lnTo>
                  <a:lnTo>
                    <a:pt x="941" y="276"/>
                  </a:lnTo>
                  <a:lnTo>
                    <a:pt x="949" y="276"/>
                  </a:lnTo>
                  <a:lnTo>
                    <a:pt x="957" y="276"/>
                  </a:lnTo>
                  <a:lnTo>
                    <a:pt x="965" y="276"/>
                  </a:lnTo>
                  <a:lnTo>
                    <a:pt x="973" y="276"/>
                  </a:lnTo>
                  <a:lnTo>
                    <a:pt x="981" y="276"/>
                  </a:lnTo>
                  <a:lnTo>
                    <a:pt x="989" y="276"/>
                  </a:lnTo>
                  <a:lnTo>
                    <a:pt x="997" y="276"/>
                  </a:lnTo>
                  <a:lnTo>
                    <a:pt x="1005" y="276"/>
                  </a:lnTo>
                  <a:lnTo>
                    <a:pt x="1013" y="276"/>
                  </a:lnTo>
                  <a:lnTo>
                    <a:pt x="1025" y="27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69" name="Rectangle 49"/>
            <p:cNvSpPr>
              <a:spLocks noChangeArrowheads="1"/>
            </p:cNvSpPr>
            <p:nvPr/>
          </p:nvSpPr>
          <p:spPr bwMode="auto">
            <a:xfrm>
              <a:off x="5094288" y="374650"/>
              <a:ext cx="139781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Evoked response: source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70" name="Rectangle 50"/>
            <p:cNvSpPr>
              <a:spLocks noChangeArrowheads="1"/>
            </p:cNvSpPr>
            <p:nvPr/>
          </p:nvSpPr>
          <p:spPr bwMode="auto">
            <a:xfrm>
              <a:off x="5430838" y="175895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1" name="Rectangle 51"/>
            <p:cNvSpPr>
              <a:spLocks noChangeArrowheads="1"/>
            </p:cNvSpPr>
            <p:nvPr/>
          </p:nvSpPr>
          <p:spPr bwMode="auto">
            <a:xfrm>
              <a:off x="7083426" y="571500"/>
              <a:ext cx="1633538" cy="1060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372" name="Rectangle 52"/>
            <p:cNvSpPr>
              <a:spLocks noChangeArrowheads="1"/>
            </p:cNvSpPr>
            <p:nvPr/>
          </p:nvSpPr>
          <p:spPr bwMode="auto">
            <a:xfrm>
              <a:off x="7083426" y="571500"/>
              <a:ext cx="1633538" cy="10604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6373" name="Picture 53"/>
            <p:cNvPicPr>
              <a:picLocks noChangeAspect="1" noChangeArrowheads="1"/>
            </p:cNvPicPr>
            <p:nvPr/>
          </p:nvPicPr>
          <p:blipFill>
            <a:blip r:embed="rId2" cstate="print"/>
            <a:srcRect/>
            <a:stretch>
              <a:fillRect/>
            </a:stretch>
          </p:blipFill>
          <p:spPr bwMode="auto">
            <a:xfrm>
              <a:off x="7083426" y="577850"/>
              <a:ext cx="1633538" cy="1054100"/>
            </a:xfrm>
            <a:prstGeom prst="rect">
              <a:avLst/>
            </a:prstGeom>
            <a:noFill/>
            <a:ln w="9525">
              <a:noFill/>
              <a:miter lim="800000"/>
              <a:headEnd/>
              <a:tailEnd/>
            </a:ln>
          </p:spPr>
        </p:pic>
        <p:sp>
          <p:nvSpPr>
            <p:cNvPr id="56374" name="Rectangle 54"/>
            <p:cNvSpPr>
              <a:spLocks noChangeArrowheads="1"/>
            </p:cNvSpPr>
            <p:nvPr/>
          </p:nvSpPr>
          <p:spPr bwMode="auto">
            <a:xfrm>
              <a:off x="7471506" y="374650"/>
              <a:ext cx="91691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Induced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75" name="Rectangle 55"/>
            <p:cNvSpPr>
              <a:spLocks noChangeArrowheads="1"/>
            </p:cNvSpPr>
            <p:nvPr/>
          </p:nvSpPr>
          <p:spPr bwMode="auto">
            <a:xfrm>
              <a:off x="7572376" y="175895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6" name="Rectangle 56"/>
            <p:cNvSpPr>
              <a:spLocks noChangeArrowheads="1"/>
            </p:cNvSpPr>
            <p:nvPr/>
          </p:nvSpPr>
          <p:spPr bwMode="auto">
            <a:xfrm rot="16200000">
              <a:off x="6851216" y="1039927"/>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7" name="Line 57"/>
            <p:cNvSpPr>
              <a:spLocks noChangeShapeType="1"/>
            </p:cNvSpPr>
            <p:nvPr/>
          </p:nvSpPr>
          <p:spPr bwMode="auto">
            <a:xfrm>
              <a:off x="7089776" y="154940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78" name="Line 58"/>
            <p:cNvSpPr>
              <a:spLocks noChangeShapeType="1"/>
            </p:cNvSpPr>
            <p:nvPr/>
          </p:nvSpPr>
          <p:spPr bwMode="auto">
            <a:xfrm>
              <a:off x="7089776" y="146685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79" name="Line 59"/>
            <p:cNvSpPr>
              <a:spLocks noChangeShapeType="1"/>
            </p:cNvSpPr>
            <p:nvPr/>
          </p:nvSpPr>
          <p:spPr bwMode="auto">
            <a:xfrm>
              <a:off x="7089776" y="113665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0" name="Line 60"/>
            <p:cNvSpPr>
              <a:spLocks noChangeShapeType="1"/>
            </p:cNvSpPr>
            <p:nvPr/>
          </p:nvSpPr>
          <p:spPr bwMode="auto">
            <a:xfrm>
              <a:off x="7083426" y="57150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1" name="Line 61"/>
            <p:cNvSpPr>
              <a:spLocks noChangeShapeType="1"/>
            </p:cNvSpPr>
            <p:nvPr/>
          </p:nvSpPr>
          <p:spPr bwMode="auto">
            <a:xfrm>
              <a:off x="7083426" y="16319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2" name="Line 62"/>
            <p:cNvSpPr>
              <a:spLocks noChangeShapeType="1"/>
            </p:cNvSpPr>
            <p:nvPr/>
          </p:nvSpPr>
          <p:spPr bwMode="auto">
            <a:xfrm flipV="1">
              <a:off x="8716963" y="57150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3" name="Line 63"/>
            <p:cNvSpPr>
              <a:spLocks noChangeShapeType="1"/>
            </p:cNvSpPr>
            <p:nvPr/>
          </p:nvSpPr>
          <p:spPr bwMode="auto">
            <a:xfrm flipV="1">
              <a:off x="7083426" y="57150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4" name="Line 64"/>
            <p:cNvSpPr>
              <a:spLocks noChangeShapeType="1"/>
            </p:cNvSpPr>
            <p:nvPr/>
          </p:nvSpPr>
          <p:spPr bwMode="auto">
            <a:xfrm>
              <a:off x="7083426" y="16319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5" name="Line 65"/>
            <p:cNvSpPr>
              <a:spLocks noChangeShapeType="1"/>
            </p:cNvSpPr>
            <p:nvPr/>
          </p:nvSpPr>
          <p:spPr bwMode="auto">
            <a:xfrm flipV="1">
              <a:off x="7083426" y="57150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6" name="Line 66"/>
            <p:cNvSpPr>
              <a:spLocks noChangeShapeType="1"/>
            </p:cNvSpPr>
            <p:nvPr/>
          </p:nvSpPr>
          <p:spPr bwMode="auto">
            <a:xfrm flipV="1">
              <a:off x="7394576"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7" name="Line 67"/>
            <p:cNvSpPr>
              <a:spLocks noChangeShapeType="1"/>
            </p:cNvSpPr>
            <p:nvPr/>
          </p:nvSpPr>
          <p:spPr bwMode="auto">
            <a:xfrm>
              <a:off x="7394576"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88" name="Rectangle 68"/>
            <p:cNvSpPr>
              <a:spLocks noChangeArrowheads="1"/>
            </p:cNvSpPr>
            <p:nvPr/>
          </p:nvSpPr>
          <p:spPr bwMode="auto">
            <a:xfrm>
              <a:off x="7337426"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9" name="Line 69"/>
            <p:cNvSpPr>
              <a:spLocks noChangeShapeType="1"/>
            </p:cNvSpPr>
            <p:nvPr/>
          </p:nvSpPr>
          <p:spPr bwMode="auto">
            <a:xfrm flipV="1">
              <a:off x="7712076"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0" name="Line 70"/>
            <p:cNvSpPr>
              <a:spLocks noChangeShapeType="1"/>
            </p:cNvSpPr>
            <p:nvPr/>
          </p:nvSpPr>
          <p:spPr bwMode="auto">
            <a:xfrm>
              <a:off x="7712076"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1" name="Rectangle 71"/>
            <p:cNvSpPr>
              <a:spLocks noChangeArrowheads="1"/>
            </p:cNvSpPr>
            <p:nvPr/>
          </p:nvSpPr>
          <p:spPr bwMode="auto">
            <a:xfrm>
              <a:off x="7654926"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2" name="Line 72"/>
            <p:cNvSpPr>
              <a:spLocks noChangeShapeType="1"/>
            </p:cNvSpPr>
            <p:nvPr/>
          </p:nvSpPr>
          <p:spPr bwMode="auto">
            <a:xfrm flipV="1">
              <a:off x="8031163"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3" name="Line 73"/>
            <p:cNvSpPr>
              <a:spLocks noChangeShapeType="1"/>
            </p:cNvSpPr>
            <p:nvPr/>
          </p:nvSpPr>
          <p:spPr bwMode="auto">
            <a:xfrm>
              <a:off x="8031163"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4" name="Rectangle 74"/>
            <p:cNvSpPr>
              <a:spLocks noChangeArrowheads="1"/>
            </p:cNvSpPr>
            <p:nvPr/>
          </p:nvSpPr>
          <p:spPr bwMode="auto">
            <a:xfrm>
              <a:off x="7972426"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5" name="Line 75"/>
            <p:cNvSpPr>
              <a:spLocks noChangeShapeType="1"/>
            </p:cNvSpPr>
            <p:nvPr/>
          </p:nvSpPr>
          <p:spPr bwMode="auto">
            <a:xfrm flipV="1">
              <a:off x="8348663"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6" name="Line 76"/>
            <p:cNvSpPr>
              <a:spLocks noChangeShapeType="1"/>
            </p:cNvSpPr>
            <p:nvPr/>
          </p:nvSpPr>
          <p:spPr bwMode="auto">
            <a:xfrm>
              <a:off x="8348663"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7" name="Rectangle 77"/>
            <p:cNvSpPr>
              <a:spLocks noChangeArrowheads="1"/>
            </p:cNvSpPr>
            <p:nvPr/>
          </p:nvSpPr>
          <p:spPr bwMode="auto">
            <a:xfrm>
              <a:off x="8291513"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8" name="Line 78"/>
            <p:cNvSpPr>
              <a:spLocks noChangeShapeType="1"/>
            </p:cNvSpPr>
            <p:nvPr/>
          </p:nvSpPr>
          <p:spPr bwMode="auto">
            <a:xfrm flipV="1">
              <a:off x="8666163" y="16129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99" name="Line 79"/>
            <p:cNvSpPr>
              <a:spLocks noChangeShapeType="1"/>
            </p:cNvSpPr>
            <p:nvPr/>
          </p:nvSpPr>
          <p:spPr bwMode="auto">
            <a:xfrm>
              <a:off x="8666163" y="5778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0" name="Rectangle 80"/>
            <p:cNvSpPr>
              <a:spLocks noChangeArrowheads="1"/>
            </p:cNvSpPr>
            <p:nvPr/>
          </p:nvSpPr>
          <p:spPr bwMode="auto">
            <a:xfrm>
              <a:off x="8609013" y="16510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1" name="Line 81"/>
            <p:cNvSpPr>
              <a:spLocks noChangeShapeType="1"/>
            </p:cNvSpPr>
            <p:nvPr/>
          </p:nvSpPr>
          <p:spPr bwMode="auto">
            <a:xfrm>
              <a:off x="7083426" y="15176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2" name="Line 82"/>
            <p:cNvSpPr>
              <a:spLocks noChangeShapeType="1"/>
            </p:cNvSpPr>
            <p:nvPr/>
          </p:nvSpPr>
          <p:spPr bwMode="auto">
            <a:xfrm flipH="1">
              <a:off x="8697913" y="15176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3" name="Rectangle 83"/>
            <p:cNvSpPr>
              <a:spLocks noChangeArrowheads="1"/>
            </p:cNvSpPr>
            <p:nvPr/>
          </p:nvSpPr>
          <p:spPr bwMode="auto">
            <a:xfrm>
              <a:off x="6981826" y="14668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4" name="Line 84"/>
            <p:cNvSpPr>
              <a:spLocks noChangeShapeType="1"/>
            </p:cNvSpPr>
            <p:nvPr/>
          </p:nvSpPr>
          <p:spPr bwMode="auto">
            <a:xfrm>
              <a:off x="7083426" y="13462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5" name="Line 85"/>
            <p:cNvSpPr>
              <a:spLocks noChangeShapeType="1"/>
            </p:cNvSpPr>
            <p:nvPr/>
          </p:nvSpPr>
          <p:spPr bwMode="auto">
            <a:xfrm flipH="1">
              <a:off x="8697913" y="13462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6" name="Rectangle 86"/>
            <p:cNvSpPr>
              <a:spLocks noChangeArrowheads="1"/>
            </p:cNvSpPr>
            <p:nvPr/>
          </p:nvSpPr>
          <p:spPr bwMode="auto">
            <a:xfrm>
              <a:off x="6981826" y="12954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7" name="Line 87"/>
            <p:cNvSpPr>
              <a:spLocks noChangeShapeType="1"/>
            </p:cNvSpPr>
            <p:nvPr/>
          </p:nvSpPr>
          <p:spPr bwMode="auto">
            <a:xfrm>
              <a:off x="7083426" y="11684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8" name="Line 88"/>
            <p:cNvSpPr>
              <a:spLocks noChangeShapeType="1"/>
            </p:cNvSpPr>
            <p:nvPr/>
          </p:nvSpPr>
          <p:spPr bwMode="auto">
            <a:xfrm flipH="1">
              <a:off x="8697913" y="11684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09" name="Rectangle 89"/>
            <p:cNvSpPr>
              <a:spLocks noChangeArrowheads="1"/>
            </p:cNvSpPr>
            <p:nvPr/>
          </p:nvSpPr>
          <p:spPr bwMode="auto">
            <a:xfrm>
              <a:off x="6981826" y="11176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0" name="Line 90"/>
            <p:cNvSpPr>
              <a:spLocks noChangeShapeType="1"/>
            </p:cNvSpPr>
            <p:nvPr/>
          </p:nvSpPr>
          <p:spPr bwMode="auto">
            <a:xfrm>
              <a:off x="7083426" y="9969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11" name="Line 91"/>
            <p:cNvSpPr>
              <a:spLocks noChangeShapeType="1"/>
            </p:cNvSpPr>
            <p:nvPr/>
          </p:nvSpPr>
          <p:spPr bwMode="auto">
            <a:xfrm flipH="1">
              <a:off x="8697913" y="9969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12" name="Rectangle 92"/>
            <p:cNvSpPr>
              <a:spLocks noChangeArrowheads="1"/>
            </p:cNvSpPr>
            <p:nvPr/>
          </p:nvSpPr>
          <p:spPr bwMode="auto">
            <a:xfrm>
              <a:off x="6981826" y="9461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3" name="Line 93"/>
            <p:cNvSpPr>
              <a:spLocks noChangeShapeType="1"/>
            </p:cNvSpPr>
            <p:nvPr/>
          </p:nvSpPr>
          <p:spPr bwMode="auto">
            <a:xfrm>
              <a:off x="7083426" y="8255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14" name="Line 94"/>
            <p:cNvSpPr>
              <a:spLocks noChangeShapeType="1"/>
            </p:cNvSpPr>
            <p:nvPr/>
          </p:nvSpPr>
          <p:spPr bwMode="auto">
            <a:xfrm flipH="1">
              <a:off x="8697913" y="8255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15" name="Rectangle 95"/>
            <p:cNvSpPr>
              <a:spLocks noChangeArrowheads="1"/>
            </p:cNvSpPr>
            <p:nvPr/>
          </p:nvSpPr>
          <p:spPr bwMode="auto">
            <a:xfrm>
              <a:off x="6981826" y="7747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6" name="Line 96"/>
            <p:cNvSpPr>
              <a:spLocks noChangeShapeType="1"/>
            </p:cNvSpPr>
            <p:nvPr/>
          </p:nvSpPr>
          <p:spPr bwMode="auto">
            <a:xfrm>
              <a:off x="7083426" y="6540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17" name="Line 97"/>
            <p:cNvSpPr>
              <a:spLocks noChangeShapeType="1"/>
            </p:cNvSpPr>
            <p:nvPr/>
          </p:nvSpPr>
          <p:spPr bwMode="auto">
            <a:xfrm flipH="1">
              <a:off x="8697913" y="6540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18" name="Rectangle 98"/>
            <p:cNvSpPr>
              <a:spLocks noChangeArrowheads="1"/>
            </p:cNvSpPr>
            <p:nvPr/>
          </p:nvSpPr>
          <p:spPr bwMode="auto">
            <a:xfrm>
              <a:off x="6981826" y="6032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9" name="Line 99"/>
            <p:cNvSpPr>
              <a:spLocks noChangeShapeType="1"/>
            </p:cNvSpPr>
            <p:nvPr/>
          </p:nvSpPr>
          <p:spPr bwMode="auto">
            <a:xfrm>
              <a:off x="7083426" y="57150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0" name="Line 100"/>
            <p:cNvSpPr>
              <a:spLocks noChangeShapeType="1"/>
            </p:cNvSpPr>
            <p:nvPr/>
          </p:nvSpPr>
          <p:spPr bwMode="auto">
            <a:xfrm>
              <a:off x="7083426" y="16319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1" name="Line 101"/>
            <p:cNvSpPr>
              <a:spLocks noChangeShapeType="1"/>
            </p:cNvSpPr>
            <p:nvPr/>
          </p:nvSpPr>
          <p:spPr bwMode="auto">
            <a:xfrm flipV="1">
              <a:off x="8716963" y="57150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2" name="Line 102"/>
            <p:cNvSpPr>
              <a:spLocks noChangeShapeType="1"/>
            </p:cNvSpPr>
            <p:nvPr/>
          </p:nvSpPr>
          <p:spPr bwMode="auto">
            <a:xfrm flipV="1">
              <a:off x="7083426" y="57150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3" name="Rectangle 103"/>
            <p:cNvSpPr>
              <a:spLocks noChangeArrowheads="1"/>
            </p:cNvSpPr>
            <p:nvPr/>
          </p:nvSpPr>
          <p:spPr bwMode="auto">
            <a:xfrm>
              <a:off x="4941888" y="2114550"/>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424" name="Rectangle 104"/>
            <p:cNvSpPr>
              <a:spLocks noChangeArrowheads="1"/>
            </p:cNvSpPr>
            <p:nvPr/>
          </p:nvSpPr>
          <p:spPr bwMode="auto">
            <a:xfrm>
              <a:off x="4941888" y="2114550"/>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425" name="Line 105"/>
            <p:cNvSpPr>
              <a:spLocks noChangeShapeType="1"/>
            </p:cNvSpPr>
            <p:nvPr/>
          </p:nvSpPr>
          <p:spPr bwMode="auto">
            <a:xfrm>
              <a:off x="4941888" y="21145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6" name="Line 106"/>
            <p:cNvSpPr>
              <a:spLocks noChangeShapeType="1"/>
            </p:cNvSpPr>
            <p:nvPr/>
          </p:nvSpPr>
          <p:spPr bwMode="auto">
            <a:xfrm>
              <a:off x="4941888" y="31686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7" name="Line 107"/>
            <p:cNvSpPr>
              <a:spLocks noChangeShapeType="1"/>
            </p:cNvSpPr>
            <p:nvPr/>
          </p:nvSpPr>
          <p:spPr bwMode="auto">
            <a:xfrm flipV="1">
              <a:off x="6569076"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8" name="Line 108"/>
            <p:cNvSpPr>
              <a:spLocks noChangeShapeType="1"/>
            </p:cNvSpPr>
            <p:nvPr/>
          </p:nvSpPr>
          <p:spPr bwMode="auto">
            <a:xfrm flipV="1">
              <a:off x="4941888"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29" name="Line 109"/>
            <p:cNvSpPr>
              <a:spLocks noChangeShapeType="1"/>
            </p:cNvSpPr>
            <p:nvPr/>
          </p:nvSpPr>
          <p:spPr bwMode="auto">
            <a:xfrm>
              <a:off x="4941888" y="31686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0" name="Line 110"/>
            <p:cNvSpPr>
              <a:spLocks noChangeShapeType="1"/>
            </p:cNvSpPr>
            <p:nvPr/>
          </p:nvSpPr>
          <p:spPr bwMode="auto">
            <a:xfrm flipV="1">
              <a:off x="4941888"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1" name="Line 111"/>
            <p:cNvSpPr>
              <a:spLocks noChangeShapeType="1"/>
            </p:cNvSpPr>
            <p:nvPr/>
          </p:nvSpPr>
          <p:spPr bwMode="auto">
            <a:xfrm flipV="1">
              <a:off x="5246688"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2" name="Line 112"/>
            <p:cNvSpPr>
              <a:spLocks noChangeShapeType="1"/>
            </p:cNvSpPr>
            <p:nvPr/>
          </p:nvSpPr>
          <p:spPr bwMode="auto">
            <a:xfrm>
              <a:off x="5246688"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3" name="Rectangle 113"/>
            <p:cNvSpPr>
              <a:spLocks noChangeArrowheads="1"/>
            </p:cNvSpPr>
            <p:nvPr/>
          </p:nvSpPr>
          <p:spPr bwMode="auto">
            <a:xfrm>
              <a:off x="5189538"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4" name="Line 114"/>
            <p:cNvSpPr>
              <a:spLocks noChangeShapeType="1"/>
            </p:cNvSpPr>
            <p:nvPr/>
          </p:nvSpPr>
          <p:spPr bwMode="auto">
            <a:xfrm flipV="1">
              <a:off x="5565776"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5" name="Line 115"/>
            <p:cNvSpPr>
              <a:spLocks noChangeShapeType="1"/>
            </p:cNvSpPr>
            <p:nvPr/>
          </p:nvSpPr>
          <p:spPr bwMode="auto">
            <a:xfrm>
              <a:off x="5565776"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6" name="Rectangle 116"/>
            <p:cNvSpPr>
              <a:spLocks noChangeArrowheads="1"/>
            </p:cNvSpPr>
            <p:nvPr/>
          </p:nvSpPr>
          <p:spPr bwMode="auto">
            <a:xfrm>
              <a:off x="5507038"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7" name="Line 117"/>
            <p:cNvSpPr>
              <a:spLocks noChangeShapeType="1"/>
            </p:cNvSpPr>
            <p:nvPr/>
          </p:nvSpPr>
          <p:spPr bwMode="auto">
            <a:xfrm flipV="1">
              <a:off x="5889626"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8" name="Line 118"/>
            <p:cNvSpPr>
              <a:spLocks noChangeShapeType="1"/>
            </p:cNvSpPr>
            <p:nvPr/>
          </p:nvSpPr>
          <p:spPr bwMode="auto">
            <a:xfrm>
              <a:off x="5889626"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39" name="Rectangle 119"/>
            <p:cNvSpPr>
              <a:spLocks noChangeArrowheads="1"/>
            </p:cNvSpPr>
            <p:nvPr/>
          </p:nvSpPr>
          <p:spPr bwMode="auto">
            <a:xfrm>
              <a:off x="5832476"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0" name="Line 120"/>
            <p:cNvSpPr>
              <a:spLocks noChangeShapeType="1"/>
            </p:cNvSpPr>
            <p:nvPr/>
          </p:nvSpPr>
          <p:spPr bwMode="auto">
            <a:xfrm flipV="1">
              <a:off x="6207126"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41" name="Line 121"/>
            <p:cNvSpPr>
              <a:spLocks noChangeShapeType="1"/>
            </p:cNvSpPr>
            <p:nvPr/>
          </p:nvSpPr>
          <p:spPr bwMode="auto">
            <a:xfrm>
              <a:off x="6207126"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42" name="Rectangle 122"/>
            <p:cNvSpPr>
              <a:spLocks noChangeArrowheads="1"/>
            </p:cNvSpPr>
            <p:nvPr/>
          </p:nvSpPr>
          <p:spPr bwMode="auto">
            <a:xfrm>
              <a:off x="6149976"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3" name="Line 123"/>
            <p:cNvSpPr>
              <a:spLocks noChangeShapeType="1"/>
            </p:cNvSpPr>
            <p:nvPr/>
          </p:nvSpPr>
          <p:spPr bwMode="auto">
            <a:xfrm flipV="1">
              <a:off x="6524626"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44" name="Line 124"/>
            <p:cNvSpPr>
              <a:spLocks noChangeShapeType="1"/>
            </p:cNvSpPr>
            <p:nvPr/>
          </p:nvSpPr>
          <p:spPr bwMode="auto">
            <a:xfrm>
              <a:off x="6524626"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45" name="Rectangle 125"/>
            <p:cNvSpPr>
              <a:spLocks noChangeArrowheads="1"/>
            </p:cNvSpPr>
            <p:nvPr/>
          </p:nvSpPr>
          <p:spPr bwMode="auto">
            <a:xfrm>
              <a:off x="6467476"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6" name="Line 126"/>
            <p:cNvSpPr>
              <a:spLocks noChangeShapeType="1"/>
            </p:cNvSpPr>
            <p:nvPr/>
          </p:nvSpPr>
          <p:spPr bwMode="auto">
            <a:xfrm>
              <a:off x="4941888" y="30797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47" name="Line 127"/>
            <p:cNvSpPr>
              <a:spLocks noChangeShapeType="1"/>
            </p:cNvSpPr>
            <p:nvPr/>
          </p:nvSpPr>
          <p:spPr bwMode="auto">
            <a:xfrm flipH="1">
              <a:off x="6550026" y="30797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48" name="Rectangle 128"/>
            <p:cNvSpPr>
              <a:spLocks noChangeArrowheads="1"/>
            </p:cNvSpPr>
            <p:nvPr/>
          </p:nvSpPr>
          <p:spPr bwMode="auto">
            <a:xfrm>
              <a:off x="4852988" y="3028950"/>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9" name="Line 129"/>
            <p:cNvSpPr>
              <a:spLocks noChangeShapeType="1"/>
            </p:cNvSpPr>
            <p:nvPr/>
          </p:nvSpPr>
          <p:spPr bwMode="auto">
            <a:xfrm>
              <a:off x="4941888" y="28829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0" name="Line 130"/>
            <p:cNvSpPr>
              <a:spLocks noChangeShapeType="1"/>
            </p:cNvSpPr>
            <p:nvPr/>
          </p:nvSpPr>
          <p:spPr bwMode="auto">
            <a:xfrm flipH="1">
              <a:off x="6550026" y="28829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1" name="Rectangle 131"/>
            <p:cNvSpPr>
              <a:spLocks noChangeArrowheads="1"/>
            </p:cNvSpPr>
            <p:nvPr/>
          </p:nvSpPr>
          <p:spPr bwMode="auto">
            <a:xfrm>
              <a:off x="4852988" y="2832100"/>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2" name="Line 132"/>
            <p:cNvSpPr>
              <a:spLocks noChangeShapeType="1"/>
            </p:cNvSpPr>
            <p:nvPr/>
          </p:nvSpPr>
          <p:spPr bwMode="auto">
            <a:xfrm>
              <a:off x="4941888" y="26797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3" name="Line 133"/>
            <p:cNvSpPr>
              <a:spLocks noChangeShapeType="1"/>
            </p:cNvSpPr>
            <p:nvPr/>
          </p:nvSpPr>
          <p:spPr bwMode="auto">
            <a:xfrm flipH="1">
              <a:off x="6550026" y="26797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4" name="Rectangle 134"/>
            <p:cNvSpPr>
              <a:spLocks noChangeArrowheads="1"/>
            </p:cNvSpPr>
            <p:nvPr/>
          </p:nvSpPr>
          <p:spPr bwMode="auto">
            <a:xfrm>
              <a:off x="4878388" y="26289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5" name="Line 135"/>
            <p:cNvSpPr>
              <a:spLocks noChangeShapeType="1"/>
            </p:cNvSpPr>
            <p:nvPr/>
          </p:nvSpPr>
          <p:spPr bwMode="auto">
            <a:xfrm>
              <a:off x="4941888" y="24828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6" name="Line 136"/>
            <p:cNvSpPr>
              <a:spLocks noChangeShapeType="1"/>
            </p:cNvSpPr>
            <p:nvPr/>
          </p:nvSpPr>
          <p:spPr bwMode="auto">
            <a:xfrm flipH="1">
              <a:off x="6550026" y="24828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7" name="Rectangle 137"/>
            <p:cNvSpPr>
              <a:spLocks noChangeArrowheads="1"/>
            </p:cNvSpPr>
            <p:nvPr/>
          </p:nvSpPr>
          <p:spPr bwMode="auto">
            <a:xfrm>
              <a:off x="4878388" y="24320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8" name="Line 138"/>
            <p:cNvSpPr>
              <a:spLocks noChangeShapeType="1"/>
            </p:cNvSpPr>
            <p:nvPr/>
          </p:nvSpPr>
          <p:spPr bwMode="auto">
            <a:xfrm>
              <a:off x="4941888" y="22860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59" name="Line 139"/>
            <p:cNvSpPr>
              <a:spLocks noChangeShapeType="1"/>
            </p:cNvSpPr>
            <p:nvPr/>
          </p:nvSpPr>
          <p:spPr bwMode="auto">
            <a:xfrm flipH="1">
              <a:off x="6550026" y="22860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0" name="Rectangle 140"/>
            <p:cNvSpPr>
              <a:spLocks noChangeArrowheads="1"/>
            </p:cNvSpPr>
            <p:nvPr/>
          </p:nvSpPr>
          <p:spPr bwMode="auto">
            <a:xfrm>
              <a:off x="4878388" y="22352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1" name="Line 141"/>
            <p:cNvSpPr>
              <a:spLocks noChangeShapeType="1"/>
            </p:cNvSpPr>
            <p:nvPr/>
          </p:nvSpPr>
          <p:spPr bwMode="auto">
            <a:xfrm>
              <a:off x="4941888" y="21145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2" name="Line 142"/>
            <p:cNvSpPr>
              <a:spLocks noChangeShapeType="1"/>
            </p:cNvSpPr>
            <p:nvPr/>
          </p:nvSpPr>
          <p:spPr bwMode="auto">
            <a:xfrm>
              <a:off x="4941888" y="31686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3" name="Line 143"/>
            <p:cNvSpPr>
              <a:spLocks noChangeShapeType="1"/>
            </p:cNvSpPr>
            <p:nvPr/>
          </p:nvSpPr>
          <p:spPr bwMode="auto">
            <a:xfrm flipV="1">
              <a:off x="6569076"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4" name="Line 144"/>
            <p:cNvSpPr>
              <a:spLocks noChangeShapeType="1"/>
            </p:cNvSpPr>
            <p:nvPr/>
          </p:nvSpPr>
          <p:spPr bwMode="auto">
            <a:xfrm flipV="1">
              <a:off x="4941888"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5" name="Freeform 145"/>
            <p:cNvSpPr>
              <a:spLocks/>
            </p:cNvSpPr>
            <p:nvPr/>
          </p:nvSpPr>
          <p:spPr bwMode="auto">
            <a:xfrm>
              <a:off x="4941888" y="2171700"/>
              <a:ext cx="1627188" cy="933450"/>
            </a:xfrm>
            <a:custGeom>
              <a:avLst/>
              <a:gdLst/>
              <a:ahLst/>
              <a:cxnLst>
                <a:cxn ang="0">
                  <a:pos x="32" y="200"/>
                </a:cxn>
                <a:cxn ang="0">
                  <a:pos x="72" y="196"/>
                </a:cxn>
                <a:cxn ang="0">
                  <a:pos x="112" y="192"/>
                </a:cxn>
                <a:cxn ang="0">
                  <a:pos x="152" y="192"/>
                </a:cxn>
                <a:cxn ang="0">
                  <a:pos x="192" y="180"/>
                </a:cxn>
                <a:cxn ang="0">
                  <a:pos x="232" y="144"/>
                </a:cxn>
                <a:cxn ang="0">
                  <a:pos x="272" y="28"/>
                </a:cxn>
                <a:cxn ang="0">
                  <a:pos x="312" y="64"/>
                </a:cxn>
                <a:cxn ang="0">
                  <a:pos x="352" y="40"/>
                </a:cxn>
                <a:cxn ang="0">
                  <a:pos x="393" y="52"/>
                </a:cxn>
                <a:cxn ang="0">
                  <a:pos x="433" y="60"/>
                </a:cxn>
                <a:cxn ang="0">
                  <a:pos x="473" y="96"/>
                </a:cxn>
                <a:cxn ang="0">
                  <a:pos x="517" y="164"/>
                </a:cxn>
                <a:cxn ang="0">
                  <a:pos x="557" y="212"/>
                </a:cxn>
                <a:cxn ang="0">
                  <a:pos x="597" y="176"/>
                </a:cxn>
                <a:cxn ang="0">
                  <a:pos x="637" y="196"/>
                </a:cxn>
                <a:cxn ang="0">
                  <a:pos x="677" y="188"/>
                </a:cxn>
                <a:cxn ang="0">
                  <a:pos x="717" y="192"/>
                </a:cxn>
                <a:cxn ang="0">
                  <a:pos x="757" y="192"/>
                </a:cxn>
                <a:cxn ang="0">
                  <a:pos x="797" y="192"/>
                </a:cxn>
                <a:cxn ang="0">
                  <a:pos x="837" y="192"/>
                </a:cxn>
                <a:cxn ang="0">
                  <a:pos x="877" y="192"/>
                </a:cxn>
                <a:cxn ang="0">
                  <a:pos x="917" y="192"/>
                </a:cxn>
                <a:cxn ang="0">
                  <a:pos x="957" y="196"/>
                </a:cxn>
                <a:cxn ang="0">
                  <a:pos x="997" y="208"/>
                </a:cxn>
                <a:cxn ang="0">
                  <a:pos x="1013" y="420"/>
                </a:cxn>
                <a:cxn ang="0">
                  <a:pos x="973" y="444"/>
                </a:cxn>
                <a:cxn ang="0">
                  <a:pos x="933" y="448"/>
                </a:cxn>
                <a:cxn ang="0">
                  <a:pos x="893" y="452"/>
                </a:cxn>
                <a:cxn ang="0">
                  <a:pos x="853" y="452"/>
                </a:cxn>
                <a:cxn ang="0">
                  <a:pos x="813" y="452"/>
                </a:cxn>
                <a:cxn ang="0">
                  <a:pos x="773" y="452"/>
                </a:cxn>
                <a:cxn ang="0">
                  <a:pos x="733" y="452"/>
                </a:cxn>
                <a:cxn ang="0">
                  <a:pos x="693" y="452"/>
                </a:cxn>
                <a:cxn ang="0">
                  <a:pos x="653" y="456"/>
                </a:cxn>
                <a:cxn ang="0">
                  <a:pos x="613" y="444"/>
                </a:cxn>
                <a:cxn ang="0">
                  <a:pos x="573" y="464"/>
                </a:cxn>
                <a:cxn ang="0">
                  <a:pos x="533" y="480"/>
                </a:cxn>
                <a:cxn ang="0">
                  <a:pos x="489" y="488"/>
                </a:cxn>
                <a:cxn ang="0">
                  <a:pos x="449" y="532"/>
                </a:cxn>
                <a:cxn ang="0">
                  <a:pos x="409" y="552"/>
                </a:cxn>
                <a:cxn ang="0">
                  <a:pos x="368" y="552"/>
                </a:cxn>
                <a:cxn ang="0">
                  <a:pos x="328" y="584"/>
                </a:cxn>
                <a:cxn ang="0">
                  <a:pos x="288" y="508"/>
                </a:cxn>
                <a:cxn ang="0">
                  <a:pos x="248" y="540"/>
                </a:cxn>
                <a:cxn ang="0">
                  <a:pos x="208" y="476"/>
                </a:cxn>
                <a:cxn ang="0">
                  <a:pos x="168" y="456"/>
                </a:cxn>
                <a:cxn ang="0">
                  <a:pos x="128" y="452"/>
                </a:cxn>
                <a:cxn ang="0">
                  <a:pos x="88" y="448"/>
                </a:cxn>
                <a:cxn ang="0">
                  <a:pos x="48" y="444"/>
                </a:cxn>
                <a:cxn ang="0">
                  <a:pos x="8" y="428"/>
                </a:cxn>
              </a:cxnLst>
              <a:rect l="0" t="0" r="r" b="b"/>
              <a:pathLst>
                <a:path w="1025" h="588">
                  <a:moveTo>
                    <a:pt x="0" y="220"/>
                  </a:moveTo>
                  <a:lnTo>
                    <a:pt x="8" y="216"/>
                  </a:lnTo>
                  <a:lnTo>
                    <a:pt x="16" y="208"/>
                  </a:lnTo>
                  <a:lnTo>
                    <a:pt x="24" y="204"/>
                  </a:lnTo>
                  <a:lnTo>
                    <a:pt x="32" y="200"/>
                  </a:lnTo>
                  <a:lnTo>
                    <a:pt x="40" y="200"/>
                  </a:lnTo>
                  <a:lnTo>
                    <a:pt x="48" y="196"/>
                  </a:lnTo>
                  <a:lnTo>
                    <a:pt x="56" y="196"/>
                  </a:lnTo>
                  <a:lnTo>
                    <a:pt x="64" y="196"/>
                  </a:lnTo>
                  <a:lnTo>
                    <a:pt x="72" y="196"/>
                  </a:lnTo>
                  <a:lnTo>
                    <a:pt x="80" y="192"/>
                  </a:lnTo>
                  <a:lnTo>
                    <a:pt x="88" y="192"/>
                  </a:lnTo>
                  <a:lnTo>
                    <a:pt x="96" y="192"/>
                  </a:lnTo>
                  <a:lnTo>
                    <a:pt x="104" y="192"/>
                  </a:lnTo>
                  <a:lnTo>
                    <a:pt x="112" y="192"/>
                  </a:lnTo>
                  <a:lnTo>
                    <a:pt x="120" y="192"/>
                  </a:lnTo>
                  <a:lnTo>
                    <a:pt x="128" y="192"/>
                  </a:lnTo>
                  <a:lnTo>
                    <a:pt x="136" y="192"/>
                  </a:lnTo>
                  <a:lnTo>
                    <a:pt x="144" y="192"/>
                  </a:lnTo>
                  <a:lnTo>
                    <a:pt x="152" y="192"/>
                  </a:lnTo>
                  <a:lnTo>
                    <a:pt x="160" y="188"/>
                  </a:lnTo>
                  <a:lnTo>
                    <a:pt x="168" y="188"/>
                  </a:lnTo>
                  <a:lnTo>
                    <a:pt x="176" y="188"/>
                  </a:lnTo>
                  <a:lnTo>
                    <a:pt x="184" y="184"/>
                  </a:lnTo>
                  <a:lnTo>
                    <a:pt x="192" y="180"/>
                  </a:lnTo>
                  <a:lnTo>
                    <a:pt x="200" y="176"/>
                  </a:lnTo>
                  <a:lnTo>
                    <a:pt x="208" y="168"/>
                  </a:lnTo>
                  <a:lnTo>
                    <a:pt x="216" y="160"/>
                  </a:lnTo>
                  <a:lnTo>
                    <a:pt x="224" y="152"/>
                  </a:lnTo>
                  <a:lnTo>
                    <a:pt x="232" y="144"/>
                  </a:lnTo>
                  <a:lnTo>
                    <a:pt x="240" y="132"/>
                  </a:lnTo>
                  <a:lnTo>
                    <a:pt x="248" y="120"/>
                  </a:lnTo>
                  <a:lnTo>
                    <a:pt x="256" y="96"/>
                  </a:lnTo>
                  <a:lnTo>
                    <a:pt x="264" y="64"/>
                  </a:lnTo>
                  <a:lnTo>
                    <a:pt x="272" y="28"/>
                  </a:lnTo>
                  <a:lnTo>
                    <a:pt x="280" y="4"/>
                  </a:lnTo>
                  <a:lnTo>
                    <a:pt x="288" y="0"/>
                  </a:lnTo>
                  <a:lnTo>
                    <a:pt x="296" y="16"/>
                  </a:lnTo>
                  <a:lnTo>
                    <a:pt x="304" y="40"/>
                  </a:lnTo>
                  <a:lnTo>
                    <a:pt x="312" y="64"/>
                  </a:lnTo>
                  <a:lnTo>
                    <a:pt x="320" y="72"/>
                  </a:lnTo>
                  <a:lnTo>
                    <a:pt x="328" y="68"/>
                  </a:lnTo>
                  <a:lnTo>
                    <a:pt x="336" y="56"/>
                  </a:lnTo>
                  <a:lnTo>
                    <a:pt x="344" y="44"/>
                  </a:lnTo>
                  <a:lnTo>
                    <a:pt x="352" y="40"/>
                  </a:lnTo>
                  <a:lnTo>
                    <a:pt x="360" y="40"/>
                  </a:lnTo>
                  <a:lnTo>
                    <a:pt x="368" y="44"/>
                  </a:lnTo>
                  <a:lnTo>
                    <a:pt x="376" y="48"/>
                  </a:lnTo>
                  <a:lnTo>
                    <a:pt x="385" y="52"/>
                  </a:lnTo>
                  <a:lnTo>
                    <a:pt x="393" y="52"/>
                  </a:lnTo>
                  <a:lnTo>
                    <a:pt x="401" y="52"/>
                  </a:lnTo>
                  <a:lnTo>
                    <a:pt x="409" y="52"/>
                  </a:lnTo>
                  <a:lnTo>
                    <a:pt x="417" y="56"/>
                  </a:lnTo>
                  <a:lnTo>
                    <a:pt x="425" y="56"/>
                  </a:lnTo>
                  <a:lnTo>
                    <a:pt x="433" y="60"/>
                  </a:lnTo>
                  <a:lnTo>
                    <a:pt x="441" y="64"/>
                  </a:lnTo>
                  <a:lnTo>
                    <a:pt x="449" y="72"/>
                  </a:lnTo>
                  <a:lnTo>
                    <a:pt x="457" y="76"/>
                  </a:lnTo>
                  <a:lnTo>
                    <a:pt x="465" y="84"/>
                  </a:lnTo>
                  <a:lnTo>
                    <a:pt x="473" y="96"/>
                  </a:lnTo>
                  <a:lnTo>
                    <a:pt x="481" y="104"/>
                  </a:lnTo>
                  <a:lnTo>
                    <a:pt x="489" y="116"/>
                  </a:lnTo>
                  <a:lnTo>
                    <a:pt x="497" y="132"/>
                  </a:lnTo>
                  <a:lnTo>
                    <a:pt x="505" y="148"/>
                  </a:lnTo>
                  <a:lnTo>
                    <a:pt x="517" y="164"/>
                  </a:lnTo>
                  <a:lnTo>
                    <a:pt x="525" y="180"/>
                  </a:lnTo>
                  <a:lnTo>
                    <a:pt x="533" y="192"/>
                  </a:lnTo>
                  <a:lnTo>
                    <a:pt x="541" y="204"/>
                  </a:lnTo>
                  <a:lnTo>
                    <a:pt x="549" y="208"/>
                  </a:lnTo>
                  <a:lnTo>
                    <a:pt x="557" y="212"/>
                  </a:lnTo>
                  <a:lnTo>
                    <a:pt x="565" y="208"/>
                  </a:lnTo>
                  <a:lnTo>
                    <a:pt x="573" y="200"/>
                  </a:lnTo>
                  <a:lnTo>
                    <a:pt x="581" y="192"/>
                  </a:lnTo>
                  <a:lnTo>
                    <a:pt x="589" y="180"/>
                  </a:lnTo>
                  <a:lnTo>
                    <a:pt x="597" y="176"/>
                  </a:lnTo>
                  <a:lnTo>
                    <a:pt x="605" y="176"/>
                  </a:lnTo>
                  <a:lnTo>
                    <a:pt x="613" y="184"/>
                  </a:lnTo>
                  <a:lnTo>
                    <a:pt x="621" y="188"/>
                  </a:lnTo>
                  <a:lnTo>
                    <a:pt x="629" y="192"/>
                  </a:lnTo>
                  <a:lnTo>
                    <a:pt x="637" y="196"/>
                  </a:lnTo>
                  <a:lnTo>
                    <a:pt x="645" y="196"/>
                  </a:lnTo>
                  <a:lnTo>
                    <a:pt x="653" y="192"/>
                  </a:lnTo>
                  <a:lnTo>
                    <a:pt x="661" y="192"/>
                  </a:lnTo>
                  <a:lnTo>
                    <a:pt x="669" y="188"/>
                  </a:lnTo>
                  <a:lnTo>
                    <a:pt x="677" y="188"/>
                  </a:lnTo>
                  <a:lnTo>
                    <a:pt x="685" y="188"/>
                  </a:lnTo>
                  <a:lnTo>
                    <a:pt x="693" y="188"/>
                  </a:lnTo>
                  <a:lnTo>
                    <a:pt x="701" y="188"/>
                  </a:lnTo>
                  <a:lnTo>
                    <a:pt x="709" y="192"/>
                  </a:lnTo>
                  <a:lnTo>
                    <a:pt x="717" y="192"/>
                  </a:lnTo>
                  <a:lnTo>
                    <a:pt x="725" y="192"/>
                  </a:lnTo>
                  <a:lnTo>
                    <a:pt x="733" y="192"/>
                  </a:lnTo>
                  <a:lnTo>
                    <a:pt x="741" y="192"/>
                  </a:lnTo>
                  <a:lnTo>
                    <a:pt x="749" y="192"/>
                  </a:lnTo>
                  <a:lnTo>
                    <a:pt x="757" y="192"/>
                  </a:lnTo>
                  <a:lnTo>
                    <a:pt x="765" y="192"/>
                  </a:lnTo>
                  <a:lnTo>
                    <a:pt x="773" y="192"/>
                  </a:lnTo>
                  <a:lnTo>
                    <a:pt x="781" y="192"/>
                  </a:lnTo>
                  <a:lnTo>
                    <a:pt x="789" y="192"/>
                  </a:lnTo>
                  <a:lnTo>
                    <a:pt x="797" y="192"/>
                  </a:lnTo>
                  <a:lnTo>
                    <a:pt x="805" y="192"/>
                  </a:lnTo>
                  <a:lnTo>
                    <a:pt x="813" y="192"/>
                  </a:lnTo>
                  <a:lnTo>
                    <a:pt x="821" y="192"/>
                  </a:lnTo>
                  <a:lnTo>
                    <a:pt x="829" y="192"/>
                  </a:lnTo>
                  <a:lnTo>
                    <a:pt x="837" y="192"/>
                  </a:lnTo>
                  <a:lnTo>
                    <a:pt x="845" y="192"/>
                  </a:lnTo>
                  <a:lnTo>
                    <a:pt x="853" y="192"/>
                  </a:lnTo>
                  <a:lnTo>
                    <a:pt x="861" y="192"/>
                  </a:lnTo>
                  <a:lnTo>
                    <a:pt x="869" y="192"/>
                  </a:lnTo>
                  <a:lnTo>
                    <a:pt x="877" y="192"/>
                  </a:lnTo>
                  <a:lnTo>
                    <a:pt x="885" y="192"/>
                  </a:lnTo>
                  <a:lnTo>
                    <a:pt x="893" y="192"/>
                  </a:lnTo>
                  <a:lnTo>
                    <a:pt x="901" y="192"/>
                  </a:lnTo>
                  <a:lnTo>
                    <a:pt x="909" y="192"/>
                  </a:lnTo>
                  <a:lnTo>
                    <a:pt x="917" y="192"/>
                  </a:lnTo>
                  <a:lnTo>
                    <a:pt x="925" y="192"/>
                  </a:lnTo>
                  <a:lnTo>
                    <a:pt x="933" y="192"/>
                  </a:lnTo>
                  <a:lnTo>
                    <a:pt x="941" y="196"/>
                  </a:lnTo>
                  <a:lnTo>
                    <a:pt x="949" y="196"/>
                  </a:lnTo>
                  <a:lnTo>
                    <a:pt x="957" y="196"/>
                  </a:lnTo>
                  <a:lnTo>
                    <a:pt x="965" y="196"/>
                  </a:lnTo>
                  <a:lnTo>
                    <a:pt x="973" y="200"/>
                  </a:lnTo>
                  <a:lnTo>
                    <a:pt x="981" y="200"/>
                  </a:lnTo>
                  <a:lnTo>
                    <a:pt x="989" y="204"/>
                  </a:lnTo>
                  <a:lnTo>
                    <a:pt x="997" y="208"/>
                  </a:lnTo>
                  <a:lnTo>
                    <a:pt x="1005" y="216"/>
                  </a:lnTo>
                  <a:lnTo>
                    <a:pt x="1013" y="220"/>
                  </a:lnTo>
                  <a:lnTo>
                    <a:pt x="1025" y="228"/>
                  </a:lnTo>
                  <a:lnTo>
                    <a:pt x="1025" y="416"/>
                  </a:lnTo>
                  <a:lnTo>
                    <a:pt x="1013" y="420"/>
                  </a:lnTo>
                  <a:lnTo>
                    <a:pt x="1005" y="428"/>
                  </a:lnTo>
                  <a:lnTo>
                    <a:pt x="997" y="432"/>
                  </a:lnTo>
                  <a:lnTo>
                    <a:pt x="989" y="436"/>
                  </a:lnTo>
                  <a:lnTo>
                    <a:pt x="981" y="440"/>
                  </a:lnTo>
                  <a:lnTo>
                    <a:pt x="973" y="444"/>
                  </a:lnTo>
                  <a:lnTo>
                    <a:pt x="965" y="444"/>
                  </a:lnTo>
                  <a:lnTo>
                    <a:pt x="957" y="448"/>
                  </a:lnTo>
                  <a:lnTo>
                    <a:pt x="949" y="448"/>
                  </a:lnTo>
                  <a:lnTo>
                    <a:pt x="941" y="448"/>
                  </a:lnTo>
                  <a:lnTo>
                    <a:pt x="933" y="448"/>
                  </a:lnTo>
                  <a:lnTo>
                    <a:pt x="925" y="448"/>
                  </a:lnTo>
                  <a:lnTo>
                    <a:pt x="917" y="448"/>
                  </a:lnTo>
                  <a:lnTo>
                    <a:pt x="909" y="448"/>
                  </a:lnTo>
                  <a:lnTo>
                    <a:pt x="901" y="448"/>
                  </a:lnTo>
                  <a:lnTo>
                    <a:pt x="893" y="452"/>
                  </a:lnTo>
                  <a:lnTo>
                    <a:pt x="885" y="452"/>
                  </a:lnTo>
                  <a:lnTo>
                    <a:pt x="877" y="452"/>
                  </a:lnTo>
                  <a:lnTo>
                    <a:pt x="869" y="452"/>
                  </a:lnTo>
                  <a:lnTo>
                    <a:pt x="861" y="452"/>
                  </a:lnTo>
                  <a:lnTo>
                    <a:pt x="853" y="452"/>
                  </a:lnTo>
                  <a:lnTo>
                    <a:pt x="845" y="452"/>
                  </a:lnTo>
                  <a:lnTo>
                    <a:pt x="837" y="452"/>
                  </a:lnTo>
                  <a:lnTo>
                    <a:pt x="829" y="452"/>
                  </a:lnTo>
                  <a:lnTo>
                    <a:pt x="821" y="452"/>
                  </a:lnTo>
                  <a:lnTo>
                    <a:pt x="813" y="452"/>
                  </a:lnTo>
                  <a:lnTo>
                    <a:pt x="805" y="452"/>
                  </a:lnTo>
                  <a:lnTo>
                    <a:pt x="797" y="452"/>
                  </a:lnTo>
                  <a:lnTo>
                    <a:pt x="789" y="452"/>
                  </a:lnTo>
                  <a:lnTo>
                    <a:pt x="781" y="452"/>
                  </a:lnTo>
                  <a:lnTo>
                    <a:pt x="773" y="452"/>
                  </a:lnTo>
                  <a:lnTo>
                    <a:pt x="765" y="452"/>
                  </a:lnTo>
                  <a:lnTo>
                    <a:pt x="757" y="452"/>
                  </a:lnTo>
                  <a:lnTo>
                    <a:pt x="749" y="452"/>
                  </a:lnTo>
                  <a:lnTo>
                    <a:pt x="741" y="452"/>
                  </a:lnTo>
                  <a:lnTo>
                    <a:pt x="733" y="452"/>
                  </a:lnTo>
                  <a:lnTo>
                    <a:pt x="725" y="452"/>
                  </a:lnTo>
                  <a:lnTo>
                    <a:pt x="717" y="452"/>
                  </a:lnTo>
                  <a:lnTo>
                    <a:pt x="709" y="452"/>
                  </a:lnTo>
                  <a:lnTo>
                    <a:pt x="701" y="452"/>
                  </a:lnTo>
                  <a:lnTo>
                    <a:pt x="693" y="452"/>
                  </a:lnTo>
                  <a:lnTo>
                    <a:pt x="685" y="452"/>
                  </a:lnTo>
                  <a:lnTo>
                    <a:pt x="677" y="452"/>
                  </a:lnTo>
                  <a:lnTo>
                    <a:pt x="669" y="452"/>
                  </a:lnTo>
                  <a:lnTo>
                    <a:pt x="661" y="452"/>
                  </a:lnTo>
                  <a:lnTo>
                    <a:pt x="653" y="456"/>
                  </a:lnTo>
                  <a:lnTo>
                    <a:pt x="645" y="456"/>
                  </a:lnTo>
                  <a:lnTo>
                    <a:pt x="637" y="456"/>
                  </a:lnTo>
                  <a:lnTo>
                    <a:pt x="629" y="456"/>
                  </a:lnTo>
                  <a:lnTo>
                    <a:pt x="621" y="452"/>
                  </a:lnTo>
                  <a:lnTo>
                    <a:pt x="613" y="444"/>
                  </a:lnTo>
                  <a:lnTo>
                    <a:pt x="605" y="440"/>
                  </a:lnTo>
                  <a:lnTo>
                    <a:pt x="597" y="436"/>
                  </a:lnTo>
                  <a:lnTo>
                    <a:pt x="589" y="440"/>
                  </a:lnTo>
                  <a:lnTo>
                    <a:pt x="581" y="452"/>
                  </a:lnTo>
                  <a:lnTo>
                    <a:pt x="573" y="464"/>
                  </a:lnTo>
                  <a:lnTo>
                    <a:pt x="565" y="472"/>
                  </a:lnTo>
                  <a:lnTo>
                    <a:pt x="557" y="476"/>
                  </a:lnTo>
                  <a:lnTo>
                    <a:pt x="549" y="480"/>
                  </a:lnTo>
                  <a:lnTo>
                    <a:pt x="541" y="480"/>
                  </a:lnTo>
                  <a:lnTo>
                    <a:pt x="533" y="480"/>
                  </a:lnTo>
                  <a:lnTo>
                    <a:pt x="525" y="476"/>
                  </a:lnTo>
                  <a:lnTo>
                    <a:pt x="517" y="476"/>
                  </a:lnTo>
                  <a:lnTo>
                    <a:pt x="505" y="480"/>
                  </a:lnTo>
                  <a:lnTo>
                    <a:pt x="497" y="484"/>
                  </a:lnTo>
                  <a:lnTo>
                    <a:pt x="489" y="488"/>
                  </a:lnTo>
                  <a:lnTo>
                    <a:pt x="481" y="496"/>
                  </a:lnTo>
                  <a:lnTo>
                    <a:pt x="473" y="508"/>
                  </a:lnTo>
                  <a:lnTo>
                    <a:pt x="465" y="516"/>
                  </a:lnTo>
                  <a:lnTo>
                    <a:pt x="457" y="524"/>
                  </a:lnTo>
                  <a:lnTo>
                    <a:pt x="449" y="532"/>
                  </a:lnTo>
                  <a:lnTo>
                    <a:pt x="441" y="540"/>
                  </a:lnTo>
                  <a:lnTo>
                    <a:pt x="433" y="544"/>
                  </a:lnTo>
                  <a:lnTo>
                    <a:pt x="425" y="548"/>
                  </a:lnTo>
                  <a:lnTo>
                    <a:pt x="417" y="552"/>
                  </a:lnTo>
                  <a:lnTo>
                    <a:pt x="409" y="552"/>
                  </a:lnTo>
                  <a:lnTo>
                    <a:pt x="401" y="556"/>
                  </a:lnTo>
                  <a:lnTo>
                    <a:pt x="393" y="556"/>
                  </a:lnTo>
                  <a:lnTo>
                    <a:pt x="385" y="556"/>
                  </a:lnTo>
                  <a:lnTo>
                    <a:pt x="376" y="556"/>
                  </a:lnTo>
                  <a:lnTo>
                    <a:pt x="368" y="552"/>
                  </a:lnTo>
                  <a:lnTo>
                    <a:pt x="360" y="548"/>
                  </a:lnTo>
                  <a:lnTo>
                    <a:pt x="352" y="548"/>
                  </a:lnTo>
                  <a:lnTo>
                    <a:pt x="344" y="556"/>
                  </a:lnTo>
                  <a:lnTo>
                    <a:pt x="336" y="568"/>
                  </a:lnTo>
                  <a:lnTo>
                    <a:pt x="328" y="584"/>
                  </a:lnTo>
                  <a:lnTo>
                    <a:pt x="320" y="588"/>
                  </a:lnTo>
                  <a:lnTo>
                    <a:pt x="312" y="580"/>
                  </a:lnTo>
                  <a:lnTo>
                    <a:pt x="304" y="560"/>
                  </a:lnTo>
                  <a:lnTo>
                    <a:pt x="296" y="532"/>
                  </a:lnTo>
                  <a:lnTo>
                    <a:pt x="288" y="508"/>
                  </a:lnTo>
                  <a:lnTo>
                    <a:pt x="280" y="504"/>
                  </a:lnTo>
                  <a:lnTo>
                    <a:pt x="272" y="516"/>
                  </a:lnTo>
                  <a:lnTo>
                    <a:pt x="264" y="532"/>
                  </a:lnTo>
                  <a:lnTo>
                    <a:pt x="256" y="544"/>
                  </a:lnTo>
                  <a:lnTo>
                    <a:pt x="248" y="540"/>
                  </a:lnTo>
                  <a:lnTo>
                    <a:pt x="240" y="528"/>
                  </a:lnTo>
                  <a:lnTo>
                    <a:pt x="232" y="516"/>
                  </a:lnTo>
                  <a:lnTo>
                    <a:pt x="224" y="500"/>
                  </a:lnTo>
                  <a:lnTo>
                    <a:pt x="216" y="488"/>
                  </a:lnTo>
                  <a:lnTo>
                    <a:pt x="208" y="476"/>
                  </a:lnTo>
                  <a:lnTo>
                    <a:pt x="200" y="468"/>
                  </a:lnTo>
                  <a:lnTo>
                    <a:pt x="192" y="464"/>
                  </a:lnTo>
                  <a:lnTo>
                    <a:pt x="184" y="460"/>
                  </a:lnTo>
                  <a:lnTo>
                    <a:pt x="176" y="456"/>
                  </a:lnTo>
                  <a:lnTo>
                    <a:pt x="168" y="456"/>
                  </a:lnTo>
                  <a:lnTo>
                    <a:pt x="160" y="452"/>
                  </a:lnTo>
                  <a:lnTo>
                    <a:pt x="152" y="452"/>
                  </a:lnTo>
                  <a:lnTo>
                    <a:pt x="144" y="452"/>
                  </a:lnTo>
                  <a:lnTo>
                    <a:pt x="136" y="452"/>
                  </a:lnTo>
                  <a:lnTo>
                    <a:pt x="128" y="452"/>
                  </a:lnTo>
                  <a:lnTo>
                    <a:pt x="120" y="452"/>
                  </a:lnTo>
                  <a:lnTo>
                    <a:pt x="112" y="452"/>
                  </a:lnTo>
                  <a:lnTo>
                    <a:pt x="104" y="448"/>
                  </a:lnTo>
                  <a:lnTo>
                    <a:pt x="96" y="448"/>
                  </a:lnTo>
                  <a:lnTo>
                    <a:pt x="88" y="448"/>
                  </a:lnTo>
                  <a:lnTo>
                    <a:pt x="80" y="448"/>
                  </a:lnTo>
                  <a:lnTo>
                    <a:pt x="72" y="448"/>
                  </a:lnTo>
                  <a:lnTo>
                    <a:pt x="64" y="448"/>
                  </a:lnTo>
                  <a:lnTo>
                    <a:pt x="56" y="448"/>
                  </a:lnTo>
                  <a:lnTo>
                    <a:pt x="48" y="444"/>
                  </a:lnTo>
                  <a:lnTo>
                    <a:pt x="40" y="444"/>
                  </a:lnTo>
                  <a:lnTo>
                    <a:pt x="32" y="440"/>
                  </a:lnTo>
                  <a:lnTo>
                    <a:pt x="24" y="436"/>
                  </a:lnTo>
                  <a:lnTo>
                    <a:pt x="16" y="432"/>
                  </a:lnTo>
                  <a:lnTo>
                    <a:pt x="8" y="428"/>
                  </a:lnTo>
                  <a:lnTo>
                    <a:pt x="0" y="420"/>
                  </a:lnTo>
                  <a:lnTo>
                    <a:pt x="0" y="22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6" name="Freeform 146"/>
            <p:cNvSpPr>
              <a:spLocks/>
            </p:cNvSpPr>
            <p:nvPr/>
          </p:nvSpPr>
          <p:spPr bwMode="auto">
            <a:xfrm>
              <a:off x="4941888" y="2171700"/>
              <a:ext cx="1627188" cy="933450"/>
            </a:xfrm>
            <a:custGeom>
              <a:avLst/>
              <a:gdLst/>
              <a:ahLst/>
              <a:cxnLst>
                <a:cxn ang="0">
                  <a:pos x="32" y="200"/>
                </a:cxn>
                <a:cxn ang="0">
                  <a:pos x="72" y="196"/>
                </a:cxn>
                <a:cxn ang="0">
                  <a:pos x="112" y="192"/>
                </a:cxn>
                <a:cxn ang="0">
                  <a:pos x="152" y="192"/>
                </a:cxn>
                <a:cxn ang="0">
                  <a:pos x="192" y="180"/>
                </a:cxn>
                <a:cxn ang="0">
                  <a:pos x="232" y="144"/>
                </a:cxn>
                <a:cxn ang="0">
                  <a:pos x="272" y="28"/>
                </a:cxn>
                <a:cxn ang="0">
                  <a:pos x="312" y="64"/>
                </a:cxn>
                <a:cxn ang="0">
                  <a:pos x="352" y="40"/>
                </a:cxn>
                <a:cxn ang="0">
                  <a:pos x="393" y="52"/>
                </a:cxn>
                <a:cxn ang="0">
                  <a:pos x="433" y="60"/>
                </a:cxn>
                <a:cxn ang="0">
                  <a:pos x="473" y="96"/>
                </a:cxn>
                <a:cxn ang="0">
                  <a:pos x="517" y="164"/>
                </a:cxn>
                <a:cxn ang="0">
                  <a:pos x="557" y="212"/>
                </a:cxn>
                <a:cxn ang="0">
                  <a:pos x="597" y="176"/>
                </a:cxn>
                <a:cxn ang="0">
                  <a:pos x="637" y="196"/>
                </a:cxn>
                <a:cxn ang="0">
                  <a:pos x="677" y="188"/>
                </a:cxn>
                <a:cxn ang="0">
                  <a:pos x="717" y="192"/>
                </a:cxn>
                <a:cxn ang="0">
                  <a:pos x="757" y="192"/>
                </a:cxn>
                <a:cxn ang="0">
                  <a:pos x="797" y="192"/>
                </a:cxn>
                <a:cxn ang="0">
                  <a:pos x="837" y="192"/>
                </a:cxn>
                <a:cxn ang="0">
                  <a:pos x="877" y="192"/>
                </a:cxn>
                <a:cxn ang="0">
                  <a:pos x="917" y="192"/>
                </a:cxn>
                <a:cxn ang="0">
                  <a:pos x="957" y="196"/>
                </a:cxn>
                <a:cxn ang="0">
                  <a:pos x="997" y="208"/>
                </a:cxn>
                <a:cxn ang="0">
                  <a:pos x="1013" y="420"/>
                </a:cxn>
                <a:cxn ang="0">
                  <a:pos x="973" y="444"/>
                </a:cxn>
                <a:cxn ang="0">
                  <a:pos x="933" y="448"/>
                </a:cxn>
                <a:cxn ang="0">
                  <a:pos x="893" y="452"/>
                </a:cxn>
                <a:cxn ang="0">
                  <a:pos x="853" y="452"/>
                </a:cxn>
                <a:cxn ang="0">
                  <a:pos x="813" y="452"/>
                </a:cxn>
                <a:cxn ang="0">
                  <a:pos x="773" y="452"/>
                </a:cxn>
                <a:cxn ang="0">
                  <a:pos x="733" y="452"/>
                </a:cxn>
                <a:cxn ang="0">
                  <a:pos x="693" y="452"/>
                </a:cxn>
                <a:cxn ang="0">
                  <a:pos x="653" y="456"/>
                </a:cxn>
                <a:cxn ang="0">
                  <a:pos x="613" y="444"/>
                </a:cxn>
                <a:cxn ang="0">
                  <a:pos x="573" y="464"/>
                </a:cxn>
                <a:cxn ang="0">
                  <a:pos x="533" y="480"/>
                </a:cxn>
                <a:cxn ang="0">
                  <a:pos x="489" y="488"/>
                </a:cxn>
                <a:cxn ang="0">
                  <a:pos x="449" y="532"/>
                </a:cxn>
                <a:cxn ang="0">
                  <a:pos x="409" y="552"/>
                </a:cxn>
                <a:cxn ang="0">
                  <a:pos x="368" y="552"/>
                </a:cxn>
                <a:cxn ang="0">
                  <a:pos x="328" y="584"/>
                </a:cxn>
                <a:cxn ang="0">
                  <a:pos x="288" y="508"/>
                </a:cxn>
                <a:cxn ang="0">
                  <a:pos x="248" y="540"/>
                </a:cxn>
                <a:cxn ang="0">
                  <a:pos x="208" y="476"/>
                </a:cxn>
                <a:cxn ang="0">
                  <a:pos x="168" y="456"/>
                </a:cxn>
                <a:cxn ang="0">
                  <a:pos x="128" y="452"/>
                </a:cxn>
                <a:cxn ang="0">
                  <a:pos x="88" y="448"/>
                </a:cxn>
                <a:cxn ang="0">
                  <a:pos x="48" y="444"/>
                </a:cxn>
                <a:cxn ang="0">
                  <a:pos x="8" y="428"/>
                </a:cxn>
              </a:cxnLst>
              <a:rect l="0" t="0" r="r" b="b"/>
              <a:pathLst>
                <a:path w="1025" h="588">
                  <a:moveTo>
                    <a:pt x="0" y="220"/>
                  </a:moveTo>
                  <a:lnTo>
                    <a:pt x="8" y="216"/>
                  </a:lnTo>
                  <a:lnTo>
                    <a:pt x="16" y="208"/>
                  </a:lnTo>
                  <a:lnTo>
                    <a:pt x="24" y="204"/>
                  </a:lnTo>
                  <a:lnTo>
                    <a:pt x="32" y="200"/>
                  </a:lnTo>
                  <a:lnTo>
                    <a:pt x="40" y="200"/>
                  </a:lnTo>
                  <a:lnTo>
                    <a:pt x="48" y="196"/>
                  </a:lnTo>
                  <a:lnTo>
                    <a:pt x="56" y="196"/>
                  </a:lnTo>
                  <a:lnTo>
                    <a:pt x="64" y="196"/>
                  </a:lnTo>
                  <a:lnTo>
                    <a:pt x="72" y="196"/>
                  </a:lnTo>
                  <a:lnTo>
                    <a:pt x="80" y="192"/>
                  </a:lnTo>
                  <a:lnTo>
                    <a:pt x="88" y="192"/>
                  </a:lnTo>
                  <a:lnTo>
                    <a:pt x="96" y="192"/>
                  </a:lnTo>
                  <a:lnTo>
                    <a:pt x="104" y="192"/>
                  </a:lnTo>
                  <a:lnTo>
                    <a:pt x="112" y="192"/>
                  </a:lnTo>
                  <a:lnTo>
                    <a:pt x="120" y="192"/>
                  </a:lnTo>
                  <a:lnTo>
                    <a:pt x="128" y="192"/>
                  </a:lnTo>
                  <a:lnTo>
                    <a:pt x="136" y="192"/>
                  </a:lnTo>
                  <a:lnTo>
                    <a:pt x="144" y="192"/>
                  </a:lnTo>
                  <a:lnTo>
                    <a:pt x="152" y="192"/>
                  </a:lnTo>
                  <a:lnTo>
                    <a:pt x="160" y="188"/>
                  </a:lnTo>
                  <a:lnTo>
                    <a:pt x="168" y="188"/>
                  </a:lnTo>
                  <a:lnTo>
                    <a:pt x="176" y="188"/>
                  </a:lnTo>
                  <a:lnTo>
                    <a:pt x="184" y="184"/>
                  </a:lnTo>
                  <a:lnTo>
                    <a:pt x="192" y="180"/>
                  </a:lnTo>
                  <a:lnTo>
                    <a:pt x="200" y="176"/>
                  </a:lnTo>
                  <a:lnTo>
                    <a:pt x="208" y="168"/>
                  </a:lnTo>
                  <a:lnTo>
                    <a:pt x="216" y="160"/>
                  </a:lnTo>
                  <a:lnTo>
                    <a:pt x="224" y="152"/>
                  </a:lnTo>
                  <a:lnTo>
                    <a:pt x="232" y="144"/>
                  </a:lnTo>
                  <a:lnTo>
                    <a:pt x="240" y="132"/>
                  </a:lnTo>
                  <a:lnTo>
                    <a:pt x="248" y="120"/>
                  </a:lnTo>
                  <a:lnTo>
                    <a:pt x="256" y="96"/>
                  </a:lnTo>
                  <a:lnTo>
                    <a:pt x="264" y="64"/>
                  </a:lnTo>
                  <a:lnTo>
                    <a:pt x="272" y="28"/>
                  </a:lnTo>
                  <a:lnTo>
                    <a:pt x="280" y="4"/>
                  </a:lnTo>
                  <a:lnTo>
                    <a:pt x="288" y="0"/>
                  </a:lnTo>
                  <a:lnTo>
                    <a:pt x="296" y="16"/>
                  </a:lnTo>
                  <a:lnTo>
                    <a:pt x="304" y="40"/>
                  </a:lnTo>
                  <a:lnTo>
                    <a:pt x="312" y="64"/>
                  </a:lnTo>
                  <a:lnTo>
                    <a:pt x="320" y="72"/>
                  </a:lnTo>
                  <a:lnTo>
                    <a:pt x="328" y="68"/>
                  </a:lnTo>
                  <a:lnTo>
                    <a:pt x="336" y="56"/>
                  </a:lnTo>
                  <a:lnTo>
                    <a:pt x="344" y="44"/>
                  </a:lnTo>
                  <a:lnTo>
                    <a:pt x="352" y="40"/>
                  </a:lnTo>
                  <a:lnTo>
                    <a:pt x="360" y="40"/>
                  </a:lnTo>
                  <a:lnTo>
                    <a:pt x="368" y="44"/>
                  </a:lnTo>
                  <a:lnTo>
                    <a:pt x="376" y="48"/>
                  </a:lnTo>
                  <a:lnTo>
                    <a:pt x="385" y="52"/>
                  </a:lnTo>
                  <a:lnTo>
                    <a:pt x="393" y="52"/>
                  </a:lnTo>
                  <a:lnTo>
                    <a:pt x="401" y="52"/>
                  </a:lnTo>
                  <a:lnTo>
                    <a:pt x="409" y="52"/>
                  </a:lnTo>
                  <a:lnTo>
                    <a:pt x="417" y="56"/>
                  </a:lnTo>
                  <a:lnTo>
                    <a:pt x="425" y="56"/>
                  </a:lnTo>
                  <a:lnTo>
                    <a:pt x="433" y="60"/>
                  </a:lnTo>
                  <a:lnTo>
                    <a:pt x="441" y="64"/>
                  </a:lnTo>
                  <a:lnTo>
                    <a:pt x="449" y="72"/>
                  </a:lnTo>
                  <a:lnTo>
                    <a:pt x="457" y="76"/>
                  </a:lnTo>
                  <a:lnTo>
                    <a:pt x="465" y="84"/>
                  </a:lnTo>
                  <a:lnTo>
                    <a:pt x="473" y="96"/>
                  </a:lnTo>
                  <a:lnTo>
                    <a:pt x="481" y="104"/>
                  </a:lnTo>
                  <a:lnTo>
                    <a:pt x="489" y="116"/>
                  </a:lnTo>
                  <a:lnTo>
                    <a:pt x="497" y="132"/>
                  </a:lnTo>
                  <a:lnTo>
                    <a:pt x="505" y="148"/>
                  </a:lnTo>
                  <a:lnTo>
                    <a:pt x="517" y="164"/>
                  </a:lnTo>
                  <a:lnTo>
                    <a:pt x="525" y="180"/>
                  </a:lnTo>
                  <a:lnTo>
                    <a:pt x="533" y="192"/>
                  </a:lnTo>
                  <a:lnTo>
                    <a:pt x="541" y="204"/>
                  </a:lnTo>
                  <a:lnTo>
                    <a:pt x="549" y="208"/>
                  </a:lnTo>
                  <a:lnTo>
                    <a:pt x="557" y="212"/>
                  </a:lnTo>
                  <a:lnTo>
                    <a:pt x="565" y="208"/>
                  </a:lnTo>
                  <a:lnTo>
                    <a:pt x="573" y="200"/>
                  </a:lnTo>
                  <a:lnTo>
                    <a:pt x="581" y="192"/>
                  </a:lnTo>
                  <a:lnTo>
                    <a:pt x="589" y="180"/>
                  </a:lnTo>
                  <a:lnTo>
                    <a:pt x="597" y="176"/>
                  </a:lnTo>
                  <a:lnTo>
                    <a:pt x="605" y="176"/>
                  </a:lnTo>
                  <a:lnTo>
                    <a:pt x="613" y="184"/>
                  </a:lnTo>
                  <a:lnTo>
                    <a:pt x="621" y="188"/>
                  </a:lnTo>
                  <a:lnTo>
                    <a:pt x="629" y="192"/>
                  </a:lnTo>
                  <a:lnTo>
                    <a:pt x="637" y="196"/>
                  </a:lnTo>
                  <a:lnTo>
                    <a:pt x="645" y="196"/>
                  </a:lnTo>
                  <a:lnTo>
                    <a:pt x="653" y="192"/>
                  </a:lnTo>
                  <a:lnTo>
                    <a:pt x="661" y="192"/>
                  </a:lnTo>
                  <a:lnTo>
                    <a:pt x="669" y="188"/>
                  </a:lnTo>
                  <a:lnTo>
                    <a:pt x="677" y="188"/>
                  </a:lnTo>
                  <a:lnTo>
                    <a:pt x="685" y="188"/>
                  </a:lnTo>
                  <a:lnTo>
                    <a:pt x="693" y="188"/>
                  </a:lnTo>
                  <a:lnTo>
                    <a:pt x="701" y="188"/>
                  </a:lnTo>
                  <a:lnTo>
                    <a:pt x="709" y="192"/>
                  </a:lnTo>
                  <a:lnTo>
                    <a:pt x="717" y="192"/>
                  </a:lnTo>
                  <a:lnTo>
                    <a:pt x="725" y="192"/>
                  </a:lnTo>
                  <a:lnTo>
                    <a:pt x="733" y="192"/>
                  </a:lnTo>
                  <a:lnTo>
                    <a:pt x="741" y="192"/>
                  </a:lnTo>
                  <a:lnTo>
                    <a:pt x="749" y="192"/>
                  </a:lnTo>
                  <a:lnTo>
                    <a:pt x="757" y="192"/>
                  </a:lnTo>
                  <a:lnTo>
                    <a:pt x="765" y="192"/>
                  </a:lnTo>
                  <a:lnTo>
                    <a:pt x="773" y="192"/>
                  </a:lnTo>
                  <a:lnTo>
                    <a:pt x="781" y="192"/>
                  </a:lnTo>
                  <a:lnTo>
                    <a:pt x="789" y="192"/>
                  </a:lnTo>
                  <a:lnTo>
                    <a:pt x="797" y="192"/>
                  </a:lnTo>
                  <a:lnTo>
                    <a:pt x="805" y="192"/>
                  </a:lnTo>
                  <a:lnTo>
                    <a:pt x="813" y="192"/>
                  </a:lnTo>
                  <a:lnTo>
                    <a:pt x="821" y="192"/>
                  </a:lnTo>
                  <a:lnTo>
                    <a:pt x="829" y="192"/>
                  </a:lnTo>
                  <a:lnTo>
                    <a:pt x="837" y="192"/>
                  </a:lnTo>
                  <a:lnTo>
                    <a:pt x="845" y="192"/>
                  </a:lnTo>
                  <a:lnTo>
                    <a:pt x="853" y="192"/>
                  </a:lnTo>
                  <a:lnTo>
                    <a:pt x="861" y="192"/>
                  </a:lnTo>
                  <a:lnTo>
                    <a:pt x="869" y="192"/>
                  </a:lnTo>
                  <a:lnTo>
                    <a:pt x="877" y="192"/>
                  </a:lnTo>
                  <a:lnTo>
                    <a:pt x="885" y="192"/>
                  </a:lnTo>
                  <a:lnTo>
                    <a:pt x="893" y="192"/>
                  </a:lnTo>
                  <a:lnTo>
                    <a:pt x="901" y="192"/>
                  </a:lnTo>
                  <a:lnTo>
                    <a:pt x="909" y="192"/>
                  </a:lnTo>
                  <a:lnTo>
                    <a:pt x="917" y="192"/>
                  </a:lnTo>
                  <a:lnTo>
                    <a:pt x="925" y="192"/>
                  </a:lnTo>
                  <a:lnTo>
                    <a:pt x="933" y="192"/>
                  </a:lnTo>
                  <a:lnTo>
                    <a:pt x="941" y="196"/>
                  </a:lnTo>
                  <a:lnTo>
                    <a:pt x="949" y="196"/>
                  </a:lnTo>
                  <a:lnTo>
                    <a:pt x="957" y="196"/>
                  </a:lnTo>
                  <a:lnTo>
                    <a:pt x="965" y="196"/>
                  </a:lnTo>
                  <a:lnTo>
                    <a:pt x="973" y="200"/>
                  </a:lnTo>
                  <a:lnTo>
                    <a:pt x="981" y="200"/>
                  </a:lnTo>
                  <a:lnTo>
                    <a:pt x="989" y="204"/>
                  </a:lnTo>
                  <a:lnTo>
                    <a:pt x="997" y="208"/>
                  </a:lnTo>
                  <a:lnTo>
                    <a:pt x="1005" y="216"/>
                  </a:lnTo>
                  <a:lnTo>
                    <a:pt x="1013" y="220"/>
                  </a:lnTo>
                  <a:lnTo>
                    <a:pt x="1025" y="228"/>
                  </a:lnTo>
                  <a:lnTo>
                    <a:pt x="1025" y="416"/>
                  </a:lnTo>
                  <a:lnTo>
                    <a:pt x="1013" y="420"/>
                  </a:lnTo>
                  <a:lnTo>
                    <a:pt x="1005" y="428"/>
                  </a:lnTo>
                  <a:lnTo>
                    <a:pt x="997" y="432"/>
                  </a:lnTo>
                  <a:lnTo>
                    <a:pt x="989" y="436"/>
                  </a:lnTo>
                  <a:lnTo>
                    <a:pt x="981" y="440"/>
                  </a:lnTo>
                  <a:lnTo>
                    <a:pt x="973" y="444"/>
                  </a:lnTo>
                  <a:lnTo>
                    <a:pt x="965" y="444"/>
                  </a:lnTo>
                  <a:lnTo>
                    <a:pt x="957" y="448"/>
                  </a:lnTo>
                  <a:lnTo>
                    <a:pt x="949" y="448"/>
                  </a:lnTo>
                  <a:lnTo>
                    <a:pt x="941" y="448"/>
                  </a:lnTo>
                  <a:lnTo>
                    <a:pt x="933" y="448"/>
                  </a:lnTo>
                  <a:lnTo>
                    <a:pt x="925" y="448"/>
                  </a:lnTo>
                  <a:lnTo>
                    <a:pt x="917" y="448"/>
                  </a:lnTo>
                  <a:lnTo>
                    <a:pt x="909" y="448"/>
                  </a:lnTo>
                  <a:lnTo>
                    <a:pt x="901" y="448"/>
                  </a:lnTo>
                  <a:lnTo>
                    <a:pt x="893" y="452"/>
                  </a:lnTo>
                  <a:lnTo>
                    <a:pt x="885" y="452"/>
                  </a:lnTo>
                  <a:lnTo>
                    <a:pt x="877" y="452"/>
                  </a:lnTo>
                  <a:lnTo>
                    <a:pt x="869" y="452"/>
                  </a:lnTo>
                  <a:lnTo>
                    <a:pt x="861" y="452"/>
                  </a:lnTo>
                  <a:lnTo>
                    <a:pt x="853" y="452"/>
                  </a:lnTo>
                  <a:lnTo>
                    <a:pt x="845" y="452"/>
                  </a:lnTo>
                  <a:lnTo>
                    <a:pt x="837" y="452"/>
                  </a:lnTo>
                  <a:lnTo>
                    <a:pt x="829" y="452"/>
                  </a:lnTo>
                  <a:lnTo>
                    <a:pt x="821" y="452"/>
                  </a:lnTo>
                  <a:lnTo>
                    <a:pt x="813" y="452"/>
                  </a:lnTo>
                  <a:lnTo>
                    <a:pt x="805" y="452"/>
                  </a:lnTo>
                  <a:lnTo>
                    <a:pt x="797" y="452"/>
                  </a:lnTo>
                  <a:lnTo>
                    <a:pt x="789" y="452"/>
                  </a:lnTo>
                  <a:lnTo>
                    <a:pt x="781" y="452"/>
                  </a:lnTo>
                  <a:lnTo>
                    <a:pt x="773" y="452"/>
                  </a:lnTo>
                  <a:lnTo>
                    <a:pt x="765" y="452"/>
                  </a:lnTo>
                  <a:lnTo>
                    <a:pt x="757" y="452"/>
                  </a:lnTo>
                  <a:lnTo>
                    <a:pt x="749" y="452"/>
                  </a:lnTo>
                  <a:lnTo>
                    <a:pt x="741" y="452"/>
                  </a:lnTo>
                  <a:lnTo>
                    <a:pt x="733" y="452"/>
                  </a:lnTo>
                  <a:lnTo>
                    <a:pt x="725" y="452"/>
                  </a:lnTo>
                  <a:lnTo>
                    <a:pt x="717" y="452"/>
                  </a:lnTo>
                  <a:lnTo>
                    <a:pt x="709" y="452"/>
                  </a:lnTo>
                  <a:lnTo>
                    <a:pt x="701" y="452"/>
                  </a:lnTo>
                  <a:lnTo>
                    <a:pt x="693" y="452"/>
                  </a:lnTo>
                  <a:lnTo>
                    <a:pt x="685" y="452"/>
                  </a:lnTo>
                  <a:lnTo>
                    <a:pt x="677" y="452"/>
                  </a:lnTo>
                  <a:lnTo>
                    <a:pt x="669" y="452"/>
                  </a:lnTo>
                  <a:lnTo>
                    <a:pt x="661" y="452"/>
                  </a:lnTo>
                  <a:lnTo>
                    <a:pt x="653" y="456"/>
                  </a:lnTo>
                  <a:lnTo>
                    <a:pt x="645" y="456"/>
                  </a:lnTo>
                  <a:lnTo>
                    <a:pt x="637" y="456"/>
                  </a:lnTo>
                  <a:lnTo>
                    <a:pt x="629" y="456"/>
                  </a:lnTo>
                  <a:lnTo>
                    <a:pt x="621" y="452"/>
                  </a:lnTo>
                  <a:lnTo>
                    <a:pt x="613" y="444"/>
                  </a:lnTo>
                  <a:lnTo>
                    <a:pt x="605" y="440"/>
                  </a:lnTo>
                  <a:lnTo>
                    <a:pt x="597" y="436"/>
                  </a:lnTo>
                  <a:lnTo>
                    <a:pt x="589" y="440"/>
                  </a:lnTo>
                  <a:lnTo>
                    <a:pt x="581" y="452"/>
                  </a:lnTo>
                  <a:lnTo>
                    <a:pt x="573" y="464"/>
                  </a:lnTo>
                  <a:lnTo>
                    <a:pt x="565" y="472"/>
                  </a:lnTo>
                  <a:lnTo>
                    <a:pt x="557" y="476"/>
                  </a:lnTo>
                  <a:lnTo>
                    <a:pt x="549" y="480"/>
                  </a:lnTo>
                  <a:lnTo>
                    <a:pt x="541" y="480"/>
                  </a:lnTo>
                  <a:lnTo>
                    <a:pt x="533" y="480"/>
                  </a:lnTo>
                  <a:lnTo>
                    <a:pt x="525" y="476"/>
                  </a:lnTo>
                  <a:lnTo>
                    <a:pt x="517" y="476"/>
                  </a:lnTo>
                  <a:lnTo>
                    <a:pt x="505" y="480"/>
                  </a:lnTo>
                  <a:lnTo>
                    <a:pt x="497" y="484"/>
                  </a:lnTo>
                  <a:lnTo>
                    <a:pt x="489" y="488"/>
                  </a:lnTo>
                  <a:lnTo>
                    <a:pt x="481" y="496"/>
                  </a:lnTo>
                  <a:lnTo>
                    <a:pt x="473" y="508"/>
                  </a:lnTo>
                  <a:lnTo>
                    <a:pt x="465" y="516"/>
                  </a:lnTo>
                  <a:lnTo>
                    <a:pt x="457" y="524"/>
                  </a:lnTo>
                  <a:lnTo>
                    <a:pt x="449" y="532"/>
                  </a:lnTo>
                  <a:lnTo>
                    <a:pt x="441" y="540"/>
                  </a:lnTo>
                  <a:lnTo>
                    <a:pt x="433" y="544"/>
                  </a:lnTo>
                  <a:lnTo>
                    <a:pt x="425" y="548"/>
                  </a:lnTo>
                  <a:lnTo>
                    <a:pt x="417" y="552"/>
                  </a:lnTo>
                  <a:lnTo>
                    <a:pt x="409" y="552"/>
                  </a:lnTo>
                  <a:lnTo>
                    <a:pt x="401" y="556"/>
                  </a:lnTo>
                  <a:lnTo>
                    <a:pt x="393" y="556"/>
                  </a:lnTo>
                  <a:lnTo>
                    <a:pt x="385" y="556"/>
                  </a:lnTo>
                  <a:lnTo>
                    <a:pt x="376" y="556"/>
                  </a:lnTo>
                  <a:lnTo>
                    <a:pt x="368" y="552"/>
                  </a:lnTo>
                  <a:lnTo>
                    <a:pt x="360" y="548"/>
                  </a:lnTo>
                  <a:lnTo>
                    <a:pt x="352" y="548"/>
                  </a:lnTo>
                  <a:lnTo>
                    <a:pt x="344" y="556"/>
                  </a:lnTo>
                  <a:lnTo>
                    <a:pt x="336" y="568"/>
                  </a:lnTo>
                  <a:lnTo>
                    <a:pt x="328" y="584"/>
                  </a:lnTo>
                  <a:lnTo>
                    <a:pt x="320" y="588"/>
                  </a:lnTo>
                  <a:lnTo>
                    <a:pt x="312" y="580"/>
                  </a:lnTo>
                  <a:lnTo>
                    <a:pt x="304" y="560"/>
                  </a:lnTo>
                  <a:lnTo>
                    <a:pt x="296" y="532"/>
                  </a:lnTo>
                  <a:lnTo>
                    <a:pt x="288" y="508"/>
                  </a:lnTo>
                  <a:lnTo>
                    <a:pt x="280" y="504"/>
                  </a:lnTo>
                  <a:lnTo>
                    <a:pt x="272" y="516"/>
                  </a:lnTo>
                  <a:lnTo>
                    <a:pt x="264" y="532"/>
                  </a:lnTo>
                  <a:lnTo>
                    <a:pt x="256" y="544"/>
                  </a:lnTo>
                  <a:lnTo>
                    <a:pt x="248" y="540"/>
                  </a:lnTo>
                  <a:lnTo>
                    <a:pt x="240" y="528"/>
                  </a:lnTo>
                  <a:lnTo>
                    <a:pt x="232" y="516"/>
                  </a:lnTo>
                  <a:lnTo>
                    <a:pt x="224" y="500"/>
                  </a:lnTo>
                  <a:lnTo>
                    <a:pt x="216" y="488"/>
                  </a:lnTo>
                  <a:lnTo>
                    <a:pt x="208" y="476"/>
                  </a:lnTo>
                  <a:lnTo>
                    <a:pt x="200" y="468"/>
                  </a:lnTo>
                  <a:lnTo>
                    <a:pt x="192" y="464"/>
                  </a:lnTo>
                  <a:lnTo>
                    <a:pt x="184" y="460"/>
                  </a:lnTo>
                  <a:lnTo>
                    <a:pt x="176" y="456"/>
                  </a:lnTo>
                  <a:lnTo>
                    <a:pt x="168" y="456"/>
                  </a:lnTo>
                  <a:lnTo>
                    <a:pt x="160" y="452"/>
                  </a:lnTo>
                  <a:lnTo>
                    <a:pt x="152" y="452"/>
                  </a:lnTo>
                  <a:lnTo>
                    <a:pt x="144" y="452"/>
                  </a:lnTo>
                  <a:lnTo>
                    <a:pt x="136" y="452"/>
                  </a:lnTo>
                  <a:lnTo>
                    <a:pt x="128" y="452"/>
                  </a:lnTo>
                  <a:lnTo>
                    <a:pt x="120" y="452"/>
                  </a:lnTo>
                  <a:lnTo>
                    <a:pt x="112" y="452"/>
                  </a:lnTo>
                  <a:lnTo>
                    <a:pt x="104" y="448"/>
                  </a:lnTo>
                  <a:lnTo>
                    <a:pt x="96" y="448"/>
                  </a:lnTo>
                  <a:lnTo>
                    <a:pt x="88" y="448"/>
                  </a:lnTo>
                  <a:lnTo>
                    <a:pt x="80" y="448"/>
                  </a:lnTo>
                  <a:lnTo>
                    <a:pt x="72" y="448"/>
                  </a:lnTo>
                  <a:lnTo>
                    <a:pt x="64" y="448"/>
                  </a:lnTo>
                  <a:lnTo>
                    <a:pt x="56" y="448"/>
                  </a:lnTo>
                  <a:lnTo>
                    <a:pt x="48" y="444"/>
                  </a:lnTo>
                  <a:lnTo>
                    <a:pt x="40" y="444"/>
                  </a:lnTo>
                  <a:lnTo>
                    <a:pt x="32" y="440"/>
                  </a:lnTo>
                  <a:lnTo>
                    <a:pt x="24" y="436"/>
                  </a:lnTo>
                  <a:lnTo>
                    <a:pt x="16" y="432"/>
                  </a:lnTo>
                  <a:lnTo>
                    <a:pt x="8" y="428"/>
                  </a:lnTo>
                  <a:lnTo>
                    <a:pt x="0" y="420"/>
                  </a:lnTo>
                  <a:lnTo>
                    <a:pt x="0" y="220"/>
                  </a:lnTo>
                </a:path>
              </a:pathLst>
            </a:cu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7" name="Freeform 147"/>
            <p:cNvSpPr>
              <a:spLocks/>
            </p:cNvSpPr>
            <p:nvPr/>
          </p:nvSpPr>
          <p:spPr bwMode="auto">
            <a:xfrm>
              <a:off x="4941888" y="2571750"/>
              <a:ext cx="1627188" cy="146050"/>
            </a:xfrm>
            <a:custGeom>
              <a:avLst/>
              <a:gdLst/>
              <a:ahLst/>
              <a:cxnLst>
                <a:cxn ang="0">
                  <a:pos x="16" y="68"/>
                </a:cxn>
                <a:cxn ang="0">
                  <a:pos x="40" y="68"/>
                </a:cxn>
                <a:cxn ang="0">
                  <a:pos x="64" y="68"/>
                </a:cxn>
                <a:cxn ang="0">
                  <a:pos x="88" y="68"/>
                </a:cxn>
                <a:cxn ang="0">
                  <a:pos x="112" y="68"/>
                </a:cxn>
                <a:cxn ang="0">
                  <a:pos x="136" y="68"/>
                </a:cxn>
                <a:cxn ang="0">
                  <a:pos x="160" y="68"/>
                </a:cxn>
                <a:cxn ang="0">
                  <a:pos x="184" y="68"/>
                </a:cxn>
                <a:cxn ang="0">
                  <a:pos x="208" y="72"/>
                </a:cxn>
                <a:cxn ang="0">
                  <a:pos x="232" y="76"/>
                </a:cxn>
                <a:cxn ang="0">
                  <a:pos x="256" y="68"/>
                </a:cxn>
                <a:cxn ang="0">
                  <a:pos x="280" y="0"/>
                </a:cxn>
                <a:cxn ang="0">
                  <a:pos x="304" y="48"/>
                </a:cxn>
                <a:cxn ang="0">
                  <a:pos x="328" y="76"/>
                </a:cxn>
                <a:cxn ang="0">
                  <a:pos x="352" y="40"/>
                </a:cxn>
                <a:cxn ang="0">
                  <a:pos x="376" y="52"/>
                </a:cxn>
                <a:cxn ang="0">
                  <a:pos x="401" y="52"/>
                </a:cxn>
                <a:cxn ang="0">
                  <a:pos x="425" y="52"/>
                </a:cxn>
                <a:cxn ang="0">
                  <a:pos x="449" y="48"/>
                </a:cxn>
                <a:cxn ang="0">
                  <a:pos x="473" y="48"/>
                </a:cxn>
                <a:cxn ang="0">
                  <a:pos x="497" y="56"/>
                </a:cxn>
                <a:cxn ang="0">
                  <a:pos x="525" y="76"/>
                </a:cxn>
                <a:cxn ang="0">
                  <a:pos x="549" y="92"/>
                </a:cxn>
                <a:cxn ang="0">
                  <a:pos x="573" y="80"/>
                </a:cxn>
                <a:cxn ang="0">
                  <a:pos x="597" y="56"/>
                </a:cxn>
                <a:cxn ang="0">
                  <a:pos x="621" y="68"/>
                </a:cxn>
                <a:cxn ang="0">
                  <a:pos x="645" y="72"/>
                </a:cxn>
                <a:cxn ang="0">
                  <a:pos x="669" y="68"/>
                </a:cxn>
                <a:cxn ang="0">
                  <a:pos x="693" y="68"/>
                </a:cxn>
                <a:cxn ang="0">
                  <a:pos x="717" y="68"/>
                </a:cxn>
                <a:cxn ang="0">
                  <a:pos x="741" y="68"/>
                </a:cxn>
                <a:cxn ang="0">
                  <a:pos x="765" y="68"/>
                </a:cxn>
                <a:cxn ang="0">
                  <a:pos x="789" y="68"/>
                </a:cxn>
                <a:cxn ang="0">
                  <a:pos x="813" y="68"/>
                </a:cxn>
                <a:cxn ang="0">
                  <a:pos x="837" y="68"/>
                </a:cxn>
                <a:cxn ang="0">
                  <a:pos x="861" y="68"/>
                </a:cxn>
                <a:cxn ang="0">
                  <a:pos x="885" y="68"/>
                </a:cxn>
                <a:cxn ang="0">
                  <a:pos x="909" y="68"/>
                </a:cxn>
                <a:cxn ang="0">
                  <a:pos x="933" y="68"/>
                </a:cxn>
                <a:cxn ang="0">
                  <a:pos x="957" y="68"/>
                </a:cxn>
                <a:cxn ang="0">
                  <a:pos x="981" y="68"/>
                </a:cxn>
                <a:cxn ang="0">
                  <a:pos x="1005" y="68"/>
                </a:cxn>
              </a:cxnLst>
              <a:rect l="0" t="0" r="r" b="b"/>
              <a:pathLst>
                <a:path w="1025" h="92">
                  <a:moveTo>
                    <a:pt x="0" y="68"/>
                  </a:moveTo>
                  <a:lnTo>
                    <a:pt x="8" y="68"/>
                  </a:lnTo>
                  <a:lnTo>
                    <a:pt x="16" y="68"/>
                  </a:lnTo>
                  <a:lnTo>
                    <a:pt x="24" y="68"/>
                  </a:lnTo>
                  <a:lnTo>
                    <a:pt x="32" y="68"/>
                  </a:lnTo>
                  <a:lnTo>
                    <a:pt x="40" y="68"/>
                  </a:lnTo>
                  <a:lnTo>
                    <a:pt x="48" y="68"/>
                  </a:lnTo>
                  <a:lnTo>
                    <a:pt x="56" y="68"/>
                  </a:lnTo>
                  <a:lnTo>
                    <a:pt x="64" y="68"/>
                  </a:lnTo>
                  <a:lnTo>
                    <a:pt x="72" y="68"/>
                  </a:lnTo>
                  <a:lnTo>
                    <a:pt x="80" y="68"/>
                  </a:lnTo>
                  <a:lnTo>
                    <a:pt x="88" y="68"/>
                  </a:lnTo>
                  <a:lnTo>
                    <a:pt x="96" y="68"/>
                  </a:lnTo>
                  <a:lnTo>
                    <a:pt x="104" y="68"/>
                  </a:lnTo>
                  <a:lnTo>
                    <a:pt x="112" y="68"/>
                  </a:lnTo>
                  <a:lnTo>
                    <a:pt x="120" y="68"/>
                  </a:lnTo>
                  <a:lnTo>
                    <a:pt x="128" y="68"/>
                  </a:lnTo>
                  <a:lnTo>
                    <a:pt x="136" y="68"/>
                  </a:lnTo>
                  <a:lnTo>
                    <a:pt x="144" y="68"/>
                  </a:lnTo>
                  <a:lnTo>
                    <a:pt x="152" y="68"/>
                  </a:lnTo>
                  <a:lnTo>
                    <a:pt x="160" y="68"/>
                  </a:lnTo>
                  <a:lnTo>
                    <a:pt x="168" y="68"/>
                  </a:lnTo>
                  <a:lnTo>
                    <a:pt x="176" y="68"/>
                  </a:lnTo>
                  <a:lnTo>
                    <a:pt x="184" y="68"/>
                  </a:lnTo>
                  <a:lnTo>
                    <a:pt x="192" y="68"/>
                  </a:lnTo>
                  <a:lnTo>
                    <a:pt x="200" y="68"/>
                  </a:lnTo>
                  <a:lnTo>
                    <a:pt x="208" y="72"/>
                  </a:lnTo>
                  <a:lnTo>
                    <a:pt x="216" y="72"/>
                  </a:lnTo>
                  <a:lnTo>
                    <a:pt x="224" y="76"/>
                  </a:lnTo>
                  <a:lnTo>
                    <a:pt x="232" y="76"/>
                  </a:lnTo>
                  <a:lnTo>
                    <a:pt x="240" y="80"/>
                  </a:lnTo>
                  <a:lnTo>
                    <a:pt x="248" y="76"/>
                  </a:lnTo>
                  <a:lnTo>
                    <a:pt x="256" y="68"/>
                  </a:lnTo>
                  <a:lnTo>
                    <a:pt x="264" y="48"/>
                  </a:lnTo>
                  <a:lnTo>
                    <a:pt x="272" y="20"/>
                  </a:lnTo>
                  <a:lnTo>
                    <a:pt x="280" y="0"/>
                  </a:lnTo>
                  <a:lnTo>
                    <a:pt x="288" y="0"/>
                  </a:lnTo>
                  <a:lnTo>
                    <a:pt x="296" y="20"/>
                  </a:lnTo>
                  <a:lnTo>
                    <a:pt x="304" y="48"/>
                  </a:lnTo>
                  <a:lnTo>
                    <a:pt x="312" y="68"/>
                  </a:lnTo>
                  <a:lnTo>
                    <a:pt x="320" y="80"/>
                  </a:lnTo>
                  <a:lnTo>
                    <a:pt x="328" y="76"/>
                  </a:lnTo>
                  <a:lnTo>
                    <a:pt x="336" y="60"/>
                  </a:lnTo>
                  <a:lnTo>
                    <a:pt x="344" y="48"/>
                  </a:lnTo>
                  <a:lnTo>
                    <a:pt x="352" y="40"/>
                  </a:lnTo>
                  <a:lnTo>
                    <a:pt x="360" y="44"/>
                  </a:lnTo>
                  <a:lnTo>
                    <a:pt x="368" y="48"/>
                  </a:lnTo>
                  <a:lnTo>
                    <a:pt x="376" y="52"/>
                  </a:lnTo>
                  <a:lnTo>
                    <a:pt x="385" y="52"/>
                  </a:lnTo>
                  <a:lnTo>
                    <a:pt x="393" y="52"/>
                  </a:lnTo>
                  <a:lnTo>
                    <a:pt x="401" y="52"/>
                  </a:lnTo>
                  <a:lnTo>
                    <a:pt x="409" y="52"/>
                  </a:lnTo>
                  <a:lnTo>
                    <a:pt x="417" y="52"/>
                  </a:lnTo>
                  <a:lnTo>
                    <a:pt x="425" y="52"/>
                  </a:lnTo>
                  <a:lnTo>
                    <a:pt x="433" y="48"/>
                  </a:lnTo>
                  <a:lnTo>
                    <a:pt x="441" y="48"/>
                  </a:lnTo>
                  <a:lnTo>
                    <a:pt x="449" y="48"/>
                  </a:lnTo>
                  <a:lnTo>
                    <a:pt x="457" y="48"/>
                  </a:lnTo>
                  <a:lnTo>
                    <a:pt x="465" y="48"/>
                  </a:lnTo>
                  <a:lnTo>
                    <a:pt x="473" y="48"/>
                  </a:lnTo>
                  <a:lnTo>
                    <a:pt x="481" y="48"/>
                  </a:lnTo>
                  <a:lnTo>
                    <a:pt x="489" y="52"/>
                  </a:lnTo>
                  <a:lnTo>
                    <a:pt x="497" y="56"/>
                  </a:lnTo>
                  <a:lnTo>
                    <a:pt x="505" y="60"/>
                  </a:lnTo>
                  <a:lnTo>
                    <a:pt x="517" y="68"/>
                  </a:lnTo>
                  <a:lnTo>
                    <a:pt x="525" y="76"/>
                  </a:lnTo>
                  <a:lnTo>
                    <a:pt x="533" y="84"/>
                  </a:lnTo>
                  <a:lnTo>
                    <a:pt x="541" y="88"/>
                  </a:lnTo>
                  <a:lnTo>
                    <a:pt x="549" y="92"/>
                  </a:lnTo>
                  <a:lnTo>
                    <a:pt x="557" y="92"/>
                  </a:lnTo>
                  <a:lnTo>
                    <a:pt x="565" y="88"/>
                  </a:lnTo>
                  <a:lnTo>
                    <a:pt x="573" y="80"/>
                  </a:lnTo>
                  <a:lnTo>
                    <a:pt x="581" y="68"/>
                  </a:lnTo>
                  <a:lnTo>
                    <a:pt x="589" y="60"/>
                  </a:lnTo>
                  <a:lnTo>
                    <a:pt x="597" y="56"/>
                  </a:lnTo>
                  <a:lnTo>
                    <a:pt x="605" y="56"/>
                  </a:lnTo>
                  <a:lnTo>
                    <a:pt x="613" y="60"/>
                  </a:lnTo>
                  <a:lnTo>
                    <a:pt x="621" y="68"/>
                  </a:lnTo>
                  <a:lnTo>
                    <a:pt x="629" y="72"/>
                  </a:lnTo>
                  <a:lnTo>
                    <a:pt x="637" y="76"/>
                  </a:lnTo>
                  <a:lnTo>
                    <a:pt x="645" y="72"/>
                  </a:lnTo>
                  <a:lnTo>
                    <a:pt x="653" y="72"/>
                  </a:lnTo>
                  <a:lnTo>
                    <a:pt x="661" y="68"/>
                  </a:lnTo>
                  <a:lnTo>
                    <a:pt x="669" y="68"/>
                  </a:lnTo>
                  <a:lnTo>
                    <a:pt x="677" y="68"/>
                  </a:lnTo>
                  <a:lnTo>
                    <a:pt x="685" y="68"/>
                  </a:lnTo>
                  <a:lnTo>
                    <a:pt x="693" y="68"/>
                  </a:lnTo>
                  <a:lnTo>
                    <a:pt x="701" y="68"/>
                  </a:lnTo>
                  <a:lnTo>
                    <a:pt x="709" y="68"/>
                  </a:lnTo>
                  <a:lnTo>
                    <a:pt x="717" y="68"/>
                  </a:lnTo>
                  <a:lnTo>
                    <a:pt x="725" y="68"/>
                  </a:lnTo>
                  <a:lnTo>
                    <a:pt x="733" y="68"/>
                  </a:lnTo>
                  <a:lnTo>
                    <a:pt x="741" y="68"/>
                  </a:lnTo>
                  <a:lnTo>
                    <a:pt x="749" y="68"/>
                  </a:lnTo>
                  <a:lnTo>
                    <a:pt x="757" y="68"/>
                  </a:lnTo>
                  <a:lnTo>
                    <a:pt x="765" y="68"/>
                  </a:lnTo>
                  <a:lnTo>
                    <a:pt x="773" y="68"/>
                  </a:lnTo>
                  <a:lnTo>
                    <a:pt x="781" y="68"/>
                  </a:lnTo>
                  <a:lnTo>
                    <a:pt x="789" y="68"/>
                  </a:lnTo>
                  <a:lnTo>
                    <a:pt x="797" y="68"/>
                  </a:lnTo>
                  <a:lnTo>
                    <a:pt x="805" y="68"/>
                  </a:lnTo>
                  <a:lnTo>
                    <a:pt x="813" y="68"/>
                  </a:lnTo>
                  <a:lnTo>
                    <a:pt x="821" y="68"/>
                  </a:lnTo>
                  <a:lnTo>
                    <a:pt x="829" y="68"/>
                  </a:lnTo>
                  <a:lnTo>
                    <a:pt x="837" y="68"/>
                  </a:lnTo>
                  <a:lnTo>
                    <a:pt x="845" y="68"/>
                  </a:lnTo>
                  <a:lnTo>
                    <a:pt x="853" y="68"/>
                  </a:lnTo>
                  <a:lnTo>
                    <a:pt x="861" y="68"/>
                  </a:lnTo>
                  <a:lnTo>
                    <a:pt x="869" y="68"/>
                  </a:lnTo>
                  <a:lnTo>
                    <a:pt x="877" y="68"/>
                  </a:lnTo>
                  <a:lnTo>
                    <a:pt x="885" y="68"/>
                  </a:lnTo>
                  <a:lnTo>
                    <a:pt x="893" y="68"/>
                  </a:lnTo>
                  <a:lnTo>
                    <a:pt x="901" y="68"/>
                  </a:lnTo>
                  <a:lnTo>
                    <a:pt x="909" y="68"/>
                  </a:lnTo>
                  <a:lnTo>
                    <a:pt x="917" y="68"/>
                  </a:lnTo>
                  <a:lnTo>
                    <a:pt x="925" y="68"/>
                  </a:lnTo>
                  <a:lnTo>
                    <a:pt x="933" y="68"/>
                  </a:lnTo>
                  <a:lnTo>
                    <a:pt x="941" y="68"/>
                  </a:lnTo>
                  <a:lnTo>
                    <a:pt x="949" y="68"/>
                  </a:lnTo>
                  <a:lnTo>
                    <a:pt x="957" y="68"/>
                  </a:lnTo>
                  <a:lnTo>
                    <a:pt x="965" y="68"/>
                  </a:lnTo>
                  <a:lnTo>
                    <a:pt x="973" y="68"/>
                  </a:lnTo>
                  <a:lnTo>
                    <a:pt x="981" y="68"/>
                  </a:lnTo>
                  <a:lnTo>
                    <a:pt x="989" y="68"/>
                  </a:lnTo>
                  <a:lnTo>
                    <a:pt x="997" y="68"/>
                  </a:lnTo>
                  <a:lnTo>
                    <a:pt x="1005" y="68"/>
                  </a:lnTo>
                  <a:lnTo>
                    <a:pt x="1013" y="68"/>
                  </a:lnTo>
                  <a:lnTo>
                    <a:pt x="1025"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68" name="Rectangle 148"/>
            <p:cNvSpPr>
              <a:spLocks noChangeArrowheads="1"/>
            </p:cNvSpPr>
            <p:nvPr/>
          </p:nvSpPr>
          <p:spPr bwMode="auto">
            <a:xfrm>
              <a:off x="5094288" y="1911350"/>
              <a:ext cx="139781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Evoked response: source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469" name="Rectangle 149"/>
            <p:cNvSpPr>
              <a:spLocks noChangeArrowheads="1"/>
            </p:cNvSpPr>
            <p:nvPr/>
          </p:nvSpPr>
          <p:spPr bwMode="auto">
            <a:xfrm>
              <a:off x="5430838" y="329565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0" name="Rectangle 150"/>
            <p:cNvSpPr>
              <a:spLocks noChangeArrowheads="1"/>
            </p:cNvSpPr>
            <p:nvPr/>
          </p:nvSpPr>
          <p:spPr bwMode="auto">
            <a:xfrm>
              <a:off x="7083426" y="2114550"/>
              <a:ext cx="163353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471" name="Rectangle 151"/>
            <p:cNvSpPr>
              <a:spLocks noChangeArrowheads="1"/>
            </p:cNvSpPr>
            <p:nvPr/>
          </p:nvSpPr>
          <p:spPr bwMode="auto">
            <a:xfrm>
              <a:off x="7083426" y="2114550"/>
              <a:ext cx="163353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6472" name="Picture 152"/>
            <p:cNvPicPr>
              <a:picLocks noChangeAspect="1" noChangeArrowheads="1"/>
            </p:cNvPicPr>
            <p:nvPr/>
          </p:nvPicPr>
          <p:blipFill>
            <a:blip r:embed="rId3" cstate="print"/>
            <a:srcRect/>
            <a:stretch>
              <a:fillRect/>
            </a:stretch>
          </p:blipFill>
          <p:spPr bwMode="auto">
            <a:xfrm>
              <a:off x="7083426" y="2114550"/>
              <a:ext cx="1633538" cy="1054100"/>
            </a:xfrm>
            <a:prstGeom prst="rect">
              <a:avLst/>
            </a:prstGeom>
            <a:noFill/>
            <a:ln w="9525">
              <a:noFill/>
              <a:miter lim="800000"/>
              <a:headEnd/>
              <a:tailEnd/>
            </a:ln>
          </p:spPr>
        </p:pic>
        <p:sp>
          <p:nvSpPr>
            <p:cNvPr id="56473" name="Rectangle 153"/>
            <p:cNvSpPr>
              <a:spLocks noChangeArrowheads="1"/>
            </p:cNvSpPr>
            <p:nvPr/>
          </p:nvSpPr>
          <p:spPr bwMode="auto">
            <a:xfrm>
              <a:off x="7452320" y="1911350"/>
              <a:ext cx="91691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Induced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474" name="Rectangle 154"/>
            <p:cNvSpPr>
              <a:spLocks noChangeArrowheads="1"/>
            </p:cNvSpPr>
            <p:nvPr/>
          </p:nvSpPr>
          <p:spPr bwMode="auto">
            <a:xfrm>
              <a:off x="7572376" y="329565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5" name="Rectangle 155"/>
            <p:cNvSpPr>
              <a:spLocks noChangeArrowheads="1"/>
            </p:cNvSpPr>
            <p:nvPr/>
          </p:nvSpPr>
          <p:spPr bwMode="auto">
            <a:xfrm rot="16200000">
              <a:off x="6851216" y="2576627"/>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6" name="Line 156"/>
            <p:cNvSpPr>
              <a:spLocks noChangeShapeType="1"/>
            </p:cNvSpPr>
            <p:nvPr/>
          </p:nvSpPr>
          <p:spPr bwMode="auto">
            <a:xfrm>
              <a:off x="7089776" y="308610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77" name="Line 157"/>
            <p:cNvSpPr>
              <a:spLocks noChangeShapeType="1"/>
            </p:cNvSpPr>
            <p:nvPr/>
          </p:nvSpPr>
          <p:spPr bwMode="auto">
            <a:xfrm>
              <a:off x="7089776" y="300355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78" name="Line 158"/>
            <p:cNvSpPr>
              <a:spLocks noChangeShapeType="1"/>
            </p:cNvSpPr>
            <p:nvPr/>
          </p:nvSpPr>
          <p:spPr bwMode="auto">
            <a:xfrm>
              <a:off x="7089776" y="267335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79" name="Line 159"/>
            <p:cNvSpPr>
              <a:spLocks noChangeShapeType="1"/>
            </p:cNvSpPr>
            <p:nvPr/>
          </p:nvSpPr>
          <p:spPr bwMode="auto">
            <a:xfrm>
              <a:off x="7083426" y="21145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0" name="Line 160"/>
            <p:cNvSpPr>
              <a:spLocks noChangeShapeType="1"/>
            </p:cNvSpPr>
            <p:nvPr/>
          </p:nvSpPr>
          <p:spPr bwMode="auto">
            <a:xfrm>
              <a:off x="7083426" y="31686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1" name="Line 161"/>
            <p:cNvSpPr>
              <a:spLocks noChangeShapeType="1"/>
            </p:cNvSpPr>
            <p:nvPr/>
          </p:nvSpPr>
          <p:spPr bwMode="auto">
            <a:xfrm flipV="1">
              <a:off x="8716963"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2" name="Line 162"/>
            <p:cNvSpPr>
              <a:spLocks noChangeShapeType="1"/>
            </p:cNvSpPr>
            <p:nvPr/>
          </p:nvSpPr>
          <p:spPr bwMode="auto">
            <a:xfrm flipV="1">
              <a:off x="7083426"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3" name="Line 163"/>
            <p:cNvSpPr>
              <a:spLocks noChangeShapeType="1"/>
            </p:cNvSpPr>
            <p:nvPr/>
          </p:nvSpPr>
          <p:spPr bwMode="auto">
            <a:xfrm>
              <a:off x="7083426" y="31686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4" name="Line 164"/>
            <p:cNvSpPr>
              <a:spLocks noChangeShapeType="1"/>
            </p:cNvSpPr>
            <p:nvPr/>
          </p:nvSpPr>
          <p:spPr bwMode="auto">
            <a:xfrm flipV="1">
              <a:off x="7083426"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5" name="Line 165"/>
            <p:cNvSpPr>
              <a:spLocks noChangeShapeType="1"/>
            </p:cNvSpPr>
            <p:nvPr/>
          </p:nvSpPr>
          <p:spPr bwMode="auto">
            <a:xfrm flipV="1">
              <a:off x="7394576"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6" name="Line 166"/>
            <p:cNvSpPr>
              <a:spLocks noChangeShapeType="1"/>
            </p:cNvSpPr>
            <p:nvPr/>
          </p:nvSpPr>
          <p:spPr bwMode="auto">
            <a:xfrm>
              <a:off x="7394576"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7" name="Rectangle 167"/>
            <p:cNvSpPr>
              <a:spLocks noChangeArrowheads="1"/>
            </p:cNvSpPr>
            <p:nvPr/>
          </p:nvSpPr>
          <p:spPr bwMode="auto">
            <a:xfrm>
              <a:off x="7337426"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88" name="Line 168"/>
            <p:cNvSpPr>
              <a:spLocks noChangeShapeType="1"/>
            </p:cNvSpPr>
            <p:nvPr/>
          </p:nvSpPr>
          <p:spPr bwMode="auto">
            <a:xfrm flipV="1">
              <a:off x="7712076"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89" name="Line 169"/>
            <p:cNvSpPr>
              <a:spLocks noChangeShapeType="1"/>
            </p:cNvSpPr>
            <p:nvPr/>
          </p:nvSpPr>
          <p:spPr bwMode="auto">
            <a:xfrm>
              <a:off x="7712076"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0" name="Rectangle 170"/>
            <p:cNvSpPr>
              <a:spLocks noChangeArrowheads="1"/>
            </p:cNvSpPr>
            <p:nvPr/>
          </p:nvSpPr>
          <p:spPr bwMode="auto">
            <a:xfrm>
              <a:off x="7654926"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91" name="Line 171"/>
            <p:cNvSpPr>
              <a:spLocks noChangeShapeType="1"/>
            </p:cNvSpPr>
            <p:nvPr/>
          </p:nvSpPr>
          <p:spPr bwMode="auto">
            <a:xfrm flipV="1">
              <a:off x="8031163"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2" name="Line 172"/>
            <p:cNvSpPr>
              <a:spLocks noChangeShapeType="1"/>
            </p:cNvSpPr>
            <p:nvPr/>
          </p:nvSpPr>
          <p:spPr bwMode="auto">
            <a:xfrm>
              <a:off x="8031163"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3" name="Rectangle 173"/>
            <p:cNvSpPr>
              <a:spLocks noChangeArrowheads="1"/>
            </p:cNvSpPr>
            <p:nvPr/>
          </p:nvSpPr>
          <p:spPr bwMode="auto">
            <a:xfrm>
              <a:off x="7972426"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94" name="Line 174"/>
            <p:cNvSpPr>
              <a:spLocks noChangeShapeType="1"/>
            </p:cNvSpPr>
            <p:nvPr/>
          </p:nvSpPr>
          <p:spPr bwMode="auto">
            <a:xfrm flipV="1">
              <a:off x="8348663"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5" name="Line 175"/>
            <p:cNvSpPr>
              <a:spLocks noChangeShapeType="1"/>
            </p:cNvSpPr>
            <p:nvPr/>
          </p:nvSpPr>
          <p:spPr bwMode="auto">
            <a:xfrm>
              <a:off x="8348663"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6" name="Rectangle 176"/>
            <p:cNvSpPr>
              <a:spLocks noChangeArrowheads="1"/>
            </p:cNvSpPr>
            <p:nvPr/>
          </p:nvSpPr>
          <p:spPr bwMode="auto">
            <a:xfrm>
              <a:off x="8291513"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97" name="Line 177"/>
            <p:cNvSpPr>
              <a:spLocks noChangeShapeType="1"/>
            </p:cNvSpPr>
            <p:nvPr/>
          </p:nvSpPr>
          <p:spPr bwMode="auto">
            <a:xfrm flipV="1">
              <a:off x="8666163" y="31496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8" name="Line 178"/>
            <p:cNvSpPr>
              <a:spLocks noChangeShapeType="1"/>
            </p:cNvSpPr>
            <p:nvPr/>
          </p:nvSpPr>
          <p:spPr bwMode="auto">
            <a:xfrm>
              <a:off x="8666163" y="21145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99" name="Rectangle 179"/>
            <p:cNvSpPr>
              <a:spLocks noChangeArrowheads="1"/>
            </p:cNvSpPr>
            <p:nvPr/>
          </p:nvSpPr>
          <p:spPr bwMode="auto">
            <a:xfrm>
              <a:off x="8609013" y="3187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00" name="Line 180"/>
            <p:cNvSpPr>
              <a:spLocks noChangeShapeType="1"/>
            </p:cNvSpPr>
            <p:nvPr/>
          </p:nvSpPr>
          <p:spPr bwMode="auto">
            <a:xfrm>
              <a:off x="7083426" y="30543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01" name="Line 181"/>
            <p:cNvSpPr>
              <a:spLocks noChangeShapeType="1"/>
            </p:cNvSpPr>
            <p:nvPr/>
          </p:nvSpPr>
          <p:spPr bwMode="auto">
            <a:xfrm flipH="1">
              <a:off x="8697913" y="30543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02" name="Rectangle 182"/>
            <p:cNvSpPr>
              <a:spLocks noChangeArrowheads="1"/>
            </p:cNvSpPr>
            <p:nvPr/>
          </p:nvSpPr>
          <p:spPr bwMode="auto">
            <a:xfrm>
              <a:off x="6981826" y="30035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03" name="Line 183"/>
            <p:cNvSpPr>
              <a:spLocks noChangeShapeType="1"/>
            </p:cNvSpPr>
            <p:nvPr/>
          </p:nvSpPr>
          <p:spPr bwMode="auto">
            <a:xfrm>
              <a:off x="7083426" y="28829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04" name="Line 184"/>
            <p:cNvSpPr>
              <a:spLocks noChangeShapeType="1"/>
            </p:cNvSpPr>
            <p:nvPr/>
          </p:nvSpPr>
          <p:spPr bwMode="auto">
            <a:xfrm flipH="1">
              <a:off x="8697913" y="28829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05" name="Rectangle 185"/>
            <p:cNvSpPr>
              <a:spLocks noChangeArrowheads="1"/>
            </p:cNvSpPr>
            <p:nvPr/>
          </p:nvSpPr>
          <p:spPr bwMode="auto">
            <a:xfrm>
              <a:off x="6981826" y="28321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06" name="Line 186"/>
            <p:cNvSpPr>
              <a:spLocks noChangeShapeType="1"/>
            </p:cNvSpPr>
            <p:nvPr/>
          </p:nvSpPr>
          <p:spPr bwMode="auto">
            <a:xfrm>
              <a:off x="7083426" y="27051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07" name="Line 187"/>
            <p:cNvSpPr>
              <a:spLocks noChangeShapeType="1"/>
            </p:cNvSpPr>
            <p:nvPr/>
          </p:nvSpPr>
          <p:spPr bwMode="auto">
            <a:xfrm flipH="1">
              <a:off x="8697913" y="27051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08" name="Rectangle 188"/>
            <p:cNvSpPr>
              <a:spLocks noChangeArrowheads="1"/>
            </p:cNvSpPr>
            <p:nvPr/>
          </p:nvSpPr>
          <p:spPr bwMode="auto">
            <a:xfrm>
              <a:off x="6981826" y="26543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09" name="Line 189"/>
            <p:cNvSpPr>
              <a:spLocks noChangeShapeType="1"/>
            </p:cNvSpPr>
            <p:nvPr/>
          </p:nvSpPr>
          <p:spPr bwMode="auto">
            <a:xfrm>
              <a:off x="7083426" y="25336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0" name="Line 190"/>
            <p:cNvSpPr>
              <a:spLocks noChangeShapeType="1"/>
            </p:cNvSpPr>
            <p:nvPr/>
          </p:nvSpPr>
          <p:spPr bwMode="auto">
            <a:xfrm flipH="1">
              <a:off x="8697913" y="25336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1" name="Rectangle 191"/>
            <p:cNvSpPr>
              <a:spLocks noChangeArrowheads="1"/>
            </p:cNvSpPr>
            <p:nvPr/>
          </p:nvSpPr>
          <p:spPr bwMode="auto">
            <a:xfrm>
              <a:off x="6981826" y="24828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12" name="Line 192"/>
            <p:cNvSpPr>
              <a:spLocks noChangeShapeType="1"/>
            </p:cNvSpPr>
            <p:nvPr/>
          </p:nvSpPr>
          <p:spPr bwMode="auto">
            <a:xfrm>
              <a:off x="7083426" y="23622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3" name="Line 193"/>
            <p:cNvSpPr>
              <a:spLocks noChangeShapeType="1"/>
            </p:cNvSpPr>
            <p:nvPr/>
          </p:nvSpPr>
          <p:spPr bwMode="auto">
            <a:xfrm flipH="1">
              <a:off x="8697913" y="23622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4" name="Rectangle 194"/>
            <p:cNvSpPr>
              <a:spLocks noChangeArrowheads="1"/>
            </p:cNvSpPr>
            <p:nvPr/>
          </p:nvSpPr>
          <p:spPr bwMode="auto">
            <a:xfrm>
              <a:off x="6981826" y="23114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15" name="Line 195"/>
            <p:cNvSpPr>
              <a:spLocks noChangeShapeType="1"/>
            </p:cNvSpPr>
            <p:nvPr/>
          </p:nvSpPr>
          <p:spPr bwMode="auto">
            <a:xfrm>
              <a:off x="7083426" y="21907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6" name="Line 196"/>
            <p:cNvSpPr>
              <a:spLocks noChangeShapeType="1"/>
            </p:cNvSpPr>
            <p:nvPr/>
          </p:nvSpPr>
          <p:spPr bwMode="auto">
            <a:xfrm flipH="1">
              <a:off x="8697913" y="21907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7" name="Rectangle 197"/>
            <p:cNvSpPr>
              <a:spLocks noChangeArrowheads="1"/>
            </p:cNvSpPr>
            <p:nvPr/>
          </p:nvSpPr>
          <p:spPr bwMode="auto">
            <a:xfrm>
              <a:off x="6981826" y="21399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18" name="Line 198"/>
            <p:cNvSpPr>
              <a:spLocks noChangeShapeType="1"/>
            </p:cNvSpPr>
            <p:nvPr/>
          </p:nvSpPr>
          <p:spPr bwMode="auto">
            <a:xfrm>
              <a:off x="7083426" y="21145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19" name="Line 199"/>
            <p:cNvSpPr>
              <a:spLocks noChangeShapeType="1"/>
            </p:cNvSpPr>
            <p:nvPr/>
          </p:nvSpPr>
          <p:spPr bwMode="auto">
            <a:xfrm>
              <a:off x="7083426" y="31686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20" name="Line 200"/>
            <p:cNvSpPr>
              <a:spLocks noChangeShapeType="1"/>
            </p:cNvSpPr>
            <p:nvPr/>
          </p:nvSpPr>
          <p:spPr bwMode="auto">
            <a:xfrm flipV="1">
              <a:off x="8716963" y="211455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6" name="Group 205"/>
          <p:cNvGrpSpPr>
            <a:grpSpLocks noChangeAspect="1"/>
          </p:cNvGrpSpPr>
          <p:nvPr/>
        </p:nvGrpSpPr>
        <p:grpSpPr>
          <a:xfrm>
            <a:off x="1264863" y="1714161"/>
            <a:ext cx="2509016" cy="977914"/>
            <a:chOff x="2245447" y="3031197"/>
            <a:chExt cx="4453402" cy="1735758"/>
          </a:xfrm>
        </p:grpSpPr>
        <p:sp>
          <p:nvSpPr>
            <p:cNvPr id="207" name="Isosceles Triangle 206"/>
            <p:cNvSpPr/>
            <p:nvPr/>
          </p:nvSpPr>
          <p:spPr>
            <a:xfrm flipH="1">
              <a:off x="2976602" y="4262899"/>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Isosceles Triangle 207"/>
            <p:cNvSpPr/>
            <p:nvPr/>
          </p:nvSpPr>
          <p:spPr>
            <a:xfrm flipH="1">
              <a:off x="6300037" y="4262899"/>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7"/>
            <p:cNvSpPr>
              <a:spLocks noChangeArrowheads="1"/>
            </p:cNvSpPr>
            <p:nvPr/>
          </p:nvSpPr>
          <p:spPr bwMode="auto">
            <a:xfrm flipH="1">
              <a:off x="2253187" y="3758843"/>
              <a:ext cx="391072" cy="439614"/>
            </a:xfrm>
            <a:prstGeom prst="ellipse">
              <a:avLst/>
            </a:prstGeom>
            <a:solidFill>
              <a:schemeClr val="tx1"/>
            </a:solidFill>
            <a:ln w="9525">
              <a:noFill/>
              <a:round/>
              <a:headEnd/>
              <a:tailEnd/>
            </a:ln>
          </p:spPr>
          <p:txBody>
            <a:bodyPr wrap="none" anchor="ctr"/>
            <a:lstStyle/>
            <a:p>
              <a:endParaRPr lang="en-US">
                <a:latin typeface="Arial Narrow" pitchFamily="34" charset="0"/>
              </a:endParaRPr>
            </a:p>
          </p:txBody>
        </p:sp>
        <p:sp>
          <p:nvSpPr>
            <p:cNvPr id="210" name="Oval 7"/>
            <p:cNvSpPr>
              <a:spLocks noChangeArrowheads="1"/>
            </p:cNvSpPr>
            <p:nvPr/>
          </p:nvSpPr>
          <p:spPr bwMode="auto">
            <a:xfrm flipH="1">
              <a:off x="5576622" y="3758843"/>
              <a:ext cx="391072" cy="439614"/>
            </a:xfrm>
            <a:prstGeom prst="ellipse">
              <a:avLst/>
            </a:prstGeom>
            <a:solidFill>
              <a:schemeClr val="tx1"/>
            </a:solidFill>
            <a:ln w="9525">
              <a:noFill/>
              <a:round/>
              <a:headEnd/>
              <a:tailEnd/>
            </a:ln>
          </p:spPr>
          <p:txBody>
            <a:bodyPr wrap="none" anchor="ctr"/>
            <a:lstStyle/>
            <a:p>
              <a:endParaRPr lang="en-US">
                <a:latin typeface="Arial Narrow" pitchFamily="34" charset="0"/>
              </a:endParaRPr>
            </a:p>
          </p:txBody>
        </p:sp>
        <p:sp>
          <p:nvSpPr>
            <p:cNvPr id="211" name="Oval 7"/>
            <p:cNvSpPr>
              <a:spLocks noChangeArrowheads="1"/>
            </p:cNvSpPr>
            <p:nvPr/>
          </p:nvSpPr>
          <p:spPr bwMode="auto">
            <a:xfrm flipH="1">
              <a:off x="6307777" y="3103205"/>
              <a:ext cx="391072" cy="439614"/>
            </a:xfrm>
            <a:prstGeom prst="ellipse">
              <a:avLst/>
            </a:prstGeom>
            <a:solidFill>
              <a:srgbClr val="FF0000"/>
            </a:solidFill>
            <a:ln w="9525">
              <a:noFill/>
              <a:round/>
              <a:headEnd/>
              <a:tailEnd/>
            </a:ln>
          </p:spPr>
          <p:txBody>
            <a:bodyPr wrap="none" anchor="ctr"/>
            <a:lstStyle/>
            <a:p>
              <a:endParaRPr lang="en-US">
                <a:latin typeface="Arial Narrow" pitchFamily="34" charset="0"/>
              </a:endParaRPr>
            </a:p>
          </p:txBody>
        </p:sp>
        <p:sp>
          <p:nvSpPr>
            <p:cNvPr id="212" name="Oval 7"/>
            <p:cNvSpPr>
              <a:spLocks noChangeArrowheads="1"/>
            </p:cNvSpPr>
            <p:nvPr/>
          </p:nvSpPr>
          <p:spPr bwMode="auto">
            <a:xfrm flipH="1">
              <a:off x="2984343" y="3103205"/>
              <a:ext cx="391072" cy="439614"/>
            </a:xfrm>
            <a:prstGeom prst="ellipse">
              <a:avLst/>
            </a:prstGeom>
            <a:solidFill>
              <a:srgbClr val="FF0000"/>
            </a:solidFill>
            <a:ln w="9525">
              <a:noFill/>
              <a:round/>
              <a:headEnd/>
              <a:tailEnd/>
            </a:ln>
          </p:spPr>
          <p:txBody>
            <a:bodyPr wrap="none" anchor="ctr"/>
            <a:lstStyle/>
            <a:p>
              <a:endParaRPr lang="en-US">
                <a:latin typeface="Arial Narrow" pitchFamily="34" charset="0"/>
              </a:endParaRPr>
            </a:p>
          </p:txBody>
        </p:sp>
        <p:sp>
          <p:nvSpPr>
            <p:cNvPr id="213" name="Isosceles Triangle 212"/>
            <p:cNvSpPr/>
            <p:nvPr/>
          </p:nvSpPr>
          <p:spPr>
            <a:xfrm flipH="1">
              <a:off x="2245447" y="3031197"/>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Isosceles Triangle 213"/>
            <p:cNvSpPr/>
            <p:nvPr/>
          </p:nvSpPr>
          <p:spPr>
            <a:xfrm flipH="1">
              <a:off x="5568881" y="3031197"/>
              <a:ext cx="398812" cy="504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5" name="Curved Connector 55"/>
            <p:cNvCxnSpPr>
              <a:stCxn id="207" idx="1"/>
              <a:endCxn id="211" idx="4"/>
            </p:cNvCxnSpPr>
            <p:nvPr/>
          </p:nvCxnSpPr>
          <p:spPr>
            <a:xfrm flipV="1">
              <a:off x="3275711" y="3542819"/>
              <a:ext cx="3227602" cy="972108"/>
            </a:xfrm>
            <a:prstGeom prst="curvedConnector2">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6" name="Curved Connector 55"/>
            <p:cNvCxnSpPr>
              <a:stCxn id="214" idx="5"/>
              <a:endCxn id="209" idx="1"/>
            </p:cNvCxnSpPr>
            <p:nvPr/>
          </p:nvCxnSpPr>
          <p:spPr>
            <a:xfrm rot="10800000" flipV="1">
              <a:off x="2586988" y="3283225"/>
              <a:ext cx="3081596" cy="539998"/>
            </a:xfrm>
            <a:prstGeom prst="curvedConnector2">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7" name="Curved Connector 55"/>
            <p:cNvCxnSpPr>
              <a:stCxn id="210" idx="6"/>
              <a:endCxn id="214" idx="5"/>
            </p:cNvCxnSpPr>
            <p:nvPr/>
          </p:nvCxnSpPr>
          <p:spPr>
            <a:xfrm rot="10800000" flipH="1">
              <a:off x="5576622" y="3283226"/>
              <a:ext cx="91962" cy="695425"/>
            </a:xfrm>
            <a:prstGeom prst="curvedConnector3">
              <a:avLst>
                <a:gd name="adj1" fmla="val -25699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8" name="Curved Connector 55"/>
            <p:cNvCxnSpPr>
              <a:stCxn id="214" idx="1"/>
              <a:endCxn id="210" idx="2"/>
            </p:cNvCxnSpPr>
            <p:nvPr/>
          </p:nvCxnSpPr>
          <p:spPr>
            <a:xfrm>
              <a:off x="5867990" y="3283225"/>
              <a:ext cx="99704" cy="695425"/>
            </a:xfrm>
            <a:prstGeom prst="curvedConnector3">
              <a:avLst>
                <a:gd name="adj1" fmla="val 329279"/>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9" name="Curved Connector 55"/>
            <p:cNvCxnSpPr>
              <a:stCxn id="209" idx="6"/>
              <a:endCxn id="213" idx="5"/>
            </p:cNvCxnSpPr>
            <p:nvPr/>
          </p:nvCxnSpPr>
          <p:spPr>
            <a:xfrm rot="10800000" flipH="1">
              <a:off x="2253186" y="3283226"/>
              <a:ext cx="91963" cy="695425"/>
            </a:xfrm>
            <a:prstGeom prst="curvedConnector3">
              <a:avLst>
                <a:gd name="adj1" fmla="val -256995"/>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0" name="Curved Connector 55"/>
            <p:cNvCxnSpPr>
              <a:stCxn id="213" idx="1"/>
              <a:endCxn id="209" idx="2"/>
            </p:cNvCxnSpPr>
            <p:nvPr/>
          </p:nvCxnSpPr>
          <p:spPr>
            <a:xfrm>
              <a:off x="2544556" y="3283225"/>
              <a:ext cx="99703" cy="695425"/>
            </a:xfrm>
            <a:prstGeom prst="curvedConnector3">
              <a:avLst>
                <a:gd name="adj1" fmla="val 32928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1" name="Curved Connector 55"/>
            <p:cNvCxnSpPr>
              <a:stCxn id="211" idx="6"/>
              <a:endCxn id="210" idx="0"/>
            </p:cNvCxnSpPr>
            <p:nvPr/>
          </p:nvCxnSpPr>
          <p:spPr>
            <a:xfrm rot="10800000" flipV="1">
              <a:off x="5772159" y="3323011"/>
              <a:ext cx="535619" cy="435831"/>
            </a:xfrm>
            <a:prstGeom prst="curvedConnector2">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22" name="Curved Connector 55"/>
            <p:cNvCxnSpPr>
              <a:stCxn id="210" idx="2"/>
              <a:endCxn id="211" idx="4"/>
            </p:cNvCxnSpPr>
            <p:nvPr/>
          </p:nvCxnSpPr>
          <p:spPr>
            <a:xfrm flipV="1">
              <a:off x="5967694" y="3542819"/>
              <a:ext cx="535619" cy="435831"/>
            </a:xfrm>
            <a:prstGeom prst="curved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3" name="Curved Connector 55"/>
            <p:cNvCxnSpPr>
              <a:stCxn id="209" idx="2"/>
              <a:endCxn id="212" idx="4"/>
            </p:cNvCxnSpPr>
            <p:nvPr/>
          </p:nvCxnSpPr>
          <p:spPr>
            <a:xfrm flipV="1">
              <a:off x="2644259" y="3542819"/>
              <a:ext cx="535620" cy="435831"/>
            </a:xfrm>
            <a:prstGeom prst="curved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4" name="Curved Connector 55"/>
            <p:cNvCxnSpPr>
              <a:stCxn id="212" idx="6"/>
              <a:endCxn id="209" idx="0"/>
            </p:cNvCxnSpPr>
            <p:nvPr/>
          </p:nvCxnSpPr>
          <p:spPr>
            <a:xfrm rot="10800000" flipV="1">
              <a:off x="2448723" y="3323011"/>
              <a:ext cx="535620" cy="435831"/>
            </a:xfrm>
            <a:prstGeom prst="curvedConnector2">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25" name="Curved Connector 55"/>
            <p:cNvCxnSpPr>
              <a:stCxn id="211" idx="2"/>
              <a:endCxn id="208" idx="1"/>
            </p:cNvCxnSpPr>
            <p:nvPr/>
          </p:nvCxnSpPr>
          <p:spPr>
            <a:xfrm flipH="1">
              <a:off x="6599146" y="3323012"/>
              <a:ext cx="99703" cy="1191915"/>
            </a:xfrm>
            <a:prstGeom prst="curvedConnector3">
              <a:avLst>
                <a:gd name="adj1" fmla="val -229281"/>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6" name="Curved Connector 55"/>
            <p:cNvCxnSpPr>
              <a:stCxn id="208" idx="5"/>
              <a:endCxn id="211" idx="6"/>
            </p:cNvCxnSpPr>
            <p:nvPr/>
          </p:nvCxnSpPr>
          <p:spPr>
            <a:xfrm rot="10800000">
              <a:off x="6307778" y="3323013"/>
              <a:ext cx="91963" cy="1191915"/>
            </a:xfrm>
            <a:prstGeom prst="curvedConnector3">
              <a:avLst>
                <a:gd name="adj1" fmla="val 356995"/>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7" name="Curved Connector 55"/>
            <p:cNvCxnSpPr>
              <a:stCxn id="207" idx="5"/>
              <a:endCxn id="212" idx="6"/>
            </p:cNvCxnSpPr>
            <p:nvPr/>
          </p:nvCxnSpPr>
          <p:spPr>
            <a:xfrm rot="10800000">
              <a:off x="2984343" y="3323013"/>
              <a:ext cx="91962" cy="1191915"/>
            </a:xfrm>
            <a:prstGeom prst="curvedConnector3">
              <a:avLst>
                <a:gd name="adj1" fmla="val 356999"/>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8" name="Curved Connector 55"/>
            <p:cNvCxnSpPr>
              <a:stCxn id="212" idx="2"/>
              <a:endCxn id="207" idx="1"/>
            </p:cNvCxnSpPr>
            <p:nvPr/>
          </p:nvCxnSpPr>
          <p:spPr>
            <a:xfrm flipH="1">
              <a:off x="3275711" y="3323012"/>
              <a:ext cx="99704" cy="1191915"/>
            </a:xfrm>
            <a:prstGeom prst="curvedConnector3">
              <a:avLst>
                <a:gd name="adj1" fmla="val -229279"/>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583" name="Group 582"/>
          <p:cNvGrpSpPr/>
          <p:nvPr/>
        </p:nvGrpSpPr>
        <p:grpSpPr>
          <a:xfrm>
            <a:off x="4505224" y="870769"/>
            <a:ext cx="3164615" cy="2454855"/>
            <a:chOff x="4283968" y="497375"/>
            <a:chExt cx="3164615" cy="2454855"/>
          </a:xfrm>
        </p:grpSpPr>
        <p:sp>
          <p:nvSpPr>
            <p:cNvPr id="56525" name="Rectangle 205"/>
            <p:cNvSpPr>
              <a:spLocks noChangeArrowheads="1"/>
            </p:cNvSpPr>
            <p:nvPr/>
          </p:nvSpPr>
          <p:spPr bwMode="auto">
            <a:xfrm>
              <a:off x="4386917" y="497375"/>
              <a:ext cx="3060172" cy="8544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526" name="Rectangle 206"/>
            <p:cNvSpPr>
              <a:spLocks noChangeArrowheads="1"/>
            </p:cNvSpPr>
            <p:nvPr/>
          </p:nvSpPr>
          <p:spPr bwMode="auto">
            <a:xfrm>
              <a:off x="4386917" y="497375"/>
              <a:ext cx="3060172" cy="85448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528" name="Line 208"/>
            <p:cNvSpPr>
              <a:spLocks noChangeShapeType="1"/>
            </p:cNvSpPr>
            <p:nvPr/>
          </p:nvSpPr>
          <p:spPr bwMode="auto">
            <a:xfrm>
              <a:off x="4386917" y="1351855"/>
              <a:ext cx="3060172"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30" name="Line 210"/>
            <p:cNvSpPr>
              <a:spLocks noChangeShapeType="1"/>
            </p:cNvSpPr>
            <p:nvPr/>
          </p:nvSpPr>
          <p:spPr bwMode="auto">
            <a:xfrm flipV="1">
              <a:off x="4386917" y="497375"/>
              <a:ext cx="1287" cy="85448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33" name="Line 213"/>
            <p:cNvSpPr>
              <a:spLocks noChangeShapeType="1"/>
            </p:cNvSpPr>
            <p:nvPr/>
          </p:nvSpPr>
          <p:spPr bwMode="auto">
            <a:xfrm flipV="1">
              <a:off x="4659733"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35" name="Rectangle 215"/>
            <p:cNvSpPr>
              <a:spLocks noChangeArrowheads="1"/>
            </p:cNvSpPr>
            <p:nvPr/>
          </p:nvSpPr>
          <p:spPr bwMode="auto">
            <a:xfrm>
              <a:off x="4628849" y="1367297"/>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36" name="Line 216"/>
            <p:cNvSpPr>
              <a:spLocks noChangeShapeType="1"/>
            </p:cNvSpPr>
            <p:nvPr/>
          </p:nvSpPr>
          <p:spPr bwMode="auto">
            <a:xfrm flipV="1">
              <a:off x="4964721"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38" name="Rectangle 218"/>
            <p:cNvSpPr>
              <a:spLocks noChangeArrowheads="1"/>
            </p:cNvSpPr>
            <p:nvPr/>
          </p:nvSpPr>
          <p:spPr bwMode="auto">
            <a:xfrm>
              <a:off x="4918393"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39" name="Line 219"/>
            <p:cNvSpPr>
              <a:spLocks noChangeShapeType="1"/>
            </p:cNvSpPr>
            <p:nvPr/>
          </p:nvSpPr>
          <p:spPr bwMode="auto">
            <a:xfrm flipV="1">
              <a:off x="5263274"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41" name="Rectangle 221"/>
            <p:cNvSpPr>
              <a:spLocks noChangeArrowheads="1"/>
            </p:cNvSpPr>
            <p:nvPr/>
          </p:nvSpPr>
          <p:spPr bwMode="auto">
            <a:xfrm>
              <a:off x="5216947"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42" name="Line 222"/>
            <p:cNvSpPr>
              <a:spLocks noChangeShapeType="1"/>
            </p:cNvSpPr>
            <p:nvPr/>
          </p:nvSpPr>
          <p:spPr bwMode="auto">
            <a:xfrm flipV="1">
              <a:off x="5566975"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44" name="Rectangle 224"/>
            <p:cNvSpPr>
              <a:spLocks noChangeArrowheads="1"/>
            </p:cNvSpPr>
            <p:nvPr/>
          </p:nvSpPr>
          <p:spPr bwMode="auto">
            <a:xfrm>
              <a:off x="5520647"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45" name="Line 225"/>
            <p:cNvSpPr>
              <a:spLocks noChangeShapeType="1"/>
            </p:cNvSpPr>
            <p:nvPr/>
          </p:nvSpPr>
          <p:spPr bwMode="auto">
            <a:xfrm flipV="1">
              <a:off x="5865529"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47" name="Rectangle 227"/>
            <p:cNvSpPr>
              <a:spLocks noChangeArrowheads="1"/>
            </p:cNvSpPr>
            <p:nvPr/>
          </p:nvSpPr>
          <p:spPr bwMode="auto">
            <a:xfrm>
              <a:off x="5819202"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48" name="Line 228"/>
            <p:cNvSpPr>
              <a:spLocks noChangeShapeType="1"/>
            </p:cNvSpPr>
            <p:nvPr/>
          </p:nvSpPr>
          <p:spPr bwMode="auto">
            <a:xfrm flipV="1">
              <a:off x="6169230"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50" name="Rectangle 230"/>
            <p:cNvSpPr>
              <a:spLocks noChangeArrowheads="1"/>
            </p:cNvSpPr>
            <p:nvPr/>
          </p:nvSpPr>
          <p:spPr bwMode="auto">
            <a:xfrm>
              <a:off x="6122902"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1" name="Line 231"/>
            <p:cNvSpPr>
              <a:spLocks noChangeShapeType="1"/>
            </p:cNvSpPr>
            <p:nvPr/>
          </p:nvSpPr>
          <p:spPr bwMode="auto">
            <a:xfrm flipV="1">
              <a:off x="6467783"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53" name="Rectangle 233"/>
            <p:cNvSpPr>
              <a:spLocks noChangeArrowheads="1"/>
            </p:cNvSpPr>
            <p:nvPr/>
          </p:nvSpPr>
          <p:spPr bwMode="auto">
            <a:xfrm>
              <a:off x="6421456"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4" name="Line 234"/>
            <p:cNvSpPr>
              <a:spLocks noChangeShapeType="1"/>
            </p:cNvSpPr>
            <p:nvPr/>
          </p:nvSpPr>
          <p:spPr bwMode="auto">
            <a:xfrm flipV="1">
              <a:off x="6771484"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56" name="Rectangle 236"/>
            <p:cNvSpPr>
              <a:spLocks noChangeArrowheads="1"/>
            </p:cNvSpPr>
            <p:nvPr/>
          </p:nvSpPr>
          <p:spPr bwMode="auto">
            <a:xfrm>
              <a:off x="6725156"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7" name="Line 237"/>
            <p:cNvSpPr>
              <a:spLocks noChangeShapeType="1"/>
            </p:cNvSpPr>
            <p:nvPr/>
          </p:nvSpPr>
          <p:spPr bwMode="auto">
            <a:xfrm flipV="1">
              <a:off x="7071323"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59" name="Rectangle 239"/>
            <p:cNvSpPr>
              <a:spLocks noChangeArrowheads="1"/>
            </p:cNvSpPr>
            <p:nvPr/>
          </p:nvSpPr>
          <p:spPr bwMode="auto">
            <a:xfrm>
              <a:off x="7024996"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60" name="Line 240"/>
            <p:cNvSpPr>
              <a:spLocks noChangeShapeType="1"/>
            </p:cNvSpPr>
            <p:nvPr/>
          </p:nvSpPr>
          <p:spPr bwMode="auto">
            <a:xfrm flipV="1">
              <a:off x="7369877" y="1320970"/>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62" name="Rectangle 242"/>
            <p:cNvSpPr>
              <a:spLocks noChangeArrowheads="1"/>
            </p:cNvSpPr>
            <p:nvPr/>
          </p:nvSpPr>
          <p:spPr bwMode="auto">
            <a:xfrm>
              <a:off x="7323549" y="1367297"/>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63" name="Line 243"/>
            <p:cNvSpPr>
              <a:spLocks noChangeShapeType="1"/>
            </p:cNvSpPr>
            <p:nvPr/>
          </p:nvSpPr>
          <p:spPr bwMode="auto">
            <a:xfrm>
              <a:off x="4386917" y="1300380"/>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65" name="Rectangle 245"/>
            <p:cNvSpPr>
              <a:spLocks noChangeArrowheads="1"/>
            </p:cNvSpPr>
            <p:nvPr/>
          </p:nvSpPr>
          <p:spPr bwMode="auto">
            <a:xfrm>
              <a:off x="4335443" y="125920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66" name="Line 246"/>
            <p:cNvSpPr>
              <a:spLocks noChangeShapeType="1"/>
            </p:cNvSpPr>
            <p:nvPr/>
          </p:nvSpPr>
          <p:spPr bwMode="auto">
            <a:xfrm>
              <a:off x="4386917" y="1109924"/>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68" name="Rectangle 248"/>
            <p:cNvSpPr>
              <a:spLocks noChangeArrowheads="1"/>
            </p:cNvSpPr>
            <p:nvPr/>
          </p:nvSpPr>
          <p:spPr bwMode="auto">
            <a:xfrm>
              <a:off x="4335443" y="1068744"/>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69" name="Line 249"/>
            <p:cNvSpPr>
              <a:spLocks noChangeShapeType="1"/>
            </p:cNvSpPr>
            <p:nvPr/>
          </p:nvSpPr>
          <p:spPr bwMode="auto">
            <a:xfrm>
              <a:off x="4386917" y="919468"/>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71" name="Rectangle 251"/>
            <p:cNvSpPr>
              <a:spLocks noChangeArrowheads="1"/>
            </p:cNvSpPr>
            <p:nvPr/>
          </p:nvSpPr>
          <p:spPr bwMode="auto">
            <a:xfrm>
              <a:off x="4335443" y="8782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72" name="Line 252"/>
            <p:cNvSpPr>
              <a:spLocks noChangeShapeType="1"/>
            </p:cNvSpPr>
            <p:nvPr/>
          </p:nvSpPr>
          <p:spPr bwMode="auto">
            <a:xfrm>
              <a:off x="4386917" y="734159"/>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74" name="Rectangle 254"/>
            <p:cNvSpPr>
              <a:spLocks noChangeArrowheads="1"/>
            </p:cNvSpPr>
            <p:nvPr/>
          </p:nvSpPr>
          <p:spPr bwMode="auto">
            <a:xfrm>
              <a:off x="4335443" y="692979"/>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77" name="Rectangle 257"/>
            <p:cNvSpPr>
              <a:spLocks noChangeArrowheads="1"/>
            </p:cNvSpPr>
            <p:nvPr/>
          </p:nvSpPr>
          <p:spPr bwMode="auto">
            <a:xfrm>
              <a:off x="4335443" y="50252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82" name="Freeform 262"/>
            <p:cNvSpPr>
              <a:spLocks/>
            </p:cNvSpPr>
            <p:nvPr/>
          </p:nvSpPr>
          <p:spPr bwMode="auto">
            <a:xfrm>
              <a:off x="4386917" y="543702"/>
              <a:ext cx="3060172" cy="756678"/>
            </a:xfrm>
            <a:custGeom>
              <a:avLst/>
              <a:gdLst/>
              <a:ahLst/>
              <a:cxnLst>
                <a:cxn ang="0">
                  <a:pos x="36" y="588"/>
                </a:cxn>
                <a:cxn ang="0">
                  <a:pos x="92" y="588"/>
                </a:cxn>
                <a:cxn ang="0">
                  <a:pos x="148" y="588"/>
                </a:cxn>
                <a:cxn ang="0">
                  <a:pos x="204" y="588"/>
                </a:cxn>
                <a:cxn ang="0">
                  <a:pos x="260" y="588"/>
                </a:cxn>
                <a:cxn ang="0">
                  <a:pos x="316" y="588"/>
                </a:cxn>
                <a:cxn ang="0">
                  <a:pos x="372" y="588"/>
                </a:cxn>
                <a:cxn ang="0">
                  <a:pos x="429" y="584"/>
                </a:cxn>
                <a:cxn ang="0">
                  <a:pos x="485" y="560"/>
                </a:cxn>
                <a:cxn ang="0">
                  <a:pos x="541" y="452"/>
                </a:cxn>
                <a:cxn ang="0">
                  <a:pos x="597" y="260"/>
                </a:cxn>
                <a:cxn ang="0">
                  <a:pos x="653" y="88"/>
                </a:cxn>
                <a:cxn ang="0">
                  <a:pos x="709" y="16"/>
                </a:cxn>
                <a:cxn ang="0">
                  <a:pos x="765" y="0"/>
                </a:cxn>
                <a:cxn ang="0">
                  <a:pos x="821" y="0"/>
                </a:cxn>
                <a:cxn ang="0">
                  <a:pos x="877" y="0"/>
                </a:cxn>
                <a:cxn ang="0">
                  <a:pos x="933" y="0"/>
                </a:cxn>
                <a:cxn ang="0">
                  <a:pos x="989" y="0"/>
                </a:cxn>
                <a:cxn ang="0">
                  <a:pos x="1045" y="16"/>
                </a:cxn>
                <a:cxn ang="0">
                  <a:pos x="1101" y="88"/>
                </a:cxn>
                <a:cxn ang="0">
                  <a:pos x="1157" y="260"/>
                </a:cxn>
                <a:cxn ang="0">
                  <a:pos x="1217" y="452"/>
                </a:cxn>
                <a:cxn ang="0">
                  <a:pos x="1273" y="560"/>
                </a:cxn>
                <a:cxn ang="0">
                  <a:pos x="1329" y="584"/>
                </a:cxn>
                <a:cxn ang="0">
                  <a:pos x="1385" y="588"/>
                </a:cxn>
                <a:cxn ang="0">
                  <a:pos x="1441" y="588"/>
                </a:cxn>
                <a:cxn ang="0">
                  <a:pos x="1497" y="588"/>
                </a:cxn>
                <a:cxn ang="0">
                  <a:pos x="1553" y="588"/>
                </a:cxn>
                <a:cxn ang="0">
                  <a:pos x="1609" y="588"/>
                </a:cxn>
                <a:cxn ang="0">
                  <a:pos x="1665" y="588"/>
                </a:cxn>
                <a:cxn ang="0">
                  <a:pos x="1721" y="588"/>
                </a:cxn>
                <a:cxn ang="0">
                  <a:pos x="1777" y="588"/>
                </a:cxn>
                <a:cxn ang="0">
                  <a:pos x="1833" y="588"/>
                </a:cxn>
                <a:cxn ang="0">
                  <a:pos x="1889" y="588"/>
                </a:cxn>
                <a:cxn ang="0">
                  <a:pos x="1946" y="588"/>
                </a:cxn>
                <a:cxn ang="0">
                  <a:pos x="2002" y="588"/>
                </a:cxn>
                <a:cxn ang="0">
                  <a:pos x="2058" y="588"/>
                </a:cxn>
                <a:cxn ang="0">
                  <a:pos x="2114" y="588"/>
                </a:cxn>
                <a:cxn ang="0">
                  <a:pos x="2170" y="588"/>
                </a:cxn>
                <a:cxn ang="0">
                  <a:pos x="2226" y="588"/>
                </a:cxn>
                <a:cxn ang="0">
                  <a:pos x="2282" y="588"/>
                </a:cxn>
                <a:cxn ang="0">
                  <a:pos x="2338" y="588"/>
                </a:cxn>
              </a:cxnLst>
              <a:rect l="0" t="0" r="r" b="b"/>
              <a:pathLst>
                <a:path w="2378" h="588">
                  <a:moveTo>
                    <a:pt x="0" y="588"/>
                  </a:moveTo>
                  <a:lnTo>
                    <a:pt x="16" y="588"/>
                  </a:lnTo>
                  <a:lnTo>
                    <a:pt x="36" y="588"/>
                  </a:lnTo>
                  <a:lnTo>
                    <a:pt x="56" y="588"/>
                  </a:lnTo>
                  <a:lnTo>
                    <a:pt x="72" y="588"/>
                  </a:lnTo>
                  <a:lnTo>
                    <a:pt x="92" y="588"/>
                  </a:lnTo>
                  <a:lnTo>
                    <a:pt x="112" y="588"/>
                  </a:lnTo>
                  <a:lnTo>
                    <a:pt x="128" y="588"/>
                  </a:lnTo>
                  <a:lnTo>
                    <a:pt x="148" y="588"/>
                  </a:lnTo>
                  <a:lnTo>
                    <a:pt x="168" y="588"/>
                  </a:lnTo>
                  <a:lnTo>
                    <a:pt x="184" y="588"/>
                  </a:lnTo>
                  <a:lnTo>
                    <a:pt x="204" y="588"/>
                  </a:lnTo>
                  <a:lnTo>
                    <a:pt x="224" y="588"/>
                  </a:lnTo>
                  <a:lnTo>
                    <a:pt x="240" y="588"/>
                  </a:lnTo>
                  <a:lnTo>
                    <a:pt x="260" y="588"/>
                  </a:lnTo>
                  <a:lnTo>
                    <a:pt x="280" y="588"/>
                  </a:lnTo>
                  <a:lnTo>
                    <a:pt x="296" y="588"/>
                  </a:lnTo>
                  <a:lnTo>
                    <a:pt x="316" y="588"/>
                  </a:lnTo>
                  <a:lnTo>
                    <a:pt x="336" y="588"/>
                  </a:lnTo>
                  <a:lnTo>
                    <a:pt x="352" y="588"/>
                  </a:lnTo>
                  <a:lnTo>
                    <a:pt x="372" y="588"/>
                  </a:lnTo>
                  <a:lnTo>
                    <a:pt x="393" y="588"/>
                  </a:lnTo>
                  <a:lnTo>
                    <a:pt x="409" y="588"/>
                  </a:lnTo>
                  <a:lnTo>
                    <a:pt x="429" y="584"/>
                  </a:lnTo>
                  <a:lnTo>
                    <a:pt x="449" y="580"/>
                  </a:lnTo>
                  <a:lnTo>
                    <a:pt x="465" y="572"/>
                  </a:lnTo>
                  <a:lnTo>
                    <a:pt x="485" y="560"/>
                  </a:lnTo>
                  <a:lnTo>
                    <a:pt x="505" y="536"/>
                  </a:lnTo>
                  <a:lnTo>
                    <a:pt x="521" y="500"/>
                  </a:lnTo>
                  <a:lnTo>
                    <a:pt x="541" y="452"/>
                  </a:lnTo>
                  <a:lnTo>
                    <a:pt x="561" y="396"/>
                  </a:lnTo>
                  <a:lnTo>
                    <a:pt x="577" y="328"/>
                  </a:lnTo>
                  <a:lnTo>
                    <a:pt x="597" y="260"/>
                  </a:lnTo>
                  <a:lnTo>
                    <a:pt x="617" y="192"/>
                  </a:lnTo>
                  <a:lnTo>
                    <a:pt x="637" y="136"/>
                  </a:lnTo>
                  <a:lnTo>
                    <a:pt x="653" y="88"/>
                  </a:lnTo>
                  <a:lnTo>
                    <a:pt x="673" y="52"/>
                  </a:lnTo>
                  <a:lnTo>
                    <a:pt x="693" y="28"/>
                  </a:lnTo>
                  <a:lnTo>
                    <a:pt x="709" y="16"/>
                  </a:lnTo>
                  <a:lnTo>
                    <a:pt x="729" y="8"/>
                  </a:lnTo>
                  <a:lnTo>
                    <a:pt x="749" y="4"/>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4"/>
                  </a:lnTo>
                  <a:lnTo>
                    <a:pt x="1029" y="8"/>
                  </a:lnTo>
                  <a:lnTo>
                    <a:pt x="1045" y="16"/>
                  </a:lnTo>
                  <a:lnTo>
                    <a:pt x="1065" y="28"/>
                  </a:lnTo>
                  <a:lnTo>
                    <a:pt x="1085" y="52"/>
                  </a:lnTo>
                  <a:lnTo>
                    <a:pt x="1101" y="88"/>
                  </a:lnTo>
                  <a:lnTo>
                    <a:pt x="1121" y="136"/>
                  </a:lnTo>
                  <a:lnTo>
                    <a:pt x="1141" y="192"/>
                  </a:lnTo>
                  <a:lnTo>
                    <a:pt x="1157" y="260"/>
                  </a:lnTo>
                  <a:lnTo>
                    <a:pt x="1177" y="328"/>
                  </a:lnTo>
                  <a:lnTo>
                    <a:pt x="1197" y="396"/>
                  </a:lnTo>
                  <a:lnTo>
                    <a:pt x="1217" y="452"/>
                  </a:lnTo>
                  <a:lnTo>
                    <a:pt x="1233" y="500"/>
                  </a:lnTo>
                  <a:lnTo>
                    <a:pt x="1253" y="536"/>
                  </a:lnTo>
                  <a:lnTo>
                    <a:pt x="1273" y="560"/>
                  </a:lnTo>
                  <a:lnTo>
                    <a:pt x="1289" y="572"/>
                  </a:lnTo>
                  <a:lnTo>
                    <a:pt x="1309" y="580"/>
                  </a:lnTo>
                  <a:lnTo>
                    <a:pt x="1329" y="584"/>
                  </a:lnTo>
                  <a:lnTo>
                    <a:pt x="1345" y="588"/>
                  </a:lnTo>
                  <a:lnTo>
                    <a:pt x="1365" y="588"/>
                  </a:lnTo>
                  <a:lnTo>
                    <a:pt x="1385" y="588"/>
                  </a:lnTo>
                  <a:lnTo>
                    <a:pt x="1401" y="588"/>
                  </a:lnTo>
                  <a:lnTo>
                    <a:pt x="1421" y="588"/>
                  </a:lnTo>
                  <a:lnTo>
                    <a:pt x="1441" y="588"/>
                  </a:lnTo>
                  <a:lnTo>
                    <a:pt x="1457" y="588"/>
                  </a:lnTo>
                  <a:lnTo>
                    <a:pt x="1477" y="588"/>
                  </a:lnTo>
                  <a:lnTo>
                    <a:pt x="1497" y="588"/>
                  </a:lnTo>
                  <a:lnTo>
                    <a:pt x="1513" y="588"/>
                  </a:lnTo>
                  <a:lnTo>
                    <a:pt x="1533" y="588"/>
                  </a:lnTo>
                  <a:lnTo>
                    <a:pt x="1553" y="588"/>
                  </a:lnTo>
                  <a:lnTo>
                    <a:pt x="1569" y="588"/>
                  </a:lnTo>
                  <a:lnTo>
                    <a:pt x="1589" y="588"/>
                  </a:lnTo>
                  <a:lnTo>
                    <a:pt x="1609" y="588"/>
                  </a:lnTo>
                  <a:lnTo>
                    <a:pt x="1625" y="588"/>
                  </a:lnTo>
                  <a:lnTo>
                    <a:pt x="1645" y="588"/>
                  </a:lnTo>
                  <a:lnTo>
                    <a:pt x="1665" y="588"/>
                  </a:lnTo>
                  <a:lnTo>
                    <a:pt x="1681" y="588"/>
                  </a:lnTo>
                  <a:lnTo>
                    <a:pt x="1701" y="588"/>
                  </a:lnTo>
                  <a:lnTo>
                    <a:pt x="1721" y="588"/>
                  </a:lnTo>
                  <a:lnTo>
                    <a:pt x="1737" y="588"/>
                  </a:lnTo>
                  <a:lnTo>
                    <a:pt x="1757" y="588"/>
                  </a:lnTo>
                  <a:lnTo>
                    <a:pt x="1777" y="588"/>
                  </a:lnTo>
                  <a:lnTo>
                    <a:pt x="1797" y="588"/>
                  </a:lnTo>
                  <a:lnTo>
                    <a:pt x="1813" y="588"/>
                  </a:lnTo>
                  <a:lnTo>
                    <a:pt x="1833" y="588"/>
                  </a:lnTo>
                  <a:lnTo>
                    <a:pt x="1853" y="588"/>
                  </a:lnTo>
                  <a:lnTo>
                    <a:pt x="1869" y="588"/>
                  </a:lnTo>
                  <a:lnTo>
                    <a:pt x="1889" y="588"/>
                  </a:lnTo>
                  <a:lnTo>
                    <a:pt x="1909" y="588"/>
                  </a:lnTo>
                  <a:lnTo>
                    <a:pt x="1925" y="588"/>
                  </a:lnTo>
                  <a:lnTo>
                    <a:pt x="1946" y="588"/>
                  </a:lnTo>
                  <a:lnTo>
                    <a:pt x="1966" y="588"/>
                  </a:lnTo>
                  <a:lnTo>
                    <a:pt x="1982" y="588"/>
                  </a:lnTo>
                  <a:lnTo>
                    <a:pt x="2002" y="588"/>
                  </a:lnTo>
                  <a:lnTo>
                    <a:pt x="2022" y="588"/>
                  </a:lnTo>
                  <a:lnTo>
                    <a:pt x="2038" y="588"/>
                  </a:lnTo>
                  <a:lnTo>
                    <a:pt x="2058" y="588"/>
                  </a:lnTo>
                  <a:lnTo>
                    <a:pt x="2078" y="588"/>
                  </a:lnTo>
                  <a:lnTo>
                    <a:pt x="2094" y="588"/>
                  </a:lnTo>
                  <a:lnTo>
                    <a:pt x="2114" y="588"/>
                  </a:lnTo>
                  <a:lnTo>
                    <a:pt x="2134" y="588"/>
                  </a:lnTo>
                  <a:lnTo>
                    <a:pt x="2150" y="588"/>
                  </a:lnTo>
                  <a:lnTo>
                    <a:pt x="2170" y="588"/>
                  </a:lnTo>
                  <a:lnTo>
                    <a:pt x="2190" y="588"/>
                  </a:lnTo>
                  <a:lnTo>
                    <a:pt x="2206" y="588"/>
                  </a:lnTo>
                  <a:lnTo>
                    <a:pt x="2226" y="588"/>
                  </a:lnTo>
                  <a:lnTo>
                    <a:pt x="2246" y="588"/>
                  </a:lnTo>
                  <a:lnTo>
                    <a:pt x="2262" y="588"/>
                  </a:lnTo>
                  <a:lnTo>
                    <a:pt x="2282" y="588"/>
                  </a:lnTo>
                  <a:lnTo>
                    <a:pt x="2302" y="588"/>
                  </a:lnTo>
                  <a:lnTo>
                    <a:pt x="2318" y="588"/>
                  </a:lnTo>
                  <a:lnTo>
                    <a:pt x="2338" y="588"/>
                  </a:lnTo>
                  <a:lnTo>
                    <a:pt x="2358" y="588"/>
                  </a:lnTo>
                  <a:lnTo>
                    <a:pt x="2378" y="58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83" name="Rectangle 263"/>
            <p:cNvSpPr>
              <a:spLocks noChangeArrowheads="1"/>
            </p:cNvSpPr>
            <p:nvPr/>
          </p:nvSpPr>
          <p:spPr bwMode="auto">
            <a:xfrm>
              <a:off x="5654482" y="1454804"/>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84" name="Rectangle 264"/>
            <p:cNvSpPr>
              <a:spLocks noChangeArrowheads="1"/>
            </p:cNvSpPr>
            <p:nvPr/>
          </p:nvSpPr>
          <p:spPr bwMode="auto">
            <a:xfrm>
              <a:off x="5940152" y="692696"/>
              <a:ext cx="77745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Exogenous input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585" name="Rectangle 265"/>
            <p:cNvSpPr>
              <a:spLocks noChangeArrowheads="1"/>
            </p:cNvSpPr>
            <p:nvPr/>
          </p:nvSpPr>
          <p:spPr bwMode="auto">
            <a:xfrm>
              <a:off x="4386917" y="1887079"/>
              <a:ext cx="3060172" cy="8544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586" name="Rectangle 266"/>
            <p:cNvSpPr>
              <a:spLocks noChangeArrowheads="1"/>
            </p:cNvSpPr>
            <p:nvPr/>
          </p:nvSpPr>
          <p:spPr bwMode="auto">
            <a:xfrm>
              <a:off x="4386917" y="1887079"/>
              <a:ext cx="3060172" cy="85448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588" name="Line 268"/>
            <p:cNvSpPr>
              <a:spLocks noChangeShapeType="1"/>
            </p:cNvSpPr>
            <p:nvPr/>
          </p:nvSpPr>
          <p:spPr bwMode="auto">
            <a:xfrm>
              <a:off x="4386917" y="2741559"/>
              <a:ext cx="3060172"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90" name="Line 270"/>
            <p:cNvSpPr>
              <a:spLocks noChangeShapeType="1"/>
            </p:cNvSpPr>
            <p:nvPr/>
          </p:nvSpPr>
          <p:spPr bwMode="auto">
            <a:xfrm flipV="1">
              <a:off x="4386917" y="1887079"/>
              <a:ext cx="1287" cy="85448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93" name="Line 273"/>
            <p:cNvSpPr>
              <a:spLocks noChangeShapeType="1"/>
            </p:cNvSpPr>
            <p:nvPr/>
          </p:nvSpPr>
          <p:spPr bwMode="auto">
            <a:xfrm flipV="1">
              <a:off x="4659733"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95" name="Rectangle 275"/>
            <p:cNvSpPr>
              <a:spLocks noChangeArrowheads="1"/>
            </p:cNvSpPr>
            <p:nvPr/>
          </p:nvSpPr>
          <p:spPr bwMode="auto">
            <a:xfrm>
              <a:off x="4628849" y="2757001"/>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96" name="Line 276"/>
            <p:cNvSpPr>
              <a:spLocks noChangeShapeType="1"/>
            </p:cNvSpPr>
            <p:nvPr/>
          </p:nvSpPr>
          <p:spPr bwMode="auto">
            <a:xfrm flipV="1">
              <a:off x="4964721"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98" name="Rectangle 278"/>
            <p:cNvSpPr>
              <a:spLocks noChangeArrowheads="1"/>
            </p:cNvSpPr>
            <p:nvPr/>
          </p:nvSpPr>
          <p:spPr bwMode="auto">
            <a:xfrm>
              <a:off x="4918393"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99" name="Line 279"/>
            <p:cNvSpPr>
              <a:spLocks noChangeShapeType="1"/>
            </p:cNvSpPr>
            <p:nvPr/>
          </p:nvSpPr>
          <p:spPr bwMode="auto">
            <a:xfrm flipV="1">
              <a:off x="5263274"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01" name="Rectangle 281"/>
            <p:cNvSpPr>
              <a:spLocks noChangeArrowheads="1"/>
            </p:cNvSpPr>
            <p:nvPr/>
          </p:nvSpPr>
          <p:spPr bwMode="auto">
            <a:xfrm>
              <a:off x="5216947"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02" name="Line 282"/>
            <p:cNvSpPr>
              <a:spLocks noChangeShapeType="1"/>
            </p:cNvSpPr>
            <p:nvPr/>
          </p:nvSpPr>
          <p:spPr bwMode="auto">
            <a:xfrm flipV="1">
              <a:off x="5566975"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04" name="Rectangle 284"/>
            <p:cNvSpPr>
              <a:spLocks noChangeArrowheads="1"/>
            </p:cNvSpPr>
            <p:nvPr/>
          </p:nvSpPr>
          <p:spPr bwMode="auto">
            <a:xfrm>
              <a:off x="5520647"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05" name="Line 285"/>
            <p:cNvSpPr>
              <a:spLocks noChangeShapeType="1"/>
            </p:cNvSpPr>
            <p:nvPr/>
          </p:nvSpPr>
          <p:spPr bwMode="auto">
            <a:xfrm flipV="1">
              <a:off x="5865529"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07" name="Rectangle 287"/>
            <p:cNvSpPr>
              <a:spLocks noChangeArrowheads="1"/>
            </p:cNvSpPr>
            <p:nvPr/>
          </p:nvSpPr>
          <p:spPr bwMode="auto">
            <a:xfrm>
              <a:off x="5819202"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08" name="Line 288"/>
            <p:cNvSpPr>
              <a:spLocks noChangeShapeType="1"/>
            </p:cNvSpPr>
            <p:nvPr/>
          </p:nvSpPr>
          <p:spPr bwMode="auto">
            <a:xfrm flipV="1">
              <a:off x="6169230"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10" name="Rectangle 290"/>
            <p:cNvSpPr>
              <a:spLocks noChangeArrowheads="1"/>
            </p:cNvSpPr>
            <p:nvPr/>
          </p:nvSpPr>
          <p:spPr bwMode="auto">
            <a:xfrm>
              <a:off x="6122902"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11" name="Line 291"/>
            <p:cNvSpPr>
              <a:spLocks noChangeShapeType="1"/>
            </p:cNvSpPr>
            <p:nvPr/>
          </p:nvSpPr>
          <p:spPr bwMode="auto">
            <a:xfrm flipV="1">
              <a:off x="6467783"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13" name="Rectangle 293"/>
            <p:cNvSpPr>
              <a:spLocks noChangeArrowheads="1"/>
            </p:cNvSpPr>
            <p:nvPr/>
          </p:nvSpPr>
          <p:spPr bwMode="auto">
            <a:xfrm>
              <a:off x="6421456"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14" name="Line 294"/>
            <p:cNvSpPr>
              <a:spLocks noChangeShapeType="1"/>
            </p:cNvSpPr>
            <p:nvPr/>
          </p:nvSpPr>
          <p:spPr bwMode="auto">
            <a:xfrm flipV="1">
              <a:off x="6771484"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16" name="Rectangle 296"/>
            <p:cNvSpPr>
              <a:spLocks noChangeArrowheads="1"/>
            </p:cNvSpPr>
            <p:nvPr/>
          </p:nvSpPr>
          <p:spPr bwMode="auto">
            <a:xfrm>
              <a:off x="6725156"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17" name="Line 297"/>
            <p:cNvSpPr>
              <a:spLocks noChangeShapeType="1"/>
            </p:cNvSpPr>
            <p:nvPr/>
          </p:nvSpPr>
          <p:spPr bwMode="auto">
            <a:xfrm flipV="1">
              <a:off x="7071323"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19" name="Rectangle 299"/>
            <p:cNvSpPr>
              <a:spLocks noChangeArrowheads="1"/>
            </p:cNvSpPr>
            <p:nvPr/>
          </p:nvSpPr>
          <p:spPr bwMode="auto">
            <a:xfrm>
              <a:off x="7024996"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20" name="Line 300"/>
            <p:cNvSpPr>
              <a:spLocks noChangeShapeType="1"/>
            </p:cNvSpPr>
            <p:nvPr/>
          </p:nvSpPr>
          <p:spPr bwMode="auto">
            <a:xfrm flipV="1">
              <a:off x="7369877" y="2710674"/>
              <a:ext cx="1287" cy="308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22" name="Rectangle 302"/>
            <p:cNvSpPr>
              <a:spLocks noChangeArrowheads="1"/>
            </p:cNvSpPr>
            <p:nvPr/>
          </p:nvSpPr>
          <p:spPr bwMode="auto">
            <a:xfrm>
              <a:off x="7323549" y="2757001"/>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23" name="Line 303"/>
            <p:cNvSpPr>
              <a:spLocks noChangeShapeType="1"/>
            </p:cNvSpPr>
            <p:nvPr/>
          </p:nvSpPr>
          <p:spPr bwMode="auto">
            <a:xfrm>
              <a:off x="4386917" y="2633462"/>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25" name="Rectangle 305"/>
            <p:cNvSpPr>
              <a:spLocks noChangeArrowheads="1"/>
            </p:cNvSpPr>
            <p:nvPr/>
          </p:nvSpPr>
          <p:spPr bwMode="auto">
            <a:xfrm>
              <a:off x="4283968" y="2592282"/>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26" name="Line 306"/>
            <p:cNvSpPr>
              <a:spLocks noChangeShapeType="1"/>
            </p:cNvSpPr>
            <p:nvPr/>
          </p:nvSpPr>
          <p:spPr bwMode="auto">
            <a:xfrm>
              <a:off x="4386917" y="2412121"/>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28" name="Rectangle 308"/>
            <p:cNvSpPr>
              <a:spLocks noChangeArrowheads="1"/>
            </p:cNvSpPr>
            <p:nvPr/>
          </p:nvSpPr>
          <p:spPr bwMode="auto">
            <a:xfrm>
              <a:off x="4283968" y="2370941"/>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29" name="Line 309"/>
            <p:cNvSpPr>
              <a:spLocks noChangeShapeType="1"/>
            </p:cNvSpPr>
            <p:nvPr/>
          </p:nvSpPr>
          <p:spPr bwMode="auto">
            <a:xfrm>
              <a:off x="4386917" y="2185632"/>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31" name="Rectangle 311"/>
            <p:cNvSpPr>
              <a:spLocks noChangeArrowheads="1"/>
            </p:cNvSpPr>
            <p:nvPr/>
          </p:nvSpPr>
          <p:spPr bwMode="auto">
            <a:xfrm>
              <a:off x="4283968" y="2144452"/>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632" name="Line 312"/>
            <p:cNvSpPr>
              <a:spLocks noChangeShapeType="1"/>
            </p:cNvSpPr>
            <p:nvPr/>
          </p:nvSpPr>
          <p:spPr bwMode="auto">
            <a:xfrm>
              <a:off x="4386917" y="1959143"/>
              <a:ext cx="25737" cy="1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34" name="Rectangle 314"/>
            <p:cNvSpPr>
              <a:spLocks noChangeArrowheads="1"/>
            </p:cNvSpPr>
            <p:nvPr/>
          </p:nvSpPr>
          <p:spPr bwMode="auto">
            <a:xfrm>
              <a:off x="4335443" y="1917964"/>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39" name="Freeform 319"/>
            <p:cNvSpPr>
              <a:spLocks/>
            </p:cNvSpPr>
            <p:nvPr/>
          </p:nvSpPr>
          <p:spPr bwMode="auto">
            <a:xfrm>
              <a:off x="4386917" y="2587135"/>
              <a:ext cx="3060172" cy="36032"/>
            </a:xfrm>
            <a:custGeom>
              <a:avLst/>
              <a:gdLst/>
              <a:ahLst/>
              <a:cxnLst>
                <a:cxn ang="0">
                  <a:pos x="36" y="24"/>
                </a:cxn>
                <a:cxn ang="0">
                  <a:pos x="92" y="24"/>
                </a:cxn>
                <a:cxn ang="0">
                  <a:pos x="148" y="24"/>
                </a:cxn>
                <a:cxn ang="0">
                  <a:pos x="204" y="24"/>
                </a:cxn>
                <a:cxn ang="0">
                  <a:pos x="260" y="24"/>
                </a:cxn>
                <a:cxn ang="0">
                  <a:pos x="316" y="24"/>
                </a:cxn>
                <a:cxn ang="0">
                  <a:pos x="372" y="24"/>
                </a:cxn>
                <a:cxn ang="0">
                  <a:pos x="429" y="24"/>
                </a:cxn>
                <a:cxn ang="0">
                  <a:pos x="485" y="24"/>
                </a:cxn>
                <a:cxn ang="0">
                  <a:pos x="541" y="16"/>
                </a:cxn>
                <a:cxn ang="0">
                  <a:pos x="597" y="8"/>
                </a:cxn>
                <a:cxn ang="0">
                  <a:pos x="653" y="0"/>
                </a:cxn>
                <a:cxn ang="0">
                  <a:pos x="709" y="0"/>
                </a:cxn>
                <a:cxn ang="0">
                  <a:pos x="765" y="0"/>
                </a:cxn>
                <a:cxn ang="0">
                  <a:pos x="821" y="0"/>
                </a:cxn>
                <a:cxn ang="0">
                  <a:pos x="877" y="0"/>
                </a:cxn>
                <a:cxn ang="0">
                  <a:pos x="933" y="0"/>
                </a:cxn>
                <a:cxn ang="0">
                  <a:pos x="989" y="0"/>
                </a:cxn>
                <a:cxn ang="0">
                  <a:pos x="1045" y="4"/>
                </a:cxn>
                <a:cxn ang="0">
                  <a:pos x="1101" y="4"/>
                </a:cxn>
                <a:cxn ang="0">
                  <a:pos x="1157" y="12"/>
                </a:cxn>
                <a:cxn ang="0">
                  <a:pos x="1217" y="24"/>
                </a:cxn>
                <a:cxn ang="0">
                  <a:pos x="1273" y="28"/>
                </a:cxn>
                <a:cxn ang="0">
                  <a:pos x="1329" y="24"/>
                </a:cxn>
                <a:cxn ang="0">
                  <a:pos x="1385" y="24"/>
                </a:cxn>
                <a:cxn ang="0">
                  <a:pos x="1441" y="24"/>
                </a:cxn>
                <a:cxn ang="0">
                  <a:pos x="1497" y="24"/>
                </a:cxn>
                <a:cxn ang="0">
                  <a:pos x="1553" y="24"/>
                </a:cxn>
                <a:cxn ang="0">
                  <a:pos x="1609" y="24"/>
                </a:cxn>
                <a:cxn ang="0">
                  <a:pos x="1665" y="24"/>
                </a:cxn>
                <a:cxn ang="0">
                  <a:pos x="1721" y="24"/>
                </a:cxn>
                <a:cxn ang="0">
                  <a:pos x="1777" y="24"/>
                </a:cxn>
                <a:cxn ang="0">
                  <a:pos x="1833" y="24"/>
                </a:cxn>
                <a:cxn ang="0">
                  <a:pos x="1889" y="24"/>
                </a:cxn>
                <a:cxn ang="0">
                  <a:pos x="1946" y="24"/>
                </a:cxn>
                <a:cxn ang="0">
                  <a:pos x="2002" y="24"/>
                </a:cxn>
                <a:cxn ang="0">
                  <a:pos x="2058" y="24"/>
                </a:cxn>
                <a:cxn ang="0">
                  <a:pos x="2114" y="24"/>
                </a:cxn>
                <a:cxn ang="0">
                  <a:pos x="2170" y="24"/>
                </a:cxn>
                <a:cxn ang="0">
                  <a:pos x="2226" y="24"/>
                </a:cxn>
                <a:cxn ang="0">
                  <a:pos x="2282" y="24"/>
                </a:cxn>
                <a:cxn ang="0">
                  <a:pos x="2338" y="24"/>
                </a:cxn>
              </a:cxnLst>
              <a:rect l="0" t="0" r="r" b="b"/>
              <a:pathLst>
                <a:path w="2378" h="28">
                  <a:moveTo>
                    <a:pt x="0" y="24"/>
                  </a:moveTo>
                  <a:lnTo>
                    <a:pt x="16" y="24"/>
                  </a:lnTo>
                  <a:lnTo>
                    <a:pt x="36" y="24"/>
                  </a:lnTo>
                  <a:lnTo>
                    <a:pt x="56" y="24"/>
                  </a:lnTo>
                  <a:lnTo>
                    <a:pt x="72" y="24"/>
                  </a:lnTo>
                  <a:lnTo>
                    <a:pt x="92" y="24"/>
                  </a:lnTo>
                  <a:lnTo>
                    <a:pt x="112" y="24"/>
                  </a:lnTo>
                  <a:lnTo>
                    <a:pt x="128" y="24"/>
                  </a:lnTo>
                  <a:lnTo>
                    <a:pt x="148" y="24"/>
                  </a:lnTo>
                  <a:lnTo>
                    <a:pt x="168" y="24"/>
                  </a:lnTo>
                  <a:lnTo>
                    <a:pt x="184" y="24"/>
                  </a:lnTo>
                  <a:lnTo>
                    <a:pt x="204" y="24"/>
                  </a:lnTo>
                  <a:lnTo>
                    <a:pt x="224" y="24"/>
                  </a:lnTo>
                  <a:lnTo>
                    <a:pt x="240" y="24"/>
                  </a:lnTo>
                  <a:lnTo>
                    <a:pt x="260" y="24"/>
                  </a:lnTo>
                  <a:lnTo>
                    <a:pt x="280" y="24"/>
                  </a:lnTo>
                  <a:lnTo>
                    <a:pt x="296" y="24"/>
                  </a:lnTo>
                  <a:lnTo>
                    <a:pt x="316" y="24"/>
                  </a:lnTo>
                  <a:lnTo>
                    <a:pt x="336" y="24"/>
                  </a:lnTo>
                  <a:lnTo>
                    <a:pt x="352" y="24"/>
                  </a:lnTo>
                  <a:lnTo>
                    <a:pt x="372" y="24"/>
                  </a:lnTo>
                  <a:lnTo>
                    <a:pt x="393" y="24"/>
                  </a:lnTo>
                  <a:lnTo>
                    <a:pt x="409" y="24"/>
                  </a:lnTo>
                  <a:lnTo>
                    <a:pt x="429" y="24"/>
                  </a:lnTo>
                  <a:lnTo>
                    <a:pt x="449" y="24"/>
                  </a:lnTo>
                  <a:lnTo>
                    <a:pt x="465" y="24"/>
                  </a:lnTo>
                  <a:lnTo>
                    <a:pt x="485" y="24"/>
                  </a:lnTo>
                  <a:lnTo>
                    <a:pt x="505" y="20"/>
                  </a:lnTo>
                  <a:lnTo>
                    <a:pt x="521" y="20"/>
                  </a:lnTo>
                  <a:lnTo>
                    <a:pt x="541" y="16"/>
                  </a:lnTo>
                  <a:lnTo>
                    <a:pt x="561" y="12"/>
                  </a:lnTo>
                  <a:lnTo>
                    <a:pt x="577" y="12"/>
                  </a:lnTo>
                  <a:lnTo>
                    <a:pt x="597" y="8"/>
                  </a:lnTo>
                  <a:lnTo>
                    <a:pt x="617" y="4"/>
                  </a:lnTo>
                  <a:lnTo>
                    <a:pt x="637" y="4"/>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4"/>
                  </a:lnTo>
                  <a:lnTo>
                    <a:pt x="1029" y="4"/>
                  </a:lnTo>
                  <a:lnTo>
                    <a:pt x="1045" y="4"/>
                  </a:lnTo>
                  <a:lnTo>
                    <a:pt x="1065" y="4"/>
                  </a:lnTo>
                  <a:lnTo>
                    <a:pt x="1085" y="4"/>
                  </a:lnTo>
                  <a:lnTo>
                    <a:pt x="1101" y="4"/>
                  </a:lnTo>
                  <a:lnTo>
                    <a:pt x="1121" y="8"/>
                  </a:lnTo>
                  <a:lnTo>
                    <a:pt x="1141" y="12"/>
                  </a:lnTo>
                  <a:lnTo>
                    <a:pt x="1157" y="12"/>
                  </a:lnTo>
                  <a:lnTo>
                    <a:pt x="1177" y="16"/>
                  </a:lnTo>
                  <a:lnTo>
                    <a:pt x="1197" y="20"/>
                  </a:lnTo>
                  <a:lnTo>
                    <a:pt x="1217" y="24"/>
                  </a:lnTo>
                  <a:lnTo>
                    <a:pt x="1233" y="24"/>
                  </a:lnTo>
                  <a:lnTo>
                    <a:pt x="1253" y="24"/>
                  </a:lnTo>
                  <a:lnTo>
                    <a:pt x="1273" y="28"/>
                  </a:lnTo>
                  <a:lnTo>
                    <a:pt x="1289" y="28"/>
                  </a:lnTo>
                  <a:lnTo>
                    <a:pt x="1309" y="24"/>
                  </a:lnTo>
                  <a:lnTo>
                    <a:pt x="1329" y="24"/>
                  </a:lnTo>
                  <a:lnTo>
                    <a:pt x="1345" y="24"/>
                  </a:lnTo>
                  <a:lnTo>
                    <a:pt x="1365" y="24"/>
                  </a:lnTo>
                  <a:lnTo>
                    <a:pt x="1385" y="24"/>
                  </a:lnTo>
                  <a:lnTo>
                    <a:pt x="1401" y="24"/>
                  </a:lnTo>
                  <a:lnTo>
                    <a:pt x="1421" y="24"/>
                  </a:lnTo>
                  <a:lnTo>
                    <a:pt x="1441" y="24"/>
                  </a:lnTo>
                  <a:lnTo>
                    <a:pt x="1457" y="24"/>
                  </a:lnTo>
                  <a:lnTo>
                    <a:pt x="1477" y="24"/>
                  </a:lnTo>
                  <a:lnTo>
                    <a:pt x="1497" y="24"/>
                  </a:lnTo>
                  <a:lnTo>
                    <a:pt x="1513" y="24"/>
                  </a:lnTo>
                  <a:lnTo>
                    <a:pt x="1533" y="24"/>
                  </a:lnTo>
                  <a:lnTo>
                    <a:pt x="1553" y="24"/>
                  </a:lnTo>
                  <a:lnTo>
                    <a:pt x="1569" y="24"/>
                  </a:lnTo>
                  <a:lnTo>
                    <a:pt x="1589" y="24"/>
                  </a:lnTo>
                  <a:lnTo>
                    <a:pt x="1609" y="24"/>
                  </a:lnTo>
                  <a:lnTo>
                    <a:pt x="1625" y="24"/>
                  </a:lnTo>
                  <a:lnTo>
                    <a:pt x="1645" y="24"/>
                  </a:lnTo>
                  <a:lnTo>
                    <a:pt x="1665" y="24"/>
                  </a:lnTo>
                  <a:lnTo>
                    <a:pt x="1681" y="24"/>
                  </a:lnTo>
                  <a:lnTo>
                    <a:pt x="1701" y="24"/>
                  </a:lnTo>
                  <a:lnTo>
                    <a:pt x="1721" y="24"/>
                  </a:lnTo>
                  <a:lnTo>
                    <a:pt x="1737" y="24"/>
                  </a:lnTo>
                  <a:lnTo>
                    <a:pt x="1757" y="24"/>
                  </a:lnTo>
                  <a:lnTo>
                    <a:pt x="1777" y="24"/>
                  </a:lnTo>
                  <a:lnTo>
                    <a:pt x="1797" y="24"/>
                  </a:lnTo>
                  <a:lnTo>
                    <a:pt x="1813" y="24"/>
                  </a:lnTo>
                  <a:lnTo>
                    <a:pt x="1833" y="24"/>
                  </a:lnTo>
                  <a:lnTo>
                    <a:pt x="1853" y="24"/>
                  </a:lnTo>
                  <a:lnTo>
                    <a:pt x="1869" y="24"/>
                  </a:lnTo>
                  <a:lnTo>
                    <a:pt x="1889" y="24"/>
                  </a:lnTo>
                  <a:lnTo>
                    <a:pt x="1909" y="24"/>
                  </a:lnTo>
                  <a:lnTo>
                    <a:pt x="1925" y="24"/>
                  </a:lnTo>
                  <a:lnTo>
                    <a:pt x="1946" y="24"/>
                  </a:lnTo>
                  <a:lnTo>
                    <a:pt x="1966" y="24"/>
                  </a:lnTo>
                  <a:lnTo>
                    <a:pt x="1982" y="24"/>
                  </a:lnTo>
                  <a:lnTo>
                    <a:pt x="2002" y="24"/>
                  </a:lnTo>
                  <a:lnTo>
                    <a:pt x="2022" y="24"/>
                  </a:lnTo>
                  <a:lnTo>
                    <a:pt x="2038" y="24"/>
                  </a:lnTo>
                  <a:lnTo>
                    <a:pt x="2058" y="24"/>
                  </a:lnTo>
                  <a:lnTo>
                    <a:pt x="2078" y="24"/>
                  </a:lnTo>
                  <a:lnTo>
                    <a:pt x="2094" y="24"/>
                  </a:lnTo>
                  <a:lnTo>
                    <a:pt x="2114" y="24"/>
                  </a:lnTo>
                  <a:lnTo>
                    <a:pt x="2134" y="24"/>
                  </a:lnTo>
                  <a:lnTo>
                    <a:pt x="2150" y="24"/>
                  </a:lnTo>
                  <a:lnTo>
                    <a:pt x="2170" y="24"/>
                  </a:lnTo>
                  <a:lnTo>
                    <a:pt x="2190" y="24"/>
                  </a:lnTo>
                  <a:lnTo>
                    <a:pt x="2206" y="24"/>
                  </a:lnTo>
                  <a:lnTo>
                    <a:pt x="2226" y="24"/>
                  </a:lnTo>
                  <a:lnTo>
                    <a:pt x="2246" y="24"/>
                  </a:lnTo>
                  <a:lnTo>
                    <a:pt x="2262" y="24"/>
                  </a:lnTo>
                  <a:lnTo>
                    <a:pt x="2282" y="24"/>
                  </a:lnTo>
                  <a:lnTo>
                    <a:pt x="2302" y="24"/>
                  </a:lnTo>
                  <a:lnTo>
                    <a:pt x="2318" y="24"/>
                  </a:lnTo>
                  <a:lnTo>
                    <a:pt x="2338" y="24"/>
                  </a:lnTo>
                  <a:lnTo>
                    <a:pt x="2358" y="24"/>
                  </a:lnTo>
                  <a:lnTo>
                    <a:pt x="2378" y="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0" name="Freeform 320"/>
            <p:cNvSpPr>
              <a:spLocks/>
            </p:cNvSpPr>
            <p:nvPr/>
          </p:nvSpPr>
          <p:spPr bwMode="auto">
            <a:xfrm>
              <a:off x="4386917" y="2612872"/>
              <a:ext cx="3060172" cy="5147"/>
            </a:xfrm>
            <a:custGeom>
              <a:avLst/>
              <a:gdLst/>
              <a:ahLst/>
              <a:cxnLst>
                <a:cxn ang="0">
                  <a:pos x="36" y="4"/>
                </a:cxn>
                <a:cxn ang="0">
                  <a:pos x="92" y="4"/>
                </a:cxn>
                <a:cxn ang="0">
                  <a:pos x="148" y="4"/>
                </a:cxn>
                <a:cxn ang="0">
                  <a:pos x="204" y="4"/>
                </a:cxn>
                <a:cxn ang="0">
                  <a:pos x="260" y="4"/>
                </a:cxn>
                <a:cxn ang="0">
                  <a:pos x="316" y="4"/>
                </a:cxn>
                <a:cxn ang="0">
                  <a:pos x="372" y="4"/>
                </a:cxn>
                <a:cxn ang="0">
                  <a:pos x="429" y="4"/>
                </a:cxn>
                <a:cxn ang="0">
                  <a:pos x="485" y="4"/>
                </a:cxn>
                <a:cxn ang="0">
                  <a:pos x="541" y="4"/>
                </a:cxn>
                <a:cxn ang="0">
                  <a:pos x="597" y="4"/>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4"/>
                </a:cxn>
                <a:cxn ang="0">
                  <a:pos x="1273" y="4"/>
                </a:cxn>
                <a:cxn ang="0">
                  <a:pos x="1329" y="4"/>
                </a:cxn>
                <a:cxn ang="0">
                  <a:pos x="1385" y="4"/>
                </a:cxn>
                <a:cxn ang="0">
                  <a:pos x="1441" y="4"/>
                </a:cxn>
                <a:cxn ang="0">
                  <a:pos x="1497" y="4"/>
                </a:cxn>
                <a:cxn ang="0">
                  <a:pos x="1553" y="4"/>
                </a:cxn>
                <a:cxn ang="0">
                  <a:pos x="1609" y="4"/>
                </a:cxn>
                <a:cxn ang="0">
                  <a:pos x="1665" y="4"/>
                </a:cxn>
                <a:cxn ang="0">
                  <a:pos x="1721" y="4"/>
                </a:cxn>
                <a:cxn ang="0">
                  <a:pos x="1777" y="4"/>
                </a:cxn>
                <a:cxn ang="0">
                  <a:pos x="1833" y="4"/>
                </a:cxn>
                <a:cxn ang="0">
                  <a:pos x="1889" y="4"/>
                </a:cxn>
                <a:cxn ang="0">
                  <a:pos x="1946" y="4"/>
                </a:cxn>
                <a:cxn ang="0">
                  <a:pos x="2002" y="4"/>
                </a:cxn>
                <a:cxn ang="0">
                  <a:pos x="2058" y="4"/>
                </a:cxn>
                <a:cxn ang="0">
                  <a:pos x="2114" y="4"/>
                </a:cxn>
                <a:cxn ang="0">
                  <a:pos x="2170" y="4"/>
                </a:cxn>
                <a:cxn ang="0">
                  <a:pos x="2226" y="4"/>
                </a:cxn>
                <a:cxn ang="0">
                  <a:pos x="2282" y="4"/>
                </a:cxn>
                <a:cxn ang="0">
                  <a:pos x="2338" y="4"/>
                </a:cxn>
              </a:cxnLst>
              <a:rect l="0" t="0" r="r" b="b"/>
              <a:pathLst>
                <a:path w="2378" h="4">
                  <a:moveTo>
                    <a:pt x="0" y="4"/>
                  </a:moveTo>
                  <a:lnTo>
                    <a:pt x="16" y="4"/>
                  </a:lnTo>
                  <a:lnTo>
                    <a:pt x="36" y="4"/>
                  </a:lnTo>
                  <a:lnTo>
                    <a:pt x="56" y="4"/>
                  </a:lnTo>
                  <a:lnTo>
                    <a:pt x="72" y="4"/>
                  </a:lnTo>
                  <a:lnTo>
                    <a:pt x="92" y="4"/>
                  </a:lnTo>
                  <a:lnTo>
                    <a:pt x="112" y="4"/>
                  </a:lnTo>
                  <a:lnTo>
                    <a:pt x="128" y="4"/>
                  </a:lnTo>
                  <a:lnTo>
                    <a:pt x="148" y="4"/>
                  </a:lnTo>
                  <a:lnTo>
                    <a:pt x="168" y="4"/>
                  </a:lnTo>
                  <a:lnTo>
                    <a:pt x="184" y="4"/>
                  </a:lnTo>
                  <a:lnTo>
                    <a:pt x="204" y="4"/>
                  </a:lnTo>
                  <a:lnTo>
                    <a:pt x="224" y="4"/>
                  </a:lnTo>
                  <a:lnTo>
                    <a:pt x="240" y="4"/>
                  </a:lnTo>
                  <a:lnTo>
                    <a:pt x="260" y="4"/>
                  </a:lnTo>
                  <a:lnTo>
                    <a:pt x="280" y="4"/>
                  </a:lnTo>
                  <a:lnTo>
                    <a:pt x="296" y="4"/>
                  </a:lnTo>
                  <a:lnTo>
                    <a:pt x="316" y="4"/>
                  </a:lnTo>
                  <a:lnTo>
                    <a:pt x="336" y="4"/>
                  </a:lnTo>
                  <a:lnTo>
                    <a:pt x="352" y="4"/>
                  </a:lnTo>
                  <a:lnTo>
                    <a:pt x="372" y="4"/>
                  </a:lnTo>
                  <a:lnTo>
                    <a:pt x="393" y="4"/>
                  </a:lnTo>
                  <a:lnTo>
                    <a:pt x="409" y="4"/>
                  </a:lnTo>
                  <a:lnTo>
                    <a:pt x="429" y="4"/>
                  </a:lnTo>
                  <a:lnTo>
                    <a:pt x="449" y="4"/>
                  </a:lnTo>
                  <a:lnTo>
                    <a:pt x="465" y="4"/>
                  </a:lnTo>
                  <a:lnTo>
                    <a:pt x="485" y="4"/>
                  </a:lnTo>
                  <a:lnTo>
                    <a:pt x="505" y="4"/>
                  </a:lnTo>
                  <a:lnTo>
                    <a:pt x="521" y="4"/>
                  </a:lnTo>
                  <a:lnTo>
                    <a:pt x="541" y="4"/>
                  </a:lnTo>
                  <a:lnTo>
                    <a:pt x="561" y="4"/>
                  </a:lnTo>
                  <a:lnTo>
                    <a:pt x="577" y="4"/>
                  </a:lnTo>
                  <a:lnTo>
                    <a:pt x="597" y="4"/>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4"/>
                  </a:lnTo>
                  <a:lnTo>
                    <a:pt x="1217" y="4"/>
                  </a:lnTo>
                  <a:lnTo>
                    <a:pt x="1233" y="4"/>
                  </a:lnTo>
                  <a:lnTo>
                    <a:pt x="1253" y="4"/>
                  </a:lnTo>
                  <a:lnTo>
                    <a:pt x="1273" y="4"/>
                  </a:lnTo>
                  <a:lnTo>
                    <a:pt x="1289" y="4"/>
                  </a:lnTo>
                  <a:lnTo>
                    <a:pt x="1309" y="4"/>
                  </a:lnTo>
                  <a:lnTo>
                    <a:pt x="1329" y="4"/>
                  </a:lnTo>
                  <a:lnTo>
                    <a:pt x="1345" y="4"/>
                  </a:lnTo>
                  <a:lnTo>
                    <a:pt x="1365" y="4"/>
                  </a:lnTo>
                  <a:lnTo>
                    <a:pt x="1385" y="4"/>
                  </a:lnTo>
                  <a:lnTo>
                    <a:pt x="1401" y="4"/>
                  </a:lnTo>
                  <a:lnTo>
                    <a:pt x="1421" y="4"/>
                  </a:lnTo>
                  <a:lnTo>
                    <a:pt x="1441" y="4"/>
                  </a:lnTo>
                  <a:lnTo>
                    <a:pt x="1457" y="4"/>
                  </a:lnTo>
                  <a:lnTo>
                    <a:pt x="1477" y="4"/>
                  </a:lnTo>
                  <a:lnTo>
                    <a:pt x="1497" y="4"/>
                  </a:lnTo>
                  <a:lnTo>
                    <a:pt x="1513" y="4"/>
                  </a:lnTo>
                  <a:lnTo>
                    <a:pt x="1533" y="4"/>
                  </a:lnTo>
                  <a:lnTo>
                    <a:pt x="1553" y="4"/>
                  </a:lnTo>
                  <a:lnTo>
                    <a:pt x="1569" y="4"/>
                  </a:lnTo>
                  <a:lnTo>
                    <a:pt x="1589" y="4"/>
                  </a:lnTo>
                  <a:lnTo>
                    <a:pt x="1609" y="4"/>
                  </a:lnTo>
                  <a:lnTo>
                    <a:pt x="1625" y="4"/>
                  </a:lnTo>
                  <a:lnTo>
                    <a:pt x="1645" y="4"/>
                  </a:lnTo>
                  <a:lnTo>
                    <a:pt x="1665" y="4"/>
                  </a:lnTo>
                  <a:lnTo>
                    <a:pt x="1681" y="4"/>
                  </a:lnTo>
                  <a:lnTo>
                    <a:pt x="1701" y="4"/>
                  </a:lnTo>
                  <a:lnTo>
                    <a:pt x="1721" y="4"/>
                  </a:lnTo>
                  <a:lnTo>
                    <a:pt x="1737" y="4"/>
                  </a:lnTo>
                  <a:lnTo>
                    <a:pt x="1757" y="4"/>
                  </a:lnTo>
                  <a:lnTo>
                    <a:pt x="1777" y="4"/>
                  </a:lnTo>
                  <a:lnTo>
                    <a:pt x="1797" y="4"/>
                  </a:lnTo>
                  <a:lnTo>
                    <a:pt x="1813" y="4"/>
                  </a:lnTo>
                  <a:lnTo>
                    <a:pt x="1833" y="4"/>
                  </a:lnTo>
                  <a:lnTo>
                    <a:pt x="1853" y="4"/>
                  </a:lnTo>
                  <a:lnTo>
                    <a:pt x="1869" y="4"/>
                  </a:lnTo>
                  <a:lnTo>
                    <a:pt x="1889" y="4"/>
                  </a:lnTo>
                  <a:lnTo>
                    <a:pt x="1909" y="4"/>
                  </a:lnTo>
                  <a:lnTo>
                    <a:pt x="1925" y="4"/>
                  </a:lnTo>
                  <a:lnTo>
                    <a:pt x="1946" y="4"/>
                  </a:lnTo>
                  <a:lnTo>
                    <a:pt x="1966" y="4"/>
                  </a:lnTo>
                  <a:lnTo>
                    <a:pt x="1982" y="4"/>
                  </a:lnTo>
                  <a:lnTo>
                    <a:pt x="2002" y="4"/>
                  </a:lnTo>
                  <a:lnTo>
                    <a:pt x="2022" y="4"/>
                  </a:lnTo>
                  <a:lnTo>
                    <a:pt x="2038" y="4"/>
                  </a:lnTo>
                  <a:lnTo>
                    <a:pt x="2058" y="4"/>
                  </a:lnTo>
                  <a:lnTo>
                    <a:pt x="2078" y="4"/>
                  </a:lnTo>
                  <a:lnTo>
                    <a:pt x="2094" y="4"/>
                  </a:lnTo>
                  <a:lnTo>
                    <a:pt x="2114" y="4"/>
                  </a:lnTo>
                  <a:lnTo>
                    <a:pt x="2134" y="4"/>
                  </a:lnTo>
                  <a:lnTo>
                    <a:pt x="2150" y="4"/>
                  </a:lnTo>
                  <a:lnTo>
                    <a:pt x="2170" y="4"/>
                  </a:lnTo>
                  <a:lnTo>
                    <a:pt x="2190" y="4"/>
                  </a:lnTo>
                  <a:lnTo>
                    <a:pt x="2206" y="4"/>
                  </a:lnTo>
                  <a:lnTo>
                    <a:pt x="2226" y="4"/>
                  </a:lnTo>
                  <a:lnTo>
                    <a:pt x="2246" y="4"/>
                  </a:lnTo>
                  <a:lnTo>
                    <a:pt x="2262" y="4"/>
                  </a:lnTo>
                  <a:lnTo>
                    <a:pt x="2282" y="4"/>
                  </a:lnTo>
                  <a:lnTo>
                    <a:pt x="2302" y="4"/>
                  </a:lnTo>
                  <a:lnTo>
                    <a:pt x="2318" y="4"/>
                  </a:lnTo>
                  <a:lnTo>
                    <a:pt x="2338" y="4"/>
                  </a:lnTo>
                  <a:lnTo>
                    <a:pt x="2358" y="4"/>
                  </a:lnTo>
                  <a:lnTo>
                    <a:pt x="2378" y="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1" name="Freeform 321"/>
            <p:cNvSpPr>
              <a:spLocks/>
            </p:cNvSpPr>
            <p:nvPr/>
          </p:nvSpPr>
          <p:spPr bwMode="auto">
            <a:xfrm>
              <a:off x="4386917" y="2525365"/>
              <a:ext cx="3060172" cy="51475"/>
            </a:xfrm>
            <a:custGeom>
              <a:avLst/>
              <a:gdLst/>
              <a:ahLst/>
              <a:cxnLst>
                <a:cxn ang="0">
                  <a:pos x="36" y="32"/>
                </a:cxn>
                <a:cxn ang="0">
                  <a:pos x="92" y="32"/>
                </a:cxn>
                <a:cxn ang="0">
                  <a:pos x="148" y="32"/>
                </a:cxn>
                <a:cxn ang="0">
                  <a:pos x="204" y="32"/>
                </a:cxn>
                <a:cxn ang="0">
                  <a:pos x="260" y="32"/>
                </a:cxn>
                <a:cxn ang="0">
                  <a:pos x="316" y="32"/>
                </a:cxn>
                <a:cxn ang="0">
                  <a:pos x="372" y="32"/>
                </a:cxn>
                <a:cxn ang="0">
                  <a:pos x="429" y="32"/>
                </a:cxn>
                <a:cxn ang="0">
                  <a:pos x="485" y="32"/>
                </a:cxn>
                <a:cxn ang="0">
                  <a:pos x="541" y="20"/>
                </a:cxn>
                <a:cxn ang="0">
                  <a:pos x="597" y="4"/>
                </a:cxn>
                <a:cxn ang="0">
                  <a:pos x="653" y="0"/>
                </a:cxn>
                <a:cxn ang="0">
                  <a:pos x="709" y="8"/>
                </a:cxn>
                <a:cxn ang="0">
                  <a:pos x="765" y="8"/>
                </a:cxn>
                <a:cxn ang="0">
                  <a:pos x="821" y="8"/>
                </a:cxn>
                <a:cxn ang="0">
                  <a:pos x="877" y="8"/>
                </a:cxn>
                <a:cxn ang="0">
                  <a:pos x="933" y="8"/>
                </a:cxn>
                <a:cxn ang="0">
                  <a:pos x="989" y="8"/>
                </a:cxn>
                <a:cxn ang="0">
                  <a:pos x="1045" y="8"/>
                </a:cxn>
                <a:cxn ang="0">
                  <a:pos x="1101" y="16"/>
                </a:cxn>
                <a:cxn ang="0">
                  <a:pos x="1157" y="28"/>
                </a:cxn>
                <a:cxn ang="0">
                  <a:pos x="1217" y="40"/>
                </a:cxn>
                <a:cxn ang="0">
                  <a:pos x="1273" y="40"/>
                </a:cxn>
                <a:cxn ang="0">
                  <a:pos x="1329" y="32"/>
                </a:cxn>
                <a:cxn ang="0">
                  <a:pos x="1385" y="32"/>
                </a:cxn>
                <a:cxn ang="0">
                  <a:pos x="1441" y="32"/>
                </a:cxn>
                <a:cxn ang="0">
                  <a:pos x="1497" y="32"/>
                </a:cxn>
                <a:cxn ang="0">
                  <a:pos x="1553" y="32"/>
                </a:cxn>
                <a:cxn ang="0">
                  <a:pos x="1609" y="32"/>
                </a:cxn>
                <a:cxn ang="0">
                  <a:pos x="1665" y="32"/>
                </a:cxn>
                <a:cxn ang="0">
                  <a:pos x="1721" y="32"/>
                </a:cxn>
                <a:cxn ang="0">
                  <a:pos x="1777" y="32"/>
                </a:cxn>
                <a:cxn ang="0">
                  <a:pos x="1833" y="32"/>
                </a:cxn>
                <a:cxn ang="0">
                  <a:pos x="1889" y="32"/>
                </a:cxn>
                <a:cxn ang="0">
                  <a:pos x="1946" y="32"/>
                </a:cxn>
                <a:cxn ang="0">
                  <a:pos x="2002" y="32"/>
                </a:cxn>
                <a:cxn ang="0">
                  <a:pos x="2058" y="32"/>
                </a:cxn>
                <a:cxn ang="0">
                  <a:pos x="2114" y="32"/>
                </a:cxn>
                <a:cxn ang="0">
                  <a:pos x="2170" y="32"/>
                </a:cxn>
                <a:cxn ang="0">
                  <a:pos x="2226" y="32"/>
                </a:cxn>
                <a:cxn ang="0">
                  <a:pos x="2282" y="32"/>
                </a:cxn>
                <a:cxn ang="0">
                  <a:pos x="2338" y="32"/>
                </a:cxn>
              </a:cxnLst>
              <a:rect l="0" t="0" r="r" b="b"/>
              <a:pathLst>
                <a:path w="2378" h="40">
                  <a:moveTo>
                    <a:pt x="0" y="32"/>
                  </a:moveTo>
                  <a:lnTo>
                    <a:pt x="16" y="32"/>
                  </a:lnTo>
                  <a:lnTo>
                    <a:pt x="36" y="32"/>
                  </a:lnTo>
                  <a:lnTo>
                    <a:pt x="56" y="32"/>
                  </a:lnTo>
                  <a:lnTo>
                    <a:pt x="72" y="32"/>
                  </a:lnTo>
                  <a:lnTo>
                    <a:pt x="92" y="32"/>
                  </a:lnTo>
                  <a:lnTo>
                    <a:pt x="112" y="32"/>
                  </a:lnTo>
                  <a:lnTo>
                    <a:pt x="128" y="32"/>
                  </a:lnTo>
                  <a:lnTo>
                    <a:pt x="148" y="32"/>
                  </a:lnTo>
                  <a:lnTo>
                    <a:pt x="168" y="32"/>
                  </a:lnTo>
                  <a:lnTo>
                    <a:pt x="184" y="32"/>
                  </a:lnTo>
                  <a:lnTo>
                    <a:pt x="204" y="32"/>
                  </a:lnTo>
                  <a:lnTo>
                    <a:pt x="224" y="32"/>
                  </a:lnTo>
                  <a:lnTo>
                    <a:pt x="240" y="32"/>
                  </a:lnTo>
                  <a:lnTo>
                    <a:pt x="260" y="32"/>
                  </a:lnTo>
                  <a:lnTo>
                    <a:pt x="280" y="32"/>
                  </a:lnTo>
                  <a:lnTo>
                    <a:pt x="296" y="32"/>
                  </a:lnTo>
                  <a:lnTo>
                    <a:pt x="316" y="32"/>
                  </a:lnTo>
                  <a:lnTo>
                    <a:pt x="336" y="32"/>
                  </a:lnTo>
                  <a:lnTo>
                    <a:pt x="352" y="32"/>
                  </a:lnTo>
                  <a:lnTo>
                    <a:pt x="372" y="32"/>
                  </a:lnTo>
                  <a:lnTo>
                    <a:pt x="393" y="32"/>
                  </a:lnTo>
                  <a:lnTo>
                    <a:pt x="409" y="32"/>
                  </a:lnTo>
                  <a:lnTo>
                    <a:pt x="429" y="32"/>
                  </a:lnTo>
                  <a:lnTo>
                    <a:pt x="449" y="32"/>
                  </a:lnTo>
                  <a:lnTo>
                    <a:pt x="465" y="32"/>
                  </a:lnTo>
                  <a:lnTo>
                    <a:pt x="485" y="32"/>
                  </a:lnTo>
                  <a:lnTo>
                    <a:pt x="505" y="28"/>
                  </a:lnTo>
                  <a:lnTo>
                    <a:pt x="521" y="24"/>
                  </a:lnTo>
                  <a:lnTo>
                    <a:pt x="541" y="20"/>
                  </a:lnTo>
                  <a:lnTo>
                    <a:pt x="561" y="16"/>
                  </a:lnTo>
                  <a:lnTo>
                    <a:pt x="577" y="8"/>
                  </a:lnTo>
                  <a:lnTo>
                    <a:pt x="597" y="4"/>
                  </a:lnTo>
                  <a:lnTo>
                    <a:pt x="617" y="0"/>
                  </a:lnTo>
                  <a:lnTo>
                    <a:pt x="637" y="0"/>
                  </a:lnTo>
                  <a:lnTo>
                    <a:pt x="653" y="0"/>
                  </a:lnTo>
                  <a:lnTo>
                    <a:pt x="673" y="4"/>
                  </a:lnTo>
                  <a:lnTo>
                    <a:pt x="693" y="4"/>
                  </a:lnTo>
                  <a:lnTo>
                    <a:pt x="709" y="8"/>
                  </a:lnTo>
                  <a:lnTo>
                    <a:pt x="729" y="8"/>
                  </a:lnTo>
                  <a:lnTo>
                    <a:pt x="749" y="8"/>
                  </a:lnTo>
                  <a:lnTo>
                    <a:pt x="765" y="8"/>
                  </a:lnTo>
                  <a:lnTo>
                    <a:pt x="785" y="8"/>
                  </a:lnTo>
                  <a:lnTo>
                    <a:pt x="805" y="8"/>
                  </a:lnTo>
                  <a:lnTo>
                    <a:pt x="821" y="8"/>
                  </a:lnTo>
                  <a:lnTo>
                    <a:pt x="841" y="8"/>
                  </a:lnTo>
                  <a:lnTo>
                    <a:pt x="861" y="8"/>
                  </a:lnTo>
                  <a:lnTo>
                    <a:pt x="877" y="8"/>
                  </a:lnTo>
                  <a:lnTo>
                    <a:pt x="897" y="8"/>
                  </a:lnTo>
                  <a:lnTo>
                    <a:pt x="917" y="8"/>
                  </a:lnTo>
                  <a:lnTo>
                    <a:pt x="933" y="8"/>
                  </a:lnTo>
                  <a:lnTo>
                    <a:pt x="953" y="8"/>
                  </a:lnTo>
                  <a:lnTo>
                    <a:pt x="973" y="8"/>
                  </a:lnTo>
                  <a:lnTo>
                    <a:pt x="989" y="8"/>
                  </a:lnTo>
                  <a:lnTo>
                    <a:pt x="1009" y="8"/>
                  </a:lnTo>
                  <a:lnTo>
                    <a:pt x="1029" y="8"/>
                  </a:lnTo>
                  <a:lnTo>
                    <a:pt x="1045" y="8"/>
                  </a:lnTo>
                  <a:lnTo>
                    <a:pt x="1065" y="8"/>
                  </a:lnTo>
                  <a:lnTo>
                    <a:pt x="1085" y="12"/>
                  </a:lnTo>
                  <a:lnTo>
                    <a:pt x="1101" y="16"/>
                  </a:lnTo>
                  <a:lnTo>
                    <a:pt x="1121" y="20"/>
                  </a:lnTo>
                  <a:lnTo>
                    <a:pt x="1141" y="24"/>
                  </a:lnTo>
                  <a:lnTo>
                    <a:pt x="1157" y="28"/>
                  </a:lnTo>
                  <a:lnTo>
                    <a:pt x="1177" y="32"/>
                  </a:lnTo>
                  <a:lnTo>
                    <a:pt x="1197" y="36"/>
                  </a:lnTo>
                  <a:lnTo>
                    <a:pt x="1217" y="40"/>
                  </a:lnTo>
                  <a:lnTo>
                    <a:pt x="1233" y="40"/>
                  </a:lnTo>
                  <a:lnTo>
                    <a:pt x="1253" y="40"/>
                  </a:lnTo>
                  <a:lnTo>
                    <a:pt x="1273" y="40"/>
                  </a:lnTo>
                  <a:lnTo>
                    <a:pt x="1289" y="36"/>
                  </a:lnTo>
                  <a:lnTo>
                    <a:pt x="1309" y="36"/>
                  </a:lnTo>
                  <a:lnTo>
                    <a:pt x="1329" y="32"/>
                  </a:lnTo>
                  <a:lnTo>
                    <a:pt x="1345" y="32"/>
                  </a:lnTo>
                  <a:lnTo>
                    <a:pt x="1365" y="32"/>
                  </a:lnTo>
                  <a:lnTo>
                    <a:pt x="1385" y="32"/>
                  </a:lnTo>
                  <a:lnTo>
                    <a:pt x="1401" y="32"/>
                  </a:lnTo>
                  <a:lnTo>
                    <a:pt x="1421" y="32"/>
                  </a:lnTo>
                  <a:lnTo>
                    <a:pt x="1441" y="32"/>
                  </a:lnTo>
                  <a:lnTo>
                    <a:pt x="1457" y="32"/>
                  </a:lnTo>
                  <a:lnTo>
                    <a:pt x="1477" y="32"/>
                  </a:lnTo>
                  <a:lnTo>
                    <a:pt x="1497" y="32"/>
                  </a:lnTo>
                  <a:lnTo>
                    <a:pt x="1513" y="32"/>
                  </a:lnTo>
                  <a:lnTo>
                    <a:pt x="1533" y="32"/>
                  </a:lnTo>
                  <a:lnTo>
                    <a:pt x="1553" y="32"/>
                  </a:lnTo>
                  <a:lnTo>
                    <a:pt x="1569" y="32"/>
                  </a:lnTo>
                  <a:lnTo>
                    <a:pt x="1589" y="32"/>
                  </a:lnTo>
                  <a:lnTo>
                    <a:pt x="1609" y="32"/>
                  </a:lnTo>
                  <a:lnTo>
                    <a:pt x="1625" y="32"/>
                  </a:lnTo>
                  <a:lnTo>
                    <a:pt x="1645" y="32"/>
                  </a:lnTo>
                  <a:lnTo>
                    <a:pt x="1665" y="32"/>
                  </a:lnTo>
                  <a:lnTo>
                    <a:pt x="1681" y="32"/>
                  </a:lnTo>
                  <a:lnTo>
                    <a:pt x="1701" y="32"/>
                  </a:lnTo>
                  <a:lnTo>
                    <a:pt x="1721" y="32"/>
                  </a:lnTo>
                  <a:lnTo>
                    <a:pt x="1737" y="32"/>
                  </a:lnTo>
                  <a:lnTo>
                    <a:pt x="1757" y="32"/>
                  </a:lnTo>
                  <a:lnTo>
                    <a:pt x="1777" y="32"/>
                  </a:lnTo>
                  <a:lnTo>
                    <a:pt x="1797" y="32"/>
                  </a:lnTo>
                  <a:lnTo>
                    <a:pt x="1813" y="32"/>
                  </a:lnTo>
                  <a:lnTo>
                    <a:pt x="1833" y="32"/>
                  </a:lnTo>
                  <a:lnTo>
                    <a:pt x="1853" y="32"/>
                  </a:lnTo>
                  <a:lnTo>
                    <a:pt x="1869" y="32"/>
                  </a:lnTo>
                  <a:lnTo>
                    <a:pt x="1889" y="32"/>
                  </a:lnTo>
                  <a:lnTo>
                    <a:pt x="1909" y="32"/>
                  </a:lnTo>
                  <a:lnTo>
                    <a:pt x="1925" y="32"/>
                  </a:lnTo>
                  <a:lnTo>
                    <a:pt x="1946" y="32"/>
                  </a:lnTo>
                  <a:lnTo>
                    <a:pt x="1966" y="32"/>
                  </a:lnTo>
                  <a:lnTo>
                    <a:pt x="1982" y="32"/>
                  </a:lnTo>
                  <a:lnTo>
                    <a:pt x="2002" y="32"/>
                  </a:lnTo>
                  <a:lnTo>
                    <a:pt x="2022" y="32"/>
                  </a:lnTo>
                  <a:lnTo>
                    <a:pt x="2038" y="32"/>
                  </a:lnTo>
                  <a:lnTo>
                    <a:pt x="2058" y="32"/>
                  </a:lnTo>
                  <a:lnTo>
                    <a:pt x="2078" y="32"/>
                  </a:lnTo>
                  <a:lnTo>
                    <a:pt x="2094" y="32"/>
                  </a:lnTo>
                  <a:lnTo>
                    <a:pt x="2114" y="32"/>
                  </a:lnTo>
                  <a:lnTo>
                    <a:pt x="2134" y="32"/>
                  </a:lnTo>
                  <a:lnTo>
                    <a:pt x="2150" y="32"/>
                  </a:lnTo>
                  <a:lnTo>
                    <a:pt x="2170" y="32"/>
                  </a:lnTo>
                  <a:lnTo>
                    <a:pt x="2190" y="32"/>
                  </a:lnTo>
                  <a:lnTo>
                    <a:pt x="2206" y="32"/>
                  </a:lnTo>
                  <a:lnTo>
                    <a:pt x="2226" y="32"/>
                  </a:lnTo>
                  <a:lnTo>
                    <a:pt x="2246" y="32"/>
                  </a:lnTo>
                  <a:lnTo>
                    <a:pt x="2262" y="32"/>
                  </a:lnTo>
                  <a:lnTo>
                    <a:pt x="2282" y="32"/>
                  </a:lnTo>
                  <a:lnTo>
                    <a:pt x="2302" y="32"/>
                  </a:lnTo>
                  <a:lnTo>
                    <a:pt x="2318" y="32"/>
                  </a:lnTo>
                  <a:lnTo>
                    <a:pt x="2338" y="32"/>
                  </a:lnTo>
                  <a:lnTo>
                    <a:pt x="2358" y="32"/>
                  </a:lnTo>
                  <a:lnTo>
                    <a:pt x="2378" y="3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2" name="Freeform 322"/>
            <p:cNvSpPr>
              <a:spLocks/>
            </p:cNvSpPr>
            <p:nvPr/>
          </p:nvSpPr>
          <p:spPr bwMode="auto">
            <a:xfrm>
              <a:off x="4386917" y="2551102"/>
              <a:ext cx="3060172" cy="15442"/>
            </a:xfrm>
            <a:custGeom>
              <a:avLst/>
              <a:gdLst/>
              <a:ahLst/>
              <a:cxnLst>
                <a:cxn ang="0">
                  <a:pos x="36" y="12"/>
                </a:cxn>
                <a:cxn ang="0">
                  <a:pos x="92" y="12"/>
                </a:cxn>
                <a:cxn ang="0">
                  <a:pos x="148" y="12"/>
                </a:cxn>
                <a:cxn ang="0">
                  <a:pos x="204" y="12"/>
                </a:cxn>
                <a:cxn ang="0">
                  <a:pos x="260" y="12"/>
                </a:cxn>
                <a:cxn ang="0">
                  <a:pos x="316" y="12"/>
                </a:cxn>
                <a:cxn ang="0">
                  <a:pos x="372" y="12"/>
                </a:cxn>
                <a:cxn ang="0">
                  <a:pos x="429" y="12"/>
                </a:cxn>
                <a:cxn ang="0">
                  <a:pos x="485" y="12"/>
                </a:cxn>
                <a:cxn ang="0">
                  <a:pos x="541" y="12"/>
                </a:cxn>
                <a:cxn ang="0">
                  <a:pos x="597" y="12"/>
                </a:cxn>
                <a:cxn ang="0">
                  <a:pos x="653" y="0"/>
                </a:cxn>
                <a:cxn ang="0">
                  <a:pos x="709" y="8"/>
                </a:cxn>
                <a:cxn ang="0">
                  <a:pos x="765" y="12"/>
                </a:cxn>
                <a:cxn ang="0">
                  <a:pos x="821" y="8"/>
                </a:cxn>
                <a:cxn ang="0">
                  <a:pos x="877" y="8"/>
                </a:cxn>
                <a:cxn ang="0">
                  <a:pos x="933" y="8"/>
                </a:cxn>
                <a:cxn ang="0">
                  <a:pos x="989" y="8"/>
                </a:cxn>
                <a:cxn ang="0">
                  <a:pos x="1045" y="8"/>
                </a:cxn>
                <a:cxn ang="0">
                  <a:pos x="1101" y="8"/>
                </a:cxn>
                <a:cxn ang="0">
                  <a:pos x="1157" y="8"/>
                </a:cxn>
                <a:cxn ang="0">
                  <a:pos x="1217" y="12"/>
                </a:cxn>
                <a:cxn ang="0">
                  <a:pos x="1273" y="12"/>
                </a:cxn>
                <a:cxn ang="0">
                  <a:pos x="1329" y="12"/>
                </a:cxn>
                <a:cxn ang="0">
                  <a:pos x="1385" y="8"/>
                </a:cxn>
                <a:cxn ang="0">
                  <a:pos x="1441" y="12"/>
                </a:cxn>
                <a:cxn ang="0">
                  <a:pos x="1497" y="12"/>
                </a:cxn>
                <a:cxn ang="0">
                  <a:pos x="1553" y="12"/>
                </a:cxn>
                <a:cxn ang="0">
                  <a:pos x="1609" y="12"/>
                </a:cxn>
                <a:cxn ang="0">
                  <a:pos x="1665" y="12"/>
                </a:cxn>
                <a:cxn ang="0">
                  <a:pos x="1721" y="12"/>
                </a:cxn>
                <a:cxn ang="0">
                  <a:pos x="1777" y="12"/>
                </a:cxn>
                <a:cxn ang="0">
                  <a:pos x="1833" y="12"/>
                </a:cxn>
                <a:cxn ang="0">
                  <a:pos x="1889" y="12"/>
                </a:cxn>
                <a:cxn ang="0">
                  <a:pos x="1946" y="12"/>
                </a:cxn>
                <a:cxn ang="0">
                  <a:pos x="2002" y="12"/>
                </a:cxn>
                <a:cxn ang="0">
                  <a:pos x="2058" y="12"/>
                </a:cxn>
                <a:cxn ang="0">
                  <a:pos x="2114" y="12"/>
                </a:cxn>
                <a:cxn ang="0">
                  <a:pos x="2170" y="12"/>
                </a:cxn>
                <a:cxn ang="0">
                  <a:pos x="2226" y="12"/>
                </a:cxn>
                <a:cxn ang="0">
                  <a:pos x="2282" y="12"/>
                </a:cxn>
                <a:cxn ang="0">
                  <a:pos x="2338" y="12"/>
                </a:cxn>
              </a:cxnLst>
              <a:rect l="0" t="0" r="r" b="b"/>
              <a:pathLst>
                <a:path w="2378" h="12">
                  <a:moveTo>
                    <a:pt x="0" y="12"/>
                  </a:moveTo>
                  <a:lnTo>
                    <a:pt x="16" y="12"/>
                  </a:lnTo>
                  <a:lnTo>
                    <a:pt x="36" y="12"/>
                  </a:lnTo>
                  <a:lnTo>
                    <a:pt x="56" y="12"/>
                  </a:lnTo>
                  <a:lnTo>
                    <a:pt x="72" y="12"/>
                  </a:lnTo>
                  <a:lnTo>
                    <a:pt x="92" y="12"/>
                  </a:lnTo>
                  <a:lnTo>
                    <a:pt x="112" y="12"/>
                  </a:lnTo>
                  <a:lnTo>
                    <a:pt x="128" y="12"/>
                  </a:lnTo>
                  <a:lnTo>
                    <a:pt x="148" y="12"/>
                  </a:lnTo>
                  <a:lnTo>
                    <a:pt x="168" y="12"/>
                  </a:lnTo>
                  <a:lnTo>
                    <a:pt x="184" y="12"/>
                  </a:lnTo>
                  <a:lnTo>
                    <a:pt x="204" y="12"/>
                  </a:lnTo>
                  <a:lnTo>
                    <a:pt x="224" y="12"/>
                  </a:lnTo>
                  <a:lnTo>
                    <a:pt x="240" y="12"/>
                  </a:lnTo>
                  <a:lnTo>
                    <a:pt x="260" y="12"/>
                  </a:lnTo>
                  <a:lnTo>
                    <a:pt x="280" y="12"/>
                  </a:lnTo>
                  <a:lnTo>
                    <a:pt x="296" y="12"/>
                  </a:lnTo>
                  <a:lnTo>
                    <a:pt x="316" y="12"/>
                  </a:lnTo>
                  <a:lnTo>
                    <a:pt x="336" y="12"/>
                  </a:lnTo>
                  <a:lnTo>
                    <a:pt x="352" y="12"/>
                  </a:lnTo>
                  <a:lnTo>
                    <a:pt x="372" y="12"/>
                  </a:lnTo>
                  <a:lnTo>
                    <a:pt x="393" y="12"/>
                  </a:lnTo>
                  <a:lnTo>
                    <a:pt x="409" y="12"/>
                  </a:lnTo>
                  <a:lnTo>
                    <a:pt x="429" y="12"/>
                  </a:lnTo>
                  <a:lnTo>
                    <a:pt x="449" y="12"/>
                  </a:lnTo>
                  <a:lnTo>
                    <a:pt x="465" y="12"/>
                  </a:lnTo>
                  <a:lnTo>
                    <a:pt x="485" y="12"/>
                  </a:lnTo>
                  <a:lnTo>
                    <a:pt x="505" y="12"/>
                  </a:lnTo>
                  <a:lnTo>
                    <a:pt x="521" y="12"/>
                  </a:lnTo>
                  <a:lnTo>
                    <a:pt x="541" y="12"/>
                  </a:lnTo>
                  <a:lnTo>
                    <a:pt x="561" y="12"/>
                  </a:lnTo>
                  <a:lnTo>
                    <a:pt x="577" y="12"/>
                  </a:lnTo>
                  <a:lnTo>
                    <a:pt x="597" y="12"/>
                  </a:lnTo>
                  <a:lnTo>
                    <a:pt x="617" y="8"/>
                  </a:lnTo>
                  <a:lnTo>
                    <a:pt x="637" y="4"/>
                  </a:lnTo>
                  <a:lnTo>
                    <a:pt x="653" y="0"/>
                  </a:lnTo>
                  <a:lnTo>
                    <a:pt x="673" y="0"/>
                  </a:lnTo>
                  <a:lnTo>
                    <a:pt x="693" y="4"/>
                  </a:lnTo>
                  <a:lnTo>
                    <a:pt x="709" y="8"/>
                  </a:lnTo>
                  <a:lnTo>
                    <a:pt x="729" y="12"/>
                  </a:lnTo>
                  <a:lnTo>
                    <a:pt x="749" y="12"/>
                  </a:lnTo>
                  <a:lnTo>
                    <a:pt x="765" y="12"/>
                  </a:lnTo>
                  <a:lnTo>
                    <a:pt x="785" y="8"/>
                  </a:lnTo>
                  <a:lnTo>
                    <a:pt x="805" y="8"/>
                  </a:lnTo>
                  <a:lnTo>
                    <a:pt x="821" y="8"/>
                  </a:lnTo>
                  <a:lnTo>
                    <a:pt x="841" y="8"/>
                  </a:lnTo>
                  <a:lnTo>
                    <a:pt x="861" y="8"/>
                  </a:lnTo>
                  <a:lnTo>
                    <a:pt x="877" y="8"/>
                  </a:lnTo>
                  <a:lnTo>
                    <a:pt x="897" y="8"/>
                  </a:lnTo>
                  <a:lnTo>
                    <a:pt x="917" y="8"/>
                  </a:lnTo>
                  <a:lnTo>
                    <a:pt x="933" y="8"/>
                  </a:lnTo>
                  <a:lnTo>
                    <a:pt x="953" y="8"/>
                  </a:lnTo>
                  <a:lnTo>
                    <a:pt x="973" y="8"/>
                  </a:lnTo>
                  <a:lnTo>
                    <a:pt x="989" y="8"/>
                  </a:lnTo>
                  <a:lnTo>
                    <a:pt x="1009" y="8"/>
                  </a:lnTo>
                  <a:lnTo>
                    <a:pt x="1029" y="8"/>
                  </a:lnTo>
                  <a:lnTo>
                    <a:pt x="1045" y="8"/>
                  </a:lnTo>
                  <a:lnTo>
                    <a:pt x="1065" y="8"/>
                  </a:lnTo>
                  <a:lnTo>
                    <a:pt x="1085" y="8"/>
                  </a:lnTo>
                  <a:lnTo>
                    <a:pt x="1101" y="8"/>
                  </a:lnTo>
                  <a:lnTo>
                    <a:pt x="1121" y="8"/>
                  </a:lnTo>
                  <a:lnTo>
                    <a:pt x="1141" y="8"/>
                  </a:lnTo>
                  <a:lnTo>
                    <a:pt x="1157" y="8"/>
                  </a:lnTo>
                  <a:lnTo>
                    <a:pt x="1177" y="8"/>
                  </a:lnTo>
                  <a:lnTo>
                    <a:pt x="1197" y="12"/>
                  </a:lnTo>
                  <a:lnTo>
                    <a:pt x="1217" y="12"/>
                  </a:lnTo>
                  <a:lnTo>
                    <a:pt x="1233" y="12"/>
                  </a:lnTo>
                  <a:lnTo>
                    <a:pt x="1253" y="12"/>
                  </a:lnTo>
                  <a:lnTo>
                    <a:pt x="1273" y="12"/>
                  </a:lnTo>
                  <a:lnTo>
                    <a:pt x="1289" y="12"/>
                  </a:lnTo>
                  <a:lnTo>
                    <a:pt x="1309" y="12"/>
                  </a:lnTo>
                  <a:lnTo>
                    <a:pt x="1329" y="12"/>
                  </a:lnTo>
                  <a:lnTo>
                    <a:pt x="1345" y="12"/>
                  </a:lnTo>
                  <a:lnTo>
                    <a:pt x="1365" y="8"/>
                  </a:lnTo>
                  <a:lnTo>
                    <a:pt x="1385" y="8"/>
                  </a:lnTo>
                  <a:lnTo>
                    <a:pt x="1401" y="8"/>
                  </a:lnTo>
                  <a:lnTo>
                    <a:pt x="1421" y="8"/>
                  </a:lnTo>
                  <a:lnTo>
                    <a:pt x="1441" y="12"/>
                  </a:lnTo>
                  <a:lnTo>
                    <a:pt x="1457" y="12"/>
                  </a:lnTo>
                  <a:lnTo>
                    <a:pt x="1477" y="12"/>
                  </a:lnTo>
                  <a:lnTo>
                    <a:pt x="1497" y="12"/>
                  </a:lnTo>
                  <a:lnTo>
                    <a:pt x="1513" y="12"/>
                  </a:lnTo>
                  <a:lnTo>
                    <a:pt x="1533" y="12"/>
                  </a:lnTo>
                  <a:lnTo>
                    <a:pt x="1553" y="12"/>
                  </a:lnTo>
                  <a:lnTo>
                    <a:pt x="1569" y="12"/>
                  </a:lnTo>
                  <a:lnTo>
                    <a:pt x="1589" y="12"/>
                  </a:lnTo>
                  <a:lnTo>
                    <a:pt x="1609" y="12"/>
                  </a:lnTo>
                  <a:lnTo>
                    <a:pt x="1625" y="12"/>
                  </a:lnTo>
                  <a:lnTo>
                    <a:pt x="1645" y="12"/>
                  </a:lnTo>
                  <a:lnTo>
                    <a:pt x="1665" y="12"/>
                  </a:lnTo>
                  <a:lnTo>
                    <a:pt x="1681" y="12"/>
                  </a:lnTo>
                  <a:lnTo>
                    <a:pt x="1701" y="12"/>
                  </a:lnTo>
                  <a:lnTo>
                    <a:pt x="1721" y="12"/>
                  </a:lnTo>
                  <a:lnTo>
                    <a:pt x="1737" y="12"/>
                  </a:lnTo>
                  <a:lnTo>
                    <a:pt x="1757" y="12"/>
                  </a:lnTo>
                  <a:lnTo>
                    <a:pt x="1777" y="12"/>
                  </a:lnTo>
                  <a:lnTo>
                    <a:pt x="1797" y="12"/>
                  </a:lnTo>
                  <a:lnTo>
                    <a:pt x="1813" y="12"/>
                  </a:lnTo>
                  <a:lnTo>
                    <a:pt x="1833" y="12"/>
                  </a:lnTo>
                  <a:lnTo>
                    <a:pt x="1853" y="12"/>
                  </a:lnTo>
                  <a:lnTo>
                    <a:pt x="1869" y="12"/>
                  </a:lnTo>
                  <a:lnTo>
                    <a:pt x="1889" y="12"/>
                  </a:lnTo>
                  <a:lnTo>
                    <a:pt x="1909" y="12"/>
                  </a:lnTo>
                  <a:lnTo>
                    <a:pt x="1925" y="12"/>
                  </a:lnTo>
                  <a:lnTo>
                    <a:pt x="1946" y="12"/>
                  </a:lnTo>
                  <a:lnTo>
                    <a:pt x="1966" y="12"/>
                  </a:lnTo>
                  <a:lnTo>
                    <a:pt x="1982" y="12"/>
                  </a:lnTo>
                  <a:lnTo>
                    <a:pt x="2002" y="12"/>
                  </a:lnTo>
                  <a:lnTo>
                    <a:pt x="2022" y="12"/>
                  </a:lnTo>
                  <a:lnTo>
                    <a:pt x="2038" y="12"/>
                  </a:lnTo>
                  <a:lnTo>
                    <a:pt x="2058" y="12"/>
                  </a:lnTo>
                  <a:lnTo>
                    <a:pt x="2078" y="12"/>
                  </a:lnTo>
                  <a:lnTo>
                    <a:pt x="2094" y="12"/>
                  </a:lnTo>
                  <a:lnTo>
                    <a:pt x="2114" y="12"/>
                  </a:lnTo>
                  <a:lnTo>
                    <a:pt x="2134" y="12"/>
                  </a:lnTo>
                  <a:lnTo>
                    <a:pt x="2150" y="12"/>
                  </a:lnTo>
                  <a:lnTo>
                    <a:pt x="2170" y="12"/>
                  </a:lnTo>
                  <a:lnTo>
                    <a:pt x="2190" y="12"/>
                  </a:lnTo>
                  <a:lnTo>
                    <a:pt x="2206" y="12"/>
                  </a:lnTo>
                  <a:lnTo>
                    <a:pt x="2226" y="12"/>
                  </a:lnTo>
                  <a:lnTo>
                    <a:pt x="2246" y="12"/>
                  </a:lnTo>
                  <a:lnTo>
                    <a:pt x="2262" y="12"/>
                  </a:lnTo>
                  <a:lnTo>
                    <a:pt x="2282" y="12"/>
                  </a:lnTo>
                  <a:lnTo>
                    <a:pt x="2302" y="12"/>
                  </a:lnTo>
                  <a:lnTo>
                    <a:pt x="2318" y="12"/>
                  </a:lnTo>
                  <a:lnTo>
                    <a:pt x="2338" y="12"/>
                  </a:lnTo>
                  <a:lnTo>
                    <a:pt x="2358" y="12"/>
                  </a:lnTo>
                  <a:lnTo>
                    <a:pt x="2378" y="1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3" name="Freeform 323"/>
            <p:cNvSpPr>
              <a:spLocks/>
            </p:cNvSpPr>
            <p:nvPr/>
          </p:nvSpPr>
          <p:spPr bwMode="auto">
            <a:xfrm>
              <a:off x="4386917" y="2545955"/>
              <a:ext cx="3060172" cy="36032"/>
            </a:xfrm>
            <a:custGeom>
              <a:avLst/>
              <a:gdLst/>
              <a:ahLst/>
              <a:cxnLst>
                <a:cxn ang="0">
                  <a:pos x="36" y="24"/>
                </a:cxn>
                <a:cxn ang="0">
                  <a:pos x="92" y="24"/>
                </a:cxn>
                <a:cxn ang="0">
                  <a:pos x="148" y="24"/>
                </a:cxn>
                <a:cxn ang="0">
                  <a:pos x="204" y="24"/>
                </a:cxn>
                <a:cxn ang="0">
                  <a:pos x="260" y="24"/>
                </a:cxn>
                <a:cxn ang="0">
                  <a:pos x="316" y="24"/>
                </a:cxn>
                <a:cxn ang="0">
                  <a:pos x="372" y="24"/>
                </a:cxn>
                <a:cxn ang="0">
                  <a:pos x="429" y="24"/>
                </a:cxn>
                <a:cxn ang="0">
                  <a:pos x="485" y="24"/>
                </a:cxn>
                <a:cxn ang="0">
                  <a:pos x="541" y="20"/>
                </a:cxn>
                <a:cxn ang="0">
                  <a:pos x="597" y="8"/>
                </a:cxn>
                <a:cxn ang="0">
                  <a:pos x="653" y="0"/>
                </a:cxn>
                <a:cxn ang="0">
                  <a:pos x="709" y="4"/>
                </a:cxn>
                <a:cxn ang="0">
                  <a:pos x="765" y="8"/>
                </a:cxn>
                <a:cxn ang="0">
                  <a:pos x="821" y="4"/>
                </a:cxn>
                <a:cxn ang="0">
                  <a:pos x="877" y="4"/>
                </a:cxn>
                <a:cxn ang="0">
                  <a:pos x="933" y="4"/>
                </a:cxn>
                <a:cxn ang="0">
                  <a:pos x="989" y="4"/>
                </a:cxn>
                <a:cxn ang="0">
                  <a:pos x="1045" y="8"/>
                </a:cxn>
                <a:cxn ang="0">
                  <a:pos x="1101" y="8"/>
                </a:cxn>
                <a:cxn ang="0">
                  <a:pos x="1157" y="20"/>
                </a:cxn>
                <a:cxn ang="0">
                  <a:pos x="1217" y="28"/>
                </a:cxn>
                <a:cxn ang="0">
                  <a:pos x="1273" y="28"/>
                </a:cxn>
                <a:cxn ang="0">
                  <a:pos x="1329" y="24"/>
                </a:cxn>
                <a:cxn ang="0">
                  <a:pos x="1385" y="24"/>
                </a:cxn>
                <a:cxn ang="0">
                  <a:pos x="1441" y="24"/>
                </a:cxn>
                <a:cxn ang="0">
                  <a:pos x="1497" y="24"/>
                </a:cxn>
                <a:cxn ang="0">
                  <a:pos x="1553" y="24"/>
                </a:cxn>
                <a:cxn ang="0">
                  <a:pos x="1609" y="24"/>
                </a:cxn>
                <a:cxn ang="0">
                  <a:pos x="1665" y="24"/>
                </a:cxn>
                <a:cxn ang="0">
                  <a:pos x="1721" y="24"/>
                </a:cxn>
                <a:cxn ang="0">
                  <a:pos x="1777" y="24"/>
                </a:cxn>
                <a:cxn ang="0">
                  <a:pos x="1833" y="24"/>
                </a:cxn>
                <a:cxn ang="0">
                  <a:pos x="1889" y="24"/>
                </a:cxn>
                <a:cxn ang="0">
                  <a:pos x="1946" y="24"/>
                </a:cxn>
                <a:cxn ang="0">
                  <a:pos x="2002" y="24"/>
                </a:cxn>
                <a:cxn ang="0">
                  <a:pos x="2058" y="24"/>
                </a:cxn>
                <a:cxn ang="0">
                  <a:pos x="2114" y="24"/>
                </a:cxn>
                <a:cxn ang="0">
                  <a:pos x="2170" y="24"/>
                </a:cxn>
                <a:cxn ang="0">
                  <a:pos x="2226" y="24"/>
                </a:cxn>
                <a:cxn ang="0">
                  <a:pos x="2282" y="24"/>
                </a:cxn>
                <a:cxn ang="0">
                  <a:pos x="2338" y="24"/>
                </a:cxn>
              </a:cxnLst>
              <a:rect l="0" t="0" r="r" b="b"/>
              <a:pathLst>
                <a:path w="2378" h="28">
                  <a:moveTo>
                    <a:pt x="0" y="24"/>
                  </a:moveTo>
                  <a:lnTo>
                    <a:pt x="16" y="24"/>
                  </a:lnTo>
                  <a:lnTo>
                    <a:pt x="36" y="24"/>
                  </a:lnTo>
                  <a:lnTo>
                    <a:pt x="56" y="24"/>
                  </a:lnTo>
                  <a:lnTo>
                    <a:pt x="72" y="24"/>
                  </a:lnTo>
                  <a:lnTo>
                    <a:pt x="92" y="24"/>
                  </a:lnTo>
                  <a:lnTo>
                    <a:pt x="112" y="24"/>
                  </a:lnTo>
                  <a:lnTo>
                    <a:pt x="128" y="24"/>
                  </a:lnTo>
                  <a:lnTo>
                    <a:pt x="148" y="24"/>
                  </a:lnTo>
                  <a:lnTo>
                    <a:pt x="168" y="24"/>
                  </a:lnTo>
                  <a:lnTo>
                    <a:pt x="184" y="24"/>
                  </a:lnTo>
                  <a:lnTo>
                    <a:pt x="204" y="24"/>
                  </a:lnTo>
                  <a:lnTo>
                    <a:pt x="224" y="24"/>
                  </a:lnTo>
                  <a:lnTo>
                    <a:pt x="240" y="24"/>
                  </a:lnTo>
                  <a:lnTo>
                    <a:pt x="260" y="24"/>
                  </a:lnTo>
                  <a:lnTo>
                    <a:pt x="280" y="24"/>
                  </a:lnTo>
                  <a:lnTo>
                    <a:pt x="296" y="24"/>
                  </a:lnTo>
                  <a:lnTo>
                    <a:pt x="316" y="24"/>
                  </a:lnTo>
                  <a:lnTo>
                    <a:pt x="336" y="24"/>
                  </a:lnTo>
                  <a:lnTo>
                    <a:pt x="352" y="24"/>
                  </a:lnTo>
                  <a:lnTo>
                    <a:pt x="372" y="24"/>
                  </a:lnTo>
                  <a:lnTo>
                    <a:pt x="393" y="24"/>
                  </a:lnTo>
                  <a:lnTo>
                    <a:pt x="409" y="24"/>
                  </a:lnTo>
                  <a:lnTo>
                    <a:pt x="429" y="24"/>
                  </a:lnTo>
                  <a:lnTo>
                    <a:pt x="449" y="24"/>
                  </a:lnTo>
                  <a:lnTo>
                    <a:pt x="465" y="24"/>
                  </a:lnTo>
                  <a:lnTo>
                    <a:pt x="485" y="24"/>
                  </a:lnTo>
                  <a:lnTo>
                    <a:pt x="505" y="24"/>
                  </a:lnTo>
                  <a:lnTo>
                    <a:pt x="521" y="20"/>
                  </a:lnTo>
                  <a:lnTo>
                    <a:pt x="541" y="20"/>
                  </a:lnTo>
                  <a:lnTo>
                    <a:pt x="561" y="16"/>
                  </a:lnTo>
                  <a:lnTo>
                    <a:pt x="577" y="12"/>
                  </a:lnTo>
                  <a:lnTo>
                    <a:pt x="597" y="8"/>
                  </a:lnTo>
                  <a:lnTo>
                    <a:pt x="617" y="0"/>
                  </a:lnTo>
                  <a:lnTo>
                    <a:pt x="637" y="0"/>
                  </a:lnTo>
                  <a:lnTo>
                    <a:pt x="653" y="0"/>
                  </a:lnTo>
                  <a:lnTo>
                    <a:pt x="673" y="0"/>
                  </a:lnTo>
                  <a:lnTo>
                    <a:pt x="693" y="4"/>
                  </a:lnTo>
                  <a:lnTo>
                    <a:pt x="709" y="4"/>
                  </a:lnTo>
                  <a:lnTo>
                    <a:pt x="729" y="4"/>
                  </a:lnTo>
                  <a:lnTo>
                    <a:pt x="749" y="8"/>
                  </a:lnTo>
                  <a:lnTo>
                    <a:pt x="765" y="8"/>
                  </a:lnTo>
                  <a:lnTo>
                    <a:pt x="785" y="8"/>
                  </a:lnTo>
                  <a:lnTo>
                    <a:pt x="805" y="4"/>
                  </a:lnTo>
                  <a:lnTo>
                    <a:pt x="821" y="4"/>
                  </a:lnTo>
                  <a:lnTo>
                    <a:pt x="841" y="4"/>
                  </a:lnTo>
                  <a:lnTo>
                    <a:pt x="861" y="4"/>
                  </a:lnTo>
                  <a:lnTo>
                    <a:pt x="877" y="4"/>
                  </a:lnTo>
                  <a:lnTo>
                    <a:pt x="897" y="4"/>
                  </a:lnTo>
                  <a:lnTo>
                    <a:pt x="917" y="4"/>
                  </a:lnTo>
                  <a:lnTo>
                    <a:pt x="933" y="4"/>
                  </a:lnTo>
                  <a:lnTo>
                    <a:pt x="953" y="4"/>
                  </a:lnTo>
                  <a:lnTo>
                    <a:pt x="973" y="4"/>
                  </a:lnTo>
                  <a:lnTo>
                    <a:pt x="989" y="4"/>
                  </a:lnTo>
                  <a:lnTo>
                    <a:pt x="1009" y="4"/>
                  </a:lnTo>
                  <a:lnTo>
                    <a:pt x="1029" y="4"/>
                  </a:lnTo>
                  <a:lnTo>
                    <a:pt x="1045" y="8"/>
                  </a:lnTo>
                  <a:lnTo>
                    <a:pt x="1065" y="8"/>
                  </a:lnTo>
                  <a:lnTo>
                    <a:pt x="1085" y="8"/>
                  </a:lnTo>
                  <a:lnTo>
                    <a:pt x="1101" y="8"/>
                  </a:lnTo>
                  <a:lnTo>
                    <a:pt x="1121" y="12"/>
                  </a:lnTo>
                  <a:lnTo>
                    <a:pt x="1141" y="16"/>
                  </a:lnTo>
                  <a:lnTo>
                    <a:pt x="1157" y="20"/>
                  </a:lnTo>
                  <a:lnTo>
                    <a:pt x="1177" y="24"/>
                  </a:lnTo>
                  <a:lnTo>
                    <a:pt x="1197" y="24"/>
                  </a:lnTo>
                  <a:lnTo>
                    <a:pt x="1217" y="28"/>
                  </a:lnTo>
                  <a:lnTo>
                    <a:pt x="1233" y="28"/>
                  </a:lnTo>
                  <a:lnTo>
                    <a:pt x="1253" y="28"/>
                  </a:lnTo>
                  <a:lnTo>
                    <a:pt x="1273" y="28"/>
                  </a:lnTo>
                  <a:lnTo>
                    <a:pt x="1289" y="28"/>
                  </a:lnTo>
                  <a:lnTo>
                    <a:pt x="1309" y="28"/>
                  </a:lnTo>
                  <a:lnTo>
                    <a:pt x="1329" y="24"/>
                  </a:lnTo>
                  <a:lnTo>
                    <a:pt x="1345" y="24"/>
                  </a:lnTo>
                  <a:lnTo>
                    <a:pt x="1365" y="24"/>
                  </a:lnTo>
                  <a:lnTo>
                    <a:pt x="1385" y="24"/>
                  </a:lnTo>
                  <a:lnTo>
                    <a:pt x="1401" y="24"/>
                  </a:lnTo>
                  <a:lnTo>
                    <a:pt x="1421" y="24"/>
                  </a:lnTo>
                  <a:lnTo>
                    <a:pt x="1441" y="24"/>
                  </a:lnTo>
                  <a:lnTo>
                    <a:pt x="1457" y="24"/>
                  </a:lnTo>
                  <a:lnTo>
                    <a:pt x="1477" y="24"/>
                  </a:lnTo>
                  <a:lnTo>
                    <a:pt x="1497" y="24"/>
                  </a:lnTo>
                  <a:lnTo>
                    <a:pt x="1513" y="24"/>
                  </a:lnTo>
                  <a:lnTo>
                    <a:pt x="1533" y="24"/>
                  </a:lnTo>
                  <a:lnTo>
                    <a:pt x="1553" y="24"/>
                  </a:lnTo>
                  <a:lnTo>
                    <a:pt x="1569" y="24"/>
                  </a:lnTo>
                  <a:lnTo>
                    <a:pt x="1589" y="24"/>
                  </a:lnTo>
                  <a:lnTo>
                    <a:pt x="1609" y="24"/>
                  </a:lnTo>
                  <a:lnTo>
                    <a:pt x="1625" y="24"/>
                  </a:lnTo>
                  <a:lnTo>
                    <a:pt x="1645" y="24"/>
                  </a:lnTo>
                  <a:lnTo>
                    <a:pt x="1665" y="24"/>
                  </a:lnTo>
                  <a:lnTo>
                    <a:pt x="1681" y="24"/>
                  </a:lnTo>
                  <a:lnTo>
                    <a:pt x="1701" y="24"/>
                  </a:lnTo>
                  <a:lnTo>
                    <a:pt x="1721" y="24"/>
                  </a:lnTo>
                  <a:lnTo>
                    <a:pt x="1737" y="24"/>
                  </a:lnTo>
                  <a:lnTo>
                    <a:pt x="1757" y="24"/>
                  </a:lnTo>
                  <a:lnTo>
                    <a:pt x="1777" y="24"/>
                  </a:lnTo>
                  <a:lnTo>
                    <a:pt x="1797" y="24"/>
                  </a:lnTo>
                  <a:lnTo>
                    <a:pt x="1813" y="24"/>
                  </a:lnTo>
                  <a:lnTo>
                    <a:pt x="1833" y="24"/>
                  </a:lnTo>
                  <a:lnTo>
                    <a:pt x="1853" y="24"/>
                  </a:lnTo>
                  <a:lnTo>
                    <a:pt x="1869" y="24"/>
                  </a:lnTo>
                  <a:lnTo>
                    <a:pt x="1889" y="24"/>
                  </a:lnTo>
                  <a:lnTo>
                    <a:pt x="1909" y="24"/>
                  </a:lnTo>
                  <a:lnTo>
                    <a:pt x="1925" y="24"/>
                  </a:lnTo>
                  <a:lnTo>
                    <a:pt x="1946" y="24"/>
                  </a:lnTo>
                  <a:lnTo>
                    <a:pt x="1966" y="24"/>
                  </a:lnTo>
                  <a:lnTo>
                    <a:pt x="1982" y="24"/>
                  </a:lnTo>
                  <a:lnTo>
                    <a:pt x="2002" y="24"/>
                  </a:lnTo>
                  <a:lnTo>
                    <a:pt x="2022" y="24"/>
                  </a:lnTo>
                  <a:lnTo>
                    <a:pt x="2038" y="24"/>
                  </a:lnTo>
                  <a:lnTo>
                    <a:pt x="2058" y="24"/>
                  </a:lnTo>
                  <a:lnTo>
                    <a:pt x="2078" y="24"/>
                  </a:lnTo>
                  <a:lnTo>
                    <a:pt x="2094" y="24"/>
                  </a:lnTo>
                  <a:lnTo>
                    <a:pt x="2114" y="24"/>
                  </a:lnTo>
                  <a:lnTo>
                    <a:pt x="2134" y="24"/>
                  </a:lnTo>
                  <a:lnTo>
                    <a:pt x="2150" y="24"/>
                  </a:lnTo>
                  <a:lnTo>
                    <a:pt x="2170" y="24"/>
                  </a:lnTo>
                  <a:lnTo>
                    <a:pt x="2190" y="24"/>
                  </a:lnTo>
                  <a:lnTo>
                    <a:pt x="2206" y="24"/>
                  </a:lnTo>
                  <a:lnTo>
                    <a:pt x="2226" y="24"/>
                  </a:lnTo>
                  <a:lnTo>
                    <a:pt x="2246" y="24"/>
                  </a:lnTo>
                  <a:lnTo>
                    <a:pt x="2262" y="24"/>
                  </a:lnTo>
                  <a:lnTo>
                    <a:pt x="2282" y="24"/>
                  </a:lnTo>
                  <a:lnTo>
                    <a:pt x="2302" y="24"/>
                  </a:lnTo>
                  <a:lnTo>
                    <a:pt x="2318" y="24"/>
                  </a:lnTo>
                  <a:lnTo>
                    <a:pt x="2338" y="24"/>
                  </a:lnTo>
                  <a:lnTo>
                    <a:pt x="2358" y="24"/>
                  </a:lnTo>
                  <a:lnTo>
                    <a:pt x="2378" y="2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4" name="Freeform 324"/>
            <p:cNvSpPr>
              <a:spLocks/>
            </p:cNvSpPr>
            <p:nvPr/>
          </p:nvSpPr>
          <p:spPr bwMode="auto">
            <a:xfrm>
              <a:off x="4386917" y="2566545"/>
              <a:ext cx="3060172" cy="10295"/>
            </a:xfrm>
            <a:custGeom>
              <a:avLst/>
              <a:gdLst/>
              <a:ahLst/>
              <a:cxnLst>
                <a:cxn ang="0">
                  <a:pos x="36" y="8"/>
                </a:cxn>
                <a:cxn ang="0">
                  <a:pos x="92" y="8"/>
                </a:cxn>
                <a:cxn ang="0">
                  <a:pos x="148" y="8"/>
                </a:cxn>
                <a:cxn ang="0">
                  <a:pos x="204" y="8"/>
                </a:cxn>
                <a:cxn ang="0">
                  <a:pos x="260" y="8"/>
                </a:cxn>
                <a:cxn ang="0">
                  <a:pos x="316" y="8"/>
                </a:cxn>
                <a:cxn ang="0">
                  <a:pos x="372" y="8"/>
                </a:cxn>
                <a:cxn ang="0">
                  <a:pos x="429" y="8"/>
                </a:cxn>
                <a:cxn ang="0">
                  <a:pos x="485" y="8"/>
                </a:cxn>
                <a:cxn ang="0">
                  <a:pos x="541" y="8"/>
                </a:cxn>
                <a:cxn ang="0">
                  <a:pos x="597" y="8"/>
                </a:cxn>
                <a:cxn ang="0">
                  <a:pos x="653" y="4"/>
                </a:cxn>
                <a:cxn ang="0">
                  <a:pos x="709" y="4"/>
                </a:cxn>
                <a:cxn ang="0">
                  <a:pos x="765" y="8"/>
                </a:cxn>
                <a:cxn ang="0">
                  <a:pos x="821" y="8"/>
                </a:cxn>
                <a:cxn ang="0">
                  <a:pos x="877" y="4"/>
                </a:cxn>
                <a:cxn ang="0">
                  <a:pos x="933" y="4"/>
                </a:cxn>
                <a:cxn ang="0">
                  <a:pos x="989" y="4"/>
                </a:cxn>
                <a:cxn ang="0">
                  <a:pos x="1045" y="4"/>
                </a:cxn>
                <a:cxn ang="0">
                  <a:pos x="1101" y="4"/>
                </a:cxn>
                <a:cxn ang="0">
                  <a:pos x="1157" y="4"/>
                </a:cxn>
                <a:cxn ang="0">
                  <a:pos x="1217" y="8"/>
                </a:cxn>
                <a:cxn ang="0">
                  <a:pos x="1273" y="8"/>
                </a:cxn>
                <a:cxn ang="0">
                  <a:pos x="1329" y="8"/>
                </a:cxn>
                <a:cxn ang="0">
                  <a:pos x="1385" y="8"/>
                </a:cxn>
                <a:cxn ang="0">
                  <a:pos x="1441" y="8"/>
                </a:cxn>
                <a:cxn ang="0">
                  <a:pos x="1497" y="8"/>
                </a:cxn>
                <a:cxn ang="0">
                  <a:pos x="1553" y="8"/>
                </a:cxn>
                <a:cxn ang="0">
                  <a:pos x="1609" y="8"/>
                </a:cxn>
                <a:cxn ang="0">
                  <a:pos x="1665" y="8"/>
                </a:cxn>
                <a:cxn ang="0">
                  <a:pos x="1721" y="8"/>
                </a:cxn>
                <a:cxn ang="0">
                  <a:pos x="1777" y="8"/>
                </a:cxn>
                <a:cxn ang="0">
                  <a:pos x="1833" y="8"/>
                </a:cxn>
                <a:cxn ang="0">
                  <a:pos x="1889" y="8"/>
                </a:cxn>
                <a:cxn ang="0">
                  <a:pos x="1946" y="8"/>
                </a:cxn>
                <a:cxn ang="0">
                  <a:pos x="2002" y="8"/>
                </a:cxn>
                <a:cxn ang="0">
                  <a:pos x="2058" y="8"/>
                </a:cxn>
                <a:cxn ang="0">
                  <a:pos x="2114" y="8"/>
                </a:cxn>
                <a:cxn ang="0">
                  <a:pos x="2170" y="8"/>
                </a:cxn>
                <a:cxn ang="0">
                  <a:pos x="2226" y="8"/>
                </a:cxn>
                <a:cxn ang="0">
                  <a:pos x="2282" y="8"/>
                </a:cxn>
                <a:cxn ang="0">
                  <a:pos x="2338" y="8"/>
                </a:cxn>
              </a:cxnLst>
              <a:rect l="0" t="0" r="r" b="b"/>
              <a:pathLst>
                <a:path w="2378" h="8">
                  <a:moveTo>
                    <a:pt x="0" y="8"/>
                  </a:moveTo>
                  <a:lnTo>
                    <a:pt x="16" y="8"/>
                  </a:lnTo>
                  <a:lnTo>
                    <a:pt x="36" y="8"/>
                  </a:lnTo>
                  <a:lnTo>
                    <a:pt x="56" y="8"/>
                  </a:lnTo>
                  <a:lnTo>
                    <a:pt x="72" y="8"/>
                  </a:lnTo>
                  <a:lnTo>
                    <a:pt x="92" y="8"/>
                  </a:lnTo>
                  <a:lnTo>
                    <a:pt x="112" y="8"/>
                  </a:lnTo>
                  <a:lnTo>
                    <a:pt x="128" y="8"/>
                  </a:lnTo>
                  <a:lnTo>
                    <a:pt x="148" y="8"/>
                  </a:lnTo>
                  <a:lnTo>
                    <a:pt x="168" y="8"/>
                  </a:lnTo>
                  <a:lnTo>
                    <a:pt x="184" y="8"/>
                  </a:lnTo>
                  <a:lnTo>
                    <a:pt x="204" y="8"/>
                  </a:lnTo>
                  <a:lnTo>
                    <a:pt x="224" y="8"/>
                  </a:lnTo>
                  <a:lnTo>
                    <a:pt x="240" y="8"/>
                  </a:lnTo>
                  <a:lnTo>
                    <a:pt x="260" y="8"/>
                  </a:lnTo>
                  <a:lnTo>
                    <a:pt x="280" y="8"/>
                  </a:lnTo>
                  <a:lnTo>
                    <a:pt x="296" y="8"/>
                  </a:lnTo>
                  <a:lnTo>
                    <a:pt x="316" y="8"/>
                  </a:lnTo>
                  <a:lnTo>
                    <a:pt x="336" y="8"/>
                  </a:lnTo>
                  <a:lnTo>
                    <a:pt x="352" y="8"/>
                  </a:lnTo>
                  <a:lnTo>
                    <a:pt x="372" y="8"/>
                  </a:lnTo>
                  <a:lnTo>
                    <a:pt x="393" y="8"/>
                  </a:lnTo>
                  <a:lnTo>
                    <a:pt x="409" y="8"/>
                  </a:lnTo>
                  <a:lnTo>
                    <a:pt x="429" y="8"/>
                  </a:lnTo>
                  <a:lnTo>
                    <a:pt x="449" y="8"/>
                  </a:lnTo>
                  <a:lnTo>
                    <a:pt x="465" y="8"/>
                  </a:lnTo>
                  <a:lnTo>
                    <a:pt x="485" y="8"/>
                  </a:lnTo>
                  <a:lnTo>
                    <a:pt x="505" y="8"/>
                  </a:lnTo>
                  <a:lnTo>
                    <a:pt x="521" y="8"/>
                  </a:lnTo>
                  <a:lnTo>
                    <a:pt x="541" y="8"/>
                  </a:lnTo>
                  <a:lnTo>
                    <a:pt x="561" y="8"/>
                  </a:lnTo>
                  <a:lnTo>
                    <a:pt x="577" y="8"/>
                  </a:lnTo>
                  <a:lnTo>
                    <a:pt x="597" y="8"/>
                  </a:lnTo>
                  <a:lnTo>
                    <a:pt x="617" y="8"/>
                  </a:lnTo>
                  <a:lnTo>
                    <a:pt x="637" y="4"/>
                  </a:lnTo>
                  <a:lnTo>
                    <a:pt x="653" y="4"/>
                  </a:lnTo>
                  <a:lnTo>
                    <a:pt x="673" y="0"/>
                  </a:lnTo>
                  <a:lnTo>
                    <a:pt x="693" y="0"/>
                  </a:lnTo>
                  <a:lnTo>
                    <a:pt x="709" y="4"/>
                  </a:lnTo>
                  <a:lnTo>
                    <a:pt x="729" y="4"/>
                  </a:lnTo>
                  <a:lnTo>
                    <a:pt x="749" y="8"/>
                  </a:lnTo>
                  <a:lnTo>
                    <a:pt x="765" y="8"/>
                  </a:lnTo>
                  <a:lnTo>
                    <a:pt x="785" y="8"/>
                  </a:lnTo>
                  <a:lnTo>
                    <a:pt x="805" y="8"/>
                  </a:lnTo>
                  <a:lnTo>
                    <a:pt x="821" y="8"/>
                  </a:lnTo>
                  <a:lnTo>
                    <a:pt x="841" y="4"/>
                  </a:lnTo>
                  <a:lnTo>
                    <a:pt x="861" y="4"/>
                  </a:lnTo>
                  <a:lnTo>
                    <a:pt x="877" y="4"/>
                  </a:lnTo>
                  <a:lnTo>
                    <a:pt x="897" y="4"/>
                  </a:lnTo>
                  <a:lnTo>
                    <a:pt x="917" y="4"/>
                  </a:lnTo>
                  <a:lnTo>
                    <a:pt x="933" y="4"/>
                  </a:lnTo>
                  <a:lnTo>
                    <a:pt x="953" y="8"/>
                  </a:lnTo>
                  <a:lnTo>
                    <a:pt x="973" y="4"/>
                  </a:lnTo>
                  <a:lnTo>
                    <a:pt x="989" y="4"/>
                  </a:lnTo>
                  <a:lnTo>
                    <a:pt x="1009" y="4"/>
                  </a:lnTo>
                  <a:lnTo>
                    <a:pt x="1029" y="4"/>
                  </a:lnTo>
                  <a:lnTo>
                    <a:pt x="1045" y="4"/>
                  </a:lnTo>
                  <a:lnTo>
                    <a:pt x="1065" y="4"/>
                  </a:lnTo>
                  <a:lnTo>
                    <a:pt x="1085" y="4"/>
                  </a:lnTo>
                  <a:lnTo>
                    <a:pt x="1101" y="4"/>
                  </a:lnTo>
                  <a:lnTo>
                    <a:pt x="1121" y="4"/>
                  </a:lnTo>
                  <a:lnTo>
                    <a:pt x="1141" y="4"/>
                  </a:lnTo>
                  <a:lnTo>
                    <a:pt x="1157" y="4"/>
                  </a:lnTo>
                  <a:lnTo>
                    <a:pt x="1177" y="8"/>
                  </a:lnTo>
                  <a:lnTo>
                    <a:pt x="1197" y="8"/>
                  </a:lnTo>
                  <a:lnTo>
                    <a:pt x="1217" y="8"/>
                  </a:lnTo>
                  <a:lnTo>
                    <a:pt x="1233" y="8"/>
                  </a:lnTo>
                  <a:lnTo>
                    <a:pt x="1253" y="8"/>
                  </a:lnTo>
                  <a:lnTo>
                    <a:pt x="1273" y="8"/>
                  </a:lnTo>
                  <a:lnTo>
                    <a:pt x="1289" y="8"/>
                  </a:lnTo>
                  <a:lnTo>
                    <a:pt x="1309" y="8"/>
                  </a:lnTo>
                  <a:lnTo>
                    <a:pt x="1329" y="8"/>
                  </a:lnTo>
                  <a:lnTo>
                    <a:pt x="1345" y="8"/>
                  </a:lnTo>
                  <a:lnTo>
                    <a:pt x="1365" y="8"/>
                  </a:lnTo>
                  <a:lnTo>
                    <a:pt x="1385" y="8"/>
                  </a:lnTo>
                  <a:lnTo>
                    <a:pt x="1401" y="8"/>
                  </a:lnTo>
                  <a:lnTo>
                    <a:pt x="1421" y="8"/>
                  </a:lnTo>
                  <a:lnTo>
                    <a:pt x="1441" y="8"/>
                  </a:lnTo>
                  <a:lnTo>
                    <a:pt x="1457" y="8"/>
                  </a:lnTo>
                  <a:lnTo>
                    <a:pt x="1477" y="8"/>
                  </a:lnTo>
                  <a:lnTo>
                    <a:pt x="1497" y="8"/>
                  </a:lnTo>
                  <a:lnTo>
                    <a:pt x="1513" y="8"/>
                  </a:lnTo>
                  <a:lnTo>
                    <a:pt x="1533" y="8"/>
                  </a:lnTo>
                  <a:lnTo>
                    <a:pt x="1553" y="8"/>
                  </a:lnTo>
                  <a:lnTo>
                    <a:pt x="1569" y="8"/>
                  </a:lnTo>
                  <a:lnTo>
                    <a:pt x="1589" y="8"/>
                  </a:lnTo>
                  <a:lnTo>
                    <a:pt x="1609" y="8"/>
                  </a:lnTo>
                  <a:lnTo>
                    <a:pt x="1625" y="8"/>
                  </a:lnTo>
                  <a:lnTo>
                    <a:pt x="1645" y="8"/>
                  </a:lnTo>
                  <a:lnTo>
                    <a:pt x="1665" y="8"/>
                  </a:lnTo>
                  <a:lnTo>
                    <a:pt x="1681" y="8"/>
                  </a:lnTo>
                  <a:lnTo>
                    <a:pt x="1701" y="8"/>
                  </a:lnTo>
                  <a:lnTo>
                    <a:pt x="1721" y="8"/>
                  </a:lnTo>
                  <a:lnTo>
                    <a:pt x="1737" y="8"/>
                  </a:lnTo>
                  <a:lnTo>
                    <a:pt x="1757" y="8"/>
                  </a:lnTo>
                  <a:lnTo>
                    <a:pt x="1777" y="8"/>
                  </a:lnTo>
                  <a:lnTo>
                    <a:pt x="1797" y="8"/>
                  </a:lnTo>
                  <a:lnTo>
                    <a:pt x="1813" y="8"/>
                  </a:lnTo>
                  <a:lnTo>
                    <a:pt x="1833" y="8"/>
                  </a:lnTo>
                  <a:lnTo>
                    <a:pt x="1853" y="8"/>
                  </a:lnTo>
                  <a:lnTo>
                    <a:pt x="1869" y="8"/>
                  </a:lnTo>
                  <a:lnTo>
                    <a:pt x="1889" y="8"/>
                  </a:lnTo>
                  <a:lnTo>
                    <a:pt x="1909" y="8"/>
                  </a:lnTo>
                  <a:lnTo>
                    <a:pt x="1925" y="8"/>
                  </a:lnTo>
                  <a:lnTo>
                    <a:pt x="1946" y="8"/>
                  </a:lnTo>
                  <a:lnTo>
                    <a:pt x="1966" y="8"/>
                  </a:lnTo>
                  <a:lnTo>
                    <a:pt x="1982" y="8"/>
                  </a:lnTo>
                  <a:lnTo>
                    <a:pt x="2002" y="8"/>
                  </a:lnTo>
                  <a:lnTo>
                    <a:pt x="2022" y="8"/>
                  </a:lnTo>
                  <a:lnTo>
                    <a:pt x="2038" y="8"/>
                  </a:lnTo>
                  <a:lnTo>
                    <a:pt x="2058" y="8"/>
                  </a:lnTo>
                  <a:lnTo>
                    <a:pt x="2078" y="8"/>
                  </a:lnTo>
                  <a:lnTo>
                    <a:pt x="2094" y="8"/>
                  </a:lnTo>
                  <a:lnTo>
                    <a:pt x="2114" y="8"/>
                  </a:lnTo>
                  <a:lnTo>
                    <a:pt x="2134" y="8"/>
                  </a:lnTo>
                  <a:lnTo>
                    <a:pt x="2150" y="8"/>
                  </a:lnTo>
                  <a:lnTo>
                    <a:pt x="2170" y="8"/>
                  </a:lnTo>
                  <a:lnTo>
                    <a:pt x="2190" y="8"/>
                  </a:lnTo>
                  <a:lnTo>
                    <a:pt x="2206" y="8"/>
                  </a:lnTo>
                  <a:lnTo>
                    <a:pt x="2226" y="8"/>
                  </a:lnTo>
                  <a:lnTo>
                    <a:pt x="2246" y="8"/>
                  </a:lnTo>
                  <a:lnTo>
                    <a:pt x="2262" y="8"/>
                  </a:lnTo>
                  <a:lnTo>
                    <a:pt x="2282" y="8"/>
                  </a:lnTo>
                  <a:lnTo>
                    <a:pt x="2302" y="8"/>
                  </a:lnTo>
                  <a:lnTo>
                    <a:pt x="2318" y="8"/>
                  </a:lnTo>
                  <a:lnTo>
                    <a:pt x="2338" y="8"/>
                  </a:lnTo>
                  <a:lnTo>
                    <a:pt x="2358" y="8"/>
                  </a:lnTo>
                  <a:lnTo>
                    <a:pt x="2378" y="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5" name="Freeform 325"/>
            <p:cNvSpPr>
              <a:spLocks/>
            </p:cNvSpPr>
            <p:nvPr/>
          </p:nvSpPr>
          <p:spPr bwMode="auto">
            <a:xfrm>
              <a:off x="4386917" y="2648904"/>
              <a:ext cx="3060172" cy="41180"/>
            </a:xfrm>
            <a:custGeom>
              <a:avLst/>
              <a:gdLst/>
              <a:ahLst/>
              <a:cxnLst>
                <a:cxn ang="0">
                  <a:pos x="36" y="4"/>
                </a:cxn>
                <a:cxn ang="0">
                  <a:pos x="92" y="4"/>
                </a:cxn>
                <a:cxn ang="0">
                  <a:pos x="148" y="4"/>
                </a:cxn>
                <a:cxn ang="0">
                  <a:pos x="204" y="4"/>
                </a:cxn>
                <a:cxn ang="0">
                  <a:pos x="260" y="4"/>
                </a:cxn>
                <a:cxn ang="0">
                  <a:pos x="316" y="4"/>
                </a:cxn>
                <a:cxn ang="0">
                  <a:pos x="372" y="4"/>
                </a:cxn>
                <a:cxn ang="0">
                  <a:pos x="429" y="4"/>
                </a:cxn>
                <a:cxn ang="0">
                  <a:pos x="485" y="4"/>
                </a:cxn>
                <a:cxn ang="0">
                  <a:pos x="541" y="4"/>
                </a:cxn>
                <a:cxn ang="0">
                  <a:pos x="597" y="8"/>
                </a:cxn>
                <a:cxn ang="0">
                  <a:pos x="653" y="20"/>
                </a:cxn>
                <a:cxn ang="0">
                  <a:pos x="709" y="32"/>
                </a:cxn>
                <a:cxn ang="0">
                  <a:pos x="765" y="32"/>
                </a:cxn>
                <a:cxn ang="0">
                  <a:pos x="821" y="32"/>
                </a:cxn>
                <a:cxn ang="0">
                  <a:pos x="877" y="32"/>
                </a:cxn>
                <a:cxn ang="0">
                  <a:pos x="933" y="32"/>
                </a:cxn>
                <a:cxn ang="0">
                  <a:pos x="989" y="32"/>
                </a:cxn>
                <a:cxn ang="0">
                  <a:pos x="1045" y="32"/>
                </a:cxn>
                <a:cxn ang="0">
                  <a:pos x="1101" y="28"/>
                </a:cxn>
                <a:cxn ang="0">
                  <a:pos x="1157" y="24"/>
                </a:cxn>
                <a:cxn ang="0">
                  <a:pos x="1217" y="16"/>
                </a:cxn>
                <a:cxn ang="0">
                  <a:pos x="1273" y="8"/>
                </a:cxn>
                <a:cxn ang="0">
                  <a:pos x="1329" y="0"/>
                </a:cxn>
                <a:cxn ang="0">
                  <a:pos x="1385" y="0"/>
                </a:cxn>
                <a:cxn ang="0">
                  <a:pos x="1441" y="4"/>
                </a:cxn>
                <a:cxn ang="0">
                  <a:pos x="1497" y="4"/>
                </a:cxn>
                <a:cxn ang="0">
                  <a:pos x="1553" y="4"/>
                </a:cxn>
                <a:cxn ang="0">
                  <a:pos x="1609" y="4"/>
                </a:cxn>
                <a:cxn ang="0">
                  <a:pos x="1665" y="4"/>
                </a:cxn>
                <a:cxn ang="0">
                  <a:pos x="1721" y="4"/>
                </a:cxn>
                <a:cxn ang="0">
                  <a:pos x="1777" y="4"/>
                </a:cxn>
                <a:cxn ang="0">
                  <a:pos x="1833" y="4"/>
                </a:cxn>
                <a:cxn ang="0">
                  <a:pos x="1889" y="4"/>
                </a:cxn>
                <a:cxn ang="0">
                  <a:pos x="1946" y="4"/>
                </a:cxn>
                <a:cxn ang="0">
                  <a:pos x="2002" y="4"/>
                </a:cxn>
                <a:cxn ang="0">
                  <a:pos x="2058" y="4"/>
                </a:cxn>
                <a:cxn ang="0">
                  <a:pos x="2114" y="4"/>
                </a:cxn>
                <a:cxn ang="0">
                  <a:pos x="2170" y="4"/>
                </a:cxn>
                <a:cxn ang="0">
                  <a:pos x="2226" y="4"/>
                </a:cxn>
                <a:cxn ang="0">
                  <a:pos x="2282" y="4"/>
                </a:cxn>
                <a:cxn ang="0">
                  <a:pos x="2338" y="4"/>
                </a:cxn>
              </a:cxnLst>
              <a:rect l="0" t="0" r="r" b="b"/>
              <a:pathLst>
                <a:path w="2378" h="32">
                  <a:moveTo>
                    <a:pt x="0" y="4"/>
                  </a:moveTo>
                  <a:lnTo>
                    <a:pt x="16" y="4"/>
                  </a:lnTo>
                  <a:lnTo>
                    <a:pt x="36" y="4"/>
                  </a:lnTo>
                  <a:lnTo>
                    <a:pt x="56" y="4"/>
                  </a:lnTo>
                  <a:lnTo>
                    <a:pt x="72" y="4"/>
                  </a:lnTo>
                  <a:lnTo>
                    <a:pt x="92" y="4"/>
                  </a:lnTo>
                  <a:lnTo>
                    <a:pt x="112" y="4"/>
                  </a:lnTo>
                  <a:lnTo>
                    <a:pt x="128" y="4"/>
                  </a:lnTo>
                  <a:lnTo>
                    <a:pt x="148" y="4"/>
                  </a:lnTo>
                  <a:lnTo>
                    <a:pt x="168" y="4"/>
                  </a:lnTo>
                  <a:lnTo>
                    <a:pt x="184" y="4"/>
                  </a:lnTo>
                  <a:lnTo>
                    <a:pt x="204" y="4"/>
                  </a:lnTo>
                  <a:lnTo>
                    <a:pt x="224" y="4"/>
                  </a:lnTo>
                  <a:lnTo>
                    <a:pt x="240" y="4"/>
                  </a:lnTo>
                  <a:lnTo>
                    <a:pt x="260" y="4"/>
                  </a:lnTo>
                  <a:lnTo>
                    <a:pt x="280" y="4"/>
                  </a:lnTo>
                  <a:lnTo>
                    <a:pt x="296" y="4"/>
                  </a:lnTo>
                  <a:lnTo>
                    <a:pt x="316" y="4"/>
                  </a:lnTo>
                  <a:lnTo>
                    <a:pt x="336" y="4"/>
                  </a:lnTo>
                  <a:lnTo>
                    <a:pt x="352" y="4"/>
                  </a:lnTo>
                  <a:lnTo>
                    <a:pt x="372" y="4"/>
                  </a:lnTo>
                  <a:lnTo>
                    <a:pt x="393" y="4"/>
                  </a:lnTo>
                  <a:lnTo>
                    <a:pt x="409" y="4"/>
                  </a:lnTo>
                  <a:lnTo>
                    <a:pt x="429" y="4"/>
                  </a:lnTo>
                  <a:lnTo>
                    <a:pt x="449" y="4"/>
                  </a:lnTo>
                  <a:lnTo>
                    <a:pt x="465" y="4"/>
                  </a:lnTo>
                  <a:lnTo>
                    <a:pt x="485" y="4"/>
                  </a:lnTo>
                  <a:lnTo>
                    <a:pt x="505" y="4"/>
                  </a:lnTo>
                  <a:lnTo>
                    <a:pt x="521" y="4"/>
                  </a:lnTo>
                  <a:lnTo>
                    <a:pt x="541" y="4"/>
                  </a:lnTo>
                  <a:lnTo>
                    <a:pt x="561" y="4"/>
                  </a:lnTo>
                  <a:lnTo>
                    <a:pt x="577" y="4"/>
                  </a:lnTo>
                  <a:lnTo>
                    <a:pt x="597" y="8"/>
                  </a:lnTo>
                  <a:lnTo>
                    <a:pt x="617" y="12"/>
                  </a:lnTo>
                  <a:lnTo>
                    <a:pt x="637" y="16"/>
                  </a:lnTo>
                  <a:lnTo>
                    <a:pt x="653" y="20"/>
                  </a:lnTo>
                  <a:lnTo>
                    <a:pt x="673" y="24"/>
                  </a:lnTo>
                  <a:lnTo>
                    <a:pt x="693" y="28"/>
                  </a:lnTo>
                  <a:lnTo>
                    <a:pt x="709" y="32"/>
                  </a:lnTo>
                  <a:lnTo>
                    <a:pt x="729" y="32"/>
                  </a:lnTo>
                  <a:lnTo>
                    <a:pt x="749" y="32"/>
                  </a:lnTo>
                  <a:lnTo>
                    <a:pt x="765" y="32"/>
                  </a:lnTo>
                  <a:lnTo>
                    <a:pt x="785" y="32"/>
                  </a:lnTo>
                  <a:lnTo>
                    <a:pt x="805" y="32"/>
                  </a:lnTo>
                  <a:lnTo>
                    <a:pt x="821" y="32"/>
                  </a:lnTo>
                  <a:lnTo>
                    <a:pt x="841" y="32"/>
                  </a:lnTo>
                  <a:lnTo>
                    <a:pt x="861" y="32"/>
                  </a:lnTo>
                  <a:lnTo>
                    <a:pt x="877" y="32"/>
                  </a:lnTo>
                  <a:lnTo>
                    <a:pt x="897" y="32"/>
                  </a:lnTo>
                  <a:lnTo>
                    <a:pt x="917" y="32"/>
                  </a:lnTo>
                  <a:lnTo>
                    <a:pt x="933" y="32"/>
                  </a:lnTo>
                  <a:lnTo>
                    <a:pt x="953" y="32"/>
                  </a:lnTo>
                  <a:lnTo>
                    <a:pt x="973" y="32"/>
                  </a:lnTo>
                  <a:lnTo>
                    <a:pt x="989" y="32"/>
                  </a:lnTo>
                  <a:lnTo>
                    <a:pt x="1009" y="32"/>
                  </a:lnTo>
                  <a:lnTo>
                    <a:pt x="1029" y="32"/>
                  </a:lnTo>
                  <a:lnTo>
                    <a:pt x="1045" y="32"/>
                  </a:lnTo>
                  <a:lnTo>
                    <a:pt x="1065" y="32"/>
                  </a:lnTo>
                  <a:lnTo>
                    <a:pt x="1085" y="32"/>
                  </a:lnTo>
                  <a:lnTo>
                    <a:pt x="1101" y="28"/>
                  </a:lnTo>
                  <a:lnTo>
                    <a:pt x="1121" y="28"/>
                  </a:lnTo>
                  <a:lnTo>
                    <a:pt x="1141" y="28"/>
                  </a:lnTo>
                  <a:lnTo>
                    <a:pt x="1157" y="24"/>
                  </a:lnTo>
                  <a:lnTo>
                    <a:pt x="1177" y="24"/>
                  </a:lnTo>
                  <a:lnTo>
                    <a:pt x="1197" y="20"/>
                  </a:lnTo>
                  <a:lnTo>
                    <a:pt x="1217" y="16"/>
                  </a:lnTo>
                  <a:lnTo>
                    <a:pt x="1233" y="16"/>
                  </a:lnTo>
                  <a:lnTo>
                    <a:pt x="1253" y="12"/>
                  </a:lnTo>
                  <a:lnTo>
                    <a:pt x="1273" y="8"/>
                  </a:lnTo>
                  <a:lnTo>
                    <a:pt x="1289" y="4"/>
                  </a:lnTo>
                  <a:lnTo>
                    <a:pt x="1309" y="4"/>
                  </a:lnTo>
                  <a:lnTo>
                    <a:pt x="1329" y="0"/>
                  </a:lnTo>
                  <a:lnTo>
                    <a:pt x="1345" y="0"/>
                  </a:lnTo>
                  <a:lnTo>
                    <a:pt x="1365" y="0"/>
                  </a:lnTo>
                  <a:lnTo>
                    <a:pt x="1385" y="0"/>
                  </a:lnTo>
                  <a:lnTo>
                    <a:pt x="1401" y="0"/>
                  </a:lnTo>
                  <a:lnTo>
                    <a:pt x="1421" y="0"/>
                  </a:lnTo>
                  <a:lnTo>
                    <a:pt x="1441" y="4"/>
                  </a:lnTo>
                  <a:lnTo>
                    <a:pt x="1457" y="4"/>
                  </a:lnTo>
                  <a:lnTo>
                    <a:pt x="1477" y="4"/>
                  </a:lnTo>
                  <a:lnTo>
                    <a:pt x="1497" y="4"/>
                  </a:lnTo>
                  <a:lnTo>
                    <a:pt x="1513" y="4"/>
                  </a:lnTo>
                  <a:lnTo>
                    <a:pt x="1533" y="4"/>
                  </a:lnTo>
                  <a:lnTo>
                    <a:pt x="1553" y="4"/>
                  </a:lnTo>
                  <a:lnTo>
                    <a:pt x="1569" y="4"/>
                  </a:lnTo>
                  <a:lnTo>
                    <a:pt x="1589" y="4"/>
                  </a:lnTo>
                  <a:lnTo>
                    <a:pt x="1609" y="4"/>
                  </a:lnTo>
                  <a:lnTo>
                    <a:pt x="1625" y="4"/>
                  </a:lnTo>
                  <a:lnTo>
                    <a:pt x="1645" y="4"/>
                  </a:lnTo>
                  <a:lnTo>
                    <a:pt x="1665" y="4"/>
                  </a:lnTo>
                  <a:lnTo>
                    <a:pt x="1681" y="4"/>
                  </a:lnTo>
                  <a:lnTo>
                    <a:pt x="1701" y="4"/>
                  </a:lnTo>
                  <a:lnTo>
                    <a:pt x="1721" y="4"/>
                  </a:lnTo>
                  <a:lnTo>
                    <a:pt x="1737" y="4"/>
                  </a:lnTo>
                  <a:lnTo>
                    <a:pt x="1757" y="4"/>
                  </a:lnTo>
                  <a:lnTo>
                    <a:pt x="1777" y="4"/>
                  </a:lnTo>
                  <a:lnTo>
                    <a:pt x="1797" y="4"/>
                  </a:lnTo>
                  <a:lnTo>
                    <a:pt x="1813" y="4"/>
                  </a:lnTo>
                  <a:lnTo>
                    <a:pt x="1833" y="4"/>
                  </a:lnTo>
                  <a:lnTo>
                    <a:pt x="1853" y="4"/>
                  </a:lnTo>
                  <a:lnTo>
                    <a:pt x="1869" y="4"/>
                  </a:lnTo>
                  <a:lnTo>
                    <a:pt x="1889" y="4"/>
                  </a:lnTo>
                  <a:lnTo>
                    <a:pt x="1909" y="4"/>
                  </a:lnTo>
                  <a:lnTo>
                    <a:pt x="1925" y="4"/>
                  </a:lnTo>
                  <a:lnTo>
                    <a:pt x="1946" y="4"/>
                  </a:lnTo>
                  <a:lnTo>
                    <a:pt x="1966" y="4"/>
                  </a:lnTo>
                  <a:lnTo>
                    <a:pt x="1982" y="4"/>
                  </a:lnTo>
                  <a:lnTo>
                    <a:pt x="2002" y="4"/>
                  </a:lnTo>
                  <a:lnTo>
                    <a:pt x="2022" y="4"/>
                  </a:lnTo>
                  <a:lnTo>
                    <a:pt x="2038" y="4"/>
                  </a:lnTo>
                  <a:lnTo>
                    <a:pt x="2058" y="4"/>
                  </a:lnTo>
                  <a:lnTo>
                    <a:pt x="2078" y="4"/>
                  </a:lnTo>
                  <a:lnTo>
                    <a:pt x="2094" y="4"/>
                  </a:lnTo>
                  <a:lnTo>
                    <a:pt x="2114" y="4"/>
                  </a:lnTo>
                  <a:lnTo>
                    <a:pt x="2134" y="4"/>
                  </a:lnTo>
                  <a:lnTo>
                    <a:pt x="2150" y="4"/>
                  </a:lnTo>
                  <a:lnTo>
                    <a:pt x="2170" y="4"/>
                  </a:lnTo>
                  <a:lnTo>
                    <a:pt x="2190" y="4"/>
                  </a:lnTo>
                  <a:lnTo>
                    <a:pt x="2206" y="4"/>
                  </a:lnTo>
                  <a:lnTo>
                    <a:pt x="2226" y="4"/>
                  </a:lnTo>
                  <a:lnTo>
                    <a:pt x="2246" y="4"/>
                  </a:lnTo>
                  <a:lnTo>
                    <a:pt x="2262" y="4"/>
                  </a:lnTo>
                  <a:lnTo>
                    <a:pt x="2282" y="4"/>
                  </a:lnTo>
                  <a:lnTo>
                    <a:pt x="2302" y="4"/>
                  </a:lnTo>
                  <a:lnTo>
                    <a:pt x="2318" y="4"/>
                  </a:lnTo>
                  <a:lnTo>
                    <a:pt x="2338" y="4"/>
                  </a:lnTo>
                  <a:lnTo>
                    <a:pt x="2358" y="4"/>
                  </a:lnTo>
                  <a:lnTo>
                    <a:pt x="2378" y="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6" name="Freeform 326"/>
            <p:cNvSpPr>
              <a:spLocks/>
            </p:cNvSpPr>
            <p:nvPr/>
          </p:nvSpPr>
          <p:spPr bwMode="auto">
            <a:xfrm>
              <a:off x="4386917" y="2648904"/>
              <a:ext cx="3060172" cy="10295"/>
            </a:xfrm>
            <a:custGeom>
              <a:avLst/>
              <a:gdLst/>
              <a:ahLst/>
              <a:cxnLst>
                <a:cxn ang="0">
                  <a:pos x="36" y="4"/>
                </a:cxn>
                <a:cxn ang="0">
                  <a:pos x="92" y="4"/>
                </a:cxn>
                <a:cxn ang="0">
                  <a:pos x="148" y="4"/>
                </a:cxn>
                <a:cxn ang="0">
                  <a:pos x="204" y="4"/>
                </a:cxn>
                <a:cxn ang="0">
                  <a:pos x="260" y="4"/>
                </a:cxn>
                <a:cxn ang="0">
                  <a:pos x="316" y="4"/>
                </a:cxn>
                <a:cxn ang="0">
                  <a:pos x="372" y="4"/>
                </a:cxn>
                <a:cxn ang="0">
                  <a:pos x="429" y="4"/>
                </a:cxn>
                <a:cxn ang="0">
                  <a:pos x="485" y="4"/>
                </a:cxn>
                <a:cxn ang="0">
                  <a:pos x="541" y="4"/>
                </a:cxn>
                <a:cxn ang="0">
                  <a:pos x="597" y="4"/>
                </a:cxn>
                <a:cxn ang="0">
                  <a:pos x="653" y="4"/>
                </a:cxn>
                <a:cxn ang="0">
                  <a:pos x="709" y="4"/>
                </a:cxn>
                <a:cxn ang="0">
                  <a:pos x="765" y="8"/>
                </a:cxn>
                <a:cxn ang="0">
                  <a:pos x="821" y="4"/>
                </a:cxn>
                <a:cxn ang="0">
                  <a:pos x="877" y="4"/>
                </a:cxn>
                <a:cxn ang="0">
                  <a:pos x="933" y="4"/>
                </a:cxn>
                <a:cxn ang="0">
                  <a:pos x="989" y="4"/>
                </a:cxn>
                <a:cxn ang="0">
                  <a:pos x="1045" y="4"/>
                </a:cxn>
                <a:cxn ang="0">
                  <a:pos x="1101" y="4"/>
                </a:cxn>
                <a:cxn ang="0">
                  <a:pos x="1157" y="4"/>
                </a:cxn>
                <a:cxn ang="0">
                  <a:pos x="1217" y="4"/>
                </a:cxn>
                <a:cxn ang="0">
                  <a:pos x="1273" y="4"/>
                </a:cxn>
                <a:cxn ang="0">
                  <a:pos x="1329" y="0"/>
                </a:cxn>
                <a:cxn ang="0">
                  <a:pos x="1385" y="0"/>
                </a:cxn>
                <a:cxn ang="0">
                  <a:pos x="1441" y="4"/>
                </a:cxn>
                <a:cxn ang="0">
                  <a:pos x="1497" y="4"/>
                </a:cxn>
                <a:cxn ang="0">
                  <a:pos x="1553" y="4"/>
                </a:cxn>
                <a:cxn ang="0">
                  <a:pos x="1609" y="4"/>
                </a:cxn>
                <a:cxn ang="0">
                  <a:pos x="1665" y="4"/>
                </a:cxn>
                <a:cxn ang="0">
                  <a:pos x="1721" y="4"/>
                </a:cxn>
                <a:cxn ang="0">
                  <a:pos x="1777" y="4"/>
                </a:cxn>
                <a:cxn ang="0">
                  <a:pos x="1833" y="4"/>
                </a:cxn>
                <a:cxn ang="0">
                  <a:pos x="1889" y="4"/>
                </a:cxn>
                <a:cxn ang="0">
                  <a:pos x="1946" y="4"/>
                </a:cxn>
                <a:cxn ang="0">
                  <a:pos x="2002" y="4"/>
                </a:cxn>
                <a:cxn ang="0">
                  <a:pos x="2058" y="4"/>
                </a:cxn>
                <a:cxn ang="0">
                  <a:pos x="2114" y="4"/>
                </a:cxn>
                <a:cxn ang="0">
                  <a:pos x="2170" y="4"/>
                </a:cxn>
                <a:cxn ang="0">
                  <a:pos x="2226" y="4"/>
                </a:cxn>
                <a:cxn ang="0">
                  <a:pos x="2282" y="4"/>
                </a:cxn>
                <a:cxn ang="0">
                  <a:pos x="2338" y="4"/>
                </a:cxn>
              </a:cxnLst>
              <a:rect l="0" t="0" r="r" b="b"/>
              <a:pathLst>
                <a:path w="2378" h="8">
                  <a:moveTo>
                    <a:pt x="0" y="4"/>
                  </a:moveTo>
                  <a:lnTo>
                    <a:pt x="16" y="4"/>
                  </a:lnTo>
                  <a:lnTo>
                    <a:pt x="36" y="4"/>
                  </a:lnTo>
                  <a:lnTo>
                    <a:pt x="56" y="4"/>
                  </a:lnTo>
                  <a:lnTo>
                    <a:pt x="72" y="4"/>
                  </a:lnTo>
                  <a:lnTo>
                    <a:pt x="92" y="4"/>
                  </a:lnTo>
                  <a:lnTo>
                    <a:pt x="112" y="4"/>
                  </a:lnTo>
                  <a:lnTo>
                    <a:pt x="128" y="4"/>
                  </a:lnTo>
                  <a:lnTo>
                    <a:pt x="148" y="4"/>
                  </a:lnTo>
                  <a:lnTo>
                    <a:pt x="168" y="4"/>
                  </a:lnTo>
                  <a:lnTo>
                    <a:pt x="184" y="4"/>
                  </a:lnTo>
                  <a:lnTo>
                    <a:pt x="204" y="4"/>
                  </a:lnTo>
                  <a:lnTo>
                    <a:pt x="224" y="4"/>
                  </a:lnTo>
                  <a:lnTo>
                    <a:pt x="240" y="4"/>
                  </a:lnTo>
                  <a:lnTo>
                    <a:pt x="260" y="4"/>
                  </a:lnTo>
                  <a:lnTo>
                    <a:pt x="280" y="4"/>
                  </a:lnTo>
                  <a:lnTo>
                    <a:pt x="296" y="4"/>
                  </a:lnTo>
                  <a:lnTo>
                    <a:pt x="316" y="4"/>
                  </a:lnTo>
                  <a:lnTo>
                    <a:pt x="336" y="4"/>
                  </a:lnTo>
                  <a:lnTo>
                    <a:pt x="352" y="4"/>
                  </a:lnTo>
                  <a:lnTo>
                    <a:pt x="372" y="4"/>
                  </a:lnTo>
                  <a:lnTo>
                    <a:pt x="393" y="4"/>
                  </a:lnTo>
                  <a:lnTo>
                    <a:pt x="409" y="4"/>
                  </a:lnTo>
                  <a:lnTo>
                    <a:pt x="429" y="4"/>
                  </a:lnTo>
                  <a:lnTo>
                    <a:pt x="449" y="4"/>
                  </a:lnTo>
                  <a:lnTo>
                    <a:pt x="465" y="4"/>
                  </a:lnTo>
                  <a:lnTo>
                    <a:pt x="485" y="4"/>
                  </a:lnTo>
                  <a:lnTo>
                    <a:pt x="505" y="4"/>
                  </a:lnTo>
                  <a:lnTo>
                    <a:pt x="521" y="4"/>
                  </a:lnTo>
                  <a:lnTo>
                    <a:pt x="541" y="4"/>
                  </a:lnTo>
                  <a:lnTo>
                    <a:pt x="561" y="4"/>
                  </a:lnTo>
                  <a:lnTo>
                    <a:pt x="577" y="4"/>
                  </a:lnTo>
                  <a:lnTo>
                    <a:pt x="597" y="4"/>
                  </a:lnTo>
                  <a:lnTo>
                    <a:pt x="617" y="4"/>
                  </a:lnTo>
                  <a:lnTo>
                    <a:pt x="637" y="4"/>
                  </a:lnTo>
                  <a:lnTo>
                    <a:pt x="653" y="4"/>
                  </a:lnTo>
                  <a:lnTo>
                    <a:pt x="673" y="4"/>
                  </a:lnTo>
                  <a:lnTo>
                    <a:pt x="693" y="4"/>
                  </a:lnTo>
                  <a:lnTo>
                    <a:pt x="709" y="4"/>
                  </a:lnTo>
                  <a:lnTo>
                    <a:pt x="729" y="8"/>
                  </a:lnTo>
                  <a:lnTo>
                    <a:pt x="749" y="8"/>
                  </a:lnTo>
                  <a:lnTo>
                    <a:pt x="765" y="8"/>
                  </a:lnTo>
                  <a:lnTo>
                    <a:pt x="785" y="8"/>
                  </a:lnTo>
                  <a:lnTo>
                    <a:pt x="805" y="4"/>
                  </a:lnTo>
                  <a:lnTo>
                    <a:pt x="821" y="4"/>
                  </a:lnTo>
                  <a:lnTo>
                    <a:pt x="841" y="4"/>
                  </a:lnTo>
                  <a:lnTo>
                    <a:pt x="861" y="4"/>
                  </a:lnTo>
                  <a:lnTo>
                    <a:pt x="877" y="4"/>
                  </a:lnTo>
                  <a:lnTo>
                    <a:pt x="897" y="4"/>
                  </a:lnTo>
                  <a:lnTo>
                    <a:pt x="917" y="4"/>
                  </a:lnTo>
                  <a:lnTo>
                    <a:pt x="933" y="4"/>
                  </a:lnTo>
                  <a:lnTo>
                    <a:pt x="953" y="4"/>
                  </a:lnTo>
                  <a:lnTo>
                    <a:pt x="973" y="4"/>
                  </a:lnTo>
                  <a:lnTo>
                    <a:pt x="989" y="4"/>
                  </a:lnTo>
                  <a:lnTo>
                    <a:pt x="1009" y="4"/>
                  </a:lnTo>
                  <a:lnTo>
                    <a:pt x="1029" y="4"/>
                  </a:lnTo>
                  <a:lnTo>
                    <a:pt x="1045" y="4"/>
                  </a:lnTo>
                  <a:lnTo>
                    <a:pt x="1065" y="4"/>
                  </a:lnTo>
                  <a:lnTo>
                    <a:pt x="1085" y="4"/>
                  </a:lnTo>
                  <a:lnTo>
                    <a:pt x="1101" y="4"/>
                  </a:lnTo>
                  <a:lnTo>
                    <a:pt x="1121" y="4"/>
                  </a:lnTo>
                  <a:lnTo>
                    <a:pt x="1141" y="4"/>
                  </a:lnTo>
                  <a:lnTo>
                    <a:pt x="1157" y="4"/>
                  </a:lnTo>
                  <a:lnTo>
                    <a:pt x="1177" y="4"/>
                  </a:lnTo>
                  <a:lnTo>
                    <a:pt x="1197" y="4"/>
                  </a:lnTo>
                  <a:lnTo>
                    <a:pt x="1217" y="4"/>
                  </a:lnTo>
                  <a:lnTo>
                    <a:pt x="1233" y="4"/>
                  </a:lnTo>
                  <a:lnTo>
                    <a:pt x="1253" y="4"/>
                  </a:lnTo>
                  <a:lnTo>
                    <a:pt x="1273" y="4"/>
                  </a:lnTo>
                  <a:lnTo>
                    <a:pt x="1289" y="4"/>
                  </a:lnTo>
                  <a:lnTo>
                    <a:pt x="1309" y="4"/>
                  </a:lnTo>
                  <a:lnTo>
                    <a:pt x="1329" y="0"/>
                  </a:lnTo>
                  <a:lnTo>
                    <a:pt x="1345" y="0"/>
                  </a:lnTo>
                  <a:lnTo>
                    <a:pt x="1365" y="0"/>
                  </a:lnTo>
                  <a:lnTo>
                    <a:pt x="1385" y="0"/>
                  </a:lnTo>
                  <a:lnTo>
                    <a:pt x="1401" y="0"/>
                  </a:lnTo>
                  <a:lnTo>
                    <a:pt x="1421" y="4"/>
                  </a:lnTo>
                  <a:lnTo>
                    <a:pt x="1441" y="4"/>
                  </a:lnTo>
                  <a:lnTo>
                    <a:pt x="1457" y="4"/>
                  </a:lnTo>
                  <a:lnTo>
                    <a:pt x="1477" y="4"/>
                  </a:lnTo>
                  <a:lnTo>
                    <a:pt x="1497" y="4"/>
                  </a:lnTo>
                  <a:lnTo>
                    <a:pt x="1513" y="4"/>
                  </a:lnTo>
                  <a:lnTo>
                    <a:pt x="1533" y="4"/>
                  </a:lnTo>
                  <a:lnTo>
                    <a:pt x="1553" y="4"/>
                  </a:lnTo>
                  <a:lnTo>
                    <a:pt x="1569" y="4"/>
                  </a:lnTo>
                  <a:lnTo>
                    <a:pt x="1589" y="4"/>
                  </a:lnTo>
                  <a:lnTo>
                    <a:pt x="1609" y="4"/>
                  </a:lnTo>
                  <a:lnTo>
                    <a:pt x="1625" y="4"/>
                  </a:lnTo>
                  <a:lnTo>
                    <a:pt x="1645" y="4"/>
                  </a:lnTo>
                  <a:lnTo>
                    <a:pt x="1665" y="4"/>
                  </a:lnTo>
                  <a:lnTo>
                    <a:pt x="1681" y="4"/>
                  </a:lnTo>
                  <a:lnTo>
                    <a:pt x="1701" y="4"/>
                  </a:lnTo>
                  <a:lnTo>
                    <a:pt x="1721" y="4"/>
                  </a:lnTo>
                  <a:lnTo>
                    <a:pt x="1737" y="4"/>
                  </a:lnTo>
                  <a:lnTo>
                    <a:pt x="1757" y="4"/>
                  </a:lnTo>
                  <a:lnTo>
                    <a:pt x="1777" y="4"/>
                  </a:lnTo>
                  <a:lnTo>
                    <a:pt x="1797" y="4"/>
                  </a:lnTo>
                  <a:lnTo>
                    <a:pt x="1813" y="4"/>
                  </a:lnTo>
                  <a:lnTo>
                    <a:pt x="1833" y="4"/>
                  </a:lnTo>
                  <a:lnTo>
                    <a:pt x="1853" y="4"/>
                  </a:lnTo>
                  <a:lnTo>
                    <a:pt x="1869" y="4"/>
                  </a:lnTo>
                  <a:lnTo>
                    <a:pt x="1889" y="4"/>
                  </a:lnTo>
                  <a:lnTo>
                    <a:pt x="1909" y="4"/>
                  </a:lnTo>
                  <a:lnTo>
                    <a:pt x="1925" y="4"/>
                  </a:lnTo>
                  <a:lnTo>
                    <a:pt x="1946" y="4"/>
                  </a:lnTo>
                  <a:lnTo>
                    <a:pt x="1966" y="4"/>
                  </a:lnTo>
                  <a:lnTo>
                    <a:pt x="1982" y="4"/>
                  </a:lnTo>
                  <a:lnTo>
                    <a:pt x="2002" y="4"/>
                  </a:lnTo>
                  <a:lnTo>
                    <a:pt x="2022" y="4"/>
                  </a:lnTo>
                  <a:lnTo>
                    <a:pt x="2038" y="4"/>
                  </a:lnTo>
                  <a:lnTo>
                    <a:pt x="2058" y="4"/>
                  </a:lnTo>
                  <a:lnTo>
                    <a:pt x="2078" y="4"/>
                  </a:lnTo>
                  <a:lnTo>
                    <a:pt x="2094" y="4"/>
                  </a:lnTo>
                  <a:lnTo>
                    <a:pt x="2114" y="4"/>
                  </a:lnTo>
                  <a:lnTo>
                    <a:pt x="2134" y="4"/>
                  </a:lnTo>
                  <a:lnTo>
                    <a:pt x="2150" y="4"/>
                  </a:lnTo>
                  <a:lnTo>
                    <a:pt x="2170" y="4"/>
                  </a:lnTo>
                  <a:lnTo>
                    <a:pt x="2190" y="4"/>
                  </a:lnTo>
                  <a:lnTo>
                    <a:pt x="2206" y="4"/>
                  </a:lnTo>
                  <a:lnTo>
                    <a:pt x="2226" y="4"/>
                  </a:lnTo>
                  <a:lnTo>
                    <a:pt x="2246" y="4"/>
                  </a:lnTo>
                  <a:lnTo>
                    <a:pt x="2262" y="4"/>
                  </a:lnTo>
                  <a:lnTo>
                    <a:pt x="2282" y="4"/>
                  </a:lnTo>
                  <a:lnTo>
                    <a:pt x="2302" y="4"/>
                  </a:lnTo>
                  <a:lnTo>
                    <a:pt x="2318" y="4"/>
                  </a:lnTo>
                  <a:lnTo>
                    <a:pt x="2338" y="4"/>
                  </a:lnTo>
                  <a:lnTo>
                    <a:pt x="2358" y="4"/>
                  </a:lnTo>
                  <a:lnTo>
                    <a:pt x="2378" y="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7" name="Freeform 327"/>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8" name="Freeform 328"/>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49" name="Freeform 329"/>
            <p:cNvSpPr>
              <a:spLocks/>
            </p:cNvSpPr>
            <p:nvPr/>
          </p:nvSpPr>
          <p:spPr bwMode="auto">
            <a:xfrm>
              <a:off x="4386917" y="1948848"/>
              <a:ext cx="3060172" cy="5147"/>
            </a:xfrm>
            <a:custGeom>
              <a:avLst/>
              <a:gdLst/>
              <a:ahLst/>
              <a:cxnLst>
                <a:cxn ang="0">
                  <a:pos x="36" y="4"/>
                </a:cxn>
                <a:cxn ang="0">
                  <a:pos x="92" y="4"/>
                </a:cxn>
                <a:cxn ang="0">
                  <a:pos x="148" y="4"/>
                </a:cxn>
                <a:cxn ang="0">
                  <a:pos x="204" y="4"/>
                </a:cxn>
                <a:cxn ang="0">
                  <a:pos x="260" y="4"/>
                </a:cxn>
                <a:cxn ang="0">
                  <a:pos x="316" y="4"/>
                </a:cxn>
                <a:cxn ang="0">
                  <a:pos x="372" y="4"/>
                </a:cxn>
                <a:cxn ang="0">
                  <a:pos x="429" y="4"/>
                </a:cxn>
                <a:cxn ang="0">
                  <a:pos x="485" y="4"/>
                </a:cxn>
                <a:cxn ang="0">
                  <a:pos x="541" y="4"/>
                </a:cxn>
                <a:cxn ang="0">
                  <a:pos x="597" y="4"/>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4"/>
                </a:cxn>
                <a:cxn ang="0">
                  <a:pos x="1217" y="4"/>
                </a:cxn>
                <a:cxn ang="0">
                  <a:pos x="1273" y="4"/>
                </a:cxn>
                <a:cxn ang="0">
                  <a:pos x="1329" y="4"/>
                </a:cxn>
                <a:cxn ang="0">
                  <a:pos x="1385" y="4"/>
                </a:cxn>
                <a:cxn ang="0">
                  <a:pos x="1441" y="4"/>
                </a:cxn>
                <a:cxn ang="0">
                  <a:pos x="1497" y="4"/>
                </a:cxn>
                <a:cxn ang="0">
                  <a:pos x="1553" y="4"/>
                </a:cxn>
                <a:cxn ang="0">
                  <a:pos x="1609" y="4"/>
                </a:cxn>
                <a:cxn ang="0">
                  <a:pos x="1665" y="4"/>
                </a:cxn>
                <a:cxn ang="0">
                  <a:pos x="1721" y="4"/>
                </a:cxn>
                <a:cxn ang="0">
                  <a:pos x="1777" y="4"/>
                </a:cxn>
                <a:cxn ang="0">
                  <a:pos x="1833" y="4"/>
                </a:cxn>
                <a:cxn ang="0">
                  <a:pos x="1889" y="4"/>
                </a:cxn>
                <a:cxn ang="0">
                  <a:pos x="1946" y="4"/>
                </a:cxn>
                <a:cxn ang="0">
                  <a:pos x="2002" y="4"/>
                </a:cxn>
                <a:cxn ang="0">
                  <a:pos x="2058" y="4"/>
                </a:cxn>
                <a:cxn ang="0">
                  <a:pos x="2114" y="4"/>
                </a:cxn>
                <a:cxn ang="0">
                  <a:pos x="2170" y="4"/>
                </a:cxn>
                <a:cxn ang="0">
                  <a:pos x="2226" y="4"/>
                </a:cxn>
                <a:cxn ang="0">
                  <a:pos x="2282" y="4"/>
                </a:cxn>
                <a:cxn ang="0">
                  <a:pos x="2338" y="4"/>
                </a:cxn>
              </a:cxnLst>
              <a:rect l="0" t="0" r="r" b="b"/>
              <a:pathLst>
                <a:path w="2378" h="4">
                  <a:moveTo>
                    <a:pt x="0" y="4"/>
                  </a:moveTo>
                  <a:lnTo>
                    <a:pt x="16" y="4"/>
                  </a:lnTo>
                  <a:lnTo>
                    <a:pt x="36" y="4"/>
                  </a:lnTo>
                  <a:lnTo>
                    <a:pt x="56" y="4"/>
                  </a:lnTo>
                  <a:lnTo>
                    <a:pt x="72" y="4"/>
                  </a:lnTo>
                  <a:lnTo>
                    <a:pt x="92" y="4"/>
                  </a:lnTo>
                  <a:lnTo>
                    <a:pt x="112" y="4"/>
                  </a:lnTo>
                  <a:lnTo>
                    <a:pt x="128" y="4"/>
                  </a:lnTo>
                  <a:lnTo>
                    <a:pt x="148" y="4"/>
                  </a:lnTo>
                  <a:lnTo>
                    <a:pt x="168" y="4"/>
                  </a:lnTo>
                  <a:lnTo>
                    <a:pt x="184" y="4"/>
                  </a:lnTo>
                  <a:lnTo>
                    <a:pt x="204" y="4"/>
                  </a:lnTo>
                  <a:lnTo>
                    <a:pt x="224" y="4"/>
                  </a:lnTo>
                  <a:lnTo>
                    <a:pt x="240" y="4"/>
                  </a:lnTo>
                  <a:lnTo>
                    <a:pt x="260" y="4"/>
                  </a:lnTo>
                  <a:lnTo>
                    <a:pt x="280" y="4"/>
                  </a:lnTo>
                  <a:lnTo>
                    <a:pt x="296" y="4"/>
                  </a:lnTo>
                  <a:lnTo>
                    <a:pt x="316" y="4"/>
                  </a:lnTo>
                  <a:lnTo>
                    <a:pt x="336" y="4"/>
                  </a:lnTo>
                  <a:lnTo>
                    <a:pt x="352" y="4"/>
                  </a:lnTo>
                  <a:lnTo>
                    <a:pt x="372" y="4"/>
                  </a:lnTo>
                  <a:lnTo>
                    <a:pt x="393" y="4"/>
                  </a:lnTo>
                  <a:lnTo>
                    <a:pt x="409" y="4"/>
                  </a:lnTo>
                  <a:lnTo>
                    <a:pt x="429" y="4"/>
                  </a:lnTo>
                  <a:lnTo>
                    <a:pt x="449" y="4"/>
                  </a:lnTo>
                  <a:lnTo>
                    <a:pt x="465" y="4"/>
                  </a:lnTo>
                  <a:lnTo>
                    <a:pt x="485" y="4"/>
                  </a:lnTo>
                  <a:lnTo>
                    <a:pt x="505" y="4"/>
                  </a:lnTo>
                  <a:lnTo>
                    <a:pt x="521" y="4"/>
                  </a:lnTo>
                  <a:lnTo>
                    <a:pt x="541" y="4"/>
                  </a:lnTo>
                  <a:lnTo>
                    <a:pt x="561" y="4"/>
                  </a:lnTo>
                  <a:lnTo>
                    <a:pt x="577" y="4"/>
                  </a:lnTo>
                  <a:lnTo>
                    <a:pt x="597" y="4"/>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4"/>
                  </a:lnTo>
                  <a:lnTo>
                    <a:pt x="1157" y="4"/>
                  </a:lnTo>
                  <a:lnTo>
                    <a:pt x="1177" y="4"/>
                  </a:lnTo>
                  <a:lnTo>
                    <a:pt x="1197" y="4"/>
                  </a:lnTo>
                  <a:lnTo>
                    <a:pt x="1217" y="4"/>
                  </a:lnTo>
                  <a:lnTo>
                    <a:pt x="1233" y="4"/>
                  </a:lnTo>
                  <a:lnTo>
                    <a:pt x="1253" y="4"/>
                  </a:lnTo>
                  <a:lnTo>
                    <a:pt x="1273" y="4"/>
                  </a:lnTo>
                  <a:lnTo>
                    <a:pt x="1289" y="4"/>
                  </a:lnTo>
                  <a:lnTo>
                    <a:pt x="1309" y="4"/>
                  </a:lnTo>
                  <a:lnTo>
                    <a:pt x="1329" y="4"/>
                  </a:lnTo>
                  <a:lnTo>
                    <a:pt x="1345" y="4"/>
                  </a:lnTo>
                  <a:lnTo>
                    <a:pt x="1365" y="4"/>
                  </a:lnTo>
                  <a:lnTo>
                    <a:pt x="1385" y="4"/>
                  </a:lnTo>
                  <a:lnTo>
                    <a:pt x="1401" y="4"/>
                  </a:lnTo>
                  <a:lnTo>
                    <a:pt x="1421" y="4"/>
                  </a:lnTo>
                  <a:lnTo>
                    <a:pt x="1441" y="4"/>
                  </a:lnTo>
                  <a:lnTo>
                    <a:pt x="1457" y="4"/>
                  </a:lnTo>
                  <a:lnTo>
                    <a:pt x="1477" y="4"/>
                  </a:lnTo>
                  <a:lnTo>
                    <a:pt x="1497" y="4"/>
                  </a:lnTo>
                  <a:lnTo>
                    <a:pt x="1513" y="4"/>
                  </a:lnTo>
                  <a:lnTo>
                    <a:pt x="1533" y="4"/>
                  </a:lnTo>
                  <a:lnTo>
                    <a:pt x="1553" y="4"/>
                  </a:lnTo>
                  <a:lnTo>
                    <a:pt x="1569" y="4"/>
                  </a:lnTo>
                  <a:lnTo>
                    <a:pt x="1589" y="4"/>
                  </a:lnTo>
                  <a:lnTo>
                    <a:pt x="1609" y="4"/>
                  </a:lnTo>
                  <a:lnTo>
                    <a:pt x="1625" y="4"/>
                  </a:lnTo>
                  <a:lnTo>
                    <a:pt x="1645" y="4"/>
                  </a:lnTo>
                  <a:lnTo>
                    <a:pt x="1665" y="4"/>
                  </a:lnTo>
                  <a:lnTo>
                    <a:pt x="1681" y="4"/>
                  </a:lnTo>
                  <a:lnTo>
                    <a:pt x="1701" y="4"/>
                  </a:lnTo>
                  <a:lnTo>
                    <a:pt x="1721" y="4"/>
                  </a:lnTo>
                  <a:lnTo>
                    <a:pt x="1737" y="4"/>
                  </a:lnTo>
                  <a:lnTo>
                    <a:pt x="1757" y="4"/>
                  </a:lnTo>
                  <a:lnTo>
                    <a:pt x="1777" y="4"/>
                  </a:lnTo>
                  <a:lnTo>
                    <a:pt x="1797" y="4"/>
                  </a:lnTo>
                  <a:lnTo>
                    <a:pt x="1813" y="4"/>
                  </a:lnTo>
                  <a:lnTo>
                    <a:pt x="1833" y="4"/>
                  </a:lnTo>
                  <a:lnTo>
                    <a:pt x="1853" y="4"/>
                  </a:lnTo>
                  <a:lnTo>
                    <a:pt x="1869" y="4"/>
                  </a:lnTo>
                  <a:lnTo>
                    <a:pt x="1889" y="4"/>
                  </a:lnTo>
                  <a:lnTo>
                    <a:pt x="1909" y="4"/>
                  </a:lnTo>
                  <a:lnTo>
                    <a:pt x="1925" y="4"/>
                  </a:lnTo>
                  <a:lnTo>
                    <a:pt x="1946" y="4"/>
                  </a:lnTo>
                  <a:lnTo>
                    <a:pt x="1966" y="4"/>
                  </a:lnTo>
                  <a:lnTo>
                    <a:pt x="1982" y="4"/>
                  </a:lnTo>
                  <a:lnTo>
                    <a:pt x="2002" y="4"/>
                  </a:lnTo>
                  <a:lnTo>
                    <a:pt x="2022" y="4"/>
                  </a:lnTo>
                  <a:lnTo>
                    <a:pt x="2038" y="4"/>
                  </a:lnTo>
                  <a:lnTo>
                    <a:pt x="2058" y="4"/>
                  </a:lnTo>
                  <a:lnTo>
                    <a:pt x="2078" y="4"/>
                  </a:lnTo>
                  <a:lnTo>
                    <a:pt x="2094" y="4"/>
                  </a:lnTo>
                  <a:lnTo>
                    <a:pt x="2114" y="4"/>
                  </a:lnTo>
                  <a:lnTo>
                    <a:pt x="2134" y="4"/>
                  </a:lnTo>
                  <a:lnTo>
                    <a:pt x="2150" y="4"/>
                  </a:lnTo>
                  <a:lnTo>
                    <a:pt x="2170" y="4"/>
                  </a:lnTo>
                  <a:lnTo>
                    <a:pt x="2190" y="4"/>
                  </a:lnTo>
                  <a:lnTo>
                    <a:pt x="2206" y="4"/>
                  </a:lnTo>
                  <a:lnTo>
                    <a:pt x="2226" y="4"/>
                  </a:lnTo>
                  <a:lnTo>
                    <a:pt x="2246" y="4"/>
                  </a:lnTo>
                  <a:lnTo>
                    <a:pt x="2262" y="4"/>
                  </a:lnTo>
                  <a:lnTo>
                    <a:pt x="2282" y="4"/>
                  </a:lnTo>
                  <a:lnTo>
                    <a:pt x="2302" y="4"/>
                  </a:lnTo>
                  <a:lnTo>
                    <a:pt x="2318" y="4"/>
                  </a:lnTo>
                  <a:lnTo>
                    <a:pt x="2338" y="4"/>
                  </a:lnTo>
                  <a:lnTo>
                    <a:pt x="2358" y="4"/>
                  </a:lnTo>
                  <a:lnTo>
                    <a:pt x="2378" y="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0" name="Freeform 330"/>
            <p:cNvSpPr>
              <a:spLocks/>
            </p:cNvSpPr>
            <p:nvPr/>
          </p:nvSpPr>
          <p:spPr bwMode="auto">
            <a:xfrm>
              <a:off x="4386917" y="1953996"/>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1" name="Freeform 331"/>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2" name="Freeform 332"/>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3" name="Freeform 333"/>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4" name="Freeform 334"/>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5" name="Freeform 335"/>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6" name="Freeform 336"/>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7" name="Freeform 337"/>
            <p:cNvSpPr>
              <a:spLocks/>
            </p:cNvSpPr>
            <p:nvPr/>
          </p:nvSpPr>
          <p:spPr bwMode="auto">
            <a:xfrm>
              <a:off x="4386917" y="1933406"/>
              <a:ext cx="3060172" cy="15442"/>
            </a:xfrm>
            <a:custGeom>
              <a:avLst/>
              <a:gdLst/>
              <a:ahLst/>
              <a:cxnLst>
                <a:cxn ang="0">
                  <a:pos x="36" y="12"/>
                </a:cxn>
                <a:cxn ang="0">
                  <a:pos x="92" y="12"/>
                </a:cxn>
                <a:cxn ang="0">
                  <a:pos x="148" y="12"/>
                </a:cxn>
                <a:cxn ang="0">
                  <a:pos x="204" y="12"/>
                </a:cxn>
                <a:cxn ang="0">
                  <a:pos x="260" y="12"/>
                </a:cxn>
                <a:cxn ang="0">
                  <a:pos x="316" y="12"/>
                </a:cxn>
                <a:cxn ang="0">
                  <a:pos x="372" y="12"/>
                </a:cxn>
                <a:cxn ang="0">
                  <a:pos x="429" y="12"/>
                </a:cxn>
                <a:cxn ang="0">
                  <a:pos x="485" y="12"/>
                </a:cxn>
                <a:cxn ang="0">
                  <a:pos x="541" y="12"/>
                </a:cxn>
                <a:cxn ang="0">
                  <a:pos x="597" y="4"/>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4"/>
                </a:cxn>
                <a:cxn ang="0">
                  <a:pos x="1217" y="8"/>
                </a:cxn>
                <a:cxn ang="0">
                  <a:pos x="1273" y="12"/>
                </a:cxn>
                <a:cxn ang="0">
                  <a:pos x="1329" y="12"/>
                </a:cxn>
                <a:cxn ang="0">
                  <a:pos x="1385" y="12"/>
                </a:cxn>
                <a:cxn ang="0">
                  <a:pos x="1441" y="12"/>
                </a:cxn>
                <a:cxn ang="0">
                  <a:pos x="1497" y="12"/>
                </a:cxn>
                <a:cxn ang="0">
                  <a:pos x="1553" y="12"/>
                </a:cxn>
                <a:cxn ang="0">
                  <a:pos x="1609" y="12"/>
                </a:cxn>
                <a:cxn ang="0">
                  <a:pos x="1665" y="12"/>
                </a:cxn>
                <a:cxn ang="0">
                  <a:pos x="1721" y="12"/>
                </a:cxn>
                <a:cxn ang="0">
                  <a:pos x="1777" y="12"/>
                </a:cxn>
                <a:cxn ang="0">
                  <a:pos x="1833" y="12"/>
                </a:cxn>
                <a:cxn ang="0">
                  <a:pos x="1889" y="12"/>
                </a:cxn>
                <a:cxn ang="0">
                  <a:pos x="1946" y="12"/>
                </a:cxn>
                <a:cxn ang="0">
                  <a:pos x="2002" y="12"/>
                </a:cxn>
                <a:cxn ang="0">
                  <a:pos x="2058" y="12"/>
                </a:cxn>
                <a:cxn ang="0">
                  <a:pos x="2114" y="12"/>
                </a:cxn>
                <a:cxn ang="0">
                  <a:pos x="2170" y="12"/>
                </a:cxn>
                <a:cxn ang="0">
                  <a:pos x="2226" y="12"/>
                </a:cxn>
                <a:cxn ang="0">
                  <a:pos x="2282" y="12"/>
                </a:cxn>
                <a:cxn ang="0">
                  <a:pos x="2338" y="12"/>
                </a:cxn>
              </a:cxnLst>
              <a:rect l="0" t="0" r="r" b="b"/>
              <a:pathLst>
                <a:path w="2378" h="12">
                  <a:moveTo>
                    <a:pt x="0" y="12"/>
                  </a:moveTo>
                  <a:lnTo>
                    <a:pt x="16" y="12"/>
                  </a:lnTo>
                  <a:lnTo>
                    <a:pt x="36" y="12"/>
                  </a:lnTo>
                  <a:lnTo>
                    <a:pt x="56" y="12"/>
                  </a:lnTo>
                  <a:lnTo>
                    <a:pt x="72" y="12"/>
                  </a:lnTo>
                  <a:lnTo>
                    <a:pt x="92" y="12"/>
                  </a:lnTo>
                  <a:lnTo>
                    <a:pt x="112" y="12"/>
                  </a:lnTo>
                  <a:lnTo>
                    <a:pt x="128" y="12"/>
                  </a:lnTo>
                  <a:lnTo>
                    <a:pt x="148" y="12"/>
                  </a:lnTo>
                  <a:lnTo>
                    <a:pt x="168" y="12"/>
                  </a:lnTo>
                  <a:lnTo>
                    <a:pt x="184" y="12"/>
                  </a:lnTo>
                  <a:lnTo>
                    <a:pt x="204" y="12"/>
                  </a:lnTo>
                  <a:lnTo>
                    <a:pt x="224" y="12"/>
                  </a:lnTo>
                  <a:lnTo>
                    <a:pt x="240" y="12"/>
                  </a:lnTo>
                  <a:lnTo>
                    <a:pt x="260" y="12"/>
                  </a:lnTo>
                  <a:lnTo>
                    <a:pt x="280" y="12"/>
                  </a:lnTo>
                  <a:lnTo>
                    <a:pt x="296" y="12"/>
                  </a:lnTo>
                  <a:lnTo>
                    <a:pt x="316" y="12"/>
                  </a:lnTo>
                  <a:lnTo>
                    <a:pt x="336" y="12"/>
                  </a:lnTo>
                  <a:lnTo>
                    <a:pt x="352" y="12"/>
                  </a:lnTo>
                  <a:lnTo>
                    <a:pt x="372" y="12"/>
                  </a:lnTo>
                  <a:lnTo>
                    <a:pt x="393" y="12"/>
                  </a:lnTo>
                  <a:lnTo>
                    <a:pt x="409" y="12"/>
                  </a:lnTo>
                  <a:lnTo>
                    <a:pt x="429" y="12"/>
                  </a:lnTo>
                  <a:lnTo>
                    <a:pt x="449" y="12"/>
                  </a:lnTo>
                  <a:lnTo>
                    <a:pt x="465" y="12"/>
                  </a:lnTo>
                  <a:lnTo>
                    <a:pt x="485" y="12"/>
                  </a:lnTo>
                  <a:lnTo>
                    <a:pt x="505" y="12"/>
                  </a:lnTo>
                  <a:lnTo>
                    <a:pt x="521" y="12"/>
                  </a:lnTo>
                  <a:lnTo>
                    <a:pt x="541" y="12"/>
                  </a:lnTo>
                  <a:lnTo>
                    <a:pt x="561" y="8"/>
                  </a:lnTo>
                  <a:lnTo>
                    <a:pt x="577" y="8"/>
                  </a:lnTo>
                  <a:lnTo>
                    <a:pt x="597" y="4"/>
                  </a:lnTo>
                  <a:lnTo>
                    <a:pt x="617" y="4"/>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4"/>
                  </a:lnTo>
                  <a:lnTo>
                    <a:pt x="1157" y="4"/>
                  </a:lnTo>
                  <a:lnTo>
                    <a:pt x="1177" y="4"/>
                  </a:lnTo>
                  <a:lnTo>
                    <a:pt x="1197" y="8"/>
                  </a:lnTo>
                  <a:lnTo>
                    <a:pt x="1217" y="8"/>
                  </a:lnTo>
                  <a:lnTo>
                    <a:pt x="1233" y="12"/>
                  </a:lnTo>
                  <a:lnTo>
                    <a:pt x="1253" y="12"/>
                  </a:lnTo>
                  <a:lnTo>
                    <a:pt x="1273" y="12"/>
                  </a:lnTo>
                  <a:lnTo>
                    <a:pt x="1289" y="12"/>
                  </a:lnTo>
                  <a:lnTo>
                    <a:pt x="1309" y="12"/>
                  </a:lnTo>
                  <a:lnTo>
                    <a:pt x="1329" y="12"/>
                  </a:lnTo>
                  <a:lnTo>
                    <a:pt x="1345" y="12"/>
                  </a:lnTo>
                  <a:lnTo>
                    <a:pt x="1365" y="12"/>
                  </a:lnTo>
                  <a:lnTo>
                    <a:pt x="1385" y="12"/>
                  </a:lnTo>
                  <a:lnTo>
                    <a:pt x="1401" y="12"/>
                  </a:lnTo>
                  <a:lnTo>
                    <a:pt x="1421" y="12"/>
                  </a:lnTo>
                  <a:lnTo>
                    <a:pt x="1441" y="12"/>
                  </a:lnTo>
                  <a:lnTo>
                    <a:pt x="1457" y="12"/>
                  </a:lnTo>
                  <a:lnTo>
                    <a:pt x="1477" y="12"/>
                  </a:lnTo>
                  <a:lnTo>
                    <a:pt x="1497" y="12"/>
                  </a:lnTo>
                  <a:lnTo>
                    <a:pt x="1513" y="12"/>
                  </a:lnTo>
                  <a:lnTo>
                    <a:pt x="1533" y="12"/>
                  </a:lnTo>
                  <a:lnTo>
                    <a:pt x="1553" y="12"/>
                  </a:lnTo>
                  <a:lnTo>
                    <a:pt x="1569" y="12"/>
                  </a:lnTo>
                  <a:lnTo>
                    <a:pt x="1589" y="12"/>
                  </a:lnTo>
                  <a:lnTo>
                    <a:pt x="1609" y="12"/>
                  </a:lnTo>
                  <a:lnTo>
                    <a:pt x="1625" y="12"/>
                  </a:lnTo>
                  <a:lnTo>
                    <a:pt x="1645" y="12"/>
                  </a:lnTo>
                  <a:lnTo>
                    <a:pt x="1665" y="12"/>
                  </a:lnTo>
                  <a:lnTo>
                    <a:pt x="1681" y="12"/>
                  </a:lnTo>
                  <a:lnTo>
                    <a:pt x="1701" y="12"/>
                  </a:lnTo>
                  <a:lnTo>
                    <a:pt x="1721" y="12"/>
                  </a:lnTo>
                  <a:lnTo>
                    <a:pt x="1737" y="12"/>
                  </a:lnTo>
                  <a:lnTo>
                    <a:pt x="1757" y="12"/>
                  </a:lnTo>
                  <a:lnTo>
                    <a:pt x="1777" y="12"/>
                  </a:lnTo>
                  <a:lnTo>
                    <a:pt x="1797" y="12"/>
                  </a:lnTo>
                  <a:lnTo>
                    <a:pt x="1813" y="12"/>
                  </a:lnTo>
                  <a:lnTo>
                    <a:pt x="1833" y="12"/>
                  </a:lnTo>
                  <a:lnTo>
                    <a:pt x="1853" y="12"/>
                  </a:lnTo>
                  <a:lnTo>
                    <a:pt x="1869" y="12"/>
                  </a:lnTo>
                  <a:lnTo>
                    <a:pt x="1889" y="12"/>
                  </a:lnTo>
                  <a:lnTo>
                    <a:pt x="1909" y="12"/>
                  </a:lnTo>
                  <a:lnTo>
                    <a:pt x="1925" y="12"/>
                  </a:lnTo>
                  <a:lnTo>
                    <a:pt x="1946" y="12"/>
                  </a:lnTo>
                  <a:lnTo>
                    <a:pt x="1966" y="12"/>
                  </a:lnTo>
                  <a:lnTo>
                    <a:pt x="1982" y="12"/>
                  </a:lnTo>
                  <a:lnTo>
                    <a:pt x="2002" y="12"/>
                  </a:lnTo>
                  <a:lnTo>
                    <a:pt x="2022" y="12"/>
                  </a:lnTo>
                  <a:lnTo>
                    <a:pt x="2038" y="12"/>
                  </a:lnTo>
                  <a:lnTo>
                    <a:pt x="2058" y="12"/>
                  </a:lnTo>
                  <a:lnTo>
                    <a:pt x="2078" y="12"/>
                  </a:lnTo>
                  <a:lnTo>
                    <a:pt x="2094" y="12"/>
                  </a:lnTo>
                  <a:lnTo>
                    <a:pt x="2114" y="12"/>
                  </a:lnTo>
                  <a:lnTo>
                    <a:pt x="2134" y="12"/>
                  </a:lnTo>
                  <a:lnTo>
                    <a:pt x="2150" y="12"/>
                  </a:lnTo>
                  <a:lnTo>
                    <a:pt x="2170" y="12"/>
                  </a:lnTo>
                  <a:lnTo>
                    <a:pt x="2190" y="12"/>
                  </a:lnTo>
                  <a:lnTo>
                    <a:pt x="2206" y="12"/>
                  </a:lnTo>
                  <a:lnTo>
                    <a:pt x="2226" y="12"/>
                  </a:lnTo>
                  <a:lnTo>
                    <a:pt x="2246" y="12"/>
                  </a:lnTo>
                  <a:lnTo>
                    <a:pt x="2262" y="12"/>
                  </a:lnTo>
                  <a:lnTo>
                    <a:pt x="2282" y="12"/>
                  </a:lnTo>
                  <a:lnTo>
                    <a:pt x="2302" y="12"/>
                  </a:lnTo>
                  <a:lnTo>
                    <a:pt x="2318" y="12"/>
                  </a:lnTo>
                  <a:lnTo>
                    <a:pt x="2338" y="12"/>
                  </a:lnTo>
                  <a:lnTo>
                    <a:pt x="2358" y="12"/>
                  </a:lnTo>
                  <a:lnTo>
                    <a:pt x="2378" y="12"/>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8" name="Freeform 338"/>
            <p:cNvSpPr>
              <a:spLocks/>
            </p:cNvSpPr>
            <p:nvPr/>
          </p:nvSpPr>
          <p:spPr bwMode="auto">
            <a:xfrm>
              <a:off x="4386917" y="1943701"/>
              <a:ext cx="3060172" cy="5147"/>
            </a:xfrm>
            <a:custGeom>
              <a:avLst/>
              <a:gdLst/>
              <a:ahLst/>
              <a:cxnLst>
                <a:cxn ang="0">
                  <a:pos x="36" y="4"/>
                </a:cxn>
                <a:cxn ang="0">
                  <a:pos x="92" y="4"/>
                </a:cxn>
                <a:cxn ang="0">
                  <a:pos x="148" y="4"/>
                </a:cxn>
                <a:cxn ang="0">
                  <a:pos x="204" y="4"/>
                </a:cxn>
                <a:cxn ang="0">
                  <a:pos x="260" y="4"/>
                </a:cxn>
                <a:cxn ang="0">
                  <a:pos x="316" y="4"/>
                </a:cxn>
                <a:cxn ang="0">
                  <a:pos x="372" y="4"/>
                </a:cxn>
                <a:cxn ang="0">
                  <a:pos x="429" y="4"/>
                </a:cxn>
                <a:cxn ang="0">
                  <a:pos x="485" y="4"/>
                </a:cxn>
                <a:cxn ang="0">
                  <a:pos x="541" y="4"/>
                </a:cxn>
                <a:cxn ang="0">
                  <a:pos x="597" y="4"/>
                </a:cxn>
                <a:cxn ang="0">
                  <a:pos x="653" y="0"/>
                </a:cxn>
                <a:cxn ang="0">
                  <a:pos x="709" y="0"/>
                </a:cxn>
                <a:cxn ang="0">
                  <a:pos x="765" y="4"/>
                </a:cxn>
                <a:cxn ang="0">
                  <a:pos x="821" y="4"/>
                </a:cxn>
                <a:cxn ang="0">
                  <a:pos x="877" y="0"/>
                </a:cxn>
                <a:cxn ang="0">
                  <a:pos x="933" y="4"/>
                </a:cxn>
                <a:cxn ang="0">
                  <a:pos x="989" y="4"/>
                </a:cxn>
                <a:cxn ang="0">
                  <a:pos x="1045" y="4"/>
                </a:cxn>
                <a:cxn ang="0">
                  <a:pos x="1101" y="4"/>
                </a:cxn>
                <a:cxn ang="0">
                  <a:pos x="1157" y="4"/>
                </a:cxn>
                <a:cxn ang="0">
                  <a:pos x="1217" y="4"/>
                </a:cxn>
                <a:cxn ang="0">
                  <a:pos x="1273" y="4"/>
                </a:cxn>
                <a:cxn ang="0">
                  <a:pos x="1329" y="4"/>
                </a:cxn>
                <a:cxn ang="0">
                  <a:pos x="1385" y="4"/>
                </a:cxn>
                <a:cxn ang="0">
                  <a:pos x="1441" y="4"/>
                </a:cxn>
                <a:cxn ang="0">
                  <a:pos x="1497" y="4"/>
                </a:cxn>
                <a:cxn ang="0">
                  <a:pos x="1553" y="4"/>
                </a:cxn>
                <a:cxn ang="0">
                  <a:pos x="1609" y="4"/>
                </a:cxn>
                <a:cxn ang="0">
                  <a:pos x="1665" y="4"/>
                </a:cxn>
                <a:cxn ang="0">
                  <a:pos x="1721" y="4"/>
                </a:cxn>
                <a:cxn ang="0">
                  <a:pos x="1777" y="4"/>
                </a:cxn>
                <a:cxn ang="0">
                  <a:pos x="1833" y="4"/>
                </a:cxn>
                <a:cxn ang="0">
                  <a:pos x="1889" y="4"/>
                </a:cxn>
                <a:cxn ang="0">
                  <a:pos x="1946" y="4"/>
                </a:cxn>
                <a:cxn ang="0">
                  <a:pos x="2002" y="4"/>
                </a:cxn>
                <a:cxn ang="0">
                  <a:pos x="2058" y="4"/>
                </a:cxn>
                <a:cxn ang="0">
                  <a:pos x="2114" y="4"/>
                </a:cxn>
                <a:cxn ang="0">
                  <a:pos x="2170" y="4"/>
                </a:cxn>
                <a:cxn ang="0">
                  <a:pos x="2226" y="4"/>
                </a:cxn>
                <a:cxn ang="0">
                  <a:pos x="2282" y="4"/>
                </a:cxn>
                <a:cxn ang="0">
                  <a:pos x="2338" y="4"/>
                </a:cxn>
              </a:cxnLst>
              <a:rect l="0" t="0" r="r" b="b"/>
              <a:pathLst>
                <a:path w="2378" h="4">
                  <a:moveTo>
                    <a:pt x="0" y="4"/>
                  </a:moveTo>
                  <a:lnTo>
                    <a:pt x="16" y="4"/>
                  </a:lnTo>
                  <a:lnTo>
                    <a:pt x="36" y="4"/>
                  </a:lnTo>
                  <a:lnTo>
                    <a:pt x="56" y="4"/>
                  </a:lnTo>
                  <a:lnTo>
                    <a:pt x="72" y="4"/>
                  </a:lnTo>
                  <a:lnTo>
                    <a:pt x="92" y="4"/>
                  </a:lnTo>
                  <a:lnTo>
                    <a:pt x="112" y="4"/>
                  </a:lnTo>
                  <a:lnTo>
                    <a:pt x="128" y="4"/>
                  </a:lnTo>
                  <a:lnTo>
                    <a:pt x="148" y="4"/>
                  </a:lnTo>
                  <a:lnTo>
                    <a:pt x="168" y="4"/>
                  </a:lnTo>
                  <a:lnTo>
                    <a:pt x="184" y="4"/>
                  </a:lnTo>
                  <a:lnTo>
                    <a:pt x="204" y="4"/>
                  </a:lnTo>
                  <a:lnTo>
                    <a:pt x="224" y="4"/>
                  </a:lnTo>
                  <a:lnTo>
                    <a:pt x="240" y="4"/>
                  </a:lnTo>
                  <a:lnTo>
                    <a:pt x="260" y="4"/>
                  </a:lnTo>
                  <a:lnTo>
                    <a:pt x="280" y="4"/>
                  </a:lnTo>
                  <a:lnTo>
                    <a:pt x="296" y="4"/>
                  </a:lnTo>
                  <a:lnTo>
                    <a:pt x="316" y="4"/>
                  </a:lnTo>
                  <a:lnTo>
                    <a:pt x="336" y="4"/>
                  </a:lnTo>
                  <a:lnTo>
                    <a:pt x="352" y="4"/>
                  </a:lnTo>
                  <a:lnTo>
                    <a:pt x="372" y="4"/>
                  </a:lnTo>
                  <a:lnTo>
                    <a:pt x="393" y="4"/>
                  </a:lnTo>
                  <a:lnTo>
                    <a:pt x="409" y="4"/>
                  </a:lnTo>
                  <a:lnTo>
                    <a:pt x="429" y="4"/>
                  </a:lnTo>
                  <a:lnTo>
                    <a:pt x="449" y="4"/>
                  </a:lnTo>
                  <a:lnTo>
                    <a:pt x="465" y="4"/>
                  </a:lnTo>
                  <a:lnTo>
                    <a:pt x="485" y="4"/>
                  </a:lnTo>
                  <a:lnTo>
                    <a:pt x="505" y="4"/>
                  </a:lnTo>
                  <a:lnTo>
                    <a:pt x="521" y="4"/>
                  </a:lnTo>
                  <a:lnTo>
                    <a:pt x="541" y="4"/>
                  </a:lnTo>
                  <a:lnTo>
                    <a:pt x="561" y="4"/>
                  </a:lnTo>
                  <a:lnTo>
                    <a:pt x="577" y="4"/>
                  </a:lnTo>
                  <a:lnTo>
                    <a:pt x="597" y="4"/>
                  </a:lnTo>
                  <a:lnTo>
                    <a:pt x="617" y="4"/>
                  </a:lnTo>
                  <a:lnTo>
                    <a:pt x="637" y="4"/>
                  </a:lnTo>
                  <a:lnTo>
                    <a:pt x="653" y="0"/>
                  </a:lnTo>
                  <a:lnTo>
                    <a:pt x="673" y="0"/>
                  </a:lnTo>
                  <a:lnTo>
                    <a:pt x="693" y="0"/>
                  </a:lnTo>
                  <a:lnTo>
                    <a:pt x="709" y="0"/>
                  </a:lnTo>
                  <a:lnTo>
                    <a:pt x="729" y="0"/>
                  </a:lnTo>
                  <a:lnTo>
                    <a:pt x="749" y="0"/>
                  </a:lnTo>
                  <a:lnTo>
                    <a:pt x="765" y="4"/>
                  </a:lnTo>
                  <a:lnTo>
                    <a:pt x="785" y="4"/>
                  </a:lnTo>
                  <a:lnTo>
                    <a:pt x="805" y="4"/>
                  </a:lnTo>
                  <a:lnTo>
                    <a:pt x="821" y="4"/>
                  </a:lnTo>
                  <a:lnTo>
                    <a:pt x="841" y="4"/>
                  </a:lnTo>
                  <a:lnTo>
                    <a:pt x="861" y="0"/>
                  </a:lnTo>
                  <a:lnTo>
                    <a:pt x="877" y="0"/>
                  </a:lnTo>
                  <a:lnTo>
                    <a:pt x="897" y="4"/>
                  </a:lnTo>
                  <a:lnTo>
                    <a:pt x="917" y="4"/>
                  </a:lnTo>
                  <a:lnTo>
                    <a:pt x="933" y="4"/>
                  </a:lnTo>
                  <a:lnTo>
                    <a:pt x="953" y="4"/>
                  </a:lnTo>
                  <a:lnTo>
                    <a:pt x="973" y="4"/>
                  </a:lnTo>
                  <a:lnTo>
                    <a:pt x="989" y="4"/>
                  </a:lnTo>
                  <a:lnTo>
                    <a:pt x="1009" y="4"/>
                  </a:lnTo>
                  <a:lnTo>
                    <a:pt x="1029" y="4"/>
                  </a:lnTo>
                  <a:lnTo>
                    <a:pt x="1045" y="4"/>
                  </a:lnTo>
                  <a:lnTo>
                    <a:pt x="1065" y="4"/>
                  </a:lnTo>
                  <a:lnTo>
                    <a:pt x="1085" y="4"/>
                  </a:lnTo>
                  <a:lnTo>
                    <a:pt x="1101" y="4"/>
                  </a:lnTo>
                  <a:lnTo>
                    <a:pt x="1121" y="4"/>
                  </a:lnTo>
                  <a:lnTo>
                    <a:pt x="1141" y="4"/>
                  </a:lnTo>
                  <a:lnTo>
                    <a:pt x="1157" y="4"/>
                  </a:lnTo>
                  <a:lnTo>
                    <a:pt x="1177" y="4"/>
                  </a:lnTo>
                  <a:lnTo>
                    <a:pt x="1197" y="4"/>
                  </a:lnTo>
                  <a:lnTo>
                    <a:pt x="1217" y="4"/>
                  </a:lnTo>
                  <a:lnTo>
                    <a:pt x="1233" y="4"/>
                  </a:lnTo>
                  <a:lnTo>
                    <a:pt x="1253" y="4"/>
                  </a:lnTo>
                  <a:lnTo>
                    <a:pt x="1273" y="4"/>
                  </a:lnTo>
                  <a:lnTo>
                    <a:pt x="1289" y="4"/>
                  </a:lnTo>
                  <a:lnTo>
                    <a:pt x="1309" y="4"/>
                  </a:lnTo>
                  <a:lnTo>
                    <a:pt x="1329" y="4"/>
                  </a:lnTo>
                  <a:lnTo>
                    <a:pt x="1345" y="4"/>
                  </a:lnTo>
                  <a:lnTo>
                    <a:pt x="1365" y="4"/>
                  </a:lnTo>
                  <a:lnTo>
                    <a:pt x="1385" y="4"/>
                  </a:lnTo>
                  <a:lnTo>
                    <a:pt x="1401" y="4"/>
                  </a:lnTo>
                  <a:lnTo>
                    <a:pt x="1421" y="4"/>
                  </a:lnTo>
                  <a:lnTo>
                    <a:pt x="1441" y="4"/>
                  </a:lnTo>
                  <a:lnTo>
                    <a:pt x="1457" y="4"/>
                  </a:lnTo>
                  <a:lnTo>
                    <a:pt x="1477" y="4"/>
                  </a:lnTo>
                  <a:lnTo>
                    <a:pt x="1497" y="4"/>
                  </a:lnTo>
                  <a:lnTo>
                    <a:pt x="1513" y="4"/>
                  </a:lnTo>
                  <a:lnTo>
                    <a:pt x="1533" y="4"/>
                  </a:lnTo>
                  <a:lnTo>
                    <a:pt x="1553" y="4"/>
                  </a:lnTo>
                  <a:lnTo>
                    <a:pt x="1569" y="4"/>
                  </a:lnTo>
                  <a:lnTo>
                    <a:pt x="1589" y="4"/>
                  </a:lnTo>
                  <a:lnTo>
                    <a:pt x="1609" y="4"/>
                  </a:lnTo>
                  <a:lnTo>
                    <a:pt x="1625" y="4"/>
                  </a:lnTo>
                  <a:lnTo>
                    <a:pt x="1645" y="4"/>
                  </a:lnTo>
                  <a:lnTo>
                    <a:pt x="1665" y="4"/>
                  </a:lnTo>
                  <a:lnTo>
                    <a:pt x="1681" y="4"/>
                  </a:lnTo>
                  <a:lnTo>
                    <a:pt x="1701" y="4"/>
                  </a:lnTo>
                  <a:lnTo>
                    <a:pt x="1721" y="4"/>
                  </a:lnTo>
                  <a:lnTo>
                    <a:pt x="1737" y="4"/>
                  </a:lnTo>
                  <a:lnTo>
                    <a:pt x="1757" y="4"/>
                  </a:lnTo>
                  <a:lnTo>
                    <a:pt x="1777" y="4"/>
                  </a:lnTo>
                  <a:lnTo>
                    <a:pt x="1797" y="4"/>
                  </a:lnTo>
                  <a:lnTo>
                    <a:pt x="1813" y="4"/>
                  </a:lnTo>
                  <a:lnTo>
                    <a:pt x="1833" y="4"/>
                  </a:lnTo>
                  <a:lnTo>
                    <a:pt x="1853" y="4"/>
                  </a:lnTo>
                  <a:lnTo>
                    <a:pt x="1869" y="4"/>
                  </a:lnTo>
                  <a:lnTo>
                    <a:pt x="1889" y="4"/>
                  </a:lnTo>
                  <a:lnTo>
                    <a:pt x="1909" y="4"/>
                  </a:lnTo>
                  <a:lnTo>
                    <a:pt x="1925" y="4"/>
                  </a:lnTo>
                  <a:lnTo>
                    <a:pt x="1946" y="4"/>
                  </a:lnTo>
                  <a:lnTo>
                    <a:pt x="1966" y="4"/>
                  </a:lnTo>
                  <a:lnTo>
                    <a:pt x="1982" y="4"/>
                  </a:lnTo>
                  <a:lnTo>
                    <a:pt x="2002" y="4"/>
                  </a:lnTo>
                  <a:lnTo>
                    <a:pt x="2022" y="4"/>
                  </a:lnTo>
                  <a:lnTo>
                    <a:pt x="2038" y="4"/>
                  </a:lnTo>
                  <a:lnTo>
                    <a:pt x="2058" y="4"/>
                  </a:lnTo>
                  <a:lnTo>
                    <a:pt x="2078" y="4"/>
                  </a:lnTo>
                  <a:lnTo>
                    <a:pt x="2094" y="4"/>
                  </a:lnTo>
                  <a:lnTo>
                    <a:pt x="2114" y="4"/>
                  </a:lnTo>
                  <a:lnTo>
                    <a:pt x="2134" y="4"/>
                  </a:lnTo>
                  <a:lnTo>
                    <a:pt x="2150" y="4"/>
                  </a:lnTo>
                  <a:lnTo>
                    <a:pt x="2170" y="4"/>
                  </a:lnTo>
                  <a:lnTo>
                    <a:pt x="2190" y="4"/>
                  </a:lnTo>
                  <a:lnTo>
                    <a:pt x="2206" y="4"/>
                  </a:lnTo>
                  <a:lnTo>
                    <a:pt x="2226" y="4"/>
                  </a:lnTo>
                  <a:lnTo>
                    <a:pt x="2246" y="4"/>
                  </a:lnTo>
                  <a:lnTo>
                    <a:pt x="2262" y="4"/>
                  </a:lnTo>
                  <a:lnTo>
                    <a:pt x="2282" y="4"/>
                  </a:lnTo>
                  <a:lnTo>
                    <a:pt x="2302" y="4"/>
                  </a:lnTo>
                  <a:lnTo>
                    <a:pt x="2318" y="4"/>
                  </a:lnTo>
                  <a:lnTo>
                    <a:pt x="2338" y="4"/>
                  </a:lnTo>
                  <a:lnTo>
                    <a:pt x="2358" y="4"/>
                  </a:lnTo>
                  <a:lnTo>
                    <a:pt x="2378" y="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59" name="Freeform 339"/>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60" name="Freeform 340"/>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61" name="Freeform 341"/>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62" name="Freeform 342"/>
            <p:cNvSpPr>
              <a:spLocks/>
            </p:cNvSpPr>
            <p:nvPr/>
          </p:nvSpPr>
          <p:spPr bwMode="auto">
            <a:xfrm>
              <a:off x="4386917" y="1959143"/>
              <a:ext cx="3060172" cy="1287"/>
            </a:xfrm>
            <a:custGeom>
              <a:avLst/>
              <a:gdLst/>
              <a:ahLst/>
              <a:cxnLst>
                <a:cxn ang="0">
                  <a:pos x="36" y="0"/>
                </a:cxn>
                <a:cxn ang="0">
                  <a:pos x="92" y="0"/>
                </a:cxn>
                <a:cxn ang="0">
                  <a:pos x="148" y="0"/>
                </a:cxn>
                <a:cxn ang="0">
                  <a:pos x="204" y="0"/>
                </a:cxn>
                <a:cxn ang="0">
                  <a:pos x="260" y="0"/>
                </a:cxn>
                <a:cxn ang="0">
                  <a:pos x="316" y="0"/>
                </a:cxn>
                <a:cxn ang="0">
                  <a:pos x="372" y="0"/>
                </a:cxn>
                <a:cxn ang="0">
                  <a:pos x="429" y="0"/>
                </a:cxn>
                <a:cxn ang="0">
                  <a:pos x="485" y="0"/>
                </a:cxn>
                <a:cxn ang="0">
                  <a:pos x="541" y="0"/>
                </a:cxn>
                <a:cxn ang="0">
                  <a:pos x="597" y="0"/>
                </a:cxn>
                <a:cxn ang="0">
                  <a:pos x="653" y="0"/>
                </a:cxn>
                <a:cxn ang="0">
                  <a:pos x="709" y="0"/>
                </a:cxn>
                <a:cxn ang="0">
                  <a:pos x="765" y="0"/>
                </a:cxn>
                <a:cxn ang="0">
                  <a:pos x="821" y="0"/>
                </a:cxn>
                <a:cxn ang="0">
                  <a:pos x="877" y="0"/>
                </a:cxn>
                <a:cxn ang="0">
                  <a:pos x="933" y="0"/>
                </a:cxn>
                <a:cxn ang="0">
                  <a:pos x="989" y="0"/>
                </a:cxn>
                <a:cxn ang="0">
                  <a:pos x="1045" y="0"/>
                </a:cxn>
                <a:cxn ang="0">
                  <a:pos x="1101" y="0"/>
                </a:cxn>
                <a:cxn ang="0">
                  <a:pos x="1157" y="0"/>
                </a:cxn>
                <a:cxn ang="0">
                  <a:pos x="1217" y="0"/>
                </a:cxn>
                <a:cxn ang="0">
                  <a:pos x="1273" y="0"/>
                </a:cxn>
                <a:cxn ang="0">
                  <a:pos x="1329" y="0"/>
                </a:cxn>
                <a:cxn ang="0">
                  <a:pos x="1385" y="0"/>
                </a:cxn>
                <a:cxn ang="0">
                  <a:pos x="1441" y="0"/>
                </a:cxn>
                <a:cxn ang="0">
                  <a:pos x="1497" y="0"/>
                </a:cxn>
                <a:cxn ang="0">
                  <a:pos x="1553" y="0"/>
                </a:cxn>
                <a:cxn ang="0">
                  <a:pos x="1609" y="0"/>
                </a:cxn>
                <a:cxn ang="0">
                  <a:pos x="1665" y="0"/>
                </a:cxn>
                <a:cxn ang="0">
                  <a:pos x="1721" y="0"/>
                </a:cxn>
                <a:cxn ang="0">
                  <a:pos x="1777" y="0"/>
                </a:cxn>
                <a:cxn ang="0">
                  <a:pos x="1833" y="0"/>
                </a:cxn>
                <a:cxn ang="0">
                  <a:pos x="1889" y="0"/>
                </a:cxn>
                <a:cxn ang="0">
                  <a:pos x="1946" y="0"/>
                </a:cxn>
                <a:cxn ang="0">
                  <a:pos x="2002" y="0"/>
                </a:cxn>
                <a:cxn ang="0">
                  <a:pos x="2058" y="0"/>
                </a:cxn>
                <a:cxn ang="0">
                  <a:pos x="2114" y="0"/>
                </a:cxn>
                <a:cxn ang="0">
                  <a:pos x="2170" y="0"/>
                </a:cxn>
                <a:cxn ang="0">
                  <a:pos x="2226" y="0"/>
                </a:cxn>
                <a:cxn ang="0">
                  <a:pos x="2282" y="0"/>
                </a:cxn>
                <a:cxn ang="0">
                  <a:pos x="2338" y="0"/>
                </a:cxn>
              </a:cxnLst>
              <a:rect l="0" t="0" r="r" b="b"/>
              <a:pathLst>
                <a:path w="2378">
                  <a:moveTo>
                    <a:pt x="0" y="0"/>
                  </a:moveTo>
                  <a:lnTo>
                    <a:pt x="16" y="0"/>
                  </a:lnTo>
                  <a:lnTo>
                    <a:pt x="36" y="0"/>
                  </a:lnTo>
                  <a:lnTo>
                    <a:pt x="56" y="0"/>
                  </a:lnTo>
                  <a:lnTo>
                    <a:pt x="72" y="0"/>
                  </a:lnTo>
                  <a:lnTo>
                    <a:pt x="92" y="0"/>
                  </a:lnTo>
                  <a:lnTo>
                    <a:pt x="112" y="0"/>
                  </a:lnTo>
                  <a:lnTo>
                    <a:pt x="128" y="0"/>
                  </a:lnTo>
                  <a:lnTo>
                    <a:pt x="148" y="0"/>
                  </a:lnTo>
                  <a:lnTo>
                    <a:pt x="168" y="0"/>
                  </a:lnTo>
                  <a:lnTo>
                    <a:pt x="184" y="0"/>
                  </a:lnTo>
                  <a:lnTo>
                    <a:pt x="204" y="0"/>
                  </a:lnTo>
                  <a:lnTo>
                    <a:pt x="224" y="0"/>
                  </a:lnTo>
                  <a:lnTo>
                    <a:pt x="240" y="0"/>
                  </a:lnTo>
                  <a:lnTo>
                    <a:pt x="260" y="0"/>
                  </a:lnTo>
                  <a:lnTo>
                    <a:pt x="280" y="0"/>
                  </a:lnTo>
                  <a:lnTo>
                    <a:pt x="296" y="0"/>
                  </a:lnTo>
                  <a:lnTo>
                    <a:pt x="316" y="0"/>
                  </a:lnTo>
                  <a:lnTo>
                    <a:pt x="336" y="0"/>
                  </a:lnTo>
                  <a:lnTo>
                    <a:pt x="352" y="0"/>
                  </a:lnTo>
                  <a:lnTo>
                    <a:pt x="372" y="0"/>
                  </a:lnTo>
                  <a:lnTo>
                    <a:pt x="393" y="0"/>
                  </a:lnTo>
                  <a:lnTo>
                    <a:pt x="409" y="0"/>
                  </a:lnTo>
                  <a:lnTo>
                    <a:pt x="429" y="0"/>
                  </a:lnTo>
                  <a:lnTo>
                    <a:pt x="449" y="0"/>
                  </a:lnTo>
                  <a:lnTo>
                    <a:pt x="465" y="0"/>
                  </a:lnTo>
                  <a:lnTo>
                    <a:pt x="485" y="0"/>
                  </a:lnTo>
                  <a:lnTo>
                    <a:pt x="505" y="0"/>
                  </a:lnTo>
                  <a:lnTo>
                    <a:pt x="521" y="0"/>
                  </a:lnTo>
                  <a:lnTo>
                    <a:pt x="541" y="0"/>
                  </a:lnTo>
                  <a:lnTo>
                    <a:pt x="561" y="0"/>
                  </a:lnTo>
                  <a:lnTo>
                    <a:pt x="577" y="0"/>
                  </a:lnTo>
                  <a:lnTo>
                    <a:pt x="597" y="0"/>
                  </a:lnTo>
                  <a:lnTo>
                    <a:pt x="617" y="0"/>
                  </a:lnTo>
                  <a:lnTo>
                    <a:pt x="637" y="0"/>
                  </a:lnTo>
                  <a:lnTo>
                    <a:pt x="653" y="0"/>
                  </a:lnTo>
                  <a:lnTo>
                    <a:pt x="673" y="0"/>
                  </a:lnTo>
                  <a:lnTo>
                    <a:pt x="693" y="0"/>
                  </a:lnTo>
                  <a:lnTo>
                    <a:pt x="709" y="0"/>
                  </a:lnTo>
                  <a:lnTo>
                    <a:pt x="729" y="0"/>
                  </a:lnTo>
                  <a:lnTo>
                    <a:pt x="749" y="0"/>
                  </a:lnTo>
                  <a:lnTo>
                    <a:pt x="765" y="0"/>
                  </a:lnTo>
                  <a:lnTo>
                    <a:pt x="785" y="0"/>
                  </a:lnTo>
                  <a:lnTo>
                    <a:pt x="805" y="0"/>
                  </a:lnTo>
                  <a:lnTo>
                    <a:pt x="821" y="0"/>
                  </a:lnTo>
                  <a:lnTo>
                    <a:pt x="841" y="0"/>
                  </a:lnTo>
                  <a:lnTo>
                    <a:pt x="861" y="0"/>
                  </a:lnTo>
                  <a:lnTo>
                    <a:pt x="877" y="0"/>
                  </a:lnTo>
                  <a:lnTo>
                    <a:pt x="897" y="0"/>
                  </a:lnTo>
                  <a:lnTo>
                    <a:pt x="917" y="0"/>
                  </a:lnTo>
                  <a:lnTo>
                    <a:pt x="933" y="0"/>
                  </a:lnTo>
                  <a:lnTo>
                    <a:pt x="953" y="0"/>
                  </a:lnTo>
                  <a:lnTo>
                    <a:pt x="973" y="0"/>
                  </a:lnTo>
                  <a:lnTo>
                    <a:pt x="989" y="0"/>
                  </a:lnTo>
                  <a:lnTo>
                    <a:pt x="1009" y="0"/>
                  </a:lnTo>
                  <a:lnTo>
                    <a:pt x="1029" y="0"/>
                  </a:lnTo>
                  <a:lnTo>
                    <a:pt x="1045" y="0"/>
                  </a:lnTo>
                  <a:lnTo>
                    <a:pt x="1065" y="0"/>
                  </a:lnTo>
                  <a:lnTo>
                    <a:pt x="1085" y="0"/>
                  </a:lnTo>
                  <a:lnTo>
                    <a:pt x="1101" y="0"/>
                  </a:lnTo>
                  <a:lnTo>
                    <a:pt x="1121" y="0"/>
                  </a:lnTo>
                  <a:lnTo>
                    <a:pt x="1141" y="0"/>
                  </a:lnTo>
                  <a:lnTo>
                    <a:pt x="1157" y="0"/>
                  </a:lnTo>
                  <a:lnTo>
                    <a:pt x="1177" y="0"/>
                  </a:lnTo>
                  <a:lnTo>
                    <a:pt x="1197" y="0"/>
                  </a:lnTo>
                  <a:lnTo>
                    <a:pt x="1217" y="0"/>
                  </a:lnTo>
                  <a:lnTo>
                    <a:pt x="1233" y="0"/>
                  </a:lnTo>
                  <a:lnTo>
                    <a:pt x="1253" y="0"/>
                  </a:lnTo>
                  <a:lnTo>
                    <a:pt x="1273" y="0"/>
                  </a:lnTo>
                  <a:lnTo>
                    <a:pt x="1289" y="0"/>
                  </a:lnTo>
                  <a:lnTo>
                    <a:pt x="1309" y="0"/>
                  </a:lnTo>
                  <a:lnTo>
                    <a:pt x="1329" y="0"/>
                  </a:lnTo>
                  <a:lnTo>
                    <a:pt x="1345" y="0"/>
                  </a:lnTo>
                  <a:lnTo>
                    <a:pt x="1365" y="0"/>
                  </a:lnTo>
                  <a:lnTo>
                    <a:pt x="1385" y="0"/>
                  </a:lnTo>
                  <a:lnTo>
                    <a:pt x="1401" y="0"/>
                  </a:lnTo>
                  <a:lnTo>
                    <a:pt x="1421" y="0"/>
                  </a:lnTo>
                  <a:lnTo>
                    <a:pt x="1441" y="0"/>
                  </a:lnTo>
                  <a:lnTo>
                    <a:pt x="1457" y="0"/>
                  </a:lnTo>
                  <a:lnTo>
                    <a:pt x="1477" y="0"/>
                  </a:lnTo>
                  <a:lnTo>
                    <a:pt x="1497" y="0"/>
                  </a:lnTo>
                  <a:lnTo>
                    <a:pt x="1513" y="0"/>
                  </a:lnTo>
                  <a:lnTo>
                    <a:pt x="1533" y="0"/>
                  </a:lnTo>
                  <a:lnTo>
                    <a:pt x="1553" y="0"/>
                  </a:lnTo>
                  <a:lnTo>
                    <a:pt x="1569" y="0"/>
                  </a:lnTo>
                  <a:lnTo>
                    <a:pt x="1589" y="0"/>
                  </a:lnTo>
                  <a:lnTo>
                    <a:pt x="1609" y="0"/>
                  </a:lnTo>
                  <a:lnTo>
                    <a:pt x="1625" y="0"/>
                  </a:lnTo>
                  <a:lnTo>
                    <a:pt x="1645" y="0"/>
                  </a:lnTo>
                  <a:lnTo>
                    <a:pt x="1665" y="0"/>
                  </a:lnTo>
                  <a:lnTo>
                    <a:pt x="1681" y="0"/>
                  </a:lnTo>
                  <a:lnTo>
                    <a:pt x="1701" y="0"/>
                  </a:lnTo>
                  <a:lnTo>
                    <a:pt x="1721" y="0"/>
                  </a:lnTo>
                  <a:lnTo>
                    <a:pt x="1737" y="0"/>
                  </a:lnTo>
                  <a:lnTo>
                    <a:pt x="1757" y="0"/>
                  </a:lnTo>
                  <a:lnTo>
                    <a:pt x="1777" y="0"/>
                  </a:lnTo>
                  <a:lnTo>
                    <a:pt x="1797" y="0"/>
                  </a:lnTo>
                  <a:lnTo>
                    <a:pt x="1813" y="0"/>
                  </a:lnTo>
                  <a:lnTo>
                    <a:pt x="1833" y="0"/>
                  </a:lnTo>
                  <a:lnTo>
                    <a:pt x="1853" y="0"/>
                  </a:lnTo>
                  <a:lnTo>
                    <a:pt x="1869" y="0"/>
                  </a:lnTo>
                  <a:lnTo>
                    <a:pt x="1889" y="0"/>
                  </a:lnTo>
                  <a:lnTo>
                    <a:pt x="1909" y="0"/>
                  </a:lnTo>
                  <a:lnTo>
                    <a:pt x="1925" y="0"/>
                  </a:lnTo>
                  <a:lnTo>
                    <a:pt x="1946" y="0"/>
                  </a:lnTo>
                  <a:lnTo>
                    <a:pt x="1966" y="0"/>
                  </a:lnTo>
                  <a:lnTo>
                    <a:pt x="1982" y="0"/>
                  </a:lnTo>
                  <a:lnTo>
                    <a:pt x="2002" y="0"/>
                  </a:lnTo>
                  <a:lnTo>
                    <a:pt x="2022" y="0"/>
                  </a:lnTo>
                  <a:lnTo>
                    <a:pt x="2038" y="0"/>
                  </a:lnTo>
                  <a:lnTo>
                    <a:pt x="2058" y="0"/>
                  </a:lnTo>
                  <a:lnTo>
                    <a:pt x="2078" y="0"/>
                  </a:lnTo>
                  <a:lnTo>
                    <a:pt x="2094" y="0"/>
                  </a:lnTo>
                  <a:lnTo>
                    <a:pt x="2114" y="0"/>
                  </a:lnTo>
                  <a:lnTo>
                    <a:pt x="2134" y="0"/>
                  </a:lnTo>
                  <a:lnTo>
                    <a:pt x="2150" y="0"/>
                  </a:lnTo>
                  <a:lnTo>
                    <a:pt x="2170" y="0"/>
                  </a:lnTo>
                  <a:lnTo>
                    <a:pt x="2190" y="0"/>
                  </a:lnTo>
                  <a:lnTo>
                    <a:pt x="2206" y="0"/>
                  </a:lnTo>
                  <a:lnTo>
                    <a:pt x="2226" y="0"/>
                  </a:lnTo>
                  <a:lnTo>
                    <a:pt x="2246" y="0"/>
                  </a:lnTo>
                  <a:lnTo>
                    <a:pt x="2262" y="0"/>
                  </a:lnTo>
                  <a:lnTo>
                    <a:pt x="2282" y="0"/>
                  </a:lnTo>
                  <a:lnTo>
                    <a:pt x="2302" y="0"/>
                  </a:lnTo>
                  <a:lnTo>
                    <a:pt x="2318" y="0"/>
                  </a:lnTo>
                  <a:lnTo>
                    <a:pt x="2338" y="0"/>
                  </a:lnTo>
                  <a:lnTo>
                    <a:pt x="2358" y="0"/>
                  </a:lnTo>
                  <a:lnTo>
                    <a:pt x="237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63" name="Rectangle 343"/>
            <p:cNvSpPr>
              <a:spLocks noChangeArrowheads="1"/>
            </p:cNvSpPr>
            <p:nvPr/>
          </p:nvSpPr>
          <p:spPr bwMode="auto">
            <a:xfrm>
              <a:off x="5654482" y="284450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64" name="Rectangle 344"/>
            <p:cNvSpPr>
              <a:spLocks noChangeArrowheads="1"/>
            </p:cNvSpPr>
            <p:nvPr/>
          </p:nvSpPr>
          <p:spPr bwMode="auto">
            <a:xfrm>
              <a:off x="4572000" y="1722360"/>
              <a:ext cx="264495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Hidden neuronal states (conductance and </a:t>
              </a:r>
              <a:r>
                <a:rPr kumimoji="0" lang="en-US" sz="1000" b="0" i="0" u="none" strike="noStrike" cap="none" normalizeH="0" baseline="0" dirty="0" err="1" smtClean="0">
                  <a:ln>
                    <a:noFill/>
                  </a:ln>
                  <a:solidFill>
                    <a:srgbClr val="000000"/>
                  </a:solidFill>
                  <a:effectLst/>
                  <a:latin typeface="Arial Narrow" pitchFamily="34" charset="0"/>
                  <a:cs typeface="Arial" pitchFamily="34" charset="0"/>
                </a:rPr>
                <a:t>depolarisation</a:t>
              </a:r>
              <a:r>
                <a:rPr kumimoji="0" lang="en-US" sz="1000" b="0" i="0" u="none" strike="noStrike" cap="none" normalizeH="0" baseline="0" dirty="0" smtClean="0">
                  <a:ln>
                    <a:noFill/>
                  </a:ln>
                  <a:solidFill>
                    <a:srgbClr val="000000"/>
                  </a:solidFill>
                  <a:effectLst/>
                  <a:latin typeface="Arial Narrow"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81" name="Group 580"/>
          <p:cNvGrpSpPr/>
          <p:nvPr/>
        </p:nvGrpSpPr>
        <p:grpSpPr>
          <a:xfrm>
            <a:off x="330314" y="3575322"/>
            <a:ext cx="4060333" cy="3081110"/>
            <a:chOff x="330314" y="3397250"/>
            <a:chExt cx="4060333" cy="3081110"/>
          </a:xfrm>
        </p:grpSpPr>
        <p:sp>
          <p:nvSpPr>
            <p:cNvPr id="56665" name="Rectangle 345"/>
            <p:cNvSpPr>
              <a:spLocks noChangeArrowheads="1"/>
            </p:cNvSpPr>
            <p:nvPr/>
          </p:nvSpPr>
          <p:spPr bwMode="auto">
            <a:xfrm>
              <a:off x="598488" y="3600450"/>
              <a:ext cx="1627188" cy="11064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666" name="Rectangle 346"/>
            <p:cNvSpPr>
              <a:spLocks noChangeArrowheads="1"/>
            </p:cNvSpPr>
            <p:nvPr/>
          </p:nvSpPr>
          <p:spPr bwMode="auto">
            <a:xfrm>
              <a:off x="598488" y="3600450"/>
              <a:ext cx="1627188" cy="11064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6667" name="Picture 347"/>
            <p:cNvPicPr>
              <a:picLocks noChangeAspect="1" noChangeArrowheads="1"/>
            </p:cNvPicPr>
            <p:nvPr/>
          </p:nvPicPr>
          <p:blipFill>
            <a:blip r:embed="rId4" cstate="print"/>
            <a:srcRect/>
            <a:stretch>
              <a:fillRect/>
            </a:stretch>
          </p:blipFill>
          <p:spPr bwMode="auto">
            <a:xfrm>
              <a:off x="598488" y="3600450"/>
              <a:ext cx="1627188" cy="1106488"/>
            </a:xfrm>
            <a:prstGeom prst="rect">
              <a:avLst/>
            </a:prstGeom>
            <a:noFill/>
            <a:ln w="9525">
              <a:noFill/>
              <a:miter lim="800000"/>
              <a:headEnd/>
              <a:tailEnd/>
            </a:ln>
          </p:spPr>
        </p:pic>
        <p:sp>
          <p:nvSpPr>
            <p:cNvPr id="56668" name="Rectangle 348"/>
            <p:cNvSpPr>
              <a:spLocks noChangeArrowheads="1"/>
            </p:cNvSpPr>
            <p:nvPr/>
          </p:nvSpPr>
          <p:spPr bwMode="auto">
            <a:xfrm>
              <a:off x="998538" y="3397250"/>
              <a:ext cx="8207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Spectral density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69" name="Rectangle 349"/>
            <p:cNvSpPr>
              <a:spLocks noChangeArrowheads="1"/>
            </p:cNvSpPr>
            <p:nvPr/>
          </p:nvSpPr>
          <p:spPr bwMode="auto">
            <a:xfrm>
              <a:off x="1087438" y="483393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70" name="Rectangle 350"/>
            <p:cNvSpPr>
              <a:spLocks noChangeArrowheads="1"/>
            </p:cNvSpPr>
            <p:nvPr/>
          </p:nvSpPr>
          <p:spPr bwMode="auto">
            <a:xfrm rot="16200000">
              <a:off x="364691" y="4091102"/>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71" name="Line 351"/>
            <p:cNvSpPr>
              <a:spLocks noChangeShapeType="1"/>
            </p:cNvSpPr>
            <p:nvPr/>
          </p:nvSpPr>
          <p:spPr bwMode="auto">
            <a:xfrm>
              <a:off x="604838" y="462438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2" name="Line 352"/>
            <p:cNvSpPr>
              <a:spLocks noChangeShapeType="1"/>
            </p:cNvSpPr>
            <p:nvPr/>
          </p:nvSpPr>
          <p:spPr bwMode="auto">
            <a:xfrm>
              <a:off x="604838" y="45291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3" name="Line 353"/>
            <p:cNvSpPr>
              <a:spLocks noChangeShapeType="1"/>
            </p:cNvSpPr>
            <p:nvPr/>
          </p:nvSpPr>
          <p:spPr bwMode="auto">
            <a:xfrm>
              <a:off x="604838" y="41862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4" name="Line 354"/>
            <p:cNvSpPr>
              <a:spLocks noChangeShapeType="1"/>
            </p:cNvSpPr>
            <p:nvPr/>
          </p:nvSpPr>
          <p:spPr bwMode="auto">
            <a:xfrm>
              <a:off x="598488" y="36004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5" name="Line 355"/>
            <p:cNvSpPr>
              <a:spLocks noChangeShapeType="1"/>
            </p:cNvSpPr>
            <p:nvPr/>
          </p:nvSpPr>
          <p:spPr bwMode="auto">
            <a:xfrm>
              <a:off x="598488" y="47069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6" name="Line 356"/>
            <p:cNvSpPr>
              <a:spLocks noChangeShapeType="1"/>
            </p:cNvSpPr>
            <p:nvPr/>
          </p:nvSpPr>
          <p:spPr bwMode="auto">
            <a:xfrm flipV="1">
              <a:off x="2225675"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7" name="Line 357"/>
            <p:cNvSpPr>
              <a:spLocks noChangeShapeType="1"/>
            </p:cNvSpPr>
            <p:nvPr/>
          </p:nvSpPr>
          <p:spPr bwMode="auto">
            <a:xfrm flipV="1">
              <a:off x="598488"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8" name="Line 358"/>
            <p:cNvSpPr>
              <a:spLocks noChangeShapeType="1"/>
            </p:cNvSpPr>
            <p:nvPr/>
          </p:nvSpPr>
          <p:spPr bwMode="auto">
            <a:xfrm>
              <a:off x="598488" y="47069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79" name="Line 359"/>
            <p:cNvSpPr>
              <a:spLocks noChangeShapeType="1"/>
            </p:cNvSpPr>
            <p:nvPr/>
          </p:nvSpPr>
          <p:spPr bwMode="auto">
            <a:xfrm flipV="1">
              <a:off x="598488"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0" name="Line 360"/>
            <p:cNvSpPr>
              <a:spLocks noChangeShapeType="1"/>
            </p:cNvSpPr>
            <p:nvPr/>
          </p:nvSpPr>
          <p:spPr bwMode="auto">
            <a:xfrm flipV="1">
              <a:off x="909638"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1" name="Line 361"/>
            <p:cNvSpPr>
              <a:spLocks noChangeShapeType="1"/>
            </p:cNvSpPr>
            <p:nvPr/>
          </p:nvSpPr>
          <p:spPr bwMode="auto">
            <a:xfrm>
              <a:off x="909638"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2" name="Rectangle 362"/>
            <p:cNvSpPr>
              <a:spLocks noChangeArrowheads="1"/>
            </p:cNvSpPr>
            <p:nvPr/>
          </p:nvSpPr>
          <p:spPr bwMode="auto">
            <a:xfrm>
              <a:off x="852488"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83" name="Line 363"/>
            <p:cNvSpPr>
              <a:spLocks noChangeShapeType="1"/>
            </p:cNvSpPr>
            <p:nvPr/>
          </p:nvSpPr>
          <p:spPr bwMode="auto">
            <a:xfrm flipV="1">
              <a:off x="122872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4" name="Line 364"/>
            <p:cNvSpPr>
              <a:spLocks noChangeShapeType="1"/>
            </p:cNvSpPr>
            <p:nvPr/>
          </p:nvSpPr>
          <p:spPr bwMode="auto">
            <a:xfrm>
              <a:off x="1228725"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5" name="Rectangle 365"/>
            <p:cNvSpPr>
              <a:spLocks noChangeArrowheads="1"/>
            </p:cNvSpPr>
            <p:nvPr/>
          </p:nvSpPr>
          <p:spPr bwMode="auto">
            <a:xfrm>
              <a:off x="1169988"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86" name="Line 366"/>
            <p:cNvSpPr>
              <a:spLocks noChangeShapeType="1"/>
            </p:cNvSpPr>
            <p:nvPr/>
          </p:nvSpPr>
          <p:spPr bwMode="auto">
            <a:xfrm flipV="1">
              <a:off x="154622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7" name="Line 367"/>
            <p:cNvSpPr>
              <a:spLocks noChangeShapeType="1"/>
            </p:cNvSpPr>
            <p:nvPr/>
          </p:nvSpPr>
          <p:spPr bwMode="auto">
            <a:xfrm>
              <a:off x="1546225"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88" name="Rectangle 368"/>
            <p:cNvSpPr>
              <a:spLocks noChangeArrowheads="1"/>
            </p:cNvSpPr>
            <p:nvPr/>
          </p:nvSpPr>
          <p:spPr bwMode="auto">
            <a:xfrm>
              <a:off x="148907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89" name="Line 369"/>
            <p:cNvSpPr>
              <a:spLocks noChangeShapeType="1"/>
            </p:cNvSpPr>
            <p:nvPr/>
          </p:nvSpPr>
          <p:spPr bwMode="auto">
            <a:xfrm flipV="1">
              <a:off x="186372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0" name="Line 370"/>
            <p:cNvSpPr>
              <a:spLocks noChangeShapeType="1"/>
            </p:cNvSpPr>
            <p:nvPr/>
          </p:nvSpPr>
          <p:spPr bwMode="auto">
            <a:xfrm>
              <a:off x="1863725"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1" name="Rectangle 371"/>
            <p:cNvSpPr>
              <a:spLocks noChangeArrowheads="1"/>
            </p:cNvSpPr>
            <p:nvPr/>
          </p:nvSpPr>
          <p:spPr bwMode="auto">
            <a:xfrm>
              <a:off x="180657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92" name="Line 372"/>
            <p:cNvSpPr>
              <a:spLocks noChangeShapeType="1"/>
            </p:cNvSpPr>
            <p:nvPr/>
          </p:nvSpPr>
          <p:spPr bwMode="auto">
            <a:xfrm flipV="1">
              <a:off x="218122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3" name="Line 373"/>
            <p:cNvSpPr>
              <a:spLocks noChangeShapeType="1"/>
            </p:cNvSpPr>
            <p:nvPr/>
          </p:nvSpPr>
          <p:spPr bwMode="auto">
            <a:xfrm>
              <a:off x="2181225"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4" name="Rectangle 374"/>
            <p:cNvSpPr>
              <a:spLocks noChangeArrowheads="1"/>
            </p:cNvSpPr>
            <p:nvPr/>
          </p:nvSpPr>
          <p:spPr bwMode="auto">
            <a:xfrm>
              <a:off x="212407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95" name="Line 375"/>
            <p:cNvSpPr>
              <a:spLocks noChangeShapeType="1"/>
            </p:cNvSpPr>
            <p:nvPr/>
          </p:nvSpPr>
          <p:spPr bwMode="auto">
            <a:xfrm>
              <a:off x="598488" y="45862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6" name="Line 376"/>
            <p:cNvSpPr>
              <a:spLocks noChangeShapeType="1"/>
            </p:cNvSpPr>
            <p:nvPr/>
          </p:nvSpPr>
          <p:spPr bwMode="auto">
            <a:xfrm flipH="1">
              <a:off x="2206625" y="45862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7" name="Rectangle 377"/>
            <p:cNvSpPr>
              <a:spLocks noChangeArrowheads="1"/>
            </p:cNvSpPr>
            <p:nvPr/>
          </p:nvSpPr>
          <p:spPr bwMode="auto">
            <a:xfrm>
              <a:off x="496888" y="45354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698" name="Line 378"/>
            <p:cNvSpPr>
              <a:spLocks noChangeShapeType="1"/>
            </p:cNvSpPr>
            <p:nvPr/>
          </p:nvSpPr>
          <p:spPr bwMode="auto">
            <a:xfrm>
              <a:off x="598488" y="44021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99" name="Line 379"/>
            <p:cNvSpPr>
              <a:spLocks noChangeShapeType="1"/>
            </p:cNvSpPr>
            <p:nvPr/>
          </p:nvSpPr>
          <p:spPr bwMode="auto">
            <a:xfrm flipH="1">
              <a:off x="2206625" y="44021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0" name="Rectangle 380"/>
            <p:cNvSpPr>
              <a:spLocks noChangeArrowheads="1"/>
            </p:cNvSpPr>
            <p:nvPr/>
          </p:nvSpPr>
          <p:spPr bwMode="auto">
            <a:xfrm>
              <a:off x="496888" y="43513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01" name="Line 381"/>
            <p:cNvSpPr>
              <a:spLocks noChangeShapeType="1"/>
            </p:cNvSpPr>
            <p:nvPr/>
          </p:nvSpPr>
          <p:spPr bwMode="auto">
            <a:xfrm>
              <a:off x="598488" y="42243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2" name="Line 382"/>
            <p:cNvSpPr>
              <a:spLocks noChangeShapeType="1"/>
            </p:cNvSpPr>
            <p:nvPr/>
          </p:nvSpPr>
          <p:spPr bwMode="auto">
            <a:xfrm flipH="1">
              <a:off x="2206625" y="42243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3" name="Rectangle 383"/>
            <p:cNvSpPr>
              <a:spLocks noChangeArrowheads="1"/>
            </p:cNvSpPr>
            <p:nvPr/>
          </p:nvSpPr>
          <p:spPr bwMode="auto">
            <a:xfrm>
              <a:off x="496888" y="41735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04" name="Line 384"/>
            <p:cNvSpPr>
              <a:spLocks noChangeShapeType="1"/>
            </p:cNvSpPr>
            <p:nvPr/>
          </p:nvSpPr>
          <p:spPr bwMode="auto">
            <a:xfrm>
              <a:off x="598488" y="40401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5" name="Line 385"/>
            <p:cNvSpPr>
              <a:spLocks noChangeShapeType="1"/>
            </p:cNvSpPr>
            <p:nvPr/>
          </p:nvSpPr>
          <p:spPr bwMode="auto">
            <a:xfrm flipH="1">
              <a:off x="2206625" y="40401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6" name="Rectangle 386"/>
            <p:cNvSpPr>
              <a:spLocks noChangeArrowheads="1"/>
            </p:cNvSpPr>
            <p:nvPr/>
          </p:nvSpPr>
          <p:spPr bwMode="auto">
            <a:xfrm>
              <a:off x="496888" y="39893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07" name="Line 387"/>
            <p:cNvSpPr>
              <a:spLocks noChangeShapeType="1"/>
            </p:cNvSpPr>
            <p:nvPr/>
          </p:nvSpPr>
          <p:spPr bwMode="auto">
            <a:xfrm>
              <a:off x="598488" y="38623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8" name="Line 388"/>
            <p:cNvSpPr>
              <a:spLocks noChangeShapeType="1"/>
            </p:cNvSpPr>
            <p:nvPr/>
          </p:nvSpPr>
          <p:spPr bwMode="auto">
            <a:xfrm flipH="1">
              <a:off x="2206625" y="38623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09" name="Rectangle 389"/>
            <p:cNvSpPr>
              <a:spLocks noChangeArrowheads="1"/>
            </p:cNvSpPr>
            <p:nvPr/>
          </p:nvSpPr>
          <p:spPr bwMode="auto">
            <a:xfrm>
              <a:off x="496888" y="38100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10" name="Line 390"/>
            <p:cNvSpPr>
              <a:spLocks noChangeShapeType="1"/>
            </p:cNvSpPr>
            <p:nvPr/>
          </p:nvSpPr>
          <p:spPr bwMode="auto">
            <a:xfrm>
              <a:off x="598488" y="36766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11" name="Line 391"/>
            <p:cNvSpPr>
              <a:spLocks noChangeShapeType="1"/>
            </p:cNvSpPr>
            <p:nvPr/>
          </p:nvSpPr>
          <p:spPr bwMode="auto">
            <a:xfrm flipH="1">
              <a:off x="2206625" y="36766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12" name="Rectangle 392"/>
            <p:cNvSpPr>
              <a:spLocks noChangeArrowheads="1"/>
            </p:cNvSpPr>
            <p:nvPr/>
          </p:nvSpPr>
          <p:spPr bwMode="auto">
            <a:xfrm>
              <a:off x="496888" y="36258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13" name="Line 393"/>
            <p:cNvSpPr>
              <a:spLocks noChangeShapeType="1"/>
            </p:cNvSpPr>
            <p:nvPr/>
          </p:nvSpPr>
          <p:spPr bwMode="auto">
            <a:xfrm>
              <a:off x="598488" y="36004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14" name="Line 394"/>
            <p:cNvSpPr>
              <a:spLocks noChangeShapeType="1"/>
            </p:cNvSpPr>
            <p:nvPr/>
          </p:nvSpPr>
          <p:spPr bwMode="auto">
            <a:xfrm>
              <a:off x="598488" y="47069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15" name="Line 395"/>
            <p:cNvSpPr>
              <a:spLocks noChangeShapeType="1"/>
            </p:cNvSpPr>
            <p:nvPr/>
          </p:nvSpPr>
          <p:spPr bwMode="auto">
            <a:xfrm flipV="1">
              <a:off x="2225675"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16" name="Line 396"/>
            <p:cNvSpPr>
              <a:spLocks noChangeShapeType="1"/>
            </p:cNvSpPr>
            <p:nvPr/>
          </p:nvSpPr>
          <p:spPr bwMode="auto">
            <a:xfrm flipV="1">
              <a:off x="598488"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17" name="Rectangle 397"/>
            <p:cNvSpPr>
              <a:spLocks noChangeArrowheads="1"/>
            </p:cNvSpPr>
            <p:nvPr/>
          </p:nvSpPr>
          <p:spPr bwMode="auto">
            <a:xfrm>
              <a:off x="2740026" y="3600450"/>
              <a:ext cx="1633538" cy="11064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718" name="Rectangle 398"/>
            <p:cNvSpPr>
              <a:spLocks noChangeArrowheads="1"/>
            </p:cNvSpPr>
            <p:nvPr/>
          </p:nvSpPr>
          <p:spPr bwMode="auto">
            <a:xfrm>
              <a:off x="2740026" y="3600450"/>
              <a:ext cx="1633538" cy="11064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6719" name="Picture 399"/>
            <p:cNvPicPr>
              <a:picLocks noChangeAspect="1" noChangeArrowheads="1"/>
            </p:cNvPicPr>
            <p:nvPr/>
          </p:nvPicPr>
          <p:blipFill>
            <a:blip r:embed="rId5" cstate="print"/>
            <a:srcRect/>
            <a:stretch>
              <a:fillRect/>
            </a:stretch>
          </p:blipFill>
          <p:spPr bwMode="auto">
            <a:xfrm>
              <a:off x="2740026" y="3600450"/>
              <a:ext cx="1633538" cy="1106488"/>
            </a:xfrm>
            <a:prstGeom prst="rect">
              <a:avLst/>
            </a:prstGeom>
            <a:noFill/>
            <a:ln w="9525">
              <a:noFill/>
              <a:miter lim="800000"/>
              <a:headEnd/>
              <a:tailEnd/>
            </a:ln>
          </p:spPr>
        </p:pic>
        <p:sp>
          <p:nvSpPr>
            <p:cNvPr id="56720" name="Rectangle 400"/>
            <p:cNvSpPr>
              <a:spLocks noChangeArrowheads="1"/>
            </p:cNvSpPr>
            <p:nvPr/>
          </p:nvSpPr>
          <p:spPr bwMode="auto">
            <a:xfrm>
              <a:off x="3273426" y="3397250"/>
              <a:ext cx="56425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Coherence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21" name="Rectangle 401"/>
            <p:cNvSpPr>
              <a:spLocks noChangeArrowheads="1"/>
            </p:cNvSpPr>
            <p:nvPr/>
          </p:nvSpPr>
          <p:spPr bwMode="auto">
            <a:xfrm>
              <a:off x="3228976" y="483393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22" name="Rectangle 402"/>
            <p:cNvSpPr>
              <a:spLocks noChangeArrowheads="1"/>
            </p:cNvSpPr>
            <p:nvPr/>
          </p:nvSpPr>
          <p:spPr bwMode="auto">
            <a:xfrm rot="16200000">
              <a:off x="2507817" y="4089514"/>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23" name="Line 403"/>
            <p:cNvSpPr>
              <a:spLocks noChangeShapeType="1"/>
            </p:cNvSpPr>
            <p:nvPr/>
          </p:nvSpPr>
          <p:spPr bwMode="auto">
            <a:xfrm>
              <a:off x="2746376" y="462438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24" name="Line 404"/>
            <p:cNvSpPr>
              <a:spLocks noChangeShapeType="1"/>
            </p:cNvSpPr>
            <p:nvPr/>
          </p:nvSpPr>
          <p:spPr bwMode="auto">
            <a:xfrm>
              <a:off x="2746376" y="45291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26" name="Line 406"/>
            <p:cNvSpPr>
              <a:spLocks noChangeShapeType="1"/>
            </p:cNvSpPr>
            <p:nvPr/>
          </p:nvSpPr>
          <p:spPr bwMode="auto">
            <a:xfrm>
              <a:off x="2746375" y="41862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27" name="Line 407"/>
            <p:cNvSpPr>
              <a:spLocks noChangeShapeType="1"/>
            </p:cNvSpPr>
            <p:nvPr/>
          </p:nvSpPr>
          <p:spPr bwMode="auto">
            <a:xfrm>
              <a:off x="2740025" y="36004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28" name="Line 408"/>
            <p:cNvSpPr>
              <a:spLocks noChangeShapeType="1"/>
            </p:cNvSpPr>
            <p:nvPr/>
          </p:nvSpPr>
          <p:spPr bwMode="auto">
            <a:xfrm>
              <a:off x="2740025" y="47069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29" name="Line 409"/>
            <p:cNvSpPr>
              <a:spLocks noChangeShapeType="1"/>
            </p:cNvSpPr>
            <p:nvPr/>
          </p:nvSpPr>
          <p:spPr bwMode="auto">
            <a:xfrm flipV="1">
              <a:off x="4373563"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0" name="Line 410"/>
            <p:cNvSpPr>
              <a:spLocks noChangeShapeType="1"/>
            </p:cNvSpPr>
            <p:nvPr/>
          </p:nvSpPr>
          <p:spPr bwMode="auto">
            <a:xfrm flipV="1">
              <a:off x="2740025"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1" name="Line 411"/>
            <p:cNvSpPr>
              <a:spLocks noChangeShapeType="1"/>
            </p:cNvSpPr>
            <p:nvPr/>
          </p:nvSpPr>
          <p:spPr bwMode="auto">
            <a:xfrm>
              <a:off x="2740025" y="47069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2" name="Line 412"/>
            <p:cNvSpPr>
              <a:spLocks noChangeShapeType="1"/>
            </p:cNvSpPr>
            <p:nvPr/>
          </p:nvSpPr>
          <p:spPr bwMode="auto">
            <a:xfrm flipV="1">
              <a:off x="2740025"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3" name="Line 413"/>
            <p:cNvSpPr>
              <a:spLocks noChangeShapeType="1"/>
            </p:cNvSpPr>
            <p:nvPr/>
          </p:nvSpPr>
          <p:spPr bwMode="auto">
            <a:xfrm flipV="1">
              <a:off x="305117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4" name="Line 414"/>
            <p:cNvSpPr>
              <a:spLocks noChangeShapeType="1"/>
            </p:cNvSpPr>
            <p:nvPr/>
          </p:nvSpPr>
          <p:spPr bwMode="auto">
            <a:xfrm>
              <a:off x="3051175"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5" name="Rectangle 415"/>
            <p:cNvSpPr>
              <a:spLocks noChangeArrowheads="1"/>
            </p:cNvSpPr>
            <p:nvPr/>
          </p:nvSpPr>
          <p:spPr bwMode="auto">
            <a:xfrm>
              <a:off x="299402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36" name="Line 416"/>
            <p:cNvSpPr>
              <a:spLocks noChangeShapeType="1"/>
            </p:cNvSpPr>
            <p:nvPr/>
          </p:nvSpPr>
          <p:spPr bwMode="auto">
            <a:xfrm flipV="1">
              <a:off x="336867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7" name="Line 417"/>
            <p:cNvSpPr>
              <a:spLocks noChangeShapeType="1"/>
            </p:cNvSpPr>
            <p:nvPr/>
          </p:nvSpPr>
          <p:spPr bwMode="auto">
            <a:xfrm>
              <a:off x="3368675"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38" name="Rectangle 418"/>
            <p:cNvSpPr>
              <a:spLocks noChangeArrowheads="1"/>
            </p:cNvSpPr>
            <p:nvPr/>
          </p:nvSpPr>
          <p:spPr bwMode="auto">
            <a:xfrm>
              <a:off x="331152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39" name="Line 419"/>
            <p:cNvSpPr>
              <a:spLocks noChangeShapeType="1"/>
            </p:cNvSpPr>
            <p:nvPr/>
          </p:nvSpPr>
          <p:spPr bwMode="auto">
            <a:xfrm flipV="1">
              <a:off x="368776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0" name="Line 420"/>
            <p:cNvSpPr>
              <a:spLocks noChangeShapeType="1"/>
            </p:cNvSpPr>
            <p:nvPr/>
          </p:nvSpPr>
          <p:spPr bwMode="auto">
            <a:xfrm>
              <a:off x="3687763"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1" name="Rectangle 421"/>
            <p:cNvSpPr>
              <a:spLocks noChangeArrowheads="1"/>
            </p:cNvSpPr>
            <p:nvPr/>
          </p:nvSpPr>
          <p:spPr bwMode="auto">
            <a:xfrm>
              <a:off x="362902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42" name="Line 422"/>
            <p:cNvSpPr>
              <a:spLocks noChangeShapeType="1"/>
            </p:cNvSpPr>
            <p:nvPr/>
          </p:nvSpPr>
          <p:spPr bwMode="auto">
            <a:xfrm flipV="1">
              <a:off x="400526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3" name="Line 423"/>
            <p:cNvSpPr>
              <a:spLocks noChangeShapeType="1"/>
            </p:cNvSpPr>
            <p:nvPr/>
          </p:nvSpPr>
          <p:spPr bwMode="auto">
            <a:xfrm>
              <a:off x="4005263"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4" name="Rectangle 424"/>
            <p:cNvSpPr>
              <a:spLocks noChangeArrowheads="1"/>
            </p:cNvSpPr>
            <p:nvPr/>
          </p:nvSpPr>
          <p:spPr bwMode="auto">
            <a:xfrm>
              <a:off x="394811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45" name="Line 425"/>
            <p:cNvSpPr>
              <a:spLocks noChangeShapeType="1"/>
            </p:cNvSpPr>
            <p:nvPr/>
          </p:nvSpPr>
          <p:spPr bwMode="auto">
            <a:xfrm flipV="1">
              <a:off x="432276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6" name="Line 426"/>
            <p:cNvSpPr>
              <a:spLocks noChangeShapeType="1"/>
            </p:cNvSpPr>
            <p:nvPr/>
          </p:nvSpPr>
          <p:spPr bwMode="auto">
            <a:xfrm>
              <a:off x="4322763" y="36004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7" name="Rectangle 427"/>
            <p:cNvSpPr>
              <a:spLocks noChangeArrowheads="1"/>
            </p:cNvSpPr>
            <p:nvPr/>
          </p:nvSpPr>
          <p:spPr bwMode="auto">
            <a:xfrm>
              <a:off x="426561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48" name="Line 428"/>
            <p:cNvSpPr>
              <a:spLocks noChangeShapeType="1"/>
            </p:cNvSpPr>
            <p:nvPr/>
          </p:nvSpPr>
          <p:spPr bwMode="auto">
            <a:xfrm>
              <a:off x="2740025" y="45862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49" name="Line 429"/>
            <p:cNvSpPr>
              <a:spLocks noChangeShapeType="1"/>
            </p:cNvSpPr>
            <p:nvPr/>
          </p:nvSpPr>
          <p:spPr bwMode="auto">
            <a:xfrm flipH="1">
              <a:off x="4354513" y="45862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0" name="Rectangle 430"/>
            <p:cNvSpPr>
              <a:spLocks noChangeArrowheads="1"/>
            </p:cNvSpPr>
            <p:nvPr/>
          </p:nvSpPr>
          <p:spPr bwMode="auto">
            <a:xfrm>
              <a:off x="2638425" y="45354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51" name="Line 431"/>
            <p:cNvSpPr>
              <a:spLocks noChangeShapeType="1"/>
            </p:cNvSpPr>
            <p:nvPr/>
          </p:nvSpPr>
          <p:spPr bwMode="auto">
            <a:xfrm>
              <a:off x="2740025" y="44021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2" name="Line 432"/>
            <p:cNvSpPr>
              <a:spLocks noChangeShapeType="1"/>
            </p:cNvSpPr>
            <p:nvPr/>
          </p:nvSpPr>
          <p:spPr bwMode="auto">
            <a:xfrm flipH="1">
              <a:off x="4354513" y="44021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3" name="Rectangle 433"/>
            <p:cNvSpPr>
              <a:spLocks noChangeArrowheads="1"/>
            </p:cNvSpPr>
            <p:nvPr/>
          </p:nvSpPr>
          <p:spPr bwMode="auto">
            <a:xfrm>
              <a:off x="2638425" y="43513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54" name="Line 434"/>
            <p:cNvSpPr>
              <a:spLocks noChangeShapeType="1"/>
            </p:cNvSpPr>
            <p:nvPr/>
          </p:nvSpPr>
          <p:spPr bwMode="auto">
            <a:xfrm>
              <a:off x="2740025" y="42243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5" name="Line 435"/>
            <p:cNvSpPr>
              <a:spLocks noChangeShapeType="1"/>
            </p:cNvSpPr>
            <p:nvPr/>
          </p:nvSpPr>
          <p:spPr bwMode="auto">
            <a:xfrm flipH="1">
              <a:off x="4354513" y="42243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6" name="Rectangle 436"/>
            <p:cNvSpPr>
              <a:spLocks noChangeArrowheads="1"/>
            </p:cNvSpPr>
            <p:nvPr/>
          </p:nvSpPr>
          <p:spPr bwMode="auto">
            <a:xfrm>
              <a:off x="2638425" y="41735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57" name="Line 437"/>
            <p:cNvSpPr>
              <a:spLocks noChangeShapeType="1"/>
            </p:cNvSpPr>
            <p:nvPr/>
          </p:nvSpPr>
          <p:spPr bwMode="auto">
            <a:xfrm>
              <a:off x="2740025" y="40401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8" name="Line 438"/>
            <p:cNvSpPr>
              <a:spLocks noChangeShapeType="1"/>
            </p:cNvSpPr>
            <p:nvPr/>
          </p:nvSpPr>
          <p:spPr bwMode="auto">
            <a:xfrm flipH="1">
              <a:off x="4354513" y="40401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59" name="Rectangle 439"/>
            <p:cNvSpPr>
              <a:spLocks noChangeArrowheads="1"/>
            </p:cNvSpPr>
            <p:nvPr/>
          </p:nvSpPr>
          <p:spPr bwMode="auto">
            <a:xfrm>
              <a:off x="2638425" y="39893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60" name="Line 440"/>
            <p:cNvSpPr>
              <a:spLocks noChangeShapeType="1"/>
            </p:cNvSpPr>
            <p:nvPr/>
          </p:nvSpPr>
          <p:spPr bwMode="auto">
            <a:xfrm>
              <a:off x="2740025" y="38623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1" name="Line 441"/>
            <p:cNvSpPr>
              <a:spLocks noChangeShapeType="1"/>
            </p:cNvSpPr>
            <p:nvPr/>
          </p:nvSpPr>
          <p:spPr bwMode="auto">
            <a:xfrm flipH="1">
              <a:off x="4354513" y="38623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2" name="Rectangle 442"/>
            <p:cNvSpPr>
              <a:spLocks noChangeArrowheads="1"/>
            </p:cNvSpPr>
            <p:nvPr/>
          </p:nvSpPr>
          <p:spPr bwMode="auto">
            <a:xfrm>
              <a:off x="2638425" y="38100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63" name="Line 443"/>
            <p:cNvSpPr>
              <a:spLocks noChangeShapeType="1"/>
            </p:cNvSpPr>
            <p:nvPr/>
          </p:nvSpPr>
          <p:spPr bwMode="auto">
            <a:xfrm>
              <a:off x="2740025" y="36766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4" name="Line 444"/>
            <p:cNvSpPr>
              <a:spLocks noChangeShapeType="1"/>
            </p:cNvSpPr>
            <p:nvPr/>
          </p:nvSpPr>
          <p:spPr bwMode="auto">
            <a:xfrm flipH="1">
              <a:off x="4354513" y="36766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5" name="Rectangle 445"/>
            <p:cNvSpPr>
              <a:spLocks noChangeArrowheads="1"/>
            </p:cNvSpPr>
            <p:nvPr/>
          </p:nvSpPr>
          <p:spPr bwMode="auto">
            <a:xfrm>
              <a:off x="2638425" y="36258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66" name="Line 446"/>
            <p:cNvSpPr>
              <a:spLocks noChangeShapeType="1"/>
            </p:cNvSpPr>
            <p:nvPr/>
          </p:nvSpPr>
          <p:spPr bwMode="auto">
            <a:xfrm>
              <a:off x="2740025" y="36004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7" name="Line 447"/>
            <p:cNvSpPr>
              <a:spLocks noChangeShapeType="1"/>
            </p:cNvSpPr>
            <p:nvPr/>
          </p:nvSpPr>
          <p:spPr bwMode="auto">
            <a:xfrm>
              <a:off x="2740025" y="47069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8" name="Line 448"/>
            <p:cNvSpPr>
              <a:spLocks noChangeShapeType="1"/>
            </p:cNvSpPr>
            <p:nvPr/>
          </p:nvSpPr>
          <p:spPr bwMode="auto">
            <a:xfrm flipV="1">
              <a:off x="4373563"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69" name="Line 449"/>
            <p:cNvSpPr>
              <a:spLocks noChangeShapeType="1"/>
            </p:cNvSpPr>
            <p:nvPr/>
          </p:nvSpPr>
          <p:spPr bwMode="auto">
            <a:xfrm flipV="1">
              <a:off x="2740025" y="3600450"/>
              <a:ext cx="1588" cy="11064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70" name="Rectangle 450"/>
            <p:cNvSpPr>
              <a:spLocks noChangeArrowheads="1"/>
            </p:cNvSpPr>
            <p:nvPr/>
          </p:nvSpPr>
          <p:spPr bwMode="auto">
            <a:xfrm>
              <a:off x="2740025" y="5138738"/>
              <a:ext cx="1633538" cy="1104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771" name="Rectangle 451"/>
            <p:cNvSpPr>
              <a:spLocks noChangeArrowheads="1"/>
            </p:cNvSpPr>
            <p:nvPr/>
          </p:nvSpPr>
          <p:spPr bwMode="auto">
            <a:xfrm>
              <a:off x="2740025" y="5138738"/>
              <a:ext cx="1633538" cy="1104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6772" name="Picture 452"/>
            <p:cNvPicPr>
              <a:picLocks noChangeAspect="1" noChangeArrowheads="1"/>
            </p:cNvPicPr>
            <p:nvPr/>
          </p:nvPicPr>
          <p:blipFill>
            <a:blip r:embed="rId6" cstate="print"/>
            <a:srcRect/>
            <a:stretch>
              <a:fillRect/>
            </a:stretch>
          </p:blipFill>
          <p:spPr bwMode="auto">
            <a:xfrm>
              <a:off x="2740025" y="5138738"/>
              <a:ext cx="1633538" cy="1104900"/>
            </a:xfrm>
            <a:prstGeom prst="rect">
              <a:avLst/>
            </a:prstGeom>
            <a:noFill/>
            <a:ln w="9525">
              <a:noFill/>
              <a:miter lim="800000"/>
              <a:headEnd/>
              <a:tailEnd/>
            </a:ln>
          </p:spPr>
        </p:pic>
        <p:sp>
          <p:nvSpPr>
            <p:cNvPr id="56773" name="Rectangle 453"/>
            <p:cNvSpPr>
              <a:spLocks noChangeArrowheads="1"/>
            </p:cNvSpPr>
            <p:nvPr/>
          </p:nvSpPr>
          <p:spPr bwMode="auto">
            <a:xfrm>
              <a:off x="3146425" y="4935538"/>
              <a:ext cx="8207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Spectral density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74" name="Rectangle 454"/>
            <p:cNvSpPr>
              <a:spLocks noChangeArrowheads="1"/>
            </p:cNvSpPr>
            <p:nvPr/>
          </p:nvSpPr>
          <p:spPr bwMode="auto">
            <a:xfrm>
              <a:off x="3228975" y="637063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775" name="Rectangle 455"/>
            <p:cNvSpPr>
              <a:spLocks noChangeArrowheads="1"/>
            </p:cNvSpPr>
            <p:nvPr/>
          </p:nvSpPr>
          <p:spPr bwMode="auto">
            <a:xfrm rot="16200000">
              <a:off x="2507816" y="5627802"/>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76" name="Line 456"/>
            <p:cNvSpPr>
              <a:spLocks noChangeShapeType="1"/>
            </p:cNvSpPr>
            <p:nvPr/>
          </p:nvSpPr>
          <p:spPr bwMode="auto">
            <a:xfrm>
              <a:off x="2746375" y="616108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77" name="Line 457"/>
            <p:cNvSpPr>
              <a:spLocks noChangeShapeType="1"/>
            </p:cNvSpPr>
            <p:nvPr/>
          </p:nvSpPr>
          <p:spPr bwMode="auto">
            <a:xfrm>
              <a:off x="2746375" y="60658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78" name="Line 458"/>
            <p:cNvSpPr>
              <a:spLocks noChangeShapeType="1"/>
            </p:cNvSpPr>
            <p:nvPr/>
          </p:nvSpPr>
          <p:spPr bwMode="auto">
            <a:xfrm>
              <a:off x="2746375" y="57229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79" name="Line 459"/>
            <p:cNvSpPr>
              <a:spLocks noChangeShapeType="1"/>
            </p:cNvSpPr>
            <p:nvPr/>
          </p:nvSpPr>
          <p:spPr bwMode="auto">
            <a:xfrm>
              <a:off x="2740025" y="51387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0" name="Line 460"/>
            <p:cNvSpPr>
              <a:spLocks noChangeShapeType="1"/>
            </p:cNvSpPr>
            <p:nvPr/>
          </p:nvSpPr>
          <p:spPr bwMode="auto">
            <a:xfrm>
              <a:off x="2740025" y="62436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1" name="Line 461"/>
            <p:cNvSpPr>
              <a:spLocks noChangeShapeType="1"/>
            </p:cNvSpPr>
            <p:nvPr/>
          </p:nvSpPr>
          <p:spPr bwMode="auto">
            <a:xfrm flipV="1">
              <a:off x="4373563"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2" name="Line 462"/>
            <p:cNvSpPr>
              <a:spLocks noChangeShapeType="1"/>
            </p:cNvSpPr>
            <p:nvPr/>
          </p:nvSpPr>
          <p:spPr bwMode="auto">
            <a:xfrm flipV="1">
              <a:off x="2740025"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3" name="Line 463"/>
            <p:cNvSpPr>
              <a:spLocks noChangeShapeType="1"/>
            </p:cNvSpPr>
            <p:nvPr/>
          </p:nvSpPr>
          <p:spPr bwMode="auto">
            <a:xfrm>
              <a:off x="2740025" y="62436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4" name="Line 464"/>
            <p:cNvSpPr>
              <a:spLocks noChangeShapeType="1"/>
            </p:cNvSpPr>
            <p:nvPr/>
          </p:nvSpPr>
          <p:spPr bwMode="auto">
            <a:xfrm flipV="1">
              <a:off x="2740025"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5" name="Line 465"/>
            <p:cNvSpPr>
              <a:spLocks noChangeShapeType="1"/>
            </p:cNvSpPr>
            <p:nvPr/>
          </p:nvSpPr>
          <p:spPr bwMode="auto">
            <a:xfrm flipV="1">
              <a:off x="305117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6" name="Line 466"/>
            <p:cNvSpPr>
              <a:spLocks noChangeShapeType="1"/>
            </p:cNvSpPr>
            <p:nvPr/>
          </p:nvSpPr>
          <p:spPr bwMode="auto">
            <a:xfrm>
              <a:off x="3051175"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7" name="Rectangle 467"/>
            <p:cNvSpPr>
              <a:spLocks noChangeArrowheads="1"/>
            </p:cNvSpPr>
            <p:nvPr/>
          </p:nvSpPr>
          <p:spPr bwMode="auto">
            <a:xfrm>
              <a:off x="299402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88" name="Line 468"/>
            <p:cNvSpPr>
              <a:spLocks noChangeShapeType="1"/>
            </p:cNvSpPr>
            <p:nvPr/>
          </p:nvSpPr>
          <p:spPr bwMode="auto">
            <a:xfrm flipV="1">
              <a:off x="336867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89" name="Line 469"/>
            <p:cNvSpPr>
              <a:spLocks noChangeShapeType="1"/>
            </p:cNvSpPr>
            <p:nvPr/>
          </p:nvSpPr>
          <p:spPr bwMode="auto">
            <a:xfrm>
              <a:off x="3368675"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0" name="Rectangle 470"/>
            <p:cNvSpPr>
              <a:spLocks noChangeArrowheads="1"/>
            </p:cNvSpPr>
            <p:nvPr/>
          </p:nvSpPr>
          <p:spPr bwMode="auto">
            <a:xfrm>
              <a:off x="331152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91" name="Line 471"/>
            <p:cNvSpPr>
              <a:spLocks noChangeShapeType="1"/>
            </p:cNvSpPr>
            <p:nvPr/>
          </p:nvSpPr>
          <p:spPr bwMode="auto">
            <a:xfrm flipV="1">
              <a:off x="368776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2" name="Line 472"/>
            <p:cNvSpPr>
              <a:spLocks noChangeShapeType="1"/>
            </p:cNvSpPr>
            <p:nvPr/>
          </p:nvSpPr>
          <p:spPr bwMode="auto">
            <a:xfrm>
              <a:off x="3687763"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3" name="Rectangle 473"/>
            <p:cNvSpPr>
              <a:spLocks noChangeArrowheads="1"/>
            </p:cNvSpPr>
            <p:nvPr/>
          </p:nvSpPr>
          <p:spPr bwMode="auto">
            <a:xfrm>
              <a:off x="362902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94" name="Line 474"/>
            <p:cNvSpPr>
              <a:spLocks noChangeShapeType="1"/>
            </p:cNvSpPr>
            <p:nvPr/>
          </p:nvSpPr>
          <p:spPr bwMode="auto">
            <a:xfrm flipV="1">
              <a:off x="400526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5" name="Line 475"/>
            <p:cNvSpPr>
              <a:spLocks noChangeShapeType="1"/>
            </p:cNvSpPr>
            <p:nvPr/>
          </p:nvSpPr>
          <p:spPr bwMode="auto">
            <a:xfrm>
              <a:off x="4005263"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6" name="Rectangle 476"/>
            <p:cNvSpPr>
              <a:spLocks noChangeArrowheads="1"/>
            </p:cNvSpPr>
            <p:nvPr/>
          </p:nvSpPr>
          <p:spPr bwMode="auto">
            <a:xfrm>
              <a:off x="394811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797" name="Line 477"/>
            <p:cNvSpPr>
              <a:spLocks noChangeShapeType="1"/>
            </p:cNvSpPr>
            <p:nvPr/>
          </p:nvSpPr>
          <p:spPr bwMode="auto">
            <a:xfrm flipV="1">
              <a:off x="432276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8" name="Line 478"/>
            <p:cNvSpPr>
              <a:spLocks noChangeShapeType="1"/>
            </p:cNvSpPr>
            <p:nvPr/>
          </p:nvSpPr>
          <p:spPr bwMode="auto">
            <a:xfrm>
              <a:off x="4322763"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99" name="Rectangle 479"/>
            <p:cNvSpPr>
              <a:spLocks noChangeArrowheads="1"/>
            </p:cNvSpPr>
            <p:nvPr/>
          </p:nvSpPr>
          <p:spPr bwMode="auto">
            <a:xfrm>
              <a:off x="426561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00" name="Line 480"/>
            <p:cNvSpPr>
              <a:spLocks noChangeShapeType="1"/>
            </p:cNvSpPr>
            <p:nvPr/>
          </p:nvSpPr>
          <p:spPr bwMode="auto">
            <a:xfrm>
              <a:off x="2740025" y="61229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01" name="Line 481"/>
            <p:cNvSpPr>
              <a:spLocks noChangeShapeType="1"/>
            </p:cNvSpPr>
            <p:nvPr/>
          </p:nvSpPr>
          <p:spPr bwMode="auto">
            <a:xfrm flipH="1">
              <a:off x="4354513" y="61229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02" name="Rectangle 482"/>
            <p:cNvSpPr>
              <a:spLocks noChangeArrowheads="1"/>
            </p:cNvSpPr>
            <p:nvPr/>
          </p:nvSpPr>
          <p:spPr bwMode="auto">
            <a:xfrm>
              <a:off x="2638425" y="60721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03" name="Line 483"/>
            <p:cNvSpPr>
              <a:spLocks noChangeShapeType="1"/>
            </p:cNvSpPr>
            <p:nvPr/>
          </p:nvSpPr>
          <p:spPr bwMode="auto">
            <a:xfrm>
              <a:off x="2740025" y="59388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04" name="Line 484"/>
            <p:cNvSpPr>
              <a:spLocks noChangeShapeType="1"/>
            </p:cNvSpPr>
            <p:nvPr/>
          </p:nvSpPr>
          <p:spPr bwMode="auto">
            <a:xfrm flipH="1">
              <a:off x="4354513" y="59388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05" name="Rectangle 485"/>
            <p:cNvSpPr>
              <a:spLocks noChangeArrowheads="1"/>
            </p:cNvSpPr>
            <p:nvPr/>
          </p:nvSpPr>
          <p:spPr bwMode="auto">
            <a:xfrm>
              <a:off x="2638425" y="58880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06" name="Line 486"/>
            <p:cNvSpPr>
              <a:spLocks noChangeShapeType="1"/>
            </p:cNvSpPr>
            <p:nvPr/>
          </p:nvSpPr>
          <p:spPr bwMode="auto">
            <a:xfrm>
              <a:off x="2740025" y="57610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07" name="Line 487"/>
            <p:cNvSpPr>
              <a:spLocks noChangeShapeType="1"/>
            </p:cNvSpPr>
            <p:nvPr/>
          </p:nvSpPr>
          <p:spPr bwMode="auto">
            <a:xfrm flipH="1">
              <a:off x="4354513" y="57610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08" name="Rectangle 488"/>
            <p:cNvSpPr>
              <a:spLocks noChangeArrowheads="1"/>
            </p:cNvSpPr>
            <p:nvPr/>
          </p:nvSpPr>
          <p:spPr bwMode="auto">
            <a:xfrm>
              <a:off x="2638425" y="57102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09" name="Line 489"/>
            <p:cNvSpPr>
              <a:spLocks noChangeShapeType="1"/>
            </p:cNvSpPr>
            <p:nvPr/>
          </p:nvSpPr>
          <p:spPr bwMode="auto">
            <a:xfrm>
              <a:off x="2740025" y="55768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0" name="Line 490"/>
            <p:cNvSpPr>
              <a:spLocks noChangeShapeType="1"/>
            </p:cNvSpPr>
            <p:nvPr/>
          </p:nvSpPr>
          <p:spPr bwMode="auto">
            <a:xfrm flipH="1">
              <a:off x="4354513" y="55768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1" name="Rectangle 491"/>
            <p:cNvSpPr>
              <a:spLocks noChangeArrowheads="1"/>
            </p:cNvSpPr>
            <p:nvPr/>
          </p:nvSpPr>
          <p:spPr bwMode="auto">
            <a:xfrm>
              <a:off x="2638425" y="55260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12" name="Line 492"/>
            <p:cNvSpPr>
              <a:spLocks noChangeShapeType="1"/>
            </p:cNvSpPr>
            <p:nvPr/>
          </p:nvSpPr>
          <p:spPr bwMode="auto">
            <a:xfrm>
              <a:off x="2740025" y="53990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3" name="Line 493"/>
            <p:cNvSpPr>
              <a:spLocks noChangeShapeType="1"/>
            </p:cNvSpPr>
            <p:nvPr/>
          </p:nvSpPr>
          <p:spPr bwMode="auto">
            <a:xfrm flipH="1">
              <a:off x="4354513" y="53990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4" name="Rectangle 494"/>
            <p:cNvSpPr>
              <a:spLocks noChangeArrowheads="1"/>
            </p:cNvSpPr>
            <p:nvPr/>
          </p:nvSpPr>
          <p:spPr bwMode="auto">
            <a:xfrm>
              <a:off x="2638425" y="53482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15" name="Line 495"/>
            <p:cNvSpPr>
              <a:spLocks noChangeShapeType="1"/>
            </p:cNvSpPr>
            <p:nvPr/>
          </p:nvSpPr>
          <p:spPr bwMode="auto">
            <a:xfrm>
              <a:off x="2740025" y="52149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6" name="Line 496"/>
            <p:cNvSpPr>
              <a:spLocks noChangeShapeType="1"/>
            </p:cNvSpPr>
            <p:nvPr/>
          </p:nvSpPr>
          <p:spPr bwMode="auto">
            <a:xfrm flipH="1">
              <a:off x="4354513" y="52149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7" name="Rectangle 497"/>
            <p:cNvSpPr>
              <a:spLocks noChangeArrowheads="1"/>
            </p:cNvSpPr>
            <p:nvPr/>
          </p:nvSpPr>
          <p:spPr bwMode="auto">
            <a:xfrm>
              <a:off x="2638425" y="51641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18" name="Line 498"/>
            <p:cNvSpPr>
              <a:spLocks noChangeShapeType="1"/>
            </p:cNvSpPr>
            <p:nvPr/>
          </p:nvSpPr>
          <p:spPr bwMode="auto">
            <a:xfrm>
              <a:off x="2740025" y="51387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19" name="Line 499"/>
            <p:cNvSpPr>
              <a:spLocks noChangeShapeType="1"/>
            </p:cNvSpPr>
            <p:nvPr/>
          </p:nvSpPr>
          <p:spPr bwMode="auto">
            <a:xfrm>
              <a:off x="2740025" y="62436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20" name="Line 500"/>
            <p:cNvSpPr>
              <a:spLocks noChangeShapeType="1"/>
            </p:cNvSpPr>
            <p:nvPr/>
          </p:nvSpPr>
          <p:spPr bwMode="auto">
            <a:xfrm flipV="1">
              <a:off x="4373563"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21" name="Line 501"/>
            <p:cNvSpPr>
              <a:spLocks noChangeShapeType="1"/>
            </p:cNvSpPr>
            <p:nvPr/>
          </p:nvSpPr>
          <p:spPr bwMode="auto">
            <a:xfrm flipV="1">
              <a:off x="2740025"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22" name="Rectangle 502"/>
            <p:cNvSpPr>
              <a:spLocks noChangeArrowheads="1"/>
            </p:cNvSpPr>
            <p:nvPr/>
          </p:nvSpPr>
          <p:spPr bwMode="auto">
            <a:xfrm>
              <a:off x="598487" y="5138738"/>
              <a:ext cx="1627188" cy="1104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823" name="Rectangle 503"/>
            <p:cNvSpPr>
              <a:spLocks noChangeArrowheads="1"/>
            </p:cNvSpPr>
            <p:nvPr/>
          </p:nvSpPr>
          <p:spPr bwMode="auto">
            <a:xfrm>
              <a:off x="598487" y="5138738"/>
              <a:ext cx="1627188" cy="1104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6824" name="Picture 504"/>
            <p:cNvPicPr>
              <a:picLocks noChangeAspect="1" noChangeArrowheads="1"/>
            </p:cNvPicPr>
            <p:nvPr/>
          </p:nvPicPr>
          <p:blipFill>
            <a:blip r:embed="rId7" cstate="print"/>
            <a:srcRect/>
            <a:stretch>
              <a:fillRect/>
            </a:stretch>
          </p:blipFill>
          <p:spPr bwMode="auto">
            <a:xfrm>
              <a:off x="598487" y="5138738"/>
              <a:ext cx="1627188" cy="1104900"/>
            </a:xfrm>
            <a:prstGeom prst="rect">
              <a:avLst/>
            </a:prstGeom>
            <a:noFill/>
            <a:ln w="9525">
              <a:noFill/>
              <a:miter lim="800000"/>
              <a:headEnd/>
              <a:tailEnd/>
            </a:ln>
          </p:spPr>
        </p:pic>
        <p:sp>
          <p:nvSpPr>
            <p:cNvPr id="56825" name="Rectangle 505"/>
            <p:cNvSpPr>
              <a:spLocks noChangeArrowheads="1"/>
            </p:cNvSpPr>
            <p:nvPr/>
          </p:nvSpPr>
          <p:spPr bwMode="auto">
            <a:xfrm>
              <a:off x="960437" y="4935538"/>
              <a:ext cx="89768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Cross-covariance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26" name="Rectangle 506"/>
            <p:cNvSpPr>
              <a:spLocks noChangeArrowheads="1"/>
            </p:cNvSpPr>
            <p:nvPr/>
          </p:nvSpPr>
          <p:spPr bwMode="auto">
            <a:xfrm>
              <a:off x="1157287" y="6370638"/>
              <a:ext cx="5610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27" name="Rectangle 507"/>
            <p:cNvSpPr>
              <a:spLocks noChangeArrowheads="1"/>
            </p:cNvSpPr>
            <p:nvPr/>
          </p:nvSpPr>
          <p:spPr bwMode="auto">
            <a:xfrm rot="16200000">
              <a:off x="251126" y="5618277"/>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28" name="Line 508"/>
            <p:cNvSpPr>
              <a:spLocks noChangeShapeType="1"/>
            </p:cNvSpPr>
            <p:nvPr/>
          </p:nvSpPr>
          <p:spPr bwMode="auto">
            <a:xfrm>
              <a:off x="604837" y="5691188"/>
              <a:ext cx="1614488" cy="1588"/>
            </a:xfrm>
            <a:prstGeom prst="line">
              <a:avLst/>
            </a:prstGeom>
            <a:noFill/>
            <a:ln w="0">
              <a:solidFill>
                <a:srgbClr val="FFFFFF"/>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29" name="Line 509"/>
            <p:cNvSpPr>
              <a:spLocks noChangeShapeType="1"/>
            </p:cNvSpPr>
            <p:nvPr/>
          </p:nvSpPr>
          <p:spPr bwMode="auto">
            <a:xfrm>
              <a:off x="598487" y="51387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0" name="Line 510"/>
            <p:cNvSpPr>
              <a:spLocks noChangeShapeType="1"/>
            </p:cNvSpPr>
            <p:nvPr/>
          </p:nvSpPr>
          <p:spPr bwMode="auto">
            <a:xfrm>
              <a:off x="598487" y="62436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1" name="Line 511"/>
            <p:cNvSpPr>
              <a:spLocks noChangeShapeType="1"/>
            </p:cNvSpPr>
            <p:nvPr/>
          </p:nvSpPr>
          <p:spPr bwMode="auto">
            <a:xfrm flipV="1">
              <a:off x="2225675"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2" name="Line 512"/>
            <p:cNvSpPr>
              <a:spLocks noChangeShapeType="1"/>
            </p:cNvSpPr>
            <p:nvPr/>
          </p:nvSpPr>
          <p:spPr bwMode="auto">
            <a:xfrm flipV="1">
              <a:off x="598487"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3" name="Line 513"/>
            <p:cNvSpPr>
              <a:spLocks noChangeShapeType="1"/>
            </p:cNvSpPr>
            <p:nvPr/>
          </p:nvSpPr>
          <p:spPr bwMode="auto">
            <a:xfrm>
              <a:off x="598487" y="62436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4" name="Line 514"/>
            <p:cNvSpPr>
              <a:spLocks noChangeShapeType="1"/>
            </p:cNvSpPr>
            <p:nvPr/>
          </p:nvSpPr>
          <p:spPr bwMode="auto">
            <a:xfrm flipV="1">
              <a:off x="598487"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5" name="Line 515"/>
            <p:cNvSpPr>
              <a:spLocks noChangeShapeType="1"/>
            </p:cNvSpPr>
            <p:nvPr/>
          </p:nvSpPr>
          <p:spPr bwMode="auto">
            <a:xfrm flipV="1">
              <a:off x="909637"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6" name="Line 516"/>
            <p:cNvSpPr>
              <a:spLocks noChangeShapeType="1"/>
            </p:cNvSpPr>
            <p:nvPr/>
          </p:nvSpPr>
          <p:spPr bwMode="auto">
            <a:xfrm>
              <a:off x="909637"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7" name="Rectangle 517"/>
            <p:cNvSpPr>
              <a:spLocks noChangeArrowheads="1"/>
            </p:cNvSpPr>
            <p:nvPr/>
          </p:nvSpPr>
          <p:spPr bwMode="auto">
            <a:xfrm>
              <a:off x="852487"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38" name="Line 518"/>
            <p:cNvSpPr>
              <a:spLocks noChangeShapeType="1"/>
            </p:cNvSpPr>
            <p:nvPr/>
          </p:nvSpPr>
          <p:spPr bwMode="auto">
            <a:xfrm flipV="1">
              <a:off x="122872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39" name="Line 519"/>
            <p:cNvSpPr>
              <a:spLocks noChangeShapeType="1"/>
            </p:cNvSpPr>
            <p:nvPr/>
          </p:nvSpPr>
          <p:spPr bwMode="auto">
            <a:xfrm>
              <a:off x="1228725"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0" name="Rectangle 520"/>
            <p:cNvSpPr>
              <a:spLocks noChangeArrowheads="1"/>
            </p:cNvSpPr>
            <p:nvPr/>
          </p:nvSpPr>
          <p:spPr bwMode="auto">
            <a:xfrm>
              <a:off x="1169987"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41" name="Line 521"/>
            <p:cNvSpPr>
              <a:spLocks noChangeShapeType="1"/>
            </p:cNvSpPr>
            <p:nvPr/>
          </p:nvSpPr>
          <p:spPr bwMode="auto">
            <a:xfrm flipV="1">
              <a:off x="154622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2" name="Line 522"/>
            <p:cNvSpPr>
              <a:spLocks noChangeShapeType="1"/>
            </p:cNvSpPr>
            <p:nvPr/>
          </p:nvSpPr>
          <p:spPr bwMode="auto">
            <a:xfrm>
              <a:off x="1546225"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3" name="Rectangle 523"/>
            <p:cNvSpPr>
              <a:spLocks noChangeArrowheads="1"/>
            </p:cNvSpPr>
            <p:nvPr/>
          </p:nvSpPr>
          <p:spPr bwMode="auto">
            <a:xfrm>
              <a:off x="148907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44" name="Line 524"/>
            <p:cNvSpPr>
              <a:spLocks noChangeShapeType="1"/>
            </p:cNvSpPr>
            <p:nvPr/>
          </p:nvSpPr>
          <p:spPr bwMode="auto">
            <a:xfrm flipV="1">
              <a:off x="186372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5" name="Line 525"/>
            <p:cNvSpPr>
              <a:spLocks noChangeShapeType="1"/>
            </p:cNvSpPr>
            <p:nvPr/>
          </p:nvSpPr>
          <p:spPr bwMode="auto">
            <a:xfrm>
              <a:off x="1863725"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6" name="Rectangle 526"/>
            <p:cNvSpPr>
              <a:spLocks noChangeArrowheads="1"/>
            </p:cNvSpPr>
            <p:nvPr/>
          </p:nvSpPr>
          <p:spPr bwMode="auto">
            <a:xfrm>
              <a:off x="180657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47" name="Line 527"/>
            <p:cNvSpPr>
              <a:spLocks noChangeShapeType="1"/>
            </p:cNvSpPr>
            <p:nvPr/>
          </p:nvSpPr>
          <p:spPr bwMode="auto">
            <a:xfrm flipV="1">
              <a:off x="218122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8" name="Line 528"/>
            <p:cNvSpPr>
              <a:spLocks noChangeShapeType="1"/>
            </p:cNvSpPr>
            <p:nvPr/>
          </p:nvSpPr>
          <p:spPr bwMode="auto">
            <a:xfrm>
              <a:off x="2181225" y="51387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49" name="Rectangle 529"/>
            <p:cNvSpPr>
              <a:spLocks noChangeArrowheads="1"/>
            </p:cNvSpPr>
            <p:nvPr/>
          </p:nvSpPr>
          <p:spPr bwMode="auto">
            <a:xfrm>
              <a:off x="212407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50" name="Line 530"/>
            <p:cNvSpPr>
              <a:spLocks noChangeShapeType="1"/>
            </p:cNvSpPr>
            <p:nvPr/>
          </p:nvSpPr>
          <p:spPr bwMode="auto">
            <a:xfrm>
              <a:off x="598487" y="62118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51" name="Line 531"/>
            <p:cNvSpPr>
              <a:spLocks noChangeShapeType="1"/>
            </p:cNvSpPr>
            <p:nvPr/>
          </p:nvSpPr>
          <p:spPr bwMode="auto">
            <a:xfrm flipH="1">
              <a:off x="2206625" y="62118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52" name="Rectangle 532"/>
            <p:cNvSpPr>
              <a:spLocks noChangeArrowheads="1"/>
            </p:cNvSpPr>
            <p:nvPr/>
          </p:nvSpPr>
          <p:spPr bwMode="auto">
            <a:xfrm>
              <a:off x="471487" y="6161088"/>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53" name="Line 533"/>
            <p:cNvSpPr>
              <a:spLocks noChangeShapeType="1"/>
            </p:cNvSpPr>
            <p:nvPr/>
          </p:nvSpPr>
          <p:spPr bwMode="auto">
            <a:xfrm>
              <a:off x="598487" y="60340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54" name="Line 534"/>
            <p:cNvSpPr>
              <a:spLocks noChangeShapeType="1"/>
            </p:cNvSpPr>
            <p:nvPr/>
          </p:nvSpPr>
          <p:spPr bwMode="auto">
            <a:xfrm flipH="1">
              <a:off x="2206625" y="60340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55" name="Rectangle 535"/>
            <p:cNvSpPr>
              <a:spLocks noChangeArrowheads="1"/>
            </p:cNvSpPr>
            <p:nvPr/>
          </p:nvSpPr>
          <p:spPr bwMode="auto">
            <a:xfrm>
              <a:off x="471487" y="5983288"/>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56" name="Line 536"/>
            <p:cNvSpPr>
              <a:spLocks noChangeShapeType="1"/>
            </p:cNvSpPr>
            <p:nvPr/>
          </p:nvSpPr>
          <p:spPr bwMode="auto">
            <a:xfrm>
              <a:off x="598487" y="58626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57" name="Line 537"/>
            <p:cNvSpPr>
              <a:spLocks noChangeShapeType="1"/>
            </p:cNvSpPr>
            <p:nvPr/>
          </p:nvSpPr>
          <p:spPr bwMode="auto">
            <a:xfrm flipH="1">
              <a:off x="2206625" y="58626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58" name="Rectangle 538"/>
            <p:cNvSpPr>
              <a:spLocks noChangeArrowheads="1"/>
            </p:cNvSpPr>
            <p:nvPr/>
          </p:nvSpPr>
          <p:spPr bwMode="auto">
            <a:xfrm>
              <a:off x="471487" y="5811838"/>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59" name="Line 539"/>
            <p:cNvSpPr>
              <a:spLocks noChangeShapeType="1"/>
            </p:cNvSpPr>
            <p:nvPr/>
          </p:nvSpPr>
          <p:spPr bwMode="auto">
            <a:xfrm>
              <a:off x="598487" y="56911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0" name="Line 540"/>
            <p:cNvSpPr>
              <a:spLocks noChangeShapeType="1"/>
            </p:cNvSpPr>
            <p:nvPr/>
          </p:nvSpPr>
          <p:spPr bwMode="auto">
            <a:xfrm flipH="1">
              <a:off x="2206625" y="56911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1" name="Rectangle 541"/>
            <p:cNvSpPr>
              <a:spLocks noChangeArrowheads="1"/>
            </p:cNvSpPr>
            <p:nvPr/>
          </p:nvSpPr>
          <p:spPr bwMode="auto">
            <a:xfrm>
              <a:off x="534987" y="56403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62" name="Line 542"/>
            <p:cNvSpPr>
              <a:spLocks noChangeShapeType="1"/>
            </p:cNvSpPr>
            <p:nvPr/>
          </p:nvSpPr>
          <p:spPr bwMode="auto">
            <a:xfrm>
              <a:off x="598487" y="55133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3" name="Line 543"/>
            <p:cNvSpPr>
              <a:spLocks noChangeShapeType="1"/>
            </p:cNvSpPr>
            <p:nvPr/>
          </p:nvSpPr>
          <p:spPr bwMode="auto">
            <a:xfrm flipH="1">
              <a:off x="2206625" y="55133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4" name="Rectangle 544"/>
            <p:cNvSpPr>
              <a:spLocks noChangeArrowheads="1"/>
            </p:cNvSpPr>
            <p:nvPr/>
          </p:nvSpPr>
          <p:spPr bwMode="auto">
            <a:xfrm>
              <a:off x="496887" y="54625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65" name="Line 545"/>
            <p:cNvSpPr>
              <a:spLocks noChangeShapeType="1"/>
            </p:cNvSpPr>
            <p:nvPr/>
          </p:nvSpPr>
          <p:spPr bwMode="auto">
            <a:xfrm>
              <a:off x="598487" y="53419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6" name="Line 546"/>
            <p:cNvSpPr>
              <a:spLocks noChangeShapeType="1"/>
            </p:cNvSpPr>
            <p:nvPr/>
          </p:nvSpPr>
          <p:spPr bwMode="auto">
            <a:xfrm flipH="1">
              <a:off x="2206625" y="53419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7" name="Rectangle 547"/>
            <p:cNvSpPr>
              <a:spLocks noChangeArrowheads="1"/>
            </p:cNvSpPr>
            <p:nvPr/>
          </p:nvSpPr>
          <p:spPr bwMode="auto">
            <a:xfrm>
              <a:off x="496887" y="52911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68" name="Line 548"/>
            <p:cNvSpPr>
              <a:spLocks noChangeShapeType="1"/>
            </p:cNvSpPr>
            <p:nvPr/>
          </p:nvSpPr>
          <p:spPr bwMode="auto">
            <a:xfrm>
              <a:off x="598487" y="51641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69" name="Line 549"/>
            <p:cNvSpPr>
              <a:spLocks noChangeShapeType="1"/>
            </p:cNvSpPr>
            <p:nvPr/>
          </p:nvSpPr>
          <p:spPr bwMode="auto">
            <a:xfrm flipH="1">
              <a:off x="2206625" y="51641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70" name="Rectangle 550"/>
            <p:cNvSpPr>
              <a:spLocks noChangeArrowheads="1"/>
            </p:cNvSpPr>
            <p:nvPr/>
          </p:nvSpPr>
          <p:spPr bwMode="auto">
            <a:xfrm>
              <a:off x="496887" y="51133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871" name="Line 551"/>
            <p:cNvSpPr>
              <a:spLocks noChangeShapeType="1"/>
            </p:cNvSpPr>
            <p:nvPr/>
          </p:nvSpPr>
          <p:spPr bwMode="auto">
            <a:xfrm>
              <a:off x="598487" y="51387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72" name="Line 552"/>
            <p:cNvSpPr>
              <a:spLocks noChangeShapeType="1"/>
            </p:cNvSpPr>
            <p:nvPr/>
          </p:nvSpPr>
          <p:spPr bwMode="auto">
            <a:xfrm>
              <a:off x="598487" y="62436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73" name="Line 553"/>
            <p:cNvSpPr>
              <a:spLocks noChangeShapeType="1"/>
            </p:cNvSpPr>
            <p:nvPr/>
          </p:nvSpPr>
          <p:spPr bwMode="auto">
            <a:xfrm flipV="1">
              <a:off x="2225675" y="5138738"/>
              <a:ext cx="1588" cy="11049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7" name="Picture 3"/>
          <p:cNvPicPr>
            <a:picLocks noChangeAspect="1" noChangeArrowheads="1"/>
          </p:cNvPicPr>
          <p:nvPr/>
        </p:nvPicPr>
        <p:blipFill>
          <a:blip r:embed="rId8" cstate="print">
            <a:duotone>
              <a:prstClr val="black"/>
              <a:schemeClr val="accent6">
                <a:tint val="45000"/>
                <a:satMod val="400000"/>
              </a:schemeClr>
            </a:duotone>
          </a:blip>
          <a:srcRect l="55747" t="7513" r="2947" b="53775"/>
          <a:stretch>
            <a:fillRect/>
          </a:stretch>
        </p:blipFill>
        <p:spPr bwMode="auto">
          <a:xfrm>
            <a:off x="1619672" y="3861048"/>
            <a:ext cx="777190" cy="704328"/>
          </a:xfrm>
          <a:prstGeom prst="rect">
            <a:avLst/>
          </a:prstGeom>
          <a:ln>
            <a:noFill/>
          </a:ln>
          <a:effectLst>
            <a:outerShdw blurRad="292100" dist="139700" dir="2700000" algn="tl" rotWithShape="0">
              <a:srgbClr val="333333">
                <a:alpha val="65000"/>
              </a:srgbClr>
            </a:outerShdw>
          </a:effectLst>
        </p:spPr>
      </p:pic>
      <p:sp>
        <p:nvSpPr>
          <p:cNvPr id="584" name="Rectangle 583"/>
          <p:cNvSpPr/>
          <p:nvPr/>
        </p:nvSpPr>
        <p:spPr>
          <a:xfrm>
            <a:off x="3188379" y="2794281"/>
            <a:ext cx="636713" cy="253916"/>
          </a:xfrm>
          <a:prstGeom prst="rect">
            <a:avLst/>
          </a:prstGeom>
        </p:spPr>
        <p:txBody>
          <a:bodyPr wrap="none">
            <a:spAutoFit/>
          </a:bodyPr>
          <a:lstStyle/>
          <a:p>
            <a:r>
              <a:rPr lang="en-US" sz="1050" b="1" dirty="0" smtClean="0">
                <a:solidFill>
                  <a:srgbClr val="000000"/>
                </a:solidFill>
                <a:latin typeface="Arial Narrow" pitchFamily="34" charset="0"/>
                <a:cs typeface="Arial" pitchFamily="34" charset="0"/>
              </a:rPr>
              <a:t>source 1</a:t>
            </a:r>
            <a:endParaRPr lang="en-GB" sz="1050" b="1" dirty="0"/>
          </a:p>
        </p:txBody>
      </p:sp>
      <p:sp>
        <p:nvSpPr>
          <p:cNvPr id="585" name="Rectangle 584"/>
          <p:cNvSpPr/>
          <p:nvPr/>
        </p:nvSpPr>
        <p:spPr>
          <a:xfrm>
            <a:off x="1264864" y="2794281"/>
            <a:ext cx="636713" cy="253916"/>
          </a:xfrm>
          <a:prstGeom prst="rect">
            <a:avLst/>
          </a:prstGeom>
        </p:spPr>
        <p:txBody>
          <a:bodyPr wrap="none">
            <a:spAutoFit/>
          </a:bodyPr>
          <a:lstStyle/>
          <a:p>
            <a:r>
              <a:rPr lang="en-US" sz="1050" b="1" dirty="0" smtClean="0">
                <a:solidFill>
                  <a:srgbClr val="000000"/>
                </a:solidFill>
                <a:latin typeface="Arial Narrow" pitchFamily="34" charset="0"/>
                <a:cs typeface="Arial" pitchFamily="34" charset="0"/>
              </a:rPr>
              <a:t>source 2</a:t>
            </a:r>
            <a:endParaRPr lang="en-GB" sz="1050" b="1" dirty="0"/>
          </a:p>
        </p:txBody>
      </p:sp>
      <p:cxnSp>
        <p:nvCxnSpPr>
          <p:cNvPr id="586" name="Shape 585"/>
          <p:cNvCxnSpPr>
            <a:stCxn id="210" idx="0"/>
          </p:cNvCxnSpPr>
          <p:nvPr/>
        </p:nvCxnSpPr>
        <p:spPr>
          <a:xfrm rot="5400000" flipH="1" flipV="1">
            <a:off x="3880261" y="640285"/>
            <a:ext cx="855354" cy="2112303"/>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9" name="Text Box 186"/>
          <p:cNvSpPr txBox="1">
            <a:spLocks noChangeArrowheads="1"/>
          </p:cNvSpPr>
          <p:nvPr/>
        </p:nvSpPr>
        <p:spPr bwMode="auto">
          <a:xfrm flipH="1">
            <a:off x="2256067" y="332658"/>
            <a:ext cx="4604658" cy="307777"/>
          </a:xfrm>
          <a:prstGeom prst="rect">
            <a:avLst/>
          </a:prstGeom>
          <a:noFill/>
          <a:ln w="9525">
            <a:noFill/>
            <a:miter lim="800000"/>
            <a:headEnd/>
            <a:tailEnd/>
          </a:ln>
        </p:spPr>
        <p:txBody>
          <a:bodyPr wrap="none">
            <a:spAutoFit/>
          </a:bodyPr>
          <a:lstStyle/>
          <a:p>
            <a:pPr algn="ctr"/>
            <a:r>
              <a:rPr lang="en-GB" sz="1400" dirty="0" smtClean="0">
                <a:solidFill>
                  <a:schemeClr val="tx2"/>
                </a:solidFill>
              </a:rPr>
              <a:t>Predicted responses to sustained exogenous (stimulus) input</a:t>
            </a:r>
            <a:endParaRPr lang="en-GB" sz="1400" dirty="0">
              <a:solidFill>
                <a:schemeClr val="tx2"/>
              </a:solidFill>
            </a:endParaRPr>
          </a:p>
        </p:txBody>
      </p:sp>
      <p:cxnSp>
        <p:nvCxnSpPr>
          <p:cNvPr id="591" name="Shape 590"/>
          <p:cNvCxnSpPr>
            <a:endCxn id="213" idx="1"/>
          </p:cNvCxnSpPr>
          <p:nvPr/>
        </p:nvCxnSpPr>
        <p:spPr>
          <a:xfrm rot="16200000" flipV="1">
            <a:off x="1208154" y="2081379"/>
            <a:ext cx="1500840" cy="1050389"/>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hape 593"/>
          <p:cNvCxnSpPr>
            <a:endCxn id="214" idx="5"/>
          </p:cNvCxnSpPr>
          <p:nvPr/>
        </p:nvCxnSpPr>
        <p:spPr>
          <a:xfrm rot="5400000" flipH="1" flipV="1">
            <a:off x="2088181" y="2251742"/>
            <a:ext cx="1500842" cy="709665"/>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093673" y="-27384"/>
            <a:ext cx="4782583" cy="6885384"/>
          </a:xfrm>
          <a:prstGeom prst="rect">
            <a:avLst/>
          </a:prstGeom>
          <a:noFill/>
          <a:ln w="9525">
            <a:noFill/>
            <a:miter lim="800000"/>
            <a:headEnd/>
            <a:tailEnd/>
          </a:ln>
          <a:effectLst/>
        </p:spPr>
      </p:pic>
      <p:grpSp>
        <p:nvGrpSpPr>
          <p:cNvPr id="3" name="Group 2"/>
          <p:cNvGrpSpPr>
            <a:grpSpLocks noChangeAspect="1"/>
          </p:cNvGrpSpPr>
          <p:nvPr/>
        </p:nvGrpSpPr>
        <p:grpSpPr>
          <a:xfrm>
            <a:off x="544784" y="3212978"/>
            <a:ext cx="1722961" cy="671541"/>
            <a:chOff x="2245447" y="3031197"/>
            <a:chExt cx="4453402" cy="1735758"/>
          </a:xfrm>
        </p:grpSpPr>
        <p:sp>
          <p:nvSpPr>
            <p:cNvPr id="4" name="Isosceles Triangle 3"/>
            <p:cNvSpPr/>
            <p:nvPr/>
          </p:nvSpPr>
          <p:spPr>
            <a:xfrm flipH="1">
              <a:off x="2976602" y="4262899"/>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H="1">
              <a:off x="6300037" y="4262899"/>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7"/>
            <p:cNvSpPr>
              <a:spLocks noChangeArrowheads="1"/>
            </p:cNvSpPr>
            <p:nvPr/>
          </p:nvSpPr>
          <p:spPr bwMode="auto">
            <a:xfrm flipH="1">
              <a:off x="2253187" y="3758843"/>
              <a:ext cx="391072" cy="439614"/>
            </a:xfrm>
            <a:prstGeom prst="ellipse">
              <a:avLst/>
            </a:prstGeom>
            <a:solidFill>
              <a:schemeClr val="tx1"/>
            </a:solidFill>
            <a:ln w="9525">
              <a:noFill/>
              <a:prstDash val="sysDot"/>
              <a:round/>
              <a:headEnd/>
              <a:tailEnd/>
            </a:ln>
          </p:spPr>
          <p:txBody>
            <a:bodyPr wrap="none" anchor="ctr"/>
            <a:lstStyle/>
            <a:p>
              <a:endParaRPr lang="en-US">
                <a:latin typeface="Arial Narrow" pitchFamily="34" charset="0"/>
              </a:endParaRPr>
            </a:p>
          </p:txBody>
        </p:sp>
        <p:sp>
          <p:nvSpPr>
            <p:cNvPr id="7" name="Oval 7"/>
            <p:cNvSpPr>
              <a:spLocks noChangeArrowheads="1"/>
            </p:cNvSpPr>
            <p:nvPr/>
          </p:nvSpPr>
          <p:spPr bwMode="auto">
            <a:xfrm flipH="1">
              <a:off x="5576622" y="3758843"/>
              <a:ext cx="391072" cy="439614"/>
            </a:xfrm>
            <a:prstGeom prst="ellipse">
              <a:avLst/>
            </a:prstGeom>
            <a:solidFill>
              <a:schemeClr val="tx1"/>
            </a:solidFill>
            <a:ln w="9525">
              <a:noFill/>
              <a:prstDash val="sysDot"/>
              <a:round/>
              <a:headEnd/>
              <a:tailEnd/>
            </a:ln>
          </p:spPr>
          <p:txBody>
            <a:bodyPr wrap="none" anchor="ctr"/>
            <a:lstStyle/>
            <a:p>
              <a:endParaRPr lang="en-US">
                <a:latin typeface="Arial Narrow" pitchFamily="34" charset="0"/>
              </a:endParaRPr>
            </a:p>
          </p:txBody>
        </p:sp>
        <p:sp>
          <p:nvSpPr>
            <p:cNvPr id="8" name="Oval 7"/>
            <p:cNvSpPr>
              <a:spLocks noChangeArrowheads="1"/>
            </p:cNvSpPr>
            <p:nvPr/>
          </p:nvSpPr>
          <p:spPr bwMode="auto">
            <a:xfrm flipH="1">
              <a:off x="6307777" y="3103205"/>
              <a:ext cx="391072" cy="439614"/>
            </a:xfrm>
            <a:prstGeom prst="ellipse">
              <a:avLst/>
            </a:prstGeom>
            <a:solidFill>
              <a:srgbClr val="FF0000"/>
            </a:solidFill>
            <a:ln w="9525">
              <a:noFill/>
              <a:prstDash val="sysDot"/>
              <a:round/>
              <a:headEnd/>
              <a:tailEnd/>
            </a:ln>
          </p:spPr>
          <p:txBody>
            <a:bodyPr wrap="none" anchor="ctr"/>
            <a:lstStyle/>
            <a:p>
              <a:endParaRPr lang="en-US">
                <a:latin typeface="Arial Narrow" pitchFamily="34" charset="0"/>
              </a:endParaRPr>
            </a:p>
          </p:txBody>
        </p:sp>
        <p:sp>
          <p:nvSpPr>
            <p:cNvPr id="9" name="Oval 7"/>
            <p:cNvSpPr>
              <a:spLocks noChangeArrowheads="1"/>
            </p:cNvSpPr>
            <p:nvPr/>
          </p:nvSpPr>
          <p:spPr bwMode="auto">
            <a:xfrm flipH="1">
              <a:off x="2984343" y="3103205"/>
              <a:ext cx="391072" cy="439614"/>
            </a:xfrm>
            <a:prstGeom prst="ellipse">
              <a:avLst/>
            </a:prstGeom>
            <a:solidFill>
              <a:srgbClr val="FF0000"/>
            </a:solidFill>
            <a:ln w="9525">
              <a:noFill/>
              <a:prstDash val="sysDot"/>
              <a:round/>
              <a:headEnd/>
              <a:tailEnd/>
            </a:ln>
          </p:spPr>
          <p:txBody>
            <a:bodyPr wrap="none" anchor="ctr"/>
            <a:lstStyle/>
            <a:p>
              <a:endParaRPr lang="en-US">
                <a:latin typeface="Arial Narrow" pitchFamily="34" charset="0"/>
              </a:endParaRPr>
            </a:p>
          </p:txBody>
        </p:sp>
        <p:sp>
          <p:nvSpPr>
            <p:cNvPr id="10" name="Isosceles Triangle 9"/>
            <p:cNvSpPr/>
            <p:nvPr/>
          </p:nvSpPr>
          <p:spPr>
            <a:xfrm flipH="1">
              <a:off x="2245447" y="3031197"/>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H="1">
              <a:off x="5568881" y="3031197"/>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urved Connector 55"/>
            <p:cNvCxnSpPr>
              <a:stCxn id="4" idx="1"/>
              <a:endCxn id="8" idx="4"/>
            </p:cNvCxnSpPr>
            <p:nvPr/>
          </p:nvCxnSpPr>
          <p:spPr>
            <a:xfrm flipV="1">
              <a:off x="3275711" y="3542819"/>
              <a:ext cx="3227602" cy="972108"/>
            </a:xfrm>
            <a:prstGeom prst="curvedConnector2">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Curved Connector 55"/>
            <p:cNvCxnSpPr>
              <a:stCxn id="11" idx="5"/>
              <a:endCxn id="6" idx="1"/>
            </p:cNvCxnSpPr>
            <p:nvPr/>
          </p:nvCxnSpPr>
          <p:spPr>
            <a:xfrm rot="10800000" flipV="1">
              <a:off x="2586988" y="3283225"/>
              <a:ext cx="3081596" cy="539998"/>
            </a:xfrm>
            <a:prstGeom prst="curvedConnector2">
              <a:avLst/>
            </a:prstGeom>
            <a:ln w="28575">
              <a:solidFill>
                <a:schemeClr val="tx1"/>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4" name="Curved Connector 55"/>
            <p:cNvCxnSpPr>
              <a:stCxn id="7" idx="6"/>
              <a:endCxn id="11" idx="5"/>
            </p:cNvCxnSpPr>
            <p:nvPr/>
          </p:nvCxnSpPr>
          <p:spPr>
            <a:xfrm rot="10800000" flipH="1">
              <a:off x="5576622" y="3283226"/>
              <a:ext cx="91962" cy="695425"/>
            </a:xfrm>
            <a:prstGeom prst="curvedConnector3">
              <a:avLst>
                <a:gd name="adj1" fmla="val -256999"/>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Curved Connector 55"/>
            <p:cNvCxnSpPr>
              <a:stCxn id="11" idx="1"/>
              <a:endCxn id="7" idx="2"/>
            </p:cNvCxnSpPr>
            <p:nvPr/>
          </p:nvCxnSpPr>
          <p:spPr>
            <a:xfrm>
              <a:off x="5867990" y="3283225"/>
              <a:ext cx="99704" cy="695425"/>
            </a:xfrm>
            <a:prstGeom prst="curvedConnector3">
              <a:avLst>
                <a:gd name="adj1" fmla="val 329279"/>
              </a:avLst>
            </a:prstGeom>
            <a:ln w="28575">
              <a:solidFill>
                <a:schemeClr val="tx1"/>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Curved Connector 55"/>
            <p:cNvCxnSpPr>
              <a:stCxn id="6" idx="6"/>
              <a:endCxn id="10" idx="5"/>
            </p:cNvCxnSpPr>
            <p:nvPr/>
          </p:nvCxnSpPr>
          <p:spPr>
            <a:xfrm rot="10800000" flipH="1">
              <a:off x="2253186" y="3283226"/>
              <a:ext cx="91963" cy="695425"/>
            </a:xfrm>
            <a:prstGeom prst="curvedConnector3">
              <a:avLst>
                <a:gd name="adj1" fmla="val -256995"/>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Curved Connector 55"/>
            <p:cNvCxnSpPr>
              <a:stCxn id="10" idx="1"/>
              <a:endCxn id="6" idx="2"/>
            </p:cNvCxnSpPr>
            <p:nvPr/>
          </p:nvCxnSpPr>
          <p:spPr>
            <a:xfrm>
              <a:off x="2544556" y="3283225"/>
              <a:ext cx="99703" cy="695425"/>
            </a:xfrm>
            <a:prstGeom prst="curvedConnector3">
              <a:avLst>
                <a:gd name="adj1" fmla="val 329281"/>
              </a:avLst>
            </a:prstGeom>
            <a:ln w="28575">
              <a:solidFill>
                <a:schemeClr val="tx1"/>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Curved Connector 55"/>
            <p:cNvCxnSpPr>
              <a:stCxn id="8" idx="6"/>
              <a:endCxn id="7" idx="0"/>
            </p:cNvCxnSpPr>
            <p:nvPr/>
          </p:nvCxnSpPr>
          <p:spPr>
            <a:xfrm rot="10800000" flipV="1">
              <a:off x="5772159" y="3323011"/>
              <a:ext cx="535619" cy="435831"/>
            </a:xfrm>
            <a:prstGeom prst="curvedConnector2">
              <a:avLst/>
            </a:prstGeom>
            <a:ln w="9525">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9" name="Curved Connector 55"/>
            <p:cNvCxnSpPr>
              <a:stCxn id="7" idx="2"/>
              <a:endCxn id="8" idx="4"/>
            </p:cNvCxnSpPr>
            <p:nvPr/>
          </p:nvCxnSpPr>
          <p:spPr>
            <a:xfrm flipV="1">
              <a:off x="5967694" y="3542819"/>
              <a:ext cx="535619" cy="435831"/>
            </a:xfrm>
            <a:prstGeom prst="curvedConnector2">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0" name="Curved Connector 55"/>
            <p:cNvCxnSpPr>
              <a:stCxn id="6" idx="2"/>
              <a:endCxn id="9" idx="4"/>
            </p:cNvCxnSpPr>
            <p:nvPr/>
          </p:nvCxnSpPr>
          <p:spPr>
            <a:xfrm flipV="1">
              <a:off x="2644259" y="3542819"/>
              <a:ext cx="535620" cy="435831"/>
            </a:xfrm>
            <a:prstGeom prst="curvedConnector2">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1" name="Curved Connector 55"/>
            <p:cNvCxnSpPr>
              <a:stCxn id="9" idx="6"/>
              <a:endCxn id="6" idx="0"/>
            </p:cNvCxnSpPr>
            <p:nvPr/>
          </p:nvCxnSpPr>
          <p:spPr>
            <a:xfrm rot="10800000" flipV="1">
              <a:off x="2448723" y="3323011"/>
              <a:ext cx="535620" cy="435831"/>
            </a:xfrm>
            <a:prstGeom prst="curvedConnector2">
              <a:avLst/>
            </a:prstGeom>
            <a:ln w="9525">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2" name="Curved Connector 55"/>
            <p:cNvCxnSpPr>
              <a:stCxn id="8" idx="2"/>
              <a:endCxn id="5" idx="1"/>
            </p:cNvCxnSpPr>
            <p:nvPr/>
          </p:nvCxnSpPr>
          <p:spPr>
            <a:xfrm flipH="1">
              <a:off x="6599146" y="3323012"/>
              <a:ext cx="99703" cy="1191915"/>
            </a:xfrm>
            <a:prstGeom prst="curvedConnector3">
              <a:avLst>
                <a:gd name="adj1" fmla="val -229281"/>
              </a:avLst>
            </a:prstGeom>
            <a:ln w="9525">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Curved Connector 55"/>
            <p:cNvCxnSpPr>
              <a:stCxn id="5" idx="5"/>
              <a:endCxn id="8" idx="6"/>
            </p:cNvCxnSpPr>
            <p:nvPr/>
          </p:nvCxnSpPr>
          <p:spPr>
            <a:xfrm rot="10800000">
              <a:off x="6307778" y="3323013"/>
              <a:ext cx="91963" cy="1191915"/>
            </a:xfrm>
            <a:prstGeom prst="curvedConnector3">
              <a:avLst>
                <a:gd name="adj1" fmla="val 356995"/>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55"/>
            <p:cNvCxnSpPr>
              <a:stCxn id="4" idx="5"/>
              <a:endCxn id="9" idx="6"/>
            </p:cNvCxnSpPr>
            <p:nvPr/>
          </p:nvCxnSpPr>
          <p:spPr>
            <a:xfrm rot="10800000">
              <a:off x="2984343" y="3323013"/>
              <a:ext cx="91962" cy="1191915"/>
            </a:xfrm>
            <a:prstGeom prst="curvedConnector3">
              <a:avLst>
                <a:gd name="adj1" fmla="val 356999"/>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Curved Connector 55"/>
            <p:cNvCxnSpPr>
              <a:stCxn id="9" idx="2"/>
              <a:endCxn id="4" idx="1"/>
            </p:cNvCxnSpPr>
            <p:nvPr/>
          </p:nvCxnSpPr>
          <p:spPr>
            <a:xfrm flipH="1">
              <a:off x="3275711" y="3323012"/>
              <a:ext cx="99704" cy="1191915"/>
            </a:xfrm>
            <a:prstGeom prst="curvedConnector3">
              <a:avLst>
                <a:gd name="adj1" fmla="val -229279"/>
              </a:avLst>
            </a:prstGeom>
            <a:ln w="9525">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noChangeAspect="1"/>
          </p:cNvGrpSpPr>
          <p:nvPr/>
        </p:nvGrpSpPr>
        <p:grpSpPr>
          <a:xfrm>
            <a:off x="6876257" y="3212978"/>
            <a:ext cx="1722961" cy="671541"/>
            <a:chOff x="2245447" y="3031197"/>
            <a:chExt cx="4453402" cy="1735758"/>
          </a:xfrm>
        </p:grpSpPr>
        <p:sp>
          <p:nvSpPr>
            <p:cNvPr id="27" name="Isosceles Triangle 26"/>
            <p:cNvSpPr/>
            <p:nvPr/>
          </p:nvSpPr>
          <p:spPr>
            <a:xfrm flipH="1">
              <a:off x="2976602" y="4262899"/>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p:cNvSpPr/>
            <p:nvPr/>
          </p:nvSpPr>
          <p:spPr>
            <a:xfrm flipH="1">
              <a:off x="6300037" y="4262899"/>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7"/>
            <p:cNvSpPr>
              <a:spLocks noChangeArrowheads="1"/>
            </p:cNvSpPr>
            <p:nvPr/>
          </p:nvSpPr>
          <p:spPr bwMode="auto">
            <a:xfrm flipH="1">
              <a:off x="2253187" y="3758843"/>
              <a:ext cx="391072" cy="439614"/>
            </a:xfrm>
            <a:prstGeom prst="ellipse">
              <a:avLst/>
            </a:prstGeom>
            <a:solidFill>
              <a:schemeClr val="tx1"/>
            </a:solidFill>
            <a:ln w="9525">
              <a:noFill/>
              <a:prstDash val="sysDot"/>
              <a:round/>
              <a:headEnd/>
              <a:tailEnd/>
            </a:ln>
          </p:spPr>
          <p:txBody>
            <a:bodyPr wrap="none" anchor="ctr"/>
            <a:lstStyle/>
            <a:p>
              <a:endParaRPr lang="en-US">
                <a:latin typeface="Arial Narrow" pitchFamily="34" charset="0"/>
              </a:endParaRPr>
            </a:p>
          </p:txBody>
        </p:sp>
        <p:sp>
          <p:nvSpPr>
            <p:cNvPr id="30" name="Oval 7"/>
            <p:cNvSpPr>
              <a:spLocks noChangeArrowheads="1"/>
            </p:cNvSpPr>
            <p:nvPr/>
          </p:nvSpPr>
          <p:spPr bwMode="auto">
            <a:xfrm flipH="1">
              <a:off x="5576622" y="3758843"/>
              <a:ext cx="391072" cy="439614"/>
            </a:xfrm>
            <a:prstGeom prst="ellipse">
              <a:avLst/>
            </a:prstGeom>
            <a:solidFill>
              <a:schemeClr val="tx1"/>
            </a:solidFill>
            <a:ln w="9525">
              <a:noFill/>
              <a:prstDash val="sysDot"/>
              <a:round/>
              <a:headEnd/>
              <a:tailEnd/>
            </a:ln>
          </p:spPr>
          <p:txBody>
            <a:bodyPr wrap="none" anchor="ctr"/>
            <a:lstStyle/>
            <a:p>
              <a:endParaRPr lang="en-US">
                <a:latin typeface="Arial Narrow" pitchFamily="34" charset="0"/>
              </a:endParaRPr>
            </a:p>
          </p:txBody>
        </p:sp>
        <p:sp>
          <p:nvSpPr>
            <p:cNvPr id="31" name="Oval 30"/>
            <p:cNvSpPr>
              <a:spLocks noChangeArrowheads="1"/>
            </p:cNvSpPr>
            <p:nvPr/>
          </p:nvSpPr>
          <p:spPr bwMode="auto">
            <a:xfrm flipH="1">
              <a:off x="6307777" y="3103205"/>
              <a:ext cx="391072" cy="439614"/>
            </a:xfrm>
            <a:prstGeom prst="ellipse">
              <a:avLst/>
            </a:prstGeom>
            <a:solidFill>
              <a:srgbClr val="FF0000"/>
            </a:solidFill>
            <a:ln w="9525">
              <a:noFill/>
              <a:prstDash val="sysDot"/>
              <a:round/>
              <a:headEnd/>
              <a:tailEnd/>
            </a:ln>
          </p:spPr>
          <p:txBody>
            <a:bodyPr wrap="none" anchor="ctr"/>
            <a:lstStyle/>
            <a:p>
              <a:endParaRPr lang="en-US">
                <a:latin typeface="Arial Narrow" pitchFamily="34" charset="0"/>
              </a:endParaRPr>
            </a:p>
          </p:txBody>
        </p:sp>
        <p:sp>
          <p:nvSpPr>
            <p:cNvPr id="32" name="Oval 7"/>
            <p:cNvSpPr>
              <a:spLocks noChangeArrowheads="1"/>
            </p:cNvSpPr>
            <p:nvPr/>
          </p:nvSpPr>
          <p:spPr bwMode="auto">
            <a:xfrm flipH="1">
              <a:off x="2984343" y="3103205"/>
              <a:ext cx="391072" cy="439614"/>
            </a:xfrm>
            <a:prstGeom prst="ellipse">
              <a:avLst/>
            </a:prstGeom>
            <a:solidFill>
              <a:srgbClr val="FF0000"/>
            </a:solidFill>
            <a:ln w="9525">
              <a:noFill/>
              <a:prstDash val="sysDot"/>
              <a:round/>
              <a:headEnd/>
              <a:tailEnd/>
            </a:ln>
          </p:spPr>
          <p:txBody>
            <a:bodyPr wrap="none" anchor="ctr"/>
            <a:lstStyle/>
            <a:p>
              <a:endParaRPr lang="en-US">
                <a:latin typeface="Arial Narrow" pitchFamily="34" charset="0"/>
              </a:endParaRPr>
            </a:p>
          </p:txBody>
        </p:sp>
        <p:sp>
          <p:nvSpPr>
            <p:cNvPr id="33" name="Isosceles Triangle 32"/>
            <p:cNvSpPr/>
            <p:nvPr/>
          </p:nvSpPr>
          <p:spPr>
            <a:xfrm flipH="1">
              <a:off x="2245447" y="3031197"/>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p:cNvSpPr/>
            <p:nvPr/>
          </p:nvSpPr>
          <p:spPr>
            <a:xfrm flipH="1">
              <a:off x="5568881" y="3031197"/>
              <a:ext cx="398812" cy="504056"/>
            </a:xfrm>
            <a:prstGeom prst="triangle">
              <a:avLst/>
            </a:prstGeom>
            <a:solidFill>
              <a:schemeClr val="tx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urved Connector 55"/>
            <p:cNvCxnSpPr>
              <a:stCxn id="27" idx="1"/>
              <a:endCxn id="31" idx="4"/>
            </p:cNvCxnSpPr>
            <p:nvPr/>
          </p:nvCxnSpPr>
          <p:spPr>
            <a:xfrm flipV="1">
              <a:off x="3275711" y="3542819"/>
              <a:ext cx="3227602" cy="972108"/>
            </a:xfrm>
            <a:prstGeom prst="curvedConnector2">
              <a:avLst/>
            </a:prstGeom>
            <a:ln w="28575">
              <a:solidFill>
                <a:schemeClr val="tx1"/>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36" name="Curved Connector 55"/>
            <p:cNvCxnSpPr>
              <a:stCxn id="34" idx="5"/>
              <a:endCxn id="29" idx="1"/>
            </p:cNvCxnSpPr>
            <p:nvPr/>
          </p:nvCxnSpPr>
          <p:spPr>
            <a:xfrm rot="10800000" flipV="1">
              <a:off x="2586988" y="3283225"/>
              <a:ext cx="3081596" cy="539998"/>
            </a:xfrm>
            <a:prstGeom prst="curvedConnector2">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7" name="Curved Connector 55"/>
            <p:cNvCxnSpPr>
              <a:stCxn id="30" idx="6"/>
              <a:endCxn id="34" idx="5"/>
            </p:cNvCxnSpPr>
            <p:nvPr/>
          </p:nvCxnSpPr>
          <p:spPr>
            <a:xfrm rot="10800000" flipH="1">
              <a:off x="5576622" y="3283226"/>
              <a:ext cx="91962" cy="695425"/>
            </a:xfrm>
            <a:prstGeom prst="curvedConnector3">
              <a:avLst>
                <a:gd name="adj1" fmla="val -256999"/>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Curved Connector 55"/>
            <p:cNvCxnSpPr>
              <a:stCxn id="34" idx="1"/>
              <a:endCxn id="30" idx="2"/>
            </p:cNvCxnSpPr>
            <p:nvPr/>
          </p:nvCxnSpPr>
          <p:spPr>
            <a:xfrm>
              <a:off x="5867990" y="3283225"/>
              <a:ext cx="99704" cy="695425"/>
            </a:xfrm>
            <a:prstGeom prst="curvedConnector3">
              <a:avLst>
                <a:gd name="adj1" fmla="val 329279"/>
              </a:avLst>
            </a:prstGeom>
            <a:ln w="28575">
              <a:solidFill>
                <a:schemeClr val="tx1"/>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Curved Connector 55"/>
            <p:cNvCxnSpPr>
              <a:stCxn id="29" idx="6"/>
              <a:endCxn id="33" idx="5"/>
            </p:cNvCxnSpPr>
            <p:nvPr/>
          </p:nvCxnSpPr>
          <p:spPr>
            <a:xfrm rot="10800000" flipH="1">
              <a:off x="2253186" y="3283226"/>
              <a:ext cx="91963" cy="695425"/>
            </a:xfrm>
            <a:prstGeom prst="curvedConnector3">
              <a:avLst>
                <a:gd name="adj1" fmla="val -256995"/>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Curved Connector 55"/>
            <p:cNvCxnSpPr>
              <a:stCxn id="33" idx="1"/>
              <a:endCxn id="29" idx="2"/>
            </p:cNvCxnSpPr>
            <p:nvPr/>
          </p:nvCxnSpPr>
          <p:spPr>
            <a:xfrm>
              <a:off x="2544556" y="3283225"/>
              <a:ext cx="99703" cy="695425"/>
            </a:xfrm>
            <a:prstGeom prst="curvedConnector3">
              <a:avLst>
                <a:gd name="adj1" fmla="val 329281"/>
              </a:avLst>
            </a:prstGeom>
            <a:ln w="9525">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Curved Connector 55"/>
            <p:cNvCxnSpPr>
              <a:stCxn id="31" idx="6"/>
              <a:endCxn id="30" idx="0"/>
            </p:cNvCxnSpPr>
            <p:nvPr/>
          </p:nvCxnSpPr>
          <p:spPr>
            <a:xfrm rot="10800000" flipV="1">
              <a:off x="5772159" y="3323011"/>
              <a:ext cx="535619" cy="435831"/>
            </a:xfrm>
            <a:prstGeom prst="curvedConnector2">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Curved Connector 55"/>
            <p:cNvCxnSpPr>
              <a:stCxn id="30" idx="2"/>
              <a:endCxn id="31" idx="4"/>
            </p:cNvCxnSpPr>
            <p:nvPr/>
          </p:nvCxnSpPr>
          <p:spPr>
            <a:xfrm flipV="1">
              <a:off x="5967694" y="3542819"/>
              <a:ext cx="535619" cy="435831"/>
            </a:xfrm>
            <a:prstGeom prst="curvedConnector2">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3" name="Curved Connector 55"/>
            <p:cNvCxnSpPr>
              <a:stCxn id="29" idx="2"/>
              <a:endCxn id="32" idx="4"/>
            </p:cNvCxnSpPr>
            <p:nvPr/>
          </p:nvCxnSpPr>
          <p:spPr>
            <a:xfrm flipV="1">
              <a:off x="2644259" y="3542819"/>
              <a:ext cx="535620" cy="435831"/>
            </a:xfrm>
            <a:prstGeom prst="curvedConnector2">
              <a:avLst/>
            </a:prstGeom>
            <a:ln w="28575">
              <a:solidFill>
                <a:schemeClr val="tx1"/>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Curved Connector 55"/>
            <p:cNvCxnSpPr>
              <a:stCxn id="32" idx="6"/>
              <a:endCxn id="29" idx="0"/>
            </p:cNvCxnSpPr>
            <p:nvPr/>
          </p:nvCxnSpPr>
          <p:spPr>
            <a:xfrm rot="10800000" flipV="1">
              <a:off x="2448723" y="3323011"/>
              <a:ext cx="535620" cy="435831"/>
            </a:xfrm>
            <a:prstGeom prst="curvedConnector2">
              <a:avLst/>
            </a:prstGeom>
            <a:ln w="9525">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5" name="Curved Connector 55"/>
            <p:cNvCxnSpPr>
              <a:stCxn id="31" idx="2"/>
              <a:endCxn id="28" idx="1"/>
            </p:cNvCxnSpPr>
            <p:nvPr/>
          </p:nvCxnSpPr>
          <p:spPr>
            <a:xfrm flipH="1">
              <a:off x="6599146" y="3323012"/>
              <a:ext cx="99703" cy="1191915"/>
            </a:xfrm>
            <a:prstGeom prst="curvedConnector3">
              <a:avLst>
                <a:gd name="adj1" fmla="val -229281"/>
              </a:avLst>
            </a:prstGeom>
            <a:ln w="9525">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Curved Connector 55"/>
            <p:cNvCxnSpPr>
              <a:stCxn id="28" idx="5"/>
              <a:endCxn id="31" idx="6"/>
            </p:cNvCxnSpPr>
            <p:nvPr/>
          </p:nvCxnSpPr>
          <p:spPr>
            <a:xfrm rot="10800000">
              <a:off x="6307778" y="3323013"/>
              <a:ext cx="91963" cy="1191915"/>
            </a:xfrm>
            <a:prstGeom prst="curvedConnector3">
              <a:avLst>
                <a:gd name="adj1" fmla="val 356995"/>
              </a:avLst>
            </a:prstGeom>
            <a:ln w="9525">
              <a:solidFill>
                <a:srgbClr val="FF0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47" name="Curved Connector 55"/>
            <p:cNvCxnSpPr>
              <a:stCxn id="27" idx="5"/>
              <a:endCxn id="32" idx="6"/>
            </p:cNvCxnSpPr>
            <p:nvPr/>
          </p:nvCxnSpPr>
          <p:spPr>
            <a:xfrm rot="10800000">
              <a:off x="2984343" y="3323013"/>
              <a:ext cx="91962" cy="1191915"/>
            </a:xfrm>
            <a:prstGeom prst="curvedConnector3">
              <a:avLst>
                <a:gd name="adj1" fmla="val 356999"/>
              </a:avLst>
            </a:prstGeom>
            <a:ln w="28575">
              <a:solidFill>
                <a:srgbClr val="FF0000"/>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Curved Connector 55"/>
            <p:cNvCxnSpPr>
              <a:stCxn id="32" idx="2"/>
              <a:endCxn id="27" idx="1"/>
            </p:cNvCxnSpPr>
            <p:nvPr/>
          </p:nvCxnSpPr>
          <p:spPr>
            <a:xfrm flipH="1">
              <a:off x="3275711" y="3323012"/>
              <a:ext cx="99704" cy="1191915"/>
            </a:xfrm>
            <a:prstGeom prst="curvedConnector3">
              <a:avLst>
                <a:gd name="adj1" fmla="val -229279"/>
              </a:avLst>
            </a:prstGeom>
            <a:ln w="9525">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sp>
        <p:nvSpPr>
          <p:cNvPr id="49" name="Text Box 186"/>
          <p:cNvSpPr txBox="1">
            <a:spLocks noChangeArrowheads="1"/>
          </p:cNvSpPr>
          <p:nvPr/>
        </p:nvSpPr>
        <p:spPr bwMode="auto">
          <a:xfrm flipH="1">
            <a:off x="467544" y="404664"/>
            <a:ext cx="1872208" cy="523220"/>
          </a:xfrm>
          <a:prstGeom prst="rect">
            <a:avLst/>
          </a:prstGeom>
          <a:noFill/>
          <a:ln w="9525">
            <a:noFill/>
            <a:miter lim="800000"/>
            <a:headEnd/>
            <a:tailEnd/>
          </a:ln>
        </p:spPr>
        <p:txBody>
          <a:bodyPr wrap="square">
            <a:spAutoFit/>
          </a:bodyPr>
          <a:lstStyle/>
          <a:p>
            <a:r>
              <a:rPr lang="en-GB" sz="1400" dirty="0" smtClean="0">
                <a:solidFill>
                  <a:schemeClr val="tx2"/>
                </a:solidFill>
              </a:rPr>
              <a:t>Transfer functions and spectral asymmetries</a:t>
            </a:r>
            <a:endParaRPr lang="en-GB" sz="1400" dirty="0">
              <a:solidFill>
                <a:schemeClr val="tx2"/>
              </a:solidFill>
            </a:endParaRPr>
          </a:p>
        </p:txBody>
      </p:sp>
      <p:sp>
        <p:nvSpPr>
          <p:cNvPr id="50" name="Text Box 186"/>
          <p:cNvSpPr txBox="1">
            <a:spLocks noChangeArrowheads="1"/>
          </p:cNvSpPr>
          <p:nvPr/>
        </p:nvSpPr>
        <p:spPr bwMode="auto">
          <a:xfrm flipH="1">
            <a:off x="467544" y="2348882"/>
            <a:ext cx="1872208" cy="461665"/>
          </a:xfrm>
          <a:prstGeom prst="rect">
            <a:avLst/>
          </a:prstGeom>
          <a:noFill/>
          <a:ln w="9525">
            <a:noFill/>
            <a:miter lim="800000"/>
            <a:headEnd/>
            <a:tailEnd/>
          </a:ln>
        </p:spPr>
        <p:txBody>
          <a:bodyPr wrap="square">
            <a:spAutoFit/>
          </a:bodyPr>
          <a:lstStyle/>
          <a:p>
            <a:pPr algn="ctr"/>
            <a:r>
              <a:rPr lang="en-GB" sz="1200" dirty="0" smtClean="0">
                <a:solidFill>
                  <a:schemeClr val="tx2"/>
                </a:solidFill>
              </a:rPr>
              <a:t>Forward connections (gamma)</a:t>
            </a:r>
            <a:endParaRPr lang="en-GB" sz="1200" dirty="0">
              <a:solidFill>
                <a:schemeClr val="tx2"/>
              </a:solidFill>
            </a:endParaRPr>
          </a:p>
        </p:txBody>
      </p:sp>
      <p:sp>
        <p:nvSpPr>
          <p:cNvPr id="51" name="Text Box 186"/>
          <p:cNvSpPr txBox="1">
            <a:spLocks noChangeArrowheads="1"/>
          </p:cNvSpPr>
          <p:nvPr/>
        </p:nvSpPr>
        <p:spPr bwMode="auto">
          <a:xfrm flipH="1">
            <a:off x="6804249" y="2348882"/>
            <a:ext cx="1872208" cy="461665"/>
          </a:xfrm>
          <a:prstGeom prst="rect">
            <a:avLst/>
          </a:prstGeom>
          <a:noFill/>
          <a:ln w="9525">
            <a:noFill/>
            <a:miter lim="800000"/>
            <a:headEnd/>
            <a:tailEnd/>
          </a:ln>
        </p:spPr>
        <p:txBody>
          <a:bodyPr wrap="square">
            <a:spAutoFit/>
          </a:bodyPr>
          <a:lstStyle/>
          <a:p>
            <a:pPr algn="ctr"/>
            <a:r>
              <a:rPr lang="en-GB" sz="1200" dirty="0" smtClean="0">
                <a:solidFill>
                  <a:schemeClr val="tx2"/>
                </a:solidFill>
              </a:rPr>
              <a:t>backward connections (beta)</a:t>
            </a:r>
            <a:endParaRPr lang="en-GB" sz="1200" dirty="0">
              <a:solidFill>
                <a:schemeClr val="tx2"/>
              </a:solidFill>
            </a:endParaRPr>
          </a:p>
        </p:txBody>
      </p:sp>
      <p:cxnSp>
        <p:nvCxnSpPr>
          <p:cNvPr id="52" name="Shape 51"/>
          <p:cNvCxnSpPr>
            <a:endCxn id="34" idx="0"/>
          </p:cNvCxnSpPr>
          <p:nvPr/>
        </p:nvCxnSpPr>
        <p:spPr>
          <a:xfrm>
            <a:off x="5508104" y="1196752"/>
            <a:ext cx="2731091" cy="2016224"/>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hape 51"/>
          <p:cNvCxnSpPr>
            <a:endCxn id="34" idx="3"/>
          </p:cNvCxnSpPr>
          <p:nvPr/>
        </p:nvCxnSpPr>
        <p:spPr>
          <a:xfrm flipV="1">
            <a:off x="5436097" y="3407988"/>
            <a:ext cx="2803099" cy="1029124"/>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AutoShape 183"/>
          <p:cNvCxnSpPr>
            <a:cxnSpLocks noChangeShapeType="1"/>
          </p:cNvCxnSpPr>
          <p:nvPr/>
        </p:nvCxnSpPr>
        <p:spPr bwMode="auto">
          <a:xfrm flipV="1">
            <a:off x="6948264" y="3645024"/>
            <a:ext cx="4006" cy="432048"/>
          </a:xfrm>
          <a:prstGeom prst="straightConnector1">
            <a:avLst/>
          </a:prstGeom>
          <a:noFill/>
          <a:ln w="28575">
            <a:solidFill>
              <a:srgbClr val="990033"/>
            </a:solidFill>
            <a:round/>
            <a:headEnd/>
            <a:tailEnd type="triangle" w="med" len="med"/>
          </a:ln>
        </p:spPr>
      </p:cxnSp>
      <p:sp>
        <p:nvSpPr>
          <p:cNvPr id="67" name="Text Box 186"/>
          <p:cNvSpPr txBox="1">
            <a:spLocks noChangeArrowheads="1"/>
          </p:cNvSpPr>
          <p:nvPr/>
        </p:nvSpPr>
        <p:spPr bwMode="auto">
          <a:xfrm flipH="1">
            <a:off x="6444209" y="4149080"/>
            <a:ext cx="1007311" cy="400110"/>
          </a:xfrm>
          <a:prstGeom prst="rect">
            <a:avLst/>
          </a:prstGeom>
          <a:noFill/>
          <a:ln w="9525">
            <a:noFill/>
            <a:miter lim="800000"/>
            <a:headEnd/>
            <a:tailEnd/>
          </a:ln>
        </p:spPr>
        <p:txBody>
          <a:bodyPr wrap="square">
            <a:spAutoFit/>
          </a:bodyPr>
          <a:lstStyle/>
          <a:p>
            <a:pPr algn="ctr"/>
            <a:r>
              <a:rPr lang="en-GB" sz="1000" dirty="0" smtClean="0">
                <a:solidFill>
                  <a:schemeClr val="tx2"/>
                </a:solidFill>
              </a:rPr>
              <a:t>Endogenous fluctuations</a:t>
            </a:r>
            <a:endParaRPr lang="en-GB" sz="1000" dirty="0">
              <a:solidFill>
                <a:schemeClr val="tx2"/>
              </a:solidFill>
            </a:endParaRPr>
          </a:p>
        </p:txBody>
      </p:sp>
      <p:cxnSp>
        <p:nvCxnSpPr>
          <p:cNvPr id="69" name="AutoShape 183"/>
          <p:cNvCxnSpPr>
            <a:cxnSpLocks noChangeShapeType="1"/>
          </p:cNvCxnSpPr>
          <p:nvPr/>
        </p:nvCxnSpPr>
        <p:spPr bwMode="auto">
          <a:xfrm flipV="1">
            <a:off x="1907704" y="3645024"/>
            <a:ext cx="4006" cy="432048"/>
          </a:xfrm>
          <a:prstGeom prst="straightConnector1">
            <a:avLst/>
          </a:prstGeom>
          <a:noFill/>
          <a:ln w="28575">
            <a:solidFill>
              <a:srgbClr val="990033"/>
            </a:solidFill>
            <a:round/>
            <a:headEnd/>
            <a:tailEnd type="triangle" w="med" len="med"/>
          </a:ln>
        </p:spPr>
      </p:cxnSp>
      <p:sp>
        <p:nvSpPr>
          <p:cNvPr id="70" name="Text Box 186"/>
          <p:cNvSpPr txBox="1">
            <a:spLocks noChangeArrowheads="1"/>
          </p:cNvSpPr>
          <p:nvPr/>
        </p:nvSpPr>
        <p:spPr bwMode="auto">
          <a:xfrm flipH="1">
            <a:off x="1403649" y="4149080"/>
            <a:ext cx="1007311" cy="400110"/>
          </a:xfrm>
          <a:prstGeom prst="rect">
            <a:avLst/>
          </a:prstGeom>
          <a:noFill/>
          <a:ln w="9525">
            <a:noFill/>
            <a:miter lim="800000"/>
            <a:headEnd/>
            <a:tailEnd/>
          </a:ln>
        </p:spPr>
        <p:txBody>
          <a:bodyPr wrap="square">
            <a:spAutoFit/>
          </a:bodyPr>
          <a:lstStyle/>
          <a:p>
            <a:pPr algn="ctr"/>
            <a:r>
              <a:rPr lang="en-GB" sz="1000" dirty="0" smtClean="0">
                <a:solidFill>
                  <a:schemeClr val="tx2"/>
                </a:solidFill>
              </a:rPr>
              <a:t>Endogenous fluctuations</a:t>
            </a:r>
            <a:endParaRPr lang="en-GB" sz="1000" dirty="0">
              <a:solidFill>
                <a:schemeClr val="tx2"/>
              </a:solidFill>
            </a:endParaRPr>
          </a:p>
        </p:txBody>
      </p:sp>
      <p:cxnSp>
        <p:nvCxnSpPr>
          <p:cNvPr id="73" name="Shape 72"/>
          <p:cNvCxnSpPr>
            <a:endCxn id="10" idx="0"/>
          </p:cNvCxnSpPr>
          <p:nvPr/>
        </p:nvCxnSpPr>
        <p:spPr>
          <a:xfrm rot="10800000" flipV="1">
            <a:off x="621931" y="2492896"/>
            <a:ext cx="2509910" cy="720080"/>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hape 51"/>
          <p:cNvCxnSpPr>
            <a:endCxn id="10" idx="3"/>
          </p:cNvCxnSpPr>
          <p:nvPr/>
        </p:nvCxnSpPr>
        <p:spPr>
          <a:xfrm rot="10800000">
            <a:off x="621930" y="3407988"/>
            <a:ext cx="2581918" cy="2325268"/>
          </a:xfrm>
          <a:prstGeom prst="curved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9" name="Group 798"/>
          <p:cNvGrpSpPr/>
          <p:nvPr/>
        </p:nvGrpSpPr>
        <p:grpSpPr>
          <a:xfrm>
            <a:off x="2301057" y="188640"/>
            <a:ext cx="6036438" cy="6289720"/>
            <a:chOff x="2661096" y="188640"/>
            <a:chExt cx="6036438" cy="6289720"/>
          </a:xfrm>
        </p:grpSpPr>
        <p:sp>
          <p:nvSpPr>
            <p:cNvPr id="54276" name="Rectangle 4"/>
            <p:cNvSpPr>
              <a:spLocks noChangeArrowheads="1"/>
            </p:cNvSpPr>
            <p:nvPr/>
          </p:nvSpPr>
          <p:spPr bwMode="auto">
            <a:xfrm>
              <a:off x="2749996" y="3646488"/>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77" name="Rectangle 5"/>
            <p:cNvSpPr>
              <a:spLocks noChangeArrowheads="1"/>
            </p:cNvSpPr>
            <p:nvPr/>
          </p:nvSpPr>
          <p:spPr bwMode="auto">
            <a:xfrm>
              <a:off x="2749996" y="3646488"/>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78" name="Line 6"/>
            <p:cNvSpPr>
              <a:spLocks noChangeShapeType="1"/>
            </p:cNvSpPr>
            <p:nvPr/>
          </p:nvSpPr>
          <p:spPr bwMode="auto">
            <a:xfrm>
              <a:off x="2749996" y="3646488"/>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79" name="Line 7"/>
            <p:cNvSpPr>
              <a:spLocks noChangeShapeType="1"/>
            </p:cNvSpPr>
            <p:nvPr/>
          </p:nvSpPr>
          <p:spPr bwMode="auto">
            <a:xfrm>
              <a:off x="2749996" y="4700588"/>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0" name="Line 8"/>
            <p:cNvSpPr>
              <a:spLocks noChangeShapeType="1"/>
            </p:cNvSpPr>
            <p:nvPr/>
          </p:nvSpPr>
          <p:spPr bwMode="auto">
            <a:xfrm flipV="1">
              <a:off x="4377184" y="36464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1" name="Line 9"/>
            <p:cNvSpPr>
              <a:spLocks noChangeShapeType="1"/>
            </p:cNvSpPr>
            <p:nvPr/>
          </p:nvSpPr>
          <p:spPr bwMode="auto">
            <a:xfrm flipV="1">
              <a:off x="2749996" y="36464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3" name="Line 11"/>
            <p:cNvSpPr>
              <a:spLocks noChangeShapeType="1"/>
            </p:cNvSpPr>
            <p:nvPr/>
          </p:nvSpPr>
          <p:spPr bwMode="auto">
            <a:xfrm flipV="1">
              <a:off x="2749996" y="36464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4" name="Line 12"/>
            <p:cNvSpPr>
              <a:spLocks noChangeShapeType="1"/>
            </p:cNvSpPr>
            <p:nvPr/>
          </p:nvSpPr>
          <p:spPr bwMode="auto">
            <a:xfrm flipV="1">
              <a:off x="3054796" y="46815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5" name="Line 13"/>
            <p:cNvSpPr>
              <a:spLocks noChangeShapeType="1"/>
            </p:cNvSpPr>
            <p:nvPr/>
          </p:nvSpPr>
          <p:spPr bwMode="auto">
            <a:xfrm>
              <a:off x="3054796" y="36464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6" name="Rectangle 14"/>
            <p:cNvSpPr>
              <a:spLocks noChangeArrowheads="1"/>
            </p:cNvSpPr>
            <p:nvPr/>
          </p:nvSpPr>
          <p:spPr bwMode="auto">
            <a:xfrm>
              <a:off x="2997646" y="47196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87" name="Line 15"/>
            <p:cNvSpPr>
              <a:spLocks noChangeShapeType="1"/>
            </p:cNvSpPr>
            <p:nvPr/>
          </p:nvSpPr>
          <p:spPr bwMode="auto">
            <a:xfrm flipV="1">
              <a:off x="3373884" y="46815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8" name="Line 16"/>
            <p:cNvSpPr>
              <a:spLocks noChangeShapeType="1"/>
            </p:cNvSpPr>
            <p:nvPr/>
          </p:nvSpPr>
          <p:spPr bwMode="auto">
            <a:xfrm>
              <a:off x="3373884" y="36464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9" name="Rectangle 17"/>
            <p:cNvSpPr>
              <a:spLocks noChangeArrowheads="1"/>
            </p:cNvSpPr>
            <p:nvPr/>
          </p:nvSpPr>
          <p:spPr bwMode="auto">
            <a:xfrm>
              <a:off x="3315146" y="47196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90" name="Line 18"/>
            <p:cNvSpPr>
              <a:spLocks noChangeShapeType="1"/>
            </p:cNvSpPr>
            <p:nvPr/>
          </p:nvSpPr>
          <p:spPr bwMode="auto">
            <a:xfrm flipV="1">
              <a:off x="3697734" y="46815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91" name="Line 19"/>
            <p:cNvSpPr>
              <a:spLocks noChangeShapeType="1"/>
            </p:cNvSpPr>
            <p:nvPr/>
          </p:nvSpPr>
          <p:spPr bwMode="auto">
            <a:xfrm>
              <a:off x="3697734" y="36464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92" name="Rectangle 20"/>
            <p:cNvSpPr>
              <a:spLocks noChangeArrowheads="1"/>
            </p:cNvSpPr>
            <p:nvPr/>
          </p:nvSpPr>
          <p:spPr bwMode="auto">
            <a:xfrm>
              <a:off x="3640584" y="47196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93" name="Line 21"/>
            <p:cNvSpPr>
              <a:spLocks noChangeShapeType="1"/>
            </p:cNvSpPr>
            <p:nvPr/>
          </p:nvSpPr>
          <p:spPr bwMode="auto">
            <a:xfrm flipV="1">
              <a:off x="4015234" y="46815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94" name="Line 22"/>
            <p:cNvSpPr>
              <a:spLocks noChangeShapeType="1"/>
            </p:cNvSpPr>
            <p:nvPr/>
          </p:nvSpPr>
          <p:spPr bwMode="auto">
            <a:xfrm>
              <a:off x="4015234" y="36464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95" name="Rectangle 23"/>
            <p:cNvSpPr>
              <a:spLocks noChangeArrowheads="1"/>
            </p:cNvSpPr>
            <p:nvPr/>
          </p:nvSpPr>
          <p:spPr bwMode="auto">
            <a:xfrm>
              <a:off x="3958084" y="47196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96" name="Line 24"/>
            <p:cNvSpPr>
              <a:spLocks noChangeShapeType="1"/>
            </p:cNvSpPr>
            <p:nvPr/>
          </p:nvSpPr>
          <p:spPr bwMode="auto">
            <a:xfrm flipV="1">
              <a:off x="4332734" y="46815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97" name="Line 25"/>
            <p:cNvSpPr>
              <a:spLocks noChangeShapeType="1"/>
            </p:cNvSpPr>
            <p:nvPr/>
          </p:nvSpPr>
          <p:spPr bwMode="auto">
            <a:xfrm>
              <a:off x="4332734" y="36464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98" name="Rectangle 26"/>
            <p:cNvSpPr>
              <a:spLocks noChangeArrowheads="1"/>
            </p:cNvSpPr>
            <p:nvPr/>
          </p:nvSpPr>
          <p:spPr bwMode="auto">
            <a:xfrm>
              <a:off x="4275584" y="47196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99" name="Line 27"/>
            <p:cNvSpPr>
              <a:spLocks noChangeShapeType="1"/>
            </p:cNvSpPr>
            <p:nvPr/>
          </p:nvSpPr>
          <p:spPr bwMode="auto">
            <a:xfrm>
              <a:off x="2749996" y="455453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0" name="Line 28"/>
            <p:cNvSpPr>
              <a:spLocks noChangeShapeType="1"/>
            </p:cNvSpPr>
            <p:nvPr/>
          </p:nvSpPr>
          <p:spPr bwMode="auto">
            <a:xfrm flipH="1">
              <a:off x="4358134" y="455453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1" name="Rectangle 29"/>
            <p:cNvSpPr>
              <a:spLocks noChangeArrowheads="1"/>
            </p:cNvSpPr>
            <p:nvPr/>
          </p:nvSpPr>
          <p:spPr bwMode="auto">
            <a:xfrm>
              <a:off x="2661096" y="4503738"/>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02" name="Line 30"/>
            <p:cNvSpPr>
              <a:spLocks noChangeShapeType="1"/>
            </p:cNvSpPr>
            <p:nvPr/>
          </p:nvSpPr>
          <p:spPr bwMode="auto">
            <a:xfrm>
              <a:off x="2749996" y="433228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3" name="Line 31"/>
            <p:cNvSpPr>
              <a:spLocks noChangeShapeType="1"/>
            </p:cNvSpPr>
            <p:nvPr/>
          </p:nvSpPr>
          <p:spPr bwMode="auto">
            <a:xfrm flipH="1">
              <a:off x="4358134" y="433228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4" name="Rectangle 32"/>
            <p:cNvSpPr>
              <a:spLocks noChangeArrowheads="1"/>
            </p:cNvSpPr>
            <p:nvPr/>
          </p:nvSpPr>
          <p:spPr bwMode="auto">
            <a:xfrm>
              <a:off x="2686496" y="42814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05" name="Line 33"/>
            <p:cNvSpPr>
              <a:spLocks noChangeShapeType="1"/>
            </p:cNvSpPr>
            <p:nvPr/>
          </p:nvSpPr>
          <p:spPr bwMode="auto">
            <a:xfrm>
              <a:off x="2749996" y="411003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6" name="Line 34"/>
            <p:cNvSpPr>
              <a:spLocks noChangeShapeType="1"/>
            </p:cNvSpPr>
            <p:nvPr/>
          </p:nvSpPr>
          <p:spPr bwMode="auto">
            <a:xfrm flipH="1">
              <a:off x="4358134" y="411003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7" name="Rectangle 35"/>
            <p:cNvSpPr>
              <a:spLocks noChangeArrowheads="1"/>
            </p:cNvSpPr>
            <p:nvPr/>
          </p:nvSpPr>
          <p:spPr bwMode="auto">
            <a:xfrm>
              <a:off x="2686496" y="40592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08" name="Line 36"/>
            <p:cNvSpPr>
              <a:spLocks noChangeShapeType="1"/>
            </p:cNvSpPr>
            <p:nvPr/>
          </p:nvSpPr>
          <p:spPr bwMode="auto">
            <a:xfrm>
              <a:off x="2749996" y="388143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09" name="Line 37"/>
            <p:cNvSpPr>
              <a:spLocks noChangeShapeType="1"/>
            </p:cNvSpPr>
            <p:nvPr/>
          </p:nvSpPr>
          <p:spPr bwMode="auto">
            <a:xfrm flipH="1">
              <a:off x="4358134" y="388143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10" name="Rectangle 38"/>
            <p:cNvSpPr>
              <a:spLocks noChangeArrowheads="1"/>
            </p:cNvSpPr>
            <p:nvPr/>
          </p:nvSpPr>
          <p:spPr bwMode="auto">
            <a:xfrm>
              <a:off x="2686496" y="38306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11" name="Line 39"/>
            <p:cNvSpPr>
              <a:spLocks noChangeShapeType="1"/>
            </p:cNvSpPr>
            <p:nvPr/>
          </p:nvSpPr>
          <p:spPr bwMode="auto">
            <a:xfrm>
              <a:off x="2749996" y="365918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12" name="Line 40"/>
            <p:cNvSpPr>
              <a:spLocks noChangeShapeType="1"/>
            </p:cNvSpPr>
            <p:nvPr/>
          </p:nvSpPr>
          <p:spPr bwMode="auto">
            <a:xfrm flipH="1">
              <a:off x="4358134" y="365918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13" name="Rectangle 41"/>
            <p:cNvSpPr>
              <a:spLocks noChangeArrowheads="1"/>
            </p:cNvSpPr>
            <p:nvPr/>
          </p:nvSpPr>
          <p:spPr bwMode="auto">
            <a:xfrm>
              <a:off x="2686496" y="36083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17" name="Line 45"/>
            <p:cNvSpPr>
              <a:spLocks noChangeShapeType="1"/>
            </p:cNvSpPr>
            <p:nvPr/>
          </p:nvSpPr>
          <p:spPr bwMode="auto">
            <a:xfrm flipV="1">
              <a:off x="2749996" y="36464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18" name="Freeform 46"/>
            <p:cNvSpPr>
              <a:spLocks/>
            </p:cNvSpPr>
            <p:nvPr/>
          </p:nvSpPr>
          <p:spPr bwMode="auto">
            <a:xfrm>
              <a:off x="2749996" y="3703638"/>
              <a:ext cx="1627188" cy="933450"/>
            </a:xfrm>
            <a:custGeom>
              <a:avLst/>
              <a:gdLst/>
              <a:ahLst/>
              <a:cxnLst>
                <a:cxn ang="0">
                  <a:pos x="32" y="292"/>
                </a:cxn>
                <a:cxn ang="0">
                  <a:pos x="72" y="284"/>
                </a:cxn>
                <a:cxn ang="0">
                  <a:pos x="112" y="280"/>
                </a:cxn>
                <a:cxn ang="0">
                  <a:pos x="152" y="280"/>
                </a:cxn>
                <a:cxn ang="0">
                  <a:pos x="192" y="276"/>
                </a:cxn>
                <a:cxn ang="0">
                  <a:pos x="232" y="172"/>
                </a:cxn>
                <a:cxn ang="0">
                  <a:pos x="272" y="0"/>
                </a:cxn>
                <a:cxn ang="0">
                  <a:pos x="312" y="56"/>
                </a:cxn>
                <a:cxn ang="0">
                  <a:pos x="352" y="56"/>
                </a:cxn>
                <a:cxn ang="0">
                  <a:pos x="393" y="56"/>
                </a:cxn>
                <a:cxn ang="0">
                  <a:pos x="433" y="60"/>
                </a:cxn>
                <a:cxn ang="0">
                  <a:pos x="473" y="124"/>
                </a:cxn>
                <a:cxn ang="0">
                  <a:pos x="517" y="316"/>
                </a:cxn>
                <a:cxn ang="0">
                  <a:pos x="557" y="316"/>
                </a:cxn>
                <a:cxn ang="0">
                  <a:pos x="597" y="272"/>
                </a:cxn>
                <a:cxn ang="0">
                  <a:pos x="637" y="280"/>
                </a:cxn>
                <a:cxn ang="0">
                  <a:pos x="677" y="276"/>
                </a:cxn>
                <a:cxn ang="0">
                  <a:pos x="717" y="280"/>
                </a:cxn>
                <a:cxn ang="0">
                  <a:pos x="757" y="276"/>
                </a:cxn>
                <a:cxn ang="0">
                  <a:pos x="797" y="280"/>
                </a:cxn>
                <a:cxn ang="0">
                  <a:pos x="837" y="280"/>
                </a:cxn>
                <a:cxn ang="0">
                  <a:pos x="877" y="280"/>
                </a:cxn>
                <a:cxn ang="0">
                  <a:pos x="917" y="280"/>
                </a:cxn>
                <a:cxn ang="0">
                  <a:pos x="957" y="284"/>
                </a:cxn>
                <a:cxn ang="0">
                  <a:pos x="997" y="296"/>
                </a:cxn>
                <a:cxn ang="0">
                  <a:pos x="1013" y="488"/>
                </a:cxn>
                <a:cxn ang="0">
                  <a:pos x="973" y="504"/>
                </a:cxn>
                <a:cxn ang="0">
                  <a:pos x="933" y="512"/>
                </a:cxn>
                <a:cxn ang="0">
                  <a:pos x="893" y="512"/>
                </a:cxn>
                <a:cxn ang="0">
                  <a:pos x="853" y="512"/>
                </a:cxn>
                <a:cxn ang="0">
                  <a:pos x="813" y="512"/>
                </a:cxn>
                <a:cxn ang="0">
                  <a:pos x="773" y="512"/>
                </a:cxn>
                <a:cxn ang="0">
                  <a:pos x="733" y="516"/>
                </a:cxn>
                <a:cxn ang="0">
                  <a:pos x="693" y="516"/>
                </a:cxn>
                <a:cxn ang="0">
                  <a:pos x="653" y="516"/>
                </a:cxn>
                <a:cxn ang="0">
                  <a:pos x="613" y="516"/>
                </a:cxn>
                <a:cxn ang="0">
                  <a:pos x="573" y="520"/>
                </a:cxn>
                <a:cxn ang="0">
                  <a:pos x="533" y="588"/>
                </a:cxn>
                <a:cxn ang="0">
                  <a:pos x="489" y="444"/>
                </a:cxn>
                <a:cxn ang="0">
                  <a:pos x="449" y="320"/>
                </a:cxn>
                <a:cxn ang="0">
                  <a:pos x="409" y="308"/>
                </a:cxn>
                <a:cxn ang="0">
                  <a:pos x="368" y="308"/>
                </a:cxn>
                <a:cxn ang="0">
                  <a:pos x="328" y="304"/>
                </a:cxn>
                <a:cxn ang="0">
                  <a:pos x="288" y="272"/>
                </a:cxn>
                <a:cxn ang="0">
                  <a:pos x="248" y="308"/>
                </a:cxn>
                <a:cxn ang="0">
                  <a:pos x="208" y="496"/>
                </a:cxn>
                <a:cxn ang="0">
                  <a:pos x="168" y="512"/>
                </a:cxn>
                <a:cxn ang="0">
                  <a:pos x="128" y="512"/>
                </a:cxn>
                <a:cxn ang="0">
                  <a:pos x="88" y="512"/>
                </a:cxn>
                <a:cxn ang="0">
                  <a:pos x="48" y="504"/>
                </a:cxn>
                <a:cxn ang="0">
                  <a:pos x="8" y="492"/>
                </a:cxn>
              </a:cxnLst>
              <a:rect l="0" t="0" r="r" b="b"/>
              <a:pathLst>
                <a:path w="1025" h="588">
                  <a:moveTo>
                    <a:pt x="0" y="308"/>
                  </a:moveTo>
                  <a:lnTo>
                    <a:pt x="8" y="300"/>
                  </a:lnTo>
                  <a:lnTo>
                    <a:pt x="16" y="296"/>
                  </a:lnTo>
                  <a:lnTo>
                    <a:pt x="24" y="292"/>
                  </a:lnTo>
                  <a:lnTo>
                    <a:pt x="32" y="292"/>
                  </a:lnTo>
                  <a:lnTo>
                    <a:pt x="40" y="288"/>
                  </a:lnTo>
                  <a:lnTo>
                    <a:pt x="48" y="288"/>
                  </a:lnTo>
                  <a:lnTo>
                    <a:pt x="56" y="284"/>
                  </a:lnTo>
                  <a:lnTo>
                    <a:pt x="64" y="284"/>
                  </a:lnTo>
                  <a:lnTo>
                    <a:pt x="72" y="284"/>
                  </a:lnTo>
                  <a:lnTo>
                    <a:pt x="80" y="284"/>
                  </a:lnTo>
                  <a:lnTo>
                    <a:pt x="88" y="284"/>
                  </a:lnTo>
                  <a:lnTo>
                    <a:pt x="96" y="280"/>
                  </a:lnTo>
                  <a:lnTo>
                    <a:pt x="104" y="280"/>
                  </a:lnTo>
                  <a:lnTo>
                    <a:pt x="112" y="280"/>
                  </a:lnTo>
                  <a:lnTo>
                    <a:pt x="120" y="280"/>
                  </a:lnTo>
                  <a:lnTo>
                    <a:pt x="128" y="280"/>
                  </a:lnTo>
                  <a:lnTo>
                    <a:pt x="136" y="280"/>
                  </a:lnTo>
                  <a:lnTo>
                    <a:pt x="144" y="280"/>
                  </a:lnTo>
                  <a:lnTo>
                    <a:pt x="152" y="280"/>
                  </a:lnTo>
                  <a:lnTo>
                    <a:pt x="160" y="280"/>
                  </a:lnTo>
                  <a:lnTo>
                    <a:pt x="168" y="280"/>
                  </a:lnTo>
                  <a:lnTo>
                    <a:pt x="176" y="280"/>
                  </a:lnTo>
                  <a:lnTo>
                    <a:pt x="184" y="280"/>
                  </a:lnTo>
                  <a:lnTo>
                    <a:pt x="192" y="276"/>
                  </a:lnTo>
                  <a:lnTo>
                    <a:pt x="200" y="272"/>
                  </a:lnTo>
                  <a:lnTo>
                    <a:pt x="208" y="260"/>
                  </a:lnTo>
                  <a:lnTo>
                    <a:pt x="216" y="244"/>
                  </a:lnTo>
                  <a:lnTo>
                    <a:pt x="224" y="216"/>
                  </a:lnTo>
                  <a:lnTo>
                    <a:pt x="232" y="172"/>
                  </a:lnTo>
                  <a:lnTo>
                    <a:pt x="240" y="124"/>
                  </a:lnTo>
                  <a:lnTo>
                    <a:pt x="248" y="72"/>
                  </a:lnTo>
                  <a:lnTo>
                    <a:pt x="256" y="28"/>
                  </a:lnTo>
                  <a:lnTo>
                    <a:pt x="264" y="4"/>
                  </a:lnTo>
                  <a:lnTo>
                    <a:pt x="272" y="0"/>
                  </a:lnTo>
                  <a:lnTo>
                    <a:pt x="280" y="12"/>
                  </a:lnTo>
                  <a:lnTo>
                    <a:pt x="288" y="28"/>
                  </a:lnTo>
                  <a:lnTo>
                    <a:pt x="296" y="44"/>
                  </a:lnTo>
                  <a:lnTo>
                    <a:pt x="304" y="52"/>
                  </a:lnTo>
                  <a:lnTo>
                    <a:pt x="312" y="56"/>
                  </a:lnTo>
                  <a:lnTo>
                    <a:pt x="320" y="56"/>
                  </a:lnTo>
                  <a:lnTo>
                    <a:pt x="328" y="56"/>
                  </a:lnTo>
                  <a:lnTo>
                    <a:pt x="336" y="56"/>
                  </a:lnTo>
                  <a:lnTo>
                    <a:pt x="344" y="56"/>
                  </a:lnTo>
                  <a:lnTo>
                    <a:pt x="352" y="56"/>
                  </a:lnTo>
                  <a:lnTo>
                    <a:pt x="360" y="56"/>
                  </a:lnTo>
                  <a:lnTo>
                    <a:pt x="368" y="56"/>
                  </a:lnTo>
                  <a:lnTo>
                    <a:pt x="376" y="56"/>
                  </a:lnTo>
                  <a:lnTo>
                    <a:pt x="385" y="56"/>
                  </a:lnTo>
                  <a:lnTo>
                    <a:pt x="393" y="56"/>
                  </a:lnTo>
                  <a:lnTo>
                    <a:pt x="401" y="56"/>
                  </a:lnTo>
                  <a:lnTo>
                    <a:pt x="409" y="56"/>
                  </a:lnTo>
                  <a:lnTo>
                    <a:pt x="417" y="56"/>
                  </a:lnTo>
                  <a:lnTo>
                    <a:pt x="425" y="56"/>
                  </a:lnTo>
                  <a:lnTo>
                    <a:pt x="433" y="60"/>
                  </a:lnTo>
                  <a:lnTo>
                    <a:pt x="441" y="60"/>
                  </a:lnTo>
                  <a:lnTo>
                    <a:pt x="449" y="68"/>
                  </a:lnTo>
                  <a:lnTo>
                    <a:pt x="457" y="80"/>
                  </a:lnTo>
                  <a:lnTo>
                    <a:pt x="465" y="96"/>
                  </a:lnTo>
                  <a:lnTo>
                    <a:pt x="473" y="124"/>
                  </a:lnTo>
                  <a:lnTo>
                    <a:pt x="481" y="156"/>
                  </a:lnTo>
                  <a:lnTo>
                    <a:pt x="489" y="196"/>
                  </a:lnTo>
                  <a:lnTo>
                    <a:pt x="497" y="240"/>
                  </a:lnTo>
                  <a:lnTo>
                    <a:pt x="505" y="280"/>
                  </a:lnTo>
                  <a:lnTo>
                    <a:pt x="517" y="316"/>
                  </a:lnTo>
                  <a:lnTo>
                    <a:pt x="525" y="340"/>
                  </a:lnTo>
                  <a:lnTo>
                    <a:pt x="533" y="348"/>
                  </a:lnTo>
                  <a:lnTo>
                    <a:pt x="541" y="348"/>
                  </a:lnTo>
                  <a:lnTo>
                    <a:pt x="549" y="336"/>
                  </a:lnTo>
                  <a:lnTo>
                    <a:pt x="557" y="316"/>
                  </a:lnTo>
                  <a:lnTo>
                    <a:pt x="565" y="296"/>
                  </a:lnTo>
                  <a:lnTo>
                    <a:pt x="573" y="284"/>
                  </a:lnTo>
                  <a:lnTo>
                    <a:pt x="581" y="276"/>
                  </a:lnTo>
                  <a:lnTo>
                    <a:pt x="589" y="272"/>
                  </a:lnTo>
                  <a:lnTo>
                    <a:pt x="597" y="272"/>
                  </a:lnTo>
                  <a:lnTo>
                    <a:pt x="605" y="276"/>
                  </a:lnTo>
                  <a:lnTo>
                    <a:pt x="613" y="280"/>
                  </a:lnTo>
                  <a:lnTo>
                    <a:pt x="621" y="280"/>
                  </a:lnTo>
                  <a:lnTo>
                    <a:pt x="629" y="280"/>
                  </a:lnTo>
                  <a:lnTo>
                    <a:pt x="637" y="280"/>
                  </a:lnTo>
                  <a:lnTo>
                    <a:pt x="645" y="280"/>
                  </a:lnTo>
                  <a:lnTo>
                    <a:pt x="653" y="276"/>
                  </a:lnTo>
                  <a:lnTo>
                    <a:pt x="661" y="276"/>
                  </a:lnTo>
                  <a:lnTo>
                    <a:pt x="669" y="276"/>
                  </a:lnTo>
                  <a:lnTo>
                    <a:pt x="677" y="276"/>
                  </a:lnTo>
                  <a:lnTo>
                    <a:pt x="685" y="276"/>
                  </a:lnTo>
                  <a:lnTo>
                    <a:pt x="693" y="276"/>
                  </a:lnTo>
                  <a:lnTo>
                    <a:pt x="701" y="276"/>
                  </a:lnTo>
                  <a:lnTo>
                    <a:pt x="709" y="276"/>
                  </a:lnTo>
                  <a:lnTo>
                    <a:pt x="717" y="280"/>
                  </a:lnTo>
                  <a:lnTo>
                    <a:pt x="725" y="280"/>
                  </a:lnTo>
                  <a:lnTo>
                    <a:pt x="733" y="280"/>
                  </a:lnTo>
                  <a:lnTo>
                    <a:pt x="741" y="276"/>
                  </a:lnTo>
                  <a:lnTo>
                    <a:pt x="749" y="276"/>
                  </a:lnTo>
                  <a:lnTo>
                    <a:pt x="757" y="276"/>
                  </a:lnTo>
                  <a:lnTo>
                    <a:pt x="765" y="276"/>
                  </a:lnTo>
                  <a:lnTo>
                    <a:pt x="773" y="280"/>
                  </a:lnTo>
                  <a:lnTo>
                    <a:pt x="781" y="280"/>
                  </a:lnTo>
                  <a:lnTo>
                    <a:pt x="789" y="280"/>
                  </a:lnTo>
                  <a:lnTo>
                    <a:pt x="797" y="280"/>
                  </a:lnTo>
                  <a:lnTo>
                    <a:pt x="805" y="280"/>
                  </a:lnTo>
                  <a:lnTo>
                    <a:pt x="813" y="280"/>
                  </a:lnTo>
                  <a:lnTo>
                    <a:pt x="821" y="280"/>
                  </a:lnTo>
                  <a:lnTo>
                    <a:pt x="829" y="280"/>
                  </a:lnTo>
                  <a:lnTo>
                    <a:pt x="837" y="280"/>
                  </a:lnTo>
                  <a:lnTo>
                    <a:pt x="845" y="280"/>
                  </a:lnTo>
                  <a:lnTo>
                    <a:pt x="853" y="280"/>
                  </a:lnTo>
                  <a:lnTo>
                    <a:pt x="861" y="280"/>
                  </a:lnTo>
                  <a:lnTo>
                    <a:pt x="869" y="280"/>
                  </a:lnTo>
                  <a:lnTo>
                    <a:pt x="877" y="280"/>
                  </a:lnTo>
                  <a:lnTo>
                    <a:pt x="885" y="280"/>
                  </a:lnTo>
                  <a:lnTo>
                    <a:pt x="893" y="280"/>
                  </a:lnTo>
                  <a:lnTo>
                    <a:pt x="901" y="280"/>
                  </a:lnTo>
                  <a:lnTo>
                    <a:pt x="909" y="280"/>
                  </a:lnTo>
                  <a:lnTo>
                    <a:pt x="917" y="280"/>
                  </a:lnTo>
                  <a:lnTo>
                    <a:pt x="925" y="280"/>
                  </a:lnTo>
                  <a:lnTo>
                    <a:pt x="933" y="284"/>
                  </a:lnTo>
                  <a:lnTo>
                    <a:pt x="941" y="284"/>
                  </a:lnTo>
                  <a:lnTo>
                    <a:pt x="949" y="284"/>
                  </a:lnTo>
                  <a:lnTo>
                    <a:pt x="957" y="284"/>
                  </a:lnTo>
                  <a:lnTo>
                    <a:pt x="965" y="284"/>
                  </a:lnTo>
                  <a:lnTo>
                    <a:pt x="973" y="288"/>
                  </a:lnTo>
                  <a:lnTo>
                    <a:pt x="981" y="288"/>
                  </a:lnTo>
                  <a:lnTo>
                    <a:pt x="989" y="292"/>
                  </a:lnTo>
                  <a:lnTo>
                    <a:pt x="997" y="296"/>
                  </a:lnTo>
                  <a:lnTo>
                    <a:pt x="1005" y="300"/>
                  </a:lnTo>
                  <a:lnTo>
                    <a:pt x="1013" y="304"/>
                  </a:lnTo>
                  <a:lnTo>
                    <a:pt x="1025" y="312"/>
                  </a:lnTo>
                  <a:lnTo>
                    <a:pt x="1025" y="480"/>
                  </a:lnTo>
                  <a:lnTo>
                    <a:pt x="1013" y="488"/>
                  </a:lnTo>
                  <a:lnTo>
                    <a:pt x="1005" y="492"/>
                  </a:lnTo>
                  <a:lnTo>
                    <a:pt x="997" y="496"/>
                  </a:lnTo>
                  <a:lnTo>
                    <a:pt x="989" y="500"/>
                  </a:lnTo>
                  <a:lnTo>
                    <a:pt x="981" y="504"/>
                  </a:lnTo>
                  <a:lnTo>
                    <a:pt x="973" y="504"/>
                  </a:lnTo>
                  <a:lnTo>
                    <a:pt x="965" y="508"/>
                  </a:lnTo>
                  <a:lnTo>
                    <a:pt x="957" y="508"/>
                  </a:lnTo>
                  <a:lnTo>
                    <a:pt x="949" y="508"/>
                  </a:lnTo>
                  <a:lnTo>
                    <a:pt x="941" y="508"/>
                  </a:lnTo>
                  <a:lnTo>
                    <a:pt x="933" y="512"/>
                  </a:lnTo>
                  <a:lnTo>
                    <a:pt x="925" y="512"/>
                  </a:lnTo>
                  <a:lnTo>
                    <a:pt x="917" y="512"/>
                  </a:lnTo>
                  <a:lnTo>
                    <a:pt x="909" y="512"/>
                  </a:lnTo>
                  <a:lnTo>
                    <a:pt x="901" y="512"/>
                  </a:lnTo>
                  <a:lnTo>
                    <a:pt x="893" y="512"/>
                  </a:lnTo>
                  <a:lnTo>
                    <a:pt x="885" y="512"/>
                  </a:lnTo>
                  <a:lnTo>
                    <a:pt x="877" y="512"/>
                  </a:lnTo>
                  <a:lnTo>
                    <a:pt x="869" y="512"/>
                  </a:lnTo>
                  <a:lnTo>
                    <a:pt x="861" y="512"/>
                  </a:lnTo>
                  <a:lnTo>
                    <a:pt x="853" y="512"/>
                  </a:lnTo>
                  <a:lnTo>
                    <a:pt x="845" y="512"/>
                  </a:lnTo>
                  <a:lnTo>
                    <a:pt x="837" y="512"/>
                  </a:lnTo>
                  <a:lnTo>
                    <a:pt x="829" y="512"/>
                  </a:lnTo>
                  <a:lnTo>
                    <a:pt x="821" y="512"/>
                  </a:lnTo>
                  <a:lnTo>
                    <a:pt x="813" y="512"/>
                  </a:lnTo>
                  <a:lnTo>
                    <a:pt x="805" y="512"/>
                  </a:lnTo>
                  <a:lnTo>
                    <a:pt x="797" y="512"/>
                  </a:lnTo>
                  <a:lnTo>
                    <a:pt x="789" y="512"/>
                  </a:lnTo>
                  <a:lnTo>
                    <a:pt x="781" y="512"/>
                  </a:lnTo>
                  <a:lnTo>
                    <a:pt x="773" y="512"/>
                  </a:lnTo>
                  <a:lnTo>
                    <a:pt x="765" y="512"/>
                  </a:lnTo>
                  <a:lnTo>
                    <a:pt x="757" y="516"/>
                  </a:lnTo>
                  <a:lnTo>
                    <a:pt x="749" y="516"/>
                  </a:lnTo>
                  <a:lnTo>
                    <a:pt x="741" y="516"/>
                  </a:lnTo>
                  <a:lnTo>
                    <a:pt x="733" y="516"/>
                  </a:lnTo>
                  <a:lnTo>
                    <a:pt x="725" y="516"/>
                  </a:lnTo>
                  <a:lnTo>
                    <a:pt x="717" y="516"/>
                  </a:lnTo>
                  <a:lnTo>
                    <a:pt x="709" y="516"/>
                  </a:lnTo>
                  <a:lnTo>
                    <a:pt x="701" y="516"/>
                  </a:lnTo>
                  <a:lnTo>
                    <a:pt x="693" y="516"/>
                  </a:lnTo>
                  <a:lnTo>
                    <a:pt x="685" y="512"/>
                  </a:lnTo>
                  <a:lnTo>
                    <a:pt x="677" y="512"/>
                  </a:lnTo>
                  <a:lnTo>
                    <a:pt x="669" y="512"/>
                  </a:lnTo>
                  <a:lnTo>
                    <a:pt x="661" y="512"/>
                  </a:lnTo>
                  <a:lnTo>
                    <a:pt x="653" y="516"/>
                  </a:lnTo>
                  <a:lnTo>
                    <a:pt x="645" y="516"/>
                  </a:lnTo>
                  <a:lnTo>
                    <a:pt x="637" y="516"/>
                  </a:lnTo>
                  <a:lnTo>
                    <a:pt x="629" y="516"/>
                  </a:lnTo>
                  <a:lnTo>
                    <a:pt x="621" y="516"/>
                  </a:lnTo>
                  <a:lnTo>
                    <a:pt x="613" y="516"/>
                  </a:lnTo>
                  <a:lnTo>
                    <a:pt x="605" y="512"/>
                  </a:lnTo>
                  <a:lnTo>
                    <a:pt x="597" y="512"/>
                  </a:lnTo>
                  <a:lnTo>
                    <a:pt x="589" y="508"/>
                  </a:lnTo>
                  <a:lnTo>
                    <a:pt x="581" y="512"/>
                  </a:lnTo>
                  <a:lnTo>
                    <a:pt x="573" y="520"/>
                  </a:lnTo>
                  <a:lnTo>
                    <a:pt x="565" y="536"/>
                  </a:lnTo>
                  <a:lnTo>
                    <a:pt x="557" y="556"/>
                  </a:lnTo>
                  <a:lnTo>
                    <a:pt x="549" y="572"/>
                  </a:lnTo>
                  <a:lnTo>
                    <a:pt x="541" y="588"/>
                  </a:lnTo>
                  <a:lnTo>
                    <a:pt x="533" y="588"/>
                  </a:lnTo>
                  <a:lnTo>
                    <a:pt x="525" y="580"/>
                  </a:lnTo>
                  <a:lnTo>
                    <a:pt x="517" y="556"/>
                  </a:lnTo>
                  <a:lnTo>
                    <a:pt x="505" y="524"/>
                  </a:lnTo>
                  <a:lnTo>
                    <a:pt x="497" y="484"/>
                  </a:lnTo>
                  <a:lnTo>
                    <a:pt x="489" y="444"/>
                  </a:lnTo>
                  <a:lnTo>
                    <a:pt x="481" y="404"/>
                  </a:lnTo>
                  <a:lnTo>
                    <a:pt x="473" y="372"/>
                  </a:lnTo>
                  <a:lnTo>
                    <a:pt x="465" y="348"/>
                  </a:lnTo>
                  <a:lnTo>
                    <a:pt x="457" y="332"/>
                  </a:lnTo>
                  <a:lnTo>
                    <a:pt x="449" y="320"/>
                  </a:lnTo>
                  <a:lnTo>
                    <a:pt x="441" y="312"/>
                  </a:lnTo>
                  <a:lnTo>
                    <a:pt x="433" y="308"/>
                  </a:lnTo>
                  <a:lnTo>
                    <a:pt x="425" y="308"/>
                  </a:lnTo>
                  <a:lnTo>
                    <a:pt x="417" y="308"/>
                  </a:lnTo>
                  <a:lnTo>
                    <a:pt x="409" y="308"/>
                  </a:lnTo>
                  <a:lnTo>
                    <a:pt x="401" y="308"/>
                  </a:lnTo>
                  <a:lnTo>
                    <a:pt x="393" y="308"/>
                  </a:lnTo>
                  <a:lnTo>
                    <a:pt x="385" y="308"/>
                  </a:lnTo>
                  <a:lnTo>
                    <a:pt x="376" y="308"/>
                  </a:lnTo>
                  <a:lnTo>
                    <a:pt x="368" y="308"/>
                  </a:lnTo>
                  <a:lnTo>
                    <a:pt x="360" y="308"/>
                  </a:lnTo>
                  <a:lnTo>
                    <a:pt x="352" y="308"/>
                  </a:lnTo>
                  <a:lnTo>
                    <a:pt x="344" y="304"/>
                  </a:lnTo>
                  <a:lnTo>
                    <a:pt x="336" y="304"/>
                  </a:lnTo>
                  <a:lnTo>
                    <a:pt x="328" y="304"/>
                  </a:lnTo>
                  <a:lnTo>
                    <a:pt x="320" y="304"/>
                  </a:lnTo>
                  <a:lnTo>
                    <a:pt x="312" y="304"/>
                  </a:lnTo>
                  <a:lnTo>
                    <a:pt x="304" y="300"/>
                  </a:lnTo>
                  <a:lnTo>
                    <a:pt x="296" y="292"/>
                  </a:lnTo>
                  <a:lnTo>
                    <a:pt x="288" y="272"/>
                  </a:lnTo>
                  <a:lnTo>
                    <a:pt x="280" y="256"/>
                  </a:lnTo>
                  <a:lnTo>
                    <a:pt x="272" y="240"/>
                  </a:lnTo>
                  <a:lnTo>
                    <a:pt x="264" y="244"/>
                  </a:lnTo>
                  <a:lnTo>
                    <a:pt x="256" y="268"/>
                  </a:lnTo>
                  <a:lnTo>
                    <a:pt x="248" y="308"/>
                  </a:lnTo>
                  <a:lnTo>
                    <a:pt x="240" y="360"/>
                  </a:lnTo>
                  <a:lnTo>
                    <a:pt x="232" y="412"/>
                  </a:lnTo>
                  <a:lnTo>
                    <a:pt x="224" y="452"/>
                  </a:lnTo>
                  <a:lnTo>
                    <a:pt x="216" y="476"/>
                  </a:lnTo>
                  <a:lnTo>
                    <a:pt x="208" y="496"/>
                  </a:lnTo>
                  <a:lnTo>
                    <a:pt x="200" y="504"/>
                  </a:lnTo>
                  <a:lnTo>
                    <a:pt x="192" y="508"/>
                  </a:lnTo>
                  <a:lnTo>
                    <a:pt x="184" y="512"/>
                  </a:lnTo>
                  <a:lnTo>
                    <a:pt x="176" y="512"/>
                  </a:lnTo>
                  <a:lnTo>
                    <a:pt x="168" y="512"/>
                  </a:lnTo>
                  <a:lnTo>
                    <a:pt x="160" y="512"/>
                  </a:lnTo>
                  <a:lnTo>
                    <a:pt x="152" y="512"/>
                  </a:lnTo>
                  <a:lnTo>
                    <a:pt x="144" y="512"/>
                  </a:lnTo>
                  <a:lnTo>
                    <a:pt x="136" y="512"/>
                  </a:lnTo>
                  <a:lnTo>
                    <a:pt x="128" y="512"/>
                  </a:lnTo>
                  <a:lnTo>
                    <a:pt x="120" y="512"/>
                  </a:lnTo>
                  <a:lnTo>
                    <a:pt x="112" y="512"/>
                  </a:lnTo>
                  <a:lnTo>
                    <a:pt x="104" y="512"/>
                  </a:lnTo>
                  <a:lnTo>
                    <a:pt x="96" y="512"/>
                  </a:lnTo>
                  <a:lnTo>
                    <a:pt x="88" y="512"/>
                  </a:lnTo>
                  <a:lnTo>
                    <a:pt x="80" y="508"/>
                  </a:lnTo>
                  <a:lnTo>
                    <a:pt x="72" y="508"/>
                  </a:lnTo>
                  <a:lnTo>
                    <a:pt x="64" y="508"/>
                  </a:lnTo>
                  <a:lnTo>
                    <a:pt x="56" y="508"/>
                  </a:lnTo>
                  <a:lnTo>
                    <a:pt x="48" y="504"/>
                  </a:lnTo>
                  <a:lnTo>
                    <a:pt x="40" y="504"/>
                  </a:lnTo>
                  <a:lnTo>
                    <a:pt x="32" y="504"/>
                  </a:lnTo>
                  <a:lnTo>
                    <a:pt x="24" y="500"/>
                  </a:lnTo>
                  <a:lnTo>
                    <a:pt x="16" y="496"/>
                  </a:lnTo>
                  <a:lnTo>
                    <a:pt x="8" y="492"/>
                  </a:lnTo>
                  <a:lnTo>
                    <a:pt x="0" y="488"/>
                  </a:lnTo>
                  <a:lnTo>
                    <a:pt x="0" y="308"/>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19" name="Freeform 47"/>
            <p:cNvSpPr>
              <a:spLocks/>
            </p:cNvSpPr>
            <p:nvPr/>
          </p:nvSpPr>
          <p:spPr bwMode="auto">
            <a:xfrm>
              <a:off x="2749996" y="3703638"/>
              <a:ext cx="1627188" cy="933450"/>
            </a:xfrm>
            <a:custGeom>
              <a:avLst/>
              <a:gdLst/>
              <a:ahLst/>
              <a:cxnLst>
                <a:cxn ang="0">
                  <a:pos x="32" y="292"/>
                </a:cxn>
                <a:cxn ang="0">
                  <a:pos x="72" y="284"/>
                </a:cxn>
                <a:cxn ang="0">
                  <a:pos x="112" y="280"/>
                </a:cxn>
                <a:cxn ang="0">
                  <a:pos x="152" y="280"/>
                </a:cxn>
                <a:cxn ang="0">
                  <a:pos x="192" y="276"/>
                </a:cxn>
                <a:cxn ang="0">
                  <a:pos x="232" y="172"/>
                </a:cxn>
                <a:cxn ang="0">
                  <a:pos x="272" y="0"/>
                </a:cxn>
                <a:cxn ang="0">
                  <a:pos x="312" y="56"/>
                </a:cxn>
                <a:cxn ang="0">
                  <a:pos x="352" y="56"/>
                </a:cxn>
                <a:cxn ang="0">
                  <a:pos x="393" y="56"/>
                </a:cxn>
                <a:cxn ang="0">
                  <a:pos x="433" y="60"/>
                </a:cxn>
                <a:cxn ang="0">
                  <a:pos x="473" y="124"/>
                </a:cxn>
                <a:cxn ang="0">
                  <a:pos x="517" y="316"/>
                </a:cxn>
                <a:cxn ang="0">
                  <a:pos x="557" y="316"/>
                </a:cxn>
                <a:cxn ang="0">
                  <a:pos x="597" y="272"/>
                </a:cxn>
                <a:cxn ang="0">
                  <a:pos x="637" y="280"/>
                </a:cxn>
                <a:cxn ang="0">
                  <a:pos x="677" y="276"/>
                </a:cxn>
                <a:cxn ang="0">
                  <a:pos x="717" y="280"/>
                </a:cxn>
                <a:cxn ang="0">
                  <a:pos x="757" y="276"/>
                </a:cxn>
                <a:cxn ang="0">
                  <a:pos x="797" y="280"/>
                </a:cxn>
                <a:cxn ang="0">
                  <a:pos x="837" y="280"/>
                </a:cxn>
                <a:cxn ang="0">
                  <a:pos x="877" y="280"/>
                </a:cxn>
                <a:cxn ang="0">
                  <a:pos x="917" y="280"/>
                </a:cxn>
                <a:cxn ang="0">
                  <a:pos x="957" y="284"/>
                </a:cxn>
                <a:cxn ang="0">
                  <a:pos x="997" y="296"/>
                </a:cxn>
                <a:cxn ang="0">
                  <a:pos x="1013" y="488"/>
                </a:cxn>
                <a:cxn ang="0">
                  <a:pos x="973" y="504"/>
                </a:cxn>
                <a:cxn ang="0">
                  <a:pos x="933" y="512"/>
                </a:cxn>
                <a:cxn ang="0">
                  <a:pos x="893" y="512"/>
                </a:cxn>
                <a:cxn ang="0">
                  <a:pos x="853" y="512"/>
                </a:cxn>
                <a:cxn ang="0">
                  <a:pos x="813" y="512"/>
                </a:cxn>
                <a:cxn ang="0">
                  <a:pos x="773" y="512"/>
                </a:cxn>
                <a:cxn ang="0">
                  <a:pos x="733" y="516"/>
                </a:cxn>
                <a:cxn ang="0">
                  <a:pos x="693" y="516"/>
                </a:cxn>
                <a:cxn ang="0">
                  <a:pos x="653" y="516"/>
                </a:cxn>
                <a:cxn ang="0">
                  <a:pos x="613" y="516"/>
                </a:cxn>
                <a:cxn ang="0">
                  <a:pos x="573" y="520"/>
                </a:cxn>
                <a:cxn ang="0">
                  <a:pos x="533" y="588"/>
                </a:cxn>
                <a:cxn ang="0">
                  <a:pos x="489" y="444"/>
                </a:cxn>
                <a:cxn ang="0">
                  <a:pos x="449" y="320"/>
                </a:cxn>
                <a:cxn ang="0">
                  <a:pos x="409" y="308"/>
                </a:cxn>
                <a:cxn ang="0">
                  <a:pos x="368" y="308"/>
                </a:cxn>
                <a:cxn ang="0">
                  <a:pos x="328" y="304"/>
                </a:cxn>
                <a:cxn ang="0">
                  <a:pos x="288" y="272"/>
                </a:cxn>
                <a:cxn ang="0">
                  <a:pos x="248" y="308"/>
                </a:cxn>
                <a:cxn ang="0">
                  <a:pos x="208" y="496"/>
                </a:cxn>
                <a:cxn ang="0">
                  <a:pos x="168" y="512"/>
                </a:cxn>
                <a:cxn ang="0">
                  <a:pos x="128" y="512"/>
                </a:cxn>
                <a:cxn ang="0">
                  <a:pos x="88" y="512"/>
                </a:cxn>
                <a:cxn ang="0">
                  <a:pos x="48" y="504"/>
                </a:cxn>
                <a:cxn ang="0">
                  <a:pos x="8" y="492"/>
                </a:cxn>
              </a:cxnLst>
              <a:rect l="0" t="0" r="r" b="b"/>
              <a:pathLst>
                <a:path w="1025" h="588">
                  <a:moveTo>
                    <a:pt x="0" y="308"/>
                  </a:moveTo>
                  <a:lnTo>
                    <a:pt x="8" y="300"/>
                  </a:lnTo>
                  <a:lnTo>
                    <a:pt x="16" y="296"/>
                  </a:lnTo>
                  <a:lnTo>
                    <a:pt x="24" y="292"/>
                  </a:lnTo>
                  <a:lnTo>
                    <a:pt x="32" y="292"/>
                  </a:lnTo>
                  <a:lnTo>
                    <a:pt x="40" y="288"/>
                  </a:lnTo>
                  <a:lnTo>
                    <a:pt x="48" y="288"/>
                  </a:lnTo>
                  <a:lnTo>
                    <a:pt x="56" y="284"/>
                  </a:lnTo>
                  <a:lnTo>
                    <a:pt x="64" y="284"/>
                  </a:lnTo>
                  <a:lnTo>
                    <a:pt x="72" y="284"/>
                  </a:lnTo>
                  <a:lnTo>
                    <a:pt x="80" y="284"/>
                  </a:lnTo>
                  <a:lnTo>
                    <a:pt x="88" y="284"/>
                  </a:lnTo>
                  <a:lnTo>
                    <a:pt x="96" y="280"/>
                  </a:lnTo>
                  <a:lnTo>
                    <a:pt x="104" y="280"/>
                  </a:lnTo>
                  <a:lnTo>
                    <a:pt x="112" y="280"/>
                  </a:lnTo>
                  <a:lnTo>
                    <a:pt x="120" y="280"/>
                  </a:lnTo>
                  <a:lnTo>
                    <a:pt x="128" y="280"/>
                  </a:lnTo>
                  <a:lnTo>
                    <a:pt x="136" y="280"/>
                  </a:lnTo>
                  <a:lnTo>
                    <a:pt x="144" y="280"/>
                  </a:lnTo>
                  <a:lnTo>
                    <a:pt x="152" y="280"/>
                  </a:lnTo>
                  <a:lnTo>
                    <a:pt x="160" y="280"/>
                  </a:lnTo>
                  <a:lnTo>
                    <a:pt x="168" y="280"/>
                  </a:lnTo>
                  <a:lnTo>
                    <a:pt x="176" y="280"/>
                  </a:lnTo>
                  <a:lnTo>
                    <a:pt x="184" y="280"/>
                  </a:lnTo>
                  <a:lnTo>
                    <a:pt x="192" y="276"/>
                  </a:lnTo>
                  <a:lnTo>
                    <a:pt x="200" y="272"/>
                  </a:lnTo>
                  <a:lnTo>
                    <a:pt x="208" y="260"/>
                  </a:lnTo>
                  <a:lnTo>
                    <a:pt x="216" y="244"/>
                  </a:lnTo>
                  <a:lnTo>
                    <a:pt x="224" y="216"/>
                  </a:lnTo>
                  <a:lnTo>
                    <a:pt x="232" y="172"/>
                  </a:lnTo>
                  <a:lnTo>
                    <a:pt x="240" y="124"/>
                  </a:lnTo>
                  <a:lnTo>
                    <a:pt x="248" y="72"/>
                  </a:lnTo>
                  <a:lnTo>
                    <a:pt x="256" y="28"/>
                  </a:lnTo>
                  <a:lnTo>
                    <a:pt x="264" y="4"/>
                  </a:lnTo>
                  <a:lnTo>
                    <a:pt x="272" y="0"/>
                  </a:lnTo>
                  <a:lnTo>
                    <a:pt x="280" y="12"/>
                  </a:lnTo>
                  <a:lnTo>
                    <a:pt x="288" y="28"/>
                  </a:lnTo>
                  <a:lnTo>
                    <a:pt x="296" y="44"/>
                  </a:lnTo>
                  <a:lnTo>
                    <a:pt x="304" y="52"/>
                  </a:lnTo>
                  <a:lnTo>
                    <a:pt x="312" y="56"/>
                  </a:lnTo>
                  <a:lnTo>
                    <a:pt x="320" y="56"/>
                  </a:lnTo>
                  <a:lnTo>
                    <a:pt x="328" y="56"/>
                  </a:lnTo>
                  <a:lnTo>
                    <a:pt x="336" y="56"/>
                  </a:lnTo>
                  <a:lnTo>
                    <a:pt x="344" y="56"/>
                  </a:lnTo>
                  <a:lnTo>
                    <a:pt x="352" y="56"/>
                  </a:lnTo>
                  <a:lnTo>
                    <a:pt x="360" y="56"/>
                  </a:lnTo>
                  <a:lnTo>
                    <a:pt x="368" y="56"/>
                  </a:lnTo>
                  <a:lnTo>
                    <a:pt x="376" y="56"/>
                  </a:lnTo>
                  <a:lnTo>
                    <a:pt x="385" y="56"/>
                  </a:lnTo>
                  <a:lnTo>
                    <a:pt x="393" y="56"/>
                  </a:lnTo>
                  <a:lnTo>
                    <a:pt x="401" y="56"/>
                  </a:lnTo>
                  <a:lnTo>
                    <a:pt x="409" y="56"/>
                  </a:lnTo>
                  <a:lnTo>
                    <a:pt x="417" y="56"/>
                  </a:lnTo>
                  <a:lnTo>
                    <a:pt x="425" y="56"/>
                  </a:lnTo>
                  <a:lnTo>
                    <a:pt x="433" y="60"/>
                  </a:lnTo>
                  <a:lnTo>
                    <a:pt x="441" y="60"/>
                  </a:lnTo>
                  <a:lnTo>
                    <a:pt x="449" y="68"/>
                  </a:lnTo>
                  <a:lnTo>
                    <a:pt x="457" y="80"/>
                  </a:lnTo>
                  <a:lnTo>
                    <a:pt x="465" y="96"/>
                  </a:lnTo>
                  <a:lnTo>
                    <a:pt x="473" y="124"/>
                  </a:lnTo>
                  <a:lnTo>
                    <a:pt x="481" y="156"/>
                  </a:lnTo>
                  <a:lnTo>
                    <a:pt x="489" y="196"/>
                  </a:lnTo>
                  <a:lnTo>
                    <a:pt x="497" y="240"/>
                  </a:lnTo>
                  <a:lnTo>
                    <a:pt x="505" y="280"/>
                  </a:lnTo>
                  <a:lnTo>
                    <a:pt x="517" y="316"/>
                  </a:lnTo>
                  <a:lnTo>
                    <a:pt x="525" y="340"/>
                  </a:lnTo>
                  <a:lnTo>
                    <a:pt x="533" y="348"/>
                  </a:lnTo>
                  <a:lnTo>
                    <a:pt x="541" y="348"/>
                  </a:lnTo>
                  <a:lnTo>
                    <a:pt x="549" y="336"/>
                  </a:lnTo>
                  <a:lnTo>
                    <a:pt x="557" y="316"/>
                  </a:lnTo>
                  <a:lnTo>
                    <a:pt x="565" y="296"/>
                  </a:lnTo>
                  <a:lnTo>
                    <a:pt x="573" y="284"/>
                  </a:lnTo>
                  <a:lnTo>
                    <a:pt x="581" y="276"/>
                  </a:lnTo>
                  <a:lnTo>
                    <a:pt x="589" y="272"/>
                  </a:lnTo>
                  <a:lnTo>
                    <a:pt x="597" y="272"/>
                  </a:lnTo>
                  <a:lnTo>
                    <a:pt x="605" y="276"/>
                  </a:lnTo>
                  <a:lnTo>
                    <a:pt x="613" y="280"/>
                  </a:lnTo>
                  <a:lnTo>
                    <a:pt x="621" y="280"/>
                  </a:lnTo>
                  <a:lnTo>
                    <a:pt x="629" y="280"/>
                  </a:lnTo>
                  <a:lnTo>
                    <a:pt x="637" y="280"/>
                  </a:lnTo>
                  <a:lnTo>
                    <a:pt x="645" y="280"/>
                  </a:lnTo>
                  <a:lnTo>
                    <a:pt x="653" y="276"/>
                  </a:lnTo>
                  <a:lnTo>
                    <a:pt x="661" y="276"/>
                  </a:lnTo>
                  <a:lnTo>
                    <a:pt x="669" y="276"/>
                  </a:lnTo>
                  <a:lnTo>
                    <a:pt x="677" y="276"/>
                  </a:lnTo>
                  <a:lnTo>
                    <a:pt x="685" y="276"/>
                  </a:lnTo>
                  <a:lnTo>
                    <a:pt x="693" y="276"/>
                  </a:lnTo>
                  <a:lnTo>
                    <a:pt x="701" y="276"/>
                  </a:lnTo>
                  <a:lnTo>
                    <a:pt x="709" y="276"/>
                  </a:lnTo>
                  <a:lnTo>
                    <a:pt x="717" y="280"/>
                  </a:lnTo>
                  <a:lnTo>
                    <a:pt x="725" y="280"/>
                  </a:lnTo>
                  <a:lnTo>
                    <a:pt x="733" y="280"/>
                  </a:lnTo>
                  <a:lnTo>
                    <a:pt x="741" y="276"/>
                  </a:lnTo>
                  <a:lnTo>
                    <a:pt x="749" y="276"/>
                  </a:lnTo>
                  <a:lnTo>
                    <a:pt x="757" y="276"/>
                  </a:lnTo>
                  <a:lnTo>
                    <a:pt x="765" y="276"/>
                  </a:lnTo>
                  <a:lnTo>
                    <a:pt x="773" y="280"/>
                  </a:lnTo>
                  <a:lnTo>
                    <a:pt x="781" y="280"/>
                  </a:lnTo>
                  <a:lnTo>
                    <a:pt x="789" y="280"/>
                  </a:lnTo>
                  <a:lnTo>
                    <a:pt x="797" y="280"/>
                  </a:lnTo>
                  <a:lnTo>
                    <a:pt x="805" y="280"/>
                  </a:lnTo>
                  <a:lnTo>
                    <a:pt x="813" y="280"/>
                  </a:lnTo>
                  <a:lnTo>
                    <a:pt x="821" y="280"/>
                  </a:lnTo>
                  <a:lnTo>
                    <a:pt x="829" y="280"/>
                  </a:lnTo>
                  <a:lnTo>
                    <a:pt x="837" y="280"/>
                  </a:lnTo>
                  <a:lnTo>
                    <a:pt x="845" y="280"/>
                  </a:lnTo>
                  <a:lnTo>
                    <a:pt x="853" y="280"/>
                  </a:lnTo>
                  <a:lnTo>
                    <a:pt x="861" y="280"/>
                  </a:lnTo>
                  <a:lnTo>
                    <a:pt x="869" y="280"/>
                  </a:lnTo>
                  <a:lnTo>
                    <a:pt x="877" y="280"/>
                  </a:lnTo>
                  <a:lnTo>
                    <a:pt x="885" y="280"/>
                  </a:lnTo>
                  <a:lnTo>
                    <a:pt x="893" y="280"/>
                  </a:lnTo>
                  <a:lnTo>
                    <a:pt x="901" y="280"/>
                  </a:lnTo>
                  <a:lnTo>
                    <a:pt x="909" y="280"/>
                  </a:lnTo>
                  <a:lnTo>
                    <a:pt x="917" y="280"/>
                  </a:lnTo>
                  <a:lnTo>
                    <a:pt x="925" y="280"/>
                  </a:lnTo>
                  <a:lnTo>
                    <a:pt x="933" y="284"/>
                  </a:lnTo>
                  <a:lnTo>
                    <a:pt x="941" y="284"/>
                  </a:lnTo>
                  <a:lnTo>
                    <a:pt x="949" y="284"/>
                  </a:lnTo>
                  <a:lnTo>
                    <a:pt x="957" y="284"/>
                  </a:lnTo>
                  <a:lnTo>
                    <a:pt x="965" y="284"/>
                  </a:lnTo>
                  <a:lnTo>
                    <a:pt x="973" y="288"/>
                  </a:lnTo>
                  <a:lnTo>
                    <a:pt x="981" y="288"/>
                  </a:lnTo>
                  <a:lnTo>
                    <a:pt x="989" y="292"/>
                  </a:lnTo>
                  <a:lnTo>
                    <a:pt x="997" y="296"/>
                  </a:lnTo>
                  <a:lnTo>
                    <a:pt x="1005" y="300"/>
                  </a:lnTo>
                  <a:lnTo>
                    <a:pt x="1013" y="304"/>
                  </a:lnTo>
                  <a:lnTo>
                    <a:pt x="1025" y="312"/>
                  </a:lnTo>
                  <a:lnTo>
                    <a:pt x="1025" y="480"/>
                  </a:lnTo>
                  <a:lnTo>
                    <a:pt x="1013" y="488"/>
                  </a:lnTo>
                  <a:lnTo>
                    <a:pt x="1005" y="492"/>
                  </a:lnTo>
                  <a:lnTo>
                    <a:pt x="997" y="496"/>
                  </a:lnTo>
                  <a:lnTo>
                    <a:pt x="989" y="500"/>
                  </a:lnTo>
                  <a:lnTo>
                    <a:pt x="981" y="504"/>
                  </a:lnTo>
                  <a:lnTo>
                    <a:pt x="973" y="504"/>
                  </a:lnTo>
                  <a:lnTo>
                    <a:pt x="965" y="508"/>
                  </a:lnTo>
                  <a:lnTo>
                    <a:pt x="957" y="508"/>
                  </a:lnTo>
                  <a:lnTo>
                    <a:pt x="949" y="508"/>
                  </a:lnTo>
                  <a:lnTo>
                    <a:pt x="941" y="508"/>
                  </a:lnTo>
                  <a:lnTo>
                    <a:pt x="933" y="512"/>
                  </a:lnTo>
                  <a:lnTo>
                    <a:pt x="925" y="512"/>
                  </a:lnTo>
                  <a:lnTo>
                    <a:pt x="917" y="512"/>
                  </a:lnTo>
                  <a:lnTo>
                    <a:pt x="909" y="512"/>
                  </a:lnTo>
                  <a:lnTo>
                    <a:pt x="901" y="512"/>
                  </a:lnTo>
                  <a:lnTo>
                    <a:pt x="893" y="512"/>
                  </a:lnTo>
                  <a:lnTo>
                    <a:pt x="885" y="512"/>
                  </a:lnTo>
                  <a:lnTo>
                    <a:pt x="877" y="512"/>
                  </a:lnTo>
                  <a:lnTo>
                    <a:pt x="869" y="512"/>
                  </a:lnTo>
                  <a:lnTo>
                    <a:pt x="861" y="512"/>
                  </a:lnTo>
                  <a:lnTo>
                    <a:pt x="853" y="512"/>
                  </a:lnTo>
                  <a:lnTo>
                    <a:pt x="845" y="512"/>
                  </a:lnTo>
                  <a:lnTo>
                    <a:pt x="837" y="512"/>
                  </a:lnTo>
                  <a:lnTo>
                    <a:pt x="829" y="512"/>
                  </a:lnTo>
                  <a:lnTo>
                    <a:pt x="821" y="512"/>
                  </a:lnTo>
                  <a:lnTo>
                    <a:pt x="813" y="512"/>
                  </a:lnTo>
                  <a:lnTo>
                    <a:pt x="805" y="512"/>
                  </a:lnTo>
                  <a:lnTo>
                    <a:pt x="797" y="512"/>
                  </a:lnTo>
                  <a:lnTo>
                    <a:pt x="789" y="512"/>
                  </a:lnTo>
                  <a:lnTo>
                    <a:pt x="781" y="512"/>
                  </a:lnTo>
                  <a:lnTo>
                    <a:pt x="773" y="512"/>
                  </a:lnTo>
                  <a:lnTo>
                    <a:pt x="765" y="512"/>
                  </a:lnTo>
                  <a:lnTo>
                    <a:pt x="757" y="516"/>
                  </a:lnTo>
                  <a:lnTo>
                    <a:pt x="749" y="516"/>
                  </a:lnTo>
                  <a:lnTo>
                    <a:pt x="741" y="516"/>
                  </a:lnTo>
                  <a:lnTo>
                    <a:pt x="733" y="516"/>
                  </a:lnTo>
                  <a:lnTo>
                    <a:pt x="725" y="516"/>
                  </a:lnTo>
                  <a:lnTo>
                    <a:pt x="717" y="516"/>
                  </a:lnTo>
                  <a:lnTo>
                    <a:pt x="709" y="516"/>
                  </a:lnTo>
                  <a:lnTo>
                    <a:pt x="701" y="516"/>
                  </a:lnTo>
                  <a:lnTo>
                    <a:pt x="693" y="516"/>
                  </a:lnTo>
                  <a:lnTo>
                    <a:pt x="685" y="512"/>
                  </a:lnTo>
                  <a:lnTo>
                    <a:pt x="677" y="512"/>
                  </a:lnTo>
                  <a:lnTo>
                    <a:pt x="669" y="512"/>
                  </a:lnTo>
                  <a:lnTo>
                    <a:pt x="661" y="512"/>
                  </a:lnTo>
                  <a:lnTo>
                    <a:pt x="653" y="516"/>
                  </a:lnTo>
                  <a:lnTo>
                    <a:pt x="645" y="516"/>
                  </a:lnTo>
                  <a:lnTo>
                    <a:pt x="637" y="516"/>
                  </a:lnTo>
                  <a:lnTo>
                    <a:pt x="629" y="516"/>
                  </a:lnTo>
                  <a:lnTo>
                    <a:pt x="621" y="516"/>
                  </a:lnTo>
                  <a:lnTo>
                    <a:pt x="613" y="516"/>
                  </a:lnTo>
                  <a:lnTo>
                    <a:pt x="605" y="512"/>
                  </a:lnTo>
                  <a:lnTo>
                    <a:pt x="597" y="512"/>
                  </a:lnTo>
                  <a:lnTo>
                    <a:pt x="589" y="508"/>
                  </a:lnTo>
                  <a:lnTo>
                    <a:pt x="581" y="512"/>
                  </a:lnTo>
                  <a:lnTo>
                    <a:pt x="573" y="520"/>
                  </a:lnTo>
                  <a:lnTo>
                    <a:pt x="565" y="536"/>
                  </a:lnTo>
                  <a:lnTo>
                    <a:pt x="557" y="556"/>
                  </a:lnTo>
                  <a:lnTo>
                    <a:pt x="549" y="572"/>
                  </a:lnTo>
                  <a:lnTo>
                    <a:pt x="541" y="588"/>
                  </a:lnTo>
                  <a:lnTo>
                    <a:pt x="533" y="588"/>
                  </a:lnTo>
                  <a:lnTo>
                    <a:pt x="525" y="580"/>
                  </a:lnTo>
                  <a:lnTo>
                    <a:pt x="517" y="556"/>
                  </a:lnTo>
                  <a:lnTo>
                    <a:pt x="505" y="524"/>
                  </a:lnTo>
                  <a:lnTo>
                    <a:pt x="497" y="484"/>
                  </a:lnTo>
                  <a:lnTo>
                    <a:pt x="489" y="444"/>
                  </a:lnTo>
                  <a:lnTo>
                    <a:pt x="481" y="404"/>
                  </a:lnTo>
                  <a:lnTo>
                    <a:pt x="473" y="372"/>
                  </a:lnTo>
                  <a:lnTo>
                    <a:pt x="465" y="348"/>
                  </a:lnTo>
                  <a:lnTo>
                    <a:pt x="457" y="332"/>
                  </a:lnTo>
                  <a:lnTo>
                    <a:pt x="449" y="320"/>
                  </a:lnTo>
                  <a:lnTo>
                    <a:pt x="441" y="312"/>
                  </a:lnTo>
                  <a:lnTo>
                    <a:pt x="433" y="308"/>
                  </a:lnTo>
                  <a:lnTo>
                    <a:pt x="425" y="308"/>
                  </a:lnTo>
                  <a:lnTo>
                    <a:pt x="417" y="308"/>
                  </a:lnTo>
                  <a:lnTo>
                    <a:pt x="409" y="308"/>
                  </a:lnTo>
                  <a:lnTo>
                    <a:pt x="401" y="308"/>
                  </a:lnTo>
                  <a:lnTo>
                    <a:pt x="393" y="308"/>
                  </a:lnTo>
                  <a:lnTo>
                    <a:pt x="385" y="308"/>
                  </a:lnTo>
                  <a:lnTo>
                    <a:pt x="376" y="308"/>
                  </a:lnTo>
                  <a:lnTo>
                    <a:pt x="368" y="308"/>
                  </a:lnTo>
                  <a:lnTo>
                    <a:pt x="360" y="308"/>
                  </a:lnTo>
                  <a:lnTo>
                    <a:pt x="352" y="308"/>
                  </a:lnTo>
                  <a:lnTo>
                    <a:pt x="344" y="304"/>
                  </a:lnTo>
                  <a:lnTo>
                    <a:pt x="336" y="304"/>
                  </a:lnTo>
                  <a:lnTo>
                    <a:pt x="328" y="304"/>
                  </a:lnTo>
                  <a:lnTo>
                    <a:pt x="320" y="304"/>
                  </a:lnTo>
                  <a:lnTo>
                    <a:pt x="312" y="304"/>
                  </a:lnTo>
                  <a:lnTo>
                    <a:pt x="304" y="300"/>
                  </a:lnTo>
                  <a:lnTo>
                    <a:pt x="296" y="292"/>
                  </a:lnTo>
                  <a:lnTo>
                    <a:pt x="288" y="272"/>
                  </a:lnTo>
                  <a:lnTo>
                    <a:pt x="280" y="256"/>
                  </a:lnTo>
                  <a:lnTo>
                    <a:pt x="272" y="240"/>
                  </a:lnTo>
                  <a:lnTo>
                    <a:pt x="264" y="244"/>
                  </a:lnTo>
                  <a:lnTo>
                    <a:pt x="256" y="268"/>
                  </a:lnTo>
                  <a:lnTo>
                    <a:pt x="248" y="308"/>
                  </a:lnTo>
                  <a:lnTo>
                    <a:pt x="240" y="360"/>
                  </a:lnTo>
                  <a:lnTo>
                    <a:pt x="232" y="412"/>
                  </a:lnTo>
                  <a:lnTo>
                    <a:pt x="224" y="452"/>
                  </a:lnTo>
                  <a:lnTo>
                    <a:pt x="216" y="476"/>
                  </a:lnTo>
                  <a:lnTo>
                    <a:pt x="208" y="496"/>
                  </a:lnTo>
                  <a:lnTo>
                    <a:pt x="200" y="504"/>
                  </a:lnTo>
                  <a:lnTo>
                    <a:pt x="192" y="508"/>
                  </a:lnTo>
                  <a:lnTo>
                    <a:pt x="184" y="512"/>
                  </a:lnTo>
                  <a:lnTo>
                    <a:pt x="176" y="512"/>
                  </a:lnTo>
                  <a:lnTo>
                    <a:pt x="168" y="512"/>
                  </a:lnTo>
                  <a:lnTo>
                    <a:pt x="160" y="512"/>
                  </a:lnTo>
                  <a:lnTo>
                    <a:pt x="152" y="512"/>
                  </a:lnTo>
                  <a:lnTo>
                    <a:pt x="144" y="512"/>
                  </a:lnTo>
                  <a:lnTo>
                    <a:pt x="136" y="512"/>
                  </a:lnTo>
                  <a:lnTo>
                    <a:pt x="128" y="512"/>
                  </a:lnTo>
                  <a:lnTo>
                    <a:pt x="120" y="512"/>
                  </a:lnTo>
                  <a:lnTo>
                    <a:pt x="112" y="512"/>
                  </a:lnTo>
                  <a:lnTo>
                    <a:pt x="104" y="512"/>
                  </a:lnTo>
                  <a:lnTo>
                    <a:pt x="96" y="512"/>
                  </a:lnTo>
                  <a:lnTo>
                    <a:pt x="88" y="512"/>
                  </a:lnTo>
                  <a:lnTo>
                    <a:pt x="80" y="508"/>
                  </a:lnTo>
                  <a:lnTo>
                    <a:pt x="72" y="508"/>
                  </a:lnTo>
                  <a:lnTo>
                    <a:pt x="64" y="508"/>
                  </a:lnTo>
                  <a:lnTo>
                    <a:pt x="56" y="508"/>
                  </a:lnTo>
                  <a:lnTo>
                    <a:pt x="48" y="504"/>
                  </a:lnTo>
                  <a:lnTo>
                    <a:pt x="40" y="504"/>
                  </a:lnTo>
                  <a:lnTo>
                    <a:pt x="32" y="504"/>
                  </a:lnTo>
                  <a:lnTo>
                    <a:pt x="24" y="500"/>
                  </a:lnTo>
                  <a:lnTo>
                    <a:pt x="16" y="496"/>
                  </a:lnTo>
                  <a:lnTo>
                    <a:pt x="8" y="492"/>
                  </a:lnTo>
                  <a:lnTo>
                    <a:pt x="0" y="488"/>
                  </a:lnTo>
                  <a:lnTo>
                    <a:pt x="0" y="308"/>
                  </a:lnTo>
                </a:path>
              </a:pathLst>
            </a:cu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20" name="Freeform 48"/>
            <p:cNvSpPr>
              <a:spLocks/>
            </p:cNvSpPr>
            <p:nvPr/>
          </p:nvSpPr>
          <p:spPr bwMode="auto">
            <a:xfrm>
              <a:off x="2749996" y="3894138"/>
              <a:ext cx="1627188" cy="552450"/>
            </a:xfrm>
            <a:custGeom>
              <a:avLst/>
              <a:gdLst/>
              <a:ahLst/>
              <a:cxnLst>
                <a:cxn ang="0">
                  <a:pos x="16" y="276"/>
                </a:cxn>
                <a:cxn ang="0">
                  <a:pos x="40" y="276"/>
                </a:cxn>
                <a:cxn ang="0">
                  <a:pos x="64" y="276"/>
                </a:cxn>
                <a:cxn ang="0">
                  <a:pos x="88" y="276"/>
                </a:cxn>
                <a:cxn ang="0">
                  <a:pos x="112" y="276"/>
                </a:cxn>
                <a:cxn ang="0">
                  <a:pos x="136" y="276"/>
                </a:cxn>
                <a:cxn ang="0">
                  <a:pos x="160" y="276"/>
                </a:cxn>
                <a:cxn ang="0">
                  <a:pos x="184" y="276"/>
                </a:cxn>
                <a:cxn ang="0">
                  <a:pos x="208" y="256"/>
                </a:cxn>
                <a:cxn ang="0">
                  <a:pos x="232" y="172"/>
                </a:cxn>
                <a:cxn ang="0">
                  <a:pos x="256" y="28"/>
                </a:cxn>
                <a:cxn ang="0">
                  <a:pos x="280" y="12"/>
                </a:cxn>
                <a:cxn ang="0">
                  <a:pos x="304" y="56"/>
                </a:cxn>
                <a:cxn ang="0">
                  <a:pos x="328" y="60"/>
                </a:cxn>
                <a:cxn ang="0">
                  <a:pos x="352" y="60"/>
                </a:cxn>
                <a:cxn ang="0">
                  <a:pos x="376" y="64"/>
                </a:cxn>
                <a:cxn ang="0">
                  <a:pos x="401" y="64"/>
                </a:cxn>
                <a:cxn ang="0">
                  <a:pos x="425" y="64"/>
                </a:cxn>
                <a:cxn ang="0">
                  <a:pos x="449" y="72"/>
                </a:cxn>
                <a:cxn ang="0">
                  <a:pos x="473" y="128"/>
                </a:cxn>
                <a:cxn ang="0">
                  <a:pos x="497" y="240"/>
                </a:cxn>
                <a:cxn ang="0">
                  <a:pos x="525" y="340"/>
                </a:cxn>
                <a:cxn ang="0">
                  <a:pos x="549" y="336"/>
                </a:cxn>
                <a:cxn ang="0">
                  <a:pos x="573" y="280"/>
                </a:cxn>
                <a:cxn ang="0">
                  <a:pos x="597" y="272"/>
                </a:cxn>
                <a:cxn ang="0">
                  <a:pos x="621" y="276"/>
                </a:cxn>
                <a:cxn ang="0">
                  <a:pos x="645" y="276"/>
                </a:cxn>
                <a:cxn ang="0">
                  <a:pos x="669" y="276"/>
                </a:cxn>
                <a:cxn ang="0">
                  <a:pos x="693" y="276"/>
                </a:cxn>
                <a:cxn ang="0">
                  <a:pos x="717" y="276"/>
                </a:cxn>
                <a:cxn ang="0">
                  <a:pos x="741" y="276"/>
                </a:cxn>
                <a:cxn ang="0">
                  <a:pos x="765" y="276"/>
                </a:cxn>
                <a:cxn ang="0">
                  <a:pos x="789" y="276"/>
                </a:cxn>
                <a:cxn ang="0">
                  <a:pos x="813" y="276"/>
                </a:cxn>
                <a:cxn ang="0">
                  <a:pos x="837" y="276"/>
                </a:cxn>
                <a:cxn ang="0">
                  <a:pos x="861" y="276"/>
                </a:cxn>
                <a:cxn ang="0">
                  <a:pos x="885" y="276"/>
                </a:cxn>
                <a:cxn ang="0">
                  <a:pos x="909" y="276"/>
                </a:cxn>
                <a:cxn ang="0">
                  <a:pos x="933" y="276"/>
                </a:cxn>
                <a:cxn ang="0">
                  <a:pos x="957" y="276"/>
                </a:cxn>
                <a:cxn ang="0">
                  <a:pos x="981" y="276"/>
                </a:cxn>
                <a:cxn ang="0">
                  <a:pos x="1005" y="276"/>
                </a:cxn>
              </a:cxnLst>
              <a:rect l="0" t="0" r="r" b="b"/>
              <a:pathLst>
                <a:path w="1025" h="348">
                  <a:moveTo>
                    <a:pt x="0" y="276"/>
                  </a:moveTo>
                  <a:lnTo>
                    <a:pt x="8" y="276"/>
                  </a:lnTo>
                  <a:lnTo>
                    <a:pt x="16" y="276"/>
                  </a:lnTo>
                  <a:lnTo>
                    <a:pt x="24" y="276"/>
                  </a:lnTo>
                  <a:lnTo>
                    <a:pt x="32" y="276"/>
                  </a:lnTo>
                  <a:lnTo>
                    <a:pt x="40" y="276"/>
                  </a:lnTo>
                  <a:lnTo>
                    <a:pt x="48" y="276"/>
                  </a:lnTo>
                  <a:lnTo>
                    <a:pt x="56" y="276"/>
                  </a:lnTo>
                  <a:lnTo>
                    <a:pt x="64" y="276"/>
                  </a:lnTo>
                  <a:lnTo>
                    <a:pt x="72" y="276"/>
                  </a:lnTo>
                  <a:lnTo>
                    <a:pt x="80" y="276"/>
                  </a:lnTo>
                  <a:lnTo>
                    <a:pt x="88" y="276"/>
                  </a:lnTo>
                  <a:lnTo>
                    <a:pt x="96" y="276"/>
                  </a:lnTo>
                  <a:lnTo>
                    <a:pt x="104" y="276"/>
                  </a:lnTo>
                  <a:lnTo>
                    <a:pt x="112" y="276"/>
                  </a:lnTo>
                  <a:lnTo>
                    <a:pt x="120" y="276"/>
                  </a:lnTo>
                  <a:lnTo>
                    <a:pt x="128" y="276"/>
                  </a:lnTo>
                  <a:lnTo>
                    <a:pt x="136" y="276"/>
                  </a:lnTo>
                  <a:lnTo>
                    <a:pt x="144" y="276"/>
                  </a:lnTo>
                  <a:lnTo>
                    <a:pt x="152" y="276"/>
                  </a:lnTo>
                  <a:lnTo>
                    <a:pt x="160" y="276"/>
                  </a:lnTo>
                  <a:lnTo>
                    <a:pt x="168" y="276"/>
                  </a:lnTo>
                  <a:lnTo>
                    <a:pt x="176" y="276"/>
                  </a:lnTo>
                  <a:lnTo>
                    <a:pt x="184" y="276"/>
                  </a:lnTo>
                  <a:lnTo>
                    <a:pt x="192" y="272"/>
                  </a:lnTo>
                  <a:lnTo>
                    <a:pt x="200" y="268"/>
                  </a:lnTo>
                  <a:lnTo>
                    <a:pt x="208" y="256"/>
                  </a:lnTo>
                  <a:lnTo>
                    <a:pt x="216" y="240"/>
                  </a:lnTo>
                  <a:lnTo>
                    <a:pt x="224" y="212"/>
                  </a:lnTo>
                  <a:lnTo>
                    <a:pt x="232" y="172"/>
                  </a:lnTo>
                  <a:lnTo>
                    <a:pt x="240" y="124"/>
                  </a:lnTo>
                  <a:lnTo>
                    <a:pt x="248" y="68"/>
                  </a:lnTo>
                  <a:lnTo>
                    <a:pt x="256" y="28"/>
                  </a:lnTo>
                  <a:lnTo>
                    <a:pt x="264" y="4"/>
                  </a:lnTo>
                  <a:lnTo>
                    <a:pt x="272" y="0"/>
                  </a:lnTo>
                  <a:lnTo>
                    <a:pt x="280" y="12"/>
                  </a:lnTo>
                  <a:lnTo>
                    <a:pt x="288" y="32"/>
                  </a:lnTo>
                  <a:lnTo>
                    <a:pt x="296" y="48"/>
                  </a:lnTo>
                  <a:lnTo>
                    <a:pt x="304" y="56"/>
                  </a:lnTo>
                  <a:lnTo>
                    <a:pt x="312" y="60"/>
                  </a:lnTo>
                  <a:lnTo>
                    <a:pt x="320" y="60"/>
                  </a:lnTo>
                  <a:lnTo>
                    <a:pt x="328" y="60"/>
                  </a:lnTo>
                  <a:lnTo>
                    <a:pt x="336" y="60"/>
                  </a:lnTo>
                  <a:lnTo>
                    <a:pt x="344" y="60"/>
                  </a:lnTo>
                  <a:lnTo>
                    <a:pt x="352" y="60"/>
                  </a:lnTo>
                  <a:lnTo>
                    <a:pt x="360" y="64"/>
                  </a:lnTo>
                  <a:lnTo>
                    <a:pt x="368" y="64"/>
                  </a:lnTo>
                  <a:lnTo>
                    <a:pt x="376" y="64"/>
                  </a:lnTo>
                  <a:lnTo>
                    <a:pt x="385" y="64"/>
                  </a:lnTo>
                  <a:lnTo>
                    <a:pt x="393" y="64"/>
                  </a:lnTo>
                  <a:lnTo>
                    <a:pt x="401" y="64"/>
                  </a:lnTo>
                  <a:lnTo>
                    <a:pt x="409" y="60"/>
                  </a:lnTo>
                  <a:lnTo>
                    <a:pt x="417" y="60"/>
                  </a:lnTo>
                  <a:lnTo>
                    <a:pt x="425" y="64"/>
                  </a:lnTo>
                  <a:lnTo>
                    <a:pt x="433" y="64"/>
                  </a:lnTo>
                  <a:lnTo>
                    <a:pt x="441" y="68"/>
                  </a:lnTo>
                  <a:lnTo>
                    <a:pt x="449" y="72"/>
                  </a:lnTo>
                  <a:lnTo>
                    <a:pt x="457" y="84"/>
                  </a:lnTo>
                  <a:lnTo>
                    <a:pt x="465" y="104"/>
                  </a:lnTo>
                  <a:lnTo>
                    <a:pt x="473" y="128"/>
                  </a:lnTo>
                  <a:lnTo>
                    <a:pt x="481" y="160"/>
                  </a:lnTo>
                  <a:lnTo>
                    <a:pt x="489" y="200"/>
                  </a:lnTo>
                  <a:lnTo>
                    <a:pt x="497" y="240"/>
                  </a:lnTo>
                  <a:lnTo>
                    <a:pt x="505" y="280"/>
                  </a:lnTo>
                  <a:lnTo>
                    <a:pt x="517" y="316"/>
                  </a:lnTo>
                  <a:lnTo>
                    <a:pt x="525" y="340"/>
                  </a:lnTo>
                  <a:lnTo>
                    <a:pt x="533" y="348"/>
                  </a:lnTo>
                  <a:lnTo>
                    <a:pt x="541" y="348"/>
                  </a:lnTo>
                  <a:lnTo>
                    <a:pt x="549" y="336"/>
                  </a:lnTo>
                  <a:lnTo>
                    <a:pt x="557" y="316"/>
                  </a:lnTo>
                  <a:lnTo>
                    <a:pt x="565" y="296"/>
                  </a:lnTo>
                  <a:lnTo>
                    <a:pt x="573" y="280"/>
                  </a:lnTo>
                  <a:lnTo>
                    <a:pt x="581" y="272"/>
                  </a:lnTo>
                  <a:lnTo>
                    <a:pt x="589" y="272"/>
                  </a:lnTo>
                  <a:lnTo>
                    <a:pt x="597" y="272"/>
                  </a:lnTo>
                  <a:lnTo>
                    <a:pt x="605" y="276"/>
                  </a:lnTo>
                  <a:lnTo>
                    <a:pt x="613" y="276"/>
                  </a:lnTo>
                  <a:lnTo>
                    <a:pt x="621" y="276"/>
                  </a:lnTo>
                  <a:lnTo>
                    <a:pt x="629" y="280"/>
                  </a:lnTo>
                  <a:lnTo>
                    <a:pt x="637" y="276"/>
                  </a:lnTo>
                  <a:lnTo>
                    <a:pt x="645" y="276"/>
                  </a:lnTo>
                  <a:lnTo>
                    <a:pt x="653" y="276"/>
                  </a:lnTo>
                  <a:lnTo>
                    <a:pt x="661" y="276"/>
                  </a:lnTo>
                  <a:lnTo>
                    <a:pt x="669" y="276"/>
                  </a:lnTo>
                  <a:lnTo>
                    <a:pt x="677" y="276"/>
                  </a:lnTo>
                  <a:lnTo>
                    <a:pt x="685" y="276"/>
                  </a:lnTo>
                  <a:lnTo>
                    <a:pt x="693" y="276"/>
                  </a:lnTo>
                  <a:lnTo>
                    <a:pt x="701" y="276"/>
                  </a:lnTo>
                  <a:lnTo>
                    <a:pt x="709" y="276"/>
                  </a:lnTo>
                  <a:lnTo>
                    <a:pt x="717" y="276"/>
                  </a:lnTo>
                  <a:lnTo>
                    <a:pt x="725" y="276"/>
                  </a:lnTo>
                  <a:lnTo>
                    <a:pt x="733" y="276"/>
                  </a:lnTo>
                  <a:lnTo>
                    <a:pt x="741" y="276"/>
                  </a:lnTo>
                  <a:lnTo>
                    <a:pt x="749" y="276"/>
                  </a:lnTo>
                  <a:lnTo>
                    <a:pt x="757" y="276"/>
                  </a:lnTo>
                  <a:lnTo>
                    <a:pt x="765" y="276"/>
                  </a:lnTo>
                  <a:lnTo>
                    <a:pt x="773" y="276"/>
                  </a:lnTo>
                  <a:lnTo>
                    <a:pt x="781" y="276"/>
                  </a:lnTo>
                  <a:lnTo>
                    <a:pt x="789" y="276"/>
                  </a:lnTo>
                  <a:lnTo>
                    <a:pt x="797" y="276"/>
                  </a:lnTo>
                  <a:lnTo>
                    <a:pt x="805" y="276"/>
                  </a:lnTo>
                  <a:lnTo>
                    <a:pt x="813" y="276"/>
                  </a:lnTo>
                  <a:lnTo>
                    <a:pt x="821" y="276"/>
                  </a:lnTo>
                  <a:lnTo>
                    <a:pt x="829" y="276"/>
                  </a:lnTo>
                  <a:lnTo>
                    <a:pt x="837" y="276"/>
                  </a:lnTo>
                  <a:lnTo>
                    <a:pt x="845" y="276"/>
                  </a:lnTo>
                  <a:lnTo>
                    <a:pt x="853" y="276"/>
                  </a:lnTo>
                  <a:lnTo>
                    <a:pt x="861" y="276"/>
                  </a:lnTo>
                  <a:lnTo>
                    <a:pt x="869" y="276"/>
                  </a:lnTo>
                  <a:lnTo>
                    <a:pt x="877" y="276"/>
                  </a:lnTo>
                  <a:lnTo>
                    <a:pt x="885" y="276"/>
                  </a:lnTo>
                  <a:lnTo>
                    <a:pt x="893" y="276"/>
                  </a:lnTo>
                  <a:lnTo>
                    <a:pt x="901" y="276"/>
                  </a:lnTo>
                  <a:lnTo>
                    <a:pt x="909" y="276"/>
                  </a:lnTo>
                  <a:lnTo>
                    <a:pt x="917" y="276"/>
                  </a:lnTo>
                  <a:lnTo>
                    <a:pt x="925" y="276"/>
                  </a:lnTo>
                  <a:lnTo>
                    <a:pt x="933" y="276"/>
                  </a:lnTo>
                  <a:lnTo>
                    <a:pt x="941" y="276"/>
                  </a:lnTo>
                  <a:lnTo>
                    <a:pt x="949" y="276"/>
                  </a:lnTo>
                  <a:lnTo>
                    <a:pt x="957" y="276"/>
                  </a:lnTo>
                  <a:lnTo>
                    <a:pt x="965" y="276"/>
                  </a:lnTo>
                  <a:lnTo>
                    <a:pt x="973" y="276"/>
                  </a:lnTo>
                  <a:lnTo>
                    <a:pt x="981" y="276"/>
                  </a:lnTo>
                  <a:lnTo>
                    <a:pt x="989" y="276"/>
                  </a:lnTo>
                  <a:lnTo>
                    <a:pt x="997" y="276"/>
                  </a:lnTo>
                  <a:lnTo>
                    <a:pt x="1005" y="276"/>
                  </a:lnTo>
                  <a:lnTo>
                    <a:pt x="1013" y="276"/>
                  </a:lnTo>
                  <a:lnTo>
                    <a:pt x="1025" y="27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21" name="Rectangle 49"/>
            <p:cNvSpPr>
              <a:spLocks noChangeArrowheads="1"/>
            </p:cNvSpPr>
            <p:nvPr/>
          </p:nvSpPr>
          <p:spPr bwMode="auto">
            <a:xfrm>
              <a:off x="3086534" y="3443288"/>
              <a:ext cx="87844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evoked: source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22" name="Rectangle 50"/>
            <p:cNvSpPr>
              <a:spLocks noChangeArrowheads="1"/>
            </p:cNvSpPr>
            <p:nvPr/>
          </p:nvSpPr>
          <p:spPr bwMode="auto">
            <a:xfrm>
              <a:off x="3238946" y="482758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75" name="Rectangle 103"/>
            <p:cNvSpPr>
              <a:spLocks noChangeArrowheads="1"/>
            </p:cNvSpPr>
            <p:nvPr/>
          </p:nvSpPr>
          <p:spPr bwMode="auto">
            <a:xfrm>
              <a:off x="2749996" y="5183188"/>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376" name="Rectangle 104"/>
            <p:cNvSpPr>
              <a:spLocks noChangeArrowheads="1"/>
            </p:cNvSpPr>
            <p:nvPr/>
          </p:nvSpPr>
          <p:spPr bwMode="auto">
            <a:xfrm>
              <a:off x="2749996" y="5183188"/>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377" name="Line 105"/>
            <p:cNvSpPr>
              <a:spLocks noChangeShapeType="1"/>
            </p:cNvSpPr>
            <p:nvPr/>
          </p:nvSpPr>
          <p:spPr bwMode="auto">
            <a:xfrm>
              <a:off x="2749996" y="5183188"/>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78" name="Line 106"/>
            <p:cNvSpPr>
              <a:spLocks noChangeShapeType="1"/>
            </p:cNvSpPr>
            <p:nvPr/>
          </p:nvSpPr>
          <p:spPr bwMode="auto">
            <a:xfrm>
              <a:off x="2749996" y="6237288"/>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79" name="Line 107"/>
            <p:cNvSpPr>
              <a:spLocks noChangeShapeType="1"/>
            </p:cNvSpPr>
            <p:nvPr/>
          </p:nvSpPr>
          <p:spPr bwMode="auto">
            <a:xfrm flipV="1">
              <a:off x="4377184" y="51831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0" name="Line 108"/>
            <p:cNvSpPr>
              <a:spLocks noChangeShapeType="1"/>
            </p:cNvSpPr>
            <p:nvPr/>
          </p:nvSpPr>
          <p:spPr bwMode="auto">
            <a:xfrm flipV="1">
              <a:off x="2749996" y="51831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2" name="Line 110"/>
            <p:cNvSpPr>
              <a:spLocks noChangeShapeType="1"/>
            </p:cNvSpPr>
            <p:nvPr/>
          </p:nvSpPr>
          <p:spPr bwMode="auto">
            <a:xfrm flipV="1">
              <a:off x="2749996" y="51831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3" name="Line 111"/>
            <p:cNvSpPr>
              <a:spLocks noChangeShapeType="1"/>
            </p:cNvSpPr>
            <p:nvPr/>
          </p:nvSpPr>
          <p:spPr bwMode="auto">
            <a:xfrm flipV="1">
              <a:off x="3054796" y="62182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4" name="Line 112"/>
            <p:cNvSpPr>
              <a:spLocks noChangeShapeType="1"/>
            </p:cNvSpPr>
            <p:nvPr/>
          </p:nvSpPr>
          <p:spPr bwMode="auto">
            <a:xfrm>
              <a:off x="3054796" y="51831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5" name="Rectangle 113"/>
            <p:cNvSpPr>
              <a:spLocks noChangeArrowheads="1"/>
            </p:cNvSpPr>
            <p:nvPr/>
          </p:nvSpPr>
          <p:spPr bwMode="auto">
            <a:xfrm>
              <a:off x="2997646" y="6256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86" name="Line 114"/>
            <p:cNvSpPr>
              <a:spLocks noChangeShapeType="1"/>
            </p:cNvSpPr>
            <p:nvPr/>
          </p:nvSpPr>
          <p:spPr bwMode="auto">
            <a:xfrm flipV="1">
              <a:off x="3373884" y="62182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7" name="Line 115"/>
            <p:cNvSpPr>
              <a:spLocks noChangeShapeType="1"/>
            </p:cNvSpPr>
            <p:nvPr/>
          </p:nvSpPr>
          <p:spPr bwMode="auto">
            <a:xfrm>
              <a:off x="3373884" y="51831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88" name="Rectangle 116"/>
            <p:cNvSpPr>
              <a:spLocks noChangeArrowheads="1"/>
            </p:cNvSpPr>
            <p:nvPr/>
          </p:nvSpPr>
          <p:spPr bwMode="auto">
            <a:xfrm>
              <a:off x="3315146" y="6256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89" name="Line 117"/>
            <p:cNvSpPr>
              <a:spLocks noChangeShapeType="1"/>
            </p:cNvSpPr>
            <p:nvPr/>
          </p:nvSpPr>
          <p:spPr bwMode="auto">
            <a:xfrm flipV="1">
              <a:off x="3697734" y="62182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0" name="Line 118"/>
            <p:cNvSpPr>
              <a:spLocks noChangeShapeType="1"/>
            </p:cNvSpPr>
            <p:nvPr/>
          </p:nvSpPr>
          <p:spPr bwMode="auto">
            <a:xfrm>
              <a:off x="3697734" y="51831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1" name="Rectangle 119"/>
            <p:cNvSpPr>
              <a:spLocks noChangeArrowheads="1"/>
            </p:cNvSpPr>
            <p:nvPr/>
          </p:nvSpPr>
          <p:spPr bwMode="auto">
            <a:xfrm>
              <a:off x="3640584" y="6256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92" name="Line 120"/>
            <p:cNvSpPr>
              <a:spLocks noChangeShapeType="1"/>
            </p:cNvSpPr>
            <p:nvPr/>
          </p:nvSpPr>
          <p:spPr bwMode="auto">
            <a:xfrm flipV="1">
              <a:off x="4015234" y="62182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3" name="Line 121"/>
            <p:cNvSpPr>
              <a:spLocks noChangeShapeType="1"/>
            </p:cNvSpPr>
            <p:nvPr/>
          </p:nvSpPr>
          <p:spPr bwMode="auto">
            <a:xfrm>
              <a:off x="4015234" y="51831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4" name="Rectangle 122"/>
            <p:cNvSpPr>
              <a:spLocks noChangeArrowheads="1"/>
            </p:cNvSpPr>
            <p:nvPr/>
          </p:nvSpPr>
          <p:spPr bwMode="auto">
            <a:xfrm>
              <a:off x="3958084" y="6256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95" name="Line 123"/>
            <p:cNvSpPr>
              <a:spLocks noChangeShapeType="1"/>
            </p:cNvSpPr>
            <p:nvPr/>
          </p:nvSpPr>
          <p:spPr bwMode="auto">
            <a:xfrm flipV="1">
              <a:off x="4332734" y="621823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6" name="Line 124"/>
            <p:cNvSpPr>
              <a:spLocks noChangeShapeType="1"/>
            </p:cNvSpPr>
            <p:nvPr/>
          </p:nvSpPr>
          <p:spPr bwMode="auto">
            <a:xfrm>
              <a:off x="4332734" y="518318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7" name="Rectangle 125"/>
            <p:cNvSpPr>
              <a:spLocks noChangeArrowheads="1"/>
            </p:cNvSpPr>
            <p:nvPr/>
          </p:nvSpPr>
          <p:spPr bwMode="auto">
            <a:xfrm>
              <a:off x="4275584" y="6256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98" name="Line 126"/>
            <p:cNvSpPr>
              <a:spLocks noChangeShapeType="1"/>
            </p:cNvSpPr>
            <p:nvPr/>
          </p:nvSpPr>
          <p:spPr bwMode="auto">
            <a:xfrm>
              <a:off x="2749996" y="614838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99" name="Line 127"/>
            <p:cNvSpPr>
              <a:spLocks noChangeShapeType="1"/>
            </p:cNvSpPr>
            <p:nvPr/>
          </p:nvSpPr>
          <p:spPr bwMode="auto">
            <a:xfrm flipH="1">
              <a:off x="4358134" y="614838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0" name="Rectangle 128"/>
            <p:cNvSpPr>
              <a:spLocks noChangeArrowheads="1"/>
            </p:cNvSpPr>
            <p:nvPr/>
          </p:nvSpPr>
          <p:spPr bwMode="auto">
            <a:xfrm>
              <a:off x="2661096" y="6097588"/>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01" name="Line 129"/>
            <p:cNvSpPr>
              <a:spLocks noChangeShapeType="1"/>
            </p:cNvSpPr>
            <p:nvPr/>
          </p:nvSpPr>
          <p:spPr bwMode="auto">
            <a:xfrm>
              <a:off x="2749996" y="595153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2" name="Line 130"/>
            <p:cNvSpPr>
              <a:spLocks noChangeShapeType="1"/>
            </p:cNvSpPr>
            <p:nvPr/>
          </p:nvSpPr>
          <p:spPr bwMode="auto">
            <a:xfrm flipH="1">
              <a:off x="4358134" y="595153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3" name="Rectangle 131"/>
            <p:cNvSpPr>
              <a:spLocks noChangeArrowheads="1"/>
            </p:cNvSpPr>
            <p:nvPr/>
          </p:nvSpPr>
          <p:spPr bwMode="auto">
            <a:xfrm>
              <a:off x="2661096" y="5900738"/>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04" name="Line 132"/>
            <p:cNvSpPr>
              <a:spLocks noChangeShapeType="1"/>
            </p:cNvSpPr>
            <p:nvPr/>
          </p:nvSpPr>
          <p:spPr bwMode="auto">
            <a:xfrm>
              <a:off x="2749996" y="574833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5" name="Line 133"/>
            <p:cNvSpPr>
              <a:spLocks noChangeShapeType="1"/>
            </p:cNvSpPr>
            <p:nvPr/>
          </p:nvSpPr>
          <p:spPr bwMode="auto">
            <a:xfrm flipH="1">
              <a:off x="4358134" y="574833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6" name="Rectangle 134"/>
            <p:cNvSpPr>
              <a:spLocks noChangeArrowheads="1"/>
            </p:cNvSpPr>
            <p:nvPr/>
          </p:nvSpPr>
          <p:spPr bwMode="auto">
            <a:xfrm>
              <a:off x="2686496" y="56975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07" name="Line 135"/>
            <p:cNvSpPr>
              <a:spLocks noChangeShapeType="1"/>
            </p:cNvSpPr>
            <p:nvPr/>
          </p:nvSpPr>
          <p:spPr bwMode="auto">
            <a:xfrm>
              <a:off x="2749996" y="555148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8" name="Line 136"/>
            <p:cNvSpPr>
              <a:spLocks noChangeShapeType="1"/>
            </p:cNvSpPr>
            <p:nvPr/>
          </p:nvSpPr>
          <p:spPr bwMode="auto">
            <a:xfrm flipH="1">
              <a:off x="4358134" y="555148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09" name="Rectangle 137"/>
            <p:cNvSpPr>
              <a:spLocks noChangeArrowheads="1"/>
            </p:cNvSpPr>
            <p:nvPr/>
          </p:nvSpPr>
          <p:spPr bwMode="auto">
            <a:xfrm>
              <a:off x="2686496" y="55006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10" name="Line 138"/>
            <p:cNvSpPr>
              <a:spLocks noChangeShapeType="1"/>
            </p:cNvSpPr>
            <p:nvPr/>
          </p:nvSpPr>
          <p:spPr bwMode="auto">
            <a:xfrm>
              <a:off x="2749996" y="5354638"/>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11" name="Line 139"/>
            <p:cNvSpPr>
              <a:spLocks noChangeShapeType="1"/>
            </p:cNvSpPr>
            <p:nvPr/>
          </p:nvSpPr>
          <p:spPr bwMode="auto">
            <a:xfrm flipH="1">
              <a:off x="4358134" y="5354638"/>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12" name="Rectangle 140"/>
            <p:cNvSpPr>
              <a:spLocks noChangeArrowheads="1"/>
            </p:cNvSpPr>
            <p:nvPr/>
          </p:nvSpPr>
          <p:spPr bwMode="auto">
            <a:xfrm>
              <a:off x="2686496" y="53038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16" name="Line 144"/>
            <p:cNvSpPr>
              <a:spLocks noChangeShapeType="1"/>
            </p:cNvSpPr>
            <p:nvPr/>
          </p:nvSpPr>
          <p:spPr bwMode="auto">
            <a:xfrm flipV="1">
              <a:off x="2749996" y="518318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17" name="Freeform 145"/>
            <p:cNvSpPr>
              <a:spLocks/>
            </p:cNvSpPr>
            <p:nvPr/>
          </p:nvSpPr>
          <p:spPr bwMode="auto">
            <a:xfrm>
              <a:off x="2749996" y="5240338"/>
              <a:ext cx="1627188" cy="933450"/>
            </a:xfrm>
            <a:custGeom>
              <a:avLst/>
              <a:gdLst/>
              <a:ahLst/>
              <a:cxnLst>
                <a:cxn ang="0">
                  <a:pos x="32" y="200"/>
                </a:cxn>
                <a:cxn ang="0">
                  <a:pos x="72" y="196"/>
                </a:cxn>
                <a:cxn ang="0">
                  <a:pos x="112" y="192"/>
                </a:cxn>
                <a:cxn ang="0">
                  <a:pos x="152" y="192"/>
                </a:cxn>
                <a:cxn ang="0">
                  <a:pos x="192" y="180"/>
                </a:cxn>
                <a:cxn ang="0">
                  <a:pos x="232" y="144"/>
                </a:cxn>
                <a:cxn ang="0">
                  <a:pos x="272" y="28"/>
                </a:cxn>
                <a:cxn ang="0">
                  <a:pos x="312" y="64"/>
                </a:cxn>
                <a:cxn ang="0">
                  <a:pos x="352" y="40"/>
                </a:cxn>
                <a:cxn ang="0">
                  <a:pos x="393" y="52"/>
                </a:cxn>
                <a:cxn ang="0">
                  <a:pos x="433" y="60"/>
                </a:cxn>
                <a:cxn ang="0">
                  <a:pos x="473" y="96"/>
                </a:cxn>
                <a:cxn ang="0">
                  <a:pos x="517" y="164"/>
                </a:cxn>
                <a:cxn ang="0">
                  <a:pos x="557" y="212"/>
                </a:cxn>
                <a:cxn ang="0">
                  <a:pos x="597" y="176"/>
                </a:cxn>
                <a:cxn ang="0">
                  <a:pos x="637" y="196"/>
                </a:cxn>
                <a:cxn ang="0">
                  <a:pos x="677" y="188"/>
                </a:cxn>
                <a:cxn ang="0">
                  <a:pos x="717" y="192"/>
                </a:cxn>
                <a:cxn ang="0">
                  <a:pos x="757" y="192"/>
                </a:cxn>
                <a:cxn ang="0">
                  <a:pos x="797" y="192"/>
                </a:cxn>
                <a:cxn ang="0">
                  <a:pos x="837" y="192"/>
                </a:cxn>
                <a:cxn ang="0">
                  <a:pos x="877" y="192"/>
                </a:cxn>
                <a:cxn ang="0">
                  <a:pos x="917" y="192"/>
                </a:cxn>
                <a:cxn ang="0">
                  <a:pos x="957" y="196"/>
                </a:cxn>
                <a:cxn ang="0">
                  <a:pos x="997" y="208"/>
                </a:cxn>
                <a:cxn ang="0">
                  <a:pos x="1013" y="420"/>
                </a:cxn>
                <a:cxn ang="0">
                  <a:pos x="973" y="444"/>
                </a:cxn>
                <a:cxn ang="0">
                  <a:pos x="933" y="448"/>
                </a:cxn>
                <a:cxn ang="0">
                  <a:pos x="893" y="452"/>
                </a:cxn>
                <a:cxn ang="0">
                  <a:pos x="853" y="452"/>
                </a:cxn>
                <a:cxn ang="0">
                  <a:pos x="813" y="452"/>
                </a:cxn>
                <a:cxn ang="0">
                  <a:pos x="773" y="452"/>
                </a:cxn>
                <a:cxn ang="0">
                  <a:pos x="733" y="452"/>
                </a:cxn>
                <a:cxn ang="0">
                  <a:pos x="693" y="452"/>
                </a:cxn>
                <a:cxn ang="0">
                  <a:pos x="653" y="456"/>
                </a:cxn>
                <a:cxn ang="0">
                  <a:pos x="613" y="444"/>
                </a:cxn>
                <a:cxn ang="0">
                  <a:pos x="573" y="464"/>
                </a:cxn>
                <a:cxn ang="0">
                  <a:pos x="533" y="480"/>
                </a:cxn>
                <a:cxn ang="0">
                  <a:pos x="489" y="488"/>
                </a:cxn>
                <a:cxn ang="0">
                  <a:pos x="449" y="532"/>
                </a:cxn>
                <a:cxn ang="0">
                  <a:pos x="409" y="552"/>
                </a:cxn>
                <a:cxn ang="0">
                  <a:pos x="368" y="552"/>
                </a:cxn>
                <a:cxn ang="0">
                  <a:pos x="328" y="584"/>
                </a:cxn>
                <a:cxn ang="0">
                  <a:pos x="288" y="508"/>
                </a:cxn>
                <a:cxn ang="0">
                  <a:pos x="248" y="540"/>
                </a:cxn>
                <a:cxn ang="0">
                  <a:pos x="208" y="476"/>
                </a:cxn>
                <a:cxn ang="0">
                  <a:pos x="168" y="456"/>
                </a:cxn>
                <a:cxn ang="0">
                  <a:pos x="128" y="452"/>
                </a:cxn>
                <a:cxn ang="0">
                  <a:pos x="88" y="448"/>
                </a:cxn>
                <a:cxn ang="0">
                  <a:pos x="48" y="444"/>
                </a:cxn>
                <a:cxn ang="0">
                  <a:pos x="8" y="428"/>
                </a:cxn>
              </a:cxnLst>
              <a:rect l="0" t="0" r="r" b="b"/>
              <a:pathLst>
                <a:path w="1025" h="588">
                  <a:moveTo>
                    <a:pt x="0" y="220"/>
                  </a:moveTo>
                  <a:lnTo>
                    <a:pt x="8" y="216"/>
                  </a:lnTo>
                  <a:lnTo>
                    <a:pt x="16" y="208"/>
                  </a:lnTo>
                  <a:lnTo>
                    <a:pt x="24" y="204"/>
                  </a:lnTo>
                  <a:lnTo>
                    <a:pt x="32" y="200"/>
                  </a:lnTo>
                  <a:lnTo>
                    <a:pt x="40" y="200"/>
                  </a:lnTo>
                  <a:lnTo>
                    <a:pt x="48" y="196"/>
                  </a:lnTo>
                  <a:lnTo>
                    <a:pt x="56" y="196"/>
                  </a:lnTo>
                  <a:lnTo>
                    <a:pt x="64" y="196"/>
                  </a:lnTo>
                  <a:lnTo>
                    <a:pt x="72" y="196"/>
                  </a:lnTo>
                  <a:lnTo>
                    <a:pt x="80" y="192"/>
                  </a:lnTo>
                  <a:lnTo>
                    <a:pt x="88" y="192"/>
                  </a:lnTo>
                  <a:lnTo>
                    <a:pt x="96" y="192"/>
                  </a:lnTo>
                  <a:lnTo>
                    <a:pt x="104" y="192"/>
                  </a:lnTo>
                  <a:lnTo>
                    <a:pt x="112" y="192"/>
                  </a:lnTo>
                  <a:lnTo>
                    <a:pt x="120" y="192"/>
                  </a:lnTo>
                  <a:lnTo>
                    <a:pt x="128" y="192"/>
                  </a:lnTo>
                  <a:lnTo>
                    <a:pt x="136" y="192"/>
                  </a:lnTo>
                  <a:lnTo>
                    <a:pt x="144" y="192"/>
                  </a:lnTo>
                  <a:lnTo>
                    <a:pt x="152" y="192"/>
                  </a:lnTo>
                  <a:lnTo>
                    <a:pt x="160" y="188"/>
                  </a:lnTo>
                  <a:lnTo>
                    <a:pt x="168" y="188"/>
                  </a:lnTo>
                  <a:lnTo>
                    <a:pt x="176" y="188"/>
                  </a:lnTo>
                  <a:lnTo>
                    <a:pt x="184" y="184"/>
                  </a:lnTo>
                  <a:lnTo>
                    <a:pt x="192" y="180"/>
                  </a:lnTo>
                  <a:lnTo>
                    <a:pt x="200" y="176"/>
                  </a:lnTo>
                  <a:lnTo>
                    <a:pt x="208" y="168"/>
                  </a:lnTo>
                  <a:lnTo>
                    <a:pt x="216" y="160"/>
                  </a:lnTo>
                  <a:lnTo>
                    <a:pt x="224" y="152"/>
                  </a:lnTo>
                  <a:lnTo>
                    <a:pt x="232" y="144"/>
                  </a:lnTo>
                  <a:lnTo>
                    <a:pt x="240" y="132"/>
                  </a:lnTo>
                  <a:lnTo>
                    <a:pt x="248" y="120"/>
                  </a:lnTo>
                  <a:lnTo>
                    <a:pt x="256" y="96"/>
                  </a:lnTo>
                  <a:lnTo>
                    <a:pt x="264" y="64"/>
                  </a:lnTo>
                  <a:lnTo>
                    <a:pt x="272" y="28"/>
                  </a:lnTo>
                  <a:lnTo>
                    <a:pt x="280" y="4"/>
                  </a:lnTo>
                  <a:lnTo>
                    <a:pt x="288" y="0"/>
                  </a:lnTo>
                  <a:lnTo>
                    <a:pt x="296" y="16"/>
                  </a:lnTo>
                  <a:lnTo>
                    <a:pt x="304" y="40"/>
                  </a:lnTo>
                  <a:lnTo>
                    <a:pt x="312" y="64"/>
                  </a:lnTo>
                  <a:lnTo>
                    <a:pt x="320" y="72"/>
                  </a:lnTo>
                  <a:lnTo>
                    <a:pt x="328" y="68"/>
                  </a:lnTo>
                  <a:lnTo>
                    <a:pt x="336" y="56"/>
                  </a:lnTo>
                  <a:lnTo>
                    <a:pt x="344" y="44"/>
                  </a:lnTo>
                  <a:lnTo>
                    <a:pt x="352" y="40"/>
                  </a:lnTo>
                  <a:lnTo>
                    <a:pt x="360" y="40"/>
                  </a:lnTo>
                  <a:lnTo>
                    <a:pt x="368" y="44"/>
                  </a:lnTo>
                  <a:lnTo>
                    <a:pt x="376" y="48"/>
                  </a:lnTo>
                  <a:lnTo>
                    <a:pt x="385" y="52"/>
                  </a:lnTo>
                  <a:lnTo>
                    <a:pt x="393" y="52"/>
                  </a:lnTo>
                  <a:lnTo>
                    <a:pt x="401" y="52"/>
                  </a:lnTo>
                  <a:lnTo>
                    <a:pt x="409" y="52"/>
                  </a:lnTo>
                  <a:lnTo>
                    <a:pt x="417" y="56"/>
                  </a:lnTo>
                  <a:lnTo>
                    <a:pt x="425" y="56"/>
                  </a:lnTo>
                  <a:lnTo>
                    <a:pt x="433" y="60"/>
                  </a:lnTo>
                  <a:lnTo>
                    <a:pt x="441" y="64"/>
                  </a:lnTo>
                  <a:lnTo>
                    <a:pt x="449" y="72"/>
                  </a:lnTo>
                  <a:lnTo>
                    <a:pt x="457" y="76"/>
                  </a:lnTo>
                  <a:lnTo>
                    <a:pt x="465" y="84"/>
                  </a:lnTo>
                  <a:lnTo>
                    <a:pt x="473" y="96"/>
                  </a:lnTo>
                  <a:lnTo>
                    <a:pt x="481" y="104"/>
                  </a:lnTo>
                  <a:lnTo>
                    <a:pt x="489" y="116"/>
                  </a:lnTo>
                  <a:lnTo>
                    <a:pt x="497" y="132"/>
                  </a:lnTo>
                  <a:lnTo>
                    <a:pt x="505" y="148"/>
                  </a:lnTo>
                  <a:lnTo>
                    <a:pt x="517" y="164"/>
                  </a:lnTo>
                  <a:lnTo>
                    <a:pt x="525" y="180"/>
                  </a:lnTo>
                  <a:lnTo>
                    <a:pt x="533" y="192"/>
                  </a:lnTo>
                  <a:lnTo>
                    <a:pt x="541" y="204"/>
                  </a:lnTo>
                  <a:lnTo>
                    <a:pt x="549" y="208"/>
                  </a:lnTo>
                  <a:lnTo>
                    <a:pt x="557" y="212"/>
                  </a:lnTo>
                  <a:lnTo>
                    <a:pt x="565" y="208"/>
                  </a:lnTo>
                  <a:lnTo>
                    <a:pt x="573" y="200"/>
                  </a:lnTo>
                  <a:lnTo>
                    <a:pt x="581" y="192"/>
                  </a:lnTo>
                  <a:lnTo>
                    <a:pt x="589" y="180"/>
                  </a:lnTo>
                  <a:lnTo>
                    <a:pt x="597" y="176"/>
                  </a:lnTo>
                  <a:lnTo>
                    <a:pt x="605" y="176"/>
                  </a:lnTo>
                  <a:lnTo>
                    <a:pt x="613" y="184"/>
                  </a:lnTo>
                  <a:lnTo>
                    <a:pt x="621" y="188"/>
                  </a:lnTo>
                  <a:lnTo>
                    <a:pt x="629" y="192"/>
                  </a:lnTo>
                  <a:lnTo>
                    <a:pt x="637" y="196"/>
                  </a:lnTo>
                  <a:lnTo>
                    <a:pt x="645" y="196"/>
                  </a:lnTo>
                  <a:lnTo>
                    <a:pt x="653" y="192"/>
                  </a:lnTo>
                  <a:lnTo>
                    <a:pt x="661" y="192"/>
                  </a:lnTo>
                  <a:lnTo>
                    <a:pt x="669" y="188"/>
                  </a:lnTo>
                  <a:lnTo>
                    <a:pt x="677" y="188"/>
                  </a:lnTo>
                  <a:lnTo>
                    <a:pt x="685" y="188"/>
                  </a:lnTo>
                  <a:lnTo>
                    <a:pt x="693" y="188"/>
                  </a:lnTo>
                  <a:lnTo>
                    <a:pt x="701" y="188"/>
                  </a:lnTo>
                  <a:lnTo>
                    <a:pt x="709" y="192"/>
                  </a:lnTo>
                  <a:lnTo>
                    <a:pt x="717" y="192"/>
                  </a:lnTo>
                  <a:lnTo>
                    <a:pt x="725" y="192"/>
                  </a:lnTo>
                  <a:lnTo>
                    <a:pt x="733" y="192"/>
                  </a:lnTo>
                  <a:lnTo>
                    <a:pt x="741" y="192"/>
                  </a:lnTo>
                  <a:lnTo>
                    <a:pt x="749" y="192"/>
                  </a:lnTo>
                  <a:lnTo>
                    <a:pt x="757" y="192"/>
                  </a:lnTo>
                  <a:lnTo>
                    <a:pt x="765" y="192"/>
                  </a:lnTo>
                  <a:lnTo>
                    <a:pt x="773" y="192"/>
                  </a:lnTo>
                  <a:lnTo>
                    <a:pt x="781" y="192"/>
                  </a:lnTo>
                  <a:lnTo>
                    <a:pt x="789" y="192"/>
                  </a:lnTo>
                  <a:lnTo>
                    <a:pt x="797" y="192"/>
                  </a:lnTo>
                  <a:lnTo>
                    <a:pt x="805" y="192"/>
                  </a:lnTo>
                  <a:lnTo>
                    <a:pt x="813" y="192"/>
                  </a:lnTo>
                  <a:lnTo>
                    <a:pt x="821" y="192"/>
                  </a:lnTo>
                  <a:lnTo>
                    <a:pt x="829" y="192"/>
                  </a:lnTo>
                  <a:lnTo>
                    <a:pt x="837" y="192"/>
                  </a:lnTo>
                  <a:lnTo>
                    <a:pt x="845" y="192"/>
                  </a:lnTo>
                  <a:lnTo>
                    <a:pt x="853" y="192"/>
                  </a:lnTo>
                  <a:lnTo>
                    <a:pt x="861" y="192"/>
                  </a:lnTo>
                  <a:lnTo>
                    <a:pt x="869" y="192"/>
                  </a:lnTo>
                  <a:lnTo>
                    <a:pt x="877" y="192"/>
                  </a:lnTo>
                  <a:lnTo>
                    <a:pt x="885" y="192"/>
                  </a:lnTo>
                  <a:lnTo>
                    <a:pt x="893" y="192"/>
                  </a:lnTo>
                  <a:lnTo>
                    <a:pt x="901" y="192"/>
                  </a:lnTo>
                  <a:lnTo>
                    <a:pt x="909" y="192"/>
                  </a:lnTo>
                  <a:lnTo>
                    <a:pt x="917" y="192"/>
                  </a:lnTo>
                  <a:lnTo>
                    <a:pt x="925" y="192"/>
                  </a:lnTo>
                  <a:lnTo>
                    <a:pt x="933" y="192"/>
                  </a:lnTo>
                  <a:lnTo>
                    <a:pt x="941" y="196"/>
                  </a:lnTo>
                  <a:lnTo>
                    <a:pt x="949" y="196"/>
                  </a:lnTo>
                  <a:lnTo>
                    <a:pt x="957" y="196"/>
                  </a:lnTo>
                  <a:lnTo>
                    <a:pt x="965" y="196"/>
                  </a:lnTo>
                  <a:lnTo>
                    <a:pt x="973" y="200"/>
                  </a:lnTo>
                  <a:lnTo>
                    <a:pt x="981" y="200"/>
                  </a:lnTo>
                  <a:lnTo>
                    <a:pt x="989" y="204"/>
                  </a:lnTo>
                  <a:lnTo>
                    <a:pt x="997" y="208"/>
                  </a:lnTo>
                  <a:lnTo>
                    <a:pt x="1005" y="216"/>
                  </a:lnTo>
                  <a:lnTo>
                    <a:pt x="1013" y="220"/>
                  </a:lnTo>
                  <a:lnTo>
                    <a:pt x="1025" y="228"/>
                  </a:lnTo>
                  <a:lnTo>
                    <a:pt x="1025" y="416"/>
                  </a:lnTo>
                  <a:lnTo>
                    <a:pt x="1013" y="420"/>
                  </a:lnTo>
                  <a:lnTo>
                    <a:pt x="1005" y="428"/>
                  </a:lnTo>
                  <a:lnTo>
                    <a:pt x="997" y="432"/>
                  </a:lnTo>
                  <a:lnTo>
                    <a:pt x="989" y="436"/>
                  </a:lnTo>
                  <a:lnTo>
                    <a:pt x="981" y="440"/>
                  </a:lnTo>
                  <a:lnTo>
                    <a:pt x="973" y="444"/>
                  </a:lnTo>
                  <a:lnTo>
                    <a:pt x="965" y="444"/>
                  </a:lnTo>
                  <a:lnTo>
                    <a:pt x="957" y="448"/>
                  </a:lnTo>
                  <a:lnTo>
                    <a:pt x="949" y="448"/>
                  </a:lnTo>
                  <a:lnTo>
                    <a:pt x="941" y="448"/>
                  </a:lnTo>
                  <a:lnTo>
                    <a:pt x="933" y="448"/>
                  </a:lnTo>
                  <a:lnTo>
                    <a:pt x="925" y="448"/>
                  </a:lnTo>
                  <a:lnTo>
                    <a:pt x="917" y="448"/>
                  </a:lnTo>
                  <a:lnTo>
                    <a:pt x="909" y="448"/>
                  </a:lnTo>
                  <a:lnTo>
                    <a:pt x="901" y="448"/>
                  </a:lnTo>
                  <a:lnTo>
                    <a:pt x="893" y="452"/>
                  </a:lnTo>
                  <a:lnTo>
                    <a:pt x="885" y="452"/>
                  </a:lnTo>
                  <a:lnTo>
                    <a:pt x="877" y="452"/>
                  </a:lnTo>
                  <a:lnTo>
                    <a:pt x="869" y="452"/>
                  </a:lnTo>
                  <a:lnTo>
                    <a:pt x="861" y="452"/>
                  </a:lnTo>
                  <a:lnTo>
                    <a:pt x="853" y="452"/>
                  </a:lnTo>
                  <a:lnTo>
                    <a:pt x="845" y="452"/>
                  </a:lnTo>
                  <a:lnTo>
                    <a:pt x="837" y="452"/>
                  </a:lnTo>
                  <a:lnTo>
                    <a:pt x="829" y="452"/>
                  </a:lnTo>
                  <a:lnTo>
                    <a:pt x="821" y="452"/>
                  </a:lnTo>
                  <a:lnTo>
                    <a:pt x="813" y="452"/>
                  </a:lnTo>
                  <a:lnTo>
                    <a:pt x="805" y="452"/>
                  </a:lnTo>
                  <a:lnTo>
                    <a:pt x="797" y="452"/>
                  </a:lnTo>
                  <a:lnTo>
                    <a:pt x="789" y="452"/>
                  </a:lnTo>
                  <a:lnTo>
                    <a:pt x="781" y="452"/>
                  </a:lnTo>
                  <a:lnTo>
                    <a:pt x="773" y="452"/>
                  </a:lnTo>
                  <a:lnTo>
                    <a:pt x="765" y="452"/>
                  </a:lnTo>
                  <a:lnTo>
                    <a:pt x="757" y="452"/>
                  </a:lnTo>
                  <a:lnTo>
                    <a:pt x="749" y="452"/>
                  </a:lnTo>
                  <a:lnTo>
                    <a:pt x="741" y="452"/>
                  </a:lnTo>
                  <a:lnTo>
                    <a:pt x="733" y="452"/>
                  </a:lnTo>
                  <a:lnTo>
                    <a:pt x="725" y="452"/>
                  </a:lnTo>
                  <a:lnTo>
                    <a:pt x="717" y="452"/>
                  </a:lnTo>
                  <a:lnTo>
                    <a:pt x="709" y="452"/>
                  </a:lnTo>
                  <a:lnTo>
                    <a:pt x="701" y="452"/>
                  </a:lnTo>
                  <a:lnTo>
                    <a:pt x="693" y="452"/>
                  </a:lnTo>
                  <a:lnTo>
                    <a:pt x="685" y="452"/>
                  </a:lnTo>
                  <a:lnTo>
                    <a:pt x="677" y="452"/>
                  </a:lnTo>
                  <a:lnTo>
                    <a:pt x="669" y="452"/>
                  </a:lnTo>
                  <a:lnTo>
                    <a:pt x="661" y="452"/>
                  </a:lnTo>
                  <a:lnTo>
                    <a:pt x="653" y="456"/>
                  </a:lnTo>
                  <a:lnTo>
                    <a:pt x="645" y="456"/>
                  </a:lnTo>
                  <a:lnTo>
                    <a:pt x="637" y="456"/>
                  </a:lnTo>
                  <a:lnTo>
                    <a:pt x="629" y="456"/>
                  </a:lnTo>
                  <a:lnTo>
                    <a:pt x="621" y="452"/>
                  </a:lnTo>
                  <a:lnTo>
                    <a:pt x="613" y="444"/>
                  </a:lnTo>
                  <a:lnTo>
                    <a:pt x="605" y="440"/>
                  </a:lnTo>
                  <a:lnTo>
                    <a:pt x="597" y="436"/>
                  </a:lnTo>
                  <a:lnTo>
                    <a:pt x="589" y="440"/>
                  </a:lnTo>
                  <a:lnTo>
                    <a:pt x="581" y="452"/>
                  </a:lnTo>
                  <a:lnTo>
                    <a:pt x="573" y="464"/>
                  </a:lnTo>
                  <a:lnTo>
                    <a:pt x="565" y="472"/>
                  </a:lnTo>
                  <a:lnTo>
                    <a:pt x="557" y="476"/>
                  </a:lnTo>
                  <a:lnTo>
                    <a:pt x="549" y="480"/>
                  </a:lnTo>
                  <a:lnTo>
                    <a:pt x="541" y="480"/>
                  </a:lnTo>
                  <a:lnTo>
                    <a:pt x="533" y="480"/>
                  </a:lnTo>
                  <a:lnTo>
                    <a:pt x="525" y="476"/>
                  </a:lnTo>
                  <a:lnTo>
                    <a:pt x="517" y="476"/>
                  </a:lnTo>
                  <a:lnTo>
                    <a:pt x="505" y="480"/>
                  </a:lnTo>
                  <a:lnTo>
                    <a:pt x="497" y="484"/>
                  </a:lnTo>
                  <a:lnTo>
                    <a:pt x="489" y="488"/>
                  </a:lnTo>
                  <a:lnTo>
                    <a:pt x="481" y="496"/>
                  </a:lnTo>
                  <a:lnTo>
                    <a:pt x="473" y="508"/>
                  </a:lnTo>
                  <a:lnTo>
                    <a:pt x="465" y="516"/>
                  </a:lnTo>
                  <a:lnTo>
                    <a:pt x="457" y="524"/>
                  </a:lnTo>
                  <a:lnTo>
                    <a:pt x="449" y="532"/>
                  </a:lnTo>
                  <a:lnTo>
                    <a:pt x="441" y="540"/>
                  </a:lnTo>
                  <a:lnTo>
                    <a:pt x="433" y="544"/>
                  </a:lnTo>
                  <a:lnTo>
                    <a:pt x="425" y="548"/>
                  </a:lnTo>
                  <a:lnTo>
                    <a:pt x="417" y="552"/>
                  </a:lnTo>
                  <a:lnTo>
                    <a:pt x="409" y="552"/>
                  </a:lnTo>
                  <a:lnTo>
                    <a:pt x="401" y="556"/>
                  </a:lnTo>
                  <a:lnTo>
                    <a:pt x="393" y="556"/>
                  </a:lnTo>
                  <a:lnTo>
                    <a:pt x="385" y="556"/>
                  </a:lnTo>
                  <a:lnTo>
                    <a:pt x="376" y="556"/>
                  </a:lnTo>
                  <a:lnTo>
                    <a:pt x="368" y="552"/>
                  </a:lnTo>
                  <a:lnTo>
                    <a:pt x="360" y="548"/>
                  </a:lnTo>
                  <a:lnTo>
                    <a:pt x="352" y="548"/>
                  </a:lnTo>
                  <a:lnTo>
                    <a:pt x="344" y="556"/>
                  </a:lnTo>
                  <a:lnTo>
                    <a:pt x="336" y="568"/>
                  </a:lnTo>
                  <a:lnTo>
                    <a:pt x="328" y="584"/>
                  </a:lnTo>
                  <a:lnTo>
                    <a:pt x="320" y="588"/>
                  </a:lnTo>
                  <a:lnTo>
                    <a:pt x="312" y="580"/>
                  </a:lnTo>
                  <a:lnTo>
                    <a:pt x="304" y="560"/>
                  </a:lnTo>
                  <a:lnTo>
                    <a:pt x="296" y="532"/>
                  </a:lnTo>
                  <a:lnTo>
                    <a:pt x="288" y="508"/>
                  </a:lnTo>
                  <a:lnTo>
                    <a:pt x="280" y="504"/>
                  </a:lnTo>
                  <a:lnTo>
                    <a:pt x="272" y="516"/>
                  </a:lnTo>
                  <a:lnTo>
                    <a:pt x="264" y="532"/>
                  </a:lnTo>
                  <a:lnTo>
                    <a:pt x="256" y="544"/>
                  </a:lnTo>
                  <a:lnTo>
                    <a:pt x="248" y="540"/>
                  </a:lnTo>
                  <a:lnTo>
                    <a:pt x="240" y="528"/>
                  </a:lnTo>
                  <a:lnTo>
                    <a:pt x="232" y="516"/>
                  </a:lnTo>
                  <a:lnTo>
                    <a:pt x="224" y="500"/>
                  </a:lnTo>
                  <a:lnTo>
                    <a:pt x="216" y="488"/>
                  </a:lnTo>
                  <a:lnTo>
                    <a:pt x="208" y="476"/>
                  </a:lnTo>
                  <a:lnTo>
                    <a:pt x="200" y="468"/>
                  </a:lnTo>
                  <a:lnTo>
                    <a:pt x="192" y="464"/>
                  </a:lnTo>
                  <a:lnTo>
                    <a:pt x="184" y="460"/>
                  </a:lnTo>
                  <a:lnTo>
                    <a:pt x="176" y="456"/>
                  </a:lnTo>
                  <a:lnTo>
                    <a:pt x="168" y="456"/>
                  </a:lnTo>
                  <a:lnTo>
                    <a:pt x="160" y="452"/>
                  </a:lnTo>
                  <a:lnTo>
                    <a:pt x="152" y="452"/>
                  </a:lnTo>
                  <a:lnTo>
                    <a:pt x="144" y="452"/>
                  </a:lnTo>
                  <a:lnTo>
                    <a:pt x="136" y="452"/>
                  </a:lnTo>
                  <a:lnTo>
                    <a:pt x="128" y="452"/>
                  </a:lnTo>
                  <a:lnTo>
                    <a:pt x="120" y="452"/>
                  </a:lnTo>
                  <a:lnTo>
                    <a:pt x="112" y="452"/>
                  </a:lnTo>
                  <a:lnTo>
                    <a:pt x="104" y="448"/>
                  </a:lnTo>
                  <a:lnTo>
                    <a:pt x="96" y="448"/>
                  </a:lnTo>
                  <a:lnTo>
                    <a:pt x="88" y="448"/>
                  </a:lnTo>
                  <a:lnTo>
                    <a:pt x="80" y="448"/>
                  </a:lnTo>
                  <a:lnTo>
                    <a:pt x="72" y="448"/>
                  </a:lnTo>
                  <a:lnTo>
                    <a:pt x="64" y="448"/>
                  </a:lnTo>
                  <a:lnTo>
                    <a:pt x="56" y="448"/>
                  </a:lnTo>
                  <a:lnTo>
                    <a:pt x="48" y="444"/>
                  </a:lnTo>
                  <a:lnTo>
                    <a:pt x="40" y="444"/>
                  </a:lnTo>
                  <a:lnTo>
                    <a:pt x="32" y="440"/>
                  </a:lnTo>
                  <a:lnTo>
                    <a:pt x="24" y="436"/>
                  </a:lnTo>
                  <a:lnTo>
                    <a:pt x="16" y="432"/>
                  </a:lnTo>
                  <a:lnTo>
                    <a:pt x="8" y="428"/>
                  </a:lnTo>
                  <a:lnTo>
                    <a:pt x="0" y="420"/>
                  </a:lnTo>
                  <a:lnTo>
                    <a:pt x="0" y="22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18" name="Freeform 146"/>
            <p:cNvSpPr>
              <a:spLocks/>
            </p:cNvSpPr>
            <p:nvPr/>
          </p:nvSpPr>
          <p:spPr bwMode="auto">
            <a:xfrm>
              <a:off x="2749996" y="5240338"/>
              <a:ext cx="1627188" cy="933450"/>
            </a:xfrm>
            <a:custGeom>
              <a:avLst/>
              <a:gdLst/>
              <a:ahLst/>
              <a:cxnLst>
                <a:cxn ang="0">
                  <a:pos x="32" y="200"/>
                </a:cxn>
                <a:cxn ang="0">
                  <a:pos x="72" y="196"/>
                </a:cxn>
                <a:cxn ang="0">
                  <a:pos x="112" y="192"/>
                </a:cxn>
                <a:cxn ang="0">
                  <a:pos x="152" y="192"/>
                </a:cxn>
                <a:cxn ang="0">
                  <a:pos x="192" y="180"/>
                </a:cxn>
                <a:cxn ang="0">
                  <a:pos x="232" y="144"/>
                </a:cxn>
                <a:cxn ang="0">
                  <a:pos x="272" y="28"/>
                </a:cxn>
                <a:cxn ang="0">
                  <a:pos x="312" y="64"/>
                </a:cxn>
                <a:cxn ang="0">
                  <a:pos x="352" y="40"/>
                </a:cxn>
                <a:cxn ang="0">
                  <a:pos x="393" y="52"/>
                </a:cxn>
                <a:cxn ang="0">
                  <a:pos x="433" y="60"/>
                </a:cxn>
                <a:cxn ang="0">
                  <a:pos x="473" y="96"/>
                </a:cxn>
                <a:cxn ang="0">
                  <a:pos x="517" y="164"/>
                </a:cxn>
                <a:cxn ang="0">
                  <a:pos x="557" y="212"/>
                </a:cxn>
                <a:cxn ang="0">
                  <a:pos x="597" y="176"/>
                </a:cxn>
                <a:cxn ang="0">
                  <a:pos x="637" y="196"/>
                </a:cxn>
                <a:cxn ang="0">
                  <a:pos x="677" y="188"/>
                </a:cxn>
                <a:cxn ang="0">
                  <a:pos x="717" y="192"/>
                </a:cxn>
                <a:cxn ang="0">
                  <a:pos x="757" y="192"/>
                </a:cxn>
                <a:cxn ang="0">
                  <a:pos x="797" y="192"/>
                </a:cxn>
                <a:cxn ang="0">
                  <a:pos x="837" y="192"/>
                </a:cxn>
                <a:cxn ang="0">
                  <a:pos x="877" y="192"/>
                </a:cxn>
                <a:cxn ang="0">
                  <a:pos x="917" y="192"/>
                </a:cxn>
                <a:cxn ang="0">
                  <a:pos x="957" y="196"/>
                </a:cxn>
                <a:cxn ang="0">
                  <a:pos x="997" y="208"/>
                </a:cxn>
                <a:cxn ang="0">
                  <a:pos x="1013" y="420"/>
                </a:cxn>
                <a:cxn ang="0">
                  <a:pos x="973" y="444"/>
                </a:cxn>
                <a:cxn ang="0">
                  <a:pos x="933" y="448"/>
                </a:cxn>
                <a:cxn ang="0">
                  <a:pos x="893" y="452"/>
                </a:cxn>
                <a:cxn ang="0">
                  <a:pos x="853" y="452"/>
                </a:cxn>
                <a:cxn ang="0">
                  <a:pos x="813" y="452"/>
                </a:cxn>
                <a:cxn ang="0">
                  <a:pos x="773" y="452"/>
                </a:cxn>
                <a:cxn ang="0">
                  <a:pos x="733" y="452"/>
                </a:cxn>
                <a:cxn ang="0">
                  <a:pos x="693" y="452"/>
                </a:cxn>
                <a:cxn ang="0">
                  <a:pos x="653" y="456"/>
                </a:cxn>
                <a:cxn ang="0">
                  <a:pos x="613" y="444"/>
                </a:cxn>
                <a:cxn ang="0">
                  <a:pos x="573" y="464"/>
                </a:cxn>
                <a:cxn ang="0">
                  <a:pos x="533" y="480"/>
                </a:cxn>
                <a:cxn ang="0">
                  <a:pos x="489" y="488"/>
                </a:cxn>
                <a:cxn ang="0">
                  <a:pos x="449" y="532"/>
                </a:cxn>
                <a:cxn ang="0">
                  <a:pos x="409" y="552"/>
                </a:cxn>
                <a:cxn ang="0">
                  <a:pos x="368" y="552"/>
                </a:cxn>
                <a:cxn ang="0">
                  <a:pos x="328" y="584"/>
                </a:cxn>
                <a:cxn ang="0">
                  <a:pos x="288" y="508"/>
                </a:cxn>
                <a:cxn ang="0">
                  <a:pos x="248" y="540"/>
                </a:cxn>
                <a:cxn ang="0">
                  <a:pos x="208" y="476"/>
                </a:cxn>
                <a:cxn ang="0">
                  <a:pos x="168" y="456"/>
                </a:cxn>
                <a:cxn ang="0">
                  <a:pos x="128" y="452"/>
                </a:cxn>
                <a:cxn ang="0">
                  <a:pos x="88" y="448"/>
                </a:cxn>
                <a:cxn ang="0">
                  <a:pos x="48" y="444"/>
                </a:cxn>
                <a:cxn ang="0">
                  <a:pos x="8" y="428"/>
                </a:cxn>
              </a:cxnLst>
              <a:rect l="0" t="0" r="r" b="b"/>
              <a:pathLst>
                <a:path w="1025" h="588">
                  <a:moveTo>
                    <a:pt x="0" y="220"/>
                  </a:moveTo>
                  <a:lnTo>
                    <a:pt x="8" y="216"/>
                  </a:lnTo>
                  <a:lnTo>
                    <a:pt x="16" y="208"/>
                  </a:lnTo>
                  <a:lnTo>
                    <a:pt x="24" y="204"/>
                  </a:lnTo>
                  <a:lnTo>
                    <a:pt x="32" y="200"/>
                  </a:lnTo>
                  <a:lnTo>
                    <a:pt x="40" y="200"/>
                  </a:lnTo>
                  <a:lnTo>
                    <a:pt x="48" y="196"/>
                  </a:lnTo>
                  <a:lnTo>
                    <a:pt x="56" y="196"/>
                  </a:lnTo>
                  <a:lnTo>
                    <a:pt x="64" y="196"/>
                  </a:lnTo>
                  <a:lnTo>
                    <a:pt x="72" y="196"/>
                  </a:lnTo>
                  <a:lnTo>
                    <a:pt x="80" y="192"/>
                  </a:lnTo>
                  <a:lnTo>
                    <a:pt x="88" y="192"/>
                  </a:lnTo>
                  <a:lnTo>
                    <a:pt x="96" y="192"/>
                  </a:lnTo>
                  <a:lnTo>
                    <a:pt x="104" y="192"/>
                  </a:lnTo>
                  <a:lnTo>
                    <a:pt x="112" y="192"/>
                  </a:lnTo>
                  <a:lnTo>
                    <a:pt x="120" y="192"/>
                  </a:lnTo>
                  <a:lnTo>
                    <a:pt x="128" y="192"/>
                  </a:lnTo>
                  <a:lnTo>
                    <a:pt x="136" y="192"/>
                  </a:lnTo>
                  <a:lnTo>
                    <a:pt x="144" y="192"/>
                  </a:lnTo>
                  <a:lnTo>
                    <a:pt x="152" y="192"/>
                  </a:lnTo>
                  <a:lnTo>
                    <a:pt x="160" y="188"/>
                  </a:lnTo>
                  <a:lnTo>
                    <a:pt x="168" y="188"/>
                  </a:lnTo>
                  <a:lnTo>
                    <a:pt x="176" y="188"/>
                  </a:lnTo>
                  <a:lnTo>
                    <a:pt x="184" y="184"/>
                  </a:lnTo>
                  <a:lnTo>
                    <a:pt x="192" y="180"/>
                  </a:lnTo>
                  <a:lnTo>
                    <a:pt x="200" y="176"/>
                  </a:lnTo>
                  <a:lnTo>
                    <a:pt x="208" y="168"/>
                  </a:lnTo>
                  <a:lnTo>
                    <a:pt x="216" y="160"/>
                  </a:lnTo>
                  <a:lnTo>
                    <a:pt x="224" y="152"/>
                  </a:lnTo>
                  <a:lnTo>
                    <a:pt x="232" y="144"/>
                  </a:lnTo>
                  <a:lnTo>
                    <a:pt x="240" y="132"/>
                  </a:lnTo>
                  <a:lnTo>
                    <a:pt x="248" y="120"/>
                  </a:lnTo>
                  <a:lnTo>
                    <a:pt x="256" y="96"/>
                  </a:lnTo>
                  <a:lnTo>
                    <a:pt x="264" y="64"/>
                  </a:lnTo>
                  <a:lnTo>
                    <a:pt x="272" y="28"/>
                  </a:lnTo>
                  <a:lnTo>
                    <a:pt x="280" y="4"/>
                  </a:lnTo>
                  <a:lnTo>
                    <a:pt x="288" y="0"/>
                  </a:lnTo>
                  <a:lnTo>
                    <a:pt x="296" y="16"/>
                  </a:lnTo>
                  <a:lnTo>
                    <a:pt x="304" y="40"/>
                  </a:lnTo>
                  <a:lnTo>
                    <a:pt x="312" y="64"/>
                  </a:lnTo>
                  <a:lnTo>
                    <a:pt x="320" y="72"/>
                  </a:lnTo>
                  <a:lnTo>
                    <a:pt x="328" y="68"/>
                  </a:lnTo>
                  <a:lnTo>
                    <a:pt x="336" y="56"/>
                  </a:lnTo>
                  <a:lnTo>
                    <a:pt x="344" y="44"/>
                  </a:lnTo>
                  <a:lnTo>
                    <a:pt x="352" y="40"/>
                  </a:lnTo>
                  <a:lnTo>
                    <a:pt x="360" y="40"/>
                  </a:lnTo>
                  <a:lnTo>
                    <a:pt x="368" y="44"/>
                  </a:lnTo>
                  <a:lnTo>
                    <a:pt x="376" y="48"/>
                  </a:lnTo>
                  <a:lnTo>
                    <a:pt x="385" y="52"/>
                  </a:lnTo>
                  <a:lnTo>
                    <a:pt x="393" y="52"/>
                  </a:lnTo>
                  <a:lnTo>
                    <a:pt x="401" y="52"/>
                  </a:lnTo>
                  <a:lnTo>
                    <a:pt x="409" y="52"/>
                  </a:lnTo>
                  <a:lnTo>
                    <a:pt x="417" y="56"/>
                  </a:lnTo>
                  <a:lnTo>
                    <a:pt x="425" y="56"/>
                  </a:lnTo>
                  <a:lnTo>
                    <a:pt x="433" y="60"/>
                  </a:lnTo>
                  <a:lnTo>
                    <a:pt x="441" y="64"/>
                  </a:lnTo>
                  <a:lnTo>
                    <a:pt x="449" y="72"/>
                  </a:lnTo>
                  <a:lnTo>
                    <a:pt x="457" y="76"/>
                  </a:lnTo>
                  <a:lnTo>
                    <a:pt x="465" y="84"/>
                  </a:lnTo>
                  <a:lnTo>
                    <a:pt x="473" y="96"/>
                  </a:lnTo>
                  <a:lnTo>
                    <a:pt x="481" y="104"/>
                  </a:lnTo>
                  <a:lnTo>
                    <a:pt x="489" y="116"/>
                  </a:lnTo>
                  <a:lnTo>
                    <a:pt x="497" y="132"/>
                  </a:lnTo>
                  <a:lnTo>
                    <a:pt x="505" y="148"/>
                  </a:lnTo>
                  <a:lnTo>
                    <a:pt x="517" y="164"/>
                  </a:lnTo>
                  <a:lnTo>
                    <a:pt x="525" y="180"/>
                  </a:lnTo>
                  <a:lnTo>
                    <a:pt x="533" y="192"/>
                  </a:lnTo>
                  <a:lnTo>
                    <a:pt x="541" y="204"/>
                  </a:lnTo>
                  <a:lnTo>
                    <a:pt x="549" y="208"/>
                  </a:lnTo>
                  <a:lnTo>
                    <a:pt x="557" y="212"/>
                  </a:lnTo>
                  <a:lnTo>
                    <a:pt x="565" y="208"/>
                  </a:lnTo>
                  <a:lnTo>
                    <a:pt x="573" y="200"/>
                  </a:lnTo>
                  <a:lnTo>
                    <a:pt x="581" y="192"/>
                  </a:lnTo>
                  <a:lnTo>
                    <a:pt x="589" y="180"/>
                  </a:lnTo>
                  <a:lnTo>
                    <a:pt x="597" y="176"/>
                  </a:lnTo>
                  <a:lnTo>
                    <a:pt x="605" y="176"/>
                  </a:lnTo>
                  <a:lnTo>
                    <a:pt x="613" y="184"/>
                  </a:lnTo>
                  <a:lnTo>
                    <a:pt x="621" y="188"/>
                  </a:lnTo>
                  <a:lnTo>
                    <a:pt x="629" y="192"/>
                  </a:lnTo>
                  <a:lnTo>
                    <a:pt x="637" y="196"/>
                  </a:lnTo>
                  <a:lnTo>
                    <a:pt x="645" y="196"/>
                  </a:lnTo>
                  <a:lnTo>
                    <a:pt x="653" y="192"/>
                  </a:lnTo>
                  <a:lnTo>
                    <a:pt x="661" y="192"/>
                  </a:lnTo>
                  <a:lnTo>
                    <a:pt x="669" y="188"/>
                  </a:lnTo>
                  <a:lnTo>
                    <a:pt x="677" y="188"/>
                  </a:lnTo>
                  <a:lnTo>
                    <a:pt x="685" y="188"/>
                  </a:lnTo>
                  <a:lnTo>
                    <a:pt x="693" y="188"/>
                  </a:lnTo>
                  <a:lnTo>
                    <a:pt x="701" y="188"/>
                  </a:lnTo>
                  <a:lnTo>
                    <a:pt x="709" y="192"/>
                  </a:lnTo>
                  <a:lnTo>
                    <a:pt x="717" y="192"/>
                  </a:lnTo>
                  <a:lnTo>
                    <a:pt x="725" y="192"/>
                  </a:lnTo>
                  <a:lnTo>
                    <a:pt x="733" y="192"/>
                  </a:lnTo>
                  <a:lnTo>
                    <a:pt x="741" y="192"/>
                  </a:lnTo>
                  <a:lnTo>
                    <a:pt x="749" y="192"/>
                  </a:lnTo>
                  <a:lnTo>
                    <a:pt x="757" y="192"/>
                  </a:lnTo>
                  <a:lnTo>
                    <a:pt x="765" y="192"/>
                  </a:lnTo>
                  <a:lnTo>
                    <a:pt x="773" y="192"/>
                  </a:lnTo>
                  <a:lnTo>
                    <a:pt x="781" y="192"/>
                  </a:lnTo>
                  <a:lnTo>
                    <a:pt x="789" y="192"/>
                  </a:lnTo>
                  <a:lnTo>
                    <a:pt x="797" y="192"/>
                  </a:lnTo>
                  <a:lnTo>
                    <a:pt x="805" y="192"/>
                  </a:lnTo>
                  <a:lnTo>
                    <a:pt x="813" y="192"/>
                  </a:lnTo>
                  <a:lnTo>
                    <a:pt x="821" y="192"/>
                  </a:lnTo>
                  <a:lnTo>
                    <a:pt x="829" y="192"/>
                  </a:lnTo>
                  <a:lnTo>
                    <a:pt x="837" y="192"/>
                  </a:lnTo>
                  <a:lnTo>
                    <a:pt x="845" y="192"/>
                  </a:lnTo>
                  <a:lnTo>
                    <a:pt x="853" y="192"/>
                  </a:lnTo>
                  <a:lnTo>
                    <a:pt x="861" y="192"/>
                  </a:lnTo>
                  <a:lnTo>
                    <a:pt x="869" y="192"/>
                  </a:lnTo>
                  <a:lnTo>
                    <a:pt x="877" y="192"/>
                  </a:lnTo>
                  <a:lnTo>
                    <a:pt x="885" y="192"/>
                  </a:lnTo>
                  <a:lnTo>
                    <a:pt x="893" y="192"/>
                  </a:lnTo>
                  <a:lnTo>
                    <a:pt x="901" y="192"/>
                  </a:lnTo>
                  <a:lnTo>
                    <a:pt x="909" y="192"/>
                  </a:lnTo>
                  <a:lnTo>
                    <a:pt x="917" y="192"/>
                  </a:lnTo>
                  <a:lnTo>
                    <a:pt x="925" y="192"/>
                  </a:lnTo>
                  <a:lnTo>
                    <a:pt x="933" y="192"/>
                  </a:lnTo>
                  <a:lnTo>
                    <a:pt x="941" y="196"/>
                  </a:lnTo>
                  <a:lnTo>
                    <a:pt x="949" y="196"/>
                  </a:lnTo>
                  <a:lnTo>
                    <a:pt x="957" y="196"/>
                  </a:lnTo>
                  <a:lnTo>
                    <a:pt x="965" y="196"/>
                  </a:lnTo>
                  <a:lnTo>
                    <a:pt x="973" y="200"/>
                  </a:lnTo>
                  <a:lnTo>
                    <a:pt x="981" y="200"/>
                  </a:lnTo>
                  <a:lnTo>
                    <a:pt x="989" y="204"/>
                  </a:lnTo>
                  <a:lnTo>
                    <a:pt x="997" y="208"/>
                  </a:lnTo>
                  <a:lnTo>
                    <a:pt x="1005" y="216"/>
                  </a:lnTo>
                  <a:lnTo>
                    <a:pt x="1013" y="220"/>
                  </a:lnTo>
                  <a:lnTo>
                    <a:pt x="1025" y="228"/>
                  </a:lnTo>
                  <a:lnTo>
                    <a:pt x="1025" y="416"/>
                  </a:lnTo>
                  <a:lnTo>
                    <a:pt x="1013" y="420"/>
                  </a:lnTo>
                  <a:lnTo>
                    <a:pt x="1005" y="428"/>
                  </a:lnTo>
                  <a:lnTo>
                    <a:pt x="997" y="432"/>
                  </a:lnTo>
                  <a:lnTo>
                    <a:pt x="989" y="436"/>
                  </a:lnTo>
                  <a:lnTo>
                    <a:pt x="981" y="440"/>
                  </a:lnTo>
                  <a:lnTo>
                    <a:pt x="973" y="444"/>
                  </a:lnTo>
                  <a:lnTo>
                    <a:pt x="965" y="444"/>
                  </a:lnTo>
                  <a:lnTo>
                    <a:pt x="957" y="448"/>
                  </a:lnTo>
                  <a:lnTo>
                    <a:pt x="949" y="448"/>
                  </a:lnTo>
                  <a:lnTo>
                    <a:pt x="941" y="448"/>
                  </a:lnTo>
                  <a:lnTo>
                    <a:pt x="933" y="448"/>
                  </a:lnTo>
                  <a:lnTo>
                    <a:pt x="925" y="448"/>
                  </a:lnTo>
                  <a:lnTo>
                    <a:pt x="917" y="448"/>
                  </a:lnTo>
                  <a:lnTo>
                    <a:pt x="909" y="448"/>
                  </a:lnTo>
                  <a:lnTo>
                    <a:pt x="901" y="448"/>
                  </a:lnTo>
                  <a:lnTo>
                    <a:pt x="893" y="452"/>
                  </a:lnTo>
                  <a:lnTo>
                    <a:pt x="885" y="452"/>
                  </a:lnTo>
                  <a:lnTo>
                    <a:pt x="877" y="452"/>
                  </a:lnTo>
                  <a:lnTo>
                    <a:pt x="869" y="452"/>
                  </a:lnTo>
                  <a:lnTo>
                    <a:pt x="861" y="452"/>
                  </a:lnTo>
                  <a:lnTo>
                    <a:pt x="853" y="452"/>
                  </a:lnTo>
                  <a:lnTo>
                    <a:pt x="845" y="452"/>
                  </a:lnTo>
                  <a:lnTo>
                    <a:pt x="837" y="452"/>
                  </a:lnTo>
                  <a:lnTo>
                    <a:pt x="829" y="452"/>
                  </a:lnTo>
                  <a:lnTo>
                    <a:pt x="821" y="452"/>
                  </a:lnTo>
                  <a:lnTo>
                    <a:pt x="813" y="452"/>
                  </a:lnTo>
                  <a:lnTo>
                    <a:pt x="805" y="452"/>
                  </a:lnTo>
                  <a:lnTo>
                    <a:pt x="797" y="452"/>
                  </a:lnTo>
                  <a:lnTo>
                    <a:pt x="789" y="452"/>
                  </a:lnTo>
                  <a:lnTo>
                    <a:pt x="781" y="452"/>
                  </a:lnTo>
                  <a:lnTo>
                    <a:pt x="773" y="452"/>
                  </a:lnTo>
                  <a:lnTo>
                    <a:pt x="765" y="452"/>
                  </a:lnTo>
                  <a:lnTo>
                    <a:pt x="757" y="452"/>
                  </a:lnTo>
                  <a:lnTo>
                    <a:pt x="749" y="452"/>
                  </a:lnTo>
                  <a:lnTo>
                    <a:pt x="741" y="452"/>
                  </a:lnTo>
                  <a:lnTo>
                    <a:pt x="733" y="452"/>
                  </a:lnTo>
                  <a:lnTo>
                    <a:pt x="725" y="452"/>
                  </a:lnTo>
                  <a:lnTo>
                    <a:pt x="717" y="452"/>
                  </a:lnTo>
                  <a:lnTo>
                    <a:pt x="709" y="452"/>
                  </a:lnTo>
                  <a:lnTo>
                    <a:pt x="701" y="452"/>
                  </a:lnTo>
                  <a:lnTo>
                    <a:pt x="693" y="452"/>
                  </a:lnTo>
                  <a:lnTo>
                    <a:pt x="685" y="452"/>
                  </a:lnTo>
                  <a:lnTo>
                    <a:pt x="677" y="452"/>
                  </a:lnTo>
                  <a:lnTo>
                    <a:pt x="669" y="452"/>
                  </a:lnTo>
                  <a:lnTo>
                    <a:pt x="661" y="452"/>
                  </a:lnTo>
                  <a:lnTo>
                    <a:pt x="653" y="456"/>
                  </a:lnTo>
                  <a:lnTo>
                    <a:pt x="645" y="456"/>
                  </a:lnTo>
                  <a:lnTo>
                    <a:pt x="637" y="456"/>
                  </a:lnTo>
                  <a:lnTo>
                    <a:pt x="629" y="456"/>
                  </a:lnTo>
                  <a:lnTo>
                    <a:pt x="621" y="452"/>
                  </a:lnTo>
                  <a:lnTo>
                    <a:pt x="613" y="444"/>
                  </a:lnTo>
                  <a:lnTo>
                    <a:pt x="605" y="440"/>
                  </a:lnTo>
                  <a:lnTo>
                    <a:pt x="597" y="436"/>
                  </a:lnTo>
                  <a:lnTo>
                    <a:pt x="589" y="440"/>
                  </a:lnTo>
                  <a:lnTo>
                    <a:pt x="581" y="452"/>
                  </a:lnTo>
                  <a:lnTo>
                    <a:pt x="573" y="464"/>
                  </a:lnTo>
                  <a:lnTo>
                    <a:pt x="565" y="472"/>
                  </a:lnTo>
                  <a:lnTo>
                    <a:pt x="557" y="476"/>
                  </a:lnTo>
                  <a:lnTo>
                    <a:pt x="549" y="480"/>
                  </a:lnTo>
                  <a:lnTo>
                    <a:pt x="541" y="480"/>
                  </a:lnTo>
                  <a:lnTo>
                    <a:pt x="533" y="480"/>
                  </a:lnTo>
                  <a:lnTo>
                    <a:pt x="525" y="476"/>
                  </a:lnTo>
                  <a:lnTo>
                    <a:pt x="517" y="476"/>
                  </a:lnTo>
                  <a:lnTo>
                    <a:pt x="505" y="480"/>
                  </a:lnTo>
                  <a:lnTo>
                    <a:pt x="497" y="484"/>
                  </a:lnTo>
                  <a:lnTo>
                    <a:pt x="489" y="488"/>
                  </a:lnTo>
                  <a:lnTo>
                    <a:pt x="481" y="496"/>
                  </a:lnTo>
                  <a:lnTo>
                    <a:pt x="473" y="508"/>
                  </a:lnTo>
                  <a:lnTo>
                    <a:pt x="465" y="516"/>
                  </a:lnTo>
                  <a:lnTo>
                    <a:pt x="457" y="524"/>
                  </a:lnTo>
                  <a:lnTo>
                    <a:pt x="449" y="532"/>
                  </a:lnTo>
                  <a:lnTo>
                    <a:pt x="441" y="540"/>
                  </a:lnTo>
                  <a:lnTo>
                    <a:pt x="433" y="544"/>
                  </a:lnTo>
                  <a:lnTo>
                    <a:pt x="425" y="548"/>
                  </a:lnTo>
                  <a:lnTo>
                    <a:pt x="417" y="552"/>
                  </a:lnTo>
                  <a:lnTo>
                    <a:pt x="409" y="552"/>
                  </a:lnTo>
                  <a:lnTo>
                    <a:pt x="401" y="556"/>
                  </a:lnTo>
                  <a:lnTo>
                    <a:pt x="393" y="556"/>
                  </a:lnTo>
                  <a:lnTo>
                    <a:pt x="385" y="556"/>
                  </a:lnTo>
                  <a:lnTo>
                    <a:pt x="376" y="556"/>
                  </a:lnTo>
                  <a:lnTo>
                    <a:pt x="368" y="552"/>
                  </a:lnTo>
                  <a:lnTo>
                    <a:pt x="360" y="548"/>
                  </a:lnTo>
                  <a:lnTo>
                    <a:pt x="352" y="548"/>
                  </a:lnTo>
                  <a:lnTo>
                    <a:pt x="344" y="556"/>
                  </a:lnTo>
                  <a:lnTo>
                    <a:pt x="336" y="568"/>
                  </a:lnTo>
                  <a:lnTo>
                    <a:pt x="328" y="584"/>
                  </a:lnTo>
                  <a:lnTo>
                    <a:pt x="320" y="588"/>
                  </a:lnTo>
                  <a:lnTo>
                    <a:pt x="312" y="580"/>
                  </a:lnTo>
                  <a:lnTo>
                    <a:pt x="304" y="560"/>
                  </a:lnTo>
                  <a:lnTo>
                    <a:pt x="296" y="532"/>
                  </a:lnTo>
                  <a:lnTo>
                    <a:pt x="288" y="508"/>
                  </a:lnTo>
                  <a:lnTo>
                    <a:pt x="280" y="504"/>
                  </a:lnTo>
                  <a:lnTo>
                    <a:pt x="272" y="516"/>
                  </a:lnTo>
                  <a:lnTo>
                    <a:pt x="264" y="532"/>
                  </a:lnTo>
                  <a:lnTo>
                    <a:pt x="256" y="544"/>
                  </a:lnTo>
                  <a:lnTo>
                    <a:pt x="248" y="540"/>
                  </a:lnTo>
                  <a:lnTo>
                    <a:pt x="240" y="528"/>
                  </a:lnTo>
                  <a:lnTo>
                    <a:pt x="232" y="516"/>
                  </a:lnTo>
                  <a:lnTo>
                    <a:pt x="224" y="500"/>
                  </a:lnTo>
                  <a:lnTo>
                    <a:pt x="216" y="488"/>
                  </a:lnTo>
                  <a:lnTo>
                    <a:pt x="208" y="476"/>
                  </a:lnTo>
                  <a:lnTo>
                    <a:pt x="200" y="468"/>
                  </a:lnTo>
                  <a:lnTo>
                    <a:pt x="192" y="464"/>
                  </a:lnTo>
                  <a:lnTo>
                    <a:pt x="184" y="460"/>
                  </a:lnTo>
                  <a:lnTo>
                    <a:pt x="176" y="456"/>
                  </a:lnTo>
                  <a:lnTo>
                    <a:pt x="168" y="456"/>
                  </a:lnTo>
                  <a:lnTo>
                    <a:pt x="160" y="452"/>
                  </a:lnTo>
                  <a:lnTo>
                    <a:pt x="152" y="452"/>
                  </a:lnTo>
                  <a:lnTo>
                    <a:pt x="144" y="452"/>
                  </a:lnTo>
                  <a:lnTo>
                    <a:pt x="136" y="452"/>
                  </a:lnTo>
                  <a:lnTo>
                    <a:pt x="128" y="452"/>
                  </a:lnTo>
                  <a:lnTo>
                    <a:pt x="120" y="452"/>
                  </a:lnTo>
                  <a:lnTo>
                    <a:pt x="112" y="452"/>
                  </a:lnTo>
                  <a:lnTo>
                    <a:pt x="104" y="448"/>
                  </a:lnTo>
                  <a:lnTo>
                    <a:pt x="96" y="448"/>
                  </a:lnTo>
                  <a:lnTo>
                    <a:pt x="88" y="448"/>
                  </a:lnTo>
                  <a:lnTo>
                    <a:pt x="80" y="448"/>
                  </a:lnTo>
                  <a:lnTo>
                    <a:pt x="72" y="448"/>
                  </a:lnTo>
                  <a:lnTo>
                    <a:pt x="64" y="448"/>
                  </a:lnTo>
                  <a:lnTo>
                    <a:pt x="56" y="448"/>
                  </a:lnTo>
                  <a:lnTo>
                    <a:pt x="48" y="444"/>
                  </a:lnTo>
                  <a:lnTo>
                    <a:pt x="40" y="444"/>
                  </a:lnTo>
                  <a:lnTo>
                    <a:pt x="32" y="440"/>
                  </a:lnTo>
                  <a:lnTo>
                    <a:pt x="24" y="436"/>
                  </a:lnTo>
                  <a:lnTo>
                    <a:pt x="16" y="432"/>
                  </a:lnTo>
                  <a:lnTo>
                    <a:pt x="8" y="428"/>
                  </a:lnTo>
                  <a:lnTo>
                    <a:pt x="0" y="420"/>
                  </a:lnTo>
                  <a:lnTo>
                    <a:pt x="0" y="220"/>
                  </a:lnTo>
                </a:path>
              </a:pathLst>
            </a:cu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19" name="Freeform 147"/>
            <p:cNvSpPr>
              <a:spLocks/>
            </p:cNvSpPr>
            <p:nvPr/>
          </p:nvSpPr>
          <p:spPr bwMode="auto">
            <a:xfrm>
              <a:off x="2749996" y="5640388"/>
              <a:ext cx="1627188" cy="146050"/>
            </a:xfrm>
            <a:custGeom>
              <a:avLst/>
              <a:gdLst/>
              <a:ahLst/>
              <a:cxnLst>
                <a:cxn ang="0">
                  <a:pos x="16" y="68"/>
                </a:cxn>
                <a:cxn ang="0">
                  <a:pos x="40" y="68"/>
                </a:cxn>
                <a:cxn ang="0">
                  <a:pos x="64" y="68"/>
                </a:cxn>
                <a:cxn ang="0">
                  <a:pos x="88" y="68"/>
                </a:cxn>
                <a:cxn ang="0">
                  <a:pos x="112" y="68"/>
                </a:cxn>
                <a:cxn ang="0">
                  <a:pos x="136" y="68"/>
                </a:cxn>
                <a:cxn ang="0">
                  <a:pos x="160" y="68"/>
                </a:cxn>
                <a:cxn ang="0">
                  <a:pos x="184" y="68"/>
                </a:cxn>
                <a:cxn ang="0">
                  <a:pos x="208" y="72"/>
                </a:cxn>
                <a:cxn ang="0">
                  <a:pos x="232" y="76"/>
                </a:cxn>
                <a:cxn ang="0">
                  <a:pos x="256" y="68"/>
                </a:cxn>
                <a:cxn ang="0">
                  <a:pos x="280" y="0"/>
                </a:cxn>
                <a:cxn ang="0">
                  <a:pos x="304" y="48"/>
                </a:cxn>
                <a:cxn ang="0">
                  <a:pos x="328" y="76"/>
                </a:cxn>
                <a:cxn ang="0">
                  <a:pos x="352" y="40"/>
                </a:cxn>
                <a:cxn ang="0">
                  <a:pos x="376" y="52"/>
                </a:cxn>
                <a:cxn ang="0">
                  <a:pos x="401" y="52"/>
                </a:cxn>
                <a:cxn ang="0">
                  <a:pos x="425" y="52"/>
                </a:cxn>
                <a:cxn ang="0">
                  <a:pos x="449" y="48"/>
                </a:cxn>
                <a:cxn ang="0">
                  <a:pos x="473" y="48"/>
                </a:cxn>
                <a:cxn ang="0">
                  <a:pos x="497" y="56"/>
                </a:cxn>
                <a:cxn ang="0">
                  <a:pos x="525" y="76"/>
                </a:cxn>
                <a:cxn ang="0">
                  <a:pos x="549" y="92"/>
                </a:cxn>
                <a:cxn ang="0">
                  <a:pos x="573" y="80"/>
                </a:cxn>
                <a:cxn ang="0">
                  <a:pos x="597" y="56"/>
                </a:cxn>
                <a:cxn ang="0">
                  <a:pos x="621" y="68"/>
                </a:cxn>
                <a:cxn ang="0">
                  <a:pos x="645" y="72"/>
                </a:cxn>
                <a:cxn ang="0">
                  <a:pos x="669" y="68"/>
                </a:cxn>
                <a:cxn ang="0">
                  <a:pos x="693" y="68"/>
                </a:cxn>
                <a:cxn ang="0">
                  <a:pos x="717" y="68"/>
                </a:cxn>
                <a:cxn ang="0">
                  <a:pos x="741" y="68"/>
                </a:cxn>
                <a:cxn ang="0">
                  <a:pos x="765" y="68"/>
                </a:cxn>
                <a:cxn ang="0">
                  <a:pos x="789" y="68"/>
                </a:cxn>
                <a:cxn ang="0">
                  <a:pos x="813" y="68"/>
                </a:cxn>
                <a:cxn ang="0">
                  <a:pos x="837" y="68"/>
                </a:cxn>
                <a:cxn ang="0">
                  <a:pos x="861" y="68"/>
                </a:cxn>
                <a:cxn ang="0">
                  <a:pos x="885" y="68"/>
                </a:cxn>
                <a:cxn ang="0">
                  <a:pos x="909" y="68"/>
                </a:cxn>
                <a:cxn ang="0">
                  <a:pos x="933" y="68"/>
                </a:cxn>
                <a:cxn ang="0">
                  <a:pos x="957" y="68"/>
                </a:cxn>
                <a:cxn ang="0">
                  <a:pos x="981" y="68"/>
                </a:cxn>
                <a:cxn ang="0">
                  <a:pos x="1005" y="68"/>
                </a:cxn>
              </a:cxnLst>
              <a:rect l="0" t="0" r="r" b="b"/>
              <a:pathLst>
                <a:path w="1025" h="92">
                  <a:moveTo>
                    <a:pt x="0" y="68"/>
                  </a:moveTo>
                  <a:lnTo>
                    <a:pt x="8" y="68"/>
                  </a:lnTo>
                  <a:lnTo>
                    <a:pt x="16" y="68"/>
                  </a:lnTo>
                  <a:lnTo>
                    <a:pt x="24" y="68"/>
                  </a:lnTo>
                  <a:lnTo>
                    <a:pt x="32" y="68"/>
                  </a:lnTo>
                  <a:lnTo>
                    <a:pt x="40" y="68"/>
                  </a:lnTo>
                  <a:lnTo>
                    <a:pt x="48" y="68"/>
                  </a:lnTo>
                  <a:lnTo>
                    <a:pt x="56" y="68"/>
                  </a:lnTo>
                  <a:lnTo>
                    <a:pt x="64" y="68"/>
                  </a:lnTo>
                  <a:lnTo>
                    <a:pt x="72" y="68"/>
                  </a:lnTo>
                  <a:lnTo>
                    <a:pt x="80" y="68"/>
                  </a:lnTo>
                  <a:lnTo>
                    <a:pt x="88" y="68"/>
                  </a:lnTo>
                  <a:lnTo>
                    <a:pt x="96" y="68"/>
                  </a:lnTo>
                  <a:lnTo>
                    <a:pt x="104" y="68"/>
                  </a:lnTo>
                  <a:lnTo>
                    <a:pt x="112" y="68"/>
                  </a:lnTo>
                  <a:lnTo>
                    <a:pt x="120" y="68"/>
                  </a:lnTo>
                  <a:lnTo>
                    <a:pt x="128" y="68"/>
                  </a:lnTo>
                  <a:lnTo>
                    <a:pt x="136" y="68"/>
                  </a:lnTo>
                  <a:lnTo>
                    <a:pt x="144" y="68"/>
                  </a:lnTo>
                  <a:lnTo>
                    <a:pt x="152" y="68"/>
                  </a:lnTo>
                  <a:lnTo>
                    <a:pt x="160" y="68"/>
                  </a:lnTo>
                  <a:lnTo>
                    <a:pt x="168" y="68"/>
                  </a:lnTo>
                  <a:lnTo>
                    <a:pt x="176" y="68"/>
                  </a:lnTo>
                  <a:lnTo>
                    <a:pt x="184" y="68"/>
                  </a:lnTo>
                  <a:lnTo>
                    <a:pt x="192" y="68"/>
                  </a:lnTo>
                  <a:lnTo>
                    <a:pt x="200" y="68"/>
                  </a:lnTo>
                  <a:lnTo>
                    <a:pt x="208" y="72"/>
                  </a:lnTo>
                  <a:lnTo>
                    <a:pt x="216" y="72"/>
                  </a:lnTo>
                  <a:lnTo>
                    <a:pt x="224" y="76"/>
                  </a:lnTo>
                  <a:lnTo>
                    <a:pt x="232" y="76"/>
                  </a:lnTo>
                  <a:lnTo>
                    <a:pt x="240" y="80"/>
                  </a:lnTo>
                  <a:lnTo>
                    <a:pt x="248" y="76"/>
                  </a:lnTo>
                  <a:lnTo>
                    <a:pt x="256" y="68"/>
                  </a:lnTo>
                  <a:lnTo>
                    <a:pt x="264" y="48"/>
                  </a:lnTo>
                  <a:lnTo>
                    <a:pt x="272" y="20"/>
                  </a:lnTo>
                  <a:lnTo>
                    <a:pt x="280" y="0"/>
                  </a:lnTo>
                  <a:lnTo>
                    <a:pt x="288" y="0"/>
                  </a:lnTo>
                  <a:lnTo>
                    <a:pt x="296" y="20"/>
                  </a:lnTo>
                  <a:lnTo>
                    <a:pt x="304" y="48"/>
                  </a:lnTo>
                  <a:lnTo>
                    <a:pt x="312" y="68"/>
                  </a:lnTo>
                  <a:lnTo>
                    <a:pt x="320" y="80"/>
                  </a:lnTo>
                  <a:lnTo>
                    <a:pt x="328" y="76"/>
                  </a:lnTo>
                  <a:lnTo>
                    <a:pt x="336" y="60"/>
                  </a:lnTo>
                  <a:lnTo>
                    <a:pt x="344" y="48"/>
                  </a:lnTo>
                  <a:lnTo>
                    <a:pt x="352" y="40"/>
                  </a:lnTo>
                  <a:lnTo>
                    <a:pt x="360" y="44"/>
                  </a:lnTo>
                  <a:lnTo>
                    <a:pt x="368" y="48"/>
                  </a:lnTo>
                  <a:lnTo>
                    <a:pt x="376" y="52"/>
                  </a:lnTo>
                  <a:lnTo>
                    <a:pt x="385" y="52"/>
                  </a:lnTo>
                  <a:lnTo>
                    <a:pt x="393" y="52"/>
                  </a:lnTo>
                  <a:lnTo>
                    <a:pt x="401" y="52"/>
                  </a:lnTo>
                  <a:lnTo>
                    <a:pt x="409" y="52"/>
                  </a:lnTo>
                  <a:lnTo>
                    <a:pt x="417" y="52"/>
                  </a:lnTo>
                  <a:lnTo>
                    <a:pt x="425" y="52"/>
                  </a:lnTo>
                  <a:lnTo>
                    <a:pt x="433" y="48"/>
                  </a:lnTo>
                  <a:lnTo>
                    <a:pt x="441" y="48"/>
                  </a:lnTo>
                  <a:lnTo>
                    <a:pt x="449" y="48"/>
                  </a:lnTo>
                  <a:lnTo>
                    <a:pt x="457" y="48"/>
                  </a:lnTo>
                  <a:lnTo>
                    <a:pt x="465" y="48"/>
                  </a:lnTo>
                  <a:lnTo>
                    <a:pt x="473" y="48"/>
                  </a:lnTo>
                  <a:lnTo>
                    <a:pt x="481" y="48"/>
                  </a:lnTo>
                  <a:lnTo>
                    <a:pt x="489" y="52"/>
                  </a:lnTo>
                  <a:lnTo>
                    <a:pt x="497" y="56"/>
                  </a:lnTo>
                  <a:lnTo>
                    <a:pt x="505" y="60"/>
                  </a:lnTo>
                  <a:lnTo>
                    <a:pt x="517" y="68"/>
                  </a:lnTo>
                  <a:lnTo>
                    <a:pt x="525" y="76"/>
                  </a:lnTo>
                  <a:lnTo>
                    <a:pt x="533" y="84"/>
                  </a:lnTo>
                  <a:lnTo>
                    <a:pt x="541" y="88"/>
                  </a:lnTo>
                  <a:lnTo>
                    <a:pt x="549" y="92"/>
                  </a:lnTo>
                  <a:lnTo>
                    <a:pt x="557" y="92"/>
                  </a:lnTo>
                  <a:lnTo>
                    <a:pt x="565" y="88"/>
                  </a:lnTo>
                  <a:lnTo>
                    <a:pt x="573" y="80"/>
                  </a:lnTo>
                  <a:lnTo>
                    <a:pt x="581" y="68"/>
                  </a:lnTo>
                  <a:lnTo>
                    <a:pt x="589" y="60"/>
                  </a:lnTo>
                  <a:lnTo>
                    <a:pt x="597" y="56"/>
                  </a:lnTo>
                  <a:lnTo>
                    <a:pt x="605" y="56"/>
                  </a:lnTo>
                  <a:lnTo>
                    <a:pt x="613" y="60"/>
                  </a:lnTo>
                  <a:lnTo>
                    <a:pt x="621" y="68"/>
                  </a:lnTo>
                  <a:lnTo>
                    <a:pt x="629" y="72"/>
                  </a:lnTo>
                  <a:lnTo>
                    <a:pt x="637" y="76"/>
                  </a:lnTo>
                  <a:lnTo>
                    <a:pt x="645" y="72"/>
                  </a:lnTo>
                  <a:lnTo>
                    <a:pt x="653" y="72"/>
                  </a:lnTo>
                  <a:lnTo>
                    <a:pt x="661" y="68"/>
                  </a:lnTo>
                  <a:lnTo>
                    <a:pt x="669" y="68"/>
                  </a:lnTo>
                  <a:lnTo>
                    <a:pt x="677" y="68"/>
                  </a:lnTo>
                  <a:lnTo>
                    <a:pt x="685" y="68"/>
                  </a:lnTo>
                  <a:lnTo>
                    <a:pt x="693" y="68"/>
                  </a:lnTo>
                  <a:lnTo>
                    <a:pt x="701" y="68"/>
                  </a:lnTo>
                  <a:lnTo>
                    <a:pt x="709" y="68"/>
                  </a:lnTo>
                  <a:lnTo>
                    <a:pt x="717" y="68"/>
                  </a:lnTo>
                  <a:lnTo>
                    <a:pt x="725" y="68"/>
                  </a:lnTo>
                  <a:lnTo>
                    <a:pt x="733" y="68"/>
                  </a:lnTo>
                  <a:lnTo>
                    <a:pt x="741" y="68"/>
                  </a:lnTo>
                  <a:lnTo>
                    <a:pt x="749" y="68"/>
                  </a:lnTo>
                  <a:lnTo>
                    <a:pt x="757" y="68"/>
                  </a:lnTo>
                  <a:lnTo>
                    <a:pt x="765" y="68"/>
                  </a:lnTo>
                  <a:lnTo>
                    <a:pt x="773" y="68"/>
                  </a:lnTo>
                  <a:lnTo>
                    <a:pt x="781" y="68"/>
                  </a:lnTo>
                  <a:lnTo>
                    <a:pt x="789" y="68"/>
                  </a:lnTo>
                  <a:lnTo>
                    <a:pt x="797" y="68"/>
                  </a:lnTo>
                  <a:lnTo>
                    <a:pt x="805" y="68"/>
                  </a:lnTo>
                  <a:lnTo>
                    <a:pt x="813" y="68"/>
                  </a:lnTo>
                  <a:lnTo>
                    <a:pt x="821" y="68"/>
                  </a:lnTo>
                  <a:lnTo>
                    <a:pt x="829" y="68"/>
                  </a:lnTo>
                  <a:lnTo>
                    <a:pt x="837" y="68"/>
                  </a:lnTo>
                  <a:lnTo>
                    <a:pt x="845" y="68"/>
                  </a:lnTo>
                  <a:lnTo>
                    <a:pt x="853" y="68"/>
                  </a:lnTo>
                  <a:lnTo>
                    <a:pt x="861" y="68"/>
                  </a:lnTo>
                  <a:lnTo>
                    <a:pt x="869" y="68"/>
                  </a:lnTo>
                  <a:lnTo>
                    <a:pt x="877" y="68"/>
                  </a:lnTo>
                  <a:lnTo>
                    <a:pt x="885" y="68"/>
                  </a:lnTo>
                  <a:lnTo>
                    <a:pt x="893" y="68"/>
                  </a:lnTo>
                  <a:lnTo>
                    <a:pt x="901" y="68"/>
                  </a:lnTo>
                  <a:lnTo>
                    <a:pt x="909" y="68"/>
                  </a:lnTo>
                  <a:lnTo>
                    <a:pt x="917" y="68"/>
                  </a:lnTo>
                  <a:lnTo>
                    <a:pt x="925" y="68"/>
                  </a:lnTo>
                  <a:lnTo>
                    <a:pt x="933" y="68"/>
                  </a:lnTo>
                  <a:lnTo>
                    <a:pt x="941" y="68"/>
                  </a:lnTo>
                  <a:lnTo>
                    <a:pt x="949" y="68"/>
                  </a:lnTo>
                  <a:lnTo>
                    <a:pt x="957" y="68"/>
                  </a:lnTo>
                  <a:lnTo>
                    <a:pt x="965" y="68"/>
                  </a:lnTo>
                  <a:lnTo>
                    <a:pt x="973" y="68"/>
                  </a:lnTo>
                  <a:lnTo>
                    <a:pt x="981" y="68"/>
                  </a:lnTo>
                  <a:lnTo>
                    <a:pt x="989" y="68"/>
                  </a:lnTo>
                  <a:lnTo>
                    <a:pt x="997" y="68"/>
                  </a:lnTo>
                  <a:lnTo>
                    <a:pt x="1005" y="68"/>
                  </a:lnTo>
                  <a:lnTo>
                    <a:pt x="1013" y="68"/>
                  </a:lnTo>
                  <a:lnTo>
                    <a:pt x="1025"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20" name="Rectangle 148"/>
            <p:cNvSpPr>
              <a:spLocks noChangeArrowheads="1"/>
            </p:cNvSpPr>
            <p:nvPr/>
          </p:nvSpPr>
          <p:spPr bwMode="auto">
            <a:xfrm>
              <a:off x="3086534" y="4979988"/>
              <a:ext cx="87844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evoked: source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421" name="Rectangle 149"/>
            <p:cNvSpPr>
              <a:spLocks noChangeArrowheads="1"/>
            </p:cNvSpPr>
            <p:nvPr/>
          </p:nvSpPr>
          <p:spPr bwMode="auto">
            <a:xfrm>
              <a:off x="3238946" y="636428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77" name="Rectangle 205"/>
            <p:cNvSpPr>
              <a:spLocks noChangeArrowheads="1"/>
            </p:cNvSpPr>
            <p:nvPr/>
          </p:nvSpPr>
          <p:spPr bwMode="auto">
            <a:xfrm>
              <a:off x="2749996" y="402953"/>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478" name="Rectangle 206"/>
            <p:cNvSpPr>
              <a:spLocks noChangeArrowheads="1"/>
            </p:cNvSpPr>
            <p:nvPr/>
          </p:nvSpPr>
          <p:spPr bwMode="auto">
            <a:xfrm>
              <a:off x="2749996" y="402953"/>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479" name="Line 207"/>
            <p:cNvSpPr>
              <a:spLocks noChangeShapeType="1"/>
            </p:cNvSpPr>
            <p:nvPr/>
          </p:nvSpPr>
          <p:spPr bwMode="auto">
            <a:xfrm>
              <a:off x="2749996" y="402953"/>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0" name="Line 208"/>
            <p:cNvSpPr>
              <a:spLocks noChangeShapeType="1"/>
            </p:cNvSpPr>
            <p:nvPr/>
          </p:nvSpPr>
          <p:spPr bwMode="auto">
            <a:xfrm>
              <a:off x="2749996" y="1457053"/>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1" name="Line 209"/>
            <p:cNvSpPr>
              <a:spLocks noChangeShapeType="1"/>
            </p:cNvSpPr>
            <p:nvPr/>
          </p:nvSpPr>
          <p:spPr bwMode="auto">
            <a:xfrm flipV="1">
              <a:off x="4377184" y="4029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2" name="Line 210"/>
            <p:cNvSpPr>
              <a:spLocks noChangeShapeType="1"/>
            </p:cNvSpPr>
            <p:nvPr/>
          </p:nvSpPr>
          <p:spPr bwMode="auto">
            <a:xfrm flipV="1">
              <a:off x="2749996" y="4029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4" name="Line 212"/>
            <p:cNvSpPr>
              <a:spLocks noChangeShapeType="1"/>
            </p:cNvSpPr>
            <p:nvPr/>
          </p:nvSpPr>
          <p:spPr bwMode="auto">
            <a:xfrm flipV="1">
              <a:off x="2749996" y="4029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5" name="Line 213"/>
            <p:cNvSpPr>
              <a:spLocks noChangeShapeType="1"/>
            </p:cNvSpPr>
            <p:nvPr/>
          </p:nvSpPr>
          <p:spPr bwMode="auto">
            <a:xfrm flipV="1">
              <a:off x="3054796" y="14380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6" name="Line 214"/>
            <p:cNvSpPr>
              <a:spLocks noChangeShapeType="1"/>
            </p:cNvSpPr>
            <p:nvPr/>
          </p:nvSpPr>
          <p:spPr bwMode="auto">
            <a:xfrm>
              <a:off x="3054796" y="4029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7" name="Rectangle 215"/>
            <p:cNvSpPr>
              <a:spLocks noChangeArrowheads="1"/>
            </p:cNvSpPr>
            <p:nvPr/>
          </p:nvSpPr>
          <p:spPr bwMode="auto">
            <a:xfrm>
              <a:off x="2997646" y="14761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88" name="Line 216"/>
            <p:cNvSpPr>
              <a:spLocks noChangeShapeType="1"/>
            </p:cNvSpPr>
            <p:nvPr/>
          </p:nvSpPr>
          <p:spPr bwMode="auto">
            <a:xfrm flipV="1">
              <a:off x="3373884" y="14380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89" name="Line 217"/>
            <p:cNvSpPr>
              <a:spLocks noChangeShapeType="1"/>
            </p:cNvSpPr>
            <p:nvPr/>
          </p:nvSpPr>
          <p:spPr bwMode="auto">
            <a:xfrm>
              <a:off x="3373884" y="4029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0" name="Rectangle 218"/>
            <p:cNvSpPr>
              <a:spLocks noChangeArrowheads="1"/>
            </p:cNvSpPr>
            <p:nvPr/>
          </p:nvSpPr>
          <p:spPr bwMode="auto">
            <a:xfrm>
              <a:off x="3315146" y="14761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91" name="Line 219"/>
            <p:cNvSpPr>
              <a:spLocks noChangeShapeType="1"/>
            </p:cNvSpPr>
            <p:nvPr/>
          </p:nvSpPr>
          <p:spPr bwMode="auto">
            <a:xfrm flipV="1">
              <a:off x="3697734" y="14380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2" name="Line 220"/>
            <p:cNvSpPr>
              <a:spLocks noChangeShapeType="1"/>
            </p:cNvSpPr>
            <p:nvPr/>
          </p:nvSpPr>
          <p:spPr bwMode="auto">
            <a:xfrm>
              <a:off x="3697734" y="4029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3" name="Rectangle 221"/>
            <p:cNvSpPr>
              <a:spLocks noChangeArrowheads="1"/>
            </p:cNvSpPr>
            <p:nvPr/>
          </p:nvSpPr>
          <p:spPr bwMode="auto">
            <a:xfrm>
              <a:off x="3640584" y="14761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94" name="Line 222"/>
            <p:cNvSpPr>
              <a:spLocks noChangeShapeType="1"/>
            </p:cNvSpPr>
            <p:nvPr/>
          </p:nvSpPr>
          <p:spPr bwMode="auto">
            <a:xfrm flipV="1">
              <a:off x="4015234" y="14380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5" name="Line 223"/>
            <p:cNvSpPr>
              <a:spLocks noChangeShapeType="1"/>
            </p:cNvSpPr>
            <p:nvPr/>
          </p:nvSpPr>
          <p:spPr bwMode="auto">
            <a:xfrm>
              <a:off x="4015234" y="4029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6" name="Rectangle 224"/>
            <p:cNvSpPr>
              <a:spLocks noChangeArrowheads="1"/>
            </p:cNvSpPr>
            <p:nvPr/>
          </p:nvSpPr>
          <p:spPr bwMode="auto">
            <a:xfrm>
              <a:off x="3958084" y="14761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97" name="Line 225"/>
            <p:cNvSpPr>
              <a:spLocks noChangeShapeType="1"/>
            </p:cNvSpPr>
            <p:nvPr/>
          </p:nvSpPr>
          <p:spPr bwMode="auto">
            <a:xfrm flipV="1">
              <a:off x="4332734" y="14380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8" name="Line 226"/>
            <p:cNvSpPr>
              <a:spLocks noChangeShapeType="1"/>
            </p:cNvSpPr>
            <p:nvPr/>
          </p:nvSpPr>
          <p:spPr bwMode="auto">
            <a:xfrm>
              <a:off x="4332734" y="4029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99" name="Rectangle 227"/>
            <p:cNvSpPr>
              <a:spLocks noChangeArrowheads="1"/>
            </p:cNvSpPr>
            <p:nvPr/>
          </p:nvSpPr>
          <p:spPr bwMode="auto">
            <a:xfrm>
              <a:off x="4275584" y="14761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00" name="Line 228"/>
            <p:cNvSpPr>
              <a:spLocks noChangeShapeType="1"/>
            </p:cNvSpPr>
            <p:nvPr/>
          </p:nvSpPr>
          <p:spPr bwMode="auto">
            <a:xfrm>
              <a:off x="2749996" y="144435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01" name="Line 229"/>
            <p:cNvSpPr>
              <a:spLocks noChangeShapeType="1"/>
            </p:cNvSpPr>
            <p:nvPr/>
          </p:nvSpPr>
          <p:spPr bwMode="auto">
            <a:xfrm flipH="1">
              <a:off x="4358134" y="144435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02" name="Rectangle 230"/>
            <p:cNvSpPr>
              <a:spLocks noChangeArrowheads="1"/>
            </p:cNvSpPr>
            <p:nvPr/>
          </p:nvSpPr>
          <p:spPr bwMode="auto">
            <a:xfrm>
              <a:off x="2661096" y="1393553"/>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03" name="Line 231"/>
            <p:cNvSpPr>
              <a:spLocks noChangeShapeType="1"/>
            </p:cNvSpPr>
            <p:nvPr/>
          </p:nvSpPr>
          <p:spPr bwMode="auto">
            <a:xfrm>
              <a:off x="2749996" y="125385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04" name="Line 232"/>
            <p:cNvSpPr>
              <a:spLocks noChangeShapeType="1"/>
            </p:cNvSpPr>
            <p:nvPr/>
          </p:nvSpPr>
          <p:spPr bwMode="auto">
            <a:xfrm flipH="1">
              <a:off x="4358134" y="125385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05" name="Rectangle 233"/>
            <p:cNvSpPr>
              <a:spLocks noChangeArrowheads="1"/>
            </p:cNvSpPr>
            <p:nvPr/>
          </p:nvSpPr>
          <p:spPr bwMode="auto">
            <a:xfrm>
              <a:off x="2661096" y="1203053"/>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06" name="Line 234"/>
            <p:cNvSpPr>
              <a:spLocks noChangeShapeType="1"/>
            </p:cNvSpPr>
            <p:nvPr/>
          </p:nvSpPr>
          <p:spPr bwMode="auto">
            <a:xfrm>
              <a:off x="2749996" y="106335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07" name="Line 235"/>
            <p:cNvSpPr>
              <a:spLocks noChangeShapeType="1"/>
            </p:cNvSpPr>
            <p:nvPr/>
          </p:nvSpPr>
          <p:spPr bwMode="auto">
            <a:xfrm flipH="1">
              <a:off x="4358134" y="106335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08" name="Rectangle 236"/>
            <p:cNvSpPr>
              <a:spLocks noChangeArrowheads="1"/>
            </p:cNvSpPr>
            <p:nvPr/>
          </p:nvSpPr>
          <p:spPr bwMode="auto">
            <a:xfrm>
              <a:off x="2686496" y="101255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09" name="Line 237"/>
            <p:cNvSpPr>
              <a:spLocks noChangeShapeType="1"/>
            </p:cNvSpPr>
            <p:nvPr/>
          </p:nvSpPr>
          <p:spPr bwMode="auto">
            <a:xfrm>
              <a:off x="2749996" y="86650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10" name="Line 238"/>
            <p:cNvSpPr>
              <a:spLocks noChangeShapeType="1"/>
            </p:cNvSpPr>
            <p:nvPr/>
          </p:nvSpPr>
          <p:spPr bwMode="auto">
            <a:xfrm flipH="1">
              <a:off x="4358134" y="86650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11" name="Rectangle 239"/>
            <p:cNvSpPr>
              <a:spLocks noChangeArrowheads="1"/>
            </p:cNvSpPr>
            <p:nvPr/>
          </p:nvSpPr>
          <p:spPr bwMode="auto">
            <a:xfrm>
              <a:off x="2686496" y="81570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12" name="Line 240"/>
            <p:cNvSpPr>
              <a:spLocks noChangeShapeType="1"/>
            </p:cNvSpPr>
            <p:nvPr/>
          </p:nvSpPr>
          <p:spPr bwMode="auto">
            <a:xfrm>
              <a:off x="2749996" y="67600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13" name="Line 241"/>
            <p:cNvSpPr>
              <a:spLocks noChangeShapeType="1"/>
            </p:cNvSpPr>
            <p:nvPr/>
          </p:nvSpPr>
          <p:spPr bwMode="auto">
            <a:xfrm flipH="1">
              <a:off x="4358134" y="67600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14" name="Rectangle 242"/>
            <p:cNvSpPr>
              <a:spLocks noChangeArrowheads="1"/>
            </p:cNvSpPr>
            <p:nvPr/>
          </p:nvSpPr>
          <p:spPr bwMode="auto">
            <a:xfrm>
              <a:off x="2686496" y="62520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15" name="Line 243"/>
            <p:cNvSpPr>
              <a:spLocks noChangeShapeType="1"/>
            </p:cNvSpPr>
            <p:nvPr/>
          </p:nvSpPr>
          <p:spPr bwMode="auto">
            <a:xfrm>
              <a:off x="2749996" y="48550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16" name="Line 244"/>
            <p:cNvSpPr>
              <a:spLocks noChangeShapeType="1"/>
            </p:cNvSpPr>
            <p:nvPr/>
          </p:nvSpPr>
          <p:spPr bwMode="auto">
            <a:xfrm flipH="1">
              <a:off x="4358134" y="48550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17" name="Rectangle 245"/>
            <p:cNvSpPr>
              <a:spLocks noChangeArrowheads="1"/>
            </p:cNvSpPr>
            <p:nvPr/>
          </p:nvSpPr>
          <p:spPr bwMode="auto">
            <a:xfrm>
              <a:off x="2686496" y="43470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21" name="Line 249"/>
            <p:cNvSpPr>
              <a:spLocks noChangeShapeType="1"/>
            </p:cNvSpPr>
            <p:nvPr/>
          </p:nvSpPr>
          <p:spPr bwMode="auto">
            <a:xfrm flipV="1">
              <a:off x="2749996" y="4029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22" name="Freeform 250"/>
            <p:cNvSpPr>
              <a:spLocks/>
            </p:cNvSpPr>
            <p:nvPr/>
          </p:nvSpPr>
          <p:spPr bwMode="auto">
            <a:xfrm>
              <a:off x="2749996" y="460103"/>
              <a:ext cx="1627188" cy="933450"/>
            </a:xfrm>
            <a:custGeom>
              <a:avLst/>
              <a:gdLst/>
              <a:ahLst/>
              <a:cxnLst>
                <a:cxn ang="0">
                  <a:pos x="32" y="276"/>
                </a:cxn>
                <a:cxn ang="0">
                  <a:pos x="72" y="268"/>
                </a:cxn>
                <a:cxn ang="0">
                  <a:pos x="112" y="260"/>
                </a:cxn>
                <a:cxn ang="0">
                  <a:pos x="152" y="260"/>
                </a:cxn>
                <a:cxn ang="0">
                  <a:pos x="192" y="268"/>
                </a:cxn>
                <a:cxn ang="0">
                  <a:pos x="232" y="168"/>
                </a:cxn>
                <a:cxn ang="0">
                  <a:pos x="272" y="0"/>
                </a:cxn>
                <a:cxn ang="0">
                  <a:pos x="312" y="48"/>
                </a:cxn>
                <a:cxn ang="0">
                  <a:pos x="352" y="60"/>
                </a:cxn>
                <a:cxn ang="0">
                  <a:pos x="393" y="56"/>
                </a:cxn>
                <a:cxn ang="0">
                  <a:pos x="433" y="48"/>
                </a:cxn>
                <a:cxn ang="0">
                  <a:pos x="473" y="120"/>
                </a:cxn>
                <a:cxn ang="0">
                  <a:pos x="517" y="288"/>
                </a:cxn>
                <a:cxn ang="0">
                  <a:pos x="557" y="276"/>
                </a:cxn>
                <a:cxn ang="0">
                  <a:pos x="597" y="272"/>
                </a:cxn>
                <a:cxn ang="0">
                  <a:pos x="637" y="284"/>
                </a:cxn>
                <a:cxn ang="0">
                  <a:pos x="677" y="256"/>
                </a:cxn>
                <a:cxn ang="0">
                  <a:pos x="717" y="260"/>
                </a:cxn>
                <a:cxn ang="0">
                  <a:pos x="757" y="260"/>
                </a:cxn>
                <a:cxn ang="0">
                  <a:pos x="797" y="276"/>
                </a:cxn>
                <a:cxn ang="0">
                  <a:pos x="837" y="248"/>
                </a:cxn>
                <a:cxn ang="0">
                  <a:pos x="877" y="268"/>
                </a:cxn>
                <a:cxn ang="0">
                  <a:pos x="917" y="264"/>
                </a:cxn>
                <a:cxn ang="0">
                  <a:pos x="957" y="280"/>
                </a:cxn>
                <a:cxn ang="0">
                  <a:pos x="997" y="292"/>
                </a:cxn>
                <a:cxn ang="0">
                  <a:pos x="1013" y="480"/>
                </a:cxn>
                <a:cxn ang="0">
                  <a:pos x="973" y="528"/>
                </a:cxn>
                <a:cxn ang="0">
                  <a:pos x="933" y="508"/>
                </a:cxn>
                <a:cxn ang="0">
                  <a:pos x="893" y="520"/>
                </a:cxn>
                <a:cxn ang="0">
                  <a:pos x="853" y="528"/>
                </a:cxn>
                <a:cxn ang="0">
                  <a:pos x="813" y="532"/>
                </a:cxn>
                <a:cxn ang="0">
                  <a:pos x="773" y="524"/>
                </a:cxn>
                <a:cxn ang="0">
                  <a:pos x="733" y="516"/>
                </a:cxn>
                <a:cxn ang="0">
                  <a:pos x="693" y="504"/>
                </a:cxn>
                <a:cxn ang="0">
                  <a:pos x="653" y="504"/>
                </a:cxn>
                <a:cxn ang="0">
                  <a:pos x="613" y="496"/>
                </a:cxn>
                <a:cxn ang="0">
                  <a:pos x="573" y="512"/>
                </a:cxn>
                <a:cxn ang="0">
                  <a:pos x="533" y="580"/>
                </a:cxn>
                <a:cxn ang="0">
                  <a:pos x="489" y="460"/>
                </a:cxn>
                <a:cxn ang="0">
                  <a:pos x="449" y="368"/>
                </a:cxn>
                <a:cxn ang="0">
                  <a:pos x="409" y="344"/>
                </a:cxn>
                <a:cxn ang="0">
                  <a:pos x="368" y="348"/>
                </a:cxn>
                <a:cxn ang="0">
                  <a:pos x="328" y="348"/>
                </a:cxn>
                <a:cxn ang="0">
                  <a:pos x="288" y="320"/>
                </a:cxn>
                <a:cxn ang="0">
                  <a:pos x="248" y="356"/>
                </a:cxn>
                <a:cxn ang="0">
                  <a:pos x="208" y="496"/>
                </a:cxn>
                <a:cxn ang="0">
                  <a:pos x="168" y="512"/>
                </a:cxn>
                <a:cxn ang="0">
                  <a:pos x="128" y="500"/>
                </a:cxn>
                <a:cxn ang="0">
                  <a:pos x="88" y="508"/>
                </a:cxn>
                <a:cxn ang="0">
                  <a:pos x="48" y="500"/>
                </a:cxn>
                <a:cxn ang="0">
                  <a:pos x="8" y="456"/>
                </a:cxn>
              </a:cxnLst>
              <a:rect l="0" t="0" r="r" b="b"/>
              <a:pathLst>
                <a:path w="1025" h="588">
                  <a:moveTo>
                    <a:pt x="0" y="296"/>
                  </a:moveTo>
                  <a:lnTo>
                    <a:pt x="8" y="280"/>
                  </a:lnTo>
                  <a:lnTo>
                    <a:pt x="16" y="272"/>
                  </a:lnTo>
                  <a:lnTo>
                    <a:pt x="24" y="276"/>
                  </a:lnTo>
                  <a:lnTo>
                    <a:pt x="32" y="276"/>
                  </a:lnTo>
                  <a:lnTo>
                    <a:pt x="40" y="276"/>
                  </a:lnTo>
                  <a:lnTo>
                    <a:pt x="48" y="284"/>
                  </a:lnTo>
                  <a:lnTo>
                    <a:pt x="56" y="284"/>
                  </a:lnTo>
                  <a:lnTo>
                    <a:pt x="64" y="276"/>
                  </a:lnTo>
                  <a:lnTo>
                    <a:pt x="72" y="268"/>
                  </a:lnTo>
                  <a:lnTo>
                    <a:pt x="80" y="268"/>
                  </a:lnTo>
                  <a:lnTo>
                    <a:pt x="88" y="276"/>
                  </a:lnTo>
                  <a:lnTo>
                    <a:pt x="96" y="276"/>
                  </a:lnTo>
                  <a:lnTo>
                    <a:pt x="104" y="268"/>
                  </a:lnTo>
                  <a:lnTo>
                    <a:pt x="112" y="260"/>
                  </a:lnTo>
                  <a:lnTo>
                    <a:pt x="120" y="260"/>
                  </a:lnTo>
                  <a:lnTo>
                    <a:pt x="128" y="260"/>
                  </a:lnTo>
                  <a:lnTo>
                    <a:pt x="136" y="260"/>
                  </a:lnTo>
                  <a:lnTo>
                    <a:pt x="144" y="256"/>
                  </a:lnTo>
                  <a:lnTo>
                    <a:pt x="152" y="260"/>
                  </a:lnTo>
                  <a:lnTo>
                    <a:pt x="160" y="260"/>
                  </a:lnTo>
                  <a:lnTo>
                    <a:pt x="168" y="268"/>
                  </a:lnTo>
                  <a:lnTo>
                    <a:pt x="176" y="268"/>
                  </a:lnTo>
                  <a:lnTo>
                    <a:pt x="184" y="268"/>
                  </a:lnTo>
                  <a:lnTo>
                    <a:pt x="192" y="268"/>
                  </a:lnTo>
                  <a:lnTo>
                    <a:pt x="200" y="256"/>
                  </a:lnTo>
                  <a:lnTo>
                    <a:pt x="208" y="248"/>
                  </a:lnTo>
                  <a:lnTo>
                    <a:pt x="216" y="228"/>
                  </a:lnTo>
                  <a:lnTo>
                    <a:pt x="224" y="200"/>
                  </a:lnTo>
                  <a:lnTo>
                    <a:pt x="232" y="168"/>
                  </a:lnTo>
                  <a:lnTo>
                    <a:pt x="240" y="128"/>
                  </a:lnTo>
                  <a:lnTo>
                    <a:pt x="248" y="84"/>
                  </a:lnTo>
                  <a:lnTo>
                    <a:pt x="256" y="44"/>
                  </a:lnTo>
                  <a:lnTo>
                    <a:pt x="264" y="16"/>
                  </a:lnTo>
                  <a:lnTo>
                    <a:pt x="272" y="0"/>
                  </a:lnTo>
                  <a:lnTo>
                    <a:pt x="280" y="4"/>
                  </a:lnTo>
                  <a:lnTo>
                    <a:pt x="288" y="24"/>
                  </a:lnTo>
                  <a:lnTo>
                    <a:pt x="296" y="44"/>
                  </a:lnTo>
                  <a:lnTo>
                    <a:pt x="304" y="52"/>
                  </a:lnTo>
                  <a:lnTo>
                    <a:pt x="312" y="48"/>
                  </a:lnTo>
                  <a:lnTo>
                    <a:pt x="320" y="36"/>
                  </a:lnTo>
                  <a:lnTo>
                    <a:pt x="328" y="36"/>
                  </a:lnTo>
                  <a:lnTo>
                    <a:pt x="336" y="48"/>
                  </a:lnTo>
                  <a:lnTo>
                    <a:pt x="344" y="56"/>
                  </a:lnTo>
                  <a:lnTo>
                    <a:pt x="352" y="60"/>
                  </a:lnTo>
                  <a:lnTo>
                    <a:pt x="360" y="52"/>
                  </a:lnTo>
                  <a:lnTo>
                    <a:pt x="368" y="48"/>
                  </a:lnTo>
                  <a:lnTo>
                    <a:pt x="376" y="48"/>
                  </a:lnTo>
                  <a:lnTo>
                    <a:pt x="385" y="52"/>
                  </a:lnTo>
                  <a:lnTo>
                    <a:pt x="393" y="56"/>
                  </a:lnTo>
                  <a:lnTo>
                    <a:pt x="401" y="52"/>
                  </a:lnTo>
                  <a:lnTo>
                    <a:pt x="409" y="48"/>
                  </a:lnTo>
                  <a:lnTo>
                    <a:pt x="417" y="44"/>
                  </a:lnTo>
                  <a:lnTo>
                    <a:pt x="425" y="40"/>
                  </a:lnTo>
                  <a:lnTo>
                    <a:pt x="433" y="48"/>
                  </a:lnTo>
                  <a:lnTo>
                    <a:pt x="441" y="52"/>
                  </a:lnTo>
                  <a:lnTo>
                    <a:pt x="449" y="56"/>
                  </a:lnTo>
                  <a:lnTo>
                    <a:pt x="457" y="72"/>
                  </a:lnTo>
                  <a:lnTo>
                    <a:pt x="465" y="96"/>
                  </a:lnTo>
                  <a:lnTo>
                    <a:pt x="473" y="120"/>
                  </a:lnTo>
                  <a:lnTo>
                    <a:pt x="481" y="136"/>
                  </a:lnTo>
                  <a:lnTo>
                    <a:pt x="489" y="152"/>
                  </a:lnTo>
                  <a:lnTo>
                    <a:pt x="497" y="192"/>
                  </a:lnTo>
                  <a:lnTo>
                    <a:pt x="505" y="244"/>
                  </a:lnTo>
                  <a:lnTo>
                    <a:pt x="517" y="288"/>
                  </a:lnTo>
                  <a:lnTo>
                    <a:pt x="525" y="308"/>
                  </a:lnTo>
                  <a:lnTo>
                    <a:pt x="533" y="308"/>
                  </a:lnTo>
                  <a:lnTo>
                    <a:pt x="541" y="292"/>
                  </a:lnTo>
                  <a:lnTo>
                    <a:pt x="549" y="284"/>
                  </a:lnTo>
                  <a:lnTo>
                    <a:pt x="557" y="276"/>
                  </a:lnTo>
                  <a:lnTo>
                    <a:pt x="565" y="264"/>
                  </a:lnTo>
                  <a:lnTo>
                    <a:pt x="573" y="256"/>
                  </a:lnTo>
                  <a:lnTo>
                    <a:pt x="581" y="256"/>
                  </a:lnTo>
                  <a:lnTo>
                    <a:pt x="589" y="268"/>
                  </a:lnTo>
                  <a:lnTo>
                    <a:pt x="597" y="272"/>
                  </a:lnTo>
                  <a:lnTo>
                    <a:pt x="605" y="260"/>
                  </a:lnTo>
                  <a:lnTo>
                    <a:pt x="613" y="248"/>
                  </a:lnTo>
                  <a:lnTo>
                    <a:pt x="621" y="256"/>
                  </a:lnTo>
                  <a:lnTo>
                    <a:pt x="629" y="276"/>
                  </a:lnTo>
                  <a:lnTo>
                    <a:pt x="637" y="284"/>
                  </a:lnTo>
                  <a:lnTo>
                    <a:pt x="645" y="276"/>
                  </a:lnTo>
                  <a:lnTo>
                    <a:pt x="653" y="264"/>
                  </a:lnTo>
                  <a:lnTo>
                    <a:pt x="661" y="260"/>
                  </a:lnTo>
                  <a:lnTo>
                    <a:pt x="669" y="256"/>
                  </a:lnTo>
                  <a:lnTo>
                    <a:pt x="677" y="256"/>
                  </a:lnTo>
                  <a:lnTo>
                    <a:pt x="685" y="260"/>
                  </a:lnTo>
                  <a:lnTo>
                    <a:pt x="693" y="268"/>
                  </a:lnTo>
                  <a:lnTo>
                    <a:pt x="701" y="268"/>
                  </a:lnTo>
                  <a:lnTo>
                    <a:pt x="709" y="264"/>
                  </a:lnTo>
                  <a:lnTo>
                    <a:pt x="717" y="260"/>
                  </a:lnTo>
                  <a:lnTo>
                    <a:pt x="725" y="264"/>
                  </a:lnTo>
                  <a:lnTo>
                    <a:pt x="733" y="268"/>
                  </a:lnTo>
                  <a:lnTo>
                    <a:pt x="741" y="268"/>
                  </a:lnTo>
                  <a:lnTo>
                    <a:pt x="749" y="264"/>
                  </a:lnTo>
                  <a:lnTo>
                    <a:pt x="757" y="260"/>
                  </a:lnTo>
                  <a:lnTo>
                    <a:pt x="765" y="264"/>
                  </a:lnTo>
                  <a:lnTo>
                    <a:pt x="773" y="268"/>
                  </a:lnTo>
                  <a:lnTo>
                    <a:pt x="781" y="272"/>
                  </a:lnTo>
                  <a:lnTo>
                    <a:pt x="789" y="276"/>
                  </a:lnTo>
                  <a:lnTo>
                    <a:pt x="797" y="276"/>
                  </a:lnTo>
                  <a:lnTo>
                    <a:pt x="805" y="276"/>
                  </a:lnTo>
                  <a:lnTo>
                    <a:pt x="813" y="276"/>
                  </a:lnTo>
                  <a:lnTo>
                    <a:pt x="821" y="264"/>
                  </a:lnTo>
                  <a:lnTo>
                    <a:pt x="829" y="252"/>
                  </a:lnTo>
                  <a:lnTo>
                    <a:pt x="837" y="248"/>
                  </a:lnTo>
                  <a:lnTo>
                    <a:pt x="845" y="260"/>
                  </a:lnTo>
                  <a:lnTo>
                    <a:pt x="853" y="276"/>
                  </a:lnTo>
                  <a:lnTo>
                    <a:pt x="861" y="276"/>
                  </a:lnTo>
                  <a:lnTo>
                    <a:pt x="869" y="268"/>
                  </a:lnTo>
                  <a:lnTo>
                    <a:pt x="877" y="268"/>
                  </a:lnTo>
                  <a:lnTo>
                    <a:pt x="885" y="272"/>
                  </a:lnTo>
                  <a:lnTo>
                    <a:pt x="893" y="268"/>
                  </a:lnTo>
                  <a:lnTo>
                    <a:pt x="901" y="260"/>
                  </a:lnTo>
                  <a:lnTo>
                    <a:pt x="909" y="256"/>
                  </a:lnTo>
                  <a:lnTo>
                    <a:pt x="917" y="264"/>
                  </a:lnTo>
                  <a:lnTo>
                    <a:pt x="925" y="272"/>
                  </a:lnTo>
                  <a:lnTo>
                    <a:pt x="933" y="264"/>
                  </a:lnTo>
                  <a:lnTo>
                    <a:pt x="941" y="252"/>
                  </a:lnTo>
                  <a:lnTo>
                    <a:pt x="949" y="260"/>
                  </a:lnTo>
                  <a:lnTo>
                    <a:pt x="957" y="280"/>
                  </a:lnTo>
                  <a:lnTo>
                    <a:pt x="965" y="292"/>
                  </a:lnTo>
                  <a:lnTo>
                    <a:pt x="973" y="288"/>
                  </a:lnTo>
                  <a:lnTo>
                    <a:pt x="981" y="284"/>
                  </a:lnTo>
                  <a:lnTo>
                    <a:pt x="989" y="284"/>
                  </a:lnTo>
                  <a:lnTo>
                    <a:pt x="997" y="292"/>
                  </a:lnTo>
                  <a:lnTo>
                    <a:pt x="1005" y="288"/>
                  </a:lnTo>
                  <a:lnTo>
                    <a:pt x="1013" y="284"/>
                  </a:lnTo>
                  <a:lnTo>
                    <a:pt x="1025" y="284"/>
                  </a:lnTo>
                  <a:lnTo>
                    <a:pt x="1025" y="464"/>
                  </a:lnTo>
                  <a:lnTo>
                    <a:pt x="1013" y="480"/>
                  </a:lnTo>
                  <a:lnTo>
                    <a:pt x="1005" y="500"/>
                  </a:lnTo>
                  <a:lnTo>
                    <a:pt x="997" y="512"/>
                  </a:lnTo>
                  <a:lnTo>
                    <a:pt x="989" y="516"/>
                  </a:lnTo>
                  <a:lnTo>
                    <a:pt x="981" y="520"/>
                  </a:lnTo>
                  <a:lnTo>
                    <a:pt x="973" y="528"/>
                  </a:lnTo>
                  <a:lnTo>
                    <a:pt x="965" y="532"/>
                  </a:lnTo>
                  <a:lnTo>
                    <a:pt x="957" y="524"/>
                  </a:lnTo>
                  <a:lnTo>
                    <a:pt x="949" y="504"/>
                  </a:lnTo>
                  <a:lnTo>
                    <a:pt x="941" y="496"/>
                  </a:lnTo>
                  <a:lnTo>
                    <a:pt x="933" y="508"/>
                  </a:lnTo>
                  <a:lnTo>
                    <a:pt x="925" y="520"/>
                  </a:lnTo>
                  <a:lnTo>
                    <a:pt x="917" y="512"/>
                  </a:lnTo>
                  <a:lnTo>
                    <a:pt x="909" y="504"/>
                  </a:lnTo>
                  <a:lnTo>
                    <a:pt x="901" y="508"/>
                  </a:lnTo>
                  <a:lnTo>
                    <a:pt x="893" y="520"/>
                  </a:lnTo>
                  <a:lnTo>
                    <a:pt x="885" y="520"/>
                  </a:lnTo>
                  <a:lnTo>
                    <a:pt x="877" y="520"/>
                  </a:lnTo>
                  <a:lnTo>
                    <a:pt x="869" y="520"/>
                  </a:lnTo>
                  <a:lnTo>
                    <a:pt x="861" y="528"/>
                  </a:lnTo>
                  <a:lnTo>
                    <a:pt x="853" y="528"/>
                  </a:lnTo>
                  <a:lnTo>
                    <a:pt x="845" y="516"/>
                  </a:lnTo>
                  <a:lnTo>
                    <a:pt x="837" y="504"/>
                  </a:lnTo>
                  <a:lnTo>
                    <a:pt x="829" y="508"/>
                  </a:lnTo>
                  <a:lnTo>
                    <a:pt x="821" y="520"/>
                  </a:lnTo>
                  <a:lnTo>
                    <a:pt x="813" y="532"/>
                  </a:lnTo>
                  <a:lnTo>
                    <a:pt x="805" y="536"/>
                  </a:lnTo>
                  <a:lnTo>
                    <a:pt x="797" y="532"/>
                  </a:lnTo>
                  <a:lnTo>
                    <a:pt x="789" y="528"/>
                  </a:lnTo>
                  <a:lnTo>
                    <a:pt x="781" y="528"/>
                  </a:lnTo>
                  <a:lnTo>
                    <a:pt x="773" y="524"/>
                  </a:lnTo>
                  <a:lnTo>
                    <a:pt x="765" y="516"/>
                  </a:lnTo>
                  <a:lnTo>
                    <a:pt x="757" y="512"/>
                  </a:lnTo>
                  <a:lnTo>
                    <a:pt x="749" y="516"/>
                  </a:lnTo>
                  <a:lnTo>
                    <a:pt x="741" y="516"/>
                  </a:lnTo>
                  <a:lnTo>
                    <a:pt x="733" y="516"/>
                  </a:lnTo>
                  <a:lnTo>
                    <a:pt x="725" y="508"/>
                  </a:lnTo>
                  <a:lnTo>
                    <a:pt x="717" y="504"/>
                  </a:lnTo>
                  <a:lnTo>
                    <a:pt x="709" y="504"/>
                  </a:lnTo>
                  <a:lnTo>
                    <a:pt x="701" y="508"/>
                  </a:lnTo>
                  <a:lnTo>
                    <a:pt x="693" y="504"/>
                  </a:lnTo>
                  <a:lnTo>
                    <a:pt x="685" y="496"/>
                  </a:lnTo>
                  <a:lnTo>
                    <a:pt x="677" y="492"/>
                  </a:lnTo>
                  <a:lnTo>
                    <a:pt x="669" y="488"/>
                  </a:lnTo>
                  <a:lnTo>
                    <a:pt x="661" y="496"/>
                  </a:lnTo>
                  <a:lnTo>
                    <a:pt x="653" y="504"/>
                  </a:lnTo>
                  <a:lnTo>
                    <a:pt x="645" y="516"/>
                  </a:lnTo>
                  <a:lnTo>
                    <a:pt x="637" y="524"/>
                  </a:lnTo>
                  <a:lnTo>
                    <a:pt x="629" y="520"/>
                  </a:lnTo>
                  <a:lnTo>
                    <a:pt x="621" y="500"/>
                  </a:lnTo>
                  <a:lnTo>
                    <a:pt x="613" y="496"/>
                  </a:lnTo>
                  <a:lnTo>
                    <a:pt x="605" y="508"/>
                  </a:lnTo>
                  <a:lnTo>
                    <a:pt x="597" y="524"/>
                  </a:lnTo>
                  <a:lnTo>
                    <a:pt x="589" y="520"/>
                  </a:lnTo>
                  <a:lnTo>
                    <a:pt x="581" y="512"/>
                  </a:lnTo>
                  <a:lnTo>
                    <a:pt x="573" y="512"/>
                  </a:lnTo>
                  <a:lnTo>
                    <a:pt x="565" y="524"/>
                  </a:lnTo>
                  <a:lnTo>
                    <a:pt x="557" y="540"/>
                  </a:lnTo>
                  <a:lnTo>
                    <a:pt x="549" y="548"/>
                  </a:lnTo>
                  <a:lnTo>
                    <a:pt x="541" y="564"/>
                  </a:lnTo>
                  <a:lnTo>
                    <a:pt x="533" y="580"/>
                  </a:lnTo>
                  <a:lnTo>
                    <a:pt x="525" y="588"/>
                  </a:lnTo>
                  <a:lnTo>
                    <a:pt x="517" y="576"/>
                  </a:lnTo>
                  <a:lnTo>
                    <a:pt x="505" y="536"/>
                  </a:lnTo>
                  <a:lnTo>
                    <a:pt x="497" y="488"/>
                  </a:lnTo>
                  <a:lnTo>
                    <a:pt x="489" y="460"/>
                  </a:lnTo>
                  <a:lnTo>
                    <a:pt x="481" y="444"/>
                  </a:lnTo>
                  <a:lnTo>
                    <a:pt x="473" y="432"/>
                  </a:lnTo>
                  <a:lnTo>
                    <a:pt x="465" y="408"/>
                  </a:lnTo>
                  <a:lnTo>
                    <a:pt x="457" y="384"/>
                  </a:lnTo>
                  <a:lnTo>
                    <a:pt x="449" y="368"/>
                  </a:lnTo>
                  <a:lnTo>
                    <a:pt x="441" y="360"/>
                  </a:lnTo>
                  <a:lnTo>
                    <a:pt x="433" y="352"/>
                  </a:lnTo>
                  <a:lnTo>
                    <a:pt x="425" y="344"/>
                  </a:lnTo>
                  <a:lnTo>
                    <a:pt x="417" y="340"/>
                  </a:lnTo>
                  <a:lnTo>
                    <a:pt x="409" y="344"/>
                  </a:lnTo>
                  <a:lnTo>
                    <a:pt x="401" y="348"/>
                  </a:lnTo>
                  <a:lnTo>
                    <a:pt x="393" y="352"/>
                  </a:lnTo>
                  <a:lnTo>
                    <a:pt x="385" y="348"/>
                  </a:lnTo>
                  <a:lnTo>
                    <a:pt x="376" y="344"/>
                  </a:lnTo>
                  <a:lnTo>
                    <a:pt x="368" y="348"/>
                  </a:lnTo>
                  <a:lnTo>
                    <a:pt x="360" y="356"/>
                  </a:lnTo>
                  <a:lnTo>
                    <a:pt x="352" y="368"/>
                  </a:lnTo>
                  <a:lnTo>
                    <a:pt x="344" y="364"/>
                  </a:lnTo>
                  <a:lnTo>
                    <a:pt x="336" y="356"/>
                  </a:lnTo>
                  <a:lnTo>
                    <a:pt x="328" y="348"/>
                  </a:lnTo>
                  <a:lnTo>
                    <a:pt x="320" y="344"/>
                  </a:lnTo>
                  <a:lnTo>
                    <a:pt x="312" y="356"/>
                  </a:lnTo>
                  <a:lnTo>
                    <a:pt x="304" y="356"/>
                  </a:lnTo>
                  <a:lnTo>
                    <a:pt x="296" y="344"/>
                  </a:lnTo>
                  <a:lnTo>
                    <a:pt x="288" y="320"/>
                  </a:lnTo>
                  <a:lnTo>
                    <a:pt x="280" y="292"/>
                  </a:lnTo>
                  <a:lnTo>
                    <a:pt x="272" y="284"/>
                  </a:lnTo>
                  <a:lnTo>
                    <a:pt x="264" y="296"/>
                  </a:lnTo>
                  <a:lnTo>
                    <a:pt x="256" y="324"/>
                  </a:lnTo>
                  <a:lnTo>
                    <a:pt x="248" y="356"/>
                  </a:lnTo>
                  <a:lnTo>
                    <a:pt x="240" y="396"/>
                  </a:lnTo>
                  <a:lnTo>
                    <a:pt x="232" y="432"/>
                  </a:lnTo>
                  <a:lnTo>
                    <a:pt x="224" y="456"/>
                  </a:lnTo>
                  <a:lnTo>
                    <a:pt x="216" y="480"/>
                  </a:lnTo>
                  <a:lnTo>
                    <a:pt x="208" y="496"/>
                  </a:lnTo>
                  <a:lnTo>
                    <a:pt x="200" y="508"/>
                  </a:lnTo>
                  <a:lnTo>
                    <a:pt x="192" y="512"/>
                  </a:lnTo>
                  <a:lnTo>
                    <a:pt x="184" y="516"/>
                  </a:lnTo>
                  <a:lnTo>
                    <a:pt x="176" y="516"/>
                  </a:lnTo>
                  <a:lnTo>
                    <a:pt x="168" y="512"/>
                  </a:lnTo>
                  <a:lnTo>
                    <a:pt x="160" y="504"/>
                  </a:lnTo>
                  <a:lnTo>
                    <a:pt x="152" y="500"/>
                  </a:lnTo>
                  <a:lnTo>
                    <a:pt x="144" y="500"/>
                  </a:lnTo>
                  <a:lnTo>
                    <a:pt x="136" y="500"/>
                  </a:lnTo>
                  <a:lnTo>
                    <a:pt x="128" y="500"/>
                  </a:lnTo>
                  <a:lnTo>
                    <a:pt x="120" y="496"/>
                  </a:lnTo>
                  <a:lnTo>
                    <a:pt x="112" y="496"/>
                  </a:lnTo>
                  <a:lnTo>
                    <a:pt x="104" y="504"/>
                  </a:lnTo>
                  <a:lnTo>
                    <a:pt x="96" y="512"/>
                  </a:lnTo>
                  <a:lnTo>
                    <a:pt x="88" y="508"/>
                  </a:lnTo>
                  <a:lnTo>
                    <a:pt x="80" y="496"/>
                  </a:lnTo>
                  <a:lnTo>
                    <a:pt x="72" y="492"/>
                  </a:lnTo>
                  <a:lnTo>
                    <a:pt x="64" y="496"/>
                  </a:lnTo>
                  <a:lnTo>
                    <a:pt x="56" y="504"/>
                  </a:lnTo>
                  <a:lnTo>
                    <a:pt x="48" y="500"/>
                  </a:lnTo>
                  <a:lnTo>
                    <a:pt x="40" y="488"/>
                  </a:lnTo>
                  <a:lnTo>
                    <a:pt x="32" y="480"/>
                  </a:lnTo>
                  <a:lnTo>
                    <a:pt x="24" y="472"/>
                  </a:lnTo>
                  <a:lnTo>
                    <a:pt x="16" y="460"/>
                  </a:lnTo>
                  <a:lnTo>
                    <a:pt x="8" y="456"/>
                  </a:lnTo>
                  <a:lnTo>
                    <a:pt x="0" y="460"/>
                  </a:lnTo>
                  <a:lnTo>
                    <a:pt x="0" y="296"/>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23" name="Freeform 251"/>
            <p:cNvSpPr>
              <a:spLocks/>
            </p:cNvSpPr>
            <p:nvPr/>
          </p:nvSpPr>
          <p:spPr bwMode="auto">
            <a:xfrm>
              <a:off x="2749996" y="460103"/>
              <a:ext cx="1627188" cy="933450"/>
            </a:xfrm>
            <a:custGeom>
              <a:avLst/>
              <a:gdLst/>
              <a:ahLst/>
              <a:cxnLst>
                <a:cxn ang="0">
                  <a:pos x="32" y="276"/>
                </a:cxn>
                <a:cxn ang="0">
                  <a:pos x="72" y="268"/>
                </a:cxn>
                <a:cxn ang="0">
                  <a:pos x="112" y="260"/>
                </a:cxn>
                <a:cxn ang="0">
                  <a:pos x="152" y="260"/>
                </a:cxn>
                <a:cxn ang="0">
                  <a:pos x="192" y="268"/>
                </a:cxn>
                <a:cxn ang="0">
                  <a:pos x="232" y="168"/>
                </a:cxn>
                <a:cxn ang="0">
                  <a:pos x="272" y="0"/>
                </a:cxn>
                <a:cxn ang="0">
                  <a:pos x="312" y="48"/>
                </a:cxn>
                <a:cxn ang="0">
                  <a:pos x="352" y="60"/>
                </a:cxn>
                <a:cxn ang="0">
                  <a:pos x="393" y="56"/>
                </a:cxn>
                <a:cxn ang="0">
                  <a:pos x="433" y="48"/>
                </a:cxn>
                <a:cxn ang="0">
                  <a:pos x="473" y="120"/>
                </a:cxn>
                <a:cxn ang="0">
                  <a:pos x="517" y="288"/>
                </a:cxn>
                <a:cxn ang="0">
                  <a:pos x="557" y="276"/>
                </a:cxn>
                <a:cxn ang="0">
                  <a:pos x="597" y="272"/>
                </a:cxn>
                <a:cxn ang="0">
                  <a:pos x="637" y="284"/>
                </a:cxn>
                <a:cxn ang="0">
                  <a:pos x="677" y="256"/>
                </a:cxn>
                <a:cxn ang="0">
                  <a:pos x="717" y="260"/>
                </a:cxn>
                <a:cxn ang="0">
                  <a:pos x="757" y="260"/>
                </a:cxn>
                <a:cxn ang="0">
                  <a:pos x="797" y="276"/>
                </a:cxn>
                <a:cxn ang="0">
                  <a:pos x="837" y="248"/>
                </a:cxn>
                <a:cxn ang="0">
                  <a:pos x="877" y="268"/>
                </a:cxn>
                <a:cxn ang="0">
                  <a:pos x="917" y="264"/>
                </a:cxn>
                <a:cxn ang="0">
                  <a:pos x="957" y="280"/>
                </a:cxn>
                <a:cxn ang="0">
                  <a:pos x="997" y="292"/>
                </a:cxn>
                <a:cxn ang="0">
                  <a:pos x="1013" y="480"/>
                </a:cxn>
                <a:cxn ang="0">
                  <a:pos x="973" y="528"/>
                </a:cxn>
                <a:cxn ang="0">
                  <a:pos x="933" y="508"/>
                </a:cxn>
                <a:cxn ang="0">
                  <a:pos x="893" y="520"/>
                </a:cxn>
                <a:cxn ang="0">
                  <a:pos x="853" y="528"/>
                </a:cxn>
                <a:cxn ang="0">
                  <a:pos x="813" y="532"/>
                </a:cxn>
                <a:cxn ang="0">
                  <a:pos x="773" y="524"/>
                </a:cxn>
                <a:cxn ang="0">
                  <a:pos x="733" y="516"/>
                </a:cxn>
                <a:cxn ang="0">
                  <a:pos x="693" y="504"/>
                </a:cxn>
                <a:cxn ang="0">
                  <a:pos x="653" y="504"/>
                </a:cxn>
                <a:cxn ang="0">
                  <a:pos x="613" y="496"/>
                </a:cxn>
                <a:cxn ang="0">
                  <a:pos x="573" y="512"/>
                </a:cxn>
                <a:cxn ang="0">
                  <a:pos x="533" y="580"/>
                </a:cxn>
                <a:cxn ang="0">
                  <a:pos x="489" y="460"/>
                </a:cxn>
                <a:cxn ang="0">
                  <a:pos x="449" y="368"/>
                </a:cxn>
                <a:cxn ang="0">
                  <a:pos x="409" y="344"/>
                </a:cxn>
                <a:cxn ang="0">
                  <a:pos x="368" y="348"/>
                </a:cxn>
                <a:cxn ang="0">
                  <a:pos x="328" y="348"/>
                </a:cxn>
                <a:cxn ang="0">
                  <a:pos x="288" y="320"/>
                </a:cxn>
                <a:cxn ang="0">
                  <a:pos x="248" y="356"/>
                </a:cxn>
                <a:cxn ang="0">
                  <a:pos x="208" y="496"/>
                </a:cxn>
                <a:cxn ang="0">
                  <a:pos x="168" y="512"/>
                </a:cxn>
                <a:cxn ang="0">
                  <a:pos x="128" y="500"/>
                </a:cxn>
                <a:cxn ang="0">
                  <a:pos x="88" y="508"/>
                </a:cxn>
                <a:cxn ang="0">
                  <a:pos x="48" y="500"/>
                </a:cxn>
                <a:cxn ang="0">
                  <a:pos x="8" y="456"/>
                </a:cxn>
              </a:cxnLst>
              <a:rect l="0" t="0" r="r" b="b"/>
              <a:pathLst>
                <a:path w="1025" h="588">
                  <a:moveTo>
                    <a:pt x="0" y="296"/>
                  </a:moveTo>
                  <a:lnTo>
                    <a:pt x="8" y="280"/>
                  </a:lnTo>
                  <a:lnTo>
                    <a:pt x="16" y="272"/>
                  </a:lnTo>
                  <a:lnTo>
                    <a:pt x="24" y="276"/>
                  </a:lnTo>
                  <a:lnTo>
                    <a:pt x="32" y="276"/>
                  </a:lnTo>
                  <a:lnTo>
                    <a:pt x="40" y="276"/>
                  </a:lnTo>
                  <a:lnTo>
                    <a:pt x="48" y="284"/>
                  </a:lnTo>
                  <a:lnTo>
                    <a:pt x="56" y="284"/>
                  </a:lnTo>
                  <a:lnTo>
                    <a:pt x="64" y="276"/>
                  </a:lnTo>
                  <a:lnTo>
                    <a:pt x="72" y="268"/>
                  </a:lnTo>
                  <a:lnTo>
                    <a:pt x="80" y="268"/>
                  </a:lnTo>
                  <a:lnTo>
                    <a:pt x="88" y="276"/>
                  </a:lnTo>
                  <a:lnTo>
                    <a:pt x="96" y="276"/>
                  </a:lnTo>
                  <a:lnTo>
                    <a:pt x="104" y="268"/>
                  </a:lnTo>
                  <a:lnTo>
                    <a:pt x="112" y="260"/>
                  </a:lnTo>
                  <a:lnTo>
                    <a:pt x="120" y="260"/>
                  </a:lnTo>
                  <a:lnTo>
                    <a:pt x="128" y="260"/>
                  </a:lnTo>
                  <a:lnTo>
                    <a:pt x="136" y="260"/>
                  </a:lnTo>
                  <a:lnTo>
                    <a:pt x="144" y="256"/>
                  </a:lnTo>
                  <a:lnTo>
                    <a:pt x="152" y="260"/>
                  </a:lnTo>
                  <a:lnTo>
                    <a:pt x="160" y="260"/>
                  </a:lnTo>
                  <a:lnTo>
                    <a:pt x="168" y="268"/>
                  </a:lnTo>
                  <a:lnTo>
                    <a:pt x="176" y="268"/>
                  </a:lnTo>
                  <a:lnTo>
                    <a:pt x="184" y="268"/>
                  </a:lnTo>
                  <a:lnTo>
                    <a:pt x="192" y="268"/>
                  </a:lnTo>
                  <a:lnTo>
                    <a:pt x="200" y="256"/>
                  </a:lnTo>
                  <a:lnTo>
                    <a:pt x="208" y="248"/>
                  </a:lnTo>
                  <a:lnTo>
                    <a:pt x="216" y="228"/>
                  </a:lnTo>
                  <a:lnTo>
                    <a:pt x="224" y="200"/>
                  </a:lnTo>
                  <a:lnTo>
                    <a:pt x="232" y="168"/>
                  </a:lnTo>
                  <a:lnTo>
                    <a:pt x="240" y="128"/>
                  </a:lnTo>
                  <a:lnTo>
                    <a:pt x="248" y="84"/>
                  </a:lnTo>
                  <a:lnTo>
                    <a:pt x="256" y="44"/>
                  </a:lnTo>
                  <a:lnTo>
                    <a:pt x="264" y="16"/>
                  </a:lnTo>
                  <a:lnTo>
                    <a:pt x="272" y="0"/>
                  </a:lnTo>
                  <a:lnTo>
                    <a:pt x="280" y="4"/>
                  </a:lnTo>
                  <a:lnTo>
                    <a:pt x="288" y="24"/>
                  </a:lnTo>
                  <a:lnTo>
                    <a:pt x="296" y="44"/>
                  </a:lnTo>
                  <a:lnTo>
                    <a:pt x="304" y="52"/>
                  </a:lnTo>
                  <a:lnTo>
                    <a:pt x="312" y="48"/>
                  </a:lnTo>
                  <a:lnTo>
                    <a:pt x="320" y="36"/>
                  </a:lnTo>
                  <a:lnTo>
                    <a:pt x="328" y="36"/>
                  </a:lnTo>
                  <a:lnTo>
                    <a:pt x="336" y="48"/>
                  </a:lnTo>
                  <a:lnTo>
                    <a:pt x="344" y="56"/>
                  </a:lnTo>
                  <a:lnTo>
                    <a:pt x="352" y="60"/>
                  </a:lnTo>
                  <a:lnTo>
                    <a:pt x="360" y="52"/>
                  </a:lnTo>
                  <a:lnTo>
                    <a:pt x="368" y="48"/>
                  </a:lnTo>
                  <a:lnTo>
                    <a:pt x="376" y="48"/>
                  </a:lnTo>
                  <a:lnTo>
                    <a:pt x="385" y="52"/>
                  </a:lnTo>
                  <a:lnTo>
                    <a:pt x="393" y="56"/>
                  </a:lnTo>
                  <a:lnTo>
                    <a:pt x="401" y="52"/>
                  </a:lnTo>
                  <a:lnTo>
                    <a:pt x="409" y="48"/>
                  </a:lnTo>
                  <a:lnTo>
                    <a:pt x="417" y="44"/>
                  </a:lnTo>
                  <a:lnTo>
                    <a:pt x="425" y="40"/>
                  </a:lnTo>
                  <a:lnTo>
                    <a:pt x="433" y="48"/>
                  </a:lnTo>
                  <a:lnTo>
                    <a:pt x="441" y="52"/>
                  </a:lnTo>
                  <a:lnTo>
                    <a:pt x="449" y="56"/>
                  </a:lnTo>
                  <a:lnTo>
                    <a:pt x="457" y="72"/>
                  </a:lnTo>
                  <a:lnTo>
                    <a:pt x="465" y="96"/>
                  </a:lnTo>
                  <a:lnTo>
                    <a:pt x="473" y="120"/>
                  </a:lnTo>
                  <a:lnTo>
                    <a:pt x="481" y="136"/>
                  </a:lnTo>
                  <a:lnTo>
                    <a:pt x="489" y="152"/>
                  </a:lnTo>
                  <a:lnTo>
                    <a:pt x="497" y="192"/>
                  </a:lnTo>
                  <a:lnTo>
                    <a:pt x="505" y="244"/>
                  </a:lnTo>
                  <a:lnTo>
                    <a:pt x="517" y="288"/>
                  </a:lnTo>
                  <a:lnTo>
                    <a:pt x="525" y="308"/>
                  </a:lnTo>
                  <a:lnTo>
                    <a:pt x="533" y="308"/>
                  </a:lnTo>
                  <a:lnTo>
                    <a:pt x="541" y="292"/>
                  </a:lnTo>
                  <a:lnTo>
                    <a:pt x="549" y="284"/>
                  </a:lnTo>
                  <a:lnTo>
                    <a:pt x="557" y="276"/>
                  </a:lnTo>
                  <a:lnTo>
                    <a:pt x="565" y="264"/>
                  </a:lnTo>
                  <a:lnTo>
                    <a:pt x="573" y="256"/>
                  </a:lnTo>
                  <a:lnTo>
                    <a:pt x="581" y="256"/>
                  </a:lnTo>
                  <a:lnTo>
                    <a:pt x="589" y="268"/>
                  </a:lnTo>
                  <a:lnTo>
                    <a:pt x="597" y="272"/>
                  </a:lnTo>
                  <a:lnTo>
                    <a:pt x="605" y="260"/>
                  </a:lnTo>
                  <a:lnTo>
                    <a:pt x="613" y="248"/>
                  </a:lnTo>
                  <a:lnTo>
                    <a:pt x="621" y="256"/>
                  </a:lnTo>
                  <a:lnTo>
                    <a:pt x="629" y="276"/>
                  </a:lnTo>
                  <a:lnTo>
                    <a:pt x="637" y="284"/>
                  </a:lnTo>
                  <a:lnTo>
                    <a:pt x="645" y="276"/>
                  </a:lnTo>
                  <a:lnTo>
                    <a:pt x="653" y="264"/>
                  </a:lnTo>
                  <a:lnTo>
                    <a:pt x="661" y="260"/>
                  </a:lnTo>
                  <a:lnTo>
                    <a:pt x="669" y="256"/>
                  </a:lnTo>
                  <a:lnTo>
                    <a:pt x="677" y="256"/>
                  </a:lnTo>
                  <a:lnTo>
                    <a:pt x="685" y="260"/>
                  </a:lnTo>
                  <a:lnTo>
                    <a:pt x="693" y="268"/>
                  </a:lnTo>
                  <a:lnTo>
                    <a:pt x="701" y="268"/>
                  </a:lnTo>
                  <a:lnTo>
                    <a:pt x="709" y="264"/>
                  </a:lnTo>
                  <a:lnTo>
                    <a:pt x="717" y="260"/>
                  </a:lnTo>
                  <a:lnTo>
                    <a:pt x="725" y="264"/>
                  </a:lnTo>
                  <a:lnTo>
                    <a:pt x="733" y="268"/>
                  </a:lnTo>
                  <a:lnTo>
                    <a:pt x="741" y="268"/>
                  </a:lnTo>
                  <a:lnTo>
                    <a:pt x="749" y="264"/>
                  </a:lnTo>
                  <a:lnTo>
                    <a:pt x="757" y="260"/>
                  </a:lnTo>
                  <a:lnTo>
                    <a:pt x="765" y="264"/>
                  </a:lnTo>
                  <a:lnTo>
                    <a:pt x="773" y="268"/>
                  </a:lnTo>
                  <a:lnTo>
                    <a:pt x="781" y="272"/>
                  </a:lnTo>
                  <a:lnTo>
                    <a:pt x="789" y="276"/>
                  </a:lnTo>
                  <a:lnTo>
                    <a:pt x="797" y="276"/>
                  </a:lnTo>
                  <a:lnTo>
                    <a:pt x="805" y="276"/>
                  </a:lnTo>
                  <a:lnTo>
                    <a:pt x="813" y="276"/>
                  </a:lnTo>
                  <a:lnTo>
                    <a:pt x="821" y="264"/>
                  </a:lnTo>
                  <a:lnTo>
                    <a:pt x="829" y="252"/>
                  </a:lnTo>
                  <a:lnTo>
                    <a:pt x="837" y="248"/>
                  </a:lnTo>
                  <a:lnTo>
                    <a:pt x="845" y="260"/>
                  </a:lnTo>
                  <a:lnTo>
                    <a:pt x="853" y="276"/>
                  </a:lnTo>
                  <a:lnTo>
                    <a:pt x="861" y="276"/>
                  </a:lnTo>
                  <a:lnTo>
                    <a:pt x="869" y="268"/>
                  </a:lnTo>
                  <a:lnTo>
                    <a:pt x="877" y="268"/>
                  </a:lnTo>
                  <a:lnTo>
                    <a:pt x="885" y="272"/>
                  </a:lnTo>
                  <a:lnTo>
                    <a:pt x="893" y="268"/>
                  </a:lnTo>
                  <a:lnTo>
                    <a:pt x="901" y="260"/>
                  </a:lnTo>
                  <a:lnTo>
                    <a:pt x="909" y="256"/>
                  </a:lnTo>
                  <a:lnTo>
                    <a:pt x="917" y="264"/>
                  </a:lnTo>
                  <a:lnTo>
                    <a:pt x="925" y="272"/>
                  </a:lnTo>
                  <a:lnTo>
                    <a:pt x="933" y="264"/>
                  </a:lnTo>
                  <a:lnTo>
                    <a:pt x="941" y="252"/>
                  </a:lnTo>
                  <a:lnTo>
                    <a:pt x="949" y="260"/>
                  </a:lnTo>
                  <a:lnTo>
                    <a:pt x="957" y="280"/>
                  </a:lnTo>
                  <a:lnTo>
                    <a:pt x="965" y="292"/>
                  </a:lnTo>
                  <a:lnTo>
                    <a:pt x="973" y="288"/>
                  </a:lnTo>
                  <a:lnTo>
                    <a:pt x="981" y="284"/>
                  </a:lnTo>
                  <a:lnTo>
                    <a:pt x="989" y="284"/>
                  </a:lnTo>
                  <a:lnTo>
                    <a:pt x="997" y="292"/>
                  </a:lnTo>
                  <a:lnTo>
                    <a:pt x="1005" y="288"/>
                  </a:lnTo>
                  <a:lnTo>
                    <a:pt x="1013" y="284"/>
                  </a:lnTo>
                  <a:lnTo>
                    <a:pt x="1025" y="284"/>
                  </a:lnTo>
                  <a:lnTo>
                    <a:pt x="1025" y="464"/>
                  </a:lnTo>
                  <a:lnTo>
                    <a:pt x="1013" y="480"/>
                  </a:lnTo>
                  <a:lnTo>
                    <a:pt x="1005" y="500"/>
                  </a:lnTo>
                  <a:lnTo>
                    <a:pt x="997" y="512"/>
                  </a:lnTo>
                  <a:lnTo>
                    <a:pt x="989" y="516"/>
                  </a:lnTo>
                  <a:lnTo>
                    <a:pt x="981" y="520"/>
                  </a:lnTo>
                  <a:lnTo>
                    <a:pt x="973" y="528"/>
                  </a:lnTo>
                  <a:lnTo>
                    <a:pt x="965" y="532"/>
                  </a:lnTo>
                  <a:lnTo>
                    <a:pt x="957" y="524"/>
                  </a:lnTo>
                  <a:lnTo>
                    <a:pt x="949" y="504"/>
                  </a:lnTo>
                  <a:lnTo>
                    <a:pt x="941" y="496"/>
                  </a:lnTo>
                  <a:lnTo>
                    <a:pt x="933" y="508"/>
                  </a:lnTo>
                  <a:lnTo>
                    <a:pt x="925" y="520"/>
                  </a:lnTo>
                  <a:lnTo>
                    <a:pt x="917" y="512"/>
                  </a:lnTo>
                  <a:lnTo>
                    <a:pt x="909" y="504"/>
                  </a:lnTo>
                  <a:lnTo>
                    <a:pt x="901" y="508"/>
                  </a:lnTo>
                  <a:lnTo>
                    <a:pt x="893" y="520"/>
                  </a:lnTo>
                  <a:lnTo>
                    <a:pt x="885" y="520"/>
                  </a:lnTo>
                  <a:lnTo>
                    <a:pt x="877" y="520"/>
                  </a:lnTo>
                  <a:lnTo>
                    <a:pt x="869" y="520"/>
                  </a:lnTo>
                  <a:lnTo>
                    <a:pt x="861" y="528"/>
                  </a:lnTo>
                  <a:lnTo>
                    <a:pt x="853" y="528"/>
                  </a:lnTo>
                  <a:lnTo>
                    <a:pt x="845" y="516"/>
                  </a:lnTo>
                  <a:lnTo>
                    <a:pt x="837" y="504"/>
                  </a:lnTo>
                  <a:lnTo>
                    <a:pt x="829" y="508"/>
                  </a:lnTo>
                  <a:lnTo>
                    <a:pt x="821" y="520"/>
                  </a:lnTo>
                  <a:lnTo>
                    <a:pt x="813" y="532"/>
                  </a:lnTo>
                  <a:lnTo>
                    <a:pt x="805" y="536"/>
                  </a:lnTo>
                  <a:lnTo>
                    <a:pt x="797" y="532"/>
                  </a:lnTo>
                  <a:lnTo>
                    <a:pt x="789" y="528"/>
                  </a:lnTo>
                  <a:lnTo>
                    <a:pt x="781" y="528"/>
                  </a:lnTo>
                  <a:lnTo>
                    <a:pt x="773" y="524"/>
                  </a:lnTo>
                  <a:lnTo>
                    <a:pt x="765" y="516"/>
                  </a:lnTo>
                  <a:lnTo>
                    <a:pt x="757" y="512"/>
                  </a:lnTo>
                  <a:lnTo>
                    <a:pt x="749" y="516"/>
                  </a:lnTo>
                  <a:lnTo>
                    <a:pt x="741" y="516"/>
                  </a:lnTo>
                  <a:lnTo>
                    <a:pt x="733" y="516"/>
                  </a:lnTo>
                  <a:lnTo>
                    <a:pt x="725" y="508"/>
                  </a:lnTo>
                  <a:lnTo>
                    <a:pt x="717" y="504"/>
                  </a:lnTo>
                  <a:lnTo>
                    <a:pt x="709" y="504"/>
                  </a:lnTo>
                  <a:lnTo>
                    <a:pt x="701" y="508"/>
                  </a:lnTo>
                  <a:lnTo>
                    <a:pt x="693" y="504"/>
                  </a:lnTo>
                  <a:lnTo>
                    <a:pt x="685" y="496"/>
                  </a:lnTo>
                  <a:lnTo>
                    <a:pt x="677" y="492"/>
                  </a:lnTo>
                  <a:lnTo>
                    <a:pt x="669" y="488"/>
                  </a:lnTo>
                  <a:lnTo>
                    <a:pt x="661" y="496"/>
                  </a:lnTo>
                  <a:lnTo>
                    <a:pt x="653" y="504"/>
                  </a:lnTo>
                  <a:lnTo>
                    <a:pt x="645" y="516"/>
                  </a:lnTo>
                  <a:lnTo>
                    <a:pt x="637" y="524"/>
                  </a:lnTo>
                  <a:lnTo>
                    <a:pt x="629" y="520"/>
                  </a:lnTo>
                  <a:lnTo>
                    <a:pt x="621" y="500"/>
                  </a:lnTo>
                  <a:lnTo>
                    <a:pt x="613" y="496"/>
                  </a:lnTo>
                  <a:lnTo>
                    <a:pt x="605" y="508"/>
                  </a:lnTo>
                  <a:lnTo>
                    <a:pt x="597" y="524"/>
                  </a:lnTo>
                  <a:lnTo>
                    <a:pt x="589" y="520"/>
                  </a:lnTo>
                  <a:lnTo>
                    <a:pt x="581" y="512"/>
                  </a:lnTo>
                  <a:lnTo>
                    <a:pt x="573" y="512"/>
                  </a:lnTo>
                  <a:lnTo>
                    <a:pt x="565" y="524"/>
                  </a:lnTo>
                  <a:lnTo>
                    <a:pt x="557" y="540"/>
                  </a:lnTo>
                  <a:lnTo>
                    <a:pt x="549" y="548"/>
                  </a:lnTo>
                  <a:lnTo>
                    <a:pt x="541" y="564"/>
                  </a:lnTo>
                  <a:lnTo>
                    <a:pt x="533" y="580"/>
                  </a:lnTo>
                  <a:lnTo>
                    <a:pt x="525" y="588"/>
                  </a:lnTo>
                  <a:lnTo>
                    <a:pt x="517" y="576"/>
                  </a:lnTo>
                  <a:lnTo>
                    <a:pt x="505" y="536"/>
                  </a:lnTo>
                  <a:lnTo>
                    <a:pt x="497" y="488"/>
                  </a:lnTo>
                  <a:lnTo>
                    <a:pt x="489" y="460"/>
                  </a:lnTo>
                  <a:lnTo>
                    <a:pt x="481" y="444"/>
                  </a:lnTo>
                  <a:lnTo>
                    <a:pt x="473" y="432"/>
                  </a:lnTo>
                  <a:lnTo>
                    <a:pt x="465" y="408"/>
                  </a:lnTo>
                  <a:lnTo>
                    <a:pt x="457" y="384"/>
                  </a:lnTo>
                  <a:lnTo>
                    <a:pt x="449" y="368"/>
                  </a:lnTo>
                  <a:lnTo>
                    <a:pt x="441" y="360"/>
                  </a:lnTo>
                  <a:lnTo>
                    <a:pt x="433" y="352"/>
                  </a:lnTo>
                  <a:lnTo>
                    <a:pt x="425" y="344"/>
                  </a:lnTo>
                  <a:lnTo>
                    <a:pt x="417" y="340"/>
                  </a:lnTo>
                  <a:lnTo>
                    <a:pt x="409" y="344"/>
                  </a:lnTo>
                  <a:lnTo>
                    <a:pt x="401" y="348"/>
                  </a:lnTo>
                  <a:lnTo>
                    <a:pt x="393" y="352"/>
                  </a:lnTo>
                  <a:lnTo>
                    <a:pt x="385" y="348"/>
                  </a:lnTo>
                  <a:lnTo>
                    <a:pt x="376" y="344"/>
                  </a:lnTo>
                  <a:lnTo>
                    <a:pt x="368" y="348"/>
                  </a:lnTo>
                  <a:lnTo>
                    <a:pt x="360" y="356"/>
                  </a:lnTo>
                  <a:lnTo>
                    <a:pt x="352" y="368"/>
                  </a:lnTo>
                  <a:lnTo>
                    <a:pt x="344" y="364"/>
                  </a:lnTo>
                  <a:lnTo>
                    <a:pt x="336" y="356"/>
                  </a:lnTo>
                  <a:lnTo>
                    <a:pt x="328" y="348"/>
                  </a:lnTo>
                  <a:lnTo>
                    <a:pt x="320" y="344"/>
                  </a:lnTo>
                  <a:lnTo>
                    <a:pt x="312" y="356"/>
                  </a:lnTo>
                  <a:lnTo>
                    <a:pt x="304" y="356"/>
                  </a:lnTo>
                  <a:lnTo>
                    <a:pt x="296" y="344"/>
                  </a:lnTo>
                  <a:lnTo>
                    <a:pt x="288" y="320"/>
                  </a:lnTo>
                  <a:lnTo>
                    <a:pt x="280" y="292"/>
                  </a:lnTo>
                  <a:lnTo>
                    <a:pt x="272" y="284"/>
                  </a:lnTo>
                  <a:lnTo>
                    <a:pt x="264" y="296"/>
                  </a:lnTo>
                  <a:lnTo>
                    <a:pt x="256" y="324"/>
                  </a:lnTo>
                  <a:lnTo>
                    <a:pt x="248" y="356"/>
                  </a:lnTo>
                  <a:lnTo>
                    <a:pt x="240" y="396"/>
                  </a:lnTo>
                  <a:lnTo>
                    <a:pt x="232" y="432"/>
                  </a:lnTo>
                  <a:lnTo>
                    <a:pt x="224" y="456"/>
                  </a:lnTo>
                  <a:lnTo>
                    <a:pt x="216" y="480"/>
                  </a:lnTo>
                  <a:lnTo>
                    <a:pt x="208" y="496"/>
                  </a:lnTo>
                  <a:lnTo>
                    <a:pt x="200" y="508"/>
                  </a:lnTo>
                  <a:lnTo>
                    <a:pt x="192" y="512"/>
                  </a:lnTo>
                  <a:lnTo>
                    <a:pt x="184" y="516"/>
                  </a:lnTo>
                  <a:lnTo>
                    <a:pt x="176" y="516"/>
                  </a:lnTo>
                  <a:lnTo>
                    <a:pt x="168" y="512"/>
                  </a:lnTo>
                  <a:lnTo>
                    <a:pt x="160" y="504"/>
                  </a:lnTo>
                  <a:lnTo>
                    <a:pt x="152" y="500"/>
                  </a:lnTo>
                  <a:lnTo>
                    <a:pt x="144" y="500"/>
                  </a:lnTo>
                  <a:lnTo>
                    <a:pt x="136" y="500"/>
                  </a:lnTo>
                  <a:lnTo>
                    <a:pt x="128" y="500"/>
                  </a:lnTo>
                  <a:lnTo>
                    <a:pt x="120" y="496"/>
                  </a:lnTo>
                  <a:lnTo>
                    <a:pt x="112" y="496"/>
                  </a:lnTo>
                  <a:lnTo>
                    <a:pt x="104" y="504"/>
                  </a:lnTo>
                  <a:lnTo>
                    <a:pt x="96" y="512"/>
                  </a:lnTo>
                  <a:lnTo>
                    <a:pt x="88" y="508"/>
                  </a:lnTo>
                  <a:lnTo>
                    <a:pt x="80" y="496"/>
                  </a:lnTo>
                  <a:lnTo>
                    <a:pt x="72" y="492"/>
                  </a:lnTo>
                  <a:lnTo>
                    <a:pt x="64" y="496"/>
                  </a:lnTo>
                  <a:lnTo>
                    <a:pt x="56" y="504"/>
                  </a:lnTo>
                  <a:lnTo>
                    <a:pt x="48" y="500"/>
                  </a:lnTo>
                  <a:lnTo>
                    <a:pt x="40" y="488"/>
                  </a:lnTo>
                  <a:lnTo>
                    <a:pt x="32" y="480"/>
                  </a:lnTo>
                  <a:lnTo>
                    <a:pt x="24" y="472"/>
                  </a:lnTo>
                  <a:lnTo>
                    <a:pt x="16" y="460"/>
                  </a:lnTo>
                  <a:lnTo>
                    <a:pt x="8" y="456"/>
                  </a:lnTo>
                  <a:lnTo>
                    <a:pt x="0" y="460"/>
                  </a:lnTo>
                  <a:lnTo>
                    <a:pt x="0" y="296"/>
                  </a:lnTo>
                </a:path>
              </a:pathLst>
            </a:cu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24" name="Freeform 252"/>
            <p:cNvSpPr>
              <a:spLocks/>
            </p:cNvSpPr>
            <p:nvPr/>
          </p:nvSpPr>
          <p:spPr bwMode="auto">
            <a:xfrm>
              <a:off x="2749996" y="682353"/>
              <a:ext cx="1627188" cy="488950"/>
            </a:xfrm>
            <a:custGeom>
              <a:avLst/>
              <a:gdLst/>
              <a:ahLst/>
              <a:cxnLst>
                <a:cxn ang="0">
                  <a:pos x="16" y="228"/>
                </a:cxn>
                <a:cxn ang="0">
                  <a:pos x="40" y="244"/>
                </a:cxn>
                <a:cxn ang="0">
                  <a:pos x="64" y="244"/>
                </a:cxn>
                <a:cxn ang="0">
                  <a:pos x="88" y="252"/>
                </a:cxn>
                <a:cxn ang="0">
                  <a:pos x="112" y="240"/>
                </a:cxn>
                <a:cxn ang="0">
                  <a:pos x="136" y="240"/>
                </a:cxn>
                <a:cxn ang="0">
                  <a:pos x="160" y="244"/>
                </a:cxn>
                <a:cxn ang="0">
                  <a:pos x="184" y="252"/>
                </a:cxn>
                <a:cxn ang="0">
                  <a:pos x="208" y="232"/>
                </a:cxn>
                <a:cxn ang="0">
                  <a:pos x="232" y="160"/>
                </a:cxn>
                <a:cxn ang="0">
                  <a:pos x="256" y="44"/>
                </a:cxn>
                <a:cxn ang="0">
                  <a:pos x="280" y="8"/>
                </a:cxn>
                <a:cxn ang="0">
                  <a:pos x="304" y="64"/>
                </a:cxn>
                <a:cxn ang="0">
                  <a:pos x="328" y="52"/>
                </a:cxn>
                <a:cxn ang="0">
                  <a:pos x="352" y="72"/>
                </a:cxn>
                <a:cxn ang="0">
                  <a:pos x="376" y="56"/>
                </a:cxn>
                <a:cxn ang="0">
                  <a:pos x="401" y="60"/>
                </a:cxn>
                <a:cxn ang="0">
                  <a:pos x="425" y="52"/>
                </a:cxn>
                <a:cxn ang="0">
                  <a:pos x="449" y="72"/>
                </a:cxn>
                <a:cxn ang="0">
                  <a:pos x="473" y="136"/>
                </a:cxn>
                <a:cxn ang="0">
                  <a:pos x="497" y="200"/>
                </a:cxn>
                <a:cxn ang="0">
                  <a:pos x="525" y="308"/>
                </a:cxn>
                <a:cxn ang="0">
                  <a:pos x="549" y="276"/>
                </a:cxn>
                <a:cxn ang="0">
                  <a:pos x="573" y="244"/>
                </a:cxn>
                <a:cxn ang="0">
                  <a:pos x="597" y="260"/>
                </a:cxn>
                <a:cxn ang="0">
                  <a:pos x="621" y="236"/>
                </a:cxn>
                <a:cxn ang="0">
                  <a:pos x="645" y="256"/>
                </a:cxn>
                <a:cxn ang="0">
                  <a:pos x="669" y="232"/>
                </a:cxn>
                <a:cxn ang="0">
                  <a:pos x="693" y="244"/>
                </a:cxn>
                <a:cxn ang="0">
                  <a:pos x="717" y="240"/>
                </a:cxn>
                <a:cxn ang="0">
                  <a:pos x="741" y="252"/>
                </a:cxn>
                <a:cxn ang="0">
                  <a:pos x="765" y="252"/>
                </a:cxn>
                <a:cxn ang="0">
                  <a:pos x="789" y="260"/>
                </a:cxn>
                <a:cxn ang="0">
                  <a:pos x="813" y="264"/>
                </a:cxn>
                <a:cxn ang="0">
                  <a:pos x="837" y="236"/>
                </a:cxn>
                <a:cxn ang="0">
                  <a:pos x="861" y="260"/>
                </a:cxn>
                <a:cxn ang="0">
                  <a:pos x="885" y="256"/>
                </a:cxn>
                <a:cxn ang="0">
                  <a:pos x="909" y="240"/>
                </a:cxn>
                <a:cxn ang="0">
                  <a:pos x="933" y="248"/>
                </a:cxn>
                <a:cxn ang="0">
                  <a:pos x="957" y="260"/>
                </a:cxn>
                <a:cxn ang="0">
                  <a:pos x="981" y="260"/>
                </a:cxn>
                <a:cxn ang="0">
                  <a:pos x="1005" y="252"/>
                </a:cxn>
              </a:cxnLst>
              <a:rect l="0" t="0" r="r" b="b"/>
              <a:pathLst>
                <a:path w="1025" h="308">
                  <a:moveTo>
                    <a:pt x="0" y="240"/>
                  </a:moveTo>
                  <a:lnTo>
                    <a:pt x="8" y="228"/>
                  </a:lnTo>
                  <a:lnTo>
                    <a:pt x="16" y="228"/>
                  </a:lnTo>
                  <a:lnTo>
                    <a:pt x="24" y="232"/>
                  </a:lnTo>
                  <a:lnTo>
                    <a:pt x="32" y="236"/>
                  </a:lnTo>
                  <a:lnTo>
                    <a:pt x="40" y="244"/>
                  </a:lnTo>
                  <a:lnTo>
                    <a:pt x="48" y="252"/>
                  </a:lnTo>
                  <a:lnTo>
                    <a:pt x="56" y="252"/>
                  </a:lnTo>
                  <a:lnTo>
                    <a:pt x="64" y="244"/>
                  </a:lnTo>
                  <a:lnTo>
                    <a:pt x="72" y="240"/>
                  </a:lnTo>
                  <a:lnTo>
                    <a:pt x="80" y="244"/>
                  </a:lnTo>
                  <a:lnTo>
                    <a:pt x="88" y="252"/>
                  </a:lnTo>
                  <a:lnTo>
                    <a:pt x="96" y="256"/>
                  </a:lnTo>
                  <a:lnTo>
                    <a:pt x="104" y="248"/>
                  </a:lnTo>
                  <a:lnTo>
                    <a:pt x="112" y="240"/>
                  </a:lnTo>
                  <a:lnTo>
                    <a:pt x="120" y="236"/>
                  </a:lnTo>
                  <a:lnTo>
                    <a:pt x="128" y="240"/>
                  </a:lnTo>
                  <a:lnTo>
                    <a:pt x="136" y="240"/>
                  </a:lnTo>
                  <a:lnTo>
                    <a:pt x="144" y="236"/>
                  </a:lnTo>
                  <a:lnTo>
                    <a:pt x="152" y="240"/>
                  </a:lnTo>
                  <a:lnTo>
                    <a:pt x="160" y="244"/>
                  </a:lnTo>
                  <a:lnTo>
                    <a:pt x="168" y="248"/>
                  </a:lnTo>
                  <a:lnTo>
                    <a:pt x="176" y="252"/>
                  </a:lnTo>
                  <a:lnTo>
                    <a:pt x="184" y="252"/>
                  </a:lnTo>
                  <a:lnTo>
                    <a:pt x="192" y="252"/>
                  </a:lnTo>
                  <a:lnTo>
                    <a:pt x="200" y="244"/>
                  </a:lnTo>
                  <a:lnTo>
                    <a:pt x="208" y="232"/>
                  </a:lnTo>
                  <a:lnTo>
                    <a:pt x="216" y="216"/>
                  </a:lnTo>
                  <a:lnTo>
                    <a:pt x="224" y="188"/>
                  </a:lnTo>
                  <a:lnTo>
                    <a:pt x="232" y="160"/>
                  </a:lnTo>
                  <a:lnTo>
                    <a:pt x="240" y="124"/>
                  </a:lnTo>
                  <a:lnTo>
                    <a:pt x="248" y="80"/>
                  </a:lnTo>
                  <a:lnTo>
                    <a:pt x="256" y="44"/>
                  </a:lnTo>
                  <a:lnTo>
                    <a:pt x="264" y="16"/>
                  </a:lnTo>
                  <a:lnTo>
                    <a:pt x="272" y="0"/>
                  </a:lnTo>
                  <a:lnTo>
                    <a:pt x="280" y="8"/>
                  </a:lnTo>
                  <a:lnTo>
                    <a:pt x="288" y="32"/>
                  </a:lnTo>
                  <a:lnTo>
                    <a:pt x="296" y="56"/>
                  </a:lnTo>
                  <a:lnTo>
                    <a:pt x="304" y="64"/>
                  </a:lnTo>
                  <a:lnTo>
                    <a:pt x="312" y="60"/>
                  </a:lnTo>
                  <a:lnTo>
                    <a:pt x="320" y="52"/>
                  </a:lnTo>
                  <a:lnTo>
                    <a:pt x="328" y="52"/>
                  </a:lnTo>
                  <a:lnTo>
                    <a:pt x="336" y="64"/>
                  </a:lnTo>
                  <a:lnTo>
                    <a:pt x="344" y="72"/>
                  </a:lnTo>
                  <a:lnTo>
                    <a:pt x="352" y="72"/>
                  </a:lnTo>
                  <a:lnTo>
                    <a:pt x="360" y="64"/>
                  </a:lnTo>
                  <a:lnTo>
                    <a:pt x="368" y="56"/>
                  </a:lnTo>
                  <a:lnTo>
                    <a:pt x="376" y="56"/>
                  </a:lnTo>
                  <a:lnTo>
                    <a:pt x="385" y="60"/>
                  </a:lnTo>
                  <a:lnTo>
                    <a:pt x="393" y="64"/>
                  </a:lnTo>
                  <a:lnTo>
                    <a:pt x="401" y="60"/>
                  </a:lnTo>
                  <a:lnTo>
                    <a:pt x="409" y="56"/>
                  </a:lnTo>
                  <a:lnTo>
                    <a:pt x="417" y="52"/>
                  </a:lnTo>
                  <a:lnTo>
                    <a:pt x="425" y="52"/>
                  </a:lnTo>
                  <a:lnTo>
                    <a:pt x="433" y="60"/>
                  </a:lnTo>
                  <a:lnTo>
                    <a:pt x="441" y="68"/>
                  </a:lnTo>
                  <a:lnTo>
                    <a:pt x="449" y="72"/>
                  </a:lnTo>
                  <a:lnTo>
                    <a:pt x="457" y="88"/>
                  </a:lnTo>
                  <a:lnTo>
                    <a:pt x="465" y="112"/>
                  </a:lnTo>
                  <a:lnTo>
                    <a:pt x="473" y="136"/>
                  </a:lnTo>
                  <a:lnTo>
                    <a:pt x="481" y="152"/>
                  </a:lnTo>
                  <a:lnTo>
                    <a:pt x="489" y="164"/>
                  </a:lnTo>
                  <a:lnTo>
                    <a:pt x="497" y="200"/>
                  </a:lnTo>
                  <a:lnTo>
                    <a:pt x="505" y="248"/>
                  </a:lnTo>
                  <a:lnTo>
                    <a:pt x="517" y="292"/>
                  </a:lnTo>
                  <a:lnTo>
                    <a:pt x="525" y="308"/>
                  </a:lnTo>
                  <a:lnTo>
                    <a:pt x="533" y="304"/>
                  </a:lnTo>
                  <a:lnTo>
                    <a:pt x="541" y="288"/>
                  </a:lnTo>
                  <a:lnTo>
                    <a:pt x="549" y="276"/>
                  </a:lnTo>
                  <a:lnTo>
                    <a:pt x="557" y="268"/>
                  </a:lnTo>
                  <a:lnTo>
                    <a:pt x="565" y="256"/>
                  </a:lnTo>
                  <a:lnTo>
                    <a:pt x="573" y="244"/>
                  </a:lnTo>
                  <a:lnTo>
                    <a:pt x="581" y="244"/>
                  </a:lnTo>
                  <a:lnTo>
                    <a:pt x="589" y="256"/>
                  </a:lnTo>
                  <a:lnTo>
                    <a:pt x="597" y="260"/>
                  </a:lnTo>
                  <a:lnTo>
                    <a:pt x="605" y="244"/>
                  </a:lnTo>
                  <a:lnTo>
                    <a:pt x="613" y="232"/>
                  </a:lnTo>
                  <a:lnTo>
                    <a:pt x="621" y="236"/>
                  </a:lnTo>
                  <a:lnTo>
                    <a:pt x="629" y="256"/>
                  </a:lnTo>
                  <a:lnTo>
                    <a:pt x="637" y="264"/>
                  </a:lnTo>
                  <a:lnTo>
                    <a:pt x="645" y="256"/>
                  </a:lnTo>
                  <a:lnTo>
                    <a:pt x="653" y="244"/>
                  </a:lnTo>
                  <a:lnTo>
                    <a:pt x="661" y="236"/>
                  </a:lnTo>
                  <a:lnTo>
                    <a:pt x="669" y="232"/>
                  </a:lnTo>
                  <a:lnTo>
                    <a:pt x="677" y="232"/>
                  </a:lnTo>
                  <a:lnTo>
                    <a:pt x="685" y="240"/>
                  </a:lnTo>
                  <a:lnTo>
                    <a:pt x="693" y="244"/>
                  </a:lnTo>
                  <a:lnTo>
                    <a:pt x="701" y="248"/>
                  </a:lnTo>
                  <a:lnTo>
                    <a:pt x="709" y="244"/>
                  </a:lnTo>
                  <a:lnTo>
                    <a:pt x="717" y="240"/>
                  </a:lnTo>
                  <a:lnTo>
                    <a:pt x="725" y="248"/>
                  </a:lnTo>
                  <a:lnTo>
                    <a:pt x="733" y="252"/>
                  </a:lnTo>
                  <a:lnTo>
                    <a:pt x="741" y="252"/>
                  </a:lnTo>
                  <a:lnTo>
                    <a:pt x="749" y="248"/>
                  </a:lnTo>
                  <a:lnTo>
                    <a:pt x="757" y="248"/>
                  </a:lnTo>
                  <a:lnTo>
                    <a:pt x="765" y="252"/>
                  </a:lnTo>
                  <a:lnTo>
                    <a:pt x="773" y="256"/>
                  </a:lnTo>
                  <a:lnTo>
                    <a:pt x="781" y="260"/>
                  </a:lnTo>
                  <a:lnTo>
                    <a:pt x="789" y="260"/>
                  </a:lnTo>
                  <a:lnTo>
                    <a:pt x="797" y="264"/>
                  </a:lnTo>
                  <a:lnTo>
                    <a:pt x="805" y="268"/>
                  </a:lnTo>
                  <a:lnTo>
                    <a:pt x="813" y="264"/>
                  </a:lnTo>
                  <a:lnTo>
                    <a:pt x="821" y="252"/>
                  </a:lnTo>
                  <a:lnTo>
                    <a:pt x="829" y="240"/>
                  </a:lnTo>
                  <a:lnTo>
                    <a:pt x="837" y="236"/>
                  </a:lnTo>
                  <a:lnTo>
                    <a:pt x="845" y="248"/>
                  </a:lnTo>
                  <a:lnTo>
                    <a:pt x="853" y="260"/>
                  </a:lnTo>
                  <a:lnTo>
                    <a:pt x="861" y="260"/>
                  </a:lnTo>
                  <a:lnTo>
                    <a:pt x="869" y="256"/>
                  </a:lnTo>
                  <a:lnTo>
                    <a:pt x="877" y="252"/>
                  </a:lnTo>
                  <a:lnTo>
                    <a:pt x="885" y="256"/>
                  </a:lnTo>
                  <a:lnTo>
                    <a:pt x="893" y="256"/>
                  </a:lnTo>
                  <a:lnTo>
                    <a:pt x="901" y="244"/>
                  </a:lnTo>
                  <a:lnTo>
                    <a:pt x="909" y="240"/>
                  </a:lnTo>
                  <a:lnTo>
                    <a:pt x="917" y="248"/>
                  </a:lnTo>
                  <a:lnTo>
                    <a:pt x="925" y="256"/>
                  </a:lnTo>
                  <a:lnTo>
                    <a:pt x="933" y="248"/>
                  </a:lnTo>
                  <a:lnTo>
                    <a:pt x="941" y="236"/>
                  </a:lnTo>
                  <a:lnTo>
                    <a:pt x="949" y="244"/>
                  </a:lnTo>
                  <a:lnTo>
                    <a:pt x="957" y="260"/>
                  </a:lnTo>
                  <a:lnTo>
                    <a:pt x="965" y="272"/>
                  </a:lnTo>
                  <a:lnTo>
                    <a:pt x="973" y="268"/>
                  </a:lnTo>
                  <a:lnTo>
                    <a:pt x="981" y="260"/>
                  </a:lnTo>
                  <a:lnTo>
                    <a:pt x="989" y="260"/>
                  </a:lnTo>
                  <a:lnTo>
                    <a:pt x="997" y="260"/>
                  </a:lnTo>
                  <a:lnTo>
                    <a:pt x="1005" y="252"/>
                  </a:lnTo>
                  <a:lnTo>
                    <a:pt x="1013" y="240"/>
                  </a:lnTo>
                  <a:lnTo>
                    <a:pt x="1025" y="23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25" name="Rectangle 253"/>
            <p:cNvSpPr>
              <a:spLocks noChangeArrowheads="1"/>
            </p:cNvSpPr>
            <p:nvPr/>
          </p:nvSpPr>
          <p:spPr bwMode="auto">
            <a:xfrm>
              <a:off x="3108759" y="199753"/>
              <a:ext cx="87844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evoked: source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526" name="Rectangle 254"/>
            <p:cNvSpPr>
              <a:spLocks noChangeArrowheads="1"/>
            </p:cNvSpPr>
            <p:nvPr/>
          </p:nvSpPr>
          <p:spPr bwMode="auto">
            <a:xfrm>
              <a:off x="3238946" y="1584053"/>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9" name="Rectangle 307"/>
            <p:cNvSpPr>
              <a:spLocks noChangeArrowheads="1"/>
            </p:cNvSpPr>
            <p:nvPr/>
          </p:nvSpPr>
          <p:spPr bwMode="auto">
            <a:xfrm>
              <a:off x="2749996" y="1939653"/>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580" name="Rectangle 308"/>
            <p:cNvSpPr>
              <a:spLocks noChangeArrowheads="1"/>
            </p:cNvSpPr>
            <p:nvPr/>
          </p:nvSpPr>
          <p:spPr bwMode="auto">
            <a:xfrm>
              <a:off x="2749996" y="1939653"/>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581" name="Line 309"/>
            <p:cNvSpPr>
              <a:spLocks noChangeShapeType="1"/>
            </p:cNvSpPr>
            <p:nvPr/>
          </p:nvSpPr>
          <p:spPr bwMode="auto">
            <a:xfrm>
              <a:off x="2749996" y="1939653"/>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2" name="Line 310"/>
            <p:cNvSpPr>
              <a:spLocks noChangeShapeType="1"/>
            </p:cNvSpPr>
            <p:nvPr/>
          </p:nvSpPr>
          <p:spPr bwMode="auto">
            <a:xfrm>
              <a:off x="2749996" y="2993753"/>
              <a:ext cx="162718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3" name="Line 311"/>
            <p:cNvSpPr>
              <a:spLocks noChangeShapeType="1"/>
            </p:cNvSpPr>
            <p:nvPr/>
          </p:nvSpPr>
          <p:spPr bwMode="auto">
            <a:xfrm flipV="1">
              <a:off x="4377184" y="19396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4" name="Line 312"/>
            <p:cNvSpPr>
              <a:spLocks noChangeShapeType="1"/>
            </p:cNvSpPr>
            <p:nvPr/>
          </p:nvSpPr>
          <p:spPr bwMode="auto">
            <a:xfrm flipV="1">
              <a:off x="2749996" y="19396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6" name="Line 314"/>
            <p:cNvSpPr>
              <a:spLocks noChangeShapeType="1"/>
            </p:cNvSpPr>
            <p:nvPr/>
          </p:nvSpPr>
          <p:spPr bwMode="auto">
            <a:xfrm flipV="1">
              <a:off x="2749996" y="19396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7" name="Line 315"/>
            <p:cNvSpPr>
              <a:spLocks noChangeShapeType="1"/>
            </p:cNvSpPr>
            <p:nvPr/>
          </p:nvSpPr>
          <p:spPr bwMode="auto">
            <a:xfrm flipV="1">
              <a:off x="3054796" y="29747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8" name="Line 316"/>
            <p:cNvSpPr>
              <a:spLocks noChangeShapeType="1"/>
            </p:cNvSpPr>
            <p:nvPr/>
          </p:nvSpPr>
          <p:spPr bwMode="auto">
            <a:xfrm>
              <a:off x="3054796" y="19396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89" name="Rectangle 317"/>
            <p:cNvSpPr>
              <a:spLocks noChangeArrowheads="1"/>
            </p:cNvSpPr>
            <p:nvPr/>
          </p:nvSpPr>
          <p:spPr bwMode="auto">
            <a:xfrm>
              <a:off x="2997646" y="30128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0" name="Line 318"/>
            <p:cNvSpPr>
              <a:spLocks noChangeShapeType="1"/>
            </p:cNvSpPr>
            <p:nvPr/>
          </p:nvSpPr>
          <p:spPr bwMode="auto">
            <a:xfrm flipV="1">
              <a:off x="3373884" y="29747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91" name="Line 319"/>
            <p:cNvSpPr>
              <a:spLocks noChangeShapeType="1"/>
            </p:cNvSpPr>
            <p:nvPr/>
          </p:nvSpPr>
          <p:spPr bwMode="auto">
            <a:xfrm>
              <a:off x="3373884" y="19396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92" name="Rectangle 320"/>
            <p:cNvSpPr>
              <a:spLocks noChangeArrowheads="1"/>
            </p:cNvSpPr>
            <p:nvPr/>
          </p:nvSpPr>
          <p:spPr bwMode="auto">
            <a:xfrm>
              <a:off x="3315146" y="30128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3" name="Line 321"/>
            <p:cNvSpPr>
              <a:spLocks noChangeShapeType="1"/>
            </p:cNvSpPr>
            <p:nvPr/>
          </p:nvSpPr>
          <p:spPr bwMode="auto">
            <a:xfrm flipV="1">
              <a:off x="3697734" y="29747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94" name="Line 322"/>
            <p:cNvSpPr>
              <a:spLocks noChangeShapeType="1"/>
            </p:cNvSpPr>
            <p:nvPr/>
          </p:nvSpPr>
          <p:spPr bwMode="auto">
            <a:xfrm>
              <a:off x="3697734" y="19396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95" name="Rectangle 323"/>
            <p:cNvSpPr>
              <a:spLocks noChangeArrowheads="1"/>
            </p:cNvSpPr>
            <p:nvPr/>
          </p:nvSpPr>
          <p:spPr bwMode="auto">
            <a:xfrm>
              <a:off x="3640584" y="30128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6" name="Line 324"/>
            <p:cNvSpPr>
              <a:spLocks noChangeShapeType="1"/>
            </p:cNvSpPr>
            <p:nvPr/>
          </p:nvSpPr>
          <p:spPr bwMode="auto">
            <a:xfrm flipV="1">
              <a:off x="4015234" y="29747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97" name="Line 325"/>
            <p:cNvSpPr>
              <a:spLocks noChangeShapeType="1"/>
            </p:cNvSpPr>
            <p:nvPr/>
          </p:nvSpPr>
          <p:spPr bwMode="auto">
            <a:xfrm>
              <a:off x="4015234" y="19396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98" name="Rectangle 326"/>
            <p:cNvSpPr>
              <a:spLocks noChangeArrowheads="1"/>
            </p:cNvSpPr>
            <p:nvPr/>
          </p:nvSpPr>
          <p:spPr bwMode="auto">
            <a:xfrm>
              <a:off x="3958084" y="30128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9" name="Line 327"/>
            <p:cNvSpPr>
              <a:spLocks noChangeShapeType="1"/>
            </p:cNvSpPr>
            <p:nvPr/>
          </p:nvSpPr>
          <p:spPr bwMode="auto">
            <a:xfrm flipV="1">
              <a:off x="4332734" y="297470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0" name="Line 328"/>
            <p:cNvSpPr>
              <a:spLocks noChangeShapeType="1"/>
            </p:cNvSpPr>
            <p:nvPr/>
          </p:nvSpPr>
          <p:spPr bwMode="auto">
            <a:xfrm>
              <a:off x="4332734" y="1939653"/>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1" name="Rectangle 329"/>
            <p:cNvSpPr>
              <a:spLocks noChangeArrowheads="1"/>
            </p:cNvSpPr>
            <p:nvPr/>
          </p:nvSpPr>
          <p:spPr bwMode="auto">
            <a:xfrm>
              <a:off x="4275584" y="3012803"/>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2" name="Line 330"/>
            <p:cNvSpPr>
              <a:spLocks noChangeShapeType="1"/>
            </p:cNvSpPr>
            <p:nvPr/>
          </p:nvSpPr>
          <p:spPr bwMode="auto">
            <a:xfrm>
              <a:off x="2749996" y="273975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3" name="Line 331"/>
            <p:cNvSpPr>
              <a:spLocks noChangeShapeType="1"/>
            </p:cNvSpPr>
            <p:nvPr/>
          </p:nvSpPr>
          <p:spPr bwMode="auto">
            <a:xfrm flipH="1">
              <a:off x="4358134" y="273975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4" name="Rectangle 332"/>
            <p:cNvSpPr>
              <a:spLocks noChangeArrowheads="1"/>
            </p:cNvSpPr>
            <p:nvPr/>
          </p:nvSpPr>
          <p:spPr bwMode="auto">
            <a:xfrm>
              <a:off x="2661096" y="2688953"/>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5" name="Line 333"/>
            <p:cNvSpPr>
              <a:spLocks noChangeShapeType="1"/>
            </p:cNvSpPr>
            <p:nvPr/>
          </p:nvSpPr>
          <p:spPr bwMode="auto">
            <a:xfrm>
              <a:off x="2749996" y="242860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6" name="Line 334"/>
            <p:cNvSpPr>
              <a:spLocks noChangeShapeType="1"/>
            </p:cNvSpPr>
            <p:nvPr/>
          </p:nvSpPr>
          <p:spPr bwMode="auto">
            <a:xfrm flipH="1">
              <a:off x="4358134" y="242860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7" name="Rectangle 335"/>
            <p:cNvSpPr>
              <a:spLocks noChangeArrowheads="1"/>
            </p:cNvSpPr>
            <p:nvPr/>
          </p:nvSpPr>
          <p:spPr bwMode="auto">
            <a:xfrm>
              <a:off x="2686496" y="237780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8" name="Line 336"/>
            <p:cNvSpPr>
              <a:spLocks noChangeShapeType="1"/>
            </p:cNvSpPr>
            <p:nvPr/>
          </p:nvSpPr>
          <p:spPr bwMode="auto">
            <a:xfrm>
              <a:off x="2749996" y="2117453"/>
              <a:ext cx="127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09" name="Line 337"/>
            <p:cNvSpPr>
              <a:spLocks noChangeShapeType="1"/>
            </p:cNvSpPr>
            <p:nvPr/>
          </p:nvSpPr>
          <p:spPr bwMode="auto">
            <a:xfrm flipH="1">
              <a:off x="4358134" y="2117453"/>
              <a:ext cx="1905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10" name="Rectangle 338"/>
            <p:cNvSpPr>
              <a:spLocks noChangeArrowheads="1"/>
            </p:cNvSpPr>
            <p:nvPr/>
          </p:nvSpPr>
          <p:spPr bwMode="auto">
            <a:xfrm>
              <a:off x="2686496" y="2066653"/>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4" name="Line 342"/>
            <p:cNvSpPr>
              <a:spLocks noChangeShapeType="1"/>
            </p:cNvSpPr>
            <p:nvPr/>
          </p:nvSpPr>
          <p:spPr bwMode="auto">
            <a:xfrm flipV="1">
              <a:off x="2749996" y="1939653"/>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15" name="Freeform 343"/>
            <p:cNvSpPr>
              <a:spLocks/>
            </p:cNvSpPr>
            <p:nvPr/>
          </p:nvSpPr>
          <p:spPr bwMode="auto">
            <a:xfrm>
              <a:off x="2749996" y="1996803"/>
              <a:ext cx="1627188" cy="933450"/>
            </a:xfrm>
            <a:custGeom>
              <a:avLst/>
              <a:gdLst/>
              <a:ahLst/>
              <a:cxnLst>
                <a:cxn ang="0">
                  <a:pos x="32" y="184"/>
                </a:cxn>
                <a:cxn ang="0">
                  <a:pos x="72" y="188"/>
                </a:cxn>
                <a:cxn ang="0">
                  <a:pos x="112" y="172"/>
                </a:cxn>
                <a:cxn ang="0">
                  <a:pos x="152" y="152"/>
                </a:cxn>
                <a:cxn ang="0">
                  <a:pos x="192" y="148"/>
                </a:cxn>
                <a:cxn ang="0">
                  <a:pos x="232" y="128"/>
                </a:cxn>
                <a:cxn ang="0">
                  <a:pos x="272" y="64"/>
                </a:cxn>
                <a:cxn ang="0">
                  <a:pos x="312" y="52"/>
                </a:cxn>
                <a:cxn ang="0">
                  <a:pos x="352" y="20"/>
                </a:cxn>
                <a:cxn ang="0">
                  <a:pos x="393" y="32"/>
                </a:cxn>
                <a:cxn ang="0">
                  <a:pos x="433" y="32"/>
                </a:cxn>
                <a:cxn ang="0">
                  <a:pos x="473" y="56"/>
                </a:cxn>
                <a:cxn ang="0">
                  <a:pos x="517" y="92"/>
                </a:cxn>
                <a:cxn ang="0">
                  <a:pos x="557" y="140"/>
                </a:cxn>
                <a:cxn ang="0">
                  <a:pos x="597" y="132"/>
                </a:cxn>
                <a:cxn ang="0">
                  <a:pos x="637" y="140"/>
                </a:cxn>
                <a:cxn ang="0">
                  <a:pos x="677" y="148"/>
                </a:cxn>
                <a:cxn ang="0">
                  <a:pos x="717" y="168"/>
                </a:cxn>
                <a:cxn ang="0">
                  <a:pos x="757" y="152"/>
                </a:cxn>
                <a:cxn ang="0">
                  <a:pos x="797" y="172"/>
                </a:cxn>
                <a:cxn ang="0">
                  <a:pos x="837" y="144"/>
                </a:cxn>
                <a:cxn ang="0">
                  <a:pos x="877" y="168"/>
                </a:cxn>
                <a:cxn ang="0">
                  <a:pos x="917" y="156"/>
                </a:cxn>
                <a:cxn ang="0">
                  <a:pos x="957" y="172"/>
                </a:cxn>
                <a:cxn ang="0">
                  <a:pos x="997" y="188"/>
                </a:cxn>
                <a:cxn ang="0">
                  <a:pos x="1013" y="380"/>
                </a:cxn>
                <a:cxn ang="0">
                  <a:pos x="973" y="392"/>
                </a:cxn>
                <a:cxn ang="0">
                  <a:pos x="933" y="400"/>
                </a:cxn>
                <a:cxn ang="0">
                  <a:pos x="893" y="404"/>
                </a:cxn>
                <a:cxn ang="0">
                  <a:pos x="853" y="388"/>
                </a:cxn>
                <a:cxn ang="0">
                  <a:pos x="813" y="404"/>
                </a:cxn>
                <a:cxn ang="0">
                  <a:pos x="773" y="396"/>
                </a:cxn>
                <a:cxn ang="0">
                  <a:pos x="733" y="420"/>
                </a:cxn>
                <a:cxn ang="0">
                  <a:pos x="693" y="412"/>
                </a:cxn>
                <a:cxn ang="0">
                  <a:pos x="653" y="424"/>
                </a:cxn>
                <a:cxn ang="0">
                  <a:pos x="613" y="412"/>
                </a:cxn>
                <a:cxn ang="0">
                  <a:pos x="573" y="440"/>
                </a:cxn>
                <a:cxn ang="0">
                  <a:pos x="533" y="496"/>
                </a:cxn>
                <a:cxn ang="0">
                  <a:pos x="489" y="520"/>
                </a:cxn>
                <a:cxn ang="0">
                  <a:pos x="449" y="544"/>
                </a:cxn>
                <a:cxn ang="0">
                  <a:pos x="409" y="556"/>
                </a:cxn>
                <a:cxn ang="0">
                  <a:pos x="368" y="576"/>
                </a:cxn>
                <a:cxn ang="0">
                  <a:pos x="328" y="588"/>
                </a:cxn>
                <a:cxn ang="0">
                  <a:pos x="288" y="464"/>
                </a:cxn>
                <a:cxn ang="0">
                  <a:pos x="248" y="460"/>
                </a:cxn>
                <a:cxn ang="0">
                  <a:pos x="208" y="440"/>
                </a:cxn>
                <a:cxn ang="0">
                  <a:pos x="168" y="404"/>
                </a:cxn>
                <a:cxn ang="0">
                  <a:pos x="128" y="420"/>
                </a:cxn>
                <a:cxn ang="0">
                  <a:pos x="88" y="396"/>
                </a:cxn>
                <a:cxn ang="0">
                  <a:pos x="48" y="372"/>
                </a:cxn>
                <a:cxn ang="0">
                  <a:pos x="8" y="336"/>
                </a:cxn>
              </a:cxnLst>
              <a:rect l="0" t="0" r="r" b="b"/>
              <a:pathLst>
                <a:path w="1025" h="588">
                  <a:moveTo>
                    <a:pt x="0" y="204"/>
                  </a:moveTo>
                  <a:lnTo>
                    <a:pt x="8" y="184"/>
                  </a:lnTo>
                  <a:lnTo>
                    <a:pt x="16" y="184"/>
                  </a:lnTo>
                  <a:lnTo>
                    <a:pt x="24" y="196"/>
                  </a:lnTo>
                  <a:lnTo>
                    <a:pt x="32" y="184"/>
                  </a:lnTo>
                  <a:lnTo>
                    <a:pt x="40" y="168"/>
                  </a:lnTo>
                  <a:lnTo>
                    <a:pt x="48" y="168"/>
                  </a:lnTo>
                  <a:lnTo>
                    <a:pt x="56" y="172"/>
                  </a:lnTo>
                  <a:lnTo>
                    <a:pt x="64" y="176"/>
                  </a:lnTo>
                  <a:lnTo>
                    <a:pt x="72" y="188"/>
                  </a:lnTo>
                  <a:lnTo>
                    <a:pt x="80" y="184"/>
                  </a:lnTo>
                  <a:lnTo>
                    <a:pt x="88" y="164"/>
                  </a:lnTo>
                  <a:lnTo>
                    <a:pt x="96" y="144"/>
                  </a:lnTo>
                  <a:lnTo>
                    <a:pt x="104" y="152"/>
                  </a:lnTo>
                  <a:lnTo>
                    <a:pt x="112" y="172"/>
                  </a:lnTo>
                  <a:lnTo>
                    <a:pt x="120" y="176"/>
                  </a:lnTo>
                  <a:lnTo>
                    <a:pt x="128" y="168"/>
                  </a:lnTo>
                  <a:lnTo>
                    <a:pt x="136" y="156"/>
                  </a:lnTo>
                  <a:lnTo>
                    <a:pt x="144" y="152"/>
                  </a:lnTo>
                  <a:lnTo>
                    <a:pt x="152" y="152"/>
                  </a:lnTo>
                  <a:lnTo>
                    <a:pt x="160" y="148"/>
                  </a:lnTo>
                  <a:lnTo>
                    <a:pt x="168" y="140"/>
                  </a:lnTo>
                  <a:lnTo>
                    <a:pt x="176" y="140"/>
                  </a:lnTo>
                  <a:lnTo>
                    <a:pt x="184" y="140"/>
                  </a:lnTo>
                  <a:lnTo>
                    <a:pt x="192" y="148"/>
                  </a:lnTo>
                  <a:lnTo>
                    <a:pt x="200" y="160"/>
                  </a:lnTo>
                  <a:lnTo>
                    <a:pt x="208" y="160"/>
                  </a:lnTo>
                  <a:lnTo>
                    <a:pt x="216" y="148"/>
                  </a:lnTo>
                  <a:lnTo>
                    <a:pt x="224" y="132"/>
                  </a:lnTo>
                  <a:lnTo>
                    <a:pt x="232" y="128"/>
                  </a:lnTo>
                  <a:lnTo>
                    <a:pt x="240" y="128"/>
                  </a:lnTo>
                  <a:lnTo>
                    <a:pt x="248" y="116"/>
                  </a:lnTo>
                  <a:lnTo>
                    <a:pt x="256" y="104"/>
                  </a:lnTo>
                  <a:lnTo>
                    <a:pt x="264" y="96"/>
                  </a:lnTo>
                  <a:lnTo>
                    <a:pt x="272" y="64"/>
                  </a:lnTo>
                  <a:lnTo>
                    <a:pt x="280" y="32"/>
                  </a:lnTo>
                  <a:lnTo>
                    <a:pt x="288" y="12"/>
                  </a:lnTo>
                  <a:lnTo>
                    <a:pt x="296" y="0"/>
                  </a:lnTo>
                  <a:lnTo>
                    <a:pt x="304" y="12"/>
                  </a:lnTo>
                  <a:lnTo>
                    <a:pt x="312" y="52"/>
                  </a:lnTo>
                  <a:lnTo>
                    <a:pt x="320" y="72"/>
                  </a:lnTo>
                  <a:lnTo>
                    <a:pt x="328" y="72"/>
                  </a:lnTo>
                  <a:lnTo>
                    <a:pt x="336" y="48"/>
                  </a:lnTo>
                  <a:lnTo>
                    <a:pt x="344" y="36"/>
                  </a:lnTo>
                  <a:lnTo>
                    <a:pt x="352" y="20"/>
                  </a:lnTo>
                  <a:lnTo>
                    <a:pt x="360" y="20"/>
                  </a:lnTo>
                  <a:lnTo>
                    <a:pt x="368" y="40"/>
                  </a:lnTo>
                  <a:lnTo>
                    <a:pt x="376" y="52"/>
                  </a:lnTo>
                  <a:lnTo>
                    <a:pt x="385" y="44"/>
                  </a:lnTo>
                  <a:lnTo>
                    <a:pt x="393" y="32"/>
                  </a:lnTo>
                  <a:lnTo>
                    <a:pt x="401" y="40"/>
                  </a:lnTo>
                  <a:lnTo>
                    <a:pt x="409" y="44"/>
                  </a:lnTo>
                  <a:lnTo>
                    <a:pt x="417" y="56"/>
                  </a:lnTo>
                  <a:lnTo>
                    <a:pt x="425" y="48"/>
                  </a:lnTo>
                  <a:lnTo>
                    <a:pt x="433" y="32"/>
                  </a:lnTo>
                  <a:lnTo>
                    <a:pt x="441" y="40"/>
                  </a:lnTo>
                  <a:lnTo>
                    <a:pt x="449" y="40"/>
                  </a:lnTo>
                  <a:lnTo>
                    <a:pt x="457" y="40"/>
                  </a:lnTo>
                  <a:lnTo>
                    <a:pt x="465" y="40"/>
                  </a:lnTo>
                  <a:lnTo>
                    <a:pt x="473" y="56"/>
                  </a:lnTo>
                  <a:lnTo>
                    <a:pt x="481" y="52"/>
                  </a:lnTo>
                  <a:lnTo>
                    <a:pt x="489" y="56"/>
                  </a:lnTo>
                  <a:lnTo>
                    <a:pt x="497" y="84"/>
                  </a:lnTo>
                  <a:lnTo>
                    <a:pt x="505" y="100"/>
                  </a:lnTo>
                  <a:lnTo>
                    <a:pt x="517" y="92"/>
                  </a:lnTo>
                  <a:lnTo>
                    <a:pt x="525" y="88"/>
                  </a:lnTo>
                  <a:lnTo>
                    <a:pt x="533" y="120"/>
                  </a:lnTo>
                  <a:lnTo>
                    <a:pt x="541" y="140"/>
                  </a:lnTo>
                  <a:lnTo>
                    <a:pt x="549" y="144"/>
                  </a:lnTo>
                  <a:lnTo>
                    <a:pt x="557" y="140"/>
                  </a:lnTo>
                  <a:lnTo>
                    <a:pt x="565" y="144"/>
                  </a:lnTo>
                  <a:lnTo>
                    <a:pt x="573" y="140"/>
                  </a:lnTo>
                  <a:lnTo>
                    <a:pt x="581" y="136"/>
                  </a:lnTo>
                  <a:lnTo>
                    <a:pt x="589" y="136"/>
                  </a:lnTo>
                  <a:lnTo>
                    <a:pt x="597" y="132"/>
                  </a:lnTo>
                  <a:lnTo>
                    <a:pt x="605" y="128"/>
                  </a:lnTo>
                  <a:lnTo>
                    <a:pt x="613" y="136"/>
                  </a:lnTo>
                  <a:lnTo>
                    <a:pt x="621" y="148"/>
                  </a:lnTo>
                  <a:lnTo>
                    <a:pt x="629" y="148"/>
                  </a:lnTo>
                  <a:lnTo>
                    <a:pt x="637" y="140"/>
                  </a:lnTo>
                  <a:lnTo>
                    <a:pt x="645" y="140"/>
                  </a:lnTo>
                  <a:lnTo>
                    <a:pt x="653" y="148"/>
                  </a:lnTo>
                  <a:lnTo>
                    <a:pt x="661" y="148"/>
                  </a:lnTo>
                  <a:lnTo>
                    <a:pt x="669" y="148"/>
                  </a:lnTo>
                  <a:lnTo>
                    <a:pt x="677" y="148"/>
                  </a:lnTo>
                  <a:lnTo>
                    <a:pt x="685" y="148"/>
                  </a:lnTo>
                  <a:lnTo>
                    <a:pt x="693" y="136"/>
                  </a:lnTo>
                  <a:lnTo>
                    <a:pt x="701" y="136"/>
                  </a:lnTo>
                  <a:lnTo>
                    <a:pt x="709" y="152"/>
                  </a:lnTo>
                  <a:lnTo>
                    <a:pt x="717" y="168"/>
                  </a:lnTo>
                  <a:lnTo>
                    <a:pt x="725" y="172"/>
                  </a:lnTo>
                  <a:lnTo>
                    <a:pt x="733" y="164"/>
                  </a:lnTo>
                  <a:lnTo>
                    <a:pt x="741" y="148"/>
                  </a:lnTo>
                  <a:lnTo>
                    <a:pt x="749" y="148"/>
                  </a:lnTo>
                  <a:lnTo>
                    <a:pt x="757" y="152"/>
                  </a:lnTo>
                  <a:lnTo>
                    <a:pt x="765" y="148"/>
                  </a:lnTo>
                  <a:lnTo>
                    <a:pt x="773" y="148"/>
                  </a:lnTo>
                  <a:lnTo>
                    <a:pt x="781" y="156"/>
                  </a:lnTo>
                  <a:lnTo>
                    <a:pt x="789" y="160"/>
                  </a:lnTo>
                  <a:lnTo>
                    <a:pt x="797" y="172"/>
                  </a:lnTo>
                  <a:lnTo>
                    <a:pt x="805" y="172"/>
                  </a:lnTo>
                  <a:lnTo>
                    <a:pt x="813" y="164"/>
                  </a:lnTo>
                  <a:lnTo>
                    <a:pt x="821" y="160"/>
                  </a:lnTo>
                  <a:lnTo>
                    <a:pt x="829" y="152"/>
                  </a:lnTo>
                  <a:lnTo>
                    <a:pt x="837" y="144"/>
                  </a:lnTo>
                  <a:lnTo>
                    <a:pt x="845" y="140"/>
                  </a:lnTo>
                  <a:lnTo>
                    <a:pt x="853" y="144"/>
                  </a:lnTo>
                  <a:lnTo>
                    <a:pt x="861" y="152"/>
                  </a:lnTo>
                  <a:lnTo>
                    <a:pt x="869" y="160"/>
                  </a:lnTo>
                  <a:lnTo>
                    <a:pt x="877" y="168"/>
                  </a:lnTo>
                  <a:lnTo>
                    <a:pt x="885" y="164"/>
                  </a:lnTo>
                  <a:lnTo>
                    <a:pt x="893" y="156"/>
                  </a:lnTo>
                  <a:lnTo>
                    <a:pt x="901" y="156"/>
                  </a:lnTo>
                  <a:lnTo>
                    <a:pt x="909" y="156"/>
                  </a:lnTo>
                  <a:lnTo>
                    <a:pt x="917" y="156"/>
                  </a:lnTo>
                  <a:lnTo>
                    <a:pt x="925" y="152"/>
                  </a:lnTo>
                  <a:lnTo>
                    <a:pt x="933" y="148"/>
                  </a:lnTo>
                  <a:lnTo>
                    <a:pt x="941" y="156"/>
                  </a:lnTo>
                  <a:lnTo>
                    <a:pt x="949" y="172"/>
                  </a:lnTo>
                  <a:lnTo>
                    <a:pt x="957" y="172"/>
                  </a:lnTo>
                  <a:lnTo>
                    <a:pt x="965" y="156"/>
                  </a:lnTo>
                  <a:lnTo>
                    <a:pt x="973" y="152"/>
                  </a:lnTo>
                  <a:lnTo>
                    <a:pt x="981" y="168"/>
                  </a:lnTo>
                  <a:lnTo>
                    <a:pt x="989" y="180"/>
                  </a:lnTo>
                  <a:lnTo>
                    <a:pt x="997" y="188"/>
                  </a:lnTo>
                  <a:lnTo>
                    <a:pt x="1005" y="192"/>
                  </a:lnTo>
                  <a:lnTo>
                    <a:pt x="1013" y="188"/>
                  </a:lnTo>
                  <a:lnTo>
                    <a:pt x="1025" y="188"/>
                  </a:lnTo>
                  <a:lnTo>
                    <a:pt x="1025" y="368"/>
                  </a:lnTo>
                  <a:lnTo>
                    <a:pt x="1013" y="380"/>
                  </a:lnTo>
                  <a:lnTo>
                    <a:pt x="1005" y="400"/>
                  </a:lnTo>
                  <a:lnTo>
                    <a:pt x="997" y="408"/>
                  </a:lnTo>
                  <a:lnTo>
                    <a:pt x="989" y="408"/>
                  </a:lnTo>
                  <a:lnTo>
                    <a:pt x="981" y="404"/>
                  </a:lnTo>
                  <a:lnTo>
                    <a:pt x="973" y="392"/>
                  </a:lnTo>
                  <a:lnTo>
                    <a:pt x="965" y="400"/>
                  </a:lnTo>
                  <a:lnTo>
                    <a:pt x="957" y="420"/>
                  </a:lnTo>
                  <a:lnTo>
                    <a:pt x="949" y="424"/>
                  </a:lnTo>
                  <a:lnTo>
                    <a:pt x="941" y="408"/>
                  </a:lnTo>
                  <a:lnTo>
                    <a:pt x="933" y="400"/>
                  </a:lnTo>
                  <a:lnTo>
                    <a:pt x="925" y="400"/>
                  </a:lnTo>
                  <a:lnTo>
                    <a:pt x="917" y="404"/>
                  </a:lnTo>
                  <a:lnTo>
                    <a:pt x="909" y="408"/>
                  </a:lnTo>
                  <a:lnTo>
                    <a:pt x="901" y="404"/>
                  </a:lnTo>
                  <a:lnTo>
                    <a:pt x="893" y="404"/>
                  </a:lnTo>
                  <a:lnTo>
                    <a:pt x="885" y="412"/>
                  </a:lnTo>
                  <a:lnTo>
                    <a:pt x="877" y="416"/>
                  </a:lnTo>
                  <a:lnTo>
                    <a:pt x="869" y="408"/>
                  </a:lnTo>
                  <a:lnTo>
                    <a:pt x="861" y="396"/>
                  </a:lnTo>
                  <a:lnTo>
                    <a:pt x="853" y="388"/>
                  </a:lnTo>
                  <a:lnTo>
                    <a:pt x="845" y="384"/>
                  </a:lnTo>
                  <a:lnTo>
                    <a:pt x="837" y="388"/>
                  </a:lnTo>
                  <a:lnTo>
                    <a:pt x="829" y="396"/>
                  </a:lnTo>
                  <a:lnTo>
                    <a:pt x="821" y="400"/>
                  </a:lnTo>
                  <a:lnTo>
                    <a:pt x="813" y="404"/>
                  </a:lnTo>
                  <a:lnTo>
                    <a:pt x="805" y="412"/>
                  </a:lnTo>
                  <a:lnTo>
                    <a:pt x="797" y="412"/>
                  </a:lnTo>
                  <a:lnTo>
                    <a:pt x="789" y="400"/>
                  </a:lnTo>
                  <a:lnTo>
                    <a:pt x="781" y="400"/>
                  </a:lnTo>
                  <a:lnTo>
                    <a:pt x="773" y="396"/>
                  </a:lnTo>
                  <a:lnTo>
                    <a:pt x="765" y="396"/>
                  </a:lnTo>
                  <a:lnTo>
                    <a:pt x="757" y="400"/>
                  </a:lnTo>
                  <a:lnTo>
                    <a:pt x="749" y="396"/>
                  </a:lnTo>
                  <a:lnTo>
                    <a:pt x="741" y="400"/>
                  </a:lnTo>
                  <a:lnTo>
                    <a:pt x="733" y="420"/>
                  </a:lnTo>
                  <a:lnTo>
                    <a:pt x="725" y="432"/>
                  </a:lnTo>
                  <a:lnTo>
                    <a:pt x="717" y="432"/>
                  </a:lnTo>
                  <a:lnTo>
                    <a:pt x="709" y="420"/>
                  </a:lnTo>
                  <a:lnTo>
                    <a:pt x="701" y="408"/>
                  </a:lnTo>
                  <a:lnTo>
                    <a:pt x="693" y="412"/>
                  </a:lnTo>
                  <a:lnTo>
                    <a:pt x="685" y="424"/>
                  </a:lnTo>
                  <a:lnTo>
                    <a:pt x="677" y="428"/>
                  </a:lnTo>
                  <a:lnTo>
                    <a:pt x="669" y="424"/>
                  </a:lnTo>
                  <a:lnTo>
                    <a:pt x="661" y="428"/>
                  </a:lnTo>
                  <a:lnTo>
                    <a:pt x="653" y="424"/>
                  </a:lnTo>
                  <a:lnTo>
                    <a:pt x="645" y="412"/>
                  </a:lnTo>
                  <a:lnTo>
                    <a:pt x="637" y="412"/>
                  </a:lnTo>
                  <a:lnTo>
                    <a:pt x="629" y="420"/>
                  </a:lnTo>
                  <a:lnTo>
                    <a:pt x="621" y="420"/>
                  </a:lnTo>
                  <a:lnTo>
                    <a:pt x="613" y="412"/>
                  </a:lnTo>
                  <a:lnTo>
                    <a:pt x="605" y="404"/>
                  </a:lnTo>
                  <a:lnTo>
                    <a:pt x="597" y="412"/>
                  </a:lnTo>
                  <a:lnTo>
                    <a:pt x="589" y="424"/>
                  </a:lnTo>
                  <a:lnTo>
                    <a:pt x="581" y="428"/>
                  </a:lnTo>
                  <a:lnTo>
                    <a:pt x="573" y="440"/>
                  </a:lnTo>
                  <a:lnTo>
                    <a:pt x="565" y="456"/>
                  </a:lnTo>
                  <a:lnTo>
                    <a:pt x="557" y="464"/>
                  </a:lnTo>
                  <a:lnTo>
                    <a:pt x="549" y="484"/>
                  </a:lnTo>
                  <a:lnTo>
                    <a:pt x="541" y="496"/>
                  </a:lnTo>
                  <a:lnTo>
                    <a:pt x="533" y="496"/>
                  </a:lnTo>
                  <a:lnTo>
                    <a:pt x="525" y="484"/>
                  </a:lnTo>
                  <a:lnTo>
                    <a:pt x="517" y="504"/>
                  </a:lnTo>
                  <a:lnTo>
                    <a:pt x="505" y="536"/>
                  </a:lnTo>
                  <a:lnTo>
                    <a:pt x="497" y="532"/>
                  </a:lnTo>
                  <a:lnTo>
                    <a:pt x="489" y="520"/>
                  </a:lnTo>
                  <a:lnTo>
                    <a:pt x="481" y="528"/>
                  </a:lnTo>
                  <a:lnTo>
                    <a:pt x="473" y="540"/>
                  </a:lnTo>
                  <a:lnTo>
                    <a:pt x="465" y="532"/>
                  </a:lnTo>
                  <a:lnTo>
                    <a:pt x="457" y="536"/>
                  </a:lnTo>
                  <a:lnTo>
                    <a:pt x="449" y="544"/>
                  </a:lnTo>
                  <a:lnTo>
                    <a:pt x="441" y="544"/>
                  </a:lnTo>
                  <a:lnTo>
                    <a:pt x="433" y="536"/>
                  </a:lnTo>
                  <a:lnTo>
                    <a:pt x="425" y="556"/>
                  </a:lnTo>
                  <a:lnTo>
                    <a:pt x="417" y="568"/>
                  </a:lnTo>
                  <a:lnTo>
                    <a:pt x="409" y="556"/>
                  </a:lnTo>
                  <a:lnTo>
                    <a:pt x="401" y="560"/>
                  </a:lnTo>
                  <a:lnTo>
                    <a:pt x="393" y="556"/>
                  </a:lnTo>
                  <a:lnTo>
                    <a:pt x="385" y="572"/>
                  </a:lnTo>
                  <a:lnTo>
                    <a:pt x="376" y="584"/>
                  </a:lnTo>
                  <a:lnTo>
                    <a:pt x="368" y="576"/>
                  </a:lnTo>
                  <a:lnTo>
                    <a:pt x="360" y="560"/>
                  </a:lnTo>
                  <a:lnTo>
                    <a:pt x="352" y="556"/>
                  </a:lnTo>
                  <a:lnTo>
                    <a:pt x="344" y="568"/>
                  </a:lnTo>
                  <a:lnTo>
                    <a:pt x="336" y="572"/>
                  </a:lnTo>
                  <a:lnTo>
                    <a:pt x="328" y="588"/>
                  </a:lnTo>
                  <a:lnTo>
                    <a:pt x="320" y="580"/>
                  </a:lnTo>
                  <a:lnTo>
                    <a:pt x="312" y="548"/>
                  </a:lnTo>
                  <a:lnTo>
                    <a:pt x="304" y="496"/>
                  </a:lnTo>
                  <a:lnTo>
                    <a:pt x="296" y="468"/>
                  </a:lnTo>
                  <a:lnTo>
                    <a:pt x="288" y="464"/>
                  </a:lnTo>
                  <a:lnTo>
                    <a:pt x="280" y="468"/>
                  </a:lnTo>
                  <a:lnTo>
                    <a:pt x="272" y="476"/>
                  </a:lnTo>
                  <a:lnTo>
                    <a:pt x="264" y="484"/>
                  </a:lnTo>
                  <a:lnTo>
                    <a:pt x="256" y="472"/>
                  </a:lnTo>
                  <a:lnTo>
                    <a:pt x="248" y="460"/>
                  </a:lnTo>
                  <a:lnTo>
                    <a:pt x="240" y="456"/>
                  </a:lnTo>
                  <a:lnTo>
                    <a:pt x="232" y="440"/>
                  </a:lnTo>
                  <a:lnTo>
                    <a:pt x="224" y="428"/>
                  </a:lnTo>
                  <a:lnTo>
                    <a:pt x="216" y="436"/>
                  </a:lnTo>
                  <a:lnTo>
                    <a:pt x="208" y="440"/>
                  </a:lnTo>
                  <a:lnTo>
                    <a:pt x="200" y="436"/>
                  </a:lnTo>
                  <a:lnTo>
                    <a:pt x="192" y="420"/>
                  </a:lnTo>
                  <a:lnTo>
                    <a:pt x="184" y="408"/>
                  </a:lnTo>
                  <a:lnTo>
                    <a:pt x="176" y="404"/>
                  </a:lnTo>
                  <a:lnTo>
                    <a:pt x="168" y="404"/>
                  </a:lnTo>
                  <a:lnTo>
                    <a:pt x="160" y="408"/>
                  </a:lnTo>
                  <a:lnTo>
                    <a:pt x="152" y="412"/>
                  </a:lnTo>
                  <a:lnTo>
                    <a:pt x="144" y="408"/>
                  </a:lnTo>
                  <a:lnTo>
                    <a:pt x="136" y="408"/>
                  </a:lnTo>
                  <a:lnTo>
                    <a:pt x="128" y="420"/>
                  </a:lnTo>
                  <a:lnTo>
                    <a:pt x="120" y="420"/>
                  </a:lnTo>
                  <a:lnTo>
                    <a:pt x="112" y="412"/>
                  </a:lnTo>
                  <a:lnTo>
                    <a:pt x="104" y="392"/>
                  </a:lnTo>
                  <a:lnTo>
                    <a:pt x="96" y="380"/>
                  </a:lnTo>
                  <a:lnTo>
                    <a:pt x="88" y="396"/>
                  </a:lnTo>
                  <a:lnTo>
                    <a:pt x="80" y="412"/>
                  </a:lnTo>
                  <a:lnTo>
                    <a:pt x="72" y="412"/>
                  </a:lnTo>
                  <a:lnTo>
                    <a:pt x="64" y="396"/>
                  </a:lnTo>
                  <a:lnTo>
                    <a:pt x="56" y="384"/>
                  </a:lnTo>
                  <a:lnTo>
                    <a:pt x="48" y="372"/>
                  </a:lnTo>
                  <a:lnTo>
                    <a:pt x="40" y="368"/>
                  </a:lnTo>
                  <a:lnTo>
                    <a:pt x="32" y="372"/>
                  </a:lnTo>
                  <a:lnTo>
                    <a:pt x="24" y="372"/>
                  </a:lnTo>
                  <a:lnTo>
                    <a:pt x="16" y="352"/>
                  </a:lnTo>
                  <a:lnTo>
                    <a:pt x="8" y="336"/>
                  </a:lnTo>
                  <a:lnTo>
                    <a:pt x="0" y="344"/>
                  </a:lnTo>
                  <a:lnTo>
                    <a:pt x="0" y="204"/>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16" name="Freeform 344"/>
            <p:cNvSpPr>
              <a:spLocks/>
            </p:cNvSpPr>
            <p:nvPr/>
          </p:nvSpPr>
          <p:spPr bwMode="auto">
            <a:xfrm>
              <a:off x="2749996" y="1996803"/>
              <a:ext cx="1627188" cy="933450"/>
            </a:xfrm>
            <a:custGeom>
              <a:avLst/>
              <a:gdLst/>
              <a:ahLst/>
              <a:cxnLst>
                <a:cxn ang="0">
                  <a:pos x="32" y="184"/>
                </a:cxn>
                <a:cxn ang="0">
                  <a:pos x="72" y="188"/>
                </a:cxn>
                <a:cxn ang="0">
                  <a:pos x="112" y="172"/>
                </a:cxn>
                <a:cxn ang="0">
                  <a:pos x="152" y="152"/>
                </a:cxn>
                <a:cxn ang="0">
                  <a:pos x="192" y="148"/>
                </a:cxn>
                <a:cxn ang="0">
                  <a:pos x="232" y="128"/>
                </a:cxn>
                <a:cxn ang="0">
                  <a:pos x="272" y="64"/>
                </a:cxn>
                <a:cxn ang="0">
                  <a:pos x="312" y="52"/>
                </a:cxn>
                <a:cxn ang="0">
                  <a:pos x="352" y="20"/>
                </a:cxn>
                <a:cxn ang="0">
                  <a:pos x="393" y="32"/>
                </a:cxn>
                <a:cxn ang="0">
                  <a:pos x="433" y="32"/>
                </a:cxn>
                <a:cxn ang="0">
                  <a:pos x="473" y="56"/>
                </a:cxn>
                <a:cxn ang="0">
                  <a:pos x="517" y="92"/>
                </a:cxn>
                <a:cxn ang="0">
                  <a:pos x="557" y="140"/>
                </a:cxn>
                <a:cxn ang="0">
                  <a:pos x="597" y="132"/>
                </a:cxn>
                <a:cxn ang="0">
                  <a:pos x="637" y="140"/>
                </a:cxn>
                <a:cxn ang="0">
                  <a:pos x="677" y="148"/>
                </a:cxn>
                <a:cxn ang="0">
                  <a:pos x="717" y="168"/>
                </a:cxn>
                <a:cxn ang="0">
                  <a:pos x="757" y="152"/>
                </a:cxn>
                <a:cxn ang="0">
                  <a:pos x="797" y="172"/>
                </a:cxn>
                <a:cxn ang="0">
                  <a:pos x="837" y="144"/>
                </a:cxn>
                <a:cxn ang="0">
                  <a:pos x="877" y="168"/>
                </a:cxn>
                <a:cxn ang="0">
                  <a:pos x="917" y="156"/>
                </a:cxn>
                <a:cxn ang="0">
                  <a:pos x="957" y="172"/>
                </a:cxn>
                <a:cxn ang="0">
                  <a:pos x="997" y="188"/>
                </a:cxn>
                <a:cxn ang="0">
                  <a:pos x="1013" y="380"/>
                </a:cxn>
                <a:cxn ang="0">
                  <a:pos x="973" y="392"/>
                </a:cxn>
                <a:cxn ang="0">
                  <a:pos x="933" y="400"/>
                </a:cxn>
                <a:cxn ang="0">
                  <a:pos x="893" y="404"/>
                </a:cxn>
                <a:cxn ang="0">
                  <a:pos x="853" y="388"/>
                </a:cxn>
                <a:cxn ang="0">
                  <a:pos x="813" y="404"/>
                </a:cxn>
                <a:cxn ang="0">
                  <a:pos x="773" y="396"/>
                </a:cxn>
                <a:cxn ang="0">
                  <a:pos x="733" y="420"/>
                </a:cxn>
                <a:cxn ang="0">
                  <a:pos x="693" y="412"/>
                </a:cxn>
                <a:cxn ang="0">
                  <a:pos x="653" y="424"/>
                </a:cxn>
                <a:cxn ang="0">
                  <a:pos x="613" y="412"/>
                </a:cxn>
                <a:cxn ang="0">
                  <a:pos x="573" y="440"/>
                </a:cxn>
                <a:cxn ang="0">
                  <a:pos x="533" y="496"/>
                </a:cxn>
                <a:cxn ang="0">
                  <a:pos x="489" y="520"/>
                </a:cxn>
                <a:cxn ang="0">
                  <a:pos x="449" y="544"/>
                </a:cxn>
                <a:cxn ang="0">
                  <a:pos x="409" y="556"/>
                </a:cxn>
                <a:cxn ang="0">
                  <a:pos x="368" y="576"/>
                </a:cxn>
                <a:cxn ang="0">
                  <a:pos x="328" y="588"/>
                </a:cxn>
                <a:cxn ang="0">
                  <a:pos x="288" y="464"/>
                </a:cxn>
                <a:cxn ang="0">
                  <a:pos x="248" y="460"/>
                </a:cxn>
                <a:cxn ang="0">
                  <a:pos x="208" y="440"/>
                </a:cxn>
                <a:cxn ang="0">
                  <a:pos x="168" y="404"/>
                </a:cxn>
                <a:cxn ang="0">
                  <a:pos x="128" y="420"/>
                </a:cxn>
                <a:cxn ang="0">
                  <a:pos x="88" y="396"/>
                </a:cxn>
                <a:cxn ang="0">
                  <a:pos x="48" y="372"/>
                </a:cxn>
                <a:cxn ang="0">
                  <a:pos x="8" y="336"/>
                </a:cxn>
              </a:cxnLst>
              <a:rect l="0" t="0" r="r" b="b"/>
              <a:pathLst>
                <a:path w="1025" h="588">
                  <a:moveTo>
                    <a:pt x="0" y="204"/>
                  </a:moveTo>
                  <a:lnTo>
                    <a:pt x="8" y="184"/>
                  </a:lnTo>
                  <a:lnTo>
                    <a:pt x="16" y="184"/>
                  </a:lnTo>
                  <a:lnTo>
                    <a:pt x="24" y="196"/>
                  </a:lnTo>
                  <a:lnTo>
                    <a:pt x="32" y="184"/>
                  </a:lnTo>
                  <a:lnTo>
                    <a:pt x="40" y="168"/>
                  </a:lnTo>
                  <a:lnTo>
                    <a:pt x="48" y="168"/>
                  </a:lnTo>
                  <a:lnTo>
                    <a:pt x="56" y="172"/>
                  </a:lnTo>
                  <a:lnTo>
                    <a:pt x="64" y="176"/>
                  </a:lnTo>
                  <a:lnTo>
                    <a:pt x="72" y="188"/>
                  </a:lnTo>
                  <a:lnTo>
                    <a:pt x="80" y="184"/>
                  </a:lnTo>
                  <a:lnTo>
                    <a:pt x="88" y="164"/>
                  </a:lnTo>
                  <a:lnTo>
                    <a:pt x="96" y="144"/>
                  </a:lnTo>
                  <a:lnTo>
                    <a:pt x="104" y="152"/>
                  </a:lnTo>
                  <a:lnTo>
                    <a:pt x="112" y="172"/>
                  </a:lnTo>
                  <a:lnTo>
                    <a:pt x="120" y="176"/>
                  </a:lnTo>
                  <a:lnTo>
                    <a:pt x="128" y="168"/>
                  </a:lnTo>
                  <a:lnTo>
                    <a:pt x="136" y="156"/>
                  </a:lnTo>
                  <a:lnTo>
                    <a:pt x="144" y="152"/>
                  </a:lnTo>
                  <a:lnTo>
                    <a:pt x="152" y="152"/>
                  </a:lnTo>
                  <a:lnTo>
                    <a:pt x="160" y="148"/>
                  </a:lnTo>
                  <a:lnTo>
                    <a:pt x="168" y="140"/>
                  </a:lnTo>
                  <a:lnTo>
                    <a:pt x="176" y="140"/>
                  </a:lnTo>
                  <a:lnTo>
                    <a:pt x="184" y="140"/>
                  </a:lnTo>
                  <a:lnTo>
                    <a:pt x="192" y="148"/>
                  </a:lnTo>
                  <a:lnTo>
                    <a:pt x="200" y="160"/>
                  </a:lnTo>
                  <a:lnTo>
                    <a:pt x="208" y="160"/>
                  </a:lnTo>
                  <a:lnTo>
                    <a:pt x="216" y="148"/>
                  </a:lnTo>
                  <a:lnTo>
                    <a:pt x="224" y="132"/>
                  </a:lnTo>
                  <a:lnTo>
                    <a:pt x="232" y="128"/>
                  </a:lnTo>
                  <a:lnTo>
                    <a:pt x="240" y="128"/>
                  </a:lnTo>
                  <a:lnTo>
                    <a:pt x="248" y="116"/>
                  </a:lnTo>
                  <a:lnTo>
                    <a:pt x="256" y="104"/>
                  </a:lnTo>
                  <a:lnTo>
                    <a:pt x="264" y="96"/>
                  </a:lnTo>
                  <a:lnTo>
                    <a:pt x="272" y="64"/>
                  </a:lnTo>
                  <a:lnTo>
                    <a:pt x="280" y="32"/>
                  </a:lnTo>
                  <a:lnTo>
                    <a:pt x="288" y="12"/>
                  </a:lnTo>
                  <a:lnTo>
                    <a:pt x="296" y="0"/>
                  </a:lnTo>
                  <a:lnTo>
                    <a:pt x="304" y="12"/>
                  </a:lnTo>
                  <a:lnTo>
                    <a:pt x="312" y="52"/>
                  </a:lnTo>
                  <a:lnTo>
                    <a:pt x="320" y="72"/>
                  </a:lnTo>
                  <a:lnTo>
                    <a:pt x="328" y="72"/>
                  </a:lnTo>
                  <a:lnTo>
                    <a:pt x="336" y="48"/>
                  </a:lnTo>
                  <a:lnTo>
                    <a:pt x="344" y="36"/>
                  </a:lnTo>
                  <a:lnTo>
                    <a:pt x="352" y="20"/>
                  </a:lnTo>
                  <a:lnTo>
                    <a:pt x="360" y="20"/>
                  </a:lnTo>
                  <a:lnTo>
                    <a:pt x="368" y="40"/>
                  </a:lnTo>
                  <a:lnTo>
                    <a:pt x="376" y="52"/>
                  </a:lnTo>
                  <a:lnTo>
                    <a:pt x="385" y="44"/>
                  </a:lnTo>
                  <a:lnTo>
                    <a:pt x="393" y="32"/>
                  </a:lnTo>
                  <a:lnTo>
                    <a:pt x="401" y="40"/>
                  </a:lnTo>
                  <a:lnTo>
                    <a:pt x="409" y="44"/>
                  </a:lnTo>
                  <a:lnTo>
                    <a:pt x="417" y="56"/>
                  </a:lnTo>
                  <a:lnTo>
                    <a:pt x="425" y="48"/>
                  </a:lnTo>
                  <a:lnTo>
                    <a:pt x="433" y="32"/>
                  </a:lnTo>
                  <a:lnTo>
                    <a:pt x="441" y="40"/>
                  </a:lnTo>
                  <a:lnTo>
                    <a:pt x="449" y="40"/>
                  </a:lnTo>
                  <a:lnTo>
                    <a:pt x="457" y="40"/>
                  </a:lnTo>
                  <a:lnTo>
                    <a:pt x="465" y="40"/>
                  </a:lnTo>
                  <a:lnTo>
                    <a:pt x="473" y="56"/>
                  </a:lnTo>
                  <a:lnTo>
                    <a:pt x="481" y="52"/>
                  </a:lnTo>
                  <a:lnTo>
                    <a:pt x="489" y="56"/>
                  </a:lnTo>
                  <a:lnTo>
                    <a:pt x="497" y="84"/>
                  </a:lnTo>
                  <a:lnTo>
                    <a:pt x="505" y="100"/>
                  </a:lnTo>
                  <a:lnTo>
                    <a:pt x="517" y="92"/>
                  </a:lnTo>
                  <a:lnTo>
                    <a:pt x="525" y="88"/>
                  </a:lnTo>
                  <a:lnTo>
                    <a:pt x="533" y="120"/>
                  </a:lnTo>
                  <a:lnTo>
                    <a:pt x="541" y="140"/>
                  </a:lnTo>
                  <a:lnTo>
                    <a:pt x="549" y="144"/>
                  </a:lnTo>
                  <a:lnTo>
                    <a:pt x="557" y="140"/>
                  </a:lnTo>
                  <a:lnTo>
                    <a:pt x="565" y="144"/>
                  </a:lnTo>
                  <a:lnTo>
                    <a:pt x="573" y="140"/>
                  </a:lnTo>
                  <a:lnTo>
                    <a:pt x="581" y="136"/>
                  </a:lnTo>
                  <a:lnTo>
                    <a:pt x="589" y="136"/>
                  </a:lnTo>
                  <a:lnTo>
                    <a:pt x="597" y="132"/>
                  </a:lnTo>
                  <a:lnTo>
                    <a:pt x="605" y="128"/>
                  </a:lnTo>
                  <a:lnTo>
                    <a:pt x="613" y="136"/>
                  </a:lnTo>
                  <a:lnTo>
                    <a:pt x="621" y="148"/>
                  </a:lnTo>
                  <a:lnTo>
                    <a:pt x="629" y="148"/>
                  </a:lnTo>
                  <a:lnTo>
                    <a:pt x="637" y="140"/>
                  </a:lnTo>
                  <a:lnTo>
                    <a:pt x="645" y="140"/>
                  </a:lnTo>
                  <a:lnTo>
                    <a:pt x="653" y="148"/>
                  </a:lnTo>
                  <a:lnTo>
                    <a:pt x="661" y="148"/>
                  </a:lnTo>
                  <a:lnTo>
                    <a:pt x="669" y="148"/>
                  </a:lnTo>
                  <a:lnTo>
                    <a:pt x="677" y="148"/>
                  </a:lnTo>
                  <a:lnTo>
                    <a:pt x="685" y="148"/>
                  </a:lnTo>
                  <a:lnTo>
                    <a:pt x="693" y="136"/>
                  </a:lnTo>
                  <a:lnTo>
                    <a:pt x="701" y="136"/>
                  </a:lnTo>
                  <a:lnTo>
                    <a:pt x="709" y="152"/>
                  </a:lnTo>
                  <a:lnTo>
                    <a:pt x="717" y="168"/>
                  </a:lnTo>
                  <a:lnTo>
                    <a:pt x="725" y="172"/>
                  </a:lnTo>
                  <a:lnTo>
                    <a:pt x="733" y="164"/>
                  </a:lnTo>
                  <a:lnTo>
                    <a:pt x="741" y="148"/>
                  </a:lnTo>
                  <a:lnTo>
                    <a:pt x="749" y="148"/>
                  </a:lnTo>
                  <a:lnTo>
                    <a:pt x="757" y="152"/>
                  </a:lnTo>
                  <a:lnTo>
                    <a:pt x="765" y="148"/>
                  </a:lnTo>
                  <a:lnTo>
                    <a:pt x="773" y="148"/>
                  </a:lnTo>
                  <a:lnTo>
                    <a:pt x="781" y="156"/>
                  </a:lnTo>
                  <a:lnTo>
                    <a:pt x="789" y="160"/>
                  </a:lnTo>
                  <a:lnTo>
                    <a:pt x="797" y="172"/>
                  </a:lnTo>
                  <a:lnTo>
                    <a:pt x="805" y="172"/>
                  </a:lnTo>
                  <a:lnTo>
                    <a:pt x="813" y="164"/>
                  </a:lnTo>
                  <a:lnTo>
                    <a:pt x="821" y="160"/>
                  </a:lnTo>
                  <a:lnTo>
                    <a:pt x="829" y="152"/>
                  </a:lnTo>
                  <a:lnTo>
                    <a:pt x="837" y="144"/>
                  </a:lnTo>
                  <a:lnTo>
                    <a:pt x="845" y="140"/>
                  </a:lnTo>
                  <a:lnTo>
                    <a:pt x="853" y="144"/>
                  </a:lnTo>
                  <a:lnTo>
                    <a:pt x="861" y="152"/>
                  </a:lnTo>
                  <a:lnTo>
                    <a:pt x="869" y="160"/>
                  </a:lnTo>
                  <a:lnTo>
                    <a:pt x="877" y="168"/>
                  </a:lnTo>
                  <a:lnTo>
                    <a:pt x="885" y="164"/>
                  </a:lnTo>
                  <a:lnTo>
                    <a:pt x="893" y="156"/>
                  </a:lnTo>
                  <a:lnTo>
                    <a:pt x="901" y="156"/>
                  </a:lnTo>
                  <a:lnTo>
                    <a:pt x="909" y="156"/>
                  </a:lnTo>
                  <a:lnTo>
                    <a:pt x="917" y="156"/>
                  </a:lnTo>
                  <a:lnTo>
                    <a:pt x="925" y="152"/>
                  </a:lnTo>
                  <a:lnTo>
                    <a:pt x="933" y="148"/>
                  </a:lnTo>
                  <a:lnTo>
                    <a:pt x="941" y="156"/>
                  </a:lnTo>
                  <a:lnTo>
                    <a:pt x="949" y="172"/>
                  </a:lnTo>
                  <a:lnTo>
                    <a:pt x="957" y="172"/>
                  </a:lnTo>
                  <a:lnTo>
                    <a:pt x="965" y="156"/>
                  </a:lnTo>
                  <a:lnTo>
                    <a:pt x="973" y="152"/>
                  </a:lnTo>
                  <a:lnTo>
                    <a:pt x="981" y="168"/>
                  </a:lnTo>
                  <a:lnTo>
                    <a:pt x="989" y="180"/>
                  </a:lnTo>
                  <a:lnTo>
                    <a:pt x="997" y="188"/>
                  </a:lnTo>
                  <a:lnTo>
                    <a:pt x="1005" y="192"/>
                  </a:lnTo>
                  <a:lnTo>
                    <a:pt x="1013" y="188"/>
                  </a:lnTo>
                  <a:lnTo>
                    <a:pt x="1025" y="188"/>
                  </a:lnTo>
                  <a:lnTo>
                    <a:pt x="1025" y="368"/>
                  </a:lnTo>
                  <a:lnTo>
                    <a:pt x="1013" y="380"/>
                  </a:lnTo>
                  <a:lnTo>
                    <a:pt x="1005" y="400"/>
                  </a:lnTo>
                  <a:lnTo>
                    <a:pt x="997" y="408"/>
                  </a:lnTo>
                  <a:lnTo>
                    <a:pt x="989" y="408"/>
                  </a:lnTo>
                  <a:lnTo>
                    <a:pt x="981" y="404"/>
                  </a:lnTo>
                  <a:lnTo>
                    <a:pt x="973" y="392"/>
                  </a:lnTo>
                  <a:lnTo>
                    <a:pt x="965" y="400"/>
                  </a:lnTo>
                  <a:lnTo>
                    <a:pt x="957" y="420"/>
                  </a:lnTo>
                  <a:lnTo>
                    <a:pt x="949" y="424"/>
                  </a:lnTo>
                  <a:lnTo>
                    <a:pt x="941" y="408"/>
                  </a:lnTo>
                  <a:lnTo>
                    <a:pt x="933" y="400"/>
                  </a:lnTo>
                  <a:lnTo>
                    <a:pt x="925" y="400"/>
                  </a:lnTo>
                  <a:lnTo>
                    <a:pt x="917" y="404"/>
                  </a:lnTo>
                  <a:lnTo>
                    <a:pt x="909" y="408"/>
                  </a:lnTo>
                  <a:lnTo>
                    <a:pt x="901" y="404"/>
                  </a:lnTo>
                  <a:lnTo>
                    <a:pt x="893" y="404"/>
                  </a:lnTo>
                  <a:lnTo>
                    <a:pt x="885" y="412"/>
                  </a:lnTo>
                  <a:lnTo>
                    <a:pt x="877" y="416"/>
                  </a:lnTo>
                  <a:lnTo>
                    <a:pt x="869" y="408"/>
                  </a:lnTo>
                  <a:lnTo>
                    <a:pt x="861" y="396"/>
                  </a:lnTo>
                  <a:lnTo>
                    <a:pt x="853" y="388"/>
                  </a:lnTo>
                  <a:lnTo>
                    <a:pt x="845" y="384"/>
                  </a:lnTo>
                  <a:lnTo>
                    <a:pt x="837" y="388"/>
                  </a:lnTo>
                  <a:lnTo>
                    <a:pt x="829" y="396"/>
                  </a:lnTo>
                  <a:lnTo>
                    <a:pt x="821" y="400"/>
                  </a:lnTo>
                  <a:lnTo>
                    <a:pt x="813" y="404"/>
                  </a:lnTo>
                  <a:lnTo>
                    <a:pt x="805" y="412"/>
                  </a:lnTo>
                  <a:lnTo>
                    <a:pt x="797" y="412"/>
                  </a:lnTo>
                  <a:lnTo>
                    <a:pt x="789" y="400"/>
                  </a:lnTo>
                  <a:lnTo>
                    <a:pt x="781" y="400"/>
                  </a:lnTo>
                  <a:lnTo>
                    <a:pt x="773" y="396"/>
                  </a:lnTo>
                  <a:lnTo>
                    <a:pt x="765" y="396"/>
                  </a:lnTo>
                  <a:lnTo>
                    <a:pt x="757" y="400"/>
                  </a:lnTo>
                  <a:lnTo>
                    <a:pt x="749" y="396"/>
                  </a:lnTo>
                  <a:lnTo>
                    <a:pt x="741" y="400"/>
                  </a:lnTo>
                  <a:lnTo>
                    <a:pt x="733" y="420"/>
                  </a:lnTo>
                  <a:lnTo>
                    <a:pt x="725" y="432"/>
                  </a:lnTo>
                  <a:lnTo>
                    <a:pt x="717" y="432"/>
                  </a:lnTo>
                  <a:lnTo>
                    <a:pt x="709" y="420"/>
                  </a:lnTo>
                  <a:lnTo>
                    <a:pt x="701" y="408"/>
                  </a:lnTo>
                  <a:lnTo>
                    <a:pt x="693" y="412"/>
                  </a:lnTo>
                  <a:lnTo>
                    <a:pt x="685" y="424"/>
                  </a:lnTo>
                  <a:lnTo>
                    <a:pt x="677" y="428"/>
                  </a:lnTo>
                  <a:lnTo>
                    <a:pt x="669" y="424"/>
                  </a:lnTo>
                  <a:lnTo>
                    <a:pt x="661" y="428"/>
                  </a:lnTo>
                  <a:lnTo>
                    <a:pt x="653" y="424"/>
                  </a:lnTo>
                  <a:lnTo>
                    <a:pt x="645" y="412"/>
                  </a:lnTo>
                  <a:lnTo>
                    <a:pt x="637" y="412"/>
                  </a:lnTo>
                  <a:lnTo>
                    <a:pt x="629" y="420"/>
                  </a:lnTo>
                  <a:lnTo>
                    <a:pt x="621" y="420"/>
                  </a:lnTo>
                  <a:lnTo>
                    <a:pt x="613" y="412"/>
                  </a:lnTo>
                  <a:lnTo>
                    <a:pt x="605" y="404"/>
                  </a:lnTo>
                  <a:lnTo>
                    <a:pt x="597" y="412"/>
                  </a:lnTo>
                  <a:lnTo>
                    <a:pt x="589" y="424"/>
                  </a:lnTo>
                  <a:lnTo>
                    <a:pt x="581" y="428"/>
                  </a:lnTo>
                  <a:lnTo>
                    <a:pt x="573" y="440"/>
                  </a:lnTo>
                  <a:lnTo>
                    <a:pt x="565" y="456"/>
                  </a:lnTo>
                  <a:lnTo>
                    <a:pt x="557" y="464"/>
                  </a:lnTo>
                  <a:lnTo>
                    <a:pt x="549" y="484"/>
                  </a:lnTo>
                  <a:lnTo>
                    <a:pt x="541" y="496"/>
                  </a:lnTo>
                  <a:lnTo>
                    <a:pt x="533" y="496"/>
                  </a:lnTo>
                  <a:lnTo>
                    <a:pt x="525" y="484"/>
                  </a:lnTo>
                  <a:lnTo>
                    <a:pt x="517" y="504"/>
                  </a:lnTo>
                  <a:lnTo>
                    <a:pt x="505" y="536"/>
                  </a:lnTo>
                  <a:lnTo>
                    <a:pt x="497" y="532"/>
                  </a:lnTo>
                  <a:lnTo>
                    <a:pt x="489" y="520"/>
                  </a:lnTo>
                  <a:lnTo>
                    <a:pt x="481" y="528"/>
                  </a:lnTo>
                  <a:lnTo>
                    <a:pt x="473" y="540"/>
                  </a:lnTo>
                  <a:lnTo>
                    <a:pt x="465" y="532"/>
                  </a:lnTo>
                  <a:lnTo>
                    <a:pt x="457" y="536"/>
                  </a:lnTo>
                  <a:lnTo>
                    <a:pt x="449" y="544"/>
                  </a:lnTo>
                  <a:lnTo>
                    <a:pt x="441" y="544"/>
                  </a:lnTo>
                  <a:lnTo>
                    <a:pt x="433" y="536"/>
                  </a:lnTo>
                  <a:lnTo>
                    <a:pt x="425" y="556"/>
                  </a:lnTo>
                  <a:lnTo>
                    <a:pt x="417" y="568"/>
                  </a:lnTo>
                  <a:lnTo>
                    <a:pt x="409" y="556"/>
                  </a:lnTo>
                  <a:lnTo>
                    <a:pt x="401" y="560"/>
                  </a:lnTo>
                  <a:lnTo>
                    <a:pt x="393" y="556"/>
                  </a:lnTo>
                  <a:lnTo>
                    <a:pt x="385" y="572"/>
                  </a:lnTo>
                  <a:lnTo>
                    <a:pt x="376" y="584"/>
                  </a:lnTo>
                  <a:lnTo>
                    <a:pt x="368" y="576"/>
                  </a:lnTo>
                  <a:lnTo>
                    <a:pt x="360" y="560"/>
                  </a:lnTo>
                  <a:lnTo>
                    <a:pt x="352" y="556"/>
                  </a:lnTo>
                  <a:lnTo>
                    <a:pt x="344" y="568"/>
                  </a:lnTo>
                  <a:lnTo>
                    <a:pt x="336" y="572"/>
                  </a:lnTo>
                  <a:lnTo>
                    <a:pt x="328" y="588"/>
                  </a:lnTo>
                  <a:lnTo>
                    <a:pt x="320" y="580"/>
                  </a:lnTo>
                  <a:lnTo>
                    <a:pt x="312" y="548"/>
                  </a:lnTo>
                  <a:lnTo>
                    <a:pt x="304" y="496"/>
                  </a:lnTo>
                  <a:lnTo>
                    <a:pt x="296" y="468"/>
                  </a:lnTo>
                  <a:lnTo>
                    <a:pt x="288" y="464"/>
                  </a:lnTo>
                  <a:lnTo>
                    <a:pt x="280" y="468"/>
                  </a:lnTo>
                  <a:lnTo>
                    <a:pt x="272" y="476"/>
                  </a:lnTo>
                  <a:lnTo>
                    <a:pt x="264" y="484"/>
                  </a:lnTo>
                  <a:lnTo>
                    <a:pt x="256" y="472"/>
                  </a:lnTo>
                  <a:lnTo>
                    <a:pt x="248" y="460"/>
                  </a:lnTo>
                  <a:lnTo>
                    <a:pt x="240" y="456"/>
                  </a:lnTo>
                  <a:lnTo>
                    <a:pt x="232" y="440"/>
                  </a:lnTo>
                  <a:lnTo>
                    <a:pt x="224" y="428"/>
                  </a:lnTo>
                  <a:lnTo>
                    <a:pt x="216" y="436"/>
                  </a:lnTo>
                  <a:lnTo>
                    <a:pt x="208" y="440"/>
                  </a:lnTo>
                  <a:lnTo>
                    <a:pt x="200" y="436"/>
                  </a:lnTo>
                  <a:lnTo>
                    <a:pt x="192" y="420"/>
                  </a:lnTo>
                  <a:lnTo>
                    <a:pt x="184" y="408"/>
                  </a:lnTo>
                  <a:lnTo>
                    <a:pt x="176" y="404"/>
                  </a:lnTo>
                  <a:lnTo>
                    <a:pt x="168" y="404"/>
                  </a:lnTo>
                  <a:lnTo>
                    <a:pt x="160" y="408"/>
                  </a:lnTo>
                  <a:lnTo>
                    <a:pt x="152" y="412"/>
                  </a:lnTo>
                  <a:lnTo>
                    <a:pt x="144" y="408"/>
                  </a:lnTo>
                  <a:lnTo>
                    <a:pt x="136" y="408"/>
                  </a:lnTo>
                  <a:lnTo>
                    <a:pt x="128" y="420"/>
                  </a:lnTo>
                  <a:lnTo>
                    <a:pt x="120" y="420"/>
                  </a:lnTo>
                  <a:lnTo>
                    <a:pt x="112" y="412"/>
                  </a:lnTo>
                  <a:lnTo>
                    <a:pt x="104" y="392"/>
                  </a:lnTo>
                  <a:lnTo>
                    <a:pt x="96" y="380"/>
                  </a:lnTo>
                  <a:lnTo>
                    <a:pt x="88" y="396"/>
                  </a:lnTo>
                  <a:lnTo>
                    <a:pt x="80" y="412"/>
                  </a:lnTo>
                  <a:lnTo>
                    <a:pt x="72" y="412"/>
                  </a:lnTo>
                  <a:lnTo>
                    <a:pt x="64" y="396"/>
                  </a:lnTo>
                  <a:lnTo>
                    <a:pt x="56" y="384"/>
                  </a:lnTo>
                  <a:lnTo>
                    <a:pt x="48" y="372"/>
                  </a:lnTo>
                  <a:lnTo>
                    <a:pt x="40" y="368"/>
                  </a:lnTo>
                  <a:lnTo>
                    <a:pt x="32" y="372"/>
                  </a:lnTo>
                  <a:lnTo>
                    <a:pt x="24" y="372"/>
                  </a:lnTo>
                  <a:lnTo>
                    <a:pt x="16" y="352"/>
                  </a:lnTo>
                  <a:lnTo>
                    <a:pt x="8" y="336"/>
                  </a:lnTo>
                  <a:lnTo>
                    <a:pt x="0" y="344"/>
                  </a:lnTo>
                  <a:lnTo>
                    <a:pt x="0" y="204"/>
                  </a:lnTo>
                </a:path>
              </a:pathLst>
            </a:cu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17" name="Freeform 345"/>
            <p:cNvSpPr>
              <a:spLocks/>
            </p:cNvSpPr>
            <p:nvPr/>
          </p:nvSpPr>
          <p:spPr bwMode="auto">
            <a:xfrm>
              <a:off x="2749996" y="2365103"/>
              <a:ext cx="1627188" cy="152400"/>
            </a:xfrm>
            <a:custGeom>
              <a:avLst/>
              <a:gdLst/>
              <a:ahLst/>
              <a:cxnLst>
                <a:cxn ang="0">
                  <a:pos x="16" y="36"/>
                </a:cxn>
                <a:cxn ang="0">
                  <a:pos x="40" y="36"/>
                </a:cxn>
                <a:cxn ang="0">
                  <a:pos x="64" y="56"/>
                </a:cxn>
                <a:cxn ang="0">
                  <a:pos x="88" y="48"/>
                </a:cxn>
                <a:cxn ang="0">
                  <a:pos x="112" y="60"/>
                </a:cxn>
                <a:cxn ang="0">
                  <a:pos x="136" y="52"/>
                </a:cxn>
                <a:cxn ang="0">
                  <a:pos x="160" y="48"/>
                </a:cxn>
                <a:cxn ang="0">
                  <a:pos x="184" y="44"/>
                </a:cxn>
                <a:cxn ang="0">
                  <a:pos x="208" y="68"/>
                </a:cxn>
                <a:cxn ang="0">
                  <a:pos x="232" y="52"/>
                </a:cxn>
                <a:cxn ang="0">
                  <a:pos x="256" y="56"/>
                </a:cxn>
                <a:cxn ang="0">
                  <a:pos x="280" y="20"/>
                </a:cxn>
                <a:cxn ang="0">
                  <a:pos x="304" y="24"/>
                </a:cxn>
                <a:cxn ang="0">
                  <a:pos x="328" y="96"/>
                </a:cxn>
                <a:cxn ang="0">
                  <a:pos x="352" y="56"/>
                </a:cxn>
                <a:cxn ang="0">
                  <a:pos x="376" y="84"/>
                </a:cxn>
                <a:cxn ang="0">
                  <a:pos x="401" y="68"/>
                </a:cxn>
                <a:cxn ang="0">
                  <a:pos x="425" y="68"/>
                </a:cxn>
                <a:cxn ang="0">
                  <a:pos x="449" y="60"/>
                </a:cxn>
                <a:cxn ang="0">
                  <a:pos x="473" y="64"/>
                </a:cxn>
                <a:cxn ang="0">
                  <a:pos x="497" y="76"/>
                </a:cxn>
                <a:cxn ang="0">
                  <a:pos x="525" y="56"/>
                </a:cxn>
                <a:cxn ang="0">
                  <a:pos x="549" y="80"/>
                </a:cxn>
                <a:cxn ang="0">
                  <a:pos x="573" y="60"/>
                </a:cxn>
                <a:cxn ang="0">
                  <a:pos x="597" y="40"/>
                </a:cxn>
                <a:cxn ang="0">
                  <a:pos x="621" y="52"/>
                </a:cxn>
                <a:cxn ang="0">
                  <a:pos x="645" y="44"/>
                </a:cxn>
                <a:cxn ang="0">
                  <a:pos x="669" y="56"/>
                </a:cxn>
                <a:cxn ang="0">
                  <a:pos x="693" y="40"/>
                </a:cxn>
                <a:cxn ang="0">
                  <a:pos x="717" y="68"/>
                </a:cxn>
                <a:cxn ang="0">
                  <a:pos x="741" y="44"/>
                </a:cxn>
                <a:cxn ang="0">
                  <a:pos x="765" y="40"/>
                </a:cxn>
                <a:cxn ang="0">
                  <a:pos x="789" y="48"/>
                </a:cxn>
                <a:cxn ang="0">
                  <a:pos x="813" y="52"/>
                </a:cxn>
                <a:cxn ang="0">
                  <a:pos x="837" y="36"/>
                </a:cxn>
                <a:cxn ang="0">
                  <a:pos x="861" y="40"/>
                </a:cxn>
                <a:cxn ang="0">
                  <a:pos x="885" y="56"/>
                </a:cxn>
                <a:cxn ang="0">
                  <a:pos x="909" y="48"/>
                </a:cxn>
                <a:cxn ang="0">
                  <a:pos x="933" y="40"/>
                </a:cxn>
                <a:cxn ang="0">
                  <a:pos x="957" y="64"/>
                </a:cxn>
                <a:cxn ang="0">
                  <a:pos x="981" y="52"/>
                </a:cxn>
                <a:cxn ang="0">
                  <a:pos x="1005" y="64"/>
                </a:cxn>
              </a:cxnLst>
              <a:rect l="0" t="0" r="r" b="b"/>
              <a:pathLst>
                <a:path w="1025" h="96">
                  <a:moveTo>
                    <a:pt x="0" y="40"/>
                  </a:moveTo>
                  <a:lnTo>
                    <a:pt x="8" y="28"/>
                  </a:lnTo>
                  <a:lnTo>
                    <a:pt x="16" y="36"/>
                  </a:lnTo>
                  <a:lnTo>
                    <a:pt x="24" y="52"/>
                  </a:lnTo>
                  <a:lnTo>
                    <a:pt x="32" y="48"/>
                  </a:lnTo>
                  <a:lnTo>
                    <a:pt x="40" y="36"/>
                  </a:lnTo>
                  <a:lnTo>
                    <a:pt x="48" y="36"/>
                  </a:lnTo>
                  <a:lnTo>
                    <a:pt x="56" y="44"/>
                  </a:lnTo>
                  <a:lnTo>
                    <a:pt x="64" y="56"/>
                  </a:lnTo>
                  <a:lnTo>
                    <a:pt x="72" y="68"/>
                  </a:lnTo>
                  <a:lnTo>
                    <a:pt x="80" y="64"/>
                  </a:lnTo>
                  <a:lnTo>
                    <a:pt x="88" y="48"/>
                  </a:lnTo>
                  <a:lnTo>
                    <a:pt x="96" y="32"/>
                  </a:lnTo>
                  <a:lnTo>
                    <a:pt x="104" y="40"/>
                  </a:lnTo>
                  <a:lnTo>
                    <a:pt x="112" y="60"/>
                  </a:lnTo>
                  <a:lnTo>
                    <a:pt x="120" y="68"/>
                  </a:lnTo>
                  <a:lnTo>
                    <a:pt x="128" y="60"/>
                  </a:lnTo>
                  <a:lnTo>
                    <a:pt x="136" y="52"/>
                  </a:lnTo>
                  <a:lnTo>
                    <a:pt x="144" y="48"/>
                  </a:lnTo>
                  <a:lnTo>
                    <a:pt x="152" y="48"/>
                  </a:lnTo>
                  <a:lnTo>
                    <a:pt x="160" y="48"/>
                  </a:lnTo>
                  <a:lnTo>
                    <a:pt x="168" y="40"/>
                  </a:lnTo>
                  <a:lnTo>
                    <a:pt x="176" y="40"/>
                  </a:lnTo>
                  <a:lnTo>
                    <a:pt x="184" y="44"/>
                  </a:lnTo>
                  <a:lnTo>
                    <a:pt x="192" y="52"/>
                  </a:lnTo>
                  <a:lnTo>
                    <a:pt x="200" y="64"/>
                  </a:lnTo>
                  <a:lnTo>
                    <a:pt x="208" y="68"/>
                  </a:lnTo>
                  <a:lnTo>
                    <a:pt x="216" y="60"/>
                  </a:lnTo>
                  <a:lnTo>
                    <a:pt x="224" y="48"/>
                  </a:lnTo>
                  <a:lnTo>
                    <a:pt x="232" y="52"/>
                  </a:lnTo>
                  <a:lnTo>
                    <a:pt x="240" y="60"/>
                  </a:lnTo>
                  <a:lnTo>
                    <a:pt x="248" y="56"/>
                  </a:lnTo>
                  <a:lnTo>
                    <a:pt x="256" y="56"/>
                  </a:lnTo>
                  <a:lnTo>
                    <a:pt x="264" y="56"/>
                  </a:lnTo>
                  <a:lnTo>
                    <a:pt x="272" y="40"/>
                  </a:lnTo>
                  <a:lnTo>
                    <a:pt x="280" y="20"/>
                  </a:lnTo>
                  <a:lnTo>
                    <a:pt x="288" y="8"/>
                  </a:lnTo>
                  <a:lnTo>
                    <a:pt x="296" y="0"/>
                  </a:lnTo>
                  <a:lnTo>
                    <a:pt x="304" y="24"/>
                  </a:lnTo>
                  <a:lnTo>
                    <a:pt x="312" y="68"/>
                  </a:lnTo>
                  <a:lnTo>
                    <a:pt x="320" y="96"/>
                  </a:lnTo>
                  <a:lnTo>
                    <a:pt x="328" y="96"/>
                  </a:lnTo>
                  <a:lnTo>
                    <a:pt x="336" y="76"/>
                  </a:lnTo>
                  <a:lnTo>
                    <a:pt x="344" y="72"/>
                  </a:lnTo>
                  <a:lnTo>
                    <a:pt x="352" y="56"/>
                  </a:lnTo>
                  <a:lnTo>
                    <a:pt x="360" y="60"/>
                  </a:lnTo>
                  <a:lnTo>
                    <a:pt x="368" y="76"/>
                  </a:lnTo>
                  <a:lnTo>
                    <a:pt x="376" y="84"/>
                  </a:lnTo>
                  <a:lnTo>
                    <a:pt x="385" y="76"/>
                  </a:lnTo>
                  <a:lnTo>
                    <a:pt x="393" y="60"/>
                  </a:lnTo>
                  <a:lnTo>
                    <a:pt x="401" y="68"/>
                  </a:lnTo>
                  <a:lnTo>
                    <a:pt x="409" y="68"/>
                  </a:lnTo>
                  <a:lnTo>
                    <a:pt x="417" y="80"/>
                  </a:lnTo>
                  <a:lnTo>
                    <a:pt x="425" y="68"/>
                  </a:lnTo>
                  <a:lnTo>
                    <a:pt x="433" y="52"/>
                  </a:lnTo>
                  <a:lnTo>
                    <a:pt x="441" y="60"/>
                  </a:lnTo>
                  <a:lnTo>
                    <a:pt x="449" y="60"/>
                  </a:lnTo>
                  <a:lnTo>
                    <a:pt x="457" y="56"/>
                  </a:lnTo>
                  <a:lnTo>
                    <a:pt x="465" y="56"/>
                  </a:lnTo>
                  <a:lnTo>
                    <a:pt x="473" y="64"/>
                  </a:lnTo>
                  <a:lnTo>
                    <a:pt x="481" y="60"/>
                  </a:lnTo>
                  <a:lnTo>
                    <a:pt x="489" y="56"/>
                  </a:lnTo>
                  <a:lnTo>
                    <a:pt x="497" y="76"/>
                  </a:lnTo>
                  <a:lnTo>
                    <a:pt x="505" y="84"/>
                  </a:lnTo>
                  <a:lnTo>
                    <a:pt x="517" y="64"/>
                  </a:lnTo>
                  <a:lnTo>
                    <a:pt x="525" y="56"/>
                  </a:lnTo>
                  <a:lnTo>
                    <a:pt x="533" y="76"/>
                  </a:lnTo>
                  <a:lnTo>
                    <a:pt x="541" y="88"/>
                  </a:lnTo>
                  <a:lnTo>
                    <a:pt x="549" y="80"/>
                  </a:lnTo>
                  <a:lnTo>
                    <a:pt x="557" y="68"/>
                  </a:lnTo>
                  <a:lnTo>
                    <a:pt x="565" y="68"/>
                  </a:lnTo>
                  <a:lnTo>
                    <a:pt x="573" y="60"/>
                  </a:lnTo>
                  <a:lnTo>
                    <a:pt x="581" y="52"/>
                  </a:lnTo>
                  <a:lnTo>
                    <a:pt x="589" y="48"/>
                  </a:lnTo>
                  <a:lnTo>
                    <a:pt x="597" y="40"/>
                  </a:lnTo>
                  <a:lnTo>
                    <a:pt x="605" y="36"/>
                  </a:lnTo>
                  <a:lnTo>
                    <a:pt x="613" y="40"/>
                  </a:lnTo>
                  <a:lnTo>
                    <a:pt x="621" y="52"/>
                  </a:lnTo>
                  <a:lnTo>
                    <a:pt x="629" y="52"/>
                  </a:lnTo>
                  <a:lnTo>
                    <a:pt x="637" y="44"/>
                  </a:lnTo>
                  <a:lnTo>
                    <a:pt x="645" y="44"/>
                  </a:lnTo>
                  <a:lnTo>
                    <a:pt x="653" y="52"/>
                  </a:lnTo>
                  <a:lnTo>
                    <a:pt x="661" y="56"/>
                  </a:lnTo>
                  <a:lnTo>
                    <a:pt x="669" y="56"/>
                  </a:lnTo>
                  <a:lnTo>
                    <a:pt x="677" y="56"/>
                  </a:lnTo>
                  <a:lnTo>
                    <a:pt x="685" y="52"/>
                  </a:lnTo>
                  <a:lnTo>
                    <a:pt x="693" y="40"/>
                  </a:lnTo>
                  <a:lnTo>
                    <a:pt x="701" y="40"/>
                  </a:lnTo>
                  <a:lnTo>
                    <a:pt x="709" y="52"/>
                  </a:lnTo>
                  <a:lnTo>
                    <a:pt x="717" y="68"/>
                  </a:lnTo>
                  <a:lnTo>
                    <a:pt x="725" y="72"/>
                  </a:lnTo>
                  <a:lnTo>
                    <a:pt x="733" y="60"/>
                  </a:lnTo>
                  <a:lnTo>
                    <a:pt x="741" y="44"/>
                  </a:lnTo>
                  <a:lnTo>
                    <a:pt x="749" y="40"/>
                  </a:lnTo>
                  <a:lnTo>
                    <a:pt x="757" y="44"/>
                  </a:lnTo>
                  <a:lnTo>
                    <a:pt x="765" y="40"/>
                  </a:lnTo>
                  <a:lnTo>
                    <a:pt x="773" y="40"/>
                  </a:lnTo>
                  <a:lnTo>
                    <a:pt x="781" y="44"/>
                  </a:lnTo>
                  <a:lnTo>
                    <a:pt x="789" y="48"/>
                  </a:lnTo>
                  <a:lnTo>
                    <a:pt x="797" y="60"/>
                  </a:lnTo>
                  <a:lnTo>
                    <a:pt x="805" y="60"/>
                  </a:lnTo>
                  <a:lnTo>
                    <a:pt x="813" y="52"/>
                  </a:lnTo>
                  <a:lnTo>
                    <a:pt x="821" y="48"/>
                  </a:lnTo>
                  <a:lnTo>
                    <a:pt x="829" y="40"/>
                  </a:lnTo>
                  <a:lnTo>
                    <a:pt x="837" y="36"/>
                  </a:lnTo>
                  <a:lnTo>
                    <a:pt x="845" y="32"/>
                  </a:lnTo>
                  <a:lnTo>
                    <a:pt x="853" y="32"/>
                  </a:lnTo>
                  <a:lnTo>
                    <a:pt x="861" y="40"/>
                  </a:lnTo>
                  <a:lnTo>
                    <a:pt x="869" y="52"/>
                  </a:lnTo>
                  <a:lnTo>
                    <a:pt x="877" y="60"/>
                  </a:lnTo>
                  <a:lnTo>
                    <a:pt x="885" y="56"/>
                  </a:lnTo>
                  <a:lnTo>
                    <a:pt x="893" y="48"/>
                  </a:lnTo>
                  <a:lnTo>
                    <a:pt x="901" y="48"/>
                  </a:lnTo>
                  <a:lnTo>
                    <a:pt x="909" y="48"/>
                  </a:lnTo>
                  <a:lnTo>
                    <a:pt x="917" y="48"/>
                  </a:lnTo>
                  <a:lnTo>
                    <a:pt x="925" y="44"/>
                  </a:lnTo>
                  <a:lnTo>
                    <a:pt x="933" y="40"/>
                  </a:lnTo>
                  <a:lnTo>
                    <a:pt x="941" y="52"/>
                  </a:lnTo>
                  <a:lnTo>
                    <a:pt x="949" y="64"/>
                  </a:lnTo>
                  <a:lnTo>
                    <a:pt x="957" y="64"/>
                  </a:lnTo>
                  <a:lnTo>
                    <a:pt x="965" y="44"/>
                  </a:lnTo>
                  <a:lnTo>
                    <a:pt x="973" y="40"/>
                  </a:lnTo>
                  <a:lnTo>
                    <a:pt x="981" y="52"/>
                  </a:lnTo>
                  <a:lnTo>
                    <a:pt x="989" y="64"/>
                  </a:lnTo>
                  <a:lnTo>
                    <a:pt x="997" y="64"/>
                  </a:lnTo>
                  <a:lnTo>
                    <a:pt x="1005" y="64"/>
                  </a:lnTo>
                  <a:lnTo>
                    <a:pt x="1013" y="52"/>
                  </a:lnTo>
                  <a:lnTo>
                    <a:pt x="1025" y="4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18" name="Rectangle 346"/>
            <p:cNvSpPr>
              <a:spLocks noChangeArrowheads="1"/>
            </p:cNvSpPr>
            <p:nvPr/>
          </p:nvSpPr>
          <p:spPr bwMode="auto">
            <a:xfrm>
              <a:off x="3108759" y="1736453"/>
              <a:ext cx="87844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evoked: source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619" name="Rectangle 347"/>
            <p:cNvSpPr>
              <a:spLocks noChangeArrowheads="1"/>
            </p:cNvSpPr>
            <p:nvPr/>
          </p:nvSpPr>
          <p:spPr bwMode="auto">
            <a:xfrm>
              <a:off x="3238946" y="3120753"/>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5" name="Rectangle 403"/>
            <p:cNvSpPr>
              <a:spLocks noChangeArrowheads="1"/>
            </p:cNvSpPr>
            <p:nvPr/>
          </p:nvSpPr>
          <p:spPr bwMode="auto">
            <a:xfrm>
              <a:off x="4905375" y="3651250"/>
              <a:ext cx="1627188" cy="1055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676" name="Rectangle 404"/>
            <p:cNvSpPr>
              <a:spLocks noChangeArrowheads="1"/>
            </p:cNvSpPr>
            <p:nvPr/>
          </p:nvSpPr>
          <p:spPr bwMode="auto">
            <a:xfrm>
              <a:off x="4905375" y="3651250"/>
              <a:ext cx="1627188" cy="10556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677" name="Picture 405"/>
            <p:cNvPicPr>
              <a:picLocks noChangeAspect="1" noChangeArrowheads="1"/>
            </p:cNvPicPr>
            <p:nvPr/>
          </p:nvPicPr>
          <p:blipFill>
            <a:blip r:embed="rId2" cstate="print"/>
            <a:srcRect/>
            <a:stretch>
              <a:fillRect/>
            </a:stretch>
          </p:blipFill>
          <p:spPr bwMode="auto">
            <a:xfrm>
              <a:off x="4905375" y="3651250"/>
              <a:ext cx="1627188" cy="1055688"/>
            </a:xfrm>
            <a:prstGeom prst="rect">
              <a:avLst/>
            </a:prstGeom>
            <a:noFill/>
            <a:ln w="9525">
              <a:noFill/>
              <a:miter lim="800000"/>
              <a:headEnd/>
              <a:tailEnd/>
            </a:ln>
          </p:spPr>
        </p:pic>
        <p:sp>
          <p:nvSpPr>
            <p:cNvPr id="54678" name="Rectangle 406"/>
            <p:cNvSpPr>
              <a:spLocks noChangeArrowheads="1"/>
            </p:cNvSpPr>
            <p:nvPr/>
          </p:nvSpPr>
          <p:spPr bwMode="auto">
            <a:xfrm>
              <a:off x="5305425" y="3448050"/>
              <a:ext cx="8207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Spectral density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9" name="Rectangle 407"/>
            <p:cNvSpPr>
              <a:spLocks noChangeArrowheads="1"/>
            </p:cNvSpPr>
            <p:nvPr/>
          </p:nvSpPr>
          <p:spPr bwMode="auto">
            <a:xfrm>
              <a:off x="5394325" y="483393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0" name="Rectangle 408"/>
            <p:cNvSpPr>
              <a:spLocks noChangeArrowheads="1"/>
            </p:cNvSpPr>
            <p:nvPr/>
          </p:nvSpPr>
          <p:spPr bwMode="auto">
            <a:xfrm rot="16200000">
              <a:off x="4673166" y="4114914"/>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1" name="Line 409"/>
            <p:cNvSpPr>
              <a:spLocks noChangeShapeType="1"/>
            </p:cNvSpPr>
            <p:nvPr/>
          </p:nvSpPr>
          <p:spPr bwMode="auto">
            <a:xfrm>
              <a:off x="4911725" y="462438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2" name="Line 410"/>
            <p:cNvSpPr>
              <a:spLocks noChangeShapeType="1"/>
            </p:cNvSpPr>
            <p:nvPr/>
          </p:nvSpPr>
          <p:spPr bwMode="auto">
            <a:xfrm>
              <a:off x="4911725" y="45418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3" name="Line 411"/>
            <p:cNvSpPr>
              <a:spLocks noChangeShapeType="1"/>
            </p:cNvSpPr>
            <p:nvPr/>
          </p:nvSpPr>
          <p:spPr bwMode="auto">
            <a:xfrm>
              <a:off x="4911725" y="42116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4" name="Line 412"/>
            <p:cNvSpPr>
              <a:spLocks noChangeShapeType="1"/>
            </p:cNvSpPr>
            <p:nvPr/>
          </p:nvSpPr>
          <p:spPr bwMode="auto">
            <a:xfrm>
              <a:off x="4905375" y="36512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5" name="Line 413"/>
            <p:cNvSpPr>
              <a:spLocks noChangeShapeType="1"/>
            </p:cNvSpPr>
            <p:nvPr/>
          </p:nvSpPr>
          <p:spPr bwMode="auto">
            <a:xfrm>
              <a:off x="4905375" y="47069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6" name="Line 414"/>
            <p:cNvSpPr>
              <a:spLocks noChangeShapeType="1"/>
            </p:cNvSpPr>
            <p:nvPr/>
          </p:nvSpPr>
          <p:spPr bwMode="auto">
            <a:xfrm flipV="1">
              <a:off x="6532563"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7" name="Line 415"/>
            <p:cNvSpPr>
              <a:spLocks noChangeShapeType="1"/>
            </p:cNvSpPr>
            <p:nvPr/>
          </p:nvSpPr>
          <p:spPr bwMode="auto">
            <a:xfrm flipV="1">
              <a:off x="4905375"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8" name="Line 416"/>
            <p:cNvSpPr>
              <a:spLocks noChangeShapeType="1"/>
            </p:cNvSpPr>
            <p:nvPr/>
          </p:nvSpPr>
          <p:spPr bwMode="auto">
            <a:xfrm>
              <a:off x="4905375" y="47069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89" name="Line 417"/>
            <p:cNvSpPr>
              <a:spLocks noChangeShapeType="1"/>
            </p:cNvSpPr>
            <p:nvPr/>
          </p:nvSpPr>
          <p:spPr bwMode="auto">
            <a:xfrm flipV="1">
              <a:off x="4905375"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0" name="Line 418"/>
            <p:cNvSpPr>
              <a:spLocks noChangeShapeType="1"/>
            </p:cNvSpPr>
            <p:nvPr/>
          </p:nvSpPr>
          <p:spPr bwMode="auto">
            <a:xfrm flipV="1">
              <a:off x="5216525"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1" name="Line 419"/>
            <p:cNvSpPr>
              <a:spLocks noChangeShapeType="1"/>
            </p:cNvSpPr>
            <p:nvPr/>
          </p:nvSpPr>
          <p:spPr bwMode="auto">
            <a:xfrm>
              <a:off x="5216525"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2" name="Rectangle 420"/>
            <p:cNvSpPr>
              <a:spLocks noChangeArrowheads="1"/>
            </p:cNvSpPr>
            <p:nvPr/>
          </p:nvSpPr>
          <p:spPr bwMode="auto">
            <a:xfrm>
              <a:off x="515937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3" name="Line 421"/>
            <p:cNvSpPr>
              <a:spLocks noChangeShapeType="1"/>
            </p:cNvSpPr>
            <p:nvPr/>
          </p:nvSpPr>
          <p:spPr bwMode="auto">
            <a:xfrm flipV="1">
              <a:off x="553561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4" name="Line 422"/>
            <p:cNvSpPr>
              <a:spLocks noChangeShapeType="1"/>
            </p:cNvSpPr>
            <p:nvPr/>
          </p:nvSpPr>
          <p:spPr bwMode="auto">
            <a:xfrm>
              <a:off x="5535613"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5" name="Rectangle 423"/>
            <p:cNvSpPr>
              <a:spLocks noChangeArrowheads="1"/>
            </p:cNvSpPr>
            <p:nvPr/>
          </p:nvSpPr>
          <p:spPr bwMode="auto">
            <a:xfrm>
              <a:off x="5476875"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6" name="Line 424"/>
            <p:cNvSpPr>
              <a:spLocks noChangeShapeType="1"/>
            </p:cNvSpPr>
            <p:nvPr/>
          </p:nvSpPr>
          <p:spPr bwMode="auto">
            <a:xfrm flipV="1">
              <a:off x="585311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7" name="Line 425"/>
            <p:cNvSpPr>
              <a:spLocks noChangeShapeType="1"/>
            </p:cNvSpPr>
            <p:nvPr/>
          </p:nvSpPr>
          <p:spPr bwMode="auto">
            <a:xfrm>
              <a:off x="5853113"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98" name="Rectangle 426"/>
            <p:cNvSpPr>
              <a:spLocks noChangeArrowheads="1"/>
            </p:cNvSpPr>
            <p:nvPr/>
          </p:nvSpPr>
          <p:spPr bwMode="auto">
            <a:xfrm>
              <a:off x="579596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9" name="Line 427"/>
            <p:cNvSpPr>
              <a:spLocks noChangeShapeType="1"/>
            </p:cNvSpPr>
            <p:nvPr/>
          </p:nvSpPr>
          <p:spPr bwMode="auto">
            <a:xfrm flipV="1">
              <a:off x="617061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0" name="Line 428"/>
            <p:cNvSpPr>
              <a:spLocks noChangeShapeType="1"/>
            </p:cNvSpPr>
            <p:nvPr/>
          </p:nvSpPr>
          <p:spPr bwMode="auto">
            <a:xfrm>
              <a:off x="6170613"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1" name="Rectangle 429"/>
            <p:cNvSpPr>
              <a:spLocks noChangeArrowheads="1"/>
            </p:cNvSpPr>
            <p:nvPr/>
          </p:nvSpPr>
          <p:spPr bwMode="auto">
            <a:xfrm>
              <a:off x="611346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2" name="Line 430"/>
            <p:cNvSpPr>
              <a:spLocks noChangeShapeType="1"/>
            </p:cNvSpPr>
            <p:nvPr/>
          </p:nvSpPr>
          <p:spPr bwMode="auto">
            <a:xfrm flipV="1">
              <a:off x="648811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3" name="Line 431"/>
            <p:cNvSpPr>
              <a:spLocks noChangeShapeType="1"/>
            </p:cNvSpPr>
            <p:nvPr/>
          </p:nvSpPr>
          <p:spPr bwMode="auto">
            <a:xfrm>
              <a:off x="6488113"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4" name="Rectangle 432"/>
            <p:cNvSpPr>
              <a:spLocks noChangeArrowheads="1"/>
            </p:cNvSpPr>
            <p:nvPr/>
          </p:nvSpPr>
          <p:spPr bwMode="auto">
            <a:xfrm>
              <a:off x="643096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5" name="Line 433"/>
            <p:cNvSpPr>
              <a:spLocks noChangeShapeType="1"/>
            </p:cNvSpPr>
            <p:nvPr/>
          </p:nvSpPr>
          <p:spPr bwMode="auto">
            <a:xfrm>
              <a:off x="4905375" y="45926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6" name="Line 434"/>
            <p:cNvSpPr>
              <a:spLocks noChangeShapeType="1"/>
            </p:cNvSpPr>
            <p:nvPr/>
          </p:nvSpPr>
          <p:spPr bwMode="auto">
            <a:xfrm flipH="1">
              <a:off x="6513513" y="45926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7" name="Rectangle 435"/>
            <p:cNvSpPr>
              <a:spLocks noChangeArrowheads="1"/>
            </p:cNvSpPr>
            <p:nvPr/>
          </p:nvSpPr>
          <p:spPr bwMode="auto">
            <a:xfrm>
              <a:off x="4803775" y="45418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8" name="Line 436"/>
            <p:cNvSpPr>
              <a:spLocks noChangeShapeType="1"/>
            </p:cNvSpPr>
            <p:nvPr/>
          </p:nvSpPr>
          <p:spPr bwMode="auto">
            <a:xfrm>
              <a:off x="4905375" y="44211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09" name="Line 437"/>
            <p:cNvSpPr>
              <a:spLocks noChangeShapeType="1"/>
            </p:cNvSpPr>
            <p:nvPr/>
          </p:nvSpPr>
          <p:spPr bwMode="auto">
            <a:xfrm flipH="1">
              <a:off x="6513513" y="44211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0" name="Rectangle 438"/>
            <p:cNvSpPr>
              <a:spLocks noChangeArrowheads="1"/>
            </p:cNvSpPr>
            <p:nvPr/>
          </p:nvSpPr>
          <p:spPr bwMode="auto">
            <a:xfrm>
              <a:off x="4803775" y="43703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1" name="Line 439"/>
            <p:cNvSpPr>
              <a:spLocks noChangeShapeType="1"/>
            </p:cNvSpPr>
            <p:nvPr/>
          </p:nvSpPr>
          <p:spPr bwMode="auto">
            <a:xfrm>
              <a:off x="4905375" y="42433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2" name="Line 440"/>
            <p:cNvSpPr>
              <a:spLocks noChangeShapeType="1"/>
            </p:cNvSpPr>
            <p:nvPr/>
          </p:nvSpPr>
          <p:spPr bwMode="auto">
            <a:xfrm flipH="1">
              <a:off x="6513513" y="42433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3" name="Rectangle 441"/>
            <p:cNvSpPr>
              <a:spLocks noChangeArrowheads="1"/>
            </p:cNvSpPr>
            <p:nvPr/>
          </p:nvSpPr>
          <p:spPr bwMode="auto">
            <a:xfrm>
              <a:off x="4803775" y="41925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4" name="Line 442"/>
            <p:cNvSpPr>
              <a:spLocks noChangeShapeType="1"/>
            </p:cNvSpPr>
            <p:nvPr/>
          </p:nvSpPr>
          <p:spPr bwMode="auto">
            <a:xfrm>
              <a:off x="4905375" y="40719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5" name="Line 443"/>
            <p:cNvSpPr>
              <a:spLocks noChangeShapeType="1"/>
            </p:cNvSpPr>
            <p:nvPr/>
          </p:nvSpPr>
          <p:spPr bwMode="auto">
            <a:xfrm flipH="1">
              <a:off x="6513513" y="40719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6" name="Rectangle 444"/>
            <p:cNvSpPr>
              <a:spLocks noChangeArrowheads="1"/>
            </p:cNvSpPr>
            <p:nvPr/>
          </p:nvSpPr>
          <p:spPr bwMode="auto">
            <a:xfrm>
              <a:off x="4803775" y="40211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7" name="Line 445"/>
            <p:cNvSpPr>
              <a:spLocks noChangeShapeType="1"/>
            </p:cNvSpPr>
            <p:nvPr/>
          </p:nvSpPr>
          <p:spPr bwMode="auto">
            <a:xfrm>
              <a:off x="4905375" y="39004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8" name="Line 446"/>
            <p:cNvSpPr>
              <a:spLocks noChangeShapeType="1"/>
            </p:cNvSpPr>
            <p:nvPr/>
          </p:nvSpPr>
          <p:spPr bwMode="auto">
            <a:xfrm flipH="1">
              <a:off x="6513513" y="39004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19" name="Rectangle 447"/>
            <p:cNvSpPr>
              <a:spLocks noChangeArrowheads="1"/>
            </p:cNvSpPr>
            <p:nvPr/>
          </p:nvSpPr>
          <p:spPr bwMode="auto">
            <a:xfrm>
              <a:off x="4803775" y="3849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20" name="Line 448"/>
            <p:cNvSpPr>
              <a:spLocks noChangeShapeType="1"/>
            </p:cNvSpPr>
            <p:nvPr/>
          </p:nvSpPr>
          <p:spPr bwMode="auto">
            <a:xfrm>
              <a:off x="4905375" y="37274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21" name="Line 449"/>
            <p:cNvSpPr>
              <a:spLocks noChangeShapeType="1"/>
            </p:cNvSpPr>
            <p:nvPr/>
          </p:nvSpPr>
          <p:spPr bwMode="auto">
            <a:xfrm flipH="1">
              <a:off x="6513513" y="37274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22" name="Rectangle 450"/>
            <p:cNvSpPr>
              <a:spLocks noChangeArrowheads="1"/>
            </p:cNvSpPr>
            <p:nvPr/>
          </p:nvSpPr>
          <p:spPr bwMode="auto">
            <a:xfrm>
              <a:off x="4803775" y="36766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23" name="Line 451"/>
            <p:cNvSpPr>
              <a:spLocks noChangeShapeType="1"/>
            </p:cNvSpPr>
            <p:nvPr/>
          </p:nvSpPr>
          <p:spPr bwMode="auto">
            <a:xfrm>
              <a:off x="4905375" y="365125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24" name="Line 452"/>
            <p:cNvSpPr>
              <a:spLocks noChangeShapeType="1"/>
            </p:cNvSpPr>
            <p:nvPr/>
          </p:nvSpPr>
          <p:spPr bwMode="auto">
            <a:xfrm>
              <a:off x="4905375" y="47069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25" name="Line 453"/>
            <p:cNvSpPr>
              <a:spLocks noChangeShapeType="1"/>
            </p:cNvSpPr>
            <p:nvPr/>
          </p:nvSpPr>
          <p:spPr bwMode="auto">
            <a:xfrm flipV="1">
              <a:off x="6532563"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26" name="Line 454"/>
            <p:cNvSpPr>
              <a:spLocks noChangeShapeType="1"/>
            </p:cNvSpPr>
            <p:nvPr/>
          </p:nvSpPr>
          <p:spPr bwMode="auto">
            <a:xfrm flipV="1">
              <a:off x="4905375"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27" name="Rectangle 455"/>
            <p:cNvSpPr>
              <a:spLocks noChangeArrowheads="1"/>
            </p:cNvSpPr>
            <p:nvPr/>
          </p:nvSpPr>
          <p:spPr bwMode="auto">
            <a:xfrm>
              <a:off x="7046913" y="3651250"/>
              <a:ext cx="1633538" cy="1055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728" name="Rectangle 456"/>
            <p:cNvSpPr>
              <a:spLocks noChangeArrowheads="1"/>
            </p:cNvSpPr>
            <p:nvPr/>
          </p:nvSpPr>
          <p:spPr bwMode="auto">
            <a:xfrm>
              <a:off x="7046913" y="3651250"/>
              <a:ext cx="1633538" cy="10556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729" name="Picture 457"/>
            <p:cNvPicPr>
              <a:picLocks noChangeAspect="1" noChangeArrowheads="1"/>
            </p:cNvPicPr>
            <p:nvPr/>
          </p:nvPicPr>
          <p:blipFill>
            <a:blip r:embed="rId3" cstate="print"/>
            <a:srcRect/>
            <a:stretch>
              <a:fillRect/>
            </a:stretch>
          </p:blipFill>
          <p:spPr bwMode="auto">
            <a:xfrm>
              <a:off x="7046913" y="3651250"/>
              <a:ext cx="1633538" cy="1055688"/>
            </a:xfrm>
            <a:prstGeom prst="rect">
              <a:avLst/>
            </a:prstGeom>
            <a:noFill/>
            <a:ln w="9525">
              <a:noFill/>
              <a:miter lim="800000"/>
              <a:headEnd/>
              <a:tailEnd/>
            </a:ln>
          </p:spPr>
        </p:pic>
        <p:sp>
          <p:nvSpPr>
            <p:cNvPr id="54730" name="Rectangle 458"/>
            <p:cNvSpPr>
              <a:spLocks noChangeArrowheads="1"/>
            </p:cNvSpPr>
            <p:nvPr/>
          </p:nvSpPr>
          <p:spPr bwMode="auto">
            <a:xfrm>
              <a:off x="7580313" y="3448050"/>
              <a:ext cx="56425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Coherence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31" name="Rectangle 459"/>
            <p:cNvSpPr>
              <a:spLocks noChangeArrowheads="1"/>
            </p:cNvSpPr>
            <p:nvPr/>
          </p:nvSpPr>
          <p:spPr bwMode="auto">
            <a:xfrm>
              <a:off x="7535863" y="483393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32" name="Rectangle 460"/>
            <p:cNvSpPr>
              <a:spLocks noChangeArrowheads="1"/>
            </p:cNvSpPr>
            <p:nvPr/>
          </p:nvSpPr>
          <p:spPr bwMode="auto">
            <a:xfrm rot="16200000">
              <a:off x="6814703" y="4116502"/>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33" name="Line 461"/>
            <p:cNvSpPr>
              <a:spLocks noChangeShapeType="1"/>
            </p:cNvSpPr>
            <p:nvPr/>
          </p:nvSpPr>
          <p:spPr bwMode="auto">
            <a:xfrm>
              <a:off x="7053263" y="462438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34" name="Line 462"/>
            <p:cNvSpPr>
              <a:spLocks noChangeShapeType="1"/>
            </p:cNvSpPr>
            <p:nvPr/>
          </p:nvSpPr>
          <p:spPr bwMode="auto">
            <a:xfrm>
              <a:off x="7053263" y="45418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35" name="Line 463"/>
            <p:cNvSpPr>
              <a:spLocks noChangeShapeType="1"/>
            </p:cNvSpPr>
            <p:nvPr/>
          </p:nvSpPr>
          <p:spPr bwMode="auto">
            <a:xfrm>
              <a:off x="7053263" y="42116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36" name="Line 464"/>
            <p:cNvSpPr>
              <a:spLocks noChangeShapeType="1"/>
            </p:cNvSpPr>
            <p:nvPr/>
          </p:nvSpPr>
          <p:spPr bwMode="auto">
            <a:xfrm>
              <a:off x="7046913" y="36512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37" name="Line 465"/>
            <p:cNvSpPr>
              <a:spLocks noChangeShapeType="1"/>
            </p:cNvSpPr>
            <p:nvPr/>
          </p:nvSpPr>
          <p:spPr bwMode="auto">
            <a:xfrm>
              <a:off x="7046913" y="47069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38" name="Line 466"/>
            <p:cNvSpPr>
              <a:spLocks noChangeShapeType="1"/>
            </p:cNvSpPr>
            <p:nvPr/>
          </p:nvSpPr>
          <p:spPr bwMode="auto">
            <a:xfrm flipV="1">
              <a:off x="8680450"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39" name="Line 467"/>
            <p:cNvSpPr>
              <a:spLocks noChangeShapeType="1"/>
            </p:cNvSpPr>
            <p:nvPr/>
          </p:nvSpPr>
          <p:spPr bwMode="auto">
            <a:xfrm flipV="1">
              <a:off x="7046913"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0" name="Line 468"/>
            <p:cNvSpPr>
              <a:spLocks noChangeShapeType="1"/>
            </p:cNvSpPr>
            <p:nvPr/>
          </p:nvSpPr>
          <p:spPr bwMode="auto">
            <a:xfrm>
              <a:off x="7046913" y="47069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1" name="Line 469"/>
            <p:cNvSpPr>
              <a:spLocks noChangeShapeType="1"/>
            </p:cNvSpPr>
            <p:nvPr/>
          </p:nvSpPr>
          <p:spPr bwMode="auto">
            <a:xfrm flipV="1">
              <a:off x="7046913"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2" name="Line 470"/>
            <p:cNvSpPr>
              <a:spLocks noChangeShapeType="1"/>
            </p:cNvSpPr>
            <p:nvPr/>
          </p:nvSpPr>
          <p:spPr bwMode="auto">
            <a:xfrm flipV="1">
              <a:off x="735806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3" name="Line 471"/>
            <p:cNvSpPr>
              <a:spLocks noChangeShapeType="1"/>
            </p:cNvSpPr>
            <p:nvPr/>
          </p:nvSpPr>
          <p:spPr bwMode="auto">
            <a:xfrm>
              <a:off x="7358063"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4" name="Rectangle 472"/>
            <p:cNvSpPr>
              <a:spLocks noChangeArrowheads="1"/>
            </p:cNvSpPr>
            <p:nvPr/>
          </p:nvSpPr>
          <p:spPr bwMode="auto">
            <a:xfrm>
              <a:off x="730091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45" name="Line 473"/>
            <p:cNvSpPr>
              <a:spLocks noChangeShapeType="1"/>
            </p:cNvSpPr>
            <p:nvPr/>
          </p:nvSpPr>
          <p:spPr bwMode="auto">
            <a:xfrm flipV="1">
              <a:off x="7675563"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6" name="Line 474"/>
            <p:cNvSpPr>
              <a:spLocks noChangeShapeType="1"/>
            </p:cNvSpPr>
            <p:nvPr/>
          </p:nvSpPr>
          <p:spPr bwMode="auto">
            <a:xfrm>
              <a:off x="7675563"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7" name="Rectangle 475"/>
            <p:cNvSpPr>
              <a:spLocks noChangeArrowheads="1"/>
            </p:cNvSpPr>
            <p:nvPr/>
          </p:nvSpPr>
          <p:spPr bwMode="auto">
            <a:xfrm>
              <a:off x="761841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48" name="Line 476"/>
            <p:cNvSpPr>
              <a:spLocks noChangeShapeType="1"/>
            </p:cNvSpPr>
            <p:nvPr/>
          </p:nvSpPr>
          <p:spPr bwMode="auto">
            <a:xfrm flipV="1">
              <a:off x="7994650"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49" name="Line 477"/>
            <p:cNvSpPr>
              <a:spLocks noChangeShapeType="1"/>
            </p:cNvSpPr>
            <p:nvPr/>
          </p:nvSpPr>
          <p:spPr bwMode="auto">
            <a:xfrm>
              <a:off x="7994650"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0" name="Rectangle 478"/>
            <p:cNvSpPr>
              <a:spLocks noChangeArrowheads="1"/>
            </p:cNvSpPr>
            <p:nvPr/>
          </p:nvSpPr>
          <p:spPr bwMode="auto">
            <a:xfrm>
              <a:off x="7935913"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51" name="Line 479"/>
            <p:cNvSpPr>
              <a:spLocks noChangeShapeType="1"/>
            </p:cNvSpPr>
            <p:nvPr/>
          </p:nvSpPr>
          <p:spPr bwMode="auto">
            <a:xfrm flipV="1">
              <a:off x="8312150"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2" name="Line 480"/>
            <p:cNvSpPr>
              <a:spLocks noChangeShapeType="1"/>
            </p:cNvSpPr>
            <p:nvPr/>
          </p:nvSpPr>
          <p:spPr bwMode="auto">
            <a:xfrm>
              <a:off x="8312150"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3" name="Rectangle 481"/>
            <p:cNvSpPr>
              <a:spLocks noChangeArrowheads="1"/>
            </p:cNvSpPr>
            <p:nvPr/>
          </p:nvSpPr>
          <p:spPr bwMode="auto">
            <a:xfrm>
              <a:off x="8255000"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54" name="Line 482"/>
            <p:cNvSpPr>
              <a:spLocks noChangeShapeType="1"/>
            </p:cNvSpPr>
            <p:nvPr/>
          </p:nvSpPr>
          <p:spPr bwMode="auto">
            <a:xfrm flipV="1">
              <a:off x="8629650" y="46878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5" name="Line 483"/>
            <p:cNvSpPr>
              <a:spLocks noChangeShapeType="1"/>
            </p:cNvSpPr>
            <p:nvPr/>
          </p:nvSpPr>
          <p:spPr bwMode="auto">
            <a:xfrm>
              <a:off x="8629650" y="365125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6" name="Rectangle 484"/>
            <p:cNvSpPr>
              <a:spLocks noChangeArrowheads="1"/>
            </p:cNvSpPr>
            <p:nvPr/>
          </p:nvSpPr>
          <p:spPr bwMode="auto">
            <a:xfrm>
              <a:off x="8572500" y="4725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57" name="Line 485"/>
            <p:cNvSpPr>
              <a:spLocks noChangeShapeType="1"/>
            </p:cNvSpPr>
            <p:nvPr/>
          </p:nvSpPr>
          <p:spPr bwMode="auto">
            <a:xfrm>
              <a:off x="7046913" y="45926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8" name="Line 486"/>
            <p:cNvSpPr>
              <a:spLocks noChangeShapeType="1"/>
            </p:cNvSpPr>
            <p:nvPr/>
          </p:nvSpPr>
          <p:spPr bwMode="auto">
            <a:xfrm flipH="1">
              <a:off x="8661400" y="45926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59" name="Rectangle 487"/>
            <p:cNvSpPr>
              <a:spLocks noChangeArrowheads="1"/>
            </p:cNvSpPr>
            <p:nvPr/>
          </p:nvSpPr>
          <p:spPr bwMode="auto">
            <a:xfrm>
              <a:off x="6945313" y="45418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60" name="Line 488"/>
            <p:cNvSpPr>
              <a:spLocks noChangeShapeType="1"/>
            </p:cNvSpPr>
            <p:nvPr/>
          </p:nvSpPr>
          <p:spPr bwMode="auto">
            <a:xfrm>
              <a:off x="7046913" y="44211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61" name="Line 489"/>
            <p:cNvSpPr>
              <a:spLocks noChangeShapeType="1"/>
            </p:cNvSpPr>
            <p:nvPr/>
          </p:nvSpPr>
          <p:spPr bwMode="auto">
            <a:xfrm flipH="1">
              <a:off x="8661400" y="44211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62" name="Rectangle 490"/>
            <p:cNvSpPr>
              <a:spLocks noChangeArrowheads="1"/>
            </p:cNvSpPr>
            <p:nvPr/>
          </p:nvSpPr>
          <p:spPr bwMode="auto">
            <a:xfrm>
              <a:off x="6945313" y="43703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63" name="Line 491"/>
            <p:cNvSpPr>
              <a:spLocks noChangeShapeType="1"/>
            </p:cNvSpPr>
            <p:nvPr/>
          </p:nvSpPr>
          <p:spPr bwMode="auto">
            <a:xfrm>
              <a:off x="7046913" y="42433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64" name="Line 492"/>
            <p:cNvSpPr>
              <a:spLocks noChangeShapeType="1"/>
            </p:cNvSpPr>
            <p:nvPr/>
          </p:nvSpPr>
          <p:spPr bwMode="auto">
            <a:xfrm flipH="1">
              <a:off x="8661400" y="42433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65" name="Rectangle 493"/>
            <p:cNvSpPr>
              <a:spLocks noChangeArrowheads="1"/>
            </p:cNvSpPr>
            <p:nvPr/>
          </p:nvSpPr>
          <p:spPr bwMode="auto">
            <a:xfrm>
              <a:off x="6945313" y="41925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66" name="Line 494"/>
            <p:cNvSpPr>
              <a:spLocks noChangeShapeType="1"/>
            </p:cNvSpPr>
            <p:nvPr/>
          </p:nvSpPr>
          <p:spPr bwMode="auto">
            <a:xfrm>
              <a:off x="7046913" y="40719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67" name="Line 495"/>
            <p:cNvSpPr>
              <a:spLocks noChangeShapeType="1"/>
            </p:cNvSpPr>
            <p:nvPr/>
          </p:nvSpPr>
          <p:spPr bwMode="auto">
            <a:xfrm flipH="1">
              <a:off x="8661400" y="40719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68" name="Rectangle 496"/>
            <p:cNvSpPr>
              <a:spLocks noChangeArrowheads="1"/>
            </p:cNvSpPr>
            <p:nvPr/>
          </p:nvSpPr>
          <p:spPr bwMode="auto">
            <a:xfrm>
              <a:off x="6945313" y="40211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69" name="Line 497"/>
            <p:cNvSpPr>
              <a:spLocks noChangeShapeType="1"/>
            </p:cNvSpPr>
            <p:nvPr/>
          </p:nvSpPr>
          <p:spPr bwMode="auto">
            <a:xfrm>
              <a:off x="7046913" y="39004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0" name="Line 498"/>
            <p:cNvSpPr>
              <a:spLocks noChangeShapeType="1"/>
            </p:cNvSpPr>
            <p:nvPr/>
          </p:nvSpPr>
          <p:spPr bwMode="auto">
            <a:xfrm flipH="1">
              <a:off x="8661400" y="39004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1" name="Rectangle 499"/>
            <p:cNvSpPr>
              <a:spLocks noChangeArrowheads="1"/>
            </p:cNvSpPr>
            <p:nvPr/>
          </p:nvSpPr>
          <p:spPr bwMode="auto">
            <a:xfrm>
              <a:off x="6945313" y="3849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72" name="Line 500"/>
            <p:cNvSpPr>
              <a:spLocks noChangeShapeType="1"/>
            </p:cNvSpPr>
            <p:nvPr/>
          </p:nvSpPr>
          <p:spPr bwMode="auto">
            <a:xfrm>
              <a:off x="7046913" y="37274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3" name="Line 501"/>
            <p:cNvSpPr>
              <a:spLocks noChangeShapeType="1"/>
            </p:cNvSpPr>
            <p:nvPr/>
          </p:nvSpPr>
          <p:spPr bwMode="auto">
            <a:xfrm flipH="1">
              <a:off x="8661400" y="37274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4" name="Rectangle 502"/>
            <p:cNvSpPr>
              <a:spLocks noChangeArrowheads="1"/>
            </p:cNvSpPr>
            <p:nvPr/>
          </p:nvSpPr>
          <p:spPr bwMode="auto">
            <a:xfrm>
              <a:off x="6945313" y="36766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75" name="Line 503"/>
            <p:cNvSpPr>
              <a:spLocks noChangeShapeType="1"/>
            </p:cNvSpPr>
            <p:nvPr/>
          </p:nvSpPr>
          <p:spPr bwMode="auto">
            <a:xfrm>
              <a:off x="7046913" y="365125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6" name="Line 504"/>
            <p:cNvSpPr>
              <a:spLocks noChangeShapeType="1"/>
            </p:cNvSpPr>
            <p:nvPr/>
          </p:nvSpPr>
          <p:spPr bwMode="auto">
            <a:xfrm>
              <a:off x="7046913" y="47069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7" name="Line 505"/>
            <p:cNvSpPr>
              <a:spLocks noChangeShapeType="1"/>
            </p:cNvSpPr>
            <p:nvPr/>
          </p:nvSpPr>
          <p:spPr bwMode="auto">
            <a:xfrm flipV="1">
              <a:off x="8680450"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8" name="Line 506"/>
            <p:cNvSpPr>
              <a:spLocks noChangeShapeType="1"/>
            </p:cNvSpPr>
            <p:nvPr/>
          </p:nvSpPr>
          <p:spPr bwMode="auto">
            <a:xfrm flipV="1">
              <a:off x="7046913" y="3651250"/>
              <a:ext cx="1588" cy="10556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79" name="Rectangle 507"/>
            <p:cNvSpPr>
              <a:spLocks noChangeArrowheads="1"/>
            </p:cNvSpPr>
            <p:nvPr/>
          </p:nvSpPr>
          <p:spPr bwMode="auto">
            <a:xfrm>
              <a:off x="7046913" y="5189538"/>
              <a:ext cx="163353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780" name="Rectangle 508"/>
            <p:cNvSpPr>
              <a:spLocks noChangeArrowheads="1"/>
            </p:cNvSpPr>
            <p:nvPr/>
          </p:nvSpPr>
          <p:spPr bwMode="auto">
            <a:xfrm>
              <a:off x="7046913" y="5189538"/>
              <a:ext cx="163353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781" name="Picture 509"/>
            <p:cNvPicPr>
              <a:picLocks noChangeAspect="1" noChangeArrowheads="1"/>
            </p:cNvPicPr>
            <p:nvPr/>
          </p:nvPicPr>
          <p:blipFill>
            <a:blip r:embed="rId4" cstate="print"/>
            <a:srcRect/>
            <a:stretch>
              <a:fillRect/>
            </a:stretch>
          </p:blipFill>
          <p:spPr bwMode="auto">
            <a:xfrm>
              <a:off x="7046913" y="5189538"/>
              <a:ext cx="1633538" cy="1054100"/>
            </a:xfrm>
            <a:prstGeom prst="rect">
              <a:avLst/>
            </a:prstGeom>
            <a:noFill/>
            <a:ln w="9525">
              <a:noFill/>
              <a:miter lim="800000"/>
              <a:headEnd/>
              <a:tailEnd/>
            </a:ln>
          </p:spPr>
        </p:pic>
        <p:sp>
          <p:nvSpPr>
            <p:cNvPr id="54782" name="Rectangle 510"/>
            <p:cNvSpPr>
              <a:spLocks noChangeArrowheads="1"/>
            </p:cNvSpPr>
            <p:nvPr/>
          </p:nvSpPr>
          <p:spPr bwMode="auto">
            <a:xfrm>
              <a:off x="7453313" y="4986338"/>
              <a:ext cx="8207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Spectral density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83" name="Rectangle 511"/>
            <p:cNvSpPr>
              <a:spLocks noChangeArrowheads="1"/>
            </p:cNvSpPr>
            <p:nvPr/>
          </p:nvSpPr>
          <p:spPr bwMode="auto">
            <a:xfrm>
              <a:off x="7535863" y="6370638"/>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84" name="Rectangle 512"/>
            <p:cNvSpPr>
              <a:spLocks noChangeArrowheads="1"/>
            </p:cNvSpPr>
            <p:nvPr/>
          </p:nvSpPr>
          <p:spPr bwMode="auto">
            <a:xfrm rot="16200000">
              <a:off x="6814703" y="5653202"/>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85" name="Line 513"/>
            <p:cNvSpPr>
              <a:spLocks noChangeShapeType="1"/>
            </p:cNvSpPr>
            <p:nvPr/>
          </p:nvSpPr>
          <p:spPr bwMode="auto">
            <a:xfrm>
              <a:off x="7053263" y="616108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86" name="Line 514"/>
            <p:cNvSpPr>
              <a:spLocks noChangeShapeType="1"/>
            </p:cNvSpPr>
            <p:nvPr/>
          </p:nvSpPr>
          <p:spPr bwMode="auto">
            <a:xfrm>
              <a:off x="7053263" y="60785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87" name="Line 515"/>
            <p:cNvSpPr>
              <a:spLocks noChangeShapeType="1"/>
            </p:cNvSpPr>
            <p:nvPr/>
          </p:nvSpPr>
          <p:spPr bwMode="auto">
            <a:xfrm>
              <a:off x="7053263" y="5748338"/>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88" name="Line 516"/>
            <p:cNvSpPr>
              <a:spLocks noChangeShapeType="1"/>
            </p:cNvSpPr>
            <p:nvPr/>
          </p:nvSpPr>
          <p:spPr bwMode="auto">
            <a:xfrm>
              <a:off x="7046913" y="51895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89" name="Line 517"/>
            <p:cNvSpPr>
              <a:spLocks noChangeShapeType="1"/>
            </p:cNvSpPr>
            <p:nvPr/>
          </p:nvSpPr>
          <p:spPr bwMode="auto">
            <a:xfrm>
              <a:off x="7046913" y="62436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0" name="Line 518"/>
            <p:cNvSpPr>
              <a:spLocks noChangeShapeType="1"/>
            </p:cNvSpPr>
            <p:nvPr/>
          </p:nvSpPr>
          <p:spPr bwMode="auto">
            <a:xfrm flipV="1">
              <a:off x="8680450"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1" name="Line 519"/>
            <p:cNvSpPr>
              <a:spLocks noChangeShapeType="1"/>
            </p:cNvSpPr>
            <p:nvPr/>
          </p:nvSpPr>
          <p:spPr bwMode="auto">
            <a:xfrm flipV="1">
              <a:off x="7046913"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2" name="Line 520"/>
            <p:cNvSpPr>
              <a:spLocks noChangeShapeType="1"/>
            </p:cNvSpPr>
            <p:nvPr/>
          </p:nvSpPr>
          <p:spPr bwMode="auto">
            <a:xfrm>
              <a:off x="7046913" y="62436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3" name="Line 521"/>
            <p:cNvSpPr>
              <a:spLocks noChangeShapeType="1"/>
            </p:cNvSpPr>
            <p:nvPr/>
          </p:nvSpPr>
          <p:spPr bwMode="auto">
            <a:xfrm flipV="1">
              <a:off x="7046913"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4" name="Line 522"/>
            <p:cNvSpPr>
              <a:spLocks noChangeShapeType="1"/>
            </p:cNvSpPr>
            <p:nvPr/>
          </p:nvSpPr>
          <p:spPr bwMode="auto">
            <a:xfrm flipV="1">
              <a:off x="735806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5" name="Line 523"/>
            <p:cNvSpPr>
              <a:spLocks noChangeShapeType="1"/>
            </p:cNvSpPr>
            <p:nvPr/>
          </p:nvSpPr>
          <p:spPr bwMode="auto">
            <a:xfrm>
              <a:off x="7358063"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6" name="Rectangle 524"/>
            <p:cNvSpPr>
              <a:spLocks noChangeArrowheads="1"/>
            </p:cNvSpPr>
            <p:nvPr/>
          </p:nvSpPr>
          <p:spPr bwMode="auto">
            <a:xfrm>
              <a:off x="730091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97" name="Line 525"/>
            <p:cNvSpPr>
              <a:spLocks noChangeShapeType="1"/>
            </p:cNvSpPr>
            <p:nvPr/>
          </p:nvSpPr>
          <p:spPr bwMode="auto">
            <a:xfrm flipV="1">
              <a:off x="767556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8" name="Line 526"/>
            <p:cNvSpPr>
              <a:spLocks noChangeShapeType="1"/>
            </p:cNvSpPr>
            <p:nvPr/>
          </p:nvSpPr>
          <p:spPr bwMode="auto">
            <a:xfrm>
              <a:off x="7675563"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99" name="Rectangle 527"/>
            <p:cNvSpPr>
              <a:spLocks noChangeArrowheads="1"/>
            </p:cNvSpPr>
            <p:nvPr/>
          </p:nvSpPr>
          <p:spPr bwMode="auto">
            <a:xfrm>
              <a:off x="761841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00" name="Line 528"/>
            <p:cNvSpPr>
              <a:spLocks noChangeShapeType="1"/>
            </p:cNvSpPr>
            <p:nvPr/>
          </p:nvSpPr>
          <p:spPr bwMode="auto">
            <a:xfrm flipV="1">
              <a:off x="7994650"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01" name="Line 529"/>
            <p:cNvSpPr>
              <a:spLocks noChangeShapeType="1"/>
            </p:cNvSpPr>
            <p:nvPr/>
          </p:nvSpPr>
          <p:spPr bwMode="auto">
            <a:xfrm>
              <a:off x="7994650"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02" name="Rectangle 530"/>
            <p:cNvSpPr>
              <a:spLocks noChangeArrowheads="1"/>
            </p:cNvSpPr>
            <p:nvPr/>
          </p:nvSpPr>
          <p:spPr bwMode="auto">
            <a:xfrm>
              <a:off x="793591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03" name="Line 531"/>
            <p:cNvSpPr>
              <a:spLocks noChangeShapeType="1"/>
            </p:cNvSpPr>
            <p:nvPr/>
          </p:nvSpPr>
          <p:spPr bwMode="auto">
            <a:xfrm flipV="1">
              <a:off x="8312150"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04" name="Line 532"/>
            <p:cNvSpPr>
              <a:spLocks noChangeShapeType="1"/>
            </p:cNvSpPr>
            <p:nvPr/>
          </p:nvSpPr>
          <p:spPr bwMode="auto">
            <a:xfrm>
              <a:off x="8312150"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05" name="Rectangle 533"/>
            <p:cNvSpPr>
              <a:spLocks noChangeArrowheads="1"/>
            </p:cNvSpPr>
            <p:nvPr/>
          </p:nvSpPr>
          <p:spPr bwMode="auto">
            <a:xfrm>
              <a:off x="8255000"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06" name="Line 534"/>
            <p:cNvSpPr>
              <a:spLocks noChangeShapeType="1"/>
            </p:cNvSpPr>
            <p:nvPr/>
          </p:nvSpPr>
          <p:spPr bwMode="auto">
            <a:xfrm flipV="1">
              <a:off x="8629650"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07" name="Line 535"/>
            <p:cNvSpPr>
              <a:spLocks noChangeShapeType="1"/>
            </p:cNvSpPr>
            <p:nvPr/>
          </p:nvSpPr>
          <p:spPr bwMode="auto">
            <a:xfrm>
              <a:off x="8629650"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08" name="Rectangle 536"/>
            <p:cNvSpPr>
              <a:spLocks noChangeArrowheads="1"/>
            </p:cNvSpPr>
            <p:nvPr/>
          </p:nvSpPr>
          <p:spPr bwMode="auto">
            <a:xfrm>
              <a:off x="8572500"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09" name="Line 537"/>
            <p:cNvSpPr>
              <a:spLocks noChangeShapeType="1"/>
            </p:cNvSpPr>
            <p:nvPr/>
          </p:nvSpPr>
          <p:spPr bwMode="auto">
            <a:xfrm>
              <a:off x="7046913" y="61293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0" name="Line 538"/>
            <p:cNvSpPr>
              <a:spLocks noChangeShapeType="1"/>
            </p:cNvSpPr>
            <p:nvPr/>
          </p:nvSpPr>
          <p:spPr bwMode="auto">
            <a:xfrm flipH="1">
              <a:off x="8661400" y="61293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1" name="Rectangle 539"/>
            <p:cNvSpPr>
              <a:spLocks noChangeArrowheads="1"/>
            </p:cNvSpPr>
            <p:nvPr/>
          </p:nvSpPr>
          <p:spPr bwMode="auto">
            <a:xfrm>
              <a:off x="6945313" y="60785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12" name="Line 540"/>
            <p:cNvSpPr>
              <a:spLocks noChangeShapeType="1"/>
            </p:cNvSpPr>
            <p:nvPr/>
          </p:nvSpPr>
          <p:spPr bwMode="auto">
            <a:xfrm>
              <a:off x="7046913" y="59578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3" name="Line 541"/>
            <p:cNvSpPr>
              <a:spLocks noChangeShapeType="1"/>
            </p:cNvSpPr>
            <p:nvPr/>
          </p:nvSpPr>
          <p:spPr bwMode="auto">
            <a:xfrm flipH="1">
              <a:off x="8661400" y="59578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4" name="Rectangle 542"/>
            <p:cNvSpPr>
              <a:spLocks noChangeArrowheads="1"/>
            </p:cNvSpPr>
            <p:nvPr/>
          </p:nvSpPr>
          <p:spPr bwMode="auto">
            <a:xfrm>
              <a:off x="6945313" y="59070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15" name="Line 543"/>
            <p:cNvSpPr>
              <a:spLocks noChangeShapeType="1"/>
            </p:cNvSpPr>
            <p:nvPr/>
          </p:nvSpPr>
          <p:spPr bwMode="auto">
            <a:xfrm>
              <a:off x="7046913" y="57800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6" name="Line 544"/>
            <p:cNvSpPr>
              <a:spLocks noChangeShapeType="1"/>
            </p:cNvSpPr>
            <p:nvPr/>
          </p:nvSpPr>
          <p:spPr bwMode="auto">
            <a:xfrm flipH="1">
              <a:off x="8661400" y="57800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7" name="Rectangle 545"/>
            <p:cNvSpPr>
              <a:spLocks noChangeArrowheads="1"/>
            </p:cNvSpPr>
            <p:nvPr/>
          </p:nvSpPr>
          <p:spPr bwMode="auto">
            <a:xfrm>
              <a:off x="6945313" y="57292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18" name="Line 546"/>
            <p:cNvSpPr>
              <a:spLocks noChangeShapeType="1"/>
            </p:cNvSpPr>
            <p:nvPr/>
          </p:nvSpPr>
          <p:spPr bwMode="auto">
            <a:xfrm>
              <a:off x="7046913" y="56086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19" name="Line 547"/>
            <p:cNvSpPr>
              <a:spLocks noChangeShapeType="1"/>
            </p:cNvSpPr>
            <p:nvPr/>
          </p:nvSpPr>
          <p:spPr bwMode="auto">
            <a:xfrm flipH="1">
              <a:off x="8661400" y="56086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0" name="Rectangle 548"/>
            <p:cNvSpPr>
              <a:spLocks noChangeArrowheads="1"/>
            </p:cNvSpPr>
            <p:nvPr/>
          </p:nvSpPr>
          <p:spPr bwMode="auto">
            <a:xfrm>
              <a:off x="6945313" y="55578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21" name="Line 549"/>
            <p:cNvSpPr>
              <a:spLocks noChangeShapeType="1"/>
            </p:cNvSpPr>
            <p:nvPr/>
          </p:nvSpPr>
          <p:spPr bwMode="auto">
            <a:xfrm>
              <a:off x="7046913" y="54371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2" name="Line 550"/>
            <p:cNvSpPr>
              <a:spLocks noChangeShapeType="1"/>
            </p:cNvSpPr>
            <p:nvPr/>
          </p:nvSpPr>
          <p:spPr bwMode="auto">
            <a:xfrm flipH="1">
              <a:off x="8661400" y="54371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3" name="Rectangle 551"/>
            <p:cNvSpPr>
              <a:spLocks noChangeArrowheads="1"/>
            </p:cNvSpPr>
            <p:nvPr/>
          </p:nvSpPr>
          <p:spPr bwMode="auto">
            <a:xfrm>
              <a:off x="6945313" y="53863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24" name="Line 552"/>
            <p:cNvSpPr>
              <a:spLocks noChangeShapeType="1"/>
            </p:cNvSpPr>
            <p:nvPr/>
          </p:nvSpPr>
          <p:spPr bwMode="auto">
            <a:xfrm>
              <a:off x="7046913" y="52657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5" name="Line 553"/>
            <p:cNvSpPr>
              <a:spLocks noChangeShapeType="1"/>
            </p:cNvSpPr>
            <p:nvPr/>
          </p:nvSpPr>
          <p:spPr bwMode="auto">
            <a:xfrm flipH="1">
              <a:off x="8661400" y="52657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6" name="Rectangle 554"/>
            <p:cNvSpPr>
              <a:spLocks noChangeArrowheads="1"/>
            </p:cNvSpPr>
            <p:nvPr/>
          </p:nvSpPr>
          <p:spPr bwMode="auto">
            <a:xfrm>
              <a:off x="6945313" y="52149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27" name="Line 555"/>
            <p:cNvSpPr>
              <a:spLocks noChangeShapeType="1"/>
            </p:cNvSpPr>
            <p:nvPr/>
          </p:nvSpPr>
          <p:spPr bwMode="auto">
            <a:xfrm>
              <a:off x="7046913" y="51895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8" name="Line 556"/>
            <p:cNvSpPr>
              <a:spLocks noChangeShapeType="1"/>
            </p:cNvSpPr>
            <p:nvPr/>
          </p:nvSpPr>
          <p:spPr bwMode="auto">
            <a:xfrm>
              <a:off x="7046913" y="6243638"/>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29" name="Line 557"/>
            <p:cNvSpPr>
              <a:spLocks noChangeShapeType="1"/>
            </p:cNvSpPr>
            <p:nvPr/>
          </p:nvSpPr>
          <p:spPr bwMode="auto">
            <a:xfrm flipV="1">
              <a:off x="8680450"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30" name="Line 558"/>
            <p:cNvSpPr>
              <a:spLocks noChangeShapeType="1"/>
            </p:cNvSpPr>
            <p:nvPr/>
          </p:nvSpPr>
          <p:spPr bwMode="auto">
            <a:xfrm flipV="1">
              <a:off x="7046913"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31" name="Rectangle 559"/>
            <p:cNvSpPr>
              <a:spLocks noChangeArrowheads="1"/>
            </p:cNvSpPr>
            <p:nvPr/>
          </p:nvSpPr>
          <p:spPr bwMode="auto">
            <a:xfrm>
              <a:off x="4905375" y="5189538"/>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832" name="Rectangle 560"/>
            <p:cNvSpPr>
              <a:spLocks noChangeArrowheads="1"/>
            </p:cNvSpPr>
            <p:nvPr/>
          </p:nvSpPr>
          <p:spPr bwMode="auto">
            <a:xfrm>
              <a:off x="4905375" y="5189538"/>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833" name="Picture 561"/>
            <p:cNvPicPr>
              <a:picLocks noChangeAspect="1" noChangeArrowheads="1"/>
            </p:cNvPicPr>
            <p:nvPr/>
          </p:nvPicPr>
          <p:blipFill>
            <a:blip r:embed="rId5" cstate="print"/>
            <a:srcRect/>
            <a:stretch>
              <a:fillRect/>
            </a:stretch>
          </p:blipFill>
          <p:spPr bwMode="auto">
            <a:xfrm>
              <a:off x="4905375" y="5189538"/>
              <a:ext cx="1627188" cy="1054100"/>
            </a:xfrm>
            <a:prstGeom prst="rect">
              <a:avLst/>
            </a:prstGeom>
            <a:noFill/>
            <a:ln w="9525">
              <a:noFill/>
              <a:miter lim="800000"/>
              <a:headEnd/>
              <a:tailEnd/>
            </a:ln>
          </p:spPr>
        </p:pic>
        <p:sp>
          <p:nvSpPr>
            <p:cNvPr id="54834" name="Rectangle 562"/>
            <p:cNvSpPr>
              <a:spLocks noChangeArrowheads="1"/>
            </p:cNvSpPr>
            <p:nvPr/>
          </p:nvSpPr>
          <p:spPr bwMode="auto">
            <a:xfrm>
              <a:off x="5267325" y="4986338"/>
              <a:ext cx="89768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Cross-covariance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35" name="Rectangle 563"/>
            <p:cNvSpPr>
              <a:spLocks noChangeArrowheads="1"/>
            </p:cNvSpPr>
            <p:nvPr/>
          </p:nvSpPr>
          <p:spPr bwMode="auto">
            <a:xfrm>
              <a:off x="5464175" y="6370638"/>
              <a:ext cx="5610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36" name="Rectangle 564"/>
            <p:cNvSpPr>
              <a:spLocks noChangeArrowheads="1"/>
            </p:cNvSpPr>
            <p:nvPr/>
          </p:nvSpPr>
          <p:spPr bwMode="auto">
            <a:xfrm rot="16200000">
              <a:off x="4559601" y="5642089"/>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37" name="Line 565"/>
            <p:cNvSpPr>
              <a:spLocks noChangeShapeType="1"/>
            </p:cNvSpPr>
            <p:nvPr/>
          </p:nvSpPr>
          <p:spPr bwMode="auto">
            <a:xfrm>
              <a:off x="4911725" y="5716588"/>
              <a:ext cx="1614488" cy="1588"/>
            </a:xfrm>
            <a:prstGeom prst="line">
              <a:avLst/>
            </a:prstGeom>
            <a:noFill/>
            <a:ln w="0">
              <a:solidFill>
                <a:srgbClr val="FFFFFF"/>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38" name="Line 566"/>
            <p:cNvSpPr>
              <a:spLocks noChangeShapeType="1"/>
            </p:cNvSpPr>
            <p:nvPr/>
          </p:nvSpPr>
          <p:spPr bwMode="auto">
            <a:xfrm>
              <a:off x="4905375" y="51895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39" name="Line 567"/>
            <p:cNvSpPr>
              <a:spLocks noChangeShapeType="1"/>
            </p:cNvSpPr>
            <p:nvPr/>
          </p:nvSpPr>
          <p:spPr bwMode="auto">
            <a:xfrm>
              <a:off x="4905375" y="62436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0" name="Line 568"/>
            <p:cNvSpPr>
              <a:spLocks noChangeShapeType="1"/>
            </p:cNvSpPr>
            <p:nvPr/>
          </p:nvSpPr>
          <p:spPr bwMode="auto">
            <a:xfrm flipV="1">
              <a:off x="6532563"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1" name="Line 569"/>
            <p:cNvSpPr>
              <a:spLocks noChangeShapeType="1"/>
            </p:cNvSpPr>
            <p:nvPr/>
          </p:nvSpPr>
          <p:spPr bwMode="auto">
            <a:xfrm flipV="1">
              <a:off x="4905375"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2" name="Line 570"/>
            <p:cNvSpPr>
              <a:spLocks noChangeShapeType="1"/>
            </p:cNvSpPr>
            <p:nvPr/>
          </p:nvSpPr>
          <p:spPr bwMode="auto">
            <a:xfrm>
              <a:off x="4905375" y="62436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3" name="Line 571"/>
            <p:cNvSpPr>
              <a:spLocks noChangeShapeType="1"/>
            </p:cNvSpPr>
            <p:nvPr/>
          </p:nvSpPr>
          <p:spPr bwMode="auto">
            <a:xfrm flipV="1">
              <a:off x="4905375"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4" name="Line 572"/>
            <p:cNvSpPr>
              <a:spLocks noChangeShapeType="1"/>
            </p:cNvSpPr>
            <p:nvPr/>
          </p:nvSpPr>
          <p:spPr bwMode="auto">
            <a:xfrm flipV="1">
              <a:off x="5216525"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5" name="Line 573"/>
            <p:cNvSpPr>
              <a:spLocks noChangeShapeType="1"/>
            </p:cNvSpPr>
            <p:nvPr/>
          </p:nvSpPr>
          <p:spPr bwMode="auto">
            <a:xfrm>
              <a:off x="5216525"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6" name="Rectangle 574"/>
            <p:cNvSpPr>
              <a:spLocks noChangeArrowheads="1"/>
            </p:cNvSpPr>
            <p:nvPr/>
          </p:nvSpPr>
          <p:spPr bwMode="auto">
            <a:xfrm>
              <a:off x="515937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47" name="Line 575"/>
            <p:cNvSpPr>
              <a:spLocks noChangeShapeType="1"/>
            </p:cNvSpPr>
            <p:nvPr/>
          </p:nvSpPr>
          <p:spPr bwMode="auto">
            <a:xfrm flipV="1">
              <a:off x="553561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8" name="Line 576"/>
            <p:cNvSpPr>
              <a:spLocks noChangeShapeType="1"/>
            </p:cNvSpPr>
            <p:nvPr/>
          </p:nvSpPr>
          <p:spPr bwMode="auto">
            <a:xfrm>
              <a:off x="5535613"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49" name="Rectangle 577"/>
            <p:cNvSpPr>
              <a:spLocks noChangeArrowheads="1"/>
            </p:cNvSpPr>
            <p:nvPr/>
          </p:nvSpPr>
          <p:spPr bwMode="auto">
            <a:xfrm>
              <a:off x="5476875"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50" name="Line 578"/>
            <p:cNvSpPr>
              <a:spLocks noChangeShapeType="1"/>
            </p:cNvSpPr>
            <p:nvPr/>
          </p:nvSpPr>
          <p:spPr bwMode="auto">
            <a:xfrm flipV="1">
              <a:off x="585311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51" name="Line 579"/>
            <p:cNvSpPr>
              <a:spLocks noChangeShapeType="1"/>
            </p:cNvSpPr>
            <p:nvPr/>
          </p:nvSpPr>
          <p:spPr bwMode="auto">
            <a:xfrm>
              <a:off x="5853113"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52" name="Rectangle 580"/>
            <p:cNvSpPr>
              <a:spLocks noChangeArrowheads="1"/>
            </p:cNvSpPr>
            <p:nvPr/>
          </p:nvSpPr>
          <p:spPr bwMode="auto">
            <a:xfrm>
              <a:off x="579596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53" name="Line 581"/>
            <p:cNvSpPr>
              <a:spLocks noChangeShapeType="1"/>
            </p:cNvSpPr>
            <p:nvPr/>
          </p:nvSpPr>
          <p:spPr bwMode="auto">
            <a:xfrm flipV="1">
              <a:off x="617061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54" name="Line 582"/>
            <p:cNvSpPr>
              <a:spLocks noChangeShapeType="1"/>
            </p:cNvSpPr>
            <p:nvPr/>
          </p:nvSpPr>
          <p:spPr bwMode="auto">
            <a:xfrm>
              <a:off x="6170613"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55" name="Rectangle 583"/>
            <p:cNvSpPr>
              <a:spLocks noChangeArrowheads="1"/>
            </p:cNvSpPr>
            <p:nvPr/>
          </p:nvSpPr>
          <p:spPr bwMode="auto">
            <a:xfrm>
              <a:off x="611346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56" name="Line 584"/>
            <p:cNvSpPr>
              <a:spLocks noChangeShapeType="1"/>
            </p:cNvSpPr>
            <p:nvPr/>
          </p:nvSpPr>
          <p:spPr bwMode="auto">
            <a:xfrm flipV="1">
              <a:off x="6488113" y="6224588"/>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57" name="Line 585"/>
            <p:cNvSpPr>
              <a:spLocks noChangeShapeType="1"/>
            </p:cNvSpPr>
            <p:nvPr/>
          </p:nvSpPr>
          <p:spPr bwMode="auto">
            <a:xfrm>
              <a:off x="6488113" y="5189538"/>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58" name="Rectangle 586"/>
            <p:cNvSpPr>
              <a:spLocks noChangeArrowheads="1"/>
            </p:cNvSpPr>
            <p:nvPr/>
          </p:nvSpPr>
          <p:spPr bwMode="auto">
            <a:xfrm>
              <a:off x="6430963" y="62626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59" name="Line 587"/>
            <p:cNvSpPr>
              <a:spLocks noChangeShapeType="1"/>
            </p:cNvSpPr>
            <p:nvPr/>
          </p:nvSpPr>
          <p:spPr bwMode="auto">
            <a:xfrm>
              <a:off x="4905375" y="61293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0" name="Line 588"/>
            <p:cNvSpPr>
              <a:spLocks noChangeShapeType="1"/>
            </p:cNvSpPr>
            <p:nvPr/>
          </p:nvSpPr>
          <p:spPr bwMode="auto">
            <a:xfrm flipH="1">
              <a:off x="6513513" y="61293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1" name="Rectangle 589"/>
            <p:cNvSpPr>
              <a:spLocks noChangeArrowheads="1"/>
            </p:cNvSpPr>
            <p:nvPr/>
          </p:nvSpPr>
          <p:spPr bwMode="auto">
            <a:xfrm>
              <a:off x="4778375" y="6078538"/>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62" name="Line 590"/>
            <p:cNvSpPr>
              <a:spLocks noChangeShapeType="1"/>
            </p:cNvSpPr>
            <p:nvPr/>
          </p:nvSpPr>
          <p:spPr bwMode="auto">
            <a:xfrm>
              <a:off x="4905375" y="57165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3" name="Line 591"/>
            <p:cNvSpPr>
              <a:spLocks noChangeShapeType="1"/>
            </p:cNvSpPr>
            <p:nvPr/>
          </p:nvSpPr>
          <p:spPr bwMode="auto">
            <a:xfrm flipH="1">
              <a:off x="6513513" y="57165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4" name="Rectangle 592"/>
            <p:cNvSpPr>
              <a:spLocks noChangeArrowheads="1"/>
            </p:cNvSpPr>
            <p:nvPr/>
          </p:nvSpPr>
          <p:spPr bwMode="auto">
            <a:xfrm>
              <a:off x="4841875" y="56657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65" name="Line 593"/>
            <p:cNvSpPr>
              <a:spLocks noChangeShapeType="1"/>
            </p:cNvSpPr>
            <p:nvPr/>
          </p:nvSpPr>
          <p:spPr bwMode="auto">
            <a:xfrm>
              <a:off x="4905375" y="52974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6" name="Line 594"/>
            <p:cNvSpPr>
              <a:spLocks noChangeShapeType="1"/>
            </p:cNvSpPr>
            <p:nvPr/>
          </p:nvSpPr>
          <p:spPr bwMode="auto">
            <a:xfrm flipH="1">
              <a:off x="6513513" y="52974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7" name="Rectangle 595"/>
            <p:cNvSpPr>
              <a:spLocks noChangeArrowheads="1"/>
            </p:cNvSpPr>
            <p:nvPr/>
          </p:nvSpPr>
          <p:spPr bwMode="auto">
            <a:xfrm>
              <a:off x="4803775" y="5246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68" name="Line 596"/>
            <p:cNvSpPr>
              <a:spLocks noChangeShapeType="1"/>
            </p:cNvSpPr>
            <p:nvPr/>
          </p:nvSpPr>
          <p:spPr bwMode="auto">
            <a:xfrm>
              <a:off x="4905375" y="51895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69" name="Line 597"/>
            <p:cNvSpPr>
              <a:spLocks noChangeShapeType="1"/>
            </p:cNvSpPr>
            <p:nvPr/>
          </p:nvSpPr>
          <p:spPr bwMode="auto">
            <a:xfrm>
              <a:off x="4905375" y="6243638"/>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70" name="Line 598"/>
            <p:cNvSpPr>
              <a:spLocks noChangeShapeType="1"/>
            </p:cNvSpPr>
            <p:nvPr/>
          </p:nvSpPr>
          <p:spPr bwMode="auto">
            <a:xfrm flipV="1">
              <a:off x="6532563"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71" name="Line 599"/>
            <p:cNvSpPr>
              <a:spLocks noChangeShapeType="1"/>
            </p:cNvSpPr>
            <p:nvPr/>
          </p:nvSpPr>
          <p:spPr bwMode="auto">
            <a:xfrm flipV="1">
              <a:off x="4905375" y="5189538"/>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72" name="Rectangle 600"/>
            <p:cNvSpPr>
              <a:spLocks noChangeArrowheads="1"/>
            </p:cNvSpPr>
            <p:nvPr/>
          </p:nvSpPr>
          <p:spPr bwMode="auto">
            <a:xfrm>
              <a:off x="4905375" y="385490"/>
              <a:ext cx="1627188" cy="1060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873" name="Rectangle 601"/>
            <p:cNvSpPr>
              <a:spLocks noChangeArrowheads="1"/>
            </p:cNvSpPr>
            <p:nvPr/>
          </p:nvSpPr>
          <p:spPr bwMode="auto">
            <a:xfrm>
              <a:off x="4905375" y="385490"/>
              <a:ext cx="1627188" cy="10604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874" name="Picture 602"/>
            <p:cNvPicPr>
              <a:picLocks noChangeAspect="1" noChangeArrowheads="1"/>
            </p:cNvPicPr>
            <p:nvPr/>
          </p:nvPicPr>
          <p:blipFill>
            <a:blip r:embed="rId6" cstate="print"/>
            <a:srcRect/>
            <a:stretch>
              <a:fillRect/>
            </a:stretch>
          </p:blipFill>
          <p:spPr bwMode="auto">
            <a:xfrm>
              <a:off x="4905375" y="391840"/>
              <a:ext cx="1627188" cy="1054100"/>
            </a:xfrm>
            <a:prstGeom prst="rect">
              <a:avLst/>
            </a:prstGeom>
            <a:noFill/>
            <a:ln w="9525">
              <a:noFill/>
              <a:miter lim="800000"/>
              <a:headEnd/>
              <a:tailEnd/>
            </a:ln>
          </p:spPr>
        </p:pic>
        <p:sp>
          <p:nvSpPr>
            <p:cNvPr id="54876" name="Rectangle 604"/>
            <p:cNvSpPr>
              <a:spLocks noChangeArrowheads="1"/>
            </p:cNvSpPr>
            <p:nvPr/>
          </p:nvSpPr>
          <p:spPr bwMode="auto">
            <a:xfrm>
              <a:off x="5305425" y="188640"/>
              <a:ext cx="8207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Spectral density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77" name="Rectangle 605"/>
            <p:cNvSpPr>
              <a:spLocks noChangeArrowheads="1"/>
            </p:cNvSpPr>
            <p:nvPr/>
          </p:nvSpPr>
          <p:spPr bwMode="auto">
            <a:xfrm>
              <a:off x="5394325" y="157294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78" name="Rectangle 606"/>
            <p:cNvSpPr>
              <a:spLocks noChangeArrowheads="1"/>
            </p:cNvSpPr>
            <p:nvPr/>
          </p:nvSpPr>
          <p:spPr bwMode="auto">
            <a:xfrm rot="16200000">
              <a:off x="4673166" y="853917"/>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79" name="Line 607"/>
            <p:cNvSpPr>
              <a:spLocks noChangeShapeType="1"/>
            </p:cNvSpPr>
            <p:nvPr/>
          </p:nvSpPr>
          <p:spPr bwMode="auto">
            <a:xfrm>
              <a:off x="4911725" y="136339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0" name="Line 608"/>
            <p:cNvSpPr>
              <a:spLocks noChangeShapeType="1"/>
            </p:cNvSpPr>
            <p:nvPr/>
          </p:nvSpPr>
          <p:spPr bwMode="auto">
            <a:xfrm>
              <a:off x="4911725" y="128084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1" name="Line 609"/>
            <p:cNvSpPr>
              <a:spLocks noChangeShapeType="1"/>
            </p:cNvSpPr>
            <p:nvPr/>
          </p:nvSpPr>
          <p:spPr bwMode="auto">
            <a:xfrm>
              <a:off x="4911725" y="95064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2" name="Line 610"/>
            <p:cNvSpPr>
              <a:spLocks noChangeShapeType="1"/>
            </p:cNvSpPr>
            <p:nvPr/>
          </p:nvSpPr>
          <p:spPr bwMode="auto">
            <a:xfrm>
              <a:off x="4905375" y="38549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3" name="Line 611"/>
            <p:cNvSpPr>
              <a:spLocks noChangeShapeType="1"/>
            </p:cNvSpPr>
            <p:nvPr/>
          </p:nvSpPr>
          <p:spPr bwMode="auto">
            <a:xfrm>
              <a:off x="4905375" y="14459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4" name="Line 612"/>
            <p:cNvSpPr>
              <a:spLocks noChangeShapeType="1"/>
            </p:cNvSpPr>
            <p:nvPr/>
          </p:nvSpPr>
          <p:spPr bwMode="auto">
            <a:xfrm flipV="1">
              <a:off x="6532563"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5" name="Line 613"/>
            <p:cNvSpPr>
              <a:spLocks noChangeShapeType="1"/>
            </p:cNvSpPr>
            <p:nvPr/>
          </p:nvSpPr>
          <p:spPr bwMode="auto">
            <a:xfrm flipV="1">
              <a:off x="4905375"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6" name="Line 614"/>
            <p:cNvSpPr>
              <a:spLocks noChangeShapeType="1"/>
            </p:cNvSpPr>
            <p:nvPr/>
          </p:nvSpPr>
          <p:spPr bwMode="auto">
            <a:xfrm>
              <a:off x="4905375" y="14459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7" name="Line 615"/>
            <p:cNvSpPr>
              <a:spLocks noChangeShapeType="1"/>
            </p:cNvSpPr>
            <p:nvPr/>
          </p:nvSpPr>
          <p:spPr bwMode="auto">
            <a:xfrm flipV="1">
              <a:off x="4905375"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8" name="Line 616"/>
            <p:cNvSpPr>
              <a:spLocks noChangeShapeType="1"/>
            </p:cNvSpPr>
            <p:nvPr/>
          </p:nvSpPr>
          <p:spPr bwMode="auto">
            <a:xfrm flipV="1">
              <a:off x="5216525"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89" name="Line 617"/>
            <p:cNvSpPr>
              <a:spLocks noChangeShapeType="1"/>
            </p:cNvSpPr>
            <p:nvPr/>
          </p:nvSpPr>
          <p:spPr bwMode="auto">
            <a:xfrm>
              <a:off x="5216525"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0" name="Rectangle 618"/>
            <p:cNvSpPr>
              <a:spLocks noChangeArrowheads="1"/>
            </p:cNvSpPr>
            <p:nvPr/>
          </p:nvSpPr>
          <p:spPr bwMode="auto">
            <a:xfrm>
              <a:off x="5159375"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91" name="Line 619"/>
            <p:cNvSpPr>
              <a:spLocks noChangeShapeType="1"/>
            </p:cNvSpPr>
            <p:nvPr/>
          </p:nvSpPr>
          <p:spPr bwMode="auto">
            <a:xfrm flipV="1">
              <a:off x="5535613"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2" name="Line 620"/>
            <p:cNvSpPr>
              <a:spLocks noChangeShapeType="1"/>
            </p:cNvSpPr>
            <p:nvPr/>
          </p:nvSpPr>
          <p:spPr bwMode="auto">
            <a:xfrm>
              <a:off x="5535613"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3" name="Rectangle 621"/>
            <p:cNvSpPr>
              <a:spLocks noChangeArrowheads="1"/>
            </p:cNvSpPr>
            <p:nvPr/>
          </p:nvSpPr>
          <p:spPr bwMode="auto">
            <a:xfrm>
              <a:off x="5476875"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94" name="Line 622"/>
            <p:cNvSpPr>
              <a:spLocks noChangeShapeType="1"/>
            </p:cNvSpPr>
            <p:nvPr/>
          </p:nvSpPr>
          <p:spPr bwMode="auto">
            <a:xfrm flipV="1">
              <a:off x="5853113"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5" name="Line 623"/>
            <p:cNvSpPr>
              <a:spLocks noChangeShapeType="1"/>
            </p:cNvSpPr>
            <p:nvPr/>
          </p:nvSpPr>
          <p:spPr bwMode="auto">
            <a:xfrm>
              <a:off x="5853113"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6" name="Rectangle 624"/>
            <p:cNvSpPr>
              <a:spLocks noChangeArrowheads="1"/>
            </p:cNvSpPr>
            <p:nvPr/>
          </p:nvSpPr>
          <p:spPr bwMode="auto">
            <a:xfrm>
              <a:off x="5795963"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97" name="Line 625"/>
            <p:cNvSpPr>
              <a:spLocks noChangeShapeType="1"/>
            </p:cNvSpPr>
            <p:nvPr/>
          </p:nvSpPr>
          <p:spPr bwMode="auto">
            <a:xfrm flipV="1">
              <a:off x="6170613"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8" name="Line 626"/>
            <p:cNvSpPr>
              <a:spLocks noChangeShapeType="1"/>
            </p:cNvSpPr>
            <p:nvPr/>
          </p:nvSpPr>
          <p:spPr bwMode="auto">
            <a:xfrm>
              <a:off x="6170613"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99" name="Rectangle 627"/>
            <p:cNvSpPr>
              <a:spLocks noChangeArrowheads="1"/>
            </p:cNvSpPr>
            <p:nvPr/>
          </p:nvSpPr>
          <p:spPr bwMode="auto">
            <a:xfrm>
              <a:off x="6113463"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00" name="Line 628"/>
            <p:cNvSpPr>
              <a:spLocks noChangeShapeType="1"/>
            </p:cNvSpPr>
            <p:nvPr/>
          </p:nvSpPr>
          <p:spPr bwMode="auto">
            <a:xfrm flipV="1">
              <a:off x="6488113"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01" name="Line 629"/>
            <p:cNvSpPr>
              <a:spLocks noChangeShapeType="1"/>
            </p:cNvSpPr>
            <p:nvPr/>
          </p:nvSpPr>
          <p:spPr bwMode="auto">
            <a:xfrm>
              <a:off x="6488113"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02" name="Rectangle 630"/>
            <p:cNvSpPr>
              <a:spLocks noChangeArrowheads="1"/>
            </p:cNvSpPr>
            <p:nvPr/>
          </p:nvSpPr>
          <p:spPr bwMode="auto">
            <a:xfrm>
              <a:off x="6430963"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03" name="Line 631"/>
            <p:cNvSpPr>
              <a:spLocks noChangeShapeType="1"/>
            </p:cNvSpPr>
            <p:nvPr/>
          </p:nvSpPr>
          <p:spPr bwMode="auto">
            <a:xfrm>
              <a:off x="4905375" y="13316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04" name="Line 632"/>
            <p:cNvSpPr>
              <a:spLocks noChangeShapeType="1"/>
            </p:cNvSpPr>
            <p:nvPr/>
          </p:nvSpPr>
          <p:spPr bwMode="auto">
            <a:xfrm flipH="1">
              <a:off x="6513513" y="13316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05" name="Rectangle 633"/>
            <p:cNvSpPr>
              <a:spLocks noChangeArrowheads="1"/>
            </p:cNvSpPr>
            <p:nvPr/>
          </p:nvSpPr>
          <p:spPr bwMode="auto">
            <a:xfrm>
              <a:off x="4803775" y="12808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06" name="Line 634"/>
            <p:cNvSpPr>
              <a:spLocks noChangeShapeType="1"/>
            </p:cNvSpPr>
            <p:nvPr/>
          </p:nvSpPr>
          <p:spPr bwMode="auto">
            <a:xfrm>
              <a:off x="4905375" y="11601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07" name="Line 635"/>
            <p:cNvSpPr>
              <a:spLocks noChangeShapeType="1"/>
            </p:cNvSpPr>
            <p:nvPr/>
          </p:nvSpPr>
          <p:spPr bwMode="auto">
            <a:xfrm flipH="1">
              <a:off x="6513513" y="11601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08" name="Rectangle 636"/>
            <p:cNvSpPr>
              <a:spLocks noChangeArrowheads="1"/>
            </p:cNvSpPr>
            <p:nvPr/>
          </p:nvSpPr>
          <p:spPr bwMode="auto">
            <a:xfrm>
              <a:off x="4803775" y="11093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09" name="Line 637"/>
            <p:cNvSpPr>
              <a:spLocks noChangeShapeType="1"/>
            </p:cNvSpPr>
            <p:nvPr/>
          </p:nvSpPr>
          <p:spPr bwMode="auto">
            <a:xfrm>
              <a:off x="4905375" y="9823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0" name="Line 638"/>
            <p:cNvSpPr>
              <a:spLocks noChangeShapeType="1"/>
            </p:cNvSpPr>
            <p:nvPr/>
          </p:nvSpPr>
          <p:spPr bwMode="auto">
            <a:xfrm flipH="1">
              <a:off x="6513513" y="9823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1" name="Rectangle 639"/>
            <p:cNvSpPr>
              <a:spLocks noChangeArrowheads="1"/>
            </p:cNvSpPr>
            <p:nvPr/>
          </p:nvSpPr>
          <p:spPr bwMode="auto">
            <a:xfrm>
              <a:off x="4803775" y="9315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12" name="Line 640"/>
            <p:cNvSpPr>
              <a:spLocks noChangeShapeType="1"/>
            </p:cNvSpPr>
            <p:nvPr/>
          </p:nvSpPr>
          <p:spPr bwMode="auto">
            <a:xfrm>
              <a:off x="4905375" y="8109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3" name="Line 641"/>
            <p:cNvSpPr>
              <a:spLocks noChangeShapeType="1"/>
            </p:cNvSpPr>
            <p:nvPr/>
          </p:nvSpPr>
          <p:spPr bwMode="auto">
            <a:xfrm flipH="1">
              <a:off x="6513513" y="8109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4" name="Rectangle 642"/>
            <p:cNvSpPr>
              <a:spLocks noChangeArrowheads="1"/>
            </p:cNvSpPr>
            <p:nvPr/>
          </p:nvSpPr>
          <p:spPr bwMode="auto">
            <a:xfrm>
              <a:off x="4803775" y="7601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15" name="Line 643"/>
            <p:cNvSpPr>
              <a:spLocks noChangeShapeType="1"/>
            </p:cNvSpPr>
            <p:nvPr/>
          </p:nvSpPr>
          <p:spPr bwMode="auto">
            <a:xfrm>
              <a:off x="4905375" y="6394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6" name="Line 644"/>
            <p:cNvSpPr>
              <a:spLocks noChangeShapeType="1"/>
            </p:cNvSpPr>
            <p:nvPr/>
          </p:nvSpPr>
          <p:spPr bwMode="auto">
            <a:xfrm flipH="1">
              <a:off x="6513513" y="6394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7" name="Rectangle 645"/>
            <p:cNvSpPr>
              <a:spLocks noChangeArrowheads="1"/>
            </p:cNvSpPr>
            <p:nvPr/>
          </p:nvSpPr>
          <p:spPr bwMode="auto">
            <a:xfrm>
              <a:off x="4803775" y="5886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18" name="Line 646"/>
            <p:cNvSpPr>
              <a:spLocks noChangeShapeType="1"/>
            </p:cNvSpPr>
            <p:nvPr/>
          </p:nvSpPr>
          <p:spPr bwMode="auto">
            <a:xfrm>
              <a:off x="4905375" y="4680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19" name="Line 647"/>
            <p:cNvSpPr>
              <a:spLocks noChangeShapeType="1"/>
            </p:cNvSpPr>
            <p:nvPr/>
          </p:nvSpPr>
          <p:spPr bwMode="auto">
            <a:xfrm flipH="1">
              <a:off x="6513513" y="4680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20" name="Rectangle 648"/>
            <p:cNvSpPr>
              <a:spLocks noChangeArrowheads="1"/>
            </p:cNvSpPr>
            <p:nvPr/>
          </p:nvSpPr>
          <p:spPr bwMode="auto">
            <a:xfrm>
              <a:off x="4803775" y="4172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21" name="Line 649"/>
            <p:cNvSpPr>
              <a:spLocks noChangeShapeType="1"/>
            </p:cNvSpPr>
            <p:nvPr/>
          </p:nvSpPr>
          <p:spPr bwMode="auto">
            <a:xfrm>
              <a:off x="4905375" y="38549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22" name="Line 650"/>
            <p:cNvSpPr>
              <a:spLocks noChangeShapeType="1"/>
            </p:cNvSpPr>
            <p:nvPr/>
          </p:nvSpPr>
          <p:spPr bwMode="auto">
            <a:xfrm>
              <a:off x="4905375" y="14459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23" name="Line 651"/>
            <p:cNvSpPr>
              <a:spLocks noChangeShapeType="1"/>
            </p:cNvSpPr>
            <p:nvPr/>
          </p:nvSpPr>
          <p:spPr bwMode="auto">
            <a:xfrm flipV="1">
              <a:off x="6532563"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24" name="Line 652"/>
            <p:cNvSpPr>
              <a:spLocks noChangeShapeType="1"/>
            </p:cNvSpPr>
            <p:nvPr/>
          </p:nvSpPr>
          <p:spPr bwMode="auto">
            <a:xfrm flipV="1">
              <a:off x="4905375"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25" name="Rectangle 653"/>
            <p:cNvSpPr>
              <a:spLocks noChangeArrowheads="1"/>
            </p:cNvSpPr>
            <p:nvPr/>
          </p:nvSpPr>
          <p:spPr bwMode="auto">
            <a:xfrm>
              <a:off x="7046913" y="385490"/>
              <a:ext cx="1633538" cy="1060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926" name="Rectangle 654"/>
            <p:cNvSpPr>
              <a:spLocks noChangeArrowheads="1"/>
            </p:cNvSpPr>
            <p:nvPr/>
          </p:nvSpPr>
          <p:spPr bwMode="auto">
            <a:xfrm>
              <a:off x="7046913" y="385490"/>
              <a:ext cx="1633538" cy="10604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927" name="Picture 655"/>
            <p:cNvPicPr>
              <a:picLocks noChangeAspect="1" noChangeArrowheads="1"/>
            </p:cNvPicPr>
            <p:nvPr/>
          </p:nvPicPr>
          <p:blipFill>
            <a:blip r:embed="rId7" cstate="print"/>
            <a:srcRect/>
            <a:stretch>
              <a:fillRect/>
            </a:stretch>
          </p:blipFill>
          <p:spPr bwMode="auto">
            <a:xfrm>
              <a:off x="7046913" y="391840"/>
              <a:ext cx="1633538" cy="1054100"/>
            </a:xfrm>
            <a:prstGeom prst="rect">
              <a:avLst/>
            </a:prstGeom>
            <a:noFill/>
            <a:ln w="9525">
              <a:noFill/>
              <a:miter lim="800000"/>
              <a:headEnd/>
              <a:tailEnd/>
            </a:ln>
          </p:spPr>
        </p:pic>
        <p:sp>
          <p:nvSpPr>
            <p:cNvPr id="54928" name="Rectangle 656"/>
            <p:cNvSpPr>
              <a:spLocks noChangeArrowheads="1"/>
            </p:cNvSpPr>
            <p:nvPr/>
          </p:nvSpPr>
          <p:spPr bwMode="auto">
            <a:xfrm>
              <a:off x="7580313" y="188640"/>
              <a:ext cx="56425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Coherence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29" name="Rectangle 657"/>
            <p:cNvSpPr>
              <a:spLocks noChangeArrowheads="1"/>
            </p:cNvSpPr>
            <p:nvPr/>
          </p:nvSpPr>
          <p:spPr bwMode="auto">
            <a:xfrm>
              <a:off x="7535863" y="157294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30" name="Rectangle 658"/>
            <p:cNvSpPr>
              <a:spLocks noChangeArrowheads="1"/>
            </p:cNvSpPr>
            <p:nvPr/>
          </p:nvSpPr>
          <p:spPr bwMode="auto">
            <a:xfrm rot="16200000">
              <a:off x="6814703" y="853917"/>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31" name="Line 659"/>
            <p:cNvSpPr>
              <a:spLocks noChangeShapeType="1"/>
            </p:cNvSpPr>
            <p:nvPr/>
          </p:nvSpPr>
          <p:spPr bwMode="auto">
            <a:xfrm>
              <a:off x="7053263" y="136339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2" name="Line 660"/>
            <p:cNvSpPr>
              <a:spLocks noChangeShapeType="1"/>
            </p:cNvSpPr>
            <p:nvPr/>
          </p:nvSpPr>
          <p:spPr bwMode="auto">
            <a:xfrm>
              <a:off x="7053263" y="128084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3" name="Line 661"/>
            <p:cNvSpPr>
              <a:spLocks noChangeShapeType="1"/>
            </p:cNvSpPr>
            <p:nvPr/>
          </p:nvSpPr>
          <p:spPr bwMode="auto">
            <a:xfrm>
              <a:off x="7053263" y="95064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4" name="Line 662"/>
            <p:cNvSpPr>
              <a:spLocks noChangeShapeType="1"/>
            </p:cNvSpPr>
            <p:nvPr/>
          </p:nvSpPr>
          <p:spPr bwMode="auto">
            <a:xfrm>
              <a:off x="7046913" y="38549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5" name="Line 663"/>
            <p:cNvSpPr>
              <a:spLocks noChangeShapeType="1"/>
            </p:cNvSpPr>
            <p:nvPr/>
          </p:nvSpPr>
          <p:spPr bwMode="auto">
            <a:xfrm>
              <a:off x="7046913" y="14459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6" name="Line 664"/>
            <p:cNvSpPr>
              <a:spLocks noChangeShapeType="1"/>
            </p:cNvSpPr>
            <p:nvPr/>
          </p:nvSpPr>
          <p:spPr bwMode="auto">
            <a:xfrm flipV="1">
              <a:off x="8680450"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7" name="Line 665"/>
            <p:cNvSpPr>
              <a:spLocks noChangeShapeType="1"/>
            </p:cNvSpPr>
            <p:nvPr/>
          </p:nvSpPr>
          <p:spPr bwMode="auto">
            <a:xfrm flipV="1">
              <a:off x="7046913"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8" name="Line 666"/>
            <p:cNvSpPr>
              <a:spLocks noChangeShapeType="1"/>
            </p:cNvSpPr>
            <p:nvPr/>
          </p:nvSpPr>
          <p:spPr bwMode="auto">
            <a:xfrm>
              <a:off x="7046913" y="14459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39" name="Line 667"/>
            <p:cNvSpPr>
              <a:spLocks noChangeShapeType="1"/>
            </p:cNvSpPr>
            <p:nvPr/>
          </p:nvSpPr>
          <p:spPr bwMode="auto">
            <a:xfrm flipV="1">
              <a:off x="7046913"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0" name="Line 668"/>
            <p:cNvSpPr>
              <a:spLocks noChangeShapeType="1"/>
            </p:cNvSpPr>
            <p:nvPr/>
          </p:nvSpPr>
          <p:spPr bwMode="auto">
            <a:xfrm flipV="1">
              <a:off x="7358063"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1" name="Line 669"/>
            <p:cNvSpPr>
              <a:spLocks noChangeShapeType="1"/>
            </p:cNvSpPr>
            <p:nvPr/>
          </p:nvSpPr>
          <p:spPr bwMode="auto">
            <a:xfrm>
              <a:off x="7358063"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2" name="Rectangle 670"/>
            <p:cNvSpPr>
              <a:spLocks noChangeArrowheads="1"/>
            </p:cNvSpPr>
            <p:nvPr/>
          </p:nvSpPr>
          <p:spPr bwMode="auto">
            <a:xfrm>
              <a:off x="7300913"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43" name="Line 671"/>
            <p:cNvSpPr>
              <a:spLocks noChangeShapeType="1"/>
            </p:cNvSpPr>
            <p:nvPr/>
          </p:nvSpPr>
          <p:spPr bwMode="auto">
            <a:xfrm flipV="1">
              <a:off x="7675563"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4" name="Line 672"/>
            <p:cNvSpPr>
              <a:spLocks noChangeShapeType="1"/>
            </p:cNvSpPr>
            <p:nvPr/>
          </p:nvSpPr>
          <p:spPr bwMode="auto">
            <a:xfrm>
              <a:off x="7675563"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5" name="Rectangle 673"/>
            <p:cNvSpPr>
              <a:spLocks noChangeArrowheads="1"/>
            </p:cNvSpPr>
            <p:nvPr/>
          </p:nvSpPr>
          <p:spPr bwMode="auto">
            <a:xfrm>
              <a:off x="7618413"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46" name="Line 674"/>
            <p:cNvSpPr>
              <a:spLocks noChangeShapeType="1"/>
            </p:cNvSpPr>
            <p:nvPr/>
          </p:nvSpPr>
          <p:spPr bwMode="auto">
            <a:xfrm flipV="1">
              <a:off x="7994650"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7" name="Line 675"/>
            <p:cNvSpPr>
              <a:spLocks noChangeShapeType="1"/>
            </p:cNvSpPr>
            <p:nvPr/>
          </p:nvSpPr>
          <p:spPr bwMode="auto">
            <a:xfrm>
              <a:off x="7994650"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48" name="Rectangle 676"/>
            <p:cNvSpPr>
              <a:spLocks noChangeArrowheads="1"/>
            </p:cNvSpPr>
            <p:nvPr/>
          </p:nvSpPr>
          <p:spPr bwMode="auto">
            <a:xfrm>
              <a:off x="7935913"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49" name="Line 677"/>
            <p:cNvSpPr>
              <a:spLocks noChangeShapeType="1"/>
            </p:cNvSpPr>
            <p:nvPr/>
          </p:nvSpPr>
          <p:spPr bwMode="auto">
            <a:xfrm flipV="1">
              <a:off x="8312150"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0" name="Line 678"/>
            <p:cNvSpPr>
              <a:spLocks noChangeShapeType="1"/>
            </p:cNvSpPr>
            <p:nvPr/>
          </p:nvSpPr>
          <p:spPr bwMode="auto">
            <a:xfrm>
              <a:off x="8312150"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1" name="Rectangle 679"/>
            <p:cNvSpPr>
              <a:spLocks noChangeArrowheads="1"/>
            </p:cNvSpPr>
            <p:nvPr/>
          </p:nvSpPr>
          <p:spPr bwMode="auto">
            <a:xfrm>
              <a:off x="8255000"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52" name="Line 680"/>
            <p:cNvSpPr>
              <a:spLocks noChangeShapeType="1"/>
            </p:cNvSpPr>
            <p:nvPr/>
          </p:nvSpPr>
          <p:spPr bwMode="auto">
            <a:xfrm flipV="1">
              <a:off x="8629650" y="14268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3" name="Line 681"/>
            <p:cNvSpPr>
              <a:spLocks noChangeShapeType="1"/>
            </p:cNvSpPr>
            <p:nvPr/>
          </p:nvSpPr>
          <p:spPr bwMode="auto">
            <a:xfrm>
              <a:off x="8629650" y="3918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4" name="Rectangle 682"/>
            <p:cNvSpPr>
              <a:spLocks noChangeArrowheads="1"/>
            </p:cNvSpPr>
            <p:nvPr/>
          </p:nvSpPr>
          <p:spPr bwMode="auto">
            <a:xfrm>
              <a:off x="8572500" y="14649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55" name="Line 683"/>
            <p:cNvSpPr>
              <a:spLocks noChangeShapeType="1"/>
            </p:cNvSpPr>
            <p:nvPr/>
          </p:nvSpPr>
          <p:spPr bwMode="auto">
            <a:xfrm>
              <a:off x="7046913" y="13316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6" name="Line 684"/>
            <p:cNvSpPr>
              <a:spLocks noChangeShapeType="1"/>
            </p:cNvSpPr>
            <p:nvPr/>
          </p:nvSpPr>
          <p:spPr bwMode="auto">
            <a:xfrm flipH="1">
              <a:off x="8661400" y="13316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7" name="Rectangle 685"/>
            <p:cNvSpPr>
              <a:spLocks noChangeArrowheads="1"/>
            </p:cNvSpPr>
            <p:nvPr/>
          </p:nvSpPr>
          <p:spPr bwMode="auto">
            <a:xfrm>
              <a:off x="6945313" y="12808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58" name="Line 686"/>
            <p:cNvSpPr>
              <a:spLocks noChangeShapeType="1"/>
            </p:cNvSpPr>
            <p:nvPr/>
          </p:nvSpPr>
          <p:spPr bwMode="auto">
            <a:xfrm>
              <a:off x="7046913" y="11601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59" name="Line 687"/>
            <p:cNvSpPr>
              <a:spLocks noChangeShapeType="1"/>
            </p:cNvSpPr>
            <p:nvPr/>
          </p:nvSpPr>
          <p:spPr bwMode="auto">
            <a:xfrm flipH="1">
              <a:off x="8661400" y="11601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0" name="Rectangle 688"/>
            <p:cNvSpPr>
              <a:spLocks noChangeArrowheads="1"/>
            </p:cNvSpPr>
            <p:nvPr/>
          </p:nvSpPr>
          <p:spPr bwMode="auto">
            <a:xfrm>
              <a:off x="6945313" y="11093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61" name="Line 689"/>
            <p:cNvSpPr>
              <a:spLocks noChangeShapeType="1"/>
            </p:cNvSpPr>
            <p:nvPr/>
          </p:nvSpPr>
          <p:spPr bwMode="auto">
            <a:xfrm>
              <a:off x="7046913" y="9823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2" name="Line 690"/>
            <p:cNvSpPr>
              <a:spLocks noChangeShapeType="1"/>
            </p:cNvSpPr>
            <p:nvPr/>
          </p:nvSpPr>
          <p:spPr bwMode="auto">
            <a:xfrm flipH="1">
              <a:off x="8661400" y="9823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3" name="Rectangle 691"/>
            <p:cNvSpPr>
              <a:spLocks noChangeArrowheads="1"/>
            </p:cNvSpPr>
            <p:nvPr/>
          </p:nvSpPr>
          <p:spPr bwMode="auto">
            <a:xfrm>
              <a:off x="6945313" y="9315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64" name="Line 692"/>
            <p:cNvSpPr>
              <a:spLocks noChangeShapeType="1"/>
            </p:cNvSpPr>
            <p:nvPr/>
          </p:nvSpPr>
          <p:spPr bwMode="auto">
            <a:xfrm>
              <a:off x="7046913" y="8109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5" name="Line 693"/>
            <p:cNvSpPr>
              <a:spLocks noChangeShapeType="1"/>
            </p:cNvSpPr>
            <p:nvPr/>
          </p:nvSpPr>
          <p:spPr bwMode="auto">
            <a:xfrm flipH="1">
              <a:off x="8661400" y="8109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6" name="Rectangle 694"/>
            <p:cNvSpPr>
              <a:spLocks noChangeArrowheads="1"/>
            </p:cNvSpPr>
            <p:nvPr/>
          </p:nvSpPr>
          <p:spPr bwMode="auto">
            <a:xfrm>
              <a:off x="6945313" y="7601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67" name="Line 695"/>
            <p:cNvSpPr>
              <a:spLocks noChangeShapeType="1"/>
            </p:cNvSpPr>
            <p:nvPr/>
          </p:nvSpPr>
          <p:spPr bwMode="auto">
            <a:xfrm>
              <a:off x="7046913" y="6394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8" name="Line 696"/>
            <p:cNvSpPr>
              <a:spLocks noChangeShapeType="1"/>
            </p:cNvSpPr>
            <p:nvPr/>
          </p:nvSpPr>
          <p:spPr bwMode="auto">
            <a:xfrm flipH="1">
              <a:off x="8661400" y="6394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69" name="Rectangle 697"/>
            <p:cNvSpPr>
              <a:spLocks noChangeArrowheads="1"/>
            </p:cNvSpPr>
            <p:nvPr/>
          </p:nvSpPr>
          <p:spPr bwMode="auto">
            <a:xfrm>
              <a:off x="6945313" y="5886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70" name="Line 698"/>
            <p:cNvSpPr>
              <a:spLocks noChangeShapeType="1"/>
            </p:cNvSpPr>
            <p:nvPr/>
          </p:nvSpPr>
          <p:spPr bwMode="auto">
            <a:xfrm>
              <a:off x="7046913" y="4680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71" name="Line 699"/>
            <p:cNvSpPr>
              <a:spLocks noChangeShapeType="1"/>
            </p:cNvSpPr>
            <p:nvPr/>
          </p:nvSpPr>
          <p:spPr bwMode="auto">
            <a:xfrm flipH="1">
              <a:off x="8661400" y="4680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72" name="Rectangle 700"/>
            <p:cNvSpPr>
              <a:spLocks noChangeArrowheads="1"/>
            </p:cNvSpPr>
            <p:nvPr/>
          </p:nvSpPr>
          <p:spPr bwMode="auto">
            <a:xfrm>
              <a:off x="6945313" y="4172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73" name="Line 701"/>
            <p:cNvSpPr>
              <a:spLocks noChangeShapeType="1"/>
            </p:cNvSpPr>
            <p:nvPr/>
          </p:nvSpPr>
          <p:spPr bwMode="auto">
            <a:xfrm>
              <a:off x="7046913" y="38549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74" name="Line 702"/>
            <p:cNvSpPr>
              <a:spLocks noChangeShapeType="1"/>
            </p:cNvSpPr>
            <p:nvPr/>
          </p:nvSpPr>
          <p:spPr bwMode="auto">
            <a:xfrm>
              <a:off x="7046913" y="14459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75" name="Line 703"/>
            <p:cNvSpPr>
              <a:spLocks noChangeShapeType="1"/>
            </p:cNvSpPr>
            <p:nvPr/>
          </p:nvSpPr>
          <p:spPr bwMode="auto">
            <a:xfrm flipV="1">
              <a:off x="8680450"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76" name="Line 704"/>
            <p:cNvSpPr>
              <a:spLocks noChangeShapeType="1"/>
            </p:cNvSpPr>
            <p:nvPr/>
          </p:nvSpPr>
          <p:spPr bwMode="auto">
            <a:xfrm flipV="1">
              <a:off x="7046913" y="385490"/>
              <a:ext cx="1588" cy="1060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77" name="Rectangle 705"/>
            <p:cNvSpPr>
              <a:spLocks noChangeArrowheads="1"/>
            </p:cNvSpPr>
            <p:nvPr/>
          </p:nvSpPr>
          <p:spPr bwMode="auto">
            <a:xfrm>
              <a:off x="7046913" y="1928540"/>
              <a:ext cx="163353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978" name="Rectangle 706"/>
            <p:cNvSpPr>
              <a:spLocks noChangeArrowheads="1"/>
            </p:cNvSpPr>
            <p:nvPr/>
          </p:nvSpPr>
          <p:spPr bwMode="auto">
            <a:xfrm>
              <a:off x="7046913" y="1928540"/>
              <a:ext cx="163353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4979" name="Picture 707"/>
            <p:cNvPicPr>
              <a:picLocks noChangeAspect="1" noChangeArrowheads="1"/>
            </p:cNvPicPr>
            <p:nvPr/>
          </p:nvPicPr>
          <p:blipFill>
            <a:blip r:embed="rId8" cstate="print"/>
            <a:srcRect/>
            <a:stretch>
              <a:fillRect/>
            </a:stretch>
          </p:blipFill>
          <p:spPr bwMode="auto">
            <a:xfrm>
              <a:off x="7046913" y="1928540"/>
              <a:ext cx="1633538" cy="1054100"/>
            </a:xfrm>
            <a:prstGeom prst="rect">
              <a:avLst/>
            </a:prstGeom>
            <a:noFill/>
            <a:ln w="9525">
              <a:noFill/>
              <a:miter lim="800000"/>
              <a:headEnd/>
              <a:tailEnd/>
            </a:ln>
          </p:spPr>
        </p:pic>
        <p:sp>
          <p:nvSpPr>
            <p:cNvPr id="54980" name="Rectangle 708"/>
            <p:cNvSpPr>
              <a:spLocks noChangeArrowheads="1"/>
            </p:cNvSpPr>
            <p:nvPr/>
          </p:nvSpPr>
          <p:spPr bwMode="auto">
            <a:xfrm>
              <a:off x="7453313" y="1725340"/>
              <a:ext cx="8207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Spectral density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81" name="Rectangle 709"/>
            <p:cNvSpPr>
              <a:spLocks noChangeArrowheads="1"/>
            </p:cNvSpPr>
            <p:nvPr/>
          </p:nvSpPr>
          <p:spPr bwMode="auto">
            <a:xfrm>
              <a:off x="7535863" y="3109640"/>
              <a:ext cx="7213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82" name="Rectangle 710"/>
            <p:cNvSpPr>
              <a:spLocks noChangeArrowheads="1"/>
            </p:cNvSpPr>
            <p:nvPr/>
          </p:nvSpPr>
          <p:spPr bwMode="auto">
            <a:xfrm rot="16200000">
              <a:off x="6814703" y="2390617"/>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83" name="Line 711"/>
            <p:cNvSpPr>
              <a:spLocks noChangeShapeType="1"/>
            </p:cNvSpPr>
            <p:nvPr/>
          </p:nvSpPr>
          <p:spPr bwMode="auto">
            <a:xfrm>
              <a:off x="7053263" y="290009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84" name="Line 712"/>
            <p:cNvSpPr>
              <a:spLocks noChangeShapeType="1"/>
            </p:cNvSpPr>
            <p:nvPr/>
          </p:nvSpPr>
          <p:spPr bwMode="auto">
            <a:xfrm>
              <a:off x="7053263" y="281754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85" name="Line 713"/>
            <p:cNvSpPr>
              <a:spLocks noChangeShapeType="1"/>
            </p:cNvSpPr>
            <p:nvPr/>
          </p:nvSpPr>
          <p:spPr bwMode="auto">
            <a:xfrm>
              <a:off x="7053263" y="2487340"/>
              <a:ext cx="1614488" cy="1588"/>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86" name="Line 714"/>
            <p:cNvSpPr>
              <a:spLocks noChangeShapeType="1"/>
            </p:cNvSpPr>
            <p:nvPr/>
          </p:nvSpPr>
          <p:spPr bwMode="auto">
            <a:xfrm>
              <a:off x="7046913" y="19285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87" name="Line 715"/>
            <p:cNvSpPr>
              <a:spLocks noChangeShapeType="1"/>
            </p:cNvSpPr>
            <p:nvPr/>
          </p:nvSpPr>
          <p:spPr bwMode="auto">
            <a:xfrm>
              <a:off x="7046913" y="29826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88" name="Line 716"/>
            <p:cNvSpPr>
              <a:spLocks noChangeShapeType="1"/>
            </p:cNvSpPr>
            <p:nvPr/>
          </p:nvSpPr>
          <p:spPr bwMode="auto">
            <a:xfrm flipV="1">
              <a:off x="8680450"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89" name="Line 717"/>
            <p:cNvSpPr>
              <a:spLocks noChangeShapeType="1"/>
            </p:cNvSpPr>
            <p:nvPr/>
          </p:nvSpPr>
          <p:spPr bwMode="auto">
            <a:xfrm flipV="1">
              <a:off x="7046913"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0" name="Line 718"/>
            <p:cNvSpPr>
              <a:spLocks noChangeShapeType="1"/>
            </p:cNvSpPr>
            <p:nvPr/>
          </p:nvSpPr>
          <p:spPr bwMode="auto">
            <a:xfrm>
              <a:off x="7046913" y="29826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1" name="Line 719"/>
            <p:cNvSpPr>
              <a:spLocks noChangeShapeType="1"/>
            </p:cNvSpPr>
            <p:nvPr/>
          </p:nvSpPr>
          <p:spPr bwMode="auto">
            <a:xfrm flipV="1">
              <a:off x="7046913"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2" name="Line 720"/>
            <p:cNvSpPr>
              <a:spLocks noChangeShapeType="1"/>
            </p:cNvSpPr>
            <p:nvPr/>
          </p:nvSpPr>
          <p:spPr bwMode="auto">
            <a:xfrm flipV="1">
              <a:off x="7358063"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3" name="Line 721"/>
            <p:cNvSpPr>
              <a:spLocks noChangeShapeType="1"/>
            </p:cNvSpPr>
            <p:nvPr/>
          </p:nvSpPr>
          <p:spPr bwMode="auto">
            <a:xfrm>
              <a:off x="7358063"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4" name="Rectangle 722"/>
            <p:cNvSpPr>
              <a:spLocks noChangeArrowheads="1"/>
            </p:cNvSpPr>
            <p:nvPr/>
          </p:nvSpPr>
          <p:spPr bwMode="auto">
            <a:xfrm>
              <a:off x="7300913"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95" name="Line 723"/>
            <p:cNvSpPr>
              <a:spLocks noChangeShapeType="1"/>
            </p:cNvSpPr>
            <p:nvPr/>
          </p:nvSpPr>
          <p:spPr bwMode="auto">
            <a:xfrm flipV="1">
              <a:off x="7675563"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6" name="Line 724"/>
            <p:cNvSpPr>
              <a:spLocks noChangeShapeType="1"/>
            </p:cNvSpPr>
            <p:nvPr/>
          </p:nvSpPr>
          <p:spPr bwMode="auto">
            <a:xfrm>
              <a:off x="7675563"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7" name="Rectangle 725"/>
            <p:cNvSpPr>
              <a:spLocks noChangeArrowheads="1"/>
            </p:cNvSpPr>
            <p:nvPr/>
          </p:nvSpPr>
          <p:spPr bwMode="auto">
            <a:xfrm>
              <a:off x="7618413"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98" name="Line 726"/>
            <p:cNvSpPr>
              <a:spLocks noChangeShapeType="1"/>
            </p:cNvSpPr>
            <p:nvPr/>
          </p:nvSpPr>
          <p:spPr bwMode="auto">
            <a:xfrm flipV="1">
              <a:off x="7994650"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99" name="Line 727"/>
            <p:cNvSpPr>
              <a:spLocks noChangeShapeType="1"/>
            </p:cNvSpPr>
            <p:nvPr/>
          </p:nvSpPr>
          <p:spPr bwMode="auto">
            <a:xfrm>
              <a:off x="7994650"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0" name="Rectangle 728"/>
            <p:cNvSpPr>
              <a:spLocks noChangeArrowheads="1"/>
            </p:cNvSpPr>
            <p:nvPr/>
          </p:nvSpPr>
          <p:spPr bwMode="auto">
            <a:xfrm>
              <a:off x="7935913"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01" name="Line 729"/>
            <p:cNvSpPr>
              <a:spLocks noChangeShapeType="1"/>
            </p:cNvSpPr>
            <p:nvPr/>
          </p:nvSpPr>
          <p:spPr bwMode="auto">
            <a:xfrm flipV="1">
              <a:off x="8312150"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2" name="Line 730"/>
            <p:cNvSpPr>
              <a:spLocks noChangeShapeType="1"/>
            </p:cNvSpPr>
            <p:nvPr/>
          </p:nvSpPr>
          <p:spPr bwMode="auto">
            <a:xfrm>
              <a:off x="8312150"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3" name="Rectangle 731"/>
            <p:cNvSpPr>
              <a:spLocks noChangeArrowheads="1"/>
            </p:cNvSpPr>
            <p:nvPr/>
          </p:nvSpPr>
          <p:spPr bwMode="auto">
            <a:xfrm>
              <a:off x="8255000"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04" name="Line 732"/>
            <p:cNvSpPr>
              <a:spLocks noChangeShapeType="1"/>
            </p:cNvSpPr>
            <p:nvPr/>
          </p:nvSpPr>
          <p:spPr bwMode="auto">
            <a:xfrm flipV="1">
              <a:off x="8629650"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5" name="Line 733"/>
            <p:cNvSpPr>
              <a:spLocks noChangeShapeType="1"/>
            </p:cNvSpPr>
            <p:nvPr/>
          </p:nvSpPr>
          <p:spPr bwMode="auto">
            <a:xfrm>
              <a:off x="8629650"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6" name="Rectangle 734"/>
            <p:cNvSpPr>
              <a:spLocks noChangeArrowheads="1"/>
            </p:cNvSpPr>
            <p:nvPr/>
          </p:nvSpPr>
          <p:spPr bwMode="auto">
            <a:xfrm>
              <a:off x="8572500"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07" name="Line 735"/>
            <p:cNvSpPr>
              <a:spLocks noChangeShapeType="1"/>
            </p:cNvSpPr>
            <p:nvPr/>
          </p:nvSpPr>
          <p:spPr bwMode="auto">
            <a:xfrm>
              <a:off x="7046913" y="28683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8" name="Line 736"/>
            <p:cNvSpPr>
              <a:spLocks noChangeShapeType="1"/>
            </p:cNvSpPr>
            <p:nvPr/>
          </p:nvSpPr>
          <p:spPr bwMode="auto">
            <a:xfrm flipH="1">
              <a:off x="8661400" y="28683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09" name="Rectangle 737"/>
            <p:cNvSpPr>
              <a:spLocks noChangeArrowheads="1"/>
            </p:cNvSpPr>
            <p:nvPr/>
          </p:nvSpPr>
          <p:spPr bwMode="auto">
            <a:xfrm>
              <a:off x="6945313" y="28175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10" name="Line 738"/>
            <p:cNvSpPr>
              <a:spLocks noChangeShapeType="1"/>
            </p:cNvSpPr>
            <p:nvPr/>
          </p:nvSpPr>
          <p:spPr bwMode="auto">
            <a:xfrm>
              <a:off x="7046913" y="26968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11" name="Line 739"/>
            <p:cNvSpPr>
              <a:spLocks noChangeShapeType="1"/>
            </p:cNvSpPr>
            <p:nvPr/>
          </p:nvSpPr>
          <p:spPr bwMode="auto">
            <a:xfrm flipH="1">
              <a:off x="8661400" y="26968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12" name="Rectangle 740"/>
            <p:cNvSpPr>
              <a:spLocks noChangeArrowheads="1"/>
            </p:cNvSpPr>
            <p:nvPr/>
          </p:nvSpPr>
          <p:spPr bwMode="auto">
            <a:xfrm>
              <a:off x="6945313" y="26460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13" name="Line 741"/>
            <p:cNvSpPr>
              <a:spLocks noChangeShapeType="1"/>
            </p:cNvSpPr>
            <p:nvPr/>
          </p:nvSpPr>
          <p:spPr bwMode="auto">
            <a:xfrm>
              <a:off x="7046913" y="25190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14" name="Line 742"/>
            <p:cNvSpPr>
              <a:spLocks noChangeShapeType="1"/>
            </p:cNvSpPr>
            <p:nvPr/>
          </p:nvSpPr>
          <p:spPr bwMode="auto">
            <a:xfrm flipH="1">
              <a:off x="8661400" y="25190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15" name="Rectangle 743"/>
            <p:cNvSpPr>
              <a:spLocks noChangeArrowheads="1"/>
            </p:cNvSpPr>
            <p:nvPr/>
          </p:nvSpPr>
          <p:spPr bwMode="auto">
            <a:xfrm>
              <a:off x="6945313" y="24682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16" name="Line 744"/>
            <p:cNvSpPr>
              <a:spLocks noChangeShapeType="1"/>
            </p:cNvSpPr>
            <p:nvPr/>
          </p:nvSpPr>
          <p:spPr bwMode="auto">
            <a:xfrm>
              <a:off x="7046913" y="23476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17" name="Line 745"/>
            <p:cNvSpPr>
              <a:spLocks noChangeShapeType="1"/>
            </p:cNvSpPr>
            <p:nvPr/>
          </p:nvSpPr>
          <p:spPr bwMode="auto">
            <a:xfrm flipH="1">
              <a:off x="8661400" y="23476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18" name="Rectangle 746"/>
            <p:cNvSpPr>
              <a:spLocks noChangeArrowheads="1"/>
            </p:cNvSpPr>
            <p:nvPr/>
          </p:nvSpPr>
          <p:spPr bwMode="auto">
            <a:xfrm>
              <a:off x="6945313" y="22968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19" name="Line 747"/>
            <p:cNvSpPr>
              <a:spLocks noChangeShapeType="1"/>
            </p:cNvSpPr>
            <p:nvPr/>
          </p:nvSpPr>
          <p:spPr bwMode="auto">
            <a:xfrm>
              <a:off x="7046913" y="21761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0" name="Line 748"/>
            <p:cNvSpPr>
              <a:spLocks noChangeShapeType="1"/>
            </p:cNvSpPr>
            <p:nvPr/>
          </p:nvSpPr>
          <p:spPr bwMode="auto">
            <a:xfrm flipH="1">
              <a:off x="8661400" y="21761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1" name="Rectangle 749"/>
            <p:cNvSpPr>
              <a:spLocks noChangeArrowheads="1"/>
            </p:cNvSpPr>
            <p:nvPr/>
          </p:nvSpPr>
          <p:spPr bwMode="auto">
            <a:xfrm>
              <a:off x="6945313" y="21253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22" name="Line 750"/>
            <p:cNvSpPr>
              <a:spLocks noChangeShapeType="1"/>
            </p:cNvSpPr>
            <p:nvPr/>
          </p:nvSpPr>
          <p:spPr bwMode="auto">
            <a:xfrm>
              <a:off x="7046913" y="20047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3" name="Line 751"/>
            <p:cNvSpPr>
              <a:spLocks noChangeShapeType="1"/>
            </p:cNvSpPr>
            <p:nvPr/>
          </p:nvSpPr>
          <p:spPr bwMode="auto">
            <a:xfrm flipH="1">
              <a:off x="8661400" y="20047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4" name="Rectangle 752"/>
            <p:cNvSpPr>
              <a:spLocks noChangeArrowheads="1"/>
            </p:cNvSpPr>
            <p:nvPr/>
          </p:nvSpPr>
          <p:spPr bwMode="auto">
            <a:xfrm>
              <a:off x="6945313" y="195394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25" name="Line 753"/>
            <p:cNvSpPr>
              <a:spLocks noChangeShapeType="1"/>
            </p:cNvSpPr>
            <p:nvPr/>
          </p:nvSpPr>
          <p:spPr bwMode="auto">
            <a:xfrm>
              <a:off x="7046913" y="19285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6" name="Line 754"/>
            <p:cNvSpPr>
              <a:spLocks noChangeShapeType="1"/>
            </p:cNvSpPr>
            <p:nvPr/>
          </p:nvSpPr>
          <p:spPr bwMode="auto">
            <a:xfrm>
              <a:off x="7046913" y="2982640"/>
              <a:ext cx="16335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7" name="Line 755"/>
            <p:cNvSpPr>
              <a:spLocks noChangeShapeType="1"/>
            </p:cNvSpPr>
            <p:nvPr/>
          </p:nvSpPr>
          <p:spPr bwMode="auto">
            <a:xfrm flipV="1">
              <a:off x="8680450"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8" name="Line 756"/>
            <p:cNvSpPr>
              <a:spLocks noChangeShapeType="1"/>
            </p:cNvSpPr>
            <p:nvPr/>
          </p:nvSpPr>
          <p:spPr bwMode="auto">
            <a:xfrm flipV="1">
              <a:off x="7046913"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29" name="Rectangle 757"/>
            <p:cNvSpPr>
              <a:spLocks noChangeArrowheads="1"/>
            </p:cNvSpPr>
            <p:nvPr/>
          </p:nvSpPr>
          <p:spPr bwMode="auto">
            <a:xfrm>
              <a:off x="4905375" y="1928540"/>
              <a:ext cx="1627188" cy="105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030" name="Rectangle 758"/>
            <p:cNvSpPr>
              <a:spLocks noChangeArrowheads="1"/>
            </p:cNvSpPr>
            <p:nvPr/>
          </p:nvSpPr>
          <p:spPr bwMode="auto">
            <a:xfrm>
              <a:off x="4905375" y="1928540"/>
              <a:ext cx="1627188" cy="10541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5031" name="Picture 759"/>
            <p:cNvPicPr>
              <a:picLocks noChangeAspect="1" noChangeArrowheads="1"/>
            </p:cNvPicPr>
            <p:nvPr/>
          </p:nvPicPr>
          <p:blipFill>
            <a:blip r:embed="rId9" cstate="print"/>
            <a:srcRect/>
            <a:stretch>
              <a:fillRect/>
            </a:stretch>
          </p:blipFill>
          <p:spPr bwMode="auto">
            <a:xfrm>
              <a:off x="4905375" y="1928540"/>
              <a:ext cx="1627188" cy="1054100"/>
            </a:xfrm>
            <a:prstGeom prst="rect">
              <a:avLst/>
            </a:prstGeom>
            <a:noFill/>
            <a:ln w="9525">
              <a:noFill/>
              <a:miter lim="800000"/>
              <a:headEnd/>
              <a:tailEnd/>
            </a:ln>
          </p:spPr>
        </p:pic>
        <p:sp>
          <p:nvSpPr>
            <p:cNvPr id="55032" name="Rectangle 760"/>
            <p:cNvSpPr>
              <a:spLocks noChangeArrowheads="1"/>
            </p:cNvSpPr>
            <p:nvPr/>
          </p:nvSpPr>
          <p:spPr bwMode="auto">
            <a:xfrm>
              <a:off x="5267325" y="1725340"/>
              <a:ext cx="89768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Cross-covariance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33" name="Rectangle 761"/>
            <p:cNvSpPr>
              <a:spLocks noChangeArrowheads="1"/>
            </p:cNvSpPr>
            <p:nvPr/>
          </p:nvSpPr>
          <p:spPr bwMode="auto">
            <a:xfrm>
              <a:off x="5464175" y="3109640"/>
              <a:ext cx="56105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34" name="Rectangle 762"/>
            <p:cNvSpPr>
              <a:spLocks noChangeArrowheads="1"/>
            </p:cNvSpPr>
            <p:nvPr/>
          </p:nvSpPr>
          <p:spPr bwMode="auto">
            <a:xfrm rot="16200000">
              <a:off x="4559601" y="2381092"/>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35" name="Line 763"/>
            <p:cNvSpPr>
              <a:spLocks noChangeShapeType="1"/>
            </p:cNvSpPr>
            <p:nvPr/>
          </p:nvSpPr>
          <p:spPr bwMode="auto">
            <a:xfrm>
              <a:off x="4911725" y="2455590"/>
              <a:ext cx="1614488" cy="1588"/>
            </a:xfrm>
            <a:prstGeom prst="line">
              <a:avLst/>
            </a:prstGeom>
            <a:noFill/>
            <a:ln w="0">
              <a:solidFill>
                <a:srgbClr val="FFFFFF"/>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36" name="Line 764"/>
            <p:cNvSpPr>
              <a:spLocks noChangeShapeType="1"/>
            </p:cNvSpPr>
            <p:nvPr/>
          </p:nvSpPr>
          <p:spPr bwMode="auto">
            <a:xfrm>
              <a:off x="4905375" y="19285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37" name="Line 765"/>
            <p:cNvSpPr>
              <a:spLocks noChangeShapeType="1"/>
            </p:cNvSpPr>
            <p:nvPr/>
          </p:nvSpPr>
          <p:spPr bwMode="auto">
            <a:xfrm>
              <a:off x="4905375" y="29826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38" name="Line 766"/>
            <p:cNvSpPr>
              <a:spLocks noChangeShapeType="1"/>
            </p:cNvSpPr>
            <p:nvPr/>
          </p:nvSpPr>
          <p:spPr bwMode="auto">
            <a:xfrm flipV="1">
              <a:off x="6532563"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39" name="Line 767"/>
            <p:cNvSpPr>
              <a:spLocks noChangeShapeType="1"/>
            </p:cNvSpPr>
            <p:nvPr/>
          </p:nvSpPr>
          <p:spPr bwMode="auto">
            <a:xfrm flipV="1">
              <a:off x="4905375"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0" name="Line 768"/>
            <p:cNvSpPr>
              <a:spLocks noChangeShapeType="1"/>
            </p:cNvSpPr>
            <p:nvPr/>
          </p:nvSpPr>
          <p:spPr bwMode="auto">
            <a:xfrm>
              <a:off x="4905375" y="29826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1" name="Line 769"/>
            <p:cNvSpPr>
              <a:spLocks noChangeShapeType="1"/>
            </p:cNvSpPr>
            <p:nvPr/>
          </p:nvSpPr>
          <p:spPr bwMode="auto">
            <a:xfrm flipV="1">
              <a:off x="4905375"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2" name="Line 770"/>
            <p:cNvSpPr>
              <a:spLocks noChangeShapeType="1"/>
            </p:cNvSpPr>
            <p:nvPr/>
          </p:nvSpPr>
          <p:spPr bwMode="auto">
            <a:xfrm flipV="1">
              <a:off x="5216525"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3" name="Line 771"/>
            <p:cNvSpPr>
              <a:spLocks noChangeShapeType="1"/>
            </p:cNvSpPr>
            <p:nvPr/>
          </p:nvSpPr>
          <p:spPr bwMode="auto">
            <a:xfrm>
              <a:off x="5216525"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4" name="Rectangle 772"/>
            <p:cNvSpPr>
              <a:spLocks noChangeArrowheads="1"/>
            </p:cNvSpPr>
            <p:nvPr/>
          </p:nvSpPr>
          <p:spPr bwMode="auto">
            <a:xfrm>
              <a:off x="5159375"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45" name="Line 773"/>
            <p:cNvSpPr>
              <a:spLocks noChangeShapeType="1"/>
            </p:cNvSpPr>
            <p:nvPr/>
          </p:nvSpPr>
          <p:spPr bwMode="auto">
            <a:xfrm flipV="1">
              <a:off x="5535613"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6" name="Line 774"/>
            <p:cNvSpPr>
              <a:spLocks noChangeShapeType="1"/>
            </p:cNvSpPr>
            <p:nvPr/>
          </p:nvSpPr>
          <p:spPr bwMode="auto">
            <a:xfrm>
              <a:off x="5535613"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7" name="Rectangle 775"/>
            <p:cNvSpPr>
              <a:spLocks noChangeArrowheads="1"/>
            </p:cNvSpPr>
            <p:nvPr/>
          </p:nvSpPr>
          <p:spPr bwMode="auto">
            <a:xfrm>
              <a:off x="5476875"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48" name="Line 776"/>
            <p:cNvSpPr>
              <a:spLocks noChangeShapeType="1"/>
            </p:cNvSpPr>
            <p:nvPr/>
          </p:nvSpPr>
          <p:spPr bwMode="auto">
            <a:xfrm flipV="1">
              <a:off x="5853113"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49" name="Line 777"/>
            <p:cNvSpPr>
              <a:spLocks noChangeShapeType="1"/>
            </p:cNvSpPr>
            <p:nvPr/>
          </p:nvSpPr>
          <p:spPr bwMode="auto">
            <a:xfrm>
              <a:off x="5853113"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0" name="Rectangle 778"/>
            <p:cNvSpPr>
              <a:spLocks noChangeArrowheads="1"/>
            </p:cNvSpPr>
            <p:nvPr/>
          </p:nvSpPr>
          <p:spPr bwMode="auto">
            <a:xfrm>
              <a:off x="5795963"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51" name="Line 779"/>
            <p:cNvSpPr>
              <a:spLocks noChangeShapeType="1"/>
            </p:cNvSpPr>
            <p:nvPr/>
          </p:nvSpPr>
          <p:spPr bwMode="auto">
            <a:xfrm flipV="1">
              <a:off x="6170613"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2" name="Line 780"/>
            <p:cNvSpPr>
              <a:spLocks noChangeShapeType="1"/>
            </p:cNvSpPr>
            <p:nvPr/>
          </p:nvSpPr>
          <p:spPr bwMode="auto">
            <a:xfrm>
              <a:off x="6170613"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3" name="Rectangle 781"/>
            <p:cNvSpPr>
              <a:spLocks noChangeArrowheads="1"/>
            </p:cNvSpPr>
            <p:nvPr/>
          </p:nvSpPr>
          <p:spPr bwMode="auto">
            <a:xfrm>
              <a:off x="6113463"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54" name="Line 782"/>
            <p:cNvSpPr>
              <a:spLocks noChangeShapeType="1"/>
            </p:cNvSpPr>
            <p:nvPr/>
          </p:nvSpPr>
          <p:spPr bwMode="auto">
            <a:xfrm flipV="1">
              <a:off x="6488113" y="296359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5" name="Line 783"/>
            <p:cNvSpPr>
              <a:spLocks noChangeShapeType="1"/>
            </p:cNvSpPr>
            <p:nvPr/>
          </p:nvSpPr>
          <p:spPr bwMode="auto">
            <a:xfrm>
              <a:off x="6488113" y="1928540"/>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6" name="Rectangle 784"/>
            <p:cNvSpPr>
              <a:spLocks noChangeArrowheads="1"/>
            </p:cNvSpPr>
            <p:nvPr/>
          </p:nvSpPr>
          <p:spPr bwMode="auto">
            <a:xfrm>
              <a:off x="6430963" y="300169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57" name="Line 785"/>
            <p:cNvSpPr>
              <a:spLocks noChangeShapeType="1"/>
            </p:cNvSpPr>
            <p:nvPr/>
          </p:nvSpPr>
          <p:spPr bwMode="auto">
            <a:xfrm>
              <a:off x="4905375" y="286834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8" name="Line 786"/>
            <p:cNvSpPr>
              <a:spLocks noChangeShapeType="1"/>
            </p:cNvSpPr>
            <p:nvPr/>
          </p:nvSpPr>
          <p:spPr bwMode="auto">
            <a:xfrm flipH="1">
              <a:off x="6513513" y="286834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59" name="Rectangle 787"/>
            <p:cNvSpPr>
              <a:spLocks noChangeArrowheads="1"/>
            </p:cNvSpPr>
            <p:nvPr/>
          </p:nvSpPr>
          <p:spPr bwMode="auto">
            <a:xfrm>
              <a:off x="4778375" y="2817540"/>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60" name="Line 788"/>
            <p:cNvSpPr>
              <a:spLocks noChangeShapeType="1"/>
            </p:cNvSpPr>
            <p:nvPr/>
          </p:nvSpPr>
          <p:spPr bwMode="auto">
            <a:xfrm>
              <a:off x="4905375" y="24555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61" name="Line 789"/>
            <p:cNvSpPr>
              <a:spLocks noChangeShapeType="1"/>
            </p:cNvSpPr>
            <p:nvPr/>
          </p:nvSpPr>
          <p:spPr bwMode="auto">
            <a:xfrm flipH="1">
              <a:off x="6513513" y="24555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62" name="Rectangle 790"/>
            <p:cNvSpPr>
              <a:spLocks noChangeArrowheads="1"/>
            </p:cNvSpPr>
            <p:nvPr/>
          </p:nvSpPr>
          <p:spPr bwMode="auto">
            <a:xfrm>
              <a:off x="4841875" y="240479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63" name="Line 791"/>
            <p:cNvSpPr>
              <a:spLocks noChangeShapeType="1"/>
            </p:cNvSpPr>
            <p:nvPr/>
          </p:nvSpPr>
          <p:spPr bwMode="auto">
            <a:xfrm>
              <a:off x="4905375" y="203649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64" name="Line 792"/>
            <p:cNvSpPr>
              <a:spLocks noChangeShapeType="1"/>
            </p:cNvSpPr>
            <p:nvPr/>
          </p:nvSpPr>
          <p:spPr bwMode="auto">
            <a:xfrm flipH="1">
              <a:off x="6513513" y="203649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65" name="Rectangle 793"/>
            <p:cNvSpPr>
              <a:spLocks noChangeArrowheads="1"/>
            </p:cNvSpPr>
            <p:nvPr/>
          </p:nvSpPr>
          <p:spPr bwMode="auto">
            <a:xfrm>
              <a:off x="4803775" y="198569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066" name="Line 794"/>
            <p:cNvSpPr>
              <a:spLocks noChangeShapeType="1"/>
            </p:cNvSpPr>
            <p:nvPr/>
          </p:nvSpPr>
          <p:spPr bwMode="auto">
            <a:xfrm>
              <a:off x="4905375" y="19285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67" name="Line 795"/>
            <p:cNvSpPr>
              <a:spLocks noChangeShapeType="1"/>
            </p:cNvSpPr>
            <p:nvPr/>
          </p:nvSpPr>
          <p:spPr bwMode="auto">
            <a:xfrm>
              <a:off x="4905375" y="2982640"/>
              <a:ext cx="1627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68" name="Line 796"/>
            <p:cNvSpPr>
              <a:spLocks noChangeShapeType="1"/>
            </p:cNvSpPr>
            <p:nvPr/>
          </p:nvSpPr>
          <p:spPr bwMode="auto">
            <a:xfrm flipV="1">
              <a:off x="6532563" y="1928540"/>
              <a:ext cx="1588" cy="1054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00" name="Text Box 186"/>
          <p:cNvSpPr txBox="1">
            <a:spLocks noChangeArrowheads="1"/>
          </p:cNvSpPr>
          <p:nvPr/>
        </p:nvSpPr>
        <p:spPr bwMode="auto">
          <a:xfrm flipH="1">
            <a:off x="251520" y="332656"/>
            <a:ext cx="1872208" cy="738664"/>
          </a:xfrm>
          <a:prstGeom prst="rect">
            <a:avLst/>
          </a:prstGeom>
          <a:noFill/>
          <a:ln w="9525">
            <a:noFill/>
            <a:miter lim="800000"/>
            <a:headEnd/>
            <a:tailEnd/>
          </a:ln>
        </p:spPr>
        <p:txBody>
          <a:bodyPr wrap="square">
            <a:spAutoFit/>
          </a:bodyPr>
          <a:lstStyle/>
          <a:p>
            <a:pPr algn="r"/>
            <a:r>
              <a:rPr lang="en-GB" sz="1400" dirty="0" smtClean="0">
                <a:solidFill>
                  <a:schemeClr val="tx2"/>
                </a:solidFill>
              </a:rPr>
              <a:t>Simulated responses</a:t>
            </a:r>
          </a:p>
          <a:p>
            <a:pPr algn="r"/>
            <a:r>
              <a:rPr lang="en-GB" sz="1400" dirty="0" smtClean="0">
                <a:solidFill>
                  <a:schemeClr val="tx2"/>
                </a:solidFill>
              </a:rPr>
              <a:t>(sample estimates over16 trials)</a:t>
            </a:r>
            <a:endParaRPr lang="en-GB" sz="1400" dirty="0">
              <a:solidFill>
                <a:schemeClr val="tx2"/>
              </a:solidFill>
            </a:endParaRPr>
          </a:p>
        </p:txBody>
      </p:sp>
      <p:sp>
        <p:nvSpPr>
          <p:cNvPr id="801" name="Text Box 186"/>
          <p:cNvSpPr txBox="1">
            <a:spLocks noChangeArrowheads="1"/>
          </p:cNvSpPr>
          <p:nvPr/>
        </p:nvSpPr>
        <p:spPr bwMode="auto">
          <a:xfrm flipH="1">
            <a:off x="251520" y="3501008"/>
            <a:ext cx="1872208" cy="738664"/>
          </a:xfrm>
          <a:prstGeom prst="rect">
            <a:avLst/>
          </a:prstGeom>
          <a:noFill/>
          <a:ln w="9525">
            <a:noFill/>
            <a:miter lim="800000"/>
            <a:headEnd/>
            <a:tailEnd/>
          </a:ln>
        </p:spPr>
        <p:txBody>
          <a:bodyPr wrap="square">
            <a:spAutoFit/>
          </a:bodyPr>
          <a:lstStyle/>
          <a:p>
            <a:pPr algn="r"/>
            <a:r>
              <a:rPr lang="en-GB" sz="1400" dirty="0" smtClean="0">
                <a:solidFill>
                  <a:schemeClr val="tx2"/>
                </a:solidFill>
              </a:rPr>
              <a:t>Predicted responses</a:t>
            </a:r>
          </a:p>
          <a:p>
            <a:pPr algn="r"/>
            <a:r>
              <a:rPr lang="en-GB" sz="1400" dirty="0" smtClean="0">
                <a:solidFill>
                  <a:schemeClr val="tx2"/>
                </a:solidFill>
              </a:rPr>
              <a:t>(expectation under known input)</a:t>
            </a:r>
            <a:endParaRPr lang="en-GB" sz="14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descr="GetFile"/>
          <p:cNvPicPr>
            <a:picLocks noChangeAspect="1" noChangeArrowheads="1"/>
          </p:cNvPicPr>
          <p:nvPr/>
        </p:nvPicPr>
        <p:blipFill>
          <a:blip r:embed="rId2" cstate="print"/>
          <a:srcRect l="29832" t="36092" r="29832" b="19052"/>
          <a:stretch>
            <a:fillRect/>
          </a:stretch>
        </p:blipFill>
        <p:spPr bwMode="auto">
          <a:xfrm>
            <a:off x="52754" y="49213"/>
            <a:ext cx="915866" cy="1435100"/>
          </a:xfrm>
          <a:prstGeom prst="rect">
            <a:avLst/>
          </a:prstGeom>
          <a:noFill/>
        </p:spPr>
      </p:pic>
      <p:sp>
        <p:nvSpPr>
          <p:cNvPr id="131077" name="Rectangle 5"/>
          <p:cNvSpPr>
            <a:spLocks noChangeArrowheads="1"/>
          </p:cNvSpPr>
          <p:nvPr/>
        </p:nvSpPr>
        <p:spPr bwMode="auto">
          <a:xfrm>
            <a:off x="2987824" y="1916832"/>
            <a:ext cx="3268718" cy="2077492"/>
          </a:xfrm>
          <a:prstGeom prst="rect">
            <a:avLst/>
          </a:prstGeom>
          <a:noFill/>
          <a:ln w="12700">
            <a:noFill/>
            <a:miter lim="800000"/>
            <a:headEnd/>
            <a:tailEnd/>
          </a:ln>
          <a:effectLst/>
        </p:spPr>
        <p:txBody>
          <a:bodyPr wrap="square" bIns="0" anchor="ctr">
            <a:spAutoFit/>
          </a:bodyPr>
          <a:lstStyle/>
          <a:p>
            <a:pPr marL="457200" indent="-457200" algn="ctr"/>
            <a:r>
              <a:rPr lang="en-US" sz="2400" dirty="0" smtClean="0">
                <a:solidFill>
                  <a:schemeClr val="tx2"/>
                </a:solidFill>
              </a:rPr>
              <a:t>O</a:t>
            </a:r>
            <a:r>
              <a:rPr lang="en-US" sz="2400" b="0" dirty="0" smtClean="0">
                <a:solidFill>
                  <a:schemeClr val="tx2"/>
                </a:solidFill>
              </a:rPr>
              <a:t>verview</a:t>
            </a:r>
            <a:endParaRPr lang="en-US" sz="2400" b="0" dirty="0">
              <a:solidFill>
                <a:schemeClr val="tx2"/>
              </a:solidFill>
            </a:endParaRPr>
          </a:p>
          <a:p>
            <a:pPr marL="457200" indent="-457200" algn="ctr"/>
            <a:endParaRPr lang="en-US" sz="2400" b="0" dirty="0">
              <a:solidFill>
                <a:schemeClr val="tx2"/>
              </a:solidFill>
            </a:endParaRPr>
          </a:p>
          <a:p>
            <a:pPr marL="457200" indent="-457200" algn="ctr"/>
            <a:r>
              <a:rPr lang="en-GB" sz="1200" dirty="0" smtClean="0">
                <a:solidFill>
                  <a:schemeClr val="tx2"/>
                </a:solidFill>
              </a:rPr>
              <a:t>The basic idea</a:t>
            </a:r>
          </a:p>
          <a:p>
            <a:pPr marL="457200" indent="-457200" algn="ctr"/>
            <a:endParaRPr lang="en-GB" sz="1200" dirty="0" smtClean="0">
              <a:solidFill>
                <a:schemeClr val="tx2"/>
              </a:solidFill>
            </a:endParaRPr>
          </a:p>
          <a:p>
            <a:pPr marL="457200" indent="-457200" algn="ctr"/>
            <a:r>
              <a:rPr lang="en-GB" sz="1200" b="0" dirty="0" smtClean="0">
                <a:solidFill>
                  <a:schemeClr val="tx2"/>
                </a:solidFill>
              </a:rPr>
              <a:t>Generative model and face validation</a:t>
            </a:r>
          </a:p>
          <a:p>
            <a:pPr marL="457200" indent="-457200" algn="ctr"/>
            <a:endParaRPr lang="en-GB" sz="1200" dirty="0" smtClean="0">
              <a:solidFill>
                <a:schemeClr val="tx2"/>
              </a:solidFill>
            </a:endParaRPr>
          </a:p>
          <a:p>
            <a:pPr marL="457200" indent="-457200" algn="ctr"/>
            <a:r>
              <a:rPr lang="en-GB" sz="1200" b="1" dirty="0" smtClean="0">
                <a:solidFill>
                  <a:schemeClr val="tx2"/>
                </a:solidFill>
              </a:rPr>
              <a:t>An empirical example</a:t>
            </a:r>
          </a:p>
          <a:p>
            <a:pPr marL="457200" indent="-457200" algn="ctr"/>
            <a:endParaRPr lang="en-GB" sz="1200" dirty="0" smtClean="0">
              <a:solidFill>
                <a:schemeClr val="tx2"/>
              </a:solidFill>
            </a:endParaRPr>
          </a:p>
          <a:p>
            <a:pPr marL="457200" indent="-457200" algn="ctr"/>
            <a:endParaRPr lang="en-GB" sz="1200" b="0" dirty="0">
              <a:solidFill>
                <a:schemeClr val="tx2"/>
              </a:solidFill>
            </a:endParaRPr>
          </a:p>
        </p:txBody>
      </p:sp>
      <p:pic>
        <p:nvPicPr>
          <p:cNvPr id="131079" name="Picture 7"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8028843" y="115890"/>
            <a:ext cx="961292" cy="1341437"/>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ChangeAspect="1" noChangeArrowheads="1"/>
          </p:cNvSpPr>
          <p:nvPr/>
        </p:nvSpPr>
        <p:spPr bwMode="auto">
          <a:xfrm>
            <a:off x="4850423" y="3359150"/>
            <a:ext cx="2990850" cy="387798"/>
          </a:xfrm>
          <a:prstGeom prst="rect">
            <a:avLst/>
          </a:prstGeom>
          <a:noFill/>
          <a:ln w="9525">
            <a:noFill/>
            <a:miter lim="800000"/>
            <a:headEnd/>
            <a:tailEnd/>
          </a:ln>
        </p:spPr>
        <p:txBody>
          <a:bodyPr lIns="0" tIns="0" rIns="0" bIns="0">
            <a:spAutoFit/>
          </a:bodyPr>
          <a:lstStyle/>
          <a:p>
            <a:pPr marL="342900" indent="-342900" algn="ctr" eaLnBrk="1" hangingPunct="1">
              <a:spcBef>
                <a:spcPct val="20000"/>
              </a:spcBef>
            </a:pPr>
            <a:r>
              <a:rPr lang="en-GB" sz="1200">
                <a:solidFill>
                  <a:schemeClr val="tx2"/>
                </a:solidFill>
              </a:rPr>
              <a:t>From 32 Hz (gamma) to 10 Hz (alpha) </a:t>
            </a:r>
          </a:p>
          <a:p>
            <a:pPr marL="342900" indent="-342900" algn="ctr" eaLnBrk="1" hangingPunct="1">
              <a:spcBef>
                <a:spcPct val="20000"/>
              </a:spcBef>
            </a:pPr>
            <a:r>
              <a:rPr lang="en-GB" sz="1100" i="1">
                <a:solidFill>
                  <a:schemeClr val="tx2"/>
                </a:solidFill>
              </a:rPr>
              <a:t>t</a:t>
            </a:r>
            <a:r>
              <a:rPr lang="en-GB" sz="1100">
                <a:solidFill>
                  <a:schemeClr val="tx2"/>
                </a:solidFill>
              </a:rPr>
              <a:t> = 4.72</a:t>
            </a:r>
            <a:r>
              <a:rPr lang="en-GB" sz="1100" i="1">
                <a:solidFill>
                  <a:schemeClr val="tx2"/>
                </a:solidFill>
              </a:rPr>
              <a:t>; p</a:t>
            </a:r>
            <a:r>
              <a:rPr lang="en-GB" sz="1100">
                <a:solidFill>
                  <a:schemeClr val="tx2"/>
                </a:solidFill>
              </a:rPr>
              <a:t> = 0.002</a:t>
            </a:r>
          </a:p>
        </p:txBody>
      </p:sp>
      <p:pic>
        <p:nvPicPr>
          <p:cNvPr id="118791" name="Picture 7"/>
          <p:cNvPicPr>
            <a:picLocks noChangeAspect="1" noChangeArrowheads="1"/>
          </p:cNvPicPr>
          <p:nvPr/>
        </p:nvPicPr>
        <p:blipFill>
          <a:blip r:embed="rId2" cstate="print"/>
          <a:srcRect/>
          <a:stretch>
            <a:fillRect/>
          </a:stretch>
        </p:blipFill>
        <p:spPr bwMode="auto">
          <a:xfrm>
            <a:off x="5596304" y="1516066"/>
            <a:ext cx="1446334" cy="1584325"/>
          </a:xfrm>
          <a:prstGeom prst="rect">
            <a:avLst/>
          </a:prstGeom>
          <a:noFill/>
          <a:ln w="9525">
            <a:noFill/>
            <a:miter lim="800000"/>
            <a:headEnd/>
            <a:tailEnd/>
          </a:ln>
        </p:spPr>
      </p:pic>
      <p:sp>
        <p:nvSpPr>
          <p:cNvPr id="118792" name="Text Box 8"/>
          <p:cNvSpPr txBox="1">
            <a:spLocks noChangeArrowheads="1"/>
          </p:cNvSpPr>
          <p:nvPr/>
        </p:nvSpPr>
        <p:spPr bwMode="auto">
          <a:xfrm>
            <a:off x="5515708" y="1271589"/>
            <a:ext cx="1543050" cy="400110"/>
          </a:xfrm>
          <a:prstGeom prst="rect">
            <a:avLst/>
          </a:prstGeom>
          <a:noFill/>
          <a:ln w="9525" algn="ctr">
            <a:noFill/>
            <a:miter lim="800000"/>
            <a:headEnd/>
            <a:tailEnd/>
          </a:ln>
          <a:effectLst/>
        </p:spPr>
        <p:txBody>
          <a:bodyPr>
            <a:spAutoFit/>
          </a:bodyPr>
          <a:lstStyle/>
          <a:p>
            <a:pPr marL="342900" indent="-342900" algn="l" eaLnBrk="1" hangingPunct="1">
              <a:spcBef>
                <a:spcPct val="20000"/>
              </a:spcBef>
            </a:pPr>
            <a:r>
              <a:rPr lang="en-GB" sz="1000" b="0"/>
              <a:t>4      12      20      28      36      44      </a:t>
            </a:r>
          </a:p>
        </p:txBody>
      </p:sp>
      <p:sp>
        <p:nvSpPr>
          <p:cNvPr id="118793" name="Text Box 9"/>
          <p:cNvSpPr txBox="1">
            <a:spLocks noChangeArrowheads="1"/>
          </p:cNvSpPr>
          <p:nvPr/>
        </p:nvSpPr>
        <p:spPr bwMode="auto">
          <a:xfrm rot="16200000">
            <a:off x="4582564" y="2119236"/>
            <a:ext cx="1801812" cy="246221"/>
          </a:xfrm>
          <a:prstGeom prst="rect">
            <a:avLst/>
          </a:prstGeom>
          <a:noFill/>
          <a:ln w="9525" algn="ctr">
            <a:noFill/>
            <a:miter lim="800000"/>
            <a:headEnd/>
            <a:tailEnd/>
          </a:ln>
          <a:effectLst/>
        </p:spPr>
        <p:txBody>
          <a:bodyPr>
            <a:spAutoFit/>
          </a:bodyPr>
          <a:lstStyle/>
          <a:p>
            <a:pPr marL="342900" indent="-342900" algn="l" eaLnBrk="1" hangingPunct="1">
              <a:spcBef>
                <a:spcPct val="20000"/>
              </a:spcBef>
            </a:pPr>
            <a:r>
              <a:rPr lang="en-GB" sz="1000" b="0"/>
              <a:t>44      36      28      20      12       4</a:t>
            </a:r>
          </a:p>
        </p:txBody>
      </p:sp>
      <p:sp>
        <p:nvSpPr>
          <p:cNvPr id="118794" name="Text Box 10"/>
          <p:cNvSpPr txBox="1">
            <a:spLocks noChangeArrowheads="1"/>
          </p:cNvSpPr>
          <p:nvPr/>
        </p:nvSpPr>
        <p:spPr bwMode="auto">
          <a:xfrm>
            <a:off x="5933879" y="2132858"/>
            <a:ext cx="654346" cy="307777"/>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1400" dirty="0">
                <a:solidFill>
                  <a:schemeClr val="bg1"/>
                </a:solidFill>
              </a:rPr>
              <a:t>SPM </a:t>
            </a:r>
            <a:r>
              <a:rPr lang="en-GB" sz="1400" i="1" dirty="0">
                <a:solidFill>
                  <a:schemeClr val="bg1"/>
                </a:solidFill>
              </a:rPr>
              <a:t>t</a:t>
            </a:r>
            <a:r>
              <a:rPr lang="en-GB" sz="1400" dirty="0">
                <a:solidFill>
                  <a:schemeClr val="bg1"/>
                </a:solidFill>
              </a:rPr>
              <a:t> </a:t>
            </a:r>
            <a:endParaRPr lang="en-GB" sz="1200" dirty="0">
              <a:solidFill>
                <a:schemeClr val="bg1"/>
              </a:solidFill>
            </a:endParaRPr>
          </a:p>
        </p:txBody>
      </p:sp>
      <p:sp>
        <p:nvSpPr>
          <p:cNvPr id="118795" name="Rectangle 11"/>
          <p:cNvSpPr>
            <a:spLocks noChangeArrowheads="1"/>
          </p:cNvSpPr>
          <p:nvPr/>
        </p:nvSpPr>
        <p:spPr bwMode="auto">
          <a:xfrm>
            <a:off x="6695343" y="4011616"/>
            <a:ext cx="1532792" cy="2009775"/>
          </a:xfrm>
          <a:prstGeom prst="rect">
            <a:avLst/>
          </a:prstGeom>
          <a:noFill/>
          <a:ln w="0">
            <a:solidFill>
              <a:srgbClr val="FFFFFF"/>
            </a:solidFill>
            <a:miter lim="800000"/>
            <a:headEnd/>
            <a:tailEnd/>
          </a:ln>
        </p:spPr>
        <p:txBody>
          <a:bodyPr/>
          <a:lstStyle/>
          <a:p>
            <a:endParaRPr lang="en-GB"/>
          </a:p>
        </p:txBody>
      </p:sp>
      <p:sp>
        <p:nvSpPr>
          <p:cNvPr id="118796" name="Line 12"/>
          <p:cNvSpPr>
            <a:spLocks noChangeShapeType="1"/>
          </p:cNvSpPr>
          <p:nvPr/>
        </p:nvSpPr>
        <p:spPr bwMode="auto">
          <a:xfrm>
            <a:off x="6695343" y="4011613"/>
            <a:ext cx="1532792" cy="0"/>
          </a:xfrm>
          <a:prstGeom prst="line">
            <a:avLst/>
          </a:prstGeom>
          <a:noFill/>
          <a:ln w="0">
            <a:solidFill>
              <a:srgbClr val="000000"/>
            </a:solidFill>
            <a:round/>
            <a:headEnd/>
            <a:tailEnd/>
          </a:ln>
        </p:spPr>
        <p:txBody>
          <a:bodyPr/>
          <a:lstStyle/>
          <a:p>
            <a:endParaRPr lang="en-GB"/>
          </a:p>
        </p:txBody>
      </p:sp>
      <p:sp>
        <p:nvSpPr>
          <p:cNvPr id="118797" name="Freeform 13"/>
          <p:cNvSpPr>
            <a:spLocks/>
          </p:cNvSpPr>
          <p:nvPr/>
        </p:nvSpPr>
        <p:spPr bwMode="auto">
          <a:xfrm>
            <a:off x="6695343" y="4011616"/>
            <a:ext cx="1532792" cy="2009775"/>
          </a:xfrm>
          <a:custGeom>
            <a:avLst/>
            <a:gdLst/>
            <a:ahLst/>
            <a:cxnLst>
              <a:cxn ang="0">
                <a:pos x="0" y="320"/>
              </a:cxn>
              <a:cxn ang="0">
                <a:pos x="217" y="320"/>
              </a:cxn>
              <a:cxn ang="0">
                <a:pos x="217" y="0"/>
              </a:cxn>
            </a:cxnLst>
            <a:rect l="0" t="0" r="r" b="b"/>
            <a:pathLst>
              <a:path w="217" h="320">
                <a:moveTo>
                  <a:pt x="0" y="320"/>
                </a:moveTo>
                <a:lnTo>
                  <a:pt x="217" y="320"/>
                </a:lnTo>
                <a:lnTo>
                  <a:pt x="217" y="0"/>
                </a:lnTo>
              </a:path>
            </a:pathLst>
          </a:custGeom>
          <a:noFill/>
          <a:ln w="0">
            <a:solidFill>
              <a:srgbClr val="000000"/>
            </a:solidFill>
            <a:prstDash val="solid"/>
            <a:round/>
            <a:headEnd/>
            <a:tailEnd/>
          </a:ln>
        </p:spPr>
        <p:txBody>
          <a:bodyPr/>
          <a:lstStyle/>
          <a:p>
            <a:endParaRPr lang="en-GB"/>
          </a:p>
        </p:txBody>
      </p:sp>
      <p:sp>
        <p:nvSpPr>
          <p:cNvPr id="118798" name="Line 14"/>
          <p:cNvSpPr>
            <a:spLocks noChangeShapeType="1"/>
          </p:cNvSpPr>
          <p:nvPr/>
        </p:nvSpPr>
        <p:spPr bwMode="auto">
          <a:xfrm flipV="1">
            <a:off x="6695343" y="4011616"/>
            <a:ext cx="0" cy="2009775"/>
          </a:xfrm>
          <a:prstGeom prst="line">
            <a:avLst/>
          </a:prstGeom>
          <a:noFill/>
          <a:ln w="0">
            <a:solidFill>
              <a:srgbClr val="000000"/>
            </a:solidFill>
            <a:round/>
            <a:headEnd/>
            <a:tailEnd/>
          </a:ln>
        </p:spPr>
        <p:txBody>
          <a:bodyPr/>
          <a:lstStyle/>
          <a:p>
            <a:endParaRPr lang="en-GB"/>
          </a:p>
        </p:txBody>
      </p:sp>
      <p:sp>
        <p:nvSpPr>
          <p:cNvPr id="118799" name="Line 15"/>
          <p:cNvSpPr>
            <a:spLocks noChangeShapeType="1"/>
          </p:cNvSpPr>
          <p:nvPr/>
        </p:nvSpPr>
        <p:spPr bwMode="auto">
          <a:xfrm>
            <a:off x="6695343" y="6021388"/>
            <a:ext cx="1532792" cy="0"/>
          </a:xfrm>
          <a:prstGeom prst="line">
            <a:avLst/>
          </a:prstGeom>
          <a:noFill/>
          <a:ln w="0">
            <a:solidFill>
              <a:srgbClr val="000000"/>
            </a:solidFill>
            <a:round/>
            <a:headEnd/>
            <a:tailEnd/>
          </a:ln>
        </p:spPr>
        <p:txBody>
          <a:bodyPr/>
          <a:lstStyle/>
          <a:p>
            <a:endParaRPr lang="en-GB"/>
          </a:p>
        </p:txBody>
      </p:sp>
      <p:sp>
        <p:nvSpPr>
          <p:cNvPr id="118800" name="Line 16"/>
          <p:cNvSpPr>
            <a:spLocks noChangeShapeType="1"/>
          </p:cNvSpPr>
          <p:nvPr/>
        </p:nvSpPr>
        <p:spPr bwMode="auto">
          <a:xfrm flipV="1">
            <a:off x="6695343" y="4011616"/>
            <a:ext cx="0" cy="2009775"/>
          </a:xfrm>
          <a:prstGeom prst="line">
            <a:avLst/>
          </a:prstGeom>
          <a:noFill/>
          <a:ln w="0">
            <a:solidFill>
              <a:srgbClr val="000000"/>
            </a:solidFill>
            <a:round/>
            <a:headEnd/>
            <a:tailEnd/>
          </a:ln>
        </p:spPr>
        <p:txBody>
          <a:bodyPr/>
          <a:lstStyle/>
          <a:p>
            <a:endParaRPr lang="en-GB"/>
          </a:p>
        </p:txBody>
      </p:sp>
      <p:sp>
        <p:nvSpPr>
          <p:cNvPr id="118801" name="Line 17"/>
          <p:cNvSpPr>
            <a:spLocks noChangeShapeType="1"/>
          </p:cNvSpPr>
          <p:nvPr/>
        </p:nvSpPr>
        <p:spPr bwMode="auto">
          <a:xfrm flipV="1">
            <a:off x="6695343" y="5997578"/>
            <a:ext cx="0" cy="23813"/>
          </a:xfrm>
          <a:prstGeom prst="line">
            <a:avLst/>
          </a:prstGeom>
          <a:noFill/>
          <a:ln w="0">
            <a:solidFill>
              <a:srgbClr val="000000"/>
            </a:solidFill>
            <a:round/>
            <a:headEnd/>
            <a:tailEnd/>
          </a:ln>
        </p:spPr>
        <p:txBody>
          <a:bodyPr/>
          <a:lstStyle/>
          <a:p>
            <a:endParaRPr lang="en-GB"/>
          </a:p>
        </p:txBody>
      </p:sp>
      <p:sp>
        <p:nvSpPr>
          <p:cNvPr id="118802" name="Line 18"/>
          <p:cNvSpPr>
            <a:spLocks noChangeShapeType="1"/>
          </p:cNvSpPr>
          <p:nvPr/>
        </p:nvSpPr>
        <p:spPr bwMode="auto">
          <a:xfrm>
            <a:off x="6695343" y="4011616"/>
            <a:ext cx="0" cy="20637"/>
          </a:xfrm>
          <a:prstGeom prst="line">
            <a:avLst/>
          </a:prstGeom>
          <a:noFill/>
          <a:ln w="0">
            <a:solidFill>
              <a:srgbClr val="000000"/>
            </a:solidFill>
            <a:round/>
            <a:headEnd/>
            <a:tailEnd/>
          </a:ln>
        </p:spPr>
        <p:txBody>
          <a:bodyPr/>
          <a:lstStyle/>
          <a:p>
            <a:endParaRPr lang="en-GB"/>
          </a:p>
        </p:txBody>
      </p:sp>
      <p:sp>
        <p:nvSpPr>
          <p:cNvPr id="118803" name="Line 19"/>
          <p:cNvSpPr>
            <a:spLocks noChangeShapeType="1"/>
          </p:cNvSpPr>
          <p:nvPr/>
        </p:nvSpPr>
        <p:spPr bwMode="auto">
          <a:xfrm flipV="1">
            <a:off x="6948854" y="5997578"/>
            <a:ext cx="0" cy="23813"/>
          </a:xfrm>
          <a:prstGeom prst="line">
            <a:avLst/>
          </a:prstGeom>
          <a:noFill/>
          <a:ln w="0">
            <a:solidFill>
              <a:srgbClr val="000000"/>
            </a:solidFill>
            <a:round/>
            <a:headEnd/>
            <a:tailEnd/>
          </a:ln>
        </p:spPr>
        <p:txBody>
          <a:bodyPr/>
          <a:lstStyle/>
          <a:p>
            <a:endParaRPr lang="en-GB"/>
          </a:p>
        </p:txBody>
      </p:sp>
      <p:sp>
        <p:nvSpPr>
          <p:cNvPr id="118804" name="Line 20"/>
          <p:cNvSpPr>
            <a:spLocks noChangeShapeType="1"/>
          </p:cNvSpPr>
          <p:nvPr/>
        </p:nvSpPr>
        <p:spPr bwMode="auto">
          <a:xfrm>
            <a:off x="6948854" y="4011616"/>
            <a:ext cx="0" cy="20637"/>
          </a:xfrm>
          <a:prstGeom prst="line">
            <a:avLst/>
          </a:prstGeom>
          <a:noFill/>
          <a:ln w="0">
            <a:solidFill>
              <a:srgbClr val="000000"/>
            </a:solidFill>
            <a:round/>
            <a:headEnd/>
            <a:tailEnd/>
          </a:ln>
        </p:spPr>
        <p:txBody>
          <a:bodyPr/>
          <a:lstStyle/>
          <a:p>
            <a:endParaRPr lang="en-GB"/>
          </a:p>
        </p:txBody>
      </p:sp>
      <p:sp>
        <p:nvSpPr>
          <p:cNvPr id="118805" name="Line 21"/>
          <p:cNvSpPr>
            <a:spLocks noChangeShapeType="1"/>
          </p:cNvSpPr>
          <p:nvPr/>
        </p:nvSpPr>
        <p:spPr bwMode="auto">
          <a:xfrm flipV="1">
            <a:off x="7203831" y="5997578"/>
            <a:ext cx="0" cy="23813"/>
          </a:xfrm>
          <a:prstGeom prst="line">
            <a:avLst/>
          </a:prstGeom>
          <a:noFill/>
          <a:ln w="0">
            <a:solidFill>
              <a:srgbClr val="000000"/>
            </a:solidFill>
            <a:round/>
            <a:headEnd/>
            <a:tailEnd/>
          </a:ln>
        </p:spPr>
        <p:txBody>
          <a:bodyPr/>
          <a:lstStyle/>
          <a:p>
            <a:endParaRPr lang="en-GB"/>
          </a:p>
        </p:txBody>
      </p:sp>
      <p:sp>
        <p:nvSpPr>
          <p:cNvPr id="118806" name="Line 22"/>
          <p:cNvSpPr>
            <a:spLocks noChangeShapeType="1"/>
          </p:cNvSpPr>
          <p:nvPr/>
        </p:nvSpPr>
        <p:spPr bwMode="auto">
          <a:xfrm>
            <a:off x="7203831" y="4011616"/>
            <a:ext cx="0" cy="20637"/>
          </a:xfrm>
          <a:prstGeom prst="line">
            <a:avLst/>
          </a:prstGeom>
          <a:noFill/>
          <a:ln w="0">
            <a:solidFill>
              <a:srgbClr val="990033"/>
            </a:solidFill>
            <a:round/>
            <a:headEnd/>
            <a:tailEnd/>
          </a:ln>
        </p:spPr>
        <p:txBody>
          <a:bodyPr/>
          <a:lstStyle/>
          <a:p>
            <a:endParaRPr lang="en-GB"/>
          </a:p>
        </p:txBody>
      </p:sp>
      <p:sp>
        <p:nvSpPr>
          <p:cNvPr id="118807" name="Line 23"/>
          <p:cNvSpPr>
            <a:spLocks noChangeShapeType="1"/>
          </p:cNvSpPr>
          <p:nvPr/>
        </p:nvSpPr>
        <p:spPr bwMode="auto">
          <a:xfrm flipV="1">
            <a:off x="7458808" y="5997578"/>
            <a:ext cx="0" cy="23813"/>
          </a:xfrm>
          <a:prstGeom prst="line">
            <a:avLst/>
          </a:prstGeom>
          <a:noFill/>
          <a:ln w="0">
            <a:solidFill>
              <a:srgbClr val="000000"/>
            </a:solidFill>
            <a:round/>
            <a:headEnd/>
            <a:tailEnd/>
          </a:ln>
        </p:spPr>
        <p:txBody>
          <a:bodyPr/>
          <a:lstStyle/>
          <a:p>
            <a:endParaRPr lang="en-GB"/>
          </a:p>
        </p:txBody>
      </p:sp>
      <p:sp>
        <p:nvSpPr>
          <p:cNvPr id="118808" name="Line 24"/>
          <p:cNvSpPr>
            <a:spLocks noChangeShapeType="1"/>
          </p:cNvSpPr>
          <p:nvPr/>
        </p:nvSpPr>
        <p:spPr bwMode="auto">
          <a:xfrm>
            <a:off x="7458808" y="4011616"/>
            <a:ext cx="0" cy="20637"/>
          </a:xfrm>
          <a:prstGeom prst="line">
            <a:avLst/>
          </a:prstGeom>
          <a:noFill/>
          <a:ln w="0">
            <a:solidFill>
              <a:srgbClr val="990033"/>
            </a:solidFill>
            <a:round/>
            <a:headEnd/>
            <a:tailEnd/>
          </a:ln>
        </p:spPr>
        <p:txBody>
          <a:bodyPr/>
          <a:lstStyle/>
          <a:p>
            <a:endParaRPr lang="en-GB"/>
          </a:p>
        </p:txBody>
      </p:sp>
      <p:sp>
        <p:nvSpPr>
          <p:cNvPr id="118809" name="Line 25"/>
          <p:cNvSpPr>
            <a:spLocks noChangeShapeType="1"/>
          </p:cNvSpPr>
          <p:nvPr/>
        </p:nvSpPr>
        <p:spPr bwMode="auto">
          <a:xfrm flipV="1">
            <a:off x="7712320" y="5997578"/>
            <a:ext cx="0" cy="23813"/>
          </a:xfrm>
          <a:prstGeom prst="line">
            <a:avLst/>
          </a:prstGeom>
          <a:noFill/>
          <a:ln w="0">
            <a:solidFill>
              <a:srgbClr val="000000"/>
            </a:solidFill>
            <a:round/>
            <a:headEnd/>
            <a:tailEnd/>
          </a:ln>
        </p:spPr>
        <p:txBody>
          <a:bodyPr/>
          <a:lstStyle/>
          <a:p>
            <a:endParaRPr lang="en-GB"/>
          </a:p>
        </p:txBody>
      </p:sp>
      <p:sp>
        <p:nvSpPr>
          <p:cNvPr id="118810" name="Line 26"/>
          <p:cNvSpPr>
            <a:spLocks noChangeShapeType="1"/>
          </p:cNvSpPr>
          <p:nvPr/>
        </p:nvSpPr>
        <p:spPr bwMode="auto">
          <a:xfrm>
            <a:off x="7712320" y="4011616"/>
            <a:ext cx="0" cy="20637"/>
          </a:xfrm>
          <a:prstGeom prst="line">
            <a:avLst/>
          </a:prstGeom>
          <a:noFill/>
          <a:ln w="0">
            <a:solidFill>
              <a:srgbClr val="990033"/>
            </a:solidFill>
            <a:round/>
            <a:headEnd/>
            <a:tailEnd/>
          </a:ln>
        </p:spPr>
        <p:txBody>
          <a:bodyPr/>
          <a:lstStyle/>
          <a:p>
            <a:endParaRPr lang="en-GB"/>
          </a:p>
        </p:txBody>
      </p:sp>
      <p:sp>
        <p:nvSpPr>
          <p:cNvPr id="118811" name="Line 27"/>
          <p:cNvSpPr>
            <a:spLocks noChangeShapeType="1"/>
          </p:cNvSpPr>
          <p:nvPr/>
        </p:nvSpPr>
        <p:spPr bwMode="auto">
          <a:xfrm flipV="1">
            <a:off x="7967297" y="5997578"/>
            <a:ext cx="0" cy="23813"/>
          </a:xfrm>
          <a:prstGeom prst="line">
            <a:avLst/>
          </a:prstGeom>
          <a:noFill/>
          <a:ln w="0">
            <a:solidFill>
              <a:srgbClr val="000000"/>
            </a:solidFill>
            <a:round/>
            <a:headEnd/>
            <a:tailEnd/>
          </a:ln>
        </p:spPr>
        <p:txBody>
          <a:bodyPr/>
          <a:lstStyle/>
          <a:p>
            <a:endParaRPr lang="en-GB"/>
          </a:p>
        </p:txBody>
      </p:sp>
      <p:sp>
        <p:nvSpPr>
          <p:cNvPr id="118812" name="Line 28"/>
          <p:cNvSpPr>
            <a:spLocks noChangeShapeType="1"/>
          </p:cNvSpPr>
          <p:nvPr/>
        </p:nvSpPr>
        <p:spPr bwMode="auto">
          <a:xfrm>
            <a:off x="7967297" y="4011616"/>
            <a:ext cx="0" cy="20637"/>
          </a:xfrm>
          <a:prstGeom prst="line">
            <a:avLst/>
          </a:prstGeom>
          <a:noFill/>
          <a:ln w="0">
            <a:solidFill>
              <a:srgbClr val="000000"/>
            </a:solidFill>
            <a:round/>
            <a:headEnd/>
            <a:tailEnd/>
          </a:ln>
        </p:spPr>
        <p:txBody>
          <a:bodyPr/>
          <a:lstStyle/>
          <a:p>
            <a:endParaRPr lang="en-GB"/>
          </a:p>
        </p:txBody>
      </p:sp>
      <p:sp>
        <p:nvSpPr>
          <p:cNvPr id="118813" name="Line 29"/>
          <p:cNvSpPr>
            <a:spLocks noChangeShapeType="1"/>
          </p:cNvSpPr>
          <p:nvPr/>
        </p:nvSpPr>
        <p:spPr bwMode="auto">
          <a:xfrm flipV="1">
            <a:off x="8228135" y="5997578"/>
            <a:ext cx="0" cy="23813"/>
          </a:xfrm>
          <a:prstGeom prst="line">
            <a:avLst/>
          </a:prstGeom>
          <a:noFill/>
          <a:ln w="0">
            <a:solidFill>
              <a:srgbClr val="000000"/>
            </a:solidFill>
            <a:round/>
            <a:headEnd/>
            <a:tailEnd/>
          </a:ln>
        </p:spPr>
        <p:txBody>
          <a:bodyPr/>
          <a:lstStyle/>
          <a:p>
            <a:endParaRPr lang="en-GB"/>
          </a:p>
        </p:txBody>
      </p:sp>
      <p:sp>
        <p:nvSpPr>
          <p:cNvPr id="118814" name="Line 30"/>
          <p:cNvSpPr>
            <a:spLocks noChangeShapeType="1"/>
          </p:cNvSpPr>
          <p:nvPr/>
        </p:nvSpPr>
        <p:spPr bwMode="auto">
          <a:xfrm>
            <a:off x="8228135" y="4011616"/>
            <a:ext cx="0" cy="20637"/>
          </a:xfrm>
          <a:prstGeom prst="line">
            <a:avLst/>
          </a:prstGeom>
          <a:noFill/>
          <a:ln w="0">
            <a:solidFill>
              <a:srgbClr val="000000"/>
            </a:solidFill>
            <a:round/>
            <a:headEnd/>
            <a:tailEnd/>
          </a:ln>
        </p:spPr>
        <p:txBody>
          <a:bodyPr/>
          <a:lstStyle/>
          <a:p>
            <a:endParaRPr lang="en-GB"/>
          </a:p>
        </p:txBody>
      </p:sp>
      <p:sp>
        <p:nvSpPr>
          <p:cNvPr id="118815" name="Line 31"/>
          <p:cNvSpPr>
            <a:spLocks noChangeShapeType="1"/>
          </p:cNvSpPr>
          <p:nvPr/>
        </p:nvSpPr>
        <p:spPr bwMode="auto">
          <a:xfrm>
            <a:off x="6695343" y="6021388"/>
            <a:ext cx="21980" cy="0"/>
          </a:xfrm>
          <a:prstGeom prst="line">
            <a:avLst/>
          </a:prstGeom>
          <a:noFill/>
          <a:ln w="0">
            <a:solidFill>
              <a:srgbClr val="000000"/>
            </a:solidFill>
            <a:round/>
            <a:headEnd/>
            <a:tailEnd/>
          </a:ln>
        </p:spPr>
        <p:txBody>
          <a:bodyPr/>
          <a:lstStyle/>
          <a:p>
            <a:endParaRPr lang="en-GB"/>
          </a:p>
        </p:txBody>
      </p:sp>
      <p:sp>
        <p:nvSpPr>
          <p:cNvPr id="118816" name="Line 32"/>
          <p:cNvSpPr>
            <a:spLocks noChangeShapeType="1"/>
          </p:cNvSpPr>
          <p:nvPr/>
        </p:nvSpPr>
        <p:spPr bwMode="auto">
          <a:xfrm flipH="1">
            <a:off x="8201760" y="6021388"/>
            <a:ext cx="26377" cy="0"/>
          </a:xfrm>
          <a:prstGeom prst="line">
            <a:avLst/>
          </a:prstGeom>
          <a:noFill/>
          <a:ln w="0">
            <a:solidFill>
              <a:srgbClr val="000000"/>
            </a:solidFill>
            <a:round/>
            <a:headEnd/>
            <a:tailEnd/>
          </a:ln>
        </p:spPr>
        <p:txBody>
          <a:bodyPr/>
          <a:lstStyle/>
          <a:p>
            <a:endParaRPr lang="en-GB"/>
          </a:p>
        </p:txBody>
      </p:sp>
      <p:sp>
        <p:nvSpPr>
          <p:cNvPr id="118817" name="Rectangle 33"/>
          <p:cNvSpPr>
            <a:spLocks noChangeArrowheads="1"/>
          </p:cNvSpPr>
          <p:nvPr/>
        </p:nvSpPr>
        <p:spPr bwMode="auto">
          <a:xfrm>
            <a:off x="6497516" y="5972177"/>
            <a:ext cx="160300"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-0.1</a:t>
            </a:r>
            <a:endParaRPr lang="en-GB" sz="800" b="0"/>
          </a:p>
        </p:txBody>
      </p:sp>
      <p:sp>
        <p:nvSpPr>
          <p:cNvPr id="118818" name="Line 34"/>
          <p:cNvSpPr>
            <a:spLocks noChangeShapeType="1"/>
          </p:cNvSpPr>
          <p:nvPr/>
        </p:nvSpPr>
        <p:spPr bwMode="auto">
          <a:xfrm>
            <a:off x="6695343" y="5821363"/>
            <a:ext cx="21980" cy="0"/>
          </a:xfrm>
          <a:prstGeom prst="line">
            <a:avLst/>
          </a:prstGeom>
          <a:noFill/>
          <a:ln w="0">
            <a:solidFill>
              <a:srgbClr val="000000"/>
            </a:solidFill>
            <a:round/>
            <a:headEnd/>
            <a:tailEnd/>
          </a:ln>
        </p:spPr>
        <p:txBody>
          <a:bodyPr/>
          <a:lstStyle/>
          <a:p>
            <a:endParaRPr lang="en-GB"/>
          </a:p>
        </p:txBody>
      </p:sp>
      <p:sp>
        <p:nvSpPr>
          <p:cNvPr id="118819" name="Line 35"/>
          <p:cNvSpPr>
            <a:spLocks noChangeShapeType="1"/>
          </p:cNvSpPr>
          <p:nvPr/>
        </p:nvSpPr>
        <p:spPr bwMode="auto">
          <a:xfrm flipH="1">
            <a:off x="8201760" y="5821363"/>
            <a:ext cx="26377" cy="0"/>
          </a:xfrm>
          <a:prstGeom prst="line">
            <a:avLst/>
          </a:prstGeom>
          <a:noFill/>
          <a:ln w="0">
            <a:solidFill>
              <a:srgbClr val="000000"/>
            </a:solidFill>
            <a:round/>
            <a:headEnd/>
            <a:tailEnd/>
          </a:ln>
        </p:spPr>
        <p:txBody>
          <a:bodyPr/>
          <a:lstStyle/>
          <a:p>
            <a:endParaRPr lang="en-GB"/>
          </a:p>
        </p:txBody>
      </p:sp>
      <p:sp>
        <p:nvSpPr>
          <p:cNvPr id="118820" name="Rectangle 36"/>
          <p:cNvSpPr>
            <a:spLocks noChangeArrowheads="1"/>
          </p:cNvSpPr>
          <p:nvPr/>
        </p:nvSpPr>
        <p:spPr bwMode="auto">
          <a:xfrm>
            <a:off x="6455020" y="5770566"/>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-0.08</a:t>
            </a:r>
            <a:endParaRPr lang="en-GB" sz="800" b="0"/>
          </a:p>
        </p:txBody>
      </p:sp>
      <p:sp>
        <p:nvSpPr>
          <p:cNvPr id="118821" name="Line 37"/>
          <p:cNvSpPr>
            <a:spLocks noChangeShapeType="1"/>
          </p:cNvSpPr>
          <p:nvPr/>
        </p:nvSpPr>
        <p:spPr bwMode="auto">
          <a:xfrm>
            <a:off x="6695343" y="5619750"/>
            <a:ext cx="21980" cy="0"/>
          </a:xfrm>
          <a:prstGeom prst="line">
            <a:avLst/>
          </a:prstGeom>
          <a:noFill/>
          <a:ln w="0">
            <a:solidFill>
              <a:srgbClr val="000000"/>
            </a:solidFill>
            <a:round/>
            <a:headEnd/>
            <a:tailEnd/>
          </a:ln>
        </p:spPr>
        <p:txBody>
          <a:bodyPr/>
          <a:lstStyle/>
          <a:p>
            <a:endParaRPr lang="en-GB"/>
          </a:p>
        </p:txBody>
      </p:sp>
      <p:sp>
        <p:nvSpPr>
          <p:cNvPr id="118822" name="Line 38"/>
          <p:cNvSpPr>
            <a:spLocks noChangeShapeType="1"/>
          </p:cNvSpPr>
          <p:nvPr/>
        </p:nvSpPr>
        <p:spPr bwMode="auto">
          <a:xfrm flipH="1">
            <a:off x="8201760" y="5619750"/>
            <a:ext cx="26377" cy="0"/>
          </a:xfrm>
          <a:prstGeom prst="line">
            <a:avLst/>
          </a:prstGeom>
          <a:noFill/>
          <a:ln w="0">
            <a:solidFill>
              <a:srgbClr val="000000"/>
            </a:solidFill>
            <a:round/>
            <a:headEnd/>
            <a:tailEnd/>
          </a:ln>
        </p:spPr>
        <p:txBody>
          <a:bodyPr/>
          <a:lstStyle/>
          <a:p>
            <a:endParaRPr lang="en-GB"/>
          </a:p>
        </p:txBody>
      </p:sp>
      <p:sp>
        <p:nvSpPr>
          <p:cNvPr id="118823" name="Rectangle 39"/>
          <p:cNvSpPr>
            <a:spLocks noChangeArrowheads="1"/>
          </p:cNvSpPr>
          <p:nvPr/>
        </p:nvSpPr>
        <p:spPr bwMode="auto">
          <a:xfrm>
            <a:off x="6455020" y="5568952"/>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-0.06</a:t>
            </a:r>
            <a:endParaRPr lang="en-GB" sz="800" b="0"/>
          </a:p>
        </p:txBody>
      </p:sp>
      <p:sp>
        <p:nvSpPr>
          <p:cNvPr id="118824" name="Line 40"/>
          <p:cNvSpPr>
            <a:spLocks noChangeShapeType="1"/>
          </p:cNvSpPr>
          <p:nvPr/>
        </p:nvSpPr>
        <p:spPr bwMode="auto">
          <a:xfrm>
            <a:off x="6695343" y="5419725"/>
            <a:ext cx="21980" cy="0"/>
          </a:xfrm>
          <a:prstGeom prst="line">
            <a:avLst/>
          </a:prstGeom>
          <a:noFill/>
          <a:ln w="0">
            <a:solidFill>
              <a:srgbClr val="000000"/>
            </a:solidFill>
            <a:round/>
            <a:headEnd/>
            <a:tailEnd/>
          </a:ln>
        </p:spPr>
        <p:txBody>
          <a:bodyPr/>
          <a:lstStyle/>
          <a:p>
            <a:endParaRPr lang="en-GB"/>
          </a:p>
        </p:txBody>
      </p:sp>
      <p:sp>
        <p:nvSpPr>
          <p:cNvPr id="118825" name="Line 41"/>
          <p:cNvSpPr>
            <a:spLocks noChangeShapeType="1"/>
          </p:cNvSpPr>
          <p:nvPr/>
        </p:nvSpPr>
        <p:spPr bwMode="auto">
          <a:xfrm flipH="1">
            <a:off x="8201760" y="5419725"/>
            <a:ext cx="26377" cy="0"/>
          </a:xfrm>
          <a:prstGeom prst="line">
            <a:avLst/>
          </a:prstGeom>
          <a:noFill/>
          <a:ln w="0">
            <a:solidFill>
              <a:srgbClr val="000000"/>
            </a:solidFill>
            <a:round/>
            <a:headEnd/>
            <a:tailEnd/>
          </a:ln>
        </p:spPr>
        <p:txBody>
          <a:bodyPr/>
          <a:lstStyle/>
          <a:p>
            <a:endParaRPr lang="en-GB"/>
          </a:p>
        </p:txBody>
      </p:sp>
      <p:sp>
        <p:nvSpPr>
          <p:cNvPr id="118826" name="Rectangle 42"/>
          <p:cNvSpPr>
            <a:spLocks noChangeArrowheads="1"/>
          </p:cNvSpPr>
          <p:nvPr/>
        </p:nvSpPr>
        <p:spPr bwMode="auto">
          <a:xfrm>
            <a:off x="6455020" y="5367340"/>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-0.04</a:t>
            </a:r>
            <a:endParaRPr lang="en-GB" sz="800" b="0"/>
          </a:p>
        </p:txBody>
      </p:sp>
      <p:sp>
        <p:nvSpPr>
          <p:cNvPr id="118827" name="Line 43"/>
          <p:cNvSpPr>
            <a:spLocks noChangeShapeType="1"/>
          </p:cNvSpPr>
          <p:nvPr/>
        </p:nvSpPr>
        <p:spPr bwMode="auto">
          <a:xfrm>
            <a:off x="6695343" y="5218113"/>
            <a:ext cx="21980" cy="0"/>
          </a:xfrm>
          <a:prstGeom prst="line">
            <a:avLst/>
          </a:prstGeom>
          <a:noFill/>
          <a:ln w="0">
            <a:solidFill>
              <a:srgbClr val="000000"/>
            </a:solidFill>
            <a:round/>
            <a:headEnd/>
            <a:tailEnd/>
          </a:ln>
        </p:spPr>
        <p:txBody>
          <a:bodyPr/>
          <a:lstStyle/>
          <a:p>
            <a:endParaRPr lang="en-GB"/>
          </a:p>
        </p:txBody>
      </p:sp>
      <p:sp>
        <p:nvSpPr>
          <p:cNvPr id="118828" name="Line 44"/>
          <p:cNvSpPr>
            <a:spLocks noChangeShapeType="1"/>
          </p:cNvSpPr>
          <p:nvPr/>
        </p:nvSpPr>
        <p:spPr bwMode="auto">
          <a:xfrm flipH="1">
            <a:off x="8201760" y="5218113"/>
            <a:ext cx="26377" cy="0"/>
          </a:xfrm>
          <a:prstGeom prst="line">
            <a:avLst/>
          </a:prstGeom>
          <a:noFill/>
          <a:ln w="0">
            <a:solidFill>
              <a:srgbClr val="000000"/>
            </a:solidFill>
            <a:round/>
            <a:headEnd/>
            <a:tailEnd/>
          </a:ln>
        </p:spPr>
        <p:txBody>
          <a:bodyPr/>
          <a:lstStyle/>
          <a:p>
            <a:endParaRPr lang="en-GB"/>
          </a:p>
        </p:txBody>
      </p:sp>
      <p:sp>
        <p:nvSpPr>
          <p:cNvPr id="118829" name="Rectangle 45"/>
          <p:cNvSpPr>
            <a:spLocks noChangeArrowheads="1"/>
          </p:cNvSpPr>
          <p:nvPr/>
        </p:nvSpPr>
        <p:spPr bwMode="auto">
          <a:xfrm>
            <a:off x="6455020" y="5168902"/>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-0.02</a:t>
            </a:r>
            <a:endParaRPr lang="en-GB" sz="800" b="0"/>
          </a:p>
        </p:txBody>
      </p:sp>
      <p:sp>
        <p:nvSpPr>
          <p:cNvPr id="118830" name="Line 46"/>
          <p:cNvSpPr>
            <a:spLocks noChangeShapeType="1"/>
          </p:cNvSpPr>
          <p:nvPr/>
        </p:nvSpPr>
        <p:spPr bwMode="auto">
          <a:xfrm>
            <a:off x="6695343" y="5016500"/>
            <a:ext cx="21980" cy="0"/>
          </a:xfrm>
          <a:prstGeom prst="line">
            <a:avLst/>
          </a:prstGeom>
          <a:noFill/>
          <a:ln w="0">
            <a:solidFill>
              <a:srgbClr val="000000"/>
            </a:solidFill>
            <a:round/>
            <a:headEnd/>
            <a:tailEnd/>
          </a:ln>
        </p:spPr>
        <p:txBody>
          <a:bodyPr/>
          <a:lstStyle/>
          <a:p>
            <a:endParaRPr lang="en-GB"/>
          </a:p>
        </p:txBody>
      </p:sp>
      <p:sp>
        <p:nvSpPr>
          <p:cNvPr id="118831" name="Line 47"/>
          <p:cNvSpPr>
            <a:spLocks noChangeShapeType="1"/>
          </p:cNvSpPr>
          <p:nvPr/>
        </p:nvSpPr>
        <p:spPr bwMode="auto">
          <a:xfrm flipH="1">
            <a:off x="8201760" y="5016500"/>
            <a:ext cx="26377" cy="0"/>
          </a:xfrm>
          <a:prstGeom prst="line">
            <a:avLst/>
          </a:prstGeom>
          <a:noFill/>
          <a:ln w="0">
            <a:solidFill>
              <a:srgbClr val="000000"/>
            </a:solidFill>
            <a:round/>
            <a:headEnd/>
            <a:tailEnd/>
          </a:ln>
        </p:spPr>
        <p:txBody>
          <a:bodyPr/>
          <a:lstStyle/>
          <a:p>
            <a:endParaRPr lang="en-GB"/>
          </a:p>
        </p:txBody>
      </p:sp>
      <p:sp>
        <p:nvSpPr>
          <p:cNvPr id="118832" name="Rectangle 48"/>
          <p:cNvSpPr>
            <a:spLocks noChangeArrowheads="1"/>
          </p:cNvSpPr>
          <p:nvPr/>
        </p:nvSpPr>
        <p:spPr bwMode="auto">
          <a:xfrm>
            <a:off x="6589835" y="4967291"/>
            <a:ext cx="512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a:t>
            </a:r>
            <a:endParaRPr lang="en-GB" sz="800" b="0"/>
          </a:p>
        </p:txBody>
      </p:sp>
      <p:sp>
        <p:nvSpPr>
          <p:cNvPr id="118833" name="Line 49"/>
          <p:cNvSpPr>
            <a:spLocks noChangeShapeType="1"/>
          </p:cNvSpPr>
          <p:nvPr/>
        </p:nvSpPr>
        <p:spPr bwMode="auto">
          <a:xfrm>
            <a:off x="6695343" y="4814888"/>
            <a:ext cx="21980" cy="0"/>
          </a:xfrm>
          <a:prstGeom prst="line">
            <a:avLst/>
          </a:prstGeom>
          <a:noFill/>
          <a:ln w="0">
            <a:solidFill>
              <a:srgbClr val="000000"/>
            </a:solidFill>
            <a:round/>
            <a:headEnd/>
            <a:tailEnd/>
          </a:ln>
        </p:spPr>
        <p:txBody>
          <a:bodyPr/>
          <a:lstStyle/>
          <a:p>
            <a:endParaRPr lang="en-GB"/>
          </a:p>
        </p:txBody>
      </p:sp>
      <p:sp>
        <p:nvSpPr>
          <p:cNvPr id="118834" name="Line 50"/>
          <p:cNvSpPr>
            <a:spLocks noChangeShapeType="1"/>
          </p:cNvSpPr>
          <p:nvPr/>
        </p:nvSpPr>
        <p:spPr bwMode="auto">
          <a:xfrm flipH="1">
            <a:off x="8201760" y="4814888"/>
            <a:ext cx="26377" cy="0"/>
          </a:xfrm>
          <a:prstGeom prst="line">
            <a:avLst/>
          </a:prstGeom>
          <a:noFill/>
          <a:ln w="0">
            <a:solidFill>
              <a:srgbClr val="000000"/>
            </a:solidFill>
            <a:round/>
            <a:headEnd/>
            <a:tailEnd/>
          </a:ln>
        </p:spPr>
        <p:txBody>
          <a:bodyPr/>
          <a:lstStyle/>
          <a:p>
            <a:endParaRPr lang="en-GB"/>
          </a:p>
        </p:txBody>
      </p:sp>
      <p:sp>
        <p:nvSpPr>
          <p:cNvPr id="118835" name="Rectangle 51"/>
          <p:cNvSpPr>
            <a:spLocks noChangeArrowheads="1"/>
          </p:cNvSpPr>
          <p:nvPr/>
        </p:nvSpPr>
        <p:spPr bwMode="auto">
          <a:xfrm>
            <a:off x="6484328" y="4765677"/>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0.02</a:t>
            </a:r>
            <a:endParaRPr lang="en-GB" sz="800" b="0"/>
          </a:p>
        </p:txBody>
      </p:sp>
      <p:sp>
        <p:nvSpPr>
          <p:cNvPr id="118836" name="Line 52"/>
          <p:cNvSpPr>
            <a:spLocks noChangeShapeType="1"/>
          </p:cNvSpPr>
          <p:nvPr/>
        </p:nvSpPr>
        <p:spPr bwMode="auto">
          <a:xfrm>
            <a:off x="6695343" y="4608513"/>
            <a:ext cx="21980" cy="0"/>
          </a:xfrm>
          <a:prstGeom prst="line">
            <a:avLst/>
          </a:prstGeom>
          <a:noFill/>
          <a:ln w="0">
            <a:solidFill>
              <a:srgbClr val="000000"/>
            </a:solidFill>
            <a:round/>
            <a:headEnd/>
            <a:tailEnd/>
          </a:ln>
        </p:spPr>
        <p:txBody>
          <a:bodyPr/>
          <a:lstStyle/>
          <a:p>
            <a:endParaRPr lang="en-GB"/>
          </a:p>
        </p:txBody>
      </p:sp>
      <p:sp>
        <p:nvSpPr>
          <p:cNvPr id="118837" name="Line 53"/>
          <p:cNvSpPr>
            <a:spLocks noChangeShapeType="1"/>
          </p:cNvSpPr>
          <p:nvPr/>
        </p:nvSpPr>
        <p:spPr bwMode="auto">
          <a:xfrm flipH="1">
            <a:off x="8201760" y="4608513"/>
            <a:ext cx="26377" cy="0"/>
          </a:xfrm>
          <a:prstGeom prst="line">
            <a:avLst/>
          </a:prstGeom>
          <a:noFill/>
          <a:ln w="0">
            <a:solidFill>
              <a:srgbClr val="000000"/>
            </a:solidFill>
            <a:round/>
            <a:headEnd/>
            <a:tailEnd/>
          </a:ln>
        </p:spPr>
        <p:txBody>
          <a:bodyPr/>
          <a:lstStyle/>
          <a:p>
            <a:endParaRPr lang="en-GB"/>
          </a:p>
        </p:txBody>
      </p:sp>
      <p:sp>
        <p:nvSpPr>
          <p:cNvPr id="118838" name="Rectangle 54"/>
          <p:cNvSpPr>
            <a:spLocks noChangeArrowheads="1"/>
          </p:cNvSpPr>
          <p:nvPr/>
        </p:nvSpPr>
        <p:spPr bwMode="auto">
          <a:xfrm>
            <a:off x="6484328" y="4559302"/>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0.04</a:t>
            </a:r>
            <a:endParaRPr lang="en-GB" sz="800" b="0"/>
          </a:p>
        </p:txBody>
      </p:sp>
      <p:sp>
        <p:nvSpPr>
          <p:cNvPr id="118839" name="Line 55"/>
          <p:cNvSpPr>
            <a:spLocks noChangeShapeType="1"/>
          </p:cNvSpPr>
          <p:nvPr/>
        </p:nvSpPr>
        <p:spPr bwMode="auto">
          <a:xfrm>
            <a:off x="6695343" y="4414838"/>
            <a:ext cx="21980" cy="0"/>
          </a:xfrm>
          <a:prstGeom prst="line">
            <a:avLst/>
          </a:prstGeom>
          <a:noFill/>
          <a:ln w="0">
            <a:solidFill>
              <a:srgbClr val="000000"/>
            </a:solidFill>
            <a:round/>
            <a:headEnd/>
            <a:tailEnd/>
          </a:ln>
        </p:spPr>
        <p:txBody>
          <a:bodyPr/>
          <a:lstStyle/>
          <a:p>
            <a:endParaRPr lang="en-GB"/>
          </a:p>
        </p:txBody>
      </p:sp>
      <p:sp>
        <p:nvSpPr>
          <p:cNvPr id="118840" name="Line 56"/>
          <p:cNvSpPr>
            <a:spLocks noChangeShapeType="1"/>
          </p:cNvSpPr>
          <p:nvPr/>
        </p:nvSpPr>
        <p:spPr bwMode="auto">
          <a:xfrm flipH="1">
            <a:off x="8201760" y="4414838"/>
            <a:ext cx="26377" cy="0"/>
          </a:xfrm>
          <a:prstGeom prst="line">
            <a:avLst/>
          </a:prstGeom>
          <a:noFill/>
          <a:ln w="0">
            <a:solidFill>
              <a:srgbClr val="000000"/>
            </a:solidFill>
            <a:round/>
            <a:headEnd/>
            <a:tailEnd/>
          </a:ln>
        </p:spPr>
        <p:txBody>
          <a:bodyPr/>
          <a:lstStyle/>
          <a:p>
            <a:endParaRPr lang="en-GB"/>
          </a:p>
        </p:txBody>
      </p:sp>
      <p:sp>
        <p:nvSpPr>
          <p:cNvPr id="118841" name="Rectangle 57"/>
          <p:cNvSpPr>
            <a:spLocks noChangeArrowheads="1"/>
          </p:cNvSpPr>
          <p:nvPr/>
        </p:nvSpPr>
        <p:spPr bwMode="auto">
          <a:xfrm>
            <a:off x="6484328" y="4362452"/>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0.06</a:t>
            </a:r>
            <a:endParaRPr lang="en-GB" sz="800" b="0"/>
          </a:p>
        </p:txBody>
      </p:sp>
      <p:sp>
        <p:nvSpPr>
          <p:cNvPr id="118842" name="Line 58"/>
          <p:cNvSpPr>
            <a:spLocks noChangeShapeType="1"/>
          </p:cNvSpPr>
          <p:nvPr/>
        </p:nvSpPr>
        <p:spPr bwMode="auto">
          <a:xfrm>
            <a:off x="6695343" y="4213225"/>
            <a:ext cx="21980" cy="0"/>
          </a:xfrm>
          <a:prstGeom prst="line">
            <a:avLst/>
          </a:prstGeom>
          <a:noFill/>
          <a:ln w="0">
            <a:solidFill>
              <a:srgbClr val="000000"/>
            </a:solidFill>
            <a:round/>
            <a:headEnd/>
            <a:tailEnd/>
          </a:ln>
        </p:spPr>
        <p:txBody>
          <a:bodyPr/>
          <a:lstStyle/>
          <a:p>
            <a:endParaRPr lang="en-GB"/>
          </a:p>
        </p:txBody>
      </p:sp>
      <p:sp>
        <p:nvSpPr>
          <p:cNvPr id="118843" name="Line 59"/>
          <p:cNvSpPr>
            <a:spLocks noChangeShapeType="1"/>
          </p:cNvSpPr>
          <p:nvPr/>
        </p:nvSpPr>
        <p:spPr bwMode="auto">
          <a:xfrm flipH="1">
            <a:off x="8201760" y="4213225"/>
            <a:ext cx="26377" cy="0"/>
          </a:xfrm>
          <a:prstGeom prst="line">
            <a:avLst/>
          </a:prstGeom>
          <a:noFill/>
          <a:ln w="0">
            <a:solidFill>
              <a:srgbClr val="000000"/>
            </a:solidFill>
            <a:round/>
            <a:headEnd/>
            <a:tailEnd/>
          </a:ln>
        </p:spPr>
        <p:txBody>
          <a:bodyPr/>
          <a:lstStyle/>
          <a:p>
            <a:endParaRPr lang="en-GB"/>
          </a:p>
        </p:txBody>
      </p:sp>
      <p:sp>
        <p:nvSpPr>
          <p:cNvPr id="118844" name="Rectangle 60"/>
          <p:cNvSpPr>
            <a:spLocks noChangeArrowheads="1"/>
          </p:cNvSpPr>
          <p:nvPr/>
        </p:nvSpPr>
        <p:spPr bwMode="auto">
          <a:xfrm>
            <a:off x="6484328" y="4164015"/>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0.08</a:t>
            </a:r>
            <a:endParaRPr lang="en-GB" sz="800" b="0"/>
          </a:p>
        </p:txBody>
      </p:sp>
      <p:sp>
        <p:nvSpPr>
          <p:cNvPr id="118845" name="Line 61"/>
          <p:cNvSpPr>
            <a:spLocks noChangeShapeType="1"/>
          </p:cNvSpPr>
          <p:nvPr/>
        </p:nvSpPr>
        <p:spPr bwMode="auto">
          <a:xfrm>
            <a:off x="6695343" y="4011613"/>
            <a:ext cx="21980" cy="0"/>
          </a:xfrm>
          <a:prstGeom prst="line">
            <a:avLst/>
          </a:prstGeom>
          <a:noFill/>
          <a:ln w="0">
            <a:solidFill>
              <a:srgbClr val="000000"/>
            </a:solidFill>
            <a:round/>
            <a:headEnd/>
            <a:tailEnd/>
          </a:ln>
        </p:spPr>
        <p:txBody>
          <a:bodyPr/>
          <a:lstStyle/>
          <a:p>
            <a:endParaRPr lang="en-GB"/>
          </a:p>
        </p:txBody>
      </p:sp>
      <p:sp>
        <p:nvSpPr>
          <p:cNvPr id="118846" name="Line 62"/>
          <p:cNvSpPr>
            <a:spLocks noChangeShapeType="1"/>
          </p:cNvSpPr>
          <p:nvPr/>
        </p:nvSpPr>
        <p:spPr bwMode="auto">
          <a:xfrm flipH="1">
            <a:off x="8201760" y="4011613"/>
            <a:ext cx="26377" cy="0"/>
          </a:xfrm>
          <a:prstGeom prst="line">
            <a:avLst/>
          </a:prstGeom>
          <a:noFill/>
          <a:ln w="0">
            <a:solidFill>
              <a:srgbClr val="000000"/>
            </a:solidFill>
            <a:round/>
            <a:headEnd/>
            <a:tailEnd/>
          </a:ln>
        </p:spPr>
        <p:txBody>
          <a:bodyPr/>
          <a:lstStyle/>
          <a:p>
            <a:endParaRPr lang="en-GB"/>
          </a:p>
        </p:txBody>
      </p:sp>
      <p:sp>
        <p:nvSpPr>
          <p:cNvPr id="118847" name="Rectangle 63"/>
          <p:cNvSpPr>
            <a:spLocks noChangeArrowheads="1"/>
          </p:cNvSpPr>
          <p:nvPr/>
        </p:nvSpPr>
        <p:spPr bwMode="auto">
          <a:xfrm>
            <a:off x="6526823" y="3962402"/>
            <a:ext cx="128240"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0.1</a:t>
            </a:r>
            <a:endParaRPr lang="en-GB" sz="800" b="0"/>
          </a:p>
        </p:txBody>
      </p:sp>
      <p:sp>
        <p:nvSpPr>
          <p:cNvPr id="118848" name="Line 64"/>
          <p:cNvSpPr>
            <a:spLocks noChangeShapeType="1"/>
          </p:cNvSpPr>
          <p:nvPr/>
        </p:nvSpPr>
        <p:spPr bwMode="auto">
          <a:xfrm>
            <a:off x="6695343" y="4011613"/>
            <a:ext cx="1532792" cy="0"/>
          </a:xfrm>
          <a:prstGeom prst="line">
            <a:avLst/>
          </a:prstGeom>
          <a:noFill/>
          <a:ln w="0">
            <a:solidFill>
              <a:srgbClr val="000000"/>
            </a:solidFill>
            <a:round/>
            <a:headEnd/>
            <a:tailEnd/>
          </a:ln>
        </p:spPr>
        <p:txBody>
          <a:bodyPr/>
          <a:lstStyle/>
          <a:p>
            <a:endParaRPr lang="en-GB"/>
          </a:p>
        </p:txBody>
      </p:sp>
      <p:sp>
        <p:nvSpPr>
          <p:cNvPr id="118849" name="Freeform 65"/>
          <p:cNvSpPr>
            <a:spLocks/>
          </p:cNvSpPr>
          <p:nvPr/>
        </p:nvSpPr>
        <p:spPr bwMode="auto">
          <a:xfrm>
            <a:off x="6695343" y="4011616"/>
            <a:ext cx="1532792" cy="2009775"/>
          </a:xfrm>
          <a:custGeom>
            <a:avLst/>
            <a:gdLst/>
            <a:ahLst/>
            <a:cxnLst>
              <a:cxn ang="0">
                <a:pos x="0" y="320"/>
              </a:cxn>
              <a:cxn ang="0">
                <a:pos x="217" y="320"/>
              </a:cxn>
              <a:cxn ang="0">
                <a:pos x="217" y="0"/>
              </a:cxn>
            </a:cxnLst>
            <a:rect l="0" t="0" r="r" b="b"/>
            <a:pathLst>
              <a:path w="217" h="320">
                <a:moveTo>
                  <a:pt x="0" y="320"/>
                </a:moveTo>
                <a:lnTo>
                  <a:pt x="217" y="320"/>
                </a:lnTo>
                <a:lnTo>
                  <a:pt x="217" y="0"/>
                </a:lnTo>
              </a:path>
            </a:pathLst>
          </a:custGeom>
          <a:noFill/>
          <a:ln w="0">
            <a:solidFill>
              <a:srgbClr val="000000"/>
            </a:solidFill>
            <a:prstDash val="solid"/>
            <a:round/>
            <a:headEnd/>
            <a:tailEnd/>
          </a:ln>
        </p:spPr>
        <p:txBody>
          <a:bodyPr/>
          <a:lstStyle/>
          <a:p>
            <a:endParaRPr lang="en-GB"/>
          </a:p>
        </p:txBody>
      </p:sp>
      <p:sp>
        <p:nvSpPr>
          <p:cNvPr id="118850" name="Line 66"/>
          <p:cNvSpPr>
            <a:spLocks noChangeShapeType="1"/>
          </p:cNvSpPr>
          <p:nvPr/>
        </p:nvSpPr>
        <p:spPr bwMode="auto">
          <a:xfrm flipV="1">
            <a:off x="6695343" y="4011616"/>
            <a:ext cx="0" cy="2009775"/>
          </a:xfrm>
          <a:prstGeom prst="line">
            <a:avLst/>
          </a:prstGeom>
          <a:noFill/>
          <a:ln w="0">
            <a:solidFill>
              <a:srgbClr val="000000"/>
            </a:solidFill>
            <a:round/>
            <a:headEnd/>
            <a:tailEnd/>
          </a:ln>
        </p:spPr>
        <p:txBody>
          <a:bodyPr/>
          <a:lstStyle/>
          <a:p>
            <a:endParaRPr lang="en-GB"/>
          </a:p>
        </p:txBody>
      </p:sp>
      <p:sp>
        <p:nvSpPr>
          <p:cNvPr id="118851" name="Oval 67"/>
          <p:cNvSpPr>
            <a:spLocks noChangeArrowheads="1"/>
          </p:cNvSpPr>
          <p:nvPr/>
        </p:nvSpPr>
        <p:spPr bwMode="auto">
          <a:xfrm>
            <a:off x="7181850" y="4748213"/>
            <a:ext cx="57150" cy="49212"/>
          </a:xfrm>
          <a:prstGeom prst="ellipse">
            <a:avLst/>
          </a:prstGeom>
          <a:solidFill>
            <a:srgbClr val="990033"/>
          </a:solidFill>
          <a:ln w="9525">
            <a:solidFill>
              <a:srgbClr val="990033"/>
            </a:solidFill>
            <a:round/>
            <a:headEnd/>
            <a:tailEnd/>
          </a:ln>
        </p:spPr>
        <p:txBody>
          <a:bodyPr/>
          <a:lstStyle/>
          <a:p>
            <a:endParaRPr lang="en-GB"/>
          </a:p>
        </p:txBody>
      </p:sp>
      <p:sp>
        <p:nvSpPr>
          <p:cNvPr id="118852" name="Oval 68"/>
          <p:cNvSpPr>
            <a:spLocks noChangeArrowheads="1"/>
          </p:cNvSpPr>
          <p:nvPr/>
        </p:nvSpPr>
        <p:spPr bwMode="auto">
          <a:xfrm>
            <a:off x="7693271" y="4959350"/>
            <a:ext cx="55685" cy="5238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53" name="Oval 69"/>
          <p:cNvSpPr>
            <a:spLocks noChangeArrowheads="1"/>
          </p:cNvSpPr>
          <p:nvPr/>
        </p:nvSpPr>
        <p:spPr bwMode="auto">
          <a:xfrm>
            <a:off x="7181850" y="4814888"/>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854" name="Oval 70"/>
          <p:cNvSpPr>
            <a:spLocks noChangeArrowheads="1"/>
          </p:cNvSpPr>
          <p:nvPr/>
        </p:nvSpPr>
        <p:spPr bwMode="auto">
          <a:xfrm>
            <a:off x="7693271" y="4941888"/>
            <a:ext cx="55685" cy="50800"/>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55" name="Oval 71"/>
          <p:cNvSpPr>
            <a:spLocks noChangeArrowheads="1"/>
          </p:cNvSpPr>
          <p:nvPr/>
        </p:nvSpPr>
        <p:spPr bwMode="auto">
          <a:xfrm>
            <a:off x="7181850" y="4797425"/>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856" name="Oval 72"/>
          <p:cNvSpPr>
            <a:spLocks noChangeArrowheads="1"/>
          </p:cNvSpPr>
          <p:nvPr/>
        </p:nvSpPr>
        <p:spPr bwMode="auto">
          <a:xfrm>
            <a:off x="7693271" y="5313363"/>
            <a:ext cx="55685" cy="49212"/>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57" name="Oval 73"/>
          <p:cNvSpPr>
            <a:spLocks noChangeArrowheads="1"/>
          </p:cNvSpPr>
          <p:nvPr/>
        </p:nvSpPr>
        <p:spPr bwMode="auto">
          <a:xfrm>
            <a:off x="7181850" y="4006853"/>
            <a:ext cx="57150" cy="49213"/>
          </a:xfrm>
          <a:prstGeom prst="ellipse">
            <a:avLst/>
          </a:prstGeom>
          <a:solidFill>
            <a:srgbClr val="990033"/>
          </a:solidFill>
          <a:ln w="9525">
            <a:solidFill>
              <a:srgbClr val="990033"/>
            </a:solidFill>
            <a:round/>
            <a:headEnd/>
            <a:tailEnd/>
          </a:ln>
        </p:spPr>
        <p:txBody>
          <a:bodyPr/>
          <a:lstStyle/>
          <a:p>
            <a:endParaRPr lang="en-GB"/>
          </a:p>
        </p:txBody>
      </p:sp>
      <p:sp>
        <p:nvSpPr>
          <p:cNvPr id="118858" name="Oval 74"/>
          <p:cNvSpPr>
            <a:spLocks noChangeArrowheads="1"/>
          </p:cNvSpPr>
          <p:nvPr/>
        </p:nvSpPr>
        <p:spPr bwMode="auto">
          <a:xfrm>
            <a:off x="7693271" y="4840291"/>
            <a:ext cx="55685" cy="52387"/>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59" name="Oval 75"/>
          <p:cNvSpPr>
            <a:spLocks noChangeArrowheads="1"/>
          </p:cNvSpPr>
          <p:nvPr/>
        </p:nvSpPr>
        <p:spPr bwMode="auto">
          <a:xfrm>
            <a:off x="7181850" y="4810128"/>
            <a:ext cx="57150" cy="49213"/>
          </a:xfrm>
          <a:prstGeom prst="ellipse">
            <a:avLst/>
          </a:prstGeom>
          <a:solidFill>
            <a:srgbClr val="990033"/>
          </a:solidFill>
          <a:ln w="9525">
            <a:solidFill>
              <a:srgbClr val="990033"/>
            </a:solidFill>
            <a:round/>
            <a:headEnd/>
            <a:tailEnd/>
          </a:ln>
        </p:spPr>
        <p:txBody>
          <a:bodyPr/>
          <a:lstStyle/>
          <a:p>
            <a:endParaRPr lang="en-GB"/>
          </a:p>
        </p:txBody>
      </p:sp>
      <p:sp>
        <p:nvSpPr>
          <p:cNvPr id="118860" name="Oval 76"/>
          <p:cNvSpPr>
            <a:spLocks noChangeArrowheads="1"/>
          </p:cNvSpPr>
          <p:nvPr/>
        </p:nvSpPr>
        <p:spPr bwMode="auto">
          <a:xfrm>
            <a:off x="7693271" y="5392741"/>
            <a:ext cx="55685" cy="52387"/>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61" name="Oval 77"/>
          <p:cNvSpPr>
            <a:spLocks noChangeArrowheads="1"/>
          </p:cNvSpPr>
          <p:nvPr/>
        </p:nvSpPr>
        <p:spPr bwMode="auto">
          <a:xfrm>
            <a:off x="7181850" y="4721225"/>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862" name="Oval 78"/>
          <p:cNvSpPr>
            <a:spLocks noChangeArrowheads="1"/>
          </p:cNvSpPr>
          <p:nvPr/>
        </p:nvSpPr>
        <p:spPr bwMode="auto">
          <a:xfrm>
            <a:off x="7693271" y="5103816"/>
            <a:ext cx="55685" cy="52387"/>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63" name="Oval 79"/>
          <p:cNvSpPr>
            <a:spLocks noChangeArrowheads="1"/>
          </p:cNvSpPr>
          <p:nvPr/>
        </p:nvSpPr>
        <p:spPr bwMode="auto">
          <a:xfrm>
            <a:off x="7181850" y="4251328"/>
            <a:ext cx="57150" cy="49213"/>
          </a:xfrm>
          <a:prstGeom prst="ellipse">
            <a:avLst/>
          </a:prstGeom>
          <a:solidFill>
            <a:srgbClr val="990033"/>
          </a:solidFill>
          <a:ln w="9525">
            <a:solidFill>
              <a:srgbClr val="990033"/>
            </a:solidFill>
            <a:round/>
            <a:headEnd/>
            <a:tailEnd/>
          </a:ln>
        </p:spPr>
        <p:txBody>
          <a:bodyPr/>
          <a:lstStyle/>
          <a:p>
            <a:endParaRPr lang="en-GB"/>
          </a:p>
        </p:txBody>
      </p:sp>
      <p:sp>
        <p:nvSpPr>
          <p:cNvPr id="118864" name="Oval 80"/>
          <p:cNvSpPr>
            <a:spLocks noChangeArrowheads="1"/>
          </p:cNvSpPr>
          <p:nvPr/>
        </p:nvSpPr>
        <p:spPr bwMode="auto">
          <a:xfrm>
            <a:off x="7693271" y="4905378"/>
            <a:ext cx="55685" cy="49213"/>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65" name="Oval 81"/>
          <p:cNvSpPr>
            <a:spLocks noChangeArrowheads="1"/>
          </p:cNvSpPr>
          <p:nvPr/>
        </p:nvSpPr>
        <p:spPr bwMode="auto">
          <a:xfrm>
            <a:off x="7181850" y="4494216"/>
            <a:ext cx="57150" cy="52387"/>
          </a:xfrm>
          <a:prstGeom prst="ellipse">
            <a:avLst/>
          </a:prstGeom>
          <a:solidFill>
            <a:srgbClr val="990033"/>
          </a:solidFill>
          <a:ln w="9525">
            <a:solidFill>
              <a:srgbClr val="990033"/>
            </a:solidFill>
            <a:round/>
            <a:headEnd/>
            <a:tailEnd/>
          </a:ln>
        </p:spPr>
        <p:txBody>
          <a:bodyPr/>
          <a:lstStyle/>
          <a:p>
            <a:endParaRPr lang="en-GB"/>
          </a:p>
        </p:txBody>
      </p:sp>
      <p:sp>
        <p:nvSpPr>
          <p:cNvPr id="118866" name="Oval 82"/>
          <p:cNvSpPr>
            <a:spLocks noChangeArrowheads="1"/>
          </p:cNvSpPr>
          <p:nvPr/>
        </p:nvSpPr>
        <p:spPr bwMode="auto">
          <a:xfrm>
            <a:off x="7693271" y="5029200"/>
            <a:ext cx="55685" cy="50800"/>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67" name="Oval 83"/>
          <p:cNvSpPr>
            <a:spLocks noChangeArrowheads="1"/>
          </p:cNvSpPr>
          <p:nvPr/>
        </p:nvSpPr>
        <p:spPr bwMode="auto">
          <a:xfrm>
            <a:off x="7181850" y="4464050"/>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868" name="Oval 84"/>
          <p:cNvSpPr>
            <a:spLocks noChangeArrowheads="1"/>
          </p:cNvSpPr>
          <p:nvPr/>
        </p:nvSpPr>
        <p:spPr bwMode="auto">
          <a:xfrm>
            <a:off x="7693271" y="5186363"/>
            <a:ext cx="55685" cy="49212"/>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69" name="Oval 85"/>
          <p:cNvSpPr>
            <a:spLocks noChangeArrowheads="1"/>
          </p:cNvSpPr>
          <p:nvPr/>
        </p:nvSpPr>
        <p:spPr bwMode="auto">
          <a:xfrm>
            <a:off x="7181850" y="4897438"/>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870" name="Oval 86"/>
          <p:cNvSpPr>
            <a:spLocks noChangeArrowheads="1"/>
          </p:cNvSpPr>
          <p:nvPr/>
        </p:nvSpPr>
        <p:spPr bwMode="auto">
          <a:xfrm>
            <a:off x="7693271" y="4646613"/>
            <a:ext cx="55685" cy="49212"/>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871" name="Line 87"/>
          <p:cNvSpPr>
            <a:spLocks noChangeShapeType="1"/>
          </p:cNvSpPr>
          <p:nvPr/>
        </p:nvSpPr>
        <p:spPr bwMode="auto">
          <a:xfrm>
            <a:off x="7203832" y="4765678"/>
            <a:ext cx="508489" cy="214313"/>
          </a:xfrm>
          <a:prstGeom prst="line">
            <a:avLst/>
          </a:prstGeom>
          <a:noFill/>
          <a:ln w="0">
            <a:solidFill>
              <a:srgbClr val="990033"/>
            </a:solidFill>
            <a:prstDash val="sysDot"/>
            <a:round/>
            <a:headEnd/>
            <a:tailEnd/>
          </a:ln>
        </p:spPr>
        <p:txBody>
          <a:bodyPr/>
          <a:lstStyle/>
          <a:p>
            <a:endParaRPr lang="en-GB"/>
          </a:p>
        </p:txBody>
      </p:sp>
      <p:sp>
        <p:nvSpPr>
          <p:cNvPr id="118872" name="Line 88"/>
          <p:cNvSpPr>
            <a:spLocks noChangeShapeType="1"/>
          </p:cNvSpPr>
          <p:nvPr/>
        </p:nvSpPr>
        <p:spPr bwMode="auto">
          <a:xfrm>
            <a:off x="7203832" y="4835528"/>
            <a:ext cx="508489" cy="123825"/>
          </a:xfrm>
          <a:prstGeom prst="line">
            <a:avLst/>
          </a:prstGeom>
          <a:noFill/>
          <a:ln w="0">
            <a:solidFill>
              <a:srgbClr val="990033"/>
            </a:solidFill>
            <a:prstDash val="sysDot"/>
            <a:round/>
            <a:headEnd/>
            <a:tailEnd/>
          </a:ln>
        </p:spPr>
        <p:txBody>
          <a:bodyPr/>
          <a:lstStyle/>
          <a:p>
            <a:endParaRPr lang="en-GB"/>
          </a:p>
        </p:txBody>
      </p:sp>
      <p:sp>
        <p:nvSpPr>
          <p:cNvPr id="118873" name="Line 89"/>
          <p:cNvSpPr>
            <a:spLocks noChangeShapeType="1"/>
          </p:cNvSpPr>
          <p:nvPr/>
        </p:nvSpPr>
        <p:spPr bwMode="auto">
          <a:xfrm>
            <a:off x="7203832" y="4814891"/>
            <a:ext cx="508489" cy="515937"/>
          </a:xfrm>
          <a:prstGeom prst="line">
            <a:avLst/>
          </a:prstGeom>
          <a:noFill/>
          <a:ln w="0">
            <a:solidFill>
              <a:srgbClr val="990033"/>
            </a:solidFill>
            <a:prstDash val="sysDot"/>
            <a:round/>
            <a:headEnd/>
            <a:tailEnd/>
          </a:ln>
        </p:spPr>
        <p:txBody>
          <a:bodyPr/>
          <a:lstStyle/>
          <a:p>
            <a:endParaRPr lang="en-GB"/>
          </a:p>
        </p:txBody>
      </p:sp>
      <p:sp>
        <p:nvSpPr>
          <p:cNvPr id="118874" name="Line 90"/>
          <p:cNvSpPr>
            <a:spLocks noChangeShapeType="1"/>
          </p:cNvSpPr>
          <p:nvPr/>
        </p:nvSpPr>
        <p:spPr bwMode="auto">
          <a:xfrm>
            <a:off x="7203832" y="4024315"/>
            <a:ext cx="508489" cy="835025"/>
          </a:xfrm>
          <a:prstGeom prst="line">
            <a:avLst/>
          </a:prstGeom>
          <a:noFill/>
          <a:ln w="0">
            <a:solidFill>
              <a:srgbClr val="990033"/>
            </a:solidFill>
            <a:prstDash val="sysDot"/>
            <a:round/>
            <a:headEnd/>
            <a:tailEnd/>
          </a:ln>
        </p:spPr>
        <p:txBody>
          <a:bodyPr/>
          <a:lstStyle/>
          <a:p>
            <a:endParaRPr lang="en-GB"/>
          </a:p>
        </p:txBody>
      </p:sp>
      <p:sp>
        <p:nvSpPr>
          <p:cNvPr id="118875" name="Line 91"/>
          <p:cNvSpPr>
            <a:spLocks noChangeShapeType="1"/>
          </p:cNvSpPr>
          <p:nvPr/>
        </p:nvSpPr>
        <p:spPr bwMode="auto">
          <a:xfrm>
            <a:off x="7203832" y="4827588"/>
            <a:ext cx="508489" cy="584200"/>
          </a:xfrm>
          <a:prstGeom prst="line">
            <a:avLst/>
          </a:prstGeom>
          <a:noFill/>
          <a:ln w="0">
            <a:solidFill>
              <a:srgbClr val="990033"/>
            </a:solidFill>
            <a:prstDash val="sysDot"/>
            <a:round/>
            <a:headEnd/>
            <a:tailEnd/>
          </a:ln>
        </p:spPr>
        <p:txBody>
          <a:bodyPr/>
          <a:lstStyle/>
          <a:p>
            <a:endParaRPr lang="en-GB"/>
          </a:p>
        </p:txBody>
      </p:sp>
      <p:sp>
        <p:nvSpPr>
          <p:cNvPr id="118876" name="Line 92"/>
          <p:cNvSpPr>
            <a:spLocks noChangeShapeType="1"/>
          </p:cNvSpPr>
          <p:nvPr/>
        </p:nvSpPr>
        <p:spPr bwMode="auto">
          <a:xfrm>
            <a:off x="7203832" y="4740278"/>
            <a:ext cx="508489" cy="384175"/>
          </a:xfrm>
          <a:prstGeom prst="line">
            <a:avLst/>
          </a:prstGeom>
          <a:noFill/>
          <a:ln w="0">
            <a:solidFill>
              <a:srgbClr val="990033"/>
            </a:solidFill>
            <a:prstDash val="sysDot"/>
            <a:round/>
            <a:headEnd/>
            <a:tailEnd/>
          </a:ln>
        </p:spPr>
        <p:txBody>
          <a:bodyPr/>
          <a:lstStyle/>
          <a:p>
            <a:endParaRPr lang="en-GB"/>
          </a:p>
        </p:txBody>
      </p:sp>
      <p:sp>
        <p:nvSpPr>
          <p:cNvPr id="118877" name="Line 93"/>
          <p:cNvSpPr>
            <a:spLocks noChangeShapeType="1"/>
          </p:cNvSpPr>
          <p:nvPr/>
        </p:nvSpPr>
        <p:spPr bwMode="auto">
          <a:xfrm>
            <a:off x="7203832" y="4270378"/>
            <a:ext cx="508489" cy="652463"/>
          </a:xfrm>
          <a:prstGeom prst="line">
            <a:avLst/>
          </a:prstGeom>
          <a:noFill/>
          <a:ln w="0">
            <a:solidFill>
              <a:srgbClr val="990033"/>
            </a:solidFill>
            <a:prstDash val="sysDot"/>
            <a:round/>
            <a:headEnd/>
            <a:tailEnd/>
          </a:ln>
        </p:spPr>
        <p:txBody>
          <a:bodyPr/>
          <a:lstStyle/>
          <a:p>
            <a:endParaRPr lang="en-GB"/>
          </a:p>
        </p:txBody>
      </p:sp>
      <p:sp>
        <p:nvSpPr>
          <p:cNvPr id="118878" name="Line 94"/>
          <p:cNvSpPr>
            <a:spLocks noChangeShapeType="1"/>
          </p:cNvSpPr>
          <p:nvPr/>
        </p:nvSpPr>
        <p:spPr bwMode="auto">
          <a:xfrm>
            <a:off x="7203832" y="4514850"/>
            <a:ext cx="508489" cy="533400"/>
          </a:xfrm>
          <a:prstGeom prst="line">
            <a:avLst/>
          </a:prstGeom>
          <a:noFill/>
          <a:ln w="0">
            <a:solidFill>
              <a:srgbClr val="990033"/>
            </a:solidFill>
            <a:prstDash val="sysDot"/>
            <a:round/>
            <a:headEnd/>
            <a:tailEnd/>
          </a:ln>
        </p:spPr>
        <p:txBody>
          <a:bodyPr/>
          <a:lstStyle/>
          <a:p>
            <a:endParaRPr lang="en-GB"/>
          </a:p>
        </p:txBody>
      </p:sp>
      <p:sp>
        <p:nvSpPr>
          <p:cNvPr id="118879" name="Line 95"/>
          <p:cNvSpPr>
            <a:spLocks noChangeShapeType="1"/>
          </p:cNvSpPr>
          <p:nvPr/>
        </p:nvSpPr>
        <p:spPr bwMode="auto">
          <a:xfrm>
            <a:off x="7203832" y="4484691"/>
            <a:ext cx="508489" cy="720725"/>
          </a:xfrm>
          <a:prstGeom prst="line">
            <a:avLst/>
          </a:prstGeom>
          <a:noFill/>
          <a:ln w="0">
            <a:solidFill>
              <a:srgbClr val="990033"/>
            </a:solidFill>
            <a:prstDash val="sysDot"/>
            <a:round/>
            <a:headEnd/>
            <a:tailEnd/>
          </a:ln>
        </p:spPr>
        <p:txBody>
          <a:bodyPr/>
          <a:lstStyle/>
          <a:p>
            <a:endParaRPr lang="en-GB"/>
          </a:p>
        </p:txBody>
      </p:sp>
      <p:sp>
        <p:nvSpPr>
          <p:cNvPr id="118880" name="Line 96"/>
          <p:cNvSpPr>
            <a:spLocks noChangeShapeType="1"/>
          </p:cNvSpPr>
          <p:nvPr/>
        </p:nvSpPr>
        <p:spPr bwMode="auto">
          <a:xfrm flipV="1">
            <a:off x="7203832" y="4665666"/>
            <a:ext cx="508489" cy="250825"/>
          </a:xfrm>
          <a:prstGeom prst="line">
            <a:avLst/>
          </a:prstGeom>
          <a:noFill/>
          <a:ln w="0">
            <a:solidFill>
              <a:srgbClr val="990033"/>
            </a:solidFill>
            <a:prstDash val="sysDot"/>
            <a:round/>
            <a:headEnd/>
            <a:tailEnd/>
          </a:ln>
        </p:spPr>
        <p:txBody>
          <a:bodyPr/>
          <a:lstStyle/>
          <a:p>
            <a:endParaRPr lang="en-GB"/>
          </a:p>
        </p:txBody>
      </p:sp>
      <p:sp>
        <p:nvSpPr>
          <p:cNvPr id="118881" name="Line 97"/>
          <p:cNvSpPr>
            <a:spLocks noChangeShapeType="1"/>
          </p:cNvSpPr>
          <p:nvPr/>
        </p:nvSpPr>
        <p:spPr bwMode="auto">
          <a:xfrm>
            <a:off x="6695343" y="5016500"/>
            <a:ext cx="1532792" cy="0"/>
          </a:xfrm>
          <a:prstGeom prst="line">
            <a:avLst/>
          </a:prstGeom>
          <a:noFill/>
          <a:ln w="0">
            <a:solidFill>
              <a:schemeClr val="bg2"/>
            </a:solidFill>
            <a:prstDash val="sysDot"/>
            <a:round/>
            <a:headEnd/>
            <a:tailEnd/>
          </a:ln>
        </p:spPr>
        <p:txBody>
          <a:bodyPr/>
          <a:lstStyle/>
          <a:p>
            <a:endParaRPr lang="en-GB"/>
          </a:p>
        </p:txBody>
      </p:sp>
      <p:sp>
        <p:nvSpPr>
          <p:cNvPr id="118882" name="Rectangle 98"/>
          <p:cNvSpPr>
            <a:spLocks noChangeArrowheads="1"/>
          </p:cNvSpPr>
          <p:nvPr/>
        </p:nvSpPr>
        <p:spPr bwMode="auto">
          <a:xfrm>
            <a:off x="4632081" y="4011616"/>
            <a:ext cx="1535723" cy="2009775"/>
          </a:xfrm>
          <a:prstGeom prst="rect">
            <a:avLst/>
          </a:prstGeom>
          <a:noFill/>
          <a:ln w="0">
            <a:solidFill>
              <a:srgbClr val="FFFFFF"/>
            </a:solidFill>
            <a:miter lim="800000"/>
            <a:headEnd/>
            <a:tailEnd/>
          </a:ln>
        </p:spPr>
        <p:txBody>
          <a:bodyPr/>
          <a:lstStyle/>
          <a:p>
            <a:endParaRPr lang="en-GB"/>
          </a:p>
        </p:txBody>
      </p:sp>
      <p:sp>
        <p:nvSpPr>
          <p:cNvPr id="118883" name="Line 99"/>
          <p:cNvSpPr>
            <a:spLocks noChangeShapeType="1"/>
          </p:cNvSpPr>
          <p:nvPr/>
        </p:nvSpPr>
        <p:spPr bwMode="auto">
          <a:xfrm>
            <a:off x="4632081" y="4011613"/>
            <a:ext cx="1535723" cy="0"/>
          </a:xfrm>
          <a:prstGeom prst="line">
            <a:avLst/>
          </a:prstGeom>
          <a:noFill/>
          <a:ln w="0">
            <a:solidFill>
              <a:srgbClr val="000000"/>
            </a:solidFill>
            <a:round/>
            <a:headEnd/>
            <a:tailEnd/>
          </a:ln>
        </p:spPr>
        <p:txBody>
          <a:bodyPr/>
          <a:lstStyle/>
          <a:p>
            <a:endParaRPr lang="en-GB"/>
          </a:p>
        </p:txBody>
      </p:sp>
      <p:sp>
        <p:nvSpPr>
          <p:cNvPr id="118884" name="Freeform 100"/>
          <p:cNvSpPr>
            <a:spLocks/>
          </p:cNvSpPr>
          <p:nvPr/>
        </p:nvSpPr>
        <p:spPr bwMode="auto">
          <a:xfrm>
            <a:off x="4632081" y="4011616"/>
            <a:ext cx="1535723" cy="2009775"/>
          </a:xfrm>
          <a:custGeom>
            <a:avLst/>
            <a:gdLst/>
            <a:ahLst/>
            <a:cxnLst>
              <a:cxn ang="0">
                <a:pos x="0" y="320"/>
              </a:cxn>
              <a:cxn ang="0">
                <a:pos x="217" y="320"/>
              </a:cxn>
              <a:cxn ang="0">
                <a:pos x="217" y="0"/>
              </a:cxn>
            </a:cxnLst>
            <a:rect l="0" t="0" r="r" b="b"/>
            <a:pathLst>
              <a:path w="217" h="320">
                <a:moveTo>
                  <a:pt x="0" y="320"/>
                </a:moveTo>
                <a:lnTo>
                  <a:pt x="217" y="320"/>
                </a:lnTo>
                <a:lnTo>
                  <a:pt x="217" y="0"/>
                </a:lnTo>
              </a:path>
            </a:pathLst>
          </a:custGeom>
          <a:noFill/>
          <a:ln w="0">
            <a:solidFill>
              <a:srgbClr val="000000"/>
            </a:solidFill>
            <a:prstDash val="solid"/>
            <a:round/>
            <a:headEnd/>
            <a:tailEnd/>
          </a:ln>
        </p:spPr>
        <p:txBody>
          <a:bodyPr/>
          <a:lstStyle/>
          <a:p>
            <a:endParaRPr lang="en-GB"/>
          </a:p>
        </p:txBody>
      </p:sp>
      <p:sp>
        <p:nvSpPr>
          <p:cNvPr id="118885" name="Line 101"/>
          <p:cNvSpPr>
            <a:spLocks noChangeShapeType="1"/>
          </p:cNvSpPr>
          <p:nvPr/>
        </p:nvSpPr>
        <p:spPr bwMode="auto">
          <a:xfrm flipV="1">
            <a:off x="4632081" y="4011616"/>
            <a:ext cx="0" cy="2009775"/>
          </a:xfrm>
          <a:prstGeom prst="line">
            <a:avLst/>
          </a:prstGeom>
          <a:noFill/>
          <a:ln w="0">
            <a:solidFill>
              <a:srgbClr val="000000"/>
            </a:solidFill>
            <a:round/>
            <a:headEnd/>
            <a:tailEnd/>
          </a:ln>
        </p:spPr>
        <p:txBody>
          <a:bodyPr/>
          <a:lstStyle/>
          <a:p>
            <a:endParaRPr lang="en-GB"/>
          </a:p>
        </p:txBody>
      </p:sp>
      <p:sp>
        <p:nvSpPr>
          <p:cNvPr id="118886" name="Line 102"/>
          <p:cNvSpPr>
            <a:spLocks noChangeShapeType="1"/>
          </p:cNvSpPr>
          <p:nvPr/>
        </p:nvSpPr>
        <p:spPr bwMode="auto">
          <a:xfrm>
            <a:off x="4632081" y="6021388"/>
            <a:ext cx="1535723" cy="0"/>
          </a:xfrm>
          <a:prstGeom prst="line">
            <a:avLst/>
          </a:prstGeom>
          <a:noFill/>
          <a:ln w="0">
            <a:solidFill>
              <a:srgbClr val="000000"/>
            </a:solidFill>
            <a:round/>
            <a:headEnd/>
            <a:tailEnd/>
          </a:ln>
        </p:spPr>
        <p:txBody>
          <a:bodyPr/>
          <a:lstStyle/>
          <a:p>
            <a:endParaRPr lang="en-GB"/>
          </a:p>
        </p:txBody>
      </p:sp>
      <p:sp>
        <p:nvSpPr>
          <p:cNvPr id="118887" name="Line 103"/>
          <p:cNvSpPr>
            <a:spLocks noChangeShapeType="1"/>
          </p:cNvSpPr>
          <p:nvPr/>
        </p:nvSpPr>
        <p:spPr bwMode="auto">
          <a:xfrm flipV="1">
            <a:off x="4632081" y="4011616"/>
            <a:ext cx="0" cy="2009775"/>
          </a:xfrm>
          <a:prstGeom prst="line">
            <a:avLst/>
          </a:prstGeom>
          <a:noFill/>
          <a:ln w="0">
            <a:solidFill>
              <a:srgbClr val="000000"/>
            </a:solidFill>
            <a:round/>
            <a:headEnd/>
            <a:tailEnd/>
          </a:ln>
        </p:spPr>
        <p:txBody>
          <a:bodyPr/>
          <a:lstStyle/>
          <a:p>
            <a:endParaRPr lang="en-GB"/>
          </a:p>
        </p:txBody>
      </p:sp>
      <p:sp>
        <p:nvSpPr>
          <p:cNvPr id="118888" name="Line 104"/>
          <p:cNvSpPr>
            <a:spLocks noChangeShapeType="1"/>
          </p:cNvSpPr>
          <p:nvPr/>
        </p:nvSpPr>
        <p:spPr bwMode="auto">
          <a:xfrm flipV="1">
            <a:off x="4632081" y="5997578"/>
            <a:ext cx="0" cy="23813"/>
          </a:xfrm>
          <a:prstGeom prst="line">
            <a:avLst/>
          </a:prstGeom>
          <a:noFill/>
          <a:ln w="0">
            <a:solidFill>
              <a:srgbClr val="000000"/>
            </a:solidFill>
            <a:round/>
            <a:headEnd/>
            <a:tailEnd/>
          </a:ln>
        </p:spPr>
        <p:txBody>
          <a:bodyPr/>
          <a:lstStyle/>
          <a:p>
            <a:endParaRPr lang="en-GB"/>
          </a:p>
        </p:txBody>
      </p:sp>
      <p:sp>
        <p:nvSpPr>
          <p:cNvPr id="118889" name="Line 105"/>
          <p:cNvSpPr>
            <a:spLocks noChangeShapeType="1"/>
          </p:cNvSpPr>
          <p:nvPr/>
        </p:nvSpPr>
        <p:spPr bwMode="auto">
          <a:xfrm>
            <a:off x="4632081" y="4011616"/>
            <a:ext cx="0" cy="20637"/>
          </a:xfrm>
          <a:prstGeom prst="line">
            <a:avLst/>
          </a:prstGeom>
          <a:noFill/>
          <a:ln w="0">
            <a:solidFill>
              <a:srgbClr val="000000"/>
            </a:solidFill>
            <a:round/>
            <a:headEnd/>
            <a:tailEnd/>
          </a:ln>
        </p:spPr>
        <p:txBody>
          <a:bodyPr/>
          <a:lstStyle/>
          <a:p>
            <a:endParaRPr lang="en-GB"/>
          </a:p>
        </p:txBody>
      </p:sp>
      <p:sp>
        <p:nvSpPr>
          <p:cNvPr id="118890" name="Line 106"/>
          <p:cNvSpPr>
            <a:spLocks noChangeShapeType="1"/>
          </p:cNvSpPr>
          <p:nvPr/>
        </p:nvSpPr>
        <p:spPr bwMode="auto">
          <a:xfrm flipV="1">
            <a:off x="4888523" y="5997578"/>
            <a:ext cx="0" cy="23813"/>
          </a:xfrm>
          <a:prstGeom prst="line">
            <a:avLst/>
          </a:prstGeom>
          <a:noFill/>
          <a:ln w="0">
            <a:solidFill>
              <a:srgbClr val="000000"/>
            </a:solidFill>
            <a:round/>
            <a:headEnd/>
            <a:tailEnd/>
          </a:ln>
        </p:spPr>
        <p:txBody>
          <a:bodyPr/>
          <a:lstStyle/>
          <a:p>
            <a:endParaRPr lang="en-GB"/>
          </a:p>
        </p:txBody>
      </p:sp>
      <p:sp>
        <p:nvSpPr>
          <p:cNvPr id="118891" name="Line 107"/>
          <p:cNvSpPr>
            <a:spLocks noChangeShapeType="1"/>
          </p:cNvSpPr>
          <p:nvPr/>
        </p:nvSpPr>
        <p:spPr bwMode="auto">
          <a:xfrm>
            <a:off x="4888523" y="4011616"/>
            <a:ext cx="0" cy="20637"/>
          </a:xfrm>
          <a:prstGeom prst="line">
            <a:avLst/>
          </a:prstGeom>
          <a:noFill/>
          <a:ln w="0">
            <a:solidFill>
              <a:srgbClr val="000000"/>
            </a:solidFill>
            <a:round/>
            <a:headEnd/>
            <a:tailEnd/>
          </a:ln>
        </p:spPr>
        <p:txBody>
          <a:bodyPr/>
          <a:lstStyle/>
          <a:p>
            <a:endParaRPr lang="en-GB"/>
          </a:p>
        </p:txBody>
      </p:sp>
      <p:sp>
        <p:nvSpPr>
          <p:cNvPr id="118892" name="Line 108"/>
          <p:cNvSpPr>
            <a:spLocks noChangeShapeType="1"/>
          </p:cNvSpPr>
          <p:nvPr/>
        </p:nvSpPr>
        <p:spPr bwMode="auto">
          <a:xfrm flipV="1">
            <a:off x="5140569" y="5997578"/>
            <a:ext cx="0" cy="23813"/>
          </a:xfrm>
          <a:prstGeom prst="line">
            <a:avLst/>
          </a:prstGeom>
          <a:noFill/>
          <a:ln w="0">
            <a:solidFill>
              <a:srgbClr val="000000"/>
            </a:solidFill>
            <a:round/>
            <a:headEnd/>
            <a:tailEnd/>
          </a:ln>
        </p:spPr>
        <p:txBody>
          <a:bodyPr/>
          <a:lstStyle/>
          <a:p>
            <a:endParaRPr lang="en-GB"/>
          </a:p>
        </p:txBody>
      </p:sp>
      <p:sp>
        <p:nvSpPr>
          <p:cNvPr id="118893" name="Line 109"/>
          <p:cNvSpPr>
            <a:spLocks noChangeShapeType="1"/>
          </p:cNvSpPr>
          <p:nvPr/>
        </p:nvSpPr>
        <p:spPr bwMode="auto">
          <a:xfrm>
            <a:off x="5140569" y="4011616"/>
            <a:ext cx="0" cy="20637"/>
          </a:xfrm>
          <a:prstGeom prst="line">
            <a:avLst/>
          </a:prstGeom>
          <a:noFill/>
          <a:ln w="0">
            <a:solidFill>
              <a:srgbClr val="990033"/>
            </a:solidFill>
            <a:round/>
            <a:headEnd/>
            <a:tailEnd/>
          </a:ln>
        </p:spPr>
        <p:txBody>
          <a:bodyPr/>
          <a:lstStyle/>
          <a:p>
            <a:endParaRPr lang="en-GB"/>
          </a:p>
        </p:txBody>
      </p:sp>
      <p:sp>
        <p:nvSpPr>
          <p:cNvPr id="118894" name="Line 110"/>
          <p:cNvSpPr>
            <a:spLocks noChangeShapeType="1"/>
          </p:cNvSpPr>
          <p:nvPr/>
        </p:nvSpPr>
        <p:spPr bwMode="auto">
          <a:xfrm flipV="1">
            <a:off x="5397012" y="5997578"/>
            <a:ext cx="0" cy="23813"/>
          </a:xfrm>
          <a:prstGeom prst="line">
            <a:avLst/>
          </a:prstGeom>
          <a:noFill/>
          <a:ln w="0">
            <a:solidFill>
              <a:srgbClr val="000000"/>
            </a:solidFill>
            <a:round/>
            <a:headEnd/>
            <a:tailEnd/>
          </a:ln>
        </p:spPr>
        <p:txBody>
          <a:bodyPr/>
          <a:lstStyle/>
          <a:p>
            <a:endParaRPr lang="en-GB"/>
          </a:p>
        </p:txBody>
      </p:sp>
      <p:sp>
        <p:nvSpPr>
          <p:cNvPr id="118895" name="Line 111"/>
          <p:cNvSpPr>
            <a:spLocks noChangeShapeType="1"/>
          </p:cNvSpPr>
          <p:nvPr/>
        </p:nvSpPr>
        <p:spPr bwMode="auto">
          <a:xfrm>
            <a:off x="5397012" y="4011616"/>
            <a:ext cx="0" cy="20637"/>
          </a:xfrm>
          <a:prstGeom prst="line">
            <a:avLst/>
          </a:prstGeom>
          <a:noFill/>
          <a:ln w="0">
            <a:solidFill>
              <a:srgbClr val="990033"/>
            </a:solidFill>
            <a:round/>
            <a:headEnd/>
            <a:tailEnd/>
          </a:ln>
        </p:spPr>
        <p:txBody>
          <a:bodyPr/>
          <a:lstStyle/>
          <a:p>
            <a:endParaRPr lang="en-GB"/>
          </a:p>
        </p:txBody>
      </p:sp>
      <p:sp>
        <p:nvSpPr>
          <p:cNvPr id="118896" name="Line 112"/>
          <p:cNvSpPr>
            <a:spLocks noChangeShapeType="1"/>
          </p:cNvSpPr>
          <p:nvPr/>
        </p:nvSpPr>
        <p:spPr bwMode="auto">
          <a:xfrm flipV="1">
            <a:off x="5651989" y="5997578"/>
            <a:ext cx="0" cy="23813"/>
          </a:xfrm>
          <a:prstGeom prst="line">
            <a:avLst/>
          </a:prstGeom>
          <a:noFill/>
          <a:ln w="0">
            <a:solidFill>
              <a:srgbClr val="000000"/>
            </a:solidFill>
            <a:round/>
            <a:headEnd/>
            <a:tailEnd/>
          </a:ln>
        </p:spPr>
        <p:txBody>
          <a:bodyPr/>
          <a:lstStyle/>
          <a:p>
            <a:endParaRPr lang="en-GB"/>
          </a:p>
        </p:txBody>
      </p:sp>
      <p:sp>
        <p:nvSpPr>
          <p:cNvPr id="118897" name="Line 113"/>
          <p:cNvSpPr>
            <a:spLocks noChangeShapeType="1"/>
          </p:cNvSpPr>
          <p:nvPr/>
        </p:nvSpPr>
        <p:spPr bwMode="auto">
          <a:xfrm>
            <a:off x="5651989" y="4011616"/>
            <a:ext cx="0" cy="20637"/>
          </a:xfrm>
          <a:prstGeom prst="line">
            <a:avLst/>
          </a:prstGeom>
          <a:noFill/>
          <a:ln w="0">
            <a:solidFill>
              <a:srgbClr val="990033"/>
            </a:solidFill>
            <a:round/>
            <a:headEnd/>
            <a:tailEnd/>
          </a:ln>
        </p:spPr>
        <p:txBody>
          <a:bodyPr/>
          <a:lstStyle/>
          <a:p>
            <a:endParaRPr lang="en-GB"/>
          </a:p>
        </p:txBody>
      </p:sp>
      <p:sp>
        <p:nvSpPr>
          <p:cNvPr id="118898" name="Line 114"/>
          <p:cNvSpPr>
            <a:spLocks noChangeShapeType="1"/>
          </p:cNvSpPr>
          <p:nvPr/>
        </p:nvSpPr>
        <p:spPr bwMode="auto">
          <a:xfrm flipV="1">
            <a:off x="5906966" y="5997578"/>
            <a:ext cx="0" cy="23813"/>
          </a:xfrm>
          <a:prstGeom prst="line">
            <a:avLst/>
          </a:prstGeom>
          <a:noFill/>
          <a:ln w="0">
            <a:solidFill>
              <a:srgbClr val="000000"/>
            </a:solidFill>
            <a:round/>
            <a:headEnd/>
            <a:tailEnd/>
          </a:ln>
        </p:spPr>
        <p:txBody>
          <a:bodyPr/>
          <a:lstStyle/>
          <a:p>
            <a:endParaRPr lang="en-GB"/>
          </a:p>
        </p:txBody>
      </p:sp>
      <p:sp>
        <p:nvSpPr>
          <p:cNvPr id="118899" name="Line 115"/>
          <p:cNvSpPr>
            <a:spLocks noChangeShapeType="1"/>
          </p:cNvSpPr>
          <p:nvPr/>
        </p:nvSpPr>
        <p:spPr bwMode="auto">
          <a:xfrm>
            <a:off x="5906966" y="4011616"/>
            <a:ext cx="0" cy="20637"/>
          </a:xfrm>
          <a:prstGeom prst="line">
            <a:avLst/>
          </a:prstGeom>
          <a:noFill/>
          <a:ln w="0">
            <a:solidFill>
              <a:srgbClr val="000000"/>
            </a:solidFill>
            <a:round/>
            <a:headEnd/>
            <a:tailEnd/>
          </a:ln>
        </p:spPr>
        <p:txBody>
          <a:bodyPr/>
          <a:lstStyle/>
          <a:p>
            <a:endParaRPr lang="en-GB"/>
          </a:p>
        </p:txBody>
      </p:sp>
      <p:sp>
        <p:nvSpPr>
          <p:cNvPr id="118900" name="Line 116"/>
          <p:cNvSpPr>
            <a:spLocks noChangeShapeType="1"/>
          </p:cNvSpPr>
          <p:nvPr/>
        </p:nvSpPr>
        <p:spPr bwMode="auto">
          <a:xfrm flipV="1">
            <a:off x="6167804" y="5997578"/>
            <a:ext cx="0" cy="23813"/>
          </a:xfrm>
          <a:prstGeom prst="line">
            <a:avLst/>
          </a:prstGeom>
          <a:noFill/>
          <a:ln w="0">
            <a:solidFill>
              <a:srgbClr val="000000"/>
            </a:solidFill>
            <a:round/>
            <a:headEnd/>
            <a:tailEnd/>
          </a:ln>
        </p:spPr>
        <p:txBody>
          <a:bodyPr/>
          <a:lstStyle/>
          <a:p>
            <a:endParaRPr lang="en-GB"/>
          </a:p>
        </p:txBody>
      </p:sp>
      <p:sp>
        <p:nvSpPr>
          <p:cNvPr id="118901" name="Line 117"/>
          <p:cNvSpPr>
            <a:spLocks noChangeShapeType="1"/>
          </p:cNvSpPr>
          <p:nvPr/>
        </p:nvSpPr>
        <p:spPr bwMode="auto">
          <a:xfrm>
            <a:off x="6167804" y="4011616"/>
            <a:ext cx="0" cy="20637"/>
          </a:xfrm>
          <a:prstGeom prst="line">
            <a:avLst/>
          </a:prstGeom>
          <a:noFill/>
          <a:ln w="0">
            <a:solidFill>
              <a:srgbClr val="000000"/>
            </a:solidFill>
            <a:round/>
            <a:headEnd/>
            <a:tailEnd/>
          </a:ln>
        </p:spPr>
        <p:txBody>
          <a:bodyPr/>
          <a:lstStyle/>
          <a:p>
            <a:endParaRPr lang="en-GB"/>
          </a:p>
        </p:txBody>
      </p:sp>
      <p:sp>
        <p:nvSpPr>
          <p:cNvPr id="118902" name="Line 118"/>
          <p:cNvSpPr>
            <a:spLocks noChangeShapeType="1"/>
          </p:cNvSpPr>
          <p:nvPr/>
        </p:nvSpPr>
        <p:spPr bwMode="auto">
          <a:xfrm>
            <a:off x="4632081" y="6021388"/>
            <a:ext cx="21980" cy="0"/>
          </a:xfrm>
          <a:prstGeom prst="line">
            <a:avLst/>
          </a:prstGeom>
          <a:noFill/>
          <a:ln w="0">
            <a:solidFill>
              <a:srgbClr val="000000"/>
            </a:solidFill>
            <a:round/>
            <a:headEnd/>
            <a:tailEnd/>
          </a:ln>
        </p:spPr>
        <p:txBody>
          <a:bodyPr/>
          <a:lstStyle/>
          <a:p>
            <a:endParaRPr lang="en-GB"/>
          </a:p>
        </p:txBody>
      </p:sp>
      <p:sp>
        <p:nvSpPr>
          <p:cNvPr id="118903" name="Line 119"/>
          <p:cNvSpPr>
            <a:spLocks noChangeShapeType="1"/>
          </p:cNvSpPr>
          <p:nvPr/>
        </p:nvSpPr>
        <p:spPr bwMode="auto">
          <a:xfrm flipH="1">
            <a:off x="6138496" y="6021388"/>
            <a:ext cx="29308" cy="0"/>
          </a:xfrm>
          <a:prstGeom prst="line">
            <a:avLst/>
          </a:prstGeom>
          <a:noFill/>
          <a:ln w="0">
            <a:solidFill>
              <a:srgbClr val="000000"/>
            </a:solidFill>
            <a:round/>
            <a:headEnd/>
            <a:tailEnd/>
          </a:ln>
        </p:spPr>
        <p:txBody>
          <a:bodyPr/>
          <a:lstStyle/>
          <a:p>
            <a:endParaRPr lang="en-GB"/>
          </a:p>
        </p:txBody>
      </p:sp>
      <p:sp>
        <p:nvSpPr>
          <p:cNvPr id="118904" name="Rectangle 120"/>
          <p:cNvSpPr>
            <a:spLocks noChangeArrowheads="1"/>
          </p:cNvSpPr>
          <p:nvPr/>
        </p:nvSpPr>
        <p:spPr bwMode="auto">
          <a:xfrm>
            <a:off x="4428393" y="5972177"/>
            <a:ext cx="160300"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-0.1</a:t>
            </a:r>
            <a:endParaRPr lang="en-GB" sz="800" b="0"/>
          </a:p>
        </p:txBody>
      </p:sp>
      <p:sp>
        <p:nvSpPr>
          <p:cNvPr id="118905" name="Line 121"/>
          <p:cNvSpPr>
            <a:spLocks noChangeShapeType="1"/>
          </p:cNvSpPr>
          <p:nvPr/>
        </p:nvSpPr>
        <p:spPr bwMode="auto">
          <a:xfrm>
            <a:off x="4632081" y="5821363"/>
            <a:ext cx="21980" cy="0"/>
          </a:xfrm>
          <a:prstGeom prst="line">
            <a:avLst/>
          </a:prstGeom>
          <a:noFill/>
          <a:ln w="0">
            <a:solidFill>
              <a:srgbClr val="000000"/>
            </a:solidFill>
            <a:round/>
            <a:headEnd/>
            <a:tailEnd/>
          </a:ln>
        </p:spPr>
        <p:txBody>
          <a:bodyPr/>
          <a:lstStyle/>
          <a:p>
            <a:endParaRPr lang="en-GB"/>
          </a:p>
        </p:txBody>
      </p:sp>
      <p:sp>
        <p:nvSpPr>
          <p:cNvPr id="118906" name="Line 122"/>
          <p:cNvSpPr>
            <a:spLocks noChangeShapeType="1"/>
          </p:cNvSpPr>
          <p:nvPr/>
        </p:nvSpPr>
        <p:spPr bwMode="auto">
          <a:xfrm flipH="1">
            <a:off x="6138496" y="5821363"/>
            <a:ext cx="29308" cy="0"/>
          </a:xfrm>
          <a:prstGeom prst="line">
            <a:avLst/>
          </a:prstGeom>
          <a:noFill/>
          <a:ln w="0">
            <a:solidFill>
              <a:srgbClr val="000000"/>
            </a:solidFill>
            <a:round/>
            <a:headEnd/>
            <a:tailEnd/>
          </a:ln>
        </p:spPr>
        <p:txBody>
          <a:bodyPr/>
          <a:lstStyle/>
          <a:p>
            <a:endParaRPr lang="en-GB"/>
          </a:p>
        </p:txBody>
      </p:sp>
      <p:sp>
        <p:nvSpPr>
          <p:cNvPr id="118907" name="Rectangle 123"/>
          <p:cNvSpPr>
            <a:spLocks noChangeArrowheads="1"/>
          </p:cNvSpPr>
          <p:nvPr/>
        </p:nvSpPr>
        <p:spPr bwMode="auto">
          <a:xfrm>
            <a:off x="4385897" y="5770566"/>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-0.08</a:t>
            </a:r>
            <a:endParaRPr lang="en-GB" sz="800" b="0"/>
          </a:p>
        </p:txBody>
      </p:sp>
      <p:sp>
        <p:nvSpPr>
          <p:cNvPr id="118908" name="Line 124"/>
          <p:cNvSpPr>
            <a:spLocks noChangeShapeType="1"/>
          </p:cNvSpPr>
          <p:nvPr/>
        </p:nvSpPr>
        <p:spPr bwMode="auto">
          <a:xfrm>
            <a:off x="4632081" y="5619750"/>
            <a:ext cx="21980" cy="0"/>
          </a:xfrm>
          <a:prstGeom prst="line">
            <a:avLst/>
          </a:prstGeom>
          <a:noFill/>
          <a:ln w="0">
            <a:solidFill>
              <a:srgbClr val="000000"/>
            </a:solidFill>
            <a:round/>
            <a:headEnd/>
            <a:tailEnd/>
          </a:ln>
        </p:spPr>
        <p:txBody>
          <a:bodyPr/>
          <a:lstStyle/>
          <a:p>
            <a:endParaRPr lang="en-GB"/>
          </a:p>
        </p:txBody>
      </p:sp>
      <p:sp>
        <p:nvSpPr>
          <p:cNvPr id="118909" name="Line 125"/>
          <p:cNvSpPr>
            <a:spLocks noChangeShapeType="1"/>
          </p:cNvSpPr>
          <p:nvPr/>
        </p:nvSpPr>
        <p:spPr bwMode="auto">
          <a:xfrm flipH="1">
            <a:off x="6138496" y="5619750"/>
            <a:ext cx="29308" cy="0"/>
          </a:xfrm>
          <a:prstGeom prst="line">
            <a:avLst/>
          </a:prstGeom>
          <a:noFill/>
          <a:ln w="0">
            <a:solidFill>
              <a:srgbClr val="000000"/>
            </a:solidFill>
            <a:round/>
            <a:headEnd/>
            <a:tailEnd/>
          </a:ln>
        </p:spPr>
        <p:txBody>
          <a:bodyPr/>
          <a:lstStyle/>
          <a:p>
            <a:endParaRPr lang="en-GB"/>
          </a:p>
        </p:txBody>
      </p:sp>
      <p:sp>
        <p:nvSpPr>
          <p:cNvPr id="118910" name="Rectangle 126"/>
          <p:cNvSpPr>
            <a:spLocks noChangeArrowheads="1"/>
          </p:cNvSpPr>
          <p:nvPr/>
        </p:nvSpPr>
        <p:spPr bwMode="auto">
          <a:xfrm>
            <a:off x="4385897" y="5568952"/>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-0.06</a:t>
            </a:r>
            <a:endParaRPr lang="en-GB" sz="800" b="0"/>
          </a:p>
        </p:txBody>
      </p:sp>
      <p:sp>
        <p:nvSpPr>
          <p:cNvPr id="118911" name="Line 127"/>
          <p:cNvSpPr>
            <a:spLocks noChangeShapeType="1"/>
          </p:cNvSpPr>
          <p:nvPr/>
        </p:nvSpPr>
        <p:spPr bwMode="auto">
          <a:xfrm>
            <a:off x="4632081" y="5419725"/>
            <a:ext cx="21980" cy="0"/>
          </a:xfrm>
          <a:prstGeom prst="line">
            <a:avLst/>
          </a:prstGeom>
          <a:noFill/>
          <a:ln w="0">
            <a:solidFill>
              <a:srgbClr val="000000"/>
            </a:solidFill>
            <a:round/>
            <a:headEnd/>
            <a:tailEnd/>
          </a:ln>
        </p:spPr>
        <p:txBody>
          <a:bodyPr/>
          <a:lstStyle/>
          <a:p>
            <a:endParaRPr lang="en-GB"/>
          </a:p>
        </p:txBody>
      </p:sp>
      <p:sp>
        <p:nvSpPr>
          <p:cNvPr id="118912" name="Line 128"/>
          <p:cNvSpPr>
            <a:spLocks noChangeShapeType="1"/>
          </p:cNvSpPr>
          <p:nvPr/>
        </p:nvSpPr>
        <p:spPr bwMode="auto">
          <a:xfrm flipH="1">
            <a:off x="6138496" y="5419725"/>
            <a:ext cx="29308" cy="0"/>
          </a:xfrm>
          <a:prstGeom prst="line">
            <a:avLst/>
          </a:prstGeom>
          <a:noFill/>
          <a:ln w="0">
            <a:solidFill>
              <a:srgbClr val="000000"/>
            </a:solidFill>
            <a:round/>
            <a:headEnd/>
            <a:tailEnd/>
          </a:ln>
        </p:spPr>
        <p:txBody>
          <a:bodyPr/>
          <a:lstStyle/>
          <a:p>
            <a:endParaRPr lang="en-GB"/>
          </a:p>
        </p:txBody>
      </p:sp>
      <p:sp>
        <p:nvSpPr>
          <p:cNvPr id="118913" name="Rectangle 129"/>
          <p:cNvSpPr>
            <a:spLocks noChangeArrowheads="1"/>
          </p:cNvSpPr>
          <p:nvPr/>
        </p:nvSpPr>
        <p:spPr bwMode="auto">
          <a:xfrm>
            <a:off x="4385897" y="5367341"/>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-0.04</a:t>
            </a:r>
            <a:endParaRPr lang="en-GB" sz="800" b="0"/>
          </a:p>
        </p:txBody>
      </p:sp>
      <p:sp>
        <p:nvSpPr>
          <p:cNvPr id="118914" name="Line 130"/>
          <p:cNvSpPr>
            <a:spLocks noChangeShapeType="1"/>
          </p:cNvSpPr>
          <p:nvPr/>
        </p:nvSpPr>
        <p:spPr bwMode="auto">
          <a:xfrm>
            <a:off x="4632081" y="5218113"/>
            <a:ext cx="21980" cy="0"/>
          </a:xfrm>
          <a:prstGeom prst="line">
            <a:avLst/>
          </a:prstGeom>
          <a:noFill/>
          <a:ln w="0">
            <a:solidFill>
              <a:srgbClr val="000000"/>
            </a:solidFill>
            <a:round/>
            <a:headEnd/>
            <a:tailEnd/>
          </a:ln>
        </p:spPr>
        <p:txBody>
          <a:bodyPr/>
          <a:lstStyle/>
          <a:p>
            <a:endParaRPr lang="en-GB"/>
          </a:p>
        </p:txBody>
      </p:sp>
      <p:sp>
        <p:nvSpPr>
          <p:cNvPr id="118915" name="Line 131"/>
          <p:cNvSpPr>
            <a:spLocks noChangeShapeType="1"/>
          </p:cNvSpPr>
          <p:nvPr/>
        </p:nvSpPr>
        <p:spPr bwMode="auto">
          <a:xfrm flipH="1">
            <a:off x="6138496" y="5218113"/>
            <a:ext cx="29308" cy="0"/>
          </a:xfrm>
          <a:prstGeom prst="line">
            <a:avLst/>
          </a:prstGeom>
          <a:noFill/>
          <a:ln w="0">
            <a:solidFill>
              <a:srgbClr val="000000"/>
            </a:solidFill>
            <a:round/>
            <a:headEnd/>
            <a:tailEnd/>
          </a:ln>
        </p:spPr>
        <p:txBody>
          <a:bodyPr/>
          <a:lstStyle/>
          <a:p>
            <a:endParaRPr lang="en-GB"/>
          </a:p>
        </p:txBody>
      </p:sp>
      <p:sp>
        <p:nvSpPr>
          <p:cNvPr id="118916" name="Rectangle 132"/>
          <p:cNvSpPr>
            <a:spLocks noChangeArrowheads="1"/>
          </p:cNvSpPr>
          <p:nvPr/>
        </p:nvSpPr>
        <p:spPr bwMode="auto">
          <a:xfrm>
            <a:off x="4385897" y="5168902"/>
            <a:ext cx="2115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-0.02</a:t>
            </a:r>
            <a:endParaRPr lang="en-GB" sz="800" b="0"/>
          </a:p>
        </p:txBody>
      </p:sp>
      <p:sp>
        <p:nvSpPr>
          <p:cNvPr id="118917" name="Line 133"/>
          <p:cNvSpPr>
            <a:spLocks noChangeShapeType="1"/>
          </p:cNvSpPr>
          <p:nvPr/>
        </p:nvSpPr>
        <p:spPr bwMode="auto">
          <a:xfrm>
            <a:off x="4632081" y="5016500"/>
            <a:ext cx="21980" cy="0"/>
          </a:xfrm>
          <a:prstGeom prst="line">
            <a:avLst/>
          </a:prstGeom>
          <a:noFill/>
          <a:ln w="0">
            <a:solidFill>
              <a:srgbClr val="000000"/>
            </a:solidFill>
            <a:round/>
            <a:headEnd/>
            <a:tailEnd/>
          </a:ln>
        </p:spPr>
        <p:txBody>
          <a:bodyPr/>
          <a:lstStyle/>
          <a:p>
            <a:endParaRPr lang="en-GB"/>
          </a:p>
        </p:txBody>
      </p:sp>
      <p:sp>
        <p:nvSpPr>
          <p:cNvPr id="118918" name="Line 134"/>
          <p:cNvSpPr>
            <a:spLocks noChangeShapeType="1"/>
          </p:cNvSpPr>
          <p:nvPr/>
        </p:nvSpPr>
        <p:spPr bwMode="auto">
          <a:xfrm flipH="1">
            <a:off x="6138496" y="5016500"/>
            <a:ext cx="29308" cy="0"/>
          </a:xfrm>
          <a:prstGeom prst="line">
            <a:avLst/>
          </a:prstGeom>
          <a:noFill/>
          <a:ln w="0">
            <a:solidFill>
              <a:srgbClr val="000000"/>
            </a:solidFill>
            <a:round/>
            <a:headEnd/>
            <a:tailEnd/>
          </a:ln>
        </p:spPr>
        <p:txBody>
          <a:bodyPr/>
          <a:lstStyle/>
          <a:p>
            <a:endParaRPr lang="en-GB"/>
          </a:p>
        </p:txBody>
      </p:sp>
      <p:sp>
        <p:nvSpPr>
          <p:cNvPr id="118919" name="Rectangle 135"/>
          <p:cNvSpPr>
            <a:spLocks noChangeArrowheads="1"/>
          </p:cNvSpPr>
          <p:nvPr/>
        </p:nvSpPr>
        <p:spPr bwMode="auto">
          <a:xfrm>
            <a:off x="4529505" y="4967291"/>
            <a:ext cx="5129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a:t>
            </a:r>
            <a:endParaRPr lang="en-GB" sz="800" b="0"/>
          </a:p>
        </p:txBody>
      </p:sp>
      <p:sp>
        <p:nvSpPr>
          <p:cNvPr id="118920" name="Line 136"/>
          <p:cNvSpPr>
            <a:spLocks noChangeShapeType="1"/>
          </p:cNvSpPr>
          <p:nvPr/>
        </p:nvSpPr>
        <p:spPr bwMode="auto">
          <a:xfrm>
            <a:off x="4632081" y="4814888"/>
            <a:ext cx="21980" cy="0"/>
          </a:xfrm>
          <a:prstGeom prst="line">
            <a:avLst/>
          </a:prstGeom>
          <a:noFill/>
          <a:ln w="0">
            <a:solidFill>
              <a:srgbClr val="000000"/>
            </a:solidFill>
            <a:round/>
            <a:headEnd/>
            <a:tailEnd/>
          </a:ln>
        </p:spPr>
        <p:txBody>
          <a:bodyPr/>
          <a:lstStyle/>
          <a:p>
            <a:endParaRPr lang="en-GB"/>
          </a:p>
        </p:txBody>
      </p:sp>
      <p:sp>
        <p:nvSpPr>
          <p:cNvPr id="118921" name="Line 137"/>
          <p:cNvSpPr>
            <a:spLocks noChangeShapeType="1"/>
          </p:cNvSpPr>
          <p:nvPr/>
        </p:nvSpPr>
        <p:spPr bwMode="auto">
          <a:xfrm flipH="1">
            <a:off x="6138496" y="4814888"/>
            <a:ext cx="29308" cy="0"/>
          </a:xfrm>
          <a:prstGeom prst="line">
            <a:avLst/>
          </a:prstGeom>
          <a:noFill/>
          <a:ln w="0">
            <a:solidFill>
              <a:srgbClr val="000000"/>
            </a:solidFill>
            <a:round/>
            <a:headEnd/>
            <a:tailEnd/>
          </a:ln>
        </p:spPr>
        <p:txBody>
          <a:bodyPr/>
          <a:lstStyle/>
          <a:p>
            <a:endParaRPr lang="en-GB"/>
          </a:p>
        </p:txBody>
      </p:sp>
      <p:sp>
        <p:nvSpPr>
          <p:cNvPr id="118922" name="Rectangle 138"/>
          <p:cNvSpPr>
            <a:spLocks noChangeArrowheads="1"/>
          </p:cNvSpPr>
          <p:nvPr/>
        </p:nvSpPr>
        <p:spPr bwMode="auto">
          <a:xfrm>
            <a:off x="4412274" y="4765677"/>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0.02</a:t>
            </a:r>
            <a:endParaRPr lang="en-GB" sz="800" b="0"/>
          </a:p>
        </p:txBody>
      </p:sp>
      <p:sp>
        <p:nvSpPr>
          <p:cNvPr id="118923" name="Line 139"/>
          <p:cNvSpPr>
            <a:spLocks noChangeShapeType="1"/>
          </p:cNvSpPr>
          <p:nvPr/>
        </p:nvSpPr>
        <p:spPr bwMode="auto">
          <a:xfrm>
            <a:off x="4632081" y="4608513"/>
            <a:ext cx="21980" cy="0"/>
          </a:xfrm>
          <a:prstGeom prst="line">
            <a:avLst/>
          </a:prstGeom>
          <a:noFill/>
          <a:ln w="0">
            <a:solidFill>
              <a:srgbClr val="000000"/>
            </a:solidFill>
            <a:round/>
            <a:headEnd/>
            <a:tailEnd/>
          </a:ln>
        </p:spPr>
        <p:txBody>
          <a:bodyPr/>
          <a:lstStyle/>
          <a:p>
            <a:endParaRPr lang="en-GB"/>
          </a:p>
        </p:txBody>
      </p:sp>
      <p:sp>
        <p:nvSpPr>
          <p:cNvPr id="118924" name="Line 140"/>
          <p:cNvSpPr>
            <a:spLocks noChangeShapeType="1"/>
          </p:cNvSpPr>
          <p:nvPr/>
        </p:nvSpPr>
        <p:spPr bwMode="auto">
          <a:xfrm flipH="1">
            <a:off x="6138496" y="4608513"/>
            <a:ext cx="29308" cy="0"/>
          </a:xfrm>
          <a:prstGeom prst="line">
            <a:avLst/>
          </a:prstGeom>
          <a:noFill/>
          <a:ln w="0">
            <a:solidFill>
              <a:srgbClr val="000000"/>
            </a:solidFill>
            <a:round/>
            <a:headEnd/>
            <a:tailEnd/>
          </a:ln>
        </p:spPr>
        <p:txBody>
          <a:bodyPr/>
          <a:lstStyle/>
          <a:p>
            <a:endParaRPr lang="en-GB"/>
          </a:p>
        </p:txBody>
      </p:sp>
      <p:sp>
        <p:nvSpPr>
          <p:cNvPr id="118925" name="Rectangle 141"/>
          <p:cNvSpPr>
            <a:spLocks noChangeArrowheads="1"/>
          </p:cNvSpPr>
          <p:nvPr/>
        </p:nvSpPr>
        <p:spPr bwMode="auto">
          <a:xfrm>
            <a:off x="4412274" y="4559302"/>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0.04</a:t>
            </a:r>
            <a:endParaRPr lang="en-GB" sz="800" b="0"/>
          </a:p>
        </p:txBody>
      </p:sp>
      <p:sp>
        <p:nvSpPr>
          <p:cNvPr id="118926" name="Line 142"/>
          <p:cNvSpPr>
            <a:spLocks noChangeShapeType="1"/>
          </p:cNvSpPr>
          <p:nvPr/>
        </p:nvSpPr>
        <p:spPr bwMode="auto">
          <a:xfrm>
            <a:off x="4632081" y="4414838"/>
            <a:ext cx="21980" cy="0"/>
          </a:xfrm>
          <a:prstGeom prst="line">
            <a:avLst/>
          </a:prstGeom>
          <a:noFill/>
          <a:ln w="0">
            <a:solidFill>
              <a:srgbClr val="000000"/>
            </a:solidFill>
            <a:round/>
            <a:headEnd/>
            <a:tailEnd/>
          </a:ln>
        </p:spPr>
        <p:txBody>
          <a:bodyPr/>
          <a:lstStyle/>
          <a:p>
            <a:endParaRPr lang="en-GB"/>
          </a:p>
        </p:txBody>
      </p:sp>
      <p:sp>
        <p:nvSpPr>
          <p:cNvPr id="118927" name="Line 143"/>
          <p:cNvSpPr>
            <a:spLocks noChangeShapeType="1"/>
          </p:cNvSpPr>
          <p:nvPr/>
        </p:nvSpPr>
        <p:spPr bwMode="auto">
          <a:xfrm flipH="1">
            <a:off x="6138496" y="4414838"/>
            <a:ext cx="29308" cy="0"/>
          </a:xfrm>
          <a:prstGeom prst="line">
            <a:avLst/>
          </a:prstGeom>
          <a:noFill/>
          <a:ln w="0">
            <a:solidFill>
              <a:srgbClr val="000000"/>
            </a:solidFill>
            <a:round/>
            <a:headEnd/>
            <a:tailEnd/>
          </a:ln>
        </p:spPr>
        <p:txBody>
          <a:bodyPr/>
          <a:lstStyle/>
          <a:p>
            <a:endParaRPr lang="en-GB"/>
          </a:p>
        </p:txBody>
      </p:sp>
      <p:sp>
        <p:nvSpPr>
          <p:cNvPr id="118928" name="Rectangle 144"/>
          <p:cNvSpPr>
            <a:spLocks noChangeArrowheads="1"/>
          </p:cNvSpPr>
          <p:nvPr/>
        </p:nvSpPr>
        <p:spPr bwMode="auto">
          <a:xfrm>
            <a:off x="4412274" y="4362452"/>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0.06</a:t>
            </a:r>
            <a:endParaRPr lang="en-GB" sz="800" b="0"/>
          </a:p>
        </p:txBody>
      </p:sp>
      <p:sp>
        <p:nvSpPr>
          <p:cNvPr id="118929" name="Line 145"/>
          <p:cNvSpPr>
            <a:spLocks noChangeShapeType="1"/>
          </p:cNvSpPr>
          <p:nvPr/>
        </p:nvSpPr>
        <p:spPr bwMode="auto">
          <a:xfrm>
            <a:off x="4632081" y="4213225"/>
            <a:ext cx="21980" cy="0"/>
          </a:xfrm>
          <a:prstGeom prst="line">
            <a:avLst/>
          </a:prstGeom>
          <a:noFill/>
          <a:ln w="0">
            <a:solidFill>
              <a:srgbClr val="000000"/>
            </a:solidFill>
            <a:round/>
            <a:headEnd/>
            <a:tailEnd/>
          </a:ln>
        </p:spPr>
        <p:txBody>
          <a:bodyPr/>
          <a:lstStyle/>
          <a:p>
            <a:endParaRPr lang="en-GB"/>
          </a:p>
        </p:txBody>
      </p:sp>
      <p:sp>
        <p:nvSpPr>
          <p:cNvPr id="118930" name="Line 146"/>
          <p:cNvSpPr>
            <a:spLocks noChangeShapeType="1"/>
          </p:cNvSpPr>
          <p:nvPr/>
        </p:nvSpPr>
        <p:spPr bwMode="auto">
          <a:xfrm flipH="1">
            <a:off x="6138496" y="4213225"/>
            <a:ext cx="29308" cy="0"/>
          </a:xfrm>
          <a:prstGeom prst="line">
            <a:avLst/>
          </a:prstGeom>
          <a:noFill/>
          <a:ln w="0">
            <a:solidFill>
              <a:srgbClr val="000000"/>
            </a:solidFill>
            <a:round/>
            <a:headEnd/>
            <a:tailEnd/>
          </a:ln>
        </p:spPr>
        <p:txBody>
          <a:bodyPr/>
          <a:lstStyle/>
          <a:p>
            <a:endParaRPr lang="en-GB"/>
          </a:p>
        </p:txBody>
      </p:sp>
      <p:sp>
        <p:nvSpPr>
          <p:cNvPr id="118931" name="Rectangle 147"/>
          <p:cNvSpPr>
            <a:spLocks noChangeArrowheads="1"/>
          </p:cNvSpPr>
          <p:nvPr/>
        </p:nvSpPr>
        <p:spPr bwMode="auto">
          <a:xfrm>
            <a:off x="4412274" y="4164015"/>
            <a:ext cx="179536"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0.08</a:t>
            </a:r>
            <a:endParaRPr lang="en-GB" sz="800" b="0"/>
          </a:p>
        </p:txBody>
      </p:sp>
      <p:sp>
        <p:nvSpPr>
          <p:cNvPr id="118932" name="Line 148"/>
          <p:cNvSpPr>
            <a:spLocks noChangeShapeType="1"/>
          </p:cNvSpPr>
          <p:nvPr/>
        </p:nvSpPr>
        <p:spPr bwMode="auto">
          <a:xfrm>
            <a:off x="4632081" y="4011613"/>
            <a:ext cx="21980" cy="0"/>
          </a:xfrm>
          <a:prstGeom prst="line">
            <a:avLst/>
          </a:prstGeom>
          <a:noFill/>
          <a:ln w="0">
            <a:solidFill>
              <a:srgbClr val="000000"/>
            </a:solidFill>
            <a:round/>
            <a:headEnd/>
            <a:tailEnd/>
          </a:ln>
        </p:spPr>
        <p:txBody>
          <a:bodyPr/>
          <a:lstStyle/>
          <a:p>
            <a:endParaRPr lang="en-GB"/>
          </a:p>
        </p:txBody>
      </p:sp>
      <p:sp>
        <p:nvSpPr>
          <p:cNvPr id="118933" name="Line 149"/>
          <p:cNvSpPr>
            <a:spLocks noChangeShapeType="1"/>
          </p:cNvSpPr>
          <p:nvPr/>
        </p:nvSpPr>
        <p:spPr bwMode="auto">
          <a:xfrm flipH="1">
            <a:off x="6138496" y="4011613"/>
            <a:ext cx="29308" cy="0"/>
          </a:xfrm>
          <a:prstGeom prst="line">
            <a:avLst/>
          </a:prstGeom>
          <a:noFill/>
          <a:ln w="0">
            <a:solidFill>
              <a:srgbClr val="000000"/>
            </a:solidFill>
            <a:round/>
            <a:headEnd/>
            <a:tailEnd/>
          </a:ln>
        </p:spPr>
        <p:txBody>
          <a:bodyPr/>
          <a:lstStyle/>
          <a:p>
            <a:endParaRPr lang="en-GB"/>
          </a:p>
        </p:txBody>
      </p:sp>
      <p:sp>
        <p:nvSpPr>
          <p:cNvPr id="118934" name="Rectangle 150"/>
          <p:cNvSpPr>
            <a:spLocks noChangeArrowheads="1"/>
          </p:cNvSpPr>
          <p:nvPr/>
        </p:nvSpPr>
        <p:spPr bwMode="auto">
          <a:xfrm>
            <a:off x="4454770" y="3962402"/>
            <a:ext cx="128240" cy="123111"/>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800" b="0">
                <a:solidFill>
                  <a:srgbClr val="000000"/>
                </a:solidFill>
              </a:rPr>
              <a:t>0.1</a:t>
            </a:r>
            <a:endParaRPr lang="en-GB" sz="800" b="0"/>
          </a:p>
        </p:txBody>
      </p:sp>
      <p:sp>
        <p:nvSpPr>
          <p:cNvPr id="118935" name="Line 151"/>
          <p:cNvSpPr>
            <a:spLocks noChangeShapeType="1"/>
          </p:cNvSpPr>
          <p:nvPr/>
        </p:nvSpPr>
        <p:spPr bwMode="auto">
          <a:xfrm>
            <a:off x="4632081" y="4011613"/>
            <a:ext cx="1535723" cy="0"/>
          </a:xfrm>
          <a:prstGeom prst="line">
            <a:avLst/>
          </a:prstGeom>
          <a:noFill/>
          <a:ln w="0">
            <a:solidFill>
              <a:srgbClr val="000000"/>
            </a:solidFill>
            <a:round/>
            <a:headEnd/>
            <a:tailEnd/>
          </a:ln>
        </p:spPr>
        <p:txBody>
          <a:bodyPr/>
          <a:lstStyle/>
          <a:p>
            <a:endParaRPr lang="en-GB"/>
          </a:p>
        </p:txBody>
      </p:sp>
      <p:sp>
        <p:nvSpPr>
          <p:cNvPr id="118936" name="Freeform 152"/>
          <p:cNvSpPr>
            <a:spLocks/>
          </p:cNvSpPr>
          <p:nvPr/>
        </p:nvSpPr>
        <p:spPr bwMode="auto">
          <a:xfrm>
            <a:off x="4632081" y="4011616"/>
            <a:ext cx="1535723" cy="2009775"/>
          </a:xfrm>
          <a:custGeom>
            <a:avLst/>
            <a:gdLst/>
            <a:ahLst/>
            <a:cxnLst>
              <a:cxn ang="0">
                <a:pos x="0" y="320"/>
              </a:cxn>
              <a:cxn ang="0">
                <a:pos x="217" y="320"/>
              </a:cxn>
              <a:cxn ang="0">
                <a:pos x="217" y="0"/>
              </a:cxn>
            </a:cxnLst>
            <a:rect l="0" t="0" r="r" b="b"/>
            <a:pathLst>
              <a:path w="217" h="320">
                <a:moveTo>
                  <a:pt x="0" y="320"/>
                </a:moveTo>
                <a:lnTo>
                  <a:pt x="217" y="320"/>
                </a:lnTo>
                <a:lnTo>
                  <a:pt x="217" y="0"/>
                </a:lnTo>
              </a:path>
            </a:pathLst>
          </a:custGeom>
          <a:noFill/>
          <a:ln w="0">
            <a:solidFill>
              <a:srgbClr val="000000"/>
            </a:solidFill>
            <a:prstDash val="solid"/>
            <a:round/>
            <a:headEnd/>
            <a:tailEnd/>
          </a:ln>
        </p:spPr>
        <p:txBody>
          <a:bodyPr/>
          <a:lstStyle/>
          <a:p>
            <a:endParaRPr lang="en-GB"/>
          </a:p>
        </p:txBody>
      </p:sp>
      <p:sp>
        <p:nvSpPr>
          <p:cNvPr id="118937" name="Line 153"/>
          <p:cNvSpPr>
            <a:spLocks noChangeShapeType="1"/>
          </p:cNvSpPr>
          <p:nvPr/>
        </p:nvSpPr>
        <p:spPr bwMode="auto">
          <a:xfrm flipV="1">
            <a:off x="4632081" y="4011616"/>
            <a:ext cx="0" cy="2009775"/>
          </a:xfrm>
          <a:prstGeom prst="line">
            <a:avLst/>
          </a:prstGeom>
          <a:noFill/>
          <a:ln w="0">
            <a:solidFill>
              <a:srgbClr val="000000"/>
            </a:solidFill>
            <a:round/>
            <a:headEnd/>
            <a:tailEnd/>
          </a:ln>
        </p:spPr>
        <p:txBody>
          <a:bodyPr/>
          <a:lstStyle/>
          <a:p>
            <a:endParaRPr lang="en-GB"/>
          </a:p>
        </p:txBody>
      </p:sp>
      <p:sp>
        <p:nvSpPr>
          <p:cNvPr id="118938" name="Line 154"/>
          <p:cNvSpPr>
            <a:spLocks noChangeShapeType="1"/>
          </p:cNvSpPr>
          <p:nvPr/>
        </p:nvSpPr>
        <p:spPr bwMode="auto">
          <a:xfrm>
            <a:off x="5140569" y="4948238"/>
            <a:ext cx="511420" cy="88900"/>
          </a:xfrm>
          <a:prstGeom prst="line">
            <a:avLst/>
          </a:prstGeom>
          <a:noFill/>
          <a:ln w="0">
            <a:solidFill>
              <a:srgbClr val="990033"/>
            </a:solidFill>
            <a:prstDash val="sysDot"/>
            <a:round/>
            <a:headEnd/>
            <a:tailEnd/>
          </a:ln>
        </p:spPr>
        <p:txBody>
          <a:bodyPr/>
          <a:lstStyle/>
          <a:p>
            <a:endParaRPr lang="en-GB"/>
          </a:p>
        </p:txBody>
      </p:sp>
      <p:sp>
        <p:nvSpPr>
          <p:cNvPr id="118939" name="Line 155"/>
          <p:cNvSpPr>
            <a:spLocks noChangeShapeType="1"/>
          </p:cNvSpPr>
          <p:nvPr/>
        </p:nvSpPr>
        <p:spPr bwMode="auto">
          <a:xfrm>
            <a:off x="5140569" y="4859338"/>
            <a:ext cx="511420" cy="227012"/>
          </a:xfrm>
          <a:prstGeom prst="line">
            <a:avLst/>
          </a:prstGeom>
          <a:noFill/>
          <a:ln w="0">
            <a:solidFill>
              <a:srgbClr val="990033"/>
            </a:solidFill>
            <a:prstDash val="sysDot"/>
            <a:round/>
            <a:headEnd/>
            <a:tailEnd/>
          </a:ln>
        </p:spPr>
        <p:txBody>
          <a:bodyPr/>
          <a:lstStyle/>
          <a:p>
            <a:endParaRPr lang="en-GB"/>
          </a:p>
        </p:txBody>
      </p:sp>
      <p:sp>
        <p:nvSpPr>
          <p:cNvPr id="118940" name="Line 156"/>
          <p:cNvSpPr>
            <a:spLocks noChangeShapeType="1"/>
          </p:cNvSpPr>
          <p:nvPr/>
        </p:nvSpPr>
        <p:spPr bwMode="auto">
          <a:xfrm>
            <a:off x="5140569" y="4760913"/>
            <a:ext cx="511420" cy="531812"/>
          </a:xfrm>
          <a:prstGeom prst="line">
            <a:avLst/>
          </a:prstGeom>
          <a:noFill/>
          <a:ln w="0">
            <a:solidFill>
              <a:srgbClr val="990033"/>
            </a:solidFill>
            <a:prstDash val="sysDot"/>
            <a:round/>
            <a:headEnd/>
            <a:tailEnd/>
          </a:ln>
        </p:spPr>
        <p:txBody>
          <a:bodyPr/>
          <a:lstStyle/>
          <a:p>
            <a:endParaRPr lang="en-GB"/>
          </a:p>
        </p:txBody>
      </p:sp>
      <p:sp>
        <p:nvSpPr>
          <p:cNvPr id="118941" name="Line 157"/>
          <p:cNvSpPr>
            <a:spLocks noChangeShapeType="1"/>
          </p:cNvSpPr>
          <p:nvPr/>
        </p:nvSpPr>
        <p:spPr bwMode="auto">
          <a:xfrm>
            <a:off x="5140569" y="4979991"/>
            <a:ext cx="511420" cy="276225"/>
          </a:xfrm>
          <a:prstGeom prst="line">
            <a:avLst/>
          </a:prstGeom>
          <a:noFill/>
          <a:ln w="0">
            <a:solidFill>
              <a:srgbClr val="990033"/>
            </a:solidFill>
            <a:prstDash val="sysDot"/>
            <a:round/>
            <a:headEnd/>
            <a:tailEnd/>
          </a:ln>
        </p:spPr>
        <p:txBody>
          <a:bodyPr/>
          <a:lstStyle/>
          <a:p>
            <a:endParaRPr lang="en-GB"/>
          </a:p>
        </p:txBody>
      </p:sp>
      <p:sp>
        <p:nvSpPr>
          <p:cNvPr id="118942" name="Line 158"/>
          <p:cNvSpPr>
            <a:spLocks noChangeShapeType="1"/>
          </p:cNvSpPr>
          <p:nvPr/>
        </p:nvSpPr>
        <p:spPr bwMode="auto">
          <a:xfrm>
            <a:off x="5140569" y="4941891"/>
            <a:ext cx="511420" cy="371475"/>
          </a:xfrm>
          <a:prstGeom prst="line">
            <a:avLst/>
          </a:prstGeom>
          <a:noFill/>
          <a:ln w="0">
            <a:solidFill>
              <a:srgbClr val="990033"/>
            </a:solidFill>
            <a:prstDash val="sysDot"/>
            <a:round/>
            <a:headEnd/>
            <a:tailEnd/>
          </a:ln>
        </p:spPr>
        <p:txBody>
          <a:bodyPr/>
          <a:lstStyle/>
          <a:p>
            <a:endParaRPr lang="en-GB"/>
          </a:p>
        </p:txBody>
      </p:sp>
      <p:sp>
        <p:nvSpPr>
          <p:cNvPr id="118943" name="Line 159"/>
          <p:cNvSpPr>
            <a:spLocks noChangeShapeType="1"/>
          </p:cNvSpPr>
          <p:nvPr/>
        </p:nvSpPr>
        <p:spPr bwMode="auto">
          <a:xfrm>
            <a:off x="5140569" y="5168903"/>
            <a:ext cx="511420" cy="61913"/>
          </a:xfrm>
          <a:prstGeom prst="line">
            <a:avLst/>
          </a:prstGeom>
          <a:noFill/>
          <a:ln w="0">
            <a:solidFill>
              <a:srgbClr val="990033"/>
            </a:solidFill>
            <a:prstDash val="sysDot"/>
            <a:round/>
            <a:headEnd/>
            <a:tailEnd/>
          </a:ln>
        </p:spPr>
        <p:txBody>
          <a:bodyPr/>
          <a:lstStyle/>
          <a:p>
            <a:endParaRPr lang="en-GB"/>
          </a:p>
        </p:txBody>
      </p:sp>
      <p:sp>
        <p:nvSpPr>
          <p:cNvPr id="118944" name="Line 160"/>
          <p:cNvSpPr>
            <a:spLocks noChangeShapeType="1"/>
          </p:cNvSpPr>
          <p:nvPr/>
        </p:nvSpPr>
        <p:spPr bwMode="auto">
          <a:xfrm>
            <a:off x="5140569" y="4879975"/>
            <a:ext cx="511420" cy="293688"/>
          </a:xfrm>
          <a:prstGeom prst="line">
            <a:avLst/>
          </a:prstGeom>
          <a:noFill/>
          <a:ln w="0">
            <a:solidFill>
              <a:srgbClr val="990033"/>
            </a:solidFill>
            <a:prstDash val="sysDot"/>
            <a:round/>
            <a:headEnd/>
            <a:tailEnd/>
          </a:ln>
        </p:spPr>
        <p:txBody>
          <a:bodyPr/>
          <a:lstStyle/>
          <a:p>
            <a:endParaRPr lang="en-GB"/>
          </a:p>
        </p:txBody>
      </p:sp>
      <p:sp>
        <p:nvSpPr>
          <p:cNvPr id="118945" name="Line 161"/>
          <p:cNvSpPr>
            <a:spLocks noChangeShapeType="1"/>
          </p:cNvSpPr>
          <p:nvPr/>
        </p:nvSpPr>
        <p:spPr bwMode="auto">
          <a:xfrm>
            <a:off x="5140569" y="4967288"/>
            <a:ext cx="511420" cy="400050"/>
          </a:xfrm>
          <a:prstGeom prst="line">
            <a:avLst/>
          </a:prstGeom>
          <a:noFill/>
          <a:ln w="0">
            <a:solidFill>
              <a:srgbClr val="990033"/>
            </a:solidFill>
            <a:prstDash val="sysDot"/>
            <a:round/>
            <a:headEnd/>
            <a:tailEnd/>
          </a:ln>
        </p:spPr>
        <p:txBody>
          <a:bodyPr/>
          <a:lstStyle/>
          <a:p>
            <a:endParaRPr lang="en-GB"/>
          </a:p>
        </p:txBody>
      </p:sp>
      <p:sp>
        <p:nvSpPr>
          <p:cNvPr id="118946" name="Line 162"/>
          <p:cNvSpPr>
            <a:spLocks noChangeShapeType="1"/>
          </p:cNvSpPr>
          <p:nvPr/>
        </p:nvSpPr>
        <p:spPr bwMode="auto">
          <a:xfrm>
            <a:off x="5140569" y="4748213"/>
            <a:ext cx="511420" cy="588962"/>
          </a:xfrm>
          <a:prstGeom prst="line">
            <a:avLst/>
          </a:prstGeom>
          <a:noFill/>
          <a:ln w="0">
            <a:solidFill>
              <a:srgbClr val="990033"/>
            </a:solidFill>
            <a:prstDash val="sysDot"/>
            <a:round/>
            <a:headEnd/>
            <a:tailEnd/>
          </a:ln>
        </p:spPr>
        <p:txBody>
          <a:bodyPr/>
          <a:lstStyle/>
          <a:p>
            <a:endParaRPr lang="en-GB"/>
          </a:p>
        </p:txBody>
      </p:sp>
      <p:sp>
        <p:nvSpPr>
          <p:cNvPr id="118947" name="Line 163"/>
          <p:cNvSpPr>
            <a:spLocks noChangeShapeType="1"/>
          </p:cNvSpPr>
          <p:nvPr/>
        </p:nvSpPr>
        <p:spPr bwMode="auto">
          <a:xfrm flipV="1">
            <a:off x="5140569" y="5218116"/>
            <a:ext cx="511420" cy="161925"/>
          </a:xfrm>
          <a:prstGeom prst="line">
            <a:avLst/>
          </a:prstGeom>
          <a:noFill/>
          <a:ln w="0">
            <a:solidFill>
              <a:srgbClr val="990033"/>
            </a:solidFill>
            <a:prstDash val="sysDot"/>
            <a:round/>
            <a:headEnd/>
            <a:tailEnd/>
          </a:ln>
        </p:spPr>
        <p:txBody>
          <a:bodyPr/>
          <a:lstStyle/>
          <a:p>
            <a:endParaRPr lang="en-GB"/>
          </a:p>
        </p:txBody>
      </p:sp>
      <p:sp>
        <p:nvSpPr>
          <p:cNvPr id="118948" name="Oval 164"/>
          <p:cNvSpPr>
            <a:spLocks noChangeArrowheads="1"/>
          </p:cNvSpPr>
          <p:nvPr/>
        </p:nvSpPr>
        <p:spPr bwMode="auto">
          <a:xfrm>
            <a:off x="5121519" y="4929188"/>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949" name="Oval 165"/>
          <p:cNvSpPr>
            <a:spLocks noChangeArrowheads="1"/>
          </p:cNvSpPr>
          <p:nvPr/>
        </p:nvSpPr>
        <p:spPr bwMode="auto">
          <a:xfrm>
            <a:off x="5630008" y="5016500"/>
            <a:ext cx="57150" cy="50800"/>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50" name="Oval 166"/>
          <p:cNvSpPr>
            <a:spLocks noChangeArrowheads="1"/>
          </p:cNvSpPr>
          <p:nvPr/>
        </p:nvSpPr>
        <p:spPr bwMode="auto">
          <a:xfrm>
            <a:off x="5121519" y="4840291"/>
            <a:ext cx="57150" cy="52387"/>
          </a:xfrm>
          <a:prstGeom prst="ellipse">
            <a:avLst/>
          </a:prstGeom>
          <a:solidFill>
            <a:srgbClr val="990033"/>
          </a:solidFill>
          <a:ln w="9525">
            <a:solidFill>
              <a:srgbClr val="990033"/>
            </a:solidFill>
            <a:round/>
            <a:headEnd/>
            <a:tailEnd/>
          </a:ln>
        </p:spPr>
        <p:txBody>
          <a:bodyPr/>
          <a:lstStyle/>
          <a:p>
            <a:endParaRPr lang="en-GB"/>
          </a:p>
        </p:txBody>
      </p:sp>
      <p:sp>
        <p:nvSpPr>
          <p:cNvPr id="118951" name="Oval 167"/>
          <p:cNvSpPr>
            <a:spLocks noChangeArrowheads="1"/>
          </p:cNvSpPr>
          <p:nvPr/>
        </p:nvSpPr>
        <p:spPr bwMode="auto">
          <a:xfrm>
            <a:off x="5630008" y="5067303"/>
            <a:ext cx="57150" cy="49213"/>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52" name="Oval 168"/>
          <p:cNvSpPr>
            <a:spLocks noChangeArrowheads="1"/>
          </p:cNvSpPr>
          <p:nvPr/>
        </p:nvSpPr>
        <p:spPr bwMode="auto">
          <a:xfrm>
            <a:off x="5121519" y="4740275"/>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953" name="Oval 169"/>
          <p:cNvSpPr>
            <a:spLocks noChangeArrowheads="1"/>
          </p:cNvSpPr>
          <p:nvPr/>
        </p:nvSpPr>
        <p:spPr bwMode="auto">
          <a:xfrm>
            <a:off x="5630008" y="5275263"/>
            <a:ext cx="57150" cy="49212"/>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54" name="Oval 170"/>
          <p:cNvSpPr>
            <a:spLocks noChangeArrowheads="1"/>
          </p:cNvSpPr>
          <p:nvPr/>
        </p:nvSpPr>
        <p:spPr bwMode="auto">
          <a:xfrm>
            <a:off x="5121519" y="4959350"/>
            <a:ext cx="57150" cy="52388"/>
          </a:xfrm>
          <a:prstGeom prst="ellipse">
            <a:avLst/>
          </a:prstGeom>
          <a:solidFill>
            <a:srgbClr val="990033"/>
          </a:solidFill>
          <a:ln w="9525">
            <a:solidFill>
              <a:srgbClr val="990033"/>
            </a:solidFill>
            <a:round/>
            <a:headEnd/>
            <a:tailEnd/>
          </a:ln>
        </p:spPr>
        <p:txBody>
          <a:bodyPr/>
          <a:lstStyle/>
          <a:p>
            <a:endParaRPr lang="en-GB"/>
          </a:p>
        </p:txBody>
      </p:sp>
      <p:sp>
        <p:nvSpPr>
          <p:cNvPr id="118955" name="Oval 171"/>
          <p:cNvSpPr>
            <a:spLocks noChangeArrowheads="1"/>
          </p:cNvSpPr>
          <p:nvPr/>
        </p:nvSpPr>
        <p:spPr bwMode="auto">
          <a:xfrm>
            <a:off x="5630008" y="5235575"/>
            <a:ext cx="57150" cy="5238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56" name="Oval 172"/>
          <p:cNvSpPr>
            <a:spLocks noChangeArrowheads="1"/>
          </p:cNvSpPr>
          <p:nvPr/>
        </p:nvSpPr>
        <p:spPr bwMode="auto">
          <a:xfrm>
            <a:off x="5121519" y="4922838"/>
            <a:ext cx="57150" cy="49212"/>
          </a:xfrm>
          <a:prstGeom prst="ellipse">
            <a:avLst/>
          </a:prstGeom>
          <a:solidFill>
            <a:srgbClr val="990033"/>
          </a:solidFill>
          <a:ln w="9525">
            <a:solidFill>
              <a:srgbClr val="990033"/>
            </a:solidFill>
            <a:round/>
            <a:headEnd/>
            <a:tailEnd/>
          </a:ln>
        </p:spPr>
        <p:txBody>
          <a:bodyPr/>
          <a:lstStyle/>
          <a:p>
            <a:endParaRPr lang="en-GB"/>
          </a:p>
        </p:txBody>
      </p:sp>
      <p:sp>
        <p:nvSpPr>
          <p:cNvPr id="118957" name="Oval 173"/>
          <p:cNvSpPr>
            <a:spLocks noChangeArrowheads="1"/>
          </p:cNvSpPr>
          <p:nvPr/>
        </p:nvSpPr>
        <p:spPr bwMode="auto">
          <a:xfrm>
            <a:off x="5630008" y="5292725"/>
            <a:ext cx="57150" cy="50800"/>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58" name="Oval 174"/>
          <p:cNvSpPr>
            <a:spLocks noChangeArrowheads="1"/>
          </p:cNvSpPr>
          <p:nvPr/>
        </p:nvSpPr>
        <p:spPr bwMode="auto">
          <a:xfrm>
            <a:off x="5121519" y="5148263"/>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959" name="Oval 175"/>
          <p:cNvSpPr>
            <a:spLocks noChangeArrowheads="1"/>
          </p:cNvSpPr>
          <p:nvPr/>
        </p:nvSpPr>
        <p:spPr bwMode="auto">
          <a:xfrm>
            <a:off x="5630008" y="5211763"/>
            <a:ext cx="57150" cy="49212"/>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60" name="Oval 176"/>
          <p:cNvSpPr>
            <a:spLocks noChangeArrowheads="1"/>
          </p:cNvSpPr>
          <p:nvPr/>
        </p:nvSpPr>
        <p:spPr bwMode="auto">
          <a:xfrm>
            <a:off x="5121519" y="4859338"/>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961" name="Oval 177"/>
          <p:cNvSpPr>
            <a:spLocks noChangeArrowheads="1"/>
          </p:cNvSpPr>
          <p:nvPr/>
        </p:nvSpPr>
        <p:spPr bwMode="auto">
          <a:xfrm>
            <a:off x="5630008" y="5156203"/>
            <a:ext cx="57150" cy="49213"/>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62" name="Oval 178"/>
          <p:cNvSpPr>
            <a:spLocks noChangeArrowheads="1"/>
          </p:cNvSpPr>
          <p:nvPr/>
        </p:nvSpPr>
        <p:spPr bwMode="auto">
          <a:xfrm>
            <a:off x="5121519" y="4948238"/>
            <a:ext cx="57150" cy="49212"/>
          </a:xfrm>
          <a:prstGeom prst="ellipse">
            <a:avLst/>
          </a:prstGeom>
          <a:solidFill>
            <a:srgbClr val="990033"/>
          </a:solidFill>
          <a:ln w="9525">
            <a:solidFill>
              <a:srgbClr val="990033"/>
            </a:solidFill>
            <a:round/>
            <a:headEnd/>
            <a:tailEnd/>
          </a:ln>
        </p:spPr>
        <p:txBody>
          <a:bodyPr/>
          <a:lstStyle/>
          <a:p>
            <a:endParaRPr lang="en-GB"/>
          </a:p>
        </p:txBody>
      </p:sp>
      <p:sp>
        <p:nvSpPr>
          <p:cNvPr id="118963" name="Oval 179"/>
          <p:cNvSpPr>
            <a:spLocks noChangeArrowheads="1"/>
          </p:cNvSpPr>
          <p:nvPr/>
        </p:nvSpPr>
        <p:spPr bwMode="auto">
          <a:xfrm>
            <a:off x="5630008" y="5349875"/>
            <a:ext cx="57150" cy="50800"/>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64" name="Oval 180"/>
          <p:cNvSpPr>
            <a:spLocks noChangeArrowheads="1"/>
          </p:cNvSpPr>
          <p:nvPr/>
        </p:nvSpPr>
        <p:spPr bwMode="auto">
          <a:xfrm>
            <a:off x="5121519" y="4727575"/>
            <a:ext cx="57150" cy="50800"/>
          </a:xfrm>
          <a:prstGeom prst="ellipse">
            <a:avLst/>
          </a:prstGeom>
          <a:solidFill>
            <a:srgbClr val="990033"/>
          </a:solidFill>
          <a:ln w="9525">
            <a:solidFill>
              <a:srgbClr val="990033"/>
            </a:solidFill>
            <a:round/>
            <a:headEnd/>
            <a:tailEnd/>
          </a:ln>
        </p:spPr>
        <p:txBody>
          <a:bodyPr/>
          <a:lstStyle/>
          <a:p>
            <a:endParaRPr lang="en-GB"/>
          </a:p>
        </p:txBody>
      </p:sp>
      <p:sp>
        <p:nvSpPr>
          <p:cNvPr id="118965" name="Oval 181"/>
          <p:cNvSpPr>
            <a:spLocks noChangeArrowheads="1"/>
          </p:cNvSpPr>
          <p:nvPr/>
        </p:nvSpPr>
        <p:spPr bwMode="auto">
          <a:xfrm>
            <a:off x="5630008" y="5318128"/>
            <a:ext cx="57150" cy="49213"/>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66" name="Oval 182"/>
          <p:cNvSpPr>
            <a:spLocks noChangeArrowheads="1"/>
          </p:cNvSpPr>
          <p:nvPr/>
        </p:nvSpPr>
        <p:spPr bwMode="auto">
          <a:xfrm>
            <a:off x="5121519" y="5362578"/>
            <a:ext cx="57150" cy="49213"/>
          </a:xfrm>
          <a:prstGeom prst="ellipse">
            <a:avLst/>
          </a:prstGeom>
          <a:solidFill>
            <a:srgbClr val="990033"/>
          </a:solidFill>
          <a:ln w="9525">
            <a:solidFill>
              <a:srgbClr val="990033"/>
            </a:solidFill>
            <a:round/>
            <a:headEnd/>
            <a:tailEnd/>
          </a:ln>
        </p:spPr>
        <p:txBody>
          <a:bodyPr/>
          <a:lstStyle/>
          <a:p>
            <a:endParaRPr lang="en-GB"/>
          </a:p>
        </p:txBody>
      </p:sp>
      <p:sp>
        <p:nvSpPr>
          <p:cNvPr id="118967" name="Oval 183"/>
          <p:cNvSpPr>
            <a:spLocks noChangeArrowheads="1"/>
          </p:cNvSpPr>
          <p:nvPr/>
        </p:nvSpPr>
        <p:spPr bwMode="auto">
          <a:xfrm>
            <a:off x="5630008" y="5199063"/>
            <a:ext cx="57150" cy="49212"/>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n-GB"/>
          </a:p>
        </p:txBody>
      </p:sp>
      <p:sp>
        <p:nvSpPr>
          <p:cNvPr id="118968" name="Line 184"/>
          <p:cNvSpPr>
            <a:spLocks noChangeShapeType="1"/>
          </p:cNvSpPr>
          <p:nvPr/>
        </p:nvSpPr>
        <p:spPr bwMode="auto">
          <a:xfrm>
            <a:off x="4632081" y="5016500"/>
            <a:ext cx="1535723" cy="0"/>
          </a:xfrm>
          <a:prstGeom prst="line">
            <a:avLst/>
          </a:prstGeom>
          <a:noFill/>
          <a:ln w="0">
            <a:solidFill>
              <a:schemeClr val="bg2"/>
            </a:solidFill>
            <a:prstDash val="sysDot"/>
            <a:round/>
            <a:headEnd/>
            <a:tailEnd/>
          </a:ln>
        </p:spPr>
        <p:txBody>
          <a:bodyPr/>
          <a:lstStyle/>
          <a:p>
            <a:endParaRPr lang="en-GB"/>
          </a:p>
        </p:txBody>
      </p:sp>
      <p:sp>
        <p:nvSpPr>
          <p:cNvPr id="118969" name="Text Box 185"/>
          <p:cNvSpPr txBox="1">
            <a:spLocks noChangeArrowheads="1"/>
          </p:cNvSpPr>
          <p:nvPr/>
        </p:nvSpPr>
        <p:spPr bwMode="auto">
          <a:xfrm>
            <a:off x="6741603" y="6076952"/>
            <a:ext cx="1471045" cy="307777"/>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1400"/>
              <a:t>Right hemisphere</a:t>
            </a:r>
            <a:endParaRPr lang="en-GB" sz="1200" b="0"/>
          </a:p>
        </p:txBody>
      </p:sp>
      <p:sp>
        <p:nvSpPr>
          <p:cNvPr id="118970" name="Text Box 186"/>
          <p:cNvSpPr txBox="1">
            <a:spLocks noChangeArrowheads="1"/>
          </p:cNvSpPr>
          <p:nvPr/>
        </p:nvSpPr>
        <p:spPr bwMode="auto">
          <a:xfrm>
            <a:off x="4758776" y="6076952"/>
            <a:ext cx="1371722" cy="307777"/>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1400"/>
              <a:t>Left hemisphere</a:t>
            </a:r>
            <a:endParaRPr lang="en-GB" sz="1200" b="0"/>
          </a:p>
        </p:txBody>
      </p:sp>
      <p:sp>
        <p:nvSpPr>
          <p:cNvPr id="118971" name="Rectangle 187"/>
          <p:cNvSpPr>
            <a:spLocks noChangeArrowheads="1"/>
          </p:cNvSpPr>
          <p:nvPr/>
        </p:nvSpPr>
        <p:spPr bwMode="auto">
          <a:xfrm>
            <a:off x="4772759" y="5530850"/>
            <a:ext cx="1319592" cy="261610"/>
          </a:xfrm>
          <a:prstGeom prst="rect">
            <a:avLst/>
          </a:prstGeom>
          <a:noFill/>
          <a:ln w="9525" algn="ctr">
            <a:noFill/>
            <a:miter lim="800000"/>
            <a:headEnd/>
            <a:tailEnd/>
          </a:ln>
          <a:effectLst/>
        </p:spPr>
        <p:txBody>
          <a:bodyPr wrap="none">
            <a:spAutoFit/>
          </a:bodyPr>
          <a:lstStyle/>
          <a:p>
            <a:pPr marL="342900" indent="-342900" algn="l" eaLnBrk="1" hangingPunct="1">
              <a:spcBef>
                <a:spcPct val="20000"/>
              </a:spcBef>
            </a:pPr>
            <a:r>
              <a:rPr lang="en-GB" sz="1100" dirty="0">
                <a:solidFill>
                  <a:schemeClr val="tx2"/>
                </a:solidFill>
              </a:rPr>
              <a:t>Forward   Backward</a:t>
            </a:r>
          </a:p>
        </p:txBody>
      </p:sp>
      <p:sp>
        <p:nvSpPr>
          <p:cNvPr id="118972" name="Rectangle 188"/>
          <p:cNvSpPr>
            <a:spLocks noChangeArrowheads="1"/>
          </p:cNvSpPr>
          <p:nvPr/>
        </p:nvSpPr>
        <p:spPr bwMode="auto">
          <a:xfrm>
            <a:off x="6831624" y="5532439"/>
            <a:ext cx="1319592" cy="261610"/>
          </a:xfrm>
          <a:prstGeom prst="rect">
            <a:avLst/>
          </a:prstGeom>
          <a:noFill/>
          <a:ln w="9525" algn="ctr">
            <a:noFill/>
            <a:miter lim="800000"/>
            <a:headEnd/>
            <a:tailEnd/>
          </a:ln>
          <a:effectLst/>
        </p:spPr>
        <p:txBody>
          <a:bodyPr wrap="none">
            <a:spAutoFit/>
          </a:bodyPr>
          <a:lstStyle/>
          <a:p>
            <a:pPr marL="342900" indent="-342900" algn="l" eaLnBrk="1" hangingPunct="1">
              <a:spcBef>
                <a:spcPct val="20000"/>
              </a:spcBef>
            </a:pPr>
            <a:r>
              <a:rPr lang="en-GB" sz="1100" dirty="0">
                <a:solidFill>
                  <a:schemeClr val="tx2"/>
                </a:solidFill>
              </a:rPr>
              <a:t>Forward   Backward</a:t>
            </a:r>
          </a:p>
        </p:txBody>
      </p:sp>
      <p:sp>
        <p:nvSpPr>
          <p:cNvPr id="118973" name="Line 189"/>
          <p:cNvSpPr>
            <a:spLocks noChangeShapeType="1"/>
          </p:cNvSpPr>
          <p:nvPr/>
        </p:nvSpPr>
        <p:spPr bwMode="auto">
          <a:xfrm>
            <a:off x="6512169" y="1774825"/>
            <a:ext cx="0" cy="1511300"/>
          </a:xfrm>
          <a:prstGeom prst="line">
            <a:avLst/>
          </a:prstGeom>
          <a:noFill/>
          <a:ln w="9525">
            <a:solidFill>
              <a:srgbClr val="FF0000"/>
            </a:solidFill>
            <a:round/>
            <a:headEnd type="oval" w="med" len="med"/>
            <a:tailEnd type="triangle" w="med" len="med"/>
          </a:ln>
          <a:effectLst/>
        </p:spPr>
        <p:txBody>
          <a:bodyPr/>
          <a:lstStyle/>
          <a:p>
            <a:endParaRPr lang="en-GB"/>
          </a:p>
        </p:txBody>
      </p:sp>
      <p:sp>
        <p:nvSpPr>
          <p:cNvPr id="118974" name="Rectangle 190"/>
          <p:cNvSpPr>
            <a:spLocks noChangeArrowheads="1"/>
          </p:cNvSpPr>
          <p:nvPr/>
        </p:nvSpPr>
        <p:spPr bwMode="auto">
          <a:xfrm rot="16200000">
            <a:off x="4310368" y="2076758"/>
            <a:ext cx="1944688" cy="331177"/>
          </a:xfrm>
          <a:prstGeom prst="rect">
            <a:avLst/>
          </a:prstGeom>
          <a:noFill/>
          <a:ln w="9525" algn="ctr">
            <a:noFill/>
            <a:miter lim="800000"/>
            <a:headEnd/>
            <a:tailEnd/>
          </a:ln>
          <a:effectLst/>
        </p:spPr>
        <p:txBody>
          <a:bodyPr wrap="none" anchor="ctr"/>
          <a:lstStyle/>
          <a:p>
            <a:pPr marL="342900" indent="-342900" algn="ctr" eaLnBrk="1" hangingPunct="1">
              <a:spcBef>
                <a:spcPct val="20000"/>
              </a:spcBef>
            </a:pPr>
            <a:r>
              <a:rPr lang="en-GB" sz="1200"/>
              <a:t>Frequency (Hz)</a:t>
            </a:r>
          </a:p>
        </p:txBody>
      </p:sp>
      <p:grpSp>
        <p:nvGrpSpPr>
          <p:cNvPr id="233" name="Group 232"/>
          <p:cNvGrpSpPr/>
          <p:nvPr/>
        </p:nvGrpSpPr>
        <p:grpSpPr>
          <a:xfrm>
            <a:off x="1923678" y="2503674"/>
            <a:ext cx="2000250" cy="2725526"/>
            <a:chOff x="1763688" y="2852936"/>
            <a:chExt cx="2000250" cy="3310941"/>
          </a:xfrm>
        </p:grpSpPr>
        <p:pic>
          <p:nvPicPr>
            <p:cNvPr id="66561" name="Picture 1"/>
            <p:cNvPicPr>
              <a:picLocks noChangeAspect="1" noChangeArrowheads="1"/>
            </p:cNvPicPr>
            <p:nvPr/>
          </p:nvPicPr>
          <p:blipFill>
            <a:blip r:embed="rId3" cstate="print"/>
            <a:srcRect/>
            <a:stretch>
              <a:fillRect/>
            </a:stretch>
          </p:blipFill>
          <p:spPr bwMode="auto">
            <a:xfrm>
              <a:off x="1763688" y="2852936"/>
              <a:ext cx="2000250" cy="3000375"/>
            </a:xfrm>
            <a:prstGeom prst="rect">
              <a:avLst/>
            </a:prstGeom>
            <a:noFill/>
            <a:ln w="9525">
              <a:noFill/>
              <a:miter lim="800000"/>
              <a:headEnd/>
              <a:tailEnd/>
            </a:ln>
          </p:spPr>
        </p:pic>
        <p:sp>
          <p:nvSpPr>
            <p:cNvPr id="118978" name="Oval 194"/>
            <p:cNvSpPr>
              <a:spLocks noChangeAspect="1" noChangeArrowheads="1"/>
            </p:cNvSpPr>
            <p:nvPr/>
          </p:nvSpPr>
          <p:spPr bwMode="auto">
            <a:xfrm>
              <a:off x="22089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LV</a:t>
              </a:r>
            </a:p>
          </p:txBody>
        </p:sp>
        <p:sp>
          <p:nvSpPr>
            <p:cNvPr id="118979" name="Oval 195"/>
            <p:cNvSpPr>
              <a:spLocks noChangeAspect="1" noChangeArrowheads="1"/>
            </p:cNvSpPr>
            <p:nvPr/>
          </p:nvSpPr>
          <p:spPr bwMode="auto">
            <a:xfrm>
              <a:off x="27804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RV</a:t>
              </a:r>
            </a:p>
          </p:txBody>
        </p:sp>
        <p:sp>
          <p:nvSpPr>
            <p:cNvPr id="118980" name="Oval 196"/>
            <p:cNvSpPr>
              <a:spLocks noChangeAspect="1" noChangeArrowheads="1"/>
            </p:cNvSpPr>
            <p:nvPr/>
          </p:nvSpPr>
          <p:spPr bwMode="auto">
            <a:xfrm>
              <a:off x="2780460" y="4301182"/>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RF</a:t>
              </a:r>
            </a:p>
          </p:txBody>
        </p:sp>
        <p:sp>
          <p:nvSpPr>
            <p:cNvPr id="118981" name="Oval 197"/>
            <p:cNvSpPr>
              <a:spLocks noChangeAspect="1" noChangeArrowheads="1"/>
            </p:cNvSpPr>
            <p:nvPr/>
          </p:nvSpPr>
          <p:spPr bwMode="auto">
            <a:xfrm>
              <a:off x="2208960" y="4301183"/>
              <a:ext cx="228600" cy="252413"/>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LF</a:t>
              </a:r>
            </a:p>
          </p:txBody>
        </p:sp>
        <p:cxnSp>
          <p:nvCxnSpPr>
            <p:cNvPr id="118982" name="AutoShape 198"/>
            <p:cNvCxnSpPr>
              <a:cxnSpLocks noChangeAspect="1" noChangeShapeType="1"/>
              <a:stCxn id="118978" idx="1"/>
              <a:endCxn id="118981" idx="3"/>
            </p:cNvCxnSpPr>
            <p:nvPr/>
          </p:nvCxnSpPr>
          <p:spPr bwMode="auto">
            <a:xfrm rot="16200000">
              <a:off x="1998189" y="4761557"/>
              <a:ext cx="488950" cy="0"/>
            </a:xfrm>
            <a:prstGeom prst="straightConnector1">
              <a:avLst/>
            </a:prstGeom>
            <a:noFill/>
            <a:ln w="19050">
              <a:solidFill>
                <a:schemeClr val="accent2">
                  <a:lumMod val="75000"/>
                </a:schemeClr>
              </a:solidFill>
              <a:round/>
              <a:headEnd/>
              <a:tailEnd type="triangle" w="med" len="med"/>
            </a:ln>
            <a:effectLst/>
          </p:spPr>
        </p:cxnSp>
        <p:cxnSp>
          <p:nvCxnSpPr>
            <p:cNvPr id="118983" name="AutoShape 199"/>
            <p:cNvCxnSpPr>
              <a:cxnSpLocks noChangeAspect="1" noChangeShapeType="1"/>
              <a:stCxn id="118981" idx="5"/>
              <a:endCxn id="118978" idx="7"/>
            </p:cNvCxnSpPr>
            <p:nvPr/>
          </p:nvCxnSpPr>
          <p:spPr bwMode="auto">
            <a:xfrm rot="5400000">
              <a:off x="2159381" y="4761557"/>
              <a:ext cx="488950" cy="0"/>
            </a:xfrm>
            <a:prstGeom prst="straightConnector1">
              <a:avLst/>
            </a:prstGeom>
            <a:noFill/>
            <a:ln w="19050">
              <a:solidFill>
                <a:schemeClr val="accent1">
                  <a:lumMod val="75000"/>
                </a:schemeClr>
              </a:solidFill>
              <a:round/>
              <a:headEnd/>
              <a:tailEnd type="triangle" w="med" len="med"/>
            </a:ln>
            <a:effectLst/>
          </p:spPr>
        </p:cxnSp>
        <p:cxnSp>
          <p:nvCxnSpPr>
            <p:cNvPr id="118984" name="AutoShape 200"/>
            <p:cNvCxnSpPr>
              <a:cxnSpLocks noChangeAspect="1" noChangeShapeType="1"/>
              <a:stCxn id="118980" idx="5"/>
              <a:endCxn id="118979" idx="7"/>
            </p:cNvCxnSpPr>
            <p:nvPr/>
          </p:nvCxnSpPr>
          <p:spPr bwMode="auto">
            <a:xfrm rot="5400000">
              <a:off x="2730881" y="4761557"/>
              <a:ext cx="488950" cy="0"/>
            </a:xfrm>
            <a:prstGeom prst="straightConnector1">
              <a:avLst/>
            </a:prstGeom>
            <a:noFill/>
            <a:ln w="19050">
              <a:solidFill>
                <a:schemeClr val="accent2">
                  <a:lumMod val="75000"/>
                </a:schemeClr>
              </a:solidFill>
              <a:round/>
              <a:headEnd type="triangle" w="med" len="med"/>
              <a:tailEnd/>
            </a:ln>
            <a:effectLst/>
          </p:spPr>
        </p:cxnSp>
        <p:cxnSp>
          <p:nvCxnSpPr>
            <p:cNvPr id="118985" name="AutoShape 201"/>
            <p:cNvCxnSpPr>
              <a:cxnSpLocks noChangeAspect="1" noChangeShapeType="1"/>
              <a:stCxn id="118979" idx="1"/>
              <a:endCxn id="118980" idx="3"/>
            </p:cNvCxnSpPr>
            <p:nvPr/>
          </p:nvCxnSpPr>
          <p:spPr bwMode="auto">
            <a:xfrm rot="16200000">
              <a:off x="2569689" y="4761557"/>
              <a:ext cx="488950" cy="0"/>
            </a:xfrm>
            <a:prstGeom prst="straightConnector1">
              <a:avLst/>
            </a:prstGeom>
            <a:noFill/>
            <a:ln w="19050">
              <a:solidFill>
                <a:schemeClr val="accent1">
                  <a:lumMod val="75000"/>
                </a:schemeClr>
              </a:solidFill>
              <a:round/>
              <a:headEnd type="triangle" w="med" len="med"/>
              <a:tailEnd/>
            </a:ln>
            <a:effectLst/>
          </p:spPr>
        </p:cxnSp>
        <p:cxnSp>
          <p:nvCxnSpPr>
            <p:cNvPr id="118986" name="AutoShape 202"/>
            <p:cNvCxnSpPr>
              <a:cxnSpLocks noChangeAspect="1" noChangeShapeType="1"/>
              <a:stCxn id="118980" idx="2"/>
              <a:endCxn id="118981" idx="6"/>
            </p:cNvCxnSpPr>
            <p:nvPr/>
          </p:nvCxnSpPr>
          <p:spPr bwMode="auto">
            <a:xfrm rot="10800000">
              <a:off x="2437560" y="4427390"/>
              <a:ext cx="342900" cy="792"/>
            </a:xfrm>
            <a:prstGeom prst="curvedConnector3">
              <a:avLst>
                <a:gd name="adj1" fmla="val 50000"/>
              </a:avLst>
            </a:prstGeom>
            <a:noFill/>
            <a:ln w="19050">
              <a:solidFill>
                <a:schemeClr val="tx1"/>
              </a:solidFill>
              <a:round/>
              <a:headEnd type="triangle" w="med" len="med"/>
              <a:tailEnd type="triangle" w="med" len="med"/>
            </a:ln>
            <a:effectLst/>
          </p:spPr>
        </p:cxnSp>
        <p:cxnSp>
          <p:nvCxnSpPr>
            <p:cNvPr id="118988" name="AutoShape 204"/>
            <p:cNvCxnSpPr>
              <a:cxnSpLocks noChangeAspect="1" noChangeShapeType="1"/>
              <a:stCxn id="118989" idx="1"/>
              <a:endCxn id="118978" idx="4"/>
            </p:cNvCxnSpPr>
            <p:nvPr/>
          </p:nvCxnSpPr>
          <p:spPr bwMode="auto">
            <a:xfrm rot="10800000">
              <a:off x="2323260" y="5223520"/>
              <a:ext cx="65678" cy="790804"/>
            </a:xfrm>
            <a:prstGeom prst="curvedConnector2">
              <a:avLst/>
            </a:prstGeom>
            <a:noFill/>
            <a:ln w="19050">
              <a:solidFill>
                <a:srgbClr val="990033"/>
              </a:solidFill>
              <a:round/>
              <a:headEnd/>
              <a:tailEnd type="triangle" w="med" len="med"/>
            </a:ln>
            <a:effectLst/>
          </p:spPr>
        </p:cxnSp>
        <p:sp>
          <p:nvSpPr>
            <p:cNvPr id="118989" name="Text Box 205"/>
            <p:cNvSpPr txBox="1">
              <a:spLocks noChangeAspect="1" noChangeArrowheads="1"/>
            </p:cNvSpPr>
            <p:nvPr/>
          </p:nvSpPr>
          <p:spPr bwMode="auto">
            <a:xfrm>
              <a:off x="2388938" y="5864770"/>
              <a:ext cx="458780" cy="299107"/>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1000" b="0" dirty="0">
                  <a:solidFill>
                    <a:srgbClr val="990033"/>
                  </a:solidFill>
                </a:rPr>
                <a:t>input</a:t>
              </a:r>
              <a:endParaRPr lang="en-US" sz="1000" b="0" dirty="0">
                <a:solidFill>
                  <a:srgbClr val="990033"/>
                </a:solidFill>
              </a:endParaRPr>
            </a:p>
          </p:txBody>
        </p:sp>
        <p:cxnSp>
          <p:nvCxnSpPr>
            <p:cNvPr id="118990" name="AutoShape 206"/>
            <p:cNvCxnSpPr>
              <a:cxnSpLocks noChangeAspect="1" noChangeShapeType="1"/>
              <a:stCxn id="118989" idx="3"/>
              <a:endCxn id="118979" idx="4"/>
            </p:cNvCxnSpPr>
            <p:nvPr/>
          </p:nvCxnSpPr>
          <p:spPr bwMode="auto">
            <a:xfrm flipV="1">
              <a:off x="2847718" y="5223520"/>
              <a:ext cx="47042" cy="790804"/>
            </a:xfrm>
            <a:prstGeom prst="curvedConnector2">
              <a:avLst/>
            </a:prstGeom>
            <a:noFill/>
            <a:ln w="19050">
              <a:solidFill>
                <a:srgbClr val="990033"/>
              </a:solidFill>
              <a:round/>
              <a:headEnd/>
              <a:tailEnd type="triangle" w="med" len="med"/>
            </a:ln>
            <a:effectLst/>
          </p:spPr>
        </p:cxnSp>
        <p:cxnSp>
          <p:nvCxnSpPr>
            <p:cNvPr id="118991" name="AutoShape 207"/>
            <p:cNvCxnSpPr>
              <a:cxnSpLocks noChangeAspect="1" noChangeShapeType="1"/>
              <a:stCxn id="118980" idx="6"/>
              <a:endCxn id="118980" idx="0"/>
            </p:cNvCxnSpPr>
            <p:nvPr/>
          </p:nvCxnSpPr>
          <p:spPr bwMode="auto">
            <a:xfrm flipH="1" flipV="1">
              <a:off x="2894761" y="4301182"/>
              <a:ext cx="114300" cy="127000"/>
            </a:xfrm>
            <a:prstGeom prst="curvedConnector4">
              <a:avLst>
                <a:gd name="adj1" fmla="val -67292"/>
                <a:gd name="adj2" fmla="val 157833"/>
              </a:avLst>
            </a:prstGeom>
            <a:noFill/>
            <a:ln w="19050">
              <a:solidFill>
                <a:schemeClr val="tx1"/>
              </a:solidFill>
              <a:round/>
              <a:headEnd/>
              <a:tailEnd type="triangle" w="med" len="med"/>
            </a:ln>
            <a:effectLst/>
          </p:spPr>
        </p:cxnSp>
        <p:cxnSp>
          <p:nvCxnSpPr>
            <p:cNvPr id="118992" name="AutoShape 208"/>
            <p:cNvCxnSpPr>
              <a:cxnSpLocks noChangeAspect="1" noChangeShapeType="1"/>
              <a:stCxn id="118979" idx="6"/>
              <a:endCxn id="118979" idx="4"/>
            </p:cNvCxnSpPr>
            <p:nvPr/>
          </p:nvCxnSpPr>
          <p:spPr bwMode="auto">
            <a:xfrm flipH="1">
              <a:off x="2894761" y="5096520"/>
              <a:ext cx="114300" cy="127000"/>
            </a:xfrm>
            <a:prstGeom prst="curvedConnector4">
              <a:avLst>
                <a:gd name="adj1" fmla="val -67292"/>
                <a:gd name="adj2" fmla="val 157431"/>
              </a:avLst>
            </a:prstGeom>
            <a:noFill/>
            <a:ln w="19050">
              <a:solidFill>
                <a:schemeClr val="tx1"/>
              </a:solidFill>
              <a:round/>
              <a:headEnd type="triangle" w="med" len="med"/>
              <a:tailEnd/>
            </a:ln>
            <a:effectLst/>
          </p:spPr>
        </p:cxnSp>
        <p:cxnSp>
          <p:nvCxnSpPr>
            <p:cNvPr id="118993" name="AutoShape 209"/>
            <p:cNvCxnSpPr>
              <a:cxnSpLocks noChangeAspect="1" noChangeShapeType="1"/>
              <a:stCxn id="118978" idx="4"/>
              <a:endCxn id="118978" idx="2"/>
            </p:cNvCxnSpPr>
            <p:nvPr/>
          </p:nvCxnSpPr>
          <p:spPr bwMode="auto">
            <a:xfrm rot="16200000" flipV="1">
              <a:off x="2202611" y="5102870"/>
              <a:ext cx="127000" cy="114300"/>
            </a:xfrm>
            <a:prstGeom prst="curvedConnector4">
              <a:avLst>
                <a:gd name="adj1" fmla="val -57431"/>
                <a:gd name="adj2" fmla="val 167292"/>
              </a:avLst>
            </a:prstGeom>
            <a:noFill/>
            <a:ln w="19050">
              <a:solidFill>
                <a:schemeClr val="tx1"/>
              </a:solidFill>
              <a:round/>
              <a:headEnd/>
              <a:tailEnd type="triangle" w="med" len="med"/>
            </a:ln>
            <a:effectLst/>
          </p:spPr>
        </p:cxnSp>
        <p:cxnSp>
          <p:nvCxnSpPr>
            <p:cNvPr id="118994" name="AutoShape 210"/>
            <p:cNvCxnSpPr>
              <a:cxnSpLocks noChangeAspect="1" noChangeShapeType="1"/>
              <a:stCxn id="118981" idx="2"/>
              <a:endCxn id="118981" idx="0"/>
            </p:cNvCxnSpPr>
            <p:nvPr/>
          </p:nvCxnSpPr>
          <p:spPr bwMode="auto">
            <a:xfrm rot="10800000" flipH="1">
              <a:off x="2208961" y="4301182"/>
              <a:ext cx="114300" cy="127000"/>
            </a:xfrm>
            <a:prstGeom prst="curvedConnector4">
              <a:avLst>
                <a:gd name="adj1" fmla="val -67292"/>
                <a:gd name="adj2" fmla="val 157833"/>
              </a:avLst>
            </a:prstGeom>
            <a:noFill/>
            <a:ln w="19050">
              <a:solidFill>
                <a:schemeClr val="tx1"/>
              </a:solidFill>
              <a:round/>
              <a:headEnd/>
              <a:tailEnd type="triangle" w="med" len="med"/>
            </a:ln>
            <a:effectLst/>
          </p:spPr>
        </p:cxnSp>
      </p:grpSp>
      <p:sp>
        <p:nvSpPr>
          <p:cNvPr id="118996" name="Text Box 212"/>
          <p:cNvSpPr txBox="1">
            <a:spLocks noChangeArrowheads="1"/>
          </p:cNvSpPr>
          <p:nvPr/>
        </p:nvSpPr>
        <p:spPr bwMode="auto">
          <a:xfrm>
            <a:off x="1344093" y="1115581"/>
            <a:ext cx="463588" cy="307777"/>
          </a:xfrm>
          <a:prstGeom prst="rect">
            <a:avLst/>
          </a:prstGeom>
          <a:noFill/>
          <a:ln w="9525" algn="ctr">
            <a:noFill/>
            <a:miter lim="800000"/>
            <a:headEnd/>
            <a:tailEnd/>
          </a:ln>
          <a:effectLst/>
        </p:spPr>
        <p:txBody>
          <a:bodyPr wrap="none">
            <a:spAutoFit/>
          </a:bodyPr>
          <a:lstStyle/>
          <a:p>
            <a:pPr marL="342900" indent="-342900" algn="l" eaLnBrk="1" hangingPunct="1">
              <a:spcBef>
                <a:spcPct val="20000"/>
              </a:spcBef>
            </a:pPr>
            <a:r>
              <a:rPr lang="en-GB" sz="1400" b="0" dirty="0"/>
              <a:t>F</a:t>
            </a:r>
            <a:r>
              <a:rPr lang="en-GB" sz="1400" b="0" baseline="-25000" dirty="0"/>
              <a:t>L</a:t>
            </a:r>
            <a:r>
              <a:rPr lang="en-GB" sz="1400" b="0" dirty="0"/>
              <a:t>B</a:t>
            </a:r>
            <a:r>
              <a:rPr lang="en-GB" sz="1400" b="0" baseline="-25000" dirty="0"/>
              <a:t>L</a:t>
            </a:r>
            <a:endParaRPr lang="en-US" sz="1400" b="0" baseline="-25000" dirty="0"/>
          </a:p>
        </p:txBody>
      </p:sp>
      <p:sp>
        <p:nvSpPr>
          <p:cNvPr id="118997" name="Text Box 213"/>
          <p:cNvSpPr txBox="1">
            <a:spLocks noChangeArrowheads="1"/>
          </p:cNvSpPr>
          <p:nvPr/>
        </p:nvSpPr>
        <p:spPr bwMode="auto">
          <a:xfrm>
            <a:off x="1851671" y="1115581"/>
            <a:ext cx="490840" cy="307777"/>
          </a:xfrm>
          <a:prstGeom prst="rect">
            <a:avLst/>
          </a:prstGeom>
          <a:noFill/>
          <a:ln w="9525" algn="ctr">
            <a:noFill/>
            <a:miter lim="800000"/>
            <a:headEnd/>
            <a:tailEnd/>
          </a:ln>
          <a:effectLst/>
        </p:spPr>
        <p:txBody>
          <a:bodyPr wrap="none">
            <a:spAutoFit/>
          </a:bodyPr>
          <a:lstStyle/>
          <a:p>
            <a:pPr marL="342900" indent="-342900" algn="l" eaLnBrk="1" hangingPunct="1">
              <a:spcBef>
                <a:spcPct val="20000"/>
              </a:spcBef>
            </a:pPr>
            <a:r>
              <a:rPr lang="en-GB" sz="1400" b="0" dirty="0"/>
              <a:t>F</a:t>
            </a:r>
            <a:r>
              <a:rPr lang="en-GB" sz="1400" b="0" baseline="-25000" dirty="0"/>
              <a:t>N</a:t>
            </a:r>
            <a:r>
              <a:rPr lang="en-GB" sz="1400" b="0" dirty="0"/>
              <a:t>B</a:t>
            </a:r>
            <a:r>
              <a:rPr lang="en-GB" sz="1400" b="0" baseline="-25000" dirty="0"/>
              <a:t>L</a:t>
            </a:r>
            <a:endParaRPr lang="en-US" sz="1400" b="0" baseline="-25000" dirty="0"/>
          </a:p>
        </p:txBody>
      </p:sp>
      <p:sp>
        <p:nvSpPr>
          <p:cNvPr id="118998" name="Text Box 214"/>
          <p:cNvSpPr txBox="1">
            <a:spLocks noChangeArrowheads="1"/>
          </p:cNvSpPr>
          <p:nvPr/>
        </p:nvSpPr>
        <p:spPr bwMode="auto">
          <a:xfrm>
            <a:off x="2355727" y="1115581"/>
            <a:ext cx="490840" cy="307777"/>
          </a:xfrm>
          <a:prstGeom prst="rect">
            <a:avLst/>
          </a:prstGeom>
          <a:noFill/>
          <a:ln w="9525" algn="ctr">
            <a:noFill/>
            <a:miter lim="800000"/>
            <a:headEnd/>
            <a:tailEnd/>
          </a:ln>
          <a:effectLst/>
        </p:spPr>
        <p:txBody>
          <a:bodyPr wrap="none">
            <a:spAutoFit/>
          </a:bodyPr>
          <a:lstStyle/>
          <a:p>
            <a:pPr marL="342900" indent="-342900" algn="l" eaLnBrk="1" hangingPunct="1">
              <a:spcBef>
                <a:spcPct val="20000"/>
              </a:spcBef>
            </a:pPr>
            <a:r>
              <a:rPr lang="en-GB" sz="1400" b="0"/>
              <a:t>F</a:t>
            </a:r>
            <a:r>
              <a:rPr lang="en-GB" sz="1400" b="0" baseline="-25000"/>
              <a:t>L</a:t>
            </a:r>
            <a:r>
              <a:rPr lang="en-GB" sz="1400" b="0"/>
              <a:t>B</a:t>
            </a:r>
            <a:r>
              <a:rPr lang="en-GB" sz="1400" b="0" baseline="-25000"/>
              <a:t>N</a:t>
            </a:r>
            <a:endParaRPr lang="en-US" sz="1400" b="0" baseline="-25000"/>
          </a:p>
        </p:txBody>
      </p:sp>
      <p:sp>
        <p:nvSpPr>
          <p:cNvPr id="118999" name="Text Box 215"/>
          <p:cNvSpPr txBox="1">
            <a:spLocks noChangeArrowheads="1"/>
          </p:cNvSpPr>
          <p:nvPr/>
        </p:nvSpPr>
        <p:spPr bwMode="auto">
          <a:xfrm>
            <a:off x="2859784" y="1115581"/>
            <a:ext cx="518091" cy="307777"/>
          </a:xfrm>
          <a:prstGeom prst="rect">
            <a:avLst/>
          </a:prstGeom>
          <a:noFill/>
          <a:ln w="9525" algn="ctr">
            <a:noFill/>
            <a:miter lim="800000"/>
            <a:headEnd/>
            <a:tailEnd/>
          </a:ln>
          <a:effectLst/>
        </p:spPr>
        <p:txBody>
          <a:bodyPr wrap="none">
            <a:spAutoFit/>
          </a:bodyPr>
          <a:lstStyle/>
          <a:p>
            <a:pPr marL="342900" indent="-342900" algn="l" eaLnBrk="1" hangingPunct="1">
              <a:spcBef>
                <a:spcPct val="20000"/>
              </a:spcBef>
            </a:pPr>
            <a:r>
              <a:rPr lang="en-GB" sz="1400" b="0" dirty="0"/>
              <a:t>F</a:t>
            </a:r>
            <a:r>
              <a:rPr lang="en-GB" sz="1400" b="0" baseline="-25000" dirty="0"/>
              <a:t>N</a:t>
            </a:r>
            <a:r>
              <a:rPr lang="en-GB" sz="1400" b="0" dirty="0"/>
              <a:t>B</a:t>
            </a:r>
            <a:r>
              <a:rPr lang="en-GB" sz="1400" b="0" baseline="-25000" dirty="0"/>
              <a:t>N</a:t>
            </a:r>
            <a:endParaRPr lang="en-US" sz="1400" b="0" baseline="-25000" dirty="0"/>
          </a:p>
        </p:txBody>
      </p:sp>
      <p:sp>
        <p:nvSpPr>
          <p:cNvPr id="119004" name="Rectangle 220"/>
          <p:cNvSpPr>
            <a:spLocks noChangeArrowheads="1"/>
          </p:cNvSpPr>
          <p:nvPr/>
        </p:nvSpPr>
        <p:spPr bwMode="auto">
          <a:xfrm>
            <a:off x="1388261" y="1482046"/>
            <a:ext cx="308317" cy="2132013"/>
          </a:xfrm>
          <a:prstGeom prst="rect">
            <a:avLst/>
          </a:prstGeom>
          <a:solidFill>
            <a:schemeClr val="tx2"/>
          </a:solidFill>
          <a:ln w="9525">
            <a:solidFill>
              <a:srgbClr val="000000"/>
            </a:solidFill>
            <a:miter lim="800000"/>
            <a:headEnd/>
            <a:tailEnd/>
          </a:ln>
        </p:spPr>
        <p:txBody>
          <a:bodyPr/>
          <a:lstStyle/>
          <a:p>
            <a:endParaRPr lang="en-GB" sz="1200"/>
          </a:p>
        </p:txBody>
      </p:sp>
      <p:sp>
        <p:nvSpPr>
          <p:cNvPr id="119005" name="Rectangle 221"/>
          <p:cNvSpPr>
            <a:spLocks noChangeArrowheads="1"/>
          </p:cNvSpPr>
          <p:nvPr/>
        </p:nvSpPr>
        <p:spPr bwMode="auto">
          <a:xfrm>
            <a:off x="1907560" y="1482044"/>
            <a:ext cx="302455" cy="577850"/>
          </a:xfrm>
          <a:prstGeom prst="rect">
            <a:avLst/>
          </a:prstGeom>
          <a:solidFill>
            <a:schemeClr val="tx2"/>
          </a:solidFill>
          <a:ln w="9525">
            <a:solidFill>
              <a:srgbClr val="000000"/>
            </a:solidFill>
            <a:miter lim="800000"/>
            <a:headEnd/>
            <a:tailEnd/>
          </a:ln>
        </p:spPr>
        <p:txBody>
          <a:bodyPr/>
          <a:lstStyle/>
          <a:p>
            <a:endParaRPr lang="en-GB" sz="1200"/>
          </a:p>
        </p:txBody>
      </p:sp>
      <p:sp>
        <p:nvSpPr>
          <p:cNvPr id="119006" name="Rectangle 222"/>
          <p:cNvSpPr>
            <a:spLocks noChangeArrowheads="1"/>
          </p:cNvSpPr>
          <p:nvPr/>
        </p:nvSpPr>
        <p:spPr bwMode="auto">
          <a:xfrm>
            <a:off x="2432131" y="1482044"/>
            <a:ext cx="308317" cy="577850"/>
          </a:xfrm>
          <a:prstGeom prst="rect">
            <a:avLst/>
          </a:prstGeom>
          <a:solidFill>
            <a:schemeClr val="tx2"/>
          </a:solidFill>
          <a:ln w="9525">
            <a:solidFill>
              <a:srgbClr val="000000"/>
            </a:solidFill>
            <a:miter lim="800000"/>
            <a:headEnd/>
            <a:tailEnd/>
          </a:ln>
        </p:spPr>
        <p:txBody>
          <a:bodyPr/>
          <a:lstStyle/>
          <a:p>
            <a:endParaRPr lang="en-GB" sz="1200"/>
          </a:p>
        </p:txBody>
      </p:sp>
      <p:sp>
        <p:nvSpPr>
          <p:cNvPr id="119007" name="Rectangle 223"/>
          <p:cNvSpPr>
            <a:spLocks noChangeArrowheads="1"/>
          </p:cNvSpPr>
          <p:nvPr/>
        </p:nvSpPr>
        <p:spPr bwMode="auto">
          <a:xfrm>
            <a:off x="2931790" y="1482046"/>
            <a:ext cx="303628" cy="423863"/>
          </a:xfrm>
          <a:prstGeom prst="rect">
            <a:avLst/>
          </a:prstGeom>
          <a:solidFill>
            <a:schemeClr val="tx2"/>
          </a:solidFill>
          <a:ln w="9525">
            <a:solidFill>
              <a:srgbClr val="000000"/>
            </a:solidFill>
            <a:miter lim="800000"/>
            <a:headEnd/>
            <a:tailEnd/>
          </a:ln>
        </p:spPr>
        <p:txBody>
          <a:bodyPr/>
          <a:lstStyle/>
          <a:p>
            <a:endParaRPr lang="en-GB" sz="1200"/>
          </a:p>
        </p:txBody>
      </p:sp>
      <p:sp>
        <p:nvSpPr>
          <p:cNvPr id="119008" name="Line 224"/>
          <p:cNvSpPr>
            <a:spLocks noChangeShapeType="1"/>
          </p:cNvSpPr>
          <p:nvPr/>
        </p:nvSpPr>
        <p:spPr bwMode="auto">
          <a:xfrm>
            <a:off x="1174313" y="1482044"/>
            <a:ext cx="0" cy="2489200"/>
          </a:xfrm>
          <a:prstGeom prst="line">
            <a:avLst/>
          </a:prstGeom>
          <a:noFill/>
          <a:ln w="0">
            <a:solidFill>
              <a:srgbClr val="000000"/>
            </a:solidFill>
            <a:round/>
            <a:headEnd/>
            <a:tailEnd/>
          </a:ln>
        </p:spPr>
        <p:txBody>
          <a:bodyPr/>
          <a:lstStyle/>
          <a:p>
            <a:endParaRPr lang="en-GB" sz="1200"/>
          </a:p>
        </p:txBody>
      </p:sp>
      <p:sp>
        <p:nvSpPr>
          <p:cNvPr id="119009" name="Line 225"/>
          <p:cNvSpPr>
            <a:spLocks noChangeShapeType="1"/>
          </p:cNvSpPr>
          <p:nvPr/>
        </p:nvSpPr>
        <p:spPr bwMode="auto">
          <a:xfrm>
            <a:off x="1142075" y="3971244"/>
            <a:ext cx="25790" cy="0"/>
          </a:xfrm>
          <a:prstGeom prst="line">
            <a:avLst/>
          </a:prstGeom>
          <a:noFill/>
          <a:ln w="0">
            <a:solidFill>
              <a:srgbClr val="000000"/>
            </a:solidFill>
            <a:round/>
            <a:headEnd/>
            <a:tailEnd/>
          </a:ln>
        </p:spPr>
        <p:txBody>
          <a:bodyPr/>
          <a:lstStyle/>
          <a:p>
            <a:endParaRPr lang="en-GB" sz="1200"/>
          </a:p>
        </p:txBody>
      </p:sp>
      <p:sp>
        <p:nvSpPr>
          <p:cNvPr id="119010" name="Line 226"/>
          <p:cNvSpPr>
            <a:spLocks noChangeShapeType="1"/>
          </p:cNvSpPr>
          <p:nvPr/>
        </p:nvSpPr>
        <p:spPr bwMode="auto">
          <a:xfrm>
            <a:off x="1142075" y="3614056"/>
            <a:ext cx="25790" cy="0"/>
          </a:xfrm>
          <a:prstGeom prst="line">
            <a:avLst/>
          </a:prstGeom>
          <a:noFill/>
          <a:ln w="0">
            <a:solidFill>
              <a:srgbClr val="000000"/>
            </a:solidFill>
            <a:round/>
            <a:headEnd/>
            <a:tailEnd/>
          </a:ln>
        </p:spPr>
        <p:txBody>
          <a:bodyPr/>
          <a:lstStyle/>
          <a:p>
            <a:endParaRPr lang="en-GB" sz="1200"/>
          </a:p>
        </p:txBody>
      </p:sp>
      <p:sp>
        <p:nvSpPr>
          <p:cNvPr id="119011" name="Line 227"/>
          <p:cNvSpPr>
            <a:spLocks noChangeShapeType="1"/>
          </p:cNvSpPr>
          <p:nvPr/>
        </p:nvSpPr>
        <p:spPr bwMode="auto">
          <a:xfrm>
            <a:off x="1142075" y="3261631"/>
            <a:ext cx="25790" cy="0"/>
          </a:xfrm>
          <a:prstGeom prst="line">
            <a:avLst/>
          </a:prstGeom>
          <a:noFill/>
          <a:ln w="0">
            <a:solidFill>
              <a:srgbClr val="000000"/>
            </a:solidFill>
            <a:round/>
            <a:headEnd/>
            <a:tailEnd/>
          </a:ln>
        </p:spPr>
        <p:txBody>
          <a:bodyPr/>
          <a:lstStyle/>
          <a:p>
            <a:endParaRPr lang="en-GB" sz="1200"/>
          </a:p>
        </p:txBody>
      </p:sp>
      <p:sp>
        <p:nvSpPr>
          <p:cNvPr id="119012" name="Line 228"/>
          <p:cNvSpPr>
            <a:spLocks noChangeShapeType="1"/>
          </p:cNvSpPr>
          <p:nvPr/>
        </p:nvSpPr>
        <p:spPr bwMode="auto">
          <a:xfrm>
            <a:off x="1142075" y="2902856"/>
            <a:ext cx="25790" cy="0"/>
          </a:xfrm>
          <a:prstGeom prst="line">
            <a:avLst/>
          </a:prstGeom>
          <a:noFill/>
          <a:ln w="0">
            <a:solidFill>
              <a:srgbClr val="000000"/>
            </a:solidFill>
            <a:round/>
            <a:headEnd/>
            <a:tailEnd/>
          </a:ln>
        </p:spPr>
        <p:txBody>
          <a:bodyPr/>
          <a:lstStyle/>
          <a:p>
            <a:endParaRPr lang="en-GB" sz="1200"/>
          </a:p>
        </p:txBody>
      </p:sp>
      <p:sp>
        <p:nvSpPr>
          <p:cNvPr id="119013" name="Line 229"/>
          <p:cNvSpPr>
            <a:spLocks noChangeShapeType="1"/>
          </p:cNvSpPr>
          <p:nvPr/>
        </p:nvSpPr>
        <p:spPr bwMode="auto">
          <a:xfrm>
            <a:off x="1142075" y="2550431"/>
            <a:ext cx="25790" cy="0"/>
          </a:xfrm>
          <a:prstGeom prst="line">
            <a:avLst/>
          </a:prstGeom>
          <a:noFill/>
          <a:ln w="0">
            <a:solidFill>
              <a:srgbClr val="000000"/>
            </a:solidFill>
            <a:round/>
            <a:headEnd/>
            <a:tailEnd/>
          </a:ln>
        </p:spPr>
        <p:txBody>
          <a:bodyPr/>
          <a:lstStyle/>
          <a:p>
            <a:endParaRPr lang="en-GB" sz="1200"/>
          </a:p>
        </p:txBody>
      </p:sp>
      <p:sp>
        <p:nvSpPr>
          <p:cNvPr id="119014" name="Line 230"/>
          <p:cNvSpPr>
            <a:spLocks noChangeShapeType="1"/>
          </p:cNvSpPr>
          <p:nvPr/>
        </p:nvSpPr>
        <p:spPr bwMode="auto">
          <a:xfrm>
            <a:off x="1142075" y="2193244"/>
            <a:ext cx="25790" cy="0"/>
          </a:xfrm>
          <a:prstGeom prst="line">
            <a:avLst/>
          </a:prstGeom>
          <a:noFill/>
          <a:ln w="0">
            <a:solidFill>
              <a:srgbClr val="000000"/>
            </a:solidFill>
            <a:round/>
            <a:headEnd/>
            <a:tailEnd/>
          </a:ln>
        </p:spPr>
        <p:txBody>
          <a:bodyPr/>
          <a:lstStyle/>
          <a:p>
            <a:endParaRPr lang="en-GB" sz="1200"/>
          </a:p>
        </p:txBody>
      </p:sp>
      <p:sp>
        <p:nvSpPr>
          <p:cNvPr id="119015" name="Line 231"/>
          <p:cNvSpPr>
            <a:spLocks noChangeShapeType="1"/>
          </p:cNvSpPr>
          <p:nvPr/>
        </p:nvSpPr>
        <p:spPr bwMode="auto">
          <a:xfrm>
            <a:off x="1142075" y="1840819"/>
            <a:ext cx="25790" cy="0"/>
          </a:xfrm>
          <a:prstGeom prst="line">
            <a:avLst/>
          </a:prstGeom>
          <a:noFill/>
          <a:ln w="0">
            <a:solidFill>
              <a:srgbClr val="000000"/>
            </a:solidFill>
            <a:round/>
            <a:headEnd/>
            <a:tailEnd/>
          </a:ln>
        </p:spPr>
        <p:txBody>
          <a:bodyPr/>
          <a:lstStyle/>
          <a:p>
            <a:endParaRPr lang="en-GB" sz="1200"/>
          </a:p>
        </p:txBody>
      </p:sp>
      <p:sp>
        <p:nvSpPr>
          <p:cNvPr id="119016" name="Line 232"/>
          <p:cNvSpPr>
            <a:spLocks noChangeShapeType="1"/>
          </p:cNvSpPr>
          <p:nvPr/>
        </p:nvSpPr>
        <p:spPr bwMode="auto">
          <a:xfrm>
            <a:off x="1142075" y="1482044"/>
            <a:ext cx="25790" cy="0"/>
          </a:xfrm>
          <a:prstGeom prst="line">
            <a:avLst/>
          </a:prstGeom>
          <a:noFill/>
          <a:ln w="0">
            <a:solidFill>
              <a:srgbClr val="000000"/>
            </a:solidFill>
            <a:round/>
            <a:headEnd/>
            <a:tailEnd/>
          </a:ln>
        </p:spPr>
        <p:txBody>
          <a:bodyPr/>
          <a:lstStyle/>
          <a:p>
            <a:endParaRPr lang="en-GB" sz="1200"/>
          </a:p>
        </p:txBody>
      </p:sp>
      <p:sp>
        <p:nvSpPr>
          <p:cNvPr id="119017" name="Rectangle 233"/>
          <p:cNvSpPr>
            <a:spLocks noChangeArrowheads="1"/>
          </p:cNvSpPr>
          <p:nvPr/>
        </p:nvSpPr>
        <p:spPr bwMode="auto">
          <a:xfrm>
            <a:off x="709787" y="3906156"/>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-70000 </a:t>
            </a:r>
            <a:endParaRPr lang="en-GB" sz="1000" b="0"/>
          </a:p>
        </p:txBody>
      </p:sp>
      <p:sp>
        <p:nvSpPr>
          <p:cNvPr id="119018" name="Rectangle 234"/>
          <p:cNvSpPr>
            <a:spLocks noChangeArrowheads="1"/>
          </p:cNvSpPr>
          <p:nvPr/>
        </p:nvSpPr>
        <p:spPr bwMode="auto">
          <a:xfrm>
            <a:off x="709787" y="3547381"/>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-60000 </a:t>
            </a:r>
            <a:endParaRPr lang="en-GB" sz="1000" b="0"/>
          </a:p>
        </p:txBody>
      </p:sp>
      <p:sp>
        <p:nvSpPr>
          <p:cNvPr id="119019" name="Rectangle 235"/>
          <p:cNvSpPr>
            <a:spLocks noChangeArrowheads="1"/>
          </p:cNvSpPr>
          <p:nvPr/>
        </p:nvSpPr>
        <p:spPr bwMode="auto">
          <a:xfrm>
            <a:off x="709787" y="3194956"/>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-50000 </a:t>
            </a:r>
            <a:endParaRPr lang="en-GB" sz="1000" b="0"/>
          </a:p>
        </p:txBody>
      </p:sp>
      <p:sp>
        <p:nvSpPr>
          <p:cNvPr id="119020" name="Rectangle 236"/>
          <p:cNvSpPr>
            <a:spLocks noChangeArrowheads="1"/>
          </p:cNvSpPr>
          <p:nvPr/>
        </p:nvSpPr>
        <p:spPr bwMode="auto">
          <a:xfrm>
            <a:off x="709787" y="2837769"/>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-40000 </a:t>
            </a:r>
            <a:endParaRPr lang="en-GB" sz="1000" b="0"/>
          </a:p>
        </p:txBody>
      </p:sp>
      <p:sp>
        <p:nvSpPr>
          <p:cNvPr id="119021" name="Rectangle 237"/>
          <p:cNvSpPr>
            <a:spLocks noChangeArrowheads="1"/>
          </p:cNvSpPr>
          <p:nvPr/>
        </p:nvSpPr>
        <p:spPr bwMode="auto">
          <a:xfrm>
            <a:off x="709787" y="2485344"/>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-30000 </a:t>
            </a:r>
            <a:endParaRPr lang="en-GB" sz="1000" b="0"/>
          </a:p>
        </p:txBody>
      </p:sp>
      <p:sp>
        <p:nvSpPr>
          <p:cNvPr id="119022" name="Rectangle 238"/>
          <p:cNvSpPr>
            <a:spLocks noChangeArrowheads="1"/>
          </p:cNvSpPr>
          <p:nvPr/>
        </p:nvSpPr>
        <p:spPr bwMode="auto">
          <a:xfrm>
            <a:off x="709787" y="2126569"/>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-20000 </a:t>
            </a:r>
            <a:endParaRPr lang="en-GB" sz="1000" b="0"/>
          </a:p>
        </p:txBody>
      </p:sp>
      <p:sp>
        <p:nvSpPr>
          <p:cNvPr id="119023" name="Rectangle 239"/>
          <p:cNvSpPr>
            <a:spLocks noChangeArrowheads="1"/>
          </p:cNvSpPr>
          <p:nvPr/>
        </p:nvSpPr>
        <p:spPr bwMode="auto">
          <a:xfrm>
            <a:off x="709787" y="1775731"/>
            <a:ext cx="395942"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-10000 </a:t>
            </a:r>
            <a:endParaRPr lang="en-GB" sz="1000" b="0"/>
          </a:p>
        </p:txBody>
      </p:sp>
      <p:sp>
        <p:nvSpPr>
          <p:cNvPr id="119024" name="Rectangle 240"/>
          <p:cNvSpPr>
            <a:spLocks noChangeArrowheads="1"/>
          </p:cNvSpPr>
          <p:nvPr/>
        </p:nvSpPr>
        <p:spPr bwMode="auto">
          <a:xfrm>
            <a:off x="977951" y="1415369"/>
            <a:ext cx="65724" cy="153888"/>
          </a:xfrm>
          <a:prstGeom prst="rect">
            <a:avLst/>
          </a:prstGeom>
          <a:noFill/>
          <a:ln w="9525">
            <a:noFill/>
            <a:miter lim="800000"/>
            <a:headEnd/>
            <a:tailEnd/>
          </a:ln>
        </p:spPr>
        <p:txBody>
          <a:bodyPr wrap="none" lIns="0" tIns="0" rIns="0" bIns="0">
            <a:spAutoFit/>
          </a:bodyPr>
          <a:lstStyle/>
          <a:p>
            <a:pPr marL="342900" indent="-342900" algn="l" eaLnBrk="1" hangingPunct="1">
              <a:spcBef>
                <a:spcPct val="20000"/>
              </a:spcBef>
            </a:pPr>
            <a:r>
              <a:rPr lang="en-GB" sz="1000" b="0">
                <a:solidFill>
                  <a:srgbClr val="000000"/>
                </a:solidFill>
              </a:rPr>
              <a:t>0</a:t>
            </a:r>
            <a:endParaRPr lang="en-GB" sz="1000" b="0"/>
          </a:p>
        </p:txBody>
      </p:sp>
      <p:sp>
        <p:nvSpPr>
          <p:cNvPr id="119025" name="Rectangle 241"/>
          <p:cNvSpPr>
            <a:spLocks noChangeAspect="1" noChangeArrowheads="1"/>
          </p:cNvSpPr>
          <p:nvPr/>
        </p:nvSpPr>
        <p:spPr bwMode="auto">
          <a:xfrm>
            <a:off x="2032114" y="387352"/>
            <a:ext cx="5204182" cy="461665"/>
          </a:xfrm>
          <a:prstGeom prst="rect">
            <a:avLst/>
          </a:prstGeom>
          <a:noFill/>
          <a:ln w="9525">
            <a:noFill/>
            <a:miter lim="800000"/>
            <a:headEnd/>
            <a:tailEnd/>
          </a:ln>
        </p:spPr>
        <p:txBody>
          <a:bodyPr wrap="none" lIns="0" tIns="0" rIns="0" bIns="0">
            <a:spAutoFit/>
          </a:bodyPr>
          <a:lstStyle/>
          <a:p>
            <a:r>
              <a:rPr lang="en-US" sz="1600" b="0" dirty="0">
                <a:solidFill>
                  <a:schemeClr val="tx2"/>
                </a:solidFill>
              </a:rPr>
              <a:t>Functional asymmetries in forward and backward </a:t>
            </a:r>
            <a:r>
              <a:rPr lang="en-US" sz="1600" b="0" dirty="0" smtClean="0">
                <a:solidFill>
                  <a:schemeClr val="tx2"/>
                </a:solidFill>
              </a:rPr>
              <a:t>connections </a:t>
            </a:r>
          </a:p>
          <a:p>
            <a:pPr algn="ctr"/>
            <a:r>
              <a:rPr lang="en-US" sz="1400" dirty="0" smtClean="0">
                <a:solidFill>
                  <a:schemeClr val="tx2"/>
                </a:solidFill>
              </a:rPr>
              <a:t>Phenomenological DCM for induced responses </a:t>
            </a:r>
            <a:r>
              <a:rPr lang="en-US" sz="1400" b="0" dirty="0" smtClean="0">
                <a:solidFill>
                  <a:schemeClr val="tx2"/>
                </a:solidFill>
              </a:rPr>
              <a:t>(</a:t>
            </a:r>
            <a:r>
              <a:rPr kumimoji="1" lang="en-GB" sz="1400" dirty="0" smtClean="0">
                <a:solidFill>
                  <a:schemeClr val="tx2"/>
                </a:solidFill>
              </a:rPr>
              <a:t>Chen et al 2008)</a:t>
            </a:r>
            <a:endParaRPr lang="en-US" sz="1400" b="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duotone>
              <a:prstClr val="black"/>
              <a:srgbClr val="D9C3A5">
                <a:tint val="50000"/>
                <a:satMod val="180000"/>
              </a:srgbClr>
            </a:duotone>
          </a:blip>
          <a:srcRect b="13339"/>
          <a:stretch>
            <a:fillRect/>
          </a:stretch>
        </p:blipFill>
        <p:spPr bwMode="auto">
          <a:xfrm>
            <a:off x="3851921" y="227852"/>
            <a:ext cx="4874401" cy="6081468"/>
          </a:xfrm>
          <a:prstGeom prst="rect">
            <a:avLst/>
          </a:prstGeom>
          <a:noFill/>
          <a:ln w="9525">
            <a:noFill/>
            <a:miter lim="800000"/>
            <a:headEnd/>
            <a:tailEnd/>
          </a:ln>
          <a:effectLst/>
        </p:spPr>
      </p:pic>
      <p:grpSp>
        <p:nvGrpSpPr>
          <p:cNvPr id="115" name="Group 114"/>
          <p:cNvGrpSpPr>
            <a:grpSpLocks noChangeAspect="1"/>
          </p:cNvGrpSpPr>
          <p:nvPr/>
        </p:nvGrpSpPr>
        <p:grpSpPr>
          <a:xfrm>
            <a:off x="755576" y="1700808"/>
            <a:ext cx="2639854" cy="2640980"/>
            <a:chOff x="571500" y="233362"/>
            <a:chExt cx="3719513" cy="3721100"/>
          </a:xfrm>
        </p:grpSpPr>
        <p:sp>
          <p:nvSpPr>
            <p:cNvPr id="65540" name="Rectangle 4"/>
            <p:cNvSpPr>
              <a:spLocks noChangeArrowheads="1"/>
            </p:cNvSpPr>
            <p:nvPr/>
          </p:nvSpPr>
          <p:spPr bwMode="auto">
            <a:xfrm>
              <a:off x="571500" y="1966912"/>
              <a:ext cx="1658938" cy="1987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5541" name="Rectangle 5"/>
            <p:cNvSpPr>
              <a:spLocks noChangeArrowheads="1"/>
            </p:cNvSpPr>
            <p:nvPr/>
          </p:nvSpPr>
          <p:spPr bwMode="auto">
            <a:xfrm>
              <a:off x="571500" y="1966912"/>
              <a:ext cx="1658938" cy="19875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5542" name="Picture 6"/>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71500" y="1966912"/>
              <a:ext cx="1658938" cy="1987550"/>
            </a:xfrm>
            <a:prstGeom prst="rect">
              <a:avLst/>
            </a:prstGeom>
            <a:noFill/>
            <a:ln w="9525">
              <a:noFill/>
              <a:miter lim="800000"/>
              <a:headEnd/>
              <a:tailEnd/>
            </a:ln>
          </p:spPr>
        </p:pic>
        <p:sp>
          <p:nvSpPr>
            <p:cNvPr id="65545" name="Oval 9"/>
            <p:cNvSpPr>
              <a:spLocks noChangeArrowheads="1"/>
            </p:cNvSpPr>
            <p:nvPr/>
          </p:nvSpPr>
          <p:spPr bwMode="auto">
            <a:xfrm>
              <a:off x="1016000" y="3509963"/>
              <a:ext cx="50800" cy="50800"/>
            </a:xfrm>
            <a:prstGeom prst="ellips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46" name="Line 10"/>
            <p:cNvSpPr>
              <a:spLocks noChangeShapeType="1"/>
            </p:cNvSpPr>
            <p:nvPr/>
          </p:nvSpPr>
          <p:spPr bwMode="auto">
            <a:xfrm>
              <a:off x="1041400" y="3535363"/>
              <a:ext cx="133350" cy="1270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47" name="Line 11"/>
            <p:cNvSpPr>
              <a:spLocks noChangeShapeType="1"/>
            </p:cNvSpPr>
            <p:nvPr/>
          </p:nvSpPr>
          <p:spPr bwMode="auto">
            <a:xfrm>
              <a:off x="1773238" y="3522663"/>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48" name="Line 12"/>
            <p:cNvSpPr>
              <a:spLocks noChangeShapeType="1"/>
            </p:cNvSpPr>
            <p:nvPr/>
          </p:nvSpPr>
          <p:spPr bwMode="auto">
            <a:xfrm flipH="1">
              <a:off x="1773238" y="3522663"/>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49" name="Line 13"/>
            <p:cNvSpPr>
              <a:spLocks noChangeShapeType="1"/>
            </p:cNvSpPr>
            <p:nvPr/>
          </p:nvSpPr>
          <p:spPr bwMode="auto">
            <a:xfrm flipH="1">
              <a:off x="1677988" y="3535363"/>
              <a:ext cx="107950" cy="1206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0" name="Line 14"/>
            <p:cNvSpPr>
              <a:spLocks noChangeShapeType="1"/>
            </p:cNvSpPr>
            <p:nvPr/>
          </p:nvSpPr>
          <p:spPr bwMode="auto">
            <a:xfrm>
              <a:off x="1016000" y="3262312"/>
              <a:ext cx="50800" cy="1588"/>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1" name="Line 15"/>
            <p:cNvSpPr>
              <a:spLocks noChangeShapeType="1"/>
            </p:cNvSpPr>
            <p:nvPr/>
          </p:nvSpPr>
          <p:spPr bwMode="auto">
            <a:xfrm>
              <a:off x="1041400" y="3236912"/>
              <a:ext cx="1588" cy="508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2" name="Line 16"/>
            <p:cNvSpPr>
              <a:spLocks noChangeShapeType="1"/>
            </p:cNvSpPr>
            <p:nvPr/>
          </p:nvSpPr>
          <p:spPr bwMode="auto">
            <a:xfrm flipH="1" flipV="1">
              <a:off x="1028700" y="3217862"/>
              <a:ext cx="12700" cy="444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3" name="Line 17"/>
            <p:cNvSpPr>
              <a:spLocks noChangeShapeType="1"/>
            </p:cNvSpPr>
            <p:nvPr/>
          </p:nvSpPr>
          <p:spPr bwMode="auto">
            <a:xfrm>
              <a:off x="1760538" y="3205162"/>
              <a:ext cx="50800" cy="1588"/>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4" name="Line 18"/>
            <p:cNvSpPr>
              <a:spLocks noChangeShapeType="1"/>
            </p:cNvSpPr>
            <p:nvPr/>
          </p:nvSpPr>
          <p:spPr bwMode="auto">
            <a:xfrm>
              <a:off x="1785938" y="3179762"/>
              <a:ext cx="1588" cy="508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5" name="Line 19"/>
            <p:cNvSpPr>
              <a:spLocks noChangeShapeType="1"/>
            </p:cNvSpPr>
            <p:nvPr/>
          </p:nvSpPr>
          <p:spPr bwMode="auto">
            <a:xfrm>
              <a:off x="1773238" y="319246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6" name="Line 20"/>
            <p:cNvSpPr>
              <a:spLocks noChangeShapeType="1"/>
            </p:cNvSpPr>
            <p:nvPr/>
          </p:nvSpPr>
          <p:spPr bwMode="auto">
            <a:xfrm flipH="1">
              <a:off x="1773238" y="319246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7" name="Line 21"/>
            <p:cNvSpPr>
              <a:spLocks noChangeShapeType="1"/>
            </p:cNvSpPr>
            <p:nvPr/>
          </p:nvSpPr>
          <p:spPr bwMode="auto">
            <a:xfrm flipH="1">
              <a:off x="1773238" y="3205162"/>
              <a:ext cx="12700" cy="317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58" name="Line 22"/>
            <p:cNvSpPr>
              <a:spLocks noChangeShapeType="1"/>
            </p:cNvSpPr>
            <p:nvPr/>
          </p:nvSpPr>
          <p:spPr bwMode="auto">
            <a:xfrm>
              <a:off x="571500" y="196691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0" name="Line 24"/>
            <p:cNvSpPr>
              <a:spLocks noChangeShapeType="1"/>
            </p:cNvSpPr>
            <p:nvPr/>
          </p:nvSpPr>
          <p:spPr bwMode="auto">
            <a:xfrm flipV="1">
              <a:off x="2230438" y="1966912"/>
              <a:ext cx="1588" cy="19875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1" name="Line 25"/>
            <p:cNvSpPr>
              <a:spLocks noChangeShapeType="1"/>
            </p:cNvSpPr>
            <p:nvPr/>
          </p:nvSpPr>
          <p:spPr bwMode="auto">
            <a:xfrm flipV="1">
              <a:off x="571500" y="1966912"/>
              <a:ext cx="1588" cy="19875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3" name="Line 27"/>
            <p:cNvSpPr>
              <a:spLocks noChangeShapeType="1"/>
            </p:cNvSpPr>
            <p:nvPr/>
          </p:nvSpPr>
          <p:spPr bwMode="auto">
            <a:xfrm flipV="1">
              <a:off x="571500" y="1966912"/>
              <a:ext cx="1588" cy="19875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4" name="Line 28"/>
            <p:cNvSpPr>
              <a:spLocks noChangeShapeType="1"/>
            </p:cNvSpPr>
            <p:nvPr/>
          </p:nvSpPr>
          <p:spPr bwMode="auto">
            <a:xfrm>
              <a:off x="571500" y="196691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6" name="Line 30"/>
            <p:cNvSpPr>
              <a:spLocks noChangeShapeType="1"/>
            </p:cNvSpPr>
            <p:nvPr/>
          </p:nvSpPr>
          <p:spPr bwMode="auto">
            <a:xfrm flipV="1">
              <a:off x="2230438" y="1966912"/>
              <a:ext cx="1588" cy="19875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7" name="Line 31"/>
            <p:cNvSpPr>
              <a:spLocks noChangeShapeType="1"/>
            </p:cNvSpPr>
            <p:nvPr/>
          </p:nvSpPr>
          <p:spPr bwMode="auto">
            <a:xfrm flipV="1">
              <a:off x="571500" y="1966912"/>
              <a:ext cx="1588" cy="19875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68" name="Rectangle 32"/>
            <p:cNvSpPr>
              <a:spLocks noChangeArrowheads="1"/>
            </p:cNvSpPr>
            <p:nvPr/>
          </p:nvSpPr>
          <p:spPr bwMode="auto">
            <a:xfrm>
              <a:off x="571500" y="233362"/>
              <a:ext cx="1658938" cy="1657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5569" name="Rectangle 33"/>
            <p:cNvSpPr>
              <a:spLocks noChangeArrowheads="1"/>
            </p:cNvSpPr>
            <p:nvPr/>
          </p:nvSpPr>
          <p:spPr bwMode="auto">
            <a:xfrm>
              <a:off x="571500" y="233362"/>
              <a:ext cx="1658938" cy="1657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5570" name="Picture 34"/>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71500" y="233362"/>
              <a:ext cx="1658938" cy="1657350"/>
            </a:xfrm>
            <a:prstGeom prst="rect">
              <a:avLst/>
            </a:prstGeom>
            <a:noFill/>
            <a:ln w="9525">
              <a:noFill/>
              <a:miter lim="800000"/>
              <a:headEnd/>
              <a:tailEnd/>
            </a:ln>
          </p:spPr>
        </p:pic>
        <p:sp>
          <p:nvSpPr>
            <p:cNvPr id="65573" name="Oval 37"/>
            <p:cNvSpPr>
              <a:spLocks noChangeArrowheads="1"/>
            </p:cNvSpPr>
            <p:nvPr/>
          </p:nvSpPr>
          <p:spPr bwMode="auto">
            <a:xfrm>
              <a:off x="1016000" y="1338262"/>
              <a:ext cx="50800" cy="50800"/>
            </a:xfrm>
            <a:prstGeom prst="ellips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74" name="Line 38"/>
            <p:cNvSpPr>
              <a:spLocks noChangeShapeType="1"/>
            </p:cNvSpPr>
            <p:nvPr/>
          </p:nvSpPr>
          <p:spPr bwMode="auto">
            <a:xfrm flipV="1">
              <a:off x="1041400" y="1357312"/>
              <a:ext cx="133350" cy="63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75" name="Line 39"/>
            <p:cNvSpPr>
              <a:spLocks noChangeShapeType="1"/>
            </p:cNvSpPr>
            <p:nvPr/>
          </p:nvSpPr>
          <p:spPr bwMode="auto">
            <a:xfrm>
              <a:off x="1773238" y="135096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76" name="Line 40"/>
            <p:cNvSpPr>
              <a:spLocks noChangeShapeType="1"/>
            </p:cNvSpPr>
            <p:nvPr/>
          </p:nvSpPr>
          <p:spPr bwMode="auto">
            <a:xfrm flipH="1">
              <a:off x="1773238" y="135096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77" name="Line 41"/>
            <p:cNvSpPr>
              <a:spLocks noChangeShapeType="1"/>
            </p:cNvSpPr>
            <p:nvPr/>
          </p:nvSpPr>
          <p:spPr bwMode="auto">
            <a:xfrm flipH="1">
              <a:off x="1677988" y="1363662"/>
              <a:ext cx="107950" cy="127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78" name="Line 42"/>
            <p:cNvSpPr>
              <a:spLocks noChangeShapeType="1"/>
            </p:cNvSpPr>
            <p:nvPr/>
          </p:nvSpPr>
          <p:spPr bwMode="auto">
            <a:xfrm>
              <a:off x="1016000" y="1446212"/>
              <a:ext cx="50800" cy="1588"/>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79" name="Line 43"/>
            <p:cNvSpPr>
              <a:spLocks noChangeShapeType="1"/>
            </p:cNvSpPr>
            <p:nvPr/>
          </p:nvSpPr>
          <p:spPr bwMode="auto">
            <a:xfrm>
              <a:off x="1041400" y="1420812"/>
              <a:ext cx="1588" cy="508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0" name="Line 44"/>
            <p:cNvSpPr>
              <a:spLocks noChangeShapeType="1"/>
            </p:cNvSpPr>
            <p:nvPr/>
          </p:nvSpPr>
          <p:spPr bwMode="auto">
            <a:xfrm flipH="1">
              <a:off x="1028700" y="1446212"/>
              <a:ext cx="12700" cy="127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1" name="Line 45"/>
            <p:cNvSpPr>
              <a:spLocks noChangeShapeType="1"/>
            </p:cNvSpPr>
            <p:nvPr/>
          </p:nvSpPr>
          <p:spPr bwMode="auto">
            <a:xfrm>
              <a:off x="1760538" y="1471612"/>
              <a:ext cx="50800" cy="1588"/>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2" name="Line 46"/>
            <p:cNvSpPr>
              <a:spLocks noChangeShapeType="1"/>
            </p:cNvSpPr>
            <p:nvPr/>
          </p:nvSpPr>
          <p:spPr bwMode="auto">
            <a:xfrm>
              <a:off x="1785938" y="1446212"/>
              <a:ext cx="1588" cy="508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3" name="Line 47"/>
            <p:cNvSpPr>
              <a:spLocks noChangeShapeType="1"/>
            </p:cNvSpPr>
            <p:nvPr/>
          </p:nvSpPr>
          <p:spPr bwMode="auto">
            <a:xfrm>
              <a:off x="1773238" y="145891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4" name="Line 48"/>
            <p:cNvSpPr>
              <a:spLocks noChangeShapeType="1"/>
            </p:cNvSpPr>
            <p:nvPr/>
          </p:nvSpPr>
          <p:spPr bwMode="auto">
            <a:xfrm flipH="1">
              <a:off x="1773238" y="145891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5" name="Line 49"/>
            <p:cNvSpPr>
              <a:spLocks noChangeShapeType="1"/>
            </p:cNvSpPr>
            <p:nvPr/>
          </p:nvSpPr>
          <p:spPr bwMode="auto">
            <a:xfrm flipH="1">
              <a:off x="1773238" y="1471612"/>
              <a:ext cx="12700" cy="190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6" name="Line 50"/>
            <p:cNvSpPr>
              <a:spLocks noChangeShapeType="1"/>
            </p:cNvSpPr>
            <p:nvPr/>
          </p:nvSpPr>
          <p:spPr bwMode="auto">
            <a:xfrm>
              <a:off x="571500" y="23336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7" name="Line 51"/>
            <p:cNvSpPr>
              <a:spLocks noChangeShapeType="1"/>
            </p:cNvSpPr>
            <p:nvPr/>
          </p:nvSpPr>
          <p:spPr bwMode="auto">
            <a:xfrm>
              <a:off x="571500" y="189071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8" name="Line 52"/>
            <p:cNvSpPr>
              <a:spLocks noChangeShapeType="1"/>
            </p:cNvSpPr>
            <p:nvPr/>
          </p:nvSpPr>
          <p:spPr bwMode="auto">
            <a:xfrm flipV="1">
              <a:off x="2230438"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89" name="Line 53"/>
            <p:cNvSpPr>
              <a:spLocks noChangeShapeType="1"/>
            </p:cNvSpPr>
            <p:nvPr/>
          </p:nvSpPr>
          <p:spPr bwMode="auto">
            <a:xfrm flipV="1">
              <a:off x="571500"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0" name="Line 54"/>
            <p:cNvSpPr>
              <a:spLocks noChangeShapeType="1"/>
            </p:cNvSpPr>
            <p:nvPr/>
          </p:nvSpPr>
          <p:spPr bwMode="auto">
            <a:xfrm>
              <a:off x="571500" y="189071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1" name="Line 55"/>
            <p:cNvSpPr>
              <a:spLocks noChangeShapeType="1"/>
            </p:cNvSpPr>
            <p:nvPr/>
          </p:nvSpPr>
          <p:spPr bwMode="auto">
            <a:xfrm flipV="1">
              <a:off x="571500"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2" name="Line 56"/>
            <p:cNvSpPr>
              <a:spLocks noChangeShapeType="1"/>
            </p:cNvSpPr>
            <p:nvPr/>
          </p:nvSpPr>
          <p:spPr bwMode="auto">
            <a:xfrm>
              <a:off x="571500" y="23336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3" name="Line 57"/>
            <p:cNvSpPr>
              <a:spLocks noChangeShapeType="1"/>
            </p:cNvSpPr>
            <p:nvPr/>
          </p:nvSpPr>
          <p:spPr bwMode="auto">
            <a:xfrm>
              <a:off x="571500" y="1890712"/>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4" name="Line 58"/>
            <p:cNvSpPr>
              <a:spLocks noChangeShapeType="1"/>
            </p:cNvSpPr>
            <p:nvPr/>
          </p:nvSpPr>
          <p:spPr bwMode="auto">
            <a:xfrm flipV="1">
              <a:off x="2230438"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5" name="Line 59"/>
            <p:cNvSpPr>
              <a:spLocks noChangeShapeType="1"/>
            </p:cNvSpPr>
            <p:nvPr/>
          </p:nvSpPr>
          <p:spPr bwMode="auto">
            <a:xfrm flipV="1">
              <a:off x="571500"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96" name="Rectangle 60"/>
            <p:cNvSpPr>
              <a:spLocks noChangeArrowheads="1"/>
            </p:cNvSpPr>
            <p:nvPr/>
          </p:nvSpPr>
          <p:spPr bwMode="auto">
            <a:xfrm>
              <a:off x="2300288" y="233362"/>
              <a:ext cx="1989138" cy="1657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5597" name="Rectangle 61"/>
            <p:cNvSpPr>
              <a:spLocks noChangeArrowheads="1"/>
            </p:cNvSpPr>
            <p:nvPr/>
          </p:nvSpPr>
          <p:spPr bwMode="auto">
            <a:xfrm>
              <a:off x="2300288" y="233362"/>
              <a:ext cx="1989138" cy="1657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5598" name="Picture 62"/>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2300288" y="233362"/>
              <a:ext cx="1989138" cy="1657350"/>
            </a:xfrm>
            <a:prstGeom prst="rect">
              <a:avLst/>
            </a:prstGeom>
            <a:noFill/>
            <a:ln w="9525">
              <a:noFill/>
              <a:miter lim="800000"/>
              <a:headEnd/>
              <a:tailEnd/>
            </a:ln>
          </p:spPr>
        </p:pic>
        <p:sp>
          <p:nvSpPr>
            <p:cNvPr id="65601" name="Oval 65"/>
            <p:cNvSpPr>
              <a:spLocks noChangeArrowheads="1"/>
            </p:cNvSpPr>
            <p:nvPr/>
          </p:nvSpPr>
          <p:spPr bwMode="auto">
            <a:xfrm>
              <a:off x="3825875" y="1338262"/>
              <a:ext cx="50800" cy="50800"/>
            </a:xfrm>
            <a:prstGeom prst="ellips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2" name="Line 66"/>
            <p:cNvSpPr>
              <a:spLocks noChangeShapeType="1"/>
            </p:cNvSpPr>
            <p:nvPr/>
          </p:nvSpPr>
          <p:spPr bwMode="auto">
            <a:xfrm flipV="1">
              <a:off x="3851275" y="1357312"/>
              <a:ext cx="127000" cy="63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3" name="Line 67"/>
            <p:cNvSpPr>
              <a:spLocks noChangeShapeType="1"/>
            </p:cNvSpPr>
            <p:nvPr/>
          </p:nvSpPr>
          <p:spPr bwMode="auto">
            <a:xfrm>
              <a:off x="3838575" y="135096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4" name="Line 68"/>
            <p:cNvSpPr>
              <a:spLocks noChangeShapeType="1"/>
            </p:cNvSpPr>
            <p:nvPr/>
          </p:nvSpPr>
          <p:spPr bwMode="auto">
            <a:xfrm flipH="1">
              <a:off x="3838575" y="135096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5" name="Line 69"/>
            <p:cNvSpPr>
              <a:spLocks noChangeShapeType="1"/>
            </p:cNvSpPr>
            <p:nvPr/>
          </p:nvSpPr>
          <p:spPr bwMode="auto">
            <a:xfrm>
              <a:off x="3851275" y="1363662"/>
              <a:ext cx="127000" cy="127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6" name="Line 70"/>
            <p:cNvSpPr>
              <a:spLocks noChangeShapeType="1"/>
            </p:cNvSpPr>
            <p:nvPr/>
          </p:nvSpPr>
          <p:spPr bwMode="auto">
            <a:xfrm>
              <a:off x="3551238" y="1446212"/>
              <a:ext cx="50800" cy="1588"/>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7" name="Line 71"/>
            <p:cNvSpPr>
              <a:spLocks noChangeShapeType="1"/>
            </p:cNvSpPr>
            <p:nvPr/>
          </p:nvSpPr>
          <p:spPr bwMode="auto">
            <a:xfrm>
              <a:off x="3576638" y="1420812"/>
              <a:ext cx="1588" cy="508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8" name="Line 72"/>
            <p:cNvSpPr>
              <a:spLocks noChangeShapeType="1"/>
            </p:cNvSpPr>
            <p:nvPr/>
          </p:nvSpPr>
          <p:spPr bwMode="auto">
            <a:xfrm flipH="1">
              <a:off x="3538538" y="1446212"/>
              <a:ext cx="38100" cy="127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09" name="Line 73"/>
            <p:cNvSpPr>
              <a:spLocks noChangeShapeType="1"/>
            </p:cNvSpPr>
            <p:nvPr/>
          </p:nvSpPr>
          <p:spPr bwMode="auto">
            <a:xfrm>
              <a:off x="3494088" y="1471612"/>
              <a:ext cx="50800" cy="1588"/>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0" name="Line 74"/>
            <p:cNvSpPr>
              <a:spLocks noChangeShapeType="1"/>
            </p:cNvSpPr>
            <p:nvPr/>
          </p:nvSpPr>
          <p:spPr bwMode="auto">
            <a:xfrm>
              <a:off x="3519488" y="1446212"/>
              <a:ext cx="1588" cy="508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1" name="Line 75"/>
            <p:cNvSpPr>
              <a:spLocks noChangeShapeType="1"/>
            </p:cNvSpPr>
            <p:nvPr/>
          </p:nvSpPr>
          <p:spPr bwMode="auto">
            <a:xfrm>
              <a:off x="3506788" y="145891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2" name="Line 76"/>
            <p:cNvSpPr>
              <a:spLocks noChangeShapeType="1"/>
            </p:cNvSpPr>
            <p:nvPr/>
          </p:nvSpPr>
          <p:spPr bwMode="auto">
            <a:xfrm flipH="1">
              <a:off x="3506788" y="1458912"/>
              <a:ext cx="25400" cy="2540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3" name="Line 77"/>
            <p:cNvSpPr>
              <a:spLocks noChangeShapeType="1"/>
            </p:cNvSpPr>
            <p:nvPr/>
          </p:nvSpPr>
          <p:spPr bwMode="auto">
            <a:xfrm>
              <a:off x="3519488" y="1471612"/>
              <a:ext cx="31750" cy="19050"/>
            </a:xfrm>
            <a:prstGeom prst="line">
              <a:avLst/>
            </a:prstGeom>
            <a:noFill/>
            <a:ln w="1270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4" name="Line 78"/>
            <p:cNvSpPr>
              <a:spLocks noChangeShapeType="1"/>
            </p:cNvSpPr>
            <p:nvPr/>
          </p:nvSpPr>
          <p:spPr bwMode="auto">
            <a:xfrm>
              <a:off x="2300288" y="233362"/>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5" name="Line 79"/>
            <p:cNvSpPr>
              <a:spLocks noChangeShapeType="1"/>
            </p:cNvSpPr>
            <p:nvPr/>
          </p:nvSpPr>
          <p:spPr bwMode="auto">
            <a:xfrm>
              <a:off x="2300288" y="1890712"/>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6" name="Line 80"/>
            <p:cNvSpPr>
              <a:spLocks noChangeShapeType="1"/>
            </p:cNvSpPr>
            <p:nvPr/>
          </p:nvSpPr>
          <p:spPr bwMode="auto">
            <a:xfrm flipV="1">
              <a:off x="4289425"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7" name="Line 81"/>
            <p:cNvSpPr>
              <a:spLocks noChangeShapeType="1"/>
            </p:cNvSpPr>
            <p:nvPr/>
          </p:nvSpPr>
          <p:spPr bwMode="auto">
            <a:xfrm flipV="1">
              <a:off x="2300288"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8" name="Line 82"/>
            <p:cNvSpPr>
              <a:spLocks noChangeShapeType="1"/>
            </p:cNvSpPr>
            <p:nvPr/>
          </p:nvSpPr>
          <p:spPr bwMode="auto">
            <a:xfrm>
              <a:off x="2300288" y="1890712"/>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19" name="Line 83"/>
            <p:cNvSpPr>
              <a:spLocks noChangeShapeType="1"/>
            </p:cNvSpPr>
            <p:nvPr/>
          </p:nvSpPr>
          <p:spPr bwMode="auto">
            <a:xfrm flipV="1">
              <a:off x="2300288"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20" name="Line 84"/>
            <p:cNvSpPr>
              <a:spLocks noChangeShapeType="1"/>
            </p:cNvSpPr>
            <p:nvPr/>
          </p:nvSpPr>
          <p:spPr bwMode="auto">
            <a:xfrm>
              <a:off x="2300288" y="233362"/>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21" name="Line 85"/>
            <p:cNvSpPr>
              <a:spLocks noChangeShapeType="1"/>
            </p:cNvSpPr>
            <p:nvPr/>
          </p:nvSpPr>
          <p:spPr bwMode="auto">
            <a:xfrm>
              <a:off x="2300288" y="1890712"/>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22" name="Line 86"/>
            <p:cNvSpPr>
              <a:spLocks noChangeShapeType="1"/>
            </p:cNvSpPr>
            <p:nvPr/>
          </p:nvSpPr>
          <p:spPr bwMode="auto">
            <a:xfrm flipV="1">
              <a:off x="4289425"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23" name="Line 87"/>
            <p:cNvSpPr>
              <a:spLocks noChangeShapeType="1"/>
            </p:cNvSpPr>
            <p:nvPr/>
          </p:nvSpPr>
          <p:spPr bwMode="auto">
            <a:xfrm flipV="1">
              <a:off x="2300288" y="233362"/>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960" name="Group 8959"/>
          <p:cNvGrpSpPr/>
          <p:nvPr/>
        </p:nvGrpSpPr>
        <p:grpSpPr>
          <a:xfrm>
            <a:off x="2139702" y="3051265"/>
            <a:ext cx="1568202" cy="2095654"/>
            <a:chOff x="1763688" y="2852936"/>
            <a:chExt cx="2000250" cy="3356946"/>
          </a:xfrm>
        </p:grpSpPr>
        <p:pic>
          <p:nvPicPr>
            <p:cNvPr id="8961" name="Picture 1"/>
            <p:cNvPicPr>
              <a:picLocks noChangeAspect="1" noChangeArrowheads="1"/>
            </p:cNvPicPr>
            <p:nvPr/>
          </p:nvPicPr>
          <p:blipFill>
            <a:blip r:embed="rId6" cstate="print"/>
            <a:srcRect/>
            <a:stretch>
              <a:fillRect/>
            </a:stretch>
          </p:blipFill>
          <p:spPr bwMode="auto">
            <a:xfrm>
              <a:off x="1763688" y="2852936"/>
              <a:ext cx="2000250" cy="3000375"/>
            </a:xfrm>
            <a:prstGeom prst="rect">
              <a:avLst/>
            </a:prstGeom>
            <a:noFill/>
            <a:ln w="9525">
              <a:noFill/>
              <a:miter lim="800000"/>
              <a:headEnd/>
              <a:tailEnd/>
            </a:ln>
          </p:spPr>
        </p:pic>
        <p:sp>
          <p:nvSpPr>
            <p:cNvPr id="8962" name="Oval 194"/>
            <p:cNvSpPr>
              <a:spLocks noChangeAspect="1" noChangeArrowheads="1"/>
            </p:cNvSpPr>
            <p:nvPr/>
          </p:nvSpPr>
          <p:spPr bwMode="auto">
            <a:xfrm>
              <a:off x="22089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LV</a:t>
              </a:r>
            </a:p>
          </p:txBody>
        </p:sp>
        <p:sp>
          <p:nvSpPr>
            <p:cNvPr id="8963" name="Oval 195"/>
            <p:cNvSpPr>
              <a:spLocks noChangeAspect="1" noChangeArrowheads="1"/>
            </p:cNvSpPr>
            <p:nvPr/>
          </p:nvSpPr>
          <p:spPr bwMode="auto">
            <a:xfrm>
              <a:off x="27804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RV</a:t>
              </a:r>
            </a:p>
          </p:txBody>
        </p:sp>
        <p:sp>
          <p:nvSpPr>
            <p:cNvPr id="8964" name="Oval 196"/>
            <p:cNvSpPr>
              <a:spLocks noChangeAspect="1" noChangeArrowheads="1"/>
            </p:cNvSpPr>
            <p:nvPr/>
          </p:nvSpPr>
          <p:spPr bwMode="auto">
            <a:xfrm>
              <a:off x="2780460" y="4301182"/>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RF</a:t>
              </a:r>
            </a:p>
          </p:txBody>
        </p:sp>
        <p:sp>
          <p:nvSpPr>
            <p:cNvPr id="8965" name="Oval 197"/>
            <p:cNvSpPr>
              <a:spLocks noChangeAspect="1" noChangeArrowheads="1"/>
            </p:cNvSpPr>
            <p:nvPr/>
          </p:nvSpPr>
          <p:spPr bwMode="auto">
            <a:xfrm>
              <a:off x="2208960" y="4301183"/>
              <a:ext cx="228600" cy="252413"/>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LF</a:t>
              </a:r>
            </a:p>
          </p:txBody>
        </p:sp>
        <p:cxnSp>
          <p:nvCxnSpPr>
            <p:cNvPr id="8966" name="AutoShape 198"/>
            <p:cNvCxnSpPr>
              <a:cxnSpLocks noChangeAspect="1" noChangeShapeType="1"/>
              <a:stCxn id="8962" idx="1"/>
              <a:endCxn id="8965" idx="3"/>
            </p:cNvCxnSpPr>
            <p:nvPr/>
          </p:nvCxnSpPr>
          <p:spPr bwMode="auto">
            <a:xfrm rot="16200000">
              <a:off x="1998189" y="4761557"/>
              <a:ext cx="488950" cy="0"/>
            </a:xfrm>
            <a:prstGeom prst="straightConnector1">
              <a:avLst/>
            </a:prstGeom>
            <a:noFill/>
            <a:ln w="19050">
              <a:solidFill>
                <a:schemeClr val="tx1"/>
              </a:solidFill>
              <a:round/>
              <a:headEnd/>
              <a:tailEnd type="triangle" w="med" len="med"/>
            </a:ln>
            <a:effectLst/>
          </p:spPr>
        </p:cxnSp>
        <p:cxnSp>
          <p:nvCxnSpPr>
            <p:cNvPr id="8967" name="AutoShape 199"/>
            <p:cNvCxnSpPr>
              <a:cxnSpLocks noChangeAspect="1" noChangeShapeType="1"/>
              <a:stCxn id="8965" idx="5"/>
              <a:endCxn id="8962" idx="7"/>
            </p:cNvCxnSpPr>
            <p:nvPr/>
          </p:nvCxnSpPr>
          <p:spPr bwMode="auto">
            <a:xfrm rot="5400000">
              <a:off x="2159381" y="4761557"/>
              <a:ext cx="488950" cy="0"/>
            </a:xfrm>
            <a:prstGeom prst="straightConnector1">
              <a:avLst/>
            </a:prstGeom>
            <a:noFill/>
            <a:ln w="19050">
              <a:solidFill>
                <a:schemeClr val="tx1"/>
              </a:solidFill>
              <a:round/>
              <a:headEnd/>
              <a:tailEnd type="triangle" w="med" len="med"/>
            </a:ln>
            <a:effectLst/>
          </p:spPr>
        </p:cxnSp>
        <p:cxnSp>
          <p:nvCxnSpPr>
            <p:cNvPr id="8968" name="AutoShape 200"/>
            <p:cNvCxnSpPr>
              <a:cxnSpLocks noChangeAspect="1" noChangeShapeType="1"/>
              <a:stCxn id="8964" idx="5"/>
              <a:endCxn id="8963" idx="7"/>
            </p:cNvCxnSpPr>
            <p:nvPr/>
          </p:nvCxnSpPr>
          <p:spPr bwMode="auto">
            <a:xfrm rot="5400000">
              <a:off x="2730881" y="4761557"/>
              <a:ext cx="488950" cy="0"/>
            </a:xfrm>
            <a:prstGeom prst="straightConnector1">
              <a:avLst/>
            </a:prstGeom>
            <a:noFill/>
            <a:ln w="19050">
              <a:solidFill>
                <a:schemeClr val="tx1"/>
              </a:solidFill>
              <a:round/>
              <a:headEnd type="triangle" w="med" len="med"/>
              <a:tailEnd/>
            </a:ln>
            <a:effectLst/>
          </p:spPr>
        </p:cxnSp>
        <p:cxnSp>
          <p:nvCxnSpPr>
            <p:cNvPr id="8969" name="AutoShape 201"/>
            <p:cNvCxnSpPr>
              <a:cxnSpLocks noChangeAspect="1" noChangeShapeType="1"/>
              <a:stCxn id="8963" idx="1"/>
              <a:endCxn id="8964" idx="3"/>
            </p:cNvCxnSpPr>
            <p:nvPr/>
          </p:nvCxnSpPr>
          <p:spPr bwMode="auto">
            <a:xfrm rot="16200000">
              <a:off x="2569689" y="4761557"/>
              <a:ext cx="488950" cy="0"/>
            </a:xfrm>
            <a:prstGeom prst="straightConnector1">
              <a:avLst/>
            </a:prstGeom>
            <a:noFill/>
            <a:ln w="19050">
              <a:solidFill>
                <a:schemeClr val="tx1"/>
              </a:solidFill>
              <a:round/>
              <a:headEnd type="triangle" w="med" len="med"/>
              <a:tailEnd/>
            </a:ln>
            <a:effectLst/>
          </p:spPr>
        </p:cxnSp>
        <p:cxnSp>
          <p:nvCxnSpPr>
            <p:cNvPr id="8970" name="AutoShape 202"/>
            <p:cNvCxnSpPr>
              <a:cxnSpLocks noChangeAspect="1" noChangeShapeType="1"/>
              <a:stCxn id="8964" idx="2"/>
              <a:endCxn id="8965" idx="6"/>
            </p:cNvCxnSpPr>
            <p:nvPr/>
          </p:nvCxnSpPr>
          <p:spPr bwMode="auto">
            <a:xfrm rot="10800000">
              <a:off x="2437560" y="4427390"/>
              <a:ext cx="342900" cy="792"/>
            </a:xfrm>
            <a:prstGeom prst="curvedConnector3">
              <a:avLst>
                <a:gd name="adj1" fmla="val 50000"/>
              </a:avLst>
            </a:prstGeom>
            <a:noFill/>
            <a:ln w="19050">
              <a:solidFill>
                <a:schemeClr val="tx1"/>
              </a:solidFill>
              <a:round/>
              <a:headEnd type="triangle" w="med" len="med"/>
              <a:tailEnd type="triangle" w="med" len="med"/>
            </a:ln>
            <a:effectLst/>
          </p:spPr>
        </p:cxnSp>
        <p:cxnSp>
          <p:nvCxnSpPr>
            <p:cNvPr id="8971" name="AutoShape 204"/>
            <p:cNvCxnSpPr>
              <a:cxnSpLocks noChangeAspect="1" noChangeShapeType="1"/>
              <a:stCxn id="8972" idx="1"/>
              <a:endCxn id="8962" idx="4"/>
            </p:cNvCxnSpPr>
            <p:nvPr/>
          </p:nvCxnSpPr>
          <p:spPr bwMode="auto">
            <a:xfrm rot="10800000">
              <a:off x="2323262" y="5223520"/>
              <a:ext cx="36215" cy="813806"/>
            </a:xfrm>
            <a:prstGeom prst="curvedConnector2">
              <a:avLst/>
            </a:prstGeom>
            <a:noFill/>
            <a:ln w="19050">
              <a:solidFill>
                <a:srgbClr val="990033"/>
              </a:solidFill>
              <a:round/>
              <a:headEnd/>
              <a:tailEnd type="triangle" w="med" len="med"/>
            </a:ln>
            <a:effectLst/>
          </p:spPr>
        </p:cxnSp>
        <p:sp>
          <p:nvSpPr>
            <p:cNvPr id="8972" name="Text Box 205"/>
            <p:cNvSpPr txBox="1">
              <a:spLocks noChangeAspect="1" noChangeArrowheads="1"/>
            </p:cNvSpPr>
            <p:nvPr/>
          </p:nvSpPr>
          <p:spPr bwMode="auto">
            <a:xfrm>
              <a:off x="2359477" y="5864771"/>
              <a:ext cx="517703" cy="345111"/>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800" b="0" dirty="0">
                  <a:solidFill>
                    <a:srgbClr val="990033"/>
                  </a:solidFill>
                </a:rPr>
                <a:t>input</a:t>
              </a:r>
              <a:endParaRPr lang="en-US" sz="1000" b="0" dirty="0">
                <a:solidFill>
                  <a:srgbClr val="990033"/>
                </a:solidFill>
              </a:endParaRPr>
            </a:p>
          </p:txBody>
        </p:sp>
        <p:cxnSp>
          <p:nvCxnSpPr>
            <p:cNvPr id="8973" name="AutoShape 206"/>
            <p:cNvCxnSpPr>
              <a:cxnSpLocks noChangeAspect="1" noChangeShapeType="1"/>
              <a:stCxn id="8972" idx="3"/>
              <a:endCxn id="8963" idx="4"/>
            </p:cNvCxnSpPr>
            <p:nvPr/>
          </p:nvCxnSpPr>
          <p:spPr bwMode="auto">
            <a:xfrm flipV="1">
              <a:off x="2877180" y="5223520"/>
              <a:ext cx="17580" cy="813806"/>
            </a:xfrm>
            <a:prstGeom prst="curvedConnector2">
              <a:avLst/>
            </a:prstGeom>
            <a:noFill/>
            <a:ln w="19050">
              <a:solidFill>
                <a:srgbClr val="990033"/>
              </a:solidFill>
              <a:round/>
              <a:headEnd/>
              <a:tailEnd type="triangle" w="med" len="med"/>
            </a:ln>
            <a:effectLst/>
          </p:spPr>
        </p:cxnSp>
        <p:cxnSp>
          <p:nvCxnSpPr>
            <p:cNvPr id="8974" name="AutoShape 207"/>
            <p:cNvCxnSpPr>
              <a:cxnSpLocks noChangeAspect="1" noChangeShapeType="1"/>
              <a:stCxn id="8964" idx="6"/>
              <a:endCxn id="8964" idx="0"/>
            </p:cNvCxnSpPr>
            <p:nvPr/>
          </p:nvCxnSpPr>
          <p:spPr bwMode="auto">
            <a:xfrm flipH="1" flipV="1">
              <a:off x="2894761" y="4301182"/>
              <a:ext cx="114300" cy="127000"/>
            </a:xfrm>
            <a:prstGeom prst="curvedConnector4">
              <a:avLst>
                <a:gd name="adj1" fmla="val -67292"/>
                <a:gd name="adj2" fmla="val 157833"/>
              </a:avLst>
            </a:prstGeom>
            <a:noFill/>
            <a:ln w="19050">
              <a:solidFill>
                <a:schemeClr val="tx1"/>
              </a:solidFill>
              <a:round/>
              <a:headEnd/>
              <a:tailEnd type="triangle" w="med" len="med"/>
            </a:ln>
            <a:effectLst/>
          </p:spPr>
        </p:cxnSp>
        <p:cxnSp>
          <p:nvCxnSpPr>
            <p:cNvPr id="8975" name="AutoShape 208"/>
            <p:cNvCxnSpPr>
              <a:cxnSpLocks noChangeAspect="1" noChangeShapeType="1"/>
              <a:stCxn id="8963" idx="6"/>
              <a:endCxn id="8963" idx="4"/>
            </p:cNvCxnSpPr>
            <p:nvPr/>
          </p:nvCxnSpPr>
          <p:spPr bwMode="auto">
            <a:xfrm flipH="1">
              <a:off x="2894761" y="5096520"/>
              <a:ext cx="114300" cy="127000"/>
            </a:xfrm>
            <a:prstGeom prst="curvedConnector4">
              <a:avLst>
                <a:gd name="adj1" fmla="val -67292"/>
                <a:gd name="adj2" fmla="val 157431"/>
              </a:avLst>
            </a:prstGeom>
            <a:noFill/>
            <a:ln w="19050">
              <a:solidFill>
                <a:schemeClr val="tx1"/>
              </a:solidFill>
              <a:round/>
              <a:headEnd type="triangle" w="med" len="med"/>
              <a:tailEnd/>
            </a:ln>
            <a:effectLst/>
          </p:spPr>
        </p:cxnSp>
        <p:cxnSp>
          <p:nvCxnSpPr>
            <p:cNvPr id="8976" name="AutoShape 209"/>
            <p:cNvCxnSpPr>
              <a:cxnSpLocks noChangeAspect="1" noChangeShapeType="1"/>
              <a:stCxn id="8962" idx="4"/>
              <a:endCxn id="8962" idx="2"/>
            </p:cNvCxnSpPr>
            <p:nvPr/>
          </p:nvCxnSpPr>
          <p:spPr bwMode="auto">
            <a:xfrm rot="16200000" flipV="1">
              <a:off x="2202611" y="5102870"/>
              <a:ext cx="127000" cy="114300"/>
            </a:xfrm>
            <a:prstGeom prst="curvedConnector4">
              <a:avLst>
                <a:gd name="adj1" fmla="val -57431"/>
                <a:gd name="adj2" fmla="val 167292"/>
              </a:avLst>
            </a:prstGeom>
            <a:noFill/>
            <a:ln w="19050">
              <a:solidFill>
                <a:schemeClr val="tx1"/>
              </a:solidFill>
              <a:round/>
              <a:headEnd/>
              <a:tailEnd type="triangle" w="med" len="med"/>
            </a:ln>
            <a:effectLst/>
          </p:spPr>
        </p:cxnSp>
        <p:cxnSp>
          <p:nvCxnSpPr>
            <p:cNvPr id="8977" name="AutoShape 210"/>
            <p:cNvCxnSpPr>
              <a:cxnSpLocks noChangeAspect="1" noChangeShapeType="1"/>
              <a:stCxn id="8965" idx="2"/>
              <a:endCxn id="8965" idx="0"/>
            </p:cNvCxnSpPr>
            <p:nvPr/>
          </p:nvCxnSpPr>
          <p:spPr bwMode="auto">
            <a:xfrm rot="10800000" flipH="1">
              <a:off x="2208961" y="4301182"/>
              <a:ext cx="114300" cy="127000"/>
            </a:xfrm>
            <a:prstGeom prst="curvedConnector4">
              <a:avLst>
                <a:gd name="adj1" fmla="val -67292"/>
                <a:gd name="adj2" fmla="val 157833"/>
              </a:avLst>
            </a:prstGeom>
            <a:noFill/>
            <a:ln w="19050">
              <a:solidFill>
                <a:schemeClr val="tx1"/>
              </a:solidFill>
              <a:round/>
              <a:headEnd/>
              <a:tailEnd type="triangle" w="med" len="med"/>
            </a:ln>
            <a:effectLst/>
          </p:spPr>
        </p:cxnSp>
      </p:grpSp>
      <p:sp>
        <p:nvSpPr>
          <p:cNvPr id="8978" name="Rectangle 241"/>
          <p:cNvSpPr>
            <a:spLocks noChangeAspect="1" noChangeArrowheads="1"/>
          </p:cNvSpPr>
          <p:nvPr/>
        </p:nvSpPr>
        <p:spPr bwMode="auto">
          <a:xfrm>
            <a:off x="2266282" y="387352"/>
            <a:ext cx="4970015" cy="246221"/>
          </a:xfrm>
          <a:prstGeom prst="rect">
            <a:avLst/>
          </a:prstGeom>
          <a:noFill/>
          <a:ln w="9525">
            <a:noFill/>
            <a:miter lim="800000"/>
            <a:headEnd/>
            <a:tailEnd/>
          </a:ln>
        </p:spPr>
        <p:txBody>
          <a:bodyPr wrap="none" lIns="0" tIns="0" rIns="0" bIns="0">
            <a:spAutoFit/>
          </a:bodyPr>
          <a:lstStyle/>
          <a:p>
            <a:r>
              <a:rPr lang="en-GB" sz="1600" b="0" dirty="0" smtClean="0">
                <a:solidFill>
                  <a:schemeClr val="tx2"/>
                </a:solidFill>
              </a:rPr>
              <a:t>Posterior predictions following inversion of event responses</a:t>
            </a:r>
            <a:endParaRPr lang="en-US" sz="1600" b="0" dirty="0">
              <a:solidFill>
                <a:schemeClr val="tx2"/>
              </a:solidFill>
            </a:endParaRPr>
          </a:p>
        </p:txBody>
      </p:sp>
      <p:sp>
        <p:nvSpPr>
          <p:cNvPr id="8979" name="Rectangle 241"/>
          <p:cNvSpPr>
            <a:spLocks noChangeAspect="1" noChangeArrowheads="1"/>
          </p:cNvSpPr>
          <p:nvPr/>
        </p:nvSpPr>
        <p:spPr bwMode="auto">
          <a:xfrm>
            <a:off x="1187624" y="1340768"/>
            <a:ext cx="1923732" cy="184666"/>
          </a:xfrm>
          <a:prstGeom prst="rect">
            <a:avLst/>
          </a:prstGeom>
          <a:noFill/>
          <a:ln w="9525">
            <a:noFill/>
            <a:miter lim="800000"/>
            <a:headEnd/>
            <a:tailEnd/>
          </a:ln>
        </p:spPr>
        <p:txBody>
          <a:bodyPr wrap="none" lIns="0" tIns="0" rIns="0" bIns="0">
            <a:spAutoFit/>
          </a:bodyPr>
          <a:lstStyle/>
          <a:p>
            <a:r>
              <a:rPr lang="en-GB" sz="1200" b="0" dirty="0" smtClean="0">
                <a:solidFill>
                  <a:schemeClr val="tx2"/>
                </a:solidFill>
              </a:rPr>
              <a:t>Estimates of dipole orientation</a:t>
            </a:r>
            <a:endParaRPr lang="en-US" sz="1200" b="0" dirty="0">
              <a:solidFill>
                <a:schemeClr val="tx2"/>
              </a:solidFill>
            </a:endParaRPr>
          </a:p>
        </p:txBody>
      </p:sp>
      <p:sp>
        <p:nvSpPr>
          <p:cNvPr id="8980" name="Rectangle 241"/>
          <p:cNvSpPr>
            <a:spLocks noChangeAspect="1" noChangeArrowheads="1"/>
          </p:cNvSpPr>
          <p:nvPr/>
        </p:nvSpPr>
        <p:spPr bwMode="auto">
          <a:xfrm>
            <a:off x="5563465" y="1052736"/>
            <a:ext cx="1586525" cy="184666"/>
          </a:xfrm>
          <a:prstGeom prst="rect">
            <a:avLst/>
          </a:prstGeom>
          <a:noFill/>
          <a:ln w="9525">
            <a:noFill/>
            <a:miter lim="800000"/>
            <a:headEnd/>
            <a:tailEnd/>
          </a:ln>
        </p:spPr>
        <p:txBody>
          <a:bodyPr wrap="none" lIns="0" tIns="0" rIns="0" bIns="0">
            <a:spAutoFit/>
          </a:bodyPr>
          <a:lstStyle/>
          <a:p>
            <a:r>
              <a:rPr lang="en-GB" sz="1200" b="0" dirty="0" smtClean="0">
                <a:solidFill>
                  <a:schemeClr val="tx2"/>
                </a:solidFill>
              </a:rPr>
              <a:t>Sensor level observations</a:t>
            </a:r>
            <a:endParaRPr lang="en-US" sz="1200" b="0" dirty="0">
              <a:solidFill>
                <a:schemeClr val="tx2"/>
              </a:solidFill>
            </a:endParaRPr>
          </a:p>
        </p:txBody>
      </p:sp>
      <p:sp>
        <p:nvSpPr>
          <p:cNvPr id="8981" name="Rectangle 241"/>
          <p:cNvSpPr>
            <a:spLocks noChangeAspect="1" noChangeArrowheads="1"/>
          </p:cNvSpPr>
          <p:nvPr/>
        </p:nvSpPr>
        <p:spPr bwMode="auto">
          <a:xfrm>
            <a:off x="5693434" y="5733256"/>
            <a:ext cx="1310808" cy="184666"/>
          </a:xfrm>
          <a:prstGeom prst="rect">
            <a:avLst/>
          </a:prstGeom>
          <a:noFill/>
          <a:ln w="9525">
            <a:noFill/>
            <a:miter lim="800000"/>
            <a:headEnd/>
            <a:tailEnd/>
          </a:ln>
        </p:spPr>
        <p:txBody>
          <a:bodyPr wrap="none" lIns="0" tIns="0" rIns="0" bIns="0">
            <a:spAutoFit/>
          </a:bodyPr>
          <a:lstStyle/>
          <a:p>
            <a:r>
              <a:rPr lang="en-GB" sz="1200" dirty="0" smtClean="0">
                <a:solidFill>
                  <a:schemeClr val="tx2"/>
                </a:solidFill>
              </a:rPr>
              <a:t>a</a:t>
            </a:r>
            <a:r>
              <a:rPr lang="en-GB" sz="1200" b="0" dirty="0" smtClean="0">
                <a:solidFill>
                  <a:schemeClr val="tx2"/>
                </a:solidFill>
              </a:rPr>
              <a:t>nd DCM predictions</a:t>
            </a:r>
            <a:endParaRPr lang="en-US" sz="1200" b="0" dirty="0">
              <a:solidFill>
                <a:schemeClr val="tx2"/>
              </a:solidFill>
            </a:endParaRPr>
          </a:p>
        </p:txBody>
      </p:sp>
      <p:grpSp>
        <p:nvGrpSpPr>
          <p:cNvPr id="232" name="Group 231"/>
          <p:cNvGrpSpPr/>
          <p:nvPr/>
        </p:nvGrpSpPr>
        <p:grpSpPr>
          <a:xfrm>
            <a:off x="4218425" y="2419350"/>
            <a:ext cx="4082935" cy="2020660"/>
            <a:chOff x="4326052" y="2419350"/>
            <a:chExt cx="4082935" cy="2020660"/>
          </a:xfrm>
        </p:grpSpPr>
        <p:sp>
          <p:nvSpPr>
            <p:cNvPr id="76804" name="Rectangle 4"/>
            <p:cNvSpPr>
              <a:spLocks noChangeArrowheads="1"/>
            </p:cNvSpPr>
            <p:nvPr/>
          </p:nvSpPr>
          <p:spPr bwMode="auto">
            <a:xfrm>
              <a:off x="4624388" y="2565400"/>
              <a:ext cx="1633537" cy="1633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805" name="Rectangle 5"/>
            <p:cNvSpPr>
              <a:spLocks noChangeArrowheads="1"/>
            </p:cNvSpPr>
            <p:nvPr/>
          </p:nvSpPr>
          <p:spPr bwMode="auto">
            <a:xfrm>
              <a:off x="4624388" y="2565400"/>
              <a:ext cx="1633537" cy="16335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76806" name="Picture 6"/>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4630738" y="2571750"/>
              <a:ext cx="1627187" cy="1627188"/>
            </a:xfrm>
            <a:prstGeom prst="rect">
              <a:avLst/>
            </a:prstGeom>
            <a:noFill/>
            <a:ln w="9525">
              <a:noFill/>
              <a:miter lim="800000"/>
              <a:headEnd/>
              <a:tailEnd/>
            </a:ln>
          </p:spPr>
        </p:pic>
        <p:sp>
          <p:nvSpPr>
            <p:cNvPr id="76807" name="Rectangle 7"/>
            <p:cNvSpPr>
              <a:spLocks noChangeArrowheads="1"/>
            </p:cNvSpPr>
            <p:nvPr/>
          </p:nvSpPr>
          <p:spPr bwMode="auto">
            <a:xfrm>
              <a:off x="5305425" y="4325938"/>
              <a:ext cx="29815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channels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08" name="Rectangle 8"/>
            <p:cNvSpPr>
              <a:spLocks noChangeArrowheads="1"/>
            </p:cNvSpPr>
            <p:nvPr/>
          </p:nvSpPr>
          <p:spPr bwMode="auto">
            <a:xfrm rot="16200000">
              <a:off x="4226826" y="3300527"/>
              <a:ext cx="30617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09" name="Rectangle 9"/>
            <p:cNvSpPr>
              <a:spLocks noChangeArrowheads="1"/>
            </p:cNvSpPr>
            <p:nvPr/>
          </p:nvSpPr>
          <p:spPr bwMode="auto">
            <a:xfrm>
              <a:off x="5102225" y="2425700"/>
              <a:ext cx="7357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Observed (adjusted)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10" name="Line 10"/>
            <p:cNvSpPr>
              <a:spLocks noChangeShapeType="1"/>
            </p:cNvSpPr>
            <p:nvPr/>
          </p:nvSpPr>
          <p:spPr bwMode="auto">
            <a:xfrm flipV="1">
              <a:off x="4924425"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1" name="Line 11"/>
            <p:cNvSpPr>
              <a:spLocks noChangeShapeType="1"/>
            </p:cNvSpPr>
            <p:nvPr/>
          </p:nvSpPr>
          <p:spPr bwMode="auto">
            <a:xfrm flipV="1">
              <a:off x="5216525"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2" name="Line 12"/>
            <p:cNvSpPr>
              <a:spLocks noChangeShapeType="1"/>
            </p:cNvSpPr>
            <p:nvPr/>
          </p:nvSpPr>
          <p:spPr bwMode="auto">
            <a:xfrm flipV="1">
              <a:off x="5514975"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3" name="Line 13"/>
            <p:cNvSpPr>
              <a:spLocks noChangeShapeType="1"/>
            </p:cNvSpPr>
            <p:nvPr/>
          </p:nvSpPr>
          <p:spPr bwMode="auto">
            <a:xfrm flipV="1">
              <a:off x="5813425"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4" name="Line 14"/>
            <p:cNvSpPr>
              <a:spLocks noChangeShapeType="1"/>
            </p:cNvSpPr>
            <p:nvPr/>
          </p:nvSpPr>
          <p:spPr bwMode="auto">
            <a:xfrm flipV="1">
              <a:off x="6111875"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5" name="Line 15"/>
            <p:cNvSpPr>
              <a:spLocks noChangeShapeType="1"/>
            </p:cNvSpPr>
            <p:nvPr/>
          </p:nvSpPr>
          <p:spPr bwMode="auto">
            <a:xfrm>
              <a:off x="4624388" y="257810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6" name="Line 16"/>
            <p:cNvSpPr>
              <a:spLocks noChangeShapeType="1"/>
            </p:cNvSpPr>
            <p:nvPr/>
          </p:nvSpPr>
          <p:spPr bwMode="auto">
            <a:xfrm>
              <a:off x="4624388" y="284480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7" name="Line 17"/>
            <p:cNvSpPr>
              <a:spLocks noChangeShapeType="1"/>
            </p:cNvSpPr>
            <p:nvPr/>
          </p:nvSpPr>
          <p:spPr bwMode="auto">
            <a:xfrm>
              <a:off x="4624388" y="311150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8" name="Line 18"/>
            <p:cNvSpPr>
              <a:spLocks noChangeShapeType="1"/>
            </p:cNvSpPr>
            <p:nvPr/>
          </p:nvSpPr>
          <p:spPr bwMode="auto">
            <a:xfrm>
              <a:off x="4624388" y="338455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19" name="Line 19"/>
            <p:cNvSpPr>
              <a:spLocks noChangeShapeType="1"/>
            </p:cNvSpPr>
            <p:nvPr/>
          </p:nvSpPr>
          <p:spPr bwMode="auto">
            <a:xfrm>
              <a:off x="4624388" y="365125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0" name="Line 20"/>
            <p:cNvSpPr>
              <a:spLocks noChangeShapeType="1"/>
            </p:cNvSpPr>
            <p:nvPr/>
          </p:nvSpPr>
          <p:spPr bwMode="auto">
            <a:xfrm>
              <a:off x="4624388" y="3919538"/>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1" name="Line 21"/>
            <p:cNvSpPr>
              <a:spLocks noChangeShapeType="1"/>
            </p:cNvSpPr>
            <p:nvPr/>
          </p:nvSpPr>
          <p:spPr bwMode="auto">
            <a:xfrm>
              <a:off x="4624388" y="4186238"/>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2" name="Line 22"/>
            <p:cNvSpPr>
              <a:spLocks noChangeShapeType="1"/>
            </p:cNvSpPr>
            <p:nvPr/>
          </p:nvSpPr>
          <p:spPr bwMode="auto">
            <a:xfrm>
              <a:off x="4624388" y="4198938"/>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3" name="Line 23"/>
            <p:cNvSpPr>
              <a:spLocks noChangeShapeType="1"/>
            </p:cNvSpPr>
            <p:nvPr/>
          </p:nvSpPr>
          <p:spPr bwMode="auto">
            <a:xfrm>
              <a:off x="4624388" y="2565400"/>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4" name="Line 24"/>
            <p:cNvSpPr>
              <a:spLocks noChangeShapeType="1"/>
            </p:cNvSpPr>
            <p:nvPr/>
          </p:nvSpPr>
          <p:spPr bwMode="auto">
            <a:xfrm>
              <a:off x="6257925"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5" name="Line 25"/>
            <p:cNvSpPr>
              <a:spLocks noChangeShapeType="1"/>
            </p:cNvSpPr>
            <p:nvPr/>
          </p:nvSpPr>
          <p:spPr bwMode="auto">
            <a:xfrm>
              <a:off x="4624388"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6" name="Line 26"/>
            <p:cNvSpPr>
              <a:spLocks noChangeShapeType="1"/>
            </p:cNvSpPr>
            <p:nvPr/>
          </p:nvSpPr>
          <p:spPr bwMode="auto">
            <a:xfrm>
              <a:off x="4624388" y="4198938"/>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7" name="Line 27"/>
            <p:cNvSpPr>
              <a:spLocks noChangeShapeType="1"/>
            </p:cNvSpPr>
            <p:nvPr/>
          </p:nvSpPr>
          <p:spPr bwMode="auto">
            <a:xfrm>
              <a:off x="4624388"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8" name="Line 28"/>
            <p:cNvSpPr>
              <a:spLocks noChangeShapeType="1"/>
            </p:cNvSpPr>
            <p:nvPr/>
          </p:nvSpPr>
          <p:spPr bwMode="auto">
            <a:xfrm flipV="1">
              <a:off x="4924425"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29" name="Line 29"/>
            <p:cNvSpPr>
              <a:spLocks noChangeShapeType="1"/>
            </p:cNvSpPr>
            <p:nvPr/>
          </p:nvSpPr>
          <p:spPr bwMode="auto">
            <a:xfrm>
              <a:off x="4924425"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0" name="Rectangle 30"/>
            <p:cNvSpPr>
              <a:spLocks noChangeArrowheads="1"/>
            </p:cNvSpPr>
            <p:nvPr/>
          </p:nvSpPr>
          <p:spPr bwMode="auto">
            <a:xfrm>
              <a:off x="4886325" y="42179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31" name="Line 31"/>
            <p:cNvSpPr>
              <a:spLocks noChangeShapeType="1"/>
            </p:cNvSpPr>
            <p:nvPr/>
          </p:nvSpPr>
          <p:spPr bwMode="auto">
            <a:xfrm flipV="1">
              <a:off x="5216525"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2" name="Line 32"/>
            <p:cNvSpPr>
              <a:spLocks noChangeShapeType="1"/>
            </p:cNvSpPr>
            <p:nvPr/>
          </p:nvSpPr>
          <p:spPr bwMode="auto">
            <a:xfrm>
              <a:off x="5216525"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3" name="Rectangle 33"/>
            <p:cNvSpPr>
              <a:spLocks noChangeArrowheads="1"/>
            </p:cNvSpPr>
            <p:nvPr/>
          </p:nvSpPr>
          <p:spPr bwMode="auto">
            <a:xfrm>
              <a:off x="5159375" y="4217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34" name="Line 34"/>
            <p:cNvSpPr>
              <a:spLocks noChangeShapeType="1"/>
            </p:cNvSpPr>
            <p:nvPr/>
          </p:nvSpPr>
          <p:spPr bwMode="auto">
            <a:xfrm flipV="1">
              <a:off x="5514975"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5" name="Line 35"/>
            <p:cNvSpPr>
              <a:spLocks noChangeShapeType="1"/>
            </p:cNvSpPr>
            <p:nvPr/>
          </p:nvSpPr>
          <p:spPr bwMode="auto">
            <a:xfrm>
              <a:off x="5514975"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6" name="Rectangle 36"/>
            <p:cNvSpPr>
              <a:spLocks noChangeArrowheads="1"/>
            </p:cNvSpPr>
            <p:nvPr/>
          </p:nvSpPr>
          <p:spPr bwMode="auto">
            <a:xfrm>
              <a:off x="5457825" y="4217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37" name="Line 37"/>
            <p:cNvSpPr>
              <a:spLocks noChangeShapeType="1"/>
            </p:cNvSpPr>
            <p:nvPr/>
          </p:nvSpPr>
          <p:spPr bwMode="auto">
            <a:xfrm flipV="1">
              <a:off x="5813425"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8" name="Line 38"/>
            <p:cNvSpPr>
              <a:spLocks noChangeShapeType="1"/>
            </p:cNvSpPr>
            <p:nvPr/>
          </p:nvSpPr>
          <p:spPr bwMode="auto">
            <a:xfrm>
              <a:off x="5813425"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39" name="Rectangle 39"/>
            <p:cNvSpPr>
              <a:spLocks noChangeArrowheads="1"/>
            </p:cNvSpPr>
            <p:nvPr/>
          </p:nvSpPr>
          <p:spPr bwMode="auto">
            <a:xfrm>
              <a:off x="5756275" y="4217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40" name="Line 40"/>
            <p:cNvSpPr>
              <a:spLocks noChangeShapeType="1"/>
            </p:cNvSpPr>
            <p:nvPr/>
          </p:nvSpPr>
          <p:spPr bwMode="auto">
            <a:xfrm flipV="1">
              <a:off x="6111875"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41" name="Line 41"/>
            <p:cNvSpPr>
              <a:spLocks noChangeShapeType="1"/>
            </p:cNvSpPr>
            <p:nvPr/>
          </p:nvSpPr>
          <p:spPr bwMode="auto">
            <a:xfrm>
              <a:off x="6111875"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42" name="Rectangle 42"/>
            <p:cNvSpPr>
              <a:spLocks noChangeArrowheads="1"/>
            </p:cNvSpPr>
            <p:nvPr/>
          </p:nvSpPr>
          <p:spPr bwMode="auto">
            <a:xfrm>
              <a:off x="6054725" y="42179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43" name="Line 43"/>
            <p:cNvSpPr>
              <a:spLocks noChangeShapeType="1"/>
            </p:cNvSpPr>
            <p:nvPr/>
          </p:nvSpPr>
          <p:spPr bwMode="auto">
            <a:xfrm>
              <a:off x="4624388" y="25781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44" name="Line 44"/>
            <p:cNvSpPr>
              <a:spLocks noChangeShapeType="1"/>
            </p:cNvSpPr>
            <p:nvPr/>
          </p:nvSpPr>
          <p:spPr bwMode="auto">
            <a:xfrm flipH="1">
              <a:off x="6238875" y="25781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45" name="Rectangle 45"/>
            <p:cNvSpPr>
              <a:spLocks noChangeArrowheads="1"/>
            </p:cNvSpPr>
            <p:nvPr/>
          </p:nvSpPr>
          <p:spPr bwMode="auto">
            <a:xfrm>
              <a:off x="4465638" y="2527300"/>
              <a:ext cx="14908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46" name="Line 46"/>
            <p:cNvSpPr>
              <a:spLocks noChangeShapeType="1"/>
            </p:cNvSpPr>
            <p:nvPr/>
          </p:nvSpPr>
          <p:spPr bwMode="auto">
            <a:xfrm>
              <a:off x="4624388" y="28448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47" name="Line 47"/>
            <p:cNvSpPr>
              <a:spLocks noChangeShapeType="1"/>
            </p:cNvSpPr>
            <p:nvPr/>
          </p:nvSpPr>
          <p:spPr bwMode="auto">
            <a:xfrm flipH="1">
              <a:off x="6238875" y="28448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48" name="Rectangle 48"/>
            <p:cNvSpPr>
              <a:spLocks noChangeArrowheads="1"/>
            </p:cNvSpPr>
            <p:nvPr/>
          </p:nvSpPr>
          <p:spPr bwMode="auto">
            <a:xfrm>
              <a:off x="4567237" y="27940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49" name="Line 49"/>
            <p:cNvSpPr>
              <a:spLocks noChangeShapeType="1"/>
            </p:cNvSpPr>
            <p:nvPr/>
          </p:nvSpPr>
          <p:spPr bwMode="auto">
            <a:xfrm>
              <a:off x="4624388" y="31115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0" name="Line 50"/>
            <p:cNvSpPr>
              <a:spLocks noChangeShapeType="1"/>
            </p:cNvSpPr>
            <p:nvPr/>
          </p:nvSpPr>
          <p:spPr bwMode="auto">
            <a:xfrm flipH="1">
              <a:off x="6238875" y="31115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1" name="Rectangle 51"/>
            <p:cNvSpPr>
              <a:spLocks noChangeArrowheads="1"/>
            </p:cNvSpPr>
            <p:nvPr/>
          </p:nvSpPr>
          <p:spPr bwMode="auto">
            <a:xfrm>
              <a:off x="4491037" y="3060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52" name="Line 52"/>
            <p:cNvSpPr>
              <a:spLocks noChangeShapeType="1"/>
            </p:cNvSpPr>
            <p:nvPr/>
          </p:nvSpPr>
          <p:spPr bwMode="auto">
            <a:xfrm>
              <a:off x="4624388" y="33845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3" name="Line 53"/>
            <p:cNvSpPr>
              <a:spLocks noChangeShapeType="1"/>
            </p:cNvSpPr>
            <p:nvPr/>
          </p:nvSpPr>
          <p:spPr bwMode="auto">
            <a:xfrm flipH="1">
              <a:off x="6238875" y="33845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4" name="Rectangle 54"/>
            <p:cNvSpPr>
              <a:spLocks noChangeArrowheads="1"/>
            </p:cNvSpPr>
            <p:nvPr/>
          </p:nvSpPr>
          <p:spPr bwMode="auto">
            <a:xfrm>
              <a:off x="4491037" y="33337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55" name="Line 55"/>
            <p:cNvSpPr>
              <a:spLocks noChangeShapeType="1"/>
            </p:cNvSpPr>
            <p:nvPr/>
          </p:nvSpPr>
          <p:spPr bwMode="auto">
            <a:xfrm>
              <a:off x="4624388" y="36512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6" name="Line 56"/>
            <p:cNvSpPr>
              <a:spLocks noChangeShapeType="1"/>
            </p:cNvSpPr>
            <p:nvPr/>
          </p:nvSpPr>
          <p:spPr bwMode="auto">
            <a:xfrm flipH="1">
              <a:off x="6238875" y="36512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7" name="Rectangle 57"/>
            <p:cNvSpPr>
              <a:spLocks noChangeArrowheads="1"/>
            </p:cNvSpPr>
            <p:nvPr/>
          </p:nvSpPr>
          <p:spPr bwMode="auto">
            <a:xfrm>
              <a:off x="4491037" y="36004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58" name="Line 58"/>
            <p:cNvSpPr>
              <a:spLocks noChangeShapeType="1"/>
            </p:cNvSpPr>
            <p:nvPr/>
          </p:nvSpPr>
          <p:spPr bwMode="auto">
            <a:xfrm>
              <a:off x="4624388" y="39195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59" name="Line 59"/>
            <p:cNvSpPr>
              <a:spLocks noChangeShapeType="1"/>
            </p:cNvSpPr>
            <p:nvPr/>
          </p:nvSpPr>
          <p:spPr bwMode="auto">
            <a:xfrm flipH="1">
              <a:off x="6238875" y="39195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0" name="Rectangle 60"/>
            <p:cNvSpPr>
              <a:spLocks noChangeArrowheads="1"/>
            </p:cNvSpPr>
            <p:nvPr/>
          </p:nvSpPr>
          <p:spPr bwMode="auto">
            <a:xfrm>
              <a:off x="4491037" y="38687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61" name="Line 61"/>
            <p:cNvSpPr>
              <a:spLocks noChangeShapeType="1"/>
            </p:cNvSpPr>
            <p:nvPr/>
          </p:nvSpPr>
          <p:spPr bwMode="auto">
            <a:xfrm>
              <a:off x="4624388" y="41862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2" name="Line 62"/>
            <p:cNvSpPr>
              <a:spLocks noChangeShapeType="1"/>
            </p:cNvSpPr>
            <p:nvPr/>
          </p:nvSpPr>
          <p:spPr bwMode="auto">
            <a:xfrm flipH="1">
              <a:off x="6238875" y="41862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3" name="Rectangle 63"/>
            <p:cNvSpPr>
              <a:spLocks noChangeArrowheads="1"/>
            </p:cNvSpPr>
            <p:nvPr/>
          </p:nvSpPr>
          <p:spPr bwMode="auto">
            <a:xfrm>
              <a:off x="4491037" y="41354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64" name="Line 64"/>
            <p:cNvSpPr>
              <a:spLocks noChangeShapeType="1"/>
            </p:cNvSpPr>
            <p:nvPr/>
          </p:nvSpPr>
          <p:spPr bwMode="auto">
            <a:xfrm>
              <a:off x="4624388" y="4198938"/>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5" name="Line 65"/>
            <p:cNvSpPr>
              <a:spLocks noChangeShapeType="1"/>
            </p:cNvSpPr>
            <p:nvPr/>
          </p:nvSpPr>
          <p:spPr bwMode="auto">
            <a:xfrm>
              <a:off x="4624388" y="2565400"/>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6" name="Line 66"/>
            <p:cNvSpPr>
              <a:spLocks noChangeShapeType="1"/>
            </p:cNvSpPr>
            <p:nvPr/>
          </p:nvSpPr>
          <p:spPr bwMode="auto">
            <a:xfrm>
              <a:off x="6257925"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7" name="Line 67"/>
            <p:cNvSpPr>
              <a:spLocks noChangeShapeType="1"/>
            </p:cNvSpPr>
            <p:nvPr/>
          </p:nvSpPr>
          <p:spPr bwMode="auto">
            <a:xfrm>
              <a:off x="4624388"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68" name="Rectangle 68"/>
            <p:cNvSpPr>
              <a:spLocks noChangeArrowheads="1"/>
            </p:cNvSpPr>
            <p:nvPr/>
          </p:nvSpPr>
          <p:spPr bwMode="auto">
            <a:xfrm>
              <a:off x="6773863" y="2565400"/>
              <a:ext cx="1633537" cy="1633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869" name="Rectangle 69"/>
            <p:cNvSpPr>
              <a:spLocks noChangeArrowheads="1"/>
            </p:cNvSpPr>
            <p:nvPr/>
          </p:nvSpPr>
          <p:spPr bwMode="auto">
            <a:xfrm>
              <a:off x="6773863" y="2565400"/>
              <a:ext cx="1633537" cy="16335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76870" name="Picture 70"/>
            <p:cNvPicPr>
              <a:picLocks noChangeAspect="1" noChangeArrowheads="1"/>
            </p:cNvPicPr>
            <p:nvPr/>
          </p:nvPicPr>
          <p:blipFill>
            <a:blip r:embed="rId8" cstate="print">
              <a:duotone>
                <a:prstClr val="black"/>
                <a:srgbClr val="D9C3A5">
                  <a:tint val="50000"/>
                  <a:satMod val="180000"/>
                </a:srgbClr>
              </a:duotone>
            </a:blip>
            <a:srcRect/>
            <a:stretch>
              <a:fillRect/>
            </a:stretch>
          </p:blipFill>
          <p:spPr bwMode="auto">
            <a:xfrm>
              <a:off x="6773863" y="2565400"/>
              <a:ext cx="1633537" cy="1639888"/>
            </a:xfrm>
            <a:prstGeom prst="rect">
              <a:avLst/>
            </a:prstGeom>
            <a:noFill/>
            <a:ln w="9525">
              <a:noFill/>
              <a:miter lim="800000"/>
              <a:headEnd/>
              <a:tailEnd/>
            </a:ln>
          </p:spPr>
        </p:pic>
        <p:sp>
          <p:nvSpPr>
            <p:cNvPr id="76871" name="Rectangle 71"/>
            <p:cNvSpPr>
              <a:spLocks noChangeArrowheads="1"/>
            </p:cNvSpPr>
            <p:nvPr/>
          </p:nvSpPr>
          <p:spPr bwMode="auto">
            <a:xfrm>
              <a:off x="7446963" y="4332288"/>
              <a:ext cx="29815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channels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72" name="Rectangle 72"/>
            <p:cNvSpPr>
              <a:spLocks noChangeArrowheads="1"/>
            </p:cNvSpPr>
            <p:nvPr/>
          </p:nvSpPr>
          <p:spPr bwMode="auto">
            <a:xfrm rot="16200000">
              <a:off x="6369951" y="3300527"/>
              <a:ext cx="30617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73" name="Rectangle 73"/>
            <p:cNvSpPr>
              <a:spLocks noChangeArrowheads="1"/>
            </p:cNvSpPr>
            <p:nvPr/>
          </p:nvSpPr>
          <p:spPr bwMode="auto">
            <a:xfrm>
              <a:off x="7446963" y="2419350"/>
              <a:ext cx="31418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Predicted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74" name="Line 74"/>
            <p:cNvSpPr>
              <a:spLocks noChangeShapeType="1"/>
            </p:cNvSpPr>
            <p:nvPr/>
          </p:nvSpPr>
          <p:spPr bwMode="auto">
            <a:xfrm flipV="1">
              <a:off x="7065963"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75" name="Line 75"/>
            <p:cNvSpPr>
              <a:spLocks noChangeShapeType="1"/>
            </p:cNvSpPr>
            <p:nvPr/>
          </p:nvSpPr>
          <p:spPr bwMode="auto">
            <a:xfrm flipV="1">
              <a:off x="7364413"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76" name="Line 76"/>
            <p:cNvSpPr>
              <a:spLocks noChangeShapeType="1"/>
            </p:cNvSpPr>
            <p:nvPr/>
          </p:nvSpPr>
          <p:spPr bwMode="auto">
            <a:xfrm flipV="1">
              <a:off x="7662863"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77" name="Line 77"/>
            <p:cNvSpPr>
              <a:spLocks noChangeShapeType="1"/>
            </p:cNvSpPr>
            <p:nvPr/>
          </p:nvSpPr>
          <p:spPr bwMode="auto">
            <a:xfrm flipV="1">
              <a:off x="7961313"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78" name="Line 78"/>
            <p:cNvSpPr>
              <a:spLocks noChangeShapeType="1"/>
            </p:cNvSpPr>
            <p:nvPr/>
          </p:nvSpPr>
          <p:spPr bwMode="auto">
            <a:xfrm flipV="1">
              <a:off x="8261350" y="2565400"/>
              <a:ext cx="1587" cy="163353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79" name="Line 79"/>
            <p:cNvSpPr>
              <a:spLocks noChangeShapeType="1"/>
            </p:cNvSpPr>
            <p:nvPr/>
          </p:nvSpPr>
          <p:spPr bwMode="auto">
            <a:xfrm>
              <a:off x="6773863" y="257175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0" name="Line 80"/>
            <p:cNvSpPr>
              <a:spLocks noChangeShapeType="1"/>
            </p:cNvSpPr>
            <p:nvPr/>
          </p:nvSpPr>
          <p:spPr bwMode="auto">
            <a:xfrm>
              <a:off x="6773863" y="284480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1" name="Line 81"/>
            <p:cNvSpPr>
              <a:spLocks noChangeShapeType="1"/>
            </p:cNvSpPr>
            <p:nvPr/>
          </p:nvSpPr>
          <p:spPr bwMode="auto">
            <a:xfrm>
              <a:off x="6773863" y="311150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2" name="Line 82"/>
            <p:cNvSpPr>
              <a:spLocks noChangeShapeType="1"/>
            </p:cNvSpPr>
            <p:nvPr/>
          </p:nvSpPr>
          <p:spPr bwMode="auto">
            <a:xfrm>
              <a:off x="6773863" y="338455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3" name="Line 83"/>
            <p:cNvSpPr>
              <a:spLocks noChangeShapeType="1"/>
            </p:cNvSpPr>
            <p:nvPr/>
          </p:nvSpPr>
          <p:spPr bwMode="auto">
            <a:xfrm>
              <a:off x="6773863" y="3651250"/>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4" name="Line 84"/>
            <p:cNvSpPr>
              <a:spLocks noChangeShapeType="1"/>
            </p:cNvSpPr>
            <p:nvPr/>
          </p:nvSpPr>
          <p:spPr bwMode="auto">
            <a:xfrm>
              <a:off x="6773863" y="3919538"/>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5" name="Line 85"/>
            <p:cNvSpPr>
              <a:spLocks noChangeShapeType="1"/>
            </p:cNvSpPr>
            <p:nvPr/>
          </p:nvSpPr>
          <p:spPr bwMode="auto">
            <a:xfrm>
              <a:off x="6773863" y="4192588"/>
              <a:ext cx="1633537" cy="1588"/>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6" name="Line 86"/>
            <p:cNvSpPr>
              <a:spLocks noChangeShapeType="1"/>
            </p:cNvSpPr>
            <p:nvPr/>
          </p:nvSpPr>
          <p:spPr bwMode="auto">
            <a:xfrm>
              <a:off x="6773863" y="4198938"/>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7" name="Line 87"/>
            <p:cNvSpPr>
              <a:spLocks noChangeShapeType="1"/>
            </p:cNvSpPr>
            <p:nvPr/>
          </p:nvSpPr>
          <p:spPr bwMode="auto">
            <a:xfrm>
              <a:off x="6773863" y="2565400"/>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8" name="Line 88"/>
            <p:cNvSpPr>
              <a:spLocks noChangeShapeType="1"/>
            </p:cNvSpPr>
            <p:nvPr/>
          </p:nvSpPr>
          <p:spPr bwMode="auto">
            <a:xfrm>
              <a:off x="8407400"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89" name="Line 89"/>
            <p:cNvSpPr>
              <a:spLocks noChangeShapeType="1"/>
            </p:cNvSpPr>
            <p:nvPr/>
          </p:nvSpPr>
          <p:spPr bwMode="auto">
            <a:xfrm>
              <a:off x="6773863"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0" name="Line 90"/>
            <p:cNvSpPr>
              <a:spLocks noChangeShapeType="1"/>
            </p:cNvSpPr>
            <p:nvPr/>
          </p:nvSpPr>
          <p:spPr bwMode="auto">
            <a:xfrm>
              <a:off x="6773863" y="4198938"/>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1" name="Line 91"/>
            <p:cNvSpPr>
              <a:spLocks noChangeShapeType="1"/>
            </p:cNvSpPr>
            <p:nvPr/>
          </p:nvSpPr>
          <p:spPr bwMode="auto">
            <a:xfrm>
              <a:off x="6773863"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2" name="Line 92"/>
            <p:cNvSpPr>
              <a:spLocks noChangeShapeType="1"/>
            </p:cNvSpPr>
            <p:nvPr/>
          </p:nvSpPr>
          <p:spPr bwMode="auto">
            <a:xfrm flipV="1">
              <a:off x="7065963"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3" name="Line 93"/>
            <p:cNvSpPr>
              <a:spLocks noChangeShapeType="1"/>
            </p:cNvSpPr>
            <p:nvPr/>
          </p:nvSpPr>
          <p:spPr bwMode="auto">
            <a:xfrm>
              <a:off x="7065963"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4" name="Rectangle 94"/>
            <p:cNvSpPr>
              <a:spLocks noChangeArrowheads="1"/>
            </p:cNvSpPr>
            <p:nvPr/>
          </p:nvSpPr>
          <p:spPr bwMode="auto">
            <a:xfrm>
              <a:off x="7027863" y="422433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95" name="Line 95"/>
            <p:cNvSpPr>
              <a:spLocks noChangeShapeType="1"/>
            </p:cNvSpPr>
            <p:nvPr/>
          </p:nvSpPr>
          <p:spPr bwMode="auto">
            <a:xfrm flipV="1">
              <a:off x="7364413"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6" name="Line 96"/>
            <p:cNvSpPr>
              <a:spLocks noChangeShapeType="1"/>
            </p:cNvSpPr>
            <p:nvPr/>
          </p:nvSpPr>
          <p:spPr bwMode="auto">
            <a:xfrm>
              <a:off x="7364413"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7" name="Rectangle 97"/>
            <p:cNvSpPr>
              <a:spLocks noChangeArrowheads="1"/>
            </p:cNvSpPr>
            <p:nvPr/>
          </p:nvSpPr>
          <p:spPr bwMode="auto">
            <a:xfrm>
              <a:off x="7307263" y="4224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98" name="Line 98"/>
            <p:cNvSpPr>
              <a:spLocks noChangeShapeType="1"/>
            </p:cNvSpPr>
            <p:nvPr/>
          </p:nvSpPr>
          <p:spPr bwMode="auto">
            <a:xfrm flipV="1">
              <a:off x="7662863"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99" name="Line 99"/>
            <p:cNvSpPr>
              <a:spLocks noChangeShapeType="1"/>
            </p:cNvSpPr>
            <p:nvPr/>
          </p:nvSpPr>
          <p:spPr bwMode="auto">
            <a:xfrm>
              <a:off x="7662863"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0" name="Rectangle 100"/>
            <p:cNvSpPr>
              <a:spLocks noChangeArrowheads="1"/>
            </p:cNvSpPr>
            <p:nvPr/>
          </p:nvSpPr>
          <p:spPr bwMode="auto">
            <a:xfrm>
              <a:off x="7605713" y="4224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01" name="Line 101"/>
            <p:cNvSpPr>
              <a:spLocks noChangeShapeType="1"/>
            </p:cNvSpPr>
            <p:nvPr/>
          </p:nvSpPr>
          <p:spPr bwMode="auto">
            <a:xfrm flipV="1">
              <a:off x="7961313"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2" name="Line 102"/>
            <p:cNvSpPr>
              <a:spLocks noChangeShapeType="1"/>
            </p:cNvSpPr>
            <p:nvPr/>
          </p:nvSpPr>
          <p:spPr bwMode="auto">
            <a:xfrm>
              <a:off x="7961313"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3" name="Rectangle 103"/>
            <p:cNvSpPr>
              <a:spLocks noChangeArrowheads="1"/>
            </p:cNvSpPr>
            <p:nvPr/>
          </p:nvSpPr>
          <p:spPr bwMode="auto">
            <a:xfrm>
              <a:off x="7904163" y="4224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04" name="Line 104"/>
            <p:cNvSpPr>
              <a:spLocks noChangeShapeType="1"/>
            </p:cNvSpPr>
            <p:nvPr/>
          </p:nvSpPr>
          <p:spPr bwMode="auto">
            <a:xfrm flipV="1">
              <a:off x="8261350" y="41798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5" name="Line 105"/>
            <p:cNvSpPr>
              <a:spLocks noChangeShapeType="1"/>
            </p:cNvSpPr>
            <p:nvPr/>
          </p:nvSpPr>
          <p:spPr bwMode="auto">
            <a:xfrm>
              <a:off x="8261350" y="25654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6" name="Rectangle 106"/>
            <p:cNvSpPr>
              <a:spLocks noChangeArrowheads="1"/>
            </p:cNvSpPr>
            <p:nvPr/>
          </p:nvSpPr>
          <p:spPr bwMode="auto">
            <a:xfrm>
              <a:off x="8204200" y="42243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07" name="Line 107"/>
            <p:cNvSpPr>
              <a:spLocks noChangeShapeType="1"/>
            </p:cNvSpPr>
            <p:nvPr/>
          </p:nvSpPr>
          <p:spPr bwMode="auto">
            <a:xfrm>
              <a:off x="6773863" y="25717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8" name="Line 108"/>
            <p:cNvSpPr>
              <a:spLocks noChangeShapeType="1"/>
            </p:cNvSpPr>
            <p:nvPr/>
          </p:nvSpPr>
          <p:spPr bwMode="auto">
            <a:xfrm flipH="1">
              <a:off x="8388350" y="25717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09" name="Rectangle 109"/>
            <p:cNvSpPr>
              <a:spLocks noChangeArrowheads="1"/>
            </p:cNvSpPr>
            <p:nvPr/>
          </p:nvSpPr>
          <p:spPr bwMode="auto">
            <a:xfrm>
              <a:off x="6608763" y="2520950"/>
              <a:ext cx="14908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10" name="Line 110"/>
            <p:cNvSpPr>
              <a:spLocks noChangeShapeType="1"/>
            </p:cNvSpPr>
            <p:nvPr/>
          </p:nvSpPr>
          <p:spPr bwMode="auto">
            <a:xfrm>
              <a:off x="6773863" y="28448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11" name="Line 111"/>
            <p:cNvSpPr>
              <a:spLocks noChangeShapeType="1"/>
            </p:cNvSpPr>
            <p:nvPr/>
          </p:nvSpPr>
          <p:spPr bwMode="auto">
            <a:xfrm flipH="1">
              <a:off x="8388350" y="28448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12" name="Rectangle 112"/>
            <p:cNvSpPr>
              <a:spLocks noChangeArrowheads="1"/>
            </p:cNvSpPr>
            <p:nvPr/>
          </p:nvSpPr>
          <p:spPr bwMode="auto">
            <a:xfrm>
              <a:off x="6710363" y="27940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13" name="Line 113"/>
            <p:cNvSpPr>
              <a:spLocks noChangeShapeType="1"/>
            </p:cNvSpPr>
            <p:nvPr/>
          </p:nvSpPr>
          <p:spPr bwMode="auto">
            <a:xfrm>
              <a:off x="6773863" y="31115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14" name="Line 114"/>
            <p:cNvSpPr>
              <a:spLocks noChangeShapeType="1"/>
            </p:cNvSpPr>
            <p:nvPr/>
          </p:nvSpPr>
          <p:spPr bwMode="auto">
            <a:xfrm flipH="1">
              <a:off x="8388350" y="311150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15" name="Rectangle 115"/>
            <p:cNvSpPr>
              <a:spLocks noChangeArrowheads="1"/>
            </p:cNvSpPr>
            <p:nvPr/>
          </p:nvSpPr>
          <p:spPr bwMode="auto">
            <a:xfrm>
              <a:off x="6634163" y="306070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16" name="Line 116"/>
            <p:cNvSpPr>
              <a:spLocks noChangeShapeType="1"/>
            </p:cNvSpPr>
            <p:nvPr/>
          </p:nvSpPr>
          <p:spPr bwMode="auto">
            <a:xfrm>
              <a:off x="6773863" y="33845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17" name="Line 117"/>
            <p:cNvSpPr>
              <a:spLocks noChangeShapeType="1"/>
            </p:cNvSpPr>
            <p:nvPr/>
          </p:nvSpPr>
          <p:spPr bwMode="auto">
            <a:xfrm flipH="1">
              <a:off x="8388350" y="33845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18" name="Rectangle 118"/>
            <p:cNvSpPr>
              <a:spLocks noChangeArrowheads="1"/>
            </p:cNvSpPr>
            <p:nvPr/>
          </p:nvSpPr>
          <p:spPr bwMode="auto">
            <a:xfrm>
              <a:off x="6634163" y="33337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19" name="Line 119"/>
            <p:cNvSpPr>
              <a:spLocks noChangeShapeType="1"/>
            </p:cNvSpPr>
            <p:nvPr/>
          </p:nvSpPr>
          <p:spPr bwMode="auto">
            <a:xfrm>
              <a:off x="6773863" y="36512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0" name="Line 120"/>
            <p:cNvSpPr>
              <a:spLocks noChangeShapeType="1"/>
            </p:cNvSpPr>
            <p:nvPr/>
          </p:nvSpPr>
          <p:spPr bwMode="auto">
            <a:xfrm flipH="1">
              <a:off x="8388350" y="3651250"/>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1" name="Rectangle 121"/>
            <p:cNvSpPr>
              <a:spLocks noChangeArrowheads="1"/>
            </p:cNvSpPr>
            <p:nvPr/>
          </p:nvSpPr>
          <p:spPr bwMode="auto">
            <a:xfrm>
              <a:off x="6634163" y="36004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22" name="Line 122"/>
            <p:cNvSpPr>
              <a:spLocks noChangeShapeType="1"/>
            </p:cNvSpPr>
            <p:nvPr/>
          </p:nvSpPr>
          <p:spPr bwMode="auto">
            <a:xfrm>
              <a:off x="6773863" y="39195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3" name="Line 123"/>
            <p:cNvSpPr>
              <a:spLocks noChangeShapeType="1"/>
            </p:cNvSpPr>
            <p:nvPr/>
          </p:nvSpPr>
          <p:spPr bwMode="auto">
            <a:xfrm flipH="1">
              <a:off x="8388350" y="391953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4" name="Rectangle 124"/>
            <p:cNvSpPr>
              <a:spLocks noChangeArrowheads="1"/>
            </p:cNvSpPr>
            <p:nvPr/>
          </p:nvSpPr>
          <p:spPr bwMode="auto">
            <a:xfrm>
              <a:off x="6634163" y="386873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25" name="Line 125"/>
            <p:cNvSpPr>
              <a:spLocks noChangeShapeType="1"/>
            </p:cNvSpPr>
            <p:nvPr/>
          </p:nvSpPr>
          <p:spPr bwMode="auto">
            <a:xfrm>
              <a:off x="6773863" y="41925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6" name="Line 126"/>
            <p:cNvSpPr>
              <a:spLocks noChangeShapeType="1"/>
            </p:cNvSpPr>
            <p:nvPr/>
          </p:nvSpPr>
          <p:spPr bwMode="auto">
            <a:xfrm flipH="1">
              <a:off x="8388350" y="4192588"/>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7" name="Rectangle 127"/>
            <p:cNvSpPr>
              <a:spLocks noChangeArrowheads="1"/>
            </p:cNvSpPr>
            <p:nvPr/>
          </p:nvSpPr>
          <p:spPr bwMode="auto">
            <a:xfrm>
              <a:off x="6634163" y="4141788"/>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928" name="Line 128"/>
            <p:cNvSpPr>
              <a:spLocks noChangeShapeType="1"/>
            </p:cNvSpPr>
            <p:nvPr/>
          </p:nvSpPr>
          <p:spPr bwMode="auto">
            <a:xfrm>
              <a:off x="6773863" y="4198938"/>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29" name="Line 129"/>
            <p:cNvSpPr>
              <a:spLocks noChangeShapeType="1"/>
            </p:cNvSpPr>
            <p:nvPr/>
          </p:nvSpPr>
          <p:spPr bwMode="auto">
            <a:xfrm>
              <a:off x="6773863" y="2565400"/>
              <a:ext cx="16335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30" name="Line 130"/>
            <p:cNvSpPr>
              <a:spLocks noChangeShapeType="1"/>
            </p:cNvSpPr>
            <p:nvPr/>
          </p:nvSpPr>
          <p:spPr bwMode="auto">
            <a:xfrm>
              <a:off x="8407400" y="2565400"/>
              <a:ext cx="1587" cy="16335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505" y="404664"/>
            <a:ext cx="4493288" cy="6468892"/>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4378120" y="386154"/>
            <a:ext cx="4514361" cy="6499230"/>
          </a:xfrm>
          <a:prstGeom prst="rect">
            <a:avLst/>
          </a:prstGeom>
          <a:noFill/>
          <a:ln w="9525">
            <a:noFill/>
            <a:miter lim="800000"/>
            <a:headEnd/>
            <a:tailEnd/>
          </a:ln>
          <a:effectLst/>
        </p:spPr>
      </p:pic>
      <p:sp>
        <p:nvSpPr>
          <p:cNvPr id="4" name="Rectangle 241"/>
          <p:cNvSpPr>
            <a:spLocks noChangeAspect="1" noChangeArrowheads="1"/>
          </p:cNvSpPr>
          <p:nvPr/>
        </p:nvSpPr>
        <p:spPr bwMode="auto">
          <a:xfrm>
            <a:off x="1979712" y="302461"/>
            <a:ext cx="5165710" cy="246221"/>
          </a:xfrm>
          <a:prstGeom prst="rect">
            <a:avLst/>
          </a:prstGeom>
          <a:noFill/>
          <a:ln w="9525">
            <a:noFill/>
            <a:miter lim="800000"/>
            <a:headEnd/>
            <a:tailEnd/>
          </a:ln>
        </p:spPr>
        <p:txBody>
          <a:bodyPr wrap="none" lIns="0" tIns="0" rIns="0" bIns="0">
            <a:spAutoFit/>
          </a:bodyPr>
          <a:lstStyle/>
          <a:p>
            <a:r>
              <a:rPr lang="en-GB" sz="1600" b="0" dirty="0" smtClean="0">
                <a:solidFill>
                  <a:schemeClr val="tx2"/>
                </a:solidFill>
              </a:rPr>
              <a:t>Posterior predictions following inversion of induced responses</a:t>
            </a:r>
            <a:endParaRPr lang="en-US" sz="1600" b="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683569" y="548680"/>
            <a:ext cx="3935238" cy="1500952"/>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683568" y="4005066"/>
            <a:ext cx="3939048" cy="1607619"/>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l="2212"/>
          <a:stretch>
            <a:fillRect/>
          </a:stretch>
        </p:blipFill>
        <p:spPr bwMode="auto">
          <a:xfrm>
            <a:off x="4860033" y="2996952"/>
            <a:ext cx="3851920" cy="1584762"/>
          </a:xfrm>
          <a:prstGeom prst="rect">
            <a:avLst/>
          </a:prstGeom>
          <a:noFill/>
          <a:ln w="9525">
            <a:noFill/>
            <a:miter lim="800000"/>
            <a:headEnd/>
            <a:tailEnd/>
          </a:ln>
        </p:spPr>
      </p:pic>
      <p:pic>
        <p:nvPicPr>
          <p:cNvPr id="57349" name="Picture 5"/>
          <p:cNvPicPr>
            <a:picLocks noChangeAspect="1" noChangeArrowheads="1"/>
          </p:cNvPicPr>
          <p:nvPr/>
        </p:nvPicPr>
        <p:blipFill>
          <a:blip r:embed="rId5" cstate="print"/>
          <a:srcRect/>
          <a:stretch>
            <a:fillRect/>
          </a:stretch>
        </p:blipFill>
        <p:spPr bwMode="auto">
          <a:xfrm>
            <a:off x="395536" y="2276874"/>
            <a:ext cx="3843810" cy="1657143"/>
          </a:xfrm>
          <a:prstGeom prst="rect">
            <a:avLst/>
          </a:prstGeom>
          <a:noFill/>
          <a:ln w="9525">
            <a:noFill/>
            <a:miter lim="800000"/>
            <a:headEnd/>
            <a:tailEnd/>
          </a:ln>
        </p:spPr>
      </p:pic>
      <p:pic>
        <p:nvPicPr>
          <p:cNvPr id="57350" name="Picture 6"/>
          <p:cNvPicPr>
            <a:picLocks noChangeAspect="1" noChangeArrowheads="1"/>
          </p:cNvPicPr>
          <p:nvPr/>
        </p:nvPicPr>
        <p:blipFill>
          <a:blip r:embed="rId6" cstate="print"/>
          <a:srcRect/>
          <a:stretch>
            <a:fillRect/>
          </a:stretch>
        </p:blipFill>
        <p:spPr bwMode="auto">
          <a:xfrm>
            <a:off x="3779912" y="4941170"/>
            <a:ext cx="3843810" cy="1611429"/>
          </a:xfrm>
          <a:prstGeom prst="rect">
            <a:avLst/>
          </a:prstGeom>
          <a:noFill/>
          <a:ln w="9525">
            <a:noFill/>
            <a:miter lim="800000"/>
            <a:headEnd/>
            <a:tailEnd/>
          </a:ln>
        </p:spPr>
      </p:pic>
      <p:pic>
        <p:nvPicPr>
          <p:cNvPr id="57351" name="Picture 7"/>
          <p:cNvPicPr>
            <a:picLocks noChangeAspect="1" noChangeArrowheads="1"/>
          </p:cNvPicPr>
          <p:nvPr/>
        </p:nvPicPr>
        <p:blipFill>
          <a:blip r:embed="rId7" cstate="print"/>
          <a:srcRect/>
          <a:stretch>
            <a:fillRect/>
          </a:stretch>
        </p:blipFill>
        <p:spPr bwMode="auto">
          <a:xfrm>
            <a:off x="4860032" y="908722"/>
            <a:ext cx="3855238" cy="172190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1" name="Group 2570"/>
          <p:cNvGrpSpPr/>
          <p:nvPr/>
        </p:nvGrpSpPr>
        <p:grpSpPr>
          <a:xfrm>
            <a:off x="2635399" y="980728"/>
            <a:ext cx="3655425" cy="5220290"/>
            <a:chOff x="979215" y="404664"/>
            <a:chExt cx="3655425" cy="5220290"/>
          </a:xfrm>
        </p:grpSpPr>
        <p:sp>
          <p:nvSpPr>
            <p:cNvPr id="4102" name="Rectangle 6"/>
            <p:cNvSpPr>
              <a:spLocks noChangeArrowheads="1"/>
            </p:cNvSpPr>
            <p:nvPr/>
          </p:nvSpPr>
          <p:spPr bwMode="auto">
            <a:xfrm>
              <a:off x="1287201" y="585802"/>
              <a:ext cx="1246125" cy="6098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03" name="Rectangle 7"/>
            <p:cNvSpPr>
              <a:spLocks noChangeArrowheads="1"/>
            </p:cNvSpPr>
            <p:nvPr/>
          </p:nvSpPr>
          <p:spPr bwMode="auto">
            <a:xfrm>
              <a:off x="1287201" y="585802"/>
              <a:ext cx="1246125" cy="60986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pic>
          <p:nvPicPr>
            <p:cNvPr id="4104" name="Picture 8"/>
            <p:cNvPicPr>
              <a:picLocks noChangeAspect="1" noChangeArrowheads="1"/>
            </p:cNvPicPr>
            <p:nvPr/>
          </p:nvPicPr>
          <p:blipFill>
            <a:blip r:embed="rId2" cstate="print"/>
            <a:srcRect/>
            <a:stretch>
              <a:fillRect/>
            </a:stretch>
          </p:blipFill>
          <p:spPr bwMode="auto">
            <a:xfrm>
              <a:off x="1287201" y="585802"/>
              <a:ext cx="1246125" cy="609868"/>
            </a:xfrm>
            <a:prstGeom prst="rect">
              <a:avLst/>
            </a:prstGeom>
            <a:noFill/>
            <a:ln w="9525">
              <a:noFill/>
              <a:miter lim="800000"/>
              <a:headEnd/>
              <a:tailEnd/>
            </a:ln>
          </p:spPr>
        </p:pic>
        <p:sp>
          <p:nvSpPr>
            <p:cNvPr id="4105" name="Rectangle 9"/>
            <p:cNvSpPr>
              <a:spLocks noChangeArrowheads="1"/>
            </p:cNvSpPr>
            <p:nvPr/>
          </p:nvSpPr>
          <p:spPr bwMode="auto">
            <a:xfrm>
              <a:off x="1501045" y="404664"/>
              <a:ext cx="86241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transfer function: 1 to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6" name="Rectangle 10"/>
            <p:cNvSpPr>
              <a:spLocks noChangeArrowheads="1"/>
            </p:cNvSpPr>
            <p:nvPr/>
          </p:nvSpPr>
          <p:spPr bwMode="auto">
            <a:xfrm>
              <a:off x="1598664" y="1361830"/>
              <a:ext cx="72135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7" name="Rectangle 11"/>
            <p:cNvSpPr>
              <a:spLocks noChangeArrowheads="1"/>
            </p:cNvSpPr>
            <p:nvPr/>
          </p:nvSpPr>
          <p:spPr bwMode="auto">
            <a:xfrm rot="16200000">
              <a:off x="988192" y="819282"/>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Line 12"/>
            <p:cNvSpPr>
              <a:spLocks noChangeShapeType="1"/>
            </p:cNvSpPr>
            <p:nvPr/>
          </p:nvSpPr>
          <p:spPr bwMode="auto">
            <a:xfrm>
              <a:off x="1287201" y="1113572"/>
              <a:ext cx="1234397"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09" name="Line 13"/>
            <p:cNvSpPr>
              <a:spLocks noChangeShapeType="1"/>
            </p:cNvSpPr>
            <p:nvPr/>
          </p:nvSpPr>
          <p:spPr bwMode="auto">
            <a:xfrm>
              <a:off x="1287201" y="714812"/>
              <a:ext cx="1234397"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10" name="Line 14"/>
            <p:cNvSpPr>
              <a:spLocks noChangeShapeType="1"/>
            </p:cNvSpPr>
            <p:nvPr/>
          </p:nvSpPr>
          <p:spPr bwMode="auto">
            <a:xfrm>
              <a:off x="1287201" y="585802"/>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17" name="Line 21"/>
            <p:cNvSpPr>
              <a:spLocks noChangeShapeType="1"/>
            </p:cNvSpPr>
            <p:nvPr/>
          </p:nvSpPr>
          <p:spPr bwMode="auto">
            <a:xfrm>
              <a:off x="1498309" y="585802"/>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18" name="Rectangle 22"/>
            <p:cNvSpPr>
              <a:spLocks noChangeArrowheads="1"/>
            </p:cNvSpPr>
            <p:nvPr/>
          </p:nvSpPr>
          <p:spPr bwMode="auto">
            <a:xfrm>
              <a:off x="1506789" y="1230855"/>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Line 24"/>
            <p:cNvSpPr>
              <a:spLocks noChangeShapeType="1"/>
            </p:cNvSpPr>
            <p:nvPr/>
          </p:nvSpPr>
          <p:spPr bwMode="auto">
            <a:xfrm>
              <a:off x="1908797" y="585802"/>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21" name="Rectangle 25"/>
            <p:cNvSpPr>
              <a:spLocks noChangeArrowheads="1"/>
            </p:cNvSpPr>
            <p:nvPr/>
          </p:nvSpPr>
          <p:spPr bwMode="auto">
            <a:xfrm>
              <a:off x="1881463" y="1230855"/>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Line 27"/>
            <p:cNvSpPr>
              <a:spLocks noChangeShapeType="1"/>
            </p:cNvSpPr>
            <p:nvPr/>
          </p:nvSpPr>
          <p:spPr bwMode="auto">
            <a:xfrm>
              <a:off x="2310488" y="585802"/>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24" name="Rectangle 28"/>
            <p:cNvSpPr>
              <a:spLocks noChangeArrowheads="1"/>
            </p:cNvSpPr>
            <p:nvPr/>
          </p:nvSpPr>
          <p:spPr bwMode="auto">
            <a:xfrm>
              <a:off x="2280223" y="1230855"/>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7" name="Rectangle 31"/>
            <p:cNvSpPr>
              <a:spLocks noChangeArrowheads="1"/>
            </p:cNvSpPr>
            <p:nvPr/>
          </p:nvSpPr>
          <p:spPr bwMode="auto">
            <a:xfrm>
              <a:off x="1163424" y="1090115"/>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0" name="Rectangle 34"/>
            <p:cNvSpPr>
              <a:spLocks noChangeArrowheads="1"/>
            </p:cNvSpPr>
            <p:nvPr/>
          </p:nvSpPr>
          <p:spPr bwMode="auto">
            <a:xfrm>
              <a:off x="1163424" y="87900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3" name="Rectangle 37"/>
            <p:cNvSpPr>
              <a:spLocks noChangeArrowheads="1"/>
            </p:cNvSpPr>
            <p:nvPr/>
          </p:nvSpPr>
          <p:spPr bwMode="auto">
            <a:xfrm>
              <a:off x="1163424" y="6679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4" name="Line 38"/>
            <p:cNvSpPr>
              <a:spLocks noChangeShapeType="1"/>
            </p:cNvSpPr>
            <p:nvPr/>
          </p:nvSpPr>
          <p:spPr bwMode="auto">
            <a:xfrm>
              <a:off x="1287201" y="585802"/>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74" name="Rectangle 78"/>
            <p:cNvSpPr>
              <a:spLocks noChangeArrowheads="1"/>
            </p:cNvSpPr>
            <p:nvPr/>
          </p:nvSpPr>
          <p:spPr bwMode="auto">
            <a:xfrm>
              <a:off x="3256798" y="585802"/>
              <a:ext cx="1243193" cy="6098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75" name="Rectangle 79"/>
            <p:cNvSpPr>
              <a:spLocks noChangeArrowheads="1"/>
            </p:cNvSpPr>
            <p:nvPr/>
          </p:nvSpPr>
          <p:spPr bwMode="auto">
            <a:xfrm>
              <a:off x="3256798" y="585802"/>
              <a:ext cx="1243193" cy="60986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pic>
          <p:nvPicPr>
            <p:cNvPr id="4176" name="Picture 80"/>
            <p:cNvPicPr>
              <a:picLocks noChangeAspect="1" noChangeArrowheads="1"/>
            </p:cNvPicPr>
            <p:nvPr/>
          </p:nvPicPr>
          <p:blipFill>
            <a:blip r:embed="rId3" cstate="print"/>
            <a:srcRect/>
            <a:stretch>
              <a:fillRect/>
            </a:stretch>
          </p:blipFill>
          <p:spPr bwMode="auto">
            <a:xfrm>
              <a:off x="3256798" y="585802"/>
              <a:ext cx="1243193" cy="609868"/>
            </a:xfrm>
            <a:prstGeom prst="rect">
              <a:avLst/>
            </a:prstGeom>
            <a:noFill/>
            <a:ln w="9525">
              <a:noFill/>
              <a:miter lim="800000"/>
              <a:headEnd/>
              <a:tailEnd/>
            </a:ln>
          </p:spPr>
        </p:pic>
        <p:sp>
          <p:nvSpPr>
            <p:cNvPr id="4177" name="Rectangle 81"/>
            <p:cNvSpPr>
              <a:spLocks noChangeArrowheads="1"/>
            </p:cNvSpPr>
            <p:nvPr/>
          </p:nvSpPr>
          <p:spPr bwMode="auto">
            <a:xfrm>
              <a:off x="3470643" y="404664"/>
              <a:ext cx="86241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transfer function: 3 to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78" name="Rectangle 82"/>
            <p:cNvSpPr>
              <a:spLocks noChangeArrowheads="1"/>
            </p:cNvSpPr>
            <p:nvPr/>
          </p:nvSpPr>
          <p:spPr bwMode="auto">
            <a:xfrm>
              <a:off x="3568261" y="1361830"/>
              <a:ext cx="72135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9" name="Rectangle 83"/>
            <p:cNvSpPr>
              <a:spLocks noChangeArrowheads="1"/>
            </p:cNvSpPr>
            <p:nvPr/>
          </p:nvSpPr>
          <p:spPr bwMode="auto">
            <a:xfrm rot="16200000">
              <a:off x="2960752" y="816350"/>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0" name="Line 84"/>
            <p:cNvSpPr>
              <a:spLocks noChangeShapeType="1"/>
            </p:cNvSpPr>
            <p:nvPr/>
          </p:nvSpPr>
          <p:spPr bwMode="auto">
            <a:xfrm>
              <a:off x="3256798" y="1113572"/>
              <a:ext cx="1231464"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81" name="Line 85"/>
            <p:cNvSpPr>
              <a:spLocks noChangeShapeType="1"/>
            </p:cNvSpPr>
            <p:nvPr/>
          </p:nvSpPr>
          <p:spPr bwMode="auto">
            <a:xfrm>
              <a:off x="3256798" y="714812"/>
              <a:ext cx="1231464"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82" name="Line 86"/>
            <p:cNvSpPr>
              <a:spLocks noChangeShapeType="1"/>
            </p:cNvSpPr>
            <p:nvPr/>
          </p:nvSpPr>
          <p:spPr bwMode="auto">
            <a:xfrm>
              <a:off x="3256798" y="585802"/>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89" name="Line 93"/>
            <p:cNvSpPr>
              <a:spLocks noChangeShapeType="1"/>
            </p:cNvSpPr>
            <p:nvPr/>
          </p:nvSpPr>
          <p:spPr bwMode="auto">
            <a:xfrm>
              <a:off x="3467906" y="585802"/>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90" name="Rectangle 94"/>
            <p:cNvSpPr>
              <a:spLocks noChangeArrowheads="1"/>
            </p:cNvSpPr>
            <p:nvPr/>
          </p:nvSpPr>
          <p:spPr bwMode="auto">
            <a:xfrm>
              <a:off x="3476387" y="1230855"/>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2" name="Line 96"/>
            <p:cNvSpPr>
              <a:spLocks noChangeShapeType="1"/>
            </p:cNvSpPr>
            <p:nvPr/>
          </p:nvSpPr>
          <p:spPr bwMode="auto">
            <a:xfrm>
              <a:off x="3878394" y="585802"/>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93" name="Rectangle 97"/>
            <p:cNvSpPr>
              <a:spLocks noChangeArrowheads="1"/>
            </p:cNvSpPr>
            <p:nvPr/>
          </p:nvSpPr>
          <p:spPr bwMode="auto">
            <a:xfrm>
              <a:off x="3851061" y="1230855"/>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5" name="Line 99"/>
            <p:cNvSpPr>
              <a:spLocks noChangeShapeType="1"/>
            </p:cNvSpPr>
            <p:nvPr/>
          </p:nvSpPr>
          <p:spPr bwMode="auto">
            <a:xfrm>
              <a:off x="4277154" y="585802"/>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196" name="Rectangle 100"/>
            <p:cNvSpPr>
              <a:spLocks noChangeArrowheads="1"/>
            </p:cNvSpPr>
            <p:nvPr/>
          </p:nvSpPr>
          <p:spPr bwMode="auto">
            <a:xfrm>
              <a:off x="4249821" y="1230855"/>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9" name="Rectangle 103"/>
            <p:cNvSpPr>
              <a:spLocks noChangeArrowheads="1"/>
            </p:cNvSpPr>
            <p:nvPr/>
          </p:nvSpPr>
          <p:spPr bwMode="auto">
            <a:xfrm>
              <a:off x="3133022" y="1090115"/>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2" name="Rectangle 106"/>
            <p:cNvSpPr>
              <a:spLocks noChangeArrowheads="1"/>
            </p:cNvSpPr>
            <p:nvPr/>
          </p:nvSpPr>
          <p:spPr bwMode="auto">
            <a:xfrm>
              <a:off x="3133022" y="87900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5" name="Rectangle 109"/>
            <p:cNvSpPr>
              <a:spLocks noChangeArrowheads="1"/>
            </p:cNvSpPr>
            <p:nvPr/>
          </p:nvSpPr>
          <p:spPr bwMode="auto">
            <a:xfrm>
              <a:off x="3133022" y="66790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6" name="Line 110"/>
            <p:cNvSpPr>
              <a:spLocks noChangeShapeType="1"/>
            </p:cNvSpPr>
            <p:nvPr/>
          </p:nvSpPr>
          <p:spPr bwMode="auto">
            <a:xfrm>
              <a:off x="3256798" y="585802"/>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391" name="Rectangle 295"/>
            <p:cNvSpPr>
              <a:spLocks noChangeArrowheads="1"/>
            </p:cNvSpPr>
            <p:nvPr/>
          </p:nvSpPr>
          <p:spPr bwMode="auto">
            <a:xfrm>
              <a:off x="1287201" y="2000527"/>
              <a:ext cx="1246125" cy="5981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392" name="Rectangle 296"/>
            <p:cNvSpPr>
              <a:spLocks noChangeArrowheads="1"/>
            </p:cNvSpPr>
            <p:nvPr/>
          </p:nvSpPr>
          <p:spPr bwMode="auto">
            <a:xfrm>
              <a:off x="1287201" y="2000527"/>
              <a:ext cx="1246125" cy="59814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pic>
          <p:nvPicPr>
            <p:cNvPr id="4393" name="Picture 297"/>
            <p:cNvPicPr>
              <a:picLocks noChangeAspect="1" noChangeArrowheads="1"/>
            </p:cNvPicPr>
            <p:nvPr/>
          </p:nvPicPr>
          <p:blipFill>
            <a:blip r:embed="rId4" cstate="print"/>
            <a:srcRect/>
            <a:stretch>
              <a:fillRect/>
            </a:stretch>
          </p:blipFill>
          <p:spPr bwMode="auto">
            <a:xfrm>
              <a:off x="1287201" y="2000527"/>
              <a:ext cx="1246125" cy="598140"/>
            </a:xfrm>
            <a:prstGeom prst="rect">
              <a:avLst/>
            </a:prstGeom>
            <a:noFill/>
            <a:ln w="9525">
              <a:noFill/>
              <a:miter lim="800000"/>
              <a:headEnd/>
              <a:tailEnd/>
            </a:ln>
          </p:spPr>
        </p:pic>
        <p:sp>
          <p:nvSpPr>
            <p:cNvPr id="4394" name="Rectangle 298"/>
            <p:cNvSpPr>
              <a:spLocks noChangeArrowheads="1"/>
            </p:cNvSpPr>
            <p:nvPr/>
          </p:nvSpPr>
          <p:spPr bwMode="auto">
            <a:xfrm>
              <a:off x="1501045" y="1799759"/>
              <a:ext cx="86241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transfer function: 1 to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95" name="Rectangle 299"/>
            <p:cNvSpPr>
              <a:spLocks noChangeArrowheads="1"/>
            </p:cNvSpPr>
            <p:nvPr/>
          </p:nvSpPr>
          <p:spPr bwMode="auto">
            <a:xfrm>
              <a:off x="1598664" y="2780928"/>
              <a:ext cx="72135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96" name="Rectangle 300"/>
            <p:cNvSpPr>
              <a:spLocks noChangeArrowheads="1"/>
            </p:cNvSpPr>
            <p:nvPr/>
          </p:nvSpPr>
          <p:spPr bwMode="auto">
            <a:xfrm rot="16200000">
              <a:off x="988192" y="2222279"/>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97" name="Line 301"/>
            <p:cNvSpPr>
              <a:spLocks noChangeShapeType="1"/>
            </p:cNvSpPr>
            <p:nvPr/>
          </p:nvSpPr>
          <p:spPr bwMode="auto">
            <a:xfrm>
              <a:off x="1287201" y="2516568"/>
              <a:ext cx="1234397"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398" name="Line 302"/>
            <p:cNvSpPr>
              <a:spLocks noChangeShapeType="1"/>
            </p:cNvSpPr>
            <p:nvPr/>
          </p:nvSpPr>
          <p:spPr bwMode="auto">
            <a:xfrm>
              <a:off x="1287201" y="2129537"/>
              <a:ext cx="1234397"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399" name="Line 303"/>
            <p:cNvSpPr>
              <a:spLocks noChangeShapeType="1"/>
            </p:cNvSpPr>
            <p:nvPr/>
          </p:nvSpPr>
          <p:spPr bwMode="auto">
            <a:xfrm>
              <a:off x="1287201" y="2000527"/>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06" name="Line 310"/>
            <p:cNvSpPr>
              <a:spLocks noChangeShapeType="1"/>
            </p:cNvSpPr>
            <p:nvPr/>
          </p:nvSpPr>
          <p:spPr bwMode="auto">
            <a:xfrm>
              <a:off x="1498309" y="2000527"/>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07" name="Rectangle 311"/>
            <p:cNvSpPr>
              <a:spLocks noChangeArrowheads="1"/>
            </p:cNvSpPr>
            <p:nvPr/>
          </p:nvSpPr>
          <p:spPr bwMode="auto">
            <a:xfrm>
              <a:off x="1506789" y="2633850"/>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9" name="Line 313"/>
            <p:cNvSpPr>
              <a:spLocks noChangeShapeType="1"/>
            </p:cNvSpPr>
            <p:nvPr/>
          </p:nvSpPr>
          <p:spPr bwMode="auto">
            <a:xfrm>
              <a:off x="1908797" y="2000527"/>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10" name="Rectangle 314"/>
            <p:cNvSpPr>
              <a:spLocks noChangeArrowheads="1"/>
            </p:cNvSpPr>
            <p:nvPr/>
          </p:nvSpPr>
          <p:spPr bwMode="auto">
            <a:xfrm>
              <a:off x="1881463" y="2633850"/>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2" name="Line 316"/>
            <p:cNvSpPr>
              <a:spLocks noChangeShapeType="1"/>
            </p:cNvSpPr>
            <p:nvPr/>
          </p:nvSpPr>
          <p:spPr bwMode="auto">
            <a:xfrm>
              <a:off x="2310488" y="2000527"/>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13" name="Rectangle 317"/>
            <p:cNvSpPr>
              <a:spLocks noChangeArrowheads="1"/>
            </p:cNvSpPr>
            <p:nvPr/>
          </p:nvSpPr>
          <p:spPr bwMode="auto">
            <a:xfrm>
              <a:off x="2280223" y="2633850"/>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6" name="Rectangle 320"/>
            <p:cNvSpPr>
              <a:spLocks noChangeArrowheads="1"/>
            </p:cNvSpPr>
            <p:nvPr/>
          </p:nvSpPr>
          <p:spPr bwMode="auto">
            <a:xfrm>
              <a:off x="1163424" y="2493112"/>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9" name="Rectangle 323"/>
            <p:cNvSpPr>
              <a:spLocks noChangeArrowheads="1"/>
            </p:cNvSpPr>
            <p:nvPr/>
          </p:nvSpPr>
          <p:spPr bwMode="auto">
            <a:xfrm>
              <a:off x="1163424" y="228200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22" name="Rectangle 326"/>
            <p:cNvSpPr>
              <a:spLocks noChangeArrowheads="1"/>
            </p:cNvSpPr>
            <p:nvPr/>
          </p:nvSpPr>
          <p:spPr bwMode="auto">
            <a:xfrm>
              <a:off x="1163424" y="2070897"/>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23" name="Line 327"/>
            <p:cNvSpPr>
              <a:spLocks noChangeShapeType="1"/>
            </p:cNvSpPr>
            <p:nvPr/>
          </p:nvSpPr>
          <p:spPr bwMode="auto">
            <a:xfrm>
              <a:off x="1287201" y="2000527"/>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63" name="Rectangle 367"/>
            <p:cNvSpPr>
              <a:spLocks noChangeArrowheads="1"/>
            </p:cNvSpPr>
            <p:nvPr/>
          </p:nvSpPr>
          <p:spPr bwMode="auto">
            <a:xfrm>
              <a:off x="3256798" y="2000527"/>
              <a:ext cx="1243193" cy="5981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64" name="Rectangle 368"/>
            <p:cNvSpPr>
              <a:spLocks noChangeArrowheads="1"/>
            </p:cNvSpPr>
            <p:nvPr/>
          </p:nvSpPr>
          <p:spPr bwMode="auto">
            <a:xfrm>
              <a:off x="3256798" y="2000527"/>
              <a:ext cx="1243193" cy="59814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pic>
          <p:nvPicPr>
            <p:cNvPr id="4465" name="Picture 369"/>
            <p:cNvPicPr>
              <a:picLocks noChangeAspect="1" noChangeArrowheads="1"/>
            </p:cNvPicPr>
            <p:nvPr/>
          </p:nvPicPr>
          <p:blipFill>
            <a:blip r:embed="rId5" cstate="print"/>
            <a:srcRect/>
            <a:stretch>
              <a:fillRect/>
            </a:stretch>
          </p:blipFill>
          <p:spPr bwMode="auto">
            <a:xfrm>
              <a:off x="3256798" y="2000527"/>
              <a:ext cx="1243193" cy="598140"/>
            </a:xfrm>
            <a:prstGeom prst="rect">
              <a:avLst/>
            </a:prstGeom>
            <a:noFill/>
            <a:ln w="9525">
              <a:noFill/>
              <a:miter lim="800000"/>
              <a:headEnd/>
              <a:tailEnd/>
            </a:ln>
          </p:spPr>
        </p:pic>
        <p:sp>
          <p:nvSpPr>
            <p:cNvPr id="4466" name="Rectangle 370"/>
            <p:cNvSpPr>
              <a:spLocks noChangeArrowheads="1"/>
            </p:cNvSpPr>
            <p:nvPr/>
          </p:nvSpPr>
          <p:spPr bwMode="auto">
            <a:xfrm>
              <a:off x="3470642" y="1799759"/>
              <a:ext cx="86241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transfer function: 3 to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67" name="Rectangle 371"/>
            <p:cNvSpPr>
              <a:spLocks noChangeArrowheads="1"/>
            </p:cNvSpPr>
            <p:nvPr/>
          </p:nvSpPr>
          <p:spPr bwMode="auto">
            <a:xfrm>
              <a:off x="3568261" y="2780928"/>
              <a:ext cx="72135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peristimulus time (ms)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68" name="Rectangle 372"/>
            <p:cNvSpPr>
              <a:spLocks noChangeArrowheads="1"/>
            </p:cNvSpPr>
            <p:nvPr/>
          </p:nvSpPr>
          <p:spPr bwMode="auto">
            <a:xfrm rot="16200000">
              <a:off x="2960752" y="2219345"/>
              <a:ext cx="8976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69" name="Line 373"/>
            <p:cNvSpPr>
              <a:spLocks noChangeShapeType="1"/>
            </p:cNvSpPr>
            <p:nvPr/>
          </p:nvSpPr>
          <p:spPr bwMode="auto">
            <a:xfrm>
              <a:off x="3256798" y="2516568"/>
              <a:ext cx="1231464"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70" name="Line 374"/>
            <p:cNvSpPr>
              <a:spLocks noChangeShapeType="1"/>
            </p:cNvSpPr>
            <p:nvPr/>
          </p:nvSpPr>
          <p:spPr bwMode="auto">
            <a:xfrm>
              <a:off x="3256798" y="2129537"/>
              <a:ext cx="1231464" cy="2933"/>
            </a:xfrm>
            <a:prstGeom prst="line">
              <a:avLst/>
            </a:pr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71" name="Line 375"/>
            <p:cNvSpPr>
              <a:spLocks noChangeShapeType="1"/>
            </p:cNvSpPr>
            <p:nvPr/>
          </p:nvSpPr>
          <p:spPr bwMode="auto">
            <a:xfrm>
              <a:off x="3256798" y="2000527"/>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78" name="Line 382"/>
            <p:cNvSpPr>
              <a:spLocks noChangeShapeType="1"/>
            </p:cNvSpPr>
            <p:nvPr/>
          </p:nvSpPr>
          <p:spPr bwMode="auto">
            <a:xfrm>
              <a:off x="3467906" y="2000527"/>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79" name="Rectangle 383"/>
            <p:cNvSpPr>
              <a:spLocks noChangeArrowheads="1"/>
            </p:cNvSpPr>
            <p:nvPr/>
          </p:nvSpPr>
          <p:spPr bwMode="auto">
            <a:xfrm>
              <a:off x="3476387" y="2633850"/>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81" name="Line 385"/>
            <p:cNvSpPr>
              <a:spLocks noChangeShapeType="1"/>
            </p:cNvSpPr>
            <p:nvPr/>
          </p:nvSpPr>
          <p:spPr bwMode="auto">
            <a:xfrm>
              <a:off x="3878394" y="2000527"/>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82" name="Rectangle 386"/>
            <p:cNvSpPr>
              <a:spLocks noChangeArrowheads="1"/>
            </p:cNvSpPr>
            <p:nvPr/>
          </p:nvSpPr>
          <p:spPr bwMode="auto">
            <a:xfrm>
              <a:off x="3851061" y="2633850"/>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84" name="Line 388"/>
            <p:cNvSpPr>
              <a:spLocks noChangeShapeType="1"/>
            </p:cNvSpPr>
            <p:nvPr/>
          </p:nvSpPr>
          <p:spPr bwMode="auto">
            <a:xfrm>
              <a:off x="4277154" y="2000527"/>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485" name="Rectangle 389"/>
            <p:cNvSpPr>
              <a:spLocks noChangeArrowheads="1"/>
            </p:cNvSpPr>
            <p:nvPr/>
          </p:nvSpPr>
          <p:spPr bwMode="auto">
            <a:xfrm>
              <a:off x="4249821" y="2633850"/>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88" name="Rectangle 392"/>
            <p:cNvSpPr>
              <a:spLocks noChangeArrowheads="1"/>
            </p:cNvSpPr>
            <p:nvPr/>
          </p:nvSpPr>
          <p:spPr bwMode="auto">
            <a:xfrm>
              <a:off x="3133022" y="2493112"/>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91" name="Rectangle 395"/>
            <p:cNvSpPr>
              <a:spLocks noChangeArrowheads="1"/>
            </p:cNvSpPr>
            <p:nvPr/>
          </p:nvSpPr>
          <p:spPr bwMode="auto">
            <a:xfrm>
              <a:off x="3133022" y="228200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94" name="Rectangle 398"/>
            <p:cNvSpPr>
              <a:spLocks noChangeArrowheads="1"/>
            </p:cNvSpPr>
            <p:nvPr/>
          </p:nvSpPr>
          <p:spPr bwMode="auto">
            <a:xfrm>
              <a:off x="3133022" y="2070897"/>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95" name="Line 399"/>
            <p:cNvSpPr>
              <a:spLocks noChangeShapeType="1"/>
            </p:cNvSpPr>
            <p:nvPr/>
          </p:nvSpPr>
          <p:spPr bwMode="auto">
            <a:xfrm>
              <a:off x="3256798" y="2000527"/>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81" name="Rectangle 585"/>
            <p:cNvSpPr>
              <a:spLocks noChangeArrowheads="1"/>
            </p:cNvSpPr>
            <p:nvPr/>
          </p:nvSpPr>
          <p:spPr bwMode="auto">
            <a:xfrm>
              <a:off x="1455966" y="3358015"/>
              <a:ext cx="1246125" cy="60107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83" name="Line 587"/>
            <p:cNvSpPr>
              <a:spLocks noChangeShapeType="1"/>
            </p:cNvSpPr>
            <p:nvPr/>
          </p:nvSpPr>
          <p:spPr bwMode="auto">
            <a:xfrm>
              <a:off x="1455966" y="3959088"/>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85" name="Line 589"/>
            <p:cNvSpPr>
              <a:spLocks noChangeShapeType="1"/>
            </p:cNvSpPr>
            <p:nvPr/>
          </p:nvSpPr>
          <p:spPr bwMode="auto">
            <a:xfrm flipV="1">
              <a:off x="1455966" y="3358015"/>
              <a:ext cx="2933" cy="6010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86" name="Line 590"/>
            <p:cNvSpPr>
              <a:spLocks noChangeShapeType="1"/>
            </p:cNvSpPr>
            <p:nvPr/>
          </p:nvSpPr>
          <p:spPr bwMode="auto">
            <a:xfrm>
              <a:off x="1455966" y="3959088"/>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87" name="Line 591"/>
            <p:cNvSpPr>
              <a:spLocks noChangeShapeType="1"/>
            </p:cNvSpPr>
            <p:nvPr/>
          </p:nvSpPr>
          <p:spPr bwMode="auto">
            <a:xfrm flipV="1">
              <a:off x="1455966" y="3358015"/>
              <a:ext cx="2933" cy="6010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88" name="Line 592"/>
            <p:cNvSpPr>
              <a:spLocks noChangeShapeType="1"/>
            </p:cNvSpPr>
            <p:nvPr/>
          </p:nvSpPr>
          <p:spPr bwMode="auto">
            <a:xfrm flipV="1">
              <a:off x="1455966" y="3935631"/>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90" name="Rectangle 594"/>
            <p:cNvSpPr>
              <a:spLocks noChangeArrowheads="1"/>
            </p:cNvSpPr>
            <p:nvPr/>
          </p:nvSpPr>
          <p:spPr bwMode="auto">
            <a:xfrm>
              <a:off x="1464447" y="3994272"/>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91" name="Line 595"/>
            <p:cNvSpPr>
              <a:spLocks noChangeShapeType="1"/>
            </p:cNvSpPr>
            <p:nvPr/>
          </p:nvSpPr>
          <p:spPr bwMode="auto">
            <a:xfrm flipV="1">
              <a:off x="2077562" y="3935631"/>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93" name="Rectangle 597"/>
            <p:cNvSpPr>
              <a:spLocks noChangeArrowheads="1"/>
            </p:cNvSpPr>
            <p:nvPr/>
          </p:nvSpPr>
          <p:spPr bwMode="auto">
            <a:xfrm>
              <a:off x="2050229" y="3994272"/>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97" name="Line 601"/>
            <p:cNvSpPr>
              <a:spLocks noChangeShapeType="1"/>
            </p:cNvSpPr>
            <p:nvPr/>
          </p:nvSpPr>
          <p:spPr bwMode="auto">
            <a:xfrm>
              <a:off x="1455966" y="3959088"/>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699" name="Rectangle 603"/>
            <p:cNvSpPr>
              <a:spLocks noChangeArrowheads="1"/>
            </p:cNvSpPr>
            <p:nvPr/>
          </p:nvSpPr>
          <p:spPr bwMode="auto">
            <a:xfrm>
              <a:off x="1268698" y="3865261"/>
              <a:ext cx="12824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00" name="Line 604"/>
            <p:cNvSpPr>
              <a:spLocks noChangeShapeType="1"/>
            </p:cNvSpPr>
            <p:nvPr/>
          </p:nvSpPr>
          <p:spPr bwMode="auto">
            <a:xfrm>
              <a:off x="1455966" y="3651220"/>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02" name="Rectangle 606"/>
            <p:cNvSpPr>
              <a:spLocks noChangeArrowheads="1"/>
            </p:cNvSpPr>
            <p:nvPr/>
          </p:nvSpPr>
          <p:spPr bwMode="auto">
            <a:xfrm>
              <a:off x="1382349" y="3557395"/>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06" name="Rectangle 610"/>
            <p:cNvSpPr>
              <a:spLocks noChangeArrowheads="1"/>
            </p:cNvSpPr>
            <p:nvPr/>
          </p:nvSpPr>
          <p:spPr bwMode="auto">
            <a:xfrm>
              <a:off x="1304176" y="3264189"/>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08" name="Line 612"/>
            <p:cNvSpPr>
              <a:spLocks noChangeShapeType="1"/>
            </p:cNvSpPr>
            <p:nvPr/>
          </p:nvSpPr>
          <p:spPr bwMode="auto">
            <a:xfrm>
              <a:off x="1455964" y="3959088"/>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0" name="Line 614"/>
            <p:cNvSpPr>
              <a:spLocks noChangeShapeType="1"/>
            </p:cNvSpPr>
            <p:nvPr/>
          </p:nvSpPr>
          <p:spPr bwMode="auto">
            <a:xfrm flipV="1">
              <a:off x="1455964" y="3358015"/>
              <a:ext cx="2933" cy="6010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1" name="Freeform 61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2" name="Freeform 616"/>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3" name="Freeform 617"/>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4" name="Freeform 618"/>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5" name="Freeform 619"/>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6" name="Freeform 62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7" name="Freeform 62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8" name="Freeform 62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19" name="Freeform 62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0" name="Freeform 624"/>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1" name="Freeform 62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2" name="Freeform 626"/>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3" name="Freeform 627"/>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4" name="Freeform 628"/>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5" name="Freeform 629"/>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6" name="Freeform 63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7" name="Freeform 63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8" name="Freeform 63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29" name="Freeform 63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0" name="Freeform 634"/>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1" name="Freeform 63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2" name="Freeform 636"/>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3" name="Freeform 637"/>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4" name="Freeform 638"/>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5" name="Freeform 639"/>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6" name="Freeform 64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7" name="Freeform 64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8" name="Freeform 64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39" name="Freeform 64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2"/>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2"/>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0" name="Freeform 644"/>
            <p:cNvSpPr>
              <a:spLocks/>
            </p:cNvSpPr>
            <p:nvPr/>
          </p:nvSpPr>
          <p:spPr bwMode="auto">
            <a:xfrm>
              <a:off x="1467693" y="3592579"/>
              <a:ext cx="774063" cy="117282"/>
            </a:xfrm>
            <a:custGeom>
              <a:avLst/>
              <a:gdLst/>
              <a:ahLst/>
              <a:cxnLst>
                <a:cxn ang="0">
                  <a:pos x="4" y="8"/>
                </a:cxn>
                <a:cxn ang="0">
                  <a:pos x="12" y="20"/>
                </a:cxn>
                <a:cxn ang="0">
                  <a:pos x="20" y="36"/>
                </a:cxn>
                <a:cxn ang="0">
                  <a:pos x="28" y="40"/>
                </a:cxn>
                <a:cxn ang="0">
                  <a:pos x="36" y="36"/>
                </a:cxn>
                <a:cxn ang="0">
                  <a:pos x="44" y="28"/>
                </a:cxn>
                <a:cxn ang="0">
                  <a:pos x="52" y="20"/>
                </a:cxn>
                <a:cxn ang="0">
                  <a:pos x="60" y="12"/>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6"/>
                  </a:lnTo>
                  <a:lnTo>
                    <a:pt x="24" y="40"/>
                  </a:lnTo>
                  <a:lnTo>
                    <a:pt x="28" y="40"/>
                  </a:lnTo>
                  <a:lnTo>
                    <a:pt x="32" y="40"/>
                  </a:lnTo>
                  <a:lnTo>
                    <a:pt x="36" y="36"/>
                  </a:lnTo>
                  <a:lnTo>
                    <a:pt x="40" y="32"/>
                  </a:lnTo>
                  <a:lnTo>
                    <a:pt x="44" y="28"/>
                  </a:lnTo>
                  <a:lnTo>
                    <a:pt x="48" y="24"/>
                  </a:lnTo>
                  <a:lnTo>
                    <a:pt x="52" y="20"/>
                  </a:lnTo>
                  <a:lnTo>
                    <a:pt x="56" y="16"/>
                  </a:lnTo>
                  <a:lnTo>
                    <a:pt x="60" y="12"/>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1" name="Freeform 645"/>
            <p:cNvSpPr>
              <a:spLocks/>
            </p:cNvSpPr>
            <p:nvPr/>
          </p:nvSpPr>
          <p:spPr bwMode="auto">
            <a:xfrm>
              <a:off x="1467693" y="3592579"/>
              <a:ext cx="774063" cy="117282"/>
            </a:xfrm>
            <a:custGeom>
              <a:avLst/>
              <a:gdLst/>
              <a:ahLst/>
              <a:cxnLst>
                <a:cxn ang="0">
                  <a:pos x="4" y="8"/>
                </a:cxn>
                <a:cxn ang="0">
                  <a:pos x="12" y="24"/>
                </a:cxn>
                <a:cxn ang="0">
                  <a:pos x="20" y="36"/>
                </a:cxn>
                <a:cxn ang="0">
                  <a:pos x="28" y="40"/>
                </a:cxn>
                <a:cxn ang="0">
                  <a:pos x="36" y="36"/>
                </a:cxn>
                <a:cxn ang="0">
                  <a:pos x="44" y="28"/>
                </a:cxn>
                <a:cxn ang="0">
                  <a:pos x="52" y="16"/>
                </a:cxn>
                <a:cxn ang="0">
                  <a:pos x="60" y="12"/>
                </a:cxn>
                <a:cxn ang="0">
                  <a:pos x="68" y="12"/>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4"/>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6"/>
                  </a:lnTo>
                  <a:lnTo>
                    <a:pt x="12" y="24"/>
                  </a:lnTo>
                  <a:lnTo>
                    <a:pt x="16" y="32"/>
                  </a:lnTo>
                  <a:lnTo>
                    <a:pt x="20" y="36"/>
                  </a:lnTo>
                  <a:lnTo>
                    <a:pt x="24" y="40"/>
                  </a:lnTo>
                  <a:lnTo>
                    <a:pt x="28" y="40"/>
                  </a:lnTo>
                  <a:lnTo>
                    <a:pt x="32" y="40"/>
                  </a:lnTo>
                  <a:lnTo>
                    <a:pt x="36" y="36"/>
                  </a:lnTo>
                  <a:lnTo>
                    <a:pt x="40" y="32"/>
                  </a:lnTo>
                  <a:lnTo>
                    <a:pt x="44" y="28"/>
                  </a:lnTo>
                  <a:lnTo>
                    <a:pt x="48" y="20"/>
                  </a:lnTo>
                  <a:lnTo>
                    <a:pt x="52" y="16"/>
                  </a:lnTo>
                  <a:lnTo>
                    <a:pt x="56" y="12"/>
                  </a:lnTo>
                  <a:lnTo>
                    <a:pt x="60" y="12"/>
                  </a:lnTo>
                  <a:lnTo>
                    <a:pt x="64" y="12"/>
                  </a:lnTo>
                  <a:lnTo>
                    <a:pt x="68" y="12"/>
                  </a:lnTo>
                  <a:lnTo>
                    <a:pt x="72" y="16"/>
                  </a:lnTo>
                  <a:lnTo>
                    <a:pt x="76" y="20"/>
                  </a:lnTo>
                  <a:lnTo>
                    <a:pt x="80" y="20"/>
                  </a:lnTo>
                  <a:lnTo>
                    <a:pt x="84" y="24"/>
                  </a:lnTo>
                  <a:lnTo>
                    <a:pt x="88" y="24"/>
                  </a:lnTo>
                  <a:lnTo>
                    <a:pt x="92" y="24"/>
                  </a:lnTo>
                  <a:lnTo>
                    <a:pt x="96" y="24"/>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4"/>
                  </a:lnTo>
                  <a:lnTo>
                    <a:pt x="204" y="24"/>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2" name="Freeform 646"/>
            <p:cNvSpPr>
              <a:spLocks/>
            </p:cNvSpPr>
            <p:nvPr/>
          </p:nvSpPr>
          <p:spPr bwMode="auto">
            <a:xfrm>
              <a:off x="1467693" y="3616035"/>
              <a:ext cx="774063" cy="82098"/>
            </a:xfrm>
            <a:custGeom>
              <a:avLst/>
              <a:gdLst/>
              <a:ahLst/>
              <a:cxnLst>
                <a:cxn ang="0">
                  <a:pos x="4" y="12"/>
                </a:cxn>
                <a:cxn ang="0">
                  <a:pos x="12" y="24"/>
                </a:cxn>
                <a:cxn ang="0">
                  <a:pos x="20" y="28"/>
                </a:cxn>
                <a:cxn ang="0">
                  <a:pos x="28" y="28"/>
                </a:cxn>
                <a:cxn ang="0">
                  <a:pos x="36" y="20"/>
                </a:cxn>
                <a:cxn ang="0">
                  <a:pos x="44" y="8"/>
                </a:cxn>
                <a:cxn ang="0">
                  <a:pos x="52" y="0"/>
                </a:cxn>
                <a:cxn ang="0">
                  <a:pos x="60" y="0"/>
                </a:cxn>
                <a:cxn ang="0">
                  <a:pos x="68" y="4"/>
                </a:cxn>
                <a:cxn ang="0">
                  <a:pos x="76" y="12"/>
                </a:cxn>
                <a:cxn ang="0">
                  <a:pos x="84" y="16"/>
                </a:cxn>
                <a:cxn ang="0">
                  <a:pos x="92" y="16"/>
                </a:cxn>
                <a:cxn ang="0">
                  <a:pos x="100" y="12"/>
                </a:cxn>
                <a:cxn ang="0">
                  <a:pos x="108" y="8"/>
                </a:cxn>
                <a:cxn ang="0">
                  <a:pos x="120" y="8"/>
                </a:cxn>
                <a:cxn ang="0">
                  <a:pos x="128" y="8"/>
                </a:cxn>
                <a:cxn ang="0">
                  <a:pos x="136" y="12"/>
                </a:cxn>
                <a:cxn ang="0">
                  <a:pos x="144" y="16"/>
                </a:cxn>
                <a:cxn ang="0">
                  <a:pos x="152" y="16"/>
                </a:cxn>
                <a:cxn ang="0">
                  <a:pos x="160" y="12"/>
                </a:cxn>
                <a:cxn ang="0">
                  <a:pos x="168" y="12"/>
                </a:cxn>
                <a:cxn ang="0">
                  <a:pos x="176" y="12"/>
                </a:cxn>
                <a:cxn ang="0">
                  <a:pos x="184" y="12"/>
                </a:cxn>
                <a:cxn ang="0">
                  <a:pos x="192" y="12"/>
                </a:cxn>
                <a:cxn ang="0">
                  <a:pos x="200" y="16"/>
                </a:cxn>
                <a:cxn ang="0">
                  <a:pos x="208" y="12"/>
                </a:cxn>
                <a:cxn ang="0">
                  <a:pos x="216" y="12"/>
                </a:cxn>
                <a:cxn ang="0">
                  <a:pos x="224" y="12"/>
                </a:cxn>
                <a:cxn ang="0">
                  <a:pos x="236" y="12"/>
                </a:cxn>
                <a:cxn ang="0">
                  <a:pos x="244" y="12"/>
                </a:cxn>
                <a:cxn ang="0">
                  <a:pos x="252" y="12"/>
                </a:cxn>
                <a:cxn ang="0">
                  <a:pos x="260" y="12"/>
                </a:cxn>
              </a:cxnLst>
              <a:rect l="0" t="0" r="r" b="b"/>
              <a:pathLst>
                <a:path w="264" h="28">
                  <a:moveTo>
                    <a:pt x="0" y="8"/>
                  </a:moveTo>
                  <a:lnTo>
                    <a:pt x="4" y="12"/>
                  </a:lnTo>
                  <a:lnTo>
                    <a:pt x="8" y="16"/>
                  </a:lnTo>
                  <a:lnTo>
                    <a:pt x="12" y="24"/>
                  </a:lnTo>
                  <a:lnTo>
                    <a:pt x="16" y="28"/>
                  </a:lnTo>
                  <a:lnTo>
                    <a:pt x="20" y="28"/>
                  </a:lnTo>
                  <a:lnTo>
                    <a:pt x="24" y="28"/>
                  </a:lnTo>
                  <a:lnTo>
                    <a:pt x="28" y="28"/>
                  </a:lnTo>
                  <a:lnTo>
                    <a:pt x="32" y="24"/>
                  </a:lnTo>
                  <a:lnTo>
                    <a:pt x="36" y="20"/>
                  </a:lnTo>
                  <a:lnTo>
                    <a:pt x="40" y="16"/>
                  </a:lnTo>
                  <a:lnTo>
                    <a:pt x="44" y="8"/>
                  </a:lnTo>
                  <a:lnTo>
                    <a:pt x="48" y="4"/>
                  </a:lnTo>
                  <a:lnTo>
                    <a:pt x="52" y="0"/>
                  </a:lnTo>
                  <a:lnTo>
                    <a:pt x="56" y="0"/>
                  </a:lnTo>
                  <a:lnTo>
                    <a:pt x="60" y="0"/>
                  </a:lnTo>
                  <a:lnTo>
                    <a:pt x="64" y="4"/>
                  </a:lnTo>
                  <a:lnTo>
                    <a:pt x="68" y="4"/>
                  </a:lnTo>
                  <a:lnTo>
                    <a:pt x="72" y="8"/>
                  </a:lnTo>
                  <a:lnTo>
                    <a:pt x="76" y="12"/>
                  </a:lnTo>
                  <a:lnTo>
                    <a:pt x="80" y="16"/>
                  </a:lnTo>
                  <a:lnTo>
                    <a:pt x="84" y="16"/>
                  </a:lnTo>
                  <a:lnTo>
                    <a:pt x="88" y="16"/>
                  </a:lnTo>
                  <a:lnTo>
                    <a:pt x="92" y="16"/>
                  </a:lnTo>
                  <a:lnTo>
                    <a:pt x="96" y="16"/>
                  </a:lnTo>
                  <a:lnTo>
                    <a:pt x="100" y="12"/>
                  </a:lnTo>
                  <a:lnTo>
                    <a:pt x="104" y="12"/>
                  </a:lnTo>
                  <a:lnTo>
                    <a:pt x="108" y="8"/>
                  </a:lnTo>
                  <a:lnTo>
                    <a:pt x="116" y="8"/>
                  </a:lnTo>
                  <a:lnTo>
                    <a:pt x="120" y="8"/>
                  </a:lnTo>
                  <a:lnTo>
                    <a:pt x="124" y="8"/>
                  </a:lnTo>
                  <a:lnTo>
                    <a:pt x="128" y="8"/>
                  </a:lnTo>
                  <a:lnTo>
                    <a:pt x="132" y="12"/>
                  </a:lnTo>
                  <a:lnTo>
                    <a:pt x="136" y="12"/>
                  </a:lnTo>
                  <a:lnTo>
                    <a:pt x="140" y="12"/>
                  </a:lnTo>
                  <a:lnTo>
                    <a:pt x="144" y="16"/>
                  </a:lnTo>
                  <a:lnTo>
                    <a:pt x="148" y="16"/>
                  </a:lnTo>
                  <a:lnTo>
                    <a:pt x="152" y="16"/>
                  </a:lnTo>
                  <a:lnTo>
                    <a:pt x="156" y="12"/>
                  </a:lnTo>
                  <a:lnTo>
                    <a:pt x="160" y="12"/>
                  </a:lnTo>
                  <a:lnTo>
                    <a:pt x="164" y="12"/>
                  </a:lnTo>
                  <a:lnTo>
                    <a:pt x="168" y="12"/>
                  </a:lnTo>
                  <a:lnTo>
                    <a:pt x="172" y="12"/>
                  </a:lnTo>
                  <a:lnTo>
                    <a:pt x="176" y="12"/>
                  </a:lnTo>
                  <a:lnTo>
                    <a:pt x="180" y="12"/>
                  </a:lnTo>
                  <a:lnTo>
                    <a:pt x="184" y="12"/>
                  </a:lnTo>
                  <a:lnTo>
                    <a:pt x="188" y="12"/>
                  </a:lnTo>
                  <a:lnTo>
                    <a:pt x="192" y="12"/>
                  </a:lnTo>
                  <a:lnTo>
                    <a:pt x="196" y="12"/>
                  </a:lnTo>
                  <a:lnTo>
                    <a:pt x="200" y="16"/>
                  </a:lnTo>
                  <a:lnTo>
                    <a:pt x="204" y="12"/>
                  </a:lnTo>
                  <a:lnTo>
                    <a:pt x="208" y="12"/>
                  </a:lnTo>
                  <a:lnTo>
                    <a:pt x="212" y="12"/>
                  </a:lnTo>
                  <a:lnTo>
                    <a:pt x="216" y="12"/>
                  </a:lnTo>
                  <a:lnTo>
                    <a:pt x="220" y="12"/>
                  </a:lnTo>
                  <a:lnTo>
                    <a:pt x="224" y="12"/>
                  </a:lnTo>
                  <a:lnTo>
                    <a:pt x="232" y="12"/>
                  </a:lnTo>
                  <a:lnTo>
                    <a:pt x="236" y="12"/>
                  </a:lnTo>
                  <a:lnTo>
                    <a:pt x="240" y="12"/>
                  </a:lnTo>
                  <a:lnTo>
                    <a:pt x="244" y="12"/>
                  </a:lnTo>
                  <a:lnTo>
                    <a:pt x="248" y="12"/>
                  </a:lnTo>
                  <a:lnTo>
                    <a:pt x="252" y="12"/>
                  </a:lnTo>
                  <a:lnTo>
                    <a:pt x="256" y="12"/>
                  </a:lnTo>
                  <a:lnTo>
                    <a:pt x="260" y="12"/>
                  </a:lnTo>
                  <a:lnTo>
                    <a:pt x="264" y="1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3" name="Freeform 647"/>
            <p:cNvSpPr>
              <a:spLocks/>
            </p:cNvSpPr>
            <p:nvPr/>
          </p:nvSpPr>
          <p:spPr bwMode="auto">
            <a:xfrm>
              <a:off x="1467693" y="3498754"/>
              <a:ext cx="774063" cy="366509"/>
            </a:xfrm>
            <a:custGeom>
              <a:avLst/>
              <a:gdLst/>
              <a:ahLst/>
              <a:cxnLst>
                <a:cxn ang="0">
                  <a:pos x="4" y="109"/>
                </a:cxn>
                <a:cxn ang="0">
                  <a:pos x="12" y="64"/>
                </a:cxn>
                <a:cxn ang="0">
                  <a:pos x="20" y="24"/>
                </a:cxn>
                <a:cxn ang="0">
                  <a:pos x="28" y="0"/>
                </a:cxn>
                <a:cxn ang="0">
                  <a:pos x="36" y="8"/>
                </a:cxn>
                <a:cxn ang="0">
                  <a:pos x="44" y="32"/>
                </a:cxn>
                <a:cxn ang="0">
                  <a:pos x="52" y="56"/>
                </a:cxn>
                <a:cxn ang="0">
                  <a:pos x="60" y="64"/>
                </a:cxn>
                <a:cxn ang="0">
                  <a:pos x="68" y="56"/>
                </a:cxn>
                <a:cxn ang="0">
                  <a:pos x="76" y="40"/>
                </a:cxn>
                <a:cxn ang="0">
                  <a:pos x="84" y="32"/>
                </a:cxn>
                <a:cxn ang="0">
                  <a:pos x="92" y="36"/>
                </a:cxn>
                <a:cxn ang="0">
                  <a:pos x="100" y="48"/>
                </a:cxn>
                <a:cxn ang="0">
                  <a:pos x="108" y="60"/>
                </a:cxn>
                <a:cxn ang="0">
                  <a:pos x="120" y="68"/>
                </a:cxn>
                <a:cxn ang="0">
                  <a:pos x="128" y="60"/>
                </a:cxn>
                <a:cxn ang="0">
                  <a:pos x="136" y="52"/>
                </a:cxn>
                <a:cxn ang="0">
                  <a:pos x="144" y="48"/>
                </a:cxn>
                <a:cxn ang="0">
                  <a:pos x="152" y="48"/>
                </a:cxn>
                <a:cxn ang="0">
                  <a:pos x="160" y="56"/>
                </a:cxn>
                <a:cxn ang="0">
                  <a:pos x="168" y="64"/>
                </a:cxn>
                <a:cxn ang="0">
                  <a:pos x="176" y="64"/>
                </a:cxn>
                <a:cxn ang="0">
                  <a:pos x="184" y="56"/>
                </a:cxn>
                <a:cxn ang="0">
                  <a:pos x="192" y="52"/>
                </a:cxn>
                <a:cxn ang="0">
                  <a:pos x="200" y="48"/>
                </a:cxn>
                <a:cxn ang="0">
                  <a:pos x="208" y="48"/>
                </a:cxn>
                <a:cxn ang="0">
                  <a:pos x="216" y="52"/>
                </a:cxn>
                <a:cxn ang="0">
                  <a:pos x="224" y="56"/>
                </a:cxn>
                <a:cxn ang="0">
                  <a:pos x="236" y="56"/>
                </a:cxn>
                <a:cxn ang="0">
                  <a:pos x="244" y="48"/>
                </a:cxn>
                <a:cxn ang="0">
                  <a:pos x="252" y="44"/>
                </a:cxn>
                <a:cxn ang="0">
                  <a:pos x="260" y="44"/>
                </a:cxn>
              </a:cxnLst>
              <a:rect l="0" t="0" r="r" b="b"/>
              <a:pathLst>
                <a:path w="264" h="125">
                  <a:moveTo>
                    <a:pt x="0" y="125"/>
                  </a:moveTo>
                  <a:lnTo>
                    <a:pt x="4" y="109"/>
                  </a:lnTo>
                  <a:lnTo>
                    <a:pt x="8" y="88"/>
                  </a:lnTo>
                  <a:lnTo>
                    <a:pt x="12" y="64"/>
                  </a:lnTo>
                  <a:lnTo>
                    <a:pt x="16" y="44"/>
                  </a:lnTo>
                  <a:lnTo>
                    <a:pt x="20" y="24"/>
                  </a:lnTo>
                  <a:lnTo>
                    <a:pt x="24" y="8"/>
                  </a:lnTo>
                  <a:lnTo>
                    <a:pt x="28" y="0"/>
                  </a:lnTo>
                  <a:lnTo>
                    <a:pt x="32" y="0"/>
                  </a:lnTo>
                  <a:lnTo>
                    <a:pt x="36" y="8"/>
                  </a:lnTo>
                  <a:lnTo>
                    <a:pt x="40" y="20"/>
                  </a:lnTo>
                  <a:lnTo>
                    <a:pt x="44" y="32"/>
                  </a:lnTo>
                  <a:lnTo>
                    <a:pt x="48" y="44"/>
                  </a:lnTo>
                  <a:lnTo>
                    <a:pt x="52" y="56"/>
                  </a:lnTo>
                  <a:lnTo>
                    <a:pt x="56" y="60"/>
                  </a:lnTo>
                  <a:lnTo>
                    <a:pt x="60" y="64"/>
                  </a:lnTo>
                  <a:lnTo>
                    <a:pt x="64" y="60"/>
                  </a:lnTo>
                  <a:lnTo>
                    <a:pt x="68" y="56"/>
                  </a:lnTo>
                  <a:lnTo>
                    <a:pt x="72" y="48"/>
                  </a:lnTo>
                  <a:lnTo>
                    <a:pt x="76" y="40"/>
                  </a:lnTo>
                  <a:lnTo>
                    <a:pt x="80" y="36"/>
                  </a:lnTo>
                  <a:lnTo>
                    <a:pt x="84" y="32"/>
                  </a:lnTo>
                  <a:lnTo>
                    <a:pt x="88" y="32"/>
                  </a:lnTo>
                  <a:lnTo>
                    <a:pt x="92" y="36"/>
                  </a:lnTo>
                  <a:lnTo>
                    <a:pt x="96" y="40"/>
                  </a:lnTo>
                  <a:lnTo>
                    <a:pt x="100" y="48"/>
                  </a:lnTo>
                  <a:lnTo>
                    <a:pt x="104" y="56"/>
                  </a:lnTo>
                  <a:lnTo>
                    <a:pt x="108" y="60"/>
                  </a:lnTo>
                  <a:lnTo>
                    <a:pt x="116" y="64"/>
                  </a:lnTo>
                  <a:lnTo>
                    <a:pt x="120" y="68"/>
                  </a:lnTo>
                  <a:lnTo>
                    <a:pt x="124" y="64"/>
                  </a:lnTo>
                  <a:lnTo>
                    <a:pt x="128" y="60"/>
                  </a:lnTo>
                  <a:lnTo>
                    <a:pt x="132" y="56"/>
                  </a:lnTo>
                  <a:lnTo>
                    <a:pt x="136" y="52"/>
                  </a:lnTo>
                  <a:lnTo>
                    <a:pt x="140" y="48"/>
                  </a:lnTo>
                  <a:lnTo>
                    <a:pt x="144" y="48"/>
                  </a:lnTo>
                  <a:lnTo>
                    <a:pt x="148" y="48"/>
                  </a:lnTo>
                  <a:lnTo>
                    <a:pt x="152" y="48"/>
                  </a:lnTo>
                  <a:lnTo>
                    <a:pt x="156" y="52"/>
                  </a:lnTo>
                  <a:lnTo>
                    <a:pt x="160" y="56"/>
                  </a:lnTo>
                  <a:lnTo>
                    <a:pt x="164" y="60"/>
                  </a:lnTo>
                  <a:lnTo>
                    <a:pt x="168" y="64"/>
                  </a:lnTo>
                  <a:lnTo>
                    <a:pt x="172" y="64"/>
                  </a:lnTo>
                  <a:lnTo>
                    <a:pt x="176" y="64"/>
                  </a:lnTo>
                  <a:lnTo>
                    <a:pt x="180" y="60"/>
                  </a:lnTo>
                  <a:lnTo>
                    <a:pt x="184" y="56"/>
                  </a:lnTo>
                  <a:lnTo>
                    <a:pt x="188" y="52"/>
                  </a:lnTo>
                  <a:lnTo>
                    <a:pt x="192" y="52"/>
                  </a:lnTo>
                  <a:lnTo>
                    <a:pt x="196" y="48"/>
                  </a:lnTo>
                  <a:lnTo>
                    <a:pt x="200" y="48"/>
                  </a:lnTo>
                  <a:lnTo>
                    <a:pt x="204" y="48"/>
                  </a:lnTo>
                  <a:lnTo>
                    <a:pt x="208" y="48"/>
                  </a:lnTo>
                  <a:lnTo>
                    <a:pt x="212" y="52"/>
                  </a:lnTo>
                  <a:lnTo>
                    <a:pt x="216" y="52"/>
                  </a:lnTo>
                  <a:lnTo>
                    <a:pt x="220" y="56"/>
                  </a:lnTo>
                  <a:lnTo>
                    <a:pt x="224" y="56"/>
                  </a:lnTo>
                  <a:lnTo>
                    <a:pt x="232" y="56"/>
                  </a:lnTo>
                  <a:lnTo>
                    <a:pt x="236" y="56"/>
                  </a:lnTo>
                  <a:lnTo>
                    <a:pt x="240" y="52"/>
                  </a:lnTo>
                  <a:lnTo>
                    <a:pt x="244" y="48"/>
                  </a:lnTo>
                  <a:lnTo>
                    <a:pt x="248" y="48"/>
                  </a:lnTo>
                  <a:lnTo>
                    <a:pt x="252" y="44"/>
                  </a:lnTo>
                  <a:lnTo>
                    <a:pt x="256" y="44"/>
                  </a:lnTo>
                  <a:lnTo>
                    <a:pt x="260" y="44"/>
                  </a:lnTo>
                  <a:lnTo>
                    <a:pt x="264" y="4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4" name="Freeform 648"/>
            <p:cNvSpPr>
              <a:spLocks/>
            </p:cNvSpPr>
            <p:nvPr/>
          </p:nvSpPr>
          <p:spPr bwMode="auto">
            <a:xfrm>
              <a:off x="1467693" y="3580852"/>
              <a:ext cx="774063" cy="175923"/>
            </a:xfrm>
            <a:custGeom>
              <a:avLst/>
              <a:gdLst/>
              <a:ahLst/>
              <a:cxnLst>
                <a:cxn ang="0">
                  <a:pos x="4" y="56"/>
                </a:cxn>
                <a:cxn ang="0">
                  <a:pos x="12" y="44"/>
                </a:cxn>
                <a:cxn ang="0">
                  <a:pos x="20" y="24"/>
                </a:cxn>
                <a:cxn ang="0">
                  <a:pos x="28" y="8"/>
                </a:cxn>
                <a:cxn ang="0">
                  <a:pos x="36" y="0"/>
                </a:cxn>
                <a:cxn ang="0">
                  <a:pos x="44" y="4"/>
                </a:cxn>
                <a:cxn ang="0">
                  <a:pos x="52" y="8"/>
                </a:cxn>
                <a:cxn ang="0">
                  <a:pos x="60" y="16"/>
                </a:cxn>
                <a:cxn ang="0">
                  <a:pos x="68" y="20"/>
                </a:cxn>
                <a:cxn ang="0">
                  <a:pos x="76" y="24"/>
                </a:cxn>
                <a:cxn ang="0">
                  <a:pos x="84" y="24"/>
                </a:cxn>
                <a:cxn ang="0">
                  <a:pos x="92" y="28"/>
                </a:cxn>
                <a:cxn ang="0">
                  <a:pos x="100" y="28"/>
                </a:cxn>
                <a:cxn ang="0">
                  <a:pos x="108" y="28"/>
                </a:cxn>
                <a:cxn ang="0">
                  <a:pos x="120" y="28"/>
                </a:cxn>
                <a:cxn ang="0">
                  <a:pos x="128" y="24"/>
                </a:cxn>
                <a:cxn ang="0">
                  <a:pos x="136" y="24"/>
                </a:cxn>
                <a:cxn ang="0">
                  <a:pos x="144" y="24"/>
                </a:cxn>
                <a:cxn ang="0">
                  <a:pos x="152" y="24"/>
                </a:cxn>
                <a:cxn ang="0">
                  <a:pos x="160" y="28"/>
                </a:cxn>
                <a:cxn ang="0">
                  <a:pos x="168" y="28"/>
                </a:cxn>
                <a:cxn ang="0">
                  <a:pos x="176" y="28"/>
                </a:cxn>
                <a:cxn ang="0">
                  <a:pos x="184" y="28"/>
                </a:cxn>
                <a:cxn ang="0">
                  <a:pos x="192" y="24"/>
                </a:cxn>
                <a:cxn ang="0">
                  <a:pos x="200" y="24"/>
                </a:cxn>
                <a:cxn ang="0">
                  <a:pos x="208" y="24"/>
                </a:cxn>
                <a:cxn ang="0">
                  <a:pos x="216" y="24"/>
                </a:cxn>
                <a:cxn ang="0">
                  <a:pos x="224" y="24"/>
                </a:cxn>
                <a:cxn ang="0">
                  <a:pos x="236" y="24"/>
                </a:cxn>
                <a:cxn ang="0">
                  <a:pos x="244" y="24"/>
                </a:cxn>
                <a:cxn ang="0">
                  <a:pos x="252" y="20"/>
                </a:cxn>
                <a:cxn ang="0">
                  <a:pos x="260" y="20"/>
                </a:cxn>
              </a:cxnLst>
              <a:rect l="0" t="0" r="r" b="b"/>
              <a:pathLst>
                <a:path w="264" h="60">
                  <a:moveTo>
                    <a:pt x="0" y="60"/>
                  </a:moveTo>
                  <a:lnTo>
                    <a:pt x="4" y="56"/>
                  </a:lnTo>
                  <a:lnTo>
                    <a:pt x="8" y="52"/>
                  </a:lnTo>
                  <a:lnTo>
                    <a:pt x="12" y="44"/>
                  </a:lnTo>
                  <a:lnTo>
                    <a:pt x="16" y="32"/>
                  </a:lnTo>
                  <a:lnTo>
                    <a:pt x="20" y="24"/>
                  </a:lnTo>
                  <a:lnTo>
                    <a:pt x="24" y="16"/>
                  </a:lnTo>
                  <a:lnTo>
                    <a:pt x="28" y="8"/>
                  </a:lnTo>
                  <a:lnTo>
                    <a:pt x="32" y="4"/>
                  </a:lnTo>
                  <a:lnTo>
                    <a:pt x="36" y="0"/>
                  </a:lnTo>
                  <a:lnTo>
                    <a:pt x="40" y="0"/>
                  </a:lnTo>
                  <a:lnTo>
                    <a:pt x="44" y="4"/>
                  </a:lnTo>
                  <a:lnTo>
                    <a:pt x="48" y="4"/>
                  </a:lnTo>
                  <a:lnTo>
                    <a:pt x="52" y="8"/>
                  </a:lnTo>
                  <a:lnTo>
                    <a:pt x="56" y="12"/>
                  </a:lnTo>
                  <a:lnTo>
                    <a:pt x="60" y="16"/>
                  </a:lnTo>
                  <a:lnTo>
                    <a:pt x="64" y="20"/>
                  </a:lnTo>
                  <a:lnTo>
                    <a:pt x="68" y="20"/>
                  </a:lnTo>
                  <a:lnTo>
                    <a:pt x="72" y="24"/>
                  </a:lnTo>
                  <a:lnTo>
                    <a:pt x="76" y="24"/>
                  </a:lnTo>
                  <a:lnTo>
                    <a:pt x="80" y="24"/>
                  </a:lnTo>
                  <a:lnTo>
                    <a:pt x="84" y="24"/>
                  </a:lnTo>
                  <a:lnTo>
                    <a:pt x="88" y="24"/>
                  </a:lnTo>
                  <a:lnTo>
                    <a:pt x="92" y="28"/>
                  </a:lnTo>
                  <a:lnTo>
                    <a:pt x="96" y="28"/>
                  </a:lnTo>
                  <a:lnTo>
                    <a:pt x="100" y="28"/>
                  </a:lnTo>
                  <a:lnTo>
                    <a:pt x="104" y="28"/>
                  </a:lnTo>
                  <a:lnTo>
                    <a:pt x="108" y="28"/>
                  </a:lnTo>
                  <a:lnTo>
                    <a:pt x="116" y="28"/>
                  </a:lnTo>
                  <a:lnTo>
                    <a:pt x="120" y="28"/>
                  </a:lnTo>
                  <a:lnTo>
                    <a:pt x="124" y="28"/>
                  </a:lnTo>
                  <a:lnTo>
                    <a:pt x="128" y="24"/>
                  </a:lnTo>
                  <a:lnTo>
                    <a:pt x="132" y="24"/>
                  </a:lnTo>
                  <a:lnTo>
                    <a:pt x="136" y="24"/>
                  </a:lnTo>
                  <a:lnTo>
                    <a:pt x="140" y="24"/>
                  </a:lnTo>
                  <a:lnTo>
                    <a:pt x="144" y="24"/>
                  </a:lnTo>
                  <a:lnTo>
                    <a:pt x="148" y="24"/>
                  </a:lnTo>
                  <a:lnTo>
                    <a:pt x="152" y="24"/>
                  </a:lnTo>
                  <a:lnTo>
                    <a:pt x="156" y="24"/>
                  </a:lnTo>
                  <a:lnTo>
                    <a:pt x="160" y="28"/>
                  </a:lnTo>
                  <a:lnTo>
                    <a:pt x="164" y="28"/>
                  </a:lnTo>
                  <a:lnTo>
                    <a:pt x="168" y="28"/>
                  </a:lnTo>
                  <a:lnTo>
                    <a:pt x="172" y="28"/>
                  </a:lnTo>
                  <a:lnTo>
                    <a:pt x="176" y="28"/>
                  </a:lnTo>
                  <a:lnTo>
                    <a:pt x="180" y="28"/>
                  </a:lnTo>
                  <a:lnTo>
                    <a:pt x="184" y="28"/>
                  </a:lnTo>
                  <a:lnTo>
                    <a:pt x="188" y="28"/>
                  </a:lnTo>
                  <a:lnTo>
                    <a:pt x="192" y="24"/>
                  </a:lnTo>
                  <a:lnTo>
                    <a:pt x="196" y="24"/>
                  </a:lnTo>
                  <a:lnTo>
                    <a:pt x="200" y="24"/>
                  </a:lnTo>
                  <a:lnTo>
                    <a:pt x="204" y="24"/>
                  </a:lnTo>
                  <a:lnTo>
                    <a:pt x="208" y="24"/>
                  </a:lnTo>
                  <a:lnTo>
                    <a:pt x="212" y="24"/>
                  </a:lnTo>
                  <a:lnTo>
                    <a:pt x="216" y="24"/>
                  </a:lnTo>
                  <a:lnTo>
                    <a:pt x="220" y="24"/>
                  </a:lnTo>
                  <a:lnTo>
                    <a:pt x="224" y="24"/>
                  </a:lnTo>
                  <a:lnTo>
                    <a:pt x="232" y="24"/>
                  </a:lnTo>
                  <a:lnTo>
                    <a:pt x="236" y="24"/>
                  </a:lnTo>
                  <a:lnTo>
                    <a:pt x="240" y="24"/>
                  </a:lnTo>
                  <a:lnTo>
                    <a:pt x="244" y="24"/>
                  </a:lnTo>
                  <a:lnTo>
                    <a:pt x="248" y="20"/>
                  </a:lnTo>
                  <a:lnTo>
                    <a:pt x="252" y="20"/>
                  </a:lnTo>
                  <a:lnTo>
                    <a:pt x="256" y="20"/>
                  </a:lnTo>
                  <a:lnTo>
                    <a:pt x="260" y="20"/>
                  </a:lnTo>
                  <a:lnTo>
                    <a:pt x="264" y="2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5" name="Freeform 649"/>
            <p:cNvSpPr>
              <a:spLocks/>
            </p:cNvSpPr>
            <p:nvPr/>
          </p:nvSpPr>
          <p:spPr bwMode="auto">
            <a:xfrm>
              <a:off x="1467693" y="3533938"/>
              <a:ext cx="774063" cy="307867"/>
            </a:xfrm>
            <a:custGeom>
              <a:avLst/>
              <a:gdLst/>
              <a:ahLst/>
              <a:cxnLst>
                <a:cxn ang="0">
                  <a:pos x="4" y="101"/>
                </a:cxn>
                <a:cxn ang="0">
                  <a:pos x="12" y="72"/>
                </a:cxn>
                <a:cxn ang="0">
                  <a:pos x="20" y="36"/>
                </a:cxn>
                <a:cxn ang="0">
                  <a:pos x="28" y="12"/>
                </a:cxn>
                <a:cxn ang="0">
                  <a:pos x="36" y="0"/>
                </a:cxn>
                <a:cxn ang="0">
                  <a:pos x="44" y="8"/>
                </a:cxn>
                <a:cxn ang="0">
                  <a:pos x="52" y="20"/>
                </a:cxn>
                <a:cxn ang="0">
                  <a:pos x="60" y="32"/>
                </a:cxn>
                <a:cxn ang="0">
                  <a:pos x="68" y="36"/>
                </a:cxn>
                <a:cxn ang="0">
                  <a:pos x="76" y="36"/>
                </a:cxn>
                <a:cxn ang="0">
                  <a:pos x="84" y="36"/>
                </a:cxn>
                <a:cxn ang="0">
                  <a:pos x="92" y="36"/>
                </a:cxn>
                <a:cxn ang="0">
                  <a:pos x="100" y="40"/>
                </a:cxn>
                <a:cxn ang="0">
                  <a:pos x="108" y="44"/>
                </a:cxn>
                <a:cxn ang="0">
                  <a:pos x="120" y="44"/>
                </a:cxn>
                <a:cxn ang="0">
                  <a:pos x="128" y="44"/>
                </a:cxn>
                <a:cxn ang="0">
                  <a:pos x="136" y="44"/>
                </a:cxn>
                <a:cxn ang="0">
                  <a:pos x="144" y="44"/>
                </a:cxn>
                <a:cxn ang="0">
                  <a:pos x="152" y="44"/>
                </a:cxn>
                <a:cxn ang="0">
                  <a:pos x="160" y="48"/>
                </a:cxn>
                <a:cxn ang="0">
                  <a:pos x="168" y="48"/>
                </a:cxn>
                <a:cxn ang="0">
                  <a:pos x="176" y="48"/>
                </a:cxn>
                <a:cxn ang="0">
                  <a:pos x="184" y="44"/>
                </a:cxn>
                <a:cxn ang="0">
                  <a:pos x="192" y="40"/>
                </a:cxn>
                <a:cxn ang="0">
                  <a:pos x="200" y="36"/>
                </a:cxn>
                <a:cxn ang="0">
                  <a:pos x="208" y="40"/>
                </a:cxn>
                <a:cxn ang="0">
                  <a:pos x="216" y="40"/>
                </a:cxn>
                <a:cxn ang="0">
                  <a:pos x="224" y="40"/>
                </a:cxn>
                <a:cxn ang="0">
                  <a:pos x="236" y="40"/>
                </a:cxn>
                <a:cxn ang="0">
                  <a:pos x="244" y="40"/>
                </a:cxn>
                <a:cxn ang="0">
                  <a:pos x="252" y="36"/>
                </a:cxn>
                <a:cxn ang="0">
                  <a:pos x="260" y="36"/>
                </a:cxn>
              </a:cxnLst>
              <a:rect l="0" t="0" r="r" b="b"/>
              <a:pathLst>
                <a:path w="264" h="105">
                  <a:moveTo>
                    <a:pt x="0" y="105"/>
                  </a:moveTo>
                  <a:lnTo>
                    <a:pt x="4" y="101"/>
                  </a:lnTo>
                  <a:lnTo>
                    <a:pt x="8" y="88"/>
                  </a:lnTo>
                  <a:lnTo>
                    <a:pt x="12" y="72"/>
                  </a:lnTo>
                  <a:lnTo>
                    <a:pt x="16" y="56"/>
                  </a:lnTo>
                  <a:lnTo>
                    <a:pt x="20" y="36"/>
                  </a:lnTo>
                  <a:lnTo>
                    <a:pt x="24" y="24"/>
                  </a:lnTo>
                  <a:lnTo>
                    <a:pt x="28" y="12"/>
                  </a:lnTo>
                  <a:lnTo>
                    <a:pt x="32" y="4"/>
                  </a:lnTo>
                  <a:lnTo>
                    <a:pt x="36" y="0"/>
                  </a:lnTo>
                  <a:lnTo>
                    <a:pt x="40" y="4"/>
                  </a:lnTo>
                  <a:lnTo>
                    <a:pt x="44" y="8"/>
                  </a:lnTo>
                  <a:lnTo>
                    <a:pt x="48" y="12"/>
                  </a:lnTo>
                  <a:lnTo>
                    <a:pt x="52" y="20"/>
                  </a:lnTo>
                  <a:lnTo>
                    <a:pt x="56" y="24"/>
                  </a:lnTo>
                  <a:lnTo>
                    <a:pt x="60" y="32"/>
                  </a:lnTo>
                  <a:lnTo>
                    <a:pt x="64" y="36"/>
                  </a:lnTo>
                  <a:lnTo>
                    <a:pt x="68" y="36"/>
                  </a:lnTo>
                  <a:lnTo>
                    <a:pt x="72" y="36"/>
                  </a:lnTo>
                  <a:lnTo>
                    <a:pt x="76" y="36"/>
                  </a:lnTo>
                  <a:lnTo>
                    <a:pt x="80" y="36"/>
                  </a:lnTo>
                  <a:lnTo>
                    <a:pt x="84" y="36"/>
                  </a:lnTo>
                  <a:lnTo>
                    <a:pt x="88" y="36"/>
                  </a:lnTo>
                  <a:lnTo>
                    <a:pt x="92" y="36"/>
                  </a:lnTo>
                  <a:lnTo>
                    <a:pt x="96" y="36"/>
                  </a:lnTo>
                  <a:lnTo>
                    <a:pt x="100" y="40"/>
                  </a:lnTo>
                  <a:lnTo>
                    <a:pt x="104" y="40"/>
                  </a:lnTo>
                  <a:lnTo>
                    <a:pt x="108" y="44"/>
                  </a:lnTo>
                  <a:lnTo>
                    <a:pt x="116" y="44"/>
                  </a:lnTo>
                  <a:lnTo>
                    <a:pt x="120" y="44"/>
                  </a:lnTo>
                  <a:lnTo>
                    <a:pt x="124" y="44"/>
                  </a:lnTo>
                  <a:lnTo>
                    <a:pt x="128" y="44"/>
                  </a:lnTo>
                  <a:lnTo>
                    <a:pt x="132" y="44"/>
                  </a:lnTo>
                  <a:lnTo>
                    <a:pt x="136" y="44"/>
                  </a:lnTo>
                  <a:lnTo>
                    <a:pt x="140" y="44"/>
                  </a:lnTo>
                  <a:lnTo>
                    <a:pt x="144" y="44"/>
                  </a:lnTo>
                  <a:lnTo>
                    <a:pt x="148" y="44"/>
                  </a:lnTo>
                  <a:lnTo>
                    <a:pt x="152" y="44"/>
                  </a:lnTo>
                  <a:lnTo>
                    <a:pt x="156" y="44"/>
                  </a:lnTo>
                  <a:lnTo>
                    <a:pt x="160" y="48"/>
                  </a:lnTo>
                  <a:lnTo>
                    <a:pt x="164" y="48"/>
                  </a:lnTo>
                  <a:lnTo>
                    <a:pt x="168" y="48"/>
                  </a:lnTo>
                  <a:lnTo>
                    <a:pt x="172" y="48"/>
                  </a:lnTo>
                  <a:lnTo>
                    <a:pt x="176" y="48"/>
                  </a:lnTo>
                  <a:lnTo>
                    <a:pt x="180" y="44"/>
                  </a:lnTo>
                  <a:lnTo>
                    <a:pt x="184" y="44"/>
                  </a:lnTo>
                  <a:lnTo>
                    <a:pt x="188" y="40"/>
                  </a:lnTo>
                  <a:lnTo>
                    <a:pt x="192" y="40"/>
                  </a:lnTo>
                  <a:lnTo>
                    <a:pt x="196" y="40"/>
                  </a:lnTo>
                  <a:lnTo>
                    <a:pt x="200" y="36"/>
                  </a:lnTo>
                  <a:lnTo>
                    <a:pt x="204" y="36"/>
                  </a:lnTo>
                  <a:lnTo>
                    <a:pt x="208" y="40"/>
                  </a:lnTo>
                  <a:lnTo>
                    <a:pt x="212" y="40"/>
                  </a:lnTo>
                  <a:lnTo>
                    <a:pt x="216" y="40"/>
                  </a:lnTo>
                  <a:lnTo>
                    <a:pt x="220" y="40"/>
                  </a:lnTo>
                  <a:lnTo>
                    <a:pt x="224" y="40"/>
                  </a:lnTo>
                  <a:lnTo>
                    <a:pt x="232" y="40"/>
                  </a:lnTo>
                  <a:lnTo>
                    <a:pt x="236" y="40"/>
                  </a:lnTo>
                  <a:lnTo>
                    <a:pt x="240" y="40"/>
                  </a:lnTo>
                  <a:lnTo>
                    <a:pt x="244" y="40"/>
                  </a:lnTo>
                  <a:lnTo>
                    <a:pt x="248" y="36"/>
                  </a:lnTo>
                  <a:lnTo>
                    <a:pt x="252" y="36"/>
                  </a:lnTo>
                  <a:lnTo>
                    <a:pt x="256" y="36"/>
                  </a:lnTo>
                  <a:lnTo>
                    <a:pt x="260" y="36"/>
                  </a:lnTo>
                  <a:lnTo>
                    <a:pt x="264" y="36"/>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6" name="Freeform 650"/>
            <p:cNvSpPr>
              <a:spLocks/>
            </p:cNvSpPr>
            <p:nvPr/>
          </p:nvSpPr>
          <p:spPr bwMode="auto">
            <a:xfrm>
              <a:off x="1467693" y="3639492"/>
              <a:ext cx="774063" cy="70370"/>
            </a:xfrm>
            <a:custGeom>
              <a:avLst/>
              <a:gdLst/>
              <a:ahLst/>
              <a:cxnLst>
                <a:cxn ang="0">
                  <a:pos x="4" y="24"/>
                </a:cxn>
                <a:cxn ang="0">
                  <a:pos x="12" y="24"/>
                </a:cxn>
                <a:cxn ang="0">
                  <a:pos x="20" y="16"/>
                </a:cxn>
                <a:cxn ang="0">
                  <a:pos x="28" y="8"/>
                </a:cxn>
                <a:cxn ang="0">
                  <a:pos x="36" y="4"/>
                </a:cxn>
                <a:cxn ang="0">
                  <a:pos x="44" y="0"/>
                </a:cxn>
                <a:cxn ang="0">
                  <a:pos x="52" y="0"/>
                </a:cxn>
                <a:cxn ang="0">
                  <a:pos x="60" y="0"/>
                </a:cxn>
                <a:cxn ang="0">
                  <a:pos x="68" y="0"/>
                </a:cxn>
                <a:cxn ang="0">
                  <a:pos x="76" y="0"/>
                </a:cxn>
                <a:cxn ang="0">
                  <a:pos x="84" y="0"/>
                </a:cxn>
                <a:cxn ang="0">
                  <a:pos x="92" y="0"/>
                </a:cxn>
                <a:cxn ang="0">
                  <a:pos x="100" y="0"/>
                </a:cxn>
                <a:cxn ang="0">
                  <a:pos x="108" y="0"/>
                </a:cxn>
                <a:cxn ang="0">
                  <a:pos x="120" y="0"/>
                </a:cxn>
                <a:cxn ang="0">
                  <a:pos x="128" y="0"/>
                </a:cxn>
                <a:cxn ang="0">
                  <a:pos x="136" y="0"/>
                </a:cxn>
                <a:cxn ang="0">
                  <a:pos x="144" y="0"/>
                </a:cxn>
                <a:cxn ang="0">
                  <a:pos x="152" y="4"/>
                </a:cxn>
                <a:cxn ang="0">
                  <a:pos x="160" y="4"/>
                </a:cxn>
                <a:cxn ang="0">
                  <a:pos x="168" y="8"/>
                </a:cxn>
                <a:cxn ang="0">
                  <a:pos x="176" y="8"/>
                </a:cxn>
                <a:cxn ang="0">
                  <a:pos x="184" y="8"/>
                </a:cxn>
                <a:cxn ang="0">
                  <a:pos x="192" y="8"/>
                </a:cxn>
                <a:cxn ang="0">
                  <a:pos x="200" y="8"/>
                </a:cxn>
                <a:cxn ang="0">
                  <a:pos x="208" y="8"/>
                </a:cxn>
                <a:cxn ang="0">
                  <a:pos x="216" y="8"/>
                </a:cxn>
                <a:cxn ang="0">
                  <a:pos x="224" y="8"/>
                </a:cxn>
                <a:cxn ang="0">
                  <a:pos x="236" y="4"/>
                </a:cxn>
                <a:cxn ang="0">
                  <a:pos x="244" y="4"/>
                </a:cxn>
                <a:cxn ang="0">
                  <a:pos x="252" y="4"/>
                </a:cxn>
                <a:cxn ang="0">
                  <a:pos x="260" y="4"/>
                </a:cxn>
              </a:cxnLst>
              <a:rect l="0" t="0" r="r" b="b"/>
              <a:pathLst>
                <a:path w="264" h="24">
                  <a:moveTo>
                    <a:pt x="0" y="24"/>
                  </a:moveTo>
                  <a:lnTo>
                    <a:pt x="4" y="24"/>
                  </a:lnTo>
                  <a:lnTo>
                    <a:pt x="8" y="24"/>
                  </a:lnTo>
                  <a:lnTo>
                    <a:pt x="12" y="24"/>
                  </a:lnTo>
                  <a:lnTo>
                    <a:pt x="16" y="20"/>
                  </a:lnTo>
                  <a:lnTo>
                    <a:pt x="20" y="16"/>
                  </a:lnTo>
                  <a:lnTo>
                    <a:pt x="24" y="12"/>
                  </a:lnTo>
                  <a:lnTo>
                    <a:pt x="28" y="8"/>
                  </a:lnTo>
                  <a:lnTo>
                    <a:pt x="32" y="4"/>
                  </a:lnTo>
                  <a:lnTo>
                    <a:pt x="36" y="4"/>
                  </a:lnTo>
                  <a:lnTo>
                    <a:pt x="40" y="0"/>
                  </a:lnTo>
                  <a:lnTo>
                    <a:pt x="44" y="0"/>
                  </a:lnTo>
                  <a:lnTo>
                    <a:pt x="48" y="0"/>
                  </a:lnTo>
                  <a:lnTo>
                    <a:pt x="52" y="0"/>
                  </a:lnTo>
                  <a:lnTo>
                    <a:pt x="56" y="0"/>
                  </a:lnTo>
                  <a:lnTo>
                    <a:pt x="60" y="0"/>
                  </a:lnTo>
                  <a:lnTo>
                    <a:pt x="64" y="0"/>
                  </a:lnTo>
                  <a:lnTo>
                    <a:pt x="68" y="0"/>
                  </a:lnTo>
                  <a:lnTo>
                    <a:pt x="72" y="0"/>
                  </a:lnTo>
                  <a:lnTo>
                    <a:pt x="76" y="0"/>
                  </a:lnTo>
                  <a:lnTo>
                    <a:pt x="80" y="0"/>
                  </a:lnTo>
                  <a:lnTo>
                    <a:pt x="84" y="0"/>
                  </a:lnTo>
                  <a:lnTo>
                    <a:pt x="88" y="0"/>
                  </a:lnTo>
                  <a:lnTo>
                    <a:pt x="92" y="0"/>
                  </a:lnTo>
                  <a:lnTo>
                    <a:pt x="96" y="0"/>
                  </a:lnTo>
                  <a:lnTo>
                    <a:pt x="100" y="0"/>
                  </a:lnTo>
                  <a:lnTo>
                    <a:pt x="104" y="0"/>
                  </a:lnTo>
                  <a:lnTo>
                    <a:pt x="108" y="0"/>
                  </a:lnTo>
                  <a:lnTo>
                    <a:pt x="116" y="0"/>
                  </a:lnTo>
                  <a:lnTo>
                    <a:pt x="120" y="0"/>
                  </a:lnTo>
                  <a:lnTo>
                    <a:pt x="124" y="0"/>
                  </a:lnTo>
                  <a:lnTo>
                    <a:pt x="128" y="0"/>
                  </a:lnTo>
                  <a:lnTo>
                    <a:pt x="132" y="0"/>
                  </a:lnTo>
                  <a:lnTo>
                    <a:pt x="136" y="0"/>
                  </a:lnTo>
                  <a:lnTo>
                    <a:pt x="140" y="0"/>
                  </a:lnTo>
                  <a:lnTo>
                    <a:pt x="144" y="0"/>
                  </a:lnTo>
                  <a:lnTo>
                    <a:pt x="148" y="0"/>
                  </a:lnTo>
                  <a:lnTo>
                    <a:pt x="152" y="4"/>
                  </a:lnTo>
                  <a:lnTo>
                    <a:pt x="156" y="4"/>
                  </a:lnTo>
                  <a:lnTo>
                    <a:pt x="160" y="4"/>
                  </a:lnTo>
                  <a:lnTo>
                    <a:pt x="164" y="8"/>
                  </a:lnTo>
                  <a:lnTo>
                    <a:pt x="168" y="8"/>
                  </a:lnTo>
                  <a:lnTo>
                    <a:pt x="172" y="8"/>
                  </a:lnTo>
                  <a:lnTo>
                    <a:pt x="176" y="8"/>
                  </a:lnTo>
                  <a:lnTo>
                    <a:pt x="180" y="8"/>
                  </a:lnTo>
                  <a:lnTo>
                    <a:pt x="184" y="8"/>
                  </a:lnTo>
                  <a:lnTo>
                    <a:pt x="188" y="8"/>
                  </a:lnTo>
                  <a:lnTo>
                    <a:pt x="192" y="8"/>
                  </a:lnTo>
                  <a:lnTo>
                    <a:pt x="196" y="8"/>
                  </a:lnTo>
                  <a:lnTo>
                    <a:pt x="200" y="8"/>
                  </a:lnTo>
                  <a:lnTo>
                    <a:pt x="204" y="8"/>
                  </a:lnTo>
                  <a:lnTo>
                    <a:pt x="208" y="8"/>
                  </a:lnTo>
                  <a:lnTo>
                    <a:pt x="212" y="8"/>
                  </a:lnTo>
                  <a:lnTo>
                    <a:pt x="216" y="8"/>
                  </a:lnTo>
                  <a:lnTo>
                    <a:pt x="220" y="8"/>
                  </a:lnTo>
                  <a:lnTo>
                    <a:pt x="224" y="8"/>
                  </a:lnTo>
                  <a:lnTo>
                    <a:pt x="232" y="8"/>
                  </a:lnTo>
                  <a:lnTo>
                    <a:pt x="236" y="4"/>
                  </a:lnTo>
                  <a:lnTo>
                    <a:pt x="240" y="4"/>
                  </a:lnTo>
                  <a:lnTo>
                    <a:pt x="244" y="4"/>
                  </a:lnTo>
                  <a:lnTo>
                    <a:pt x="248" y="4"/>
                  </a:lnTo>
                  <a:lnTo>
                    <a:pt x="252" y="4"/>
                  </a:lnTo>
                  <a:lnTo>
                    <a:pt x="256" y="4"/>
                  </a:lnTo>
                  <a:lnTo>
                    <a:pt x="260" y="4"/>
                  </a:lnTo>
                  <a:lnTo>
                    <a:pt x="264" y="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7" name="Freeform 651"/>
            <p:cNvSpPr>
              <a:spLocks/>
            </p:cNvSpPr>
            <p:nvPr/>
          </p:nvSpPr>
          <p:spPr bwMode="auto">
            <a:xfrm>
              <a:off x="1467693" y="3616035"/>
              <a:ext cx="774063" cy="105555"/>
            </a:xfrm>
            <a:custGeom>
              <a:avLst/>
              <a:gdLst/>
              <a:ahLst/>
              <a:cxnLst>
                <a:cxn ang="0">
                  <a:pos x="4" y="36"/>
                </a:cxn>
                <a:cxn ang="0">
                  <a:pos x="12" y="36"/>
                </a:cxn>
                <a:cxn ang="0">
                  <a:pos x="20" y="28"/>
                </a:cxn>
                <a:cxn ang="0">
                  <a:pos x="28" y="24"/>
                </a:cxn>
                <a:cxn ang="0">
                  <a:pos x="36" y="16"/>
                </a:cxn>
                <a:cxn ang="0">
                  <a:pos x="44" y="8"/>
                </a:cxn>
                <a:cxn ang="0">
                  <a:pos x="52" y="4"/>
                </a:cxn>
                <a:cxn ang="0">
                  <a:pos x="60" y="4"/>
                </a:cxn>
                <a:cxn ang="0">
                  <a:pos x="68" y="0"/>
                </a:cxn>
                <a:cxn ang="0">
                  <a:pos x="76" y="0"/>
                </a:cxn>
                <a:cxn ang="0">
                  <a:pos x="84" y="0"/>
                </a:cxn>
                <a:cxn ang="0">
                  <a:pos x="92" y="4"/>
                </a:cxn>
                <a:cxn ang="0">
                  <a:pos x="100" y="4"/>
                </a:cxn>
                <a:cxn ang="0">
                  <a:pos x="108" y="8"/>
                </a:cxn>
                <a:cxn ang="0">
                  <a:pos x="120" y="8"/>
                </a:cxn>
                <a:cxn ang="0">
                  <a:pos x="128" y="12"/>
                </a:cxn>
                <a:cxn ang="0">
                  <a:pos x="136" y="12"/>
                </a:cxn>
                <a:cxn ang="0">
                  <a:pos x="144" y="12"/>
                </a:cxn>
                <a:cxn ang="0">
                  <a:pos x="152" y="16"/>
                </a:cxn>
                <a:cxn ang="0">
                  <a:pos x="160" y="16"/>
                </a:cxn>
                <a:cxn ang="0">
                  <a:pos x="168" y="20"/>
                </a:cxn>
                <a:cxn ang="0">
                  <a:pos x="176" y="20"/>
                </a:cxn>
                <a:cxn ang="0">
                  <a:pos x="184" y="16"/>
                </a:cxn>
                <a:cxn ang="0">
                  <a:pos x="192" y="16"/>
                </a:cxn>
                <a:cxn ang="0">
                  <a:pos x="200" y="16"/>
                </a:cxn>
                <a:cxn ang="0">
                  <a:pos x="208" y="12"/>
                </a:cxn>
                <a:cxn ang="0">
                  <a:pos x="216" y="12"/>
                </a:cxn>
                <a:cxn ang="0">
                  <a:pos x="224" y="12"/>
                </a:cxn>
                <a:cxn ang="0">
                  <a:pos x="236" y="12"/>
                </a:cxn>
                <a:cxn ang="0">
                  <a:pos x="244" y="12"/>
                </a:cxn>
                <a:cxn ang="0">
                  <a:pos x="252" y="8"/>
                </a:cxn>
                <a:cxn ang="0">
                  <a:pos x="260" y="8"/>
                </a:cxn>
              </a:cxnLst>
              <a:rect l="0" t="0" r="r" b="b"/>
              <a:pathLst>
                <a:path w="264" h="36">
                  <a:moveTo>
                    <a:pt x="0" y="32"/>
                  </a:moveTo>
                  <a:lnTo>
                    <a:pt x="4" y="36"/>
                  </a:lnTo>
                  <a:lnTo>
                    <a:pt x="8" y="36"/>
                  </a:lnTo>
                  <a:lnTo>
                    <a:pt x="12" y="36"/>
                  </a:lnTo>
                  <a:lnTo>
                    <a:pt x="16" y="32"/>
                  </a:lnTo>
                  <a:lnTo>
                    <a:pt x="20" y="28"/>
                  </a:lnTo>
                  <a:lnTo>
                    <a:pt x="24" y="28"/>
                  </a:lnTo>
                  <a:lnTo>
                    <a:pt x="28" y="24"/>
                  </a:lnTo>
                  <a:lnTo>
                    <a:pt x="32" y="20"/>
                  </a:lnTo>
                  <a:lnTo>
                    <a:pt x="36" y="16"/>
                  </a:lnTo>
                  <a:lnTo>
                    <a:pt x="40" y="12"/>
                  </a:lnTo>
                  <a:lnTo>
                    <a:pt x="44" y="8"/>
                  </a:lnTo>
                  <a:lnTo>
                    <a:pt x="48" y="8"/>
                  </a:lnTo>
                  <a:lnTo>
                    <a:pt x="52" y="4"/>
                  </a:lnTo>
                  <a:lnTo>
                    <a:pt x="56" y="4"/>
                  </a:lnTo>
                  <a:lnTo>
                    <a:pt x="60" y="4"/>
                  </a:lnTo>
                  <a:lnTo>
                    <a:pt x="64" y="4"/>
                  </a:lnTo>
                  <a:lnTo>
                    <a:pt x="68" y="0"/>
                  </a:lnTo>
                  <a:lnTo>
                    <a:pt x="72" y="0"/>
                  </a:lnTo>
                  <a:lnTo>
                    <a:pt x="76" y="0"/>
                  </a:lnTo>
                  <a:lnTo>
                    <a:pt x="80" y="0"/>
                  </a:lnTo>
                  <a:lnTo>
                    <a:pt x="84" y="0"/>
                  </a:lnTo>
                  <a:lnTo>
                    <a:pt x="88" y="0"/>
                  </a:lnTo>
                  <a:lnTo>
                    <a:pt x="92" y="4"/>
                  </a:lnTo>
                  <a:lnTo>
                    <a:pt x="96" y="4"/>
                  </a:lnTo>
                  <a:lnTo>
                    <a:pt x="100" y="4"/>
                  </a:lnTo>
                  <a:lnTo>
                    <a:pt x="104" y="8"/>
                  </a:lnTo>
                  <a:lnTo>
                    <a:pt x="108" y="8"/>
                  </a:lnTo>
                  <a:lnTo>
                    <a:pt x="116" y="8"/>
                  </a:lnTo>
                  <a:lnTo>
                    <a:pt x="120" y="8"/>
                  </a:lnTo>
                  <a:lnTo>
                    <a:pt x="124" y="12"/>
                  </a:lnTo>
                  <a:lnTo>
                    <a:pt x="128" y="12"/>
                  </a:lnTo>
                  <a:lnTo>
                    <a:pt x="132" y="12"/>
                  </a:lnTo>
                  <a:lnTo>
                    <a:pt x="136" y="12"/>
                  </a:lnTo>
                  <a:lnTo>
                    <a:pt x="140" y="12"/>
                  </a:lnTo>
                  <a:lnTo>
                    <a:pt x="144" y="12"/>
                  </a:lnTo>
                  <a:lnTo>
                    <a:pt x="148" y="16"/>
                  </a:lnTo>
                  <a:lnTo>
                    <a:pt x="152" y="16"/>
                  </a:lnTo>
                  <a:lnTo>
                    <a:pt x="156" y="16"/>
                  </a:lnTo>
                  <a:lnTo>
                    <a:pt x="160" y="16"/>
                  </a:lnTo>
                  <a:lnTo>
                    <a:pt x="164" y="20"/>
                  </a:lnTo>
                  <a:lnTo>
                    <a:pt x="168" y="20"/>
                  </a:lnTo>
                  <a:lnTo>
                    <a:pt x="172" y="20"/>
                  </a:lnTo>
                  <a:lnTo>
                    <a:pt x="176" y="20"/>
                  </a:lnTo>
                  <a:lnTo>
                    <a:pt x="180" y="20"/>
                  </a:lnTo>
                  <a:lnTo>
                    <a:pt x="184" y="16"/>
                  </a:lnTo>
                  <a:lnTo>
                    <a:pt x="188" y="16"/>
                  </a:lnTo>
                  <a:lnTo>
                    <a:pt x="192" y="16"/>
                  </a:lnTo>
                  <a:lnTo>
                    <a:pt x="196" y="16"/>
                  </a:lnTo>
                  <a:lnTo>
                    <a:pt x="200" y="16"/>
                  </a:lnTo>
                  <a:lnTo>
                    <a:pt x="204" y="16"/>
                  </a:lnTo>
                  <a:lnTo>
                    <a:pt x="208" y="12"/>
                  </a:lnTo>
                  <a:lnTo>
                    <a:pt x="212" y="12"/>
                  </a:lnTo>
                  <a:lnTo>
                    <a:pt x="216" y="12"/>
                  </a:lnTo>
                  <a:lnTo>
                    <a:pt x="220" y="12"/>
                  </a:lnTo>
                  <a:lnTo>
                    <a:pt x="224" y="12"/>
                  </a:lnTo>
                  <a:lnTo>
                    <a:pt x="232" y="12"/>
                  </a:lnTo>
                  <a:lnTo>
                    <a:pt x="236" y="12"/>
                  </a:lnTo>
                  <a:lnTo>
                    <a:pt x="240" y="12"/>
                  </a:lnTo>
                  <a:lnTo>
                    <a:pt x="244" y="12"/>
                  </a:lnTo>
                  <a:lnTo>
                    <a:pt x="248" y="8"/>
                  </a:lnTo>
                  <a:lnTo>
                    <a:pt x="252" y="8"/>
                  </a:lnTo>
                  <a:lnTo>
                    <a:pt x="256" y="8"/>
                  </a:lnTo>
                  <a:lnTo>
                    <a:pt x="260" y="8"/>
                  </a:lnTo>
                  <a:lnTo>
                    <a:pt x="264" y="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8" name="Freeform 652"/>
            <p:cNvSpPr>
              <a:spLocks/>
            </p:cNvSpPr>
            <p:nvPr/>
          </p:nvSpPr>
          <p:spPr bwMode="auto">
            <a:xfrm>
              <a:off x="1467693" y="3627764"/>
              <a:ext cx="774063" cy="82098"/>
            </a:xfrm>
            <a:custGeom>
              <a:avLst/>
              <a:gdLst/>
              <a:ahLst/>
              <a:cxnLst>
                <a:cxn ang="0">
                  <a:pos x="4" y="24"/>
                </a:cxn>
                <a:cxn ang="0">
                  <a:pos x="12" y="28"/>
                </a:cxn>
                <a:cxn ang="0">
                  <a:pos x="20" y="24"/>
                </a:cxn>
                <a:cxn ang="0">
                  <a:pos x="28" y="24"/>
                </a:cxn>
                <a:cxn ang="0">
                  <a:pos x="36" y="16"/>
                </a:cxn>
                <a:cxn ang="0">
                  <a:pos x="44" y="12"/>
                </a:cxn>
                <a:cxn ang="0">
                  <a:pos x="52" y="8"/>
                </a:cxn>
                <a:cxn ang="0">
                  <a:pos x="60" y="4"/>
                </a:cxn>
                <a:cxn ang="0">
                  <a:pos x="68" y="4"/>
                </a:cxn>
                <a:cxn ang="0">
                  <a:pos x="76" y="4"/>
                </a:cxn>
                <a:cxn ang="0">
                  <a:pos x="84" y="4"/>
                </a:cxn>
                <a:cxn ang="0">
                  <a:pos x="92" y="0"/>
                </a:cxn>
                <a:cxn ang="0">
                  <a:pos x="100" y="0"/>
                </a:cxn>
                <a:cxn ang="0">
                  <a:pos x="108" y="0"/>
                </a:cxn>
                <a:cxn ang="0">
                  <a:pos x="120" y="0"/>
                </a:cxn>
                <a:cxn ang="0">
                  <a:pos x="128" y="0"/>
                </a:cxn>
                <a:cxn ang="0">
                  <a:pos x="136" y="4"/>
                </a:cxn>
                <a:cxn ang="0">
                  <a:pos x="144" y="4"/>
                </a:cxn>
                <a:cxn ang="0">
                  <a:pos x="152" y="8"/>
                </a:cxn>
                <a:cxn ang="0">
                  <a:pos x="160" y="8"/>
                </a:cxn>
                <a:cxn ang="0">
                  <a:pos x="168" y="12"/>
                </a:cxn>
                <a:cxn ang="0">
                  <a:pos x="176" y="12"/>
                </a:cxn>
                <a:cxn ang="0">
                  <a:pos x="184" y="12"/>
                </a:cxn>
                <a:cxn ang="0">
                  <a:pos x="192" y="12"/>
                </a:cxn>
                <a:cxn ang="0">
                  <a:pos x="200" y="12"/>
                </a:cxn>
                <a:cxn ang="0">
                  <a:pos x="208" y="12"/>
                </a:cxn>
                <a:cxn ang="0">
                  <a:pos x="216" y="12"/>
                </a:cxn>
                <a:cxn ang="0">
                  <a:pos x="224" y="12"/>
                </a:cxn>
                <a:cxn ang="0">
                  <a:pos x="236" y="12"/>
                </a:cxn>
                <a:cxn ang="0">
                  <a:pos x="244" y="8"/>
                </a:cxn>
                <a:cxn ang="0">
                  <a:pos x="252" y="8"/>
                </a:cxn>
                <a:cxn ang="0">
                  <a:pos x="260" y="8"/>
                </a:cxn>
              </a:cxnLst>
              <a:rect l="0" t="0" r="r" b="b"/>
              <a:pathLst>
                <a:path w="264" h="28">
                  <a:moveTo>
                    <a:pt x="0" y="20"/>
                  </a:moveTo>
                  <a:lnTo>
                    <a:pt x="4" y="24"/>
                  </a:lnTo>
                  <a:lnTo>
                    <a:pt x="8" y="24"/>
                  </a:lnTo>
                  <a:lnTo>
                    <a:pt x="12" y="28"/>
                  </a:lnTo>
                  <a:lnTo>
                    <a:pt x="16" y="28"/>
                  </a:lnTo>
                  <a:lnTo>
                    <a:pt x="20" y="24"/>
                  </a:lnTo>
                  <a:lnTo>
                    <a:pt x="24" y="24"/>
                  </a:lnTo>
                  <a:lnTo>
                    <a:pt x="28" y="24"/>
                  </a:lnTo>
                  <a:lnTo>
                    <a:pt x="32" y="20"/>
                  </a:lnTo>
                  <a:lnTo>
                    <a:pt x="36" y="16"/>
                  </a:lnTo>
                  <a:lnTo>
                    <a:pt x="40" y="16"/>
                  </a:lnTo>
                  <a:lnTo>
                    <a:pt x="44" y="12"/>
                  </a:lnTo>
                  <a:lnTo>
                    <a:pt x="48" y="8"/>
                  </a:lnTo>
                  <a:lnTo>
                    <a:pt x="52" y="8"/>
                  </a:lnTo>
                  <a:lnTo>
                    <a:pt x="56" y="8"/>
                  </a:lnTo>
                  <a:lnTo>
                    <a:pt x="60" y="4"/>
                  </a:lnTo>
                  <a:lnTo>
                    <a:pt x="64" y="4"/>
                  </a:lnTo>
                  <a:lnTo>
                    <a:pt x="68" y="4"/>
                  </a:lnTo>
                  <a:lnTo>
                    <a:pt x="72" y="4"/>
                  </a:lnTo>
                  <a:lnTo>
                    <a:pt x="76" y="4"/>
                  </a:lnTo>
                  <a:lnTo>
                    <a:pt x="80" y="4"/>
                  </a:lnTo>
                  <a:lnTo>
                    <a:pt x="84" y="4"/>
                  </a:lnTo>
                  <a:lnTo>
                    <a:pt x="88" y="4"/>
                  </a:lnTo>
                  <a:lnTo>
                    <a:pt x="92" y="0"/>
                  </a:lnTo>
                  <a:lnTo>
                    <a:pt x="96" y="0"/>
                  </a:lnTo>
                  <a:lnTo>
                    <a:pt x="100" y="0"/>
                  </a:lnTo>
                  <a:lnTo>
                    <a:pt x="104" y="0"/>
                  </a:lnTo>
                  <a:lnTo>
                    <a:pt x="108" y="0"/>
                  </a:lnTo>
                  <a:lnTo>
                    <a:pt x="116" y="0"/>
                  </a:lnTo>
                  <a:lnTo>
                    <a:pt x="120" y="0"/>
                  </a:lnTo>
                  <a:lnTo>
                    <a:pt x="124" y="0"/>
                  </a:lnTo>
                  <a:lnTo>
                    <a:pt x="128" y="0"/>
                  </a:lnTo>
                  <a:lnTo>
                    <a:pt x="132" y="4"/>
                  </a:lnTo>
                  <a:lnTo>
                    <a:pt x="136" y="4"/>
                  </a:lnTo>
                  <a:lnTo>
                    <a:pt x="140" y="4"/>
                  </a:lnTo>
                  <a:lnTo>
                    <a:pt x="144" y="4"/>
                  </a:lnTo>
                  <a:lnTo>
                    <a:pt x="148" y="4"/>
                  </a:lnTo>
                  <a:lnTo>
                    <a:pt x="152" y="8"/>
                  </a:lnTo>
                  <a:lnTo>
                    <a:pt x="156" y="8"/>
                  </a:lnTo>
                  <a:lnTo>
                    <a:pt x="160" y="8"/>
                  </a:lnTo>
                  <a:lnTo>
                    <a:pt x="164" y="8"/>
                  </a:lnTo>
                  <a:lnTo>
                    <a:pt x="168" y="12"/>
                  </a:lnTo>
                  <a:lnTo>
                    <a:pt x="172" y="12"/>
                  </a:lnTo>
                  <a:lnTo>
                    <a:pt x="176" y="12"/>
                  </a:lnTo>
                  <a:lnTo>
                    <a:pt x="180" y="12"/>
                  </a:lnTo>
                  <a:lnTo>
                    <a:pt x="184" y="12"/>
                  </a:lnTo>
                  <a:lnTo>
                    <a:pt x="188" y="12"/>
                  </a:lnTo>
                  <a:lnTo>
                    <a:pt x="192" y="12"/>
                  </a:lnTo>
                  <a:lnTo>
                    <a:pt x="196" y="12"/>
                  </a:lnTo>
                  <a:lnTo>
                    <a:pt x="200" y="12"/>
                  </a:lnTo>
                  <a:lnTo>
                    <a:pt x="204" y="12"/>
                  </a:lnTo>
                  <a:lnTo>
                    <a:pt x="208" y="12"/>
                  </a:lnTo>
                  <a:lnTo>
                    <a:pt x="212" y="12"/>
                  </a:lnTo>
                  <a:lnTo>
                    <a:pt x="216" y="12"/>
                  </a:lnTo>
                  <a:lnTo>
                    <a:pt x="220" y="12"/>
                  </a:lnTo>
                  <a:lnTo>
                    <a:pt x="224" y="12"/>
                  </a:lnTo>
                  <a:lnTo>
                    <a:pt x="232" y="12"/>
                  </a:lnTo>
                  <a:lnTo>
                    <a:pt x="236" y="12"/>
                  </a:lnTo>
                  <a:lnTo>
                    <a:pt x="240" y="8"/>
                  </a:lnTo>
                  <a:lnTo>
                    <a:pt x="244" y="8"/>
                  </a:lnTo>
                  <a:lnTo>
                    <a:pt x="248" y="8"/>
                  </a:lnTo>
                  <a:lnTo>
                    <a:pt x="252" y="8"/>
                  </a:lnTo>
                  <a:lnTo>
                    <a:pt x="256" y="8"/>
                  </a:lnTo>
                  <a:lnTo>
                    <a:pt x="260" y="8"/>
                  </a:lnTo>
                  <a:lnTo>
                    <a:pt x="264" y="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49" name="Freeform 653"/>
            <p:cNvSpPr>
              <a:spLocks/>
            </p:cNvSpPr>
            <p:nvPr/>
          </p:nvSpPr>
          <p:spPr bwMode="auto">
            <a:xfrm>
              <a:off x="1467693" y="3580852"/>
              <a:ext cx="774063" cy="164195"/>
            </a:xfrm>
            <a:custGeom>
              <a:avLst/>
              <a:gdLst/>
              <a:ahLst/>
              <a:cxnLst>
                <a:cxn ang="0">
                  <a:pos x="4" y="56"/>
                </a:cxn>
                <a:cxn ang="0">
                  <a:pos x="12" y="52"/>
                </a:cxn>
                <a:cxn ang="0">
                  <a:pos x="20" y="44"/>
                </a:cxn>
                <a:cxn ang="0">
                  <a:pos x="28" y="28"/>
                </a:cxn>
                <a:cxn ang="0">
                  <a:pos x="36" y="12"/>
                </a:cxn>
                <a:cxn ang="0">
                  <a:pos x="44" y="4"/>
                </a:cxn>
                <a:cxn ang="0">
                  <a:pos x="52" y="0"/>
                </a:cxn>
                <a:cxn ang="0">
                  <a:pos x="60" y="4"/>
                </a:cxn>
                <a:cxn ang="0">
                  <a:pos x="68" y="12"/>
                </a:cxn>
                <a:cxn ang="0">
                  <a:pos x="76" y="20"/>
                </a:cxn>
                <a:cxn ang="0">
                  <a:pos x="84" y="28"/>
                </a:cxn>
                <a:cxn ang="0">
                  <a:pos x="92" y="28"/>
                </a:cxn>
                <a:cxn ang="0">
                  <a:pos x="100" y="28"/>
                </a:cxn>
                <a:cxn ang="0">
                  <a:pos x="108" y="28"/>
                </a:cxn>
                <a:cxn ang="0">
                  <a:pos x="120" y="24"/>
                </a:cxn>
                <a:cxn ang="0">
                  <a:pos x="128" y="24"/>
                </a:cxn>
                <a:cxn ang="0">
                  <a:pos x="136" y="24"/>
                </a:cxn>
                <a:cxn ang="0">
                  <a:pos x="144" y="28"/>
                </a:cxn>
                <a:cxn ang="0">
                  <a:pos x="152" y="28"/>
                </a:cxn>
                <a:cxn ang="0">
                  <a:pos x="160" y="28"/>
                </a:cxn>
                <a:cxn ang="0">
                  <a:pos x="168" y="28"/>
                </a:cxn>
                <a:cxn ang="0">
                  <a:pos x="176" y="28"/>
                </a:cxn>
                <a:cxn ang="0">
                  <a:pos x="184" y="24"/>
                </a:cxn>
                <a:cxn ang="0">
                  <a:pos x="192" y="24"/>
                </a:cxn>
                <a:cxn ang="0">
                  <a:pos x="200" y="24"/>
                </a:cxn>
                <a:cxn ang="0">
                  <a:pos x="208" y="24"/>
                </a:cxn>
                <a:cxn ang="0">
                  <a:pos x="216" y="24"/>
                </a:cxn>
                <a:cxn ang="0">
                  <a:pos x="224" y="24"/>
                </a:cxn>
                <a:cxn ang="0">
                  <a:pos x="236" y="24"/>
                </a:cxn>
                <a:cxn ang="0">
                  <a:pos x="244" y="24"/>
                </a:cxn>
                <a:cxn ang="0">
                  <a:pos x="252" y="24"/>
                </a:cxn>
                <a:cxn ang="0">
                  <a:pos x="260" y="24"/>
                </a:cxn>
              </a:cxnLst>
              <a:rect l="0" t="0" r="r" b="b"/>
              <a:pathLst>
                <a:path w="264" h="56">
                  <a:moveTo>
                    <a:pt x="0" y="52"/>
                  </a:moveTo>
                  <a:lnTo>
                    <a:pt x="4" y="56"/>
                  </a:lnTo>
                  <a:lnTo>
                    <a:pt x="8" y="56"/>
                  </a:lnTo>
                  <a:lnTo>
                    <a:pt x="12" y="52"/>
                  </a:lnTo>
                  <a:lnTo>
                    <a:pt x="16" y="48"/>
                  </a:lnTo>
                  <a:lnTo>
                    <a:pt x="20" y="44"/>
                  </a:lnTo>
                  <a:lnTo>
                    <a:pt x="24" y="36"/>
                  </a:lnTo>
                  <a:lnTo>
                    <a:pt x="28" y="28"/>
                  </a:lnTo>
                  <a:lnTo>
                    <a:pt x="32" y="20"/>
                  </a:lnTo>
                  <a:lnTo>
                    <a:pt x="36" y="12"/>
                  </a:lnTo>
                  <a:lnTo>
                    <a:pt x="40" y="8"/>
                  </a:lnTo>
                  <a:lnTo>
                    <a:pt x="44" y="4"/>
                  </a:lnTo>
                  <a:lnTo>
                    <a:pt x="48" y="0"/>
                  </a:lnTo>
                  <a:lnTo>
                    <a:pt x="52" y="0"/>
                  </a:lnTo>
                  <a:lnTo>
                    <a:pt x="56" y="0"/>
                  </a:lnTo>
                  <a:lnTo>
                    <a:pt x="60" y="4"/>
                  </a:lnTo>
                  <a:lnTo>
                    <a:pt x="64" y="8"/>
                  </a:lnTo>
                  <a:lnTo>
                    <a:pt x="68" y="12"/>
                  </a:lnTo>
                  <a:lnTo>
                    <a:pt x="72" y="16"/>
                  </a:lnTo>
                  <a:lnTo>
                    <a:pt x="76" y="20"/>
                  </a:lnTo>
                  <a:lnTo>
                    <a:pt x="80" y="24"/>
                  </a:lnTo>
                  <a:lnTo>
                    <a:pt x="84" y="28"/>
                  </a:lnTo>
                  <a:lnTo>
                    <a:pt x="88" y="28"/>
                  </a:lnTo>
                  <a:lnTo>
                    <a:pt x="92" y="28"/>
                  </a:lnTo>
                  <a:lnTo>
                    <a:pt x="96" y="28"/>
                  </a:lnTo>
                  <a:lnTo>
                    <a:pt x="100" y="28"/>
                  </a:lnTo>
                  <a:lnTo>
                    <a:pt x="104" y="28"/>
                  </a:lnTo>
                  <a:lnTo>
                    <a:pt x="108" y="28"/>
                  </a:lnTo>
                  <a:lnTo>
                    <a:pt x="116" y="24"/>
                  </a:lnTo>
                  <a:lnTo>
                    <a:pt x="120" y="24"/>
                  </a:lnTo>
                  <a:lnTo>
                    <a:pt x="124" y="24"/>
                  </a:lnTo>
                  <a:lnTo>
                    <a:pt x="128" y="24"/>
                  </a:lnTo>
                  <a:lnTo>
                    <a:pt x="132" y="24"/>
                  </a:lnTo>
                  <a:lnTo>
                    <a:pt x="136" y="24"/>
                  </a:lnTo>
                  <a:lnTo>
                    <a:pt x="140" y="24"/>
                  </a:lnTo>
                  <a:lnTo>
                    <a:pt x="144" y="28"/>
                  </a:lnTo>
                  <a:lnTo>
                    <a:pt x="148" y="28"/>
                  </a:lnTo>
                  <a:lnTo>
                    <a:pt x="152" y="28"/>
                  </a:lnTo>
                  <a:lnTo>
                    <a:pt x="156" y="28"/>
                  </a:lnTo>
                  <a:lnTo>
                    <a:pt x="160" y="28"/>
                  </a:lnTo>
                  <a:lnTo>
                    <a:pt x="164" y="28"/>
                  </a:lnTo>
                  <a:lnTo>
                    <a:pt x="168" y="28"/>
                  </a:lnTo>
                  <a:lnTo>
                    <a:pt x="172" y="28"/>
                  </a:lnTo>
                  <a:lnTo>
                    <a:pt x="176" y="28"/>
                  </a:lnTo>
                  <a:lnTo>
                    <a:pt x="180" y="24"/>
                  </a:lnTo>
                  <a:lnTo>
                    <a:pt x="184" y="24"/>
                  </a:lnTo>
                  <a:lnTo>
                    <a:pt x="188" y="24"/>
                  </a:lnTo>
                  <a:lnTo>
                    <a:pt x="192" y="24"/>
                  </a:lnTo>
                  <a:lnTo>
                    <a:pt x="196" y="24"/>
                  </a:lnTo>
                  <a:lnTo>
                    <a:pt x="200" y="24"/>
                  </a:lnTo>
                  <a:lnTo>
                    <a:pt x="204" y="24"/>
                  </a:lnTo>
                  <a:lnTo>
                    <a:pt x="208" y="24"/>
                  </a:lnTo>
                  <a:lnTo>
                    <a:pt x="212" y="24"/>
                  </a:lnTo>
                  <a:lnTo>
                    <a:pt x="216" y="24"/>
                  </a:lnTo>
                  <a:lnTo>
                    <a:pt x="220" y="24"/>
                  </a:lnTo>
                  <a:lnTo>
                    <a:pt x="224" y="24"/>
                  </a:lnTo>
                  <a:lnTo>
                    <a:pt x="232" y="24"/>
                  </a:lnTo>
                  <a:lnTo>
                    <a:pt x="236" y="24"/>
                  </a:lnTo>
                  <a:lnTo>
                    <a:pt x="240" y="24"/>
                  </a:lnTo>
                  <a:lnTo>
                    <a:pt x="244" y="24"/>
                  </a:lnTo>
                  <a:lnTo>
                    <a:pt x="248" y="24"/>
                  </a:lnTo>
                  <a:lnTo>
                    <a:pt x="252" y="24"/>
                  </a:lnTo>
                  <a:lnTo>
                    <a:pt x="256" y="24"/>
                  </a:lnTo>
                  <a:lnTo>
                    <a:pt x="260" y="24"/>
                  </a:lnTo>
                  <a:lnTo>
                    <a:pt x="264" y="2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0" name="Freeform 654"/>
            <p:cNvSpPr>
              <a:spLocks/>
            </p:cNvSpPr>
            <p:nvPr/>
          </p:nvSpPr>
          <p:spPr bwMode="auto">
            <a:xfrm>
              <a:off x="1467693" y="3522210"/>
              <a:ext cx="774063" cy="319595"/>
            </a:xfrm>
            <a:custGeom>
              <a:avLst/>
              <a:gdLst/>
              <a:ahLst/>
              <a:cxnLst>
                <a:cxn ang="0">
                  <a:pos x="4" y="92"/>
                </a:cxn>
                <a:cxn ang="0">
                  <a:pos x="12" y="56"/>
                </a:cxn>
                <a:cxn ang="0">
                  <a:pos x="20" y="20"/>
                </a:cxn>
                <a:cxn ang="0">
                  <a:pos x="28" y="0"/>
                </a:cxn>
                <a:cxn ang="0">
                  <a:pos x="36" y="4"/>
                </a:cxn>
                <a:cxn ang="0">
                  <a:pos x="44" y="24"/>
                </a:cxn>
                <a:cxn ang="0">
                  <a:pos x="52" y="44"/>
                </a:cxn>
                <a:cxn ang="0">
                  <a:pos x="60" y="52"/>
                </a:cxn>
                <a:cxn ang="0">
                  <a:pos x="68" y="48"/>
                </a:cxn>
                <a:cxn ang="0">
                  <a:pos x="76" y="36"/>
                </a:cxn>
                <a:cxn ang="0">
                  <a:pos x="84" y="32"/>
                </a:cxn>
                <a:cxn ang="0">
                  <a:pos x="92" y="32"/>
                </a:cxn>
                <a:cxn ang="0">
                  <a:pos x="100" y="40"/>
                </a:cxn>
                <a:cxn ang="0">
                  <a:pos x="108" y="52"/>
                </a:cxn>
                <a:cxn ang="0">
                  <a:pos x="120" y="56"/>
                </a:cxn>
                <a:cxn ang="0">
                  <a:pos x="128" y="52"/>
                </a:cxn>
                <a:cxn ang="0">
                  <a:pos x="136" y="44"/>
                </a:cxn>
                <a:cxn ang="0">
                  <a:pos x="144" y="40"/>
                </a:cxn>
                <a:cxn ang="0">
                  <a:pos x="152" y="44"/>
                </a:cxn>
                <a:cxn ang="0">
                  <a:pos x="160" y="48"/>
                </a:cxn>
                <a:cxn ang="0">
                  <a:pos x="168" y="52"/>
                </a:cxn>
                <a:cxn ang="0">
                  <a:pos x="176" y="52"/>
                </a:cxn>
                <a:cxn ang="0">
                  <a:pos x="184" y="48"/>
                </a:cxn>
                <a:cxn ang="0">
                  <a:pos x="192" y="44"/>
                </a:cxn>
                <a:cxn ang="0">
                  <a:pos x="200" y="40"/>
                </a:cxn>
                <a:cxn ang="0">
                  <a:pos x="208" y="40"/>
                </a:cxn>
                <a:cxn ang="0">
                  <a:pos x="216" y="44"/>
                </a:cxn>
                <a:cxn ang="0">
                  <a:pos x="224" y="48"/>
                </a:cxn>
                <a:cxn ang="0">
                  <a:pos x="236" y="48"/>
                </a:cxn>
                <a:cxn ang="0">
                  <a:pos x="244" y="44"/>
                </a:cxn>
                <a:cxn ang="0">
                  <a:pos x="252" y="40"/>
                </a:cxn>
                <a:cxn ang="0">
                  <a:pos x="260" y="36"/>
                </a:cxn>
              </a:cxnLst>
              <a:rect l="0" t="0" r="r" b="b"/>
              <a:pathLst>
                <a:path w="264" h="109">
                  <a:moveTo>
                    <a:pt x="0" y="109"/>
                  </a:moveTo>
                  <a:lnTo>
                    <a:pt x="4" y="92"/>
                  </a:lnTo>
                  <a:lnTo>
                    <a:pt x="8" y="76"/>
                  </a:lnTo>
                  <a:lnTo>
                    <a:pt x="12" y="56"/>
                  </a:lnTo>
                  <a:lnTo>
                    <a:pt x="16" y="36"/>
                  </a:lnTo>
                  <a:lnTo>
                    <a:pt x="20" y="20"/>
                  </a:lnTo>
                  <a:lnTo>
                    <a:pt x="24" y="4"/>
                  </a:lnTo>
                  <a:lnTo>
                    <a:pt x="28" y="0"/>
                  </a:lnTo>
                  <a:lnTo>
                    <a:pt x="32" y="0"/>
                  </a:lnTo>
                  <a:lnTo>
                    <a:pt x="36" y="4"/>
                  </a:lnTo>
                  <a:lnTo>
                    <a:pt x="40" y="12"/>
                  </a:lnTo>
                  <a:lnTo>
                    <a:pt x="44" y="24"/>
                  </a:lnTo>
                  <a:lnTo>
                    <a:pt x="48" y="36"/>
                  </a:lnTo>
                  <a:lnTo>
                    <a:pt x="52" y="44"/>
                  </a:lnTo>
                  <a:lnTo>
                    <a:pt x="56" y="52"/>
                  </a:lnTo>
                  <a:lnTo>
                    <a:pt x="60" y="52"/>
                  </a:lnTo>
                  <a:lnTo>
                    <a:pt x="64" y="52"/>
                  </a:lnTo>
                  <a:lnTo>
                    <a:pt x="68" y="48"/>
                  </a:lnTo>
                  <a:lnTo>
                    <a:pt x="72" y="44"/>
                  </a:lnTo>
                  <a:lnTo>
                    <a:pt x="76" y="36"/>
                  </a:lnTo>
                  <a:lnTo>
                    <a:pt x="80" y="32"/>
                  </a:lnTo>
                  <a:lnTo>
                    <a:pt x="84" y="32"/>
                  </a:lnTo>
                  <a:lnTo>
                    <a:pt x="88" y="28"/>
                  </a:lnTo>
                  <a:lnTo>
                    <a:pt x="92" y="32"/>
                  </a:lnTo>
                  <a:lnTo>
                    <a:pt x="96" y="36"/>
                  </a:lnTo>
                  <a:lnTo>
                    <a:pt x="100" y="40"/>
                  </a:lnTo>
                  <a:lnTo>
                    <a:pt x="104" y="48"/>
                  </a:lnTo>
                  <a:lnTo>
                    <a:pt x="108" y="52"/>
                  </a:lnTo>
                  <a:lnTo>
                    <a:pt x="116" y="56"/>
                  </a:lnTo>
                  <a:lnTo>
                    <a:pt x="120" y="56"/>
                  </a:lnTo>
                  <a:lnTo>
                    <a:pt x="124" y="56"/>
                  </a:lnTo>
                  <a:lnTo>
                    <a:pt x="128" y="52"/>
                  </a:lnTo>
                  <a:lnTo>
                    <a:pt x="132" y="48"/>
                  </a:lnTo>
                  <a:lnTo>
                    <a:pt x="136" y="44"/>
                  </a:lnTo>
                  <a:lnTo>
                    <a:pt x="140" y="44"/>
                  </a:lnTo>
                  <a:lnTo>
                    <a:pt x="144" y="40"/>
                  </a:lnTo>
                  <a:lnTo>
                    <a:pt x="148" y="40"/>
                  </a:lnTo>
                  <a:lnTo>
                    <a:pt x="152" y="44"/>
                  </a:lnTo>
                  <a:lnTo>
                    <a:pt x="156" y="44"/>
                  </a:lnTo>
                  <a:lnTo>
                    <a:pt x="160" y="48"/>
                  </a:lnTo>
                  <a:lnTo>
                    <a:pt x="164" y="52"/>
                  </a:lnTo>
                  <a:lnTo>
                    <a:pt x="168" y="52"/>
                  </a:lnTo>
                  <a:lnTo>
                    <a:pt x="172" y="52"/>
                  </a:lnTo>
                  <a:lnTo>
                    <a:pt x="176" y="52"/>
                  </a:lnTo>
                  <a:lnTo>
                    <a:pt x="180" y="52"/>
                  </a:lnTo>
                  <a:lnTo>
                    <a:pt x="184" y="48"/>
                  </a:lnTo>
                  <a:lnTo>
                    <a:pt x="188" y="44"/>
                  </a:lnTo>
                  <a:lnTo>
                    <a:pt x="192" y="44"/>
                  </a:lnTo>
                  <a:lnTo>
                    <a:pt x="196" y="40"/>
                  </a:lnTo>
                  <a:lnTo>
                    <a:pt x="200" y="40"/>
                  </a:lnTo>
                  <a:lnTo>
                    <a:pt x="204" y="40"/>
                  </a:lnTo>
                  <a:lnTo>
                    <a:pt x="208" y="40"/>
                  </a:lnTo>
                  <a:lnTo>
                    <a:pt x="212" y="44"/>
                  </a:lnTo>
                  <a:lnTo>
                    <a:pt x="216" y="44"/>
                  </a:lnTo>
                  <a:lnTo>
                    <a:pt x="220" y="48"/>
                  </a:lnTo>
                  <a:lnTo>
                    <a:pt x="224" y="48"/>
                  </a:lnTo>
                  <a:lnTo>
                    <a:pt x="232" y="48"/>
                  </a:lnTo>
                  <a:lnTo>
                    <a:pt x="236" y="48"/>
                  </a:lnTo>
                  <a:lnTo>
                    <a:pt x="240" y="44"/>
                  </a:lnTo>
                  <a:lnTo>
                    <a:pt x="244" y="44"/>
                  </a:lnTo>
                  <a:lnTo>
                    <a:pt x="248" y="40"/>
                  </a:lnTo>
                  <a:lnTo>
                    <a:pt x="252" y="40"/>
                  </a:lnTo>
                  <a:lnTo>
                    <a:pt x="256" y="36"/>
                  </a:lnTo>
                  <a:lnTo>
                    <a:pt x="260" y="36"/>
                  </a:lnTo>
                  <a:lnTo>
                    <a:pt x="264" y="4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1" name="Freeform 655"/>
            <p:cNvSpPr>
              <a:spLocks/>
            </p:cNvSpPr>
            <p:nvPr/>
          </p:nvSpPr>
          <p:spPr bwMode="auto">
            <a:xfrm>
              <a:off x="1467693" y="3639492"/>
              <a:ext cx="774063" cy="35185"/>
            </a:xfrm>
            <a:custGeom>
              <a:avLst/>
              <a:gdLst/>
              <a:ahLst/>
              <a:cxnLst>
                <a:cxn ang="0">
                  <a:pos x="4" y="12"/>
                </a:cxn>
                <a:cxn ang="0">
                  <a:pos x="12" y="12"/>
                </a:cxn>
                <a:cxn ang="0">
                  <a:pos x="20" y="12"/>
                </a:cxn>
                <a:cxn ang="0">
                  <a:pos x="28" y="8"/>
                </a:cxn>
                <a:cxn ang="0">
                  <a:pos x="36" y="4"/>
                </a:cxn>
                <a:cxn ang="0">
                  <a:pos x="44" y="0"/>
                </a:cxn>
                <a:cxn ang="0">
                  <a:pos x="52" y="0"/>
                </a:cxn>
                <a:cxn ang="0">
                  <a:pos x="60" y="0"/>
                </a:cxn>
                <a:cxn ang="0">
                  <a:pos x="68" y="0"/>
                </a:cxn>
                <a:cxn ang="0">
                  <a:pos x="76" y="0"/>
                </a:cxn>
                <a:cxn ang="0">
                  <a:pos x="84" y="4"/>
                </a:cxn>
                <a:cxn ang="0">
                  <a:pos x="92" y="4"/>
                </a:cxn>
                <a:cxn ang="0">
                  <a:pos x="100" y="4"/>
                </a:cxn>
                <a:cxn ang="0">
                  <a:pos x="108" y="4"/>
                </a:cxn>
                <a:cxn ang="0">
                  <a:pos x="120" y="4"/>
                </a:cxn>
                <a:cxn ang="0">
                  <a:pos x="128" y="4"/>
                </a:cxn>
                <a:cxn ang="0">
                  <a:pos x="136" y="4"/>
                </a:cxn>
                <a:cxn ang="0">
                  <a:pos x="144" y="4"/>
                </a:cxn>
                <a:cxn ang="0">
                  <a:pos x="152" y="4"/>
                </a:cxn>
                <a:cxn ang="0">
                  <a:pos x="160" y="4"/>
                </a:cxn>
                <a:cxn ang="0">
                  <a:pos x="168" y="4"/>
                </a:cxn>
                <a:cxn ang="0">
                  <a:pos x="176" y="4"/>
                </a:cxn>
                <a:cxn ang="0">
                  <a:pos x="184" y="4"/>
                </a:cxn>
                <a:cxn ang="0">
                  <a:pos x="192" y="4"/>
                </a:cxn>
                <a:cxn ang="0">
                  <a:pos x="200" y="4"/>
                </a:cxn>
                <a:cxn ang="0">
                  <a:pos x="208" y="4"/>
                </a:cxn>
                <a:cxn ang="0">
                  <a:pos x="216" y="4"/>
                </a:cxn>
                <a:cxn ang="0">
                  <a:pos x="224" y="4"/>
                </a:cxn>
                <a:cxn ang="0">
                  <a:pos x="236" y="4"/>
                </a:cxn>
                <a:cxn ang="0">
                  <a:pos x="244" y="4"/>
                </a:cxn>
                <a:cxn ang="0">
                  <a:pos x="252" y="4"/>
                </a:cxn>
                <a:cxn ang="0">
                  <a:pos x="260" y="4"/>
                </a:cxn>
              </a:cxnLst>
              <a:rect l="0" t="0" r="r" b="b"/>
              <a:pathLst>
                <a:path w="264" h="12">
                  <a:moveTo>
                    <a:pt x="0" y="12"/>
                  </a:moveTo>
                  <a:lnTo>
                    <a:pt x="4" y="12"/>
                  </a:lnTo>
                  <a:lnTo>
                    <a:pt x="8" y="12"/>
                  </a:lnTo>
                  <a:lnTo>
                    <a:pt x="12" y="12"/>
                  </a:lnTo>
                  <a:lnTo>
                    <a:pt x="16" y="12"/>
                  </a:lnTo>
                  <a:lnTo>
                    <a:pt x="20" y="12"/>
                  </a:lnTo>
                  <a:lnTo>
                    <a:pt x="24" y="12"/>
                  </a:lnTo>
                  <a:lnTo>
                    <a:pt x="28" y="8"/>
                  </a:lnTo>
                  <a:lnTo>
                    <a:pt x="32" y="8"/>
                  </a:lnTo>
                  <a:lnTo>
                    <a:pt x="36" y="4"/>
                  </a:lnTo>
                  <a:lnTo>
                    <a:pt x="40" y="4"/>
                  </a:lnTo>
                  <a:lnTo>
                    <a:pt x="44" y="0"/>
                  </a:lnTo>
                  <a:lnTo>
                    <a:pt x="48" y="0"/>
                  </a:lnTo>
                  <a:lnTo>
                    <a:pt x="52" y="0"/>
                  </a:lnTo>
                  <a:lnTo>
                    <a:pt x="56" y="0"/>
                  </a:lnTo>
                  <a:lnTo>
                    <a:pt x="60" y="0"/>
                  </a:lnTo>
                  <a:lnTo>
                    <a:pt x="64" y="0"/>
                  </a:lnTo>
                  <a:lnTo>
                    <a:pt x="68" y="0"/>
                  </a:lnTo>
                  <a:lnTo>
                    <a:pt x="72" y="0"/>
                  </a:lnTo>
                  <a:lnTo>
                    <a:pt x="76" y="0"/>
                  </a:lnTo>
                  <a:lnTo>
                    <a:pt x="80" y="0"/>
                  </a:lnTo>
                  <a:lnTo>
                    <a:pt x="84" y="4"/>
                  </a:lnTo>
                  <a:lnTo>
                    <a:pt x="88" y="4"/>
                  </a:lnTo>
                  <a:lnTo>
                    <a:pt x="92" y="4"/>
                  </a:lnTo>
                  <a:lnTo>
                    <a:pt x="96" y="4"/>
                  </a:lnTo>
                  <a:lnTo>
                    <a:pt x="100" y="4"/>
                  </a:lnTo>
                  <a:lnTo>
                    <a:pt x="104" y="4"/>
                  </a:lnTo>
                  <a:lnTo>
                    <a:pt x="108" y="4"/>
                  </a:lnTo>
                  <a:lnTo>
                    <a:pt x="116" y="4"/>
                  </a:lnTo>
                  <a:lnTo>
                    <a:pt x="120" y="4"/>
                  </a:lnTo>
                  <a:lnTo>
                    <a:pt x="124" y="4"/>
                  </a:lnTo>
                  <a:lnTo>
                    <a:pt x="128" y="4"/>
                  </a:lnTo>
                  <a:lnTo>
                    <a:pt x="132" y="4"/>
                  </a:lnTo>
                  <a:lnTo>
                    <a:pt x="136" y="4"/>
                  </a:lnTo>
                  <a:lnTo>
                    <a:pt x="140" y="4"/>
                  </a:lnTo>
                  <a:lnTo>
                    <a:pt x="144" y="4"/>
                  </a:lnTo>
                  <a:lnTo>
                    <a:pt x="148" y="4"/>
                  </a:lnTo>
                  <a:lnTo>
                    <a:pt x="152" y="4"/>
                  </a:lnTo>
                  <a:lnTo>
                    <a:pt x="156" y="4"/>
                  </a:lnTo>
                  <a:lnTo>
                    <a:pt x="160" y="4"/>
                  </a:lnTo>
                  <a:lnTo>
                    <a:pt x="164" y="4"/>
                  </a:lnTo>
                  <a:lnTo>
                    <a:pt x="168" y="4"/>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6" y="4"/>
                  </a:lnTo>
                  <a:lnTo>
                    <a:pt x="220" y="4"/>
                  </a:lnTo>
                  <a:lnTo>
                    <a:pt x="224" y="4"/>
                  </a:lnTo>
                  <a:lnTo>
                    <a:pt x="232" y="4"/>
                  </a:lnTo>
                  <a:lnTo>
                    <a:pt x="236" y="4"/>
                  </a:lnTo>
                  <a:lnTo>
                    <a:pt x="240" y="4"/>
                  </a:lnTo>
                  <a:lnTo>
                    <a:pt x="244" y="4"/>
                  </a:lnTo>
                  <a:lnTo>
                    <a:pt x="248" y="4"/>
                  </a:lnTo>
                  <a:lnTo>
                    <a:pt x="252" y="4"/>
                  </a:lnTo>
                  <a:lnTo>
                    <a:pt x="256" y="4"/>
                  </a:lnTo>
                  <a:lnTo>
                    <a:pt x="260" y="4"/>
                  </a:lnTo>
                  <a:lnTo>
                    <a:pt x="264" y="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2" name="Freeform 656"/>
            <p:cNvSpPr>
              <a:spLocks/>
            </p:cNvSpPr>
            <p:nvPr/>
          </p:nvSpPr>
          <p:spPr bwMode="auto">
            <a:xfrm>
              <a:off x="1467693" y="3604307"/>
              <a:ext cx="774063" cy="82098"/>
            </a:xfrm>
            <a:custGeom>
              <a:avLst/>
              <a:gdLst/>
              <a:ahLst/>
              <a:cxnLst>
                <a:cxn ang="0">
                  <a:pos x="4" y="4"/>
                </a:cxn>
                <a:cxn ang="0">
                  <a:pos x="12" y="12"/>
                </a:cxn>
                <a:cxn ang="0">
                  <a:pos x="20" y="20"/>
                </a:cxn>
                <a:cxn ang="0">
                  <a:pos x="28" y="28"/>
                </a:cxn>
                <a:cxn ang="0">
                  <a:pos x="36" y="28"/>
                </a:cxn>
                <a:cxn ang="0">
                  <a:pos x="44" y="24"/>
                </a:cxn>
                <a:cxn ang="0">
                  <a:pos x="52" y="16"/>
                </a:cxn>
                <a:cxn ang="0">
                  <a:pos x="60" y="16"/>
                </a:cxn>
                <a:cxn ang="0">
                  <a:pos x="68" y="16"/>
                </a:cxn>
                <a:cxn ang="0">
                  <a:pos x="76" y="16"/>
                </a:cxn>
                <a:cxn ang="0">
                  <a:pos x="84" y="16"/>
                </a:cxn>
                <a:cxn ang="0">
                  <a:pos x="92" y="16"/>
                </a:cxn>
                <a:cxn ang="0">
                  <a:pos x="100" y="16"/>
                </a:cxn>
                <a:cxn ang="0">
                  <a:pos x="108" y="16"/>
                </a:cxn>
                <a:cxn ang="0">
                  <a:pos x="120" y="12"/>
                </a:cxn>
                <a:cxn ang="0">
                  <a:pos x="128" y="16"/>
                </a:cxn>
                <a:cxn ang="0">
                  <a:pos x="136" y="16"/>
                </a:cxn>
                <a:cxn ang="0">
                  <a:pos x="144" y="16"/>
                </a:cxn>
                <a:cxn ang="0">
                  <a:pos x="152" y="16"/>
                </a:cxn>
                <a:cxn ang="0">
                  <a:pos x="160" y="16"/>
                </a:cxn>
                <a:cxn ang="0">
                  <a:pos x="168" y="16"/>
                </a:cxn>
                <a:cxn ang="0">
                  <a:pos x="176" y="16"/>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28">
                  <a:moveTo>
                    <a:pt x="0" y="0"/>
                  </a:moveTo>
                  <a:lnTo>
                    <a:pt x="4" y="4"/>
                  </a:lnTo>
                  <a:lnTo>
                    <a:pt x="8" y="8"/>
                  </a:lnTo>
                  <a:lnTo>
                    <a:pt x="12" y="12"/>
                  </a:lnTo>
                  <a:lnTo>
                    <a:pt x="16" y="16"/>
                  </a:lnTo>
                  <a:lnTo>
                    <a:pt x="20" y="20"/>
                  </a:lnTo>
                  <a:lnTo>
                    <a:pt x="24" y="24"/>
                  </a:lnTo>
                  <a:lnTo>
                    <a:pt x="28" y="28"/>
                  </a:lnTo>
                  <a:lnTo>
                    <a:pt x="32" y="28"/>
                  </a:lnTo>
                  <a:lnTo>
                    <a:pt x="36" y="28"/>
                  </a:lnTo>
                  <a:lnTo>
                    <a:pt x="40" y="24"/>
                  </a:lnTo>
                  <a:lnTo>
                    <a:pt x="44" y="24"/>
                  </a:lnTo>
                  <a:lnTo>
                    <a:pt x="48" y="20"/>
                  </a:lnTo>
                  <a:lnTo>
                    <a:pt x="52" y="16"/>
                  </a:lnTo>
                  <a:lnTo>
                    <a:pt x="56" y="16"/>
                  </a:lnTo>
                  <a:lnTo>
                    <a:pt x="60" y="16"/>
                  </a:lnTo>
                  <a:lnTo>
                    <a:pt x="64" y="16"/>
                  </a:lnTo>
                  <a:lnTo>
                    <a:pt x="68" y="16"/>
                  </a:lnTo>
                  <a:lnTo>
                    <a:pt x="72" y="16"/>
                  </a:lnTo>
                  <a:lnTo>
                    <a:pt x="76" y="16"/>
                  </a:lnTo>
                  <a:lnTo>
                    <a:pt x="80" y="16"/>
                  </a:lnTo>
                  <a:lnTo>
                    <a:pt x="84" y="16"/>
                  </a:lnTo>
                  <a:lnTo>
                    <a:pt x="88" y="20"/>
                  </a:lnTo>
                  <a:lnTo>
                    <a:pt x="92" y="16"/>
                  </a:lnTo>
                  <a:lnTo>
                    <a:pt x="96" y="16"/>
                  </a:lnTo>
                  <a:lnTo>
                    <a:pt x="100" y="16"/>
                  </a:lnTo>
                  <a:lnTo>
                    <a:pt x="104" y="16"/>
                  </a:lnTo>
                  <a:lnTo>
                    <a:pt x="108" y="16"/>
                  </a:lnTo>
                  <a:lnTo>
                    <a:pt x="116" y="12"/>
                  </a:lnTo>
                  <a:lnTo>
                    <a:pt x="120" y="12"/>
                  </a:lnTo>
                  <a:lnTo>
                    <a:pt x="124" y="12"/>
                  </a:lnTo>
                  <a:lnTo>
                    <a:pt x="128" y="16"/>
                  </a:lnTo>
                  <a:lnTo>
                    <a:pt x="132" y="16"/>
                  </a:lnTo>
                  <a:lnTo>
                    <a:pt x="136" y="16"/>
                  </a:lnTo>
                  <a:lnTo>
                    <a:pt x="140" y="16"/>
                  </a:lnTo>
                  <a:lnTo>
                    <a:pt x="144" y="16"/>
                  </a:lnTo>
                  <a:lnTo>
                    <a:pt x="148" y="16"/>
                  </a:lnTo>
                  <a:lnTo>
                    <a:pt x="152" y="16"/>
                  </a:lnTo>
                  <a:lnTo>
                    <a:pt x="156" y="16"/>
                  </a:lnTo>
                  <a:lnTo>
                    <a:pt x="160" y="16"/>
                  </a:lnTo>
                  <a:lnTo>
                    <a:pt x="164" y="16"/>
                  </a:lnTo>
                  <a:lnTo>
                    <a:pt x="168" y="16"/>
                  </a:lnTo>
                  <a:lnTo>
                    <a:pt x="172" y="16"/>
                  </a:lnTo>
                  <a:lnTo>
                    <a:pt x="176" y="16"/>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3" name="Freeform 657"/>
            <p:cNvSpPr>
              <a:spLocks/>
            </p:cNvSpPr>
            <p:nvPr/>
          </p:nvSpPr>
          <p:spPr bwMode="auto">
            <a:xfrm>
              <a:off x="1467693" y="3627764"/>
              <a:ext cx="774063" cy="35185"/>
            </a:xfrm>
            <a:custGeom>
              <a:avLst/>
              <a:gdLst/>
              <a:ahLst/>
              <a:cxnLst>
                <a:cxn ang="0">
                  <a:pos x="4" y="0"/>
                </a:cxn>
                <a:cxn ang="0">
                  <a:pos x="12" y="4"/>
                </a:cxn>
                <a:cxn ang="0">
                  <a:pos x="20" y="8"/>
                </a:cxn>
                <a:cxn ang="0">
                  <a:pos x="28" y="12"/>
                </a:cxn>
                <a:cxn ang="0">
                  <a:pos x="36" y="12"/>
                </a:cxn>
                <a:cxn ang="0">
                  <a:pos x="44" y="12"/>
                </a:cxn>
                <a:cxn ang="0">
                  <a:pos x="52" y="8"/>
                </a:cxn>
                <a:cxn ang="0">
                  <a:pos x="60" y="8"/>
                </a:cxn>
                <a:cxn ang="0">
                  <a:pos x="68" y="8"/>
                </a:cxn>
                <a:cxn ang="0">
                  <a:pos x="76" y="8"/>
                </a:cxn>
                <a:cxn ang="0">
                  <a:pos x="84" y="8"/>
                </a:cxn>
                <a:cxn ang="0">
                  <a:pos x="92" y="8"/>
                </a:cxn>
                <a:cxn ang="0">
                  <a:pos x="100" y="8"/>
                </a:cxn>
                <a:cxn ang="0">
                  <a:pos x="108" y="8"/>
                </a:cxn>
                <a:cxn ang="0">
                  <a:pos x="120" y="8"/>
                </a:cxn>
                <a:cxn ang="0">
                  <a:pos x="128" y="8"/>
                </a:cxn>
                <a:cxn ang="0">
                  <a:pos x="136" y="8"/>
                </a:cxn>
                <a:cxn ang="0">
                  <a:pos x="144" y="8"/>
                </a:cxn>
                <a:cxn ang="0">
                  <a:pos x="152" y="8"/>
                </a:cxn>
                <a:cxn ang="0">
                  <a:pos x="160" y="8"/>
                </a:cxn>
                <a:cxn ang="0">
                  <a:pos x="168" y="8"/>
                </a:cxn>
                <a:cxn ang="0">
                  <a:pos x="176" y="8"/>
                </a:cxn>
                <a:cxn ang="0">
                  <a:pos x="184" y="8"/>
                </a:cxn>
                <a:cxn ang="0">
                  <a:pos x="192" y="8"/>
                </a:cxn>
                <a:cxn ang="0">
                  <a:pos x="200" y="8"/>
                </a:cxn>
                <a:cxn ang="0">
                  <a:pos x="208" y="8"/>
                </a:cxn>
                <a:cxn ang="0">
                  <a:pos x="216" y="8"/>
                </a:cxn>
                <a:cxn ang="0">
                  <a:pos x="224" y="8"/>
                </a:cxn>
                <a:cxn ang="0">
                  <a:pos x="236" y="8"/>
                </a:cxn>
                <a:cxn ang="0">
                  <a:pos x="244" y="8"/>
                </a:cxn>
                <a:cxn ang="0">
                  <a:pos x="252" y="8"/>
                </a:cxn>
                <a:cxn ang="0">
                  <a:pos x="260" y="8"/>
                </a:cxn>
              </a:cxnLst>
              <a:rect l="0" t="0" r="r" b="b"/>
              <a:pathLst>
                <a:path w="264" h="12">
                  <a:moveTo>
                    <a:pt x="0" y="0"/>
                  </a:moveTo>
                  <a:lnTo>
                    <a:pt x="4" y="0"/>
                  </a:lnTo>
                  <a:lnTo>
                    <a:pt x="8" y="4"/>
                  </a:lnTo>
                  <a:lnTo>
                    <a:pt x="12" y="4"/>
                  </a:lnTo>
                  <a:lnTo>
                    <a:pt x="16" y="8"/>
                  </a:lnTo>
                  <a:lnTo>
                    <a:pt x="20" y="8"/>
                  </a:lnTo>
                  <a:lnTo>
                    <a:pt x="24" y="12"/>
                  </a:lnTo>
                  <a:lnTo>
                    <a:pt x="28" y="12"/>
                  </a:lnTo>
                  <a:lnTo>
                    <a:pt x="32" y="12"/>
                  </a:lnTo>
                  <a:lnTo>
                    <a:pt x="36" y="12"/>
                  </a:lnTo>
                  <a:lnTo>
                    <a:pt x="40" y="12"/>
                  </a:lnTo>
                  <a:lnTo>
                    <a:pt x="44" y="12"/>
                  </a:lnTo>
                  <a:lnTo>
                    <a:pt x="48" y="12"/>
                  </a:lnTo>
                  <a:lnTo>
                    <a:pt x="52" y="8"/>
                  </a:lnTo>
                  <a:lnTo>
                    <a:pt x="56" y="8"/>
                  </a:lnTo>
                  <a:lnTo>
                    <a:pt x="60" y="8"/>
                  </a:lnTo>
                  <a:lnTo>
                    <a:pt x="64" y="8"/>
                  </a:lnTo>
                  <a:lnTo>
                    <a:pt x="68" y="8"/>
                  </a:lnTo>
                  <a:lnTo>
                    <a:pt x="72" y="8"/>
                  </a:lnTo>
                  <a:lnTo>
                    <a:pt x="76" y="8"/>
                  </a:lnTo>
                  <a:lnTo>
                    <a:pt x="80" y="8"/>
                  </a:lnTo>
                  <a:lnTo>
                    <a:pt x="84" y="8"/>
                  </a:lnTo>
                  <a:lnTo>
                    <a:pt x="88" y="8"/>
                  </a:lnTo>
                  <a:lnTo>
                    <a:pt x="92" y="8"/>
                  </a:lnTo>
                  <a:lnTo>
                    <a:pt x="96" y="8"/>
                  </a:lnTo>
                  <a:lnTo>
                    <a:pt x="100" y="8"/>
                  </a:lnTo>
                  <a:lnTo>
                    <a:pt x="104" y="8"/>
                  </a:lnTo>
                  <a:lnTo>
                    <a:pt x="108" y="8"/>
                  </a:lnTo>
                  <a:lnTo>
                    <a:pt x="116" y="8"/>
                  </a:lnTo>
                  <a:lnTo>
                    <a:pt x="120" y="8"/>
                  </a:lnTo>
                  <a:lnTo>
                    <a:pt x="124" y="8"/>
                  </a:lnTo>
                  <a:lnTo>
                    <a:pt x="128" y="8"/>
                  </a:lnTo>
                  <a:lnTo>
                    <a:pt x="132" y="8"/>
                  </a:lnTo>
                  <a:lnTo>
                    <a:pt x="136" y="8"/>
                  </a:lnTo>
                  <a:lnTo>
                    <a:pt x="140" y="8"/>
                  </a:lnTo>
                  <a:lnTo>
                    <a:pt x="144" y="8"/>
                  </a:lnTo>
                  <a:lnTo>
                    <a:pt x="148" y="8"/>
                  </a:lnTo>
                  <a:lnTo>
                    <a:pt x="152" y="8"/>
                  </a:lnTo>
                  <a:lnTo>
                    <a:pt x="156" y="8"/>
                  </a:lnTo>
                  <a:lnTo>
                    <a:pt x="160" y="8"/>
                  </a:lnTo>
                  <a:lnTo>
                    <a:pt x="164" y="8"/>
                  </a:lnTo>
                  <a:lnTo>
                    <a:pt x="168" y="8"/>
                  </a:lnTo>
                  <a:lnTo>
                    <a:pt x="172" y="8"/>
                  </a:lnTo>
                  <a:lnTo>
                    <a:pt x="176" y="8"/>
                  </a:lnTo>
                  <a:lnTo>
                    <a:pt x="180" y="8"/>
                  </a:lnTo>
                  <a:lnTo>
                    <a:pt x="184" y="8"/>
                  </a:lnTo>
                  <a:lnTo>
                    <a:pt x="188" y="8"/>
                  </a:lnTo>
                  <a:lnTo>
                    <a:pt x="192" y="8"/>
                  </a:lnTo>
                  <a:lnTo>
                    <a:pt x="196" y="8"/>
                  </a:lnTo>
                  <a:lnTo>
                    <a:pt x="200" y="8"/>
                  </a:lnTo>
                  <a:lnTo>
                    <a:pt x="204" y="8"/>
                  </a:lnTo>
                  <a:lnTo>
                    <a:pt x="208" y="8"/>
                  </a:lnTo>
                  <a:lnTo>
                    <a:pt x="212" y="8"/>
                  </a:lnTo>
                  <a:lnTo>
                    <a:pt x="216" y="8"/>
                  </a:lnTo>
                  <a:lnTo>
                    <a:pt x="220" y="8"/>
                  </a:lnTo>
                  <a:lnTo>
                    <a:pt x="224" y="8"/>
                  </a:lnTo>
                  <a:lnTo>
                    <a:pt x="232" y="8"/>
                  </a:lnTo>
                  <a:lnTo>
                    <a:pt x="236" y="8"/>
                  </a:lnTo>
                  <a:lnTo>
                    <a:pt x="240" y="8"/>
                  </a:lnTo>
                  <a:lnTo>
                    <a:pt x="244" y="8"/>
                  </a:lnTo>
                  <a:lnTo>
                    <a:pt x="248" y="8"/>
                  </a:lnTo>
                  <a:lnTo>
                    <a:pt x="252" y="8"/>
                  </a:lnTo>
                  <a:lnTo>
                    <a:pt x="256" y="8"/>
                  </a:lnTo>
                  <a:lnTo>
                    <a:pt x="260" y="8"/>
                  </a:lnTo>
                  <a:lnTo>
                    <a:pt x="264" y="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4" name="Freeform 658"/>
            <p:cNvSpPr>
              <a:spLocks/>
            </p:cNvSpPr>
            <p:nvPr/>
          </p:nvSpPr>
          <p:spPr bwMode="auto">
            <a:xfrm>
              <a:off x="1467693" y="3627764"/>
              <a:ext cx="774063" cy="35185"/>
            </a:xfrm>
            <a:custGeom>
              <a:avLst/>
              <a:gdLst/>
              <a:ahLst/>
              <a:cxnLst>
                <a:cxn ang="0">
                  <a:pos x="4" y="4"/>
                </a:cxn>
                <a:cxn ang="0">
                  <a:pos x="12" y="4"/>
                </a:cxn>
                <a:cxn ang="0">
                  <a:pos x="20" y="8"/>
                </a:cxn>
                <a:cxn ang="0">
                  <a:pos x="28" y="12"/>
                </a:cxn>
                <a:cxn ang="0">
                  <a:pos x="36" y="12"/>
                </a:cxn>
                <a:cxn ang="0">
                  <a:pos x="44" y="12"/>
                </a:cxn>
                <a:cxn ang="0">
                  <a:pos x="52" y="8"/>
                </a:cxn>
                <a:cxn ang="0">
                  <a:pos x="60" y="8"/>
                </a:cxn>
                <a:cxn ang="0">
                  <a:pos x="68" y="8"/>
                </a:cxn>
                <a:cxn ang="0">
                  <a:pos x="76" y="8"/>
                </a:cxn>
                <a:cxn ang="0">
                  <a:pos x="84" y="8"/>
                </a:cxn>
                <a:cxn ang="0">
                  <a:pos x="92" y="8"/>
                </a:cxn>
                <a:cxn ang="0">
                  <a:pos x="100" y="8"/>
                </a:cxn>
                <a:cxn ang="0">
                  <a:pos x="108" y="8"/>
                </a:cxn>
                <a:cxn ang="0">
                  <a:pos x="120" y="8"/>
                </a:cxn>
                <a:cxn ang="0">
                  <a:pos x="128" y="8"/>
                </a:cxn>
                <a:cxn ang="0">
                  <a:pos x="136" y="8"/>
                </a:cxn>
                <a:cxn ang="0">
                  <a:pos x="144" y="8"/>
                </a:cxn>
                <a:cxn ang="0">
                  <a:pos x="152" y="8"/>
                </a:cxn>
                <a:cxn ang="0">
                  <a:pos x="160" y="8"/>
                </a:cxn>
                <a:cxn ang="0">
                  <a:pos x="168" y="8"/>
                </a:cxn>
                <a:cxn ang="0">
                  <a:pos x="176" y="8"/>
                </a:cxn>
                <a:cxn ang="0">
                  <a:pos x="184" y="8"/>
                </a:cxn>
                <a:cxn ang="0">
                  <a:pos x="192" y="8"/>
                </a:cxn>
                <a:cxn ang="0">
                  <a:pos x="200" y="8"/>
                </a:cxn>
                <a:cxn ang="0">
                  <a:pos x="208" y="8"/>
                </a:cxn>
                <a:cxn ang="0">
                  <a:pos x="216" y="8"/>
                </a:cxn>
                <a:cxn ang="0">
                  <a:pos x="224" y="8"/>
                </a:cxn>
                <a:cxn ang="0">
                  <a:pos x="236" y="8"/>
                </a:cxn>
                <a:cxn ang="0">
                  <a:pos x="244" y="8"/>
                </a:cxn>
                <a:cxn ang="0">
                  <a:pos x="252" y="8"/>
                </a:cxn>
                <a:cxn ang="0">
                  <a:pos x="260" y="8"/>
                </a:cxn>
              </a:cxnLst>
              <a:rect l="0" t="0" r="r" b="b"/>
              <a:pathLst>
                <a:path w="264" h="12">
                  <a:moveTo>
                    <a:pt x="0" y="0"/>
                  </a:moveTo>
                  <a:lnTo>
                    <a:pt x="4" y="4"/>
                  </a:lnTo>
                  <a:lnTo>
                    <a:pt x="8" y="4"/>
                  </a:lnTo>
                  <a:lnTo>
                    <a:pt x="12" y="4"/>
                  </a:lnTo>
                  <a:lnTo>
                    <a:pt x="16" y="8"/>
                  </a:lnTo>
                  <a:lnTo>
                    <a:pt x="20" y="8"/>
                  </a:lnTo>
                  <a:lnTo>
                    <a:pt x="24" y="8"/>
                  </a:lnTo>
                  <a:lnTo>
                    <a:pt x="28" y="12"/>
                  </a:lnTo>
                  <a:lnTo>
                    <a:pt x="32" y="12"/>
                  </a:lnTo>
                  <a:lnTo>
                    <a:pt x="36" y="12"/>
                  </a:lnTo>
                  <a:lnTo>
                    <a:pt x="40" y="12"/>
                  </a:lnTo>
                  <a:lnTo>
                    <a:pt x="44" y="12"/>
                  </a:lnTo>
                  <a:lnTo>
                    <a:pt x="48" y="8"/>
                  </a:lnTo>
                  <a:lnTo>
                    <a:pt x="52" y="8"/>
                  </a:lnTo>
                  <a:lnTo>
                    <a:pt x="56" y="8"/>
                  </a:lnTo>
                  <a:lnTo>
                    <a:pt x="60" y="8"/>
                  </a:lnTo>
                  <a:lnTo>
                    <a:pt x="64" y="8"/>
                  </a:lnTo>
                  <a:lnTo>
                    <a:pt x="68" y="8"/>
                  </a:lnTo>
                  <a:lnTo>
                    <a:pt x="72" y="8"/>
                  </a:lnTo>
                  <a:lnTo>
                    <a:pt x="76" y="8"/>
                  </a:lnTo>
                  <a:lnTo>
                    <a:pt x="80" y="8"/>
                  </a:lnTo>
                  <a:lnTo>
                    <a:pt x="84" y="8"/>
                  </a:lnTo>
                  <a:lnTo>
                    <a:pt x="88" y="8"/>
                  </a:lnTo>
                  <a:lnTo>
                    <a:pt x="92" y="8"/>
                  </a:lnTo>
                  <a:lnTo>
                    <a:pt x="96" y="8"/>
                  </a:lnTo>
                  <a:lnTo>
                    <a:pt x="100" y="8"/>
                  </a:lnTo>
                  <a:lnTo>
                    <a:pt x="104" y="8"/>
                  </a:lnTo>
                  <a:lnTo>
                    <a:pt x="108" y="8"/>
                  </a:lnTo>
                  <a:lnTo>
                    <a:pt x="116" y="8"/>
                  </a:lnTo>
                  <a:lnTo>
                    <a:pt x="120" y="8"/>
                  </a:lnTo>
                  <a:lnTo>
                    <a:pt x="124" y="8"/>
                  </a:lnTo>
                  <a:lnTo>
                    <a:pt x="128" y="8"/>
                  </a:lnTo>
                  <a:lnTo>
                    <a:pt x="132" y="8"/>
                  </a:lnTo>
                  <a:lnTo>
                    <a:pt x="136" y="8"/>
                  </a:lnTo>
                  <a:lnTo>
                    <a:pt x="140" y="8"/>
                  </a:lnTo>
                  <a:lnTo>
                    <a:pt x="144" y="8"/>
                  </a:lnTo>
                  <a:lnTo>
                    <a:pt x="148" y="8"/>
                  </a:lnTo>
                  <a:lnTo>
                    <a:pt x="152" y="8"/>
                  </a:lnTo>
                  <a:lnTo>
                    <a:pt x="156" y="8"/>
                  </a:lnTo>
                  <a:lnTo>
                    <a:pt x="160" y="8"/>
                  </a:lnTo>
                  <a:lnTo>
                    <a:pt x="164" y="8"/>
                  </a:lnTo>
                  <a:lnTo>
                    <a:pt x="168" y="8"/>
                  </a:lnTo>
                  <a:lnTo>
                    <a:pt x="172" y="8"/>
                  </a:lnTo>
                  <a:lnTo>
                    <a:pt x="176" y="8"/>
                  </a:lnTo>
                  <a:lnTo>
                    <a:pt x="180" y="8"/>
                  </a:lnTo>
                  <a:lnTo>
                    <a:pt x="184" y="8"/>
                  </a:lnTo>
                  <a:lnTo>
                    <a:pt x="188" y="8"/>
                  </a:lnTo>
                  <a:lnTo>
                    <a:pt x="192" y="8"/>
                  </a:lnTo>
                  <a:lnTo>
                    <a:pt x="196" y="8"/>
                  </a:lnTo>
                  <a:lnTo>
                    <a:pt x="200" y="8"/>
                  </a:lnTo>
                  <a:lnTo>
                    <a:pt x="204" y="8"/>
                  </a:lnTo>
                  <a:lnTo>
                    <a:pt x="208" y="8"/>
                  </a:lnTo>
                  <a:lnTo>
                    <a:pt x="212" y="8"/>
                  </a:lnTo>
                  <a:lnTo>
                    <a:pt x="216" y="8"/>
                  </a:lnTo>
                  <a:lnTo>
                    <a:pt x="220" y="8"/>
                  </a:lnTo>
                  <a:lnTo>
                    <a:pt x="224" y="8"/>
                  </a:lnTo>
                  <a:lnTo>
                    <a:pt x="232" y="8"/>
                  </a:lnTo>
                  <a:lnTo>
                    <a:pt x="236" y="8"/>
                  </a:lnTo>
                  <a:lnTo>
                    <a:pt x="240" y="8"/>
                  </a:lnTo>
                  <a:lnTo>
                    <a:pt x="244" y="8"/>
                  </a:lnTo>
                  <a:lnTo>
                    <a:pt x="248" y="8"/>
                  </a:lnTo>
                  <a:lnTo>
                    <a:pt x="252" y="8"/>
                  </a:lnTo>
                  <a:lnTo>
                    <a:pt x="256" y="8"/>
                  </a:lnTo>
                  <a:lnTo>
                    <a:pt x="260" y="8"/>
                  </a:lnTo>
                  <a:lnTo>
                    <a:pt x="264" y="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5" name="Freeform 659"/>
            <p:cNvSpPr>
              <a:spLocks/>
            </p:cNvSpPr>
            <p:nvPr/>
          </p:nvSpPr>
          <p:spPr bwMode="auto">
            <a:xfrm>
              <a:off x="1467693" y="3627764"/>
              <a:ext cx="774063" cy="35185"/>
            </a:xfrm>
            <a:custGeom>
              <a:avLst/>
              <a:gdLst/>
              <a:ahLst/>
              <a:cxnLst>
                <a:cxn ang="0">
                  <a:pos x="4" y="4"/>
                </a:cxn>
                <a:cxn ang="0">
                  <a:pos x="12" y="4"/>
                </a:cxn>
                <a:cxn ang="0">
                  <a:pos x="20" y="8"/>
                </a:cxn>
                <a:cxn ang="0">
                  <a:pos x="28" y="12"/>
                </a:cxn>
                <a:cxn ang="0">
                  <a:pos x="36" y="12"/>
                </a:cxn>
                <a:cxn ang="0">
                  <a:pos x="44" y="12"/>
                </a:cxn>
                <a:cxn ang="0">
                  <a:pos x="52" y="8"/>
                </a:cxn>
                <a:cxn ang="0">
                  <a:pos x="60" y="8"/>
                </a:cxn>
                <a:cxn ang="0">
                  <a:pos x="68" y="8"/>
                </a:cxn>
                <a:cxn ang="0">
                  <a:pos x="76" y="8"/>
                </a:cxn>
                <a:cxn ang="0">
                  <a:pos x="84" y="8"/>
                </a:cxn>
                <a:cxn ang="0">
                  <a:pos x="92" y="8"/>
                </a:cxn>
                <a:cxn ang="0">
                  <a:pos x="100" y="8"/>
                </a:cxn>
                <a:cxn ang="0">
                  <a:pos x="108" y="8"/>
                </a:cxn>
                <a:cxn ang="0">
                  <a:pos x="120" y="8"/>
                </a:cxn>
                <a:cxn ang="0">
                  <a:pos x="128" y="8"/>
                </a:cxn>
                <a:cxn ang="0">
                  <a:pos x="136" y="8"/>
                </a:cxn>
                <a:cxn ang="0">
                  <a:pos x="144" y="8"/>
                </a:cxn>
                <a:cxn ang="0">
                  <a:pos x="152" y="8"/>
                </a:cxn>
                <a:cxn ang="0">
                  <a:pos x="160" y="8"/>
                </a:cxn>
                <a:cxn ang="0">
                  <a:pos x="168" y="8"/>
                </a:cxn>
                <a:cxn ang="0">
                  <a:pos x="176" y="8"/>
                </a:cxn>
                <a:cxn ang="0">
                  <a:pos x="184" y="8"/>
                </a:cxn>
                <a:cxn ang="0">
                  <a:pos x="192" y="8"/>
                </a:cxn>
                <a:cxn ang="0">
                  <a:pos x="200" y="8"/>
                </a:cxn>
                <a:cxn ang="0">
                  <a:pos x="208" y="8"/>
                </a:cxn>
                <a:cxn ang="0">
                  <a:pos x="216" y="8"/>
                </a:cxn>
                <a:cxn ang="0">
                  <a:pos x="224" y="8"/>
                </a:cxn>
                <a:cxn ang="0">
                  <a:pos x="236" y="8"/>
                </a:cxn>
                <a:cxn ang="0">
                  <a:pos x="244" y="8"/>
                </a:cxn>
                <a:cxn ang="0">
                  <a:pos x="252" y="8"/>
                </a:cxn>
                <a:cxn ang="0">
                  <a:pos x="260" y="8"/>
                </a:cxn>
              </a:cxnLst>
              <a:rect l="0" t="0" r="r" b="b"/>
              <a:pathLst>
                <a:path w="264" h="12">
                  <a:moveTo>
                    <a:pt x="0" y="0"/>
                  </a:moveTo>
                  <a:lnTo>
                    <a:pt x="4" y="4"/>
                  </a:lnTo>
                  <a:lnTo>
                    <a:pt x="8" y="4"/>
                  </a:lnTo>
                  <a:lnTo>
                    <a:pt x="12" y="4"/>
                  </a:lnTo>
                  <a:lnTo>
                    <a:pt x="16" y="8"/>
                  </a:lnTo>
                  <a:lnTo>
                    <a:pt x="20" y="8"/>
                  </a:lnTo>
                  <a:lnTo>
                    <a:pt x="24" y="8"/>
                  </a:lnTo>
                  <a:lnTo>
                    <a:pt x="28" y="12"/>
                  </a:lnTo>
                  <a:lnTo>
                    <a:pt x="32" y="12"/>
                  </a:lnTo>
                  <a:lnTo>
                    <a:pt x="36" y="12"/>
                  </a:lnTo>
                  <a:lnTo>
                    <a:pt x="40" y="12"/>
                  </a:lnTo>
                  <a:lnTo>
                    <a:pt x="44" y="12"/>
                  </a:lnTo>
                  <a:lnTo>
                    <a:pt x="48" y="8"/>
                  </a:lnTo>
                  <a:lnTo>
                    <a:pt x="52" y="8"/>
                  </a:lnTo>
                  <a:lnTo>
                    <a:pt x="56" y="8"/>
                  </a:lnTo>
                  <a:lnTo>
                    <a:pt x="60" y="8"/>
                  </a:lnTo>
                  <a:lnTo>
                    <a:pt x="64" y="8"/>
                  </a:lnTo>
                  <a:lnTo>
                    <a:pt x="68" y="8"/>
                  </a:lnTo>
                  <a:lnTo>
                    <a:pt x="72" y="8"/>
                  </a:lnTo>
                  <a:lnTo>
                    <a:pt x="76" y="8"/>
                  </a:lnTo>
                  <a:lnTo>
                    <a:pt x="80" y="8"/>
                  </a:lnTo>
                  <a:lnTo>
                    <a:pt x="84" y="8"/>
                  </a:lnTo>
                  <a:lnTo>
                    <a:pt x="88" y="8"/>
                  </a:lnTo>
                  <a:lnTo>
                    <a:pt x="92" y="8"/>
                  </a:lnTo>
                  <a:lnTo>
                    <a:pt x="96" y="8"/>
                  </a:lnTo>
                  <a:lnTo>
                    <a:pt x="100" y="8"/>
                  </a:lnTo>
                  <a:lnTo>
                    <a:pt x="104" y="8"/>
                  </a:lnTo>
                  <a:lnTo>
                    <a:pt x="108" y="8"/>
                  </a:lnTo>
                  <a:lnTo>
                    <a:pt x="116" y="8"/>
                  </a:lnTo>
                  <a:lnTo>
                    <a:pt x="120" y="8"/>
                  </a:lnTo>
                  <a:lnTo>
                    <a:pt x="124" y="8"/>
                  </a:lnTo>
                  <a:lnTo>
                    <a:pt x="128" y="8"/>
                  </a:lnTo>
                  <a:lnTo>
                    <a:pt x="132" y="8"/>
                  </a:lnTo>
                  <a:lnTo>
                    <a:pt x="136" y="8"/>
                  </a:lnTo>
                  <a:lnTo>
                    <a:pt x="140" y="8"/>
                  </a:lnTo>
                  <a:lnTo>
                    <a:pt x="144" y="8"/>
                  </a:lnTo>
                  <a:lnTo>
                    <a:pt x="148" y="8"/>
                  </a:lnTo>
                  <a:lnTo>
                    <a:pt x="152" y="8"/>
                  </a:lnTo>
                  <a:lnTo>
                    <a:pt x="156" y="8"/>
                  </a:lnTo>
                  <a:lnTo>
                    <a:pt x="160" y="8"/>
                  </a:lnTo>
                  <a:lnTo>
                    <a:pt x="164" y="8"/>
                  </a:lnTo>
                  <a:lnTo>
                    <a:pt x="168" y="8"/>
                  </a:lnTo>
                  <a:lnTo>
                    <a:pt x="172" y="8"/>
                  </a:lnTo>
                  <a:lnTo>
                    <a:pt x="176" y="8"/>
                  </a:lnTo>
                  <a:lnTo>
                    <a:pt x="180" y="8"/>
                  </a:lnTo>
                  <a:lnTo>
                    <a:pt x="184" y="8"/>
                  </a:lnTo>
                  <a:lnTo>
                    <a:pt x="188" y="8"/>
                  </a:lnTo>
                  <a:lnTo>
                    <a:pt x="192" y="8"/>
                  </a:lnTo>
                  <a:lnTo>
                    <a:pt x="196" y="8"/>
                  </a:lnTo>
                  <a:lnTo>
                    <a:pt x="200" y="8"/>
                  </a:lnTo>
                  <a:lnTo>
                    <a:pt x="204" y="8"/>
                  </a:lnTo>
                  <a:lnTo>
                    <a:pt x="208" y="8"/>
                  </a:lnTo>
                  <a:lnTo>
                    <a:pt x="212" y="8"/>
                  </a:lnTo>
                  <a:lnTo>
                    <a:pt x="216" y="8"/>
                  </a:lnTo>
                  <a:lnTo>
                    <a:pt x="220" y="8"/>
                  </a:lnTo>
                  <a:lnTo>
                    <a:pt x="224" y="8"/>
                  </a:lnTo>
                  <a:lnTo>
                    <a:pt x="232" y="8"/>
                  </a:lnTo>
                  <a:lnTo>
                    <a:pt x="236" y="8"/>
                  </a:lnTo>
                  <a:lnTo>
                    <a:pt x="240" y="8"/>
                  </a:lnTo>
                  <a:lnTo>
                    <a:pt x="244" y="8"/>
                  </a:lnTo>
                  <a:lnTo>
                    <a:pt x="248" y="8"/>
                  </a:lnTo>
                  <a:lnTo>
                    <a:pt x="252" y="8"/>
                  </a:lnTo>
                  <a:lnTo>
                    <a:pt x="256" y="8"/>
                  </a:lnTo>
                  <a:lnTo>
                    <a:pt x="260" y="8"/>
                  </a:lnTo>
                  <a:lnTo>
                    <a:pt x="264" y="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6" name="Freeform 660"/>
            <p:cNvSpPr>
              <a:spLocks/>
            </p:cNvSpPr>
            <p:nvPr/>
          </p:nvSpPr>
          <p:spPr bwMode="auto">
            <a:xfrm>
              <a:off x="1467693" y="3627764"/>
              <a:ext cx="774063" cy="35185"/>
            </a:xfrm>
            <a:custGeom>
              <a:avLst/>
              <a:gdLst/>
              <a:ahLst/>
              <a:cxnLst>
                <a:cxn ang="0">
                  <a:pos x="4" y="0"/>
                </a:cxn>
                <a:cxn ang="0">
                  <a:pos x="12" y="4"/>
                </a:cxn>
                <a:cxn ang="0">
                  <a:pos x="20" y="8"/>
                </a:cxn>
                <a:cxn ang="0">
                  <a:pos x="28" y="12"/>
                </a:cxn>
                <a:cxn ang="0">
                  <a:pos x="36" y="12"/>
                </a:cxn>
                <a:cxn ang="0">
                  <a:pos x="44" y="12"/>
                </a:cxn>
                <a:cxn ang="0">
                  <a:pos x="52" y="8"/>
                </a:cxn>
                <a:cxn ang="0">
                  <a:pos x="60" y="8"/>
                </a:cxn>
                <a:cxn ang="0">
                  <a:pos x="68" y="8"/>
                </a:cxn>
                <a:cxn ang="0">
                  <a:pos x="76" y="8"/>
                </a:cxn>
                <a:cxn ang="0">
                  <a:pos x="84" y="8"/>
                </a:cxn>
                <a:cxn ang="0">
                  <a:pos x="92" y="8"/>
                </a:cxn>
                <a:cxn ang="0">
                  <a:pos x="100" y="8"/>
                </a:cxn>
                <a:cxn ang="0">
                  <a:pos x="108" y="8"/>
                </a:cxn>
                <a:cxn ang="0">
                  <a:pos x="120" y="8"/>
                </a:cxn>
                <a:cxn ang="0">
                  <a:pos x="128" y="8"/>
                </a:cxn>
                <a:cxn ang="0">
                  <a:pos x="136" y="8"/>
                </a:cxn>
                <a:cxn ang="0">
                  <a:pos x="144" y="8"/>
                </a:cxn>
                <a:cxn ang="0">
                  <a:pos x="152" y="8"/>
                </a:cxn>
                <a:cxn ang="0">
                  <a:pos x="160" y="8"/>
                </a:cxn>
                <a:cxn ang="0">
                  <a:pos x="168" y="8"/>
                </a:cxn>
                <a:cxn ang="0">
                  <a:pos x="176" y="8"/>
                </a:cxn>
                <a:cxn ang="0">
                  <a:pos x="184" y="8"/>
                </a:cxn>
                <a:cxn ang="0">
                  <a:pos x="192" y="8"/>
                </a:cxn>
                <a:cxn ang="0">
                  <a:pos x="200" y="8"/>
                </a:cxn>
                <a:cxn ang="0">
                  <a:pos x="208" y="8"/>
                </a:cxn>
                <a:cxn ang="0">
                  <a:pos x="216" y="8"/>
                </a:cxn>
                <a:cxn ang="0">
                  <a:pos x="224" y="8"/>
                </a:cxn>
                <a:cxn ang="0">
                  <a:pos x="236" y="8"/>
                </a:cxn>
                <a:cxn ang="0">
                  <a:pos x="244" y="8"/>
                </a:cxn>
                <a:cxn ang="0">
                  <a:pos x="252" y="8"/>
                </a:cxn>
                <a:cxn ang="0">
                  <a:pos x="260" y="8"/>
                </a:cxn>
              </a:cxnLst>
              <a:rect l="0" t="0" r="r" b="b"/>
              <a:pathLst>
                <a:path w="264" h="12">
                  <a:moveTo>
                    <a:pt x="0" y="0"/>
                  </a:moveTo>
                  <a:lnTo>
                    <a:pt x="4" y="0"/>
                  </a:lnTo>
                  <a:lnTo>
                    <a:pt x="8" y="0"/>
                  </a:lnTo>
                  <a:lnTo>
                    <a:pt x="12" y="4"/>
                  </a:lnTo>
                  <a:lnTo>
                    <a:pt x="16" y="8"/>
                  </a:lnTo>
                  <a:lnTo>
                    <a:pt x="20" y="8"/>
                  </a:lnTo>
                  <a:lnTo>
                    <a:pt x="24" y="12"/>
                  </a:lnTo>
                  <a:lnTo>
                    <a:pt x="28" y="12"/>
                  </a:lnTo>
                  <a:lnTo>
                    <a:pt x="32" y="12"/>
                  </a:lnTo>
                  <a:lnTo>
                    <a:pt x="36" y="12"/>
                  </a:lnTo>
                  <a:lnTo>
                    <a:pt x="40" y="12"/>
                  </a:lnTo>
                  <a:lnTo>
                    <a:pt x="44" y="12"/>
                  </a:lnTo>
                  <a:lnTo>
                    <a:pt x="48" y="12"/>
                  </a:lnTo>
                  <a:lnTo>
                    <a:pt x="52" y="8"/>
                  </a:lnTo>
                  <a:lnTo>
                    <a:pt x="56" y="8"/>
                  </a:lnTo>
                  <a:lnTo>
                    <a:pt x="60" y="8"/>
                  </a:lnTo>
                  <a:lnTo>
                    <a:pt x="64" y="8"/>
                  </a:lnTo>
                  <a:lnTo>
                    <a:pt x="68" y="8"/>
                  </a:lnTo>
                  <a:lnTo>
                    <a:pt x="72" y="8"/>
                  </a:lnTo>
                  <a:lnTo>
                    <a:pt x="76" y="8"/>
                  </a:lnTo>
                  <a:lnTo>
                    <a:pt x="80" y="8"/>
                  </a:lnTo>
                  <a:lnTo>
                    <a:pt x="84" y="8"/>
                  </a:lnTo>
                  <a:lnTo>
                    <a:pt x="88" y="8"/>
                  </a:lnTo>
                  <a:lnTo>
                    <a:pt x="92" y="8"/>
                  </a:lnTo>
                  <a:lnTo>
                    <a:pt x="96" y="8"/>
                  </a:lnTo>
                  <a:lnTo>
                    <a:pt x="100" y="8"/>
                  </a:lnTo>
                  <a:lnTo>
                    <a:pt x="104" y="8"/>
                  </a:lnTo>
                  <a:lnTo>
                    <a:pt x="108" y="8"/>
                  </a:lnTo>
                  <a:lnTo>
                    <a:pt x="116" y="8"/>
                  </a:lnTo>
                  <a:lnTo>
                    <a:pt x="120" y="8"/>
                  </a:lnTo>
                  <a:lnTo>
                    <a:pt x="124" y="8"/>
                  </a:lnTo>
                  <a:lnTo>
                    <a:pt x="128" y="8"/>
                  </a:lnTo>
                  <a:lnTo>
                    <a:pt x="132" y="8"/>
                  </a:lnTo>
                  <a:lnTo>
                    <a:pt x="136" y="8"/>
                  </a:lnTo>
                  <a:lnTo>
                    <a:pt x="140" y="8"/>
                  </a:lnTo>
                  <a:lnTo>
                    <a:pt x="144" y="8"/>
                  </a:lnTo>
                  <a:lnTo>
                    <a:pt x="148" y="8"/>
                  </a:lnTo>
                  <a:lnTo>
                    <a:pt x="152" y="8"/>
                  </a:lnTo>
                  <a:lnTo>
                    <a:pt x="156" y="8"/>
                  </a:lnTo>
                  <a:lnTo>
                    <a:pt x="160" y="8"/>
                  </a:lnTo>
                  <a:lnTo>
                    <a:pt x="164" y="8"/>
                  </a:lnTo>
                  <a:lnTo>
                    <a:pt x="168" y="8"/>
                  </a:lnTo>
                  <a:lnTo>
                    <a:pt x="172" y="8"/>
                  </a:lnTo>
                  <a:lnTo>
                    <a:pt x="176" y="8"/>
                  </a:lnTo>
                  <a:lnTo>
                    <a:pt x="180" y="8"/>
                  </a:lnTo>
                  <a:lnTo>
                    <a:pt x="184" y="8"/>
                  </a:lnTo>
                  <a:lnTo>
                    <a:pt x="188" y="8"/>
                  </a:lnTo>
                  <a:lnTo>
                    <a:pt x="192" y="8"/>
                  </a:lnTo>
                  <a:lnTo>
                    <a:pt x="196" y="8"/>
                  </a:lnTo>
                  <a:lnTo>
                    <a:pt x="200" y="8"/>
                  </a:lnTo>
                  <a:lnTo>
                    <a:pt x="204" y="8"/>
                  </a:lnTo>
                  <a:lnTo>
                    <a:pt x="208" y="8"/>
                  </a:lnTo>
                  <a:lnTo>
                    <a:pt x="212" y="8"/>
                  </a:lnTo>
                  <a:lnTo>
                    <a:pt x="216" y="8"/>
                  </a:lnTo>
                  <a:lnTo>
                    <a:pt x="220" y="8"/>
                  </a:lnTo>
                  <a:lnTo>
                    <a:pt x="224" y="8"/>
                  </a:lnTo>
                  <a:lnTo>
                    <a:pt x="232" y="8"/>
                  </a:lnTo>
                  <a:lnTo>
                    <a:pt x="236" y="8"/>
                  </a:lnTo>
                  <a:lnTo>
                    <a:pt x="240" y="8"/>
                  </a:lnTo>
                  <a:lnTo>
                    <a:pt x="244" y="8"/>
                  </a:lnTo>
                  <a:lnTo>
                    <a:pt x="248" y="8"/>
                  </a:lnTo>
                  <a:lnTo>
                    <a:pt x="252" y="8"/>
                  </a:lnTo>
                  <a:lnTo>
                    <a:pt x="256" y="8"/>
                  </a:lnTo>
                  <a:lnTo>
                    <a:pt x="260" y="8"/>
                  </a:lnTo>
                  <a:lnTo>
                    <a:pt x="264" y="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7" name="Freeform 661"/>
            <p:cNvSpPr>
              <a:spLocks/>
            </p:cNvSpPr>
            <p:nvPr/>
          </p:nvSpPr>
          <p:spPr bwMode="auto">
            <a:xfrm>
              <a:off x="1467693" y="3616035"/>
              <a:ext cx="774063" cy="58641"/>
            </a:xfrm>
            <a:custGeom>
              <a:avLst/>
              <a:gdLst/>
              <a:ahLst/>
              <a:cxnLst>
                <a:cxn ang="0">
                  <a:pos x="4" y="0"/>
                </a:cxn>
                <a:cxn ang="0">
                  <a:pos x="12" y="4"/>
                </a:cxn>
                <a:cxn ang="0">
                  <a:pos x="20" y="12"/>
                </a:cxn>
                <a:cxn ang="0">
                  <a:pos x="28" y="16"/>
                </a:cxn>
                <a:cxn ang="0">
                  <a:pos x="36" y="20"/>
                </a:cxn>
                <a:cxn ang="0">
                  <a:pos x="44" y="16"/>
                </a:cxn>
                <a:cxn ang="0">
                  <a:pos x="52" y="16"/>
                </a:cxn>
                <a:cxn ang="0">
                  <a:pos x="60" y="12"/>
                </a:cxn>
                <a:cxn ang="0">
                  <a:pos x="68" y="12"/>
                </a:cxn>
                <a:cxn ang="0">
                  <a:pos x="76" y="12"/>
                </a:cxn>
                <a:cxn ang="0">
                  <a:pos x="84" y="16"/>
                </a:cxn>
                <a:cxn ang="0">
                  <a:pos x="92" y="16"/>
                </a:cxn>
                <a:cxn ang="0">
                  <a:pos x="100" y="12"/>
                </a:cxn>
                <a:cxn ang="0">
                  <a:pos x="108" y="12"/>
                </a:cxn>
                <a:cxn ang="0">
                  <a:pos x="120" y="12"/>
                </a:cxn>
                <a:cxn ang="0">
                  <a:pos x="128" y="12"/>
                </a:cxn>
                <a:cxn ang="0">
                  <a:pos x="136" y="12"/>
                </a:cxn>
                <a:cxn ang="0">
                  <a:pos x="144" y="12"/>
                </a:cxn>
                <a:cxn ang="0">
                  <a:pos x="152" y="12"/>
                </a:cxn>
                <a:cxn ang="0">
                  <a:pos x="160" y="12"/>
                </a:cxn>
                <a:cxn ang="0">
                  <a:pos x="168" y="12"/>
                </a:cxn>
                <a:cxn ang="0">
                  <a:pos x="176" y="12"/>
                </a:cxn>
                <a:cxn ang="0">
                  <a:pos x="184" y="12"/>
                </a:cxn>
                <a:cxn ang="0">
                  <a:pos x="192" y="12"/>
                </a:cxn>
                <a:cxn ang="0">
                  <a:pos x="200" y="12"/>
                </a:cxn>
                <a:cxn ang="0">
                  <a:pos x="208" y="12"/>
                </a:cxn>
                <a:cxn ang="0">
                  <a:pos x="216" y="12"/>
                </a:cxn>
                <a:cxn ang="0">
                  <a:pos x="224" y="12"/>
                </a:cxn>
                <a:cxn ang="0">
                  <a:pos x="236" y="12"/>
                </a:cxn>
                <a:cxn ang="0">
                  <a:pos x="244" y="12"/>
                </a:cxn>
                <a:cxn ang="0">
                  <a:pos x="252" y="12"/>
                </a:cxn>
                <a:cxn ang="0">
                  <a:pos x="260" y="12"/>
                </a:cxn>
              </a:cxnLst>
              <a:rect l="0" t="0" r="r" b="b"/>
              <a:pathLst>
                <a:path w="264" h="20">
                  <a:moveTo>
                    <a:pt x="0" y="0"/>
                  </a:moveTo>
                  <a:lnTo>
                    <a:pt x="4" y="0"/>
                  </a:lnTo>
                  <a:lnTo>
                    <a:pt x="8" y="4"/>
                  </a:lnTo>
                  <a:lnTo>
                    <a:pt x="12" y="4"/>
                  </a:lnTo>
                  <a:lnTo>
                    <a:pt x="16" y="8"/>
                  </a:lnTo>
                  <a:lnTo>
                    <a:pt x="20" y="12"/>
                  </a:lnTo>
                  <a:lnTo>
                    <a:pt x="24" y="16"/>
                  </a:lnTo>
                  <a:lnTo>
                    <a:pt x="28" y="16"/>
                  </a:lnTo>
                  <a:lnTo>
                    <a:pt x="32" y="20"/>
                  </a:lnTo>
                  <a:lnTo>
                    <a:pt x="36" y="20"/>
                  </a:lnTo>
                  <a:lnTo>
                    <a:pt x="40" y="20"/>
                  </a:lnTo>
                  <a:lnTo>
                    <a:pt x="44" y="16"/>
                  </a:lnTo>
                  <a:lnTo>
                    <a:pt x="48" y="16"/>
                  </a:lnTo>
                  <a:lnTo>
                    <a:pt x="52" y="16"/>
                  </a:lnTo>
                  <a:lnTo>
                    <a:pt x="56" y="12"/>
                  </a:lnTo>
                  <a:lnTo>
                    <a:pt x="60" y="12"/>
                  </a:lnTo>
                  <a:lnTo>
                    <a:pt x="64" y="12"/>
                  </a:lnTo>
                  <a:lnTo>
                    <a:pt x="68" y="12"/>
                  </a:lnTo>
                  <a:lnTo>
                    <a:pt x="72" y="12"/>
                  </a:lnTo>
                  <a:lnTo>
                    <a:pt x="76" y="12"/>
                  </a:lnTo>
                  <a:lnTo>
                    <a:pt x="80" y="16"/>
                  </a:lnTo>
                  <a:lnTo>
                    <a:pt x="84" y="16"/>
                  </a:lnTo>
                  <a:lnTo>
                    <a:pt x="88" y="16"/>
                  </a:lnTo>
                  <a:lnTo>
                    <a:pt x="92" y="16"/>
                  </a:lnTo>
                  <a:lnTo>
                    <a:pt x="96" y="12"/>
                  </a:lnTo>
                  <a:lnTo>
                    <a:pt x="100" y="12"/>
                  </a:lnTo>
                  <a:lnTo>
                    <a:pt x="104" y="12"/>
                  </a:lnTo>
                  <a:lnTo>
                    <a:pt x="108" y="12"/>
                  </a:lnTo>
                  <a:lnTo>
                    <a:pt x="116" y="12"/>
                  </a:lnTo>
                  <a:lnTo>
                    <a:pt x="120" y="12"/>
                  </a:lnTo>
                  <a:lnTo>
                    <a:pt x="124" y="12"/>
                  </a:lnTo>
                  <a:lnTo>
                    <a:pt x="128" y="12"/>
                  </a:lnTo>
                  <a:lnTo>
                    <a:pt x="132" y="12"/>
                  </a:lnTo>
                  <a:lnTo>
                    <a:pt x="136" y="12"/>
                  </a:lnTo>
                  <a:lnTo>
                    <a:pt x="140" y="12"/>
                  </a:lnTo>
                  <a:lnTo>
                    <a:pt x="144" y="12"/>
                  </a:lnTo>
                  <a:lnTo>
                    <a:pt x="148" y="12"/>
                  </a:lnTo>
                  <a:lnTo>
                    <a:pt x="152" y="12"/>
                  </a:lnTo>
                  <a:lnTo>
                    <a:pt x="156" y="12"/>
                  </a:lnTo>
                  <a:lnTo>
                    <a:pt x="160" y="12"/>
                  </a:lnTo>
                  <a:lnTo>
                    <a:pt x="164" y="12"/>
                  </a:lnTo>
                  <a:lnTo>
                    <a:pt x="168" y="12"/>
                  </a:lnTo>
                  <a:lnTo>
                    <a:pt x="172" y="12"/>
                  </a:lnTo>
                  <a:lnTo>
                    <a:pt x="176" y="12"/>
                  </a:lnTo>
                  <a:lnTo>
                    <a:pt x="180" y="12"/>
                  </a:lnTo>
                  <a:lnTo>
                    <a:pt x="184" y="12"/>
                  </a:lnTo>
                  <a:lnTo>
                    <a:pt x="188" y="12"/>
                  </a:lnTo>
                  <a:lnTo>
                    <a:pt x="192" y="12"/>
                  </a:lnTo>
                  <a:lnTo>
                    <a:pt x="196" y="12"/>
                  </a:lnTo>
                  <a:lnTo>
                    <a:pt x="200" y="12"/>
                  </a:lnTo>
                  <a:lnTo>
                    <a:pt x="204" y="12"/>
                  </a:lnTo>
                  <a:lnTo>
                    <a:pt x="208" y="12"/>
                  </a:lnTo>
                  <a:lnTo>
                    <a:pt x="212" y="12"/>
                  </a:lnTo>
                  <a:lnTo>
                    <a:pt x="216" y="12"/>
                  </a:lnTo>
                  <a:lnTo>
                    <a:pt x="220" y="12"/>
                  </a:lnTo>
                  <a:lnTo>
                    <a:pt x="224" y="12"/>
                  </a:lnTo>
                  <a:lnTo>
                    <a:pt x="232" y="12"/>
                  </a:lnTo>
                  <a:lnTo>
                    <a:pt x="236" y="12"/>
                  </a:lnTo>
                  <a:lnTo>
                    <a:pt x="240" y="12"/>
                  </a:lnTo>
                  <a:lnTo>
                    <a:pt x="244" y="12"/>
                  </a:lnTo>
                  <a:lnTo>
                    <a:pt x="248" y="12"/>
                  </a:lnTo>
                  <a:lnTo>
                    <a:pt x="252" y="12"/>
                  </a:lnTo>
                  <a:lnTo>
                    <a:pt x="256" y="12"/>
                  </a:lnTo>
                  <a:lnTo>
                    <a:pt x="260" y="12"/>
                  </a:lnTo>
                  <a:lnTo>
                    <a:pt x="264" y="12"/>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8" name="Freeform 662"/>
            <p:cNvSpPr>
              <a:spLocks/>
            </p:cNvSpPr>
            <p:nvPr/>
          </p:nvSpPr>
          <p:spPr bwMode="auto">
            <a:xfrm>
              <a:off x="1467693" y="3592579"/>
              <a:ext cx="774063" cy="82098"/>
            </a:xfrm>
            <a:custGeom>
              <a:avLst/>
              <a:gdLst/>
              <a:ahLst/>
              <a:cxnLst>
                <a:cxn ang="0">
                  <a:pos x="4" y="4"/>
                </a:cxn>
                <a:cxn ang="0">
                  <a:pos x="12" y="12"/>
                </a:cxn>
                <a:cxn ang="0">
                  <a:pos x="20" y="20"/>
                </a:cxn>
                <a:cxn ang="0">
                  <a:pos x="28" y="28"/>
                </a:cxn>
                <a:cxn ang="0">
                  <a:pos x="36" y="28"/>
                </a:cxn>
                <a:cxn ang="0">
                  <a:pos x="44" y="28"/>
                </a:cxn>
                <a:cxn ang="0">
                  <a:pos x="52" y="24"/>
                </a:cxn>
                <a:cxn ang="0">
                  <a:pos x="60" y="20"/>
                </a:cxn>
                <a:cxn ang="0">
                  <a:pos x="68" y="20"/>
                </a:cxn>
                <a:cxn ang="0">
                  <a:pos x="76" y="24"/>
                </a:cxn>
                <a:cxn ang="0">
                  <a:pos x="84" y="24"/>
                </a:cxn>
                <a:cxn ang="0">
                  <a:pos x="92" y="24"/>
                </a:cxn>
                <a:cxn ang="0">
                  <a:pos x="100" y="20"/>
                </a:cxn>
                <a:cxn ang="0">
                  <a:pos x="108" y="20"/>
                </a:cxn>
                <a:cxn ang="0">
                  <a:pos x="120" y="16"/>
                </a:cxn>
                <a:cxn ang="0">
                  <a:pos x="128" y="20"/>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28">
                  <a:moveTo>
                    <a:pt x="0" y="0"/>
                  </a:moveTo>
                  <a:lnTo>
                    <a:pt x="4" y="4"/>
                  </a:lnTo>
                  <a:lnTo>
                    <a:pt x="8" y="8"/>
                  </a:lnTo>
                  <a:lnTo>
                    <a:pt x="12" y="12"/>
                  </a:lnTo>
                  <a:lnTo>
                    <a:pt x="16" y="16"/>
                  </a:lnTo>
                  <a:lnTo>
                    <a:pt x="20" y="20"/>
                  </a:lnTo>
                  <a:lnTo>
                    <a:pt x="24" y="24"/>
                  </a:lnTo>
                  <a:lnTo>
                    <a:pt x="28" y="28"/>
                  </a:lnTo>
                  <a:lnTo>
                    <a:pt x="32" y="28"/>
                  </a:lnTo>
                  <a:lnTo>
                    <a:pt x="36" y="28"/>
                  </a:lnTo>
                  <a:lnTo>
                    <a:pt x="40" y="28"/>
                  </a:lnTo>
                  <a:lnTo>
                    <a:pt x="44" y="28"/>
                  </a:lnTo>
                  <a:lnTo>
                    <a:pt x="48" y="24"/>
                  </a:lnTo>
                  <a:lnTo>
                    <a:pt x="52" y="24"/>
                  </a:lnTo>
                  <a:lnTo>
                    <a:pt x="56" y="24"/>
                  </a:lnTo>
                  <a:lnTo>
                    <a:pt x="60" y="20"/>
                  </a:lnTo>
                  <a:lnTo>
                    <a:pt x="64" y="20"/>
                  </a:lnTo>
                  <a:lnTo>
                    <a:pt x="68" y="20"/>
                  </a:lnTo>
                  <a:lnTo>
                    <a:pt x="72" y="24"/>
                  </a:lnTo>
                  <a:lnTo>
                    <a:pt x="76" y="24"/>
                  </a:lnTo>
                  <a:lnTo>
                    <a:pt x="80" y="24"/>
                  </a:lnTo>
                  <a:lnTo>
                    <a:pt x="84" y="24"/>
                  </a:lnTo>
                  <a:lnTo>
                    <a:pt x="88" y="24"/>
                  </a:lnTo>
                  <a:lnTo>
                    <a:pt x="92" y="24"/>
                  </a:lnTo>
                  <a:lnTo>
                    <a:pt x="96" y="24"/>
                  </a:lnTo>
                  <a:lnTo>
                    <a:pt x="100" y="20"/>
                  </a:lnTo>
                  <a:lnTo>
                    <a:pt x="104" y="20"/>
                  </a:lnTo>
                  <a:lnTo>
                    <a:pt x="108" y="20"/>
                  </a:lnTo>
                  <a:lnTo>
                    <a:pt x="116" y="20"/>
                  </a:lnTo>
                  <a:lnTo>
                    <a:pt x="120" y="16"/>
                  </a:lnTo>
                  <a:lnTo>
                    <a:pt x="124" y="16"/>
                  </a:lnTo>
                  <a:lnTo>
                    <a:pt x="128" y="20"/>
                  </a:lnTo>
                  <a:lnTo>
                    <a:pt x="132" y="20"/>
                  </a:lnTo>
                  <a:lnTo>
                    <a:pt x="136" y="20"/>
                  </a:lnTo>
                  <a:lnTo>
                    <a:pt x="140" y="20"/>
                  </a:lnTo>
                  <a:lnTo>
                    <a:pt x="144" y="20"/>
                  </a:lnTo>
                  <a:lnTo>
                    <a:pt x="148" y="20"/>
                  </a:lnTo>
                  <a:lnTo>
                    <a:pt x="152" y="20"/>
                  </a:lnTo>
                  <a:lnTo>
                    <a:pt x="156" y="20"/>
                  </a:lnTo>
                  <a:lnTo>
                    <a:pt x="160" y="20"/>
                  </a:lnTo>
                  <a:lnTo>
                    <a:pt x="164" y="16"/>
                  </a:lnTo>
                  <a:lnTo>
                    <a:pt x="168" y="16"/>
                  </a:lnTo>
                  <a:lnTo>
                    <a:pt x="172" y="16"/>
                  </a:lnTo>
                  <a:lnTo>
                    <a:pt x="176" y="16"/>
                  </a:lnTo>
                  <a:lnTo>
                    <a:pt x="180" y="16"/>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59" name="Freeform 663"/>
            <p:cNvSpPr>
              <a:spLocks/>
            </p:cNvSpPr>
            <p:nvPr/>
          </p:nvSpPr>
          <p:spPr bwMode="auto">
            <a:xfrm>
              <a:off x="1467693" y="3580852"/>
              <a:ext cx="774063" cy="105555"/>
            </a:xfrm>
            <a:custGeom>
              <a:avLst/>
              <a:gdLst/>
              <a:ahLst/>
              <a:cxnLst>
                <a:cxn ang="0">
                  <a:pos x="4" y="4"/>
                </a:cxn>
                <a:cxn ang="0">
                  <a:pos x="12" y="12"/>
                </a:cxn>
                <a:cxn ang="0">
                  <a:pos x="20" y="24"/>
                </a:cxn>
                <a:cxn ang="0">
                  <a:pos x="28" y="32"/>
                </a:cxn>
                <a:cxn ang="0">
                  <a:pos x="36" y="36"/>
                </a:cxn>
                <a:cxn ang="0">
                  <a:pos x="44" y="32"/>
                </a:cxn>
                <a:cxn ang="0">
                  <a:pos x="52" y="28"/>
                </a:cxn>
                <a:cxn ang="0">
                  <a:pos x="60" y="28"/>
                </a:cxn>
                <a:cxn ang="0">
                  <a:pos x="68" y="28"/>
                </a:cxn>
                <a:cxn ang="0">
                  <a:pos x="76" y="28"/>
                </a:cxn>
                <a:cxn ang="0">
                  <a:pos x="84" y="28"/>
                </a:cxn>
                <a:cxn ang="0">
                  <a:pos x="92" y="28"/>
                </a:cxn>
                <a:cxn ang="0">
                  <a:pos x="100" y="24"/>
                </a:cxn>
                <a:cxn ang="0">
                  <a:pos x="108" y="24"/>
                </a:cxn>
                <a:cxn ang="0">
                  <a:pos x="120" y="20"/>
                </a:cxn>
                <a:cxn ang="0">
                  <a:pos x="128" y="20"/>
                </a:cxn>
                <a:cxn ang="0">
                  <a:pos x="136" y="24"/>
                </a:cxn>
                <a:cxn ang="0">
                  <a:pos x="144" y="24"/>
                </a:cxn>
                <a:cxn ang="0">
                  <a:pos x="152" y="24"/>
                </a:cxn>
                <a:cxn ang="0">
                  <a:pos x="160" y="20"/>
                </a:cxn>
                <a:cxn ang="0">
                  <a:pos x="168" y="20"/>
                </a:cxn>
                <a:cxn ang="0">
                  <a:pos x="176" y="20"/>
                </a:cxn>
                <a:cxn ang="0">
                  <a:pos x="184" y="24"/>
                </a:cxn>
                <a:cxn ang="0">
                  <a:pos x="192" y="24"/>
                </a:cxn>
                <a:cxn ang="0">
                  <a:pos x="200" y="24"/>
                </a:cxn>
                <a:cxn ang="0">
                  <a:pos x="208" y="24"/>
                </a:cxn>
                <a:cxn ang="0">
                  <a:pos x="216" y="24"/>
                </a:cxn>
                <a:cxn ang="0">
                  <a:pos x="224" y="24"/>
                </a:cxn>
                <a:cxn ang="0">
                  <a:pos x="236" y="24"/>
                </a:cxn>
                <a:cxn ang="0">
                  <a:pos x="244" y="24"/>
                </a:cxn>
                <a:cxn ang="0">
                  <a:pos x="252" y="24"/>
                </a:cxn>
                <a:cxn ang="0">
                  <a:pos x="260" y="28"/>
                </a:cxn>
              </a:cxnLst>
              <a:rect l="0" t="0" r="r" b="b"/>
              <a:pathLst>
                <a:path w="264" h="36">
                  <a:moveTo>
                    <a:pt x="0" y="0"/>
                  </a:moveTo>
                  <a:lnTo>
                    <a:pt x="4" y="4"/>
                  </a:lnTo>
                  <a:lnTo>
                    <a:pt x="8" y="8"/>
                  </a:lnTo>
                  <a:lnTo>
                    <a:pt x="12" y="12"/>
                  </a:lnTo>
                  <a:lnTo>
                    <a:pt x="16" y="20"/>
                  </a:lnTo>
                  <a:lnTo>
                    <a:pt x="20" y="24"/>
                  </a:lnTo>
                  <a:lnTo>
                    <a:pt x="24" y="28"/>
                  </a:lnTo>
                  <a:lnTo>
                    <a:pt x="28" y="32"/>
                  </a:lnTo>
                  <a:lnTo>
                    <a:pt x="32" y="36"/>
                  </a:lnTo>
                  <a:lnTo>
                    <a:pt x="36" y="36"/>
                  </a:lnTo>
                  <a:lnTo>
                    <a:pt x="40" y="36"/>
                  </a:lnTo>
                  <a:lnTo>
                    <a:pt x="44" y="32"/>
                  </a:lnTo>
                  <a:lnTo>
                    <a:pt x="48" y="32"/>
                  </a:lnTo>
                  <a:lnTo>
                    <a:pt x="52" y="28"/>
                  </a:lnTo>
                  <a:lnTo>
                    <a:pt x="56" y="28"/>
                  </a:lnTo>
                  <a:lnTo>
                    <a:pt x="60" y="28"/>
                  </a:lnTo>
                  <a:lnTo>
                    <a:pt x="64" y="24"/>
                  </a:lnTo>
                  <a:lnTo>
                    <a:pt x="68" y="28"/>
                  </a:lnTo>
                  <a:lnTo>
                    <a:pt x="72" y="28"/>
                  </a:lnTo>
                  <a:lnTo>
                    <a:pt x="76" y="28"/>
                  </a:lnTo>
                  <a:lnTo>
                    <a:pt x="80" y="28"/>
                  </a:lnTo>
                  <a:lnTo>
                    <a:pt x="84" y="28"/>
                  </a:lnTo>
                  <a:lnTo>
                    <a:pt x="88" y="28"/>
                  </a:lnTo>
                  <a:lnTo>
                    <a:pt x="92" y="28"/>
                  </a:lnTo>
                  <a:lnTo>
                    <a:pt x="96" y="28"/>
                  </a:lnTo>
                  <a:lnTo>
                    <a:pt x="100" y="24"/>
                  </a:lnTo>
                  <a:lnTo>
                    <a:pt x="104" y="24"/>
                  </a:lnTo>
                  <a:lnTo>
                    <a:pt x="108" y="24"/>
                  </a:lnTo>
                  <a:lnTo>
                    <a:pt x="116" y="20"/>
                  </a:lnTo>
                  <a:lnTo>
                    <a:pt x="120" y="20"/>
                  </a:lnTo>
                  <a:lnTo>
                    <a:pt x="124" y="20"/>
                  </a:lnTo>
                  <a:lnTo>
                    <a:pt x="128" y="20"/>
                  </a:lnTo>
                  <a:lnTo>
                    <a:pt x="132" y="24"/>
                  </a:lnTo>
                  <a:lnTo>
                    <a:pt x="136" y="24"/>
                  </a:lnTo>
                  <a:lnTo>
                    <a:pt x="140" y="24"/>
                  </a:lnTo>
                  <a:lnTo>
                    <a:pt x="144" y="24"/>
                  </a:lnTo>
                  <a:lnTo>
                    <a:pt x="148" y="24"/>
                  </a:lnTo>
                  <a:lnTo>
                    <a:pt x="152" y="24"/>
                  </a:lnTo>
                  <a:lnTo>
                    <a:pt x="156" y="24"/>
                  </a:lnTo>
                  <a:lnTo>
                    <a:pt x="160" y="20"/>
                  </a:lnTo>
                  <a:lnTo>
                    <a:pt x="164" y="20"/>
                  </a:lnTo>
                  <a:lnTo>
                    <a:pt x="168" y="20"/>
                  </a:lnTo>
                  <a:lnTo>
                    <a:pt x="172" y="20"/>
                  </a:lnTo>
                  <a:lnTo>
                    <a:pt x="176" y="20"/>
                  </a:lnTo>
                  <a:lnTo>
                    <a:pt x="180" y="20"/>
                  </a:lnTo>
                  <a:lnTo>
                    <a:pt x="184" y="24"/>
                  </a:lnTo>
                  <a:lnTo>
                    <a:pt x="188" y="24"/>
                  </a:lnTo>
                  <a:lnTo>
                    <a:pt x="192" y="24"/>
                  </a:lnTo>
                  <a:lnTo>
                    <a:pt x="196" y="24"/>
                  </a:lnTo>
                  <a:lnTo>
                    <a:pt x="200" y="24"/>
                  </a:lnTo>
                  <a:lnTo>
                    <a:pt x="204" y="24"/>
                  </a:lnTo>
                  <a:lnTo>
                    <a:pt x="208" y="24"/>
                  </a:lnTo>
                  <a:lnTo>
                    <a:pt x="212" y="24"/>
                  </a:lnTo>
                  <a:lnTo>
                    <a:pt x="216" y="24"/>
                  </a:lnTo>
                  <a:lnTo>
                    <a:pt x="220" y="24"/>
                  </a:lnTo>
                  <a:lnTo>
                    <a:pt x="224" y="24"/>
                  </a:lnTo>
                  <a:lnTo>
                    <a:pt x="232" y="24"/>
                  </a:lnTo>
                  <a:lnTo>
                    <a:pt x="236" y="24"/>
                  </a:lnTo>
                  <a:lnTo>
                    <a:pt x="240" y="24"/>
                  </a:lnTo>
                  <a:lnTo>
                    <a:pt x="244" y="24"/>
                  </a:lnTo>
                  <a:lnTo>
                    <a:pt x="248" y="24"/>
                  </a:lnTo>
                  <a:lnTo>
                    <a:pt x="252" y="24"/>
                  </a:lnTo>
                  <a:lnTo>
                    <a:pt x="256" y="28"/>
                  </a:lnTo>
                  <a:lnTo>
                    <a:pt x="260" y="28"/>
                  </a:lnTo>
                  <a:lnTo>
                    <a:pt x="264" y="2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0" name="Freeform 664"/>
            <p:cNvSpPr>
              <a:spLocks/>
            </p:cNvSpPr>
            <p:nvPr/>
          </p:nvSpPr>
          <p:spPr bwMode="auto">
            <a:xfrm>
              <a:off x="1467693" y="3569123"/>
              <a:ext cx="774063" cy="129010"/>
            </a:xfrm>
            <a:custGeom>
              <a:avLst/>
              <a:gdLst/>
              <a:ahLst/>
              <a:cxnLst>
                <a:cxn ang="0">
                  <a:pos x="4" y="4"/>
                </a:cxn>
                <a:cxn ang="0">
                  <a:pos x="12" y="20"/>
                </a:cxn>
                <a:cxn ang="0">
                  <a:pos x="20" y="32"/>
                </a:cxn>
                <a:cxn ang="0">
                  <a:pos x="28" y="44"/>
                </a:cxn>
                <a:cxn ang="0">
                  <a:pos x="36" y="44"/>
                </a:cxn>
                <a:cxn ang="0">
                  <a:pos x="44" y="40"/>
                </a:cxn>
                <a:cxn ang="0">
                  <a:pos x="52" y="32"/>
                </a:cxn>
                <a:cxn ang="0">
                  <a:pos x="60" y="28"/>
                </a:cxn>
                <a:cxn ang="0">
                  <a:pos x="68" y="28"/>
                </a:cxn>
                <a:cxn ang="0">
                  <a:pos x="76" y="32"/>
                </a:cxn>
                <a:cxn ang="0">
                  <a:pos x="84" y="32"/>
                </a:cxn>
                <a:cxn ang="0">
                  <a:pos x="92" y="32"/>
                </a:cxn>
                <a:cxn ang="0">
                  <a:pos x="100" y="28"/>
                </a:cxn>
                <a:cxn ang="0">
                  <a:pos x="108" y="24"/>
                </a:cxn>
                <a:cxn ang="0">
                  <a:pos x="120" y="24"/>
                </a:cxn>
                <a:cxn ang="0">
                  <a:pos x="128" y="24"/>
                </a:cxn>
                <a:cxn ang="0">
                  <a:pos x="136" y="28"/>
                </a:cxn>
                <a:cxn ang="0">
                  <a:pos x="144" y="28"/>
                </a:cxn>
                <a:cxn ang="0">
                  <a:pos x="152" y="28"/>
                </a:cxn>
                <a:cxn ang="0">
                  <a:pos x="160" y="28"/>
                </a:cxn>
                <a:cxn ang="0">
                  <a:pos x="168" y="24"/>
                </a:cxn>
                <a:cxn ang="0">
                  <a:pos x="176" y="24"/>
                </a:cxn>
                <a:cxn ang="0">
                  <a:pos x="184" y="28"/>
                </a:cxn>
                <a:cxn ang="0">
                  <a:pos x="192" y="28"/>
                </a:cxn>
                <a:cxn ang="0">
                  <a:pos x="200" y="28"/>
                </a:cxn>
                <a:cxn ang="0">
                  <a:pos x="208" y="28"/>
                </a:cxn>
                <a:cxn ang="0">
                  <a:pos x="216" y="28"/>
                </a:cxn>
                <a:cxn ang="0">
                  <a:pos x="224" y="28"/>
                </a:cxn>
                <a:cxn ang="0">
                  <a:pos x="236" y="28"/>
                </a:cxn>
                <a:cxn ang="0">
                  <a:pos x="244" y="28"/>
                </a:cxn>
                <a:cxn ang="0">
                  <a:pos x="252" y="32"/>
                </a:cxn>
                <a:cxn ang="0">
                  <a:pos x="260" y="32"/>
                </a:cxn>
              </a:cxnLst>
              <a:rect l="0" t="0" r="r" b="b"/>
              <a:pathLst>
                <a:path w="264" h="44">
                  <a:moveTo>
                    <a:pt x="0" y="0"/>
                  </a:moveTo>
                  <a:lnTo>
                    <a:pt x="4" y="4"/>
                  </a:lnTo>
                  <a:lnTo>
                    <a:pt x="8" y="12"/>
                  </a:lnTo>
                  <a:lnTo>
                    <a:pt x="12" y="20"/>
                  </a:lnTo>
                  <a:lnTo>
                    <a:pt x="16" y="24"/>
                  </a:lnTo>
                  <a:lnTo>
                    <a:pt x="20" y="32"/>
                  </a:lnTo>
                  <a:lnTo>
                    <a:pt x="24" y="40"/>
                  </a:lnTo>
                  <a:lnTo>
                    <a:pt x="28" y="44"/>
                  </a:lnTo>
                  <a:lnTo>
                    <a:pt x="32" y="44"/>
                  </a:lnTo>
                  <a:lnTo>
                    <a:pt x="36" y="44"/>
                  </a:lnTo>
                  <a:lnTo>
                    <a:pt x="40" y="44"/>
                  </a:lnTo>
                  <a:lnTo>
                    <a:pt x="44" y="40"/>
                  </a:lnTo>
                  <a:lnTo>
                    <a:pt x="48" y="36"/>
                  </a:lnTo>
                  <a:lnTo>
                    <a:pt x="52" y="32"/>
                  </a:lnTo>
                  <a:lnTo>
                    <a:pt x="56" y="32"/>
                  </a:lnTo>
                  <a:lnTo>
                    <a:pt x="60" y="28"/>
                  </a:lnTo>
                  <a:lnTo>
                    <a:pt x="64" y="28"/>
                  </a:lnTo>
                  <a:lnTo>
                    <a:pt x="68" y="28"/>
                  </a:lnTo>
                  <a:lnTo>
                    <a:pt x="72" y="28"/>
                  </a:lnTo>
                  <a:lnTo>
                    <a:pt x="76" y="32"/>
                  </a:lnTo>
                  <a:lnTo>
                    <a:pt x="80" y="32"/>
                  </a:lnTo>
                  <a:lnTo>
                    <a:pt x="84" y="32"/>
                  </a:lnTo>
                  <a:lnTo>
                    <a:pt x="88" y="32"/>
                  </a:lnTo>
                  <a:lnTo>
                    <a:pt x="92" y="32"/>
                  </a:lnTo>
                  <a:lnTo>
                    <a:pt x="96" y="28"/>
                  </a:lnTo>
                  <a:lnTo>
                    <a:pt x="100" y="28"/>
                  </a:lnTo>
                  <a:lnTo>
                    <a:pt x="104" y="28"/>
                  </a:lnTo>
                  <a:lnTo>
                    <a:pt x="108" y="24"/>
                  </a:lnTo>
                  <a:lnTo>
                    <a:pt x="116" y="24"/>
                  </a:lnTo>
                  <a:lnTo>
                    <a:pt x="120" y="24"/>
                  </a:lnTo>
                  <a:lnTo>
                    <a:pt x="124" y="24"/>
                  </a:lnTo>
                  <a:lnTo>
                    <a:pt x="128" y="24"/>
                  </a:lnTo>
                  <a:lnTo>
                    <a:pt x="132" y="24"/>
                  </a:lnTo>
                  <a:lnTo>
                    <a:pt x="136" y="28"/>
                  </a:lnTo>
                  <a:lnTo>
                    <a:pt x="140" y="28"/>
                  </a:lnTo>
                  <a:lnTo>
                    <a:pt x="144" y="28"/>
                  </a:lnTo>
                  <a:lnTo>
                    <a:pt x="148" y="28"/>
                  </a:lnTo>
                  <a:lnTo>
                    <a:pt x="152" y="28"/>
                  </a:lnTo>
                  <a:lnTo>
                    <a:pt x="156" y="28"/>
                  </a:lnTo>
                  <a:lnTo>
                    <a:pt x="160" y="28"/>
                  </a:lnTo>
                  <a:lnTo>
                    <a:pt x="164" y="24"/>
                  </a:lnTo>
                  <a:lnTo>
                    <a:pt x="168" y="24"/>
                  </a:lnTo>
                  <a:lnTo>
                    <a:pt x="172" y="24"/>
                  </a:lnTo>
                  <a:lnTo>
                    <a:pt x="176" y="24"/>
                  </a:lnTo>
                  <a:lnTo>
                    <a:pt x="180" y="24"/>
                  </a:lnTo>
                  <a:lnTo>
                    <a:pt x="184" y="28"/>
                  </a:lnTo>
                  <a:lnTo>
                    <a:pt x="188" y="28"/>
                  </a:lnTo>
                  <a:lnTo>
                    <a:pt x="192" y="28"/>
                  </a:lnTo>
                  <a:lnTo>
                    <a:pt x="196" y="28"/>
                  </a:lnTo>
                  <a:lnTo>
                    <a:pt x="200" y="28"/>
                  </a:lnTo>
                  <a:lnTo>
                    <a:pt x="204" y="28"/>
                  </a:lnTo>
                  <a:lnTo>
                    <a:pt x="208" y="28"/>
                  </a:lnTo>
                  <a:lnTo>
                    <a:pt x="212" y="28"/>
                  </a:lnTo>
                  <a:lnTo>
                    <a:pt x="216" y="28"/>
                  </a:lnTo>
                  <a:lnTo>
                    <a:pt x="220" y="28"/>
                  </a:lnTo>
                  <a:lnTo>
                    <a:pt x="224" y="28"/>
                  </a:lnTo>
                  <a:lnTo>
                    <a:pt x="232" y="28"/>
                  </a:lnTo>
                  <a:lnTo>
                    <a:pt x="236" y="28"/>
                  </a:lnTo>
                  <a:lnTo>
                    <a:pt x="240" y="28"/>
                  </a:lnTo>
                  <a:lnTo>
                    <a:pt x="244" y="28"/>
                  </a:lnTo>
                  <a:lnTo>
                    <a:pt x="248" y="28"/>
                  </a:lnTo>
                  <a:lnTo>
                    <a:pt x="252" y="32"/>
                  </a:lnTo>
                  <a:lnTo>
                    <a:pt x="256" y="32"/>
                  </a:lnTo>
                  <a:lnTo>
                    <a:pt x="260" y="32"/>
                  </a:lnTo>
                  <a:lnTo>
                    <a:pt x="264" y="2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1" name="Freeform 665"/>
            <p:cNvSpPr>
              <a:spLocks/>
            </p:cNvSpPr>
            <p:nvPr/>
          </p:nvSpPr>
          <p:spPr bwMode="auto">
            <a:xfrm>
              <a:off x="1467693" y="3580852"/>
              <a:ext cx="774063" cy="129010"/>
            </a:xfrm>
            <a:custGeom>
              <a:avLst/>
              <a:gdLst/>
              <a:ahLst/>
              <a:cxnLst>
                <a:cxn ang="0">
                  <a:pos x="4" y="8"/>
                </a:cxn>
                <a:cxn ang="0">
                  <a:pos x="12" y="20"/>
                </a:cxn>
                <a:cxn ang="0">
                  <a:pos x="20" y="36"/>
                </a:cxn>
                <a:cxn ang="0">
                  <a:pos x="28" y="44"/>
                </a:cxn>
                <a:cxn ang="0">
                  <a:pos x="36" y="40"/>
                </a:cxn>
                <a:cxn ang="0">
                  <a:pos x="44" y="36"/>
                </a:cxn>
                <a:cxn ang="0">
                  <a:pos x="52" y="24"/>
                </a:cxn>
                <a:cxn ang="0">
                  <a:pos x="60" y="20"/>
                </a:cxn>
                <a:cxn ang="0">
                  <a:pos x="68" y="20"/>
                </a:cxn>
                <a:cxn ang="0">
                  <a:pos x="76" y="24"/>
                </a:cxn>
                <a:cxn ang="0">
                  <a:pos x="84" y="28"/>
                </a:cxn>
                <a:cxn ang="0">
                  <a:pos x="92" y="28"/>
                </a:cxn>
                <a:cxn ang="0">
                  <a:pos x="100" y="24"/>
                </a:cxn>
                <a:cxn ang="0">
                  <a:pos x="108" y="20"/>
                </a:cxn>
                <a:cxn ang="0">
                  <a:pos x="120" y="20"/>
                </a:cxn>
                <a:cxn ang="0">
                  <a:pos x="128" y="20"/>
                </a:cxn>
                <a:cxn ang="0">
                  <a:pos x="136" y="24"/>
                </a:cxn>
                <a:cxn ang="0">
                  <a:pos x="144" y="24"/>
                </a:cxn>
                <a:cxn ang="0">
                  <a:pos x="152" y="24"/>
                </a:cxn>
                <a:cxn ang="0">
                  <a:pos x="160" y="24"/>
                </a:cxn>
                <a:cxn ang="0">
                  <a:pos x="168" y="20"/>
                </a:cxn>
                <a:cxn ang="0">
                  <a:pos x="176" y="20"/>
                </a:cxn>
                <a:cxn ang="0">
                  <a:pos x="184" y="24"/>
                </a:cxn>
                <a:cxn ang="0">
                  <a:pos x="192" y="24"/>
                </a:cxn>
                <a:cxn ang="0">
                  <a:pos x="200" y="24"/>
                </a:cxn>
                <a:cxn ang="0">
                  <a:pos x="208" y="24"/>
                </a:cxn>
                <a:cxn ang="0">
                  <a:pos x="216" y="24"/>
                </a:cxn>
                <a:cxn ang="0">
                  <a:pos x="224" y="24"/>
                </a:cxn>
                <a:cxn ang="0">
                  <a:pos x="236" y="24"/>
                </a:cxn>
                <a:cxn ang="0">
                  <a:pos x="244" y="24"/>
                </a:cxn>
                <a:cxn ang="0">
                  <a:pos x="252" y="24"/>
                </a:cxn>
                <a:cxn ang="0">
                  <a:pos x="260" y="24"/>
                </a:cxn>
              </a:cxnLst>
              <a:rect l="0" t="0" r="r" b="b"/>
              <a:pathLst>
                <a:path w="264" h="44">
                  <a:moveTo>
                    <a:pt x="0" y="0"/>
                  </a:moveTo>
                  <a:lnTo>
                    <a:pt x="4" y="8"/>
                  </a:lnTo>
                  <a:lnTo>
                    <a:pt x="8" y="12"/>
                  </a:lnTo>
                  <a:lnTo>
                    <a:pt x="12" y="20"/>
                  </a:lnTo>
                  <a:lnTo>
                    <a:pt x="16" y="28"/>
                  </a:lnTo>
                  <a:lnTo>
                    <a:pt x="20" y="36"/>
                  </a:lnTo>
                  <a:lnTo>
                    <a:pt x="24" y="40"/>
                  </a:lnTo>
                  <a:lnTo>
                    <a:pt x="28" y="44"/>
                  </a:lnTo>
                  <a:lnTo>
                    <a:pt x="32" y="44"/>
                  </a:lnTo>
                  <a:lnTo>
                    <a:pt x="36" y="40"/>
                  </a:lnTo>
                  <a:lnTo>
                    <a:pt x="40" y="40"/>
                  </a:lnTo>
                  <a:lnTo>
                    <a:pt x="44" y="36"/>
                  </a:lnTo>
                  <a:lnTo>
                    <a:pt x="48" y="28"/>
                  </a:lnTo>
                  <a:lnTo>
                    <a:pt x="52" y="24"/>
                  </a:lnTo>
                  <a:lnTo>
                    <a:pt x="56" y="24"/>
                  </a:lnTo>
                  <a:lnTo>
                    <a:pt x="60" y="20"/>
                  </a:lnTo>
                  <a:lnTo>
                    <a:pt x="64" y="20"/>
                  </a:lnTo>
                  <a:lnTo>
                    <a:pt x="68" y="20"/>
                  </a:lnTo>
                  <a:lnTo>
                    <a:pt x="72" y="20"/>
                  </a:lnTo>
                  <a:lnTo>
                    <a:pt x="76" y="24"/>
                  </a:lnTo>
                  <a:lnTo>
                    <a:pt x="80" y="24"/>
                  </a:lnTo>
                  <a:lnTo>
                    <a:pt x="84" y="28"/>
                  </a:lnTo>
                  <a:lnTo>
                    <a:pt x="88" y="28"/>
                  </a:lnTo>
                  <a:lnTo>
                    <a:pt x="92" y="28"/>
                  </a:lnTo>
                  <a:lnTo>
                    <a:pt x="96" y="24"/>
                  </a:lnTo>
                  <a:lnTo>
                    <a:pt x="100" y="24"/>
                  </a:lnTo>
                  <a:lnTo>
                    <a:pt x="104" y="24"/>
                  </a:lnTo>
                  <a:lnTo>
                    <a:pt x="108" y="20"/>
                  </a:lnTo>
                  <a:lnTo>
                    <a:pt x="116" y="20"/>
                  </a:lnTo>
                  <a:lnTo>
                    <a:pt x="120" y="20"/>
                  </a:lnTo>
                  <a:lnTo>
                    <a:pt x="124" y="20"/>
                  </a:lnTo>
                  <a:lnTo>
                    <a:pt x="128" y="20"/>
                  </a:lnTo>
                  <a:lnTo>
                    <a:pt x="132" y="24"/>
                  </a:lnTo>
                  <a:lnTo>
                    <a:pt x="136" y="24"/>
                  </a:lnTo>
                  <a:lnTo>
                    <a:pt x="140" y="24"/>
                  </a:lnTo>
                  <a:lnTo>
                    <a:pt x="144" y="24"/>
                  </a:lnTo>
                  <a:lnTo>
                    <a:pt x="148" y="24"/>
                  </a:lnTo>
                  <a:lnTo>
                    <a:pt x="152" y="24"/>
                  </a:lnTo>
                  <a:lnTo>
                    <a:pt x="156" y="24"/>
                  </a:lnTo>
                  <a:lnTo>
                    <a:pt x="160" y="24"/>
                  </a:lnTo>
                  <a:lnTo>
                    <a:pt x="164" y="24"/>
                  </a:lnTo>
                  <a:lnTo>
                    <a:pt x="168" y="20"/>
                  </a:lnTo>
                  <a:lnTo>
                    <a:pt x="172" y="20"/>
                  </a:lnTo>
                  <a:lnTo>
                    <a:pt x="176" y="20"/>
                  </a:lnTo>
                  <a:lnTo>
                    <a:pt x="180" y="24"/>
                  </a:lnTo>
                  <a:lnTo>
                    <a:pt x="184" y="24"/>
                  </a:lnTo>
                  <a:lnTo>
                    <a:pt x="188" y="24"/>
                  </a:lnTo>
                  <a:lnTo>
                    <a:pt x="192" y="24"/>
                  </a:lnTo>
                  <a:lnTo>
                    <a:pt x="196" y="24"/>
                  </a:lnTo>
                  <a:lnTo>
                    <a:pt x="200" y="24"/>
                  </a:lnTo>
                  <a:lnTo>
                    <a:pt x="204" y="24"/>
                  </a:lnTo>
                  <a:lnTo>
                    <a:pt x="208" y="24"/>
                  </a:lnTo>
                  <a:lnTo>
                    <a:pt x="212" y="24"/>
                  </a:lnTo>
                  <a:lnTo>
                    <a:pt x="216" y="24"/>
                  </a:lnTo>
                  <a:lnTo>
                    <a:pt x="220" y="24"/>
                  </a:lnTo>
                  <a:lnTo>
                    <a:pt x="224" y="24"/>
                  </a:lnTo>
                  <a:lnTo>
                    <a:pt x="232" y="24"/>
                  </a:lnTo>
                  <a:lnTo>
                    <a:pt x="236" y="24"/>
                  </a:lnTo>
                  <a:lnTo>
                    <a:pt x="240" y="24"/>
                  </a:lnTo>
                  <a:lnTo>
                    <a:pt x="244" y="24"/>
                  </a:lnTo>
                  <a:lnTo>
                    <a:pt x="248" y="24"/>
                  </a:lnTo>
                  <a:lnTo>
                    <a:pt x="252" y="24"/>
                  </a:lnTo>
                  <a:lnTo>
                    <a:pt x="256" y="28"/>
                  </a:lnTo>
                  <a:lnTo>
                    <a:pt x="260" y="24"/>
                  </a:lnTo>
                  <a:lnTo>
                    <a:pt x="264" y="2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2" name="Freeform 666"/>
            <p:cNvSpPr>
              <a:spLocks/>
            </p:cNvSpPr>
            <p:nvPr/>
          </p:nvSpPr>
          <p:spPr bwMode="auto">
            <a:xfrm>
              <a:off x="1467693" y="3604307"/>
              <a:ext cx="774063" cy="105555"/>
            </a:xfrm>
            <a:custGeom>
              <a:avLst/>
              <a:gdLst/>
              <a:ahLst/>
              <a:cxnLst>
                <a:cxn ang="0">
                  <a:pos x="4" y="4"/>
                </a:cxn>
                <a:cxn ang="0">
                  <a:pos x="12" y="16"/>
                </a:cxn>
                <a:cxn ang="0">
                  <a:pos x="20" y="28"/>
                </a:cxn>
                <a:cxn ang="0">
                  <a:pos x="28" y="36"/>
                </a:cxn>
                <a:cxn ang="0">
                  <a:pos x="36" y="32"/>
                </a:cxn>
                <a:cxn ang="0">
                  <a:pos x="44" y="24"/>
                </a:cxn>
                <a:cxn ang="0">
                  <a:pos x="52" y="16"/>
                </a:cxn>
                <a:cxn ang="0">
                  <a:pos x="60" y="12"/>
                </a:cxn>
                <a:cxn ang="0">
                  <a:pos x="68" y="12"/>
                </a:cxn>
                <a:cxn ang="0">
                  <a:pos x="76" y="16"/>
                </a:cxn>
                <a:cxn ang="0">
                  <a:pos x="84" y="20"/>
                </a:cxn>
                <a:cxn ang="0">
                  <a:pos x="92" y="20"/>
                </a:cxn>
                <a:cxn ang="0">
                  <a:pos x="100" y="16"/>
                </a:cxn>
                <a:cxn ang="0">
                  <a:pos x="108" y="12"/>
                </a:cxn>
                <a:cxn ang="0">
                  <a:pos x="120" y="12"/>
                </a:cxn>
                <a:cxn ang="0">
                  <a:pos x="128" y="12"/>
                </a:cxn>
                <a:cxn ang="0">
                  <a:pos x="136" y="16"/>
                </a:cxn>
                <a:cxn ang="0">
                  <a:pos x="144" y="16"/>
                </a:cxn>
                <a:cxn ang="0">
                  <a:pos x="152" y="16"/>
                </a:cxn>
                <a:cxn ang="0">
                  <a:pos x="160" y="16"/>
                </a:cxn>
                <a:cxn ang="0">
                  <a:pos x="168" y="16"/>
                </a:cxn>
                <a:cxn ang="0">
                  <a:pos x="176" y="12"/>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36">
                  <a:moveTo>
                    <a:pt x="0" y="0"/>
                  </a:moveTo>
                  <a:lnTo>
                    <a:pt x="4" y="4"/>
                  </a:lnTo>
                  <a:lnTo>
                    <a:pt x="8" y="8"/>
                  </a:lnTo>
                  <a:lnTo>
                    <a:pt x="12" y="16"/>
                  </a:lnTo>
                  <a:lnTo>
                    <a:pt x="16" y="24"/>
                  </a:lnTo>
                  <a:lnTo>
                    <a:pt x="20" y="28"/>
                  </a:lnTo>
                  <a:lnTo>
                    <a:pt x="24" y="32"/>
                  </a:lnTo>
                  <a:lnTo>
                    <a:pt x="28" y="36"/>
                  </a:lnTo>
                  <a:lnTo>
                    <a:pt x="32" y="32"/>
                  </a:lnTo>
                  <a:lnTo>
                    <a:pt x="36" y="32"/>
                  </a:lnTo>
                  <a:lnTo>
                    <a:pt x="40" y="28"/>
                  </a:lnTo>
                  <a:lnTo>
                    <a:pt x="44" y="24"/>
                  </a:lnTo>
                  <a:lnTo>
                    <a:pt x="48" y="20"/>
                  </a:lnTo>
                  <a:lnTo>
                    <a:pt x="52" y="16"/>
                  </a:lnTo>
                  <a:lnTo>
                    <a:pt x="56" y="12"/>
                  </a:lnTo>
                  <a:lnTo>
                    <a:pt x="60" y="12"/>
                  </a:lnTo>
                  <a:lnTo>
                    <a:pt x="64" y="8"/>
                  </a:lnTo>
                  <a:lnTo>
                    <a:pt x="68" y="12"/>
                  </a:lnTo>
                  <a:lnTo>
                    <a:pt x="72" y="12"/>
                  </a:lnTo>
                  <a:lnTo>
                    <a:pt x="76" y="16"/>
                  </a:lnTo>
                  <a:lnTo>
                    <a:pt x="80" y="16"/>
                  </a:lnTo>
                  <a:lnTo>
                    <a:pt x="84" y="20"/>
                  </a:lnTo>
                  <a:lnTo>
                    <a:pt x="88" y="20"/>
                  </a:lnTo>
                  <a:lnTo>
                    <a:pt x="92" y="20"/>
                  </a:lnTo>
                  <a:lnTo>
                    <a:pt x="96" y="16"/>
                  </a:lnTo>
                  <a:lnTo>
                    <a:pt x="100" y="16"/>
                  </a:lnTo>
                  <a:lnTo>
                    <a:pt x="104" y="16"/>
                  </a:lnTo>
                  <a:lnTo>
                    <a:pt x="108" y="12"/>
                  </a:lnTo>
                  <a:lnTo>
                    <a:pt x="116" y="12"/>
                  </a:lnTo>
                  <a:lnTo>
                    <a:pt x="120" y="12"/>
                  </a:lnTo>
                  <a:lnTo>
                    <a:pt x="124" y="12"/>
                  </a:lnTo>
                  <a:lnTo>
                    <a:pt x="128" y="12"/>
                  </a:lnTo>
                  <a:lnTo>
                    <a:pt x="132" y="16"/>
                  </a:lnTo>
                  <a:lnTo>
                    <a:pt x="136" y="16"/>
                  </a:lnTo>
                  <a:lnTo>
                    <a:pt x="140" y="16"/>
                  </a:lnTo>
                  <a:lnTo>
                    <a:pt x="144" y="16"/>
                  </a:lnTo>
                  <a:lnTo>
                    <a:pt x="148" y="16"/>
                  </a:lnTo>
                  <a:lnTo>
                    <a:pt x="152" y="16"/>
                  </a:lnTo>
                  <a:lnTo>
                    <a:pt x="156" y="16"/>
                  </a:lnTo>
                  <a:lnTo>
                    <a:pt x="160" y="16"/>
                  </a:lnTo>
                  <a:lnTo>
                    <a:pt x="164" y="16"/>
                  </a:lnTo>
                  <a:lnTo>
                    <a:pt x="168" y="16"/>
                  </a:lnTo>
                  <a:lnTo>
                    <a:pt x="172" y="12"/>
                  </a:lnTo>
                  <a:lnTo>
                    <a:pt x="176" y="12"/>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3" name="Freeform 667"/>
            <p:cNvSpPr>
              <a:spLocks/>
            </p:cNvSpPr>
            <p:nvPr/>
          </p:nvSpPr>
          <p:spPr bwMode="auto">
            <a:xfrm>
              <a:off x="1467693" y="3604307"/>
              <a:ext cx="774063" cy="93825"/>
            </a:xfrm>
            <a:custGeom>
              <a:avLst/>
              <a:gdLst/>
              <a:ahLst/>
              <a:cxnLst>
                <a:cxn ang="0">
                  <a:pos x="4" y="4"/>
                </a:cxn>
                <a:cxn ang="0">
                  <a:pos x="12" y="16"/>
                </a:cxn>
                <a:cxn ang="0">
                  <a:pos x="20" y="28"/>
                </a:cxn>
                <a:cxn ang="0">
                  <a:pos x="28" y="32"/>
                </a:cxn>
                <a:cxn ang="0">
                  <a:pos x="36" y="32"/>
                </a:cxn>
                <a:cxn ang="0">
                  <a:pos x="44" y="24"/>
                </a:cxn>
                <a:cxn ang="0">
                  <a:pos x="52" y="12"/>
                </a:cxn>
                <a:cxn ang="0">
                  <a:pos x="60" y="8"/>
                </a:cxn>
                <a:cxn ang="0">
                  <a:pos x="68" y="12"/>
                </a:cxn>
                <a:cxn ang="0">
                  <a:pos x="76" y="16"/>
                </a:cxn>
                <a:cxn ang="0">
                  <a:pos x="84" y="20"/>
                </a:cxn>
                <a:cxn ang="0">
                  <a:pos x="92" y="20"/>
                </a:cxn>
                <a:cxn ang="0">
                  <a:pos x="100" y="16"/>
                </a:cxn>
                <a:cxn ang="0">
                  <a:pos x="108" y="12"/>
                </a:cxn>
                <a:cxn ang="0">
                  <a:pos x="120" y="12"/>
                </a:cxn>
                <a:cxn ang="0">
                  <a:pos x="128" y="12"/>
                </a:cxn>
                <a:cxn ang="0">
                  <a:pos x="136" y="16"/>
                </a:cxn>
                <a:cxn ang="0">
                  <a:pos x="144" y="16"/>
                </a:cxn>
                <a:cxn ang="0">
                  <a:pos x="152" y="16"/>
                </a:cxn>
                <a:cxn ang="0">
                  <a:pos x="160" y="16"/>
                </a:cxn>
                <a:cxn ang="0">
                  <a:pos x="168" y="16"/>
                </a:cxn>
                <a:cxn ang="0">
                  <a:pos x="176" y="16"/>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32">
                  <a:moveTo>
                    <a:pt x="0" y="0"/>
                  </a:moveTo>
                  <a:lnTo>
                    <a:pt x="4" y="4"/>
                  </a:lnTo>
                  <a:lnTo>
                    <a:pt x="8" y="12"/>
                  </a:lnTo>
                  <a:lnTo>
                    <a:pt x="12" y="16"/>
                  </a:lnTo>
                  <a:lnTo>
                    <a:pt x="16" y="24"/>
                  </a:lnTo>
                  <a:lnTo>
                    <a:pt x="20" y="28"/>
                  </a:lnTo>
                  <a:lnTo>
                    <a:pt x="24" y="32"/>
                  </a:lnTo>
                  <a:lnTo>
                    <a:pt x="28" y="32"/>
                  </a:lnTo>
                  <a:lnTo>
                    <a:pt x="32" y="32"/>
                  </a:lnTo>
                  <a:lnTo>
                    <a:pt x="36" y="32"/>
                  </a:lnTo>
                  <a:lnTo>
                    <a:pt x="40" y="28"/>
                  </a:lnTo>
                  <a:lnTo>
                    <a:pt x="44" y="24"/>
                  </a:lnTo>
                  <a:lnTo>
                    <a:pt x="48" y="16"/>
                  </a:lnTo>
                  <a:lnTo>
                    <a:pt x="52" y="12"/>
                  </a:lnTo>
                  <a:lnTo>
                    <a:pt x="56" y="12"/>
                  </a:lnTo>
                  <a:lnTo>
                    <a:pt x="60" y="8"/>
                  </a:lnTo>
                  <a:lnTo>
                    <a:pt x="64" y="8"/>
                  </a:lnTo>
                  <a:lnTo>
                    <a:pt x="68" y="12"/>
                  </a:lnTo>
                  <a:lnTo>
                    <a:pt x="72" y="12"/>
                  </a:lnTo>
                  <a:lnTo>
                    <a:pt x="76" y="16"/>
                  </a:lnTo>
                  <a:lnTo>
                    <a:pt x="80" y="16"/>
                  </a:lnTo>
                  <a:lnTo>
                    <a:pt x="84" y="20"/>
                  </a:lnTo>
                  <a:lnTo>
                    <a:pt x="88" y="20"/>
                  </a:lnTo>
                  <a:lnTo>
                    <a:pt x="92" y="20"/>
                  </a:lnTo>
                  <a:lnTo>
                    <a:pt x="96" y="16"/>
                  </a:lnTo>
                  <a:lnTo>
                    <a:pt x="100" y="16"/>
                  </a:lnTo>
                  <a:lnTo>
                    <a:pt x="104" y="16"/>
                  </a:lnTo>
                  <a:lnTo>
                    <a:pt x="108" y="12"/>
                  </a:lnTo>
                  <a:lnTo>
                    <a:pt x="116" y="12"/>
                  </a:lnTo>
                  <a:lnTo>
                    <a:pt x="120" y="12"/>
                  </a:lnTo>
                  <a:lnTo>
                    <a:pt x="124" y="12"/>
                  </a:lnTo>
                  <a:lnTo>
                    <a:pt x="128" y="12"/>
                  </a:lnTo>
                  <a:lnTo>
                    <a:pt x="132" y="16"/>
                  </a:lnTo>
                  <a:lnTo>
                    <a:pt x="136" y="16"/>
                  </a:lnTo>
                  <a:lnTo>
                    <a:pt x="140" y="16"/>
                  </a:lnTo>
                  <a:lnTo>
                    <a:pt x="144" y="16"/>
                  </a:lnTo>
                  <a:lnTo>
                    <a:pt x="148" y="16"/>
                  </a:lnTo>
                  <a:lnTo>
                    <a:pt x="152" y="16"/>
                  </a:lnTo>
                  <a:lnTo>
                    <a:pt x="156" y="16"/>
                  </a:lnTo>
                  <a:lnTo>
                    <a:pt x="160" y="16"/>
                  </a:lnTo>
                  <a:lnTo>
                    <a:pt x="164" y="16"/>
                  </a:lnTo>
                  <a:lnTo>
                    <a:pt x="168" y="16"/>
                  </a:lnTo>
                  <a:lnTo>
                    <a:pt x="172" y="12"/>
                  </a:lnTo>
                  <a:lnTo>
                    <a:pt x="176" y="16"/>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4" name="Freeform 668"/>
            <p:cNvSpPr>
              <a:spLocks/>
            </p:cNvSpPr>
            <p:nvPr/>
          </p:nvSpPr>
          <p:spPr bwMode="auto">
            <a:xfrm>
              <a:off x="1467693" y="3604307"/>
              <a:ext cx="774063" cy="105555"/>
            </a:xfrm>
            <a:custGeom>
              <a:avLst/>
              <a:gdLst/>
              <a:ahLst/>
              <a:cxnLst>
                <a:cxn ang="0">
                  <a:pos x="4" y="4"/>
                </a:cxn>
                <a:cxn ang="0">
                  <a:pos x="12" y="16"/>
                </a:cxn>
                <a:cxn ang="0">
                  <a:pos x="20" y="28"/>
                </a:cxn>
                <a:cxn ang="0">
                  <a:pos x="28" y="36"/>
                </a:cxn>
                <a:cxn ang="0">
                  <a:pos x="36" y="32"/>
                </a:cxn>
                <a:cxn ang="0">
                  <a:pos x="44" y="24"/>
                </a:cxn>
                <a:cxn ang="0">
                  <a:pos x="52" y="16"/>
                </a:cxn>
                <a:cxn ang="0">
                  <a:pos x="60" y="8"/>
                </a:cxn>
                <a:cxn ang="0">
                  <a:pos x="68" y="12"/>
                </a:cxn>
                <a:cxn ang="0">
                  <a:pos x="76" y="16"/>
                </a:cxn>
                <a:cxn ang="0">
                  <a:pos x="84" y="20"/>
                </a:cxn>
                <a:cxn ang="0">
                  <a:pos x="92" y="20"/>
                </a:cxn>
                <a:cxn ang="0">
                  <a:pos x="100" y="16"/>
                </a:cxn>
                <a:cxn ang="0">
                  <a:pos x="108" y="12"/>
                </a:cxn>
                <a:cxn ang="0">
                  <a:pos x="120" y="12"/>
                </a:cxn>
                <a:cxn ang="0">
                  <a:pos x="128" y="12"/>
                </a:cxn>
                <a:cxn ang="0">
                  <a:pos x="136" y="16"/>
                </a:cxn>
                <a:cxn ang="0">
                  <a:pos x="144" y="16"/>
                </a:cxn>
                <a:cxn ang="0">
                  <a:pos x="152" y="16"/>
                </a:cxn>
                <a:cxn ang="0">
                  <a:pos x="160" y="16"/>
                </a:cxn>
                <a:cxn ang="0">
                  <a:pos x="168" y="16"/>
                </a:cxn>
                <a:cxn ang="0">
                  <a:pos x="176" y="12"/>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36">
                  <a:moveTo>
                    <a:pt x="0" y="0"/>
                  </a:moveTo>
                  <a:lnTo>
                    <a:pt x="4" y="4"/>
                  </a:lnTo>
                  <a:lnTo>
                    <a:pt x="8" y="12"/>
                  </a:lnTo>
                  <a:lnTo>
                    <a:pt x="12" y="16"/>
                  </a:lnTo>
                  <a:lnTo>
                    <a:pt x="16" y="24"/>
                  </a:lnTo>
                  <a:lnTo>
                    <a:pt x="20" y="28"/>
                  </a:lnTo>
                  <a:lnTo>
                    <a:pt x="24" y="32"/>
                  </a:lnTo>
                  <a:lnTo>
                    <a:pt x="28" y="36"/>
                  </a:lnTo>
                  <a:lnTo>
                    <a:pt x="32" y="32"/>
                  </a:lnTo>
                  <a:lnTo>
                    <a:pt x="36" y="32"/>
                  </a:lnTo>
                  <a:lnTo>
                    <a:pt x="40" y="28"/>
                  </a:lnTo>
                  <a:lnTo>
                    <a:pt x="44" y="24"/>
                  </a:lnTo>
                  <a:lnTo>
                    <a:pt x="48" y="20"/>
                  </a:lnTo>
                  <a:lnTo>
                    <a:pt x="52" y="16"/>
                  </a:lnTo>
                  <a:lnTo>
                    <a:pt x="56" y="12"/>
                  </a:lnTo>
                  <a:lnTo>
                    <a:pt x="60" y="8"/>
                  </a:lnTo>
                  <a:lnTo>
                    <a:pt x="64" y="8"/>
                  </a:lnTo>
                  <a:lnTo>
                    <a:pt x="68" y="12"/>
                  </a:lnTo>
                  <a:lnTo>
                    <a:pt x="72" y="12"/>
                  </a:lnTo>
                  <a:lnTo>
                    <a:pt x="76" y="16"/>
                  </a:lnTo>
                  <a:lnTo>
                    <a:pt x="80" y="16"/>
                  </a:lnTo>
                  <a:lnTo>
                    <a:pt x="84" y="20"/>
                  </a:lnTo>
                  <a:lnTo>
                    <a:pt x="88" y="20"/>
                  </a:lnTo>
                  <a:lnTo>
                    <a:pt x="92" y="20"/>
                  </a:lnTo>
                  <a:lnTo>
                    <a:pt x="96" y="16"/>
                  </a:lnTo>
                  <a:lnTo>
                    <a:pt x="100" y="16"/>
                  </a:lnTo>
                  <a:lnTo>
                    <a:pt x="104" y="16"/>
                  </a:lnTo>
                  <a:lnTo>
                    <a:pt x="108" y="12"/>
                  </a:lnTo>
                  <a:lnTo>
                    <a:pt x="116" y="12"/>
                  </a:lnTo>
                  <a:lnTo>
                    <a:pt x="120" y="12"/>
                  </a:lnTo>
                  <a:lnTo>
                    <a:pt x="124" y="12"/>
                  </a:lnTo>
                  <a:lnTo>
                    <a:pt x="128" y="12"/>
                  </a:lnTo>
                  <a:lnTo>
                    <a:pt x="132" y="16"/>
                  </a:lnTo>
                  <a:lnTo>
                    <a:pt x="136" y="16"/>
                  </a:lnTo>
                  <a:lnTo>
                    <a:pt x="140" y="16"/>
                  </a:lnTo>
                  <a:lnTo>
                    <a:pt x="144" y="16"/>
                  </a:lnTo>
                  <a:lnTo>
                    <a:pt x="148" y="16"/>
                  </a:lnTo>
                  <a:lnTo>
                    <a:pt x="152" y="16"/>
                  </a:lnTo>
                  <a:lnTo>
                    <a:pt x="156" y="16"/>
                  </a:lnTo>
                  <a:lnTo>
                    <a:pt x="160" y="16"/>
                  </a:lnTo>
                  <a:lnTo>
                    <a:pt x="164" y="16"/>
                  </a:lnTo>
                  <a:lnTo>
                    <a:pt x="168" y="16"/>
                  </a:lnTo>
                  <a:lnTo>
                    <a:pt x="172" y="12"/>
                  </a:lnTo>
                  <a:lnTo>
                    <a:pt x="176" y="12"/>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5" name="Freeform 669"/>
            <p:cNvSpPr>
              <a:spLocks/>
            </p:cNvSpPr>
            <p:nvPr/>
          </p:nvSpPr>
          <p:spPr bwMode="auto">
            <a:xfrm>
              <a:off x="1467693" y="3604307"/>
              <a:ext cx="774063" cy="105555"/>
            </a:xfrm>
            <a:custGeom>
              <a:avLst/>
              <a:gdLst/>
              <a:ahLst/>
              <a:cxnLst>
                <a:cxn ang="0">
                  <a:pos x="4" y="4"/>
                </a:cxn>
                <a:cxn ang="0">
                  <a:pos x="12" y="16"/>
                </a:cxn>
                <a:cxn ang="0">
                  <a:pos x="20" y="28"/>
                </a:cxn>
                <a:cxn ang="0">
                  <a:pos x="28" y="36"/>
                </a:cxn>
                <a:cxn ang="0">
                  <a:pos x="36" y="32"/>
                </a:cxn>
                <a:cxn ang="0">
                  <a:pos x="44" y="24"/>
                </a:cxn>
                <a:cxn ang="0">
                  <a:pos x="52" y="16"/>
                </a:cxn>
                <a:cxn ang="0">
                  <a:pos x="60" y="12"/>
                </a:cxn>
                <a:cxn ang="0">
                  <a:pos x="68" y="12"/>
                </a:cxn>
                <a:cxn ang="0">
                  <a:pos x="76" y="16"/>
                </a:cxn>
                <a:cxn ang="0">
                  <a:pos x="84" y="20"/>
                </a:cxn>
                <a:cxn ang="0">
                  <a:pos x="92" y="20"/>
                </a:cxn>
                <a:cxn ang="0">
                  <a:pos x="100" y="16"/>
                </a:cxn>
                <a:cxn ang="0">
                  <a:pos x="108" y="12"/>
                </a:cxn>
                <a:cxn ang="0">
                  <a:pos x="120" y="12"/>
                </a:cxn>
                <a:cxn ang="0">
                  <a:pos x="128" y="12"/>
                </a:cxn>
                <a:cxn ang="0">
                  <a:pos x="136" y="16"/>
                </a:cxn>
                <a:cxn ang="0">
                  <a:pos x="144" y="16"/>
                </a:cxn>
                <a:cxn ang="0">
                  <a:pos x="152" y="16"/>
                </a:cxn>
                <a:cxn ang="0">
                  <a:pos x="160" y="16"/>
                </a:cxn>
                <a:cxn ang="0">
                  <a:pos x="168" y="12"/>
                </a:cxn>
                <a:cxn ang="0">
                  <a:pos x="176" y="12"/>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36">
                  <a:moveTo>
                    <a:pt x="0" y="0"/>
                  </a:moveTo>
                  <a:lnTo>
                    <a:pt x="4" y="4"/>
                  </a:lnTo>
                  <a:lnTo>
                    <a:pt x="8" y="8"/>
                  </a:lnTo>
                  <a:lnTo>
                    <a:pt x="12" y="16"/>
                  </a:lnTo>
                  <a:lnTo>
                    <a:pt x="16" y="24"/>
                  </a:lnTo>
                  <a:lnTo>
                    <a:pt x="20" y="28"/>
                  </a:lnTo>
                  <a:lnTo>
                    <a:pt x="24" y="32"/>
                  </a:lnTo>
                  <a:lnTo>
                    <a:pt x="28" y="36"/>
                  </a:lnTo>
                  <a:lnTo>
                    <a:pt x="32" y="36"/>
                  </a:lnTo>
                  <a:lnTo>
                    <a:pt x="36" y="32"/>
                  </a:lnTo>
                  <a:lnTo>
                    <a:pt x="40" y="28"/>
                  </a:lnTo>
                  <a:lnTo>
                    <a:pt x="44" y="24"/>
                  </a:lnTo>
                  <a:lnTo>
                    <a:pt x="48" y="20"/>
                  </a:lnTo>
                  <a:lnTo>
                    <a:pt x="52" y="16"/>
                  </a:lnTo>
                  <a:lnTo>
                    <a:pt x="56" y="12"/>
                  </a:lnTo>
                  <a:lnTo>
                    <a:pt x="60" y="12"/>
                  </a:lnTo>
                  <a:lnTo>
                    <a:pt x="64" y="8"/>
                  </a:lnTo>
                  <a:lnTo>
                    <a:pt x="68" y="12"/>
                  </a:lnTo>
                  <a:lnTo>
                    <a:pt x="72" y="12"/>
                  </a:lnTo>
                  <a:lnTo>
                    <a:pt x="76" y="16"/>
                  </a:lnTo>
                  <a:lnTo>
                    <a:pt x="80" y="16"/>
                  </a:lnTo>
                  <a:lnTo>
                    <a:pt x="84" y="20"/>
                  </a:lnTo>
                  <a:lnTo>
                    <a:pt x="88" y="20"/>
                  </a:lnTo>
                  <a:lnTo>
                    <a:pt x="92" y="20"/>
                  </a:lnTo>
                  <a:lnTo>
                    <a:pt x="96" y="16"/>
                  </a:lnTo>
                  <a:lnTo>
                    <a:pt x="100" y="16"/>
                  </a:lnTo>
                  <a:lnTo>
                    <a:pt x="104" y="16"/>
                  </a:lnTo>
                  <a:lnTo>
                    <a:pt x="108" y="12"/>
                  </a:lnTo>
                  <a:lnTo>
                    <a:pt x="116" y="12"/>
                  </a:lnTo>
                  <a:lnTo>
                    <a:pt x="120" y="12"/>
                  </a:lnTo>
                  <a:lnTo>
                    <a:pt x="124" y="12"/>
                  </a:lnTo>
                  <a:lnTo>
                    <a:pt x="128" y="12"/>
                  </a:lnTo>
                  <a:lnTo>
                    <a:pt x="132" y="16"/>
                  </a:lnTo>
                  <a:lnTo>
                    <a:pt x="136" y="16"/>
                  </a:lnTo>
                  <a:lnTo>
                    <a:pt x="140" y="16"/>
                  </a:lnTo>
                  <a:lnTo>
                    <a:pt x="144" y="16"/>
                  </a:lnTo>
                  <a:lnTo>
                    <a:pt x="148" y="16"/>
                  </a:lnTo>
                  <a:lnTo>
                    <a:pt x="152" y="16"/>
                  </a:lnTo>
                  <a:lnTo>
                    <a:pt x="156" y="16"/>
                  </a:lnTo>
                  <a:lnTo>
                    <a:pt x="160" y="16"/>
                  </a:lnTo>
                  <a:lnTo>
                    <a:pt x="164" y="16"/>
                  </a:lnTo>
                  <a:lnTo>
                    <a:pt x="168" y="12"/>
                  </a:lnTo>
                  <a:lnTo>
                    <a:pt x="172" y="12"/>
                  </a:lnTo>
                  <a:lnTo>
                    <a:pt x="176" y="12"/>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6" name="Freeform 67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7" name="Freeform 67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8" name="Freeform 67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69" name="Freeform 67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0" name="Freeform 674"/>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1" name="Freeform 67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2" name="Freeform 676"/>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3" name="Freeform 677"/>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4" name="Freeform 678"/>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5" name="Freeform 679"/>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6" name="Freeform 68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7" name="Freeform 68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8" name="Freeform 68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79" name="Freeform 68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0" name="Freeform 684"/>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1" name="Freeform 68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2" name="Freeform 686"/>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3" name="Freeform 687"/>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4" name="Freeform 688"/>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5" name="Freeform 689"/>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6" name="Freeform 69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7" name="Freeform 69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8" name="Freeform 69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89" name="Freeform 69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0" name="Freeform 694"/>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1" name="Freeform 69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2" name="Freeform 696"/>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3" name="Freeform 697"/>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4" name="Freeform 698"/>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5" name="Freeform 699"/>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6" name="Freeform 700"/>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7" name="Freeform 701"/>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8" name="Freeform 702"/>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799" name="Freeform 703"/>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800" name="Freeform 704"/>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801" name="Freeform 705"/>
            <p:cNvSpPr>
              <a:spLocks/>
            </p:cNvSpPr>
            <p:nvPr/>
          </p:nvSpPr>
          <p:spPr bwMode="auto">
            <a:xfrm>
              <a:off x="1467693" y="3592579"/>
              <a:ext cx="774063" cy="117282"/>
            </a:xfrm>
            <a:custGeom>
              <a:avLst/>
              <a:gdLst/>
              <a:ahLst/>
              <a:cxnLst>
                <a:cxn ang="0">
                  <a:pos x="4" y="8"/>
                </a:cxn>
                <a:cxn ang="0">
                  <a:pos x="12" y="20"/>
                </a:cxn>
                <a:cxn ang="0">
                  <a:pos x="20" y="32"/>
                </a:cxn>
                <a:cxn ang="0">
                  <a:pos x="28" y="40"/>
                </a:cxn>
                <a:cxn ang="0">
                  <a:pos x="36" y="36"/>
                </a:cxn>
                <a:cxn ang="0">
                  <a:pos x="44" y="28"/>
                </a:cxn>
                <a:cxn ang="0">
                  <a:pos x="52" y="20"/>
                </a:cxn>
                <a:cxn ang="0">
                  <a:pos x="60" y="16"/>
                </a:cxn>
                <a:cxn ang="0">
                  <a:pos x="68" y="16"/>
                </a:cxn>
                <a:cxn ang="0">
                  <a:pos x="76" y="20"/>
                </a:cxn>
                <a:cxn ang="0">
                  <a:pos x="84" y="24"/>
                </a:cxn>
                <a:cxn ang="0">
                  <a:pos x="92" y="24"/>
                </a:cxn>
                <a:cxn ang="0">
                  <a:pos x="100" y="20"/>
                </a:cxn>
                <a:cxn ang="0">
                  <a:pos x="108" y="16"/>
                </a:cxn>
                <a:cxn ang="0">
                  <a:pos x="120" y="16"/>
                </a:cxn>
                <a:cxn ang="0">
                  <a:pos x="128" y="16"/>
                </a:cxn>
                <a:cxn ang="0">
                  <a:pos x="136" y="20"/>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20"/>
                </a:cxn>
                <a:cxn ang="0">
                  <a:pos x="236" y="20"/>
                </a:cxn>
                <a:cxn ang="0">
                  <a:pos x="244" y="20"/>
                </a:cxn>
                <a:cxn ang="0">
                  <a:pos x="252" y="20"/>
                </a:cxn>
                <a:cxn ang="0">
                  <a:pos x="260" y="20"/>
                </a:cxn>
              </a:cxnLst>
              <a:rect l="0" t="0" r="r" b="b"/>
              <a:pathLst>
                <a:path w="264" h="40">
                  <a:moveTo>
                    <a:pt x="0" y="0"/>
                  </a:moveTo>
                  <a:lnTo>
                    <a:pt x="4" y="8"/>
                  </a:lnTo>
                  <a:lnTo>
                    <a:pt x="8" y="12"/>
                  </a:lnTo>
                  <a:lnTo>
                    <a:pt x="12" y="20"/>
                  </a:lnTo>
                  <a:lnTo>
                    <a:pt x="16" y="28"/>
                  </a:lnTo>
                  <a:lnTo>
                    <a:pt x="20" y="32"/>
                  </a:lnTo>
                  <a:lnTo>
                    <a:pt x="24" y="36"/>
                  </a:lnTo>
                  <a:lnTo>
                    <a:pt x="28" y="40"/>
                  </a:lnTo>
                  <a:lnTo>
                    <a:pt x="32" y="40"/>
                  </a:lnTo>
                  <a:lnTo>
                    <a:pt x="36" y="36"/>
                  </a:lnTo>
                  <a:lnTo>
                    <a:pt x="40" y="32"/>
                  </a:lnTo>
                  <a:lnTo>
                    <a:pt x="44" y="28"/>
                  </a:lnTo>
                  <a:lnTo>
                    <a:pt x="48" y="24"/>
                  </a:lnTo>
                  <a:lnTo>
                    <a:pt x="52" y="20"/>
                  </a:lnTo>
                  <a:lnTo>
                    <a:pt x="56" y="16"/>
                  </a:lnTo>
                  <a:lnTo>
                    <a:pt x="60" y="16"/>
                  </a:lnTo>
                  <a:lnTo>
                    <a:pt x="64" y="12"/>
                  </a:lnTo>
                  <a:lnTo>
                    <a:pt x="68" y="16"/>
                  </a:lnTo>
                  <a:lnTo>
                    <a:pt x="72" y="16"/>
                  </a:lnTo>
                  <a:lnTo>
                    <a:pt x="76" y="20"/>
                  </a:lnTo>
                  <a:lnTo>
                    <a:pt x="80" y="20"/>
                  </a:lnTo>
                  <a:lnTo>
                    <a:pt x="84" y="24"/>
                  </a:lnTo>
                  <a:lnTo>
                    <a:pt x="88" y="24"/>
                  </a:lnTo>
                  <a:lnTo>
                    <a:pt x="92" y="24"/>
                  </a:lnTo>
                  <a:lnTo>
                    <a:pt x="96" y="20"/>
                  </a:lnTo>
                  <a:lnTo>
                    <a:pt x="100" y="20"/>
                  </a:lnTo>
                  <a:lnTo>
                    <a:pt x="104" y="20"/>
                  </a:lnTo>
                  <a:lnTo>
                    <a:pt x="108" y="16"/>
                  </a:lnTo>
                  <a:lnTo>
                    <a:pt x="116" y="16"/>
                  </a:lnTo>
                  <a:lnTo>
                    <a:pt x="120" y="16"/>
                  </a:lnTo>
                  <a:lnTo>
                    <a:pt x="124" y="16"/>
                  </a:lnTo>
                  <a:lnTo>
                    <a:pt x="128" y="16"/>
                  </a:lnTo>
                  <a:lnTo>
                    <a:pt x="132" y="20"/>
                  </a:lnTo>
                  <a:lnTo>
                    <a:pt x="136" y="20"/>
                  </a:lnTo>
                  <a:lnTo>
                    <a:pt x="140" y="20"/>
                  </a:lnTo>
                  <a:lnTo>
                    <a:pt x="144" y="20"/>
                  </a:lnTo>
                  <a:lnTo>
                    <a:pt x="148" y="20"/>
                  </a:lnTo>
                  <a:lnTo>
                    <a:pt x="152" y="20"/>
                  </a:lnTo>
                  <a:lnTo>
                    <a:pt x="156" y="20"/>
                  </a:lnTo>
                  <a:lnTo>
                    <a:pt x="160" y="20"/>
                  </a:lnTo>
                  <a:lnTo>
                    <a:pt x="164" y="20"/>
                  </a:lnTo>
                  <a:lnTo>
                    <a:pt x="168" y="16"/>
                  </a:lnTo>
                  <a:lnTo>
                    <a:pt x="172" y="16"/>
                  </a:lnTo>
                  <a:lnTo>
                    <a:pt x="176" y="16"/>
                  </a:lnTo>
                  <a:lnTo>
                    <a:pt x="180" y="20"/>
                  </a:lnTo>
                  <a:lnTo>
                    <a:pt x="184" y="20"/>
                  </a:lnTo>
                  <a:lnTo>
                    <a:pt x="188" y="20"/>
                  </a:lnTo>
                  <a:lnTo>
                    <a:pt x="192" y="20"/>
                  </a:lnTo>
                  <a:lnTo>
                    <a:pt x="196" y="20"/>
                  </a:lnTo>
                  <a:lnTo>
                    <a:pt x="200" y="20"/>
                  </a:lnTo>
                  <a:lnTo>
                    <a:pt x="204" y="20"/>
                  </a:lnTo>
                  <a:lnTo>
                    <a:pt x="208" y="20"/>
                  </a:lnTo>
                  <a:lnTo>
                    <a:pt x="212" y="20"/>
                  </a:lnTo>
                  <a:lnTo>
                    <a:pt x="216" y="20"/>
                  </a:lnTo>
                  <a:lnTo>
                    <a:pt x="220" y="20"/>
                  </a:lnTo>
                  <a:lnTo>
                    <a:pt x="224" y="20"/>
                  </a:lnTo>
                  <a:lnTo>
                    <a:pt x="232" y="20"/>
                  </a:lnTo>
                  <a:lnTo>
                    <a:pt x="236" y="20"/>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802" name="Rectangle 706"/>
            <p:cNvSpPr>
              <a:spLocks noChangeArrowheads="1"/>
            </p:cNvSpPr>
            <p:nvPr/>
          </p:nvSpPr>
          <p:spPr bwMode="auto">
            <a:xfrm>
              <a:off x="1750147" y="3212976"/>
              <a:ext cx="48731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kernel: 1 to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03" name="Rectangle 707"/>
            <p:cNvSpPr>
              <a:spLocks noChangeArrowheads="1"/>
            </p:cNvSpPr>
            <p:nvPr/>
          </p:nvSpPr>
          <p:spPr bwMode="auto">
            <a:xfrm>
              <a:off x="1979695" y="4149080"/>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9" name="Rectangle 833"/>
            <p:cNvSpPr>
              <a:spLocks noChangeArrowheads="1"/>
            </p:cNvSpPr>
            <p:nvPr/>
          </p:nvSpPr>
          <p:spPr bwMode="auto">
            <a:xfrm>
              <a:off x="3391447" y="3358015"/>
              <a:ext cx="1243193" cy="60107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1" name="Line 835"/>
            <p:cNvSpPr>
              <a:spLocks noChangeShapeType="1"/>
            </p:cNvSpPr>
            <p:nvPr/>
          </p:nvSpPr>
          <p:spPr bwMode="auto">
            <a:xfrm>
              <a:off x="3391447" y="3959088"/>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3" name="Line 837"/>
            <p:cNvSpPr>
              <a:spLocks noChangeShapeType="1"/>
            </p:cNvSpPr>
            <p:nvPr/>
          </p:nvSpPr>
          <p:spPr bwMode="auto">
            <a:xfrm flipV="1">
              <a:off x="3391447" y="3358015"/>
              <a:ext cx="2933" cy="6010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4" name="Line 838"/>
            <p:cNvSpPr>
              <a:spLocks noChangeShapeType="1"/>
            </p:cNvSpPr>
            <p:nvPr/>
          </p:nvSpPr>
          <p:spPr bwMode="auto">
            <a:xfrm>
              <a:off x="3391447" y="3959088"/>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5" name="Line 839"/>
            <p:cNvSpPr>
              <a:spLocks noChangeShapeType="1"/>
            </p:cNvSpPr>
            <p:nvPr/>
          </p:nvSpPr>
          <p:spPr bwMode="auto">
            <a:xfrm flipV="1">
              <a:off x="3391447" y="3358015"/>
              <a:ext cx="2933" cy="6010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6" name="Line 840"/>
            <p:cNvSpPr>
              <a:spLocks noChangeShapeType="1"/>
            </p:cNvSpPr>
            <p:nvPr/>
          </p:nvSpPr>
          <p:spPr bwMode="auto">
            <a:xfrm flipV="1">
              <a:off x="3391447" y="3935631"/>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7" name="Line 841"/>
            <p:cNvSpPr>
              <a:spLocks noChangeShapeType="1"/>
            </p:cNvSpPr>
            <p:nvPr/>
          </p:nvSpPr>
          <p:spPr bwMode="auto">
            <a:xfrm>
              <a:off x="3391447" y="3358015"/>
              <a:ext cx="2933" cy="117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38" name="Rectangle 842"/>
            <p:cNvSpPr>
              <a:spLocks noChangeArrowheads="1"/>
            </p:cNvSpPr>
            <p:nvPr/>
          </p:nvSpPr>
          <p:spPr bwMode="auto">
            <a:xfrm>
              <a:off x="3399929" y="3994272"/>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39" name="Line 843"/>
            <p:cNvSpPr>
              <a:spLocks noChangeShapeType="1"/>
            </p:cNvSpPr>
            <p:nvPr/>
          </p:nvSpPr>
          <p:spPr bwMode="auto">
            <a:xfrm flipV="1">
              <a:off x="4013044" y="3935631"/>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41" name="Rectangle 845"/>
            <p:cNvSpPr>
              <a:spLocks noChangeArrowheads="1"/>
            </p:cNvSpPr>
            <p:nvPr/>
          </p:nvSpPr>
          <p:spPr bwMode="auto">
            <a:xfrm>
              <a:off x="3985710" y="3994272"/>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5" name="Line 849"/>
            <p:cNvSpPr>
              <a:spLocks noChangeShapeType="1"/>
            </p:cNvSpPr>
            <p:nvPr/>
          </p:nvSpPr>
          <p:spPr bwMode="auto">
            <a:xfrm>
              <a:off x="3391447" y="3959088"/>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47" name="Rectangle 851"/>
            <p:cNvSpPr>
              <a:spLocks noChangeArrowheads="1"/>
            </p:cNvSpPr>
            <p:nvPr/>
          </p:nvSpPr>
          <p:spPr bwMode="auto">
            <a:xfrm>
              <a:off x="3282350" y="3865261"/>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 name="Line 852"/>
            <p:cNvSpPr>
              <a:spLocks noChangeShapeType="1"/>
            </p:cNvSpPr>
            <p:nvPr/>
          </p:nvSpPr>
          <p:spPr bwMode="auto">
            <a:xfrm>
              <a:off x="3391447" y="3651220"/>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50" name="Rectangle 854"/>
            <p:cNvSpPr>
              <a:spLocks noChangeArrowheads="1"/>
            </p:cNvSpPr>
            <p:nvPr/>
          </p:nvSpPr>
          <p:spPr bwMode="auto">
            <a:xfrm>
              <a:off x="3317831" y="3557395"/>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51" name="Line 855"/>
            <p:cNvSpPr>
              <a:spLocks noChangeShapeType="1"/>
            </p:cNvSpPr>
            <p:nvPr/>
          </p:nvSpPr>
          <p:spPr bwMode="auto">
            <a:xfrm>
              <a:off x="3391447" y="3358015"/>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53" name="Rectangle 857"/>
            <p:cNvSpPr>
              <a:spLocks noChangeArrowheads="1"/>
            </p:cNvSpPr>
            <p:nvPr/>
          </p:nvSpPr>
          <p:spPr bwMode="auto">
            <a:xfrm>
              <a:off x="3317831" y="3264189"/>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57" name="Line 861"/>
            <p:cNvSpPr>
              <a:spLocks noChangeShapeType="1"/>
            </p:cNvSpPr>
            <p:nvPr/>
          </p:nvSpPr>
          <p:spPr bwMode="auto">
            <a:xfrm>
              <a:off x="3391447" y="3959088"/>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59" name="Line 863"/>
            <p:cNvSpPr>
              <a:spLocks noChangeShapeType="1"/>
            </p:cNvSpPr>
            <p:nvPr/>
          </p:nvSpPr>
          <p:spPr bwMode="auto">
            <a:xfrm flipV="1">
              <a:off x="3391447" y="3358015"/>
              <a:ext cx="2933" cy="6010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0" name="Freeform 86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1" name="Freeform 865"/>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2" name="Freeform 866"/>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3" name="Freeform 867"/>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4" name="Freeform 868"/>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5" name="Freeform 869"/>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6" name="Freeform 870"/>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7" name="Freeform 87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8" name="Freeform 872"/>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69" name="Freeform 873"/>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0" name="Freeform 87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1" name="Freeform 875"/>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2" name="Freeform 876"/>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3" name="Freeform 877"/>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4" name="Freeform 878"/>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5" name="Freeform 879"/>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6" name="Freeform 880"/>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7" name="Freeform 88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8" name="Freeform 882"/>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79" name="Freeform 883"/>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0" name="Freeform 88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1" name="Freeform 885"/>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2" name="Freeform 886"/>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3" name="Freeform 887"/>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4" name="Freeform 888"/>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5" name="Freeform 889"/>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6" name="Freeform 890"/>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7" name="Freeform 89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8" name="Freeform 892"/>
            <p:cNvSpPr>
              <a:spLocks/>
            </p:cNvSpPr>
            <p:nvPr/>
          </p:nvSpPr>
          <p:spPr bwMode="auto">
            <a:xfrm>
              <a:off x="3403176" y="3451840"/>
              <a:ext cx="774063" cy="351847"/>
            </a:xfrm>
            <a:custGeom>
              <a:avLst/>
              <a:gdLst/>
              <a:ahLst/>
              <a:cxnLst>
                <a:cxn ang="0">
                  <a:pos x="4" y="116"/>
                </a:cxn>
                <a:cxn ang="0">
                  <a:pos x="12" y="92"/>
                </a:cxn>
                <a:cxn ang="0">
                  <a:pos x="20" y="56"/>
                </a:cxn>
                <a:cxn ang="0">
                  <a:pos x="28" y="24"/>
                </a:cxn>
                <a:cxn ang="0">
                  <a:pos x="36" y="4"/>
                </a:cxn>
                <a:cxn ang="0">
                  <a:pos x="44" y="0"/>
                </a:cxn>
                <a:cxn ang="0">
                  <a:pos x="52" y="16"/>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56"/>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8"/>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89" name="Freeform 893"/>
            <p:cNvSpPr>
              <a:spLocks/>
            </p:cNvSpPr>
            <p:nvPr/>
          </p:nvSpPr>
          <p:spPr bwMode="auto">
            <a:xfrm>
              <a:off x="3403176" y="3451840"/>
              <a:ext cx="774063" cy="351847"/>
            </a:xfrm>
            <a:custGeom>
              <a:avLst/>
              <a:gdLst/>
              <a:ahLst/>
              <a:cxnLst>
                <a:cxn ang="0">
                  <a:pos x="4" y="116"/>
                </a:cxn>
                <a:cxn ang="0">
                  <a:pos x="12" y="92"/>
                </a:cxn>
                <a:cxn ang="0">
                  <a:pos x="20" y="56"/>
                </a:cxn>
                <a:cxn ang="0">
                  <a:pos x="28" y="24"/>
                </a:cxn>
                <a:cxn ang="0">
                  <a:pos x="36" y="4"/>
                </a:cxn>
                <a:cxn ang="0">
                  <a:pos x="44" y="0"/>
                </a:cxn>
                <a:cxn ang="0">
                  <a:pos x="52" y="16"/>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4"/>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56"/>
                  </a:lnTo>
                  <a:lnTo>
                    <a:pt x="24" y="40"/>
                  </a:lnTo>
                  <a:lnTo>
                    <a:pt x="28" y="24"/>
                  </a:lnTo>
                  <a:lnTo>
                    <a:pt x="32" y="12"/>
                  </a:lnTo>
                  <a:lnTo>
                    <a:pt x="36" y="4"/>
                  </a:lnTo>
                  <a:lnTo>
                    <a:pt x="40" y="0"/>
                  </a:lnTo>
                  <a:lnTo>
                    <a:pt x="44" y="0"/>
                  </a:lnTo>
                  <a:lnTo>
                    <a:pt x="48" y="8"/>
                  </a:lnTo>
                  <a:lnTo>
                    <a:pt x="52" y="16"/>
                  </a:lnTo>
                  <a:lnTo>
                    <a:pt x="56" y="28"/>
                  </a:lnTo>
                  <a:lnTo>
                    <a:pt x="60" y="40"/>
                  </a:lnTo>
                  <a:lnTo>
                    <a:pt x="64" y="52"/>
                  </a:lnTo>
                  <a:lnTo>
                    <a:pt x="68" y="68"/>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4"/>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0" name="Freeform 894"/>
            <p:cNvSpPr>
              <a:spLocks/>
            </p:cNvSpPr>
            <p:nvPr/>
          </p:nvSpPr>
          <p:spPr bwMode="auto">
            <a:xfrm>
              <a:off x="3403176" y="3451840"/>
              <a:ext cx="774063" cy="351847"/>
            </a:xfrm>
            <a:custGeom>
              <a:avLst/>
              <a:gdLst/>
              <a:ahLst/>
              <a:cxnLst>
                <a:cxn ang="0">
                  <a:pos x="4" y="112"/>
                </a:cxn>
                <a:cxn ang="0">
                  <a:pos x="12" y="88"/>
                </a:cxn>
                <a:cxn ang="0">
                  <a:pos x="20" y="56"/>
                </a:cxn>
                <a:cxn ang="0">
                  <a:pos x="28" y="24"/>
                </a:cxn>
                <a:cxn ang="0">
                  <a:pos x="36" y="4"/>
                </a:cxn>
                <a:cxn ang="0">
                  <a:pos x="44" y="4"/>
                </a:cxn>
                <a:cxn ang="0">
                  <a:pos x="52" y="16"/>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4"/>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2"/>
                  </a:lnTo>
                  <a:lnTo>
                    <a:pt x="8" y="104"/>
                  </a:lnTo>
                  <a:lnTo>
                    <a:pt x="12" y="88"/>
                  </a:lnTo>
                  <a:lnTo>
                    <a:pt x="16" y="72"/>
                  </a:lnTo>
                  <a:lnTo>
                    <a:pt x="20" y="56"/>
                  </a:lnTo>
                  <a:lnTo>
                    <a:pt x="24" y="40"/>
                  </a:lnTo>
                  <a:lnTo>
                    <a:pt x="28" y="24"/>
                  </a:lnTo>
                  <a:lnTo>
                    <a:pt x="32" y="12"/>
                  </a:lnTo>
                  <a:lnTo>
                    <a:pt x="36" y="4"/>
                  </a:lnTo>
                  <a:lnTo>
                    <a:pt x="40" y="0"/>
                  </a:lnTo>
                  <a:lnTo>
                    <a:pt x="44" y="4"/>
                  </a:lnTo>
                  <a:lnTo>
                    <a:pt x="48" y="8"/>
                  </a:lnTo>
                  <a:lnTo>
                    <a:pt x="52" y="16"/>
                  </a:lnTo>
                  <a:lnTo>
                    <a:pt x="56" y="28"/>
                  </a:lnTo>
                  <a:lnTo>
                    <a:pt x="60" y="40"/>
                  </a:lnTo>
                  <a:lnTo>
                    <a:pt x="64" y="56"/>
                  </a:lnTo>
                  <a:lnTo>
                    <a:pt x="68" y="68"/>
                  </a:lnTo>
                  <a:lnTo>
                    <a:pt x="72" y="80"/>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4"/>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1" name="Freeform 895"/>
            <p:cNvSpPr>
              <a:spLocks/>
            </p:cNvSpPr>
            <p:nvPr/>
          </p:nvSpPr>
          <p:spPr bwMode="auto">
            <a:xfrm>
              <a:off x="3403176" y="3463569"/>
              <a:ext cx="774063" cy="328390"/>
            </a:xfrm>
            <a:custGeom>
              <a:avLst/>
              <a:gdLst/>
              <a:ahLst/>
              <a:cxnLst>
                <a:cxn ang="0">
                  <a:pos x="4" y="104"/>
                </a:cxn>
                <a:cxn ang="0">
                  <a:pos x="12" y="80"/>
                </a:cxn>
                <a:cxn ang="0">
                  <a:pos x="20" y="48"/>
                </a:cxn>
                <a:cxn ang="0">
                  <a:pos x="28" y="16"/>
                </a:cxn>
                <a:cxn ang="0">
                  <a:pos x="36" y="0"/>
                </a:cxn>
                <a:cxn ang="0">
                  <a:pos x="44" y="4"/>
                </a:cxn>
                <a:cxn ang="0">
                  <a:pos x="52" y="20"/>
                </a:cxn>
                <a:cxn ang="0">
                  <a:pos x="60" y="44"/>
                </a:cxn>
                <a:cxn ang="0">
                  <a:pos x="68" y="68"/>
                </a:cxn>
                <a:cxn ang="0">
                  <a:pos x="76" y="88"/>
                </a:cxn>
                <a:cxn ang="0">
                  <a:pos x="84" y="96"/>
                </a:cxn>
                <a:cxn ang="0">
                  <a:pos x="92" y="96"/>
                </a:cxn>
                <a:cxn ang="0">
                  <a:pos x="100" y="88"/>
                </a:cxn>
                <a:cxn ang="0">
                  <a:pos x="108" y="84"/>
                </a:cxn>
                <a:cxn ang="0">
                  <a:pos x="120" y="76"/>
                </a:cxn>
                <a:cxn ang="0">
                  <a:pos x="128" y="68"/>
                </a:cxn>
                <a:cxn ang="0">
                  <a:pos x="136" y="64"/>
                </a:cxn>
                <a:cxn ang="0">
                  <a:pos x="144" y="60"/>
                </a:cxn>
                <a:cxn ang="0">
                  <a:pos x="152" y="60"/>
                </a:cxn>
                <a:cxn ang="0">
                  <a:pos x="160" y="60"/>
                </a:cxn>
                <a:cxn ang="0">
                  <a:pos x="168" y="60"/>
                </a:cxn>
                <a:cxn ang="0">
                  <a:pos x="176" y="60"/>
                </a:cxn>
                <a:cxn ang="0">
                  <a:pos x="184" y="60"/>
                </a:cxn>
                <a:cxn ang="0">
                  <a:pos x="192" y="60"/>
                </a:cxn>
                <a:cxn ang="0">
                  <a:pos x="200" y="60"/>
                </a:cxn>
                <a:cxn ang="0">
                  <a:pos x="208" y="60"/>
                </a:cxn>
                <a:cxn ang="0">
                  <a:pos x="216" y="60"/>
                </a:cxn>
                <a:cxn ang="0">
                  <a:pos x="224" y="60"/>
                </a:cxn>
                <a:cxn ang="0">
                  <a:pos x="236" y="64"/>
                </a:cxn>
                <a:cxn ang="0">
                  <a:pos x="244" y="64"/>
                </a:cxn>
                <a:cxn ang="0">
                  <a:pos x="252" y="64"/>
                </a:cxn>
                <a:cxn ang="0">
                  <a:pos x="260" y="64"/>
                </a:cxn>
              </a:cxnLst>
              <a:rect l="0" t="0" r="r" b="b"/>
              <a:pathLst>
                <a:path w="264" h="112">
                  <a:moveTo>
                    <a:pt x="0" y="112"/>
                  </a:moveTo>
                  <a:lnTo>
                    <a:pt x="4" y="104"/>
                  </a:lnTo>
                  <a:lnTo>
                    <a:pt x="8" y="96"/>
                  </a:lnTo>
                  <a:lnTo>
                    <a:pt x="12" y="80"/>
                  </a:lnTo>
                  <a:lnTo>
                    <a:pt x="16" y="64"/>
                  </a:lnTo>
                  <a:lnTo>
                    <a:pt x="20" y="48"/>
                  </a:lnTo>
                  <a:lnTo>
                    <a:pt x="24" y="32"/>
                  </a:lnTo>
                  <a:lnTo>
                    <a:pt x="28" y="16"/>
                  </a:lnTo>
                  <a:lnTo>
                    <a:pt x="32" y="8"/>
                  </a:lnTo>
                  <a:lnTo>
                    <a:pt x="36" y="0"/>
                  </a:lnTo>
                  <a:lnTo>
                    <a:pt x="40" y="0"/>
                  </a:lnTo>
                  <a:lnTo>
                    <a:pt x="44" y="4"/>
                  </a:lnTo>
                  <a:lnTo>
                    <a:pt x="48" y="8"/>
                  </a:lnTo>
                  <a:lnTo>
                    <a:pt x="52" y="20"/>
                  </a:lnTo>
                  <a:lnTo>
                    <a:pt x="56" y="32"/>
                  </a:lnTo>
                  <a:lnTo>
                    <a:pt x="60" y="44"/>
                  </a:lnTo>
                  <a:lnTo>
                    <a:pt x="64" y="56"/>
                  </a:lnTo>
                  <a:lnTo>
                    <a:pt x="68" y="68"/>
                  </a:lnTo>
                  <a:lnTo>
                    <a:pt x="72" y="80"/>
                  </a:lnTo>
                  <a:lnTo>
                    <a:pt x="76" y="88"/>
                  </a:lnTo>
                  <a:lnTo>
                    <a:pt x="80" y="92"/>
                  </a:lnTo>
                  <a:lnTo>
                    <a:pt x="84" y="96"/>
                  </a:lnTo>
                  <a:lnTo>
                    <a:pt x="88" y="96"/>
                  </a:lnTo>
                  <a:lnTo>
                    <a:pt x="92" y="96"/>
                  </a:lnTo>
                  <a:lnTo>
                    <a:pt x="96" y="92"/>
                  </a:lnTo>
                  <a:lnTo>
                    <a:pt x="100" y="88"/>
                  </a:lnTo>
                  <a:lnTo>
                    <a:pt x="104" y="88"/>
                  </a:lnTo>
                  <a:lnTo>
                    <a:pt x="108" y="84"/>
                  </a:lnTo>
                  <a:lnTo>
                    <a:pt x="116" y="80"/>
                  </a:lnTo>
                  <a:lnTo>
                    <a:pt x="120" y="76"/>
                  </a:lnTo>
                  <a:lnTo>
                    <a:pt x="124" y="72"/>
                  </a:lnTo>
                  <a:lnTo>
                    <a:pt x="128" y="68"/>
                  </a:lnTo>
                  <a:lnTo>
                    <a:pt x="132" y="68"/>
                  </a:lnTo>
                  <a:lnTo>
                    <a:pt x="136" y="64"/>
                  </a:lnTo>
                  <a:lnTo>
                    <a:pt x="140" y="64"/>
                  </a:lnTo>
                  <a:lnTo>
                    <a:pt x="144" y="60"/>
                  </a:lnTo>
                  <a:lnTo>
                    <a:pt x="148" y="60"/>
                  </a:lnTo>
                  <a:lnTo>
                    <a:pt x="152" y="60"/>
                  </a:lnTo>
                  <a:lnTo>
                    <a:pt x="156" y="60"/>
                  </a:lnTo>
                  <a:lnTo>
                    <a:pt x="160" y="60"/>
                  </a:lnTo>
                  <a:lnTo>
                    <a:pt x="164" y="60"/>
                  </a:lnTo>
                  <a:lnTo>
                    <a:pt x="168" y="60"/>
                  </a:lnTo>
                  <a:lnTo>
                    <a:pt x="172" y="60"/>
                  </a:lnTo>
                  <a:lnTo>
                    <a:pt x="176" y="60"/>
                  </a:lnTo>
                  <a:lnTo>
                    <a:pt x="180" y="60"/>
                  </a:lnTo>
                  <a:lnTo>
                    <a:pt x="184" y="60"/>
                  </a:lnTo>
                  <a:lnTo>
                    <a:pt x="188" y="60"/>
                  </a:lnTo>
                  <a:lnTo>
                    <a:pt x="192" y="60"/>
                  </a:lnTo>
                  <a:lnTo>
                    <a:pt x="196" y="60"/>
                  </a:lnTo>
                  <a:lnTo>
                    <a:pt x="200" y="60"/>
                  </a:lnTo>
                  <a:lnTo>
                    <a:pt x="204" y="60"/>
                  </a:lnTo>
                  <a:lnTo>
                    <a:pt x="208" y="60"/>
                  </a:lnTo>
                  <a:lnTo>
                    <a:pt x="212" y="60"/>
                  </a:lnTo>
                  <a:lnTo>
                    <a:pt x="216" y="60"/>
                  </a:lnTo>
                  <a:lnTo>
                    <a:pt x="220" y="60"/>
                  </a:lnTo>
                  <a:lnTo>
                    <a:pt x="224" y="60"/>
                  </a:lnTo>
                  <a:lnTo>
                    <a:pt x="232" y="60"/>
                  </a:lnTo>
                  <a:lnTo>
                    <a:pt x="236" y="64"/>
                  </a:lnTo>
                  <a:lnTo>
                    <a:pt x="240" y="64"/>
                  </a:lnTo>
                  <a:lnTo>
                    <a:pt x="244" y="64"/>
                  </a:lnTo>
                  <a:lnTo>
                    <a:pt x="248" y="64"/>
                  </a:lnTo>
                  <a:lnTo>
                    <a:pt x="252" y="64"/>
                  </a:lnTo>
                  <a:lnTo>
                    <a:pt x="256" y="64"/>
                  </a:lnTo>
                  <a:lnTo>
                    <a:pt x="260" y="64"/>
                  </a:lnTo>
                  <a:lnTo>
                    <a:pt x="264" y="6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2" name="Freeform 896"/>
            <p:cNvSpPr>
              <a:spLocks/>
            </p:cNvSpPr>
            <p:nvPr/>
          </p:nvSpPr>
          <p:spPr bwMode="auto">
            <a:xfrm>
              <a:off x="3403176" y="3487025"/>
              <a:ext cx="774063" cy="258021"/>
            </a:xfrm>
            <a:custGeom>
              <a:avLst/>
              <a:gdLst/>
              <a:ahLst/>
              <a:cxnLst>
                <a:cxn ang="0">
                  <a:pos x="4" y="76"/>
                </a:cxn>
                <a:cxn ang="0">
                  <a:pos x="12" y="48"/>
                </a:cxn>
                <a:cxn ang="0">
                  <a:pos x="20" y="16"/>
                </a:cxn>
                <a:cxn ang="0">
                  <a:pos x="28" y="0"/>
                </a:cxn>
                <a:cxn ang="0">
                  <a:pos x="36" y="8"/>
                </a:cxn>
                <a:cxn ang="0">
                  <a:pos x="44" y="28"/>
                </a:cxn>
                <a:cxn ang="0">
                  <a:pos x="52" y="56"/>
                </a:cxn>
                <a:cxn ang="0">
                  <a:pos x="60" y="76"/>
                </a:cxn>
                <a:cxn ang="0">
                  <a:pos x="68" y="84"/>
                </a:cxn>
                <a:cxn ang="0">
                  <a:pos x="76" y="80"/>
                </a:cxn>
                <a:cxn ang="0">
                  <a:pos x="84" y="72"/>
                </a:cxn>
                <a:cxn ang="0">
                  <a:pos x="92" y="64"/>
                </a:cxn>
                <a:cxn ang="0">
                  <a:pos x="100" y="60"/>
                </a:cxn>
                <a:cxn ang="0">
                  <a:pos x="108" y="56"/>
                </a:cxn>
                <a:cxn ang="0">
                  <a:pos x="120" y="56"/>
                </a:cxn>
                <a:cxn ang="0">
                  <a:pos x="128" y="56"/>
                </a:cxn>
                <a:cxn ang="0">
                  <a:pos x="136" y="56"/>
                </a:cxn>
                <a:cxn ang="0">
                  <a:pos x="144" y="52"/>
                </a:cxn>
                <a:cxn ang="0">
                  <a:pos x="152" y="52"/>
                </a:cxn>
                <a:cxn ang="0">
                  <a:pos x="160" y="56"/>
                </a:cxn>
                <a:cxn ang="0">
                  <a:pos x="168" y="56"/>
                </a:cxn>
                <a:cxn ang="0">
                  <a:pos x="176" y="56"/>
                </a:cxn>
                <a:cxn ang="0">
                  <a:pos x="184" y="56"/>
                </a:cxn>
                <a:cxn ang="0">
                  <a:pos x="192" y="52"/>
                </a:cxn>
                <a:cxn ang="0">
                  <a:pos x="200" y="52"/>
                </a:cxn>
                <a:cxn ang="0">
                  <a:pos x="208" y="52"/>
                </a:cxn>
                <a:cxn ang="0">
                  <a:pos x="216" y="56"/>
                </a:cxn>
                <a:cxn ang="0">
                  <a:pos x="224" y="56"/>
                </a:cxn>
                <a:cxn ang="0">
                  <a:pos x="236" y="56"/>
                </a:cxn>
                <a:cxn ang="0">
                  <a:pos x="244" y="56"/>
                </a:cxn>
                <a:cxn ang="0">
                  <a:pos x="252" y="56"/>
                </a:cxn>
                <a:cxn ang="0">
                  <a:pos x="260" y="56"/>
                </a:cxn>
              </a:cxnLst>
              <a:rect l="0" t="0" r="r" b="b"/>
              <a:pathLst>
                <a:path w="264" h="88">
                  <a:moveTo>
                    <a:pt x="0" y="88"/>
                  </a:moveTo>
                  <a:lnTo>
                    <a:pt x="4" y="76"/>
                  </a:lnTo>
                  <a:lnTo>
                    <a:pt x="8" y="64"/>
                  </a:lnTo>
                  <a:lnTo>
                    <a:pt x="12" y="48"/>
                  </a:lnTo>
                  <a:lnTo>
                    <a:pt x="16" y="32"/>
                  </a:lnTo>
                  <a:lnTo>
                    <a:pt x="20" y="16"/>
                  </a:lnTo>
                  <a:lnTo>
                    <a:pt x="24" y="8"/>
                  </a:lnTo>
                  <a:lnTo>
                    <a:pt x="28" y="0"/>
                  </a:lnTo>
                  <a:lnTo>
                    <a:pt x="32" y="0"/>
                  </a:lnTo>
                  <a:lnTo>
                    <a:pt x="36" y="8"/>
                  </a:lnTo>
                  <a:lnTo>
                    <a:pt x="40" y="16"/>
                  </a:lnTo>
                  <a:lnTo>
                    <a:pt x="44" y="28"/>
                  </a:lnTo>
                  <a:lnTo>
                    <a:pt x="48" y="40"/>
                  </a:lnTo>
                  <a:lnTo>
                    <a:pt x="52" y="56"/>
                  </a:lnTo>
                  <a:lnTo>
                    <a:pt x="56" y="68"/>
                  </a:lnTo>
                  <a:lnTo>
                    <a:pt x="60" y="76"/>
                  </a:lnTo>
                  <a:lnTo>
                    <a:pt x="64" y="80"/>
                  </a:lnTo>
                  <a:lnTo>
                    <a:pt x="68" y="84"/>
                  </a:lnTo>
                  <a:lnTo>
                    <a:pt x="72" y="84"/>
                  </a:lnTo>
                  <a:lnTo>
                    <a:pt x="76" y="80"/>
                  </a:lnTo>
                  <a:lnTo>
                    <a:pt x="80" y="76"/>
                  </a:lnTo>
                  <a:lnTo>
                    <a:pt x="84" y="72"/>
                  </a:lnTo>
                  <a:lnTo>
                    <a:pt x="88" y="68"/>
                  </a:lnTo>
                  <a:lnTo>
                    <a:pt x="92" y="64"/>
                  </a:lnTo>
                  <a:lnTo>
                    <a:pt x="96" y="60"/>
                  </a:lnTo>
                  <a:lnTo>
                    <a:pt x="100" y="60"/>
                  </a:lnTo>
                  <a:lnTo>
                    <a:pt x="104" y="56"/>
                  </a:lnTo>
                  <a:lnTo>
                    <a:pt x="108" y="56"/>
                  </a:lnTo>
                  <a:lnTo>
                    <a:pt x="116" y="56"/>
                  </a:lnTo>
                  <a:lnTo>
                    <a:pt x="120" y="56"/>
                  </a:lnTo>
                  <a:lnTo>
                    <a:pt x="124" y="56"/>
                  </a:lnTo>
                  <a:lnTo>
                    <a:pt x="128" y="56"/>
                  </a:lnTo>
                  <a:lnTo>
                    <a:pt x="132" y="56"/>
                  </a:lnTo>
                  <a:lnTo>
                    <a:pt x="136" y="56"/>
                  </a:lnTo>
                  <a:lnTo>
                    <a:pt x="140" y="52"/>
                  </a:lnTo>
                  <a:lnTo>
                    <a:pt x="144" y="52"/>
                  </a:lnTo>
                  <a:lnTo>
                    <a:pt x="148" y="52"/>
                  </a:lnTo>
                  <a:lnTo>
                    <a:pt x="152" y="52"/>
                  </a:lnTo>
                  <a:lnTo>
                    <a:pt x="156" y="52"/>
                  </a:lnTo>
                  <a:lnTo>
                    <a:pt x="160" y="56"/>
                  </a:lnTo>
                  <a:lnTo>
                    <a:pt x="164" y="56"/>
                  </a:lnTo>
                  <a:lnTo>
                    <a:pt x="168" y="56"/>
                  </a:lnTo>
                  <a:lnTo>
                    <a:pt x="172" y="56"/>
                  </a:lnTo>
                  <a:lnTo>
                    <a:pt x="176" y="56"/>
                  </a:lnTo>
                  <a:lnTo>
                    <a:pt x="180" y="56"/>
                  </a:lnTo>
                  <a:lnTo>
                    <a:pt x="184" y="56"/>
                  </a:lnTo>
                  <a:lnTo>
                    <a:pt x="188" y="52"/>
                  </a:lnTo>
                  <a:lnTo>
                    <a:pt x="192" y="52"/>
                  </a:lnTo>
                  <a:lnTo>
                    <a:pt x="196" y="52"/>
                  </a:lnTo>
                  <a:lnTo>
                    <a:pt x="200" y="52"/>
                  </a:lnTo>
                  <a:lnTo>
                    <a:pt x="204" y="52"/>
                  </a:lnTo>
                  <a:lnTo>
                    <a:pt x="208" y="52"/>
                  </a:lnTo>
                  <a:lnTo>
                    <a:pt x="212" y="56"/>
                  </a:lnTo>
                  <a:lnTo>
                    <a:pt x="216" y="56"/>
                  </a:lnTo>
                  <a:lnTo>
                    <a:pt x="220" y="56"/>
                  </a:lnTo>
                  <a:lnTo>
                    <a:pt x="224" y="56"/>
                  </a:lnTo>
                  <a:lnTo>
                    <a:pt x="232" y="56"/>
                  </a:lnTo>
                  <a:lnTo>
                    <a:pt x="236" y="56"/>
                  </a:lnTo>
                  <a:lnTo>
                    <a:pt x="240" y="56"/>
                  </a:lnTo>
                  <a:lnTo>
                    <a:pt x="244" y="56"/>
                  </a:lnTo>
                  <a:lnTo>
                    <a:pt x="248" y="56"/>
                  </a:lnTo>
                  <a:lnTo>
                    <a:pt x="252" y="56"/>
                  </a:lnTo>
                  <a:lnTo>
                    <a:pt x="256" y="56"/>
                  </a:lnTo>
                  <a:lnTo>
                    <a:pt x="260" y="56"/>
                  </a:lnTo>
                  <a:lnTo>
                    <a:pt x="264" y="5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3" name="Freeform 897"/>
            <p:cNvSpPr>
              <a:spLocks/>
            </p:cNvSpPr>
            <p:nvPr/>
          </p:nvSpPr>
          <p:spPr bwMode="auto">
            <a:xfrm>
              <a:off x="3403176" y="3616035"/>
              <a:ext cx="774063" cy="58641"/>
            </a:xfrm>
            <a:custGeom>
              <a:avLst/>
              <a:gdLst/>
              <a:ahLst/>
              <a:cxnLst>
                <a:cxn ang="0">
                  <a:pos x="4" y="8"/>
                </a:cxn>
                <a:cxn ang="0">
                  <a:pos x="12" y="4"/>
                </a:cxn>
                <a:cxn ang="0">
                  <a:pos x="20" y="0"/>
                </a:cxn>
                <a:cxn ang="0">
                  <a:pos x="28" y="4"/>
                </a:cxn>
                <a:cxn ang="0">
                  <a:pos x="36" y="8"/>
                </a:cxn>
                <a:cxn ang="0">
                  <a:pos x="44" y="16"/>
                </a:cxn>
                <a:cxn ang="0">
                  <a:pos x="52" y="20"/>
                </a:cxn>
                <a:cxn ang="0">
                  <a:pos x="60" y="20"/>
                </a:cxn>
                <a:cxn ang="0">
                  <a:pos x="68" y="20"/>
                </a:cxn>
                <a:cxn ang="0">
                  <a:pos x="76" y="16"/>
                </a:cxn>
                <a:cxn ang="0">
                  <a:pos x="84" y="12"/>
                </a:cxn>
                <a:cxn ang="0">
                  <a:pos x="92" y="8"/>
                </a:cxn>
                <a:cxn ang="0">
                  <a:pos x="100" y="12"/>
                </a:cxn>
                <a:cxn ang="0">
                  <a:pos x="108" y="12"/>
                </a:cxn>
                <a:cxn ang="0">
                  <a:pos x="120" y="12"/>
                </a:cxn>
                <a:cxn ang="0">
                  <a:pos x="128" y="12"/>
                </a:cxn>
                <a:cxn ang="0">
                  <a:pos x="136" y="12"/>
                </a:cxn>
                <a:cxn ang="0">
                  <a:pos x="144" y="8"/>
                </a:cxn>
                <a:cxn ang="0">
                  <a:pos x="152" y="12"/>
                </a:cxn>
                <a:cxn ang="0">
                  <a:pos x="160" y="12"/>
                </a:cxn>
                <a:cxn ang="0">
                  <a:pos x="168" y="12"/>
                </a:cxn>
                <a:cxn ang="0">
                  <a:pos x="176" y="12"/>
                </a:cxn>
                <a:cxn ang="0">
                  <a:pos x="184" y="12"/>
                </a:cxn>
                <a:cxn ang="0">
                  <a:pos x="192" y="12"/>
                </a:cxn>
                <a:cxn ang="0">
                  <a:pos x="200" y="12"/>
                </a:cxn>
                <a:cxn ang="0">
                  <a:pos x="208" y="12"/>
                </a:cxn>
                <a:cxn ang="0">
                  <a:pos x="216" y="12"/>
                </a:cxn>
                <a:cxn ang="0">
                  <a:pos x="224" y="12"/>
                </a:cxn>
                <a:cxn ang="0">
                  <a:pos x="236" y="12"/>
                </a:cxn>
                <a:cxn ang="0">
                  <a:pos x="244" y="12"/>
                </a:cxn>
                <a:cxn ang="0">
                  <a:pos x="252" y="12"/>
                </a:cxn>
                <a:cxn ang="0">
                  <a:pos x="260" y="12"/>
                </a:cxn>
              </a:cxnLst>
              <a:rect l="0" t="0" r="r" b="b"/>
              <a:pathLst>
                <a:path w="264" h="20">
                  <a:moveTo>
                    <a:pt x="0" y="12"/>
                  </a:moveTo>
                  <a:lnTo>
                    <a:pt x="4" y="8"/>
                  </a:lnTo>
                  <a:lnTo>
                    <a:pt x="8" y="8"/>
                  </a:lnTo>
                  <a:lnTo>
                    <a:pt x="12" y="4"/>
                  </a:lnTo>
                  <a:lnTo>
                    <a:pt x="16" y="0"/>
                  </a:lnTo>
                  <a:lnTo>
                    <a:pt x="20" y="0"/>
                  </a:lnTo>
                  <a:lnTo>
                    <a:pt x="24" y="0"/>
                  </a:lnTo>
                  <a:lnTo>
                    <a:pt x="28" y="4"/>
                  </a:lnTo>
                  <a:lnTo>
                    <a:pt x="32" y="4"/>
                  </a:lnTo>
                  <a:lnTo>
                    <a:pt x="36" y="8"/>
                  </a:lnTo>
                  <a:lnTo>
                    <a:pt x="40" y="12"/>
                  </a:lnTo>
                  <a:lnTo>
                    <a:pt x="44" y="16"/>
                  </a:lnTo>
                  <a:lnTo>
                    <a:pt x="48" y="20"/>
                  </a:lnTo>
                  <a:lnTo>
                    <a:pt x="52" y="20"/>
                  </a:lnTo>
                  <a:lnTo>
                    <a:pt x="56" y="20"/>
                  </a:lnTo>
                  <a:lnTo>
                    <a:pt x="60" y="20"/>
                  </a:lnTo>
                  <a:lnTo>
                    <a:pt x="64" y="20"/>
                  </a:lnTo>
                  <a:lnTo>
                    <a:pt x="68" y="20"/>
                  </a:lnTo>
                  <a:lnTo>
                    <a:pt x="72" y="16"/>
                  </a:lnTo>
                  <a:lnTo>
                    <a:pt x="76" y="16"/>
                  </a:lnTo>
                  <a:lnTo>
                    <a:pt x="80" y="12"/>
                  </a:lnTo>
                  <a:lnTo>
                    <a:pt x="84" y="12"/>
                  </a:lnTo>
                  <a:lnTo>
                    <a:pt x="88" y="12"/>
                  </a:lnTo>
                  <a:lnTo>
                    <a:pt x="92" y="8"/>
                  </a:lnTo>
                  <a:lnTo>
                    <a:pt x="96" y="8"/>
                  </a:lnTo>
                  <a:lnTo>
                    <a:pt x="100" y="12"/>
                  </a:lnTo>
                  <a:lnTo>
                    <a:pt x="104" y="12"/>
                  </a:lnTo>
                  <a:lnTo>
                    <a:pt x="108" y="12"/>
                  </a:lnTo>
                  <a:lnTo>
                    <a:pt x="116" y="12"/>
                  </a:lnTo>
                  <a:lnTo>
                    <a:pt x="120" y="12"/>
                  </a:lnTo>
                  <a:lnTo>
                    <a:pt x="124" y="12"/>
                  </a:lnTo>
                  <a:lnTo>
                    <a:pt x="128" y="12"/>
                  </a:lnTo>
                  <a:lnTo>
                    <a:pt x="132" y="12"/>
                  </a:lnTo>
                  <a:lnTo>
                    <a:pt x="136" y="12"/>
                  </a:lnTo>
                  <a:lnTo>
                    <a:pt x="140" y="12"/>
                  </a:lnTo>
                  <a:lnTo>
                    <a:pt x="144" y="8"/>
                  </a:lnTo>
                  <a:lnTo>
                    <a:pt x="148" y="12"/>
                  </a:lnTo>
                  <a:lnTo>
                    <a:pt x="152" y="12"/>
                  </a:lnTo>
                  <a:lnTo>
                    <a:pt x="156" y="12"/>
                  </a:lnTo>
                  <a:lnTo>
                    <a:pt x="160" y="12"/>
                  </a:lnTo>
                  <a:lnTo>
                    <a:pt x="164" y="12"/>
                  </a:lnTo>
                  <a:lnTo>
                    <a:pt x="168" y="12"/>
                  </a:lnTo>
                  <a:lnTo>
                    <a:pt x="172" y="12"/>
                  </a:lnTo>
                  <a:lnTo>
                    <a:pt x="176" y="12"/>
                  </a:lnTo>
                  <a:lnTo>
                    <a:pt x="180" y="12"/>
                  </a:lnTo>
                  <a:lnTo>
                    <a:pt x="184" y="12"/>
                  </a:lnTo>
                  <a:lnTo>
                    <a:pt x="188" y="12"/>
                  </a:lnTo>
                  <a:lnTo>
                    <a:pt x="192" y="12"/>
                  </a:lnTo>
                  <a:lnTo>
                    <a:pt x="196" y="12"/>
                  </a:lnTo>
                  <a:lnTo>
                    <a:pt x="200" y="12"/>
                  </a:lnTo>
                  <a:lnTo>
                    <a:pt x="204" y="12"/>
                  </a:lnTo>
                  <a:lnTo>
                    <a:pt x="208" y="12"/>
                  </a:lnTo>
                  <a:lnTo>
                    <a:pt x="212" y="12"/>
                  </a:lnTo>
                  <a:lnTo>
                    <a:pt x="216" y="12"/>
                  </a:lnTo>
                  <a:lnTo>
                    <a:pt x="220" y="12"/>
                  </a:lnTo>
                  <a:lnTo>
                    <a:pt x="224" y="12"/>
                  </a:lnTo>
                  <a:lnTo>
                    <a:pt x="232" y="12"/>
                  </a:lnTo>
                  <a:lnTo>
                    <a:pt x="236" y="12"/>
                  </a:lnTo>
                  <a:lnTo>
                    <a:pt x="240" y="12"/>
                  </a:lnTo>
                  <a:lnTo>
                    <a:pt x="244" y="12"/>
                  </a:lnTo>
                  <a:lnTo>
                    <a:pt x="248" y="12"/>
                  </a:lnTo>
                  <a:lnTo>
                    <a:pt x="252" y="12"/>
                  </a:lnTo>
                  <a:lnTo>
                    <a:pt x="256" y="12"/>
                  </a:lnTo>
                  <a:lnTo>
                    <a:pt x="260" y="12"/>
                  </a:lnTo>
                  <a:lnTo>
                    <a:pt x="264" y="12"/>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4" name="Freeform 898"/>
            <p:cNvSpPr>
              <a:spLocks/>
            </p:cNvSpPr>
            <p:nvPr/>
          </p:nvSpPr>
          <p:spPr bwMode="auto">
            <a:xfrm>
              <a:off x="3403176" y="3510482"/>
              <a:ext cx="774063" cy="281478"/>
            </a:xfrm>
            <a:custGeom>
              <a:avLst/>
              <a:gdLst/>
              <a:ahLst/>
              <a:cxnLst>
                <a:cxn ang="0">
                  <a:pos x="4" y="20"/>
                </a:cxn>
                <a:cxn ang="0">
                  <a:pos x="12" y="4"/>
                </a:cxn>
                <a:cxn ang="0">
                  <a:pos x="20" y="0"/>
                </a:cxn>
                <a:cxn ang="0">
                  <a:pos x="28" y="16"/>
                </a:cxn>
                <a:cxn ang="0">
                  <a:pos x="36" y="40"/>
                </a:cxn>
                <a:cxn ang="0">
                  <a:pos x="44" y="72"/>
                </a:cxn>
                <a:cxn ang="0">
                  <a:pos x="52" y="92"/>
                </a:cxn>
                <a:cxn ang="0">
                  <a:pos x="60" y="96"/>
                </a:cxn>
                <a:cxn ang="0">
                  <a:pos x="68" y="84"/>
                </a:cxn>
                <a:cxn ang="0">
                  <a:pos x="76" y="64"/>
                </a:cxn>
                <a:cxn ang="0">
                  <a:pos x="84" y="48"/>
                </a:cxn>
                <a:cxn ang="0">
                  <a:pos x="92" y="36"/>
                </a:cxn>
                <a:cxn ang="0">
                  <a:pos x="100" y="32"/>
                </a:cxn>
                <a:cxn ang="0">
                  <a:pos x="108" y="36"/>
                </a:cxn>
                <a:cxn ang="0">
                  <a:pos x="120" y="40"/>
                </a:cxn>
                <a:cxn ang="0">
                  <a:pos x="128" y="40"/>
                </a:cxn>
                <a:cxn ang="0">
                  <a:pos x="136" y="44"/>
                </a:cxn>
                <a:cxn ang="0">
                  <a:pos x="144" y="44"/>
                </a:cxn>
                <a:cxn ang="0">
                  <a:pos x="152" y="48"/>
                </a:cxn>
                <a:cxn ang="0">
                  <a:pos x="160" y="52"/>
                </a:cxn>
                <a:cxn ang="0">
                  <a:pos x="168" y="52"/>
                </a:cxn>
                <a:cxn ang="0">
                  <a:pos x="176" y="52"/>
                </a:cxn>
                <a:cxn ang="0">
                  <a:pos x="184" y="48"/>
                </a:cxn>
                <a:cxn ang="0">
                  <a:pos x="192" y="44"/>
                </a:cxn>
                <a:cxn ang="0">
                  <a:pos x="200" y="44"/>
                </a:cxn>
                <a:cxn ang="0">
                  <a:pos x="208" y="44"/>
                </a:cxn>
                <a:cxn ang="0">
                  <a:pos x="216" y="48"/>
                </a:cxn>
                <a:cxn ang="0">
                  <a:pos x="224" y="52"/>
                </a:cxn>
                <a:cxn ang="0">
                  <a:pos x="236" y="52"/>
                </a:cxn>
                <a:cxn ang="0">
                  <a:pos x="244" y="52"/>
                </a:cxn>
                <a:cxn ang="0">
                  <a:pos x="252" y="48"/>
                </a:cxn>
                <a:cxn ang="0">
                  <a:pos x="260" y="48"/>
                </a:cxn>
              </a:cxnLst>
              <a:rect l="0" t="0" r="r" b="b"/>
              <a:pathLst>
                <a:path w="264" h="96">
                  <a:moveTo>
                    <a:pt x="0" y="32"/>
                  </a:moveTo>
                  <a:lnTo>
                    <a:pt x="4" y="20"/>
                  </a:lnTo>
                  <a:lnTo>
                    <a:pt x="8" y="12"/>
                  </a:lnTo>
                  <a:lnTo>
                    <a:pt x="12" y="4"/>
                  </a:lnTo>
                  <a:lnTo>
                    <a:pt x="16" y="0"/>
                  </a:lnTo>
                  <a:lnTo>
                    <a:pt x="20" y="0"/>
                  </a:lnTo>
                  <a:lnTo>
                    <a:pt x="24" y="4"/>
                  </a:lnTo>
                  <a:lnTo>
                    <a:pt x="28" y="16"/>
                  </a:lnTo>
                  <a:lnTo>
                    <a:pt x="32" y="28"/>
                  </a:lnTo>
                  <a:lnTo>
                    <a:pt x="36" y="40"/>
                  </a:lnTo>
                  <a:lnTo>
                    <a:pt x="40" y="56"/>
                  </a:lnTo>
                  <a:lnTo>
                    <a:pt x="44" y="72"/>
                  </a:lnTo>
                  <a:lnTo>
                    <a:pt x="48" y="84"/>
                  </a:lnTo>
                  <a:lnTo>
                    <a:pt x="52" y="92"/>
                  </a:lnTo>
                  <a:lnTo>
                    <a:pt x="56" y="96"/>
                  </a:lnTo>
                  <a:lnTo>
                    <a:pt x="60" y="96"/>
                  </a:lnTo>
                  <a:lnTo>
                    <a:pt x="64" y="92"/>
                  </a:lnTo>
                  <a:lnTo>
                    <a:pt x="68" y="84"/>
                  </a:lnTo>
                  <a:lnTo>
                    <a:pt x="72" y="76"/>
                  </a:lnTo>
                  <a:lnTo>
                    <a:pt x="76" y="64"/>
                  </a:lnTo>
                  <a:lnTo>
                    <a:pt x="80" y="56"/>
                  </a:lnTo>
                  <a:lnTo>
                    <a:pt x="84" y="48"/>
                  </a:lnTo>
                  <a:lnTo>
                    <a:pt x="88" y="40"/>
                  </a:lnTo>
                  <a:lnTo>
                    <a:pt x="92" y="36"/>
                  </a:lnTo>
                  <a:lnTo>
                    <a:pt x="96" y="32"/>
                  </a:lnTo>
                  <a:lnTo>
                    <a:pt x="100" y="32"/>
                  </a:lnTo>
                  <a:lnTo>
                    <a:pt x="104" y="32"/>
                  </a:lnTo>
                  <a:lnTo>
                    <a:pt x="108" y="36"/>
                  </a:lnTo>
                  <a:lnTo>
                    <a:pt x="116" y="36"/>
                  </a:lnTo>
                  <a:lnTo>
                    <a:pt x="120" y="40"/>
                  </a:lnTo>
                  <a:lnTo>
                    <a:pt x="124" y="40"/>
                  </a:lnTo>
                  <a:lnTo>
                    <a:pt x="128" y="40"/>
                  </a:lnTo>
                  <a:lnTo>
                    <a:pt x="132" y="44"/>
                  </a:lnTo>
                  <a:lnTo>
                    <a:pt x="136" y="44"/>
                  </a:lnTo>
                  <a:lnTo>
                    <a:pt x="140" y="44"/>
                  </a:lnTo>
                  <a:lnTo>
                    <a:pt x="144" y="44"/>
                  </a:lnTo>
                  <a:lnTo>
                    <a:pt x="148" y="48"/>
                  </a:lnTo>
                  <a:lnTo>
                    <a:pt x="152" y="48"/>
                  </a:lnTo>
                  <a:lnTo>
                    <a:pt x="156" y="48"/>
                  </a:lnTo>
                  <a:lnTo>
                    <a:pt x="160" y="52"/>
                  </a:lnTo>
                  <a:lnTo>
                    <a:pt x="164" y="52"/>
                  </a:lnTo>
                  <a:lnTo>
                    <a:pt x="168" y="52"/>
                  </a:lnTo>
                  <a:lnTo>
                    <a:pt x="172" y="52"/>
                  </a:lnTo>
                  <a:lnTo>
                    <a:pt x="176" y="52"/>
                  </a:lnTo>
                  <a:lnTo>
                    <a:pt x="180" y="48"/>
                  </a:lnTo>
                  <a:lnTo>
                    <a:pt x="184" y="48"/>
                  </a:lnTo>
                  <a:lnTo>
                    <a:pt x="188" y="44"/>
                  </a:lnTo>
                  <a:lnTo>
                    <a:pt x="192" y="44"/>
                  </a:lnTo>
                  <a:lnTo>
                    <a:pt x="196" y="44"/>
                  </a:lnTo>
                  <a:lnTo>
                    <a:pt x="200" y="44"/>
                  </a:lnTo>
                  <a:lnTo>
                    <a:pt x="204" y="44"/>
                  </a:lnTo>
                  <a:lnTo>
                    <a:pt x="208" y="44"/>
                  </a:lnTo>
                  <a:lnTo>
                    <a:pt x="212" y="48"/>
                  </a:lnTo>
                  <a:lnTo>
                    <a:pt x="216" y="48"/>
                  </a:lnTo>
                  <a:lnTo>
                    <a:pt x="220" y="48"/>
                  </a:lnTo>
                  <a:lnTo>
                    <a:pt x="224" y="52"/>
                  </a:lnTo>
                  <a:lnTo>
                    <a:pt x="232" y="52"/>
                  </a:lnTo>
                  <a:lnTo>
                    <a:pt x="236" y="52"/>
                  </a:lnTo>
                  <a:lnTo>
                    <a:pt x="240" y="52"/>
                  </a:lnTo>
                  <a:lnTo>
                    <a:pt x="244" y="52"/>
                  </a:lnTo>
                  <a:lnTo>
                    <a:pt x="248" y="48"/>
                  </a:lnTo>
                  <a:lnTo>
                    <a:pt x="252" y="48"/>
                  </a:lnTo>
                  <a:lnTo>
                    <a:pt x="256" y="48"/>
                  </a:lnTo>
                  <a:lnTo>
                    <a:pt x="260" y="48"/>
                  </a:lnTo>
                  <a:lnTo>
                    <a:pt x="264" y="4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5" name="Freeform 899"/>
            <p:cNvSpPr>
              <a:spLocks/>
            </p:cNvSpPr>
            <p:nvPr/>
          </p:nvSpPr>
          <p:spPr bwMode="auto">
            <a:xfrm>
              <a:off x="3403176" y="3475297"/>
              <a:ext cx="774063" cy="425149"/>
            </a:xfrm>
            <a:custGeom>
              <a:avLst/>
              <a:gdLst/>
              <a:ahLst/>
              <a:cxnLst>
                <a:cxn ang="0">
                  <a:pos x="4" y="145"/>
                </a:cxn>
                <a:cxn ang="0">
                  <a:pos x="12" y="137"/>
                </a:cxn>
                <a:cxn ang="0">
                  <a:pos x="20" y="108"/>
                </a:cxn>
                <a:cxn ang="0">
                  <a:pos x="28" y="64"/>
                </a:cxn>
                <a:cxn ang="0">
                  <a:pos x="36" y="28"/>
                </a:cxn>
                <a:cxn ang="0">
                  <a:pos x="44" y="4"/>
                </a:cxn>
                <a:cxn ang="0">
                  <a:pos x="52" y="4"/>
                </a:cxn>
                <a:cxn ang="0">
                  <a:pos x="60" y="12"/>
                </a:cxn>
                <a:cxn ang="0">
                  <a:pos x="68" y="28"/>
                </a:cxn>
                <a:cxn ang="0">
                  <a:pos x="76" y="40"/>
                </a:cxn>
                <a:cxn ang="0">
                  <a:pos x="84" y="40"/>
                </a:cxn>
                <a:cxn ang="0">
                  <a:pos x="92" y="40"/>
                </a:cxn>
                <a:cxn ang="0">
                  <a:pos x="100" y="40"/>
                </a:cxn>
                <a:cxn ang="0">
                  <a:pos x="108" y="48"/>
                </a:cxn>
                <a:cxn ang="0">
                  <a:pos x="120" y="64"/>
                </a:cxn>
                <a:cxn ang="0">
                  <a:pos x="128" y="80"/>
                </a:cxn>
                <a:cxn ang="0">
                  <a:pos x="136" y="92"/>
                </a:cxn>
                <a:cxn ang="0">
                  <a:pos x="144" y="92"/>
                </a:cxn>
                <a:cxn ang="0">
                  <a:pos x="152" y="84"/>
                </a:cxn>
                <a:cxn ang="0">
                  <a:pos x="160" y="72"/>
                </a:cxn>
                <a:cxn ang="0">
                  <a:pos x="168" y="68"/>
                </a:cxn>
                <a:cxn ang="0">
                  <a:pos x="176" y="68"/>
                </a:cxn>
                <a:cxn ang="0">
                  <a:pos x="184" y="72"/>
                </a:cxn>
                <a:cxn ang="0">
                  <a:pos x="192" y="72"/>
                </a:cxn>
                <a:cxn ang="0">
                  <a:pos x="200" y="68"/>
                </a:cxn>
                <a:cxn ang="0">
                  <a:pos x="208" y="60"/>
                </a:cxn>
                <a:cxn ang="0">
                  <a:pos x="216" y="52"/>
                </a:cxn>
                <a:cxn ang="0">
                  <a:pos x="224" y="48"/>
                </a:cxn>
                <a:cxn ang="0">
                  <a:pos x="236" y="48"/>
                </a:cxn>
                <a:cxn ang="0">
                  <a:pos x="244" y="52"/>
                </a:cxn>
                <a:cxn ang="0">
                  <a:pos x="252" y="52"/>
                </a:cxn>
                <a:cxn ang="0">
                  <a:pos x="260" y="52"/>
                </a:cxn>
              </a:cxnLst>
              <a:rect l="0" t="0" r="r" b="b"/>
              <a:pathLst>
                <a:path w="264" h="145">
                  <a:moveTo>
                    <a:pt x="0" y="141"/>
                  </a:moveTo>
                  <a:lnTo>
                    <a:pt x="4" y="145"/>
                  </a:lnTo>
                  <a:lnTo>
                    <a:pt x="8" y="145"/>
                  </a:lnTo>
                  <a:lnTo>
                    <a:pt x="12" y="137"/>
                  </a:lnTo>
                  <a:lnTo>
                    <a:pt x="16" y="125"/>
                  </a:lnTo>
                  <a:lnTo>
                    <a:pt x="20" y="108"/>
                  </a:lnTo>
                  <a:lnTo>
                    <a:pt x="24" y="88"/>
                  </a:lnTo>
                  <a:lnTo>
                    <a:pt x="28" y="64"/>
                  </a:lnTo>
                  <a:lnTo>
                    <a:pt x="32" y="44"/>
                  </a:lnTo>
                  <a:lnTo>
                    <a:pt x="36" y="28"/>
                  </a:lnTo>
                  <a:lnTo>
                    <a:pt x="40" y="12"/>
                  </a:lnTo>
                  <a:lnTo>
                    <a:pt x="44" y="4"/>
                  </a:lnTo>
                  <a:lnTo>
                    <a:pt x="48" y="0"/>
                  </a:lnTo>
                  <a:lnTo>
                    <a:pt x="52" y="4"/>
                  </a:lnTo>
                  <a:lnTo>
                    <a:pt x="56" y="8"/>
                  </a:lnTo>
                  <a:lnTo>
                    <a:pt x="60" y="12"/>
                  </a:lnTo>
                  <a:lnTo>
                    <a:pt x="64" y="24"/>
                  </a:lnTo>
                  <a:lnTo>
                    <a:pt x="68" y="28"/>
                  </a:lnTo>
                  <a:lnTo>
                    <a:pt x="72" y="36"/>
                  </a:lnTo>
                  <a:lnTo>
                    <a:pt x="76" y="40"/>
                  </a:lnTo>
                  <a:lnTo>
                    <a:pt x="80" y="40"/>
                  </a:lnTo>
                  <a:lnTo>
                    <a:pt x="84" y="40"/>
                  </a:lnTo>
                  <a:lnTo>
                    <a:pt x="88" y="40"/>
                  </a:lnTo>
                  <a:lnTo>
                    <a:pt x="92" y="40"/>
                  </a:lnTo>
                  <a:lnTo>
                    <a:pt x="96" y="36"/>
                  </a:lnTo>
                  <a:lnTo>
                    <a:pt x="100" y="40"/>
                  </a:lnTo>
                  <a:lnTo>
                    <a:pt x="104" y="40"/>
                  </a:lnTo>
                  <a:lnTo>
                    <a:pt x="108" y="48"/>
                  </a:lnTo>
                  <a:lnTo>
                    <a:pt x="116" y="56"/>
                  </a:lnTo>
                  <a:lnTo>
                    <a:pt x="120" y="64"/>
                  </a:lnTo>
                  <a:lnTo>
                    <a:pt x="124" y="72"/>
                  </a:lnTo>
                  <a:lnTo>
                    <a:pt x="128" y="80"/>
                  </a:lnTo>
                  <a:lnTo>
                    <a:pt x="132" y="88"/>
                  </a:lnTo>
                  <a:lnTo>
                    <a:pt x="136" y="92"/>
                  </a:lnTo>
                  <a:lnTo>
                    <a:pt x="140" y="96"/>
                  </a:lnTo>
                  <a:lnTo>
                    <a:pt x="144" y="92"/>
                  </a:lnTo>
                  <a:lnTo>
                    <a:pt x="148" y="88"/>
                  </a:lnTo>
                  <a:lnTo>
                    <a:pt x="152" y="84"/>
                  </a:lnTo>
                  <a:lnTo>
                    <a:pt x="156" y="80"/>
                  </a:lnTo>
                  <a:lnTo>
                    <a:pt x="160" y="72"/>
                  </a:lnTo>
                  <a:lnTo>
                    <a:pt x="164" y="68"/>
                  </a:lnTo>
                  <a:lnTo>
                    <a:pt x="168" y="68"/>
                  </a:lnTo>
                  <a:lnTo>
                    <a:pt x="172" y="68"/>
                  </a:lnTo>
                  <a:lnTo>
                    <a:pt x="176" y="68"/>
                  </a:lnTo>
                  <a:lnTo>
                    <a:pt x="180" y="68"/>
                  </a:lnTo>
                  <a:lnTo>
                    <a:pt x="184" y="72"/>
                  </a:lnTo>
                  <a:lnTo>
                    <a:pt x="188" y="72"/>
                  </a:lnTo>
                  <a:lnTo>
                    <a:pt x="192" y="72"/>
                  </a:lnTo>
                  <a:lnTo>
                    <a:pt x="196" y="72"/>
                  </a:lnTo>
                  <a:lnTo>
                    <a:pt x="200" y="68"/>
                  </a:lnTo>
                  <a:lnTo>
                    <a:pt x="204" y="64"/>
                  </a:lnTo>
                  <a:lnTo>
                    <a:pt x="208" y="60"/>
                  </a:lnTo>
                  <a:lnTo>
                    <a:pt x="212" y="56"/>
                  </a:lnTo>
                  <a:lnTo>
                    <a:pt x="216" y="52"/>
                  </a:lnTo>
                  <a:lnTo>
                    <a:pt x="220" y="48"/>
                  </a:lnTo>
                  <a:lnTo>
                    <a:pt x="224" y="48"/>
                  </a:lnTo>
                  <a:lnTo>
                    <a:pt x="232" y="48"/>
                  </a:lnTo>
                  <a:lnTo>
                    <a:pt x="236" y="48"/>
                  </a:lnTo>
                  <a:lnTo>
                    <a:pt x="240" y="48"/>
                  </a:lnTo>
                  <a:lnTo>
                    <a:pt x="244" y="52"/>
                  </a:lnTo>
                  <a:lnTo>
                    <a:pt x="248" y="52"/>
                  </a:lnTo>
                  <a:lnTo>
                    <a:pt x="252" y="52"/>
                  </a:lnTo>
                  <a:lnTo>
                    <a:pt x="256" y="52"/>
                  </a:lnTo>
                  <a:lnTo>
                    <a:pt x="260" y="52"/>
                  </a:lnTo>
                  <a:lnTo>
                    <a:pt x="264" y="5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6" name="Freeform 900"/>
            <p:cNvSpPr>
              <a:spLocks/>
            </p:cNvSpPr>
            <p:nvPr/>
          </p:nvSpPr>
          <p:spPr bwMode="auto">
            <a:xfrm>
              <a:off x="3403176" y="3440112"/>
              <a:ext cx="774063" cy="351847"/>
            </a:xfrm>
            <a:custGeom>
              <a:avLst/>
              <a:gdLst/>
              <a:ahLst/>
              <a:cxnLst>
                <a:cxn ang="0">
                  <a:pos x="4" y="56"/>
                </a:cxn>
                <a:cxn ang="0">
                  <a:pos x="12" y="16"/>
                </a:cxn>
                <a:cxn ang="0">
                  <a:pos x="20" y="0"/>
                </a:cxn>
                <a:cxn ang="0">
                  <a:pos x="28" y="16"/>
                </a:cxn>
                <a:cxn ang="0">
                  <a:pos x="36" y="56"/>
                </a:cxn>
                <a:cxn ang="0">
                  <a:pos x="44" y="100"/>
                </a:cxn>
                <a:cxn ang="0">
                  <a:pos x="52" y="120"/>
                </a:cxn>
                <a:cxn ang="0">
                  <a:pos x="60" y="112"/>
                </a:cxn>
                <a:cxn ang="0">
                  <a:pos x="68" y="84"/>
                </a:cxn>
                <a:cxn ang="0">
                  <a:pos x="76" y="60"/>
                </a:cxn>
                <a:cxn ang="0">
                  <a:pos x="84" y="52"/>
                </a:cxn>
                <a:cxn ang="0">
                  <a:pos x="92" y="68"/>
                </a:cxn>
                <a:cxn ang="0">
                  <a:pos x="100" y="88"/>
                </a:cxn>
                <a:cxn ang="0">
                  <a:pos x="108" y="104"/>
                </a:cxn>
                <a:cxn ang="0">
                  <a:pos x="120" y="96"/>
                </a:cxn>
                <a:cxn ang="0">
                  <a:pos x="128" y="76"/>
                </a:cxn>
                <a:cxn ang="0">
                  <a:pos x="136" y="56"/>
                </a:cxn>
                <a:cxn ang="0">
                  <a:pos x="144" y="44"/>
                </a:cxn>
                <a:cxn ang="0">
                  <a:pos x="152" y="52"/>
                </a:cxn>
                <a:cxn ang="0">
                  <a:pos x="160" y="72"/>
                </a:cxn>
                <a:cxn ang="0">
                  <a:pos x="168" y="84"/>
                </a:cxn>
                <a:cxn ang="0">
                  <a:pos x="176" y="80"/>
                </a:cxn>
                <a:cxn ang="0">
                  <a:pos x="184" y="72"/>
                </a:cxn>
                <a:cxn ang="0">
                  <a:pos x="192" y="60"/>
                </a:cxn>
                <a:cxn ang="0">
                  <a:pos x="200" y="56"/>
                </a:cxn>
                <a:cxn ang="0">
                  <a:pos x="208" y="64"/>
                </a:cxn>
                <a:cxn ang="0">
                  <a:pos x="216" y="76"/>
                </a:cxn>
                <a:cxn ang="0">
                  <a:pos x="224" y="84"/>
                </a:cxn>
                <a:cxn ang="0">
                  <a:pos x="236" y="84"/>
                </a:cxn>
                <a:cxn ang="0">
                  <a:pos x="244" y="76"/>
                </a:cxn>
                <a:cxn ang="0">
                  <a:pos x="252" y="68"/>
                </a:cxn>
                <a:cxn ang="0">
                  <a:pos x="260" y="64"/>
                </a:cxn>
              </a:cxnLst>
              <a:rect l="0" t="0" r="r" b="b"/>
              <a:pathLst>
                <a:path w="264" h="120">
                  <a:moveTo>
                    <a:pt x="0" y="80"/>
                  </a:moveTo>
                  <a:lnTo>
                    <a:pt x="4" y="56"/>
                  </a:lnTo>
                  <a:lnTo>
                    <a:pt x="8" y="36"/>
                  </a:lnTo>
                  <a:lnTo>
                    <a:pt x="12" y="16"/>
                  </a:lnTo>
                  <a:lnTo>
                    <a:pt x="16" y="4"/>
                  </a:lnTo>
                  <a:lnTo>
                    <a:pt x="20" y="0"/>
                  </a:lnTo>
                  <a:lnTo>
                    <a:pt x="24" y="4"/>
                  </a:lnTo>
                  <a:lnTo>
                    <a:pt x="28" y="16"/>
                  </a:lnTo>
                  <a:lnTo>
                    <a:pt x="32" y="36"/>
                  </a:lnTo>
                  <a:lnTo>
                    <a:pt x="36" y="56"/>
                  </a:lnTo>
                  <a:lnTo>
                    <a:pt x="40" y="80"/>
                  </a:lnTo>
                  <a:lnTo>
                    <a:pt x="44" y="100"/>
                  </a:lnTo>
                  <a:lnTo>
                    <a:pt x="48" y="112"/>
                  </a:lnTo>
                  <a:lnTo>
                    <a:pt x="52" y="120"/>
                  </a:lnTo>
                  <a:lnTo>
                    <a:pt x="56" y="120"/>
                  </a:lnTo>
                  <a:lnTo>
                    <a:pt x="60" y="112"/>
                  </a:lnTo>
                  <a:lnTo>
                    <a:pt x="64" y="100"/>
                  </a:lnTo>
                  <a:lnTo>
                    <a:pt x="68" y="84"/>
                  </a:lnTo>
                  <a:lnTo>
                    <a:pt x="72" y="72"/>
                  </a:lnTo>
                  <a:lnTo>
                    <a:pt x="76" y="60"/>
                  </a:lnTo>
                  <a:lnTo>
                    <a:pt x="80" y="52"/>
                  </a:lnTo>
                  <a:lnTo>
                    <a:pt x="84" y="52"/>
                  </a:lnTo>
                  <a:lnTo>
                    <a:pt x="88" y="56"/>
                  </a:lnTo>
                  <a:lnTo>
                    <a:pt x="92" y="68"/>
                  </a:lnTo>
                  <a:lnTo>
                    <a:pt x="96" y="80"/>
                  </a:lnTo>
                  <a:lnTo>
                    <a:pt x="100" y="88"/>
                  </a:lnTo>
                  <a:lnTo>
                    <a:pt x="104" y="96"/>
                  </a:lnTo>
                  <a:lnTo>
                    <a:pt x="108" y="104"/>
                  </a:lnTo>
                  <a:lnTo>
                    <a:pt x="116" y="100"/>
                  </a:lnTo>
                  <a:lnTo>
                    <a:pt x="120" y="96"/>
                  </a:lnTo>
                  <a:lnTo>
                    <a:pt x="124" y="88"/>
                  </a:lnTo>
                  <a:lnTo>
                    <a:pt x="128" y="76"/>
                  </a:lnTo>
                  <a:lnTo>
                    <a:pt x="132" y="64"/>
                  </a:lnTo>
                  <a:lnTo>
                    <a:pt x="136" y="56"/>
                  </a:lnTo>
                  <a:lnTo>
                    <a:pt x="140" y="48"/>
                  </a:lnTo>
                  <a:lnTo>
                    <a:pt x="144" y="44"/>
                  </a:lnTo>
                  <a:lnTo>
                    <a:pt x="148" y="48"/>
                  </a:lnTo>
                  <a:lnTo>
                    <a:pt x="152" y="52"/>
                  </a:lnTo>
                  <a:lnTo>
                    <a:pt x="156" y="60"/>
                  </a:lnTo>
                  <a:lnTo>
                    <a:pt x="160" y="72"/>
                  </a:lnTo>
                  <a:lnTo>
                    <a:pt x="164" y="76"/>
                  </a:lnTo>
                  <a:lnTo>
                    <a:pt x="168" y="84"/>
                  </a:lnTo>
                  <a:lnTo>
                    <a:pt x="172" y="84"/>
                  </a:lnTo>
                  <a:lnTo>
                    <a:pt x="176" y="80"/>
                  </a:lnTo>
                  <a:lnTo>
                    <a:pt x="180" y="76"/>
                  </a:lnTo>
                  <a:lnTo>
                    <a:pt x="184" y="72"/>
                  </a:lnTo>
                  <a:lnTo>
                    <a:pt x="188" y="64"/>
                  </a:lnTo>
                  <a:lnTo>
                    <a:pt x="192" y="60"/>
                  </a:lnTo>
                  <a:lnTo>
                    <a:pt x="196" y="56"/>
                  </a:lnTo>
                  <a:lnTo>
                    <a:pt x="200" y="56"/>
                  </a:lnTo>
                  <a:lnTo>
                    <a:pt x="204" y="60"/>
                  </a:lnTo>
                  <a:lnTo>
                    <a:pt x="208" y="64"/>
                  </a:lnTo>
                  <a:lnTo>
                    <a:pt x="212" y="68"/>
                  </a:lnTo>
                  <a:lnTo>
                    <a:pt x="216" y="76"/>
                  </a:lnTo>
                  <a:lnTo>
                    <a:pt x="220" y="80"/>
                  </a:lnTo>
                  <a:lnTo>
                    <a:pt x="224" y="84"/>
                  </a:lnTo>
                  <a:lnTo>
                    <a:pt x="232" y="84"/>
                  </a:lnTo>
                  <a:lnTo>
                    <a:pt x="236" y="84"/>
                  </a:lnTo>
                  <a:lnTo>
                    <a:pt x="240" y="80"/>
                  </a:lnTo>
                  <a:lnTo>
                    <a:pt x="244" y="76"/>
                  </a:lnTo>
                  <a:lnTo>
                    <a:pt x="248" y="68"/>
                  </a:lnTo>
                  <a:lnTo>
                    <a:pt x="252" y="68"/>
                  </a:lnTo>
                  <a:lnTo>
                    <a:pt x="256" y="64"/>
                  </a:lnTo>
                  <a:lnTo>
                    <a:pt x="260" y="64"/>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7" name="Freeform 901"/>
            <p:cNvSpPr>
              <a:spLocks/>
            </p:cNvSpPr>
            <p:nvPr/>
          </p:nvSpPr>
          <p:spPr bwMode="auto">
            <a:xfrm>
              <a:off x="3403176" y="3627764"/>
              <a:ext cx="774063" cy="35185"/>
            </a:xfrm>
            <a:custGeom>
              <a:avLst/>
              <a:gdLst/>
              <a:ahLst/>
              <a:cxnLst>
                <a:cxn ang="0">
                  <a:pos x="4" y="8"/>
                </a:cxn>
                <a:cxn ang="0">
                  <a:pos x="12" y="4"/>
                </a:cxn>
                <a:cxn ang="0">
                  <a:pos x="20" y="0"/>
                </a:cxn>
                <a:cxn ang="0">
                  <a:pos x="28" y="0"/>
                </a:cxn>
                <a:cxn ang="0">
                  <a:pos x="36" y="4"/>
                </a:cxn>
                <a:cxn ang="0">
                  <a:pos x="44" y="8"/>
                </a:cxn>
                <a:cxn ang="0">
                  <a:pos x="52" y="12"/>
                </a:cxn>
                <a:cxn ang="0">
                  <a:pos x="60" y="12"/>
                </a:cxn>
                <a:cxn ang="0">
                  <a:pos x="68" y="12"/>
                </a:cxn>
                <a:cxn ang="0">
                  <a:pos x="76" y="8"/>
                </a:cxn>
                <a:cxn ang="0">
                  <a:pos x="84" y="8"/>
                </a:cxn>
                <a:cxn ang="0">
                  <a:pos x="92" y="8"/>
                </a:cxn>
                <a:cxn ang="0">
                  <a:pos x="100" y="8"/>
                </a:cxn>
                <a:cxn ang="0">
                  <a:pos x="108" y="8"/>
                </a:cxn>
                <a:cxn ang="0">
                  <a:pos x="120" y="8"/>
                </a:cxn>
                <a:cxn ang="0">
                  <a:pos x="128" y="8"/>
                </a:cxn>
                <a:cxn ang="0">
                  <a:pos x="136" y="8"/>
                </a:cxn>
                <a:cxn ang="0">
                  <a:pos x="144" y="8"/>
                </a:cxn>
                <a:cxn ang="0">
                  <a:pos x="152" y="8"/>
                </a:cxn>
                <a:cxn ang="0">
                  <a:pos x="160" y="8"/>
                </a:cxn>
                <a:cxn ang="0">
                  <a:pos x="168" y="8"/>
                </a:cxn>
                <a:cxn ang="0">
                  <a:pos x="176" y="8"/>
                </a:cxn>
                <a:cxn ang="0">
                  <a:pos x="184" y="8"/>
                </a:cxn>
                <a:cxn ang="0">
                  <a:pos x="192" y="8"/>
                </a:cxn>
                <a:cxn ang="0">
                  <a:pos x="200" y="8"/>
                </a:cxn>
                <a:cxn ang="0">
                  <a:pos x="208" y="8"/>
                </a:cxn>
                <a:cxn ang="0">
                  <a:pos x="216" y="8"/>
                </a:cxn>
                <a:cxn ang="0">
                  <a:pos x="224" y="8"/>
                </a:cxn>
                <a:cxn ang="0">
                  <a:pos x="236" y="8"/>
                </a:cxn>
                <a:cxn ang="0">
                  <a:pos x="244" y="8"/>
                </a:cxn>
                <a:cxn ang="0">
                  <a:pos x="252" y="8"/>
                </a:cxn>
                <a:cxn ang="0">
                  <a:pos x="260" y="8"/>
                </a:cxn>
              </a:cxnLst>
              <a:rect l="0" t="0" r="r" b="b"/>
              <a:pathLst>
                <a:path w="264" h="12">
                  <a:moveTo>
                    <a:pt x="0" y="12"/>
                  </a:moveTo>
                  <a:lnTo>
                    <a:pt x="4" y="8"/>
                  </a:lnTo>
                  <a:lnTo>
                    <a:pt x="8" y="4"/>
                  </a:lnTo>
                  <a:lnTo>
                    <a:pt x="12" y="4"/>
                  </a:lnTo>
                  <a:lnTo>
                    <a:pt x="16" y="0"/>
                  </a:lnTo>
                  <a:lnTo>
                    <a:pt x="20" y="0"/>
                  </a:lnTo>
                  <a:lnTo>
                    <a:pt x="24" y="0"/>
                  </a:lnTo>
                  <a:lnTo>
                    <a:pt x="28" y="0"/>
                  </a:lnTo>
                  <a:lnTo>
                    <a:pt x="32" y="0"/>
                  </a:lnTo>
                  <a:lnTo>
                    <a:pt x="36" y="4"/>
                  </a:lnTo>
                  <a:lnTo>
                    <a:pt x="40" y="4"/>
                  </a:lnTo>
                  <a:lnTo>
                    <a:pt x="44" y="8"/>
                  </a:lnTo>
                  <a:lnTo>
                    <a:pt x="48" y="12"/>
                  </a:lnTo>
                  <a:lnTo>
                    <a:pt x="52" y="12"/>
                  </a:lnTo>
                  <a:lnTo>
                    <a:pt x="56" y="12"/>
                  </a:lnTo>
                  <a:lnTo>
                    <a:pt x="60" y="12"/>
                  </a:lnTo>
                  <a:lnTo>
                    <a:pt x="64" y="12"/>
                  </a:lnTo>
                  <a:lnTo>
                    <a:pt x="68" y="12"/>
                  </a:lnTo>
                  <a:lnTo>
                    <a:pt x="72" y="12"/>
                  </a:lnTo>
                  <a:lnTo>
                    <a:pt x="76" y="8"/>
                  </a:lnTo>
                  <a:lnTo>
                    <a:pt x="80" y="8"/>
                  </a:lnTo>
                  <a:lnTo>
                    <a:pt x="84" y="8"/>
                  </a:lnTo>
                  <a:lnTo>
                    <a:pt x="88" y="8"/>
                  </a:lnTo>
                  <a:lnTo>
                    <a:pt x="92" y="8"/>
                  </a:lnTo>
                  <a:lnTo>
                    <a:pt x="96" y="8"/>
                  </a:lnTo>
                  <a:lnTo>
                    <a:pt x="100" y="8"/>
                  </a:lnTo>
                  <a:lnTo>
                    <a:pt x="104" y="8"/>
                  </a:lnTo>
                  <a:lnTo>
                    <a:pt x="108" y="8"/>
                  </a:lnTo>
                  <a:lnTo>
                    <a:pt x="116" y="8"/>
                  </a:lnTo>
                  <a:lnTo>
                    <a:pt x="120" y="8"/>
                  </a:lnTo>
                  <a:lnTo>
                    <a:pt x="124" y="8"/>
                  </a:lnTo>
                  <a:lnTo>
                    <a:pt x="128" y="8"/>
                  </a:lnTo>
                  <a:lnTo>
                    <a:pt x="132" y="8"/>
                  </a:lnTo>
                  <a:lnTo>
                    <a:pt x="136" y="8"/>
                  </a:lnTo>
                  <a:lnTo>
                    <a:pt x="140" y="8"/>
                  </a:lnTo>
                  <a:lnTo>
                    <a:pt x="144" y="8"/>
                  </a:lnTo>
                  <a:lnTo>
                    <a:pt x="148" y="8"/>
                  </a:lnTo>
                  <a:lnTo>
                    <a:pt x="152" y="8"/>
                  </a:lnTo>
                  <a:lnTo>
                    <a:pt x="156" y="8"/>
                  </a:lnTo>
                  <a:lnTo>
                    <a:pt x="160" y="8"/>
                  </a:lnTo>
                  <a:lnTo>
                    <a:pt x="164" y="8"/>
                  </a:lnTo>
                  <a:lnTo>
                    <a:pt x="168" y="8"/>
                  </a:lnTo>
                  <a:lnTo>
                    <a:pt x="172" y="8"/>
                  </a:lnTo>
                  <a:lnTo>
                    <a:pt x="176" y="8"/>
                  </a:lnTo>
                  <a:lnTo>
                    <a:pt x="180" y="8"/>
                  </a:lnTo>
                  <a:lnTo>
                    <a:pt x="184" y="8"/>
                  </a:lnTo>
                  <a:lnTo>
                    <a:pt x="188" y="8"/>
                  </a:lnTo>
                  <a:lnTo>
                    <a:pt x="192" y="8"/>
                  </a:lnTo>
                  <a:lnTo>
                    <a:pt x="196" y="8"/>
                  </a:lnTo>
                  <a:lnTo>
                    <a:pt x="200" y="8"/>
                  </a:lnTo>
                  <a:lnTo>
                    <a:pt x="204" y="8"/>
                  </a:lnTo>
                  <a:lnTo>
                    <a:pt x="208" y="8"/>
                  </a:lnTo>
                  <a:lnTo>
                    <a:pt x="212" y="8"/>
                  </a:lnTo>
                  <a:lnTo>
                    <a:pt x="216" y="8"/>
                  </a:lnTo>
                  <a:lnTo>
                    <a:pt x="220" y="8"/>
                  </a:lnTo>
                  <a:lnTo>
                    <a:pt x="224" y="8"/>
                  </a:lnTo>
                  <a:lnTo>
                    <a:pt x="232" y="8"/>
                  </a:lnTo>
                  <a:lnTo>
                    <a:pt x="236" y="8"/>
                  </a:lnTo>
                  <a:lnTo>
                    <a:pt x="240" y="8"/>
                  </a:lnTo>
                  <a:lnTo>
                    <a:pt x="244" y="8"/>
                  </a:lnTo>
                  <a:lnTo>
                    <a:pt x="248" y="8"/>
                  </a:lnTo>
                  <a:lnTo>
                    <a:pt x="252" y="8"/>
                  </a:lnTo>
                  <a:lnTo>
                    <a:pt x="256" y="8"/>
                  </a:lnTo>
                  <a:lnTo>
                    <a:pt x="260" y="8"/>
                  </a:lnTo>
                  <a:lnTo>
                    <a:pt x="264" y="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8" name="Freeform 902"/>
            <p:cNvSpPr>
              <a:spLocks/>
            </p:cNvSpPr>
            <p:nvPr/>
          </p:nvSpPr>
          <p:spPr bwMode="auto">
            <a:xfrm>
              <a:off x="3403176" y="3616035"/>
              <a:ext cx="774063" cy="58641"/>
            </a:xfrm>
            <a:custGeom>
              <a:avLst/>
              <a:gdLst/>
              <a:ahLst/>
              <a:cxnLst>
                <a:cxn ang="0">
                  <a:pos x="4" y="16"/>
                </a:cxn>
                <a:cxn ang="0">
                  <a:pos x="12" y="8"/>
                </a:cxn>
                <a:cxn ang="0">
                  <a:pos x="20" y="4"/>
                </a:cxn>
                <a:cxn ang="0">
                  <a:pos x="28" y="0"/>
                </a:cxn>
                <a:cxn ang="0">
                  <a:pos x="36" y="4"/>
                </a:cxn>
                <a:cxn ang="0">
                  <a:pos x="44" y="8"/>
                </a:cxn>
                <a:cxn ang="0">
                  <a:pos x="52" y="12"/>
                </a:cxn>
                <a:cxn ang="0">
                  <a:pos x="60" y="16"/>
                </a:cxn>
                <a:cxn ang="0">
                  <a:pos x="68" y="16"/>
                </a:cxn>
                <a:cxn ang="0">
                  <a:pos x="76" y="16"/>
                </a:cxn>
                <a:cxn ang="0">
                  <a:pos x="84" y="12"/>
                </a:cxn>
                <a:cxn ang="0">
                  <a:pos x="92" y="12"/>
                </a:cxn>
                <a:cxn ang="0">
                  <a:pos x="100" y="12"/>
                </a:cxn>
                <a:cxn ang="0">
                  <a:pos x="108" y="12"/>
                </a:cxn>
                <a:cxn ang="0">
                  <a:pos x="120" y="12"/>
                </a:cxn>
                <a:cxn ang="0">
                  <a:pos x="128" y="12"/>
                </a:cxn>
                <a:cxn ang="0">
                  <a:pos x="136" y="12"/>
                </a:cxn>
                <a:cxn ang="0">
                  <a:pos x="144" y="12"/>
                </a:cxn>
                <a:cxn ang="0">
                  <a:pos x="152" y="12"/>
                </a:cxn>
                <a:cxn ang="0">
                  <a:pos x="160" y="12"/>
                </a:cxn>
                <a:cxn ang="0">
                  <a:pos x="168" y="12"/>
                </a:cxn>
                <a:cxn ang="0">
                  <a:pos x="176" y="12"/>
                </a:cxn>
                <a:cxn ang="0">
                  <a:pos x="184" y="12"/>
                </a:cxn>
                <a:cxn ang="0">
                  <a:pos x="192" y="12"/>
                </a:cxn>
                <a:cxn ang="0">
                  <a:pos x="200" y="12"/>
                </a:cxn>
                <a:cxn ang="0">
                  <a:pos x="208" y="12"/>
                </a:cxn>
                <a:cxn ang="0">
                  <a:pos x="216" y="12"/>
                </a:cxn>
                <a:cxn ang="0">
                  <a:pos x="224" y="12"/>
                </a:cxn>
                <a:cxn ang="0">
                  <a:pos x="236" y="12"/>
                </a:cxn>
                <a:cxn ang="0">
                  <a:pos x="244" y="12"/>
                </a:cxn>
                <a:cxn ang="0">
                  <a:pos x="252" y="12"/>
                </a:cxn>
                <a:cxn ang="0">
                  <a:pos x="260" y="12"/>
                </a:cxn>
              </a:cxnLst>
              <a:rect l="0" t="0" r="r" b="b"/>
              <a:pathLst>
                <a:path w="264" h="20">
                  <a:moveTo>
                    <a:pt x="0" y="20"/>
                  </a:moveTo>
                  <a:lnTo>
                    <a:pt x="4" y="16"/>
                  </a:lnTo>
                  <a:lnTo>
                    <a:pt x="8" y="12"/>
                  </a:lnTo>
                  <a:lnTo>
                    <a:pt x="12" y="8"/>
                  </a:lnTo>
                  <a:lnTo>
                    <a:pt x="16" y="8"/>
                  </a:lnTo>
                  <a:lnTo>
                    <a:pt x="20" y="4"/>
                  </a:lnTo>
                  <a:lnTo>
                    <a:pt x="24" y="4"/>
                  </a:lnTo>
                  <a:lnTo>
                    <a:pt x="28" y="0"/>
                  </a:lnTo>
                  <a:lnTo>
                    <a:pt x="32" y="4"/>
                  </a:lnTo>
                  <a:lnTo>
                    <a:pt x="36" y="4"/>
                  </a:lnTo>
                  <a:lnTo>
                    <a:pt x="40" y="4"/>
                  </a:lnTo>
                  <a:lnTo>
                    <a:pt x="44" y="8"/>
                  </a:lnTo>
                  <a:lnTo>
                    <a:pt x="48" y="12"/>
                  </a:lnTo>
                  <a:lnTo>
                    <a:pt x="52" y="12"/>
                  </a:lnTo>
                  <a:lnTo>
                    <a:pt x="56" y="16"/>
                  </a:lnTo>
                  <a:lnTo>
                    <a:pt x="60" y="16"/>
                  </a:lnTo>
                  <a:lnTo>
                    <a:pt x="64" y="16"/>
                  </a:lnTo>
                  <a:lnTo>
                    <a:pt x="68" y="16"/>
                  </a:lnTo>
                  <a:lnTo>
                    <a:pt x="72" y="16"/>
                  </a:lnTo>
                  <a:lnTo>
                    <a:pt x="76" y="16"/>
                  </a:lnTo>
                  <a:lnTo>
                    <a:pt x="80" y="12"/>
                  </a:lnTo>
                  <a:lnTo>
                    <a:pt x="84" y="12"/>
                  </a:lnTo>
                  <a:lnTo>
                    <a:pt x="88" y="12"/>
                  </a:lnTo>
                  <a:lnTo>
                    <a:pt x="92" y="12"/>
                  </a:lnTo>
                  <a:lnTo>
                    <a:pt x="96" y="12"/>
                  </a:lnTo>
                  <a:lnTo>
                    <a:pt x="100" y="12"/>
                  </a:lnTo>
                  <a:lnTo>
                    <a:pt x="104" y="12"/>
                  </a:lnTo>
                  <a:lnTo>
                    <a:pt x="108" y="12"/>
                  </a:lnTo>
                  <a:lnTo>
                    <a:pt x="116" y="12"/>
                  </a:lnTo>
                  <a:lnTo>
                    <a:pt x="120" y="12"/>
                  </a:lnTo>
                  <a:lnTo>
                    <a:pt x="124" y="12"/>
                  </a:lnTo>
                  <a:lnTo>
                    <a:pt x="128" y="12"/>
                  </a:lnTo>
                  <a:lnTo>
                    <a:pt x="132" y="12"/>
                  </a:lnTo>
                  <a:lnTo>
                    <a:pt x="136" y="12"/>
                  </a:lnTo>
                  <a:lnTo>
                    <a:pt x="140" y="12"/>
                  </a:lnTo>
                  <a:lnTo>
                    <a:pt x="144" y="12"/>
                  </a:lnTo>
                  <a:lnTo>
                    <a:pt x="148" y="12"/>
                  </a:lnTo>
                  <a:lnTo>
                    <a:pt x="152" y="12"/>
                  </a:lnTo>
                  <a:lnTo>
                    <a:pt x="156" y="12"/>
                  </a:lnTo>
                  <a:lnTo>
                    <a:pt x="160" y="12"/>
                  </a:lnTo>
                  <a:lnTo>
                    <a:pt x="164" y="12"/>
                  </a:lnTo>
                  <a:lnTo>
                    <a:pt x="168" y="12"/>
                  </a:lnTo>
                  <a:lnTo>
                    <a:pt x="172" y="12"/>
                  </a:lnTo>
                  <a:lnTo>
                    <a:pt x="176" y="12"/>
                  </a:lnTo>
                  <a:lnTo>
                    <a:pt x="180" y="12"/>
                  </a:lnTo>
                  <a:lnTo>
                    <a:pt x="184" y="12"/>
                  </a:lnTo>
                  <a:lnTo>
                    <a:pt x="188" y="12"/>
                  </a:lnTo>
                  <a:lnTo>
                    <a:pt x="192" y="12"/>
                  </a:lnTo>
                  <a:lnTo>
                    <a:pt x="196" y="12"/>
                  </a:lnTo>
                  <a:lnTo>
                    <a:pt x="200" y="12"/>
                  </a:lnTo>
                  <a:lnTo>
                    <a:pt x="204" y="12"/>
                  </a:lnTo>
                  <a:lnTo>
                    <a:pt x="208" y="12"/>
                  </a:lnTo>
                  <a:lnTo>
                    <a:pt x="212" y="12"/>
                  </a:lnTo>
                  <a:lnTo>
                    <a:pt x="216" y="12"/>
                  </a:lnTo>
                  <a:lnTo>
                    <a:pt x="220" y="12"/>
                  </a:lnTo>
                  <a:lnTo>
                    <a:pt x="224" y="12"/>
                  </a:lnTo>
                  <a:lnTo>
                    <a:pt x="232" y="12"/>
                  </a:lnTo>
                  <a:lnTo>
                    <a:pt x="236" y="12"/>
                  </a:lnTo>
                  <a:lnTo>
                    <a:pt x="240" y="12"/>
                  </a:lnTo>
                  <a:lnTo>
                    <a:pt x="244" y="12"/>
                  </a:lnTo>
                  <a:lnTo>
                    <a:pt x="248" y="12"/>
                  </a:lnTo>
                  <a:lnTo>
                    <a:pt x="252" y="12"/>
                  </a:lnTo>
                  <a:lnTo>
                    <a:pt x="256" y="12"/>
                  </a:lnTo>
                  <a:lnTo>
                    <a:pt x="260" y="12"/>
                  </a:lnTo>
                  <a:lnTo>
                    <a:pt x="264" y="1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4999" name="Freeform 903"/>
            <p:cNvSpPr>
              <a:spLocks/>
            </p:cNvSpPr>
            <p:nvPr/>
          </p:nvSpPr>
          <p:spPr bwMode="auto">
            <a:xfrm>
              <a:off x="3403176" y="3604307"/>
              <a:ext cx="774063" cy="93825"/>
            </a:xfrm>
            <a:custGeom>
              <a:avLst/>
              <a:gdLst/>
              <a:ahLst/>
              <a:cxnLst>
                <a:cxn ang="0">
                  <a:pos x="4" y="32"/>
                </a:cxn>
                <a:cxn ang="0">
                  <a:pos x="12" y="20"/>
                </a:cxn>
                <a:cxn ang="0">
                  <a:pos x="20" y="12"/>
                </a:cxn>
                <a:cxn ang="0">
                  <a:pos x="28" y="4"/>
                </a:cxn>
                <a:cxn ang="0">
                  <a:pos x="36" y="0"/>
                </a:cxn>
                <a:cxn ang="0">
                  <a:pos x="44" y="4"/>
                </a:cxn>
                <a:cxn ang="0">
                  <a:pos x="52" y="8"/>
                </a:cxn>
                <a:cxn ang="0">
                  <a:pos x="60" y="12"/>
                </a:cxn>
                <a:cxn ang="0">
                  <a:pos x="68" y="16"/>
                </a:cxn>
                <a:cxn ang="0">
                  <a:pos x="76" y="16"/>
                </a:cxn>
                <a:cxn ang="0">
                  <a:pos x="84" y="16"/>
                </a:cxn>
                <a:cxn ang="0">
                  <a:pos x="92" y="16"/>
                </a:cxn>
                <a:cxn ang="0">
                  <a:pos x="100" y="20"/>
                </a:cxn>
                <a:cxn ang="0">
                  <a:pos x="108" y="20"/>
                </a:cxn>
                <a:cxn ang="0">
                  <a:pos x="120" y="20"/>
                </a:cxn>
                <a:cxn ang="0">
                  <a:pos x="128" y="20"/>
                </a:cxn>
                <a:cxn ang="0">
                  <a:pos x="136" y="16"/>
                </a:cxn>
                <a:cxn ang="0">
                  <a:pos x="144" y="16"/>
                </a:cxn>
                <a:cxn ang="0">
                  <a:pos x="152" y="16"/>
                </a:cxn>
                <a:cxn ang="0">
                  <a:pos x="160" y="16"/>
                </a:cxn>
                <a:cxn ang="0">
                  <a:pos x="168" y="16"/>
                </a:cxn>
                <a:cxn ang="0">
                  <a:pos x="176" y="16"/>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32">
                  <a:moveTo>
                    <a:pt x="0" y="32"/>
                  </a:moveTo>
                  <a:lnTo>
                    <a:pt x="4" y="32"/>
                  </a:lnTo>
                  <a:lnTo>
                    <a:pt x="8" y="28"/>
                  </a:lnTo>
                  <a:lnTo>
                    <a:pt x="12" y="20"/>
                  </a:lnTo>
                  <a:lnTo>
                    <a:pt x="16" y="16"/>
                  </a:lnTo>
                  <a:lnTo>
                    <a:pt x="20" y="12"/>
                  </a:lnTo>
                  <a:lnTo>
                    <a:pt x="24" y="8"/>
                  </a:lnTo>
                  <a:lnTo>
                    <a:pt x="28" y="4"/>
                  </a:lnTo>
                  <a:lnTo>
                    <a:pt x="32" y="4"/>
                  </a:lnTo>
                  <a:lnTo>
                    <a:pt x="36" y="0"/>
                  </a:lnTo>
                  <a:lnTo>
                    <a:pt x="40" y="4"/>
                  </a:lnTo>
                  <a:lnTo>
                    <a:pt x="44" y="4"/>
                  </a:lnTo>
                  <a:lnTo>
                    <a:pt x="48" y="4"/>
                  </a:lnTo>
                  <a:lnTo>
                    <a:pt x="52" y="8"/>
                  </a:lnTo>
                  <a:lnTo>
                    <a:pt x="56" y="12"/>
                  </a:lnTo>
                  <a:lnTo>
                    <a:pt x="60" y="12"/>
                  </a:lnTo>
                  <a:lnTo>
                    <a:pt x="64" y="16"/>
                  </a:lnTo>
                  <a:lnTo>
                    <a:pt x="68" y="16"/>
                  </a:lnTo>
                  <a:lnTo>
                    <a:pt x="72" y="16"/>
                  </a:lnTo>
                  <a:lnTo>
                    <a:pt x="76" y="16"/>
                  </a:lnTo>
                  <a:lnTo>
                    <a:pt x="80" y="16"/>
                  </a:lnTo>
                  <a:lnTo>
                    <a:pt x="84" y="16"/>
                  </a:lnTo>
                  <a:lnTo>
                    <a:pt x="88" y="16"/>
                  </a:lnTo>
                  <a:lnTo>
                    <a:pt x="92" y="16"/>
                  </a:lnTo>
                  <a:lnTo>
                    <a:pt x="96" y="20"/>
                  </a:lnTo>
                  <a:lnTo>
                    <a:pt x="100" y="20"/>
                  </a:lnTo>
                  <a:lnTo>
                    <a:pt x="104" y="20"/>
                  </a:lnTo>
                  <a:lnTo>
                    <a:pt x="108" y="20"/>
                  </a:lnTo>
                  <a:lnTo>
                    <a:pt x="116" y="20"/>
                  </a:lnTo>
                  <a:lnTo>
                    <a:pt x="120" y="20"/>
                  </a:lnTo>
                  <a:lnTo>
                    <a:pt x="124" y="20"/>
                  </a:lnTo>
                  <a:lnTo>
                    <a:pt x="128" y="20"/>
                  </a:lnTo>
                  <a:lnTo>
                    <a:pt x="132" y="20"/>
                  </a:lnTo>
                  <a:lnTo>
                    <a:pt x="136" y="16"/>
                  </a:lnTo>
                  <a:lnTo>
                    <a:pt x="140" y="16"/>
                  </a:lnTo>
                  <a:lnTo>
                    <a:pt x="144" y="16"/>
                  </a:lnTo>
                  <a:lnTo>
                    <a:pt x="148" y="16"/>
                  </a:lnTo>
                  <a:lnTo>
                    <a:pt x="152" y="16"/>
                  </a:lnTo>
                  <a:lnTo>
                    <a:pt x="156" y="16"/>
                  </a:lnTo>
                  <a:lnTo>
                    <a:pt x="160" y="16"/>
                  </a:lnTo>
                  <a:lnTo>
                    <a:pt x="164" y="16"/>
                  </a:lnTo>
                  <a:lnTo>
                    <a:pt x="168" y="16"/>
                  </a:lnTo>
                  <a:lnTo>
                    <a:pt x="172" y="16"/>
                  </a:lnTo>
                  <a:lnTo>
                    <a:pt x="176" y="16"/>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0" name="Freeform 904"/>
            <p:cNvSpPr>
              <a:spLocks/>
            </p:cNvSpPr>
            <p:nvPr/>
          </p:nvSpPr>
          <p:spPr bwMode="auto">
            <a:xfrm>
              <a:off x="3403176" y="3604307"/>
              <a:ext cx="774063" cy="93825"/>
            </a:xfrm>
            <a:custGeom>
              <a:avLst/>
              <a:gdLst/>
              <a:ahLst/>
              <a:cxnLst>
                <a:cxn ang="0">
                  <a:pos x="4" y="32"/>
                </a:cxn>
                <a:cxn ang="0">
                  <a:pos x="12" y="24"/>
                </a:cxn>
                <a:cxn ang="0">
                  <a:pos x="20" y="16"/>
                </a:cxn>
                <a:cxn ang="0">
                  <a:pos x="28" y="8"/>
                </a:cxn>
                <a:cxn ang="0">
                  <a:pos x="36" y="4"/>
                </a:cxn>
                <a:cxn ang="0">
                  <a:pos x="44" y="0"/>
                </a:cxn>
                <a:cxn ang="0">
                  <a:pos x="52" y="4"/>
                </a:cxn>
                <a:cxn ang="0">
                  <a:pos x="60" y="8"/>
                </a:cxn>
                <a:cxn ang="0">
                  <a:pos x="68" y="12"/>
                </a:cxn>
                <a:cxn ang="0">
                  <a:pos x="76" y="16"/>
                </a:cxn>
                <a:cxn ang="0">
                  <a:pos x="84" y="16"/>
                </a:cxn>
                <a:cxn ang="0">
                  <a:pos x="92" y="20"/>
                </a:cxn>
                <a:cxn ang="0">
                  <a:pos x="100" y="20"/>
                </a:cxn>
                <a:cxn ang="0">
                  <a:pos x="108" y="20"/>
                </a:cxn>
                <a:cxn ang="0">
                  <a:pos x="120" y="20"/>
                </a:cxn>
                <a:cxn ang="0">
                  <a:pos x="128" y="20"/>
                </a:cxn>
                <a:cxn ang="0">
                  <a:pos x="136" y="20"/>
                </a:cxn>
                <a:cxn ang="0">
                  <a:pos x="144" y="20"/>
                </a:cxn>
                <a:cxn ang="0">
                  <a:pos x="152" y="16"/>
                </a:cxn>
                <a:cxn ang="0">
                  <a:pos x="160" y="16"/>
                </a:cxn>
                <a:cxn ang="0">
                  <a:pos x="168" y="16"/>
                </a:cxn>
                <a:cxn ang="0">
                  <a:pos x="176" y="16"/>
                </a:cxn>
                <a:cxn ang="0">
                  <a:pos x="184" y="16"/>
                </a:cxn>
                <a:cxn ang="0">
                  <a:pos x="192" y="16"/>
                </a:cxn>
                <a:cxn ang="0">
                  <a:pos x="200" y="16"/>
                </a:cxn>
                <a:cxn ang="0">
                  <a:pos x="208" y="16"/>
                </a:cxn>
                <a:cxn ang="0">
                  <a:pos x="216" y="16"/>
                </a:cxn>
                <a:cxn ang="0">
                  <a:pos x="224" y="16"/>
                </a:cxn>
                <a:cxn ang="0">
                  <a:pos x="236" y="16"/>
                </a:cxn>
                <a:cxn ang="0">
                  <a:pos x="244" y="16"/>
                </a:cxn>
                <a:cxn ang="0">
                  <a:pos x="252" y="16"/>
                </a:cxn>
                <a:cxn ang="0">
                  <a:pos x="260" y="16"/>
                </a:cxn>
              </a:cxnLst>
              <a:rect l="0" t="0" r="r" b="b"/>
              <a:pathLst>
                <a:path w="264" h="32">
                  <a:moveTo>
                    <a:pt x="0" y="32"/>
                  </a:moveTo>
                  <a:lnTo>
                    <a:pt x="4" y="32"/>
                  </a:lnTo>
                  <a:lnTo>
                    <a:pt x="8" y="28"/>
                  </a:lnTo>
                  <a:lnTo>
                    <a:pt x="12" y="24"/>
                  </a:lnTo>
                  <a:lnTo>
                    <a:pt x="16" y="20"/>
                  </a:lnTo>
                  <a:lnTo>
                    <a:pt x="20" y="16"/>
                  </a:lnTo>
                  <a:lnTo>
                    <a:pt x="24" y="12"/>
                  </a:lnTo>
                  <a:lnTo>
                    <a:pt x="28" y="8"/>
                  </a:lnTo>
                  <a:lnTo>
                    <a:pt x="32" y="4"/>
                  </a:lnTo>
                  <a:lnTo>
                    <a:pt x="36" y="4"/>
                  </a:lnTo>
                  <a:lnTo>
                    <a:pt x="40" y="0"/>
                  </a:lnTo>
                  <a:lnTo>
                    <a:pt x="44" y="0"/>
                  </a:lnTo>
                  <a:lnTo>
                    <a:pt x="48" y="0"/>
                  </a:lnTo>
                  <a:lnTo>
                    <a:pt x="52" y="4"/>
                  </a:lnTo>
                  <a:lnTo>
                    <a:pt x="56" y="4"/>
                  </a:lnTo>
                  <a:lnTo>
                    <a:pt x="60" y="8"/>
                  </a:lnTo>
                  <a:lnTo>
                    <a:pt x="64" y="8"/>
                  </a:lnTo>
                  <a:lnTo>
                    <a:pt x="68" y="12"/>
                  </a:lnTo>
                  <a:lnTo>
                    <a:pt x="72" y="12"/>
                  </a:lnTo>
                  <a:lnTo>
                    <a:pt x="76" y="16"/>
                  </a:lnTo>
                  <a:lnTo>
                    <a:pt x="80" y="16"/>
                  </a:lnTo>
                  <a:lnTo>
                    <a:pt x="84" y="16"/>
                  </a:lnTo>
                  <a:lnTo>
                    <a:pt x="88" y="20"/>
                  </a:lnTo>
                  <a:lnTo>
                    <a:pt x="92" y="20"/>
                  </a:lnTo>
                  <a:lnTo>
                    <a:pt x="96" y="20"/>
                  </a:lnTo>
                  <a:lnTo>
                    <a:pt x="100" y="20"/>
                  </a:lnTo>
                  <a:lnTo>
                    <a:pt x="104" y="20"/>
                  </a:lnTo>
                  <a:lnTo>
                    <a:pt x="108" y="20"/>
                  </a:lnTo>
                  <a:lnTo>
                    <a:pt x="116" y="20"/>
                  </a:lnTo>
                  <a:lnTo>
                    <a:pt x="120" y="20"/>
                  </a:lnTo>
                  <a:lnTo>
                    <a:pt x="124" y="20"/>
                  </a:lnTo>
                  <a:lnTo>
                    <a:pt x="128" y="20"/>
                  </a:lnTo>
                  <a:lnTo>
                    <a:pt x="132" y="20"/>
                  </a:lnTo>
                  <a:lnTo>
                    <a:pt x="136" y="20"/>
                  </a:lnTo>
                  <a:lnTo>
                    <a:pt x="140" y="20"/>
                  </a:lnTo>
                  <a:lnTo>
                    <a:pt x="144" y="20"/>
                  </a:lnTo>
                  <a:lnTo>
                    <a:pt x="148" y="20"/>
                  </a:lnTo>
                  <a:lnTo>
                    <a:pt x="152" y="16"/>
                  </a:lnTo>
                  <a:lnTo>
                    <a:pt x="156" y="16"/>
                  </a:lnTo>
                  <a:lnTo>
                    <a:pt x="160" y="16"/>
                  </a:lnTo>
                  <a:lnTo>
                    <a:pt x="164" y="16"/>
                  </a:lnTo>
                  <a:lnTo>
                    <a:pt x="168" y="16"/>
                  </a:lnTo>
                  <a:lnTo>
                    <a:pt x="172" y="16"/>
                  </a:lnTo>
                  <a:lnTo>
                    <a:pt x="176" y="16"/>
                  </a:lnTo>
                  <a:lnTo>
                    <a:pt x="180" y="16"/>
                  </a:lnTo>
                  <a:lnTo>
                    <a:pt x="184" y="16"/>
                  </a:lnTo>
                  <a:lnTo>
                    <a:pt x="188" y="16"/>
                  </a:lnTo>
                  <a:lnTo>
                    <a:pt x="192" y="16"/>
                  </a:lnTo>
                  <a:lnTo>
                    <a:pt x="196" y="16"/>
                  </a:lnTo>
                  <a:lnTo>
                    <a:pt x="200" y="16"/>
                  </a:lnTo>
                  <a:lnTo>
                    <a:pt x="204" y="16"/>
                  </a:lnTo>
                  <a:lnTo>
                    <a:pt x="208" y="16"/>
                  </a:lnTo>
                  <a:lnTo>
                    <a:pt x="212" y="16"/>
                  </a:lnTo>
                  <a:lnTo>
                    <a:pt x="216" y="16"/>
                  </a:lnTo>
                  <a:lnTo>
                    <a:pt x="220" y="16"/>
                  </a:lnTo>
                  <a:lnTo>
                    <a:pt x="224" y="16"/>
                  </a:lnTo>
                  <a:lnTo>
                    <a:pt x="232" y="16"/>
                  </a:lnTo>
                  <a:lnTo>
                    <a:pt x="236" y="16"/>
                  </a:lnTo>
                  <a:lnTo>
                    <a:pt x="240" y="16"/>
                  </a:lnTo>
                  <a:lnTo>
                    <a:pt x="244" y="16"/>
                  </a:lnTo>
                  <a:lnTo>
                    <a:pt x="248" y="16"/>
                  </a:lnTo>
                  <a:lnTo>
                    <a:pt x="252" y="16"/>
                  </a:lnTo>
                  <a:lnTo>
                    <a:pt x="256" y="16"/>
                  </a:lnTo>
                  <a:lnTo>
                    <a:pt x="260" y="16"/>
                  </a:lnTo>
                  <a:lnTo>
                    <a:pt x="264" y="16"/>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1" name="Freeform 905"/>
            <p:cNvSpPr>
              <a:spLocks/>
            </p:cNvSpPr>
            <p:nvPr/>
          </p:nvSpPr>
          <p:spPr bwMode="auto">
            <a:xfrm>
              <a:off x="3403176" y="3569123"/>
              <a:ext cx="774063" cy="175923"/>
            </a:xfrm>
            <a:custGeom>
              <a:avLst/>
              <a:gdLst/>
              <a:ahLst/>
              <a:cxnLst>
                <a:cxn ang="0">
                  <a:pos x="4" y="56"/>
                </a:cxn>
                <a:cxn ang="0">
                  <a:pos x="12" y="48"/>
                </a:cxn>
                <a:cxn ang="0">
                  <a:pos x="20" y="32"/>
                </a:cxn>
                <a:cxn ang="0">
                  <a:pos x="28" y="16"/>
                </a:cxn>
                <a:cxn ang="0">
                  <a:pos x="36" y="4"/>
                </a:cxn>
                <a:cxn ang="0">
                  <a:pos x="44" y="0"/>
                </a:cxn>
                <a:cxn ang="0">
                  <a:pos x="52" y="0"/>
                </a:cxn>
                <a:cxn ang="0">
                  <a:pos x="60" y="8"/>
                </a:cxn>
                <a:cxn ang="0">
                  <a:pos x="68" y="16"/>
                </a:cxn>
                <a:cxn ang="0">
                  <a:pos x="76" y="24"/>
                </a:cxn>
                <a:cxn ang="0">
                  <a:pos x="84" y="32"/>
                </a:cxn>
                <a:cxn ang="0">
                  <a:pos x="92" y="36"/>
                </a:cxn>
                <a:cxn ang="0">
                  <a:pos x="100" y="36"/>
                </a:cxn>
                <a:cxn ang="0">
                  <a:pos x="108" y="40"/>
                </a:cxn>
                <a:cxn ang="0">
                  <a:pos x="120" y="36"/>
                </a:cxn>
                <a:cxn ang="0">
                  <a:pos x="128" y="36"/>
                </a:cxn>
                <a:cxn ang="0">
                  <a:pos x="136" y="36"/>
                </a:cxn>
                <a:cxn ang="0">
                  <a:pos x="144" y="32"/>
                </a:cxn>
                <a:cxn ang="0">
                  <a:pos x="152" y="32"/>
                </a:cxn>
                <a:cxn ang="0">
                  <a:pos x="160" y="32"/>
                </a:cxn>
                <a:cxn ang="0">
                  <a:pos x="168" y="28"/>
                </a:cxn>
                <a:cxn ang="0">
                  <a:pos x="176" y="28"/>
                </a:cxn>
                <a:cxn ang="0">
                  <a:pos x="184" y="28"/>
                </a:cxn>
                <a:cxn ang="0">
                  <a:pos x="192" y="24"/>
                </a:cxn>
                <a:cxn ang="0">
                  <a:pos x="200" y="24"/>
                </a:cxn>
                <a:cxn ang="0">
                  <a:pos x="208" y="24"/>
                </a:cxn>
                <a:cxn ang="0">
                  <a:pos x="216" y="24"/>
                </a:cxn>
                <a:cxn ang="0">
                  <a:pos x="224" y="24"/>
                </a:cxn>
                <a:cxn ang="0">
                  <a:pos x="236" y="24"/>
                </a:cxn>
                <a:cxn ang="0">
                  <a:pos x="244" y="24"/>
                </a:cxn>
                <a:cxn ang="0">
                  <a:pos x="252" y="24"/>
                </a:cxn>
                <a:cxn ang="0">
                  <a:pos x="260" y="24"/>
                </a:cxn>
              </a:cxnLst>
              <a:rect l="0" t="0" r="r" b="b"/>
              <a:pathLst>
                <a:path w="264" h="60">
                  <a:moveTo>
                    <a:pt x="0" y="60"/>
                  </a:moveTo>
                  <a:lnTo>
                    <a:pt x="4" y="56"/>
                  </a:lnTo>
                  <a:lnTo>
                    <a:pt x="8" y="52"/>
                  </a:lnTo>
                  <a:lnTo>
                    <a:pt x="12" y="48"/>
                  </a:lnTo>
                  <a:lnTo>
                    <a:pt x="16" y="40"/>
                  </a:lnTo>
                  <a:lnTo>
                    <a:pt x="20" y="32"/>
                  </a:lnTo>
                  <a:lnTo>
                    <a:pt x="24" y="24"/>
                  </a:lnTo>
                  <a:lnTo>
                    <a:pt x="28" y="16"/>
                  </a:lnTo>
                  <a:lnTo>
                    <a:pt x="32" y="8"/>
                  </a:lnTo>
                  <a:lnTo>
                    <a:pt x="36" y="4"/>
                  </a:lnTo>
                  <a:lnTo>
                    <a:pt x="40" y="0"/>
                  </a:lnTo>
                  <a:lnTo>
                    <a:pt x="44" y="0"/>
                  </a:lnTo>
                  <a:lnTo>
                    <a:pt x="48" y="0"/>
                  </a:lnTo>
                  <a:lnTo>
                    <a:pt x="52" y="0"/>
                  </a:lnTo>
                  <a:lnTo>
                    <a:pt x="56" y="4"/>
                  </a:lnTo>
                  <a:lnTo>
                    <a:pt x="60" y="8"/>
                  </a:lnTo>
                  <a:lnTo>
                    <a:pt x="64" y="12"/>
                  </a:lnTo>
                  <a:lnTo>
                    <a:pt x="68" y="16"/>
                  </a:lnTo>
                  <a:lnTo>
                    <a:pt x="72" y="20"/>
                  </a:lnTo>
                  <a:lnTo>
                    <a:pt x="76" y="24"/>
                  </a:lnTo>
                  <a:lnTo>
                    <a:pt x="80" y="28"/>
                  </a:lnTo>
                  <a:lnTo>
                    <a:pt x="84" y="32"/>
                  </a:lnTo>
                  <a:lnTo>
                    <a:pt x="88" y="32"/>
                  </a:lnTo>
                  <a:lnTo>
                    <a:pt x="92" y="36"/>
                  </a:lnTo>
                  <a:lnTo>
                    <a:pt x="96" y="36"/>
                  </a:lnTo>
                  <a:lnTo>
                    <a:pt x="100" y="36"/>
                  </a:lnTo>
                  <a:lnTo>
                    <a:pt x="104" y="36"/>
                  </a:lnTo>
                  <a:lnTo>
                    <a:pt x="108" y="40"/>
                  </a:lnTo>
                  <a:lnTo>
                    <a:pt x="116" y="40"/>
                  </a:lnTo>
                  <a:lnTo>
                    <a:pt x="120" y="36"/>
                  </a:lnTo>
                  <a:lnTo>
                    <a:pt x="124" y="36"/>
                  </a:lnTo>
                  <a:lnTo>
                    <a:pt x="128" y="36"/>
                  </a:lnTo>
                  <a:lnTo>
                    <a:pt x="132" y="36"/>
                  </a:lnTo>
                  <a:lnTo>
                    <a:pt x="136" y="36"/>
                  </a:lnTo>
                  <a:lnTo>
                    <a:pt x="140" y="36"/>
                  </a:lnTo>
                  <a:lnTo>
                    <a:pt x="144" y="32"/>
                  </a:lnTo>
                  <a:lnTo>
                    <a:pt x="148" y="32"/>
                  </a:lnTo>
                  <a:lnTo>
                    <a:pt x="152" y="32"/>
                  </a:lnTo>
                  <a:lnTo>
                    <a:pt x="156" y="32"/>
                  </a:lnTo>
                  <a:lnTo>
                    <a:pt x="160" y="32"/>
                  </a:lnTo>
                  <a:lnTo>
                    <a:pt x="164" y="28"/>
                  </a:lnTo>
                  <a:lnTo>
                    <a:pt x="168" y="28"/>
                  </a:lnTo>
                  <a:lnTo>
                    <a:pt x="172" y="28"/>
                  </a:lnTo>
                  <a:lnTo>
                    <a:pt x="176" y="28"/>
                  </a:lnTo>
                  <a:lnTo>
                    <a:pt x="180" y="28"/>
                  </a:lnTo>
                  <a:lnTo>
                    <a:pt x="184" y="28"/>
                  </a:lnTo>
                  <a:lnTo>
                    <a:pt x="188" y="28"/>
                  </a:lnTo>
                  <a:lnTo>
                    <a:pt x="192" y="24"/>
                  </a:lnTo>
                  <a:lnTo>
                    <a:pt x="196" y="24"/>
                  </a:lnTo>
                  <a:lnTo>
                    <a:pt x="200" y="24"/>
                  </a:lnTo>
                  <a:lnTo>
                    <a:pt x="204" y="24"/>
                  </a:lnTo>
                  <a:lnTo>
                    <a:pt x="208" y="24"/>
                  </a:lnTo>
                  <a:lnTo>
                    <a:pt x="212" y="24"/>
                  </a:lnTo>
                  <a:lnTo>
                    <a:pt x="216" y="24"/>
                  </a:lnTo>
                  <a:lnTo>
                    <a:pt x="220" y="24"/>
                  </a:lnTo>
                  <a:lnTo>
                    <a:pt x="224" y="24"/>
                  </a:lnTo>
                  <a:lnTo>
                    <a:pt x="232" y="24"/>
                  </a:lnTo>
                  <a:lnTo>
                    <a:pt x="236" y="24"/>
                  </a:lnTo>
                  <a:lnTo>
                    <a:pt x="240" y="24"/>
                  </a:lnTo>
                  <a:lnTo>
                    <a:pt x="244" y="24"/>
                  </a:lnTo>
                  <a:lnTo>
                    <a:pt x="248" y="24"/>
                  </a:lnTo>
                  <a:lnTo>
                    <a:pt x="252" y="24"/>
                  </a:lnTo>
                  <a:lnTo>
                    <a:pt x="256" y="24"/>
                  </a:lnTo>
                  <a:lnTo>
                    <a:pt x="260" y="24"/>
                  </a:lnTo>
                  <a:lnTo>
                    <a:pt x="264" y="2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2" name="Freeform 906"/>
            <p:cNvSpPr>
              <a:spLocks/>
            </p:cNvSpPr>
            <p:nvPr/>
          </p:nvSpPr>
          <p:spPr bwMode="auto">
            <a:xfrm>
              <a:off x="3403176" y="3522210"/>
              <a:ext cx="774063" cy="258021"/>
            </a:xfrm>
            <a:custGeom>
              <a:avLst/>
              <a:gdLst/>
              <a:ahLst/>
              <a:cxnLst>
                <a:cxn ang="0">
                  <a:pos x="4" y="84"/>
                </a:cxn>
                <a:cxn ang="0">
                  <a:pos x="12" y="72"/>
                </a:cxn>
                <a:cxn ang="0">
                  <a:pos x="20" y="52"/>
                </a:cxn>
                <a:cxn ang="0">
                  <a:pos x="28" y="28"/>
                </a:cxn>
                <a:cxn ang="0">
                  <a:pos x="36" y="8"/>
                </a:cxn>
                <a:cxn ang="0">
                  <a:pos x="44" y="0"/>
                </a:cxn>
                <a:cxn ang="0">
                  <a:pos x="52" y="0"/>
                </a:cxn>
                <a:cxn ang="0">
                  <a:pos x="60" y="12"/>
                </a:cxn>
                <a:cxn ang="0">
                  <a:pos x="68" y="24"/>
                </a:cxn>
                <a:cxn ang="0">
                  <a:pos x="76" y="40"/>
                </a:cxn>
                <a:cxn ang="0">
                  <a:pos x="84" y="52"/>
                </a:cxn>
                <a:cxn ang="0">
                  <a:pos x="92" y="56"/>
                </a:cxn>
                <a:cxn ang="0">
                  <a:pos x="100" y="60"/>
                </a:cxn>
                <a:cxn ang="0">
                  <a:pos x="108" y="60"/>
                </a:cxn>
                <a:cxn ang="0">
                  <a:pos x="120" y="60"/>
                </a:cxn>
                <a:cxn ang="0">
                  <a:pos x="128" y="56"/>
                </a:cxn>
                <a:cxn ang="0">
                  <a:pos x="136" y="56"/>
                </a:cxn>
                <a:cxn ang="0">
                  <a:pos x="144" y="52"/>
                </a:cxn>
                <a:cxn ang="0">
                  <a:pos x="152" y="48"/>
                </a:cxn>
                <a:cxn ang="0">
                  <a:pos x="160" y="48"/>
                </a:cxn>
                <a:cxn ang="0">
                  <a:pos x="168" y="44"/>
                </a:cxn>
                <a:cxn ang="0">
                  <a:pos x="176" y="44"/>
                </a:cxn>
                <a:cxn ang="0">
                  <a:pos x="184" y="40"/>
                </a:cxn>
                <a:cxn ang="0">
                  <a:pos x="192" y="40"/>
                </a:cxn>
                <a:cxn ang="0">
                  <a:pos x="200" y="40"/>
                </a:cxn>
                <a:cxn ang="0">
                  <a:pos x="208" y="40"/>
                </a:cxn>
                <a:cxn ang="0">
                  <a:pos x="216" y="40"/>
                </a:cxn>
                <a:cxn ang="0">
                  <a:pos x="224" y="40"/>
                </a:cxn>
                <a:cxn ang="0">
                  <a:pos x="236" y="40"/>
                </a:cxn>
                <a:cxn ang="0">
                  <a:pos x="244" y="40"/>
                </a:cxn>
                <a:cxn ang="0">
                  <a:pos x="252" y="40"/>
                </a:cxn>
                <a:cxn ang="0">
                  <a:pos x="260" y="40"/>
                </a:cxn>
              </a:cxnLst>
              <a:rect l="0" t="0" r="r" b="b"/>
              <a:pathLst>
                <a:path w="264" h="88">
                  <a:moveTo>
                    <a:pt x="0" y="88"/>
                  </a:moveTo>
                  <a:lnTo>
                    <a:pt x="4" y="84"/>
                  </a:lnTo>
                  <a:lnTo>
                    <a:pt x="8" y="80"/>
                  </a:lnTo>
                  <a:lnTo>
                    <a:pt x="12" y="72"/>
                  </a:lnTo>
                  <a:lnTo>
                    <a:pt x="16" y="64"/>
                  </a:lnTo>
                  <a:lnTo>
                    <a:pt x="20" y="52"/>
                  </a:lnTo>
                  <a:lnTo>
                    <a:pt x="24" y="40"/>
                  </a:lnTo>
                  <a:lnTo>
                    <a:pt x="28" y="28"/>
                  </a:lnTo>
                  <a:lnTo>
                    <a:pt x="32" y="16"/>
                  </a:lnTo>
                  <a:lnTo>
                    <a:pt x="36" y="8"/>
                  </a:lnTo>
                  <a:lnTo>
                    <a:pt x="40" y="4"/>
                  </a:lnTo>
                  <a:lnTo>
                    <a:pt x="44" y="0"/>
                  </a:lnTo>
                  <a:lnTo>
                    <a:pt x="48" y="0"/>
                  </a:lnTo>
                  <a:lnTo>
                    <a:pt x="52" y="0"/>
                  </a:lnTo>
                  <a:lnTo>
                    <a:pt x="56" y="4"/>
                  </a:lnTo>
                  <a:lnTo>
                    <a:pt x="60" y="12"/>
                  </a:lnTo>
                  <a:lnTo>
                    <a:pt x="64" y="20"/>
                  </a:lnTo>
                  <a:lnTo>
                    <a:pt x="68" y="24"/>
                  </a:lnTo>
                  <a:lnTo>
                    <a:pt x="72" y="32"/>
                  </a:lnTo>
                  <a:lnTo>
                    <a:pt x="76" y="40"/>
                  </a:lnTo>
                  <a:lnTo>
                    <a:pt x="80" y="44"/>
                  </a:lnTo>
                  <a:lnTo>
                    <a:pt x="84" y="52"/>
                  </a:lnTo>
                  <a:lnTo>
                    <a:pt x="88" y="56"/>
                  </a:lnTo>
                  <a:lnTo>
                    <a:pt x="92" y="56"/>
                  </a:lnTo>
                  <a:lnTo>
                    <a:pt x="96" y="60"/>
                  </a:lnTo>
                  <a:lnTo>
                    <a:pt x="100" y="60"/>
                  </a:lnTo>
                  <a:lnTo>
                    <a:pt x="104" y="60"/>
                  </a:lnTo>
                  <a:lnTo>
                    <a:pt x="108" y="60"/>
                  </a:lnTo>
                  <a:lnTo>
                    <a:pt x="116" y="60"/>
                  </a:lnTo>
                  <a:lnTo>
                    <a:pt x="120" y="60"/>
                  </a:lnTo>
                  <a:lnTo>
                    <a:pt x="124" y="56"/>
                  </a:lnTo>
                  <a:lnTo>
                    <a:pt x="128" y="56"/>
                  </a:lnTo>
                  <a:lnTo>
                    <a:pt x="132" y="56"/>
                  </a:lnTo>
                  <a:lnTo>
                    <a:pt x="136" y="56"/>
                  </a:lnTo>
                  <a:lnTo>
                    <a:pt x="140" y="52"/>
                  </a:lnTo>
                  <a:lnTo>
                    <a:pt x="144" y="52"/>
                  </a:lnTo>
                  <a:lnTo>
                    <a:pt x="148" y="52"/>
                  </a:lnTo>
                  <a:lnTo>
                    <a:pt x="152" y="48"/>
                  </a:lnTo>
                  <a:lnTo>
                    <a:pt x="156" y="48"/>
                  </a:lnTo>
                  <a:lnTo>
                    <a:pt x="160" y="48"/>
                  </a:lnTo>
                  <a:lnTo>
                    <a:pt x="164" y="44"/>
                  </a:lnTo>
                  <a:lnTo>
                    <a:pt x="168" y="44"/>
                  </a:lnTo>
                  <a:lnTo>
                    <a:pt x="172" y="44"/>
                  </a:lnTo>
                  <a:lnTo>
                    <a:pt x="176" y="44"/>
                  </a:lnTo>
                  <a:lnTo>
                    <a:pt x="180" y="44"/>
                  </a:lnTo>
                  <a:lnTo>
                    <a:pt x="184" y="40"/>
                  </a:lnTo>
                  <a:lnTo>
                    <a:pt x="188" y="40"/>
                  </a:lnTo>
                  <a:lnTo>
                    <a:pt x="192" y="40"/>
                  </a:lnTo>
                  <a:lnTo>
                    <a:pt x="196" y="40"/>
                  </a:lnTo>
                  <a:lnTo>
                    <a:pt x="200" y="40"/>
                  </a:lnTo>
                  <a:lnTo>
                    <a:pt x="204" y="40"/>
                  </a:lnTo>
                  <a:lnTo>
                    <a:pt x="208" y="40"/>
                  </a:lnTo>
                  <a:lnTo>
                    <a:pt x="212" y="40"/>
                  </a:lnTo>
                  <a:lnTo>
                    <a:pt x="216" y="40"/>
                  </a:lnTo>
                  <a:lnTo>
                    <a:pt x="220" y="40"/>
                  </a:lnTo>
                  <a:lnTo>
                    <a:pt x="224" y="40"/>
                  </a:lnTo>
                  <a:lnTo>
                    <a:pt x="232" y="40"/>
                  </a:lnTo>
                  <a:lnTo>
                    <a:pt x="236" y="40"/>
                  </a:lnTo>
                  <a:lnTo>
                    <a:pt x="240" y="40"/>
                  </a:lnTo>
                  <a:lnTo>
                    <a:pt x="244" y="40"/>
                  </a:lnTo>
                  <a:lnTo>
                    <a:pt x="248" y="40"/>
                  </a:lnTo>
                  <a:lnTo>
                    <a:pt x="252" y="40"/>
                  </a:lnTo>
                  <a:lnTo>
                    <a:pt x="256" y="40"/>
                  </a:lnTo>
                  <a:lnTo>
                    <a:pt x="260" y="40"/>
                  </a:lnTo>
                  <a:lnTo>
                    <a:pt x="264" y="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3" name="Freeform 907"/>
            <p:cNvSpPr>
              <a:spLocks/>
            </p:cNvSpPr>
            <p:nvPr/>
          </p:nvSpPr>
          <p:spPr bwMode="auto">
            <a:xfrm>
              <a:off x="3403176" y="3510482"/>
              <a:ext cx="774063" cy="269750"/>
            </a:xfrm>
            <a:custGeom>
              <a:avLst/>
              <a:gdLst/>
              <a:ahLst/>
              <a:cxnLst>
                <a:cxn ang="0">
                  <a:pos x="4" y="92"/>
                </a:cxn>
                <a:cxn ang="0">
                  <a:pos x="12" y="80"/>
                </a:cxn>
                <a:cxn ang="0">
                  <a:pos x="20" y="60"/>
                </a:cxn>
                <a:cxn ang="0">
                  <a:pos x="28" y="36"/>
                </a:cxn>
                <a:cxn ang="0">
                  <a:pos x="36" y="12"/>
                </a:cxn>
                <a:cxn ang="0">
                  <a:pos x="44" y="0"/>
                </a:cxn>
                <a:cxn ang="0">
                  <a:pos x="52" y="0"/>
                </a:cxn>
                <a:cxn ang="0">
                  <a:pos x="60" y="8"/>
                </a:cxn>
                <a:cxn ang="0">
                  <a:pos x="68" y="24"/>
                </a:cxn>
                <a:cxn ang="0">
                  <a:pos x="76" y="40"/>
                </a:cxn>
                <a:cxn ang="0">
                  <a:pos x="84" y="56"/>
                </a:cxn>
                <a:cxn ang="0">
                  <a:pos x="92" y="60"/>
                </a:cxn>
                <a:cxn ang="0">
                  <a:pos x="100" y="64"/>
                </a:cxn>
                <a:cxn ang="0">
                  <a:pos x="108" y="64"/>
                </a:cxn>
                <a:cxn ang="0">
                  <a:pos x="120" y="64"/>
                </a:cxn>
                <a:cxn ang="0">
                  <a:pos x="128" y="60"/>
                </a:cxn>
                <a:cxn ang="0">
                  <a:pos x="136" y="60"/>
                </a:cxn>
                <a:cxn ang="0">
                  <a:pos x="144" y="56"/>
                </a:cxn>
                <a:cxn ang="0">
                  <a:pos x="152" y="56"/>
                </a:cxn>
                <a:cxn ang="0">
                  <a:pos x="160" y="52"/>
                </a:cxn>
                <a:cxn ang="0">
                  <a:pos x="168" y="48"/>
                </a:cxn>
                <a:cxn ang="0">
                  <a:pos x="176" y="48"/>
                </a:cxn>
                <a:cxn ang="0">
                  <a:pos x="184" y="44"/>
                </a:cxn>
                <a:cxn ang="0">
                  <a:pos x="192" y="44"/>
                </a:cxn>
                <a:cxn ang="0">
                  <a:pos x="200" y="44"/>
                </a:cxn>
                <a:cxn ang="0">
                  <a:pos x="208" y="44"/>
                </a:cxn>
                <a:cxn ang="0">
                  <a:pos x="216" y="44"/>
                </a:cxn>
                <a:cxn ang="0">
                  <a:pos x="224" y="44"/>
                </a:cxn>
                <a:cxn ang="0">
                  <a:pos x="236" y="44"/>
                </a:cxn>
                <a:cxn ang="0">
                  <a:pos x="244" y="44"/>
                </a:cxn>
                <a:cxn ang="0">
                  <a:pos x="252" y="44"/>
                </a:cxn>
                <a:cxn ang="0">
                  <a:pos x="260" y="44"/>
                </a:cxn>
              </a:cxnLst>
              <a:rect l="0" t="0" r="r" b="b"/>
              <a:pathLst>
                <a:path w="264" h="92">
                  <a:moveTo>
                    <a:pt x="0" y="92"/>
                  </a:moveTo>
                  <a:lnTo>
                    <a:pt x="4" y="92"/>
                  </a:lnTo>
                  <a:lnTo>
                    <a:pt x="8" y="88"/>
                  </a:lnTo>
                  <a:lnTo>
                    <a:pt x="12" y="80"/>
                  </a:lnTo>
                  <a:lnTo>
                    <a:pt x="16" y="72"/>
                  </a:lnTo>
                  <a:lnTo>
                    <a:pt x="20" y="60"/>
                  </a:lnTo>
                  <a:lnTo>
                    <a:pt x="24" y="48"/>
                  </a:lnTo>
                  <a:lnTo>
                    <a:pt x="28" y="36"/>
                  </a:lnTo>
                  <a:lnTo>
                    <a:pt x="32" y="24"/>
                  </a:lnTo>
                  <a:lnTo>
                    <a:pt x="36" y="12"/>
                  </a:lnTo>
                  <a:lnTo>
                    <a:pt x="40" y="4"/>
                  </a:lnTo>
                  <a:lnTo>
                    <a:pt x="44" y="0"/>
                  </a:lnTo>
                  <a:lnTo>
                    <a:pt x="48" y="0"/>
                  </a:lnTo>
                  <a:lnTo>
                    <a:pt x="52" y="0"/>
                  </a:lnTo>
                  <a:lnTo>
                    <a:pt x="56" y="4"/>
                  </a:lnTo>
                  <a:lnTo>
                    <a:pt x="60" y="8"/>
                  </a:lnTo>
                  <a:lnTo>
                    <a:pt x="64" y="16"/>
                  </a:lnTo>
                  <a:lnTo>
                    <a:pt x="68" y="24"/>
                  </a:lnTo>
                  <a:lnTo>
                    <a:pt x="72" y="32"/>
                  </a:lnTo>
                  <a:lnTo>
                    <a:pt x="76" y="40"/>
                  </a:lnTo>
                  <a:lnTo>
                    <a:pt x="80" y="48"/>
                  </a:lnTo>
                  <a:lnTo>
                    <a:pt x="84" y="56"/>
                  </a:lnTo>
                  <a:lnTo>
                    <a:pt x="88" y="60"/>
                  </a:lnTo>
                  <a:lnTo>
                    <a:pt x="92" y="60"/>
                  </a:lnTo>
                  <a:lnTo>
                    <a:pt x="96" y="64"/>
                  </a:lnTo>
                  <a:lnTo>
                    <a:pt x="100" y="64"/>
                  </a:lnTo>
                  <a:lnTo>
                    <a:pt x="104" y="64"/>
                  </a:lnTo>
                  <a:lnTo>
                    <a:pt x="108" y="64"/>
                  </a:lnTo>
                  <a:lnTo>
                    <a:pt x="116" y="64"/>
                  </a:lnTo>
                  <a:lnTo>
                    <a:pt x="120" y="64"/>
                  </a:lnTo>
                  <a:lnTo>
                    <a:pt x="124" y="64"/>
                  </a:lnTo>
                  <a:lnTo>
                    <a:pt x="128" y="60"/>
                  </a:lnTo>
                  <a:lnTo>
                    <a:pt x="132" y="60"/>
                  </a:lnTo>
                  <a:lnTo>
                    <a:pt x="136" y="60"/>
                  </a:lnTo>
                  <a:lnTo>
                    <a:pt x="140" y="60"/>
                  </a:lnTo>
                  <a:lnTo>
                    <a:pt x="144" y="56"/>
                  </a:lnTo>
                  <a:lnTo>
                    <a:pt x="148" y="56"/>
                  </a:lnTo>
                  <a:lnTo>
                    <a:pt x="152" y="56"/>
                  </a:lnTo>
                  <a:lnTo>
                    <a:pt x="156" y="52"/>
                  </a:lnTo>
                  <a:lnTo>
                    <a:pt x="160" y="52"/>
                  </a:lnTo>
                  <a:lnTo>
                    <a:pt x="164" y="52"/>
                  </a:lnTo>
                  <a:lnTo>
                    <a:pt x="168" y="48"/>
                  </a:lnTo>
                  <a:lnTo>
                    <a:pt x="172" y="48"/>
                  </a:lnTo>
                  <a:lnTo>
                    <a:pt x="176" y="48"/>
                  </a:lnTo>
                  <a:lnTo>
                    <a:pt x="180" y="48"/>
                  </a:lnTo>
                  <a:lnTo>
                    <a:pt x="184" y="44"/>
                  </a:lnTo>
                  <a:lnTo>
                    <a:pt x="188" y="44"/>
                  </a:lnTo>
                  <a:lnTo>
                    <a:pt x="192" y="44"/>
                  </a:lnTo>
                  <a:lnTo>
                    <a:pt x="196" y="44"/>
                  </a:lnTo>
                  <a:lnTo>
                    <a:pt x="200" y="44"/>
                  </a:lnTo>
                  <a:lnTo>
                    <a:pt x="204" y="44"/>
                  </a:lnTo>
                  <a:lnTo>
                    <a:pt x="208" y="44"/>
                  </a:lnTo>
                  <a:lnTo>
                    <a:pt x="212" y="44"/>
                  </a:lnTo>
                  <a:lnTo>
                    <a:pt x="216" y="44"/>
                  </a:lnTo>
                  <a:lnTo>
                    <a:pt x="220" y="44"/>
                  </a:lnTo>
                  <a:lnTo>
                    <a:pt x="224" y="44"/>
                  </a:lnTo>
                  <a:lnTo>
                    <a:pt x="232" y="44"/>
                  </a:lnTo>
                  <a:lnTo>
                    <a:pt x="236" y="44"/>
                  </a:lnTo>
                  <a:lnTo>
                    <a:pt x="240" y="44"/>
                  </a:lnTo>
                  <a:lnTo>
                    <a:pt x="244" y="44"/>
                  </a:lnTo>
                  <a:lnTo>
                    <a:pt x="248" y="44"/>
                  </a:lnTo>
                  <a:lnTo>
                    <a:pt x="252" y="44"/>
                  </a:lnTo>
                  <a:lnTo>
                    <a:pt x="256" y="44"/>
                  </a:lnTo>
                  <a:lnTo>
                    <a:pt x="260" y="44"/>
                  </a:lnTo>
                  <a:lnTo>
                    <a:pt x="264" y="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4" name="Freeform 908"/>
            <p:cNvSpPr>
              <a:spLocks/>
            </p:cNvSpPr>
            <p:nvPr/>
          </p:nvSpPr>
          <p:spPr bwMode="auto">
            <a:xfrm>
              <a:off x="3403176" y="3510482"/>
              <a:ext cx="774063" cy="269750"/>
            </a:xfrm>
            <a:custGeom>
              <a:avLst/>
              <a:gdLst/>
              <a:ahLst/>
              <a:cxnLst>
                <a:cxn ang="0">
                  <a:pos x="4" y="92"/>
                </a:cxn>
                <a:cxn ang="0">
                  <a:pos x="12" y="84"/>
                </a:cxn>
                <a:cxn ang="0">
                  <a:pos x="20" y="64"/>
                </a:cxn>
                <a:cxn ang="0">
                  <a:pos x="28" y="40"/>
                </a:cxn>
                <a:cxn ang="0">
                  <a:pos x="36" y="16"/>
                </a:cxn>
                <a:cxn ang="0">
                  <a:pos x="44" y="0"/>
                </a:cxn>
                <a:cxn ang="0">
                  <a:pos x="52" y="0"/>
                </a:cxn>
                <a:cxn ang="0">
                  <a:pos x="60" y="8"/>
                </a:cxn>
                <a:cxn ang="0">
                  <a:pos x="68" y="24"/>
                </a:cxn>
                <a:cxn ang="0">
                  <a:pos x="76" y="40"/>
                </a:cxn>
                <a:cxn ang="0">
                  <a:pos x="84" y="52"/>
                </a:cxn>
                <a:cxn ang="0">
                  <a:pos x="92" y="60"/>
                </a:cxn>
                <a:cxn ang="0">
                  <a:pos x="100" y="64"/>
                </a:cxn>
                <a:cxn ang="0">
                  <a:pos x="108" y="64"/>
                </a:cxn>
                <a:cxn ang="0">
                  <a:pos x="120" y="64"/>
                </a:cxn>
                <a:cxn ang="0">
                  <a:pos x="128" y="64"/>
                </a:cxn>
                <a:cxn ang="0">
                  <a:pos x="136" y="60"/>
                </a:cxn>
                <a:cxn ang="0">
                  <a:pos x="144" y="60"/>
                </a:cxn>
                <a:cxn ang="0">
                  <a:pos x="152" y="56"/>
                </a:cxn>
                <a:cxn ang="0">
                  <a:pos x="160" y="52"/>
                </a:cxn>
                <a:cxn ang="0">
                  <a:pos x="168" y="48"/>
                </a:cxn>
                <a:cxn ang="0">
                  <a:pos x="176" y="48"/>
                </a:cxn>
                <a:cxn ang="0">
                  <a:pos x="184" y="44"/>
                </a:cxn>
                <a:cxn ang="0">
                  <a:pos x="192" y="44"/>
                </a:cxn>
                <a:cxn ang="0">
                  <a:pos x="200" y="44"/>
                </a:cxn>
                <a:cxn ang="0">
                  <a:pos x="208" y="44"/>
                </a:cxn>
                <a:cxn ang="0">
                  <a:pos x="216" y="44"/>
                </a:cxn>
                <a:cxn ang="0">
                  <a:pos x="224" y="44"/>
                </a:cxn>
                <a:cxn ang="0">
                  <a:pos x="236" y="44"/>
                </a:cxn>
                <a:cxn ang="0">
                  <a:pos x="244" y="44"/>
                </a:cxn>
                <a:cxn ang="0">
                  <a:pos x="252" y="44"/>
                </a:cxn>
                <a:cxn ang="0">
                  <a:pos x="260" y="44"/>
                </a:cxn>
              </a:cxnLst>
              <a:rect l="0" t="0" r="r" b="b"/>
              <a:pathLst>
                <a:path w="264" h="92">
                  <a:moveTo>
                    <a:pt x="0" y="92"/>
                  </a:moveTo>
                  <a:lnTo>
                    <a:pt x="4" y="92"/>
                  </a:lnTo>
                  <a:lnTo>
                    <a:pt x="8" y="88"/>
                  </a:lnTo>
                  <a:lnTo>
                    <a:pt x="12" y="84"/>
                  </a:lnTo>
                  <a:lnTo>
                    <a:pt x="16" y="76"/>
                  </a:lnTo>
                  <a:lnTo>
                    <a:pt x="20" y="64"/>
                  </a:lnTo>
                  <a:lnTo>
                    <a:pt x="24" y="52"/>
                  </a:lnTo>
                  <a:lnTo>
                    <a:pt x="28" y="40"/>
                  </a:lnTo>
                  <a:lnTo>
                    <a:pt x="32" y="28"/>
                  </a:lnTo>
                  <a:lnTo>
                    <a:pt x="36" y="16"/>
                  </a:lnTo>
                  <a:lnTo>
                    <a:pt x="40" y="8"/>
                  </a:lnTo>
                  <a:lnTo>
                    <a:pt x="44" y="0"/>
                  </a:lnTo>
                  <a:lnTo>
                    <a:pt x="48" y="0"/>
                  </a:lnTo>
                  <a:lnTo>
                    <a:pt x="52" y="0"/>
                  </a:lnTo>
                  <a:lnTo>
                    <a:pt x="56" y="4"/>
                  </a:lnTo>
                  <a:lnTo>
                    <a:pt x="60" y="8"/>
                  </a:lnTo>
                  <a:lnTo>
                    <a:pt x="64" y="16"/>
                  </a:lnTo>
                  <a:lnTo>
                    <a:pt x="68" y="24"/>
                  </a:lnTo>
                  <a:lnTo>
                    <a:pt x="72" y="32"/>
                  </a:lnTo>
                  <a:lnTo>
                    <a:pt x="76" y="40"/>
                  </a:lnTo>
                  <a:lnTo>
                    <a:pt x="80" y="48"/>
                  </a:lnTo>
                  <a:lnTo>
                    <a:pt x="84" y="52"/>
                  </a:lnTo>
                  <a:lnTo>
                    <a:pt x="88" y="56"/>
                  </a:lnTo>
                  <a:lnTo>
                    <a:pt x="92" y="60"/>
                  </a:lnTo>
                  <a:lnTo>
                    <a:pt x="96" y="64"/>
                  </a:lnTo>
                  <a:lnTo>
                    <a:pt x="100" y="64"/>
                  </a:lnTo>
                  <a:lnTo>
                    <a:pt x="104" y="64"/>
                  </a:lnTo>
                  <a:lnTo>
                    <a:pt x="108" y="64"/>
                  </a:lnTo>
                  <a:lnTo>
                    <a:pt x="116" y="64"/>
                  </a:lnTo>
                  <a:lnTo>
                    <a:pt x="120" y="64"/>
                  </a:lnTo>
                  <a:lnTo>
                    <a:pt x="124" y="64"/>
                  </a:lnTo>
                  <a:lnTo>
                    <a:pt x="128" y="64"/>
                  </a:lnTo>
                  <a:lnTo>
                    <a:pt x="132" y="60"/>
                  </a:lnTo>
                  <a:lnTo>
                    <a:pt x="136" y="60"/>
                  </a:lnTo>
                  <a:lnTo>
                    <a:pt x="140" y="60"/>
                  </a:lnTo>
                  <a:lnTo>
                    <a:pt x="144" y="60"/>
                  </a:lnTo>
                  <a:lnTo>
                    <a:pt x="148" y="56"/>
                  </a:lnTo>
                  <a:lnTo>
                    <a:pt x="152" y="56"/>
                  </a:lnTo>
                  <a:lnTo>
                    <a:pt x="156" y="52"/>
                  </a:lnTo>
                  <a:lnTo>
                    <a:pt x="160" y="52"/>
                  </a:lnTo>
                  <a:lnTo>
                    <a:pt x="164" y="52"/>
                  </a:lnTo>
                  <a:lnTo>
                    <a:pt x="168" y="48"/>
                  </a:lnTo>
                  <a:lnTo>
                    <a:pt x="172" y="48"/>
                  </a:lnTo>
                  <a:lnTo>
                    <a:pt x="176" y="48"/>
                  </a:lnTo>
                  <a:lnTo>
                    <a:pt x="180" y="48"/>
                  </a:lnTo>
                  <a:lnTo>
                    <a:pt x="184" y="44"/>
                  </a:lnTo>
                  <a:lnTo>
                    <a:pt x="188" y="44"/>
                  </a:lnTo>
                  <a:lnTo>
                    <a:pt x="192" y="44"/>
                  </a:lnTo>
                  <a:lnTo>
                    <a:pt x="196" y="44"/>
                  </a:lnTo>
                  <a:lnTo>
                    <a:pt x="200" y="44"/>
                  </a:lnTo>
                  <a:lnTo>
                    <a:pt x="204" y="44"/>
                  </a:lnTo>
                  <a:lnTo>
                    <a:pt x="208" y="44"/>
                  </a:lnTo>
                  <a:lnTo>
                    <a:pt x="212" y="44"/>
                  </a:lnTo>
                  <a:lnTo>
                    <a:pt x="216" y="44"/>
                  </a:lnTo>
                  <a:lnTo>
                    <a:pt x="220" y="44"/>
                  </a:lnTo>
                  <a:lnTo>
                    <a:pt x="224" y="44"/>
                  </a:lnTo>
                  <a:lnTo>
                    <a:pt x="232" y="44"/>
                  </a:lnTo>
                  <a:lnTo>
                    <a:pt x="236" y="44"/>
                  </a:lnTo>
                  <a:lnTo>
                    <a:pt x="240" y="44"/>
                  </a:lnTo>
                  <a:lnTo>
                    <a:pt x="244" y="44"/>
                  </a:lnTo>
                  <a:lnTo>
                    <a:pt x="248" y="44"/>
                  </a:lnTo>
                  <a:lnTo>
                    <a:pt x="252" y="44"/>
                  </a:lnTo>
                  <a:lnTo>
                    <a:pt x="256" y="44"/>
                  </a:lnTo>
                  <a:lnTo>
                    <a:pt x="260" y="44"/>
                  </a:lnTo>
                  <a:lnTo>
                    <a:pt x="264" y="4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5" name="Freeform 909"/>
            <p:cNvSpPr>
              <a:spLocks/>
            </p:cNvSpPr>
            <p:nvPr/>
          </p:nvSpPr>
          <p:spPr bwMode="auto">
            <a:xfrm>
              <a:off x="3403176" y="3498754"/>
              <a:ext cx="774063" cy="281478"/>
            </a:xfrm>
            <a:custGeom>
              <a:avLst/>
              <a:gdLst/>
              <a:ahLst/>
              <a:cxnLst>
                <a:cxn ang="0">
                  <a:pos x="4" y="96"/>
                </a:cxn>
                <a:cxn ang="0">
                  <a:pos x="12" y="88"/>
                </a:cxn>
                <a:cxn ang="0">
                  <a:pos x="20" y="68"/>
                </a:cxn>
                <a:cxn ang="0">
                  <a:pos x="28" y="44"/>
                </a:cxn>
                <a:cxn ang="0">
                  <a:pos x="36" y="20"/>
                </a:cxn>
                <a:cxn ang="0">
                  <a:pos x="44" y="4"/>
                </a:cxn>
                <a:cxn ang="0">
                  <a:pos x="52" y="0"/>
                </a:cxn>
                <a:cxn ang="0">
                  <a:pos x="60" y="8"/>
                </a:cxn>
                <a:cxn ang="0">
                  <a:pos x="68" y="24"/>
                </a:cxn>
                <a:cxn ang="0">
                  <a:pos x="76" y="44"/>
                </a:cxn>
                <a:cxn ang="0">
                  <a:pos x="84" y="56"/>
                </a:cxn>
                <a:cxn ang="0">
                  <a:pos x="92" y="64"/>
                </a:cxn>
                <a:cxn ang="0">
                  <a:pos x="100" y="68"/>
                </a:cxn>
                <a:cxn ang="0">
                  <a:pos x="108" y="68"/>
                </a:cxn>
                <a:cxn ang="0">
                  <a:pos x="120" y="68"/>
                </a:cxn>
                <a:cxn ang="0">
                  <a:pos x="128" y="68"/>
                </a:cxn>
                <a:cxn ang="0">
                  <a:pos x="136" y="64"/>
                </a:cxn>
                <a:cxn ang="0">
                  <a:pos x="144" y="64"/>
                </a:cxn>
                <a:cxn ang="0">
                  <a:pos x="152" y="60"/>
                </a:cxn>
                <a:cxn ang="0">
                  <a:pos x="160" y="56"/>
                </a:cxn>
                <a:cxn ang="0">
                  <a:pos x="168" y="52"/>
                </a:cxn>
                <a:cxn ang="0">
                  <a:pos x="176" y="52"/>
                </a:cxn>
                <a:cxn ang="0">
                  <a:pos x="184" y="48"/>
                </a:cxn>
                <a:cxn ang="0">
                  <a:pos x="192" y="48"/>
                </a:cxn>
                <a:cxn ang="0">
                  <a:pos x="200" y="48"/>
                </a:cxn>
                <a:cxn ang="0">
                  <a:pos x="208" y="48"/>
                </a:cxn>
                <a:cxn ang="0">
                  <a:pos x="216" y="48"/>
                </a:cxn>
                <a:cxn ang="0">
                  <a:pos x="224" y="48"/>
                </a:cxn>
                <a:cxn ang="0">
                  <a:pos x="236" y="48"/>
                </a:cxn>
                <a:cxn ang="0">
                  <a:pos x="244" y="48"/>
                </a:cxn>
                <a:cxn ang="0">
                  <a:pos x="252" y="48"/>
                </a:cxn>
                <a:cxn ang="0">
                  <a:pos x="260" y="48"/>
                </a:cxn>
              </a:cxnLst>
              <a:rect l="0" t="0" r="r" b="b"/>
              <a:pathLst>
                <a:path w="264" h="96">
                  <a:moveTo>
                    <a:pt x="0" y="96"/>
                  </a:moveTo>
                  <a:lnTo>
                    <a:pt x="4" y="96"/>
                  </a:lnTo>
                  <a:lnTo>
                    <a:pt x="8" y="96"/>
                  </a:lnTo>
                  <a:lnTo>
                    <a:pt x="12" y="88"/>
                  </a:lnTo>
                  <a:lnTo>
                    <a:pt x="16" y="80"/>
                  </a:lnTo>
                  <a:lnTo>
                    <a:pt x="20" y="68"/>
                  </a:lnTo>
                  <a:lnTo>
                    <a:pt x="24" y="56"/>
                  </a:lnTo>
                  <a:lnTo>
                    <a:pt x="28" y="44"/>
                  </a:lnTo>
                  <a:lnTo>
                    <a:pt x="32" y="32"/>
                  </a:lnTo>
                  <a:lnTo>
                    <a:pt x="36" y="20"/>
                  </a:lnTo>
                  <a:lnTo>
                    <a:pt x="40" y="12"/>
                  </a:lnTo>
                  <a:lnTo>
                    <a:pt x="44" y="4"/>
                  </a:lnTo>
                  <a:lnTo>
                    <a:pt x="48" y="0"/>
                  </a:lnTo>
                  <a:lnTo>
                    <a:pt x="52" y="0"/>
                  </a:lnTo>
                  <a:lnTo>
                    <a:pt x="56" y="4"/>
                  </a:lnTo>
                  <a:lnTo>
                    <a:pt x="60" y="8"/>
                  </a:lnTo>
                  <a:lnTo>
                    <a:pt x="64" y="16"/>
                  </a:lnTo>
                  <a:lnTo>
                    <a:pt x="68" y="24"/>
                  </a:lnTo>
                  <a:lnTo>
                    <a:pt x="72" y="36"/>
                  </a:lnTo>
                  <a:lnTo>
                    <a:pt x="76" y="44"/>
                  </a:lnTo>
                  <a:lnTo>
                    <a:pt x="80" y="48"/>
                  </a:lnTo>
                  <a:lnTo>
                    <a:pt x="84" y="56"/>
                  </a:lnTo>
                  <a:lnTo>
                    <a:pt x="88" y="60"/>
                  </a:lnTo>
                  <a:lnTo>
                    <a:pt x="92" y="64"/>
                  </a:lnTo>
                  <a:lnTo>
                    <a:pt x="96" y="68"/>
                  </a:lnTo>
                  <a:lnTo>
                    <a:pt x="100" y="68"/>
                  </a:lnTo>
                  <a:lnTo>
                    <a:pt x="104" y="68"/>
                  </a:lnTo>
                  <a:lnTo>
                    <a:pt x="108" y="68"/>
                  </a:lnTo>
                  <a:lnTo>
                    <a:pt x="116" y="68"/>
                  </a:lnTo>
                  <a:lnTo>
                    <a:pt x="120" y="68"/>
                  </a:lnTo>
                  <a:lnTo>
                    <a:pt x="124" y="68"/>
                  </a:lnTo>
                  <a:lnTo>
                    <a:pt x="128" y="68"/>
                  </a:lnTo>
                  <a:lnTo>
                    <a:pt x="132" y="64"/>
                  </a:lnTo>
                  <a:lnTo>
                    <a:pt x="136" y="64"/>
                  </a:lnTo>
                  <a:lnTo>
                    <a:pt x="140" y="64"/>
                  </a:lnTo>
                  <a:lnTo>
                    <a:pt x="144" y="64"/>
                  </a:lnTo>
                  <a:lnTo>
                    <a:pt x="148" y="60"/>
                  </a:lnTo>
                  <a:lnTo>
                    <a:pt x="152" y="60"/>
                  </a:lnTo>
                  <a:lnTo>
                    <a:pt x="156" y="60"/>
                  </a:lnTo>
                  <a:lnTo>
                    <a:pt x="160" y="56"/>
                  </a:lnTo>
                  <a:lnTo>
                    <a:pt x="164" y="56"/>
                  </a:lnTo>
                  <a:lnTo>
                    <a:pt x="168" y="52"/>
                  </a:lnTo>
                  <a:lnTo>
                    <a:pt x="172" y="52"/>
                  </a:lnTo>
                  <a:lnTo>
                    <a:pt x="176" y="52"/>
                  </a:lnTo>
                  <a:lnTo>
                    <a:pt x="180" y="52"/>
                  </a:lnTo>
                  <a:lnTo>
                    <a:pt x="184" y="48"/>
                  </a:lnTo>
                  <a:lnTo>
                    <a:pt x="188" y="48"/>
                  </a:lnTo>
                  <a:lnTo>
                    <a:pt x="192" y="48"/>
                  </a:lnTo>
                  <a:lnTo>
                    <a:pt x="196" y="48"/>
                  </a:lnTo>
                  <a:lnTo>
                    <a:pt x="200" y="48"/>
                  </a:lnTo>
                  <a:lnTo>
                    <a:pt x="204" y="48"/>
                  </a:lnTo>
                  <a:lnTo>
                    <a:pt x="208" y="48"/>
                  </a:lnTo>
                  <a:lnTo>
                    <a:pt x="212" y="48"/>
                  </a:lnTo>
                  <a:lnTo>
                    <a:pt x="216" y="48"/>
                  </a:lnTo>
                  <a:lnTo>
                    <a:pt x="220" y="48"/>
                  </a:lnTo>
                  <a:lnTo>
                    <a:pt x="224" y="48"/>
                  </a:lnTo>
                  <a:lnTo>
                    <a:pt x="232" y="48"/>
                  </a:lnTo>
                  <a:lnTo>
                    <a:pt x="236" y="48"/>
                  </a:lnTo>
                  <a:lnTo>
                    <a:pt x="240" y="48"/>
                  </a:lnTo>
                  <a:lnTo>
                    <a:pt x="244" y="48"/>
                  </a:lnTo>
                  <a:lnTo>
                    <a:pt x="248" y="48"/>
                  </a:lnTo>
                  <a:lnTo>
                    <a:pt x="252" y="48"/>
                  </a:lnTo>
                  <a:lnTo>
                    <a:pt x="256" y="48"/>
                  </a:lnTo>
                  <a:lnTo>
                    <a:pt x="260" y="48"/>
                  </a:lnTo>
                  <a:lnTo>
                    <a:pt x="264" y="4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6" name="Freeform 910"/>
            <p:cNvSpPr>
              <a:spLocks/>
            </p:cNvSpPr>
            <p:nvPr/>
          </p:nvSpPr>
          <p:spPr bwMode="auto">
            <a:xfrm>
              <a:off x="3403176" y="3498754"/>
              <a:ext cx="774063" cy="293205"/>
            </a:xfrm>
            <a:custGeom>
              <a:avLst/>
              <a:gdLst/>
              <a:ahLst/>
              <a:cxnLst>
                <a:cxn ang="0">
                  <a:pos x="4" y="100"/>
                </a:cxn>
                <a:cxn ang="0">
                  <a:pos x="12" y="92"/>
                </a:cxn>
                <a:cxn ang="0">
                  <a:pos x="20" y="68"/>
                </a:cxn>
                <a:cxn ang="0">
                  <a:pos x="28" y="44"/>
                </a:cxn>
                <a:cxn ang="0">
                  <a:pos x="36" y="20"/>
                </a:cxn>
                <a:cxn ang="0">
                  <a:pos x="44" y="0"/>
                </a:cxn>
                <a:cxn ang="0">
                  <a:pos x="52" y="0"/>
                </a:cxn>
                <a:cxn ang="0">
                  <a:pos x="60" y="8"/>
                </a:cxn>
                <a:cxn ang="0">
                  <a:pos x="68" y="24"/>
                </a:cxn>
                <a:cxn ang="0">
                  <a:pos x="76" y="44"/>
                </a:cxn>
                <a:cxn ang="0">
                  <a:pos x="84" y="56"/>
                </a:cxn>
                <a:cxn ang="0">
                  <a:pos x="92" y="68"/>
                </a:cxn>
                <a:cxn ang="0">
                  <a:pos x="100" y="68"/>
                </a:cxn>
                <a:cxn ang="0">
                  <a:pos x="108" y="72"/>
                </a:cxn>
                <a:cxn ang="0">
                  <a:pos x="120" y="68"/>
                </a:cxn>
                <a:cxn ang="0">
                  <a:pos x="128" y="68"/>
                </a:cxn>
                <a:cxn ang="0">
                  <a:pos x="136" y="64"/>
                </a:cxn>
                <a:cxn ang="0">
                  <a:pos x="144" y="64"/>
                </a:cxn>
                <a:cxn ang="0">
                  <a:pos x="152" y="60"/>
                </a:cxn>
                <a:cxn ang="0">
                  <a:pos x="160" y="56"/>
                </a:cxn>
                <a:cxn ang="0">
                  <a:pos x="168" y="52"/>
                </a:cxn>
                <a:cxn ang="0">
                  <a:pos x="176" y="52"/>
                </a:cxn>
                <a:cxn ang="0">
                  <a:pos x="184" y="48"/>
                </a:cxn>
                <a:cxn ang="0">
                  <a:pos x="192" y="48"/>
                </a:cxn>
                <a:cxn ang="0">
                  <a:pos x="200" y="48"/>
                </a:cxn>
                <a:cxn ang="0">
                  <a:pos x="208" y="48"/>
                </a:cxn>
                <a:cxn ang="0">
                  <a:pos x="216" y="48"/>
                </a:cxn>
                <a:cxn ang="0">
                  <a:pos x="224" y="44"/>
                </a:cxn>
                <a:cxn ang="0">
                  <a:pos x="236" y="48"/>
                </a:cxn>
                <a:cxn ang="0">
                  <a:pos x="244" y="48"/>
                </a:cxn>
                <a:cxn ang="0">
                  <a:pos x="252" y="48"/>
                </a:cxn>
                <a:cxn ang="0">
                  <a:pos x="260" y="48"/>
                </a:cxn>
              </a:cxnLst>
              <a:rect l="0" t="0" r="r" b="b"/>
              <a:pathLst>
                <a:path w="264" h="100">
                  <a:moveTo>
                    <a:pt x="0" y="100"/>
                  </a:moveTo>
                  <a:lnTo>
                    <a:pt x="4" y="100"/>
                  </a:lnTo>
                  <a:lnTo>
                    <a:pt x="8" y="96"/>
                  </a:lnTo>
                  <a:lnTo>
                    <a:pt x="12" y="92"/>
                  </a:lnTo>
                  <a:lnTo>
                    <a:pt x="16" y="80"/>
                  </a:lnTo>
                  <a:lnTo>
                    <a:pt x="20" y="68"/>
                  </a:lnTo>
                  <a:lnTo>
                    <a:pt x="24" y="56"/>
                  </a:lnTo>
                  <a:lnTo>
                    <a:pt x="28" y="44"/>
                  </a:lnTo>
                  <a:lnTo>
                    <a:pt x="32" y="28"/>
                  </a:lnTo>
                  <a:lnTo>
                    <a:pt x="36" y="20"/>
                  </a:lnTo>
                  <a:lnTo>
                    <a:pt x="40" y="8"/>
                  </a:lnTo>
                  <a:lnTo>
                    <a:pt x="44" y="0"/>
                  </a:lnTo>
                  <a:lnTo>
                    <a:pt x="48" y="0"/>
                  </a:lnTo>
                  <a:lnTo>
                    <a:pt x="52" y="0"/>
                  </a:lnTo>
                  <a:lnTo>
                    <a:pt x="56" y="0"/>
                  </a:lnTo>
                  <a:lnTo>
                    <a:pt x="60" y="8"/>
                  </a:lnTo>
                  <a:lnTo>
                    <a:pt x="64" y="16"/>
                  </a:lnTo>
                  <a:lnTo>
                    <a:pt x="68" y="24"/>
                  </a:lnTo>
                  <a:lnTo>
                    <a:pt x="72" y="32"/>
                  </a:lnTo>
                  <a:lnTo>
                    <a:pt x="76" y="44"/>
                  </a:lnTo>
                  <a:lnTo>
                    <a:pt x="80" y="52"/>
                  </a:lnTo>
                  <a:lnTo>
                    <a:pt x="84" y="56"/>
                  </a:lnTo>
                  <a:lnTo>
                    <a:pt x="88" y="64"/>
                  </a:lnTo>
                  <a:lnTo>
                    <a:pt x="92" y="68"/>
                  </a:lnTo>
                  <a:lnTo>
                    <a:pt x="96" y="68"/>
                  </a:lnTo>
                  <a:lnTo>
                    <a:pt x="100" y="68"/>
                  </a:lnTo>
                  <a:lnTo>
                    <a:pt x="104" y="72"/>
                  </a:lnTo>
                  <a:lnTo>
                    <a:pt x="108" y="72"/>
                  </a:lnTo>
                  <a:lnTo>
                    <a:pt x="116" y="68"/>
                  </a:lnTo>
                  <a:lnTo>
                    <a:pt x="120" y="68"/>
                  </a:lnTo>
                  <a:lnTo>
                    <a:pt x="124" y="68"/>
                  </a:lnTo>
                  <a:lnTo>
                    <a:pt x="128" y="68"/>
                  </a:lnTo>
                  <a:lnTo>
                    <a:pt x="132" y="68"/>
                  </a:lnTo>
                  <a:lnTo>
                    <a:pt x="136" y="64"/>
                  </a:lnTo>
                  <a:lnTo>
                    <a:pt x="140" y="64"/>
                  </a:lnTo>
                  <a:lnTo>
                    <a:pt x="144" y="64"/>
                  </a:lnTo>
                  <a:lnTo>
                    <a:pt x="148" y="60"/>
                  </a:lnTo>
                  <a:lnTo>
                    <a:pt x="152" y="60"/>
                  </a:lnTo>
                  <a:lnTo>
                    <a:pt x="156" y="60"/>
                  </a:lnTo>
                  <a:lnTo>
                    <a:pt x="160" y="56"/>
                  </a:lnTo>
                  <a:lnTo>
                    <a:pt x="164" y="56"/>
                  </a:lnTo>
                  <a:lnTo>
                    <a:pt x="168" y="52"/>
                  </a:lnTo>
                  <a:lnTo>
                    <a:pt x="172" y="52"/>
                  </a:lnTo>
                  <a:lnTo>
                    <a:pt x="176" y="52"/>
                  </a:lnTo>
                  <a:lnTo>
                    <a:pt x="180" y="48"/>
                  </a:lnTo>
                  <a:lnTo>
                    <a:pt x="184" y="48"/>
                  </a:lnTo>
                  <a:lnTo>
                    <a:pt x="188" y="48"/>
                  </a:lnTo>
                  <a:lnTo>
                    <a:pt x="192" y="48"/>
                  </a:lnTo>
                  <a:lnTo>
                    <a:pt x="196" y="48"/>
                  </a:lnTo>
                  <a:lnTo>
                    <a:pt x="200" y="48"/>
                  </a:lnTo>
                  <a:lnTo>
                    <a:pt x="204" y="48"/>
                  </a:lnTo>
                  <a:lnTo>
                    <a:pt x="208" y="48"/>
                  </a:lnTo>
                  <a:lnTo>
                    <a:pt x="212" y="48"/>
                  </a:lnTo>
                  <a:lnTo>
                    <a:pt x="216" y="48"/>
                  </a:lnTo>
                  <a:lnTo>
                    <a:pt x="220" y="44"/>
                  </a:lnTo>
                  <a:lnTo>
                    <a:pt x="224" y="44"/>
                  </a:lnTo>
                  <a:lnTo>
                    <a:pt x="232" y="44"/>
                  </a:lnTo>
                  <a:lnTo>
                    <a:pt x="236" y="48"/>
                  </a:lnTo>
                  <a:lnTo>
                    <a:pt x="240" y="48"/>
                  </a:lnTo>
                  <a:lnTo>
                    <a:pt x="244" y="48"/>
                  </a:lnTo>
                  <a:lnTo>
                    <a:pt x="248" y="48"/>
                  </a:lnTo>
                  <a:lnTo>
                    <a:pt x="252" y="48"/>
                  </a:lnTo>
                  <a:lnTo>
                    <a:pt x="256" y="48"/>
                  </a:lnTo>
                  <a:lnTo>
                    <a:pt x="260" y="48"/>
                  </a:lnTo>
                  <a:lnTo>
                    <a:pt x="264" y="4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7" name="Freeform 911"/>
            <p:cNvSpPr>
              <a:spLocks/>
            </p:cNvSpPr>
            <p:nvPr/>
          </p:nvSpPr>
          <p:spPr bwMode="auto">
            <a:xfrm>
              <a:off x="3403176" y="3487025"/>
              <a:ext cx="774063" cy="304935"/>
            </a:xfrm>
            <a:custGeom>
              <a:avLst/>
              <a:gdLst/>
              <a:ahLst/>
              <a:cxnLst>
                <a:cxn ang="0">
                  <a:pos x="4" y="104"/>
                </a:cxn>
                <a:cxn ang="0">
                  <a:pos x="12" y="92"/>
                </a:cxn>
                <a:cxn ang="0">
                  <a:pos x="20" y="72"/>
                </a:cxn>
                <a:cxn ang="0">
                  <a:pos x="28" y="44"/>
                </a:cxn>
                <a:cxn ang="0">
                  <a:pos x="36" y="16"/>
                </a:cxn>
                <a:cxn ang="0">
                  <a:pos x="44" y="0"/>
                </a:cxn>
                <a:cxn ang="0">
                  <a:pos x="52" y="0"/>
                </a:cxn>
                <a:cxn ang="0">
                  <a:pos x="60" y="12"/>
                </a:cxn>
                <a:cxn ang="0">
                  <a:pos x="68" y="32"/>
                </a:cxn>
                <a:cxn ang="0">
                  <a:pos x="76" y="52"/>
                </a:cxn>
                <a:cxn ang="0">
                  <a:pos x="84" y="64"/>
                </a:cxn>
                <a:cxn ang="0">
                  <a:pos x="92" y="76"/>
                </a:cxn>
                <a:cxn ang="0">
                  <a:pos x="100" y="76"/>
                </a:cxn>
                <a:cxn ang="0">
                  <a:pos x="108" y="76"/>
                </a:cxn>
                <a:cxn ang="0">
                  <a:pos x="120" y="72"/>
                </a:cxn>
                <a:cxn ang="0">
                  <a:pos x="128" y="72"/>
                </a:cxn>
                <a:cxn ang="0">
                  <a:pos x="136" y="68"/>
                </a:cxn>
                <a:cxn ang="0">
                  <a:pos x="144" y="68"/>
                </a:cxn>
                <a:cxn ang="0">
                  <a:pos x="152" y="64"/>
                </a:cxn>
                <a:cxn ang="0">
                  <a:pos x="160" y="60"/>
                </a:cxn>
                <a:cxn ang="0">
                  <a:pos x="168" y="56"/>
                </a:cxn>
                <a:cxn ang="0">
                  <a:pos x="176" y="52"/>
                </a:cxn>
                <a:cxn ang="0">
                  <a:pos x="184" y="52"/>
                </a:cxn>
                <a:cxn ang="0">
                  <a:pos x="192" y="52"/>
                </a:cxn>
                <a:cxn ang="0">
                  <a:pos x="200" y="52"/>
                </a:cxn>
                <a:cxn ang="0">
                  <a:pos x="208" y="52"/>
                </a:cxn>
                <a:cxn ang="0">
                  <a:pos x="216" y="48"/>
                </a:cxn>
                <a:cxn ang="0">
                  <a:pos x="224" y="48"/>
                </a:cxn>
                <a:cxn ang="0">
                  <a:pos x="236" y="52"/>
                </a:cxn>
                <a:cxn ang="0">
                  <a:pos x="244" y="52"/>
                </a:cxn>
                <a:cxn ang="0">
                  <a:pos x="252" y="52"/>
                </a:cxn>
                <a:cxn ang="0">
                  <a:pos x="260" y="52"/>
                </a:cxn>
              </a:cxnLst>
              <a:rect l="0" t="0" r="r" b="b"/>
              <a:pathLst>
                <a:path w="264" h="104">
                  <a:moveTo>
                    <a:pt x="0" y="104"/>
                  </a:moveTo>
                  <a:lnTo>
                    <a:pt x="4" y="104"/>
                  </a:lnTo>
                  <a:lnTo>
                    <a:pt x="8" y="100"/>
                  </a:lnTo>
                  <a:lnTo>
                    <a:pt x="12" y="92"/>
                  </a:lnTo>
                  <a:lnTo>
                    <a:pt x="16" y="84"/>
                  </a:lnTo>
                  <a:lnTo>
                    <a:pt x="20" y="72"/>
                  </a:lnTo>
                  <a:lnTo>
                    <a:pt x="24" y="56"/>
                  </a:lnTo>
                  <a:lnTo>
                    <a:pt x="28" y="44"/>
                  </a:lnTo>
                  <a:lnTo>
                    <a:pt x="32" y="28"/>
                  </a:lnTo>
                  <a:lnTo>
                    <a:pt x="36" y="16"/>
                  </a:lnTo>
                  <a:lnTo>
                    <a:pt x="40" y="8"/>
                  </a:lnTo>
                  <a:lnTo>
                    <a:pt x="44" y="0"/>
                  </a:lnTo>
                  <a:lnTo>
                    <a:pt x="48" y="0"/>
                  </a:lnTo>
                  <a:lnTo>
                    <a:pt x="52" y="0"/>
                  </a:lnTo>
                  <a:lnTo>
                    <a:pt x="56" y="4"/>
                  </a:lnTo>
                  <a:lnTo>
                    <a:pt x="60" y="12"/>
                  </a:lnTo>
                  <a:lnTo>
                    <a:pt x="64" y="20"/>
                  </a:lnTo>
                  <a:lnTo>
                    <a:pt x="68" y="32"/>
                  </a:lnTo>
                  <a:lnTo>
                    <a:pt x="72" y="40"/>
                  </a:lnTo>
                  <a:lnTo>
                    <a:pt x="76" y="52"/>
                  </a:lnTo>
                  <a:lnTo>
                    <a:pt x="80" y="60"/>
                  </a:lnTo>
                  <a:lnTo>
                    <a:pt x="84" y="64"/>
                  </a:lnTo>
                  <a:lnTo>
                    <a:pt x="88" y="72"/>
                  </a:lnTo>
                  <a:lnTo>
                    <a:pt x="92" y="76"/>
                  </a:lnTo>
                  <a:lnTo>
                    <a:pt x="96" y="76"/>
                  </a:lnTo>
                  <a:lnTo>
                    <a:pt x="100" y="76"/>
                  </a:lnTo>
                  <a:lnTo>
                    <a:pt x="104" y="76"/>
                  </a:lnTo>
                  <a:lnTo>
                    <a:pt x="108" y="76"/>
                  </a:lnTo>
                  <a:lnTo>
                    <a:pt x="116" y="76"/>
                  </a:lnTo>
                  <a:lnTo>
                    <a:pt x="120" y="72"/>
                  </a:lnTo>
                  <a:lnTo>
                    <a:pt x="124" y="72"/>
                  </a:lnTo>
                  <a:lnTo>
                    <a:pt x="128" y="72"/>
                  </a:lnTo>
                  <a:lnTo>
                    <a:pt x="132" y="72"/>
                  </a:lnTo>
                  <a:lnTo>
                    <a:pt x="136" y="68"/>
                  </a:lnTo>
                  <a:lnTo>
                    <a:pt x="140" y="68"/>
                  </a:lnTo>
                  <a:lnTo>
                    <a:pt x="144" y="68"/>
                  </a:lnTo>
                  <a:lnTo>
                    <a:pt x="148" y="64"/>
                  </a:lnTo>
                  <a:lnTo>
                    <a:pt x="152" y="64"/>
                  </a:lnTo>
                  <a:lnTo>
                    <a:pt x="156" y="60"/>
                  </a:lnTo>
                  <a:lnTo>
                    <a:pt x="160" y="60"/>
                  </a:lnTo>
                  <a:lnTo>
                    <a:pt x="164" y="56"/>
                  </a:lnTo>
                  <a:lnTo>
                    <a:pt x="168" y="56"/>
                  </a:lnTo>
                  <a:lnTo>
                    <a:pt x="172" y="56"/>
                  </a:lnTo>
                  <a:lnTo>
                    <a:pt x="176" y="52"/>
                  </a:lnTo>
                  <a:lnTo>
                    <a:pt x="180" y="52"/>
                  </a:lnTo>
                  <a:lnTo>
                    <a:pt x="184" y="52"/>
                  </a:lnTo>
                  <a:lnTo>
                    <a:pt x="188" y="52"/>
                  </a:lnTo>
                  <a:lnTo>
                    <a:pt x="192" y="52"/>
                  </a:lnTo>
                  <a:lnTo>
                    <a:pt x="196" y="52"/>
                  </a:lnTo>
                  <a:lnTo>
                    <a:pt x="200" y="52"/>
                  </a:lnTo>
                  <a:lnTo>
                    <a:pt x="204" y="52"/>
                  </a:lnTo>
                  <a:lnTo>
                    <a:pt x="208" y="52"/>
                  </a:lnTo>
                  <a:lnTo>
                    <a:pt x="212" y="52"/>
                  </a:lnTo>
                  <a:lnTo>
                    <a:pt x="216" y="48"/>
                  </a:lnTo>
                  <a:lnTo>
                    <a:pt x="220" y="48"/>
                  </a:lnTo>
                  <a:lnTo>
                    <a:pt x="224" y="48"/>
                  </a:lnTo>
                  <a:lnTo>
                    <a:pt x="232" y="48"/>
                  </a:lnTo>
                  <a:lnTo>
                    <a:pt x="236" y="52"/>
                  </a:lnTo>
                  <a:lnTo>
                    <a:pt x="240" y="52"/>
                  </a:lnTo>
                  <a:lnTo>
                    <a:pt x="244" y="52"/>
                  </a:lnTo>
                  <a:lnTo>
                    <a:pt x="248" y="52"/>
                  </a:lnTo>
                  <a:lnTo>
                    <a:pt x="252" y="52"/>
                  </a:lnTo>
                  <a:lnTo>
                    <a:pt x="256" y="52"/>
                  </a:lnTo>
                  <a:lnTo>
                    <a:pt x="260" y="52"/>
                  </a:lnTo>
                  <a:lnTo>
                    <a:pt x="264" y="52"/>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8" name="Freeform 912"/>
            <p:cNvSpPr>
              <a:spLocks/>
            </p:cNvSpPr>
            <p:nvPr/>
          </p:nvSpPr>
          <p:spPr bwMode="auto">
            <a:xfrm>
              <a:off x="3403176" y="3475297"/>
              <a:ext cx="774063" cy="316662"/>
            </a:xfrm>
            <a:custGeom>
              <a:avLst/>
              <a:gdLst/>
              <a:ahLst/>
              <a:cxnLst>
                <a:cxn ang="0">
                  <a:pos x="4" y="108"/>
                </a:cxn>
                <a:cxn ang="0">
                  <a:pos x="12" y="92"/>
                </a:cxn>
                <a:cxn ang="0">
                  <a:pos x="20" y="68"/>
                </a:cxn>
                <a:cxn ang="0">
                  <a:pos x="28" y="40"/>
                </a:cxn>
                <a:cxn ang="0">
                  <a:pos x="36" y="12"/>
                </a:cxn>
                <a:cxn ang="0">
                  <a:pos x="44" y="0"/>
                </a:cxn>
                <a:cxn ang="0">
                  <a:pos x="52" y="4"/>
                </a:cxn>
                <a:cxn ang="0">
                  <a:pos x="60" y="20"/>
                </a:cxn>
                <a:cxn ang="0">
                  <a:pos x="68" y="40"/>
                </a:cxn>
                <a:cxn ang="0">
                  <a:pos x="76" y="60"/>
                </a:cxn>
                <a:cxn ang="0">
                  <a:pos x="84" y="76"/>
                </a:cxn>
                <a:cxn ang="0">
                  <a:pos x="92" y="84"/>
                </a:cxn>
                <a:cxn ang="0">
                  <a:pos x="100" y="84"/>
                </a:cxn>
                <a:cxn ang="0">
                  <a:pos x="108" y="80"/>
                </a:cxn>
                <a:cxn ang="0">
                  <a:pos x="120" y="76"/>
                </a:cxn>
                <a:cxn ang="0">
                  <a:pos x="128" y="72"/>
                </a:cxn>
                <a:cxn ang="0">
                  <a:pos x="136" y="72"/>
                </a:cxn>
                <a:cxn ang="0">
                  <a:pos x="144" y="68"/>
                </a:cxn>
                <a:cxn ang="0">
                  <a:pos x="152" y="64"/>
                </a:cxn>
                <a:cxn ang="0">
                  <a:pos x="160" y="60"/>
                </a:cxn>
                <a:cxn ang="0">
                  <a:pos x="168" y="56"/>
                </a:cxn>
                <a:cxn ang="0">
                  <a:pos x="176" y="56"/>
                </a:cxn>
                <a:cxn ang="0">
                  <a:pos x="184" y="56"/>
                </a:cxn>
                <a:cxn ang="0">
                  <a:pos x="192" y="56"/>
                </a:cxn>
                <a:cxn ang="0">
                  <a:pos x="200" y="56"/>
                </a:cxn>
                <a:cxn ang="0">
                  <a:pos x="208" y="56"/>
                </a:cxn>
                <a:cxn ang="0">
                  <a:pos x="216" y="56"/>
                </a:cxn>
                <a:cxn ang="0">
                  <a:pos x="224" y="56"/>
                </a:cxn>
                <a:cxn ang="0">
                  <a:pos x="236" y="56"/>
                </a:cxn>
                <a:cxn ang="0">
                  <a:pos x="244" y="56"/>
                </a:cxn>
                <a:cxn ang="0">
                  <a:pos x="252" y="56"/>
                </a:cxn>
                <a:cxn ang="0">
                  <a:pos x="260" y="60"/>
                </a:cxn>
              </a:cxnLst>
              <a:rect l="0" t="0" r="r" b="b"/>
              <a:pathLst>
                <a:path w="264" h="108">
                  <a:moveTo>
                    <a:pt x="0" y="108"/>
                  </a:moveTo>
                  <a:lnTo>
                    <a:pt x="4" y="108"/>
                  </a:lnTo>
                  <a:lnTo>
                    <a:pt x="8" y="104"/>
                  </a:lnTo>
                  <a:lnTo>
                    <a:pt x="12" y="92"/>
                  </a:lnTo>
                  <a:lnTo>
                    <a:pt x="16" y="84"/>
                  </a:lnTo>
                  <a:lnTo>
                    <a:pt x="20" y="68"/>
                  </a:lnTo>
                  <a:lnTo>
                    <a:pt x="24" y="52"/>
                  </a:lnTo>
                  <a:lnTo>
                    <a:pt x="28" y="40"/>
                  </a:lnTo>
                  <a:lnTo>
                    <a:pt x="32" y="24"/>
                  </a:lnTo>
                  <a:lnTo>
                    <a:pt x="36" y="12"/>
                  </a:lnTo>
                  <a:lnTo>
                    <a:pt x="40" y="4"/>
                  </a:lnTo>
                  <a:lnTo>
                    <a:pt x="44" y="0"/>
                  </a:lnTo>
                  <a:lnTo>
                    <a:pt x="48" y="0"/>
                  </a:lnTo>
                  <a:lnTo>
                    <a:pt x="52" y="4"/>
                  </a:lnTo>
                  <a:lnTo>
                    <a:pt x="56" y="8"/>
                  </a:lnTo>
                  <a:lnTo>
                    <a:pt x="60" y="20"/>
                  </a:lnTo>
                  <a:lnTo>
                    <a:pt x="64" y="28"/>
                  </a:lnTo>
                  <a:lnTo>
                    <a:pt x="68" y="40"/>
                  </a:lnTo>
                  <a:lnTo>
                    <a:pt x="72" y="52"/>
                  </a:lnTo>
                  <a:lnTo>
                    <a:pt x="76" y="60"/>
                  </a:lnTo>
                  <a:lnTo>
                    <a:pt x="80" y="68"/>
                  </a:lnTo>
                  <a:lnTo>
                    <a:pt x="84" y="76"/>
                  </a:lnTo>
                  <a:lnTo>
                    <a:pt x="88" y="80"/>
                  </a:lnTo>
                  <a:lnTo>
                    <a:pt x="92" y="84"/>
                  </a:lnTo>
                  <a:lnTo>
                    <a:pt x="96" y="84"/>
                  </a:lnTo>
                  <a:lnTo>
                    <a:pt x="100" y="84"/>
                  </a:lnTo>
                  <a:lnTo>
                    <a:pt x="104" y="84"/>
                  </a:lnTo>
                  <a:lnTo>
                    <a:pt x="108" y="80"/>
                  </a:lnTo>
                  <a:lnTo>
                    <a:pt x="116" y="80"/>
                  </a:lnTo>
                  <a:lnTo>
                    <a:pt x="120" y="76"/>
                  </a:lnTo>
                  <a:lnTo>
                    <a:pt x="124" y="76"/>
                  </a:lnTo>
                  <a:lnTo>
                    <a:pt x="128" y="72"/>
                  </a:lnTo>
                  <a:lnTo>
                    <a:pt x="132" y="72"/>
                  </a:lnTo>
                  <a:lnTo>
                    <a:pt x="136" y="72"/>
                  </a:lnTo>
                  <a:lnTo>
                    <a:pt x="140" y="68"/>
                  </a:lnTo>
                  <a:lnTo>
                    <a:pt x="144" y="68"/>
                  </a:lnTo>
                  <a:lnTo>
                    <a:pt x="148" y="64"/>
                  </a:lnTo>
                  <a:lnTo>
                    <a:pt x="152" y="64"/>
                  </a:lnTo>
                  <a:lnTo>
                    <a:pt x="156" y="64"/>
                  </a:lnTo>
                  <a:lnTo>
                    <a:pt x="160" y="60"/>
                  </a:lnTo>
                  <a:lnTo>
                    <a:pt x="164" y="60"/>
                  </a:lnTo>
                  <a:lnTo>
                    <a:pt x="168" y="56"/>
                  </a:lnTo>
                  <a:lnTo>
                    <a:pt x="172" y="56"/>
                  </a:lnTo>
                  <a:lnTo>
                    <a:pt x="176" y="56"/>
                  </a:lnTo>
                  <a:lnTo>
                    <a:pt x="180" y="56"/>
                  </a:lnTo>
                  <a:lnTo>
                    <a:pt x="184" y="56"/>
                  </a:lnTo>
                  <a:lnTo>
                    <a:pt x="188" y="56"/>
                  </a:lnTo>
                  <a:lnTo>
                    <a:pt x="192" y="56"/>
                  </a:lnTo>
                  <a:lnTo>
                    <a:pt x="196" y="56"/>
                  </a:lnTo>
                  <a:lnTo>
                    <a:pt x="200" y="56"/>
                  </a:lnTo>
                  <a:lnTo>
                    <a:pt x="204" y="56"/>
                  </a:lnTo>
                  <a:lnTo>
                    <a:pt x="208" y="56"/>
                  </a:lnTo>
                  <a:lnTo>
                    <a:pt x="212" y="56"/>
                  </a:lnTo>
                  <a:lnTo>
                    <a:pt x="216" y="56"/>
                  </a:lnTo>
                  <a:lnTo>
                    <a:pt x="220" y="56"/>
                  </a:lnTo>
                  <a:lnTo>
                    <a:pt x="224" y="56"/>
                  </a:lnTo>
                  <a:lnTo>
                    <a:pt x="232" y="56"/>
                  </a:lnTo>
                  <a:lnTo>
                    <a:pt x="236" y="56"/>
                  </a:lnTo>
                  <a:lnTo>
                    <a:pt x="240" y="56"/>
                  </a:lnTo>
                  <a:lnTo>
                    <a:pt x="244" y="56"/>
                  </a:lnTo>
                  <a:lnTo>
                    <a:pt x="248" y="56"/>
                  </a:lnTo>
                  <a:lnTo>
                    <a:pt x="252" y="56"/>
                  </a:lnTo>
                  <a:lnTo>
                    <a:pt x="256" y="56"/>
                  </a:lnTo>
                  <a:lnTo>
                    <a:pt x="260" y="60"/>
                  </a:lnTo>
                  <a:lnTo>
                    <a:pt x="264" y="6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09" name="Freeform 913"/>
            <p:cNvSpPr>
              <a:spLocks/>
            </p:cNvSpPr>
            <p:nvPr/>
          </p:nvSpPr>
          <p:spPr bwMode="auto">
            <a:xfrm>
              <a:off x="3403176" y="3475297"/>
              <a:ext cx="774063" cy="316662"/>
            </a:xfrm>
            <a:custGeom>
              <a:avLst/>
              <a:gdLst/>
              <a:ahLst/>
              <a:cxnLst>
                <a:cxn ang="0">
                  <a:pos x="4" y="104"/>
                </a:cxn>
                <a:cxn ang="0">
                  <a:pos x="12" y="88"/>
                </a:cxn>
                <a:cxn ang="0">
                  <a:pos x="20" y="60"/>
                </a:cxn>
                <a:cxn ang="0">
                  <a:pos x="28" y="28"/>
                </a:cxn>
                <a:cxn ang="0">
                  <a:pos x="36" y="8"/>
                </a:cxn>
                <a:cxn ang="0">
                  <a:pos x="44" y="0"/>
                </a:cxn>
                <a:cxn ang="0">
                  <a:pos x="52" y="8"/>
                </a:cxn>
                <a:cxn ang="0">
                  <a:pos x="60" y="24"/>
                </a:cxn>
                <a:cxn ang="0">
                  <a:pos x="68" y="48"/>
                </a:cxn>
                <a:cxn ang="0">
                  <a:pos x="76" y="68"/>
                </a:cxn>
                <a:cxn ang="0">
                  <a:pos x="84" y="84"/>
                </a:cxn>
                <a:cxn ang="0">
                  <a:pos x="92" y="88"/>
                </a:cxn>
                <a:cxn ang="0">
                  <a:pos x="100" y="84"/>
                </a:cxn>
                <a:cxn ang="0">
                  <a:pos x="108" y="80"/>
                </a:cxn>
                <a:cxn ang="0">
                  <a:pos x="120" y="76"/>
                </a:cxn>
                <a:cxn ang="0">
                  <a:pos x="128" y="72"/>
                </a:cxn>
                <a:cxn ang="0">
                  <a:pos x="136" y="68"/>
                </a:cxn>
                <a:cxn ang="0">
                  <a:pos x="144" y="64"/>
                </a:cxn>
                <a:cxn ang="0">
                  <a:pos x="152" y="60"/>
                </a:cxn>
                <a:cxn ang="0">
                  <a:pos x="160" y="60"/>
                </a:cxn>
                <a:cxn ang="0">
                  <a:pos x="168" y="56"/>
                </a:cxn>
                <a:cxn ang="0">
                  <a:pos x="176" y="56"/>
                </a:cxn>
                <a:cxn ang="0">
                  <a:pos x="184" y="56"/>
                </a:cxn>
                <a:cxn ang="0">
                  <a:pos x="192" y="56"/>
                </a:cxn>
                <a:cxn ang="0">
                  <a:pos x="200" y="56"/>
                </a:cxn>
                <a:cxn ang="0">
                  <a:pos x="208" y="56"/>
                </a:cxn>
                <a:cxn ang="0">
                  <a:pos x="216" y="56"/>
                </a:cxn>
                <a:cxn ang="0">
                  <a:pos x="224" y="56"/>
                </a:cxn>
                <a:cxn ang="0">
                  <a:pos x="236" y="56"/>
                </a:cxn>
                <a:cxn ang="0">
                  <a:pos x="244" y="56"/>
                </a:cxn>
                <a:cxn ang="0">
                  <a:pos x="252" y="56"/>
                </a:cxn>
                <a:cxn ang="0">
                  <a:pos x="260" y="60"/>
                </a:cxn>
              </a:cxnLst>
              <a:rect l="0" t="0" r="r" b="b"/>
              <a:pathLst>
                <a:path w="264" h="108">
                  <a:moveTo>
                    <a:pt x="0" y="108"/>
                  </a:moveTo>
                  <a:lnTo>
                    <a:pt x="4" y="104"/>
                  </a:lnTo>
                  <a:lnTo>
                    <a:pt x="8" y="100"/>
                  </a:lnTo>
                  <a:lnTo>
                    <a:pt x="12" y="88"/>
                  </a:lnTo>
                  <a:lnTo>
                    <a:pt x="16" y="76"/>
                  </a:lnTo>
                  <a:lnTo>
                    <a:pt x="20" y="60"/>
                  </a:lnTo>
                  <a:lnTo>
                    <a:pt x="24" y="44"/>
                  </a:lnTo>
                  <a:lnTo>
                    <a:pt x="28" y="28"/>
                  </a:lnTo>
                  <a:lnTo>
                    <a:pt x="32" y="16"/>
                  </a:lnTo>
                  <a:lnTo>
                    <a:pt x="36" y="8"/>
                  </a:lnTo>
                  <a:lnTo>
                    <a:pt x="40" y="0"/>
                  </a:lnTo>
                  <a:lnTo>
                    <a:pt x="44" y="0"/>
                  </a:lnTo>
                  <a:lnTo>
                    <a:pt x="48" y="0"/>
                  </a:lnTo>
                  <a:lnTo>
                    <a:pt x="52" y="8"/>
                  </a:lnTo>
                  <a:lnTo>
                    <a:pt x="56" y="16"/>
                  </a:lnTo>
                  <a:lnTo>
                    <a:pt x="60" y="24"/>
                  </a:lnTo>
                  <a:lnTo>
                    <a:pt x="64" y="36"/>
                  </a:lnTo>
                  <a:lnTo>
                    <a:pt x="68" y="48"/>
                  </a:lnTo>
                  <a:lnTo>
                    <a:pt x="72" y="60"/>
                  </a:lnTo>
                  <a:lnTo>
                    <a:pt x="76" y="68"/>
                  </a:lnTo>
                  <a:lnTo>
                    <a:pt x="80" y="76"/>
                  </a:lnTo>
                  <a:lnTo>
                    <a:pt x="84" y="84"/>
                  </a:lnTo>
                  <a:lnTo>
                    <a:pt x="88" y="88"/>
                  </a:lnTo>
                  <a:lnTo>
                    <a:pt x="92" y="88"/>
                  </a:lnTo>
                  <a:lnTo>
                    <a:pt x="96" y="88"/>
                  </a:lnTo>
                  <a:lnTo>
                    <a:pt x="100" y="84"/>
                  </a:lnTo>
                  <a:lnTo>
                    <a:pt x="104" y="84"/>
                  </a:lnTo>
                  <a:lnTo>
                    <a:pt x="108" y="80"/>
                  </a:lnTo>
                  <a:lnTo>
                    <a:pt x="116" y="80"/>
                  </a:lnTo>
                  <a:lnTo>
                    <a:pt x="120" y="76"/>
                  </a:lnTo>
                  <a:lnTo>
                    <a:pt x="124" y="72"/>
                  </a:lnTo>
                  <a:lnTo>
                    <a:pt x="128" y="72"/>
                  </a:lnTo>
                  <a:lnTo>
                    <a:pt x="132" y="68"/>
                  </a:lnTo>
                  <a:lnTo>
                    <a:pt x="136" y="68"/>
                  </a:lnTo>
                  <a:lnTo>
                    <a:pt x="140" y="64"/>
                  </a:lnTo>
                  <a:lnTo>
                    <a:pt x="144" y="64"/>
                  </a:lnTo>
                  <a:lnTo>
                    <a:pt x="148" y="64"/>
                  </a:lnTo>
                  <a:lnTo>
                    <a:pt x="152" y="60"/>
                  </a:lnTo>
                  <a:lnTo>
                    <a:pt x="156" y="60"/>
                  </a:lnTo>
                  <a:lnTo>
                    <a:pt x="160" y="60"/>
                  </a:lnTo>
                  <a:lnTo>
                    <a:pt x="164" y="56"/>
                  </a:lnTo>
                  <a:lnTo>
                    <a:pt x="168" y="56"/>
                  </a:lnTo>
                  <a:lnTo>
                    <a:pt x="172" y="56"/>
                  </a:lnTo>
                  <a:lnTo>
                    <a:pt x="176" y="56"/>
                  </a:lnTo>
                  <a:lnTo>
                    <a:pt x="180" y="56"/>
                  </a:lnTo>
                  <a:lnTo>
                    <a:pt x="184" y="56"/>
                  </a:lnTo>
                  <a:lnTo>
                    <a:pt x="188" y="56"/>
                  </a:lnTo>
                  <a:lnTo>
                    <a:pt x="192" y="56"/>
                  </a:lnTo>
                  <a:lnTo>
                    <a:pt x="196" y="56"/>
                  </a:lnTo>
                  <a:lnTo>
                    <a:pt x="200" y="56"/>
                  </a:lnTo>
                  <a:lnTo>
                    <a:pt x="204" y="56"/>
                  </a:lnTo>
                  <a:lnTo>
                    <a:pt x="208" y="56"/>
                  </a:lnTo>
                  <a:lnTo>
                    <a:pt x="212" y="56"/>
                  </a:lnTo>
                  <a:lnTo>
                    <a:pt x="216" y="56"/>
                  </a:lnTo>
                  <a:lnTo>
                    <a:pt x="220" y="56"/>
                  </a:lnTo>
                  <a:lnTo>
                    <a:pt x="224" y="56"/>
                  </a:lnTo>
                  <a:lnTo>
                    <a:pt x="232" y="56"/>
                  </a:lnTo>
                  <a:lnTo>
                    <a:pt x="236" y="56"/>
                  </a:lnTo>
                  <a:lnTo>
                    <a:pt x="240" y="56"/>
                  </a:lnTo>
                  <a:lnTo>
                    <a:pt x="244" y="56"/>
                  </a:lnTo>
                  <a:lnTo>
                    <a:pt x="248" y="56"/>
                  </a:lnTo>
                  <a:lnTo>
                    <a:pt x="252" y="56"/>
                  </a:lnTo>
                  <a:lnTo>
                    <a:pt x="256" y="60"/>
                  </a:lnTo>
                  <a:lnTo>
                    <a:pt x="260" y="60"/>
                  </a:lnTo>
                  <a:lnTo>
                    <a:pt x="264" y="6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0" name="Freeform 914"/>
            <p:cNvSpPr>
              <a:spLocks/>
            </p:cNvSpPr>
            <p:nvPr/>
          </p:nvSpPr>
          <p:spPr bwMode="auto">
            <a:xfrm>
              <a:off x="3403176" y="3463569"/>
              <a:ext cx="774063" cy="328390"/>
            </a:xfrm>
            <a:custGeom>
              <a:avLst/>
              <a:gdLst/>
              <a:ahLst/>
              <a:cxnLst>
                <a:cxn ang="0">
                  <a:pos x="4" y="108"/>
                </a:cxn>
                <a:cxn ang="0">
                  <a:pos x="12" y="88"/>
                </a:cxn>
                <a:cxn ang="0">
                  <a:pos x="20" y="56"/>
                </a:cxn>
                <a:cxn ang="0">
                  <a:pos x="28" y="28"/>
                </a:cxn>
                <a:cxn ang="0">
                  <a:pos x="36" y="4"/>
                </a:cxn>
                <a:cxn ang="0">
                  <a:pos x="44" y="0"/>
                </a:cxn>
                <a:cxn ang="0">
                  <a:pos x="52" y="12"/>
                </a:cxn>
                <a:cxn ang="0">
                  <a:pos x="60" y="36"/>
                </a:cxn>
                <a:cxn ang="0">
                  <a:pos x="68" y="60"/>
                </a:cxn>
                <a:cxn ang="0">
                  <a:pos x="76" y="80"/>
                </a:cxn>
                <a:cxn ang="0">
                  <a:pos x="84" y="92"/>
                </a:cxn>
                <a:cxn ang="0">
                  <a:pos x="92" y="92"/>
                </a:cxn>
                <a:cxn ang="0">
                  <a:pos x="100" y="92"/>
                </a:cxn>
                <a:cxn ang="0">
                  <a:pos x="108" y="84"/>
                </a:cxn>
                <a:cxn ang="0">
                  <a:pos x="120" y="76"/>
                </a:cxn>
                <a:cxn ang="0">
                  <a:pos x="128" y="72"/>
                </a:cxn>
                <a:cxn ang="0">
                  <a:pos x="136" y="68"/>
                </a:cxn>
                <a:cxn ang="0">
                  <a:pos x="144" y="64"/>
                </a:cxn>
                <a:cxn ang="0">
                  <a:pos x="152" y="64"/>
                </a:cxn>
                <a:cxn ang="0">
                  <a:pos x="160" y="60"/>
                </a:cxn>
                <a:cxn ang="0">
                  <a:pos x="168" y="60"/>
                </a:cxn>
                <a:cxn ang="0">
                  <a:pos x="176" y="60"/>
                </a:cxn>
                <a:cxn ang="0">
                  <a:pos x="184" y="60"/>
                </a:cxn>
                <a:cxn ang="0">
                  <a:pos x="192" y="60"/>
                </a:cxn>
                <a:cxn ang="0">
                  <a:pos x="200" y="60"/>
                </a:cxn>
                <a:cxn ang="0">
                  <a:pos x="208" y="60"/>
                </a:cxn>
                <a:cxn ang="0">
                  <a:pos x="216" y="60"/>
                </a:cxn>
                <a:cxn ang="0">
                  <a:pos x="224" y="60"/>
                </a:cxn>
                <a:cxn ang="0">
                  <a:pos x="236" y="60"/>
                </a:cxn>
                <a:cxn ang="0">
                  <a:pos x="244" y="60"/>
                </a:cxn>
                <a:cxn ang="0">
                  <a:pos x="252" y="64"/>
                </a:cxn>
                <a:cxn ang="0">
                  <a:pos x="260" y="64"/>
                </a:cxn>
              </a:cxnLst>
              <a:rect l="0" t="0" r="r" b="b"/>
              <a:pathLst>
                <a:path w="264" h="112">
                  <a:moveTo>
                    <a:pt x="0" y="112"/>
                  </a:moveTo>
                  <a:lnTo>
                    <a:pt x="4" y="108"/>
                  </a:lnTo>
                  <a:lnTo>
                    <a:pt x="8" y="100"/>
                  </a:lnTo>
                  <a:lnTo>
                    <a:pt x="12" y="88"/>
                  </a:lnTo>
                  <a:lnTo>
                    <a:pt x="16" y="72"/>
                  </a:lnTo>
                  <a:lnTo>
                    <a:pt x="20" y="56"/>
                  </a:lnTo>
                  <a:lnTo>
                    <a:pt x="24" y="40"/>
                  </a:lnTo>
                  <a:lnTo>
                    <a:pt x="28" y="28"/>
                  </a:lnTo>
                  <a:lnTo>
                    <a:pt x="32" y="16"/>
                  </a:lnTo>
                  <a:lnTo>
                    <a:pt x="36" y="4"/>
                  </a:lnTo>
                  <a:lnTo>
                    <a:pt x="40" y="0"/>
                  </a:lnTo>
                  <a:lnTo>
                    <a:pt x="44" y="0"/>
                  </a:lnTo>
                  <a:lnTo>
                    <a:pt x="48" y="4"/>
                  </a:lnTo>
                  <a:lnTo>
                    <a:pt x="52" y="12"/>
                  </a:lnTo>
                  <a:lnTo>
                    <a:pt x="56" y="24"/>
                  </a:lnTo>
                  <a:lnTo>
                    <a:pt x="60" y="36"/>
                  </a:lnTo>
                  <a:lnTo>
                    <a:pt x="64" y="48"/>
                  </a:lnTo>
                  <a:lnTo>
                    <a:pt x="68" y="60"/>
                  </a:lnTo>
                  <a:lnTo>
                    <a:pt x="72" y="72"/>
                  </a:lnTo>
                  <a:lnTo>
                    <a:pt x="76" y="80"/>
                  </a:lnTo>
                  <a:lnTo>
                    <a:pt x="80" y="88"/>
                  </a:lnTo>
                  <a:lnTo>
                    <a:pt x="84" y="92"/>
                  </a:lnTo>
                  <a:lnTo>
                    <a:pt x="88" y="92"/>
                  </a:lnTo>
                  <a:lnTo>
                    <a:pt x="92" y="92"/>
                  </a:lnTo>
                  <a:lnTo>
                    <a:pt x="96" y="92"/>
                  </a:lnTo>
                  <a:lnTo>
                    <a:pt x="100" y="92"/>
                  </a:lnTo>
                  <a:lnTo>
                    <a:pt x="104" y="88"/>
                  </a:lnTo>
                  <a:lnTo>
                    <a:pt x="108" y="84"/>
                  </a:lnTo>
                  <a:lnTo>
                    <a:pt x="116" y="80"/>
                  </a:lnTo>
                  <a:lnTo>
                    <a:pt x="120" y="76"/>
                  </a:lnTo>
                  <a:lnTo>
                    <a:pt x="124" y="76"/>
                  </a:lnTo>
                  <a:lnTo>
                    <a:pt x="128" y="72"/>
                  </a:lnTo>
                  <a:lnTo>
                    <a:pt x="132" y="72"/>
                  </a:lnTo>
                  <a:lnTo>
                    <a:pt x="136" y="68"/>
                  </a:lnTo>
                  <a:lnTo>
                    <a:pt x="140" y="68"/>
                  </a:lnTo>
                  <a:lnTo>
                    <a:pt x="144" y="64"/>
                  </a:lnTo>
                  <a:lnTo>
                    <a:pt x="148" y="64"/>
                  </a:lnTo>
                  <a:lnTo>
                    <a:pt x="152" y="64"/>
                  </a:lnTo>
                  <a:lnTo>
                    <a:pt x="156" y="60"/>
                  </a:lnTo>
                  <a:lnTo>
                    <a:pt x="160" y="60"/>
                  </a:lnTo>
                  <a:lnTo>
                    <a:pt x="164" y="60"/>
                  </a:lnTo>
                  <a:lnTo>
                    <a:pt x="168" y="60"/>
                  </a:lnTo>
                  <a:lnTo>
                    <a:pt x="172" y="60"/>
                  </a:lnTo>
                  <a:lnTo>
                    <a:pt x="176" y="60"/>
                  </a:lnTo>
                  <a:lnTo>
                    <a:pt x="180" y="60"/>
                  </a:lnTo>
                  <a:lnTo>
                    <a:pt x="184" y="60"/>
                  </a:lnTo>
                  <a:lnTo>
                    <a:pt x="188" y="60"/>
                  </a:lnTo>
                  <a:lnTo>
                    <a:pt x="192" y="60"/>
                  </a:lnTo>
                  <a:lnTo>
                    <a:pt x="196" y="60"/>
                  </a:lnTo>
                  <a:lnTo>
                    <a:pt x="200" y="60"/>
                  </a:lnTo>
                  <a:lnTo>
                    <a:pt x="204" y="60"/>
                  </a:lnTo>
                  <a:lnTo>
                    <a:pt x="208" y="60"/>
                  </a:lnTo>
                  <a:lnTo>
                    <a:pt x="212" y="60"/>
                  </a:lnTo>
                  <a:lnTo>
                    <a:pt x="216" y="60"/>
                  </a:lnTo>
                  <a:lnTo>
                    <a:pt x="220" y="60"/>
                  </a:lnTo>
                  <a:lnTo>
                    <a:pt x="224" y="60"/>
                  </a:lnTo>
                  <a:lnTo>
                    <a:pt x="232" y="60"/>
                  </a:lnTo>
                  <a:lnTo>
                    <a:pt x="236" y="60"/>
                  </a:lnTo>
                  <a:lnTo>
                    <a:pt x="240" y="60"/>
                  </a:lnTo>
                  <a:lnTo>
                    <a:pt x="244" y="60"/>
                  </a:lnTo>
                  <a:lnTo>
                    <a:pt x="248" y="64"/>
                  </a:lnTo>
                  <a:lnTo>
                    <a:pt x="252" y="64"/>
                  </a:lnTo>
                  <a:lnTo>
                    <a:pt x="256" y="64"/>
                  </a:lnTo>
                  <a:lnTo>
                    <a:pt x="260" y="64"/>
                  </a:lnTo>
                  <a:lnTo>
                    <a:pt x="264" y="6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1" name="Freeform 915"/>
            <p:cNvSpPr>
              <a:spLocks/>
            </p:cNvSpPr>
            <p:nvPr/>
          </p:nvSpPr>
          <p:spPr bwMode="auto">
            <a:xfrm>
              <a:off x="3403176" y="3451840"/>
              <a:ext cx="774063" cy="351847"/>
            </a:xfrm>
            <a:custGeom>
              <a:avLst/>
              <a:gdLst/>
              <a:ahLst/>
              <a:cxnLst>
                <a:cxn ang="0">
                  <a:pos x="4" y="112"/>
                </a:cxn>
                <a:cxn ang="0">
                  <a:pos x="12" y="92"/>
                </a:cxn>
                <a:cxn ang="0">
                  <a:pos x="20" y="56"/>
                </a:cxn>
                <a:cxn ang="0">
                  <a:pos x="28" y="24"/>
                </a:cxn>
                <a:cxn ang="0">
                  <a:pos x="36" y="4"/>
                </a:cxn>
                <a:cxn ang="0">
                  <a:pos x="44" y="4"/>
                </a:cxn>
                <a:cxn ang="0">
                  <a:pos x="52" y="16"/>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4"/>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2"/>
                  </a:lnTo>
                  <a:lnTo>
                    <a:pt x="8" y="104"/>
                  </a:lnTo>
                  <a:lnTo>
                    <a:pt x="12" y="92"/>
                  </a:lnTo>
                  <a:lnTo>
                    <a:pt x="16" y="76"/>
                  </a:lnTo>
                  <a:lnTo>
                    <a:pt x="20" y="56"/>
                  </a:lnTo>
                  <a:lnTo>
                    <a:pt x="24" y="40"/>
                  </a:lnTo>
                  <a:lnTo>
                    <a:pt x="28" y="24"/>
                  </a:lnTo>
                  <a:lnTo>
                    <a:pt x="32" y="12"/>
                  </a:lnTo>
                  <a:lnTo>
                    <a:pt x="36" y="4"/>
                  </a:lnTo>
                  <a:lnTo>
                    <a:pt x="40" y="0"/>
                  </a:lnTo>
                  <a:lnTo>
                    <a:pt x="44" y="4"/>
                  </a:lnTo>
                  <a:lnTo>
                    <a:pt x="48" y="8"/>
                  </a:lnTo>
                  <a:lnTo>
                    <a:pt x="52" y="16"/>
                  </a:lnTo>
                  <a:lnTo>
                    <a:pt x="56" y="28"/>
                  </a:lnTo>
                  <a:lnTo>
                    <a:pt x="60" y="40"/>
                  </a:lnTo>
                  <a:lnTo>
                    <a:pt x="64" y="56"/>
                  </a:lnTo>
                  <a:lnTo>
                    <a:pt x="68" y="68"/>
                  </a:lnTo>
                  <a:lnTo>
                    <a:pt x="72" y="80"/>
                  </a:lnTo>
                  <a:lnTo>
                    <a:pt x="76" y="88"/>
                  </a:lnTo>
                  <a:lnTo>
                    <a:pt x="80" y="92"/>
                  </a:lnTo>
                  <a:lnTo>
                    <a:pt x="84" y="100"/>
                  </a:lnTo>
                  <a:lnTo>
                    <a:pt x="88" y="100"/>
                  </a:lnTo>
                  <a:lnTo>
                    <a:pt x="92" y="100"/>
                  </a:lnTo>
                  <a:lnTo>
                    <a:pt x="96" y="100"/>
                  </a:lnTo>
                  <a:lnTo>
                    <a:pt x="100" y="96"/>
                  </a:lnTo>
                  <a:lnTo>
                    <a:pt x="104" y="92"/>
                  </a:lnTo>
                  <a:lnTo>
                    <a:pt x="108" y="88"/>
                  </a:lnTo>
                  <a:lnTo>
                    <a:pt x="116" y="84"/>
                  </a:lnTo>
                  <a:lnTo>
                    <a:pt x="120" y="80"/>
                  </a:lnTo>
                  <a:lnTo>
                    <a:pt x="124" y="76"/>
                  </a:lnTo>
                  <a:lnTo>
                    <a:pt x="128" y="76"/>
                  </a:lnTo>
                  <a:lnTo>
                    <a:pt x="132" y="72"/>
                  </a:lnTo>
                  <a:lnTo>
                    <a:pt x="136" y="72"/>
                  </a:lnTo>
                  <a:lnTo>
                    <a:pt x="140" y="68"/>
                  </a:lnTo>
                  <a:lnTo>
                    <a:pt x="144" y="68"/>
                  </a:lnTo>
                  <a:lnTo>
                    <a:pt x="148" y="68"/>
                  </a:lnTo>
                  <a:lnTo>
                    <a:pt x="152" y="64"/>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2" name="Freeform 916"/>
            <p:cNvSpPr>
              <a:spLocks/>
            </p:cNvSpPr>
            <p:nvPr/>
          </p:nvSpPr>
          <p:spPr bwMode="auto">
            <a:xfrm>
              <a:off x="3403176" y="3451840"/>
              <a:ext cx="774063" cy="351847"/>
            </a:xfrm>
            <a:custGeom>
              <a:avLst/>
              <a:gdLst/>
              <a:ahLst/>
              <a:cxnLst>
                <a:cxn ang="0">
                  <a:pos x="4" y="116"/>
                </a:cxn>
                <a:cxn ang="0">
                  <a:pos x="12" y="92"/>
                </a:cxn>
                <a:cxn ang="0">
                  <a:pos x="20" y="56"/>
                </a:cxn>
                <a:cxn ang="0">
                  <a:pos x="28" y="24"/>
                </a:cxn>
                <a:cxn ang="0">
                  <a:pos x="36" y="4"/>
                </a:cxn>
                <a:cxn ang="0">
                  <a:pos x="44" y="0"/>
                </a:cxn>
                <a:cxn ang="0">
                  <a:pos x="52" y="16"/>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4"/>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2"/>
                  </a:lnTo>
                  <a:lnTo>
                    <a:pt x="20" y="56"/>
                  </a:lnTo>
                  <a:lnTo>
                    <a:pt x="24" y="40"/>
                  </a:lnTo>
                  <a:lnTo>
                    <a:pt x="28" y="24"/>
                  </a:lnTo>
                  <a:lnTo>
                    <a:pt x="32" y="12"/>
                  </a:lnTo>
                  <a:lnTo>
                    <a:pt x="36" y="4"/>
                  </a:lnTo>
                  <a:lnTo>
                    <a:pt x="40" y="0"/>
                  </a:lnTo>
                  <a:lnTo>
                    <a:pt x="44" y="0"/>
                  </a:lnTo>
                  <a:lnTo>
                    <a:pt x="48" y="4"/>
                  </a:lnTo>
                  <a:lnTo>
                    <a:pt x="52" y="16"/>
                  </a:lnTo>
                  <a:lnTo>
                    <a:pt x="56" y="28"/>
                  </a:lnTo>
                  <a:lnTo>
                    <a:pt x="60" y="40"/>
                  </a:lnTo>
                  <a:lnTo>
                    <a:pt x="64" y="56"/>
                  </a:lnTo>
                  <a:lnTo>
                    <a:pt x="68" y="68"/>
                  </a:lnTo>
                  <a:lnTo>
                    <a:pt x="72" y="80"/>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76"/>
                  </a:lnTo>
                  <a:lnTo>
                    <a:pt x="128" y="76"/>
                  </a:lnTo>
                  <a:lnTo>
                    <a:pt x="132" y="72"/>
                  </a:lnTo>
                  <a:lnTo>
                    <a:pt x="136" y="72"/>
                  </a:lnTo>
                  <a:lnTo>
                    <a:pt x="140" y="68"/>
                  </a:lnTo>
                  <a:lnTo>
                    <a:pt x="144" y="68"/>
                  </a:lnTo>
                  <a:lnTo>
                    <a:pt x="148" y="68"/>
                  </a:lnTo>
                  <a:lnTo>
                    <a:pt x="152" y="64"/>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3" name="Freeform 917"/>
            <p:cNvSpPr>
              <a:spLocks/>
            </p:cNvSpPr>
            <p:nvPr/>
          </p:nvSpPr>
          <p:spPr bwMode="auto">
            <a:xfrm>
              <a:off x="3403176" y="3440112"/>
              <a:ext cx="774063" cy="378236"/>
            </a:xfrm>
            <a:custGeom>
              <a:avLst/>
              <a:gdLst/>
              <a:ahLst/>
              <a:cxnLst>
                <a:cxn ang="0">
                  <a:pos x="4" y="120"/>
                </a:cxn>
                <a:cxn ang="0">
                  <a:pos x="12" y="96"/>
                </a:cxn>
                <a:cxn ang="0">
                  <a:pos x="20" y="60"/>
                </a:cxn>
                <a:cxn ang="0">
                  <a:pos x="28" y="28"/>
                </a:cxn>
                <a:cxn ang="0">
                  <a:pos x="36" y="4"/>
                </a:cxn>
                <a:cxn ang="0">
                  <a:pos x="44" y="0"/>
                </a:cxn>
                <a:cxn ang="0">
                  <a:pos x="52" y="16"/>
                </a:cxn>
                <a:cxn ang="0">
                  <a:pos x="60" y="44"/>
                </a:cxn>
                <a:cxn ang="0">
                  <a:pos x="68" y="72"/>
                </a:cxn>
                <a:cxn ang="0">
                  <a:pos x="76" y="92"/>
                </a:cxn>
                <a:cxn ang="0">
                  <a:pos x="84" y="104"/>
                </a:cxn>
                <a:cxn ang="0">
                  <a:pos x="92" y="108"/>
                </a:cxn>
                <a:cxn ang="0">
                  <a:pos x="100" y="100"/>
                </a:cxn>
                <a:cxn ang="0">
                  <a:pos x="108" y="92"/>
                </a:cxn>
                <a:cxn ang="0">
                  <a:pos x="120" y="84"/>
                </a:cxn>
                <a:cxn ang="0">
                  <a:pos x="128" y="80"/>
                </a:cxn>
                <a:cxn ang="0">
                  <a:pos x="136" y="76"/>
                </a:cxn>
                <a:cxn ang="0">
                  <a:pos x="144" y="72"/>
                </a:cxn>
                <a:cxn ang="0">
                  <a:pos x="152" y="68"/>
                </a:cxn>
                <a:cxn ang="0">
                  <a:pos x="160" y="68"/>
                </a:cxn>
                <a:cxn ang="0">
                  <a:pos x="168" y="68"/>
                </a:cxn>
                <a:cxn ang="0">
                  <a:pos x="176" y="68"/>
                </a:cxn>
                <a:cxn ang="0">
                  <a:pos x="184" y="68"/>
                </a:cxn>
                <a:cxn ang="0">
                  <a:pos x="192" y="68"/>
                </a:cxn>
                <a:cxn ang="0">
                  <a:pos x="200" y="68"/>
                </a:cxn>
                <a:cxn ang="0">
                  <a:pos x="208" y="68"/>
                </a:cxn>
                <a:cxn ang="0">
                  <a:pos x="216" y="68"/>
                </a:cxn>
                <a:cxn ang="0">
                  <a:pos x="224" y="68"/>
                </a:cxn>
                <a:cxn ang="0">
                  <a:pos x="236" y="68"/>
                </a:cxn>
                <a:cxn ang="0">
                  <a:pos x="244" y="68"/>
                </a:cxn>
                <a:cxn ang="0">
                  <a:pos x="252" y="72"/>
                </a:cxn>
                <a:cxn ang="0">
                  <a:pos x="260" y="72"/>
                </a:cxn>
              </a:cxnLst>
              <a:rect l="0" t="0" r="r" b="b"/>
              <a:pathLst>
                <a:path w="264" h="129">
                  <a:moveTo>
                    <a:pt x="0" y="129"/>
                  </a:moveTo>
                  <a:lnTo>
                    <a:pt x="4" y="120"/>
                  </a:lnTo>
                  <a:lnTo>
                    <a:pt x="8" y="108"/>
                  </a:lnTo>
                  <a:lnTo>
                    <a:pt x="12" y="96"/>
                  </a:lnTo>
                  <a:lnTo>
                    <a:pt x="16" y="80"/>
                  </a:lnTo>
                  <a:lnTo>
                    <a:pt x="20" y="60"/>
                  </a:lnTo>
                  <a:lnTo>
                    <a:pt x="24" y="44"/>
                  </a:lnTo>
                  <a:lnTo>
                    <a:pt x="28" y="28"/>
                  </a:lnTo>
                  <a:lnTo>
                    <a:pt x="32" y="12"/>
                  </a:lnTo>
                  <a:lnTo>
                    <a:pt x="36" y="4"/>
                  </a:lnTo>
                  <a:lnTo>
                    <a:pt x="40" y="0"/>
                  </a:lnTo>
                  <a:lnTo>
                    <a:pt x="44" y="0"/>
                  </a:lnTo>
                  <a:lnTo>
                    <a:pt x="48" y="8"/>
                  </a:lnTo>
                  <a:lnTo>
                    <a:pt x="52" y="16"/>
                  </a:lnTo>
                  <a:lnTo>
                    <a:pt x="56" y="28"/>
                  </a:lnTo>
                  <a:lnTo>
                    <a:pt x="60" y="44"/>
                  </a:lnTo>
                  <a:lnTo>
                    <a:pt x="64" y="60"/>
                  </a:lnTo>
                  <a:lnTo>
                    <a:pt x="68" y="72"/>
                  </a:lnTo>
                  <a:lnTo>
                    <a:pt x="72" y="84"/>
                  </a:lnTo>
                  <a:lnTo>
                    <a:pt x="76" y="92"/>
                  </a:lnTo>
                  <a:lnTo>
                    <a:pt x="80" y="100"/>
                  </a:lnTo>
                  <a:lnTo>
                    <a:pt x="84" y="104"/>
                  </a:lnTo>
                  <a:lnTo>
                    <a:pt x="88" y="108"/>
                  </a:lnTo>
                  <a:lnTo>
                    <a:pt x="92" y="108"/>
                  </a:lnTo>
                  <a:lnTo>
                    <a:pt x="96" y="104"/>
                  </a:lnTo>
                  <a:lnTo>
                    <a:pt x="100" y="100"/>
                  </a:lnTo>
                  <a:lnTo>
                    <a:pt x="104" y="96"/>
                  </a:lnTo>
                  <a:lnTo>
                    <a:pt x="108" y="92"/>
                  </a:lnTo>
                  <a:lnTo>
                    <a:pt x="116" y="88"/>
                  </a:lnTo>
                  <a:lnTo>
                    <a:pt x="120" y="84"/>
                  </a:lnTo>
                  <a:lnTo>
                    <a:pt x="124" y="84"/>
                  </a:lnTo>
                  <a:lnTo>
                    <a:pt x="128" y="80"/>
                  </a:lnTo>
                  <a:lnTo>
                    <a:pt x="132" y="76"/>
                  </a:lnTo>
                  <a:lnTo>
                    <a:pt x="136" y="76"/>
                  </a:lnTo>
                  <a:lnTo>
                    <a:pt x="140" y="72"/>
                  </a:lnTo>
                  <a:lnTo>
                    <a:pt x="144" y="72"/>
                  </a:lnTo>
                  <a:lnTo>
                    <a:pt x="148" y="72"/>
                  </a:lnTo>
                  <a:lnTo>
                    <a:pt x="152" y="68"/>
                  </a:lnTo>
                  <a:lnTo>
                    <a:pt x="156" y="68"/>
                  </a:lnTo>
                  <a:lnTo>
                    <a:pt x="160" y="68"/>
                  </a:lnTo>
                  <a:lnTo>
                    <a:pt x="164" y="68"/>
                  </a:lnTo>
                  <a:lnTo>
                    <a:pt x="168" y="68"/>
                  </a:lnTo>
                  <a:lnTo>
                    <a:pt x="172" y="68"/>
                  </a:lnTo>
                  <a:lnTo>
                    <a:pt x="176" y="68"/>
                  </a:lnTo>
                  <a:lnTo>
                    <a:pt x="180" y="68"/>
                  </a:lnTo>
                  <a:lnTo>
                    <a:pt x="184" y="68"/>
                  </a:lnTo>
                  <a:lnTo>
                    <a:pt x="188" y="68"/>
                  </a:lnTo>
                  <a:lnTo>
                    <a:pt x="192" y="68"/>
                  </a:lnTo>
                  <a:lnTo>
                    <a:pt x="196" y="68"/>
                  </a:lnTo>
                  <a:lnTo>
                    <a:pt x="200" y="68"/>
                  </a:lnTo>
                  <a:lnTo>
                    <a:pt x="204" y="68"/>
                  </a:lnTo>
                  <a:lnTo>
                    <a:pt x="208" y="68"/>
                  </a:lnTo>
                  <a:lnTo>
                    <a:pt x="212" y="68"/>
                  </a:lnTo>
                  <a:lnTo>
                    <a:pt x="216" y="68"/>
                  </a:lnTo>
                  <a:lnTo>
                    <a:pt x="220" y="68"/>
                  </a:lnTo>
                  <a:lnTo>
                    <a:pt x="224" y="68"/>
                  </a:lnTo>
                  <a:lnTo>
                    <a:pt x="232" y="68"/>
                  </a:lnTo>
                  <a:lnTo>
                    <a:pt x="236" y="68"/>
                  </a:lnTo>
                  <a:lnTo>
                    <a:pt x="240" y="68"/>
                  </a:lnTo>
                  <a:lnTo>
                    <a:pt x="244" y="68"/>
                  </a:lnTo>
                  <a:lnTo>
                    <a:pt x="248" y="72"/>
                  </a:lnTo>
                  <a:lnTo>
                    <a:pt x="252" y="72"/>
                  </a:lnTo>
                  <a:lnTo>
                    <a:pt x="256" y="72"/>
                  </a:lnTo>
                  <a:lnTo>
                    <a:pt x="260" y="72"/>
                  </a:lnTo>
                  <a:lnTo>
                    <a:pt x="264" y="72"/>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4" name="Freeform 918"/>
            <p:cNvSpPr>
              <a:spLocks/>
            </p:cNvSpPr>
            <p:nvPr/>
          </p:nvSpPr>
          <p:spPr bwMode="auto">
            <a:xfrm>
              <a:off x="3403176" y="3440112"/>
              <a:ext cx="774063" cy="378236"/>
            </a:xfrm>
            <a:custGeom>
              <a:avLst/>
              <a:gdLst/>
              <a:ahLst/>
              <a:cxnLst>
                <a:cxn ang="0">
                  <a:pos x="4" y="120"/>
                </a:cxn>
                <a:cxn ang="0">
                  <a:pos x="12" y="96"/>
                </a:cxn>
                <a:cxn ang="0">
                  <a:pos x="20" y="60"/>
                </a:cxn>
                <a:cxn ang="0">
                  <a:pos x="28" y="28"/>
                </a:cxn>
                <a:cxn ang="0">
                  <a:pos x="36" y="4"/>
                </a:cxn>
                <a:cxn ang="0">
                  <a:pos x="44" y="0"/>
                </a:cxn>
                <a:cxn ang="0">
                  <a:pos x="52" y="16"/>
                </a:cxn>
                <a:cxn ang="0">
                  <a:pos x="60" y="44"/>
                </a:cxn>
                <a:cxn ang="0">
                  <a:pos x="68" y="72"/>
                </a:cxn>
                <a:cxn ang="0">
                  <a:pos x="76" y="92"/>
                </a:cxn>
                <a:cxn ang="0">
                  <a:pos x="84" y="104"/>
                </a:cxn>
                <a:cxn ang="0">
                  <a:pos x="92" y="108"/>
                </a:cxn>
                <a:cxn ang="0">
                  <a:pos x="100" y="100"/>
                </a:cxn>
                <a:cxn ang="0">
                  <a:pos x="108" y="92"/>
                </a:cxn>
                <a:cxn ang="0">
                  <a:pos x="120" y="84"/>
                </a:cxn>
                <a:cxn ang="0">
                  <a:pos x="128" y="80"/>
                </a:cxn>
                <a:cxn ang="0">
                  <a:pos x="136" y="76"/>
                </a:cxn>
                <a:cxn ang="0">
                  <a:pos x="144" y="72"/>
                </a:cxn>
                <a:cxn ang="0">
                  <a:pos x="152" y="68"/>
                </a:cxn>
                <a:cxn ang="0">
                  <a:pos x="160" y="68"/>
                </a:cxn>
                <a:cxn ang="0">
                  <a:pos x="168" y="68"/>
                </a:cxn>
                <a:cxn ang="0">
                  <a:pos x="176" y="68"/>
                </a:cxn>
                <a:cxn ang="0">
                  <a:pos x="184" y="68"/>
                </a:cxn>
                <a:cxn ang="0">
                  <a:pos x="192" y="68"/>
                </a:cxn>
                <a:cxn ang="0">
                  <a:pos x="200" y="68"/>
                </a:cxn>
                <a:cxn ang="0">
                  <a:pos x="208" y="68"/>
                </a:cxn>
                <a:cxn ang="0">
                  <a:pos x="216" y="68"/>
                </a:cxn>
                <a:cxn ang="0">
                  <a:pos x="224" y="68"/>
                </a:cxn>
                <a:cxn ang="0">
                  <a:pos x="236" y="68"/>
                </a:cxn>
                <a:cxn ang="0">
                  <a:pos x="244" y="68"/>
                </a:cxn>
                <a:cxn ang="0">
                  <a:pos x="252" y="72"/>
                </a:cxn>
                <a:cxn ang="0">
                  <a:pos x="260" y="72"/>
                </a:cxn>
              </a:cxnLst>
              <a:rect l="0" t="0" r="r" b="b"/>
              <a:pathLst>
                <a:path w="264" h="129">
                  <a:moveTo>
                    <a:pt x="0" y="129"/>
                  </a:moveTo>
                  <a:lnTo>
                    <a:pt x="4" y="120"/>
                  </a:lnTo>
                  <a:lnTo>
                    <a:pt x="8" y="108"/>
                  </a:lnTo>
                  <a:lnTo>
                    <a:pt x="12" y="96"/>
                  </a:lnTo>
                  <a:lnTo>
                    <a:pt x="16" y="80"/>
                  </a:lnTo>
                  <a:lnTo>
                    <a:pt x="20" y="60"/>
                  </a:lnTo>
                  <a:lnTo>
                    <a:pt x="24" y="44"/>
                  </a:lnTo>
                  <a:lnTo>
                    <a:pt x="28" y="28"/>
                  </a:lnTo>
                  <a:lnTo>
                    <a:pt x="32" y="12"/>
                  </a:lnTo>
                  <a:lnTo>
                    <a:pt x="36" y="4"/>
                  </a:lnTo>
                  <a:lnTo>
                    <a:pt x="40" y="0"/>
                  </a:lnTo>
                  <a:lnTo>
                    <a:pt x="44" y="0"/>
                  </a:lnTo>
                  <a:lnTo>
                    <a:pt x="48" y="8"/>
                  </a:lnTo>
                  <a:lnTo>
                    <a:pt x="52" y="16"/>
                  </a:lnTo>
                  <a:lnTo>
                    <a:pt x="56" y="28"/>
                  </a:lnTo>
                  <a:lnTo>
                    <a:pt x="60" y="44"/>
                  </a:lnTo>
                  <a:lnTo>
                    <a:pt x="64" y="56"/>
                  </a:lnTo>
                  <a:lnTo>
                    <a:pt x="68" y="72"/>
                  </a:lnTo>
                  <a:lnTo>
                    <a:pt x="72" y="84"/>
                  </a:lnTo>
                  <a:lnTo>
                    <a:pt x="76" y="92"/>
                  </a:lnTo>
                  <a:lnTo>
                    <a:pt x="80" y="100"/>
                  </a:lnTo>
                  <a:lnTo>
                    <a:pt x="84" y="104"/>
                  </a:lnTo>
                  <a:lnTo>
                    <a:pt x="88" y="108"/>
                  </a:lnTo>
                  <a:lnTo>
                    <a:pt x="92" y="108"/>
                  </a:lnTo>
                  <a:lnTo>
                    <a:pt x="96" y="104"/>
                  </a:lnTo>
                  <a:lnTo>
                    <a:pt x="100" y="100"/>
                  </a:lnTo>
                  <a:lnTo>
                    <a:pt x="104" y="96"/>
                  </a:lnTo>
                  <a:lnTo>
                    <a:pt x="108" y="92"/>
                  </a:lnTo>
                  <a:lnTo>
                    <a:pt x="116" y="88"/>
                  </a:lnTo>
                  <a:lnTo>
                    <a:pt x="120" y="84"/>
                  </a:lnTo>
                  <a:lnTo>
                    <a:pt x="124" y="84"/>
                  </a:lnTo>
                  <a:lnTo>
                    <a:pt x="128" y="80"/>
                  </a:lnTo>
                  <a:lnTo>
                    <a:pt x="132" y="76"/>
                  </a:lnTo>
                  <a:lnTo>
                    <a:pt x="136" y="76"/>
                  </a:lnTo>
                  <a:lnTo>
                    <a:pt x="140" y="72"/>
                  </a:lnTo>
                  <a:lnTo>
                    <a:pt x="144" y="72"/>
                  </a:lnTo>
                  <a:lnTo>
                    <a:pt x="148" y="72"/>
                  </a:lnTo>
                  <a:lnTo>
                    <a:pt x="152" y="68"/>
                  </a:lnTo>
                  <a:lnTo>
                    <a:pt x="156" y="68"/>
                  </a:lnTo>
                  <a:lnTo>
                    <a:pt x="160" y="68"/>
                  </a:lnTo>
                  <a:lnTo>
                    <a:pt x="164" y="68"/>
                  </a:lnTo>
                  <a:lnTo>
                    <a:pt x="168" y="68"/>
                  </a:lnTo>
                  <a:lnTo>
                    <a:pt x="172" y="68"/>
                  </a:lnTo>
                  <a:lnTo>
                    <a:pt x="176" y="68"/>
                  </a:lnTo>
                  <a:lnTo>
                    <a:pt x="180" y="68"/>
                  </a:lnTo>
                  <a:lnTo>
                    <a:pt x="184" y="68"/>
                  </a:lnTo>
                  <a:lnTo>
                    <a:pt x="188" y="68"/>
                  </a:lnTo>
                  <a:lnTo>
                    <a:pt x="192" y="68"/>
                  </a:lnTo>
                  <a:lnTo>
                    <a:pt x="196" y="68"/>
                  </a:lnTo>
                  <a:lnTo>
                    <a:pt x="200" y="68"/>
                  </a:lnTo>
                  <a:lnTo>
                    <a:pt x="204" y="68"/>
                  </a:lnTo>
                  <a:lnTo>
                    <a:pt x="208" y="68"/>
                  </a:lnTo>
                  <a:lnTo>
                    <a:pt x="212" y="68"/>
                  </a:lnTo>
                  <a:lnTo>
                    <a:pt x="216" y="68"/>
                  </a:lnTo>
                  <a:lnTo>
                    <a:pt x="220" y="68"/>
                  </a:lnTo>
                  <a:lnTo>
                    <a:pt x="224" y="68"/>
                  </a:lnTo>
                  <a:lnTo>
                    <a:pt x="232" y="68"/>
                  </a:lnTo>
                  <a:lnTo>
                    <a:pt x="236" y="68"/>
                  </a:lnTo>
                  <a:lnTo>
                    <a:pt x="240" y="68"/>
                  </a:lnTo>
                  <a:lnTo>
                    <a:pt x="244" y="68"/>
                  </a:lnTo>
                  <a:lnTo>
                    <a:pt x="248" y="72"/>
                  </a:lnTo>
                  <a:lnTo>
                    <a:pt x="252" y="72"/>
                  </a:lnTo>
                  <a:lnTo>
                    <a:pt x="256" y="72"/>
                  </a:lnTo>
                  <a:lnTo>
                    <a:pt x="260" y="72"/>
                  </a:lnTo>
                  <a:lnTo>
                    <a:pt x="264" y="72"/>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5" name="Freeform 919"/>
            <p:cNvSpPr>
              <a:spLocks/>
            </p:cNvSpPr>
            <p:nvPr/>
          </p:nvSpPr>
          <p:spPr bwMode="auto">
            <a:xfrm>
              <a:off x="3403176" y="3451840"/>
              <a:ext cx="774063" cy="351847"/>
            </a:xfrm>
            <a:custGeom>
              <a:avLst/>
              <a:gdLst/>
              <a:ahLst/>
              <a:cxnLst>
                <a:cxn ang="0">
                  <a:pos x="4" y="116"/>
                </a:cxn>
                <a:cxn ang="0">
                  <a:pos x="12" y="92"/>
                </a:cxn>
                <a:cxn ang="0">
                  <a:pos x="20" y="56"/>
                </a:cxn>
                <a:cxn ang="0">
                  <a:pos x="28" y="24"/>
                </a:cxn>
                <a:cxn ang="0">
                  <a:pos x="36" y="4"/>
                </a:cxn>
                <a:cxn ang="0">
                  <a:pos x="44" y="0"/>
                </a:cxn>
                <a:cxn ang="0">
                  <a:pos x="52" y="12"/>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4"/>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56"/>
                  </a:lnTo>
                  <a:lnTo>
                    <a:pt x="24" y="40"/>
                  </a:lnTo>
                  <a:lnTo>
                    <a:pt x="28" y="24"/>
                  </a:lnTo>
                  <a:lnTo>
                    <a:pt x="32" y="12"/>
                  </a:lnTo>
                  <a:lnTo>
                    <a:pt x="36" y="4"/>
                  </a:lnTo>
                  <a:lnTo>
                    <a:pt x="40" y="0"/>
                  </a:lnTo>
                  <a:lnTo>
                    <a:pt x="44" y="0"/>
                  </a:lnTo>
                  <a:lnTo>
                    <a:pt x="48" y="4"/>
                  </a:lnTo>
                  <a:lnTo>
                    <a:pt x="52" y="12"/>
                  </a:lnTo>
                  <a:lnTo>
                    <a:pt x="56" y="24"/>
                  </a:lnTo>
                  <a:lnTo>
                    <a:pt x="60" y="40"/>
                  </a:lnTo>
                  <a:lnTo>
                    <a:pt x="64" y="52"/>
                  </a:lnTo>
                  <a:lnTo>
                    <a:pt x="68" y="68"/>
                  </a:lnTo>
                  <a:lnTo>
                    <a:pt x="72" y="80"/>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4"/>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6" name="Freeform 920"/>
            <p:cNvSpPr>
              <a:spLocks/>
            </p:cNvSpPr>
            <p:nvPr/>
          </p:nvSpPr>
          <p:spPr bwMode="auto">
            <a:xfrm>
              <a:off x="3403176" y="3451840"/>
              <a:ext cx="774063" cy="351847"/>
            </a:xfrm>
            <a:custGeom>
              <a:avLst/>
              <a:gdLst/>
              <a:ahLst/>
              <a:cxnLst>
                <a:cxn ang="0">
                  <a:pos x="4" y="116"/>
                </a:cxn>
                <a:cxn ang="0">
                  <a:pos x="12" y="92"/>
                </a:cxn>
                <a:cxn ang="0">
                  <a:pos x="20" y="56"/>
                </a:cxn>
                <a:cxn ang="0">
                  <a:pos x="28" y="24"/>
                </a:cxn>
                <a:cxn ang="0">
                  <a:pos x="36" y="4"/>
                </a:cxn>
                <a:cxn ang="0">
                  <a:pos x="44" y="0"/>
                </a:cxn>
                <a:cxn ang="0">
                  <a:pos x="52" y="16"/>
                </a:cxn>
                <a:cxn ang="0">
                  <a:pos x="60" y="40"/>
                </a:cxn>
                <a:cxn ang="0">
                  <a:pos x="68" y="68"/>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4"/>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56"/>
                  </a:lnTo>
                  <a:lnTo>
                    <a:pt x="24" y="40"/>
                  </a:lnTo>
                  <a:lnTo>
                    <a:pt x="28" y="24"/>
                  </a:lnTo>
                  <a:lnTo>
                    <a:pt x="32" y="12"/>
                  </a:lnTo>
                  <a:lnTo>
                    <a:pt x="36" y="4"/>
                  </a:lnTo>
                  <a:lnTo>
                    <a:pt x="40" y="0"/>
                  </a:lnTo>
                  <a:lnTo>
                    <a:pt x="44" y="0"/>
                  </a:lnTo>
                  <a:lnTo>
                    <a:pt x="48" y="4"/>
                  </a:lnTo>
                  <a:lnTo>
                    <a:pt x="52" y="16"/>
                  </a:lnTo>
                  <a:lnTo>
                    <a:pt x="56" y="24"/>
                  </a:lnTo>
                  <a:lnTo>
                    <a:pt x="60" y="40"/>
                  </a:lnTo>
                  <a:lnTo>
                    <a:pt x="64" y="52"/>
                  </a:lnTo>
                  <a:lnTo>
                    <a:pt x="68" y="68"/>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4"/>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7" name="Freeform 92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8" name="Freeform 922"/>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2"/>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19" name="Freeform 923"/>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2"/>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0" name="Freeform 92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2"/>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1" name="Freeform 925"/>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2"/>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2" name="Freeform 926"/>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3" name="Freeform 927"/>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4" name="Freeform 928"/>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5" name="Freeform 929"/>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6" name="Freeform 930"/>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7" name="Freeform 93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8" name="Freeform 932"/>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29" name="Freeform 933"/>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0" name="Freeform 93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1" name="Freeform 935"/>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2" name="Freeform 936"/>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3" name="Freeform 937"/>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4" name="Freeform 938"/>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5" name="Freeform 939"/>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6" name="Freeform 940"/>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7" name="Freeform 94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8" name="Freeform 942"/>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39" name="Freeform 943"/>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0" name="Freeform 94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1" name="Freeform 945"/>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2" name="Freeform 946"/>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3" name="Freeform 947"/>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4" name="Freeform 948"/>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5" name="Freeform 949"/>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6" name="Freeform 950"/>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7" name="Freeform 951"/>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8" name="Freeform 952"/>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49" name="Freeform 953"/>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50" name="Freeform 954"/>
            <p:cNvSpPr>
              <a:spLocks/>
            </p:cNvSpPr>
            <p:nvPr/>
          </p:nvSpPr>
          <p:spPr bwMode="auto">
            <a:xfrm>
              <a:off x="3403176" y="3451840"/>
              <a:ext cx="774063" cy="351847"/>
            </a:xfrm>
            <a:custGeom>
              <a:avLst/>
              <a:gdLst/>
              <a:ahLst/>
              <a:cxnLst>
                <a:cxn ang="0">
                  <a:pos x="4" y="116"/>
                </a:cxn>
                <a:cxn ang="0">
                  <a:pos x="12" y="92"/>
                </a:cxn>
                <a:cxn ang="0">
                  <a:pos x="20" y="60"/>
                </a:cxn>
                <a:cxn ang="0">
                  <a:pos x="28" y="24"/>
                </a:cxn>
                <a:cxn ang="0">
                  <a:pos x="36" y="4"/>
                </a:cxn>
                <a:cxn ang="0">
                  <a:pos x="44" y="0"/>
                </a:cxn>
                <a:cxn ang="0">
                  <a:pos x="52" y="16"/>
                </a:cxn>
                <a:cxn ang="0">
                  <a:pos x="60" y="40"/>
                </a:cxn>
                <a:cxn ang="0">
                  <a:pos x="68" y="64"/>
                </a:cxn>
                <a:cxn ang="0">
                  <a:pos x="76" y="88"/>
                </a:cxn>
                <a:cxn ang="0">
                  <a:pos x="84" y="100"/>
                </a:cxn>
                <a:cxn ang="0">
                  <a:pos x="92" y="100"/>
                </a:cxn>
                <a:cxn ang="0">
                  <a:pos x="100" y="96"/>
                </a:cxn>
                <a:cxn ang="0">
                  <a:pos x="108" y="88"/>
                </a:cxn>
                <a:cxn ang="0">
                  <a:pos x="120" y="80"/>
                </a:cxn>
                <a:cxn ang="0">
                  <a:pos x="128" y="76"/>
                </a:cxn>
                <a:cxn ang="0">
                  <a:pos x="136" y="72"/>
                </a:cxn>
                <a:cxn ang="0">
                  <a:pos x="144" y="68"/>
                </a:cxn>
                <a:cxn ang="0">
                  <a:pos x="152" y="68"/>
                </a:cxn>
                <a:cxn ang="0">
                  <a:pos x="160" y="64"/>
                </a:cxn>
                <a:cxn ang="0">
                  <a:pos x="168" y="64"/>
                </a:cxn>
                <a:cxn ang="0">
                  <a:pos x="176" y="64"/>
                </a:cxn>
                <a:cxn ang="0">
                  <a:pos x="184" y="64"/>
                </a:cxn>
                <a:cxn ang="0">
                  <a:pos x="192" y="64"/>
                </a:cxn>
                <a:cxn ang="0">
                  <a:pos x="200" y="64"/>
                </a:cxn>
                <a:cxn ang="0">
                  <a:pos x="208" y="64"/>
                </a:cxn>
                <a:cxn ang="0">
                  <a:pos x="216" y="64"/>
                </a:cxn>
                <a:cxn ang="0">
                  <a:pos x="224" y="64"/>
                </a:cxn>
                <a:cxn ang="0">
                  <a:pos x="236" y="64"/>
                </a:cxn>
                <a:cxn ang="0">
                  <a:pos x="244" y="64"/>
                </a:cxn>
                <a:cxn ang="0">
                  <a:pos x="252" y="68"/>
                </a:cxn>
                <a:cxn ang="0">
                  <a:pos x="260" y="68"/>
                </a:cxn>
              </a:cxnLst>
              <a:rect l="0" t="0" r="r" b="b"/>
              <a:pathLst>
                <a:path w="264" h="120">
                  <a:moveTo>
                    <a:pt x="0" y="120"/>
                  </a:moveTo>
                  <a:lnTo>
                    <a:pt x="4" y="116"/>
                  </a:lnTo>
                  <a:lnTo>
                    <a:pt x="8" y="104"/>
                  </a:lnTo>
                  <a:lnTo>
                    <a:pt x="12" y="92"/>
                  </a:lnTo>
                  <a:lnTo>
                    <a:pt x="16" y="76"/>
                  </a:lnTo>
                  <a:lnTo>
                    <a:pt x="20" y="60"/>
                  </a:lnTo>
                  <a:lnTo>
                    <a:pt x="24" y="40"/>
                  </a:lnTo>
                  <a:lnTo>
                    <a:pt x="28" y="24"/>
                  </a:lnTo>
                  <a:lnTo>
                    <a:pt x="32" y="12"/>
                  </a:lnTo>
                  <a:lnTo>
                    <a:pt x="36" y="4"/>
                  </a:lnTo>
                  <a:lnTo>
                    <a:pt x="40" y="0"/>
                  </a:lnTo>
                  <a:lnTo>
                    <a:pt x="44" y="0"/>
                  </a:lnTo>
                  <a:lnTo>
                    <a:pt x="48" y="4"/>
                  </a:lnTo>
                  <a:lnTo>
                    <a:pt x="52" y="16"/>
                  </a:lnTo>
                  <a:lnTo>
                    <a:pt x="56" y="28"/>
                  </a:lnTo>
                  <a:lnTo>
                    <a:pt x="60" y="40"/>
                  </a:lnTo>
                  <a:lnTo>
                    <a:pt x="64" y="52"/>
                  </a:lnTo>
                  <a:lnTo>
                    <a:pt x="68" y="64"/>
                  </a:lnTo>
                  <a:lnTo>
                    <a:pt x="72" y="76"/>
                  </a:lnTo>
                  <a:lnTo>
                    <a:pt x="76" y="88"/>
                  </a:lnTo>
                  <a:lnTo>
                    <a:pt x="80" y="96"/>
                  </a:lnTo>
                  <a:lnTo>
                    <a:pt x="84" y="100"/>
                  </a:lnTo>
                  <a:lnTo>
                    <a:pt x="88" y="100"/>
                  </a:lnTo>
                  <a:lnTo>
                    <a:pt x="92" y="100"/>
                  </a:lnTo>
                  <a:lnTo>
                    <a:pt x="96" y="100"/>
                  </a:lnTo>
                  <a:lnTo>
                    <a:pt x="100" y="96"/>
                  </a:lnTo>
                  <a:lnTo>
                    <a:pt x="104" y="92"/>
                  </a:lnTo>
                  <a:lnTo>
                    <a:pt x="108" y="88"/>
                  </a:lnTo>
                  <a:lnTo>
                    <a:pt x="116" y="84"/>
                  </a:lnTo>
                  <a:lnTo>
                    <a:pt x="120" y="80"/>
                  </a:lnTo>
                  <a:lnTo>
                    <a:pt x="124" y="80"/>
                  </a:lnTo>
                  <a:lnTo>
                    <a:pt x="128" y="76"/>
                  </a:lnTo>
                  <a:lnTo>
                    <a:pt x="132" y="72"/>
                  </a:lnTo>
                  <a:lnTo>
                    <a:pt x="136" y="72"/>
                  </a:lnTo>
                  <a:lnTo>
                    <a:pt x="140" y="68"/>
                  </a:lnTo>
                  <a:lnTo>
                    <a:pt x="144" y="68"/>
                  </a:lnTo>
                  <a:lnTo>
                    <a:pt x="148" y="68"/>
                  </a:lnTo>
                  <a:lnTo>
                    <a:pt x="152" y="68"/>
                  </a:lnTo>
                  <a:lnTo>
                    <a:pt x="156" y="64"/>
                  </a:lnTo>
                  <a:lnTo>
                    <a:pt x="160" y="64"/>
                  </a:lnTo>
                  <a:lnTo>
                    <a:pt x="164" y="64"/>
                  </a:lnTo>
                  <a:lnTo>
                    <a:pt x="168" y="64"/>
                  </a:lnTo>
                  <a:lnTo>
                    <a:pt x="172" y="64"/>
                  </a:lnTo>
                  <a:lnTo>
                    <a:pt x="176" y="64"/>
                  </a:lnTo>
                  <a:lnTo>
                    <a:pt x="180" y="64"/>
                  </a:lnTo>
                  <a:lnTo>
                    <a:pt x="184" y="64"/>
                  </a:lnTo>
                  <a:lnTo>
                    <a:pt x="188" y="64"/>
                  </a:lnTo>
                  <a:lnTo>
                    <a:pt x="192" y="64"/>
                  </a:lnTo>
                  <a:lnTo>
                    <a:pt x="196" y="64"/>
                  </a:lnTo>
                  <a:lnTo>
                    <a:pt x="200" y="64"/>
                  </a:lnTo>
                  <a:lnTo>
                    <a:pt x="204" y="64"/>
                  </a:lnTo>
                  <a:lnTo>
                    <a:pt x="208" y="64"/>
                  </a:lnTo>
                  <a:lnTo>
                    <a:pt x="212" y="64"/>
                  </a:lnTo>
                  <a:lnTo>
                    <a:pt x="216" y="64"/>
                  </a:lnTo>
                  <a:lnTo>
                    <a:pt x="220" y="64"/>
                  </a:lnTo>
                  <a:lnTo>
                    <a:pt x="224" y="64"/>
                  </a:lnTo>
                  <a:lnTo>
                    <a:pt x="232" y="64"/>
                  </a:lnTo>
                  <a:lnTo>
                    <a:pt x="236" y="64"/>
                  </a:lnTo>
                  <a:lnTo>
                    <a:pt x="240" y="64"/>
                  </a:lnTo>
                  <a:lnTo>
                    <a:pt x="244" y="64"/>
                  </a:lnTo>
                  <a:lnTo>
                    <a:pt x="248" y="68"/>
                  </a:lnTo>
                  <a:lnTo>
                    <a:pt x="252" y="68"/>
                  </a:lnTo>
                  <a:lnTo>
                    <a:pt x="256" y="68"/>
                  </a:lnTo>
                  <a:lnTo>
                    <a:pt x="260" y="68"/>
                  </a:lnTo>
                  <a:lnTo>
                    <a:pt x="264" y="6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5051" name="Rectangle 955"/>
            <p:cNvSpPr>
              <a:spLocks noChangeArrowheads="1"/>
            </p:cNvSpPr>
            <p:nvPr/>
          </p:nvSpPr>
          <p:spPr bwMode="auto">
            <a:xfrm>
              <a:off x="3685630" y="3212976"/>
              <a:ext cx="48731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kernel: 3 to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52" name="Rectangle 956"/>
            <p:cNvSpPr>
              <a:spLocks noChangeArrowheads="1"/>
            </p:cNvSpPr>
            <p:nvPr/>
          </p:nvSpPr>
          <p:spPr bwMode="auto">
            <a:xfrm>
              <a:off x="3915178" y="4149080"/>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00" name="Rectangle 1580"/>
            <p:cNvSpPr>
              <a:spLocks noChangeArrowheads="1"/>
            </p:cNvSpPr>
            <p:nvPr/>
          </p:nvSpPr>
          <p:spPr bwMode="auto">
            <a:xfrm>
              <a:off x="1455964" y="4762567"/>
              <a:ext cx="1246125" cy="60986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02" name="Line 1582"/>
            <p:cNvSpPr>
              <a:spLocks noChangeShapeType="1"/>
            </p:cNvSpPr>
            <p:nvPr/>
          </p:nvSpPr>
          <p:spPr bwMode="auto">
            <a:xfrm>
              <a:off x="1455964" y="5372435"/>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04" name="Line 1584"/>
            <p:cNvSpPr>
              <a:spLocks noChangeShapeType="1"/>
            </p:cNvSpPr>
            <p:nvPr/>
          </p:nvSpPr>
          <p:spPr bwMode="auto">
            <a:xfrm flipV="1">
              <a:off x="1455964" y="4762567"/>
              <a:ext cx="2933" cy="60986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05" name="Line 1585"/>
            <p:cNvSpPr>
              <a:spLocks noChangeShapeType="1"/>
            </p:cNvSpPr>
            <p:nvPr/>
          </p:nvSpPr>
          <p:spPr bwMode="auto">
            <a:xfrm>
              <a:off x="1455964" y="5372435"/>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06" name="Line 1586"/>
            <p:cNvSpPr>
              <a:spLocks noChangeShapeType="1"/>
            </p:cNvSpPr>
            <p:nvPr/>
          </p:nvSpPr>
          <p:spPr bwMode="auto">
            <a:xfrm flipV="1">
              <a:off x="1455964" y="4762567"/>
              <a:ext cx="2933" cy="60986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07" name="Line 1587"/>
            <p:cNvSpPr>
              <a:spLocks noChangeShapeType="1"/>
            </p:cNvSpPr>
            <p:nvPr/>
          </p:nvSpPr>
          <p:spPr bwMode="auto">
            <a:xfrm flipV="1">
              <a:off x="1455964" y="5348978"/>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09" name="Rectangle 1589"/>
            <p:cNvSpPr>
              <a:spLocks noChangeArrowheads="1"/>
            </p:cNvSpPr>
            <p:nvPr/>
          </p:nvSpPr>
          <p:spPr bwMode="auto">
            <a:xfrm>
              <a:off x="1464444" y="5407620"/>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10" name="Line 1590"/>
            <p:cNvSpPr>
              <a:spLocks noChangeShapeType="1"/>
            </p:cNvSpPr>
            <p:nvPr/>
          </p:nvSpPr>
          <p:spPr bwMode="auto">
            <a:xfrm flipV="1">
              <a:off x="2077560" y="5348978"/>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12" name="Rectangle 1592"/>
            <p:cNvSpPr>
              <a:spLocks noChangeArrowheads="1"/>
            </p:cNvSpPr>
            <p:nvPr/>
          </p:nvSpPr>
          <p:spPr bwMode="auto">
            <a:xfrm>
              <a:off x="2050227" y="5407620"/>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16" name="Line 1596"/>
            <p:cNvSpPr>
              <a:spLocks noChangeShapeType="1"/>
            </p:cNvSpPr>
            <p:nvPr/>
          </p:nvSpPr>
          <p:spPr bwMode="auto">
            <a:xfrm>
              <a:off x="1455964" y="5372435"/>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18" name="Rectangle 1598"/>
            <p:cNvSpPr>
              <a:spLocks noChangeArrowheads="1"/>
            </p:cNvSpPr>
            <p:nvPr/>
          </p:nvSpPr>
          <p:spPr bwMode="auto">
            <a:xfrm>
              <a:off x="1296709" y="5278608"/>
              <a:ext cx="10740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19" name="Line 1599"/>
            <p:cNvSpPr>
              <a:spLocks noChangeShapeType="1"/>
            </p:cNvSpPr>
            <p:nvPr/>
          </p:nvSpPr>
          <p:spPr bwMode="auto">
            <a:xfrm>
              <a:off x="1455964" y="5067501"/>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21" name="Rectangle 1601"/>
            <p:cNvSpPr>
              <a:spLocks noChangeArrowheads="1"/>
            </p:cNvSpPr>
            <p:nvPr/>
          </p:nvSpPr>
          <p:spPr bwMode="auto">
            <a:xfrm>
              <a:off x="1382346" y="4973675"/>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24" name="Rectangle 1604"/>
            <p:cNvSpPr>
              <a:spLocks noChangeArrowheads="1"/>
            </p:cNvSpPr>
            <p:nvPr/>
          </p:nvSpPr>
          <p:spPr bwMode="auto">
            <a:xfrm>
              <a:off x="1332189" y="4668741"/>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26" name="Line 1606"/>
            <p:cNvSpPr>
              <a:spLocks noChangeShapeType="1"/>
            </p:cNvSpPr>
            <p:nvPr/>
          </p:nvSpPr>
          <p:spPr bwMode="auto">
            <a:xfrm>
              <a:off x="1455964" y="5372435"/>
              <a:ext cx="1246125"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28" name="Line 1608"/>
            <p:cNvSpPr>
              <a:spLocks noChangeShapeType="1"/>
            </p:cNvSpPr>
            <p:nvPr/>
          </p:nvSpPr>
          <p:spPr bwMode="auto">
            <a:xfrm flipV="1">
              <a:off x="1455964" y="4762567"/>
              <a:ext cx="2933" cy="60986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29" name="Freeform 160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0" name="Freeform 161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1" name="Freeform 161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2" name="Freeform 161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4" name="Freeform 161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5" name="Freeform 161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6" name="Freeform 161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7" name="Freeform 161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8" name="Freeform 161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39" name="Freeform 161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0" name="Freeform 162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1" name="Freeform 162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2" name="Freeform 162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3" name="Freeform 1623"/>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4" name="Freeform 162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5" name="Freeform 162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6" name="Freeform 162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7" name="Freeform 162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8" name="Freeform 162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49" name="Freeform 162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0" name="Freeform 163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1" name="Freeform 163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2" name="Freeform 163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3" name="Freeform 1633"/>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4" name="Freeform 163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5" name="Freeform 163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6" name="Freeform 163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7" name="Freeform 163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8" name="Freeform 163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59" name="Freeform 163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0" name="Freeform 164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4"/>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4"/>
                  </a:lnTo>
                  <a:lnTo>
                    <a:pt x="48" y="4"/>
                  </a:lnTo>
                  <a:lnTo>
                    <a:pt x="52" y="4"/>
                  </a:lnTo>
                  <a:lnTo>
                    <a:pt x="56" y="4"/>
                  </a:lnTo>
                  <a:lnTo>
                    <a:pt x="60" y="4"/>
                  </a:lnTo>
                  <a:lnTo>
                    <a:pt x="64" y="4"/>
                  </a:lnTo>
                  <a:lnTo>
                    <a:pt x="68" y="4"/>
                  </a:lnTo>
                  <a:lnTo>
                    <a:pt x="72" y="4"/>
                  </a:lnTo>
                  <a:lnTo>
                    <a:pt x="76" y="4"/>
                  </a:lnTo>
                  <a:lnTo>
                    <a:pt x="80" y="0"/>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1" name="Freeform 164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4"/>
                </a:cxn>
                <a:cxn ang="0">
                  <a:pos x="52" y="4"/>
                </a:cxn>
                <a:cxn ang="0">
                  <a:pos x="60" y="4"/>
                </a:cxn>
                <a:cxn ang="0">
                  <a:pos x="68" y="4"/>
                </a:cxn>
                <a:cxn ang="0">
                  <a:pos x="76" y="0"/>
                </a:cxn>
                <a:cxn ang="0">
                  <a:pos x="84" y="0"/>
                </a:cxn>
                <a:cxn ang="0">
                  <a:pos x="92" y="0"/>
                </a:cxn>
                <a:cxn ang="0">
                  <a:pos x="100" y="0"/>
                </a:cxn>
                <a:cxn ang="0">
                  <a:pos x="108" y="4"/>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4"/>
                  </a:lnTo>
                  <a:lnTo>
                    <a:pt x="48" y="4"/>
                  </a:lnTo>
                  <a:lnTo>
                    <a:pt x="52" y="4"/>
                  </a:lnTo>
                  <a:lnTo>
                    <a:pt x="56" y="4"/>
                  </a:lnTo>
                  <a:lnTo>
                    <a:pt x="60" y="4"/>
                  </a:lnTo>
                  <a:lnTo>
                    <a:pt x="64" y="4"/>
                  </a:lnTo>
                  <a:lnTo>
                    <a:pt x="68" y="4"/>
                  </a:lnTo>
                  <a:lnTo>
                    <a:pt x="72" y="4"/>
                  </a:lnTo>
                  <a:lnTo>
                    <a:pt x="76" y="0"/>
                  </a:lnTo>
                  <a:lnTo>
                    <a:pt x="80" y="0"/>
                  </a:lnTo>
                  <a:lnTo>
                    <a:pt x="84" y="0"/>
                  </a:lnTo>
                  <a:lnTo>
                    <a:pt x="88" y="0"/>
                  </a:lnTo>
                  <a:lnTo>
                    <a:pt x="92" y="0"/>
                  </a:lnTo>
                  <a:lnTo>
                    <a:pt x="96" y="0"/>
                  </a:lnTo>
                  <a:lnTo>
                    <a:pt x="100" y="0"/>
                  </a:lnTo>
                  <a:lnTo>
                    <a:pt x="104" y="0"/>
                  </a:lnTo>
                  <a:lnTo>
                    <a:pt x="108" y="4"/>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2" name="Freeform 1642"/>
            <p:cNvSpPr>
              <a:spLocks/>
            </p:cNvSpPr>
            <p:nvPr/>
          </p:nvSpPr>
          <p:spPr bwMode="auto">
            <a:xfrm>
              <a:off x="1467693" y="5055773"/>
              <a:ext cx="774063" cy="11728"/>
            </a:xfrm>
            <a:custGeom>
              <a:avLst/>
              <a:gdLst/>
              <a:ahLst/>
              <a:cxnLst>
                <a:cxn ang="0">
                  <a:pos x="4" y="4"/>
                </a:cxn>
                <a:cxn ang="0">
                  <a:pos x="12" y="4"/>
                </a:cxn>
                <a:cxn ang="0">
                  <a:pos x="20" y="4"/>
                </a:cxn>
                <a:cxn ang="0">
                  <a:pos x="28" y="4"/>
                </a:cxn>
                <a:cxn ang="0">
                  <a:pos x="36" y="4"/>
                </a:cxn>
                <a:cxn ang="0">
                  <a:pos x="44" y="0"/>
                </a:cxn>
                <a:cxn ang="0">
                  <a:pos x="52" y="0"/>
                </a:cxn>
                <a:cxn ang="0">
                  <a:pos x="60" y="0"/>
                </a:cxn>
                <a:cxn ang="0">
                  <a:pos x="68" y="0"/>
                </a:cxn>
                <a:cxn ang="0">
                  <a:pos x="76" y="0"/>
                </a:cxn>
                <a:cxn ang="0">
                  <a:pos x="84" y="0"/>
                </a:cxn>
                <a:cxn ang="0">
                  <a:pos x="92" y="0"/>
                </a:cxn>
                <a:cxn ang="0">
                  <a:pos x="100" y="0"/>
                </a:cxn>
                <a:cxn ang="0">
                  <a:pos x="108" y="4"/>
                </a:cxn>
                <a:cxn ang="0">
                  <a:pos x="120" y="4"/>
                </a:cxn>
                <a:cxn ang="0">
                  <a:pos x="128" y="4"/>
                </a:cxn>
                <a:cxn ang="0">
                  <a:pos x="136" y="4"/>
                </a:cxn>
                <a:cxn ang="0">
                  <a:pos x="144" y="4"/>
                </a:cxn>
                <a:cxn ang="0">
                  <a:pos x="152" y="4"/>
                </a:cxn>
                <a:cxn ang="0">
                  <a:pos x="160" y="4"/>
                </a:cxn>
                <a:cxn ang="0">
                  <a:pos x="168" y="4"/>
                </a:cxn>
                <a:cxn ang="0">
                  <a:pos x="176" y="4"/>
                </a:cxn>
                <a:cxn ang="0">
                  <a:pos x="184" y="4"/>
                </a:cxn>
                <a:cxn ang="0">
                  <a:pos x="192" y="4"/>
                </a:cxn>
                <a:cxn ang="0">
                  <a:pos x="200" y="4"/>
                </a:cxn>
                <a:cxn ang="0">
                  <a:pos x="208" y="4"/>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4"/>
                  </a:lnTo>
                  <a:lnTo>
                    <a:pt x="16" y="4"/>
                  </a:lnTo>
                  <a:lnTo>
                    <a:pt x="20" y="4"/>
                  </a:lnTo>
                  <a:lnTo>
                    <a:pt x="24" y="4"/>
                  </a:lnTo>
                  <a:lnTo>
                    <a:pt x="28" y="4"/>
                  </a:lnTo>
                  <a:lnTo>
                    <a:pt x="32" y="4"/>
                  </a:lnTo>
                  <a:lnTo>
                    <a:pt x="36" y="4"/>
                  </a:lnTo>
                  <a:lnTo>
                    <a:pt x="40" y="0"/>
                  </a:lnTo>
                  <a:lnTo>
                    <a:pt x="44" y="0"/>
                  </a:lnTo>
                  <a:lnTo>
                    <a:pt x="48" y="0"/>
                  </a:lnTo>
                  <a:lnTo>
                    <a:pt x="52" y="0"/>
                  </a:lnTo>
                  <a:lnTo>
                    <a:pt x="56" y="0"/>
                  </a:lnTo>
                  <a:lnTo>
                    <a:pt x="60" y="0"/>
                  </a:lnTo>
                  <a:lnTo>
                    <a:pt x="64" y="0"/>
                  </a:lnTo>
                  <a:lnTo>
                    <a:pt x="68" y="0"/>
                  </a:lnTo>
                  <a:lnTo>
                    <a:pt x="72" y="0"/>
                  </a:lnTo>
                  <a:lnTo>
                    <a:pt x="76" y="0"/>
                  </a:lnTo>
                  <a:lnTo>
                    <a:pt x="80" y="0"/>
                  </a:lnTo>
                  <a:lnTo>
                    <a:pt x="84" y="0"/>
                  </a:lnTo>
                  <a:lnTo>
                    <a:pt x="88" y="0"/>
                  </a:lnTo>
                  <a:lnTo>
                    <a:pt x="92" y="0"/>
                  </a:lnTo>
                  <a:lnTo>
                    <a:pt x="96" y="0"/>
                  </a:lnTo>
                  <a:lnTo>
                    <a:pt x="100" y="0"/>
                  </a:lnTo>
                  <a:lnTo>
                    <a:pt x="104" y="0"/>
                  </a:lnTo>
                  <a:lnTo>
                    <a:pt x="108" y="4"/>
                  </a:lnTo>
                  <a:lnTo>
                    <a:pt x="116" y="4"/>
                  </a:lnTo>
                  <a:lnTo>
                    <a:pt x="120" y="4"/>
                  </a:lnTo>
                  <a:lnTo>
                    <a:pt x="124" y="4"/>
                  </a:lnTo>
                  <a:lnTo>
                    <a:pt x="128" y="4"/>
                  </a:lnTo>
                  <a:lnTo>
                    <a:pt x="132" y="4"/>
                  </a:lnTo>
                  <a:lnTo>
                    <a:pt x="136" y="4"/>
                  </a:lnTo>
                  <a:lnTo>
                    <a:pt x="140" y="4"/>
                  </a:lnTo>
                  <a:lnTo>
                    <a:pt x="144" y="4"/>
                  </a:lnTo>
                  <a:lnTo>
                    <a:pt x="148" y="4"/>
                  </a:lnTo>
                  <a:lnTo>
                    <a:pt x="152" y="4"/>
                  </a:lnTo>
                  <a:lnTo>
                    <a:pt x="156" y="4"/>
                  </a:lnTo>
                  <a:lnTo>
                    <a:pt x="160" y="4"/>
                  </a:lnTo>
                  <a:lnTo>
                    <a:pt x="164" y="4"/>
                  </a:lnTo>
                  <a:lnTo>
                    <a:pt x="168" y="4"/>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6" y="4"/>
                  </a:lnTo>
                  <a:lnTo>
                    <a:pt x="220" y="4"/>
                  </a:lnTo>
                  <a:lnTo>
                    <a:pt x="224" y="4"/>
                  </a:lnTo>
                  <a:lnTo>
                    <a:pt x="232" y="4"/>
                  </a:lnTo>
                  <a:lnTo>
                    <a:pt x="236" y="4"/>
                  </a:lnTo>
                  <a:lnTo>
                    <a:pt x="240" y="0"/>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3" name="Freeform 1643"/>
            <p:cNvSpPr>
              <a:spLocks/>
            </p:cNvSpPr>
            <p:nvPr/>
          </p:nvSpPr>
          <p:spPr bwMode="auto">
            <a:xfrm>
              <a:off x="1467693" y="5044045"/>
              <a:ext cx="774063" cy="46913"/>
            </a:xfrm>
            <a:custGeom>
              <a:avLst/>
              <a:gdLst/>
              <a:ahLst/>
              <a:cxnLst>
                <a:cxn ang="0">
                  <a:pos x="4" y="4"/>
                </a:cxn>
                <a:cxn ang="0">
                  <a:pos x="12" y="8"/>
                </a:cxn>
                <a:cxn ang="0">
                  <a:pos x="20" y="12"/>
                </a:cxn>
                <a:cxn ang="0">
                  <a:pos x="28" y="16"/>
                </a:cxn>
                <a:cxn ang="0">
                  <a:pos x="36" y="12"/>
                </a:cxn>
                <a:cxn ang="0">
                  <a:pos x="44" y="8"/>
                </a:cxn>
                <a:cxn ang="0">
                  <a:pos x="52" y="4"/>
                </a:cxn>
                <a:cxn ang="0">
                  <a:pos x="60" y="0"/>
                </a:cxn>
                <a:cxn ang="0">
                  <a:pos x="68" y="0"/>
                </a:cxn>
                <a:cxn ang="0">
                  <a:pos x="76" y="4"/>
                </a:cxn>
                <a:cxn ang="0">
                  <a:pos x="84" y="8"/>
                </a:cxn>
                <a:cxn ang="0">
                  <a:pos x="92" y="8"/>
                </a:cxn>
                <a:cxn ang="0">
                  <a:pos x="100" y="8"/>
                </a:cxn>
                <a:cxn ang="0">
                  <a:pos x="108" y="4"/>
                </a:cxn>
                <a:cxn ang="0">
                  <a:pos x="120" y="4"/>
                </a:cxn>
                <a:cxn ang="0">
                  <a:pos x="128" y="4"/>
                </a:cxn>
                <a:cxn ang="0">
                  <a:pos x="136" y="8"/>
                </a:cxn>
                <a:cxn ang="0">
                  <a:pos x="144" y="8"/>
                </a:cxn>
                <a:cxn ang="0">
                  <a:pos x="152" y="8"/>
                </a:cxn>
                <a:cxn ang="0">
                  <a:pos x="160" y="4"/>
                </a:cxn>
                <a:cxn ang="0">
                  <a:pos x="168" y="4"/>
                </a:cxn>
                <a:cxn ang="0">
                  <a:pos x="176" y="4"/>
                </a:cxn>
                <a:cxn ang="0">
                  <a:pos x="184" y="4"/>
                </a:cxn>
                <a:cxn ang="0">
                  <a:pos x="192" y="8"/>
                </a:cxn>
                <a:cxn ang="0">
                  <a:pos x="200" y="8"/>
                </a:cxn>
                <a:cxn ang="0">
                  <a:pos x="208" y="8"/>
                </a:cxn>
                <a:cxn ang="0">
                  <a:pos x="216" y="8"/>
                </a:cxn>
                <a:cxn ang="0">
                  <a:pos x="224" y="4"/>
                </a:cxn>
                <a:cxn ang="0">
                  <a:pos x="236" y="4"/>
                </a:cxn>
                <a:cxn ang="0">
                  <a:pos x="244" y="4"/>
                </a:cxn>
                <a:cxn ang="0">
                  <a:pos x="252" y="8"/>
                </a:cxn>
                <a:cxn ang="0">
                  <a:pos x="260" y="8"/>
                </a:cxn>
              </a:cxnLst>
              <a:rect l="0" t="0" r="r" b="b"/>
              <a:pathLst>
                <a:path w="264" h="16">
                  <a:moveTo>
                    <a:pt x="0" y="4"/>
                  </a:moveTo>
                  <a:lnTo>
                    <a:pt x="4" y="4"/>
                  </a:lnTo>
                  <a:lnTo>
                    <a:pt x="8" y="8"/>
                  </a:lnTo>
                  <a:lnTo>
                    <a:pt x="12" y="8"/>
                  </a:lnTo>
                  <a:lnTo>
                    <a:pt x="16" y="12"/>
                  </a:lnTo>
                  <a:lnTo>
                    <a:pt x="20" y="12"/>
                  </a:lnTo>
                  <a:lnTo>
                    <a:pt x="24" y="16"/>
                  </a:lnTo>
                  <a:lnTo>
                    <a:pt x="28" y="16"/>
                  </a:lnTo>
                  <a:lnTo>
                    <a:pt x="32" y="12"/>
                  </a:lnTo>
                  <a:lnTo>
                    <a:pt x="36" y="12"/>
                  </a:lnTo>
                  <a:lnTo>
                    <a:pt x="40" y="8"/>
                  </a:lnTo>
                  <a:lnTo>
                    <a:pt x="44" y="8"/>
                  </a:lnTo>
                  <a:lnTo>
                    <a:pt x="48" y="4"/>
                  </a:lnTo>
                  <a:lnTo>
                    <a:pt x="52" y="4"/>
                  </a:lnTo>
                  <a:lnTo>
                    <a:pt x="56" y="0"/>
                  </a:lnTo>
                  <a:lnTo>
                    <a:pt x="60" y="0"/>
                  </a:lnTo>
                  <a:lnTo>
                    <a:pt x="64" y="0"/>
                  </a:lnTo>
                  <a:lnTo>
                    <a:pt x="68" y="0"/>
                  </a:lnTo>
                  <a:lnTo>
                    <a:pt x="72" y="4"/>
                  </a:lnTo>
                  <a:lnTo>
                    <a:pt x="76" y="4"/>
                  </a:lnTo>
                  <a:lnTo>
                    <a:pt x="80" y="4"/>
                  </a:lnTo>
                  <a:lnTo>
                    <a:pt x="84" y="8"/>
                  </a:lnTo>
                  <a:lnTo>
                    <a:pt x="88" y="8"/>
                  </a:lnTo>
                  <a:lnTo>
                    <a:pt x="92" y="8"/>
                  </a:lnTo>
                  <a:lnTo>
                    <a:pt x="96" y="8"/>
                  </a:lnTo>
                  <a:lnTo>
                    <a:pt x="100" y="8"/>
                  </a:lnTo>
                  <a:lnTo>
                    <a:pt x="104" y="8"/>
                  </a:lnTo>
                  <a:lnTo>
                    <a:pt x="108" y="4"/>
                  </a:lnTo>
                  <a:lnTo>
                    <a:pt x="116" y="4"/>
                  </a:lnTo>
                  <a:lnTo>
                    <a:pt x="120" y="4"/>
                  </a:lnTo>
                  <a:lnTo>
                    <a:pt x="124" y="4"/>
                  </a:lnTo>
                  <a:lnTo>
                    <a:pt x="128" y="4"/>
                  </a:lnTo>
                  <a:lnTo>
                    <a:pt x="132" y="4"/>
                  </a:lnTo>
                  <a:lnTo>
                    <a:pt x="136" y="8"/>
                  </a:lnTo>
                  <a:lnTo>
                    <a:pt x="140" y="8"/>
                  </a:lnTo>
                  <a:lnTo>
                    <a:pt x="144" y="8"/>
                  </a:lnTo>
                  <a:lnTo>
                    <a:pt x="148" y="8"/>
                  </a:lnTo>
                  <a:lnTo>
                    <a:pt x="152" y="8"/>
                  </a:lnTo>
                  <a:lnTo>
                    <a:pt x="156" y="8"/>
                  </a:lnTo>
                  <a:lnTo>
                    <a:pt x="160" y="4"/>
                  </a:lnTo>
                  <a:lnTo>
                    <a:pt x="164" y="4"/>
                  </a:lnTo>
                  <a:lnTo>
                    <a:pt x="168" y="4"/>
                  </a:lnTo>
                  <a:lnTo>
                    <a:pt x="172" y="4"/>
                  </a:lnTo>
                  <a:lnTo>
                    <a:pt x="176" y="4"/>
                  </a:lnTo>
                  <a:lnTo>
                    <a:pt x="180" y="4"/>
                  </a:lnTo>
                  <a:lnTo>
                    <a:pt x="184" y="4"/>
                  </a:lnTo>
                  <a:lnTo>
                    <a:pt x="188" y="8"/>
                  </a:lnTo>
                  <a:lnTo>
                    <a:pt x="192" y="8"/>
                  </a:lnTo>
                  <a:lnTo>
                    <a:pt x="196" y="8"/>
                  </a:lnTo>
                  <a:lnTo>
                    <a:pt x="200" y="8"/>
                  </a:lnTo>
                  <a:lnTo>
                    <a:pt x="204" y="8"/>
                  </a:lnTo>
                  <a:lnTo>
                    <a:pt x="208" y="8"/>
                  </a:lnTo>
                  <a:lnTo>
                    <a:pt x="212" y="8"/>
                  </a:lnTo>
                  <a:lnTo>
                    <a:pt x="216" y="8"/>
                  </a:lnTo>
                  <a:lnTo>
                    <a:pt x="220" y="4"/>
                  </a:lnTo>
                  <a:lnTo>
                    <a:pt x="224" y="4"/>
                  </a:lnTo>
                  <a:lnTo>
                    <a:pt x="232" y="4"/>
                  </a:lnTo>
                  <a:lnTo>
                    <a:pt x="236" y="4"/>
                  </a:lnTo>
                  <a:lnTo>
                    <a:pt x="240" y="4"/>
                  </a:lnTo>
                  <a:lnTo>
                    <a:pt x="244" y="4"/>
                  </a:lnTo>
                  <a:lnTo>
                    <a:pt x="248" y="8"/>
                  </a:lnTo>
                  <a:lnTo>
                    <a:pt x="252" y="8"/>
                  </a:lnTo>
                  <a:lnTo>
                    <a:pt x="256" y="8"/>
                  </a:lnTo>
                  <a:lnTo>
                    <a:pt x="260" y="8"/>
                  </a:lnTo>
                  <a:lnTo>
                    <a:pt x="264" y="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4" name="Freeform 1644"/>
            <p:cNvSpPr>
              <a:spLocks/>
            </p:cNvSpPr>
            <p:nvPr/>
          </p:nvSpPr>
          <p:spPr bwMode="auto">
            <a:xfrm>
              <a:off x="1467693" y="4891578"/>
              <a:ext cx="774063" cy="281478"/>
            </a:xfrm>
            <a:custGeom>
              <a:avLst/>
              <a:gdLst/>
              <a:ahLst/>
              <a:cxnLst>
                <a:cxn ang="0">
                  <a:pos x="4" y="0"/>
                </a:cxn>
                <a:cxn ang="0">
                  <a:pos x="12" y="12"/>
                </a:cxn>
                <a:cxn ang="0">
                  <a:pos x="20" y="36"/>
                </a:cxn>
                <a:cxn ang="0">
                  <a:pos x="28" y="60"/>
                </a:cxn>
                <a:cxn ang="0">
                  <a:pos x="36" y="80"/>
                </a:cxn>
                <a:cxn ang="0">
                  <a:pos x="44" y="92"/>
                </a:cxn>
                <a:cxn ang="0">
                  <a:pos x="52" y="96"/>
                </a:cxn>
                <a:cxn ang="0">
                  <a:pos x="60" y="92"/>
                </a:cxn>
                <a:cxn ang="0">
                  <a:pos x="68" y="84"/>
                </a:cxn>
                <a:cxn ang="0">
                  <a:pos x="76" y="76"/>
                </a:cxn>
                <a:cxn ang="0">
                  <a:pos x="84" y="64"/>
                </a:cxn>
                <a:cxn ang="0">
                  <a:pos x="92" y="52"/>
                </a:cxn>
                <a:cxn ang="0">
                  <a:pos x="100" y="44"/>
                </a:cxn>
                <a:cxn ang="0">
                  <a:pos x="108" y="40"/>
                </a:cxn>
                <a:cxn ang="0">
                  <a:pos x="120" y="44"/>
                </a:cxn>
                <a:cxn ang="0">
                  <a:pos x="128" y="48"/>
                </a:cxn>
                <a:cxn ang="0">
                  <a:pos x="136" y="56"/>
                </a:cxn>
                <a:cxn ang="0">
                  <a:pos x="144" y="60"/>
                </a:cxn>
                <a:cxn ang="0">
                  <a:pos x="152" y="60"/>
                </a:cxn>
                <a:cxn ang="0">
                  <a:pos x="160" y="60"/>
                </a:cxn>
                <a:cxn ang="0">
                  <a:pos x="168" y="56"/>
                </a:cxn>
                <a:cxn ang="0">
                  <a:pos x="176" y="52"/>
                </a:cxn>
                <a:cxn ang="0">
                  <a:pos x="184" y="52"/>
                </a:cxn>
                <a:cxn ang="0">
                  <a:pos x="192" y="52"/>
                </a:cxn>
                <a:cxn ang="0">
                  <a:pos x="200" y="56"/>
                </a:cxn>
                <a:cxn ang="0">
                  <a:pos x="208" y="56"/>
                </a:cxn>
                <a:cxn ang="0">
                  <a:pos x="216" y="56"/>
                </a:cxn>
                <a:cxn ang="0">
                  <a:pos x="224" y="56"/>
                </a:cxn>
                <a:cxn ang="0">
                  <a:pos x="236" y="60"/>
                </a:cxn>
                <a:cxn ang="0">
                  <a:pos x="244" y="64"/>
                </a:cxn>
                <a:cxn ang="0">
                  <a:pos x="252" y="64"/>
                </a:cxn>
                <a:cxn ang="0">
                  <a:pos x="260" y="64"/>
                </a:cxn>
              </a:cxnLst>
              <a:rect l="0" t="0" r="r" b="b"/>
              <a:pathLst>
                <a:path w="264" h="96">
                  <a:moveTo>
                    <a:pt x="0" y="0"/>
                  </a:moveTo>
                  <a:lnTo>
                    <a:pt x="4" y="0"/>
                  </a:lnTo>
                  <a:lnTo>
                    <a:pt x="8" y="4"/>
                  </a:lnTo>
                  <a:lnTo>
                    <a:pt x="12" y="12"/>
                  </a:lnTo>
                  <a:lnTo>
                    <a:pt x="16" y="24"/>
                  </a:lnTo>
                  <a:lnTo>
                    <a:pt x="20" y="36"/>
                  </a:lnTo>
                  <a:lnTo>
                    <a:pt x="24" y="48"/>
                  </a:lnTo>
                  <a:lnTo>
                    <a:pt x="28" y="60"/>
                  </a:lnTo>
                  <a:lnTo>
                    <a:pt x="32" y="72"/>
                  </a:lnTo>
                  <a:lnTo>
                    <a:pt x="36" y="80"/>
                  </a:lnTo>
                  <a:lnTo>
                    <a:pt x="40" y="88"/>
                  </a:lnTo>
                  <a:lnTo>
                    <a:pt x="44" y="92"/>
                  </a:lnTo>
                  <a:lnTo>
                    <a:pt x="48" y="96"/>
                  </a:lnTo>
                  <a:lnTo>
                    <a:pt x="52" y="96"/>
                  </a:lnTo>
                  <a:lnTo>
                    <a:pt x="56" y="96"/>
                  </a:lnTo>
                  <a:lnTo>
                    <a:pt x="60" y="92"/>
                  </a:lnTo>
                  <a:lnTo>
                    <a:pt x="64" y="88"/>
                  </a:lnTo>
                  <a:lnTo>
                    <a:pt x="68" y="84"/>
                  </a:lnTo>
                  <a:lnTo>
                    <a:pt x="72" y="80"/>
                  </a:lnTo>
                  <a:lnTo>
                    <a:pt x="76" y="76"/>
                  </a:lnTo>
                  <a:lnTo>
                    <a:pt x="80" y="72"/>
                  </a:lnTo>
                  <a:lnTo>
                    <a:pt x="84" y="64"/>
                  </a:lnTo>
                  <a:lnTo>
                    <a:pt x="88" y="60"/>
                  </a:lnTo>
                  <a:lnTo>
                    <a:pt x="92" y="52"/>
                  </a:lnTo>
                  <a:lnTo>
                    <a:pt x="96" y="48"/>
                  </a:lnTo>
                  <a:lnTo>
                    <a:pt x="100" y="44"/>
                  </a:lnTo>
                  <a:lnTo>
                    <a:pt x="104" y="44"/>
                  </a:lnTo>
                  <a:lnTo>
                    <a:pt x="108" y="40"/>
                  </a:lnTo>
                  <a:lnTo>
                    <a:pt x="116" y="40"/>
                  </a:lnTo>
                  <a:lnTo>
                    <a:pt x="120" y="44"/>
                  </a:lnTo>
                  <a:lnTo>
                    <a:pt x="124" y="48"/>
                  </a:lnTo>
                  <a:lnTo>
                    <a:pt x="128" y="48"/>
                  </a:lnTo>
                  <a:lnTo>
                    <a:pt x="132" y="52"/>
                  </a:lnTo>
                  <a:lnTo>
                    <a:pt x="136" y="56"/>
                  </a:lnTo>
                  <a:lnTo>
                    <a:pt x="140" y="60"/>
                  </a:lnTo>
                  <a:lnTo>
                    <a:pt x="144" y="60"/>
                  </a:lnTo>
                  <a:lnTo>
                    <a:pt x="148" y="60"/>
                  </a:lnTo>
                  <a:lnTo>
                    <a:pt x="152" y="60"/>
                  </a:lnTo>
                  <a:lnTo>
                    <a:pt x="156" y="60"/>
                  </a:lnTo>
                  <a:lnTo>
                    <a:pt x="160" y="60"/>
                  </a:lnTo>
                  <a:lnTo>
                    <a:pt x="164" y="56"/>
                  </a:lnTo>
                  <a:lnTo>
                    <a:pt x="168" y="56"/>
                  </a:lnTo>
                  <a:lnTo>
                    <a:pt x="172" y="52"/>
                  </a:lnTo>
                  <a:lnTo>
                    <a:pt x="176" y="52"/>
                  </a:lnTo>
                  <a:lnTo>
                    <a:pt x="180" y="52"/>
                  </a:lnTo>
                  <a:lnTo>
                    <a:pt x="184" y="52"/>
                  </a:lnTo>
                  <a:lnTo>
                    <a:pt x="188" y="52"/>
                  </a:lnTo>
                  <a:lnTo>
                    <a:pt x="192" y="52"/>
                  </a:lnTo>
                  <a:lnTo>
                    <a:pt x="196" y="56"/>
                  </a:lnTo>
                  <a:lnTo>
                    <a:pt x="200" y="56"/>
                  </a:lnTo>
                  <a:lnTo>
                    <a:pt x="204" y="56"/>
                  </a:lnTo>
                  <a:lnTo>
                    <a:pt x="208" y="56"/>
                  </a:lnTo>
                  <a:lnTo>
                    <a:pt x="212" y="56"/>
                  </a:lnTo>
                  <a:lnTo>
                    <a:pt x="216" y="56"/>
                  </a:lnTo>
                  <a:lnTo>
                    <a:pt x="220" y="56"/>
                  </a:lnTo>
                  <a:lnTo>
                    <a:pt x="224" y="56"/>
                  </a:lnTo>
                  <a:lnTo>
                    <a:pt x="232" y="60"/>
                  </a:lnTo>
                  <a:lnTo>
                    <a:pt x="236" y="60"/>
                  </a:lnTo>
                  <a:lnTo>
                    <a:pt x="240" y="60"/>
                  </a:lnTo>
                  <a:lnTo>
                    <a:pt x="244" y="64"/>
                  </a:lnTo>
                  <a:lnTo>
                    <a:pt x="248" y="64"/>
                  </a:lnTo>
                  <a:lnTo>
                    <a:pt x="252" y="64"/>
                  </a:lnTo>
                  <a:lnTo>
                    <a:pt x="256" y="64"/>
                  </a:lnTo>
                  <a:lnTo>
                    <a:pt x="260" y="64"/>
                  </a:lnTo>
                  <a:lnTo>
                    <a:pt x="264" y="6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5" name="Freeform 1645"/>
            <p:cNvSpPr>
              <a:spLocks/>
            </p:cNvSpPr>
            <p:nvPr/>
          </p:nvSpPr>
          <p:spPr bwMode="auto">
            <a:xfrm>
              <a:off x="1467693" y="4938490"/>
              <a:ext cx="774063" cy="175923"/>
            </a:xfrm>
            <a:custGeom>
              <a:avLst/>
              <a:gdLst/>
              <a:ahLst/>
              <a:cxnLst>
                <a:cxn ang="0">
                  <a:pos x="4" y="0"/>
                </a:cxn>
                <a:cxn ang="0">
                  <a:pos x="12" y="12"/>
                </a:cxn>
                <a:cxn ang="0">
                  <a:pos x="20" y="28"/>
                </a:cxn>
                <a:cxn ang="0">
                  <a:pos x="28" y="48"/>
                </a:cxn>
                <a:cxn ang="0">
                  <a:pos x="36" y="56"/>
                </a:cxn>
                <a:cxn ang="0">
                  <a:pos x="44" y="60"/>
                </a:cxn>
                <a:cxn ang="0">
                  <a:pos x="52" y="56"/>
                </a:cxn>
                <a:cxn ang="0">
                  <a:pos x="60" y="52"/>
                </a:cxn>
                <a:cxn ang="0">
                  <a:pos x="68" y="48"/>
                </a:cxn>
                <a:cxn ang="0">
                  <a:pos x="76" y="48"/>
                </a:cxn>
                <a:cxn ang="0">
                  <a:pos x="84" y="52"/>
                </a:cxn>
                <a:cxn ang="0">
                  <a:pos x="92" y="52"/>
                </a:cxn>
                <a:cxn ang="0">
                  <a:pos x="100" y="48"/>
                </a:cxn>
                <a:cxn ang="0">
                  <a:pos x="108" y="48"/>
                </a:cxn>
                <a:cxn ang="0">
                  <a:pos x="120" y="44"/>
                </a:cxn>
                <a:cxn ang="0">
                  <a:pos x="128" y="40"/>
                </a:cxn>
                <a:cxn ang="0">
                  <a:pos x="136" y="40"/>
                </a:cxn>
                <a:cxn ang="0">
                  <a:pos x="144" y="40"/>
                </a:cxn>
                <a:cxn ang="0">
                  <a:pos x="152" y="36"/>
                </a:cxn>
                <a:cxn ang="0">
                  <a:pos x="160" y="36"/>
                </a:cxn>
                <a:cxn ang="0">
                  <a:pos x="168" y="36"/>
                </a:cxn>
                <a:cxn ang="0">
                  <a:pos x="176" y="36"/>
                </a:cxn>
                <a:cxn ang="0">
                  <a:pos x="184" y="36"/>
                </a:cxn>
                <a:cxn ang="0">
                  <a:pos x="192" y="36"/>
                </a:cxn>
                <a:cxn ang="0">
                  <a:pos x="200" y="40"/>
                </a:cxn>
                <a:cxn ang="0">
                  <a:pos x="208" y="40"/>
                </a:cxn>
                <a:cxn ang="0">
                  <a:pos x="216" y="40"/>
                </a:cxn>
                <a:cxn ang="0">
                  <a:pos x="224" y="40"/>
                </a:cxn>
                <a:cxn ang="0">
                  <a:pos x="236" y="44"/>
                </a:cxn>
                <a:cxn ang="0">
                  <a:pos x="244" y="44"/>
                </a:cxn>
                <a:cxn ang="0">
                  <a:pos x="252" y="44"/>
                </a:cxn>
                <a:cxn ang="0">
                  <a:pos x="260" y="44"/>
                </a:cxn>
              </a:cxnLst>
              <a:rect l="0" t="0" r="r" b="b"/>
              <a:pathLst>
                <a:path w="264" h="60">
                  <a:moveTo>
                    <a:pt x="0" y="0"/>
                  </a:moveTo>
                  <a:lnTo>
                    <a:pt x="4" y="0"/>
                  </a:lnTo>
                  <a:lnTo>
                    <a:pt x="8" y="4"/>
                  </a:lnTo>
                  <a:lnTo>
                    <a:pt x="12" y="12"/>
                  </a:lnTo>
                  <a:lnTo>
                    <a:pt x="16" y="20"/>
                  </a:lnTo>
                  <a:lnTo>
                    <a:pt x="20" y="28"/>
                  </a:lnTo>
                  <a:lnTo>
                    <a:pt x="24" y="40"/>
                  </a:lnTo>
                  <a:lnTo>
                    <a:pt x="28" y="48"/>
                  </a:lnTo>
                  <a:lnTo>
                    <a:pt x="32" y="52"/>
                  </a:lnTo>
                  <a:lnTo>
                    <a:pt x="36" y="56"/>
                  </a:lnTo>
                  <a:lnTo>
                    <a:pt x="40" y="60"/>
                  </a:lnTo>
                  <a:lnTo>
                    <a:pt x="44" y="60"/>
                  </a:lnTo>
                  <a:lnTo>
                    <a:pt x="48" y="56"/>
                  </a:lnTo>
                  <a:lnTo>
                    <a:pt x="52" y="56"/>
                  </a:lnTo>
                  <a:lnTo>
                    <a:pt x="56" y="52"/>
                  </a:lnTo>
                  <a:lnTo>
                    <a:pt x="60" y="52"/>
                  </a:lnTo>
                  <a:lnTo>
                    <a:pt x="64" y="48"/>
                  </a:lnTo>
                  <a:lnTo>
                    <a:pt x="68" y="48"/>
                  </a:lnTo>
                  <a:lnTo>
                    <a:pt x="72" y="48"/>
                  </a:lnTo>
                  <a:lnTo>
                    <a:pt x="76" y="48"/>
                  </a:lnTo>
                  <a:lnTo>
                    <a:pt x="80" y="48"/>
                  </a:lnTo>
                  <a:lnTo>
                    <a:pt x="84" y="52"/>
                  </a:lnTo>
                  <a:lnTo>
                    <a:pt x="88" y="52"/>
                  </a:lnTo>
                  <a:lnTo>
                    <a:pt x="92" y="52"/>
                  </a:lnTo>
                  <a:lnTo>
                    <a:pt x="96" y="52"/>
                  </a:lnTo>
                  <a:lnTo>
                    <a:pt x="100" y="48"/>
                  </a:lnTo>
                  <a:lnTo>
                    <a:pt x="104" y="48"/>
                  </a:lnTo>
                  <a:lnTo>
                    <a:pt x="108" y="48"/>
                  </a:lnTo>
                  <a:lnTo>
                    <a:pt x="116" y="44"/>
                  </a:lnTo>
                  <a:lnTo>
                    <a:pt x="120" y="44"/>
                  </a:lnTo>
                  <a:lnTo>
                    <a:pt x="124" y="40"/>
                  </a:lnTo>
                  <a:lnTo>
                    <a:pt x="128" y="40"/>
                  </a:lnTo>
                  <a:lnTo>
                    <a:pt x="132" y="40"/>
                  </a:lnTo>
                  <a:lnTo>
                    <a:pt x="136" y="40"/>
                  </a:lnTo>
                  <a:lnTo>
                    <a:pt x="140" y="40"/>
                  </a:lnTo>
                  <a:lnTo>
                    <a:pt x="144" y="40"/>
                  </a:lnTo>
                  <a:lnTo>
                    <a:pt x="148" y="40"/>
                  </a:lnTo>
                  <a:lnTo>
                    <a:pt x="152" y="36"/>
                  </a:lnTo>
                  <a:lnTo>
                    <a:pt x="156" y="36"/>
                  </a:lnTo>
                  <a:lnTo>
                    <a:pt x="160" y="36"/>
                  </a:lnTo>
                  <a:lnTo>
                    <a:pt x="164" y="36"/>
                  </a:lnTo>
                  <a:lnTo>
                    <a:pt x="168" y="36"/>
                  </a:lnTo>
                  <a:lnTo>
                    <a:pt x="172" y="36"/>
                  </a:lnTo>
                  <a:lnTo>
                    <a:pt x="176" y="36"/>
                  </a:lnTo>
                  <a:lnTo>
                    <a:pt x="180" y="36"/>
                  </a:lnTo>
                  <a:lnTo>
                    <a:pt x="184" y="36"/>
                  </a:lnTo>
                  <a:lnTo>
                    <a:pt x="188" y="36"/>
                  </a:lnTo>
                  <a:lnTo>
                    <a:pt x="192" y="36"/>
                  </a:lnTo>
                  <a:lnTo>
                    <a:pt x="196" y="40"/>
                  </a:lnTo>
                  <a:lnTo>
                    <a:pt x="200" y="40"/>
                  </a:lnTo>
                  <a:lnTo>
                    <a:pt x="204" y="40"/>
                  </a:lnTo>
                  <a:lnTo>
                    <a:pt x="208" y="40"/>
                  </a:lnTo>
                  <a:lnTo>
                    <a:pt x="212" y="40"/>
                  </a:lnTo>
                  <a:lnTo>
                    <a:pt x="216" y="40"/>
                  </a:lnTo>
                  <a:lnTo>
                    <a:pt x="220" y="40"/>
                  </a:lnTo>
                  <a:lnTo>
                    <a:pt x="224" y="40"/>
                  </a:lnTo>
                  <a:lnTo>
                    <a:pt x="232" y="40"/>
                  </a:lnTo>
                  <a:lnTo>
                    <a:pt x="236" y="44"/>
                  </a:lnTo>
                  <a:lnTo>
                    <a:pt x="240" y="44"/>
                  </a:lnTo>
                  <a:lnTo>
                    <a:pt x="244" y="44"/>
                  </a:lnTo>
                  <a:lnTo>
                    <a:pt x="248" y="44"/>
                  </a:lnTo>
                  <a:lnTo>
                    <a:pt x="252" y="44"/>
                  </a:lnTo>
                  <a:lnTo>
                    <a:pt x="256" y="44"/>
                  </a:lnTo>
                  <a:lnTo>
                    <a:pt x="260" y="44"/>
                  </a:lnTo>
                  <a:lnTo>
                    <a:pt x="264" y="4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6" name="Freeform 1646"/>
            <p:cNvSpPr>
              <a:spLocks/>
            </p:cNvSpPr>
            <p:nvPr/>
          </p:nvSpPr>
          <p:spPr bwMode="auto">
            <a:xfrm>
              <a:off x="1467693" y="4973675"/>
              <a:ext cx="774063" cy="152467"/>
            </a:xfrm>
            <a:custGeom>
              <a:avLst/>
              <a:gdLst/>
              <a:ahLst/>
              <a:cxnLst>
                <a:cxn ang="0">
                  <a:pos x="4" y="4"/>
                </a:cxn>
                <a:cxn ang="0">
                  <a:pos x="12" y="16"/>
                </a:cxn>
                <a:cxn ang="0">
                  <a:pos x="20" y="36"/>
                </a:cxn>
                <a:cxn ang="0">
                  <a:pos x="28" y="48"/>
                </a:cxn>
                <a:cxn ang="0">
                  <a:pos x="36" y="52"/>
                </a:cxn>
                <a:cxn ang="0">
                  <a:pos x="44" y="52"/>
                </a:cxn>
                <a:cxn ang="0">
                  <a:pos x="52" y="44"/>
                </a:cxn>
                <a:cxn ang="0">
                  <a:pos x="60" y="40"/>
                </a:cxn>
                <a:cxn ang="0">
                  <a:pos x="68" y="36"/>
                </a:cxn>
                <a:cxn ang="0">
                  <a:pos x="76" y="36"/>
                </a:cxn>
                <a:cxn ang="0">
                  <a:pos x="84" y="32"/>
                </a:cxn>
                <a:cxn ang="0">
                  <a:pos x="92" y="28"/>
                </a:cxn>
                <a:cxn ang="0">
                  <a:pos x="100" y="24"/>
                </a:cxn>
                <a:cxn ang="0">
                  <a:pos x="108" y="20"/>
                </a:cxn>
                <a:cxn ang="0">
                  <a:pos x="120" y="20"/>
                </a:cxn>
                <a:cxn ang="0">
                  <a:pos x="128" y="20"/>
                </a:cxn>
                <a:cxn ang="0">
                  <a:pos x="136" y="24"/>
                </a:cxn>
                <a:cxn ang="0">
                  <a:pos x="144" y="28"/>
                </a:cxn>
                <a:cxn ang="0">
                  <a:pos x="152" y="28"/>
                </a:cxn>
                <a:cxn ang="0">
                  <a:pos x="160" y="28"/>
                </a:cxn>
                <a:cxn ang="0">
                  <a:pos x="168" y="28"/>
                </a:cxn>
                <a:cxn ang="0">
                  <a:pos x="176" y="28"/>
                </a:cxn>
                <a:cxn ang="0">
                  <a:pos x="184" y="32"/>
                </a:cxn>
                <a:cxn ang="0">
                  <a:pos x="192" y="32"/>
                </a:cxn>
                <a:cxn ang="0">
                  <a:pos x="200" y="36"/>
                </a:cxn>
                <a:cxn ang="0">
                  <a:pos x="208" y="32"/>
                </a:cxn>
                <a:cxn ang="0">
                  <a:pos x="216" y="32"/>
                </a:cxn>
                <a:cxn ang="0">
                  <a:pos x="224" y="32"/>
                </a:cxn>
                <a:cxn ang="0">
                  <a:pos x="236" y="32"/>
                </a:cxn>
                <a:cxn ang="0">
                  <a:pos x="244" y="32"/>
                </a:cxn>
                <a:cxn ang="0">
                  <a:pos x="252" y="32"/>
                </a:cxn>
                <a:cxn ang="0">
                  <a:pos x="260" y="32"/>
                </a:cxn>
              </a:cxnLst>
              <a:rect l="0" t="0" r="r" b="b"/>
              <a:pathLst>
                <a:path w="264" h="52">
                  <a:moveTo>
                    <a:pt x="0" y="0"/>
                  </a:moveTo>
                  <a:lnTo>
                    <a:pt x="4" y="4"/>
                  </a:lnTo>
                  <a:lnTo>
                    <a:pt x="8" y="8"/>
                  </a:lnTo>
                  <a:lnTo>
                    <a:pt x="12" y="16"/>
                  </a:lnTo>
                  <a:lnTo>
                    <a:pt x="16" y="28"/>
                  </a:lnTo>
                  <a:lnTo>
                    <a:pt x="20" y="36"/>
                  </a:lnTo>
                  <a:lnTo>
                    <a:pt x="24" y="44"/>
                  </a:lnTo>
                  <a:lnTo>
                    <a:pt x="28" y="48"/>
                  </a:lnTo>
                  <a:lnTo>
                    <a:pt x="32" y="52"/>
                  </a:lnTo>
                  <a:lnTo>
                    <a:pt x="36" y="52"/>
                  </a:lnTo>
                  <a:lnTo>
                    <a:pt x="40" y="52"/>
                  </a:lnTo>
                  <a:lnTo>
                    <a:pt x="44" y="52"/>
                  </a:lnTo>
                  <a:lnTo>
                    <a:pt x="48" y="48"/>
                  </a:lnTo>
                  <a:lnTo>
                    <a:pt x="52" y="44"/>
                  </a:lnTo>
                  <a:lnTo>
                    <a:pt x="56" y="44"/>
                  </a:lnTo>
                  <a:lnTo>
                    <a:pt x="60" y="40"/>
                  </a:lnTo>
                  <a:lnTo>
                    <a:pt x="64" y="36"/>
                  </a:lnTo>
                  <a:lnTo>
                    <a:pt x="68" y="36"/>
                  </a:lnTo>
                  <a:lnTo>
                    <a:pt x="72" y="36"/>
                  </a:lnTo>
                  <a:lnTo>
                    <a:pt x="76" y="36"/>
                  </a:lnTo>
                  <a:lnTo>
                    <a:pt x="80" y="32"/>
                  </a:lnTo>
                  <a:lnTo>
                    <a:pt x="84" y="32"/>
                  </a:lnTo>
                  <a:lnTo>
                    <a:pt x="88" y="32"/>
                  </a:lnTo>
                  <a:lnTo>
                    <a:pt x="92" y="28"/>
                  </a:lnTo>
                  <a:lnTo>
                    <a:pt x="96" y="28"/>
                  </a:lnTo>
                  <a:lnTo>
                    <a:pt x="100" y="24"/>
                  </a:lnTo>
                  <a:lnTo>
                    <a:pt x="104" y="24"/>
                  </a:lnTo>
                  <a:lnTo>
                    <a:pt x="108" y="20"/>
                  </a:lnTo>
                  <a:lnTo>
                    <a:pt x="116" y="20"/>
                  </a:lnTo>
                  <a:lnTo>
                    <a:pt x="120" y="20"/>
                  </a:lnTo>
                  <a:lnTo>
                    <a:pt x="124" y="20"/>
                  </a:lnTo>
                  <a:lnTo>
                    <a:pt x="128" y="20"/>
                  </a:lnTo>
                  <a:lnTo>
                    <a:pt x="132" y="24"/>
                  </a:lnTo>
                  <a:lnTo>
                    <a:pt x="136" y="24"/>
                  </a:lnTo>
                  <a:lnTo>
                    <a:pt x="140" y="28"/>
                  </a:lnTo>
                  <a:lnTo>
                    <a:pt x="144" y="28"/>
                  </a:lnTo>
                  <a:lnTo>
                    <a:pt x="148" y="28"/>
                  </a:lnTo>
                  <a:lnTo>
                    <a:pt x="152" y="28"/>
                  </a:lnTo>
                  <a:lnTo>
                    <a:pt x="156" y="28"/>
                  </a:lnTo>
                  <a:lnTo>
                    <a:pt x="160" y="28"/>
                  </a:lnTo>
                  <a:lnTo>
                    <a:pt x="164" y="28"/>
                  </a:lnTo>
                  <a:lnTo>
                    <a:pt x="168" y="28"/>
                  </a:lnTo>
                  <a:lnTo>
                    <a:pt x="172" y="28"/>
                  </a:lnTo>
                  <a:lnTo>
                    <a:pt x="176" y="28"/>
                  </a:lnTo>
                  <a:lnTo>
                    <a:pt x="180" y="28"/>
                  </a:lnTo>
                  <a:lnTo>
                    <a:pt x="184" y="32"/>
                  </a:lnTo>
                  <a:lnTo>
                    <a:pt x="188" y="32"/>
                  </a:lnTo>
                  <a:lnTo>
                    <a:pt x="192" y="32"/>
                  </a:lnTo>
                  <a:lnTo>
                    <a:pt x="196" y="36"/>
                  </a:lnTo>
                  <a:lnTo>
                    <a:pt x="200" y="36"/>
                  </a:lnTo>
                  <a:lnTo>
                    <a:pt x="204" y="36"/>
                  </a:lnTo>
                  <a:lnTo>
                    <a:pt x="208" y="32"/>
                  </a:lnTo>
                  <a:lnTo>
                    <a:pt x="212" y="32"/>
                  </a:lnTo>
                  <a:lnTo>
                    <a:pt x="216" y="32"/>
                  </a:lnTo>
                  <a:lnTo>
                    <a:pt x="220" y="32"/>
                  </a:lnTo>
                  <a:lnTo>
                    <a:pt x="224" y="32"/>
                  </a:lnTo>
                  <a:lnTo>
                    <a:pt x="232" y="32"/>
                  </a:lnTo>
                  <a:lnTo>
                    <a:pt x="236" y="32"/>
                  </a:lnTo>
                  <a:lnTo>
                    <a:pt x="240" y="32"/>
                  </a:lnTo>
                  <a:lnTo>
                    <a:pt x="244" y="32"/>
                  </a:lnTo>
                  <a:lnTo>
                    <a:pt x="248" y="32"/>
                  </a:lnTo>
                  <a:lnTo>
                    <a:pt x="252" y="32"/>
                  </a:lnTo>
                  <a:lnTo>
                    <a:pt x="256" y="32"/>
                  </a:lnTo>
                  <a:lnTo>
                    <a:pt x="260" y="32"/>
                  </a:lnTo>
                  <a:lnTo>
                    <a:pt x="264" y="32"/>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7" name="Freeform 1647"/>
            <p:cNvSpPr>
              <a:spLocks/>
            </p:cNvSpPr>
            <p:nvPr/>
          </p:nvSpPr>
          <p:spPr bwMode="auto">
            <a:xfrm>
              <a:off x="1467693" y="4938490"/>
              <a:ext cx="774063" cy="175923"/>
            </a:xfrm>
            <a:custGeom>
              <a:avLst/>
              <a:gdLst/>
              <a:ahLst/>
              <a:cxnLst>
                <a:cxn ang="0">
                  <a:pos x="4" y="8"/>
                </a:cxn>
                <a:cxn ang="0">
                  <a:pos x="12" y="0"/>
                </a:cxn>
                <a:cxn ang="0">
                  <a:pos x="20" y="0"/>
                </a:cxn>
                <a:cxn ang="0">
                  <a:pos x="28" y="8"/>
                </a:cxn>
                <a:cxn ang="0">
                  <a:pos x="36" y="24"/>
                </a:cxn>
                <a:cxn ang="0">
                  <a:pos x="44" y="36"/>
                </a:cxn>
                <a:cxn ang="0">
                  <a:pos x="52" y="48"/>
                </a:cxn>
                <a:cxn ang="0">
                  <a:pos x="60" y="56"/>
                </a:cxn>
                <a:cxn ang="0">
                  <a:pos x="68" y="60"/>
                </a:cxn>
                <a:cxn ang="0">
                  <a:pos x="76" y="60"/>
                </a:cxn>
                <a:cxn ang="0">
                  <a:pos x="84" y="60"/>
                </a:cxn>
                <a:cxn ang="0">
                  <a:pos x="92" y="60"/>
                </a:cxn>
                <a:cxn ang="0">
                  <a:pos x="100" y="56"/>
                </a:cxn>
                <a:cxn ang="0">
                  <a:pos x="108" y="56"/>
                </a:cxn>
                <a:cxn ang="0">
                  <a:pos x="120" y="52"/>
                </a:cxn>
                <a:cxn ang="0">
                  <a:pos x="128" y="48"/>
                </a:cxn>
                <a:cxn ang="0">
                  <a:pos x="136" y="44"/>
                </a:cxn>
                <a:cxn ang="0">
                  <a:pos x="144" y="40"/>
                </a:cxn>
                <a:cxn ang="0">
                  <a:pos x="152" y="36"/>
                </a:cxn>
                <a:cxn ang="0">
                  <a:pos x="160" y="32"/>
                </a:cxn>
                <a:cxn ang="0">
                  <a:pos x="168" y="32"/>
                </a:cxn>
                <a:cxn ang="0">
                  <a:pos x="176" y="32"/>
                </a:cxn>
                <a:cxn ang="0">
                  <a:pos x="184" y="32"/>
                </a:cxn>
                <a:cxn ang="0">
                  <a:pos x="192" y="32"/>
                </a:cxn>
                <a:cxn ang="0">
                  <a:pos x="200" y="36"/>
                </a:cxn>
                <a:cxn ang="0">
                  <a:pos x="208" y="36"/>
                </a:cxn>
                <a:cxn ang="0">
                  <a:pos x="216" y="36"/>
                </a:cxn>
                <a:cxn ang="0">
                  <a:pos x="224" y="40"/>
                </a:cxn>
                <a:cxn ang="0">
                  <a:pos x="236" y="40"/>
                </a:cxn>
                <a:cxn ang="0">
                  <a:pos x="244" y="44"/>
                </a:cxn>
                <a:cxn ang="0">
                  <a:pos x="252" y="44"/>
                </a:cxn>
                <a:cxn ang="0">
                  <a:pos x="260" y="48"/>
                </a:cxn>
              </a:cxnLst>
              <a:rect l="0" t="0" r="r" b="b"/>
              <a:pathLst>
                <a:path w="264" h="60">
                  <a:moveTo>
                    <a:pt x="0" y="16"/>
                  </a:moveTo>
                  <a:lnTo>
                    <a:pt x="4" y="8"/>
                  </a:lnTo>
                  <a:lnTo>
                    <a:pt x="8" y="4"/>
                  </a:lnTo>
                  <a:lnTo>
                    <a:pt x="12" y="0"/>
                  </a:lnTo>
                  <a:lnTo>
                    <a:pt x="16" y="0"/>
                  </a:lnTo>
                  <a:lnTo>
                    <a:pt x="20" y="0"/>
                  </a:lnTo>
                  <a:lnTo>
                    <a:pt x="24" y="4"/>
                  </a:lnTo>
                  <a:lnTo>
                    <a:pt x="28" y="8"/>
                  </a:lnTo>
                  <a:lnTo>
                    <a:pt x="32" y="16"/>
                  </a:lnTo>
                  <a:lnTo>
                    <a:pt x="36" y="24"/>
                  </a:lnTo>
                  <a:lnTo>
                    <a:pt x="40" y="28"/>
                  </a:lnTo>
                  <a:lnTo>
                    <a:pt x="44" y="36"/>
                  </a:lnTo>
                  <a:lnTo>
                    <a:pt x="48" y="44"/>
                  </a:lnTo>
                  <a:lnTo>
                    <a:pt x="52" y="48"/>
                  </a:lnTo>
                  <a:lnTo>
                    <a:pt x="56" y="52"/>
                  </a:lnTo>
                  <a:lnTo>
                    <a:pt x="60" y="56"/>
                  </a:lnTo>
                  <a:lnTo>
                    <a:pt x="64" y="60"/>
                  </a:lnTo>
                  <a:lnTo>
                    <a:pt x="68" y="60"/>
                  </a:lnTo>
                  <a:lnTo>
                    <a:pt x="72" y="60"/>
                  </a:lnTo>
                  <a:lnTo>
                    <a:pt x="76" y="60"/>
                  </a:lnTo>
                  <a:lnTo>
                    <a:pt x="80" y="60"/>
                  </a:lnTo>
                  <a:lnTo>
                    <a:pt x="84" y="60"/>
                  </a:lnTo>
                  <a:lnTo>
                    <a:pt x="88" y="60"/>
                  </a:lnTo>
                  <a:lnTo>
                    <a:pt x="92" y="60"/>
                  </a:lnTo>
                  <a:lnTo>
                    <a:pt x="96" y="60"/>
                  </a:lnTo>
                  <a:lnTo>
                    <a:pt x="100" y="56"/>
                  </a:lnTo>
                  <a:lnTo>
                    <a:pt x="104" y="56"/>
                  </a:lnTo>
                  <a:lnTo>
                    <a:pt x="108" y="56"/>
                  </a:lnTo>
                  <a:lnTo>
                    <a:pt x="116" y="56"/>
                  </a:lnTo>
                  <a:lnTo>
                    <a:pt x="120" y="52"/>
                  </a:lnTo>
                  <a:lnTo>
                    <a:pt x="124" y="52"/>
                  </a:lnTo>
                  <a:lnTo>
                    <a:pt x="128" y="48"/>
                  </a:lnTo>
                  <a:lnTo>
                    <a:pt x="132" y="48"/>
                  </a:lnTo>
                  <a:lnTo>
                    <a:pt x="136" y="44"/>
                  </a:lnTo>
                  <a:lnTo>
                    <a:pt x="140" y="44"/>
                  </a:lnTo>
                  <a:lnTo>
                    <a:pt x="144" y="40"/>
                  </a:lnTo>
                  <a:lnTo>
                    <a:pt x="148" y="36"/>
                  </a:lnTo>
                  <a:lnTo>
                    <a:pt x="152" y="36"/>
                  </a:lnTo>
                  <a:lnTo>
                    <a:pt x="156" y="32"/>
                  </a:lnTo>
                  <a:lnTo>
                    <a:pt x="160" y="32"/>
                  </a:lnTo>
                  <a:lnTo>
                    <a:pt x="164" y="32"/>
                  </a:lnTo>
                  <a:lnTo>
                    <a:pt x="168" y="32"/>
                  </a:lnTo>
                  <a:lnTo>
                    <a:pt x="172" y="32"/>
                  </a:lnTo>
                  <a:lnTo>
                    <a:pt x="176" y="32"/>
                  </a:lnTo>
                  <a:lnTo>
                    <a:pt x="180" y="32"/>
                  </a:lnTo>
                  <a:lnTo>
                    <a:pt x="184" y="32"/>
                  </a:lnTo>
                  <a:lnTo>
                    <a:pt x="188" y="32"/>
                  </a:lnTo>
                  <a:lnTo>
                    <a:pt x="192" y="32"/>
                  </a:lnTo>
                  <a:lnTo>
                    <a:pt x="196" y="32"/>
                  </a:lnTo>
                  <a:lnTo>
                    <a:pt x="200" y="36"/>
                  </a:lnTo>
                  <a:lnTo>
                    <a:pt x="204" y="36"/>
                  </a:lnTo>
                  <a:lnTo>
                    <a:pt x="208" y="36"/>
                  </a:lnTo>
                  <a:lnTo>
                    <a:pt x="212" y="36"/>
                  </a:lnTo>
                  <a:lnTo>
                    <a:pt x="216" y="36"/>
                  </a:lnTo>
                  <a:lnTo>
                    <a:pt x="220" y="36"/>
                  </a:lnTo>
                  <a:lnTo>
                    <a:pt x="224" y="40"/>
                  </a:lnTo>
                  <a:lnTo>
                    <a:pt x="232" y="40"/>
                  </a:lnTo>
                  <a:lnTo>
                    <a:pt x="236" y="40"/>
                  </a:lnTo>
                  <a:lnTo>
                    <a:pt x="240" y="40"/>
                  </a:lnTo>
                  <a:lnTo>
                    <a:pt x="244" y="44"/>
                  </a:lnTo>
                  <a:lnTo>
                    <a:pt x="248" y="44"/>
                  </a:lnTo>
                  <a:lnTo>
                    <a:pt x="252" y="44"/>
                  </a:lnTo>
                  <a:lnTo>
                    <a:pt x="256" y="44"/>
                  </a:lnTo>
                  <a:lnTo>
                    <a:pt x="260" y="48"/>
                  </a:lnTo>
                  <a:lnTo>
                    <a:pt x="264"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8" name="Freeform 1648"/>
            <p:cNvSpPr>
              <a:spLocks/>
            </p:cNvSpPr>
            <p:nvPr/>
          </p:nvSpPr>
          <p:spPr bwMode="auto">
            <a:xfrm>
              <a:off x="1467693" y="5044045"/>
              <a:ext cx="774063" cy="46913"/>
            </a:xfrm>
            <a:custGeom>
              <a:avLst/>
              <a:gdLst/>
              <a:ahLst/>
              <a:cxnLst>
                <a:cxn ang="0">
                  <a:pos x="4" y="4"/>
                </a:cxn>
                <a:cxn ang="0">
                  <a:pos x="12" y="12"/>
                </a:cxn>
                <a:cxn ang="0">
                  <a:pos x="20" y="16"/>
                </a:cxn>
                <a:cxn ang="0">
                  <a:pos x="28" y="16"/>
                </a:cxn>
                <a:cxn ang="0">
                  <a:pos x="36" y="12"/>
                </a:cxn>
                <a:cxn ang="0">
                  <a:pos x="44" y="8"/>
                </a:cxn>
                <a:cxn ang="0">
                  <a:pos x="52" y="4"/>
                </a:cxn>
                <a:cxn ang="0">
                  <a:pos x="60" y="0"/>
                </a:cxn>
                <a:cxn ang="0">
                  <a:pos x="68" y="0"/>
                </a:cxn>
                <a:cxn ang="0">
                  <a:pos x="76" y="4"/>
                </a:cxn>
                <a:cxn ang="0">
                  <a:pos x="84" y="4"/>
                </a:cxn>
                <a:cxn ang="0">
                  <a:pos x="92" y="8"/>
                </a:cxn>
                <a:cxn ang="0">
                  <a:pos x="100" y="8"/>
                </a:cxn>
                <a:cxn ang="0">
                  <a:pos x="108" y="4"/>
                </a:cxn>
                <a:cxn ang="0">
                  <a:pos x="120" y="4"/>
                </a:cxn>
                <a:cxn ang="0">
                  <a:pos x="128" y="4"/>
                </a:cxn>
                <a:cxn ang="0">
                  <a:pos x="136" y="8"/>
                </a:cxn>
                <a:cxn ang="0">
                  <a:pos x="144" y="8"/>
                </a:cxn>
                <a:cxn ang="0">
                  <a:pos x="152" y="8"/>
                </a:cxn>
                <a:cxn ang="0">
                  <a:pos x="160" y="4"/>
                </a:cxn>
                <a:cxn ang="0">
                  <a:pos x="168" y="4"/>
                </a:cxn>
                <a:cxn ang="0">
                  <a:pos x="176" y="4"/>
                </a:cxn>
                <a:cxn ang="0">
                  <a:pos x="184" y="8"/>
                </a:cxn>
                <a:cxn ang="0">
                  <a:pos x="192" y="8"/>
                </a:cxn>
                <a:cxn ang="0">
                  <a:pos x="200" y="8"/>
                </a:cxn>
                <a:cxn ang="0">
                  <a:pos x="208" y="8"/>
                </a:cxn>
                <a:cxn ang="0">
                  <a:pos x="216" y="8"/>
                </a:cxn>
                <a:cxn ang="0">
                  <a:pos x="224" y="4"/>
                </a:cxn>
                <a:cxn ang="0">
                  <a:pos x="236" y="4"/>
                </a:cxn>
                <a:cxn ang="0">
                  <a:pos x="244" y="8"/>
                </a:cxn>
                <a:cxn ang="0">
                  <a:pos x="252" y="8"/>
                </a:cxn>
                <a:cxn ang="0">
                  <a:pos x="260" y="8"/>
                </a:cxn>
              </a:cxnLst>
              <a:rect l="0" t="0" r="r" b="b"/>
              <a:pathLst>
                <a:path w="264" h="16">
                  <a:moveTo>
                    <a:pt x="0" y="4"/>
                  </a:moveTo>
                  <a:lnTo>
                    <a:pt x="4" y="4"/>
                  </a:lnTo>
                  <a:lnTo>
                    <a:pt x="8" y="8"/>
                  </a:lnTo>
                  <a:lnTo>
                    <a:pt x="12" y="12"/>
                  </a:lnTo>
                  <a:lnTo>
                    <a:pt x="16" y="12"/>
                  </a:lnTo>
                  <a:lnTo>
                    <a:pt x="20" y="16"/>
                  </a:lnTo>
                  <a:lnTo>
                    <a:pt x="24" y="16"/>
                  </a:lnTo>
                  <a:lnTo>
                    <a:pt x="28" y="16"/>
                  </a:lnTo>
                  <a:lnTo>
                    <a:pt x="32" y="16"/>
                  </a:lnTo>
                  <a:lnTo>
                    <a:pt x="36" y="12"/>
                  </a:lnTo>
                  <a:lnTo>
                    <a:pt x="40" y="8"/>
                  </a:lnTo>
                  <a:lnTo>
                    <a:pt x="44" y="8"/>
                  </a:lnTo>
                  <a:lnTo>
                    <a:pt x="48" y="4"/>
                  </a:lnTo>
                  <a:lnTo>
                    <a:pt x="52" y="4"/>
                  </a:lnTo>
                  <a:lnTo>
                    <a:pt x="56" y="0"/>
                  </a:lnTo>
                  <a:lnTo>
                    <a:pt x="60" y="0"/>
                  </a:lnTo>
                  <a:lnTo>
                    <a:pt x="64" y="0"/>
                  </a:lnTo>
                  <a:lnTo>
                    <a:pt x="68" y="0"/>
                  </a:lnTo>
                  <a:lnTo>
                    <a:pt x="72" y="0"/>
                  </a:lnTo>
                  <a:lnTo>
                    <a:pt x="76" y="4"/>
                  </a:lnTo>
                  <a:lnTo>
                    <a:pt x="80" y="4"/>
                  </a:lnTo>
                  <a:lnTo>
                    <a:pt x="84" y="4"/>
                  </a:lnTo>
                  <a:lnTo>
                    <a:pt x="88" y="8"/>
                  </a:lnTo>
                  <a:lnTo>
                    <a:pt x="92" y="8"/>
                  </a:lnTo>
                  <a:lnTo>
                    <a:pt x="96" y="8"/>
                  </a:lnTo>
                  <a:lnTo>
                    <a:pt x="100" y="8"/>
                  </a:lnTo>
                  <a:lnTo>
                    <a:pt x="104" y="8"/>
                  </a:lnTo>
                  <a:lnTo>
                    <a:pt x="108" y="4"/>
                  </a:lnTo>
                  <a:lnTo>
                    <a:pt x="116" y="4"/>
                  </a:lnTo>
                  <a:lnTo>
                    <a:pt x="120" y="4"/>
                  </a:lnTo>
                  <a:lnTo>
                    <a:pt x="124" y="4"/>
                  </a:lnTo>
                  <a:lnTo>
                    <a:pt x="128" y="4"/>
                  </a:lnTo>
                  <a:lnTo>
                    <a:pt x="132" y="4"/>
                  </a:lnTo>
                  <a:lnTo>
                    <a:pt x="136" y="8"/>
                  </a:lnTo>
                  <a:lnTo>
                    <a:pt x="140" y="8"/>
                  </a:lnTo>
                  <a:lnTo>
                    <a:pt x="144" y="8"/>
                  </a:lnTo>
                  <a:lnTo>
                    <a:pt x="148" y="8"/>
                  </a:lnTo>
                  <a:lnTo>
                    <a:pt x="152" y="8"/>
                  </a:lnTo>
                  <a:lnTo>
                    <a:pt x="156" y="8"/>
                  </a:lnTo>
                  <a:lnTo>
                    <a:pt x="160" y="4"/>
                  </a:lnTo>
                  <a:lnTo>
                    <a:pt x="164" y="4"/>
                  </a:lnTo>
                  <a:lnTo>
                    <a:pt x="168" y="4"/>
                  </a:lnTo>
                  <a:lnTo>
                    <a:pt x="172" y="4"/>
                  </a:lnTo>
                  <a:lnTo>
                    <a:pt x="176" y="4"/>
                  </a:lnTo>
                  <a:lnTo>
                    <a:pt x="180" y="4"/>
                  </a:lnTo>
                  <a:lnTo>
                    <a:pt x="184" y="8"/>
                  </a:lnTo>
                  <a:lnTo>
                    <a:pt x="188" y="8"/>
                  </a:lnTo>
                  <a:lnTo>
                    <a:pt x="192" y="8"/>
                  </a:lnTo>
                  <a:lnTo>
                    <a:pt x="196" y="8"/>
                  </a:lnTo>
                  <a:lnTo>
                    <a:pt x="200" y="8"/>
                  </a:lnTo>
                  <a:lnTo>
                    <a:pt x="204" y="8"/>
                  </a:lnTo>
                  <a:lnTo>
                    <a:pt x="208" y="8"/>
                  </a:lnTo>
                  <a:lnTo>
                    <a:pt x="212" y="8"/>
                  </a:lnTo>
                  <a:lnTo>
                    <a:pt x="216" y="8"/>
                  </a:lnTo>
                  <a:lnTo>
                    <a:pt x="220" y="4"/>
                  </a:lnTo>
                  <a:lnTo>
                    <a:pt x="224" y="4"/>
                  </a:lnTo>
                  <a:lnTo>
                    <a:pt x="232" y="4"/>
                  </a:lnTo>
                  <a:lnTo>
                    <a:pt x="236" y="4"/>
                  </a:lnTo>
                  <a:lnTo>
                    <a:pt x="240" y="4"/>
                  </a:lnTo>
                  <a:lnTo>
                    <a:pt x="244" y="8"/>
                  </a:lnTo>
                  <a:lnTo>
                    <a:pt x="248" y="8"/>
                  </a:lnTo>
                  <a:lnTo>
                    <a:pt x="252" y="8"/>
                  </a:lnTo>
                  <a:lnTo>
                    <a:pt x="256" y="8"/>
                  </a:lnTo>
                  <a:lnTo>
                    <a:pt x="260" y="8"/>
                  </a:lnTo>
                  <a:lnTo>
                    <a:pt x="264" y="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69" name="Freeform 164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4"/>
                </a:cxn>
                <a:cxn ang="0">
                  <a:pos x="52" y="4"/>
                </a:cxn>
                <a:cxn ang="0">
                  <a:pos x="60" y="4"/>
                </a:cxn>
                <a:cxn ang="0">
                  <a:pos x="68" y="4"/>
                </a:cxn>
                <a:cxn ang="0">
                  <a:pos x="76" y="0"/>
                </a:cxn>
                <a:cxn ang="0">
                  <a:pos x="84" y="0"/>
                </a:cxn>
                <a:cxn ang="0">
                  <a:pos x="92" y="0"/>
                </a:cxn>
                <a:cxn ang="0">
                  <a:pos x="100" y="0"/>
                </a:cxn>
                <a:cxn ang="0">
                  <a:pos x="108" y="4"/>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0"/>
                  </a:lnTo>
                  <a:lnTo>
                    <a:pt x="16" y="0"/>
                  </a:lnTo>
                  <a:lnTo>
                    <a:pt x="20" y="0"/>
                  </a:lnTo>
                  <a:lnTo>
                    <a:pt x="24" y="0"/>
                  </a:lnTo>
                  <a:lnTo>
                    <a:pt x="28" y="0"/>
                  </a:lnTo>
                  <a:lnTo>
                    <a:pt x="32" y="0"/>
                  </a:lnTo>
                  <a:lnTo>
                    <a:pt x="36" y="0"/>
                  </a:lnTo>
                  <a:lnTo>
                    <a:pt x="40" y="0"/>
                  </a:lnTo>
                  <a:lnTo>
                    <a:pt x="44" y="4"/>
                  </a:lnTo>
                  <a:lnTo>
                    <a:pt x="48" y="4"/>
                  </a:lnTo>
                  <a:lnTo>
                    <a:pt x="52" y="4"/>
                  </a:lnTo>
                  <a:lnTo>
                    <a:pt x="56" y="4"/>
                  </a:lnTo>
                  <a:lnTo>
                    <a:pt x="60" y="4"/>
                  </a:lnTo>
                  <a:lnTo>
                    <a:pt x="64" y="4"/>
                  </a:lnTo>
                  <a:lnTo>
                    <a:pt x="68" y="4"/>
                  </a:lnTo>
                  <a:lnTo>
                    <a:pt x="72" y="0"/>
                  </a:lnTo>
                  <a:lnTo>
                    <a:pt x="76" y="0"/>
                  </a:lnTo>
                  <a:lnTo>
                    <a:pt x="80" y="0"/>
                  </a:lnTo>
                  <a:lnTo>
                    <a:pt x="84" y="0"/>
                  </a:lnTo>
                  <a:lnTo>
                    <a:pt x="88" y="0"/>
                  </a:lnTo>
                  <a:lnTo>
                    <a:pt x="92" y="0"/>
                  </a:lnTo>
                  <a:lnTo>
                    <a:pt x="96" y="0"/>
                  </a:lnTo>
                  <a:lnTo>
                    <a:pt x="100" y="0"/>
                  </a:lnTo>
                  <a:lnTo>
                    <a:pt x="104" y="4"/>
                  </a:lnTo>
                  <a:lnTo>
                    <a:pt x="108" y="4"/>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4"/>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0" name="Freeform 165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4"/>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0"/>
                  </a:lnTo>
                  <a:lnTo>
                    <a:pt x="84" y="0"/>
                  </a:lnTo>
                  <a:lnTo>
                    <a:pt x="88" y="0"/>
                  </a:lnTo>
                  <a:lnTo>
                    <a:pt x="92" y="0"/>
                  </a:lnTo>
                  <a:lnTo>
                    <a:pt x="96" y="0"/>
                  </a:lnTo>
                  <a:lnTo>
                    <a:pt x="100" y="0"/>
                  </a:lnTo>
                  <a:lnTo>
                    <a:pt x="104" y="4"/>
                  </a:lnTo>
                  <a:lnTo>
                    <a:pt x="108" y="4"/>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1" name="Freeform 1651"/>
            <p:cNvSpPr>
              <a:spLocks/>
            </p:cNvSpPr>
            <p:nvPr/>
          </p:nvSpPr>
          <p:spPr bwMode="auto">
            <a:xfrm>
              <a:off x="1467693" y="5055773"/>
              <a:ext cx="774063" cy="11728"/>
            </a:xfrm>
            <a:custGeom>
              <a:avLst/>
              <a:gdLst/>
              <a:ahLst/>
              <a:cxnLst>
                <a:cxn ang="0">
                  <a:pos x="4" y="0"/>
                </a:cxn>
                <a:cxn ang="0">
                  <a:pos x="12" y="0"/>
                </a:cxn>
                <a:cxn ang="0">
                  <a:pos x="20" y="4"/>
                </a:cxn>
                <a:cxn ang="0">
                  <a:pos x="28" y="4"/>
                </a:cxn>
                <a:cxn ang="0">
                  <a:pos x="36" y="4"/>
                </a:cxn>
                <a:cxn ang="0">
                  <a:pos x="44" y="4"/>
                </a:cxn>
                <a:cxn ang="0">
                  <a:pos x="52" y="4"/>
                </a:cxn>
                <a:cxn ang="0">
                  <a:pos x="60" y="4"/>
                </a:cxn>
                <a:cxn ang="0">
                  <a:pos x="68" y="4"/>
                </a:cxn>
                <a:cxn ang="0">
                  <a:pos x="76" y="4"/>
                </a:cxn>
                <a:cxn ang="0">
                  <a:pos x="84" y="4"/>
                </a:cxn>
                <a:cxn ang="0">
                  <a:pos x="92" y="4"/>
                </a:cxn>
                <a:cxn ang="0">
                  <a:pos x="100" y="4"/>
                </a:cxn>
                <a:cxn ang="0">
                  <a:pos x="108" y="0"/>
                </a:cxn>
                <a:cxn ang="0">
                  <a:pos x="120" y="0"/>
                </a:cxn>
                <a:cxn ang="0">
                  <a:pos x="128" y="0"/>
                </a:cxn>
                <a:cxn ang="0">
                  <a:pos x="136" y="0"/>
                </a:cxn>
                <a:cxn ang="0">
                  <a:pos x="144" y="0"/>
                </a:cxn>
                <a:cxn ang="0">
                  <a:pos x="152" y="0"/>
                </a:cxn>
                <a:cxn ang="0">
                  <a:pos x="160" y="0"/>
                </a:cxn>
                <a:cxn ang="0">
                  <a:pos x="168" y="0"/>
                </a:cxn>
                <a:cxn ang="0">
                  <a:pos x="176" y="0"/>
                </a:cxn>
                <a:cxn ang="0">
                  <a:pos x="184" y="0"/>
                </a:cxn>
                <a:cxn ang="0">
                  <a:pos x="192" y="0"/>
                </a:cxn>
                <a:cxn ang="0">
                  <a:pos x="200" y="4"/>
                </a:cxn>
                <a:cxn ang="0">
                  <a:pos x="208" y="4"/>
                </a:cxn>
                <a:cxn ang="0">
                  <a:pos x="216" y="0"/>
                </a:cxn>
                <a:cxn ang="0">
                  <a:pos x="224" y="0"/>
                </a:cxn>
                <a:cxn ang="0">
                  <a:pos x="236" y="0"/>
                </a:cxn>
                <a:cxn ang="0">
                  <a:pos x="244" y="4"/>
                </a:cxn>
                <a:cxn ang="0">
                  <a:pos x="252" y="4"/>
                </a:cxn>
                <a:cxn ang="0">
                  <a:pos x="260" y="4"/>
                </a:cxn>
              </a:cxnLst>
              <a:rect l="0" t="0" r="r" b="b"/>
              <a:pathLst>
                <a:path w="264" h="4">
                  <a:moveTo>
                    <a:pt x="0" y="0"/>
                  </a:moveTo>
                  <a:lnTo>
                    <a:pt x="4" y="0"/>
                  </a:lnTo>
                  <a:lnTo>
                    <a:pt x="8" y="0"/>
                  </a:lnTo>
                  <a:lnTo>
                    <a:pt x="12" y="0"/>
                  </a:lnTo>
                  <a:lnTo>
                    <a:pt x="16" y="0"/>
                  </a:lnTo>
                  <a:lnTo>
                    <a:pt x="20" y="4"/>
                  </a:lnTo>
                  <a:lnTo>
                    <a:pt x="24" y="4"/>
                  </a:lnTo>
                  <a:lnTo>
                    <a:pt x="28" y="4"/>
                  </a:lnTo>
                  <a:lnTo>
                    <a:pt x="32" y="4"/>
                  </a:lnTo>
                  <a:lnTo>
                    <a:pt x="36" y="4"/>
                  </a:lnTo>
                  <a:lnTo>
                    <a:pt x="40" y="4"/>
                  </a:lnTo>
                  <a:lnTo>
                    <a:pt x="44" y="4"/>
                  </a:lnTo>
                  <a:lnTo>
                    <a:pt x="48" y="4"/>
                  </a:lnTo>
                  <a:lnTo>
                    <a:pt x="52" y="4"/>
                  </a:lnTo>
                  <a:lnTo>
                    <a:pt x="56" y="4"/>
                  </a:lnTo>
                  <a:lnTo>
                    <a:pt x="60" y="4"/>
                  </a:lnTo>
                  <a:lnTo>
                    <a:pt x="64" y="4"/>
                  </a:lnTo>
                  <a:lnTo>
                    <a:pt x="68" y="4"/>
                  </a:lnTo>
                  <a:lnTo>
                    <a:pt x="72" y="4"/>
                  </a:lnTo>
                  <a:lnTo>
                    <a:pt x="76" y="4"/>
                  </a:lnTo>
                  <a:lnTo>
                    <a:pt x="80" y="4"/>
                  </a:lnTo>
                  <a:lnTo>
                    <a:pt x="84" y="4"/>
                  </a:lnTo>
                  <a:lnTo>
                    <a:pt x="88" y="4"/>
                  </a:lnTo>
                  <a:lnTo>
                    <a:pt x="92" y="4"/>
                  </a:lnTo>
                  <a:lnTo>
                    <a:pt x="96" y="4"/>
                  </a:lnTo>
                  <a:lnTo>
                    <a:pt x="100" y="4"/>
                  </a:lnTo>
                  <a:lnTo>
                    <a:pt x="104" y="0"/>
                  </a:lnTo>
                  <a:lnTo>
                    <a:pt x="108" y="0"/>
                  </a:lnTo>
                  <a:lnTo>
                    <a:pt x="116" y="0"/>
                  </a:lnTo>
                  <a:lnTo>
                    <a:pt x="120" y="0"/>
                  </a:lnTo>
                  <a:lnTo>
                    <a:pt x="124" y="0"/>
                  </a:lnTo>
                  <a:lnTo>
                    <a:pt x="128" y="0"/>
                  </a:lnTo>
                  <a:lnTo>
                    <a:pt x="132" y="0"/>
                  </a:lnTo>
                  <a:lnTo>
                    <a:pt x="136" y="0"/>
                  </a:lnTo>
                  <a:lnTo>
                    <a:pt x="140" y="0"/>
                  </a:lnTo>
                  <a:lnTo>
                    <a:pt x="144"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4"/>
                  </a:lnTo>
                  <a:lnTo>
                    <a:pt x="200" y="4"/>
                  </a:lnTo>
                  <a:lnTo>
                    <a:pt x="204" y="4"/>
                  </a:lnTo>
                  <a:lnTo>
                    <a:pt x="208" y="4"/>
                  </a:lnTo>
                  <a:lnTo>
                    <a:pt x="212" y="4"/>
                  </a:lnTo>
                  <a:lnTo>
                    <a:pt x="216" y="0"/>
                  </a:lnTo>
                  <a:lnTo>
                    <a:pt x="220" y="0"/>
                  </a:lnTo>
                  <a:lnTo>
                    <a:pt x="224" y="0"/>
                  </a:lnTo>
                  <a:lnTo>
                    <a:pt x="232" y="0"/>
                  </a:lnTo>
                  <a:lnTo>
                    <a:pt x="236" y="0"/>
                  </a:lnTo>
                  <a:lnTo>
                    <a:pt x="240" y="4"/>
                  </a:lnTo>
                  <a:lnTo>
                    <a:pt x="244" y="4"/>
                  </a:lnTo>
                  <a:lnTo>
                    <a:pt x="248" y="4"/>
                  </a:lnTo>
                  <a:lnTo>
                    <a:pt x="252" y="4"/>
                  </a:lnTo>
                  <a:lnTo>
                    <a:pt x="256" y="4"/>
                  </a:lnTo>
                  <a:lnTo>
                    <a:pt x="260" y="4"/>
                  </a:lnTo>
                  <a:lnTo>
                    <a:pt x="264" y="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2" name="Freeform 1652"/>
            <p:cNvSpPr>
              <a:spLocks/>
            </p:cNvSpPr>
            <p:nvPr/>
          </p:nvSpPr>
          <p:spPr bwMode="auto">
            <a:xfrm>
              <a:off x="1467693" y="5055773"/>
              <a:ext cx="774063" cy="11728"/>
            </a:xfrm>
            <a:custGeom>
              <a:avLst/>
              <a:gdLst/>
              <a:ahLst/>
              <a:cxnLst>
                <a:cxn ang="0">
                  <a:pos x="4" y="4"/>
                </a:cxn>
                <a:cxn ang="0">
                  <a:pos x="12" y="4"/>
                </a:cxn>
                <a:cxn ang="0">
                  <a:pos x="20" y="0"/>
                </a:cxn>
                <a:cxn ang="0">
                  <a:pos x="28" y="0"/>
                </a:cxn>
                <a:cxn ang="0">
                  <a:pos x="36" y="0"/>
                </a:cxn>
                <a:cxn ang="0">
                  <a:pos x="44" y="0"/>
                </a:cxn>
                <a:cxn ang="0">
                  <a:pos x="52" y="0"/>
                </a:cxn>
                <a:cxn ang="0">
                  <a:pos x="60" y="0"/>
                </a:cxn>
                <a:cxn ang="0">
                  <a:pos x="68" y="0"/>
                </a:cxn>
                <a:cxn ang="0">
                  <a:pos x="76" y="0"/>
                </a:cxn>
                <a:cxn ang="0">
                  <a:pos x="84" y="0"/>
                </a:cxn>
                <a:cxn ang="0">
                  <a:pos x="92" y="0"/>
                </a:cxn>
                <a:cxn ang="0">
                  <a:pos x="100" y="0"/>
                </a:cxn>
                <a:cxn ang="0">
                  <a:pos x="108" y="4"/>
                </a:cxn>
                <a:cxn ang="0">
                  <a:pos x="120" y="4"/>
                </a:cxn>
                <a:cxn ang="0">
                  <a:pos x="128" y="4"/>
                </a:cxn>
                <a:cxn ang="0">
                  <a:pos x="136" y="4"/>
                </a:cxn>
                <a:cxn ang="0">
                  <a:pos x="144" y="4"/>
                </a:cxn>
                <a:cxn ang="0">
                  <a:pos x="152" y="4"/>
                </a:cxn>
                <a:cxn ang="0">
                  <a:pos x="160" y="4"/>
                </a:cxn>
                <a:cxn ang="0">
                  <a:pos x="168" y="4"/>
                </a:cxn>
                <a:cxn ang="0">
                  <a:pos x="176" y="4"/>
                </a:cxn>
                <a:cxn ang="0">
                  <a:pos x="184" y="4"/>
                </a:cxn>
                <a:cxn ang="0">
                  <a:pos x="192" y="4"/>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4"/>
                  </a:lnTo>
                  <a:lnTo>
                    <a:pt x="16" y="4"/>
                  </a:lnTo>
                  <a:lnTo>
                    <a:pt x="20" y="0"/>
                  </a:lnTo>
                  <a:lnTo>
                    <a:pt x="24" y="0"/>
                  </a:lnTo>
                  <a:lnTo>
                    <a:pt x="28" y="0"/>
                  </a:lnTo>
                  <a:lnTo>
                    <a:pt x="32" y="0"/>
                  </a:lnTo>
                  <a:lnTo>
                    <a:pt x="36" y="0"/>
                  </a:lnTo>
                  <a:lnTo>
                    <a:pt x="40" y="0"/>
                  </a:lnTo>
                  <a:lnTo>
                    <a:pt x="44" y="0"/>
                  </a:lnTo>
                  <a:lnTo>
                    <a:pt x="48" y="0"/>
                  </a:lnTo>
                  <a:lnTo>
                    <a:pt x="52" y="0"/>
                  </a:lnTo>
                  <a:lnTo>
                    <a:pt x="56" y="0"/>
                  </a:lnTo>
                  <a:lnTo>
                    <a:pt x="60" y="0"/>
                  </a:lnTo>
                  <a:lnTo>
                    <a:pt x="64" y="0"/>
                  </a:lnTo>
                  <a:lnTo>
                    <a:pt x="68" y="0"/>
                  </a:lnTo>
                  <a:lnTo>
                    <a:pt x="72" y="0"/>
                  </a:lnTo>
                  <a:lnTo>
                    <a:pt x="76" y="0"/>
                  </a:lnTo>
                  <a:lnTo>
                    <a:pt x="80" y="0"/>
                  </a:lnTo>
                  <a:lnTo>
                    <a:pt x="84" y="0"/>
                  </a:lnTo>
                  <a:lnTo>
                    <a:pt x="88" y="0"/>
                  </a:lnTo>
                  <a:lnTo>
                    <a:pt x="92" y="0"/>
                  </a:lnTo>
                  <a:lnTo>
                    <a:pt x="96" y="0"/>
                  </a:lnTo>
                  <a:lnTo>
                    <a:pt x="100" y="0"/>
                  </a:lnTo>
                  <a:lnTo>
                    <a:pt x="104" y="4"/>
                  </a:lnTo>
                  <a:lnTo>
                    <a:pt x="108" y="4"/>
                  </a:lnTo>
                  <a:lnTo>
                    <a:pt x="116" y="4"/>
                  </a:lnTo>
                  <a:lnTo>
                    <a:pt x="120" y="4"/>
                  </a:lnTo>
                  <a:lnTo>
                    <a:pt x="124" y="4"/>
                  </a:lnTo>
                  <a:lnTo>
                    <a:pt x="128" y="4"/>
                  </a:lnTo>
                  <a:lnTo>
                    <a:pt x="132" y="4"/>
                  </a:lnTo>
                  <a:lnTo>
                    <a:pt x="136" y="4"/>
                  </a:lnTo>
                  <a:lnTo>
                    <a:pt x="140" y="4"/>
                  </a:lnTo>
                  <a:lnTo>
                    <a:pt x="144" y="4"/>
                  </a:lnTo>
                  <a:lnTo>
                    <a:pt x="148" y="4"/>
                  </a:lnTo>
                  <a:lnTo>
                    <a:pt x="152" y="4"/>
                  </a:lnTo>
                  <a:lnTo>
                    <a:pt x="156" y="4"/>
                  </a:lnTo>
                  <a:lnTo>
                    <a:pt x="160" y="4"/>
                  </a:lnTo>
                  <a:lnTo>
                    <a:pt x="164" y="4"/>
                  </a:lnTo>
                  <a:lnTo>
                    <a:pt x="168" y="4"/>
                  </a:lnTo>
                  <a:lnTo>
                    <a:pt x="172" y="4"/>
                  </a:lnTo>
                  <a:lnTo>
                    <a:pt x="176" y="4"/>
                  </a:lnTo>
                  <a:lnTo>
                    <a:pt x="180" y="4"/>
                  </a:lnTo>
                  <a:lnTo>
                    <a:pt x="184" y="4"/>
                  </a:lnTo>
                  <a:lnTo>
                    <a:pt x="188" y="4"/>
                  </a:lnTo>
                  <a:lnTo>
                    <a:pt x="192" y="4"/>
                  </a:lnTo>
                  <a:lnTo>
                    <a:pt x="196" y="0"/>
                  </a:lnTo>
                  <a:lnTo>
                    <a:pt x="200" y="0"/>
                  </a:lnTo>
                  <a:lnTo>
                    <a:pt x="204" y="0"/>
                  </a:lnTo>
                  <a:lnTo>
                    <a:pt x="208" y="0"/>
                  </a:lnTo>
                  <a:lnTo>
                    <a:pt x="212" y="0"/>
                  </a:lnTo>
                  <a:lnTo>
                    <a:pt x="216" y="4"/>
                  </a:lnTo>
                  <a:lnTo>
                    <a:pt x="220" y="4"/>
                  </a:lnTo>
                  <a:lnTo>
                    <a:pt x="224" y="4"/>
                  </a:lnTo>
                  <a:lnTo>
                    <a:pt x="232" y="4"/>
                  </a:lnTo>
                  <a:lnTo>
                    <a:pt x="236" y="4"/>
                  </a:lnTo>
                  <a:lnTo>
                    <a:pt x="240" y="0"/>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3" name="Freeform 1653"/>
            <p:cNvSpPr>
              <a:spLocks/>
            </p:cNvSpPr>
            <p:nvPr/>
          </p:nvSpPr>
          <p:spPr bwMode="auto">
            <a:xfrm>
              <a:off x="1467693" y="5055773"/>
              <a:ext cx="774063" cy="11728"/>
            </a:xfrm>
            <a:custGeom>
              <a:avLst/>
              <a:gdLst/>
              <a:ahLst/>
              <a:cxnLst>
                <a:cxn ang="0">
                  <a:pos x="4" y="0"/>
                </a:cxn>
                <a:cxn ang="0">
                  <a:pos x="12" y="0"/>
                </a:cxn>
                <a:cxn ang="0">
                  <a:pos x="20" y="0"/>
                </a:cxn>
                <a:cxn ang="0">
                  <a:pos x="28" y="4"/>
                </a:cxn>
                <a:cxn ang="0">
                  <a:pos x="36" y="4"/>
                </a:cxn>
                <a:cxn ang="0">
                  <a:pos x="44" y="4"/>
                </a:cxn>
                <a:cxn ang="0">
                  <a:pos x="52" y="4"/>
                </a:cxn>
                <a:cxn ang="0">
                  <a:pos x="60" y="4"/>
                </a:cxn>
                <a:cxn ang="0">
                  <a:pos x="68" y="4"/>
                </a:cxn>
                <a:cxn ang="0">
                  <a:pos x="76" y="4"/>
                </a:cxn>
                <a:cxn ang="0">
                  <a:pos x="84" y="4"/>
                </a:cxn>
                <a:cxn ang="0">
                  <a:pos x="92" y="4"/>
                </a:cxn>
                <a:cxn ang="0">
                  <a:pos x="100" y="4"/>
                </a:cxn>
                <a:cxn ang="0">
                  <a:pos x="108" y="0"/>
                </a:cxn>
                <a:cxn ang="0">
                  <a:pos x="120" y="0"/>
                </a:cxn>
                <a:cxn ang="0">
                  <a:pos x="128" y="0"/>
                </a:cxn>
                <a:cxn ang="0">
                  <a:pos x="136" y="0"/>
                </a:cxn>
                <a:cxn ang="0">
                  <a:pos x="144" y="0"/>
                </a:cxn>
                <a:cxn ang="0">
                  <a:pos x="152" y="0"/>
                </a:cxn>
                <a:cxn ang="0">
                  <a:pos x="160" y="0"/>
                </a:cxn>
                <a:cxn ang="0">
                  <a:pos x="168" y="0"/>
                </a:cxn>
                <a:cxn ang="0">
                  <a:pos x="176" y="0"/>
                </a:cxn>
                <a:cxn ang="0">
                  <a:pos x="184" y="0"/>
                </a:cxn>
                <a:cxn ang="0">
                  <a:pos x="192" y="0"/>
                </a:cxn>
                <a:cxn ang="0">
                  <a:pos x="200" y="4"/>
                </a:cxn>
                <a:cxn ang="0">
                  <a:pos x="208" y="4"/>
                </a:cxn>
                <a:cxn ang="0">
                  <a:pos x="216" y="0"/>
                </a:cxn>
                <a:cxn ang="0">
                  <a:pos x="224" y="0"/>
                </a:cxn>
                <a:cxn ang="0">
                  <a:pos x="236" y="0"/>
                </a:cxn>
                <a:cxn ang="0">
                  <a:pos x="244" y="4"/>
                </a:cxn>
                <a:cxn ang="0">
                  <a:pos x="252" y="4"/>
                </a:cxn>
                <a:cxn ang="0">
                  <a:pos x="260" y="4"/>
                </a:cxn>
              </a:cxnLst>
              <a:rect l="0" t="0" r="r" b="b"/>
              <a:pathLst>
                <a:path w="264" h="4">
                  <a:moveTo>
                    <a:pt x="0" y="0"/>
                  </a:moveTo>
                  <a:lnTo>
                    <a:pt x="4" y="0"/>
                  </a:lnTo>
                  <a:lnTo>
                    <a:pt x="8" y="0"/>
                  </a:lnTo>
                  <a:lnTo>
                    <a:pt x="12" y="0"/>
                  </a:lnTo>
                  <a:lnTo>
                    <a:pt x="16" y="0"/>
                  </a:lnTo>
                  <a:lnTo>
                    <a:pt x="20" y="0"/>
                  </a:lnTo>
                  <a:lnTo>
                    <a:pt x="24" y="4"/>
                  </a:lnTo>
                  <a:lnTo>
                    <a:pt x="28" y="4"/>
                  </a:lnTo>
                  <a:lnTo>
                    <a:pt x="32" y="4"/>
                  </a:lnTo>
                  <a:lnTo>
                    <a:pt x="36" y="4"/>
                  </a:lnTo>
                  <a:lnTo>
                    <a:pt x="40" y="4"/>
                  </a:lnTo>
                  <a:lnTo>
                    <a:pt x="44" y="4"/>
                  </a:lnTo>
                  <a:lnTo>
                    <a:pt x="48" y="4"/>
                  </a:lnTo>
                  <a:lnTo>
                    <a:pt x="52" y="4"/>
                  </a:lnTo>
                  <a:lnTo>
                    <a:pt x="56" y="4"/>
                  </a:lnTo>
                  <a:lnTo>
                    <a:pt x="60" y="4"/>
                  </a:lnTo>
                  <a:lnTo>
                    <a:pt x="64" y="4"/>
                  </a:lnTo>
                  <a:lnTo>
                    <a:pt x="68" y="4"/>
                  </a:lnTo>
                  <a:lnTo>
                    <a:pt x="72" y="4"/>
                  </a:lnTo>
                  <a:lnTo>
                    <a:pt x="76" y="4"/>
                  </a:lnTo>
                  <a:lnTo>
                    <a:pt x="80" y="4"/>
                  </a:lnTo>
                  <a:lnTo>
                    <a:pt x="84" y="4"/>
                  </a:lnTo>
                  <a:lnTo>
                    <a:pt x="88" y="4"/>
                  </a:lnTo>
                  <a:lnTo>
                    <a:pt x="92" y="4"/>
                  </a:lnTo>
                  <a:lnTo>
                    <a:pt x="96" y="4"/>
                  </a:lnTo>
                  <a:lnTo>
                    <a:pt x="100" y="4"/>
                  </a:lnTo>
                  <a:lnTo>
                    <a:pt x="104" y="0"/>
                  </a:lnTo>
                  <a:lnTo>
                    <a:pt x="108" y="0"/>
                  </a:lnTo>
                  <a:lnTo>
                    <a:pt x="116" y="0"/>
                  </a:lnTo>
                  <a:lnTo>
                    <a:pt x="120" y="0"/>
                  </a:lnTo>
                  <a:lnTo>
                    <a:pt x="124" y="0"/>
                  </a:lnTo>
                  <a:lnTo>
                    <a:pt x="128" y="0"/>
                  </a:lnTo>
                  <a:lnTo>
                    <a:pt x="132" y="0"/>
                  </a:lnTo>
                  <a:lnTo>
                    <a:pt x="136" y="0"/>
                  </a:lnTo>
                  <a:lnTo>
                    <a:pt x="140" y="0"/>
                  </a:lnTo>
                  <a:lnTo>
                    <a:pt x="144"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4"/>
                  </a:lnTo>
                  <a:lnTo>
                    <a:pt x="200" y="4"/>
                  </a:lnTo>
                  <a:lnTo>
                    <a:pt x="204" y="4"/>
                  </a:lnTo>
                  <a:lnTo>
                    <a:pt x="208" y="4"/>
                  </a:lnTo>
                  <a:lnTo>
                    <a:pt x="212" y="0"/>
                  </a:lnTo>
                  <a:lnTo>
                    <a:pt x="216" y="0"/>
                  </a:lnTo>
                  <a:lnTo>
                    <a:pt x="220" y="0"/>
                  </a:lnTo>
                  <a:lnTo>
                    <a:pt x="224" y="0"/>
                  </a:lnTo>
                  <a:lnTo>
                    <a:pt x="232" y="0"/>
                  </a:lnTo>
                  <a:lnTo>
                    <a:pt x="236" y="0"/>
                  </a:lnTo>
                  <a:lnTo>
                    <a:pt x="240" y="4"/>
                  </a:lnTo>
                  <a:lnTo>
                    <a:pt x="244" y="4"/>
                  </a:lnTo>
                  <a:lnTo>
                    <a:pt x="248" y="4"/>
                  </a:lnTo>
                  <a:lnTo>
                    <a:pt x="252" y="4"/>
                  </a:lnTo>
                  <a:lnTo>
                    <a:pt x="256" y="4"/>
                  </a:lnTo>
                  <a:lnTo>
                    <a:pt x="260" y="4"/>
                  </a:lnTo>
                  <a:lnTo>
                    <a:pt x="264" y="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4" name="Freeform 1654"/>
            <p:cNvSpPr>
              <a:spLocks/>
            </p:cNvSpPr>
            <p:nvPr/>
          </p:nvSpPr>
          <p:spPr bwMode="auto">
            <a:xfrm>
              <a:off x="1467693" y="5055773"/>
              <a:ext cx="774063" cy="11728"/>
            </a:xfrm>
            <a:custGeom>
              <a:avLst/>
              <a:gdLst/>
              <a:ahLst/>
              <a:cxnLst>
                <a:cxn ang="0">
                  <a:pos x="4" y="4"/>
                </a:cxn>
                <a:cxn ang="0">
                  <a:pos x="12" y="4"/>
                </a:cxn>
                <a:cxn ang="0">
                  <a:pos x="20" y="4"/>
                </a:cxn>
                <a:cxn ang="0">
                  <a:pos x="28" y="0"/>
                </a:cxn>
                <a:cxn ang="0">
                  <a:pos x="36" y="0"/>
                </a:cxn>
                <a:cxn ang="0">
                  <a:pos x="44" y="0"/>
                </a:cxn>
                <a:cxn ang="0">
                  <a:pos x="52" y="0"/>
                </a:cxn>
                <a:cxn ang="0">
                  <a:pos x="60" y="0"/>
                </a:cxn>
                <a:cxn ang="0">
                  <a:pos x="68" y="0"/>
                </a:cxn>
                <a:cxn ang="0">
                  <a:pos x="76" y="0"/>
                </a:cxn>
                <a:cxn ang="0">
                  <a:pos x="84" y="0"/>
                </a:cxn>
                <a:cxn ang="0">
                  <a:pos x="92" y="0"/>
                </a:cxn>
                <a:cxn ang="0">
                  <a:pos x="100" y="0"/>
                </a:cxn>
                <a:cxn ang="0">
                  <a:pos x="108" y="4"/>
                </a:cxn>
                <a:cxn ang="0">
                  <a:pos x="120" y="4"/>
                </a:cxn>
                <a:cxn ang="0">
                  <a:pos x="128" y="4"/>
                </a:cxn>
                <a:cxn ang="0">
                  <a:pos x="136" y="4"/>
                </a:cxn>
                <a:cxn ang="0">
                  <a:pos x="144" y="4"/>
                </a:cxn>
                <a:cxn ang="0">
                  <a:pos x="152" y="4"/>
                </a:cxn>
                <a:cxn ang="0">
                  <a:pos x="160" y="4"/>
                </a:cxn>
                <a:cxn ang="0">
                  <a:pos x="168" y="4"/>
                </a:cxn>
                <a:cxn ang="0">
                  <a:pos x="176" y="4"/>
                </a:cxn>
                <a:cxn ang="0">
                  <a:pos x="184" y="4"/>
                </a:cxn>
                <a:cxn ang="0">
                  <a:pos x="192" y="4"/>
                </a:cxn>
                <a:cxn ang="0">
                  <a:pos x="200" y="4"/>
                </a:cxn>
                <a:cxn ang="0">
                  <a:pos x="208" y="4"/>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4"/>
                  </a:lnTo>
                  <a:lnTo>
                    <a:pt x="16" y="4"/>
                  </a:lnTo>
                  <a:lnTo>
                    <a:pt x="20" y="4"/>
                  </a:lnTo>
                  <a:lnTo>
                    <a:pt x="24" y="4"/>
                  </a:lnTo>
                  <a:lnTo>
                    <a:pt x="28" y="0"/>
                  </a:lnTo>
                  <a:lnTo>
                    <a:pt x="32" y="0"/>
                  </a:lnTo>
                  <a:lnTo>
                    <a:pt x="36" y="0"/>
                  </a:lnTo>
                  <a:lnTo>
                    <a:pt x="40" y="0"/>
                  </a:lnTo>
                  <a:lnTo>
                    <a:pt x="44" y="0"/>
                  </a:lnTo>
                  <a:lnTo>
                    <a:pt x="48" y="0"/>
                  </a:lnTo>
                  <a:lnTo>
                    <a:pt x="52" y="0"/>
                  </a:lnTo>
                  <a:lnTo>
                    <a:pt x="56" y="0"/>
                  </a:lnTo>
                  <a:lnTo>
                    <a:pt x="60" y="0"/>
                  </a:lnTo>
                  <a:lnTo>
                    <a:pt x="64" y="0"/>
                  </a:lnTo>
                  <a:lnTo>
                    <a:pt x="68" y="0"/>
                  </a:lnTo>
                  <a:lnTo>
                    <a:pt x="72" y="0"/>
                  </a:lnTo>
                  <a:lnTo>
                    <a:pt x="76" y="0"/>
                  </a:lnTo>
                  <a:lnTo>
                    <a:pt x="80" y="0"/>
                  </a:lnTo>
                  <a:lnTo>
                    <a:pt x="84" y="0"/>
                  </a:lnTo>
                  <a:lnTo>
                    <a:pt x="88" y="0"/>
                  </a:lnTo>
                  <a:lnTo>
                    <a:pt x="92" y="0"/>
                  </a:lnTo>
                  <a:lnTo>
                    <a:pt x="96" y="0"/>
                  </a:lnTo>
                  <a:lnTo>
                    <a:pt x="100" y="0"/>
                  </a:lnTo>
                  <a:lnTo>
                    <a:pt x="104" y="0"/>
                  </a:lnTo>
                  <a:lnTo>
                    <a:pt x="108" y="4"/>
                  </a:lnTo>
                  <a:lnTo>
                    <a:pt x="116" y="4"/>
                  </a:lnTo>
                  <a:lnTo>
                    <a:pt x="120" y="4"/>
                  </a:lnTo>
                  <a:lnTo>
                    <a:pt x="124" y="4"/>
                  </a:lnTo>
                  <a:lnTo>
                    <a:pt x="128" y="4"/>
                  </a:lnTo>
                  <a:lnTo>
                    <a:pt x="132" y="4"/>
                  </a:lnTo>
                  <a:lnTo>
                    <a:pt x="136" y="4"/>
                  </a:lnTo>
                  <a:lnTo>
                    <a:pt x="140" y="4"/>
                  </a:lnTo>
                  <a:lnTo>
                    <a:pt x="144" y="4"/>
                  </a:lnTo>
                  <a:lnTo>
                    <a:pt x="148" y="4"/>
                  </a:lnTo>
                  <a:lnTo>
                    <a:pt x="152" y="4"/>
                  </a:lnTo>
                  <a:lnTo>
                    <a:pt x="156" y="4"/>
                  </a:lnTo>
                  <a:lnTo>
                    <a:pt x="160" y="4"/>
                  </a:lnTo>
                  <a:lnTo>
                    <a:pt x="164" y="4"/>
                  </a:lnTo>
                  <a:lnTo>
                    <a:pt x="168" y="4"/>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6" y="4"/>
                  </a:lnTo>
                  <a:lnTo>
                    <a:pt x="220" y="4"/>
                  </a:lnTo>
                  <a:lnTo>
                    <a:pt x="224" y="4"/>
                  </a:lnTo>
                  <a:lnTo>
                    <a:pt x="232" y="4"/>
                  </a:lnTo>
                  <a:lnTo>
                    <a:pt x="236" y="4"/>
                  </a:lnTo>
                  <a:lnTo>
                    <a:pt x="240" y="0"/>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5" name="Freeform 1655"/>
            <p:cNvSpPr>
              <a:spLocks/>
            </p:cNvSpPr>
            <p:nvPr/>
          </p:nvSpPr>
          <p:spPr bwMode="auto">
            <a:xfrm>
              <a:off x="1467693" y="5055773"/>
              <a:ext cx="774063" cy="11728"/>
            </a:xfrm>
            <a:custGeom>
              <a:avLst/>
              <a:gdLst/>
              <a:ahLst/>
              <a:cxnLst>
                <a:cxn ang="0">
                  <a:pos x="4" y="4"/>
                </a:cxn>
                <a:cxn ang="0">
                  <a:pos x="12" y="4"/>
                </a:cxn>
                <a:cxn ang="0">
                  <a:pos x="20" y="0"/>
                </a:cxn>
                <a:cxn ang="0">
                  <a:pos x="28" y="0"/>
                </a:cxn>
                <a:cxn ang="0">
                  <a:pos x="36" y="0"/>
                </a:cxn>
                <a:cxn ang="0">
                  <a:pos x="44" y="0"/>
                </a:cxn>
                <a:cxn ang="0">
                  <a:pos x="52" y="0"/>
                </a:cxn>
                <a:cxn ang="0">
                  <a:pos x="60" y="4"/>
                </a:cxn>
                <a:cxn ang="0">
                  <a:pos x="68" y="4"/>
                </a:cxn>
                <a:cxn ang="0">
                  <a:pos x="76" y="4"/>
                </a:cxn>
                <a:cxn ang="0">
                  <a:pos x="84" y="0"/>
                </a:cxn>
                <a:cxn ang="0">
                  <a:pos x="92" y="0"/>
                </a:cxn>
                <a:cxn ang="0">
                  <a:pos x="100" y="4"/>
                </a:cxn>
                <a:cxn ang="0">
                  <a:pos x="108" y="4"/>
                </a:cxn>
                <a:cxn ang="0">
                  <a:pos x="120" y="4"/>
                </a:cxn>
                <a:cxn ang="0">
                  <a:pos x="128" y="4"/>
                </a:cxn>
                <a:cxn ang="0">
                  <a:pos x="136" y="4"/>
                </a:cxn>
                <a:cxn ang="0">
                  <a:pos x="144" y="0"/>
                </a:cxn>
                <a:cxn ang="0">
                  <a:pos x="152" y="0"/>
                </a:cxn>
                <a:cxn ang="0">
                  <a:pos x="160" y="4"/>
                </a:cxn>
                <a:cxn ang="0">
                  <a:pos x="168" y="4"/>
                </a:cxn>
                <a:cxn ang="0">
                  <a:pos x="176" y="4"/>
                </a:cxn>
                <a:cxn ang="0">
                  <a:pos x="184" y="4"/>
                </a:cxn>
                <a:cxn ang="0">
                  <a:pos x="192" y="0"/>
                </a:cxn>
                <a:cxn ang="0">
                  <a:pos x="200" y="0"/>
                </a:cxn>
                <a:cxn ang="0">
                  <a:pos x="208" y="0"/>
                </a:cxn>
                <a:cxn ang="0">
                  <a:pos x="216" y="0"/>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4"/>
                  </a:lnTo>
                  <a:lnTo>
                    <a:pt x="16" y="0"/>
                  </a:lnTo>
                  <a:lnTo>
                    <a:pt x="20" y="0"/>
                  </a:lnTo>
                  <a:lnTo>
                    <a:pt x="24" y="0"/>
                  </a:lnTo>
                  <a:lnTo>
                    <a:pt x="28" y="0"/>
                  </a:lnTo>
                  <a:lnTo>
                    <a:pt x="32" y="0"/>
                  </a:lnTo>
                  <a:lnTo>
                    <a:pt x="36" y="0"/>
                  </a:lnTo>
                  <a:lnTo>
                    <a:pt x="40" y="0"/>
                  </a:lnTo>
                  <a:lnTo>
                    <a:pt x="44" y="0"/>
                  </a:lnTo>
                  <a:lnTo>
                    <a:pt x="48" y="0"/>
                  </a:lnTo>
                  <a:lnTo>
                    <a:pt x="52" y="0"/>
                  </a:lnTo>
                  <a:lnTo>
                    <a:pt x="56" y="0"/>
                  </a:lnTo>
                  <a:lnTo>
                    <a:pt x="60" y="4"/>
                  </a:lnTo>
                  <a:lnTo>
                    <a:pt x="64" y="4"/>
                  </a:lnTo>
                  <a:lnTo>
                    <a:pt x="68" y="4"/>
                  </a:lnTo>
                  <a:lnTo>
                    <a:pt x="72" y="4"/>
                  </a:lnTo>
                  <a:lnTo>
                    <a:pt x="76" y="4"/>
                  </a:lnTo>
                  <a:lnTo>
                    <a:pt x="80" y="4"/>
                  </a:lnTo>
                  <a:lnTo>
                    <a:pt x="84" y="0"/>
                  </a:lnTo>
                  <a:lnTo>
                    <a:pt x="88" y="0"/>
                  </a:lnTo>
                  <a:lnTo>
                    <a:pt x="92" y="0"/>
                  </a:lnTo>
                  <a:lnTo>
                    <a:pt x="96" y="4"/>
                  </a:lnTo>
                  <a:lnTo>
                    <a:pt x="100" y="4"/>
                  </a:lnTo>
                  <a:lnTo>
                    <a:pt x="104" y="4"/>
                  </a:lnTo>
                  <a:lnTo>
                    <a:pt x="108" y="4"/>
                  </a:lnTo>
                  <a:lnTo>
                    <a:pt x="116" y="4"/>
                  </a:lnTo>
                  <a:lnTo>
                    <a:pt x="120" y="4"/>
                  </a:lnTo>
                  <a:lnTo>
                    <a:pt x="124" y="4"/>
                  </a:lnTo>
                  <a:lnTo>
                    <a:pt x="128" y="4"/>
                  </a:lnTo>
                  <a:lnTo>
                    <a:pt x="132" y="4"/>
                  </a:lnTo>
                  <a:lnTo>
                    <a:pt x="136" y="4"/>
                  </a:lnTo>
                  <a:lnTo>
                    <a:pt x="140" y="4"/>
                  </a:lnTo>
                  <a:lnTo>
                    <a:pt x="144" y="0"/>
                  </a:lnTo>
                  <a:lnTo>
                    <a:pt x="148" y="0"/>
                  </a:lnTo>
                  <a:lnTo>
                    <a:pt x="152" y="0"/>
                  </a:lnTo>
                  <a:lnTo>
                    <a:pt x="156" y="4"/>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0"/>
                  </a:lnTo>
                  <a:lnTo>
                    <a:pt x="220" y="4"/>
                  </a:lnTo>
                  <a:lnTo>
                    <a:pt x="224" y="4"/>
                  </a:lnTo>
                  <a:lnTo>
                    <a:pt x="232" y="4"/>
                  </a:lnTo>
                  <a:lnTo>
                    <a:pt x="236" y="4"/>
                  </a:lnTo>
                  <a:lnTo>
                    <a:pt x="240" y="0"/>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6" name="Freeform 165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4"/>
                </a:cxn>
                <a:cxn ang="0">
                  <a:pos x="92" y="4"/>
                </a:cxn>
                <a:cxn ang="0">
                  <a:pos x="100" y="4"/>
                </a:cxn>
                <a:cxn ang="0">
                  <a:pos x="108" y="4"/>
                </a:cxn>
                <a:cxn ang="0">
                  <a:pos x="120" y="4"/>
                </a:cxn>
                <a:cxn ang="0">
                  <a:pos x="128" y="4"/>
                </a:cxn>
                <a:cxn ang="0">
                  <a:pos x="136" y="0"/>
                </a:cxn>
                <a:cxn ang="0">
                  <a:pos x="144" y="0"/>
                </a:cxn>
                <a:cxn ang="0">
                  <a:pos x="152" y="0"/>
                </a:cxn>
                <a:cxn ang="0">
                  <a:pos x="160" y="0"/>
                </a:cxn>
                <a:cxn ang="0">
                  <a:pos x="168" y="4"/>
                </a:cxn>
                <a:cxn ang="0">
                  <a:pos x="176" y="4"/>
                </a:cxn>
                <a:cxn ang="0">
                  <a:pos x="184" y="0"/>
                </a:cxn>
                <a:cxn ang="0">
                  <a:pos x="192" y="0"/>
                </a:cxn>
                <a:cxn ang="0">
                  <a:pos x="200" y="0"/>
                </a:cxn>
                <a:cxn ang="0">
                  <a:pos x="208" y="0"/>
                </a:cxn>
                <a:cxn ang="0">
                  <a:pos x="216" y="0"/>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0"/>
                  </a:lnTo>
                  <a:lnTo>
                    <a:pt x="16" y="0"/>
                  </a:lnTo>
                  <a:lnTo>
                    <a:pt x="20" y="0"/>
                  </a:lnTo>
                  <a:lnTo>
                    <a:pt x="24" y="0"/>
                  </a:lnTo>
                  <a:lnTo>
                    <a:pt x="28" y="0"/>
                  </a:lnTo>
                  <a:lnTo>
                    <a:pt x="32" y="0"/>
                  </a:lnTo>
                  <a:lnTo>
                    <a:pt x="36" y="0"/>
                  </a:lnTo>
                  <a:lnTo>
                    <a:pt x="40" y="0"/>
                  </a:lnTo>
                  <a:lnTo>
                    <a:pt x="44" y="0"/>
                  </a:lnTo>
                  <a:lnTo>
                    <a:pt x="48" y="0"/>
                  </a:lnTo>
                  <a:lnTo>
                    <a:pt x="52" y="4"/>
                  </a:lnTo>
                  <a:lnTo>
                    <a:pt x="56" y="4"/>
                  </a:lnTo>
                  <a:lnTo>
                    <a:pt x="60" y="4"/>
                  </a:lnTo>
                  <a:lnTo>
                    <a:pt x="64" y="4"/>
                  </a:lnTo>
                  <a:lnTo>
                    <a:pt x="68" y="4"/>
                  </a:lnTo>
                  <a:lnTo>
                    <a:pt x="72" y="4"/>
                  </a:lnTo>
                  <a:lnTo>
                    <a:pt x="76" y="4"/>
                  </a:lnTo>
                  <a:lnTo>
                    <a:pt x="80" y="4"/>
                  </a:lnTo>
                  <a:lnTo>
                    <a:pt x="84" y="4"/>
                  </a:lnTo>
                  <a:lnTo>
                    <a:pt x="88" y="4"/>
                  </a:lnTo>
                  <a:lnTo>
                    <a:pt x="92" y="4"/>
                  </a:lnTo>
                  <a:lnTo>
                    <a:pt x="96" y="4"/>
                  </a:lnTo>
                  <a:lnTo>
                    <a:pt x="100" y="4"/>
                  </a:lnTo>
                  <a:lnTo>
                    <a:pt x="104" y="4"/>
                  </a:lnTo>
                  <a:lnTo>
                    <a:pt x="108" y="4"/>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0"/>
                  </a:lnTo>
                  <a:lnTo>
                    <a:pt x="164" y="0"/>
                  </a:lnTo>
                  <a:lnTo>
                    <a:pt x="168" y="4"/>
                  </a:lnTo>
                  <a:lnTo>
                    <a:pt x="172" y="4"/>
                  </a:lnTo>
                  <a:lnTo>
                    <a:pt x="176" y="4"/>
                  </a:lnTo>
                  <a:lnTo>
                    <a:pt x="180" y="4"/>
                  </a:lnTo>
                  <a:lnTo>
                    <a:pt x="184" y="0"/>
                  </a:lnTo>
                  <a:lnTo>
                    <a:pt x="188" y="0"/>
                  </a:lnTo>
                  <a:lnTo>
                    <a:pt x="192" y="0"/>
                  </a:lnTo>
                  <a:lnTo>
                    <a:pt x="196" y="0"/>
                  </a:lnTo>
                  <a:lnTo>
                    <a:pt x="200" y="0"/>
                  </a:lnTo>
                  <a:lnTo>
                    <a:pt x="204" y="0"/>
                  </a:lnTo>
                  <a:lnTo>
                    <a:pt x="208" y="0"/>
                  </a:lnTo>
                  <a:lnTo>
                    <a:pt x="212" y="0"/>
                  </a:lnTo>
                  <a:lnTo>
                    <a:pt x="216" y="0"/>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7" name="Freeform 165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0"/>
                </a:cxn>
                <a:cxn ang="0">
                  <a:pos x="60" y="4"/>
                </a:cxn>
                <a:cxn ang="0">
                  <a:pos x="68" y="4"/>
                </a:cxn>
                <a:cxn ang="0">
                  <a:pos x="76" y="4"/>
                </a:cxn>
                <a:cxn ang="0">
                  <a:pos x="84" y="4"/>
                </a:cxn>
                <a:cxn ang="0">
                  <a:pos x="92" y="4"/>
                </a:cxn>
                <a:cxn ang="0">
                  <a:pos x="100" y="4"/>
                </a:cxn>
                <a:cxn ang="0">
                  <a:pos x="108" y="4"/>
                </a:cxn>
                <a:cxn ang="0">
                  <a:pos x="120" y="4"/>
                </a:cxn>
                <a:cxn ang="0">
                  <a:pos x="128" y="4"/>
                </a:cxn>
                <a:cxn ang="0">
                  <a:pos x="136" y="0"/>
                </a:cxn>
                <a:cxn ang="0">
                  <a:pos x="144" y="0"/>
                </a:cxn>
                <a:cxn ang="0">
                  <a:pos x="152" y="0"/>
                </a:cxn>
                <a:cxn ang="0">
                  <a:pos x="160" y="0"/>
                </a:cxn>
                <a:cxn ang="0">
                  <a:pos x="168" y="4"/>
                </a:cxn>
                <a:cxn ang="0">
                  <a:pos x="176" y="4"/>
                </a:cxn>
                <a:cxn ang="0">
                  <a:pos x="184" y="0"/>
                </a:cxn>
                <a:cxn ang="0">
                  <a:pos x="192" y="0"/>
                </a:cxn>
                <a:cxn ang="0">
                  <a:pos x="200" y="0"/>
                </a:cxn>
                <a:cxn ang="0">
                  <a:pos x="208" y="0"/>
                </a:cxn>
                <a:cxn ang="0">
                  <a:pos x="216" y="0"/>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0"/>
                  </a:lnTo>
                  <a:lnTo>
                    <a:pt x="16" y="0"/>
                  </a:lnTo>
                  <a:lnTo>
                    <a:pt x="20" y="0"/>
                  </a:lnTo>
                  <a:lnTo>
                    <a:pt x="24" y="0"/>
                  </a:lnTo>
                  <a:lnTo>
                    <a:pt x="28" y="0"/>
                  </a:lnTo>
                  <a:lnTo>
                    <a:pt x="32" y="0"/>
                  </a:lnTo>
                  <a:lnTo>
                    <a:pt x="36" y="0"/>
                  </a:lnTo>
                  <a:lnTo>
                    <a:pt x="40" y="0"/>
                  </a:lnTo>
                  <a:lnTo>
                    <a:pt x="44" y="0"/>
                  </a:lnTo>
                  <a:lnTo>
                    <a:pt x="48" y="0"/>
                  </a:lnTo>
                  <a:lnTo>
                    <a:pt x="52" y="0"/>
                  </a:lnTo>
                  <a:lnTo>
                    <a:pt x="56" y="4"/>
                  </a:lnTo>
                  <a:lnTo>
                    <a:pt x="60" y="4"/>
                  </a:lnTo>
                  <a:lnTo>
                    <a:pt x="64" y="4"/>
                  </a:lnTo>
                  <a:lnTo>
                    <a:pt x="68" y="4"/>
                  </a:lnTo>
                  <a:lnTo>
                    <a:pt x="72" y="4"/>
                  </a:lnTo>
                  <a:lnTo>
                    <a:pt x="76" y="4"/>
                  </a:lnTo>
                  <a:lnTo>
                    <a:pt x="80" y="4"/>
                  </a:lnTo>
                  <a:lnTo>
                    <a:pt x="84" y="4"/>
                  </a:lnTo>
                  <a:lnTo>
                    <a:pt x="88" y="4"/>
                  </a:lnTo>
                  <a:lnTo>
                    <a:pt x="92" y="4"/>
                  </a:lnTo>
                  <a:lnTo>
                    <a:pt x="96" y="4"/>
                  </a:lnTo>
                  <a:lnTo>
                    <a:pt x="100" y="4"/>
                  </a:lnTo>
                  <a:lnTo>
                    <a:pt x="104" y="4"/>
                  </a:lnTo>
                  <a:lnTo>
                    <a:pt x="108" y="4"/>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0"/>
                  </a:lnTo>
                  <a:lnTo>
                    <a:pt x="164" y="4"/>
                  </a:lnTo>
                  <a:lnTo>
                    <a:pt x="168" y="4"/>
                  </a:lnTo>
                  <a:lnTo>
                    <a:pt x="172" y="4"/>
                  </a:lnTo>
                  <a:lnTo>
                    <a:pt x="176" y="4"/>
                  </a:lnTo>
                  <a:lnTo>
                    <a:pt x="180" y="4"/>
                  </a:lnTo>
                  <a:lnTo>
                    <a:pt x="184" y="0"/>
                  </a:lnTo>
                  <a:lnTo>
                    <a:pt x="188" y="0"/>
                  </a:lnTo>
                  <a:lnTo>
                    <a:pt x="192" y="0"/>
                  </a:lnTo>
                  <a:lnTo>
                    <a:pt x="196" y="0"/>
                  </a:lnTo>
                  <a:lnTo>
                    <a:pt x="200" y="0"/>
                  </a:lnTo>
                  <a:lnTo>
                    <a:pt x="204" y="0"/>
                  </a:lnTo>
                  <a:lnTo>
                    <a:pt x="208" y="0"/>
                  </a:lnTo>
                  <a:lnTo>
                    <a:pt x="212" y="0"/>
                  </a:lnTo>
                  <a:lnTo>
                    <a:pt x="216" y="0"/>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8" name="Freeform 165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4"/>
                </a:cxn>
                <a:cxn ang="0">
                  <a:pos x="92" y="4"/>
                </a:cxn>
                <a:cxn ang="0">
                  <a:pos x="100" y="4"/>
                </a:cxn>
                <a:cxn ang="0">
                  <a:pos x="108" y="4"/>
                </a:cxn>
                <a:cxn ang="0">
                  <a:pos x="120" y="4"/>
                </a:cxn>
                <a:cxn ang="0">
                  <a:pos x="128" y="4"/>
                </a:cxn>
                <a:cxn ang="0">
                  <a:pos x="136" y="0"/>
                </a:cxn>
                <a:cxn ang="0">
                  <a:pos x="144" y="0"/>
                </a:cxn>
                <a:cxn ang="0">
                  <a:pos x="152" y="0"/>
                </a:cxn>
                <a:cxn ang="0">
                  <a:pos x="160" y="0"/>
                </a:cxn>
                <a:cxn ang="0">
                  <a:pos x="168" y="4"/>
                </a:cxn>
                <a:cxn ang="0">
                  <a:pos x="176" y="4"/>
                </a:cxn>
                <a:cxn ang="0">
                  <a:pos x="184" y="0"/>
                </a:cxn>
                <a:cxn ang="0">
                  <a:pos x="192" y="0"/>
                </a:cxn>
                <a:cxn ang="0">
                  <a:pos x="200" y="0"/>
                </a:cxn>
                <a:cxn ang="0">
                  <a:pos x="208" y="0"/>
                </a:cxn>
                <a:cxn ang="0">
                  <a:pos x="216" y="0"/>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0"/>
                  </a:lnTo>
                  <a:lnTo>
                    <a:pt x="16" y="0"/>
                  </a:lnTo>
                  <a:lnTo>
                    <a:pt x="20" y="0"/>
                  </a:lnTo>
                  <a:lnTo>
                    <a:pt x="24" y="0"/>
                  </a:lnTo>
                  <a:lnTo>
                    <a:pt x="28" y="0"/>
                  </a:lnTo>
                  <a:lnTo>
                    <a:pt x="32" y="0"/>
                  </a:lnTo>
                  <a:lnTo>
                    <a:pt x="36" y="0"/>
                  </a:lnTo>
                  <a:lnTo>
                    <a:pt x="40" y="0"/>
                  </a:lnTo>
                  <a:lnTo>
                    <a:pt x="44" y="0"/>
                  </a:lnTo>
                  <a:lnTo>
                    <a:pt x="48" y="0"/>
                  </a:lnTo>
                  <a:lnTo>
                    <a:pt x="52" y="4"/>
                  </a:lnTo>
                  <a:lnTo>
                    <a:pt x="56" y="4"/>
                  </a:lnTo>
                  <a:lnTo>
                    <a:pt x="60" y="4"/>
                  </a:lnTo>
                  <a:lnTo>
                    <a:pt x="64" y="4"/>
                  </a:lnTo>
                  <a:lnTo>
                    <a:pt x="68" y="4"/>
                  </a:lnTo>
                  <a:lnTo>
                    <a:pt x="72" y="4"/>
                  </a:lnTo>
                  <a:lnTo>
                    <a:pt x="76" y="4"/>
                  </a:lnTo>
                  <a:lnTo>
                    <a:pt x="80" y="4"/>
                  </a:lnTo>
                  <a:lnTo>
                    <a:pt x="84" y="4"/>
                  </a:lnTo>
                  <a:lnTo>
                    <a:pt x="88" y="4"/>
                  </a:lnTo>
                  <a:lnTo>
                    <a:pt x="92" y="4"/>
                  </a:lnTo>
                  <a:lnTo>
                    <a:pt x="96" y="4"/>
                  </a:lnTo>
                  <a:lnTo>
                    <a:pt x="100" y="4"/>
                  </a:lnTo>
                  <a:lnTo>
                    <a:pt x="104" y="4"/>
                  </a:lnTo>
                  <a:lnTo>
                    <a:pt x="108" y="4"/>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0"/>
                  </a:lnTo>
                  <a:lnTo>
                    <a:pt x="164" y="4"/>
                  </a:lnTo>
                  <a:lnTo>
                    <a:pt x="168" y="4"/>
                  </a:lnTo>
                  <a:lnTo>
                    <a:pt x="172" y="4"/>
                  </a:lnTo>
                  <a:lnTo>
                    <a:pt x="176" y="4"/>
                  </a:lnTo>
                  <a:lnTo>
                    <a:pt x="180" y="4"/>
                  </a:lnTo>
                  <a:lnTo>
                    <a:pt x="184" y="0"/>
                  </a:lnTo>
                  <a:lnTo>
                    <a:pt x="188" y="0"/>
                  </a:lnTo>
                  <a:lnTo>
                    <a:pt x="192" y="0"/>
                  </a:lnTo>
                  <a:lnTo>
                    <a:pt x="196" y="0"/>
                  </a:lnTo>
                  <a:lnTo>
                    <a:pt x="200" y="0"/>
                  </a:lnTo>
                  <a:lnTo>
                    <a:pt x="204" y="0"/>
                  </a:lnTo>
                  <a:lnTo>
                    <a:pt x="208" y="0"/>
                  </a:lnTo>
                  <a:lnTo>
                    <a:pt x="212" y="0"/>
                  </a:lnTo>
                  <a:lnTo>
                    <a:pt x="216" y="0"/>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79" name="Freeform 165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4"/>
                </a:cxn>
                <a:cxn ang="0">
                  <a:pos x="92" y="4"/>
                </a:cxn>
                <a:cxn ang="0">
                  <a:pos x="100" y="4"/>
                </a:cxn>
                <a:cxn ang="0">
                  <a:pos x="108" y="4"/>
                </a:cxn>
                <a:cxn ang="0">
                  <a:pos x="120" y="4"/>
                </a:cxn>
                <a:cxn ang="0">
                  <a:pos x="128" y="4"/>
                </a:cxn>
                <a:cxn ang="0">
                  <a:pos x="136" y="0"/>
                </a:cxn>
                <a:cxn ang="0">
                  <a:pos x="144" y="0"/>
                </a:cxn>
                <a:cxn ang="0">
                  <a:pos x="152" y="0"/>
                </a:cxn>
                <a:cxn ang="0">
                  <a:pos x="160" y="0"/>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4"/>
                  </a:lnTo>
                  <a:lnTo>
                    <a:pt x="12" y="0"/>
                  </a:lnTo>
                  <a:lnTo>
                    <a:pt x="16" y="0"/>
                  </a:lnTo>
                  <a:lnTo>
                    <a:pt x="20" y="0"/>
                  </a:lnTo>
                  <a:lnTo>
                    <a:pt x="24" y="0"/>
                  </a:lnTo>
                  <a:lnTo>
                    <a:pt x="28" y="0"/>
                  </a:lnTo>
                  <a:lnTo>
                    <a:pt x="32" y="0"/>
                  </a:lnTo>
                  <a:lnTo>
                    <a:pt x="36" y="0"/>
                  </a:lnTo>
                  <a:lnTo>
                    <a:pt x="40" y="0"/>
                  </a:lnTo>
                  <a:lnTo>
                    <a:pt x="44" y="0"/>
                  </a:lnTo>
                  <a:lnTo>
                    <a:pt x="48" y="0"/>
                  </a:lnTo>
                  <a:lnTo>
                    <a:pt x="52" y="4"/>
                  </a:lnTo>
                  <a:lnTo>
                    <a:pt x="56" y="4"/>
                  </a:lnTo>
                  <a:lnTo>
                    <a:pt x="60" y="4"/>
                  </a:lnTo>
                  <a:lnTo>
                    <a:pt x="64" y="4"/>
                  </a:lnTo>
                  <a:lnTo>
                    <a:pt x="68" y="4"/>
                  </a:lnTo>
                  <a:lnTo>
                    <a:pt x="72" y="4"/>
                  </a:lnTo>
                  <a:lnTo>
                    <a:pt x="76" y="4"/>
                  </a:lnTo>
                  <a:lnTo>
                    <a:pt x="80" y="4"/>
                  </a:lnTo>
                  <a:lnTo>
                    <a:pt x="84" y="4"/>
                  </a:lnTo>
                  <a:lnTo>
                    <a:pt x="88" y="4"/>
                  </a:lnTo>
                  <a:lnTo>
                    <a:pt x="92" y="4"/>
                  </a:lnTo>
                  <a:lnTo>
                    <a:pt x="96" y="4"/>
                  </a:lnTo>
                  <a:lnTo>
                    <a:pt x="100" y="4"/>
                  </a:lnTo>
                  <a:lnTo>
                    <a:pt x="104" y="4"/>
                  </a:lnTo>
                  <a:lnTo>
                    <a:pt x="108" y="4"/>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0"/>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0" name="Freeform 166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4"/>
                </a:cxn>
                <a:cxn ang="0">
                  <a:pos x="92" y="0"/>
                </a:cxn>
                <a:cxn ang="0">
                  <a:pos x="100" y="0"/>
                </a:cxn>
                <a:cxn ang="0">
                  <a:pos x="108" y="4"/>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4"/>
                  </a:lnTo>
                  <a:lnTo>
                    <a:pt x="88" y="0"/>
                  </a:lnTo>
                  <a:lnTo>
                    <a:pt x="92" y="0"/>
                  </a:lnTo>
                  <a:lnTo>
                    <a:pt x="96" y="0"/>
                  </a:lnTo>
                  <a:lnTo>
                    <a:pt x="100" y="0"/>
                  </a:lnTo>
                  <a:lnTo>
                    <a:pt x="104" y="0"/>
                  </a:lnTo>
                  <a:lnTo>
                    <a:pt x="108" y="4"/>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1" name="Freeform 166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2" name="Freeform 166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0"/>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3" name="Freeform 1663"/>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0"/>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4" name="Freeform 166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5" name="Freeform 166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6" name="Freeform 166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4"/>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7" name="Freeform 166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8" name="Freeform 166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89" name="Freeform 166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0" name="Freeform 167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1" name="Freeform 167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2" name="Freeform 167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3" name="Freeform 1673"/>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4" name="Freeform 167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5" name="Freeform 167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6" name="Freeform 167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7" name="Freeform 167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8" name="Freeform 167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799" name="Freeform 167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0" name="Freeform 168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1" name="Freeform 168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2" name="Freeform 168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3" name="Freeform 1683"/>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4" name="Freeform 168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5" name="Freeform 168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6" name="Freeform 168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7" name="Freeform 168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8" name="Freeform 168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09" name="Freeform 168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0" name="Freeform 169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1" name="Freeform 1691"/>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2" name="Freeform 1692"/>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3" name="Freeform 1693"/>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4" name="Freeform 1694"/>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5" name="Freeform 1695"/>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6" name="Freeform 1696"/>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7" name="Freeform 1697"/>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8" name="Freeform 1698"/>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19" name="Freeform 1699"/>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20" name="Freeform 1700"/>
            <p:cNvSpPr>
              <a:spLocks/>
            </p:cNvSpPr>
            <p:nvPr/>
          </p:nvSpPr>
          <p:spPr bwMode="auto">
            <a:xfrm>
              <a:off x="1467693" y="5055773"/>
              <a:ext cx="774063" cy="11728"/>
            </a:xfrm>
            <a:custGeom>
              <a:avLst/>
              <a:gdLst/>
              <a:ahLst/>
              <a:cxnLst>
                <a:cxn ang="0">
                  <a:pos x="4" y="4"/>
                </a:cxn>
                <a:cxn ang="0">
                  <a:pos x="12" y="0"/>
                </a:cxn>
                <a:cxn ang="0">
                  <a:pos x="20" y="0"/>
                </a:cxn>
                <a:cxn ang="0">
                  <a:pos x="28" y="0"/>
                </a:cxn>
                <a:cxn ang="0">
                  <a:pos x="36" y="0"/>
                </a:cxn>
                <a:cxn ang="0">
                  <a:pos x="44" y="0"/>
                </a:cxn>
                <a:cxn ang="0">
                  <a:pos x="52" y="4"/>
                </a:cxn>
                <a:cxn ang="0">
                  <a:pos x="60" y="4"/>
                </a:cxn>
                <a:cxn ang="0">
                  <a:pos x="68" y="4"/>
                </a:cxn>
                <a:cxn ang="0">
                  <a:pos x="76" y="4"/>
                </a:cxn>
                <a:cxn ang="0">
                  <a:pos x="84" y="0"/>
                </a:cxn>
                <a:cxn ang="0">
                  <a:pos x="92" y="0"/>
                </a:cxn>
                <a:cxn ang="0">
                  <a:pos x="100" y="0"/>
                </a:cxn>
                <a:cxn ang="0">
                  <a:pos x="108" y="0"/>
                </a:cxn>
                <a:cxn ang="0">
                  <a:pos x="120" y="4"/>
                </a:cxn>
                <a:cxn ang="0">
                  <a:pos x="128" y="4"/>
                </a:cxn>
                <a:cxn ang="0">
                  <a:pos x="136" y="0"/>
                </a:cxn>
                <a:cxn ang="0">
                  <a:pos x="144" y="0"/>
                </a:cxn>
                <a:cxn ang="0">
                  <a:pos x="152" y="0"/>
                </a:cxn>
                <a:cxn ang="0">
                  <a:pos x="160" y="4"/>
                </a:cxn>
                <a:cxn ang="0">
                  <a:pos x="168" y="4"/>
                </a:cxn>
                <a:cxn ang="0">
                  <a:pos x="176" y="4"/>
                </a:cxn>
                <a:cxn ang="0">
                  <a:pos x="184" y="4"/>
                </a:cxn>
                <a:cxn ang="0">
                  <a:pos x="192" y="0"/>
                </a:cxn>
                <a:cxn ang="0">
                  <a:pos x="200" y="0"/>
                </a:cxn>
                <a:cxn ang="0">
                  <a:pos x="208" y="0"/>
                </a:cxn>
                <a:cxn ang="0">
                  <a:pos x="216" y="4"/>
                </a:cxn>
                <a:cxn ang="0">
                  <a:pos x="224" y="4"/>
                </a:cxn>
                <a:cxn ang="0">
                  <a:pos x="236" y="4"/>
                </a:cxn>
                <a:cxn ang="0">
                  <a:pos x="244" y="0"/>
                </a:cxn>
                <a:cxn ang="0">
                  <a:pos x="252" y="0"/>
                </a:cxn>
                <a:cxn ang="0">
                  <a:pos x="260" y="0"/>
                </a:cxn>
              </a:cxnLst>
              <a:rect l="0" t="0" r="r" b="b"/>
              <a:pathLst>
                <a:path w="264" h="4">
                  <a:moveTo>
                    <a:pt x="0" y="4"/>
                  </a:moveTo>
                  <a:lnTo>
                    <a:pt x="4" y="4"/>
                  </a:lnTo>
                  <a:lnTo>
                    <a:pt x="8" y="0"/>
                  </a:lnTo>
                  <a:lnTo>
                    <a:pt x="12" y="0"/>
                  </a:lnTo>
                  <a:lnTo>
                    <a:pt x="16" y="0"/>
                  </a:lnTo>
                  <a:lnTo>
                    <a:pt x="20" y="0"/>
                  </a:lnTo>
                  <a:lnTo>
                    <a:pt x="24" y="0"/>
                  </a:lnTo>
                  <a:lnTo>
                    <a:pt x="28" y="0"/>
                  </a:lnTo>
                  <a:lnTo>
                    <a:pt x="32" y="0"/>
                  </a:lnTo>
                  <a:lnTo>
                    <a:pt x="36" y="0"/>
                  </a:lnTo>
                  <a:lnTo>
                    <a:pt x="40" y="0"/>
                  </a:lnTo>
                  <a:lnTo>
                    <a:pt x="44" y="0"/>
                  </a:lnTo>
                  <a:lnTo>
                    <a:pt x="48" y="4"/>
                  </a:lnTo>
                  <a:lnTo>
                    <a:pt x="52" y="4"/>
                  </a:lnTo>
                  <a:lnTo>
                    <a:pt x="56" y="4"/>
                  </a:lnTo>
                  <a:lnTo>
                    <a:pt x="60" y="4"/>
                  </a:lnTo>
                  <a:lnTo>
                    <a:pt x="64" y="4"/>
                  </a:lnTo>
                  <a:lnTo>
                    <a:pt x="68" y="4"/>
                  </a:lnTo>
                  <a:lnTo>
                    <a:pt x="72" y="4"/>
                  </a:lnTo>
                  <a:lnTo>
                    <a:pt x="76" y="4"/>
                  </a:lnTo>
                  <a:lnTo>
                    <a:pt x="80" y="4"/>
                  </a:lnTo>
                  <a:lnTo>
                    <a:pt x="84" y="0"/>
                  </a:lnTo>
                  <a:lnTo>
                    <a:pt x="88" y="0"/>
                  </a:lnTo>
                  <a:lnTo>
                    <a:pt x="92" y="0"/>
                  </a:lnTo>
                  <a:lnTo>
                    <a:pt x="96" y="0"/>
                  </a:lnTo>
                  <a:lnTo>
                    <a:pt x="100" y="0"/>
                  </a:lnTo>
                  <a:lnTo>
                    <a:pt x="104" y="0"/>
                  </a:lnTo>
                  <a:lnTo>
                    <a:pt x="108" y="0"/>
                  </a:lnTo>
                  <a:lnTo>
                    <a:pt x="116" y="4"/>
                  </a:lnTo>
                  <a:lnTo>
                    <a:pt x="120" y="4"/>
                  </a:lnTo>
                  <a:lnTo>
                    <a:pt x="124" y="4"/>
                  </a:lnTo>
                  <a:lnTo>
                    <a:pt x="128" y="4"/>
                  </a:lnTo>
                  <a:lnTo>
                    <a:pt x="132" y="0"/>
                  </a:lnTo>
                  <a:lnTo>
                    <a:pt x="136" y="0"/>
                  </a:lnTo>
                  <a:lnTo>
                    <a:pt x="140" y="0"/>
                  </a:lnTo>
                  <a:lnTo>
                    <a:pt x="144" y="0"/>
                  </a:lnTo>
                  <a:lnTo>
                    <a:pt x="148" y="0"/>
                  </a:lnTo>
                  <a:lnTo>
                    <a:pt x="152" y="0"/>
                  </a:lnTo>
                  <a:lnTo>
                    <a:pt x="156" y="0"/>
                  </a:lnTo>
                  <a:lnTo>
                    <a:pt x="160" y="4"/>
                  </a:lnTo>
                  <a:lnTo>
                    <a:pt x="164" y="4"/>
                  </a:lnTo>
                  <a:lnTo>
                    <a:pt x="168" y="4"/>
                  </a:lnTo>
                  <a:lnTo>
                    <a:pt x="172" y="4"/>
                  </a:lnTo>
                  <a:lnTo>
                    <a:pt x="176" y="4"/>
                  </a:lnTo>
                  <a:lnTo>
                    <a:pt x="180" y="4"/>
                  </a:lnTo>
                  <a:lnTo>
                    <a:pt x="184" y="4"/>
                  </a:lnTo>
                  <a:lnTo>
                    <a:pt x="188" y="0"/>
                  </a:lnTo>
                  <a:lnTo>
                    <a:pt x="192" y="0"/>
                  </a:lnTo>
                  <a:lnTo>
                    <a:pt x="196" y="0"/>
                  </a:lnTo>
                  <a:lnTo>
                    <a:pt x="200" y="0"/>
                  </a:lnTo>
                  <a:lnTo>
                    <a:pt x="204" y="0"/>
                  </a:lnTo>
                  <a:lnTo>
                    <a:pt x="208" y="0"/>
                  </a:lnTo>
                  <a:lnTo>
                    <a:pt x="212" y="0"/>
                  </a:lnTo>
                  <a:lnTo>
                    <a:pt x="216" y="4"/>
                  </a:lnTo>
                  <a:lnTo>
                    <a:pt x="220" y="4"/>
                  </a:lnTo>
                  <a:lnTo>
                    <a:pt x="224" y="4"/>
                  </a:lnTo>
                  <a:lnTo>
                    <a:pt x="232" y="4"/>
                  </a:lnTo>
                  <a:lnTo>
                    <a:pt x="236" y="4"/>
                  </a:lnTo>
                  <a:lnTo>
                    <a:pt x="240" y="4"/>
                  </a:lnTo>
                  <a:lnTo>
                    <a:pt x="244" y="0"/>
                  </a:lnTo>
                  <a:lnTo>
                    <a:pt x="248" y="0"/>
                  </a:lnTo>
                  <a:lnTo>
                    <a:pt x="252" y="0"/>
                  </a:lnTo>
                  <a:lnTo>
                    <a:pt x="256" y="0"/>
                  </a:lnTo>
                  <a:lnTo>
                    <a:pt x="260" y="0"/>
                  </a:lnTo>
                  <a:lnTo>
                    <a:pt x="264"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821" name="Rectangle 1701"/>
            <p:cNvSpPr>
              <a:spLocks noChangeArrowheads="1"/>
            </p:cNvSpPr>
            <p:nvPr/>
          </p:nvSpPr>
          <p:spPr bwMode="auto">
            <a:xfrm>
              <a:off x="1730795" y="4610206"/>
              <a:ext cx="48731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kernel: 1 to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22" name="Rectangle 1702"/>
            <p:cNvSpPr>
              <a:spLocks noChangeArrowheads="1"/>
            </p:cNvSpPr>
            <p:nvPr/>
          </p:nvSpPr>
          <p:spPr bwMode="auto">
            <a:xfrm>
              <a:off x="1934584" y="5517232"/>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8" name="Rectangle 1828"/>
            <p:cNvSpPr>
              <a:spLocks noChangeArrowheads="1"/>
            </p:cNvSpPr>
            <p:nvPr/>
          </p:nvSpPr>
          <p:spPr bwMode="auto">
            <a:xfrm>
              <a:off x="3391447" y="4762567"/>
              <a:ext cx="1243193" cy="60986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50" name="Line 1830"/>
            <p:cNvSpPr>
              <a:spLocks noChangeShapeType="1"/>
            </p:cNvSpPr>
            <p:nvPr/>
          </p:nvSpPr>
          <p:spPr bwMode="auto">
            <a:xfrm>
              <a:off x="3391447" y="5372435"/>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52" name="Line 1832"/>
            <p:cNvSpPr>
              <a:spLocks noChangeShapeType="1"/>
            </p:cNvSpPr>
            <p:nvPr/>
          </p:nvSpPr>
          <p:spPr bwMode="auto">
            <a:xfrm flipV="1">
              <a:off x="3391447" y="4762567"/>
              <a:ext cx="2933" cy="60986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53" name="Line 1833"/>
            <p:cNvSpPr>
              <a:spLocks noChangeShapeType="1"/>
            </p:cNvSpPr>
            <p:nvPr/>
          </p:nvSpPr>
          <p:spPr bwMode="auto">
            <a:xfrm>
              <a:off x="3391447" y="5372435"/>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54" name="Line 1834"/>
            <p:cNvSpPr>
              <a:spLocks noChangeShapeType="1"/>
            </p:cNvSpPr>
            <p:nvPr/>
          </p:nvSpPr>
          <p:spPr bwMode="auto">
            <a:xfrm flipV="1">
              <a:off x="3391447" y="4762567"/>
              <a:ext cx="2933" cy="60986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55" name="Line 1835"/>
            <p:cNvSpPr>
              <a:spLocks noChangeShapeType="1"/>
            </p:cNvSpPr>
            <p:nvPr/>
          </p:nvSpPr>
          <p:spPr bwMode="auto">
            <a:xfrm flipV="1">
              <a:off x="3391447" y="5348978"/>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57" name="Rectangle 1837"/>
            <p:cNvSpPr>
              <a:spLocks noChangeArrowheads="1"/>
            </p:cNvSpPr>
            <p:nvPr/>
          </p:nvSpPr>
          <p:spPr bwMode="auto">
            <a:xfrm>
              <a:off x="3399929" y="5407620"/>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58" name="Line 1838"/>
            <p:cNvSpPr>
              <a:spLocks noChangeShapeType="1"/>
            </p:cNvSpPr>
            <p:nvPr/>
          </p:nvSpPr>
          <p:spPr bwMode="auto">
            <a:xfrm flipV="1">
              <a:off x="4013044" y="5348978"/>
              <a:ext cx="2933" cy="234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60" name="Rectangle 1840"/>
            <p:cNvSpPr>
              <a:spLocks noChangeArrowheads="1"/>
            </p:cNvSpPr>
            <p:nvPr/>
          </p:nvSpPr>
          <p:spPr bwMode="auto">
            <a:xfrm>
              <a:off x="3985710" y="5407620"/>
              <a:ext cx="12503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64" name="Line 1844"/>
            <p:cNvSpPr>
              <a:spLocks noChangeShapeType="1"/>
            </p:cNvSpPr>
            <p:nvPr/>
          </p:nvSpPr>
          <p:spPr bwMode="auto">
            <a:xfrm>
              <a:off x="3391447" y="5372435"/>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66" name="Rectangle 1846"/>
            <p:cNvSpPr>
              <a:spLocks noChangeArrowheads="1"/>
            </p:cNvSpPr>
            <p:nvPr/>
          </p:nvSpPr>
          <p:spPr bwMode="auto">
            <a:xfrm>
              <a:off x="3204180" y="5278608"/>
              <a:ext cx="12824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67" name="Line 1847"/>
            <p:cNvSpPr>
              <a:spLocks noChangeShapeType="1"/>
            </p:cNvSpPr>
            <p:nvPr/>
          </p:nvSpPr>
          <p:spPr bwMode="auto">
            <a:xfrm>
              <a:off x="3391447" y="5067501"/>
              <a:ext cx="11728"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69" name="Rectangle 1849"/>
            <p:cNvSpPr>
              <a:spLocks noChangeArrowheads="1"/>
            </p:cNvSpPr>
            <p:nvPr/>
          </p:nvSpPr>
          <p:spPr bwMode="auto">
            <a:xfrm>
              <a:off x="3317831" y="4973675"/>
              <a:ext cx="4167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72" name="Rectangle 1852"/>
            <p:cNvSpPr>
              <a:spLocks noChangeArrowheads="1"/>
            </p:cNvSpPr>
            <p:nvPr/>
          </p:nvSpPr>
          <p:spPr bwMode="auto">
            <a:xfrm>
              <a:off x="3239659" y="4668741"/>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74" name="Line 1854"/>
            <p:cNvSpPr>
              <a:spLocks noChangeShapeType="1"/>
            </p:cNvSpPr>
            <p:nvPr/>
          </p:nvSpPr>
          <p:spPr bwMode="auto">
            <a:xfrm>
              <a:off x="3391447" y="5372435"/>
              <a:ext cx="1243193" cy="29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76" name="Line 1856"/>
            <p:cNvSpPr>
              <a:spLocks noChangeShapeType="1"/>
            </p:cNvSpPr>
            <p:nvPr/>
          </p:nvSpPr>
          <p:spPr bwMode="auto">
            <a:xfrm flipV="1">
              <a:off x="3391447" y="4762567"/>
              <a:ext cx="2933" cy="60986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77" name="Freeform 185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78" name="Freeform 1858"/>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79" name="Freeform 185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0" name="Freeform 186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1" name="Freeform 186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2" name="Freeform 186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3" name="Freeform 186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4" name="Freeform 186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5" name="Freeform 186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6" name="Freeform 186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7" name="Freeform 186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8" name="Freeform 1868"/>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89" name="Freeform 186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0" name="Freeform 187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1" name="Freeform 187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2" name="Freeform 187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3" name="Freeform 187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4" name="Freeform 187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5" name="Freeform 187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6" name="Freeform 187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7" name="Freeform 187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8" name="Freeform 1878"/>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6999" name="Freeform 187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0" name="Freeform 188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1" name="Freeform 188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2" name="Freeform 188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3" name="Freeform 188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4" name="Freeform 188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5" name="Freeform 188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6" name="Freeform 188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7" name="Freeform 188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8" name="Freeform 1888"/>
            <p:cNvSpPr>
              <a:spLocks/>
            </p:cNvSpPr>
            <p:nvPr/>
          </p:nvSpPr>
          <p:spPr bwMode="auto">
            <a:xfrm>
              <a:off x="3403176" y="5008860"/>
              <a:ext cx="774063" cy="105555"/>
            </a:xfrm>
            <a:custGeom>
              <a:avLst/>
              <a:gdLst/>
              <a:ahLst/>
              <a:cxnLst>
                <a:cxn ang="0">
                  <a:pos x="4" y="4"/>
                </a:cxn>
                <a:cxn ang="0">
                  <a:pos x="12" y="16"/>
                </a:cxn>
                <a:cxn ang="0">
                  <a:pos x="20" y="32"/>
                </a:cxn>
                <a:cxn ang="0">
                  <a:pos x="28" y="36"/>
                </a:cxn>
                <a:cxn ang="0">
                  <a:pos x="36" y="36"/>
                </a:cxn>
                <a:cxn ang="0">
                  <a:pos x="44" y="28"/>
                </a:cxn>
                <a:cxn ang="0">
                  <a:pos x="52" y="20"/>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32"/>
                  </a:lnTo>
                  <a:lnTo>
                    <a:pt x="24" y="36"/>
                  </a:lnTo>
                  <a:lnTo>
                    <a:pt x="28" y="36"/>
                  </a:lnTo>
                  <a:lnTo>
                    <a:pt x="32" y="36"/>
                  </a:lnTo>
                  <a:lnTo>
                    <a:pt x="36" y="36"/>
                  </a:lnTo>
                  <a:lnTo>
                    <a:pt x="40" y="32"/>
                  </a:lnTo>
                  <a:lnTo>
                    <a:pt x="44" y="28"/>
                  </a:lnTo>
                  <a:lnTo>
                    <a:pt x="48" y="24"/>
                  </a:lnTo>
                  <a:lnTo>
                    <a:pt x="52" y="20"/>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09" name="Freeform 1889"/>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2"/>
                </a:cxn>
                <a:cxn ang="0">
                  <a:pos x="44" y="28"/>
                </a:cxn>
                <a:cxn ang="0">
                  <a:pos x="52" y="20"/>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28"/>
                  </a:lnTo>
                  <a:lnTo>
                    <a:pt x="24" y="32"/>
                  </a:lnTo>
                  <a:lnTo>
                    <a:pt x="28" y="36"/>
                  </a:lnTo>
                  <a:lnTo>
                    <a:pt x="32" y="36"/>
                  </a:lnTo>
                  <a:lnTo>
                    <a:pt x="36" y="32"/>
                  </a:lnTo>
                  <a:lnTo>
                    <a:pt x="40" y="32"/>
                  </a:lnTo>
                  <a:lnTo>
                    <a:pt x="44" y="28"/>
                  </a:lnTo>
                  <a:lnTo>
                    <a:pt x="48" y="24"/>
                  </a:lnTo>
                  <a:lnTo>
                    <a:pt x="52" y="20"/>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0" name="Freeform 1890"/>
            <p:cNvSpPr>
              <a:spLocks/>
            </p:cNvSpPr>
            <p:nvPr/>
          </p:nvSpPr>
          <p:spPr bwMode="auto">
            <a:xfrm>
              <a:off x="3403176" y="4985403"/>
              <a:ext cx="774063" cy="152467"/>
            </a:xfrm>
            <a:custGeom>
              <a:avLst/>
              <a:gdLst/>
              <a:ahLst/>
              <a:cxnLst>
                <a:cxn ang="0">
                  <a:pos x="4" y="8"/>
                </a:cxn>
                <a:cxn ang="0">
                  <a:pos x="12" y="28"/>
                </a:cxn>
                <a:cxn ang="0">
                  <a:pos x="20" y="44"/>
                </a:cxn>
                <a:cxn ang="0">
                  <a:pos x="28" y="52"/>
                </a:cxn>
                <a:cxn ang="0">
                  <a:pos x="36" y="48"/>
                </a:cxn>
                <a:cxn ang="0">
                  <a:pos x="44" y="40"/>
                </a:cxn>
                <a:cxn ang="0">
                  <a:pos x="52" y="28"/>
                </a:cxn>
                <a:cxn ang="0">
                  <a:pos x="60" y="20"/>
                </a:cxn>
                <a:cxn ang="0">
                  <a:pos x="68" y="20"/>
                </a:cxn>
                <a:cxn ang="0">
                  <a:pos x="76" y="24"/>
                </a:cxn>
                <a:cxn ang="0">
                  <a:pos x="84" y="28"/>
                </a:cxn>
                <a:cxn ang="0">
                  <a:pos x="92" y="28"/>
                </a:cxn>
                <a:cxn ang="0">
                  <a:pos x="100" y="24"/>
                </a:cxn>
                <a:cxn ang="0">
                  <a:pos x="108" y="24"/>
                </a:cxn>
                <a:cxn ang="0">
                  <a:pos x="120" y="20"/>
                </a:cxn>
                <a:cxn ang="0">
                  <a:pos x="128" y="24"/>
                </a:cxn>
                <a:cxn ang="0">
                  <a:pos x="136" y="24"/>
                </a:cxn>
                <a:cxn ang="0">
                  <a:pos x="144" y="28"/>
                </a:cxn>
                <a:cxn ang="0">
                  <a:pos x="152" y="28"/>
                </a:cxn>
                <a:cxn ang="0">
                  <a:pos x="160" y="24"/>
                </a:cxn>
                <a:cxn ang="0">
                  <a:pos x="168" y="24"/>
                </a:cxn>
                <a:cxn ang="0">
                  <a:pos x="176" y="24"/>
                </a:cxn>
                <a:cxn ang="0">
                  <a:pos x="184" y="24"/>
                </a:cxn>
                <a:cxn ang="0">
                  <a:pos x="192" y="28"/>
                </a:cxn>
                <a:cxn ang="0">
                  <a:pos x="200" y="28"/>
                </a:cxn>
                <a:cxn ang="0">
                  <a:pos x="208" y="28"/>
                </a:cxn>
                <a:cxn ang="0">
                  <a:pos x="216" y="28"/>
                </a:cxn>
                <a:cxn ang="0">
                  <a:pos x="224" y="24"/>
                </a:cxn>
                <a:cxn ang="0">
                  <a:pos x="236" y="24"/>
                </a:cxn>
                <a:cxn ang="0">
                  <a:pos x="244" y="28"/>
                </a:cxn>
                <a:cxn ang="0">
                  <a:pos x="252" y="28"/>
                </a:cxn>
                <a:cxn ang="0">
                  <a:pos x="260" y="28"/>
                </a:cxn>
              </a:cxnLst>
              <a:rect l="0" t="0" r="r" b="b"/>
              <a:pathLst>
                <a:path w="264" h="52">
                  <a:moveTo>
                    <a:pt x="0" y="0"/>
                  </a:moveTo>
                  <a:lnTo>
                    <a:pt x="4" y="8"/>
                  </a:lnTo>
                  <a:lnTo>
                    <a:pt x="8" y="16"/>
                  </a:lnTo>
                  <a:lnTo>
                    <a:pt x="12" y="28"/>
                  </a:lnTo>
                  <a:lnTo>
                    <a:pt x="16" y="36"/>
                  </a:lnTo>
                  <a:lnTo>
                    <a:pt x="20" y="44"/>
                  </a:lnTo>
                  <a:lnTo>
                    <a:pt x="24" y="48"/>
                  </a:lnTo>
                  <a:lnTo>
                    <a:pt x="28" y="52"/>
                  </a:lnTo>
                  <a:lnTo>
                    <a:pt x="32" y="52"/>
                  </a:lnTo>
                  <a:lnTo>
                    <a:pt x="36" y="48"/>
                  </a:lnTo>
                  <a:lnTo>
                    <a:pt x="40" y="44"/>
                  </a:lnTo>
                  <a:lnTo>
                    <a:pt x="44" y="40"/>
                  </a:lnTo>
                  <a:lnTo>
                    <a:pt x="48" y="32"/>
                  </a:lnTo>
                  <a:lnTo>
                    <a:pt x="52" y="28"/>
                  </a:lnTo>
                  <a:lnTo>
                    <a:pt x="56" y="20"/>
                  </a:lnTo>
                  <a:lnTo>
                    <a:pt x="60" y="20"/>
                  </a:lnTo>
                  <a:lnTo>
                    <a:pt x="64" y="20"/>
                  </a:lnTo>
                  <a:lnTo>
                    <a:pt x="68" y="20"/>
                  </a:lnTo>
                  <a:lnTo>
                    <a:pt x="72" y="20"/>
                  </a:lnTo>
                  <a:lnTo>
                    <a:pt x="76" y="24"/>
                  </a:lnTo>
                  <a:lnTo>
                    <a:pt x="80" y="24"/>
                  </a:lnTo>
                  <a:lnTo>
                    <a:pt x="84" y="28"/>
                  </a:lnTo>
                  <a:lnTo>
                    <a:pt x="88" y="28"/>
                  </a:lnTo>
                  <a:lnTo>
                    <a:pt x="92" y="28"/>
                  </a:lnTo>
                  <a:lnTo>
                    <a:pt x="96" y="28"/>
                  </a:lnTo>
                  <a:lnTo>
                    <a:pt x="100" y="24"/>
                  </a:lnTo>
                  <a:lnTo>
                    <a:pt x="104" y="24"/>
                  </a:lnTo>
                  <a:lnTo>
                    <a:pt x="108" y="24"/>
                  </a:lnTo>
                  <a:lnTo>
                    <a:pt x="116" y="20"/>
                  </a:lnTo>
                  <a:lnTo>
                    <a:pt x="120" y="20"/>
                  </a:lnTo>
                  <a:lnTo>
                    <a:pt x="124" y="20"/>
                  </a:lnTo>
                  <a:lnTo>
                    <a:pt x="128" y="24"/>
                  </a:lnTo>
                  <a:lnTo>
                    <a:pt x="132" y="24"/>
                  </a:lnTo>
                  <a:lnTo>
                    <a:pt x="136" y="24"/>
                  </a:lnTo>
                  <a:lnTo>
                    <a:pt x="140" y="28"/>
                  </a:lnTo>
                  <a:lnTo>
                    <a:pt x="144" y="28"/>
                  </a:lnTo>
                  <a:lnTo>
                    <a:pt x="148" y="28"/>
                  </a:lnTo>
                  <a:lnTo>
                    <a:pt x="152" y="28"/>
                  </a:lnTo>
                  <a:lnTo>
                    <a:pt x="156" y="28"/>
                  </a:lnTo>
                  <a:lnTo>
                    <a:pt x="160" y="24"/>
                  </a:lnTo>
                  <a:lnTo>
                    <a:pt x="164" y="24"/>
                  </a:lnTo>
                  <a:lnTo>
                    <a:pt x="168" y="24"/>
                  </a:lnTo>
                  <a:lnTo>
                    <a:pt x="172" y="24"/>
                  </a:lnTo>
                  <a:lnTo>
                    <a:pt x="176" y="24"/>
                  </a:lnTo>
                  <a:lnTo>
                    <a:pt x="180" y="24"/>
                  </a:lnTo>
                  <a:lnTo>
                    <a:pt x="184" y="24"/>
                  </a:lnTo>
                  <a:lnTo>
                    <a:pt x="188" y="28"/>
                  </a:lnTo>
                  <a:lnTo>
                    <a:pt x="192" y="28"/>
                  </a:lnTo>
                  <a:lnTo>
                    <a:pt x="196" y="28"/>
                  </a:lnTo>
                  <a:lnTo>
                    <a:pt x="200" y="28"/>
                  </a:lnTo>
                  <a:lnTo>
                    <a:pt x="204" y="28"/>
                  </a:lnTo>
                  <a:lnTo>
                    <a:pt x="208" y="28"/>
                  </a:lnTo>
                  <a:lnTo>
                    <a:pt x="212" y="28"/>
                  </a:lnTo>
                  <a:lnTo>
                    <a:pt x="216" y="28"/>
                  </a:lnTo>
                  <a:lnTo>
                    <a:pt x="220" y="24"/>
                  </a:lnTo>
                  <a:lnTo>
                    <a:pt x="224" y="24"/>
                  </a:lnTo>
                  <a:lnTo>
                    <a:pt x="232" y="24"/>
                  </a:lnTo>
                  <a:lnTo>
                    <a:pt x="236" y="24"/>
                  </a:lnTo>
                  <a:lnTo>
                    <a:pt x="240" y="28"/>
                  </a:lnTo>
                  <a:lnTo>
                    <a:pt x="244" y="28"/>
                  </a:lnTo>
                  <a:lnTo>
                    <a:pt x="248" y="28"/>
                  </a:lnTo>
                  <a:lnTo>
                    <a:pt x="252" y="28"/>
                  </a:lnTo>
                  <a:lnTo>
                    <a:pt x="256" y="28"/>
                  </a:lnTo>
                  <a:lnTo>
                    <a:pt x="260" y="28"/>
                  </a:lnTo>
                  <a:lnTo>
                    <a:pt x="264" y="2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1" name="Freeform 1891"/>
            <p:cNvSpPr>
              <a:spLocks/>
            </p:cNvSpPr>
            <p:nvPr/>
          </p:nvSpPr>
          <p:spPr bwMode="auto">
            <a:xfrm>
              <a:off x="3403176" y="4985403"/>
              <a:ext cx="774063" cy="140738"/>
            </a:xfrm>
            <a:custGeom>
              <a:avLst/>
              <a:gdLst/>
              <a:ahLst/>
              <a:cxnLst>
                <a:cxn ang="0">
                  <a:pos x="4" y="44"/>
                </a:cxn>
                <a:cxn ang="0">
                  <a:pos x="12" y="36"/>
                </a:cxn>
                <a:cxn ang="0">
                  <a:pos x="20" y="24"/>
                </a:cxn>
                <a:cxn ang="0">
                  <a:pos x="28" y="12"/>
                </a:cxn>
                <a:cxn ang="0">
                  <a:pos x="36" y="0"/>
                </a:cxn>
                <a:cxn ang="0">
                  <a:pos x="44" y="0"/>
                </a:cxn>
                <a:cxn ang="0">
                  <a:pos x="52" y="8"/>
                </a:cxn>
                <a:cxn ang="0">
                  <a:pos x="60" y="20"/>
                </a:cxn>
                <a:cxn ang="0">
                  <a:pos x="68" y="36"/>
                </a:cxn>
                <a:cxn ang="0">
                  <a:pos x="76" y="44"/>
                </a:cxn>
                <a:cxn ang="0">
                  <a:pos x="84" y="48"/>
                </a:cxn>
                <a:cxn ang="0">
                  <a:pos x="92" y="40"/>
                </a:cxn>
                <a:cxn ang="0">
                  <a:pos x="100" y="32"/>
                </a:cxn>
                <a:cxn ang="0">
                  <a:pos x="108" y="20"/>
                </a:cxn>
                <a:cxn ang="0">
                  <a:pos x="120" y="16"/>
                </a:cxn>
                <a:cxn ang="0">
                  <a:pos x="128" y="16"/>
                </a:cxn>
                <a:cxn ang="0">
                  <a:pos x="136" y="20"/>
                </a:cxn>
                <a:cxn ang="0">
                  <a:pos x="144" y="24"/>
                </a:cxn>
                <a:cxn ang="0">
                  <a:pos x="152" y="28"/>
                </a:cxn>
                <a:cxn ang="0">
                  <a:pos x="160" y="28"/>
                </a:cxn>
                <a:cxn ang="0">
                  <a:pos x="168" y="28"/>
                </a:cxn>
                <a:cxn ang="0">
                  <a:pos x="176" y="28"/>
                </a:cxn>
                <a:cxn ang="0">
                  <a:pos x="184" y="28"/>
                </a:cxn>
                <a:cxn ang="0">
                  <a:pos x="192" y="28"/>
                </a:cxn>
                <a:cxn ang="0">
                  <a:pos x="200" y="28"/>
                </a:cxn>
                <a:cxn ang="0">
                  <a:pos x="208" y="24"/>
                </a:cxn>
                <a:cxn ang="0">
                  <a:pos x="216" y="24"/>
                </a:cxn>
                <a:cxn ang="0">
                  <a:pos x="224" y="24"/>
                </a:cxn>
                <a:cxn ang="0">
                  <a:pos x="236" y="24"/>
                </a:cxn>
                <a:cxn ang="0">
                  <a:pos x="244" y="24"/>
                </a:cxn>
                <a:cxn ang="0">
                  <a:pos x="252" y="28"/>
                </a:cxn>
                <a:cxn ang="0">
                  <a:pos x="260" y="28"/>
                </a:cxn>
              </a:cxnLst>
              <a:rect l="0" t="0" r="r" b="b"/>
              <a:pathLst>
                <a:path w="264" h="48">
                  <a:moveTo>
                    <a:pt x="0" y="44"/>
                  </a:moveTo>
                  <a:lnTo>
                    <a:pt x="4" y="44"/>
                  </a:lnTo>
                  <a:lnTo>
                    <a:pt x="8" y="40"/>
                  </a:lnTo>
                  <a:lnTo>
                    <a:pt x="12" y="36"/>
                  </a:lnTo>
                  <a:lnTo>
                    <a:pt x="16" y="32"/>
                  </a:lnTo>
                  <a:lnTo>
                    <a:pt x="20" y="24"/>
                  </a:lnTo>
                  <a:lnTo>
                    <a:pt x="24" y="20"/>
                  </a:lnTo>
                  <a:lnTo>
                    <a:pt x="28" y="12"/>
                  </a:lnTo>
                  <a:lnTo>
                    <a:pt x="32" y="4"/>
                  </a:lnTo>
                  <a:lnTo>
                    <a:pt x="36" y="0"/>
                  </a:lnTo>
                  <a:lnTo>
                    <a:pt x="40" y="0"/>
                  </a:lnTo>
                  <a:lnTo>
                    <a:pt x="44" y="0"/>
                  </a:lnTo>
                  <a:lnTo>
                    <a:pt x="48" y="4"/>
                  </a:lnTo>
                  <a:lnTo>
                    <a:pt x="52" y="8"/>
                  </a:lnTo>
                  <a:lnTo>
                    <a:pt x="56" y="12"/>
                  </a:lnTo>
                  <a:lnTo>
                    <a:pt x="60" y="20"/>
                  </a:lnTo>
                  <a:lnTo>
                    <a:pt x="64" y="28"/>
                  </a:lnTo>
                  <a:lnTo>
                    <a:pt x="68" y="36"/>
                  </a:lnTo>
                  <a:lnTo>
                    <a:pt x="72" y="40"/>
                  </a:lnTo>
                  <a:lnTo>
                    <a:pt x="76" y="44"/>
                  </a:lnTo>
                  <a:lnTo>
                    <a:pt x="80" y="48"/>
                  </a:lnTo>
                  <a:lnTo>
                    <a:pt x="84" y="48"/>
                  </a:lnTo>
                  <a:lnTo>
                    <a:pt x="88" y="44"/>
                  </a:lnTo>
                  <a:lnTo>
                    <a:pt x="92" y="40"/>
                  </a:lnTo>
                  <a:lnTo>
                    <a:pt x="96" y="36"/>
                  </a:lnTo>
                  <a:lnTo>
                    <a:pt x="100" y="32"/>
                  </a:lnTo>
                  <a:lnTo>
                    <a:pt x="104" y="24"/>
                  </a:lnTo>
                  <a:lnTo>
                    <a:pt x="108" y="20"/>
                  </a:lnTo>
                  <a:lnTo>
                    <a:pt x="116" y="16"/>
                  </a:lnTo>
                  <a:lnTo>
                    <a:pt x="120" y="16"/>
                  </a:lnTo>
                  <a:lnTo>
                    <a:pt x="124" y="16"/>
                  </a:lnTo>
                  <a:lnTo>
                    <a:pt x="128" y="16"/>
                  </a:lnTo>
                  <a:lnTo>
                    <a:pt x="132" y="16"/>
                  </a:lnTo>
                  <a:lnTo>
                    <a:pt x="136" y="20"/>
                  </a:lnTo>
                  <a:lnTo>
                    <a:pt x="140" y="24"/>
                  </a:lnTo>
                  <a:lnTo>
                    <a:pt x="144" y="24"/>
                  </a:lnTo>
                  <a:lnTo>
                    <a:pt x="148" y="28"/>
                  </a:lnTo>
                  <a:lnTo>
                    <a:pt x="152" y="28"/>
                  </a:lnTo>
                  <a:lnTo>
                    <a:pt x="156" y="28"/>
                  </a:lnTo>
                  <a:lnTo>
                    <a:pt x="160" y="28"/>
                  </a:lnTo>
                  <a:lnTo>
                    <a:pt x="164" y="28"/>
                  </a:lnTo>
                  <a:lnTo>
                    <a:pt x="168" y="28"/>
                  </a:lnTo>
                  <a:lnTo>
                    <a:pt x="172" y="28"/>
                  </a:lnTo>
                  <a:lnTo>
                    <a:pt x="176" y="28"/>
                  </a:lnTo>
                  <a:lnTo>
                    <a:pt x="180" y="28"/>
                  </a:lnTo>
                  <a:lnTo>
                    <a:pt x="184" y="28"/>
                  </a:lnTo>
                  <a:lnTo>
                    <a:pt x="188" y="28"/>
                  </a:lnTo>
                  <a:lnTo>
                    <a:pt x="192" y="28"/>
                  </a:lnTo>
                  <a:lnTo>
                    <a:pt x="196" y="28"/>
                  </a:lnTo>
                  <a:lnTo>
                    <a:pt x="200" y="28"/>
                  </a:lnTo>
                  <a:lnTo>
                    <a:pt x="204" y="24"/>
                  </a:lnTo>
                  <a:lnTo>
                    <a:pt x="208" y="24"/>
                  </a:lnTo>
                  <a:lnTo>
                    <a:pt x="212" y="24"/>
                  </a:lnTo>
                  <a:lnTo>
                    <a:pt x="216" y="24"/>
                  </a:lnTo>
                  <a:lnTo>
                    <a:pt x="220" y="24"/>
                  </a:lnTo>
                  <a:lnTo>
                    <a:pt x="224" y="24"/>
                  </a:lnTo>
                  <a:lnTo>
                    <a:pt x="232" y="24"/>
                  </a:lnTo>
                  <a:lnTo>
                    <a:pt x="236" y="24"/>
                  </a:lnTo>
                  <a:lnTo>
                    <a:pt x="240" y="24"/>
                  </a:lnTo>
                  <a:lnTo>
                    <a:pt x="244" y="24"/>
                  </a:lnTo>
                  <a:lnTo>
                    <a:pt x="248" y="24"/>
                  </a:lnTo>
                  <a:lnTo>
                    <a:pt x="252" y="28"/>
                  </a:lnTo>
                  <a:lnTo>
                    <a:pt x="256" y="28"/>
                  </a:lnTo>
                  <a:lnTo>
                    <a:pt x="260" y="28"/>
                  </a:lnTo>
                  <a:lnTo>
                    <a:pt x="264" y="2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2" name="Freeform 1892"/>
            <p:cNvSpPr>
              <a:spLocks/>
            </p:cNvSpPr>
            <p:nvPr/>
          </p:nvSpPr>
          <p:spPr bwMode="auto">
            <a:xfrm>
              <a:off x="3403176" y="4926762"/>
              <a:ext cx="774063" cy="258021"/>
            </a:xfrm>
            <a:custGeom>
              <a:avLst/>
              <a:gdLst/>
              <a:ahLst/>
              <a:cxnLst>
                <a:cxn ang="0">
                  <a:pos x="4" y="72"/>
                </a:cxn>
                <a:cxn ang="0">
                  <a:pos x="12" y="32"/>
                </a:cxn>
                <a:cxn ang="0">
                  <a:pos x="20" y="4"/>
                </a:cxn>
                <a:cxn ang="0">
                  <a:pos x="28" y="4"/>
                </a:cxn>
                <a:cxn ang="0">
                  <a:pos x="36" y="24"/>
                </a:cxn>
                <a:cxn ang="0">
                  <a:pos x="44" y="56"/>
                </a:cxn>
                <a:cxn ang="0">
                  <a:pos x="52" y="72"/>
                </a:cxn>
                <a:cxn ang="0">
                  <a:pos x="60" y="72"/>
                </a:cxn>
                <a:cxn ang="0">
                  <a:pos x="68" y="52"/>
                </a:cxn>
                <a:cxn ang="0">
                  <a:pos x="76" y="28"/>
                </a:cxn>
                <a:cxn ang="0">
                  <a:pos x="84" y="20"/>
                </a:cxn>
                <a:cxn ang="0">
                  <a:pos x="92" y="28"/>
                </a:cxn>
                <a:cxn ang="0">
                  <a:pos x="100" y="44"/>
                </a:cxn>
                <a:cxn ang="0">
                  <a:pos x="108" y="60"/>
                </a:cxn>
                <a:cxn ang="0">
                  <a:pos x="120" y="64"/>
                </a:cxn>
                <a:cxn ang="0">
                  <a:pos x="128" y="52"/>
                </a:cxn>
                <a:cxn ang="0">
                  <a:pos x="136" y="40"/>
                </a:cxn>
                <a:cxn ang="0">
                  <a:pos x="144" y="32"/>
                </a:cxn>
                <a:cxn ang="0">
                  <a:pos x="152" y="36"/>
                </a:cxn>
                <a:cxn ang="0">
                  <a:pos x="160" y="48"/>
                </a:cxn>
                <a:cxn ang="0">
                  <a:pos x="168" y="60"/>
                </a:cxn>
                <a:cxn ang="0">
                  <a:pos x="176" y="60"/>
                </a:cxn>
                <a:cxn ang="0">
                  <a:pos x="184" y="52"/>
                </a:cxn>
                <a:cxn ang="0">
                  <a:pos x="192" y="44"/>
                </a:cxn>
                <a:cxn ang="0">
                  <a:pos x="200" y="40"/>
                </a:cxn>
                <a:cxn ang="0">
                  <a:pos x="208" y="40"/>
                </a:cxn>
                <a:cxn ang="0">
                  <a:pos x="216" y="48"/>
                </a:cxn>
                <a:cxn ang="0">
                  <a:pos x="224" y="52"/>
                </a:cxn>
                <a:cxn ang="0">
                  <a:pos x="236" y="52"/>
                </a:cxn>
                <a:cxn ang="0">
                  <a:pos x="244" y="48"/>
                </a:cxn>
                <a:cxn ang="0">
                  <a:pos x="252" y="40"/>
                </a:cxn>
                <a:cxn ang="0">
                  <a:pos x="260" y="40"/>
                </a:cxn>
              </a:cxnLst>
              <a:rect l="0" t="0" r="r" b="b"/>
              <a:pathLst>
                <a:path w="264" h="88">
                  <a:moveTo>
                    <a:pt x="0" y="88"/>
                  </a:moveTo>
                  <a:lnTo>
                    <a:pt x="4" y="72"/>
                  </a:lnTo>
                  <a:lnTo>
                    <a:pt x="8" y="52"/>
                  </a:lnTo>
                  <a:lnTo>
                    <a:pt x="12" y="32"/>
                  </a:lnTo>
                  <a:lnTo>
                    <a:pt x="16" y="16"/>
                  </a:lnTo>
                  <a:lnTo>
                    <a:pt x="20" y="4"/>
                  </a:lnTo>
                  <a:lnTo>
                    <a:pt x="24" y="0"/>
                  </a:lnTo>
                  <a:lnTo>
                    <a:pt x="28" y="4"/>
                  </a:lnTo>
                  <a:lnTo>
                    <a:pt x="32" y="12"/>
                  </a:lnTo>
                  <a:lnTo>
                    <a:pt x="36" y="24"/>
                  </a:lnTo>
                  <a:lnTo>
                    <a:pt x="40" y="40"/>
                  </a:lnTo>
                  <a:lnTo>
                    <a:pt x="44" y="56"/>
                  </a:lnTo>
                  <a:lnTo>
                    <a:pt x="48" y="68"/>
                  </a:lnTo>
                  <a:lnTo>
                    <a:pt x="52" y="72"/>
                  </a:lnTo>
                  <a:lnTo>
                    <a:pt x="56" y="76"/>
                  </a:lnTo>
                  <a:lnTo>
                    <a:pt x="60" y="72"/>
                  </a:lnTo>
                  <a:lnTo>
                    <a:pt x="64" y="64"/>
                  </a:lnTo>
                  <a:lnTo>
                    <a:pt x="68" y="52"/>
                  </a:lnTo>
                  <a:lnTo>
                    <a:pt x="72" y="40"/>
                  </a:lnTo>
                  <a:lnTo>
                    <a:pt x="76" y="28"/>
                  </a:lnTo>
                  <a:lnTo>
                    <a:pt x="80" y="20"/>
                  </a:lnTo>
                  <a:lnTo>
                    <a:pt x="84" y="20"/>
                  </a:lnTo>
                  <a:lnTo>
                    <a:pt x="88" y="20"/>
                  </a:lnTo>
                  <a:lnTo>
                    <a:pt x="92" y="28"/>
                  </a:lnTo>
                  <a:lnTo>
                    <a:pt x="96" y="36"/>
                  </a:lnTo>
                  <a:lnTo>
                    <a:pt x="100" y="44"/>
                  </a:lnTo>
                  <a:lnTo>
                    <a:pt x="104" y="56"/>
                  </a:lnTo>
                  <a:lnTo>
                    <a:pt x="108" y="60"/>
                  </a:lnTo>
                  <a:lnTo>
                    <a:pt x="116" y="64"/>
                  </a:lnTo>
                  <a:lnTo>
                    <a:pt x="120" y="64"/>
                  </a:lnTo>
                  <a:lnTo>
                    <a:pt x="124" y="60"/>
                  </a:lnTo>
                  <a:lnTo>
                    <a:pt x="128" y="52"/>
                  </a:lnTo>
                  <a:lnTo>
                    <a:pt x="132" y="44"/>
                  </a:lnTo>
                  <a:lnTo>
                    <a:pt x="136" y="40"/>
                  </a:lnTo>
                  <a:lnTo>
                    <a:pt x="140" y="36"/>
                  </a:lnTo>
                  <a:lnTo>
                    <a:pt x="144" y="32"/>
                  </a:lnTo>
                  <a:lnTo>
                    <a:pt x="148" y="32"/>
                  </a:lnTo>
                  <a:lnTo>
                    <a:pt x="152" y="36"/>
                  </a:lnTo>
                  <a:lnTo>
                    <a:pt x="156" y="44"/>
                  </a:lnTo>
                  <a:lnTo>
                    <a:pt x="160" y="48"/>
                  </a:lnTo>
                  <a:lnTo>
                    <a:pt x="164" y="56"/>
                  </a:lnTo>
                  <a:lnTo>
                    <a:pt x="168" y="60"/>
                  </a:lnTo>
                  <a:lnTo>
                    <a:pt x="172" y="60"/>
                  </a:lnTo>
                  <a:lnTo>
                    <a:pt x="176" y="60"/>
                  </a:lnTo>
                  <a:lnTo>
                    <a:pt x="180" y="56"/>
                  </a:lnTo>
                  <a:lnTo>
                    <a:pt x="184" y="52"/>
                  </a:lnTo>
                  <a:lnTo>
                    <a:pt x="188" y="48"/>
                  </a:lnTo>
                  <a:lnTo>
                    <a:pt x="192" y="44"/>
                  </a:lnTo>
                  <a:lnTo>
                    <a:pt x="196" y="40"/>
                  </a:lnTo>
                  <a:lnTo>
                    <a:pt x="200" y="40"/>
                  </a:lnTo>
                  <a:lnTo>
                    <a:pt x="204" y="40"/>
                  </a:lnTo>
                  <a:lnTo>
                    <a:pt x="208" y="40"/>
                  </a:lnTo>
                  <a:lnTo>
                    <a:pt x="212" y="44"/>
                  </a:lnTo>
                  <a:lnTo>
                    <a:pt x="216" y="48"/>
                  </a:lnTo>
                  <a:lnTo>
                    <a:pt x="220" y="52"/>
                  </a:lnTo>
                  <a:lnTo>
                    <a:pt x="224" y="52"/>
                  </a:lnTo>
                  <a:lnTo>
                    <a:pt x="232" y="52"/>
                  </a:lnTo>
                  <a:lnTo>
                    <a:pt x="236" y="52"/>
                  </a:lnTo>
                  <a:lnTo>
                    <a:pt x="240" y="48"/>
                  </a:lnTo>
                  <a:lnTo>
                    <a:pt x="244" y="48"/>
                  </a:lnTo>
                  <a:lnTo>
                    <a:pt x="248" y="44"/>
                  </a:lnTo>
                  <a:lnTo>
                    <a:pt x="252" y="40"/>
                  </a:lnTo>
                  <a:lnTo>
                    <a:pt x="256" y="40"/>
                  </a:lnTo>
                  <a:lnTo>
                    <a:pt x="260" y="40"/>
                  </a:lnTo>
                  <a:lnTo>
                    <a:pt x="264" y="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3" name="Freeform 1893"/>
            <p:cNvSpPr>
              <a:spLocks/>
            </p:cNvSpPr>
            <p:nvPr/>
          </p:nvSpPr>
          <p:spPr bwMode="auto">
            <a:xfrm>
              <a:off x="3403176" y="4973675"/>
              <a:ext cx="774063" cy="199380"/>
            </a:xfrm>
            <a:custGeom>
              <a:avLst/>
              <a:gdLst/>
              <a:ahLst/>
              <a:cxnLst>
                <a:cxn ang="0">
                  <a:pos x="4" y="60"/>
                </a:cxn>
                <a:cxn ang="0">
                  <a:pos x="12" y="36"/>
                </a:cxn>
                <a:cxn ang="0">
                  <a:pos x="20" y="12"/>
                </a:cxn>
                <a:cxn ang="0">
                  <a:pos x="28" y="0"/>
                </a:cxn>
                <a:cxn ang="0">
                  <a:pos x="36" y="0"/>
                </a:cxn>
                <a:cxn ang="0">
                  <a:pos x="44" y="16"/>
                </a:cxn>
                <a:cxn ang="0">
                  <a:pos x="52" y="28"/>
                </a:cxn>
                <a:cxn ang="0">
                  <a:pos x="60" y="40"/>
                </a:cxn>
                <a:cxn ang="0">
                  <a:pos x="68" y="36"/>
                </a:cxn>
                <a:cxn ang="0">
                  <a:pos x="76" y="32"/>
                </a:cxn>
                <a:cxn ang="0">
                  <a:pos x="84" y="24"/>
                </a:cxn>
                <a:cxn ang="0">
                  <a:pos x="92" y="24"/>
                </a:cxn>
                <a:cxn ang="0">
                  <a:pos x="100" y="28"/>
                </a:cxn>
                <a:cxn ang="0">
                  <a:pos x="108" y="32"/>
                </a:cxn>
                <a:cxn ang="0">
                  <a:pos x="120" y="36"/>
                </a:cxn>
                <a:cxn ang="0">
                  <a:pos x="128" y="36"/>
                </a:cxn>
                <a:cxn ang="0">
                  <a:pos x="136" y="32"/>
                </a:cxn>
                <a:cxn ang="0">
                  <a:pos x="144" y="28"/>
                </a:cxn>
                <a:cxn ang="0">
                  <a:pos x="152" y="28"/>
                </a:cxn>
                <a:cxn ang="0">
                  <a:pos x="160" y="32"/>
                </a:cxn>
                <a:cxn ang="0">
                  <a:pos x="168" y="32"/>
                </a:cxn>
                <a:cxn ang="0">
                  <a:pos x="176" y="32"/>
                </a:cxn>
                <a:cxn ang="0">
                  <a:pos x="184" y="32"/>
                </a:cxn>
                <a:cxn ang="0">
                  <a:pos x="192" y="28"/>
                </a:cxn>
                <a:cxn ang="0">
                  <a:pos x="200" y="28"/>
                </a:cxn>
                <a:cxn ang="0">
                  <a:pos x="208" y="28"/>
                </a:cxn>
                <a:cxn ang="0">
                  <a:pos x="216" y="28"/>
                </a:cxn>
                <a:cxn ang="0">
                  <a:pos x="224" y="32"/>
                </a:cxn>
                <a:cxn ang="0">
                  <a:pos x="236" y="32"/>
                </a:cxn>
                <a:cxn ang="0">
                  <a:pos x="244" y="28"/>
                </a:cxn>
                <a:cxn ang="0">
                  <a:pos x="252" y="28"/>
                </a:cxn>
                <a:cxn ang="0">
                  <a:pos x="260" y="28"/>
                </a:cxn>
              </a:cxnLst>
              <a:rect l="0" t="0" r="r" b="b"/>
              <a:pathLst>
                <a:path w="264" h="68">
                  <a:moveTo>
                    <a:pt x="0" y="68"/>
                  </a:moveTo>
                  <a:lnTo>
                    <a:pt x="4" y="60"/>
                  </a:lnTo>
                  <a:lnTo>
                    <a:pt x="8" y="48"/>
                  </a:lnTo>
                  <a:lnTo>
                    <a:pt x="12" y="36"/>
                  </a:lnTo>
                  <a:lnTo>
                    <a:pt x="16" y="24"/>
                  </a:lnTo>
                  <a:lnTo>
                    <a:pt x="20" y="12"/>
                  </a:lnTo>
                  <a:lnTo>
                    <a:pt x="24" y="4"/>
                  </a:lnTo>
                  <a:lnTo>
                    <a:pt x="28" y="0"/>
                  </a:lnTo>
                  <a:lnTo>
                    <a:pt x="32" y="0"/>
                  </a:lnTo>
                  <a:lnTo>
                    <a:pt x="36" y="0"/>
                  </a:lnTo>
                  <a:lnTo>
                    <a:pt x="40" y="8"/>
                  </a:lnTo>
                  <a:lnTo>
                    <a:pt x="44" y="16"/>
                  </a:lnTo>
                  <a:lnTo>
                    <a:pt x="48" y="24"/>
                  </a:lnTo>
                  <a:lnTo>
                    <a:pt x="52" y="28"/>
                  </a:lnTo>
                  <a:lnTo>
                    <a:pt x="56" y="36"/>
                  </a:lnTo>
                  <a:lnTo>
                    <a:pt x="60" y="40"/>
                  </a:lnTo>
                  <a:lnTo>
                    <a:pt x="64" y="40"/>
                  </a:lnTo>
                  <a:lnTo>
                    <a:pt x="68" y="36"/>
                  </a:lnTo>
                  <a:lnTo>
                    <a:pt x="72" y="36"/>
                  </a:lnTo>
                  <a:lnTo>
                    <a:pt x="76" y="32"/>
                  </a:lnTo>
                  <a:lnTo>
                    <a:pt x="80" y="28"/>
                  </a:lnTo>
                  <a:lnTo>
                    <a:pt x="84" y="24"/>
                  </a:lnTo>
                  <a:lnTo>
                    <a:pt x="88" y="24"/>
                  </a:lnTo>
                  <a:lnTo>
                    <a:pt x="92" y="24"/>
                  </a:lnTo>
                  <a:lnTo>
                    <a:pt x="96" y="24"/>
                  </a:lnTo>
                  <a:lnTo>
                    <a:pt x="100" y="28"/>
                  </a:lnTo>
                  <a:lnTo>
                    <a:pt x="104" y="28"/>
                  </a:lnTo>
                  <a:lnTo>
                    <a:pt x="108" y="32"/>
                  </a:lnTo>
                  <a:lnTo>
                    <a:pt x="116" y="36"/>
                  </a:lnTo>
                  <a:lnTo>
                    <a:pt x="120" y="36"/>
                  </a:lnTo>
                  <a:lnTo>
                    <a:pt x="124" y="36"/>
                  </a:lnTo>
                  <a:lnTo>
                    <a:pt x="128" y="36"/>
                  </a:lnTo>
                  <a:lnTo>
                    <a:pt x="132" y="36"/>
                  </a:lnTo>
                  <a:lnTo>
                    <a:pt x="136" y="32"/>
                  </a:lnTo>
                  <a:lnTo>
                    <a:pt x="140" y="32"/>
                  </a:lnTo>
                  <a:lnTo>
                    <a:pt x="144" y="28"/>
                  </a:lnTo>
                  <a:lnTo>
                    <a:pt x="148" y="28"/>
                  </a:lnTo>
                  <a:lnTo>
                    <a:pt x="152" y="28"/>
                  </a:lnTo>
                  <a:lnTo>
                    <a:pt x="156" y="28"/>
                  </a:lnTo>
                  <a:lnTo>
                    <a:pt x="160" y="32"/>
                  </a:lnTo>
                  <a:lnTo>
                    <a:pt x="164" y="32"/>
                  </a:lnTo>
                  <a:lnTo>
                    <a:pt x="168" y="32"/>
                  </a:lnTo>
                  <a:lnTo>
                    <a:pt x="172" y="32"/>
                  </a:lnTo>
                  <a:lnTo>
                    <a:pt x="176" y="32"/>
                  </a:lnTo>
                  <a:lnTo>
                    <a:pt x="180" y="32"/>
                  </a:lnTo>
                  <a:lnTo>
                    <a:pt x="184" y="32"/>
                  </a:lnTo>
                  <a:lnTo>
                    <a:pt x="188" y="32"/>
                  </a:lnTo>
                  <a:lnTo>
                    <a:pt x="192" y="28"/>
                  </a:lnTo>
                  <a:lnTo>
                    <a:pt x="196" y="28"/>
                  </a:lnTo>
                  <a:lnTo>
                    <a:pt x="200" y="28"/>
                  </a:lnTo>
                  <a:lnTo>
                    <a:pt x="204" y="28"/>
                  </a:lnTo>
                  <a:lnTo>
                    <a:pt x="208" y="28"/>
                  </a:lnTo>
                  <a:lnTo>
                    <a:pt x="212" y="28"/>
                  </a:lnTo>
                  <a:lnTo>
                    <a:pt x="216" y="28"/>
                  </a:lnTo>
                  <a:lnTo>
                    <a:pt x="220" y="32"/>
                  </a:lnTo>
                  <a:lnTo>
                    <a:pt x="224" y="32"/>
                  </a:lnTo>
                  <a:lnTo>
                    <a:pt x="232" y="32"/>
                  </a:lnTo>
                  <a:lnTo>
                    <a:pt x="236" y="32"/>
                  </a:lnTo>
                  <a:lnTo>
                    <a:pt x="240" y="28"/>
                  </a:lnTo>
                  <a:lnTo>
                    <a:pt x="244" y="28"/>
                  </a:lnTo>
                  <a:lnTo>
                    <a:pt x="248" y="28"/>
                  </a:lnTo>
                  <a:lnTo>
                    <a:pt x="252" y="28"/>
                  </a:lnTo>
                  <a:lnTo>
                    <a:pt x="256" y="28"/>
                  </a:lnTo>
                  <a:lnTo>
                    <a:pt x="260" y="28"/>
                  </a:lnTo>
                  <a:lnTo>
                    <a:pt x="264" y="2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4" name="Freeform 1894"/>
            <p:cNvSpPr>
              <a:spLocks/>
            </p:cNvSpPr>
            <p:nvPr/>
          </p:nvSpPr>
          <p:spPr bwMode="auto">
            <a:xfrm>
              <a:off x="3403176" y="5008860"/>
              <a:ext cx="774063" cy="117282"/>
            </a:xfrm>
            <a:custGeom>
              <a:avLst/>
              <a:gdLst/>
              <a:ahLst/>
              <a:cxnLst>
                <a:cxn ang="0">
                  <a:pos x="4" y="4"/>
                </a:cxn>
                <a:cxn ang="0">
                  <a:pos x="12" y="20"/>
                </a:cxn>
                <a:cxn ang="0">
                  <a:pos x="20" y="36"/>
                </a:cxn>
                <a:cxn ang="0">
                  <a:pos x="28" y="40"/>
                </a:cxn>
                <a:cxn ang="0">
                  <a:pos x="36" y="40"/>
                </a:cxn>
                <a:cxn ang="0">
                  <a:pos x="44" y="28"/>
                </a:cxn>
                <a:cxn ang="0">
                  <a:pos x="52" y="16"/>
                </a:cxn>
                <a:cxn ang="0">
                  <a:pos x="60" y="12"/>
                </a:cxn>
                <a:cxn ang="0">
                  <a:pos x="68" y="8"/>
                </a:cxn>
                <a:cxn ang="0">
                  <a:pos x="76" y="12"/>
                </a:cxn>
                <a:cxn ang="0">
                  <a:pos x="84" y="16"/>
                </a:cxn>
                <a:cxn ang="0">
                  <a:pos x="92" y="20"/>
                </a:cxn>
                <a:cxn ang="0">
                  <a:pos x="100" y="20"/>
                </a:cxn>
                <a:cxn ang="0">
                  <a:pos x="108" y="16"/>
                </a:cxn>
                <a:cxn ang="0">
                  <a:pos x="120" y="16"/>
                </a:cxn>
                <a:cxn ang="0">
                  <a:pos x="128" y="16"/>
                </a:cxn>
                <a:cxn ang="0">
                  <a:pos x="136" y="16"/>
                </a:cxn>
                <a:cxn ang="0">
                  <a:pos x="144" y="20"/>
                </a:cxn>
                <a:cxn ang="0">
                  <a:pos x="152" y="20"/>
                </a:cxn>
                <a:cxn ang="0">
                  <a:pos x="160" y="20"/>
                </a:cxn>
                <a:cxn ang="0">
                  <a:pos x="168" y="16"/>
                </a:cxn>
                <a:cxn ang="0">
                  <a:pos x="176" y="16"/>
                </a:cxn>
                <a:cxn ang="0">
                  <a:pos x="184" y="20"/>
                </a:cxn>
                <a:cxn ang="0">
                  <a:pos x="192" y="20"/>
                </a:cxn>
                <a:cxn ang="0">
                  <a:pos x="200" y="20"/>
                </a:cxn>
                <a:cxn ang="0">
                  <a:pos x="208" y="20"/>
                </a:cxn>
                <a:cxn ang="0">
                  <a:pos x="216" y="20"/>
                </a:cxn>
                <a:cxn ang="0">
                  <a:pos x="224" y="16"/>
                </a:cxn>
                <a:cxn ang="0">
                  <a:pos x="236" y="20"/>
                </a:cxn>
                <a:cxn ang="0">
                  <a:pos x="244" y="20"/>
                </a:cxn>
                <a:cxn ang="0">
                  <a:pos x="252" y="20"/>
                </a:cxn>
                <a:cxn ang="0">
                  <a:pos x="260" y="20"/>
                </a:cxn>
              </a:cxnLst>
              <a:rect l="0" t="0" r="r" b="b"/>
              <a:pathLst>
                <a:path w="264" h="40">
                  <a:moveTo>
                    <a:pt x="0" y="0"/>
                  </a:moveTo>
                  <a:lnTo>
                    <a:pt x="4" y="4"/>
                  </a:lnTo>
                  <a:lnTo>
                    <a:pt x="8" y="12"/>
                  </a:lnTo>
                  <a:lnTo>
                    <a:pt x="12" y="20"/>
                  </a:lnTo>
                  <a:lnTo>
                    <a:pt x="16" y="28"/>
                  </a:lnTo>
                  <a:lnTo>
                    <a:pt x="20" y="36"/>
                  </a:lnTo>
                  <a:lnTo>
                    <a:pt x="24" y="40"/>
                  </a:lnTo>
                  <a:lnTo>
                    <a:pt x="28" y="40"/>
                  </a:lnTo>
                  <a:lnTo>
                    <a:pt x="32" y="40"/>
                  </a:lnTo>
                  <a:lnTo>
                    <a:pt x="36" y="40"/>
                  </a:lnTo>
                  <a:lnTo>
                    <a:pt x="40" y="36"/>
                  </a:lnTo>
                  <a:lnTo>
                    <a:pt x="44" y="28"/>
                  </a:lnTo>
                  <a:lnTo>
                    <a:pt x="48" y="24"/>
                  </a:lnTo>
                  <a:lnTo>
                    <a:pt x="52" y="16"/>
                  </a:lnTo>
                  <a:lnTo>
                    <a:pt x="56" y="12"/>
                  </a:lnTo>
                  <a:lnTo>
                    <a:pt x="60" y="12"/>
                  </a:lnTo>
                  <a:lnTo>
                    <a:pt x="64" y="8"/>
                  </a:lnTo>
                  <a:lnTo>
                    <a:pt x="68" y="8"/>
                  </a:lnTo>
                  <a:lnTo>
                    <a:pt x="72" y="12"/>
                  </a:lnTo>
                  <a:lnTo>
                    <a:pt x="76" y="12"/>
                  </a:lnTo>
                  <a:lnTo>
                    <a:pt x="80" y="16"/>
                  </a:lnTo>
                  <a:lnTo>
                    <a:pt x="84" y="16"/>
                  </a:lnTo>
                  <a:lnTo>
                    <a:pt x="88" y="20"/>
                  </a:lnTo>
                  <a:lnTo>
                    <a:pt x="92" y="20"/>
                  </a:lnTo>
                  <a:lnTo>
                    <a:pt x="96" y="20"/>
                  </a:lnTo>
                  <a:lnTo>
                    <a:pt x="100" y="20"/>
                  </a:lnTo>
                  <a:lnTo>
                    <a:pt x="104" y="16"/>
                  </a:lnTo>
                  <a:lnTo>
                    <a:pt x="108" y="16"/>
                  </a:lnTo>
                  <a:lnTo>
                    <a:pt x="116" y="16"/>
                  </a:lnTo>
                  <a:lnTo>
                    <a:pt x="120" y="16"/>
                  </a:lnTo>
                  <a:lnTo>
                    <a:pt x="124" y="16"/>
                  </a:lnTo>
                  <a:lnTo>
                    <a:pt x="128" y="16"/>
                  </a:lnTo>
                  <a:lnTo>
                    <a:pt x="132" y="16"/>
                  </a:lnTo>
                  <a:lnTo>
                    <a:pt x="136" y="16"/>
                  </a:lnTo>
                  <a:lnTo>
                    <a:pt x="140" y="16"/>
                  </a:lnTo>
                  <a:lnTo>
                    <a:pt x="144" y="20"/>
                  </a:lnTo>
                  <a:lnTo>
                    <a:pt x="148" y="20"/>
                  </a:lnTo>
                  <a:lnTo>
                    <a:pt x="152" y="20"/>
                  </a:lnTo>
                  <a:lnTo>
                    <a:pt x="156" y="20"/>
                  </a:lnTo>
                  <a:lnTo>
                    <a:pt x="160" y="20"/>
                  </a:lnTo>
                  <a:lnTo>
                    <a:pt x="164" y="16"/>
                  </a:lnTo>
                  <a:lnTo>
                    <a:pt x="168" y="16"/>
                  </a:lnTo>
                  <a:lnTo>
                    <a:pt x="172" y="16"/>
                  </a:lnTo>
                  <a:lnTo>
                    <a:pt x="176" y="16"/>
                  </a:lnTo>
                  <a:lnTo>
                    <a:pt x="180" y="16"/>
                  </a:lnTo>
                  <a:lnTo>
                    <a:pt x="184" y="20"/>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20"/>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5" name="Freeform 1895"/>
            <p:cNvSpPr>
              <a:spLocks/>
            </p:cNvSpPr>
            <p:nvPr/>
          </p:nvSpPr>
          <p:spPr bwMode="auto">
            <a:xfrm>
              <a:off x="3403176" y="4973675"/>
              <a:ext cx="774063" cy="152467"/>
            </a:xfrm>
            <a:custGeom>
              <a:avLst/>
              <a:gdLst/>
              <a:ahLst/>
              <a:cxnLst>
                <a:cxn ang="0">
                  <a:pos x="4" y="8"/>
                </a:cxn>
                <a:cxn ang="0">
                  <a:pos x="12" y="24"/>
                </a:cxn>
                <a:cxn ang="0">
                  <a:pos x="20" y="40"/>
                </a:cxn>
                <a:cxn ang="0">
                  <a:pos x="28" y="52"/>
                </a:cxn>
                <a:cxn ang="0">
                  <a:pos x="36" y="52"/>
                </a:cxn>
                <a:cxn ang="0">
                  <a:pos x="44" y="44"/>
                </a:cxn>
                <a:cxn ang="0">
                  <a:pos x="52" y="36"/>
                </a:cxn>
                <a:cxn ang="0">
                  <a:pos x="60" y="28"/>
                </a:cxn>
                <a:cxn ang="0">
                  <a:pos x="68" y="28"/>
                </a:cxn>
                <a:cxn ang="0">
                  <a:pos x="76" y="32"/>
                </a:cxn>
                <a:cxn ang="0">
                  <a:pos x="84" y="32"/>
                </a:cxn>
                <a:cxn ang="0">
                  <a:pos x="92" y="32"/>
                </a:cxn>
                <a:cxn ang="0">
                  <a:pos x="100" y="28"/>
                </a:cxn>
                <a:cxn ang="0">
                  <a:pos x="108" y="24"/>
                </a:cxn>
                <a:cxn ang="0">
                  <a:pos x="120" y="24"/>
                </a:cxn>
                <a:cxn ang="0">
                  <a:pos x="128" y="28"/>
                </a:cxn>
                <a:cxn ang="0">
                  <a:pos x="136" y="28"/>
                </a:cxn>
                <a:cxn ang="0">
                  <a:pos x="144" y="32"/>
                </a:cxn>
                <a:cxn ang="0">
                  <a:pos x="152" y="32"/>
                </a:cxn>
                <a:cxn ang="0">
                  <a:pos x="160" y="28"/>
                </a:cxn>
                <a:cxn ang="0">
                  <a:pos x="168" y="28"/>
                </a:cxn>
                <a:cxn ang="0">
                  <a:pos x="176" y="28"/>
                </a:cxn>
                <a:cxn ang="0">
                  <a:pos x="184" y="28"/>
                </a:cxn>
                <a:cxn ang="0">
                  <a:pos x="192" y="32"/>
                </a:cxn>
                <a:cxn ang="0">
                  <a:pos x="200" y="32"/>
                </a:cxn>
                <a:cxn ang="0">
                  <a:pos x="208" y="32"/>
                </a:cxn>
                <a:cxn ang="0">
                  <a:pos x="216" y="32"/>
                </a:cxn>
                <a:cxn ang="0">
                  <a:pos x="224" y="28"/>
                </a:cxn>
                <a:cxn ang="0">
                  <a:pos x="236" y="28"/>
                </a:cxn>
                <a:cxn ang="0">
                  <a:pos x="244" y="32"/>
                </a:cxn>
                <a:cxn ang="0">
                  <a:pos x="252" y="32"/>
                </a:cxn>
                <a:cxn ang="0">
                  <a:pos x="260" y="32"/>
                </a:cxn>
              </a:cxnLst>
              <a:rect l="0" t="0" r="r" b="b"/>
              <a:pathLst>
                <a:path w="264" h="52">
                  <a:moveTo>
                    <a:pt x="0" y="0"/>
                  </a:moveTo>
                  <a:lnTo>
                    <a:pt x="4" y="8"/>
                  </a:lnTo>
                  <a:lnTo>
                    <a:pt x="8" y="16"/>
                  </a:lnTo>
                  <a:lnTo>
                    <a:pt x="12" y="24"/>
                  </a:lnTo>
                  <a:lnTo>
                    <a:pt x="16" y="32"/>
                  </a:lnTo>
                  <a:lnTo>
                    <a:pt x="20" y="40"/>
                  </a:lnTo>
                  <a:lnTo>
                    <a:pt x="24" y="48"/>
                  </a:lnTo>
                  <a:lnTo>
                    <a:pt x="28" y="52"/>
                  </a:lnTo>
                  <a:lnTo>
                    <a:pt x="32" y="52"/>
                  </a:lnTo>
                  <a:lnTo>
                    <a:pt x="36" y="52"/>
                  </a:lnTo>
                  <a:lnTo>
                    <a:pt x="40" y="48"/>
                  </a:lnTo>
                  <a:lnTo>
                    <a:pt x="44" y="44"/>
                  </a:lnTo>
                  <a:lnTo>
                    <a:pt x="48" y="40"/>
                  </a:lnTo>
                  <a:lnTo>
                    <a:pt x="52" y="36"/>
                  </a:lnTo>
                  <a:lnTo>
                    <a:pt x="56" y="32"/>
                  </a:lnTo>
                  <a:lnTo>
                    <a:pt x="60" y="28"/>
                  </a:lnTo>
                  <a:lnTo>
                    <a:pt x="64" y="28"/>
                  </a:lnTo>
                  <a:lnTo>
                    <a:pt x="68" y="28"/>
                  </a:lnTo>
                  <a:lnTo>
                    <a:pt x="72" y="28"/>
                  </a:lnTo>
                  <a:lnTo>
                    <a:pt x="76" y="32"/>
                  </a:lnTo>
                  <a:lnTo>
                    <a:pt x="80" y="32"/>
                  </a:lnTo>
                  <a:lnTo>
                    <a:pt x="84" y="32"/>
                  </a:lnTo>
                  <a:lnTo>
                    <a:pt x="88" y="32"/>
                  </a:lnTo>
                  <a:lnTo>
                    <a:pt x="92" y="32"/>
                  </a:lnTo>
                  <a:lnTo>
                    <a:pt x="96" y="32"/>
                  </a:lnTo>
                  <a:lnTo>
                    <a:pt x="100" y="28"/>
                  </a:lnTo>
                  <a:lnTo>
                    <a:pt x="104" y="28"/>
                  </a:lnTo>
                  <a:lnTo>
                    <a:pt x="108" y="24"/>
                  </a:lnTo>
                  <a:lnTo>
                    <a:pt x="116" y="24"/>
                  </a:lnTo>
                  <a:lnTo>
                    <a:pt x="120" y="24"/>
                  </a:lnTo>
                  <a:lnTo>
                    <a:pt x="124" y="24"/>
                  </a:lnTo>
                  <a:lnTo>
                    <a:pt x="128" y="28"/>
                  </a:lnTo>
                  <a:lnTo>
                    <a:pt x="132" y="28"/>
                  </a:lnTo>
                  <a:lnTo>
                    <a:pt x="136" y="28"/>
                  </a:lnTo>
                  <a:lnTo>
                    <a:pt x="140" y="28"/>
                  </a:lnTo>
                  <a:lnTo>
                    <a:pt x="144" y="32"/>
                  </a:lnTo>
                  <a:lnTo>
                    <a:pt x="148" y="32"/>
                  </a:lnTo>
                  <a:lnTo>
                    <a:pt x="152" y="32"/>
                  </a:lnTo>
                  <a:lnTo>
                    <a:pt x="156" y="28"/>
                  </a:lnTo>
                  <a:lnTo>
                    <a:pt x="160" y="28"/>
                  </a:lnTo>
                  <a:lnTo>
                    <a:pt x="164" y="28"/>
                  </a:lnTo>
                  <a:lnTo>
                    <a:pt x="168" y="28"/>
                  </a:lnTo>
                  <a:lnTo>
                    <a:pt x="172" y="28"/>
                  </a:lnTo>
                  <a:lnTo>
                    <a:pt x="176" y="28"/>
                  </a:lnTo>
                  <a:lnTo>
                    <a:pt x="180" y="28"/>
                  </a:lnTo>
                  <a:lnTo>
                    <a:pt x="184" y="28"/>
                  </a:lnTo>
                  <a:lnTo>
                    <a:pt x="188" y="28"/>
                  </a:lnTo>
                  <a:lnTo>
                    <a:pt x="192" y="32"/>
                  </a:lnTo>
                  <a:lnTo>
                    <a:pt x="196" y="32"/>
                  </a:lnTo>
                  <a:lnTo>
                    <a:pt x="200" y="32"/>
                  </a:lnTo>
                  <a:lnTo>
                    <a:pt x="204" y="32"/>
                  </a:lnTo>
                  <a:lnTo>
                    <a:pt x="208" y="32"/>
                  </a:lnTo>
                  <a:lnTo>
                    <a:pt x="212" y="32"/>
                  </a:lnTo>
                  <a:lnTo>
                    <a:pt x="216" y="32"/>
                  </a:lnTo>
                  <a:lnTo>
                    <a:pt x="220" y="28"/>
                  </a:lnTo>
                  <a:lnTo>
                    <a:pt x="224" y="28"/>
                  </a:lnTo>
                  <a:lnTo>
                    <a:pt x="232" y="28"/>
                  </a:lnTo>
                  <a:lnTo>
                    <a:pt x="236" y="28"/>
                  </a:lnTo>
                  <a:lnTo>
                    <a:pt x="240" y="32"/>
                  </a:lnTo>
                  <a:lnTo>
                    <a:pt x="244" y="32"/>
                  </a:lnTo>
                  <a:lnTo>
                    <a:pt x="248" y="32"/>
                  </a:lnTo>
                  <a:lnTo>
                    <a:pt x="252" y="32"/>
                  </a:lnTo>
                  <a:lnTo>
                    <a:pt x="256" y="32"/>
                  </a:lnTo>
                  <a:lnTo>
                    <a:pt x="260" y="32"/>
                  </a:lnTo>
                  <a:lnTo>
                    <a:pt x="264" y="3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6" name="Freeform 1896"/>
            <p:cNvSpPr>
              <a:spLocks/>
            </p:cNvSpPr>
            <p:nvPr/>
          </p:nvSpPr>
          <p:spPr bwMode="auto">
            <a:xfrm>
              <a:off x="3403176" y="4985403"/>
              <a:ext cx="774063" cy="129010"/>
            </a:xfrm>
            <a:custGeom>
              <a:avLst/>
              <a:gdLst/>
              <a:ahLst/>
              <a:cxnLst>
                <a:cxn ang="0">
                  <a:pos x="4" y="4"/>
                </a:cxn>
                <a:cxn ang="0">
                  <a:pos x="12" y="20"/>
                </a:cxn>
                <a:cxn ang="0">
                  <a:pos x="20" y="32"/>
                </a:cxn>
                <a:cxn ang="0">
                  <a:pos x="28" y="44"/>
                </a:cxn>
                <a:cxn ang="0">
                  <a:pos x="36" y="44"/>
                </a:cxn>
                <a:cxn ang="0">
                  <a:pos x="44" y="40"/>
                </a:cxn>
                <a:cxn ang="0">
                  <a:pos x="52" y="32"/>
                </a:cxn>
                <a:cxn ang="0">
                  <a:pos x="60" y="24"/>
                </a:cxn>
                <a:cxn ang="0">
                  <a:pos x="68" y="24"/>
                </a:cxn>
                <a:cxn ang="0">
                  <a:pos x="76" y="28"/>
                </a:cxn>
                <a:cxn ang="0">
                  <a:pos x="84" y="28"/>
                </a:cxn>
                <a:cxn ang="0">
                  <a:pos x="92" y="28"/>
                </a:cxn>
                <a:cxn ang="0">
                  <a:pos x="100" y="24"/>
                </a:cxn>
                <a:cxn ang="0">
                  <a:pos x="108" y="24"/>
                </a:cxn>
                <a:cxn ang="0">
                  <a:pos x="120" y="20"/>
                </a:cxn>
                <a:cxn ang="0">
                  <a:pos x="128" y="24"/>
                </a:cxn>
                <a:cxn ang="0">
                  <a:pos x="136" y="24"/>
                </a:cxn>
                <a:cxn ang="0">
                  <a:pos x="144" y="28"/>
                </a:cxn>
                <a:cxn ang="0">
                  <a:pos x="152" y="24"/>
                </a:cxn>
                <a:cxn ang="0">
                  <a:pos x="160" y="24"/>
                </a:cxn>
                <a:cxn ang="0">
                  <a:pos x="168" y="24"/>
                </a:cxn>
                <a:cxn ang="0">
                  <a:pos x="176" y="24"/>
                </a:cxn>
                <a:cxn ang="0">
                  <a:pos x="184" y="24"/>
                </a:cxn>
                <a:cxn ang="0">
                  <a:pos x="192" y="28"/>
                </a:cxn>
                <a:cxn ang="0">
                  <a:pos x="200" y="28"/>
                </a:cxn>
                <a:cxn ang="0">
                  <a:pos x="208" y="28"/>
                </a:cxn>
                <a:cxn ang="0">
                  <a:pos x="216" y="28"/>
                </a:cxn>
                <a:cxn ang="0">
                  <a:pos x="224" y="24"/>
                </a:cxn>
                <a:cxn ang="0">
                  <a:pos x="236" y="24"/>
                </a:cxn>
                <a:cxn ang="0">
                  <a:pos x="244" y="28"/>
                </a:cxn>
                <a:cxn ang="0">
                  <a:pos x="252" y="28"/>
                </a:cxn>
                <a:cxn ang="0">
                  <a:pos x="260" y="28"/>
                </a:cxn>
              </a:cxnLst>
              <a:rect l="0" t="0" r="r" b="b"/>
              <a:pathLst>
                <a:path w="264" h="44">
                  <a:moveTo>
                    <a:pt x="0" y="0"/>
                  </a:moveTo>
                  <a:lnTo>
                    <a:pt x="4" y="4"/>
                  </a:lnTo>
                  <a:lnTo>
                    <a:pt x="8" y="12"/>
                  </a:lnTo>
                  <a:lnTo>
                    <a:pt x="12" y="20"/>
                  </a:lnTo>
                  <a:lnTo>
                    <a:pt x="16" y="28"/>
                  </a:lnTo>
                  <a:lnTo>
                    <a:pt x="20" y="32"/>
                  </a:lnTo>
                  <a:lnTo>
                    <a:pt x="24" y="40"/>
                  </a:lnTo>
                  <a:lnTo>
                    <a:pt x="28" y="44"/>
                  </a:lnTo>
                  <a:lnTo>
                    <a:pt x="32" y="44"/>
                  </a:lnTo>
                  <a:lnTo>
                    <a:pt x="36" y="44"/>
                  </a:lnTo>
                  <a:lnTo>
                    <a:pt x="40" y="40"/>
                  </a:lnTo>
                  <a:lnTo>
                    <a:pt x="44" y="40"/>
                  </a:lnTo>
                  <a:lnTo>
                    <a:pt x="48" y="36"/>
                  </a:lnTo>
                  <a:lnTo>
                    <a:pt x="52" y="32"/>
                  </a:lnTo>
                  <a:lnTo>
                    <a:pt x="56" y="28"/>
                  </a:lnTo>
                  <a:lnTo>
                    <a:pt x="60" y="24"/>
                  </a:lnTo>
                  <a:lnTo>
                    <a:pt x="64" y="24"/>
                  </a:lnTo>
                  <a:lnTo>
                    <a:pt x="68" y="24"/>
                  </a:lnTo>
                  <a:lnTo>
                    <a:pt x="72" y="28"/>
                  </a:lnTo>
                  <a:lnTo>
                    <a:pt x="76" y="28"/>
                  </a:lnTo>
                  <a:lnTo>
                    <a:pt x="80" y="28"/>
                  </a:lnTo>
                  <a:lnTo>
                    <a:pt x="84" y="28"/>
                  </a:lnTo>
                  <a:lnTo>
                    <a:pt x="88" y="28"/>
                  </a:lnTo>
                  <a:lnTo>
                    <a:pt x="92" y="28"/>
                  </a:lnTo>
                  <a:lnTo>
                    <a:pt x="96" y="28"/>
                  </a:lnTo>
                  <a:lnTo>
                    <a:pt x="100" y="24"/>
                  </a:lnTo>
                  <a:lnTo>
                    <a:pt x="104" y="24"/>
                  </a:lnTo>
                  <a:lnTo>
                    <a:pt x="108" y="24"/>
                  </a:lnTo>
                  <a:lnTo>
                    <a:pt x="116" y="20"/>
                  </a:lnTo>
                  <a:lnTo>
                    <a:pt x="120" y="20"/>
                  </a:lnTo>
                  <a:lnTo>
                    <a:pt x="124" y="20"/>
                  </a:lnTo>
                  <a:lnTo>
                    <a:pt x="128" y="24"/>
                  </a:lnTo>
                  <a:lnTo>
                    <a:pt x="132" y="24"/>
                  </a:lnTo>
                  <a:lnTo>
                    <a:pt x="136" y="24"/>
                  </a:lnTo>
                  <a:lnTo>
                    <a:pt x="140" y="24"/>
                  </a:lnTo>
                  <a:lnTo>
                    <a:pt x="144" y="28"/>
                  </a:lnTo>
                  <a:lnTo>
                    <a:pt x="148" y="28"/>
                  </a:lnTo>
                  <a:lnTo>
                    <a:pt x="152" y="24"/>
                  </a:lnTo>
                  <a:lnTo>
                    <a:pt x="156" y="24"/>
                  </a:lnTo>
                  <a:lnTo>
                    <a:pt x="160" y="24"/>
                  </a:lnTo>
                  <a:lnTo>
                    <a:pt x="164" y="24"/>
                  </a:lnTo>
                  <a:lnTo>
                    <a:pt x="168" y="24"/>
                  </a:lnTo>
                  <a:lnTo>
                    <a:pt x="172" y="24"/>
                  </a:lnTo>
                  <a:lnTo>
                    <a:pt x="176" y="24"/>
                  </a:lnTo>
                  <a:lnTo>
                    <a:pt x="180" y="24"/>
                  </a:lnTo>
                  <a:lnTo>
                    <a:pt x="184" y="24"/>
                  </a:lnTo>
                  <a:lnTo>
                    <a:pt x="188" y="24"/>
                  </a:lnTo>
                  <a:lnTo>
                    <a:pt x="192" y="28"/>
                  </a:lnTo>
                  <a:lnTo>
                    <a:pt x="196" y="28"/>
                  </a:lnTo>
                  <a:lnTo>
                    <a:pt x="200" y="28"/>
                  </a:lnTo>
                  <a:lnTo>
                    <a:pt x="204" y="28"/>
                  </a:lnTo>
                  <a:lnTo>
                    <a:pt x="208" y="28"/>
                  </a:lnTo>
                  <a:lnTo>
                    <a:pt x="212" y="28"/>
                  </a:lnTo>
                  <a:lnTo>
                    <a:pt x="216" y="28"/>
                  </a:lnTo>
                  <a:lnTo>
                    <a:pt x="220" y="24"/>
                  </a:lnTo>
                  <a:lnTo>
                    <a:pt x="224" y="24"/>
                  </a:lnTo>
                  <a:lnTo>
                    <a:pt x="232" y="24"/>
                  </a:lnTo>
                  <a:lnTo>
                    <a:pt x="236" y="24"/>
                  </a:lnTo>
                  <a:lnTo>
                    <a:pt x="240" y="28"/>
                  </a:lnTo>
                  <a:lnTo>
                    <a:pt x="244" y="28"/>
                  </a:lnTo>
                  <a:lnTo>
                    <a:pt x="248" y="28"/>
                  </a:lnTo>
                  <a:lnTo>
                    <a:pt x="252" y="28"/>
                  </a:lnTo>
                  <a:lnTo>
                    <a:pt x="256" y="28"/>
                  </a:lnTo>
                  <a:lnTo>
                    <a:pt x="260" y="28"/>
                  </a:lnTo>
                  <a:lnTo>
                    <a:pt x="264" y="2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7" name="Freeform 1897"/>
            <p:cNvSpPr>
              <a:spLocks/>
            </p:cNvSpPr>
            <p:nvPr/>
          </p:nvSpPr>
          <p:spPr bwMode="auto">
            <a:xfrm>
              <a:off x="3403176" y="4985403"/>
              <a:ext cx="774063" cy="129010"/>
            </a:xfrm>
            <a:custGeom>
              <a:avLst/>
              <a:gdLst/>
              <a:ahLst/>
              <a:cxnLst>
                <a:cxn ang="0">
                  <a:pos x="4" y="4"/>
                </a:cxn>
                <a:cxn ang="0">
                  <a:pos x="12" y="20"/>
                </a:cxn>
                <a:cxn ang="0">
                  <a:pos x="20" y="32"/>
                </a:cxn>
                <a:cxn ang="0">
                  <a:pos x="28" y="44"/>
                </a:cxn>
                <a:cxn ang="0">
                  <a:pos x="36" y="44"/>
                </a:cxn>
                <a:cxn ang="0">
                  <a:pos x="44" y="40"/>
                </a:cxn>
                <a:cxn ang="0">
                  <a:pos x="52" y="32"/>
                </a:cxn>
                <a:cxn ang="0">
                  <a:pos x="60" y="28"/>
                </a:cxn>
                <a:cxn ang="0">
                  <a:pos x="68" y="24"/>
                </a:cxn>
                <a:cxn ang="0">
                  <a:pos x="76" y="28"/>
                </a:cxn>
                <a:cxn ang="0">
                  <a:pos x="84" y="28"/>
                </a:cxn>
                <a:cxn ang="0">
                  <a:pos x="92" y="28"/>
                </a:cxn>
                <a:cxn ang="0">
                  <a:pos x="100" y="24"/>
                </a:cxn>
                <a:cxn ang="0">
                  <a:pos x="108" y="24"/>
                </a:cxn>
                <a:cxn ang="0">
                  <a:pos x="120" y="20"/>
                </a:cxn>
                <a:cxn ang="0">
                  <a:pos x="128" y="24"/>
                </a:cxn>
                <a:cxn ang="0">
                  <a:pos x="136" y="24"/>
                </a:cxn>
                <a:cxn ang="0">
                  <a:pos x="144" y="28"/>
                </a:cxn>
                <a:cxn ang="0">
                  <a:pos x="152" y="24"/>
                </a:cxn>
                <a:cxn ang="0">
                  <a:pos x="160" y="24"/>
                </a:cxn>
                <a:cxn ang="0">
                  <a:pos x="168" y="24"/>
                </a:cxn>
                <a:cxn ang="0">
                  <a:pos x="176" y="24"/>
                </a:cxn>
                <a:cxn ang="0">
                  <a:pos x="184" y="24"/>
                </a:cxn>
                <a:cxn ang="0">
                  <a:pos x="192" y="28"/>
                </a:cxn>
                <a:cxn ang="0">
                  <a:pos x="200" y="28"/>
                </a:cxn>
                <a:cxn ang="0">
                  <a:pos x="208" y="28"/>
                </a:cxn>
                <a:cxn ang="0">
                  <a:pos x="216" y="28"/>
                </a:cxn>
                <a:cxn ang="0">
                  <a:pos x="224" y="24"/>
                </a:cxn>
                <a:cxn ang="0">
                  <a:pos x="236" y="24"/>
                </a:cxn>
                <a:cxn ang="0">
                  <a:pos x="244" y="28"/>
                </a:cxn>
                <a:cxn ang="0">
                  <a:pos x="252" y="28"/>
                </a:cxn>
                <a:cxn ang="0">
                  <a:pos x="260" y="28"/>
                </a:cxn>
              </a:cxnLst>
              <a:rect l="0" t="0" r="r" b="b"/>
              <a:pathLst>
                <a:path w="264" h="44">
                  <a:moveTo>
                    <a:pt x="0" y="0"/>
                  </a:moveTo>
                  <a:lnTo>
                    <a:pt x="4" y="4"/>
                  </a:lnTo>
                  <a:lnTo>
                    <a:pt x="8" y="12"/>
                  </a:lnTo>
                  <a:lnTo>
                    <a:pt x="12" y="20"/>
                  </a:lnTo>
                  <a:lnTo>
                    <a:pt x="16" y="24"/>
                  </a:lnTo>
                  <a:lnTo>
                    <a:pt x="20" y="32"/>
                  </a:lnTo>
                  <a:lnTo>
                    <a:pt x="24" y="40"/>
                  </a:lnTo>
                  <a:lnTo>
                    <a:pt x="28" y="44"/>
                  </a:lnTo>
                  <a:lnTo>
                    <a:pt x="32" y="44"/>
                  </a:lnTo>
                  <a:lnTo>
                    <a:pt x="36" y="44"/>
                  </a:lnTo>
                  <a:lnTo>
                    <a:pt x="40" y="40"/>
                  </a:lnTo>
                  <a:lnTo>
                    <a:pt x="44" y="40"/>
                  </a:lnTo>
                  <a:lnTo>
                    <a:pt x="48" y="36"/>
                  </a:lnTo>
                  <a:lnTo>
                    <a:pt x="52" y="32"/>
                  </a:lnTo>
                  <a:lnTo>
                    <a:pt x="56" y="28"/>
                  </a:lnTo>
                  <a:lnTo>
                    <a:pt x="60" y="28"/>
                  </a:lnTo>
                  <a:lnTo>
                    <a:pt x="64" y="24"/>
                  </a:lnTo>
                  <a:lnTo>
                    <a:pt x="68" y="24"/>
                  </a:lnTo>
                  <a:lnTo>
                    <a:pt x="72" y="28"/>
                  </a:lnTo>
                  <a:lnTo>
                    <a:pt x="76" y="28"/>
                  </a:lnTo>
                  <a:lnTo>
                    <a:pt x="80" y="28"/>
                  </a:lnTo>
                  <a:lnTo>
                    <a:pt x="84" y="28"/>
                  </a:lnTo>
                  <a:lnTo>
                    <a:pt x="88" y="28"/>
                  </a:lnTo>
                  <a:lnTo>
                    <a:pt x="92" y="28"/>
                  </a:lnTo>
                  <a:lnTo>
                    <a:pt x="96" y="28"/>
                  </a:lnTo>
                  <a:lnTo>
                    <a:pt x="100" y="24"/>
                  </a:lnTo>
                  <a:lnTo>
                    <a:pt x="104" y="24"/>
                  </a:lnTo>
                  <a:lnTo>
                    <a:pt x="108" y="24"/>
                  </a:lnTo>
                  <a:lnTo>
                    <a:pt x="116" y="20"/>
                  </a:lnTo>
                  <a:lnTo>
                    <a:pt x="120" y="20"/>
                  </a:lnTo>
                  <a:lnTo>
                    <a:pt x="124" y="20"/>
                  </a:lnTo>
                  <a:lnTo>
                    <a:pt x="128" y="24"/>
                  </a:lnTo>
                  <a:lnTo>
                    <a:pt x="132" y="24"/>
                  </a:lnTo>
                  <a:lnTo>
                    <a:pt x="136" y="24"/>
                  </a:lnTo>
                  <a:lnTo>
                    <a:pt x="140" y="24"/>
                  </a:lnTo>
                  <a:lnTo>
                    <a:pt x="144" y="28"/>
                  </a:lnTo>
                  <a:lnTo>
                    <a:pt x="148" y="28"/>
                  </a:lnTo>
                  <a:lnTo>
                    <a:pt x="152" y="24"/>
                  </a:lnTo>
                  <a:lnTo>
                    <a:pt x="156" y="24"/>
                  </a:lnTo>
                  <a:lnTo>
                    <a:pt x="160" y="24"/>
                  </a:lnTo>
                  <a:lnTo>
                    <a:pt x="164" y="24"/>
                  </a:lnTo>
                  <a:lnTo>
                    <a:pt x="168" y="24"/>
                  </a:lnTo>
                  <a:lnTo>
                    <a:pt x="172" y="24"/>
                  </a:lnTo>
                  <a:lnTo>
                    <a:pt x="176" y="24"/>
                  </a:lnTo>
                  <a:lnTo>
                    <a:pt x="180" y="24"/>
                  </a:lnTo>
                  <a:lnTo>
                    <a:pt x="184" y="24"/>
                  </a:lnTo>
                  <a:lnTo>
                    <a:pt x="188" y="24"/>
                  </a:lnTo>
                  <a:lnTo>
                    <a:pt x="192" y="28"/>
                  </a:lnTo>
                  <a:lnTo>
                    <a:pt x="196" y="28"/>
                  </a:lnTo>
                  <a:lnTo>
                    <a:pt x="200" y="28"/>
                  </a:lnTo>
                  <a:lnTo>
                    <a:pt x="204" y="28"/>
                  </a:lnTo>
                  <a:lnTo>
                    <a:pt x="208" y="28"/>
                  </a:lnTo>
                  <a:lnTo>
                    <a:pt x="212" y="28"/>
                  </a:lnTo>
                  <a:lnTo>
                    <a:pt x="216" y="28"/>
                  </a:lnTo>
                  <a:lnTo>
                    <a:pt x="220" y="24"/>
                  </a:lnTo>
                  <a:lnTo>
                    <a:pt x="224" y="24"/>
                  </a:lnTo>
                  <a:lnTo>
                    <a:pt x="232" y="24"/>
                  </a:lnTo>
                  <a:lnTo>
                    <a:pt x="236" y="24"/>
                  </a:lnTo>
                  <a:lnTo>
                    <a:pt x="240" y="28"/>
                  </a:lnTo>
                  <a:lnTo>
                    <a:pt x="244" y="28"/>
                  </a:lnTo>
                  <a:lnTo>
                    <a:pt x="248" y="28"/>
                  </a:lnTo>
                  <a:lnTo>
                    <a:pt x="252" y="28"/>
                  </a:lnTo>
                  <a:lnTo>
                    <a:pt x="256" y="28"/>
                  </a:lnTo>
                  <a:lnTo>
                    <a:pt x="260" y="28"/>
                  </a:lnTo>
                  <a:lnTo>
                    <a:pt x="264" y="2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8" name="Freeform 1898"/>
            <p:cNvSpPr>
              <a:spLocks/>
            </p:cNvSpPr>
            <p:nvPr/>
          </p:nvSpPr>
          <p:spPr bwMode="auto">
            <a:xfrm>
              <a:off x="3403176" y="4985403"/>
              <a:ext cx="774063" cy="140738"/>
            </a:xfrm>
            <a:custGeom>
              <a:avLst/>
              <a:gdLst/>
              <a:ahLst/>
              <a:cxnLst>
                <a:cxn ang="0">
                  <a:pos x="4" y="4"/>
                </a:cxn>
                <a:cxn ang="0">
                  <a:pos x="12" y="20"/>
                </a:cxn>
                <a:cxn ang="0">
                  <a:pos x="20" y="36"/>
                </a:cxn>
                <a:cxn ang="0">
                  <a:pos x="28" y="44"/>
                </a:cxn>
                <a:cxn ang="0">
                  <a:pos x="36" y="44"/>
                </a:cxn>
                <a:cxn ang="0">
                  <a:pos x="44" y="40"/>
                </a:cxn>
                <a:cxn ang="0">
                  <a:pos x="52" y="32"/>
                </a:cxn>
                <a:cxn ang="0">
                  <a:pos x="60" y="24"/>
                </a:cxn>
                <a:cxn ang="0">
                  <a:pos x="68" y="24"/>
                </a:cxn>
                <a:cxn ang="0">
                  <a:pos x="76" y="28"/>
                </a:cxn>
                <a:cxn ang="0">
                  <a:pos x="84" y="28"/>
                </a:cxn>
                <a:cxn ang="0">
                  <a:pos x="92" y="28"/>
                </a:cxn>
                <a:cxn ang="0">
                  <a:pos x="100" y="24"/>
                </a:cxn>
                <a:cxn ang="0">
                  <a:pos x="108" y="24"/>
                </a:cxn>
                <a:cxn ang="0">
                  <a:pos x="120" y="20"/>
                </a:cxn>
                <a:cxn ang="0">
                  <a:pos x="128" y="24"/>
                </a:cxn>
                <a:cxn ang="0">
                  <a:pos x="136" y="24"/>
                </a:cxn>
                <a:cxn ang="0">
                  <a:pos x="144" y="28"/>
                </a:cxn>
                <a:cxn ang="0">
                  <a:pos x="152" y="28"/>
                </a:cxn>
                <a:cxn ang="0">
                  <a:pos x="160" y="24"/>
                </a:cxn>
                <a:cxn ang="0">
                  <a:pos x="168" y="24"/>
                </a:cxn>
                <a:cxn ang="0">
                  <a:pos x="176" y="24"/>
                </a:cxn>
                <a:cxn ang="0">
                  <a:pos x="184" y="24"/>
                </a:cxn>
                <a:cxn ang="0">
                  <a:pos x="192" y="28"/>
                </a:cxn>
                <a:cxn ang="0">
                  <a:pos x="200" y="28"/>
                </a:cxn>
                <a:cxn ang="0">
                  <a:pos x="208" y="28"/>
                </a:cxn>
                <a:cxn ang="0">
                  <a:pos x="216" y="28"/>
                </a:cxn>
                <a:cxn ang="0">
                  <a:pos x="224" y="24"/>
                </a:cxn>
                <a:cxn ang="0">
                  <a:pos x="236" y="24"/>
                </a:cxn>
                <a:cxn ang="0">
                  <a:pos x="244" y="28"/>
                </a:cxn>
                <a:cxn ang="0">
                  <a:pos x="252" y="28"/>
                </a:cxn>
                <a:cxn ang="0">
                  <a:pos x="260" y="28"/>
                </a:cxn>
              </a:cxnLst>
              <a:rect l="0" t="0" r="r" b="b"/>
              <a:pathLst>
                <a:path w="264" h="48">
                  <a:moveTo>
                    <a:pt x="0" y="0"/>
                  </a:moveTo>
                  <a:lnTo>
                    <a:pt x="4" y="4"/>
                  </a:lnTo>
                  <a:lnTo>
                    <a:pt x="8" y="12"/>
                  </a:lnTo>
                  <a:lnTo>
                    <a:pt x="12" y="20"/>
                  </a:lnTo>
                  <a:lnTo>
                    <a:pt x="16" y="28"/>
                  </a:lnTo>
                  <a:lnTo>
                    <a:pt x="20" y="36"/>
                  </a:lnTo>
                  <a:lnTo>
                    <a:pt x="24" y="40"/>
                  </a:lnTo>
                  <a:lnTo>
                    <a:pt x="28" y="44"/>
                  </a:lnTo>
                  <a:lnTo>
                    <a:pt x="32" y="48"/>
                  </a:lnTo>
                  <a:lnTo>
                    <a:pt x="36" y="44"/>
                  </a:lnTo>
                  <a:lnTo>
                    <a:pt x="40" y="44"/>
                  </a:lnTo>
                  <a:lnTo>
                    <a:pt x="44" y="40"/>
                  </a:lnTo>
                  <a:lnTo>
                    <a:pt x="48" y="36"/>
                  </a:lnTo>
                  <a:lnTo>
                    <a:pt x="52" y="32"/>
                  </a:lnTo>
                  <a:lnTo>
                    <a:pt x="56" y="28"/>
                  </a:lnTo>
                  <a:lnTo>
                    <a:pt x="60" y="24"/>
                  </a:lnTo>
                  <a:lnTo>
                    <a:pt x="64" y="24"/>
                  </a:lnTo>
                  <a:lnTo>
                    <a:pt x="68" y="24"/>
                  </a:lnTo>
                  <a:lnTo>
                    <a:pt x="72" y="24"/>
                  </a:lnTo>
                  <a:lnTo>
                    <a:pt x="76" y="28"/>
                  </a:lnTo>
                  <a:lnTo>
                    <a:pt x="80" y="28"/>
                  </a:lnTo>
                  <a:lnTo>
                    <a:pt x="84" y="28"/>
                  </a:lnTo>
                  <a:lnTo>
                    <a:pt x="88" y="28"/>
                  </a:lnTo>
                  <a:lnTo>
                    <a:pt x="92" y="28"/>
                  </a:lnTo>
                  <a:lnTo>
                    <a:pt x="96" y="28"/>
                  </a:lnTo>
                  <a:lnTo>
                    <a:pt x="100" y="24"/>
                  </a:lnTo>
                  <a:lnTo>
                    <a:pt x="104" y="24"/>
                  </a:lnTo>
                  <a:lnTo>
                    <a:pt x="108" y="24"/>
                  </a:lnTo>
                  <a:lnTo>
                    <a:pt x="116" y="20"/>
                  </a:lnTo>
                  <a:lnTo>
                    <a:pt x="120" y="20"/>
                  </a:lnTo>
                  <a:lnTo>
                    <a:pt x="124" y="20"/>
                  </a:lnTo>
                  <a:lnTo>
                    <a:pt x="128" y="24"/>
                  </a:lnTo>
                  <a:lnTo>
                    <a:pt x="132" y="24"/>
                  </a:lnTo>
                  <a:lnTo>
                    <a:pt x="136" y="24"/>
                  </a:lnTo>
                  <a:lnTo>
                    <a:pt x="140" y="24"/>
                  </a:lnTo>
                  <a:lnTo>
                    <a:pt x="144" y="28"/>
                  </a:lnTo>
                  <a:lnTo>
                    <a:pt x="148" y="28"/>
                  </a:lnTo>
                  <a:lnTo>
                    <a:pt x="152" y="28"/>
                  </a:lnTo>
                  <a:lnTo>
                    <a:pt x="156" y="24"/>
                  </a:lnTo>
                  <a:lnTo>
                    <a:pt x="160" y="24"/>
                  </a:lnTo>
                  <a:lnTo>
                    <a:pt x="164" y="24"/>
                  </a:lnTo>
                  <a:lnTo>
                    <a:pt x="168" y="24"/>
                  </a:lnTo>
                  <a:lnTo>
                    <a:pt x="172" y="24"/>
                  </a:lnTo>
                  <a:lnTo>
                    <a:pt x="176" y="24"/>
                  </a:lnTo>
                  <a:lnTo>
                    <a:pt x="180" y="24"/>
                  </a:lnTo>
                  <a:lnTo>
                    <a:pt x="184" y="24"/>
                  </a:lnTo>
                  <a:lnTo>
                    <a:pt x="188" y="28"/>
                  </a:lnTo>
                  <a:lnTo>
                    <a:pt x="192" y="28"/>
                  </a:lnTo>
                  <a:lnTo>
                    <a:pt x="196" y="28"/>
                  </a:lnTo>
                  <a:lnTo>
                    <a:pt x="200" y="28"/>
                  </a:lnTo>
                  <a:lnTo>
                    <a:pt x="204" y="28"/>
                  </a:lnTo>
                  <a:lnTo>
                    <a:pt x="208" y="28"/>
                  </a:lnTo>
                  <a:lnTo>
                    <a:pt x="212" y="28"/>
                  </a:lnTo>
                  <a:lnTo>
                    <a:pt x="216" y="28"/>
                  </a:lnTo>
                  <a:lnTo>
                    <a:pt x="220" y="24"/>
                  </a:lnTo>
                  <a:lnTo>
                    <a:pt x="224" y="24"/>
                  </a:lnTo>
                  <a:lnTo>
                    <a:pt x="232" y="24"/>
                  </a:lnTo>
                  <a:lnTo>
                    <a:pt x="236" y="24"/>
                  </a:lnTo>
                  <a:lnTo>
                    <a:pt x="240" y="28"/>
                  </a:lnTo>
                  <a:lnTo>
                    <a:pt x="244" y="28"/>
                  </a:lnTo>
                  <a:lnTo>
                    <a:pt x="248" y="28"/>
                  </a:lnTo>
                  <a:lnTo>
                    <a:pt x="252" y="28"/>
                  </a:lnTo>
                  <a:lnTo>
                    <a:pt x="256" y="28"/>
                  </a:lnTo>
                  <a:lnTo>
                    <a:pt x="260" y="28"/>
                  </a:lnTo>
                  <a:lnTo>
                    <a:pt x="264" y="2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19" name="Freeform 1899"/>
            <p:cNvSpPr>
              <a:spLocks/>
            </p:cNvSpPr>
            <p:nvPr/>
          </p:nvSpPr>
          <p:spPr bwMode="auto">
            <a:xfrm>
              <a:off x="3403176" y="4997131"/>
              <a:ext cx="774063" cy="117282"/>
            </a:xfrm>
            <a:custGeom>
              <a:avLst/>
              <a:gdLst/>
              <a:ahLst/>
              <a:cxnLst>
                <a:cxn ang="0">
                  <a:pos x="4" y="8"/>
                </a:cxn>
                <a:cxn ang="0">
                  <a:pos x="12" y="20"/>
                </a:cxn>
                <a:cxn ang="0">
                  <a:pos x="20" y="32"/>
                </a:cxn>
                <a:cxn ang="0">
                  <a:pos x="28" y="40"/>
                </a:cxn>
                <a:cxn ang="0">
                  <a:pos x="36" y="40"/>
                </a:cxn>
                <a:cxn ang="0">
                  <a:pos x="44" y="32"/>
                </a:cxn>
                <a:cxn ang="0">
                  <a:pos x="52" y="24"/>
                </a:cxn>
                <a:cxn ang="0">
                  <a:pos x="60" y="20"/>
                </a:cxn>
                <a:cxn ang="0">
                  <a:pos x="68" y="16"/>
                </a:cxn>
                <a:cxn ang="0">
                  <a:pos x="76" y="20"/>
                </a:cxn>
                <a:cxn ang="0">
                  <a:pos x="84" y="24"/>
                </a:cxn>
                <a:cxn ang="0">
                  <a:pos x="92" y="24"/>
                </a:cxn>
                <a:cxn ang="0">
                  <a:pos x="100" y="20"/>
                </a:cxn>
                <a:cxn ang="0">
                  <a:pos x="108" y="20"/>
                </a:cxn>
                <a:cxn ang="0">
                  <a:pos x="120" y="20"/>
                </a:cxn>
                <a:cxn ang="0">
                  <a:pos x="128" y="20"/>
                </a:cxn>
                <a:cxn ang="0">
                  <a:pos x="136" y="20"/>
                </a:cxn>
                <a:cxn ang="0">
                  <a:pos x="144" y="24"/>
                </a:cxn>
                <a:cxn ang="0">
                  <a:pos x="152" y="24"/>
                </a:cxn>
                <a:cxn ang="0">
                  <a:pos x="160" y="20"/>
                </a:cxn>
                <a:cxn ang="0">
                  <a:pos x="168" y="20"/>
                </a:cxn>
                <a:cxn ang="0">
                  <a:pos x="176" y="20"/>
                </a:cxn>
                <a:cxn ang="0">
                  <a:pos x="184" y="20"/>
                </a:cxn>
                <a:cxn ang="0">
                  <a:pos x="192" y="24"/>
                </a:cxn>
                <a:cxn ang="0">
                  <a:pos x="200" y="24"/>
                </a:cxn>
                <a:cxn ang="0">
                  <a:pos x="208" y="24"/>
                </a:cxn>
                <a:cxn ang="0">
                  <a:pos x="216" y="24"/>
                </a:cxn>
                <a:cxn ang="0">
                  <a:pos x="224" y="20"/>
                </a:cxn>
                <a:cxn ang="0">
                  <a:pos x="236" y="20"/>
                </a:cxn>
                <a:cxn ang="0">
                  <a:pos x="244" y="24"/>
                </a:cxn>
                <a:cxn ang="0">
                  <a:pos x="252" y="24"/>
                </a:cxn>
                <a:cxn ang="0">
                  <a:pos x="260" y="24"/>
                </a:cxn>
              </a:cxnLst>
              <a:rect l="0" t="0" r="r" b="b"/>
              <a:pathLst>
                <a:path w="264" h="40">
                  <a:moveTo>
                    <a:pt x="0" y="0"/>
                  </a:moveTo>
                  <a:lnTo>
                    <a:pt x="4" y="8"/>
                  </a:lnTo>
                  <a:lnTo>
                    <a:pt x="8" y="12"/>
                  </a:lnTo>
                  <a:lnTo>
                    <a:pt x="12" y="20"/>
                  </a:lnTo>
                  <a:lnTo>
                    <a:pt x="16" y="28"/>
                  </a:lnTo>
                  <a:lnTo>
                    <a:pt x="20" y="32"/>
                  </a:lnTo>
                  <a:lnTo>
                    <a:pt x="24" y="40"/>
                  </a:lnTo>
                  <a:lnTo>
                    <a:pt x="28" y="40"/>
                  </a:lnTo>
                  <a:lnTo>
                    <a:pt x="32" y="40"/>
                  </a:lnTo>
                  <a:lnTo>
                    <a:pt x="36" y="40"/>
                  </a:lnTo>
                  <a:lnTo>
                    <a:pt x="40" y="36"/>
                  </a:lnTo>
                  <a:lnTo>
                    <a:pt x="44" y="32"/>
                  </a:lnTo>
                  <a:lnTo>
                    <a:pt x="48" y="28"/>
                  </a:lnTo>
                  <a:lnTo>
                    <a:pt x="52" y="24"/>
                  </a:lnTo>
                  <a:lnTo>
                    <a:pt x="56" y="20"/>
                  </a:lnTo>
                  <a:lnTo>
                    <a:pt x="60" y="20"/>
                  </a:lnTo>
                  <a:lnTo>
                    <a:pt x="64" y="16"/>
                  </a:lnTo>
                  <a:lnTo>
                    <a:pt x="68" y="16"/>
                  </a:lnTo>
                  <a:lnTo>
                    <a:pt x="72" y="20"/>
                  </a:lnTo>
                  <a:lnTo>
                    <a:pt x="76" y="20"/>
                  </a:lnTo>
                  <a:lnTo>
                    <a:pt x="80" y="24"/>
                  </a:lnTo>
                  <a:lnTo>
                    <a:pt x="84" y="24"/>
                  </a:lnTo>
                  <a:lnTo>
                    <a:pt x="88" y="24"/>
                  </a:lnTo>
                  <a:lnTo>
                    <a:pt x="92" y="24"/>
                  </a:lnTo>
                  <a:lnTo>
                    <a:pt x="96" y="24"/>
                  </a:lnTo>
                  <a:lnTo>
                    <a:pt x="100" y="20"/>
                  </a:lnTo>
                  <a:lnTo>
                    <a:pt x="104" y="20"/>
                  </a:lnTo>
                  <a:lnTo>
                    <a:pt x="108" y="20"/>
                  </a:lnTo>
                  <a:lnTo>
                    <a:pt x="116" y="20"/>
                  </a:lnTo>
                  <a:lnTo>
                    <a:pt x="120" y="20"/>
                  </a:lnTo>
                  <a:lnTo>
                    <a:pt x="124" y="20"/>
                  </a:lnTo>
                  <a:lnTo>
                    <a:pt x="128" y="20"/>
                  </a:lnTo>
                  <a:lnTo>
                    <a:pt x="132" y="20"/>
                  </a:lnTo>
                  <a:lnTo>
                    <a:pt x="136" y="20"/>
                  </a:lnTo>
                  <a:lnTo>
                    <a:pt x="140" y="24"/>
                  </a:lnTo>
                  <a:lnTo>
                    <a:pt x="144" y="24"/>
                  </a:lnTo>
                  <a:lnTo>
                    <a:pt x="148" y="24"/>
                  </a:lnTo>
                  <a:lnTo>
                    <a:pt x="152" y="24"/>
                  </a:lnTo>
                  <a:lnTo>
                    <a:pt x="156" y="24"/>
                  </a:lnTo>
                  <a:lnTo>
                    <a:pt x="160" y="20"/>
                  </a:lnTo>
                  <a:lnTo>
                    <a:pt x="164" y="20"/>
                  </a:lnTo>
                  <a:lnTo>
                    <a:pt x="168" y="20"/>
                  </a:lnTo>
                  <a:lnTo>
                    <a:pt x="172" y="20"/>
                  </a:lnTo>
                  <a:lnTo>
                    <a:pt x="176" y="20"/>
                  </a:lnTo>
                  <a:lnTo>
                    <a:pt x="180" y="20"/>
                  </a:lnTo>
                  <a:lnTo>
                    <a:pt x="184" y="20"/>
                  </a:lnTo>
                  <a:lnTo>
                    <a:pt x="188" y="24"/>
                  </a:lnTo>
                  <a:lnTo>
                    <a:pt x="192" y="24"/>
                  </a:lnTo>
                  <a:lnTo>
                    <a:pt x="196" y="24"/>
                  </a:lnTo>
                  <a:lnTo>
                    <a:pt x="200" y="24"/>
                  </a:lnTo>
                  <a:lnTo>
                    <a:pt x="204" y="24"/>
                  </a:lnTo>
                  <a:lnTo>
                    <a:pt x="208" y="24"/>
                  </a:lnTo>
                  <a:lnTo>
                    <a:pt x="212" y="24"/>
                  </a:lnTo>
                  <a:lnTo>
                    <a:pt x="216" y="24"/>
                  </a:lnTo>
                  <a:lnTo>
                    <a:pt x="220" y="20"/>
                  </a:lnTo>
                  <a:lnTo>
                    <a:pt x="224" y="20"/>
                  </a:lnTo>
                  <a:lnTo>
                    <a:pt x="232" y="20"/>
                  </a:lnTo>
                  <a:lnTo>
                    <a:pt x="236" y="20"/>
                  </a:lnTo>
                  <a:lnTo>
                    <a:pt x="240" y="24"/>
                  </a:lnTo>
                  <a:lnTo>
                    <a:pt x="244" y="24"/>
                  </a:lnTo>
                  <a:lnTo>
                    <a:pt x="248" y="24"/>
                  </a:lnTo>
                  <a:lnTo>
                    <a:pt x="252" y="24"/>
                  </a:lnTo>
                  <a:lnTo>
                    <a:pt x="256" y="24"/>
                  </a:lnTo>
                  <a:lnTo>
                    <a:pt x="260" y="24"/>
                  </a:lnTo>
                  <a:lnTo>
                    <a:pt x="264" y="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0" name="Freeform 1900"/>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28"/>
                  </a:lnTo>
                  <a:lnTo>
                    <a:pt x="24" y="32"/>
                  </a:lnTo>
                  <a:lnTo>
                    <a:pt x="28" y="36"/>
                  </a:lnTo>
                  <a:lnTo>
                    <a:pt x="32" y="36"/>
                  </a:lnTo>
                  <a:lnTo>
                    <a:pt x="36" y="32"/>
                  </a:lnTo>
                  <a:lnTo>
                    <a:pt x="40" y="32"/>
                  </a:lnTo>
                  <a:lnTo>
                    <a:pt x="44" y="28"/>
                  </a:lnTo>
                  <a:lnTo>
                    <a:pt x="48" y="24"/>
                  </a:lnTo>
                  <a:lnTo>
                    <a:pt x="52" y="20"/>
                  </a:lnTo>
                  <a:lnTo>
                    <a:pt x="56" y="16"/>
                  </a:lnTo>
                  <a:lnTo>
                    <a:pt x="60" y="16"/>
                  </a:lnTo>
                  <a:lnTo>
                    <a:pt x="64" y="12"/>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1" name="Freeform 1901"/>
            <p:cNvSpPr>
              <a:spLocks/>
            </p:cNvSpPr>
            <p:nvPr/>
          </p:nvSpPr>
          <p:spPr bwMode="auto">
            <a:xfrm>
              <a:off x="3403176" y="5008860"/>
              <a:ext cx="774063" cy="105555"/>
            </a:xfrm>
            <a:custGeom>
              <a:avLst/>
              <a:gdLst/>
              <a:ahLst/>
              <a:cxnLst>
                <a:cxn ang="0">
                  <a:pos x="4" y="4"/>
                </a:cxn>
                <a:cxn ang="0">
                  <a:pos x="12" y="16"/>
                </a:cxn>
                <a:cxn ang="0">
                  <a:pos x="20" y="28"/>
                </a:cxn>
                <a:cxn ang="0">
                  <a:pos x="28" y="32"/>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8"/>
                  </a:lnTo>
                  <a:lnTo>
                    <a:pt x="12" y="16"/>
                  </a:lnTo>
                  <a:lnTo>
                    <a:pt x="16" y="24"/>
                  </a:lnTo>
                  <a:lnTo>
                    <a:pt x="20" y="28"/>
                  </a:lnTo>
                  <a:lnTo>
                    <a:pt x="24" y="32"/>
                  </a:lnTo>
                  <a:lnTo>
                    <a:pt x="28" y="32"/>
                  </a:lnTo>
                  <a:lnTo>
                    <a:pt x="32" y="36"/>
                  </a:lnTo>
                  <a:lnTo>
                    <a:pt x="36" y="32"/>
                  </a:lnTo>
                  <a:lnTo>
                    <a:pt x="40" y="32"/>
                  </a:lnTo>
                  <a:lnTo>
                    <a:pt x="44" y="28"/>
                  </a:lnTo>
                  <a:lnTo>
                    <a:pt x="48" y="24"/>
                  </a:lnTo>
                  <a:lnTo>
                    <a:pt x="52" y="20"/>
                  </a:lnTo>
                  <a:lnTo>
                    <a:pt x="56" y="16"/>
                  </a:lnTo>
                  <a:lnTo>
                    <a:pt x="60" y="16"/>
                  </a:lnTo>
                  <a:lnTo>
                    <a:pt x="64" y="16"/>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16"/>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2" name="Freeform 1902"/>
            <p:cNvSpPr>
              <a:spLocks/>
            </p:cNvSpPr>
            <p:nvPr/>
          </p:nvSpPr>
          <p:spPr bwMode="auto">
            <a:xfrm>
              <a:off x="3403176" y="5008860"/>
              <a:ext cx="774063" cy="105555"/>
            </a:xfrm>
            <a:custGeom>
              <a:avLst/>
              <a:gdLst/>
              <a:ahLst/>
              <a:cxnLst>
                <a:cxn ang="0">
                  <a:pos x="4" y="4"/>
                </a:cxn>
                <a:cxn ang="0">
                  <a:pos x="12" y="16"/>
                </a:cxn>
                <a:cxn ang="0">
                  <a:pos x="20" y="28"/>
                </a:cxn>
                <a:cxn ang="0">
                  <a:pos x="28" y="32"/>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8"/>
                  </a:lnTo>
                  <a:lnTo>
                    <a:pt x="12" y="16"/>
                  </a:lnTo>
                  <a:lnTo>
                    <a:pt x="16" y="20"/>
                  </a:lnTo>
                  <a:lnTo>
                    <a:pt x="20" y="28"/>
                  </a:lnTo>
                  <a:lnTo>
                    <a:pt x="24" y="32"/>
                  </a:lnTo>
                  <a:lnTo>
                    <a:pt x="28" y="32"/>
                  </a:lnTo>
                  <a:lnTo>
                    <a:pt x="32" y="36"/>
                  </a:lnTo>
                  <a:lnTo>
                    <a:pt x="36" y="32"/>
                  </a:lnTo>
                  <a:lnTo>
                    <a:pt x="40" y="32"/>
                  </a:lnTo>
                  <a:lnTo>
                    <a:pt x="44" y="28"/>
                  </a:lnTo>
                  <a:lnTo>
                    <a:pt x="48" y="24"/>
                  </a:lnTo>
                  <a:lnTo>
                    <a:pt x="52" y="20"/>
                  </a:lnTo>
                  <a:lnTo>
                    <a:pt x="56" y="16"/>
                  </a:lnTo>
                  <a:lnTo>
                    <a:pt x="60" y="16"/>
                  </a:lnTo>
                  <a:lnTo>
                    <a:pt x="64" y="16"/>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16"/>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3" name="Freeform 1903"/>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8"/>
                  </a:lnTo>
                  <a:lnTo>
                    <a:pt x="12" y="16"/>
                  </a:lnTo>
                  <a:lnTo>
                    <a:pt x="16" y="20"/>
                  </a:lnTo>
                  <a:lnTo>
                    <a:pt x="20" y="28"/>
                  </a:lnTo>
                  <a:lnTo>
                    <a:pt x="24" y="32"/>
                  </a:lnTo>
                  <a:lnTo>
                    <a:pt x="28" y="36"/>
                  </a:lnTo>
                  <a:lnTo>
                    <a:pt x="32" y="36"/>
                  </a:lnTo>
                  <a:lnTo>
                    <a:pt x="36" y="32"/>
                  </a:lnTo>
                  <a:lnTo>
                    <a:pt x="40" y="32"/>
                  </a:lnTo>
                  <a:lnTo>
                    <a:pt x="44" y="28"/>
                  </a:lnTo>
                  <a:lnTo>
                    <a:pt x="48" y="24"/>
                  </a:lnTo>
                  <a:lnTo>
                    <a:pt x="52" y="20"/>
                  </a:lnTo>
                  <a:lnTo>
                    <a:pt x="56" y="16"/>
                  </a:lnTo>
                  <a:lnTo>
                    <a:pt x="60" y="16"/>
                  </a:lnTo>
                  <a:lnTo>
                    <a:pt x="64" y="16"/>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16"/>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4" name="Freeform 1904"/>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8"/>
                  </a:lnTo>
                  <a:lnTo>
                    <a:pt x="12" y="16"/>
                  </a:lnTo>
                  <a:lnTo>
                    <a:pt x="16" y="24"/>
                  </a:lnTo>
                  <a:lnTo>
                    <a:pt x="20" y="28"/>
                  </a:lnTo>
                  <a:lnTo>
                    <a:pt x="24" y="32"/>
                  </a:lnTo>
                  <a:lnTo>
                    <a:pt x="28" y="36"/>
                  </a:lnTo>
                  <a:lnTo>
                    <a:pt x="32" y="36"/>
                  </a:lnTo>
                  <a:lnTo>
                    <a:pt x="36" y="32"/>
                  </a:lnTo>
                  <a:lnTo>
                    <a:pt x="40" y="32"/>
                  </a:lnTo>
                  <a:lnTo>
                    <a:pt x="44" y="28"/>
                  </a:lnTo>
                  <a:lnTo>
                    <a:pt x="48" y="24"/>
                  </a:lnTo>
                  <a:lnTo>
                    <a:pt x="52" y="20"/>
                  </a:lnTo>
                  <a:lnTo>
                    <a:pt x="56" y="16"/>
                  </a:lnTo>
                  <a:lnTo>
                    <a:pt x="60" y="16"/>
                  </a:lnTo>
                  <a:lnTo>
                    <a:pt x="64" y="16"/>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5" name="Freeform 1905"/>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28"/>
                  </a:lnTo>
                  <a:lnTo>
                    <a:pt x="24" y="32"/>
                  </a:lnTo>
                  <a:lnTo>
                    <a:pt x="28" y="36"/>
                  </a:lnTo>
                  <a:lnTo>
                    <a:pt x="32" y="36"/>
                  </a:lnTo>
                  <a:lnTo>
                    <a:pt x="36" y="32"/>
                  </a:lnTo>
                  <a:lnTo>
                    <a:pt x="40" y="32"/>
                  </a:lnTo>
                  <a:lnTo>
                    <a:pt x="44" y="28"/>
                  </a:lnTo>
                  <a:lnTo>
                    <a:pt x="48" y="24"/>
                  </a:lnTo>
                  <a:lnTo>
                    <a:pt x="52" y="20"/>
                  </a:lnTo>
                  <a:lnTo>
                    <a:pt x="56" y="16"/>
                  </a:lnTo>
                  <a:lnTo>
                    <a:pt x="60" y="16"/>
                  </a:lnTo>
                  <a:lnTo>
                    <a:pt x="64" y="12"/>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6" name="Freeform 1906"/>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2"/>
                </a:cxn>
                <a:cxn ang="0">
                  <a:pos x="44" y="28"/>
                </a:cxn>
                <a:cxn ang="0">
                  <a:pos x="52" y="20"/>
                </a:cxn>
                <a:cxn ang="0">
                  <a:pos x="60" y="16"/>
                </a:cxn>
                <a:cxn ang="0">
                  <a:pos x="68" y="16"/>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28"/>
                  </a:lnTo>
                  <a:lnTo>
                    <a:pt x="24" y="32"/>
                  </a:lnTo>
                  <a:lnTo>
                    <a:pt x="28" y="36"/>
                  </a:lnTo>
                  <a:lnTo>
                    <a:pt x="32" y="36"/>
                  </a:lnTo>
                  <a:lnTo>
                    <a:pt x="36" y="32"/>
                  </a:lnTo>
                  <a:lnTo>
                    <a:pt x="40" y="32"/>
                  </a:lnTo>
                  <a:lnTo>
                    <a:pt x="44" y="28"/>
                  </a:lnTo>
                  <a:lnTo>
                    <a:pt x="48" y="24"/>
                  </a:lnTo>
                  <a:lnTo>
                    <a:pt x="52" y="20"/>
                  </a:lnTo>
                  <a:lnTo>
                    <a:pt x="56" y="16"/>
                  </a:lnTo>
                  <a:lnTo>
                    <a:pt x="60" y="16"/>
                  </a:lnTo>
                  <a:lnTo>
                    <a:pt x="64" y="12"/>
                  </a:lnTo>
                  <a:lnTo>
                    <a:pt x="68" y="16"/>
                  </a:lnTo>
                  <a:lnTo>
                    <a:pt x="72" y="16"/>
                  </a:lnTo>
                  <a:lnTo>
                    <a:pt x="76" y="16"/>
                  </a:lnTo>
                  <a:lnTo>
                    <a:pt x="80" y="20"/>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7" name="Freeform 1907"/>
            <p:cNvSpPr>
              <a:spLocks/>
            </p:cNvSpPr>
            <p:nvPr/>
          </p:nvSpPr>
          <p:spPr bwMode="auto">
            <a:xfrm>
              <a:off x="3403176" y="5008860"/>
              <a:ext cx="774063" cy="105555"/>
            </a:xfrm>
            <a:custGeom>
              <a:avLst/>
              <a:gdLst/>
              <a:ahLst/>
              <a:cxnLst>
                <a:cxn ang="0">
                  <a:pos x="4" y="4"/>
                </a:cxn>
                <a:cxn ang="0">
                  <a:pos x="12" y="16"/>
                </a:cxn>
                <a:cxn ang="0">
                  <a:pos x="20" y="28"/>
                </a:cxn>
                <a:cxn ang="0">
                  <a:pos x="28" y="36"/>
                </a:cxn>
                <a:cxn ang="0">
                  <a:pos x="36" y="36"/>
                </a:cxn>
                <a:cxn ang="0">
                  <a:pos x="44" y="28"/>
                </a:cxn>
                <a:cxn ang="0">
                  <a:pos x="52" y="20"/>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28"/>
                  </a:lnTo>
                  <a:lnTo>
                    <a:pt x="24" y="32"/>
                  </a:lnTo>
                  <a:lnTo>
                    <a:pt x="28" y="36"/>
                  </a:lnTo>
                  <a:lnTo>
                    <a:pt x="32" y="36"/>
                  </a:lnTo>
                  <a:lnTo>
                    <a:pt x="36" y="36"/>
                  </a:lnTo>
                  <a:lnTo>
                    <a:pt x="40" y="32"/>
                  </a:lnTo>
                  <a:lnTo>
                    <a:pt x="44" y="28"/>
                  </a:lnTo>
                  <a:lnTo>
                    <a:pt x="48" y="24"/>
                  </a:lnTo>
                  <a:lnTo>
                    <a:pt x="52" y="20"/>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8" name="Freeform 1908"/>
            <p:cNvSpPr>
              <a:spLocks/>
            </p:cNvSpPr>
            <p:nvPr/>
          </p:nvSpPr>
          <p:spPr bwMode="auto">
            <a:xfrm>
              <a:off x="3403176" y="5008860"/>
              <a:ext cx="774063" cy="105555"/>
            </a:xfrm>
            <a:custGeom>
              <a:avLst/>
              <a:gdLst/>
              <a:ahLst/>
              <a:cxnLst>
                <a:cxn ang="0">
                  <a:pos x="4" y="4"/>
                </a:cxn>
                <a:cxn ang="0">
                  <a:pos x="12" y="16"/>
                </a:cxn>
                <a:cxn ang="0">
                  <a:pos x="20" y="32"/>
                </a:cxn>
                <a:cxn ang="0">
                  <a:pos x="28" y="36"/>
                </a:cxn>
                <a:cxn ang="0">
                  <a:pos x="36" y="36"/>
                </a:cxn>
                <a:cxn ang="0">
                  <a:pos x="44" y="28"/>
                </a:cxn>
                <a:cxn ang="0">
                  <a:pos x="52" y="20"/>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16"/>
                  </a:lnTo>
                  <a:lnTo>
                    <a:pt x="16" y="24"/>
                  </a:lnTo>
                  <a:lnTo>
                    <a:pt x="20" y="32"/>
                  </a:lnTo>
                  <a:lnTo>
                    <a:pt x="24" y="36"/>
                  </a:lnTo>
                  <a:lnTo>
                    <a:pt x="28" y="36"/>
                  </a:lnTo>
                  <a:lnTo>
                    <a:pt x="32" y="36"/>
                  </a:lnTo>
                  <a:lnTo>
                    <a:pt x="36" y="36"/>
                  </a:lnTo>
                  <a:lnTo>
                    <a:pt x="40" y="32"/>
                  </a:lnTo>
                  <a:lnTo>
                    <a:pt x="44" y="28"/>
                  </a:lnTo>
                  <a:lnTo>
                    <a:pt x="48" y="24"/>
                  </a:lnTo>
                  <a:lnTo>
                    <a:pt x="52" y="20"/>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29" name="Freeform 190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0"/>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0" name="Freeform 191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0"/>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16"/>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1" name="Freeform 191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0"/>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16"/>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2" name="Freeform 191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0"/>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3" name="Freeform 191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0"/>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4" name="Freeform 191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5" name="Freeform 191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6" name="Freeform 191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7" name="Freeform 191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8" name="Freeform 1918"/>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39" name="Freeform 191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0" name="Freeform 192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1" name="Freeform 192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2" name="Freeform 192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3" name="Freeform 192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4" name="Freeform 192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5" name="Freeform 192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6" name="Freeform 192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7" name="Freeform 192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8" name="Freeform 1928"/>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49" name="Freeform 192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0" name="Freeform 193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1" name="Freeform 193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2" name="Freeform 193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3" name="Freeform 193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4" name="Freeform 193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5" name="Freeform 193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6" name="Freeform 193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7" name="Freeform 193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8" name="Freeform 1938"/>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59" name="Freeform 1939"/>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0" name="Freeform 1940"/>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1" name="Freeform 1941"/>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2" name="Freeform 1942"/>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3" name="Freeform 1943"/>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4" name="Freeform 1944"/>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5" name="Freeform 1945"/>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6" name="Freeform 1946"/>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7" name="Freeform 1947"/>
            <p:cNvSpPr>
              <a:spLocks/>
            </p:cNvSpPr>
            <p:nvPr/>
          </p:nvSpPr>
          <p:spPr bwMode="auto">
            <a:xfrm>
              <a:off x="3403176" y="5008860"/>
              <a:ext cx="774063" cy="105555"/>
            </a:xfrm>
            <a:custGeom>
              <a:avLst/>
              <a:gdLst/>
              <a:ahLst/>
              <a:cxnLst>
                <a:cxn ang="0">
                  <a:pos x="4" y="4"/>
                </a:cxn>
                <a:cxn ang="0">
                  <a:pos x="12" y="20"/>
                </a:cxn>
                <a:cxn ang="0">
                  <a:pos x="20" y="32"/>
                </a:cxn>
                <a:cxn ang="0">
                  <a:pos x="28" y="36"/>
                </a:cxn>
                <a:cxn ang="0">
                  <a:pos x="36" y="36"/>
                </a:cxn>
                <a:cxn ang="0">
                  <a:pos x="44" y="28"/>
                </a:cxn>
                <a:cxn ang="0">
                  <a:pos x="52" y="16"/>
                </a:cxn>
                <a:cxn ang="0">
                  <a:pos x="60" y="12"/>
                </a:cxn>
                <a:cxn ang="0">
                  <a:pos x="68" y="12"/>
                </a:cxn>
                <a:cxn ang="0">
                  <a:pos x="76" y="16"/>
                </a:cxn>
                <a:cxn ang="0">
                  <a:pos x="84" y="20"/>
                </a:cxn>
                <a:cxn ang="0">
                  <a:pos x="92" y="20"/>
                </a:cxn>
                <a:cxn ang="0">
                  <a:pos x="100" y="16"/>
                </a:cxn>
                <a:cxn ang="0">
                  <a:pos x="108" y="16"/>
                </a:cxn>
                <a:cxn ang="0">
                  <a:pos x="120" y="16"/>
                </a:cxn>
                <a:cxn ang="0">
                  <a:pos x="128" y="16"/>
                </a:cxn>
                <a:cxn ang="0">
                  <a:pos x="136" y="16"/>
                </a:cxn>
                <a:cxn ang="0">
                  <a:pos x="144" y="20"/>
                </a:cxn>
                <a:cxn ang="0">
                  <a:pos x="152" y="20"/>
                </a:cxn>
                <a:cxn ang="0">
                  <a:pos x="160" y="16"/>
                </a:cxn>
                <a:cxn ang="0">
                  <a:pos x="168" y="16"/>
                </a:cxn>
                <a:cxn ang="0">
                  <a:pos x="176" y="16"/>
                </a:cxn>
                <a:cxn ang="0">
                  <a:pos x="184" y="16"/>
                </a:cxn>
                <a:cxn ang="0">
                  <a:pos x="192" y="20"/>
                </a:cxn>
                <a:cxn ang="0">
                  <a:pos x="200" y="20"/>
                </a:cxn>
                <a:cxn ang="0">
                  <a:pos x="208" y="20"/>
                </a:cxn>
                <a:cxn ang="0">
                  <a:pos x="216" y="20"/>
                </a:cxn>
                <a:cxn ang="0">
                  <a:pos x="224" y="16"/>
                </a:cxn>
                <a:cxn ang="0">
                  <a:pos x="236" y="16"/>
                </a:cxn>
                <a:cxn ang="0">
                  <a:pos x="244" y="20"/>
                </a:cxn>
                <a:cxn ang="0">
                  <a:pos x="252" y="20"/>
                </a:cxn>
                <a:cxn ang="0">
                  <a:pos x="260" y="20"/>
                </a:cxn>
              </a:cxnLst>
              <a:rect l="0" t="0" r="r" b="b"/>
              <a:pathLst>
                <a:path w="264" h="36">
                  <a:moveTo>
                    <a:pt x="0" y="0"/>
                  </a:moveTo>
                  <a:lnTo>
                    <a:pt x="4" y="4"/>
                  </a:lnTo>
                  <a:lnTo>
                    <a:pt x="8" y="12"/>
                  </a:lnTo>
                  <a:lnTo>
                    <a:pt x="12" y="20"/>
                  </a:lnTo>
                  <a:lnTo>
                    <a:pt x="16" y="24"/>
                  </a:lnTo>
                  <a:lnTo>
                    <a:pt x="20" y="32"/>
                  </a:lnTo>
                  <a:lnTo>
                    <a:pt x="24" y="36"/>
                  </a:lnTo>
                  <a:lnTo>
                    <a:pt x="28" y="36"/>
                  </a:lnTo>
                  <a:lnTo>
                    <a:pt x="32" y="36"/>
                  </a:lnTo>
                  <a:lnTo>
                    <a:pt x="36" y="36"/>
                  </a:lnTo>
                  <a:lnTo>
                    <a:pt x="40" y="32"/>
                  </a:lnTo>
                  <a:lnTo>
                    <a:pt x="44" y="28"/>
                  </a:lnTo>
                  <a:lnTo>
                    <a:pt x="48" y="24"/>
                  </a:lnTo>
                  <a:lnTo>
                    <a:pt x="52" y="16"/>
                  </a:lnTo>
                  <a:lnTo>
                    <a:pt x="56" y="16"/>
                  </a:lnTo>
                  <a:lnTo>
                    <a:pt x="60" y="12"/>
                  </a:lnTo>
                  <a:lnTo>
                    <a:pt x="64" y="12"/>
                  </a:lnTo>
                  <a:lnTo>
                    <a:pt x="68" y="12"/>
                  </a:lnTo>
                  <a:lnTo>
                    <a:pt x="72" y="16"/>
                  </a:lnTo>
                  <a:lnTo>
                    <a:pt x="76" y="16"/>
                  </a:lnTo>
                  <a:lnTo>
                    <a:pt x="80" y="16"/>
                  </a:lnTo>
                  <a:lnTo>
                    <a:pt x="84" y="20"/>
                  </a:lnTo>
                  <a:lnTo>
                    <a:pt x="88" y="20"/>
                  </a:lnTo>
                  <a:lnTo>
                    <a:pt x="92" y="20"/>
                  </a:lnTo>
                  <a:lnTo>
                    <a:pt x="96" y="20"/>
                  </a:lnTo>
                  <a:lnTo>
                    <a:pt x="100" y="16"/>
                  </a:lnTo>
                  <a:lnTo>
                    <a:pt x="104" y="16"/>
                  </a:lnTo>
                  <a:lnTo>
                    <a:pt x="108" y="16"/>
                  </a:lnTo>
                  <a:lnTo>
                    <a:pt x="116" y="16"/>
                  </a:lnTo>
                  <a:lnTo>
                    <a:pt x="120" y="16"/>
                  </a:lnTo>
                  <a:lnTo>
                    <a:pt x="124" y="16"/>
                  </a:lnTo>
                  <a:lnTo>
                    <a:pt x="128" y="16"/>
                  </a:lnTo>
                  <a:lnTo>
                    <a:pt x="132" y="16"/>
                  </a:lnTo>
                  <a:lnTo>
                    <a:pt x="136" y="16"/>
                  </a:lnTo>
                  <a:lnTo>
                    <a:pt x="140" y="20"/>
                  </a:lnTo>
                  <a:lnTo>
                    <a:pt x="144" y="20"/>
                  </a:lnTo>
                  <a:lnTo>
                    <a:pt x="148" y="20"/>
                  </a:lnTo>
                  <a:lnTo>
                    <a:pt x="152" y="20"/>
                  </a:lnTo>
                  <a:lnTo>
                    <a:pt x="156" y="20"/>
                  </a:lnTo>
                  <a:lnTo>
                    <a:pt x="160" y="16"/>
                  </a:lnTo>
                  <a:lnTo>
                    <a:pt x="164" y="16"/>
                  </a:lnTo>
                  <a:lnTo>
                    <a:pt x="168" y="16"/>
                  </a:lnTo>
                  <a:lnTo>
                    <a:pt x="172" y="16"/>
                  </a:lnTo>
                  <a:lnTo>
                    <a:pt x="176" y="16"/>
                  </a:lnTo>
                  <a:lnTo>
                    <a:pt x="180" y="16"/>
                  </a:lnTo>
                  <a:lnTo>
                    <a:pt x="184" y="16"/>
                  </a:lnTo>
                  <a:lnTo>
                    <a:pt x="188" y="20"/>
                  </a:lnTo>
                  <a:lnTo>
                    <a:pt x="192" y="20"/>
                  </a:lnTo>
                  <a:lnTo>
                    <a:pt x="196" y="20"/>
                  </a:lnTo>
                  <a:lnTo>
                    <a:pt x="200" y="20"/>
                  </a:lnTo>
                  <a:lnTo>
                    <a:pt x="204" y="20"/>
                  </a:lnTo>
                  <a:lnTo>
                    <a:pt x="208" y="20"/>
                  </a:lnTo>
                  <a:lnTo>
                    <a:pt x="212" y="20"/>
                  </a:lnTo>
                  <a:lnTo>
                    <a:pt x="216" y="20"/>
                  </a:lnTo>
                  <a:lnTo>
                    <a:pt x="220" y="16"/>
                  </a:lnTo>
                  <a:lnTo>
                    <a:pt x="224" y="16"/>
                  </a:lnTo>
                  <a:lnTo>
                    <a:pt x="232" y="16"/>
                  </a:lnTo>
                  <a:lnTo>
                    <a:pt x="236" y="16"/>
                  </a:lnTo>
                  <a:lnTo>
                    <a:pt x="240" y="20"/>
                  </a:lnTo>
                  <a:lnTo>
                    <a:pt x="244" y="20"/>
                  </a:lnTo>
                  <a:lnTo>
                    <a:pt x="248" y="20"/>
                  </a:lnTo>
                  <a:lnTo>
                    <a:pt x="252" y="20"/>
                  </a:lnTo>
                  <a:lnTo>
                    <a:pt x="256" y="20"/>
                  </a:lnTo>
                  <a:lnTo>
                    <a:pt x="260" y="20"/>
                  </a:lnTo>
                  <a:lnTo>
                    <a:pt x="264" y="2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68" name="Rectangle 1948"/>
            <p:cNvSpPr>
              <a:spLocks noChangeArrowheads="1"/>
            </p:cNvSpPr>
            <p:nvPr/>
          </p:nvSpPr>
          <p:spPr bwMode="auto">
            <a:xfrm>
              <a:off x="3666278" y="4610206"/>
              <a:ext cx="48731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kernel: 3 to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9" name="Rectangle 1949"/>
            <p:cNvSpPr>
              <a:spLocks noChangeArrowheads="1"/>
            </p:cNvSpPr>
            <p:nvPr/>
          </p:nvSpPr>
          <p:spPr bwMode="auto">
            <a:xfrm>
              <a:off x="3870067" y="5517232"/>
              <a:ext cx="26609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lag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90" name="Text Box 186"/>
          <p:cNvSpPr txBox="1">
            <a:spLocks noChangeArrowheads="1"/>
          </p:cNvSpPr>
          <p:nvPr/>
        </p:nvSpPr>
        <p:spPr bwMode="auto">
          <a:xfrm flipH="1">
            <a:off x="755577" y="1844825"/>
            <a:ext cx="1872208" cy="461665"/>
          </a:xfrm>
          <a:prstGeom prst="rect">
            <a:avLst/>
          </a:prstGeom>
          <a:noFill/>
          <a:ln w="9525">
            <a:noFill/>
            <a:miter lim="800000"/>
            <a:headEnd/>
            <a:tailEnd/>
          </a:ln>
        </p:spPr>
        <p:txBody>
          <a:bodyPr wrap="square">
            <a:spAutoFit/>
          </a:bodyPr>
          <a:lstStyle/>
          <a:p>
            <a:pPr algn="ctr"/>
            <a:r>
              <a:rPr lang="en-GB" sz="1200" dirty="0" smtClean="0">
                <a:solidFill>
                  <a:schemeClr val="tx2"/>
                </a:solidFill>
              </a:rPr>
              <a:t>Forward connections (gamma?)</a:t>
            </a:r>
            <a:endParaRPr lang="en-GB" sz="1200" dirty="0">
              <a:solidFill>
                <a:schemeClr val="tx2"/>
              </a:solidFill>
            </a:endParaRPr>
          </a:p>
        </p:txBody>
      </p:sp>
      <p:grpSp>
        <p:nvGrpSpPr>
          <p:cNvPr id="2592" name="Group 2591"/>
          <p:cNvGrpSpPr/>
          <p:nvPr/>
        </p:nvGrpSpPr>
        <p:grpSpPr>
          <a:xfrm>
            <a:off x="987574" y="2485474"/>
            <a:ext cx="1568202" cy="2095654"/>
            <a:chOff x="1763687" y="2852936"/>
            <a:chExt cx="2000250" cy="3356946"/>
          </a:xfrm>
        </p:grpSpPr>
        <p:pic>
          <p:nvPicPr>
            <p:cNvPr id="2593" name="Picture 1"/>
            <p:cNvPicPr>
              <a:picLocks noChangeAspect="1" noChangeArrowheads="1"/>
            </p:cNvPicPr>
            <p:nvPr/>
          </p:nvPicPr>
          <p:blipFill>
            <a:blip r:embed="rId6" cstate="print"/>
            <a:srcRect/>
            <a:stretch>
              <a:fillRect/>
            </a:stretch>
          </p:blipFill>
          <p:spPr bwMode="auto">
            <a:xfrm>
              <a:off x="1763687" y="2852936"/>
              <a:ext cx="2000250" cy="3000375"/>
            </a:xfrm>
            <a:prstGeom prst="rect">
              <a:avLst/>
            </a:prstGeom>
            <a:noFill/>
            <a:ln w="9525">
              <a:noFill/>
              <a:miter lim="800000"/>
              <a:headEnd/>
              <a:tailEnd/>
            </a:ln>
          </p:spPr>
        </p:pic>
        <p:sp>
          <p:nvSpPr>
            <p:cNvPr id="2594" name="Oval 194"/>
            <p:cNvSpPr>
              <a:spLocks noChangeAspect="1" noChangeArrowheads="1"/>
            </p:cNvSpPr>
            <p:nvPr/>
          </p:nvSpPr>
          <p:spPr bwMode="auto">
            <a:xfrm>
              <a:off x="22089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LV</a:t>
              </a:r>
            </a:p>
          </p:txBody>
        </p:sp>
        <p:sp>
          <p:nvSpPr>
            <p:cNvPr id="2595" name="Oval 195"/>
            <p:cNvSpPr>
              <a:spLocks noChangeAspect="1" noChangeArrowheads="1"/>
            </p:cNvSpPr>
            <p:nvPr/>
          </p:nvSpPr>
          <p:spPr bwMode="auto">
            <a:xfrm>
              <a:off x="27804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RV</a:t>
              </a:r>
            </a:p>
          </p:txBody>
        </p:sp>
        <p:sp>
          <p:nvSpPr>
            <p:cNvPr id="2596" name="Oval 196"/>
            <p:cNvSpPr>
              <a:spLocks noChangeAspect="1" noChangeArrowheads="1"/>
            </p:cNvSpPr>
            <p:nvPr/>
          </p:nvSpPr>
          <p:spPr bwMode="auto">
            <a:xfrm>
              <a:off x="2780460" y="4301182"/>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RF</a:t>
              </a:r>
            </a:p>
          </p:txBody>
        </p:sp>
        <p:sp>
          <p:nvSpPr>
            <p:cNvPr id="2597" name="Oval 197"/>
            <p:cNvSpPr>
              <a:spLocks noChangeAspect="1" noChangeArrowheads="1"/>
            </p:cNvSpPr>
            <p:nvPr/>
          </p:nvSpPr>
          <p:spPr bwMode="auto">
            <a:xfrm>
              <a:off x="2208960" y="4301183"/>
              <a:ext cx="228600" cy="252413"/>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LF</a:t>
              </a:r>
            </a:p>
          </p:txBody>
        </p:sp>
        <p:cxnSp>
          <p:nvCxnSpPr>
            <p:cNvPr id="2598" name="AutoShape 198"/>
            <p:cNvCxnSpPr>
              <a:cxnSpLocks noChangeAspect="1" noChangeShapeType="1"/>
              <a:stCxn id="2594" idx="1"/>
              <a:endCxn id="2597" idx="3"/>
            </p:cNvCxnSpPr>
            <p:nvPr/>
          </p:nvCxnSpPr>
          <p:spPr bwMode="auto">
            <a:xfrm rot="16200000">
              <a:off x="1998189" y="4761557"/>
              <a:ext cx="488950" cy="0"/>
            </a:xfrm>
            <a:prstGeom prst="straightConnector1">
              <a:avLst/>
            </a:prstGeom>
            <a:noFill/>
            <a:ln w="28575">
              <a:solidFill>
                <a:schemeClr val="accent1">
                  <a:lumMod val="75000"/>
                </a:schemeClr>
              </a:solidFill>
              <a:prstDash val="solid"/>
              <a:round/>
              <a:headEnd/>
              <a:tailEnd type="triangle" w="med" len="med"/>
            </a:ln>
            <a:effectLst/>
          </p:spPr>
        </p:cxnSp>
        <p:cxnSp>
          <p:nvCxnSpPr>
            <p:cNvPr id="2599" name="AutoShape 199"/>
            <p:cNvCxnSpPr>
              <a:cxnSpLocks noChangeAspect="1" noChangeShapeType="1"/>
              <a:stCxn id="2597" idx="5"/>
              <a:endCxn id="2594" idx="7"/>
            </p:cNvCxnSpPr>
            <p:nvPr/>
          </p:nvCxnSpPr>
          <p:spPr bwMode="auto">
            <a:xfrm rot="5400000">
              <a:off x="2159381" y="4761557"/>
              <a:ext cx="488950" cy="0"/>
            </a:xfrm>
            <a:prstGeom prst="straightConnector1">
              <a:avLst/>
            </a:prstGeom>
            <a:noFill/>
            <a:ln w="9525">
              <a:solidFill>
                <a:schemeClr val="tx1"/>
              </a:solidFill>
              <a:prstDash val="sysDot"/>
              <a:round/>
              <a:headEnd/>
              <a:tailEnd type="triangle" w="med" len="med"/>
            </a:ln>
            <a:effectLst/>
          </p:spPr>
        </p:cxnSp>
        <p:cxnSp>
          <p:nvCxnSpPr>
            <p:cNvPr id="2600" name="AutoShape 200"/>
            <p:cNvCxnSpPr>
              <a:cxnSpLocks noChangeAspect="1" noChangeShapeType="1"/>
              <a:stCxn id="2596" idx="5"/>
              <a:endCxn id="2595" idx="7"/>
            </p:cNvCxnSpPr>
            <p:nvPr/>
          </p:nvCxnSpPr>
          <p:spPr bwMode="auto">
            <a:xfrm rot="5400000">
              <a:off x="2730881" y="4761557"/>
              <a:ext cx="488950" cy="0"/>
            </a:xfrm>
            <a:prstGeom prst="straightConnector1">
              <a:avLst/>
            </a:prstGeom>
            <a:noFill/>
            <a:ln w="9525">
              <a:solidFill>
                <a:schemeClr val="tx1"/>
              </a:solidFill>
              <a:prstDash val="sysDot"/>
              <a:round/>
              <a:headEnd type="triangle" w="med" len="med"/>
              <a:tailEnd/>
            </a:ln>
            <a:effectLst/>
          </p:spPr>
        </p:cxnSp>
        <p:cxnSp>
          <p:nvCxnSpPr>
            <p:cNvPr id="2601" name="AutoShape 201"/>
            <p:cNvCxnSpPr>
              <a:cxnSpLocks noChangeAspect="1" noChangeShapeType="1"/>
              <a:stCxn id="2595" idx="1"/>
              <a:endCxn id="2596" idx="3"/>
            </p:cNvCxnSpPr>
            <p:nvPr/>
          </p:nvCxnSpPr>
          <p:spPr bwMode="auto">
            <a:xfrm rot="16200000">
              <a:off x="2569689" y="4761557"/>
              <a:ext cx="488950" cy="0"/>
            </a:xfrm>
            <a:prstGeom prst="straightConnector1">
              <a:avLst/>
            </a:prstGeom>
            <a:noFill/>
            <a:ln w="9525">
              <a:solidFill>
                <a:schemeClr val="tx1"/>
              </a:solidFill>
              <a:prstDash val="sysDot"/>
              <a:round/>
              <a:headEnd type="triangle" w="med" len="med"/>
              <a:tailEnd/>
            </a:ln>
            <a:effectLst/>
          </p:spPr>
        </p:cxnSp>
        <p:cxnSp>
          <p:nvCxnSpPr>
            <p:cNvPr id="2602" name="AutoShape 202"/>
            <p:cNvCxnSpPr>
              <a:cxnSpLocks noChangeAspect="1" noChangeShapeType="1"/>
              <a:stCxn id="2596" idx="2"/>
              <a:endCxn id="2597" idx="6"/>
            </p:cNvCxnSpPr>
            <p:nvPr/>
          </p:nvCxnSpPr>
          <p:spPr bwMode="auto">
            <a:xfrm rot="10800000">
              <a:off x="2437560" y="4427390"/>
              <a:ext cx="342900" cy="792"/>
            </a:xfrm>
            <a:prstGeom prst="curvedConnector3">
              <a:avLst>
                <a:gd name="adj1" fmla="val 50000"/>
              </a:avLst>
            </a:prstGeom>
            <a:noFill/>
            <a:ln w="9525">
              <a:solidFill>
                <a:schemeClr val="tx1"/>
              </a:solidFill>
              <a:prstDash val="sysDot"/>
              <a:round/>
              <a:headEnd type="triangle" w="med" len="med"/>
              <a:tailEnd type="triangle" w="med" len="med"/>
            </a:ln>
            <a:effectLst/>
          </p:spPr>
        </p:cxnSp>
        <p:cxnSp>
          <p:nvCxnSpPr>
            <p:cNvPr id="2603" name="AutoShape 204"/>
            <p:cNvCxnSpPr>
              <a:cxnSpLocks noChangeAspect="1" noChangeShapeType="1"/>
              <a:stCxn id="2604" idx="1"/>
              <a:endCxn id="2594" idx="4"/>
            </p:cNvCxnSpPr>
            <p:nvPr/>
          </p:nvCxnSpPr>
          <p:spPr bwMode="auto">
            <a:xfrm rot="10800000">
              <a:off x="2323260" y="5223520"/>
              <a:ext cx="36217" cy="813806"/>
            </a:xfrm>
            <a:prstGeom prst="curvedConnector2">
              <a:avLst/>
            </a:prstGeom>
            <a:noFill/>
            <a:ln w="9525">
              <a:solidFill>
                <a:srgbClr val="990033"/>
              </a:solidFill>
              <a:prstDash val="sysDot"/>
              <a:round/>
              <a:headEnd/>
              <a:tailEnd type="triangle" w="med" len="med"/>
            </a:ln>
            <a:effectLst/>
          </p:spPr>
        </p:cxnSp>
        <p:sp>
          <p:nvSpPr>
            <p:cNvPr id="2604" name="Text Box 205"/>
            <p:cNvSpPr txBox="1">
              <a:spLocks noChangeAspect="1" noChangeArrowheads="1"/>
            </p:cNvSpPr>
            <p:nvPr/>
          </p:nvSpPr>
          <p:spPr bwMode="auto">
            <a:xfrm>
              <a:off x="2359477" y="5864771"/>
              <a:ext cx="517703" cy="345111"/>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800" b="0" dirty="0">
                  <a:solidFill>
                    <a:srgbClr val="990033"/>
                  </a:solidFill>
                </a:rPr>
                <a:t>input</a:t>
              </a:r>
              <a:endParaRPr lang="en-US" sz="1000" b="0" dirty="0">
                <a:solidFill>
                  <a:srgbClr val="990033"/>
                </a:solidFill>
              </a:endParaRPr>
            </a:p>
          </p:txBody>
        </p:sp>
        <p:cxnSp>
          <p:nvCxnSpPr>
            <p:cNvPr id="2605" name="AutoShape 206"/>
            <p:cNvCxnSpPr>
              <a:cxnSpLocks noChangeAspect="1" noChangeShapeType="1"/>
              <a:stCxn id="2604" idx="3"/>
              <a:endCxn id="2595" idx="4"/>
            </p:cNvCxnSpPr>
            <p:nvPr/>
          </p:nvCxnSpPr>
          <p:spPr bwMode="auto">
            <a:xfrm flipV="1">
              <a:off x="2877180" y="5223520"/>
              <a:ext cx="17580" cy="813806"/>
            </a:xfrm>
            <a:prstGeom prst="curvedConnector2">
              <a:avLst/>
            </a:prstGeom>
            <a:noFill/>
            <a:ln w="9525">
              <a:solidFill>
                <a:srgbClr val="990033"/>
              </a:solidFill>
              <a:prstDash val="sysDot"/>
              <a:round/>
              <a:headEnd/>
              <a:tailEnd type="triangle" w="med" len="med"/>
            </a:ln>
            <a:effectLst/>
          </p:spPr>
        </p:cxnSp>
        <p:cxnSp>
          <p:nvCxnSpPr>
            <p:cNvPr id="2606" name="AutoShape 207"/>
            <p:cNvCxnSpPr>
              <a:cxnSpLocks noChangeAspect="1" noChangeShapeType="1"/>
              <a:stCxn id="2596" idx="6"/>
              <a:endCxn id="2596" idx="0"/>
            </p:cNvCxnSpPr>
            <p:nvPr/>
          </p:nvCxnSpPr>
          <p:spPr bwMode="auto">
            <a:xfrm flipH="1" flipV="1">
              <a:off x="2894761" y="4301182"/>
              <a:ext cx="114300" cy="127000"/>
            </a:xfrm>
            <a:prstGeom prst="curvedConnector4">
              <a:avLst>
                <a:gd name="adj1" fmla="val -67292"/>
                <a:gd name="adj2" fmla="val 157833"/>
              </a:avLst>
            </a:prstGeom>
            <a:noFill/>
            <a:ln w="9525">
              <a:solidFill>
                <a:schemeClr val="tx1"/>
              </a:solidFill>
              <a:prstDash val="sysDot"/>
              <a:round/>
              <a:headEnd/>
              <a:tailEnd type="triangle" w="med" len="med"/>
            </a:ln>
            <a:effectLst/>
          </p:spPr>
        </p:cxnSp>
        <p:cxnSp>
          <p:nvCxnSpPr>
            <p:cNvPr id="2607" name="AutoShape 208"/>
            <p:cNvCxnSpPr>
              <a:cxnSpLocks noChangeAspect="1" noChangeShapeType="1"/>
              <a:stCxn id="2595" idx="6"/>
              <a:endCxn id="2595" idx="4"/>
            </p:cNvCxnSpPr>
            <p:nvPr/>
          </p:nvCxnSpPr>
          <p:spPr bwMode="auto">
            <a:xfrm flipH="1">
              <a:off x="2894761" y="5096520"/>
              <a:ext cx="114300" cy="127000"/>
            </a:xfrm>
            <a:prstGeom prst="curvedConnector4">
              <a:avLst>
                <a:gd name="adj1" fmla="val -67292"/>
                <a:gd name="adj2" fmla="val 157431"/>
              </a:avLst>
            </a:prstGeom>
            <a:noFill/>
            <a:ln w="9525">
              <a:solidFill>
                <a:schemeClr val="tx1"/>
              </a:solidFill>
              <a:prstDash val="sysDot"/>
              <a:round/>
              <a:headEnd type="triangle" w="med" len="med"/>
              <a:tailEnd/>
            </a:ln>
            <a:effectLst/>
          </p:spPr>
        </p:cxnSp>
        <p:cxnSp>
          <p:nvCxnSpPr>
            <p:cNvPr id="2608" name="AutoShape 209"/>
            <p:cNvCxnSpPr>
              <a:cxnSpLocks noChangeAspect="1" noChangeShapeType="1"/>
              <a:stCxn id="2594" idx="4"/>
              <a:endCxn id="2594" idx="2"/>
            </p:cNvCxnSpPr>
            <p:nvPr/>
          </p:nvCxnSpPr>
          <p:spPr bwMode="auto">
            <a:xfrm rot="16200000" flipV="1">
              <a:off x="2202611" y="5102870"/>
              <a:ext cx="127000" cy="114300"/>
            </a:xfrm>
            <a:prstGeom prst="curvedConnector4">
              <a:avLst>
                <a:gd name="adj1" fmla="val -57431"/>
                <a:gd name="adj2" fmla="val 167292"/>
              </a:avLst>
            </a:prstGeom>
            <a:noFill/>
            <a:ln w="9525">
              <a:solidFill>
                <a:schemeClr val="tx1"/>
              </a:solidFill>
              <a:prstDash val="sysDot"/>
              <a:round/>
              <a:headEnd/>
              <a:tailEnd type="triangle" w="med" len="med"/>
            </a:ln>
            <a:effectLst/>
          </p:spPr>
        </p:cxnSp>
        <p:cxnSp>
          <p:nvCxnSpPr>
            <p:cNvPr id="2609" name="AutoShape 210"/>
            <p:cNvCxnSpPr>
              <a:cxnSpLocks noChangeAspect="1" noChangeShapeType="1"/>
              <a:stCxn id="2597" idx="2"/>
              <a:endCxn id="2597" idx="0"/>
            </p:cNvCxnSpPr>
            <p:nvPr/>
          </p:nvCxnSpPr>
          <p:spPr bwMode="auto">
            <a:xfrm rot="10800000" flipH="1">
              <a:off x="2208961" y="4301182"/>
              <a:ext cx="114300" cy="127000"/>
            </a:xfrm>
            <a:prstGeom prst="curvedConnector4">
              <a:avLst>
                <a:gd name="adj1" fmla="val -67292"/>
                <a:gd name="adj2" fmla="val 157833"/>
              </a:avLst>
            </a:prstGeom>
            <a:noFill/>
            <a:ln w="9525">
              <a:solidFill>
                <a:schemeClr val="tx1"/>
              </a:solidFill>
              <a:prstDash val="sysDot"/>
              <a:round/>
              <a:headEnd/>
              <a:tailEnd type="triangle" w="med" len="med"/>
            </a:ln>
            <a:effectLst/>
          </p:spPr>
        </p:cxnSp>
      </p:grpSp>
      <p:grpSp>
        <p:nvGrpSpPr>
          <p:cNvPr id="2610" name="Group 2609"/>
          <p:cNvGrpSpPr/>
          <p:nvPr/>
        </p:nvGrpSpPr>
        <p:grpSpPr>
          <a:xfrm>
            <a:off x="6748214" y="2485474"/>
            <a:ext cx="1568202" cy="2095654"/>
            <a:chOff x="1763687" y="2852936"/>
            <a:chExt cx="2000250" cy="3356946"/>
          </a:xfrm>
        </p:grpSpPr>
        <p:pic>
          <p:nvPicPr>
            <p:cNvPr id="2611" name="Picture 1"/>
            <p:cNvPicPr>
              <a:picLocks noChangeAspect="1" noChangeArrowheads="1"/>
            </p:cNvPicPr>
            <p:nvPr/>
          </p:nvPicPr>
          <p:blipFill>
            <a:blip r:embed="rId6" cstate="print"/>
            <a:srcRect/>
            <a:stretch>
              <a:fillRect/>
            </a:stretch>
          </p:blipFill>
          <p:spPr bwMode="auto">
            <a:xfrm>
              <a:off x="1763687" y="2852936"/>
              <a:ext cx="2000250" cy="3000375"/>
            </a:xfrm>
            <a:prstGeom prst="rect">
              <a:avLst/>
            </a:prstGeom>
            <a:noFill/>
            <a:ln w="9525">
              <a:noFill/>
              <a:miter lim="800000"/>
              <a:headEnd/>
              <a:tailEnd/>
            </a:ln>
          </p:spPr>
        </p:pic>
        <p:sp>
          <p:nvSpPr>
            <p:cNvPr id="2612" name="Oval 194"/>
            <p:cNvSpPr>
              <a:spLocks noChangeAspect="1" noChangeArrowheads="1"/>
            </p:cNvSpPr>
            <p:nvPr/>
          </p:nvSpPr>
          <p:spPr bwMode="auto">
            <a:xfrm>
              <a:off x="22089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LV</a:t>
              </a:r>
            </a:p>
          </p:txBody>
        </p:sp>
        <p:sp>
          <p:nvSpPr>
            <p:cNvPr id="2613" name="Oval 195"/>
            <p:cNvSpPr>
              <a:spLocks noChangeAspect="1" noChangeArrowheads="1"/>
            </p:cNvSpPr>
            <p:nvPr/>
          </p:nvSpPr>
          <p:spPr bwMode="auto">
            <a:xfrm>
              <a:off x="2780460" y="4969520"/>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800">
                  <a:solidFill>
                    <a:srgbClr val="FFFFFF"/>
                  </a:solidFill>
                  <a:ea typeface="新細明體" pitchFamily="18" charset="-120"/>
                </a:rPr>
                <a:t>RV</a:t>
              </a:r>
            </a:p>
          </p:txBody>
        </p:sp>
        <p:sp>
          <p:nvSpPr>
            <p:cNvPr id="2614" name="Oval 196"/>
            <p:cNvSpPr>
              <a:spLocks noChangeAspect="1" noChangeArrowheads="1"/>
            </p:cNvSpPr>
            <p:nvPr/>
          </p:nvSpPr>
          <p:spPr bwMode="auto">
            <a:xfrm>
              <a:off x="2780460" y="4301182"/>
              <a:ext cx="228600" cy="254000"/>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RF</a:t>
              </a:r>
            </a:p>
          </p:txBody>
        </p:sp>
        <p:sp>
          <p:nvSpPr>
            <p:cNvPr id="2615" name="Oval 197"/>
            <p:cNvSpPr>
              <a:spLocks noChangeAspect="1" noChangeArrowheads="1"/>
            </p:cNvSpPr>
            <p:nvPr/>
          </p:nvSpPr>
          <p:spPr bwMode="auto">
            <a:xfrm>
              <a:off x="2208960" y="4301183"/>
              <a:ext cx="228600" cy="252413"/>
            </a:xfrm>
            <a:prstGeom prst="ellipse">
              <a:avLst/>
            </a:prstGeom>
            <a:gradFill rotWithShape="1">
              <a:gsLst>
                <a:gs pos="0">
                  <a:schemeClr val="bg2"/>
                </a:gs>
                <a:gs pos="100000">
                  <a:schemeClr val="bg2">
                    <a:gamma/>
                    <a:shade val="56078"/>
                    <a:invGamma/>
                  </a:schemeClr>
                </a:gs>
              </a:gsLst>
              <a:path path="shape">
                <a:fillToRect l="50000" t="50000" r="50000" b="50000"/>
              </a:path>
            </a:gradFill>
            <a:ln w="38100">
              <a:noFill/>
              <a:round/>
              <a:headEnd/>
              <a:tailEnd/>
            </a:ln>
            <a:effectLst/>
          </p:spPr>
          <p:txBody>
            <a:bodyPr wrap="none" anchor="ctr"/>
            <a:lstStyle/>
            <a:p>
              <a:pPr algn="ctr" eaLnBrk="1" hangingPunct="1"/>
              <a:r>
                <a:rPr lang="en-US" altLang="zh-TW" sz="500">
                  <a:solidFill>
                    <a:srgbClr val="FFFFFF"/>
                  </a:solidFill>
                  <a:ea typeface="新細明體" pitchFamily="18" charset="-120"/>
                </a:rPr>
                <a:t>LF</a:t>
              </a:r>
            </a:p>
          </p:txBody>
        </p:sp>
        <p:cxnSp>
          <p:nvCxnSpPr>
            <p:cNvPr id="2616" name="AutoShape 198"/>
            <p:cNvCxnSpPr>
              <a:cxnSpLocks noChangeAspect="1" noChangeShapeType="1"/>
              <a:stCxn id="2612" idx="1"/>
              <a:endCxn id="2615" idx="3"/>
            </p:cNvCxnSpPr>
            <p:nvPr/>
          </p:nvCxnSpPr>
          <p:spPr bwMode="auto">
            <a:xfrm rot="16200000">
              <a:off x="1998189" y="4761557"/>
              <a:ext cx="488950" cy="0"/>
            </a:xfrm>
            <a:prstGeom prst="straightConnector1">
              <a:avLst/>
            </a:prstGeom>
            <a:noFill/>
            <a:ln w="9525">
              <a:solidFill>
                <a:schemeClr val="tx1"/>
              </a:solidFill>
              <a:prstDash val="sysDot"/>
              <a:round/>
              <a:headEnd/>
              <a:tailEnd type="triangle" w="med" len="med"/>
            </a:ln>
            <a:effectLst/>
          </p:spPr>
        </p:cxnSp>
        <p:cxnSp>
          <p:nvCxnSpPr>
            <p:cNvPr id="2617" name="AutoShape 199"/>
            <p:cNvCxnSpPr>
              <a:cxnSpLocks noChangeAspect="1" noChangeShapeType="1"/>
              <a:stCxn id="2615" idx="5"/>
              <a:endCxn id="2612" idx="7"/>
            </p:cNvCxnSpPr>
            <p:nvPr/>
          </p:nvCxnSpPr>
          <p:spPr bwMode="auto">
            <a:xfrm rot="5400000">
              <a:off x="2159381" y="4761557"/>
              <a:ext cx="488950" cy="0"/>
            </a:xfrm>
            <a:prstGeom prst="straightConnector1">
              <a:avLst/>
            </a:prstGeom>
            <a:noFill/>
            <a:ln w="38100">
              <a:solidFill>
                <a:schemeClr val="accent1">
                  <a:lumMod val="75000"/>
                </a:schemeClr>
              </a:solidFill>
              <a:prstDash val="solid"/>
              <a:round/>
              <a:headEnd/>
              <a:tailEnd type="triangle" w="med" len="med"/>
            </a:ln>
            <a:effectLst/>
          </p:spPr>
        </p:cxnSp>
        <p:cxnSp>
          <p:nvCxnSpPr>
            <p:cNvPr id="2618" name="AutoShape 200"/>
            <p:cNvCxnSpPr>
              <a:cxnSpLocks noChangeAspect="1" noChangeShapeType="1"/>
              <a:stCxn id="2614" idx="5"/>
              <a:endCxn id="2613" idx="7"/>
            </p:cNvCxnSpPr>
            <p:nvPr/>
          </p:nvCxnSpPr>
          <p:spPr bwMode="auto">
            <a:xfrm rot="5400000">
              <a:off x="2730881" y="4761557"/>
              <a:ext cx="488950" cy="0"/>
            </a:xfrm>
            <a:prstGeom prst="straightConnector1">
              <a:avLst/>
            </a:prstGeom>
            <a:noFill/>
            <a:ln w="9525">
              <a:solidFill>
                <a:schemeClr val="tx1"/>
              </a:solidFill>
              <a:prstDash val="sysDot"/>
              <a:round/>
              <a:headEnd type="triangle" w="med" len="med"/>
              <a:tailEnd/>
            </a:ln>
            <a:effectLst/>
          </p:spPr>
        </p:cxnSp>
        <p:cxnSp>
          <p:nvCxnSpPr>
            <p:cNvPr id="2619" name="AutoShape 201"/>
            <p:cNvCxnSpPr>
              <a:cxnSpLocks noChangeAspect="1" noChangeShapeType="1"/>
              <a:stCxn id="2613" idx="1"/>
              <a:endCxn id="2614" idx="3"/>
            </p:cNvCxnSpPr>
            <p:nvPr/>
          </p:nvCxnSpPr>
          <p:spPr bwMode="auto">
            <a:xfrm rot="16200000">
              <a:off x="2569689" y="4761557"/>
              <a:ext cx="488950" cy="0"/>
            </a:xfrm>
            <a:prstGeom prst="straightConnector1">
              <a:avLst/>
            </a:prstGeom>
            <a:noFill/>
            <a:ln w="9525">
              <a:solidFill>
                <a:schemeClr val="tx1"/>
              </a:solidFill>
              <a:prstDash val="sysDot"/>
              <a:round/>
              <a:headEnd type="triangle" w="med" len="med"/>
              <a:tailEnd/>
            </a:ln>
            <a:effectLst/>
          </p:spPr>
        </p:cxnSp>
        <p:cxnSp>
          <p:nvCxnSpPr>
            <p:cNvPr id="2620" name="AutoShape 202"/>
            <p:cNvCxnSpPr>
              <a:cxnSpLocks noChangeAspect="1" noChangeShapeType="1"/>
              <a:stCxn id="2614" idx="2"/>
              <a:endCxn id="2615" idx="6"/>
            </p:cNvCxnSpPr>
            <p:nvPr/>
          </p:nvCxnSpPr>
          <p:spPr bwMode="auto">
            <a:xfrm rot="10800000">
              <a:off x="2437560" y="4427390"/>
              <a:ext cx="342900" cy="792"/>
            </a:xfrm>
            <a:prstGeom prst="curvedConnector3">
              <a:avLst>
                <a:gd name="adj1" fmla="val 50000"/>
              </a:avLst>
            </a:prstGeom>
            <a:noFill/>
            <a:ln w="9525">
              <a:solidFill>
                <a:schemeClr val="tx1"/>
              </a:solidFill>
              <a:prstDash val="sysDot"/>
              <a:round/>
              <a:headEnd type="triangle" w="med" len="med"/>
              <a:tailEnd type="triangle" w="med" len="med"/>
            </a:ln>
            <a:effectLst/>
          </p:spPr>
        </p:cxnSp>
        <p:cxnSp>
          <p:nvCxnSpPr>
            <p:cNvPr id="2621" name="AutoShape 204"/>
            <p:cNvCxnSpPr>
              <a:cxnSpLocks noChangeAspect="1" noChangeShapeType="1"/>
              <a:stCxn id="2622" idx="1"/>
              <a:endCxn id="2612" idx="4"/>
            </p:cNvCxnSpPr>
            <p:nvPr/>
          </p:nvCxnSpPr>
          <p:spPr bwMode="auto">
            <a:xfrm rot="10800000">
              <a:off x="2323260" y="5223520"/>
              <a:ext cx="36217" cy="813806"/>
            </a:xfrm>
            <a:prstGeom prst="curvedConnector2">
              <a:avLst/>
            </a:prstGeom>
            <a:noFill/>
            <a:ln w="9525">
              <a:solidFill>
                <a:srgbClr val="990033"/>
              </a:solidFill>
              <a:prstDash val="sysDot"/>
              <a:round/>
              <a:headEnd/>
              <a:tailEnd type="triangle" w="med" len="med"/>
            </a:ln>
            <a:effectLst/>
          </p:spPr>
        </p:cxnSp>
        <p:sp>
          <p:nvSpPr>
            <p:cNvPr id="2622" name="Text Box 205"/>
            <p:cNvSpPr txBox="1">
              <a:spLocks noChangeAspect="1" noChangeArrowheads="1"/>
            </p:cNvSpPr>
            <p:nvPr/>
          </p:nvSpPr>
          <p:spPr bwMode="auto">
            <a:xfrm>
              <a:off x="2359477" y="5864771"/>
              <a:ext cx="517703" cy="345111"/>
            </a:xfrm>
            <a:prstGeom prst="rect">
              <a:avLst/>
            </a:prstGeom>
            <a:noFill/>
            <a:ln w="9525" algn="ctr">
              <a:noFill/>
              <a:miter lim="800000"/>
              <a:headEnd/>
              <a:tailEnd/>
            </a:ln>
            <a:effectLst/>
          </p:spPr>
          <p:txBody>
            <a:bodyPr wrap="none">
              <a:spAutoFit/>
            </a:bodyPr>
            <a:lstStyle/>
            <a:p>
              <a:pPr marL="342900" indent="-342900" algn="ctr" eaLnBrk="1" hangingPunct="1">
                <a:spcBef>
                  <a:spcPct val="20000"/>
                </a:spcBef>
              </a:pPr>
              <a:r>
                <a:rPr lang="en-GB" sz="800" b="0" dirty="0">
                  <a:solidFill>
                    <a:srgbClr val="990033"/>
                  </a:solidFill>
                </a:rPr>
                <a:t>input</a:t>
              </a:r>
              <a:endParaRPr lang="en-US" sz="1000" b="0" dirty="0">
                <a:solidFill>
                  <a:srgbClr val="990033"/>
                </a:solidFill>
              </a:endParaRPr>
            </a:p>
          </p:txBody>
        </p:sp>
        <p:cxnSp>
          <p:nvCxnSpPr>
            <p:cNvPr id="2623" name="AutoShape 206"/>
            <p:cNvCxnSpPr>
              <a:cxnSpLocks noChangeAspect="1" noChangeShapeType="1"/>
              <a:stCxn id="2622" idx="3"/>
              <a:endCxn id="2613" idx="4"/>
            </p:cNvCxnSpPr>
            <p:nvPr/>
          </p:nvCxnSpPr>
          <p:spPr bwMode="auto">
            <a:xfrm flipV="1">
              <a:off x="2877180" y="5223520"/>
              <a:ext cx="17580" cy="813806"/>
            </a:xfrm>
            <a:prstGeom prst="curvedConnector2">
              <a:avLst/>
            </a:prstGeom>
            <a:noFill/>
            <a:ln w="9525">
              <a:solidFill>
                <a:srgbClr val="990033"/>
              </a:solidFill>
              <a:prstDash val="sysDot"/>
              <a:round/>
              <a:headEnd/>
              <a:tailEnd type="triangle" w="med" len="med"/>
            </a:ln>
            <a:effectLst/>
          </p:spPr>
        </p:cxnSp>
        <p:cxnSp>
          <p:nvCxnSpPr>
            <p:cNvPr id="2624" name="AutoShape 207"/>
            <p:cNvCxnSpPr>
              <a:cxnSpLocks noChangeAspect="1" noChangeShapeType="1"/>
              <a:stCxn id="2614" idx="6"/>
              <a:endCxn id="2614" idx="0"/>
            </p:cNvCxnSpPr>
            <p:nvPr/>
          </p:nvCxnSpPr>
          <p:spPr bwMode="auto">
            <a:xfrm flipH="1" flipV="1">
              <a:off x="2894761" y="4301182"/>
              <a:ext cx="114300" cy="127000"/>
            </a:xfrm>
            <a:prstGeom prst="curvedConnector4">
              <a:avLst>
                <a:gd name="adj1" fmla="val -67292"/>
                <a:gd name="adj2" fmla="val 157833"/>
              </a:avLst>
            </a:prstGeom>
            <a:noFill/>
            <a:ln w="9525">
              <a:solidFill>
                <a:schemeClr val="tx1"/>
              </a:solidFill>
              <a:prstDash val="sysDot"/>
              <a:round/>
              <a:headEnd/>
              <a:tailEnd type="triangle" w="med" len="med"/>
            </a:ln>
            <a:effectLst/>
          </p:spPr>
        </p:cxnSp>
        <p:cxnSp>
          <p:nvCxnSpPr>
            <p:cNvPr id="2625" name="AutoShape 208"/>
            <p:cNvCxnSpPr>
              <a:cxnSpLocks noChangeAspect="1" noChangeShapeType="1"/>
              <a:stCxn id="2613" idx="6"/>
              <a:endCxn id="2613" idx="4"/>
            </p:cNvCxnSpPr>
            <p:nvPr/>
          </p:nvCxnSpPr>
          <p:spPr bwMode="auto">
            <a:xfrm flipH="1">
              <a:off x="2894761" y="5096520"/>
              <a:ext cx="114300" cy="127000"/>
            </a:xfrm>
            <a:prstGeom prst="curvedConnector4">
              <a:avLst>
                <a:gd name="adj1" fmla="val -67292"/>
                <a:gd name="adj2" fmla="val 157431"/>
              </a:avLst>
            </a:prstGeom>
            <a:noFill/>
            <a:ln w="9525">
              <a:solidFill>
                <a:schemeClr val="tx1"/>
              </a:solidFill>
              <a:prstDash val="sysDot"/>
              <a:round/>
              <a:headEnd type="triangle" w="med" len="med"/>
              <a:tailEnd/>
            </a:ln>
            <a:effectLst/>
          </p:spPr>
        </p:cxnSp>
        <p:cxnSp>
          <p:nvCxnSpPr>
            <p:cNvPr id="2626" name="AutoShape 209"/>
            <p:cNvCxnSpPr>
              <a:cxnSpLocks noChangeAspect="1" noChangeShapeType="1"/>
              <a:stCxn id="2612" idx="4"/>
              <a:endCxn id="2612" idx="2"/>
            </p:cNvCxnSpPr>
            <p:nvPr/>
          </p:nvCxnSpPr>
          <p:spPr bwMode="auto">
            <a:xfrm rot="16200000" flipV="1">
              <a:off x="2202611" y="5102870"/>
              <a:ext cx="127000" cy="114300"/>
            </a:xfrm>
            <a:prstGeom prst="curvedConnector4">
              <a:avLst>
                <a:gd name="adj1" fmla="val -57431"/>
                <a:gd name="adj2" fmla="val 167292"/>
              </a:avLst>
            </a:prstGeom>
            <a:noFill/>
            <a:ln w="9525">
              <a:solidFill>
                <a:schemeClr val="tx1"/>
              </a:solidFill>
              <a:prstDash val="sysDot"/>
              <a:round/>
              <a:headEnd/>
              <a:tailEnd type="triangle" w="med" len="med"/>
            </a:ln>
            <a:effectLst/>
          </p:spPr>
        </p:cxnSp>
        <p:cxnSp>
          <p:nvCxnSpPr>
            <p:cNvPr id="2627" name="AutoShape 210"/>
            <p:cNvCxnSpPr>
              <a:cxnSpLocks noChangeAspect="1" noChangeShapeType="1"/>
              <a:stCxn id="2615" idx="2"/>
              <a:endCxn id="2615" idx="0"/>
            </p:cNvCxnSpPr>
            <p:nvPr/>
          </p:nvCxnSpPr>
          <p:spPr bwMode="auto">
            <a:xfrm rot="10800000" flipH="1">
              <a:off x="2208961" y="4301182"/>
              <a:ext cx="114300" cy="127000"/>
            </a:xfrm>
            <a:prstGeom prst="curvedConnector4">
              <a:avLst>
                <a:gd name="adj1" fmla="val -67292"/>
                <a:gd name="adj2" fmla="val 157833"/>
              </a:avLst>
            </a:prstGeom>
            <a:noFill/>
            <a:ln w="9525">
              <a:solidFill>
                <a:schemeClr val="tx1"/>
              </a:solidFill>
              <a:prstDash val="sysDot"/>
              <a:round/>
              <a:headEnd/>
              <a:tailEnd type="triangle" w="med" len="med"/>
            </a:ln>
            <a:effectLst/>
          </p:spPr>
        </p:cxnSp>
      </p:grpSp>
      <p:cxnSp>
        <p:nvCxnSpPr>
          <p:cNvPr id="2591" name="Shape 2590"/>
          <p:cNvCxnSpPr/>
          <p:nvPr/>
        </p:nvCxnSpPr>
        <p:spPr>
          <a:xfrm rot="10800000">
            <a:off x="1403648" y="3717032"/>
            <a:ext cx="1872211" cy="1728192"/>
          </a:xfrm>
          <a:prstGeom prst="curved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1" name="Shape 2590"/>
          <p:cNvCxnSpPr/>
          <p:nvPr/>
        </p:nvCxnSpPr>
        <p:spPr>
          <a:xfrm rot="10800000" flipV="1">
            <a:off x="1403648" y="2924944"/>
            <a:ext cx="1944216" cy="792088"/>
          </a:xfrm>
          <a:prstGeom prst="curved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4" name="Shape 2590"/>
          <p:cNvCxnSpPr/>
          <p:nvPr/>
        </p:nvCxnSpPr>
        <p:spPr>
          <a:xfrm rot="16200000" flipH="1">
            <a:off x="5436096" y="1844824"/>
            <a:ext cx="2088232" cy="1512168"/>
          </a:xfrm>
          <a:prstGeom prst="curved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7" name="Shape 2590"/>
          <p:cNvCxnSpPr/>
          <p:nvPr/>
        </p:nvCxnSpPr>
        <p:spPr>
          <a:xfrm rot="5400000" flipH="1" flipV="1">
            <a:off x="5472100" y="3825045"/>
            <a:ext cx="1944216" cy="1584176"/>
          </a:xfrm>
          <a:prstGeom prst="curved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40" name="Text Box 186"/>
          <p:cNvSpPr txBox="1">
            <a:spLocks noChangeArrowheads="1"/>
          </p:cNvSpPr>
          <p:nvPr/>
        </p:nvSpPr>
        <p:spPr bwMode="auto">
          <a:xfrm flipH="1">
            <a:off x="6444209" y="1844825"/>
            <a:ext cx="1872208" cy="461665"/>
          </a:xfrm>
          <a:prstGeom prst="rect">
            <a:avLst/>
          </a:prstGeom>
          <a:noFill/>
          <a:ln w="9525">
            <a:noFill/>
            <a:miter lim="800000"/>
            <a:headEnd/>
            <a:tailEnd/>
          </a:ln>
        </p:spPr>
        <p:txBody>
          <a:bodyPr wrap="square">
            <a:spAutoFit/>
          </a:bodyPr>
          <a:lstStyle/>
          <a:p>
            <a:pPr algn="ctr"/>
            <a:r>
              <a:rPr lang="en-GB" sz="1200" dirty="0" smtClean="0">
                <a:solidFill>
                  <a:schemeClr val="tx2"/>
                </a:solidFill>
              </a:rPr>
              <a:t>Backward connections (beta)</a:t>
            </a:r>
            <a:endParaRPr lang="en-GB" sz="1200" dirty="0">
              <a:solidFill>
                <a:schemeClr val="tx2"/>
              </a:solidFill>
            </a:endParaRPr>
          </a:p>
        </p:txBody>
      </p:sp>
      <p:sp>
        <p:nvSpPr>
          <p:cNvPr id="2641" name="Text Box 186"/>
          <p:cNvSpPr txBox="1">
            <a:spLocks noChangeArrowheads="1"/>
          </p:cNvSpPr>
          <p:nvPr/>
        </p:nvSpPr>
        <p:spPr bwMode="auto">
          <a:xfrm flipH="1">
            <a:off x="467544" y="404664"/>
            <a:ext cx="1872208" cy="523220"/>
          </a:xfrm>
          <a:prstGeom prst="rect">
            <a:avLst/>
          </a:prstGeom>
          <a:noFill/>
          <a:ln w="9525">
            <a:noFill/>
            <a:miter lim="800000"/>
            <a:headEnd/>
            <a:tailEnd/>
          </a:ln>
        </p:spPr>
        <p:txBody>
          <a:bodyPr wrap="square">
            <a:spAutoFit/>
          </a:bodyPr>
          <a:lstStyle/>
          <a:p>
            <a:r>
              <a:rPr lang="en-GB" sz="1400" dirty="0" smtClean="0">
                <a:solidFill>
                  <a:schemeClr val="tx2"/>
                </a:solidFill>
              </a:rPr>
              <a:t>Transfer functions and spectral asymmetries</a:t>
            </a:r>
            <a:endParaRPr lang="en-GB" sz="14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descr="GetFile"/>
          <p:cNvPicPr>
            <a:picLocks noChangeAspect="1" noChangeArrowheads="1"/>
          </p:cNvPicPr>
          <p:nvPr/>
        </p:nvPicPr>
        <p:blipFill>
          <a:blip r:embed="rId2" cstate="print"/>
          <a:srcRect l="29832" t="36092" r="29832" b="19052"/>
          <a:stretch>
            <a:fillRect/>
          </a:stretch>
        </p:blipFill>
        <p:spPr bwMode="auto">
          <a:xfrm>
            <a:off x="52754" y="49213"/>
            <a:ext cx="915866" cy="1435100"/>
          </a:xfrm>
          <a:prstGeom prst="rect">
            <a:avLst/>
          </a:prstGeom>
          <a:noFill/>
        </p:spPr>
      </p:pic>
      <p:sp>
        <p:nvSpPr>
          <p:cNvPr id="131077" name="Rectangle 5"/>
          <p:cNvSpPr>
            <a:spLocks noChangeArrowheads="1"/>
          </p:cNvSpPr>
          <p:nvPr/>
        </p:nvSpPr>
        <p:spPr bwMode="auto">
          <a:xfrm>
            <a:off x="3175491" y="940432"/>
            <a:ext cx="2458915" cy="4662815"/>
          </a:xfrm>
          <a:prstGeom prst="rect">
            <a:avLst/>
          </a:prstGeom>
          <a:noFill/>
          <a:ln w="12700">
            <a:noFill/>
            <a:miter lim="800000"/>
            <a:headEnd/>
            <a:tailEnd/>
          </a:ln>
          <a:effectLst/>
        </p:spPr>
        <p:txBody>
          <a:bodyPr bIns="0" anchor="ctr">
            <a:spAutoFit/>
          </a:bodyPr>
          <a:lstStyle/>
          <a:p>
            <a:pPr marL="457200" indent="-457200" algn="ctr"/>
            <a:r>
              <a:rPr lang="en-US" sz="2400" b="0" dirty="0">
                <a:solidFill>
                  <a:schemeClr val="tx2"/>
                </a:solidFill>
              </a:rPr>
              <a:t>Thank you</a:t>
            </a:r>
          </a:p>
          <a:p>
            <a:pPr marL="457200" indent="-457200" algn="ctr"/>
            <a:endParaRPr lang="en-US" sz="2400" b="0" dirty="0">
              <a:solidFill>
                <a:schemeClr val="tx2"/>
              </a:solidFill>
            </a:endParaRPr>
          </a:p>
          <a:p>
            <a:pPr marL="457200" indent="-457200" algn="ctr"/>
            <a:r>
              <a:rPr lang="en-US" sz="1200" b="0" dirty="0">
                <a:solidFill>
                  <a:schemeClr val="tx2"/>
                </a:solidFill>
              </a:rPr>
              <a:t>And thanks to</a:t>
            </a:r>
          </a:p>
          <a:p>
            <a:pPr marL="457200" indent="-457200" algn="ctr"/>
            <a:endParaRPr lang="en-GB" sz="1200" b="0" dirty="0">
              <a:solidFill>
                <a:schemeClr val="tx2"/>
              </a:solidFill>
            </a:endParaRPr>
          </a:p>
          <a:p>
            <a:pPr marL="457200" indent="-457200" algn="ctr"/>
            <a:r>
              <a:rPr lang="en-GB" sz="1200" dirty="0" smtClean="0">
                <a:solidFill>
                  <a:schemeClr val="tx2"/>
                </a:solidFill>
              </a:rPr>
              <a:t>Gareth Barnes</a:t>
            </a:r>
          </a:p>
          <a:p>
            <a:pPr marL="457200" indent="-457200" algn="ctr"/>
            <a:r>
              <a:rPr lang="en-GB" sz="1200" b="0" dirty="0" smtClean="0">
                <a:solidFill>
                  <a:schemeClr val="tx2"/>
                </a:solidFill>
              </a:rPr>
              <a:t>Andre Bastos</a:t>
            </a:r>
          </a:p>
          <a:p>
            <a:pPr marL="457200" indent="-457200" algn="ctr"/>
            <a:r>
              <a:rPr lang="en-GB" sz="1200" b="0" dirty="0" smtClean="0">
                <a:solidFill>
                  <a:schemeClr val="tx2"/>
                </a:solidFill>
              </a:rPr>
              <a:t>CC </a:t>
            </a:r>
            <a:r>
              <a:rPr lang="en-GB" sz="1200" b="0" dirty="0">
                <a:solidFill>
                  <a:schemeClr val="tx2"/>
                </a:solidFill>
              </a:rPr>
              <a:t>Chen</a:t>
            </a:r>
          </a:p>
          <a:p>
            <a:pPr marL="457200" indent="-457200" algn="ctr"/>
            <a:r>
              <a:rPr lang="en-GB" sz="1200" b="0" dirty="0">
                <a:solidFill>
                  <a:schemeClr val="tx2"/>
                </a:solidFill>
              </a:rPr>
              <a:t>Jean Daunizeau</a:t>
            </a:r>
          </a:p>
          <a:p>
            <a:pPr marL="457200" indent="-457200" algn="ctr"/>
            <a:r>
              <a:rPr lang="en-GB" sz="1200" b="0" dirty="0">
                <a:solidFill>
                  <a:schemeClr val="tx2"/>
                </a:solidFill>
              </a:rPr>
              <a:t> Marta Garrido</a:t>
            </a:r>
          </a:p>
          <a:p>
            <a:pPr marL="457200" indent="-457200" algn="ctr"/>
            <a:r>
              <a:rPr lang="en-GB" sz="1200" b="0" dirty="0">
                <a:solidFill>
                  <a:schemeClr val="tx2"/>
                </a:solidFill>
              </a:rPr>
              <a:t>Lee </a:t>
            </a:r>
            <a:r>
              <a:rPr lang="en-GB" sz="1200" b="0" dirty="0" smtClean="0">
                <a:solidFill>
                  <a:schemeClr val="tx2"/>
                </a:solidFill>
              </a:rPr>
              <a:t>Harrison</a:t>
            </a:r>
          </a:p>
          <a:p>
            <a:pPr marL="457200" indent="-457200" algn="ctr"/>
            <a:r>
              <a:rPr lang="en-GB" sz="1200" dirty="0" smtClean="0">
                <a:solidFill>
                  <a:schemeClr val="tx2"/>
                </a:solidFill>
              </a:rPr>
              <a:t>Martin Havlicek</a:t>
            </a:r>
            <a:endParaRPr lang="en-GB" sz="1200" b="0" dirty="0">
              <a:solidFill>
                <a:schemeClr val="tx2"/>
              </a:solidFill>
            </a:endParaRPr>
          </a:p>
          <a:p>
            <a:pPr marL="457200" indent="-457200" algn="ctr"/>
            <a:r>
              <a:rPr lang="en-GB" sz="1200" b="0" dirty="0">
                <a:solidFill>
                  <a:schemeClr val="tx2"/>
                </a:solidFill>
              </a:rPr>
              <a:t>Stefan </a:t>
            </a:r>
            <a:r>
              <a:rPr lang="en-GB" sz="1200" b="0" dirty="0" smtClean="0">
                <a:solidFill>
                  <a:schemeClr val="tx2"/>
                </a:solidFill>
              </a:rPr>
              <a:t>Kiebel</a:t>
            </a:r>
          </a:p>
          <a:p>
            <a:pPr marL="457200" indent="-457200" algn="ctr"/>
            <a:r>
              <a:rPr lang="en-GB" sz="1200" dirty="0" smtClean="0">
                <a:solidFill>
                  <a:schemeClr val="tx2"/>
                </a:solidFill>
              </a:rPr>
              <a:t>Marco Leite</a:t>
            </a:r>
          </a:p>
          <a:p>
            <a:pPr marL="457200" indent="-457200" algn="ctr"/>
            <a:r>
              <a:rPr lang="en-GB" sz="1200" b="0" dirty="0" smtClean="0">
                <a:solidFill>
                  <a:schemeClr val="tx2"/>
                </a:solidFill>
              </a:rPr>
              <a:t>Vladimir Litvak</a:t>
            </a:r>
            <a:endParaRPr lang="en-GB" sz="1200" b="0" dirty="0">
              <a:solidFill>
                <a:schemeClr val="tx2"/>
              </a:solidFill>
            </a:endParaRPr>
          </a:p>
          <a:p>
            <a:pPr marL="457200" indent="-457200" algn="ctr"/>
            <a:r>
              <a:rPr lang="en-GB" sz="1200" b="0" dirty="0">
                <a:solidFill>
                  <a:schemeClr val="tx2"/>
                </a:solidFill>
              </a:rPr>
              <a:t>Andre Marreiros</a:t>
            </a:r>
          </a:p>
          <a:p>
            <a:pPr marL="457200" indent="-457200" algn="ctr"/>
            <a:r>
              <a:rPr lang="en-GB" sz="1200" b="0" dirty="0">
                <a:solidFill>
                  <a:schemeClr val="tx2"/>
                </a:solidFill>
              </a:rPr>
              <a:t>Rosalyn Moran</a:t>
            </a:r>
          </a:p>
          <a:p>
            <a:pPr marL="457200" indent="-457200" algn="ctr"/>
            <a:r>
              <a:rPr lang="en-GB" sz="1200" b="0" dirty="0">
                <a:solidFill>
                  <a:schemeClr val="tx2"/>
                </a:solidFill>
              </a:rPr>
              <a:t>Will </a:t>
            </a:r>
            <a:r>
              <a:rPr lang="en-GB" sz="1200" b="0" dirty="0" smtClean="0">
                <a:solidFill>
                  <a:schemeClr val="tx2"/>
                </a:solidFill>
              </a:rPr>
              <a:t>Penny</a:t>
            </a:r>
          </a:p>
          <a:p>
            <a:pPr marL="457200" indent="-457200" algn="ctr"/>
            <a:r>
              <a:rPr lang="en-GB" sz="1200" dirty="0" smtClean="0">
                <a:solidFill>
                  <a:schemeClr val="tx2"/>
                </a:solidFill>
              </a:rPr>
              <a:t>Dimitris Pinotsis</a:t>
            </a:r>
          </a:p>
          <a:p>
            <a:pPr marL="457200" indent="-457200" algn="ctr"/>
            <a:r>
              <a:rPr lang="en-GB" sz="1200" b="0" dirty="0" smtClean="0">
                <a:solidFill>
                  <a:schemeClr val="tx2"/>
                </a:solidFill>
              </a:rPr>
              <a:t>Krish Singh</a:t>
            </a:r>
            <a:endParaRPr lang="en-GB" sz="1200" b="0" dirty="0">
              <a:solidFill>
                <a:schemeClr val="tx2"/>
              </a:solidFill>
            </a:endParaRPr>
          </a:p>
          <a:p>
            <a:pPr marL="457200" indent="-457200" algn="ctr"/>
            <a:r>
              <a:rPr lang="en-GB" sz="1200" b="0" dirty="0">
                <a:solidFill>
                  <a:schemeClr val="tx2"/>
                </a:solidFill>
              </a:rPr>
              <a:t>Klaas </a:t>
            </a:r>
            <a:r>
              <a:rPr lang="en-GB" sz="1200" b="0" dirty="0" smtClean="0">
                <a:solidFill>
                  <a:schemeClr val="tx2"/>
                </a:solidFill>
              </a:rPr>
              <a:t>Stephan</a:t>
            </a:r>
          </a:p>
          <a:p>
            <a:pPr marL="457200" indent="-457200" algn="ctr"/>
            <a:r>
              <a:rPr lang="en-GB" sz="1200" dirty="0" smtClean="0">
                <a:solidFill>
                  <a:schemeClr val="tx2"/>
                </a:solidFill>
              </a:rPr>
              <a:t>Bernadette van </a:t>
            </a:r>
            <a:r>
              <a:rPr lang="en-GB" sz="1200" dirty="0" err="1" smtClean="0">
                <a:solidFill>
                  <a:schemeClr val="tx2"/>
                </a:solidFill>
              </a:rPr>
              <a:t>Wijk</a:t>
            </a:r>
            <a:endParaRPr lang="en-GB" sz="1200" b="0" dirty="0">
              <a:solidFill>
                <a:schemeClr val="tx2"/>
              </a:solidFill>
            </a:endParaRPr>
          </a:p>
          <a:p>
            <a:pPr marL="457200" indent="-457200" algn="ctr"/>
            <a:endParaRPr lang="en-GB" sz="1200" b="0" dirty="0">
              <a:solidFill>
                <a:schemeClr val="tx2"/>
              </a:solidFill>
            </a:endParaRPr>
          </a:p>
          <a:p>
            <a:pPr marL="457200" indent="-457200" algn="ctr"/>
            <a:r>
              <a:rPr lang="en-GB" sz="1200" b="0" dirty="0">
                <a:solidFill>
                  <a:schemeClr val="tx2"/>
                </a:solidFill>
              </a:rPr>
              <a:t>And many others</a:t>
            </a:r>
          </a:p>
        </p:txBody>
      </p:sp>
      <p:pic>
        <p:nvPicPr>
          <p:cNvPr id="131079" name="Picture 7"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8028843" y="115890"/>
            <a:ext cx="961292" cy="1341437"/>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1020596" y="119832"/>
          <a:ext cx="7057404" cy="4350568"/>
        </p:xfrm>
        <a:graphic>
          <a:graphicData uri="http://schemas.openxmlformats.org/presentationml/2006/ole">
            <p:oleObj spid="_x0000_s98306" name="Document" r:id="rId3" imgW="9012301" imgH="5561714" progId="Word.Document.12">
              <p:embed/>
            </p:oleObj>
          </a:graphicData>
        </a:graphic>
      </p:graphicFrame>
      <p:graphicFrame>
        <p:nvGraphicFramePr>
          <p:cNvPr id="86019" name="Object 3"/>
          <p:cNvGraphicFramePr>
            <a:graphicFrameLocks noChangeAspect="1"/>
          </p:cNvGraphicFramePr>
          <p:nvPr/>
        </p:nvGraphicFramePr>
        <p:xfrm>
          <a:off x="782179" y="4509120"/>
          <a:ext cx="7534238" cy="2520280"/>
        </p:xfrm>
        <a:graphic>
          <a:graphicData uri="http://schemas.openxmlformats.org/presentationml/2006/ole">
            <p:oleObj spid="_x0000_s98307" name="Document" r:id="rId4" imgW="9012301" imgH="3016529" progId="Word.Document.12">
              <p:embed/>
            </p:oleObj>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p:cNvGrpSpPr/>
          <p:nvPr/>
        </p:nvGrpSpPr>
        <p:grpSpPr>
          <a:xfrm>
            <a:off x="2340825" y="3302986"/>
            <a:ext cx="2303183" cy="2555042"/>
            <a:chOff x="2548660" y="3040847"/>
            <a:chExt cx="2952328" cy="3078209"/>
          </a:xfrm>
        </p:grpSpPr>
        <p:sp>
          <p:nvSpPr>
            <p:cNvPr id="247" name="Line 15"/>
            <p:cNvSpPr>
              <a:spLocks noChangeShapeType="1"/>
            </p:cNvSpPr>
            <p:nvPr/>
          </p:nvSpPr>
          <p:spPr bwMode="auto">
            <a:xfrm flipH="1" flipV="1">
              <a:off x="2548660" y="3383100"/>
              <a:ext cx="1224136" cy="0"/>
            </a:xfrm>
            <a:prstGeom prst="line">
              <a:avLst/>
            </a:prstGeom>
            <a:noFill/>
            <a:ln w="57150">
              <a:solidFill>
                <a:schemeClr val="accent2">
                  <a:lumMod val="60000"/>
                  <a:lumOff val="40000"/>
                </a:schemeClr>
              </a:solidFill>
              <a:round/>
              <a:headEnd/>
              <a:tailEnd type="triangle" w="med" len="med"/>
            </a:ln>
          </p:spPr>
          <p:txBody>
            <a:bodyPr/>
            <a:lstStyle/>
            <a:p>
              <a:endParaRPr lang="en-GB"/>
            </a:p>
          </p:txBody>
        </p:sp>
        <p:sp>
          <p:nvSpPr>
            <p:cNvPr id="248" name="Line 15"/>
            <p:cNvSpPr>
              <a:spLocks noChangeShapeType="1"/>
            </p:cNvSpPr>
            <p:nvPr/>
          </p:nvSpPr>
          <p:spPr bwMode="auto">
            <a:xfrm flipH="1" flipV="1">
              <a:off x="2558823" y="5480754"/>
              <a:ext cx="1269169" cy="9424"/>
            </a:xfrm>
            <a:prstGeom prst="line">
              <a:avLst/>
            </a:prstGeom>
            <a:noFill/>
            <a:ln w="57150">
              <a:solidFill>
                <a:srgbClr val="92D050"/>
              </a:solidFill>
              <a:round/>
              <a:headEnd/>
              <a:tailEnd type="triangle" w="med" len="med"/>
            </a:ln>
          </p:spPr>
          <p:txBody>
            <a:bodyPr/>
            <a:lstStyle/>
            <a:p>
              <a:endParaRPr lang="en-GB"/>
            </a:p>
          </p:txBody>
        </p:sp>
        <p:sp>
          <p:nvSpPr>
            <p:cNvPr id="249" name="Oval 15"/>
            <p:cNvSpPr>
              <a:spLocks noChangeArrowheads="1"/>
            </p:cNvSpPr>
            <p:nvPr/>
          </p:nvSpPr>
          <p:spPr bwMode="auto">
            <a:xfrm>
              <a:off x="3771927" y="5615819"/>
              <a:ext cx="504825" cy="503237"/>
            </a:xfrm>
            <a:prstGeom prst="ellipse">
              <a:avLst/>
            </a:prstGeom>
            <a:solidFill>
              <a:schemeClr val="bg1"/>
            </a:solidFill>
            <a:ln w="12700">
              <a:solidFill>
                <a:schemeClr val="accent3">
                  <a:lumMod val="75000"/>
                </a:schemeClr>
              </a:solidFill>
              <a:round/>
              <a:headEnd/>
              <a:tailEnd/>
            </a:ln>
          </p:spPr>
          <p:txBody>
            <a:bodyPr wrap="none" anchor="ctr"/>
            <a:lstStyle/>
            <a:p>
              <a:endParaRPr lang="en-US">
                <a:latin typeface="Arial Narrow" pitchFamily="34" charset="0"/>
              </a:endParaRPr>
            </a:p>
          </p:txBody>
        </p:sp>
        <p:sp>
          <p:nvSpPr>
            <p:cNvPr id="250" name="Arc 5"/>
            <p:cNvSpPr>
              <a:spLocks noChangeAspect="1"/>
            </p:cNvSpPr>
            <p:nvPr/>
          </p:nvSpPr>
          <p:spPr bwMode="auto">
            <a:xfrm rot="5353032" flipV="1">
              <a:off x="2882407" y="4093009"/>
              <a:ext cx="1860550" cy="1090613"/>
            </a:xfrm>
            <a:custGeom>
              <a:avLst/>
              <a:gdLst>
                <a:gd name="T0" fmla="*/ 0 w 37452"/>
                <a:gd name="T1" fmla="*/ 2147483647 h 21600"/>
                <a:gd name="T2" fmla="*/ 2147483647 w 37452"/>
                <a:gd name="T3" fmla="*/ 2147483647 h 21600"/>
                <a:gd name="T4" fmla="*/ 2147483647 w 37452"/>
                <a:gd name="T5" fmla="*/ 2147483647 h 21600"/>
                <a:gd name="T6" fmla="*/ 0 60000 65536"/>
                <a:gd name="T7" fmla="*/ 0 60000 65536"/>
                <a:gd name="T8" fmla="*/ 0 60000 65536"/>
                <a:gd name="T9" fmla="*/ 0 w 37452"/>
                <a:gd name="T10" fmla="*/ 0 h 21600"/>
                <a:gd name="T11" fmla="*/ 37452 w 37452"/>
                <a:gd name="T12" fmla="*/ 21600 h 21600"/>
              </a:gdLst>
              <a:ahLst/>
              <a:cxnLst>
                <a:cxn ang="T6">
                  <a:pos x="T0" y="T1"/>
                </a:cxn>
                <a:cxn ang="T7">
                  <a:pos x="T2" y="T3"/>
                </a:cxn>
                <a:cxn ang="T8">
                  <a:pos x="T4" y="T5"/>
                </a:cxn>
              </a:cxnLst>
              <a:rect l="T9" t="T10" r="T11" b="T12"/>
              <a:pathLst>
                <a:path w="37452" h="21600" fill="none" extrusionOk="0">
                  <a:moveTo>
                    <a:pt x="0" y="11621"/>
                  </a:moveTo>
                  <a:cubicBezTo>
                    <a:pt x="3720" y="4479"/>
                    <a:pt x="11104" y="-1"/>
                    <a:pt x="19157" y="0"/>
                  </a:cubicBezTo>
                  <a:cubicBezTo>
                    <a:pt x="26590" y="0"/>
                    <a:pt x="33501" y="3821"/>
                    <a:pt x="37452" y="10117"/>
                  </a:cubicBezTo>
                </a:path>
                <a:path w="37452" h="21600" stroke="0" extrusionOk="0">
                  <a:moveTo>
                    <a:pt x="0" y="11621"/>
                  </a:moveTo>
                  <a:cubicBezTo>
                    <a:pt x="3720" y="4479"/>
                    <a:pt x="11104" y="-1"/>
                    <a:pt x="19157" y="0"/>
                  </a:cubicBezTo>
                  <a:cubicBezTo>
                    <a:pt x="26590" y="0"/>
                    <a:pt x="33501" y="3821"/>
                    <a:pt x="37452" y="10117"/>
                  </a:cubicBezTo>
                  <a:lnTo>
                    <a:pt x="19157" y="21600"/>
                  </a:lnTo>
                  <a:lnTo>
                    <a:pt x="0" y="11621"/>
                  </a:lnTo>
                  <a:close/>
                </a:path>
              </a:pathLst>
            </a:custGeom>
            <a:noFill/>
            <a:ln w="38100">
              <a:solidFill>
                <a:schemeClr val="tx1"/>
              </a:solidFill>
              <a:round/>
              <a:headEnd/>
              <a:tailEnd type="triangle" w="med" len="med"/>
            </a:ln>
          </p:spPr>
          <p:txBody>
            <a:bodyPr wrap="none" anchor="ctr"/>
            <a:lstStyle/>
            <a:p>
              <a:endParaRPr lang="en-GB"/>
            </a:p>
          </p:txBody>
        </p:sp>
        <p:sp>
          <p:nvSpPr>
            <p:cNvPr id="251" name="Arc 6"/>
            <p:cNvSpPr>
              <a:spLocks noChangeAspect="1"/>
            </p:cNvSpPr>
            <p:nvPr/>
          </p:nvSpPr>
          <p:spPr bwMode="auto">
            <a:xfrm rot="5379097" flipV="1">
              <a:off x="4111925" y="3418852"/>
              <a:ext cx="347663" cy="300037"/>
            </a:xfrm>
            <a:custGeom>
              <a:avLst/>
              <a:gdLst>
                <a:gd name="T0" fmla="*/ 1445134518 w 43200"/>
                <a:gd name="T1" fmla="*/ 346782245 h 39627"/>
                <a:gd name="T2" fmla="*/ 327449431 w 43200"/>
                <a:gd name="T3" fmla="*/ 0 h 39627"/>
                <a:gd name="T4" fmla="*/ 729169609 w 43200"/>
                <a:gd name="T5" fmla="*/ 448581747 h 39627"/>
                <a:gd name="T6" fmla="*/ 0 60000 65536"/>
                <a:gd name="T7" fmla="*/ 0 60000 65536"/>
                <a:gd name="T8" fmla="*/ 0 60000 65536"/>
                <a:gd name="T9" fmla="*/ 0 w 43200"/>
                <a:gd name="T10" fmla="*/ 0 h 39627"/>
                <a:gd name="T11" fmla="*/ 43200 w 43200"/>
                <a:gd name="T12" fmla="*/ 39627 h 39627"/>
              </a:gdLst>
              <a:ahLst/>
              <a:cxnLst>
                <a:cxn ang="T6">
                  <a:pos x="T0" y="T1"/>
                </a:cxn>
                <a:cxn ang="T7">
                  <a:pos x="T2" y="T3"/>
                </a:cxn>
                <a:cxn ang="T8">
                  <a:pos x="T4" y="T5"/>
                </a:cxn>
              </a:cxnLst>
              <a:rect l="T9" t="T10" r="T11" b="T12"/>
              <a:pathLst>
                <a:path w="43200" h="39627" fill="none" extrusionOk="0">
                  <a:moveTo>
                    <a:pt x="42809" y="13935"/>
                  </a:moveTo>
                  <a:cubicBezTo>
                    <a:pt x="43069" y="15284"/>
                    <a:pt x="43200" y="16654"/>
                    <a:pt x="43200" y="18027"/>
                  </a:cubicBezTo>
                  <a:cubicBezTo>
                    <a:pt x="43200" y="29956"/>
                    <a:pt x="33529" y="39627"/>
                    <a:pt x="21600" y="39627"/>
                  </a:cubicBezTo>
                  <a:cubicBezTo>
                    <a:pt x="9670" y="39627"/>
                    <a:pt x="0" y="29956"/>
                    <a:pt x="0" y="18027"/>
                  </a:cubicBezTo>
                  <a:cubicBezTo>
                    <a:pt x="-1" y="10770"/>
                    <a:pt x="3644" y="3998"/>
                    <a:pt x="9700" y="0"/>
                  </a:cubicBezTo>
                </a:path>
                <a:path w="43200" h="39627" stroke="0" extrusionOk="0">
                  <a:moveTo>
                    <a:pt x="42809" y="13935"/>
                  </a:moveTo>
                  <a:cubicBezTo>
                    <a:pt x="43069" y="15284"/>
                    <a:pt x="43200" y="16654"/>
                    <a:pt x="43200" y="18027"/>
                  </a:cubicBezTo>
                  <a:cubicBezTo>
                    <a:pt x="43200" y="29956"/>
                    <a:pt x="33529" y="39627"/>
                    <a:pt x="21600" y="39627"/>
                  </a:cubicBezTo>
                  <a:cubicBezTo>
                    <a:pt x="9670" y="39627"/>
                    <a:pt x="0" y="29956"/>
                    <a:pt x="0" y="18027"/>
                  </a:cubicBezTo>
                  <a:cubicBezTo>
                    <a:pt x="-1" y="10770"/>
                    <a:pt x="3644" y="3998"/>
                    <a:pt x="9700" y="0"/>
                  </a:cubicBezTo>
                  <a:lnTo>
                    <a:pt x="21600" y="18027"/>
                  </a:lnTo>
                  <a:lnTo>
                    <a:pt x="42809" y="13935"/>
                  </a:lnTo>
                  <a:close/>
                </a:path>
              </a:pathLst>
            </a:custGeom>
            <a:noFill/>
            <a:ln w="19050">
              <a:solidFill>
                <a:srgbClr val="FF0000"/>
              </a:solidFill>
              <a:round/>
              <a:headEnd type="triangle" w="med" len="med"/>
              <a:tailEnd/>
            </a:ln>
          </p:spPr>
          <p:txBody>
            <a:bodyPr wrap="none" anchor="ctr"/>
            <a:lstStyle/>
            <a:p>
              <a:endParaRPr lang="en-GB"/>
            </a:p>
          </p:txBody>
        </p:sp>
        <p:sp>
          <p:nvSpPr>
            <p:cNvPr id="259" name="Arc 7"/>
            <p:cNvSpPr>
              <a:spLocks noChangeAspect="1"/>
            </p:cNvSpPr>
            <p:nvPr/>
          </p:nvSpPr>
          <p:spPr bwMode="auto">
            <a:xfrm rot="5379097" flipV="1">
              <a:off x="3588844" y="3434024"/>
              <a:ext cx="347663" cy="269875"/>
            </a:xfrm>
            <a:custGeom>
              <a:avLst/>
              <a:gdLst>
                <a:gd name="T0" fmla="*/ 0 w 43096"/>
                <a:gd name="T1" fmla="*/ 495101868 h 35494"/>
                <a:gd name="T2" fmla="*/ 1299509832 w 43096"/>
                <a:gd name="T3" fmla="*/ 901972911 h 35494"/>
                <a:gd name="T4" fmla="*/ 734454972 w 43096"/>
                <a:gd name="T5" fmla="*/ 548897579 h 35494"/>
                <a:gd name="T6" fmla="*/ 0 60000 65536"/>
                <a:gd name="T7" fmla="*/ 0 60000 65536"/>
                <a:gd name="T8" fmla="*/ 0 60000 65536"/>
                <a:gd name="T9" fmla="*/ 0 w 43096"/>
                <a:gd name="T10" fmla="*/ 0 h 35494"/>
                <a:gd name="T11" fmla="*/ 43096 w 43096"/>
                <a:gd name="T12" fmla="*/ 35494 h 35494"/>
              </a:gdLst>
              <a:ahLst/>
              <a:cxnLst>
                <a:cxn ang="T6">
                  <a:pos x="T0" y="T1"/>
                </a:cxn>
                <a:cxn ang="T7">
                  <a:pos x="T2" y="T3"/>
                </a:cxn>
                <a:cxn ang="T8">
                  <a:pos x="T4" y="T5"/>
                </a:cxn>
              </a:cxnLst>
              <a:rect l="T9" t="T10" r="T11" b="T12"/>
              <a:pathLst>
                <a:path w="43096" h="35494" fill="none" extrusionOk="0">
                  <a:moveTo>
                    <a:pt x="-1" y="19482"/>
                  </a:moveTo>
                  <a:cubicBezTo>
                    <a:pt x="1088" y="8427"/>
                    <a:pt x="10386" y="-1"/>
                    <a:pt x="21496" y="0"/>
                  </a:cubicBezTo>
                  <a:cubicBezTo>
                    <a:pt x="33425" y="0"/>
                    <a:pt x="43096" y="9670"/>
                    <a:pt x="43096" y="21600"/>
                  </a:cubicBezTo>
                  <a:cubicBezTo>
                    <a:pt x="43096" y="26682"/>
                    <a:pt x="41303" y="31602"/>
                    <a:pt x="38034" y="35494"/>
                  </a:cubicBezTo>
                </a:path>
                <a:path w="43096" h="35494" stroke="0" extrusionOk="0">
                  <a:moveTo>
                    <a:pt x="-1" y="19482"/>
                  </a:moveTo>
                  <a:cubicBezTo>
                    <a:pt x="1088" y="8427"/>
                    <a:pt x="10386" y="-1"/>
                    <a:pt x="21496" y="0"/>
                  </a:cubicBezTo>
                  <a:cubicBezTo>
                    <a:pt x="33425" y="0"/>
                    <a:pt x="43096" y="9670"/>
                    <a:pt x="43096" y="21600"/>
                  </a:cubicBezTo>
                  <a:cubicBezTo>
                    <a:pt x="43096" y="26682"/>
                    <a:pt x="41303" y="31602"/>
                    <a:pt x="38034" y="35494"/>
                  </a:cubicBezTo>
                  <a:lnTo>
                    <a:pt x="21496" y="21600"/>
                  </a:lnTo>
                  <a:lnTo>
                    <a:pt x="-1" y="19482"/>
                  </a:lnTo>
                  <a:close/>
                </a:path>
              </a:pathLst>
            </a:custGeom>
            <a:noFill/>
            <a:ln w="19050">
              <a:solidFill>
                <a:schemeClr val="accent3">
                  <a:lumMod val="75000"/>
                </a:schemeClr>
              </a:solidFill>
              <a:round/>
              <a:headEnd type="triangle" w="med" len="med"/>
              <a:tailEnd/>
            </a:ln>
          </p:spPr>
          <p:txBody>
            <a:bodyPr wrap="none" anchor="ctr"/>
            <a:lstStyle/>
            <a:p>
              <a:endParaRPr lang="en-GB"/>
            </a:p>
          </p:txBody>
        </p:sp>
        <p:sp>
          <p:nvSpPr>
            <p:cNvPr id="262" name="Line 10"/>
            <p:cNvSpPr>
              <a:spLocks noChangeShapeType="1"/>
            </p:cNvSpPr>
            <p:nvPr/>
          </p:nvSpPr>
          <p:spPr bwMode="auto">
            <a:xfrm flipV="1">
              <a:off x="4059538" y="3995379"/>
              <a:ext cx="0" cy="431800"/>
            </a:xfrm>
            <a:prstGeom prst="line">
              <a:avLst/>
            </a:prstGeom>
            <a:noFill/>
            <a:ln w="38100">
              <a:solidFill>
                <a:schemeClr val="accent3">
                  <a:lumMod val="75000"/>
                </a:schemeClr>
              </a:solidFill>
              <a:round/>
              <a:headEnd/>
              <a:tailEnd type="triangle" w="med" len="med"/>
            </a:ln>
          </p:spPr>
          <p:txBody>
            <a:bodyPr/>
            <a:lstStyle/>
            <a:p>
              <a:endParaRPr lang="en-GB"/>
            </a:p>
          </p:txBody>
        </p:sp>
        <p:sp>
          <p:nvSpPr>
            <p:cNvPr id="265" name="Oval 15"/>
            <p:cNvSpPr>
              <a:spLocks noChangeArrowheads="1"/>
            </p:cNvSpPr>
            <p:nvPr/>
          </p:nvSpPr>
          <p:spPr bwMode="auto">
            <a:xfrm>
              <a:off x="3770613" y="5255779"/>
              <a:ext cx="504825" cy="503237"/>
            </a:xfrm>
            <a:prstGeom prst="ellipse">
              <a:avLst/>
            </a:prstGeom>
            <a:solidFill>
              <a:schemeClr val="bg1"/>
            </a:solidFill>
            <a:ln w="28575">
              <a:solidFill>
                <a:schemeClr val="tx1"/>
              </a:solidFill>
              <a:round/>
              <a:headEnd/>
              <a:tailEnd/>
            </a:ln>
          </p:spPr>
          <p:txBody>
            <a:bodyPr wrap="none" anchor="ctr"/>
            <a:lstStyle/>
            <a:p>
              <a:endParaRPr lang="en-US">
                <a:latin typeface="Arial Narrow" pitchFamily="34" charset="0"/>
              </a:endParaRPr>
            </a:p>
          </p:txBody>
        </p:sp>
        <p:sp>
          <p:nvSpPr>
            <p:cNvPr id="268" name="Line 15"/>
            <p:cNvSpPr>
              <a:spLocks noChangeShapeType="1"/>
            </p:cNvSpPr>
            <p:nvPr/>
          </p:nvSpPr>
          <p:spPr bwMode="auto">
            <a:xfrm flipV="1">
              <a:off x="4132563" y="3923941"/>
              <a:ext cx="935037" cy="647700"/>
            </a:xfrm>
            <a:prstGeom prst="line">
              <a:avLst/>
            </a:prstGeom>
            <a:noFill/>
            <a:ln w="19050">
              <a:solidFill>
                <a:schemeClr val="accent3">
                  <a:lumMod val="75000"/>
                </a:schemeClr>
              </a:solidFill>
              <a:round/>
              <a:headEnd/>
              <a:tailEnd type="triangle" w="med" len="med"/>
            </a:ln>
          </p:spPr>
          <p:txBody>
            <a:bodyPr/>
            <a:lstStyle/>
            <a:p>
              <a:endParaRPr lang="en-GB"/>
            </a:p>
          </p:txBody>
        </p:sp>
        <p:sp>
          <p:nvSpPr>
            <p:cNvPr id="271" name="Oval 13"/>
            <p:cNvSpPr>
              <a:spLocks noChangeArrowheads="1"/>
            </p:cNvSpPr>
            <p:nvPr/>
          </p:nvSpPr>
          <p:spPr bwMode="auto">
            <a:xfrm>
              <a:off x="3770613" y="4428766"/>
              <a:ext cx="504825" cy="503238"/>
            </a:xfrm>
            <a:prstGeom prst="ellipse">
              <a:avLst/>
            </a:prstGeom>
            <a:solidFill>
              <a:srgbClr val="FFCCCC"/>
            </a:solidFill>
            <a:ln w="9525">
              <a:solidFill>
                <a:schemeClr val="accent3">
                  <a:lumMod val="75000"/>
                </a:schemeClr>
              </a:solidFill>
              <a:round/>
              <a:headEnd/>
              <a:tailEnd/>
            </a:ln>
          </p:spPr>
          <p:txBody>
            <a:bodyPr wrap="none" anchor="ctr"/>
            <a:lstStyle/>
            <a:p>
              <a:endParaRPr lang="en-US">
                <a:latin typeface="Arial Narrow" pitchFamily="34" charset="0"/>
              </a:endParaRPr>
            </a:p>
          </p:txBody>
        </p:sp>
        <p:sp>
          <p:nvSpPr>
            <p:cNvPr id="277" name="Line 20"/>
            <p:cNvSpPr>
              <a:spLocks noChangeShapeType="1"/>
            </p:cNvSpPr>
            <p:nvPr/>
          </p:nvSpPr>
          <p:spPr bwMode="auto">
            <a:xfrm flipH="1" flipV="1">
              <a:off x="4204000" y="3923941"/>
              <a:ext cx="863600" cy="719138"/>
            </a:xfrm>
            <a:prstGeom prst="line">
              <a:avLst/>
            </a:prstGeom>
            <a:noFill/>
            <a:ln w="38100">
              <a:solidFill>
                <a:schemeClr val="accent3">
                  <a:lumMod val="75000"/>
                </a:schemeClr>
              </a:solidFill>
              <a:round/>
              <a:headEnd/>
              <a:tailEnd type="triangle" w="med" len="med"/>
            </a:ln>
          </p:spPr>
          <p:txBody>
            <a:bodyPr/>
            <a:lstStyle/>
            <a:p>
              <a:endParaRPr lang="en-GB"/>
            </a:p>
          </p:txBody>
        </p:sp>
        <p:sp>
          <p:nvSpPr>
            <p:cNvPr id="280" name="Oval 7"/>
            <p:cNvSpPr>
              <a:spLocks noChangeArrowheads="1"/>
            </p:cNvSpPr>
            <p:nvPr/>
          </p:nvSpPr>
          <p:spPr bwMode="auto">
            <a:xfrm>
              <a:off x="3772200" y="3168365"/>
              <a:ext cx="504825" cy="503238"/>
            </a:xfrm>
            <a:prstGeom prst="ellipse">
              <a:avLst/>
            </a:prstGeom>
            <a:solidFill>
              <a:srgbClr val="FFCCCC"/>
            </a:solidFill>
            <a:ln w="12700">
              <a:solidFill>
                <a:srgbClr val="FF0000"/>
              </a:solidFill>
              <a:round/>
              <a:headEnd/>
              <a:tailEnd/>
            </a:ln>
          </p:spPr>
          <p:txBody>
            <a:bodyPr wrap="none" anchor="ctr"/>
            <a:lstStyle/>
            <a:p>
              <a:endParaRPr lang="en-US">
                <a:latin typeface="Arial Narrow" pitchFamily="34" charset="0"/>
              </a:endParaRPr>
            </a:p>
          </p:txBody>
        </p:sp>
        <p:sp>
          <p:nvSpPr>
            <p:cNvPr id="283" name="Oval 7"/>
            <p:cNvSpPr>
              <a:spLocks noChangeArrowheads="1"/>
            </p:cNvSpPr>
            <p:nvPr/>
          </p:nvSpPr>
          <p:spPr bwMode="auto">
            <a:xfrm>
              <a:off x="3772200" y="3492141"/>
              <a:ext cx="504825" cy="503238"/>
            </a:xfrm>
            <a:prstGeom prst="ellipse">
              <a:avLst/>
            </a:prstGeom>
            <a:solidFill>
              <a:schemeClr val="bg1"/>
            </a:solidFill>
            <a:ln w="12700">
              <a:solidFill>
                <a:srgbClr val="C0C0C0"/>
              </a:solidFill>
              <a:round/>
              <a:headEnd/>
              <a:tailEnd/>
            </a:ln>
          </p:spPr>
          <p:txBody>
            <a:bodyPr wrap="none" anchor="ctr"/>
            <a:lstStyle/>
            <a:p>
              <a:endParaRPr lang="en-US">
                <a:latin typeface="Arial Narrow" pitchFamily="34" charset="0"/>
              </a:endParaRPr>
            </a:p>
          </p:txBody>
        </p:sp>
        <p:cxnSp>
          <p:nvCxnSpPr>
            <p:cNvPr id="286" name="AutoShape 52"/>
            <p:cNvCxnSpPr>
              <a:cxnSpLocks noChangeShapeType="1"/>
              <a:stCxn id="292" idx="2"/>
              <a:endCxn id="295" idx="2"/>
            </p:cNvCxnSpPr>
            <p:nvPr/>
          </p:nvCxnSpPr>
          <p:spPr bwMode="auto">
            <a:xfrm rot="10800000" flipV="1">
              <a:off x="4996163" y="3743760"/>
              <a:ext cx="12700" cy="935038"/>
            </a:xfrm>
            <a:prstGeom prst="curvedConnector3">
              <a:avLst>
                <a:gd name="adj1" fmla="val 1800000"/>
              </a:avLst>
            </a:prstGeom>
            <a:noFill/>
            <a:ln w="9525" cap="rnd">
              <a:solidFill>
                <a:schemeClr val="accent3">
                  <a:lumMod val="75000"/>
                </a:schemeClr>
              </a:solidFill>
              <a:prstDash val="solid"/>
              <a:round/>
              <a:headEnd/>
              <a:tailEnd type="triangle" w="med" len="med"/>
            </a:ln>
          </p:spPr>
        </p:cxnSp>
        <p:sp>
          <p:nvSpPr>
            <p:cNvPr id="289" name="Line 11"/>
            <p:cNvSpPr>
              <a:spLocks noChangeShapeType="1"/>
            </p:cNvSpPr>
            <p:nvPr/>
          </p:nvSpPr>
          <p:spPr bwMode="auto">
            <a:xfrm flipH="1">
              <a:off x="4275983" y="3923941"/>
              <a:ext cx="864642" cy="1619870"/>
            </a:xfrm>
            <a:prstGeom prst="line">
              <a:avLst/>
            </a:prstGeom>
            <a:noFill/>
            <a:ln w="38100">
              <a:solidFill>
                <a:schemeClr val="accent3">
                  <a:lumMod val="75000"/>
                </a:schemeClr>
              </a:solidFill>
              <a:round/>
              <a:headEnd/>
              <a:tailEnd type="triangle" w="med" len="med"/>
            </a:ln>
          </p:spPr>
          <p:txBody>
            <a:bodyPr/>
            <a:lstStyle/>
            <a:p>
              <a:endParaRPr lang="en-GB"/>
            </a:p>
          </p:txBody>
        </p:sp>
        <p:sp>
          <p:nvSpPr>
            <p:cNvPr id="292" name="Oval 20"/>
            <p:cNvSpPr>
              <a:spLocks noChangeArrowheads="1"/>
            </p:cNvSpPr>
            <p:nvPr/>
          </p:nvSpPr>
          <p:spPr bwMode="auto">
            <a:xfrm>
              <a:off x="4996163" y="3492141"/>
              <a:ext cx="504825" cy="503238"/>
            </a:xfrm>
            <a:prstGeom prst="ellipse">
              <a:avLst/>
            </a:prstGeom>
            <a:solidFill>
              <a:schemeClr val="bg1"/>
            </a:solidFill>
            <a:ln w="9525">
              <a:solidFill>
                <a:srgbClr val="FF7C80"/>
              </a:solidFill>
              <a:round/>
              <a:headEnd/>
              <a:tailEnd/>
            </a:ln>
          </p:spPr>
          <p:txBody>
            <a:bodyPr wrap="none" anchor="ctr"/>
            <a:lstStyle/>
            <a:p>
              <a:endParaRPr lang="en-US">
                <a:latin typeface="Arial Narrow" pitchFamily="34" charset="0"/>
              </a:endParaRPr>
            </a:p>
          </p:txBody>
        </p:sp>
        <p:sp>
          <p:nvSpPr>
            <p:cNvPr id="295" name="Oval 22"/>
            <p:cNvSpPr>
              <a:spLocks noChangeArrowheads="1"/>
            </p:cNvSpPr>
            <p:nvPr/>
          </p:nvSpPr>
          <p:spPr bwMode="auto">
            <a:xfrm>
              <a:off x="4996163" y="4427179"/>
              <a:ext cx="504825" cy="503237"/>
            </a:xfrm>
            <a:prstGeom prst="ellipse">
              <a:avLst/>
            </a:prstGeom>
            <a:solidFill>
              <a:srgbClr val="FFCCCC"/>
            </a:solidFill>
            <a:ln w="9525">
              <a:solidFill>
                <a:srgbClr val="FF7C80"/>
              </a:solidFill>
              <a:round/>
              <a:headEnd/>
              <a:tailEnd/>
            </a:ln>
          </p:spPr>
          <p:txBody>
            <a:bodyPr wrap="none" anchor="ctr"/>
            <a:lstStyle/>
            <a:p>
              <a:endParaRPr lang="en-US">
                <a:latin typeface="Arial Narrow" pitchFamily="34" charset="0"/>
              </a:endParaRPr>
            </a:p>
          </p:txBody>
        </p:sp>
        <p:sp>
          <p:nvSpPr>
            <p:cNvPr id="297" name="Text Box 49"/>
            <p:cNvSpPr txBox="1">
              <a:spLocks noChangeArrowheads="1"/>
            </p:cNvSpPr>
            <p:nvPr/>
          </p:nvSpPr>
          <p:spPr bwMode="auto">
            <a:xfrm>
              <a:off x="2721729" y="3040847"/>
              <a:ext cx="1008111" cy="296637"/>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superficial</a:t>
              </a:r>
              <a:endParaRPr lang="en-GB" sz="1000" dirty="0">
                <a:latin typeface="Arial Narrow" pitchFamily="34" charset="0"/>
              </a:endParaRPr>
            </a:p>
          </p:txBody>
        </p:sp>
        <p:sp>
          <p:nvSpPr>
            <p:cNvPr id="298" name="Text Box 49"/>
            <p:cNvSpPr txBox="1">
              <a:spLocks noChangeArrowheads="1"/>
            </p:cNvSpPr>
            <p:nvPr/>
          </p:nvSpPr>
          <p:spPr bwMode="auto">
            <a:xfrm>
              <a:off x="2664039" y="5534975"/>
              <a:ext cx="1008111" cy="296637"/>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deep</a:t>
              </a:r>
              <a:endParaRPr lang="en-GB" sz="1000" dirty="0">
                <a:latin typeface="Arial Narrow" pitchFamily="34" charset="0"/>
              </a:endParaRPr>
            </a:p>
          </p:txBody>
        </p:sp>
        <p:graphicFrame>
          <p:nvGraphicFramePr>
            <p:cNvPr id="316" name="Object 486"/>
            <p:cNvGraphicFramePr>
              <a:graphicFrameLocks noChangeAspect="1"/>
            </p:cNvGraphicFramePr>
            <p:nvPr/>
          </p:nvGraphicFramePr>
          <p:xfrm>
            <a:off x="5140948" y="4535228"/>
            <a:ext cx="228600" cy="241300"/>
          </p:xfrm>
          <a:graphic>
            <a:graphicData uri="http://schemas.openxmlformats.org/presentationml/2006/ole">
              <p:oleObj spid="_x0000_s102418" name="Equation" r:id="rId3" imgW="228600" imgH="241300" progId="Equation.DSMT4">
                <p:embed/>
              </p:oleObj>
            </a:graphicData>
          </a:graphic>
        </p:graphicFrame>
        <p:graphicFrame>
          <p:nvGraphicFramePr>
            <p:cNvPr id="319" name="Object 487"/>
            <p:cNvGraphicFramePr>
              <a:graphicFrameLocks noChangeAspect="1"/>
            </p:cNvGraphicFramePr>
            <p:nvPr/>
          </p:nvGraphicFramePr>
          <p:xfrm>
            <a:off x="5140948" y="3599124"/>
            <a:ext cx="254000" cy="241300"/>
          </p:xfrm>
          <a:graphic>
            <a:graphicData uri="http://schemas.openxmlformats.org/presentationml/2006/ole">
              <p:oleObj spid="_x0000_s102419" name="Equation" r:id="rId4" imgW="253890" imgH="241195" progId="Equation.DSMT4">
                <p:embed/>
              </p:oleObj>
            </a:graphicData>
          </a:graphic>
        </p:graphicFrame>
        <p:graphicFrame>
          <p:nvGraphicFramePr>
            <p:cNvPr id="320" name="Object 488"/>
            <p:cNvGraphicFramePr>
              <a:graphicFrameLocks noChangeAspect="1"/>
            </p:cNvGraphicFramePr>
            <p:nvPr/>
          </p:nvGraphicFramePr>
          <p:xfrm>
            <a:off x="3916812" y="5759364"/>
            <a:ext cx="254000" cy="241300"/>
          </p:xfrm>
          <a:graphic>
            <a:graphicData uri="http://schemas.openxmlformats.org/presentationml/2006/ole">
              <p:oleObj spid="_x0000_s102420" name="Equation" r:id="rId5" imgW="253890" imgH="241195" progId="Equation.DSMT4">
                <p:embed/>
              </p:oleObj>
            </a:graphicData>
          </a:graphic>
        </p:graphicFrame>
        <p:graphicFrame>
          <p:nvGraphicFramePr>
            <p:cNvPr id="321" name="Object 489"/>
            <p:cNvGraphicFramePr>
              <a:graphicFrameLocks noChangeAspect="1"/>
            </p:cNvGraphicFramePr>
            <p:nvPr/>
          </p:nvGraphicFramePr>
          <p:xfrm>
            <a:off x="3916812" y="5374048"/>
            <a:ext cx="254000" cy="241300"/>
          </p:xfrm>
          <a:graphic>
            <a:graphicData uri="http://schemas.openxmlformats.org/presentationml/2006/ole">
              <p:oleObj spid="_x0000_s102421" name="Equation" r:id="rId6" imgW="253890" imgH="241195" progId="Equation.DSMT4">
                <p:embed/>
              </p:oleObj>
            </a:graphicData>
          </a:graphic>
        </p:graphicFrame>
        <p:graphicFrame>
          <p:nvGraphicFramePr>
            <p:cNvPr id="322" name="Object 490"/>
            <p:cNvGraphicFramePr>
              <a:graphicFrameLocks noChangeAspect="1"/>
            </p:cNvGraphicFramePr>
            <p:nvPr/>
          </p:nvGraphicFramePr>
          <p:xfrm>
            <a:off x="3916812" y="4535228"/>
            <a:ext cx="228600" cy="241300"/>
          </p:xfrm>
          <a:graphic>
            <a:graphicData uri="http://schemas.openxmlformats.org/presentationml/2006/ole">
              <p:oleObj spid="_x0000_s102422" name="Equation" r:id="rId7" imgW="228600" imgH="241300" progId="Equation.DSMT4">
                <p:embed/>
              </p:oleObj>
            </a:graphicData>
          </a:graphic>
        </p:graphicFrame>
        <p:graphicFrame>
          <p:nvGraphicFramePr>
            <p:cNvPr id="323" name="Object 491"/>
            <p:cNvGraphicFramePr>
              <a:graphicFrameLocks noChangeAspect="1"/>
            </p:cNvGraphicFramePr>
            <p:nvPr/>
          </p:nvGraphicFramePr>
          <p:xfrm>
            <a:off x="3916812" y="3599124"/>
            <a:ext cx="254000" cy="241300"/>
          </p:xfrm>
          <a:graphic>
            <a:graphicData uri="http://schemas.openxmlformats.org/presentationml/2006/ole">
              <p:oleObj spid="_x0000_s102423" name="Equation" r:id="rId8" imgW="253890" imgH="241195" progId="Equation.DSMT4">
                <p:embed/>
              </p:oleObj>
            </a:graphicData>
          </a:graphic>
        </p:graphicFrame>
        <p:graphicFrame>
          <p:nvGraphicFramePr>
            <p:cNvPr id="324" name="Object 492"/>
            <p:cNvGraphicFramePr>
              <a:graphicFrameLocks noChangeAspect="1"/>
            </p:cNvGraphicFramePr>
            <p:nvPr/>
          </p:nvGraphicFramePr>
          <p:xfrm>
            <a:off x="3887344" y="3239084"/>
            <a:ext cx="317500" cy="241300"/>
          </p:xfrm>
          <a:graphic>
            <a:graphicData uri="http://schemas.openxmlformats.org/presentationml/2006/ole">
              <p:oleObj spid="_x0000_s102424" name="Equation" r:id="rId9" imgW="317225" imgH="241091" progId="Equation.DSMT4">
                <p:embed/>
              </p:oleObj>
            </a:graphicData>
          </a:graphic>
        </p:graphicFrame>
      </p:grpSp>
      <p:grpSp>
        <p:nvGrpSpPr>
          <p:cNvPr id="325" name="Group 324"/>
          <p:cNvGrpSpPr/>
          <p:nvPr/>
        </p:nvGrpSpPr>
        <p:grpSpPr>
          <a:xfrm>
            <a:off x="1552551" y="242646"/>
            <a:ext cx="2838356" cy="2033845"/>
            <a:chOff x="2252700" y="180020"/>
            <a:chExt cx="2838356" cy="2033845"/>
          </a:xfrm>
        </p:grpSpPr>
        <p:graphicFrame>
          <p:nvGraphicFramePr>
            <p:cNvPr id="326" name="Object 78"/>
            <p:cNvGraphicFramePr>
              <a:graphicFrameLocks noChangeAspect="1"/>
            </p:cNvGraphicFramePr>
            <p:nvPr/>
          </p:nvGraphicFramePr>
          <p:xfrm>
            <a:off x="2880680" y="1705865"/>
            <a:ext cx="1892300" cy="508000"/>
          </p:xfrm>
          <a:graphic>
            <a:graphicData uri="http://schemas.openxmlformats.org/presentationml/2006/ole">
              <p:oleObj spid="_x0000_s102425" name="Equation" r:id="rId10" imgW="1892160" imgH="507960" progId="Equation.DSMT4">
                <p:embed/>
              </p:oleObj>
            </a:graphicData>
          </a:graphic>
        </p:graphicFrame>
        <p:sp>
          <p:nvSpPr>
            <p:cNvPr id="327" name="AutoShape 35"/>
            <p:cNvSpPr>
              <a:spLocks noChangeArrowheads="1"/>
            </p:cNvSpPr>
            <p:nvPr/>
          </p:nvSpPr>
          <p:spPr bwMode="auto">
            <a:xfrm>
              <a:off x="2297706" y="1628800"/>
              <a:ext cx="504056" cy="576957"/>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328" name="AutoShape 35"/>
            <p:cNvSpPr>
              <a:spLocks noChangeArrowheads="1"/>
            </p:cNvSpPr>
            <p:nvPr/>
          </p:nvSpPr>
          <p:spPr bwMode="auto">
            <a:xfrm>
              <a:off x="2297706" y="548680"/>
              <a:ext cx="504056" cy="576957"/>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aphicFrame>
          <p:nvGraphicFramePr>
            <p:cNvPr id="329" name="Object 15"/>
            <p:cNvGraphicFramePr>
              <a:graphicFrameLocks noChangeAspect="1"/>
            </p:cNvGraphicFramePr>
            <p:nvPr/>
          </p:nvGraphicFramePr>
          <p:xfrm>
            <a:off x="2349375" y="807238"/>
            <a:ext cx="346075" cy="317500"/>
          </p:xfrm>
          <a:graphic>
            <a:graphicData uri="http://schemas.openxmlformats.org/presentationml/2006/ole">
              <p:oleObj spid="_x0000_s102426" name="Equation" r:id="rId11" imgW="228600" imgH="228600" progId="Equation.DSMT4">
                <p:embed/>
              </p:oleObj>
            </a:graphicData>
          </a:graphic>
        </p:graphicFrame>
        <p:sp>
          <p:nvSpPr>
            <p:cNvPr id="330" name="Text Box 129"/>
            <p:cNvSpPr txBox="1">
              <a:spLocks noChangeArrowheads="1"/>
            </p:cNvSpPr>
            <p:nvPr/>
          </p:nvSpPr>
          <p:spPr bwMode="auto">
            <a:xfrm>
              <a:off x="2252700" y="180020"/>
              <a:ext cx="2610290" cy="307777"/>
            </a:xfrm>
            <a:prstGeom prst="rect">
              <a:avLst/>
            </a:prstGeom>
            <a:noFill/>
            <a:ln w="9525">
              <a:noFill/>
              <a:miter lim="800000"/>
              <a:headEnd/>
              <a:tailEnd/>
            </a:ln>
          </p:spPr>
          <p:txBody>
            <a:bodyPr wrap="square">
              <a:spAutoFit/>
            </a:bodyPr>
            <a:lstStyle/>
            <a:p>
              <a:r>
                <a:rPr lang="en-GB" sz="1400" dirty="0" smtClean="0">
                  <a:solidFill>
                    <a:srgbClr val="990033"/>
                  </a:solidFill>
                  <a:latin typeface="Arial Narrow" pitchFamily="34" charset="0"/>
                </a:rPr>
                <a:t>Errors (superficial pyramidal cells)</a:t>
              </a:r>
              <a:endParaRPr lang="en-GB" sz="1400" dirty="0">
                <a:solidFill>
                  <a:srgbClr val="990033"/>
                </a:solidFill>
                <a:latin typeface="Arial Narrow" pitchFamily="34" charset="0"/>
              </a:endParaRPr>
            </a:p>
          </p:txBody>
        </p:sp>
        <p:sp>
          <p:nvSpPr>
            <p:cNvPr id="331" name="Text Box 129"/>
            <p:cNvSpPr txBox="1">
              <a:spLocks noChangeArrowheads="1"/>
            </p:cNvSpPr>
            <p:nvPr/>
          </p:nvSpPr>
          <p:spPr bwMode="auto">
            <a:xfrm>
              <a:off x="2252700" y="1268760"/>
              <a:ext cx="2665828" cy="307777"/>
            </a:xfrm>
            <a:prstGeom prst="rect">
              <a:avLst/>
            </a:prstGeom>
            <a:noFill/>
            <a:ln w="9525">
              <a:noFill/>
              <a:miter lim="800000"/>
              <a:headEnd/>
              <a:tailEnd/>
            </a:ln>
          </p:spPr>
          <p:txBody>
            <a:bodyPr wrap="square">
              <a:spAutoFit/>
            </a:bodyPr>
            <a:lstStyle/>
            <a:p>
              <a:r>
                <a:rPr lang="en-GB" sz="1400" dirty="0" smtClean="0">
                  <a:latin typeface="Arial Narrow" pitchFamily="34" charset="0"/>
                </a:rPr>
                <a:t>Expectations (deep pyramidal cells)</a:t>
              </a:r>
              <a:endParaRPr lang="en-GB" sz="1400" dirty="0">
                <a:latin typeface="Arial Narrow" pitchFamily="34" charset="0"/>
              </a:endParaRPr>
            </a:p>
          </p:txBody>
        </p:sp>
        <p:graphicFrame>
          <p:nvGraphicFramePr>
            <p:cNvPr id="332" name="Object 7"/>
            <p:cNvGraphicFramePr>
              <a:graphicFrameLocks noChangeAspect="1"/>
            </p:cNvGraphicFramePr>
            <p:nvPr/>
          </p:nvGraphicFramePr>
          <p:xfrm>
            <a:off x="2837765" y="630070"/>
            <a:ext cx="2253291" cy="495055"/>
          </p:xfrm>
          <a:graphic>
            <a:graphicData uri="http://schemas.openxmlformats.org/presentationml/2006/ole">
              <p:oleObj spid="_x0000_s102427" name="Equation" r:id="rId12" imgW="2032000" imgH="482600" progId="Equation.DSMT4">
                <p:embed/>
              </p:oleObj>
            </a:graphicData>
          </a:graphic>
        </p:graphicFrame>
        <p:graphicFrame>
          <p:nvGraphicFramePr>
            <p:cNvPr id="333" name="Object 15"/>
            <p:cNvGraphicFramePr>
              <a:graphicFrameLocks noChangeAspect="1"/>
            </p:cNvGraphicFramePr>
            <p:nvPr/>
          </p:nvGraphicFramePr>
          <p:xfrm>
            <a:off x="2342710" y="1853825"/>
            <a:ext cx="384175" cy="319088"/>
          </p:xfrm>
          <a:graphic>
            <a:graphicData uri="http://schemas.openxmlformats.org/presentationml/2006/ole">
              <p:oleObj spid="_x0000_s102428" name="Equation" r:id="rId13" imgW="254000" imgH="228600" progId="Equation.DSMT4">
                <p:embed/>
              </p:oleObj>
            </a:graphicData>
          </a:graphic>
        </p:graphicFrame>
      </p:grpSp>
      <p:graphicFrame>
        <p:nvGraphicFramePr>
          <p:cNvPr id="334" name="Object 130"/>
          <p:cNvGraphicFramePr>
            <a:graphicFrameLocks noChangeAspect="1"/>
          </p:cNvGraphicFramePr>
          <p:nvPr/>
        </p:nvGraphicFramePr>
        <p:xfrm>
          <a:off x="855660" y="4608131"/>
          <a:ext cx="1889125" cy="469900"/>
        </p:xfrm>
        <a:graphic>
          <a:graphicData uri="http://schemas.openxmlformats.org/presentationml/2006/ole">
            <p:oleObj spid="_x0000_s102429" name="Equation" r:id="rId14" imgW="1562100" imgH="393700" progId="Equation.DSMT4">
              <p:embed/>
            </p:oleObj>
          </a:graphicData>
        </a:graphic>
      </p:graphicFrame>
      <p:graphicFrame>
        <p:nvGraphicFramePr>
          <p:cNvPr id="335" name="Object 133"/>
          <p:cNvGraphicFramePr>
            <a:graphicFrameLocks noChangeAspect="1"/>
          </p:cNvGraphicFramePr>
          <p:nvPr/>
        </p:nvGraphicFramePr>
        <p:xfrm>
          <a:off x="1620745" y="2807931"/>
          <a:ext cx="785813" cy="355600"/>
        </p:xfrm>
        <a:graphic>
          <a:graphicData uri="http://schemas.openxmlformats.org/presentationml/2006/ole">
            <p:oleObj spid="_x0000_s102430" name="Equation" r:id="rId15" imgW="647419" imgH="304668" progId="Equation.DSMT4">
              <p:embed/>
            </p:oleObj>
          </a:graphicData>
        </a:graphic>
      </p:graphicFrame>
      <p:graphicFrame>
        <p:nvGraphicFramePr>
          <p:cNvPr id="336" name="Object 135"/>
          <p:cNvGraphicFramePr>
            <a:graphicFrameLocks noChangeAspect="1"/>
          </p:cNvGraphicFramePr>
          <p:nvPr/>
        </p:nvGraphicFramePr>
        <p:xfrm>
          <a:off x="720645" y="2807931"/>
          <a:ext cx="293688" cy="471487"/>
        </p:xfrm>
        <a:graphic>
          <a:graphicData uri="http://schemas.openxmlformats.org/presentationml/2006/ole">
            <p:oleObj spid="_x0000_s102431" name="Equation" r:id="rId16" imgW="241195" imgH="393529" progId="Equation.DSMT4">
              <p:embed/>
            </p:oleObj>
          </a:graphicData>
        </a:graphic>
      </p:graphicFrame>
      <p:grpSp>
        <p:nvGrpSpPr>
          <p:cNvPr id="337" name="Group 336"/>
          <p:cNvGrpSpPr/>
          <p:nvPr/>
        </p:nvGrpSpPr>
        <p:grpSpPr>
          <a:xfrm>
            <a:off x="495620" y="2447891"/>
            <a:ext cx="2117725" cy="4005445"/>
            <a:chOff x="407495" y="2187638"/>
            <a:chExt cx="2117725" cy="4637874"/>
          </a:xfrm>
        </p:grpSpPr>
        <p:grpSp>
          <p:nvGrpSpPr>
            <p:cNvPr id="338" name="Group 57"/>
            <p:cNvGrpSpPr/>
            <p:nvPr/>
          </p:nvGrpSpPr>
          <p:grpSpPr>
            <a:xfrm>
              <a:off x="542510" y="4885057"/>
              <a:ext cx="1758950" cy="1639391"/>
              <a:chOff x="268307" y="3904843"/>
              <a:chExt cx="1758950" cy="1639391"/>
            </a:xfrm>
          </p:grpSpPr>
          <p:sp>
            <p:nvSpPr>
              <p:cNvPr id="481" name="Isosceles Triangle 480"/>
              <p:cNvSpPr/>
              <p:nvPr/>
            </p:nvSpPr>
            <p:spPr>
              <a:xfrm>
                <a:off x="268307" y="3969060"/>
                <a:ext cx="1710190" cy="1575174"/>
              </a:xfrm>
              <a:prstGeom prst="triangle">
                <a:avLst>
                  <a:gd name="adj" fmla="val 0"/>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128"/>
              <p:cNvSpPr>
                <a:spLocks/>
              </p:cNvSpPr>
              <p:nvPr/>
            </p:nvSpPr>
            <p:spPr bwMode="auto">
              <a:xfrm>
                <a:off x="268307" y="3904843"/>
                <a:ext cx="1758950" cy="1622425"/>
              </a:xfrm>
              <a:custGeom>
                <a:avLst/>
                <a:gdLst/>
                <a:ahLst/>
                <a:cxnLst>
                  <a:cxn ang="0">
                    <a:pos x="6" y="355"/>
                  </a:cxn>
                  <a:cxn ang="0">
                    <a:pos x="26" y="644"/>
                  </a:cxn>
                  <a:cxn ang="0">
                    <a:pos x="43" y="727"/>
                  </a:cxn>
                  <a:cxn ang="0">
                    <a:pos x="63" y="727"/>
                  </a:cxn>
                  <a:cxn ang="0">
                    <a:pos x="79" y="674"/>
                  </a:cxn>
                  <a:cxn ang="0">
                    <a:pos x="96" y="591"/>
                  </a:cxn>
                  <a:cxn ang="0">
                    <a:pos x="116" y="501"/>
                  </a:cxn>
                  <a:cxn ang="0">
                    <a:pos x="132" y="435"/>
                  </a:cxn>
                  <a:cxn ang="0">
                    <a:pos x="152" y="412"/>
                  </a:cxn>
                  <a:cxn ang="0">
                    <a:pos x="169" y="452"/>
                  </a:cxn>
                  <a:cxn ang="0">
                    <a:pos x="185" y="538"/>
                  </a:cxn>
                  <a:cxn ang="0">
                    <a:pos x="205" y="654"/>
                  </a:cxn>
                  <a:cxn ang="0">
                    <a:pos x="222" y="773"/>
                  </a:cxn>
                  <a:cxn ang="0">
                    <a:pos x="239" y="869"/>
                  </a:cxn>
                  <a:cxn ang="0">
                    <a:pos x="258" y="936"/>
                  </a:cxn>
                  <a:cxn ang="0">
                    <a:pos x="275" y="979"/>
                  </a:cxn>
                  <a:cxn ang="0">
                    <a:pos x="295" y="999"/>
                  </a:cxn>
                  <a:cxn ang="0">
                    <a:pos x="312" y="1009"/>
                  </a:cxn>
                  <a:cxn ang="0">
                    <a:pos x="328" y="1015"/>
                  </a:cxn>
                  <a:cxn ang="0">
                    <a:pos x="348" y="1015"/>
                  </a:cxn>
                  <a:cxn ang="0">
                    <a:pos x="365" y="1015"/>
                  </a:cxn>
                  <a:cxn ang="0">
                    <a:pos x="385" y="1012"/>
                  </a:cxn>
                  <a:cxn ang="0">
                    <a:pos x="401" y="1005"/>
                  </a:cxn>
                  <a:cxn ang="0">
                    <a:pos x="418" y="989"/>
                  </a:cxn>
                  <a:cxn ang="0">
                    <a:pos x="438" y="956"/>
                  </a:cxn>
                  <a:cxn ang="0">
                    <a:pos x="454" y="909"/>
                  </a:cxn>
                  <a:cxn ang="0">
                    <a:pos x="471" y="853"/>
                  </a:cxn>
                  <a:cxn ang="0">
                    <a:pos x="491" y="793"/>
                  </a:cxn>
                  <a:cxn ang="0">
                    <a:pos x="507" y="747"/>
                  </a:cxn>
                  <a:cxn ang="0">
                    <a:pos x="527" y="730"/>
                  </a:cxn>
                  <a:cxn ang="0">
                    <a:pos x="544" y="747"/>
                  </a:cxn>
                  <a:cxn ang="0">
                    <a:pos x="560" y="793"/>
                  </a:cxn>
                  <a:cxn ang="0">
                    <a:pos x="580" y="856"/>
                  </a:cxn>
                  <a:cxn ang="0">
                    <a:pos x="597" y="913"/>
                  </a:cxn>
                  <a:cxn ang="0">
                    <a:pos x="617" y="959"/>
                  </a:cxn>
                  <a:cxn ang="0">
                    <a:pos x="633" y="989"/>
                  </a:cxn>
                  <a:cxn ang="0">
                    <a:pos x="650" y="1009"/>
                  </a:cxn>
                  <a:cxn ang="0">
                    <a:pos x="670" y="1015"/>
                  </a:cxn>
                  <a:cxn ang="0">
                    <a:pos x="687" y="1022"/>
                  </a:cxn>
                  <a:cxn ang="0">
                    <a:pos x="706" y="1022"/>
                  </a:cxn>
                  <a:cxn ang="0">
                    <a:pos x="723" y="1022"/>
                  </a:cxn>
                  <a:cxn ang="0">
                    <a:pos x="740" y="1022"/>
                  </a:cxn>
                  <a:cxn ang="0">
                    <a:pos x="760" y="1022"/>
                  </a:cxn>
                  <a:cxn ang="0">
                    <a:pos x="776" y="1022"/>
                  </a:cxn>
                  <a:cxn ang="0">
                    <a:pos x="793" y="1022"/>
                  </a:cxn>
                  <a:cxn ang="0">
                    <a:pos x="813" y="1022"/>
                  </a:cxn>
                  <a:cxn ang="0">
                    <a:pos x="829" y="1022"/>
                  </a:cxn>
                  <a:cxn ang="0">
                    <a:pos x="849" y="1022"/>
                  </a:cxn>
                  <a:cxn ang="0">
                    <a:pos x="866" y="1022"/>
                  </a:cxn>
                  <a:cxn ang="0">
                    <a:pos x="882" y="1022"/>
                  </a:cxn>
                  <a:cxn ang="0">
                    <a:pos x="902" y="1022"/>
                  </a:cxn>
                  <a:cxn ang="0">
                    <a:pos x="919" y="1022"/>
                  </a:cxn>
                  <a:cxn ang="0">
                    <a:pos x="939" y="1022"/>
                  </a:cxn>
                  <a:cxn ang="0">
                    <a:pos x="955" y="1022"/>
                  </a:cxn>
                  <a:cxn ang="0">
                    <a:pos x="972" y="1022"/>
                  </a:cxn>
                  <a:cxn ang="0">
                    <a:pos x="992" y="1022"/>
                  </a:cxn>
                  <a:cxn ang="0">
                    <a:pos x="1008" y="1022"/>
                  </a:cxn>
                  <a:cxn ang="0">
                    <a:pos x="1025" y="1022"/>
                  </a:cxn>
                  <a:cxn ang="0">
                    <a:pos x="1045" y="1022"/>
                  </a:cxn>
                  <a:cxn ang="0">
                    <a:pos x="1061" y="1022"/>
                  </a:cxn>
                  <a:cxn ang="0">
                    <a:pos x="1081" y="1022"/>
                  </a:cxn>
                  <a:cxn ang="0">
                    <a:pos x="1098" y="1022"/>
                  </a:cxn>
                </a:cxnLst>
                <a:rect l="0" t="0" r="r" b="b"/>
                <a:pathLst>
                  <a:path w="1108" h="1022">
                    <a:moveTo>
                      <a:pt x="0" y="0"/>
                    </a:moveTo>
                    <a:lnTo>
                      <a:pt x="6" y="355"/>
                    </a:lnTo>
                    <a:lnTo>
                      <a:pt x="16" y="541"/>
                    </a:lnTo>
                    <a:lnTo>
                      <a:pt x="26" y="644"/>
                    </a:lnTo>
                    <a:lnTo>
                      <a:pt x="36" y="700"/>
                    </a:lnTo>
                    <a:lnTo>
                      <a:pt x="43" y="727"/>
                    </a:lnTo>
                    <a:lnTo>
                      <a:pt x="53" y="737"/>
                    </a:lnTo>
                    <a:lnTo>
                      <a:pt x="63" y="727"/>
                    </a:lnTo>
                    <a:lnTo>
                      <a:pt x="69" y="707"/>
                    </a:lnTo>
                    <a:lnTo>
                      <a:pt x="79" y="674"/>
                    </a:lnTo>
                    <a:lnTo>
                      <a:pt x="89" y="634"/>
                    </a:lnTo>
                    <a:lnTo>
                      <a:pt x="96" y="591"/>
                    </a:lnTo>
                    <a:lnTo>
                      <a:pt x="106" y="544"/>
                    </a:lnTo>
                    <a:lnTo>
                      <a:pt x="116" y="501"/>
                    </a:lnTo>
                    <a:lnTo>
                      <a:pt x="122" y="461"/>
                    </a:lnTo>
                    <a:lnTo>
                      <a:pt x="132" y="435"/>
                    </a:lnTo>
                    <a:lnTo>
                      <a:pt x="142" y="415"/>
                    </a:lnTo>
                    <a:lnTo>
                      <a:pt x="152" y="412"/>
                    </a:lnTo>
                    <a:lnTo>
                      <a:pt x="159" y="425"/>
                    </a:lnTo>
                    <a:lnTo>
                      <a:pt x="169" y="452"/>
                    </a:lnTo>
                    <a:lnTo>
                      <a:pt x="179" y="491"/>
                    </a:lnTo>
                    <a:lnTo>
                      <a:pt x="185" y="538"/>
                    </a:lnTo>
                    <a:lnTo>
                      <a:pt x="195" y="594"/>
                    </a:lnTo>
                    <a:lnTo>
                      <a:pt x="205" y="654"/>
                    </a:lnTo>
                    <a:lnTo>
                      <a:pt x="212" y="714"/>
                    </a:lnTo>
                    <a:lnTo>
                      <a:pt x="222" y="773"/>
                    </a:lnTo>
                    <a:lnTo>
                      <a:pt x="232" y="823"/>
                    </a:lnTo>
                    <a:lnTo>
                      <a:pt x="239" y="869"/>
                    </a:lnTo>
                    <a:lnTo>
                      <a:pt x="249" y="906"/>
                    </a:lnTo>
                    <a:lnTo>
                      <a:pt x="258" y="936"/>
                    </a:lnTo>
                    <a:lnTo>
                      <a:pt x="268" y="959"/>
                    </a:lnTo>
                    <a:lnTo>
                      <a:pt x="275" y="979"/>
                    </a:lnTo>
                    <a:lnTo>
                      <a:pt x="285" y="989"/>
                    </a:lnTo>
                    <a:lnTo>
                      <a:pt x="295" y="999"/>
                    </a:lnTo>
                    <a:lnTo>
                      <a:pt x="302" y="1005"/>
                    </a:lnTo>
                    <a:lnTo>
                      <a:pt x="312" y="1009"/>
                    </a:lnTo>
                    <a:lnTo>
                      <a:pt x="322" y="1012"/>
                    </a:lnTo>
                    <a:lnTo>
                      <a:pt x="328" y="1015"/>
                    </a:lnTo>
                    <a:lnTo>
                      <a:pt x="338" y="1015"/>
                    </a:lnTo>
                    <a:lnTo>
                      <a:pt x="348" y="1015"/>
                    </a:lnTo>
                    <a:lnTo>
                      <a:pt x="355" y="1015"/>
                    </a:lnTo>
                    <a:lnTo>
                      <a:pt x="365" y="1015"/>
                    </a:lnTo>
                    <a:lnTo>
                      <a:pt x="375" y="1015"/>
                    </a:lnTo>
                    <a:lnTo>
                      <a:pt x="385" y="1012"/>
                    </a:lnTo>
                    <a:lnTo>
                      <a:pt x="391" y="1009"/>
                    </a:lnTo>
                    <a:lnTo>
                      <a:pt x="401" y="1005"/>
                    </a:lnTo>
                    <a:lnTo>
                      <a:pt x="411" y="999"/>
                    </a:lnTo>
                    <a:lnTo>
                      <a:pt x="418" y="989"/>
                    </a:lnTo>
                    <a:lnTo>
                      <a:pt x="428" y="972"/>
                    </a:lnTo>
                    <a:lnTo>
                      <a:pt x="438" y="956"/>
                    </a:lnTo>
                    <a:lnTo>
                      <a:pt x="444" y="936"/>
                    </a:lnTo>
                    <a:lnTo>
                      <a:pt x="454" y="909"/>
                    </a:lnTo>
                    <a:lnTo>
                      <a:pt x="464" y="883"/>
                    </a:lnTo>
                    <a:lnTo>
                      <a:pt x="471" y="853"/>
                    </a:lnTo>
                    <a:lnTo>
                      <a:pt x="481" y="823"/>
                    </a:lnTo>
                    <a:lnTo>
                      <a:pt x="491" y="793"/>
                    </a:lnTo>
                    <a:lnTo>
                      <a:pt x="501" y="767"/>
                    </a:lnTo>
                    <a:lnTo>
                      <a:pt x="507" y="747"/>
                    </a:lnTo>
                    <a:lnTo>
                      <a:pt x="517" y="733"/>
                    </a:lnTo>
                    <a:lnTo>
                      <a:pt x="527" y="730"/>
                    </a:lnTo>
                    <a:lnTo>
                      <a:pt x="534" y="733"/>
                    </a:lnTo>
                    <a:lnTo>
                      <a:pt x="544" y="747"/>
                    </a:lnTo>
                    <a:lnTo>
                      <a:pt x="554" y="767"/>
                    </a:lnTo>
                    <a:lnTo>
                      <a:pt x="560" y="793"/>
                    </a:lnTo>
                    <a:lnTo>
                      <a:pt x="570" y="823"/>
                    </a:lnTo>
                    <a:lnTo>
                      <a:pt x="580" y="856"/>
                    </a:lnTo>
                    <a:lnTo>
                      <a:pt x="590" y="886"/>
                    </a:lnTo>
                    <a:lnTo>
                      <a:pt x="597" y="913"/>
                    </a:lnTo>
                    <a:lnTo>
                      <a:pt x="607" y="939"/>
                    </a:lnTo>
                    <a:lnTo>
                      <a:pt x="617" y="959"/>
                    </a:lnTo>
                    <a:lnTo>
                      <a:pt x="623" y="976"/>
                    </a:lnTo>
                    <a:lnTo>
                      <a:pt x="633" y="989"/>
                    </a:lnTo>
                    <a:lnTo>
                      <a:pt x="643" y="1002"/>
                    </a:lnTo>
                    <a:lnTo>
                      <a:pt x="650" y="1009"/>
                    </a:lnTo>
                    <a:lnTo>
                      <a:pt x="660" y="1012"/>
                    </a:lnTo>
                    <a:lnTo>
                      <a:pt x="670" y="1015"/>
                    </a:lnTo>
                    <a:lnTo>
                      <a:pt x="677" y="1019"/>
                    </a:lnTo>
                    <a:lnTo>
                      <a:pt x="687" y="1022"/>
                    </a:lnTo>
                    <a:lnTo>
                      <a:pt x="696" y="1022"/>
                    </a:lnTo>
                    <a:lnTo>
                      <a:pt x="706" y="1022"/>
                    </a:lnTo>
                    <a:lnTo>
                      <a:pt x="713" y="1022"/>
                    </a:lnTo>
                    <a:lnTo>
                      <a:pt x="723" y="1022"/>
                    </a:lnTo>
                    <a:lnTo>
                      <a:pt x="733" y="1022"/>
                    </a:lnTo>
                    <a:lnTo>
                      <a:pt x="740" y="1022"/>
                    </a:lnTo>
                    <a:lnTo>
                      <a:pt x="750" y="1022"/>
                    </a:lnTo>
                    <a:lnTo>
                      <a:pt x="760" y="1022"/>
                    </a:lnTo>
                    <a:lnTo>
                      <a:pt x="766" y="1022"/>
                    </a:lnTo>
                    <a:lnTo>
                      <a:pt x="776" y="1022"/>
                    </a:lnTo>
                    <a:lnTo>
                      <a:pt x="786" y="1022"/>
                    </a:lnTo>
                    <a:lnTo>
                      <a:pt x="793" y="1022"/>
                    </a:lnTo>
                    <a:lnTo>
                      <a:pt x="803" y="1022"/>
                    </a:lnTo>
                    <a:lnTo>
                      <a:pt x="813" y="1022"/>
                    </a:lnTo>
                    <a:lnTo>
                      <a:pt x="823" y="1022"/>
                    </a:lnTo>
                    <a:lnTo>
                      <a:pt x="829" y="1022"/>
                    </a:lnTo>
                    <a:lnTo>
                      <a:pt x="839" y="1022"/>
                    </a:lnTo>
                    <a:lnTo>
                      <a:pt x="849" y="1022"/>
                    </a:lnTo>
                    <a:lnTo>
                      <a:pt x="856" y="1022"/>
                    </a:lnTo>
                    <a:lnTo>
                      <a:pt x="866" y="1022"/>
                    </a:lnTo>
                    <a:lnTo>
                      <a:pt x="876" y="1022"/>
                    </a:lnTo>
                    <a:lnTo>
                      <a:pt x="882" y="1022"/>
                    </a:lnTo>
                    <a:lnTo>
                      <a:pt x="892" y="1022"/>
                    </a:lnTo>
                    <a:lnTo>
                      <a:pt x="902" y="1022"/>
                    </a:lnTo>
                    <a:lnTo>
                      <a:pt x="909" y="1022"/>
                    </a:lnTo>
                    <a:lnTo>
                      <a:pt x="919" y="1022"/>
                    </a:lnTo>
                    <a:lnTo>
                      <a:pt x="929" y="1022"/>
                    </a:lnTo>
                    <a:lnTo>
                      <a:pt x="939" y="1022"/>
                    </a:lnTo>
                    <a:lnTo>
                      <a:pt x="945" y="1022"/>
                    </a:lnTo>
                    <a:lnTo>
                      <a:pt x="955" y="1022"/>
                    </a:lnTo>
                    <a:lnTo>
                      <a:pt x="965" y="1022"/>
                    </a:lnTo>
                    <a:lnTo>
                      <a:pt x="972" y="1022"/>
                    </a:lnTo>
                    <a:lnTo>
                      <a:pt x="982" y="1022"/>
                    </a:lnTo>
                    <a:lnTo>
                      <a:pt x="992" y="1022"/>
                    </a:lnTo>
                    <a:lnTo>
                      <a:pt x="998" y="1022"/>
                    </a:lnTo>
                    <a:lnTo>
                      <a:pt x="1008" y="1022"/>
                    </a:lnTo>
                    <a:lnTo>
                      <a:pt x="1018" y="1022"/>
                    </a:lnTo>
                    <a:lnTo>
                      <a:pt x="1025" y="1022"/>
                    </a:lnTo>
                    <a:lnTo>
                      <a:pt x="1035" y="1022"/>
                    </a:lnTo>
                    <a:lnTo>
                      <a:pt x="1045" y="1022"/>
                    </a:lnTo>
                    <a:lnTo>
                      <a:pt x="1055" y="1022"/>
                    </a:lnTo>
                    <a:lnTo>
                      <a:pt x="1061" y="1022"/>
                    </a:lnTo>
                    <a:lnTo>
                      <a:pt x="1071" y="1022"/>
                    </a:lnTo>
                    <a:lnTo>
                      <a:pt x="1081" y="1022"/>
                    </a:lnTo>
                    <a:lnTo>
                      <a:pt x="1088" y="1022"/>
                    </a:lnTo>
                    <a:lnTo>
                      <a:pt x="1098" y="1022"/>
                    </a:lnTo>
                    <a:lnTo>
                      <a:pt x="1108" y="1022"/>
                    </a:lnTo>
                  </a:path>
                </a:pathLst>
              </a:custGeom>
              <a:solidFill>
                <a:schemeClr val="bg1"/>
              </a:solidFill>
              <a:ln w="12700">
                <a:solidFill>
                  <a:srgbClr val="92D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9" name="Line 23"/>
            <p:cNvSpPr>
              <a:spLocks noChangeShapeType="1"/>
            </p:cNvSpPr>
            <p:nvPr/>
          </p:nvSpPr>
          <p:spPr bwMode="auto">
            <a:xfrm flipV="1">
              <a:off x="539257" y="2187638"/>
              <a:ext cx="1588" cy="1985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0" name="Line 24"/>
            <p:cNvSpPr>
              <a:spLocks noChangeShapeType="1"/>
            </p:cNvSpPr>
            <p:nvPr/>
          </p:nvSpPr>
          <p:spPr bwMode="auto">
            <a:xfrm>
              <a:off x="539257" y="4175188"/>
              <a:ext cx="1985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1" name="Line 25"/>
            <p:cNvSpPr>
              <a:spLocks noChangeShapeType="1"/>
            </p:cNvSpPr>
            <p:nvPr/>
          </p:nvSpPr>
          <p:spPr bwMode="auto">
            <a:xfrm flipV="1">
              <a:off x="539257" y="2187638"/>
              <a:ext cx="1588" cy="1985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2" name="Line 26"/>
            <p:cNvSpPr>
              <a:spLocks noChangeShapeType="1"/>
            </p:cNvSpPr>
            <p:nvPr/>
          </p:nvSpPr>
          <p:spPr bwMode="auto">
            <a:xfrm flipV="1">
              <a:off x="539257" y="4151375"/>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3" name="Rectangle 28"/>
            <p:cNvSpPr>
              <a:spLocks noChangeArrowheads="1"/>
            </p:cNvSpPr>
            <p:nvPr/>
          </p:nvSpPr>
          <p:spPr bwMode="auto">
            <a:xfrm>
              <a:off x="523382" y="4208079"/>
              <a:ext cx="28854"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4" name="Line 29"/>
            <p:cNvSpPr>
              <a:spLocks noChangeShapeType="1"/>
            </p:cNvSpPr>
            <p:nvPr/>
          </p:nvSpPr>
          <p:spPr bwMode="auto">
            <a:xfrm flipV="1">
              <a:off x="823420" y="416997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5" name="Rectangle 31"/>
            <p:cNvSpPr>
              <a:spLocks noChangeArrowheads="1"/>
            </p:cNvSpPr>
            <p:nvPr/>
          </p:nvSpPr>
          <p:spPr bwMode="auto">
            <a:xfrm>
              <a:off x="791670" y="4208079"/>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6" name="Line 32"/>
            <p:cNvSpPr>
              <a:spLocks noChangeShapeType="1"/>
            </p:cNvSpPr>
            <p:nvPr/>
          </p:nvSpPr>
          <p:spPr bwMode="auto">
            <a:xfrm flipV="1">
              <a:off x="1109170" y="416997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7" name="Rectangle 34"/>
            <p:cNvSpPr>
              <a:spLocks noChangeArrowheads="1"/>
            </p:cNvSpPr>
            <p:nvPr/>
          </p:nvSpPr>
          <p:spPr bwMode="auto">
            <a:xfrm>
              <a:off x="1077420" y="4208079"/>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 name="Line 35"/>
            <p:cNvSpPr>
              <a:spLocks noChangeShapeType="1"/>
            </p:cNvSpPr>
            <p:nvPr/>
          </p:nvSpPr>
          <p:spPr bwMode="auto">
            <a:xfrm flipV="1">
              <a:off x="1393332" y="416997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9" name="Rectangle 37"/>
            <p:cNvSpPr>
              <a:spLocks noChangeArrowheads="1"/>
            </p:cNvSpPr>
            <p:nvPr/>
          </p:nvSpPr>
          <p:spPr bwMode="auto">
            <a:xfrm>
              <a:off x="1361582" y="4208079"/>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0" name="Line 38"/>
            <p:cNvSpPr>
              <a:spLocks noChangeShapeType="1"/>
            </p:cNvSpPr>
            <p:nvPr/>
          </p:nvSpPr>
          <p:spPr bwMode="auto">
            <a:xfrm flipV="1">
              <a:off x="1672732" y="416997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1" name="Rectangle 40"/>
            <p:cNvSpPr>
              <a:spLocks noChangeArrowheads="1"/>
            </p:cNvSpPr>
            <p:nvPr/>
          </p:nvSpPr>
          <p:spPr bwMode="auto">
            <a:xfrm>
              <a:off x="1640982" y="4208079"/>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2" name="Line 41"/>
            <p:cNvSpPr>
              <a:spLocks noChangeShapeType="1"/>
            </p:cNvSpPr>
            <p:nvPr/>
          </p:nvSpPr>
          <p:spPr bwMode="auto">
            <a:xfrm flipV="1">
              <a:off x="1956895" y="416997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 name="Rectangle 43"/>
            <p:cNvSpPr>
              <a:spLocks noChangeArrowheads="1"/>
            </p:cNvSpPr>
            <p:nvPr/>
          </p:nvSpPr>
          <p:spPr bwMode="auto">
            <a:xfrm>
              <a:off x="1909270" y="4208079"/>
              <a:ext cx="86562"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 name="Line 44"/>
            <p:cNvSpPr>
              <a:spLocks noChangeShapeType="1"/>
            </p:cNvSpPr>
            <p:nvPr/>
          </p:nvSpPr>
          <p:spPr bwMode="auto">
            <a:xfrm flipV="1">
              <a:off x="2241057" y="416997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 name="Rectangle 46"/>
            <p:cNvSpPr>
              <a:spLocks noChangeArrowheads="1"/>
            </p:cNvSpPr>
            <p:nvPr/>
          </p:nvSpPr>
          <p:spPr bwMode="auto">
            <a:xfrm>
              <a:off x="2193432" y="4208079"/>
              <a:ext cx="86562"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 name="Line 50"/>
            <p:cNvSpPr>
              <a:spLocks noChangeShapeType="1"/>
            </p:cNvSpPr>
            <p:nvPr/>
          </p:nvSpPr>
          <p:spPr bwMode="auto">
            <a:xfrm>
              <a:off x="539257" y="4173600"/>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7" name="Rectangle 52"/>
            <p:cNvSpPr>
              <a:spLocks noChangeArrowheads="1"/>
            </p:cNvSpPr>
            <p:nvPr/>
          </p:nvSpPr>
          <p:spPr bwMode="auto">
            <a:xfrm>
              <a:off x="486870" y="4149342"/>
              <a:ext cx="28854"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 name="Line 53"/>
            <p:cNvSpPr>
              <a:spLocks noChangeShapeType="1"/>
            </p:cNvSpPr>
            <p:nvPr/>
          </p:nvSpPr>
          <p:spPr bwMode="auto">
            <a:xfrm>
              <a:off x="539257" y="3889438"/>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9" name="Rectangle 55"/>
            <p:cNvSpPr>
              <a:spLocks noChangeArrowheads="1"/>
            </p:cNvSpPr>
            <p:nvPr/>
          </p:nvSpPr>
          <p:spPr bwMode="auto">
            <a:xfrm>
              <a:off x="407495" y="3846575"/>
              <a:ext cx="100990"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 name="Line 56"/>
            <p:cNvSpPr>
              <a:spLocks noChangeShapeType="1"/>
            </p:cNvSpPr>
            <p:nvPr/>
          </p:nvSpPr>
          <p:spPr bwMode="auto">
            <a:xfrm>
              <a:off x="539257" y="3603688"/>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1" name="Rectangle 58"/>
            <p:cNvSpPr>
              <a:spLocks noChangeArrowheads="1"/>
            </p:cNvSpPr>
            <p:nvPr/>
          </p:nvSpPr>
          <p:spPr bwMode="auto">
            <a:xfrm>
              <a:off x="439245" y="3562413"/>
              <a:ext cx="72136"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2" name="Line 59"/>
            <p:cNvSpPr>
              <a:spLocks noChangeShapeType="1"/>
            </p:cNvSpPr>
            <p:nvPr/>
          </p:nvSpPr>
          <p:spPr bwMode="auto">
            <a:xfrm>
              <a:off x="539257" y="3319525"/>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3" name="Rectangle 61"/>
            <p:cNvSpPr>
              <a:spLocks noChangeArrowheads="1"/>
            </p:cNvSpPr>
            <p:nvPr/>
          </p:nvSpPr>
          <p:spPr bwMode="auto">
            <a:xfrm>
              <a:off x="407495" y="3278250"/>
              <a:ext cx="100990"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4" name="Line 62"/>
            <p:cNvSpPr>
              <a:spLocks noChangeShapeType="1"/>
            </p:cNvSpPr>
            <p:nvPr/>
          </p:nvSpPr>
          <p:spPr bwMode="auto">
            <a:xfrm>
              <a:off x="539257" y="3035363"/>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5" name="Rectangle 64"/>
            <p:cNvSpPr>
              <a:spLocks noChangeArrowheads="1"/>
            </p:cNvSpPr>
            <p:nvPr/>
          </p:nvSpPr>
          <p:spPr bwMode="auto">
            <a:xfrm>
              <a:off x="439245" y="2994088"/>
              <a:ext cx="72136"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6" name="Line 65"/>
            <p:cNvSpPr>
              <a:spLocks noChangeShapeType="1"/>
            </p:cNvSpPr>
            <p:nvPr/>
          </p:nvSpPr>
          <p:spPr bwMode="auto">
            <a:xfrm>
              <a:off x="539257" y="2751200"/>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7" name="Rectangle 67"/>
            <p:cNvSpPr>
              <a:spLocks noChangeArrowheads="1"/>
            </p:cNvSpPr>
            <p:nvPr/>
          </p:nvSpPr>
          <p:spPr bwMode="auto">
            <a:xfrm>
              <a:off x="407495" y="2709925"/>
              <a:ext cx="100990"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 name="Line 68"/>
            <p:cNvSpPr>
              <a:spLocks noChangeShapeType="1"/>
            </p:cNvSpPr>
            <p:nvPr/>
          </p:nvSpPr>
          <p:spPr bwMode="auto">
            <a:xfrm>
              <a:off x="539257" y="2467038"/>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 name="Rectangle 70"/>
            <p:cNvSpPr>
              <a:spLocks noChangeArrowheads="1"/>
            </p:cNvSpPr>
            <p:nvPr/>
          </p:nvSpPr>
          <p:spPr bwMode="auto">
            <a:xfrm>
              <a:off x="439245" y="2425763"/>
              <a:ext cx="72136"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0" name="Line 77"/>
            <p:cNvSpPr>
              <a:spLocks noChangeShapeType="1"/>
            </p:cNvSpPr>
            <p:nvPr/>
          </p:nvSpPr>
          <p:spPr bwMode="auto">
            <a:xfrm flipV="1">
              <a:off x="539257" y="2187638"/>
              <a:ext cx="1588" cy="19859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1" name="Freeform 78"/>
            <p:cNvSpPr>
              <a:spLocks/>
            </p:cNvSpPr>
            <p:nvPr/>
          </p:nvSpPr>
          <p:spPr bwMode="auto">
            <a:xfrm>
              <a:off x="573686" y="2568638"/>
              <a:ext cx="1758950" cy="1606550"/>
            </a:xfrm>
            <a:custGeom>
              <a:avLst/>
              <a:gdLst/>
              <a:ahLst/>
              <a:cxnLst>
                <a:cxn ang="0">
                  <a:pos x="6" y="1002"/>
                </a:cxn>
                <a:cxn ang="0">
                  <a:pos x="26" y="1002"/>
                </a:cxn>
                <a:cxn ang="0">
                  <a:pos x="43" y="995"/>
                </a:cxn>
                <a:cxn ang="0">
                  <a:pos x="63" y="986"/>
                </a:cxn>
                <a:cxn ang="0">
                  <a:pos x="79" y="966"/>
                </a:cxn>
                <a:cxn ang="0">
                  <a:pos x="96" y="932"/>
                </a:cxn>
                <a:cxn ang="0">
                  <a:pos x="116" y="886"/>
                </a:cxn>
                <a:cxn ang="0">
                  <a:pos x="132" y="833"/>
                </a:cxn>
                <a:cxn ang="0">
                  <a:pos x="152" y="787"/>
                </a:cxn>
                <a:cxn ang="0">
                  <a:pos x="169" y="757"/>
                </a:cxn>
                <a:cxn ang="0">
                  <a:pos x="185" y="757"/>
                </a:cxn>
                <a:cxn ang="0">
                  <a:pos x="205" y="787"/>
                </a:cxn>
                <a:cxn ang="0">
                  <a:pos x="222" y="836"/>
                </a:cxn>
                <a:cxn ang="0">
                  <a:pos x="239" y="889"/>
                </a:cxn>
                <a:cxn ang="0">
                  <a:pos x="258" y="936"/>
                </a:cxn>
                <a:cxn ang="0">
                  <a:pos x="275" y="969"/>
                </a:cxn>
                <a:cxn ang="0">
                  <a:pos x="295" y="989"/>
                </a:cxn>
                <a:cxn ang="0">
                  <a:pos x="312" y="999"/>
                </a:cxn>
                <a:cxn ang="0">
                  <a:pos x="328" y="1005"/>
                </a:cxn>
                <a:cxn ang="0">
                  <a:pos x="348" y="1005"/>
                </a:cxn>
                <a:cxn ang="0">
                  <a:pos x="365" y="1002"/>
                </a:cxn>
                <a:cxn ang="0">
                  <a:pos x="385" y="995"/>
                </a:cxn>
                <a:cxn ang="0">
                  <a:pos x="401" y="979"/>
                </a:cxn>
                <a:cxn ang="0">
                  <a:pos x="418" y="936"/>
                </a:cxn>
                <a:cxn ang="0">
                  <a:pos x="438" y="856"/>
                </a:cxn>
                <a:cxn ang="0">
                  <a:pos x="454" y="723"/>
                </a:cxn>
                <a:cxn ang="0">
                  <a:pos x="471" y="538"/>
                </a:cxn>
                <a:cxn ang="0">
                  <a:pos x="491" y="325"/>
                </a:cxn>
                <a:cxn ang="0">
                  <a:pos x="507" y="133"/>
                </a:cxn>
                <a:cxn ang="0">
                  <a:pos x="527" y="17"/>
                </a:cxn>
                <a:cxn ang="0">
                  <a:pos x="544" y="17"/>
                </a:cxn>
                <a:cxn ang="0">
                  <a:pos x="560" y="133"/>
                </a:cxn>
                <a:cxn ang="0">
                  <a:pos x="580" y="325"/>
                </a:cxn>
                <a:cxn ang="0">
                  <a:pos x="597" y="541"/>
                </a:cxn>
                <a:cxn ang="0">
                  <a:pos x="617" y="723"/>
                </a:cxn>
                <a:cxn ang="0">
                  <a:pos x="633" y="856"/>
                </a:cxn>
                <a:cxn ang="0">
                  <a:pos x="650" y="939"/>
                </a:cxn>
                <a:cxn ang="0">
                  <a:pos x="670" y="979"/>
                </a:cxn>
                <a:cxn ang="0">
                  <a:pos x="687" y="999"/>
                </a:cxn>
                <a:cxn ang="0">
                  <a:pos x="706" y="1005"/>
                </a:cxn>
                <a:cxn ang="0">
                  <a:pos x="723" y="1009"/>
                </a:cxn>
                <a:cxn ang="0">
                  <a:pos x="740" y="1009"/>
                </a:cxn>
                <a:cxn ang="0">
                  <a:pos x="760" y="1009"/>
                </a:cxn>
                <a:cxn ang="0">
                  <a:pos x="776" y="1009"/>
                </a:cxn>
                <a:cxn ang="0">
                  <a:pos x="793" y="1009"/>
                </a:cxn>
                <a:cxn ang="0">
                  <a:pos x="813" y="1009"/>
                </a:cxn>
                <a:cxn ang="0">
                  <a:pos x="829" y="1012"/>
                </a:cxn>
                <a:cxn ang="0">
                  <a:pos x="849" y="1012"/>
                </a:cxn>
                <a:cxn ang="0">
                  <a:pos x="866" y="1012"/>
                </a:cxn>
                <a:cxn ang="0">
                  <a:pos x="882" y="1012"/>
                </a:cxn>
                <a:cxn ang="0">
                  <a:pos x="902" y="1012"/>
                </a:cxn>
                <a:cxn ang="0">
                  <a:pos x="919" y="1012"/>
                </a:cxn>
                <a:cxn ang="0">
                  <a:pos x="939" y="1012"/>
                </a:cxn>
                <a:cxn ang="0">
                  <a:pos x="955" y="1012"/>
                </a:cxn>
                <a:cxn ang="0">
                  <a:pos x="972" y="1012"/>
                </a:cxn>
                <a:cxn ang="0">
                  <a:pos x="992" y="1012"/>
                </a:cxn>
                <a:cxn ang="0">
                  <a:pos x="1008" y="1012"/>
                </a:cxn>
                <a:cxn ang="0">
                  <a:pos x="1025" y="1012"/>
                </a:cxn>
                <a:cxn ang="0">
                  <a:pos x="1045" y="1012"/>
                </a:cxn>
                <a:cxn ang="0">
                  <a:pos x="1061" y="1012"/>
                </a:cxn>
                <a:cxn ang="0">
                  <a:pos x="1081" y="1012"/>
                </a:cxn>
                <a:cxn ang="0">
                  <a:pos x="1098" y="1012"/>
                </a:cxn>
              </a:cxnLst>
              <a:rect l="0" t="0" r="r" b="b"/>
              <a:pathLst>
                <a:path w="1108" h="1012">
                  <a:moveTo>
                    <a:pt x="0" y="1002"/>
                  </a:moveTo>
                  <a:lnTo>
                    <a:pt x="6" y="1002"/>
                  </a:lnTo>
                  <a:lnTo>
                    <a:pt x="16" y="1002"/>
                  </a:lnTo>
                  <a:lnTo>
                    <a:pt x="26" y="1002"/>
                  </a:lnTo>
                  <a:lnTo>
                    <a:pt x="36" y="999"/>
                  </a:lnTo>
                  <a:lnTo>
                    <a:pt x="43" y="995"/>
                  </a:lnTo>
                  <a:lnTo>
                    <a:pt x="53" y="992"/>
                  </a:lnTo>
                  <a:lnTo>
                    <a:pt x="63" y="986"/>
                  </a:lnTo>
                  <a:lnTo>
                    <a:pt x="69" y="979"/>
                  </a:lnTo>
                  <a:lnTo>
                    <a:pt x="79" y="966"/>
                  </a:lnTo>
                  <a:lnTo>
                    <a:pt x="89" y="952"/>
                  </a:lnTo>
                  <a:lnTo>
                    <a:pt x="96" y="932"/>
                  </a:lnTo>
                  <a:lnTo>
                    <a:pt x="106" y="913"/>
                  </a:lnTo>
                  <a:lnTo>
                    <a:pt x="116" y="886"/>
                  </a:lnTo>
                  <a:lnTo>
                    <a:pt x="122" y="863"/>
                  </a:lnTo>
                  <a:lnTo>
                    <a:pt x="132" y="833"/>
                  </a:lnTo>
                  <a:lnTo>
                    <a:pt x="142" y="810"/>
                  </a:lnTo>
                  <a:lnTo>
                    <a:pt x="152" y="787"/>
                  </a:lnTo>
                  <a:lnTo>
                    <a:pt x="159" y="770"/>
                  </a:lnTo>
                  <a:lnTo>
                    <a:pt x="169" y="757"/>
                  </a:lnTo>
                  <a:lnTo>
                    <a:pt x="179" y="753"/>
                  </a:lnTo>
                  <a:lnTo>
                    <a:pt x="185" y="757"/>
                  </a:lnTo>
                  <a:lnTo>
                    <a:pt x="195" y="770"/>
                  </a:lnTo>
                  <a:lnTo>
                    <a:pt x="205" y="787"/>
                  </a:lnTo>
                  <a:lnTo>
                    <a:pt x="212" y="810"/>
                  </a:lnTo>
                  <a:lnTo>
                    <a:pt x="222" y="836"/>
                  </a:lnTo>
                  <a:lnTo>
                    <a:pt x="232" y="863"/>
                  </a:lnTo>
                  <a:lnTo>
                    <a:pt x="239" y="889"/>
                  </a:lnTo>
                  <a:lnTo>
                    <a:pt x="249" y="913"/>
                  </a:lnTo>
                  <a:lnTo>
                    <a:pt x="258" y="936"/>
                  </a:lnTo>
                  <a:lnTo>
                    <a:pt x="268" y="952"/>
                  </a:lnTo>
                  <a:lnTo>
                    <a:pt x="275" y="969"/>
                  </a:lnTo>
                  <a:lnTo>
                    <a:pt x="285" y="979"/>
                  </a:lnTo>
                  <a:lnTo>
                    <a:pt x="295" y="989"/>
                  </a:lnTo>
                  <a:lnTo>
                    <a:pt x="302" y="995"/>
                  </a:lnTo>
                  <a:lnTo>
                    <a:pt x="312" y="999"/>
                  </a:lnTo>
                  <a:lnTo>
                    <a:pt x="322" y="1002"/>
                  </a:lnTo>
                  <a:lnTo>
                    <a:pt x="328" y="1005"/>
                  </a:lnTo>
                  <a:lnTo>
                    <a:pt x="338" y="1005"/>
                  </a:lnTo>
                  <a:lnTo>
                    <a:pt x="348" y="1005"/>
                  </a:lnTo>
                  <a:lnTo>
                    <a:pt x="355" y="1005"/>
                  </a:lnTo>
                  <a:lnTo>
                    <a:pt x="365" y="1002"/>
                  </a:lnTo>
                  <a:lnTo>
                    <a:pt x="375" y="1002"/>
                  </a:lnTo>
                  <a:lnTo>
                    <a:pt x="385" y="995"/>
                  </a:lnTo>
                  <a:lnTo>
                    <a:pt x="391" y="989"/>
                  </a:lnTo>
                  <a:lnTo>
                    <a:pt x="401" y="979"/>
                  </a:lnTo>
                  <a:lnTo>
                    <a:pt x="411" y="959"/>
                  </a:lnTo>
                  <a:lnTo>
                    <a:pt x="418" y="936"/>
                  </a:lnTo>
                  <a:lnTo>
                    <a:pt x="428" y="903"/>
                  </a:lnTo>
                  <a:lnTo>
                    <a:pt x="438" y="856"/>
                  </a:lnTo>
                  <a:lnTo>
                    <a:pt x="444" y="796"/>
                  </a:lnTo>
                  <a:lnTo>
                    <a:pt x="454" y="723"/>
                  </a:lnTo>
                  <a:lnTo>
                    <a:pt x="464" y="637"/>
                  </a:lnTo>
                  <a:lnTo>
                    <a:pt x="471" y="538"/>
                  </a:lnTo>
                  <a:lnTo>
                    <a:pt x="481" y="435"/>
                  </a:lnTo>
                  <a:lnTo>
                    <a:pt x="491" y="325"/>
                  </a:lnTo>
                  <a:lnTo>
                    <a:pt x="501" y="223"/>
                  </a:lnTo>
                  <a:lnTo>
                    <a:pt x="507" y="133"/>
                  </a:lnTo>
                  <a:lnTo>
                    <a:pt x="517" y="60"/>
                  </a:lnTo>
                  <a:lnTo>
                    <a:pt x="527" y="17"/>
                  </a:lnTo>
                  <a:lnTo>
                    <a:pt x="534" y="0"/>
                  </a:lnTo>
                  <a:lnTo>
                    <a:pt x="544" y="17"/>
                  </a:lnTo>
                  <a:lnTo>
                    <a:pt x="554" y="63"/>
                  </a:lnTo>
                  <a:lnTo>
                    <a:pt x="560" y="133"/>
                  </a:lnTo>
                  <a:lnTo>
                    <a:pt x="570" y="223"/>
                  </a:lnTo>
                  <a:lnTo>
                    <a:pt x="580" y="325"/>
                  </a:lnTo>
                  <a:lnTo>
                    <a:pt x="590" y="435"/>
                  </a:lnTo>
                  <a:lnTo>
                    <a:pt x="597" y="541"/>
                  </a:lnTo>
                  <a:lnTo>
                    <a:pt x="607" y="637"/>
                  </a:lnTo>
                  <a:lnTo>
                    <a:pt x="617" y="723"/>
                  </a:lnTo>
                  <a:lnTo>
                    <a:pt x="623" y="796"/>
                  </a:lnTo>
                  <a:lnTo>
                    <a:pt x="633" y="856"/>
                  </a:lnTo>
                  <a:lnTo>
                    <a:pt x="643" y="903"/>
                  </a:lnTo>
                  <a:lnTo>
                    <a:pt x="650" y="939"/>
                  </a:lnTo>
                  <a:lnTo>
                    <a:pt x="660" y="962"/>
                  </a:lnTo>
                  <a:lnTo>
                    <a:pt x="670" y="979"/>
                  </a:lnTo>
                  <a:lnTo>
                    <a:pt x="677" y="992"/>
                  </a:lnTo>
                  <a:lnTo>
                    <a:pt x="687" y="999"/>
                  </a:lnTo>
                  <a:lnTo>
                    <a:pt x="696" y="1002"/>
                  </a:lnTo>
                  <a:lnTo>
                    <a:pt x="706" y="1005"/>
                  </a:lnTo>
                  <a:lnTo>
                    <a:pt x="713" y="1009"/>
                  </a:lnTo>
                  <a:lnTo>
                    <a:pt x="723" y="1009"/>
                  </a:lnTo>
                  <a:lnTo>
                    <a:pt x="733" y="1009"/>
                  </a:lnTo>
                  <a:lnTo>
                    <a:pt x="740" y="1009"/>
                  </a:lnTo>
                  <a:lnTo>
                    <a:pt x="750" y="1009"/>
                  </a:lnTo>
                  <a:lnTo>
                    <a:pt x="760" y="1009"/>
                  </a:lnTo>
                  <a:lnTo>
                    <a:pt x="766" y="1009"/>
                  </a:lnTo>
                  <a:lnTo>
                    <a:pt x="776" y="1009"/>
                  </a:lnTo>
                  <a:lnTo>
                    <a:pt x="786" y="1009"/>
                  </a:lnTo>
                  <a:lnTo>
                    <a:pt x="793" y="1009"/>
                  </a:lnTo>
                  <a:lnTo>
                    <a:pt x="803" y="1009"/>
                  </a:lnTo>
                  <a:lnTo>
                    <a:pt x="813" y="1009"/>
                  </a:lnTo>
                  <a:lnTo>
                    <a:pt x="823" y="1012"/>
                  </a:lnTo>
                  <a:lnTo>
                    <a:pt x="829" y="1012"/>
                  </a:lnTo>
                  <a:lnTo>
                    <a:pt x="839" y="1012"/>
                  </a:lnTo>
                  <a:lnTo>
                    <a:pt x="849" y="1012"/>
                  </a:lnTo>
                  <a:lnTo>
                    <a:pt x="856" y="1012"/>
                  </a:lnTo>
                  <a:lnTo>
                    <a:pt x="866" y="1012"/>
                  </a:lnTo>
                  <a:lnTo>
                    <a:pt x="876" y="1012"/>
                  </a:lnTo>
                  <a:lnTo>
                    <a:pt x="882" y="1012"/>
                  </a:lnTo>
                  <a:lnTo>
                    <a:pt x="892" y="1012"/>
                  </a:lnTo>
                  <a:lnTo>
                    <a:pt x="902" y="1012"/>
                  </a:lnTo>
                  <a:lnTo>
                    <a:pt x="909" y="1012"/>
                  </a:lnTo>
                  <a:lnTo>
                    <a:pt x="919" y="1012"/>
                  </a:lnTo>
                  <a:lnTo>
                    <a:pt x="929" y="1012"/>
                  </a:lnTo>
                  <a:lnTo>
                    <a:pt x="939" y="1012"/>
                  </a:lnTo>
                  <a:lnTo>
                    <a:pt x="945" y="1012"/>
                  </a:lnTo>
                  <a:lnTo>
                    <a:pt x="955" y="1012"/>
                  </a:lnTo>
                  <a:lnTo>
                    <a:pt x="965" y="1012"/>
                  </a:lnTo>
                  <a:lnTo>
                    <a:pt x="972" y="1012"/>
                  </a:lnTo>
                  <a:lnTo>
                    <a:pt x="982" y="1012"/>
                  </a:lnTo>
                  <a:lnTo>
                    <a:pt x="992" y="1012"/>
                  </a:lnTo>
                  <a:lnTo>
                    <a:pt x="998" y="1012"/>
                  </a:lnTo>
                  <a:lnTo>
                    <a:pt x="1008" y="1012"/>
                  </a:lnTo>
                  <a:lnTo>
                    <a:pt x="1018" y="1012"/>
                  </a:lnTo>
                  <a:lnTo>
                    <a:pt x="1025" y="1012"/>
                  </a:lnTo>
                  <a:lnTo>
                    <a:pt x="1035" y="1012"/>
                  </a:lnTo>
                  <a:lnTo>
                    <a:pt x="1045" y="1012"/>
                  </a:lnTo>
                  <a:lnTo>
                    <a:pt x="1055" y="1012"/>
                  </a:lnTo>
                  <a:lnTo>
                    <a:pt x="1061" y="1012"/>
                  </a:lnTo>
                  <a:lnTo>
                    <a:pt x="1071" y="1012"/>
                  </a:lnTo>
                  <a:lnTo>
                    <a:pt x="1081" y="1012"/>
                  </a:lnTo>
                  <a:lnTo>
                    <a:pt x="1088" y="1012"/>
                  </a:lnTo>
                  <a:lnTo>
                    <a:pt x="1098" y="1012"/>
                  </a:lnTo>
                  <a:lnTo>
                    <a:pt x="1108" y="1012"/>
                  </a:lnTo>
                </a:path>
              </a:pathLst>
            </a:custGeom>
            <a:solidFill>
              <a:schemeClr val="accent2">
                <a:lumMod val="20000"/>
                <a:lumOff val="80000"/>
              </a:schemeClr>
            </a:solidFill>
            <a:ln w="12700">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2" name="Freeform 79"/>
            <p:cNvSpPr>
              <a:spLocks/>
            </p:cNvSpPr>
            <p:nvPr/>
          </p:nvSpPr>
          <p:spPr bwMode="auto">
            <a:xfrm>
              <a:off x="597995" y="2769804"/>
              <a:ext cx="1758950" cy="1374775"/>
            </a:xfrm>
            <a:custGeom>
              <a:avLst/>
              <a:gdLst/>
              <a:ahLst/>
              <a:cxnLst>
                <a:cxn ang="0">
                  <a:pos x="6" y="179"/>
                </a:cxn>
                <a:cxn ang="0">
                  <a:pos x="26" y="385"/>
                </a:cxn>
                <a:cxn ang="0">
                  <a:pos x="43" y="498"/>
                </a:cxn>
                <a:cxn ang="0">
                  <a:pos x="63" y="571"/>
                </a:cxn>
                <a:cxn ang="0">
                  <a:pos x="79" y="620"/>
                </a:cxn>
                <a:cxn ang="0">
                  <a:pos x="96" y="657"/>
                </a:cxn>
                <a:cxn ang="0">
                  <a:pos x="116" y="683"/>
                </a:cxn>
                <a:cxn ang="0">
                  <a:pos x="132" y="707"/>
                </a:cxn>
                <a:cxn ang="0">
                  <a:pos x="152" y="723"/>
                </a:cxn>
                <a:cxn ang="0">
                  <a:pos x="169" y="740"/>
                </a:cxn>
                <a:cxn ang="0">
                  <a:pos x="185" y="750"/>
                </a:cxn>
                <a:cxn ang="0">
                  <a:pos x="205" y="763"/>
                </a:cxn>
                <a:cxn ang="0">
                  <a:pos x="222" y="770"/>
                </a:cxn>
                <a:cxn ang="0">
                  <a:pos x="239" y="780"/>
                </a:cxn>
                <a:cxn ang="0">
                  <a:pos x="258" y="786"/>
                </a:cxn>
                <a:cxn ang="0">
                  <a:pos x="275" y="793"/>
                </a:cxn>
                <a:cxn ang="0">
                  <a:pos x="295" y="796"/>
                </a:cxn>
                <a:cxn ang="0">
                  <a:pos x="312" y="803"/>
                </a:cxn>
                <a:cxn ang="0">
                  <a:pos x="328" y="806"/>
                </a:cxn>
                <a:cxn ang="0">
                  <a:pos x="348" y="809"/>
                </a:cxn>
                <a:cxn ang="0">
                  <a:pos x="365" y="816"/>
                </a:cxn>
                <a:cxn ang="0">
                  <a:pos x="385" y="819"/>
                </a:cxn>
                <a:cxn ang="0">
                  <a:pos x="401" y="823"/>
                </a:cxn>
                <a:cxn ang="0">
                  <a:pos x="418" y="823"/>
                </a:cxn>
                <a:cxn ang="0">
                  <a:pos x="438" y="826"/>
                </a:cxn>
                <a:cxn ang="0">
                  <a:pos x="454" y="829"/>
                </a:cxn>
                <a:cxn ang="0">
                  <a:pos x="471" y="833"/>
                </a:cxn>
                <a:cxn ang="0">
                  <a:pos x="491" y="833"/>
                </a:cxn>
                <a:cxn ang="0">
                  <a:pos x="507" y="836"/>
                </a:cxn>
                <a:cxn ang="0">
                  <a:pos x="527" y="836"/>
                </a:cxn>
                <a:cxn ang="0">
                  <a:pos x="544" y="839"/>
                </a:cxn>
                <a:cxn ang="0">
                  <a:pos x="560" y="839"/>
                </a:cxn>
                <a:cxn ang="0">
                  <a:pos x="580" y="843"/>
                </a:cxn>
                <a:cxn ang="0">
                  <a:pos x="597" y="843"/>
                </a:cxn>
                <a:cxn ang="0">
                  <a:pos x="617" y="846"/>
                </a:cxn>
                <a:cxn ang="0">
                  <a:pos x="633" y="846"/>
                </a:cxn>
                <a:cxn ang="0">
                  <a:pos x="650" y="849"/>
                </a:cxn>
                <a:cxn ang="0">
                  <a:pos x="670" y="849"/>
                </a:cxn>
                <a:cxn ang="0">
                  <a:pos x="687" y="849"/>
                </a:cxn>
                <a:cxn ang="0">
                  <a:pos x="706" y="853"/>
                </a:cxn>
                <a:cxn ang="0">
                  <a:pos x="723" y="853"/>
                </a:cxn>
                <a:cxn ang="0">
                  <a:pos x="740" y="853"/>
                </a:cxn>
                <a:cxn ang="0">
                  <a:pos x="760" y="853"/>
                </a:cxn>
                <a:cxn ang="0">
                  <a:pos x="776" y="856"/>
                </a:cxn>
                <a:cxn ang="0">
                  <a:pos x="793" y="856"/>
                </a:cxn>
                <a:cxn ang="0">
                  <a:pos x="813" y="856"/>
                </a:cxn>
                <a:cxn ang="0">
                  <a:pos x="829" y="856"/>
                </a:cxn>
                <a:cxn ang="0">
                  <a:pos x="849" y="859"/>
                </a:cxn>
                <a:cxn ang="0">
                  <a:pos x="866" y="859"/>
                </a:cxn>
                <a:cxn ang="0">
                  <a:pos x="882" y="859"/>
                </a:cxn>
                <a:cxn ang="0">
                  <a:pos x="902" y="859"/>
                </a:cxn>
                <a:cxn ang="0">
                  <a:pos x="919" y="859"/>
                </a:cxn>
                <a:cxn ang="0">
                  <a:pos x="939" y="863"/>
                </a:cxn>
                <a:cxn ang="0">
                  <a:pos x="955" y="863"/>
                </a:cxn>
                <a:cxn ang="0">
                  <a:pos x="972" y="863"/>
                </a:cxn>
                <a:cxn ang="0">
                  <a:pos x="992" y="863"/>
                </a:cxn>
                <a:cxn ang="0">
                  <a:pos x="1008" y="863"/>
                </a:cxn>
                <a:cxn ang="0">
                  <a:pos x="1025" y="863"/>
                </a:cxn>
                <a:cxn ang="0">
                  <a:pos x="1045" y="866"/>
                </a:cxn>
                <a:cxn ang="0">
                  <a:pos x="1061" y="866"/>
                </a:cxn>
                <a:cxn ang="0">
                  <a:pos x="1081" y="866"/>
                </a:cxn>
                <a:cxn ang="0">
                  <a:pos x="1098" y="866"/>
                </a:cxn>
              </a:cxnLst>
              <a:rect l="0" t="0" r="r" b="b"/>
              <a:pathLst>
                <a:path w="1108" h="866">
                  <a:moveTo>
                    <a:pt x="0" y="0"/>
                  </a:moveTo>
                  <a:lnTo>
                    <a:pt x="6" y="179"/>
                  </a:lnTo>
                  <a:lnTo>
                    <a:pt x="16" y="299"/>
                  </a:lnTo>
                  <a:lnTo>
                    <a:pt x="26" y="385"/>
                  </a:lnTo>
                  <a:lnTo>
                    <a:pt x="36" y="448"/>
                  </a:lnTo>
                  <a:lnTo>
                    <a:pt x="43" y="498"/>
                  </a:lnTo>
                  <a:lnTo>
                    <a:pt x="53" y="537"/>
                  </a:lnTo>
                  <a:lnTo>
                    <a:pt x="63" y="571"/>
                  </a:lnTo>
                  <a:lnTo>
                    <a:pt x="69" y="597"/>
                  </a:lnTo>
                  <a:lnTo>
                    <a:pt x="79" y="620"/>
                  </a:lnTo>
                  <a:lnTo>
                    <a:pt x="89" y="640"/>
                  </a:lnTo>
                  <a:lnTo>
                    <a:pt x="96" y="657"/>
                  </a:lnTo>
                  <a:lnTo>
                    <a:pt x="106" y="670"/>
                  </a:lnTo>
                  <a:lnTo>
                    <a:pt x="116" y="683"/>
                  </a:lnTo>
                  <a:lnTo>
                    <a:pt x="122" y="697"/>
                  </a:lnTo>
                  <a:lnTo>
                    <a:pt x="132" y="707"/>
                  </a:lnTo>
                  <a:lnTo>
                    <a:pt x="142" y="717"/>
                  </a:lnTo>
                  <a:lnTo>
                    <a:pt x="152" y="723"/>
                  </a:lnTo>
                  <a:lnTo>
                    <a:pt x="159" y="733"/>
                  </a:lnTo>
                  <a:lnTo>
                    <a:pt x="169" y="740"/>
                  </a:lnTo>
                  <a:lnTo>
                    <a:pt x="179" y="746"/>
                  </a:lnTo>
                  <a:lnTo>
                    <a:pt x="185" y="750"/>
                  </a:lnTo>
                  <a:lnTo>
                    <a:pt x="195" y="756"/>
                  </a:lnTo>
                  <a:lnTo>
                    <a:pt x="205" y="763"/>
                  </a:lnTo>
                  <a:lnTo>
                    <a:pt x="212" y="766"/>
                  </a:lnTo>
                  <a:lnTo>
                    <a:pt x="222" y="770"/>
                  </a:lnTo>
                  <a:lnTo>
                    <a:pt x="232" y="776"/>
                  </a:lnTo>
                  <a:lnTo>
                    <a:pt x="239" y="780"/>
                  </a:lnTo>
                  <a:lnTo>
                    <a:pt x="249" y="783"/>
                  </a:lnTo>
                  <a:lnTo>
                    <a:pt x="258" y="786"/>
                  </a:lnTo>
                  <a:lnTo>
                    <a:pt x="268" y="790"/>
                  </a:lnTo>
                  <a:lnTo>
                    <a:pt x="275" y="793"/>
                  </a:lnTo>
                  <a:lnTo>
                    <a:pt x="285" y="796"/>
                  </a:lnTo>
                  <a:lnTo>
                    <a:pt x="295" y="796"/>
                  </a:lnTo>
                  <a:lnTo>
                    <a:pt x="302" y="799"/>
                  </a:lnTo>
                  <a:lnTo>
                    <a:pt x="312" y="803"/>
                  </a:lnTo>
                  <a:lnTo>
                    <a:pt x="322" y="806"/>
                  </a:lnTo>
                  <a:lnTo>
                    <a:pt x="328" y="806"/>
                  </a:lnTo>
                  <a:lnTo>
                    <a:pt x="338" y="809"/>
                  </a:lnTo>
                  <a:lnTo>
                    <a:pt x="348" y="809"/>
                  </a:lnTo>
                  <a:lnTo>
                    <a:pt x="355" y="813"/>
                  </a:lnTo>
                  <a:lnTo>
                    <a:pt x="365" y="816"/>
                  </a:lnTo>
                  <a:lnTo>
                    <a:pt x="375" y="816"/>
                  </a:lnTo>
                  <a:lnTo>
                    <a:pt x="385" y="819"/>
                  </a:lnTo>
                  <a:lnTo>
                    <a:pt x="391" y="819"/>
                  </a:lnTo>
                  <a:lnTo>
                    <a:pt x="401" y="823"/>
                  </a:lnTo>
                  <a:lnTo>
                    <a:pt x="411" y="823"/>
                  </a:lnTo>
                  <a:lnTo>
                    <a:pt x="418" y="823"/>
                  </a:lnTo>
                  <a:lnTo>
                    <a:pt x="428" y="826"/>
                  </a:lnTo>
                  <a:lnTo>
                    <a:pt x="438" y="826"/>
                  </a:lnTo>
                  <a:lnTo>
                    <a:pt x="444" y="829"/>
                  </a:lnTo>
                  <a:lnTo>
                    <a:pt x="454" y="829"/>
                  </a:lnTo>
                  <a:lnTo>
                    <a:pt x="464" y="829"/>
                  </a:lnTo>
                  <a:lnTo>
                    <a:pt x="471" y="833"/>
                  </a:lnTo>
                  <a:lnTo>
                    <a:pt x="481" y="833"/>
                  </a:lnTo>
                  <a:lnTo>
                    <a:pt x="491" y="833"/>
                  </a:lnTo>
                  <a:lnTo>
                    <a:pt x="501" y="836"/>
                  </a:lnTo>
                  <a:lnTo>
                    <a:pt x="507" y="836"/>
                  </a:lnTo>
                  <a:lnTo>
                    <a:pt x="517" y="836"/>
                  </a:lnTo>
                  <a:lnTo>
                    <a:pt x="527" y="836"/>
                  </a:lnTo>
                  <a:lnTo>
                    <a:pt x="534" y="839"/>
                  </a:lnTo>
                  <a:lnTo>
                    <a:pt x="544" y="839"/>
                  </a:lnTo>
                  <a:lnTo>
                    <a:pt x="554" y="839"/>
                  </a:lnTo>
                  <a:lnTo>
                    <a:pt x="560" y="839"/>
                  </a:lnTo>
                  <a:lnTo>
                    <a:pt x="570" y="843"/>
                  </a:lnTo>
                  <a:lnTo>
                    <a:pt x="580" y="843"/>
                  </a:lnTo>
                  <a:lnTo>
                    <a:pt x="590" y="843"/>
                  </a:lnTo>
                  <a:lnTo>
                    <a:pt x="597" y="843"/>
                  </a:lnTo>
                  <a:lnTo>
                    <a:pt x="607" y="846"/>
                  </a:lnTo>
                  <a:lnTo>
                    <a:pt x="617" y="846"/>
                  </a:lnTo>
                  <a:lnTo>
                    <a:pt x="623" y="846"/>
                  </a:lnTo>
                  <a:lnTo>
                    <a:pt x="633" y="846"/>
                  </a:lnTo>
                  <a:lnTo>
                    <a:pt x="643" y="846"/>
                  </a:lnTo>
                  <a:lnTo>
                    <a:pt x="650" y="849"/>
                  </a:lnTo>
                  <a:lnTo>
                    <a:pt x="660" y="849"/>
                  </a:lnTo>
                  <a:lnTo>
                    <a:pt x="670" y="849"/>
                  </a:lnTo>
                  <a:lnTo>
                    <a:pt x="677" y="849"/>
                  </a:lnTo>
                  <a:lnTo>
                    <a:pt x="687" y="849"/>
                  </a:lnTo>
                  <a:lnTo>
                    <a:pt x="696" y="849"/>
                  </a:lnTo>
                  <a:lnTo>
                    <a:pt x="706" y="853"/>
                  </a:lnTo>
                  <a:lnTo>
                    <a:pt x="713" y="853"/>
                  </a:lnTo>
                  <a:lnTo>
                    <a:pt x="723" y="853"/>
                  </a:lnTo>
                  <a:lnTo>
                    <a:pt x="733" y="853"/>
                  </a:lnTo>
                  <a:lnTo>
                    <a:pt x="740" y="853"/>
                  </a:lnTo>
                  <a:lnTo>
                    <a:pt x="750" y="853"/>
                  </a:lnTo>
                  <a:lnTo>
                    <a:pt x="760" y="853"/>
                  </a:lnTo>
                  <a:lnTo>
                    <a:pt x="766" y="856"/>
                  </a:lnTo>
                  <a:lnTo>
                    <a:pt x="776" y="856"/>
                  </a:lnTo>
                  <a:lnTo>
                    <a:pt x="786" y="856"/>
                  </a:lnTo>
                  <a:lnTo>
                    <a:pt x="793" y="856"/>
                  </a:lnTo>
                  <a:lnTo>
                    <a:pt x="803" y="856"/>
                  </a:lnTo>
                  <a:lnTo>
                    <a:pt x="813" y="856"/>
                  </a:lnTo>
                  <a:lnTo>
                    <a:pt x="823" y="856"/>
                  </a:lnTo>
                  <a:lnTo>
                    <a:pt x="829" y="856"/>
                  </a:lnTo>
                  <a:lnTo>
                    <a:pt x="839" y="859"/>
                  </a:lnTo>
                  <a:lnTo>
                    <a:pt x="849" y="859"/>
                  </a:lnTo>
                  <a:lnTo>
                    <a:pt x="856" y="859"/>
                  </a:lnTo>
                  <a:lnTo>
                    <a:pt x="866" y="859"/>
                  </a:lnTo>
                  <a:lnTo>
                    <a:pt x="876" y="859"/>
                  </a:lnTo>
                  <a:lnTo>
                    <a:pt x="882" y="859"/>
                  </a:lnTo>
                  <a:lnTo>
                    <a:pt x="892" y="859"/>
                  </a:lnTo>
                  <a:lnTo>
                    <a:pt x="902" y="859"/>
                  </a:lnTo>
                  <a:lnTo>
                    <a:pt x="909" y="859"/>
                  </a:lnTo>
                  <a:lnTo>
                    <a:pt x="919" y="859"/>
                  </a:lnTo>
                  <a:lnTo>
                    <a:pt x="929" y="863"/>
                  </a:lnTo>
                  <a:lnTo>
                    <a:pt x="939" y="863"/>
                  </a:lnTo>
                  <a:lnTo>
                    <a:pt x="945" y="863"/>
                  </a:lnTo>
                  <a:lnTo>
                    <a:pt x="955" y="863"/>
                  </a:lnTo>
                  <a:lnTo>
                    <a:pt x="965" y="863"/>
                  </a:lnTo>
                  <a:lnTo>
                    <a:pt x="972" y="863"/>
                  </a:lnTo>
                  <a:lnTo>
                    <a:pt x="982" y="863"/>
                  </a:lnTo>
                  <a:lnTo>
                    <a:pt x="992" y="863"/>
                  </a:lnTo>
                  <a:lnTo>
                    <a:pt x="998" y="863"/>
                  </a:lnTo>
                  <a:lnTo>
                    <a:pt x="1008" y="863"/>
                  </a:lnTo>
                  <a:lnTo>
                    <a:pt x="1018" y="863"/>
                  </a:lnTo>
                  <a:lnTo>
                    <a:pt x="1025" y="863"/>
                  </a:lnTo>
                  <a:lnTo>
                    <a:pt x="1035" y="866"/>
                  </a:lnTo>
                  <a:lnTo>
                    <a:pt x="1045" y="866"/>
                  </a:lnTo>
                  <a:lnTo>
                    <a:pt x="1055" y="866"/>
                  </a:lnTo>
                  <a:lnTo>
                    <a:pt x="1061" y="866"/>
                  </a:lnTo>
                  <a:lnTo>
                    <a:pt x="1071" y="866"/>
                  </a:lnTo>
                  <a:lnTo>
                    <a:pt x="1081" y="866"/>
                  </a:lnTo>
                  <a:lnTo>
                    <a:pt x="1088" y="866"/>
                  </a:lnTo>
                  <a:lnTo>
                    <a:pt x="1098" y="866"/>
                  </a:lnTo>
                  <a:lnTo>
                    <a:pt x="1108" y="866"/>
                  </a:lnTo>
                </a:path>
              </a:pathLst>
            </a:custGeom>
            <a:noFill/>
            <a:ln w="0">
              <a:solidFill>
                <a:schemeClr val="tx1"/>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3" name="Line 84"/>
            <p:cNvSpPr>
              <a:spLocks noChangeShapeType="1"/>
            </p:cNvSpPr>
            <p:nvPr/>
          </p:nvSpPr>
          <p:spPr bwMode="auto">
            <a:xfrm>
              <a:off x="539257" y="6512112"/>
              <a:ext cx="1985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4" name="Line 86"/>
            <p:cNvSpPr>
              <a:spLocks noChangeShapeType="1"/>
            </p:cNvSpPr>
            <p:nvPr/>
          </p:nvSpPr>
          <p:spPr bwMode="auto">
            <a:xfrm flipV="1">
              <a:off x="539257" y="4527737"/>
              <a:ext cx="1588" cy="1984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5" name="Line 87"/>
            <p:cNvSpPr>
              <a:spLocks noChangeShapeType="1"/>
            </p:cNvSpPr>
            <p:nvPr/>
          </p:nvSpPr>
          <p:spPr bwMode="auto">
            <a:xfrm>
              <a:off x="539257" y="6512112"/>
              <a:ext cx="1985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Line 88"/>
            <p:cNvSpPr>
              <a:spLocks noChangeShapeType="1"/>
            </p:cNvSpPr>
            <p:nvPr/>
          </p:nvSpPr>
          <p:spPr bwMode="auto">
            <a:xfrm flipV="1">
              <a:off x="539257" y="4527737"/>
              <a:ext cx="1588" cy="1984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7" name="Line 89"/>
            <p:cNvSpPr>
              <a:spLocks noChangeShapeType="1"/>
            </p:cNvSpPr>
            <p:nvPr/>
          </p:nvSpPr>
          <p:spPr bwMode="auto">
            <a:xfrm flipV="1">
              <a:off x="539257"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8" name="Line 90"/>
            <p:cNvSpPr>
              <a:spLocks noChangeShapeType="1"/>
            </p:cNvSpPr>
            <p:nvPr/>
          </p:nvSpPr>
          <p:spPr bwMode="auto">
            <a:xfrm>
              <a:off x="539257" y="4527737"/>
              <a:ext cx="1588" cy="158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9" name="Rectangle 91"/>
            <p:cNvSpPr>
              <a:spLocks noChangeArrowheads="1"/>
            </p:cNvSpPr>
            <p:nvPr/>
          </p:nvSpPr>
          <p:spPr bwMode="auto">
            <a:xfrm>
              <a:off x="523382" y="6527987"/>
              <a:ext cx="28854"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0" name="Line 92"/>
            <p:cNvSpPr>
              <a:spLocks noChangeShapeType="1"/>
            </p:cNvSpPr>
            <p:nvPr/>
          </p:nvSpPr>
          <p:spPr bwMode="auto">
            <a:xfrm flipV="1">
              <a:off x="823420"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1" name="Rectangle 94"/>
            <p:cNvSpPr>
              <a:spLocks noChangeArrowheads="1"/>
            </p:cNvSpPr>
            <p:nvPr/>
          </p:nvSpPr>
          <p:spPr bwMode="auto">
            <a:xfrm>
              <a:off x="791670" y="6527987"/>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2" name="Line 95"/>
            <p:cNvSpPr>
              <a:spLocks noChangeShapeType="1"/>
            </p:cNvSpPr>
            <p:nvPr/>
          </p:nvSpPr>
          <p:spPr bwMode="auto">
            <a:xfrm flipV="1">
              <a:off x="1109170"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3" name="Rectangle 97"/>
            <p:cNvSpPr>
              <a:spLocks noChangeArrowheads="1"/>
            </p:cNvSpPr>
            <p:nvPr/>
          </p:nvSpPr>
          <p:spPr bwMode="auto">
            <a:xfrm>
              <a:off x="1077420" y="6527987"/>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1" name="Line 98"/>
            <p:cNvSpPr>
              <a:spLocks noChangeShapeType="1"/>
            </p:cNvSpPr>
            <p:nvPr/>
          </p:nvSpPr>
          <p:spPr bwMode="auto">
            <a:xfrm flipV="1">
              <a:off x="1393332"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4" name="Rectangle 100"/>
            <p:cNvSpPr>
              <a:spLocks noChangeArrowheads="1"/>
            </p:cNvSpPr>
            <p:nvPr/>
          </p:nvSpPr>
          <p:spPr bwMode="auto">
            <a:xfrm>
              <a:off x="1361582" y="6527987"/>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7" name="Line 101"/>
            <p:cNvSpPr>
              <a:spLocks noChangeShapeType="1"/>
            </p:cNvSpPr>
            <p:nvPr/>
          </p:nvSpPr>
          <p:spPr bwMode="auto">
            <a:xfrm flipV="1">
              <a:off x="1672732"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2" name="Rectangle 103"/>
            <p:cNvSpPr>
              <a:spLocks noChangeArrowheads="1"/>
            </p:cNvSpPr>
            <p:nvPr/>
          </p:nvSpPr>
          <p:spPr bwMode="auto">
            <a:xfrm>
              <a:off x="1640982" y="6527987"/>
              <a:ext cx="57708"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 name="Line 104"/>
            <p:cNvSpPr>
              <a:spLocks noChangeShapeType="1"/>
            </p:cNvSpPr>
            <p:nvPr/>
          </p:nvSpPr>
          <p:spPr bwMode="auto">
            <a:xfrm flipV="1">
              <a:off x="1956895"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 name="Rectangle 106"/>
            <p:cNvSpPr>
              <a:spLocks noChangeArrowheads="1"/>
            </p:cNvSpPr>
            <p:nvPr/>
          </p:nvSpPr>
          <p:spPr bwMode="auto">
            <a:xfrm>
              <a:off x="1909270" y="6527987"/>
              <a:ext cx="86562"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 name="Line 107"/>
            <p:cNvSpPr>
              <a:spLocks noChangeShapeType="1"/>
            </p:cNvSpPr>
            <p:nvPr/>
          </p:nvSpPr>
          <p:spPr bwMode="auto">
            <a:xfrm flipV="1">
              <a:off x="2241057" y="6491475"/>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8" name="Rectangle 109"/>
            <p:cNvSpPr>
              <a:spLocks noChangeArrowheads="1"/>
            </p:cNvSpPr>
            <p:nvPr/>
          </p:nvSpPr>
          <p:spPr bwMode="auto">
            <a:xfrm>
              <a:off x="2193432" y="6527987"/>
              <a:ext cx="86562"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 name="Line 113"/>
            <p:cNvSpPr>
              <a:spLocks noChangeShapeType="1"/>
            </p:cNvSpPr>
            <p:nvPr/>
          </p:nvSpPr>
          <p:spPr bwMode="auto">
            <a:xfrm>
              <a:off x="539257" y="6512112"/>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Rectangle 115"/>
            <p:cNvSpPr>
              <a:spLocks noChangeArrowheads="1"/>
            </p:cNvSpPr>
            <p:nvPr/>
          </p:nvSpPr>
          <p:spPr bwMode="auto">
            <a:xfrm>
              <a:off x="486870" y="6470837"/>
              <a:ext cx="28854"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6" name="Line 116"/>
            <p:cNvSpPr>
              <a:spLocks noChangeShapeType="1"/>
            </p:cNvSpPr>
            <p:nvPr/>
          </p:nvSpPr>
          <p:spPr bwMode="auto">
            <a:xfrm>
              <a:off x="539257" y="5848537"/>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7" name="Rectangle 118"/>
            <p:cNvSpPr>
              <a:spLocks noChangeArrowheads="1"/>
            </p:cNvSpPr>
            <p:nvPr/>
          </p:nvSpPr>
          <p:spPr bwMode="auto">
            <a:xfrm>
              <a:off x="486870" y="5807263"/>
              <a:ext cx="28854"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8" name="Line 119"/>
            <p:cNvSpPr>
              <a:spLocks noChangeShapeType="1"/>
            </p:cNvSpPr>
            <p:nvPr/>
          </p:nvSpPr>
          <p:spPr bwMode="auto">
            <a:xfrm>
              <a:off x="539257" y="5184962"/>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5" name="Rectangle 121"/>
            <p:cNvSpPr>
              <a:spLocks noChangeArrowheads="1"/>
            </p:cNvSpPr>
            <p:nvPr/>
          </p:nvSpPr>
          <p:spPr bwMode="auto">
            <a:xfrm>
              <a:off x="486870" y="5143687"/>
              <a:ext cx="28854" cy="886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6" name="Line 125"/>
            <p:cNvSpPr>
              <a:spLocks noChangeShapeType="1"/>
            </p:cNvSpPr>
            <p:nvPr/>
          </p:nvSpPr>
          <p:spPr bwMode="auto">
            <a:xfrm>
              <a:off x="539257" y="6512112"/>
              <a:ext cx="1985963"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7" name="Line 127"/>
            <p:cNvSpPr>
              <a:spLocks noChangeShapeType="1"/>
            </p:cNvSpPr>
            <p:nvPr/>
          </p:nvSpPr>
          <p:spPr bwMode="auto">
            <a:xfrm flipV="1">
              <a:off x="539257" y="4527737"/>
              <a:ext cx="1588" cy="19843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9" name="Rectangle 129"/>
            <p:cNvSpPr>
              <a:spLocks noChangeArrowheads="1"/>
            </p:cNvSpPr>
            <p:nvPr/>
          </p:nvSpPr>
          <p:spPr bwMode="auto">
            <a:xfrm>
              <a:off x="1136337" y="6665876"/>
              <a:ext cx="625171" cy="1596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cs typeface="Arial" pitchFamily="34" charset="0"/>
                </a:rPr>
                <a:t>frequency (Hz)</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80" name="Line 75"/>
            <p:cNvSpPr>
              <a:spLocks noChangeShapeType="1"/>
            </p:cNvSpPr>
            <p:nvPr/>
          </p:nvSpPr>
          <p:spPr bwMode="auto">
            <a:xfrm>
              <a:off x="539257" y="4175188"/>
              <a:ext cx="1985963"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483" name="Object 493"/>
          <p:cNvGraphicFramePr>
            <a:graphicFrameLocks noChangeAspect="1"/>
          </p:cNvGraphicFramePr>
          <p:nvPr/>
        </p:nvGraphicFramePr>
        <p:xfrm>
          <a:off x="810655" y="5058181"/>
          <a:ext cx="185737" cy="242887"/>
        </p:xfrm>
        <a:graphic>
          <a:graphicData uri="http://schemas.openxmlformats.org/presentationml/2006/ole">
            <p:oleObj spid="_x0000_s102432" name="Equation" r:id="rId17" imgW="152268" imgH="203024" progId="Equation.DSMT4">
              <p:embed/>
            </p:oleObj>
          </a:graphicData>
        </a:graphic>
      </p:graphicFrame>
      <p:graphicFrame>
        <p:nvGraphicFramePr>
          <p:cNvPr id="484" name="Object 494"/>
          <p:cNvGraphicFramePr>
            <a:graphicFrameLocks noChangeAspect="1"/>
          </p:cNvGraphicFramePr>
          <p:nvPr/>
        </p:nvGraphicFramePr>
        <p:xfrm>
          <a:off x="1440725" y="5508231"/>
          <a:ext cx="153987" cy="198438"/>
        </p:xfrm>
        <a:graphic>
          <a:graphicData uri="http://schemas.openxmlformats.org/presentationml/2006/ole">
            <p:oleObj spid="_x0000_s102433" name="Equation" r:id="rId18" imgW="126780" imgH="164814" progId="Equation.DSMT4">
              <p:embed/>
            </p:oleObj>
          </a:graphicData>
        </a:graphic>
      </p:graphicFrame>
      <p:grpSp>
        <p:nvGrpSpPr>
          <p:cNvPr id="485" name="Group 484"/>
          <p:cNvGrpSpPr/>
          <p:nvPr/>
        </p:nvGrpSpPr>
        <p:grpSpPr>
          <a:xfrm>
            <a:off x="4885962" y="377661"/>
            <a:ext cx="3994194" cy="6075675"/>
            <a:chOff x="5628075" y="233645"/>
            <a:chExt cx="4093908" cy="6321897"/>
          </a:xfrm>
        </p:grpSpPr>
        <p:grpSp>
          <p:nvGrpSpPr>
            <p:cNvPr id="486" name="Group 341"/>
            <p:cNvGrpSpPr/>
            <p:nvPr/>
          </p:nvGrpSpPr>
          <p:grpSpPr>
            <a:xfrm>
              <a:off x="6451793" y="368660"/>
              <a:ext cx="1953800" cy="1950800"/>
              <a:chOff x="7394508" y="368660"/>
              <a:chExt cx="1953800" cy="1950800"/>
            </a:xfrm>
          </p:grpSpPr>
          <p:sp>
            <p:nvSpPr>
              <p:cNvPr id="569" name="Line 78"/>
              <p:cNvSpPr>
                <a:spLocks noChangeShapeType="1"/>
              </p:cNvSpPr>
              <p:nvPr/>
            </p:nvSpPr>
            <p:spPr bwMode="auto">
              <a:xfrm flipV="1">
                <a:off x="7637771" y="770552"/>
                <a:ext cx="1465" cy="142460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0" name="Line 79"/>
              <p:cNvSpPr>
                <a:spLocks noChangeShapeType="1"/>
              </p:cNvSpPr>
              <p:nvPr/>
            </p:nvSpPr>
            <p:spPr bwMode="auto">
              <a:xfrm>
                <a:off x="7637771" y="2195157"/>
                <a:ext cx="1506415"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1" name="Line 80"/>
              <p:cNvSpPr>
                <a:spLocks noChangeShapeType="1"/>
              </p:cNvSpPr>
              <p:nvPr/>
            </p:nvSpPr>
            <p:spPr bwMode="auto">
              <a:xfrm flipV="1">
                <a:off x="7637771" y="770552"/>
                <a:ext cx="1465" cy="142460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2" name="Line 81"/>
              <p:cNvSpPr>
                <a:spLocks noChangeShapeType="1"/>
              </p:cNvSpPr>
              <p:nvPr/>
            </p:nvSpPr>
            <p:spPr bwMode="auto">
              <a:xfrm flipV="1">
                <a:off x="7637771" y="2178576"/>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 name="Line 82"/>
              <p:cNvSpPr>
                <a:spLocks noChangeShapeType="1"/>
              </p:cNvSpPr>
              <p:nvPr/>
            </p:nvSpPr>
            <p:spPr bwMode="auto">
              <a:xfrm>
                <a:off x="7637771" y="770552"/>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990033"/>
                  </a:solidFill>
                </a:endParaRPr>
              </a:p>
            </p:txBody>
          </p:sp>
          <p:sp>
            <p:nvSpPr>
              <p:cNvPr id="574" name="Rectangle 83"/>
              <p:cNvSpPr>
                <a:spLocks noChangeArrowheads="1"/>
              </p:cNvSpPr>
              <p:nvPr/>
            </p:nvSpPr>
            <p:spPr bwMode="auto">
              <a:xfrm>
                <a:off x="7620186" y="2211738"/>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0</a:t>
                </a:r>
                <a:endParaRPr lang="en-US"/>
              </a:p>
            </p:txBody>
          </p:sp>
          <p:sp>
            <p:nvSpPr>
              <p:cNvPr id="575" name="Line 84"/>
              <p:cNvSpPr>
                <a:spLocks noChangeShapeType="1"/>
              </p:cNvSpPr>
              <p:nvPr/>
            </p:nvSpPr>
            <p:spPr bwMode="auto">
              <a:xfrm flipV="1">
                <a:off x="7936710" y="2178576"/>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6" name="Rectangle 86"/>
              <p:cNvSpPr>
                <a:spLocks noChangeArrowheads="1"/>
              </p:cNvSpPr>
              <p:nvPr/>
            </p:nvSpPr>
            <p:spPr bwMode="auto">
              <a:xfrm>
                <a:off x="7901540" y="2211738"/>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20</a:t>
                </a:r>
                <a:endParaRPr lang="en-US"/>
              </a:p>
            </p:txBody>
          </p:sp>
          <p:sp>
            <p:nvSpPr>
              <p:cNvPr id="577" name="Line 87"/>
              <p:cNvSpPr>
                <a:spLocks noChangeShapeType="1"/>
              </p:cNvSpPr>
              <p:nvPr/>
            </p:nvSpPr>
            <p:spPr bwMode="auto">
              <a:xfrm flipV="1">
                <a:off x="8235648" y="2178576"/>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8" name="Rectangle 89"/>
              <p:cNvSpPr>
                <a:spLocks noChangeArrowheads="1"/>
              </p:cNvSpPr>
              <p:nvPr/>
            </p:nvSpPr>
            <p:spPr bwMode="auto">
              <a:xfrm>
                <a:off x="8200479" y="2211738"/>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40</a:t>
                </a:r>
                <a:endParaRPr lang="en-US"/>
              </a:p>
            </p:txBody>
          </p:sp>
          <p:sp>
            <p:nvSpPr>
              <p:cNvPr id="579" name="Line 90"/>
              <p:cNvSpPr>
                <a:spLocks noChangeShapeType="1"/>
              </p:cNvSpPr>
              <p:nvPr/>
            </p:nvSpPr>
            <p:spPr bwMode="auto">
              <a:xfrm flipV="1">
                <a:off x="8540448" y="2178576"/>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0" name="Rectangle 92"/>
              <p:cNvSpPr>
                <a:spLocks noChangeArrowheads="1"/>
              </p:cNvSpPr>
              <p:nvPr/>
            </p:nvSpPr>
            <p:spPr bwMode="auto">
              <a:xfrm>
                <a:off x="8505279" y="2211738"/>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dirty="0">
                    <a:solidFill>
                      <a:srgbClr val="000000"/>
                    </a:solidFill>
                  </a:rPr>
                  <a:t>60</a:t>
                </a:r>
                <a:endParaRPr lang="en-US" dirty="0"/>
              </a:p>
            </p:txBody>
          </p:sp>
          <p:sp>
            <p:nvSpPr>
              <p:cNvPr id="581" name="Line 93"/>
              <p:cNvSpPr>
                <a:spLocks noChangeShapeType="1"/>
              </p:cNvSpPr>
              <p:nvPr/>
            </p:nvSpPr>
            <p:spPr bwMode="auto">
              <a:xfrm flipV="1">
                <a:off x="8839387" y="2178576"/>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2" name="Rectangle 95"/>
              <p:cNvSpPr>
                <a:spLocks noChangeArrowheads="1"/>
              </p:cNvSpPr>
              <p:nvPr/>
            </p:nvSpPr>
            <p:spPr bwMode="auto">
              <a:xfrm>
                <a:off x="8804217" y="2211738"/>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80</a:t>
                </a:r>
                <a:endParaRPr lang="en-US"/>
              </a:p>
            </p:txBody>
          </p:sp>
          <p:sp>
            <p:nvSpPr>
              <p:cNvPr id="583" name="Line 96"/>
              <p:cNvSpPr>
                <a:spLocks noChangeShapeType="1"/>
              </p:cNvSpPr>
              <p:nvPr/>
            </p:nvSpPr>
            <p:spPr bwMode="auto">
              <a:xfrm flipV="1">
                <a:off x="9144187" y="2178576"/>
                <a:ext cx="1465" cy="165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 name="Rectangle 98"/>
              <p:cNvSpPr>
                <a:spLocks noChangeArrowheads="1"/>
              </p:cNvSpPr>
              <p:nvPr/>
            </p:nvSpPr>
            <p:spPr bwMode="auto">
              <a:xfrm>
                <a:off x="9091433" y="2211738"/>
                <a:ext cx="14908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100</a:t>
                </a:r>
                <a:endParaRPr lang="en-US"/>
              </a:p>
            </p:txBody>
          </p:sp>
          <p:sp>
            <p:nvSpPr>
              <p:cNvPr id="585" name="Line 99"/>
              <p:cNvSpPr>
                <a:spLocks noChangeShapeType="1"/>
              </p:cNvSpPr>
              <p:nvPr/>
            </p:nvSpPr>
            <p:spPr bwMode="auto">
              <a:xfrm>
                <a:off x="7637771" y="2195157"/>
                <a:ext cx="11723"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 name="Line 100"/>
              <p:cNvSpPr>
                <a:spLocks noChangeShapeType="1"/>
              </p:cNvSpPr>
              <p:nvPr/>
            </p:nvSpPr>
            <p:spPr bwMode="auto">
              <a:xfrm flipH="1">
                <a:off x="9126602" y="2195157"/>
                <a:ext cx="17585"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7" name="Rectangle 101"/>
              <p:cNvSpPr>
                <a:spLocks noChangeArrowheads="1"/>
              </p:cNvSpPr>
              <p:nvPr/>
            </p:nvSpPr>
            <p:spPr bwMode="auto">
              <a:xfrm>
                <a:off x="7579156" y="2150940"/>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0</a:t>
                </a:r>
                <a:endParaRPr lang="en-US"/>
              </a:p>
            </p:txBody>
          </p:sp>
          <p:sp>
            <p:nvSpPr>
              <p:cNvPr id="588" name="Line 102"/>
              <p:cNvSpPr>
                <a:spLocks noChangeShapeType="1"/>
              </p:cNvSpPr>
              <p:nvPr/>
            </p:nvSpPr>
            <p:spPr bwMode="auto">
              <a:xfrm>
                <a:off x="7637771" y="1990655"/>
                <a:ext cx="11723"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9" name="Rectangle 104"/>
              <p:cNvSpPr>
                <a:spLocks noChangeArrowheads="1"/>
              </p:cNvSpPr>
              <p:nvPr/>
            </p:nvSpPr>
            <p:spPr bwMode="auto">
              <a:xfrm>
                <a:off x="7579156" y="1946438"/>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2</a:t>
                </a:r>
                <a:endParaRPr lang="en-US"/>
              </a:p>
            </p:txBody>
          </p:sp>
          <p:sp>
            <p:nvSpPr>
              <p:cNvPr id="590" name="Line 105"/>
              <p:cNvSpPr>
                <a:spLocks noChangeShapeType="1"/>
              </p:cNvSpPr>
              <p:nvPr/>
            </p:nvSpPr>
            <p:spPr bwMode="auto">
              <a:xfrm>
                <a:off x="7637771" y="1786153"/>
                <a:ext cx="11723"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1" name="Rectangle 107"/>
              <p:cNvSpPr>
                <a:spLocks noChangeArrowheads="1"/>
              </p:cNvSpPr>
              <p:nvPr/>
            </p:nvSpPr>
            <p:spPr bwMode="auto">
              <a:xfrm>
                <a:off x="7579156" y="1741936"/>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4</a:t>
                </a:r>
                <a:endParaRPr lang="en-US"/>
              </a:p>
            </p:txBody>
          </p:sp>
          <p:sp>
            <p:nvSpPr>
              <p:cNvPr id="592" name="Line 108"/>
              <p:cNvSpPr>
                <a:spLocks noChangeShapeType="1"/>
              </p:cNvSpPr>
              <p:nvPr/>
            </p:nvSpPr>
            <p:spPr bwMode="auto">
              <a:xfrm>
                <a:off x="7637771" y="1581651"/>
                <a:ext cx="11723"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3" name="Rectangle 110"/>
              <p:cNvSpPr>
                <a:spLocks noChangeArrowheads="1"/>
              </p:cNvSpPr>
              <p:nvPr/>
            </p:nvSpPr>
            <p:spPr bwMode="auto">
              <a:xfrm>
                <a:off x="7579156" y="1537434"/>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6</a:t>
                </a:r>
                <a:endParaRPr lang="en-US"/>
              </a:p>
            </p:txBody>
          </p:sp>
          <p:sp>
            <p:nvSpPr>
              <p:cNvPr id="594" name="Line 111"/>
              <p:cNvSpPr>
                <a:spLocks noChangeShapeType="1"/>
              </p:cNvSpPr>
              <p:nvPr/>
            </p:nvSpPr>
            <p:spPr bwMode="auto">
              <a:xfrm>
                <a:off x="7637771" y="1382676"/>
                <a:ext cx="11723"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5" name="Rectangle 113"/>
              <p:cNvSpPr>
                <a:spLocks noChangeArrowheads="1"/>
              </p:cNvSpPr>
              <p:nvPr/>
            </p:nvSpPr>
            <p:spPr bwMode="auto">
              <a:xfrm>
                <a:off x="7579156" y="1338459"/>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8</a:t>
                </a:r>
                <a:endParaRPr lang="en-US"/>
              </a:p>
            </p:txBody>
          </p:sp>
          <p:sp>
            <p:nvSpPr>
              <p:cNvPr id="596" name="Line 114"/>
              <p:cNvSpPr>
                <a:spLocks noChangeShapeType="1"/>
              </p:cNvSpPr>
              <p:nvPr/>
            </p:nvSpPr>
            <p:spPr bwMode="auto">
              <a:xfrm>
                <a:off x="7637771" y="1178174"/>
                <a:ext cx="11723" cy="138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7" name="Rectangle 116"/>
              <p:cNvSpPr>
                <a:spLocks noChangeArrowheads="1"/>
              </p:cNvSpPr>
              <p:nvPr/>
            </p:nvSpPr>
            <p:spPr bwMode="auto">
              <a:xfrm>
                <a:off x="7543986" y="1133957"/>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10</a:t>
                </a:r>
                <a:endParaRPr lang="en-US"/>
              </a:p>
            </p:txBody>
          </p:sp>
          <p:sp>
            <p:nvSpPr>
              <p:cNvPr id="598" name="Line 117"/>
              <p:cNvSpPr>
                <a:spLocks noChangeShapeType="1"/>
              </p:cNvSpPr>
              <p:nvPr/>
            </p:nvSpPr>
            <p:spPr bwMode="auto">
              <a:xfrm>
                <a:off x="7637771" y="975055"/>
                <a:ext cx="11723" cy="13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9" name="Rectangle 119"/>
              <p:cNvSpPr>
                <a:spLocks noChangeArrowheads="1"/>
              </p:cNvSpPr>
              <p:nvPr/>
            </p:nvSpPr>
            <p:spPr bwMode="auto">
              <a:xfrm>
                <a:off x="7543986" y="930837"/>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12</a:t>
                </a:r>
                <a:endParaRPr lang="en-US"/>
              </a:p>
            </p:txBody>
          </p:sp>
          <p:sp>
            <p:nvSpPr>
              <p:cNvPr id="600" name="Line 120"/>
              <p:cNvSpPr>
                <a:spLocks noChangeShapeType="1"/>
              </p:cNvSpPr>
              <p:nvPr/>
            </p:nvSpPr>
            <p:spPr bwMode="auto">
              <a:xfrm>
                <a:off x="7637771" y="770553"/>
                <a:ext cx="11723" cy="138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990033"/>
                  </a:solidFill>
                </a:endParaRPr>
              </a:p>
            </p:txBody>
          </p:sp>
          <p:sp>
            <p:nvSpPr>
              <p:cNvPr id="601" name="Rectangle 122"/>
              <p:cNvSpPr>
                <a:spLocks noChangeArrowheads="1"/>
              </p:cNvSpPr>
              <p:nvPr/>
            </p:nvSpPr>
            <p:spPr bwMode="auto">
              <a:xfrm>
                <a:off x="7543986" y="726335"/>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14</a:t>
                </a:r>
                <a:endParaRPr lang="en-US"/>
              </a:p>
            </p:txBody>
          </p:sp>
          <p:sp>
            <p:nvSpPr>
              <p:cNvPr id="602" name="Line 125"/>
              <p:cNvSpPr>
                <a:spLocks noChangeShapeType="1"/>
              </p:cNvSpPr>
              <p:nvPr/>
            </p:nvSpPr>
            <p:spPr bwMode="auto">
              <a:xfrm flipV="1">
                <a:off x="7637771" y="770552"/>
                <a:ext cx="1465" cy="142460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3" name="Freeform 126"/>
              <p:cNvSpPr>
                <a:spLocks/>
              </p:cNvSpPr>
              <p:nvPr/>
            </p:nvSpPr>
            <p:spPr bwMode="auto">
              <a:xfrm>
                <a:off x="7696386" y="1852478"/>
                <a:ext cx="1447800" cy="331625"/>
              </a:xfrm>
              <a:custGeom>
                <a:avLst/>
                <a:gdLst>
                  <a:gd name="T0" fmla="*/ 2147483647 w 988"/>
                  <a:gd name="T1" fmla="*/ 2147483647 h 240"/>
                  <a:gd name="T2" fmla="*/ 2147483647 w 988"/>
                  <a:gd name="T3" fmla="*/ 2147483647 h 240"/>
                  <a:gd name="T4" fmla="*/ 2147483647 w 988"/>
                  <a:gd name="T5" fmla="*/ 2147483647 h 240"/>
                  <a:gd name="T6" fmla="*/ 2147483647 w 988"/>
                  <a:gd name="T7" fmla="*/ 2147483647 h 240"/>
                  <a:gd name="T8" fmla="*/ 2147483647 w 988"/>
                  <a:gd name="T9" fmla="*/ 2147483647 h 240"/>
                  <a:gd name="T10" fmla="*/ 2147483647 w 988"/>
                  <a:gd name="T11" fmla="*/ 2147483647 h 240"/>
                  <a:gd name="T12" fmla="*/ 2147483647 w 988"/>
                  <a:gd name="T13" fmla="*/ 2147483647 h 240"/>
                  <a:gd name="T14" fmla="*/ 2147483647 w 988"/>
                  <a:gd name="T15" fmla="*/ 2147483647 h 240"/>
                  <a:gd name="T16" fmla="*/ 2147483647 w 988"/>
                  <a:gd name="T17" fmla="*/ 2147483647 h 240"/>
                  <a:gd name="T18" fmla="*/ 2147483647 w 988"/>
                  <a:gd name="T19" fmla="*/ 2147483647 h 240"/>
                  <a:gd name="T20" fmla="*/ 2147483647 w 988"/>
                  <a:gd name="T21" fmla="*/ 2147483647 h 240"/>
                  <a:gd name="T22" fmla="*/ 2147483647 w 988"/>
                  <a:gd name="T23" fmla="*/ 2147483647 h 240"/>
                  <a:gd name="T24" fmla="*/ 2147483647 w 988"/>
                  <a:gd name="T25" fmla="*/ 2147483647 h 240"/>
                  <a:gd name="T26" fmla="*/ 2147483647 w 988"/>
                  <a:gd name="T27" fmla="*/ 2147483647 h 240"/>
                  <a:gd name="T28" fmla="*/ 2147483647 w 988"/>
                  <a:gd name="T29" fmla="*/ 2147483647 h 240"/>
                  <a:gd name="T30" fmla="*/ 2147483647 w 988"/>
                  <a:gd name="T31" fmla="*/ 2147483647 h 240"/>
                  <a:gd name="T32" fmla="*/ 2147483647 w 988"/>
                  <a:gd name="T33" fmla="*/ 2147483647 h 240"/>
                  <a:gd name="T34" fmla="*/ 2147483647 w 988"/>
                  <a:gd name="T35" fmla="*/ 2147483647 h 240"/>
                  <a:gd name="T36" fmla="*/ 2147483647 w 988"/>
                  <a:gd name="T37" fmla="*/ 2147483647 h 240"/>
                  <a:gd name="T38" fmla="*/ 2147483647 w 988"/>
                  <a:gd name="T39" fmla="*/ 2147483647 h 240"/>
                  <a:gd name="T40" fmla="*/ 2147483647 w 988"/>
                  <a:gd name="T41" fmla="*/ 2147483647 h 240"/>
                  <a:gd name="T42" fmla="*/ 2147483647 w 988"/>
                  <a:gd name="T43" fmla="*/ 2147483647 h 240"/>
                  <a:gd name="T44" fmla="*/ 2147483647 w 988"/>
                  <a:gd name="T45" fmla="*/ 0 h 240"/>
                  <a:gd name="T46" fmla="*/ 2147483647 w 988"/>
                  <a:gd name="T47" fmla="*/ 2147483647 h 240"/>
                  <a:gd name="T48" fmla="*/ 2147483647 w 988"/>
                  <a:gd name="T49" fmla="*/ 2147483647 h 240"/>
                  <a:gd name="T50" fmla="*/ 2147483647 w 988"/>
                  <a:gd name="T51" fmla="*/ 2147483647 h 240"/>
                  <a:gd name="T52" fmla="*/ 2147483647 w 988"/>
                  <a:gd name="T53" fmla="*/ 2147483647 h 240"/>
                  <a:gd name="T54" fmla="*/ 2147483647 w 988"/>
                  <a:gd name="T55" fmla="*/ 2147483647 h 240"/>
                  <a:gd name="T56" fmla="*/ 2147483647 w 988"/>
                  <a:gd name="T57" fmla="*/ 2147483647 h 240"/>
                  <a:gd name="T58" fmla="*/ 2147483647 w 988"/>
                  <a:gd name="T59" fmla="*/ 2147483647 h 240"/>
                  <a:gd name="T60" fmla="*/ 2147483647 w 988"/>
                  <a:gd name="T61" fmla="*/ 2147483647 h 240"/>
                  <a:gd name="T62" fmla="*/ 2147483647 w 988"/>
                  <a:gd name="T63" fmla="*/ 2147483647 h 240"/>
                  <a:gd name="T64" fmla="*/ 2147483647 w 988"/>
                  <a:gd name="T65" fmla="*/ 2147483647 h 240"/>
                  <a:gd name="T66" fmla="*/ 2147483647 w 988"/>
                  <a:gd name="T67" fmla="*/ 2147483647 h 240"/>
                  <a:gd name="T68" fmla="*/ 2147483647 w 988"/>
                  <a:gd name="T69" fmla="*/ 2147483647 h 240"/>
                  <a:gd name="T70" fmla="*/ 2147483647 w 988"/>
                  <a:gd name="T71" fmla="*/ 2147483647 h 240"/>
                  <a:gd name="T72" fmla="*/ 2147483647 w 988"/>
                  <a:gd name="T73" fmla="*/ 2147483647 h 240"/>
                  <a:gd name="T74" fmla="*/ 2147483647 w 988"/>
                  <a:gd name="T75" fmla="*/ 2147483647 h 240"/>
                  <a:gd name="T76" fmla="*/ 2147483647 w 988"/>
                  <a:gd name="T77" fmla="*/ 2147483647 h 240"/>
                  <a:gd name="T78" fmla="*/ 2147483647 w 988"/>
                  <a:gd name="T79" fmla="*/ 2147483647 h 240"/>
                  <a:gd name="T80" fmla="*/ 2147483647 w 988"/>
                  <a:gd name="T81" fmla="*/ 2147483647 h 240"/>
                  <a:gd name="T82" fmla="*/ 2147483647 w 988"/>
                  <a:gd name="T83" fmla="*/ 2147483647 h 240"/>
                  <a:gd name="T84" fmla="*/ 2147483647 w 988"/>
                  <a:gd name="T85" fmla="*/ 2147483647 h 240"/>
                  <a:gd name="T86" fmla="*/ 2147483647 w 988"/>
                  <a:gd name="T87" fmla="*/ 2147483647 h 240"/>
                  <a:gd name="T88" fmla="*/ 2147483647 w 988"/>
                  <a:gd name="T89" fmla="*/ 2147483647 h 240"/>
                  <a:gd name="T90" fmla="*/ 2147483647 w 988"/>
                  <a:gd name="T91" fmla="*/ 2147483647 h 240"/>
                  <a:gd name="T92" fmla="*/ 2147483647 w 988"/>
                  <a:gd name="T93" fmla="*/ 2147483647 h 240"/>
                  <a:gd name="T94" fmla="*/ 2147483647 w 988"/>
                  <a:gd name="T95" fmla="*/ 2147483647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40"/>
                  <a:gd name="T146" fmla="*/ 988 w 988"/>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40">
                    <a:moveTo>
                      <a:pt x="0" y="192"/>
                    </a:moveTo>
                    <a:lnTo>
                      <a:pt x="8" y="188"/>
                    </a:lnTo>
                    <a:lnTo>
                      <a:pt x="20" y="192"/>
                    </a:lnTo>
                    <a:lnTo>
                      <a:pt x="28" y="196"/>
                    </a:lnTo>
                    <a:lnTo>
                      <a:pt x="40" y="200"/>
                    </a:lnTo>
                    <a:lnTo>
                      <a:pt x="52" y="200"/>
                    </a:lnTo>
                    <a:lnTo>
                      <a:pt x="60" y="200"/>
                    </a:lnTo>
                    <a:lnTo>
                      <a:pt x="72" y="196"/>
                    </a:lnTo>
                    <a:lnTo>
                      <a:pt x="80" y="192"/>
                    </a:lnTo>
                    <a:lnTo>
                      <a:pt x="92" y="188"/>
                    </a:lnTo>
                    <a:lnTo>
                      <a:pt x="100" y="188"/>
                    </a:lnTo>
                    <a:lnTo>
                      <a:pt x="112" y="184"/>
                    </a:lnTo>
                    <a:lnTo>
                      <a:pt x="124" y="184"/>
                    </a:lnTo>
                    <a:lnTo>
                      <a:pt x="132" y="184"/>
                    </a:lnTo>
                    <a:lnTo>
                      <a:pt x="144" y="184"/>
                    </a:lnTo>
                    <a:lnTo>
                      <a:pt x="152" y="184"/>
                    </a:lnTo>
                    <a:lnTo>
                      <a:pt x="164" y="180"/>
                    </a:lnTo>
                    <a:lnTo>
                      <a:pt x="172" y="180"/>
                    </a:lnTo>
                    <a:lnTo>
                      <a:pt x="184" y="176"/>
                    </a:lnTo>
                    <a:lnTo>
                      <a:pt x="196" y="172"/>
                    </a:lnTo>
                    <a:lnTo>
                      <a:pt x="204" y="168"/>
                    </a:lnTo>
                    <a:lnTo>
                      <a:pt x="216" y="164"/>
                    </a:lnTo>
                    <a:lnTo>
                      <a:pt x="224" y="160"/>
                    </a:lnTo>
                    <a:lnTo>
                      <a:pt x="236" y="152"/>
                    </a:lnTo>
                    <a:lnTo>
                      <a:pt x="244" y="144"/>
                    </a:lnTo>
                    <a:lnTo>
                      <a:pt x="256" y="140"/>
                    </a:lnTo>
                    <a:lnTo>
                      <a:pt x="268" y="132"/>
                    </a:lnTo>
                    <a:lnTo>
                      <a:pt x="276" y="120"/>
                    </a:lnTo>
                    <a:lnTo>
                      <a:pt x="288" y="112"/>
                    </a:lnTo>
                    <a:lnTo>
                      <a:pt x="296" y="104"/>
                    </a:lnTo>
                    <a:lnTo>
                      <a:pt x="308" y="92"/>
                    </a:lnTo>
                    <a:lnTo>
                      <a:pt x="316" y="84"/>
                    </a:lnTo>
                    <a:lnTo>
                      <a:pt x="328" y="76"/>
                    </a:lnTo>
                    <a:lnTo>
                      <a:pt x="340" y="64"/>
                    </a:lnTo>
                    <a:lnTo>
                      <a:pt x="348" y="56"/>
                    </a:lnTo>
                    <a:lnTo>
                      <a:pt x="360" y="48"/>
                    </a:lnTo>
                    <a:lnTo>
                      <a:pt x="368" y="40"/>
                    </a:lnTo>
                    <a:lnTo>
                      <a:pt x="380" y="36"/>
                    </a:lnTo>
                    <a:lnTo>
                      <a:pt x="388" y="28"/>
                    </a:lnTo>
                    <a:lnTo>
                      <a:pt x="400" y="24"/>
                    </a:lnTo>
                    <a:lnTo>
                      <a:pt x="412" y="16"/>
                    </a:lnTo>
                    <a:lnTo>
                      <a:pt x="420" y="12"/>
                    </a:lnTo>
                    <a:lnTo>
                      <a:pt x="432" y="8"/>
                    </a:lnTo>
                    <a:lnTo>
                      <a:pt x="440" y="4"/>
                    </a:lnTo>
                    <a:lnTo>
                      <a:pt x="452" y="4"/>
                    </a:lnTo>
                    <a:lnTo>
                      <a:pt x="460" y="0"/>
                    </a:lnTo>
                    <a:lnTo>
                      <a:pt x="472" y="4"/>
                    </a:lnTo>
                    <a:lnTo>
                      <a:pt x="484" y="4"/>
                    </a:lnTo>
                    <a:lnTo>
                      <a:pt x="492" y="12"/>
                    </a:lnTo>
                    <a:lnTo>
                      <a:pt x="504" y="20"/>
                    </a:lnTo>
                    <a:lnTo>
                      <a:pt x="512" y="36"/>
                    </a:lnTo>
                    <a:lnTo>
                      <a:pt x="524" y="48"/>
                    </a:lnTo>
                    <a:lnTo>
                      <a:pt x="532" y="64"/>
                    </a:lnTo>
                    <a:lnTo>
                      <a:pt x="544" y="80"/>
                    </a:lnTo>
                    <a:lnTo>
                      <a:pt x="556" y="92"/>
                    </a:lnTo>
                    <a:lnTo>
                      <a:pt x="564" y="96"/>
                    </a:lnTo>
                    <a:lnTo>
                      <a:pt x="576" y="92"/>
                    </a:lnTo>
                    <a:lnTo>
                      <a:pt x="584" y="84"/>
                    </a:lnTo>
                    <a:lnTo>
                      <a:pt x="596" y="72"/>
                    </a:lnTo>
                    <a:lnTo>
                      <a:pt x="604" y="60"/>
                    </a:lnTo>
                    <a:lnTo>
                      <a:pt x="616" y="52"/>
                    </a:lnTo>
                    <a:lnTo>
                      <a:pt x="628" y="40"/>
                    </a:lnTo>
                    <a:lnTo>
                      <a:pt x="636" y="36"/>
                    </a:lnTo>
                    <a:lnTo>
                      <a:pt x="648" y="36"/>
                    </a:lnTo>
                    <a:lnTo>
                      <a:pt x="656" y="40"/>
                    </a:lnTo>
                    <a:lnTo>
                      <a:pt x="668" y="48"/>
                    </a:lnTo>
                    <a:lnTo>
                      <a:pt x="676" y="56"/>
                    </a:lnTo>
                    <a:lnTo>
                      <a:pt x="688" y="68"/>
                    </a:lnTo>
                    <a:lnTo>
                      <a:pt x="700" y="80"/>
                    </a:lnTo>
                    <a:lnTo>
                      <a:pt x="708" y="88"/>
                    </a:lnTo>
                    <a:lnTo>
                      <a:pt x="720" y="100"/>
                    </a:lnTo>
                    <a:lnTo>
                      <a:pt x="728" y="112"/>
                    </a:lnTo>
                    <a:lnTo>
                      <a:pt x="740" y="120"/>
                    </a:lnTo>
                    <a:lnTo>
                      <a:pt x="748" y="132"/>
                    </a:lnTo>
                    <a:lnTo>
                      <a:pt x="760" y="140"/>
                    </a:lnTo>
                    <a:lnTo>
                      <a:pt x="772" y="148"/>
                    </a:lnTo>
                    <a:lnTo>
                      <a:pt x="780" y="156"/>
                    </a:lnTo>
                    <a:lnTo>
                      <a:pt x="792" y="164"/>
                    </a:lnTo>
                    <a:lnTo>
                      <a:pt x="800" y="168"/>
                    </a:lnTo>
                    <a:lnTo>
                      <a:pt x="812" y="176"/>
                    </a:lnTo>
                    <a:lnTo>
                      <a:pt x="820" y="180"/>
                    </a:lnTo>
                    <a:lnTo>
                      <a:pt x="832" y="188"/>
                    </a:lnTo>
                    <a:lnTo>
                      <a:pt x="844" y="192"/>
                    </a:lnTo>
                    <a:lnTo>
                      <a:pt x="852" y="196"/>
                    </a:lnTo>
                    <a:lnTo>
                      <a:pt x="864" y="200"/>
                    </a:lnTo>
                    <a:lnTo>
                      <a:pt x="872" y="204"/>
                    </a:lnTo>
                    <a:lnTo>
                      <a:pt x="884" y="208"/>
                    </a:lnTo>
                    <a:lnTo>
                      <a:pt x="892" y="212"/>
                    </a:lnTo>
                    <a:lnTo>
                      <a:pt x="904" y="216"/>
                    </a:lnTo>
                    <a:lnTo>
                      <a:pt x="916" y="220"/>
                    </a:lnTo>
                    <a:lnTo>
                      <a:pt x="924" y="224"/>
                    </a:lnTo>
                    <a:lnTo>
                      <a:pt x="936" y="228"/>
                    </a:lnTo>
                    <a:lnTo>
                      <a:pt x="944" y="228"/>
                    </a:lnTo>
                    <a:lnTo>
                      <a:pt x="956" y="232"/>
                    </a:lnTo>
                    <a:lnTo>
                      <a:pt x="964" y="236"/>
                    </a:lnTo>
                    <a:lnTo>
                      <a:pt x="976" y="240"/>
                    </a:lnTo>
                    <a:lnTo>
                      <a:pt x="988" y="240"/>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4" name="Freeform 127"/>
              <p:cNvSpPr>
                <a:spLocks/>
              </p:cNvSpPr>
              <p:nvPr/>
            </p:nvSpPr>
            <p:spPr bwMode="auto">
              <a:xfrm>
                <a:off x="7696386" y="2051453"/>
                <a:ext cx="1447800" cy="116069"/>
              </a:xfrm>
              <a:custGeom>
                <a:avLst/>
                <a:gdLst>
                  <a:gd name="T0" fmla="*/ 2147483647 w 988"/>
                  <a:gd name="T1" fmla="*/ 2147483647 h 84"/>
                  <a:gd name="T2" fmla="*/ 2147483647 w 988"/>
                  <a:gd name="T3" fmla="*/ 2147483647 h 84"/>
                  <a:gd name="T4" fmla="*/ 2147483647 w 988"/>
                  <a:gd name="T5" fmla="*/ 2147483647 h 84"/>
                  <a:gd name="T6" fmla="*/ 2147483647 w 988"/>
                  <a:gd name="T7" fmla="*/ 2147483647 h 84"/>
                  <a:gd name="T8" fmla="*/ 2147483647 w 988"/>
                  <a:gd name="T9" fmla="*/ 2147483647 h 84"/>
                  <a:gd name="T10" fmla="*/ 2147483647 w 988"/>
                  <a:gd name="T11" fmla="*/ 2147483647 h 84"/>
                  <a:gd name="T12" fmla="*/ 2147483647 w 988"/>
                  <a:gd name="T13" fmla="*/ 2147483647 h 84"/>
                  <a:gd name="T14" fmla="*/ 2147483647 w 988"/>
                  <a:gd name="T15" fmla="*/ 2147483647 h 84"/>
                  <a:gd name="T16" fmla="*/ 2147483647 w 988"/>
                  <a:gd name="T17" fmla="*/ 2147483647 h 84"/>
                  <a:gd name="T18" fmla="*/ 2147483647 w 988"/>
                  <a:gd name="T19" fmla="*/ 2147483647 h 84"/>
                  <a:gd name="T20" fmla="*/ 2147483647 w 988"/>
                  <a:gd name="T21" fmla="*/ 2147483647 h 84"/>
                  <a:gd name="T22" fmla="*/ 2147483647 w 988"/>
                  <a:gd name="T23" fmla="*/ 2147483647 h 84"/>
                  <a:gd name="T24" fmla="*/ 2147483647 w 988"/>
                  <a:gd name="T25" fmla="*/ 2147483647 h 84"/>
                  <a:gd name="T26" fmla="*/ 2147483647 w 988"/>
                  <a:gd name="T27" fmla="*/ 2147483647 h 84"/>
                  <a:gd name="T28" fmla="*/ 2147483647 w 988"/>
                  <a:gd name="T29" fmla="*/ 2147483647 h 84"/>
                  <a:gd name="T30" fmla="*/ 2147483647 w 988"/>
                  <a:gd name="T31" fmla="*/ 2147483647 h 84"/>
                  <a:gd name="T32" fmla="*/ 2147483647 w 988"/>
                  <a:gd name="T33" fmla="*/ 2147483647 h 84"/>
                  <a:gd name="T34" fmla="*/ 2147483647 w 988"/>
                  <a:gd name="T35" fmla="*/ 2147483647 h 84"/>
                  <a:gd name="T36" fmla="*/ 2147483647 w 988"/>
                  <a:gd name="T37" fmla="*/ 2147483647 h 84"/>
                  <a:gd name="T38" fmla="*/ 2147483647 w 988"/>
                  <a:gd name="T39" fmla="*/ 2147483647 h 84"/>
                  <a:gd name="T40" fmla="*/ 2147483647 w 988"/>
                  <a:gd name="T41" fmla="*/ 2147483647 h 84"/>
                  <a:gd name="T42" fmla="*/ 2147483647 w 988"/>
                  <a:gd name="T43" fmla="*/ 2147483647 h 84"/>
                  <a:gd name="T44" fmla="*/ 2147483647 w 988"/>
                  <a:gd name="T45" fmla="*/ 2147483647 h 84"/>
                  <a:gd name="T46" fmla="*/ 2147483647 w 988"/>
                  <a:gd name="T47" fmla="*/ 2147483647 h 84"/>
                  <a:gd name="T48" fmla="*/ 2147483647 w 988"/>
                  <a:gd name="T49" fmla="*/ 2147483647 h 84"/>
                  <a:gd name="T50" fmla="*/ 2147483647 w 988"/>
                  <a:gd name="T51" fmla="*/ 2147483647 h 84"/>
                  <a:gd name="T52" fmla="*/ 2147483647 w 988"/>
                  <a:gd name="T53" fmla="*/ 2147483647 h 84"/>
                  <a:gd name="T54" fmla="*/ 2147483647 w 988"/>
                  <a:gd name="T55" fmla="*/ 2147483647 h 84"/>
                  <a:gd name="T56" fmla="*/ 2147483647 w 988"/>
                  <a:gd name="T57" fmla="*/ 2147483647 h 84"/>
                  <a:gd name="T58" fmla="*/ 2147483647 w 988"/>
                  <a:gd name="T59" fmla="*/ 0 h 84"/>
                  <a:gd name="T60" fmla="*/ 2147483647 w 988"/>
                  <a:gd name="T61" fmla="*/ 2147483647 h 84"/>
                  <a:gd name="T62" fmla="*/ 2147483647 w 988"/>
                  <a:gd name="T63" fmla="*/ 2147483647 h 84"/>
                  <a:gd name="T64" fmla="*/ 2147483647 w 988"/>
                  <a:gd name="T65" fmla="*/ 2147483647 h 84"/>
                  <a:gd name="T66" fmla="*/ 2147483647 w 988"/>
                  <a:gd name="T67" fmla="*/ 2147483647 h 84"/>
                  <a:gd name="T68" fmla="*/ 2147483647 w 988"/>
                  <a:gd name="T69" fmla="*/ 2147483647 h 84"/>
                  <a:gd name="T70" fmla="*/ 2147483647 w 988"/>
                  <a:gd name="T71" fmla="*/ 2147483647 h 84"/>
                  <a:gd name="T72" fmla="*/ 2147483647 w 988"/>
                  <a:gd name="T73" fmla="*/ 2147483647 h 84"/>
                  <a:gd name="T74" fmla="*/ 2147483647 w 988"/>
                  <a:gd name="T75" fmla="*/ 2147483647 h 84"/>
                  <a:gd name="T76" fmla="*/ 2147483647 w 988"/>
                  <a:gd name="T77" fmla="*/ 2147483647 h 84"/>
                  <a:gd name="T78" fmla="*/ 2147483647 w 988"/>
                  <a:gd name="T79" fmla="*/ 2147483647 h 84"/>
                  <a:gd name="T80" fmla="*/ 2147483647 w 988"/>
                  <a:gd name="T81" fmla="*/ 2147483647 h 84"/>
                  <a:gd name="T82" fmla="*/ 2147483647 w 988"/>
                  <a:gd name="T83" fmla="*/ 2147483647 h 84"/>
                  <a:gd name="T84" fmla="*/ 2147483647 w 988"/>
                  <a:gd name="T85" fmla="*/ 2147483647 h 84"/>
                  <a:gd name="T86" fmla="*/ 2147483647 w 988"/>
                  <a:gd name="T87" fmla="*/ 2147483647 h 84"/>
                  <a:gd name="T88" fmla="*/ 2147483647 w 988"/>
                  <a:gd name="T89" fmla="*/ 2147483647 h 84"/>
                  <a:gd name="T90" fmla="*/ 2147483647 w 988"/>
                  <a:gd name="T91" fmla="*/ 2147483647 h 84"/>
                  <a:gd name="T92" fmla="*/ 2147483647 w 988"/>
                  <a:gd name="T93" fmla="*/ 2147483647 h 84"/>
                  <a:gd name="T94" fmla="*/ 2147483647 w 988"/>
                  <a:gd name="T95" fmla="*/ 2147483647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84"/>
                  <a:gd name="T146" fmla="*/ 988 w 988"/>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84">
                    <a:moveTo>
                      <a:pt x="0" y="84"/>
                    </a:moveTo>
                    <a:lnTo>
                      <a:pt x="8" y="84"/>
                    </a:lnTo>
                    <a:lnTo>
                      <a:pt x="20" y="84"/>
                    </a:lnTo>
                    <a:lnTo>
                      <a:pt x="28" y="84"/>
                    </a:lnTo>
                    <a:lnTo>
                      <a:pt x="40" y="84"/>
                    </a:lnTo>
                    <a:lnTo>
                      <a:pt x="52" y="84"/>
                    </a:lnTo>
                    <a:lnTo>
                      <a:pt x="60" y="84"/>
                    </a:lnTo>
                    <a:lnTo>
                      <a:pt x="72" y="84"/>
                    </a:lnTo>
                    <a:lnTo>
                      <a:pt x="80" y="84"/>
                    </a:lnTo>
                    <a:lnTo>
                      <a:pt x="92" y="80"/>
                    </a:lnTo>
                    <a:lnTo>
                      <a:pt x="100" y="80"/>
                    </a:lnTo>
                    <a:lnTo>
                      <a:pt x="112" y="76"/>
                    </a:lnTo>
                    <a:lnTo>
                      <a:pt x="124" y="76"/>
                    </a:lnTo>
                    <a:lnTo>
                      <a:pt x="132" y="72"/>
                    </a:lnTo>
                    <a:lnTo>
                      <a:pt x="144" y="72"/>
                    </a:lnTo>
                    <a:lnTo>
                      <a:pt x="152" y="72"/>
                    </a:lnTo>
                    <a:lnTo>
                      <a:pt x="164" y="72"/>
                    </a:lnTo>
                    <a:lnTo>
                      <a:pt x="172" y="72"/>
                    </a:lnTo>
                    <a:lnTo>
                      <a:pt x="184" y="72"/>
                    </a:lnTo>
                    <a:lnTo>
                      <a:pt x="196" y="72"/>
                    </a:lnTo>
                    <a:lnTo>
                      <a:pt x="204" y="72"/>
                    </a:lnTo>
                    <a:lnTo>
                      <a:pt x="216" y="72"/>
                    </a:lnTo>
                    <a:lnTo>
                      <a:pt x="224" y="72"/>
                    </a:lnTo>
                    <a:lnTo>
                      <a:pt x="236" y="72"/>
                    </a:lnTo>
                    <a:lnTo>
                      <a:pt x="244" y="72"/>
                    </a:lnTo>
                    <a:lnTo>
                      <a:pt x="256" y="72"/>
                    </a:lnTo>
                    <a:lnTo>
                      <a:pt x="268" y="72"/>
                    </a:lnTo>
                    <a:lnTo>
                      <a:pt x="276" y="68"/>
                    </a:lnTo>
                    <a:lnTo>
                      <a:pt x="288" y="68"/>
                    </a:lnTo>
                    <a:lnTo>
                      <a:pt x="296" y="68"/>
                    </a:lnTo>
                    <a:lnTo>
                      <a:pt x="308" y="68"/>
                    </a:lnTo>
                    <a:lnTo>
                      <a:pt x="316" y="68"/>
                    </a:lnTo>
                    <a:lnTo>
                      <a:pt x="328" y="68"/>
                    </a:lnTo>
                    <a:lnTo>
                      <a:pt x="340" y="64"/>
                    </a:lnTo>
                    <a:lnTo>
                      <a:pt x="348" y="64"/>
                    </a:lnTo>
                    <a:lnTo>
                      <a:pt x="360" y="64"/>
                    </a:lnTo>
                    <a:lnTo>
                      <a:pt x="368" y="64"/>
                    </a:lnTo>
                    <a:lnTo>
                      <a:pt x="380" y="60"/>
                    </a:lnTo>
                    <a:lnTo>
                      <a:pt x="388" y="60"/>
                    </a:lnTo>
                    <a:lnTo>
                      <a:pt x="400" y="60"/>
                    </a:lnTo>
                    <a:lnTo>
                      <a:pt x="412" y="56"/>
                    </a:lnTo>
                    <a:lnTo>
                      <a:pt x="420" y="56"/>
                    </a:lnTo>
                    <a:lnTo>
                      <a:pt x="432" y="52"/>
                    </a:lnTo>
                    <a:lnTo>
                      <a:pt x="440" y="52"/>
                    </a:lnTo>
                    <a:lnTo>
                      <a:pt x="452" y="48"/>
                    </a:lnTo>
                    <a:lnTo>
                      <a:pt x="460" y="48"/>
                    </a:lnTo>
                    <a:lnTo>
                      <a:pt x="472" y="44"/>
                    </a:lnTo>
                    <a:lnTo>
                      <a:pt x="484" y="40"/>
                    </a:lnTo>
                    <a:lnTo>
                      <a:pt x="492" y="40"/>
                    </a:lnTo>
                    <a:lnTo>
                      <a:pt x="504" y="36"/>
                    </a:lnTo>
                    <a:lnTo>
                      <a:pt x="512" y="32"/>
                    </a:lnTo>
                    <a:lnTo>
                      <a:pt x="524" y="28"/>
                    </a:lnTo>
                    <a:lnTo>
                      <a:pt x="532" y="24"/>
                    </a:lnTo>
                    <a:lnTo>
                      <a:pt x="544" y="20"/>
                    </a:lnTo>
                    <a:lnTo>
                      <a:pt x="556" y="16"/>
                    </a:lnTo>
                    <a:lnTo>
                      <a:pt x="564" y="12"/>
                    </a:lnTo>
                    <a:lnTo>
                      <a:pt x="576" y="8"/>
                    </a:lnTo>
                    <a:lnTo>
                      <a:pt x="584" y="4"/>
                    </a:lnTo>
                    <a:lnTo>
                      <a:pt x="596" y="0"/>
                    </a:lnTo>
                    <a:lnTo>
                      <a:pt x="604" y="0"/>
                    </a:lnTo>
                    <a:lnTo>
                      <a:pt x="616" y="0"/>
                    </a:lnTo>
                    <a:lnTo>
                      <a:pt x="628" y="4"/>
                    </a:lnTo>
                    <a:lnTo>
                      <a:pt x="636" y="8"/>
                    </a:lnTo>
                    <a:lnTo>
                      <a:pt x="648" y="12"/>
                    </a:lnTo>
                    <a:lnTo>
                      <a:pt x="656" y="16"/>
                    </a:lnTo>
                    <a:lnTo>
                      <a:pt x="668" y="20"/>
                    </a:lnTo>
                    <a:lnTo>
                      <a:pt x="676" y="24"/>
                    </a:lnTo>
                    <a:lnTo>
                      <a:pt x="688" y="28"/>
                    </a:lnTo>
                    <a:lnTo>
                      <a:pt x="700" y="32"/>
                    </a:lnTo>
                    <a:lnTo>
                      <a:pt x="708" y="36"/>
                    </a:lnTo>
                    <a:lnTo>
                      <a:pt x="720" y="40"/>
                    </a:lnTo>
                    <a:lnTo>
                      <a:pt x="728" y="44"/>
                    </a:lnTo>
                    <a:lnTo>
                      <a:pt x="740" y="48"/>
                    </a:lnTo>
                    <a:lnTo>
                      <a:pt x="748" y="52"/>
                    </a:lnTo>
                    <a:lnTo>
                      <a:pt x="760" y="52"/>
                    </a:lnTo>
                    <a:lnTo>
                      <a:pt x="772" y="56"/>
                    </a:lnTo>
                    <a:lnTo>
                      <a:pt x="780" y="60"/>
                    </a:lnTo>
                    <a:lnTo>
                      <a:pt x="792" y="60"/>
                    </a:lnTo>
                    <a:lnTo>
                      <a:pt x="800" y="64"/>
                    </a:lnTo>
                    <a:lnTo>
                      <a:pt x="812" y="64"/>
                    </a:lnTo>
                    <a:lnTo>
                      <a:pt x="820" y="68"/>
                    </a:lnTo>
                    <a:lnTo>
                      <a:pt x="832" y="68"/>
                    </a:lnTo>
                    <a:lnTo>
                      <a:pt x="844" y="72"/>
                    </a:lnTo>
                    <a:lnTo>
                      <a:pt x="852" y="72"/>
                    </a:lnTo>
                    <a:lnTo>
                      <a:pt x="864" y="72"/>
                    </a:lnTo>
                    <a:lnTo>
                      <a:pt x="872" y="76"/>
                    </a:lnTo>
                    <a:lnTo>
                      <a:pt x="884" y="76"/>
                    </a:lnTo>
                    <a:lnTo>
                      <a:pt x="892" y="76"/>
                    </a:lnTo>
                    <a:lnTo>
                      <a:pt x="904" y="80"/>
                    </a:lnTo>
                    <a:lnTo>
                      <a:pt x="916" y="80"/>
                    </a:lnTo>
                    <a:lnTo>
                      <a:pt x="924" y="80"/>
                    </a:lnTo>
                    <a:lnTo>
                      <a:pt x="936" y="80"/>
                    </a:lnTo>
                    <a:lnTo>
                      <a:pt x="944" y="80"/>
                    </a:lnTo>
                    <a:lnTo>
                      <a:pt x="956" y="80"/>
                    </a:lnTo>
                    <a:lnTo>
                      <a:pt x="964" y="80"/>
                    </a:lnTo>
                    <a:lnTo>
                      <a:pt x="976" y="84"/>
                    </a:lnTo>
                    <a:lnTo>
                      <a:pt x="988" y="84"/>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5" name="Freeform 128"/>
              <p:cNvSpPr>
                <a:spLocks/>
              </p:cNvSpPr>
              <p:nvPr/>
            </p:nvSpPr>
            <p:spPr bwMode="auto">
              <a:xfrm>
                <a:off x="7696386" y="1963019"/>
                <a:ext cx="1447800" cy="138177"/>
              </a:xfrm>
              <a:custGeom>
                <a:avLst/>
                <a:gdLst>
                  <a:gd name="T0" fmla="*/ 2147483647 w 988"/>
                  <a:gd name="T1" fmla="*/ 2147483647 h 100"/>
                  <a:gd name="T2" fmla="*/ 2147483647 w 988"/>
                  <a:gd name="T3" fmla="*/ 2147483647 h 100"/>
                  <a:gd name="T4" fmla="*/ 2147483647 w 988"/>
                  <a:gd name="T5" fmla="*/ 2147483647 h 100"/>
                  <a:gd name="T6" fmla="*/ 2147483647 w 988"/>
                  <a:gd name="T7" fmla="*/ 2147483647 h 100"/>
                  <a:gd name="T8" fmla="*/ 2147483647 w 988"/>
                  <a:gd name="T9" fmla="*/ 2147483647 h 100"/>
                  <a:gd name="T10" fmla="*/ 2147483647 w 988"/>
                  <a:gd name="T11" fmla="*/ 2147483647 h 100"/>
                  <a:gd name="T12" fmla="*/ 2147483647 w 988"/>
                  <a:gd name="T13" fmla="*/ 2147483647 h 100"/>
                  <a:gd name="T14" fmla="*/ 2147483647 w 988"/>
                  <a:gd name="T15" fmla="*/ 2147483647 h 100"/>
                  <a:gd name="T16" fmla="*/ 2147483647 w 988"/>
                  <a:gd name="T17" fmla="*/ 2147483647 h 100"/>
                  <a:gd name="T18" fmla="*/ 2147483647 w 988"/>
                  <a:gd name="T19" fmla="*/ 2147483647 h 100"/>
                  <a:gd name="T20" fmla="*/ 2147483647 w 988"/>
                  <a:gd name="T21" fmla="*/ 2147483647 h 100"/>
                  <a:gd name="T22" fmla="*/ 2147483647 w 988"/>
                  <a:gd name="T23" fmla="*/ 2147483647 h 100"/>
                  <a:gd name="T24" fmla="*/ 2147483647 w 988"/>
                  <a:gd name="T25" fmla="*/ 2147483647 h 100"/>
                  <a:gd name="T26" fmla="*/ 2147483647 w 988"/>
                  <a:gd name="T27" fmla="*/ 2147483647 h 100"/>
                  <a:gd name="T28" fmla="*/ 2147483647 w 988"/>
                  <a:gd name="T29" fmla="*/ 2147483647 h 100"/>
                  <a:gd name="T30" fmla="*/ 2147483647 w 988"/>
                  <a:gd name="T31" fmla="*/ 2147483647 h 100"/>
                  <a:gd name="T32" fmla="*/ 2147483647 w 988"/>
                  <a:gd name="T33" fmla="*/ 2147483647 h 100"/>
                  <a:gd name="T34" fmla="*/ 2147483647 w 988"/>
                  <a:gd name="T35" fmla="*/ 2147483647 h 100"/>
                  <a:gd name="T36" fmla="*/ 2147483647 w 988"/>
                  <a:gd name="T37" fmla="*/ 2147483647 h 100"/>
                  <a:gd name="T38" fmla="*/ 2147483647 w 988"/>
                  <a:gd name="T39" fmla="*/ 2147483647 h 100"/>
                  <a:gd name="T40" fmla="*/ 2147483647 w 988"/>
                  <a:gd name="T41" fmla="*/ 2147483647 h 100"/>
                  <a:gd name="T42" fmla="*/ 2147483647 w 988"/>
                  <a:gd name="T43" fmla="*/ 2147483647 h 100"/>
                  <a:gd name="T44" fmla="*/ 2147483647 w 988"/>
                  <a:gd name="T45" fmla="*/ 2147483647 h 100"/>
                  <a:gd name="T46" fmla="*/ 2147483647 w 988"/>
                  <a:gd name="T47" fmla="*/ 2147483647 h 100"/>
                  <a:gd name="T48" fmla="*/ 2147483647 w 988"/>
                  <a:gd name="T49" fmla="*/ 0 h 100"/>
                  <a:gd name="T50" fmla="*/ 2147483647 w 988"/>
                  <a:gd name="T51" fmla="*/ 0 h 100"/>
                  <a:gd name="T52" fmla="*/ 2147483647 w 988"/>
                  <a:gd name="T53" fmla="*/ 0 h 100"/>
                  <a:gd name="T54" fmla="*/ 2147483647 w 988"/>
                  <a:gd name="T55" fmla="*/ 2147483647 h 100"/>
                  <a:gd name="T56" fmla="*/ 2147483647 w 988"/>
                  <a:gd name="T57" fmla="*/ 2147483647 h 100"/>
                  <a:gd name="T58" fmla="*/ 2147483647 w 988"/>
                  <a:gd name="T59" fmla="*/ 2147483647 h 100"/>
                  <a:gd name="T60" fmla="*/ 2147483647 w 988"/>
                  <a:gd name="T61" fmla="*/ 2147483647 h 100"/>
                  <a:gd name="T62" fmla="*/ 2147483647 w 988"/>
                  <a:gd name="T63" fmla="*/ 2147483647 h 100"/>
                  <a:gd name="T64" fmla="*/ 2147483647 w 988"/>
                  <a:gd name="T65" fmla="*/ 2147483647 h 100"/>
                  <a:gd name="T66" fmla="*/ 2147483647 w 988"/>
                  <a:gd name="T67" fmla="*/ 2147483647 h 100"/>
                  <a:gd name="T68" fmla="*/ 2147483647 w 988"/>
                  <a:gd name="T69" fmla="*/ 2147483647 h 100"/>
                  <a:gd name="T70" fmla="*/ 2147483647 w 988"/>
                  <a:gd name="T71" fmla="*/ 2147483647 h 100"/>
                  <a:gd name="T72" fmla="*/ 2147483647 w 988"/>
                  <a:gd name="T73" fmla="*/ 2147483647 h 100"/>
                  <a:gd name="T74" fmla="*/ 2147483647 w 988"/>
                  <a:gd name="T75" fmla="*/ 2147483647 h 100"/>
                  <a:gd name="T76" fmla="*/ 2147483647 w 988"/>
                  <a:gd name="T77" fmla="*/ 2147483647 h 100"/>
                  <a:gd name="T78" fmla="*/ 2147483647 w 988"/>
                  <a:gd name="T79" fmla="*/ 2147483647 h 100"/>
                  <a:gd name="T80" fmla="*/ 2147483647 w 988"/>
                  <a:gd name="T81" fmla="*/ 2147483647 h 100"/>
                  <a:gd name="T82" fmla="*/ 2147483647 w 988"/>
                  <a:gd name="T83" fmla="*/ 2147483647 h 100"/>
                  <a:gd name="T84" fmla="*/ 2147483647 w 988"/>
                  <a:gd name="T85" fmla="*/ 2147483647 h 100"/>
                  <a:gd name="T86" fmla="*/ 2147483647 w 988"/>
                  <a:gd name="T87" fmla="*/ 2147483647 h 100"/>
                  <a:gd name="T88" fmla="*/ 2147483647 w 988"/>
                  <a:gd name="T89" fmla="*/ 2147483647 h 100"/>
                  <a:gd name="T90" fmla="*/ 2147483647 w 988"/>
                  <a:gd name="T91" fmla="*/ 2147483647 h 100"/>
                  <a:gd name="T92" fmla="*/ 2147483647 w 988"/>
                  <a:gd name="T93" fmla="*/ 2147483647 h 100"/>
                  <a:gd name="T94" fmla="*/ 2147483647 w 988"/>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100"/>
                  <a:gd name="T146" fmla="*/ 988 w 988"/>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100">
                    <a:moveTo>
                      <a:pt x="0" y="24"/>
                    </a:moveTo>
                    <a:lnTo>
                      <a:pt x="8" y="24"/>
                    </a:lnTo>
                    <a:lnTo>
                      <a:pt x="20" y="24"/>
                    </a:lnTo>
                    <a:lnTo>
                      <a:pt x="28" y="24"/>
                    </a:lnTo>
                    <a:lnTo>
                      <a:pt x="40" y="24"/>
                    </a:lnTo>
                    <a:lnTo>
                      <a:pt x="52" y="20"/>
                    </a:lnTo>
                    <a:lnTo>
                      <a:pt x="60" y="20"/>
                    </a:lnTo>
                    <a:lnTo>
                      <a:pt x="72" y="20"/>
                    </a:lnTo>
                    <a:lnTo>
                      <a:pt x="80" y="16"/>
                    </a:lnTo>
                    <a:lnTo>
                      <a:pt x="92" y="16"/>
                    </a:lnTo>
                    <a:lnTo>
                      <a:pt x="100" y="16"/>
                    </a:lnTo>
                    <a:lnTo>
                      <a:pt x="112" y="12"/>
                    </a:lnTo>
                    <a:lnTo>
                      <a:pt x="124" y="12"/>
                    </a:lnTo>
                    <a:lnTo>
                      <a:pt x="132" y="12"/>
                    </a:lnTo>
                    <a:lnTo>
                      <a:pt x="144" y="8"/>
                    </a:lnTo>
                    <a:lnTo>
                      <a:pt x="152" y="8"/>
                    </a:lnTo>
                    <a:lnTo>
                      <a:pt x="164" y="8"/>
                    </a:lnTo>
                    <a:lnTo>
                      <a:pt x="172" y="8"/>
                    </a:lnTo>
                    <a:lnTo>
                      <a:pt x="184" y="12"/>
                    </a:lnTo>
                    <a:lnTo>
                      <a:pt x="196" y="12"/>
                    </a:lnTo>
                    <a:lnTo>
                      <a:pt x="204" y="16"/>
                    </a:lnTo>
                    <a:lnTo>
                      <a:pt x="216" y="20"/>
                    </a:lnTo>
                    <a:lnTo>
                      <a:pt x="224" y="28"/>
                    </a:lnTo>
                    <a:lnTo>
                      <a:pt x="236" y="36"/>
                    </a:lnTo>
                    <a:lnTo>
                      <a:pt x="244" y="48"/>
                    </a:lnTo>
                    <a:lnTo>
                      <a:pt x="256" y="60"/>
                    </a:lnTo>
                    <a:lnTo>
                      <a:pt x="268" y="68"/>
                    </a:lnTo>
                    <a:lnTo>
                      <a:pt x="276" y="80"/>
                    </a:lnTo>
                    <a:lnTo>
                      <a:pt x="288" y="92"/>
                    </a:lnTo>
                    <a:lnTo>
                      <a:pt x="296" y="96"/>
                    </a:lnTo>
                    <a:lnTo>
                      <a:pt x="308" y="100"/>
                    </a:lnTo>
                    <a:lnTo>
                      <a:pt x="316" y="96"/>
                    </a:lnTo>
                    <a:lnTo>
                      <a:pt x="328" y="92"/>
                    </a:lnTo>
                    <a:lnTo>
                      <a:pt x="340" y="88"/>
                    </a:lnTo>
                    <a:lnTo>
                      <a:pt x="348" y="80"/>
                    </a:lnTo>
                    <a:lnTo>
                      <a:pt x="360" y="72"/>
                    </a:lnTo>
                    <a:lnTo>
                      <a:pt x="368" y="64"/>
                    </a:lnTo>
                    <a:lnTo>
                      <a:pt x="380" y="60"/>
                    </a:lnTo>
                    <a:lnTo>
                      <a:pt x="388" y="52"/>
                    </a:lnTo>
                    <a:lnTo>
                      <a:pt x="400" y="44"/>
                    </a:lnTo>
                    <a:lnTo>
                      <a:pt x="412" y="40"/>
                    </a:lnTo>
                    <a:lnTo>
                      <a:pt x="420" y="32"/>
                    </a:lnTo>
                    <a:lnTo>
                      <a:pt x="432" y="28"/>
                    </a:lnTo>
                    <a:lnTo>
                      <a:pt x="440" y="24"/>
                    </a:lnTo>
                    <a:lnTo>
                      <a:pt x="452" y="16"/>
                    </a:lnTo>
                    <a:lnTo>
                      <a:pt x="460" y="12"/>
                    </a:lnTo>
                    <a:lnTo>
                      <a:pt x="472" y="8"/>
                    </a:lnTo>
                    <a:lnTo>
                      <a:pt x="484" y="8"/>
                    </a:lnTo>
                    <a:lnTo>
                      <a:pt x="492" y="4"/>
                    </a:lnTo>
                    <a:lnTo>
                      <a:pt x="504" y="0"/>
                    </a:lnTo>
                    <a:lnTo>
                      <a:pt x="512" y="0"/>
                    </a:lnTo>
                    <a:lnTo>
                      <a:pt x="524" y="0"/>
                    </a:lnTo>
                    <a:lnTo>
                      <a:pt x="532" y="0"/>
                    </a:lnTo>
                    <a:lnTo>
                      <a:pt x="544" y="0"/>
                    </a:lnTo>
                    <a:lnTo>
                      <a:pt x="556" y="4"/>
                    </a:lnTo>
                    <a:lnTo>
                      <a:pt x="564" y="4"/>
                    </a:lnTo>
                    <a:lnTo>
                      <a:pt x="576" y="12"/>
                    </a:lnTo>
                    <a:lnTo>
                      <a:pt x="584" y="16"/>
                    </a:lnTo>
                    <a:lnTo>
                      <a:pt x="596" y="20"/>
                    </a:lnTo>
                    <a:lnTo>
                      <a:pt x="604" y="28"/>
                    </a:lnTo>
                    <a:lnTo>
                      <a:pt x="616" y="36"/>
                    </a:lnTo>
                    <a:lnTo>
                      <a:pt x="628" y="40"/>
                    </a:lnTo>
                    <a:lnTo>
                      <a:pt x="636" y="44"/>
                    </a:lnTo>
                    <a:lnTo>
                      <a:pt x="648" y="48"/>
                    </a:lnTo>
                    <a:lnTo>
                      <a:pt x="656" y="52"/>
                    </a:lnTo>
                    <a:lnTo>
                      <a:pt x="668" y="52"/>
                    </a:lnTo>
                    <a:lnTo>
                      <a:pt x="676" y="52"/>
                    </a:lnTo>
                    <a:lnTo>
                      <a:pt x="688" y="56"/>
                    </a:lnTo>
                    <a:lnTo>
                      <a:pt x="700" y="56"/>
                    </a:lnTo>
                    <a:lnTo>
                      <a:pt x="708" y="56"/>
                    </a:lnTo>
                    <a:lnTo>
                      <a:pt x="720" y="56"/>
                    </a:lnTo>
                    <a:lnTo>
                      <a:pt x="728" y="60"/>
                    </a:lnTo>
                    <a:lnTo>
                      <a:pt x="740" y="60"/>
                    </a:lnTo>
                    <a:lnTo>
                      <a:pt x="748" y="60"/>
                    </a:lnTo>
                    <a:lnTo>
                      <a:pt x="760" y="64"/>
                    </a:lnTo>
                    <a:lnTo>
                      <a:pt x="772" y="64"/>
                    </a:lnTo>
                    <a:lnTo>
                      <a:pt x="780" y="68"/>
                    </a:lnTo>
                    <a:lnTo>
                      <a:pt x="792" y="68"/>
                    </a:lnTo>
                    <a:lnTo>
                      <a:pt x="800" y="72"/>
                    </a:lnTo>
                    <a:lnTo>
                      <a:pt x="812" y="72"/>
                    </a:lnTo>
                    <a:lnTo>
                      <a:pt x="820" y="76"/>
                    </a:lnTo>
                    <a:lnTo>
                      <a:pt x="832" y="76"/>
                    </a:lnTo>
                    <a:lnTo>
                      <a:pt x="844" y="80"/>
                    </a:lnTo>
                    <a:lnTo>
                      <a:pt x="852" y="80"/>
                    </a:lnTo>
                    <a:lnTo>
                      <a:pt x="864" y="84"/>
                    </a:lnTo>
                    <a:lnTo>
                      <a:pt x="872" y="84"/>
                    </a:lnTo>
                    <a:lnTo>
                      <a:pt x="884" y="88"/>
                    </a:lnTo>
                    <a:lnTo>
                      <a:pt x="892" y="88"/>
                    </a:lnTo>
                    <a:lnTo>
                      <a:pt x="904" y="92"/>
                    </a:lnTo>
                    <a:lnTo>
                      <a:pt x="916" y="92"/>
                    </a:lnTo>
                    <a:lnTo>
                      <a:pt x="924" y="92"/>
                    </a:lnTo>
                    <a:lnTo>
                      <a:pt x="936" y="96"/>
                    </a:lnTo>
                    <a:lnTo>
                      <a:pt x="944" y="96"/>
                    </a:lnTo>
                    <a:lnTo>
                      <a:pt x="956" y="96"/>
                    </a:lnTo>
                    <a:lnTo>
                      <a:pt x="964" y="96"/>
                    </a:lnTo>
                    <a:lnTo>
                      <a:pt x="976" y="96"/>
                    </a:lnTo>
                    <a:lnTo>
                      <a:pt x="988" y="96"/>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6" name="Freeform 130"/>
              <p:cNvSpPr>
                <a:spLocks/>
              </p:cNvSpPr>
              <p:nvPr/>
            </p:nvSpPr>
            <p:spPr bwMode="auto">
              <a:xfrm>
                <a:off x="7696386" y="1752990"/>
                <a:ext cx="1447800" cy="359260"/>
              </a:xfrm>
              <a:custGeom>
                <a:avLst/>
                <a:gdLst>
                  <a:gd name="T0" fmla="*/ 2147483647 w 988"/>
                  <a:gd name="T1" fmla="*/ 2147483647 h 260"/>
                  <a:gd name="T2" fmla="*/ 2147483647 w 988"/>
                  <a:gd name="T3" fmla="*/ 2147483647 h 260"/>
                  <a:gd name="T4" fmla="*/ 2147483647 w 988"/>
                  <a:gd name="T5" fmla="*/ 2147483647 h 260"/>
                  <a:gd name="T6" fmla="*/ 2147483647 w 988"/>
                  <a:gd name="T7" fmla="*/ 2147483647 h 260"/>
                  <a:gd name="T8" fmla="*/ 2147483647 w 988"/>
                  <a:gd name="T9" fmla="*/ 2147483647 h 260"/>
                  <a:gd name="T10" fmla="*/ 2147483647 w 988"/>
                  <a:gd name="T11" fmla="*/ 2147483647 h 260"/>
                  <a:gd name="T12" fmla="*/ 2147483647 w 988"/>
                  <a:gd name="T13" fmla="*/ 2147483647 h 260"/>
                  <a:gd name="T14" fmla="*/ 2147483647 w 988"/>
                  <a:gd name="T15" fmla="*/ 2147483647 h 260"/>
                  <a:gd name="T16" fmla="*/ 2147483647 w 988"/>
                  <a:gd name="T17" fmla="*/ 2147483647 h 260"/>
                  <a:gd name="T18" fmla="*/ 2147483647 w 988"/>
                  <a:gd name="T19" fmla="*/ 2147483647 h 260"/>
                  <a:gd name="T20" fmla="*/ 2147483647 w 988"/>
                  <a:gd name="T21" fmla="*/ 2147483647 h 260"/>
                  <a:gd name="T22" fmla="*/ 2147483647 w 988"/>
                  <a:gd name="T23" fmla="*/ 2147483647 h 260"/>
                  <a:gd name="T24" fmla="*/ 2147483647 w 988"/>
                  <a:gd name="T25" fmla="*/ 2147483647 h 260"/>
                  <a:gd name="T26" fmla="*/ 2147483647 w 988"/>
                  <a:gd name="T27" fmla="*/ 2147483647 h 260"/>
                  <a:gd name="T28" fmla="*/ 2147483647 w 988"/>
                  <a:gd name="T29" fmla="*/ 2147483647 h 260"/>
                  <a:gd name="T30" fmla="*/ 2147483647 w 988"/>
                  <a:gd name="T31" fmla="*/ 2147483647 h 260"/>
                  <a:gd name="T32" fmla="*/ 2147483647 w 988"/>
                  <a:gd name="T33" fmla="*/ 2147483647 h 260"/>
                  <a:gd name="T34" fmla="*/ 2147483647 w 988"/>
                  <a:gd name="T35" fmla="*/ 2147483647 h 260"/>
                  <a:gd name="T36" fmla="*/ 2147483647 w 988"/>
                  <a:gd name="T37" fmla="*/ 2147483647 h 260"/>
                  <a:gd name="T38" fmla="*/ 2147483647 w 988"/>
                  <a:gd name="T39" fmla="*/ 2147483647 h 260"/>
                  <a:gd name="T40" fmla="*/ 2147483647 w 988"/>
                  <a:gd name="T41" fmla="*/ 2147483647 h 260"/>
                  <a:gd name="T42" fmla="*/ 2147483647 w 988"/>
                  <a:gd name="T43" fmla="*/ 2147483647 h 260"/>
                  <a:gd name="T44" fmla="*/ 2147483647 w 988"/>
                  <a:gd name="T45" fmla="*/ 2147483647 h 260"/>
                  <a:gd name="T46" fmla="*/ 2147483647 w 988"/>
                  <a:gd name="T47" fmla="*/ 2147483647 h 260"/>
                  <a:gd name="T48" fmla="*/ 2147483647 w 988"/>
                  <a:gd name="T49" fmla="*/ 2147483647 h 260"/>
                  <a:gd name="T50" fmla="*/ 2147483647 w 988"/>
                  <a:gd name="T51" fmla="*/ 2147483647 h 260"/>
                  <a:gd name="T52" fmla="*/ 2147483647 w 988"/>
                  <a:gd name="T53" fmla="*/ 2147483647 h 260"/>
                  <a:gd name="T54" fmla="*/ 2147483647 w 988"/>
                  <a:gd name="T55" fmla="*/ 2147483647 h 260"/>
                  <a:gd name="T56" fmla="*/ 2147483647 w 988"/>
                  <a:gd name="T57" fmla="*/ 0 h 260"/>
                  <a:gd name="T58" fmla="*/ 2147483647 w 988"/>
                  <a:gd name="T59" fmla="*/ 2147483647 h 260"/>
                  <a:gd name="T60" fmla="*/ 2147483647 w 988"/>
                  <a:gd name="T61" fmla="*/ 2147483647 h 260"/>
                  <a:gd name="T62" fmla="*/ 2147483647 w 988"/>
                  <a:gd name="T63" fmla="*/ 2147483647 h 260"/>
                  <a:gd name="T64" fmla="*/ 2147483647 w 988"/>
                  <a:gd name="T65" fmla="*/ 2147483647 h 260"/>
                  <a:gd name="T66" fmla="*/ 2147483647 w 988"/>
                  <a:gd name="T67" fmla="*/ 2147483647 h 260"/>
                  <a:gd name="T68" fmla="*/ 2147483647 w 988"/>
                  <a:gd name="T69" fmla="*/ 2147483647 h 260"/>
                  <a:gd name="T70" fmla="*/ 2147483647 w 988"/>
                  <a:gd name="T71" fmla="*/ 2147483647 h 260"/>
                  <a:gd name="T72" fmla="*/ 2147483647 w 988"/>
                  <a:gd name="T73" fmla="*/ 2147483647 h 260"/>
                  <a:gd name="T74" fmla="*/ 2147483647 w 988"/>
                  <a:gd name="T75" fmla="*/ 2147483647 h 260"/>
                  <a:gd name="T76" fmla="*/ 2147483647 w 988"/>
                  <a:gd name="T77" fmla="*/ 2147483647 h 260"/>
                  <a:gd name="T78" fmla="*/ 2147483647 w 988"/>
                  <a:gd name="T79" fmla="*/ 2147483647 h 260"/>
                  <a:gd name="T80" fmla="*/ 2147483647 w 988"/>
                  <a:gd name="T81" fmla="*/ 2147483647 h 260"/>
                  <a:gd name="T82" fmla="*/ 2147483647 w 988"/>
                  <a:gd name="T83" fmla="*/ 2147483647 h 260"/>
                  <a:gd name="T84" fmla="*/ 2147483647 w 988"/>
                  <a:gd name="T85" fmla="*/ 2147483647 h 260"/>
                  <a:gd name="T86" fmla="*/ 2147483647 w 988"/>
                  <a:gd name="T87" fmla="*/ 2147483647 h 260"/>
                  <a:gd name="T88" fmla="*/ 2147483647 w 988"/>
                  <a:gd name="T89" fmla="*/ 2147483647 h 260"/>
                  <a:gd name="T90" fmla="*/ 2147483647 w 988"/>
                  <a:gd name="T91" fmla="*/ 2147483647 h 260"/>
                  <a:gd name="T92" fmla="*/ 2147483647 w 988"/>
                  <a:gd name="T93" fmla="*/ 2147483647 h 260"/>
                  <a:gd name="T94" fmla="*/ 2147483647 w 988"/>
                  <a:gd name="T95" fmla="*/ 2147483647 h 2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60"/>
                  <a:gd name="T146" fmla="*/ 988 w 988"/>
                  <a:gd name="T147" fmla="*/ 260 h 2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60">
                    <a:moveTo>
                      <a:pt x="0" y="240"/>
                    </a:moveTo>
                    <a:lnTo>
                      <a:pt x="8" y="240"/>
                    </a:lnTo>
                    <a:lnTo>
                      <a:pt x="20" y="240"/>
                    </a:lnTo>
                    <a:lnTo>
                      <a:pt x="28" y="240"/>
                    </a:lnTo>
                    <a:lnTo>
                      <a:pt x="40" y="240"/>
                    </a:lnTo>
                    <a:lnTo>
                      <a:pt x="52" y="240"/>
                    </a:lnTo>
                    <a:lnTo>
                      <a:pt x="60" y="240"/>
                    </a:lnTo>
                    <a:lnTo>
                      <a:pt x="72" y="240"/>
                    </a:lnTo>
                    <a:lnTo>
                      <a:pt x="80" y="240"/>
                    </a:lnTo>
                    <a:lnTo>
                      <a:pt x="92" y="240"/>
                    </a:lnTo>
                    <a:lnTo>
                      <a:pt x="100" y="240"/>
                    </a:lnTo>
                    <a:lnTo>
                      <a:pt x="112" y="240"/>
                    </a:lnTo>
                    <a:lnTo>
                      <a:pt x="124" y="236"/>
                    </a:lnTo>
                    <a:lnTo>
                      <a:pt x="132" y="236"/>
                    </a:lnTo>
                    <a:lnTo>
                      <a:pt x="144" y="236"/>
                    </a:lnTo>
                    <a:lnTo>
                      <a:pt x="152" y="236"/>
                    </a:lnTo>
                    <a:lnTo>
                      <a:pt x="164" y="236"/>
                    </a:lnTo>
                    <a:lnTo>
                      <a:pt x="172" y="232"/>
                    </a:lnTo>
                    <a:lnTo>
                      <a:pt x="184" y="232"/>
                    </a:lnTo>
                    <a:lnTo>
                      <a:pt x="196" y="232"/>
                    </a:lnTo>
                    <a:lnTo>
                      <a:pt x="204" y="228"/>
                    </a:lnTo>
                    <a:lnTo>
                      <a:pt x="216" y="228"/>
                    </a:lnTo>
                    <a:lnTo>
                      <a:pt x="224" y="228"/>
                    </a:lnTo>
                    <a:lnTo>
                      <a:pt x="236" y="224"/>
                    </a:lnTo>
                    <a:lnTo>
                      <a:pt x="244" y="224"/>
                    </a:lnTo>
                    <a:lnTo>
                      <a:pt x="256" y="220"/>
                    </a:lnTo>
                    <a:lnTo>
                      <a:pt x="268" y="220"/>
                    </a:lnTo>
                    <a:lnTo>
                      <a:pt x="276" y="216"/>
                    </a:lnTo>
                    <a:lnTo>
                      <a:pt x="288" y="212"/>
                    </a:lnTo>
                    <a:lnTo>
                      <a:pt x="296" y="212"/>
                    </a:lnTo>
                    <a:lnTo>
                      <a:pt x="308" y="208"/>
                    </a:lnTo>
                    <a:lnTo>
                      <a:pt x="316" y="204"/>
                    </a:lnTo>
                    <a:lnTo>
                      <a:pt x="328" y="200"/>
                    </a:lnTo>
                    <a:lnTo>
                      <a:pt x="340" y="196"/>
                    </a:lnTo>
                    <a:lnTo>
                      <a:pt x="348" y="192"/>
                    </a:lnTo>
                    <a:lnTo>
                      <a:pt x="360" y="188"/>
                    </a:lnTo>
                    <a:lnTo>
                      <a:pt x="368" y="184"/>
                    </a:lnTo>
                    <a:lnTo>
                      <a:pt x="380" y="180"/>
                    </a:lnTo>
                    <a:lnTo>
                      <a:pt x="388" y="172"/>
                    </a:lnTo>
                    <a:lnTo>
                      <a:pt x="400" y="168"/>
                    </a:lnTo>
                    <a:lnTo>
                      <a:pt x="412" y="160"/>
                    </a:lnTo>
                    <a:lnTo>
                      <a:pt x="420" y="152"/>
                    </a:lnTo>
                    <a:lnTo>
                      <a:pt x="432" y="144"/>
                    </a:lnTo>
                    <a:lnTo>
                      <a:pt x="440" y="136"/>
                    </a:lnTo>
                    <a:lnTo>
                      <a:pt x="452" y="128"/>
                    </a:lnTo>
                    <a:lnTo>
                      <a:pt x="460" y="116"/>
                    </a:lnTo>
                    <a:lnTo>
                      <a:pt x="472" y="108"/>
                    </a:lnTo>
                    <a:lnTo>
                      <a:pt x="484" y="96"/>
                    </a:lnTo>
                    <a:lnTo>
                      <a:pt x="492" y="84"/>
                    </a:lnTo>
                    <a:lnTo>
                      <a:pt x="504" y="72"/>
                    </a:lnTo>
                    <a:lnTo>
                      <a:pt x="512" y="64"/>
                    </a:lnTo>
                    <a:lnTo>
                      <a:pt x="524" y="52"/>
                    </a:lnTo>
                    <a:lnTo>
                      <a:pt x="532" y="40"/>
                    </a:lnTo>
                    <a:lnTo>
                      <a:pt x="544" y="28"/>
                    </a:lnTo>
                    <a:lnTo>
                      <a:pt x="556" y="20"/>
                    </a:lnTo>
                    <a:lnTo>
                      <a:pt x="564" y="12"/>
                    </a:lnTo>
                    <a:lnTo>
                      <a:pt x="576" y="4"/>
                    </a:lnTo>
                    <a:lnTo>
                      <a:pt x="584" y="0"/>
                    </a:lnTo>
                    <a:lnTo>
                      <a:pt x="596" y="0"/>
                    </a:lnTo>
                    <a:lnTo>
                      <a:pt x="604" y="4"/>
                    </a:lnTo>
                    <a:lnTo>
                      <a:pt x="616" y="8"/>
                    </a:lnTo>
                    <a:lnTo>
                      <a:pt x="628" y="20"/>
                    </a:lnTo>
                    <a:lnTo>
                      <a:pt x="636" y="32"/>
                    </a:lnTo>
                    <a:lnTo>
                      <a:pt x="648" y="44"/>
                    </a:lnTo>
                    <a:lnTo>
                      <a:pt x="656" y="56"/>
                    </a:lnTo>
                    <a:lnTo>
                      <a:pt x="668" y="72"/>
                    </a:lnTo>
                    <a:lnTo>
                      <a:pt x="676" y="88"/>
                    </a:lnTo>
                    <a:lnTo>
                      <a:pt x="688" y="100"/>
                    </a:lnTo>
                    <a:lnTo>
                      <a:pt x="700" y="116"/>
                    </a:lnTo>
                    <a:lnTo>
                      <a:pt x="708" y="128"/>
                    </a:lnTo>
                    <a:lnTo>
                      <a:pt x="720" y="140"/>
                    </a:lnTo>
                    <a:lnTo>
                      <a:pt x="728" y="152"/>
                    </a:lnTo>
                    <a:lnTo>
                      <a:pt x="740" y="164"/>
                    </a:lnTo>
                    <a:lnTo>
                      <a:pt x="748" y="172"/>
                    </a:lnTo>
                    <a:lnTo>
                      <a:pt x="760" y="180"/>
                    </a:lnTo>
                    <a:lnTo>
                      <a:pt x="772" y="192"/>
                    </a:lnTo>
                    <a:lnTo>
                      <a:pt x="780" y="196"/>
                    </a:lnTo>
                    <a:lnTo>
                      <a:pt x="792" y="204"/>
                    </a:lnTo>
                    <a:lnTo>
                      <a:pt x="800" y="212"/>
                    </a:lnTo>
                    <a:lnTo>
                      <a:pt x="812" y="216"/>
                    </a:lnTo>
                    <a:lnTo>
                      <a:pt x="820" y="224"/>
                    </a:lnTo>
                    <a:lnTo>
                      <a:pt x="832" y="228"/>
                    </a:lnTo>
                    <a:lnTo>
                      <a:pt x="844" y="232"/>
                    </a:lnTo>
                    <a:lnTo>
                      <a:pt x="852" y="236"/>
                    </a:lnTo>
                    <a:lnTo>
                      <a:pt x="864" y="240"/>
                    </a:lnTo>
                    <a:lnTo>
                      <a:pt x="872" y="244"/>
                    </a:lnTo>
                    <a:lnTo>
                      <a:pt x="884" y="248"/>
                    </a:lnTo>
                    <a:lnTo>
                      <a:pt x="892" y="248"/>
                    </a:lnTo>
                    <a:lnTo>
                      <a:pt x="904" y="252"/>
                    </a:lnTo>
                    <a:lnTo>
                      <a:pt x="916" y="256"/>
                    </a:lnTo>
                    <a:lnTo>
                      <a:pt x="924" y="256"/>
                    </a:lnTo>
                    <a:lnTo>
                      <a:pt x="936" y="256"/>
                    </a:lnTo>
                    <a:lnTo>
                      <a:pt x="944" y="260"/>
                    </a:lnTo>
                    <a:lnTo>
                      <a:pt x="956" y="260"/>
                    </a:lnTo>
                    <a:lnTo>
                      <a:pt x="964" y="260"/>
                    </a:lnTo>
                    <a:lnTo>
                      <a:pt x="976" y="260"/>
                    </a:lnTo>
                    <a:lnTo>
                      <a:pt x="988" y="260"/>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7" name="Freeform 131"/>
              <p:cNvSpPr>
                <a:spLocks/>
              </p:cNvSpPr>
              <p:nvPr/>
            </p:nvSpPr>
            <p:spPr bwMode="auto">
              <a:xfrm>
                <a:off x="7696386" y="1752990"/>
                <a:ext cx="1447800" cy="359260"/>
              </a:xfrm>
              <a:custGeom>
                <a:avLst/>
                <a:gdLst>
                  <a:gd name="T0" fmla="*/ 2147483647 w 988"/>
                  <a:gd name="T1" fmla="*/ 2147483647 h 260"/>
                  <a:gd name="T2" fmla="*/ 2147483647 w 988"/>
                  <a:gd name="T3" fmla="*/ 2147483647 h 260"/>
                  <a:gd name="T4" fmla="*/ 2147483647 w 988"/>
                  <a:gd name="T5" fmla="*/ 2147483647 h 260"/>
                  <a:gd name="T6" fmla="*/ 2147483647 w 988"/>
                  <a:gd name="T7" fmla="*/ 2147483647 h 260"/>
                  <a:gd name="T8" fmla="*/ 2147483647 w 988"/>
                  <a:gd name="T9" fmla="*/ 2147483647 h 260"/>
                  <a:gd name="T10" fmla="*/ 2147483647 w 988"/>
                  <a:gd name="T11" fmla="*/ 2147483647 h 260"/>
                  <a:gd name="T12" fmla="*/ 2147483647 w 988"/>
                  <a:gd name="T13" fmla="*/ 2147483647 h 260"/>
                  <a:gd name="T14" fmla="*/ 2147483647 w 988"/>
                  <a:gd name="T15" fmla="*/ 2147483647 h 260"/>
                  <a:gd name="T16" fmla="*/ 2147483647 w 988"/>
                  <a:gd name="T17" fmla="*/ 2147483647 h 260"/>
                  <a:gd name="T18" fmla="*/ 2147483647 w 988"/>
                  <a:gd name="T19" fmla="*/ 2147483647 h 260"/>
                  <a:gd name="T20" fmla="*/ 2147483647 w 988"/>
                  <a:gd name="T21" fmla="*/ 2147483647 h 260"/>
                  <a:gd name="T22" fmla="*/ 2147483647 w 988"/>
                  <a:gd name="T23" fmla="*/ 2147483647 h 260"/>
                  <a:gd name="T24" fmla="*/ 2147483647 w 988"/>
                  <a:gd name="T25" fmla="*/ 2147483647 h 260"/>
                  <a:gd name="T26" fmla="*/ 2147483647 w 988"/>
                  <a:gd name="T27" fmla="*/ 2147483647 h 260"/>
                  <a:gd name="T28" fmla="*/ 2147483647 w 988"/>
                  <a:gd name="T29" fmla="*/ 2147483647 h 260"/>
                  <a:gd name="T30" fmla="*/ 2147483647 w 988"/>
                  <a:gd name="T31" fmla="*/ 2147483647 h 260"/>
                  <a:gd name="T32" fmla="*/ 2147483647 w 988"/>
                  <a:gd name="T33" fmla="*/ 2147483647 h 260"/>
                  <a:gd name="T34" fmla="*/ 2147483647 w 988"/>
                  <a:gd name="T35" fmla="*/ 2147483647 h 260"/>
                  <a:gd name="T36" fmla="*/ 2147483647 w 988"/>
                  <a:gd name="T37" fmla="*/ 2147483647 h 260"/>
                  <a:gd name="T38" fmla="*/ 2147483647 w 988"/>
                  <a:gd name="T39" fmla="*/ 2147483647 h 260"/>
                  <a:gd name="T40" fmla="*/ 2147483647 w 988"/>
                  <a:gd name="T41" fmla="*/ 2147483647 h 260"/>
                  <a:gd name="T42" fmla="*/ 2147483647 w 988"/>
                  <a:gd name="T43" fmla="*/ 2147483647 h 260"/>
                  <a:gd name="T44" fmla="*/ 2147483647 w 988"/>
                  <a:gd name="T45" fmla="*/ 2147483647 h 260"/>
                  <a:gd name="T46" fmla="*/ 2147483647 w 988"/>
                  <a:gd name="T47" fmla="*/ 2147483647 h 260"/>
                  <a:gd name="T48" fmla="*/ 2147483647 w 988"/>
                  <a:gd name="T49" fmla="*/ 2147483647 h 260"/>
                  <a:gd name="T50" fmla="*/ 2147483647 w 988"/>
                  <a:gd name="T51" fmla="*/ 2147483647 h 260"/>
                  <a:gd name="T52" fmla="*/ 2147483647 w 988"/>
                  <a:gd name="T53" fmla="*/ 2147483647 h 260"/>
                  <a:gd name="T54" fmla="*/ 2147483647 w 988"/>
                  <a:gd name="T55" fmla="*/ 2147483647 h 260"/>
                  <a:gd name="T56" fmla="*/ 2147483647 w 988"/>
                  <a:gd name="T57" fmla="*/ 0 h 260"/>
                  <a:gd name="T58" fmla="*/ 2147483647 w 988"/>
                  <a:gd name="T59" fmla="*/ 2147483647 h 260"/>
                  <a:gd name="T60" fmla="*/ 2147483647 w 988"/>
                  <a:gd name="T61" fmla="*/ 2147483647 h 260"/>
                  <a:gd name="T62" fmla="*/ 2147483647 w 988"/>
                  <a:gd name="T63" fmla="*/ 2147483647 h 260"/>
                  <a:gd name="T64" fmla="*/ 2147483647 w 988"/>
                  <a:gd name="T65" fmla="*/ 2147483647 h 260"/>
                  <a:gd name="T66" fmla="*/ 2147483647 w 988"/>
                  <a:gd name="T67" fmla="*/ 2147483647 h 260"/>
                  <a:gd name="T68" fmla="*/ 2147483647 w 988"/>
                  <a:gd name="T69" fmla="*/ 2147483647 h 260"/>
                  <a:gd name="T70" fmla="*/ 2147483647 w 988"/>
                  <a:gd name="T71" fmla="*/ 2147483647 h 260"/>
                  <a:gd name="T72" fmla="*/ 2147483647 w 988"/>
                  <a:gd name="T73" fmla="*/ 2147483647 h 260"/>
                  <a:gd name="T74" fmla="*/ 2147483647 w 988"/>
                  <a:gd name="T75" fmla="*/ 2147483647 h 260"/>
                  <a:gd name="T76" fmla="*/ 2147483647 w 988"/>
                  <a:gd name="T77" fmla="*/ 2147483647 h 260"/>
                  <a:gd name="T78" fmla="*/ 2147483647 w 988"/>
                  <a:gd name="T79" fmla="*/ 2147483647 h 260"/>
                  <a:gd name="T80" fmla="*/ 2147483647 w 988"/>
                  <a:gd name="T81" fmla="*/ 2147483647 h 260"/>
                  <a:gd name="T82" fmla="*/ 2147483647 w 988"/>
                  <a:gd name="T83" fmla="*/ 2147483647 h 260"/>
                  <a:gd name="T84" fmla="*/ 2147483647 w 988"/>
                  <a:gd name="T85" fmla="*/ 2147483647 h 260"/>
                  <a:gd name="T86" fmla="*/ 2147483647 w 988"/>
                  <a:gd name="T87" fmla="*/ 2147483647 h 260"/>
                  <a:gd name="T88" fmla="*/ 2147483647 w 988"/>
                  <a:gd name="T89" fmla="*/ 2147483647 h 260"/>
                  <a:gd name="T90" fmla="*/ 2147483647 w 988"/>
                  <a:gd name="T91" fmla="*/ 2147483647 h 260"/>
                  <a:gd name="T92" fmla="*/ 2147483647 w 988"/>
                  <a:gd name="T93" fmla="*/ 2147483647 h 260"/>
                  <a:gd name="T94" fmla="*/ 2147483647 w 988"/>
                  <a:gd name="T95" fmla="*/ 2147483647 h 2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60"/>
                  <a:gd name="T146" fmla="*/ 988 w 988"/>
                  <a:gd name="T147" fmla="*/ 260 h 2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60">
                    <a:moveTo>
                      <a:pt x="0" y="240"/>
                    </a:moveTo>
                    <a:lnTo>
                      <a:pt x="8" y="240"/>
                    </a:lnTo>
                    <a:lnTo>
                      <a:pt x="20" y="240"/>
                    </a:lnTo>
                    <a:lnTo>
                      <a:pt x="28" y="240"/>
                    </a:lnTo>
                    <a:lnTo>
                      <a:pt x="40" y="240"/>
                    </a:lnTo>
                    <a:lnTo>
                      <a:pt x="52" y="240"/>
                    </a:lnTo>
                    <a:lnTo>
                      <a:pt x="60" y="240"/>
                    </a:lnTo>
                    <a:lnTo>
                      <a:pt x="72" y="240"/>
                    </a:lnTo>
                    <a:lnTo>
                      <a:pt x="80" y="240"/>
                    </a:lnTo>
                    <a:lnTo>
                      <a:pt x="92" y="240"/>
                    </a:lnTo>
                    <a:lnTo>
                      <a:pt x="100" y="240"/>
                    </a:lnTo>
                    <a:lnTo>
                      <a:pt x="112" y="240"/>
                    </a:lnTo>
                    <a:lnTo>
                      <a:pt x="124" y="236"/>
                    </a:lnTo>
                    <a:lnTo>
                      <a:pt x="132" y="236"/>
                    </a:lnTo>
                    <a:lnTo>
                      <a:pt x="144" y="236"/>
                    </a:lnTo>
                    <a:lnTo>
                      <a:pt x="152" y="236"/>
                    </a:lnTo>
                    <a:lnTo>
                      <a:pt x="164" y="236"/>
                    </a:lnTo>
                    <a:lnTo>
                      <a:pt x="172" y="232"/>
                    </a:lnTo>
                    <a:lnTo>
                      <a:pt x="184" y="232"/>
                    </a:lnTo>
                    <a:lnTo>
                      <a:pt x="196" y="232"/>
                    </a:lnTo>
                    <a:lnTo>
                      <a:pt x="204" y="228"/>
                    </a:lnTo>
                    <a:lnTo>
                      <a:pt x="216" y="228"/>
                    </a:lnTo>
                    <a:lnTo>
                      <a:pt x="224" y="228"/>
                    </a:lnTo>
                    <a:lnTo>
                      <a:pt x="236" y="224"/>
                    </a:lnTo>
                    <a:lnTo>
                      <a:pt x="244" y="224"/>
                    </a:lnTo>
                    <a:lnTo>
                      <a:pt x="256" y="220"/>
                    </a:lnTo>
                    <a:lnTo>
                      <a:pt x="268" y="220"/>
                    </a:lnTo>
                    <a:lnTo>
                      <a:pt x="276" y="216"/>
                    </a:lnTo>
                    <a:lnTo>
                      <a:pt x="288" y="212"/>
                    </a:lnTo>
                    <a:lnTo>
                      <a:pt x="296" y="212"/>
                    </a:lnTo>
                    <a:lnTo>
                      <a:pt x="308" y="208"/>
                    </a:lnTo>
                    <a:lnTo>
                      <a:pt x="316" y="204"/>
                    </a:lnTo>
                    <a:lnTo>
                      <a:pt x="328" y="200"/>
                    </a:lnTo>
                    <a:lnTo>
                      <a:pt x="340" y="196"/>
                    </a:lnTo>
                    <a:lnTo>
                      <a:pt x="348" y="192"/>
                    </a:lnTo>
                    <a:lnTo>
                      <a:pt x="360" y="188"/>
                    </a:lnTo>
                    <a:lnTo>
                      <a:pt x="368" y="184"/>
                    </a:lnTo>
                    <a:lnTo>
                      <a:pt x="380" y="180"/>
                    </a:lnTo>
                    <a:lnTo>
                      <a:pt x="388" y="172"/>
                    </a:lnTo>
                    <a:lnTo>
                      <a:pt x="400" y="168"/>
                    </a:lnTo>
                    <a:lnTo>
                      <a:pt x="412" y="160"/>
                    </a:lnTo>
                    <a:lnTo>
                      <a:pt x="420" y="152"/>
                    </a:lnTo>
                    <a:lnTo>
                      <a:pt x="432" y="144"/>
                    </a:lnTo>
                    <a:lnTo>
                      <a:pt x="440" y="136"/>
                    </a:lnTo>
                    <a:lnTo>
                      <a:pt x="452" y="128"/>
                    </a:lnTo>
                    <a:lnTo>
                      <a:pt x="460" y="116"/>
                    </a:lnTo>
                    <a:lnTo>
                      <a:pt x="472" y="108"/>
                    </a:lnTo>
                    <a:lnTo>
                      <a:pt x="484" y="96"/>
                    </a:lnTo>
                    <a:lnTo>
                      <a:pt x="492" y="84"/>
                    </a:lnTo>
                    <a:lnTo>
                      <a:pt x="504" y="72"/>
                    </a:lnTo>
                    <a:lnTo>
                      <a:pt x="512" y="64"/>
                    </a:lnTo>
                    <a:lnTo>
                      <a:pt x="524" y="52"/>
                    </a:lnTo>
                    <a:lnTo>
                      <a:pt x="532" y="40"/>
                    </a:lnTo>
                    <a:lnTo>
                      <a:pt x="544" y="28"/>
                    </a:lnTo>
                    <a:lnTo>
                      <a:pt x="556" y="20"/>
                    </a:lnTo>
                    <a:lnTo>
                      <a:pt x="564" y="12"/>
                    </a:lnTo>
                    <a:lnTo>
                      <a:pt x="576" y="4"/>
                    </a:lnTo>
                    <a:lnTo>
                      <a:pt x="584" y="0"/>
                    </a:lnTo>
                    <a:lnTo>
                      <a:pt x="596" y="0"/>
                    </a:lnTo>
                    <a:lnTo>
                      <a:pt x="604" y="4"/>
                    </a:lnTo>
                    <a:lnTo>
                      <a:pt x="616" y="8"/>
                    </a:lnTo>
                    <a:lnTo>
                      <a:pt x="628" y="20"/>
                    </a:lnTo>
                    <a:lnTo>
                      <a:pt x="636" y="32"/>
                    </a:lnTo>
                    <a:lnTo>
                      <a:pt x="648" y="44"/>
                    </a:lnTo>
                    <a:lnTo>
                      <a:pt x="656" y="56"/>
                    </a:lnTo>
                    <a:lnTo>
                      <a:pt x="668" y="72"/>
                    </a:lnTo>
                    <a:lnTo>
                      <a:pt x="676" y="88"/>
                    </a:lnTo>
                    <a:lnTo>
                      <a:pt x="688" y="100"/>
                    </a:lnTo>
                    <a:lnTo>
                      <a:pt x="700" y="116"/>
                    </a:lnTo>
                    <a:lnTo>
                      <a:pt x="708" y="128"/>
                    </a:lnTo>
                    <a:lnTo>
                      <a:pt x="720" y="140"/>
                    </a:lnTo>
                    <a:lnTo>
                      <a:pt x="728" y="152"/>
                    </a:lnTo>
                    <a:lnTo>
                      <a:pt x="740" y="164"/>
                    </a:lnTo>
                    <a:lnTo>
                      <a:pt x="748" y="172"/>
                    </a:lnTo>
                    <a:lnTo>
                      <a:pt x="760" y="180"/>
                    </a:lnTo>
                    <a:lnTo>
                      <a:pt x="772" y="192"/>
                    </a:lnTo>
                    <a:lnTo>
                      <a:pt x="780" y="196"/>
                    </a:lnTo>
                    <a:lnTo>
                      <a:pt x="792" y="204"/>
                    </a:lnTo>
                    <a:lnTo>
                      <a:pt x="800" y="212"/>
                    </a:lnTo>
                    <a:lnTo>
                      <a:pt x="812" y="216"/>
                    </a:lnTo>
                    <a:lnTo>
                      <a:pt x="820" y="224"/>
                    </a:lnTo>
                    <a:lnTo>
                      <a:pt x="832" y="228"/>
                    </a:lnTo>
                    <a:lnTo>
                      <a:pt x="844" y="232"/>
                    </a:lnTo>
                    <a:lnTo>
                      <a:pt x="852" y="236"/>
                    </a:lnTo>
                    <a:lnTo>
                      <a:pt x="864" y="240"/>
                    </a:lnTo>
                    <a:lnTo>
                      <a:pt x="872" y="244"/>
                    </a:lnTo>
                    <a:lnTo>
                      <a:pt x="884" y="248"/>
                    </a:lnTo>
                    <a:lnTo>
                      <a:pt x="892" y="248"/>
                    </a:lnTo>
                    <a:lnTo>
                      <a:pt x="904" y="252"/>
                    </a:lnTo>
                    <a:lnTo>
                      <a:pt x="916" y="256"/>
                    </a:lnTo>
                    <a:lnTo>
                      <a:pt x="924" y="256"/>
                    </a:lnTo>
                    <a:lnTo>
                      <a:pt x="936" y="256"/>
                    </a:lnTo>
                    <a:lnTo>
                      <a:pt x="944" y="260"/>
                    </a:lnTo>
                    <a:lnTo>
                      <a:pt x="956" y="260"/>
                    </a:lnTo>
                    <a:lnTo>
                      <a:pt x="964" y="260"/>
                    </a:lnTo>
                    <a:lnTo>
                      <a:pt x="976" y="260"/>
                    </a:lnTo>
                    <a:lnTo>
                      <a:pt x="988" y="260"/>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8" name="Freeform 132"/>
              <p:cNvSpPr>
                <a:spLocks/>
              </p:cNvSpPr>
              <p:nvPr/>
            </p:nvSpPr>
            <p:spPr bwMode="auto">
              <a:xfrm>
                <a:off x="7696386" y="1631394"/>
                <a:ext cx="1447800" cy="420058"/>
              </a:xfrm>
              <a:custGeom>
                <a:avLst/>
                <a:gdLst>
                  <a:gd name="T0" fmla="*/ 2147483647 w 988"/>
                  <a:gd name="T1" fmla="*/ 2147483647 h 304"/>
                  <a:gd name="T2" fmla="*/ 2147483647 w 988"/>
                  <a:gd name="T3" fmla="*/ 2147483647 h 304"/>
                  <a:gd name="T4" fmla="*/ 2147483647 w 988"/>
                  <a:gd name="T5" fmla="*/ 2147483647 h 304"/>
                  <a:gd name="T6" fmla="*/ 2147483647 w 988"/>
                  <a:gd name="T7" fmla="*/ 2147483647 h 304"/>
                  <a:gd name="T8" fmla="*/ 2147483647 w 988"/>
                  <a:gd name="T9" fmla="*/ 2147483647 h 304"/>
                  <a:gd name="T10" fmla="*/ 2147483647 w 988"/>
                  <a:gd name="T11" fmla="*/ 2147483647 h 304"/>
                  <a:gd name="T12" fmla="*/ 2147483647 w 988"/>
                  <a:gd name="T13" fmla="*/ 2147483647 h 304"/>
                  <a:gd name="T14" fmla="*/ 2147483647 w 988"/>
                  <a:gd name="T15" fmla="*/ 2147483647 h 304"/>
                  <a:gd name="T16" fmla="*/ 2147483647 w 988"/>
                  <a:gd name="T17" fmla="*/ 2147483647 h 304"/>
                  <a:gd name="T18" fmla="*/ 2147483647 w 988"/>
                  <a:gd name="T19" fmla="*/ 2147483647 h 304"/>
                  <a:gd name="T20" fmla="*/ 2147483647 w 988"/>
                  <a:gd name="T21" fmla="*/ 2147483647 h 304"/>
                  <a:gd name="T22" fmla="*/ 2147483647 w 988"/>
                  <a:gd name="T23" fmla="*/ 2147483647 h 304"/>
                  <a:gd name="T24" fmla="*/ 2147483647 w 988"/>
                  <a:gd name="T25" fmla="*/ 2147483647 h 304"/>
                  <a:gd name="T26" fmla="*/ 2147483647 w 988"/>
                  <a:gd name="T27" fmla="*/ 2147483647 h 304"/>
                  <a:gd name="T28" fmla="*/ 2147483647 w 988"/>
                  <a:gd name="T29" fmla="*/ 2147483647 h 304"/>
                  <a:gd name="T30" fmla="*/ 2147483647 w 988"/>
                  <a:gd name="T31" fmla="*/ 2147483647 h 304"/>
                  <a:gd name="T32" fmla="*/ 2147483647 w 988"/>
                  <a:gd name="T33" fmla="*/ 2147483647 h 304"/>
                  <a:gd name="T34" fmla="*/ 2147483647 w 988"/>
                  <a:gd name="T35" fmla="*/ 2147483647 h 304"/>
                  <a:gd name="T36" fmla="*/ 2147483647 w 988"/>
                  <a:gd name="T37" fmla="*/ 2147483647 h 304"/>
                  <a:gd name="T38" fmla="*/ 2147483647 w 988"/>
                  <a:gd name="T39" fmla="*/ 2147483647 h 304"/>
                  <a:gd name="T40" fmla="*/ 2147483647 w 988"/>
                  <a:gd name="T41" fmla="*/ 2147483647 h 304"/>
                  <a:gd name="T42" fmla="*/ 2147483647 w 988"/>
                  <a:gd name="T43" fmla="*/ 2147483647 h 304"/>
                  <a:gd name="T44" fmla="*/ 2147483647 w 988"/>
                  <a:gd name="T45" fmla="*/ 2147483647 h 304"/>
                  <a:gd name="T46" fmla="*/ 2147483647 w 988"/>
                  <a:gd name="T47" fmla="*/ 2147483647 h 304"/>
                  <a:gd name="T48" fmla="*/ 2147483647 w 988"/>
                  <a:gd name="T49" fmla="*/ 2147483647 h 304"/>
                  <a:gd name="T50" fmla="*/ 2147483647 w 988"/>
                  <a:gd name="T51" fmla="*/ 2147483647 h 304"/>
                  <a:gd name="T52" fmla="*/ 2147483647 w 988"/>
                  <a:gd name="T53" fmla="*/ 2147483647 h 304"/>
                  <a:gd name="T54" fmla="*/ 2147483647 w 988"/>
                  <a:gd name="T55" fmla="*/ 2147483647 h 304"/>
                  <a:gd name="T56" fmla="*/ 2147483647 w 988"/>
                  <a:gd name="T57" fmla="*/ 2147483647 h 304"/>
                  <a:gd name="T58" fmla="*/ 2147483647 w 988"/>
                  <a:gd name="T59" fmla="*/ 0 h 304"/>
                  <a:gd name="T60" fmla="*/ 2147483647 w 988"/>
                  <a:gd name="T61" fmla="*/ 0 h 304"/>
                  <a:gd name="T62" fmla="*/ 2147483647 w 988"/>
                  <a:gd name="T63" fmla="*/ 2147483647 h 304"/>
                  <a:gd name="T64" fmla="*/ 2147483647 w 988"/>
                  <a:gd name="T65" fmla="*/ 2147483647 h 304"/>
                  <a:gd name="T66" fmla="*/ 2147483647 w 988"/>
                  <a:gd name="T67" fmla="*/ 2147483647 h 304"/>
                  <a:gd name="T68" fmla="*/ 2147483647 w 988"/>
                  <a:gd name="T69" fmla="*/ 2147483647 h 304"/>
                  <a:gd name="T70" fmla="*/ 2147483647 w 988"/>
                  <a:gd name="T71" fmla="*/ 2147483647 h 304"/>
                  <a:gd name="T72" fmla="*/ 2147483647 w 988"/>
                  <a:gd name="T73" fmla="*/ 2147483647 h 304"/>
                  <a:gd name="T74" fmla="*/ 2147483647 w 988"/>
                  <a:gd name="T75" fmla="*/ 2147483647 h 304"/>
                  <a:gd name="T76" fmla="*/ 2147483647 w 988"/>
                  <a:gd name="T77" fmla="*/ 2147483647 h 304"/>
                  <a:gd name="T78" fmla="*/ 2147483647 w 988"/>
                  <a:gd name="T79" fmla="*/ 2147483647 h 304"/>
                  <a:gd name="T80" fmla="*/ 2147483647 w 988"/>
                  <a:gd name="T81" fmla="*/ 2147483647 h 304"/>
                  <a:gd name="T82" fmla="*/ 2147483647 w 988"/>
                  <a:gd name="T83" fmla="*/ 2147483647 h 304"/>
                  <a:gd name="T84" fmla="*/ 2147483647 w 988"/>
                  <a:gd name="T85" fmla="*/ 2147483647 h 304"/>
                  <a:gd name="T86" fmla="*/ 2147483647 w 988"/>
                  <a:gd name="T87" fmla="*/ 2147483647 h 304"/>
                  <a:gd name="T88" fmla="*/ 2147483647 w 988"/>
                  <a:gd name="T89" fmla="*/ 2147483647 h 304"/>
                  <a:gd name="T90" fmla="*/ 2147483647 w 988"/>
                  <a:gd name="T91" fmla="*/ 2147483647 h 304"/>
                  <a:gd name="T92" fmla="*/ 2147483647 w 988"/>
                  <a:gd name="T93" fmla="*/ 2147483647 h 304"/>
                  <a:gd name="T94" fmla="*/ 2147483647 w 988"/>
                  <a:gd name="T95" fmla="*/ 2147483647 h 3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04"/>
                  <a:gd name="T146" fmla="*/ 988 w 988"/>
                  <a:gd name="T147" fmla="*/ 304 h 3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04">
                    <a:moveTo>
                      <a:pt x="0" y="304"/>
                    </a:moveTo>
                    <a:lnTo>
                      <a:pt x="8" y="304"/>
                    </a:lnTo>
                    <a:lnTo>
                      <a:pt x="20" y="300"/>
                    </a:lnTo>
                    <a:lnTo>
                      <a:pt x="28" y="296"/>
                    </a:lnTo>
                    <a:lnTo>
                      <a:pt x="40" y="296"/>
                    </a:lnTo>
                    <a:lnTo>
                      <a:pt x="52" y="296"/>
                    </a:lnTo>
                    <a:lnTo>
                      <a:pt x="60" y="296"/>
                    </a:lnTo>
                    <a:lnTo>
                      <a:pt x="72" y="296"/>
                    </a:lnTo>
                    <a:lnTo>
                      <a:pt x="80" y="300"/>
                    </a:lnTo>
                    <a:lnTo>
                      <a:pt x="92" y="300"/>
                    </a:lnTo>
                    <a:lnTo>
                      <a:pt x="100" y="300"/>
                    </a:lnTo>
                    <a:lnTo>
                      <a:pt x="112" y="300"/>
                    </a:lnTo>
                    <a:lnTo>
                      <a:pt x="124" y="300"/>
                    </a:lnTo>
                    <a:lnTo>
                      <a:pt x="132" y="296"/>
                    </a:lnTo>
                    <a:lnTo>
                      <a:pt x="144" y="296"/>
                    </a:lnTo>
                    <a:lnTo>
                      <a:pt x="152" y="292"/>
                    </a:lnTo>
                    <a:lnTo>
                      <a:pt x="164" y="292"/>
                    </a:lnTo>
                    <a:lnTo>
                      <a:pt x="172" y="288"/>
                    </a:lnTo>
                    <a:lnTo>
                      <a:pt x="184" y="288"/>
                    </a:lnTo>
                    <a:lnTo>
                      <a:pt x="196" y="284"/>
                    </a:lnTo>
                    <a:lnTo>
                      <a:pt x="204" y="280"/>
                    </a:lnTo>
                    <a:lnTo>
                      <a:pt x="216" y="276"/>
                    </a:lnTo>
                    <a:lnTo>
                      <a:pt x="224" y="272"/>
                    </a:lnTo>
                    <a:lnTo>
                      <a:pt x="236" y="268"/>
                    </a:lnTo>
                    <a:lnTo>
                      <a:pt x="244" y="264"/>
                    </a:lnTo>
                    <a:lnTo>
                      <a:pt x="256" y="256"/>
                    </a:lnTo>
                    <a:lnTo>
                      <a:pt x="268" y="252"/>
                    </a:lnTo>
                    <a:lnTo>
                      <a:pt x="276" y="244"/>
                    </a:lnTo>
                    <a:lnTo>
                      <a:pt x="288" y="240"/>
                    </a:lnTo>
                    <a:lnTo>
                      <a:pt x="296" y="232"/>
                    </a:lnTo>
                    <a:lnTo>
                      <a:pt x="308" y="224"/>
                    </a:lnTo>
                    <a:lnTo>
                      <a:pt x="316" y="216"/>
                    </a:lnTo>
                    <a:lnTo>
                      <a:pt x="328" y="208"/>
                    </a:lnTo>
                    <a:lnTo>
                      <a:pt x="340" y="196"/>
                    </a:lnTo>
                    <a:lnTo>
                      <a:pt x="348" y="188"/>
                    </a:lnTo>
                    <a:lnTo>
                      <a:pt x="360" y="176"/>
                    </a:lnTo>
                    <a:lnTo>
                      <a:pt x="368" y="168"/>
                    </a:lnTo>
                    <a:lnTo>
                      <a:pt x="380" y="156"/>
                    </a:lnTo>
                    <a:lnTo>
                      <a:pt x="388" y="148"/>
                    </a:lnTo>
                    <a:lnTo>
                      <a:pt x="400" y="136"/>
                    </a:lnTo>
                    <a:lnTo>
                      <a:pt x="412" y="128"/>
                    </a:lnTo>
                    <a:lnTo>
                      <a:pt x="420" y="120"/>
                    </a:lnTo>
                    <a:lnTo>
                      <a:pt x="432" y="112"/>
                    </a:lnTo>
                    <a:lnTo>
                      <a:pt x="440" y="100"/>
                    </a:lnTo>
                    <a:lnTo>
                      <a:pt x="452" y="92"/>
                    </a:lnTo>
                    <a:lnTo>
                      <a:pt x="460" y="84"/>
                    </a:lnTo>
                    <a:lnTo>
                      <a:pt x="472" y="76"/>
                    </a:lnTo>
                    <a:lnTo>
                      <a:pt x="484" y="68"/>
                    </a:lnTo>
                    <a:lnTo>
                      <a:pt x="492" y="60"/>
                    </a:lnTo>
                    <a:lnTo>
                      <a:pt x="504" y="52"/>
                    </a:lnTo>
                    <a:lnTo>
                      <a:pt x="512" y="44"/>
                    </a:lnTo>
                    <a:lnTo>
                      <a:pt x="524" y="40"/>
                    </a:lnTo>
                    <a:lnTo>
                      <a:pt x="532" y="32"/>
                    </a:lnTo>
                    <a:lnTo>
                      <a:pt x="544" y="24"/>
                    </a:lnTo>
                    <a:lnTo>
                      <a:pt x="556" y="20"/>
                    </a:lnTo>
                    <a:lnTo>
                      <a:pt x="564" y="12"/>
                    </a:lnTo>
                    <a:lnTo>
                      <a:pt x="576" y="8"/>
                    </a:lnTo>
                    <a:lnTo>
                      <a:pt x="584" y="4"/>
                    </a:lnTo>
                    <a:lnTo>
                      <a:pt x="596" y="4"/>
                    </a:lnTo>
                    <a:lnTo>
                      <a:pt x="604" y="0"/>
                    </a:lnTo>
                    <a:lnTo>
                      <a:pt x="616" y="0"/>
                    </a:lnTo>
                    <a:lnTo>
                      <a:pt x="628" y="0"/>
                    </a:lnTo>
                    <a:lnTo>
                      <a:pt x="636" y="0"/>
                    </a:lnTo>
                    <a:lnTo>
                      <a:pt x="648" y="4"/>
                    </a:lnTo>
                    <a:lnTo>
                      <a:pt x="656" y="4"/>
                    </a:lnTo>
                    <a:lnTo>
                      <a:pt x="668" y="8"/>
                    </a:lnTo>
                    <a:lnTo>
                      <a:pt x="676" y="12"/>
                    </a:lnTo>
                    <a:lnTo>
                      <a:pt x="688" y="16"/>
                    </a:lnTo>
                    <a:lnTo>
                      <a:pt x="700" y="20"/>
                    </a:lnTo>
                    <a:lnTo>
                      <a:pt x="708" y="24"/>
                    </a:lnTo>
                    <a:lnTo>
                      <a:pt x="720" y="28"/>
                    </a:lnTo>
                    <a:lnTo>
                      <a:pt x="728" y="32"/>
                    </a:lnTo>
                    <a:lnTo>
                      <a:pt x="740" y="36"/>
                    </a:lnTo>
                    <a:lnTo>
                      <a:pt x="748" y="40"/>
                    </a:lnTo>
                    <a:lnTo>
                      <a:pt x="760" y="44"/>
                    </a:lnTo>
                    <a:lnTo>
                      <a:pt x="772" y="48"/>
                    </a:lnTo>
                    <a:lnTo>
                      <a:pt x="780" y="52"/>
                    </a:lnTo>
                    <a:lnTo>
                      <a:pt x="792" y="56"/>
                    </a:lnTo>
                    <a:lnTo>
                      <a:pt x="800" y="60"/>
                    </a:lnTo>
                    <a:lnTo>
                      <a:pt x="812" y="64"/>
                    </a:lnTo>
                    <a:lnTo>
                      <a:pt x="820" y="68"/>
                    </a:lnTo>
                    <a:lnTo>
                      <a:pt x="832" y="72"/>
                    </a:lnTo>
                    <a:lnTo>
                      <a:pt x="844" y="76"/>
                    </a:lnTo>
                    <a:lnTo>
                      <a:pt x="852" y="80"/>
                    </a:lnTo>
                    <a:lnTo>
                      <a:pt x="864" y="84"/>
                    </a:lnTo>
                    <a:lnTo>
                      <a:pt x="872" y="88"/>
                    </a:lnTo>
                    <a:lnTo>
                      <a:pt x="884" y="88"/>
                    </a:lnTo>
                    <a:lnTo>
                      <a:pt x="892" y="92"/>
                    </a:lnTo>
                    <a:lnTo>
                      <a:pt x="904" y="96"/>
                    </a:lnTo>
                    <a:lnTo>
                      <a:pt x="916" y="96"/>
                    </a:lnTo>
                    <a:lnTo>
                      <a:pt x="924" y="100"/>
                    </a:lnTo>
                    <a:lnTo>
                      <a:pt x="936" y="100"/>
                    </a:lnTo>
                    <a:lnTo>
                      <a:pt x="944" y="104"/>
                    </a:lnTo>
                    <a:lnTo>
                      <a:pt x="956" y="104"/>
                    </a:lnTo>
                    <a:lnTo>
                      <a:pt x="964" y="104"/>
                    </a:lnTo>
                    <a:lnTo>
                      <a:pt x="976" y="104"/>
                    </a:lnTo>
                    <a:lnTo>
                      <a:pt x="988" y="108"/>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9" name="Freeform 133"/>
              <p:cNvSpPr>
                <a:spLocks/>
              </p:cNvSpPr>
              <p:nvPr/>
            </p:nvSpPr>
            <p:spPr bwMode="auto">
              <a:xfrm>
                <a:off x="7696386" y="1609286"/>
                <a:ext cx="1447800" cy="519546"/>
              </a:xfrm>
              <a:custGeom>
                <a:avLst/>
                <a:gdLst>
                  <a:gd name="T0" fmla="*/ 2147483647 w 988"/>
                  <a:gd name="T1" fmla="*/ 2147483647 h 376"/>
                  <a:gd name="T2" fmla="*/ 2147483647 w 988"/>
                  <a:gd name="T3" fmla="*/ 2147483647 h 376"/>
                  <a:gd name="T4" fmla="*/ 2147483647 w 988"/>
                  <a:gd name="T5" fmla="*/ 2147483647 h 376"/>
                  <a:gd name="T6" fmla="*/ 2147483647 w 988"/>
                  <a:gd name="T7" fmla="*/ 2147483647 h 376"/>
                  <a:gd name="T8" fmla="*/ 2147483647 w 988"/>
                  <a:gd name="T9" fmla="*/ 2147483647 h 376"/>
                  <a:gd name="T10" fmla="*/ 2147483647 w 988"/>
                  <a:gd name="T11" fmla="*/ 2147483647 h 376"/>
                  <a:gd name="T12" fmla="*/ 2147483647 w 988"/>
                  <a:gd name="T13" fmla="*/ 2147483647 h 376"/>
                  <a:gd name="T14" fmla="*/ 2147483647 w 988"/>
                  <a:gd name="T15" fmla="*/ 2147483647 h 376"/>
                  <a:gd name="T16" fmla="*/ 2147483647 w 988"/>
                  <a:gd name="T17" fmla="*/ 2147483647 h 376"/>
                  <a:gd name="T18" fmla="*/ 2147483647 w 988"/>
                  <a:gd name="T19" fmla="*/ 2147483647 h 376"/>
                  <a:gd name="T20" fmla="*/ 2147483647 w 988"/>
                  <a:gd name="T21" fmla="*/ 2147483647 h 376"/>
                  <a:gd name="T22" fmla="*/ 2147483647 w 988"/>
                  <a:gd name="T23" fmla="*/ 2147483647 h 376"/>
                  <a:gd name="T24" fmla="*/ 2147483647 w 988"/>
                  <a:gd name="T25" fmla="*/ 2147483647 h 376"/>
                  <a:gd name="T26" fmla="*/ 2147483647 w 988"/>
                  <a:gd name="T27" fmla="*/ 2147483647 h 376"/>
                  <a:gd name="T28" fmla="*/ 2147483647 w 988"/>
                  <a:gd name="T29" fmla="*/ 2147483647 h 376"/>
                  <a:gd name="T30" fmla="*/ 2147483647 w 988"/>
                  <a:gd name="T31" fmla="*/ 2147483647 h 376"/>
                  <a:gd name="T32" fmla="*/ 2147483647 w 988"/>
                  <a:gd name="T33" fmla="*/ 2147483647 h 376"/>
                  <a:gd name="T34" fmla="*/ 2147483647 w 988"/>
                  <a:gd name="T35" fmla="*/ 2147483647 h 376"/>
                  <a:gd name="T36" fmla="*/ 2147483647 w 988"/>
                  <a:gd name="T37" fmla="*/ 2147483647 h 376"/>
                  <a:gd name="T38" fmla="*/ 2147483647 w 988"/>
                  <a:gd name="T39" fmla="*/ 2147483647 h 376"/>
                  <a:gd name="T40" fmla="*/ 2147483647 w 988"/>
                  <a:gd name="T41" fmla="*/ 2147483647 h 376"/>
                  <a:gd name="T42" fmla="*/ 2147483647 w 988"/>
                  <a:gd name="T43" fmla="*/ 2147483647 h 376"/>
                  <a:gd name="T44" fmla="*/ 2147483647 w 988"/>
                  <a:gd name="T45" fmla="*/ 2147483647 h 376"/>
                  <a:gd name="T46" fmla="*/ 2147483647 w 988"/>
                  <a:gd name="T47" fmla="*/ 2147483647 h 376"/>
                  <a:gd name="T48" fmla="*/ 2147483647 w 988"/>
                  <a:gd name="T49" fmla="*/ 2147483647 h 376"/>
                  <a:gd name="T50" fmla="*/ 2147483647 w 988"/>
                  <a:gd name="T51" fmla="*/ 2147483647 h 376"/>
                  <a:gd name="T52" fmla="*/ 2147483647 w 988"/>
                  <a:gd name="T53" fmla="*/ 2147483647 h 376"/>
                  <a:gd name="T54" fmla="*/ 2147483647 w 988"/>
                  <a:gd name="T55" fmla="*/ 0 h 376"/>
                  <a:gd name="T56" fmla="*/ 2147483647 w 988"/>
                  <a:gd name="T57" fmla="*/ 2147483647 h 376"/>
                  <a:gd name="T58" fmla="*/ 2147483647 w 988"/>
                  <a:gd name="T59" fmla="*/ 2147483647 h 376"/>
                  <a:gd name="T60" fmla="*/ 2147483647 w 988"/>
                  <a:gd name="T61" fmla="*/ 2147483647 h 376"/>
                  <a:gd name="T62" fmla="*/ 2147483647 w 988"/>
                  <a:gd name="T63" fmla="*/ 2147483647 h 376"/>
                  <a:gd name="T64" fmla="*/ 2147483647 w 988"/>
                  <a:gd name="T65" fmla="*/ 2147483647 h 376"/>
                  <a:gd name="T66" fmla="*/ 2147483647 w 988"/>
                  <a:gd name="T67" fmla="*/ 2147483647 h 376"/>
                  <a:gd name="T68" fmla="*/ 2147483647 w 988"/>
                  <a:gd name="T69" fmla="*/ 2147483647 h 376"/>
                  <a:gd name="T70" fmla="*/ 2147483647 w 988"/>
                  <a:gd name="T71" fmla="*/ 2147483647 h 376"/>
                  <a:gd name="T72" fmla="*/ 2147483647 w 988"/>
                  <a:gd name="T73" fmla="*/ 2147483647 h 376"/>
                  <a:gd name="T74" fmla="*/ 2147483647 w 988"/>
                  <a:gd name="T75" fmla="*/ 2147483647 h 376"/>
                  <a:gd name="T76" fmla="*/ 2147483647 w 988"/>
                  <a:gd name="T77" fmla="*/ 2147483647 h 376"/>
                  <a:gd name="T78" fmla="*/ 2147483647 w 988"/>
                  <a:gd name="T79" fmla="*/ 2147483647 h 376"/>
                  <a:gd name="T80" fmla="*/ 2147483647 w 988"/>
                  <a:gd name="T81" fmla="*/ 2147483647 h 376"/>
                  <a:gd name="T82" fmla="*/ 2147483647 w 988"/>
                  <a:gd name="T83" fmla="*/ 2147483647 h 376"/>
                  <a:gd name="T84" fmla="*/ 2147483647 w 988"/>
                  <a:gd name="T85" fmla="*/ 2147483647 h 376"/>
                  <a:gd name="T86" fmla="*/ 2147483647 w 988"/>
                  <a:gd name="T87" fmla="*/ 2147483647 h 376"/>
                  <a:gd name="T88" fmla="*/ 2147483647 w 988"/>
                  <a:gd name="T89" fmla="*/ 2147483647 h 376"/>
                  <a:gd name="T90" fmla="*/ 2147483647 w 988"/>
                  <a:gd name="T91" fmla="*/ 2147483647 h 376"/>
                  <a:gd name="T92" fmla="*/ 2147483647 w 988"/>
                  <a:gd name="T93" fmla="*/ 2147483647 h 376"/>
                  <a:gd name="T94" fmla="*/ 2147483647 w 988"/>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76"/>
                  <a:gd name="T146" fmla="*/ 988 w 988"/>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76">
                    <a:moveTo>
                      <a:pt x="0" y="368"/>
                    </a:moveTo>
                    <a:lnTo>
                      <a:pt x="8" y="364"/>
                    </a:lnTo>
                    <a:lnTo>
                      <a:pt x="20" y="360"/>
                    </a:lnTo>
                    <a:lnTo>
                      <a:pt x="28" y="356"/>
                    </a:lnTo>
                    <a:lnTo>
                      <a:pt x="40" y="352"/>
                    </a:lnTo>
                    <a:lnTo>
                      <a:pt x="52" y="352"/>
                    </a:lnTo>
                    <a:lnTo>
                      <a:pt x="60" y="348"/>
                    </a:lnTo>
                    <a:lnTo>
                      <a:pt x="72" y="348"/>
                    </a:lnTo>
                    <a:lnTo>
                      <a:pt x="80" y="344"/>
                    </a:lnTo>
                    <a:lnTo>
                      <a:pt x="92" y="340"/>
                    </a:lnTo>
                    <a:lnTo>
                      <a:pt x="100" y="340"/>
                    </a:lnTo>
                    <a:lnTo>
                      <a:pt x="112" y="336"/>
                    </a:lnTo>
                    <a:lnTo>
                      <a:pt x="124" y="336"/>
                    </a:lnTo>
                    <a:lnTo>
                      <a:pt x="132" y="332"/>
                    </a:lnTo>
                    <a:lnTo>
                      <a:pt x="144" y="332"/>
                    </a:lnTo>
                    <a:lnTo>
                      <a:pt x="152" y="328"/>
                    </a:lnTo>
                    <a:lnTo>
                      <a:pt x="164" y="328"/>
                    </a:lnTo>
                    <a:lnTo>
                      <a:pt x="172" y="324"/>
                    </a:lnTo>
                    <a:lnTo>
                      <a:pt x="184" y="320"/>
                    </a:lnTo>
                    <a:lnTo>
                      <a:pt x="196" y="320"/>
                    </a:lnTo>
                    <a:lnTo>
                      <a:pt x="204" y="316"/>
                    </a:lnTo>
                    <a:lnTo>
                      <a:pt x="216" y="312"/>
                    </a:lnTo>
                    <a:lnTo>
                      <a:pt x="224" y="312"/>
                    </a:lnTo>
                    <a:lnTo>
                      <a:pt x="236" y="308"/>
                    </a:lnTo>
                    <a:lnTo>
                      <a:pt x="244" y="308"/>
                    </a:lnTo>
                    <a:lnTo>
                      <a:pt x="256" y="304"/>
                    </a:lnTo>
                    <a:lnTo>
                      <a:pt x="268" y="304"/>
                    </a:lnTo>
                    <a:lnTo>
                      <a:pt x="276" y="300"/>
                    </a:lnTo>
                    <a:lnTo>
                      <a:pt x="288" y="300"/>
                    </a:lnTo>
                    <a:lnTo>
                      <a:pt x="296" y="296"/>
                    </a:lnTo>
                    <a:lnTo>
                      <a:pt x="308" y="292"/>
                    </a:lnTo>
                    <a:lnTo>
                      <a:pt x="316" y="288"/>
                    </a:lnTo>
                    <a:lnTo>
                      <a:pt x="328" y="284"/>
                    </a:lnTo>
                    <a:lnTo>
                      <a:pt x="340" y="280"/>
                    </a:lnTo>
                    <a:lnTo>
                      <a:pt x="348" y="276"/>
                    </a:lnTo>
                    <a:lnTo>
                      <a:pt x="360" y="268"/>
                    </a:lnTo>
                    <a:lnTo>
                      <a:pt x="368" y="260"/>
                    </a:lnTo>
                    <a:lnTo>
                      <a:pt x="380" y="252"/>
                    </a:lnTo>
                    <a:lnTo>
                      <a:pt x="388" y="244"/>
                    </a:lnTo>
                    <a:lnTo>
                      <a:pt x="400" y="236"/>
                    </a:lnTo>
                    <a:lnTo>
                      <a:pt x="412" y="224"/>
                    </a:lnTo>
                    <a:lnTo>
                      <a:pt x="420" y="212"/>
                    </a:lnTo>
                    <a:lnTo>
                      <a:pt x="432" y="200"/>
                    </a:lnTo>
                    <a:lnTo>
                      <a:pt x="440" y="184"/>
                    </a:lnTo>
                    <a:lnTo>
                      <a:pt x="452" y="168"/>
                    </a:lnTo>
                    <a:lnTo>
                      <a:pt x="460" y="152"/>
                    </a:lnTo>
                    <a:lnTo>
                      <a:pt x="472" y="136"/>
                    </a:lnTo>
                    <a:lnTo>
                      <a:pt x="484" y="116"/>
                    </a:lnTo>
                    <a:lnTo>
                      <a:pt x="492" y="96"/>
                    </a:lnTo>
                    <a:lnTo>
                      <a:pt x="504" y="80"/>
                    </a:lnTo>
                    <a:lnTo>
                      <a:pt x="512" y="60"/>
                    </a:lnTo>
                    <a:lnTo>
                      <a:pt x="524" y="40"/>
                    </a:lnTo>
                    <a:lnTo>
                      <a:pt x="532" y="28"/>
                    </a:lnTo>
                    <a:lnTo>
                      <a:pt x="544" y="12"/>
                    </a:lnTo>
                    <a:lnTo>
                      <a:pt x="556" y="4"/>
                    </a:lnTo>
                    <a:lnTo>
                      <a:pt x="564" y="0"/>
                    </a:lnTo>
                    <a:lnTo>
                      <a:pt x="576" y="0"/>
                    </a:lnTo>
                    <a:lnTo>
                      <a:pt x="584" y="4"/>
                    </a:lnTo>
                    <a:lnTo>
                      <a:pt x="596" y="12"/>
                    </a:lnTo>
                    <a:lnTo>
                      <a:pt x="604" y="28"/>
                    </a:lnTo>
                    <a:lnTo>
                      <a:pt x="616" y="44"/>
                    </a:lnTo>
                    <a:lnTo>
                      <a:pt x="628" y="64"/>
                    </a:lnTo>
                    <a:lnTo>
                      <a:pt x="636" y="84"/>
                    </a:lnTo>
                    <a:lnTo>
                      <a:pt x="648" y="104"/>
                    </a:lnTo>
                    <a:lnTo>
                      <a:pt x="656" y="124"/>
                    </a:lnTo>
                    <a:lnTo>
                      <a:pt x="668" y="148"/>
                    </a:lnTo>
                    <a:lnTo>
                      <a:pt x="676" y="168"/>
                    </a:lnTo>
                    <a:lnTo>
                      <a:pt x="688" y="188"/>
                    </a:lnTo>
                    <a:lnTo>
                      <a:pt x="700" y="204"/>
                    </a:lnTo>
                    <a:lnTo>
                      <a:pt x="708" y="224"/>
                    </a:lnTo>
                    <a:lnTo>
                      <a:pt x="720" y="240"/>
                    </a:lnTo>
                    <a:lnTo>
                      <a:pt x="728" y="252"/>
                    </a:lnTo>
                    <a:lnTo>
                      <a:pt x="740" y="268"/>
                    </a:lnTo>
                    <a:lnTo>
                      <a:pt x="748" y="280"/>
                    </a:lnTo>
                    <a:lnTo>
                      <a:pt x="760" y="288"/>
                    </a:lnTo>
                    <a:lnTo>
                      <a:pt x="772" y="300"/>
                    </a:lnTo>
                    <a:lnTo>
                      <a:pt x="780" y="308"/>
                    </a:lnTo>
                    <a:lnTo>
                      <a:pt x="792" y="316"/>
                    </a:lnTo>
                    <a:lnTo>
                      <a:pt x="800" y="324"/>
                    </a:lnTo>
                    <a:lnTo>
                      <a:pt x="812" y="328"/>
                    </a:lnTo>
                    <a:lnTo>
                      <a:pt x="820" y="336"/>
                    </a:lnTo>
                    <a:lnTo>
                      <a:pt x="832" y="340"/>
                    </a:lnTo>
                    <a:lnTo>
                      <a:pt x="844" y="344"/>
                    </a:lnTo>
                    <a:lnTo>
                      <a:pt x="852" y="348"/>
                    </a:lnTo>
                    <a:lnTo>
                      <a:pt x="864" y="352"/>
                    </a:lnTo>
                    <a:lnTo>
                      <a:pt x="872" y="356"/>
                    </a:lnTo>
                    <a:lnTo>
                      <a:pt x="884" y="360"/>
                    </a:lnTo>
                    <a:lnTo>
                      <a:pt x="892" y="364"/>
                    </a:lnTo>
                    <a:lnTo>
                      <a:pt x="904" y="364"/>
                    </a:lnTo>
                    <a:lnTo>
                      <a:pt x="916" y="368"/>
                    </a:lnTo>
                    <a:lnTo>
                      <a:pt x="924" y="368"/>
                    </a:lnTo>
                    <a:lnTo>
                      <a:pt x="936" y="372"/>
                    </a:lnTo>
                    <a:lnTo>
                      <a:pt x="944" y="372"/>
                    </a:lnTo>
                    <a:lnTo>
                      <a:pt x="956" y="372"/>
                    </a:lnTo>
                    <a:lnTo>
                      <a:pt x="964" y="372"/>
                    </a:lnTo>
                    <a:lnTo>
                      <a:pt x="976" y="372"/>
                    </a:lnTo>
                    <a:lnTo>
                      <a:pt x="988" y="376"/>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0" name="Freeform 134"/>
              <p:cNvSpPr>
                <a:spLocks/>
              </p:cNvSpPr>
              <p:nvPr/>
            </p:nvSpPr>
            <p:spPr bwMode="auto">
              <a:xfrm>
                <a:off x="7696386" y="925310"/>
                <a:ext cx="1447800" cy="1220103"/>
              </a:xfrm>
              <a:custGeom>
                <a:avLst/>
                <a:gdLst>
                  <a:gd name="T0" fmla="*/ 2147483647 w 988"/>
                  <a:gd name="T1" fmla="*/ 2147483647 h 883"/>
                  <a:gd name="T2" fmla="*/ 2147483647 w 988"/>
                  <a:gd name="T3" fmla="*/ 2147483647 h 883"/>
                  <a:gd name="T4" fmla="*/ 2147483647 w 988"/>
                  <a:gd name="T5" fmla="*/ 2147483647 h 883"/>
                  <a:gd name="T6" fmla="*/ 2147483647 w 988"/>
                  <a:gd name="T7" fmla="*/ 2147483647 h 883"/>
                  <a:gd name="T8" fmla="*/ 2147483647 w 988"/>
                  <a:gd name="T9" fmla="*/ 2147483647 h 883"/>
                  <a:gd name="T10" fmla="*/ 2147483647 w 988"/>
                  <a:gd name="T11" fmla="*/ 2147483647 h 883"/>
                  <a:gd name="T12" fmla="*/ 2147483647 w 988"/>
                  <a:gd name="T13" fmla="*/ 2147483647 h 883"/>
                  <a:gd name="T14" fmla="*/ 2147483647 w 988"/>
                  <a:gd name="T15" fmla="*/ 2147483647 h 883"/>
                  <a:gd name="T16" fmla="*/ 2147483647 w 988"/>
                  <a:gd name="T17" fmla="*/ 2147483647 h 883"/>
                  <a:gd name="T18" fmla="*/ 2147483647 w 988"/>
                  <a:gd name="T19" fmla="*/ 2147483647 h 883"/>
                  <a:gd name="T20" fmla="*/ 2147483647 w 988"/>
                  <a:gd name="T21" fmla="*/ 2147483647 h 883"/>
                  <a:gd name="T22" fmla="*/ 2147483647 w 988"/>
                  <a:gd name="T23" fmla="*/ 2147483647 h 883"/>
                  <a:gd name="T24" fmla="*/ 2147483647 w 988"/>
                  <a:gd name="T25" fmla="*/ 2147483647 h 883"/>
                  <a:gd name="T26" fmla="*/ 2147483647 w 988"/>
                  <a:gd name="T27" fmla="*/ 2147483647 h 883"/>
                  <a:gd name="T28" fmla="*/ 2147483647 w 988"/>
                  <a:gd name="T29" fmla="*/ 2147483647 h 883"/>
                  <a:gd name="T30" fmla="*/ 2147483647 w 988"/>
                  <a:gd name="T31" fmla="*/ 2147483647 h 883"/>
                  <a:gd name="T32" fmla="*/ 2147483647 w 988"/>
                  <a:gd name="T33" fmla="*/ 2147483647 h 883"/>
                  <a:gd name="T34" fmla="*/ 2147483647 w 988"/>
                  <a:gd name="T35" fmla="*/ 2147483647 h 883"/>
                  <a:gd name="T36" fmla="*/ 2147483647 w 988"/>
                  <a:gd name="T37" fmla="*/ 2147483647 h 883"/>
                  <a:gd name="T38" fmla="*/ 2147483647 w 988"/>
                  <a:gd name="T39" fmla="*/ 2147483647 h 883"/>
                  <a:gd name="T40" fmla="*/ 2147483647 w 988"/>
                  <a:gd name="T41" fmla="*/ 2147483647 h 883"/>
                  <a:gd name="T42" fmla="*/ 2147483647 w 988"/>
                  <a:gd name="T43" fmla="*/ 2147483647 h 883"/>
                  <a:gd name="T44" fmla="*/ 2147483647 w 988"/>
                  <a:gd name="T45" fmla="*/ 2147483647 h 883"/>
                  <a:gd name="T46" fmla="*/ 2147483647 w 988"/>
                  <a:gd name="T47" fmla="*/ 2147483647 h 883"/>
                  <a:gd name="T48" fmla="*/ 2147483647 w 988"/>
                  <a:gd name="T49" fmla="*/ 2147483647 h 883"/>
                  <a:gd name="T50" fmla="*/ 2147483647 w 988"/>
                  <a:gd name="T51" fmla="*/ 2147483647 h 883"/>
                  <a:gd name="T52" fmla="*/ 2147483647 w 988"/>
                  <a:gd name="T53" fmla="*/ 2147483647 h 883"/>
                  <a:gd name="T54" fmla="*/ 2147483647 w 988"/>
                  <a:gd name="T55" fmla="*/ 2147483647 h 883"/>
                  <a:gd name="T56" fmla="*/ 2147483647 w 988"/>
                  <a:gd name="T57" fmla="*/ 2147483647 h 883"/>
                  <a:gd name="T58" fmla="*/ 2147483647 w 988"/>
                  <a:gd name="T59" fmla="*/ 0 h 883"/>
                  <a:gd name="T60" fmla="*/ 2147483647 w 988"/>
                  <a:gd name="T61" fmla="*/ 2147483647 h 883"/>
                  <a:gd name="T62" fmla="*/ 2147483647 w 988"/>
                  <a:gd name="T63" fmla="*/ 2147483647 h 883"/>
                  <a:gd name="T64" fmla="*/ 2147483647 w 988"/>
                  <a:gd name="T65" fmla="*/ 2147483647 h 883"/>
                  <a:gd name="T66" fmla="*/ 2147483647 w 988"/>
                  <a:gd name="T67" fmla="*/ 2147483647 h 883"/>
                  <a:gd name="T68" fmla="*/ 2147483647 w 988"/>
                  <a:gd name="T69" fmla="*/ 2147483647 h 883"/>
                  <a:gd name="T70" fmla="*/ 2147483647 w 988"/>
                  <a:gd name="T71" fmla="*/ 2147483647 h 883"/>
                  <a:gd name="T72" fmla="*/ 2147483647 w 988"/>
                  <a:gd name="T73" fmla="*/ 2147483647 h 883"/>
                  <a:gd name="T74" fmla="*/ 2147483647 w 988"/>
                  <a:gd name="T75" fmla="*/ 2147483647 h 883"/>
                  <a:gd name="T76" fmla="*/ 2147483647 w 988"/>
                  <a:gd name="T77" fmla="*/ 2147483647 h 883"/>
                  <a:gd name="T78" fmla="*/ 2147483647 w 988"/>
                  <a:gd name="T79" fmla="*/ 2147483647 h 883"/>
                  <a:gd name="T80" fmla="*/ 2147483647 w 988"/>
                  <a:gd name="T81" fmla="*/ 2147483647 h 883"/>
                  <a:gd name="T82" fmla="*/ 2147483647 w 988"/>
                  <a:gd name="T83" fmla="*/ 2147483647 h 883"/>
                  <a:gd name="T84" fmla="*/ 2147483647 w 988"/>
                  <a:gd name="T85" fmla="*/ 2147483647 h 883"/>
                  <a:gd name="T86" fmla="*/ 2147483647 w 988"/>
                  <a:gd name="T87" fmla="*/ 2147483647 h 883"/>
                  <a:gd name="T88" fmla="*/ 2147483647 w 988"/>
                  <a:gd name="T89" fmla="*/ 2147483647 h 883"/>
                  <a:gd name="T90" fmla="*/ 2147483647 w 988"/>
                  <a:gd name="T91" fmla="*/ 2147483647 h 883"/>
                  <a:gd name="T92" fmla="*/ 2147483647 w 988"/>
                  <a:gd name="T93" fmla="*/ 2147483647 h 883"/>
                  <a:gd name="T94" fmla="*/ 2147483647 w 988"/>
                  <a:gd name="T95" fmla="*/ 2147483647 h 8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883"/>
                  <a:gd name="T146" fmla="*/ 988 w 988"/>
                  <a:gd name="T147" fmla="*/ 883 h 8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883">
                    <a:moveTo>
                      <a:pt x="0" y="863"/>
                    </a:moveTo>
                    <a:lnTo>
                      <a:pt x="8" y="863"/>
                    </a:lnTo>
                    <a:lnTo>
                      <a:pt x="20" y="859"/>
                    </a:lnTo>
                    <a:lnTo>
                      <a:pt x="28" y="859"/>
                    </a:lnTo>
                    <a:lnTo>
                      <a:pt x="40" y="859"/>
                    </a:lnTo>
                    <a:lnTo>
                      <a:pt x="52" y="859"/>
                    </a:lnTo>
                    <a:lnTo>
                      <a:pt x="60" y="863"/>
                    </a:lnTo>
                    <a:lnTo>
                      <a:pt x="72" y="867"/>
                    </a:lnTo>
                    <a:lnTo>
                      <a:pt x="80" y="871"/>
                    </a:lnTo>
                    <a:lnTo>
                      <a:pt x="92" y="875"/>
                    </a:lnTo>
                    <a:lnTo>
                      <a:pt x="100" y="879"/>
                    </a:lnTo>
                    <a:lnTo>
                      <a:pt x="112" y="879"/>
                    </a:lnTo>
                    <a:lnTo>
                      <a:pt x="124" y="879"/>
                    </a:lnTo>
                    <a:lnTo>
                      <a:pt x="132" y="883"/>
                    </a:lnTo>
                    <a:lnTo>
                      <a:pt x="144" y="883"/>
                    </a:lnTo>
                    <a:lnTo>
                      <a:pt x="152" y="883"/>
                    </a:lnTo>
                    <a:lnTo>
                      <a:pt x="164" y="883"/>
                    </a:lnTo>
                    <a:lnTo>
                      <a:pt x="172" y="879"/>
                    </a:lnTo>
                    <a:lnTo>
                      <a:pt x="184" y="879"/>
                    </a:lnTo>
                    <a:lnTo>
                      <a:pt x="196" y="879"/>
                    </a:lnTo>
                    <a:lnTo>
                      <a:pt x="204" y="875"/>
                    </a:lnTo>
                    <a:lnTo>
                      <a:pt x="216" y="875"/>
                    </a:lnTo>
                    <a:lnTo>
                      <a:pt x="224" y="875"/>
                    </a:lnTo>
                    <a:lnTo>
                      <a:pt x="236" y="875"/>
                    </a:lnTo>
                    <a:lnTo>
                      <a:pt x="244" y="875"/>
                    </a:lnTo>
                    <a:lnTo>
                      <a:pt x="256" y="875"/>
                    </a:lnTo>
                    <a:lnTo>
                      <a:pt x="268" y="875"/>
                    </a:lnTo>
                    <a:lnTo>
                      <a:pt x="276" y="875"/>
                    </a:lnTo>
                    <a:lnTo>
                      <a:pt x="288" y="875"/>
                    </a:lnTo>
                    <a:lnTo>
                      <a:pt x="296" y="875"/>
                    </a:lnTo>
                    <a:lnTo>
                      <a:pt x="308" y="875"/>
                    </a:lnTo>
                    <a:lnTo>
                      <a:pt x="316" y="871"/>
                    </a:lnTo>
                    <a:lnTo>
                      <a:pt x="328" y="867"/>
                    </a:lnTo>
                    <a:lnTo>
                      <a:pt x="340" y="859"/>
                    </a:lnTo>
                    <a:lnTo>
                      <a:pt x="348" y="847"/>
                    </a:lnTo>
                    <a:lnTo>
                      <a:pt x="360" y="835"/>
                    </a:lnTo>
                    <a:lnTo>
                      <a:pt x="368" y="819"/>
                    </a:lnTo>
                    <a:lnTo>
                      <a:pt x="380" y="799"/>
                    </a:lnTo>
                    <a:lnTo>
                      <a:pt x="388" y="779"/>
                    </a:lnTo>
                    <a:lnTo>
                      <a:pt x="400" y="751"/>
                    </a:lnTo>
                    <a:lnTo>
                      <a:pt x="412" y="727"/>
                    </a:lnTo>
                    <a:lnTo>
                      <a:pt x="420" y="695"/>
                    </a:lnTo>
                    <a:lnTo>
                      <a:pt x="432" y="663"/>
                    </a:lnTo>
                    <a:lnTo>
                      <a:pt x="440" y="631"/>
                    </a:lnTo>
                    <a:lnTo>
                      <a:pt x="452" y="599"/>
                    </a:lnTo>
                    <a:lnTo>
                      <a:pt x="460" y="563"/>
                    </a:lnTo>
                    <a:lnTo>
                      <a:pt x="472" y="527"/>
                    </a:lnTo>
                    <a:lnTo>
                      <a:pt x="484" y="487"/>
                    </a:lnTo>
                    <a:lnTo>
                      <a:pt x="492" y="443"/>
                    </a:lnTo>
                    <a:lnTo>
                      <a:pt x="504" y="399"/>
                    </a:lnTo>
                    <a:lnTo>
                      <a:pt x="512" y="355"/>
                    </a:lnTo>
                    <a:lnTo>
                      <a:pt x="524" y="303"/>
                    </a:lnTo>
                    <a:lnTo>
                      <a:pt x="532" y="255"/>
                    </a:lnTo>
                    <a:lnTo>
                      <a:pt x="544" y="203"/>
                    </a:lnTo>
                    <a:lnTo>
                      <a:pt x="556" y="155"/>
                    </a:lnTo>
                    <a:lnTo>
                      <a:pt x="564" y="107"/>
                    </a:lnTo>
                    <a:lnTo>
                      <a:pt x="576" y="67"/>
                    </a:lnTo>
                    <a:lnTo>
                      <a:pt x="584" y="36"/>
                    </a:lnTo>
                    <a:lnTo>
                      <a:pt x="596" y="12"/>
                    </a:lnTo>
                    <a:lnTo>
                      <a:pt x="604" y="0"/>
                    </a:lnTo>
                    <a:lnTo>
                      <a:pt x="616" y="0"/>
                    </a:lnTo>
                    <a:lnTo>
                      <a:pt x="628" y="8"/>
                    </a:lnTo>
                    <a:lnTo>
                      <a:pt x="636" y="28"/>
                    </a:lnTo>
                    <a:lnTo>
                      <a:pt x="648" y="59"/>
                    </a:lnTo>
                    <a:lnTo>
                      <a:pt x="656" y="95"/>
                    </a:lnTo>
                    <a:lnTo>
                      <a:pt x="668" y="139"/>
                    </a:lnTo>
                    <a:lnTo>
                      <a:pt x="676" y="183"/>
                    </a:lnTo>
                    <a:lnTo>
                      <a:pt x="688" y="231"/>
                    </a:lnTo>
                    <a:lnTo>
                      <a:pt x="700" y="279"/>
                    </a:lnTo>
                    <a:lnTo>
                      <a:pt x="708" y="323"/>
                    </a:lnTo>
                    <a:lnTo>
                      <a:pt x="720" y="367"/>
                    </a:lnTo>
                    <a:lnTo>
                      <a:pt x="728" y="407"/>
                    </a:lnTo>
                    <a:lnTo>
                      <a:pt x="740" y="447"/>
                    </a:lnTo>
                    <a:lnTo>
                      <a:pt x="748" y="479"/>
                    </a:lnTo>
                    <a:lnTo>
                      <a:pt x="760" y="511"/>
                    </a:lnTo>
                    <a:lnTo>
                      <a:pt x="772" y="535"/>
                    </a:lnTo>
                    <a:lnTo>
                      <a:pt x="780" y="563"/>
                    </a:lnTo>
                    <a:lnTo>
                      <a:pt x="792" y="583"/>
                    </a:lnTo>
                    <a:lnTo>
                      <a:pt x="800" y="603"/>
                    </a:lnTo>
                    <a:lnTo>
                      <a:pt x="812" y="619"/>
                    </a:lnTo>
                    <a:lnTo>
                      <a:pt x="820" y="635"/>
                    </a:lnTo>
                    <a:lnTo>
                      <a:pt x="832" y="647"/>
                    </a:lnTo>
                    <a:lnTo>
                      <a:pt x="844" y="659"/>
                    </a:lnTo>
                    <a:lnTo>
                      <a:pt x="852" y="671"/>
                    </a:lnTo>
                    <a:lnTo>
                      <a:pt x="864" y="679"/>
                    </a:lnTo>
                    <a:lnTo>
                      <a:pt x="872" y="691"/>
                    </a:lnTo>
                    <a:lnTo>
                      <a:pt x="884" y="695"/>
                    </a:lnTo>
                    <a:lnTo>
                      <a:pt x="892" y="703"/>
                    </a:lnTo>
                    <a:lnTo>
                      <a:pt x="904" y="707"/>
                    </a:lnTo>
                    <a:lnTo>
                      <a:pt x="916" y="715"/>
                    </a:lnTo>
                    <a:lnTo>
                      <a:pt x="924" y="719"/>
                    </a:lnTo>
                    <a:lnTo>
                      <a:pt x="936" y="723"/>
                    </a:lnTo>
                    <a:lnTo>
                      <a:pt x="944" y="723"/>
                    </a:lnTo>
                    <a:lnTo>
                      <a:pt x="956" y="727"/>
                    </a:lnTo>
                    <a:lnTo>
                      <a:pt x="964" y="727"/>
                    </a:lnTo>
                    <a:lnTo>
                      <a:pt x="976" y="731"/>
                    </a:lnTo>
                    <a:lnTo>
                      <a:pt x="988" y="731"/>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1" name="Freeform 135"/>
              <p:cNvSpPr>
                <a:spLocks/>
              </p:cNvSpPr>
              <p:nvPr/>
            </p:nvSpPr>
            <p:spPr bwMode="auto">
              <a:xfrm>
                <a:off x="7696386" y="1896694"/>
                <a:ext cx="1447800" cy="254246"/>
              </a:xfrm>
              <a:custGeom>
                <a:avLst/>
                <a:gdLst>
                  <a:gd name="T0" fmla="*/ 2147483647 w 988"/>
                  <a:gd name="T1" fmla="*/ 2147483647 h 184"/>
                  <a:gd name="T2" fmla="*/ 2147483647 w 988"/>
                  <a:gd name="T3" fmla="*/ 2147483647 h 184"/>
                  <a:gd name="T4" fmla="*/ 2147483647 w 988"/>
                  <a:gd name="T5" fmla="*/ 2147483647 h 184"/>
                  <a:gd name="T6" fmla="*/ 2147483647 w 988"/>
                  <a:gd name="T7" fmla="*/ 2147483647 h 184"/>
                  <a:gd name="T8" fmla="*/ 2147483647 w 988"/>
                  <a:gd name="T9" fmla="*/ 2147483647 h 184"/>
                  <a:gd name="T10" fmla="*/ 2147483647 w 988"/>
                  <a:gd name="T11" fmla="*/ 2147483647 h 184"/>
                  <a:gd name="T12" fmla="*/ 2147483647 w 988"/>
                  <a:gd name="T13" fmla="*/ 2147483647 h 184"/>
                  <a:gd name="T14" fmla="*/ 2147483647 w 988"/>
                  <a:gd name="T15" fmla="*/ 2147483647 h 184"/>
                  <a:gd name="T16" fmla="*/ 2147483647 w 988"/>
                  <a:gd name="T17" fmla="*/ 2147483647 h 184"/>
                  <a:gd name="T18" fmla="*/ 2147483647 w 988"/>
                  <a:gd name="T19" fmla="*/ 2147483647 h 184"/>
                  <a:gd name="T20" fmla="*/ 2147483647 w 988"/>
                  <a:gd name="T21" fmla="*/ 2147483647 h 184"/>
                  <a:gd name="T22" fmla="*/ 2147483647 w 988"/>
                  <a:gd name="T23" fmla="*/ 2147483647 h 184"/>
                  <a:gd name="T24" fmla="*/ 2147483647 w 988"/>
                  <a:gd name="T25" fmla="*/ 2147483647 h 184"/>
                  <a:gd name="T26" fmla="*/ 2147483647 w 988"/>
                  <a:gd name="T27" fmla="*/ 2147483647 h 184"/>
                  <a:gd name="T28" fmla="*/ 2147483647 w 988"/>
                  <a:gd name="T29" fmla="*/ 2147483647 h 184"/>
                  <a:gd name="T30" fmla="*/ 2147483647 w 988"/>
                  <a:gd name="T31" fmla="*/ 2147483647 h 184"/>
                  <a:gd name="T32" fmla="*/ 2147483647 w 988"/>
                  <a:gd name="T33" fmla="*/ 2147483647 h 184"/>
                  <a:gd name="T34" fmla="*/ 2147483647 w 988"/>
                  <a:gd name="T35" fmla="*/ 2147483647 h 184"/>
                  <a:gd name="T36" fmla="*/ 2147483647 w 988"/>
                  <a:gd name="T37" fmla="*/ 2147483647 h 184"/>
                  <a:gd name="T38" fmla="*/ 2147483647 w 988"/>
                  <a:gd name="T39" fmla="*/ 2147483647 h 184"/>
                  <a:gd name="T40" fmla="*/ 2147483647 w 988"/>
                  <a:gd name="T41" fmla="*/ 2147483647 h 184"/>
                  <a:gd name="T42" fmla="*/ 2147483647 w 988"/>
                  <a:gd name="T43" fmla="*/ 2147483647 h 184"/>
                  <a:gd name="T44" fmla="*/ 2147483647 w 988"/>
                  <a:gd name="T45" fmla="*/ 2147483647 h 184"/>
                  <a:gd name="T46" fmla="*/ 2147483647 w 988"/>
                  <a:gd name="T47" fmla="*/ 2147483647 h 184"/>
                  <a:gd name="T48" fmla="*/ 2147483647 w 988"/>
                  <a:gd name="T49" fmla="*/ 2147483647 h 184"/>
                  <a:gd name="T50" fmla="*/ 2147483647 w 988"/>
                  <a:gd name="T51" fmla="*/ 2147483647 h 184"/>
                  <a:gd name="T52" fmla="*/ 2147483647 w 988"/>
                  <a:gd name="T53" fmla="*/ 2147483647 h 184"/>
                  <a:gd name="T54" fmla="*/ 2147483647 w 988"/>
                  <a:gd name="T55" fmla="*/ 2147483647 h 184"/>
                  <a:gd name="T56" fmla="*/ 2147483647 w 988"/>
                  <a:gd name="T57" fmla="*/ 0 h 184"/>
                  <a:gd name="T58" fmla="*/ 2147483647 w 988"/>
                  <a:gd name="T59" fmla="*/ 0 h 184"/>
                  <a:gd name="T60" fmla="*/ 2147483647 w 988"/>
                  <a:gd name="T61" fmla="*/ 0 h 184"/>
                  <a:gd name="T62" fmla="*/ 2147483647 w 988"/>
                  <a:gd name="T63" fmla="*/ 2147483647 h 184"/>
                  <a:gd name="T64" fmla="*/ 2147483647 w 988"/>
                  <a:gd name="T65" fmla="*/ 2147483647 h 184"/>
                  <a:gd name="T66" fmla="*/ 2147483647 w 988"/>
                  <a:gd name="T67" fmla="*/ 2147483647 h 184"/>
                  <a:gd name="T68" fmla="*/ 2147483647 w 988"/>
                  <a:gd name="T69" fmla="*/ 2147483647 h 184"/>
                  <a:gd name="T70" fmla="*/ 2147483647 w 988"/>
                  <a:gd name="T71" fmla="*/ 2147483647 h 184"/>
                  <a:gd name="T72" fmla="*/ 2147483647 w 988"/>
                  <a:gd name="T73" fmla="*/ 2147483647 h 184"/>
                  <a:gd name="T74" fmla="*/ 2147483647 w 988"/>
                  <a:gd name="T75" fmla="*/ 2147483647 h 184"/>
                  <a:gd name="T76" fmla="*/ 2147483647 w 988"/>
                  <a:gd name="T77" fmla="*/ 2147483647 h 184"/>
                  <a:gd name="T78" fmla="*/ 2147483647 w 988"/>
                  <a:gd name="T79" fmla="*/ 2147483647 h 184"/>
                  <a:gd name="T80" fmla="*/ 2147483647 w 988"/>
                  <a:gd name="T81" fmla="*/ 2147483647 h 184"/>
                  <a:gd name="T82" fmla="*/ 2147483647 w 988"/>
                  <a:gd name="T83" fmla="*/ 2147483647 h 184"/>
                  <a:gd name="T84" fmla="*/ 2147483647 w 988"/>
                  <a:gd name="T85" fmla="*/ 2147483647 h 184"/>
                  <a:gd name="T86" fmla="*/ 2147483647 w 988"/>
                  <a:gd name="T87" fmla="*/ 2147483647 h 184"/>
                  <a:gd name="T88" fmla="*/ 2147483647 w 988"/>
                  <a:gd name="T89" fmla="*/ 2147483647 h 184"/>
                  <a:gd name="T90" fmla="*/ 2147483647 w 988"/>
                  <a:gd name="T91" fmla="*/ 2147483647 h 184"/>
                  <a:gd name="T92" fmla="*/ 2147483647 w 988"/>
                  <a:gd name="T93" fmla="*/ 2147483647 h 184"/>
                  <a:gd name="T94" fmla="*/ 2147483647 w 988"/>
                  <a:gd name="T95" fmla="*/ 2147483647 h 1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184"/>
                  <a:gd name="T146" fmla="*/ 988 w 988"/>
                  <a:gd name="T147" fmla="*/ 184 h 1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184">
                    <a:moveTo>
                      <a:pt x="0" y="176"/>
                    </a:moveTo>
                    <a:lnTo>
                      <a:pt x="8" y="176"/>
                    </a:lnTo>
                    <a:lnTo>
                      <a:pt x="20" y="176"/>
                    </a:lnTo>
                    <a:lnTo>
                      <a:pt x="28" y="176"/>
                    </a:lnTo>
                    <a:lnTo>
                      <a:pt x="40" y="176"/>
                    </a:lnTo>
                    <a:lnTo>
                      <a:pt x="52" y="176"/>
                    </a:lnTo>
                    <a:lnTo>
                      <a:pt x="60" y="176"/>
                    </a:lnTo>
                    <a:lnTo>
                      <a:pt x="72" y="176"/>
                    </a:lnTo>
                    <a:lnTo>
                      <a:pt x="80" y="176"/>
                    </a:lnTo>
                    <a:lnTo>
                      <a:pt x="92" y="176"/>
                    </a:lnTo>
                    <a:lnTo>
                      <a:pt x="100" y="172"/>
                    </a:lnTo>
                    <a:lnTo>
                      <a:pt x="112" y="172"/>
                    </a:lnTo>
                    <a:lnTo>
                      <a:pt x="124" y="172"/>
                    </a:lnTo>
                    <a:lnTo>
                      <a:pt x="132" y="172"/>
                    </a:lnTo>
                    <a:lnTo>
                      <a:pt x="144" y="172"/>
                    </a:lnTo>
                    <a:lnTo>
                      <a:pt x="152" y="168"/>
                    </a:lnTo>
                    <a:lnTo>
                      <a:pt x="164" y="168"/>
                    </a:lnTo>
                    <a:lnTo>
                      <a:pt x="172" y="168"/>
                    </a:lnTo>
                    <a:lnTo>
                      <a:pt x="184" y="168"/>
                    </a:lnTo>
                    <a:lnTo>
                      <a:pt x="196" y="164"/>
                    </a:lnTo>
                    <a:lnTo>
                      <a:pt x="204" y="164"/>
                    </a:lnTo>
                    <a:lnTo>
                      <a:pt x="216" y="160"/>
                    </a:lnTo>
                    <a:lnTo>
                      <a:pt x="224" y="160"/>
                    </a:lnTo>
                    <a:lnTo>
                      <a:pt x="236" y="156"/>
                    </a:lnTo>
                    <a:lnTo>
                      <a:pt x="244" y="156"/>
                    </a:lnTo>
                    <a:lnTo>
                      <a:pt x="256" y="152"/>
                    </a:lnTo>
                    <a:lnTo>
                      <a:pt x="268" y="152"/>
                    </a:lnTo>
                    <a:lnTo>
                      <a:pt x="276" y="148"/>
                    </a:lnTo>
                    <a:lnTo>
                      <a:pt x="288" y="144"/>
                    </a:lnTo>
                    <a:lnTo>
                      <a:pt x="296" y="144"/>
                    </a:lnTo>
                    <a:lnTo>
                      <a:pt x="308" y="140"/>
                    </a:lnTo>
                    <a:lnTo>
                      <a:pt x="316" y="136"/>
                    </a:lnTo>
                    <a:lnTo>
                      <a:pt x="328" y="132"/>
                    </a:lnTo>
                    <a:lnTo>
                      <a:pt x="340" y="128"/>
                    </a:lnTo>
                    <a:lnTo>
                      <a:pt x="348" y="124"/>
                    </a:lnTo>
                    <a:lnTo>
                      <a:pt x="360" y="120"/>
                    </a:lnTo>
                    <a:lnTo>
                      <a:pt x="368" y="116"/>
                    </a:lnTo>
                    <a:lnTo>
                      <a:pt x="380" y="112"/>
                    </a:lnTo>
                    <a:lnTo>
                      <a:pt x="388" y="108"/>
                    </a:lnTo>
                    <a:lnTo>
                      <a:pt x="400" y="104"/>
                    </a:lnTo>
                    <a:lnTo>
                      <a:pt x="412" y="96"/>
                    </a:lnTo>
                    <a:lnTo>
                      <a:pt x="420" y="92"/>
                    </a:lnTo>
                    <a:lnTo>
                      <a:pt x="432" y="84"/>
                    </a:lnTo>
                    <a:lnTo>
                      <a:pt x="440" y="80"/>
                    </a:lnTo>
                    <a:lnTo>
                      <a:pt x="452" y="72"/>
                    </a:lnTo>
                    <a:lnTo>
                      <a:pt x="460" y="64"/>
                    </a:lnTo>
                    <a:lnTo>
                      <a:pt x="472" y="60"/>
                    </a:lnTo>
                    <a:lnTo>
                      <a:pt x="484" y="52"/>
                    </a:lnTo>
                    <a:lnTo>
                      <a:pt x="492" y="48"/>
                    </a:lnTo>
                    <a:lnTo>
                      <a:pt x="504" y="40"/>
                    </a:lnTo>
                    <a:lnTo>
                      <a:pt x="512" y="36"/>
                    </a:lnTo>
                    <a:lnTo>
                      <a:pt x="524" y="28"/>
                    </a:lnTo>
                    <a:lnTo>
                      <a:pt x="532" y="24"/>
                    </a:lnTo>
                    <a:lnTo>
                      <a:pt x="544" y="16"/>
                    </a:lnTo>
                    <a:lnTo>
                      <a:pt x="556" y="12"/>
                    </a:lnTo>
                    <a:lnTo>
                      <a:pt x="564" y="8"/>
                    </a:lnTo>
                    <a:lnTo>
                      <a:pt x="576" y="4"/>
                    </a:lnTo>
                    <a:lnTo>
                      <a:pt x="584" y="0"/>
                    </a:lnTo>
                    <a:lnTo>
                      <a:pt x="596" y="0"/>
                    </a:lnTo>
                    <a:lnTo>
                      <a:pt x="604" y="0"/>
                    </a:lnTo>
                    <a:lnTo>
                      <a:pt x="616" y="0"/>
                    </a:lnTo>
                    <a:lnTo>
                      <a:pt x="628" y="0"/>
                    </a:lnTo>
                    <a:lnTo>
                      <a:pt x="636" y="4"/>
                    </a:lnTo>
                    <a:lnTo>
                      <a:pt x="648" y="8"/>
                    </a:lnTo>
                    <a:lnTo>
                      <a:pt x="656" y="12"/>
                    </a:lnTo>
                    <a:lnTo>
                      <a:pt x="668" y="20"/>
                    </a:lnTo>
                    <a:lnTo>
                      <a:pt x="676" y="24"/>
                    </a:lnTo>
                    <a:lnTo>
                      <a:pt x="688" y="32"/>
                    </a:lnTo>
                    <a:lnTo>
                      <a:pt x="700" y="40"/>
                    </a:lnTo>
                    <a:lnTo>
                      <a:pt x="708" y="48"/>
                    </a:lnTo>
                    <a:lnTo>
                      <a:pt x="720" y="56"/>
                    </a:lnTo>
                    <a:lnTo>
                      <a:pt x="728" y="64"/>
                    </a:lnTo>
                    <a:lnTo>
                      <a:pt x="740" y="72"/>
                    </a:lnTo>
                    <a:lnTo>
                      <a:pt x="748" y="80"/>
                    </a:lnTo>
                    <a:lnTo>
                      <a:pt x="760" y="84"/>
                    </a:lnTo>
                    <a:lnTo>
                      <a:pt x="772" y="92"/>
                    </a:lnTo>
                    <a:lnTo>
                      <a:pt x="780" y="100"/>
                    </a:lnTo>
                    <a:lnTo>
                      <a:pt x="792" y="108"/>
                    </a:lnTo>
                    <a:lnTo>
                      <a:pt x="800" y="112"/>
                    </a:lnTo>
                    <a:lnTo>
                      <a:pt x="812" y="120"/>
                    </a:lnTo>
                    <a:lnTo>
                      <a:pt x="820" y="124"/>
                    </a:lnTo>
                    <a:lnTo>
                      <a:pt x="832" y="132"/>
                    </a:lnTo>
                    <a:lnTo>
                      <a:pt x="844" y="136"/>
                    </a:lnTo>
                    <a:lnTo>
                      <a:pt x="852" y="140"/>
                    </a:lnTo>
                    <a:lnTo>
                      <a:pt x="864" y="148"/>
                    </a:lnTo>
                    <a:lnTo>
                      <a:pt x="872" y="152"/>
                    </a:lnTo>
                    <a:lnTo>
                      <a:pt x="884" y="156"/>
                    </a:lnTo>
                    <a:lnTo>
                      <a:pt x="892" y="160"/>
                    </a:lnTo>
                    <a:lnTo>
                      <a:pt x="904" y="164"/>
                    </a:lnTo>
                    <a:lnTo>
                      <a:pt x="916" y="168"/>
                    </a:lnTo>
                    <a:lnTo>
                      <a:pt x="924" y="172"/>
                    </a:lnTo>
                    <a:lnTo>
                      <a:pt x="936" y="172"/>
                    </a:lnTo>
                    <a:lnTo>
                      <a:pt x="944" y="176"/>
                    </a:lnTo>
                    <a:lnTo>
                      <a:pt x="956" y="180"/>
                    </a:lnTo>
                    <a:lnTo>
                      <a:pt x="964" y="180"/>
                    </a:lnTo>
                    <a:lnTo>
                      <a:pt x="976" y="180"/>
                    </a:lnTo>
                    <a:lnTo>
                      <a:pt x="988" y="184"/>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2" name="Freeform 136"/>
              <p:cNvSpPr>
                <a:spLocks/>
              </p:cNvSpPr>
              <p:nvPr/>
            </p:nvSpPr>
            <p:spPr bwMode="auto">
              <a:xfrm>
                <a:off x="7696386" y="1002689"/>
                <a:ext cx="1447800" cy="1131670"/>
              </a:xfrm>
              <a:custGeom>
                <a:avLst/>
                <a:gdLst>
                  <a:gd name="T0" fmla="*/ 2147483647 w 988"/>
                  <a:gd name="T1" fmla="*/ 2147483647 h 819"/>
                  <a:gd name="T2" fmla="*/ 2147483647 w 988"/>
                  <a:gd name="T3" fmla="*/ 2147483647 h 819"/>
                  <a:gd name="T4" fmla="*/ 2147483647 w 988"/>
                  <a:gd name="T5" fmla="*/ 2147483647 h 819"/>
                  <a:gd name="T6" fmla="*/ 2147483647 w 988"/>
                  <a:gd name="T7" fmla="*/ 2147483647 h 819"/>
                  <a:gd name="T8" fmla="*/ 2147483647 w 988"/>
                  <a:gd name="T9" fmla="*/ 2147483647 h 819"/>
                  <a:gd name="T10" fmla="*/ 2147483647 w 988"/>
                  <a:gd name="T11" fmla="*/ 2147483647 h 819"/>
                  <a:gd name="T12" fmla="*/ 2147483647 w 988"/>
                  <a:gd name="T13" fmla="*/ 2147483647 h 819"/>
                  <a:gd name="T14" fmla="*/ 2147483647 w 988"/>
                  <a:gd name="T15" fmla="*/ 2147483647 h 819"/>
                  <a:gd name="T16" fmla="*/ 2147483647 w 988"/>
                  <a:gd name="T17" fmla="*/ 2147483647 h 819"/>
                  <a:gd name="T18" fmla="*/ 2147483647 w 988"/>
                  <a:gd name="T19" fmla="*/ 2147483647 h 819"/>
                  <a:gd name="T20" fmla="*/ 2147483647 w 988"/>
                  <a:gd name="T21" fmla="*/ 2147483647 h 819"/>
                  <a:gd name="T22" fmla="*/ 2147483647 w 988"/>
                  <a:gd name="T23" fmla="*/ 2147483647 h 819"/>
                  <a:gd name="T24" fmla="*/ 2147483647 w 988"/>
                  <a:gd name="T25" fmla="*/ 2147483647 h 819"/>
                  <a:gd name="T26" fmla="*/ 2147483647 w 988"/>
                  <a:gd name="T27" fmla="*/ 2147483647 h 819"/>
                  <a:gd name="T28" fmla="*/ 2147483647 w 988"/>
                  <a:gd name="T29" fmla="*/ 2147483647 h 819"/>
                  <a:gd name="T30" fmla="*/ 2147483647 w 988"/>
                  <a:gd name="T31" fmla="*/ 2147483647 h 819"/>
                  <a:gd name="T32" fmla="*/ 2147483647 w 988"/>
                  <a:gd name="T33" fmla="*/ 2147483647 h 819"/>
                  <a:gd name="T34" fmla="*/ 2147483647 w 988"/>
                  <a:gd name="T35" fmla="*/ 2147483647 h 819"/>
                  <a:gd name="T36" fmla="*/ 2147483647 w 988"/>
                  <a:gd name="T37" fmla="*/ 2147483647 h 819"/>
                  <a:gd name="T38" fmla="*/ 2147483647 w 988"/>
                  <a:gd name="T39" fmla="*/ 2147483647 h 819"/>
                  <a:gd name="T40" fmla="*/ 2147483647 w 988"/>
                  <a:gd name="T41" fmla="*/ 2147483647 h 819"/>
                  <a:gd name="T42" fmla="*/ 2147483647 w 988"/>
                  <a:gd name="T43" fmla="*/ 2147483647 h 819"/>
                  <a:gd name="T44" fmla="*/ 2147483647 w 988"/>
                  <a:gd name="T45" fmla="*/ 2147483647 h 819"/>
                  <a:gd name="T46" fmla="*/ 2147483647 w 988"/>
                  <a:gd name="T47" fmla="*/ 2147483647 h 819"/>
                  <a:gd name="T48" fmla="*/ 2147483647 w 988"/>
                  <a:gd name="T49" fmla="*/ 2147483647 h 819"/>
                  <a:gd name="T50" fmla="*/ 2147483647 w 988"/>
                  <a:gd name="T51" fmla="*/ 2147483647 h 819"/>
                  <a:gd name="T52" fmla="*/ 2147483647 w 988"/>
                  <a:gd name="T53" fmla="*/ 2147483647 h 819"/>
                  <a:gd name="T54" fmla="*/ 2147483647 w 988"/>
                  <a:gd name="T55" fmla="*/ 2147483647 h 819"/>
                  <a:gd name="T56" fmla="*/ 2147483647 w 988"/>
                  <a:gd name="T57" fmla="*/ 2147483647 h 819"/>
                  <a:gd name="T58" fmla="*/ 2147483647 w 988"/>
                  <a:gd name="T59" fmla="*/ 2147483647 h 819"/>
                  <a:gd name="T60" fmla="*/ 2147483647 w 988"/>
                  <a:gd name="T61" fmla="*/ 2147483647 h 819"/>
                  <a:gd name="T62" fmla="*/ 2147483647 w 988"/>
                  <a:gd name="T63" fmla="*/ 2147483647 h 819"/>
                  <a:gd name="T64" fmla="*/ 2147483647 w 988"/>
                  <a:gd name="T65" fmla="*/ 2147483647 h 819"/>
                  <a:gd name="T66" fmla="*/ 2147483647 w 988"/>
                  <a:gd name="T67" fmla="*/ 2147483647 h 819"/>
                  <a:gd name="T68" fmla="*/ 2147483647 w 988"/>
                  <a:gd name="T69" fmla="*/ 2147483647 h 819"/>
                  <a:gd name="T70" fmla="*/ 2147483647 w 988"/>
                  <a:gd name="T71" fmla="*/ 2147483647 h 819"/>
                  <a:gd name="T72" fmla="*/ 2147483647 w 988"/>
                  <a:gd name="T73" fmla="*/ 2147483647 h 819"/>
                  <a:gd name="T74" fmla="*/ 2147483647 w 988"/>
                  <a:gd name="T75" fmla="*/ 2147483647 h 819"/>
                  <a:gd name="T76" fmla="*/ 2147483647 w 988"/>
                  <a:gd name="T77" fmla="*/ 2147483647 h 819"/>
                  <a:gd name="T78" fmla="*/ 2147483647 w 988"/>
                  <a:gd name="T79" fmla="*/ 2147483647 h 819"/>
                  <a:gd name="T80" fmla="*/ 2147483647 w 988"/>
                  <a:gd name="T81" fmla="*/ 2147483647 h 819"/>
                  <a:gd name="T82" fmla="*/ 2147483647 w 988"/>
                  <a:gd name="T83" fmla="*/ 2147483647 h 819"/>
                  <a:gd name="T84" fmla="*/ 2147483647 w 988"/>
                  <a:gd name="T85" fmla="*/ 2147483647 h 819"/>
                  <a:gd name="T86" fmla="*/ 2147483647 w 988"/>
                  <a:gd name="T87" fmla="*/ 2147483647 h 819"/>
                  <a:gd name="T88" fmla="*/ 2147483647 w 988"/>
                  <a:gd name="T89" fmla="*/ 2147483647 h 819"/>
                  <a:gd name="T90" fmla="*/ 2147483647 w 988"/>
                  <a:gd name="T91" fmla="*/ 2147483647 h 819"/>
                  <a:gd name="T92" fmla="*/ 2147483647 w 988"/>
                  <a:gd name="T93" fmla="*/ 2147483647 h 819"/>
                  <a:gd name="T94" fmla="*/ 2147483647 w 988"/>
                  <a:gd name="T95" fmla="*/ 2147483647 h 8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819"/>
                  <a:gd name="T146" fmla="*/ 988 w 988"/>
                  <a:gd name="T147" fmla="*/ 819 h 8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819">
                    <a:moveTo>
                      <a:pt x="0" y="819"/>
                    </a:moveTo>
                    <a:lnTo>
                      <a:pt x="8" y="819"/>
                    </a:lnTo>
                    <a:lnTo>
                      <a:pt x="20" y="815"/>
                    </a:lnTo>
                    <a:lnTo>
                      <a:pt x="28" y="811"/>
                    </a:lnTo>
                    <a:lnTo>
                      <a:pt x="40" y="807"/>
                    </a:lnTo>
                    <a:lnTo>
                      <a:pt x="52" y="803"/>
                    </a:lnTo>
                    <a:lnTo>
                      <a:pt x="60" y="799"/>
                    </a:lnTo>
                    <a:lnTo>
                      <a:pt x="72" y="795"/>
                    </a:lnTo>
                    <a:lnTo>
                      <a:pt x="80" y="791"/>
                    </a:lnTo>
                    <a:lnTo>
                      <a:pt x="92" y="787"/>
                    </a:lnTo>
                    <a:lnTo>
                      <a:pt x="100" y="783"/>
                    </a:lnTo>
                    <a:lnTo>
                      <a:pt x="112" y="779"/>
                    </a:lnTo>
                    <a:lnTo>
                      <a:pt x="124" y="775"/>
                    </a:lnTo>
                    <a:lnTo>
                      <a:pt x="132" y="775"/>
                    </a:lnTo>
                    <a:lnTo>
                      <a:pt x="144" y="771"/>
                    </a:lnTo>
                    <a:lnTo>
                      <a:pt x="152" y="767"/>
                    </a:lnTo>
                    <a:lnTo>
                      <a:pt x="164" y="763"/>
                    </a:lnTo>
                    <a:lnTo>
                      <a:pt x="172" y="759"/>
                    </a:lnTo>
                    <a:lnTo>
                      <a:pt x="184" y="755"/>
                    </a:lnTo>
                    <a:lnTo>
                      <a:pt x="196" y="747"/>
                    </a:lnTo>
                    <a:lnTo>
                      <a:pt x="204" y="743"/>
                    </a:lnTo>
                    <a:lnTo>
                      <a:pt x="216" y="739"/>
                    </a:lnTo>
                    <a:lnTo>
                      <a:pt x="224" y="735"/>
                    </a:lnTo>
                    <a:lnTo>
                      <a:pt x="236" y="727"/>
                    </a:lnTo>
                    <a:lnTo>
                      <a:pt x="244" y="723"/>
                    </a:lnTo>
                    <a:lnTo>
                      <a:pt x="256" y="715"/>
                    </a:lnTo>
                    <a:lnTo>
                      <a:pt x="268" y="707"/>
                    </a:lnTo>
                    <a:lnTo>
                      <a:pt x="276" y="699"/>
                    </a:lnTo>
                    <a:lnTo>
                      <a:pt x="288" y="691"/>
                    </a:lnTo>
                    <a:lnTo>
                      <a:pt x="296" y="683"/>
                    </a:lnTo>
                    <a:lnTo>
                      <a:pt x="308" y="671"/>
                    </a:lnTo>
                    <a:lnTo>
                      <a:pt x="316" y="659"/>
                    </a:lnTo>
                    <a:lnTo>
                      <a:pt x="328" y="647"/>
                    </a:lnTo>
                    <a:lnTo>
                      <a:pt x="340" y="635"/>
                    </a:lnTo>
                    <a:lnTo>
                      <a:pt x="348" y="623"/>
                    </a:lnTo>
                    <a:lnTo>
                      <a:pt x="360" y="607"/>
                    </a:lnTo>
                    <a:lnTo>
                      <a:pt x="368" y="591"/>
                    </a:lnTo>
                    <a:lnTo>
                      <a:pt x="380" y="571"/>
                    </a:lnTo>
                    <a:lnTo>
                      <a:pt x="388" y="551"/>
                    </a:lnTo>
                    <a:lnTo>
                      <a:pt x="400" y="531"/>
                    </a:lnTo>
                    <a:lnTo>
                      <a:pt x="412" y="507"/>
                    </a:lnTo>
                    <a:lnTo>
                      <a:pt x="420" y="483"/>
                    </a:lnTo>
                    <a:lnTo>
                      <a:pt x="432" y="455"/>
                    </a:lnTo>
                    <a:lnTo>
                      <a:pt x="440" y="427"/>
                    </a:lnTo>
                    <a:lnTo>
                      <a:pt x="452" y="395"/>
                    </a:lnTo>
                    <a:lnTo>
                      <a:pt x="460" y="359"/>
                    </a:lnTo>
                    <a:lnTo>
                      <a:pt x="472" y="323"/>
                    </a:lnTo>
                    <a:lnTo>
                      <a:pt x="484" y="287"/>
                    </a:lnTo>
                    <a:lnTo>
                      <a:pt x="492" y="243"/>
                    </a:lnTo>
                    <a:lnTo>
                      <a:pt x="504" y="203"/>
                    </a:lnTo>
                    <a:lnTo>
                      <a:pt x="512" y="159"/>
                    </a:lnTo>
                    <a:lnTo>
                      <a:pt x="524" y="119"/>
                    </a:lnTo>
                    <a:lnTo>
                      <a:pt x="532" y="83"/>
                    </a:lnTo>
                    <a:lnTo>
                      <a:pt x="544" y="47"/>
                    </a:lnTo>
                    <a:lnTo>
                      <a:pt x="556" y="23"/>
                    </a:lnTo>
                    <a:lnTo>
                      <a:pt x="564" y="7"/>
                    </a:lnTo>
                    <a:lnTo>
                      <a:pt x="576" y="0"/>
                    </a:lnTo>
                    <a:lnTo>
                      <a:pt x="584" y="7"/>
                    </a:lnTo>
                    <a:lnTo>
                      <a:pt x="596" y="23"/>
                    </a:lnTo>
                    <a:lnTo>
                      <a:pt x="604" y="47"/>
                    </a:lnTo>
                    <a:lnTo>
                      <a:pt x="616" y="79"/>
                    </a:lnTo>
                    <a:lnTo>
                      <a:pt x="628" y="119"/>
                    </a:lnTo>
                    <a:lnTo>
                      <a:pt x="636" y="163"/>
                    </a:lnTo>
                    <a:lnTo>
                      <a:pt x="648" y="207"/>
                    </a:lnTo>
                    <a:lnTo>
                      <a:pt x="656" y="251"/>
                    </a:lnTo>
                    <a:lnTo>
                      <a:pt x="668" y="295"/>
                    </a:lnTo>
                    <a:lnTo>
                      <a:pt x="676" y="335"/>
                    </a:lnTo>
                    <a:lnTo>
                      <a:pt x="688" y="375"/>
                    </a:lnTo>
                    <a:lnTo>
                      <a:pt x="700" y="411"/>
                    </a:lnTo>
                    <a:lnTo>
                      <a:pt x="708" y="447"/>
                    </a:lnTo>
                    <a:lnTo>
                      <a:pt x="720" y="479"/>
                    </a:lnTo>
                    <a:lnTo>
                      <a:pt x="728" y="507"/>
                    </a:lnTo>
                    <a:lnTo>
                      <a:pt x="740" y="535"/>
                    </a:lnTo>
                    <a:lnTo>
                      <a:pt x="748" y="559"/>
                    </a:lnTo>
                    <a:lnTo>
                      <a:pt x="760" y="579"/>
                    </a:lnTo>
                    <a:lnTo>
                      <a:pt x="772" y="599"/>
                    </a:lnTo>
                    <a:lnTo>
                      <a:pt x="780" y="619"/>
                    </a:lnTo>
                    <a:lnTo>
                      <a:pt x="792" y="635"/>
                    </a:lnTo>
                    <a:lnTo>
                      <a:pt x="800" y="651"/>
                    </a:lnTo>
                    <a:lnTo>
                      <a:pt x="812" y="667"/>
                    </a:lnTo>
                    <a:lnTo>
                      <a:pt x="820" y="679"/>
                    </a:lnTo>
                    <a:lnTo>
                      <a:pt x="832" y="691"/>
                    </a:lnTo>
                    <a:lnTo>
                      <a:pt x="844" y="703"/>
                    </a:lnTo>
                    <a:lnTo>
                      <a:pt x="852" y="711"/>
                    </a:lnTo>
                    <a:lnTo>
                      <a:pt x="864" y="723"/>
                    </a:lnTo>
                    <a:lnTo>
                      <a:pt x="872" y="731"/>
                    </a:lnTo>
                    <a:lnTo>
                      <a:pt x="884" y="739"/>
                    </a:lnTo>
                    <a:lnTo>
                      <a:pt x="892" y="743"/>
                    </a:lnTo>
                    <a:lnTo>
                      <a:pt x="904" y="751"/>
                    </a:lnTo>
                    <a:lnTo>
                      <a:pt x="916" y="755"/>
                    </a:lnTo>
                    <a:lnTo>
                      <a:pt x="924" y="763"/>
                    </a:lnTo>
                    <a:lnTo>
                      <a:pt x="936" y="767"/>
                    </a:lnTo>
                    <a:lnTo>
                      <a:pt x="944" y="771"/>
                    </a:lnTo>
                    <a:lnTo>
                      <a:pt x="956" y="771"/>
                    </a:lnTo>
                    <a:lnTo>
                      <a:pt x="964" y="775"/>
                    </a:lnTo>
                    <a:lnTo>
                      <a:pt x="976" y="775"/>
                    </a:lnTo>
                    <a:lnTo>
                      <a:pt x="988" y="775"/>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3" name="Freeform 137"/>
              <p:cNvSpPr>
                <a:spLocks/>
              </p:cNvSpPr>
              <p:nvPr/>
            </p:nvSpPr>
            <p:spPr bwMode="auto">
              <a:xfrm>
                <a:off x="7696386" y="1664557"/>
                <a:ext cx="1447800" cy="480856"/>
              </a:xfrm>
              <a:custGeom>
                <a:avLst/>
                <a:gdLst>
                  <a:gd name="T0" fmla="*/ 2147483647 w 988"/>
                  <a:gd name="T1" fmla="*/ 2147483647 h 348"/>
                  <a:gd name="T2" fmla="*/ 2147483647 w 988"/>
                  <a:gd name="T3" fmla="*/ 2147483647 h 348"/>
                  <a:gd name="T4" fmla="*/ 2147483647 w 988"/>
                  <a:gd name="T5" fmla="*/ 2147483647 h 348"/>
                  <a:gd name="T6" fmla="*/ 2147483647 w 988"/>
                  <a:gd name="T7" fmla="*/ 2147483647 h 348"/>
                  <a:gd name="T8" fmla="*/ 2147483647 w 988"/>
                  <a:gd name="T9" fmla="*/ 2147483647 h 348"/>
                  <a:gd name="T10" fmla="*/ 2147483647 w 988"/>
                  <a:gd name="T11" fmla="*/ 2147483647 h 348"/>
                  <a:gd name="T12" fmla="*/ 2147483647 w 988"/>
                  <a:gd name="T13" fmla="*/ 2147483647 h 348"/>
                  <a:gd name="T14" fmla="*/ 2147483647 w 988"/>
                  <a:gd name="T15" fmla="*/ 2147483647 h 348"/>
                  <a:gd name="T16" fmla="*/ 2147483647 w 988"/>
                  <a:gd name="T17" fmla="*/ 2147483647 h 348"/>
                  <a:gd name="T18" fmla="*/ 2147483647 w 988"/>
                  <a:gd name="T19" fmla="*/ 2147483647 h 348"/>
                  <a:gd name="T20" fmla="*/ 2147483647 w 988"/>
                  <a:gd name="T21" fmla="*/ 2147483647 h 348"/>
                  <a:gd name="T22" fmla="*/ 2147483647 w 988"/>
                  <a:gd name="T23" fmla="*/ 2147483647 h 348"/>
                  <a:gd name="T24" fmla="*/ 2147483647 w 988"/>
                  <a:gd name="T25" fmla="*/ 2147483647 h 348"/>
                  <a:gd name="T26" fmla="*/ 2147483647 w 988"/>
                  <a:gd name="T27" fmla="*/ 2147483647 h 348"/>
                  <a:gd name="T28" fmla="*/ 2147483647 w 988"/>
                  <a:gd name="T29" fmla="*/ 2147483647 h 348"/>
                  <a:gd name="T30" fmla="*/ 2147483647 w 988"/>
                  <a:gd name="T31" fmla="*/ 2147483647 h 348"/>
                  <a:gd name="T32" fmla="*/ 2147483647 w 988"/>
                  <a:gd name="T33" fmla="*/ 2147483647 h 348"/>
                  <a:gd name="T34" fmla="*/ 2147483647 w 988"/>
                  <a:gd name="T35" fmla="*/ 2147483647 h 348"/>
                  <a:gd name="T36" fmla="*/ 2147483647 w 988"/>
                  <a:gd name="T37" fmla="*/ 2147483647 h 348"/>
                  <a:gd name="T38" fmla="*/ 2147483647 w 988"/>
                  <a:gd name="T39" fmla="*/ 2147483647 h 348"/>
                  <a:gd name="T40" fmla="*/ 2147483647 w 988"/>
                  <a:gd name="T41" fmla="*/ 2147483647 h 348"/>
                  <a:gd name="T42" fmla="*/ 2147483647 w 988"/>
                  <a:gd name="T43" fmla="*/ 2147483647 h 348"/>
                  <a:gd name="T44" fmla="*/ 2147483647 w 988"/>
                  <a:gd name="T45" fmla="*/ 2147483647 h 348"/>
                  <a:gd name="T46" fmla="*/ 2147483647 w 988"/>
                  <a:gd name="T47" fmla="*/ 2147483647 h 348"/>
                  <a:gd name="T48" fmla="*/ 2147483647 w 988"/>
                  <a:gd name="T49" fmla="*/ 2147483647 h 348"/>
                  <a:gd name="T50" fmla="*/ 2147483647 w 988"/>
                  <a:gd name="T51" fmla="*/ 2147483647 h 348"/>
                  <a:gd name="T52" fmla="*/ 2147483647 w 988"/>
                  <a:gd name="T53" fmla="*/ 2147483647 h 348"/>
                  <a:gd name="T54" fmla="*/ 2147483647 w 988"/>
                  <a:gd name="T55" fmla="*/ 0 h 348"/>
                  <a:gd name="T56" fmla="*/ 2147483647 w 988"/>
                  <a:gd name="T57" fmla="*/ 2147483647 h 348"/>
                  <a:gd name="T58" fmla="*/ 2147483647 w 988"/>
                  <a:gd name="T59" fmla="*/ 2147483647 h 348"/>
                  <a:gd name="T60" fmla="*/ 2147483647 w 988"/>
                  <a:gd name="T61" fmla="*/ 2147483647 h 348"/>
                  <a:gd name="T62" fmla="*/ 2147483647 w 988"/>
                  <a:gd name="T63" fmla="*/ 2147483647 h 348"/>
                  <a:gd name="T64" fmla="*/ 2147483647 w 988"/>
                  <a:gd name="T65" fmla="*/ 2147483647 h 348"/>
                  <a:gd name="T66" fmla="*/ 2147483647 w 988"/>
                  <a:gd name="T67" fmla="*/ 2147483647 h 348"/>
                  <a:gd name="T68" fmla="*/ 2147483647 w 988"/>
                  <a:gd name="T69" fmla="*/ 2147483647 h 348"/>
                  <a:gd name="T70" fmla="*/ 2147483647 w 988"/>
                  <a:gd name="T71" fmla="*/ 2147483647 h 348"/>
                  <a:gd name="T72" fmla="*/ 2147483647 w 988"/>
                  <a:gd name="T73" fmla="*/ 2147483647 h 348"/>
                  <a:gd name="T74" fmla="*/ 2147483647 w 988"/>
                  <a:gd name="T75" fmla="*/ 2147483647 h 348"/>
                  <a:gd name="T76" fmla="*/ 2147483647 w 988"/>
                  <a:gd name="T77" fmla="*/ 2147483647 h 348"/>
                  <a:gd name="T78" fmla="*/ 2147483647 w 988"/>
                  <a:gd name="T79" fmla="*/ 2147483647 h 348"/>
                  <a:gd name="T80" fmla="*/ 2147483647 w 988"/>
                  <a:gd name="T81" fmla="*/ 2147483647 h 348"/>
                  <a:gd name="T82" fmla="*/ 2147483647 w 988"/>
                  <a:gd name="T83" fmla="*/ 2147483647 h 348"/>
                  <a:gd name="T84" fmla="*/ 2147483647 w 988"/>
                  <a:gd name="T85" fmla="*/ 2147483647 h 348"/>
                  <a:gd name="T86" fmla="*/ 2147483647 w 988"/>
                  <a:gd name="T87" fmla="*/ 2147483647 h 348"/>
                  <a:gd name="T88" fmla="*/ 2147483647 w 988"/>
                  <a:gd name="T89" fmla="*/ 2147483647 h 348"/>
                  <a:gd name="T90" fmla="*/ 2147483647 w 988"/>
                  <a:gd name="T91" fmla="*/ 2147483647 h 348"/>
                  <a:gd name="T92" fmla="*/ 2147483647 w 988"/>
                  <a:gd name="T93" fmla="*/ 2147483647 h 348"/>
                  <a:gd name="T94" fmla="*/ 2147483647 w 988"/>
                  <a:gd name="T95" fmla="*/ 2147483647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48"/>
                  <a:gd name="T146" fmla="*/ 988 w 988"/>
                  <a:gd name="T147" fmla="*/ 348 h 3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48">
                    <a:moveTo>
                      <a:pt x="0" y="344"/>
                    </a:moveTo>
                    <a:lnTo>
                      <a:pt x="8" y="348"/>
                    </a:lnTo>
                    <a:lnTo>
                      <a:pt x="20" y="344"/>
                    </a:lnTo>
                    <a:lnTo>
                      <a:pt x="28" y="336"/>
                    </a:lnTo>
                    <a:lnTo>
                      <a:pt x="40" y="332"/>
                    </a:lnTo>
                    <a:lnTo>
                      <a:pt x="52" y="328"/>
                    </a:lnTo>
                    <a:lnTo>
                      <a:pt x="60" y="324"/>
                    </a:lnTo>
                    <a:lnTo>
                      <a:pt x="72" y="320"/>
                    </a:lnTo>
                    <a:lnTo>
                      <a:pt x="80" y="316"/>
                    </a:lnTo>
                    <a:lnTo>
                      <a:pt x="92" y="312"/>
                    </a:lnTo>
                    <a:lnTo>
                      <a:pt x="100" y="312"/>
                    </a:lnTo>
                    <a:lnTo>
                      <a:pt x="112" y="308"/>
                    </a:lnTo>
                    <a:lnTo>
                      <a:pt x="124" y="304"/>
                    </a:lnTo>
                    <a:lnTo>
                      <a:pt x="132" y="304"/>
                    </a:lnTo>
                    <a:lnTo>
                      <a:pt x="144" y="300"/>
                    </a:lnTo>
                    <a:lnTo>
                      <a:pt x="152" y="300"/>
                    </a:lnTo>
                    <a:lnTo>
                      <a:pt x="164" y="296"/>
                    </a:lnTo>
                    <a:lnTo>
                      <a:pt x="172" y="296"/>
                    </a:lnTo>
                    <a:lnTo>
                      <a:pt x="184" y="292"/>
                    </a:lnTo>
                    <a:lnTo>
                      <a:pt x="196" y="292"/>
                    </a:lnTo>
                    <a:lnTo>
                      <a:pt x="204" y="288"/>
                    </a:lnTo>
                    <a:lnTo>
                      <a:pt x="216" y="288"/>
                    </a:lnTo>
                    <a:lnTo>
                      <a:pt x="224" y="284"/>
                    </a:lnTo>
                    <a:lnTo>
                      <a:pt x="236" y="284"/>
                    </a:lnTo>
                    <a:lnTo>
                      <a:pt x="244" y="280"/>
                    </a:lnTo>
                    <a:lnTo>
                      <a:pt x="256" y="276"/>
                    </a:lnTo>
                    <a:lnTo>
                      <a:pt x="268" y="276"/>
                    </a:lnTo>
                    <a:lnTo>
                      <a:pt x="276" y="272"/>
                    </a:lnTo>
                    <a:lnTo>
                      <a:pt x="288" y="268"/>
                    </a:lnTo>
                    <a:lnTo>
                      <a:pt x="296" y="264"/>
                    </a:lnTo>
                    <a:lnTo>
                      <a:pt x="308" y="260"/>
                    </a:lnTo>
                    <a:lnTo>
                      <a:pt x="316" y="256"/>
                    </a:lnTo>
                    <a:lnTo>
                      <a:pt x="328" y="248"/>
                    </a:lnTo>
                    <a:lnTo>
                      <a:pt x="340" y="244"/>
                    </a:lnTo>
                    <a:lnTo>
                      <a:pt x="348" y="236"/>
                    </a:lnTo>
                    <a:lnTo>
                      <a:pt x="360" y="232"/>
                    </a:lnTo>
                    <a:lnTo>
                      <a:pt x="368" y="224"/>
                    </a:lnTo>
                    <a:lnTo>
                      <a:pt x="380" y="216"/>
                    </a:lnTo>
                    <a:lnTo>
                      <a:pt x="388" y="208"/>
                    </a:lnTo>
                    <a:lnTo>
                      <a:pt x="400" y="196"/>
                    </a:lnTo>
                    <a:lnTo>
                      <a:pt x="412" y="184"/>
                    </a:lnTo>
                    <a:lnTo>
                      <a:pt x="420" y="176"/>
                    </a:lnTo>
                    <a:lnTo>
                      <a:pt x="432" y="160"/>
                    </a:lnTo>
                    <a:lnTo>
                      <a:pt x="440" y="148"/>
                    </a:lnTo>
                    <a:lnTo>
                      <a:pt x="452" y="132"/>
                    </a:lnTo>
                    <a:lnTo>
                      <a:pt x="460" y="120"/>
                    </a:lnTo>
                    <a:lnTo>
                      <a:pt x="472" y="104"/>
                    </a:lnTo>
                    <a:lnTo>
                      <a:pt x="484" y="88"/>
                    </a:lnTo>
                    <a:lnTo>
                      <a:pt x="492" y="68"/>
                    </a:lnTo>
                    <a:lnTo>
                      <a:pt x="504" y="52"/>
                    </a:lnTo>
                    <a:lnTo>
                      <a:pt x="512" y="40"/>
                    </a:lnTo>
                    <a:lnTo>
                      <a:pt x="524" y="24"/>
                    </a:lnTo>
                    <a:lnTo>
                      <a:pt x="532" y="12"/>
                    </a:lnTo>
                    <a:lnTo>
                      <a:pt x="544" y="4"/>
                    </a:lnTo>
                    <a:lnTo>
                      <a:pt x="556" y="0"/>
                    </a:lnTo>
                    <a:lnTo>
                      <a:pt x="564" y="0"/>
                    </a:lnTo>
                    <a:lnTo>
                      <a:pt x="576" y="0"/>
                    </a:lnTo>
                    <a:lnTo>
                      <a:pt x="584" y="4"/>
                    </a:lnTo>
                    <a:lnTo>
                      <a:pt x="596" y="16"/>
                    </a:lnTo>
                    <a:lnTo>
                      <a:pt x="604" y="28"/>
                    </a:lnTo>
                    <a:lnTo>
                      <a:pt x="616" y="40"/>
                    </a:lnTo>
                    <a:lnTo>
                      <a:pt x="628" y="56"/>
                    </a:lnTo>
                    <a:lnTo>
                      <a:pt x="636" y="76"/>
                    </a:lnTo>
                    <a:lnTo>
                      <a:pt x="648" y="92"/>
                    </a:lnTo>
                    <a:lnTo>
                      <a:pt x="656" y="108"/>
                    </a:lnTo>
                    <a:lnTo>
                      <a:pt x="668" y="128"/>
                    </a:lnTo>
                    <a:lnTo>
                      <a:pt x="676" y="144"/>
                    </a:lnTo>
                    <a:lnTo>
                      <a:pt x="688" y="160"/>
                    </a:lnTo>
                    <a:lnTo>
                      <a:pt x="700" y="176"/>
                    </a:lnTo>
                    <a:lnTo>
                      <a:pt x="708" y="188"/>
                    </a:lnTo>
                    <a:lnTo>
                      <a:pt x="720" y="204"/>
                    </a:lnTo>
                    <a:lnTo>
                      <a:pt x="728" y="216"/>
                    </a:lnTo>
                    <a:lnTo>
                      <a:pt x="740" y="228"/>
                    </a:lnTo>
                    <a:lnTo>
                      <a:pt x="748" y="236"/>
                    </a:lnTo>
                    <a:lnTo>
                      <a:pt x="760" y="244"/>
                    </a:lnTo>
                    <a:lnTo>
                      <a:pt x="772" y="256"/>
                    </a:lnTo>
                    <a:lnTo>
                      <a:pt x="780" y="264"/>
                    </a:lnTo>
                    <a:lnTo>
                      <a:pt x="792" y="268"/>
                    </a:lnTo>
                    <a:lnTo>
                      <a:pt x="800" y="276"/>
                    </a:lnTo>
                    <a:lnTo>
                      <a:pt x="812" y="280"/>
                    </a:lnTo>
                    <a:lnTo>
                      <a:pt x="820" y="288"/>
                    </a:lnTo>
                    <a:lnTo>
                      <a:pt x="832" y="292"/>
                    </a:lnTo>
                    <a:lnTo>
                      <a:pt x="844" y="296"/>
                    </a:lnTo>
                    <a:lnTo>
                      <a:pt x="852" y="300"/>
                    </a:lnTo>
                    <a:lnTo>
                      <a:pt x="864" y="304"/>
                    </a:lnTo>
                    <a:lnTo>
                      <a:pt x="872" y="308"/>
                    </a:lnTo>
                    <a:lnTo>
                      <a:pt x="884" y="312"/>
                    </a:lnTo>
                    <a:lnTo>
                      <a:pt x="892" y="316"/>
                    </a:lnTo>
                    <a:lnTo>
                      <a:pt x="904" y="316"/>
                    </a:lnTo>
                    <a:lnTo>
                      <a:pt x="916" y="320"/>
                    </a:lnTo>
                    <a:lnTo>
                      <a:pt x="924" y="320"/>
                    </a:lnTo>
                    <a:lnTo>
                      <a:pt x="936" y="324"/>
                    </a:lnTo>
                    <a:lnTo>
                      <a:pt x="944" y="324"/>
                    </a:lnTo>
                    <a:lnTo>
                      <a:pt x="956" y="324"/>
                    </a:lnTo>
                    <a:lnTo>
                      <a:pt x="964" y="324"/>
                    </a:lnTo>
                    <a:lnTo>
                      <a:pt x="976" y="328"/>
                    </a:lnTo>
                    <a:lnTo>
                      <a:pt x="988" y="328"/>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4" name="Freeform 138"/>
              <p:cNvSpPr>
                <a:spLocks/>
              </p:cNvSpPr>
              <p:nvPr/>
            </p:nvSpPr>
            <p:spPr bwMode="auto">
              <a:xfrm>
                <a:off x="7696386" y="1465582"/>
                <a:ext cx="1447800" cy="607979"/>
              </a:xfrm>
              <a:custGeom>
                <a:avLst/>
                <a:gdLst>
                  <a:gd name="T0" fmla="*/ 2147483647 w 988"/>
                  <a:gd name="T1" fmla="*/ 2147483647 h 440"/>
                  <a:gd name="T2" fmla="*/ 2147483647 w 988"/>
                  <a:gd name="T3" fmla="*/ 2147483647 h 440"/>
                  <a:gd name="T4" fmla="*/ 2147483647 w 988"/>
                  <a:gd name="T5" fmla="*/ 2147483647 h 440"/>
                  <a:gd name="T6" fmla="*/ 2147483647 w 988"/>
                  <a:gd name="T7" fmla="*/ 2147483647 h 440"/>
                  <a:gd name="T8" fmla="*/ 2147483647 w 988"/>
                  <a:gd name="T9" fmla="*/ 2147483647 h 440"/>
                  <a:gd name="T10" fmla="*/ 2147483647 w 988"/>
                  <a:gd name="T11" fmla="*/ 2147483647 h 440"/>
                  <a:gd name="T12" fmla="*/ 2147483647 w 988"/>
                  <a:gd name="T13" fmla="*/ 2147483647 h 440"/>
                  <a:gd name="T14" fmla="*/ 2147483647 w 988"/>
                  <a:gd name="T15" fmla="*/ 2147483647 h 440"/>
                  <a:gd name="T16" fmla="*/ 2147483647 w 988"/>
                  <a:gd name="T17" fmla="*/ 2147483647 h 440"/>
                  <a:gd name="T18" fmla="*/ 2147483647 w 988"/>
                  <a:gd name="T19" fmla="*/ 2147483647 h 440"/>
                  <a:gd name="T20" fmla="*/ 2147483647 w 988"/>
                  <a:gd name="T21" fmla="*/ 2147483647 h 440"/>
                  <a:gd name="T22" fmla="*/ 2147483647 w 988"/>
                  <a:gd name="T23" fmla="*/ 2147483647 h 440"/>
                  <a:gd name="T24" fmla="*/ 2147483647 w 988"/>
                  <a:gd name="T25" fmla="*/ 2147483647 h 440"/>
                  <a:gd name="T26" fmla="*/ 2147483647 w 988"/>
                  <a:gd name="T27" fmla="*/ 2147483647 h 440"/>
                  <a:gd name="T28" fmla="*/ 2147483647 w 988"/>
                  <a:gd name="T29" fmla="*/ 2147483647 h 440"/>
                  <a:gd name="T30" fmla="*/ 2147483647 w 988"/>
                  <a:gd name="T31" fmla="*/ 2147483647 h 440"/>
                  <a:gd name="T32" fmla="*/ 2147483647 w 988"/>
                  <a:gd name="T33" fmla="*/ 2147483647 h 440"/>
                  <a:gd name="T34" fmla="*/ 2147483647 w 988"/>
                  <a:gd name="T35" fmla="*/ 2147483647 h 440"/>
                  <a:gd name="T36" fmla="*/ 2147483647 w 988"/>
                  <a:gd name="T37" fmla="*/ 2147483647 h 440"/>
                  <a:gd name="T38" fmla="*/ 2147483647 w 988"/>
                  <a:gd name="T39" fmla="*/ 2147483647 h 440"/>
                  <a:gd name="T40" fmla="*/ 2147483647 w 988"/>
                  <a:gd name="T41" fmla="*/ 2147483647 h 440"/>
                  <a:gd name="T42" fmla="*/ 2147483647 w 988"/>
                  <a:gd name="T43" fmla="*/ 2147483647 h 440"/>
                  <a:gd name="T44" fmla="*/ 2147483647 w 988"/>
                  <a:gd name="T45" fmla="*/ 2147483647 h 440"/>
                  <a:gd name="T46" fmla="*/ 2147483647 w 988"/>
                  <a:gd name="T47" fmla="*/ 2147483647 h 440"/>
                  <a:gd name="T48" fmla="*/ 2147483647 w 988"/>
                  <a:gd name="T49" fmla="*/ 2147483647 h 440"/>
                  <a:gd name="T50" fmla="*/ 2147483647 w 988"/>
                  <a:gd name="T51" fmla="*/ 2147483647 h 440"/>
                  <a:gd name="T52" fmla="*/ 2147483647 w 988"/>
                  <a:gd name="T53" fmla="*/ 2147483647 h 440"/>
                  <a:gd name="T54" fmla="*/ 2147483647 w 988"/>
                  <a:gd name="T55" fmla="*/ 2147483647 h 440"/>
                  <a:gd name="T56" fmla="*/ 2147483647 w 988"/>
                  <a:gd name="T57" fmla="*/ 0 h 440"/>
                  <a:gd name="T58" fmla="*/ 2147483647 w 988"/>
                  <a:gd name="T59" fmla="*/ 2147483647 h 440"/>
                  <a:gd name="T60" fmla="*/ 2147483647 w 988"/>
                  <a:gd name="T61" fmla="*/ 2147483647 h 440"/>
                  <a:gd name="T62" fmla="*/ 2147483647 w 988"/>
                  <a:gd name="T63" fmla="*/ 2147483647 h 440"/>
                  <a:gd name="T64" fmla="*/ 2147483647 w 988"/>
                  <a:gd name="T65" fmla="*/ 2147483647 h 440"/>
                  <a:gd name="T66" fmla="*/ 2147483647 w 988"/>
                  <a:gd name="T67" fmla="*/ 2147483647 h 440"/>
                  <a:gd name="T68" fmla="*/ 2147483647 w 988"/>
                  <a:gd name="T69" fmla="*/ 2147483647 h 440"/>
                  <a:gd name="T70" fmla="*/ 2147483647 w 988"/>
                  <a:gd name="T71" fmla="*/ 2147483647 h 440"/>
                  <a:gd name="T72" fmla="*/ 2147483647 w 988"/>
                  <a:gd name="T73" fmla="*/ 2147483647 h 440"/>
                  <a:gd name="T74" fmla="*/ 2147483647 w 988"/>
                  <a:gd name="T75" fmla="*/ 2147483647 h 440"/>
                  <a:gd name="T76" fmla="*/ 2147483647 w 988"/>
                  <a:gd name="T77" fmla="*/ 2147483647 h 440"/>
                  <a:gd name="T78" fmla="*/ 2147483647 w 988"/>
                  <a:gd name="T79" fmla="*/ 2147483647 h 440"/>
                  <a:gd name="T80" fmla="*/ 2147483647 w 988"/>
                  <a:gd name="T81" fmla="*/ 2147483647 h 440"/>
                  <a:gd name="T82" fmla="*/ 2147483647 w 988"/>
                  <a:gd name="T83" fmla="*/ 2147483647 h 440"/>
                  <a:gd name="T84" fmla="*/ 2147483647 w 988"/>
                  <a:gd name="T85" fmla="*/ 2147483647 h 440"/>
                  <a:gd name="T86" fmla="*/ 2147483647 w 988"/>
                  <a:gd name="T87" fmla="*/ 2147483647 h 440"/>
                  <a:gd name="T88" fmla="*/ 2147483647 w 988"/>
                  <a:gd name="T89" fmla="*/ 2147483647 h 440"/>
                  <a:gd name="T90" fmla="*/ 2147483647 w 988"/>
                  <a:gd name="T91" fmla="*/ 2147483647 h 440"/>
                  <a:gd name="T92" fmla="*/ 2147483647 w 988"/>
                  <a:gd name="T93" fmla="*/ 2147483647 h 440"/>
                  <a:gd name="T94" fmla="*/ 2147483647 w 988"/>
                  <a:gd name="T95" fmla="*/ 2147483647 h 4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440"/>
                  <a:gd name="T146" fmla="*/ 988 w 988"/>
                  <a:gd name="T147" fmla="*/ 440 h 4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440">
                    <a:moveTo>
                      <a:pt x="0" y="440"/>
                    </a:moveTo>
                    <a:lnTo>
                      <a:pt x="8" y="440"/>
                    </a:lnTo>
                    <a:lnTo>
                      <a:pt x="20" y="440"/>
                    </a:lnTo>
                    <a:lnTo>
                      <a:pt x="28" y="440"/>
                    </a:lnTo>
                    <a:lnTo>
                      <a:pt x="40" y="440"/>
                    </a:lnTo>
                    <a:lnTo>
                      <a:pt x="52" y="440"/>
                    </a:lnTo>
                    <a:lnTo>
                      <a:pt x="60" y="436"/>
                    </a:lnTo>
                    <a:lnTo>
                      <a:pt x="72" y="432"/>
                    </a:lnTo>
                    <a:lnTo>
                      <a:pt x="80" y="428"/>
                    </a:lnTo>
                    <a:lnTo>
                      <a:pt x="92" y="416"/>
                    </a:lnTo>
                    <a:lnTo>
                      <a:pt x="100" y="408"/>
                    </a:lnTo>
                    <a:lnTo>
                      <a:pt x="112" y="400"/>
                    </a:lnTo>
                    <a:lnTo>
                      <a:pt x="124" y="392"/>
                    </a:lnTo>
                    <a:lnTo>
                      <a:pt x="132" y="388"/>
                    </a:lnTo>
                    <a:lnTo>
                      <a:pt x="144" y="384"/>
                    </a:lnTo>
                    <a:lnTo>
                      <a:pt x="152" y="384"/>
                    </a:lnTo>
                    <a:lnTo>
                      <a:pt x="164" y="380"/>
                    </a:lnTo>
                    <a:lnTo>
                      <a:pt x="172" y="380"/>
                    </a:lnTo>
                    <a:lnTo>
                      <a:pt x="184" y="380"/>
                    </a:lnTo>
                    <a:lnTo>
                      <a:pt x="196" y="376"/>
                    </a:lnTo>
                    <a:lnTo>
                      <a:pt x="204" y="376"/>
                    </a:lnTo>
                    <a:lnTo>
                      <a:pt x="216" y="376"/>
                    </a:lnTo>
                    <a:lnTo>
                      <a:pt x="224" y="372"/>
                    </a:lnTo>
                    <a:lnTo>
                      <a:pt x="236" y="368"/>
                    </a:lnTo>
                    <a:lnTo>
                      <a:pt x="244" y="368"/>
                    </a:lnTo>
                    <a:lnTo>
                      <a:pt x="256" y="364"/>
                    </a:lnTo>
                    <a:lnTo>
                      <a:pt x="268" y="360"/>
                    </a:lnTo>
                    <a:lnTo>
                      <a:pt x="276" y="352"/>
                    </a:lnTo>
                    <a:lnTo>
                      <a:pt x="288" y="348"/>
                    </a:lnTo>
                    <a:lnTo>
                      <a:pt x="296" y="340"/>
                    </a:lnTo>
                    <a:lnTo>
                      <a:pt x="308" y="336"/>
                    </a:lnTo>
                    <a:lnTo>
                      <a:pt x="316" y="324"/>
                    </a:lnTo>
                    <a:lnTo>
                      <a:pt x="328" y="316"/>
                    </a:lnTo>
                    <a:lnTo>
                      <a:pt x="340" y="308"/>
                    </a:lnTo>
                    <a:lnTo>
                      <a:pt x="348" y="296"/>
                    </a:lnTo>
                    <a:lnTo>
                      <a:pt x="360" y="284"/>
                    </a:lnTo>
                    <a:lnTo>
                      <a:pt x="368" y="268"/>
                    </a:lnTo>
                    <a:lnTo>
                      <a:pt x="380" y="256"/>
                    </a:lnTo>
                    <a:lnTo>
                      <a:pt x="388" y="240"/>
                    </a:lnTo>
                    <a:lnTo>
                      <a:pt x="400" y="224"/>
                    </a:lnTo>
                    <a:lnTo>
                      <a:pt x="412" y="204"/>
                    </a:lnTo>
                    <a:lnTo>
                      <a:pt x="420" y="188"/>
                    </a:lnTo>
                    <a:lnTo>
                      <a:pt x="432" y="172"/>
                    </a:lnTo>
                    <a:lnTo>
                      <a:pt x="440" y="152"/>
                    </a:lnTo>
                    <a:lnTo>
                      <a:pt x="452" y="136"/>
                    </a:lnTo>
                    <a:lnTo>
                      <a:pt x="460" y="116"/>
                    </a:lnTo>
                    <a:lnTo>
                      <a:pt x="472" y="100"/>
                    </a:lnTo>
                    <a:lnTo>
                      <a:pt x="484" y="84"/>
                    </a:lnTo>
                    <a:lnTo>
                      <a:pt x="492" y="68"/>
                    </a:lnTo>
                    <a:lnTo>
                      <a:pt x="504" y="56"/>
                    </a:lnTo>
                    <a:lnTo>
                      <a:pt x="512" y="44"/>
                    </a:lnTo>
                    <a:lnTo>
                      <a:pt x="524" y="32"/>
                    </a:lnTo>
                    <a:lnTo>
                      <a:pt x="532" y="24"/>
                    </a:lnTo>
                    <a:lnTo>
                      <a:pt x="544" y="16"/>
                    </a:lnTo>
                    <a:lnTo>
                      <a:pt x="556" y="8"/>
                    </a:lnTo>
                    <a:lnTo>
                      <a:pt x="564" y="4"/>
                    </a:lnTo>
                    <a:lnTo>
                      <a:pt x="576" y="0"/>
                    </a:lnTo>
                    <a:lnTo>
                      <a:pt x="584" y="0"/>
                    </a:lnTo>
                    <a:lnTo>
                      <a:pt x="596" y="4"/>
                    </a:lnTo>
                    <a:lnTo>
                      <a:pt x="604" y="4"/>
                    </a:lnTo>
                    <a:lnTo>
                      <a:pt x="616" y="8"/>
                    </a:lnTo>
                    <a:lnTo>
                      <a:pt x="628" y="16"/>
                    </a:lnTo>
                    <a:lnTo>
                      <a:pt x="636" y="24"/>
                    </a:lnTo>
                    <a:lnTo>
                      <a:pt x="648" y="32"/>
                    </a:lnTo>
                    <a:lnTo>
                      <a:pt x="656" y="40"/>
                    </a:lnTo>
                    <a:lnTo>
                      <a:pt x="668" y="48"/>
                    </a:lnTo>
                    <a:lnTo>
                      <a:pt x="676" y="56"/>
                    </a:lnTo>
                    <a:lnTo>
                      <a:pt x="688" y="64"/>
                    </a:lnTo>
                    <a:lnTo>
                      <a:pt x="700" y="72"/>
                    </a:lnTo>
                    <a:lnTo>
                      <a:pt x="708" y="80"/>
                    </a:lnTo>
                    <a:lnTo>
                      <a:pt x="720" y="88"/>
                    </a:lnTo>
                    <a:lnTo>
                      <a:pt x="728" y="96"/>
                    </a:lnTo>
                    <a:lnTo>
                      <a:pt x="740" y="104"/>
                    </a:lnTo>
                    <a:lnTo>
                      <a:pt x="748" y="112"/>
                    </a:lnTo>
                    <a:lnTo>
                      <a:pt x="760" y="116"/>
                    </a:lnTo>
                    <a:lnTo>
                      <a:pt x="772" y="120"/>
                    </a:lnTo>
                    <a:lnTo>
                      <a:pt x="780" y="124"/>
                    </a:lnTo>
                    <a:lnTo>
                      <a:pt x="792" y="128"/>
                    </a:lnTo>
                    <a:lnTo>
                      <a:pt x="800" y="132"/>
                    </a:lnTo>
                    <a:lnTo>
                      <a:pt x="812" y="136"/>
                    </a:lnTo>
                    <a:lnTo>
                      <a:pt x="820" y="136"/>
                    </a:lnTo>
                    <a:lnTo>
                      <a:pt x="832" y="136"/>
                    </a:lnTo>
                    <a:lnTo>
                      <a:pt x="844" y="136"/>
                    </a:lnTo>
                    <a:lnTo>
                      <a:pt x="852" y="136"/>
                    </a:lnTo>
                    <a:lnTo>
                      <a:pt x="864" y="136"/>
                    </a:lnTo>
                    <a:lnTo>
                      <a:pt x="872" y="136"/>
                    </a:lnTo>
                    <a:lnTo>
                      <a:pt x="884" y="136"/>
                    </a:lnTo>
                    <a:lnTo>
                      <a:pt x="892" y="132"/>
                    </a:lnTo>
                    <a:lnTo>
                      <a:pt x="904" y="132"/>
                    </a:lnTo>
                    <a:lnTo>
                      <a:pt x="916" y="128"/>
                    </a:lnTo>
                    <a:lnTo>
                      <a:pt x="924" y="128"/>
                    </a:lnTo>
                    <a:lnTo>
                      <a:pt x="936" y="124"/>
                    </a:lnTo>
                    <a:lnTo>
                      <a:pt x="944" y="124"/>
                    </a:lnTo>
                    <a:lnTo>
                      <a:pt x="956" y="120"/>
                    </a:lnTo>
                    <a:lnTo>
                      <a:pt x="964" y="120"/>
                    </a:lnTo>
                    <a:lnTo>
                      <a:pt x="976" y="116"/>
                    </a:lnTo>
                    <a:lnTo>
                      <a:pt x="988" y="116"/>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5" name="Freeform 139"/>
              <p:cNvSpPr>
                <a:spLocks/>
              </p:cNvSpPr>
              <p:nvPr/>
            </p:nvSpPr>
            <p:spPr bwMode="auto">
              <a:xfrm>
                <a:off x="7696386" y="1708774"/>
                <a:ext cx="1447800" cy="425585"/>
              </a:xfrm>
              <a:custGeom>
                <a:avLst/>
                <a:gdLst>
                  <a:gd name="T0" fmla="*/ 2147483647 w 988"/>
                  <a:gd name="T1" fmla="*/ 2147483647 h 308"/>
                  <a:gd name="T2" fmla="*/ 2147483647 w 988"/>
                  <a:gd name="T3" fmla="*/ 2147483647 h 308"/>
                  <a:gd name="T4" fmla="*/ 2147483647 w 988"/>
                  <a:gd name="T5" fmla="*/ 2147483647 h 308"/>
                  <a:gd name="T6" fmla="*/ 2147483647 w 988"/>
                  <a:gd name="T7" fmla="*/ 2147483647 h 308"/>
                  <a:gd name="T8" fmla="*/ 2147483647 w 988"/>
                  <a:gd name="T9" fmla="*/ 2147483647 h 308"/>
                  <a:gd name="T10" fmla="*/ 2147483647 w 988"/>
                  <a:gd name="T11" fmla="*/ 2147483647 h 308"/>
                  <a:gd name="T12" fmla="*/ 2147483647 w 988"/>
                  <a:gd name="T13" fmla="*/ 2147483647 h 308"/>
                  <a:gd name="T14" fmla="*/ 2147483647 w 988"/>
                  <a:gd name="T15" fmla="*/ 2147483647 h 308"/>
                  <a:gd name="T16" fmla="*/ 2147483647 w 988"/>
                  <a:gd name="T17" fmla="*/ 2147483647 h 308"/>
                  <a:gd name="T18" fmla="*/ 2147483647 w 988"/>
                  <a:gd name="T19" fmla="*/ 2147483647 h 308"/>
                  <a:gd name="T20" fmla="*/ 2147483647 w 988"/>
                  <a:gd name="T21" fmla="*/ 2147483647 h 308"/>
                  <a:gd name="T22" fmla="*/ 2147483647 w 988"/>
                  <a:gd name="T23" fmla="*/ 2147483647 h 308"/>
                  <a:gd name="T24" fmla="*/ 2147483647 w 988"/>
                  <a:gd name="T25" fmla="*/ 2147483647 h 308"/>
                  <a:gd name="T26" fmla="*/ 2147483647 w 988"/>
                  <a:gd name="T27" fmla="*/ 2147483647 h 308"/>
                  <a:gd name="T28" fmla="*/ 2147483647 w 988"/>
                  <a:gd name="T29" fmla="*/ 2147483647 h 308"/>
                  <a:gd name="T30" fmla="*/ 2147483647 w 988"/>
                  <a:gd name="T31" fmla="*/ 2147483647 h 308"/>
                  <a:gd name="T32" fmla="*/ 2147483647 w 988"/>
                  <a:gd name="T33" fmla="*/ 2147483647 h 308"/>
                  <a:gd name="T34" fmla="*/ 2147483647 w 988"/>
                  <a:gd name="T35" fmla="*/ 2147483647 h 308"/>
                  <a:gd name="T36" fmla="*/ 2147483647 w 988"/>
                  <a:gd name="T37" fmla="*/ 2147483647 h 308"/>
                  <a:gd name="T38" fmla="*/ 2147483647 w 988"/>
                  <a:gd name="T39" fmla="*/ 2147483647 h 308"/>
                  <a:gd name="T40" fmla="*/ 2147483647 w 988"/>
                  <a:gd name="T41" fmla="*/ 2147483647 h 308"/>
                  <a:gd name="T42" fmla="*/ 2147483647 w 988"/>
                  <a:gd name="T43" fmla="*/ 2147483647 h 308"/>
                  <a:gd name="T44" fmla="*/ 2147483647 w 988"/>
                  <a:gd name="T45" fmla="*/ 2147483647 h 308"/>
                  <a:gd name="T46" fmla="*/ 2147483647 w 988"/>
                  <a:gd name="T47" fmla="*/ 2147483647 h 308"/>
                  <a:gd name="T48" fmla="*/ 2147483647 w 988"/>
                  <a:gd name="T49" fmla="*/ 2147483647 h 308"/>
                  <a:gd name="T50" fmla="*/ 2147483647 w 988"/>
                  <a:gd name="T51" fmla="*/ 2147483647 h 308"/>
                  <a:gd name="T52" fmla="*/ 2147483647 w 988"/>
                  <a:gd name="T53" fmla="*/ 2147483647 h 308"/>
                  <a:gd name="T54" fmla="*/ 2147483647 w 988"/>
                  <a:gd name="T55" fmla="*/ 2147483647 h 308"/>
                  <a:gd name="T56" fmla="*/ 2147483647 w 988"/>
                  <a:gd name="T57" fmla="*/ 0 h 308"/>
                  <a:gd name="T58" fmla="*/ 2147483647 w 988"/>
                  <a:gd name="T59" fmla="*/ 0 h 308"/>
                  <a:gd name="T60" fmla="*/ 2147483647 w 988"/>
                  <a:gd name="T61" fmla="*/ 2147483647 h 308"/>
                  <a:gd name="T62" fmla="*/ 2147483647 w 988"/>
                  <a:gd name="T63" fmla="*/ 2147483647 h 308"/>
                  <a:gd name="T64" fmla="*/ 2147483647 w 988"/>
                  <a:gd name="T65" fmla="*/ 2147483647 h 308"/>
                  <a:gd name="T66" fmla="*/ 2147483647 w 988"/>
                  <a:gd name="T67" fmla="*/ 2147483647 h 308"/>
                  <a:gd name="T68" fmla="*/ 2147483647 w 988"/>
                  <a:gd name="T69" fmla="*/ 2147483647 h 308"/>
                  <a:gd name="T70" fmla="*/ 2147483647 w 988"/>
                  <a:gd name="T71" fmla="*/ 2147483647 h 308"/>
                  <a:gd name="T72" fmla="*/ 2147483647 w 988"/>
                  <a:gd name="T73" fmla="*/ 2147483647 h 308"/>
                  <a:gd name="T74" fmla="*/ 2147483647 w 988"/>
                  <a:gd name="T75" fmla="*/ 2147483647 h 308"/>
                  <a:gd name="T76" fmla="*/ 2147483647 w 988"/>
                  <a:gd name="T77" fmla="*/ 2147483647 h 308"/>
                  <a:gd name="T78" fmla="*/ 2147483647 w 988"/>
                  <a:gd name="T79" fmla="*/ 2147483647 h 308"/>
                  <a:gd name="T80" fmla="*/ 2147483647 w 988"/>
                  <a:gd name="T81" fmla="*/ 2147483647 h 308"/>
                  <a:gd name="T82" fmla="*/ 2147483647 w 988"/>
                  <a:gd name="T83" fmla="*/ 2147483647 h 308"/>
                  <a:gd name="T84" fmla="*/ 2147483647 w 988"/>
                  <a:gd name="T85" fmla="*/ 2147483647 h 308"/>
                  <a:gd name="T86" fmla="*/ 2147483647 w 988"/>
                  <a:gd name="T87" fmla="*/ 2147483647 h 308"/>
                  <a:gd name="T88" fmla="*/ 2147483647 w 988"/>
                  <a:gd name="T89" fmla="*/ 2147483647 h 308"/>
                  <a:gd name="T90" fmla="*/ 2147483647 w 988"/>
                  <a:gd name="T91" fmla="*/ 2147483647 h 308"/>
                  <a:gd name="T92" fmla="*/ 2147483647 w 988"/>
                  <a:gd name="T93" fmla="*/ 2147483647 h 308"/>
                  <a:gd name="T94" fmla="*/ 2147483647 w 988"/>
                  <a:gd name="T95" fmla="*/ 2147483647 h 3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08"/>
                  <a:gd name="T146" fmla="*/ 988 w 988"/>
                  <a:gd name="T147" fmla="*/ 308 h 3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08">
                    <a:moveTo>
                      <a:pt x="0" y="308"/>
                    </a:moveTo>
                    <a:lnTo>
                      <a:pt x="8" y="308"/>
                    </a:lnTo>
                    <a:lnTo>
                      <a:pt x="20" y="308"/>
                    </a:lnTo>
                    <a:lnTo>
                      <a:pt x="28" y="308"/>
                    </a:lnTo>
                    <a:lnTo>
                      <a:pt x="40" y="308"/>
                    </a:lnTo>
                    <a:lnTo>
                      <a:pt x="52" y="308"/>
                    </a:lnTo>
                    <a:lnTo>
                      <a:pt x="60" y="308"/>
                    </a:lnTo>
                    <a:lnTo>
                      <a:pt x="72" y="308"/>
                    </a:lnTo>
                    <a:lnTo>
                      <a:pt x="80" y="308"/>
                    </a:lnTo>
                    <a:lnTo>
                      <a:pt x="92" y="308"/>
                    </a:lnTo>
                    <a:lnTo>
                      <a:pt x="100" y="304"/>
                    </a:lnTo>
                    <a:lnTo>
                      <a:pt x="112" y="304"/>
                    </a:lnTo>
                    <a:lnTo>
                      <a:pt x="124" y="300"/>
                    </a:lnTo>
                    <a:lnTo>
                      <a:pt x="132" y="300"/>
                    </a:lnTo>
                    <a:lnTo>
                      <a:pt x="144" y="296"/>
                    </a:lnTo>
                    <a:lnTo>
                      <a:pt x="152" y="292"/>
                    </a:lnTo>
                    <a:lnTo>
                      <a:pt x="164" y="292"/>
                    </a:lnTo>
                    <a:lnTo>
                      <a:pt x="172" y="288"/>
                    </a:lnTo>
                    <a:lnTo>
                      <a:pt x="184" y="284"/>
                    </a:lnTo>
                    <a:lnTo>
                      <a:pt x="196" y="284"/>
                    </a:lnTo>
                    <a:lnTo>
                      <a:pt x="204" y="284"/>
                    </a:lnTo>
                    <a:lnTo>
                      <a:pt x="216" y="280"/>
                    </a:lnTo>
                    <a:lnTo>
                      <a:pt x="224" y="280"/>
                    </a:lnTo>
                    <a:lnTo>
                      <a:pt x="236" y="280"/>
                    </a:lnTo>
                    <a:lnTo>
                      <a:pt x="244" y="280"/>
                    </a:lnTo>
                    <a:lnTo>
                      <a:pt x="256" y="280"/>
                    </a:lnTo>
                    <a:lnTo>
                      <a:pt x="268" y="280"/>
                    </a:lnTo>
                    <a:lnTo>
                      <a:pt x="276" y="276"/>
                    </a:lnTo>
                    <a:lnTo>
                      <a:pt x="288" y="276"/>
                    </a:lnTo>
                    <a:lnTo>
                      <a:pt x="296" y="276"/>
                    </a:lnTo>
                    <a:lnTo>
                      <a:pt x="308" y="272"/>
                    </a:lnTo>
                    <a:lnTo>
                      <a:pt x="316" y="272"/>
                    </a:lnTo>
                    <a:lnTo>
                      <a:pt x="328" y="268"/>
                    </a:lnTo>
                    <a:lnTo>
                      <a:pt x="340" y="264"/>
                    </a:lnTo>
                    <a:lnTo>
                      <a:pt x="348" y="260"/>
                    </a:lnTo>
                    <a:lnTo>
                      <a:pt x="360" y="260"/>
                    </a:lnTo>
                    <a:lnTo>
                      <a:pt x="368" y="252"/>
                    </a:lnTo>
                    <a:lnTo>
                      <a:pt x="380" y="248"/>
                    </a:lnTo>
                    <a:lnTo>
                      <a:pt x="388" y="244"/>
                    </a:lnTo>
                    <a:lnTo>
                      <a:pt x="400" y="236"/>
                    </a:lnTo>
                    <a:lnTo>
                      <a:pt x="412" y="228"/>
                    </a:lnTo>
                    <a:lnTo>
                      <a:pt x="420" y="220"/>
                    </a:lnTo>
                    <a:lnTo>
                      <a:pt x="432" y="208"/>
                    </a:lnTo>
                    <a:lnTo>
                      <a:pt x="440" y="200"/>
                    </a:lnTo>
                    <a:lnTo>
                      <a:pt x="452" y="184"/>
                    </a:lnTo>
                    <a:lnTo>
                      <a:pt x="460" y="172"/>
                    </a:lnTo>
                    <a:lnTo>
                      <a:pt x="472" y="156"/>
                    </a:lnTo>
                    <a:lnTo>
                      <a:pt x="484" y="140"/>
                    </a:lnTo>
                    <a:lnTo>
                      <a:pt x="492" y="124"/>
                    </a:lnTo>
                    <a:lnTo>
                      <a:pt x="504" y="104"/>
                    </a:lnTo>
                    <a:lnTo>
                      <a:pt x="512" y="88"/>
                    </a:lnTo>
                    <a:lnTo>
                      <a:pt x="524" y="68"/>
                    </a:lnTo>
                    <a:lnTo>
                      <a:pt x="532" y="52"/>
                    </a:lnTo>
                    <a:lnTo>
                      <a:pt x="544" y="36"/>
                    </a:lnTo>
                    <a:lnTo>
                      <a:pt x="556" y="20"/>
                    </a:lnTo>
                    <a:lnTo>
                      <a:pt x="564" y="12"/>
                    </a:lnTo>
                    <a:lnTo>
                      <a:pt x="576" y="4"/>
                    </a:lnTo>
                    <a:lnTo>
                      <a:pt x="584" y="0"/>
                    </a:lnTo>
                    <a:lnTo>
                      <a:pt x="596" y="0"/>
                    </a:lnTo>
                    <a:lnTo>
                      <a:pt x="604" y="0"/>
                    </a:lnTo>
                    <a:lnTo>
                      <a:pt x="616" y="8"/>
                    </a:lnTo>
                    <a:lnTo>
                      <a:pt x="628" y="12"/>
                    </a:lnTo>
                    <a:lnTo>
                      <a:pt x="636" y="24"/>
                    </a:lnTo>
                    <a:lnTo>
                      <a:pt x="648" y="32"/>
                    </a:lnTo>
                    <a:lnTo>
                      <a:pt x="656" y="44"/>
                    </a:lnTo>
                    <a:lnTo>
                      <a:pt x="668" y="56"/>
                    </a:lnTo>
                    <a:lnTo>
                      <a:pt x="676" y="64"/>
                    </a:lnTo>
                    <a:lnTo>
                      <a:pt x="688" y="76"/>
                    </a:lnTo>
                    <a:lnTo>
                      <a:pt x="700" y="88"/>
                    </a:lnTo>
                    <a:lnTo>
                      <a:pt x="708" y="100"/>
                    </a:lnTo>
                    <a:lnTo>
                      <a:pt x="720" y="108"/>
                    </a:lnTo>
                    <a:lnTo>
                      <a:pt x="728" y="120"/>
                    </a:lnTo>
                    <a:lnTo>
                      <a:pt x="740" y="128"/>
                    </a:lnTo>
                    <a:lnTo>
                      <a:pt x="748" y="136"/>
                    </a:lnTo>
                    <a:lnTo>
                      <a:pt x="760" y="144"/>
                    </a:lnTo>
                    <a:lnTo>
                      <a:pt x="772" y="152"/>
                    </a:lnTo>
                    <a:lnTo>
                      <a:pt x="780" y="160"/>
                    </a:lnTo>
                    <a:lnTo>
                      <a:pt x="792" y="164"/>
                    </a:lnTo>
                    <a:lnTo>
                      <a:pt x="800" y="172"/>
                    </a:lnTo>
                    <a:lnTo>
                      <a:pt x="812" y="176"/>
                    </a:lnTo>
                    <a:lnTo>
                      <a:pt x="820" y="184"/>
                    </a:lnTo>
                    <a:lnTo>
                      <a:pt x="832" y="188"/>
                    </a:lnTo>
                    <a:lnTo>
                      <a:pt x="844" y="192"/>
                    </a:lnTo>
                    <a:lnTo>
                      <a:pt x="852" y="196"/>
                    </a:lnTo>
                    <a:lnTo>
                      <a:pt x="864" y="200"/>
                    </a:lnTo>
                    <a:lnTo>
                      <a:pt x="872" y="204"/>
                    </a:lnTo>
                    <a:lnTo>
                      <a:pt x="884" y="204"/>
                    </a:lnTo>
                    <a:lnTo>
                      <a:pt x="892" y="208"/>
                    </a:lnTo>
                    <a:lnTo>
                      <a:pt x="904" y="212"/>
                    </a:lnTo>
                    <a:lnTo>
                      <a:pt x="916" y="212"/>
                    </a:lnTo>
                    <a:lnTo>
                      <a:pt x="924" y="216"/>
                    </a:lnTo>
                    <a:lnTo>
                      <a:pt x="936" y="216"/>
                    </a:lnTo>
                    <a:lnTo>
                      <a:pt x="944" y="216"/>
                    </a:lnTo>
                    <a:lnTo>
                      <a:pt x="956" y="220"/>
                    </a:lnTo>
                    <a:lnTo>
                      <a:pt x="964" y="220"/>
                    </a:lnTo>
                    <a:lnTo>
                      <a:pt x="976" y="220"/>
                    </a:lnTo>
                    <a:lnTo>
                      <a:pt x="988" y="220"/>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6" name="Freeform 140"/>
              <p:cNvSpPr>
                <a:spLocks/>
              </p:cNvSpPr>
              <p:nvPr/>
            </p:nvSpPr>
            <p:spPr bwMode="auto">
              <a:xfrm>
                <a:off x="7696386" y="1614813"/>
                <a:ext cx="1447800" cy="530600"/>
              </a:xfrm>
              <a:custGeom>
                <a:avLst/>
                <a:gdLst>
                  <a:gd name="T0" fmla="*/ 2147483647 w 988"/>
                  <a:gd name="T1" fmla="*/ 2147483647 h 384"/>
                  <a:gd name="T2" fmla="*/ 2147483647 w 988"/>
                  <a:gd name="T3" fmla="*/ 2147483647 h 384"/>
                  <a:gd name="T4" fmla="*/ 2147483647 w 988"/>
                  <a:gd name="T5" fmla="*/ 2147483647 h 384"/>
                  <a:gd name="T6" fmla="*/ 2147483647 w 988"/>
                  <a:gd name="T7" fmla="*/ 2147483647 h 384"/>
                  <a:gd name="T8" fmla="*/ 2147483647 w 988"/>
                  <a:gd name="T9" fmla="*/ 2147483647 h 384"/>
                  <a:gd name="T10" fmla="*/ 2147483647 w 988"/>
                  <a:gd name="T11" fmla="*/ 2147483647 h 384"/>
                  <a:gd name="T12" fmla="*/ 2147483647 w 988"/>
                  <a:gd name="T13" fmla="*/ 2147483647 h 384"/>
                  <a:gd name="T14" fmla="*/ 2147483647 w 988"/>
                  <a:gd name="T15" fmla="*/ 2147483647 h 384"/>
                  <a:gd name="T16" fmla="*/ 2147483647 w 988"/>
                  <a:gd name="T17" fmla="*/ 2147483647 h 384"/>
                  <a:gd name="T18" fmla="*/ 2147483647 w 988"/>
                  <a:gd name="T19" fmla="*/ 2147483647 h 384"/>
                  <a:gd name="T20" fmla="*/ 2147483647 w 988"/>
                  <a:gd name="T21" fmla="*/ 2147483647 h 384"/>
                  <a:gd name="T22" fmla="*/ 2147483647 w 988"/>
                  <a:gd name="T23" fmla="*/ 2147483647 h 384"/>
                  <a:gd name="T24" fmla="*/ 2147483647 w 988"/>
                  <a:gd name="T25" fmla="*/ 2147483647 h 384"/>
                  <a:gd name="T26" fmla="*/ 2147483647 w 988"/>
                  <a:gd name="T27" fmla="*/ 2147483647 h 384"/>
                  <a:gd name="T28" fmla="*/ 2147483647 w 988"/>
                  <a:gd name="T29" fmla="*/ 2147483647 h 384"/>
                  <a:gd name="T30" fmla="*/ 2147483647 w 988"/>
                  <a:gd name="T31" fmla="*/ 2147483647 h 384"/>
                  <a:gd name="T32" fmla="*/ 2147483647 w 988"/>
                  <a:gd name="T33" fmla="*/ 2147483647 h 384"/>
                  <a:gd name="T34" fmla="*/ 2147483647 w 988"/>
                  <a:gd name="T35" fmla="*/ 2147483647 h 384"/>
                  <a:gd name="T36" fmla="*/ 2147483647 w 988"/>
                  <a:gd name="T37" fmla="*/ 2147483647 h 384"/>
                  <a:gd name="T38" fmla="*/ 2147483647 w 988"/>
                  <a:gd name="T39" fmla="*/ 2147483647 h 384"/>
                  <a:gd name="T40" fmla="*/ 2147483647 w 988"/>
                  <a:gd name="T41" fmla="*/ 2147483647 h 384"/>
                  <a:gd name="T42" fmla="*/ 2147483647 w 988"/>
                  <a:gd name="T43" fmla="*/ 2147483647 h 384"/>
                  <a:gd name="T44" fmla="*/ 2147483647 w 988"/>
                  <a:gd name="T45" fmla="*/ 2147483647 h 384"/>
                  <a:gd name="T46" fmla="*/ 2147483647 w 988"/>
                  <a:gd name="T47" fmla="*/ 2147483647 h 384"/>
                  <a:gd name="T48" fmla="*/ 2147483647 w 988"/>
                  <a:gd name="T49" fmla="*/ 2147483647 h 384"/>
                  <a:gd name="T50" fmla="*/ 2147483647 w 988"/>
                  <a:gd name="T51" fmla="*/ 2147483647 h 384"/>
                  <a:gd name="T52" fmla="*/ 2147483647 w 988"/>
                  <a:gd name="T53" fmla="*/ 2147483647 h 384"/>
                  <a:gd name="T54" fmla="*/ 2147483647 w 988"/>
                  <a:gd name="T55" fmla="*/ 2147483647 h 384"/>
                  <a:gd name="T56" fmla="*/ 2147483647 w 988"/>
                  <a:gd name="T57" fmla="*/ 2147483647 h 384"/>
                  <a:gd name="T58" fmla="*/ 2147483647 w 988"/>
                  <a:gd name="T59" fmla="*/ 0 h 384"/>
                  <a:gd name="T60" fmla="*/ 2147483647 w 988"/>
                  <a:gd name="T61" fmla="*/ 2147483647 h 384"/>
                  <a:gd name="T62" fmla="*/ 2147483647 w 988"/>
                  <a:gd name="T63" fmla="*/ 2147483647 h 384"/>
                  <a:gd name="T64" fmla="*/ 2147483647 w 988"/>
                  <a:gd name="T65" fmla="*/ 2147483647 h 384"/>
                  <a:gd name="T66" fmla="*/ 2147483647 w 988"/>
                  <a:gd name="T67" fmla="*/ 2147483647 h 384"/>
                  <a:gd name="T68" fmla="*/ 2147483647 w 988"/>
                  <a:gd name="T69" fmla="*/ 2147483647 h 384"/>
                  <a:gd name="T70" fmla="*/ 2147483647 w 988"/>
                  <a:gd name="T71" fmla="*/ 2147483647 h 384"/>
                  <a:gd name="T72" fmla="*/ 2147483647 w 988"/>
                  <a:gd name="T73" fmla="*/ 2147483647 h 384"/>
                  <a:gd name="T74" fmla="*/ 2147483647 w 988"/>
                  <a:gd name="T75" fmla="*/ 2147483647 h 384"/>
                  <a:gd name="T76" fmla="*/ 2147483647 w 988"/>
                  <a:gd name="T77" fmla="*/ 2147483647 h 384"/>
                  <a:gd name="T78" fmla="*/ 2147483647 w 988"/>
                  <a:gd name="T79" fmla="*/ 2147483647 h 384"/>
                  <a:gd name="T80" fmla="*/ 2147483647 w 988"/>
                  <a:gd name="T81" fmla="*/ 2147483647 h 384"/>
                  <a:gd name="T82" fmla="*/ 2147483647 w 988"/>
                  <a:gd name="T83" fmla="*/ 2147483647 h 384"/>
                  <a:gd name="T84" fmla="*/ 2147483647 w 988"/>
                  <a:gd name="T85" fmla="*/ 2147483647 h 384"/>
                  <a:gd name="T86" fmla="*/ 2147483647 w 988"/>
                  <a:gd name="T87" fmla="*/ 2147483647 h 384"/>
                  <a:gd name="T88" fmla="*/ 2147483647 w 988"/>
                  <a:gd name="T89" fmla="*/ 2147483647 h 384"/>
                  <a:gd name="T90" fmla="*/ 2147483647 w 988"/>
                  <a:gd name="T91" fmla="*/ 2147483647 h 384"/>
                  <a:gd name="T92" fmla="*/ 2147483647 w 988"/>
                  <a:gd name="T93" fmla="*/ 2147483647 h 384"/>
                  <a:gd name="T94" fmla="*/ 2147483647 w 988"/>
                  <a:gd name="T95" fmla="*/ 2147483647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84"/>
                  <a:gd name="T146" fmla="*/ 988 w 988"/>
                  <a:gd name="T147" fmla="*/ 384 h 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84">
                    <a:moveTo>
                      <a:pt x="0" y="384"/>
                    </a:moveTo>
                    <a:lnTo>
                      <a:pt x="8" y="384"/>
                    </a:lnTo>
                    <a:lnTo>
                      <a:pt x="20" y="384"/>
                    </a:lnTo>
                    <a:lnTo>
                      <a:pt x="28" y="380"/>
                    </a:lnTo>
                    <a:lnTo>
                      <a:pt x="40" y="380"/>
                    </a:lnTo>
                    <a:lnTo>
                      <a:pt x="52" y="380"/>
                    </a:lnTo>
                    <a:lnTo>
                      <a:pt x="60" y="380"/>
                    </a:lnTo>
                    <a:lnTo>
                      <a:pt x="72" y="380"/>
                    </a:lnTo>
                    <a:lnTo>
                      <a:pt x="80" y="380"/>
                    </a:lnTo>
                    <a:lnTo>
                      <a:pt x="92" y="376"/>
                    </a:lnTo>
                    <a:lnTo>
                      <a:pt x="100" y="376"/>
                    </a:lnTo>
                    <a:lnTo>
                      <a:pt x="112" y="372"/>
                    </a:lnTo>
                    <a:lnTo>
                      <a:pt x="124" y="368"/>
                    </a:lnTo>
                    <a:lnTo>
                      <a:pt x="132" y="364"/>
                    </a:lnTo>
                    <a:lnTo>
                      <a:pt x="144" y="360"/>
                    </a:lnTo>
                    <a:lnTo>
                      <a:pt x="152" y="352"/>
                    </a:lnTo>
                    <a:lnTo>
                      <a:pt x="164" y="348"/>
                    </a:lnTo>
                    <a:lnTo>
                      <a:pt x="172" y="340"/>
                    </a:lnTo>
                    <a:lnTo>
                      <a:pt x="184" y="332"/>
                    </a:lnTo>
                    <a:lnTo>
                      <a:pt x="196" y="328"/>
                    </a:lnTo>
                    <a:lnTo>
                      <a:pt x="204" y="324"/>
                    </a:lnTo>
                    <a:lnTo>
                      <a:pt x="216" y="320"/>
                    </a:lnTo>
                    <a:lnTo>
                      <a:pt x="224" y="316"/>
                    </a:lnTo>
                    <a:lnTo>
                      <a:pt x="236" y="316"/>
                    </a:lnTo>
                    <a:lnTo>
                      <a:pt x="244" y="312"/>
                    </a:lnTo>
                    <a:lnTo>
                      <a:pt x="256" y="312"/>
                    </a:lnTo>
                    <a:lnTo>
                      <a:pt x="268" y="308"/>
                    </a:lnTo>
                    <a:lnTo>
                      <a:pt x="276" y="308"/>
                    </a:lnTo>
                    <a:lnTo>
                      <a:pt x="288" y="304"/>
                    </a:lnTo>
                    <a:lnTo>
                      <a:pt x="296" y="300"/>
                    </a:lnTo>
                    <a:lnTo>
                      <a:pt x="308" y="296"/>
                    </a:lnTo>
                    <a:lnTo>
                      <a:pt x="316" y="288"/>
                    </a:lnTo>
                    <a:lnTo>
                      <a:pt x="328" y="284"/>
                    </a:lnTo>
                    <a:lnTo>
                      <a:pt x="340" y="280"/>
                    </a:lnTo>
                    <a:lnTo>
                      <a:pt x="348" y="276"/>
                    </a:lnTo>
                    <a:lnTo>
                      <a:pt x="360" y="268"/>
                    </a:lnTo>
                    <a:lnTo>
                      <a:pt x="368" y="260"/>
                    </a:lnTo>
                    <a:lnTo>
                      <a:pt x="380" y="256"/>
                    </a:lnTo>
                    <a:lnTo>
                      <a:pt x="388" y="248"/>
                    </a:lnTo>
                    <a:lnTo>
                      <a:pt x="400" y="240"/>
                    </a:lnTo>
                    <a:lnTo>
                      <a:pt x="412" y="228"/>
                    </a:lnTo>
                    <a:lnTo>
                      <a:pt x="420" y="220"/>
                    </a:lnTo>
                    <a:lnTo>
                      <a:pt x="432" y="208"/>
                    </a:lnTo>
                    <a:lnTo>
                      <a:pt x="440" y="196"/>
                    </a:lnTo>
                    <a:lnTo>
                      <a:pt x="452" y="184"/>
                    </a:lnTo>
                    <a:lnTo>
                      <a:pt x="460" y="172"/>
                    </a:lnTo>
                    <a:lnTo>
                      <a:pt x="472" y="160"/>
                    </a:lnTo>
                    <a:lnTo>
                      <a:pt x="484" y="144"/>
                    </a:lnTo>
                    <a:lnTo>
                      <a:pt x="492" y="128"/>
                    </a:lnTo>
                    <a:lnTo>
                      <a:pt x="504" y="112"/>
                    </a:lnTo>
                    <a:lnTo>
                      <a:pt x="512" y="96"/>
                    </a:lnTo>
                    <a:lnTo>
                      <a:pt x="524" y="80"/>
                    </a:lnTo>
                    <a:lnTo>
                      <a:pt x="532" y="60"/>
                    </a:lnTo>
                    <a:lnTo>
                      <a:pt x="544" y="48"/>
                    </a:lnTo>
                    <a:lnTo>
                      <a:pt x="556" y="32"/>
                    </a:lnTo>
                    <a:lnTo>
                      <a:pt x="564" y="20"/>
                    </a:lnTo>
                    <a:lnTo>
                      <a:pt x="576" y="8"/>
                    </a:lnTo>
                    <a:lnTo>
                      <a:pt x="584" y="4"/>
                    </a:lnTo>
                    <a:lnTo>
                      <a:pt x="596" y="0"/>
                    </a:lnTo>
                    <a:lnTo>
                      <a:pt x="604" y="0"/>
                    </a:lnTo>
                    <a:lnTo>
                      <a:pt x="616" y="0"/>
                    </a:lnTo>
                    <a:lnTo>
                      <a:pt x="628" y="8"/>
                    </a:lnTo>
                    <a:lnTo>
                      <a:pt x="636" y="16"/>
                    </a:lnTo>
                    <a:lnTo>
                      <a:pt x="648" y="24"/>
                    </a:lnTo>
                    <a:lnTo>
                      <a:pt x="656" y="36"/>
                    </a:lnTo>
                    <a:lnTo>
                      <a:pt x="668" y="52"/>
                    </a:lnTo>
                    <a:lnTo>
                      <a:pt x="676" y="64"/>
                    </a:lnTo>
                    <a:lnTo>
                      <a:pt x="688" y="80"/>
                    </a:lnTo>
                    <a:lnTo>
                      <a:pt x="700" y="92"/>
                    </a:lnTo>
                    <a:lnTo>
                      <a:pt x="708" y="108"/>
                    </a:lnTo>
                    <a:lnTo>
                      <a:pt x="720" y="120"/>
                    </a:lnTo>
                    <a:lnTo>
                      <a:pt x="728" y="132"/>
                    </a:lnTo>
                    <a:lnTo>
                      <a:pt x="740" y="144"/>
                    </a:lnTo>
                    <a:lnTo>
                      <a:pt x="748" y="156"/>
                    </a:lnTo>
                    <a:lnTo>
                      <a:pt x="760" y="168"/>
                    </a:lnTo>
                    <a:lnTo>
                      <a:pt x="772" y="180"/>
                    </a:lnTo>
                    <a:lnTo>
                      <a:pt x="780" y="188"/>
                    </a:lnTo>
                    <a:lnTo>
                      <a:pt x="792" y="196"/>
                    </a:lnTo>
                    <a:lnTo>
                      <a:pt x="800" y="208"/>
                    </a:lnTo>
                    <a:lnTo>
                      <a:pt x="812" y="216"/>
                    </a:lnTo>
                    <a:lnTo>
                      <a:pt x="820" y="224"/>
                    </a:lnTo>
                    <a:lnTo>
                      <a:pt x="832" y="232"/>
                    </a:lnTo>
                    <a:lnTo>
                      <a:pt x="844" y="236"/>
                    </a:lnTo>
                    <a:lnTo>
                      <a:pt x="852" y="244"/>
                    </a:lnTo>
                    <a:lnTo>
                      <a:pt x="864" y="252"/>
                    </a:lnTo>
                    <a:lnTo>
                      <a:pt x="872" y="256"/>
                    </a:lnTo>
                    <a:lnTo>
                      <a:pt x="884" y="260"/>
                    </a:lnTo>
                    <a:lnTo>
                      <a:pt x="892" y="268"/>
                    </a:lnTo>
                    <a:lnTo>
                      <a:pt x="904" y="272"/>
                    </a:lnTo>
                    <a:lnTo>
                      <a:pt x="916" y="276"/>
                    </a:lnTo>
                    <a:lnTo>
                      <a:pt x="924" y="280"/>
                    </a:lnTo>
                    <a:lnTo>
                      <a:pt x="936" y="284"/>
                    </a:lnTo>
                    <a:lnTo>
                      <a:pt x="944" y="284"/>
                    </a:lnTo>
                    <a:lnTo>
                      <a:pt x="956" y="288"/>
                    </a:lnTo>
                    <a:lnTo>
                      <a:pt x="964" y="288"/>
                    </a:lnTo>
                    <a:lnTo>
                      <a:pt x="976" y="292"/>
                    </a:lnTo>
                    <a:lnTo>
                      <a:pt x="988" y="292"/>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7" name="Freeform 141"/>
              <p:cNvSpPr>
                <a:spLocks/>
              </p:cNvSpPr>
              <p:nvPr/>
            </p:nvSpPr>
            <p:spPr bwMode="auto">
              <a:xfrm>
                <a:off x="7696386" y="1653503"/>
                <a:ext cx="1447800" cy="453221"/>
              </a:xfrm>
              <a:custGeom>
                <a:avLst/>
                <a:gdLst>
                  <a:gd name="T0" fmla="*/ 2147483647 w 988"/>
                  <a:gd name="T1" fmla="*/ 2147483647 h 328"/>
                  <a:gd name="T2" fmla="*/ 2147483647 w 988"/>
                  <a:gd name="T3" fmla="*/ 2147483647 h 328"/>
                  <a:gd name="T4" fmla="*/ 2147483647 w 988"/>
                  <a:gd name="T5" fmla="*/ 2147483647 h 328"/>
                  <a:gd name="T6" fmla="*/ 2147483647 w 988"/>
                  <a:gd name="T7" fmla="*/ 2147483647 h 328"/>
                  <a:gd name="T8" fmla="*/ 2147483647 w 988"/>
                  <a:gd name="T9" fmla="*/ 2147483647 h 328"/>
                  <a:gd name="T10" fmla="*/ 2147483647 w 988"/>
                  <a:gd name="T11" fmla="*/ 2147483647 h 328"/>
                  <a:gd name="T12" fmla="*/ 2147483647 w 988"/>
                  <a:gd name="T13" fmla="*/ 2147483647 h 328"/>
                  <a:gd name="T14" fmla="*/ 2147483647 w 988"/>
                  <a:gd name="T15" fmla="*/ 2147483647 h 328"/>
                  <a:gd name="T16" fmla="*/ 2147483647 w 988"/>
                  <a:gd name="T17" fmla="*/ 2147483647 h 328"/>
                  <a:gd name="T18" fmla="*/ 2147483647 w 988"/>
                  <a:gd name="T19" fmla="*/ 2147483647 h 328"/>
                  <a:gd name="T20" fmla="*/ 2147483647 w 988"/>
                  <a:gd name="T21" fmla="*/ 2147483647 h 328"/>
                  <a:gd name="T22" fmla="*/ 2147483647 w 988"/>
                  <a:gd name="T23" fmla="*/ 2147483647 h 328"/>
                  <a:gd name="T24" fmla="*/ 2147483647 w 988"/>
                  <a:gd name="T25" fmla="*/ 2147483647 h 328"/>
                  <a:gd name="T26" fmla="*/ 2147483647 w 988"/>
                  <a:gd name="T27" fmla="*/ 2147483647 h 328"/>
                  <a:gd name="T28" fmla="*/ 2147483647 w 988"/>
                  <a:gd name="T29" fmla="*/ 2147483647 h 328"/>
                  <a:gd name="T30" fmla="*/ 2147483647 w 988"/>
                  <a:gd name="T31" fmla="*/ 2147483647 h 328"/>
                  <a:gd name="T32" fmla="*/ 2147483647 w 988"/>
                  <a:gd name="T33" fmla="*/ 2147483647 h 328"/>
                  <a:gd name="T34" fmla="*/ 2147483647 w 988"/>
                  <a:gd name="T35" fmla="*/ 2147483647 h 328"/>
                  <a:gd name="T36" fmla="*/ 2147483647 w 988"/>
                  <a:gd name="T37" fmla="*/ 2147483647 h 328"/>
                  <a:gd name="T38" fmla="*/ 2147483647 w 988"/>
                  <a:gd name="T39" fmla="*/ 2147483647 h 328"/>
                  <a:gd name="T40" fmla="*/ 2147483647 w 988"/>
                  <a:gd name="T41" fmla="*/ 2147483647 h 328"/>
                  <a:gd name="T42" fmla="*/ 2147483647 w 988"/>
                  <a:gd name="T43" fmla="*/ 2147483647 h 328"/>
                  <a:gd name="T44" fmla="*/ 2147483647 w 988"/>
                  <a:gd name="T45" fmla="*/ 2147483647 h 328"/>
                  <a:gd name="T46" fmla="*/ 2147483647 w 988"/>
                  <a:gd name="T47" fmla="*/ 2147483647 h 328"/>
                  <a:gd name="T48" fmla="*/ 2147483647 w 988"/>
                  <a:gd name="T49" fmla="*/ 2147483647 h 328"/>
                  <a:gd name="T50" fmla="*/ 2147483647 w 988"/>
                  <a:gd name="T51" fmla="*/ 2147483647 h 328"/>
                  <a:gd name="T52" fmla="*/ 2147483647 w 988"/>
                  <a:gd name="T53" fmla="*/ 2147483647 h 328"/>
                  <a:gd name="T54" fmla="*/ 2147483647 w 988"/>
                  <a:gd name="T55" fmla="*/ 2147483647 h 328"/>
                  <a:gd name="T56" fmla="*/ 2147483647 w 988"/>
                  <a:gd name="T57" fmla="*/ 0 h 328"/>
                  <a:gd name="T58" fmla="*/ 2147483647 w 988"/>
                  <a:gd name="T59" fmla="*/ 0 h 328"/>
                  <a:gd name="T60" fmla="*/ 2147483647 w 988"/>
                  <a:gd name="T61" fmla="*/ 2147483647 h 328"/>
                  <a:gd name="T62" fmla="*/ 2147483647 w 988"/>
                  <a:gd name="T63" fmla="*/ 2147483647 h 328"/>
                  <a:gd name="T64" fmla="*/ 2147483647 w 988"/>
                  <a:gd name="T65" fmla="*/ 2147483647 h 328"/>
                  <a:gd name="T66" fmla="*/ 2147483647 w 988"/>
                  <a:gd name="T67" fmla="*/ 2147483647 h 328"/>
                  <a:gd name="T68" fmla="*/ 2147483647 w 988"/>
                  <a:gd name="T69" fmla="*/ 2147483647 h 328"/>
                  <a:gd name="T70" fmla="*/ 2147483647 w 988"/>
                  <a:gd name="T71" fmla="*/ 2147483647 h 328"/>
                  <a:gd name="T72" fmla="*/ 2147483647 w 988"/>
                  <a:gd name="T73" fmla="*/ 2147483647 h 328"/>
                  <a:gd name="T74" fmla="*/ 2147483647 w 988"/>
                  <a:gd name="T75" fmla="*/ 2147483647 h 328"/>
                  <a:gd name="T76" fmla="*/ 2147483647 w 988"/>
                  <a:gd name="T77" fmla="*/ 2147483647 h 328"/>
                  <a:gd name="T78" fmla="*/ 2147483647 w 988"/>
                  <a:gd name="T79" fmla="*/ 2147483647 h 328"/>
                  <a:gd name="T80" fmla="*/ 2147483647 w 988"/>
                  <a:gd name="T81" fmla="*/ 2147483647 h 328"/>
                  <a:gd name="T82" fmla="*/ 2147483647 w 988"/>
                  <a:gd name="T83" fmla="*/ 2147483647 h 328"/>
                  <a:gd name="T84" fmla="*/ 2147483647 w 988"/>
                  <a:gd name="T85" fmla="*/ 2147483647 h 328"/>
                  <a:gd name="T86" fmla="*/ 2147483647 w 988"/>
                  <a:gd name="T87" fmla="*/ 2147483647 h 328"/>
                  <a:gd name="T88" fmla="*/ 2147483647 w 988"/>
                  <a:gd name="T89" fmla="*/ 2147483647 h 328"/>
                  <a:gd name="T90" fmla="*/ 2147483647 w 988"/>
                  <a:gd name="T91" fmla="*/ 2147483647 h 328"/>
                  <a:gd name="T92" fmla="*/ 2147483647 w 988"/>
                  <a:gd name="T93" fmla="*/ 2147483647 h 328"/>
                  <a:gd name="T94" fmla="*/ 2147483647 w 988"/>
                  <a:gd name="T95" fmla="*/ 2147483647 h 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28"/>
                  <a:gd name="T146" fmla="*/ 988 w 988"/>
                  <a:gd name="T147" fmla="*/ 328 h 3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28">
                    <a:moveTo>
                      <a:pt x="0" y="328"/>
                    </a:moveTo>
                    <a:lnTo>
                      <a:pt x="8" y="328"/>
                    </a:lnTo>
                    <a:lnTo>
                      <a:pt x="20" y="324"/>
                    </a:lnTo>
                    <a:lnTo>
                      <a:pt x="28" y="324"/>
                    </a:lnTo>
                    <a:lnTo>
                      <a:pt x="40" y="324"/>
                    </a:lnTo>
                    <a:lnTo>
                      <a:pt x="52" y="324"/>
                    </a:lnTo>
                    <a:lnTo>
                      <a:pt x="60" y="324"/>
                    </a:lnTo>
                    <a:lnTo>
                      <a:pt x="72" y="320"/>
                    </a:lnTo>
                    <a:lnTo>
                      <a:pt x="80" y="320"/>
                    </a:lnTo>
                    <a:lnTo>
                      <a:pt x="92" y="316"/>
                    </a:lnTo>
                    <a:lnTo>
                      <a:pt x="100" y="316"/>
                    </a:lnTo>
                    <a:lnTo>
                      <a:pt x="112" y="312"/>
                    </a:lnTo>
                    <a:lnTo>
                      <a:pt x="124" y="312"/>
                    </a:lnTo>
                    <a:lnTo>
                      <a:pt x="132" y="312"/>
                    </a:lnTo>
                    <a:lnTo>
                      <a:pt x="144" y="308"/>
                    </a:lnTo>
                    <a:lnTo>
                      <a:pt x="152" y="308"/>
                    </a:lnTo>
                    <a:lnTo>
                      <a:pt x="164" y="304"/>
                    </a:lnTo>
                    <a:lnTo>
                      <a:pt x="172" y="304"/>
                    </a:lnTo>
                    <a:lnTo>
                      <a:pt x="184" y="300"/>
                    </a:lnTo>
                    <a:lnTo>
                      <a:pt x="196" y="300"/>
                    </a:lnTo>
                    <a:lnTo>
                      <a:pt x="204" y="296"/>
                    </a:lnTo>
                    <a:lnTo>
                      <a:pt x="216" y="296"/>
                    </a:lnTo>
                    <a:lnTo>
                      <a:pt x="224" y="292"/>
                    </a:lnTo>
                    <a:lnTo>
                      <a:pt x="236" y="292"/>
                    </a:lnTo>
                    <a:lnTo>
                      <a:pt x="244" y="288"/>
                    </a:lnTo>
                    <a:lnTo>
                      <a:pt x="256" y="288"/>
                    </a:lnTo>
                    <a:lnTo>
                      <a:pt x="268" y="284"/>
                    </a:lnTo>
                    <a:lnTo>
                      <a:pt x="276" y="284"/>
                    </a:lnTo>
                    <a:lnTo>
                      <a:pt x="288" y="280"/>
                    </a:lnTo>
                    <a:lnTo>
                      <a:pt x="296" y="276"/>
                    </a:lnTo>
                    <a:lnTo>
                      <a:pt x="308" y="272"/>
                    </a:lnTo>
                    <a:lnTo>
                      <a:pt x="316" y="268"/>
                    </a:lnTo>
                    <a:lnTo>
                      <a:pt x="328" y="260"/>
                    </a:lnTo>
                    <a:lnTo>
                      <a:pt x="340" y="256"/>
                    </a:lnTo>
                    <a:lnTo>
                      <a:pt x="348" y="248"/>
                    </a:lnTo>
                    <a:lnTo>
                      <a:pt x="360" y="240"/>
                    </a:lnTo>
                    <a:lnTo>
                      <a:pt x="368" y="232"/>
                    </a:lnTo>
                    <a:lnTo>
                      <a:pt x="380" y="224"/>
                    </a:lnTo>
                    <a:lnTo>
                      <a:pt x="388" y="216"/>
                    </a:lnTo>
                    <a:lnTo>
                      <a:pt x="400" y="204"/>
                    </a:lnTo>
                    <a:lnTo>
                      <a:pt x="412" y="196"/>
                    </a:lnTo>
                    <a:lnTo>
                      <a:pt x="420" y="184"/>
                    </a:lnTo>
                    <a:lnTo>
                      <a:pt x="432" y="172"/>
                    </a:lnTo>
                    <a:lnTo>
                      <a:pt x="440" y="160"/>
                    </a:lnTo>
                    <a:lnTo>
                      <a:pt x="452" y="148"/>
                    </a:lnTo>
                    <a:lnTo>
                      <a:pt x="460" y="136"/>
                    </a:lnTo>
                    <a:lnTo>
                      <a:pt x="472" y="120"/>
                    </a:lnTo>
                    <a:lnTo>
                      <a:pt x="484" y="108"/>
                    </a:lnTo>
                    <a:lnTo>
                      <a:pt x="492" y="92"/>
                    </a:lnTo>
                    <a:lnTo>
                      <a:pt x="504" y="80"/>
                    </a:lnTo>
                    <a:lnTo>
                      <a:pt x="512" y="64"/>
                    </a:lnTo>
                    <a:lnTo>
                      <a:pt x="524" y="52"/>
                    </a:lnTo>
                    <a:lnTo>
                      <a:pt x="532" y="40"/>
                    </a:lnTo>
                    <a:lnTo>
                      <a:pt x="544" y="28"/>
                    </a:lnTo>
                    <a:lnTo>
                      <a:pt x="556" y="16"/>
                    </a:lnTo>
                    <a:lnTo>
                      <a:pt x="564" y="8"/>
                    </a:lnTo>
                    <a:lnTo>
                      <a:pt x="576" y="4"/>
                    </a:lnTo>
                    <a:lnTo>
                      <a:pt x="584" y="0"/>
                    </a:lnTo>
                    <a:lnTo>
                      <a:pt x="596" y="0"/>
                    </a:lnTo>
                    <a:lnTo>
                      <a:pt x="604" y="0"/>
                    </a:lnTo>
                    <a:lnTo>
                      <a:pt x="616" y="8"/>
                    </a:lnTo>
                    <a:lnTo>
                      <a:pt x="628" y="16"/>
                    </a:lnTo>
                    <a:lnTo>
                      <a:pt x="636" y="24"/>
                    </a:lnTo>
                    <a:lnTo>
                      <a:pt x="648" y="36"/>
                    </a:lnTo>
                    <a:lnTo>
                      <a:pt x="656" y="52"/>
                    </a:lnTo>
                    <a:lnTo>
                      <a:pt x="668" y="64"/>
                    </a:lnTo>
                    <a:lnTo>
                      <a:pt x="676" y="80"/>
                    </a:lnTo>
                    <a:lnTo>
                      <a:pt x="688" y="92"/>
                    </a:lnTo>
                    <a:lnTo>
                      <a:pt x="700" y="108"/>
                    </a:lnTo>
                    <a:lnTo>
                      <a:pt x="708" y="120"/>
                    </a:lnTo>
                    <a:lnTo>
                      <a:pt x="720" y="136"/>
                    </a:lnTo>
                    <a:lnTo>
                      <a:pt x="728" y="148"/>
                    </a:lnTo>
                    <a:lnTo>
                      <a:pt x="740" y="160"/>
                    </a:lnTo>
                    <a:lnTo>
                      <a:pt x="748" y="168"/>
                    </a:lnTo>
                    <a:lnTo>
                      <a:pt x="760" y="180"/>
                    </a:lnTo>
                    <a:lnTo>
                      <a:pt x="772" y="188"/>
                    </a:lnTo>
                    <a:lnTo>
                      <a:pt x="780" y="196"/>
                    </a:lnTo>
                    <a:lnTo>
                      <a:pt x="792" y="204"/>
                    </a:lnTo>
                    <a:lnTo>
                      <a:pt x="800" y="212"/>
                    </a:lnTo>
                    <a:lnTo>
                      <a:pt x="812" y="220"/>
                    </a:lnTo>
                    <a:lnTo>
                      <a:pt x="820" y="224"/>
                    </a:lnTo>
                    <a:lnTo>
                      <a:pt x="832" y="232"/>
                    </a:lnTo>
                    <a:lnTo>
                      <a:pt x="844" y="236"/>
                    </a:lnTo>
                    <a:lnTo>
                      <a:pt x="852" y="240"/>
                    </a:lnTo>
                    <a:lnTo>
                      <a:pt x="864" y="244"/>
                    </a:lnTo>
                    <a:lnTo>
                      <a:pt x="872" y="248"/>
                    </a:lnTo>
                    <a:lnTo>
                      <a:pt x="884" y="252"/>
                    </a:lnTo>
                    <a:lnTo>
                      <a:pt x="892" y="256"/>
                    </a:lnTo>
                    <a:lnTo>
                      <a:pt x="904" y="260"/>
                    </a:lnTo>
                    <a:lnTo>
                      <a:pt x="916" y="260"/>
                    </a:lnTo>
                    <a:lnTo>
                      <a:pt x="924" y="264"/>
                    </a:lnTo>
                    <a:lnTo>
                      <a:pt x="936" y="264"/>
                    </a:lnTo>
                    <a:lnTo>
                      <a:pt x="944" y="268"/>
                    </a:lnTo>
                    <a:lnTo>
                      <a:pt x="956" y="268"/>
                    </a:lnTo>
                    <a:lnTo>
                      <a:pt x="964" y="268"/>
                    </a:lnTo>
                    <a:lnTo>
                      <a:pt x="976" y="272"/>
                    </a:lnTo>
                    <a:lnTo>
                      <a:pt x="988" y="272"/>
                    </a:lnTo>
                  </a:path>
                </a:pathLst>
              </a:custGeom>
              <a:noFill/>
              <a:ln w="38100">
                <a:solidFill>
                  <a:schemeClr val="accent2">
                    <a:lumMod val="60000"/>
                    <a:lumOff val="4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8" name="Rectangle 143"/>
              <p:cNvSpPr>
                <a:spLocks noChangeArrowheads="1"/>
              </p:cNvSpPr>
              <p:nvPr/>
            </p:nvSpPr>
            <p:spPr bwMode="auto">
              <a:xfrm rot="16200000">
                <a:off x="7121036" y="1408172"/>
                <a:ext cx="670055"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rPr>
                  <a:t>spectral power</a:t>
                </a:r>
                <a:endParaRPr lang="en-US"/>
              </a:p>
            </p:txBody>
          </p:sp>
          <p:sp>
            <p:nvSpPr>
              <p:cNvPr id="619" name="Rectangle 144"/>
              <p:cNvSpPr>
                <a:spLocks noChangeArrowheads="1"/>
              </p:cNvSpPr>
              <p:nvPr/>
            </p:nvSpPr>
            <p:spPr bwMode="auto">
              <a:xfrm>
                <a:off x="7425885" y="368660"/>
                <a:ext cx="192242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sz="1600" dirty="0">
                    <a:solidFill>
                      <a:schemeClr val="accent2">
                        <a:lumMod val="60000"/>
                        <a:lumOff val="40000"/>
                      </a:schemeClr>
                    </a:solidFill>
                  </a:rPr>
                  <a:t>Forward transfer function</a:t>
                </a:r>
                <a:endParaRPr lang="en-US" sz="2800" dirty="0">
                  <a:solidFill>
                    <a:schemeClr val="accent2">
                      <a:lumMod val="60000"/>
                      <a:lumOff val="40000"/>
                    </a:schemeClr>
                  </a:solidFill>
                </a:endParaRPr>
              </a:p>
            </p:txBody>
          </p:sp>
          <p:sp>
            <p:nvSpPr>
              <p:cNvPr id="620" name="Freeform 129"/>
              <p:cNvSpPr>
                <a:spLocks/>
              </p:cNvSpPr>
              <p:nvPr/>
            </p:nvSpPr>
            <p:spPr bwMode="auto">
              <a:xfrm>
                <a:off x="7696386" y="1653503"/>
                <a:ext cx="1447800" cy="420058"/>
              </a:xfrm>
              <a:custGeom>
                <a:avLst/>
                <a:gdLst>
                  <a:gd name="T0" fmla="*/ 2147483647 w 988"/>
                  <a:gd name="T1" fmla="*/ 2147483647 h 304"/>
                  <a:gd name="T2" fmla="*/ 2147483647 w 988"/>
                  <a:gd name="T3" fmla="*/ 2147483647 h 304"/>
                  <a:gd name="T4" fmla="*/ 2147483647 w 988"/>
                  <a:gd name="T5" fmla="*/ 2147483647 h 304"/>
                  <a:gd name="T6" fmla="*/ 2147483647 w 988"/>
                  <a:gd name="T7" fmla="*/ 2147483647 h 304"/>
                  <a:gd name="T8" fmla="*/ 2147483647 w 988"/>
                  <a:gd name="T9" fmla="*/ 2147483647 h 304"/>
                  <a:gd name="T10" fmla="*/ 2147483647 w 988"/>
                  <a:gd name="T11" fmla="*/ 2147483647 h 304"/>
                  <a:gd name="T12" fmla="*/ 2147483647 w 988"/>
                  <a:gd name="T13" fmla="*/ 2147483647 h 304"/>
                  <a:gd name="T14" fmla="*/ 2147483647 w 988"/>
                  <a:gd name="T15" fmla="*/ 2147483647 h 304"/>
                  <a:gd name="T16" fmla="*/ 2147483647 w 988"/>
                  <a:gd name="T17" fmla="*/ 2147483647 h 304"/>
                  <a:gd name="T18" fmla="*/ 2147483647 w 988"/>
                  <a:gd name="T19" fmla="*/ 2147483647 h 304"/>
                  <a:gd name="T20" fmla="*/ 2147483647 w 988"/>
                  <a:gd name="T21" fmla="*/ 2147483647 h 304"/>
                  <a:gd name="T22" fmla="*/ 2147483647 w 988"/>
                  <a:gd name="T23" fmla="*/ 2147483647 h 304"/>
                  <a:gd name="T24" fmla="*/ 2147483647 w 988"/>
                  <a:gd name="T25" fmla="*/ 2147483647 h 304"/>
                  <a:gd name="T26" fmla="*/ 2147483647 w 988"/>
                  <a:gd name="T27" fmla="*/ 2147483647 h 304"/>
                  <a:gd name="T28" fmla="*/ 2147483647 w 988"/>
                  <a:gd name="T29" fmla="*/ 2147483647 h 304"/>
                  <a:gd name="T30" fmla="*/ 2147483647 w 988"/>
                  <a:gd name="T31" fmla="*/ 2147483647 h 304"/>
                  <a:gd name="T32" fmla="*/ 2147483647 w 988"/>
                  <a:gd name="T33" fmla="*/ 2147483647 h 304"/>
                  <a:gd name="T34" fmla="*/ 2147483647 w 988"/>
                  <a:gd name="T35" fmla="*/ 2147483647 h 304"/>
                  <a:gd name="T36" fmla="*/ 2147483647 w 988"/>
                  <a:gd name="T37" fmla="*/ 2147483647 h 304"/>
                  <a:gd name="T38" fmla="*/ 2147483647 w 988"/>
                  <a:gd name="T39" fmla="*/ 2147483647 h 304"/>
                  <a:gd name="T40" fmla="*/ 2147483647 w 988"/>
                  <a:gd name="T41" fmla="*/ 2147483647 h 304"/>
                  <a:gd name="T42" fmla="*/ 2147483647 w 988"/>
                  <a:gd name="T43" fmla="*/ 2147483647 h 304"/>
                  <a:gd name="T44" fmla="*/ 2147483647 w 988"/>
                  <a:gd name="T45" fmla="*/ 2147483647 h 304"/>
                  <a:gd name="T46" fmla="*/ 2147483647 w 988"/>
                  <a:gd name="T47" fmla="*/ 2147483647 h 304"/>
                  <a:gd name="T48" fmla="*/ 2147483647 w 988"/>
                  <a:gd name="T49" fmla="*/ 2147483647 h 304"/>
                  <a:gd name="T50" fmla="*/ 2147483647 w 988"/>
                  <a:gd name="T51" fmla="*/ 2147483647 h 304"/>
                  <a:gd name="T52" fmla="*/ 2147483647 w 988"/>
                  <a:gd name="T53" fmla="*/ 2147483647 h 304"/>
                  <a:gd name="T54" fmla="*/ 2147483647 w 988"/>
                  <a:gd name="T55" fmla="*/ 2147483647 h 304"/>
                  <a:gd name="T56" fmla="*/ 2147483647 w 988"/>
                  <a:gd name="T57" fmla="*/ 2147483647 h 304"/>
                  <a:gd name="T58" fmla="*/ 2147483647 w 988"/>
                  <a:gd name="T59" fmla="*/ 2147483647 h 304"/>
                  <a:gd name="T60" fmla="*/ 2147483647 w 988"/>
                  <a:gd name="T61" fmla="*/ 0 h 304"/>
                  <a:gd name="T62" fmla="*/ 2147483647 w 988"/>
                  <a:gd name="T63" fmla="*/ 0 h 304"/>
                  <a:gd name="T64" fmla="*/ 2147483647 w 988"/>
                  <a:gd name="T65" fmla="*/ 2147483647 h 304"/>
                  <a:gd name="T66" fmla="*/ 2147483647 w 988"/>
                  <a:gd name="T67" fmla="*/ 2147483647 h 304"/>
                  <a:gd name="T68" fmla="*/ 2147483647 w 988"/>
                  <a:gd name="T69" fmla="*/ 2147483647 h 304"/>
                  <a:gd name="T70" fmla="*/ 2147483647 w 988"/>
                  <a:gd name="T71" fmla="*/ 2147483647 h 304"/>
                  <a:gd name="T72" fmla="*/ 2147483647 w 988"/>
                  <a:gd name="T73" fmla="*/ 2147483647 h 304"/>
                  <a:gd name="T74" fmla="*/ 2147483647 w 988"/>
                  <a:gd name="T75" fmla="*/ 2147483647 h 304"/>
                  <a:gd name="T76" fmla="*/ 2147483647 w 988"/>
                  <a:gd name="T77" fmla="*/ 2147483647 h 304"/>
                  <a:gd name="T78" fmla="*/ 2147483647 w 988"/>
                  <a:gd name="T79" fmla="*/ 2147483647 h 304"/>
                  <a:gd name="T80" fmla="*/ 2147483647 w 988"/>
                  <a:gd name="T81" fmla="*/ 2147483647 h 304"/>
                  <a:gd name="T82" fmla="*/ 2147483647 w 988"/>
                  <a:gd name="T83" fmla="*/ 2147483647 h 304"/>
                  <a:gd name="T84" fmla="*/ 2147483647 w 988"/>
                  <a:gd name="T85" fmla="*/ 2147483647 h 304"/>
                  <a:gd name="T86" fmla="*/ 2147483647 w 988"/>
                  <a:gd name="T87" fmla="*/ 2147483647 h 304"/>
                  <a:gd name="T88" fmla="*/ 2147483647 w 988"/>
                  <a:gd name="T89" fmla="*/ 2147483647 h 304"/>
                  <a:gd name="T90" fmla="*/ 2147483647 w 988"/>
                  <a:gd name="T91" fmla="*/ 2147483647 h 304"/>
                  <a:gd name="T92" fmla="*/ 2147483647 w 988"/>
                  <a:gd name="T93" fmla="*/ 2147483647 h 304"/>
                  <a:gd name="T94" fmla="*/ 2147483647 w 988"/>
                  <a:gd name="T95" fmla="*/ 2147483647 h 3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04"/>
                  <a:gd name="T146" fmla="*/ 988 w 988"/>
                  <a:gd name="T147" fmla="*/ 304 h 3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04">
                    <a:moveTo>
                      <a:pt x="0" y="304"/>
                    </a:moveTo>
                    <a:lnTo>
                      <a:pt x="8" y="304"/>
                    </a:lnTo>
                    <a:lnTo>
                      <a:pt x="20" y="304"/>
                    </a:lnTo>
                    <a:lnTo>
                      <a:pt x="28" y="304"/>
                    </a:lnTo>
                    <a:lnTo>
                      <a:pt x="40" y="300"/>
                    </a:lnTo>
                    <a:lnTo>
                      <a:pt x="52" y="300"/>
                    </a:lnTo>
                    <a:lnTo>
                      <a:pt x="60" y="300"/>
                    </a:lnTo>
                    <a:lnTo>
                      <a:pt x="72" y="300"/>
                    </a:lnTo>
                    <a:lnTo>
                      <a:pt x="80" y="296"/>
                    </a:lnTo>
                    <a:lnTo>
                      <a:pt x="92" y="296"/>
                    </a:lnTo>
                    <a:lnTo>
                      <a:pt x="100" y="292"/>
                    </a:lnTo>
                    <a:lnTo>
                      <a:pt x="112" y="292"/>
                    </a:lnTo>
                    <a:lnTo>
                      <a:pt x="124" y="288"/>
                    </a:lnTo>
                    <a:lnTo>
                      <a:pt x="132" y="284"/>
                    </a:lnTo>
                    <a:lnTo>
                      <a:pt x="144" y="280"/>
                    </a:lnTo>
                    <a:lnTo>
                      <a:pt x="152" y="276"/>
                    </a:lnTo>
                    <a:lnTo>
                      <a:pt x="164" y="276"/>
                    </a:lnTo>
                    <a:lnTo>
                      <a:pt x="172" y="272"/>
                    </a:lnTo>
                    <a:lnTo>
                      <a:pt x="184" y="268"/>
                    </a:lnTo>
                    <a:lnTo>
                      <a:pt x="196" y="264"/>
                    </a:lnTo>
                    <a:lnTo>
                      <a:pt x="204" y="260"/>
                    </a:lnTo>
                    <a:lnTo>
                      <a:pt x="216" y="260"/>
                    </a:lnTo>
                    <a:lnTo>
                      <a:pt x="224" y="256"/>
                    </a:lnTo>
                    <a:lnTo>
                      <a:pt x="236" y="252"/>
                    </a:lnTo>
                    <a:lnTo>
                      <a:pt x="244" y="248"/>
                    </a:lnTo>
                    <a:lnTo>
                      <a:pt x="256" y="244"/>
                    </a:lnTo>
                    <a:lnTo>
                      <a:pt x="268" y="244"/>
                    </a:lnTo>
                    <a:lnTo>
                      <a:pt x="276" y="240"/>
                    </a:lnTo>
                    <a:lnTo>
                      <a:pt x="288" y="236"/>
                    </a:lnTo>
                    <a:lnTo>
                      <a:pt x="296" y="232"/>
                    </a:lnTo>
                    <a:lnTo>
                      <a:pt x="308" y="228"/>
                    </a:lnTo>
                    <a:lnTo>
                      <a:pt x="316" y="220"/>
                    </a:lnTo>
                    <a:lnTo>
                      <a:pt x="328" y="216"/>
                    </a:lnTo>
                    <a:lnTo>
                      <a:pt x="340" y="208"/>
                    </a:lnTo>
                    <a:lnTo>
                      <a:pt x="348" y="204"/>
                    </a:lnTo>
                    <a:lnTo>
                      <a:pt x="360" y="196"/>
                    </a:lnTo>
                    <a:lnTo>
                      <a:pt x="368" y="188"/>
                    </a:lnTo>
                    <a:lnTo>
                      <a:pt x="380" y="180"/>
                    </a:lnTo>
                    <a:lnTo>
                      <a:pt x="388" y="172"/>
                    </a:lnTo>
                    <a:lnTo>
                      <a:pt x="400" y="164"/>
                    </a:lnTo>
                    <a:lnTo>
                      <a:pt x="412" y="152"/>
                    </a:lnTo>
                    <a:lnTo>
                      <a:pt x="420" y="144"/>
                    </a:lnTo>
                    <a:lnTo>
                      <a:pt x="432" y="136"/>
                    </a:lnTo>
                    <a:lnTo>
                      <a:pt x="440" y="124"/>
                    </a:lnTo>
                    <a:lnTo>
                      <a:pt x="452" y="116"/>
                    </a:lnTo>
                    <a:lnTo>
                      <a:pt x="460" y="104"/>
                    </a:lnTo>
                    <a:lnTo>
                      <a:pt x="472" y="96"/>
                    </a:lnTo>
                    <a:lnTo>
                      <a:pt x="484" y="88"/>
                    </a:lnTo>
                    <a:lnTo>
                      <a:pt x="492" y="80"/>
                    </a:lnTo>
                    <a:lnTo>
                      <a:pt x="504" y="68"/>
                    </a:lnTo>
                    <a:lnTo>
                      <a:pt x="512" y="60"/>
                    </a:lnTo>
                    <a:lnTo>
                      <a:pt x="524" y="52"/>
                    </a:lnTo>
                    <a:lnTo>
                      <a:pt x="532" y="44"/>
                    </a:lnTo>
                    <a:lnTo>
                      <a:pt x="544" y="36"/>
                    </a:lnTo>
                    <a:lnTo>
                      <a:pt x="556" y="32"/>
                    </a:lnTo>
                    <a:lnTo>
                      <a:pt x="564" y="24"/>
                    </a:lnTo>
                    <a:lnTo>
                      <a:pt x="576" y="16"/>
                    </a:lnTo>
                    <a:lnTo>
                      <a:pt x="584" y="12"/>
                    </a:lnTo>
                    <a:lnTo>
                      <a:pt x="596" y="8"/>
                    </a:lnTo>
                    <a:lnTo>
                      <a:pt x="604" y="4"/>
                    </a:lnTo>
                    <a:lnTo>
                      <a:pt x="616" y="0"/>
                    </a:lnTo>
                    <a:lnTo>
                      <a:pt x="628" y="0"/>
                    </a:lnTo>
                    <a:lnTo>
                      <a:pt x="636" y="0"/>
                    </a:lnTo>
                    <a:lnTo>
                      <a:pt x="648" y="0"/>
                    </a:lnTo>
                    <a:lnTo>
                      <a:pt x="656" y="4"/>
                    </a:lnTo>
                    <a:lnTo>
                      <a:pt x="668" y="8"/>
                    </a:lnTo>
                    <a:lnTo>
                      <a:pt x="676" y="12"/>
                    </a:lnTo>
                    <a:lnTo>
                      <a:pt x="688" y="16"/>
                    </a:lnTo>
                    <a:lnTo>
                      <a:pt x="700" y="24"/>
                    </a:lnTo>
                    <a:lnTo>
                      <a:pt x="708" y="28"/>
                    </a:lnTo>
                    <a:lnTo>
                      <a:pt x="720" y="36"/>
                    </a:lnTo>
                    <a:lnTo>
                      <a:pt x="728" y="44"/>
                    </a:lnTo>
                    <a:lnTo>
                      <a:pt x="740" y="52"/>
                    </a:lnTo>
                    <a:lnTo>
                      <a:pt x="748" y="60"/>
                    </a:lnTo>
                    <a:lnTo>
                      <a:pt x="760" y="68"/>
                    </a:lnTo>
                    <a:lnTo>
                      <a:pt x="772" y="76"/>
                    </a:lnTo>
                    <a:lnTo>
                      <a:pt x="780" y="84"/>
                    </a:lnTo>
                    <a:lnTo>
                      <a:pt x="792" y="92"/>
                    </a:lnTo>
                    <a:lnTo>
                      <a:pt x="800" y="100"/>
                    </a:lnTo>
                    <a:lnTo>
                      <a:pt x="812" y="104"/>
                    </a:lnTo>
                    <a:lnTo>
                      <a:pt x="820" y="112"/>
                    </a:lnTo>
                    <a:lnTo>
                      <a:pt x="832" y="120"/>
                    </a:lnTo>
                    <a:lnTo>
                      <a:pt x="844" y="124"/>
                    </a:lnTo>
                    <a:lnTo>
                      <a:pt x="852" y="132"/>
                    </a:lnTo>
                    <a:lnTo>
                      <a:pt x="864" y="136"/>
                    </a:lnTo>
                    <a:lnTo>
                      <a:pt x="872" y="144"/>
                    </a:lnTo>
                    <a:lnTo>
                      <a:pt x="884" y="148"/>
                    </a:lnTo>
                    <a:lnTo>
                      <a:pt x="892" y="152"/>
                    </a:lnTo>
                    <a:lnTo>
                      <a:pt x="904" y="156"/>
                    </a:lnTo>
                    <a:lnTo>
                      <a:pt x="916" y="160"/>
                    </a:lnTo>
                    <a:lnTo>
                      <a:pt x="924" y="164"/>
                    </a:lnTo>
                    <a:lnTo>
                      <a:pt x="936" y="168"/>
                    </a:lnTo>
                    <a:lnTo>
                      <a:pt x="944" y="172"/>
                    </a:lnTo>
                    <a:lnTo>
                      <a:pt x="956" y="172"/>
                    </a:lnTo>
                    <a:lnTo>
                      <a:pt x="964" y="176"/>
                    </a:lnTo>
                    <a:lnTo>
                      <a:pt x="976" y="176"/>
                    </a:lnTo>
                    <a:lnTo>
                      <a:pt x="988" y="176"/>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87" name="Group 347"/>
            <p:cNvGrpSpPr/>
            <p:nvPr/>
          </p:nvGrpSpPr>
          <p:grpSpPr>
            <a:xfrm>
              <a:off x="6348155" y="4194085"/>
              <a:ext cx="2254042" cy="2361457"/>
              <a:chOff x="7322083" y="4309473"/>
              <a:chExt cx="2254042" cy="2361457"/>
            </a:xfrm>
          </p:grpSpPr>
          <p:sp>
            <p:nvSpPr>
              <p:cNvPr id="520" name="Line 212"/>
              <p:cNvSpPr>
                <a:spLocks noChangeShapeType="1"/>
              </p:cNvSpPr>
              <p:nvPr/>
            </p:nvSpPr>
            <p:spPr bwMode="auto">
              <a:xfrm flipV="1">
                <a:off x="7665192" y="4353936"/>
                <a:ext cx="1465" cy="142699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1" name="Line 213"/>
              <p:cNvSpPr>
                <a:spLocks noChangeShapeType="1"/>
              </p:cNvSpPr>
              <p:nvPr/>
            </p:nvSpPr>
            <p:spPr bwMode="auto">
              <a:xfrm>
                <a:off x="7665192" y="5780930"/>
                <a:ext cx="1506415" cy="139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2" name="Line 214"/>
              <p:cNvSpPr>
                <a:spLocks noChangeShapeType="1"/>
              </p:cNvSpPr>
              <p:nvPr/>
            </p:nvSpPr>
            <p:spPr bwMode="auto">
              <a:xfrm flipV="1">
                <a:off x="7665192" y="4353936"/>
                <a:ext cx="1465" cy="142699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3" name="Line 215"/>
              <p:cNvSpPr>
                <a:spLocks noChangeShapeType="1"/>
              </p:cNvSpPr>
              <p:nvPr/>
            </p:nvSpPr>
            <p:spPr bwMode="auto">
              <a:xfrm flipV="1">
                <a:off x="7665192" y="5765646"/>
                <a:ext cx="1465" cy="1528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4" name="Line 216"/>
              <p:cNvSpPr>
                <a:spLocks noChangeShapeType="1"/>
              </p:cNvSpPr>
              <p:nvPr/>
            </p:nvSpPr>
            <p:spPr bwMode="auto">
              <a:xfrm>
                <a:off x="7665192" y="4353936"/>
                <a:ext cx="1465" cy="1111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5" name="Rectangle 217"/>
              <p:cNvSpPr>
                <a:spLocks noChangeArrowheads="1"/>
              </p:cNvSpPr>
              <p:nvPr/>
            </p:nvSpPr>
            <p:spPr bwMode="auto">
              <a:xfrm>
                <a:off x="7647607" y="5797604"/>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0</a:t>
                </a:r>
                <a:endParaRPr lang="en-US"/>
              </a:p>
            </p:txBody>
          </p:sp>
          <p:sp>
            <p:nvSpPr>
              <p:cNvPr id="526" name="Line 218"/>
              <p:cNvSpPr>
                <a:spLocks noChangeShapeType="1"/>
              </p:cNvSpPr>
              <p:nvPr/>
            </p:nvSpPr>
            <p:spPr bwMode="auto">
              <a:xfrm flipV="1">
                <a:off x="7964131" y="5765646"/>
                <a:ext cx="1465" cy="1528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7" name="Rectangle 220"/>
              <p:cNvSpPr>
                <a:spLocks noChangeArrowheads="1"/>
              </p:cNvSpPr>
              <p:nvPr/>
            </p:nvSpPr>
            <p:spPr bwMode="auto">
              <a:xfrm>
                <a:off x="7928961" y="5797604"/>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20</a:t>
                </a:r>
                <a:endParaRPr lang="en-US"/>
              </a:p>
            </p:txBody>
          </p:sp>
          <p:sp>
            <p:nvSpPr>
              <p:cNvPr id="528" name="Line 221"/>
              <p:cNvSpPr>
                <a:spLocks noChangeShapeType="1"/>
              </p:cNvSpPr>
              <p:nvPr/>
            </p:nvSpPr>
            <p:spPr bwMode="auto">
              <a:xfrm flipV="1">
                <a:off x="8263069" y="5765646"/>
                <a:ext cx="1465" cy="1528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9" name="Rectangle 223"/>
              <p:cNvSpPr>
                <a:spLocks noChangeArrowheads="1"/>
              </p:cNvSpPr>
              <p:nvPr/>
            </p:nvSpPr>
            <p:spPr bwMode="auto">
              <a:xfrm>
                <a:off x="8227900" y="5797604"/>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40</a:t>
                </a:r>
                <a:endParaRPr lang="en-US"/>
              </a:p>
            </p:txBody>
          </p:sp>
          <p:sp>
            <p:nvSpPr>
              <p:cNvPr id="530" name="Line 224"/>
              <p:cNvSpPr>
                <a:spLocks noChangeShapeType="1"/>
              </p:cNvSpPr>
              <p:nvPr/>
            </p:nvSpPr>
            <p:spPr bwMode="auto">
              <a:xfrm flipV="1">
                <a:off x="8567869" y="5765646"/>
                <a:ext cx="1465" cy="1528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1" name="Rectangle 226"/>
              <p:cNvSpPr>
                <a:spLocks noChangeArrowheads="1"/>
              </p:cNvSpPr>
              <p:nvPr/>
            </p:nvSpPr>
            <p:spPr bwMode="auto">
              <a:xfrm>
                <a:off x="8532700" y="5797604"/>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60</a:t>
                </a:r>
                <a:endParaRPr lang="en-US"/>
              </a:p>
            </p:txBody>
          </p:sp>
          <p:sp>
            <p:nvSpPr>
              <p:cNvPr id="532" name="Line 227"/>
              <p:cNvSpPr>
                <a:spLocks noChangeShapeType="1"/>
              </p:cNvSpPr>
              <p:nvPr/>
            </p:nvSpPr>
            <p:spPr bwMode="auto">
              <a:xfrm flipV="1">
                <a:off x="8866808" y="5765646"/>
                <a:ext cx="1465" cy="1528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 name="Rectangle 229"/>
              <p:cNvSpPr>
                <a:spLocks noChangeArrowheads="1"/>
              </p:cNvSpPr>
              <p:nvPr/>
            </p:nvSpPr>
            <p:spPr bwMode="auto">
              <a:xfrm>
                <a:off x="8831638" y="5797604"/>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dirty="0">
                    <a:solidFill>
                      <a:srgbClr val="000000"/>
                    </a:solidFill>
                  </a:rPr>
                  <a:t>80</a:t>
                </a:r>
                <a:endParaRPr lang="en-US" dirty="0"/>
              </a:p>
            </p:txBody>
          </p:sp>
          <p:sp>
            <p:nvSpPr>
              <p:cNvPr id="534" name="Rectangle 232"/>
              <p:cNvSpPr>
                <a:spLocks noChangeArrowheads="1"/>
              </p:cNvSpPr>
              <p:nvPr/>
            </p:nvSpPr>
            <p:spPr bwMode="auto">
              <a:xfrm>
                <a:off x="9118854" y="5797604"/>
                <a:ext cx="14908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100</a:t>
                </a:r>
                <a:endParaRPr lang="en-US"/>
              </a:p>
            </p:txBody>
          </p:sp>
          <p:sp>
            <p:nvSpPr>
              <p:cNvPr id="535" name="Line 233"/>
              <p:cNvSpPr>
                <a:spLocks noChangeShapeType="1"/>
              </p:cNvSpPr>
              <p:nvPr/>
            </p:nvSpPr>
            <p:spPr bwMode="auto">
              <a:xfrm>
                <a:off x="7665192" y="5780930"/>
                <a:ext cx="11723" cy="139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6" name="Rectangle 235"/>
              <p:cNvSpPr>
                <a:spLocks noChangeArrowheads="1"/>
              </p:cNvSpPr>
              <p:nvPr/>
            </p:nvSpPr>
            <p:spPr bwMode="auto">
              <a:xfrm>
                <a:off x="7606577" y="5737857"/>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0</a:t>
                </a:r>
                <a:endParaRPr lang="en-US"/>
              </a:p>
            </p:txBody>
          </p:sp>
          <p:sp>
            <p:nvSpPr>
              <p:cNvPr id="537" name="Line 236"/>
              <p:cNvSpPr>
                <a:spLocks noChangeShapeType="1"/>
              </p:cNvSpPr>
              <p:nvPr/>
            </p:nvSpPr>
            <p:spPr bwMode="auto">
              <a:xfrm>
                <a:off x="7665192" y="5543331"/>
                <a:ext cx="11723" cy="138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8" name="Rectangle 238"/>
              <p:cNvSpPr>
                <a:spLocks noChangeArrowheads="1"/>
              </p:cNvSpPr>
              <p:nvPr/>
            </p:nvSpPr>
            <p:spPr bwMode="auto">
              <a:xfrm>
                <a:off x="7606577" y="5498867"/>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1</a:t>
                </a:r>
                <a:endParaRPr lang="en-US"/>
              </a:p>
            </p:txBody>
          </p:sp>
          <p:sp>
            <p:nvSpPr>
              <p:cNvPr id="539" name="Line 239"/>
              <p:cNvSpPr>
                <a:spLocks noChangeShapeType="1"/>
              </p:cNvSpPr>
              <p:nvPr/>
            </p:nvSpPr>
            <p:spPr bwMode="auto">
              <a:xfrm>
                <a:off x="7665192" y="5304340"/>
                <a:ext cx="11723" cy="138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0" name="Rectangle 241"/>
              <p:cNvSpPr>
                <a:spLocks noChangeArrowheads="1"/>
              </p:cNvSpPr>
              <p:nvPr/>
            </p:nvSpPr>
            <p:spPr bwMode="auto">
              <a:xfrm>
                <a:off x="7606577" y="5259876"/>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2</a:t>
                </a:r>
                <a:endParaRPr lang="en-US"/>
              </a:p>
            </p:txBody>
          </p:sp>
          <p:sp>
            <p:nvSpPr>
              <p:cNvPr id="541" name="Line 242"/>
              <p:cNvSpPr>
                <a:spLocks noChangeShapeType="1"/>
              </p:cNvSpPr>
              <p:nvPr/>
            </p:nvSpPr>
            <p:spPr bwMode="auto">
              <a:xfrm>
                <a:off x="7665192" y="5065350"/>
                <a:ext cx="11723" cy="138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2" name="Rectangle 244"/>
              <p:cNvSpPr>
                <a:spLocks noChangeArrowheads="1"/>
              </p:cNvSpPr>
              <p:nvPr/>
            </p:nvSpPr>
            <p:spPr bwMode="auto">
              <a:xfrm>
                <a:off x="7606577" y="5020886"/>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3</a:t>
                </a:r>
                <a:endParaRPr lang="en-US"/>
              </a:p>
            </p:txBody>
          </p:sp>
          <p:sp>
            <p:nvSpPr>
              <p:cNvPr id="543" name="Line 245"/>
              <p:cNvSpPr>
                <a:spLocks noChangeShapeType="1"/>
              </p:cNvSpPr>
              <p:nvPr/>
            </p:nvSpPr>
            <p:spPr bwMode="auto">
              <a:xfrm>
                <a:off x="7665192" y="4826360"/>
                <a:ext cx="11723" cy="138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4" name="Rectangle 247"/>
              <p:cNvSpPr>
                <a:spLocks noChangeArrowheads="1"/>
              </p:cNvSpPr>
              <p:nvPr/>
            </p:nvSpPr>
            <p:spPr bwMode="auto">
              <a:xfrm>
                <a:off x="7606577" y="4781896"/>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4</a:t>
                </a:r>
                <a:endParaRPr lang="en-US"/>
              </a:p>
            </p:txBody>
          </p:sp>
          <p:sp>
            <p:nvSpPr>
              <p:cNvPr id="545" name="Line 248"/>
              <p:cNvSpPr>
                <a:spLocks noChangeShapeType="1"/>
              </p:cNvSpPr>
              <p:nvPr/>
            </p:nvSpPr>
            <p:spPr bwMode="auto">
              <a:xfrm>
                <a:off x="7665192" y="4587370"/>
                <a:ext cx="11723" cy="138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6" name="Rectangle 250"/>
              <p:cNvSpPr>
                <a:spLocks noChangeArrowheads="1"/>
              </p:cNvSpPr>
              <p:nvPr/>
            </p:nvSpPr>
            <p:spPr bwMode="auto">
              <a:xfrm>
                <a:off x="7606577" y="4542905"/>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5</a:t>
                </a:r>
                <a:endParaRPr lang="en-US"/>
              </a:p>
            </p:txBody>
          </p:sp>
          <p:sp>
            <p:nvSpPr>
              <p:cNvPr id="547" name="Line 251"/>
              <p:cNvSpPr>
                <a:spLocks noChangeShapeType="1"/>
              </p:cNvSpPr>
              <p:nvPr/>
            </p:nvSpPr>
            <p:spPr bwMode="auto">
              <a:xfrm>
                <a:off x="7665192" y="4353937"/>
                <a:ext cx="11723" cy="1389"/>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8" name="Rectangle 253"/>
              <p:cNvSpPr>
                <a:spLocks noChangeArrowheads="1"/>
              </p:cNvSpPr>
              <p:nvPr/>
            </p:nvSpPr>
            <p:spPr bwMode="auto">
              <a:xfrm>
                <a:off x="7606577" y="4309473"/>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rPr>
                  <a:t>6</a:t>
                </a:r>
                <a:endParaRPr lang="en-US"/>
              </a:p>
            </p:txBody>
          </p:sp>
          <p:sp>
            <p:nvSpPr>
              <p:cNvPr id="549" name="Line 256"/>
              <p:cNvSpPr>
                <a:spLocks noChangeShapeType="1"/>
              </p:cNvSpPr>
              <p:nvPr/>
            </p:nvSpPr>
            <p:spPr bwMode="auto">
              <a:xfrm flipV="1">
                <a:off x="7665192" y="4353936"/>
                <a:ext cx="1465" cy="142699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0" name="Freeform 257"/>
              <p:cNvSpPr>
                <a:spLocks/>
              </p:cNvSpPr>
              <p:nvPr/>
            </p:nvSpPr>
            <p:spPr bwMode="auto">
              <a:xfrm>
                <a:off x="7723807" y="4448421"/>
                <a:ext cx="1447800" cy="1326952"/>
              </a:xfrm>
              <a:custGeom>
                <a:avLst/>
                <a:gdLst>
                  <a:gd name="T0" fmla="*/ 2147483647 w 988"/>
                  <a:gd name="T1" fmla="*/ 2147483647 h 955"/>
                  <a:gd name="T2" fmla="*/ 2147483647 w 988"/>
                  <a:gd name="T3" fmla="*/ 2147483647 h 955"/>
                  <a:gd name="T4" fmla="*/ 2147483647 w 988"/>
                  <a:gd name="T5" fmla="*/ 2147483647 h 955"/>
                  <a:gd name="T6" fmla="*/ 2147483647 w 988"/>
                  <a:gd name="T7" fmla="*/ 2147483647 h 955"/>
                  <a:gd name="T8" fmla="*/ 2147483647 w 988"/>
                  <a:gd name="T9" fmla="*/ 2147483647 h 955"/>
                  <a:gd name="T10" fmla="*/ 2147483647 w 988"/>
                  <a:gd name="T11" fmla="*/ 2147483647 h 955"/>
                  <a:gd name="T12" fmla="*/ 2147483647 w 988"/>
                  <a:gd name="T13" fmla="*/ 2147483647 h 955"/>
                  <a:gd name="T14" fmla="*/ 2147483647 w 988"/>
                  <a:gd name="T15" fmla="*/ 2147483647 h 955"/>
                  <a:gd name="T16" fmla="*/ 2147483647 w 988"/>
                  <a:gd name="T17" fmla="*/ 2147483647 h 955"/>
                  <a:gd name="T18" fmla="*/ 2147483647 w 988"/>
                  <a:gd name="T19" fmla="*/ 2147483647 h 955"/>
                  <a:gd name="T20" fmla="*/ 2147483647 w 988"/>
                  <a:gd name="T21" fmla="*/ 2147483647 h 955"/>
                  <a:gd name="T22" fmla="*/ 2147483647 w 988"/>
                  <a:gd name="T23" fmla="*/ 2147483647 h 955"/>
                  <a:gd name="T24" fmla="*/ 2147483647 w 988"/>
                  <a:gd name="T25" fmla="*/ 2147483647 h 955"/>
                  <a:gd name="T26" fmla="*/ 2147483647 w 988"/>
                  <a:gd name="T27" fmla="*/ 2147483647 h 955"/>
                  <a:gd name="T28" fmla="*/ 2147483647 w 988"/>
                  <a:gd name="T29" fmla="*/ 2147483647 h 955"/>
                  <a:gd name="T30" fmla="*/ 2147483647 w 988"/>
                  <a:gd name="T31" fmla="*/ 2147483647 h 955"/>
                  <a:gd name="T32" fmla="*/ 2147483647 w 988"/>
                  <a:gd name="T33" fmla="*/ 2147483647 h 955"/>
                  <a:gd name="T34" fmla="*/ 2147483647 w 988"/>
                  <a:gd name="T35" fmla="*/ 2147483647 h 955"/>
                  <a:gd name="T36" fmla="*/ 2147483647 w 988"/>
                  <a:gd name="T37" fmla="*/ 2147483647 h 955"/>
                  <a:gd name="T38" fmla="*/ 2147483647 w 988"/>
                  <a:gd name="T39" fmla="*/ 2147483647 h 955"/>
                  <a:gd name="T40" fmla="*/ 2147483647 w 988"/>
                  <a:gd name="T41" fmla="*/ 2147483647 h 955"/>
                  <a:gd name="T42" fmla="*/ 2147483647 w 988"/>
                  <a:gd name="T43" fmla="*/ 2147483647 h 955"/>
                  <a:gd name="T44" fmla="*/ 2147483647 w 988"/>
                  <a:gd name="T45" fmla="*/ 2147483647 h 955"/>
                  <a:gd name="T46" fmla="*/ 2147483647 w 988"/>
                  <a:gd name="T47" fmla="*/ 2147483647 h 955"/>
                  <a:gd name="T48" fmla="*/ 2147483647 w 988"/>
                  <a:gd name="T49" fmla="*/ 2147483647 h 955"/>
                  <a:gd name="T50" fmla="*/ 2147483647 w 988"/>
                  <a:gd name="T51" fmla="*/ 2147483647 h 955"/>
                  <a:gd name="T52" fmla="*/ 2147483647 w 988"/>
                  <a:gd name="T53" fmla="*/ 2147483647 h 955"/>
                  <a:gd name="T54" fmla="*/ 2147483647 w 988"/>
                  <a:gd name="T55" fmla="*/ 2147483647 h 955"/>
                  <a:gd name="T56" fmla="*/ 2147483647 w 988"/>
                  <a:gd name="T57" fmla="*/ 2147483647 h 955"/>
                  <a:gd name="T58" fmla="*/ 2147483647 w 988"/>
                  <a:gd name="T59" fmla="*/ 2147483647 h 955"/>
                  <a:gd name="T60" fmla="*/ 2147483647 w 988"/>
                  <a:gd name="T61" fmla="*/ 2147483647 h 955"/>
                  <a:gd name="T62" fmla="*/ 2147483647 w 988"/>
                  <a:gd name="T63" fmla="*/ 2147483647 h 955"/>
                  <a:gd name="T64" fmla="*/ 2147483647 w 988"/>
                  <a:gd name="T65" fmla="*/ 2147483647 h 955"/>
                  <a:gd name="T66" fmla="*/ 2147483647 w 988"/>
                  <a:gd name="T67" fmla="*/ 2147483647 h 955"/>
                  <a:gd name="T68" fmla="*/ 2147483647 w 988"/>
                  <a:gd name="T69" fmla="*/ 2147483647 h 955"/>
                  <a:gd name="T70" fmla="*/ 2147483647 w 988"/>
                  <a:gd name="T71" fmla="*/ 2147483647 h 955"/>
                  <a:gd name="T72" fmla="*/ 2147483647 w 988"/>
                  <a:gd name="T73" fmla="*/ 2147483647 h 955"/>
                  <a:gd name="T74" fmla="*/ 2147483647 w 988"/>
                  <a:gd name="T75" fmla="*/ 2147483647 h 955"/>
                  <a:gd name="T76" fmla="*/ 2147483647 w 988"/>
                  <a:gd name="T77" fmla="*/ 2147483647 h 955"/>
                  <a:gd name="T78" fmla="*/ 2147483647 w 988"/>
                  <a:gd name="T79" fmla="*/ 2147483647 h 955"/>
                  <a:gd name="T80" fmla="*/ 2147483647 w 988"/>
                  <a:gd name="T81" fmla="*/ 2147483647 h 955"/>
                  <a:gd name="T82" fmla="*/ 2147483647 w 988"/>
                  <a:gd name="T83" fmla="*/ 2147483647 h 955"/>
                  <a:gd name="T84" fmla="*/ 2147483647 w 988"/>
                  <a:gd name="T85" fmla="*/ 2147483647 h 955"/>
                  <a:gd name="T86" fmla="*/ 2147483647 w 988"/>
                  <a:gd name="T87" fmla="*/ 2147483647 h 955"/>
                  <a:gd name="T88" fmla="*/ 2147483647 w 988"/>
                  <a:gd name="T89" fmla="*/ 2147483647 h 955"/>
                  <a:gd name="T90" fmla="*/ 2147483647 w 988"/>
                  <a:gd name="T91" fmla="*/ 2147483647 h 955"/>
                  <a:gd name="T92" fmla="*/ 2147483647 w 988"/>
                  <a:gd name="T93" fmla="*/ 2147483647 h 955"/>
                  <a:gd name="T94" fmla="*/ 2147483647 w 988"/>
                  <a:gd name="T95" fmla="*/ 2147483647 h 9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955"/>
                  <a:gd name="T146" fmla="*/ 988 w 988"/>
                  <a:gd name="T147" fmla="*/ 955 h 9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955">
                    <a:moveTo>
                      <a:pt x="0" y="116"/>
                    </a:moveTo>
                    <a:lnTo>
                      <a:pt x="8" y="8"/>
                    </a:lnTo>
                    <a:lnTo>
                      <a:pt x="20" y="0"/>
                    </a:lnTo>
                    <a:lnTo>
                      <a:pt x="28" y="156"/>
                    </a:lnTo>
                    <a:lnTo>
                      <a:pt x="40" y="340"/>
                    </a:lnTo>
                    <a:lnTo>
                      <a:pt x="52" y="484"/>
                    </a:lnTo>
                    <a:lnTo>
                      <a:pt x="60" y="580"/>
                    </a:lnTo>
                    <a:lnTo>
                      <a:pt x="72" y="652"/>
                    </a:lnTo>
                    <a:lnTo>
                      <a:pt x="80" y="708"/>
                    </a:lnTo>
                    <a:lnTo>
                      <a:pt x="92" y="756"/>
                    </a:lnTo>
                    <a:lnTo>
                      <a:pt x="100" y="796"/>
                    </a:lnTo>
                    <a:lnTo>
                      <a:pt x="112" y="828"/>
                    </a:lnTo>
                    <a:lnTo>
                      <a:pt x="124" y="856"/>
                    </a:lnTo>
                    <a:lnTo>
                      <a:pt x="132" y="880"/>
                    </a:lnTo>
                    <a:lnTo>
                      <a:pt x="144" y="896"/>
                    </a:lnTo>
                    <a:lnTo>
                      <a:pt x="152" y="908"/>
                    </a:lnTo>
                    <a:lnTo>
                      <a:pt x="164" y="920"/>
                    </a:lnTo>
                    <a:lnTo>
                      <a:pt x="172" y="928"/>
                    </a:lnTo>
                    <a:lnTo>
                      <a:pt x="184" y="932"/>
                    </a:lnTo>
                    <a:lnTo>
                      <a:pt x="196" y="936"/>
                    </a:lnTo>
                    <a:lnTo>
                      <a:pt x="204" y="940"/>
                    </a:lnTo>
                    <a:lnTo>
                      <a:pt x="216" y="944"/>
                    </a:lnTo>
                    <a:lnTo>
                      <a:pt x="224" y="948"/>
                    </a:lnTo>
                    <a:lnTo>
                      <a:pt x="236" y="948"/>
                    </a:lnTo>
                    <a:lnTo>
                      <a:pt x="244" y="948"/>
                    </a:lnTo>
                    <a:lnTo>
                      <a:pt x="256" y="951"/>
                    </a:lnTo>
                    <a:lnTo>
                      <a:pt x="268" y="951"/>
                    </a:lnTo>
                    <a:lnTo>
                      <a:pt x="276" y="951"/>
                    </a:lnTo>
                    <a:lnTo>
                      <a:pt x="288" y="951"/>
                    </a:lnTo>
                    <a:lnTo>
                      <a:pt x="296" y="955"/>
                    </a:lnTo>
                    <a:lnTo>
                      <a:pt x="308" y="955"/>
                    </a:lnTo>
                    <a:lnTo>
                      <a:pt x="316" y="955"/>
                    </a:lnTo>
                    <a:lnTo>
                      <a:pt x="328" y="955"/>
                    </a:lnTo>
                    <a:lnTo>
                      <a:pt x="340" y="955"/>
                    </a:lnTo>
                    <a:lnTo>
                      <a:pt x="348" y="955"/>
                    </a:lnTo>
                    <a:lnTo>
                      <a:pt x="360" y="955"/>
                    </a:lnTo>
                    <a:lnTo>
                      <a:pt x="368" y="955"/>
                    </a:lnTo>
                    <a:lnTo>
                      <a:pt x="380" y="955"/>
                    </a:lnTo>
                    <a:lnTo>
                      <a:pt x="388" y="955"/>
                    </a:lnTo>
                    <a:lnTo>
                      <a:pt x="400" y="955"/>
                    </a:lnTo>
                    <a:lnTo>
                      <a:pt x="412" y="955"/>
                    </a:lnTo>
                    <a:lnTo>
                      <a:pt x="420" y="955"/>
                    </a:lnTo>
                    <a:lnTo>
                      <a:pt x="432" y="955"/>
                    </a:lnTo>
                    <a:lnTo>
                      <a:pt x="440" y="955"/>
                    </a:lnTo>
                    <a:lnTo>
                      <a:pt x="452" y="955"/>
                    </a:lnTo>
                    <a:lnTo>
                      <a:pt x="460" y="955"/>
                    </a:lnTo>
                    <a:lnTo>
                      <a:pt x="472" y="955"/>
                    </a:lnTo>
                    <a:lnTo>
                      <a:pt x="484" y="955"/>
                    </a:lnTo>
                    <a:lnTo>
                      <a:pt x="492" y="955"/>
                    </a:lnTo>
                    <a:lnTo>
                      <a:pt x="504" y="955"/>
                    </a:lnTo>
                    <a:lnTo>
                      <a:pt x="512" y="955"/>
                    </a:lnTo>
                    <a:lnTo>
                      <a:pt x="524" y="955"/>
                    </a:lnTo>
                    <a:lnTo>
                      <a:pt x="532" y="955"/>
                    </a:lnTo>
                    <a:lnTo>
                      <a:pt x="544" y="955"/>
                    </a:lnTo>
                    <a:lnTo>
                      <a:pt x="556" y="955"/>
                    </a:lnTo>
                    <a:lnTo>
                      <a:pt x="564" y="955"/>
                    </a:lnTo>
                    <a:lnTo>
                      <a:pt x="576" y="955"/>
                    </a:lnTo>
                    <a:lnTo>
                      <a:pt x="584" y="955"/>
                    </a:lnTo>
                    <a:lnTo>
                      <a:pt x="596" y="955"/>
                    </a:lnTo>
                    <a:lnTo>
                      <a:pt x="604" y="955"/>
                    </a:lnTo>
                    <a:lnTo>
                      <a:pt x="616" y="955"/>
                    </a:lnTo>
                    <a:lnTo>
                      <a:pt x="628" y="955"/>
                    </a:lnTo>
                    <a:lnTo>
                      <a:pt x="636" y="955"/>
                    </a:lnTo>
                    <a:lnTo>
                      <a:pt x="648" y="955"/>
                    </a:lnTo>
                    <a:lnTo>
                      <a:pt x="656" y="955"/>
                    </a:lnTo>
                    <a:lnTo>
                      <a:pt x="668" y="955"/>
                    </a:lnTo>
                    <a:lnTo>
                      <a:pt x="676" y="955"/>
                    </a:lnTo>
                    <a:lnTo>
                      <a:pt x="688" y="955"/>
                    </a:lnTo>
                    <a:lnTo>
                      <a:pt x="700" y="955"/>
                    </a:lnTo>
                    <a:lnTo>
                      <a:pt x="708" y="955"/>
                    </a:lnTo>
                    <a:lnTo>
                      <a:pt x="720" y="955"/>
                    </a:lnTo>
                    <a:lnTo>
                      <a:pt x="728" y="955"/>
                    </a:lnTo>
                    <a:lnTo>
                      <a:pt x="740" y="955"/>
                    </a:lnTo>
                    <a:lnTo>
                      <a:pt x="748" y="955"/>
                    </a:lnTo>
                    <a:lnTo>
                      <a:pt x="760" y="955"/>
                    </a:lnTo>
                    <a:lnTo>
                      <a:pt x="772" y="955"/>
                    </a:lnTo>
                    <a:lnTo>
                      <a:pt x="780" y="955"/>
                    </a:lnTo>
                    <a:lnTo>
                      <a:pt x="792" y="955"/>
                    </a:lnTo>
                    <a:lnTo>
                      <a:pt x="800" y="955"/>
                    </a:lnTo>
                    <a:lnTo>
                      <a:pt x="812" y="955"/>
                    </a:lnTo>
                    <a:lnTo>
                      <a:pt x="820" y="955"/>
                    </a:lnTo>
                    <a:lnTo>
                      <a:pt x="832" y="955"/>
                    </a:lnTo>
                    <a:lnTo>
                      <a:pt x="844" y="955"/>
                    </a:lnTo>
                    <a:lnTo>
                      <a:pt x="852" y="955"/>
                    </a:lnTo>
                    <a:lnTo>
                      <a:pt x="864" y="955"/>
                    </a:lnTo>
                    <a:lnTo>
                      <a:pt x="872" y="955"/>
                    </a:lnTo>
                    <a:lnTo>
                      <a:pt x="884" y="955"/>
                    </a:lnTo>
                    <a:lnTo>
                      <a:pt x="892" y="955"/>
                    </a:lnTo>
                    <a:lnTo>
                      <a:pt x="904" y="955"/>
                    </a:lnTo>
                    <a:lnTo>
                      <a:pt x="916" y="955"/>
                    </a:lnTo>
                    <a:lnTo>
                      <a:pt x="924" y="955"/>
                    </a:lnTo>
                    <a:lnTo>
                      <a:pt x="936" y="955"/>
                    </a:lnTo>
                    <a:lnTo>
                      <a:pt x="944" y="955"/>
                    </a:lnTo>
                    <a:lnTo>
                      <a:pt x="956" y="955"/>
                    </a:lnTo>
                    <a:lnTo>
                      <a:pt x="964" y="955"/>
                    </a:lnTo>
                    <a:lnTo>
                      <a:pt x="976" y="955"/>
                    </a:lnTo>
                    <a:lnTo>
                      <a:pt x="988" y="955"/>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1" name="Freeform 258"/>
              <p:cNvSpPr>
                <a:spLocks/>
              </p:cNvSpPr>
              <p:nvPr/>
            </p:nvSpPr>
            <p:spPr bwMode="auto">
              <a:xfrm>
                <a:off x="7723807" y="5560004"/>
                <a:ext cx="1447800" cy="215369"/>
              </a:xfrm>
              <a:custGeom>
                <a:avLst/>
                <a:gdLst>
                  <a:gd name="T0" fmla="*/ 2147483647 w 988"/>
                  <a:gd name="T1" fmla="*/ 2147483647 h 155"/>
                  <a:gd name="T2" fmla="*/ 2147483647 w 988"/>
                  <a:gd name="T3" fmla="*/ 2147483647 h 155"/>
                  <a:gd name="T4" fmla="*/ 2147483647 w 988"/>
                  <a:gd name="T5" fmla="*/ 2147483647 h 155"/>
                  <a:gd name="T6" fmla="*/ 2147483647 w 988"/>
                  <a:gd name="T7" fmla="*/ 2147483647 h 155"/>
                  <a:gd name="T8" fmla="*/ 2147483647 w 988"/>
                  <a:gd name="T9" fmla="*/ 2147483647 h 155"/>
                  <a:gd name="T10" fmla="*/ 2147483647 w 988"/>
                  <a:gd name="T11" fmla="*/ 2147483647 h 155"/>
                  <a:gd name="T12" fmla="*/ 2147483647 w 988"/>
                  <a:gd name="T13" fmla="*/ 2147483647 h 155"/>
                  <a:gd name="T14" fmla="*/ 2147483647 w 988"/>
                  <a:gd name="T15" fmla="*/ 2147483647 h 155"/>
                  <a:gd name="T16" fmla="*/ 2147483647 w 988"/>
                  <a:gd name="T17" fmla="*/ 2147483647 h 155"/>
                  <a:gd name="T18" fmla="*/ 2147483647 w 988"/>
                  <a:gd name="T19" fmla="*/ 2147483647 h 155"/>
                  <a:gd name="T20" fmla="*/ 2147483647 w 988"/>
                  <a:gd name="T21" fmla="*/ 2147483647 h 155"/>
                  <a:gd name="T22" fmla="*/ 2147483647 w 988"/>
                  <a:gd name="T23" fmla="*/ 2147483647 h 155"/>
                  <a:gd name="T24" fmla="*/ 2147483647 w 988"/>
                  <a:gd name="T25" fmla="*/ 2147483647 h 155"/>
                  <a:gd name="T26" fmla="*/ 2147483647 w 988"/>
                  <a:gd name="T27" fmla="*/ 2147483647 h 155"/>
                  <a:gd name="T28" fmla="*/ 2147483647 w 988"/>
                  <a:gd name="T29" fmla="*/ 2147483647 h 155"/>
                  <a:gd name="T30" fmla="*/ 2147483647 w 988"/>
                  <a:gd name="T31" fmla="*/ 2147483647 h 155"/>
                  <a:gd name="T32" fmla="*/ 2147483647 w 988"/>
                  <a:gd name="T33" fmla="*/ 2147483647 h 155"/>
                  <a:gd name="T34" fmla="*/ 2147483647 w 988"/>
                  <a:gd name="T35" fmla="*/ 2147483647 h 155"/>
                  <a:gd name="T36" fmla="*/ 2147483647 w 988"/>
                  <a:gd name="T37" fmla="*/ 2147483647 h 155"/>
                  <a:gd name="T38" fmla="*/ 2147483647 w 988"/>
                  <a:gd name="T39" fmla="*/ 2147483647 h 155"/>
                  <a:gd name="T40" fmla="*/ 2147483647 w 988"/>
                  <a:gd name="T41" fmla="*/ 2147483647 h 155"/>
                  <a:gd name="T42" fmla="*/ 2147483647 w 988"/>
                  <a:gd name="T43" fmla="*/ 2147483647 h 155"/>
                  <a:gd name="T44" fmla="*/ 2147483647 w 988"/>
                  <a:gd name="T45" fmla="*/ 2147483647 h 155"/>
                  <a:gd name="T46" fmla="*/ 2147483647 w 988"/>
                  <a:gd name="T47" fmla="*/ 2147483647 h 155"/>
                  <a:gd name="T48" fmla="*/ 2147483647 w 988"/>
                  <a:gd name="T49" fmla="*/ 2147483647 h 155"/>
                  <a:gd name="T50" fmla="*/ 2147483647 w 988"/>
                  <a:gd name="T51" fmla="*/ 2147483647 h 155"/>
                  <a:gd name="T52" fmla="*/ 2147483647 w 988"/>
                  <a:gd name="T53" fmla="*/ 2147483647 h 155"/>
                  <a:gd name="T54" fmla="*/ 2147483647 w 988"/>
                  <a:gd name="T55" fmla="*/ 2147483647 h 155"/>
                  <a:gd name="T56" fmla="*/ 2147483647 w 988"/>
                  <a:gd name="T57" fmla="*/ 2147483647 h 155"/>
                  <a:gd name="T58" fmla="*/ 2147483647 w 988"/>
                  <a:gd name="T59" fmla="*/ 2147483647 h 155"/>
                  <a:gd name="T60" fmla="*/ 2147483647 w 988"/>
                  <a:gd name="T61" fmla="*/ 2147483647 h 155"/>
                  <a:gd name="T62" fmla="*/ 2147483647 w 988"/>
                  <a:gd name="T63" fmla="*/ 2147483647 h 155"/>
                  <a:gd name="T64" fmla="*/ 2147483647 w 988"/>
                  <a:gd name="T65" fmla="*/ 2147483647 h 155"/>
                  <a:gd name="T66" fmla="*/ 2147483647 w 988"/>
                  <a:gd name="T67" fmla="*/ 2147483647 h 155"/>
                  <a:gd name="T68" fmla="*/ 2147483647 w 988"/>
                  <a:gd name="T69" fmla="*/ 2147483647 h 155"/>
                  <a:gd name="T70" fmla="*/ 2147483647 w 988"/>
                  <a:gd name="T71" fmla="*/ 2147483647 h 155"/>
                  <a:gd name="T72" fmla="*/ 2147483647 w 988"/>
                  <a:gd name="T73" fmla="*/ 2147483647 h 155"/>
                  <a:gd name="T74" fmla="*/ 2147483647 w 988"/>
                  <a:gd name="T75" fmla="*/ 2147483647 h 155"/>
                  <a:gd name="T76" fmla="*/ 2147483647 w 988"/>
                  <a:gd name="T77" fmla="*/ 2147483647 h 155"/>
                  <a:gd name="T78" fmla="*/ 2147483647 w 988"/>
                  <a:gd name="T79" fmla="*/ 2147483647 h 155"/>
                  <a:gd name="T80" fmla="*/ 2147483647 w 988"/>
                  <a:gd name="T81" fmla="*/ 2147483647 h 155"/>
                  <a:gd name="T82" fmla="*/ 2147483647 w 988"/>
                  <a:gd name="T83" fmla="*/ 2147483647 h 155"/>
                  <a:gd name="T84" fmla="*/ 2147483647 w 988"/>
                  <a:gd name="T85" fmla="*/ 2147483647 h 155"/>
                  <a:gd name="T86" fmla="*/ 2147483647 w 988"/>
                  <a:gd name="T87" fmla="*/ 2147483647 h 155"/>
                  <a:gd name="T88" fmla="*/ 2147483647 w 988"/>
                  <a:gd name="T89" fmla="*/ 2147483647 h 155"/>
                  <a:gd name="T90" fmla="*/ 2147483647 w 988"/>
                  <a:gd name="T91" fmla="*/ 2147483647 h 155"/>
                  <a:gd name="T92" fmla="*/ 2147483647 w 988"/>
                  <a:gd name="T93" fmla="*/ 2147483647 h 155"/>
                  <a:gd name="T94" fmla="*/ 2147483647 w 988"/>
                  <a:gd name="T95" fmla="*/ 2147483647 h 1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155"/>
                  <a:gd name="T146" fmla="*/ 988 w 988"/>
                  <a:gd name="T147" fmla="*/ 155 h 1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155">
                    <a:moveTo>
                      <a:pt x="0" y="0"/>
                    </a:moveTo>
                    <a:lnTo>
                      <a:pt x="8" y="4"/>
                    </a:lnTo>
                    <a:lnTo>
                      <a:pt x="20" y="8"/>
                    </a:lnTo>
                    <a:lnTo>
                      <a:pt x="28" y="12"/>
                    </a:lnTo>
                    <a:lnTo>
                      <a:pt x="40" y="20"/>
                    </a:lnTo>
                    <a:lnTo>
                      <a:pt x="52" y="28"/>
                    </a:lnTo>
                    <a:lnTo>
                      <a:pt x="60" y="36"/>
                    </a:lnTo>
                    <a:lnTo>
                      <a:pt x="72" y="48"/>
                    </a:lnTo>
                    <a:lnTo>
                      <a:pt x="80" y="56"/>
                    </a:lnTo>
                    <a:lnTo>
                      <a:pt x="92" y="68"/>
                    </a:lnTo>
                    <a:lnTo>
                      <a:pt x="100" y="80"/>
                    </a:lnTo>
                    <a:lnTo>
                      <a:pt x="112" y="96"/>
                    </a:lnTo>
                    <a:lnTo>
                      <a:pt x="124" y="108"/>
                    </a:lnTo>
                    <a:lnTo>
                      <a:pt x="132" y="120"/>
                    </a:lnTo>
                    <a:lnTo>
                      <a:pt x="144" y="128"/>
                    </a:lnTo>
                    <a:lnTo>
                      <a:pt x="152" y="132"/>
                    </a:lnTo>
                    <a:lnTo>
                      <a:pt x="164" y="140"/>
                    </a:lnTo>
                    <a:lnTo>
                      <a:pt x="172" y="144"/>
                    </a:lnTo>
                    <a:lnTo>
                      <a:pt x="184" y="144"/>
                    </a:lnTo>
                    <a:lnTo>
                      <a:pt x="196" y="148"/>
                    </a:lnTo>
                    <a:lnTo>
                      <a:pt x="204" y="148"/>
                    </a:lnTo>
                    <a:lnTo>
                      <a:pt x="216" y="151"/>
                    </a:lnTo>
                    <a:lnTo>
                      <a:pt x="224" y="151"/>
                    </a:lnTo>
                    <a:lnTo>
                      <a:pt x="236" y="151"/>
                    </a:lnTo>
                    <a:lnTo>
                      <a:pt x="244" y="151"/>
                    </a:lnTo>
                    <a:lnTo>
                      <a:pt x="256" y="155"/>
                    </a:lnTo>
                    <a:lnTo>
                      <a:pt x="268" y="155"/>
                    </a:lnTo>
                    <a:lnTo>
                      <a:pt x="276" y="155"/>
                    </a:lnTo>
                    <a:lnTo>
                      <a:pt x="288" y="155"/>
                    </a:lnTo>
                    <a:lnTo>
                      <a:pt x="296" y="155"/>
                    </a:lnTo>
                    <a:lnTo>
                      <a:pt x="308" y="155"/>
                    </a:lnTo>
                    <a:lnTo>
                      <a:pt x="316" y="155"/>
                    </a:lnTo>
                    <a:lnTo>
                      <a:pt x="328" y="155"/>
                    </a:lnTo>
                    <a:lnTo>
                      <a:pt x="340" y="155"/>
                    </a:lnTo>
                    <a:lnTo>
                      <a:pt x="348" y="155"/>
                    </a:lnTo>
                    <a:lnTo>
                      <a:pt x="360" y="155"/>
                    </a:lnTo>
                    <a:lnTo>
                      <a:pt x="368" y="155"/>
                    </a:lnTo>
                    <a:lnTo>
                      <a:pt x="380" y="155"/>
                    </a:lnTo>
                    <a:lnTo>
                      <a:pt x="388" y="155"/>
                    </a:lnTo>
                    <a:lnTo>
                      <a:pt x="400" y="155"/>
                    </a:lnTo>
                    <a:lnTo>
                      <a:pt x="412" y="155"/>
                    </a:lnTo>
                    <a:lnTo>
                      <a:pt x="420" y="155"/>
                    </a:lnTo>
                    <a:lnTo>
                      <a:pt x="432" y="155"/>
                    </a:lnTo>
                    <a:lnTo>
                      <a:pt x="440" y="155"/>
                    </a:lnTo>
                    <a:lnTo>
                      <a:pt x="452" y="155"/>
                    </a:lnTo>
                    <a:lnTo>
                      <a:pt x="460" y="155"/>
                    </a:lnTo>
                    <a:lnTo>
                      <a:pt x="472" y="155"/>
                    </a:lnTo>
                    <a:lnTo>
                      <a:pt x="484" y="155"/>
                    </a:lnTo>
                    <a:lnTo>
                      <a:pt x="492" y="155"/>
                    </a:lnTo>
                    <a:lnTo>
                      <a:pt x="504" y="155"/>
                    </a:lnTo>
                    <a:lnTo>
                      <a:pt x="512" y="155"/>
                    </a:lnTo>
                    <a:lnTo>
                      <a:pt x="524" y="155"/>
                    </a:lnTo>
                    <a:lnTo>
                      <a:pt x="532" y="155"/>
                    </a:lnTo>
                    <a:lnTo>
                      <a:pt x="544" y="155"/>
                    </a:lnTo>
                    <a:lnTo>
                      <a:pt x="556" y="155"/>
                    </a:lnTo>
                    <a:lnTo>
                      <a:pt x="564" y="155"/>
                    </a:lnTo>
                    <a:lnTo>
                      <a:pt x="576" y="155"/>
                    </a:lnTo>
                    <a:lnTo>
                      <a:pt x="584" y="155"/>
                    </a:lnTo>
                    <a:lnTo>
                      <a:pt x="596" y="155"/>
                    </a:lnTo>
                    <a:lnTo>
                      <a:pt x="604" y="155"/>
                    </a:lnTo>
                    <a:lnTo>
                      <a:pt x="616" y="155"/>
                    </a:lnTo>
                    <a:lnTo>
                      <a:pt x="628" y="155"/>
                    </a:lnTo>
                    <a:lnTo>
                      <a:pt x="636" y="155"/>
                    </a:lnTo>
                    <a:lnTo>
                      <a:pt x="648" y="155"/>
                    </a:lnTo>
                    <a:lnTo>
                      <a:pt x="656" y="155"/>
                    </a:lnTo>
                    <a:lnTo>
                      <a:pt x="668" y="155"/>
                    </a:lnTo>
                    <a:lnTo>
                      <a:pt x="676" y="155"/>
                    </a:lnTo>
                    <a:lnTo>
                      <a:pt x="688" y="155"/>
                    </a:lnTo>
                    <a:lnTo>
                      <a:pt x="700" y="155"/>
                    </a:lnTo>
                    <a:lnTo>
                      <a:pt x="708" y="155"/>
                    </a:lnTo>
                    <a:lnTo>
                      <a:pt x="720" y="155"/>
                    </a:lnTo>
                    <a:lnTo>
                      <a:pt x="728" y="155"/>
                    </a:lnTo>
                    <a:lnTo>
                      <a:pt x="740" y="155"/>
                    </a:lnTo>
                    <a:lnTo>
                      <a:pt x="748" y="155"/>
                    </a:lnTo>
                    <a:lnTo>
                      <a:pt x="760" y="155"/>
                    </a:lnTo>
                    <a:lnTo>
                      <a:pt x="772" y="155"/>
                    </a:lnTo>
                    <a:lnTo>
                      <a:pt x="780" y="155"/>
                    </a:lnTo>
                    <a:lnTo>
                      <a:pt x="792" y="155"/>
                    </a:lnTo>
                    <a:lnTo>
                      <a:pt x="800" y="155"/>
                    </a:lnTo>
                    <a:lnTo>
                      <a:pt x="812" y="155"/>
                    </a:lnTo>
                    <a:lnTo>
                      <a:pt x="820" y="155"/>
                    </a:lnTo>
                    <a:lnTo>
                      <a:pt x="832" y="155"/>
                    </a:lnTo>
                    <a:lnTo>
                      <a:pt x="844" y="155"/>
                    </a:lnTo>
                    <a:lnTo>
                      <a:pt x="852" y="155"/>
                    </a:lnTo>
                    <a:lnTo>
                      <a:pt x="864" y="155"/>
                    </a:lnTo>
                    <a:lnTo>
                      <a:pt x="872" y="155"/>
                    </a:lnTo>
                    <a:lnTo>
                      <a:pt x="884" y="155"/>
                    </a:lnTo>
                    <a:lnTo>
                      <a:pt x="892" y="155"/>
                    </a:lnTo>
                    <a:lnTo>
                      <a:pt x="904" y="155"/>
                    </a:lnTo>
                    <a:lnTo>
                      <a:pt x="916" y="155"/>
                    </a:lnTo>
                    <a:lnTo>
                      <a:pt x="924" y="155"/>
                    </a:lnTo>
                    <a:lnTo>
                      <a:pt x="936" y="155"/>
                    </a:lnTo>
                    <a:lnTo>
                      <a:pt x="944" y="155"/>
                    </a:lnTo>
                    <a:lnTo>
                      <a:pt x="956" y="155"/>
                    </a:lnTo>
                    <a:lnTo>
                      <a:pt x="964" y="155"/>
                    </a:lnTo>
                    <a:lnTo>
                      <a:pt x="976" y="155"/>
                    </a:lnTo>
                    <a:lnTo>
                      <a:pt x="988" y="155"/>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2" name="Freeform 260"/>
              <p:cNvSpPr>
                <a:spLocks/>
              </p:cNvSpPr>
              <p:nvPr/>
            </p:nvSpPr>
            <p:spPr bwMode="auto">
              <a:xfrm>
                <a:off x="7723807" y="5343245"/>
                <a:ext cx="1447800" cy="400170"/>
              </a:xfrm>
              <a:custGeom>
                <a:avLst/>
                <a:gdLst>
                  <a:gd name="T0" fmla="*/ 2147483647 w 988"/>
                  <a:gd name="T1" fmla="*/ 0 h 288"/>
                  <a:gd name="T2" fmla="*/ 2147483647 w 988"/>
                  <a:gd name="T3" fmla="*/ 0 h 288"/>
                  <a:gd name="T4" fmla="*/ 2147483647 w 988"/>
                  <a:gd name="T5" fmla="*/ 0 h 288"/>
                  <a:gd name="T6" fmla="*/ 2147483647 w 988"/>
                  <a:gd name="T7" fmla="*/ 2147483647 h 288"/>
                  <a:gd name="T8" fmla="*/ 2147483647 w 988"/>
                  <a:gd name="T9" fmla="*/ 2147483647 h 288"/>
                  <a:gd name="T10" fmla="*/ 2147483647 w 988"/>
                  <a:gd name="T11" fmla="*/ 2147483647 h 288"/>
                  <a:gd name="T12" fmla="*/ 2147483647 w 988"/>
                  <a:gd name="T13" fmla="*/ 2147483647 h 288"/>
                  <a:gd name="T14" fmla="*/ 2147483647 w 988"/>
                  <a:gd name="T15" fmla="*/ 2147483647 h 288"/>
                  <a:gd name="T16" fmla="*/ 2147483647 w 988"/>
                  <a:gd name="T17" fmla="*/ 2147483647 h 288"/>
                  <a:gd name="T18" fmla="*/ 2147483647 w 988"/>
                  <a:gd name="T19" fmla="*/ 2147483647 h 288"/>
                  <a:gd name="T20" fmla="*/ 2147483647 w 988"/>
                  <a:gd name="T21" fmla="*/ 2147483647 h 288"/>
                  <a:gd name="T22" fmla="*/ 2147483647 w 988"/>
                  <a:gd name="T23" fmla="*/ 2147483647 h 288"/>
                  <a:gd name="T24" fmla="*/ 2147483647 w 988"/>
                  <a:gd name="T25" fmla="*/ 2147483647 h 288"/>
                  <a:gd name="T26" fmla="*/ 2147483647 w 988"/>
                  <a:gd name="T27" fmla="*/ 2147483647 h 288"/>
                  <a:gd name="T28" fmla="*/ 2147483647 w 988"/>
                  <a:gd name="T29" fmla="*/ 2147483647 h 288"/>
                  <a:gd name="T30" fmla="*/ 2147483647 w 988"/>
                  <a:gd name="T31" fmla="*/ 2147483647 h 288"/>
                  <a:gd name="T32" fmla="*/ 2147483647 w 988"/>
                  <a:gd name="T33" fmla="*/ 2147483647 h 288"/>
                  <a:gd name="T34" fmla="*/ 2147483647 w 988"/>
                  <a:gd name="T35" fmla="*/ 2147483647 h 288"/>
                  <a:gd name="T36" fmla="*/ 2147483647 w 988"/>
                  <a:gd name="T37" fmla="*/ 2147483647 h 288"/>
                  <a:gd name="T38" fmla="*/ 2147483647 w 988"/>
                  <a:gd name="T39" fmla="*/ 2147483647 h 288"/>
                  <a:gd name="T40" fmla="*/ 2147483647 w 988"/>
                  <a:gd name="T41" fmla="*/ 2147483647 h 288"/>
                  <a:gd name="T42" fmla="*/ 2147483647 w 988"/>
                  <a:gd name="T43" fmla="*/ 2147483647 h 288"/>
                  <a:gd name="T44" fmla="*/ 2147483647 w 988"/>
                  <a:gd name="T45" fmla="*/ 2147483647 h 288"/>
                  <a:gd name="T46" fmla="*/ 2147483647 w 988"/>
                  <a:gd name="T47" fmla="*/ 2147483647 h 288"/>
                  <a:gd name="T48" fmla="*/ 2147483647 w 988"/>
                  <a:gd name="T49" fmla="*/ 2147483647 h 288"/>
                  <a:gd name="T50" fmla="*/ 2147483647 w 988"/>
                  <a:gd name="T51" fmla="*/ 2147483647 h 288"/>
                  <a:gd name="T52" fmla="*/ 2147483647 w 988"/>
                  <a:gd name="T53" fmla="*/ 2147483647 h 288"/>
                  <a:gd name="T54" fmla="*/ 2147483647 w 988"/>
                  <a:gd name="T55" fmla="*/ 2147483647 h 288"/>
                  <a:gd name="T56" fmla="*/ 2147483647 w 988"/>
                  <a:gd name="T57" fmla="*/ 2147483647 h 288"/>
                  <a:gd name="T58" fmla="*/ 2147483647 w 988"/>
                  <a:gd name="T59" fmla="*/ 2147483647 h 288"/>
                  <a:gd name="T60" fmla="*/ 2147483647 w 988"/>
                  <a:gd name="T61" fmla="*/ 2147483647 h 288"/>
                  <a:gd name="T62" fmla="*/ 2147483647 w 988"/>
                  <a:gd name="T63" fmla="*/ 2147483647 h 288"/>
                  <a:gd name="T64" fmla="*/ 2147483647 w 988"/>
                  <a:gd name="T65" fmla="*/ 2147483647 h 288"/>
                  <a:gd name="T66" fmla="*/ 2147483647 w 988"/>
                  <a:gd name="T67" fmla="*/ 2147483647 h 288"/>
                  <a:gd name="T68" fmla="*/ 2147483647 w 988"/>
                  <a:gd name="T69" fmla="*/ 2147483647 h 288"/>
                  <a:gd name="T70" fmla="*/ 2147483647 w 988"/>
                  <a:gd name="T71" fmla="*/ 2147483647 h 288"/>
                  <a:gd name="T72" fmla="*/ 2147483647 w 988"/>
                  <a:gd name="T73" fmla="*/ 2147483647 h 288"/>
                  <a:gd name="T74" fmla="*/ 2147483647 w 988"/>
                  <a:gd name="T75" fmla="*/ 2147483647 h 288"/>
                  <a:gd name="T76" fmla="*/ 2147483647 w 988"/>
                  <a:gd name="T77" fmla="*/ 2147483647 h 288"/>
                  <a:gd name="T78" fmla="*/ 2147483647 w 988"/>
                  <a:gd name="T79" fmla="*/ 2147483647 h 288"/>
                  <a:gd name="T80" fmla="*/ 2147483647 w 988"/>
                  <a:gd name="T81" fmla="*/ 2147483647 h 288"/>
                  <a:gd name="T82" fmla="*/ 2147483647 w 988"/>
                  <a:gd name="T83" fmla="*/ 2147483647 h 288"/>
                  <a:gd name="T84" fmla="*/ 2147483647 w 988"/>
                  <a:gd name="T85" fmla="*/ 2147483647 h 288"/>
                  <a:gd name="T86" fmla="*/ 2147483647 w 988"/>
                  <a:gd name="T87" fmla="*/ 2147483647 h 288"/>
                  <a:gd name="T88" fmla="*/ 2147483647 w 988"/>
                  <a:gd name="T89" fmla="*/ 2147483647 h 288"/>
                  <a:gd name="T90" fmla="*/ 2147483647 w 988"/>
                  <a:gd name="T91" fmla="*/ 2147483647 h 288"/>
                  <a:gd name="T92" fmla="*/ 2147483647 w 988"/>
                  <a:gd name="T93" fmla="*/ 2147483647 h 288"/>
                  <a:gd name="T94" fmla="*/ 2147483647 w 988"/>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88"/>
                  <a:gd name="T146" fmla="*/ 988 w 988"/>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88">
                    <a:moveTo>
                      <a:pt x="0" y="4"/>
                    </a:moveTo>
                    <a:lnTo>
                      <a:pt x="8" y="0"/>
                    </a:lnTo>
                    <a:lnTo>
                      <a:pt x="20" y="0"/>
                    </a:lnTo>
                    <a:lnTo>
                      <a:pt x="28" y="0"/>
                    </a:lnTo>
                    <a:lnTo>
                      <a:pt x="40" y="0"/>
                    </a:lnTo>
                    <a:lnTo>
                      <a:pt x="52" y="0"/>
                    </a:lnTo>
                    <a:lnTo>
                      <a:pt x="60" y="4"/>
                    </a:lnTo>
                    <a:lnTo>
                      <a:pt x="72" y="12"/>
                    </a:lnTo>
                    <a:lnTo>
                      <a:pt x="80" y="24"/>
                    </a:lnTo>
                    <a:lnTo>
                      <a:pt x="92" y="36"/>
                    </a:lnTo>
                    <a:lnTo>
                      <a:pt x="100" y="52"/>
                    </a:lnTo>
                    <a:lnTo>
                      <a:pt x="112" y="68"/>
                    </a:lnTo>
                    <a:lnTo>
                      <a:pt x="124" y="88"/>
                    </a:lnTo>
                    <a:lnTo>
                      <a:pt x="132" y="108"/>
                    </a:lnTo>
                    <a:lnTo>
                      <a:pt x="144" y="124"/>
                    </a:lnTo>
                    <a:lnTo>
                      <a:pt x="152" y="140"/>
                    </a:lnTo>
                    <a:lnTo>
                      <a:pt x="164" y="156"/>
                    </a:lnTo>
                    <a:lnTo>
                      <a:pt x="172" y="168"/>
                    </a:lnTo>
                    <a:lnTo>
                      <a:pt x="184" y="176"/>
                    </a:lnTo>
                    <a:lnTo>
                      <a:pt x="196" y="184"/>
                    </a:lnTo>
                    <a:lnTo>
                      <a:pt x="204" y="192"/>
                    </a:lnTo>
                    <a:lnTo>
                      <a:pt x="216" y="200"/>
                    </a:lnTo>
                    <a:lnTo>
                      <a:pt x="224" y="204"/>
                    </a:lnTo>
                    <a:lnTo>
                      <a:pt x="236" y="208"/>
                    </a:lnTo>
                    <a:lnTo>
                      <a:pt x="244" y="212"/>
                    </a:lnTo>
                    <a:lnTo>
                      <a:pt x="256" y="216"/>
                    </a:lnTo>
                    <a:lnTo>
                      <a:pt x="268" y="220"/>
                    </a:lnTo>
                    <a:lnTo>
                      <a:pt x="276" y="224"/>
                    </a:lnTo>
                    <a:lnTo>
                      <a:pt x="288" y="224"/>
                    </a:lnTo>
                    <a:lnTo>
                      <a:pt x="296" y="228"/>
                    </a:lnTo>
                    <a:lnTo>
                      <a:pt x="308" y="232"/>
                    </a:lnTo>
                    <a:lnTo>
                      <a:pt x="316" y="236"/>
                    </a:lnTo>
                    <a:lnTo>
                      <a:pt x="328" y="236"/>
                    </a:lnTo>
                    <a:lnTo>
                      <a:pt x="340" y="240"/>
                    </a:lnTo>
                    <a:lnTo>
                      <a:pt x="348" y="240"/>
                    </a:lnTo>
                    <a:lnTo>
                      <a:pt x="360" y="244"/>
                    </a:lnTo>
                    <a:lnTo>
                      <a:pt x="368" y="248"/>
                    </a:lnTo>
                    <a:lnTo>
                      <a:pt x="380" y="248"/>
                    </a:lnTo>
                    <a:lnTo>
                      <a:pt x="388" y="252"/>
                    </a:lnTo>
                    <a:lnTo>
                      <a:pt x="400" y="252"/>
                    </a:lnTo>
                    <a:lnTo>
                      <a:pt x="412" y="256"/>
                    </a:lnTo>
                    <a:lnTo>
                      <a:pt x="420" y="256"/>
                    </a:lnTo>
                    <a:lnTo>
                      <a:pt x="432" y="260"/>
                    </a:lnTo>
                    <a:lnTo>
                      <a:pt x="440" y="260"/>
                    </a:lnTo>
                    <a:lnTo>
                      <a:pt x="452" y="264"/>
                    </a:lnTo>
                    <a:lnTo>
                      <a:pt x="460" y="264"/>
                    </a:lnTo>
                    <a:lnTo>
                      <a:pt x="472" y="268"/>
                    </a:lnTo>
                    <a:lnTo>
                      <a:pt x="484" y="268"/>
                    </a:lnTo>
                    <a:lnTo>
                      <a:pt x="492" y="272"/>
                    </a:lnTo>
                    <a:lnTo>
                      <a:pt x="504" y="272"/>
                    </a:lnTo>
                    <a:lnTo>
                      <a:pt x="512" y="276"/>
                    </a:lnTo>
                    <a:lnTo>
                      <a:pt x="524" y="276"/>
                    </a:lnTo>
                    <a:lnTo>
                      <a:pt x="532" y="276"/>
                    </a:lnTo>
                    <a:lnTo>
                      <a:pt x="544" y="280"/>
                    </a:lnTo>
                    <a:lnTo>
                      <a:pt x="556" y="280"/>
                    </a:lnTo>
                    <a:lnTo>
                      <a:pt x="564" y="280"/>
                    </a:lnTo>
                    <a:lnTo>
                      <a:pt x="576" y="280"/>
                    </a:lnTo>
                    <a:lnTo>
                      <a:pt x="584" y="280"/>
                    </a:lnTo>
                    <a:lnTo>
                      <a:pt x="596" y="280"/>
                    </a:lnTo>
                    <a:lnTo>
                      <a:pt x="604" y="284"/>
                    </a:lnTo>
                    <a:lnTo>
                      <a:pt x="616" y="284"/>
                    </a:lnTo>
                    <a:lnTo>
                      <a:pt x="628" y="284"/>
                    </a:lnTo>
                    <a:lnTo>
                      <a:pt x="636" y="284"/>
                    </a:lnTo>
                    <a:lnTo>
                      <a:pt x="648" y="284"/>
                    </a:lnTo>
                    <a:lnTo>
                      <a:pt x="656" y="284"/>
                    </a:lnTo>
                    <a:lnTo>
                      <a:pt x="668" y="284"/>
                    </a:lnTo>
                    <a:lnTo>
                      <a:pt x="676" y="284"/>
                    </a:lnTo>
                    <a:lnTo>
                      <a:pt x="688" y="284"/>
                    </a:lnTo>
                    <a:lnTo>
                      <a:pt x="700" y="284"/>
                    </a:lnTo>
                    <a:lnTo>
                      <a:pt x="708" y="284"/>
                    </a:lnTo>
                    <a:lnTo>
                      <a:pt x="720" y="284"/>
                    </a:lnTo>
                    <a:lnTo>
                      <a:pt x="728" y="284"/>
                    </a:lnTo>
                    <a:lnTo>
                      <a:pt x="740" y="284"/>
                    </a:lnTo>
                    <a:lnTo>
                      <a:pt x="748" y="284"/>
                    </a:lnTo>
                    <a:lnTo>
                      <a:pt x="760" y="284"/>
                    </a:lnTo>
                    <a:lnTo>
                      <a:pt x="772" y="284"/>
                    </a:lnTo>
                    <a:lnTo>
                      <a:pt x="780" y="284"/>
                    </a:lnTo>
                    <a:lnTo>
                      <a:pt x="792" y="284"/>
                    </a:lnTo>
                    <a:lnTo>
                      <a:pt x="800" y="284"/>
                    </a:lnTo>
                    <a:lnTo>
                      <a:pt x="812" y="288"/>
                    </a:lnTo>
                    <a:lnTo>
                      <a:pt x="820" y="288"/>
                    </a:lnTo>
                    <a:lnTo>
                      <a:pt x="832" y="288"/>
                    </a:lnTo>
                    <a:lnTo>
                      <a:pt x="844" y="288"/>
                    </a:lnTo>
                    <a:lnTo>
                      <a:pt x="852" y="288"/>
                    </a:lnTo>
                    <a:lnTo>
                      <a:pt x="864" y="288"/>
                    </a:lnTo>
                    <a:lnTo>
                      <a:pt x="872" y="288"/>
                    </a:lnTo>
                    <a:lnTo>
                      <a:pt x="884" y="288"/>
                    </a:lnTo>
                    <a:lnTo>
                      <a:pt x="892" y="288"/>
                    </a:lnTo>
                    <a:lnTo>
                      <a:pt x="904" y="288"/>
                    </a:lnTo>
                    <a:lnTo>
                      <a:pt x="916" y="288"/>
                    </a:lnTo>
                    <a:lnTo>
                      <a:pt x="924" y="288"/>
                    </a:lnTo>
                    <a:lnTo>
                      <a:pt x="936" y="288"/>
                    </a:lnTo>
                    <a:lnTo>
                      <a:pt x="944" y="288"/>
                    </a:lnTo>
                    <a:lnTo>
                      <a:pt x="956" y="288"/>
                    </a:lnTo>
                    <a:lnTo>
                      <a:pt x="964" y="288"/>
                    </a:lnTo>
                    <a:lnTo>
                      <a:pt x="976" y="288"/>
                    </a:lnTo>
                    <a:lnTo>
                      <a:pt x="988" y="288"/>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3" name="Freeform 261"/>
              <p:cNvSpPr>
                <a:spLocks/>
              </p:cNvSpPr>
              <p:nvPr/>
            </p:nvSpPr>
            <p:spPr bwMode="auto">
              <a:xfrm>
                <a:off x="7723807" y="5637814"/>
                <a:ext cx="1447800" cy="122274"/>
              </a:xfrm>
              <a:custGeom>
                <a:avLst/>
                <a:gdLst>
                  <a:gd name="T0" fmla="*/ 2147483647 w 988"/>
                  <a:gd name="T1" fmla="*/ 0 h 88"/>
                  <a:gd name="T2" fmla="*/ 2147483647 w 988"/>
                  <a:gd name="T3" fmla="*/ 0 h 88"/>
                  <a:gd name="T4" fmla="*/ 2147483647 w 988"/>
                  <a:gd name="T5" fmla="*/ 0 h 88"/>
                  <a:gd name="T6" fmla="*/ 2147483647 w 988"/>
                  <a:gd name="T7" fmla="*/ 0 h 88"/>
                  <a:gd name="T8" fmla="*/ 2147483647 w 988"/>
                  <a:gd name="T9" fmla="*/ 0 h 88"/>
                  <a:gd name="T10" fmla="*/ 2147483647 w 988"/>
                  <a:gd name="T11" fmla="*/ 0 h 88"/>
                  <a:gd name="T12" fmla="*/ 2147483647 w 988"/>
                  <a:gd name="T13" fmla="*/ 2147483647 h 88"/>
                  <a:gd name="T14" fmla="*/ 2147483647 w 988"/>
                  <a:gd name="T15" fmla="*/ 2147483647 h 88"/>
                  <a:gd name="T16" fmla="*/ 2147483647 w 988"/>
                  <a:gd name="T17" fmla="*/ 2147483647 h 88"/>
                  <a:gd name="T18" fmla="*/ 2147483647 w 988"/>
                  <a:gd name="T19" fmla="*/ 2147483647 h 88"/>
                  <a:gd name="T20" fmla="*/ 2147483647 w 988"/>
                  <a:gd name="T21" fmla="*/ 2147483647 h 88"/>
                  <a:gd name="T22" fmla="*/ 2147483647 w 988"/>
                  <a:gd name="T23" fmla="*/ 2147483647 h 88"/>
                  <a:gd name="T24" fmla="*/ 2147483647 w 988"/>
                  <a:gd name="T25" fmla="*/ 2147483647 h 88"/>
                  <a:gd name="T26" fmla="*/ 2147483647 w 988"/>
                  <a:gd name="T27" fmla="*/ 2147483647 h 88"/>
                  <a:gd name="T28" fmla="*/ 2147483647 w 988"/>
                  <a:gd name="T29" fmla="*/ 2147483647 h 88"/>
                  <a:gd name="T30" fmla="*/ 2147483647 w 988"/>
                  <a:gd name="T31" fmla="*/ 2147483647 h 88"/>
                  <a:gd name="T32" fmla="*/ 2147483647 w 988"/>
                  <a:gd name="T33" fmla="*/ 2147483647 h 88"/>
                  <a:gd name="T34" fmla="*/ 2147483647 w 988"/>
                  <a:gd name="T35" fmla="*/ 2147483647 h 88"/>
                  <a:gd name="T36" fmla="*/ 2147483647 w 988"/>
                  <a:gd name="T37" fmla="*/ 2147483647 h 88"/>
                  <a:gd name="T38" fmla="*/ 2147483647 w 988"/>
                  <a:gd name="T39" fmla="*/ 2147483647 h 88"/>
                  <a:gd name="T40" fmla="*/ 2147483647 w 988"/>
                  <a:gd name="T41" fmla="*/ 2147483647 h 88"/>
                  <a:gd name="T42" fmla="*/ 2147483647 w 988"/>
                  <a:gd name="T43" fmla="*/ 2147483647 h 88"/>
                  <a:gd name="T44" fmla="*/ 2147483647 w 988"/>
                  <a:gd name="T45" fmla="*/ 2147483647 h 88"/>
                  <a:gd name="T46" fmla="*/ 2147483647 w 988"/>
                  <a:gd name="T47" fmla="*/ 2147483647 h 88"/>
                  <a:gd name="T48" fmla="*/ 2147483647 w 988"/>
                  <a:gd name="T49" fmla="*/ 2147483647 h 88"/>
                  <a:gd name="T50" fmla="*/ 2147483647 w 988"/>
                  <a:gd name="T51" fmla="*/ 2147483647 h 88"/>
                  <a:gd name="T52" fmla="*/ 2147483647 w 988"/>
                  <a:gd name="T53" fmla="*/ 2147483647 h 88"/>
                  <a:gd name="T54" fmla="*/ 2147483647 w 988"/>
                  <a:gd name="T55" fmla="*/ 2147483647 h 88"/>
                  <a:gd name="T56" fmla="*/ 2147483647 w 988"/>
                  <a:gd name="T57" fmla="*/ 2147483647 h 88"/>
                  <a:gd name="T58" fmla="*/ 2147483647 w 988"/>
                  <a:gd name="T59" fmla="*/ 2147483647 h 88"/>
                  <a:gd name="T60" fmla="*/ 2147483647 w 988"/>
                  <a:gd name="T61" fmla="*/ 2147483647 h 88"/>
                  <a:gd name="T62" fmla="*/ 2147483647 w 988"/>
                  <a:gd name="T63" fmla="*/ 2147483647 h 88"/>
                  <a:gd name="T64" fmla="*/ 2147483647 w 988"/>
                  <a:gd name="T65" fmla="*/ 2147483647 h 88"/>
                  <a:gd name="T66" fmla="*/ 2147483647 w 988"/>
                  <a:gd name="T67" fmla="*/ 2147483647 h 88"/>
                  <a:gd name="T68" fmla="*/ 2147483647 w 988"/>
                  <a:gd name="T69" fmla="*/ 2147483647 h 88"/>
                  <a:gd name="T70" fmla="*/ 2147483647 w 988"/>
                  <a:gd name="T71" fmla="*/ 2147483647 h 88"/>
                  <a:gd name="T72" fmla="*/ 2147483647 w 988"/>
                  <a:gd name="T73" fmla="*/ 2147483647 h 88"/>
                  <a:gd name="T74" fmla="*/ 2147483647 w 988"/>
                  <a:gd name="T75" fmla="*/ 2147483647 h 88"/>
                  <a:gd name="T76" fmla="*/ 2147483647 w 988"/>
                  <a:gd name="T77" fmla="*/ 2147483647 h 88"/>
                  <a:gd name="T78" fmla="*/ 2147483647 w 988"/>
                  <a:gd name="T79" fmla="*/ 2147483647 h 88"/>
                  <a:gd name="T80" fmla="*/ 2147483647 w 988"/>
                  <a:gd name="T81" fmla="*/ 2147483647 h 88"/>
                  <a:gd name="T82" fmla="*/ 2147483647 w 988"/>
                  <a:gd name="T83" fmla="*/ 2147483647 h 88"/>
                  <a:gd name="T84" fmla="*/ 2147483647 w 988"/>
                  <a:gd name="T85" fmla="*/ 2147483647 h 88"/>
                  <a:gd name="T86" fmla="*/ 2147483647 w 988"/>
                  <a:gd name="T87" fmla="*/ 2147483647 h 88"/>
                  <a:gd name="T88" fmla="*/ 2147483647 w 988"/>
                  <a:gd name="T89" fmla="*/ 2147483647 h 88"/>
                  <a:gd name="T90" fmla="*/ 2147483647 w 988"/>
                  <a:gd name="T91" fmla="*/ 2147483647 h 88"/>
                  <a:gd name="T92" fmla="*/ 2147483647 w 988"/>
                  <a:gd name="T93" fmla="*/ 2147483647 h 88"/>
                  <a:gd name="T94" fmla="*/ 2147483647 w 988"/>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88"/>
                  <a:gd name="T146" fmla="*/ 988 w 988"/>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88">
                    <a:moveTo>
                      <a:pt x="0" y="0"/>
                    </a:moveTo>
                    <a:lnTo>
                      <a:pt x="8" y="0"/>
                    </a:lnTo>
                    <a:lnTo>
                      <a:pt x="20" y="0"/>
                    </a:lnTo>
                    <a:lnTo>
                      <a:pt x="28" y="0"/>
                    </a:lnTo>
                    <a:lnTo>
                      <a:pt x="40" y="0"/>
                    </a:lnTo>
                    <a:lnTo>
                      <a:pt x="52" y="0"/>
                    </a:lnTo>
                    <a:lnTo>
                      <a:pt x="60" y="0"/>
                    </a:lnTo>
                    <a:lnTo>
                      <a:pt x="72" y="0"/>
                    </a:lnTo>
                    <a:lnTo>
                      <a:pt x="80" y="0"/>
                    </a:lnTo>
                    <a:lnTo>
                      <a:pt x="92" y="0"/>
                    </a:lnTo>
                    <a:lnTo>
                      <a:pt x="100" y="0"/>
                    </a:lnTo>
                    <a:lnTo>
                      <a:pt x="112" y="0"/>
                    </a:lnTo>
                    <a:lnTo>
                      <a:pt x="124" y="0"/>
                    </a:lnTo>
                    <a:lnTo>
                      <a:pt x="132" y="4"/>
                    </a:lnTo>
                    <a:lnTo>
                      <a:pt x="144" y="4"/>
                    </a:lnTo>
                    <a:lnTo>
                      <a:pt x="152" y="4"/>
                    </a:lnTo>
                    <a:lnTo>
                      <a:pt x="164" y="8"/>
                    </a:lnTo>
                    <a:lnTo>
                      <a:pt x="172" y="8"/>
                    </a:lnTo>
                    <a:lnTo>
                      <a:pt x="184" y="12"/>
                    </a:lnTo>
                    <a:lnTo>
                      <a:pt x="196" y="12"/>
                    </a:lnTo>
                    <a:lnTo>
                      <a:pt x="204" y="16"/>
                    </a:lnTo>
                    <a:lnTo>
                      <a:pt x="216" y="16"/>
                    </a:lnTo>
                    <a:lnTo>
                      <a:pt x="224" y="20"/>
                    </a:lnTo>
                    <a:lnTo>
                      <a:pt x="236" y="20"/>
                    </a:lnTo>
                    <a:lnTo>
                      <a:pt x="244" y="24"/>
                    </a:lnTo>
                    <a:lnTo>
                      <a:pt x="256" y="28"/>
                    </a:lnTo>
                    <a:lnTo>
                      <a:pt x="268" y="28"/>
                    </a:lnTo>
                    <a:lnTo>
                      <a:pt x="276" y="32"/>
                    </a:lnTo>
                    <a:lnTo>
                      <a:pt x="288" y="32"/>
                    </a:lnTo>
                    <a:lnTo>
                      <a:pt x="296" y="36"/>
                    </a:lnTo>
                    <a:lnTo>
                      <a:pt x="308" y="36"/>
                    </a:lnTo>
                    <a:lnTo>
                      <a:pt x="316" y="40"/>
                    </a:lnTo>
                    <a:lnTo>
                      <a:pt x="328" y="40"/>
                    </a:lnTo>
                    <a:lnTo>
                      <a:pt x="340" y="44"/>
                    </a:lnTo>
                    <a:lnTo>
                      <a:pt x="348" y="44"/>
                    </a:lnTo>
                    <a:lnTo>
                      <a:pt x="360" y="44"/>
                    </a:lnTo>
                    <a:lnTo>
                      <a:pt x="368" y="48"/>
                    </a:lnTo>
                    <a:lnTo>
                      <a:pt x="380" y="48"/>
                    </a:lnTo>
                    <a:lnTo>
                      <a:pt x="388" y="48"/>
                    </a:lnTo>
                    <a:lnTo>
                      <a:pt x="400" y="48"/>
                    </a:lnTo>
                    <a:lnTo>
                      <a:pt x="412" y="48"/>
                    </a:lnTo>
                    <a:lnTo>
                      <a:pt x="420" y="52"/>
                    </a:lnTo>
                    <a:lnTo>
                      <a:pt x="432" y="52"/>
                    </a:lnTo>
                    <a:lnTo>
                      <a:pt x="440" y="52"/>
                    </a:lnTo>
                    <a:lnTo>
                      <a:pt x="452" y="52"/>
                    </a:lnTo>
                    <a:lnTo>
                      <a:pt x="460" y="52"/>
                    </a:lnTo>
                    <a:lnTo>
                      <a:pt x="472" y="52"/>
                    </a:lnTo>
                    <a:lnTo>
                      <a:pt x="484" y="52"/>
                    </a:lnTo>
                    <a:lnTo>
                      <a:pt x="492" y="52"/>
                    </a:lnTo>
                    <a:lnTo>
                      <a:pt x="504" y="52"/>
                    </a:lnTo>
                    <a:lnTo>
                      <a:pt x="512" y="52"/>
                    </a:lnTo>
                    <a:lnTo>
                      <a:pt x="524" y="52"/>
                    </a:lnTo>
                    <a:lnTo>
                      <a:pt x="532" y="52"/>
                    </a:lnTo>
                    <a:lnTo>
                      <a:pt x="544" y="52"/>
                    </a:lnTo>
                    <a:lnTo>
                      <a:pt x="556" y="52"/>
                    </a:lnTo>
                    <a:lnTo>
                      <a:pt x="564" y="52"/>
                    </a:lnTo>
                    <a:lnTo>
                      <a:pt x="576" y="52"/>
                    </a:lnTo>
                    <a:lnTo>
                      <a:pt x="584" y="56"/>
                    </a:lnTo>
                    <a:lnTo>
                      <a:pt x="596" y="56"/>
                    </a:lnTo>
                    <a:lnTo>
                      <a:pt x="604" y="56"/>
                    </a:lnTo>
                    <a:lnTo>
                      <a:pt x="616" y="60"/>
                    </a:lnTo>
                    <a:lnTo>
                      <a:pt x="628" y="60"/>
                    </a:lnTo>
                    <a:lnTo>
                      <a:pt x="636" y="60"/>
                    </a:lnTo>
                    <a:lnTo>
                      <a:pt x="648" y="64"/>
                    </a:lnTo>
                    <a:lnTo>
                      <a:pt x="656" y="64"/>
                    </a:lnTo>
                    <a:lnTo>
                      <a:pt x="668" y="68"/>
                    </a:lnTo>
                    <a:lnTo>
                      <a:pt x="676" y="68"/>
                    </a:lnTo>
                    <a:lnTo>
                      <a:pt x="688" y="72"/>
                    </a:lnTo>
                    <a:lnTo>
                      <a:pt x="700" y="72"/>
                    </a:lnTo>
                    <a:lnTo>
                      <a:pt x="708" y="72"/>
                    </a:lnTo>
                    <a:lnTo>
                      <a:pt x="720" y="76"/>
                    </a:lnTo>
                    <a:lnTo>
                      <a:pt x="728" y="76"/>
                    </a:lnTo>
                    <a:lnTo>
                      <a:pt x="740" y="76"/>
                    </a:lnTo>
                    <a:lnTo>
                      <a:pt x="748" y="80"/>
                    </a:lnTo>
                    <a:lnTo>
                      <a:pt x="760" y="80"/>
                    </a:lnTo>
                    <a:lnTo>
                      <a:pt x="772" y="80"/>
                    </a:lnTo>
                    <a:lnTo>
                      <a:pt x="780" y="80"/>
                    </a:lnTo>
                    <a:lnTo>
                      <a:pt x="792" y="80"/>
                    </a:lnTo>
                    <a:lnTo>
                      <a:pt x="800" y="84"/>
                    </a:lnTo>
                    <a:lnTo>
                      <a:pt x="812" y="84"/>
                    </a:lnTo>
                    <a:lnTo>
                      <a:pt x="820" y="84"/>
                    </a:lnTo>
                    <a:lnTo>
                      <a:pt x="832" y="84"/>
                    </a:lnTo>
                    <a:lnTo>
                      <a:pt x="844" y="84"/>
                    </a:lnTo>
                    <a:lnTo>
                      <a:pt x="852" y="84"/>
                    </a:lnTo>
                    <a:lnTo>
                      <a:pt x="864" y="84"/>
                    </a:lnTo>
                    <a:lnTo>
                      <a:pt x="872" y="84"/>
                    </a:lnTo>
                    <a:lnTo>
                      <a:pt x="884" y="88"/>
                    </a:lnTo>
                    <a:lnTo>
                      <a:pt x="892" y="88"/>
                    </a:lnTo>
                    <a:lnTo>
                      <a:pt x="904" y="88"/>
                    </a:lnTo>
                    <a:lnTo>
                      <a:pt x="916" y="88"/>
                    </a:lnTo>
                    <a:lnTo>
                      <a:pt x="924" y="88"/>
                    </a:lnTo>
                    <a:lnTo>
                      <a:pt x="936" y="88"/>
                    </a:lnTo>
                    <a:lnTo>
                      <a:pt x="944" y="88"/>
                    </a:lnTo>
                    <a:lnTo>
                      <a:pt x="956" y="88"/>
                    </a:lnTo>
                    <a:lnTo>
                      <a:pt x="964" y="88"/>
                    </a:lnTo>
                    <a:lnTo>
                      <a:pt x="976" y="88"/>
                    </a:lnTo>
                    <a:lnTo>
                      <a:pt x="988" y="88"/>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4" name="Freeform 262"/>
              <p:cNvSpPr>
                <a:spLocks/>
              </p:cNvSpPr>
              <p:nvPr/>
            </p:nvSpPr>
            <p:spPr bwMode="auto">
              <a:xfrm>
                <a:off x="7723807" y="5637814"/>
                <a:ext cx="1447800" cy="122274"/>
              </a:xfrm>
              <a:custGeom>
                <a:avLst/>
                <a:gdLst>
                  <a:gd name="T0" fmla="*/ 2147483647 w 988"/>
                  <a:gd name="T1" fmla="*/ 0 h 88"/>
                  <a:gd name="T2" fmla="*/ 2147483647 w 988"/>
                  <a:gd name="T3" fmla="*/ 0 h 88"/>
                  <a:gd name="T4" fmla="*/ 2147483647 w 988"/>
                  <a:gd name="T5" fmla="*/ 0 h 88"/>
                  <a:gd name="T6" fmla="*/ 2147483647 w 988"/>
                  <a:gd name="T7" fmla="*/ 0 h 88"/>
                  <a:gd name="T8" fmla="*/ 2147483647 w 988"/>
                  <a:gd name="T9" fmla="*/ 0 h 88"/>
                  <a:gd name="T10" fmla="*/ 2147483647 w 988"/>
                  <a:gd name="T11" fmla="*/ 0 h 88"/>
                  <a:gd name="T12" fmla="*/ 2147483647 w 988"/>
                  <a:gd name="T13" fmla="*/ 2147483647 h 88"/>
                  <a:gd name="T14" fmla="*/ 2147483647 w 988"/>
                  <a:gd name="T15" fmla="*/ 2147483647 h 88"/>
                  <a:gd name="T16" fmla="*/ 2147483647 w 988"/>
                  <a:gd name="T17" fmla="*/ 2147483647 h 88"/>
                  <a:gd name="T18" fmla="*/ 2147483647 w 988"/>
                  <a:gd name="T19" fmla="*/ 2147483647 h 88"/>
                  <a:gd name="T20" fmla="*/ 2147483647 w 988"/>
                  <a:gd name="T21" fmla="*/ 2147483647 h 88"/>
                  <a:gd name="T22" fmla="*/ 2147483647 w 988"/>
                  <a:gd name="T23" fmla="*/ 2147483647 h 88"/>
                  <a:gd name="T24" fmla="*/ 2147483647 w 988"/>
                  <a:gd name="T25" fmla="*/ 2147483647 h 88"/>
                  <a:gd name="T26" fmla="*/ 2147483647 w 988"/>
                  <a:gd name="T27" fmla="*/ 2147483647 h 88"/>
                  <a:gd name="T28" fmla="*/ 2147483647 w 988"/>
                  <a:gd name="T29" fmla="*/ 2147483647 h 88"/>
                  <a:gd name="T30" fmla="*/ 2147483647 w 988"/>
                  <a:gd name="T31" fmla="*/ 2147483647 h 88"/>
                  <a:gd name="T32" fmla="*/ 2147483647 w 988"/>
                  <a:gd name="T33" fmla="*/ 2147483647 h 88"/>
                  <a:gd name="T34" fmla="*/ 2147483647 w 988"/>
                  <a:gd name="T35" fmla="*/ 2147483647 h 88"/>
                  <a:gd name="T36" fmla="*/ 2147483647 w 988"/>
                  <a:gd name="T37" fmla="*/ 2147483647 h 88"/>
                  <a:gd name="T38" fmla="*/ 2147483647 w 988"/>
                  <a:gd name="T39" fmla="*/ 2147483647 h 88"/>
                  <a:gd name="T40" fmla="*/ 2147483647 w 988"/>
                  <a:gd name="T41" fmla="*/ 2147483647 h 88"/>
                  <a:gd name="T42" fmla="*/ 2147483647 w 988"/>
                  <a:gd name="T43" fmla="*/ 2147483647 h 88"/>
                  <a:gd name="T44" fmla="*/ 2147483647 w 988"/>
                  <a:gd name="T45" fmla="*/ 2147483647 h 88"/>
                  <a:gd name="T46" fmla="*/ 2147483647 w 988"/>
                  <a:gd name="T47" fmla="*/ 2147483647 h 88"/>
                  <a:gd name="T48" fmla="*/ 2147483647 w 988"/>
                  <a:gd name="T49" fmla="*/ 2147483647 h 88"/>
                  <a:gd name="T50" fmla="*/ 2147483647 w 988"/>
                  <a:gd name="T51" fmla="*/ 2147483647 h 88"/>
                  <a:gd name="T52" fmla="*/ 2147483647 w 988"/>
                  <a:gd name="T53" fmla="*/ 2147483647 h 88"/>
                  <a:gd name="T54" fmla="*/ 2147483647 w 988"/>
                  <a:gd name="T55" fmla="*/ 2147483647 h 88"/>
                  <a:gd name="T56" fmla="*/ 2147483647 w 988"/>
                  <a:gd name="T57" fmla="*/ 2147483647 h 88"/>
                  <a:gd name="T58" fmla="*/ 2147483647 w 988"/>
                  <a:gd name="T59" fmla="*/ 2147483647 h 88"/>
                  <a:gd name="T60" fmla="*/ 2147483647 w 988"/>
                  <a:gd name="T61" fmla="*/ 2147483647 h 88"/>
                  <a:gd name="T62" fmla="*/ 2147483647 w 988"/>
                  <a:gd name="T63" fmla="*/ 2147483647 h 88"/>
                  <a:gd name="T64" fmla="*/ 2147483647 w 988"/>
                  <a:gd name="T65" fmla="*/ 2147483647 h 88"/>
                  <a:gd name="T66" fmla="*/ 2147483647 w 988"/>
                  <a:gd name="T67" fmla="*/ 2147483647 h 88"/>
                  <a:gd name="T68" fmla="*/ 2147483647 w 988"/>
                  <a:gd name="T69" fmla="*/ 2147483647 h 88"/>
                  <a:gd name="T70" fmla="*/ 2147483647 w 988"/>
                  <a:gd name="T71" fmla="*/ 2147483647 h 88"/>
                  <a:gd name="T72" fmla="*/ 2147483647 w 988"/>
                  <a:gd name="T73" fmla="*/ 2147483647 h 88"/>
                  <a:gd name="T74" fmla="*/ 2147483647 w 988"/>
                  <a:gd name="T75" fmla="*/ 2147483647 h 88"/>
                  <a:gd name="T76" fmla="*/ 2147483647 w 988"/>
                  <a:gd name="T77" fmla="*/ 2147483647 h 88"/>
                  <a:gd name="T78" fmla="*/ 2147483647 w 988"/>
                  <a:gd name="T79" fmla="*/ 2147483647 h 88"/>
                  <a:gd name="T80" fmla="*/ 2147483647 w 988"/>
                  <a:gd name="T81" fmla="*/ 2147483647 h 88"/>
                  <a:gd name="T82" fmla="*/ 2147483647 w 988"/>
                  <a:gd name="T83" fmla="*/ 2147483647 h 88"/>
                  <a:gd name="T84" fmla="*/ 2147483647 w 988"/>
                  <a:gd name="T85" fmla="*/ 2147483647 h 88"/>
                  <a:gd name="T86" fmla="*/ 2147483647 w 988"/>
                  <a:gd name="T87" fmla="*/ 2147483647 h 88"/>
                  <a:gd name="T88" fmla="*/ 2147483647 w 988"/>
                  <a:gd name="T89" fmla="*/ 2147483647 h 88"/>
                  <a:gd name="T90" fmla="*/ 2147483647 w 988"/>
                  <a:gd name="T91" fmla="*/ 2147483647 h 88"/>
                  <a:gd name="T92" fmla="*/ 2147483647 w 988"/>
                  <a:gd name="T93" fmla="*/ 2147483647 h 88"/>
                  <a:gd name="T94" fmla="*/ 2147483647 w 988"/>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88"/>
                  <a:gd name="T146" fmla="*/ 988 w 988"/>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88">
                    <a:moveTo>
                      <a:pt x="0" y="0"/>
                    </a:moveTo>
                    <a:lnTo>
                      <a:pt x="8" y="0"/>
                    </a:lnTo>
                    <a:lnTo>
                      <a:pt x="20" y="0"/>
                    </a:lnTo>
                    <a:lnTo>
                      <a:pt x="28" y="0"/>
                    </a:lnTo>
                    <a:lnTo>
                      <a:pt x="40" y="0"/>
                    </a:lnTo>
                    <a:lnTo>
                      <a:pt x="52" y="0"/>
                    </a:lnTo>
                    <a:lnTo>
                      <a:pt x="60" y="0"/>
                    </a:lnTo>
                    <a:lnTo>
                      <a:pt x="72" y="0"/>
                    </a:lnTo>
                    <a:lnTo>
                      <a:pt x="80" y="0"/>
                    </a:lnTo>
                    <a:lnTo>
                      <a:pt x="92" y="0"/>
                    </a:lnTo>
                    <a:lnTo>
                      <a:pt x="100" y="0"/>
                    </a:lnTo>
                    <a:lnTo>
                      <a:pt x="112" y="0"/>
                    </a:lnTo>
                    <a:lnTo>
                      <a:pt x="124" y="0"/>
                    </a:lnTo>
                    <a:lnTo>
                      <a:pt x="132" y="4"/>
                    </a:lnTo>
                    <a:lnTo>
                      <a:pt x="144" y="4"/>
                    </a:lnTo>
                    <a:lnTo>
                      <a:pt x="152" y="4"/>
                    </a:lnTo>
                    <a:lnTo>
                      <a:pt x="164" y="8"/>
                    </a:lnTo>
                    <a:lnTo>
                      <a:pt x="172" y="8"/>
                    </a:lnTo>
                    <a:lnTo>
                      <a:pt x="184" y="12"/>
                    </a:lnTo>
                    <a:lnTo>
                      <a:pt x="196" y="12"/>
                    </a:lnTo>
                    <a:lnTo>
                      <a:pt x="204" y="16"/>
                    </a:lnTo>
                    <a:lnTo>
                      <a:pt x="216" y="16"/>
                    </a:lnTo>
                    <a:lnTo>
                      <a:pt x="224" y="20"/>
                    </a:lnTo>
                    <a:lnTo>
                      <a:pt x="236" y="20"/>
                    </a:lnTo>
                    <a:lnTo>
                      <a:pt x="244" y="24"/>
                    </a:lnTo>
                    <a:lnTo>
                      <a:pt x="256" y="28"/>
                    </a:lnTo>
                    <a:lnTo>
                      <a:pt x="268" y="28"/>
                    </a:lnTo>
                    <a:lnTo>
                      <a:pt x="276" y="32"/>
                    </a:lnTo>
                    <a:lnTo>
                      <a:pt x="288" y="32"/>
                    </a:lnTo>
                    <a:lnTo>
                      <a:pt x="296" y="36"/>
                    </a:lnTo>
                    <a:lnTo>
                      <a:pt x="308" y="36"/>
                    </a:lnTo>
                    <a:lnTo>
                      <a:pt x="316" y="40"/>
                    </a:lnTo>
                    <a:lnTo>
                      <a:pt x="328" y="40"/>
                    </a:lnTo>
                    <a:lnTo>
                      <a:pt x="340" y="44"/>
                    </a:lnTo>
                    <a:lnTo>
                      <a:pt x="348" y="44"/>
                    </a:lnTo>
                    <a:lnTo>
                      <a:pt x="360" y="44"/>
                    </a:lnTo>
                    <a:lnTo>
                      <a:pt x="368" y="48"/>
                    </a:lnTo>
                    <a:lnTo>
                      <a:pt x="380" y="48"/>
                    </a:lnTo>
                    <a:lnTo>
                      <a:pt x="388" y="48"/>
                    </a:lnTo>
                    <a:lnTo>
                      <a:pt x="400" y="48"/>
                    </a:lnTo>
                    <a:lnTo>
                      <a:pt x="412" y="48"/>
                    </a:lnTo>
                    <a:lnTo>
                      <a:pt x="420" y="52"/>
                    </a:lnTo>
                    <a:lnTo>
                      <a:pt x="432" y="52"/>
                    </a:lnTo>
                    <a:lnTo>
                      <a:pt x="440" y="52"/>
                    </a:lnTo>
                    <a:lnTo>
                      <a:pt x="452" y="52"/>
                    </a:lnTo>
                    <a:lnTo>
                      <a:pt x="460" y="52"/>
                    </a:lnTo>
                    <a:lnTo>
                      <a:pt x="472" y="52"/>
                    </a:lnTo>
                    <a:lnTo>
                      <a:pt x="484" y="52"/>
                    </a:lnTo>
                    <a:lnTo>
                      <a:pt x="492" y="52"/>
                    </a:lnTo>
                    <a:lnTo>
                      <a:pt x="504" y="52"/>
                    </a:lnTo>
                    <a:lnTo>
                      <a:pt x="512" y="52"/>
                    </a:lnTo>
                    <a:lnTo>
                      <a:pt x="524" y="52"/>
                    </a:lnTo>
                    <a:lnTo>
                      <a:pt x="532" y="52"/>
                    </a:lnTo>
                    <a:lnTo>
                      <a:pt x="544" y="52"/>
                    </a:lnTo>
                    <a:lnTo>
                      <a:pt x="556" y="52"/>
                    </a:lnTo>
                    <a:lnTo>
                      <a:pt x="564" y="52"/>
                    </a:lnTo>
                    <a:lnTo>
                      <a:pt x="576" y="52"/>
                    </a:lnTo>
                    <a:lnTo>
                      <a:pt x="584" y="56"/>
                    </a:lnTo>
                    <a:lnTo>
                      <a:pt x="596" y="56"/>
                    </a:lnTo>
                    <a:lnTo>
                      <a:pt x="604" y="56"/>
                    </a:lnTo>
                    <a:lnTo>
                      <a:pt x="616" y="60"/>
                    </a:lnTo>
                    <a:lnTo>
                      <a:pt x="628" y="60"/>
                    </a:lnTo>
                    <a:lnTo>
                      <a:pt x="636" y="60"/>
                    </a:lnTo>
                    <a:lnTo>
                      <a:pt x="648" y="64"/>
                    </a:lnTo>
                    <a:lnTo>
                      <a:pt x="656" y="64"/>
                    </a:lnTo>
                    <a:lnTo>
                      <a:pt x="668" y="68"/>
                    </a:lnTo>
                    <a:lnTo>
                      <a:pt x="676" y="68"/>
                    </a:lnTo>
                    <a:lnTo>
                      <a:pt x="688" y="72"/>
                    </a:lnTo>
                    <a:lnTo>
                      <a:pt x="700" y="72"/>
                    </a:lnTo>
                    <a:lnTo>
                      <a:pt x="708" y="72"/>
                    </a:lnTo>
                    <a:lnTo>
                      <a:pt x="720" y="76"/>
                    </a:lnTo>
                    <a:lnTo>
                      <a:pt x="728" y="76"/>
                    </a:lnTo>
                    <a:lnTo>
                      <a:pt x="740" y="76"/>
                    </a:lnTo>
                    <a:lnTo>
                      <a:pt x="748" y="80"/>
                    </a:lnTo>
                    <a:lnTo>
                      <a:pt x="760" y="80"/>
                    </a:lnTo>
                    <a:lnTo>
                      <a:pt x="772" y="80"/>
                    </a:lnTo>
                    <a:lnTo>
                      <a:pt x="780" y="80"/>
                    </a:lnTo>
                    <a:lnTo>
                      <a:pt x="792" y="80"/>
                    </a:lnTo>
                    <a:lnTo>
                      <a:pt x="800" y="84"/>
                    </a:lnTo>
                    <a:lnTo>
                      <a:pt x="812" y="84"/>
                    </a:lnTo>
                    <a:lnTo>
                      <a:pt x="820" y="84"/>
                    </a:lnTo>
                    <a:lnTo>
                      <a:pt x="832" y="84"/>
                    </a:lnTo>
                    <a:lnTo>
                      <a:pt x="844" y="84"/>
                    </a:lnTo>
                    <a:lnTo>
                      <a:pt x="852" y="84"/>
                    </a:lnTo>
                    <a:lnTo>
                      <a:pt x="864" y="84"/>
                    </a:lnTo>
                    <a:lnTo>
                      <a:pt x="872" y="84"/>
                    </a:lnTo>
                    <a:lnTo>
                      <a:pt x="884" y="88"/>
                    </a:lnTo>
                    <a:lnTo>
                      <a:pt x="892" y="88"/>
                    </a:lnTo>
                    <a:lnTo>
                      <a:pt x="904" y="88"/>
                    </a:lnTo>
                    <a:lnTo>
                      <a:pt x="916" y="88"/>
                    </a:lnTo>
                    <a:lnTo>
                      <a:pt x="924" y="88"/>
                    </a:lnTo>
                    <a:lnTo>
                      <a:pt x="936" y="88"/>
                    </a:lnTo>
                    <a:lnTo>
                      <a:pt x="944" y="88"/>
                    </a:lnTo>
                    <a:lnTo>
                      <a:pt x="956" y="88"/>
                    </a:lnTo>
                    <a:lnTo>
                      <a:pt x="964" y="88"/>
                    </a:lnTo>
                    <a:lnTo>
                      <a:pt x="976" y="88"/>
                    </a:lnTo>
                    <a:lnTo>
                      <a:pt x="988" y="88"/>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5" name="Freeform 263"/>
              <p:cNvSpPr>
                <a:spLocks/>
              </p:cNvSpPr>
              <p:nvPr/>
            </p:nvSpPr>
            <p:spPr bwMode="auto">
              <a:xfrm>
                <a:off x="7723807" y="4826359"/>
                <a:ext cx="1447800" cy="900382"/>
              </a:xfrm>
              <a:custGeom>
                <a:avLst/>
                <a:gdLst>
                  <a:gd name="T0" fmla="*/ 2147483647 w 988"/>
                  <a:gd name="T1" fmla="*/ 2147483647 h 648"/>
                  <a:gd name="T2" fmla="*/ 2147483647 w 988"/>
                  <a:gd name="T3" fmla="*/ 2147483647 h 648"/>
                  <a:gd name="T4" fmla="*/ 2147483647 w 988"/>
                  <a:gd name="T5" fmla="*/ 2147483647 h 648"/>
                  <a:gd name="T6" fmla="*/ 2147483647 w 988"/>
                  <a:gd name="T7" fmla="*/ 2147483647 h 648"/>
                  <a:gd name="T8" fmla="*/ 2147483647 w 988"/>
                  <a:gd name="T9" fmla="*/ 2147483647 h 648"/>
                  <a:gd name="T10" fmla="*/ 2147483647 w 988"/>
                  <a:gd name="T11" fmla="*/ 2147483647 h 648"/>
                  <a:gd name="T12" fmla="*/ 2147483647 w 988"/>
                  <a:gd name="T13" fmla="*/ 2147483647 h 648"/>
                  <a:gd name="T14" fmla="*/ 2147483647 w 988"/>
                  <a:gd name="T15" fmla="*/ 2147483647 h 648"/>
                  <a:gd name="T16" fmla="*/ 2147483647 w 988"/>
                  <a:gd name="T17" fmla="*/ 2147483647 h 648"/>
                  <a:gd name="T18" fmla="*/ 2147483647 w 988"/>
                  <a:gd name="T19" fmla="*/ 2147483647 h 648"/>
                  <a:gd name="T20" fmla="*/ 2147483647 w 988"/>
                  <a:gd name="T21" fmla="*/ 2147483647 h 648"/>
                  <a:gd name="T22" fmla="*/ 2147483647 w 988"/>
                  <a:gd name="T23" fmla="*/ 2147483647 h 648"/>
                  <a:gd name="T24" fmla="*/ 2147483647 w 988"/>
                  <a:gd name="T25" fmla="*/ 2147483647 h 648"/>
                  <a:gd name="T26" fmla="*/ 2147483647 w 988"/>
                  <a:gd name="T27" fmla="*/ 2147483647 h 648"/>
                  <a:gd name="T28" fmla="*/ 2147483647 w 988"/>
                  <a:gd name="T29" fmla="*/ 2147483647 h 648"/>
                  <a:gd name="T30" fmla="*/ 2147483647 w 988"/>
                  <a:gd name="T31" fmla="*/ 2147483647 h 648"/>
                  <a:gd name="T32" fmla="*/ 2147483647 w 988"/>
                  <a:gd name="T33" fmla="*/ 2147483647 h 648"/>
                  <a:gd name="T34" fmla="*/ 2147483647 w 988"/>
                  <a:gd name="T35" fmla="*/ 2147483647 h 648"/>
                  <a:gd name="T36" fmla="*/ 2147483647 w 988"/>
                  <a:gd name="T37" fmla="*/ 2147483647 h 648"/>
                  <a:gd name="T38" fmla="*/ 2147483647 w 988"/>
                  <a:gd name="T39" fmla="*/ 2147483647 h 648"/>
                  <a:gd name="T40" fmla="*/ 2147483647 w 988"/>
                  <a:gd name="T41" fmla="*/ 2147483647 h 648"/>
                  <a:gd name="T42" fmla="*/ 2147483647 w 988"/>
                  <a:gd name="T43" fmla="*/ 2147483647 h 648"/>
                  <a:gd name="T44" fmla="*/ 2147483647 w 988"/>
                  <a:gd name="T45" fmla="*/ 2147483647 h 648"/>
                  <a:gd name="T46" fmla="*/ 2147483647 w 988"/>
                  <a:gd name="T47" fmla="*/ 2147483647 h 648"/>
                  <a:gd name="T48" fmla="*/ 2147483647 w 988"/>
                  <a:gd name="T49" fmla="*/ 2147483647 h 648"/>
                  <a:gd name="T50" fmla="*/ 2147483647 w 988"/>
                  <a:gd name="T51" fmla="*/ 2147483647 h 648"/>
                  <a:gd name="T52" fmla="*/ 2147483647 w 988"/>
                  <a:gd name="T53" fmla="*/ 2147483647 h 648"/>
                  <a:gd name="T54" fmla="*/ 2147483647 w 988"/>
                  <a:gd name="T55" fmla="*/ 2147483647 h 648"/>
                  <a:gd name="T56" fmla="*/ 2147483647 w 988"/>
                  <a:gd name="T57" fmla="*/ 2147483647 h 648"/>
                  <a:gd name="T58" fmla="*/ 2147483647 w 988"/>
                  <a:gd name="T59" fmla="*/ 2147483647 h 648"/>
                  <a:gd name="T60" fmla="*/ 2147483647 w 988"/>
                  <a:gd name="T61" fmla="*/ 2147483647 h 648"/>
                  <a:gd name="T62" fmla="*/ 2147483647 w 988"/>
                  <a:gd name="T63" fmla="*/ 2147483647 h 648"/>
                  <a:gd name="T64" fmla="*/ 2147483647 w 988"/>
                  <a:gd name="T65" fmla="*/ 2147483647 h 648"/>
                  <a:gd name="T66" fmla="*/ 2147483647 w 988"/>
                  <a:gd name="T67" fmla="*/ 2147483647 h 648"/>
                  <a:gd name="T68" fmla="*/ 2147483647 w 988"/>
                  <a:gd name="T69" fmla="*/ 2147483647 h 648"/>
                  <a:gd name="T70" fmla="*/ 2147483647 w 988"/>
                  <a:gd name="T71" fmla="*/ 2147483647 h 648"/>
                  <a:gd name="T72" fmla="*/ 2147483647 w 988"/>
                  <a:gd name="T73" fmla="*/ 2147483647 h 648"/>
                  <a:gd name="T74" fmla="*/ 2147483647 w 988"/>
                  <a:gd name="T75" fmla="*/ 2147483647 h 648"/>
                  <a:gd name="T76" fmla="*/ 2147483647 w 988"/>
                  <a:gd name="T77" fmla="*/ 2147483647 h 648"/>
                  <a:gd name="T78" fmla="*/ 2147483647 w 988"/>
                  <a:gd name="T79" fmla="*/ 2147483647 h 648"/>
                  <a:gd name="T80" fmla="*/ 2147483647 w 988"/>
                  <a:gd name="T81" fmla="*/ 2147483647 h 648"/>
                  <a:gd name="T82" fmla="*/ 2147483647 w 988"/>
                  <a:gd name="T83" fmla="*/ 2147483647 h 648"/>
                  <a:gd name="T84" fmla="*/ 2147483647 w 988"/>
                  <a:gd name="T85" fmla="*/ 2147483647 h 648"/>
                  <a:gd name="T86" fmla="*/ 2147483647 w 988"/>
                  <a:gd name="T87" fmla="*/ 2147483647 h 648"/>
                  <a:gd name="T88" fmla="*/ 2147483647 w 988"/>
                  <a:gd name="T89" fmla="*/ 2147483647 h 648"/>
                  <a:gd name="T90" fmla="*/ 2147483647 w 988"/>
                  <a:gd name="T91" fmla="*/ 2147483647 h 648"/>
                  <a:gd name="T92" fmla="*/ 2147483647 w 988"/>
                  <a:gd name="T93" fmla="*/ 2147483647 h 648"/>
                  <a:gd name="T94" fmla="*/ 2147483647 w 988"/>
                  <a:gd name="T95" fmla="*/ 2147483647 h 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648"/>
                  <a:gd name="T146" fmla="*/ 988 w 988"/>
                  <a:gd name="T147" fmla="*/ 648 h 6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648">
                    <a:moveTo>
                      <a:pt x="0" y="124"/>
                    </a:moveTo>
                    <a:lnTo>
                      <a:pt x="8" y="84"/>
                    </a:lnTo>
                    <a:lnTo>
                      <a:pt x="20" y="36"/>
                    </a:lnTo>
                    <a:lnTo>
                      <a:pt x="28" y="4"/>
                    </a:lnTo>
                    <a:lnTo>
                      <a:pt x="40" y="0"/>
                    </a:lnTo>
                    <a:lnTo>
                      <a:pt x="52" y="36"/>
                    </a:lnTo>
                    <a:lnTo>
                      <a:pt x="60" y="92"/>
                    </a:lnTo>
                    <a:lnTo>
                      <a:pt x="72" y="156"/>
                    </a:lnTo>
                    <a:lnTo>
                      <a:pt x="80" y="212"/>
                    </a:lnTo>
                    <a:lnTo>
                      <a:pt x="92" y="260"/>
                    </a:lnTo>
                    <a:lnTo>
                      <a:pt x="100" y="300"/>
                    </a:lnTo>
                    <a:lnTo>
                      <a:pt x="112" y="336"/>
                    </a:lnTo>
                    <a:lnTo>
                      <a:pt x="124" y="360"/>
                    </a:lnTo>
                    <a:lnTo>
                      <a:pt x="132" y="384"/>
                    </a:lnTo>
                    <a:lnTo>
                      <a:pt x="144" y="400"/>
                    </a:lnTo>
                    <a:lnTo>
                      <a:pt x="152" y="416"/>
                    </a:lnTo>
                    <a:lnTo>
                      <a:pt x="164" y="428"/>
                    </a:lnTo>
                    <a:lnTo>
                      <a:pt x="172" y="440"/>
                    </a:lnTo>
                    <a:lnTo>
                      <a:pt x="184" y="452"/>
                    </a:lnTo>
                    <a:lnTo>
                      <a:pt x="196" y="460"/>
                    </a:lnTo>
                    <a:lnTo>
                      <a:pt x="204" y="468"/>
                    </a:lnTo>
                    <a:lnTo>
                      <a:pt x="216" y="476"/>
                    </a:lnTo>
                    <a:lnTo>
                      <a:pt x="224" y="484"/>
                    </a:lnTo>
                    <a:lnTo>
                      <a:pt x="236" y="492"/>
                    </a:lnTo>
                    <a:lnTo>
                      <a:pt x="244" y="500"/>
                    </a:lnTo>
                    <a:lnTo>
                      <a:pt x="256" y="504"/>
                    </a:lnTo>
                    <a:lnTo>
                      <a:pt x="268" y="512"/>
                    </a:lnTo>
                    <a:lnTo>
                      <a:pt x="276" y="516"/>
                    </a:lnTo>
                    <a:lnTo>
                      <a:pt x="288" y="524"/>
                    </a:lnTo>
                    <a:lnTo>
                      <a:pt x="296" y="528"/>
                    </a:lnTo>
                    <a:lnTo>
                      <a:pt x="308" y="532"/>
                    </a:lnTo>
                    <a:lnTo>
                      <a:pt x="316" y="540"/>
                    </a:lnTo>
                    <a:lnTo>
                      <a:pt x="328" y="544"/>
                    </a:lnTo>
                    <a:lnTo>
                      <a:pt x="340" y="548"/>
                    </a:lnTo>
                    <a:lnTo>
                      <a:pt x="348" y="552"/>
                    </a:lnTo>
                    <a:lnTo>
                      <a:pt x="360" y="560"/>
                    </a:lnTo>
                    <a:lnTo>
                      <a:pt x="368" y="564"/>
                    </a:lnTo>
                    <a:lnTo>
                      <a:pt x="380" y="568"/>
                    </a:lnTo>
                    <a:lnTo>
                      <a:pt x="388" y="572"/>
                    </a:lnTo>
                    <a:lnTo>
                      <a:pt x="400" y="576"/>
                    </a:lnTo>
                    <a:lnTo>
                      <a:pt x="412" y="580"/>
                    </a:lnTo>
                    <a:lnTo>
                      <a:pt x="420" y="588"/>
                    </a:lnTo>
                    <a:lnTo>
                      <a:pt x="432" y="592"/>
                    </a:lnTo>
                    <a:lnTo>
                      <a:pt x="440" y="596"/>
                    </a:lnTo>
                    <a:lnTo>
                      <a:pt x="452" y="600"/>
                    </a:lnTo>
                    <a:lnTo>
                      <a:pt x="460" y="604"/>
                    </a:lnTo>
                    <a:lnTo>
                      <a:pt x="472" y="604"/>
                    </a:lnTo>
                    <a:lnTo>
                      <a:pt x="484" y="608"/>
                    </a:lnTo>
                    <a:lnTo>
                      <a:pt x="492" y="612"/>
                    </a:lnTo>
                    <a:lnTo>
                      <a:pt x="504" y="616"/>
                    </a:lnTo>
                    <a:lnTo>
                      <a:pt x="512" y="616"/>
                    </a:lnTo>
                    <a:lnTo>
                      <a:pt x="524" y="620"/>
                    </a:lnTo>
                    <a:lnTo>
                      <a:pt x="532" y="624"/>
                    </a:lnTo>
                    <a:lnTo>
                      <a:pt x="544" y="624"/>
                    </a:lnTo>
                    <a:lnTo>
                      <a:pt x="556" y="628"/>
                    </a:lnTo>
                    <a:lnTo>
                      <a:pt x="564" y="628"/>
                    </a:lnTo>
                    <a:lnTo>
                      <a:pt x="576" y="632"/>
                    </a:lnTo>
                    <a:lnTo>
                      <a:pt x="584" y="632"/>
                    </a:lnTo>
                    <a:lnTo>
                      <a:pt x="596" y="632"/>
                    </a:lnTo>
                    <a:lnTo>
                      <a:pt x="604" y="636"/>
                    </a:lnTo>
                    <a:lnTo>
                      <a:pt x="616" y="636"/>
                    </a:lnTo>
                    <a:lnTo>
                      <a:pt x="628" y="640"/>
                    </a:lnTo>
                    <a:lnTo>
                      <a:pt x="636" y="640"/>
                    </a:lnTo>
                    <a:lnTo>
                      <a:pt x="648" y="640"/>
                    </a:lnTo>
                    <a:lnTo>
                      <a:pt x="656" y="640"/>
                    </a:lnTo>
                    <a:lnTo>
                      <a:pt x="668" y="644"/>
                    </a:lnTo>
                    <a:lnTo>
                      <a:pt x="676" y="644"/>
                    </a:lnTo>
                    <a:lnTo>
                      <a:pt x="688" y="644"/>
                    </a:lnTo>
                    <a:lnTo>
                      <a:pt x="700" y="644"/>
                    </a:lnTo>
                    <a:lnTo>
                      <a:pt x="708" y="644"/>
                    </a:lnTo>
                    <a:lnTo>
                      <a:pt x="720" y="644"/>
                    </a:lnTo>
                    <a:lnTo>
                      <a:pt x="728" y="644"/>
                    </a:lnTo>
                    <a:lnTo>
                      <a:pt x="740" y="648"/>
                    </a:lnTo>
                    <a:lnTo>
                      <a:pt x="748" y="648"/>
                    </a:lnTo>
                    <a:lnTo>
                      <a:pt x="760" y="648"/>
                    </a:lnTo>
                    <a:lnTo>
                      <a:pt x="772" y="648"/>
                    </a:lnTo>
                    <a:lnTo>
                      <a:pt x="780" y="648"/>
                    </a:lnTo>
                    <a:lnTo>
                      <a:pt x="792" y="648"/>
                    </a:lnTo>
                    <a:lnTo>
                      <a:pt x="800" y="648"/>
                    </a:lnTo>
                    <a:lnTo>
                      <a:pt x="812" y="648"/>
                    </a:lnTo>
                    <a:lnTo>
                      <a:pt x="820" y="648"/>
                    </a:lnTo>
                    <a:lnTo>
                      <a:pt x="832" y="648"/>
                    </a:lnTo>
                    <a:lnTo>
                      <a:pt x="844" y="644"/>
                    </a:lnTo>
                    <a:lnTo>
                      <a:pt x="852" y="644"/>
                    </a:lnTo>
                    <a:lnTo>
                      <a:pt x="864" y="644"/>
                    </a:lnTo>
                    <a:lnTo>
                      <a:pt x="872" y="644"/>
                    </a:lnTo>
                    <a:lnTo>
                      <a:pt x="884" y="644"/>
                    </a:lnTo>
                    <a:lnTo>
                      <a:pt x="892" y="644"/>
                    </a:lnTo>
                    <a:lnTo>
                      <a:pt x="904" y="644"/>
                    </a:lnTo>
                    <a:lnTo>
                      <a:pt x="916" y="644"/>
                    </a:lnTo>
                    <a:lnTo>
                      <a:pt x="924" y="644"/>
                    </a:lnTo>
                    <a:lnTo>
                      <a:pt x="936" y="644"/>
                    </a:lnTo>
                    <a:lnTo>
                      <a:pt x="944" y="644"/>
                    </a:lnTo>
                    <a:lnTo>
                      <a:pt x="956" y="644"/>
                    </a:lnTo>
                    <a:lnTo>
                      <a:pt x="964" y="644"/>
                    </a:lnTo>
                    <a:lnTo>
                      <a:pt x="976" y="644"/>
                    </a:lnTo>
                    <a:lnTo>
                      <a:pt x="988" y="644"/>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6" name="Freeform 264"/>
              <p:cNvSpPr>
                <a:spLocks/>
              </p:cNvSpPr>
              <p:nvPr/>
            </p:nvSpPr>
            <p:spPr bwMode="auto">
              <a:xfrm>
                <a:off x="7723807" y="5387708"/>
                <a:ext cx="1447800" cy="387664"/>
              </a:xfrm>
              <a:custGeom>
                <a:avLst/>
                <a:gdLst>
                  <a:gd name="T0" fmla="*/ 2147483647 w 988"/>
                  <a:gd name="T1" fmla="*/ 2147483647 h 279"/>
                  <a:gd name="T2" fmla="*/ 2147483647 w 988"/>
                  <a:gd name="T3" fmla="*/ 2147483647 h 279"/>
                  <a:gd name="T4" fmla="*/ 2147483647 w 988"/>
                  <a:gd name="T5" fmla="*/ 2147483647 h 279"/>
                  <a:gd name="T6" fmla="*/ 2147483647 w 988"/>
                  <a:gd name="T7" fmla="*/ 2147483647 h 279"/>
                  <a:gd name="T8" fmla="*/ 2147483647 w 988"/>
                  <a:gd name="T9" fmla="*/ 2147483647 h 279"/>
                  <a:gd name="T10" fmla="*/ 2147483647 w 988"/>
                  <a:gd name="T11" fmla="*/ 2147483647 h 279"/>
                  <a:gd name="T12" fmla="*/ 2147483647 w 988"/>
                  <a:gd name="T13" fmla="*/ 2147483647 h 279"/>
                  <a:gd name="T14" fmla="*/ 2147483647 w 988"/>
                  <a:gd name="T15" fmla="*/ 2147483647 h 279"/>
                  <a:gd name="T16" fmla="*/ 2147483647 w 988"/>
                  <a:gd name="T17" fmla="*/ 2147483647 h 279"/>
                  <a:gd name="T18" fmla="*/ 2147483647 w 988"/>
                  <a:gd name="T19" fmla="*/ 2147483647 h 279"/>
                  <a:gd name="T20" fmla="*/ 2147483647 w 988"/>
                  <a:gd name="T21" fmla="*/ 2147483647 h 279"/>
                  <a:gd name="T22" fmla="*/ 2147483647 w 988"/>
                  <a:gd name="T23" fmla="*/ 2147483647 h 279"/>
                  <a:gd name="T24" fmla="*/ 2147483647 w 988"/>
                  <a:gd name="T25" fmla="*/ 2147483647 h 279"/>
                  <a:gd name="T26" fmla="*/ 2147483647 w 988"/>
                  <a:gd name="T27" fmla="*/ 2147483647 h 279"/>
                  <a:gd name="T28" fmla="*/ 2147483647 w 988"/>
                  <a:gd name="T29" fmla="*/ 2147483647 h 279"/>
                  <a:gd name="T30" fmla="*/ 2147483647 w 988"/>
                  <a:gd name="T31" fmla="*/ 2147483647 h 279"/>
                  <a:gd name="T32" fmla="*/ 2147483647 w 988"/>
                  <a:gd name="T33" fmla="*/ 2147483647 h 279"/>
                  <a:gd name="T34" fmla="*/ 2147483647 w 988"/>
                  <a:gd name="T35" fmla="*/ 2147483647 h 279"/>
                  <a:gd name="T36" fmla="*/ 2147483647 w 988"/>
                  <a:gd name="T37" fmla="*/ 2147483647 h 279"/>
                  <a:gd name="T38" fmla="*/ 2147483647 w 988"/>
                  <a:gd name="T39" fmla="*/ 2147483647 h 279"/>
                  <a:gd name="T40" fmla="*/ 2147483647 w 988"/>
                  <a:gd name="T41" fmla="*/ 2147483647 h 279"/>
                  <a:gd name="T42" fmla="*/ 2147483647 w 988"/>
                  <a:gd name="T43" fmla="*/ 2147483647 h 279"/>
                  <a:gd name="T44" fmla="*/ 2147483647 w 988"/>
                  <a:gd name="T45" fmla="*/ 2147483647 h 279"/>
                  <a:gd name="T46" fmla="*/ 2147483647 w 988"/>
                  <a:gd name="T47" fmla="*/ 2147483647 h 279"/>
                  <a:gd name="T48" fmla="*/ 2147483647 w 988"/>
                  <a:gd name="T49" fmla="*/ 2147483647 h 279"/>
                  <a:gd name="T50" fmla="*/ 2147483647 w 988"/>
                  <a:gd name="T51" fmla="*/ 2147483647 h 279"/>
                  <a:gd name="T52" fmla="*/ 2147483647 w 988"/>
                  <a:gd name="T53" fmla="*/ 2147483647 h 279"/>
                  <a:gd name="T54" fmla="*/ 2147483647 w 988"/>
                  <a:gd name="T55" fmla="*/ 2147483647 h 279"/>
                  <a:gd name="T56" fmla="*/ 2147483647 w 988"/>
                  <a:gd name="T57" fmla="*/ 2147483647 h 279"/>
                  <a:gd name="T58" fmla="*/ 2147483647 w 988"/>
                  <a:gd name="T59" fmla="*/ 2147483647 h 279"/>
                  <a:gd name="T60" fmla="*/ 2147483647 w 988"/>
                  <a:gd name="T61" fmla="*/ 2147483647 h 279"/>
                  <a:gd name="T62" fmla="*/ 2147483647 w 988"/>
                  <a:gd name="T63" fmla="*/ 2147483647 h 279"/>
                  <a:gd name="T64" fmla="*/ 2147483647 w 988"/>
                  <a:gd name="T65" fmla="*/ 2147483647 h 279"/>
                  <a:gd name="T66" fmla="*/ 2147483647 w 988"/>
                  <a:gd name="T67" fmla="*/ 2147483647 h 279"/>
                  <a:gd name="T68" fmla="*/ 2147483647 w 988"/>
                  <a:gd name="T69" fmla="*/ 2147483647 h 279"/>
                  <a:gd name="T70" fmla="*/ 2147483647 w 988"/>
                  <a:gd name="T71" fmla="*/ 2147483647 h 279"/>
                  <a:gd name="T72" fmla="*/ 2147483647 w 988"/>
                  <a:gd name="T73" fmla="*/ 2147483647 h 279"/>
                  <a:gd name="T74" fmla="*/ 2147483647 w 988"/>
                  <a:gd name="T75" fmla="*/ 2147483647 h 279"/>
                  <a:gd name="T76" fmla="*/ 2147483647 w 988"/>
                  <a:gd name="T77" fmla="*/ 2147483647 h 279"/>
                  <a:gd name="T78" fmla="*/ 2147483647 w 988"/>
                  <a:gd name="T79" fmla="*/ 2147483647 h 279"/>
                  <a:gd name="T80" fmla="*/ 2147483647 w 988"/>
                  <a:gd name="T81" fmla="*/ 2147483647 h 279"/>
                  <a:gd name="T82" fmla="*/ 2147483647 w 988"/>
                  <a:gd name="T83" fmla="*/ 2147483647 h 279"/>
                  <a:gd name="T84" fmla="*/ 2147483647 w 988"/>
                  <a:gd name="T85" fmla="*/ 2147483647 h 279"/>
                  <a:gd name="T86" fmla="*/ 2147483647 w 988"/>
                  <a:gd name="T87" fmla="*/ 2147483647 h 279"/>
                  <a:gd name="T88" fmla="*/ 2147483647 w 988"/>
                  <a:gd name="T89" fmla="*/ 2147483647 h 279"/>
                  <a:gd name="T90" fmla="*/ 2147483647 w 988"/>
                  <a:gd name="T91" fmla="*/ 2147483647 h 279"/>
                  <a:gd name="T92" fmla="*/ 2147483647 w 988"/>
                  <a:gd name="T93" fmla="*/ 2147483647 h 279"/>
                  <a:gd name="T94" fmla="*/ 2147483647 w 988"/>
                  <a:gd name="T95" fmla="*/ 2147483647 h 2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79"/>
                  <a:gd name="T146" fmla="*/ 988 w 988"/>
                  <a:gd name="T147" fmla="*/ 279 h 2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79">
                    <a:moveTo>
                      <a:pt x="0" y="0"/>
                    </a:moveTo>
                    <a:lnTo>
                      <a:pt x="8" y="4"/>
                    </a:lnTo>
                    <a:lnTo>
                      <a:pt x="20" y="32"/>
                    </a:lnTo>
                    <a:lnTo>
                      <a:pt x="28" y="72"/>
                    </a:lnTo>
                    <a:lnTo>
                      <a:pt x="40" y="116"/>
                    </a:lnTo>
                    <a:lnTo>
                      <a:pt x="52" y="148"/>
                    </a:lnTo>
                    <a:lnTo>
                      <a:pt x="60" y="172"/>
                    </a:lnTo>
                    <a:lnTo>
                      <a:pt x="72" y="188"/>
                    </a:lnTo>
                    <a:lnTo>
                      <a:pt x="80" y="204"/>
                    </a:lnTo>
                    <a:lnTo>
                      <a:pt x="92" y="212"/>
                    </a:lnTo>
                    <a:lnTo>
                      <a:pt x="100" y="220"/>
                    </a:lnTo>
                    <a:lnTo>
                      <a:pt x="112" y="224"/>
                    </a:lnTo>
                    <a:lnTo>
                      <a:pt x="124" y="228"/>
                    </a:lnTo>
                    <a:lnTo>
                      <a:pt x="132" y="232"/>
                    </a:lnTo>
                    <a:lnTo>
                      <a:pt x="144" y="236"/>
                    </a:lnTo>
                    <a:lnTo>
                      <a:pt x="152" y="240"/>
                    </a:lnTo>
                    <a:lnTo>
                      <a:pt x="164" y="240"/>
                    </a:lnTo>
                    <a:lnTo>
                      <a:pt x="172" y="240"/>
                    </a:lnTo>
                    <a:lnTo>
                      <a:pt x="184" y="244"/>
                    </a:lnTo>
                    <a:lnTo>
                      <a:pt x="196" y="244"/>
                    </a:lnTo>
                    <a:lnTo>
                      <a:pt x="204" y="244"/>
                    </a:lnTo>
                    <a:lnTo>
                      <a:pt x="216" y="248"/>
                    </a:lnTo>
                    <a:lnTo>
                      <a:pt x="224" y="248"/>
                    </a:lnTo>
                    <a:lnTo>
                      <a:pt x="236" y="248"/>
                    </a:lnTo>
                    <a:lnTo>
                      <a:pt x="244" y="252"/>
                    </a:lnTo>
                    <a:lnTo>
                      <a:pt x="256" y="252"/>
                    </a:lnTo>
                    <a:lnTo>
                      <a:pt x="268" y="256"/>
                    </a:lnTo>
                    <a:lnTo>
                      <a:pt x="276" y="256"/>
                    </a:lnTo>
                    <a:lnTo>
                      <a:pt x="288" y="260"/>
                    </a:lnTo>
                    <a:lnTo>
                      <a:pt x="296" y="260"/>
                    </a:lnTo>
                    <a:lnTo>
                      <a:pt x="308" y="264"/>
                    </a:lnTo>
                    <a:lnTo>
                      <a:pt x="316" y="264"/>
                    </a:lnTo>
                    <a:lnTo>
                      <a:pt x="328" y="264"/>
                    </a:lnTo>
                    <a:lnTo>
                      <a:pt x="340" y="268"/>
                    </a:lnTo>
                    <a:lnTo>
                      <a:pt x="348" y="268"/>
                    </a:lnTo>
                    <a:lnTo>
                      <a:pt x="360" y="268"/>
                    </a:lnTo>
                    <a:lnTo>
                      <a:pt x="368" y="272"/>
                    </a:lnTo>
                    <a:lnTo>
                      <a:pt x="380" y="272"/>
                    </a:lnTo>
                    <a:lnTo>
                      <a:pt x="388" y="272"/>
                    </a:lnTo>
                    <a:lnTo>
                      <a:pt x="400" y="272"/>
                    </a:lnTo>
                    <a:lnTo>
                      <a:pt x="412" y="272"/>
                    </a:lnTo>
                    <a:lnTo>
                      <a:pt x="420" y="272"/>
                    </a:lnTo>
                    <a:lnTo>
                      <a:pt x="432" y="275"/>
                    </a:lnTo>
                    <a:lnTo>
                      <a:pt x="440" y="275"/>
                    </a:lnTo>
                    <a:lnTo>
                      <a:pt x="452" y="275"/>
                    </a:lnTo>
                    <a:lnTo>
                      <a:pt x="460" y="275"/>
                    </a:lnTo>
                    <a:lnTo>
                      <a:pt x="472" y="275"/>
                    </a:lnTo>
                    <a:lnTo>
                      <a:pt x="484" y="275"/>
                    </a:lnTo>
                    <a:lnTo>
                      <a:pt x="492" y="275"/>
                    </a:lnTo>
                    <a:lnTo>
                      <a:pt x="504" y="275"/>
                    </a:lnTo>
                    <a:lnTo>
                      <a:pt x="512" y="275"/>
                    </a:lnTo>
                    <a:lnTo>
                      <a:pt x="524" y="275"/>
                    </a:lnTo>
                    <a:lnTo>
                      <a:pt x="532" y="275"/>
                    </a:lnTo>
                    <a:lnTo>
                      <a:pt x="544" y="275"/>
                    </a:lnTo>
                    <a:lnTo>
                      <a:pt x="556" y="275"/>
                    </a:lnTo>
                    <a:lnTo>
                      <a:pt x="564" y="279"/>
                    </a:lnTo>
                    <a:lnTo>
                      <a:pt x="576" y="279"/>
                    </a:lnTo>
                    <a:lnTo>
                      <a:pt x="584" y="279"/>
                    </a:lnTo>
                    <a:lnTo>
                      <a:pt x="596" y="279"/>
                    </a:lnTo>
                    <a:lnTo>
                      <a:pt x="604" y="279"/>
                    </a:lnTo>
                    <a:lnTo>
                      <a:pt x="616" y="279"/>
                    </a:lnTo>
                    <a:lnTo>
                      <a:pt x="628" y="279"/>
                    </a:lnTo>
                    <a:lnTo>
                      <a:pt x="636" y="279"/>
                    </a:lnTo>
                    <a:lnTo>
                      <a:pt x="648" y="279"/>
                    </a:lnTo>
                    <a:lnTo>
                      <a:pt x="656" y="279"/>
                    </a:lnTo>
                    <a:lnTo>
                      <a:pt x="668" y="279"/>
                    </a:lnTo>
                    <a:lnTo>
                      <a:pt x="676" y="279"/>
                    </a:lnTo>
                    <a:lnTo>
                      <a:pt x="688" y="279"/>
                    </a:lnTo>
                    <a:lnTo>
                      <a:pt x="700" y="279"/>
                    </a:lnTo>
                    <a:lnTo>
                      <a:pt x="708" y="279"/>
                    </a:lnTo>
                    <a:lnTo>
                      <a:pt x="720" y="279"/>
                    </a:lnTo>
                    <a:lnTo>
                      <a:pt x="728" y="279"/>
                    </a:lnTo>
                    <a:lnTo>
                      <a:pt x="740" y="279"/>
                    </a:lnTo>
                    <a:lnTo>
                      <a:pt x="748" y="279"/>
                    </a:lnTo>
                    <a:lnTo>
                      <a:pt x="760" y="279"/>
                    </a:lnTo>
                    <a:lnTo>
                      <a:pt x="772" y="279"/>
                    </a:lnTo>
                    <a:lnTo>
                      <a:pt x="780" y="279"/>
                    </a:lnTo>
                    <a:lnTo>
                      <a:pt x="792" y="279"/>
                    </a:lnTo>
                    <a:lnTo>
                      <a:pt x="800" y="279"/>
                    </a:lnTo>
                    <a:lnTo>
                      <a:pt x="812" y="279"/>
                    </a:lnTo>
                    <a:lnTo>
                      <a:pt x="820" y="279"/>
                    </a:lnTo>
                    <a:lnTo>
                      <a:pt x="832" y="279"/>
                    </a:lnTo>
                    <a:lnTo>
                      <a:pt x="844" y="279"/>
                    </a:lnTo>
                    <a:lnTo>
                      <a:pt x="852" y="279"/>
                    </a:lnTo>
                    <a:lnTo>
                      <a:pt x="864" y="279"/>
                    </a:lnTo>
                    <a:lnTo>
                      <a:pt x="872" y="279"/>
                    </a:lnTo>
                    <a:lnTo>
                      <a:pt x="884" y="279"/>
                    </a:lnTo>
                    <a:lnTo>
                      <a:pt x="892" y="279"/>
                    </a:lnTo>
                    <a:lnTo>
                      <a:pt x="904" y="279"/>
                    </a:lnTo>
                    <a:lnTo>
                      <a:pt x="916" y="279"/>
                    </a:lnTo>
                    <a:lnTo>
                      <a:pt x="924" y="279"/>
                    </a:lnTo>
                    <a:lnTo>
                      <a:pt x="936" y="279"/>
                    </a:lnTo>
                    <a:lnTo>
                      <a:pt x="944" y="279"/>
                    </a:lnTo>
                    <a:lnTo>
                      <a:pt x="956" y="279"/>
                    </a:lnTo>
                    <a:lnTo>
                      <a:pt x="964" y="279"/>
                    </a:lnTo>
                    <a:lnTo>
                      <a:pt x="976" y="279"/>
                    </a:lnTo>
                    <a:lnTo>
                      <a:pt x="988" y="279"/>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7" name="Freeform 265"/>
              <p:cNvSpPr>
                <a:spLocks/>
              </p:cNvSpPr>
              <p:nvPr/>
            </p:nvSpPr>
            <p:spPr bwMode="auto">
              <a:xfrm>
                <a:off x="7723807" y="5593351"/>
                <a:ext cx="1447800" cy="182021"/>
              </a:xfrm>
              <a:custGeom>
                <a:avLst/>
                <a:gdLst>
                  <a:gd name="T0" fmla="*/ 2147483647 w 988"/>
                  <a:gd name="T1" fmla="*/ 0 h 131"/>
                  <a:gd name="T2" fmla="*/ 2147483647 w 988"/>
                  <a:gd name="T3" fmla="*/ 2147483647 h 131"/>
                  <a:gd name="T4" fmla="*/ 2147483647 w 988"/>
                  <a:gd name="T5" fmla="*/ 2147483647 h 131"/>
                  <a:gd name="T6" fmla="*/ 2147483647 w 988"/>
                  <a:gd name="T7" fmla="*/ 2147483647 h 131"/>
                  <a:gd name="T8" fmla="*/ 2147483647 w 988"/>
                  <a:gd name="T9" fmla="*/ 2147483647 h 131"/>
                  <a:gd name="T10" fmla="*/ 2147483647 w 988"/>
                  <a:gd name="T11" fmla="*/ 2147483647 h 131"/>
                  <a:gd name="T12" fmla="*/ 2147483647 w 988"/>
                  <a:gd name="T13" fmla="*/ 2147483647 h 131"/>
                  <a:gd name="T14" fmla="*/ 2147483647 w 988"/>
                  <a:gd name="T15" fmla="*/ 2147483647 h 131"/>
                  <a:gd name="T16" fmla="*/ 2147483647 w 988"/>
                  <a:gd name="T17" fmla="*/ 2147483647 h 131"/>
                  <a:gd name="T18" fmla="*/ 2147483647 w 988"/>
                  <a:gd name="T19" fmla="*/ 2147483647 h 131"/>
                  <a:gd name="T20" fmla="*/ 2147483647 w 988"/>
                  <a:gd name="T21" fmla="*/ 2147483647 h 131"/>
                  <a:gd name="T22" fmla="*/ 2147483647 w 988"/>
                  <a:gd name="T23" fmla="*/ 2147483647 h 131"/>
                  <a:gd name="T24" fmla="*/ 2147483647 w 988"/>
                  <a:gd name="T25" fmla="*/ 2147483647 h 131"/>
                  <a:gd name="T26" fmla="*/ 2147483647 w 988"/>
                  <a:gd name="T27" fmla="*/ 2147483647 h 131"/>
                  <a:gd name="T28" fmla="*/ 2147483647 w 988"/>
                  <a:gd name="T29" fmla="*/ 2147483647 h 131"/>
                  <a:gd name="T30" fmla="*/ 2147483647 w 988"/>
                  <a:gd name="T31" fmla="*/ 2147483647 h 131"/>
                  <a:gd name="T32" fmla="*/ 2147483647 w 988"/>
                  <a:gd name="T33" fmla="*/ 2147483647 h 131"/>
                  <a:gd name="T34" fmla="*/ 2147483647 w 988"/>
                  <a:gd name="T35" fmla="*/ 2147483647 h 131"/>
                  <a:gd name="T36" fmla="*/ 2147483647 w 988"/>
                  <a:gd name="T37" fmla="*/ 2147483647 h 131"/>
                  <a:gd name="T38" fmla="*/ 2147483647 w 988"/>
                  <a:gd name="T39" fmla="*/ 2147483647 h 131"/>
                  <a:gd name="T40" fmla="*/ 2147483647 w 988"/>
                  <a:gd name="T41" fmla="*/ 2147483647 h 131"/>
                  <a:gd name="T42" fmla="*/ 2147483647 w 988"/>
                  <a:gd name="T43" fmla="*/ 2147483647 h 131"/>
                  <a:gd name="T44" fmla="*/ 2147483647 w 988"/>
                  <a:gd name="T45" fmla="*/ 2147483647 h 131"/>
                  <a:gd name="T46" fmla="*/ 2147483647 w 988"/>
                  <a:gd name="T47" fmla="*/ 2147483647 h 131"/>
                  <a:gd name="T48" fmla="*/ 2147483647 w 988"/>
                  <a:gd name="T49" fmla="*/ 2147483647 h 131"/>
                  <a:gd name="T50" fmla="*/ 2147483647 w 988"/>
                  <a:gd name="T51" fmla="*/ 2147483647 h 131"/>
                  <a:gd name="T52" fmla="*/ 2147483647 w 988"/>
                  <a:gd name="T53" fmla="*/ 2147483647 h 131"/>
                  <a:gd name="T54" fmla="*/ 2147483647 w 988"/>
                  <a:gd name="T55" fmla="*/ 2147483647 h 131"/>
                  <a:gd name="T56" fmla="*/ 2147483647 w 988"/>
                  <a:gd name="T57" fmla="*/ 2147483647 h 131"/>
                  <a:gd name="T58" fmla="*/ 2147483647 w 988"/>
                  <a:gd name="T59" fmla="*/ 2147483647 h 131"/>
                  <a:gd name="T60" fmla="*/ 2147483647 w 988"/>
                  <a:gd name="T61" fmla="*/ 2147483647 h 131"/>
                  <a:gd name="T62" fmla="*/ 2147483647 w 988"/>
                  <a:gd name="T63" fmla="*/ 2147483647 h 131"/>
                  <a:gd name="T64" fmla="*/ 2147483647 w 988"/>
                  <a:gd name="T65" fmla="*/ 2147483647 h 131"/>
                  <a:gd name="T66" fmla="*/ 2147483647 w 988"/>
                  <a:gd name="T67" fmla="*/ 2147483647 h 131"/>
                  <a:gd name="T68" fmla="*/ 2147483647 w 988"/>
                  <a:gd name="T69" fmla="*/ 2147483647 h 131"/>
                  <a:gd name="T70" fmla="*/ 2147483647 w 988"/>
                  <a:gd name="T71" fmla="*/ 2147483647 h 131"/>
                  <a:gd name="T72" fmla="*/ 2147483647 w 988"/>
                  <a:gd name="T73" fmla="*/ 2147483647 h 131"/>
                  <a:gd name="T74" fmla="*/ 2147483647 w 988"/>
                  <a:gd name="T75" fmla="*/ 2147483647 h 131"/>
                  <a:gd name="T76" fmla="*/ 2147483647 w 988"/>
                  <a:gd name="T77" fmla="*/ 2147483647 h 131"/>
                  <a:gd name="T78" fmla="*/ 2147483647 w 988"/>
                  <a:gd name="T79" fmla="*/ 2147483647 h 131"/>
                  <a:gd name="T80" fmla="*/ 2147483647 w 988"/>
                  <a:gd name="T81" fmla="*/ 2147483647 h 131"/>
                  <a:gd name="T82" fmla="*/ 2147483647 w 988"/>
                  <a:gd name="T83" fmla="*/ 2147483647 h 131"/>
                  <a:gd name="T84" fmla="*/ 2147483647 w 988"/>
                  <a:gd name="T85" fmla="*/ 2147483647 h 131"/>
                  <a:gd name="T86" fmla="*/ 2147483647 w 988"/>
                  <a:gd name="T87" fmla="*/ 2147483647 h 131"/>
                  <a:gd name="T88" fmla="*/ 2147483647 w 988"/>
                  <a:gd name="T89" fmla="*/ 2147483647 h 131"/>
                  <a:gd name="T90" fmla="*/ 2147483647 w 988"/>
                  <a:gd name="T91" fmla="*/ 2147483647 h 131"/>
                  <a:gd name="T92" fmla="*/ 2147483647 w 988"/>
                  <a:gd name="T93" fmla="*/ 2147483647 h 131"/>
                  <a:gd name="T94" fmla="*/ 2147483647 w 988"/>
                  <a:gd name="T95" fmla="*/ 2147483647 h 1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131"/>
                  <a:gd name="T146" fmla="*/ 988 w 988"/>
                  <a:gd name="T147" fmla="*/ 131 h 1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131">
                    <a:moveTo>
                      <a:pt x="0" y="0"/>
                    </a:moveTo>
                    <a:lnTo>
                      <a:pt x="8" y="0"/>
                    </a:lnTo>
                    <a:lnTo>
                      <a:pt x="20" y="0"/>
                    </a:lnTo>
                    <a:lnTo>
                      <a:pt x="28" y="4"/>
                    </a:lnTo>
                    <a:lnTo>
                      <a:pt x="40" y="12"/>
                    </a:lnTo>
                    <a:lnTo>
                      <a:pt x="52" y="20"/>
                    </a:lnTo>
                    <a:lnTo>
                      <a:pt x="60" y="36"/>
                    </a:lnTo>
                    <a:lnTo>
                      <a:pt x="72" y="48"/>
                    </a:lnTo>
                    <a:lnTo>
                      <a:pt x="80" y="60"/>
                    </a:lnTo>
                    <a:lnTo>
                      <a:pt x="92" y="68"/>
                    </a:lnTo>
                    <a:lnTo>
                      <a:pt x="100" y="76"/>
                    </a:lnTo>
                    <a:lnTo>
                      <a:pt x="112" y="84"/>
                    </a:lnTo>
                    <a:lnTo>
                      <a:pt x="124" y="88"/>
                    </a:lnTo>
                    <a:lnTo>
                      <a:pt x="132" y="92"/>
                    </a:lnTo>
                    <a:lnTo>
                      <a:pt x="144" y="96"/>
                    </a:lnTo>
                    <a:lnTo>
                      <a:pt x="152" y="100"/>
                    </a:lnTo>
                    <a:lnTo>
                      <a:pt x="164" y="104"/>
                    </a:lnTo>
                    <a:lnTo>
                      <a:pt x="172" y="104"/>
                    </a:lnTo>
                    <a:lnTo>
                      <a:pt x="184" y="108"/>
                    </a:lnTo>
                    <a:lnTo>
                      <a:pt x="196" y="108"/>
                    </a:lnTo>
                    <a:lnTo>
                      <a:pt x="204" y="112"/>
                    </a:lnTo>
                    <a:lnTo>
                      <a:pt x="216" y="112"/>
                    </a:lnTo>
                    <a:lnTo>
                      <a:pt x="224" y="112"/>
                    </a:lnTo>
                    <a:lnTo>
                      <a:pt x="236" y="116"/>
                    </a:lnTo>
                    <a:lnTo>
                      <a:pt x="244" y="116"/>
                    </a:lnTo>
                    <a:lnTo>
                      <a:pt x="256" y="116"/>
                    </a:lnTo>
                    <a:lnTo>
                      <a:pt x="268" y="116"/>
                    </a:lnTo>
                    <a:lnTo>
                      <a:pt x="276" y="116"/>
                    </a:lnTo>
                    <a:lnTo>
                      <a:pt x="288" y="120"/>
                    </a:lnTo>
                    <a:lnTo>
                      <a:pt x="296" y="120"/>
                    </a:lnTo>
                    <a:lnTo>
                      <a:pt x="308" y="120"/>
                    </a:lnTo>
                    <a:lnTo>
                      <a:pt x="316" y="120"/>
                    </a:lnTo>
                    <a:lnTo>
                      <a:pt x="328" y="120"/>
                    </a:lnTo>
                    <a:lnTo>
                      <a:pt x="340" y="120"/>
                    </a:lnTo>
                    <a:lnTo>
                      <a:pt x="348" y="120"/>
                    </a:lnTo>
                    <a:lnTo>
                      <a:pt x="360" y="120"/>
                    </a:lnTo>
                    <a:lnTo>
                      <a:pt x="368" y="120"/>
                    </a:lnTo>
                    <a:lnTo>
                      <a:pt x="380" y="120"/>
                    </a:lnTo>
                    <a:lnTo>
                      <a:pt x="388" y="124"/>
                    </a:lnTo>
                    <a:lnTo>
                      <a:pt x="400" y="124"/>
                    </a:lnTo>
                    <a:lnTo>
                      <a:pt x="412" y="124"/>
                    </a:lnTo>
                    <a:lnTo>
                      <a:pt x="420" y="124"/>
                    </a:lnTo>
                    <a:lnTo>
                      <a:pt x="432" y="124"/>
                    </a:lnTo>
                    <a:lnTo>
                      <a:pt x="440" y="124"/>
                    </a:lnTo>
                    <a:lnTo>
                      <a:pt x="452" y="124"/>
                    </a:lnTo>
                    <a:lnTo>
                      <a:pt x="460" y="127"/>
                    </a:lnTo>
                    <a:lnTo>
                      <a:pt x="472" y="127"/>
                    </a:lnTo>
                    <a:lnTo>
                      <a:pt x="484" y="127"/>
                    </a:lnTo>
                    <a:lnTo>
                      <a:pt x="492" y="127"/>
                    </a:lnTo>
                    <a:lnTo>
                      <a:pt x="504" y="127"/>
                    </a:lnTo>
                    <a:lnTo>
                      <a:pt x="512" y="127"/>
                    </a:lnTo>
                    <a:lnTo>
                      <a:pt x="524" y="127"/>
                    </a:lnTo>
                    <a:lnTo>
                      <a:pt x="532" y="127"/>
                    </a:lnTo>
                    <a:lnTo>
                      <a:pt x="544" y="127"/>
                    </a:lnTo>
                    <a:lnTo>
                      <a:pt x="556" y="127"/>
                    </a:lnTo>
                    <a:lnTo>
                      <a:pt x="564" y="127"/>
                    </a:lnTo>
                    <a:lnTo>
                      <a:pt x="576" y="127"/>
                    </a:lnTo>
                    <a:lnTo>
                      <a:pt x="584" y="127"/>
                    </a:lnTo>
                    <a:lnTo>
                      <a:pt x="596" y="127"/>
                    </a:lnTo>
                    <a:lnTo>
                      <a:pt x="604" y="127"/>
                    </a:lnTo>
                    <a:lnTo>
                      <a:pt x="616" y="127"/>
                    </a:lnTo>
                    <a:lnTo>
                      <a:pt x="628" y="127"/>
                    </a:lnTo>
                    <a:lnTo>
                      <a:pt x="636" y="127"/>
                    </a:lnTo>
                    <a:lnTo>
                      <a:pt x="648" y="127"/>
                    </a:lnTo>
                    <a:lnTo>
                      <a:pt x="656" y="127"/>
                    </a:lnTo>
                    <a:lnTo>
                      <a:pt x="668" y="127"/>
                    </a:lnTo>
                    <a:lnTo>
                      <a:pt x="676" y="127"/>
                    </a:lnTo>
                    <a:lnTo>
                      <a:pt x="688" y="127"/>
                    </a:lnTo>
                    <a:lnTo>
                      <a:pt x="700" y="127"/>
                    </a:lnTo>
                    <a:lnTo>
                      <a:pt x="708" y="127"/>
                    </a:lnTo>
                    <a:lnTo>
                      <a:pt x="720" y="127"/>
                    </a:lnTo>
                    <a:lnTo>
                      <a:pt x="728" y="127"/>
                    </a:lnTo>
                    <a:lnTo>
                      <a:pt x="740" y="131"/>
                    </a:lnTo>
                    <a:lnTo>
                      <a:pt x="748" y="131"/>
                    </a:lnTo>
                    <a:lnTo>
                      <a:pt x="760" y="131"/>
                    </a:lnTo>
                    <a:lnTo>
                      <a:pt x="772" y="131"/>
                    </a:lnTo>
                    <a:lnTo>
                      <a:pt x="780" y="131"/>
                    </a:lnTo>
                    <a:lnTo>
                      <a:pt x="792" y="131"/>
                    </a:lnTo>
                    <a:lnTo>
                      <a:pt x="800" y="131"/>
                    </a:lnTo>
                    <a:lnTo>
                      <a:pt x="812" y="131"/>
                    </a:lnTo>
                    <a:lnTo>
                      <a:pt x="820" y="131"/>
                    </a:lnTo>
                    <a:lnTo>
                      <a:pt x="832" y="131"/>
                    </a:lnTo>
                    <a:lnTo>
                      <a:pt x="844" y="131"/>
                    </a:lnTo>
                    <a:lnTo>
                      <a:pt x="852" y="131"/>
                    </a:lnTo>
                    <a:lnTo>
                      <a:pt x="864" y="131"/>
                    </a:lnTo>
                    <a:lnTo>
                      <a:pt x="872" y="131"/>
                    </a:lnTo>
                    <a:lnTo>
                      <a:pt x="884" y="131"/>
                    </a:lnTo>
                    <a:lnTo>
                      <a:pt x="892" y="131"/>
                    </a:lnTo>
                    <a:lnTo>
                      <a:pt x="904" y="131"/>
                    </a:lnTo>
                    <a:lnTo>
                      <a:pt x="916" y="131"/>
                    </a:lnTo>
                    <a:lnTo>
                      <a:pt x="924" y="131"/>
                    </a:lnTo>
                    <a:lnTo>
                      <a:pt x="936" y="131"/>
                    </a:lnTo>
                    <a:lnTo>
                      <a:pt x="944" y="131"/>
                    </a:lnTo>
                    <a:lnTo>
                      <a:pt x="956" y="131"/>
                    </a:lnTo>
                    <a:lnTo>
                      <a:pt x="964" y="131"/>
                    </a:lnTo>
                    <a:lnTo>
                      <a:pt x="976" y="131"/>
                    </a:lnTo>
                    <a:lnTo>
                      <a:pt x="988" y="131"/>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8" name="Freeform 266"/>
              <p:cNvSpPr>
                <a:spLocks/>
              </p:cNvSpPr>
              <p:nvPr/>
            </p:nvSpPr>
            <p:spPr bwMode="auto">
              <a:xfrm>
                <a:off x="7723807" y="5493309"/>
                <a:ext cx="1447800" cy="282064"/>
              </a:xfrm>
              <a:custGeom>
                <a:avLst/>
                <a:gdLst>
                  <a:gd name="T0" fmla="*/ 2147483647 w 988"/>
                  <a:gd name="T1" fmla="*/ 2147483647 h 203"/>
                  <a:gd name="T2" fmla="*/ 2147483647 w 988"/>
                  <a:gd name="T3" fmla="*/ 2147483647 h 203"/>
                  <a:gd name="T4" fmla="*/ 2147483647 w 988"/>
                  <a:gd name="T5" fmla="*/ 2147483647 h 203"/>
                  <a:gd name="T6" fmla="*/ 2147483647 w 988"/>
                  <a:gd name="T7" fmla="*/ 2147483647 h 203"/>
                  <a:gd name="T8" fmla="*/ 2147483647 w 988"/>
                  <a:gd name="T9" fmla="*/ 2147483647 h 203"/>
                  <a:gd name="T10" fmla="*/ 2147483647 w 988"/>
                  <a:gd name="T11" fmla="*/ 2147483647 h 203"/>
                  <a:gd name="T12" fmla="*/ 2147483647 w 988"/>
                  <a:gd name="T13" fmla="*/ 2147483647 h 203"/>
                  <a:gd name="T14" fmla="*/ 2147483647 w 988"/>
                  <a:gd name="T15" fmla="*/ 2147483647 h 203"/>
                  <a:gd name="T16" fmla="*/ 2147483647 w 988"/>
                  <a:gd name="T17" fmla="*/ 2147483647 h 203"/>
                  <a:gd name="T18" fmla="*/ 2147483647 w 988"/>
                  <a:gd name="T19" fmla="*/ 2147483647 h 203"/>
                  <a:gd name="T20" fmla="*/ 2147483647 w 988"/>
                  <a:gd name="T21" fmla="*/ 2147483647 h 203"/>
                  <a:gd name="T22" fmla="*/ 2147483647 w 988"/>
                  <a:gd name="T23" fmla="*/ 2147483647 h 203"/>
                  <a:gd name="T24" fmla="*/ 2147483647 w 988"/>
                  <a:gd name="T25" fmla="*/ 2147483647 h 203"/>
                  <a:gd name="T26" fmla="*/ 2147483647 w 988"/>
                  <a:gd name="T27" fmla="*/ 2147483647 h 203"/>
                  <a:gd name="T28" fmla="*/ 2147483647 w 988"/>
                  <a:gd name="T29" fmla="*/ 2147483647 h 203"/>
                  <a:gd name="T30" fmla="*/ 2147483647 w 988"/>
                  <a:gd name="T31" fmla="*/ 2147483647 h 203"/>
                  <a:gd name="T32" fmla="*/ 2147483647 w 988"/>
                  <a:gd name="T33" fmla="*/ 2147483647 h 203"/>
                  <a:gd name="T34" fmla="*/ 2147483647 w 988"/>
                  <a:gd name="T35" fmla="*/ 2147483647 h 203"/>
                  <a:gd name="T36" fmla="*/ 2147483647 w 988"/>
                  <a:gd name="T37" fmla="*/ 2147483647 h 203"/>
                  <a:gd name="T38" fmla="*/ 2147483647 w 988"/>
                  <a:gd name="T39" fmla="*/ 2147483647 h 203"/>
                  <a:gd name="T40" fmla="*/ 2147483647 w 988"/>
                  <a:gd name="T41" fmla="*/ 2147483647 h 203"/>
                  <a:gd name="T42" fmla="*/ 2147483647 w 988"/>
                  <a:gd name="T43" fmla="*/ 2147483647 h 203"/>
                  <a:gd name="T44" fmla="*/ 2147483647 w 988"/>
                  <a:gd name="T45" fmla="*/ 2147483647 h 203"/>
                  <a:gd name="T46" fmla="*/ 2147483647 w 988"/>
                  <a:gd name="T47" fmla="*/ 2147483647 h 203"/>
                  <a:gd name="T48" fmla="*/ 2147483647 w 988"/>
                  <a:gd name="T49" fmla="*/ 2147483647 h 203"/>
                  <a:gd name="T50" fmla="*/ 2147483647 w 988"/>
                  <a:gd name="T51" fmla="*/ 2147483647 h 203"/>
                  <a:gd name="T52" fmla="*/ 2147483647 w 988"/>
                  <a:gd name="T53" fmla="*/ 2147483647 h 203"/>
                  <a:gd name="T54" fmla="*/ 2147483647 w 988"/>
                  <a:gd name="T55" fmla="*/ 2147483647 h 203"/>
                  <a:gd name="T56" fmla="*/ 2147483647 w 988"/>
                  <a:gd name="T57" fmla="*/ 2147483647 h 203"/>
                  <a:gd name="T58" fmla="*/ 2147483647 w 988"/>
                  <a:gd name="T59" fmla="*/ 2147483647 h 203"/>
                  <a:gd name="T60" fmla="*/ 2147483647 w 988"/>
                  <a:gd name="T61" fmla="*/ 2147483647 h 203"/>
                  <a:gd name="T62" fmla="*/ 2147483647 w 988"/>
                  <a:gd name="T63" fmla="*/ 2147483647 h 203"/>
                  <a:gd name="T64" fmla="*/ 2147483647 w 988"/>
                  <a:gd name="T65" fmla="*/ 2147483647 h 203"/>
                  <a:gd name="T66" fmla="*/ 2147483647 w 988"/>
                  <a:gd name="T67" fmla="*/ 2147483647 h 203"/>
                  <a:gd name="T68" fmla="*/ 2147483647 w 988"/>
                  <a:gd name="T69" fmla="*/ 2147483647 h 203"/>
                  <a:gd name="T70" fmla="*/ 2147483647 w 988"/>
                  <a:gd name="T71" fmla="*/ 2147483647 h 203"/>
                  <a:gd name="T72" fmla="*/ 2147483647 w 988"/>
                  <a:gd name="T73" fmla="*/ 2147483647 h 203"/>
                  <a:gd name="T74" fmla="*/ 2147483647 w 988"/>
                  <a:gd name="T75" fmla="*/ 2147483647 h 203"/>
                  <a:gd name="T76" fmla="*/ 2147483647 w 988"/>
                  <a:gd name="T77" fmla="*/ 2147483647 h 203"/>
                  <a:gd name="T78" fmla="*/ 2147483647 w 988"/>
                  <a:gd name="T79" fmla="*/ 2147483647 h 203"/>
                  <a:gd name="T80" fmla="*/ 2147483647 w 988"/>
                  <a:gd name="T81" fmla="*/ 2147483647 h 203"/>
                  <a:gd name="T82" fmla="*/ 2147483647 w 988"/>
                  <a:gd name="T83" fmla="*/ 2147483647 h 203"/>
                  <a:gd name="T84" fmla="*/ 2147483647 w 988"/>
                  <a:gd name="T85" fmla="*/ 2147483647 h 203"/>
                  <a:gd name="T86" fmla="*/ 2147483647 w 988"/>
                  <a:gd name="T87" fmla="*/ 2147483647 h 203"/>
                  <a:gd name="T88" fmla="*/ 2147483647 w 988"/>
                  <a:gd name="T89" fmla="*/ 2147483647 h 203"/>
                  <a:gd name="T90" fmla="*/ 2147483647 w 988"/>
                  <a:gd name="T91" fmla="*/ 2147483647 h 203"/>
                  <a:gd name="T92" fmla="*/ 2147483647 w 988"/>
                  <a:gd name="T93" fmla="*/ 2147483647 h 203"/>
                  <a:gd name="T94" fmla="*/ 2147483647 w 988"/>
                  <a:gd name="T95" fmla="*/ 2147483647 h 2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03"/>
                  <a:gd name="T146" fmla="*/ 988 w 988"/>
                  <a:gd name="T147" fmla="*/ 203 h 2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03">
                    <a:moveTo>
                      <a:pt x="0" y="0"/>
                    </a:moveTo>
                    <a:lnTo>
                      <a:pt x="8" y="4"/>
                    </a:lnTo>
                    <a:lnTo>
                      <a:pt x="20" y="8"/>
                    </a:lnTo>
                    <a:lnTo>
                      <a:pt x="28" y="16"/>
                    </a:lnTo>
                    <a:lnTo>
                      <a:pt x="40" y="24"/>
                    </a:lnTo>
                    <a:lnTo>
                      <a:pt x="52" y="32"/>
                    </a:lnTo>
                    <a:lnTo>
                      <a:pt x="60" y="44"/>
                    </a:lnTo>
                    <a:lnTo>
                      <a:pt x="72" y="56"/>
                    </a:lnTo>
                    <a:lnTo>
                      <a:pt x="80" y="68"/>
                    </a:lnTo>
                    <a:lnTo>
                      <a:pt x="92" y="76"/>
                    </a:lnTo>
                    <a:lnTo>
                      <a:pt x="100" y="88"/>
                    </a:lnTo>
                    <a:lnTo>
                      <a:pt x="112" y="100"/>
                    </a:lnTo>
                    <a:lnTo>
                      <a:pt x="124" y="112"/>
                    </a:lnTo>
                    <a:lnTo>
                      <a:pt x="132" y="120"/>
                    </a:lnTo>
                    <a:lnTo>
                      <a:pt x="144" y="128"/>
                    </a:lnTo>
                    <a:lnTo>
                      <a:pt x="152" y="136"/>
                    </a:lnTo>
                    <a:lnTo>
                      <a:pt x="164" y="144"/>
                    </a:lnTo>
                    <a:lnTo>
                      <a:pt x="172" y="152"/>
                    </a:lnTo>
                    <a:lnTo>
                      <a:pt x="184" y="156"/>
                    </a:lnTo>
                    <a:lnTo>
                      <a:pt x="196" y="164"/>
                    </a:lnTo>
                    <a:lnTo>
                      <a:pt x="204" y="168"/>
                    </a:lnTo>
                    <a:lnTo>
                      <a:pt x="216" y="176"/>
                    </a:lnTo>
                    <a:lnTo>
                      <a:pt x="224" y="180"/>
                    </a:lnTo>
                    <a:lnTo>
                      <a:pt x="236" y="184"/>
                    </a:lnTo>
                    <a:lnTo>
                      <a:pt x="244" y="188"/>
                    </a:lnTo>
                    <a:lnTo>
                      <a:pt x="256" y="188"/>
                    </a:lnTo>
                    <a:lnTo>
                      <a:pt x="268" y="192"/>
                    </a:lnTo>
                    <a:lnTo>
                      <a:pt x="276" y="196"/>
                    </a:lnTo>
                    <a:lnTo>
                      <a:pt x="288" y="196"/>
                    </a:lnTo>
                    <a:lnTo>
                      <a:pt x="296" y="196"/>
                    </a:lnTo>
                    <a:lnTo>
                      <a:pt x="308" y="199"/>
                    </a:lnTo>
                    <a:lnTo>
                      <a:pt x="316" y="199"/>
                    </a:lnTo>
                    <a:lnTo>
                      <a:pt x="328" y="199"/>
                    </a:lnTo>
                    <a:lnTo>
                      <a:pt x="340" y="199"/>
                    </a:lnTo>
                    <a:lnTo>
                      <a:pt x="348" y="199"/>
                    </a:lnTo>
                    <a:lnTo>
                      <a:pt x="360" y="199"/>
                    </a:lnTo>
                    <a:lnTo>
                      <a:pt x="368" y="199"/>
                    </a:lnTo>
                    <a:lnTo>
                      <a:pt x="380" y="199"/>
                    </a:lnTo>
                    <a:lnTo>
                      <a:pt x="388" y="199"/>
                    </a:lnTo>
                    <a:lnTo>
                      <a:pt x="400" y="199"/>
                    </a:lnTo>
                    <a:lnTo>
                      <a:pt x="412" y="199"/>
                    </a:lnTo>
                    <a:lnTo>
                      <a:pt x="420" y="199"/>
                    </a:lnTo>
                    <a:lnTo>
                      <a:pt x="432" y="199"/>
                    </a:lnTo>
                    <a:lnTo>
                      <a:pt x="440" y="199"/>
                    </a:lnTo>
                    <a:lnTo>
                      <a:pt x="452" y="203"/>
                    </a:lnTo>
                    <a:lnTo>
                      <a:pt x="460" y="203"/>
                    </a:lnTo>
                    <a:lnTo>
                      <a:pt x="472" y="203"/>
                    </a:lnTo>
                    <a:lnTo>
                      <a:pt x="484" y="203"/>
                    </a:lnTo>
                    <a:lnTo>
                      <a:pt x="492" y="203"/>
                    </a:lnTo>
                    <a:lnTo>
                      <a:pt x="504" y="203"/>
                    </a:lnTo>
                    <a:lnTo>
                      <a:pt x="512" y="203"/>
                    </a:lnTo>
                    <a:lnTo>
                      <a:pt x="524" y="203"/>
                    </a:lnTo>
                    <a:lnTo>
                      <a:pt x="532" y="203"/>
                    </a:lnTo>
                    <a:lnTo>
                      <a:pt x="544" y="203"/>
                    </a:lnTo>
                    <a:lnTo>
                      <a:pt x="556" y="199"/>
                    </a:lnTo>
                    <a:lnTo>
                      <a:pt x="564" y="199"/>
                    </a:lnTo>
                    <a:lnTo>
                      <a:pt x="576" y="199"/>
                    </a:lnTo>
                    <a:lnTo>
                      <a:pt x="584" y="199"/>
                    </a:lnTo>
                    <a:lnTo>
                      <a:pt x="596" y="199"/>
                    </a:lnTo>
                    <a:lnTo>
                      <a:pt x="604" y="199"/>
                    </a:lnTo>
                    <a:lnTo>
                      <a:pt x="616" y="199"/>
                    </a:lnTo>
                    <a:lnTo>
                      <a:pt x="628" y="199"/>
                    </a:lnTo>
                    <a:lnTo>
                      <a:pt x="636" y="199"/>
                    </a:lnTo>
                    <a:lnTo>
                      <a:pt x="648" y="199"/>
                    </a:lnTo>
                    <a:lnTo>
                      <a:pt x="656" y="199"/>
                    </a:lnTo>
                    <a:lnTo>
                      <a:pt x="668" y="199"/>
                    </a:lnTo>
                    <a:lnTo>
                      <a:pt x="676" y="199"/>
                    </a:lnTo>
                    <a:lnTo>
                      <a:pt x="688" y="199"/>
                    </a:lnTo>
                    <a:lnTo>
                      <a:pt x="700" y="199"/>
                    </a:lnTo>
                    <a:lnTo>
                      <a:pt x="708" y="199"/>
                    </a:lnTo>
                    <a:lnTo>
                      <a:pt x="720" y="199"/>
                    </a:lnTo>
                    <a:lnTo>
                      <a:pt x="728" y="199"/>
                    </a:lnTo>
                    <a:lnTo>
                      <a:pt x="740" y="199"/>
                    </a:lnTo>
                    <a:lnTo>
                      <a:pt x="748" y="199"/>
                    </a:lnTo>
                    <a:lnTo>
                      <a:pt x="760" y="199"/>
                    </a:lnTo>
                    <a:lnTo>
                      <a:pt x="772" y="199"/>
                    </a:lnTo>
                    <a:lnTo>
                      <a:pt x="780" y="199"/>
                    </a:lnTo>
                    <a:lnTo>
                      <a:pt x="792" y="203"/>
                    </a:lnTo>
                    <a:lnTo>
                      <a:pt x="800" y="203"/>
                    </a:lnTo>
                    <a:lnTo>
                      <a:pt x="812" y="203"/>
                    </a:lnTo>
                    <a:lnTo>
                      <a:pt x="820" y="203"/>
                    </a:lnTo>
                    <a:lnTo>
                      <a:pt x="832" y="203"/>
                    </a:lnTo>
                    <a:lnTo>
                      <a:pt x="844" y="203"/>
                    </a:lnTo>
                    <a:lnTo>
                      <a:pt x="852" y="203"/>
                    </a:lnTo>
                    <a:lnTo>
                      <a:pt x="864" y="203"/>
                    </a:lnTo>
                    <a:lnTo>
                      <a:pt x="872" y="203"/>
                    </a:lnTo>
                    <a:lnTo>
                      <a:pt x="884" y="203"/>
                    </a:lnTo>
                    <a:lnTo>
                      <a:pt x="892" y="203"/>
                    </a:lnTo>
                    <a:lnTo>
                      <a:pt x="904" y="203"/>
                    </a:lnTo>
                    <a:lnTo>
                      <a:pt x="916" y="203"/>
                    </a:lnTo>
                    <a:lnTo>
                      <a:pt x="924" y="203"/>
                    </a:lnTo>
                    <a:lnTo>
                      <a:pt x="936" y="203"/>
                    </a:lnTo>
                    <a:lnTo>
                      <a:pt x="944" y="203"/>
                    </a:lnTo>
                    <a:lnTo>
                      <a:pt x="956" y="203"/>
                    </a:lnTo>
                    <a:lnTo>
                      <a:pt x="964" y="203"/>
                    </a:lnTo>
                    <a:lnTo>
                      <a:pt x="976" y="203"/>
                    </a:lnTo>
                    <a:lnTo>
                      <a:pt x="988" y="203"/>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9" name="Freeform 267"/>
              <p:cNvSpPr>
                <a:spLocks/>
              </p:cNvSpPr>
              <p:nvPr/>
            </p:nvSpPr>
            <p:spPr bwMode="auto">
              <a:xfrm>
                <a:off x="7723807" y="5698951"/>
                <a:ext cx="1447800" cy="76421"/>
              </a:xfrm>
              <a:custGeom>
                <a:avLst/>
                <a:gdLst>
                  <a:gd name="T0" fmla="*/ 2147483647 w 988"/>
                  <a:gd name="T1" fmla="*/ 0 h 55"/>
                  <a:gd name="T2" fmla="*/ 2147483647 w 988"/>
                  <a:gd name="T3" fmla="*/ 2147483647 h 55"/>
                  <a:gd name="T4" fmla="*/ 2147483647 w 988"/>
                  <a:gd name="T5" fmla="*/ 2147483647 h 55"/>
                  <a:gd name="T6" fmla="*/ 2147483647 w 988"/>
                  <a:gd name="T7" fmla="*/ 2147483647 h 55"/>
                  <a:gd name="T8" fmla="*/ 2147483647 w 988"/>
                  <a:gd name="T9" fmla="*/ 2147483647 h 55"/>
                  <a:gd name="T10" fmla="*/ 2147483647 w 988"/>
                  <a:gd name="T11" fmla="*/ 2147483647 h 55"/>
                  <a:gd name="T12" fmla="*/ 2147483647 w 988"/>
                  <a:gd name="T13" fmla="*/ 2147483647 h 55"/>
                  <a:gd name="T14" fmla="*/ 2147483647 w 988"/>
                  <a:gd name="T15" fmla="*/ 2147483647 h 55"/>
                  <a:gd name="T16" fmla="*/ 2147483647 w 988"/>
                  <a:gd name="T17" fmla="*/ 2147483647 h 55"/>
                  <a:gd name="T18" fmla="*/ 2147483647 w 988"/>
                  <a:gd name="T19" fmla="*/ 2147483647 h 55"/>
                  <a:gd name="T20" fmla="*/ 2147483647 w 988"/>
                  <a:gd name="T21" fmla="*/ 2147483647 h 55"/>
                  <a:gd name="T22" fmla="*/ 2147483647 w 988"/>
                  <a:gd name="T23" fmla="*/ 2147483647 h 55"/>
                  <a:gd name="T24" fmla="*/ 2147483647 w 988"/>
                  <a:gd name="T25" fmla="*/ 2147483647 h 55"/>
                  <a:gd name="T26" fmla="*/ 2147483647 w 988"/>
                  <a:gd name="T27" fmla="*/ 2147483647 h 55"/>
                  <a:gd name="T28" fmla="*/ 2147483647 w 988"/>
                  <a:gd name="T29" fmla="*/ 2147483647 h 55"/>
                  <a:gd name="T30" fmla="*/ 2147483647 w 988"/>
                  <a:gd name="T31" fmla="*/ 2147483647 h 55"/>
                  <a:gd name="T32" fmla="*/ 2147483647 w 988"/>
                  <a:gd name="T33" fmla="*/ 2147483647 h 55"/>
                  <a:gd name="T34" fmla="*/ 2147483647 w 988"/>
                  <a:gd name="T35" fmla="*/ 2147483647 h 55"/>
                  <a:gd name="T36" fmla="*/ 2147483647 w 988"/>
                  <a:gd name="T37" fmla="*/ 2147483647 h 55"/>
                  <a:gd name="T38" fmla="*/ 2147483647 w 988"/>
                  <a:gd name="T39" fmla="*/ 2147483647 h 55"/>
                  <a:gd name="T40" fmla="*/ 2147483647 w 988"/>
                  <a:gd name="T41" fmla="*/ 2147483647 h 55"/>
                  <a:gd name="T42" fmla="*/ 2147483647 w 988"/>
                  <a:gd name="T43" fmla="*/ 2147483647 h 55"/>
                  <a:gd name="T44" fmla="*/ 2147483647 w 988"/>
                  <a:gd name="T45" fmla="*/ 2147483647 h 55"/>
                  <a:gd name="T46" fmla="*/ 2147483647 w 988"/>
                  <a:gd name="T47" fmla="*/ 2147483647 h 55"/>
                  <a:gd name="T48" fmla="*/ 2147483647 w 988"/>
                  <a:gd name="T49" fmla="*/ 2147483647 h 55"/>
                  <a:gd name="T50" fmla="*/ 2147483647 w 988"/>
                  <a:gd name="T51" fmla="*/ 2147483647 h 55"/>
                  <a:gd name="T52" fmla="*/ 2147483647 w 988"/>
                  <a:gd name="T53" fmla="*/ 2147483647 h 55"/>
                  <a:gd name="T54" fmla="*/ 2147483647 w 988"/>
                  <a:gd name="T55" fmla="*/ 2147483647 h 55"/>
                  <a:gd name="T56" fmla="*/ 2147483647 w 988"/>
                  <a:gd name="T57" fmla="*/ 2147483647 h 55"/>
                  <a:gd name="T58" fmla="*/ 2147483647 w 988"/>
                  <a:gd name="T59" fmla="*/ 2147483647 h 55"/>
                  <a:gd name="T60" fmla="*/ 2147483647 w 988"/>
                  <a:gd name="T61" fmla="*/ 2147483647 h 55"/>
                  <a:gd name="T62" fmla="*/ 2147483647 w 988"/>
                  <a:gd name="T63" fmla="*/ 2147483647 h 55"/>
                  <a:gd name="T64" fmla="*/ 2147483647 w 988"/>
                  <a:gd name="T65" fmla="*/ 2147483647 h 55"/>
                  <a:gd name="T66" fmla="*/ 2147483647 w 988"/>
                  <a:gd name="T67" fmla="*/ 2147483647 h 55"/>
                  <a:gd name="T68" fmla="*/ 2147483647 w 988"/>
                  <a:gd name="T69" fmla="*/ 2147483647 h 55"/>
                  <a:gd name="T70" fmla="*/ 2147483647 w 988"/>
                  <a:gd name="T71" fmla="*/ 2147483647 h 55"/>
                  <a:gd name="T72" fmla="*/ 2147483647 w 988"/>
                  <a:gd name="T73" fmla="*/ 2147483647 h 55"/>
                  <a:gd name="T74" fmla="*/ 2147483647 w 988"/>
                  <a:gd name="T75" fmla="*/ 2147483647 h 55"/>
                  <a:gd name="T76" fmla="*/ 2147483647 w 988"/>
                  <a:gd name="T77" fmla="*/ 2147483647 h 55"/>
                  <a:gd name="T78" fmla="*/ 2147483647 w 988"/>
                  <a:gd name="T79" fmla="*/ 2147483647 h 55"/>
                  <a:gd name="T80" fmla="*/ 2147483647 w 988"/>
                  <a:gd name="T81" fmla="*/ 2147483647 h 55"/>
                  <a:gd name="T82" fmla="*/ 2147483647 w 988"/>
                  <a:gd name="T83" fmla="*/ 2147483647 h 55"/>
                  <a:gd name="T84" fmla="*/ 2147483647 w 988"/>
                  <a:gd name="T85" fmla="*/ 2147483647 h 55"/>
                  <a:gd name="T86" fmla="*/ 2147483647 w 988"/>
                  <a:gd name="T87" fmla="*/ 2147483647 h 55"/>
                  <a:gd name="T88" fmla="*/ 2147483647 w 988"/>
                  <a:gd name="T89" fmla="*/ 2147483647 h 55"/>
                  <a:gd name="T90" fmla="*/ 2147483647 w 988"/>
                  <a:gd name="T91" fmla="*/ 2147483647 h 55"/>
                  <a:gd name="T92" fmla="*/ 2147483647 w 988"/>
                  <a:gd name="T93" fmla="*/ 2147483647 h 55"/>
                  <a:gd name="T94" fmla="*/ 2147483647 w 988"/>
                  <a:gd name="T95" fmla="*/ 2147483647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55"/>
                  <a:gd name="T146" fmla="*/ 988 w 988"/>
                  <a:gd name="T147" fmla="*/ 55 h 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55">
                    <a:moveTo>
                      <a:pt x="0" y="0"/>
                    </a:moveTo>
                    <a:lnTo>
                      <a:pt x="8" y="0"/>
                    </a:lnTo>
                    <a:lnTo>
                      <a:pt x="20" y="0"/>
                    </a:lnTo>
                    <a:lnTo>
                      <a:pt x="28" y="4"/>
                    </a:lnTo>
                    <a:lnTo>
                      <a:pt x="40" y="4"/>
                    </a:lnTo>
                    <a:lnTo>
                      <a:pt x="52" y="4"/>
                    </a:lnTo>
                    <a:lnTo>
                      <a:pt x="60" y="8"/>
                    </a:lnTo>
                    <a:lnTo>
                      <a:pt x="72" y="8"/>
                    </a:lnTo>
                    <a:lnTo>
                      <a:pt x="80" y="12"/>
                    </a:lnTo>
                    <a:lnTo>
                      <a:pt x="92" y="12"/>
                    </a:lnTo>
                    <a:lnTo>
                      <a:pt x="100" y="16"/>
                    </a:lnTo>
                    <a:lnTo>
                      <a:pt x="112" y="20"/>
                    </a:lnTo>
                    <a:lnTo>
                      <a:pt x="124" y="20"/>
                    </a:lnTo>
                    <a:lnTo>
                      <a:pt x="132" y="24"/>
                    </a:lnTo>
                    <a:lnTo>
                      <a:pt x="144" y="28"/>
                    </a:lnTo>
                    <a:lnTo>
                      <a:pt x="152" y="28"/>
                    </a:lnTo>
                    <a:lnTo>
                      <a:pt x="164" y="32"/>
                    </a:lnTo>
                    <a:lnTo>
                      <a:pt x="172" y="32"/>
                    </a:lnTo>
                    <a:lnTo>
                      <a:pt x="184" y="32"/>
                    </a:lnTo>
                    <a:lnTo>
                      <a:pt x="196" y="36"/>
                    </a:lnTo>
                    <a:lnTo>
                      <a:pt x="204" y="36"/>
                    </a:lnTo>
                    <a:lnTo>
                      <a:pt x="216" y="36"/>
                    </a:lnTo>
                    <a:lnTo>
                      <a:pt x="224" y="36"/>
                    </a:lnTo>
                    <a:lnTo>
                      <a:pt x="236" y="40"/>
                    </a:lnTo>
                    <a:lnTo>
                      <a:pt x="244" y="40"/>
                    </a:lnTo>
                    <a:lnTo>
                      <a:pt x="256" y="40"/>
                    </a:lnTo>
                    <a:lnTo>
                      <a:pt x="268" y="40"/>
                    </a:lnTo>
                    <a:lnTo>
                      <a:pt x="276" y="40"/>
                    </a:lnTo>
                    <a:lnTo>
                      <a:pt x="288" y="40"/>
                    </a:lnTo>
                    <a:lnTo>
                      <a:pt x="296" y="40"/>
                    </a:lnTo>
                    <a:lnTo>
                      <a:pt x="308" y="40"/>
                    </a:lnTo>
                    <a:lnTo>
                      <a:pt x="316" y="44"/>
                    </a:lnTo>
                    <a:lnTo>
                      <a:pt x="328" y="44"/>
                    </a:lnTo>
                    <a:lnTo>
                      <a:pt x="340" y="44"/>
                    </a:lnTo>
                    <a:lnTo>
                      <a:pt x="348" y="44"/>
                    </a:lnTo>
                    <a:lnTo>
                      <a:pt x="360" y="44"/>
                    </a:lnTo>
                    <a:lnTo>
                      <a:pt x="368" y="44"/>
                    </a:lnTo>
                    <a:lnTo>
                      <a:pt x="380" y="44"/>
                    </a:lnTo>
                    <a:lnTo>
                      <a:pt x="388" y="44"/>
                    </a:lnTo>
                    <a:lnTo>
                      <a:pt x="400" y="44"/>
                    </a:lnTo>
                    <a:lnTo>
                      <a:pt x="412" y="44"/>
                    </a:lnTo>
                    <a:lnTo>
                      <a:pt x="420" y="44"/>
                    </a:lnTo>
                    <a:lnTo>
                      <a:pt x="432" y="48"/>
                    </a:lnTo>
                    <a:lnTo>
                      <a:pt x="440" y="48"/>
                    </a:lnTo>
                    <a:lnTo>
                      <a:pt x="452" y="48"/>
                    </a:lnTo>
                    <a:lnTo>
                      <a:pt x="460" y="48"/>
                    </a:lnTo>
                    <a:lnTo>
                      <a:pt x="472" y="48"/>
                    </a:lnTo>
                    <a:lnTo>
                      <a:pt x="484" y="48"/>
                    </a:lnTo>
                    <a:lnTo>
                      <a:pt x="492" y="48"/>
                    </a:lnTo>
                    <a:lnTo>
                      <a:pt x="504" y="48"/>
                    </a:lnTo>
                    <a:lnTo>
                      <a:pt x="512" y="48"/>
                    </a:lnTo>
                    <a:lnTo>
                      <a:pt x="524" y="51"/>
                    </a:lnTo>
                    <a:lnTo>
                      <a:pt x="532" y="51"/>
                    </a:lnTo>
                    <a:lnTo>
                      <a:pt x="544" y="51"/>
                    </a:lnTo>
                    <a:lnTo>
                      <a:pt x="556" y="51"/>
                    </a:lnTo>
                    <a:lnTo>
                      <a:pt x="564" y="51"/>
                    </a:lnTo>
                    <a:lnTo>
                      <a:pt x="576" y="51"/>
                    </a:lnTo>
                    <a:lnTo>
                      <a:pt x="584" y="51"/>
                    </a:lnTo>
                    <a:lnTo>
                      <a:pt x="596" y="51"/>
                    </a:lnTo>
                    <a:lnTo>
                      <a:pt x="604" y="51"/>
                    </a:lnTo>
                    <a:lnTo>
                      <a:pt x="616" y="51"/>
                    </a:lnTo>
                    <a:lnTo>
                      <a:pt x="628" y="55"/>
                    </a:lnTo>
                    <a:lnTo>
                      <a:pt x="636" y="55"/>
                    </a:lnTo>
                    <a:lnTo>
                      <a:pt x="648" y="55"/>
                    </a:lnTo>
                    <a:lnTo>
                      <a:pt x="656" y="55"/>
                    </a:lnTo>
                    <a:lnTo>
                      <a:pt x="668" y="55"/>
                    </a:lnTo>
                    <a:lnTo>
                      <a:pt x="676" y="55"/>
                    </a:lnTo>
                    <a:lnTo>
                      <a:pt x="688" y="55"/>
                    </a:lnTo>
                    <a:lnTo>
                      <a:pt x="700" y="55"/>
                    </a:lnTo>
                    <a:lnTo>
                      <a:pt x="708" y="55"/>
                    </a:lnTo>
                    <a:lnTo>
                      <a:pt x="720" y="55"/>
                    </a:lnTo>
                    <a:lnTo>
                      <a:pt x="728" y="55"/>
                    </a:lnTo>
                    <a:lnTo>
                      <a:pt x="740" y="55"/>
                    </a:lnTo>
                    <a:lnTo>
                      <a:pt x="748" y="55"/>
                    </a:lnTo>
                    <a:lnTo>
                      <a:pt x="760" y="55"/>
                    </a:lnTo>
                    <a:lnTo>
                      <a:pt x="772" y="55"/>
                    </a:lnTo>
                    <a:lnTo>
                      <a:pt x="780" y="55"/>
                    </a:lnTo>
                    <a:lnTo>
                      <a:pt x="792" y="55"/>
                    </a:lnTo>
                    <a:lnTo>
                      <a:pt x="800" y="55"/>
                    </a:lnTo>
                    <a:lnTo>
                      <a:pt x="812" y="55"/>
                    </a:lnTo>
                    <a:lnTo>
                      <a:pt x="820" y="55"/>
                    </a:lnTo>
                    <a:lnTo>
                      <a:pt x="832" y="55"/>
                    </a:lnTo>
                    <a:lnTo>
                      <a:pt x="844" y="55"/>
                    </a:lnTo>
                    <a:lnTo>
                      <a:pt x="852" y="55"/>
                    </a:lnTo>
                    <a:lnTo>
                      <a:pt x="864" y="55"/>
                    </a:lnTo>
                    <a:lnTo>
                      <a:pt x="872" y="55"/>
                    </a:lnTo>
                    <a:lnTo>
                      <a:pt x="884" y="55"/>
                    </a:lnTo>
                    <a:lnTo>
                      <a:pt x="892" y="55"/>
                    </a:lnTo>
                    <a:lnTo>
                      <a:pt x="904" y="55"/>
                    </a:lnTo>
                    <a:lnTo>
                      <a:pt x="916" y="55"/>
                    </a:lnTo>
                    <a:lnTo>
                      <a:pt x="924" y="55"/>
                    </a:lnTo>
                    <a:lnTo>
                      <a:pt x="936" y="55"/>
                    </a:lnTo>
                    <a:lnTo>
                      <a:pt x="944" y="55"/>
                    </a:lnTo>
                    <a:lnTo>
                      <a:pt x="956" y="55"/>
                    </a:lnTo>
                    <a:lnTo>
                      <a:pt x="964" y="55"/>
                    </a:lnTo>
                    <a:lnTo>
                      <a:pt x="976" y="55"/>
                    </a:lnTo>
                    <a:lnTo>
                      <a:pt x="988" y="55"/>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0" name="Freeform 268"/>
              <p:cNvSpPr>
                <a:spLocks/>
              </p:cNvSpPr>
              <p:nvPr/>
            </p:nvSpPr>
            <p:spPr bwMode="auto">
              <a:xfrm>
                <a:off x="7723807" y="5343245"/>
                <a:ext cx="1447800" cy="432127"/>
              </a:xfrm>
              <a:custGeom>
                <a:avLst/>
                <a:gdLst>
                  <a:gd name="T0" fmla="*/ 2147483647 w 988"/>
                  <a:gd name="T1" fmla="*/ 2147483647 h 311"/>
                  <a:gd name="T2" fmla="*/ 2147483647 w 988"/>
                  <a:gd name="T3" fmla="*/ 2147483647 h 311"/>
                  <a:gd name="T4" fmla="*/ 2147483647 w 988"/>
                  <a:gd name="T5" fmla="*/ 2147483647 h 311"/>
                  <a:gd name="T6" fmla="*/ 2147483647 w 988"/>
                  <a:gd name="T7" fmla="*/ 2147483647 h 311"/>
                  <a:gd name="T8" fmla="*/ 2147483647 w 988"/>
                  <a:gd name="T9" fmla="*/ 2147483647 h 311"/>
                  <a:gd name="T10" fmla="*/ 2147483647 w 988"/>
                  <a:gd name="T11" fmla="*/ 2147483647 h 311"/>
                  <a:gd name="T12" fmla="*/ 2147483647 w 988"/>
                  <a:gd name="T13" fmla="*/ 2147483647 h 311"/>
                  <a:gd name="T14" fmla="*/ 2147483647 w 988"/>
                  <a:gd name="T15" fmla="*/ 2147483647 h 311"/>
                  <a:gd name="T16" fmla="*/ 2147483647 w 988"/>
                  <a:gd name="T17" fmla="*/ 2147483647 h 311"/>
                  <a:gd name="T18" fmla="*/ 2147483647 w 988"/>
                  <a:gd name="T19" fmla="*/ 2147483647 h 311"/>
                  <a:gd name="T20" fmla="*/ 2147483647 w 988"/>
                  <a:gd name="T21" fmla="*/ 2147483647 h 311"/>
                  <a:gd name="T22" fmla="*/ 2147483647 w 988"/>
                  <a:gd name="T23" fmla="*/ 2147483647 h 311"/>
                  <a:gd name="T24" fmla="*/ 2147483647 w 988"/>
                  <a:gd name="T25" fmla="*/ 2147483647 h 311"/>
                  <a:gd name="T26" fmla="*/ 2147483647 w 988"/>
                  <a:gd name="T27" fmla="*/ 2147483647 h 311"/>
                  <a:gd name="T28" fmla="*/ 2147483647 w 988"/>
                  <a:gd name="T29" fmla="*/ 2147483647 h 311"/>
                  <a:gd name="T30" fmla="*/ 2147483647 w 988"/>
                  <a:gd name="T31" fmla="*/ 2147483647 h 311"/>
                  <a:gd name="T32" fmla="*/ 2147483647 w 988"/>
                  <a:gd name="T33" fmla="*/ 2147483647 h 311"/>
                  <a:gd name="T34" fmla="*/ 2147483647 w 988"/>
                  <a:gd name="T35" fmla="*/ 2147483647 h 311"/>
                  <a:gd name="T36" fmla="*/ 2147483647 w 988"/>
                  <a:gd name="T37" fmla="*/ 2147483647 h 311"/>
                  <a:gd name="T38" fmla="*/ 2147483647 w 988"/>
                  <a:gd name="T39" fmla="*/ 2147483647 h 311"/>
                  <a:gd name="T40" fmla="*/ 2147483647 w 988"/>
                  <a:gd name="T41" fmla="*/ 2147483647 h 311"/>
                  <a:gd name="T42" fmla="*/ 2147483647 w 988"/>
                  <a:gd name="T43" fmla="*/ 2147483647 h 311"/>
                  <a:gd name="T44" fmla="*/ 2147483647 w 988"/>
                  <a:gd name="T45" fmla="*/ 2147483647 h 311"/>
                  <a:gd name="T46" fmla="*/ 2147483647 w 988"/>
                  <a:gd name="T47" fmla="*/ 2147483647 h 311"/>
                  <a:gd name="T48" fmla="*/ 2147483647 w 988"/>
                  <a:gd name="T49" fmla="*/ 2147483647 h 311"/>
                  <a:gd name="T50" fmla="*/ 2147483647 w 988"/>
                  <a:gd name="T51" fmla="*/ 2147483647 h 311"/>
                  <a:gd name="T52" fmla="*/ 2147483647 w 988"/>
                  <a:gd name="T53" fmla="*/ 2147483647 h 311"/>
                  <a:gd name="T54" fmla="*/ 2147483647 w 988"/>
                  <a:gd name="T55" fmla="*/ 2147483647 h 311"/>
                  <a:gd name="T56" fmla="*/ 2147483647 w 988"/>
                  <a:gd name="T57" fmla="*/ 2147483647 h 311"/>
                  <a:gd name="T58" fmla="*/ 2147483647 w 988"/>
                  <a:gd name="T59" fmla="*/ 2147483647 h 311"/>
                  <a:gd name="T60" fmla="*/ 2147483647 w 988"/>
                  <a:gd name="T61" fmla="*/ 2147483647 h 311"/>
                  <a:gd name="T62" fmla="*/ 2147483647 w 988"/>
                  <a:gd name="T63" fmla="*/ 2147483647 h 311"/>
                  <a:gd name="T64" fmla="*/ 2147483647 w 988"/>
                  <a:gd name="T65" fmla="*/ 2147483647 h 311"/>
                  <a:gd name="T66" fmla="*/ 2147483647 w 988"/>
                  <a:gd name="T67" fmla="*/ 2147483647 h 311"/>
                  <a:gd name="T68" fmla="*/ 2147483647 w 988"/>
                  <a:gd name="T69" fmla="*/ 2147483647 h 311"/>
                  <a:gd name="T70" fmla="*/ 2147483647 w 988"/>
                  <a:gd name="T71" fmla="*/ 2147483647 h 311"/>
                  <a:gd name="T72" fmla="*/ 2147483647 w 988"/>
                  <a:gd name="T73" fmla="*/ 2147483647 h 311"/>
                  <a:gd name="T74" fmla="*/ 2147483647 w 988"/>
                  <a:gd name="T75" fmla="*/ 2147483647 h 311"/>
                  <a:gd name="T76" fmla="*/ 2147483647 w 988"/>
                  <a:gd name="T77" fmla="*/ 2147483647 h 311"/>
                  <a:gd name="T78" fmla="*/ 2147483647 w 988"/>
                  <a:gd name="T79" fmla="*/ 2147483647 h 311"/>
                  <a:gd name="T80" fmla="*/ 2147483647 w 988"/>
                  <a:gd name="T81" fmla="*/ 2147483647 h 311"/>
                  <a:gd name="T82" fmla="*/ 2147483647 w 988"/>
                  <a:gd name="T83" fmla="*/ 2147483647 h 311"/>
                  <a:gd name="T84" fmla="*/ 2147483647 w 988"/>
                  <a:gd name="T85" fmla="*/ 2147483647 h 311"/>
                  <a:gd name="T86" fmla="*/ 2147483647 w 988"/>
                  <a:gd name="T87" fmla="*/ 2147483647 h 311"/>
                  <a:gd name="T88" fmla="*/ 2147483647 w 988"/>
                  <a:gd name="T89" fmla="*/ 2147483647 h 311"/>
                  <a:gd name="T90" fmla="*/ 2147483647 w 988"/>
                  <a:gd name="T91" fmla="*/ 2147483647 h 311"/>
                  <a:gd name="T92" fmla="*/ 2147483647 w 988"/>
                  <a:gd name="T93" fmla="*/ 2147483647 h 311"/>
                  <a:gd name="T94" fmla="*/ 2147483647 w 988"/>
                  <a:gd name="T95" fmla="*/ 2147483647 h 3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11"/>
                  <a:gd name="T146" fmla="*/ 988 w 988"/>
                  <a:gd name="T147" fmla="*/ 311 h 3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11">
                    <a:moveTo>
                      <a:pt x="0" y="0"/>
                    </a:moveTo>
                    <a:lnTo>
                      <a:pt x="8" y="4"/>
                    </a:lnTo>
                    <a:lnTo>
                      <a:pt x="20" y="36"/>
                    </a:lnTo>
                    <a:lnTo>
                      <a:pt x="28" y="88"/>
                    </a:lnTo>
                    <a:lnTo>
                      <a:pt x="40" y="136"/>
                    </a:lnTo>
                    <a:lnTo>
                      <a:pt x="52" y="176"/>
                    </a:lnTo>
                    <a:lnTo>
                      <a:pt x="60" y="204"/>
                    </a:lnTo>
                    <a:lnTo>
                      <a:pt x="72" y="224"/>
                    </a:lnTo>
                    <a:lnTo>
                      <a:pt x="80" y="240"/>
                    </a:lnTo>
                    <a:lnTo>
                      <a:pt x="92" y="252"/>
                    </a:lnTo>
                    <a:lnTo>
                      <a:pt x="100" y="260"/>
                    </a:lnTo>
                    <a:lnTo>
                      <a:pt x="112" y="268"/>
                    </a:lnTo>
                    <a:lnTo>
                      <a:pt x="124" y="272"/>
                    </a:lnTo>
                    <a:lnTo>
                      <a:pt x="132" y="276"/>
                    </a:lnTo>
                    <a:lnTo>
                      <a:pt x="144" y="280"/>
                    </a:lnTo>
                    <a:lnTo>
                      <a:pt x="152" y="284"/>
                    </a:lnTo>
                    <a:lnTo>
                      <a:pt x="164" y="288"/>
                    </a:lnTo>
                    <a:lnTo>
                      <a:pt x="172" y="288"/>
                    </a:lnTo>
                    <a:lnTo>
                      <a:pt x="184" y="292"/>
                    </a:lnTo>
                    <a:lnTo>
                      <a:pt x="196" y="292"/>
                    </a:lnTo>
                    <a:lnTo>
                      <a:pt x="204" y="296"/>
                    </a:lnTo>
                    <a:lnTo>
                      <a:pt x="216" y="296"/>
                    </a:lnTo>
                    <a:lnTo>
                      <a:pt x="224" y="296"/>
                    </a:lnTo>
                    <a:lnTo>
                      <a:pt x="236" y="300"/>
                    </a:lnTo>
                    <a:lnTo>
                      <a:pt x="244" y="300"/>
                    </a:lnTo>
                    <a:lnTo>
                      <a:pt x="256" y="300"/>
                    </a:lnTo>
                    <a:lnTo>
                      <a:pt x="268" y="300"/>
                    </a:lnTo>
                    <a:lnTo>
                      <a:pt x="276" y="304"/>
                    </a:lnTo>
                    <a:lnTo>
                      <a:pt x="288" y="304"/>
                    </a:lnTo>
                    <a:lnTo>
                      <a:pt x="296" y="304"/>
                    </a:lnTo>
                    <a:lnTo>
                      <a:pt x="308" y="304"/>
                    </a:lnTo>
                    <a:lnTo>
                      <a:pt x="316" y="304"/>
                    </a:lnTo>
                    <a:lnTo>
                      <a:pt x="328" y="304"/>
                    </a:lnTo>
                    <a:lnTo>
                      <a:pt x="340" y="307"/>
                    </a:lnTo>
                    <a:lnTo>
                      <a:pt x="348" y="307"/>
                    </a:lnTo>
                    <a:lnTo>
                      <a:pt x="360" y="307"/>
                    </a:lnTo>
                    <a:lnTo>
                      <a:pt x="368" y="307"/>
                    </a:lnTo>
                    <a:lnTo>
                      <a:pt x="380" y="307"/>
                    </a:lnTo>
                    <a:lnTo>
                      <a:pt x="388" y="307"/>
                    </a:lnTo>
                    <a:lnTo>
                      <a:pt x="400" y="307"/>
                    </a:lnTo>
                    <a:lnTo>
                      <a:pt x="412" y="307"/>
                    </a:lnTo>
                    <a:lnTo>
                      <a:pt x="420" y="307"/>
                    </a:lnTo>
                    <a:lnTo>
                      <a:pt x="432" y="307"/>
                    </a:lnTo>
                    <a:lnTo>
                      <a:pt x="440" y="307"/>
                    </a:lnTo>
                    <a:lnTo>
                      <a:pt x="452" y="307"/>
                    </a:lnTo>
                    <a:lnTo>
                      <a:pt x="460" y="307"/>
                    </a:lnTo>
                    <a:lnTo>
                      <a:pt x="472" y="307"/>
                    </a:lnTo>
                    <a:lnTo>
                      <a:pt x="484" y="307"/>
                    </a:lnTo>
                    <a:lnTo>
                      <a:pt x="492" y="311"/>
                    </a:lnTo>
                    <a:lnTo>
                      <a:pt x="504" y="311"/>
                    </a:lnTo>
                    <a:lnTo>
                      <a:pt x="512" y="311"/>
                    </a:lnTo>
                    <a:lnTo>
                      <a:pt x="524" y="311"/>
                    </a:lnTo>
                    <a:lnTo>
                      <a:pt x="532" y="311"/>
                    </a:lnTo>
                    <a:lnTo>
                      <a:pt x="544" y="311"/>
                    </a:lnTo>
                    <a:lnTo>
                      <a:pt x="556" y="311"/>
                    </a:lnTo>
                    <a:lnTo>
                      <a:pt x="564" y="311"/>
                    </a:lnTo>
                    <a:lnTo>
                      <a:pt x="576" y="311"/>
                    </a:lnTo>
                    <a:lnTo>
                      <a:pt x="584" y="311"/>
                    </a:lnTo>
                    <a:lnTo>
                      <a:pt x="596" y="311"/>
                    </a:lnTo>
                    <a:lnTo>
                      <a:pt x="604" y="311"/>
                    </a:lnTo>
                    <a:lnTo>
                      <a:pt x="616" y="311"/>
                    </a:lnTo>
                    <a:lnTo>
                      <a:pt x="628" y="311"/>
                    </a:lnTo>
                    <a:lnTo>
                      <a:pt x="636" y="311"/>
                    </a:lnTo>
                    <a:lnTo>
                      <a:pt x="648" y="311"/>
                    </a:lnTo>
                    <a:lnTo>
                      <a:pt x="656" y="311"/>
                    </a:lnTo>
                    <a:lnTo>
                      <a:pt x="668" y="311"/>
                    </a:lnTo>
                    <a:lnTo>
                      <a:pt x="676" y="311"/>
                    </a:lnTo>
                    <a:lnTo>
                      <a:pt x="688" y="311"/>
                    </a:lnTo>
                    <a:lnTo>
                      <a:pt x="700" y="311"/>
                    </a:lnTo>
                    <a:lnTo>
                      <a:pt x="708" y="311"/>
                    </a:lnTo>
                    <a:lnTo>
                      <a:pt x="720" y="311"/>
                    </a:lnTo>
                    <a:lnTo>
                      <a:pt x="728" y="311"/>
                    </a:lnTo>
                    <a:lnTo>
                      <a:pt x="740" y="311"/>
                    </a:lnTo>
                    <a:lnTo>
                      <a:pt x="748" y="311"/>
                    </a:lnTo>
                    <a:lnTo>
                      <a:pt x="760" y="311"/>
                    </a:lnTo>
                    <a:lnTo>
                      <a:pt x="772" y="311"/>
                    </a:lnTo>
                    <a:lnTo>
                      <a:pt x="780" y="311"/>
                    </a:lnTo>
                    <a:lnTo>
                      <a:pt x="792" y="311"/>
                    </a:lnTo>
                    <a:lnTo>
                      <a:pt x="800" y="311"/>
                    </a:lnTo>
                    <a:lnTo>
                      <a:pt x="812" y="311"/>
                    </a:lnTo>
                    <a:lnTo>
                      <a:pt x="820" y="311"/>
                    </a:lnTo>
                    <a:lnTo>
                      <a:pt x="832" y="311"/>
                    </a:lnTo>
                    <a:lnTo>
                      <a:pt x="844" y="311"/>
                    </a:lnTo>
                    <a:lnTo>
                      <a:pt x="852" y="311"/>
                    </a:lnTo>
                    <a:lnTo>
                      <a:pt x="864" y="311"/>
                    </a:lnTo>
                    <a:lnTo>
                      <a:pt x="872" y="311"/>
                    </a:lnTo>
                    <a:lnTo>
                      <a:pt x="884" y="311"/>
                    </a:lnTo>
                    <a:lnTo>
                      <a:pt x="892" y="311"/>
                    </a:lnTo>
                    <a:lnTo>
                      <a:pt x="904" y="311"/>
                    </a:lnTo>
                    <a:lnTo>
                      <a:pt x="916" y="311"/>
                    </a:lnTo>
                    <a:lnTo>
                      <a:pt x="924" y="311"/>
                    </a:lnTo>
                    <a:lnTo>
                      <a:pt x="936" y="311"/>
                    </a:lnTo>
                    <a:lnTo>
                      <a:pt x="944" y="311"/>
                    </a:lnTo>
                    <a:lnTo>
                      <a:pt x="956" y="311"/>
                    </a:lnTo>
                    <a:lnTo>
                      <a:pt x="964" y="311"/>
                    </a:lnTo>
                    <a:lnTo>
                      <a:pt x="976" y="311"/>
                    </a:lnTo>
                    <a:lnTo>
                      <a:pt x="988" y="311"/>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1" name="Freeform 269"/>
              <p:cNvSpPr>
                <a:spLocks/>
              </p:cNvSpPr>
              <p:nvPr/>
            </p:nvSpPr>
            <p:spPr bwMode="auto">
              <a:xfrm>
                <a:off x="7723807" y="4865264"/>
                <a:ext cx="1447800" cy="833687"/>
              </a:xfrm>
              <a:custGeom>
                <a:avLst/>
                <a:gdLst>
                  <a:gd name="T0" fmla="*/ 2147483647 w 988"/>
                  <a:gd name="T1" fmla="*/ 2147483647 h 600"/>
                  <a:gd name="T2" fmla="*/ 2147483647 w 988"/>
                  <a:gd name="T3" fmla="*/ 2147483647 h 600"/>
                  <a:gd name="T4" fmla="*/ 2147483647 w 988"/>
                  <a:gd name="T5" fmla="*/ 2147483647 h 600"/>
                  <a:gd name="T6" fmla="*/ 2147483647 w 988"/>
                  <a:gd name="T7" fmla="*/ 2147483647 h 600"/>
                  <a:gd name="T8" fmla="*/ 2147483647 w 988"/>
                  <a:gd name="T9" fmla="*/ 2147483647 h 600"/>
                  <a:gd name="T10" fmla="*/ 2147483647 w 988"/>
                  <a:gd name="T11" fmla="*/ 2147483647 h 600"/>
                  <a:gd name="T12" fmla="*/ 2147483647 w 988"/>
                  <a:gd name="T13" fmla="*/ 2147483647 h 600"/>
                  <a:gd name="T14" fmla="*/ 2147483647 w 988"/>
                  <a:gd name="T15" fmla="*/ 2147483647 h 600"/>
                  <a:gd name="T16" fmla="*/ 2147483647 w 988"/>
                  <a:gd name="T17" fmla="*/ 2147483647 h 600"/>
                  <a:gd name="T18" fmla="*/ 2147483647 w 988"/>
                  <a:gd name="T19" fmla="*/ 2147483647 h 600"/>
                  <a:gd name="T20" fmla="*/ 2147483647 w 988"/>
                  <a:gd name="T21" fmla="*/ 2147483647 h 600"/>
                  <a:gd name="T22" fmla="*/ 2147483647 w 988"/>
                  <a:gd name="T23" fmla="*/ 2147483647 h 600"/>
                  <a:gd name="T24" fmla="*/ 2147483647 w 988"/>
                  <a:gd name="T25" fmla="*/ 2147483647 h 600"/>
                  <a:gd name="T26" fmla="*/ 2147483647 w 988"/>
                  <a:gd name="T27" fmla="*/ 2147483647 h 600"/>
                  <a:gd name="T28" fmla="*/ 2147483647 w 988"/>
                  <a:gd name="T29" fmla="*/ 2147483647 h 600"/>
                  <a:gd name="T30" fmla="*/ 2147483647 w 988"/>
                  <a:gd name="T31" fmla="*/ 2147483647 h 600"/>
                  <a:gd name="T32" fmla="*/ 2147483647 w 988"/>
                  <a:gd name="T33" fmla="*/ 2147483647 h 600"/>
                  <a:gd name="T34" fmla="*/ 2147483647 w 988"/>
                  <a:gd name="T35" fmla="*/ 2147483647 h 600"/>
                  <a:gd name="T36" fmla="*/ 2147483647 w 988"/>
                  <a:gd name="T37" fmla="*/ 2147483647 h 600"/>
                  <a:gd name="T38" fmla="*/ 2147483647 w 988"/>
                  <a:gd name="T39" fmla="*/ 2147483647 h 600"/>
                  <a:gd name="T40" fmla="*/ 2147483647 w 988"/>
                  <a:gd name="T41" fmla="*/ 2147483647 h 600"/>
                  <a:gd name="T42" fmla="*/ 2147483647 w 988"/>
                  <a:gd name="T43" fmla="*/ 2147483647 h 600"/>
                  <a:gd name="T44" fmla="*/ 2147483647 w 988"/>
                  <a:gd name="T45" fmla="*/ 2147483647 h 600"/>
                  <a:gd name="T46" fmla="*/ 2147483647 w 988"/>
                  <a:gd name="T47" fmla="*/ 2147483647 h 600"/>
                  <a:gd name="T48" fmla="*/ 2147483647 w 988"/>
                  <a:gd name="T49" fmla="*/ 2147483647 h 600"/>
                  <a:gd name="T50" fmla="*/ 2147483647 w 988"/>
                  <a:gd name="T51" fmla="*/ 2147483647 h 600"/>
                  <a:gd name="T52" fmla="*/ 2147483647 w 988"/>
                  <a:gd name="T53" fmla="*/ 2147483647 h 600"/>
                  <a:gd name="T54" fmla="*/ 2147483647 w 988"/>
                  <a:gd name="T55" fmla="*/ 2147483647 h 600"/>
                  <a:gd name="T56" fmla="*/ 2147483647 w 988"/>
                  <a:gd name="T57" fmla="*/ 2147483647 h 600"/>
                  <a:gd name="T58" fmla="*/ 2147483647 w 988"/>
                  <a:gd name="T59" fmla="*/ 2147483647 h 600"/>
                  <a:gd name="T60" fmla="*/ 2147483647 w 988"/>
                  <a:gd name="T61" fmla="*/ 2147483647 h 600"/>
                  <a:gd name="T62" fmla="*/ 2147483647 w 988"/>
                  <a:gd name="T63" fmla="*/ 2147483647 h 600"/>
                  <a:gd name="T64" fmla="*/ 2147483647 w 988"/>
                  <a:gd name="T65" fmla="*/ 2147483647 h 600"/>
                  <a:gd name="T66" fmla="*/ 2147483647 w 988"/>
                  <a:gd name="T67" fmla="*/ 2147483647 h 600"/>
                  <a:gd name="T68" fmla="*/ 2147483647 w 988"/>
                  <a:gd name="T69" fmla="*/ 2147483647 h 600"/>
                  <a:gd name="T70" fmla="*/ 2147483647 w 988"/>
                  <a:gd name="T71" fmla="*/ 2147483647 h 600"/>
                  <a:gd name="T72" fmla="*/ 2147483647 w 988"/>
                  <a:gd name="T73" fmla="*/ 2147483647 h 600"/>
                  <a:gd name="T74" fmla="*/ 2147483647 w 988"/>
                  <a:gd name="T75" fmla="*/ 2147483647 h 600"/>
                  <a:gd name="T76" fmla="*/ 2147483647 w 988"/>
                  <a:gd name="T77" fmla="*/ 2147483647 h 600"/>
                  <a:gd name="T78" fmla="*/ 2147483647 w 988"/>
                  <a:gd name="T79" fmla="*/ 2147483647 h 600"/>
                  <a:gd name="T80" fmla="*/ 2147483647 w 988"/>
                  <a:gd name="T81" fmla="*/ 2147483647 h 600"/>
                  <a:gd name="T82" fmla="*/ 2147483647 w 988"/>
                  <a:gd name="T83" fmla="*/ 2147483647 h 600"/>
                  <a:gd name="T84" fmla="*/ 2147483647 w 988"/>
                  <a:gd name="T85" fmla="*/ 2147483647 h 600"/>
                  <a:gd name="T86" fmla="*/ 2147483647 w 988"/>
                  <a:gd name="T87" fmla="*/ 2147483647 h 600"/>
                  <a:gd name="T88" fmla="*/ 2147483647 w 988"/>
                  <a:gd name="T89" fmla="*/ 2147483647 h 600"/>
                  <a:gd name="T90" fmla="*/ 2147483647 w 988"/>
                  <a:gd name="T91" fmla="*/ 2147483647 h 600"/>
                  <a:gd name="T92" fmla="*/ 2147483647 w 988"/>
                  <a:gd name="T93" fmla="*/ 2147483647 h 600"/>
                  <a:gd name="T94" fmla="*/ 2147483647 w 988"/>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600"/>
                  <a:gd name="T146" fmla="*/ 988 w 988"/>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600">
                    <a:moveTo>
                      <a:pt x="0" y="216"/>
                    </a:moveTo>
                    <a:lnTo>
                      <a:pt x="8" y="196"/>
                    </a:lnTo>
                    <a:lnTo>
                      <a:pt x="20" y="176"/>
                    </a:lnTo>
                    <a:lnTo>
                      <a:pt x="28" y="148"/>
                    </a:lnTo>
                    <a:lnTo>
                      <a:pt x="40" y="116"/>
                    </a:lnTo>
                    <a:lnTo>
                      <a:pt x="52" y="84"/>
                    </a:lnTo>
                    <a:lnTo>
                      <a:pt x="60" y="48"/>
                    </a:lnTo>
                    <a:lnTo>
                      <a:pt x="72" y="16"/>
                    </a:lnTo>
                    <a:lnTo>
                      <a:pt x="80" y="0"/>
                    </a:lnTo>
                    <a:lnTo>
                      <a:pt x="92" y="12"/>
                    </a:lnTo>
                    <a:lnTo>
                      <a:pt x="100" y="56"/>
                    </a:lnTo>
                    <a:lnTo>
                      <a:pt x="112" y="120"/>
                    </a:lnTo>
                    <a:lnTo>
                      <a:pt x="124" y="196"/>
                    </a:lnTo>
                    <a:lnTo>
                      <a:pt x="132" y="264"/>
                    </a:lnTo>
                    <a:lnTo>
                      <a:pt x="144" y="328"/>
                    </a:lnTo>
                    <a:lnTo>
                      <a:pt x="152" y="380"/>
                    </a:lnTo>
                    <a:lnTo>
                      <a:pt x="164" y="424"/>
                    </a:lnTo>
                    <a:lnTo>
                      <a:pt x="172" y="456"/>
                    </a:lnTo>
                    <a:lnTo>
                      <a:pt x="184" y="484"/>
                    </a:lnTo>
                    <a:lnTo>
                      <a:pt x="196" y="504"/>
                    </a:lnTo>
                    <a:lnTo>
                      <a:pt x="204" y="520"/>
                    </a:lnTo>
                    <a:lnTo>
                      <a:pt x="216" y="536"/>
                    </a:lnTo>
                    <a:lnTo>
                      <a:pt x="224" y="544"/>
                    </a:lnTo>
                    <a:lnTo>
                      <a:pt x="236" y="556"/>
                    </a:lnTo>
                    <a:lnTo>
                      <a:pt x="244" y="560"/>
                    </a:lnTo>
                    <a:lnTo>
                      <a:pt x="256" y="568"/>
                    </a:lnTo>
                    <a:lnTo>
                      <a:pt x="268" y="572"/>
                    </a:lnTo>
                    <a:lnTo>
                      <a:pt x="276" y="576"/>
                    </a:lnTo>
                    <a:lnTo>
                      <a:pt x="288" y="576"/>
                    </a:lnTo>
                    <a:lnTo>
                      <a:pt x="296" y="580"/>
                    </a:lnTo>
                    <a:lnTo>
                      <a:pt x="308" y="580"/>
                    </a:lnTo>
                    <a:lnTo>
                      <a:pt x="316" y="584"/>
                    </a:lnTo>
                    <a:lnTo>
                      <a:pt x="328" y="584"/>
                    </a:lnTo>
                    <a:lnTo>
                      <a:pt x="340" y="588"/>
                    </a:lnTo>
                    <a:lnTo>
                      <a:pt x="348" y="588"/>
                    </a:lnTo>
                    <a:lnTo>
                      <a:pt x="360" y="588"/>
                    </a:lnTo>
                    <a:lnTo>
                      <a:pt x="368" y="588"/>
                    </a:lnTo>
                    <a:lnTo>
                      <a:pt x="380" y="592"/>
                    </a:lnTo>
                    <a:lnTo>
                      <a:pt x="388" y="592"/>
                    </a:lnTo>
                    <a:lnTo>
                      <a:pt x="400" y="592"/>
                    </a:lnTo>
                    <a:lnTo>
                      <a:pt x="412" y="592"/>
                    </a:lnTo>
                    <a:lnTo>
                      <a:pt x="420" y="592"/>
                    </a:lnTo>
                    <a:lnTo>
                      <a:pt x="432" y="596"/>
                    </a:lnTo>
                    <a:lnTo>
                      <a:pt x="440" y="596"/>
                    </a:lnTo>
                    <a:lnTo>
                      <a:pt x="452" y="596"/>
                    </a:lnTo>
                    <a:lnTo>
                      <a:pt x="460" y="596"/>
                    </a:lnTo>
                    <a:lnTo>
                      <a:pt x="472" y="596"/>
                    </a:lnTo>
                    <a:lnTo>
                      <a:pt x="484" y="600"/>
                    </a:lnTo>
                    <a:lnTo>
                      <a:pt x="492" y="600"/>
                    </a:lnTo>
                    <a:lnTo>
                      <a:pt x="504" y="600"/>
                    </a:lnTo>
                    <a:lnTo>
                      <a:pt x="512" y="600"/>
                    </a:lnTo>
                    <a:lnTo>
                      <a:pt x="524" y="600"/>
                    </a:lnTo>
                    <a:lnTo>
                      <a:pt x="532" y="600"/>
                    </a:lnTo>
                    <a:lnTo>
                      <a:pt x="544" y="600"/>
                    </a:lnTo>
                    <a:lnTo>
                      <a:pt x="556" y="600"/>
                    </a:lnTo>
                    <a:lnTo>
                      <a:pt x="564" y="600"/>
                    </a:lnTo>
                    <a:lnTo>
                      <a:pt x="576" y="600"/>
                    </a:lnTo>
                    <a:lnTo>
                      <a:pt x="584" y="600"/>
                    </a:lnTo>
                    <a:lnTo>
                      <a:pt x="596" y="600"/>
                    </a:lnTo>
                    <a:lnTo>
                      <a:pt x="604" y="596"/>
                    </a:lnTo>
                    <a:lnTo>
                      <a:pt x="616" y="596"/>
                    </a:lnTo>
                    <a:lnTo>
                      <a:pt x="628" y="596"/>
                    </a:lnTo>
                    <a:lnTo>
                      <a:pt x="636" y="596"/>
                    </a:lnTo>
                    <a:lnTo>
                      <a:pt x="648" y="592"/>
                    </a:lnTo>
                    <a:lnTo>
                      <a:pt x="656" y="592"/>
                    </a:lnTo>
                    <a:lnTo>
                      <a:pt x="668" y="592"/>
                    </a:lnTo>
                    <a:lnTo>
                      <a:pt x="676" y="592"/>
                    </a:lnTo>
                    <a:lnTo>
                      <a:pt x="688" y="588"/>
                    </a:lnTo>
                    <a:lnTo>
                      <a:pt x="700" y="588"/>
                    </a:lnTo>
                    <a:lnTo>
                      <a:pt x="708" y="588"/>
                    </a:lnTo>
                    <a:lnTo>
                      <a:pt x="720" y="588"/>
                    </a:lnTo>
                    <a:lnTo>
                      <a:pt x="728" y="584"/>
                    </a:lnTo>
                    <a:lnTo>
                      <a:pt x="740" y="584"/>
                    </a:lnTo>
                    <a:lnTo>
                      <a:pt x="748" y="584"/>
                    </a:lnTo>
                    <a:lnTo>
                      <a:pt x="760" y="580"/>
                    </a:lnTo>
                    <a:lnTo>
                      <a:pt x="772" y="580"/>
                    </a:lnTo>
                    <a:lnTo>
                      <a:pt x="780" y="580"/>
                    </a:lnTo>
                    <a:lnTo>
                      <a:pt x="792" y="580"/>
                    </a:lnTo>
                    <a:lnTo>
                      <a:pt x="800" y="576"/>
                    </a:lnTo>
                    <a:lnTo>
                      <a:pt x="812" y="576"/>
                    </a:lnTo>
                    <a:lnTo>
                      <a:pt x="820" y="572"/>
                    </a:lnTo>
                    <a:lnTo>
                      <a:pt x="832" y="572"/>
                    </a:lnTo>
                    <a:lnTo>
                      <a:pt x="844" y="572"/>
                    </a:lnTo>
                    <a:lnTo>
                      <a:pt x="852" y="568"/>
                    </a:lnTo>
                    <a:lnTo>
                      <a:pt x="864" y="568"/>
                    </a:lnTo>
                    <a:lnTo>
                      <a:pt x="872" y="564"/>
                    </a:lnTo>
                    <a:lnTo>
                      <a:pt x="884" y="564"/>
                    </a:lnTo>
                    <a:lnTo>
                      <a:pt x="892" y="560"/>
                    </a:lnTo>
                    <a:lnTo>
                      <a:pt x="904" y="560"/>
                    </a:lnTo>
                    <a:lnTo>
                      <a:pt x="916" y="556"/>
                    </a:lnTo>
                    <a:lnTo>
                      <a:pt x="924" y="556"/>
                    </a:lnTo>
                    <a:lnTo>
                      <a:pt x="936" y="556"/>
                    </a:lnTo>
                    <a:lnTo>
                      <a:pt x="944" y="552"/>
                    </a:lnTo>
                    <a:lnTo>
                      <a:pt x="956" y="552"/>
                    </a:lnTo>
                    <a:lnTo>
                      <a:pt x="964" y="552"/>
                    </a:lnTo>
                    <a:lnTo>
                      <a:pt x="976" y="548"/>
                    </a:lnTo>
                    <a:lnTo>
                      <a:pt x="988" y="548"/>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2" name="Freeform 270"/>
              <p:cNvSpPr>
                <a:spLocks/>
              </p:cNvSpPr>
              <p:nvPr/>
            </p:nvSpPr>
            <p:spPr bwMode="auto">
              <a:xfrm>
                <a:off x="7723807" y="5687836"/>
                <a:ext cx="1447800" cy="87537"/>
              </a:xfrm>
              <a:custGeom>
                <a:avLst/>
                <a:gdLst>
                  <a:gd name="T0" fmla="*/ 2147483647 w 988"/>
                  <a:gd name="T1" fmla="*/ 0 h 63"/>
                  <a:gd name="T2" fmla="*/ 2147483647 w 988"/>
                  <a:gd name="T3" fmla="*/ 2147483647 h 63"/>
                  <a:gd name="T4" fmla="*/ 2147483647 w 988"/>
                  <a:gd name="T5" fmla="*/ 2147483647 h 63"/>
                  <a:gd name="T6" fmla="*/ 2147483647 w 988"/>
                  <a:gd name="T7" fmla="*/ 2147483647 h 63"/>
                  <a:gd name="T8" fmla="*/ 2147483647 w 988"/>
                  <a:gd name="T9" fmla="*/ 2147483647 h 63"/>
                  <a:gd name="T10" fmla="*/ 2147483647 w 988"/>
                  <a:gd name="T11" fmla="*/ 2147483647 h 63"/>
                  <a:gd name="T12" fmla="*/ 2147483647 w 988"/>
                  <a:gd name="T13" fmla="*/ 2147483647 h 63"/>
                  <a:gd name="T14" fmla="*/ 2147483647 w 988"/>
                  <a:gd name="T15" fmla="*/ 2147483647 h 63"/>
                  <a:gd name="T16" fmla="*/ 2147483647 w 988"/>
                  <a:gd name="T17" fmla="*/ 2147483647 h 63"/>
                  <a:gd name="T18" fmla="*/ 2147483647 w 988"/>
                  <a:gd name="T19" fmla="*/ 2147483647 h 63"/>
                  <a:gd name="T20" fmla="*/ 2147483647 w 988"/>
                  <a:gd name="T21" fmla="*/ 2147483647 h 63"/>
                  <a:gd name="T22" fmla="*/ 2147483647 w 988"/>
                  <a:gd name="T23" fmla="*/ 2147483647 h 63"/>
                  <a:gd name="T24" fmla="*/ 2147483647 w 988"/>
                  <a:gd name="T25" fmla="*/ 2147483647 h 63"/>
                  <a:gd name="T26" fmla="*/ 2147483647 w 988"/>
                  <a:gd name="T27" fmla="*/ 2147483647 h 63"/>
                  <a:gd name="T28" fmla="*/ 2147483647 w 988"/>
                  <a:gd name="T29" fmla="*/ 2147483647 h 63"/>
                  <a:gd name="T30" fmla="*/ 2147483647 w 988"/>
                  <a:gd name="T31" fmla="*/ 2147483647 h 63"/>
                  <a:gd name="T32" fmla="*/ 2147483647 w 988"/>
                  <a:gd name="T33" fmla="*/ 2147483647 h 63"/>
                  <a:gd name="T34" fmla="*/ 2147483647 w 988"/>
                  <a:gd name="T35" fmla="*/ 2147483647 h 63"/>
                  <a:gd name="T36" fmla="*/ 2147483647 w 988"/>
                  <a:gd name="T37" fmla="*/ 2147483647 h 63"/>
                  <a:gd name="T38" fmla="*/ 2147483647 w 988"/>
                  <a:gd name="T39" fmla="*/ 2147483647 h 63"/>
                  <a:gd name="T40" fmla="*/ 2147483647 w 988"/>
                  <a:gd name="T41" fmla="*/ 2147483647 h 63"/>
                  <a:gd name="T42" fmla="*/ 2147483647 w 988"/>
                  <a:gd name="T43" fmla="*/ 2147483647 h 63"/>
                  <a:gd name="T44" fmla="*/ 2147483647 w 988"/>
                  <a:gd name="T45" fmla="*/ 2147483647 h 63"/>
                  <a:gd name="T46" fmla="*/ 2147483647 w 988"/>
                  <a:gd name="T47" fmla="*/ 2147483647 h 63"/>
                  <a:gd name="T48" fmla="*/ 2147483647 w 988"/>
                  <a:gd name="T49" fmla="*/ 2147483647 h 63"/>
                  <a:gd name="T50" fmla="*/ 2147483647 w 988"/>
                  <a:gd name="T51" fmla="*/ 2147483647 h 63"/>
                  <a:gd name="T52" fmla="*/ 2147483647 w 988"/>
                  <a:gd name="T53" fmla="*/ 2147483647 h 63"/>
                  <a:gd name="T54" fmla="*/ 2147483647 w 988"/>
                  <a:gd name="T55" fmla="*/ 2147483647 h 63"/>
                  <a:gd name="T56" fmla="*/ 2147483647 w 988"/>
                  <a:gd name="T57" fmla="*/ 2147483647 h 63"/>
                  <a:gd name="T58" fmla="*/ 2147483647 w 988"/>
                  <a:gd name="T59" fmla="*/ 2147483647 h 63"/>
                  <a:gd name="T60" fmla="*/ 2147483647 w 988"/>
                  <a:gd name="T61" fmla="*/ 2147483647 h 63"/>
                  <a:gd name="T62" fmla="*/ 2147483647 w 988"/>
                  <a:gd name="T63" fmla="*/ 2147483647 h 63"/>
                  <a:gd name="T64" fmla="*/ 2147483647 w 988"/>
                  <a:gd name="T65" fmla="*/ 2147483647 h 63"/>
                  <a:gd name="T66" fmla="*/ 2147483647 w 988"/>
                  <a:gd name="T67" fmla="*/ 2147483647 h 63"/>
                  <a:gd name="T68" fmla="*/ 2147483647 w 988"/>
                  <a:gd name="T69" fmla="*/ 2147483647 h 63"/>
                  <a:gd name="T70" fmla="*/ 2147483647 w 988"/>
                  <a:gd name="T71" fmla="*/ 2147483647 h 63"/>
                  <a:gd name="T72" fmla="*/ 2147483647 w 988"/>
                  <a:gd name="T73" fmla="*/ 2147483647 h 63"/>
                  <a:gd name="T74" fmla="*/ 2147483647 w 988"/>
                  <a:gd name="T75" fmla="*/ 2147483647 h 63"/>
                  <a:gd name="T76" fmla="*/ 2147483647 w 988"/>
                  <a:gd name="T77" fmla="*/ 2147483647 h 63"/>
                  <a:gd name="T78" fmla="*/ 2147483647 w 988"/>
                  <a:gd name="T79" fmla="*/ 2147483647 h 63"/>
                  <a:gd name="T80" fmla="*/ 2147483647 w 988"/>
                  <a:gd name="T81" fmla="*/ 2147483647 h 63"/>
                  <a:gd name="T82" fmla="*/ 2147483647 w 988"/>
                  <a:gd name="T83" fmla="*/ 2147483647 h 63"/>
                  <a:gd name="T84" fmla="*/ 2147483647 w 988"/>
                  <a:gd name="T85" fmla="*/ 2147483647 h 63"/>
                  <a:gd name="T86" fmla="*/ 2147483647 w 988"/>
                  <a:gd name="T87" fmla="*/ 2147483647 h 63"/>
                  <a:gd name="T88" fmla="*/ 2147483647 w 988"/>
                  <a:gd name="T89" fmla="*/ 2147483647 h 63"/>
                  <a:gd name="T90" fmla="*/ 2147483647 w 988"/>
                  <a:gd name="T91" fmla="*/ 2147483647 h 63"/>
                  <a:gd name="T92" fmla="*/ 2147483647 w 988"/>
                  <a:gd name="T93" fmla="*/ 2147483647 h 63"/>
                  <a:gd name="T94" fmla="*/ 2147483647 w 988"/>
                  <a:gd name="T95" fmla="*/ 2147483647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63"/>
                  <a:gd name="T146" fmla="*/ 988 w 988"/>
                  <a:gd name="T147" fmla="*/ 63 h 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63">
                    <a:moveTo>
                      <a:pt x="0" y="0"/>
                    </a:moveTo>
                    <a:lnTo>
                      <a:pt x="8" y="0"/>
                    </a:lnTo>
                    <a:lnTo>
                      <a:pt x="20" y="0"/>
                    </a:lnTo>
                    <a:lnTo>
                      <a:pt x="28" y="4"/>
                    </a:lnTo>
                    <a:lnTo>
                      <a:pt x="40" y="4"/>
                    </a:lnTo>
                    <a:lnTo>
                      <a:pt x="52" y="8"/>
                    </a:lnTo>
                    <a:lnTo>
                      <a:pt x="60" y="12"/>
                    </a:lnTo>
                    <a:lnTo>
                      <a:pt x="72" y="12"/>
                    </a:lnTo>
                    <a:lnTo>
                      <a:pt x="80" y="16"/>
                    </a:lnTo>
                    <a:lnTo>
                      <a:pt x="92" y="20"/>
                    </a:lnTo>
                    <a:lnTo>
                      <a:pt x="100" y="24"/>
                    </a:lnTo>
                    <a:lnTo>
                      <a:pt x="112" y="28"/>
                    </a:lnTo>
                    <a:lnTo>
                      <a:pt x="124" y="32"/>
                    </a:lnTo>
                    <a:lnTo>
                      <a:pt x="132" y="36"/>
                    </a:lnTo>
                    <a:lnTo>
                      <a:pt x="144" y="36"/>
                    </a:lnTo>
                    <a:lnTo>
                      <a:pt x="152" y="40"/>
                    </a:lnTo>
                    <a:lnTo>
                      <a:pt x="164" y="40"/>
                    </a:lnTo>
                    <a:lnTo>
                      <a:pt x="172" y="44"/>
                    </a:lnTo>
                    <a:lnTo>
                      <a:pt x="184" y="44"/>
                    </a:lnTo>
                    <a:lnTo>
                      <a:pt x="196" y="48"/>
                    </a:lnTo>
                    <a:lnTo>
                      <a:pt x="204" y="48"/>
                    </a:lnTo>
                    <a:lnTo>
                      <a:pt x="216" y="48"/>
                    </a:lnTo>
                    <a:lnTo>
                      <a:pt x="224" y="48"/>
                    </a:lnTo>
                    <a:lnTo>
                      <a:pt x="236" y="52"/>
                    </a:lnTo>
                    <a:lnTo>
                      <a:pt x="244" y="52"/>
                    </a:lnTo>
                    <a:lnTo>
                      <a:pt x="256" y="52"/>
                    </a:lnTo>
                    <a:lnTo>
                      <a:pt x="268" y="52"/>
                    </a:lnTo>
                    <a:lnTo>
                      <a:pt x="276" y="52"/>
                    </a:lnTo>
                    <a:lnTo>
                      <a:pt x="288" y="52"/>
                    </a:lnTo>
                    <a:lnTo>
                      <a:pt x="296" y="52"/>
                    </a:lnTo>
                    <a:lnTo>
                      <a:pt x="308" y="56"/>
                    </a:lnTo>
                    <a:lnTo>
                      <a:pt x="316" y="56"/>
                    </a:lnTo>
                    <a:lnTo>
                      <a:pt x="328" y="56"/>
                    </a:lnTo>
                    <a:lnTo>
                      <a:pt x="340" y="56"/>
                    </a:lnTo>
                    <a:lnTo>
                      <a:pt x="348" y="56"/>
                    </a:lnTo>
                    <a:lnTo>
                      <a:pt x="360" y="56"/>
                    </a:lnTo>
                    <a:lnTo>
                      <a:pt x="368" y="56"/>
                    </a:lnTo>
                    <a:lnTo>
                      <a:pt x="380" y="56"/>
                    </a:lnTo>
                    <a:lnTo>
                      <a:pt x="388" y="56"/>
                    </a:lnTo>
                    <a:lnTo>
                      <a:pt x="400" y="56"/>
                    </a:lnTo>
                    <a:lnTo>
                      <a:pt x="412" y="56"/>
                    </a:lnTo>
                    <a:lnTo>
                      <a:pt x="420" y="56"/>
                    </a:lnTo>
                    <a:lnTo>
                      <a:pt x="432" y="56"/>
                    </a:lnTo>
                    <a:lnTo>
                      <a:pt x="440" y="56"/>
                    </a:lnTo>
                    <a:lnTo>
                      <a:pt x="452" y="56"/>
                    </a:lnTo>
                    <a:lnTo>
                      <a:pt x="460" y="56"/>
                    </a:lnTo>
                    <a:lnTo>
                      <a:pt x="472" y="56"/>
                    </a:lnTo>
                    <a:lnTo>
                      <a:pt x="484" y="59"/>
                    </a:lnTo>
                    <a:lnTo>
                      <a:pt x="492" y="59"/>
                    </a:lnTo>
                    <a:lnTo>
                      <a:pt x="504" y="59"/>
                    </a:lnTo>
                    <a:lnTo>
                      <a:pt x="512" y="59"/>
                    </a:lnTo>
                    <a:lnTo>
                      <a:pt x="524" y="59"/>
                    </a:lnTo>
                    <a:lnTo>
                      <a:pt x="532" y="59"/>
                    </a:lnTo>
                    <a:lnTo>
                      <a:pt x="544" y="59"/>
                    </a:lnTo>
                    <a:lnTo>
                      <a:pt x="556" y="59"/>
                    </a:lnTo>
                    <a:lnTo>
                      <a:pt x="564" y="59"/>
                    </a:lnTo>
                    <a:lnTo>
                      <a:pt x="576" y="59"/>
                    </a:lnTo>
                    <a:lnTo>
                      <a:pt x="584" y="59"/>
                    </a:lnTo>
                    <a:lnTo>
                      <a:pt x="596" y="59"/>
                    </a:lnTo>
                    <a:lnTo>
                      <a:pt x="604" y="59"/>
                    </a:lnTo>
                    <a:lnTo>
                      <a:pt x="616" y="59"/>
                    </a:lnTo>
                    <a:lnTo>
                      <a:pt x="628" y="59"/>
                    </a:lnTo>
                    <a:lnTo>
                      <a:pt x="636" y="59"/>
                    </a:lnTo>
                    <a:lnTo>
                      <a:pt x="648" y="59"/>
                    </a:lnTo>
                    <a:lnTo>
                      <a:pt x="656" y="59"/>
                    </a:lnTo>
                    <a:lnTo>
                      <a:pt x="668" y="59"/>
                    </a:lnTo>
                    <a:lnTo>
                      <a:pt x="676" y="59"/>
                    </a:lnTo>
                    <a:lnTo>
                      <a:pt x="688" y="59"/>
                    </a:lnTo>
                    <a:lnTo>
                      <a:pt x="700" y="63"/>
                    </a:lnTo>
                    <a:lnTo>
                      <a:pt x="708" y="63"/>
                    </a:lnTo>
                    <a:lnTo>
                      <a:pt x="720" y="63"/>
                    </a:lnTo>
                    <a:lnTo>
                      <a:pt x="728" y="63"/>
                    </a:lnTo>
                    <a:lnTo>
                      <a:pt x="740" y="63"/>
                    </a:lnTo>
                    <a:lnTo>
                      <a:pt x="748" y="63"/>
                    </a:lnTo>
                    <a:lnTo>
                      <a:pt x="760" y="63"/>
                    </a:lnTo>
                    <a:lnTo>
                      <a:pt x="772" y="63"/>
                    </a:lnTo>
                    <a:lnTo>
                      <a:pt x="780" y="63"/>
                    </a:lnTo>
                    <a:lnTo>
                      <a:pt x="792" y="63"/>
                    </a:lnTo>
                    <a:lnTo>
                      <a:pt x="800" y="63"/>
                    </a:lnTo>
                    <a:lnTo>
                      <a:pt x="812" y="63"/>
                    </a:lnTo>
                    <a:lnTo>
                      <a:pt x="820" y="63"/>
                    </a:lnTo>
                    <a:lnTo>
                      <a:pt x="832" y="63"/>
                    </a:lnTo>
                    <a:lnTo>
                      <a:pt x="844" y="63"/>
                    </a:lnTo>
                    <a:lnTo>
                      <a:pt x="852" y="63"/>
                    </a:lnTo>
                    <a:lnTo>
                      <a:pt x="864" y="63"/>
                    </a:lnTo>
                    <a:lnTo>
                      <a:pt x="872" y="63"/>
                    </a:lnTo>
                    <a:lnTo>
                      <a:pt x="884" y="63"/>
                    </a:lnTo>
                    <a:lnTo>
                      <a:pt x="892" y="63"/>
                    </a:lnTo>
                    <a:lnTo>
                      <a:pt x="904" y="63"/>
                    </a:lnTo>
                    <a:lnTo>
                      <a:pt x="916" y="63"/>
                    </a:lnTo>
                    <a:lnTo>
                      <a:pt x="924" y="63"/>
                    </a:lnTo>
                    <a:lnTo>
                      <a:pt x="936" y="63"/>
                    </a:lnTo>
                    <a:lnTo>
                      <a:pt x="944" y="63"/>
                    </a:lnTo>
                    <a:lnTo>
                      <a:pt x="956" y="63"/>
                    </a:lnTo>
                    <a:lnTo>
                      <a:pt x="964" y="63"/>
                    </a:lnTo>
                    <a:lnTo>
                      <a:pt x="976" y="63"/>
                    </a:lnTo>
                    <a:lnTo>
                      <a:pt x="988" y="63"/>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 name="Freeform 271"/>
              <p:cNvSpPr>
                <a:spLocks/>
              </p:cNvSpPr>
              <p:nvPr/>
            </p:nvSpPr>
            <p:spPr bwMode="auto">
              <a:xfrm>
                <a:off x="7723807" y="5432172"/>
                <a:ext cx="1447800" cy="343201"/>
              </a:xfrm>
              <a:custGeom>
                <a:avLst/>
                <a:gdLst>
                  <a:gd name="T0" fmla="*/ 2147483647 w 988"/>
                  <a:gd name="T1" fmla="*/ 0 h 247"/>
                  <a:gd name="T2" fmla="*/ 2147483647 w 988"/>
                  <a:gd name="T3" fmla="*/ 2147483647 h 247"/>
                  <a:gd name="T4" fmla="*/ 2147483647 w 988"/>
                  <a:gd name="T5" fmla="*/ 2147483647 h 247"/>
                  <a:gd name="T6" fmla="*/ 2147483647 w 988"/>
                  <a:gd name="T7" fmla="*/ 2147483647 h 247"/>
                  <a:gd name="T8" fmla="*/ 2147483647 w 988"/>
                  <a:gd name="T9" fmla="*/ 2147483647 h 247"/>
                  <a:gd name="T10" fmla="*/ 2147483647 w 988"/>
                  <a:gd name="T11" fmla="*/ 2147483647 h 247"/>
                  <a:gd name="T12" fmla="*/ 2147483647 w 988"/>
                  <a:gd name="T13" fmla="*/ 2147483647 h 247"/>
                  <a:gd name="T14" fmla="*/ 2147483647 w 988"/>
                  <a:gd name="T15" fmla="*/ 2147483647 h 247"/>
                  <a:gd name="T16" fmla="*/ 2147483647 w 988"/>
                  <a:gd name="T17" fmla="*/ 2147483647 h 247"/>
                  <a:gd name="T18" fmla="*/ 2147483647 w 988"/>
                  <a:gd name="T19" fmla="*/ 2147483647 h 247"/>
                  <a:gd name="T20" fmla="*/ 2147483647 w 988"/>
                  <a:gd name="T21" fmla="*/ 2147483647 h 247"/>
                  <a:gd name="T22" fmla="*/ 2147483647 w 988"/>
                  <a:gd name="T23" fmla="*/ 2147483647 h 247"/>
                  <a:gd name="T24" fmla="*/ 2147483647 w 988"/>
                  <a:gd name="T25" fmla="*/ 2147483647 h 247"/>
                  <a:gd name="T26" fmla="*/ 2147483647 w 988"/>
                  <a:gd name="T27" fmla="*/ 2147483647 h 247"/>
                  <a:gd name="T28" fmla="*/ 2147483647 w 988"/>
                  <a:gd name="T29" fmla="*/ 2147483647 h 247"/>
                  <a:gd name="T30" fmla="*/ 2147483647 w 988"/>
                  <a:gd name="T31" fmla="*/ 2147483647 h 247"/>
                  <a:gd name="T32" fmla="*/ 2147483647 w 988"/>
                  <a:gd name="T33" fmla="*/ 2147483647 h 247"/>
                  <a:gd name="T34" fmla="*/ 2147483647 w 988"/>
                  <a:gd name="T35" fmla="*/ 2147483647 h 247"/>
                  <a:gd name="T36" fmla="*/ 2147483647 w 988"/>
                  <a:gd name="T37" fmla="*/ 2147483647 h 247"/>
                  <a:gd name="T38" fmla="*/ 2147483647 w 988"/>
                  <a:gd name="T39" fmla="*/ 2147483647 h 247"/>
                  <a:gd name="T40" fmla="*/ 2147483647 w 988"/>
                  <a:gd name="T41" fmla="*/ 2147483647 h 247"/>
                  <a:gd name="T42" fmla="*/ 2147483647 w 988"/>
                  <a:gd name="T43" fmla="*/ 2147483647 h 247"/>
                  <a:gd name="T44" fmla="*/ 2147483647 w 988"/>
                  <a:gd name="T45" fmla="*/ 2147483647 h 247"/>
                  <a:gd name="T46" fmla="*/ 2147483647 w 988"/>
                  <a:gd name="T47" fmla="*/ 2147483647 h 247"/>
                  <a:gd name="T48" fmla="*/ 2147483647 w 988"/>
                  <a:gd name="T49" fmla="*/ 2147483647 h 247"/>
                  <a:gd name="T50" fmla="*/ 2147483647 w 988"/>
                  <a:gd name="T51" fmla="*/ 2147483647 h 247"/>
                  <a:gd name="T52" fmla="*/ 2147483647 w 988"/>
                  <a:gd name="T53" fmla="*/ 2147483647 h 247"/>
                  <a:gd name="T54" fmla="*/ 2147483647 w 988"/>
                  <a:gd name="T55" fmla="*/ 2147483647 h 247"/>
                  <a:gd name="T56" fmla="*/ 2147483647 w 988"/>
                  <a:gd name="T57" fmla="*/ 2147483647 h 247"/>
                  <a:gd name="T58" fmla="*/ 2147483647 w 988"/>
                  <a:gd name="T59" fmla="*/ 2147483647 h 247"/>
                  <a:gd name="T60" fmla="*/ 2147483647 w 988"/>
                  <a:gd name="T61" fmla="*/ 2147483647 h 247"/>
                  <a:gd name="T62" fmla="*/ 2147483647 w 988"/>
                  <a:gd name="T63" fmla="*/ 2147483647 h 247"/>
                  <a:gd name="T64" fmla="*/ 2147483647 w 988"/>
                  <a:gd name="T65" fmla="*/ 2147483647 h 247"/>
                  <a:gd name="T66" fmla="*/ 2147483647 w 988"/>
                  <a:gd name="T67" fmla="*/ 2147483647 h 247"/>
                  <a:gd name="T68" fmla="*/ 2147483647 w 988"/>
                  <a:gd name="T69" fmla="*/ 2147483647 h 247"/>
                  <a:gd name="T70" fmla="*/ 2147483647 w 988"/>
                  <a:gd name="T71" fmla="*/ 2147483647 h 247"/>
                  <a:gd name="T72" fmla="*/ 2147483647 w 988"/>
                  <a:gd name="T73" fmla="*/ 2147483647 h 247"/>
                  <a:gd name="T74" fmla="*/ 2147483647 w 988"/>
                  <a:gd name="T75" fmla="*/ 2147483647 h 247"/>
                  <a:gd name="T76" fmla="*/ 2147483647 w 988"/>
                  <a:gd name="T77" fmla="*/ 2147483647 h 247"/>
                  <a:gd name="T78" fmla="*/ 2147483647 w 988"/>
                  <a:gd name="T79" fmla="*/ 2147483647 h 247"/>
                  <a:gd name="T80" fmla="*/ 2147483647 w 988"/>
                  <a:gd name="T81" fmla="*/ 2147483647 h 247"/>
                  <a:gd name="T82" fmla="*/ 2147483647 w 988"/>
                  <a:gd name="T83" fmla="*/ 2147483647 h 247"/>
                  <a:gd name="T84" fmla="*/ 2147483647 w 988"/>
                  <a:gd name="T85" fmla="*/ 2147483647 h 247"/>
                  <a:gd name="T86" fmla="*/ 2147483647 w 988"/>
                  <a:gd name="T87" fmla="*/ 2147483647 h 247"/>
                  <a:gd name="T88" fmla="*/ 2147483647 w 988"/>
                  <a:gd name="T89" fmla="*/ 2147483647 h 247"/>
                  <a:gd name="T90" fmla="*/ 2147483647 w 988"/>
                  <a:gd name="T91" fmla="*/ 2147483647 h 247"/>
                  <a:gd name="T92" fmla="*/ 2147483647 w 988"/>
                  <a:gd name="T93" fmla="*/ 2147483647 h 247"/>
                  <a:gd name="T94" fmla="*/ 2147483647 w 988"/>
                  <a:gd name="T95" fmla="*/ 2147483647 h 2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47"/>
                  <a:gd name="T146" fmla="*/ 988 w 988"/>
                  <a:gd name="T147" fmla="*/ 247 h 2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47">
                    <a:moveTo>
                      <a:pt x="0" y="0"/>
                    </a:moveTo>
                    <a:lnTo>
                      <a:pt x="8" y="0"/>
                    </a:lnTo>
                    <a:lnTo>
                      <a:pt x="20" y="4"/>
                    </a:lnTo>
                    <a:lnTo>
                      <a:pt x="28" y="8"/>
                    </a:lnTo>
                    <a:lnTo>
                      <a:pt x="40" y="16"/>
                    </a:lnTo>
                    <a:lnTo>
                      <a:pt x="52" y="28"/>
                    </a:lnTo>
                    <a:lnTo>
                      <a:pt x="60" y="40"/>
                    </a:lnTo>
                    <a:lnTo>
                      <a:pt x="72" y="56"/>
                    </a:lnTo>
                    <a:lnTo>
                      <a:pt x="80" y="72"/>
                    </a:lnTo>
                    <a:lnTo>
                      <a:pt x="92" y="88"/>
                    </a:lnTo>
                    <a:lnTo>
                      <a:pt x="100" y="104"/>
                    </a:lnTo>
                    <a:lnTo>
                      <a:pt x="112" y="116"/>
                    </a:lnTo>
                    <a:lnTo>
                      <a:pt x="124" y="128"/>
                    </a:lnTo>
                    <a:lnTo>
                      <a:pt x="132" y="140"/>
                    </a:lnTo>
                    <a:lnTo>
                      <a:pt x="144" y="152"/>
                    </a:lnTo>
                    <a:lnTo>
                      <a:pt x="152" y="160"/>
                    </a:lnTo>
                    <a:lnTo>
                      <a:pt x="164" y="172"/>
                    </a:lnTo>
                    <a:lnTo>
                      <a:pt x="172" y="180"/>
                    </a:lnTo>
                    <a:lnTo>
                      <a:pt x="184" y="192"/>
                    </a:lnTo>
                    <a:lnTo>
                      <a:pt x="196" y="200"/>
                    </a:lnTo>
                    <a:lnTo>
                      <a:pt x="204" y="212"/>
                    </a:lnTo>
                    <a:lnTo>
                      <a:pt x="216" y="220"/>
                    </a:lnTo>
                    <a:lnTo>
                      <a:pt x="224" y="228"/>
                    </a:lnTo>
                    <a:lnTo>
                      <a:pt x="236" y="232"/>
                    </a:lnTo>
                    <a:lnTo>
                      <a:pt x="244" y="240"/>
                    </a:lnTo>
                    <a:lnTo>
                      <a:pt x="256" y="243"/>
                    </a:lnTo>
                    <a:lnTo>
                      <a:pt x="268" y="243"/>
                    </a:lnTo>
                    <a:lnTo>
                      <a:pt x="276" y="247"/>
                    </a:lnTo>
                    <a:lnTo>
                      <a:pt x="288" y="247"/>
                    </a:lnTo>
                    <a:lnTo>
                      <a:pt x="296" y="247"/>
                    </a:lnTo>
                    <a:lnTo>
                      <a:pt x="308" y="247"/>
                    </a:lnTo>
                    <a:lnTo>
                      <a:pt x="316" y="243"/>
                    </a:lnTo>
                    <a:lnTo>
                      <a:pt x="328" y="243"/>
                    </a:lnTo>
                    <a:lnTo>
                      <a:pt x="340" y="243"/>
                    </a:lnTo>
                    <a:lnTo>
                      <a:pt x="348" y="243"/>
                    </a:lnTo>
                    <a:lnTo>
                      <a:pt x="360" y="243"/>
                    </a:lnTo>
                    <a:lnTo>
                      <a:pt x="368" y="243"/>
                    </a:lnTo>
                    <a:lnTo>
                      <a:pt x="380" y="243"/>
                    </a:lnTo>
                    <a:lnTo>
                      <a:pt x="388" y="243"/>
                    </a:lnTo>
                    <a:lnTo>
                      <a:pt x="400" y="243"/>
                    </a:lnTo>
                    <a:lnTo>
                      <a:pt x="412" y="243"/>
                    </a:lnTo>
                    <a:lnTo>
                      <a:pt x="420" y="243"/>
                    </a:lnTo>
                    <a:lnTo>
                      <a:pt x="432" y="243"/>
                    </a:lnTo>
                    <a:lnTo>
                      <a:pt x="440" y="243"/>
                    </a:lnTo>
                    <a:lnTo>
                      <a:pt x="452" y="243"/>
                    </a:lnTo>
                    <a:lnTo>
                      <a:pt x="460" y="243"/>
                    </a:lnTo>
                    <a:lnTo>
                      <a:pt x="472" y="243"/>
                    </a:lnTo>
                    <a:lnTo>
                      <a:pt x="484" y="243"/>
                    </a:lnTo>
                    <a:lnTo>
                      <a:pt x="492" y="243"/>
                    </a:lnTo>
                    <a:lnTo>
                      <a:pt x="504" y="243"/>
                    </a:lnTo>
                    <a:lnTo>
                      <a:pt x="512" y="243"/>
                    </a:lnTo>
                    <a:lnTo>
                      <a:pt x="524" y="243"/>
                    </a:lnTo>
                    <a:lnTo>
                      <a:pt x="532" y="243"/>
                    </a:lnTo>
                    <a:lnTo>
                      <a:pt x="544" y="243"/>
                    </a:lnTo>
                    <a:lnTo>
                      <a:pt x="556" y="243"/>
                    </a:lnTo>
                    <a:lnTo>
                      <a:pt x="564" y="243"/>
                    </a:lnTo>
                    <a:lnTo>
                      <a:pt x="576" y="243"/>
                    </a:lnTo>
                    <a:lnTo>
                      <a:pt x="584" y="243"/>
                    </a:lnTo>
                    <a:lnTo>
                      <a:pt x="596" y="243"/>
                    </a:lnTo>
                    <a:lnTo>
                      <a:pt x="604" y="243"/>
                    </a:lnTo>
                    <a:lnTo>
                      <a:pt x="616" y="243"/>
                    </a:lnTo>
                    <a:lnTo>
                      <a:pt x="628" y="243"/>
                    </a:lnTo>
                    <a:lnTo>
                      <a:pt x="636" y="243"/>
                    </a:lnTo>
                    <a:lnTo>
                      <a:pt x="648" y="243"/>
                    </a:lnTo>
                    <a:lnTo>
                      <a:pt x="656" y="243"/>
                    </a:lnTo>
                    <a:lnTo>
                      <a:pt x="668" y="243"/>
                    </a:lnTo>
                    <a:lnTo>
                      <a:pt x="676" y="243"/>
                    </a:lnTo>
                    <a:lnTo>
                      <a:pt x="688" y="243"/>
                    </a:lnTo>
                    <a:lnTo>
                      <a:pt x="700" y="243"/>
                    </a:lnTo>
                    <a:lnTo>
                      <a:pt x="708" y="243"/>
                    </a:lnTo>
                    <a:lnTo>
                      <a:pt x="720" y="243"/>
                    </a:lnTo>
                    <a:lnTo>
                      <a:pt x="728" y="243"/>
                    </a:lnTo>
                    <a:lnTo>
                      <a:pt x="740" y="243"/>
                    </a:lnTo>
                    <a:lnTo>
                      <a:pt x="748" y="243"/>
                    </a:lnTo>
                    <a:lnTo>
                      <a:pt x="760" y="243"/>
                    </a:lnTo>
                    <a:lnTo>
                      <a:pt x="772" y="247"/>
                    </a:lnTo>
                    <a:lnTo>
                      <a:pt x="780" y="247"/>
                    </a:lnTo>
                    <a:lnTo>
                      <a:pt x="792" y="247"/>
                    </a:lnTo>
                    <a:lnTo>
                      <a:pt x="800" y="247"/>
                    </a:lnTo>
                    <a:lnTo>
                      <a:pt x="812" y="247"/>
                    </a:lnTo>
                    <a:lnTo>
                      <a:pt x="820" y="247"/>
                    </a:lnTo>
                    <a:lnTo>
                      <a:pt x="832" y="247"/>
                    </a:lnTo>
                    <a:lnTo>
                      <a:pt x="844" y="247"/>
                    </a:lnTo>
                    <a:lnTo>
                      <a:pt x="852" y="247"/>
                    </a:lnTo>
                    <a:lnTo>
                      <a:pt x="864" y="247"/>
                    </a:lnTo>
                    <a:lnTo>
                      <a:pt x="872" y="247"/>
                    </a:lnTo>
                    <a:lnTo>
                      <a:pt x="884" y="247"/>
                    </a:lnTo>
                    <a:lnTo>
                      <a:pt x="892" y="247"/>
                    </a:lnTo>
                    <a:lnTo>
                      <a:pt x="904" y="247"/>
                    </a:lnTo>
                    <a:lnTo>
                      <a:pt x="916" y="247"/>
                    </a:lnTo>
                    <a:lnTo>
                      <a:pt x="924" y="247"/>
                    </a:lnTo>
                    <a:lnTo>
                      <a:pt x="936" y="247"/>
                    </a:lnTo>
                    <a:lnTo>
                      <a:pt x="944" y="247"/>
                    </a:lnTo>
                    <a:lnTo>
                      <a:pt x="956" y="247"/>
                    </a:lnTo>
                    <a:lnTo>
                      <a:pt x="964" y="247"/>
                    </a:lnTo>
                    <a:lnTo>
                      <a:pt x="976" y="247"/>
                    </a:lnTo>
                    <a:lnTo>
                      <a:pt x="988" y="247"/>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4" name="Freeform 272"/>
              <p:cNvSpPr>
                <a:spLocks/>
              </p:cNvSpPr>
              <p:nvPr/>
            </p:nvSpPr>
            <p:spPr bwMode="auto">
              <a:xfrm>
                <a:off x="7723807" y="5382150"/>
                <a:ext cx="1447800" cy="377938"/>
              </a:xfrm>
              <a:custGeom>
                <a:avLst/>
                <a:gdLst>
                  <a:gd name="T0" fmla="*/ 2147483647 w 988"/>
                  <a:gd name="T1" fmla="*/ 0 h 272"/>
                  <a:gd name="T2" fmla="*/ 2147483647 w 988"/>
                  <a:gd name="T3" fmla="*/ 2147483647 h 272"/>
                  <a:gd name="T4" fmla="*/ 2147483647 w 988"/>
                  <a:gd name="T5" fmla="*/ 2147483647 h 272"/>
                  <a:gd name="T6" fmla="*/ 2147483647 w 988"/>
                  <a:gd name="T7" fmla="*/ 2147483647 h 272"/>
                  <a:gd name="T8" fmla="*/ 2147483647 w 988"/>
                  <a:gd name="T9" fmla="*/ 2147483647 h 272"/>
                  <a:gd name="T10" fmla="*/ 2147483647 w 988"/>
                  <a:gd name="T11" fmla="*/ 2147483647 h 272"/>
                  <a:gd name="T12" fmla="*/ 2147483647 w 988"/>
                  <a:gd name="T13" fmla="*/ 2147483647 h 272"/>
                  <a:gd name="T14" fmla="*/ 2147483647 w 988"/>
                  <a:gd name="T15" fmla="*/ 2147483647 h 272"/>
                  <a:gd name="T16" fmla="*/ 2147483647 w 988"/>
                  <a:gd name="T17" fmla="*/ 2147483647 h 272"/>
                  <a:gd name="T18" fmla="*/ 2147483647 w 988"/>
                  <a:gd name="T19" fmla="*/ 2147483647 h 272"/>
                  <a:gd name="T20" fmla="*/ 2147483647 w 988"/>
                  <a:gd name="T21" fmla="*/ 2147483647 h 272"/>
                  <a:gd name="T22" fmla="*/ 2147483647 w 988"/>
                  <a:gd name="T23" fmla="*/ 2147483647 h 272"/>
                  <a:gd name="T24" fmla="*/ 2147483647 w 988"/>
                  <a:gd name="T25" fmla="*/ 2147483647 h 272"/>
                  <a:gd name="T26" fmla="*/ 2147483647 w 988"/>
                  <a:gd name="T27" fmla="*/ 2147483647 h 272"/>
                  <a:gd name="T28" fmla="*/ 2147483647 w 988"/>
                  <a:gd name="T29" fmla="*/ 2147483647 h 272"/>
                  <a:gd name="T30" fmla="*/ 2147483647 w 988"/>
                  <a:gd name="T31" fmla="*/ 2147483647 h 272"/>
                  <a:gd name="T32" fmla="*/ 2147483647 w 988"/>
                  <a:gd name="T33" fmla="*/ 2147483647 h 272"/>
                  <a:gd name="T34" fmla="*/ 2147483647 w 988"/>
                  <a:gd name="T35" fmla="*/ 2147483647 h 272"/>
                  <a:gd name="T36" fmla="*/ 2147483647 w 988"/>
                  <a:gd name="T37" fmla="*/ 2147483647 h 272"/>
                  <a:gd name="T38" fmla="*/ 2147483647 w 988"/>
                  <a:gd name="T39" fmla="*/ 2147483647 h 272"/>
                  <a:gd name="T40" fmla="*/ 2147483647 w 988"/>
                  <a:gd name="T41" fmla="*/ 2147483647 h 272"/>
                  <a:gd name="T42" fmla="*/ 2147483647 w 988"/>
                  <a:gd name="T43" fmla="*/ 2147483647 h 272"/>
                  <a:gd name="T44" fmla="*/ 2147483647 w 988"/>
                  <a:gd name="T45" fmla="*/ 2147483647 h 272"/>
                  <a:gd name="T46" fmla="*/ 2147483647 w 988"/>
                  <a:gd name="T47" fmla="*/ 2147483647 h 272"/>
                  <a:gd name="T48" fmla="*/ 2147483647 w 988"/>
                  <a:gd name="T49" fmla="*/ 2147483647 h 272"/>
                  <a:gd name="T50" fmla="*/ 2147483647 w 988"/>
                  <a:gd name="T51" fmla="*/ 2147483647 h 272"/>
                  <a:gd name="T52" fmla="*/ 2147483647 w 988"/>
                  <a:gd name="T53" fmla="*/ 2147483647 h 272"/>
                  <a:gd name="T54" fmla="*/ 2147483647 w 988"/>
                  <a:gd name="T55" fmla="*/ 2147483647 h 272"/>
                  <a:gd name="T56" fmla="*/ 2147483647 w 988"/>
                  <a:gd name="T57" fmla="*/ 2147483647 h 272"/>
                  <a:gd name="T58" fmla="*/ 2147483647 w 988"/>
                  <a:gd name="T59" fmla="*/ 2147483647 h 272"/>
                  <a:gd name="T60" fmla="*/ 2147483647 w 988"/>
                  <a:gd name="T61" fmla="*/ 2147483647 h 272"/>
                  <a:gd name="T62" fmla="*/ 2147483647 w 988"/>
                  <a:gd name="T63" fmla="*/ 2147483647 h 272"/>
                  <a:gd name="T64" fmla="*/ 2147483647 w 988"/>
                  <a:gd name="T65" fmla="*/ 2147483647 h 272"/>
                  <a:gd name="T66" fmla="*/ 2147483647 w 988"/>
                  <a:gd name="T67" fmla="*/ 2147483647 h 272"/>
                  <a:gd name="T68" fmla="*/ 2147483647 w 988"/>
                  <a:gd name="T69" fmla="*/ 2147483647 h 272"/>
                  <a:gd name="T70" fmla="*/ 2147483647 w 988"/>
                  <a:gd name="T71" fmla="*/ 2147483647 h 272"/>
                  <a:gd name="T72" fmla="*/ 2147483647 w 988"/>
                  <a:gd name="T73" fmla="*/ 2147483647 h 272"/>
                  <a:gd name="T74" fmla="*/ 2147483647 w 988"/>
                  <a:gd name="T75" fmla="*/ 2147483647 h 272"/>
                  <a:gd name="T76" fmla="*/ 2147483647 w 988"/>
                  <a:gd name="T77" fmla="*/ 2147483647 h 272"/>
                  <a:gd name="T78" fmla="*/ 2147483647 w 988"/>
                  <a:gd name="T79" fmla="*/ 2147483647 h 272"/>
                  <a:gd name="T80" fmla="*/ 2147483647 w 988"/>
                  <a:gd name="T81" fmla="*/ 2147483647 h 272"/>
                  <a:gd name="T82" fmla="*/ 2147483647 w 988"/>
                  <a:gd name="T83" fmla="*/ 2147483647 h 272"/>
                  <a:gd name="T84" fmla="*/ 2147483647 w 988"/>
                  <a:gd name="T85" fmla="*/ 2147483647 h 272"/>
                  <a:gd name="T86" fmla="*/ 2147483647 w 988"/>
                  <a:gd name="T87" fmla="*/ 2147483647 h 272"/>
                  <a:gd name="T88" fmla="*/ 2147483647 w 988"/>
                  <a:gd name="T89" fmla="*/ 2147483647 h 272"/>
                  <a:gd name="T90" fmla="*/ 2147483647 w 988"/>
                  <a:gd name="T91" fmla="*/ 2147483647 h 272"/>
                  <a:gd name="T92" fmla="*/ 2147483647 w 988"/>
                  <a:gd name="T93" fmla="*/ 2147483647 h 272"/>
                  <a:gd name="T94" fmla="*/ 2147483647 w 988"/>
                  <a:gd name="T95" fmla="*/ 2147483647 h 2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272"/>
                  <a:gd name="T146" fmla="*/ 988 w 988"/>
                  <a:gd name="T147" fmla="*/ 272 h 2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272">
                    <a:moveTo>
                      <a:pt x="0" y="8"/>
                    </a:moveTo>
                    <a:lnTo>
                      <a:pt x="8" y="0"/>
                    </a:lnTo>
                    <a:lnTo>
                      <a:pt x="20" y="0"/>
                    </a:lnTo>
                    <a:lnTo>
                      <a:pt x="28" y="12"/>
                    </a:lnTo>
                    <a:lnTo>
                      <a:pt x="40" y="32"/>
                    </a:lnTo>
                    <a:lnTo>
                      <a:pt x="52" y="48"/>
                    </a:lnTo>
                    <a:lnTo>
                      <a:pt x="60" y="64"/>
                    </a:lnTo>
                    <a:lnTo>
                      <a:pt x="72" y="76"/>
                    </a:lnTo>
                    <a:lnTo>
                      <a:pt x="80" y="92"/>
                    </a:lnTo>
                    <a:lnTo>
                      <a:pt x="92" y="104"/>
                    </a:lnTo>
                    <a:lnTo>
                      <a:pt x="100" y="120"/>
                    </a:lnTo>
                    <a:lnTo>
                      <a:pt x="112" y="136"/>
                    </a:lnTo>
                    <a:lnTo>
                      <a:pt x="124" y="152"/>
                    </a:lnTo>
                    <a:lnTo>
                      <a:pt x="132" y="164"/>
                    </a:lnTo>
                    <a:lnTo>
                      <a:pt x="144" y="176"/>
                    </a:lnTo>
                    <a:lnTo>
                      <a:pt x="152" y="188"/>
                    </a:lnTo>
                    <a:lnTo>
                      <a:pt x="164" y="196"/>
                    </a:lnTo>
                    <a:lnTo>
                      <a:pt x="172" y="200"/>
                    </a:lnTo>
                    <a:lnTo>
                      <a:pt x="184" y="208"/>
                    </a:lnTo>
                    <a:lnTo>
                      <a:pt x="196" y="212"/>
                    </a:lnTo>
                    <a:lnTo>
                      <a:pt x="204" y="216"/>
                    </a:lnTo>
                    <a:lnTo>
                      <a:pt x="216" y="220"/>
                    </a:lnTo>
                    <a:lnTo>
                      <a:pt x="224" y="220"/>
                    </a:lnTo>
                    <a:lnTo>
                      <a:pt x="236" y="224"/>
                    </a:lnTo>
                    <a:lnTo>
                      <a:pt x="244" y="224"/>
                    </a:lnTo>
                    <a:lnTo>
                      <a:pt x="256" y="224"/>
                    </a:lnTo>
                    <a:lnTo>
                      <a:pt x="268" y="228"/>
                    </a:lnTo>
                    <a:lnTo>
                      <a:pt x="276" y="228"/>
                    </a:lnTo>
                    <a:lnTo>
                      <a:pt x="288" y="232"/>
                    </a:lnTo>
                    <a:lnTo>
                      <a:pt x="296" y="232"/>
                    </a:lnTo>
                    <a:lnTo>
                      <a:pt x="308" y="236"/>
                    </a:lnTo>
                    <a:lnTo>
                      <a:pt x="316" y="236"/>
                    </a:lnTo>
                    <a:lnTo>
                      <a:pt x="328" y="236"/>
                    </a:lnTo>
                    <a:lnTo>
                      <a:pt x="340" y="240"/>
                    </a:lnTo>
                    <a:lnTo>
                      <a:pt x="348" y="240"/>
                    </a:lnTo>
                    <a:lnTo>
                      <a:pt x="360" y="240"/>
                    </a:lnTo>
                    <a:lnTo>
                      <a:pt x="368" y="244"/>
                    </a:lnTo>
                    <a:lnTo>
                      <a:pt x="380" y="244"/>
                    </a:lnTo>
                    <a:lnTo>
                      <a:pt x="388" y="244"/>
                    </a:lnTo>
                    <a:lnTo>
                      <a:pt x="400" y="248"/>
                    </a:lnTo>
                    <a:lnTo>
                      <a:pt x="412" y="248"/>
                    </a:lnTo>
                    <a:lnTo>
                      <a:pt x="420" y="248"/>
                    </a:lnTo>
                    <a:lnTo>
                      <a:pt x="432" y="248"/>
                    </a:lnTo>
                    <a:lnTo>
                      <a:pt x="440" y="252"/>
                    </a:lnTo>
                    <a:lnTo>
                      <a:pt x="452" y="252"/>
                    </a:lnTo>
                    <a:lnTo>
                      <a:pt x="460" y="252"/>
                    </a:lnTo>
                    <a:lnTo>
                      <a:pt x="472" y="252"/>
                    </a:lnTo>
                    <a:lnTo>
                      <a:pt x="484" y="252"/>
                    </a:lnTo>
                    <a:lnTo>
                      <a:pt x="492" y="256"/>
                    </a:lnTo>
                    <a:lnTo>
                      <a:pt x="504" y="256"/>
                    </a:lnTo>
                    <a:lnTo>
                      <a:pt x="512" y="256"/>
                    </a:lnTo>
                    <a:lnTo>
                      <a:pt x="524" y="256"/>
                    </a:lnTo>
                    <a:lnTo>
                      <a:pt x="532" y="256"/>
                    </a:lnTo>
                    <a:lnTo>
                      <a:pt x="544" y="256"/>
                    </a:lnTo>
                    <a:lnTo>
                      <a:pt x="556" y="256"/>
                    </a:lnTo>
                    <a:lnTo>
                      <a:pt x="564" y="256"/>
                    </a:lnTo>
                    <a:lnTo>
                      <a:pt x="576" y="256"/>
                    </a:lnTo>
                    <a:lnTo>
                      <a:pt x="584" y="256"/>
                    </a:lnTo>
                    <a:lnTo>
                      <a:pt x="596" y="256"/>
                    </a:lnTo>
                    <a:lnTo>
                      <a:pt x="604" y="260"/>
                    </a:lnTo>
                    <a:lnTo>
                      <a:pt x="616" y="260"/>
                    </a:lnTo>
                    <a:lnTo>
                      <a:pt x="628" y="260"/>
                    </a:lnTo>
                    <a:lnTo>
                      <a:pt x="636" y="260"/>
                    </a:lnTo>
                    <a:lnTo>
                      <a:pt x="648" y="260"/>
                    </a:lnTo>
                    <a:lnTo>
                      <a:pt x="656" y="264"/>
                    </a:lnTo>
                    <a:lnTo>
                      <a:pt x="668" y="264"/>
                    </a:lnTo>
                    <a:lnTo>
                      <a:pt x="676" y="264"/>
                    </a:lnTo>
                    <a:lnTo>
                      <a:pt x="688" y="264"/>
                    </a:lnTo>
                    <a:lnTo>
                      <a:pt x="700" y="264"/>
                    </a:lnTo>
                    <a:lnTo>
                      <a:pt x="708" y="264"/>
                    </a:lnTo>
                    <a:lnTo>
                      <a:pt x="720" y="268"/>
                    </a:lnTo>
                    <a:lnTo>
                      <a:pt x="728" y="268"/>
                    </a:lnTo>
                    <a:lnTo>
                      <a:pt x="740" y="268"/>
                    </a:lnTo>
                    <a:lnTo>
                      <a:pt x="748" y="268"/>
                    </a:lnTo>
                    <a:lnTo>
                      <a:pt x="760" y="268"/>
                    </a:lnTo>
                    <a:lnTo>
                      <a:pt x="772" y="268"/>
                    </a:lnTo>
                    <a:lnTo>
                      <a:pt x="780" y="268"/>
                    </a:lnTo>
                    <a:lnTo>
                      <a:pt x="792" y="268"/>
                    </a:lnTo>
                    <a:lnTo>
                      <a:pt x="800" y="268"/>
                    </a:lnTo>
                    <a:lnTo>
                      <a:pt x="812" y="268"/>
                    </a:lnTo>
                    <a:lnTo>
                      <a:pt x="820" y="268"/>
                    </a:lnTo>
                    <a:lnTo>
                      <a:pt x="832" y="272"/>
                    </a:lnTo>
                    <a:lnTo>
                      <a:pt x="844" y="272"/>
                    </a:lnTo>
                    <a:lnTo>
                      <a:pt x="852" y="272"/>
                    </a:lnTo>
                    <a:lnTo>
                      <a:pt x="864" y="272"/>
                    </a:lnTo>
                    <a:lnTo>
                      <a:pt x="872" y="272"/>
                    </a:lnTo>
                    <a:lnTo>
                      <a:pt x="884" y="272"/>
                    </a:lnTo>
                    <a:lnTo>
                      <a:pt x="892" y="272"/>
                    </a:lnTo>
                    <a:lnTo>
                      <a:pt x="904" y="272"/>
                    </a:lnTo>
                    <a:lnTo>
                      <a:pt x="916" y="272"/>
                    </a:lnTo>
                    <a:lnTo>
                      <a:pt x="924" y="272"/>
                    </a:lnTo>
                    <a:lnTo>
                      <a:pt x="936" y="272"/>
                    </a:lnTo>
                    <a:lnTo>
                      <a:pt x="944" y="272"/>
                    </a:lnTo>
                    <a:lnTo>
                      <a:pt x="956" y="272"/>
                    </a:lnTo>
                    <a:lnTo>
                      <a:pt x="964" y="272"/>
                    </a:lnTo>
                    <a:lnTo>
                      <a:pt x="976" y="272"/>
                    </a:lnTo>
                    <a:lnTo>
                      <a:pt x="988" y="272"/>
                    </a:lnTo>
                  </a:path>
                </a:pathLst>
              </a:custGeom>
              <a:noFill/>
              <a:ln w="28575">
                <a:solidFill>
                  <a:srgbClr val="99CC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5" name="Rectangle 273"/>
              <p:cNvSpPr>
                <a:spLocks noChangeArrowheads="1"/>
              </p:cNvSpPr>
              <p:nvPr/>
            </p:nvSpPr>
            <p:spPr bwMode="auto">
              <a:xfrm>
                <a:off x="8151700" y="5886531"/>
                <a:ext cx="674865"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rPr>
                  <a:t>frequency (Hz)</a:t>
                </a:r>
                <a:endParaRPr lang="en-US"/>
              </a:p>
            </p:txBody>
          </p:sp>
          <p:sp>
            <p:nvSpPr>
              <p:cNvPr id="566" name="Rectangle 274"/>
              <p:cNvSpPr>
                <a:spLocks noChangeArrowheads="1"/>
              </p:cNvSpPr>
              <p:nvPr/>
            </p:nvSpPr>
            <p:spPr bwMode="auto">
              <a:xfrm rot="16200000">
                <a:off x="7183627" y="4991287"/>
                <a:ext cx="670055"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rPr>
                  <a:t>spectral power</a:t>
                </a:r>
                <a:endParaRPr lang="en-US"/>
              </a:p>
            </p:txBody>
          </p:sp>
          <p:sp>
            <p:nvSpPr>
              <p:cNvPr id="567" name="Rectangle 275"/>
              <p:cNvSpPr>
                <a:spLocks noChangeArrowheads="1"/>
              </p:cNvSpPr>
              <p:nvPr/>
            </p:nvSpPr>
            <p:spPr bwMode="auto">
              <a:xfrm>
                <a:off x="7322083" y="6178487"/>
                <a:ext cx="225404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sz="1600" dirty="0">
                    <a:solidFill>
                      <a:srgbClr val="92D050"/>
                    </a:solidFill>
                  </a:rPr>
                  <a:t>Backward transfer function</a:t>
                </a:r>
                <a:endParaRPr lang="en-US" sz="2800" dirty="0">
                  <a:solidFill>
                    <a:srgbClr val="92D050"/>
                  </a:solidFill>
                </a:endParaRPr>
              </a:p>
            </p:txBody>
          </p:sp>
          <p:sp>
            <p:nvSpPr>
              <p:cNvPr id="568" name="Freeform 259"/>
              <p:cNvSpPr>
                <a:spLocks/>
              </p:cNvSpPr>
              <p:nvPr/>
            </p:nvSpPr>
            <p:spPr bwMode="auto">
              <a:xfrm>
                <a:off x="7723807" y="5315455"/>
                <a:ext cx="1447800" cy="433517"/>
              </a:xfrm>
              <a:custGeom>
                <a:avLst/>
                <a:gdLst>
                  <a:gd name="T0" fmla="*/ 2147483647 w 988"/>
                  <a:gd name="T1" fmla="*/ 2147483647 h 312"/>
                  <a:gd name="T2" fmla="*/ 2147483647 w 988"/>
                  <a:gd name="T3" fmla="*/ 2147483647 h 312"/>
                  <a:gd name="T4" fmla="*/ 2147483647 w 988"/>
                  <a:gd name="T5" fmla="*/ 0 h 312"/>
                  <a:gd name="T6" fmla="*/ 2147483647 w 988"/>
                  <a:gd name="T7" fmla="*/ 2147483647 h 312"/>
                  <a:gd name="T8" fmla="*/ 2147483647 w 988"/>
                  <a:gd name="T9" fmla="*/ 2147483647 h 312"/>
                  <a:gd name="T10" fmla="*/ 2147483647 w 988"/>
                  <a:gd name="T11" fmla="*/ 2147483647 h 312"/>
                  <a:gd name="T12" fmla="*/ 2147483647 w 988"/>
                  <a:gd name="T13" fmla="*/ 2147483647 h 312"/>
                  <a:gd name="T14" fmla="*/ 2147483647 w 988"/>
                  <a:gd name="T15" fmla="*/ 2147483647 h 312"/>
                  <a:gd name="T16" fmla="*/ 2147483647 w 988"/>
                  <a:gd name="T17" fmla="*/ 2147483647 h 312"/>
                  <a:gd name="T18" fmla="*/ 2147483647 w 988"/>
                  <a:gd name="T19" fmla="*/ 2147483647 h 312"/>
                  <a:gd name="T20" fmla="*/ 2147483647 w 988"/>
                  <a:gd name="T21" fmla="*/ 2147483647 h 312"/>
                  <a:gd name="T22" fmla="*/ 2147483647 w 988"/>
                  <a:gd name="T23" fmla="*/ 2147483647 h 312"/>
                  <a:gd name="T24" fmla="*/ 2147483647 w 988"/>
                  <a:gd name="T25" fmla="*/ 2147483647 h 312"/>
                  <a:gd name="T26" fmla="*/ 2147483647 w 988"/>
                  <a:gd name="T27" fmla="*/ 2147483647 h 312"/>
                  <a:gd name="T28" fmla="*/ 2147483647 w 988"/>
                  <a:gd name="T29" fmla="*/ 2147483647 h 312"/>
                  <a:gd name="T30" fmla="*/ 2147483647 w 988"/>
                  <a:gd name="T31" fmla="*/ 2147483647 h 312"/>
                  <a:gd name="T32" fmla="*/ 2147483647 w 988"/>
                  <a:gd name="T33" fmla="*/ 2147483647 h 312"/>
                  <a:gd name="T34" fmla="*/ 2147483647 w 988"/>
                  <a:gd name="T35" fmla="*/ 2147483647 h 312"/>
                  <a:gd name="T36" fmla="*/ 2147483647 w 988"/>
                  <a:gd name="T37" fmla="*/ 2147483647 h 312"/>
                  <a:gd name="T38" fmla="*/ 2147483647 w 988"/>
                  <a:gd name="T39" fmla="*/ 2147483647 h 312"/>
                  <a:gd name="T40" fmla="*/ 2147483647 w 988"/>
                  <a:gd name="T41" fmla="*/ 2147483647 h 312"/>
                  <a:gd name="T42" fmla="*/ 2147483647 w 988"/>
                  <a:gd name="T43" fmla="*/ 2147483647 h 312"/>
                  <a:gd name="T44" fmla="*/ 2147483647 w 988"/>
                  <a:gd name="T45" fmla="*/ 2147483647 h 312"/>
                  <a:gd name="T46" fmla="*/ 2147483647 w 988"/>
                  <a:gd name="T47" fmla="*/ 2147483647 h 312"/>
                  <a:gd name="T48" fmla="*/ 2147483647 w 988"/>
                  <a:gd name="T49" fmla="*/ 2147483647 h 312"/>
                  <a:gd name="T50" fmla="*/ 2147483647 w 988"/>
                  <a:gd name="T51" fmla="*/ 2147483647 h 312"/>
                  <a:gd name="T52" fmla="*/ 2147483647 w 988"/>
                  <a:gd name="T53" fmla="*/ 2147483647 h 312"/>
                  <a:gd name="T54" fmla="*/ 2147483647 w 988"/>
                  <a:gd name="T55" fmla="*/ 2147483647 h 312"/>
                  <a:gd name="T56" fmla="*/ 2147483647 w 988"/>
                  <a:gd name="T57" fmla="*/ 2147483647 h 312"/>
                  <a:gd name="T58" fmla="*/ 2147483647 w 988"/>
                  <a:gd name="T59" fmla="*/ 2147483647 h 312"/>
                  <a:gd name="T60" fmla="*/ 2147483647 w 988"/>
                  <a:gd name="T61" fmla="*/ 2147483647 h 312"/>
                  <a:gd name="T62" fmla="*/ 2147483647 w 988"/>
                  <a:gd name="T63" fmla="*/ 2147483647 h 312"/>
                  <a:gd name="T64" fmla="*/ 2147483647 w 988"/>
                  <a:gd name="T65" fmla="*/ 2147483647 h 312"/>
                  <a:gd name="T66" fmla="*/ 2147483647 w 988"/>
                  <a:gd name="T67" fmla="*/ 2147483647 h 312"/>
                  <a:gd name="T68" fmla="*/ 2147483647 w 988"/>
                  <a:gd name="T69" fmla="*/ 2147483647 h 312"/>
                  <a:gd name="T70" fmla="*/ 2147483647 w 988"/>
                  <a:gd name="T71" fmla="*/ 2147483647 h 312"/>
                  <a:gd name="T72" fmla="*/ 2147483647 w 988"/>
                  <a:gd name="T73" fmla="*/ 2147483647 h 312"/>
                  <a:gd name="T74" fmla="*/ 2147483647 w 988"/>
                  <a:gd name="T75" fmla="*/ 2147483647 h 312"/>
                  <a:gd name="T76" fmla="*/ 2147483647 w 988"/>
                  <a:gd name="T77" fmla="*/ 2147483647 h 312"/>
                  <a:gd name="T78" fmla="*/ 2147483647 w 988"/>
                  <a:gd name="T79" fmla="*/ 2147483647 h 312"/>
                  <a:gd name="T80" fmla="*/ 2147483647 w 988"/>
                  <a:gd name="T81" fmla="*/ 2147483647 h 312"/>
                  <a:gd name="T82" fmla="*/ 2147483647 w 988"/>
                  <a:gd name="T83" fmla="*/ 2147483647 h 312"/>
                  <a:gd name="T84" fmla="*/ 2147483647 w 988"/>
                  <a:gd name="T85" fmla="*/ 2147483647 h 312"/>
                  <a:gd name="T86" fmla="*/ 2147483647 w 988"/>
                  <a:gd name="T87" fmla="*/ 2147483647 h 312"/>
                  <a:gd name="T88" fmla="*/ 2147483647 w 988"/>
                  <a:gd name="T89" fmla="*/ 2147483647 h 312"/>
                  <a:gd name="T90" fmla="*/ 2147483647 w 988"/>
                  <a:gd name="T91" fmla="*/ 2147483647 h 312"/>
                  <a:gd name="T92" fmla="*/ 2147483647 w 988"/>
                  <a:gd name="T93" fmla="*/ 2147483647 h 312"/>
                  <a:gd name="T94" fmla="*/ 2147483647 w 988"/>
                  <a:gd name="T95" fmla="*/ 2147483647 h 3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312"/>
                  <a:gd name="T146" fmla="*/ 988 w 988"/>
                  <a:gd name="T147" fmla="*/ 312 h 3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312">
                    <a:moveTo>
                      <a:pt x="0" y="12"/>
                    </a:moveTo>
                    <a:lnTo>
                      <a:pt x="8" y="8"/>
                    </a:lnTo>
                    <a:lnTo>
                      <a:pt x="20" y="4"/>
                    </a:lnTo>
                    <a:lnTo>
                      <a:pt x="28" y="4"/>
                    </a:lnTo>
                    <a:lnTo>
                      <a:pt x="40" y="0"/>
                    </a:lnTo>
                    <a:lnTo>
                      <a:pt x="52" y="0"/>
                    </a:lnTo>
                    <a:lnTo>
                      <a:pt x="60" y="0"/>
                    </a:lnTo>
                    <a:lnTo>
                      <a:pt x="72" y="4"/>
                    </a:lnTo>
                    <a:lnTo>
                      <a:pt x="80" y="16"/>
                    </a:lnTo>
                    <a:lnTo>
                      <a:pt x="92" y="32"/>
                    </a:lnTo>
                    <a:lnTo>
                      <a:pt x="100" y="52"/>
                    </a:lnTo>
                    <a:lnTo>
                      <a:pt x="112" y="76"/>
                    </a:lnTo>
                    <a:lnTo>
                      <a:pt x="124" y="104"/>
                    </a:lnTo>
                    <a:lnTo>
                      <a:pt x="132" y="128"/>
                    </a:lnTo>
                    <a:lnTo>
                      <a:pt x="144" y="148"/>
                    </a:lnTo>
                    <a:lnTo>
                      <a:pt x="152" y="160"/>
                    </a:lnTo>
                    <a:lnTo>
                      <a:pt x="164" y="168"/>
                    </a:lnTo>
                    <a:lnTo>
                      <a:pt x="172" y="168"/>
                    </a:lnTo>
                    <a:lnTo>
                      <a:pt x="184" y="160"/>
                    </a:lnTo>
                    <a:lnTo>
                      <a:pt x="196" y="152"/>
                    </a:lnTo>
                    <a:lnTo>
                      <a:pt x="204" y="140"/>
                    </a:lnTo>
                    <a:lnTo>
                      <a:pt x="216" y="128"/>
                    </a:lnTo>
                    <a:lnTo>
                      <a:pt x="224" y="112"/>
                    </a:lnTo>
                    <a:lnTo>
                      <a:pt x="236" y="100"/>
                    </a:lnTo>
                    <a:lnTo>
                      <a:pt x="244" y="92"/>
                    </a:lnTo>
                    <a:lnTo>
                      <a:pt x="256" y="84"/>
                    </a:lnTo>
                    <a:lnTo>
                      <a:pt x="268" y="76"/>
                    </a:lnTo>
                    <a:lnTo>
                      <a:pt x="276" y="76"/>
                    </a:lnTo>
                    <a:lnTo>
                      <a:pt x="288" y="76"/>
                    </a:lnTo>
                    <a:lnTo>
                      <a:pt x="296" y="80"/>
                    </a:lnTo>
                    <a:lnTo>
                      <a:pt x="308" y="88"/>
                    </a:lnTo>
                    <a:lnTo>
                      <a:pt x="316" y="92"/>
                    </a:lnTo>
                    <a:lnTo>
                      <a:pt x="328" y="100"/>
                    </a:lnTo>
                    <a:lnTo>
                      <a:pt x="340" y="108"/>
                    </a:lnTo>
                    <a:lnTo>
                      <a:pt x="348" y="116"/>
                    </a:lnTo>
                    <a:lnTo>
                      <a:pt x="360" y="124"/>
                    </a:lnTo>
                    <a:lnTo>
                      <a:pt x="368" y="132"/>
                    </a:lnTo>
                    <a:lnTo>
                      <a:pt x="380" y="140"/>
                    </a:lnTo>
                    <a:lnTo>
                      <a:pt x="388" y="144"/>
                    </a:lnTo>
                    <a:lnTo>
                      <a:pt x="400" y="152"/>
                    </a:lnTo>
                    <a:lnTo>
                      <a:pt x="412" y="156"/>
                    </a:lnTo>
                    <a:lnTo>
                      <a:pt x="420" y="160"/>
                    </a:lnTo>
                    <a:lnTo>
                      <a:pt x="432" y="164"/>
                    </a:lnTo>
                    <a:lnTo>
                      <a:pt x="440" y="168"/>
                    </a:lnTo>
                    <a:lnTo>
                      <a:pt x="452" y="172"/>
                    </a:lnTo>
                    <a:lnTo>
                      <a:pt x="460" y="172"/>
                    </a:lnTo>
                    <a:lnTo>
                      <a:pt x="472" y="176"/>
                    </a:lnTo>
                    <a:lnTo>
                      <a:pt x="484" y="176"/>
                    </a:lnTo>
                    <a:lnTo>
                      <a:pt x="492" y="176"/>
                    </a:lnTo>
                    <a:lnTo>
                      <a:pt x="504" y="176"/>
                    </a:lnTo>
                    <a:lnTo>
                      <a:pt x="512" y="176"/>
                    </a:lnTo>
                    <a:lnTo>
                      <a:pt x="524" y="176"/>
                    </a:lnTo>
                    <a:lnTo>
                      <a:pt x="532" y="176"/>
                    </a:lnTo>
                    <a:lnTo>
                      <a:pt x="544" y="176"/>
                    </a:lnTo>
                    <a:lnTo>
                      <a:pt x="556" y="180"/>
                    </a:lnTo>
                    <a:lnTo>
                      <a:pt x="564" y="180"/>
                    </a:lnTo>
                    <a:lnTo>
                      <a:pt x="576" y="180"/>
                    </a:lnTo>
                    <a:lnTo>
                      <a:pt x="584" y="184"/>
                    </a:lnTo>
                    <a:lnTo>
                      <a:pt x="596" y="184"/>
                    </a:lnTo>
                    <a:lnTo>
                      <a:pt x="604" y="192"/>
                    </a:lnTo>
                    <a:lnTo>
                      <a:pt x="616" y="196"/>
                    </a:lnTo>
                    <a:lnTo>
                      <a:pt x="628" y="200"/>
                    </a:lnTo>
                    <a:lnTo>
                      <a:pt x="636" y="208"/>
                    </a:lnTo>
                    <a:lnTo>
                      <a:pt x="648" y="216"/>
                    </a:lnTo>
                    <a:lnTo>
                      <a:pt x="656" y="224"/>
                    </a:lnTo>
                    <a:lnTo>
                      <a:pt x="668" y="232"/>
                    </a:lnTo>
                    <a:lnTo>
                      <a:pt x="676" y="236"/>
                    </a:lnTo>
                    <a:lnTo>
                      <a:pt x="688" y="244"/>
                    </a:lnTo>
                    <a:lnTo>
                      <a:pt x="700" y="252"/>
                    </a:lnTo>
                    <a:lnTo>
                      <a:pt x="708" y="256"/>
                    </a:lnTo>
                    <a:lnTo>
                      <a:pt x="720" y="260"/>
                    </a:lnTo>
                    <a:lnTo>
                      <a:pt x="728" y="268"/>
                    </a:lnTo>
                    <a:lnTo>
                      <a:pt x="740" y="272"/>
                    </a:lnTo>
                    <a:lnTo>
                      <a:pt x="748" y="276"/>
                    </a:lnTo>
                    <a:lnTo>
                      <a:pt x="760" y="280"/>
                    </a:lnTo>
                    <a:lnTo>
                      <a:pt x="772" y="284"/>
                    </a:lnTo>
                    <a:lnTo>
                      <a:pt x="780" y="288"/>
                    </a:lnTo>
                    <a:lnTo>
                      <a:pt x="792" y="288"/>
                    </a:lnTo>
                    <a:lnTo>
                      <a:pt x="800" y="292"/>
                    </a:lnTo>
                    <a:lnTo>
                      <a:pt x="812" y="296"/>
                    </a:lnTo>
                    <a:lnTo>
                      <a:pt x="820" y="296"/>
                    </a:lnTo>
                    <a:lnTo>
                      <a:pt x="832" y="300"/>
                    </a:lnTo>
                    <a:lnTo>
                      <a:pt x="844" y="300"/>
                    </a:lnTo>
                    <a:lnTo>
                      <a:pt x="852" y="300"/>
                    </a:lnTo>
                    <a:lnTo>
                      <a:pt x="864" y="304"/>
                    </a:lnTo>
                    <a:lnTo>
                      <a:pt x="872" y="304"/>
                    </a:lnTo>
                    <a:lnTo>
                      <a:pt x="884" y="308"/>
                    </a:lnTo>
                    <a:lnTo>
                      <a:pt x="892" y="308"/>
                    </a:lnTo>
                    <a:lnTo>
                      <a:pt x="904" y="308"/>
                    </a:lnTo>
                    <a:lnTo>
                      <a:pt x="916" y="308"/>
                    </a:lnTo>
                    <a:lnTo>
                      <a:pt x="924" y="312"/>
                    </a:lnTo>
                    <a:lnTo>
                      <a:pt x="936" y="312"/>
                    </a:lnTo>
                    <a:lnTo>
                      <a:pt x="944" y="312"/>
                    </a:lnTo>
                    <a:lnTo>
                      <a:pt x="956" y="312"/>
                    </a:lnTo>
                    <a:lnTo>
                      <a:pt x="964" y="312"/>
                    </a:lnTo>
                    <a:lnTo>
                      <a:pt x="976" y="312"/>
                    </a:lnTo>
                    <a:lnTo>
                      <a:pt x="988" y="312"/>
                    </a:lnTo>
                  </a:path>
                </a:pathLst>
              </a:custGeom>
              <a:noFill/>
              <a:ln w="0">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cxnSp>
          <p:nvCxnSpPr>
            <p:cNvPr id="488" name="AutoShape 183"/>
            <p:cNvCxnSpPr>
              <a:cxnSpLocks noChangeShapeType="1"/>
            </p:cNvCxnSpPr>
            <p:nvPr/>
          </p:nvCxnSpPr>
          <p:spPr bwMode="auto">
            <a:xfrm flipV="1">
              <a:off x="7383270" y="2393885"/>
              <a:ext cx="0" cy="450050"/>
            </a:xfrm>
            <a:prstGeom prst="straightConnector1">
              <a:avLst/>
            </a:prstGeom>
            <a:noFill/>
            <a:ln w="12700">
              <a:solidFill>
                <a:schemeClr val="accent2">
                  <a:lumMod val="60000"/>
                  <a:lumOff val="40000"/>
                </a:schemeClr>
              </a:solidFill>
              <a:prstDash val="sysDot"/>
              <a:round/>
              <a:headEnd/>
              <a:tailEnd type="triangle" w="med" len="med"/>
            </a:ln>
          </p:spPr>
        </p:cxnSp>
        <p:cxnSp>
          <p:nvCxnSpPr>
            <p:cNvPr id="489" name="AutoShape 183"/>
            <p:cNvCxnSpPr>
              <a:cxnSpLocks noChangeShapeType="1"/>
            </p:cNvCxnSpPr>
            <p:nvPr/>
          </p:nvCxnSpPr>
          <p:spPr bwMode="auto">
            <a:xfrm>
              <a:off x="7383270" y="3699030"/>
              <a:ext cx="0" cy="450050"/>
            </a:xfrm>
            <a:prstGeom prst="straightConnector1">
              <a:avLst/>
            </a:prstGeom>
            <a:noFill/>
            <a:ln w="12700">
              <a:solidFill>
                <a:srgbClr val="92D050"/>
              </a:solidFill>
              <a:prstDash val="sysDot"/>
              <a:round/>
              <a:headEnd/>
              <a:tailEnd type="triangle" w="med" len="med"/>
            </a:ln>
          </p:spPr>
        </p:cxnSp>
        <p:grpSp>
          <p:nvGrpSpPr>
            <p:cNvPr id="490" name="Group 482"/>
            <p:cNvGrpSpPr/>
            <p:nvPr/>
          </p:nvGrpSpPr>
          <p:grpSpPr>
            <a:xfrm>
              <a:off x="5842082" y="2627911"/>
              <a:ext cx="2786295" cy="1440160"/>
              <a:chOff x="6294521" y="2627911"/>
              <a:chExt cx="2786295" cy="1440160"/>
            </a:xfrm>
          </p:grpSpPr>
          <p:cxnSp>
            <p:nvCxnSpPr>
              <p:cNvPr id="495" name="Curved Connector 55"/>
              <p:cNvCxnSpPr>
                <a:stCxn id="496" idx="1"/>
                <a:endCxn id="500" idx="4"/>
              </p:cNvCxnSpPr>
              <p:nvPr/>
            </p:nvCxnSpPr>
            <p:spPr>
              <a:xfrm rot="10800000" flipH="1">
                <a:off x="6991095" y="2968992"/>
                <a:ext cx="1957517" cy="931060"/>
              </a:xfrm>
              <a:prstGeom prst="curvedConnector2">
                <a:avLst/>
              </a:prstGeom>
              <a:ln w="12700">
                <a:solidFill>
                  <a:srgbClr val="92D05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96" name="Isosceles Triangle 495"/>
              <p:cNvSpPr/>
              <p:nvPr/>
            </p:nvSpPr>
            <p:spPr>
              <a:xfrm flipH="1">
                <a:off x="6788863" y="3732034"/>
                <a:ext cx="269641" cy="336037"/>
              </a:xfrm>
              <a:prstGeom prst="triangle">
                <a:avLst/>
              </a:prstGeom>
              <a:solidFill>
                <a:schemeClr val="tx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Isosceles Triangle 496"/>
              <p:cNvSpPr/>
              <p:nvPr/>
            </p:nvSpPr>
            <p:spPr>
              <a:xfrm flipH="1">
                <a:off x="8811175" y="3732034"/>
                <a:ext cx="269641" cy="336037"/>
              </a:xfrm>
              <a:prstGeom prst="triangle">
                <a:avLst/>
              </a:prstGeom>
              <a:solidFill>
                <a:schemeClr val="tx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a:spLocks noChangeArrowheads="1"/>
              </p:cNvSpPr>
              <p:nvPr/>
            </p:nvSpPr>
            <p:spPr bwMode="auto">
              <a:xfrm flipH="1">
                <a:off x="6299754" y="3395996"/>
                <a:ext cx="264408" cy="293076"/>
              </a:xfrm>
              <a:prstGeom prst="ellipse">
                <a:avLst/>
              </a:prstGeom>
              <a:solidFill>
                <a:schemeClr val="tx1"/>
              </a:solidFill>
              <a:ln w="12700">
                <a:noFill/>
                <a:prstDash val="sysDot"/>
                <a:round/>
                <a:headEnd/>
                <a:tailEnd/>
              </a:ln>
            </p:spPr>
            <p:txBody>
              <a:bodyPr wrap="none" anchor="ctr"/>
              <a:lstStyle/>
              <a:p>
                <a:endParaRPr lang="en-US">
                  <a:latin typeface="Arial Narrow" pitchFamily="34" charset="0"/>
                </a:endParaRPr>
              </a:p>
            </p:txBody>
          </p:sp>
          <p:sp>
            <p:nvSpPr>
              <p:cNvPr id="499" name="Oval 7"/>
              <p:cNvSpPr>
                <a:spLocks noChangeArrowheads="1"/>
              </p:cNvSpPr>
              <p:nvPr/>
            </p:nvSpPr>
            <p:spPr bwMode="auto">
              <a:xfrm flipH="1">
                <a:off x="8322065" y="3395996"/>
                <a:ext cx="264408" cy="293076"/>
              </a:xfrm>
              <a:prstGeom prst="ellipse">
                <a:avLst/>
              </a:prstGeom>
              <a:solidFill>
                <a:schemeClr val="tx1"/>
              </a:solidFill>
              <a:ln w="12700">
                <a:noFill/>
                <a:prstDash val="sysDot"/>
                <a:round/>
                <a:headEnd/>
                <a:tailEnd/>
              </a:ln>
            </p:spPr>
            <p:txBody>
              <a:bodyPr wrap="none" anchor="ctr"/>
              <a:lstStyle/>
              <a:p>
                <a:endParaRPr lang="en-US">
                  <a:latin typeface="Arial Narrow" pitchFamily="34" charset="0"/>
                </a:endParaRPr>
              </a:p>
            </p:txBody>
          </p:sp>
          <p:sp>
            <p:nvSpPr>
              <p:cNvPr id="500" name="Oval 7"/>
              <p:cNvSpPr>
                <a:spLocks noChangeArrowheads="1"/>
              </p:cNvSpPr>
              <p:nvPr/>
            </p:nvSpPr>
            <p:spPr bwMode="auto">
              <a:xfrm flipH="1">
                <a:off x="8816408" y="2675916"/>
                <a:ext cx="264408" cy="293076"/>
              </a:xfrm>
              <a:prstGeom prst="ellipse">
                <a:avLst/>
              </a:prstGeom>
              <a:solidFill>
                <a:srgbClr val="FF0000"/>
              </a:solidFill>
              <a:ln w="12700">
                <a:noFill/>
                <a:prstDash val="sysDot"/>
                <a:round/>
                <a:headEnd/>
                <a:tailEnd/>
              </a:ln>
            </p:spPr>
            <p:txBody>
              <a:bodyPr wrap="none" anchor="ctr"/>
              <a:lstStyle/>
              <a:p>
                <a:endParaRPr lang="en-US">
                  <a:latin typeface="Arial Narrow" pitchFamily="34" charset="0"/>
                </a:endParaRPr>
              </a:p>
            </p:txBody>
          </p:sp>
          <p:sp>
            <p:nvSpPr>
              <p:cNvPr id="501" name="Oval 7"/>
              <p:cNvSpPr>
                <a:spLocks noChangeArrowheads="1"/>
              </p:cNvSpPr>
              <p:nvPr/>
            </p:nvSpPr>
            <p:spPr bwMode="auto">
              <a:xfrm flipH="1">
                <a:off x="6794097" y="2675916"/>
                <a:ext cx="264408" cy="293076"/>
              </a:xfrm>
              <a:prstGeom prst="ellipse">
                <a:avLst/>
              </a:prstGeom>
              <a:solidFill>
                <a:srgbClr val="FF0000"/>
              </a:solidFill>
              <a:ln w="12700">
                <a:noFill/>
                <a:prstDash val="sysDot"/>
                <a:round/>
                <a:headEnd/>
                <a:tailEnd/>
              </a:ln>
            </p:spPr>
            <p:txBody>
              <a:bodyPr wrap="none" anchor="ctr"/>
              <a:lstStyle/>
              <a:p>
                <a:endParaRPr lang="en-US">
                  <a:latin typeface="Arial Narrow" pitchFamily="34" charset="0"/>
                </a:endParaRPr>
              </a:p>
            </p:txBody>
          </p:sp>
          <p:sp>
            <p:nvSpPr>
              <p:cNvPr id="502" name="Isosceles Triangle 501"/>
              <p:cNvSpPr/>
              <p:nvPr/>
            </p:nvSpPr>
            <p:spPr>
              <a:xfrm flipH="1">
                <a:off x="6294521" y="2627911"/>
                <a:ext cx="269641" cy="336037"/>
              </a:xfrm>
              <a:prstGeom prst="triangle">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Isosceles Triangle 502"/>
              <p:cNvSpPr/>
              <p:nvPr/>
            </p:nvSpPr>
            <p:spPr>
              <a:xfrm flipH="1">
                <a:off x="8316831" y="2627911"/>
                <a:ext cx="269641" cy="336037"/>
              </a:xfrm>
              <a:prstGeom prst="triangle">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4" name="Curved Connector 55"/>
              <p:cNvCxnSpPr>
                <a:stCxn id="496" idx="1"/>
                <a:endCxn id="503" idx="3"/>
              </p:cNvCxnSpPr>
              <p:nvPr/>
            </p:nvCxnSpPr>
            <p:spPr>
              <a:xfrm rot="10800000" flipH="1">
                <a:off x="6991095" y="2963948"/>
                <a:ext cx="1460558" cy="936104"/>
              </a:xfrm>
              <a:prstGeom prst="curvedConnector2">
                <a:avLst/>
              </a:prstGeom>
              <a:ln w="38100">
                <a:solidFill>
                  <a:srgbClr val="92D05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5" name="Curved Connector 55"/>
              <p:cNvCxnSpPr>
                <a:stCxn id="503" idx="5"/>
                <a:endCxn id="498" idx="0"/>
              </p:cNvCxnSpPr>
              <p:nvPr/>
            </p:nvCxnSpPr>
            <p:spPr>
              <a:xfrm rot="10800000" flipV="1">
                <a:off x="6431959" y="2795930"/>
                <a:ext cx="1952283" cy="600066"/>
              </a:xfrm>
              <a:prstGeom prst="curvedConnector2">
                <a:avLst/>
              </a:prstGeom>
              <a:ln w="38100">
                <a:solidFill>
                  <a:schemeClr val="accent2">
                    <a:lumMod val="60000"/>
                    <a:lumOff val="4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6" name="Curved Connector 55"/>
              <p:cNvCxnSpPr>
                <a:stCxn id="503" idx="5"/>
                <a:endCxn id="496" idx="0"/>
              </p:cNvCxnSpPr>
              <p:nvPr/>
            </p:nvCxnSpPr>
            <p:spPr>
              <a:xfrm rot="10800000" flipV="1">
                <a:off x="6923683" y="2795930"/>
                <a:ext cx="1460558" cy="936104"/>
              </a:xfrm>
              <a:prstGeom prst="curvedConnector2">
                <a:avLst/>
              </a:prstGeom>
              <a:ln w="12700">
                <a:solidFill>
                  <a:schemeClr val="accent2">
                    <a:lumMod val="60000"/>
                    <a:lumOff val="4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07" name="Curved Connector 55"/>
              <p:cNvCxnSpPr>
                <a:stCxn id="499" idx="6"/>
                <a:endCxn id="503" idx="5"/>
              </p:cNvCxnSpPr>
              <p:nvPr/>
            </p:nvCxnSpPr>
            <p:spPr>
              <a:xfrm flipV="1">
                <a:off x="8322065" y="2795930"/>
                <a:ext cx="62177" cy="746605"/>
              </a:xfrm>
              <a:prstGeom prst="curvedConnector3">
                <a:avLst>
                  <a:gd name="adj1" fmla="val -237872"/>
                </a:avLst>
              </a:prstGeom>
              <a:ln w="12700">
                <a:no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08" name="Curved Connector 55"/>
              <p:cNvCxnSpPr>
                <a:stCxn id="503" idx="1"/>
                <a:endCxn id="499" idx="2"/>
              </p:cNvCxnSpPr>
              <p:nvPr/>
            </p:nvCxnSpPr>
            <p:spPr>
              <a:xfrm rot="10800000" flipH="1" flipV="1">
                <a:off x="8519062" y="2795930"/>
                <a:ext cx="67410" cy="746605"/>
              </a:xfrm>
              <a:prstGeom prst="curvedConnector3">
                <a:avLst>
                  <a:gd name="adj1" fmla="val 311643"/>
                </a:avLst>
              </a:prstGeom>
              <a:ln w="127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09" name="Curved Connector 55"/>
              <p:cNvCxnSpPr>
                <a:stCxn id="498" idx="6"/>
                <a:endCxn id="502" idx="5"/>
              </p:cNvCxnSpPr>
              <p:nvPr/>
            </p:nvCxnSpPr>
            <p:spPr>
              <a:xfrm flipV="1">
                <a:off x="6299755" y="2795930"/>
                <a:ext cx="62177" cy="746605"/>
              </a:xfrm>
              <a:prstGeom prst="curvedConnector3">
                <a:avLst>
                  <a:gd name="adj1" fmla="val -237872"/>
                </a:avLst>
              </a:prstGeom>
              <a:ln w="127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0" name="Curved Connector 55"/>
              <p:cNvCxnSpPr>
                <a:stCxn id="502" idx="1"/>
                <a:endCxn id="498" idx="2"/>
              </p:cNvCxnSpPr>
              <p:nvPr/>
            </p:nvCxnSpPr>
            <p:spPr>
              <a:xfrm rot="10800000" flipH="1" flipV="1">
                <a:off x="6496752" y="2795930"/>
                <a:ext cx="67410" cy="746605"/>
              </a:xfrm>
              <a:prstGeom prst="curvedConnector3">
                <a:avLst>
                  <a:gd name="adj1" fmla="val 311643"/>
                </a:avLst>
              </a:prstGeom>
              <a:ln w="127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1" name="Curved Connector 55"/>
              <p:cNvCxnSpPr>
                <a:stCxn id="500" idx="6"/>
                <a:endCxn id="499" idx="0"/>
              </p:cNvCxnSpPr>
              <p:nvPr/>
            </p:nvCxnSpPr>
            <p:spPr>
              <a:xfrm rot="10800000" flipV="1">
                <a:off x="8454269" y="2822454"/>
                <a:ext cx="362139" cy="573542"/>
              </a:xfrm>
              <a:prstGeom prst="curvedConnector2">
                <a:avLst/>
              </a:prstGeom>
              <a:ln w="127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2" name="Curved Connector 55"/>
              <p:cNvCxnSpPr>
                <a:stCxn id="499" idx="2"/>
                <a:endCxn id="500" idx="4"/>
              </p:cNvCxnSpPr>
              <p:nvPr/>
            </p:nvCxnSpPr>
            <p:spPr>
              <a:xfrm flipV="1">
                <a:off x="8586473" y="2968993"/>
                <a:ext cx="362138" cy="573542"/>
              </a:xfrm>
              <a:prstGeom prst="curvedConnector2">
                <a:avLst/>
              </a:prstGeom>
              <a:ln w="127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3" name="Curved Connector 55"/>
              <p:cNvCxnSpPr>
                <a:stCxn id="498" idx="2"/>
                <a:endCxn id="501" idx="4"/>
              </p:cNvCxnSpPr>
              <p:nvPr/>
            </p:nvCxnSpPr>
            <p:spPr>
              <a:xfrm flipV="1">
                <a:off x="6564162" y="2968993"/>
                <a:ext cx="362138" cy="573542"/>
              </a:xfrm>
              <a:prstGeom prst="curvedConnector2">
                <a:avLst/>
              </a:prstGeom>
              <a:ln w="127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4" name="Curved Connector 55"/>
              <p:cNvCxnSpPr>
                <a:stCxn id="501" idx="6"/>
                <a:endCxn id="498" idx="0"/>
              </p:cNvCxnSpPr>
              <p:nvPr/>
            </p:nvCxnSpPr>
            <p:spPr>
              <a:xfrm rot="10800000" flipV="1">
                <a:off x="6431959" y="2822454"/>
                <a:ext cx="362139" cy="573542"/>
              </a:xfrm>
              <a:prstGeom prst="curvedConnector2">
                <a:avLst/>
              </a:prstGeom>
              <a:ln w="127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5" name="Curved Connector 55"/>
              <p:cNvCxnSpPr>
                <a:stCxn id="500" idx="2"/>
                <a:endCxn id="497" idx="1"/>
              </p:cNvCxnSpPr>
              <p:nvPr/>
            </p:nvCxnSpPr>
            <p:spPr>
              <a:xfrm rot="10800000" flipV="1">
                <a:off x="9013405" y="2822454"/>
                <a:ext cx="67410" cy="1077598"/>
              </a:xfrm>
              <a:prstGeom prst="curvedConnector3">
                <a:avLst>
                  <a:gd name="adj1" fmla="val -211643"/>
                </a:avLst>
              </a:prstGeom>
              <a:ln w="127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6" name="Curved Connector 55"/>
              <p:cNvCxnSpPr>
                <a:stCxn id="497" idx="5"/>
                <a:endCxn id="500" idx="6"/>
              </p:cNvCxnSpPr>
              <p:nvPr/>
            </p:nvCxnSpPr>
            <p:spPr>
              <a:xfrm flipH="1" flipV="1">
                <a:off x="8816408" y="2822455"/>
                <a:ext cx="62177" cy="1077598"/>
              </a:xfrm>
              <a:prstGeom prst="curvedConnector3">
                <a:avLst>
                  <a:gd name="adj1" fmla="val 337872"/>
                </a:avLst>
              </a:prstGeom>
              <a:ln w="127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7" name="Curved Connector 55"/>
              <p:cNvCxnSpPr>
                <a:stCxn id="496" idx="5"/>
                <a:endCxn id="501" idx="6"/>
              </p:cNvCxnSpPr>
              <p:nvPr/>
            </p:nvCxnSpPr>
            <p:spPr>
              <a:xfrm flipH="1" flipV="1">
                <a:off x="6794097" y="2822455"/>
                <a:ext cx="62177" cy="1077598"/>
              </a:xfrm>
              <a:prstGeom prst="curvedConnector3">
                <a:avLst>
                  <a:gd name="adj1" fmla="val 337872"/>
                </a:avLst>
              </a:prstGeom>
              <a:ln w="127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8" name="Curved Connector 55"/>
              <p:cNvCxnSpPr>
                <a:stCxn id="501" idx="2"/>
                <a:endCxn id="496" idx="1"/>
              </p:cNvCxnSpPr>
              <p:nvPr/>
            </p:nvCxnSpPr>
            <p:spPr>
              <a:xfrm rot="10800000" flipV="1">
                <a:off x="6991095" y="2822454"/>
                <a:ext cx="67410" cy="1077598"/>
              </a:xfrm>
              <a:prstGeom prst="curvedConnector3">
                <a:avLst>
                  <a:gd name="adj1" fmla="val -211643"/>
                </a:avLst>
              </a:prstGeom>
              <a:ln w="127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9" name="Curved Connector 55"/>
              <p:cNvCxnSpPr>
                <a:stCxn id="499" idx="6"/>
                <a:endCxn id="503" idx="5"/>
              </p:cNvCxnSpPr>
              <p:nvPr/>
            </p:nvCxnSpPr>
            <p:spPr>
              <a:xfrm rot="10800000" flipH="1">
                <a:off x="8322065" y="2795930"/>
                <a:ext cx="62176" cy="746604"/>
              </a:xfrm>
              <a:prstGeom prst="curvedConnector3">
                <a:avLst>
                  <a:gd name="adj1" fmla="val -248200"/>
                </a:avLst>
              </a:prstGeom>
              <a:ln w="127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grpSp>
        <p:pic>
          <p:nvPicPr>
            <p:cNvPr id="491" name="Picture 118" descr="http://mindbrain.ucdavis.edu/people/abastos/image_normal">
              <a:hlinkClick r:id="rId19"/>
            </p:cNvPr>
            <p:cNvPicPr>
              <a:picLocks noChangeAspect="1" noChangeArrowheads="1"/>
            </p:cNvPicPr>
            <p:nvPr/>
          </p:nvPicPr>
          <p:blipFill>
            <a:blip r:embed="rId20" cstate="print">
              <a:duotone>
                <a:prstClr val="black"/>
                <a:srgbClr val="D9C3A5">
                  <a:tint val="50000"/>
                  <a:satMod val="180000"/>
                </a:srgbClr>
              </a:duotone>
            </a:blip>
            <a:srcRect/>
            <a:stretch>
              <a:fillRect/>
            </a:stretch>
          </p:blipFill>
          <p:spPr bwMode="auto">
            <a:xfrm>
              <a:off x="8553400" y="233645"/>
              <a:ext cx="1068869" cy="1425157"/>
            </a:xfrm>
            <a:prstGeom prst="ellipse">
              <a:avLst/>
            </a:prstGeom>
            <a:ln>
              <a:noFill/>
            </a:ln>
            <a:effectLst>
              <a:softEdge rad="112500"/>
            </a:effectLst>
          </p:spPr>
        </p:pic>
        <p:sp>
          <p:nvSpPr>
            <p:cNvPr id="492" name="Rectangle 491"/>
            <p:cNvSpPr/>
            <p:nvPr/>
          </p:nvSpPr>
          <p:spPr>
            <a:xfrm>
              <a:off x="8615590" y="1583795"/>
              <a:ext cx="1106393" cy="276999"/>
            </a:xfrm>
            <a:prstGeom prst="rect">
              <a:avLst/>
            </a:prstGeom>
          </p:spPr>
          <p:txBody>
            <a:bodyPr wrap="none">
              <a:spAutoFit/>
            </a:bodyPr>
            <a:lstStyle/>
            <a:p>
              <a:r>
                <a:rPr lang="en-GB" sz="1200" dirty="0" smtClean="0">
                  <a:solidFill>
                    <a:srgbClr val="990033"/>
                  </a:solidFill>
                </a:rPr>
                <a:t>Andre Bastos</a:t>
              </a:r>
              <a:endParaRPr lang="en-GB" sz="1200" dirty="0">
                <a:solidFill>
                  <a:srgbClr val="990033"/>
                </a:solidFill>
              </a:endParaRPr>
            </a:p>
          </p:txBody>
        </p:sp>
        <p:sp>
          <p:nvSpPr>
            <p:cNvPr id="493" name="Oval 15"/>
            <p:cNvSpPr>
              <a:spLocks noChangeArrowheads="1"/>
            </p:cNvSpPr>
            <p:nvPr/>
          </p:nvSpPr>
          <p:spPr bwMode="auto">
            <a:xfrm>
              <a:off x="5628075" y="2258870"/>
              <a:ext cx="449808" cy="450050"/>
            </a:xfrm>
            <a:prstGeom prst="ellipse">
              <a:avLst/>
            </a:prstGeom>
            <a:solidFill>
              <a:srgbClr val="92D050"/>
            </a:solidFill>
            <a:ln w="28575">
              <a:noFill/>
              <a:round/>
              <a:headEnd/>
              <a:tailEnd/>
            </a:ln>
          </p:spPr>
          <p:txBody>
            <a:bodyPr wrap="none" anchor="ctr"/>
            <a:lstStyle/>
            <a:p>
              <a:pPr algn="ctr"/>
              <a:r>
                <a:rPr lang="en-US" sz="1600" b="1" dirty="0" smtClean="0">
                  <a:solidFill>
                    <a:schemeClr val="bg1"/>
                  </a:solidFill>
                  <a:latin typeface="Arial Narrow" pitchFamily="34" charset="0"/>
                </a:rPr>
                <a:t>V4</a:t>
              </a:r>
              <a:endParaRPr lang="en-US" sz="1600" b="1" dirty="0">
                <a:solidFill>
                  <a:schemeClr val="bg1"/>
                </a:solidFill>
                <a:latin typeface="Arial Narrow" pitchFamily="34" charset="0"/>
              </a:endParaRPr>
            </a:p>
          </p:txBody>
        </p:sp>
        <p:sp>
          <p:nvSpPr>
            <p:cNvPr id="494" name="Oval 15"/>
            <p:cNvSpPr>
              <a:spLocks noChangeArrowheads="1"/>
            </p:cNvSpPr>
            <p:nvPr/>
          </p:nvSpPr>
          <p:spPr bwMode="auto">
            <a:xfrm>
              <a:off x="8418385" y="2258870"/>
              <a:ext cx="449808" cy="450050"/>
            </a:xfrm>
            <a:prstGeom prst="ellipse">
              <a:avLst/>
            </a:prstGeom>
            <a:solidFill>
              <a:schemeClr val="accent2">
                <a:lumMod val="60000"/>
                <a:lumOff val="40000"/>
              </a:schemeClr>
            </a:solidFill>
            <a:ln w="28575">
              <a:noFill/>
              <a:round/>
              <a:headEnd/>
              <a:tailEnd/>
            </a:ln>
          </p:spPr>
          <p:txBody>
            <a:bodyPr wrap="none" anchor="ctr"/>
            <a:lstStyle/>
            <a:p>
              <a:pPr algn="ctr"/>
              <a:r>
                <a:rPr lang="en-US" sz="1600" b="1" dirty="0" smtClean="0">
                  <a:solidFill>
                    <a:schemeClr val="bg1"/>
                  </a:solidFill>
                  <a:latin typeface="Arial Narrow" pitchFamily="34" charset="0"/>
                </a:rPr>
                <a:t>V1</a:t>
              </a:r>
              <a:endParaRPr lang="en-US" sz="1600" b="1" dirty="0">
                <a:solidFill>
                  <a:schemeClr val="bg1"/>
                </a:solidFill>
                <a:latin typeface="Arial Narrow"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2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83569" y="548680"/>
            <a:ext cx="3935238" cy="1500952"/>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83568" y="4005066"/>
            <a:ext cx="3939048" cy="1607619"/>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duotone>
              <a:schemeClr val="accent1">
                <a:shade val="45000"/>
                <a:satMod val="135000"/>
              </a:schemeClr>
              <a:prstClr val="white"/>
            </a:duotone>
          </a:blip>
          <a:srcRect l="2212"/>
          <a:stretch>
            <a:fillRect/>
          </a:stretch>
        </p:blipFill>
        <p:spPr bwMode="auto">
          <a:xfrm>
            <a:off x="4860033" y="2996952"/>
            <a:ext cx="3851920" cy="1584762"/>
          </a:xfrm>
          <a:prstGeom prst="rect">
            <a:avLst/>
          </a:prstGeom>
          <a:noFill/>
          <a:ln w="9525">
            <a:noFill/>
            <a:miter lim="800000"/>
            <a:headEnd/>
            <a:tailEnd/>
          </a:ln>
        </p:spPr>
      </p:pic>
      <p:pic>
        <p:nvPicPr>
          <p:cNvPr id="57349" name="Picture 5"/>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95536" y="2276874"/>
            <a:ext cx="3843810" cy="1657143"/>
          </a:xfrm>
          <a:prstGeom prst="rect">
            <a:avLst/>
          </a:prstGeom>
          <a:noFill/>
          <a:ln w="9525">
            <a:noFill/>
            <a:miter lim="800000"/>
            <a:headEnd/>
            <a:tailEnd/>
          </a:ln>
        </p:spPr>
      </p:pic>
      <p:pic>
        <p:nvPicPr>
          <p:cNvPr id="57350" name="Picture 6"/>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779912" y="4941170"/>
            <a:ext cx="3843810" cy="1611429"/>
          </a:xfrm>
          <a:prstGeom prst="rect">
            <a:avLst/>
          </a:prstGeom>
          <a:noFill/>
          <a:ln w="9525">
            <a:noFill/>
            <a:miter lim="800000"/>
            <a:headEnd/>
            <a:tailEnd/>
          </a:ln>
        </p:spPr>
      </p:pic>
      <p:pic>
        <p:nvPicPr>
          <p:cNvPr id="57351" name="Picture 7"/>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4860032" y="908722"/>
            <a:ext cx="3855238" cy="1721905"/>
          </a:xfrm>
          <a:prstGeom prst="rect">
            <a:avLst/>
          </a:prstGeom>
          <a:noFill/>
          <a:ln w="9525">
            <a:noFill/>
            <a:miter lim="800000"/>
            <a:headEnd/>
            <a:tailEnd/>
          </a:ln>
        </p:spPr>
      </p:pic>
      <p:grpSp>
        <p:nvGrpSpPr>
          <p:cNvPr id="11" name="Group 10"/>
          <p:cNvGrpSpPr/>
          <p:nvPr/>
        </p:nvGrpSpPr>
        <p:grpSpPr>
          <a:xfrm>
            <a:off x="2481808" y="1844826"/>
            <a:ext cx="3962400" cy="3125961"/>
            <a:chOff x="2481808" y="1844824"/>
            <a:chExt cx="3962400" cy="3125961"/>
          </a:xfrm>
        </p:grpSpPr>
        <p:sp>
          <p:nvSpPr>
            <p:cNvPr id="9" name="Rectangle 8"/>
            <p:cNvSpPr/>
            <p:nvPr/>
          </p:nvSpPr>
          <p:spPr>
            <a:xfrm>
              <a:off x="2483768" y="4509120"/>
              <a:ext cx="3960440" cy="461665"/>
            </a:xfrm>
            <a:prstGeom prst="rect">
              <a:avLst/>
            </a:prstGeom>
            <a:solidFill>
              <a:schemeClr val="tx1"/>
            </a:solidFill>
            <a:ln w="19050">
              <a:solidFill>
                <a:schemeClr val="tx1"/>
              </a:solidFill>
            </a:ln>
          </p:spPr>
          <p:txBody>
            <a:bodyPr wrap="square">
              <a:spAutoFit/>
            </a:bodyPr>
            <a:lstStyle/>
            <a:p>
              <a:pPr algn="ctr"/>
              <a:r>
                <a:rPr lang="en-GB" sz="1200" dirty="0" smtClean="0">
                  <a:solidFill>
                    <a:schemeClr val="bg2">
                      <a:lumMod val="75000"/>
                    </a:schemeClr>
                  </a:solidFill>
                </a:rPr>
                <a:t>One ring to rule them all, one ring to find them, one ring to bring them all, and in the darkness bind them</a:t>
              </a:r>
              <a:endParaRPr lang="en-GB" sz="1200" dirty="0">
                <a:solidFill>
                  <a:schemeClr val="bg2">
                    <a:lumMod val="75000"/>
                  </a:schemeClr>
                </a:solidFill>
              </a:endParaRPr>
            </a:p>
          </p:txBody>
        </p:sp>
        <p:pic>
          <p:nvPicPr>
            <p:cNvPr id="58372" name="Picture 4" descr="http://payingattentiontothesky.files.wordpress.com/2012/06/lord_of_the_rings_one_ring.jpg?w=624">
              <a:hlinkClick r:id="rId8"/>
            </p:cNvPr>
            <p:cNvPicPr>
              <a:picLocks noChangeAspect="1" noChangeArrowheads="1"/>
            </p:cNvPicPr>
            <p:nvPr/>
          </p:nvPicPr>
          <p:blipFill>
            <a:blip r:embed="rId9" cstate="print"/>
            <a:srcRect/>
            <a:stretch>
              <a:fillRect/>
            </a:stretch>
          </p:blipFill>
          <p:spPr bwMode="auto">
            <a:xfrm>
              <a:off x="2481808" y="1844824"/>
              <a:ext cx="3962400" cy="2686051"/>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descr="GetFile"/>
          <p:cNvPicPr>
            <a:picLocks noChangeAspect="1" noChangeArrowheads="1"/>
          </p:cNvPicPr>
          <p:nvPr/>
        </p:nvPicPr>
        <p:blipFill>
          <a:blip r:embed="rId2" cstate="print"/>
          <a:srcRect l="29832" t="36092" r="29832" b="19052"/>
          <a:stretch>
            <a:fillRect/>
          </a:stretch>
        </p:blipFill>
        <p:spPr bwMode="auto">
          <a:xfrm>
            <a:off x="52754" y="49213"/>
            <a:ext cx="915866" cy="1435100"/>
          </a:xfrm>
          <a:prstGeom prst="rect">
            <a:avLst/>
          </a:prstGeom>
          <a:noFill/>
        </p:spPr>
      </p:pic>
      <p:sp>
        <p:nvSpPr>
          <p:cNvPr id="131077" name="Rectangle 5"/>
          <p:cNvSpPr>
            <a:spLocks noChangeArrowheads="1"/>
          </p:cNvSpPr>
          <p:nvPr/>
        </p:nvSpPr>
        <p:spPr bwMode="auto">
          <a:xfrm>
            <a:off x="2843808" y="1916832"/>
            <a:ext cx="3672408" cy="2077492"/>
          </a:xfrm>
          <a:prstGeom prst="rect">
            <a:avLst/>
          </a:prstGeom>
          <a:noFill/>
          <a:ln w="12700">
            <a:noFill/>
            <a:miter lim="800000"/>
            <a:headEnd/>
            <a:tailEnd/>
          </a:ln>
          <a:effectLst/>
        </p:spPr>
        <p:txBody>
          <a:bodyPr wrap="square" bIns="0" anchor="ctr">
            <a:spAutoFit/>
          </a:bodyPr>
          <a:lstStyle/>
          <a:p>
            <a:pPr marL="457200" indent="-457200" algn="ctr"/>
            <a:r>
              <a:rPr lang="en-US" sz="2400" dirty="0" smtClean="0">
                <a:solidFill>
                  <a:schemeClr val="tx2"/>
                </a:solidFill>
              </a:rPr>
              <a:t>O</a:t>
            </a:r>
            <a:r>
              <a:rPr lang="en-US" sz="2400" b="0" dirty="0" smtClean="0">
                <a:solidFill>
                  <a:schemeClr val="tx2"/>
                </a:solidFill>
              </a:rPr>
              <a:t>verview</a:t>
            </a:r>
            <a:endParaRPr lang="en-US" sz="2400" b="0" dirty="0">
              <a:solidFill>
                <a:schemeClr val="tx2"/>
              </a:solidFill>
            </a:endParaRPr>
          </a:p>
          <a:p>
            <a:pPr marL="457200" indent="-457200" algn="ctr"/>
            <a:endParaRPr lang="en-US" sz="2400" b="0" dirty="0">
              <a:solidFill>
                <a:schemeClr val="tx2"/>
              </a:solidFill>
            </a:endParaRPr>
          </a:p>
          <a:p>
            <a:pPr marL="457200" indent="-457200" algn="ctr"/>
            <a:r>
              <a:rPr lang="en-GB" sz="1200" b="1" dirty="0" smtClean="0">
                <a:solidFill>
                  <a:schemeClr val="tx2"/>
                </a:solidFill>
              </a:rPr>
              <a:t>The basic idea </a:t>
            </a:r>
            <a:r>
              <a:rPr lang="en-GB" sz="1200" dirty="0" smtClean="0">
                <a:solidFill>
                  <a:schemeClr val="tx2"/>
                </a:solidFill>
              </a:rPr>
              <a:t>(functional and effective connectivity)</a:t>
            </a:r>
          </a:p>
          <a:p>
            <a:pPr marL="457200" indent="-457200" algn="ctr"/>
            <a:endParaRPr lang="en-GB" sz="1200" dirty="0" smtClean="0">
              <a:solidFill>
                <a:schemeClr val="tx2"/>
              </a:solidFill>
            </a:endParaRPr>
          </a:p>
          <a:p>
            <a:pPr marL="457200" indent="-457200" algn="ctr"/>
            <a:r>
              <a:rPr lang="en-GB" sz="1200" b="0" dirty="0" smtClean="0">
                <a:solidFill>
                  <a:schemeClr val="tx2"/>
                </a:solidFill>
              </a:rPr>
              <a:t>Generative model and face validation</a:t>
            </a:r>
          </a:p>
          <a:p>
            <a:pPr marL="457200" indent="-457200" algn="ctr"/>
            <a:endParaRPr lang="en-GB" sz="1200" dirty="0" smtClean="0">
              <a:solidFill>
                <a:schemeClr val="tx2"/>
              </a:solidFill>
            </a:endParaRPr>
          </a:p>
          <a:p>
            <a:pPr marL="457200" indent="-457200" algn="ctr"/>
            <a:r>
              <a:rPr lang="en-GB" sz="1200" b="0" dirty="0" smtClean="0">
                <a:solidFill>
                  <a:schemeClr val="tx2"/>
                </a:solidFill>
              </a:rPr>
              <a:t>An empirical example</a:t>
            </a:r>
          </a:p>
          <a:p>
            <a:pPr marL="457200" indent="-457200" algn="ctr"/>
            <a:endParaRPr lang="en-GB" sz="1200" dirty="0" smtClean="0">
              <a:solidFill>
                <a:schemeClr val="tx2"/>
              </a:solidFill>
            </a:endParaRPr>
          </a:p>
          <a:p>
            <a:pPr marL="457200" indent="-457200" algn="ctr"/>
            <a:endParaRPr lang="en-GB" sz="1200" b="0" dirty="0">
              <a:solidFill>
                <a:schemeClr val="tx2"/>
              </a:solidFill>
            </a:endParaRPr>
          </a:p>
        </p:txBody>
      </p:sp>
      <p:pic>
        <p:nvPicPr>
          <p:cNvPr id="131079" name="Picture 7"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8028843" y="115890"/>
            <a:ext cx="961292" cy="1341437"/>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descr="ERP_average_C21'"/>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1187624" y="3933056"/>
            <a:ext cx="2016711" cy="1512168"/>
          </a:xfrm>
          <a:prstGeom prst="rect">
            <a:avLst/>
          </a:prstGeom>
          <a:noFill/>
        </p:spPr>
      </p:pic>
      <p:pic>
        <p:nvPicPr>
          <p:cNvPr id="3" name="Picture 3"/>
          <p:cNvPicPr>
            <a:picLocks noChangeAspect="1" noChangeArrowheads="1"/>
          </p:cNvPicPr>
          <p:nvPr/>
        </p:nvPicPr>
        <p:blipFill>
          <a:blip r:embed="rId4" cstate="print">
            <a:duotone>
              <a:prstClr val="black"/>
              <a:schemeClr val="accent6">
                <a:tint val="45000"/>
                <a:satMod val="400000"/>
              </a:schemeClr>
            </a:duotone>
          </a:blip>
          <a:srcRect l="55747" t="7513" r="2947" b="53775"/>
          <a:stretch>
            <a:fillRect/>
          </a:stretch>
        </p:blipFill>
        <p:spPr bwMode="auto">
          <a:xfrm>
            <a:off x="6075039" y="4077072"/>
            <a:ext cx="1368152" cy="1239888"/>
          </a:xfrm>
          <a:prstGeom prst="rect">
            <a:avLst/>
          </a:prstGeom>
          <a:noFill/>
          <a:ln w="9525">
            <a:noFill/>
            <a:round/>
            <a:headEnd/>
            <a:tailEnd/>
          </a:ln>
          <a:effectLst/>
        </p:spPr>
      </p:pic>
      <p:graphicFrame>
        <p:nvGraphicFramePr>
          <p:cNvPr id="36866" name="Object 2"/>
          <p:cNvGraphicFramePr>
            <a:graphicFrameLocks noChangeAspect="1"/>
          </p:cNvGraphicFramePr>
          <p:nvPr/>
        </p:nvGraphicFramePr>
        <p:xfrm>
          <a:off x="1259633" y="908720"/>
          <a:ext cx="1832253" cy="1512168"/>
        </p:xfrm>
        <a:graphic>
          <a:graphicData uri="http://schemas.openxmlformats.org/presentationml/2006/ole">
            <p:oleObj spid="_x0000_s36866" name="CorelPhotoPaint.Image.11" r:id="rId5" imgW="4457143" imgH="4241270" progId="">
              <p:embed/>
            </p:oleObj>
          </a:graphicData>
        </a:graphic>
      </p:graphicFrame>
      <p:graphicFrame>
        <p:nvGraphicFramePr>
          <p:cNvPr id="36868" name="Object 4"/>
          <p:cNvGraphicFramePr>
            <a:graphicFrameLocks noChangeAspect="1"/>
          </p:cNvGraphicFramePr>
          <p:nvPr/>
        </p:nvGraphicFramePr>
        <p:xfrm>
          <a:off x="1475657" y="1484784"/>
          <a:ext cx="1370013" cy="284162"/>
        </p:xfrm>
        <a:graphic>
          <a:graphicData uri="http://schemas.openxmlformats.org/presentationml/2006/ole">
            <p:oleObj spid="_x0000_s36868" name="Equation" r:id="rId6" imgW="977760" imgH="203040" progId="Equation.DSMT4">
              <p:embed/>
            </p:oleObj>
          </a:graphicData>
        </a:graphic>
      </p:graphicFrame>
      <p:graphicFrame>
        <p:nvGraphicFramePr>
          <p:cNvPr id="36870" name="Object 6"/>
          <p:cNvGraphicFramePr>
            <a:graphicFrameLocks noChangeAspect="1"/>
          </p:cNvGraphicFramePr>
          <p:nvPr/>
        </p:nvGraphicFramePr>
        <p:xfrm>
          <a:off x="2163664" y="548680"/>
          <a:ext cx="392112" cy="284162"/>
        </p:xfrm>
        <a:graphic>
          <a:graphicData uri="http://schemas.openxmlformats.org/presentationml/2006/ole">
            <p:oleObj spid="_x0000_s36870" name="Equation" r:id="rId7" imgW="279360" imgH="203040" progId="Equation.DSMT4">
              <p:embed/>
            </p:oleObj>
          </a:graphicData>
        </a:graphic>
      </p:graphicFrame>
      <p:graphicFrame>
        <p:nvGraphicFramePr>
          <p:cNvPr id="36872" name="Object 8"/>
          <p:cNvGraphicFramePr>
            <a:graphicFrameLocks noChangeAspect="1"/>
          </p:cNvGraphicFramePr>
          <p:nvPr/>
        </p:nvGraphicFramePr>
        <p:xfrm>
          <a:off x="706438" y="2967831"/>
          <a:ext cx="3032125" cy="515938"/>
        </p:xfrm>
        <a:graphic>
          <a:graphicData uri="http://schemas.openxmlformats.org/presentationml/2006/ole">
            <p:oleObj spid="_x0000_s36872" name="Equation" r:id="rId8" imgW="2527200" imgH="431640" progId="Equation.DSMT4">
              <p:embed/>
            </p:oleObj>
          </a:graphicData>
        </a:graphic>
      </p:graphicFrame>
      <p:graphicFrame>
        <p:nvGraphicFramePr>
          <p:cNvPr id="36881" name="Object 17"/>
          <p:cNvGraphicFramePr>
            <a:graphicFrameLocks noChangeAspect="1"/>
          </p:cNvGraphicFramePr>
          <p:nvPr/>
        </p:nvGraphicFramePr>
        <p:xfrm>
          <a:off x="2824485" y="908720"/>
          <a:ext cx="1387475" cy="319088"/>
        </p:xfrm>
        <a:graphic>
          <a:graphicData uri="http://schemas.openxmlformats.org/presentationml/2006/ole">
            <p:oleObj spid="_x0000_s36881" name="Equation" r:id="rId9" imgW="990360" imgH="228600" progId="Equation.DSMT4">
              <p:embed/>
            </p:oleObj>
          </a:graphicData>
        </a:graphic>
      </p:graphicFrame>
      <p:cxnSp>
        <p:nvCxnSpPr>
          <p:cNvPr id="29" name="Straight Arrow Connector 28"/>
          <p:cNvCxnSpPr/>
          <p:nvPr/>
        </p:nvCxnSpPr>
        <p:spPr>
          <a:xfrm>
            <a:off x="2339752" y="836712"/>
            <a:ext cx="0" cy="64807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a:off x="2339753" y="1052736"/>
            <a:ext cx="1008112" cy="720080"/>
          </a:xfrm>
          <a:prstGeom prst="arc">
            <a:avLst>
              <a:gd name="adj1" fmla="val 10960217"/>
              <a:gd name="adj2" fmla="val 1584384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1" name="Straight Arrow Connector 30"/>
          <p:cNvCxnSpPr/>
          <p:nvPr/>
        </p:nvCxnSpPr>
        <p:spPr>
          <a:xfrm>
            <a:off x="1763688" y="1844824"/>
            <a:ext cx="0" cy="86409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6" name="Object 2"/>
          <p:cNvGraphicFramePr>
            <a:graphicFrameLocks noChangeAspect="1"/>
          </p:cNvGraphicFramePr>
          <p:nvPr/>
        </p:nvGraphicFramePr>
        <p:xfrm>
          <a:off x="5724129" y="908720"/>
          <a:ext cx="1832253" cy="1512168"/>
        </p:xfrm>
        <a:graphic>
          <a:graphicData uri="http://schemas.openxmlformats.org/presentationml/2006/ole">
            <p:oleObj spid="_x0000_s36883" name="CorelPhotoPaint.Image.11" r:id="rId10" imgW="4457143" imgH="4241270" progId="">
              <p:embed/>
            </p:oleObj>
          </a:graphicData>
        </a:graphic>
      </p:graphicFrame>
      <p:graphicFrame>
        <p:nvGraphicFramePr>
          <p:cNvPr id="37" name="Object 4"/>
          <p:cNvGraphicFramePr>
            <a:graphicFrameLocks noChangeAspect="1"/>
          </p:cNvGraphicFramePr>
          <p:nvPr/>
        </p:nvGraphicFramePr>
        <p:xfrm>
          <a:off x="5940153" y="1484784"/>
          <a:ext cx="1370013" cy="284162"/>
        </p:xfrm>
        <a:graphic>
          <a:graphicData uri="http://schemas.openxmlformats.org/presentationml/2006/ole">
            <p:oleObj spid="_x0000_s36884" name="Equation" r:id="rId11" imgW="977760" imgH="203040" progId="Equation.DSMT4">
              <p:embed/>
            </p:oleObj>
          </a:graphicData>
        </a:graphic>
      </p:graphicFrame>
      <p:graphicFrame>
        <p:nvGraphicFramePr>
          <p:cNvPr id="38" name="Object 6"/>
          <p:cNvGraphicFramePr>
            <a:graphicFrameLocks noChangeAspect="1"/>
          </p:cNvGraphicFramePr>
          <p:nvPr/>
        </p:nvGraphicFramePr>
        <p:xfrm>
          <a:off x="6628160" y="548680"/>
          <a:ext cx="392112" cy="284162"/>
        </p:xfrm>
        <a:graphic>
          <a:graphicData uri="http://schemas.openxmlformats.org/presentationml/2006/ole">
            <p:oleObj spid="_x0000_s36885" name="Equation" r:id="rId12" imgW="279360" imgH="203040" progId="Equation.DSMT4">
              <p:embed/>
            </p:oleObj>
          </a:graphicData>
        </a:graphic>
      </p:graphicFrame>
      <p:graphicFrame>
        <p:nvGraphicFramePr>
          <p:cNvPr id="39" name="Object 17"/>
          <p:cNvGraphicFramePr>
            <a:graphicFrameLocks noChangeAspect="1"/>
          </p:cNvGraphicFramePr>
          <p:nvPr/>
        </p:nvGraphicFramePr>
        <p:xfrm>
          <a:off x="7288982" y="908720"/>
          <a:ext cx="1387475" cy="319088"/>
        </p:xfrm>
        <a:graphic>
          <a:graphicData uri="http://schemas.openxmlformats.org/presentationml/2006/ole">
            <p:oleObj spid="_x0000_s36886" name="Equation" r:id="rId13" imgW="990360" imgH="228600" progId="Equation.DSMT4">
              <p:embed/>
            </p:oleObj>
          </a:graphicData>
        </a:graphic>
      </p:graphicFrame>
      <p:cxnSp>
        <p:nvCxnSpPr>
          <p:cNvPr id="40" name="Straight Arrow Connector 39"/>
          <p:cNvCxnSpPr/>
          <p:nvPr/>
        </p:nvCxnSpPr>
        <p:spPr>
          <a:xfrm>
            <a:off x="6804248" y="836712"/>
            <a:ext cx="0" cy="64807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6804249" y="1052736"/>
            <a:ext cx="1008112" cy="720080"/>
          </a:xfrm>
          <a:prstGeom prst="arc">
            <a:avLst>
              <a:gd name="adj1" fmla="val 10960217"/>
              <a:gd name="adj2" fmla="val 1584384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2" name="Straight Arrow Connector 41"/>
          <p:cNvCxnSpPr/>
          <p:nvPr/>
        </p:nvCxnSpPr>
        <p:spPr>
          <a:xfrm>
            <a:off x="6228184" y="1844824"/>
            <a:ext cx="0" cy="86409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283968" y="2348880"/>
            <a:ext cx="0" cy="237626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275857" y="1681063"/>
            <a:ext cx="2016224" cy="369332"/>
          </a:xfrm>
          <a:prstGeom prst="rect">
            <a:avLst/>
          </a:prstGeom>
        </p:spPr>
        <p:txBody>
          <a:bodyPr wrap="square">
            <a:spAutoFit/>
          </a:bodyPr>
          <a:lstStyle/>
          <a:p>
            <a:pPr algn="ctr"/>
            <a:r>
              <a:rPr lang="en-GB" dirty="0" smtClean="0">
                <a:solidFill>
                  <a:schemeClr val="tx2"/>
                </a:solidFill>
              </a:rPr>
              <a:t>Generative model</a:t>
            </a:r>
          </a:p>
        </p:txBody>
      </p:sp>
      <p:sp>
        <p:nvSpPr>
          <p:cNvPr id="46" name="Rectangle 45"/>
          <p:cNvSpPr/>
          <p:nvPr/>
        </p:nvSpPr>
        <p:spPr>
          <a:xfrm>
            <a:off x="2411760" y="575102"/>
            <a:ext cx="2736304" cy="261610"/>
          </a:xfrm>
          <a:prstGeom prst="rect">
            <a:avLst/>
          </a:prstGeom>
        </p:spPr>
        <p:txBody>
          <a:bodyPr wrap="square">
            <a:spAutoFit/>
          </a:bodyPr>
          <a:lstStyle/>
          <a:p>
            <a:pPr algn="ctr"/>
            <a:r>
              <a:rPr lang="en-GB" sz="1100" dirty="0" smtClean="0">
                <a:solidFill>
                  <a:schemeClr val="tx2"/>
                </a:solidFill>
              </a:rPr>
              <a:t>Exogenous and endogenous fluctuations</a:t>
            </a:r>
          </a:p>
        </p:txBody>
      </p:sp>
      <p:sp>
        <p:nvSpPr>
          <p:cNvPr id="47" name="Rectangle 46"/>
          <p:cNvSpPr/>
          <p:nvPr/>
        </p:nvSpPr>
        <p:spPr>
          <a:xfrm>
            <a:off x="1763689" y="2420888"/>
            <a:ext cx="1584176" cy="261610"/>
          </a:xfrm>
          <a:prstGeom prst="rect">
            <a:avLst/>
          </a:prstGeom>
        </p:spPr>
        <p:txBody>
          <a:bodyPr wrap="square">
            <a:spAutoFit/>
          </a:bodyPr>
          <a:lstStyle/>
          <a:p>
            <a:pPr algn="ctr"/>
            <a:r>
              <a:rPr lang="en-GB" sz="1100" dirty="0" smtClean="0">
                <a:solidFill>
                  <a:schemeClr val="tx2"/>
                </a:solidFill>
              </a:rPr>
              <a:t>Neuronal dynamics</a:t>
            </a:r>
          </a:p>
        </p:txBody>
      </p:sp>
      <p:sp>
        <p:nvSpPr>
          <p:cNvPr id="48" name="Rectangle 47"/>
          <p:cNvSpPr/>
          <p:nvPr/>
        </p:nvSpPr>
        <p:spPr>
          <a:xfrm>
            <a:off x="1259632" y="5589240"/>
            <a:ext cx="1944216" cy="369332"/>
          </a:xfrm>
          <a:prstGeom prst="rect">
            <a:avLst/>
          </a:prstGeom>
        </p:spPr>
        <p:txBody>
          <a:bodyPr wrap="square">
            <a:spAutoFit/>
          </a:bodyPr>
          <a:lstStyle/>
          <a:p>
            <a:pPr algn="ctr"/>
            <a:r>
              <a:rPr lang="en-GB" dirty="0" smtClean="0">
                <a:solidFill>
                  <a:schemeClr val="tx2"/>
                </a:solidFill>
              </a:rPr>
              <a:t>Evoked responses</a:t>
            </a:r>
          </a:p>
        </p:txBody>
      </p:sp>
      <p:sp>
        <p:nvSpPr>
          <p:cNvPr id="49" name="Rectangle 48"/>
          <p:cNvSpPr/>
          <p:nvPr/>
        </p:nvSpPr>
        <p:spPr>
          <a:xfrm>
            <a:off x="5796136" y="5589240"/>
            <a:ext cx="1944216" cy="369332"/>
          </a:xfrm>
          <a:prstGeom prst="rect">
            <a:avLst/>
          </a:prstGeom>
        </p:spPr>
        <p:txBody>
          <a:bodyPr wrap="square">
            <a:spAutoFit/>
          </a:bodyPr>
          <a:lstStyle/>
          <a:p>
            <a:pPr algn="ctr"/>
            <a:r>
              <a:rPr lang="en-GB" dirty="0" smtClean="0">
                <a:solidFill>
                  <a:schemeClr val="tx2"/>
                </a:solidFill>
              </a:rPr>
              <a:t>Induced responses</a:t>
            </a:r>
          </a:p>
        </p:txBody>
      </p:sp>
      <p:graphicFrame>
        <p:nvGraphicFramePr>
          <p:cNvPr id="36889" name="Object 25"/>
          <p:cNvGraphicFramePr>
            <a:graphicFrameLocks noChangeAspect="1"/>
          </p:cNvGraphicFramePr>
          <p:nvPr/>
        </p:nvGraphicFramePr>
        <p:xfrm>
          <a:off x="4989514" y="2928940"/>
          <a:ext cx="3619500" cy="593725"/>
        </p:xfrm>
        <a:graphic>
          <a:graphicData uri="http://schemas.openxmlformats.org/presentationml/2006/ole">
            <p:oleObj spid="_x0000_s36889" name="Equation" r:id="rId14" imgW="3009600" imgH="495000" progId="Equation.DSMT4">
              <p:embed/>
            </p:oleObj>
          </a:graphicData>
        </a:graphic>
      </p:graphicFrame>
      <p:graphicFrame>
        <p:nvGraphicFramePr>
          <p:cNvPr id="36890" name="Object 26"/>
          <p:cNvGraphicFramePr>
            <a:graphicFrameLocks noChangeAspect="1"/>
          </p:cNvGraphicFramePr>
          <p:nvPr/>
        </p:nvGraphicFramePr>
        <p:xfrm>
          <a:off x="4056064" y="2006602"/>
          <a:ext cx="515937" cy="282575"/>
        </p:xfrm>
        <a:graphic>
          <a:graphicData uri="http://schemas.openxmlformats.org/presentationml/2006/ole">
            <p:oleObj spid="_x0000_s36890" name="Equation" r:id="rId15" imgW="368280" imgH="203040" progId="Equation.DSMT4">
              <p:embed/>
            </p:oleObj>
          </a:graphicData>
        </a:graphic>
      </p:graphicFrame>
      <p:graphicFrame>
        <p:nvGraphicFramePr>
          <p:cNvPr id="36891" name="Object 27"/>
          <p:cNvGraphicFramePr>
            <a:graphicFrameLocks noChangeAspect="1"/>
          </p:cNvGraphicFramePr>
          <p:nvPr/>
        </p:nvGraphicFramePr>
        <p:xfrm>
          <a:off x="4049714" y="4797427"/>
          <a:ext cx="514350" cy="282575"/>
        </p:xfrm>
        <a:graphic>
          <a:graphicData uri="http://schemas.openxmlformats.org/presentationml/2006/ole">
            <p:oleObj spid="_x0000_s36891" name="Equation" r:id="rId16" imgW="36828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p:cNvSpPr/>
          <p:nvPr/>
        </p:nvSpPr>
        <p:spPr>
          <a:xfrm>
            <a:off x="3851920" y="1628800"/>
            <a:ext cx="2664296" cy="2592288"/>
          </a:xfrm>
          <a:prstGeom prst="arc">
            <a:avLst>
              <a:gd name="adj1" fmla="val 16171922"/>
              <a:gd name="adj2" fmla="val 2148792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2051721" y="1628800"/>
            <a:ext cx="2664296" cy="2592288"/>
          </a:xfrm>
          <a:prstGeom prst="arc">
            <a:avLst>
              <a:gd name="adj1" fmla="val 10960217"/>
              <a:gd name="adj2" fmla="val 16223746"/>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37909" name="Object 21"/>
          <p:cNvGraphicFramePr>
            <a:graphicFrameLocks noChangeAspect="1"/>
          </p:cNvGraphicFramePr>
          <p:nvPr/>
        </p:nvGraphicFramePr>
        <p:xfrm>
          <a:off x="4989514" y="2928940"/>
          <a:ext cx="3619500" cy="593725"/>
        </p:xfrm>
        <a:graphic>
          <a:graphicData uri="http://schemas.openxmlformats.org/presentationml/2006/ole">
            <p:oleObj spid="_x0000_s37909" name="Equation" r:id="rId3" imgW="3009600" imgH="495000" progId="Equation.DSMT4">
              <p:embed/>
            </p:oleObj>
          </a:graphicData>
        </a:graphic>
      </p:graphicFrame>
      <p:pic>
        <p:nvPicPr>
          <p:cNvPr id="2" name="Picture 53" descr="ERP_average_C21'"/>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1187624" y="3933056"/>
            <a:ext cx="2016711" cy="1512168"/>
          </a:xfrm>
          <a:prstGeom prst="rect">
            <a:avLst/>
          </a:prstGeom>
          <a:noFill/>
        </p:spPr>
      </p:pic>
      <p:pic>
        <p:nvPicPr>
          <p:cNvPr id="3" name="Picture 3"/>
          <p:cNvPicPr>
            <a:picLocks noChangeAspect="1" noChangeArrowheads="1"/>
          </p:cNvPicPr>
          <p:nvPr/>
        </p:nvPicPr>
        <p:blipFill>
          <a:blip r:embed="rId5" cstate="print">
            <a:duotone>
              <a:prstClr val="black"/>
              <a:schemeClr val="accent6">
                <a:tint val="45000"/>
                <a:satMod val="400000"/>
              </a:schemeClr>
            </a:duotone>
          </a:blip>
          <a:srcRect l="55747" t="7513" r="2947" b="53775"/>
          <a:stretch>
            <a:fillRect/>
          </a:stretch>
        </p:blipFill>
        <p:spPr bwMode="auto">
          <a:xfrm>
            <a:off x="6075039" y="4077072"/>
            <a:ext cx="1368152" cy="1239888"/>
          </a:xfrm>
          <a:prstGeom prst="rect">
            <a:avLst/>
          </a:prstGeom>
          <a:noFill/>
          <a:ln w="9525">
            <a:noFill/>
            <a:round/>
            <a:headEnd/>
            <a:tailEnd/>
          </a:ln>
          <a:effectLst/>
        </p:spPr>
      </p:pic>
      <p:graphicFrame>
        <p:nvGraphicFramePr>
          <p:cNvPr id="36866" name="Object 2"/>
          <p:cNvGraphicFramePr>
            <a:graphicFrameLocks noChangeAspect="1"/>
          </p:cNvGraphicFramePr>
          <p:nvPr/>
        </p:nvGraphicFramePr>
        <p:xfrm>
          <a:off x="3347865" y="908720"/>
          <a:ext cx="1832253" cy="1512168"/>
        </p:xfrm>
        <a:graphic>
          <a:graphicData uri="http://schemas.openxmlformats.org/presentationml/2006/ole">
            <p:oleObj spid="_x0000_s37890" name="CorelPhotoPaint.Image.11" r:id="rId6" imgW="4457143" imgH="4241270" progId="">
              <p:embed/>
            </p:oleObj>
          </a:graphicData>
        </a:graphic>
      </p:graphicFrame>
      <p:graphicFrame>
        <p:nvGraphicFramePr>
          <p:cNvPr id="36868" name="Object 4"/>
          <p:cNvGraphicFramePr>
            <a:graphicFrameLocks noChangeAspect="1"/>
          </p:cNvGraphicFramePr>
          <p:nvPr/>
        </p:nvGraphicFramePr>
        <p:xfrm>
          <a:off x="3563889" y="1484784"/>
          <a:ext cx="1370013" cy="284162"/>
        </p:xfrm>
        <a:graphic>
          <a:graphicData uri="http://schemas.openxmlformats.org/presentationml/2006/ole">
            <p:oleObj spid="_x0000_s37891" name="Equation" r:id="rId7" imgW="977760" imgH="203040" progId="Equation.DSMT4">
              <p:embed/>
            </p:oleObj>
          </a:graphicData>
        </a:graphic>
      </p:graphicFrame>
      <p:graphicFrame>
        <p:nvGraphicFramePr>
          <p:cNvPr id="36870" name="Object 6"/>
          <p:cNvGraphicFramePr>
            <a:graphicFrameLocks noChangeAspect="1"/>
          </p:cNvGraphicFramePr>
          <p:nvPr/>
        </p:nvGraphicFramePr>
        <p:xfrm>
          <a:off x="4251896" y="548680"/>
          <a:ext cx="392112" cy="284162"/>
        </p:xfrm>
        <a:graphic>
          <a:graphicData uri="http://schemas.openxmlformats.org/presentationml/2006/ole">
            <p:oleObj spid="_x0000_s37892" name="Equation" r:id="rId8" imgW="279360" imgH="203040" progId="Equation.DSMT4">
              <p:embed/>
            </p:oleObj>
          </a:graphicData>
        </a:graphic>
      </p:graphicFrame>
      <p:graphicFrame>
        <p:nvGraphicFramePr>
          <p:cNvPr id="36873" name="Object 9"/>
          <p:cNvGraphicFramePr>
            <a:graphicFrameLocks noChangeAspect="1"/>
          </p:cNvGraphicFramePr>
          <p:nvPr/>
        </p:nvGraphicFramePr>
        <p:xfrm>
          <a:off x="1619673" y="5589242"/>
          <a:ext cx="1228725" cy="282575"/>
        </p:xfrm>
        <a:graphic>
          <a:graphicData uri="http://schemas.openxmlformats.org/presentationml/2006/ole">
            <p:oleObj spid="_x0000_s37894" name="Equation" r:id="rId9" imgW="876240" imgH="203040" progId="Equation.DSMT4">
              <p:embed/>
            </p:oleObj>
          </a:graphicData>
        </a:graphic>
      </p:graphicFrame>
      <p:graphicFrame>
        <p:nvGraphicFramePr>
          <p:cNvPr id="36880" name="Object 16"/>
          <p:cNvGraphicFramePr>
            <a:graphicFrameLocks noChangeAspect="1"/>
          </p:cNvGraphicFramePr>
          <p:nvPr/>
        </p:nvGraphicFramePr>
        <p:xfrm>
          <a:off x="5641976" y="5589242"/>
          <a:ext cx="2368550" cy="315913"/>
        </p:xfrm>
        <a:graphic>
          <a:graphicData uri="http://schemas.openxmlformats.org/presentationml/2006/ole">
            <p:oleObj spid="_x0000_s37896" name="Equation" r:id="rId10" imgW="1688760" imgH="228600" progId="Equation.DSMT4">
              <p:embed/>
            </p:oleObj>
          </a:graphicData>
        </a:graphic>
      </p:graphicFrame>
      <p:graphicFrame>
        <p:nvGraphicFramePr>
          <p:cNvPr id="36881" name="Object 17"/>
          <p:cNvGraphicFramePr>
            <a:graphicFrameLocks noChangeAspect="1"/>
          </p:cNvGraphicFramePr>
          <p:nvPr/>
        </p:nvGraphicFramePr>
        <p:xfrm>
          <a:off x="4913313" y="908050"/>
          <a:ext cx="1387475" cy="319088"/>
        </p:xfrm>
        <a:graphic>
          <a:graphicData uri="http://schemas.openxmlformats.org/presentationml/2006/ole">
            <p:oleObj spid="_x0000_s37897" name="Equation" r:id="rId11" imgW="990360" imgH="228600" progId="Equation.DSMT4">
              <p:embed/>
            </p:oleObj>
          </a:graphicData>
        </a:graphic>
      </p:graphicFrame>
      <p:cxnSp>
        <p:nvCxnSpPr>
          <p:cNvPr id="29" name="Straight Arrow Connector 28"/>
          <p:cNvCxnSpPr/>
          <p:nvPr/>
        </p:nvCxnSpPr>
        <p:spPr>
          <a:xfrm>
            <a:off x="4427984" y="836712"/>
            <a:ext cx="0" cy="64807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a:off x="4427985" y="1052736"/>
            <a:ext cx="1008112" cy="720080"/>
          </a:xfrm>
          <a:prstGeom prst="arc">
            <a:avLst>
              <a:gd name="adj1" fmla="val 10960217"/>
              <a:gd name="adj2" fmla="val 1584384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Arrow Connector 42"/>
          <p:cNvCxnSpPr/>
          <p:nvPr/>
        </p:nvCxnSpPr>
        <p:spPr>
          <a:xfrm>
            <a:off x="4283968" y="2348880"/>
            <a:ext cx="0" cy="2376264"/>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203848" y="5085184"/>
            <a:ext cx="2232248" cy="369332"/>
          </a:xfrm>
          <a:prstGeom prst="rect">
            <a:avLst/>
          </a:prstGeom>
        </p:spPr>
        <p:txBody>
          <a:bodyPr wrap="square">
            <a:spAutoFit/>
          </a:bodyPr>
          <a:lstStyle/>
          <a:p>
            <a:pPr algn="ctr"/>
            <a:r>
              <a:rPr lang="en-GB" dirty="0" smtClean="0">
                <a:solidFill>
                  <a:schemeClr val="tx2"/>
                </a:solidFill>
              </a:rPr>
              <a:t>Model inversion</a:t>
            </a:r>
          </a:p>
        </p:txBody>
      </p:sp>
      <p:sp>
        <p:nvSpPr>
          <p:cNvPr id="46" name="Rectangle 45"/>
          <p:cNvSpPr/>
          <p:nvPr/>
        </p:nvSpPr>
        <p:spPr>
          <a:xfrm>
            <a:off x="4499993" y="575102"/>
            <a:ext cx="2736304" cy="261610"/>
          </a:xfrm>
          <a:prstGeom prst="rect">
            <a:avLst/>
          </a:prstGeom>
        </p:spPr>
        <p:txBody>
          <a:bodyPr wrap="square">
            <a:spAutoFit/>
          </a:bodyPr>
          <a:lstStyle/>
          <a:p>
            <a:pPr algn="ctr"/>
            <a:r>
              <a:rPr lang="en-GB" sz="1100" dirty="0" smtClean="0">
                <a:solidFill>
                  <a:schemeClr val="tx2"/>
                </a:solidFill>
              </a:rPr>
              <a:t>Exogenous and endogenous fluctuations</a:t>
            </a:r>
          </a:p>
        </p:txBody>
      </p:sp>
      <p:graphicFrame>
        <p:nvGraphicFramePr>
          <p:cNvPr id="37906" name="Object 18"/>
          <p:cNvGraphicFramePr>
            <a:graphicFrameLocks noChangeAspect="1"/>
          </p:cNvGraphicFramePr>
          <p:nvPr/>
        </p:nvGraphicFramePr>
        <p:xfrm>
          <a:off x="4139953" y="2006602"/>
          <a:ext cx="338137" cy="282575"/>
        </p:xfrm>
        <a:graphic>
          <a:graphicData uri="http://schemas.openxmlformats.org/presentationml/2006/ole">
            <p:oleObj spid="_x0000_s37906" name="Equation" r:id="rId12" imgW="241200" imgH="203040" progId="Equation.DSMT4">
              <p:embed/>
            </p:oleObj>
          </a:graphicData>
        </a:graphic>
      </p:graphicFrame>
      <p:graphicFrame>
        <p:nvGraphicFramePr>
          <p:cNvPr id="37907" name="Object 19"/>
          <p:cNvGraphicFramePr>
            <a:graphicFrameLocks noChangeAspect="1"/>
          </p:cNvGraphicFramePr>
          <p:nvPr/>
        </p:nvGraphicFramePr>
        <p:xfrm>
          <a:off x="3951289" y="4797427"/>
          <a:ext cx="711200" cy="282575"/>
        </p:xfrm>
        <a:graphic>
          <a:graphicData uri="http://schemas.openxmlformats.org/presentationml/2006/ole">
            <p:oleObj spid="_x0000_s37907" name="Equation" r:id="rId13" imgW="507960" imgH="203040" progId="Equation.DSMT4">
              <p:embed/>
            </p:oleObj>
          </a:graphicData>
        </a:graphic>
      </p:graphicFrame>
      <p:graphicFrame>
        <p:nvGraphicFramePr>
          <p:cNvPr id="37908" name="Object 20"/>
          <p:cNvGraphicFramePr>
            <a:graphicFrameLocks noChangeAspect="1"/>
          </p:cNvGraphicFramePr>
          <p:nvPr/>
        </p:nvGraphicFramePr>
        <p:xfrm>
          <a:off x="706438" y="2967040"/>
          <a:ext cx="3032125" cy="517525"/>
        </p:xfrm>
        <a:graphic>
          <a:graphicData uri="http://schemas.openxmlformats.org/presentationml/2006/ole">
            <p:oleObj spid="_x0000_s37908" name="Equation" r:id="rId14" imgW="25272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6"/>
          <p:cNvSpPr txBox="1">
            <a:spLocks noChangeArrowheads="1"/>
          </p:cNvSpPr>
          <p:nvPr/>
        </p:nvSpPr>
        <p:spPr bwMode="auto">
          <a:xfrm flipH="1">
            <a:off x="1988179" y="404664"/>
            <a:ext cx="4963603" cy="369332"/>
          </a:xfrm>
          <a:prstGeom prst="rect">
            <a:avLst/>
          </a:prstGeom>
          <a:noFill/>
          <a:ln w="9525">
            <a:noFill/>
            <a:miter lim="800000"/>
            <a:headEnd/>
            <a:tailEnd/>
          </a:ln>
        </p:spPr>
        <p:txBody>
          <a:bodyPr wrap="none">
            <a:spAutoFit/>
          </a:bodyPr>
          <a:lstStyle/>
          <a:p>
            <a:pPr algn="ctr"/>
            <a:r>
              <a:rPr lang="en-GB" dirty="0" smtClean="0">
                <a:solidFill>
                  <a:schemeClr val="tx2"/>
                </a:solidFill>
              </a:rPr>
              <a:t>Bayesian model inversion and parameter averaging</a:t>
            </a:r>
            <a:endParaRPr lang="en-GB" dirty="0">
              <a:solidFill>
                <a:schemeClr val="tx2"/>
              </a:solidFill>
            </a:endParaRPr>
          </a:p>
        </p:txBody>
      </p:sp>
      <p:sp>
        <p:nvSpPr>
          <p:cNvPr id="5" name="Line 5"/>
          <p:cNvSpPr>
            <a:spLocks noChangeShapeType="1"/>
          </p:cNvSpPr>
          <p:nvPr/>
        </p:nvSpPr>
        <p:spPr bwMode="auto">
          <a:xfrm>
            <a:off x="6804248" y="1124745"/>
            <a:ext cx="1" cy="3600401"/>
          </a:xfrm>
          <a:prstGeom prst="line">
            <a:avLst/>
          </a:prstGeom>
          <a:noFill/>
          <a:ln w="57150">
            <a:solidFill>
              <a:schemeClr val="accent1">
                <a:lumMod val="75000"/>
              </a:schemeClr>
            </a:solidFill>
            <a:round/>
            <a:headEnd/>
            <a:tailEnd type="triangle" w="med" len="med"/>
          </a:ln>
          <a:effectLst>
            <a:outerShdw dist="107763" dir="2700000" algn="ctr" rotWithShape="0">
              <a:schemeClr val="bg2">
                <a:alpha val="50000"/>
              </a:schemeClr>
            </a:outerShdw>
          </a:effectLst>
        </p:spPr>
        <p:txBody>
          <a:bodyPr/>
          <a:lstStyle/>
          <a:p>
            <a:endParaRPr lang="en-GB" sz="1400"/>
          </a:p>
        </p:txBody>
      </p:sp>
      <p:sp>
        <p:nvSpPr>
          <p:cNvPr id="6" name="Text Box 10"/>
          <p:cNvSpPr txBox="1">
            <a:spLocks noChangeArrowheads="1"/>
          </p:cNvSpPr>
          <p:nvPr/>
        </p:nvSpPr>
        <p:spPr bwMode="auto">
          <a:xfrm>
            <a:off x="5436097" y="3501009"/>
            <a:ext cx="2735833" cy="738664"/>
          </a:xfrm>
          <a:prstGeom prst="rect">
            <a:avLst/>
          </a:prstGeom>
          <a:solidFill>
            <a:schemeClr val="accent1">
              <a:lumMod val="75000"/>
            </a:schemeClr>
          </a:solidFill>
          <a:ln w="12700">
            <a:noFill/>
            <a:miter lim="800000"/>
            <a:headEnd/>
            <a:tailEnd/>
          </a:ln>
          <a:effectLst/>
        </p:spPr>
        <p:txBody>
          <a:bodyPr wrap="square">
            <a:spAutoFit/>
          </a:bodyPr>
          <a:lstStyle/>
          <a:p>
            <a:pPr algn="ctr"/>
            <a:r>
              <a:rPr lang="en-GB" sz="1400" b="0" dirty="0">
                <a:solidFill>
                  <a:srgbClr val="FFFFFF"/>
                </a:solidFill>
              </a:rPr>
              <a:t>Invert </a:t>
            </a:r>
            <a:r>
              <a:rPr lang="en-GB" sz="1400" b="0" dirty="0" smtClean="0">
                <a:solidFill>
                  <a:srgbClr val="FFFFFF"/>
                </a:solidFill>
              </a:rPr>
              <a:t>model of induced responses</a:t>
            </a:r>
            <a:endParaRPr lang="en-GB" sz="1400" b="0" dirty="0">
              <a:solidFill>
                <a:srgbClr val="FFFFFF"/>
              </a:solidFill>
            </a:endParaRPr>
          </a:p>
          <a:p>
            <a:pPr algn="ctr"/>
            <a:endParaRPr lang="en-GB" sz="1400" b="0" dirty="0">
              <a:solidFill>
                <a:srgbClr val="FFFFFF"/>
              </a:solidFill>
            </a:endParaRPr>
          </a:p>
          <a:p>
            <a:pPr algn="ctr"/>
            <a:endParaRPr lang="en-GB" sz="1400" b="0" dirty="0">
              <a:solidFill>
                <a:srgbClr val="FFFFFF"/>
              </a:solidFill>
            </a:endParaRPr>
          </a:p>
        </p:txBody>
      </p:sp>
      <p:graphicFrame>
        <p:nvGraphicFramePr>
          <p:cNvPr id="11" name="Object 21"/>
          <p:cNvGraphicFramePr>
            <a:graphicFrameLocks noChangeAspect="1"/>
          </p:cNvGraphicFramePr>
          <p:nvPr/>
        </p:nvGraphicFramePr>
        <p:xfrm>
          <a:off x="5735639" y="3789365"/>
          <a:ext cx="2314575" cy="350837"/>
        </p:xfrm>
        <a:graphic>
          <a:graphicData uri="http://schemas.openxmlformats.org/presentationml/2006/ole">
            <p:oleObj spid="_x0000_s38914" name="Equation" r:id="rId3" imgW="1587240" imgH="241200" progId="Equation.DSMT4">
              <p:embed/>
            </p:oleObj>
          </a:graphicData>
        </a:graphic>
      </p:graphicFrame>
      <p:graphicFrame>
        <p:nvGraphicFramePr>
          <p:cNvPr id="12" name="Object 8"/>
          <p:cNvGraphicFramePr>
            <a:graphicFrameLocks noChangeAspect="1"/>
          </p:cNvGraphicFramePr>
          <p:nvPr/>
        </p:nvGraphicFramePr>
        <p:xfrm>
          <a:off x="6010275" y="5013325"/>
          <a:ext cx="1885950" cy="528638"/>
        </p:xfrm>
        <a:graphic>
          <a:graphicData uri="http://schemas.openxmlformats.org/presentationml/2006/ole">
            <p:oleObj spid="_x0000_s38915" name="Equation" r:id="rId4" imgW="1536480" imgH="431640" progId="Equation.DSMT4">
              <p:embed/>
            </p:oleObj>
          </a:graphicData>
        </a:graphic>
      </p:graphicFrame>
      <p:sp>
        <p:nvSpPr>
          <p:cNvPr id="14" name="Text Box 20"/>
          <p:cNvSpPr txBox="1">
            <a:spLocks noChangeArrowheads="1"/>
          </p:cNvSpPr>
          <p:nvPr/>
        </p:nvSpPr>
        <p:spPr bwMode="auto">
          <a:xfrm>
            <a:off x="3851921" y="5013176"/>
            <a:ext cx="2088232" cy="523220"/>
          </a:xfrm>
          <a:prstGeom prst="rect">
            <a:avLst/>
          </a:prstGeom>
          <a:noFill/>
          <a:ln w="12700">
            <a:noFill/>
            <a:miter lim="800000"/>
            <a:headEnd/>
            <a:tailEnd/>
          </a:ln>
          <a:effectLst/>
        </p:spPr>
        <p:txBody>
          <a:bodyPr wrap="square">
            <a:spAutoFit/>
          </a:bodyPr>
          <a:lstStyle/>
          <a:p>
            <a:pPr algn="r"/>
            <a:r>
              <a:rPr lang="en-US" sz="1400" b="0" dirty="0">
                <a:solidFill>
                  <a:schemeClr val="accent1">
                    <a:lumMod val="75000"/>
                  </a:schemeClr>
                </a:solidFill>
              </a:rPr>
              <a:t>Inference on </a:t>
            </a:r>
            <a:r>
              <a:rPr lang="en-US" sz="1400" b="0" dirty="0" smtClean="0">
                <a:solidFill>
                  <a:schemeClr val="accent1">
                    <a:lumMod val="75000"/>
                  </a:schemeClr>
                </a:solidFill>
              </a:rPr>
              <a:t>parameters </a:t>
            </a:r>
          </a:p>
          <a:p>
            <a:pPr algn="r"/>
            <a:r>
              <a:rPr lang="en-US" sz="1400" dirty="0" smtClean="0">
                <a:solidFill>
                  <a:schemeClr val="accent1">
                    <a:lumMod val="75000"/>
                  </a:schemeClr>
                </a:solidFill>
              </a:rPr>
              <a:t>and models</a:t>
            </a:r>
          </a:p>
        </p:txBody>
      </p:sp>
      <p:sp>
        <p:nvSpPr>
          <p:cNvPr id="15" name="Text Box 10"/>
          <p:cNvSpPr txBox="1">
            <a:spLocks noChangeArrowheads="1"/>
          </p:cNvSpPr>
          <p:nvPr/>
        </p:nvSpPr>
        <p:spPr bwMode="auto">
          <a:xfrm>
            <a:off x="5436097" y="1484785"/>
            <a:ext cx="2735833" cy="738664"/>
          </a:xfrm>
          <a:prstGeom prst="rect">
            <a:avLst/>
          </a:prstGeom>
          <a:solidFill>
            <a:schemeClr val="tx2">
              <a:lumMod val="40000"/>
              <a:lumOff val="60000"/>
            </a:schemeClr>
          </a:solidFill>
          <a:ln w="12700">
            <a:noFill/>
            <a:miter lim="800000"/>
            <a:headEnd/>
            <a:tailEnd/>
          </a:ln>
          <a:effectLst/>
        </p:spPr>
        <p:txBody>
          <a:bodyPr wrap="square">
            <a:spAutoFit/>
          </a:bodyPr>
          <a:lstStyle/>
          <a:p>
            <a:pPr algn="ctr"/>
            <a:r>
              <a:rPr lang="en-GB" sz="1400" b="0" dirty="0">
                <a:solidFill>
                  <a:srgbClr val="FFFFFF"/>
                </a:solidFill>
              </a:rPr>
              <a:t>Invert </a:t>
            </a:r>
            <a:r>
              <a:rPr lang="en-GB" sz="1400" b="0" dirty="0" smtClean="0">
                <a:solidFill>
                  <a:srgbClr val="FFFFFF"/>
                </a:solidFill>
              </a:rPr>
              <a:t>model of evoked responses</a:t>
            </a:r>
            <a:endParaRPr lang="en-GB" sz="1400" b="0" dirty="0">
              <a:solidFill>
                <a:srgbClr val="FFFFFF"/>
              </a:solidFill>
            </a:endParaRPr>
          </a:p>
          <a:p>
            <a:pPr algn="ctr"/>
            <a:endParaRPr lang="en-GB" sz="1400" b="0" dirty="0">
              <a:solidFill>
                <a:srgbClr val="FFFFFF"/>
              </a:solidFill>
            </a:endParaRPr>
          </a:p>
          <a:p>
            <a:pPr algn="ctr"/>
            <a:endParaRPr lang="en-GB" sz="1400" b="0" dirty="0">
              <a:solidFill>
                <a:srgbClr val="FFFFFF"/>
              </a:solidFill>
            </a:endParaRPr>
          </a:p>
        </p:txBody>
      </p:sp>
      <p:graphicFrame>
        <p:nvGraphicFramePr>
          <p:cNvPr id="16" name="Object 21"/>
          <p:cNvGraphicFramePr>
            <a:graphicFrameLocks noChangeAspect="1"/>
          </p:cNvGraphicFramePr>
          <p:nvPr/>
        </p:nvGraphicFramePr>
        <p:xfrm>
          <a:off x="5781457" y="1773117"/>
          <a:ext cx="2224087" cy="350837"/>
        </p:xfrm>
        <a:graphic>
          <a:graphicData uri="http://schemas.openxmlformats.org/presentationml/2006/ole">
            <p:oleObj spid="_x0000_s38916" name="Equation" r:id="rId5" imgW="1523880" imgH="241200" progId="Equation.DSMT4">
              <p:embed/>
            </p:oleObj>
          </a:graphicData>
        </a:graphic>
      </p:graphicFrame>
      <p:sp>
        <p:nvSpPr>
          <p:cNvPr id="17" name="Text Box 10"/>
          <p:cNvSpPr txBox="1">
            <a:spLocks noChangeArrowheads="1"/>
          </p:cNvSpPr>
          <p:nvPr/>
        </p:nvSpPr>
        <p:spPr bwMode="auto">
          <a:xfrm>
            <a:off x="5436097" y="2546320"/>
            <a:ext cx="2736303" cy="738664"/>
          </a:xfrm>
          <a:prstGeom prst="rect">
            <a:avLst/>
          </a:prstGeom>
          <a:solidFill>
            <a:schemeClr val="accent1">
              <a:lumMod val="50000"/>
            </a:schemeClr>
          </a:solidFill>
          <a:ln w="12700">
            <a:noFill/>
            <a:miter lim="800000"/>
            <a:headEnd/>
            <a:tailEnd/>
          </a:ln>
          <a:effectLst/>
        </p:spPr>
        <p:txBody>
          <a:bodyPr wrap="square">
            <a:spAutoFit/>
          </a:bodyPr>
          <a:lstStyle/>
          <a:p>
            <a:pPr algn="ctr"/>
            <a:r>
              <a:rPr lang="en-GB" sz="1400" b="0" dirty="0" smtClean="0">
                <a:solidFill>
                  <a:srgbClr val="FFFFFF"/>
                </a:solidFill>
              </a:rPr>
              <a:t>Update priors</a:t>
            </a:r>
            <a:endParaRPr lang="en-GB" sz="1400" b="0" dirty="0">
              <a:solidFill>
                <a:srgbClr val="FFFFFF"/>
              </a:solidFill>
            </a:endParaRPr>
          </a:p>
          <a:p>
            <a:pPr algn="ctr"/>
            <a:endParaRPr lang="en-GB" sz="1400" b="0" dirty="0">
              <a:solidFill>
                <a:srgbClr val="FFFFFF"/>
              </a:solidFill>
            </a:endParaRPr>
          </a:p>
          <a:p>
            <a:pPr algn="ctr"/>
            <a:endParaRPr lang="en-GB" sz="1400" b="0" dirty="0">
              <a:solidFill>
                <a:srgbClr val="FFFFFF"/>
              </a:solidFill>
            </a:endParaRPr>
          </a:p>
        </p:txBody>
      </p:sp>
      <p:graphicFrame>
        <p:nvGraphicFramePr>
          <p:cNvPr id="18" name="Object 21"/>
          <p:cNvGraphicFramePr>
            <a:graphicFrameLocks noChangeAspect="1"/>
          </p:cNvGraphicFramePr>
          <p:nvPr/>
        </p:nvGraphicFramePr>
        <p:xfrm>
          <a:off x="5976938" y="2762250"/>
          <a:ext cx="1687512" cy="350838"/>
        </p:xfrm>
        <a:graphic>
          <a:graphicData uri="http://schemas.openxmlformats.org/presentationml/2006/ole">
            <p:oleObj spid="_x0000_s38917" name="Equation" r:id="rId6" imgW="1155600" imgH="241200" progId="Equation.DSMT4">
              <p:embed/>
            </p:oleObj>
          </a:graphicData>
        </a:graphic>
      </p:graphicFrame>
      <p:sp>
        <p:nvSpPr>
          <p:cNvPr id="19" name="Text Box 186"/>
          <p:cNvSpPr txBox="1">
            <a:spLocks noChangeArrowheads="1"/>
          </p:cNvSpPr>
          <p:nvPr/>
        </p:nvSpPr>
        <p:spPr bwMode="auto">
          <a:xfrm flipH="1">
            <a:off x="683568" y="1772819"/>
            <a:ext cx="4504759" cy="430887"/>
          </a:xfrm>
          <a:prstGeom prst="rect">
            <a:avLst/>
          </a:prstGeom>
          <a:noFill/>
          <a:ln w="9525">
            <a:noFill/>
            <a:miter lim="800000"/>
            <a:headEnd/>
            <a:tailEnd/>
          </a:ln>
        </p:spPr>
        <p:txBody>
          <a:bodyPr wrap="none">
            <a:spAutoFit/>
          </a:bodyPr>
          <a:lstStyle/>
          <a:p>
            <a:pPr algn="ctr"/>
            <a:r>
              <a:rPr lang="en-GB" sz="1100" dirty="0" smtClean="0">
                <a:solidFill>
                  <a:schemeClr val="tx2"/>
                </a:solidFill>
              </a:rPr>
              <a:t>We seek the posterior conditioned on both evoked and induced responses. </a:t>
            </a:r>
          </a:p>
          <a:p>
            <a:r>
              <a:rPr lang="en-GB" sz="1100" dirty="0" smtClean="0">
                <a:solidFill>
                  <a:schemeClr val="tx2"/>
                </a:solidFill>
              </a:rPr>
              <a:t>Using Bayes rule we have:</a:t>
            </a:r>
            <a:endParaRPr lang="en-GB" sz="1100" dirty="0">
              <a:solidFill>
                <a:schemeClr val="tx2"/>
              </a:solidFill>
            </a:endParaRPr>
          </a:p>
        </p:txBody>
      </p:sp>
      <p:graphicFrame>
        <p:nvGraphicFramePr>
          <p:cNvPr id="38918" name="Object 6"/>
          <p:cNvGraphicFramePr>
            <a:graphicFrameLocks noChangeAspect="1"/>
          </p:cNvGraphicFramePr>
          <p:nvPr/>
        </p:nvGraphicFramePr>
        <p:xfrm>
          <a:off x="1194963" y="2564905"/>
          <a:ext cx="3275013" cy="1058862"/>
        </p:xfrm>
        <a:graphic>
          <a:graphicData uri="http://schemas.openxmlformats.org/presentationml/2006/ole">
            <p:oleObj spid="_x0000_s38918" name="Equation" r:id="rId7" imgW="2666880" imgH="863280" progId="Equation.DSMT4">
              <p:embed/>
            </p:oleObj>
          </a:graphicData>
        </a:graphic>
      </p:graphicFrame>
      <p:sp>
        <p:nvSpPr>
          <p:cNvPr id="21" name="Text Box 186"/>
          <p:cNvSpPr txBox="1">
            <a:spLocks noChangeArrowheads="1"/>
          </p:cNvSpPr>
          <p:nvPr/>
        </p:nvSpPr>
        <p:spPr bwMode="auto">
          <a:xfrm flipH="1">
            <a:off x="1710481" y="3573017"/>
            <a:ext cx="3300904" cy="261610"/>
          </a:xfrm>
          <a:prstGeom prst="rect">
            <a:avLst/>
          </a:prstGeom>
          <a:noFill/>
          <a:ln w="9525">
            <a:noFill/>
            <a:miter lim="800000"/>
            <a:headEnd/>
            <a:tailEnd/>
          </a:ln>
        </p:spPr>
        <p:txBody>
          <a:bodyPr wrap="none">
            <a:spAutoFit/>
          </a:bodyPr>
          <a:lstStyle/>
          <a:p>
            <a:pPr algn="ctr"/>
            <a:r>
              <a:rPr lang="en-GB" sz="1100" dirty="0" smtClean="0">
                <a:solidFill>
                  <a:schemeClr val="tx2"/>
                </a:solidFill>
              </a:rPr>
              <a:t>Giving the </a:t>
            </a:r>
            <a:r>
              <a:rPr lang="en-GB" sz="1100" b="1" dirty="0" smtClean="0">
                <a:solidFill>
                  <a:schemeClr val="tx2"/>
                </a:solidFill>
              </a:rPr>
              <a:t>likelihood </a:t>
            </a:r>
            <a:r>
              <a:rPr lang="en-GB" sz="1100" dirty="0" smtClean="0">
                <a:solidFill>
                  <a:schemeClr val="tx2"/>
                </a:solidFill>
              </a:rPr>
              <a:t> and  </a:t>
            </a:r>
            <a:r>
              <a:rPr lang="en-GB" sz="1100" b="1" dirty="0" smtClean="0">
                <a:solidFill>
                  <a:schemeClr val="tx2"/>
                </a:solidFill>
              </a:rPr>
              <a:t>prior</a:t>
            </a:r>
            <a:r>
              <a:rPr lang="en-GB" sz="1100" dirty="0" smtClean="0">
                <a:solidFill>
                  <a:schemeClr val="tx2"/>
                </a:solidFill>
              </a:rPr>
              <a:t> for induced responses</a:t>
            </a:r>
            <a:endParaRPr lang="en-GB" sz="11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501008"/>
            <a:ext cx="9144000" cy="3384376"/>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90" name="Curved Down Arrow 89"/>
          <p:cNvSpPr/>
          <p:nvPr/>
        </p:nvSpPr>
        <p:spPr>
          <a:xfrm flipV="1">
            <a:off x="6660232" y="4725144"/>
            <a:ext cx="648072" cy="28803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pic>
        <p:nvPicPr>
          <p:cNvPr id="99" name="Picture 26" descr="http://2.bp.blogspot.com/-R5gkqBUwuNc/T5Z2UxUD6eI/AAAAAAAABhs/0SSTDQNaaP4/s1600/1WayStreetSign.jpg"/>
          <p:cNvPicPr>
            <a:picLocks noChangeAspect="1" noChangeArrowheads="1"/>
          </p:cNvPicPr>
          <p:nvPr/>
        </p:nvPicPr>
        <p:blipFill>
          <a:blip r:embed="rId3" cstate="print">
            <a:clrChange>
              <a:clrFrom>
                <a:srgbClr val="E8FDFF"/>
              </a:clrFrom>
              <a:clrTo>
                <a:srgbClr val="E8FDFF">
                  <a:alpha val="0"/>
                </a:srgbClr>
              </a:clrTo>
            </a:clrChange>
          </a:blip>
          <a:srcRect/>
          <a:stretch>
            <a:fillRect/>
          </a:stretch>
        </p:blipFill>
        <p:spPr bwMode="auto">
          <a:xfrm rot="5400000">
            <a:off x="4202959" y="4734146"/>
            <a:ext cx="648072" cy="486054"/>
          </a:xfrm>
          <a:prstGeom prst="rect">
            <a:avLst/>
          </a:prstGeom>
          <a:noFill/>
        </p:spPr>
      </p:pic>
      <p:sp>
        <p:nvSpPr>
          <p:cNvPr id="97" name="Curved Down Arrow 96"/>
          <p:cNvSpPr/>
          <p:nvPr/>
        </p:nvSpPr>
        <p:spPr>
          <a:xfrm flipH="1" flipV="1">
            <a:off x="3995936" y="4725144"/>
            <a:ext cx="3240360" cy="288032"/>
          </a:xfrm>
          <a:prstGeom prst="curvedDownArrow">
            <a:avLst>
              <a:gd name="adj1" fmla="val 50000"/>
              <a:gd name="adj2" fmla="val 80609"/>
              <a:gd name="adj3" fmla="val 25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sp>
        <p:nvSpPr>
          <p:cNvPr id="20" name="Rectangle 19"/>
          <p:cNvSpPr/>
          <p:nvPr/>
        </p:nvSpPr>
        <p:spPr>
          <a:xfrm>
            <a:off x="0" y="0"/>
            <a:ext cx="9144000" cy="2132856"/>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23" name="Curved Down Arrow 22"/>
          <p:cNvSpPr/>
          <p:nvPr/>
        </p:nvSpPr>
        <p:spPr>
          <a:xfrm flipH="1" flipV="1">
            <a:off x="1763688" y="4717247"/>
            <a:ext cx="648072" cy="288032"/>
          </a:xfrm>
          <a:prstGeom prst="curved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sp>
        <p:nvSpPr>
          <p:cNvPr id="24" name="Curved Down Arrow 23"/>
          <p:cNvSpPr/>
          <p:nvPr/>
        </p:nvSpPr>
        <p:spPr>
          <a:xfrm flipV="1">
            <a:off x="1835696" y="4725145"/>
            <a:ext cx="3240360" cy="324759"/>
          </a:xfrm>
          <a:prstGeom prst="curvedDownArrow">
            <a:avLst>
              <a:gd name="adj1" fmla="val 50000"/>
              <a:gd name="adj2" fmla="val 80609"/>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cxnSp>
        <p:nvCxnSpPr>
          <p:cNvPr id="25" name="Straight Arrow Connector 24"/>
          <p:cNvCxnSpPr/>
          <p:nvPr/>
        </p:nvCxnSpPr>
        <p:spPr>
          <a:xfrm>
            <a:off x="1118871" y="3321712"/>
            <a:ext cx="0" cy="344265"/>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5" idx="2"/>
            <a:endCxn id="82" idx="0"/>
          </p:cNvCxnSpPr>
          <p:nvPr/>
        </p:nvCxnSpPr>
        <p:spPr>
          <a:xfrm>
            <a:off x="5904148" y="4746098"/>
            <a:ext cx="0" cy="375815"/>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3" idx="2"/>
            <a:endCxn id="37" idx="0"/>
          </p:cNvCxnSpPr>
          <p:nvPr/>
        </p:nvCxnSpPr>
        <p:spPr>
          <a:xfrm>
            <a:off x="3203848" y="3321711"/>
            <a:ext cx="0" cy="360040"/>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18871" y="4746098"/>
            <a:ext cx="0" cy="375815"/>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3" idx="2"/>
            <a:endCxn id="85" idx="0"/>
          </p:cNvCxnSpPr>
          <p:nvPr/>
        </p:nvCxnSpPr>
        <p:spPr>
          <a:xfrm>
            <a:off x="5904148" y="3321712"/>
            <a:ext cx="0" cy="344265"/>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7" idx="2"/>
            <a:endCxn id="36" idx="0"/>
          </p:cNvCxnSpPr>
          <p:nvPr/>
        </p:nvCxnSpPr>
        <p:spPr>
          <a:xfrm>
            <a:off x="3203848" y="4746098"/>
            <a:ext cx="0" cy="375815"/>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2" idx="2"/>
            <a:endCxn id="71" idx="0"/>
          </p:cNvCxnSpPr>
          <p:nvPr/>
        </p:nvCxnSpPr>
        <p:spPr>
          <a:xfrm>
            <a:off x="8028384" y="4746098"/>
            <a:ext cx="0" cy="375815"/>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9" idx="2"/>
            <a:endCxn id="72" idx="0"/>
          </p:cNvCxnSpPr>
          <p:nvPr/>
        </p:nvCxnSpPr>
        <p:spPr>
          <a:xfrm>
            <a:off x="8028384" y="3321711"/>
            <a:ext cx="0" cy="360040"/>
          </a:xfrm>
          <a:prstGeom prst="straightConnector1">
            <a:avLst/>
          </a:prstGeom>
          <a:ln w="381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195737" y="2241591"/>
            <a:ext cx="2016224" cy="1080120"/>
          </a:xfrm>
          <a:prstGeom prst="roundRect">
            <a:avLst/>
          </a:prstGeom>
          <a:solidFill>
            <a:schemeClr val="accent6">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34" name="Curved Down Arrow 33"/>
          <p:cNvSpPr/>
          <p:nvPr/>
        </p:nvSpPr>
        <p:spPr>
          <a:xfrm flipH="1" flipV="1">
            <a:off x="1763688" y="3321711"/>
            <a:ext cx="648072" cy="288032"/>
          </a:xfrm>
          <a:prstGeom prst="curved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sp>
        <p:nvSpPr>
          <p:cNvPr id="35" name="Curved Down Arrow 34"/>
          <p:cNvSpPr/>
          <p:nvPr/>
        </p:nvSpPr>
        <p:spPr>
          <a:xfrm>
            <a:off x="1835696" y="2025567"/>
            <a:ext cx="648072" cy="28803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sp>
        <p:nvSpPr>
          <p:cNvPr id="36" name="Rounded Rectangle 35"/>
          <p:cNvSpPr/>
          <p:nvPr/>
        </p:nvSpPr>
        <p:spPr>
          <a:xfrm>
            <a:off x="2195737" y="5121911"/>
            <a:ext cx="2016224" cy="1080120"/>
          </a:xfrm>
          <a:prstGeom prst="roundRect">
            <a:avLst/>
          </a:prstGeom>
          <a:solidFill>
            <a:schemeClr val="accent6">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37" name="Rounded Rectangle 36"/>
          <p:cNvSpPr/>
          <p:nvPr/>
        </p:nvSpPr>
        <p:spPr>
          <a:xfrm>
            <a:off x="2195737" y="3681753"/>
            <a:ext cx="2016224" cy="1064345"/>
          </a:xfrm>
          <a:prstGeom prst="roundRect">
            <a:avLst/>
          </a:prstGeom>
          <a:solidFill>
            <a:schemeClr val="accent6">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38" name="Rounded Rectangle 37"/>
          <p:cNvSpPr/>
          <p:nvPr/>
        </p:nvSpPr>
        <p:spPr>
          <a:xfrm>
            <a:off x="35496" y="2251159"/>
            <a:ext cx="2088232" cy="1070552"/>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39" name="Rounded Rectangle 38"/>
          <p:cNvSpPr/>
          <p:nvPr/>
        </p:nvSpPr>
        <p:spPr>
          <a:xfrm>
            <a:off x="2555776" y="476672"/>
            <a:ext cx="3888432" cy="1512168"/>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40" name="Rectangle 2"/>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graphicFrame>
        <p:nvGraphicFramePr>
          <p:cNvPr id="41" name="Object 40"/>
          <p:cNvGraphicFramePr>
            <a:graphicFrameLocks noChangeAspect="1"/>
          </p:cNvGraphicFramePr>
          <p:nvPr>
            <p:extLst>
              <p:ext uri="{D42A27DB-BD31-4B8C-83A1-F6EECF244321}">
                <p14:modId xmlns="" xmlns:p14="http://schemas.microsoft.com/office/powerpoint/2010/main" val="3654514997"/>
              </p:ext>
            </p:extLst>
          </p:nvPr>
        </p:nvGraphicFramePr>
        <p:xfrm>
          <a:off x="3867970" y="828675"/>
          <a:ext cx="1208087" cy="431800"/>
        </p:xfrm>
        <a:graphic>
          <a:graphicData uri="http://schemas.openxmlformats.org/presentationml/2006/ole">
            <p:oleObj spid="_x0000_s83975" name="Equation" r:id="rId4" imgW="1231560" imgH="431640" progId="Equation.DSMT4">
              <p:embed/>
            </p:oleObj>
          </a:graphicData>
        </a:graphic>
      </p:graphicFrame>
      <p:sp>
        <p:nvSpPr>
          <p:cNvPr id="42" name="Rectangle 4"/>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graphicFrame>
        <p:nvGraphicFramePr>
          <p:cNvPr id="43" name="Object 42"/>
          <p:cNvGraphicFramePr>
            <a:graphicFrameLocks noChangeAspect="1"/>
          </p:cNvGraphicFramePr>
          <p:nvPr>
            <p:extLst>
              <p:ext uri="{D42A27DB-BD31-4B8C-83A1-F6EECF244321}">
                <p14:modId xmlns="" xmlns:p14="http://schemas.microsoft.com/office/powerpoint/2010/main" val="683081479"/>
              </p:ext>
            </p:extLst>
          </p:nvPr>
        </p:nvGraphicFramePr>
        <p:xfrm>
          <a:off x="255589" y="2754313"/>
          <a:ext cx="1539875" cy="431800"/>
        </p:xfrm>
        <a:graphic>
          <a:graphicData uri="http://schemas.openxmlformats.org/presentationml/2006/ole">
            <p:oleObj spid="_x0000_s83976" name="Equation" r:id="rId5" imgW="1536480" imgH="431640" progId="Equation.DSMT4">
              <p:embed/>
            </p:oleObj>
          </a:graphicData>
        </a:graphic>
      </p:graphicFrame>
      <p:sp>
        <p:nvSpPr>
          <p:cNvPr id="44" name="Rectangle 43"/>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sp>
        <p:nvSpPr>
          <p:cNvPr id="45" name="Rectangle 10"/>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graphicFrame>
        <p:nvGraphicFramePr>
          <p:cNvPr id="46" name="Object 45"/>
          <p:cNvGraphicFramePr>
            <a:graphicFrameLocks noChangeAspect="1"/>
          </p:cNvGraphicFramePr>
          <p:nvPr>
            <p:extLst>
              <p:ext uri="{D42A27DB-BD31-4B8C-83A1-F6EECF244321}">
                <p14:modId xmlns="" xmlns:p14="http://schemas.microsoft.com/office/powerpoint/2010/main" val="2701014190"/>
              </p:ext>
            </p:extLst>
          </p:nvPr>
        </p:nvGraphicFramePr>
        <p:xfrm>
          <a:off x="2488257" y="5555459"/>
          <a:ext cx="1363663" cy="479425"/>
        </p:xfrm>
        <a:graphic>
          <a:graphicData uri="http://schemas.openxmlformats.org/presentationml/2006/ole">
            <p:oleObj spid="_x0000_s83977" name="Equation" r:id="rId6" imgW="1358640" imgH="482400" progId="Equation.DSMT4">
              <p:embed/>
            </p:oleObj>
          </a:graphicData>
        </a:graphic>
      </p:graphicFrame>
      <p:sp>
        <p:nvSpPr>
          <p:cNvPr id="47" name="Rectangle 14"/>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sp>
        <p:nvSpPr>
          <p:cNvPr id="48" name="Rectangle 18"/>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sp>
        <p:nvSpPr>
          <p:cNvPr id="49" name="Rectangle 20"/>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graphicFrame>
        <p:nvGraphicFramePr>
          <p:cNvPr id="50" name="Object 49"/>
          <p:cNvGraphicFramePr>
            <a:graphicFrameLocks noChangeAspect="1"/>
          </p:cNvGraphicFramePr>
          <p:nvPr>
            <p:extLst>
              <p:ext uri="{D42A27DB-BD31-4B8C-83A1-F6EECF244321}">
                <p14:modId xmlns="" xmlns:p14="http://schemas.microsoft.com/office/powerpoint/2010/main" val="183433383"/>
              </p:ext>
            </p:extLst>
          </p:nvPr>
        </p:nvGraphicFramePr>
        <p:xfrm>
          <a:off x="2260600" y="4043365"/>
          <a:ext cx="1855788" cy="490537"/>
        </p:xfrm>
        <a:graphic>
          <a:graphicData uri="http://schemas.openxmlformats.org/presentationml/2006/ole">
            <p:oleObj spid="_x0000_s83978" name="Equation" r:id="rId7" imgW="1815840" imgH="482400" progId="Equation.DSMT4">
              <p:embed/>
            </p:oleObj>
          </a:graphicData>
        </a:graphic>
      </p:graphicFrame>
      <p:sp>
        <p:nvSpPr>
          <p:cNvPr id="51" name="Rectangle 31"/>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sp>
        <p:nvSpPr>
          <p:cNvPr id="52" name="Rectangle 33"/>
          <p:cNvSpPr>
            <a:spLocks noChangeArrowheads="1"/>
          </p:cNvSpPr>
          <p:nvPr/>
        </p:nvSpPr>
        <p:spPr bwMode="auto">
          <a:xfrm>
            <a:off x="0" y="21999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sp>
        <p:nvSpPr>
          <p:cNvPr id="53" name="Rectangle 195"/>
          <p:cNvSpPr>
            <a:spLocks noChangeArrowheads="1"/>
          </p:cNvSpPr>
          <p:nvPr/>
        </p:nvSpPr>
        <p:spPr bwMode="auto">
          <a:xfrm>
            <a:off x="3923928" y="595429"/>
            <a:ext cx="10195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b="1" dirty="0" smtClean="0">
                <a:solidFill>
                  <a:srgbClr val="000000"/>
                </a:solidFill>
                <a:latin typeface="Arial Narrow" pitchFamily="34" charset="0"/>
              </a:rPr>
              <a:t>State-space model</a:t>
            </a:r>
          </a:p>
        </p:txBody>
      </p:sp>
      <p:sp>
        <p:nvSpPr>
          <p:cNvPr id="54" name="Rectangle 195"/>
          <p:cNvSpPr>
            <a:spLocks noChangeArrowheads="1"/>
          </p:cNvSpPr>
          <p:nvPr/>
        </p:nvSpPr>
        <p:spPr bwMode="auto">
          <a:xfrm>
            <a:off x="179514" y="2385609"/>
            <a:ext cx="187871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a:solidFill>
                  <a:srgbClr val="000000"/>
                </a:solidFill>
                <a:latin typeface="Arial Narrow" pitchFamily="34" charset="0"/>
              </a:rPr>
              <a:t>C</a:t>
            </a:r>
            <a:r>
              <a:rPr lang="en-GB" sz="1100" b="1" dirty="0" smtClean="0">
                <a:solidFill>
                  <a:srgbClr val="000000"/>
                </a:solidFill>
                <a:latin typeface="Arial Narrow" pitchFamily="34" charset="0"/>
              </a:rPr>
              <a:t>onvolution kernel representation</a:t>
            </a:r>
          </a:p>
          <a:p>
            <a:pPr algn="ctr" fontAlgn="base">
              <a:spcBef>
                <a:spcPct val="0"/>
              </a:spcBef>
              <a:spcAft>
                <a:spcPct val="0"/>
              </a:spcAft>
            </a:pPr>
            <a:r>
              <a:rPr lang="en-GB" sz="1000" i="1" dirty="0" smtClean="0">
                <a:solidFill>
                  <a:srgbClr val="000000"/>
                </a:solidFill>
                <a:latin typeface="Arial Narrow" pitchFamily="34" charset="0"/>
              </a:rPr>
              <a:t>Functional Taylor expansion</a:t>
            </a:r>
            <a:endParaRPr lang="en-GB" sz="1400" i="1" dirty="0">
              <a:solidFill>
                <a:srgbClr val="000000"/>
              </a:solidFill>
            </a:endParaRPr>
          </a:p>
        </p:txBody>
      </p:sp>
      <p:sp>
        <p:nvSpPr>
          <p:cNvPr id="55" name="Rectangle 195"/>
          <p:cNvSpPr>
            <a:spLocks noChangeArrowheads="1"/>
          </p:cNvSpPr>
          <p:nvPr/>
        </p:nvSpPr>
        <p:spPr bwMode="auto">
          <a:xfrm>
            <a:off x="2586614" y="2385609"/>
            <a:ext cx="1288815"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Spectral representation</a:t>
            </a:r>
          </a:p>
          <a:p>
            <a:pPr algn="ctr" fontAlgn="base">
              <a:spcBef>
                <a:spcPct val="0"/>
              </a:spcBef>
              <a:spcAft>
                <a:spcPct val="0"/>
              </a:spcAft>
            </a:pPr>
            <a:r>
              <a:rPr lang="en-GB" sz="1000" i="1" dirty="0" smtClean="0">
                <a:solidFill>
                  <a:srgbClr val="000000"/>
                </a:solidFill>
                <a:latin typeface="Arial Narrow" pitchFamily="34" charset="0"/>
              </a:rPr>
              <a:t>Convolution theorem</a:t>
            </a:r>
            <a:endParaRPr lang="en-GB" sz="1400" i="1" dirty="0">
              <a:solidFill>
                <a:srgbClr val="000000"/>
              </a:solidFill>
            </a:endParaRPr>
          </a:p>
        </p:txBody>
      </p:sp>
      <p:graphicFrame>
        <p:nvGraphicFramePr>
          <p:cNvPr id="56" name="Object 55"/>
          <p:cNvGraphicFramePr>
            <a:graphicFrameLocks noChangeAspect="1"/>
          </p:cNvGraphicFramePr>
          <p:nvPr>
            <p:extLst>
              <p:ext uri="{D42A27DB-BD31-4B8C-83A1-F6EECF244321}">
                <p14:modId xmlns="" xmlns:p14="http://schemas.microsoft.com/office/powerpoint/2010/main" val="1816585771"/>
              </p:ext>
            </p:extLst>
          </p:nvPr>
        </p:nvGraphicFramePr>
        <p:xfrm>
          <a:off x="2298700" y="2754313"/>
          <a:ext cx="1779588" cy="438150"/>
        </p:xfrm>
        <a:graphic>
          <a:graphicData uri="http://schemas.openxmlformats.org/presentationml/2006/ole">
            <p:oleObj spid="_x0000_s83979" name="Equation" r:id="rId8" imgW="1739880" imgH="431640" progId="Equation.DSMT4">
              <p:embed/>
            </p:oleObj>
          </a:graphicData>
        </a:graphic>
      </p:graphicFrame>
      <p:sp>
        <p:nvSpPr>
          <p:cNvPr id="57" name="Rectangle 195"/>
          <p:cNvSpPr>
            <a:spLocks noChangeArrowheads="1"/>
          </p:cNvSpPr>
          <p:nvPr/>
        </p:nvSpPr>
        <p:spPr bwMode="auto">
          <a:xfrm>
            <a:off x="2552570" y="3812679"/>
            <a:ext cx="124393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Cross-spectral density</a:t>
            </a:r>
            <a:endParaRPr lang="en-GB" b="1" dirty="0">
              <a:solidFill>
                <a:srgbClr val="000000"/>
              </a:solidFill>
            </a:endParaRPr>
          </a:p>
        </p:txBody>
      </p:sp>
      <p:sp>
        <p:nvSpPr>
          <p:cNvPr id="58" name="Rectangle 195"/>
          <p:cNvSpPr>
            <a:spLocks noChangeArrowheads="1"/>
          </p:cNvSpPr>
          <p:nvPr/>
        </p:nvSpPr>
        <p:spPr bwMode="auto">
          <a:xfrm>
            <a:off x="2895563" y="5249627"/>
            <a:ext cx="59631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Coherence</a:t>
            </a:r>
            <a:endParaRPr lang="en-GB" b="1" dirty="0">
              <a:solidFill>
                <a:srgbClr val="000000"/>
              </a:solidFill>
            </a:endParaRPr>
          </a:p>
        </p:txBody>
      </p:sp>
      <p:sp>
        <p:nvSpPr>
          <p:cNvPr id="59" name="Rounded Rectangle 58"/>
          <p:cNvSpPr/>
          <p:nvPr/>
        </p:nvSpPr>
        <p:spPr>
          <a:xfrm>
            <a:off x="35496" y="5121911"/>
            <a:ext cx="2088232" cy="1080120"/>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graphicFrame>
        <p:nvGraphicFramePr>
          <p:cNvPr id="60" name="Object 59"/>
          <p:cNvGraphicFramePr>
            <a:graphicFrameLocks noChangeAspect="1"/>
          </p:cNvGraphicFramePr>
          <p:nvPr>
            <p:extLst>
              <p:ext uri="{D42A27DB-BD31-4B8C-83A1-F6EECF244321}">
                <p14:modId xmlns="" xmlns:p14="http://schemas.microsoft.com/office/powerpoint/2010/main" val="4024101380"/>
              </p:ext>
            </p:extLst>
          </p:nvPr>
        </p:nvGraphicFramePr>
        <p:xfrm>
          <a:off x="304801" y="5549902"/>
          <a:ext cx="1465263" cy="492125"/>
        </p:xfrm>
        <a:graphic>
          <a:graphicData uri="http://schemas.openxmlformats.org/presentationml/2006/ole">
            <p:oleObj spid="_x0000_s83980" name="Equation" r:id="rId9" imgW="1460160" imgH="495000" progId="Equation.DSMT4">
              <p:embed/>
            </p:oleObj>
          </a:graphicData>
        </a:graphic>
      </p:graphicFrame>
      <p:sp>
        <p:nvSpPr>
          <p:cNvPr id="61" name="Rectangle 195"/>
          <p:cNvSpPr>
            <a:spLocks noChangeArrowheads="1"/>
          </p:cNvSpPr>
          <p:nvPr/>
        </p:nvSpPr>
        <p:spPr bwMode="auto">
          <a:xfrm>
            <a:off x="637971" y="5249627"/>
            <a:ext cx="96180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Cross-correlation</a:t>
            </a:r>
            <a:endParaRPr lang="en-GB" b="1" dirty="0">
              <a:solidFill>
                <a:srgbClr val="000000"/>
              </a:solidFill>
            </a:endParaRPr>
          </a:p>
        </p:txBody>
      </p:sp>
      <p:sp>
        <p:nvSpPr>
          <p:cNvPr id="62" name="Rounded Rectangle 61"/>
          <p:cNvSpPr/>
          <p:nvPr/>
        </p:nvSpPr>
        <p:spPr>
          <a:xfrm>
            <a:off x="35496" y="3665976"/>
            <a:ext cx="2088232" cy="1080120"/>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graphicFrame>
        <p:nvGraphicFramePr>
          <p:cNvPr id="63" name="Object 62"/>
          <p:cNvGraphicFramePr>
            <a:graphicFrameLocks noChangeAspect="1"/>
          </p:cNvGraphicFramePr>
          <p:nvPr>
            <p:extLst>
              <p:ext uri="{D42A27DB-BD31-4B8C-83A1-F6EECF244321}">
                <p14:modId xmlns="" xmlns:p14="http://schemas.microsoft.com/office/powerpoint/2010/main" val="334445706"/>
              </p:ext>
            </p:extLst>
          </p:nvPr>
        </p:nvGraphicFramePr>
        <p:xfrm>
          <a:off x="179513" y="4043363"/>
          <a:ext cx="1808163" cy="477838"/>
        </p:xfrm>
        <a:graphic>
          <a:graphicData uri="http://schemas.openxmlformats.org/presentationml/2006/ole">
            <p:oleObj spid="_x0000_s83981" name="Equation" r:id="rId10" imgW="1803240" imgH="482400" progId="Equation.DSMT4">
              <p:embed/>
            </p:oleObj>
          </a:graphicData>
        </a:graphic>
      </p:graphicFrame>
      <p:sp>
        <p:nvSpPr>
          <p:cNvPr id="64" name="Rectangle 195"/>
          <p:cNvSpPr>
            <a:spLocks noChangeArrowheads="1"/>
          </p:cNvSpPr>
          <p:nvPr/>
        </p:nvSpPr>
        <p:spPr bwMode="auto">
          <a:xfrm>
            <a:off x="634765" y="3800508"/>
            <a:ext cx="968215"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Cross-covariance</a:t>
            </a:r>
            <a:endParaRPr lang="en-GB" b="1" dirty="0">
              <a:solidFill>
                <a:srgbClr val="000000"/>
              </a:solidFill>
            </a:endParaRPr>
          </a:p>
        </p:txBody>
      </p:sp>
      <p:sp>
        <p:nvSpPr>
          <p:cNvPr id="65" name="Rectangle 181"/>
          <p:cNvSpPr>
            <a:spLocks noChangeArrowheads="1"/>
          </p:cNvSpPr>
          <p:nvPr/>
        </p:nvSpPr>
        <p:spPr bwMode="auto">
          <a:xfrm>
            <a:off x="0" y="21999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graphicFrame>
        <p:nvGraphicFramePr>
          <p:cNvPr id="66" name="Object 182"/>
          <p:cNvGraphicFramePr>
            <a:graphicFrameLocks noChangeAspect="1"/>
          </p:cNvGraphicFramePr>
          <p:nvPr/>
        </p:nvGraphicFramePr>
        <p:xfrm>
          <a:off x="1693838" y="1988842"/>
          <a:ext cx="213866" cy="252751"/>
        </p:xfrm>
        <a:graphic>
          <a:graphicData uri="http://schemas.openxmlformats.org/presentationml/2006/ole">
            <p:oleObj spid="_x0000_s83982" name="Equation" r:id="rId11" imgW="139680" imgH="164880" progId="Equation.DSMT4">
              <p:embed/>
            </p:oleObj>
          </a:graphicData>
        </a:graphic>
      </p:graphicFrame>
      <p:graphicFrame>
        <p:nvGraphicFramePr>
          <p:cNvPr id="67" name="Object 183"/>
          <p:cNvGraphicFramePr>
            <a:graphicFrameLocks noChangeAspect="1"/>
          </p:cNvGraphicFramePr>
          <p:nvPr/>
        </p:nvGraphicFramePr>
        <p:xfrm>
          <a:off x="2411760" y="3319232"/>
          <a:ext cx="347662" cy="290513"/>
        </p:xfrm>
        <a:graphic>
          <a:graphicData uri="http://schemas.openxmlformats.org/presentationml/2006/ole">
            <p:oleObj spid="_x0000_s83983" name="Equation" r:id="rId12" imgW="228600" imgH="190440" progId="Equation.DSMT4">
              <p:embed/>
            </p:oleObj>
          </a:graphicData>
        </a:graphic>
      </p:graphicFrame>
      <p:sp>
        <p:nvSpPr>
          <p:cNvPr id="69" name="Rounded Rectangle 68"/>
          <p:cNvSpPr/>
          <p:nvPr/>
        </p:nvSpPr>
        <p:spPr>
          <a:xfrm>
            <a:off x="7020273" y="2241591"/>
            <a:ext cx="2016224" cy="1080120"/>
          </a:xfrm>
          <a:prstGeom prst="roundRect">
            <a:avLst/>
          </a:prstGeom>
          <a:solidFill>
            <a:schemeClr val="accent6">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70" name="Curved Down Arrow 69"/>
          <p:cNvSpPr/>
          <p:nvPr/>
        </p:nvSpPr>
        <p:spPr>
          <a:xfrm flipH="1" flipV="1">
            <a:off x="6588224" y="3321711"/>
            <a:ext cx="648072" cy="288032"/>
          </a:xfrm>
          <a:prstGeom prst="curved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sp>
        <p:nvSpPr>
          <p:cNvPr id="71" name="Rounded Rectangle 70"/>
          <p:cNvSpPr/>
          <p:nvPr/>
        </p:nvSpPr>
        <p:spPr>
          <a:xfrm>
            <a:off x="7020273" y="5121911"/>
            <a:ext cx="2016224" cy="1080120"/>
          </a:xfrm>
          <a:prstGeom prst="roundRect">
            <a:avLst/>
          </a:prstGeom>
          <a:solidFill>
            <a:schemeClr val="accent6">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72" name="Rounded Rectangle 71"/>
          <p:cNvSpPr/>
          <p:nvPr/>
        </p:nvSpPr>
        <p:spPr>
          <a:xfrm>
            <a:off x="7020273" y="3681753"/>
            <a:ext cx="2016224" cy="1064345"/>
          </a:xfrm>
          <a:prstGeom prst="roundRect">
            <a:avLst/>
          </a:prstGeom>
          <a:solidFill>
            <a:schemeClr val="accent6">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sp>
        <p:nvSpPr>
          <p:cNvPr id="73" name="Rounded Rectangle 72"/>
          <p:cNvSpPr/>
          <p:nvPr/>
        </p:nvSpPr>
        <p:spPr>
          <a:xfrm>
            <a:off x="4860033" y="2251159"/>
            <a:ext cx="2088232" cy="1070552"/>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graphicFrame>
        <p:nvGraphicFramePr>
          <p:cNvPr id="74" name="Object 73"/>
          <p:cNvGraphicFramePr>
            <a:graphicFrameLocks noChangeAspect="1"/>
          </p:cNvGraphicFramePr>
          <p:nvPr>
            <p:extLst>
              <p:ext uri="{D42A27DB-BD31-4B8C-83A1-F6EECF244321}">
                <p14:modId xmlns="" xmlns:p14="http://schemas.microsoft.com/office/powerpoint/2010/main" val="683081479"/>
              </p:ext>
            </p:extLst>
          </p:nvPr>
        </p:nvGraphicFramePr>
        <p:xfrm>
          <a:off x="5076057" y="2755098"/>
          <a:ext cx="1641475" cy="533400"/>
        </p:xfrm>
        <a:graphic>
          <a:graphicData uri="http://schemas.openxmlformats.org/presentationml/2006/ole">
            <p:oleObj spid="_x0000_s83984" name="Equation" r:id="rId13" imgW="1638000" imgH="533160" progId="Equation.DSMT4">
              <p:embed/>
            </p:oleObj>
          </a:graphicData>
        </a:graphic>
      </p:graphicFrame>
      <p:graphicFrame>
        <p:nvGraphicFramePr>
          <p:cNvPr id="75" name="Object 74"/>
          <p:cNvGraphicFramePr>
            <a:graphicFrameLocks noChangeAspect="1"/>
          </p:cNvGraphicFramePr>
          <p:nvPr>
            <p:extLst>
              <p:ext uri="{D42A27DB-BD31-4B8C-83A1-F6EECF244321}">
                <p14:modId xmlns="" xmlns:p14="http://schemas.microsoft.com/office/powerpoint/2010/main" val="2701014190"/>
              </p:ext>
            </p:extLst>
          </p:nvPr>
        </p:nvGraphicFramePr>
        <p:xfrm>
          <a:off x="7170291" y="5543550"/>
          <a:ext cx="1722438" cy="503238"/>
        </p:xfrm>
        <a:graphic>
          <a:graphicData uri="http://schemas.openxmlformats.org/presentationml/2006/ole">
            <p:oleObj spid="_x0000_s83985" name="Equation" r:id="rId14" imgW="1714320" imgH="507960" progId="Equation.DSMT4">
              <p:embed/>
            </p:oleObj>
          </a:graphicData>
        </a:graphic>
      </p:graphicFrame>
      <p:graphicFrame>
        <p:nvGraphicFramePr>
          <p:cNvPr id="76" name="Object 75"/>
          <p:cNvGraphicFramePr>
            <a:graphicFrameLocks noChangeAspect="1"/>
          </p:cNvGraphicFramePr>
          <p:nvPr>
            <p:extLst>
              <p:ext uri="{D42A27DB-BD31-4B8C-83A1-F6EECF244321}">
                <p14:modId xmlns="" xmlns:p14="http://schemas.microsoft.com/office/powerpoint/2010/main" val="183433383"/>
              </p:ext>
            </p:extLst>
          </p:nvPr>
        </p:nvGraphicFramePr>
        <p:xfrm>
          <a:off x="7389367" y="4043363"/>
          <a:ext cx="1246188" cy="463550"/>
        </p:xfrm>
        <a:graphic>
          <a:graphicData uri="http://schemas.openxmlformats.org/presentationml/2006/ole">
            <p:oleObj spid="_x0000_s83986" name="Equation" r:id="rId15" imgW="1218960" imgH="457200" progId="Equation.DSMT4">
              <p:embed/>
            </p:oleObj>
          </a:graphicData>
        </a:graphic>
      </p:graphicFrame>
      <p:sp>
        <p:nvSpPr>
          <p:cNvPr id="77" name="Rectangle 195"/>
          <p:cNvSpPr>
            <a:spLocks noChangeArrowheads="1"/>
          </p:cNvSpPr>
          <p:nvPr/>
        </p:nvSpPr>
        <p:spPr bwMode="auto">
          <a:xfrm>
            <a:off x="5058705" y="2385609"/>
            <a:ext cx="1673535"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b="1" dirty="0" smtClean="0">
                <a:solidFill>
                  <a:srgbClr val="000000"/>
                </a:solidFill>
                <a:latin typeface="Arial Narrow" pitchFamily="34" charset="0"/>
              </a:rPr>
              <a:t>Autoregressive representation</a:t>
            </a:r>
            <a:endParaRPr lang="en-GB" sz="1100" b="1" dirty="0" smtClean="0">
              <a:solidFill>
                <a:srgbClr val="000000"/>
              </a:solidFill>
            </a:endParaRPr>
          </a:p>
          <a:p>
            <a:pPr algn="ctr" fontAlgn="base">
              <a:spcBef>
                <a:spcPct val="0"/>
              </a:spcBef>
              <a:spcAft>
                <a:spcPct val="0"/>
              </a:spcAft>
            </a:pPr>
            <a:r>
              <a:rPr lang="en-GB" sz="1000" i="1" dirty="0" smtClean="0">
                <a:solidFill>
                  <a:srgbClr val="000000"/>
                </a:solidFill>
                <a:latin typeface="Arial Narrow" pitchFamily="34" charset="0"/>
              </a:rPr>
              <a:t>Yule Walker equations</a:t>
            </a:r>
            <a:endParaRPr lang="en-GB" sz="1400" i="1" dirty="0">
              <a:solidFill>
                <a:srgbClr val="000000"/>
              </a:solidFill>
            </a:endParaRPr>
          </a:p>
        </p:txBody>
      </p:sp>
      <p:sp>
        <p:nvSpPr>
          <p:cNvPr id="78" name="Rectangle 195"/>
          <p:cNvSpPr>
            <a:spLocks noChangeArrowheads="1"/>
          </p:cNvSpPr>
          <p:nvPr/>
        </p:nvSpPr>
        <p:spPr bwMode="auto">
          <a:xfrm>
            <a:off x="7411151" y="2385609"/>
            <a:ext cx="1288815"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Spectral representation</a:t>
            </a:r>
          </a:p>
          <a:p>
            <a:pPr algn="ctr" fontAlgn="base">
              <a:spcBef>
                <a:spcPct val="0"/>
              </a:spcBef>
              <a:spcAft>
                <a:spcPct val="0"/>
              </a:spcAft>
            </a:pPr>
            <a:r>
              <a:rPr lang="en-GB" sz="1000" i="1" dirty="0" smtClean="0">
                <a:solidFill>
                  <a:srgbClr val="000000"/>
                </a:solidFill>
                <a:latin typeface="Arial Narrow" pitchFamily="34" charset="0"/>
              </a:rPr>
              <a:t>Convolution theorem</a:t>
            </a:r>
            <a:endParaRPr lang="en-GB" sz="1400" i="1" dirty="0">
              <a:solidFill>
                <a:srgbClr val="000000"/>
              </a:solidFill>
            </a:endParaRPr>
          </a:p>
        </p:txBody>
      </p:sp>
      <p:graphicFrame>
        <p:nvGraphicFramePr>
          <p:cNvPr id="79" name="Object 78"/>
          <p:cNvGraphicFramePr>
            <a:graphicFrameLocks noChangeAspect="1"/>
          </p:cNvGraphicFramePr>
          <p:nvPr>
            <p:extLst>
              <p:ext uri="{D42A27DB-BD31-4B8C-83A1-F6EECF244321}">
                <p14:modId xmlns="" xmlns:p14="http://schemas.microsoft.com/office/powerpoint/2010/main" val="1816585771"/>
              </p:ext>
            </p:extLst>
          </p:nvPr>
        </p:nvGraphicFramePr>
        <p:xfrm>
          <a:off x="7190930" y="2755098"/>
          <a:ext cx="1701800" cy="463550"/>
        </p:xfrm>
        <a:graphic>
          <a:graphicData uri="http://schemas.openxmlformats.org/presentationml/2006/ole">
            <p:oleObj spid="_x0000_s83987" name="Equation" r:id="rId16" imgW="1663560" imgH="457200" progId="Equation.DSMT4">
              <p:embed/>
            </p:oleObj>
          </a:graphicData>
        </a:graphic>
      </p:graphicFrame>
      <p:sp>
        <p:nvSpPr>
          <p:cNvPr id="80" name="Rectangle 195"/>
          <p:cNvSpPr>
            <a:spLocks noChangeArrowheads="1"/>
          </p:cNvSpPr>
          <p:nvPr/>
        </p:nvSpPr>
        <p:spPr bwMode="auto">
          <a:xfrm>
            <a:off x="7261692" y="3812679"/>
            <a:ext cx="147476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Directed transfer functions</a:t>
            </a:r>
            <a:endParaRPr lang="en-GB" b="1" dirty="0">
              <a:solidFill>
                <a:srgbClr val="000000"/>
              </a:solidFill>
            </a:endParaRPr>
          </a:p>
        </p:txBody>
      </p:sp>
      <p:sp>
        <p:nvSpPr>
          <p:cNvPr id="81" name="Rectangle 195"/>
          <p:cNvSpPr>
            <a:spLocks noChangeArrowheads="1"/>
          </p:cNvSpPr>
          <p:nvPr/>
        </p:nvSpPr>
        <p:spPr bwMode="auto">
          <a:xfrm>
            <a:off x="7530946" y="5249627"/>
            <a:ext cx="974627"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Granger causality</a:t>
            </a:r>
            <a:endParaRPr lang="en-GB" b="1" dirty="0">
              <a:solidFill>
                <a:srgbClr val="000000"/>
              </a:solidFill>
            </a:endParaRPr>
          </a:p>
        </p:txBody>
      </p:sp>
      <p:sp>
        <p:nvSpPr>
          <p:cNvPr id="82" name="Rounded Rectangle 81"/>
          <p:cNvSpPr/>
          <p:nvPr/>
        </p:nvSpPr>
        <p:spPr>
          <a:xfrm>
            <a:off x="4860033" y="5121911"/>
            <a:ext cx="2088232" cy="1080120"/>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graphicFrame>
        <p:nvGraphicFramePr>
          <p:cNvPr id="83" name="Object 82"/>
          <p:cNvGraphicFramePr>
            <a:graphicFrameLocks noChangeAspect="1"/>
          </p:cNvGraphicFramePr>
          <p:nvPr>
            <p:extLst>
              <p:ext uri="{D42A27DB-BD31-4B8C-83A1-F6EECF244321}">
                <p14:modId xmlns="" xmlns:p14="http://schemas.microsoft.com/office/powerpoint/2010/main" val="4024101380"/>
              </p:ext>
            </p:extLst>
          </p:nvPr>
        </p:nvGraphicFramePr>
        <p:xfrm>
          <a:off x="5202239" y="5675313"/>
          <a:ext cx="1423987" cy="239712"/>
        </p:xfrm>
        <a:graphic>
          <a:graphicData uri="http://schemas.openxmlformats.org/presentationml/2006/ole">
            <p:oleObj spid="_x0000_s83988" name="Equation" r:id="rId17" imgW="1422360" imgH="241200" progId="Equation.DSMT4">
              <p:embed/>
            </p:oleObj>
          </a:graphicData>
        </a:graphic>
      </p:graphicFrame>
      <p:sp>
        <p:nvSpPr>
          <p:cNvPr id="84" name="Rectangle 195"/>
          <p:cNvSpPr>
            <a:spLocks noChangeArrowheads="1"/>
          </p:cNvSpPr>
          <p:nvPr/>
        </p:nvSpPr>
        <p:spPr bwMode="auto">
          <a:xfrm>
            <a:off x="5411256" y="5249627"/>
            <a:ext cx="8976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Auto-correlation</a:t>
            </a:r>
            <a:endParaRPr lang="en-GB" b="1" dirty="0">
              <a:solidFill>
                <a:srgbClr val="000000"/>
              </a:solidFill>
            </a:endParaRPr>
          </a:p>
        </p:txBody>
      </p:sp>
      <p:sp>
        <p:nvSpPr>
          <p:cNvPr id="85" name="Rounded Rectangle 84"/>
          <p:cNvSpPr/>
          <p:nvPr/>
        </p:nvSpPr>
        <p:spPr>
          <a:xfrm>
            <a:off x="4860033" y="3665976"/>
            <a:ext cx="2088232" cy="1080120"/>
          </a:xfrm>
          <a:prstGeom prst="roundRect">
            <a:avLst/>
          </a:prstGeom>
          <a:solidFill>
            <a:schemeClr val="tx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GB" b="1">
              <a:solidFill>
                <a:srgbClr val="FFFFFF"/>
              </a:solidFill>
            </a:endParaRPr>
          </a:p>
        </p:txBody>
      </p:sp>
      <p:graphicFrame>
        <p:nvGraphicFramePr>
          <p:cNvPr id="86" name="Object 85"/>
          <p:cNvGraphicFramePr>
            <a:graphicFrameLocks noChangeAspect="1"/>
          </p:cNvGraphicFramePr>
          <p:nvPr>
            <p:extLst>
              <p:ext uri="{D42A27DB-BD31-4B8C-83A1-F6EECF244321}">
                <p14:modId xmlns="" xmlns:p14="http://schemas.microsoft.com/office/powerpoint/2010/main" val="334445706"/>
              </p:ext>
            </p:extLst>
          </p:nvPr>
        </p:nvGraphicFramePr>
        <p:xfrm>
          <a:off x="5297489" y="4043363"/>
          <a:ext cx="1260475" cy="501650"/>
        </p:xfrm>
        <a:graphic>
          <a:graphicData uri="http://schemas.openxmlformats.org/presentationml/2006/ole">
            <p:oleObj spid="_x0000_s83989" name="Equation" r:id="rId18" imgW="1257120" imgH="507960" progId="Equation.DSMT4">
              <p:embed/>
            </p:oleObj>
          </a:graphicData>
        </a:graphic>
      </p:graphicFrame>
      <p:sp>
        <p:nvSpPr>
          <p:cNvPr id="87" name="Rectangle 195"/>
          <p:cNvSpPr>
            <a:spLocks noChangeArrowheads="1"/>
          </p:cNvSpPr>
          <p:nvPr/>
        </p:nvSpPr>
        <p:spPr bwMode="auto">
          <a:xfrm>
            <a:off x="5128323" y="3800508"/>
            <a:ext cx="156453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100" b="1" dirty="0" smtClean="0">
                <a:solidFill>
                  <a:srgbClr val="000000"/>
                </a:solidFill>
                <a:latin typeface="Arial Narrow" pitchFamily="34" charset="0"/>
              </a:rPr>
              <a:t>Auto-regression coefficients</a:t>
            </a:r>
            <a:endParaRPr lang="en-GB" b="1" dirty="0">
              <a:solidFill>
                <a:srgbClr val="000000"/>
              </a:solidFill>
            </a:endParaRPr>
          </a:p>
        </p:txBody>
      </p:sp>
      <p:graphicFrame>
        <p:nvGraphicFramePr>
          <p:cNvPr id="88" name="Object 191"/>
          <p:cNvGraphicFramePr>
            <a:graphicFrameLocks noChangeAspect="1"/>
          </p:cNvGraphicFramePr>
          <p:nvPr/>
        </p:nvGraphicFramePr>
        <p:xfrm>
          <a:off x="3241278" y="1340770"/>
          <a:ext cx="2482850" cy="490537"/>
        </p:xfrm>
        <a:graphic>
          <a:graphicData uri="http://schemas.openxmlformats.org/presentationml/2006/ole">
            <p:oleObj spid="_x0000_s83990" name="Equation" r:id="rId19" imgW="2489040" imgH="482400" progId="Equation.DSMT4">
              <p:embed/>
            </p:oleObj>
          </a:graphicData>
        </a:graphic>
      </p:graphicFrame>
      <p:sp>
        <p:nvSpPr>
          <p:cNvPr id="91" name="Rectangle 199"/>
          <p:cNvSpPr>
            <a:spLocks noChangeArrowheads="1"/>
          </p:cNvSpPr>
          <p:nvPr/>
        </p:nvSpPr>
        <p:spPr bwMode="auto">
          <a:xfrm>
            <a:off x="0" y="21999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b="1">
              <a:solidFill>
                <a:srgbClr val="000000"/>
              </a:solidFill>
            </a:endParaRPr>
          </a:p>
        </p:txBody>
      </p:sp>
      <p:graphicFrame>
        <p:nvGraphicFramePr>
          <p:cNvPr id="92" name="Object 198"/>
          <p:cNvGraphicFramePr>
            <a:graphicFrameLocks noChangeAspect="1"/>
          </p:cNvGraphicFramePr>
          <p:nvPr/>
        </p:nvGraphicFramePr>
        <p:xfrm>
          <a:off x="386536" y="548680"/>
          <a:ext cx="1387475" cy="915988"/>
        </p:xfrm>
        <a:graphic>
          <a:graphicData uri="http://schemas.openxmlformats.org/presentationml/2006/ole">
            <p:oleObj spid="_x0000_s83991" name="Equation" r:id="rId20" imgW="1384200" imgH="914400" progId="Equation.DSMT4">
              <p:embed/>
            </p:oleObj>
          </a:graphicData>
        </a:graphic>
      </p:graphicFrame>
      <p:sp>
        <p:nvSpPr>
          <p:cNvPr id="93" name="Rectangle 195"/>
          <p:cNvSpPr>
            <a:spLocks noChangeArrowheads="1"/>
          </p:cNvSpPr>
          <p:nvPr/>
        </p:nvSpPr>
        <p:spPr bwMode="auto">
          <a:xfrm>
            <a:off x="126853" y="6453338"/>
            <a:ext cx="71814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600" b="1" dirty="0" smtClean="0">
                <a:solidFill>
                  <a:schemeClr val="bg2">
                    <a:lumMod val="90000"/>
                  </a:schemeClr>
                </a:solidFill>
                <a:latin typeface="Arial Narrow" pitchFamily="34" charset="0"/>
              </a:rPr>
              <a:t>Measures of </a:t>
            </a:r>
            <a:r>
              <a:rPr lang="en-GB" sz="1600" b="1" dirty="0" smtClean="0">
                <a:solidFill>
                  <a:srgbClr val="FFFFFF"/>
                </a:solidFill>
                <a:latin typeface="Arial Narrow" pitchFamily="34" charset="0"/>
              </a:rPr>
              <a:t>functional connectivity </a:t>
            </a:r>
            <a:r>
              <a:rPr lang="en-GB" sz="1600" b="1" dirty="0" smtClean="0">
                <a:solidFill>
                  <a:schemeClr val="bg2">
                    <a:lumMod val="90000"/>
                  </a:schemeClr>
                </a:solidFill>
                <a:latin typeface="Arial Narrow" pitchFamily="34" charset="0"/>
              </a:rPr>
              <a:t>or statistical dependence among observed responses</a:t>
            </a:r>
            <a:endParaRPr lang="en-GB" sz="2800" b="1" dirty="0">
              <a:solidFill>
                <a:schemeClr val="bg2">
                  <a:lumMod val="90000"/>
                </a:schemeClr>
              </a:solidFill>
            </a:endParaRPr>
          </a:p>
        </p:txBody>
      </p:sp>
      <p:sp>
        <p:nvSpPr>
          <p:cNvPr id="94" name="Rectangle 195"/>
          <p:cNvSpPr>
            <a:spLocks noChangeArrowheads="1"/>
          </p:cNvSpPr>
          <p:nvPr/>
        </p:nvSpPr>
        <p:spPr bwMode="auto">
          <a:xfrm>
            <a:off x="251520" y="116633"/>
            <a:ext cx="66123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GB" sz="1600" b="1" dirty="0" smtClean="0">
                <a:solidFill>
                  <a:schemeClr val="accent1">
                    <a:lumMod val="20000"/>
                    <a:lumOff val="80000"/>
                  </a:schemeClr>
                </a:solidFill>
                <a:latin typeface="Arial Narrow" pitchFamily="34" charset="0"/>
              </a:rPr>
              <a:t>Models of </a:t>
            </a:r>
            <a:r>
              <a:rPr lang="en-GB" sz="1600" b="1" dirty="0" smtClean="0">
                <a:solidFill>
                  <a:srgbClr val="FFFFFF"/>
                </a:solidFill>
                <a:latin typeface="Arial Narrow" pitchFamily="34" charset="0"/>
              </a:rPr>
              <a:t>effective connectivity </a:t>
            </a:r>
            <a:r>
              <a:rPr lang="en-GB" sz="1600" b="1" dirty="0" smtClean="0">
                <a:solidFill>
                  <a:schemeClr val="accent1">
                    <a:lumMod val="20000"/>
                    <a:lumOff val="80000"/>
                  </a:schemeClr>
                </a:solidFill>
                <a:latin typeface="Arial Narrow" pitchFamily="34" charset="0"/>
              </a:rPr>
              <a:t>among hidden states causing observed responses</a:t>
            </a:r>
            <a:endParaRPr lang="en-GB" sz="2800" b="1" dirty="0">
              <a:solidFill>
                <a:schemeClr val="accent1">
                  <a:lumMod val="20000"/>
                  <a:lumOff val="80000"/>
                </a:schemeClr>
              </a:solidFill>
            </a:endParaRPr>
          </a:p>
        </p:txBody>
      </p:sp>
      <p:graphicFrame>
        <p:nvGraphicFramePr>
          <p:cNvPr id="95" name="Object 199"/>
          <p:cNvGraphicFramePr>
            <a:graphicFrameLocks noChangeAspect="1"/>
          </p:cNvGraphicFramePr>
          <p:nvPr/>
        </p:nvGraphicFramePr>
        <p:xfrm>
          <a:off x="7170366" y="501352"/>
          <a:ext cx="1362075" cy="1487488"/>
        </p:xfrm>
        <a:graphic>
          <a:graphicData uri="http://schemas.openxmlformats.org/presentationml/2006/ole">
            <p:oleObj spid="_x0000_s83992" name="Equation" r:id="rId21" imgW="1358640" imgH="1485720" progId="Equation.DSMT4">
              <p:embed/>
            </p:oleObj>
          </a:graphicData>
        </a:graphic>
      </p:graphicFrame>
      <p:sp>
        <p:nvSpPr>
          <p:cNvPr id="89" name="Curved Down Arrow 88"/>
          <p:cNvSpPr/>
          <p:nvPr/>
        </p:nvSpPr>
        <p:spPr>
          <a:xfrm>
            <a:off x="6660232" y="1988840"/>
            <a:ext cx="648072" cy="28803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a:solidFill>
                <a:srgbClr val="000000"/>
              </a:solidFill>
            </a:endParaRPr>
          </a:p>
        </p:txBody>
      </p:sp>
      <p:pic>
        <p:nvPicPr>
          <p:cNvPr id="83994" name="Picture 26" descr="http://2.bp.blogspot.com/-R5gkqBUwuNc/T5Z2UxUD6eI/AAAAAAAABhs/0SSTDQNaaP4/s1600/1WayStreetSign.jpg"/>
          <p:cNvPicPr>
            <a:picLocks noChangeAspect="1" noChangeArrowheads="1"/>
          </p:cNvPicPr>
          <p:nvPr/>
        </p:nvPicPr>
        <p:blipFill>
          <a:blip r:embed="rId3" cstate="print">
            <a:clrChange>
              <a:clrFrom>
                <a:srgbClr val="E8FDFF"/>
              </a:clrFrom>
              <a:clrTo>
                <a:srgbClr val="E8FDFF">
                  <a:alpha val="0"/>
                </a:srgbClr>
              </a:clrTo>
            </a:clrChange>
          </a:blip>
          <a:srcRect/>
          <a:stretch>
            <a:fillRect/>
          </a:stretch>
        </p:blipFill>
        <p:spPr bwMode="auto">
          <a:xfrm rot="5400000">
            <a:off x="4202959" y="1925834"/>
            <a:ext cx="648072" cy="486054"/>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74656" y="323657"/>
            <a:ext cx="1305145" cy="58506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Effective connectivity</a:t>
            </a:r>
          </a:p>
        </p:txBody>
      </p:sp>
      <p:sp>
        <p:nvSpPr>
          <p:cNvPr id="12" name="Rounded Rectangle 11"/>
          <p:cNvSpPr/>
          <p:nvPr/>
        </p:nvSpPr>
        <p:spPr>
          <a:xfrm>
            <a:off x="5360279" y="2438891"/>
            <a:ext cx="1350150" cy="630070"/>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Cross spectral density</a:t>
            </a:r>
          </a:p>
        </p:txBody>
      </p:sp>
      <p:sp>
        <p:nvSpPr>
          <p:cNvPr id="13" name="Rounded Rectangle 12"/>
          <p:cNvSpPr/>
          <p:nvPr/>
        </p:nvSpPr>
        <p:spPr>
          <a:xfrm>
            <a:off x="1983723" y="1358772"/>
            <a:ext cx="1350150" cy="6750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Volterra kernels</a:t>
            </a:r>
          </a:p>
        </p:txBody>
      </p:sp>
      <p:sp>
        <p:nvSpPr>
          <p:cNvPr id="14" name="Rounded Rectangle 13"/>
          <p:cNvSpPr/>
          <p:nvPr/>
        </p:nvSpPr>
        <p:spPr>
          <a:xfrm>
            <a:off x="1983723" y="2438891"/>
            <a:ext cx="1350150" cy="6300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Cross covariance functions</a:t>
            </a:r>
          </a:p>
        </p:txBody>
      </p:sp>
      <p:sp>
        <p:nvSpPr>
          <p:cNvPr id="15" name="Rounded Rectangle 14"/>
          <p:cNvSpPr/>
          <p:nvPr/>
        </p:nvSpPr>
        <p:spPr>
          <a:xfrm>
            <a:off x="5360279" y="3519010"/>
            <a:ext cx="1350150" cy="630070"/>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Spectral factors</a:t>
            </a:r>
          </a:p>
        </p:txBody>
      </p:sp>
      <p:sp>
        <p:nvSpPr>
          <p:cNvPr id="16" name="Rounded Rectangle 15"/>
          <p:cNvSpPr/>
          <p:nvPr/>
        </p:nvSpPr>
        <p:spPr>
          <a:xfrm>
            <a:off x="1983723" y="3519010"/>
            <a:ext cx="1350150" cy="6300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Auto regression coefficients</a:t>
            </a:r>
          </a:p>
        </p:txBody>
      </p:sp>
      <p:sp>
        <p:nvSpPr>
          <p:cNvPr id="17" name="Rounded Rectangle 16"/>
          <p:cNvSpPr/>
          <p:nvPr/>
        </p:nvSpPr>
        <p:spPr>
          <a:xfrm>
            <a:off x="3640901" y="4464116"/>
            <a:ext cx="1372652" cy="585065"/>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Director transfer functions</a:t>
            </a:r>
          </a:p>
        </p:txBody>
      </p:sp>
      <p:sp>
        <p:nvSpPr>
          <p:cNvPr id="18" name="Rounded Rectangle 17"/>
          <p:cNvSpPr/>
          <p:nvPr/>
        </p:nvSpPr>
        <p:spPr>
          <a:xfrm>
            <a:off x="3629650" y="5274206"/>
            <a:ext cx="1395155" cy="585065"/>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Granger causality</a:t>
            </a:r>
          </a:p>
        </p:txBody>
      </p:sp>
      <p:cxnSp>
        <p:nvCxnSpPr>
          <p:cNvPr id="20" name="Curved Connector 19"/>
          <p:cNvCxnSpPr>
            <a:stCxn id="72" idx="2"/>
            <a:endCxn id="12" idx="0"/>
          </p:cNvCxnSpPr>
          <p:nvPr/>
        </p:nvCxnSpPr>
        <p:spPr>
          <a:xfrm rot="5400000">
            <a:off x="5810328" y="2213866"/>
            <a:ext cx="450050" cy="12700"/>
          </a:xfrm>
          <a:prstGeom prst="curvedConnector3">
            <a:avLst>
              <a:gd name="adj1" fmla="val 50000"/>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19"/>
          <p:cNvCxnSpPr/>
          <p:nvPr/>
        </p:nvCxnSpPr>
        <p:spPr>
          <a:xfrm rot="5400000">
            <a:off x="2456275" y="2236368"/>
            <a:ext cx="405046" cy="12700"/>
          </a:xfrm>
          <a:prstGeom prst="curvedConnector3">
            <a:avLst>
              <a:gd name="adj1" fmla="val 50000"/>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19"/>
          <p:cNvCxnSpPr/>
          <p:nvPr/>
        </p:nvCxnSpPr>
        <p:spPr>
          <a:xfrm rot="5400000">
            <a:off x="2433775" y="3293985"/>
            <a:ext cx="450049" cy="12700"/>
          </a:xfrm>
          <a:prstGeom prst="curvedConnector3">
            <a:avLst>
              <a:gd name="adj1" fmla="val 50000"/>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urved Connector 19"/>
          <p:cNvCxnSpPr/>
          <p:nvPr/>
        </p:nvCxnSpPr>
        <p:spPr>
          <a:xfrm rot="5400000">
            <a:off x="5810330" y="3293985"/>
            <a:ext cx="450049" cy="12700"/>
          </a:xfrm>
          <a:prstGeom prst="curvedConnector3">
            <a:avLst>
              <a:gd name="adj1" fmla="val 50000"/>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urved Connector 19"/>
          <p:cNvCxnSpPr>
            <a:stCxn id="11" idx="1"/>
            <a:endCxn id="13" idx="0"/>
          </p:cNvCxnSpPr>
          <p:nvPr/>
        </p:nvCxnSpPr>
        <p:spPr>
          <a:xfrm rot="10800000" flipV="1">
            <a:off x="2658800" y="616188"/>
            <a:ext cx="1015857" cy="742582"/>
          </a:xfrm>
          <a:prstGeom prst="curvedConnector2">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urved Connector 19"/>
          <p:cNvCxnSpPr>
            <a:stCxn id="17" idx="2"/>
            <a:endCxn id="18" idx="0"/>
          </p:cNvCxnSpPr>
          <p:nvPr/>
        </p:nvCxnSpPr>
        <p:spPr>
          <a:xfrm rot="16200000" flipH="1">
            <a:off x="4214716" y="5161692"/>
            <a:ext cx="225025" cy="1"/>
          </a:xfrm>
          <a:prstGeom prst="curvedConnector3">
            <a:avLst>
              <a:gd name="adj1" fmla="val 50000"/>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urved Connector 19"/>
          <p:cNvCxnSpPr>
            <a:stCxn id="15" idx="2"/>
            <a:endCxn id="17" idx="3"/>
          </p:cNvCxnSpPr>
          <p:nvPr/>
        </p:nvCxnSpPr>
        <p:spPr>
          <a:xfrm rot="5400000">
            <a:off x="5220671" y="3941963"/>
            <a:ext cx="607567" cy="1021800"/>
          </a:xfrm>
          <a:prstGeom prst="curvedConnector2">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19"/>
          <p:cNvCxnSpPr>
            <a:stCxn id="16" idx="2"/>
            <a:endCxn id="17" idx="1"/>
          </p:cNvCxnSpPr>
          <p:nvPr/>
        </p:nvCxnSpPr>
        <p:spPr>
          <a:xfrm rot="16200000" flipH="1">
            <a:off x="2846067" y="3961813"/>
            <a:ext cx="607567" cy="982103"/>
          </a:xfrm>
          <a:prstGeom prst="curvedConnector2">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urved Connector 19"/>
          <p:cNvCxnSpPr>
            <a:stCxn id="14" idx="3"/>
            <a:endCxn id="12" idx="1"/>
          </p:cNvCxnSpPr>
          <p:nvPr/>
        </p:nvCxnSpPr>
        <p:spPr>
          <a:xfrm>
            <a:off x="3333873" y="2753926"/>
            <a:ext cx="2026405" cy="12700"/>
          </a:xfrm>
          <a:prstGeom prst="curvedConnector3">
            <a:avLst>
              <a:gd name="adj1" fmla="val 50000"/>
            </a:avLst>
          </a:prstGeom>
          <a:ln w="12700">
            <a:solidFill>
              <a:schemeClr val="accent1">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337085" y="5364215"/>
            <a:ext cx="1396536" cy="369332"/>
          </a:xfrm>
          <a:prstGeom prst="rect">
            <a:avLst/>
          </a:prstGeom>
          <a:noFill/>
        </p:spPr>
        <p:txBody>
          <a:bodyPr wrap="none" rtlCol="0">
            <a:spAutoFit/>
          </a:bodyPr>
          <a:lstStyle/>
          <a:p>
            <a:pPr fontAlgn="base">
              <a:spcBef>
                <a:spcPct val="0"/>
              </a:spcBef>
              <a:spcAft>
                <a:spcPct val="0"/>
              </a:spcAft>
            </a:pPr>
            <a:r>
              <a:rPr lang="en-GB" dirty="0" smtClean="0">
                <a:solidFill>
                  <a:srgbClr val="BBE0E3">
                    <a:lumMod val="50000"/>
                  </a:srgbClr>
                </a:solidFill>
                <a:latin typeface="Arial Narrow" pitchFamily="34" charset="0"/>
              </a:rPr>
              <a:t>nonparametric</a:t>
            </a:r>
            <a:endParaRPr lang="en-GB" dirty="0">
              <a:solidFill>
                <a:srgbClr val="BBE0E3">
                  <a:lumMod val="50000"/>
                </a:srgbClr>
              </a:solidFill>
              <a:latin typeface="Arial Narrow" pitchFamily="34" charset="0"/>
            </a:endParaRPr>
          </a:p>
        </p:txBody>
      </p:sp>
      <p:sp>
        <p:nvSpPr>
          <p:cNvPr id="50" name="TextBox 49"/>
          <p:cNvSpPr txBox="1"/>
          <p:nvPr/>
        </p:nvSpPr>
        <p:spPr>
          <a:xfrm>
            <a:off x="2119227" y="5364215"/>
            <a:ext cx="1079142" cy="369332"/>
          </a:xfrm>
          <a:prstGeom prst="rect">
            <a:avLst/>
          </a:prstGeom>
          <a:noFill/>
        </p:spPr>
        <p:txBody>
          <a:bodyPr wrap="none" rtlCol="0">
            <a:spAutoFit/>
          </a:bodyPr>
          <a:lstStyle/>
          <a:p>
            <a:pPr fontAlgn="base">
              <a:spcBef>
                <a:spcPct val="0"/>
              </a:spcBef>
              <a:spcAft>
                <a:spcPct val="0"/>
              </a:spcAft>
            </a:pPr>
            <a:r>
              <a:rPr lang="en-GB" dirty="0" smtClean="0">
                <a:solidFill>
                  <a:srgbClr val="BBE0E3">
                    <a:lumMod val="50000"/>
                  </a:srgbClr>
                </a:solidFill>
                <a:latin typeface="Arial Narrow" pitchFamily="34" charset="0"/>
              </a:rPr>
              <a:t>parametric</a:t>
            </a:r>
            <a:endParaRPr lang="en-GB" dirty="0">
              <a:solidFill>
                <a:srgbClr val="BBE0E3">
                  <a:lumMod val="50000"/>
                </a:srgbClr>
              </a:solidFill>
              <a:latin typeface="Arial Narrow" pitchFamily="34" charset="0"/>
            </a:endParaRPr>
          </a:p>
        </p:txBody>
      </p:sp>
      <p:graphicFrame>
        <p:nvGraphicFramePr>
          <p:cNvPr id="9223" name="Object 7"/>
          <p:cNvGraphicFramePr>
            <a:graphicFrameLocks noChangeAspect="1"/>
          </p:cNvGraphicFramePr>
          <p:nvPr/>
        </p:nvGraphicFramePr>
        <p:xfrm>
          <a:off x="3187700" y="990600"/>
          <a:ext cx="2273300" cy="254000"/>
        </p:xfrm>
        <a:graphic>
          <a:graphicData uri="http://schemas.openxmlformats.org/presentationml/2006/ole">
            <p:oleObj spid="_x0000_s100354" name="Equation" r:id="rId3" imgW="2273300" imgH="254000" progId="Equation.DSMT4">
              <p:embed/>
            </p:oleObj>
          </a:graphicData>
        </a:graphic>
      </p:graphicFrame>
      <p:graphicFrame>
        <p:nvGraphicFramePr>
          <p:cNvPr id="9225" name="Object 9"/>
          <p:cNvGraphicFramePr>
            <a:graphicFrameLocks noChangeAspect="1"/>
          </p:cNvGraphicFramePr>
          <p:nvPr/>
        </p:nvGraphicFramePr>
        <p:xfrm>
          <a:off x="3808115" y="2798930"/>
          <a:ext cx="1038225" cy="228600"/>
        </p:xfrm>
        <a:graphic>
          <a:graphicData uri="http://schemas.openxmlformats.org/presentationml/2006/ole">
            <p:oleObj spid="_x0000_s100355" name="Equation" r:id="rId4" imgW="1040948" imgH="228501" progId="Equation.DSMT4">
              <p:embed/>
            </p:oleObj>
          </a:graphicData>
        </a:graphic>
      </p:graphicFrame>
      <p:graphicFrame>
        <p:nvGraphicFramePr>
          <p:cNvPr id="9228" name="Object 12"/>
          <p:cNvGraphicFramePr>
            <a:graphicFrameLocks noChangeAspect="1"/>
          </p:cNvGraphicFramePr>
          <p:nvPr/>
        </p:nvGraphicFramePr>
        <p:xfrm>
          <a:off x="3855740" y="2483897"/>
          <a:ext cx="942975" cy="200025"/>
        </p:xfrm>
        <a:graphic>
          <a:graphicData uri="http://schemas.openxmlformats.org/presentationml/2006/ole">
            <p:oleObj spid="_x0000_s100356" name="Equation" r:id="rId5" imgW="939392" imgH="203112" progId="Equation.DSMT4">
              <p:embed/>
            </p:oleObj>
          </a:graphicData>
        </a:graphic>
      </p:graphicFrame>
      <p:graphicFrame>
        <p:nvGraphicFramePr>
          <p:cNvPr id="9230" name="Object 14"/>
          <p:cNvGraphicFramePr>
            <a:graphicFrameLocks noChangeAspect="1"/>
          </p:cNvGraphicFramePr>
          <p:nvPr/>
        </p:nvGraphicFramePr>
        <p:xfrm>
          <a:off x="6147175" y="3158972"/>
          <a:ext cx="1311275" cy="225425"/>
        </p:xfrm>
        <a:graphic>
          <a:graphicData uri="http://schemas.openxmlformats.org/presentationml/2006/ole">
            <p:oleObj spid="_x0000_s100357" name="Equation" r:id="rId6" imgW="1308100" imgH="228600" progId="Equation.DSMT4">
              <p:embed/>
            </p:oleObj>
          </a:graphicData>
        </a:graphic>
      </p:graphicFrame>
      <p:graphicFrame>
        <p:nvGraphicFramePr>
          <p:cNvPr id="9232" name="Object 16"/>
          <p:cNvGraphicFramePr>
            <a:graphicFrameLocks noChangeAspect="1"/>
          </p:cNvGraphicFramePr>
          <p:nvPr/>
        </p:nvGraphicFramePr>
        <p:xfrm>
          <a:off x="6147175" y="2062575"/>
          <a:ext cx="1812925" cy="241300"/>
        </p:xfrm>
        <a:graphic>
          <a:graphicData uri="http://schemas.openxmlformats.org/presentationml/2006/ole">
            <p:oleObj spid="_x0000_s100358" name="Equation" r:id="rId7" imgW="1816100" imgH="241300" progId="Equation.DSMT4">
              <p:embed/>
            </p:oleObj>
          </a:graphicData>
        </a:graphic>
      </p:graphicFrame>
      <p:graphicFrame>
        <p:nvGraphicFramePr>
          <p:cNvPr id="9234" name="Object 18"/>
          <p:cNvGraphicFramePr>
            <a:graphicFrameLocks noChangeAspect="1"/>
          </p:cNvGraphicFramePr>
          <p:nvPr/>
        </p:nvGraphicFramePr>
        <p:xfrm>
          <a:off x="5922151" y="4412117"/>
          <a:ext cx="1311275" cy="727075"/>
        </p:xfrm>
        <a:graphic>
          <a:graphicData uri="http://schemas.openxmlformats.org/presentationml/2006/ole">
            <p:oleObj spid="_x0000_s100359" name="Equation" r:id="rId8" imgW="1308100" imgH="736600" progId="Equation.DSMT4">
              <p:embed/>
            </p:oleObj>
          </a:graphicData>
        </a:graphic>
      </p:graphicFrame>
      <p:graphicFrame>
        <p:nvGraphicFramePr>
          <p:cNvPr id="9236" name="Object 20"/>
          <p:cNvGraphicFramePr>
            <a:graphicFrameLocks noChangeAspect="1"/>
          </p:cNvGraphicFramePr>
          <p:nvPr/>
        </p:nvGraphicFramePr>
        <p:xfrm>
          <a:off x="1974851" y="3149600"/>
          <a:ext cx="571500" cy="190500"/>
        </p:xfrm>
        <a:graphic>
          <a:graphicData uri="http://schemas.openxmlformats.org/presentationml/2006/ole">
            <p:oleObj spid="_x0000_s100360" name="Equation" r:id="rId9" imgW="571252" imgH="203112" progId="Equation.DSMT4">
              <p:embed/>
            </p:oleObj>
          </a:graphicData>
        </a:graphic>
      </p:graphicFrame>
      <p:graphicFrame>
        <p:nvGraphicFramePr>
          <p:cNvPr id="9238" name="Object 22"/>
          <p:cNvGraphicFramePr>
            <a:graphicFrameLocks noChangeAspect="1"/>
          </p:cNvGraphicFramePr>
          <p:nvPr/>
        </p:nvGraphicFramePr>
        <p:xfrm>
          <a:off x="1498600" y="4419600"/>
          <a:ext cx="1371600" cy="711200"/>
        </p:xfrm>
        <a:graphic>
          <a:graphicData uri="http://schemas.openxmlformats.org/presentationml/2006/ole">
            <p:oleObj spid="_x0000_s100361" name="Equation" r:id="rId10" imgW="1371600" imgH="711200" progId="Equation.DSMT4">
              <p:embed/>
            </p:oleObj>
          </a:graphicData>
        </a:graphic>
      </p:graphicFrame>
      <p:graphicFrame>
        <p:nvGraphicFramePr>
          <p:cNvPr id="9240" name="Object 24"/>
          <p:cNvGraphicFramePr>
            <a:graphicFrameLocks noChangeAspect="1"/>
          </p:cNvGraphicFramePr>
          <p:nvPr/>
        </p:nvGraphicFramePr>
        <p:xfrm>
          <a:off x="3092450" y="5981700"/>
          <a:ext cx="2451100" cy="533400"/>
        </p:xfrm>
        <a:graphic>
          <a:graphicData uri="http://schemas.openxmlformats.org/presentationml/2006/ole">
            <p:oleObj spid="_x0000_s100362" name="Equation" r:id="rId11" imgW="2451100" imgH="533400" progId="Equation.DSMT4">
              <p:embed/>
            </p:oleObj>
          </a:graphicData>
        </a:graphic>
      </p:graphicFrame>
      <p:graphicFrame>
        <p:nvGraphicFramePr>
          <p:cNvPr id="9242" name="Object 26"/>
          <p:cNvGraphicFramePr>
            <a:graphicFrameLocks noChangeAspect="1"/>
          </p:cNvGraphicFramePr>
          <p:nvPr/>
        </p:nvGraphicFramePr>
        <p:xfrm>
          <a:off x="1437113" y="2108200"/>
          <a:ext cx="1109663" cy="228600"/>
        </p:xfrm>
        <a:graphic>
          <a:graphicData uri="http://schemas.openxmlformats.org/presentationml/2006/ole">
            <p:oleObj spid="_x0000_s100363" name="Equation" r:id="rId12" imgW="1117600" imgH="228600" progId="Equation.DSMT4">
              <p:embed/>
            </p:oleObj>
          </a:graphicData>
        </a:graphic>
      </p:graphicFrame>
      <p:sp>
        <p:nvSpPr>
          <p:cNvPr id="72" name="Rounded Rectangle 71"/>
          <p:cNvSpPr/>
          <p:nvPr/>
        </p:nvSpPr>
        <p:spPr>
          <a:xfrm>
            <a:off x="5360279" y="1358771"/>
            <a:ext cx="1350150" cy="630070"/>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rgbClr val="000000"/>
                </a:solidFill>
                <a:latin typeface="Arial Narrow" pitchFamily="34" charset="0"/>
              </a:rPr>
              <a:t>Modulation transfer functions</a:t>
            </a:r>
          </a:p>
        </p:txBody>
      </p:sp>
      <p:cxnSp>
        <p:nvCxnSpPr>
          <p:cNvPr id="79" name="Curved Connector 19"/>
          <p:cNvCxnSpPr>
            <a:stCxn id="13" idx="3"/>
            <a:endCxn id="72" idx="1"/>
          </p:cNvCxnSpPr>
          <p:nvPr/>
        </p:nvCxnSpPr>
        <p:spPr>
          <a:xfrm flipV="1">
            <a:off x="3333873" y="1673806"/>
            <a:ext cx="2026405" cy="22502"/>
          </a:xfrm>
          <a:prstGeom prst="curvedConnector3">
            <a:avLst>
              <a:gd name="adj1" fmla="val 50000"/>
            </a:avLst>
          </a:prstGeom>
          <a:ln w="12700">
            <a:solidFill>
              <a:schemeClr val="accent1">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244" name="Object 28"/>
          <p:cNvGraphicFramePr>
            <a:graphicFrameLocks noChangeAspect="1"/>
          </p:cNvGraphicFramePr>
          <p:nvPr/>
        </p:nvGraphicFramePr>
        <p:xfrm>
          <a:off x="3850978" y="1448780"/>
          <a:ext cx="952500" cy="203200"/>
        </p:xfrm>
        <a:graphic>
          <a:graphicData uri="http://schemas.openxmlformats.org/presentationml/2006/ole">
            <p:oleObj spid="_x0000_s100364" name="Equation" r:id="rId13" imgW="952087" imgH="203112" progId="Equation.DSMT4">
              <p:embed/>
            </p:oleObj>
          </a:graphicData>
        </a:graphic>
      </p:graphicFrame>
      <p:graphicFrame>
        <p:nvGraphicFramePr>
          <p:cNvPr id="9245" name="Object 29"/>
          <p:cNvGraphicFramePr>
            <a:graphicFrameLocks noChangeAspect="1"/>
          </p:cNvGraphicFramePr>
          <p:nvPr/>
        </p:nvGraphicFramePr>
        <p:xfrm>
          <a:off x="3793827" y="1750535"/>
          <a:ext cx="1066800" cy="228600"/>
        </p:xfrm>
        <a:graphic>
          <a:graphicData uri="http://schemas.openxmlformats.org/presentationml/2006/ole">
            <p:oleObj spid="_x0000_s100365" name="Equation" r:id="rId14" imgW="1066800" imgH="228600" progId="Equation.DSMT4">
              <p:embed/>
            </p:oleObj>
          </a:graphicData>
        </a:graphic>
      </p:graphicFrame>
      <p:cxnSp>
        <p:nvCxnSpPr>
          <p:cNvPr id="84" name="Curved Connector 19"/>
          <p:cNvCxnSpPr>
            <a:stCxn id="11" idx="3"/>
            <a:endCxn id="72" idx="0"/>
          </p:cNvCxnSpPr>
          <p:nvPr/>
        </p:nvCxnSpPr>
        <p:spPr>
          <a:xfrm>
            <a:off x="4979801" y="616190"/>
            <a:ext cx="1055553" cy="742583"/>
          </a:xfrm>
          <a:prstGeom prst="curvedConnector2">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Line 18"/>
          <p:cNvSpPr>
            <a:spLocks noChangeShapeType="1"/>
          </p:cNvSpPr>
          <p:nvPr/>
        </p:nvSpPr>
        <p:spPr bwMode="auto">
          <a:xfrm>
            <a:off x="6732241" y="2752444"/>
            <a:ext cx="791491" cy="1483"/>
          </a:xfrm>
          <a:prstGeom prst="line">
            <a:avLst/>
          </a:prstGeom>
          <a:noFill/>
          <a:ln w="38100">
            <a:solidFill>
              <a:schemeClr val="accent1">
                <a:lumMod val="50000"/>
              </a:schemeClr>
            </a:solidFill>
            <a:round/>
            <a:headEnd type="triangle" w="med" len="me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1600" dirty="0">
              <a:solidFill>
                <a:srgbClr val="000000"/>
              </a:solidFill>
              <a:latin typeface="Arial Narrow" pitchFamily="34" charset="0"/>
            </a:endParaRPr>
          </a:p>
        </p:txBody>
      </p:sp>
      <p:sp>
        <p:nvSpPr>
          <p:cNvPr id="130" name="Text Box 23"/>
          <p:cNvSpPr txBox="1">
            <a:spLocks noChangeArrowheads="1"/>
          </p:cNvSpPr>
          <p:nvPr/>
        </p:nvSpPr>
        <p:spPr bwMode="auto">
          <a:xfrm>
            <a:off x="7542331" y="2528902"/>
            <a:ext cx="85509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1100" dirty="0" smtClean="0">
                <a:solidFill>
                  <a:srgbClr val="BBE0E3">
                    <a:lumMod val="50000"/>
                  </a:srgbClr>
                </a:solidFill>
                <a:latin typeface="Arial Narrow" pitchFamily="34" charset="0"/>
              </a:rPr>
              <a:t>Spectral measures</a:t>
            </a:r>
            <a:endParaRPr lang="en-GB" sz="1100" dirty="0">
              <a:solidFill>
                <a:srgbClr val="BBE0E3">
                  <a:lumMod val="50000"/>
                </a:srgbClr>
              </a:solidFill>
              <a:latin typeface="Arial Narrow" pitchFamily="34" charset="0"/>
            </a:endParaRPr>
          </a:p>
        </p:txBody>
      </p:sp>
    </p:spTree>
    <p:extLst>
      <p:ext uri="{BB962C8B-B14F-4D97-AF65-F5344CB8AC3E}">
        <p14:creationId xmlns="" xmlns:p14="http://schemas.microsoft.com/office/powerpoint/2010/main" val="1209660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1638</TotalTime>
  <Words>1593</Words>
  <Application>Microsoft Office PowerPoint</Application>
  <PresentationFormat>On-screen Show (4:3)</PresentationFormat>
  <Paragraphs>729</Paragraphs>
  <Slides>23</Slides>
  <Notes>0</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23</vt:i4>
      </vt:variant>
    </vt:vector>
  </HeadingPairs>
  <TitlesOfParts>
    <vt:vector size="30" baseType="lpstr">
      <vt:lpstr>Office Theme</vt:lpstr>
      <vt:lpstr>Default Design</vt:lpstr>
      <vt:lpstr>1_Default Design</vt:lpstr>
      <vt:lpstr>CorelPhotoPaint.Image.11</vt:lpstr>
      <vt:lpstr>Equation</vt:lpstr>
      <vt:lpstr>MathType 6.0 Equation</vt:lpstr>
      <vt:lpstr>Microsoft Office Word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WTCN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dc:creator>
  <cp:lastModifiedBy>Karl Friston</cp:lastModifiedBy>
  <cp:revision>143</cp:revision>
  <dcterms:created xsi:type="dcterms:W3CDTF">2012-08-17T12:59:53Z</dcterms:created>
  <dcterms:modified xsi:type="dcterms:W3CDTF">2014-04-05T20:34:51Z</dcterms:modified>
</cp:coreProperties>
</file>