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wmv" ContentType="video/x-ms-wmv"/>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Default Extension="tiff" ContentType="image/tiff"/>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6" r:id="rId3"/>
  </p:sldMasterIdLst>
  <p:notesMasterIdLst>
    <p:notesMasterId r:id="rId36"/>
  </p:notesMasterIdLst>
  <p:sldIdLst>
    <p:sldId id="456" r:id="rId4"/>
    <p:sldId id="510" r:id="rId5"/>
    <p:sldId id="497" r:id="rId6"/>
    <p:sldId id="498" r:id="rId7"/>
    <p:sldId id="499" r:id="rId8"/>
    <p:sldId id="476" r:id="rId9"/>
    <p:sldId id="500" r:id="rId10"/>
    <p:sldId id="501" r:id="rId11"/>
    <p:sldId id="481" r:id="rId12"/>
    <p:sldId id="370" r:id="rId13"/>
    <p:sldId id="494" r:id="rId14"/>
    <p:sldId id="506" r:id="rId15"/>
    <p:sldId id="489" r:id="rId16"/>
    <p:sldId id="490" r:id="rId17"/>
    <p:sldId id="508" r:id="rId18"/>
    <p:sldId id="504" r:id="rId19"/>
    <p:sldId id="491" r:id="rId20"/>
    <p:sldId id="492" r:id="rId21"/>
    <p:sldId id="493" r:id="rId22"/>
    <p:sldId id="507" r:id="rId23"/>
    <p:sldId id="468" r:id="rId24"/>
    <p:sldId id="482" r:id="rId25"/>
    <p:sldId id="470" r:id="rId26"/>
    <p:sldId id="471" r:id="rId27"/>
    <p:sldId id="473" r:id="rId28"/>
    <p:sldId id="474" r:id="rId29"/>
    <p:sldId id="475" r:id="rId30"/>
    <p:sldId id="509" r:id="rId31"/>
    <p:sldId id="502" r:id="rId32"/>
    <p:sldId id="503" r:id="rId33"/>
    <p:sldId id="505" r:id="rId34"/>
    <p:sldId id="464" r:id="rId35"/>
  </p:sldIdLst>
  <p:sldSz cx="9906000" cy="6858000" type="A4"/>
  <p:notesSz cx="6858000" cy="91440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Arial" charset="0"/>
      </a:defRPr>
    </a:lvl1pPr>
    <a:lvl2pPr marL="457200" algn="l" rtl="0" fontAlgn="base">
      <a:spcBef>
        <a:spcPct val="0"/>
      </a:spcBef>
      <a:spcAft>
        <a:spcPct val="0"/>
      </a:spcAft>
      <a:defRPr kern="1200">
        <a:solidFill>
          <a:schemeClr val="tx1"/>
        </a:solidFill>
        <a:latin typeface="Arial Narrow" pitchFamily="34" charset="0"/>
        <a:ea typeface="+mn-ea"/>
        <a:cs typeface="Arial" charset="0"/>
      </a:defRPr>
    </a:lvl2pPr>
    <a:lvl3pPr marL="914400" algn="l" rtl="0" fontAlgn="base">
      <a:spcBef>
        <a:spcPct val="0"/>
      </a:spcBef>
      <a:spcAft>
        <a:spcPct val="0"/>
      </a:spcAft>
      <a:defRPr kern="1200">
        <a:solidFill>
          <a:schemeClr val="tx1"/>
        </a:solidFill>
        <a:latin typeface="Arial Narrow" pitchFamily="34" charset="0"/>
        <a:ea typeface="+mn-ea"/>
        <a:cs typeface="Arial" charset="0"/>
      </a:defRPr>
    </a:lvl3pPr>
    <a:lvl4pPr marL="1371600" algn="l" rtl="0" fontAlgn="base">
      <a:spcBef>
        <a:spcPct val="0"/>
      </a:spcBef>
      <a:spcAft>
        <a:spcPct val="0"/>
      </a:spcAft>
      <a:defRPr kern="1200">
        <a:solidFill>
          <a:schemeClr val="tx1"/>
        </a:solidFill>
        <a:latin typeface="Arial Narrow" pitchFamily="34" charset="0"/>
        <a:ea typeface="+mn-ea"/>
        <a:cs typeface="Arial" charset="0"/>
      </a:defRPr>
    </a:lvl4pPr>
    <a:lvl5pPr marL="1828800" algn="l"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0000"/>
    <a:srgbClr val="FF33CC"/>
    <a:srgbClr val="003399"/>
    <a:srgbClr val="CCFFCC"/>
    <a:srgbClr val="FFCCCC"/>
    <a:srgbClr val="FFFAD5"/>
    <a:srgbClr val="C0C0C0"/>
    <a:srgbClr val="EAEAEA"/>
    <a:srgbClr val="FFFE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40" autoAdjust="0"/>
    <p:restoredTop sz="94647" autoAdjust="0"/>
  </p:normalViewPr>
  <p:slideViewPr>
    <p:cSldViewPr>
      <p:cViewPr>
        <p:scale>
          <a:sx n="120" d="100"/>
          <a:sy n="120" d="100"/>
        </p:scale>
        <p:origin x="-498" y="-138"/>
      </p:cViewPr>
      <p:guideLst>
        <p:guide orient="horz" pos="2160"/>
        <p:guide pos="3120"/>
      </p:guideLst>
    </p:cSldViewPr>
  </p:slideViewPr>
  <p:notesTextViewPr>
    <p:cViewPr>
      <p:scale>
        <a:sx n="100" d="100"/>
        <a:sy n="100" d="100"/>
      </p:scale>
      <p:origin x="0" y="0"/>
    </p:cViewPr>
  </p:notesTextViewPr>
  <p:sorterViewPr>
    <p:cViewPr>
      <p:scale>
        <a:sx n="80" d="100"/>
        <a:sy n="80" d="100"/>
      </p:scale>
      <p:origin x="0" y="0"/>
    </p:cViewPr>
  </p:sorter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19.wmf"/><Relationship Id="rId7" Type="http://schemas.openxmlformats.org/officeDocument/2006/relationships/image" Target="../media/image123.wmf"/><Relationship Id="rId2" Type="http://schemas.openxmlformats.org/officeDocument/2006/relationships/image" Target="../media/image118.wmf"/><Relationship Id="rId1" Type="http://schemas.openxmlformats.org/officeDocument/2006/relationships/image" Target="../media/image117.wmf"/><Relationship Id="rId6" Type="http://schemas.openxmlformats.org/officeDocument/2006/relationships/image" Target="../media/image122.wmf"/><Relationship Id="rId5" Type="http://schemas.openxmlformats.org/officeDocument/2006/relationships/image" Target="../media/image121.wmf"/><Relationship Id="rId4" Type="http://schemas.openxmlformats.org/officeDocument/2006/relationships/image" Target="../media/image1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5.png"/></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42.wmf"/><Relationship Id="rId18" Type="http://schemas.openxmlformats.org/officeDocument/2006/relationships/image" Target="../media/image47.wmf"/><Relationship Id="rId3" Type="http://schemas.openxmlformats.org/officeDocument/2006/relationships/image" Target="../media/image28.wmf"/><Relationship Id="rId21" Type="http://schemas.openxmlformats.org/officeDocument/2006/relationships/image" Target="../media/image50.wmf"/><Relationship Id="rId7" Type="http://schemas.openxmlformats.org/officeDocument/2006/relationships/image" Target="../media/image32.wmf"/><Relationship Id="rId12" Type="http://schemas.openxmlformats.org/officeDocument/2006/relationships/image" Target="../media/image41.wmf"/><Relationship Id="rId17" Type="http://schemas.openxmlformats.org/officeDocument/2006/relationships/image" Target="../media/image46.wmf"/><Relationship Id="rId2" Type="http://schemas.openxmlformats.org/officeDocument/2006/relationships/image" Target="../media/image27.wmf"/><Relationship Id="rId16" Type="http://schemas.openxmlformats.org/officeDocument/2006/relationships/image" Target="../media/image45.wmf"/><Relationship Id="rId20" Type="http://schemas.openxmlformats.org/officeDocument/2006/relationships/image" Target="../media/image49.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40.wmf"/><Relationship Id="rId5" Type="http://schemas.openxmlformats.org/officeDocument/2006/relationships/image" Target="../media/image30.wmf"/><Relationship Id="rId15" Type="http://schemas.openxmlformats.org/officeDocument/2006/relationships/image" Target="../media/image44.wmf"/><Relationship Id="rId23" Type="http://schemas.openxmlformats.org/officeDocument/2006/relationships/image" Target="../media/image52.wmf"/><Relationship Id="rId10" Type="http://schemas.openxmlformats.org/officeDocument/2006/relationships/image" Target="../media/image35.wmf"/><Relationship Id="rId19" Type="http://schemas.openxmlformats.org/officeDocument/2006/relationships/image" Target="../media/image48.wmf"/><Relationship Id="rId4" Type="http://schemas.openxmlformats.org/officeDocument/2006/relationships/image" Target="../media/image29.wmf"/><Relationship Id="rId9" Type="http://schemas.openxmlformats.org/officeDocument/2006/relationships/image" Target="../media/image34.wmf"/><Relationship Id="rId14" Type="http://schemas.openxmlformats.org/officeDocument/2006/relationships/image" Target="../media/image43.wmf"/><Relationship Id="rId22"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7.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image" Target="../media/image7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8.wmf"/><Relationship Id="rId7" Type="http://schemas.openxmlformats.org/officeDocument/2006/relationships/image" Target="../media/image92.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9.wmf"/><Relationship Id="rId7" Type="http://schemas.openxmlformats.org/officeDocument/2006/relationships/image" Target="../media/image103.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image" Target="../media/image107.wmf"/><Relationship Id="rId7" Type="http://schemas.openxmlformats.org/officeDocument/2006/relationships/image" Target="../media/image111.wmf"/><Relationship Id="rId2" Type="http://schemas.openxmlformats.org/officeDocument/2006/relationships/image" Target="../media/image106.wmf"/><Relationship Id="rId1" Type="http://schemas.openxmlformats.org/officeDocument/2006/relationships/image" Target="../media/image105.png"/><Relationship Id="rId6" Type="http://schemas.openxmlformats.org/officeDocument/2006/relationships/image" Target="../media/image110.wmf"/><Relationship Id="rId11" Type="http://schemas.openxmlformats.org/officeDocument/2006/relationships/image" Target="../media/image115.wmf"/><Relationship Id="rId5" Type="http://schemas.openxmlformats.org/officeDocument/2006/relationships/image" Target="../media/image109.emf"/><Relationship Id="rId10" Type="http://schemas.openxmlformats.org/officeDocument/2006/relationships/image" Target="../media/image114.wmf"/><Relationship Id="rId4" Type="http://schemas.openxmlformats.org/officeDocument/2006/relationships/image" Target="../media/image108.emf"/><Relationship Id="rId9" Type="http://schemas.openxmlformats.org/officeDocument/2006/relationships/image" Target="../media/image1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2A34BDE2-A45F-4507-9E48-B3D00408F77B}" type="slidenum">
              <a:rPr lang="en-US"/>
              <a:pPr>
                <a:defRPr/>
              </a:pPr>
              <a:t>‹#›</a:t>
            </a:fld>
            <a:endParaRPr lang="en-US"/>
          </a:p>
        </p:txBody>
      </p:sp>
    </p:spTree>
    <p:extLst>
      <p:ext uri="{BB962C8B-B14F-4D97-AF65-F5344CB8AC3E}">
        <p14:creationId xmlns:p14="http://schemas.microsoft.com/office/powerpoint/2010/main" xmlns="" val="12147038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F5FD16F-681A-4F45-9867-C661AFA856E8}" type="slidenum">
              <a:rPr lang="en-GB" smtClean="0"/>
              <a:pPr/>
              <a:t>21</a:t>
            </a:fld>
            <a:endParaRPr lang="en-GB" smtClean="0"/>
          </a:p>
        </p:txBody>
      </p:sp>
      <p:sp>
        <p:nvSpPr>
          <p:cNvPr id="15363" name="Rectangle 2"/>
          <p:cNvSpPr>
            <a:spLocks noGrp="1" noRot="1" noChangeAspect="1" noChangeArrowheads="1" noTextEdit="1"/>
          </p:cNvSpPr>
          <p:nvPr>
            <p:ph type="sldImg"/>
          </p:nvPr>
        </p:nvSpPr>
        <p:spPr>
          <a:xfrm>
            <a:off x="1114425" y="793750"/>
            <a:ext cx="4629150" cy="3206750"/>
          </a:xfrm>
          <a:ln/>
        </p:spPr>
      </p:sp>
      <p:sp>
        <p:nvSpPr>
          <p:cNvPr id="15364" name="Rectangle 3"/>
          <p:cNvSpPr>
            <a:spLocks noGrp="1" noChangeArrowheads="1"/>
          </p:cNvSpPr>
          <p:nvPr>
            <p:ph type="body" idx="1"/>
          </p:nvPr>
        </p:nvSpPr>
        <p:spPr>
          <a:xfrm>
            <a:off x="912814" y="4359277"/>
            <a:ext cx="5032375" cy="4132263"/>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C02BC4D-8C1F-4312-A673-FC83F0178DA0}"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F5EEAF-E8CF-44D8-AC98-4905CC94462D}"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ED678E-999C-4638-B315-39447AFD0402}"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5" y="274639"/>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9480F7-4329-40D0-A9E5-798F47959A09}"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4"/>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029199" y="1600200"/>
            <a:ext cx="4381501"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029199" y="3938589"/>
            <a:ext cx="4381501"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94019F3-BC0D-42A8-9C4C-D2B82E1FBCF7}"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F5EEAF-E8CF-44D8-AC98-4905CC94462D}"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254E76-E9A1-4592-810C-0114DD9C2093}"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4"/>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8CD12E-1785-4390-9104-9EE6B420B41B}"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1"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A056B8-BF31-4EC3-9F7B-FD257E6FD5DF}"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4CEA73-DCAE-43F7-BE43-FF589D7B2307}"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2BBDF5-2FA4-4E7D-B407-0032BB079A47}"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A709B6-44EC-4396-9F96-EF4A07556AD5}"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254E76-E9A1-4592-810C-0114DD9C2093}"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9006AC-2934-4311-8772-649DC3E96484}"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2FC678-1D35-45C5-822C-EE2BB1B6FFD4}"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ED678E-999C-4638-B315-39447AFD0402}"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2" y="274639"/>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9480F7-4329-40D0-A9E5-798F47959A09}"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1" y="1600204"/>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029199" y="1600200"/>
            <a:ext cx="4381501"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029199" y="3938589"/>
            <a:ext cx="4381501"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94019F3-BC0D-42A8-9C4C-D2B82E1FBCF7}"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CB7D3F-BD4E-4BD6-AD69-FA4882CF14C2}" type="datetimeFigureOut">
              <a:rPr lang="en-GB" smtClean="0">
                <a:solidFill>
                  <a:prstClr val="black">
                    <a:tint val="75000"/>
                  </a:prstClr>
                </a:solidFill>
              </a:rPr>
              <a:pPr/>
              <a:t>17/09/2013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60ECC4-953F-4923-ABAF-7C088E5B56E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CB7D3F-BD4E-4BD6-AD69-FA4882CF14C2}" type="datetimeFigureOut">
              <a:rPr lang="en-GB" smtClean="0">
                <a:solidFill>
                  <a:prstClr val="black">
                    <a:tint val="75000"/>
                  </a:prstClr>
                </a:solidFill>
              </a:rPr>
              <a:pPr/>
              <a:t>17/09/2013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60ECC4-953F-4923-ABAF-7C088E5B56E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B7D3F-BD4E-4BD6-AD69-FA4882CF14C2}" type="datetimeFigureOut">
              <a:rPr lang="en-GB" smtClean="0">
                <a:solidFill>
                  <a:prstClr val="black">
                    <a:tint val="75000"/>
                  </a:prstClr>
                </a:solidFill>
              </a:rPr>
              <a:pPr/>
              <a:t>17/09/2013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60ECC4-953F-4923-ABAF-7C088E5B56E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CB7D3F-BD4E-4BD6-AD69-FA4882CF14C2}" type="datetimeFigureOut">
              <a:rPr lang="en-GB" smtClean="0">
                <a:solidFill>
                  <a:prstClr val="black">
                    <a:tint val="75000"/>
                  </a:prstClr>
                </a:solidFill>
              </a:rPr>
              <a:pPr/>
              <a:t>17/09/2013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60ECC4-953F-4923-ABAF-7C088E5B56E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CB7D3F-BD4E-4BD6-AD69-FA4882CF14C2}" type="datetimeFigureOut">
              <a:rPr lang="en-GB" smtClean="0">
                <a:solidFill>
                  <a:prstClr val="black">
                    <a:tint val="75000"/>
                  </a:prstClr>
                </a:solidFill>
              </a:rPr>
              <a:pPr/>
              <a:t>17/09/2013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960ECC4-953F-4923-ABAF-7C088E5B56E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8CD12E-1785-4390-9104-9EE6B420B41B}" type="slidenum">
              <a:rPr lang="en-US"/>
              <a:pPr>
                <a:defRPr/>
              </a:pPr>
              <a:t>‹#›</a:t>
            </a:fld>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CB7D3F-BD4E-4BD6-AD69-FA4882CF14C2}" type="datetimeFigureOut">
              <a:rPr lang="en-GB" smtClean="0">
                <a:solidFill>
                  <a:prstClr val="black">
                    <a:tint val="75000"/>
                  </a:prstClr>
                </a:solidFill>
              </a:rPr>
              <a:pPr/>
              <a:t>17/09/2013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960ECC4-953F-4923-ABAF-7C088E5B56E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B7D3F-BD4E-4BD6-AD69-FA4882CF14C2}" type="datetimeFigureOut">
              <a:rPr lang="en-GB" smtClean="0">
                <a:solidFill>
                  <a:prstClr val="black">
                    <a:tint val="75000"/>
                  </a:prstClr>
                </a:solidFill>
              </a:rPr>
              <a:pPr/>
              <a:t>17/09/2013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960ECC4-953F-4923-ABAF-7C088E5B56E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B7D3F-BD4E-4BD6-AD69-FA4882CF14C2}" type="datetimeFigureOut">
              <a:rPr lang="en-GB" smtClean="0">
                <a:solidFill>
                  <a:prstClr val="black">
                    <a:tint val="75000"/>
                  </a:prstClr>
                </a:solidFill>
              </a:rPr>
              <a:pPr/>
              <a:t>17/09/2013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60ECC4-953F-4923-ABAF-7C088E5B56E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B7D3F-BD4E-4BD6-AD69-FA4882CF14C2}" type="datetimeFigureOut">
              <a:rPr lang="en-GB" smtClean="0">
                <a:solidFill>
                  <a:prstClr val="black">
                    <a:tint val="75000"/>
                  </a:prstClr>
                </a:solidFill>
              </a:rPr>
              <a:pPr/>
              <a:t>17/09/2013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960ECC4-953F-4923-ABAF-7C088E5B56E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CB7D3F-BD4E-4BD6-AD69-FA4882CF14C2}" type="datetimeFigureOut">
              <a:rPr lang="en-GB" smtClean="0">
                <a:solidFill>
                  <a:prstClr val="black">
                    <a:tint val="75000"/>
                  </a:prstClr>
                </a:solidFill>
              </a:rPr>
              <a:pPr/>
              <a:t>17/09/2013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60ECC4-953F-4923-ABAF-7C088E5B56E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CB7D3F-BD4E-4BD6-AD69-FA4882CF14C2}" type="datetimeFigureOut">
              <a:rPr lang="en-GB" smtClean="0">
                <a:solidFill>
                  <a:prstClr val="black">
                    <a:tint val="75000"/>
                  </a:prstClr>
                </a:solidFill>
              </a:rPr>
              <a:pPr/>
              <a:t>17/09/2013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960ECC4-953F-4923-ABAF-7C088E5B56E4}"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A056B8-BF31-4EC3-9F7B-FD257E6FD5DF}"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8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4CEA73-DCAE-43F7-BE43-FF589D7B2307}"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2BBDF5-2FA4-4E7D-B407-0032BB079A47}"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A709B6-44EC-4396-9F96-EF4A07556AD5}"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9006AC-2934-4311-8772-649DC3E96484}"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2FC678-1D35-45C5-822C-EE2BB1B6FFD4}"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59664CFC-D401-4C2F-A215-E4E727A141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59664CFC-D401-4C2F-A215-E4E727A1413F}"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4CB7D3F-BD4E-4BD6-AD69-FA4882CF14C2}" type="datetimeFigureOut">
              <a:rPr lang="en-GB" smtClean="0">
                <a:solidFill>
                  <a:prstClr val="black">
                    <a:tint val="75000"/>
                  </a:prstClr>
                </a:solidFill>
                <a:latin typeface="Calibri"/>
                <a:cs typeface="+mn-cs"/>
              </a:rPr>
              <a:pPr fontAlgn="auto">
                <a:spcBef>
                  <a:spcPts val="0"/>
                </a:spcBef>
                <a:spcAft>
                  <a:spcPts val="0"/>
                </a:spcAft>
              </a:pPr>
              <a:t>17/09/2013</a:t>
            </a:fld>
            <a:endParaRPr lang="en-GB">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960ECC4-953F-4923-ABAF-7C088E5B56E4}" type="slidenum">
              <a:rPr lang="en-GB" smtClean="0">
                <a:solidFill>
                  <a:prstClr val="black">
                    <a:tint val="75000"/>
                  </a:prstClr>
                </a:solidFill>
                <a:latin typeface="Calibri"/>
                <a:cs typeface="+mn-cs"/>
              </a:rPr>
              <a:pPr fontAlgn="auto">
                <a:spcBef>
                  <a:spcPts val="0"/>
                </a:spcBef>
                <a:spcAft>
                  <a:spcPts val="0"/>
                </a:spcAft>
              </a:pPr>
              <a:t>‹#›</a:t>
            </a:fld>
            <a:endParaRPr lang="en-GB">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google.co.uk/url?sa=i&amp;rct=j&amp;q=&amp;esrc=s&amp;frm=1&amp;source=images&amp;cd=&amp;cad=rja&amp;docid=M2SB6N7S30uyFM&amp;tbnid=Wc7qc_q7xqSOoM:&amp;ved=0CAUQjRw&amp;url=http://www.translationalneuromodeling.org/welcome/&amp;ei=cTg0UqKLC-fP0QWzjoAg&amp;bvm=bv.52164340,d.ZGU&amp;psig=AFQjCNGK_VOwMuq3KtDPzw3_sP-GDLw9mA&amp;ust=1379240319948346"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oleObject" Target="../embeddings/oleObject44.bin"/><Relationship Id="rId3" Type="http://schemas.openxmlformats.org/officeDocument/2006/relationships/slideLayout" Target="../slideLayouts/slideLayout7.xml"/><Relationship Id="rId7" Type="http://schemas.openxmlformats.org/officeDocument/2006/relationships/oleObject" Target="../embeddings/oleObject42.bin"/><Relationship Id="rId12" Type="http://schemas.openxmlformats.org/officeDocument/2006/relationships/image" Target="../media/image72.jpeg"/><Relationship Id="rId17" Type="http://schemas.openxmlformats.org/officeDocument/2006/relationships/image" Target="../media/image73.png"/><Relationship Id="rId2" Type="http://schemas.openxmlformats.org/officeDocument/2006/relationships/audio" Target="../media/audio1.wav"/><Relationship Id="rId16" Type="http://schemas.openxmlformats.org/officeDocument/2006/relationships/oleObject" Target="../embeddings/oleObject47.bin"/><Relationship Id="rId1" Type="http://schemas.openxmlformats.org/officeDocument/2006/relationships/vmlDrawing" Target="../drawings/vmlDrawing5.vml"/><Relationship Id="rId6" Type="http://schemas.openxmlformats.org/officeDocument/2006/relationships/oleObject" Target="../embeddings/oleObject41.bin"/><Relationship Id="rId11" Type="http://schemas.openxmlformats.org/officeDocument/2006/relationships/hyperlink" Target="http://www.flickr.com/photos/jamuudsen/145813811/" TargetMode="External"/><Relationship Id="rId5" Type="http://schemas.openxmlformats.org/officeDocument/2006/relationships/image" Target="../media/image69.png"/><Relationship Id="rId15" Type="http://schemas.openxmlformats.org/officeDocument/2006/relationships/oleObject" Target="../embeddings/oleObject46.bin"/><Relationship Id="rId10" Type="http://schemas.openxmlformats.org/officeDocument/2006/relationships/image" Target="../media/image71.png"/><Relationship Id="rId4" Type="http://schemas.openxmlformats.org/officeDocument/2006/relationships/image" Target="../media/image68.png"/><Relationship Id="rId9" Type="http://schemas.openxmlformats.org/officeDocument/2006/relationships/image" Target="../media/image70.png"/><Relationship Id="rId14" Type="http://schemas.openxmlformats.org/officeDocument/2006/relationships/oleObject" Target="../embeddings/oleObject45.bin"/></Relationships>
</file>

<file path=ppt/slides/_rels/slide1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audio" Target="../media/audio4.wav"/><Relationship Id="rId7" Type="http://schemas.openxmlformats.org/officeDocument/2006/relationships/image" Target="../media/image71.png"/><Relationship Id="rId2" Type="http://schemas.openxmlformats.org/officeDocument/2006/relationships/audio" Target="../media/audio3.wav"/><Relationship Id="rId1" Type="http://schemas.openxmlformats.org/officeDocument/2006/relationships/audio" Target="../media/audio2.wav"/><Relationship Id="rId6" Type="http://schemas.openxmlformats.org/officeDocument/2006/relationships/image" Target="../media/image70.png"/><Relationship Id="rId5" Type="http://schemas.openxmlformats.org/officeDocument/2006/relationships/image" Target="../media/image74.emf"/><Relationship Id="rId10" Type="http://schemas.openxmlformats.org/officeDocument/2006/relationships/image" Target="../media/image77.png"/><Relationship Id="rId4" Type="http://schemas.openxmlformats.org/officeDocument/2006/relationships/slideLayout" Target="../slideLayouts/slideLayout7.xml"/><Relationship Id="rId9" Type="http://schemas.openxmlformats.org/officeDocument/2006/relationships/image" Target="../media/image7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5.jpeg"/><Relationship Id="rId3" Type="http://schemas.openxmlformats.org/officeDocument/2006/relationships/slideLayout" Target="../slideLayouts/slideLayout19.xml"/><Relationship Id="rId7" Type="http://schemas.openxmlformats.org/officeDocument/2006/relationships/image" Target="../media/image82.png"/><Relationship Id="rId12" Type="http://schemas.openxmlformats.org/officeDocument/2006/relationships/image" Target="../media/image84.jpeg"/><Relationship Id="rId2" Type="http://schemas.openxmlformats.org/officeDocument/2006/relationships/video" Target="../media/media3.wmv"/><Relationship Id="rId1" Type="http://schemas.openxmlformats.org/officeDocument/2006/relationships/vmlDrawing" Target="../drawings/vmlDrawing6.vml"/><Relationship Id="rId6" Type="http://schemas.microsoft.com/office/2007/relationships/media" Target="../media/media3.wmv"/><Relationship Id="rId11" Type="http://schemas.openxmlformats.org/officeDocument/2006/relationships/oleObject" Target="../embeddings/oleObject50.bin"/><Relationship Id="rId5" Type="http://schemas.openxmlformats.org/officeDocument/2006/relationships/image" Target="../media/image81.png"/><Relationship Id="rId10" Type="http://schemas.openxmlformats.org/officeDocument/2006/relationships/oleObject" Target="../embeddings/oleObject49.bin"/><Relationship Id="rId4" Type="http://schemas.openxmlformats.org/officeDocument/2006/relationships/image" Target="../media/image24.png"/><Relationship Id="rId9" Type="http://schemas.openxmlformats.org/officeDocument/2006/relationships/oleObject" Target="../embeddings/oleObject48.bin"/></Relationships>
</file>

<file path=ppt/slides/_rels/slide17.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58.png"/><Relationship Id="rId7" Type="http://schemas.openxmlformats.org/officeDocument/2006/relationships/oleObject" Target="../embeddings/oleObject54.bin"/><Relationship Id="rId12" Type="http://schemas.openxmlformats.org/officeDocument/2006/relationships/oleObject" Target="../embeddings/oleObject57.bin"/><Relationship Id="rId2" Type="http://schemas.openxmlformats.org/officeDocument/2006/relationships/slideLayout" Target="../slideLayouts/slideLayout19.xml"/><Relationship Id="rId1" Type="http://schemas.openxmlformats.org/officeDocument/2006/relationships/vmlDrawing" Target="../drawings/vmlDrawing7.vml"/><Relationship Id="rId6" Type="http://schemas.openxmlformats.org/officeDocument/2006/relationships/oleObject" Target="../embeddings/oleObject53.bin"/><Relationship Id="rId11" Type="http://schemas.openxmlformats.org/officeDocument/2006/relationships/image" Target="../media/image85.jpeg"/><Relationship Id="rId5" Type="http://schemas.openxmlformats.org/officeDocument/2006/relationships/oleObject" Target="../embeddings/oleObject52.bin"/><Relationship Id="rId10" Type="http://schemas.openxmlformats.org/officeDocument/2006/relationships/oleObject" Target="../embeddings/oleObject56.bin"/><Relationship Id="rId4" Type="http://schemas.openxmlformats.org/officeDocument/2006/relationships/oleObject" Target="../embeddings/oleObject51.bin"/><Relationship Id="rId9" Type="http://schemas.openxmlformats.org/officeDocument/2006/relationships/oleObject" Target="../embeddings/oleObject55.bin"/></Relationships>
</file>

<file path=ppt/slides/_rels/slide1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slideLayout" Target="../slideLayouts/slideLayout18.xml"/><Relationship Id="rId1" Type="http://schemas.openxmlformats.org/officeDocument/2006/relationships/video" Target="file:///C:\Users\karl\Documents\Talks\Free%20energy\SPEM_normal.wm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slideLayout" Target="../slideLayouts/slideLayout18.xml"/><Relationship Id="rId1" Type="http://schemas.openxmlformats.org/officeDocument/2006/relationships/video" Target="file:///C:\Users\karl\Documents\Talks\Free%20energy\SPEM_reversal.wm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 Id="rId4" Type="http://schemas.openxmlformats.org/officeDocument/2006/relationships/image" Target="../media/image96.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1.xml"/><Relationship Id="rId7"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59.bin"/><Relationship Id="rId11" Type="http://schemas.openxmlformats.org/officeDocument/2006/relationships/oleObject" Target="../embeddings/oleObject64.bin"/><Relationship Id="rId5" Type="http://schemas.openxmlformats.org/officeDocument/2006/relationships/oleObject" Target="../embeddings/oleObject58.bin"/><Relationship Id="rId10" Type="http://schemas.openxmlformats.org/officeDocument/2006/relationships/oleObject" Target="../embeddings/oleObject63.bin"/><Relationship Id="rId4" Type="http://schemas.openxmlformats.org/officeDocument/2006/relationships/image" Target="../media/image104.jpeg"/><Relationship Id="rId9" Type="http://schemas.openxmlformats.org/officeDocument/2006/relationships/oleObject" Target="../embeddings/oleObject62.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oleObject" Target="../embeddings/oleObject72.bin"/><Relationship Id="rId3" Type="http://schemas.openxmlformats.org/officeDocument/2006/relationships/notesSlide" Target="../notesSlides/notesSlide2.xml"/><Relationship Id="rId7" Type="http://schemas.openxmlformats.org/officeDocument/2006/relationships/oleObject" Target="../embeddings/oleObject66.bin"/><Relationship Id="rId12" Type="http://schemas.openxmlformats.org/officeDocument/2006/relationships/oleObject" Target="../embeddings/oleObject71.bin"/><Relationship Id="rId2" Type="http://schemas.openxmlformats.org/officeDocument/2006/relationships/slideLayout" Target="../slideLayouts/slideLayout7.xml"/><Relationship Id="rId16" Type="http://schemas.openxmlformats.org/officeDocument/2006/relationships/oleObject" Target="../embeddings/oleObject75.bin"/><Relationship Id="rId1" Type="http://schemas.openxmlformats.org/officeDocument/2006/relationships/vmlDrawing" Target="../drawings/vmlDrawing9.vml"/><Relationship Id="rId6" Type="http://schemas.openxmlformats.org/officeDocument/2006/relationships/image" Target="../media/image104.jpeg"/><Relationship Id="rId11" Type="http://schemas.openxmlformats.org/officeDocument/2006/relationships/oleObject" Target="../embeddings/oleObject70.bin"/><Relationship Id="rId5" Type="http://schemas.openxmlformats.org/officeDocument/2006/relationships/image" Target="../media/image116.png"/><Relationship Id="rId15" Type="http://schemas.openxmlformats.org/officeDocument/2006/relationships/oleObject" Target="../embeddings/oleObject74.bin"/><Relationship Id="rId10" Type="http://schemas.openxmlformats.org/officeDocument/2006/relationships/oleObject" Target="../embeddings/oleObject69.bin"/><Relationship Id="rId4" Type="http://schemas.openxmlformats.org/officeDocument/2006/relationships/oleObject" Target="../embeddings/oleObject65.bin"/><Relationship Id="rId9" Type="http://schemas.openxmlformats.org/officeDocument/2006/relationships/oleObject" Target="../embeddings/oleObject68.bin"/><Relationship Id="rId14" Type="http://schemas.openxmlformats.org/officeDocument/2006/relationships/oleObject" Target="../embeddings/oleObject73.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oleObject" Target="../embeddings/oleObject76.bin"/><Relationship Id="rId7" Type="http://schemas.openxmlformats.org/officeDocument/2006/relationships/oleObject" Target="../embeddings/oleObject80.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79.bin"/><Relationship Id="rId5" Type="http://schemas.openxmlformats.org/officeDocument/2006/relationships/oleObject" Target="../embeddings/oleObject78.bin"/><Relationship Id="rId4" Type="http://schemas.openxmlformats.org/officeDocument/2006/relationships/oleObject" Target="../embeddings/oleObject77.bin"/><Relationship Id="rId9" Type="http://schemas.openxmlformats.org/officeDocument/2006/relationships/oleObject" Target="../embeddings/oleObject82.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04.jpeg"/><Relationship Id="rId5" Type="http://schemas.openxmlformats.org/officeDocument/2006/relationships/oleObject" Target="../embeddings/oleObject83.bin"/><Relationship Id="rId4" Type="http://schemas.openxmlformats.org/officeDocument/2006/relationships/image" Target="../media/image1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129.jpeg"/><Relationship Id="rId3" Type="http://schemas.openxmlformats.org/officeDocument/2006/relationships/image" Target="../media/image125.jpeg"/><Relationship Id="rId7" Type="http://schemas.openxmlformats.org/officeDocument/2006/relationships/hyperlink" Target="http://en.wikipedia.org/wiki/File:C._Wernicke.jpg" TargetMode="External"/><Relationship Id="rId12" Type="http://schemas.openxmlformats.org/officeDocument/2006/relationships/hyperlink" Target="http://www.ncbi.nlm.nih.gov/pubmed/19155345" TargetMode="External"/><Relationship Id="rId2" Type="http://schemas.openxmlformats.org/officeDocument/2006/relationships/hyperlink" Target="http://www.google.co.uk/url?sa=i&amp;rct=j&amp;q=&amp;esrc=s&amp;frm=1&amp;source=images&amp;cd=&amp;cad=rja&amp;docid=-tgr1zoMFdD_0M&amp;tbnid=5uaYsJ7ygklj7M:&amp;ved=0CAUQjRw&amp;url=http://marygstewart.com/imaging-and-data-visualisation/&amp;ei=u0o0Uvj2Doan0QWB-IHwBQ&amp;psig=AFQjCNHjTxpXwazYbIqTbRpbTwrBKaPSrg&amp;ust=1379245112814265" TargetMode="External"/><Relationship Id="rId1" Type="http://schemas.openxmlformats.org/officeDocument/2006/relationships/slideLayout" Target="../slideLayouts/slideLayout12.xml"/><Relationship Id="rId6" Type="http://schemas.openxmlformats.org/officeDocument/2006/relationships/image" Target="../media/image128.jpeg"/><Relationship Id="rId11" Type="http://schemas.openxmlformats.org/officeDocument/2006/relationships/image" Target="../media/image131.jpeg"/><Relationship Id="rId5" Type="http://schemas.openxmlformats.org/officeDocument/2006/relationships/image" Target="../media/image127.jpeg"/><Relationship Id="rId10" Type="http://schemas.openxmlformats.org/officeDocument/2006/relationships/image" Target="../media/image130.jpeg"/><Relationship Id="rId4" Type="http://schemas.openxmlformats.org/officeDocument/2006/relationships/image" Target="../media/image126.png"/><Relationship Id="rId9" Type="http://schemas.openxmlformats.org/officeDocument/2006/relationships/hyperlink" Target="http://en.wikipedia.org/wiki/File:Eugen_bleuler.jp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hyperlink" Target="http://www.google.co.uk/url?sa=i&amp;rct=j&amp;q=&amp;esrc=s&amp;frm=1&amp;source=images&amp;cd=&amp;cad=rja&amp;docid=5D1p1_Sk4HWYOM&amp;tbnid=ZWIl992oYRD9LM:&amp;ved=0CAUQjRw&amp;url=http://allocer2009.deviantart.com/art/Parchment-Paper-3-264072302&amp;ei=oTs0UvKIJ8y20wX9vICABg&amp;bvm=bv.52164340,d.ZGU&amp;psig=AFQjCNFGCXRejknmNc5wNKebrytGfXuA6Q&amp;ust=1379241224971674"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www.google.co.uk/url?sa=i&amp;rct=j&amp;q=&amp;esrc=s&amp;frm=1&amp;source=images&amp;cd=&amp;cad=rja&amp;docid=VOOEfyS2Kd3c9M&amp;tbnid=IPXTdabbW1YPDM:&amp;ved=0CAUQjRw&amp;url=http://en.wikipedia.org/wiki/David_Hilbert&amp;ei=4jo0Uom9DqvM0AXYoYGwAw&amp;bvm=bv.52164340,d.ZG4&amp;psig=AFQjCNFctsFJtkemfGVpcwjqwwI-yJRtsA&amp;ust=1379241044798517" TargetMode="Externa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uk/url?sa=i&amp;rct=j&amp;q=&amp;esrc=s&amp;frm=1&amp;source=images&amp;cd=&amp;cad=rja&amp;docid=VOOEfyS2Kd3c9M&amp;tbnid=IPXTdabbW1YPDM:&amp;ved=0CAUQjRw&amp;url=http://en.wikipedia.org/wiki/David_Hilbert&amp;ei=4jo0Uom9DqvM0AXYoYGwAw&amp;bvm=bv.52164340,d.ZG4&amp;psig=AFQjCNFctsFJtkemfGVpcwjqwwI-yJRtsA&amp;ust=1379241044798517"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6.xml"/><Relationship Id="rId4" Type="http://schemas.openxmlformats.org/officeDocument/2006/relationships/image" Target="../media/image134.tiff"/></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oleObject" Target="../embeddings/oleObject1.bin"/><Relationship Id="rId7" Type="http://schemas.openxmlformats.org/officeDocument/2006/relationships/image" Target="../media/image18.jpeg"/><Relationship Id="rId12"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image" Target="../media/image20.jpeg"/><Relationship Id="rId5" Type="http://schemas.openxmlformats.org/officeDocument/2006/relationships/image" Target="../media/image16.jpeg"/><Relationship Id="rId10" Type="http://schemas.openxmlformats.org/officeDocument/2006/relationships/hyperlink" Target="http://en.wikipedia.org/wiki/File:George_David_Birkhoff_1.jpg" TargetMode="External"/><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uk/imgres?imgurl=http://www.arcspace.com/books/Leonardo/images/Leonardo-6.jpg&amp;imgrefurl=http://www.arcspace.com/books/Leonardo/leonardo_book.html&amp;h=318&amp;w=380&amp;sz=21&amp;hl=en&amp;start=1&amp;um=1&amp;usg=__OLVqdXzvHKMKc2rGGL6dkxnrtqk=&amp;tbnid=KloETa3buGM6rM:&amp;tbnh=103&amp;tbnw=123&amp;prev=/images?q=Da+vinci+muscles&amp;um=1&amp;hl=en&amp;sa=N" TargetMode="External"/><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18" Type="http://schemas.openxmlformats.org/officeDocument/2006/relationships/image" Target="../media/image38.png"/><Relationship Id="rId3" Type="http://schemas.openxmlformats.org/officeDocument/2006/relationships/video" Target="../media/media2.wmv"/><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microsoft.com/office/2007/relationships/media" Target="../media/media1.wmv"/><Relationship Id="rId2" Type="http://schemas.openxmlformats.org/officeDocument/2006/relationships/video" Target="../media/media1.wmv"/><Relationship Id="rId16" Type="http://schemas.openxmlformats.org/officeDocument/2006/relationships/image" Target="../media/image37.png"/><Relationship Id="rId20" Type="http://schemas.openxmlformats.org/officeDocument/2006/relationships/image" Target="../media/image39.png"/><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image" Target="../media/image36.png"/><Relationship Id="rId10" Type="http://schemas.openxmlformats.org/officeDocument/2006/relationships/oleObject" Target="../embeddings/oleObject8.bin"/><Relationship Id="rId19" Type="http://schemas.microsoft.com/office/2007/relationships/media" Target="../media/media2.wmv"/><Relationship Id="rId4" Type="http://schemas.openxmlformats.org/officeDocument/2006/relationships/slideLayout" Target="../slideLayouts/slideLayout7.xml"/><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oleObject" Target="../embeddings/oleObject23.bin"/><Relationship Id="rId18" Type="http://schemas.openxmlformats.org/officeDocument/2006/relationships/oleObject" Target="../embeddings/oleObject28.bin"/><Relationship Id="rId26" Type="http://schemas.openxmlformats.org/officeDocument/2006/relationships/image" Target="../media/image36.png"/><Relationship Id="rId3" Type="http://schemas.openxmlformats.org/officeDocument/2006/relationships/oleObject" Target="../embeddings/oleObject13.bin"/><Relationship Id="rId21" Type="http://schemas.openxmlformats.org/officeDocument/2006/relationships/oleObject" Target="../embeddings/oleObject31.bin"/><Relationship Id="rId7" Type="http://schemas.openxmlformats.org/officeDocument/2006/relationships/oleObject" Target="../embeddings/oleObject17.bin"/><Relationship Id="rId12" Type="http://schemas.openxmlformats.org/officeDocument/2006/relationships/oleObject" Target="../embeddings/oleObject22.bin"/><Relationship Id="rId17" Type="http://schemas.openxmlformats.org/officeDocument/2006/relationships/oleObject" Target="../embeddings/oleObject27.bin"/><Relationship Id="rId25" Type="http://schemas.openxmlformats.org/officeDocument/2006/relationships/oleObject" Target="../embeddings/oleObject35.bin"/><Relationship Id="rId2" Type="http://schemas.openxmlformats.org/officeDocument/2006/relationships/slideLayout" Target="../slideLayouts/slideLayout7.xml"/><Relationship Id="rId16" Type="http://schemas.openxmlformats.org/officeDocument/2006/relationships/oleObject" Target="../embeddings/oleObject26.bin"/><Relationship Id="rId20" Type="http://schemas.openxmlformats.org/officeDocument/2006/relationships/oleObject" Target="../embeddings/oleObject30.bin"/><Relationship Id="rId1" Type="http://schemas.openxmlformats.org/officeDocument/2006/relationships/vmlDrawing" Target="../drawings/vmlDrawing3.vml"/><Relationship Id="rId6" Type="http://schemas.openxmlformats.org/officeDocument/2006/relationships/oleObject" Target="../embeddings/oleObject16.bin"/><Relationship Id="rId11" Type="http://schemas.openxmlformats.org/officeDocument/2006/relationships/oleObject" Target="../embeddings/oleObject21.bin"/><Relationship Id="rId24" Type="http://schemas.openxmlformats.org/officeDocument/2006/relationships/oleObject" Target="../embeddings/oleObject34.bin"/><Relationship Id="rId5" Type="http://schemas.openxmlformats.org/officeDocument/2006/relationships/oleObject" Target="../embeddings/oleObject15.bin"/><Relationship Id="rId15" Type="http://schemas.openxmlformats.org/officeDocument/2006/relationships/oleObject" Target="../embeddings/oleObject25.bin"/><Relationship Id="rId23" Type="http://schemas.openxmlformats.org/officeDocument/2006/relationships/oleObject" Target="../embeddings/oleObject33.bin"/><Relationship Id="rId10" Type="http://schemas.openxmlformats.org/officeDocument/2006/relationships/oleObject" Target="../embeddings/oleObject20.bin"/><Relationship Id="rId19" Type="http://schemas.openxmlformats.org/officeDocument/2006/relationships/oleObject" Target="../embeddings/oleObject29.bin"/><Relationship Id="rId4" Type="http://schemas.openxmlformats.org/officeDocument/2006/relationships/oleObject" Target="../embeddings/oleObject14.bin"/><Relationship Id="rId9" Type="http://schemas.openxmlformats.org/officeDocument/2006/relationships/oleObject" Target="../embeddings/oleObject19.bin"/><Relationship Id="rId14" Type="http://schemas.openxmlformats.org/officeDocument/2006/relationships/oleObject" Target="../embeddings/oleObject24.bin"/><Relationship Id="rId22" Type="http://schemas.openxmlformats.org/officeDocument/2006/relationships/oleObject" Target="../embeddings/oleObject32.bin"/></Relationships>
</file>

<file path=ppt/slides/_rels/slide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8.png"/><Relationship Id="rId7" Type="http://schemas.openxmlformats.org/officeDocument/2006/relationships/hyperlink" Target="http://today.brown.edu/files/imagecache/main_image/article_images/07-088a.jpg"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38.bin"/><Relationship Id="rId5" Type="http://schemas.openxmlformats.org/officeDocument/2006/relationships/oleObject" Target="../embeddings/oleObject37.bin"/><Relationship Id="rId10" Type="http://schemas.openxmlformats.org/officeDocument/2006/relationships/oleObject" Target="../embeddings/oleObject40.bin"/><Relationship Id="rId4" Type="http://schemas.openxmlformats.org/officeDocument/2006/relationships/oleObject" Target="../embeddings/oleObject36.bin"/><Relationship Id="rId9" Type="http://schemas.openxmlformats.org/officeDocument/2006/relationships/oleObject" Target="../embeddings/oleObject3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11"/>
          <p:cNvSpPr>
            <a:spLocks noChangeArrowheads="1"/>
          </p:cNvSpPr>
          <p:nvPr/>
        </p:nvSpPr>
        <p:spPr bwMode="auto">
          <a:xfrm>
            <a:off x="1847655" y="2123855"/>
            <a:ext cx="6264697" cy="2000548"/>
          </a:xfrm>
          <a:prstGeom prst="rect">
            <a:avLst/>
          </a:prstGeom>
          <a:noFill/>
          <a:ln w="9525">
            <a:noFill/>
            <a:miter lim="800000"/>
            <a:headEnd/>
            <a:tailEnd/>
          </a:ln>
        </p:spPr>
        <p:txBody>
          <a:bodyPr wrap="square" anchor="ctr">
            <a:spAutoFit/>
          </a:bodyPr>
          <a:lstStyle/>
          <a:p>
            <a:pPr algn="ctr"/>
            <a:r>
              <a:rPr lang="en-US" sz="1600" dirty="0" smtClean="0">
                <a:solidFill>
                  <a:srgbClr val="990033"/>
                </a:solidFill>
              </a:rPr>
              <a:t>Abstract</a:t>
            </a:r>
            <a:endParaRPr lang="en-GB" sz="1200" dirty="0">
              <a:solidFill>
                <a:srgbClr val="990033"/>
              </a:solidFill>
            </a:endParaRPr>
          </a:p>
          <a:p>
            <a:endParaRPr lang="en-GB" sz="1200" dirty="0" smtClean="0">
              <a:solidFill>
                <a:srgbClr val="990033"/>
              </a:solidFill>
            </a:endParaRPr>
          </a:p>
          <a:p>
            <a:r>
              <a:rPr lang="en-GB" sz="1200" dirty="0" smtClean="0">
                <a:solidFill>
                  <a:srgbClr val="990033"/>
                </a:solidFill>
              </a:rPr>
              <a:t>If we assume that neuronal activity encodes a probabilistic representation of the world that optimizes free-energy in a Bayesian fashion, then this optimization can be regarded as evidence accumulation or (generalized) predictive coding. Crucially, both predictions about the state of the world generating sensory data and the precision of (confidence in) those data have to be optimized. In other words, we have to make predictions (test hypotheses) about the content of the sensorium and predict our confidence in those hypotheses. I hope to demonstrate the metacognitive aspect of this inference using simulations of action observation and sensory attenuation - to illustrate the nature of active inference and </a:t>
            </a:r>
            <a:r>
              <a:rPr lang="en-GB" sz="1200" dirty="0" smtClean="0">
                <a:solidFill>
                  <a:srgbClr val="990033"/>
                </a:solidFill>
              </a:rPr>
              <a:t>elucidate the computational anatomy of psychosis.</a:t>
            </a:r>
            <a:endParaRPr lang="en-GB" sz="1200" dirty="0" smtClean="0">
              <a:solidFill>
                <a:srgbClr val="990033"/>
              </a:solidFill>
            </a:endParaRPr>
          </a:p>
        </p:txBody>
      </p:sp>
      <p:sp>
        <p:nvSpPr>
          <p:cNvPr id="9" name="Rectangle 8"/>
          <p:cNvSpPr/>
          <p:nvPr/>
        </p:nvSpPr>
        <p:spPr>
          <a:xfrm>
            <a:off x="2792760" y="1223755"/>
            <a:ext cx="4320480" cy="830997"/>
          </a:xfrm>
          <a:prstGeom prst="rect">
            <a:avLst/>
          </a:prstGeom>
        </p:spPr>
        <p:txBody>
          <a:bodyPr wrap="square">
            <a:spAutoFit/>
          </a:bodyPr>
          <a:lstStyle/>
          <a:p>
            <a:pPr algn="ctr"/>
            <a:r>
              <a:rPr lang="en-GB" sz="1600" dirty="0" smtClean="0">
                <a:solidFill>
                  <a:schemeClr val="accent2">
                    <a:lumMod val="75000"/>
                  </a:schemeClr>
                </a:solidFill>
              </a:rPr>
              <a:t>The computational anatomy of psychosis</a:t>
            </a:r>
          </a:p>
          <a:p>
            <a:pPr algn="ctr"/>
            <a:r>
              <a:rPr lang="en-GB" sz="1600" dirty="0" smtClean="0">
                <a:solidFill>
                  <a:schemeClr val="accent2">
                    <a:lumMod val="75000"/>
                  </a:schemeClr>
                </a:solidFill>
              </a:rPr>
              <a:t> </a:t>
            </a:r>
            <a:r>
              <a:rPr lang="en-GB" sz="1100" dirty="0" smtClean="0">
                <a:solidFill>
                  <a:schemeClr val="accent2">
                    <a:lumMod val="75000"/>
                  </a:schemeClr>
                </a:solidFill>
                <a:latin typeface="Arial Narrow" pitchFamily="34" charset="0"/>
              </a:rPr>
              <a:t>Karl Friston</a:t>
            </a:r>
          </a:p>
          <a:p>
            <a:pPr algn="ctr"/>
            <a:endParaRPr lang="en-GB" sz="1600" dirty="0">
              <a:solidFill>
                <a:schemeClr val="accent2">
                  <a:lumMod val="75000"/>
                </a:schemeClr>
              </a:solidFill>
              <a:latin typeface="Arial Narrow" pitchFamily="34" charset="0"/>
            </a:endParaRPr>
          </a:p>
        </p:txBody>
      </p:sp>
      <p:pic>
        <p:nvPicPr>
          <p:cNvPr id="184322" name="Picture 2" descr="UCL logo"/>
          <p:cNvPicPr>
            <a:picLocks noChangeAspect="1" noChangeArrowheads="1"/>
          </p:cNvPicPr>
          <p:nvPr/>
        </p:nvPicPr>
        <p:blipFill>
          <a:blip r:embed="rId2" cstate="print"/>
          <a:srcRect/>
          <a:stretch>
            <a:fillRect/>
          </a:stretch>
        </p:blipFill>
        <p:spPr bwMode="auto">
          <a:xfrm>
            <a:off x="7629525" y="1"/>
            <a:ext cx="2276476" cy="1133475"/>
          </a:xfrm>
          <a:prstGeom prst="rect">
            <a:avLst/>
          </a:prstGeom>
          <a:noFill/>
        </p:spPr>
      </p:pic>
      <p:sp>
        <p:nvSpPr>
          <p:cNvPr id="12" name="Rectangle 11"/>
          <p:cNvSpPr/>
          <p:nvPr/>
        </p:nvSpPr>
        <p:spPr>
          <a:xfrm>
            <a:off x="2387715" y="323655"/>
            <a:ext cx="4953000" cy="646331"/>
          </a:xfrm>
          <a:prstGeom prst="rect">
            <a:avLst/>
          </a:prstGeom>
        </p:spPr>
        <p:txBody>
          <a:bodyPr>
            <a:spAutoFit/>
          </a:bodyPr>
          <a:lstStyle/>
          <a:p>
            <a:pPr algn="ctr"/>
            <a:r>
              <a:rPr lang="en-GB" sz="1200" dirty="0" smtClean="0">
                <a:solidFill>
                  <a:schemeClr val="accent2"/>
                </a:solidFill>
              </a:rPr>
              <a:t>Opening Symposium of the </a:t>
            </a:r>
          </a:p>
          <a:p>
            <a:pPr algn="ctr"/>
            <a:r>
              <a:rPr lang="en-GB" sz="1200" b="1" dirty="0" smtClean="0">
                <a:solidFill>
                  <a:schemeClr val="accent2"/>
                </a:solidFill>
              </a:rPr>
              <a:t>Translational </a:t>
            </a:r>
            <a:r>
              <a:rPr lang="en-GB" sz="1200" b="1" dirty="0" err="1" smtClean="0">
                <a:solidFill>
                  <a:schemeClr val="accent2"/>
                </a:solidFill>
              </a:rPr>
              <a:t>Neuromodeling</a:t>
            </a:r>
            <a:r>
              <a:rPr lang="en-GB" sz="1200" b="1" dirty="0" smtClean="0">
                <a:solidFill>
                  <a:schemeClr val="accent2"/>
                </a:solidFill>
              </a:rPr>
              <a:t> Unit </a:t>
            </a:r>
          </a:p>
          <a:p>
            <a:pPr algn="ctr"/>
            <a:r>
              <a:rPr lang="en-GB" sz="1200" dirty="0" smtClean="0">
                <a:solidFill>
                  <a:schemeClr val="accent2"/>
                </a:solidFill>
              </a:rPr>
              <a:t>Zurich, 18-20 September 2013 </a:t>
            </a:r>
            <a:endParaRPr lang="en-GB" sz="1200" dirty="0">
              <a:solidFill>
                <a:schemeClr val="accent2"/>
              </a:solidFill>
            </a:endParaRPr>
          </a:p>
        </p:txBody>
      </p:sp>
      <p:pic>
        <p:nvPicPr>
          <p:cNvPr id="13" name="Picture 2" descr="Translational Neuromodeling Unit"/>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317485" y="188640"/>
            <a:ext cx="1990725" cy="952500"/>
          </a:xfrm>
          <a:prstGeom prst="rect">
            <a:avLst/>
          </a:prstGeom>
          <a:noFill/>
        </p:spPr>
      </p:pic>
      <p:pic>
        <p:nvPicPr>
          <p:cNvPr id="174084" name="Picture 4" descr="http://www.tnu-zurich.com/uploads/tnuStreetView.jpg">
            <a:hlinkClick r:id="rId4"/>
          </p:cNvPr>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3467835" y="4419110"/>
            <a:ext cx="2745305" cy="2026950"/>
          </a:xfrm>
          <a:prstGeom prst="ellipse">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512840" y="1916836"/>
            <a:ext cx="3103683" cy="2953841"/>
          </a:xfrm>
          <a:prstGeom prst="rect">
            <a:avLst/>
          </a:prstGeom>
          <a:noFill/>
          <a:ln w="9525">
            <a:noFill/>
            <a:miter lim="800000"/>
            <a:headEnd/>
            <a:tailEnd/>
          </a:ln>
        </p:spPr>
      </p:pic>
      <p:pic>
        <p:nvPicPr>
          <p:cNvPr id="14340" name="Picture 4" descr="Picture2"/>
          <p:cNvPicPr>
            <a:picLocks noChangeAspect="1" noChangeArrowheads="1"/>
          </p:cNvPicPr>
          <p:nvPr/>
        </p:nvPicPr>
        <p:blipFill>
          <a:blip r:embed="rId3" cstate="print"/>
          <a:srcRect/>
          <a:stretch>
            <a:fillRect/>
          </a:stretch>
        </p:blipFill>
        <p:spPr bwMode="auto">
          <a:xfrm>
            <a:off x="0" y="0"/>
            <a:ext cx="868363" cy="1954213"/>
          </a:xfrm>
          <a:prstGeom prst="rect">
            <a:avLst/>
          </a:prstGeom>
          <a:noFill/>
          <a:ln w="9525">
            <a:noFill/>
            <a:miter lim="800000"/>
            <a:headEnd/>
            <a:tailEnd/>
          </a:ln>
        </p:spPr>
      </p:pic>
      <p:sp>
        <p:nvSpPr>
          <p:cNvPr id="14341" name="Text Box 5"/>
          <p:cNvSpPr txBox="1">
            <a:spLocks noChangeArrowheads="1"/>
          </p:cNvSpPr>
          <p:nvPr/>
        </p:nvSpPr>
        <p:spPr bwMode="auto">
          <a:xfrm>
            <a:off x="2207695" y="1673805"/>
            <a:ext cx="6264275" cy="3744913"/>
          </a:xfrm>
          <a:prstGeom prst="rect">
            <a:avLst/>
          </a:prstGeom>
          <a:noFill/>
          <a:ln w="12700">
            <a:noFill/>
            <a:miter lim="800000"/>
            <a:headEnd/>
            <a:tailEnd/>
          </a:ln>
        </p:spPr>
        <p:txBody>
          <a:bodyPr wrap="none"/>
          <a:lstStyle/>
          <a:p>
            <a:endParaRPr lang="en-US" altLang="ja-JP" sz="1600" dirty="0">
              <a:solidFill>
                <a:srgbClr val="990033"/>
              </a:solidFill>
              <a:ea typeface="MS Mincho"/>
              <a:cs typeface="MS Mincho"/>
            </a:endParaRPr>
          </a:p>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Prediction error can be reduced by changing predictions (perception)</a:t>
            </a:r>
          </a:p>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Prediction error can be reduced by changing sensations (action)</a:t>
            </a:r>
          </a:p>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Perception entails recurrent message passing in the brain to </a:t>
            </a:r>
            <a:r>
              <a:rPr lang="en-US" altLang="ja-JP" sz="1600" dirty="0" smtClean="0">
                <a:solidFill>
                  <a:srgbClr val="990033"/>
                </a:solidFill>
                <a:ea typeface="MS Mincho"/>
                <a:cs typeface="MS Mincho"/>
              </a:rPr>
              <a:t>optimize </a:t>
            </a:r>
            <a:r>
              <a:rPr lang="en-US" altLang="ja-JP" sz="1600" dirty="0">
                <a:solidFill>
                  <a:srgbClr val="990033"/>
                </a:solidFill>
                <a:ea typeface="MS Mincho"/>
                <a:cs typeface="MS Mincho"/>
              </a:rPr>
              <a:t>predictions</a:t>
            </a:r>
          </a:p>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Action </a:t>
            </a:r>
            <a:r>
              <a:rPr lang="en-US" altLang="ja-JP" sz="1600" dirty="0" smtClean="0">
                <a:solidFill>
                  <a:srgbClr val="990033"/>
                </a:solidFill>
                <a:ea typeface="MS Mincho"/>
                <a:cs typeface="MS Mincho"/>
              </a:rPr>
              <a:t>fulfils descending predictions</a:t>
            </a:r>
          </a:p>
          <a:p>
            <a:endParaRPr lang="en-US" sz="1600" dirty="0">
              <a:solidFill>
                <a:srgbClr val="990033"/>
              </a:solidFill>
              <a:ea typeface="MS Mincho"/>
            </a:endParaRPr>
          </a:p>
          <a:p>
            <a:r>
              <a:rPr lang="en-US" sz="1600" dirty="0" smtClean="0">
                <a:solidFill>
                  <a:srgbClr val="990033"/>
                </a:solidFill>
                <a:ea typeface="MS Mincho"/>
              </a:rPr>
              <a:t>Both perception (attention) and action (affordance) rest on optimizing precision</a:t>
            </a:r>
          </a:p>
          <a:p>
            <a:endParaRPr lang="en-US" sz="1600" dirty="0">
              <a:solidFill>
                <a:srgbClr val="990033"/>
              </a:solidFill>
              <a:ea typeface="MS Mincho"/>
            </a:endParaRPr>
          </a:p>
          <a:p>
            <a:r>
              <a:rPr lang="en-US" sz="1600" dirty="0" smtClean="0">
                <a:solidFill>
                  <a:srgbClr val="990033"/>
                </a:solidFill>
                <a:ea typeface="MS Mincho"/>
              </a:rPr>
              <a:t>Precision contextualizes prediction errors though neuromodulatory gain control</a:t>
            </a:r>
            <a:endParaRPr lang="en-GB" sz="1200" dirty="0">
              <a:solidFill>
                <a:srgbClr val="990033"/>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p:cNvPicPr>
            <a:picLocks noChangeAspect="1" noChangeArrowheads="1"/>
          </p:cNvPicPr>
          <p:nvPr/>
        </p:nvPicPr>
        <p:blipFill>
          <a:blip r:embed="rId2" cstate="print"/>
          <a:srcRect/>
          <a:stretch>
            <a:fillRect/>
          </a:stretch>
        </p:blipFill>
        <p:spPr bwMode="auto">
          <a:xfrm>
            <a:off x="407495" y="278650"/>
            <a:ext cx="5184576" cy="1393452"/>
          </a:xfrm>
          <a:prstGeom prst="rect">
            <a:avLst/>
          </a:prstGeom>
          <a:noFill/>
          <a:ln w="9525">
            <a:noFill/>
            <a:miter lim="800000"/>
            <a:headEnd/>
            <a:tailEnd/>
          </a:ln>
        </p:spPr>
      </p:pic>
      <p:grpSp>
        <p:nvGrpSpPr>
          <p:cNvPr id="343" name="Group 342"/>
          <p:cNvGrpSpPr/>
          <p:nvPr/>
        </p:nvGrpSpPr>
        <p:grpSpPr>
          <a:xfrm>
            <a:off x="5112803" y="2348880"/>
            <a:ext cx="3215572" cy="2450107"/>
            <a:chOff x="5112803" y="2348880"/>
            <a:chExt cx="3215572" cy="2450107"/>
          </a:xfrm>
        </p:grpSpPr>
        <p:sp>
          <p:nvSpPr>
            <p:cNvPr id="197" name="AutoShape 211"/>
            <p:cNvSpPr>
              <a:spLocks noChangeArrowheads="1"/>
            </p:cNvSpPr>
            <p:nvPr/>
          </p:nvSpPr>
          <p:spPr bwMode="auto">
            <a:xfrm>
              <a:off x="5624414" y="2551920"/>
              <a:ext cx="633731" cy="2189480"/>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198" name="AutoShape 211"/>
            <p:cNvSpPr>
              <a:spLocks noChangeArrowheads="1"/>
            </p:cNvSpPr>
            <p:nvPr/>
          </p:nvSpPr>
          <p:spPr bwMode="auto">
            <a:xfrm>
              <a:off x="5623816" y="2552357"/>
              <a:ext cx="633731" cy="2189480"/>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199" name="AutoShape 253"/>
            <p:cNvCxnSpPr>
              <a:cxnSpLocks noChangeShapeType="1"/>
              <a:stCxn id="208" idx="6"/>
              <a:endCxn id="201" idx="2"/>
            </p:cNvCxnSpPr>
            <p:nvPr/>
          </p:nvCxnSpPr>
          <p:spPr bwMode="auto">
            <a:xfrm flipV="1">
              <a:off x="5452455" y="4140585"/>
              <a:ext cx="344680" cy="11885"/>
            </a:xfrm>
            <a:prstGeom prst="straightConnector1">
              <a:avLst/>
            </a:prstGeom>
            <a:noFill/>
            <a:ln w="9525">
              <a:solidFill>
                <a:schemeClr val="bg2"/>
              </a:solidFill>
              <a:round/>
              <a:headEnd type="triangle" w="med" len="med"/>
              <a:tailEnd type="none" w="med" len="med"/>
            </a:ln>
          </p:spPr>
        </p:cxnSp>
        <p:cxnSp>
          <p:nvCxnSpPr>
            <p:cNvPr id="200" name="AutoShape 255"/>
            <p:cNvCxnSpPr>
              <a:cxnSpLocks noChangeShapeType="1"/>
              <a:stCxn id="209" idx="6"/>
              <a:endCxn id="231" idx="2"/>
            </p:cNvCxnSpPr>
            <p:nvPr/>
          </p:nvCxnSpPr>
          <p:spPr bwMode="auto">
            <a:xfrm flipV="1">
              <a:off x="5574066" y="4545630"/>
              <a:ext cx="223066" cy="13086"/>
            </a:xfrm>
            <a:prstGeom prst="straightConnector1">
              <a:avLst/>
            </a:prstGeom>
            <a:noFill/>
            <a:ln w="9525">
              <a:solidFill>
                <a:schemeClr val="bg2"/>
              </a:solidFill>
              <a:round/>
              <a:headEnd type="triangle" w="med" len="med"/>
              <a:tailEnd type="none" w="med" len="med"/>
            </a:ln>
          </p:spPr>
        </p:cxnSp>
        <p:sp>
          <p:nvSpPr>
            <p:cNvPr id="201" name="Oval 213"/>
            <p:cNvSpPr>
              <a:spLocks noChangeArrowheads="1"/>
            </p:cNvSpPr>
            <p:nvPr/>
          </p:nvSpPr>
          <p:spPr bwMode="auto">
            <a:xfrm>
              <a:off x="5797135" y="3997075"/>
              <a:ext cx="288290" cy="287020"/>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202" name="Oval 216"/>
            <p:cNvSpPr>
              <a:spLocks noChangeArrowheads="1"/>
            </p:cNvSpPr>
            <p:nvPr/>
          </p:nvSpPr>
          <p:spPr bwMode="auto">
            <a:xfrm>
              <a:off x="5797135" y="3429000"/>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203" name="Oval 219"/>
            <p:cNvSpPr>
              <a:spLocks noChangeArrowheads="1"/>
            </p:cNvSpPr>
            <p:nvPr/>
          </p:nvSpPr>
          <p:spPr bwMode="auto">
            <a:xfrm>
              <a:off x="5797135" y="3023955"/>
              <a:ext cx="288290" cy="287020"/>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204" name="Oval 222"/>
            <p:cNvSpPr>
              <a:spLocks noChangeArrowheads="1"/>
            </p:cNvSpPr>
            <p:nvPr/>
          </p:nvSpPr>
          <p:spPr bwMode="auto">
            <a:xfrm>
              <a:off x="5797134" y="2438890"/>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205" name="Oval 225"/>
            <p:cNvSpPr>
              <a:spLocks noChangeAspect="1" noChangeArrowheads="1"/>
            </p:cNvSpPr>
            <p:nvPr/>
          </p:nvSpPr>
          <p:spPr bwMode="auto">
            <a:xfrm>
              <a:off x="5221823" y="3064369"/>
              <a:ext cx="230632" cy="229616"/>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206" name="Oval 242"/>
            <p:cNvSpPr>
              <a:spLocks noChangeAspect="1" noChangeArrowheads="1"/>
            </p:cNvSpPr>
            <p:nvPr/>
          </p:nvSpPr>
          <p:spPr bwMode="auto">
            <a:xfrm>
              <a:off x="5221823" y="2479304"/>
              <a:ext cx="230632" cy="229616"/>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207" name="Oval 245"/>
            <p:cNvSpPr>
              <a:spLocks noChangeAspect="1" noChangeArrowheads="1"/>
            </p:cNvSpPr>
            <p:nvPr/>
          </p:nvSpPr>
          <p:spPr bwMode="auto">
            <a:xfrm>
              <a:off x="5221823" y="3462351"/>
              <a:ext cx="230632" cy="229616"/>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208" name="Oval 248"/>
            <p:cNvSpPr>
              <a:spLocks noChangeAspect="1" noChangeArrowheads="1"/>
            </p:cNvSpPr>
            <p:nvPr/>
          </p:nvSpPr>
          <p:spPr bwMode="auto">
            <a:xfrm>
              <a:off x="5221823" y="4037662"/>
              <a:ext cx="230632" cy="229616"/>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cxnSp>
          <p:nvCxnSpPr>
            <p:cNvPr id="210" name="AutoShape 256"/>
            <p:cNvCxnSpPr>
              <a:cxnSpLocks noChangeShapeType="1"/>
              <a:stCxn id="207" idx="6"/>
              <a:endCxn id="202" idx="2"/>
            </p:cNvCxnSpPr>
            <p:nvPr/>
          </p:nvCxnSpPr>
          <p:spPr bwMode="auto">
            <a:xfrm flipV="1">
              <a:off x="5452455" y="3572510"/>
              <a:ext cx="344680" cy="4649"/>
            </a:xfrm>
            <a:prstGeom prst="straightConnector1">
              <a:avLst/>
            </a:prstGeom>
            <a:noFill/>
            <a:ln w="9525">
              <a:solidFill>
                <a:schemeClr val="bg2"/>
              </a:solidFill>
              <a:round/>
              <a:headEnd type="triangle" w="med" len="med"/>
              <a:tailEnd type="none" w="med" len="med"/>
            </a:ln>
          </p:spPr>
        </p:cxnSp>
        <p:cxnSp>
          <p:nvCxnSpPr>
            <p:cNvPr id="211" name="AutoShape 257"/>
            <p:cNvCxnSpPr>
              <a:cxnSpLocks noChangeShapeType="1"/>
              <a:stCxn id="203" idx="2"/>
              <a:endCxn id="205" idx="6"/>
            </p:cNvCxnSpPr>
            <p:nvPr/>
          </p:nvCxnSpPr>
          <p:spPr bwMode="auto">
            <a:xfrm flipH="1">
              <a:off x="5452455" y="3167465"/>
              <a:ext cx="344680" cy="11712"/>
            </a:xfrm>
            <a:prstGeom prst="straightConnector1">
              <a:avLst/>
            </a:prstGeom>
            <a:noFill/>
            <a:ln w="9525">
              <a:solidFill>
                <a:schemeClr val="bg2"/>
              </a:solidFill>
              <a:round/>
              <a:headEnd/>
              <a:tailEnd type="triangle" w="med" len="med"/>
            </a:ln>
          </p:spPr>
        </p:cxnSp>
        <p:cxnSp>
          <p:nvCxnSpPr>
            <p:cNvPr id="212" name="AutoShape 258"/>
            <p:cNvCxnSpPr>
              <a:cxnSpLocks noChangeShapeType="1"/>
              <a:stCxn id="206" idx="6"/>
              <a:endCxn id="204" idx="2"/>
            </p:cNvCxnSpPr>
            <p:nvPr/>
          </p:nvCxnSpPr>
          <p:spPr bwMode="auto">
            <a:xfrm flipV="1">
              <a:off x="5452455" y="2582400"/>
              <a:ext cx="344679" cy="11712"/>
            </a:xfrm>
            <a:prstGeom prst="straightConnector1">
              <a:avLst/>
            </a:prstGeom>
            <a:noFill/>
            <a:ln w="9525">
              <a:solidFill>
                <a:schemeClr val="bg2"/>
              </a:solidFill>
              <a:round/>
              <a:headEnd type="triangle" w="med" len="med"/>
              <a:tailEnd type="none" w="med" len="med"/>
            </a:ln>
          </p:spPr>
        </p:cxnSp>
        <p:sp>
          <p:nvSpPr>
            <p:cNvPr id="217" name="Oval 238"/>
            <p:cNvSpPr>
              <a:spLocks noChangeArrowheads="1"/>
            </p:cNvSpPr>
            <p:nvPr/>
          </p:nvSpPr>
          <p:spPr bwMode="auto">
            <a:xfrm>
              <a:off x="5623816" y="4684687"/>
              <a:ext cx="633731" cy="114300"/>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218" name="Oval 238"/>
            <p:cNvSpPr>
              <a:spLocks noChangeArrowheads="1"/>
            </p:cNvSpPr>
            <p:nvPr/>
          </p:nvSpPr>
          <p:spPr bwMode="auto">
            <a:xfrm>
              <a:off x="5624414" y="4684250"/>
              <a:ext cx="633731" cy="114300"/>
            </a:xfrm>
            <a:prstGeom prst="ellipse">
              <a:avLst/>
            </a:prstGeom>
            <a:solidFill>
              <a:srgbClr val="DDDDDD"/>
            </a:solidFill>
            <a:ln w="9525">
              <a:noFill/>
              <a:round/>
              <a:headEnd/>
              <a:tailEnd/>
            </a:ln>
          </p:spPr>
          <p:txBody>
            <a:bodyPr wrap="none" anchor="ctr"/>
            <a:lstStyle/>
            <a:p>
              <a:endParaRPr lang="en-US">
                <a:solidFill>
                  <a:srgbClr val="990033"/>
                </a:solidFill>
              </a:endParaRPr>
            </a:p>
          </p:txBody>
        </p:sp>
        <p:cxnSp>
          <p:nvCxnSpPr>
            <p:cNvPr id="219" name="Curved Connector 99"/>
            <p:cNvCxnSpPr>
              <a:stCxn id="205" idx="6"/>
              <a:endCxn id="204" idx="4"/>
            </p:cNvCxnSpPr>
            <p:nvPr/>
          </p:nvCxnSpPr>
          <p:spPr>
            <a:xfrm flipV="1">
              <a:off x="5452455" y="2725910"/>
              <a:ext cx="488824" cy="453267"/>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0" name="Curved Connector 99"/>
            <p:cNvCxnSpPr>
              <a:stCxn id="207" idx="6"/>
              <a:endCxn id="203" idx="4"/>
            </p:cNvCxnSpPr>
            <p:nvPr/>
          </p:nvCxnSpPr>
          <p:spPr>
            <a:xfrm flipV="1">
              <a:off x="5452455" y="3310975"/>
              <a:ext cx="488825" cy="266184"/>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1" name="Curved Connector 99"/>
            <p:cNvCxnSpPr>
              <a:stCxn id="208" idx="6"/>
              <a:endCxn id="202" idx="4"/>
            </p:cNvCxnSpPr>
            <p:nvPr/>
          </p:nvCxnSpPr>
          <p:spPr>
            <a:xfrm flipV="1">
              <a:off x="5452455" y="3716020"/>
              <a:ext cx="488825" cy="436450"/>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Curved Connector 99"/>
            <p:cNvCxnSpPr>
              <a:stCxn id="209" idx="6"/>
              <a:endCxn id="201" idx="4"/>
            </p:cNvCxnSpPr>
            <p:nvPr/>
          </p:nvCxnSpPr>
          <p:spPr>
            <a:xfrm flipV="1">
              <a:off x="5574066" y="4284095"/>
              <a:ext cx="367211" cy="274621"/>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3" name="Curved Connector 99"/>
            <p:cNvCxnSpPr>
              <a:stCxn id="208" idx="4"/>
              <a:endCxn id="201" idx="4"/>
            </p:cNvCxnSpPr>
            <p:nvPr/>
          </p:nvCxnSpPr>
          <p:spPr>
            <a:xfrm rot="16200000" flipH="1">
              <a:off x="5630801" y="3973615"/>
              <a:ext cx="16817" cy="604141"/>
            </a:xfrm>
            <a:prstGeom prst="curvedConnector3">
              <a:avLst>
                <a:gd name="adj1" fmla="val 1459339"/>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4" name="Curved Connector 99"/>
            <p:cNvCxnSpPr>
              <a:stCxn id="207" idx="4"/>
              <a:endCxn id="202" idx="4"/>
            </p:cNvCxnSpPr>
            <p:nvPr/>
          </p:nvCxnSpPr>
          <p:spPr>
            <a:xfrm rot="16200000" flipH="1">
              <a:off x="5627184" y="3401923"/>
              <a:ext cx="24053" cy="604141"/>
            </a:xfrm>
            <a:prstGeom prst="curvedConnector3">
              <a:avLst>
                <a:gd name="adj1" fmla="val 1050401"/>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5" name="Curved Connector 99"/>
            <p:cNvCxnSpPr>
              <a:stCxn id="205" idx="4"/>
              <a:endCxn id="203" idx="4"/>
            </p:cNvCxnSpPr>
            <p:nvPr/>
          </p:nvCxnSpPr>
          <p:spPr>
            <a:xfrm rot="16200000" flipH="1">
              <a:off x="5630715" y="3000410"/>
              <a:ext cx="16990" cy="604141"/>
            </a:xfrm>
            <a:prstGeom prst="curvedConnector3">
              <a:avLst>
                <a:gd name="adj1" fmla="val 1445497"/>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6" name="Curved Connector 99"/>
            <p:cNvCxnSpPr>
              <a:stCxn id="206" idx="4"/>
              <a:endCxn id="204" idx="4"/>
            </p:cNvCxnSpPr>
            <p:nvPr/>
          </p:nvCxnSpPr>
          <p:spPr>
            <a:xfrm rot="16200000" flipH="1">
              <a:off x="5630714" y="2415345"/>
              <a:ext cx="16990" cy="604140"/>
            </a:xfrm>
            <a:prstGeom prst="curvedConnector3">
              <a:avLst>
                <a:gd name="adj1" fmla="val 1445497"/>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AutoShape 228"/>
            <p:cNvCxnSpPr>
              <a:cxnSpLocks noChangeShapeType="1"/>
              <a:stCxn id="204" idx="3"/>
              <a:endCxn id="205" idx="6"/>
            </p:cNvCxnSpPr>
            <p:nvPr/>
          </p:nvCxnSpPr>
          <p:spPr bwMode="auto">
            <a:xfrm flipH="1">
              <a:off x="5452455" y="2683877"/>
              <a:ext cx="386898" cy="495300"/>
            </a:xfrm>
            <a:prstGeom prst="straightConnector1">
              <a:avLst/>
            </a:prstGeom>
            <a:noFill/>
            <a:ln w="9525">
              <a:solidFill>
                <a:schemeClr val="tx1"/>
              </a:solidFill>
              <a:round/>
              <a:headEnd/>
              <a:tailEnd type="triangle" w="med" len="med"/>
            </a:ln>
          </p:spPr>
        </p:cxnSp>
        <p:cxnSp>
          <p:nvCxnSpPr>
            <p:cNvPr id="228" name="AutoShape 229"/>
            <p:cNvCxnSpPr>
              <a:cxnSpLocks noChangeShapeType="1"/>
              <a:stCxn id="203" idx="3"/>
              <a:endCxn id="207" idx="6"/>
            </p:cNvCxnSpPr>
            <p:nvPr/>
          </p:nvCxnSpPr>
          <p:spPr bwMode="auto">
            <a:xfrm flipH="1">
              <a:off x="5452455" y="3268942"/>
              <a:ext cx="386898" cy="308217"/>
            </a:xfrm>
            <a:prstGeom prst="straightConnector1">
              <a:avLst/>
            </a:prstGeom>
            <a:noFill/>
            <a:ln w="9525">
              <a:solidFill>
                <a:schemeClr val="tx1"/>
              </a:solidFill>
              <a:round/>
              <a:headEnd/>
              <a:tailEnd type="triangle" w="med" len="med"/>
            </a:ln>
          </p:spPr>
        </p:cxnSp>
        <p:cxnSp>
          <p:nvCxnSpPr>
            <p:cNvPr id="229" name="AutoShape 230"/>
            <p:cNvCxnSpPr>
              <a:cxnSpLocks noChangeShapeType="1"/>
              <a:stCxn id="202" idx="3"/>
              <a:endCxn id="208" idx="6"/>
            </p:cNvCxnSpPr>
            <p:nvPr/>
          </p:nvCxnSpPr>
          <p:spPr bwMode="auto">
            <a:xfrm flipH="1">
              <a:off x="5452455" y="3673987"/>
              <a:ext cx="386898" cy="478483"/>
            </a:xfrm>
            <a:prstGeom prst="straightConnector1">
              <a:avLst/>
            </a:prstGeom>
            <a:noFill/>
            <a:ln w="9525">
              <a:solidFill>
                <a:schemeClr val="tx1"/>
              </a:solidFill>
              <a:round/>
              <a:headEnd/>
              <a:tailEnd type="triangle" w="med" len="med"/>
            </a:ln>
          </p:spPr>
        </p:cxnSp>
        <p:cxnSp>
          <p:nvCxnSpPr>
            <p:cNvPr id="230" name="AutoShape 236"/>
            <p:cNvCxnSpPr>
              <a:cxnSpLocks noChangeShapeType="1"/>
              <a:stCxn id="201" idx="3"/>
              <a:endCxn id="209" idx="6"/>
            </p:cNvCxnSpPr>
            <p:nvPr/>
          </p:nvCxnSpPr>
          <p:spPr bwMode="auto">
            <a:xfrm flipH="1">
              <a:off x="5574066" y="4242062"/>
              <a:ext cx="265285" cy="316654"/>
            </a:xfrm>
            <a:prstGeom prst="straightConnector1">
              <a:avLst/>
            </a:prstGeom>
            <a:noFill/>
            <a:ln w="9525">
              <a:solidFill>
                <a:schemeClr val="tx1"/>
              </a:solidFill>
              <a:round/>
              <a:headEnd/>
              <a:tailEnd type="triangle" w="med" len="med"/>
            </a:ln>
          </p:spPr>
        </p:cxnSp>
        <p:sp>
          <p:nvSpPr>
            <p:cNvPr id="231" name="Oval 234"/>
            <p:cNvSpPr>
              <a:spLocks noChangeArrowheads="1"/>
            </p:cNvSpPr>
            <p:nvPr/>
          </p:nvSpPr>
          <p:spPr bwMode="auto">
            <a:xfrm>
              <a:off x="5797135" y="4402120"/>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209" name="Oval 251"/>
            <p:cNvSpPr>
              <a:spLocks noChangeAspect="1" noChangeArrowheads="1"/>
            </p:cNvSpPr>
            <p:nvPr/>
          </p:nvSpPr>
          <p:spPr bwMode="auto">
            <a:xfrm>
              <a:off x="5112803" y="4329100"/>
              <a:ext cx="461264" cy="459232"/>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269" name="AutoShape 211"/>
            <p:cNvSpPr>
              <a:spLocks noChangeArrowheads="1"/>
            </p:cNvSpPr>
            <p:nvPr/>
          </p:nvSpPr>
          <p:spPr bwMode="auto">
            <a:xfrm>
              <a:off x="7694644" y="2551920"/>
              <a:ext cx="633731" cy="2189481"/>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270" name="AutoShape 211"/>
            <p:cNvSpPr>
              <a:spLocks noChangeArrowheads="1"/>
            </p:cNvSpPr>
            <p:nvPr/>
          </p:nvSpPr>
          <p:spPr bwMode="auto">
            <a:xfrm>
              <a:off x="7694046" y="2552357"/>
              <a:ext cx="633731" cy="2189481"/>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271" name="AutoShape 253"/>
            <p:cNvCxnSpPr>
              <a:cxnSpLocks noChangeShapeType="1"/>
              <a:stCxn id="280" idx="6"/>
              <a:endCxn id="273" idx="2"/>
            </p:cNvCxnSpPr>
            <p:nvPr/>
          </p:nvCxnSpPr>
          <p:spPr bwMode="auto">
            <a:xfrm>
              <a:off x="7653300" y="4136854"/>
              <a:ext cx="214065" cy="3731"/>
            </a:xfrm>
            <a:prstGeom prst="straightConnector1">
              <a:avLst/>
            </a:prstGeom>
            <a:noFill/>
            <a:ln w="9525">
              <a:solidFill>
                <a:schemeClr val="bg2"/>
              </a:solidFill>
              <a:round/>
              <a:headEnd type="triangle" w="med" len="med"/>
              <a:tailEnd type="none" w="med" len="med"/>
            </a:ln>
          </p:spPr>
        </p:cxnSp>
        <p:cxnSp>
          <p:nvCxnSpPr>
            <p:cNvPr id="272" name="AutoShape 255"/>
            <p:cNvCxnSpPr>
              <a:cxnSpLocks noChangeShapeType="1"/>
              <a:stCxn id="303" idx="6"/>
              <a:endCxn id="302" idx="2"/>
            </p:cNvCxnSpPr>
            <p:nvPr/>
          </p:nvCxnSpPr>
          <p:spPr bwMode="auto">
            <a:xfrm flipV="1">
              <a:off x="7644296" y="4545630"/>
              <a:ext cx="223066" cy="13086"/>
            </a:xfrm>
            <a:prstGeom prst="straightConnector1">
              <a:avLst/>
            </a:prstGeom>
            <a:noFill/>
            <a:ln w="9525">
              <a:solidFill>
                <a:schemeClr val="bg2"/>
              </a:solidFill>
              <a:round/>
              <a:headEnd type="triangle" w="med" len="med"/>
              <a:tailEnd type="none" w="med" len="med"/>
            </a:ln>
          </p:spPr>
        </p:cxnSp>
        <p:sp>
          <p:nvSpPr>
            <p:cNvPr id="273" name="Oval 213"/>
            <p:cNvSpPr>
              <a:spLocks noChangeArrowheads="1"/>
            </p:cNvSpPr>
            <p:nvPr/>
          </p:nvSpPr>
          <p:spPr bwMode="auto">
            <a:xfrm>
              <a:off x="7867365" y="3997075"/>
              <a:ext cx="288290" cy="287020"/>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274" name="Oval 216"/>
            <p:cNvSpPr>
              <a:spLocks noChangeArrowheads="1"/>
            </p:cNvSpPr>
            <p:nvPr/>
          </p:nvSpPr>
          <p:spPr bwMode="auto">
            <a:xfrm>
              <a:off x="7867365" y="3428999"/>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275" name="Oval 219"/>
            <p:cNvSpPr>
              <a:spLocks noChangeArrowheads="1"/>
            </p:cNvSpPr>
            <p:nvPr/>
          </p:nvSpPr>
          <p:spPr bwMode="auto">
            <a:xfrm>
              <a:off x="7867365" y="3023955"/>
              <a:ext cx="288290" cy="287020"/>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276" name="Oval 222"/>
            <p:cNvSpPr>
              <a:spLocks noChangeArrowheads="1"/>
            </p:cNvSpPr>
            <p:nvPr/>
          </p:nvSpPr>
          <p:spPr bwMode="auto">
            <a:xfrm>
              <a:off x="7867365" y="2438890"/>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278" name="Oval 242"/>
            <p:cNvSpPr>
              <a:spLocks noChangeAspect="1" noChangeArrowheads="1"/>
            </p:cNvSpPr>
            <p:nvPr/>
          </p:nvSpPr>
          <p:spPr bwMode="auto">
            <a:xfrm>
              <a:off x="7203250" y="2348880"/>
              <a:ext cx="461264" cy="459232"/>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cxnSp>
          <p:nvCxnSpPr>
            <p:cNvPr id="281" name="AutoShape 256"/>
            <p:cNvCxnSpPr>
              <a:cxnSpLocks noChangeShapeType="1"/>
              <a:stCxn id="279" idx="6"/>
              <a:endCxn id="274" idx="2"/>
            </p:cNvCxnSpPr>
            <p:nvPr/>
          </p:nvCxnSpPr>
          <p:spPr bwMode="auto">
            <a:xfrm>
              <a:off x="7653300" y="3561543"/>
              <a:ext cx="214065" cy="10967"/>
            </a:xfrm>
            <a:prstGeom prst="straightConnector1">
              <a:avLst/>
            </a:prstGeom>
            <a:noFill/>
            <a:ln w="9525">
              <a:solidFill>
                <a:schemeClr val="bg2"/>
              </a:solidFill>
              <a:round/>
              <a:headEnd type="triangle" w="med" len="med"/>
              <a:tailEnd type="none" w="med" len="med"/>
            </a:ln>
          </p:spPr>
        </p:cxnSp>
        <p:cxnSp>
          <p:nvCxnSpPr>
            <p:cNvPr id="282" name="AutoShape 257"/>
            <p:cNvCxnSpPr>
              <a:cxnSpLocks noChangeShapeType="1"/>
              <a:stCxn id="275" idx="2"/>
              <a:endCxn id="277" idx="6"/>
            </p:cNvCxnSpPr>
            <p:nvPr/>
          </p:nvCxnSpPr>
          <p:spPr bwMode="auto">
            <a:xfrm flipH="1" flipV="1">
              <a:off x="7653300" y="3163561"/>
              <a:ext cx="214065" cy="3904"/>
            </a:xfrm>
            <a:prstGeom prst="straightConnector1">
              <a:avLst/>
            </a:prstGeom>
            <a:noFill/>
            <a:ln w="9525">
              <a:solidFill>
                <a:schemeClr val="bg2"/>
              </a:solidFill>
              <a:round/>
              <a:headEnd/>
              <a:tailEnd type="triangle" w="med" len="med"/>
            </a:ln>
          </p:spPr>
        </p:cxnSp>
        <p:cxnSp>
          <p:nvCxnSpPr>
            <p:cNvPr id="283" name="AutoShape 258"/>
            <p:cNvCxnSpPr>
              <a:cxnSpLocks noChangeShapeType="1"/>
              <a:stCxn id="278" idx="6"/>
              <a:endCxn id="276" idx="2"/>
            </p:cNvCxnSpPr>
            <p:nvPr/>
          </p:nvCxnSpPr>
          <p:spPr bwMode="auto">
            <a:xfrm>
              <a:off x="7664514" y="2578496"/>
              <a:ext cx="202851" cy="3904"/>
            </a:xfrm>
            <a:prstGeom prst="straightConnector1">
              <a:avLst/>
            </a:prstGeom>
            <a:noFill/>
            <a:ln w="9525">
              <a:solidFill>
                <a:schemeClr val="bg2"/>
              </a:solidFill>
              <a:round/>
              <a:headEnd type="triangle" w="med" len="med"/>
              <a:tailEnd type="none" w="med" len="med"/>
            </a:ln>
          </p:spPr>
        </p:cxnSp>
        <p:sp>
          <p:nvSpPr>
            <p:cNvPr id="288" name="Oval 238"/>
            <p:cNvSpPr>
              <a:spLocks noChangeArrowheads="1"/>
            </p:cNvSpPr>
            <p:nvPr/>
          </p:nvSpPr>
          <p:spPr bwMode="auto">
            <a:xfrm>
              <a:off x="7694046" y="4684687"/>
              <a:ext cx="633731" cy="114300"/>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289" name="Oval 238"/>
            <p:cNvSpPr>
              <a:spLocks noChangeArrowheads="1"/>
            </p:cNvSpPr>
            <p:nvPr/>
          </p:nvSpPr>
          <p:spPr bwMode="auto">
            <a:xfrm>
              <a:off x="7694644" y="4684250"/>
              <a:ext cx="633731" cy="114300"/>
            </a:xfrm>
            <a:prstGeom prst="ellipse">
              <a:avLst/>
            </a:prstGeom>
            <a:solidFill>
              <a:srgbClr val="DDDDDD"/>
            </a:solidFill>
            <a:ln w="9525">
              <a:noFill/>
              <a:round/>
              <a:headEnd/>
              <a:tailEnd/>
            </a:ln>
          </p:spPr>
          <p:txBody>
            <a:bodyPr wrap="none" anchor="ctr"/>
            <a:lstStyle/>
            <a:p>
              <a:endParaRPr lang="en-US">
                <a:solidFill>
                  <a:srgbClr val="990033"/>
                </a:solidFill>
              </a:endParaRPr>
            </a:p>
          </p:txBody>
        </p:sp>
        <p:cxnSp>
          <p:nvCxnSpPr>
            <p:cNvPr id="290" name="Curved Connector 99"/>
            <p:cNvCxnSpPr>
              <a:stCxn id="277" idx="6"/>
              <a:endCxn id="276" idx="4"/>
            </p:cNvCxnSpPr>
            <p:nvPr/>
          </p:nvCxnSpPr>
          <p:spPr>
            <a:xfrm flipV="1">
              <a:off x="7653300" y="2725910"/>
              <a:ext cx="358210" cy="437651"/>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1" name="Curved Connector 99"/>
            <p:cNvCxnSpPr>
              <a:stCxn id="279" idx="6"/>
              <a:endCxn id="275" idx="4"/>
            </p:cNvCxnSpPr>
            <p:nvPr/>
          </p:nvCxnSpPr>
          <p:spPr>
            <a:xfrm flipV="1">
              <a:off x="7653300" y="3310975"/>
              <a:ext cx="358210" cy="25056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2" name="Curved Connector 99"/>
            <p:cNvCxnSpPr>
              <a:stCxn id="280" idx="6"/>
              <a:endCxn id="274" idx="4"/>
            </p:cNvCxnSpPr>
            <p:nvPr/>
          </p:nvCxnSpPr>
          <p:spPr>
            <a:xfrm flipV="1">
              <a:off x="7653300" y="3716020"/>
              <a:ext cx="358210" cy="420834"/>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3" name="Curved Connector 99"/>
            <p:cNvCxnSpPr>
              <a:stCxn id="303" idx="6"/>
              <a:endCxn id="273" idx="4"/>
            </p:cNvCxnSpPr>
            <p:nvPr/>
          </p:nvCxnSpPr>
          <p:spPr>
            <a:xfrm flipV="1">
              <a:off x="7644296" y="4284095"/>
              <a:ext cx="367211" cy="274621"/>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4" name="Curved Connector 99"/>
            <p:cNvCxnSpPr>
              <a:stCxn id="280" idx="4"/>
              <a:endCxn id="273" idx="4"/>
            </p:cNvCxnSpPr>
            <p:nvPr/>
          </p:nvCxnSpPr>
          <p:spPr>
            <a:xfrm rot="5400000" flipH="1" flipV="1">
              <a:off x="7675901" y="4030862"/>
              <a:ext cx="82375" cy="588842"/>
            </a:xfrm>
            <a:prstGeom prst="curvedConnector3">
              <a:avLst>
                <a:gd name="adj1" fmla="val -277511"/>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5" name="Curved Connector 99"/>
            <p:cNvCxnSpPr>
              <a:stCxn id="279" idx="4"/>
              <a:endCxn id="274" idx="4"/>
            </p:cNvCxnSpPr>
            <p:nvPr/>
          </p:nvCxnSpPr>
          <p:spPr>
            <a:xfrm rot="5400000" flipH="1" flipV="1">
              <a:off x="7679519" y="3459169"/>
              <a:ext cx="75139" cy="588842"/>
            </a:xfrm>
            <a:prstGeom prst="curvedConnector3">
              <a:avLst>
                <a:gd name="adj1" fmla="val -304236"/>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6" name="Curved Connector 99"/>
            <p:cNvCxnSpPr>
              <a:stCxn id="277" idx="4"/>
              <a:endCxn id="275" idx="4"/>
            </p:cNvCxnSpPr>
            <p:nvPr/>
          </p:nvCxnSpPr>
          <p:spPr>
            <a:xfrm rot="5400000" flipH="1" flipV="1">
              <a:off x="7675988" y="3057655"/>
              <a:ext cx="82202" cy="588842"/>
            </a:xfrm>
            <a:prstGeom prst="curvedConnector3">
              <a:avLst>
                <a:gd name="adj1" fmla="val -278095"/>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7" name="Curved Connector 99"/>
            <p:cNvCxnSpPr>
              <a:stCxn id="278" idx="4"/>
              <a:endCxn id="276" idx="4"/>
            </p:cNvCxnSpPr>
            <p:nvPr/>
          </p:nvCxnSpPr>
          <p:spPr>
            <a:xfrm rot="5400000" flipH="1" flipV="1">
              <a:off x="7681595" y="2478197"/>
              <a:ext cx="82202" cy="577628"/>
            </a:xfrm>
            <a:prstGeom prst="curvedConnector3">
              <a:avLst>
                <a:gd name="adj1" fmla="val -278095"/>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8" name="AutoShape 228"/>
            <p:cNvCxnSpPr>
              <a:cxnSpLocks noChangeShapeType="1"/>
              <a:stCxn id="276" idx="3"/>
              <a:endCxn id="277" idx="6"/>
            </p:cNvCxnSpPr>
            <p:nvPr/>
          </p:nvCxnSpPr>
          <p:spPr bwMode="auto">
            <a:xfrm flipH="1">
              <a:off x="7653300" y="2683877"/>
              <a:ext cx="256284" cy="479684"/>
            </a:xfrm>
            <a:prstGeom prst="straightConnector1">
              <a:avLst/>
            </a:prstGeom>
            <a:noFill/>
            <a:ln w="9525">
              <a:solidFill>
                <a:schemeClr val="tx1"/>
              </a:solidFill>
              <a:round/>
              <a:headEnd/>
              <a:tailEnd type="triangle" w="med" len="med"/>
            </a:ln>
          </p:spPr>
        </p:cxnSp>
        <p:cxnSp>
          <p:nvCxnSpPr>
            <p:cNvPr id="299" name="AutoShape 229"/>
            <p:cNvCxnSpPr>
              <a:cxnSpLocks noChangeShapeType="1"/>
              <a:stCxn id="275" idx="3"/>
              <a:endCxn id="279" idx="6"/>
            </p:cNvCxnSpPr>
            <p:nvPr/>
          </p:nvCxnSpPr>
          <p:spPr bwMode="auto">
            <a:xfrm flipH="1">
              <a:off x="7653300" y="3268942"/>
              <a:ext cx="256284" cy="292601"/>
            </a:xfrm>
            <a:prstGeom prst="straightConnector1">
              <a:avLst/>
            </a:prstGeom>
            <a:noFill/>
            <a:ln w="9525">
              <a:solidFill>
                <a:schemeClr val="tx1"/>
              </a:solidFill>
              <a:round/>
              <a:headEnd/>
              <a:tailEnd type="triangle" w="med" len="med"/>
            </a:ln>
          </p:spPr>
        </p:cxnSp>
        <p:cxnSp>
          <p:nvCxnSpPr>
            <p:cNvPr id="300" name="AutoShape 230"/>
            <p:cNvCxnSpPr>
              <a:cxnSpLocks noChangeShapeType="1"/>
              <a:stCxn id="274" idx="3"/>
              <a:endCxn id="280" idx="6"/>
            </p:cNvCxnSpPr>
            <p:nvPr/>
          </p:nvCxnSpPr>
          <p:spPr bwMode="auto">
            <a:xfrm flipH="1">
              <a:off x="7653300" y="3673987"/>
              <a:ext cx="256284" cy="462867"/>
            </a:xfrm>
            <a:prstGeom prst="straightConnector1">
              <a:avLst/>
            </a:prstGeom>
            <a:noFill/>
            <a:ln w="9525">
              <a:solidFill>
                <a:schemeClr val="tx1"/>
              </a:solidFill>
              <a:round/>
              <a:headEnd/>
              <a:tailEnd type="triangle" w="med" len="med"/>
            </a:ln>
          </p:spPr>
        </p:cxnSp>
        <p:cxnSp>
          <p:nvCxnSpPr>
            <p:cNvPr id="301" name="AutoShape 236"/>
            <p:cNvCxnSpPr>
              <a:cxnSpLocks noChangeShapeType="1"/>
              <a:stCxn id="273" idx="3"/>
              <a:endCxn id="303" idx="6"/>
            </p:cNvCxnSpPr>
            <p:nvPr/>
          </p:nvCxnSpPr>
          <p:spPr bwMode="auto">
            <a:xfrm flipH="1">
              <a:off x="7644296" y="4242062"/>
              <a:ext cx="265285" cy="316654"/>
            </a:xfrm>
            <a:prstGeom prst="straightConnector1">
              <a:avLst/>
            </a:prstGeom>
            <a:noFill/>
            <a:ln w="9525">
              <a:solidFill>
                <a:schemeClr val="tx1"/>
              </a:solidFill>
              <a:round/>
              <a:headEnd/>
              <a:tailEnd type="triangle" w="med" len="med"/>
            </a:ln>
          </p:spPr>
        </p:cxnSp>
        <p:sp>
          <p:nvSpPr>
            <p:cNvPr id="302" name="Oval 234"/>
            <p:cNvSpPr>
              <a:spLocks noChangeArrowheads="1"/>
            </p:cNvSpPr>
            <p:nvPr/>
          </p:nvSpPr>
          <p:spPr bwMode="auto">
            <a:xfrm>
              <a:off x="7867365" y="4402120"/>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277" name="Oval 225"/>
            <p:cNvSpPr>
              <a:spLocks noChangeAspect="1" noChangeArrowheads="1"/>
            </p:cNvSpPr>
            <p:nvPr/>
          </p:nvSpPr>
          <p:spPr bwMode="auto">
            <a:xfrm>
              <a:off x="7192036" y="2933945"/>
              <a:ext cx="461264" cy="459232"/>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279" name="Oval 245"/>
            <p:cNvSpPr>
              <a:spLocks noChangeAspect="1" noChangeArrowheads="1"/>
            </p:cNvSpPr>
            <p:nvPr/>
          </p:nvSpPr>
          <p:spPr bwMode="auto">
            <a:xfrm>
              <a:off x="7192036" y="3331927"/>
              <a:ext cx="461264" cy="459232"/>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280" name="Oval 248"/>
            <p:cNvSpPr>
              <a:spLocks noChangeAspect="1" noChangeArrowheads="1"/>
            </p:cNvSpPr>
            <p:nvPr/>
          </p:nvSpPr>
          <p:spPr bwMode="auto">
            <a:xfrm>
              <a:off x="7192036" y="3907238"/>
              <a:ext cx="461264" cy="459232"/>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303" name="Oval 251"/>
            <p:cNvSpPr>
              <a:spLocks noChangeAspect="1" noChangeArrowheads="1"/>
            </p:cNvSpPr>
            <p:nvPr/>
          </p:nvSpPr>
          <p:spPr bwMode="auto">
            <a:xfrm>
              <a:off x="7183033" y="4329100"/>
              <a:ext cx="461264" cy="459232"/>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grpSp>
      <p:grpSp>
        <p:nvGrpSpPr>
          <p:cNvPr id="335" name="Group 334"/>
          <p:cNvGrpSpPr/>
          <p:nvPr/>
        </p:nvGrpSpPr>
        <p:grpSpPr>
          <a:xfrm>
            <a:off x="1352600" y="2447068"/>
            <a:ext cx="1680071" cy="2332082"/>
            <a:chOff x="1203905" y="2717098"/>
            <a:chExt cx="1680071" cy="2332082"/>
          </a:xfrm>
        </p:grpSpPr>
        <p:cxnSp>
          <p:nvCxnSpPr>
            <p:cNvPr id="325" name="Curved Connector 324"/>
            <p:cNvCxnSpPr>
              <a:stCxn id="57" idx="4"/>
              <a:endCxn id="304" idx="6"/>
            </p:cNvCxnSpPr>
            <p:nvPr/>
          </p:nvCxnSpPr>
          <p:spPr>
            <a:xfrm rot="5400000">
              <a:off x="1493291" y="2998442"/>
              <a:ext cx="1068145" cy="1079496"/>
            </a:xfrm>
            <a:prstGeom prst="curvedConnector2">
              <a:avLst/>
            </a:prstGeom>
            <a:ln w="9525">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AutoShape 211"/>
            <p:cNvSpPr>
              <a:spLocks noChangeArrowheads="1"/>
            </p:cNvSpPr>
            <p:nvPr/>
          </p:nvSpPr>
          <p:spPr bwMode="auto">
            <a:xfrm>
              <a:off x="2249647" y="2802550"/>
              <a:ext cx="633731" cy="2189480"/>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41" name="AutoShape 211"/>
            <p:cNvSpPr>
              <a:spLocks noChangeArrowheads="1"/>
            </p:cNvSpPr>
            <p:nvPr/>
          </p:nvSpPr>
          <p:spPr bwMode="auto">
            <a:xfrm>
              <a:off x="2250245" y="2802113"/>
              <a:ext cx="633731" cy="2189480"/>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73" name="AutoShape 253"/>
            <p:cNvCxnSpPr>
              <a:cxnSpLocks noChangeShapeType="1"/>
              <a:stCxn id="69" idx="6"/>
              <a:endCxn id="51" idx="2"/>
            </p:cNvCxnSpPr>
            <p:nvPr/>
          </p:nvCxnSpPr>
          <p:spPr bwMode="auto">
            <a:xfrm flipV="1">
              <a:off x="2124413" y="4410615"/>
              <a:ext cx="298553" cy="5741"/>
            </a:xfrm>
            <a:prstGeom prst="straightConnector1">
              <a:avLst/>
            </a:prstGeom>
            <a:noFill/>
            <a:ln w="9525">
              <a:solidFill>
                <a:schemeClr val="bg2"/>
              </a:solidFill>
              <a:round/>
              <a:headEnd type="triangle" w="med" len="med"/>
              <a:tailEnd type="none" w="med" len="med"/>
            </a:ln>
          </p:spPr>
        </p:cxnSp>
        <p:cxnSp>
          <p:nvCxnSpPr>
            <p:cNvPr id="74" name="AutoShape 255"/>
            <p:cNvCxnSpPr>
              <a:cxnSpLocks noChangeShapeType="1"/>
              <a:stCxn id="71" idx="6"/>
              <a:endCxn id="78" idx="2"/>
            </p:cNvCxnSpPr>
            <p:nvPr/>
          </p:nvCxnSpPr>
          <p:spPr bwMode="auto">
            <a:xfrm flipV="1">
              <a:off x="2124413" y="4815660"/>
              <a:ext cx="298553" cy="5741"/>
            </a:xfrm>
            <a:prstGeom prst="straightConnector1">
              <a:avLst/>
            </a:prstGeom>
            <a:noFill/>
            <a:ln w="9525">
              <a:solidFill>
                <a:schemeClr val="bg2"/>
              </a:solidFill>
              <a:round/>
              <a:headEnd type="triangle" w="med" len="med"/>
              <a:tailEnd type="none" w="med" len="med"/>
            </a:ln>
          </p:spPr>
        </p:cxnSp>
        <p:sp>
          <p:nvSpPr>
            <p:cNvPr id="51" name="Oval 213"/>
            <p:cNvSpPr>
              <a:spLocks noChangeArrowheads="1"/>
            </p:cNvSpPr>
            <p:nvPr/>
          </p:nvSpPr>
          <p:spPr bwMode="auto">
            <a:xfrm>
              <a:off x="2422966" y="4267105"/>
              <a:ext cx="288290" cy="287020"/>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53" name="Oval 216"/>
            <p:cNvSpPr>
              <a:spLocks noChangeArrowheads="1"/>
            </p:cNvSpPr>
            <p:nvPr/>
          </p:nvSpPr>
          <p:spPr bwMode="auto">
            <a:xfrm>
              <a:off x="2422966" y="3679193"/>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57" name="Oval 222"/>
            <p:cNvSpPr>
              <a:spLocks noChangeArrowheads="1"/>
            </p:cNvSpPr>
            <p:nvPr/>
          </p:nvSpPr>
          <p:spPr bwMode="auto">
            <a:xfrm>
              <a:off x="2422966" y="2717098"/>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59" name="Oval 225"/>
            <p:cNvSpPr>
              <a:spLocks noChangeAspect="1" noChangeArrowheads="1"/>
            </p:cNvSpPr>
            <p:nvPr/>
          </p:nvSpPr>
          <p:spPr bwMode="auto">
            <a:xfrm>
              <a:off x="1847655" y="3293985"/>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65" name="Oval 242"/>
            <p:cNvSpPr>
              <a:spLocks noChangeAspect="1" noChangeArrowheads="1"/>
            </p:cNvSpPr>
            <p:nvPr/>
          </p:nvSpPr>
          <p:spPr bwMode="auto">
            <a:xfrm>
              <a:off x="1847655" y="2728579"/>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69" name="Oval 248"/>
            <p:cNvSpPr>
              <a:spLocks noChangeAspect="1" noChangeArrowheads="1"/>
            </p:cNvSpPr>
            <p:nvPr/>
          </p:nvSpPr>
          <p:spPr bwMode="auto">
            <a:xfrm>
              <a:off x="1847655" y="4278586"/>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71" name="Oval 251"/>
            <p:cNvSpPr>
              <a:spLocks noChangeAspect="1" noChangeArrowheads="1"/>
            </p:cNvSpPr>
            <p:nvPr/>
          </p:nvSpPr>
          <p:spPr bwMode="auto">
            <a:xfrm>
              <a:off x="1847655" y="4683631"/>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cxnSp>
          <p:nvCxnSpPr>
            <p:cNvPr id="75" name="AutoShape 256"/>
            <p:cNvCxnSpPr>
              <a:cxnSpLocks noChangeShapeType="1"/>
              <a:stCxn id="67" idx="6"/>
              <a:endCxn id="53" idx="2"/>
            </p:cNvCxnSpPr>
            <p:nvPr/>
          </p:nvCxnSpPr>
          <p:spPr bwMode="auto">
            <a:xfrm flipV="1">
              <a:off x="2124413" y="3822703"/>
              <a:ext cx="298553" cy="14097"/>
            </a:xfrm>
            <a:prstGeom prst="straightConnector1">
              <a:avLst/>
            </a:prstGeom>
            <a:noFill/>
            <a:ln w="9525">
              <a:solidFill>
                <a:schemeClr val="bg2"/>
              </a:solidFill>
              <a:round/>
              <a:headEnd type="triangle" w="med" len="med"/>
              <a:tailEnd type="none" w="med" len="med"/>
            </a:ln>
          </p:spPr>
        </p:cxnSp>
        <p:cxnSp>
          <p:nvCxnSpPr>
            <p:cNvPr id="76" name="AutoShape 257"/>
            <p:cNvCxnSpPr>
              <a:cxnSpLocks noChangeShapeType="1"/>
              <a:stCxn id="55" idx="2"/>
              <a:endCxn id="59" idx="6"/>
            </p:cNvCxnSpPr>
            <p:nvPr/>
          </p:nvCxnSpPr>
          <p:spPr bwMode="auto">
            <a:xfrm flipH="1">
              <a:off x="2124413" y="3417658"/>
              <a:ext cx="298553" cy="14097"/>
            </a:xfrm>
            <a:prstGeom prst="straightConnector1">
              <a:avLst/>
            </a:prstGeom>
            <a:noFill/>
            <a:ln w="9525">
              <a:solidFill>
                <a:schemeClr val="bg2"/>
              </a:solidFill>
              <a:round/>
              <a:headEnd/>
              <a:tailEnd type="triangle" w="med" len="med"/>
            </a:ln>
          </p:spPr>
        </p:cxnSp>
        <p:cxnSp>
          <p:nvCxnSpPr>
            <p:cNvPr id="77" name="AutoShape 258"/>
            <p:cNvCxnSpPr>
              <a:cxnSpLocks noChangeShapeType="1"/>
              <a:stCxn id="65" idx="6"/>
              <a:endCxn id="57" idx="2"/>
            </p:cNvCxnSpPr>
            <p:nvPr/>
          </p:nvCxnSpPr>
          <p:spPr bwMode="auto">
            <a:xfrm flipV="1">
              <a:off x="2124413" y="2860608"/>
              <a:ext cx="298553" cy="5741"/>
            </a:xfrm>
            <a:prstGeom prst="straightConnector1">
              <a:avLst/>
            </a:prstGeom>
            <a:noFill/>
            <a:ln w="9525">
              <a:solidFill>
                <a:schemeClr val="bg2"/>
              </a:solidFill>
              <a:round/>
              <a:headEnd type="triangle" w="med" len="med"/>
              <a:tailEnd type="none" w="med" len="med"/>
            </a:ln>
          </p:spPr>
        </p:cxnSp>
        <p:sp>
          <p:nvSpPr>
            <p:cNvPr id="23" name="Oval 238"/>
            <p:cNvSpPr>
              <a:spLocks noChangeArrowheads="1"/>
            </p:cNvSpPr>
            <p:nvPr/>
          </p:nvSpPr>
          <p:spPr bwMode="auto">
            <a:xfrm>
              <a:off x="2249647" y="4934880"/>
              <a:ext cx="633731" cy="114300"/>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40" name="Oval 238"/>
            <p:cNvSpPr>
              <a:spLocks noChangeArrowheads="1"/>
            </p:cNvSpPr>
            <p:nvPr/>
          </p:nvSpPr>
          <p:spPr bwMode="auto">
            <a:xfrm>
              <a:off x="2250245" y="4934443"/>
              <a:ext cx="633731" cy="114300"/>
            </a:xfrm>
            <a:prstGeom prst="ellipse">
              <a:avLst/>
            </a:prstGeom>
            <a:solidFill>
              <a:srgbClr val="DDDDDD"/>
            </a:solidFill>
            <a:ln w="9525">
              <a:noFill/>
              <a:round/>
              <a:headEnd/>
              <a:tailEnd/>
            </a:ln>
          </p:spPr>
          <p:txBody>
            <a:bodyPr wrap="none" anchor="ctr"/>
            <a:lstStyle/>
            <a:p>
              <a:endParaRPr lang="en-US">
                <a:solidFill>
                  <a:srgbClr val="990033"/>
                </a:solidFill>
              </a:endParaRPr>
            </a:p>
          </p:txBody>
        </p:sp>
        <p:cxnSp>
          <p:nvCxnSpPr>
            <p:cNvPr id="42" name="Curved Connector 99"/>
            <p:cNvCxnSpPr>
              <a:stCxn id="59" idx="6"/>
              <a:endCxn id="57" idx="4"/>
            </p:cNvCxnSpPr>
            <p:nvPr/>
          </p:nvCxnSpPr>
          <p:spPr>
            <a:xfrm flipV="1">
              <a:off x="2124413" y="3004118"/>
              <a:ext cx="442698" cy="427637"/>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urved Connector 99"/>
            <p:cNvCxnSpPr>
              <a:stCxn id="67" idx="6"/>
              <a:endCxn id="55" idx="4"/>
            </p:cNvCxnSpPr>
            <p:nvPr/>
          </p:nvCxnSpPr>
          <p:spPr>
            <a:xfrm flipV="1">
              <a:off x="2124413" y="3561168"/>
              <a:ext cx="442698" cy="275632"/>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Curved Connector 99"/>
            <p:cNvCxnSpPr>
              <a:stCxn id="69" idx="6"/>
              <a:endCxn id="53" idx="4"/>
            </p:cNvCxnSpPr>
            <p:nvPr/>
          </p:nvCxnSpPr>
          <p:spPr>
            <a:xfrm flipV="1">
              <a:off x="2124413" y="3966213"/>
              <a:ext cx="442698" cy="450143"/>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Curved Connector 99"/>
            <p:cNvCxnSpPr>
              <a:stCxn id="71" idx="6"/>
              <a:endCxn id="51" idx="4"/>
            </p:cNvCxnSpPr>
            <p:nvPr/>
          </p:nvCxnSpPr>
          <p:spPr>
            <a:xfrm flipV="1">
              <a:off x="2124413" y="4554125"/>
              <a:ext cx="442698" cy="267276"/>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Curved Connector 99"/>
            <p:cNvCxnSpPr>
              <a:stCxn id="69" idx="4"/>
              <a:endCxn id="51" idx="4"/>
            </p:cNvCxnSpPr>
            <p:nvPr/>
          </p:nvCxnSpPr>
          <p:spPr>
            <a:xfrm rot="16200000" flipH="1">
              <a:off x="2276572" y="4263586"/>
              <a:ext cx="12700" cy="581077"/>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Curved Connector 99"/>
            <p:cNvCxnSpPr>
              <a:stCxn id="67" idx="4"/>
              <a:endCxn id="53" idx="4"/>
            </p:cNvCxnSpPr>
            <p:nvPr/>
          </p:nvCxnSpPr>
          <p:spPr>
            <a:xfrm rot="5400000" flipH="1" flipV="1">
              <a:off x="2272394" y="3679852"/>
              <a:ext cx="8356" cy="581077"/>
            </a:xfrm>
            <a:prstGeom prst="curvedConnector3">
              <a:avLst>
                <a:gd name="adj1" fmla="val -2735759"/>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Curved Connector 99"/>
            <p:cNvCxnSpPr>
              <a:stCxn id="59" idx="4"/>
              <a:endCxn id="55" idx="4"/>
            </p:cNvCxnSpPr>
            <p:nvPr/>
          </p:nvCxnSpPr>
          <p:spPr>
            <a:xfrm rot="5400000" flipH="1" flipV="1">
              <a:off x="2272394" y="3274807"/>
              <a:ext cx="8356" cy="581077"/>
            </a:xfrm>
            <a:prstGeom prst="curvedConnector3">
              <a:avLst>
                <a:gd name="adj1" fmla="val -2735759"/>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Curved Connector 99"/>
            <p:cNvCxnSpPr>
              <a:stCxn id="65" idx="4"/>
              <a:endCxn id="57" idx="4"/>
            </p:cNvCxnSpPr>
            <p:nvPr/>
          </p:nvCxnSpPr>
          <p:spPr>
            <a:xfrm rot="16200000" flipH="1">
              <a:off x="2276572" y="2713579"/>
              <a:ext cx="12700" cy="581077"/>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AutoShape 228"/>
            <p:cNvCxnSpPr>
              <a:cxnSpLocks noChangeShapeType="1"/>
              <a:stCxn id="57" idx="3"/>
              <a:endCxn id="59" idx="6"/>
            </p:cNvCxnSpPr>
            <p:nvPr/>
          </p:nvCxnSpPr>
          <p:spPr bwMode="auto">
            <a:xfrm flipH="1">
              <a:off x="2124413" y="2962085"/>
              <a:ext cx="340772" cy="469670"/>
            </a:xfrm>
            <a:prstGeom prst="straightConnector1">
              <a:avLst/>
            </a:prstGeom>
            <a:noFill/>
            <a:ln w="9525">
              <a:solidFill>
                <a:schemeClr val="tx1"/>
              </a:solidFill>
              <a:round/>
              <a:headEnd/>
              <a:tailEnd type="triangle" w="med" len="med"/>
            </a:ln>
          </p:spPr>
        </p:cxnSp>
        <p:cxnSp>
          <p:nvCxnSpPr>
            <p:cNvPr id="62" name="AutoShape 229"/>
            <p:cNvCxnSpPr>
              <a:cxnSpLocks noChangeShapeType="1"/>
              <a:stCxn id="55" idx="3"/>
              <a:endCxn id="67" idx="6"/>
            </p:cNvCxnSpPr>
            <p:nvPr/>
          </p:nvCxnSpPr>
          <p:spPr bwMode="auto">
            <a:xfrm flipH="1">
              <a:off x="2124413" y="3519135"/>
              <a:ext cx="340772" cy="317665"/>
            </a:xfrm>
            <a:prstGeom prst="straightConnector1">
              <a:avLst/>
            </a:prstGeom>
            <a:noFill/>
            <a:ln w="9525">
              <a:solidFill>
                <a:schemeClr val="tx1"/>
              </a:solidFill>
              <a:round/>
              <a:headEnd/>
              <a:tailEnd type="triangle" w="med" len="med"/>
            </a:ln>
          </p:spPr>
        </p:cxnSp>
        <p:cxnSp>
          <p:nvCxnSpPr>
            <p:cNvPr id="63" name="AutoShape 230"/>
            <p:cNvCxnSpPr>
              <a:cxnSpLocks noChangeShapeType="1"/>
              <a:stCxn id="53" idx="3"/>
              <a:endCxn id="69" idx="6"/>
            </p:cNvCxnSpPr>
            <p:nvPr/>
          </p:nvCxnSpPr>
          <p:spPr bwMode="auto">
            <a:xfrm flipH="1">
              <a:off x="2124413" y="3924180"/>
              <a:ext cx="340772" cy="492176"/>
            </a:xfrm>
            <a:prstGeom prst="straightConnector1">
              <a:avLst/>
            </a:prstGeom>
            <a:noFill/>
            <a:ln w="9525">
              <a:solidFill>
                <a:schemeClr val="tx1"/>
              </a:solidFill>
              <a:round/>
              <a:headEnd/>
              <a:tailEnd type="triangle" w="med" len="med"/>
            </a:ln>
          </p:spPr>
        </p:cxnSp>
        <p:cxnSp>
          <p:nvCxnSpPr>
            <p:cNvPr id="64" name="AutoShape 236"/>
            <p:cNvCxnSpPr>
              <a:cxnSpLocks noChangeShapeType="1"/>
              <a:stCxn id="51" idx="3"/>
              <a:endCxn id="71" idx="6"/>
            </p:cNvCxnSpPr>
            <p:nvPr/>
          </p:nvCxnSpPr>
          <p:spPr bwMode="auto">
            <a:xfrm flipH="1">
              <a:off x="2124413" y="4512092"/>
              <a:ext cx="340772" cy="309309"/>
            </a:xfrm>
            <a:prstGeom prst="straightConnector1">
              <a:avLst/>
            </a:prstGeom>
            <a:noFill/>
            <a:ln w="9525">
              <a:solidFill>
                <a:schemeClr val="tx1"/>
              </a:solidFill>
              <a:round/>
              <a:headEnd/>
              <a:tailEnd type="triangle" w="med" len="med"/>
            </a:ln>
          </p:spPr>
        </p:cxnSp>
        <p:sp>
          <p:nvSpPr>
            <p:cNvPr id="78" name="Oval 234"/>
            <p:cNvSpPr>
              <a:spLocks noChangeArrowheads="1"/>
            </p:cNvSpPr>
            <p:nvPr/>
          </p:nvSpPr>
          <p:spPr bwMode="auto">
            <a:xfrm>
              <a:off x="2422966" y="4672150"/>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55" name="Oval 219"/>
            <p:cNvSpPr>
              <a:spLocks noChangeArrowheads="1"/>
            </p:cNvSpPr>
            <p:nvPr/>
          </p:nvSpPr>
          <p:spPr bwMode="auto">
            <a:xfrm>
              <a:off x="2422966" y="3274148"/>
              <a:ext cx="288290" cy="287020"/>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67" name="Oval 245"/>
            <p:cNvSpPr>
              <a:spLocks noChangeAspect="1" noChangeArrowheads="1"/>
            </p:cNvSpPr>
            <p:nvPr/>
          </p:nvSpPr>
          <p:spPr bwMode="auto">
            <a:xfrm>
              <a:off x="1847655" y="3699030"/>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304" name="Oval 103"/>
            <p:cNvSpPr>
              <a:spLocks noChangeArrowheads="1"/>
            </p:cNvSpPr>
            <p:nvPr/>
          </p:nvSpPr>
          <p:spPr bwMode="auto">
            <a:xfrm>
              <a:off x="1203905" y="3924055"/>
              <a:ext cx="283710" cy="296416"/>
            </a:xfrm>
            <a:prstGeom prst="ellipse">
              <a:avLst/>
            </a:prstGeom>
            <a:solidFill>
              <a:schemeClr val="accent1">
                <a:lumMod val="50000"/>
              </a:schemeClr>
            </a:solidFill>
            <a:ln w="9525">
              <a:noFill/>
              <a:round/>
              <a:headEnd/>
              <a:tailEnd/>
            </a:ln>
          </p:spPr>
          <p:txBody>
            <a:bodyPr wrap="none" anchor="ctr"/>
            <a:lstStyle/>
            <a:p>
              <a:endParaRPr lang="en-US">
                <a:latin typeface="Arial Narrow" pitchFamily="34" charset="0"/>
              </a:endParaRPr>
            </a:p>
          </p:txBody>
        </p:sp>
        <p:cxnSp>
          <p:nvCxnSpPr>
            <p:cNvPr id="305" name="AutoShape 61"/>
            <p:cNvCxnSpPr>
              <a:cxnSpLocks noChangeShapeType="1"/>
              <a:stCxn id="304" idx="4"/>
              <a:endCxn id="71" idx="2"/>
            </p:cNvCxnSpPr>
            <p:nvPr/>
          </p:nvCxnSpPr>
          <p:spPr bwMode="auto">
            <a:xfrm rot="16200000" flipH="1">
              <a:off x="1296242" y="4269988"/>
              <a:ext cx="600930" cy="501895"/>
            </a:xfrm>
            <a:prstGeom prst="curvedConnector2">
              <a:avLst/>
            </a:prstGeom>
            <a:noFill/>
            <a:ln w="38100">
              <a:solidFill>
                <a:schemeClr val="accent1">
                  <a:lumMod val="50000"/>
                </a:schemeClr>
              </a:solidFill>
              <a:round/>
              <a:headEnd type="oval" w="med" len="med"/>
              <a:tailEnd type="oval" w="med" len="med"/>
            </a:ln>
          </p:spPr>
        </p:cxnSp>
        <p:cxnSp>
          <p:nvCxnSpPr>
            <p:cNvPr id="313" name="AutoShape 61"/>
            <p:cNvCxnSpPr>
              <a:cxnSpLocks noChangeShapeType="1"/>
              <a:stCxn id="59" idx="2"/>
              <a:endCxn id="304" idx="0"/>
            </p:cNvCxnSpPr>
            <p:nvPr/>
          </p:nvCxnSpPr>
          <p:spPr bwMode="auto">
            <a:xfrm rot="10800000" flipV="1">
              <a:off x="1345761" y="3431755"/>
              <a:ext cx="501895" cy="492300"/>
            </a:xfrm>
            <a:prstGeom prst="curvedConnector2">
              <a:avLst/>
            </a:prstGeom>
            <a:noFill/>
            <a:ln w="38100">
              <a:solidFill>
                <a:schemeClr val="accent1">
                  <a:lumMod val="50000"/>
                </a:schemeClr>
              </a:solidFill>
              <a:round/>
              <a:headEnd type="oval" w="med" len="med"/>
              <a:tailEnd type="oval" w="med" len="med"/>
            </a:ln>
          </p:spPr>
        </p:cxnSp>
        <p:sp>
          <p:nvSpPr>
            <p:cNvPr id="331" name="TextBox 330"/>
            <p:cNvSpPr txBox="1"/>
            <p:nvPr/>
          </p:nvSpPr>
          <p:spPr>
            <a:xfrm>
              <a:off x="1648803" y="3391253"/>
              <a:ext cx="288862" cy="307777"/>
            </a:xfrm>
            <a:prstGeom prst="rect">
              <a:avLst/>
            </a:prstGeom>
            <a:noFill/>
          </p:spPr>
          <p:txBody>
            <a:bodyPr wrap="none" rtlCol="0">
              <a:spAutoFit/>
            </a:bodyPr>
            <a:lstStyle/>
            <a:p>
              <a:r>
                <a:rPr lang="en-GB" sz="1400" b="1" dirty="0" smtClean="0">
                  <a:solidFill>
                    <a:schemeClr val="accent1">
                      <a:lumMod val="50000"/>
                    </a:schemeClr>
                  </a:solidFill>
                  <a:latin typeface="+mn-lt"/>
                </a:rPr>
                <a:t>+</a:t>
              </a:r>
              <a:endParaRPr lang="en-GB" sz="1400" b="1" dirty="0">
                <a:solidFill>
                  <a:schemeClr val="accent1">
                    <a:lumMod val="50000"/>
                  </a:schemeClr>
                </a:solidFill>
                <a:latin typeface="+mn-lt"/>
              </a:endParaRPr>
            </a:p>
          </p:txBody>
        </p:sp>
        <p:sp>
          <p:nvSpPr>
            <p:cNvPr id="333" name="TextBox 332"/>
            <p:cNvSpPr txBox="1"/>
            <p:nvPr/>
          </p:nvSpPr>
          <p:spPr>
            <a:xfrm>
              <a:off x="1648803" y="4464115"/>
              <a:ext cx="269626" cy="400110"/>
            </a:xfrm>
            <a:prstGeom prst="rect">
              <a:avLst/>
            </a:prstGeom>
            <a:noFill/>
          </p:spPr>
          <p:txBody>
            <a:bodyPr wrap="none" rtlCol="0">
              <a:spAutoFit/>
            </a:bodyPr>
            <a:lstStyle/>
            <a:p>
              <a:r>
                <a:rPr lang="en-GB" sz="2000" b="1" dirty="0" smtClean="0">
                  <a:solidFill>
                    <a:schemeClr val="accent1">
                      <a:lumMod val="50000"/>
                    </a:schemeClr>
                  </a:solidFill>
                  <a:latin typeface="+mn-lt"/>
                </a:rPr>
                <a:t>-</a:t>
              </a:r>
              <a:endParaRPr lang="en-GB" sz="2000" b="1" dirty="0">
                <a:solidFill>
                  <a:schemeClr val="accent1">
                    <a:lumMod val="50000"/>
                  </a:schemeClr>
                </a:solidFill>
                <a:latin typeface="+mn-lt"/>
              </a:endParaRPr>
            </a:p>
          </p:txBody>
        </p:sp>
      </p:grpSp>
      <p:sp>
        <p:nvSpPr>
          <p:cNvPr id="336" name="Text Box 129"/>
          <p:cNvSpPr txBox="1">
            <a:spLocks noChangeArrowheads="1"/>
          </p:cNvSpPr>
          <p:nvPr/>
        </p:nvSpPr>
        <p:spPr bwMode="auto">
          <a:xfrm>
            <a:off x="6168135" y="1178750"/>
            <a:ext cx="1305145" cy="461665"/>
          </a:xfrm>
          <a:prstGeom prst="rect">
            <a:avLst/>
          </a:prstGeom>
          <a:noFill/>
          <a:ln w="9525">
            <a:noFill/>
            <a:miter lim="800000"/>
            <a:headEnd/>
            <a:tailEnd/>
          </a:ln>
        </p:spPr>
        <p:txBody>
          <a:bodyPr wrap="square">
            <a:spAutoFit/>
          </a:bodyPr>
          <a:lstStyle/>
          <a:p>
            <a:pPr algn="ctr"/>
            <a:r>
              <a:rPr lang="en-GB" sz="1200" dirty="0" smtClean="0">
                <a:solidFill>
                  <a:srgbClr val="990033"/>
                </a:solidFill>
              </a:rPr>
              <a:t>D</a:t>
            </a:r>
            <a:r>
              <a:rPr lang="en-GB" sz="1200" dirty="0" smtClean="0">
                <a:solidFill>
                  <a:srgbClr val="990033"/>
                </a:solidFill>
                <a:latin typeface="Arial Narrow" pitchFamily="34" charset="0"/>
              </a:rPr>
              <a:t>e-compensation</a:t>
            </a:r>
          </a:p>
          <a:p>
            <a:pPr algn="ctr"/>
            <a:r>
              <a:rPr lang="en-GB" sz="1200" dirty="0" smtClean="0">
                <a:solidFill>
                  <a:srgbClr val="990033"/>
                </a:solidFill>
              </a:rPr>
              <a:t>(trait abnormalities)</a:t>
            </a:r>
            <a:endParaRPr lang="en-GB" sz="1200" dirty="0">
              <a:solidFill>
                <a:srgbClr val="990033"/>
              </a:solidFill>
              <a:latin typeface="Arial Narrow" pitchFamily="34" charset="0"/>
            </a:endParaRPr>
          </a:p>
        </p:txBody>
      </p:sp>
      <p:sp>
        <p:nvSpPr>
          <p:cNvPr id="337" name="Text Box 129"/>
          <p:cNvSpPr txBox="1">
            <a:spLocks noChangeArrowheads="1"/>
          </p:cNvSpPr>
          <p:nvPr/>
        </p:nvSpPr>
        <p:spPr bwMode="auto">
          <a:xfrm>
            <a:off x="6213140" y="5814265"/>
            <a:ext cx="1305145" cy="461665"/>
          </a:xfrm>
          <a:prstGeom prst="rect">
            <a:avLst/>
          </a:prstGeom>
          <a:noFill/>
          <a:ln w="9525">
            <a:noFill/>
            <a:miter lim="800000"/>
            <a:headEnd/>
            <a:tailEnd/>
          </a:ln>
        </p:spPr>
        <p:txBody>
          <a:bodyPr wrap="square">
            <a:spAutoFit/>
          </a:bodyPr>
          <a:lstStyle/>
          <a:p>
            <a:pPr algn="ctr"/>
            <a:r>
              <a:rPr lang="en-GB" sz="1200" dirty="0" smtClean="0">
                <a:solidFill>
                  <a:srgbClr val="990033"/>
                </a:solidFill>
                <a:latin typeface="Arial Narrow" pitchFamily="34" charset="0"/>
              </a:rPr>
              <a:t>Compensation</a:t>
            </a:r>
          </a:p>
          <a:p>
            <a:pPr algn="ctr"/>
            <a:r>
              <a:rPr lang="en-GB" sz="1200" dirty="0" smtClean="0">
                <a:solidFill>
                  <a:srgbClr val="990033"/>
                </a:solidFill>
                <a:latin typeface="Arial Narrow" pitchFamily="34" charset="0"/>
              </a:rPr>
              <a:t> (to psychotic state)</a:t>
            </a:r>
            <a:endParaRPr lang="en-GB" sz="1200" dirty="0">
              <a:solidFill>
                <a:srgbClr val="990033"/>
              </a:solidFill>
              <a:latin typeface="Arial Narrow" pitchFamily="34" charset="0"/>
            </a:endParaRPr>
          </a:p>
        </p:txBody>
      </p:sp>
      <p:sp>
        <p:nvSpPr>
          <p:cNvPr id="340" name="Curved Up Arrow 339"/>
          <p:cNvSpPr/>
          <p:nvPr/>
        </p:nvSpPr>
        <p:spPr>
          <a:xfrm>
            <a:off x="5943110" y="5049180"/>
            <a:ext cx="1845205" cy="630070"/>
          </a:xfrm>
          <a:prstGeom prst="curvedUp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1" name="Curved Up Arrow 340"/>
          <p:cNvSpPr/>
          <p:nvPr/>
        </p:nvSpPr>
        <p:spPr>
          <a:xfrm flipH="1" flipV="1">
            <a:off x="5808095" y="1673805"/>
            <a:ext cx="1845205" cy="602450"/>
          </a:xfrm>
          <a:prstGeom prst="curvedUp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2" name="Right Arrow 341"/>
          <p:cNvSpPr/>
          <p:nvPr/>
        </p:nvSpPr>
        <p:spPr>
          <a:xfrm>
            <a:off x="3107795" y="3564015"/>
            <a:ext cx="1845205" cy="270744"/>
          </a:xfrm>
          <a:prstGeom prst="rightArrow">
            <a:avLst>
              <a:gd name="adj1" fmla="val 50000"/>
              <a:gd name="adj2" fmla="val 5293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Text Box 129"/>
          <p:cNvSpPr txBox="1">
            <a:spLocks noChangeArrowheads="1"/>
          </p:cNvSpPr>
          <p:nvPr/>
        </p:nvSpPr>
        <p:spPr bwMode="auto">
          <a:xfrm>
            <a:off x="3197805" y="3147355"/>
            <a:ext cx="1575175" cy="461665"/>
          </a:xfrm>
          <a:prstGeom prst="rect">
            <a:avLst/>
          </a:prstGeom>
          <a:noFill/>
          <a:ln w="9525">
            <a:noFill/>
            <a:miter lim="800000"/>
            <a:headEnd/>
            <a:tailEnd/>
          </a:ln>
        </p:spPr>
        <p:txBody>
          <a:bodyPr wrap="square">
            <a:spAutoFit/>
          </a:bodyPr>
          <a:lstStyle/>
          <a:p>
            <a:pPr algn="ctr"/>
            <a:r>
              <a:rPr lang="en-GB" sz="1200" dirty="0" smtClean="0">
                <a:solidFill>
                  <a:srgbClr val="990033"/>
                </a:solidFill>
                <a:latin typeface="Arial Narrow" pitchFamily="34" charset="0"/>
              </a:rPr>
              <a:t>Neuromodulatory failure (of sensory attenuation)</a:t>
            </a:r>
            <a:endParaRPr lang="en-GB" sz="1200" dirty="0">
              <a:solidFill>
                <a:srgbClr val="990033"/>
              </a:solidFill>
              <a:latin typeface="Arial Narrow" pitchFamily="34" charset="0"/>
            </a:endParaRPr>
          </a:p>
        </p:txBody>
      </p:sp>
      <p:grpSp>
        <p:nvGrpSpPr>
          <p:cNvPr id="346" name="Group 345"/>
          <p:cNvGrpSpPr/>
          <p:nvPr/>
        </p:nvGrpSpPr>
        <p:grpSpPr>
          <a:xfrm>
            <a:off x="4998005" y="2978950"/>
            <a:ext cx="3510390" cy="1169551"/>
            <a:chOff x="1262590" y="5139190"/>
            <a:chExt cx="3510390" cy="1169551"/>
          </a:xfrm>
        </p:grpSpPr>
        <p:sp>
          <p:nvSpPr>
            <p:cNvPr id="344" name="Text Box 129"/>
            <p:cNvSpPr txBox="1">
              <a:spLocks noChangeArrowheads="1"/>
            </p:cNvSpPr>
            <p:nvPr/>
          </p:nvSpPr>
          <p:spPr bwMode="auto">
            <a:xfrm>
              <a:off x="1262590" y="5139190"/>
              <a:ext cx="2250250" cy="1169551"/>
            </a:xfrm>
            <a:prstGeom prst="rect">
              <a:avLst/>
            </a:prstGeom>
            <a:noFill/>
            <a:ln w="9525">
              <a:noFill/>
              <a:miter lim="800000"/>
              <a:headEnd/>
              <a:tailEnd/>
            </a:ln>
          </p:spPr>
          <p:txBody>
            <a:bodyPr wrap="square">
              <a:spAutoFit/>
            </a:bodyPr>
            <a:lstStyle/>
            <a:p>
              <a:r>
                <a:rPr lang="en-GB" sz="1400" dirty="0" smtClean="0">
                  <a:solidFill>
                    <a:srgbClr val="990033"/>
                  </a:solidFill>
                  <a:latin typeface="Arial Narrow" pitchFamily="34" charset="0"/>
                </a:rPr>
                <a:t>Attenuated violation responses</a:t>
              </a:r>
            </a:p>
            <a:p>
              <a:r>
                <a:rPr lang="en-GB" sz="1400" dirty="0" smtClean="0">
                  <a:solidFill>
                    <a:srgbClr val="990033"/>
                  </a:solidFill>
                </a:rPr>
                <a:t>Loss of perceptual Gestalt</a:t>
              </a:r>
            </a:p>
            <a:p>
              <a:r>
                <a:rPr lang="en-GB" sz="1400" dirty="0" smtClean="0">
                  <a:solidFill>
                    <a:srgbClr val="990033"/>
                  </a:solidFill>
                </a:rPr>
                <a:t>SPEM abnormalities</a:t>
              </a:r>
            </a:p>
            <a:p>
              <a:r>
                <a:rPr lang="en-GB" sz="1400" dirty="0" smtClean="0">
                  <a:solidFill>
                    <a:srgbClr val="990033"/>
                  </a:solidFill>
                </a:rPr>
                <a:t>Psychomotor poverty</a:t>
              </a:r>
            </a:p>
            <a:p>
              <a:r>
                <a:rPr lang="en-GB" sz="1400" dirty="0" smtClean="0">
                  <a:solidFill>
                    <a:srgbClr val="990033"/>
                  </a:solidFill>
                </a:rPr>
                <a:t>Resistance to illusions</a:t>
              </a:r>
            </a:p>
          </p:txBody>
        </p:sp>
        <p:sp>
          <p:nvSpPr>
            <p:cNvPr id="345" name="Text Box 129"/>
            <p:cNvSpPr txBox="1">
              <a:spLocks noChangeArrowheads="1"/>
            </p:cNvSpPr>
            <p:nvPr/>
          </p:nvSpPr>
          <p:spPr bwMode="auto">
            <a:xfrm>
              <a:off x="3602850" y="5139190"/>
              <a:ext cx="1170130" cy="523220"/>
            </a:xfrm>
            <a:prstGeom prst="rect">
              <a:avLst/>
            </a:prstGeom>
            <a:noFill/>
            <a:ln w="9525">
              <a:noFill/>
              <a:miter lim="800000"/>
              <a:headEnd/>
              <a:tailEnd/>
            </a:ln>
          </p:spPr>
          <p:txBody>
            <a:bodyPr wrap="square">
              <a:spAutoFit/>
            </a:bodyPr>
            <a:lstStyle/>
            <a:p>
              <a:r>
                <a:rPr lang="en-GB" sz="1400" dirty="0" smtClean="0">
                  <a:solidFill>
                    <a:srgbClr val="990033"/>
                  </a:solidFill>
                </a:rPr>
                <a:t>H</a:t>
              </a:r>
              <a:r>
                <a:rPr lang="en-GB" sz="1400" dirty="0" smtClean="0">
                  <a:solidFill>
                    <a:srgbClr val="990033"/>
                  </a:solidFill>
                  <a:latin typeface="Arial Narrow" pitchFamily="34" charset="0"/>
                </a:rPr>
                <a:t>allucinations</a:t>
              </a:r>
            </a:p>
            <a:p>
              <a:r>
                <a:rPr lang="en-GB" sz="1400" dirty="0" smtClean="0">
                  <a:solidFill>
                    <a:srgbClr val="990033"/>
                  </a:solidFill>
                </a:rPr>
                <a:t>Delusions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43"/>
                                        </p:tgtEl>
                                      </p:cBhvr>
                                    </p:animEffect>
                                    <p:set>
                                      <p:cBhvr>
                                        <p:cTn id="7" dur="1" fill="hold">
                                          <p:stCondLst>
                                            <p:cond delay="1999"/>
                                          </p:stCondLst>
                                        </p:cTn>
                                        <p:tgtEl>
                                          <p:spTgt spid="34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Effect transition="in" filter="fade">
                                      <p:cBhvr>
                                        <p:cTn id="10" dur="20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4" name="Picture 4"/>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296816" y="1898830"/>
            <a:ext cx="3103683" cy="2953841"/>
          </a:xfrm>
          <a:prstGeom prst="rect">
            <a:avLst/>
          </a:prstGeom>
          <a:noFill/>
          <a:ln w="9525">
            <a:noFill/>
            <a:miter lim="800000"/>
            <a:headEnd/>
            <a:tailEnd/>
          </a:ln>
        </p:spPr>
      </p:pic>
      <p:pic>
        <p:nvPicPr>
          <p:cNvPr id="14340" name="Picture 4" descr="Picture2"/>
          <p:cNvPicPr>
            <a:picLocks noChangeAspect="1" noChangeArrowheads="1"/>
          </p:cNvPicPr>
          <p:nvPr/>
        </p:nvPicPr>
        <p:blipFill>
          <a:blip r:embed="rId3" cstate="print"/>
          <a:srcRect/>
          <a:stretch>
            <a:fillRect/>
          </a:stretch>
        </p:blipFill>
        <p:spPr bwMode="auto">
          <a:xfrm>
            <a:off x="0" y="0"/>
            <a:ext cx="868363" cy="1954213"/>
          </a:xfrm>
          <a:prstGeom prst="rect">
            <a:avLst/>
          </a:prstGeom>
          <a:noFill/>
          <a:ln w="9525">
            <a:noFill/>
            <a:miter lim="800000"/>
            <a:headEnd/>
            <a:tailEnd/>
          </a:ln>
        </p:spPr>
      </p:pic>
      <p:sp>
        <p:nvSpPr>
          <p:cNvPr id="14341" name="Text Box 5"/>
          <p:cNvSpPr txBox="1">
            <a:spLocks noChangeArrowheads="1"/>
          </p:cNvSpPr>
          <p:nvPr/>
        </p:nvSpPr>
        <p:spPr bwMode="auto">
          <a:xfrm>
            <a:off x="2702750" y="1988840"/>
            <a:ext cx="4896544" cy="4023447"/>
          </a:xfrm>
          <a:prstGeom prst="rect">
            <a:avLst/>
          </a:prstGeom>
          <a:noFill/>
          <a:ln w="12700">
            <a:noFill/>
            <a:miter lim="800000"/>
            <a:headEnd/>
            <a:tailEnd/>
          </a:ln>
        </p:spPr>
        <p:txBody>
          <a:bodyPr wrap="none"/>
          <a:lstStyle/>
          <a:p>
            <a:endParaRPr lang="en-US" altLang="ja-JP" sz="1600" dirty="0">
              <a:solidFill>
                <a:srgbClr val="990033"/>
              </a:solidFill>
              <a:ea typeface="MS Mincho"/>
              <a:cs typeface="MS Mincho"/>
            </a:endParaRPr>
          </a:p>
          <a:p>
            <a:r>
              <a:rPr lang="en-US" altLang="ja-JP" sz="1600" dirty="0" smtClean="0">
                <a:solidFill>
                  <a:schemeClr val="bg2"/>
                </a:solidFill>
                <a:ea typeface="MS Mincho"/>
                <a:cs typeface="MS Mincho"/>
              </a:rPr>
              <a:t>Active inference, predictive coding and precision</a:t>
            </a:r>
            <a:endParaRPr lang="en-US" altLang="ja-JP" sz="1600" dirty="0">
              <a:solidFill>
                <a:schemeClr val="bg2"/>
              </a:solidFill>
              <a:ea typeface="MS Mincho"/>
              <a:cs typeface="MS Mincho"/>
            </a:endParaRPr>
          </a:p>
          <a:p>
            <a:endParaRPr lang="en-US" altLang="ja-JP" sz="1600" dirty="0">
              <a:solidFill>
                <a:schemeClr val="bg2"/>
              </a:solidFill>
              <a:ea typeface="MS Mincho"/>
              <a:cs typeface="MS Mincho"/>
            </a:endParaRPr>
          </a:p>
          <a:p>
            <a:r>
              <a:rPr lang="en-US" altLang="ja-JP" sz="1600" dirty="0" smtClean="0">
                <a:solidFill>
                  <a:schemeClr val="bg2"/>
                </a:solidFill>
                <a:ea typeface="MS Mincho"/>
                <a:cs typeface="MS Mincho"/>
              </a:rPr>
              <a:t>Precision and false inference</a:t>
            </a:r>
            <a:endParaRPr lang="en-US" altLang="ja-JP" sz="1600" dirty="0">
              <a:solidFill>
                <a:schemeClr val="bg2"/>
              </a:solidFill>
              <a:ea typeface="MS Mincho"/>
              <a:cs typeface="MS Mincho"/>
            </a:endParaRPr>
          </a:p>
          <a:p>
            <a:endParaRPr lang="en-US" altLang="ja-JP" sz="1600" dirty="0">
              <a:solidFill>
                <a:srgbClr val="990033"/>
              </a:solidFill>
              <a:ea typeface="MS Mincho"/>
              <a:cs typeface="MS Mincho"/>
            </a:endParaRPr>
          </a:p>
          <a:p>
            <a:r>
              <a:rPr lang="en-US" altLang="ja-JP" sz="1600" dirty="0" smtClean="0">
                <a:solidFill>
                  <a:srgbClr val="990033"/>
                </a:solidFill>
                <a:ea typeface="MS Mincho"/>
                <a:cs typeface="MS Mincho"/>
              </a:rPr>
              <a:t>Simulations of :</a:t>
            </a:r>
          </a:p>
          <a:p>
            <a:endParaRPr lang="en-US" altLang="ja-JP" sz="1600" dirty="0" smtClean="0">
              <a:solidFill>
                <a:srgbClr val="990033"/>
              </a:solidFill>
              <a:ea typeface="MS Mincho"/>
              <a:cs typeface="MS Mincho"/>
            </a:endParaRPr>
          </a:p>
          <a:p>
            <a:pPr lvl="1">
              <a:lnSpc>
                <a:spcPct val="150000"/>
              </a:lnSpc>
            </a:pPr>
            <a:r>
              <a:rPr lang="en-US" altLang="ja-JP" sz="1200" dirty="0" smtClean="0">
                <a:solidFill>
                  <a:srgbClr val="990033"/>
                </a:solidFill>
                <a:ea typeface="MS Mincho"/>
                <a:cs typeface="MS Mincho"/>
              </a:rPr>
              <a:t>Auditory perception (and omission related responses)</a:t>
            </a:r>
          </a:p>
          <a:p>
            <a:pPr lvl="1">
              <a:lnSpc>
                <a:spcPct val="150000"/>
              </a:lnSpc>
            </a:pPr>
            <a:r>
              <a:rPr lang="en-US" altLang="ja-JP" sz="1200" dirty="0" smtClean="0">
                <a:solidFill>
                  <a:schemeClr val="bg2"/>
                </a:solidFill>
                <a:ea typeface="MS Mincho"/>
                <a:cs typeface="MS Mincho"/>
              </a:rPr>
              <a:t>Handwriting (and action observation)</a:t>
            </a:r>
          </a:p>
          <a:p>
            <a:pPr lvl="1">
              <a:lnSpc>
                <a:spcPct val="150000"/>
              </a:lnSpc>
            </a:pPr>
            <a:r>
              <a:rPr lang="en-US" altLang="ja-JP" sz="1200" dirty="0" smtClean="0">
                <a:solidFill>
                  <a:schemeClr val="bg2"/>
                </a:solidFill>
                <a:ea typeface="MS Mincho"/>
                <a:cs typeface="MS Mincho"/>
              </a:rPr>
              <a:t>Smooth pursuit eye movements (under occlusion)</a:t>
            </a:r>
          </a:p>
          <a:p>
            <a:pPr lvl="1">
              <a:lnSpc>
                <a:spcPct val="150000"/>
              </a:lnSpc>
            </a:pPr>
            <a:r>
              <a:rPr lang="en-US" altLang="ja-JP" sz="1200" dirty="0" smtClean="0">
                <a:solidFill>
                  <a:schemeClr val="bg2"/>
                </a:solidFill>
                <a:ea typeface="MS Mincho"/>
                <a:cs typeface="MS Mincho"/>
              </a:rPr>
              <a:t>Sensory attenuation (and the force matching illusion)</a:t>
            </a:r>
          </a:p>
          <a:p>
            <a:endParaRPr lang="en-US" altLang="ja-JP" sz="1600" dirty="0" smtClean="0">
              <a:solidFill>
                <a:srgbClr val="990033"/>
              </a:solidFill>
              <a:ea typeface="MS Mincho"/>
              <a:cs typeface="MS Mincho"/>
            </a:endParaRPr>
          </a:p>
          <a:p>
            <a:endParaRPr lang="en-US" altLang="ja-JP" sz="1600" dirty="0" smtClean="0">
              <a:solidFill>
                <a:srgbClr val="990033"/>
              </a:solidFill>
              <a:ea typeface="MS Mincho"/>
              <a:cs typeface="MS Mincho"/>
            </a:endParaRPr>
          </a:p>
          <a:p>
            <a:endParaRPr lang="en-US" altLang="ja-JP" sz="1600" dirty="0" smtClean="0">
              <a:solidFill>
                <a:srgbClr val="990033"/>
              </a:solidFill>
              <a:ea typeface="MS Mincho"/>
              <a:cs typeface="MS Mincho"/>
            </a:endParaRPr>
          </a:p>
          <a:p>
            <a:endParaRPr lang="en-US" sz="1600" dirty="0" smtClean="0">
              <a:solidFill>
                <a:srgbClr val="990033"/>
              </a:solidFill>
              <a:ea typeface="MS Mincho"/>
            </a:endParaRPr>
          </a:p>
          <a:p>
            <a:endParaRPr lang="en-GB" sz="1200" dirty="0">
              <a:solidFill>
                <a:srgbClr val="990033"/>
              </a:solidFill>
            </a:endParaRPr>
          </a:p>
        </p:txBody>
      </p:sp>
    </p:spTree>
    <p:extLst>
      <p:ext uri="{BB962C8B-B14F-4D97-AF65-F5344CB8AC3E}">
        <p14:creationId xmlns:p14="http://schemas.microsoft.com/office/powerpoint/2010/main" xmlns="" val="88569976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54"/>
          <p:cNvPicPr>
            <a:picLocks noChangeAspect="1" noChangeArrowheads="1"/>
          </p:cNvPicPr>
          <p:nvPr/>
        </p:nvPicPr>
        <p:blipFill>
          <a:blip r:embed="rId4" cstate="print"/>
          <a:srcRect/>
          <a:stretch>
            <a:fillRect/>
          </a:stretch>
        </p:blipFill>
        <p:spPr bwMode="auto">
          <a:xfrm>
            <a:off x="4514203" y="4869163"/>
            <a:ext cx="1413907" cy="1212095"/>
          </a:xfrm>
          <a:prstGeom prst="rect">
            <a:avLst/>
          </a:prstGeom>
          <a:noFill/>
          <a:ln w="9525">
            <a:noFill/>
            <a:miter lim="800000"/>
            <a:headEnd/>
            <a:tailEnd/>
          </a:ln>
        </p:spPr>
      </p:pic>
      <p:pic>
        <p:nvPicPr>
          <p:cNvPr id="76"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19520" y="4876207"/>
            <a:ext cx="1410229" cy="1208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31"/>
          <p:cNvGrpSpPr>
            <a:grpSpLocks noChangeAspect="1"/>
          </p:cNvGrpSpPr>
          <p:nvPr/>
        </p:nvGrpSpPr>
        <p:grpSpPr>
          <a:xfrm>
            <a:off x="4075404" y="1268760"/>
            <a:ext cx="3720941" cy="1497092"/>
            <a:chOff x="1979712" y="3645024"/>
            <a:chExt cx="4293395" cy="1871365"/>
          </a:xfrm>
        </p:grpSpPr>
        <p:sp>
          <p:nvSpPr>
            <p:cNvPr id="14360" name="Oval 42"/>
            <p:cNvSpPr>
              <a:spLocks noChangeArrowheads="1"/>
            </p:cNvSpPr>
            <p:nvPr/>
          </p:nvSpPr>
          <p:spPr bwMode="auto">
            <a:xfrm>
              <a:off x="4668693" y="4005391"/>
              <a:ext cx="266700" cy="358775"/>
            </a:xfrm>
            <a:prstGeom prst="ellipse">
              <a:avLst/>
            </a:prstGeom>
            <a:solidFill>
              <a:schemeClr val="bg1">
                <a:lumMod val="95000"/>
              </a:schemeClr>
            </a:solidFill>
            <a:ln w="19050">
              <a:solidFill>
                <a:schemeClr val="bg2">
                  <a:lumMod val="40000"/>
                  <a:lumOff val="60000"/>
                </a:schemeClr>
              </a:solidFill>
              <a:round/>
              <a:headEnd/>
              <a:tailEnd/>
            </a:ln>
          </p:spPr>
          <p:txBody>
            <a:bodyPr wrap="none" anchor="ctr"/>
            <a:lstStyle/>
            <a:p>
              <a:endParaRPr lang="en-GB">
                <a:latin typeface="Arial Narrow" pitchFamily="34" charset="0"/>
              </a:endParaRPr>
            </a:p>
          </p:txBody>
        </p:sp>
        <p:sp>
          <p:nvSpPr>
            <p:cNvPr id="14361" name="Oval 43"/>
            <p:cNvSpPr>
              <a:spLocks noChangeArrowheads="1"/>
            </p:cNvSpPr>
            <p:nvPr/>
          </p:nvSpPr>
          <p:spPr bwMode="auto">
            <a:xfrm>
              <a:off x="5332510" y="4292729"/>
              <a:ext cx="266700" cy="358775"/>
            </a:xfrm>
            <a:prstGeom prst="ellipse">
              <a:avLst/>
            </a:prstGeom>
            <a:solidFill>
              <a:schemeClr val="bg1">
                <a:lumMod val="95000"/>
              </a:schemeClr>
            </a:solidFill>
            <a:ln w="19050">
              <a:solidFill>
                <a:schemeClr val="bg2">
                  <a:lumMod val="40000"/>
                  <a:lumOff val="60000"/>
                </a:schemeClr>
              </a:solidFill>
              <a:round/>
              <a:headEnd/>
              <a:tailEnd/>
            </a:ln>
          </p:spPr>
          <p:txBody>
            <a:bodyPr wrap="none" anchor="ctr"/>
            <a:lstStyle/>
            <a:p>
              <a:endParaRPr lang="en-GB">
                <a:latin typeface="Arial Narrow" pitchFamily="34" charset="0"/>
              </a:endParaRPr>
            </a:p>
          </p:txBody>
        </p:sp>
        <p:cxnSp>
          <p:nvCxnSpPr>
            <p:cNvPr id="14362" name="AutoShape 88"/>
            <p:cNvCxnSpPr>
              <a:cxnSpLocks noChangeShapeType="1"/>
              <a:endCxn id="14360" idx="4"/>
            </p:cNvCxnSpPr>
            <p:nvPr/>
          </p:nvCxnSpPr>
          <p:spPr bwMode="auto">
            <a:xfrm flipV="1">
              <a:off x="3934533" y="4364166"/>
              <a:ext cx="867508" cy="715963"/>
            </a:xfrm>
            <a:prstGeom prst="curvedConnector2">
              <a:avLst/>
            </a:prstGeom>
            <a:noFill/>
            <a:ln w="19050">
              <a:solidFill>
                <a:schemeClr val="bg2">
                  <a:lumMod val="40000"/>
                  <a:lumOff val="60000"/>
                </a:schemeClr>
              </a:solidFill>
              <a:round/>
              <a:headEnd/>
              <a:tailEnd type="triangle" w="med" len="med"/>
            </a:ln>
          </p:spPr>
        </p:cxnSp>
        <p:cxnSp>
          <p:nvCxnSpPr>
            <p:cNvPr id="14363" name="AutoShape 90"/>
            <p:cNvCxnSpPr>
              <a:cxnSpLocks noChangeShapeType="1"/>
              <a:endCxn id="14361" idx="4"/>
            </p:cNvCxnSpPr>
            <p:nvPr/>
          </p:nvCxnSpPr>
          <p:spPr bwMode="auto">
            <a:xfrm flipV="1">
              <a:off x="3934536" y="4651504"/>
              <a:ext cx="1531326" cy="428625"/>
            </a:xfrm>
            <a:prstGeom prst="curvedConnector2">
              <a:avLst/>
            </a:prstGeom>
            <a:noFill/>
            <a:ln w="19050">
              <a:solidFill>
                <a:schemeClr val="bg2">
                  <a:lumMod val="40000"/>
                  <a:lumOff val="60000"/>
                </a:schemeClr>
              </a:solidFill>
              <a:round/>
              <a:headEnd/>
              <a:tailEnd type="triangle" w="med" len="med"/>
            </a:ln>
          </p:spPr>
        </p:cxnSp>
        <p:graphicFrame>
          <p:nvGraphicFramePr>
            <p:cNvPr id="14340" name="Object 44"/>
            <p:cNvGraphicFramePr>
              <a:graphicFrameLocks noChangeAspect="1"/>
            </p:cNvGraphicFramePr>
            <p:nvPr/>
          </p:nvGraphicFramePr>
          <p:xfrm>
            <a:off x="4204594" y="3700289"/>
            <a:ext cx="2068513" cy="1816100"/>
          </p:xfrm>
          <a:graphic>
            <a:graphicData uri="http://schemas.openxmlformats.org/presentationml/2006/ole">
              <p:oleObj spid="_x0000_s246842" name="Equation" r:id="rId6" imgW="1866090" imgH="1510644" progId="Equation.DSMT4">
                <p:embed/>
              </p:oleObj>
            </a:graphicData>
          </a:graphic>
        </p:graphicFrame>
        <p:graphicFrame>
          <p:nvGraphicFramePr>
            <p:cNvPr id="14339" name="Object 39"/>
            <p:cNvGraphicFramePr>
              <a:graphicFrameLocks noChangeAspect="1"/>
            </p:cNvGraphicFramePr>
            <p:nvPr/>
          </p:nvGraphicFramePr>
          <p:xfrm>
            <a:off x="1979712" y="3645024"/>
            <a:ext cx="2126273" cy="946150"/>
          </p:xfrm>
          <a:graphic>
            <a:graphicData uri="http://schemas.openxmlformats.org/presentationml/2006/ole">
              <p:oleObj spid="_x0000_s246843" name="Equation" r:id="rId7" imgW="1917700" imgH="787400" progId="Equation.DSMT4">
                <p:embed/>
              </p:oleObj>
            </a:graphicData>
          </a:graphic>
        </p:graphicFrame>
        <p:graphicFrame>
          <p:nvGraphicFramePr>
            <p:cNvPr id="14341" name="Object 27"/>
            <p:cNvGraphicFramePr>
              <a:graphicFrameLocks noChangeAspect="1"/>
            </p:cNvGraphicFramePr>
            <p:nvPr/>
          </p:nvGraphicFramePr>
          <p:xfrm>
            <a:off x="2542420" y="4653091"/>
            <a:ext cx="1392115" cy="854075"/>
          </p:xfrm>
          <a:graphic>
            <a:graphicData uri="http://schemas.openxmlformats.org/presentationml/2006/ole">
              <p:oleObj spid="_x0000_s246844" name="Equation" r:id="rId8" imgW="1257300" imgH="711200" progId="Equation.DSMT4">
                <p:embed/>
              </p:oleObj>
            </a:graphicData>
          </a:graphic>
        </p:graphicFrame>
      </p:grpSp>
      <p:sp>
        <p:nvSpPr>
          <p:cNvPr id="28" name="Text Box 11"/>
          <p:cNvSpPr txBox="1">
            <a:spLocks noChangeArrowheads="1"/>
          </p:cNvSpPr>
          <p:nvPr/>
        </p:nvSpPr>
        <p:spPr bwMode="auto">
          <a:xfrm>
            <a:off x="4738476" y="638693"/>
            <a:ext cx="2652295" cy="276999"/>
          </a:xfrm>
          <a:prstGeom prst="rect">
            <a:avLst/>
          </a:prstGeom>
          <a:solidFill>
            <a:schemeClr val="tx2"/>
          </a:solidFill>
          <a:ln w="9525">
            <a:noFill/>
            <a:miter lim="800000"/>
            <a:headEnd/>
            <a:tailEnd/>
          </a:ln>
        </p:spPr>
        <p:txBody>
          <a:bodyPr wrap="square">
            <a:spAutoFit/>
          </a:bodyPr>
          <a:lstStyle/>
          <a:p>
            <a:pPr algn="ctr"/>
            <a:r>
              <a:rPr lang="en-GB" sz="1200" b="1" dirty="0" smtClean="0">
                <a:solidFill>
                  <a:schemeClr val="bg1"/>
                </a:solidFill>
                <a:latin typeface="Arial Narrow" pitchFamily="34" charset="0"/>
              </a:rPr>
              <a:t>Generative process (and model)</a:t>
            </a:r>
            <a:endParaRPr lang="en-GB" sz="1200" b="1" dirty="0">
              <a:solidFill>
                <a:schemeClr val="bg1"/>
              </a:solidFill>
              <a:latin typeface="Arial Narrow" pitchFamily="34" charset="0"/>
            </a:endParaRPr>
          </a:p>
        </p:txBody>
      </p:sp>
      <p:pic>
        <p:nvPicPr>
          <p:cNvPr id="51206" name="Picture 6"/>
          <p:cNvPicPr>
            <a:picLocks noChangeAspect="1" noChangeArrowheads="1"/>
          </p:cNvPicPr>
          <p:nvPr/>
        </p:nvPicPr>
        <p:blipFill>
          <a:blip r:embed="rId9" cstate="print">
            <a:grayscl/>
          </a:blip>
          <a:srcRect/>
          <a:stretch>
            <a:fillRect/>
          </a:stretch>
        </p:blipFill>
        <p:spPr bwMode="auto">
          <a:xfrm>
            <a:off x="2283830" y="2827783"/>
            <a:ext cx="881606" cy="1010880"/>
          </a:xfrm>
          <a:prstGeom prst="rect">
            <a:avLst/>
          </a:prstGeom>
          <a:noFill/>
          <a:ln w="9525">
            <a:noFill/>
            <a:miter lim="800000"/>
            <a:headEnd/>
            <a:tailEnd/>
          </a:ln>
        </p:spPr>
      </p:pic>
      <p:pic>
        <p:nvPicPr>
          <p:cNvPr id="14343" name="Picture 3" descr="lorenz11"/>
          <p:cNvPicPr>
            <a:picLocks noChangeAspect="1" noChangeArrowheads="1"/>
          </p:cNvPicPr>
          <p:nvPr/>
        </p:nvPicPr>
        <p:blipFill>
          <a:blip r:embed="rId10" cstate="print">
            <a:grayscl/>
          </a:blip>
          <a:srcRect/>
          <a:stretch>
            <a:fillRect/>
          </a:stretch>
        </p:blipFill>
        <p:spPr bwMode="auto">
          <a:xfrm rot="5400000">
            <a:off x="2274251" y="1649707"/>
            <a:ext cx="835856" cy="1520296"/>
          </a:xfrm>
          <a:prstGeom prst="rect">
            <a:avLst/>
          </a:prstGeom>
          <a:noFill/>
          <a:ln w="9525">
            <a:noFill/>
            <a:miter lim="800000"/>
            <a:headEnd/>
            <a:tailEnd/>
          </a:ln>
        </p:spPr>
      </p:pic>
      <p:pic>
        <p:nvPicPr>
          <p:cNvPr id="19461" name="Picture 4" descr="Bird Song">
            <a:hlinkClick r:id="rId11" tooltip="weet weet weet tsee tsee"/>
          </p:cNvPr>
          <p:cNvPicPr>
            <a:picLocks noChangeAspect="1" noChangeArrowheads="1"/>
          </p:cNvPicPr>
          <p:nvPr/>
        </p:nvPicPr>
        <p:blipFill>
          <a:blip r:embed="rId12" cstate="print"/>
          <a:stretch>
            <a:fillRect/>
          </a:stretch>
        </p:blipFill>
        <p:spPr bwMode="auto">
          <a:xfrm>
            <a:off x="272480" y="188640"/>
            <a:ext cx="1189442" cy="1534663"/>
          </a:xfrm>
          <a:prstGeom prst="ellipse">
            <a:avLst/>
          </a:prstGeom>
          <a:ln>
            <a:noFill/>
          </a:ln>
          <a:effectLst>
            <a:softEdge rad="112500"/>
          </a:effectLst>
        </p:spPr>
      </p:pic>
      <p:pic>
        <p:nvPicPr>
          <p:cNvPr id="14345" name="Picture 7" descr="lorenz11"/>
          <p:cNvPicPr>
            <a:picLocks noChangeAspect="1" noChangeArrowheads="1"/>
          </p:cNvPicPr>
          <p:nvPr/>
        </p:nvPicPr>
        <p:blipFill>
          <a:blip r:embed="rId10" cstate="print">
            <a:grayscl/>
          </a:blip>
          <a:srcRect/>
          <a:stretch>
            <a:fillRect/>
          </a:stretch>
        </p:blipFill>
        <p:spPr bwMode="auto">
          <a:xfrm rot="5400000">
            <a:off x="2376367" y="524949"/>
            <a:ext cx="595532" cy="1082780"/>
          </a:xfrm>
          <a:prstGeom prst="rect">
            <a:avLst/>
          </a:prstGeom>
          <a:noFill/>
          <a:ln w="9525">
            <a:noFill/>
            <a:miter lim="800000"/>
            <a:headEnd/>
            <a:tailEnd/>
          </a:ln>
        </p:spPr>
      </p:pic>
      <p:sp>
        <p:nvSpPr>
          <p:cNvPr id="14347" name="Text Box 9"/>
          <p:cNvSpPr txBox="1">
            <a:spLocks noChangeArrowheads="1"/>
          </p:cNvSpPr>
          <p:nvPr/>
        </p:nvSpPr>
        <p:spPr bwMode="auto">
          <a:xfrm>
            <a:off x="1757867" y="3153598"/>
            <a:ext cx="593431" cy="307777"/>
          </a:xfrm>
          <a:prstGeom prst="rect">
            <a:avLst/>
          </a:prstGeom>
          <a:noFill/>
          <a:ln w="12700">
            <a:noFill/>
            <a:miter lim="800000"/>
            <a:headEnd/>
            <a:tailEnd/>
          </a:ln>
        </p:spPr>
        <p:txBody>
          <a:bodyPr wrap="none">
            <a:spAutoFit/>
          </a:bodyPr>
          <a:lstStyle/>
          <a:p>
            <a:pPr algn="ctr" eaLnBrk="0" hangingPunct="0"/>
            <a:r>
              <a:rPr lang="en-US" sz="1400" dirty="0">
                <a:latin typeface="Arial Narrow" pitchFamily="34" charset="0"/>
              </a:rPr>
              <a:t>Syrinx</a:t>
            </a:r>
          </a:p>
        </p:txBody>
      </p:sp>
      <p:sp>
        <p:nvSpPr>
          <p:cNvPr id="14348" name="Line 10"/>
          <p:cNvSpPr>
            <a:spLocks noChangeShapeType="1"/>
          </p:cNvSpPr>
          <p:nvPr/>
        </p:nvSpPr>
        <p:spPr bwMode="auto">
          <a:xfrm flipH="1">
            <a:off x="2692178" y="1364104"/>
            <a:ext cx="0" cy="627822"/>
          </a:xfrm>
          <a:prstGeom prst="line">
            <a:avLst/>
          </a:prstGeom>
          <a:noFill/>
          <a:ln w="12700">
            <a:solidFill>
              <a:schemeClr val="tx1"/>
            </a:solidFill>
            <a:round/>
            <a:headEnd/>
            <a:tailEnd type="triangle" w="med" len="med"/>
          </a:ln>
        </p:spPr>
        <p:txBody>
          <a:bodyPr/>
          <a:lstStyle/>
          <a:p>
            <a:endParaRPr lang="en-GB">
              <a:latin typeface="Arial Narrow" pitchFamily="34" charset="0"/>
            </a:endParaRPr>
          </a:p>
        </p:txBody>
      </p:sp>
      <p:sp>
        <p:nvSpPr>
          <p:cNvPr id="14349" name="Line 11"/>
          <p:cNvSpPr>
            <a:spLocks noChangeShapeType="1"/>
          </p:cNvSpPr>
          <p:nvPr/>
        </p:nvSpPr>
        <p:spPr bwMode="auto">
          <a:xfrm flipH="1">
            <a:off x="2692179" y="2827783"/>
            <a:ext cx="1" cy="505440"/>
          </a:xfrm>
          <a:prstGeom prst="line">
            <a:avLst/>
          </a:prstGeom>
          <a:noFill/>
          <a:ln w="12700">
            <a:solidFill>
              <a:schemeClr val="tx1"/>
            </a:solidFill>
            <a:round/>
            <a:headEnd/>
            <a:tailEnd type="triangle" w="med" len="med"/>
          </a:ln>
        </p:spPr>
        <p:txBody>
          <a:bodyPr/>
          <a:lstStyle/>
          <a:p>
            <a:endParaRPr lang="en-GB">
              <a:latin typeface="Arial Narrow" pitchFamily="34" charset="0"/>
            </a:endParaRPr>
          </a:p>
        </p:txBody>
      </p:sp>
      <p:sp>
        <p:nvSpPr>
          <p:cNvPr id="14350" name="Line 12"/>
          <p:cNvSpPr>
            <a:spLocks noChangeShapeType="1"/>
          </p:cNvSpPr>
          <p:nvPr/>
        </p:nvSpPr>
        <p:spPr bwMode="auto">
          <a:xfrm>
            <a:off x="2724634" y="3472205"/>
            <a:ext cx="0" cy="967464"/>
          </a:xfrm>
          <a:prstGeom prst="line">
            <a:avLst/>
          </a:prstGeom>
          <a:noFill/>
          <a:ln w="12700">
            <a:solidFill>
              <a:schemeClr val="tx1"/>
            </a:solidFill>
            <a:round/>
            <a:headEnd/>
            <a:tailEnd type="triangle" w="med" len="med"/>
          </a:ln>
        </p:spPr>
        <p:txBody>
          <a:bodyPr/>
          <a:lstStyle/>
          <a:p>
            <a:endParaRPr lang="en-GB">
              <a:latin typeface="Arial Narrow" pitchFamily="34" charset="0"/>
            </a:endParaRPr>
          </a:p>
        </p:txBody>
      </p:sp>
      <p:sp>
        <p:nvSpPr>
          <p:cNvPr id="14351" name="Text Box 13"/>
          <p:cNvSpPr txBox="1">
            <a:spLocks noChangeArrowheads="1"/>
          </p:cNvSpPr>
          <p:nvPr/>
        </p:nvSpPr>
        <p:spPr bwMode="auto">
          <a:xfrm>
            <a:off x="1956532" y="375919"/>
            <a:ext cx="1567158" cy="307777"/>
          </a:xfrm>
          <a:prstGeom prst="rect">
            <a:avLst/>
          </a:prstGeom>
          <a:noFill/>
          <a:ln w="12700">
            <a:noFill/>
            <a:miter lim="800000"/>
            <a:headEnd/>
            <a:tailEnd/>
          </a:ln>
        </p:spPr>
        <p:txBody>
          <a:bodyPr wrap="square">
            <a:spAutoFit/>
          </a:bodyPr>
          <a:lstStyle/>
          <a:p>
            <a:pPr algn="ctr" eaLnBrk="0" hangingPunct="0"/>
            <a:r>
              <a:rPr lang="en-US" sz="1400" dirty="0">
                <a:latin typeface="Arial Narrow" pitchFamily="34" charset="0"/>
              </a:rPr>
              <a:t>Neuronal hierarchy </a:t>
            </a:r>
          </a:p>
        </p:txBody>
      </p:sp>
      <p:sp>
        <p:nvSpPr>
          <p:cNvPr id="14353" name="Rectangle 15"/>
          <p:cNvSpPr>
            <a:spLocks noChangeArrowheads="1"/>
          </p:cNvSpPr>
          <p:nvPr/>
        </p:nvSpPr>
        <p:spPr bwMode="auto">
          <a:xfrm>
            <a:off x="2484024" y="6264318"/>
            <a:ext cx="395942" cy="123111"/>
          </a:xfrm>
          <a:prstGeom prst="rect">
            <a:avLst/>
          </a:prstGeom>
          <a:noFill/>
          <a:ln w="9525">
            <a:noFill/>
            <a:miter lim="800000"/>
            <a:headEnd/>
            <a:tailEnd/>
          </a:ln>
        </p:spPr>
        <p:txBody>
          <a:bodyPr wrap="none" lIns="0" tIns="0" rIns="0" bIns="0">
            <a:spAutoFit/>
          </a:bodyPr>
          <a:lstStyle/>
          <a:p>
            <a:r>
              <a:rPr lang="en-GB" sz="800" dirty="0">
                <a:solidFill>
                  <a:srgbClr val="000000"/>
                </a:solidFill>
                <a:latin typeface="Arial Narrow" pitchFamily="34" charset="0"/>
              </a:rPr>
              <a:t>Time (sec)</a:t>
            </a:r>
            <a:endParaRPr lang="en-GB" sz="800" dirty="0">
              <a:latin typeface="Arial Narrow" pitchFamily="34" charset="0"/>
            </a:endParaRPr>
          </a:p>
        </p:txBody>
      </p:sp>
      <p:sp>
        <p:nvSpPr>
          <p:cNvPr id="14354" name="Rectangle 16"/>
          <p:cNvSpPr>
            <a:spLocks noChangeArrowheads="1"/>
          </p:cNvSpPr>
          <p:nvPr/>
        </p:nvSpPr>
        <p:spPr bwMode="auto">
          <a:xfrm rot="16200000">
            <a:off x="1488518" y="5385144"/>
            <a:ext cx="719749" cy="138499"/>
          </a:xfrm>
          <a:prstGeom prst="rect">
            <a:avLst/>
          </a:prstGeom>
          <a:noFill/>
          <a:ln w="9525">
            <a:noFill/>
            <a:miter lim="800000"/>
            <a:headEnd/>
            <a:tailEnd/>
          </a:ln>
        </p:spPr>
        <p:txBody>
          <a:bodyPr wrap="none" lIns="0" tIns="0" rIns="0" bIns="0">
            <a:spAutoFit/>
          </a:bodyPr>
          <a:lstStyle/>
          <a:p>
            <a:r>
              <a:rPr lang="en-GB" sz="900" dirty="0">
                <a:solidFill>
                  <a:srgbClr val="000000"/>
                </a:solidFill>
                <a:latin typeface="Arial Narrow" pitchFamily="34" charset="0"/>
              </a:rPr>
              <a:t>Frequency (KHz)</a:t>
            </a:r>
            <a:endParaRPr lang="en-GB" sz="900" dirty="0">
              <a:latin typeface="Arial Narrow" pitchFamily="34" charset="0"/>
            </a:endParaRPr>
          </a:p>
        </p:txBody>
      </p:sp>
      <p:sp>
        <p:nvSpPr>
          <p:cNvPr id="14355" name="Rectangle 17"/>
          <p:cNvSpPr>
            <a:spLocks noChangeArrowheads="1"/>
          </p:cNvSpPr>
          <p:nvPr/>
        </p:nvSpPr>
        <p:spPr bwMode="auto">
          <a:xfrm>
            <a:off x="2346702" y="4518701"/>
            <a:ext cx="786820" cy="215444"/>
          </a:xfrm>
          <a:prstGeom prst="rect">
            <a:avLst/>
          </a:prstGeom>
          <a:noFill/>
          <a:ln w="9525">
            <a:noFill/>
            <a:miter lim="800000"/>
            <a:headEnd/>
            <a:tailEnd/>
          </a:ln>
        </p:spPr>
        <p:txBody>
          <a:bodyPr wrap="square" lIns="0" tIns="0" rIns="0" bIns="0">
            <a:spAutoFit/>
          </a:bodyPr>
          <a:lstStyle/>
          <a:p>
            <a:pPr algn="ctr"/>
            <a:r>
              <a:rPr lang="en-GB" sz="1400" dirty="0" smtClean="0">
                <a:latin typeface="Arial Narrow" pitchFamily="34" charset="0"/>
              </a:rPr>
              <a:t>sonogram</a:t>
            </a:r>
            <a:endParaRPr lang="en-GB" sz="1400" dirty="0">
              <a:latin typeface="Arial Narrow" pitchFamily="34" charset="0"/>
            </a:endParaRPr>
          </a:p>
        </p:txBody>
      </p:sp>
      <p:sp>
        <p:nvSpPr>
          <p:cNvPr id="14356" name="Rectangle 18"/>
          <p:cNvSpPr>
            <a:spLocks noChangeArrowheads="1"/>
          </p:cNvSpPr>
          <p:nvPr/>
        </p:nvSpPr>
        <p:spPr bwMode="auto">
          <a:xfrm>
            <a:off x="2271452" y="6121716"/>
            <a:ext cx="117020" cy="123111"/>
          </a:xfrm>
          <a:prstGeom prst="rect">
            <a:avLst/>
          </a:prstGeom>
          <a:noFill/>
          <a:ln w="9525">
            <a:noFill/>
            <a:miter lim="800000"/>
            <a:headEnd/>
            <a:tailEnd/>
          </a:ln>
        </p:spPr>
        <p:txBody>
          <a:bodyPr wrap="none" lIns="0" tIns="0" rIns="0" bIns="0">
            <a:spAutoFit/>
          </a:bodyPr>
          <a:lstStyle/>
          <a:p>
            <a:r>
              <a:rPr lang="en-GB" sz="800">
                <a:solidFill>
                  <a:srgbClr val="000000"/>
                </a:solidFill>
                <a:latin typeface="Arial Narrow" pitchFamily="34" charset="0"/>
              </a:rPr>
              <a:t>0.5</a:t>
            </a:r>
            <a:endParaRPr lang="en-GB" sz="800">
              <a:latin typeface="Arial Narrow" pitchFamily="34" charset="0"/>
            </a:endParaRPr>
          </a:p>
        </p:txBody>
      </p:sp>
      <p:sp>
        <p:nvSpPr>
          <p:cNvPr id="14357" name="Rectangle 19"/>
          <p:cNvSpPr>
            <a:spLocks noChangeArrowheads="1"/>
          </p:cNvSpPr>
          <p:nvPr/>
        </p:nvSpPr>
        <p:spPr bwMode="auto">
          <a:xfrm>
            <a:off x="2659889" y="6121716"/>
            <a:ext cx="46488" cy="123111"/>
          </a:xfrm>
          <a:prstGeom prst="rect">
            <a:avLst/>
          </a:prstGeom>
          <a:noFill/>
          <a:ln w="9525">
            <a:noFill/>
            <a:miter lim="800000"/>
            <a:headEnd/>
            <a:tailEnd/>
          </a:ln>
        </p:spPr>
        <p:txBody>
          <a:bodyPr wrap="none" lIns="0" tIns="0" rIns="0" bIns="0">
            <a:spAutoFit/>
          </a:bodyPr>
          <a:lstStyle/>
          <a:p>
            <a:r>
              <a:rPr lang="en-GB" sz="800">
                <a:solidFill>
                  <a:srgbClr val="000000"/>
                </a:solidFill>
                <a:latin typeface="Arial Narrow" pitchFamily="34" charset="0"/>
              </a:rPr>
              <a:t>1</a:t>
            </a:r>
            <a:endParaRPr lang="en-GB" sz="800">
              <a:latin typeface="Arial Narrow" pitchFamily="34" charset="0"/>
            </a:endParaRPr>
          </a:p>
        </p:txBody>
      </p:sp>
      <p:sp>
        <p:nvSpPr>
          <p:cNvPr id="14358" name="Rectangle 20"/>
          <p:cNvSpPr>
            <a:spLocks noChangeArrowheads="1"/>
          </p:cNvSpPr>
          <p:nvPr/>
        </p:nvSpPr>
        <p:spPr bwMode="auto">
          <a:xfrm>
            <a:off x="3022278" y="6121716"/>
            <a:ext cx="117020" cy="123111"/>
          </a:xfrm>
          <a:prstGeom prst="rect">
            <a:avLst/>
          </a:prstGeom>
          <a:noFill/>
          <a:ln w="9525">
            <a:noFill/>
            <a:miter lim="800000"/>
            <a:headEnd/>
            <a:tailEnd/>
          </a:ln>
        </p:spPr>
        <p:txBody>
          <a:bodyPr wrap="none" lIns="0" tIns="0" rIns="0" bIns="0">
            <a:spAutoFit/>
          </a:bodyPr>
          <a:lstStyle/>
          <a:p>
            <a:r>
              <a:rPr lang="en-GB" sz="800">
                <a:solidFill>
                  <a:srgbClr val="000000"/>
                </a:solidFill>
                <a:latin typeface="Arial Narrow" pitchFamily="34" charset="0"/>
              </a:rPr>
              <a:t>1.5</a:t>
            </a:r>
            <a:endParaRPr lang="en-GB" sz="800">
              <a:latin typeface="Arial Narrow" pitchFamily="34" charset="0"/>
            </a:endParaRPr>
          </a:p>
        </p:txBody>
      </p:sp>
      <p:graphicFrame>
        <p:nvGraphicFramePr>
          <p:cNvPr id="14338" name="Object 22"/>
          <p:cNvGraphicFramePr>
            <a:graphicFrameLocks noChangeAspect="1"/>
          </p:cNvGraphicFramePr>
          <p:nvPr>
            <p:extLst>
              <p:ext uri="{D42A27DB-BD31-4B8C-83A1-F6EECF244321}">
                <p14:modId xmlns:p14="http://schemas.microsoft.com/office/powerpoint/2010/main" xmlns="" val="2122040972"/>
              </p:ext>
            </p:extLst>
          </p:nvPr>
        </p:nvGraphicFramePr>
        <p:xfrm>
          <a:off x="2402189" y="1439410"/>
          <a:ext cx="660400" cy="279400"/>
        </p:xfrm>
        <a:graphic>
          <a:graphicData uri="http://schemas.openxmlformats.org/presentationml/2006/ole">
            <p:oleObj spid="_x0000_s246845" name="Equation" r:id="rId13" imgW="571252" imgH="241195" progId="Equation.DSMT4">
              <p:embed/>
            </p:oleObj>
          </a:graphicData>
        </a:graphic>
      </p:graphicFrame>
      <p:sp>
        <p:nvSpPr>
          <p:cNvPr id="34" name="Rectangle 22"/>
          <p:cNvSpPr>
            <a:spLocks noChangeArrowheads="1"/>
          </p:cNvSpPr>
          <p:nvPr/>
        </p:nvSpPr>
        <p:spPr bwMode="auto">
          <a:xfrm rot="16200000">
            <a:off x="3977577" y="5376645"/>
            <a:ext cx="721351" cy="153888"/>
          </a:xfrm>
          <a:prstGeom prst="rect">
            <a:avLst/>
          </a:prstGeom>
          <a:noFill/>
          <a:ln w="9525">
            <a:noFill/>
            <a:miter lim="800000"/>
            <a:headEnd/>
            <a:tailEnd/>
          </a:ln>
        </p:spPr>
        <p:txBody>
          <a:bodyPr wrap="none" lIns="0" tIns="0" rIns="0" bIns="0">
            <a:spAutoFit/>
          </a:bodyPr>
          <a:lstStyle/>
          <a:p>
            <a:r>
              <a:rPr lang="en-GB" sz="1000" dirty="0">
                <a:latin typeface="Arial Narrow" pitchFamily="34" charset="0"/>
              </a:rPr>
              <a:t>Frequency (Hz)</a:t>
            </a:r>
          </a:p>
        </p:txBody>
      </p:sp>
      <p:sp>
        <p:nvSpPr>
          <p:cNvPr id="35" name="Rectangle 23"/>
          <p:cNvSpPr>
            <a:spLocks noChangeArrowheads="1"/>
          </p:cNvSpPr>
          <p:nvPr/>
        </p:nvSpPr>
        <p:spPr bwMode="auto">
          <a:xfrm>
            <a:off x="4869403" y="4586470"/>
            <a:ext cx="421590" cy="184666"/>
          </a:xfrm>
          <a:prstGeom prst="rect">
            <a:avLst/>
          </a:prstGeom>
          <a:noFill/>
          <a:ln w="9525">
            <a:noFill/>
            <a:miter lim="800000"/>
            <a:headEnd/>
            <a:tailEnd/>
          </a:ln>
        </p:spPr>
        <p:txBody>
          <a:bodyPr wrap="none" lIns="0" tIns="0" rIns="0" bIns="0">
            <a:spAutoFit/>
          </a:bodyPr>
          <a:lstStyle/>
          <a:p>
            <a:r>
              <a:rPr lang="en-GB" sz="1200" dirty="0">
                <a:latin typeface="Arial Narrow" pitchFamily="34" charset="0"/>
              </a:rPr>
              <a:t>percept</a:t>
            </a:r>
            <a:endParaRPr lang="en-GB" sz="2000" dirty="0">
              <a:latin typeface="Arial Narrow" pitchFamily="34" charset="0"/>
            </a:endParaRPr>
          </a:p>
        </p:txBody>
      </p:sp>
      <p:sp>
        <p:nvSpPr>
          <p:cNvPr id="66" name="Rectangle 125"/>
          <p:cNvSpPr>
            <a:spLocks noChangeArrowheads="1"/>
          </p:cNvSpPr>
          <p:nvPr/>
        </p:nvSpPr>
        <p:spPr bwMode="auto">
          <a:xfrm>
            <a:off x="6520873" y="4599130"/>
            <a:ext cx="847989" cy="184666"/>
          </a:xfrm>
          <a:prstGeom prst="rect">
            <a:avLst/>
          </a:prstGeom>
          <a:noFill/>
          <a:ln w="9525">
            <a:noFill/>
            <a:miter lim="800000"/>
            <a:headEnd/>
            <a:tailEnd/>
          </a:ln>
        </p:spPr>
        <p:txBody>
          <a:bodyPr wrap="none" lIns="0" tIns="0" rIns="0" bIns="0">
            <a:spAutoFit/>
          </a:bodyPr>
          <a:lstStyle/>
          <a:p>
            <a:r>
              <a:rPr lang="en-GB" sz="1200" dirty="0" smtClean="0">
                <a:latin typeface="Arial Narrow" pitchFamily="34" charset="0"/>
              </a:rPr>
              <a:t>prediction error</a:t>
            </a:r>
            <a:endParaRPr lang="en-GB" sz="2000" dirty="0">
              <a:latin typeface="Arial Narrow" pitchFamily="34" charset="0"/>
            </a:endParaRPr>
          </a:p>
        </p:txBody>
      </p:sp>
      <p:graphicFrame>
        <p:nvGraphicFramePr>
          <p:cNvPr id="72" name="Object 78"/>
          <p:cNvGraphicFramePr>
            <a:graphicFrameLocks noChangeAspect="1"/>
          </p:cNvGraphicFramePr>
          <p:nvPr>
            <p:extLst>
              <p:ext uri="{D42A27DB-BD31-4B8C-83A1-F6EECF244321}">
                <p14:modId xmlns:p14="http://schemas.microsoft.com/office/powerpoint/2010/main" xmlns="" val="2152975784"/>
              </p:ext>
            </p:extLst>
          </p:nvPr>
        </p:nvGraphicFramePr>
        <p:xfrm>
          <a:off x="5178853" y="3924960"/>
          <a:ext cx="2049840" cy="507960"/>
        </p:xfrm>
        <a:graphic>
          <a:graphicData uri="http://schemas.openxmlformats.org/presentationml/2006/ole">
            <p:oleObj spid="_x0000_s246846" name="Equation" r:id="rId14" imgW="1892300" imgH="508000" progId="Equation.DSMT4">
              <p:embed/>
            </p:oleObj>
          </a:graphicData>
        </a:graphic>
      </p:graphicFrame>
      <p:graphicFrame>
        <p:nvGraphicFramePr>
          <p:cNvPr id="51237" name="Object 37"/>
          <p:cNvGraphicFramePr>
            <a:graphicFrameLocks noChangeAspect="1"/>
          </p:cNvGraphicFramePr>
          <p:nvPr>
            <p:extLst>
              <p:ext uri="{D42A27DB-BD31-4B8C-83A1-F6EECF244321}">
                <p14:modId xmlns:p14="http://schemas.microsoft.com/office/powerpoint/2010/main" xmlns="" val="4078352618"/>
              </p:ext>
            </p:extLst>
          </p:nvPr>
        </p:nvGraphicFramePr>
        <p:xfrm>
          <a:off x="7488282" y="4532610"/>
          <a:ext cx="364596" cy="336550"/>
        </p:xfrm>
        <a:graphic>
          <a:graphicData uri="http://schemas.openxmlformats.org/presentationml/2006/ole">
            <p:oleObj spid="_x0000_s246847" name="Equation" r:id="rId15" imgW="241091" imgH="241091" progId="Equation.DSMT4">
              <p:embed/>
            </p:oleObj>
          </a:graphicData>
        </a:graphic>
      </p:graphicFrame>
      <p:graphicFrame>
        <p:nvGraphicFramePr>
          <p:cNvPr id="51238" name="Object 38"/>
          <p:cNvGraphicFramePr>
            <a:graphicFrameLocks noChangeAspect="1"/>
          </p:cNvGraphicFramePr>
          <p:nvPr>
            <p:extLst>
              <p:ext uri="{D42A27DB-BD31-4B8C-83A1-F6EECF244321}">
                <p14:modId xmlns:p14="http://schemas.microsoft.com/office/powerpoint/2010/main" xmlns="" val="722151366"/>
              </p:ext>
            </p:extLst>
          </p:nvPr>
        </p:nvGraphicFramePr>
        <p:xfrm>
          <a:off x="5398427" y="4495800"/>
          <a:ext cx="390392" cy="330200"/>
        </p:xfrm>
        <a:graphic>
          <a:graphicData uri="http://schemas.openxmlformats.org/presentationml/2006/ole">
            <p:oleObj spid="_x0000_s246848" name="Equation" r:id="rId16" imgW="266469" imgH="241091" progId="Equation.DSMT4">
              <p:embed/>
            </p:oleObj>
          </a:graphicData>
        </a:graphic>
      </p:graphicFrame>
      <p:sp>
        <p:nvSpPr>
          <p:cNvPr id="75" name="Text Box 11"/>
          <p:cNvSpPr txBox="1">
            <a:spLocks noChangeArrowheads="1"/>
          </p:cNvSpPr>
          <p:nvPr/>
        </p:nvSpPr>
        <p:spPr bwMode="auto">
          <a:xfrm>
            <a:off x="4757978" y="3338992"/>
            <a:ext cx="2652295" cy="276999"/>
          </a:xfrm>
          <a:prstGeom prst="rect">
            <a:avLst/>
          </a:prstGeom>
          <a:solidFill>
            <a:srgbClr val="990033"/>
          </a:solidFill>
          <a:ln w="9525">
            <a:noFill/>
            <a:miter lim="800000"/>
            <a:headEnd/>
            <a:tailEnd/>
          </a:ln>
        </p:spPr>
        <p:txBody>
          <a:bodyPr wrap="square">
            <a:spAutoFit/>
          </a:bodyPr>
          <a:lstStyle/>
          <a:p>
            <a:pPr algn="ctr"/>
            <a:r>
              <a:rPr lang="en-GB" sz="1200" b="1" dirty="0" smtClean="0">
                <a:solidFill>
                  <a:schemeClr val="bg1"/>
                </a:solidFill>
                <a:latin typeface="Arial Narrow" pitchFamily="34" charset="0"/>
              </a:rPr>
              <a:t>Model inversion</a:t>
            </a:r>
            <a:endParaRPr lang="en-GB" sz="1200" b="1" dirty="0">
              <a:solidFill>
                <a:schemeClr val="bg1"/>
              </a:solidFill>
              <a:latin typeface="Arial Narrow" pitchFamily="34" charset="0"/>
            </a:endParaRPr>
          </a:p>
        </p:txBody>
      </p:sp>
      <p:grpSp>
        <p:nvGrpSpPr>
          <p:cNvPr id="3" name="Group 123"/>
          <p:cNvGrpSpPr/>
          <p:nvPr/>
        </p:nvGrpSpPr>
        <p:grpSpPr>
          <a:xfrm>
            <a:off x="6128903" y="4888507"/>
            <a:ext cx="1717267" cy="1465818"/>
            <a:chOff x="2098007" y="3929063"/>
            <a:chExt cx="1585170" cy="1465818"/>
          </a:xfrm>
        </p:grpSpPr>
        <p:sp>
          <p:nvSpPr>
            <p:cNvPr id="127" name="Rectangle 377"/>
            <p:cNvSpPr>
              <a:spLocks noChangeArrowheads="1"/>
            </p:cNvSpPr>
            <p:nvPr/>
          </p:nvSpPr>
          <p:spPr bwMode="auto">
            <a:xfrm>
              <a:off x="2335214" y="3929063"/>
              <a:ext cx="1301750" cy="12080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8" name="Rectangle 378"/>
            <p:cNvSpPr>
              <a:spLocks noChangeArrowheads="1"/>
            </p:cNvSpPr>
            <p:nvPr/>
          </p:nvSpPr>
          <p:spPr bwMode="auto">
            <a:xfrm>
              <a:off x="2335214" y="3929063"/>
              <a:ext cx="1301750" cy="120808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9" name="Line 379"/>
            <p:cNvSpPr>
              <a:spLocks noChangeShapeType="1"/>
            </p:cNvSpPr>
            <p:nvPr/>
          </p:nvSpPr>
          <p:spPr bwMode="auto">
            <a:xfrm>
              <a:off x="2335214" y="3929063"/>
              <a:ext cx="130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Line 380"/>
            <p:cNvSpPr>
              <a:spLocks noChangeShapeType="1"/>
            </p:cNvSpPr>
            <p:nvPr/>
          </p:nvSpPr>
          <p:spPr bwMode="auto">
            <a:xfrm>
              <a:off x="2335214" y="5137151"/>
              <a:ext cx="130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Line 381"/>
            <p:cNvSpPr>
              <a:spLocks noChangeShapeType="1"/>
            </p:cNvSpPr>
            <p:nvPr/>
          </p:nvSpPr>
          <p:spPr bwMode="auto">
            <a:xfrm flipV="1">
              <a:off x="3636964" y="3929063"/>
              <a:ext cx="1588" cy="1208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Line 382"/>
            <p:cNvSpPr>
              <a:spLocks noChangeShapeType="1"/>
            </p:cNvSpPr>
            <p:nvPr/>
          </p:nvSpPr>
          <p:spPr bwMode="auto">
            <a:xfrm flipV="1">
              <a:off x="2335214" y="3929063"/>
              <a:ext cx="1588" cy="1208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Line 383"/>
            <p:cNvSpPr>
              <a:spLocks noChangeShapeType="1"/>
            </p:cNvSpPr>
            <p:nvPr/>
          </p:nvSpPr>
          <p:spPr bwMode="auto">
            <a:xfrm>
              <a:off x="2335214" y="5137151"/>
              <a:ext cx="130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Line 384"/>
            <p:cNvSpPr>
              <a:spLocks noChangeShapeType="1"/>
            </p:cNvSpPr>
            <p:nvPr/>
          </p:nvSpPr>
          <p:spPr bwMode="auto">
            <a:xfrm flipV="1">
              <a:off x="2335214" y="3929063"/>
              <a:ext cx="1588" cy="1208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 name="Line 385"/>
            <p:cNvSpPr>
              <a:spLocks noChangeShapeType="1"/>
            </p:cNvSpPr>
            <p:nvPr/>
          </p:nvSpPr>
          <p:spPr bwMode="auto">
            <a:xfrm flipV="1">
              <a:off x="2651126" y="5122863"/>
              <a:ext cx="1588" cy="14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Line 386"/>
            <p:cNvSpPr>
              <a:spLocks noChangeShapeType="1"/>
            </p:cNvSpPr>
            <p:nvPr/>
          </p:nvSpPr>
          <p:spPr bwMode="auto">
            <a:xfrm>
              <a:off x="2651126" y="3929063"/>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Rectangle 387"/>
            <p:cNvSpPr>
              <a:spLocks noChangeArrowheads="1"/>
            </p:cNvSpPr>
            <p:nvPr/>
          </p:nvSpPr>
          <p:spPr bwMode="auto">
            <a:xfrm>
              <a:off x="2605089" y="5153026"/>
              <a:ext cx="79903"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Line 388"/>
            <p:cNvSpPr>
              <a:spLocks noChangeShapeType="1"/>
            </p:cNvSpPr>
            <p:nvPr/>
          </p:nvSpPr>
          <p:spPr bwMode="auto">
            <a:xfrm flipV="1">
              <a:off x="2976564" y="5122863"/>
              <a:ext cx="1588" cy="14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Line 389"/>
            <p:cNvSpPr>
              <a:spLocks noChangeShapeType="1"/>
            </p:cNvSpPr>
            <p:nvPr/>
          </p:nvSpPr>
          <p:spPr bwMode="auto">
            <a:xfrm>
              <a:off x="2976564" y="3929063"/>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Rectangle 390"/>
            <p:cNvSpPr>
              <a:spLocks noChangeArrowheads="1"/>
            </p:cNvSpPr>
            <p:nvPr/>
          </p:nvSpPr>
          <p:spPr bwMode="auto">
            <a:xfrm>
              <a:off x="2914651" y="5153026"/>
              <a:ext cx="106538"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1000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Line 391"/>
            <p:cNvSpPr>
              <a:spLocks noChangeShapeType="1"/>
            </p:cNvSpPr>
            <p:nvPr/>
          </p:nvSpPr>
          <p:spPr bwMode="auto">
            <a:xfrm flipV="1">
              <a:off x="3306764" y="5122863"/>
              <a:ext cx="1588" cy="14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Line 392"/>
            <p:cNvSpPr>
              <a:spLocks noChangeShapeType="1"/>
            </p:cNvSpPr>
            <p:nvPr/>
          </p:nvSpPr>
          <p:spPr bwMode="auto">
            <a:xfrm>
              <a:off x="3306764" y="3929063"/>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Rectangle 393"/>
            <p:cNvSpPr>
              <a:spLocks noChangeArrowheads="1"/>
            </p:cNvSpPr>
            <p:nvPr/>
          </p:nvSpPr>
          <p:spPr bwMode="auto">
            <a:xfrm>
              <a:off x="3244851" y="5153026"/>
              <a:ext cx="106538"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1500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 name="Line 394"/>
            <p:cNvSpPr>
              <a:spLocks noChangeShapeType="1"/>
            </p:cNvSpPr>
            <p:nvPr/>
          </p:nvSpPr>
          <p:spPr bwMode="auto">
            <a:xfrm flipV="1">
              <a:off x="3636964" y="5122863"/>
              <a:ext cx="1588" cy="14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Line 395"/>
            <p:cNvSpPr>
              <a:spLocks noChangeShapeType="1"/>
            </p:cNvSpPr>
            <p:nvPr/>
          </p:nvSpPr>
          <p:spPr bwMode="auto">
            <a:xfrm>
              <a:off x="3636964" y="3929063"/>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Rectangle 396"/>
            <p:cNvSpPr>
              <a:spLocks noChangeArrowheads="1"/>
            </p:cNvSpPr>
            <p:nvPr/>
          </p:nvSpPr>
          <p:spPr bwMode="auto">
            <a:xfrm>
              <a:off x="3576639" y="5153026"/>
              <a:ext cx="106538"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2000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7" name="Line 397"/>
            <p:cNvSpPr>
              <a:spLocks noChangeShapeType="1"/>
            </p:cNvSpPr>
            <p:nvPr/>
          </p:nvSpPr>
          <p:spPr bwMode="auto">
            <a:xfrm>
              <a:off x="2335214" y="5051426"/>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Line 398"/>
            <p:cNvSpPr>
              <a:spLocks noChangeShapeType="1"/>
            </p:cNvSpPr>
            <p:nvPr/>
          </p:nvSpPr>
          <p:spPr bwMode="auto">
            <a:xfrm flipH="1">
              <a:off x="3621089" y="5051426"/>
              <a:ext cx="158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Rectangle 399"/>
            <p:cNvSpPr>
              <a:spLocks noChangeArrowheads="1"/>
            </p:cNvSpPr>
            <p:nvPr/>
          </p:nvSpPr>
          <p:spPr bwMode="auto">
            <a:xfrm>
              <a:off x="2263777" y="5010151"/>
              <a:ext cx="42912"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 name="Line 400"/>
            <p:cNvSpPr>
              <a:spLocks noChangeShapeType="1"/>
            </p:cNvSpPr>
            <p:nvPr/>
          </p:nvSpPr>
          <p:spPr bwMode="auto">
            <a:xfrm>
              <a:off x="2335214" y="4924426"/>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Line 401"/>
            <p:cNvSpPr>
              <a:spLocks noChangeShapeType="1"/>
            </p:cNvSpPr>
            <p:nvPr/>
          </p:nvSpPr>
          <p:spPr bwMode="auto">
            <a:xfrm flipH="1">
              <a:off x="3621089" y="4924426"/>
              <a:ext cx="158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Rectangle 402"/>
            <p:cNvSpPr>
              <a:spLocks noChangeArrowheads="1"/>
            </p:cNvSpPr>
            <p:nvPr/>
          </p:nvSpPr>
          <p:spPr bwMode="auto">
            <a:xfrm>
              <a:off x="2263777" y="4883151"/>
              <a:ext cx="42912"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 name="Line 403"/>
            <p:cNvSpPr>
              <a:spLocks noChangeShapeType="1"/>
            </p:cNvSpPr>
            <p:nvPr/>
          </p:nvSpPr>
          <p:spPr bwMode="auto">
            <a:xfrm>
              <a:off x="2335214" y="4797426"/>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Line 404"/>
            <p:cNvSpPr>
              <a:spLocks noChangeShapeType="1"/>
            </p:cNvSpPr>
            <p:nvPr/>
          </p:nvSpPr>
          <p:spPr bwMode="auto">
            <a:xfrm flipH="1">
              <a:off x="3621089" y="4797426"/>
              <a:ext cx="158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Rectangle 405"/>
            <p:cNvSpPr>
              <a:spLocks noChangeArrowheads="1"/>
            </p:cNvSpPr>
            <p:nvPr/>
          </p:nvSpPr>
          <p:spPr bwMode="auto">
            <a:xfrm>
              <a:off x="2263777" y="4756151"/>
              <a:ext cx="42912"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6" name="Line 406"/>
            <p:cNvSpPr>
              <a:spLocks noChangeShapeType="1"/>
            </p:cNvSpPr>
            <p:nvPr/>
          </p:nvSpPr>
          <p:spPr bwMode="auto">
            <a:xfrm>
              <a:off x="2335214" y="4665663"/>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 name="Line 407"/>
            <p:cNvSpPr>
              <a:spLocks noChangeShapeType="1"/>
            </p:cNvSpPr>
            <p:nvPr/>
          </p:nvSpPr>
          <p:spPr bwMode="auto">
            <a:xfrm flipH="1">
              <a:off x="3621089" y="4665663"/>
              <a:ext cx="158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8" name="Rectangle 408"/>
            <p:cNvSpPr>
              <a:spLocks noChangeArrowheads="1"/>
            </p:cNvSpPr>
            <p:nvPr/>
          </p:nvSpPr>
          <p:spPr bwMode="auto">
            <a:xfrm>
              <a:off x="2284415" y="4624388"/>
              <a:ext cx="26634"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 name="Line 409"/>
            <p:cNvSpPr>
              <a:spLocks noChangeShapeType="1"/>
            </p:cNvSpPr>
            <p:nvPr/>
          </p:nvSpPr>
          <p:spPr bwMode="auto">
            <a:xfrm>
              <a:off x="2335214" y="4538663"/>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 name="Line 410"/>
            <p:cNvSpPr>
              <a:spLocks noChangeShapeType="1"/>
            </p:cNvSpPr>
            <p:nvPr/>
          </p:nvSpPr>
          <p:spPr bwMode="auto">
            <a:xfrm flipH="1">
              <a:off x="3621089" y="4538663"/>
              <a:ext cx="158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 name="Rectangle 411"/>
            <p:cNvSpPr>
              <a:spLocks noChangeArrowheads="1"/>
            </p:cNvSpPr>
            <p:nvPr/>
          </p:nvSpPr>
          <p:spPr bwMode="auto">
            <a:xfrm>
              <a:off x="2284415" y="4497388"/>
              <a:ext cx="26634"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 name="Line 412"/>
            <p:cNvSpPr>
              <a:spLocks noChangeShapeType="1"/>
            </p:cNvSpPr>
            <p:nvPr/>
          </p:nvSpPr>
          <p:spPr bwMode="auto">
            <a:xfrm>
              <a:off x="2335214" y="4411663"/>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 name="Line 413"/>
            <p:cNvSpPr>
              <a:spLocks noChangeShapeType="1"/>
            </p:cNvSpPr>
            <p:nvPr/>
          </p:nvSpPr>
          <p:spPr bwMode="auto">
            <a:xfrm flipH="1">
              <a:off x="3621089" y="4411663"/>
              <a:ext cx="158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 name="Rectangle 414"/>
            <p:cNvSpPr>
              <a:spLocks noChangeArrowheads="1"/>
            </p:cNvSpPr>
            <p:nvPr/>
          </p:nvSpPr>
          <p:spPr bwMode="auto">
            <a:xfrm>
              <a:off x="2284415" y="4370388"/>
              <a:ext cx="26634"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5" name="Line 415"/>
            <p:cNvSpPr>
              <a:spLocks noChangeShapeType="1"/>
            </p:cNvSpPr>
            <p:nvPr/>
          </p:nvSpPr>
          <p:spPr bwMode="auto">
            <a:xfrm>
              <a:off x="2335214" y="4284663"/>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 name="Line 416"/>
            <p:cNvSpPr>
              <a:spLocks noChangeShapeType="1"/>
            </p:cNvSpPr>
            <p:nvPr/>
          </p:nvSpPr>
          <p:spPr bwMode="auto">
            <a:xfrm flipH="1">
              <a:off x="3621089" y="4284663"/>
              <a:ext cx="158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 name="Rectangle 417"/>
            <p:cNvSpPr>
              <a:spLocks noChangeArrowheads="1"/>
            </p:cNvSpPr>
            <p:nvPr/>
          </p:nvSpPr>
          <p:spPr bwMode="auto">
            <a:xfrm>
              <a:off x="2284415" y="4243388"/>
              <a:ext cx="26634"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8" name="Line 418"/>
            <p:cNvSpPr>
              <a:spLocks noChangeShapeType="1"/>
            </p:cNvSpPr>
            <p:nvPr/>
          </p:nvSpPr>
          <p:spPr bwMode="auto">
            <a:xfrm>
              <a:off x="2335214" y="4157663"/>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 name="Line 419"/>
            <p:cNvSpPr>
              <a:spLocks noChangeShapeType="1"/>
            </p:cNvSpPr>
            <p:nvPr/>
          </p:nvSpPr>
          <p:spPr bwMode="auto">
            <a:xfrm flipH="1">
              <a:off x="3621089" y="4157663"/>
              <a:ext cx="158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 name="Rectangle 420"/>
            <p:cNvSpPr>
              <a:spLocks noChangeArrowheads="1"/>
            </p:cNvSpPr>
            <p:nvPr/>
          </p:nvSpPr>
          <p:spPr bwMode="auto">
            <a:xfrm>
              <a:off x="2284415" y="4116388"/>
              <a:ext cx="26634"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1" name="Line 421"/>
            <p:cNvSpPr>
              <a:spLocks noChangeShapeType="1"/>
            </p:cNvSpPr>
            <p:nvPr/>
          </p:nvSpPr>
          <p:spPr bwMode="auto">
            <a:xfrm>
              <a:off x="2335214" y="4024313"/>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 name="Line 422"/>
            <p:cNvSpPr>
              <a:spLocks noChangeShapeType="1"/>
            </p:cNvSpPr>
            <p:nvPr/>
          </p:nvSpPr>
          <p:spPr bwMode="auto">
            <a:xfrm flipH="1">
              <a:off x="3621089" y="4024313"/>
              <a:ext cx="158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 name="Rectangle 423"/>
            <p:cNvSpPr>
              <a:spLocks noChangeArrowheads="1"/>
            </p:cNvSpPr>
            <p:nvPr/>
          </p:nvSpPr>
          <p:spPr bwMode="auto">
            <a:xfrm>
              <a:off x="2254252" y="3984626"/>
              <a:ext cx="53269"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 name="Line 424"/>
            <p:cNvSpPr>
              <a:spLocks noChangeShapeType="1"/>
            </p:cNvSpPr>
            <p:nvPr/>
          </p:nvSpPr>
          <p:spPr bwMode="auto">
            <a:xfrm>
              <a:off x="2335214" y="3929063"/>
              <a:ext cx="130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Line 425"/>
            <p:cNvSpPr>
              <a:spLocks noChangeShapeType="1"/>
            </p:cNvSpPr>
            <p:nvPr/>
          </p:nvSpPr>
          <p:spPr bwMode="auto">
            <a:xfrm>
              <a:off x="2335214" y="5137151"/>
              <a:ext cx="130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Line 426"/>
            <p:cNvSpPr>
              <a:spLocks noChangeShapeType="1"/>
            </p:cNvSpPr>
            <p:nvPr/>
          </p:nvSpPr>
          <p:spPr bwMode="auto">
            <a:xfrm flipV="1">
              <a:off x="3636964" y="3929063"/>
              <a:ext cx="1588" cy="1208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Line 427"/>
            <p:cNvSpPr>
              <a:spLocks noChangeShapeType="1"/>
            </p:cNvSpPr>
            <p:nvPr/>
          </p:nvSpPr>
          <p:spPr bwMode="auto">
            <a:xfrm flipV="1">
              <a:off x="2335214" y="3929063"/>
              <a:ext cx="1588" cy="1208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Rectangle 428"/>
            <p:cNvSpPr>
              <a:spLocks noChangeArrowheads="1"/>
            </p:cNvSpPr>
            <p:nvPr/>
          </p:nvSpPr>
          <p:spPr bwMode="auto">
            <a:xfrm>
              <a:off x="2587736" y="5271770"/>
              <a:ext cx="76056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Narrow" pitchFamily="34" charset="0"/>
                  <a:cs typeface="Arial" pitchFamily="34" charset="0"/>
                </a:rPr>
                <a:t>peristimulus time (ms)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9" name="Rectangle 429"/>
            <p:cNvSpPr>
              <a:spLocks noChangeArrowheads="1"/>
            </p:cNvSpPr>
            <p:nvPr/>
          </p:nvSpPr>
          <p:spPr bwMode="auto">
            <a:xfrm rot="16200000">
              <a:off x="1858962" y="4428704"/>
              <a:ext cx="605935" cy="1278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rgbClr val="000000"/>
                  </a:solidFill>
                  <a:effectLst/>
                  <a:latin typeface="Arial Narrow" pitchFamily="34" charset="0"/>
                  <a:cs typeface="Arial" pitchFamily="34" charset="0"/>
                </a:rPr>
                <a:t>LFP (</a:t>
              </a:r>
              <a:r>
                <a:rPr kumimoji="0" lang="en-US" sz="900" b="0" i="0" u="none" strike="noStrike" cap="none" normalizeH="0" baseline="0" dirty="0" smtClean="0">
                  <a:ln>
                    <a:noFill/>
                  </a:ln>
                  <a:solidFill>
                    <a:srgbClr val="000000"/>
                  </a:solidFill>
                  <a:effectLst/>
                  <a:latin typeface="Arial Narrow" pitchFamily="34" charset="0"/>
                  <a:cs typeface="Arial" pitchFamily="34" charset="0"/>
                </a:rPr>
                <a:t>micro-volts</a:t>
              </a:r>
              <a:r>
                <a:rPr kumimoji="0" lang="en-US" sz="500" b="0" i="0" u="none" strike="noStrike" cap="none" normalizeH="0" baseline="0" dirty="0" smtClean="0">
                  <a:ln>
                    <a:noFill/>
                  </a:ln>
                  <a:solidFill>
                    <a:srgbClr val="000000"/>
                  </a:solidFill>
                  <a:effectLst/>
                  <a:latin typeface="Arial Narrow"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Freeform 431"/>
            <p:cNvSpPr>
              <a:spLocks/>
            </p:cNvSpPr>
            <p:nvPr/>
          </p:nvSpPr>
          <p:spPr bwMode="auto">
            <a:xfrm>
              <a:off x="2335214" y="4132263"/>
              <a:ext cx="1301750" cy="884238"/>
            </a:xfrm>
            <a:custGeom>
              <a:avLst/>
              <a:gdLst/>
              <a:ahLst/>
              <a:cxnLst>
                <a:cxn ang="0">
                  <a:pos x="13" y="275"/>
                </a:cxn>
                <a:cxn ang="0">
                  <a:pos x="32" y="160"/>
                </a:cxn>
                <a:cxn ang="0">
                  <a:pos x="51" y="0"/>
                </a:cxn>
                <a:cxn ang="0">
                  <a:pos x="71" y="128"/>
                </a:cxn>
                <a:cxn ang="0">
                  <a:pos x="90" y="502"/>
                </a:cxn>
                <a:cxn ang="0">
                  <a:pos x="109" y="355"/>
                </a:cxn>
                <a:cxn ang="0">
                  <a:pos x="128" y="288"/>
                </a:cxn>
                <a:cxn ang="0">
                  <a:pos x="148" y="320"/>
                </a:cxn>
                <a:cxn ang="0">
                  <a:pos x="167" y="352"/>
                </a:cxn>
                <a:cxn ang="0">
                  <a:pos x="186" y="365"/>
                </a:cxn>
                <a:cxn ang="0">
                  <a:pos x="205" y="294"/>
                </a:cxn>
                <a:cxn ang="0">
                  <a:pos x="224" y="425"/>
                </a:cxn>
                <a:cxn ang="0">
                  <a:pos x="244" y="339"/>
                </a:cxn>
                <a:cxn ang="0">
                  <a:pos x="263" y="320"/>
                </a:cxn>
                <a:cxn ang="0">
                  <a:pos x="282" y="345"/>
                </a:cxn>
                <a:cxn ang="0">
                  <a:pos x="301" y="416"/>
                </a:cxn>
                <a:cxn ang="0">
                  <a:pos x="320" y="464"/>
                </a:cxn>
                <a:cxn ang="0">
                  <a:pos x="340" y="493"/>
                </a:cxn>
                <a:cxn ang="0">
                  <a:pos x="359" y="320"/>
                </a:cxn>
                <a:cxn ang="0">
                  <a:pos x="378" y="329"/>
                </a:cxn>
                <a:cxn ang="0">
                  <a:pos x="397" y="249"/>
                </a:cxn>
                <a:cxn ang="0">
                  <a:pos x="420" y="422"/>
                </a:cxn>
                <a:cxn ang="0">
                  <a:pos x="439" y="445"/>
                </a:cxn>
                <a:cxn ang="0">
                  <a:pos x="458" y="249"/>
                </a:cxn>
                <a:cxn ang="0">
                  <a:pos x="477" y="374"/>
                </a:cxn>
                <a:cxn ang="0">
                  <a:pos x="497" y="489"/>
                </a:cxn>
                <a:cxn ang="0">
                  <a:pos x="516" y="342"/>
                </a:cxn>
                <a:cxn ang="0">
                  <a:pos x="535" y="217"/>
                </a:cxn>
                <a:cxn ang="0">
                  <a:pos x="554" y="457"/>
                </a:cxn>
                <a:cxn ang="0">
                  <a:pos x="573" y="349"/>
                </a:cxn>
                <a:cxn ang="0">
                  <a:pos x="593" y="489"/>
                </a:cxn>
                <a:cxn ang="0">
                  <a:pos x="612" y="118"/>
                </a:cxn>
                <a:cxn ang="0">
                  <a:pos x="631" y="329"/>
                </a:cxn>
                <a:cxn ang="0">
                  <a:pos x="650" y="310"/>
                </a:cxn>
                <a:cxn ang="0">
                  <a:pos x="669" y="438"/>
                </a:cxn>
                <a:cxn ang="0">
                  <a:pos x="689" y="310"/>
                </a:cxn>
                <a:cxn ang="0">
                  <a:pos x="708" y="365"/>
                </a:cxn>
                <a:cxn ang="0">
                  <a:pos x="727" y="371"/>
                </a:cxn>
                <a:cxn ang="0">
                  <a:pos x="746" y="397"/>
                </a:cxn>
                <a:cxn ang="0">
                  <a:pos x="765" y="512"/>
                </a:cxn>
                <a:cxn ang="0">
                  <a:pos x="785" y="441"/>
                </a:cxn>
                <a:cxn ang="0">
                  <a:pos x="804" y="253"/>
                </a:cxn>
              </a:cxnLst>
              <a:rect l="0" t="0" r="r" b="b"/>
              <a:pathLst>
                <a:path w="820" h="557">
                  <a:moveTo>
                    <a:pt x="0" y="381"/>
                  </a:moveTo>
                  <a:lnTo>
                    <a:pt x="7" y="355"/>
                  </a:lnTo>
                  <a:lnTo>
                    <a:pt x="13" y="275"/>
                  </a:lnTo>
                  <a:lnTo>
                    <a:pt x="19" y="179"/>
                  </a:lnTo>
                  <a:lnTo>
                    <a:pt x="26" y="134"/>
                  </a:lnTo>
                  <a:lnTo>
                    <a:pt x="32" y="160"/>
                  </a:lnTo>
                  <a:lnTo>
                    <a:pt x="39" y="131"/>
                  </a:lnTo>
                  <a:lnTo>
                    <a:pt x="45" y="44"/>
                  </a:lnTo>
                  <a:lnTo>
                    <a:pt x="51" y="0"/>
                  </a:lnTo>
                  <a:lnTo>
                    <a:pt x="58" y="3"/>
                  </a:lnTo>
                  <a:lnTo>
                    <a:pt x="64" y="73"/>
                  </a:lnTo>
                  <a:lnTo>
                    <a:pt x="71" y="128"/>
                  </a:lnTo>
                  <a:lnTo>
                    <a:pt x="77" y="83"/>
                  </a:lnTo>
                  <a:lnTo>
                    <a:pt x="83" y="265"/>
                  </a:lnTo>
                  <a:lnTo>
                    <a:pt x="90" y="502"/>
                  </a:lnTo>
                  <a:lnTo>
                    <a:pt x="96" y="422"/>
                  </a:lnTo>
                  <a:lnTo>
                    <a:pt x="103" y="345"/>
                  </a:lnTo>
                  <a:lnTo>
                    <a:pt x="109" y="355"/>
                  </a:lnTo>
                  <a:lnTo>
                    <a:pt x="115" y="307"/>
                  </a:lnTo>
                  <a:lnTo>
                    <a:pt x="122" y="262"/>
                  </a:lnTo>
                  <a:lnTo>
                    <a:pt x="128" y="288"/>
                  </a:lnTo>
                  <a:lnTo>
                    <a:pt x="135" y="329"/>
                  </a:lnTo>
                  <a:lnTo>
                    <a:pt x="141" y="365"/>
                  </a:lnTo>
                  <a:lnTo>
                    <a:pt x="148" y="320"/>
                  </a:lnTo>
                  <a:lnTo>
                    <a:pt x="154" y="294"/>
                  </a:lnTo>
                  <a:lnTo>
                    <a:pt x="160" y="345"/>
                  </a:lnTo>
                  <a:lnTo>
                    <a:pt x="167" y="352"/>
                  </a:lnTo>
                  <a:lnTo>
                    <a:pt x="173" y="336"/>
                  </a:lnTo>
                  <a:lnTo>
                    <a:pt x="180" y="342"/>
                  </a:lnTo>
                  <a:lnTo>
                    <a:pt x="186" y="365"/>
                  </a:lnTo>
                  <a:lnTo>
                    <a:pt x="192" y="365"/>
                  </a:lnTo>
                  <a:lnTo>
                    <a:pt x="199" y="301"/>
                  </a:lnTo>
                  <a:lnTo>
                    <a:pt x="205" y="294"/>
                  </a:lnTo>
                  <a:lnTo>
                    <a:pt x="212" y="387"/>
                  </a:lnTo>
                  <a:lnTo>
                    <a:pt x="218" y="457"/>
                  </a:lnTo>
                  <a:lnTo>
                    <a:pt x="224" y="425"/>
                  </a:lnTo>
                  <a:lnTo>
                    <a:pt x="231" y="349"/>
                  </a:lnTo>
                  <a:lnTo>
                    <a:pt x="237" y="310"/>
                  </a:lnTo>
                  <a:lnTo>
                    <a:pt x="244" y="339"/>
                  </a:lnTo>
                  <a:lnTo>
                    <a:pt x="250" y="317"/>
                  </a:lnTo>
                  <a:lnTo>
                    <a:pt x="256" y="285"/>
                  </a:lnTo>
                  <a:lnTo>
                    <a:pt x="263" y="320"/>
                  </a:lnTo>
                  <a:lnTo>
                    <a:pt x="269" y="342"/>
                  </a:lnTo>
                  <a:lnTo>
                    <a:pt x="276" y="320"/>
                  </a:lnTo>
                  <a:lnTo>
                    <a:pt x="282" y="345"/>
                  </a:lnTo>
                  <a:lnTo>
                    <a:pt x="288" y="374"/>
                  </a:lnTo>
                  <a:lnTo>
                    <a:pt x="295" y="371"/>
                  </a:lnTo>
                  <a:lnTo>
                    <a:pt x="301" y="416"/>
                  </a:lnTo>
                  <a:lnTo>
                    <a:pt x="308" y="445"/>
                  </a:lnTo>
                  <a:lnTo>
                    <a:pt x="314" y="457"/>
                  </a:lnTo>
                  <a:lnTo>
                    <a:pt x="320" y="464"/>
                  </a:lnTo>
                  <a:lnTo>
                    <a:pt x="327" y="509"/>
                  </a:lnTo>
                  <a:lnTo>
                    <a:pt x="333" y="537"/>
                  </a:lnTo>
                  <a:lnTo>
                    <a:pt x="340" y="493"/>
                  </a:lnTo>
                  <a:lnTo>
                    <a:pt x="346" y="413"/>
                  </a:lnTo>
                  <a:lnTo>
                    <a:pt x="352" y="384"/>
                  </a:lnTo>
                  <a:lnTo>
                    <a:pt x="359" y="320"/>
                  </a:lnTo>
                  <a:lnTo>
                    <a:pt x="365" y="269"/>
                  </a:lnTo>
                  <a:lnTo>
                    <a:pt x="372" y="288"/>
                  </a:lnTo>
                  <a:lnTo>
                    <a:pt x="378" y="329"/>
                  </a:lnTo>
                  <a:lnTo>
                    <a:pt x="384" y="269"/>
                  </a:lnTo>
                  <a:lnTo>
                    <a:pt x="391" y="221"/>
                  </a:lnTo>
                  <a:lnTo>
                    <a:pt x="397" y="249"/>
                  </a:lnTo>
                  <a:lnTo>
                    <a:pt x="404" y="217"/>
                  </a:lnTo>
                  <a:lnTo>
                    <a:pt x="413" y="262"/>
                  </a:lnTo>
                  <a:lnTo>
                    <a:pt x="420" y="422"/>
                  </a:lnTo>
                  <a:lnTo>
                    <a:pt x="426" y="416"/>
                  </a:lnTo>
                  <a:lnTo>
                    <a:pt x="432" y="336"/>
                  </a:lnTo>
                  <a:lnTo>
                    <a:pt x="439" y="445"/>
                  </a:lnTo>
                  <a:lnTo>
                    <a:pt x="445" y="505"/>
                  </a:lnTo>
                  <a:lnTo>
                    <a:pt x="452" y="285"/>
                  </a:lnTo>
                  <a:lnTo>
                    <a:pt x="458" y="249"/>
                  </a:lnTo>
                  <a:lnTo>
                    <a:pt x="465" y="358"/>
                  </a:lnTo>
                  <a:lnTo>
                    <a:pt x="471" y="553"/>
                  </a:lnTo>
                  <a:lnTo>
                    <a:pt x="477" y="374"/>
                  </a:lnTo>
                  <a:lnTo>
                    <a:pt x="484" y="115"/>
                  </a:lnTo>
                  <a:lnTo>
                    <a:pt x="490" y="256"/>
                  </a:lnTo>
                  <a:lnTo>
                    <a:pt x="497" y="489"/>
                  </a:lnTo>
                  <a:lnTo>
                    <a:pt x="503" y="355"/>
                  </a:lnTo>
                  <a:lnTo>
                    <a:pt x="509" y="253"/>
                  </a:lnTo>
                  <a:lnTo>
                    <a:pt x="516" y="342"/>
                  </a:lnTo>
                  <a:lnTo>
                    <a:pt x="522" y="445"/>
                  </a:lnTo>
                  <a:lnTo>
                    <a:pt x="529" y="509"/>
                  </a:lnTo>
                  <a:lnTo>
                    <a:pt x="535" y="217"/>
                  </a:lnTo>
                  <a:lnTo>
                    <a:pt x="541" y="105"/>
                  </a:lnTo>
                  <a:lnTo>
                    <a:pt x="548" y="339"/>
                  </a:lnTo>
                  <a:lnTo>
                    <a:pt x="554" y="457"/>
                  </a:lnTo>
                  <a:lnTo>
                    <a:pt x="561" y="339"/>
                  </a:lnTo>
                  <a:lnTo>
                    <a:pt x="567" y="291"/>
                  </a:lnTo>
                  <a:lnTo>
                    <a:pt x="573" y="349"/>
                  </a:lnTo>
                  <a:lnTo>
                    <a:pt x="580" y="393"/>
                  </a:lnTo>
                  <a:lnTo>
                    <a:pt x="586" y="409"/>
                  </a:lnTo>
                  <a:lnTo>
                    <a:pt x="593" y="489"/>
                  </a:lnTo>
                  <a:lnTo>
                    <a:pt x="599" y="467"/>
                  </a:lnTo>
                  <a:lnTo>
                    <a:pt x="605" y="166"/>
                  </a:lnTo>
                  <a:lnTo>
                    <a:pt x="612" y="118"/>
                  </a:lnTo>
                  <a:lnTo>
                    <a:pt x="618" y="326"/>
                  </a:lnTo>
                  <a:lnTo>
                    <a:pt x="625" y="377"/>
                  </a:lnTo>
                  <a:lnTo>
                    <a:pt x="631" y="329"/>
                  </a:lnTo>
                  <a:lnTo>
                    <a:pt x="637" y="342"/>
                  </a:lnTo>
                  <a:lnTo>
                    <a:pt x="644" y="313"/>
                  </a:lnTo>
                  <a:lnTo>
                    <a:pt x="650" y="310"/>
                  </a:lnTo>
                  <a:lnTo>
                    <a:pt x="657" y="323"/>
                  </a:lnTo>
                  <a:lnTo>
                    <a:pt x="663" y="349"/>
                  </a:lnTo>
                  <a:lnTo>
                    <a:pt x="669" y="438"/>
                  </a:lnTo>
                  <a:lnTo>
                    <a:pt x="676" y="499"/>
                  </a:lnTo>
                  <a:lnTo>
                    <a:pt x="682" y="531"/>
                  </a:lnTo>
                  <a:lnTo>
                    <a:pt x="689" y="310"/>
                  </a:lnTo>
                  <a:lnTo>
                    <a:pt x="695" y="128"/>
                  </a:lnTo>
                  <a:lnTo>
                    <a:pt x="701" y="233"/>
                  </a:lnTo>
                  <a:lnTo>
                    <a:pt x="708" y="365"/>
                  </a:lnTo>
                  <a:lnTo>
                    <a:pt x="714" y="365"/>
                  </a:lnTo>
                  <a:lnTo>
                    <a:pt x="721" y="387"/>
                  </a:lnTo>
                  <a:lnTo>
                    <a:pt x="727" y="371"/>
                  </a:lnTo>
                  <a:lnTo>
                    <a:pt x="733" y="336"/>
                  </a:lnTo>
                  <a:lnTo>
                    <a:pt x="740" y="349"/>
                  </a:lnTo>
                  <a:lnTo>
                    <a:pt x="746" y="397"/>
                  </a:lnTo>
                  <a:lnTo>
                    <a:pt x="753" y="387"/>
                  </a:lnTo>
                  <a:lnTo>
                    <a:pt x="759" y="400"/>
                  </a:lnTo>
                  <a:lnTo>
                    <a:pt x="765" y="512"/>
                  </a:lnTo>
                  <a:lnTo>
                    <a:pt x="772" y="557"/>
                  </a:lnTo>
                  <a:lnTo>
                    <a:pt x="778" y="489"/>
                  </a:lnTo>
                  <a:lnTo>
                    <a:pt x="785" y="441"/>
                  </a:lnTo>
                  <a:lnTo>
                    <a:pt x="791" y="365"/>
                  </a:lnTo>
                  <a:lnTo>
                    <a:pt x="798" y="243"/>
                  </a:lnTo>
                  <a:lnTo>
                    <a:pt x="804" y="253"/>
                  </a:lnTo>
                  <a:lnTo>
                    <a:pt x="810" y="313"/>
                  </a:lnTo>
                  <a:lnTo>
                    <a:pt x="820" y="243"/>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 name="Freeform 432"/>
            <p:cNvSpPr>
              <a:spLocks/>
            </p:cNvSpPr>
            <p:nvPr/>
          </p:nvSpPr>
          <p:spPr bwMode="auto">
            <a:xfrm>
              <a:off x="2335214" y="3994151"/>
              <a:ext cx="1301750" cy="1073150"/>
            </a:xfrm>
            <a:custGeom>
              <a:avLst/>
              <a:gdLst/>
              <a:ahLst/>
              <a:cxnLst>
                <a:cxn ang="0">
                  <a:pos x="13" y="304"/>
                </a:cxn>
                <a:cxn ang="0">
                  <a:pos x="32" y="327"/>
                </a:cxn>
                <a:cxn ang="0">
                  <a:pos x="51" y="429"/>
                </a:cxn>
                <a:cxn ang="0">
                  <a:pos x="71" y="64"/>
                </a:cxn>
                <a:cxn ang="0">
                  <a:pos x="90" y="343"/>
                </a:cxn>
                <a:cxn ang="0">
                  <a:pos x="109" y="372"/>
                </a:cxn>
                <a:cxn ang="0">
                  <a:pos x="128" y="448"/>
                </a:cxn>
                <a:cxn ang="0">
                  <a:pos x="148" y="381"/>
                </a:cxn>
                <a:cxn ang="0">
                  <a:pos x="167" y="455"/>
                </a:cxn>
                <a:cxn ang="0">
                  <a:pos x="186" y="407"/>
                </a:cxn>
                <a:cxn ang="0">
                  <a:pos x="205" y="493"/>
                </a:cxn>
                <a:cxn ang="0">
                  <a:pos x="224" y="372"/>
                </a:cxn>
                <a:cxn ang="0">
                  <a:pos x="244" y="532"/>
                </a:cxn>
                <a:cxn ang="0">
                  <a:pos x="263" y="397"/>
                </a:cxn>
                <a:cxn ang="0">
                  <a:pos x="282" y="484"/>
                </a:cxn>
                <a:cxn ang="0">
                  <a:pos x="301" y="394"/>
                </a:cxn>
                <a:cxn ang="0">
                  <a:pos x="320" y="448"/>
                </a:cxn>
                <a:cxn ang="0">
                  <a:pos x="340" y="327"/>
                </a:cxn>
                <a:cxn ang="0">
                  <a:pos x="359" y="436"/>
                </a:cxn>
                <a:cxn ang="0">
                  <a:pos x="378" y="423"/>
                </a:cxn>
                <a:cxn ang="0">
                  <a:pos x="397" y="375"/>
                </a:cxn>
                <a:cxn ang="0">
                  <a:pos x="420" y="276"/>
                </a:cxn>
                <a:cxn ang="0">
                  <a:pos x="439" y="346"/>
                </a:cxn>
                <a:cxn ang="0">
                  <a:pos x="458" y="391"/>
                </a:cxn>
                <a:cxn ang="0">
                  <a:pos x="477" y="23"/>
                </a:cxn>
                <a:cxn ang="0">
                  <a:pos x="497" y="420"/>
                </a:cxn>
                <a:cxn ang="0">
                  <a:pos x="516" y="631"/>
                </a:cxn>
                <a:cxn ang="0">
                  <a:pos x="535" y="247"/>
                </a:cxn>
                <a:cxn ang="0">
                  <a:pos x="554" y="500"/>
                </a:cxn>
                <a:cxn ang="0">
                  <a:pos x="573" y="442"/>
                </a:cxn>
                <a:cxn ang="0">
                  <a:pos x="593" y="570"/>
                </a:cxn>
                <a:cxn ang="0">
                  <a:pos x="612" y="615"/>
                </a:cxn>
                <a:cxn ang="0">
                  <a:pos x="631" y="397"/>
                </a:cxn>
                <a:cxn ang="0">
                  <a:pos x="650" y="445"/>
                </a:cxn>
                <a:cxn ang="0">
                  <a:pos x="669" y="573"/>
                </a:cxn>
                <a:cxn ang="0">
                  <a:pos x="689" y="340"/>
                </a:cxn>
                <a:cxn ang="0">
                  <a:pos x="708" y="432"/>
                </a:cxn>
                <a:cxn ang="0">
                  <a:pos x="727" y="423"/>
                </a:cxn>
                <a:cxn ang="0">
                  <a:pos x="746" y="455"/>
                </a:cxn>
                <a:cxn ang="0">
                  <a:pos x="765" y="407"/>
                </a:cxn>
                <a:cxn ang="0">
                  <a:pos x="785" y="506"/>
                </a:cxn>
                <a:cxn ang="0">
                  <a:pos x="804" y="522"/>
                </a:cxn>
              </a:cxnLst>
              <a:rect l="0" t="0" r="r" b="b"/>
              <a:pathLst>
                <a:path w="820" h="676">
                  <a:moveTo>
                    <a:pt x="0" y="570"/>
                  </a:moveTo>
                  <a:lnTo>
                    <a:pt x="7" y="55"/>
                  </a:lnTo>
                  <a:lnTo>
                    <a:pt x="13" y="304"/>
                  </a:lnTo>
                  <a:lnTo>
                    <a:pt x="19" y="439"/>
                  </a:lnTo>
                  <a:lnTo>
                    <a:pt x="26" y="327"/>
                  </a:lnTo>
                  <a:lnTo>
                    <a:pt x="32" y="327"/>
                  </a:lnTo>
                  <a:lnTo>
                    <a:pt x="39" y="429"/>
                  </a:lnTo>
                  <a:lnTo>
                    <a:pt x="45" y="471"/>
                  </a:lnTo>
                  <a:lnTo>
                    <a:pt x="51" y="429"/>
                  </a:lnTo>
                  <a:lnTo>
                    <a:pt x="58" y="388"/>
                  </a:lnTo>
                  <a:lnTo>
                    <a:pt x="64" y="237"/>
                  </a:lnTo>
                  <a:lnTo>
                    <a:pt x="71" y="64"/>
                  </a:lnTo>
                  <a:lnTo>
                    <a:pt x="77" y="19"/>
                  </a:lnTo>
                  <a:lnTo>
                    <a:pt x="83" y="0"/>
                  </a:lnTo>
                  <a:lnTo>
                    <a:pt x="90" y="343"/>
                  </a:lnTo>
                  <a:lnTo>
                    <a:pt x="96" y="567"/>
                  </a:lnTo>
                  <a:lnTo>
                    <a:pt x="103" y="452"/>
                  </a:lnTo>
                  <a:lnTo>
                    <a:pt x="109" y="372"/>
                  </a:lnTo>
                  <a:lnTo>
                    <a:pt x="115" y="423"/>
                  </a:lnTo>
                  <a:lnTo>
                    <a:pt x="122" y="471"/>
                  </a:lnTo>
                  <a:lnTo>
                    <a:pt x="128" y="448"/>
                  </a:lnTo>
                  <a:lnTo>
                    <a:pt x="135" y="410"/>
                  </a:lnTo>
                  <a:lnTo>
                    <a:pt x="141" y="391"/>
                  </a:lnTo>
                  <a:lnTo>
                    <a:pt x="148" y="381"/>
                  </a:lnTo>
                  <a:lnTo>
                    <a:pt x="154" y="394"/>
                  </a:lnTo>
                  <a:lnTo>
                    <a:pt x="160" y="442"/>
                  </a:lnTo>
                  <a:lnTo>
                    <a:pt x="167" y="455"/>
                  </a:lnTo>
                  <a:lnTo>
                    <a:pt x="173" y="416"/>
                  </a:lnTo>
                  <a:lnTo>
                    <a:pt x="180" y="397"/>
                  </a:lnTo>
                  <a:lnTo>
                    <a:pt x="186" y="407"/>
                  </a:lnTo>
                  <a:lnTo>
                    <a:pt x="192" y="429"/>
                  </a:lnTo>
                  <a:lnTo>
                    <a:pt x="199" y="445"/>
                  </a:lnTo>
                  <a:lnTo>
                    <a:pt x="205" y="493"/>
                  </a:lnTo>
                  <a:lnTo>
                    <a:pt x="212" y="516"/>
                  </a:lnTo>
                  <a:lnTo>
                    <a:pt x="218" y="426"/>
                  </a:lnTo>
                  <a:lnTo>
                    <a:pt x="224" y="372"/>
                  </a:lnTo>
                  <a:lnTo>
                    <a:pt x="231" y="423"/>
                  </a:lnTo>
                  <a:lnTo>
                    <a:pt x="237" y="519"/>
                  </a:lnTo>
                  <a:lnTo>
                    <a:pt x="244" y="532"/>
                  </a:lnTo>
                  <a:lnTo>
                    <a:pt x="250" y="480"/>
                  </a:lnTo>
                  <a:lnTo>
                    <a:pt x="256" y="429"/>
                  </a:lnTo>
                  <a:lnTo>
                    <a:pt x="263" y="397"/>
                  </a:lnTo>
                  <a:lnTo>
                    <a:pt x="269" y="404"/>
                  </a:lnTo>
                  <a:lnTo>
                    <a:pt x="276" y="458"/>
                  </a:lnTo>
                  <a:lnTo>
                    <a:pt x="282" y="484"/>
                  </a:lnTo>
                  <a:lnTo>
                    <a:pt x="288" y="407"/>
                  </a:lnTo>
                  <a:lnTo>
                    <a:pt x="295" y="336"/>
                  </a:lnTo>
                  <a:lnTo>
                    <a:pt x="301" y="394"/>
                  </a:lnTo>
                  <a:lnTo>
                    <a:pt x="308" y="493"/>
                  </a:lnTo>
                  <a:lnTo>
                    <a:pt x="314" y="509"/>
                  </a:lnTo>
                  <a:lnTo>
                    <a:pt x="320" y="448"/>
                  </a:lnTo>
                  <a:lnTo>
                    <a:pt x="327" y="384"/>
                  </a:lnTo>
                  <a:lnTo>
                    <a:pt x="333" y="336"/>
                  </a:lnTo>
                  <a:lnTo>
                    <a:pt x="340" y="327"/>
                  </a:lnTo>
                  <a:lnTo>
                    <a:pt x="346" y="416"/>
                  </a:lnTo>
                  <a:lnTo>
                    <a:pt x="352" y="455"/>
                  </a:lnTo>
                  <a:lnTo>
                    <a:pt x="359" y="436"/>
                  </a:lnTo>
                  <a:lnTo>
                    <a:pt x="365" y="448"/>
                  </a:lnTo>
                  <a:lnTo>
                    <a:pt x="372" y="471"/>
                  </a:lnTo>
                  <a:lnTo>
                    <a:pt x="378" y="423"/>
                  </a:lnTo>
                  <a:lnTo>
                    <a:pt x="384" y="336"/>
                  </a:lnTo>
                  <a:lnTo>
                    <a:pt x="391" y="362"/>
                  </a:lnTo>
                  <a:lnTo>
                    <a:pt x="397" y="375"/>
                  </a:lnTo>
                  <a:lnTo>
                    <a:pt x="404" y="372"/>
                  </a:lnTo>
                  <a:lnTo>
                    <a:pt x="413" y="413"/>
                  </a:lnTo>
                  <a:lnTo>
                    <a:pt x="420" y="276"/>
                  </a:lnTo>
                  <a:lnTo>
                    <a:pt x="426" y="115"/>
                  </a:lnTo>
                  <a:lnTo>
                    <a:pt x="432" y="218"/>
                  </a:lnTo>
                  <a:lnTo>
                    <a:pt x="439" y="346"/>
                  </a:lnTo>
                  <a:lnTo>
                    <a:pt x="445" y="295"/>
                  </a:lnTo>
                  <a:lnTo>
                    <a:pt x="452" y="266"/>
                  </a:lnTo>
                  <a:lnTo>
                    <a:pt x="458" y="391"/>
                  </a:lnTo>
                  <a:lnTo>
                    <a:pt x="465" y="477"/>
                  </a:lnTo>
                  <a:lnTo>
                    <a:pt x="471" y="285"/>
                  </a:lnTo>
                  <a:lnTo>
                    <a:pt x="477" y="23"/>
                  </a:lnTo>
                  <a:lnTo>
                    <a:pt x="484" y="324"/>
                  </a:lnTo>
                  <a:lnTo>
                    <a:pt x="490" y="589"/>
                  </a:lnTo>
                  <a:lnTo>
                    <a:pt x="497" y="420"/>
                  </a:lnTo>
                  <a:lnTo>
                    <a:pt x="503" y="333"/>
                  </a:lnTo>
                  <a:lnTo>
                    <a:pt x="509" y="480"/>
                  </a:lnTo>
                  <a:lnTo>
                    <a:pt x="516" y="631"/>
                  </a:lnTo>
                  <a:lnTo>
                    <a:pt x="522" y="602"/>
                  </a:lnTo>
                  <a:lnTo>
                    <a:pt x="529" y="272"/>
                  </a:lnTo>
                  <a:lnTo>
                    <a:pt x="535" y="247"/>
                  </a:lnTo>
                  <a:lnTo>
                    <a:pt x="541" y="586"/>
                  </a:lnTo>
                  <a:lnTo>
                    <a:pt x="548" y="666"/>
                  </a:lnTo>
                  <a:lnTo>
                    <a:pt x="554" y="500"/>
                  </a:lnTo>
                  <a:lnTo>
                    <a:pt x="561" y="413"/>
                  </a:lnTo>
                  <a:lnTo>
                    <a:pt x="567" y="410"/>
                  </a:lnTo>
                  <a:lnTo>
                    <a:pt x="573" y="442"/>
                  </a:lnTo>
                  <a:lnTo>
                    <a:pt x="580" y="544"/>
                  </a:lnTo>
                  <a:lnTo>
                    <a:pt x="586" y="676"/>
                  </a:lnTo>
                  <a:lnTo>
                    <a:pt x="593" y="570"/>
                  </a:lnTo>
                  <a:lnTo>
                    <a:pt x="599" y="240"/>
                  </a:lnTo>
                  <a:lnTo>
                    <a:pt x="605" y="327"/>
                  </a:lnTo>
                  <a:lnTo>
                    <a:pt x="612" y="615"/>
                  </a:lnTo>
                  <a:lnTo>
                    <a:pt x="618" y="576"/>
                  </a:lnTo>
                  <a:lnTo>
                    <a:pt x="625" y="429"/>
                  </a:lnTo>
                  <a:lnTo>
                    <a:pt x="631" y="397"/>
                  </a:lnTo>
                  <a:lnTo>
                    <a:pt x="637" y="423"/>
                  </a:lnTo>
                  <a:lnTo>
                    <a:pt x="644" y="452"/>
                  </a:lnTo>
                  <a:lnTo>
                    <a:pt x="650" y="445"/>
                  </a:lnTo>
                  <a:lnTo>
                    <a:pt x="657" y="461"/>
                  </a:lnTo>
                  <a:lnTo>
                    <a:pt x="663" y="519"/>
                  </a:lnTo>
                  <a:lnTo>
                    <a:pt x="669" y="573"/>
                  </a:lnTo>
                  <a:lnTo>
                    <a:pt x="676" y="557"/>
                  </a:lnTo>
                  <a:lnTo>
                    <a:pt x="682" y="368"/>
                  </a:lnTo>
                  <a:lnTo>
                    <a:pt x="689" y="340"/>
                  </a:lnTo>
                  <a:lnTo>
                    <a:pt x="695" y="532"/>
                  </a:lnTo>
                  <a:lnTo>
                    <a:pt x="701" y="567"/>
                  </a:lnTo>
                  <a:lnTo>
                    <a:pt x="708" y="432"/>
                  </a:lnTo>
                  <a:lnTo>
                    <a:pt x="714" y="413"/>
                  </a:lnTo>
                  <a:lnTo>
                    <a:pt x="721" y="442"/>
                  </a:lnTo>
                  <a:lnTo>
                    <a:pt x="727" y="423"/>
                  </a:lnTo>
                  <a:lnTo>
                    <a:pt x="733" y="423"/>
                  </a:lnTo>
                  <a:lnTo>
                    <a:pt x="740" y="445"/>
                  </a:lnTo>
                  <a:lnTo>
                    <a:pt x="746" y="455"/>
                  </a:lnTo>
                  <a:lnTo>
                    <a:pt x="753" y="484"/>
                  </a:lnTo>
                  <a:lnTo>
                    <a:pt x="759" y="484"/>
                  </a:lnTo>
                  <a:lnTo>
                    <a:pt x="765" y="407"/>
                  </a:lnTo>
                  <a:lnTo>
                    <a:pt x="772" y="397"/>
                  </a:lnTo>
                  <a:lnTo>
                    <a:pt x="778" y="512"/>
                  </a:lnTo>
                  <a:lnTo>
                    <a:pt x="785" y="506"/>
                  </a:lnTo>
                  <a:lnTo>
                    <a:pt x="791" y="388"/>
                  </a:lnTo>
                  <a:lnTo>
                    <a:pt x="798" y="423"/>
                  </a:lnTo>
                  <a:lnTo>
                    <a:pt x="804" y="522"/>
                  </a:lnTo>
                  <a:lnTo>
                    <a:pt x="810" y="516"/>
                  </a:lnTo>
                  <a:lnTo>
                    <a:pt x="820" y="551"/>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433"/>
            <p:cNvSpPr>
              <a:spLocks/>
            </p:cNvSpPr>
            <p:nvPr/>
          </p:nvSpPr>
          <p:spPr bwMode="auto">
            <a:xfrm>
              <a:off x="2335214" y="4589463"/>
              <a:ext cx="1301750" cy="223838"/>
            </a:xfrm>
            <a:custGeom>
              <a:avLst/>
              <a:gdLst/>
              <a:ahLst/>
              <a:cxnLst>
                <a:cxn ang="0">
                  <a:pos x="13" y="51"/>
                </a:cxn>
                <a:cxn ang="0">
                  <a:pos x="32" y="51"/>
                </a:cxn>
                <a:cxn ang="0">
                  <a:pos x="51" y="51"/>
                </a:cxn>
                <a:cxn ang="0">
                  <a:pos x="71" y="51"/>
                </a:cxn>
                <a:cxn ang="0">
                  <a:pos x="90" y="51"/>
                </a:cxn>
                <a:cxn ang="0">
                  <a:pos x="109" y="51"/>
                </a:cxn>
                <a:cxn ang="0">
                  <a:pos x="128" y="51"/>
                </a:cxn>
                <a:cxn ang="0">
                  <a:pos x="148" y="51"/>
                </a:cxn>
                <a:cxn ang="0">
                  <a:pos x="167" y="54"/>
                </a:cxn>
                <a:cxn ang="0">
                  <a:pos x="186" y="54"/>
                </a:cxn>
                <a:cxn ang="0">
                  <a:pos x="205" y="57"/>
                </a:cxn>
                <a:cxn ang="0">
                  <a:pos x="224" y="61"/>
                </a:cxn>
                <a:cxn ang="0">
                  <a:pos x="244" y="61"/>
                </a:cxn>
                <a:cxn ang="0">
                  <a:pos x="263" y="64"/>
                </a:cxn>
                <a:cxn ang="0">
                  <a:pos x="282" y="54"/>
                </a:cxn>
                <a:cxn ang="0">
                  <a:pos x="301" y="19"/>
                </a:cxn>
                <a:cxn ang="0">
                  <a:pos x="320" y="9"/>
                </a:cxn>
                <a:cxn ang="0">
                  <a:pos x="340" y="16"/>
                </a:cxn>
                <a:cxn ang="0">
                  <a:pos x="359" y="13"/>
                </a:cxn>
                <a:cxn ang="0">
                  <a:pos x="378" y="13"/>
                </a:cxn>
                <a:cxn ang="0">
                  <a:pos x="397" y="29"/>
                </a:cxn>
                <a:cxn ang="0">
                  <a:pos x="420" y="45"/>
                </a:cxn>
                <a:cxn ang="0">
                  <a:pos x="439" y="70"/>
                </a:cxn>
                <a:cxn ang="0">
                  <a:pos x="458" y="115"/>
                </a:cxn>
                <a:cxn ang="0">
                  <a:pos x="477" y="131"/>
                </a:cxn>
                <a:cxn ang="0">
                  <a:pos x="497" y="105"/>
                </a:cxn>
                <a:cxn ang="0">
                  <a:pos x="516" y="89"/>
                </a:cxn>
                <a:cxn ang="0">
                  <a:pos x="535" y="73"/>
                </a:cxn>
                <a:cxn ang="0">
                  <a:pos x="554" y="57"/>
                </a:cxn>
                <a:cxn ang="0">
                  <a:pos x="573" y="54"/>
                </a:cxn>
                <a:cxn ang="0">
                  <a:pos x="593" y="51"/>
                </a:cxn>
                <a:cxn ang="0">
                  <a:pos x="612" y="51"/>
                </a:cxn>
                <a:cxn ang="0">
                  <a:pos x="631" y="51"/>
                </a:cxn>
                <a:cxn ang="0">
                  <a:pos x="650" y="51"/>
                </a:cxn>
                <a:cxn ang="0">
                  <a:pos x="669" y="51"/>
                </a:cxn>
                <a:cxn ang="0">
                  <a:pos x="689" y="51"/>
                </a:cxn>
                <a:cxn ang="0">
                  <a:pos x="708" y="51"/>
                </a:cxn>
                <a:cxn ang="0">
                  <a:pos x="727" y="51"/>
                </a:cxn>
                <a:cxn ang="0">
                  <a:pos x="746" y="48"/>
                </a:cxn>
                <a:cxn ang="0">
                  <a:pos x="765" y="45"/>
                </a:cxn>
                <a:cxn ang="0">
                  <a:pos x="785" y="45"/>
                </a:cxn>
                <a:cxn ang="0">
                  <a:pos x="804" y="38"/>
                </a:cxn>
              </a:cxnLst>
              <a:rect l="0" t="0" r="r" b="b"/>
              <a:pathLst>
                <a:path w="820" h="141">
                  <a:moveTo>
                    <a:pt x="0" y="48"/>
                  </a:moveTo>
                  <a:lnTo>
                    <a:pt x="7" y="51"/>
                  </a:lnTo>
                  <a:lnTo>
                    <a:pt x="13" y="51"/>
                  </a:lnTo>
                  <a:lnTo>
                    <a:pt x="19" y="51"/>
                  </a:lnTo>
                  <a:lnTo>
                    <a:pt x="26" y="51"/>
                  </a:lnTo>
                  <a:lnTo>
                    <a:pt x="32" y="51"/>
                  </a:lnTo>
                  <a:lnTo>
                    <a:pt x="39" y="51"/>
                  </a:lnTo>
                  <a:lnTo>
                    <a:pt x="45" y="51"/>
                  </a:lnTo>
                  <a:lnTo>
                    <a:pt x="51" y="51"/>
                  </a:lnTo>
                  <a:lnTo>
                    <a:pt x="58" y="51"/>
                  </a:lnTo>
                  <a:lnTo>
                    <a:pt x="64" y="51"/>
                  </a:lnTo>
                  <a:lnTo>
                    <a:pt x="71" y="51"/>
                  </a:lnTo>
                  <a:lnTo>
                    <a:pt x="77" y="51"/>
                  </a:lnTo>
                  <a:lnTo>
                    <a:pt x="83" y="51"/>
                  </a:lnTo>
                  <a:lnTo>
                    <a:pt x="90" y="51"/>
                  </a:lnTo>
                  <a:lnTo>
                    <a:pt x="96" y="51"/>
                  </a:lnTo>
                  <a:lnTo>
                    <a:pt x="103" y="51"/>
                  </a:lnTo>
                  <a:lnTo>
                    <a:pt x="109" y="51"/>
                  </a:lnTo>
                  <a:lnTo>
                    <a:pt x="115" y="51"/>
                  </a:lnTo>
                  <a:lnTo>
                    <a:pt x="122" y="51"/>
                  </a:lnTo>
                  <a:lnTo>
                    <a:pt x="128" y="51"/>
                  </a:lnTo>
                  <a:lnTo>
                    <a:pt x="135" y="51"/>
                  </a:lnTo>
                  <a:lnTo>
                    <a:pt x="141" y="51"/>
                  </a:lnTo>
                  <a:lnTo>
                    <a:pt x="148" y="51"/>
                  </a:lnTo>
                  <a:lnTo>
                    <a:pt x="154" y="51"/>
                  </a:lnTo>
                  <a:lnTo>
                    <a:pt x="160" y="54"/>
                  </a:lnTo>
                  <a:lnTo>
                    <a:pt x="167" y="54"/>
                  </a:lnTo>
                  <a:lnTo>
                    <a:pt x="173" y="54"/>
                  </a:lnTo>
                  <a:lnTo>
                    <a:pt x="180" y="54"/>
                  </a:lnTo>
                  <a:lnTo>
                    <a:pt x="186" y="54"/>
                  </a:lnTo>
                  <a:lnTo>
                    <a:pt x="192" y="54"/>
                  </a:lnTo>
                  <a:lnTo>
                    <a:pt x="199" y="57"/>
                  </a:lnTo>
                  <a:lnTo>
                    <a:pt x="205" y="57"/>
                  </a:lnTo>
                  <a:lnTo>
                    <a:pt x="212" y="57"/>
                  </a:lnTo>
                  <a:lnTo>
                    <a:pt x="218" y="61"/>
                  </a:lnTo>
                  <a:lnTo>
                    <a:pt x="224" y="61"/>
                  </a:lnTo>
                  <a:lnTo>
                    <a:pt x="231" y="61"/>
                  </a:lnTo>
                  <a:lnTo>
                    <a:pt x="237" y="61"/>
                  </a:lnTo>
                  <a:lnTo>
                    <a:pt x="244" y="61"/>
                  </a:lnTo>
                  <a:lnTo>
                    <a:pt x="250" y="64"/>
                  </a:lnTo>
                  <a:lnTo>
                    <a:pt x="256" y="64"/>
                  </a:lnTo>
                  <a:lnTo>
                    <a:pt x="263" y="64"/>
                  </a:lnTo>
                  <a:lnTo>
                    <a:pt x="269" y="64"/>
                  </a:lnTo>
                  <a:lnTo>
                    <a:pt x="276" y="61"/>
                  </a:lnTo>
                  <a:lnTo>
                    <a:pt x="282" y="54"/>
                  </a:lnTo>
                  <a:lnTo>
                    <a:pt x="288" y="48"/>
                  </a:lnTo>
                  <a:lnTo>
                    <a:pt x="295" y="35"/>
                  </a:lnTo>
                  <a:lnTo>
                    <a:pt x="301" y="19"/>
                  </a:lnTo>
                  <a:lnTo>
                    <a:pt x="308" y="3"/>
                  </a:lnTo>
                  <a:lnTo>
                    <a:pt x="314" y="0"/>
                  </a:lnTo>
                  <a:lnTo>
                    <a:pt x="320" y="9"/>
                  </a:lnTo>
                  <a:lnTo>
                    <a:pt x="327" y="16"/>
                  </a:lnTo>
                  <a:lnTo>
                    <a:pt x="333" y="16"/>
                  </a:lnTo>
                  <a:lnTo>
                    <a:pt x="340" y="16"/>
                  </a:lnTo>
                  <a:lnTo>
                    <a:pt x="346" y="16"/>
                  </a:lnTo>
                  <a:lnTo>
                    <a:pt x="352" y="16"/>
                  </a:lnTo>
                  <a:lnTo>
                    <a:pt x="359" y="13"/>
                  </a:lnTo>
                  <a:lnTo>
                    <a:pt x="365" y="9"/>
                  </a:lnTo>
                  <a:lnTo>
                    <a:pt x="372" y="9"/>
                  </a:lnTo>
                  <a:lnTo>
                    <a:pt x="378" y="13"/>
                  </a:lnTo>
                  <a:lnTo>
                    <a:pt x="384" y="16"/>
                  </a:lnTo>
                  <a:lnTo>
                    <a:pt x="391" y="22"/>
                  </a:lnTo>
                  <a:lnTo>
                    <a:pt x="397" y="29"/>
                  </a:lnTo>
                  <a:lnTo>
                    <a:pt x="404" y="35"/>
                  </a:lnTo>
                  <a:lnTo>
                    <a:pt x="413" y="41"/>
                  </a:lnTo>
                  <a:lnTo>
                    <a:pt x="420" y="45"/>
                  </a:lnTo>
                  <a:lnTo>
                    <a:pt x="426" y="51"/>
                  </a:lnTo>
                  <a:lnTo>
                    <a:pt x="432" y="61"/>
                  </a:lnTo>
                  <a:lnTo>
                    <a:pt x="439" y="70"/>
                  </a:lnTo>
                  <a:lnTo>
                    <a:pt x="445" y="80"/>
                  </a:lnTo>
                  <a:lnTo>
                    <a:pt x="452" y="99"/>
                  </a:lnTo>
                  <a:lnTo>
                    <a:pt x="458" y="115"/>
                  </a:lnTo>
                  <a:lnTo>
                    <a:pt x="465" y="115"/>
                  </a:lnTo>
                  <a:lnTo>
                    <a:pt x="471" y="121"/>
                  </a:lnTo>
                  <a:lnTo>
                    <a:pt x="477" y="131"/>
                  </a:lnTo>
                  <a:lnTo>
                    <a:pt x="484" y="141"/>
                  </a:lnTo>
                  <a:lnTo>
                    <a:pt x="490" y="125"/>
                  </a:lnTo>
                  <a:lnTo>
                    <a:pt x="497" y="105"/>
                  </a:lnTo>
                  <a:lnTo>
                    <a:pt x="503" y="102"/>
                  </a:lnTo>
                  <a:lnTo>
                    <a:pt x="509" y="102"/>
                  </a:lnTo>
                  <a:lnTo>
                    <a:pt x="516" y="89"/>
                  </a:lnTo>
                  <a:lnTo>
                    <a:pt x="522" y="80"/>
                  </a:lnTo>
                  <a:lnTo>
                    <a:pt x="529" y="73"/>
                  </a:lnTo>
                  <a:lnTo>
                    <a:pt x="535" y="73"/>
                  </a:lnTo>
                  <a:lnTo>
                    <a:pt x="541" y="70"/>
                  </a:lnTo>
                  <a:lnTo>
                    <a:pt x="548" y="64"/>
                  </a:lnTo>
                  <a:lnTo>
                    <a:pt x="554" y="57"/>
                  </a:lnTo>
                  <a:lnTo>
                    <a:pt x="561" y="57"/>
                  </a:lnTo>
                  <a:lnTo>
                    <a:pt x="567" y="57"/>
                  </a:lnTo>
                  <a:lnTo>
                    <a:pt x="573" y="54"/>
                  </a:lnTo>
                  <a:lnTo>
                    <a:pt x="580" y="54"/>
                  </a:lnTo>
                  <a:lnTo>
                    <a:pt x="586" y="51"/>
                  </a:lnTo>
                  <a:lnTo>
                    <a:pt x="593" y="51"/>
                  </a:lnTo>
                  <a:lnTo>
                    <a:pt x="599" y="51"/>
                  </a:lnTo>
                  <a:lnTo>
                    <a:pt x="605" y="51"/>
                  </a:lnTo>
                  <a:lnTo>
                    <a:pt x="612" y="51"/>
                  </a:lnTo>
                  <a:lnTo>
                    <a:pt x="618" y="51"/>
                  </a:lnTo>
                  <a:lnTo>
                    <a:pt x="625" y="51"/>
                  </a:lnTo>
                  <a:lnTo>
                    <a:pt x="631" y="51"/>
                  </a:lnTo>
                  <a:lnTo>
                    <a:pt x="637" y="51"/>
                  </a:lnTo>
                  <a:lnTo>
                    <a:pt x="644" y="51"/>
                  </a:lnTo>
                  <a:lnTo>
                    <a:pt x="650" y="51"/>
                  </a:lnTo>
                  <a:lnTo>
                    <a:pt x="657" y="51"/>
                  </a:lnTo>
                  <a:lnTo>
                    <a:pt x="663" y="51"/>
                  </a:lnTo>
                  <a:lnTo>
                    <a:pt x="669" y="51"/>
                  </a:lnTo>
                  <a:lnTo>
                    <a:pt x="676" y="51"/>
                  </a:lnTo>
                  <a:lnTo>
                    <a:pt x="682" y="51"/>
                  </a:lnTo>
                  <a:lnTo>
                    <a:pt x="689" y="51"/>
                  </a:lnTo>
                  <a:lnTo>
                    <a:pt x="695" y="51"/>
                  </a:lnTo>
                  <a:lnTo>
                    <a:pt x="701" y="51"/>
                  </a:lnTo>
                  <a:lnTo>
                    <a:pt x="708" y="51"/>
                  </a:lnTo>
                  <a:lnTo>
                    <a:pt x="714" y="51"/>
                  </a:lnTo>
                  <a:lnTo>
                    <a:pt x="721" y="51"/>
                  </a:lnTo>
                  <a:lnTo>
                    <a:pt x="727" y="51"/>
                  </a:lnTo>
                  <a:lnTo>
                    <a:pt x="733" y="51"/>
                  </a:lnTo>
                  <a:lnTo>
                    <a:pt x="740" y="51"/>
                  </a:lnTo>
                  <a:lnTo>
                    <a:pt x="746" y="48"/>
                  </a:lnTo>
                  <a:lnTo>
                    <a:pt x="753" y="48"/>
                  </a:lnTo>
                  <a:lnTo>
                    <a:pt x="759" y="48"/>
                  </a:lnTo>
                  <a:lnTo>
                    <a:pt x="765" y="45"/>
                  </a:lnTo>
                  <a:lnTo>
                    <a:pt x="772" y="45"/>
                  </a:lnTo>
                  <a:lnTo>
                    <a:pt x="778" y="45"/>
                  </a:lnTo>
                  <a:lnTo>
                    <a:pt x="785" y="45"/>
                  </a:lnTo>
                  <a:lnTo>
                    <a:pt x="791" y="48"/>
                  </a:lnTo>
                  <a:lnTo>
                    <a:pt x="798" y="41"/>
                  </a:lnTo>
                  <a:lnTo>
                    <a:pt x="804" y="38"/>
                  </a:lnTo>
                  <a:lnTo>
                    <a:pt x="810" y="35"/>
                  </a:lnTo>
                  <a:lnTo>
                    <a:pt x="820" y="32"/>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93" name="MMN.wav">
            <a:hlinkClick r:id="" action="ppaction://media"/>
          </p:cNvPr>
          <p:cNvPicPr>
            <a:picLocks noRot="1" noChangeAspect="1"/>
          </p:cNvPicPr>
          <p:nvPr>
            <a:wavAudioFile r:embed="rId2" name="MMN.wav"/>
          </p:nvPr>
        </p:nvPicPr>
        <p:blipFill>
          <a:blip r:embed="rId17" cstate="print"/>
          <a:stretch>
            <a:fillRect/>
          </a:stretch>
        </p:blipFill>
        <p:spPr>
          <a:xfrm>
            <a:off x="2162690" y="495917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7" fill="hold"/>
                                        <p:tgtEl>
                                          <p:spTgt spid="93"/>
                                        </p:tgtEl>
                                      </p:cBhvr>
                                    </p:cmd>
                                  </p:childTnLst>
                                </p:cTn>
                              </p:par>
                            </p:childTnLst>
                          </p:cTn>
                        </p:par>
                      </p:childTnLst>
                    </p:cTn>
                  </p:par>
                </p:childTnLst>
              </p:cTn>
              <p:nextCondLst>
                <p:cond evt="onClick" delay="0">
                  <p:tgtEl>
                    <p:spTgt spid="9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icture 28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69581" y="98630"/>
            <a:ext cx="5009677" cy="6657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515" name="Rectangle 43"/>
          <p:cNvSpPr>
            <a:spLocks noChangeArrowheads="1"/>
          </p:cNvSpPr>
          <p:nvPr/>
        </p:nvSpPr>
        <p:spPr bwMode="auto">
          <a:xfrm>
            <a:off x="8148355" y="2888940"/>
            <a:ext cx="855095" cy="507831"/>
          </a:xfrm>
          <a:prstGeom prst="rect">
            <a:avLst/>
          </a:prstGeom>
          <a:noFill/>
          <a:ln w="9525">
            <a:noFill/>
            <a:miter lim="800000"/>
            <a:headEnd/>
            <a:tailEnd/>
          </a:ln>
        </p:spPr>
        <p:txBody>
          <a:bodyPr wrap="square" lIns="0" tIns="0" rIns="0" bIns="0">
            <a:spAutoFit/>
          </a:bodyPr>
          <a:lstStyle/>
          <a:p>
            <a:r>
              <a:rPr lang="en-GB" sz="1100" dirty="0" smtClean="0">
                <a:solidFill>
                  <a:srgbClr val="990033"/>
                </a:solidFill>
                <a:latin typeface="Arial Narrow" pitchFamily="34" charset="0"/>
              </a:rPr>
              <a:t>Reduced precision at second level</a:t>
            </a:r>
            <a:endParaRPr lang="en-GB" dirty="0">
              <a:solidFill>
                <a:srgbClr val="990033"/>
              </a:solidFill>
              <a:latin typeface="Arial Narrow" pitchFamily="34" charset="0"/>
            </a:endParaRPr>
          </a:p>
        </p:txBody>
      </p:sp>
      <p:grpSp>
        <p:nvGrpSpPr>
          <p:cNvPr id="2" name="Group 344"/>
          <p:cNvGrpSpPr/>
          <p:nvPr/>
        </p:nvGrpSpPr>
        <p:grpSpPr>
          <a:xfrm>
            <a:off x="6152383" y="548680"/>
            <a:ext cx="780087" cy="1514936"/>
            <a:chOff x="5868144" y="476673"/>
            <a:chExt cx="1403350" cy="2739071"/>
          </a:xfrm>
        </p:grpSpPr>
        <p:pic>
          <p:nvPicPr>
            <p:cNvPr id="340" name="Picture 6"/>
            <p:cNvPicPr>
              <a:picLocks noChangeAspect="1" noChangeArrowheads="1"/>
            </p:cNvPicPr>
            <p:nvPr/>
          </p:nvPicPr>
          <p:blipFill>
            <a:blip r:embed="rId6" cstate="print">
              <a:grayscl/>
            </a:blip>
            <a:srcRect/>
            <a:stretch>
              <a:fillRect/>
            </a:stretch>
          </p:blipFill>
          <p:spPr bwMode="auto">
            <a:xfrm>
              <a:off x="6206482" y="2204864"/>
              <a:ext cx="813790" cy="1010880"/>
            </a:xfrm>
            <a:prstGeom prst="rect">
              <a:avLst/>
            </a:prstGeom>
            <a:noFill/>
            <a:ln w="9525">
              <a:noFill/>
              <a:miter lim="800000"/>
              <a:headEnd/>
              <a:tailEnd/>
            </a:ln>
          </p:spPr>
        </p:pic>
        <p:pic>
          <p:nvPicPr>
            <p:cNvPr id="342" name="Picture 7" descr="lorenz11"/>
            <p:cNvPicPr>
              <a:picLocks noChangeAspect="1" noChangeArrowheads="1"/>
            </p:cNvPicPr>
            <p:nvPr/>
          </p:nvPicPr>
          <p:blipFill>
            <a:blip r:embed="rId7" cstate="print">
              <a:grayscl/>
            </a:blip>
            <a:srcRect/>
            <a:stretch>
              <a:fillRect/>
            </a:stretch>
          </p:blipFill>
          <p:spPr bwMode="auto">
            <a:xfrm rot="5400000">
              <a:off x="6286146" y="274694"/>
              <a:ext cx="595532" cy="999489"/>
            </a:xfrm>
            <a:prstGeom prst="rect">
              <a:avLst/>
            </a:prstGeom>
            <a:noFill/>
            <a:ln w="9525">
              <a:noFill/>
              <a:miter lim="800000"/>
              <a:headEnd/>
              <a:tailEnd/>
            </a:ln>
          </p:spPr>
        </p:pic>
        <p:cxnSp>
          <p:nvCxnSpPr>
            <p:cNvPr id="343" name="Straight Arrow Connector 342"/>
            <p:cNvCxnSpPr>
              <a:stCxn id="342" idx="3"/>
            </p:cNvCxnSpPr>
            <p:nvPr/>
          </p:nvCxnSpPr>
          <p:spPr>
            <a:xfrm>
              <a:off x="6583912" y="1072205"/>
              <a:ext cx="4312" cy="1420691"/>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41" name="Picture 3" descr="lorenz11"/>
            <p:cNvPicPr>
              <a:picLocks noChangeAspect="1" noChangeArrowheads="1"/>
            </p:cNvPicPr>
            <p:nvPr/>
          </p:nvPicPr>
          <p:blipFill>
            <a:blip r:embed="rId7" cstate="print">
              <a:grayscl/>
            </a:blip>
            <a:srcRect/>
            <a:stretch>
              <a:fillRect/>
            </a:stretch>
          </p:blipFill>
          <p:spPr bwMode="auto">
            <a:xfrm rot="5400000">
              <a:off x="6151891" y="913005"/>
              <a:ext cx="835856" cy="1403350"/>
            </a:xfrm>
            <a:prstGeom prst="rect">
              <a:avLst/>
            </a:prstGeom>
            <a:noFill/>
            <a:ln w="9525">
              <a:noFill/>
              <a:miter lim="800000"/>
              <a:headEnd/>
              <a:tailEnd/>
            </a:ln>
          </p:spPr>
        </p:pic>
      </p:grpSp>
      <p:grpSp>
        <p:nvGrpSpPr>
          <p:cNvPr id="3" name="Group 345"/>
          <p:cNvGrpSpPr/>
          <p:nvPr/>
        </p:nvGrpSpPr>
        <p:grpSpPr>
          <a:xfrm>
            <a:off x="6152383" y="2492896"/>
            <a:ext cx="780087" cy="1514936"/>
            <a:chOff x="5868144" y="476673"/>
            <a:chExt cx="1403350" cy="2739071"/>
          </a:xfrm>
        </p:grpSpPr>
        <p:pic>
          <p:nvPicPr>
            <p:cNvPr id="347" name="Picture 6"/>
            <p:cNvPicPr>
              <a:picLocks noChangeAspect="1" noChangeArrowheads="1"/>
            </p:cNvPicPr>
            <p:nvPr/>
          </p:nvPicPr>
          <p:blipFill>
            <a:blip r:embed="rId6" cstate="print">
              <a:grayscl/>
            </a:blip>
            <a:srcRect/>
            <a:stretch>
              <a:fillRect/>
            </a:stretch>
          </p:blipFill>
          <p:spPr bwMode="auto">
            <a:xfrm>
              <a:off x="6206482" y="2204864"/>
              <a:ext cx="813790" cy="1010880"/>
            </a:xfrm>
            <a:prstGeom prst="rect">
              <a:avLst/>
            </a:prstGeom>
            <a:noFill/>
            <a:ln w="9525">
              <a:noFill/>
              <a:miter lim="800000"/>
              <a:headEnd/>
              <a:tailEnd/>
            </a:ln>
          </p:spPr>
        </p:pic>
        <p:pic>
          <p:nvPicPr>
            <p:cNvPr id="348" name="Picture 7" descr="lorenz11"/>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rot="5400000">
              <a:off x="6286146" y="274694"/>
              <a:ext cx="595532" cy="999489"/>
            </a:xfrm>
            <a:prstGeom prst="rect">
              <a:avLst/>
            </a:prstGeom>
            <a:noFill/>
            <a:ln w="9525">
              <a:noFill/>
              <a:miter lim="800000"/>
              <a:headEnd/>
              <a:tailEnd/>
            </a:ln>
          </p:spPr>
        </p:pic>
        <p:cxnSp>
          <p:nvCxnSpPr>
            <p:cNvPr id="349" name="Straight Arrow Connector 348"/>
            <p:cNvCxnSpPr>
              <a:stCxn id="348" idx="3"/>
            </p:cNvCxnSpPr>
            <p:nvPr/>
          </p:nvCxnSpPr>
          <p:spPr>
            <a:xfrm>
              <a:off x="6583912" y="1072205"/>
              <a:ext cx="4312" cy="1420691"/>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50" name="Picture 3" descr="lorenz11"/>
            <p:cNvPicPr>
              <a:picLocks noChangeAspect="1" noChangeArrowheads="1"/>
            </p:cNvPicPr>
            <p:nvPr/>
          </p:nvPicPr>
          <p:blipFill>
            <a:blip r:embed="rId7" cstate="print">
              <a:grayscl/>
            </a:blip>
            <a:srcRect/>
            <a:stretch>
              <a:fillRect/>
            </a:stretch>
          </p:blipFill>
          <p:spPr bwMode="auto">
            <a:xfrm rot="5400000">
              <a:off x="6151891" y="913005"/>
              <a:ext cx="835856" cy="1403350"/>
            </a:xfrm>
            <a:prstGeom prst="rect">
              <a:avLst/>
            </a:prstGeom>
            <a:noFill/>
            <a:ln w="9525">
              <a:noFill/>
              <a:miter lim="800000"/>
              <a:headEnd/>
              <a:tailEnd/>
            </a:ln>
          </p:spPr>
        </p:pic>
      </p:grpSp>
      <p:grpSp>
        <p:nvGrpSpPr>
          <p:cNvPr id="4" name="Group 350"/>
          <p:cNvGrpSpPr/>
          <p:nvPr/>
        </p:nvGrpSpPr>
        <p:grpSpPr>
          <a:xfrm>
            <a:off x="6152383" y="4506352"/>
            <a:ext cx="780087" cy="1514936"/>
            <a:chOff x="5868144" y="476673"/>
            <a:chExt cx="1403350" cy="2739071"/>
          </a:xfrm>
        </p:grpSpPr>
        <p:pic>
          <p:nvPicPr>
            <p:cNvPr id="352" name="Picture 6"/>
            <p:cNvPicPr>
              <a:picLocks noChangeAspect="1" noChangeArrowheads="1"/>
            </p:cNvPicPr>
            <p:nvPr/>
          </p:nvPicPr>
          <p:blipFill>
            <a:blip r:embed="rId6" cstate="print">
              <a:grayscl/>
            </a:blip>
            <a:srcRect/>
            <a:stretch>
              <a:fillRect/>
            </a:stretch>
          </p:blipFill>
          <p:spPr bwMode="auto">
            <a:xfrm>
              <a:off x="6206482" y="2204864"/>
              <a:ext cx="813790" cy="1010880"/>
            </a:xfrm>
            <a:prstGeom prst="rect">
              <a:avLst/>
            </a:prstGeom>
            <a:noFill/>
            <a:ln w="9525">
              <a:noFill/>
              <a:miter lim="800000"/>
              <a:headEnd/>
              <a:tailEnd/>
            </a:ln>
          </p:spPr>
        </p:pic>
        <p:pic>
          <p:nvPicPr>
            <p:cNvPr id="353" name="Picture 7" descr="lorenz11"/>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rot="5400000">
              <a:off x="6286146" y="274694"/>
              <a:ext cx="595532" cy="999489"/>
            </a:xfrm>
            <a:prstGeom prst="rect">
              <a:avLst/>
            </a:prstGeom>
            <a:noFill/>
            <a:ln w="9525">
              <a:noFill/>
              <a:miter lim="800000"/>
              <a:headEnd/>
              <a:tailEnd/>
            </a:ln>
          </p:spPr>
        </p:pic>
        <p:cxnSp>
          <p:nvCxnSpPr>
            <p:cNvPr id="354" name="Straight Arrow Connector 353"/>
            <p:cNvCxnSpPr>
              <a:stCxn id="353" idx="3"/>
            </p:cNvCxnSpPr>
            <p:nvPr/>
          </p:nvCxnSpPr>
          <p:spPr>
            <a:xfrm>
              <a:off x="6583912" y="1072205"/>
              <a:ext cx="4312" cy="1420691"/>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55" name="Picture 3" descr="lorenz11"/>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rot="5400000">
              <a:off x="6151891" y="913005"/>
              <a:ext cx="835856" cy="1403350"/>
            </a:xfrm>
            <a:prstGeom prst="rect">
              <a:avLst/>
            </a:prstGeom>
            <a:noFill/>
            <a:ln w="9525">
              <a:noFill/>
              <a:miter lim="800000"/>
              <a:headEnd/>
              <a:tailEnd/>
            </a:ln>
          </p:spPr>
        </p:pic>
      </p:grpSp>
      <p:sp>
        <p:nvSpPr>
          <p:cNvPr id="357" name="Rectangle 43"/>
          <p:cNvSpPr>
            <a:spLocks noChangeArrowheads="1"/>
          </p:cNvSpPr>
          <p:nvPr/>
        </p:nvSpPr>
        <p:spPr bwMode="auto">
          <a:xfrm>
            <a:off x="8103350" y="4914165"/>
            <a:ext cx="981858" cy="507831"/>
          </a:xfrm>
          <a:prstGeom prst="rect">
            <a:avLst/>
          </a:prstGeom>
          <a:noFill/>
          <a:ln w="9525">
            <a:noFill/>
            <a:miter lim="800000"/>
            <a:headEnd/>
            <a:tailEnd/>
          </a:ln>
        </p:spPr>
        <p:txBody>
          <a:bodyPr wrap="square" lIns="0" tIns="0" rIns="0" bIns="0">
            <a:spAutoFit/>
          </a:bodyPr>
          <a:lstStyle/>
          <a:p>
            <a:r>
              <a:rPr lang="en-GB" sz="1100" dirty="0" smtClean="0">
                <a:solidFill>
                  <a:srgbClr val="990033"/>
                </a:solidFill>
                <a:latin typeface="Arial Narrow" pitchFamily="34" charset="0"/>
              </a:rPr>
              <a:t>Compensatory reduction of sensory precision</a:t>
            </a:r>
            <a:endParaRPr lang="en-GB" dirty="0">
              <a:solidFill>
                <a:srgbClr val="990033"/>
              </a:solidFill>
              <a:latin typeface="Arial Narrow" pitchFamily="34" charset="0"/>
            </a:endParaRPr>
          </a:p>
        </p:txBody>
      </p:sp>
      <p:cxnSp>
        <p:nvCxnSpPr>
          <p:cNvPr id="21" name="Straight Arrow Connector 20"/>
          <p:cNvCxnSpPr/>
          <p:nvPr/>
        </p:nvCxnSpPr>
        <p:spPr>
          <a:xfrm>
            <a:off x="2563985" y="1367771"/>
            <a:ext cx="0" cy="216024"/>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578648" y="3390354"/>
            <a:ext cx="0" cy="216024"/>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757978" y="2933945"/>
            <a:ext cx="0" cy="216024"/>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001755" y="3474008"/>
            <a:ext cx="0" cy="135015"/>
          </a:xfrm>
          <a:prstGeom prst="straightConnector1">
            <a:avLst/>
          </a:prstGeom>
          <a:ln w="28575">
            <a:solidFill>
              <a:srgbClr val="FF33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001755" y="1358773"/>
            <a:ext cx="0" cy="585065"/>
          </a:xfrm>
          <a:prstGeom prst="straightConnector1">
            <a:avLst/>
          </a:prstGeom>
          <a:ln w="28575">
            <a:solidFill>
              <a:srgbClr val="FF33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3" name="Group 102"/>
          <p:cNvGrpSpPr/>
          <p:nvPr/>
        </p:nvGrpSpPr>
        <p:grpSpPr>
          <a:xfrm>
            <a:off x="7203250" y="2561387"/>
            <a:ext cx="785230" cy="1540556"/>
            <a:chOff x="7203250" y="2561387"/>
            <a:chExt cx="785230" cy="1540556"/>
          </a:xfrm>
        </p:grpSpPr>
        <p:sp>
          <p:nvSpPr>
            <p:cNvPr id="28" name="AutoShape 211"/>
            <p:cNvSpPr>
              <a:spLocks noChangeArrowheads="1"/>
            </p:cNvSpPr>
            <p:nvPr/>
          </p:nvSpPr>
          <p:spPr bwMode="auto">
            <a:xfrm>
              <a:off x="7554003" y="2561387"/>
              <a:ext cx="434477" cy="1501076"/>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29" name="AutoShape 211"/>
            <p:cNvSpPr>
              <a:spLocks noChangeArrowheads="1"/>
            </p:cNvSpPr>
            <p:nvPr/>
          </p:nvSpPr>
          <p:spPr bwMode="auto">
            <a:xfrm>
              <a:off x="7553593" y="2561686"/>
              <a:ext cx="434477" cy="1501076"/>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30" name="AutoShape 253"/>
            <p:cNvCxnSpPr>
              <a:cxnSpLocks noChangeShapeType="1"/>
              <a:stCxn id="39" idx="6"/>
              <a:endCxn id="32" idx="2"/>
            </p:cNvCxnSpPr>
            <p:nvPr/>
          </p:nvCxnSpPr>
          <p:spPr bwMode="auto">
            <a:xfrm flipV="1">
              <a:off x="7436111" y="3650552"/>
              <a:ext cx="236307" cy="8148"/>
            </a:xfrm>
            <a:prstGeom prst="straightConnector1">
              <a:avLst/>
            </a:prstGeom>
            <a:noFill/>
            <a:ln w="9525">
              <a:solidFill>
                <a:schemeClr val="bg2"/>
              </a:solidFill>
              <a:round/>
              <a:headEnd type="triangle" w="med" len="med"/>
              <a:tailEnd type="none" w="med" len="med"/>
            </a:ln>
          </p:spPr>
        </p:cxnSp>
        <p:cxnSp>
          <p:nvCxnSpPr>
            <p:cNvPr id="31" name="AutoShape 255"/>
            <p:cNvCxnSpPr>
              <a:cxnSpLocks noChangeShapeType="1"/>
              <a:stCxn id="58" idx="6"/>
              <a:endCxn id="57" idx="2"/>
            </p:cNvCxnSpPr>
            <p:nvPr/>
          </p:nvCxnSpPr>
          <p:spPr bwMode="auto">
            <a:xfrm flipV="1">
              <a:off x="7519485" y="3928245"/>
              <a:ext cx="152931" cy="8971"/>
            </a:xfrm>
            <a:prstGeom prst="straightConnector1">
              <a:avLst/>
            </a:prstGeom>
            <a:noFill/>
            <a:ln w="9525">
              <a:solidFill>
                <a:schemeClr val="bg2"/>
              </a:solidFill>
              <a:round/>
              <a:headEnd type="triangle" w="med" len="med"/>
              <a:tailEnd type="none" w="med" len="med"/>
            </a:ln>
          </p:spPr>
        </p:cxnSp>
        <p:sp>
          <p:nvSpPr>
            <p:cNvPr id="32" name="Oval 213"/>
            <p:cNvSpPr>
              <a:spLocks noChangeArrowheads="1"/>
            </p:cNvSpPr>
            <p:nvPr/>
          </p:nvSpPr>
          <p:spPr bwMode="auto">
            <a:xfrm>
              <a:off x="7672418" y="3552164"/>
              <a:ext cx="197647" cy="196777"/>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33" name="Oval 216"/>
            <p:cNvSpPr>
              <a:spLocks noChangeArrowheads="1"/>
            </p:cNvSpPr>
            <p:nvPr/>
          </p:nvSpPr>
          <p:spPr bwMode="auto">
            <a:xfrm>
              <a:off x="7672418" y="3162700"/>
              <a:ext cx="197647" cy="196777"/>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38" name="Oval 245"/>
            <p:cNvSpPr>
              <a:spLocks noChangeAspect="1" noChangeArrowheads="1"/>
            </p:cNvSpPr>
            <p:nvPr/>
          </p:nvSpPr>
          <p:spPr bwMode="auto">
            <a:xfrm>
              <a:off x="7277993" y="3185565"/>
              <a:ext cx="158118" cy="157421"/>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39" name="Oval 248"/>
            <p:cNvSpPr>
              <a:spLocks noChangeAspect="1" noChangeArrowheads="1"/>
            </p:cNvSpPr>
            <p:nvPr/>
          </p:nvSpPr>
          <p:spPr bwMode="auto">
            <a:xfrm>
              <a:off x="7277993" y="3579990"/>
              <a:ext cx="158118" cy="157421"/>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cxnSp>
          <p:nvCxnSpPr>
            <p:cNvPr id="40" name="AutoShape 256"/>
            <p:cNvCxnSpPr>
              <a:cxnSpLocks noChangeShapeType="1"/>
              <a:stCxn id="38" idx="6"/>
              <a:endCxn id="33" idx="2"/>
            </p:cNvCxnSpPr>
            <p:nvPr/>
          </p:nvCxnSpPr>
          <p:spPr bwMode="auto">
            <a:xfrm flipV="1">
              <a:off x="7436111" y="3261088"/>
              <a:ext cx="236307" cy="3187"/>
            </a:xfrm>
            <a:prstGeom prst="straightConnector1">
              <a:avLst/>
            </a:prstGeom>
            <a:noFill/>
            <a:ln w="9525">
              <a:solidFill>
                <a:schemeClr val="bg2"/>
              </a:solidFill>
              <a:round/>
              <a:headEnd type="triangle" w="med" len="med"/>
              <a:tailEnd type="none" w="med" len="med"/>
            </a:ln>
          </p:spPr>
        </p:cxnSp>
        <p:sp>
          <p:nvSpPr>
            <p:cNvPr id="43" name="Oval 238"/>
            <p:cNvSpPr>
              <a:spLocks noChangeArrowheads="1"/>
            </p:cNvSpPr>
            <p:nvPr/>
          </p:nvSpPr>
          <p:spPr bwMode="auto">
            <a:xfrm>
              <a:off x="7553593" y="4023581"/>
              <a:ext cx="434477" cy="78362"/>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44" name="Oval 238"/>
            <p:cNvSpPr>
              <a:spLocks noChangeArrowheads="1"/>
            </p:cNvSpPr>
            <p:nvPr/>
          </p:nvSpPr>
          <p:spPr bwMode="auto">
            <a:xfrm>
              <a:off x="7554003" y="4023281"/>
              <a:ext cx="434477" cy="78362"/>
            </a:xfrm>
            <a:prstGeom prst="ellipse">
              <a:avLst/>
            </a:prstGeom>
            <a:solidFill>
              <a:srgbClr val="DDDDDD"/>
            </a:solidFill>
            <a:ln w="9525">
              <a:noFill/>
              <a:round/>
              <a:headEnd/>
              <a:tailEnd/>
            </a:ln>
          </p:spPr>
          <p:txBody>
            <a:bodyPr wrap="none" anchor="ctr"/>
            <a:lstStyle/>
            <a:p>
              <a:endParaRPr lang="en-US">
                <a:solidFill>
                  <a:srgbClr val="990033"/>
                </a:solidFill>
              </a:endParaRPr>
            </a:p>
          </p:txBody>
        </p:sp>
        <p:cxnSp>
          <p:nvCxnSpPr>
            <p:cNvPr id="47" name="Curved Connector 99"/>
            <p:cNvCxnSpPr>
              <a:stCxn id="39" idx="6"/>
              <a:endCxn id="33" idx="4"/>
            </p:cNvCxnSpPr>
            <p:nvPr/>
          </p:nvCxnSpPr>
          <p:spPr>
            <a:xfrm flipV="1">
              <a:off x="7436111" y="3359476"/>
              <a:ext cx="335131" cy="299223"/>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Curved Connector 99"/>
            <p:cNvCxnSpPr>
              <a:stCxn id="58" idx="6"/>
              <a:endCxn id="32" idx="4"/>
            </p:cNvCxnSpPr>
            <p:nvPr/>
          </p:nvCxnSpPr>
          <p:spPr>
            <a:xfrm flipV="1">
              <a:off x="7519485" y="3748941"/>
              <a:ext cx="251754" cy="188276"/>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Curved Connector 99"/>
            <p:cNvCxnSpPr>
              <a:stCxn id="39" idx="4"/>
              <a:endCxn id="32" idx="4"/>
            </p:cNvCxnSpPr>
            <p:nvPr/>
          </p:nvCxnSpPr>
          <p:spPr>
            <a:xfrm rot="16200000" flipH="1">
              <a:off x="7558382" y="3536080"/>
              <a:ext cx="11529" cy="414190"/>
            </a:xfrm>
            <a:prstGeom prst="curvedConnector3">
              <a:avLst>
                <a:gd name="adj1" fmla="val 1459339"/>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Curved Connector 99"/>
            <p:cNvCxnSpPr>
              <a:stCxn id="38" idx="4"/>
              <a:endCxn id="33" idx="4"/>
            </p:cNvCxnSpPr>
            <p:nvPr/>
          </p:nvCxnSpPr>
          <p:spPr>
            <a:xfrm rot="16200000" flipH="1">
              <a:off x="7555902" y="3144136"/>
              <a:ext cx="16490" cy="414190"/>
            </a:xfrm>
            <a:prstGeom prst="curvedConnector3">
              <a:avLst>
                <a:gd name="adj1" fmla="val 1050401"/>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AutoShape 230"/>
            <p:cNvCxnSpPr>
              <a:cxnSpLocks noChangeShapeType="1"/>
              <a:stCxn id="33" idx="3"/>
              <a:endCxn id="39" idx="6"/>
            </p:cNvCxnSpPr>
            <p:nvPr/>
          </p:nvCxnSpPr>
          <p:spPr bwMode="auto">
            <a:xfrm flipH="1">
              <a:off x="7436111" y="3330659"/>
              <a:ext cx="265252" cy="328041"/>
            </a:xfrm>
            <a:prstGeom prst="straightConnector1">
              <a:avLst/>
            </a:prstGeom>
            <a:noFill/>
            <a:ln w="9525">
              <a:solidFill>
                <a:schemeClr val="tx1"/>
              </a:solidFill>
              <a:round/>
              <a:headEnd/>
              <a:tailEnd type="triangle" w="med" len="med"/>
            </a:ln>
          </p:spPr>
        </p:cxnSp>
        <p:cxnSp>
          <p:nvCxnSpPr>
            <p:cNvPr id="56" name="AutoShape 236"/>
            <p:cNvCxnSpPr>
              <a:cxnSpLocks noChangeShapeType="1"/>
              <a:stCxn id="32" idx="3"/>
              <a:endCxn id="58" idx="6"/>
            </p:cNvCxnSpPr>
            <p:nvPr/>
          </p:nvCxnSpPr>
          <p:spPr bwMode="auto">
            <a:xfrm flipH="1">
              <a:off x="7519485" y="3720123"/>
              <a:ext cx="181876" cy="217093"/>
            </a:xfrm>
            <a:prstGeom prst="straightConnector1">
              <a:avLst/>
            </a:prstGeom>
            <a:noFill/>
            <a:ln w="9525">
              <a:solidFill>
                <a:schemeClr val="tx1"/>
              </a:solidFill>
              <a:round/>
              <a:headEnd/>
              <a:tailEnd type="triangle" w="med" len="med"/>
            </a:ln>
          </p:spPr>
        </p:cxnSp>
        <p:sp>
          <p:nvSpPr>
            <p:cNvPr id="57" name="Oval 234"/>
            <p:cNvSpPr>
              <a:spLocks noChangeArrowheads="1"/>
            </p:cNvSpPr>
            <p:nvPr/>
          </p:nvSpPr>
          <p:spPr bwMode="auto">
            <a:xfrm>
              <a:off x="7672418" y="3829857"/>
              <a:ext cx="197647" cy="196777"/>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58" name="Oval 251"/>
            <p:cNvSpPr>
              <a:spLocks noChangeAspect="1" noChangeArrowheads="1"/>
            </p:cNvSpPr>
            <p:nvPr/>
          </p:nvSpPr>
          <p:spPr bwMode="auto">
            <a:xfrm>
              <a:off x="7203250" y="3779795"/>
              <a:ext cx="316236" cy="314843"/>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grpSp>
      <p:grpSp>
        <p:nvGrpSpPr>
          <p:cNvPr id="104" name="Group 103"/>
          <p:cNvGrpSpPr/>
          <p:nvPr/>
        </p:nvGrpSpPr>
        <p:grpSpPr>
          <a:xfrm>
            <a:off x="7270157" y="4543739"/>
            <a:ext cx="718323" cy="1540556"/>
            <a:chOff x="7270157" y="2561387"/>
            <a:chExt cx="718323" cy="1540556"/>
          </a:xfrm>
        </p:grpSpPr>
        <p:sp>
          <p:nvSpPr>
            <p:cNvPr id="105" name="AutoShape 211"/>
            <p:cNvSpPr>
              <a:spLocks noChangeArrowheads="1"/>
            </p:cNvSpPr>
            <p:nvPr/>
          </p:nvSpPr>
          <p:spPr bwMode="auto">
            <a:xfrm>
              <a:off x="7554003" y="2561387"/>
              <a:ext cx="434477" cy="1501076"/>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106" name="AutoShape 211"/>
            <p:cNvSpPr>
              <a:spLocks noChangeArrowheads="1"/>
            </p:cNvSpPr>
            <p:nvPr/>
          </p:nvSpPr>
          <p:spPr bwMode="auto">
            <a:xfrm>
              <a:off x="7553593" y="2561686"/>
              <a:ext cx="434477" cy="1501076"/>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107" name="AutoShape 253"/>
            <p:cNvCxnSpPr>
              <a:cxnSpLocks noChangeShapeType="1"/>
              <a:stCxn id="112" idx="6"/>
              <a:endCxn id="109" idx="2"/>
            </p:cNvCxnSpPr>
            <p:nvPr/>
          </p:nvCxnSpPr>
          <p:spPr bwMode="auto">
            <a:xfrm flipV="1">
              <a:off x="7436111" y="3650552"/>
              <a:ext cx="236307" cy="8148"/>
            </a:xfrm>
            <a:prstGeom prst="straightConnector1">
              <a:avLst/>
            </a:prstGeom>
            <a:noFill/>
            <a:ln w="9525">
              <a:solidFill>
                <a:schemeClr val="bg2"/>
              </a:solidFill>
              <a:round/>
              <a:headEnd type="triangle" w="med" len="med"/>
              <a:tailEnd type="none" w="med" len="med"/>
            </a:ln>
          </p:spPr>
        </p:cxnSp>
        <p:cxnSp>
          <p:nvCxnSpPr>
            <p:cNvPr id="108" name="AutoShape 255"/>
            <p:cNvCxnSpPr>
              <a:cxnSpLocks noChangeShapeType="1"/>
              <a:stCxn id="123" idx="6"/>
              <a:endCxn id="122" idx="2"/>
            </p:cNvCxnSpPr>
            <p:nvPr/>
          </p:nvCxnSpPr>
          <p:spPr bwMode="auto">
            <a:xfrm flipV="1">
              <a:off x="7428275" y="3928246"/>
              <a:ext cx="244143" cy="4976"/>
            </a:xfrm>
            <a:prstGeom prst="straightConnector1">
              <a:avLst/>
            </a:prstGeom>
            <a:noFill/>
            <a:ln w="9525">
              <a:solidFill>
                <a:schemeClr val="bg2"/>
              </a:solidFill>
              <a:round/>
              <a:headEnd type="triangle" w="med" len="med"/>
              <a:tailEnd type="none" w="med" len="med"/>
            </a:ln>
          </p:spPr>
        </p:cxnSp>
        <p:sp>
          <p:nvSpPr>
            <p:cNvPr id="109" name="Oval 213"/>
            <p:cNvSpPr>
              <a:spLocks noChangeArrowheads="1"/>
            </p:cNvSpPr>
            <p:nvPr/>
          </p:nvSpPr>
          <p:spPr bwMode="auto">
            <a:xfrm>
              <a:off x="7672418" y="3552164"/>
              <a:ext cx="197647" cy="196777"/>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110" name="Oval 216"/>
            <p:cNvSpPr>
              <a:spLocks noChangeArrowheads="1"/>
            </p:cNvSpPr>
            <p:nvPr/>
          </p:nvSpPr>
          <p:spPr bwMode="auto">
            <a:xfrm>
              <a:off x="7672418" y="3162700"/>
              <a:ext cx="197647" cy="196777"/>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111" name="Oval 245"/>
            <p:cNvSpPr>
              <a:spLocks noChangeAspect="1" noChangeArrowheads="1"/>
            </p:cNvSpPr>
            <p:nvPr/>
          </p:nvSpPr>
          <p:spPr bwMode="auto">
            <a:xfrm>
              <a:off x="7277993" y="3185565"/>
              <a:ext cx="158118" cy="157421"/>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112" name="Oval 248"/>
            <p:cNvSpPr>
              <a:spLocks noChangeAspect="1" noChangeArrowheads="1"/>
            </p:cNvSpPr>
            <p:nvPr/>
          </p:nvSpPr>
          <p:spPr bwMode="auto">
            <a:xfrm>
              <a:off x="7277993" y="3579990"/>
              <a:ext cx="158118" cy="157421"/>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cxnSp>
          <p:nvCxnSpPr>
            <p:cNvPr id="113" name="AutoShape 256"/>
            <p:cNvCxnSpPr>
              <a:cxnSpLocks noChangeShapeType="1"/>
              <a:stCxn id="111" idx="6"/>
              <a:endCxn id="110" idx="2"/>
            </p:cNvCxnSpPr>
            <p:nvPr/>
          </p:nvCxnSpPr>
          <p:spPr bwMode="auto">
            <a:xfrm flipV="1">
              <a:off x="7436111" y="3261088"/>
              <a:ext cx="236307" cy="3187"/>
            </a:xfrm>
            <a:prstGeom prst="straightConnector1">
              <a:avLst/>
            </a:prstGeom>
            <a:noFill/>
            <a:ln w="9525">
              <a:solidFill>
                <a:schemeClr val="bg2"/>
              </a:solidFill>
              <a:round/>
              <a:headEnd type="triangle" w="med" len="med"/>
              <a:tailEnd type="none" w="med" len="med"/>
            </a:ln>
          </p:spPr>
        </p:cxnSp>
        <p:sp>
          <p:nvSpPr>
            <p:cNvPr id="114" name="Oval 238"/>
            <p:cNvSpPr>
              <a:spLocks noChangeArrowheads="1"/>
            </p:cNvSpPr>
            <p:nvPr/>
          </p:nvSpPr>
          <p:spPr bwMode="auto">
            <a:xfrm>
              <a:off x="7553593" y="4023581"/>
              <a:ext cx="434477" cy="78362"/>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115" name="Oval 238"/>
            <p:cNvSpPr>
              <a:spLocks noChangeArrowheads="1"/>
            </p:cNvSpPr>
            <p:nvPr/>
          </p:nvSpPr>
          <p:spPr bwMode="auto">
            <a:xfrm>
              <a:off x="7554003" y="4023281"/>
              <a:ext cx="434477" cy="78362"/>
            </a:xfrm>
            <a:prstGeom prst="ellipse">
              <a:avLst/>
            </a:prstGeom>
            <a:solidFill>
              <a:srgbClr val="DDDDDD"/>
            </a:solidFill>
            <a:ln w="9525">
              <a:noFill/>
              <a:round/>
              <a:headEnd/>
              <a:tailEnd/>
            </a:ln>
          </p:spPr>
          <p:txBody>
            <a:bodyPr wrap="none" anchor="ctr"/>
            <a:lstStyle/>
            <a:p>
              <a:endParaRPr lang="en-US">
                <a:solidFill>
                  <a:srgbClr val="990033"/>
                </a:solidFill>
              </a:endParaRPr>
            </a:p>
          </p:txBody>
        </p:sp>
        <p:cxnSp>
          <p:nvCxnSpPr>
            <p:cNvPr id="116" name="Curved Connector 99"/>
            <p:cNvCxnSpPr>
              <a:stCxn id="112" idx="6"/>
              <a:endCxn id="110" idx="4"/>
            </p:cNvCxnSpPr>
            <p:nvPr/>
          </p:nvCxnSpPr>
          <p:spPr>
            <a:xfrm flipV="1">
              <a:off x="7436111" y="3359476"/>
              <a:ext cx="335131" cy="299223"/>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Curved Connector 99"/>
            <p:cNvCxnSpPr>
              <a:stCxn id="123" idx="6"/>
              <a:endCxn id="109" idx="4"/>
            </p:cNvCxnSpPr>
            <p:nvPr/>
          </p:nvCxnSpPr>
          <p:spPr>
            <a:xfrm flipV="1">
              <a:off x="7428275" y="3748941"/>
              <a:ext cx="342967" cy="184281"/>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Curved Connector 99"/>
            <p:cNvCxnSpPr>
              <a:stCxn id="112" idx="4"/>
              <a:endCxn id="109" idx="4"/>
            </p:cNvCxnSpPr>
            <p:nvPr/>
          </p:nvCxnSpPr>
          <p:spPr>
            <a:xfrm rot="16200000" flipH="1">
              <a:off x="7558382" y="3536080"/>
              <a:ext cx="11529" cy="414190"/>
            </a:xfrm>
            <a:prstGeom prst="curvedConnector3">
              <a:avLst>
                <a:gd name="adj1" fmla="val 1459339"/>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Curved Connector 99"/>
            <p:cNvCxnSpPr>
              <a:stCxn id="111" idx="4"/>
              <a:endCxn id="110" idx="4"/>
            </p:cNvCxnSpPr>
            <p:nvPr/>
          </p:nvCxnSpPr>
          <p:spPr>
            <a:xfrm rot="16200000" flipH="1">
              <a:off x="7555902" y="3144136"/>
              <a:ext cx="16490" cy="414190"/>
            </a:xfrm>
            <a:prstGeom prst="curvedConnector3">
              <a:avLst>
                <a:gd name="adj1" fmla="val 1050401"/>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AutoShape 230"/>
            <p:cNvCxnSpPr>
              <a:cxnSpLocks noChangeShapeType="1"/>
              <a:stCxn id="110" idx="3"/>
              <a:endCxn id="112" idx="6"/>
            </p:cNvCxnSpPr>
            <p:nvPr/>
          </p:nvCxnSpPr>
          <p:spPr bwMode="auto">
            <a:xfrm flipH="1">
              <a:off x="7436111" y="3330659"/>
              <a:ext cx="265252" cy="328041"/>
            </a:xfrm>
            <a:prstGeom prst="straightConnector1">
              <a:avLst/>
            </a:prstGeom>
            <a:noFill/>
            <a:ln w="9525">
              <a:solidFill>
                <a:schemeClr val="tx1"/>
              </a:solidFill>
              <a:round/>
              <a:headEnd/>
              <a:tailEnd type="triangle" w="med" len="med"/>
            </a:ln>
          </p:spPr>
        </p:cxnSp>
        <p:cxnSp>
          <p:nvCxnSpPr>
            <p:cNvPr id="121" name="AutoShape 236"/>
            <p:cNvCxnSpPr>
              <a:cxnSpLocks noChangeShapeType="1"/>
              <a:stCxn id="109" idx="3"/>
              <a:endCxn id="123" idx="6"/>
            </p:cNvCxnSpPr>
            <p:nvPr/>
          </p:nvCxnSpPr>
          <p:spPr bwMode="auto">
            <a:xfrm flipH="1">
              <a:off x="7428275" y="3720124"/>
              <a:ext cx="273088" cy="213098"/>
            </a:xfrm>
            <a:prstGeom prst="straightConnector1">
              <a:avLst/>
            </a:prstGeom>
            <a:noFill/>
            <a:ln w="9525">
              <a:solidFill>
                <a:schemeClr val="tx1"/>
              </a:solidFill>
              <a:round/>
              <a:headEnd/>
              <a:tailEnd type="triangle" w="med" len="med"/>
            </a:ln>
          </p:spPr>
        </p:cxnSp>
        <p:sp>
          <p:nvSpPr>
            <p:cNvPr id="122" name="Oval 234"/>
            <p:cNvSpPr>
              <a:spLocks noChangeArrowheads="1"/>
            </p:cNvSpPr>
            <p:nvPr/>
          </p:nvSpPr>
          <p:spPr bwMode="auto">
            <a:xfrm>
              <a:off x="7672418" y="3829857"/>
              <a:ext cx="197647" cy="196777"/>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123" name="Oval 251"/>
            <p:cNvSpPr>
              <a:spLocks noChangeAspect="1" noChangeArrowheads="1"/>
            </p:cNvSpPr>
            <p:nvPr/>
          </p:nvSpPr>
          <p:spPr bwMode="auto">
            <a:xfrm>
              <a:off x="7270157" y="3854511"/>
              <a:ext cx="158118" cy="157422"/>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grpSp>
      <p:pic>
        <p:nvPicPr>
          <p:cNvPr id="124" name="MMM1.wav">
            <a:hlinkClick r:id="" action="ppaction://media"/>
          </p:cNvPr>
          <p:cNvPicPr>
            <a:picLocks noRot="1" noChangeAspect="1"/>
          </p:cNvPicPr>
          <p:nvPr>
            <a:wavAudioFile r:embed="rId1" name="MMM1.wav"/>
          </p:nvPr>
        </p:nvPicPr>
        <p:blipFill>
          <a:blip r:embed="rId8" cstate="print"/>
          <a:stretch>
            <a:fillRect/>
          </a:stretch>
        </p:blipFill>
        <p:spPr>
          <a:xfrm>
            <a:off x="1892660" y="683695"/>
            <a:ext cx="304800" cy="304800"/>
          </a:xfrm>
          <a:prstGeom prst="rect">
            <a:avLst/>
          </a:prstGeom>
        </p:spPr>
      </p:pic>
      <p:pic>
        <p:nvPicPr>
          <p:cNvPr id="125" name="MMN2.wav">
            <a:hlinkClick r:id="" action="ppaction://media"/>
          </p:cNvPr>
          <p:cNvPicPr>
            <a:picLocks noRot="1" noChangeAspect="1"/>
          </p:cNvPicPr>
          <p:nvPr>
            <a:wavAudioFile r:embed="rId2" name="MMN2.wav"/>
          </p:nvPr>
        </p:nvPicPr>
        <p:blipFill>
          <a:blip r:embed="rId9" cstate="print"/>
          <a:stretch>
            <a:fillRect/>
          </a:stretch>
        </p:blipFill>
        <p:spPr>
          <a:xfrm>
            <a:off x="1892660" y="2663915"/>
            <a:ext cx="304800" cy="304800"/>
          </a:xfrm>
          <a:prstGeom prst="rect">
            <a:avLst/>
          </a:prstGeom>
        </p:spPr>
      </p:pic>
      <p:pic>
        <p:nvPicPr>
          <p:cNvPr id="126" name="MMN3.wav">
            <a:hlinkClick r:id="" action="ppaction://media"/>
          </p:cNvPr>
          <p:cNvPicPr>
            <a:picLocks noRot="1" noChangeAspect="1"/>
          </p:cNvPicPr>
          <p:nvPr>
            <a:wavAudioFile r:embed="rId3" name="MMN3.wav"/>
          </p:nvPr>
        </p:nvPicPr>
        <p:blipFill>
          <a:blip r:embed="rId10" cstate="print"/>
          <a:stretch>
            <a:fillRect/>
          </a:stretch>
        </p:blipFill>
        <p:spPr>
          <a:xfrm>
            <a:off x="1892660" y="4644135"/>
            <a:ext cx="304800" cy="304800"/>
          </a:xfrm>
          <a:prstGeom prst="rect">
            <a:avLst/>
          </a:prstGeom>
        </p:spPr>
      </p:pic>
      <p:sp>
        <p:nvSpPr>
          <p:cNvPr id="127" name="Rectangle 126"/>
          <p:cNvSpPr/>
          <p:nvPr/>
        </p:nvSpPr>
        <p:spPr>
          <a:xfrm>
            <a:off x="7338265" y="368660"/>
            <a:ext cx="2115235" cy="830997"/>
          </a:xfrm>
          <a:prstGeom prst="rect">
            <a:avLst/>
          </a:prstGeom>
        </p:spPr>
        <p:txBody>
          <a:bodyPr wrap="square">
            <a:spAutoFit/>
          </a:bodyPr>
          <a:lstStyle/>
          <a:p>
            <a:pPr algn="r"/>
            <a:r>
              <a:rPr lang="en-GB" sz="1600" dirty="0" smtClean="0">
                <a:solidFill>
                  <a:srgbClr val="990033"/>
                </a:solidFill>
              </a:rPr>
              <a:t>Omission related responses, MMN and hallucinosis</a:t>
            </a: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7" fill="hold"/>
                                        <p:tgtEl>
                                          <p:spTgt spid="124"/>
                                        </p:tgtEl>
                                      </p:cBhvr>
                                    </p:cmd>
                                  </p:childTnLst>
                                </p:cTn>
                              </p:par>
                            </p:childTnLst>
                          </p:cTn>
                        </p:par>
                      </p:childTnLst>
                    </p:cTn>
                  </p:par>
                </p:childTnLst>
              </p:cTn>
              <p:nextCondLst>
                <p:cond evt="onClick" delay="0">
                  <p:tgtEl>
                    <p:spTgt spid="12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4"/>
                </p:tgtEl>
              </p:cMediaNode>
            </p:audio>
            <p:seq concurrent="1" nextAc="seek">
              <p:cTn id="8" restart="whenNotActive" fill="hold" evtFilter="cancelBubble" nodeType="interactiveSeq">
                <p:stCondLst>
                  <p:cond evt="onClick" delay="0">
                    <p:tgtEl>
                      <p:spTgt spid="12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97" fill="hold"/>
                                        <p:tgtEl>
                                          <p:spTgt spid="125"/>
                                        </p:tgtEl>
                                      </p:cBhvr>
                                    </p:cmd>
                                  </p:childTnLst>
                                </p:cTn>
                              </p:par>
                            </p:childTnLst>
                          </p:cTn>
                        </p:par>
                      </p:childTnLst>
                    </p:cTn>
                  </p:par>
                </p:childTnLst>
              </p:cTn>
              <p:nextCondLst>
                <p:cond evt="onClick" delay="0">
                  <p:tgtEl>
                    <p:spTgt spid="12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25"/>
                </p:tgtEl>
              </p:cMediaNode>
            </p:audio>
            <p:seq concurrent="1" nextAc="seek">
              <p:cTn id="14" restart="whenNotActive" fill="hold" evtFilter="cancelBubble" nodeType="interactiveSeq">
                <p:stCondLst>
                  <p:cond evt="onClick" delay="0">
                    <p:tgtEl>
                      <p:spTgt spid="12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997" fill="hold"/>
                                        <p:tgtEl>
                                          <p:spTgt spid="126"/>
                                        </p:tgtEl>
                                      </p:cBhvr>
                                    </p:cmd>
                                  </p:childTnLst>
                                </p:cTn>
                              </p:par>
                            </p:childTnLst>
                          </p:cTn>
                        </p:par>
                      </p:childTnLst>
                    </p:cTn>
                  </p:par>
                </p:childTnLst>
              </p:cTn>
              <p:nextCondLst>
                <p:cond evt="onClick" delay="0">
                  <p:tgtEl>
                    <p:spTgt spid="12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2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4" name="Picture 4"/>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296816" y="1898830"/>
            <a:ext cx="3103683" cy="2953841"/>
          </a:xfrm>
          <a:prstGeom prst="rect">
            <a:avLst/>
          </a:prstGeom>
          <a:noFill/>
          <a:ln w="9525">
            <a:noFill/>
            <a:miter lim="800000"/>
            <a:headEnd/>
            <a:tailEnd/>
          </a:ln>
        </p:spPr>
      </p:pic>
      <p:pic>
        <p:nvPicPr>
          <p:cNvPr id="14340" name="Picture 4" descr="Picture2"/>
          <p:cNvPicPr>
            <a:picLocks noChangeAspect="1" noChangeArrowheads="1"/>
          </p:cNvPicPr>
          <p:nvPr/>
        </p:nvPicPr>
        <p:blipFill>
          <a:blip r:embed="rId3" cstate="print"/>
          <a:srcRect/>
          <a:stretch>
            <a:fillRect/>
          </a:stretch>
        </p:blipFill>
        <p:spPr bwMode="auto">
          <a:xfrm>
            <a:off x="0" y="0"/>
            <a:ext cx="868363" cy="1954213"/>
          </a:xfrm>
          <a:prstGeom prst="rect">
            <a:avLst/>
          </a:prstGeom>
          <a:noFill/>
          <a:ln w="9525">
            <a:noFill/>
            <a:miter lim="800000"/>
            <a:headEnd/>
            <a:tailEnd/>
          </a:ln>
        </p:spPr>
      </p:pic>
      <p:sp>
        <p:nvSpPr>
          <p:cNvPr id="14341" name="Text Box 5"/>
          <p:cNvSpPr txBox="1">
            <a:spLocks noChangeArrowheads="1"/>
          </p:cNvSpPr>
          <p:nvPr/>
        </p:nvSpPr>
        <p:spPr bwMode="auto">
          <a:xfrm>
            <a:off x="2702750" y="1988840"/>
            <a:ext cx="4896544" cy="4023447"/>
          </a:xfrm>
          <a:prstGeom prst="rect">
            <a:avLst/>
          </a:prstGeom>
          <a:noFill/>
          <a:ln w="12700">
            <a:noFill/>
            <a:miter lim="800000"/>
            <a:headEnd/>
            <a:tailEnd/>
          </a:ln>
        </p:spPr>
        <p:txBody>
          <a:bodyPr wrap="none"/>
          <a:lstStyle/>
          <a:p>
            <a:endParaRPr lang="en-US" altLang="ja-JP" sz="1600" dirty="0">
              <a:solidFill>
                <a:srgbClr val="990033"/>
              </a:solidFill>
              <a:ea typeface="MS Mincho"/>
              <a:cs typeface="MS Mincho"/>
            </a:endParaRPr>
          </a:p>
          <a:p>
            <a:r>
              <a:rPr lang="en-US" altLang="ja-JP" sz="1600" dirty="0" smtClean="0">
                <a:solidFill>
                  <a:schemeClr val="bg2"/>
                </a:solidFill>
                <a:ea typeface="MS Mincho"/>
                <a:cs typeface="MS Mincho"/>
              </a:rPr>
              <a:t>Active inference, predictive coding and precision</a:t>
            </a:r>
            <a:endParaRPr lang="en-US" altLang="ja-JP" sz="1600" dirty="0">
              <a:solidFill>
                <a:schemeClr val="bg2"/>
              </a:solidFill>
              <a:ea typeface="MS Mincho"/>
              <a:cs typeface="MS Mincho"/>
            </a:endParaRPr>
          </a:p>
          <a:p>
            <a:endParaRPr lang="en-US" altLang="ja-JP" sz="1600" dirty="0">
              <a:solidFill>
                <a:schemeClr val="bg2"/>
              </a:solidFill>
              <a:ea typeface="MS Mincho"/>
              <a:cs typeface="MS Mincho"/>
            </a:endParaRPr>
          </a:p>
          <a:p>
            <a:r>
              <a:rPr lang="en-US" altLang="ja-JP" sz="1600" dirty="0" smtClean="0">
                <a:solidFill>
                  <a:schemeClr val="bg2"/>
                </a:solidFill>
                <a:ea typeface="MS Mincho"/>
                <a:cs typeface="MS Mincho"/>
              </a:rPr>
              <a:t>Precision and false inference</a:t>
            </a:r>
            <a:endParaRPr lang="en-US" altLang="ja-JP" sz="1600" dirty="0">
              <a:solidFill>
                <a:schemeClr val="bg2"/>
              </a:solidFill>
              <a:ea typeface="MS Mincho"/>
              <a:cs typeface="MS Mincho"/>
            </a:endParaRPr>
          </a:p>
          <a:p>
            <a:endParaRPr lang="en-US" altLang="ja-JP" sz="1600" dirty="0">
              <a:solidFill>
                <a:srgbClr val="990033"/>
              </a:solidFill>
              <a:ea typeface="MS Mincho"/>
              <a:cs typeface="MS Mincho"/>
            </a:endParaRPr>
          </a:p>
          <a:p>
            <a:r>
              <a:rPr lang="en-US" altLang="ja-JP" sz="1600" dirty="0" smtClean="0">
                <a:solidFill>
                  <a:srgbClr val="990033"/>
                </a:solidFill>
                <a:ea typeface="MS Mincho"/>
                <a:cs typeface="MS Mincho"/>
              </a:rPr>
              <a:t>Simulations of :</a:t>
            </a:r>
          </a:p>
          <a:p>
            <a:endParaRPr lang="en-US" altLang="ja-JP" sz="1600" dirty="0" smtClean="0">
              <a:solidFill>
                <a:srgbClr val="990033"/>
              </a:solidFill>
              <a:ea typeface="MS Mincho"/>
              <a:cs typeface="MS Mincho"/>
            </a:endParaRPr>
          </a:p>
          <a:p>
            <a:pPr lvl="1">
              <a:lnSpc>
                <a:spcPct val="150000"/>
              </a:lnSpc>
            </a:pPr>
            <a:r>
              <a:rPr lang="en-US" altLang="ja-JP" sz="1200" dirty="0" smtClean="0">
                <a:solidFill>
                  <a:schemeClr val="bg2"/>
                </a:solidFill>
                <a:ea typeface="MS Mincho"/>
                <a:cs typeface="MS Mincho"/>
              </a:rPr>
              <a:t>Auditory perception (and omission related responses)</a:t>
            </a:r>
          </a:p>
          <a:p>
            <a:pPr lvl="1">
              <a:lnSpc>
                <a:spcPct val="150000"/>
              </a:lnSpc>
            </a:pPr>
            <a:r>
              <a:rPr lang="en-US" altLang="ja-JP" sz="1200" dirty="0" smtClean="0">
                <a:solidFill>
                  <a:srgbClr val="990033"/>
                </a:solidFill>
                <a:ea typeface="MS Mincho"/>
                <a:cs typeface="MS Mincho"/>
              </a:rPr>
              <a:t>Handwriting (and action observation)</a:t>
            </a:r>
          </a:p>
          <a:p>
            <a:pPr lvl="1">
              <a:lnSpc>
                <a:spcPct val="150000"/>
              </a:lnSpc>
            </a:pPr>
            <a:r>
              <a:rPr lang="en-US" altLang="ja-JP" sz="1200" dirty="0" smtClean="0">
                <a:solidFill>
                  <a:srgbClr val="990033"/>
                </a:solidFill>
                <a:ea typeface="MS Mincho"/>
                <a:cs typeface="MS Mincho"/>
              </a:rPr>
              <a:t>Smooth pursuit eye movements (under occlusion)</a:t>
            </a:r>
          </a:p>
          <a:p>
            <a:pPr lvl="1">
              <a:lnSpc>
                <a:spcPct val="150000"/>
              </a:lnSpc>
            </a:pPr>
            <a:r>
              <a:rPr lang="en-US" altLang="ja-JP" sz="1200" dirty="0" smtClean="0">
                <a:solidFill>
                  <a:schemeClr val="bg2"/>
                </a:solidFill>
                <a:ea typeface="MS Mincho"/>
                <a:cs typeface="MS Mincho"/>
              </a:rPr>
              <a:t>Sensory attenuation (and the force matching illusion)</a:t>
            </a:r>
          </a:p>
          <a:p>
            <a:endParaRPr lang="en-US" altLang="ja-JP" sz="1600" dirty="0" smtClean="0">
              <a:solidFill>
                <a:srgbClr val="990033"/>
              </a:solidFill>
              <a:ea typeface="MS Mincho"/>
              <a:cs typeface="MS Mincho"/>
            </a:endParaRPr>
          </a:p>
          <a:p>
            <a:endParaRPr lang="en-US" altLang="ja-JP" sz="1600" dirty="0" smtClean="0">
              <a:solidFill>
                <a:srgbClr val="990033"/>
              </a:solidFill>
              <a:ea typeface="MS Mincho"/>
              <a:cs typeface="MS Mincho"/>
            </a:endParaRPr>
          </a:p>
          <a:p>
            <a:endParaRPr lang="en-US" altLang="ja-JP" sz="1600" dirty="0" smtClean="0">
              <a:solidFill>
                <a:srgbClr val="990033"/>
              </a:solidFill>
              <a:ea typeface="MS Mincho"/>
              <a:cs typeface="MS Mincho"/>
            </a:endParaRPr>
          </a:p>
          <a:p>
            <a:endParaRPr lang="en-US" sz="1600" dirty="0" smtClean="0">
              <a:solidFill>
                <a:srgbClr val="990033"/>
              </a:solidFill>
              <a:ea typeface="MS Mincho"/>
            </a:endParaRPr>
          </a:p>
          <a:p>
            <a:endParaRPr lang="en-GB" sz="1200" dirty="0">
              <a:solidFill>
                <a:srgbClr val="990033"/>
              </a:solidFill>
            </a:endParaRPr>
          </a:p>
        </p:txBody>
      </p:sp>
    </p:spTree>
    <p:extLst>
      <p:ext uri="{BB962C8B-B14F-4D97-AF65-F5344CB8AC3E}">
        <p14:creationId xmlns:p14="http://schemas.microsoft.com/office/powerpoint/2010/main" xmlns="" val="88569976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Picture 200"/>
          <p:cNvPicPr>
            <a:picLocks noChangeAspect="1" noChangeArrowheads="1"/>
          </p:cNvPicPr>
          <p:nvPr/>
        </p:nvPicPr>
        <p:blipFill>
          <a:blip r:embed="rId4"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1856656" y="764704"/>
            <a:ext cx="2736304" cy="2604198"/>
          </a:xfrm>
          <a:prstGeom prst="rect">
            <a:avLst/>
          </a:prstGeom>
          <a:noFill/>
          <a:ln w="9525">
            <a:noFill/>
            <a:miter lim="800000"/>
            <a:headEnd/>
            <a:tailEnd/>
          </a:ln>
        </p:spPr>
      </p:pic>
      <p:pic>
        <p:nvPicPr>
          <p:cNvPr id="20679" name="Picture 199" descr="donkeymotivation"/>
          <p:cNvPicPr>
            <a:picLocks noChangeAspect="1" noChangeArrowheads="1"/>
          </p:cNvPicPr>
          <p:nvPr/>
        </p:nvPicPr>
        <p:blipFill>
          <a:blip r:embed="rId5" cstate="print">
            <a:duotone>
              <a:schemeClr val="accent2">
                <a:shade val="45000"/>
                <a:satMod val="135000"/>
              </a:schemeClr>
              <a:prstClr val="white"/>
            </a:duotone>
            <a:lum bright="20000" contrast="-40000"/>
          </a:blip>
          <a:srcRect/>
          <a:stretch>
            <a:fillRect/>
          </a:stretch>
        </p:blipFill>
        <p:spPr bwMode="auto">
          <a:xfrm>
            <a:off x="3080792" y="548680"/>
            <a:ext cx="1368425" cy="917575"/>
          </a:xfrm>
          <a:prstGeom prst="rect">
            <a:avLst/>
          </a:prstGeom>
          <a:noFill/>
        </p:spPr>
      </p:pic>
      <p:sp>
        <p:nvSpPr>
          <p:cNvPr id="206" name="Oval 209"/>
          <p:cNvSpPr>
            <a:spLocks noChangeAspect="1" noChangeArrowheads="1"/>
          </p:cNvSpPr>
          <p:nvPr/>
        </p:nvSpPr>
        <p:spPr bwMode="auto">
          <a:xfrm>
            <a:off x="7041232" y="761207"/>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pic>
        <p:nvPicPr>
          <p:cNvPr id="197" name="writing.wmv">
            <a:hlinkClick r:id="" action="ppaction://media"/>
          </p:cNvPr>
          <p:cNvPicPr>
            <a:picLocks noChangeAspect="1"/>
          </p:cNvPicPr>
          <p:nvPr>
            <a:videoFile r:link="rId2"/>
            <p:extLst>
              <p:ext uri="{DAA4B4D4-6D71-4841-9C94-3DE7FCFB9230}">
                <p14:media xmlns:p14="http://schemas.microsoft.com/office/powerpoint/2010/main" xmlns="" r:embed="rId6"/>
              </p:ext>
            </p:extLst>
          </p:nvPr>
        </p:nvPicPr>
        <p:blipFill rotWithShape="1">
          <a:blip r:embed="rId7" cstate="print"/>
          <a:stretch/>
        </p:blipFill>
        <p:spPr>
          <a:xfrm>
            <a:off x="1520618" y="4293096"/>
            <a:ext cx="2208246" cy="1656184"/>
          </a:xfrm>
          <a:prstGeom prst="rect">
            <a:avLst/>
          </a:prstGeom>
          <a:ln>
            <a:noFill/>
          </a:ln>
          <a:effectLst>
            <a:outerShdw blurRad="190500" algn="tl" rotWithShape="0">
              <a:srgbClr val="000000">
                <a:alpha val="70000"/>
              </a:srgbClr>
            </a:outerShdw>
          </a:effectLst>
        </p:spPr>
      </p:pic>
      <p:grpSp>
        <p:nvGrpSpPr>
          <p:cNvPr id="2" name="Group 2"/>
          <p:cNvGrpSpPr>
            <a:grpSpLocks/>
          </p:cNvGrpSpPr>
          <p:nvPr/>
        </p:nvGrpSpPr>
        <p:grpSpPr bwMode="auto">
          <a:xfrm>
            <a:off x="5961063" y="3065463"/>
            <a:ext cx="2232025" cy="841376"/>
            <a:chOff x="3847" y="1434"/>
            <a:chExt cx="1406" cy="530"/>
          </a:xfrm>
        </p:grpSpPr>
        <p:pic>
          <p:nvPicPr>
            <p:cNvPr id="20673" name="Oval 57"/>
            <p:cNvPicPr>
              <a:picLocks noChangeArrowheads="1"/>
            </p:cNvPicPr>
            <p:nvPr/>
          </p:nvPicPr>
          <p:blipFill>
            <a:blip r:embed="rId8" cstate="print"/>
            <a:srcRect/>
            <a:stretch>
              <a:fillRect/>
            </a:stretch>
          </p:blipFill>
          <p:spPr bwMode="auto">
            <a:xfrm>
              <a:off x="4027" y="1434"/>
              <a:ext cx="771" cy="530"/>
            </a:xfrm>
            <a:prstGeom prst="rect">
              <a:avLst/>
            </a:prstGeom>
            <a:noFill/>
            <a:ln w="9525">
              <a:noFill/>
              <a:miter lim="800000"/>
              <a:headEnd/>
              <a:tailEnd/>
            </a:ln>
          </p:spPr>
        </p:pic>
        <p:graphicFrame>
          <p:nvGraphicFramePr>
            <p:cNvPr id="20485" name="Object 186"/>
            <p:cNvGraphicFramePr>
              <a:graphicFrameLocks noChangeAspect="1"/>
            </p:cNvGraphicFramePr>
            <p:nvPr/>
          </p:nvGraphicFramePr>
          <p:xfrm>
            <a:off x="4444" y="1494"/>
            <a:ext cx="236" cy="212"/>
          </p:xfrm>
          <a:graphic>
            <a:graphicData uri="http://schemas.openxmlformats.org/presentationml/2006/ole">
              <p:oleObj spid="_x0000_s277530" name="Equation" r:id="rId9" imgW="5367960" imgH="4994640" progId="Equation.DSMT4">
                <p:embed/>
              </p:oleObj>
            </a:graphicData>
          </a:graphic>
        </p:graphicFrame>
        <p:cxnSp>
          <p:nvCxnSpPr>
            <p:cNvPr id="20674" name="AutoShape 197"/>
            <p:cNvCxnSpPr>
              <a:cxnSpLocks noChangeShapeType="1"/>
            </p:cNvCxnSpPr>
            <p:nvPr/>
          </p:nvCxnSpPr>
          <p:spPr bwMode="auto">
            <a:xfrm rot="-5400000">
              <a:off x="3920" y="1520"/>
              <a:ext cx="340" cy="486"/>
            </a:xfrm>
            <a:prstGeom prst="curvedConnector2">
              <a:avLst/>
            </a:prstGeom>
            <a:noFill/>
            <a:ln w="19050" cap="rnd">
              <a:solidFill>
                <a:schemeClr val="tx2"/>
              </a:solidFill>
              <a:prstDash val="sysDot"/>
              <a:round/>
              <a:headEnd type="triangle" w="med" len="med"/>
              <a:tailEnd/>
            </a:ln>
          </p:spPr>
        </p:cxnSp>
        <p:cxnSp>
          <p:nvCxnSpPr>
            <p:cNvPr id="20675" name="AutoShape 197"/>
            <p:cNvCxnSpPr>
              <a:cxnSpLocks noChangeShapeType="1"/>
            </p:cNvCxnSpPr>
            <p:nvPr/>
          </p:nvCxnSpPr>
          <p:spPr bwMode="auto">
            <a:xfrm rot="5400000" flipH="1">
              <a:off x="4850" y="1530"/>
              <a:ext cx="340" cy="467"/>
            </a:xfrm>
            <a:prstGeom prst="curvedConnector2">
              <a:avLst/>
            </a:prstGeom>
            <a:noFill/>
            <a:ln w="19050" cap="rnd">
              <a:solidFill>
                <a:schemeClr val="tx2"/>
              </a:solidFill>
              <a:prstDash val="sysDot"/>
              <a:round/>
              <a:headEnd type="triangle" w="med" len="med"/>
              <a:tailEnd/>
            </a:ln>
          </p:spPr>
        </p:cxnSp>
      </p:grpSp>
      <p:cxnSp>
        <p:nvCxnSpPr>
          <p:cNvPr id="20489" name="AutoShape 197"/>
          <p:cNvCxnSpPr>
            <a:cxnSpLocks noChangeShapeType="1"/>
            <a:stCxn id="197" idx="0"/>
            <a:endCxn id="211" idx="4"/>
          </p:cNvCxnSpPr>
          <p:nvPr/>
        </p:nvCxnSpPr>
        <p:spPr bwMode="auto">
          <a:xfrm flipV="1">
            <a:off x="2624741" y="2571379"/>
            <a:ext cx="9451" cy="1721717"/>
          </a:xfrm>
          <a:prstGeom prst="straightConnector1">
            <a:avLst/>
          </a:prstGeom>
          <a:noFill/>
          <a:ln w="19050">
            <a:solidFill>
              <a:schemeClr val="tx2"/>
            </a:solidFill>
            <a:round/>
            <a:headEnd type="triangle" w="med" len="med"/>
            <a:tailEnd/>
          </a:ln>
        </p:spPr>
      </p:cxnSp>
      <p:sp>
        <p:nvSpPr>
          <p:cNvPr id="20492" name="Rectangle 222"/>
          <p:cNvSpPr>
            <a:spLocks noChangeArrowheads="1"/>
          </p:cNvSpPr>
          <p:nvPr/>
        </p:nvSpPr>
        <p:spPr bwMode="auto">
          <a:xfrm>
            <a:off x="5214938" y="4277221"/>
            <a:ext cx="1633537" cy="1625600"/>
          </a:xfrm>
          <a:prstGeom prst="rect">
            <a:avLst/>
          </a:prstGeom>
          <a:solidFill>
            <a:srgbClr val="FFFFFF"/>
          </a:solidFill>
          <a:ln w="9525">
            <a:noFill/>
            <a:miter lim="800000"/>
            <a:headEnd/>
            <a:tailEnd/>
          </a:ln>
        </p:spPr>
        <p:txBody>
          <a:bodyPr/>
          <a:lstStyle/>
          <a:p>
            <a:endParaRPr lang="en-GB">
              <a:solidFill>
                <a:srgbClr val="000000"/>
              </a:solidFill>
            </a:endParaRPr>
          </a:p>
        </p:txBody>
      </p:sp>
      <p:sp>
        <p:nvSpPr>
          <p:cNvPr id="20493" name="Rectangle 223"/>
          <p:cNvSpPr>
            <a:spLocks noChangeArrowheads="1"/>
          </p:cNvSpPr>
          <p:nvPr/>
        </p:nvSpPr>
        <p:spPr bwMode="auto">
          <a:xfrm>
            <a:off x="5214938" y="4277221"/>
            <a:ext cx="1633537" cy="1625600"/>
          </a:xfrm>
          <a:prstGeom prst="rect">
            <a:avLst/>
          </a:prstGeom>
          <a:noFill/>
          <a:ln w="0">
            <a:solidFill>
              <a:srgbClr val="FFFFFF"/>
            </a:solidFill>
            <a:miter lim="800000"/>
            <a:headEnd/>
            <a:tailEnd/>
          </a:ln>
        </p:spPr>
        <p:txBody>
          <a:bodyPr/>
          <a:lstStyle/>
          <a:p>
            <a:endParaRPr lang="en-GB">
              <a:solidFill>
                <a:srgbClr val="000000"/>
              </a:solidFill>
            </a:endParaRPr>
          </a:p>
        </p:txBody>
      </p:sp>
      <p:sp>
        <p:nvSpPr>
          <p:cNvPr id="20494" name="Line 224"/>
          <p:cNvSpPr>
            <a:spLocks noChangeShapeType="1"/>
          </p:cNvSpPr>
          <p:nvPr/>
        </p:nvSpPr>
        <p:spPr bwMode="auto">
          <a:xfrm>
            <a:off x="5214938" y="59028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495" name="Line 225"/>
          <p:cNvSpPr>
            <a:spLocks noChangeShapeType="1"/>
          </p:cNvSpPr>
          <p:nvPr/>
        </p:nvSpPr>
        <p:spPr bwMode="auto">
          <a:xfrm>
            <a:off x="5214938" y="42772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496" name="Line 226"/>
          <p:cNvSpPr>
            <a:spLocks noChangeShapeType="1"/>
          </p:cNvSpPr>
          <p:nvPr/>
        </p:nvSpPr>
        <p:spPr bwMode="auto">
          <a:xfrm>
            <a:off x="6848475"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497" name="Line 227"/>
          <p:cNvSpPr>
            <a:spLocks noChangeShapeType="1"/>
          </p:cNvSpPr>
          <p:nvPr/>
        </p:nvSpPr>
        <p:spPr bwMode="auto">
          <a:xfrm>
            <a:off x="5214938"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498" name="Line 228"/>
          <p:cNvSpPr>
            <a:spLocks noChangeShapeType="1"/>
          </p:cNvSpPr>
          <p:nvPr/>
        </p:nvSpPr>
        <p:spPr bwMode="auto">
          <a:xfrm>
            <a:off x="5214938" y="59028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499" name="Line 229"/>
          <p:cNvSpPr>
            <a:spLocks noChangeShapeType="1"/>
          </p:cNvSpPr>
          <p:nvPr/>
        </p:nvSpPr>
        <p:spPr bwMode="auto">
          <a:xfrm>
            <a:off x="5214938"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500" name="Line 230"/>
          <p:cNvSpPr>
            <a:spLocks noChangeShapeType="1"/>
          </p:cNvSpPr>
          <p:nvPr/>
        </p:nvSpPr>
        <p:spPr bwMode="auto">
          <a:xfrm flipV="1">
            <a:off x="5214938"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1" name="Line 231"/>
          <p:cNvSpPr>
            <a:spLocks noChangeShapeType="1"/>
          </p:cNvSpPr>
          <p:nvPr/>
        </p:nvSpPr>
        <p:spPr bwMode="auto">
          <a:xfrm>
            <a:off x="5214938"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2" name="Rectangle 232"/>
          <p:cNvSpPr>
            <a:spLocks noChangeArrowheads="1"/>
          </p:cNvSpPr>
          <p:nvPr/>
        </p:nvSpPr>
        <p:spPr bwMode="auto">
          <a:xfrm>
            <a:off x="5195888" y="59282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solidFill>
                <a:srgbClr val="000000"/>
              </a:solidFill>
            </a:endParaRPr>
          </a:p>
        </p:txBody>
      </p:sp>
      <p:sp>
        <p:nvSpPr>
          <p:cNvPr id="20503" name="Line 233"/>
          <p:cNvSpPr>
            <a:spLocks noChangeShapeType="1"/>
          </p:cNvSpPr>
          <p:nvPr/>
        </p:nvSpPr>
        <p:spPr bwMode="auto">
          <a:xfrm flipV="1">
            <a:off x="5449888"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4" name="Line 234"/>
          <p:cNvSpPr>
            <a:spLocks noChangeShapeType="1"/>
          </p:cNvSpPr>
          <p:nvPr/>
        </p:nvSpPr>
        <p:spPr bwMode="auto">
          <a:xfrm>
            <a:off x="5449888"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5" name="Rectangle 235"/>
          <p:cNvSpPr>
            <a:spLocks noChangeArrowheads="1"/>
          </p:cNvSpPr>
          <p:nvPr/>
        </p:nvSpPr>
        <p:spPr bwMode="auto">
          <a:xfrm>
            <a:off x="5405438" y="59282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0.2</a:t>
            </a:r>
            <a:endParaRPr lang="en-GB">
              <a:solidFill>
                <a:srgbClr val="000000"/>
              </a:solidFill>
            </a:endParaRPr>
          </a:p>
        </p:txBody>
      </p:sp>
      <p:sp>
        <p:nvSpPr>
          <p:cNvPr id="20506" name="Line 236"/>
          <p:cNvSpPr>
            <a:spLocks noChangeShapeType="1"/>
          </p:cNvSpPr>
          <p:nvPr/>
        </p:nvSpPr>
        <p:spPr bwMode="auto">
          <a:xfrm flipV="1">
            <a:off x="5684838"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7" name="Line 237"/>
          <p:cNvSpPr>
            <a:spLocks noChangeShapeType="1"/>
          </p:cNvSpPr>
          <p:nvPr/>
        </p:nvSpPr>
        <p:spPr bwMode="auto">
          <a:xfrm>
            <a:off x="5684838"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8" name="Rectangle 238"/>
          <p:cNvSpPr>
            <a:spLocks noChangeArrowheads="1"/>
          </p:cNvSpPr>
          <p:nvPr/>
        </p:nvSpPr>
        <p:spPr bwMode="auto">
          <a:xfrm>
            <a:off x="5640388" y="59282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solidFill>
                <a:srgbClr val="000000"/>
              </a:solidFill>
            </a:endParaRPr>
          </a:p>
        </p:txBody>
      </p:sp>
      <p:sp>
        <p:nvSpPr>
          <p:cNvPr id="20509" name="Line 239"/>
          <p:cNvSpPr>
            <a:spLocks noChangeShapeType="1"/>
          </p:cNvSpPr>
          <p:nvPr/>
        </p:nvSpPr>
        <p:spPr bwMode="auto">
          <a:xfrm flipV="1">
            <a:off x="591502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0" name="Line 240"/>
          <p:cNvSpPr>
            <a:spLocks noChangeShapeType="1"/>
          </p:cNvSpPr>
          <p:nvPr/>
        </p:nvSpPr>
        <p:spPr bwMode="auto">
          <a:xfrm>
            <a:off x="591502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1" name="Rectangle 241"/>
          <p:cNvSpPr>
            <a:spLocks noChangeArrowheads="1"/>
          </p:cNvSpPr>
          <p:nvPr/>
        </p:nvSpPr>
        <p:spPr bwMode="auto">
          <a:xfrm>
            <a:off x="58705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solidFill>
                <a:srgbClr val="000000"/>
              </a:solidFill>
            </a:endParaRPr>
          </a:p>
        </p:txBody>
      </p:sp>
      <p:sp>
        <p:nvSpPr>
          <p:cNvPr id="20512" name="Line 242"/>
          <p:cNvSpPr>
            <a:spLocks noChangeShapeType="1"/>
          </p:cNvSpPr>
          <p:nvPr/>
        </p:nvSpPr>
        <p:spPr bwMode="auto">
          <a:xfrm flipV="1">
            <a:off x="614997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3" name="Line 243"/>
          <p:cNvSpPr>
            <a:spLocks noChangeShapeType="1"/>
          </p:cNvSpPr>
          <p:nvPr/>
        </p:nvSpPr>
        <p:spPr bwMode="auto">
          <a:xfrm>
            <a:off x="614997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4" name="Rectangle 244"/>
          <p:cNvSpPr>
            <a:spLocks noChangeArrowheads="1"/>
          </p:cNvSpPr>
          <p:nvPr/>
        </p:nvSpPr>
        <p:spPr bwMode="auto">
          <a:xfrm>
            <a:off x="610552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solidFill>
                <a:srgbClr val="000000"/>
              </a:solidFill>
            </a:endParaRPr>
          </a:p>
        </p:txBody>
      </p:sp>
      <p:sp>
        <p:nvSpPr>
          <p:cNvPr id="20515" name="Line 245"/>
          <p:cNvSpPr>
            <a:spLocks noChangeShapeType="1"/>
          </p:cNvSpPr>
          <p:nvPr/>
        </p:nvSpPr>
        <p:spPr bwMode="auto">
          <a:xfrm flipV="1">
            <a:off x="637857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6" name="Line 246"/>
          <p:cNvSpPr>
            <a:spLocks noChangeShapeType="1"/>
          </p:cNvSpPr>
          <p:nvPr/>
        </p:nvSpPr>
        <p:spPr bwMode="auto">
          <a:xfrm>
            <a:off x="637857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7" name="Rectangle 247"/>
          <p:cNvSpPr>
            <a:spLocks noChangeArrowheads="1"/>
          </p:cNvSpPr>
          <p:nvPr/>
        </p:nvSpPr>
        <p:spPr bwMode="auto">
          <a:xfrm>
            <a:off x="6359525" y="59282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solidFill>
                <a:srgbClr val="000000"/>
              </a:solidFill>
            </a:endParaRPr>
          </a:p>
        </p:txBody>
      </p:sp>
      <p:sp>
        <p:nvSpPr>
          <p:cNvPr id="20518" name="Line 248"/>
          <p:cNvSpPr>
            <a:spLocks noChangeShapeType="1"/>
          </p:cNvSpPr>
          <p:nvPr/>
        </p:nvSpPr>
        <p:spPr bwMode="auto">
          <a:xfrm flipV="1">
            <a:off x="661352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9" name="Line 249"/>
          <p:cNvSpPr>
            <a:spLocks noChangeShapeType="1"/>
          </p:cNvSpPr>
          <p:nvPr/>
        </p:nvSpPr>
        <p:spPr bwMode="auto">
          <a:xfrm>
            <a:off x="661352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20" name="Rectangle 250"/>
          <p:cNvSpPr>
            <a:spLocks noChangeArrowheads="1"/>
          </p:cNvSpPr>
          <p:nvPr/>
        </p:nvSpPr>
        <p:spPr bwMode="auto">
          <a:xfrm>
            <a:off x="65690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solidFill>
                <a:srgbClr val="000000"/>
              </a:solidFill>
            </a:endParaRPr>
          </a:p>
        </p:txBody>
      </p:sp>
      <p:sp>
        <p:nvSpPr>
          <p:cNvPr id="20521" name="Line 251"/>
          <p:cNvSpPr>
            <a:spLocks noChangeShapeType="1"/>
          </p:cNvSpPr>
          <p:nvPr/>
        </p:nvSpPr>
        <p:spPr bwMode="auto">
          <a:xfrm flipV="1">
            <a:off x="684847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22" name="Line 252"/>
          <p:cNvSpPr>
            <a:spLocks noChangeShapeType="1"/>
          </p:cNvSpPr>
          <p:nvPr/>
        </p:nvSpPr>
        <p:spPr bwMode="auto">
          <a:xfrm>
            <a:off x="684847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23" name="Rectangle 253"/>
          <p:cNvSpPr>
            <a:spLocks noChangeArrowheads="1"/>
          </p:cNvSpPr>
          <p:nvPr/>
        </p:nvSpPr>
        <p:spPr bwMode="auto">
          <a:xfrm>
            <a:off x="680402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solidFill>
                <a:srgbClr val="000000"/>
              </a:solidFill>
            </a:endParaRPr>
          </a:p>
        </p:txBody>
      </p:sp>
      <p:sp>
        <p:nvSpPr>
          <p:cNvPr id="20524" name="Line 254"/>
          <p:cNvSpPr>
            <a:spLocks noChangeShapeType="1"/>
          </p:cNvSpPr>
          <p:nvPr/>
        </p:nvSpPr>
        <p:spPr bwMode="auto">
          <a:xfrm>
            <a:off x="5214938" y="42772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5" name="Line 255"/>
          <p:cNvSpPr>
            <a:spLocks noChangeShapeType="1"/>
          </p:cNvSpPr>
          <p:nvPr/>
        </p:nvSpPr>
        <p:spPr bwMode="auto">
          <a:xfrm flipH="1">
            <a:off x="6829425" y="42772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6" name="Rectangle 256"/>
          <p:cNvSpPr>
            <a:spLocks noChangeArrowheads="1"/>
          </p:cNvSpPr>
          <p:nvPr/>
        </p:nvSpPr>
        <p:spPr bwMode="auto">
          <a:xfrm>
            <a:off x="5100638" y="42264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solidFill>
                <a:srgbClr val="000000"/>
              </a:solidFill>
            </a:endParaRPr>
          </a:p>
        </p:txBody>
      </p:sp>
      <p:sp>
        <p:nvSpPr>
          <p:cNvPr id="20527" name="Line 257"/>
          <p:cNvSpPr>
            <a:spLocks noChangeShapeType="1"/>
          </p:cNvSpPr>
          <p:nvPr/>
        </p:nvSpPr>
        <p:spPr bwMode="auto">
          <a:xfrm>
            <a:off x="5214938" y="46010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8" name="Line 258"/>
          <p:cNvSpPr>
            <a:spLocks noChangeShapeType="1"/>
          </p:cNvSpPr>
          <p:nvPr/>
        </p:nvSpPr>
        <p:spPr bwMode="auto">
          <a:xfrm flipH="1">
            <a:off x="6829425" y="46010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9" name="Rectangle 259"/>
          <p:cNvSpPr>
            <a:spLocks noChangeArrowheads="1"/>
          </p:cNvSpPr>
          <p:nvPr/>
        </p:nvSpPr>
        <p:spPr bwMode="auto">
          <a:xfrm>
            <a:off x="5100638" y="455027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solidFill>
                <a:srgbClr val="000000"/>
              </a:solidFill>
            </a:endParaRPr>
          </a:p>
        </p:txBody>
      </p:sp>
      <p:sp>
        <p:nvSpPr>
          <p:cNvPr id="20530" name="Line 260"/>
          <p:cNvSpPr>
            <a:spLocks noChangeShapeType="1"/>
          </p:cNvSpPr>
          <p:nvPr/>
        </p:nvSpPr>
        <p:spPr bwMode="auto">
          <a:xfrm>
            <a:off x="5214938" y="49249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1" name="Line 261"/>
          <p:cNvSpPr>
            <a:spLocks noChangeShapeType="1"/>
          </p:cNvSpPr>
          <p:nvPr/>
        </p:nvSpPr>
        <p:spPr bwMode="auto">
          <a:xfrm flipH="1">
            <a:off x="6829425" y="49249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2" name="Rectangle 262"/>
          <p:cNvSpPr>
            <a:spLocks noChangeArrowheads="1"/>
          </p:cNvSpPr>
          <p:nvPr/>
        </p:nvSpPr>
        <p:spPr bwMode="auto">
          <a:xfrm>
            <a:off x="5100638" y="48741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solidFill>
                <a:srgbClr val="000000"/>
              </a:solidFill>
            </a:endParaRPr>
          </a:p>
        </p:txBody>
      </p:sp>
      <p:sp>
        <p:nvSpPr>
          <p:cNvPr id="20533" name="Line 263"/>
          <p:cNvSpPr>
            <a:spLocks noChangeShapeType="1"/>
          </p:cNvSpPr>
          <p:nvPr/>
        </p:nvSpPr>
        <p:spPr bwMode="auto">
          <a:xfrm>
            <a:off x="5214938" y="52551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4" name="Line 264"/>
          <p:cNvSpPr>
            <a:spLocks noChangeShapeType="1"/>
          </p:cNvSpPr>
          <p:nvPr/>
        </p:nvSpPr>
        <p:spPr bwMode="auto">
          <a:xfrm flipH="1">
            <a:off x="6829425" y="52551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5" name="Rectangle 265"/>
          <p:cNvSpPr>
            <a:spLocks noChangeArrowheads="1"/>
          </p:cNvSpPr>
          <p:nvPr/>
        </p:nvSpPr>
        <p:spPr bwMode="auto">
          <a:xfrm>
            <a:off x="5157788" y="52043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solidFill>
                <a:srgbClr val="000000"/>
              </a:solidFill>
            </a:endParaRPr>
          </a:p>
        </p:txBody>
      </p:sp>
      <p:sp>
        <p:nvSpPr>
          <p:cNvPr id="20536" name="Line 266"/>
          <p:cNvSpPr>
            <a:spLocks noChangeShapeType="1"/>
          </p:cNvSpPr>
          <p:nvPr/>
        </p:nvSpPr>
        <p:spPr bwMode="auto">
          <a:xfrm>
            <a:off x="5214938" y="55789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7" name="Line 267"/>
          <p:cNvSpPr>
            <a:spLocks noChangeShapeType="1"/>
          </p:cNvSpPr>
          <p:nvPr/>
        </p:nvSpPr>
        <p:spPr bwMode="auto">
          <a:xfrm flipH="1">
            <a:off x="6829425" y="55789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8" name="Rectangle 268"/>
          <p:cNvSpPr>
            <a:spLocks noChangeArrowheads="1"/>
          </p:cNvSpPr>
          <p:nvPr/>
        </p:nvSpPr>
        <p:spPr bwMode="auto">
          <a:xfrm>
            <a:off x="5100638" y="552817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solidFill>
                <a:srgbClr val="000000"/>
              </a:solidFill>
            </a:endParaRPr>
          </a:p>
        </p:txBody>
      </p:sp>
      <p:sp>
        <p:nvSpPr>
          <p:cNvPr id="20539" name="Line 269"/>
          <p:cNvSpPr>
            <a:spLocks noChangeShapeType="1"/>
          </p:cNvSpPr>
          <p:nvPr/>
        </p:nvSpPr>
        <p:spPr bwMode="auto">
          <a:xfrm>
            <a:off x="5214938" y="59028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0" name="Line 270"/>
          <p:cNvSpPr>
            <a:spLocks noChangeShapeType="1"/>
          </p:cNvSpPr>
          <p:nvPr/>
        </p:nvSpPr>
        <p:spPr bwMode="auto">
          <a:xfrm flipH="1">
            <a:off x="6829425" y="59028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1" name="Rectangle 271"/>
          <p:cNvSpPr>
            <a:spLocks noChangeArrowheads="1"/>
          </p:cNvSpPr>
          <p:nvPr/>
        </p:nvSpPr>
        <p:spPr bwMode="auto">
          <a:xfrm>
            <a:off x="5100638" y="58520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solidFill>
                <a:srgbClr val="000000"/>
              </a:solidFill>
            </a:endParaRPr>
          </a:p>
        </p:txBody>
      </p:sp>
      <p:sp>
        <p:nvSpPr>
          <p:cNvPr id="20542" name="Line 272"/>
          <p:cNvSpPr>
            <a:spLocks noChangeShapeType="1"/>
          </p:cNvSpPr>
          <p:nvPr/>
        </p:nvSpPr>
        <p:spPr bwMode="auto">
          <a:xfrm>
            <a:off x="5214938" y="59028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3" name="Line 273"/>
          <p:cNvSpPr>
            <a:spLocks noChangeShapeType="1"/>
          </p:cNvSpPr>
          <p:nvPr/>
        </p:nvSpPr>
        <p:spPr bwMode="auto">
          <a:xfrm>
            <a:off x="5214938" y="42772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4" name="Line 274"/>
          <p:cNvSpPr>
            <a:spLocks noChangeShapeType="1"/>
          </p:cNvSpPr>
          <p:nvPr/>
        </p:nvSpPr>
        <p:spPr bwMode="auto">
          <a:xfrm>
            <a:off x="6848475"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545" name="Line 275"/>
          <p:cNvSpPr>
            <a:spLocks noChangeShapeType="1"/>
          </p:cNvSpPr>
          <p:nvPr/>
        </p:nvSpPr>
        <p:spPr bwMode="auto">
          <a:xfrm>
            <a:off x="5214938"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546" name="Freeform 276"/>
          <p:cNvSpPr>
            <a:spLocks/>
          </p:cNvSpPr>
          <p:nvPr/>
        </p:nvSpPr>
        <p:spPr bwMode="auto">
          <a:xfrm>
            <a:off x="5221288" y="4429621"/>
            <a:ext cx="706437" cy="1092200"/>
          </a:xfrm>
          <a:custGeom>
            <a:avLst/>
            <a:gdLst>
              <a:gd name="T0" fmla="*/ 2147483647 w 445"/>
              <a:gd name="T1" fmla="*/ 2147483647 h 688"/>
              <a:gd name="T2" fmla="*/ 2147483647 w 445"/>
              <a:gd name="T3" fmla="*/ 2147483647 h 688"/>
              <a:gd name="T4" fmla="*/ 2147483647 w 445"/>
              <a:gd name="T5" fmla="*/ 2147483647 h 688"/>
              <a:gd name="T6" fmla="*/ 2147483647 w 445"/>
              <a:gd name="T7" fmla="*/ 2147483647 h 688"/>
              <a:gd name="T8" fmla="*/ 2147483647 w 445"/>
              <a:gd name="T9" fmla="*/ 2147483647 h 688"/>
              <a:gd name="T10" fmla="*/ 2147483647 w 445"/>
              <a:gd name="T11" fmla="*/ 2147483647 h 688"/>
              <a:gd name="T12" fmla="*/ 2147483647 w 445"/>
              <a:gd name="T13" fmla="*/ 2147483647 h 688"/>
              <a:gd name="T14" fmla="*/ 2147483647 w 445"/>
              <a:gd name="T15" fmla="*/ 2147483647 h 688"/>
              <a:gd name="T16" fmla="*/ 2147483647 w 445"/>
              <a:gd name="T17" fmla="*/ 2147483647 h 688"/>
              <a:gd name="T18" fmla="*/ 2147483647 w 445"/>
              <a:gd name="T19" fmla="*/ 2147483647 h 688"/>
              <a:gd name="T20" fmla="*/ 2147483647 w 445"/>
              <a:gd name="T21" fmla="*/ 2147483647 h 688"/>
              <a:gd name="T22" fmla="*/ 2147483647 w 445"/>
              <a:gd name="T23" fmla="*/ 2147483647 h 688"/>
              <a:gd name="T24" fmla="*/ 2147483647 w 445"/>
              <a:gd name="T25" fmla="*/ 2147483647 h 688"/>
              <a:gd name="T26" fmla="*/ 2147483647 w 445"/>
              <a:gd name="T27" fmla="*/ 2147483647 h 688"/>
              <a:gd name="T28" fmla="*/ 2147483647 w 445"/>
              <a:gd name="T29" fmla="*/ 2147483647 h 688"/>
              <a:gd name="T30" fmla="*/ 2147483647 w 445"/>
              <a:gd name="T31" fmla="*/ 2147483647 h 688"/>
              <a:gd name="T32" fmla="*/ 2147483647 w 445"/>
              <a:gd name="T33" fmla="*/ 2147483647 h 688"/>
              <a:gd name="T34" fmla="*/ 2147483647 w 445"/>
              <a:gd name="T35" fmla="*/ 2147483647 h 688"/>
              <a:gd name="T36" fmla="*/ 2147483647 w 445"/>
              <a:gd name="T37" fmla="*/ 2147483647 h 688"/>
              <a:gd name="T38" fmla="*/ 2147483647 w 445"/>
              <a:gd name="T39" fmla="*/ 2147483647 h 688"/>
              <a:gd name="T40" fmla="*/ 2147483647 w 445"/>
              <a:gd name="T41" fmla="*/ 2147483647 h 688"/>
              <a:gd name="T42" fmla="*/ 2147483647 w 445"/>
              <a:gd name="T43" fmla="*/ 2147483647 h 688"/>
              <a:gd name="T44" fmla="*/ 2147483647 w 445"/>
              <a:gd name="T45" fmla="*/ 2147483647 h 688"/>
              <a:gd name="T46" fmla="*/ 2147483647 w 445"/>
              <a:gd name="T47" fmla="*/ 2147483647 h 688"/>
              <a:gd name="T48" fmla="*/ 2147483647 w 445"/>
              <a:gd name="T49" fmla="*/ 2147483647 h 688"/>
              <a:gd name="T50" fmla="*/ 2147483647 w 445"/>
              <a:gd name="T51" fmla="*/ 2147483647 h 688"/>
              <a:gd name="T52" fmla="*/ 2147483647 w 445"/>
              <a:gd name="T53" fmla="*/ 2147483647 h 688"/>
              <a:gd name="T54" fmla="*/ 2147483647 w 445"/>
              <a:gd name="T55" fmla="*/ 2147483647 h 688"/>
              <a:gd name="T56" fmla="*/ 2147483647 w 445"/>
              <a:gd name="T57" fmla="*/ 2147483647 h 688"/>
              <a:gd name="T58" fmla="*/ 2147483647 w 445"/>
              <a:gd name="T59" fmla="*/ 2147483647 h 688"/>
              <a:gd name="T60" fmla="*/ 2147483647 w 445"/>
              <a:gd name="T61" fmla="*/ 2147483647 h 688"/>
              <a:gd name="T62" fmla="*/ 2147483647 w 445"/>
              <a:gd name="T63" fmla="*/ 2147483647 h 688"/>
              <a:gd name="T64" fmla="*/ 2147483647 w 445"/>
              <a:gd name="T65" fmla="*/ 2147483647 h 688"/>
              <a:gd name="T66" fmla="*/ 2147483647 w 445"/>
              <a:gd name="T67" fmla="*/ 2147483647 h 688"/>
              <a:gd name="T68" fmla="*/ 2147483647 w 445"/>
              <a:gd name="T69" fmla="*/ 2147483647 h 688"/>
              <a:gd name="T70" fmla="*/ 2147483647 w 445"/>
              <a:gd name="T71" fmla="*/ 2147483647 h 688"/>
              <a:gd name="T72" fmla="*/ 2147483647 w 445"/>
              <a:gd name="T73" fmla="*/ 2147483647 h 688"/>
              <a:gd name="T74" fmla="*/ 2147483647 w 445"/>
              <a:gd name="T75" fmla="*/ 2147483647 h 688"/>
              <a:gd name="T76" fmla="*/ 2147483647 w 445"/>
              <a:gd name="T77" fmla="*/ 2147483647 h 688"/>
              <a:gd name="T78" fmla="*/ 2147483647 w 445"/>
              <a:gd name="T79" fmla="*/ 2147483647 h 688"/>
              <a:gd name="T80" fmla="*/ 2147483647 w 445"/>
              <a:gd name="T81" fmla="*/ 2147483647 h 688"/>
              <a:gd name="T82" fmla="*/ 2147483647 w 445"/>
              <a:gd name="T83" fmla="*/ 2147483647 h 6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5"/>
              <a:gd name="T127" fmla="*/ 0 h 688"/>
              <a:gd name="T128" fmla="*/ 445 w 445"/>
              <a:gd name="T129" fmla="*/ 688 h 6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5" h="688">
                <a:moveTo>
                  <a:pt x="0" y="516"/>
                </a:moveTo>
                <a:lnTo>
                  <a:pt x="4" y="520"/>
                </a:lnTo>
                <a:lnTo>
                  <a:pt x="8" y="520"/>
                </a:lnTo>
                <a:lnTo>
                  <a:pt x="12" y="520"/>
                </a:lnTo>
                <a:lnTo>
                  <a:pt x="16" y="520"/>
                </a:lnTo>
                <a:lnTo>
                  <a:pt x="20" y="516"/>
                </a:lnTo>
                <a:lnTo>
                  <a:pt x="24" y="516"/>
                </a:lnTo>
                <a:lnTo>
                  <a:pt x="28" y="520"/>
                </a:lnTo>
                <a:lnTo>
                  <a:pt x="32" y="520"/>
                </a:lnTo>
                <a:lnTo>
                  <a:pt x="36" y="520"/>
                </a:lnTo>
                <a:lnTo>
                  <a:pt x="40" y="524"/>
                </a:lnTo>
                <a:lnTo>
                  <a:pt x="44" y="524"/>
                </a:lnTo>
                <a:lnTo>
                  <a:pt x="48" y="532"/>
                </a:lnTo>
                <a:lnTo>
                  <a:pt x="52" y="540"/>
                </a:lnTo>
                <a:lnTo>
                  <a:pt x="52" y="544"/>
                </a:lnTo>
                <a:lnTo>
                  <a:pt x="56" y="556"/>
                </a:lnTo>
                <a:lnTo>
                  <a:pt x="60" y="564"/>
                </a:lnTo>
                <a:lnTo>
                  <a:pt x="64" y="576"/>
                </a:lnTo>
                <a:lnTo>
                  <a:pt x="72" y="588"/>
                </a:lnTo>
                <a:lnTo>
                  <a:pt x="80" y="600"/>
                </a:lnTo>
                <a:lnTo>
                  <a:pt x="88" y="612"/>
                </a:lnTo>
                <a:lnTo>
                  <a:pt x="96" y="620"/>
                </a:lnTo>
                <a:lnTo>
                  <a:pt x="104" y="624"/>
                </a:lnTo>
                <a:lnTo>
                  <a:pt x="112" y="624"/>
                </a:lnTo>
                <a:lnTo>
                  <a:pt x="124" y="624"/>
                </a:lnTo>
                <a:lnTo>
                  <a:pt x="132" y="612"/>
                </a:lnTo>
                <a:lnTo>
                  <a:pt x="140" y="596"/>
                </a:lnTo>
                <a:lnTo>
                  <a:pt x="148" y="576"/>
                </a:lnTo>
                <a:lnTo>
                  <a:pt x="152" y="548"/>
                </a:lnTo>
                <a:lnTo>
                  <a:pt x="156" y="520"/>
                </a:lnTo>
                <a:lnTo>
                  <a:pt x="156" y="448"/>
                </a:lnTo>
                <a:lnTo>
                  <a:pt x="152" y="408"/>
                </a:lnTo>
                <a:lnTo>
                  <a:pt x="144" y="364"/>
                </a:lnTo>
                <a:lnTo>
                  <a:pt x="136" y="316"/>
                </a:lnTo>
                <a:lnTo>
                  <a:pt x="124" y="268"/>
                </a:lnTo>
                <a:lnTo>
                  <a:pt x="112" y="216"/>
                </a:lnTo>
                <a:lnTo>
                  <a:pt x="100" y="172"/>
                </a:lnTo>
                <a:lnTo>
                  <a:pt x="84" y="124"/>
                </a:lnTo>
                <a:lnTo>
                  <a:pt x="68" y="84"/>
                </a:lnTo>
                <a:lnTo>
                  <a:pt x="56" y="48"/>
                </a:lnTo>
                <a:lnTo>
                  <a:pt x="44" y="24"/>
                </a:lnTo>
                <a:lnTo>
                  <a:pt x="36" y="8"/>
                </a:lnTo>
                <a:lnTo>
                  <a:pt x="32" y="0"/>
                </a:lnTo>
                <a:lnTo>
                  <a:pt x="36" y="0"/>
                </a:lnTo>
                <a:lnTo>
                  <a:pt x="44" y="16"/>
                </a:lnTo>
                <a:lnTo>
                  <a:pt x="56" y="36"/>
                </a:lnTo>
                <a:lnTo>
                  <a:pt x="72" y="64"/>
                </a:lnTo>
                <a:lnTo>
                  <a:pt x="88" y="104"/>
                </a:lnTo>
                <a:lnTo>
                  <a:pt x="108" y="148"/>
                </a:lnTo>
                <a:lnTo>
                  <a:pt x="128" y="196"/>
                </a:lnTo>
                <a:lnTo>
                  <a:pt x="144" y="252"/>
                </a:lnTo>
                <a:lnTo>
                  <a:pt x="160" y="308"/>
                </a:lnTo>
                <a:lnTo>
                  <a:pt x="176" y="364"/>
                </a:lnTo>
                <a:lnTo>
                  <a:pt x="188" y="416"/>
                </a:lnTo>
                <a:lnTo>
                  <a:pt x="200" y="464"/>
                </a:lnTo>
                <a:lnTo>
                  <a:pt x="208" y="504"/>
                </a:lnTo>
                <a:lnTo>
                  <a:pt x="216" y="536"/>
                </a:lnTo>
                <a:lnTo>
                  <a:pt x="224" y="556"/>
                </a:lnTo>
                <a:lnTo>
                  <a:pt x="232" y="572"/>
                </a:lnTo>
                <a:lnTo>
                  <a:pt x="240" y="572"/>
                </a:lnTo>
                <a:lnTo>
                  <a:pt x="244" y="568"/>
                </a:lnTo>
                <a:lnTo>
                  <a:pt x="252" y="552"/>
                </a:lnTo>
                <a:lnTo>
                  <a:pt x="260" y="528"/>
                </a:lnTo>
                <a:lnTo>
                  <a:pt x="264" y="500"/>
                </a:lnTo>
                <a:lnTo>
                  <a:pt x="268" y="464"/>
                </a:lnTo>
                <a:lnTo>
                  <a:pt x="272" y="428"/>
                </a:lnTo>
                <a:lnTo>
                  <a:pt x="276" y="392"/>
                </a:lnTo>
                <a:lnTo>
                  <a:pt x="276" y="356"/>
                </a:lnTo>
                <a:lnTo>
                  <a:pt x="280" y="324"/>
                </a:lnTo>
                <a:lnTo>
                  <a:pt x="280" y="300"/>
                </a:lnTo>
                <a:lnTo>
                  <a:pt x="284" y="280"/>
                </a:lnTo>
                <a:lnTo>
                  <a:pt x="288" y="268"/>
                </a:lnTo>
                <a:lnTo>
                  <a:pt x="296" y="264"/>
                </a:lnTo>
                <a:lnTo>
                  <a:pt x="308" y="264"/>
                </a:lnTo>
                <a:lnTo>
                  <a:pt x="320" y="272"/>
                </a:lnTo>
                <a:lnTo>
                  <a:pt x="332" y="288"/>
                </a:lnTo>
                <a:lnTo>
                  <a:pt x="348" y="304"/>
                </a:lnTo>
                <a:lnTo>
                  <a:pt x="364" y="328"/>
                </a:lnTo>
                <a:lnTo>
                  <a:pt x="376" y="356"/>
                </a:lnTo>
                <a:lnTo>
                  <a:pt x="389" y="388"/>
                </a:lnTo>
                <a:lnTo>
                  <a:pt x="397" y="428"/>
                </a:lnTo>
                <a:lnTo>
                  <a:pt x="401" y="464"/>
                </a:lnTo>
                <a:lnTo>
                  <a:pt x="405" y="504"/>
                </a:lnTo>
                <a:lnTo>
                  <a:pt x="401" y="540"/>
                </a:lnTo>
                <a:lnTo>
                  <a:pt x="397" y="576"/>
                </a:lnTo>
                <a:lnTo>
                  <a:pt x="389" y="612"/>
                </a:lnTo>
                <a:lnTo>
                  <a:pt x="376" y="636"/>
                </a:lnTo>
                <a:lnTo>
                  <a:pt x="364" y="660"/>
                </a:lnTo>
                <a:lnTo>
                  <a:pt x="352" y="676"/>
                </a:lnTo>
                <a:lnTo>
                  <a:pt x="340" y="684"/>
                </a:lnTo>
                <a:lnTo>
                  <a:pt x="328" y="688"/>
                </a:lnTo>
                <a:lnTo>
                  <a:pt x="316" y="684"/>
                </a:lnTo>
                <a:lnTo>
                  <a:pt x="304" y="676"/>
                </a:lnTo>
                <a:lnTo>
                  <a:pt x="292" y="664"/>
                </a:lnTo>
                <a:lnTo>
                  <a:pt x="280" y="648"/>
                </a:lnTo>
                <a:lnTo>
                  <a:pt x="272" y="628"/>
                </a:lnTo>
                <a:lnTo>
                  <a:pt x="264" y="608"/>
                </a:lnTo>
                <a:lnTo>
                  <a:pt x="260" y="588"/>
                </a:lnTo>
                <a:lnTo>
                  <a:pt x="256" y="568"/>
                </a:lnTo>
                <a:lnTo>
                  <a:pt x="252" y="548"/>
                </a:lnTo>
                <a:lnTo>
                  <a:pt x="252" y="516"/>
                </a:lnTo>
                <a:lnTo>
                  <a:pt x="256" y="500"/>
                </a:lnTo>
                <a:lnTo>
                  <a:pt x="260" y="492"/>
                </a:lnTo>
                <a:lnTo>
                  <a:pt x="268" y="488"/>
                </a:lnTo>
                <a:lnTo>
                  <a:pt x="276" y="484"/>
                </a:lnTo>
                <a:lnTo>
                  <a:pt x="284" y="488"/>
                </a:lnTo>
                <a:lnTo>
                  <a:pt x="292" y="492"/>
                </a:lnTo>
                <a:lnTo>
                  <a:pt x="304" y="500"/>
                </a:lnTo>
                <a:lnTo>
                  <a:pt x="316" y="508"/>
                </a:lnTo>
                <a:lnTo>
                  <a:pt x="324" y="520"/>
                </a:lnTo>
                <a:lnTo>
                  <a:pt x="336" y="532"/>
                </a:lnTo>
                <a:lnTo>
                  <a:pt x="344" y="548"/>
                </a:lnTo>
                <a:lnTo>
                  <a:pt x="352" y="560"/>
                </a:lnTo>
                <a:lnTo>
                  <a:pt x="360" y="576"/>
                </a:lnTo>
                <a:lnTo>
                  <a:pt x="372" y="592"/>
                </a:lnTo>
                <a:lnTo>
                  <a:pt x="381" y="608"/>
                </a:lnTo>
                <a:lnTo>
                  <a:pt x="389" y="620"/>
                </a:lnTo>
                <a:lnTo>
                  <a:pt x="393" y="636"/>
                </a:lnTo>
                <a:lnTo>
                  <a:pt x="401" y="644"/>
                </a:lnTo>
                <a:lnTo>
                  <a:pt x="409" y="652"/>
                </a:lnTo>
                <a:lnTo>
                  <a:pt x="417" y="660"/>
                </a:lnTo>
                <a:lnTo>
                  <a:pt x="421" y="660"/>
                </a:lnTo>
                <a:lnTo>
                  <a:pt x="429" y="656"/>
                </a:lnTo>
                <a:lnTo>
                  <a:pt x="433" y="652"/>
                </a:lnTo>
                <a:lnTo>
                  <a:pt x="437" y="640"/>
                </a:lnTo>
                <a:lnTo>
                  <a:pt x="441" y="620"/>
                </a:lnTo>
                <a:lnTo>
                  <a:pt x="445" y="596"/>
                </a:lnTo>
                <a:lnTo>
                  <a:pt x="445" y="532"/>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547" name="Freeform 277"/>
          <p:cNvSpPr>
            <a:spLocks/>
          </p:cNvSpPr>
          <p:nvPr/>
        </p:nvSpPr>
        <p:spPr bwMode="auto">
          <a:xfrm>
            <a:off x="5703888" y="4385171"/>
            <a:ext cx="681037" cy="1136650"/>
          </a:xfrm>
          <a:custGeom>
            <a:avLst/>
            <a:gdLst>
              <a:gd name="T0" fmla="*/ 2147483647 w 429"/>
              <a:gd name="T1" fmla="*/ 2147483647 h 716"/>
              <a:gd name="T2" fmla="*/ 2147483647 w 429"/>
              <a:gd name="T3" fmla="*/ 2147483647 h 716"/>
              <a:gd name="T4" fmla="*/ 2147483647 w 429"/>
              <a:gd name="T5" fmla="*/ 2147483647 h 716"/>
              <a:gd name="T6" fmla="*/ 2147483647 w 429"/>
              <a:gd name="T7" fmla="*/ 2147483647 h 716"/>
              <a:gd name="T8" fmla="*/ 2147483647 w 429"/>
              <a:gd name="T9" fmla="*/ 2147483647 h 716"/>
              <a:gd name="T10" fmla="*/ 2147483647 w 429"/>
              <a:gd name="T11" fmla="*/ 2147483647 h 716"/>
              <a:gd name="T12" fmla="*/ 0 w 429"/>
              <a:gd name="T13" fmla="*/ 2147483647 h 716"/>
              <a:gd name="T14" fmla="*/ 2147483647 w 429"/>
              <a:gd name="T15" fmla="*/ 2147483647 h 716"/>
              <a:gd name="T16" fmla="*/ 2147483647 w 429"/>
              <a:gd name="T17" fmla="*/ 2147483647 h 716"/>
              <a:gd name="T18" fmla="*/ 2147483647 w 429"/>
              <a:gd name="T19" fmla="*/ 2147483647 h 716"/>
              <a:gd name="T20" fmla="*/ 2147483647 w 429"/>
              <a:gd name="T21" fmla="*/ 2147483647 h 716"/>
              <a:gd name="T22" fmla="*/ 2147483647 w 429"/>
              <a:gd name="T23" fmla="*/ 2147483647 h 716"/>
              <a:gd name="T24" fmla="*/ 2147483647 w 429"/>
              <a:gd name="T25" fmla="*/ 2147483647 h 716"/>
              <a:gd name="T26" fmla="*/ 2147483647 w 429"/>
              <a:gd name="T27" fmla="*/ 2147483647 h 716"/>
              <a:gd name="T28" fmla="*/ 2147483647 w 429"/>
              <a:gd name="T29" fmla="*/ 2147483647 h 716"/>
              <a:gd name="T30" fmla="*/ 2147483647 w 429"/>
              <a:gd name="T31" fmla="*/ 2147483647 h 716"/>
              <a:gd name="T32" fmla="*/ 2147483647 w 429"/>
              <a:gd name="T33" fmla="*/ 2147483647 h 716"/>
              <a:gd name="T34" fmla="*/ 2147483647 w 429"/>
              <a:gd name="T35" fmla="*/ 2147483647 h 716"/>
              <a:gd name="T36" fmla="*/ 2147483647 w 429"/>
              <a:gd name="T37" fmla="*/ 2147483647 h 716"/>
              <a:gd name="T38" fmla="*/ 2147483647 w 429"/>
              <a:gd name="T39" fmla="*/ 2147483647 h 716"/>
              <a:gd name="T40" fmla="*/ 2147483647 w 429"/>
              <a:gd name="T41" fmla="*/ 2147483647 h 716"/>
              <a:gd name="T42" fmla="*/ 2147483647 w 429"/>
              <a:gd name="T43" fmla="*/ 2147483647 h 716"/>
              <a:gd name="T44" fmla="*/ 2147483647 w 429"/>
              <a:gd name="T45" fmla="*/ 2147483647 h 716"/>
              <a:gd name="T46" fmla="*/ 2147483647 w 429"/>
              <a:gd name="T47" fmla="*/ 2147483647 h 716"/>
              <a:gd name="T48" fmla="*/ 2147483647 w 429"/>
              <a:gd name="T49" fmla="*/ 2147483647 h 716"/>
              <a:gd name="T50" fmla="*/ 2147483647 w 429"/>
              <a:gd name="T51" fmla="*/ 2147483647 h 716"/>
              <a:gd name="T52" fmla="*/ 2147483647 w 429"/>
              <a:gd name="T53" fmla="*/ 2147483647 h 716"/>
              <a:gd name="T54" fmla="*/ 2147483647 w 429"/>
              <a:gd name="T55" fmla="*/ 2147483647 h 716"/>
              <a:gd name="T56" fmla="*/ 2147483647 w 429"/>
              <a:gd name="T57" fmla="*/ 2147483647 h 716"/>
              <a:gd name="T58" fmla="*/ 2147483647 w 429"/>
              <a:gd name="T59" fmla="*/ 2147483647 h 716"/>
              <a:gd name="T60" fmla="*/ 2147483647 w 429"/>
              <a:gd name="T61" fmla="*/ 2147483647 h 716"/>
              <a:gd name="T62" fmla="*/ 2147483647 w 429"/>
              <a:gd name="T63" fmla="*/ 2147483647 h 716"/>
              <a:gd name="T64" fmla="*/ 2147483647 w 429"/>
              <a:gd name="T65" fmla="*/ 2147483647 h 716"/>
              <a:gd name="T66" fmla="*/ 2147483647 w 429"/>
              <a:gd name="T67" fmla="*/ 2147483647 h 716"/>
              <a:gd name="T68" fmla="*/ 2147483647 w 429"/>
              <a:gd name="T69" fmla="*/ 2147483647 h 716"/>
              <a:gd name="T70" fmla="*/ 2147483647 w 429"/>
              <a:gd name="T71" fmla="*/ 2147483647 h 716"/>
              <a:gd name="T72" fmla="*/ 2147483647 w 429"/>
              <a:gd name="T73" fmla="*/ 2147483647 h 716"/>
              <a:gd name="T74" fmla="*/ 2147483647 w 429"/>
              <a:gd name="T75" fmla="*/ 2147483647 h 716"/>
              <a:gd name="T76" fmla="*/ 2147483647 w 429"/>
              <a:gd name="T77" fmla="*/ 2147483647 h 716"/>
              <a:gd name="T78" fmla="*/ 2147483647 w 429"/>
              <a:gd name="T79" fmla="*/ 2147483647 h 716"/>
              <a:gd name="T80" fmla="*/ 2147483647 w 429"/>
              <a:gd name="T81" fmla="*/ 2147483647 h 716"/>
              <a:gd name="T82" fmla="*/ 2147483647 w 429"/>
              <a:gd name="T83" fmla="*/ 2147483647 h 716"/>
              <a:gd name="T84" fmla="*/ 2147483647 w 429"/>
              <a:gd name="T85" fmla="*/ 2147483647 h 716"/>
              <a:gd name="T86" fmla="*/ 2147483647 w 429"/>
              <a:gd name="T87" fmla="*/ 2147483647 h 716"/>
              <a:gd name="T88" fmla="*/ 2147483647 w 429"/>
              <a:gd name="T89" fmla="*/ 2147483647 h 716"/>
              <a:gd name="T90" fmla="*/ 2147483647 w 429"/>
              <a:gd name="T91" fmla="*/ 2147483647 h 716"/>
              <a:gd name="T92" fmla="*/ 2147483647 w 429"/>
              <a:gd name="T93" fmla="*/ 2147483647 h 716"/>
              <a:gd name="T94" fmla="*/ 2147483647 w 429"/>
              <a:gd name="T95" fmla="*/ 2147483647 h 716"/>
              <a:gd name="T96" fmla="*/ 2147483647 w 429"/>
              <a:gd name="T97" fmla="*/ 2147483647 h 716"/>
              <a:gd name="T98" fmla="*/ 2147483647 w 429"/>
              <a:gd name="T99" fmla="*/ 2147483647 h 716"/>
              <a:gd name="T100" fmla="*/ 2147483647 w 429"/>
              <a:gd name="T101" fmla="*/ 2147483647 h 716"/>
              <a:gd name="T102" fmla="*/ 2147483647 w 429"/>
              <a:gd name="T103" fmla="*/ 2147483647 h 716"/>
              <a:gd name="T104" fmla="*/ 2147483647 w 429"/>
              <a:gd name="T105" fmla="*/ 2147483647 h 716"/>
              <a:gd name="T106" fmla="*/ 2147483647 w 429"/>
              <a:gd name="T107" fmla="*/ 2147483647 h 716"/>
              <a:gd name="T108" fmla="*/ 2147483647 w 429"/>
              <a:gd name="T109" fmla="*/ 2147483647 h 716"/>
              <a:gd name="T110" fmla="*/ 2147483647 w 429"/>
              <a:gd name="T111" fmla="*/ 2147483647 h 716"/>
              <a:gd name="T112" fmla="*/ 2147483647 w 429"/>
              <a:gd name="T113" fmla="*/ 2147483647 h 716"/>
              <a:gd name="T114" fmla="*/ 2147483647 w 429"/>
              <a:gd name="T115" fmla="*/ 2147483647 h 716"/>
              <a:gd name="T116" fmla="*/ 2147483647 w 429"/>
              <a:gd name="T117" fmla="*/ 2147483647 h 7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9"/>
              <a:gd name="T178" fmla="*/ 0 h 716"/>
              <a:gd name="T179" fmla="*/ 429 w 429"/>
              <a:gd name="T180" fmla="*/ 716 h 7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9" h="716">
                <a:moveTo>
                  <a:pt x="141" y="560"/>
                </a:moveTo>
                <a:lnTo>
                  <a:pt x="137" y="520"/>
                </a:lnTo>
                <a:lnTo>
                  <a:pt x="133" y="476"/>
                </a:lnTo>
                <a:lnTo>
                  <a:pt x="129" y="428"/>
                </a:lnTo>
                <a:lnTo>
                  <a:pt x="121" y="376"/>
                </a:lnTo>
                <a:lnTo>
                  <a:pt x="109" y="320"/>
                </a:lnTo>
                <a:lnTo>
                  <a:pt x="97" y="264"/>
                </a:lnTo>
                <a:lnTo>
                  <a:pt x="81" y="212"/>
                </a:lnTo>
                <a:lnTo>
                  <a:pt x="64" y="160"/>
                </a:lnTo>
                <a:lnTo>
                  <a:pt x="44" y="116"/>
                </a:lnTo>
                <a:lnTo>
                  <a:pt x="28" y="76"/>
                </a:lnTo>
                <a:lnTo>
                  <a:pt x="16" y="44"/>
                </a:lnTo>
                <a:lnTo>
                  <a:pt x="8" y="20"/>
                </a:lnTo>
                <a:lnTo>
                  <a:pt x="0" y="4"/>
                </a:lnTo>
                <a:lnTo>
                  <a:pt x="0" y="0"/>
                </a:lnTo>
                <a:lnTo>
                  <a:pt x="8" y="4"/>
                </a:lnTo>
                <a:lnTo>
                  <a:pt x="20" y="24"/>
                </a:lnTo>
                <a:lnTo>
                  <a:pt x="36" y="48"/>
                </a:lnTo>
                <a:lnTo>
                  <a:pt x="52" y="80"/>
                </a:lnTo>
                <a:lnTo>
                  <a:pt x="77" y="120"/>
                </a:lnTo>
                <a:lnTo>
                  <a:pt x="97" y="168"/>
                </a:lnTo>
                <a:lnTo>
                  <a:pt x="117" y="224"/>
                </a:lnTo>
                <a:lnTo>
                  <a:pt x="137" y="284"/>
                </a:lnTo>
                <a:lnTo>
                  <a:pt x="153" y="344"/>
                </a:lnTo>
                <a:lnTo>
                  <a:pt x="169" y="400"/>
                </a:lnTo>
                <a:lnTo>
                  <a:pt x="181" y="456"/>
                </a:lnTo>
                <a:lnTo>
                  <a:pt x="189" y="504"/>
                </a:lnTo>
                <a:lnTo>
                  <a:pt x="197" y="544"/>
                </a:lnTo>
                <a:lnTo>
                  <a:pt x="205" y="572"/>
                </a:lnTo>
                <a:lnTo>
                  <a:pt x="213" y="596"/>
                </a:lnTo>
                <a:lnTo>
                  <a:pt x="217" y="608"/>
                </a:lnTo>
                <a:lnTo>
                  <a:pt x="221" y="612"/>
                </a:lnTo>
                <a:lnTo>
                  <a:pt x="229" y="608"/>
                </a:lnTo>
                <a:lnTo>
                  <a:pt x="233" y="592"/>
                </a:lnTo>
                <a:lnTo>
                  <a:pt x="237" y="572"/>
                </a:lnTo>
                <a:lnTo>
                  <a:pt x="237" y="544"/>
                </a:lnTo>
                <a:lnTo>
                  <a:pt x="241" y="512"/>
                </a:lnTo>
                <a:lnTo>
                  <a:pt x="245" y="476"/>
                </a:lnTo>
                <a:lnTo>
                  <a:pt x="245" y="400"/>
                </a:lnTo>
                <a:lnTo>
                  <a:pt x="249" y="368"/>
                </a:lnTo>
                <a:lnTo>
                  <a:pt x="253" y="344"/>
                </a:lnTo>
                <a:lnTo>
                  <a:pt x="253" y="320"/>
                </a:lnTo>
                <a:lnTo>
                  <a:pt x="261" y="304"/>
                </a:lnTo>
                <a:lnTo>
                  <a:pt x="269" y="296"/>
                </a:lnTo>
                <a:lnTo>
                  <a:pt x="281" y="292"/>
                </a:lnTo>
                <a:lnTo>
                  <a:pt x="293" y="296"/>
                </a:lnTo>
                <a:lnTo>
                  <a:pt x="309" y="304"/>
                </a:lnTo>
                <a:lnTo>
                  <a:pt x="329" y="320"/>
                </a:lnTo>
                <a:lnTo>
                  <a:pt x="345" y="336"/>
                </a:lnTo>
                <a:lnTo>
                  <a:pt x="361" y="360"/>
                </a:lnTo>
                <a:lnTo>
                  <a:pt x="377" y="388"/>
                </a:lnTo>
                <a:lnTo>
                  <a:pt x="389" y="420"/>
                </a:lnTo>
                <a:lnTo>
                  <a:pt x="397" y="456"/>
                </a:lnTo>
                <a:lnTo>
                  <a:pt x="401" y="492"/>
                </a:lnTo>
                <a:lnTo>
                  <a:pt x="401" y="572"/>
                </a:lnTo>
                <a:lnTo>
                  <a:pt x="393" y="608"/>
                </a:lnTo>
                <a:lnTo>
                  <a:pt x="381" y="640"/>
                </a:lnTo>
                <a:lnTo>
                  <a:pt x="369" y="668"/>
                </a:lnTo>
                <a:lnTo>
                  <a:pt x="357" y="688"/>
                </a:lnTo>
                <a:lnTo>
                  <a:pt x="345" y="704"/>
                </a:lnTo>
                <a:lnTo>
                  <a:pt x="329" y="716"/>
                </a:lnTo>
                <a:lnTo>
                  <a:pt x="317" y="716"/>
                </a:lnTo>
                <a:lnTo>
                  <a:pt x="301" y="716"/>
                </a:lnTo>
                <a:lnTo>
                  <a:pt x="289" y="704"/>
                </a:lnTo>
                <a:lnTo>
                  <a:pt x="277" y="692"/>
                </a:lnTo>
                <a:lnTo>
                  <a:pt x="265" y="676"/>
                </a:lnTo>
                <a:lnTo>
                  <a:pt x="257" y="660"/>
                </a:lnTo>
                <a:lnTo>
                  <a:pt x="249" y="636"/>
                </a:lnTo>
                <a:lnTo>
                  <a:pt x="245" y="616"/>
                </a:lnTo>
                <a:lnTo>
                  <a:pt x="241" y="592"/>
                </a:lnTo>
                <a:lnTo>
                  <a:pt x="237" y="572"/>
                </a:lnTo>
                <a:lnTo>
                  <a:pt x="237" y="552"/>
                </a:lnTo>
                <a:lnTo>
                  <a:pt x="241" y="536"/>
                </a:lnTo>
                <a:lnTo>
                  <a:pt x="245" y="524"/>
                </a:lnTo>
                <a:lnTo>
                  <a:pt x="249" y="520"/>
                </a:lnTo>
                <a:lnTo>
                  <a:pt x="257" y="512"/>
                </a:lnTo>
                <a:lnTo>
                  <a:pt x="265" y="512"/>
                </a:lnTo>
                <a:lnTo>
                  <a:pt x="273" y="512"/>
                </a:lnTo>
                <a:lnTo>
                  <a:pt x="285" y="516"/>
                </a:lnTo>
                <a:lnTo>
                  <a:pt x="293" y="524"/>
                </a:lnTo>
                <a:lnTo>
                  <a:pt x="305" y="532"/>
                </a:lnTo>
                <a:lnTo>
                  <a:pt x="317" y="544"/>
                </a:lnTo>
                <a:lnTo>
                  <a:pt x="325" y="556"/>
                </a:lnTo>
                <a:lnTo>
                  <a:pt x="337" y="572"/>
                </a:lnTo>
                <a:lnTo>
                  <a:pt x="345" y="588"/>
                </a:lnTo>
                <a:lnTo>
                  <a:pt x="353" y="600"/>
                </a:lnTo>
                <a:lnTo>
                  <a:pt x="361" y="616"/>
                </a:lnTo>
                <a:lnTo>
                  <a:pt x="369" y="632"/>
                </a:lnTo>
                <a:lnTo>
                  <a:pt x="377" y="648"/>
                </a:lnTo>
                <a:lnTo>
                  <a:pt x="381" y="660"/>
                </a:lnTo>
                <a:lnTo>
                  <a:pt x="389" y="672"/>
                </a:lnTo>
                <a:lnTo>
                  <a:pt x="393" y="680"/>
                </a:lnTo>
                <a:lnTo>
                  <a:pt x="401" y="684"/>
                </a:lnTo>
                <a:lnTo>
                  <a:pt x="409" y="688"/>
                </a:lnTo>
                <a:lnTo>
                  <a:pt x="413" y="688"/>
                </a:lnTo>
                <a:lnTo>
                  <a:pt x="417" y="684"/>
                </a:lnTo>
                <a:lnTo>
                  <a:pt x="421" y="672"/>
                </a:lnTo>
                <a:lnTo>
                  <a:pt x="425" y="656"/>
                </a:lnTo>
                <a:lnTo>
                  <a:pt x="429" y="632"/>
                </a:lnTo>
                <a:lnTo>
                  <a:pt x="429" y="528"/>
                </a:lnTo>
                <a:lnTo>
                  <a:pt x="425" y="488"/>
                </a:lnTo>
                <a:lnTo>
                  <a:pt x="421" y="440"/>
                </a:lnTo>
                <a:lnTo>
                  <a:pt x="413" y="388"/>
                </a:lnTo>
                <a:lnTo>
                  <a:pt x="405" y="332"/>
                </a:lnTo>
                <a:lnTo>
                  <a:pt x="393" y="280"/>
                </a:lnTo>
                <a:lnTo>
                  <a:pt x="377" y="224"/>
                </a:lnTo>
                <a:lnTo>
                  <a:pt x="361" y="172"/>
                </a:lnTo>
                <a:lnTo>
                  <a:pt x="345" y="124"/>
                </a:lnTo>
                <a:lnTo>
                  <a:pt x="329" y="84"/>
                </a:lnTo>
                <a:lnTo>
                  <a:pt x="317" y="48"/>
                </a:lnTo>
                <a:lnTo>
                  <a:pt x="305" y="24"/>
                </a:lnTo>
                <a:lnTo>
                  <a:pt x="297" y="8"/>
                </a:lnTo>
                <a:lnTo>
                  <a:pt x="297" y="0"/>
                </a:lnTo>
                <a:lnTo>
                  <a:pt x="301" y="4"/>
                </a:lnTo>
                <a:lnTo>
                  <a:pt x="309" y="16"/>
                </a:lnTo>
                <a:lnTo>
                  <a:pt x="325" y="40"/>
                </a:lnTo>
                <a:lnTo>
                  <a:pt x="341" y="72"/>
                </a:lnTo>
                <a:lnTo>
                  <a:pt x="361" y="112"/>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548" name="Oval 278"/>
          <p:cNvSpPr>
            <a:spLocks noChangeArrowheads="1"/>
          </p:cNvSpPr>
          <p:nvPr/>
        </p:nvSpPr>
        <p:spPr bwMode="auto">
          <a:xfrm>
            <a:off x="5360988" y="46328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49" name="Oval 279"/>
          <p:cNvSpPr>
            <a:spLocks noChangeArrowheads="1"/>
          </p:cNvSpPr>
          <p:nvPr/>
        </p:nvSpPr>
        <p:spPr bwMode="auto">
          <a:xfrm>
            <a:off x="5392738" y="47090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0" name="Oval 280"/>
          <p:cNvSpPr>
            <a:spLocks noChangeArrowheads="1"/>
          </p:cNvSpPr>
          <p:nvPr/>
        </p:nvSpPr>
        <p:spPr bwMode="auto">
          <a:xfrm>
            <a:off x="5418138" y="47979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1" name="Oval 281"/>
          <p:cNvSpPr>
            <a:spLocks noChangeArrowheads="1"/>
          </p:cNvSpPr>
          <p:nvPr/>
        </p:nvSpPr>
        <p:spPr bwMode="auto">
          <a:xfrm>
            <a:off x="5443538" y="48868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2" name="Oval 282"/>
          <p:cNvSpPr>
            <a:spLocks noChangeArrowheads="1"/>
          </p:cNvSpPr>
          <p:nvPr/>
        </p:nvSpPr>
        <p:spPr bwMode="auto">
          <a:xfrm>
            <a:off x="5468938" y="49757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3" name="Oval 283"/>
          <p:cNvSpPr>
            <a:spLocks noChangeArrowheads="1"/>
          </p:cNvSpPr>
          <p:nvPr/>
        </p:nvSpPr>
        <p:spPr bwMode="auto">
          <a:xfrm>
            <a:off x="5487988" y="50582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4" name="Oval 284"/>
          <p:cNvSpPr>
            <a:spLocks noChangeArrowheads="1"/>
          </p:cNvSpPr>
          <p:nvPr/>
        </p:nvSpPr>
        <p:spPr bwMode="auto">
          <a:xfrm>
            <a:off x="5507038" y="51344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5" name="Oval 285"/>
          <p:cNvSpPr>
            <a:spLocks noChangeArrowheads="1"/>
          </p:cNvSpPr>
          <p:nvPr/>
        </p:nvSpPr>
        <p:spPr bwMode="auto">
          <a:xfrm>
            <a:off x="5519738" y="51979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6" name="Oval 286"/>
          <p:cNvSpPr>
            <a:spLocks noChangeArrowheads="1"/>
          </p:cNvSpPr>
          <p:nvPr/>
        </p:nvSpPr>
        <p:spPr bwMode="auto">
          <a:xfrm>
            <a:off x="5792788" y="4543921"/>
            <a:ext cx="71437"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7" name="Oval 287"/>
          <p:cNvSpPr>
            <a:spLocks noChangeArrowheads="1"/>
          </p:cNvSpPr>
          <p:nvPr/>
        </p:nvSpPr>
        <p:spPr bwMode="auto">
          <a:xfrm>
            <a:off x="5826125" y="46201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8" name="Oval 288"/>
          <p:cNvSpPr>
            <a:spLocks noChangeArrowheads="1"/>
          </p:cNvSpPr>
          <p:nvPr/>
        </p:nvSpPr>
        <p:spPr bwMode="auto">
          <a:xfrm>
            <a:off x="5857875" y="47090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9" name="Oval 289"/>
          <p:cNvSpPr>
            <a:spLocks noChangeArrowheads="1"/>
          </p:cNvSpPr>
          <p:nvPr/>
        </p:nvSpPr>
        <p:spPr bwMode="auto">
          <a:xfrm>
            <a:off x="5889625" y="48042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0" name="Oval 290"/>
          <p:cNvSpPr>
            <a:spLocks noChangeArrowheads="1"/>
          </p:cNvSpPr>
          <p:nvPr/>
        </p:nvSpPr>
        <p:spPr bwMode="auto">
          <a:xfrm>
            <a:off x="5915025" y="48995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1" name="Oval 291"/>
          <p:cNvSpPr>
            <a:spLocks noChangeArrowheads="1"/>
          </p:cNvSpPr>
          <p:nvPr/>
        </p:nvSpPr>
        <p:spPr bwMode="auto">
          <a:xfrm>
            <a:off x="5940425" y="49884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2" name="Oval 292"/>
          <p:cNvSpPr>
            <a:spLocks noChangeArrowheads="1"/>
          </p:cNvSpPr>
          <p:nvPr/>
        </p:nvSpPr>
        <p:spPr bwMode="auto">
          <a:xfrm>
            <a:off x="5959475" y="50773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3" name="Oval 293"/>
          <p:cNvSpPr>
            <a:spLocks noChangeArrowheads="1"/>
          </p:cNvSpPr>
          <p:nvPr/>
        </p:nvSpPr>
        <p:spPr bwMode="auto">
          <a:xfrm>
            <a:off x="5972175" y="51535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4" name="Oval 294"/>
          <p:cNvSpPr>
            <a:spLocks noChangeArrowheads="1"/>
          </p:cNvSpPr>
          <p:nvPr/>
        </p:nvSpPr>
        <p:spPr bwMode="auto">
          <a:xfrm>
            <a:off x="5984875" y="52170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5" name="Oval 295"/>
          <p:cNvSpPr>
            <a:spLocks noChangeArrowheads="1"/>
          </p:cNvSpPr>
          <p:nvPr/>
        </p:nvSpPr>
        <p:spPr bwMode="auto">
          <a:xfrm>
            <a:off x="5997575" y="52614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6" name="Oval 296"/>
          <p:cNvSpPr>
            <a:spLocks noChangeArrowheads="1"/>
          </p:cNvSpPr>
          <p:nvPr/>
        </p:nvSpPr>
        <p:spPr bwMode="auto">
          <a:xfrm>
            <a:off x="6245225" y="45312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7" name="Rectangle 297"/>
          <p:cNvSpPr>
            <a:spLocks noChangeArrowheads="1"/>
          </p:cNvSpPr>
          <p:nvPr/>
        </p:nvSpPr>
        <p:spPr bwMode="auto">
          <a:xfrm>
            <a:off x="5743575" y="3929559"/>
            <a:ext cx="473075" cy="258762"/>
          </a:xfrm>
          <a:prstGeom prst="rect">
            <a:avLst/>
          </a:prstGeom>
          <a:noFill/>
          <a:ln w="9525">
            <a:noFill/>
            <a:miter lim="800000"/>
            <a:headEnd/>
            <a:tailEnd/>
          </a:ln>
        </p:spPr>
        <p:txBody>
          <a:bodyPr wrap="none" lIns="0" tIns="0" rIns="0" bIns="0">
            <a:spAutoFit/>
          </a:bodyPr>
          <a:lstStyle/>
          <a:p>
            <a:r>
              <a:rPr lang="en-GB" sz="1700">
                <a:solidFill>
                  <a:srgbClr val="990033"/>
                </a:solidFill>
              </a:rPr>
              <a:t>action</a:t>
            </a:r>
            <a:endParaRPr lang="en-GB" sz="2800">
              <a:solidFill>
                <a:srgbClr val="990033"/>
              </a:solidFill>
            </a:endParaRPr>
          </a:p>
        </p:txBody>
      </p:sp>
      <p:sp>
        <p:nvSpPr>
          <p:cNvPr id="20568" name="Rectangle 298"/>
          <p:cNvSpPr>
            <a:spLocks noChangeArrowheads="1"/>
          </p:cNvSpPr>
          <p:nvPr/>
        </p:nvSpPr>
        <p:spPr bwMode="auto">
          <a:xfrm>
            <a:off x="5743575" y="6036171"/>
            <a:ext cx="508000" cy="152400"/>
          </a:xfrm>
          <a:prstGeom prst="rect">
            <a:avLst/>
          </a:prstGeom>
          <a:noFill/>
          <a:ln w="9525">
            <a:noFill/>
            <a:miter lim="800000"/>
            <a:headEnd/>
            <a:tailEnd/>
          </a:ln>
        </p:spPr>
        <p:txBody>
          <a:bodyPr wrap="none" lIns="0" tIns="0" rIns="0" bIns="0">
            <a:spAutoFit/>
          </a:bodyPr>
          <a:lstStyle/>
          <a:p>
            <a:r>
              <a:rPr lang="en-GB" sz="1000">
                <a:solidFill>
                  <a:srgbClr val="000000"/>
                </a:solidFill>
              </a:rPr>
              <a:t>position (x)</a:t>
            </a:r>
            <a:endParaRPr lang="en-GB" sz="2800">
              <a:solidFill>
                <a:srgbClr val="000000"/>
              </a:solidFill>
            </a:endParaRPr>
          </a:p>
        </p:txBody>
      </p:sp>
      <p:sp>
        <p:nvSpPr>
          <p:cNvPr id="20569" name="Rectangle 299"/>
          <p:cNvSpPr>
            <a:spLocks noChangeArrowheads="1"/>
          </p:cNvSpPr>
          <p:nvPr/>
        </p:nvSpPr>
        <p:spPr bwMode="auto">
          <a:xfrm rot="-5400000">
            <a:off x="4789488" y="4961434"/>
            <a:ext cx="460375" cy="136525"/>
          </a:xfrm>
          <a:prstGeom prst="rect">
            <a:avLst/>
          </a:prstGeom>
          <a:noFill/>
          <a:ln w="9525">
            <a:noFill/>
            <a:miter lim="800000"/>
            <a:headEnd/>
            <a:tailEnd/>
          </a:ln>
        </p:spPr>
        <p:txBody>
          <a:bodyPr wrap="none" lIns="0" tIns="0" rIns="0" bIns="0">
            <a:spAutoFit/>
          </a:bodyPr>
          <a:lstStyle/>
          <a:p>
            <a:r>
              <a:rPr lang="en-GB" sz="900">
                <a:solidFill>
                  <a:srgbClr val="000000"/>
                </a:solidFill>
              </a:rPr>
              <a:t>position (y)</a:t>
            </a:r>
            <a:endParaRPr lang="en-GB" sz="2400">
              <a:solidFill>
                <a:srgbClr val="000000"/>
              </a:solidFill>
            </a:endParaRPr>
          </a:p>
        </p:txBody>
      </p:sp>
      <p:sp>
        <p:nvSpPr>
          <p:cNvPr id="20570" name="Rectangle 300"/>
          <p:cNvSpPr>
            <a:spLocks noChangeArrowheads="1"/>
          </p:cNvSpPr>
          <p:nvPr/>
        </p:nvSpPr>
        <p:spPr bwMode="auto">
          <a:xfrm>
            <a:off x="7362825" y="4277221"/>
            <a:ext cx="1633538" cy="1631950"/>
          </a:xfrm>
          <a:prstGeom prst="rect">
            <a:avLst/>
          </a:prstGeom>
          <a:solidFill>
            <a:srgbClr val="FFFFFF"/>
          </a:solidFill>
          <a:ln w="9525">
            <a:noFill/>
            <a:miter lim="800000"/>
            <a:headEnd/>
            <a:tailEnd/>
          </a:ln>
        </p:spPr>
        <p:txBody>
          <a:bodyPr/>
          <a:lstStyle/>
          <a:p>
            <a:endParaRPr lang="en-GB">
              <a:solidFill>
                <a:srgbClr val="000000"/>
              </a:solidFill>
            </a:endParaRPr>
          </a:p>
        </p:txBody>
      </p:sp>
      <p:sp>
        <p:nvSpPr>
          <p:cNvPr id="20571" name="Rectangle 301"/>
          <p:cNvSpPr>
            <a:spLocks noChangeArrowheads="1"/>
          </p:cNvSpPr>
          <p:nvPr/>
        </p:nvSpPr>
        <p:spPr bwMode="auto">
          <a:xfrm>
            <a:off x="7362825" y="4277221"/>
            <a:ext cx="1633538" cy="1631950"/>
          </a:xfrm>
          <a:prstGeom prst="rect">
            <a:avLst/>
          </a:prstGeom>
          <a:noFill/>
          <a:ln w="0">
            <a:solidFill>
              <a:srgbClr val="FFFFFF"/>
            </a:solidFill>
            <a:miter lim="800000"/>
            <a:headEnd/>
            <a:tailEnd/>
          </a:ln>
        </p:spPr>
        <p:txBody>
          <a:bodyPr/>
          <a:lstStyle/>
          <a:p>
            <a:endParaRPr lang="en-GB">
              <a:solidFill>
                <a:srgbClr val="000000"/>
              </a:solidFill>
            </a:endParaRPr>
          </a:p>
        </p:txBody>
      </p:sp>
      <p:sp>
        <p:nvSpPr>
          <p:cNvPr id="20572" name="Line 302"/>
          <p:cNvSpPr>
            <a:spLocks noChangeShapeType="1"/>
          </p:cNvSpPr>
          <p:nvPr/>
        </p:nvSpPr>
        <p:spPr bwMode="auto">
          <a:xfrm>
            <a:off x="7362825" y="590917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73" name="Line 303"/>
          <p:cNvSpPr>
            <a:spLocks noChangeShapeType="1"/>
          </p:cNvSpPr>
          <p:nvPr/>
        </p:nvSpPr>
        <p:spPr bwMode="auto">
          <a:xfrm>
            <a:off x="7362825" y="427722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74" name="Line 304"/>
          <p:cNvSpPr>
            <a:spLocks noChangeShapeType="1"/>
          </p:cNvSpPr>
          <p:nvPr/>
        </p:nvSpPr>
        <p:spPr bwMode="auto">
          <a:xfrm>
            <a:off x="8996363"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575" name="Line 305"/>
          <p:cNvSpPr>
            <a:spLocks noChangeShapeType="1"/>
          </p:cNvSpPr>
          <p:nvPr/>
        </p:nvSpPr>
        <p:spPr bwMode="auto">
          <a:xfrm>
            <a:off x="7362825"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576" name="Line 306"/>
          <p:cNvSpPr>
            <a:spLocks noChangeShapeType="1"/>
          </p:cNvSpPr>
          <p:nvPr/>
        </p:nvSpPr>
        <p:spPr bwMode="auto">
          <a:xfrm>
            <a:off x="7362825" y="590917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77" name="Line 307"/>
          <p:cNvSpPr>
            <a:spLocks noChangeShapeType="1"/>
          </p:cNvSpPr>
          <p:nvPr/>
        </p:nvSpPr>
        <p:spPr bwMode="auto">
          <a:xfrm>
            <a:off x="7362825"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578" name="Line 308"/>
          <p:cNvSpPr>
            <a:spLocks noChangeShapeType="1"/>
          </p:cNvSpPr>
          <p:nvPr/>
        </p:nvSpPr>
        <p:spPr bwMode="auto">
          <a:xfrm flipV="1">
            <a:off x="73628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79" name="Line 309"/>
          <p:cNvSpPr>
            <a:spLocks noChangeShapeType="1"/>
          </p:cNvSpPr>
          <p:nvPr/>
        </p:nvSpPr>
        <p:spPr bwMode="auto">
          <a:xfrm>
            <a:off x="73628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0" name="Rectangle 310"/>
          <p:cNvSpPr>
            <a:spLocks noChangeArrowheads="1"/>
          </p:cNvSpPr>
          <p:nvPr/>
        </p:nvSpPr>
        <p:spPr bwMode="auto">
          <a:xfrm>
            <a:off x="7343775" y="59282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solidFill>
                <a:srgbClr val="000000"/>
              </a:solidFill>
            </a:endParaRPr>
          </a:p>
        </p:txBody>
      </p:sp>
      <p:sp>
        <p:nvSpPr>
          <p:cNvPr id="20581" name="Line 311"/>
          <p:cNvSpPr>
            <a:spLocks noChangeShapeType="1"/>
          </p:cNvSpPr>
          <p:nvPr/>
        </p:nvSpPr>
        <p:spPr bwMode="auto">
          <a:xfrm flipV="1">
            <a:off x="75914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82" name="Line 312"/>
          <p:cNvSpPr>
            <a:spLocks noChangeShapeType="1"/>
          </p:cNvSpPr>
          <p:nvPr/>
        </p:nvSpPr>
        <p:spPr bwMode="auto">
          <a:xfrm>
            <a:off x="75914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3" name="Rectangle 313"/>
          <p:cNvSpPr>
            <a:spLocks noChangeArrowheads="1"/>
          </p:cNvSpPr>
          <p:nvPr/>
        </p:nvSpPr>
        <p:spPr bwMode="auto">
          <a:xfrm>
            <a:off x="75469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0.2</a:t>
            </a:r>
            <a:endParaRPr lang="en-GB">
              <a:solidFill>
                <a:srgbClr val="000000"/>
              </a:solidFill>
            </a:endParaRPr>
          </a:p>
        </p:txBody>
      </p:sp>
      <p:sp>
        <p:nvSpPr>
          <p:cNvPr id="20584" name="Line 314"/>
          <p:cNvSpPr>
            <a:spLocks noChangeShapeType="1"/>
          </p:cNvSpPr>
          <p:nvPr/>
        </p:nvSpPr>
        <p:spPr bwMode="auto">
          <a:xfrm flipV="1">
            <a:off x="782637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85" name="Line 315"/>
          <p:cNvSpPr>
            <a:spLocks noChangeShapeType="1"/>
          </p:cNvSpPr>
          <p:nvPr/>
        </p:nvSpPr>
        <p:spPr bwMode="auto">
          <a:xfrm>
            <a:off x="782637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6" name="Rectangle 316"/>
          <p:cNvSpPr>
            <a:spLocks noChangeArrowheads="1"/>
          </p:cNvSpPr>
          <p:nvPr/>
        </p:nvSpPr>
        <p:spPr bwMode="auto">
          <a:xfrm>
            <a:off x="778192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solidFill>
                <a:srgbClr val="000000"/>
              </a:solidFill>
            </a:endParaRPr>
          </a:p>
        </p:txBody>
      </p:sp>
      <p:sp>
        <p:nvSpPr>
          <p:cNvPr id="20587" name="Line 317"/>
          <p:cNvSpPr>
            <a:spLocks noChangeShapeType="1"/>
          </p:cNvSpPr>
          <p:nvPr/>
        </p:nvSpPr>
        <p:spPr bwMode="auto">
          <a:xfrm flipV="1">
            <a:off x="80613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88" name="Line 318"/>
          <p:cNvSpPr>
            <a:spLocks noChangeShapeType="1"/>
          </p:cNvSpPr>
          <p:nvPr/>
        </p:nvSpPr>
        <p:spPr bwMode="auto">
          <a:xfrm>
            <a:off x="80613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9" name="Rectangle 319"/>
          <p:cNvSpPr>
            <a:spLocks noChangeArrowheads="1"/>
          </p:cNvSpPr>
          <p:nvPr/>
        </p:nvSpPr>
        <p:spPr bwMode="auto">
          <a:xfrm>
            <a:off x="80168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solidFill>
                <a:srgbClr val="000000"/>
              </a:solidFill>
            </a:endParaRPr>
          </a:p>
        </p:txBody>
      </p:sp>
      <p:sp>
        <p:nvSpPr>
          <p:cNvPr id="20590" name="Line 320"/>
          <p:cNvSpPr>
            <a:spLocks noChangeShapeType="1"/>
          </p:cNvSpPr>
          <p:nvPr/>
        </p:nvSpPr>
        <p:spPr bwMode="auto">
          <a:xfrm flipV="1">
            <a:off x="82899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91" name="Line 321"/>
          <p:cNvSpPr>
            <a:spLocks noChangeShapeType="1"/>
          </p:cNvSpPr>
          <p:nvPr/>
        </p:nvSpPr>
        <p:spPr bwMode="auto">
          <a:xfrm>
            <a:off x="82899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92" name="Rectangle 322"/>
          <p:cNvSpPr>
            <a:spLocks noChangeArrowheads="1"/>
          </p:cNvSpPr>
          <p:nvPr/>
        </p:nvSpPr>
        <p:spPr bwMode="auto">
          <a:xfrm>
            <a:off x="82454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solidFill>
                <a:srgbClr val="000000"/>
              </a:solidFill>
            </a:endParaRPr>
          </a:p>
        </p:txBody>
      </p:sp>
      <p:sp>
        <p:nvSpPr>
          <p:cNvPr id="20593" name="Line 323"/>
          <p:cNvSpPr>
            <a:spLocks noChangeShapeType="1"/>
          </p:cNvSpPr>
          <p:nvPr/>
        </p:nvSpPr>
        <p:spPr bwMode="auto">
          <a:xfrm flipV="1">
            <a:off x="8526463"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94" name="Line 324"/>
          <p:cNvSpPr>
            <a:spLocks noChangeShapeType="1"/>
          </p:cNvSpPr>
          <p:nvPr/>
        </p:nvSpPr>
        <p:spPr bwMode="auto">
          <a:xfrm>
            <a:off x="8526463"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95" name="Rectangle 325"/>
          <p:cNvSpPr>
            <a:spLocks noChangeArrowheads="1"/>
          </p:cNvSpPr>
          <p:nvPr/>
        </p:nvSpPr>
        <p:spPr bwMode="auto">
          <a:xfrm>
            <a:off x="8507413" y="59282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solidFill>
                <a:srgbClr val="000000"/>
              </a:solidFill>
            </a:endParaRPr>
          </a:p>
        </p:txBody>
      </p:sp>
      <p:sp>
        <p:nvSpPr>
          <p:cNvPr id="20596" name="Line 326"/>
          <p:cNvSpPr>
            <a:spLocks noChangeShapeType="1"/>
          </p:cNvSpPr>
          <p:nvPr/>
        </p:nvSpPr>
        <p:spPr bwMode="auto">
          <a:xfrm flipV="1">
            <a:off x="8761413"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97" name="Line 327"/>
          <p:cNvSpPr>
            <a:spLocks noChangeShapeType="1"/>
          </p:cNvSpPr>
          <p:nvPr/>
        </p:nvSpPr>
        <p:spPr bwMode="auto">
          <a:xfrm>
            <a:off x="8761413"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98" name="Rectangle 328"/>
          <p:cNvSpPr>
            <a:spLocks noChangeArrowheads="1"/>
          </p:cNvSpPr>
          <p:nvPr/>
        </p:nvSpPr>
        <p:spPr bwMode="auto">
          <a:xfrm>
            <a:off x="8716963" y="59282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solidFill>
                <a:srgbClr val="000000"/>
              </a:solidFill>
            </a:endParaRPr>
          </a:p>
        </p:txBody>
      </p:sp>
      <p:sp>
        <p:nvSpPr>
          <p:cNvPr id="20599" name="Line 329"/>
          <p:cNvSpPr>
            <a:spLocks noChangeShapeType="1"/>
          </p:cNvSpPr>
          <p:nvPr/>
        </p:nvSpPr>
        <p:spPr bwMode="auto">
          <a:xfrm flipV="1">
            <a:off x="8996363"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600" name="Line 330"/>
          <p:cNvSpPr>
            <a:spLocks noChangeShapeType="1"/>
          </p:cNvSpPr>
          <p:nvPr/>
        </p:nvSpPr>
        <p:spPr bwMode="auto">
          <a:xfrm>
            <a:off x="8996363"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601" name="Rectangle 331"/>
          <p:cNvSpPr>
            <a:spLocks noChangeArrowheads="1"/>
          </p:cNvSpPr>
          <p:nvPr/>
        </p:nvSpPr>
        <p:spPr bwMode="auto">
          <a:xfrm>
            <a:off x="8951913" y="59282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solidFill>
                <a:srgbClr val="000000"/>
              </a:solidFill>
            </a:endParaRPr>
          </a:p>
        </p:txBody>
      </p:sp>
      <p:sp>
        <p:nvSpPr>
          <p:cNvPr id="20602" name="Line 332"/>
          <p:cNvSpPr>
            <a:spLocks noChangeShapeType="1"/>
          </p:cNvSpPr>
          <p:nvPr/>
        </p:nvSpPr>
        <p:spPr bwMode="auto">
          <a:xfrm>
            <a:off x="7362825" y="42772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3" name="Line 333"/>
          <p:cNvSpPr>
            <a:spLocks noChangeShapeType="1"/>
          </p:cNvSpPr>
          <p:nvPr/>
        </p:nvSpPr>
        <p:spPr bwMode="auto">
          <a:xfrm flipH="1">
            <a:off x="8977313" y="42772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4" name="Line 335"/>
          <p:cNvSpPr>
            <a:spLocks noChangeShapeType="1"/>
          </p:cNvSpPr>
          <p:nvPr/>
        </p:nvSpPr>
        <p:spPr bwMode="auto">
          <a:xfrm>
            <a:off x="7362825" y="44550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5" name="Line 336"/>
          <p:cNvSpPr>
            <a:spLocks noChangeShapeType="1"/>
          </p:cNvSpPr>
          <p:nvPr/>
        </p:nvSpPr>
        <p:spPr bwMode="auto">
          <a:xfrm flipH="1">
            <a:off x="8977313" y="44550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6" name="Line 338"/>
          <p:cNvSpPr>
            <a:spLocks noChangeShapeType="1"/>
          </p:cNvSpPr>
          <p:nvPr/>
        </p:nvSpPr>
        <p:spPr bwMode="auto">
          <a:xfrm>
            <a:off x="7362825" y="46391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7" name="Line 339"/>
          <p:cNvSpPr>
            <a:spLocks noChangeShapeType="1"/>
          </p:cNvSpPr>
          <p:nvPr/>
        </p:nvSpPr>
        <p:spPr bwMode="auto">
          <a:xfrm flipH="1">
            <a:off x="8977313" y="46391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8" name="Line 341"/>
          <p:cNvSpPr>
            <a:spLocks noChangeShapeType="1"/>
          </p:cNvSpPr>
          <p:nvPr/>
        </p:nvSpPr>
        <p:spPr bwMode="auto">
          <a:xfrm>
            <a:off x="7362825" y="48169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9" name="Line 342"/>
          <p:cNvSpPr>
            <a:spLocks noChangeShapeType="1"/>
          </p:cNvSpPr>
          <p:nvPr/>
        </p:nvSpPr>
        <p:spPr bwMode="auto">
          <a:xfrm flipH="1">
            <a:off x="8977313" y="48169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0" name="Line 344"/>
          <p:cNvSpPr>
            <a:spLocks noChangeShapeType="1"/>
          </p:cNvSpPr>
          <p:nvPr/>
        </p:nvSpPr>
        <p:spPr bwMode="auto">
          <a:xfrm>
            <a:off x="7362825" y="50011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1" name="Line 345"/>
          <p:cNvSpPr>
            <a:spLocks noChangeShapeType="1"/>
          </p:cNvSpPr>
          <p:nvPr/>
        </p:nvSpPr>
        <p:spPr bwMode="auto">
          <a:xfrm flipH="1">
            <a:off x="8977313" y="50011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2" name="Line 347"/>
          <p:cNvSpPr>
            <a:spLocks noChangeShapeType="1"/>
          </p:cNvSpPr>
          <p:nvPr/>
        </p:nvSpPr>
        <p:spPr bwMode="auto">
          <a:xfrm>
            <a:off x="7362825" y="51789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3" name="Line 348"/>
          <p:cNvSpPr>
            <a:spLocks noChangeShapeType="1"/>
          </p:cNvSpPr>
          <p:nvPr/>
        </p:nvSpPr>
        <p:spPr bwMode="auto">
          <a:xfrm flipH="1">
            <a:off x="8977313" y="51789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4" name="Line 350"/>
          <p:cNvSpPr>
            <a:spLocks noChangeShapeType="1"/>
          </p:cNvSpPr>
          <p:nvPr/>
        </p:nvSpPr>
        <p:spPr bwMode="auto">
          <a:xfrm>
            <a:off x="7362825" y="53630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5" name="Line 351"/>
          <p:cNvSpPr>
            <a:spLocks noChangeShapeType="1"/>
          </p:cNvSpPr>
          <p:nvPr/>
        </p:nvSpPr>
        <p:spPr bwMode="auto">
          <a:xfrm flipH="1">
            <a:off x="8977313" y="53630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6" name="Line 353"/>
          <p:cNvSpPr>
            <a:spLocks noChangeShapeType="1"/>
          </p:cNvSpPr>
          <p:nvPr/>
        </p:nvSpPr>
        <p:spPr bwMode="auto">
          <a:xfrm>
            <a:off x="7362825" y="55408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7" name="Line 354"/>
          <p:cNvSpPr>
            <a:spLocks noChangeShapeType="1"/>
          </p:cNvSpPr>
          <p:nvPr/>
        </p:nvSpPr>
        <p:spPr bwMode="auto">
          <a:xfrm flipH="1">
            <a:off x="8977313" y="55408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8" name="Line 356"/>
          <p:cNvSpPr>
            <a:spLocks noChangeShapeType="1"/>
          </p:cNvSpPr>
          <p:nvPr/>
        </p:nvSpPr>
        <p:spPr bwMode="auto">
          <a:xfrm>
            <a:off x="7362825" y="57250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9" name="Line 357"/>
          <p:cNvSpPr>
            <a:spLocks noChangeShapeType="1"/>
          </p:cNvSpPr>
          <p:nvPr/>
        </p:nvSpPr>
        <p:spPr bwMode="auto">
          <a:xfrm flipH="1">
            <a:off x="8977313" y="57250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0" name="Line 359"/>
          <p:cNvSpPr>
            <a:spLocks noChangeShapeType="1"/>
          </p:cNvSpPr>
          <p:nvPr/>
        </p:nvSpPr>
        <p:spPr bwMode="auto">
          <a:xfrm>
            <a:off x="7362825" y="59091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1" name="Line 360"/>
          <p:cNvSpPr>
            <a:spLocks noChangeShapeType="1"/>
          </p:cNvSpPr>
          <p:nvPr/>
        </p:nvSpPr>
        <p:spPr bwMode="auto">
          <a:xfrm flipH="1">
            <a:off x="8977313" y="59091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2" name="Line 362"/>
          <p:cNvSpPr>
            <a:spLocks noChangeShapeType="1"/>
          </p:cNvSpPr>
          <p:nvPr/>
        </p:nvSpPr>
        <p:spPr bwMode="auto">
          <a:xfrm>
            <a:off x="7362825" y="590917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3" name="Line 363"/>
          <p:cNvSpPr>
            <a:spLocks noChangeShapeType="1"/>
          </p:cNvSpPr>
          <p:nvPr/>
        </p:nvSpPr>
        <p:spPr bwMode="auto">
          <a:xfrm>
            <a:off x="7362825" y="427722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4" name="Line 364"/>
          <p:cNvSpPr>
            <a:spLocks noChangeShapeType="1"/>
          </p:cNvSpPr>
          <p:nvPr/>
        </p:nvSpPr>
        <p:spPr bwMode="auto">
          <a:xfrm>
            <a:off x="8996363"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625" name="Line 365"/>
          <p:cNvSpPr>
            <a:spLocks noChangeShapeType="1"/>
          </p:cNvSpPr>
          <p:nvPr/>
        </p:nvSpPr>
        <p:spPr bwMode="auto">
          <a:xfrm>
            <a:off x="7362825"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626" name="Freeform 366"/>
          <p:cNvSpPr>
            <a:spLocks/>
          </p:cNvSpPr>
          <p:nvPr/>
        </p:nvSpPr>
        <p:spPr bwMode="auto">
          <a:xfrm>
            <a:off x="7362825" y="4435971"/>
            <a:ext cx="704850" cy="1231900"/>
          </a:xfrm>
          <a:custGeom>
            <a:avLst/>
            <a:gdLst>
              <a:gd name="T0" fmla="*/ 2147483647 w 444"/>
              <a:gd name="T1" fmla="*/ 2147483647 h 776"/>
              <a:gd name="T2" fmla="*/ 2147483647 w 444"/>
              <a:gd name="T3" fmla="*/ 2147483647 h 776"/>
              <a:gd name="T4" fmla="*/ 2147483647 w 444"/>
              <a:gd name="T5" fmla="*/ 2147483647 h 776"/>
              <a:gd name="T6" fmla="*/ 2147483647 w 444"/>
              <a:gd name="T7" fmla="*/ 2147483647 h 776"/>
              <a:gd name="T8" fmla="*/ 2147483647 w 444"/>
              <a:gd name="T9" fmla="*/ 2147483647 h 776"/>
              <a:gd name="T10" fmla="*/ 2147483647 w 444"/>
              <a:gd name="T11" fmla="*/ 2147483647 h 776"/>
              <a:gd name="T12" fmla="*/ 2147483647 w 444"/>
              <a:gd name="T13" fmla="*/ 2147483647 h 776"/>
              <a:gd name="T14" fmla="*/ 2147483647 w 444"/>
              <a:gd name="T15" fmla="*/ 2147483647 h 776"/>
              <a:gd name="T16" fmla="*/ 2147483647 w 444"/>
              <a:gd name="T17" fmla="*/ 2147483647 h 776"/>
              <a:gd name="T18" fmla="*/ 2147483647 w 444"/>
              <a:gd name="T19" fmla="*/ 2147483647 h 776"/>
              <a:gd name="T20" fmla="*/ 2147483647 w 444"/>
              <a:gd name="T21" fmla="*/ 2147483647 h 776"/>
              <a:gd name="T22" fmla="*/ 2147483647 w 444"/>
              <a:gd name="T23" fmla="*/ 2147483647 h 776"/>
              <a:gd name="T24" fmla="*/ 2147483647 w 444"/>
              <a:gd name="T25" fmla="*/ 2147483647 h 776"/>
              <a:gd name="T26" fmla="*/ 2147483647 w 444"/>
              <a:gd name="T27" fmla="*/ 2147483647 h 776"/>
              <a:gd name="T28" fmla="*/ 2147483647 w 444"/>
              <a:gd name="T29" fmla="*/ 2147483647 h 776"/>
              <a:gd name="T30" fmla="*/ 2147483647 w 444"/>
              <a:gd name="T31" fmla="*/ 2147483647 h 776"/>
              <a:gd name="T32" fmla="*/ 2147483647 w 444"/>
              <a:gd name="T33" fmla="*/ 2147483647 h 776"/>
              <a:gd name="T34" fmla="*/ 2147483647 w 444"/>
              <a:gd name="T35" fmla="*/ 2147483647 h 776"/>
              <a:gd name="T36" fmla="*/ 2147483647 w 444"/>
              <a:gd name="T37" fmla="*/ 2147483647 h 776"/>
              <a:gd name="T38" fmla="*/ 2147483647 w 444"/>
              <a:gd name="T39" fmla="*/ 2147483647 h 776"/>
              <a:gd name="T40" fmla="*/ 2147483647 w 444"/>
              <a:gd name="T41" fmla="*/ 2147483647 h 776"/>
              <a:gd name="T42" fmla="*/ 2147483647 w 444"/>
              <a:gd name="T43" fmla="*/ 2147483647 h 776"/>
              <a:gd name="T44" fmla="*/ 2147483647 w 444"/>
              <a:gd name="T45" fmla="*/ 2147483647 h 776"/>
              <a:gd name="T46" fmla="*/ 2147483647 w 444"/>
              <a:gd name="T47" fmla="*/ 2147483647 h 776"/>
              <a:gd name="T48" fmla="*/ 2147483647 w 444"/>
              <a:gd name="T49" fmla="*/ 2147483647 h 776"/>
              <a:gd name="T50" fmla="*/ 2147483647 w 444"/>
              <a:gd name="T51" fmla="*/ 2147483647 h 776"/>
              <a:gd name="T52" fmla="*/ 2147483647 w 444"/>
              <a:gd name="T53" fmla="*/ 2147483647 h 776"/>
              <a:gd name="T54" fmla="*/ 2147483647 w 444"/>
              <a:gd name="T55" fmla="*/ 2147483647 h 776"/>
              <a:gd name="T56" fmla="*/ 2147483647 w 444"/>
              <a:gd name="T57" fmla="*/ 2147483647 h 776"/>
              <a:gd name="T58" fmla="*/ 2147483647 w 444"/>
              <a:gd name="T59" fmla="*/ 2147483647 h 776"/>
              <a:gd name="T60" fmla="*/ 2147483647 w 444"/>
              <a:gd name="T61" fmla="*/ 2147483647 h 776"/>
              <a:gd name="T62" fmla="*/ 2147483647 w 444"/>
              <a:gd name="T63" fmla="*/ 2147483647 h 776"/>
              <a:gd name="T64" fmla="*/ 2147483647 w 444"/>
              <a:gd name="T65" fmla="*/ 2147483647 h 776"/>
              <a:gd name="T66" fmla="*/ 2147483647 w 444"/>
              <a:gd name="T67" fmla="*/ 2147483647 h 776"/>
              <a:gd name="T68" fmla="*/ 2147483647 w 444"/>
              <a:gd name="T69" fmla="*/ 2147483647 h 776"/>
              <a:gd name="T70" fmla="*/ 2147483647 w 444"/>
              <a:gd name="T71" fmla="*/ 2147483647 h 776"/>
              <a:gd name="T72" fmla="*/ 2147483647 w 444"/>
              <a:gd name="T73" fmla="*/ 2147483647 h 776"/>
              <a:gd name="T74" fmla="*/ 2147483647 w 444"/>
              <a:gd name="T75" fmla="*/ 2147483647 h 776"/>
              <a:gd name="T76" fmla="*/ 2147483647 w 444"/>
              <a:gd name="T77" fmla="*/ 2147483647 h 776"/>
              <a:gd name="T78" fmla="*/ 2147483647 w 444"/>
              <a:gd name="T79" fmla="*/ 2147483647 h 776"/>
              <a:gd name="T80" fmla="*/ 2147483647 w 444"/>
              <a:gd name="T81" fmla="*/ 2147483647 h 776"/>
              <a:gd name="T82" fmla="*/ 2147483647 w 444"/>
              <a:gd name="T83" fmla="*/ 2147483647 h 7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4"/>
              <a:gd name="T127" fmla="*/ 0 h 776"/>
              <a:gd name="T128" fmla="*/ 444 w 444"/>
              <a:gd name="T129" fmla="*/ 776 h 7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4" h="776">
                <a:moveTo>
                  <a:pt x="0" y="584"/>
                </a:moveTo>
                <a:lnTo>
                  <a:pt x="4" y="584"/>
                </a:lnTo>
                <a:lnTo>
                  <a:pt x="8" y="584"/>
                </a:lnTo>
                <a:lnTo>
                  <a:pt x="12" y="584"/>
                </a:lnTo>
                <a:lnTo>
                  <a:pt x="16" y="584"/>
                </a:lnTo>
                <a:lnTo>
                  <a:pt x="20" y="584"/>
                </a:lnTo>
                <a:lnTo>
                  <a:pt x="24" y="584"/>
                </a:lnTo>
                <a:lnTo>
                  <a:pt x="28" y="588"/>
                </a:lnTo>
                <a:lnTo>
                  <a:pt x="32" y="588"/>
                </a:lnTo>
                <a:lnTo>
                  <a:pt x="36" y="588"/>
                </a:lnTo>
                <a:lnTo>
                  <a:pt x="40" y="592"/>
                </a:lnTo>
                <a:lnTo>
                  <a:pt x="40" y="596"/>
                </a:lnTo>
                <a:lnTo>
                  <a:pt x="44" y="600"/>
                </a:lnTo>
                <a:lnTo>
                  <a:pt x="48" y="604"/>
                </a:lnTo>
                <a:lnTo>
                  <a:pt x="52" y="612"/>
                </a:lnTo>
                <a:lnTo>
                  <a:pt x="56" y="620"/>
                </a:lnTo>
                <a:lnTo>
                  <a:pt x="60" y="632"/>
                </a:lnTo>
                <a:lnTo>
                  <a:pt x="64" y="640"/>
                </a:lnTo>
                <a:lnTo>
                  <a:pt x="72" y="656"/>
                </a:lnTo>
                <a:lnTo>
                  <a:pt x="76" y="668"/>
                </a:lnTo>
                <a:lnTo>
                  <a:pt x="84" y="680"/>
                </a:lnTo>
                <a:lnTo>
                  <a:pt x="92" y="688"/>
                </a:lnTo>
                <a:lnTo>
                  <a:pt x="100" y="696"/>
                </a:lnTo>
                <a:lnTo>
                  <a:pt x="112" y="700"/>
                </a:lnTo>
                <a:lnTo>
                  <a:pt x="124" y="700"/>
                </a:lnTo>
                <a:lnTo>
                  <a:pt x="132" y="692"/>
                </a:lnTo>
                <a:lnTo>
                  <a:pt x="140" y="676"/>
                </a:lnTo>
                <a:lnTo>
                  <a:pt x="148" y="656"/>
                </a:lnTo>
                <a:lnTo>
                  <a:pt x="152" y="628"/>
                </a:lnTo>
                <a:lnTo>
                  <a:pt x="156" y="596"/>
                </a:lnTo>
                <a:lnTo>
                  <a:pt x="156" y="480"/>
                </a:lnTo>
                <a:lnTo>
                  <a:pt x="148" y="432"/>
                </a:lnTo>
                <a:lnTo>
                  <a:pt x="144" y="384"/>
                </a:lnTo>
                <a:lnTo>
                  <a:pt x="132" y="332"/>
                </a:lnTo>
                <a:lnTo>
                  <a:pt x="120" y="276"/>
                </a:lnTo>
                <a:lnTo>
                  <a:pt x="108" y="220"/>
                </a:lnTo>
                <a:lnTo>
                  <a:pt x="92" y="168"/>
                </a:lnTo>
                <a:lnTo>
                  <a:pt x="76" y="120"/>
                </a:lnTo>
                <a:lnTo>
                  <a:pt x="64" y="76"/>
                </a:lnTo>
                <a:lnTo>
                  <a:pt x="52" y="44"/>
                </a:lnTo>
                <a:lnTo>
                  <a:pt x="40" y="20"/>
                </a:lnTo>
                <a:lnTo>
                  <a:pt x="36" y="4"/>
                </a:lnTo>
                <a:lnTo>
                  <a:pt x="36" y="0"/>
                </a:lnTo>
                <a:lnTo>
                  <a:pt x="40" y="8"/>
                </a:lnTo>
                <a:lnTo>
                  <a:pt x="52" y="28"/>
                </a:lnTo>
                <a:lnTo>
                  <a:pt x="64" y="60"/>
                </a:lnTo>
                <a:lnTo>
                  <a:pt x="84" y="96"/>
                </a:lnTo>
                <a:lnTo>
                  <a:pt x="100" y="144"/>
                </a:lnTo>
                <a:lnTo>
                  <a:pt x="120" y="196"/>
                </a:lnTo>
                <a:lnTo>
                  <a:pt x="140" y="256"/>
                </a:lnTo>
                <a:lnTo>
                  <a:pt x="156" y="316"/>
                </a:lnTo>
                <a:lnTo>
                  <a:pt x="172" y="376"/>
                </a:lnTo>
                <a:lnTo>
                  <a:pt x="188" y="440"/>
                </a:lnTo>
                <a:lnTo>
                  <a:pt x="200" y="496"/>
                </a:lnTo>
                <a:lnTo>
                  <a:pt x="208" y="544"/>
                </a:lnTo>
                <a:lnTo>
                  <a:pt x="216" y="580"/>
                </a:lnTo>
                <a:lnTo>
                  <a:pt x="224" y="612"/>
                </a:lnTo>
                <a:lnTo>
                  <a:pt x="232" y="632"/>
                </a:lnTo>
                <a:lnTo>
                  <a:pt x="240" y="644"/>
                </a:lnTo>
                <a:lnTo>
                  <a:pt x="244" y="640"/>
                </a:lnTo>
                <a:lnTo>
                  <a:pt x="252" y="628"/>
                </a:lnTo>
                <a:lnTo>
                  <a:pt x="260" y="608"/>
                </a:lnTo>
                <a:lnTo>
                  <a:pt x="264" y="576"/>
                </a:lnTo>
                <a:lnTo>
                  <a:pt x="272" y="540"/>
                </a:lnTo>
                <a:lnTo>
                  <a:pt x="272" y="500"/>
                </a:lnTo>
                <a:lnTo>
                  <a:pt x="276" y="460"/>
                </a:lnTo>
                <a:lnTo>
                  <a:pt x="280" y="420"/>
                </a:lnTo>
                <a:lnTo>
                  <a:pt x="280" y="352"/>
                </a:lnTo>
                <a:lnTo>
                  <a:pt x="284" y="328"/>
                </a:lnTo>
                <a:lnTo>
                  <a:pt x="288" y="308"/>
                </a:lnTo>
                <a:lnTo>
                  <a:pt x="296" y="300"/>
                </a:lnTo>
                <a:lnTo>
                  <a:pt x="304" y="300"/>
                </a:lnTo>
                <a:lnTo>
                  <a:pt x="316" y="304"/>
                </a:lnTo>
                <a:lnTo>
                  <a:pt x="328" y="316"/>
                </a:lnTo>
                <a:lnTo>
                  <a:pt x="344" y="332"/>
                </a:lnTo>
                <a:lnTo>
                  <a:pt x="360" y="356"/>
                </a:lnTo>
                <a:lnTo>
                  <a:pt x="372" y="384"/>
                </a:lnTo>
                <a:lnTo>
                  <a:pt x="384" y="420"/>
                </a:lnTo>
                <a:lnTo>
                  <a:pt x="396" y="460"/>
                </a:lnTo>
                <a:lnTo>
                  <a:pt x="400" y="500"/>
                </a:lnTo>
                <a:lnTo>
                  <a:pt x="404" y="548"/>
                </a:lnTo>
                <a:lnTo>
                  <a:pt x="404" y="592"/>
                </a:lnTo>
                <a:lnTo>
                  <a:pt x="400" y="632"/>
                </a:lnTo>
                <a:lnTo>
                  <a:pt x="392" y="668"/>
                </a:lnTo>
                <a:lnTo>
                  <a:pt x="384" y="700"/>
                </a:lnTo>
                <a:lnTo>
                  <a:pt x="376" y="728"/>
                </a:lnTo>
                <a:lnTo>
                  <a:pt x="360" y="752"/>
                </a:lnTo>
                <a:lnTo>
                  <a:pt x="348" y="764"/>
                </a:lnTo>
                <a:lnTo>
                  <a:pt x="336" y="772"/>
                </a:lnTo>
                <a:lnTo>
                  <a:pt x="324" y="776"/>
                </a:lnTo>
                <a:lnTo>
                  <a:pt x="308" y="768"/>
                </a:lnTo>
                <a:lnTo>
                  <a:pt x="300" y="756"/>
                </a:lnTo>
                <a:lnTo>
                  <a:pt x="288" y="740"/>
                </a:lnTo>
                <a:lnTo>
                  <a:pt x="280" y="720"/>
                </a:lnTo>
                <a:lnTo>
                  <a:pt x="272" y="700"/>
                </a:lnTo>
                <a:lnTo>
                  <a:pt x="264" y="676"/>
                </a:lnTo>
                <a:lnTo>
                  <a:pt x="260" y="652"/>
                </a:lnTo>
                <a:lnTo>
                  <a:pt x="256" y="628"/>
                </a:lnTo>
                <a:lnTo>
                  <a:pt x="256" y="576"/>
                </a:lnTo>
                <a:lnTo>
                  <a:pt x="260" y="564"/>
                </a:lnTo>
                <a:lnTo>
                  <a:pt x="268" y="556"/>
                </a:lnTo>
                <a:lnTo>
                  <a:pt x="272" y="552"/>
                </a:lnTo>
                <a:lnTo>
                  <a:pt x="280" y="556"/>
                </a:lnTo>
                <a:lnTo>
                  <a:pt x="292" y="556"/>
                </a:lnTo>
                <a:lnTo>
                  <a:pt x="300" y="564"/>
                </a:lnTo>
                <a:lnTo>
                  <a:pt x="312" y="572"/>
                </a:lnTo>
                <a:lnTo>
                  <a:pt x="320" y="584"/>
                </a:lnTo>
                <a:lnTo>
                  <a:pt x="332" y="596"/>
                </a:lnTo>
                <a:lnTo>
                  <a:pt x="340" y="612"/>
                </a:lnTo>
                <a:lnTo>
                  <a:pt x="348" y="628"/>
                </a:lnTo>
                <a:lnTo>
                  <a:pt x="360" y="644"/>
                </a:lnTo>
                <a:lnTo>
                  <a:pt x="368" y="664"/>
                </a:lnTo>
                <a:lnTo>
                  <a:pt x="376" y="680"/>
                </a:lnTo>
                <a:lnTo>
                  <a:pt x="384" y="696"/>
                </a:lnTo>
                <a:lnTo>
                  <a:pt x="392" y="712"/>
                </a:lnTo>
                <a:lnTo>
                  <a:pt x="400" y="724"/>
                </a:lnTo>
                <a:lnTo>
                  <a:pt x="408" y="732"/>
                </a:lnTo>
                <a:lnTo>
                  <a:pt x="412" y="740"/>
                </a:lnTo>
                <a:lnTo>
                  <a:pt x="420" y="744"/>
                </a:lnTo>
                <a:lnTo>
                  <a:pt x="424" y="744"/>
                </a:lnTo>
                <a:lnTo>
                  <a:pt x="432" y="744"/>
                </a:lnTo>
                <a:lnTo>
                  <a:pt x="436" y="732"/>
                </a:lnTo>
                <a:lnTo>
                  <a:pt x="440" y="712"/>
                </a:lnTo>
                <a:lnTo>
                  <a:pt x="444" y="688"/>
                </a:lnTo>
                <a:lnTo>
                  <a:pt x="444" y="580"/>
                </a:lnTo>
                <a:lnTo>
                  <a:pt x="440" y="532"/>
                </a:lnTo>
                <a:lnTo>
                  <a:pt x="432" y="480"/>
                </a:lnTo>
                <a:lnTo>
                  <a:pt x="428" y="420"/>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627" name="Freeform 367"/>
          <p:cNvSpPr>
            <a:spLocks/>
          </p:cNvSpPr>
          <p:nvPr/>
        </p:nvSpPr>
        <p:spPr bwMode="auto">
          <a:xfrm>
            <a:off x="7851775" y="4397871"/>
            <a:ext cx="681038" cy="1276350"/>
          </a:xfrm>
          <a:custGeom>
            <a:avLst/>
            <a:gdLst>
              <a:gd name="T0" fmla="*/ 2147483647 w 429"/>
              <a:gd name="T1" fmla="*/ 2147483647 h 804"/>
              <a:gd name="T2" fmla="*/ 2147483647 w 429"/>
              <a:gd name="T3" fmla="*/ 2147483647 h 804"/>
              <a:gd name="T4" fmla="*/ 2147483647 w 429"/>
              <a:gd name="T5" fmla="*/ 2147483647 h 804"/>
              <a:gd name="T6" fmla="*/ 2147483647 w 429"/>
              <a:gd name="T7" fmla="*/ 2147483647 h 804"/>
              <a:gd name="T8" fmla="*/ 0 w 429"/>
              <a:gd name="T9" fmla="*/ 2147483647 h 804"/>
              <a:gd name="T10" fmla="*/ 2147483647 w 429"/>
              <a:gd name="T11" fmla="*/ 0 h 804"/>
              <a:gd name="T12" fmla="*/ 2147483647 w 429"/>
              <a:gd name="T13" fmla="*/ 2147483647 h 804"/>
              <a:gd name="T14" fmla="*/ 2147483647 w 429"/>
              <a:gd name="T15" fmla="*/ 2147483647 h 804"/>
              <a:gd name="T16" fmla="*/ 2147483647 w 429"/>
              <a:gd name="T17" fmla="*/ 2147483647 h 804"/>
              <a:gd name="T18" fmla="*/ 2147483647 w 429"/>
              <a:gd name="T19" fmla="*/ 2147483647 h 804"/>
              <a:gd name="T20" fmla="*/ 2147483647 w 429"/>
              <a:gd name="T21" fmla="*/ 2147483647 h 804"/>
              <a:gd name="T22" fmla="*/ 2147483647 w 429"/>
              <a:gd name="T23" fmla="*/ 2147483647 h 804"/>
              <a:gd name="T24" fmla="*/ 2147483647 w 429"/>
              <a:gd name="T25" fmla="*/ 2147483647 h 804"/>
              <a:gd name="T26" fmla="*/ 2147483647 w 429"/>
              <a:gd name="T27" fmla="*/ 2147483647 h 804"/>
              <a:gd name="T28" fmla="*/ 2147483647 w 429"/>
              <a:gd name="T29" fmla="*/ 2147483647 h 804"/>
              <a:gd name="T30" fmla="*/ 2147483647 w 429"/>
              <a:gd name="T31" fmla="*/ 2147483647 h 804"/>
              <a:gd name="T32" fmla="*/ 2147483647 w 429"/>
              <a:gd name="T33" fmla="*/ 2147483647 h 804"/>
              <a:gd name="T34" fmla="*/ 2147483647 w 429"/>
              <a:gd name="T35" fmla="*/ 2147483647 h 804"/>
              <a:gd name="T36" fmla="*/ 2147483647 w 429"/>
              <a:gd name="T37" fmla="*/ 2147483647 h 804"/>
              <a:gd name="T38" fmla="*/ 2147483647 w 429"/>
              <a:gd name="T39" fmla="*/ 2147483647 h 804"/>
              <a:gd name="T40" fmla="*/ 2147483647 w 429"/>
              <a:gd name="T41" fmla="*/ 2147483647 h 804"/>
              <a:gd name="T42" fmla="*/ 2147483647 w 429"/>
              <a:gd name="T43" fmla="*/ 2147483647 h 804"/>
              <a:gd name="T44" fmla="*/ 2147483647 w 429"/>
              <a:gd name="T45" fmla="*/ 2147483647 h 804"/>
              <a:gd name="T46" fmla="*/ 2147483647 w 429"/>
              <a:gd name="T47" fmla="*/ 2147483647 h 804"/>
              <a:gd name="T48" fmla="*/ 2147483647 w 429"/>
              <a:gd name="T49" fmla="*/ 2147483647 h 804"/>
              <a:gd name="T50" fmla="*/ 2147483647 w 429"/>
              <a:gd name="T51" fmla="*/ 2147483647 h 804"/>
              <a:gd name="T52" fmla="*/ 2147483647 w 429"/>
              <a:gd name="T53" fmla="*/ 2147483647 h 804"/>
              <a:gd name="T54" fmla="*/ 2147483647 w 429"/>
              <a:gd name="T55" fmla="*/ 2147483647 h 804"/>
              <a:gd name="T56" fmla="*/ 2147483647 w 429"/>
              <a:gd name="T57" fmla="*/ 2147483647 h 804"/>
              <a:gd name="T58" fmla="*/ 2147483647 w 429"/>
              <a:gd name="T59" fmla="*/ 2147483647 h 804"/>
              <a:gd name="T60" fmla="*/ 2147483647 w 429"/>
              <a:gd name="T61" fmla="*/ 2147483647 h 804"/>
              <a:gd name="T62" fmla="*/ 2147483647 w 429"/>
              <a:gd name="T63" fmla="*/ 2147483647 h 804"/>
              <a:gd name="T64" fmla="*/ 2147483647 w 429"/>
              <a:gd name="T65" fmla="*/ 2147483647 h 804"/>
              <a:gd name="T66" fmla="*/ 2147483647 w 429"/>
              <a:gd name="T67" fmla="*/ 2147483647 h 804"/>
              <a:gd name="T68" fmla="*/ 2147483647 w 429"/>
              <a:gd name="T69" fmla="*/ 2147483647 h 804"/>
              <a:gd name="T70" fmla="*/ 2147483647 w 429"/>
              <a:gd name="T71" fmla="*/ 2147483647 h 804"/>
              <a:gd name="T72" fmla="*/ 2147483647 w 429"/>
              <a:gd name="T73" fmla="*/ 2147483647 h 804"/>
              <a:gd name="T74" fmla="*/ 2147483647 w 429"/>
              <a:gd name="T75" fmla="*/ 2147483647 h 804"/>
              <a:gd name="T76" fmla="*/ 2147483647 w 429"/>
              <a:gd name="T77" fmla="*/ 2147483647 h 804"/>
              <a:gd name="T78" fmla="*/ 2147483647 w 429"/>
              <a:gd name="T79" fmla="*/ 2147483647 h 804"/>
              <a:gd name="T80" fmla="*/ 2147483647 w 429"/>
              <a:gd name="T81" fmla="*/ 2147483647 h 804"/>
              <a:gd name="T82" fmla="*/ 2147483647 w 429"/>
              <a:gd name="T83" fmla="*/ 2147483647 h 804"/>
              <a:gd name="T84" fmla="*/ 2147483647 w 429"/>
              <a:gd name="T85" fmla="*/ 2147483647 h 804"/>
              <a:gd name="T86" fmla="*/ 2147483647 w 429"/>
              <a:gd name="T87" fmla="*/ 2147483647 h 804"/>
              <a:gd name="T88" fmla="*/ 2147483647 w 429"/>
              <a:gd name="T89" fmla="*/ 2147483647 h 804"/>
              <a:gd name="T90" fmla="*/ 2147483647 w 429"/>
              <a:gd name="T91" fmla="*/ 2147483647 h 804"/>
              <a:gd name="T92" fmla="*/ 2147483647 w 429"/>
              <a:gd name="T93" fmla="*/ 2147483647 h 804"/>
              <a:gd name="T94" fmla="*/ 2147483647 w 429"/>
              <a:gd name="T95" fmla="*/ 2147483647 h 804"/>
              <a:gd name="T96" fmla="*/ 2147483647 w 429"/>
              <a:gd name="T97" fmla="*/ 2147483647 h 804"/>
              <a:gd name="T98" fmla="*/ 2147483647 w 429"/>
              <a:gd name="T99" fmla="*/ 2147483647 h 804"/>
              <a:gd name="T100" fmla="*/ 2147483647 w 429"/>
              <a:gd name="T101" fmla="*/ 2147483647 h 804"/>
              <a:gd name="T102" fmla="*/ 2147483647 w 429"/>
              <a:gd name="T103" fmla="*/ 2147483647 h 804"/>
              <a:gd name="T104" fmla="*/ 2147483647 w 429"/>
              <a:gd name="T105" fmla="*/ 2147483647 h 804"/>
              <a:gd name="T106" fmla="*/ 2147483647 w 429"/>
              <a:gd name="T107" fmla="*/ 2147483647 h 804"/>
              <a:gd name="T108" fmla="*/ 2147483647 w 429"/>
              <a:gd name="T109" fmla="*/ 2147483647 h 804"/>
              <a:gd name="T110" fmla="*/ 2147483647 w 429"/>
              <a:gd name="T111" fmla="*/ 2147483647 h 804"/>
              <a:gd name="T112" fmla="*/ 2147483647 w 429"/>
              <a:gd name="T113" fmla="*/ 2147483647 h 8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9"/>
              <a:gd name="T172" fmla="*/ 0 h 804"/>
              <a:gd name="T173" fmla="*/ 429 w 429"/>
              <a:gd name="T174" fmla="*/ 804 h 8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9" h="804">
                <a:moveTo>
                  <a:pt x="120" y="444"/>
                </a:moveTo>
                <a:lnTo>
                  <a:pt x="108" y="388"/>
                </a:lnTo>
                <a:lnTo>
                  <a:pt x="96" y="324"/>
                </a:lnTo>
                <a:lnTo>
                  <a:pt x="84" y="264"/>
                </a:lnTo>
                <a:lnTo>
                  <a:pt x="68" y="204"/>
                </a:lnTo>
                <a:lnTo>
                  <a:pt x="52" y="152"/>
                </a:lnTo>
                <a:lnTo>
                  <a:pt x="36" y="104"/>
                </a:lnTo>
                <a:lnTo>
                  <a:pt x="20" y="64"/>
                </a:lnTo>
                <a:lnTo>
                  <a:pt x="8" y="32"/>
                </a:lnTo>
                <a:lnTo>
                  <a:pt x="0" y="12"/>
                </a:lnTo>
                <a:lnTo>
                  <a:pt x="0" y="0"/>
                </a:lnTo>
                <a:lnTo>
                  <a:pt x="4" y="0"/>
                </a:lnTo>
                <a:lnTo>
                  <a:pt x="12" y="12"/>
                </a:lnTo>
                <a:lnTo>
                  <a:pt x="24" y="36"/>
                </a:lnTo>
                <a:lnTo>
                  <a:pt x="44" y="68"/>
                </a:lnTo>
                <a:lnTo>
                  <a:pt x="64" y="112"/>
                </a:lnTo>
                <a:lnTo>
                  <a:pt x="84" y="160"/>
                </a:lnTo>
                <a:lnTo>
                  <a:pt x="104" y="220"/>
                </a:lnTo>
                <a:lnTo>
                  <a:pt x="124" y="280"/>
                </a:lnTo>
                <a:lnTo>
                  <a:pt x="144" y="348"/>
                </a:lnTo>
                <a:lnTo>
                  <a:pt x="160" y="412"/>
                </a:lnTo>
                <a:lnTo>
                  <a:pt x="172" y="476"/>
                </a:lnTo>
                <a:lnTo>
                  <a:pt x="184" y="532"/>
                </a:lnTo>
                <a:lnTo>
                  <a:pt x="192" y="580"/>
                </a:lnTo>
                <a:lnTo>
                  <a:pt x="200" y="620"/>
                </a:lnTo>
                <a:lnTo>
                  <a:pt x="208" y="648"/>
                </a:lnTo>
                <a:lnTo>
                  <a:pt x="212" y="668"/>
                </a:lnTo>
                <a:lnTo>
                  <a:pt x="220" y="676"/>
                </a:lnTo>
                <a:lnTo>
                  <a:pt x="224" y="676"/>
                </a:lnTo>
                <a:lnTo>
                  <a:pt x="228" y="664"/>
                </a:lnTo>
                <a:lnTo>
                  <a:pt x="232" y="644"/>
                </a:lnTo>
                <a:lnTo>
                  <a:pt x="236" y="616"/>
                </a:lnTo>
                <a:lnTo>
                  <a:pt x="240" y="584"/>
                </a:lnTo>
                <a:lnTo>
                  <a:pt x="244" y="544"/>
                </a:lnTo>
                <a:lnTo>
                  <a:pt x="244" y="464"/>
                </a:lnTo>
                <a:lnTo>
                  <a:pt x="248" y="424"/>
                </a:lnTo>
                <a:lnTo>
                  <a:pt x="248" y="388"/>
                </a:lnTo>
                <a:lnTo>
                  <a:pt x="252" y="360"/>
                </a:lnTo>
                <a:lnTo>
                  <a:pt x="256" y="340"/>
                </a:lnTo>
                <a:lnTo>
                  <a:pt x="264" y="328"/>
                </a:lnTo>
                <a:lnTo>
                  <a:pt x="276" y="320"/>
                </a:lnTo>
                <a:lnTo>
                  <a:pt x="289" y="320"/>
                </a:lnTo>
                <a:lnTo>
                  <a:pt x="301" y="328"/>
                </a:lnTo>
                <a:lnTo>
                  <a:pt x="321" y="344"/>
                </a:lnTo>
                <a:lnTo>
                  <a:pt x="337" y="360"/>
                </a:lnTo>
                <a:lnTo>
                  <a:pt x="353" y="384"/>
                </a:lnTo>
                <a:lnTo>
                  <a:pt x="369" y="412"/>
                </a:lnTo>
                <a:lnTo>
                  <a:pt x="385" y="444"/>
                </a:lnTo>
                <a:lnTo>
                  <a:pt x="393" y="484"/>
                </a:lnTo>
                <a:lnTo>
                  <a:pt x="401" y="528"/>
                </a:lnTo>
                <a:lnTo>
                  <a:pt x="401" y="616"/>
                </a:lnTo>
                <a:lnTo>
                  <a:pt x="397" y="660"/>
                </a:lnTo>
                <a:lnTo>
                  <a:pt x="385" y="700"/>
                </a:lnTo>
                <a:lnTo>
                  <a:pt x="373" y="732"/>
                </a:lnTo>
                <a:lnTo>
                  <a:pt x="361" y="764"/>
                </a:lnTo>
                <a:lnTo>
                  <a:pt x="345" y="784"/>
                </a:lnTo>
                <a:lnTo>
                  <a:pt x="333" y="796"/>
                </a:lnTo>
                <a:lnTo>
                  <a:pt x="317" y="804"/>
                </a:lnTo>
                <a:lnTo>
                  <a:pt x="305" y="804"/>
                </a:lnTo>
                <a:lnTo>
                  <a:pt x="289" y="796"/>
                </a:lnTo>
                <a:lnTo>
                  <a:pt x="276" y="784"/>
                </a:lnTo>
                <a:lnTo>
                  <a:pt x="268" y="764"/>
                </a:lnTo>
                <a:lnTo>
                  <a:pt x="256" y="744"/>
                </a:lnTo>
                <a:lnTo>
                  <a:pt x="248" y="720"/>
                </a:lnTo>
                <a:lnTo>
                  <a:pt x="244" y="696"/>
                </a:lnTo>
                <a:lnTo>
                  <a:pt x="240" y="668"/>
                </a:lnTo>
                <a:lnTo>
                  <a:pt x="236" y="644"/>
                </a:lnTo>
                <a:lnTo>
                  <a:pt x="236" y="608"/>
                </a:lnTo>
                <a:lnTo>
                  <a:pt x="240" y="592"/>
                </a:lnTo>
                <a:lnTo>
                  <a:pt x="244" y="580"/>
                </a:lnTo>
                <a:lnTo>
                  <a:pt x="252" y="572"/>
                </a:lnTo>
                <a:lnTo>
                  <a:pt x="260" y="572"/>
                </a:lnTo>
                <a:lnTo>
                  <a:pt x="268" y="572"/>
                </a:lnTo>
                <a:lnTo>
                  <a:pt x="276" y="576"/>
                </a:lnTo>
                <a:lnTo>
                  <a:pt x="289" y="580"/>
                </a:lnTo>
                <a:lnTo>
                  <a:pt x="301" y="588"/>
                </a:lnTo>
                <a:lnTo>
                  <a:pt x="313" y="600"/>
                </a:lnTo>
                <a:lnTo>
                  <a:pt x="321" y="612"/>
                </a:lnTo>
                <a:lnTo>
                  <a:pt x="333" y="628"/>
                </a:lnTo>
                <a:lnTo>
                  <a:pt x="341" y="644"/>
                </a:lnTo>
                <a:lnTo>
                  <a:pt x="349" y="664"/>
                </a:lnTo>
                <a:lnTo>
                  <a:pt x="357" y="680"/>
                </a:lnTo>
                <a:lnTo>
                  <a:pt x="365" y="696"/>
                </a:lnTo>
                <a:lnTo>
                  <a:pt x="373" y="716"/>
                </a:lnTo>
                <a:lnTo>
                  <a:pt x="377" y="732"/>
                </a:lnTo>
                <a:lnTo>
                  <a:pt x="385" y="744"/>
                </a:lnTo>
                <a:lnTo>
                  <a:pt x="389" y="756"/>
                </a:lnTo>
                <a:lnTo>
                  <a:pt x="397" y="764"/>
                </a:lnTo>
                <a:lnTo>
                  <a:pt x="401" y="772"/>
                </a:lnTo>
                <a:lnTo>
                  <a:pt x="409" y="772"/>
                </a:lnTo>
                <a:lnTo>
                  <a:pt x="413" y="768"/>
                </a:lnTo>
                <a:lnTo>
                  <a:pt x="417" y="764"/>
                </a:lnTo>
                <a:lnTo>
                  <a:pt x="421" y="748"/>
                </a:lnTo>
                <a:lnTo>
                  <a:pt x="425" y="724"/>
                </a:lnTo>
                <a:lnTo>
                  <a:pt x="425" y="696"/>
                </a:lnTo>
                <a:lnTo>
                  <a:pt x="429" y="660"/>
                </a:lnTo>
                <a:lnTo>
                  <a:pt x="425" y="620"/>
                </a:lnTo>
                <a:lnTo>
                  <a:pt x="425" y="572"/>
                </a:lnTo>
                <a:lnTo>
                  <a:pt x="421" y="520"/>
                </a:lnTo>
                <a:lnTo>
                  <a:pt x="417" y="464"/>
                </a:lnTo>
                <a:lnTo>
                  <a:pt x="409" y="404"/>
                </a:lnTo>
                <a:lnTo>
                  <a:pt x="397" y="344"/>
                </a:lnTo>
                <a:lnTo>
                  <a:pt x="385" y="280"/>
                </a:lnTo>
                <a:lnTo>
                  <a:pt x="369" y="224"/>
                </a:lnTo>
                <a:lnTo>
                  <a:pt x="353" y="168"/>
                </a:lnTo>
                <a:lnTo>
                  <a:pt x="337" y="116"/>
                </a:lnTo>
                <a:lnTo>
                  <a:pt x="321" y="76"/>
                </a:lnTo>
                <a:lnTo>
                  <a:pt x="309" y="40"/>
                </a:lnTo>
                <a:lnTo>
                  <a:pt x="301" y="20"/>
                </a:lnTo>
                <a:lnTo>
                  <a:pt x="297" y="8"/>
                </a:lnTo>
                <a:lnTo>
                  <a:pt x="297" y="4"/>
                </a:lnTo>
                <a:lnTo>
                  <a:pt x="305" y="16"/>
                </a:lnTo>
                <a:lnTo>
                  <a:pt x="317" y="36"/>
                </a:lnTo>
                <a:lnTo>
                  <a:pt x="333" y="68"/>
                </a:lnTo>
                <a:lnTo>
                  <a:pt x="353" y="108"/>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628" name="Oval 368"/>
          <p:cNvSpPr>
            <a:spLocks noChangeArrowheads="1"/>
          </p:cNvSpPr>
          <p:nvPr/>
        </p:nvSpPr>
        <p:spPr bwMode="auto">
          <a:xfrm>
            <a:off x="7985125" y="47153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29" name="Oval 369"/>
          <p:cNvSpPr>
            <a:spLocks noChangeArrowheads="1"/>
          </p:cNvSpPr>
          <p:nvPr/>
        </p:nvSpPr>
        <p:spPr bwMode="auto">
          <a:xfrm>
            <a:off x="8016875" y="48106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0" name="Oval 370"/>
          <p:cNvSpPr>
            <a:spLocks noChangeArrowheads="1"/>
          </p:cNvSpPr>
          <p:nvPr/>
        </p:nvSpPr>
        <p:spPr bwMode="auto">
          <a:xfrm>
            <a:off x="8048625" y="49185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1" name="Oval 371"/>
          <p:cNvSpPr>
            <a:spLocks noChangeArrowheads="1"/>
          </p:cNvSpPr>
          <p:nvPr/>
        </p:nvSpPr>
        <p:spPr bwMode="auto">
          <a:xfrm>
            <a:off x="8074025" y="50201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2" name="Oval 372"/>
          <p:cNvSpPr>
            <a:spLocks noChangeArrowheads="1"/>
          </p:cNvSpPr>
          <p:nvPr/>
        </p:nvSpPr>
        <p:spPr bwMode="auto">
          <a:xfrm>
            <a:off x="8093075" y="51217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3" name="Oval 373"/>
          <p:cNvSpPr>
            <a:spLocks noChangeArrowheads="1"/>
          </p:cNvSpPr>
          <p:nvPr/>
        </p:nvSpPr>
        <p:spPr bwMode="auto">
          <a:xfrm>
            <a:off x="8112125" y="52106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4" name="Oval 374"/>
          <p:cNvSpPr>
            <a:spLocks noChangeArrowheads="1"/>
          </p:cNvSpPr>
          <p:nvPr/>
        </p:nvSpPr>
        <p:spPr bwMode="auto">
          <a:xfrm>
            <a:off x="8124825" y="52868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5" name="Oval 375"/>
          <p:cNvSpPr>
            <a:spLocks noChangeArrowheads="1"/>
          </p:cNvSpPr>
          <p:nvPr/>
        </p:nvSpPr>
        <p:spPr bwMode="auto">
          <a:xfrm>
            <a:off x="8137525" y="53503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6" name="Oval 376"/>
          <p:cNvSpPr>
            <a:spLocks noChangeArrowheads="1"/>
          </p:cNvSpPr>
          <p:nvPr/>
        </p:nvSpPr>
        <p:spPr bwMode="auto">
          <a:xfrm>
            <a:off x="8150225" y="53948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7" name="Oval 377"/>
          <p:cNvSpPr>
            <a:spLocks noChangeArrowheads="1"/>
          </p:cNvSpPr>
          <p:nvPr/>
        </p:nvSpPr>
        <p:spPr bwMode="auto">
          <a:xfrm>
            <a:off x="8156575" y="54265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8" name="Oval 378"/>
          <p:cNvSpPr>
            <a:spLocks noChangeArrowheads="1"/>
          </p:cNvSpPr>
          <p:nvPr/>
        </p:nvSpPr>
        <p:spPr bwMode="auto">
          <a:xfrm>
            <a:off x="8169275" y="54392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9" name="Rectangle 379"/>
          <p:cNvSpPr>
            <a:spLocks noChangeArrowheads="1"/>
          </p:cNvSpPr>
          <p:nvPr/>
        </p:nvSpPr>
        <p:spPr bwMode="auto">
          <a:xfrm>
            <a:off x="7743825" y="3929559"/>
            <a:ext cx="915988" cy="258762"/>
          </a:xfrm>
          <a:prstGeom prst="rect">
            <a:avLst/>
          </a:prstGeom>
          <a:noFill/>
          <a:ln w="9525">
            <a:noFill/>
            <a:miter lim="800000"/>
            <a:headEnd/>
            <a:tailEnd/>
          </a:ln>
        </p:spPr>
        <p:txBody>
          <a:bodyPr wrap="none" lIns="0" tIns="0" rIns="0" bIns="0">
            <a:spAutoFit/>
          </a:bodyPr>
          <a:lstStyle/>
          <a:p>
            <a:r>
              <a:rPr lang="en-GB" sz="1700">
                <a:solidFill>
                  <a:srgbClr val="990033"/>
                </a:solidFill>
              </a:rPr>
              <a:t>observation</a:t>
            </a:r>
            <a:endParaRPr lang="en-GB" sz="2800">
              <a:solidFill>
                <a:srgbClr val="990033"/>
              </a:solidFill>
            </a:endParaRPr>
          </a:p>
        </p:txBody>
      </p:sp>
      <p:sp>
        <p:nvSpPr>
          <p:cNvPr id="20640" name="Rectangle 380"/>
          <p:cNvSpPr>
            <a:spLocks noChangeArrowheads="1"/>
          </p:cNvSpPr>
          <p:nvPr/>
        </p:nvSpPr>
        <p:spPr bwMode="auto">
          <a:xfrm>
            <a:off x="7883525" y="6036171"/>
            <a:ext cx="508000" cy="152400"/>
          </a:xfrm>
          <a:prstGeom prst="rect">
            <a:avLst/>
          </a:prstGeom>
          <a:noFill/>
          <a:ln w="9525">
            <a:noFill/>
            <a:miter lim="800000"/>
            <a:headEnd/>
            <a:tailEnd/>
          </a:ln>
        </p:spPr>
        <p:txBody>
          <a:bodyPr wrap="none" lIns="0" tIns="0" rIns="0" bIns="0">
            <a:spAutoFit/>
          </a:bodyPr>
          <a:lstStyle/>
          <a:p>
            <a:r>
              <a:rPr lang="en-GB" sz="1000">
                <a:solidFill>
                  <a:srgbClr val="000000"/>
                </a:solidFill>
              </a:rPr>
              <a:t>position (x)</a:t>
            </a:r>
            <a:endParaRPr lang="en-GB" sz="2800">
              <a:solidFill>
                <a:srgbClr val="000000"/>
              </a:solidFill>
            </a:endParaRPr>
          </a:p>
        </p:txBody>
      </p:sp>
      <p:cxnSp>
        <p:nvCxnSpPr>
          <p:cNvPr id="20641" name="AutoShape 197"/>
          <p:cNvCxnSpPr>
            <a:cxnSpLocks noChangeShapeType="1"/>
            <a:stCxn id="210" idx="0"/>
            <a:endCxn id="20644" idx="1"/>
          </p:cNvCxnSpPr>
          <p:nvPr/>
        </p:nvCxnSpPr>
        <p:spPr bwMode="auto">
          <a:xfrm rot="5400000" flipH="1" flipV="1">
            <a:off x="3700178" y="-38220"/>
            <a:ext cx="1245041" cy="2226022"/>
          </a:xfrm>
          <a:prstGeom prst="curvedConnector2">
            <a:avLst/>
          </a:prstGeom>
          <a:noFill/>
          <a:ln w="12700">
            <a:solidFill>
              <a:schemeClr val="tx2"/>
            </a:solidFill>
            <a:prstDash val="sysDot"/>
            <a:round/>
            <a:headEnd type="triangle" w="med" len="med"/>
            <a:tailEnd/>
          </a:ln>
        </p:spPr>
      </p:cxnSp>
      <p:grpSp>
        <p:nvGrpSpPr>
          <p:cNvPr id="4" name="Group 497"/>
          <p:cNvGrpSpPr>
            <a:grpSpLocks/>
          </p:cNvGrpSpPr>
          <p:nvPr/>
        </p:nvGrpSpPr>
        <p:grpSpPr bwMode="auto">
          <a:xfrm>
            <a:off x="6465168" y="1913335"/>
            <a:ext cx="1224136" cy="1152128"/>
            <a:chOff x="3044" y="584"/>
            <a:chExt cx="1021" cy="840"/>
          </a:xfrm>
        </p:grpSpPr>
        <p:sp>
          <p:nvSpPr>
            <p:cNvPr id="20652" name="Freeform 427"/>
            <p:cNvSpPr>
              <a:spLocks/>
            </p:cNvSpPr>
            <p:nvPr/>
          </p:nvSpPr>
          <p:spPr bwMode="auto">
            <a:xfrm>
              <a:off x="3044" y="584"/>
              <a:ext cx="508" cy="796"/>
            </a:xfrm>
            <a:custGeom>
              <a:avLst/>
              <a:gdLst>
                <a:gd name="T0" fmla="*/ 8 w 508"/>
                <a:gd name="T1" fmla="*/ 196 h 796"/>
                <a:gd name="T2" fmla="*/ 20 w 508"/>
                <a:gd name="T3" fmla="*/ 128 h 796"/>
                <a:gd name="T4" fmla="*/ 32 w 508"/>
                <a:gd name="T5" fmla="*/ 124 h 796"/>
                <a:gd name="T6" fmla="*/ 44 w 508"/>
                <a:gd name="T7" fmla="*/ 160 h 796"/>
                <a:gd name="T8" fmla="*/ 56 w 508"/>
                <a:gd name="T9" fmla="*/ 224 h 796"/>
                <a:gd name="T10" fmla="*/ 68 w 508"/>
                <a:gd name="T11" fmla="*/ 308 h 796"/>
                <a:gd name="T12" fmla="*/ 80 w 508"/>
                <a:gd name="T13" fmla="*/ 408 h 796"/>
                <a:gd name="T14" fmla="*/ 92 w 508"/>
                <a:gd name="T15" fmla="*/ 528 h 796"/>
                <a:gd name="T16" fmla="*/ 104 w 508"/>
                <a:gd name="T17" fmla="*/ 636 h 796"/>
                <a:gd name="T18" fmla="*/ 116 w 508"/>
                <a:gd name="T19" fmla="*/ 720 h 796"/>
                <a:gd name="T20" fmla="*/ 128 w 508"/>
                <a:gd name="T21" fmla="*/ 772 h 796"/>
                <a:gd name="T22" fmla="*/ 140 w 508"/>
                <a:gd name="T23" fmla="*/ 796 h 796"/>
                <a:gd name="T24" fmla="*/ 152 w 508"/>
                <a:gd name="T25" fmla="*/ 776 h 796"/>
                <a:gd name="T26" fmla="*/ 164 w 508"/>
                <a:gd name="T27" fmla="*/ 744 h 796"/>
                <a:gd name="T28" fmla="*/ 176 w 508"/>
                <a:gd name="T29" fmla="*/ 728 h 796"/>
                <a:gd name="T30" fmla="*/ 188 w 508"/>
                <a:gd name="T31" fmla="*/ 720 h 796"/>
                <a:gd name="T32" fmla="*/ 200 w 508"/>
                <a:gd name="T33" fmla="*/ 716 h 796"/>
                <a:gd name="T34" fmla="*/ 212 w 508"/>
                <a:gd name="T35" fmla="*/ 696 h 796"/>
                <a:gd name="T36" fmla="*/ 224 w 508"/>
                <a:gd name="T37" fmla="*/ 664 h 796"/>
                <a:gd name="T38" fmla="*/ 236 w 508"/>
                <a:gd name="T39" fmla="*/ 648 h 796"/>
                <a:gd name="T40" fmla="*/ 248 w 508"/>
                <a:gd name="T41" fmla="*/ 660 h 796"/>
                <a:gd name="T42" fmla="*/ 260 w 508"/>
                <a:gd name="T43" fmla="*/ 668 h 796"/>
                <a:gd name="T44" fmla="*/ 272 w 508"/>
                <a:gd name="T45" fmla="*/ 652 h 796"/>
                <a:gd name="T46" fmla="*/ 284 w 508"/>
                <a:gd name="T47" fmla="*/ 608 h 796"/>
                <a:gd name="T48" fmla="*/ 296 w 508"/>
                <a:gd name="T49" fmla="*/ 568 h 796"/>
                <a:gd name="T50" fmla="*/ 308 w 508"/>
                <a:gd name="T51" fmla="*/ 544 h 796"/>
                <a:gd name="T52" fmla="*/ 320 w 508"/>
                <a:gd name="T53" fmla="*/ 516 h 796"/>
                <a:gd name="T54" fmla="*/ 332 w 508"/>
                <a:gd name="T55" fmla="*/ 476 h 796"/>
                <a:gd name="T56" fmla="*/ 344 w 508"/>
                <a:gd name="T57" fmla="*/ 400 h 796"/>
                <a:gd name="T58" fmla="*/ 356 w 508"/>
                <a:gd name="T59" fmla="*/ 312 h 796"/>
                <a:gd name="T60" fmla="*/ 368 w 508"/>
                <a:gd name="T61" fmla="*/ 228 h 796"/>
                <a:gd name="T62" fmla="*/ 380 w 508"/>
                <a:gd name="T63" fmla="*/ 156 h 796"/>
                <a:gd name="T64" fmla="*/ 392 w 508"/>
                <a:gd name="T65" fmla="*/ 96 h 796"/>
                <a:gd name="T66" fmla="*/ 404 w 508"/>
                <a:gd name="T67" fmla="*/ 36 h 796"/>
                <a:gd name="T68" fmla="*/ 416 w 508"/>
                <a:gd name="T69" fmla="*/ 0 h 796"/>
                <a:gd name="T70" fmla="*/ 428 w 508"/>
                <a:gd name="T71" fmla="*/ 24 h 796"/>
                <a:gd name="T72" fmla="*/ 440 w 508"/>
                <a:gd name="T73" fmla="*/ 96 h 796"/>
                <a:gd name="T74" fmla="*/ 452 w 508"/>
                <a:gd name="T75" fmla="*/ 192 h 796"/>
                <a:gd name="T76" fmla="*/ 464 w 508"/>
                <a:gd name="T77" fmla="*/ 292 h 796"/>
                <a:gd name="T78" fmla="*/ 476 w 508"/>
                <a:gd name="T79" fmla="*/ 392 h 796"/>
                <a:gd name="T80" fmla="*/ 488 w 508"/>
                <a:gd name="T81" fmla="*/ 504 h 796"/>
                <a:gd name="T82" fmla="*/ 500 w 508"/>
                <a:gd name="T83" fmla="*/ 628 h 7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96"/>
                <a:gd name="T128" fmla="*/ 508 w 508"/>
                <a:gd name="T129" fmla="*/ 796 h 7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96">
                  <a:moveTo>
                    <a:pt x="0" y="360"/>
                  </a:moveTo>
                  <a:lnTo>
                    <a:pt x="4" y="236"/>
                  </a:lnTo>
                  <a:lnTo>
                    <a:pt x="8" y="196"/>
                  </a:lnTo>
                  <a:lnTo>
                    <a:pt x="12" y="164"/>
                  </a:lnTo>
                  <a:lnTo>
                    <a:pt x="16" y="140"/>
                  </a:lnTo>
                  <a:lnTo>
                    <a:pt x="20" y="128"/>
                  </a:lnTo>
                  <a:lnTo>
                    <a:pt x="24" y="120"/>
                  </a:lnTo>
                  <a:lnTo>
                    <a:pt x="28" y="120"/>
                  </a:lnTo>
                  <a:lnTo>
                    <a:pt x="32" y="124"/>
                  </a:lnTo>
                  <a:lnTo>
                    <a:pt x="36" y="132"/>
                  </a:lnTo>
                  <a:lnTo>
                    <a:pt x="40" y="144"/>
                  </a:lnTo>
                  <a:lnTo>
                    <a:pt x="44" y="160"/>
                  </a:lnTo>
                  <a:lnTo>
                    <a:pt x="48" y="180"/>
                  </a:lnTo>
                  <a:lnTo>
                    <a:pt x="52" y="204"/>
                  </a:lnTo>
                  <a:lnTo>
                    <a:pt x="56" y="224"/>
                  </a:lnTo>
                  <a:lnTo>
                    <a:pt x="60" y="248"/>
                  </a:lnTo>
                  <a:lnTo>
                    <a:pt x="64" y="276"/>
                  </a:lnTo>
                  <a:lnTo>
                    <a:pt x="68" y="308"/>
                  </a:lnTo>
                  <a:lnTo>
                    <a:pt x="72" y="340"/>
                  </a:lnTo>
                  <a:lnTo>
                    <a:pt x="76" y="372"/>
                  </a:lnTo>
                  <a:lnTo>
                    <a:pt x="80" y="408"/>
                  </a:lnTo>
                  <a:lnTo>
                    <a:pt x="84" y="448"/>
                  </a:lnTo>
                  <a:lnTo>
                    <a:pt x="88" y="488"/>
                  </a:lnTo>
                  <a:lnTo>
                    <a:pt x="92" y="528"/>
                  </a:lnTo>
                  <a:lnTo>
                    <a:pt x="96" y="564"/>
                  </a:lnTo>
                  <a:lnTo>
                    <a:pt x="100" y="604"/>
                  </a:lnTo>
                  <a:lnTo>
                    <a:pt x="104" y="636"/>
                  </a:lnTo>
                  <a:lnTo>
                    <a:pt x="108" y="668"/>
                  </a:lnTo>
                  <a:lnTo>
                    <a:pt x="112" y="696"/>
                  </a:lnTo>
                  <a:lnTo>
                    <a:pt x="116" y="720"/>
                  </a:lnTo>
                  <a:lnTo>
                    <a:pt x="120" y="740"/>
                  </a:lnTo>
                  <a:lnTo>
                    <a:pt x="124" y="760"/>
                  </a:lnTo>
                  <a:lnTo>
                    <a:pt x="128" y="772"/>
                  </a:lnTo>
                  <a:lnTo>
                    <a:pt x="132" y="784"/>
                  </a:lnTo>
                  <a:lnTo>
                    <a:pt x="136" y="792"/>
                  </a:lnTo>
                  <a:lnTo>
                    <a:pt x="140" y="796"/>
                  </a:lnTo>
                  <a:lnTo>
                    <a:pt x="144" y="792"/>
                  </a:lnTo>
                  <a:lnTo>
                    <a:pt x="148" y="784"/>
                  </a:lnTo>
                  <a:lnTo>
                    <a:pt x="152" y="776"/>
                  </a:lnTo>
                  <a:lnTo>
                    <a:pt x="156" y="764"/>
                  </a:lnTo>
                  <a:lnTo>
                    <a:pt x="160" y="752"/>
                  </a:lnTo>
                  <a:lnTo>
                    <a:pt x="164" y="744"/>
                  </a:lnTo>
                  <a:lnTo>
                    <a:pt x="168" y="736"/>
                  </a:lnTo>
                  <a:lnTo>
                    <a:pt x="172" y="732"/>
                  </a:lnTo>
                  <a:lnTo>
                    <a:pt x="176" y="728"/>
                  </a:lnTo>
                  <a:lnTo>
                    <a:pt x="180" y="728"/>
                  </a:lnTo>
                  <a:lnTo>
                    <a:pt x="184" y="724"/>
                  </a:lnTo>
                  <a:lnTo>
                    <a:pt x="188" y="720"/>
                  </a:lnTo>
                  <a:lnTo>
                    <a:pt x="192" y="720"/>
                  </a:lnTo>
                  <a:lnTo>
                    <a:pt x="196" y="716"/>
                  </a:lnTo>
                  <a:lnTo>
                    <a:pt x="200" y="716"/>
                  </a:lnTo>
                  <a:lnTo>
                    <a:pt x="204" y="708"/>
                  </a:lnTo>
                  <a:lnTo>
                    <a:pt x="208" y="704"/>
                  </a:lnTo>
                  <a:lnTo>
                    <a:pt x="212" y="696"/>
                  </a:lnTo>
                  <a:lnTo>
                    <a:pt x="216" y="684"/>
                  </a:lnTo>
                  <a:lnTo>
                    <a:pt x="220" y="672"/>
                  </a:lnTo>
                  <a:lnTo>
                    <a:pt x="224" y="664"/>
                  </a:lnTo>
                  <a:lnTo>
                    <a:pt x="228" y="656"/>
                  </a:lnTo>
                  <a:lnTo>
                    <a:pt x="232" y="648"/>
                  </a:lnTo>
                  <a:lnTo>
                    <a:pt x="236" y="648"/>
                  </a:lnTo>
                  <a:lnTo>
                    <a:pt x="240" y="648"/>
                  </a:lnTo>
                  <a:lnTo>
                    <a:pt x="244" y="652"/>
                  </a:lnTo>
                  <a:lnTo>
                    <a:pt x="248" y="660"/>
                  </a:lnTo>
                  <a:lnTo>
                    <a:pt x="252" y="664"/>
                  </a:lnTo>
                  <a:lnTo>
                    <a:pt x="256" y="664"/>
                  </a:lnTo>
                  <a:lnTo>
                    <a:pt x="260" y="668"/>
                  </a:lnTo>
                  <a:lnTo>
                    <a:pt x="264" y="664"/>
                  </a:lnTo>
                  <a:lnTo>
                    <a:pt x="268" y="660"/>
                  </a:lnTo>
                  <a:lnTo>
                    <a:pt x="272" y="652"/>
                  </a:lnTo>
                  <a:lnTo>
                    <a:pt x="276" y="640"/>
                  </a:lnTo>
                  <a:lnTo>
                    <a:pt x="280" y="624"/>
                  </a:lnTo>
                  <a:lnTo>
                    <a:pt x="284" y="608"/>
                  </a:lnTo>
                  <a:lnTo>
                    <a:pt x="288" y="596"/>
                  </a:lnTo>
                  <a:lnTo>
                    <a:pt x="292" y="580"/>
                  </a:lnTo>
                  <a:lnTo>
                    <a:pt x="296" y="568"/>
                  </a:lnTo>
                  <a:lnTo>
                    <a:pt x="300" y="560"/>
                  </a:lnTo>
                  <a:lnTo>
                    <a:pt x="304" y="552"/>
                  </a:lnTo>
                  <a:lnTo>
                    <a:pt x="308" y="544"/>
                  </a:lnTo>
                  <a:lnTo>
                    <a:pt x="312" y="536"/>
                  </a:lnTo>
                  <a:lnTo>
                    <a:pt x="316" y="528"/>
                  </a:lnTo>
                  <a:lnTo>
                    <a:pt x="320" y="516"/>
                  </a:lnTo>
                  <a:lnTo>
                    <a:pt x="324" y="504"/>
                  </a:lnTo>
                  <a:lnTo>
                    <a:pt x="328" y="492"/>
                  </a:lnTo>
                  <a:lnTo>
                    <a:pt x="332" y="476"/>
                  </a:lnTo>
                  <a:lnTo>
                    <a:pt x="336" y="452"/>
                  </a:lnTo>
                  <a:lnTo>
                    <a:pt x="340" y="428"/>
                  </a:lnTo>
                  <a:lnTo>
                    <a:pt x="344" y="400"/>
                  </a:lnTo>
                  <a:lnTo>
                    <a:pt x="348" y="372"/>
                  </a:lnTo>
                  <a:lnTo>
                    <a:pt x="352" y="344"/>
                  </a:lnTo>
                  <a:lnTo>
                    <a:pt x="356" y="312"/>
                  </a:lnTo>
                  <a:lnTo>
                    <a:pt x="360" y="284"/>
                  </a:lnTo>
                  <a:lnTo>
                    <a:pt x="364" y="256"/>
                  </a:lnTo>
                  <a:lnTo>
                    <a:pt x="368" y="228"/>
                  </a:lnTo>
                  <a:lnTo>
                    <a:pt x="372" y="204"/>
                  </a:lnTo>
                  <a:lnTo>
                    <a:pt x="376" y="180"/>
                  </a:lnTo>
                  <a:lnTo>
                    <a:pt x="380" y="156"/>
                  </a:lnTo>
                  <a:lnTo>
                    <a:pt x="384" y="136"/>
                  </a:lnTo>
                  <a:lnTo>
                    <a:pt x="388" y="116"/>
                  </a:lnTo>
                  <a:lnTo>
                    <a:pt x="392" y="96"/>
                  </a:lnTo>
                  <a:lnTo>
                    <a:pt x="396" y="76"/>
                  </a:lnTo>
                  <a:lnTo>
                    <a:pt x="400" y="56"/>
                  </a:lnTo>
                  <a:lnTo>
                    <a:pt x="404" y="36"/>
                  </a:lnTo>
                  <a:lnTo>
                    <a:pt x="408" y="20"/>
                  </a:lnTo>
                  <a:lnTo>
                    <a:pt x="412" y="8"/>
                  </a:lnTo>
                  <a:lnTo>
                    <a:pt x="416" y="0"/>
                  </a:lnTo>
                  <a:lnTo>
                    <a:pt x="420" y="0"/>
                  </a:lnTo>
                  <a:lnTo>
                    <a:pt x="424" y="8"/>
                  </a:lnTo>
                  <a:lnTo>
                    <a:pt x="428" y="24"/>
                  </a:lnTo>
                  <a:lnTo>
                    <a:pt x="432" y="44"/>
                  </a:lnTo>
                  <a:lnTo>
                    <a:pt x="436" y="68"/>
                  </a:lnTo>
                  <a:lnTo>
                    <a:pt x="440" y="96"/>
                  </a:lnTo>
                  <a:lnTo>
                    <a:pt x="444" y="128"/>
                  </a:lnTo>
                  <a:lnTo>
                    <a:pt x="448" y="160"/>
                  </a:lnTo>
                  <a:lnTo>
                    <a:pt x="452" y="192"/>
                  </a:lnTo>
                  <a:lnTo>
                    <a:pt x="456" y="224"/>
                  </a:lnTo>
                  <a:lnTo>
                    <a:pt x="460" y="256"/>
                  </a:lnTo>
                  <a:lnTo>
                    <a:pt x="464" y="292"/>
                  </a:lnTo>
                  <a:lnTo>
                    <a:pt x="468" y="324"/>
                  </a:lnTo>
                  <a:lnTo>
                    <a:pt x="472" y="356"/>
                  </a:lnTo>
                  <a:lnTo>
                    <a:pt x="476" y="392"/>
                  </a:lnTo>
                  <a:lnTo>
                    <a:pt x="480" y="428"/>
                  </a:lnTo>
                  <a:lnTo>
                    <a:pt x="484" y="464"/>
                  </a:lnTo>
                  <a:lnTo>
                    <a:pt x="488" y="504"/>
                  </a:lnTo>
                  <a:lnTo>
                    <a:pt x="492" y="548"/>
                  </a:lnTo>
                  <a:lnTo>
                    <a:pt x="496" y="588"/>
                  </a:lnTo>
                  <a:lnTo>
                    <a:pt x="500" y="628"/>
                  </a:lnTo>
                  <a:lnTo>
                    <a:pt x="504" y="668"/>
                  </a:lnTo>
                  <a:lnTo>
                    <a:pt x="508" y="70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53" name="Freeform 428"/>
            <p:cNvSpPr>
              <a:spLocks/>
            </p:cNvSpPr>
            <p:nvPr/>
          </p:nvSpPr>
          <p:spPr bwMode="auto">
            <a:xfrm>
              <a:off x="3552" y="584"/>
              <a:ext cx="513" cy="840"/>
            </a:xfrm>
            <a:custGeom>
              <a:avLst/>
              <a:gdLst>
                <a:gd name="T0" fmla="*/ 12 w 513"/>
                <a:gd name="T1" fmla="*/ 764 h 840"/>
                <a:gd name="T2" fmla="*/ 24 w 513"/>
                <a:gd name="T3" fmla="*/ 820 h 840"/>
                <a:gd name="T4" fmla="*/ 36 w 513"/>
                <a:gd name="T5" fmla="*/ 840 h 840"/>
                <a:gd name="T6" fmla="*/ 48 w 513"/>
                <a:gd name="T7" fmla="*/ 812 h 840"/>
                <a:gd name="T8" fmla="*/ 60 w 513"/>
                <a:gd name="T9" fmla="*/ 764 h 840"/>
                <a:gd name="T10" fmla="*/ 72 w 513"/>
                <a:gd name="T11" fmla="*/ 740 h 840"/>
                <a:gd name="T12" fmla="*/ 85 w 513"/>
                <a:gd name="T13" fmla="*/ 736 h 840"/>
                <a:gd name="T14" fmla="*/ 97 w 513"/>
                <a:gd name="T15" fmla="*/ 732 h 840"/>
                <a:gd name="T16" fmla="*/ 109 w 513"/>
                <a:gd name="T17" fmla="*/ 716 h 840"/>
                <a:gd name="T18" fmla="*/ 121 w 513"/>
                <a:gd name="T19" fmla="*/ 680 h 840"/>
                <a:gd name="T20" fmla="*/ 133 w 513"/>
                <a:gd name="T21" fmla="*/ 652 h 840"/>
                <a:gd name="T22" fmla="*/ 145 w 513"/>
                <a:gd name="T23" fmla="*/ 652 h 840"/>
                <a:gd name="T24" fmla="*/ 157 w 513"/>
                <a:gd name="T25" fmla="*/ 668 h 840"/>
                <a:gd name="T26" fmla="*/ 169 w 513"/>
                <a:gd name="T27" fmla="*/ 672 h 840"/>
                <a:gd name="T28" fmla="*/ 181 w 513"/>
                <a:gd name="T29" fmla="*/ 644 h 840"/>
                <a:gd name="T30" fmla="*/ 193 w 513"/>
                <a:gd name="T31" fmla="*/ 596 h 840"/>
                <a:gd name="T32" fmla="*/ 205 w 513"/>
                <a:gd name="T33" fmla="*/ 560 h 840"/>
                <a:gd name="T34" fmla="*/ 217 w 513"/>
                <a:gd name="T35" fmla="*/ 536 h 840"/>
                <a:gd name="T36" fmla="*/ 229 w 513"/>
                <a:gd name="T37" fmla="*/ 508 h 840"/>
                <a:gd name="T38" fmla="*/ 241 w 513"/>
                <a:gd name="T39" fmla="*/ 460 h 840"/>
                <a:gd name="T40" fmla="*/ 253 w 513"/>
                <a:gd name="T41" fmla="*/ 380 h 840"/>
                <a:gd name="T42" fmla="*/ 265 w 513"/>
                <a:gd name="T43" fmla="*/ 288 h 840"/>
                <a:gd name="T44" fmla="*/ 277 w 513"/>
                <a:gd name="T45" fmla="*/ 208 h 840"/>
                <a:gd name="T46" fmla="*/ 289 w 513"/>
                <a:gd name="T47" fmla="*/ 140 h 840"/>
                <a:gd name="T48" fmla="*/ 301 w 513"/>
                <a:gd name="T49" fmla="*/ 80 h 840"/>
                <a:gd name="T50" fmla="*/ 313 w 513"/>
                <a:gd name="T51" fmla="*/ 24 h 840"/>
                <a:gd name="T52" fmla="*/ 325 w 513"/>
                <a:gd name="T53" fmla="*/ 0 h 840"/>
                <a:gd name="T54" fmla="*/ 337 w 513"/>
                <a:gd name="T55" fmla="*/ 36 h 840"/>
                <a:gd name="T56" fmla="*/ 349 w 513"/>
                <a:gd name="T57" fmla="*/ 120 h 840"/>
                <a:gd name="T58" fmla="*/ 361 w 513"/>
                <a:gd name="T59" fmla="*/ 216 h 840"/>
                <a:gd name="T60" fmla="*/ 373 w 513"/>
                <a:gd name="T61" fmla="*/ 316 h 840"/>
                <a:gd name="T62" fmla="*/ 385 w 513"/>
                <a:gd name="T63" fmla="*/ 420 h 840"/>
                <a:gd name="T64" fmla="*/ 397 w 513"/>
                <a:gd name="T65" fmla="*/ 536 h 840"/>
                <a:gd name="T66" fmla="*/ 409 w 513"/>
                <a:gd name="T67" fmla="*/ 660 h 840"/>
                <a:gd name="T68" fmla="*/ 421 w 513"/>
                <a:gd name="T69" fmla="*/ 756 h 840"/>
                <a:gd name="T70" fmla="*/ 433 w 513"/>
                <a:gd name="T71" fmla="*/ 816 h 840"/>
                <a:gd name="T72" fmla="*/ 445 w 513"/>
                <a:gd name="T73" fmla="*/ 840 h 840"/>
                <a:gd name="T74" fmla="*/ 457 w 513"/>
                <a:gd name="T75" fmla="*/ 816 h 840"/>
                <a:gd name="T76" fmla="*/ 469 w 513"/>
                <a:gd name="T77" fmla="*/ 768 h 840"/>
                <a:gd name="T78" fmla="*/ 481 w 513"/>
                <a:gd name="T79" fmla="*/ 744 h 840"/>
                <a:gd name="T80" fmla="*/ 493 w 513"/>
                <a:gd name="T81" fmla="*/ 736 h 840"/>
                <a:gd name="T82" fmla="*/ 505 w 513"/>
                <a:gd name="T83" fmla="*/ 732 h 8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40"/>
                <a:gd name="T128" fmla="*/ 513 w 513"/>
                <a:gd name="T129" fmla="*/ 840 h 8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40">
                  <a:moveTo>
                    <a:pt x="0" y="704"/>
                  </a:moveTo>
                  <a:lnTo>
                    <a:pt x="8" y="736"/>
                  </a:lnTo>
                  <a:lnTo>
                    <a:pt x="12" y="764"/>
                  </a:lnTo>
                  <a:lnTo>
                    <a:pt x="16" y="784"/>
                  </a:lnTo>
                  <a:lnTo>
                    <a:pt x="20" y="804"/>
                  </a:lnTo>
                  <a:lnTo>
                    <a:pt x="24" y="820"/>
                  </a:lnTo>
                  <a:lnTo>
                    <a:pt x="28" y="832"/>
                  </a:lnTo>
                  <a:lnTo>
                    <a:pt x="32" y="836"/>
                  </a:lnTo>
                  <a:lnTo>
                    <a:pt x="36" y="840"/>
                  </a:lnTo>
                  <a:lnTo>
                    <a:pt x="40" y="836"/>
                  </a:lnTo>
                  <a:lnTo>
                    <a:pt x="44" y="824"/>
                  </a:lnTo>
                  <a:lnTo>
                    <a:pt x="48" y="812"/>
                  </a:lnTo>
                  <a:lnTo>
                    <a:pt x="52" y="796"/>
                  </a:lnTo>
                  <a:lnTo>
                    <a:pt x="56" y="780"/>
                  </a:lnTo>
                  <a:lnTo>
                    <a:pt x="60" y="764"/>
                  </a:lnTo>
                  <a:lnTo>
                    <a:pt x="64" y="752"/>
                  </a:lnTo>
                  <a:lnTo>
                    <a:pt x="68" y="744"/>
                  </a:lnTo>
                  <a:lnTo>
                    <a:pt x="72" y="740"/>
                  </a:lnTo>
                  <a:lnTo>
                    <a:pt x="76" y="740"/>
                  </a:lnTo>
                  <a:lnTo>
                    <a:pt x="81" y="740"/>
                  </a:lnTo>
                  <a:lnTo>
                    <a:pt x="85" y="736"/>
                  </a:lnTo>
                  <a:lnTo>
                    <a:pt x="89" y="736"/>
                  </a:lnTo>
                  <a:lnTo>
                    <a:pt x="93" y="736"/>
                  </a:lnTo>
                  <a:lnTo>
                    <a:pt x="97" y="732"/>
                  </a:lnTo>
                  <a:lnTo>
                    <a:pt x="101" y="728"/>
                  </a:lnTo>
                  <a:lnTo>
                    <a:pt x="105" y="724"/>
                  </a:lnTo>
                  <a:lnTo>
                    <a:pt x="109" y="716"/>
                  </a:lnTo>
                  <a:lnTo>
                    <a:pt x="113" y="704"/>
                  </a:lnTo>
                  <a:lnTo>
                    <a:pt x="117" y="692"/>
                  </a:lnTo>
                  <a:lnTo>
                    <a:pt x="121" y="680"/>
                  </a:lnTo>
                  <a:lnTo>
                    <a:pt x="125" y="668"/>
                  </a:lnTo>
                  <a:lnTo>
                    <a:pt x="129" y="660"/>
                  </a:lnTo>
                  <a:lnTo>
                    <a:pt x="133" y="652"/>
                  </a:lnTo>
                  <a:lnTo>
                    <a:pt x="137" y="648"/>
                  </a:lnTo>
                  <a:lnTo>
                    <a:pt x="141" y="648"/>
                  </a:lnTo>
                  <a:lnTo>
                    <a:pt x="145" y="652"/>
                  </a:lnTo>
                  <a:lnTo>
                    <a:pt x="149" y="656"/>
                  </a:lnTo>
                  <a:lnTo>
                    <a:pt x="153" y="664"/>
                  </a:lnTo>
                  <a:lnTo>
                    <a:pt x="157" y="668"/>
                  </a:lnTo>
                  <a:lnTo>
                    <a:pt x="161" y="672"/>
                  </a:lnTo>
                  <a:lnTo>
                    <a:pt x="165" y="672"/>
                  </a:lnTo>
                  <a:lnTo>
                    <a:pt x="169" y="672"/>
                  </a:lnTo>
                  <a:lnTo>
                    <a:pt x="173" y="664"/>
                  </a:lnTo>
                  <a:lnTo>
                    <a:pt x="177" y="656"/>
                  </a:lnTo>
                  <a:lnTo>
                    <a:pt x="181" y="644"/>
                  </a:lnTo>
                  <a:lnTo>
                    <a:pt x="185" y="628"/>
                  </a:lnTo>
                  <a:lnTo>
                    <a:pt x="189" y="612"/>
                  </a:lnTo>
                  <a:lnTo>
                    <a:pt x="193" y="596"/>
                  </a:lnTo>
                  <a:lnTo>
                    <a:pt x="197" y="584"/>
                  </a:lnTo>
                  <a:lnTo>
                    <a:pt x="201" y="572"/>
                  </a:lnTo>
                  <a:lnTo>
                    <a:pt x="205" y="560"/>
                  </a:lnTo>
                  <a:lnTo>
                    <a:pt x="209" y="552"/>
                  </a:lnTo>
                  <a:lnTo>
                    <a:pt x="213" y="544"/>
                  </a:lnTo>
                  <a:lnTo>
                    <a:pt x="217" y="536"/>
                  </a:lnTo>
                  <a:lnTo>
                    <a:pt x="221" y="528"/>
                  </a:lnTo>
                  <a:lnTo>
                    <a:pt x="225" y="520"/>
                  </a:lnTo>
                  <a:lnTo>
                    <a:pt x="229" y="508"/>
                  </a:lnTo>
                  <a:lnTo>
                    <a:pt x="233" y="496"/>
                  </a:lnTo>
                  <a:lnTo>
                    <a:pt x="237" y="480"/>
                  </a:lnTo>
                  <a:lnTo>
                    <a:pt x="241" y="460"/>
                  </a:lnTo>
                  <a:lnTo>
                    <a:pt x="245" y="436"/>
                  </a:lnTo>
                  <a:lnTo>
                    <a:pt x="249" y="408"/>
                  </a:lnTo>
                  <a:lnTo>
                    <a:pt x="253" y="380"/>
                  </a:lnTo>
                  <a:lnTo>
                    <a:pt x="257" y="348"/>
                  </a:lnTo>
                  <a:lnTo>
                    <a:pt x="261" y="320"/>
                  </a:lnTo>
                  <a:lnTo>
                    <a:pt x="265" y="288"/>
                  </a:lnTo>
                  <a:lnTo>
                    <a:pt x="269" y="260"/>
                  </a:lnTo>
                  <a:lnTo>
                    <a:pt x="273" y="236"/>
                  </a:lnTo>
                  <a:lnTo>
                    <a:pt x="277" y="208"/>
                  </a:lnTo>
                  <a:lnTo>
                    <a:pt x="281" y="184"/>
                  </a:lnTo>
                  <a:lnTo>
                    <a:pt x="285" y="164"/>
                  </a:lnTo>
                  <a:lnTo>
                    <a:pt x="289" y="140"/>
                  </a:lnTo>
                  <a:lnTo>
                    <a:pt x="293" y="120"/>
                  </a:lnTo>
                  <a:lnTo>
                    <a:pt x="297" y="100"/>
                  </a:lnTo>
                  <a:lnTo>
                    <a:pt x="301" y="80"/>
                  </a:lnTo>
                  <a:lnTo>
                    <a:pt x="305" y="60"/>
                  </a:lnTo>
                  <a:lnTo>
                    <a:pt x="309" y="40"/>
                  </a:lnTo>
                  <a:lnTo>
                    <a:pt x="313" y="24"/>
                  </a:lnTo>
                  <a:lnTo>
                    <a:pt x="317" y="8"/>
                  </a:lnTo>
                  <a:lnTo>
                    <a:pt x="321" y="0"/>
                  </a:lnTo>
                  <a:lnTo>
                    <a:pt x="325" y="0"/>
                  </a:lnTo>
                  <a:lnTo>
                    <a:pt x="329" y="4"/>
                  </a:lnTo>
                  <a:lnTo>
                    <a:pt x="333" y="16"/>
                  </a:lnTo>
                  <a:lnTo>
                    <a:pt x="337" y="36"/>
                  </a:lnTo>
                  <a:lnTo>
                    <a:pt x="341" y="60"/>
                  </a:lnTo>
                  <a:lnTo>
                    <a:pt x="345" y="88"/>
                  </a:lnTo>
                  <a:lnTo>
                    <a:pt x="349" y="120"/>
                  </a:lnTo>
                  <a:lnTo>
                    <a:pt x="353" y="152"/>
                  </a:lnTo>
                  <a:lnTo>
                    <a:pt x="357" y="184"/>
                  </a:lnTo>
                  <a:lnTo>
                    <a:pt x="361" y="216"/>
                  </a:lnTo>
                  <a:lnTo>
                    <a:pt x="365" y="248"/>
                  </a:lnTo>
                  <a:lnTo>
                    <a:pt x="369" y="284"/>
                  </a:lnTo>
                  <a:lnTo>
                    <a:pt x="373" y="316"/>
                  </a:lnTo>
                  <a:lnTo>
                    <a:pt x="377" y="348"/>
                  </a:lnTo>
                  <a:lnTo>
                    <a:pt x="381" y="384"/>
                  </a:lnTo>
                  <a:lnTo>
                    <a:pt x="385" y="420"/>
                  </a:lnTo>
                  <a:lnTo>
                    <a:pt x="389" y="456"/>
                  </a:lnTo>
                  <a:lnTo>
                    <a:pt x="393" y="496"/>
                  </a:lnTo>
                  <a:lnTo>
                    <a:pt x="397" y="536"/>
                  </a:lnTo>
                  <a:lnTo>
                    <a:pt x="401" y="580"/>
                  </a:lnTo>
                  <a:lnTo>
                    <a:pt x="405" y="620"/>
                  </a:lnTo>
                  <a:lnTo>
                    <a:pt x="409" y="660"/>
                  </a:lnTo>
                  <a:lnTo>
                    <a:pt x="413" y="696"/>
                  </a:lnTo>
                  <a:lnTo>
                    <a:pt x="417" y="728"/>
                  </a:lnTo>
                  <a:lnTo>
                    <a:pt x="421" y="756"/>
                  </a:lnTo>
                  <a:lnTo>
                    <a:pt x="425" y="780"/>
                  </a:lnTo>
                  <a:lnTo>
                    <a:pt x="429" y="800"/>
                  </a:lnTo>
                  <a:lnTo>
                    <a:pt x="433" y="816"/>
                  </a:lnTo>
                  <a:lnTo>
                    <a:pt x="437" y="828"/>
                  </a:lnTo>
                  <a:lnTo>
                    <a:pt x="441" y="836"/>
                  </a:lnTo>
                  <a:lnTo>
                    <a:pt x="445" y="840"/>
                  </a:lnTo>
                  <a:lnTo>
                    <a:pt x="449" y="836"/>
                  </a:lnTo>
                  <a:lnTo>
                    <a:pt x="453" y="828"/>
                  </a:lnTo>
                  <a:lnTo>
                    <a:pt x="457" y="816"/>
                  </a:lnTo>
                  <a:lnTo>
                    <a:pt x="461" y="800"/>
                  </a:lnTo>
                  <a:lnTo>
                    <a:pt x="465" y="784"/>
                  </a:lnTo>
                  <a:lnTo>
                    <a:pt x="469" y="768"/>
                  </a:lnTo>
                  <a:lnTo>
                    <a:pt x="473" y="756"/>
                  </a:lnTo>
                  <a:lnTo>
                    <a:pt x="477" y="748"/>
                  </a:lnTo>
                  <a:lnTo>
                    <a:pt x="481" y="744"/>
                  </a:lnTo>
                  <a:lnTo>
                    <a:pt x="485" y="740"/>
                  </a:lnTo>
                  <a:lnTo>
                    <a:pt x="489" y="740"/>
                  </a:lnTo>
                  <a:lnTo>
                    <a:pt x="493" y="736"/>
                  </a:lnTo>
                  <a:lnTo>
                    <a:pt x="497" y="736"/>
                  </a:lnTo>
                  <a:lnTo>
                    <a:pt x="501" y="736"/>
                  </a:lnTo>
                  <a:lnTo>
                    <a:pt x="505" y="732"/>
                  </a:lnTo>
                  <a:lnTo>
                    <a:pt x="509" y="728"/>
                  </a:lnTo>
                  <a:lnTo>
                    <a:pt x="513" y="72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54" name="Freeform 430"/>
            <p:cNvSpPr>
              <a:spLocks/>
            </p:cNvSpPr>
            <p:nvPr/>
          </p:nvSpPr>
          <p:spPr bwMode="auto">
            <a:xfrm>
              <a:off x="3044" y="584"/>
              <a:ext cx="508" cy="784"/>
            </a:xfrm>
            <a:custGeom>
              <a:avLst/>
              <a:gdLst>
                <a:gd name="T0" fmla="*/ 8 w 508"/>
                <a:gd name="T1" fmla="*/ 476 h 784"/>
                <a:gd name="T2" fmla="*/ 20 w 508"/>
                <a:gd name="T3" fmla="*/ 372 h 784"/>
                <a:gd name="T4" fmla="*/ 32 w 508"/>
                <a:gd name="T5" fmla="*/ 304 h 784"/>
                <a:gd name="T6" fmla="*/ 44 w 508"/>
                <a:gd name="T7" fmla="*/ 244 h 784"/>
                <a:gd name="T8" fmla="*/ 56 w 508"/>
                <a:gd name="T9" fmla="*/ 188 h 784"/>
                <a:gd name="T10" fmla="*/ 68 w 508"/>
                <a:gd name="T11" fmla="*/ 136 h 784"/>
                <a:gd name="T12" fmla="*/ 80 w 508"/>
                <a:gd name="T13" fmla="*/ 104 h 784"/>
                <a:gd name="T14" fmla="*/ 92 w 508"/>
                <a:gd name="T15" fmla="*/ 116 h 784"/>
                <a:gd name="T16" fmla="*/ 104 w 508"/>
                <a:gd name="T17" fmla="*/ 156 h 784"/>
                <a:gd name="T18" fmla="*/ 116 w 508"/>
                <a:gd name="T19" fmla="*/ 180 h 784"/>
                <a:gd name="T20" fmla="*/ 128 w 508"/>
                <a:gd name="T21" fmla="*/ 212 h 784"/>
                <a:gd name="T22" fmla="*/ 140 w 508"/>
                <a:gd name="T23" fmla="*/ 280 h 784"/>
                <a:gd name="T24" fmla="*/ 152 w 508"/>
                <a:gd name="T25" fmla="*/ 380 h 784"/>
                <a:gd name="T26" fmla="*/ 164 w 508"/>
                <a:gd name="T27" fmla="*/ 496 h 784"/>
                <a:gd name="T28" fmla="*/ 176 w 508"/>
                <a:gd name="T29" fmla="*/ 616 h 784"/>
                <a:gd name="T30" fmla="*/ 188 w 508"/>
                <a:gd name="T31" fmla="*/ 708 h 784"/>
                <a:gd name="T32" fmla="*/ 200 w 508"/>
                <a:gd name="T33" fmla="*/ 768 h 784"/>
                <a:gd name="T34" fmla="*/ 212 w 508"/>
                <a:gd name="T35" fmla="*/ 784 h 784"/>
                <a:gd name="T36" fmla="*/ 224 w 508"/>
                <a:gd name="T37" fmla="*/ 756 h 784"/>
                <a:gd name="T38" fmla="*/ 236 w 508"/>
                <a:gd name="T39" fmla="*/ 728 h 784"/>
                <a:gd name="T40" fmla="*/ 248 w 508"/>
                <a:gd name="T41" fmla="*/ 720 h 784"/>
                <a:gd name="T42" fmla="*/ 260 w 508"/>
                <a:gd name="T43" fmla="*/ 716 h 784"/>
                <a:gd name="T44" fmla="*/ 272 w 508"/>
                <a:gd name="T45" fmla="*/ 696 h 784"/>
                <a:gd name="T46" fmla="*/ 284 w 508"/>
                <a:gd name="T47" fmla="*/ 660 h 784"/>
                <a:gd name="T48" fmla="*/ 296 w 508"/>
                <a:gd name="T49" fmla="*/ 640 h 784"/>
                <a:gd name="T50" fmla="*/ 308 w 508"/>
                <a:gd name="T51" fmla="*/ 652 h 784"/>
                <a:gd name="T52" fmla="*/ 320 w 508"/>
                <a:gd name="T53" fmla="*/ 668 h 784"/>
                <a:gd name="T54" fmla="*/ 332 w 508"/>
                <a:gd name="T55" fmla="*/ 668 h 784"/>
                <a:gd name="T56" fmla="*/ 344 w 508"/>
                <a:gd name="T57" fmla="*/ 636 h 784"/>
                <a:gd name="T58" fmla="*/ 356 w 508"/>
                <a:gd name="T59" fmla="*/ 592 h 784"/>
                <a:gd name="T60" fmla="*/ 368 w 508"/>
                <a:gd name="T61" fmla="*/ 556 h 784"/>
                <a:gd name="T62" fmla="*/ 380 w 508"/>
                <a:gd name="T63" fmla="*/ 532 h 784"/>
                <a:gd name="T64" fmla="*/ 392 w 508"/>
                <a:gd name="T65" fmla="*/ 500 h 784"/>
                <a:gd name="T66" fmla="*/ 404 w 508"/>
                <a:gd name="T67" fmla="*/ 432 h 784"/>
                <a:gd name="T68" fmla="*/ 416 w 508"/>
                <a:gd name="T69" fmla="*/ 344 h 784"/>
                <a:gd name="T70" fmla="*/ 428 w 508"/>
                <a:gd name="T71" fmla="*/ 256 h 784"/>
                <a:gd name="T72" fmla="*/ 440 w 508"/>
                <a:gd name="T73" fmla="*/ 184 h 784"/>
                <a:gd name="T74" fmla="*/ 452 w 508"/>
                <a:gd name="T75" fmla="*/ 116 h 784"/>
                <a:gd name="T76" fmla="*/ 464 w 508"/>
                <a:gd name="T77" fmla="*/ 56 h 784"/>
                <a:gd name="T78" fmla="*/ 476 w 508"/>
                <a:gd name="T79" fmla="*/ 8 h 784"/>
                <a:gd name="T80" fmla="*/ 488 w 508"/>
                <a:gd name="T81" fmla="*/ 8 h 784"/>
                <a:gd name="T82" fmla="*/ 500 w 508"/>
                <a:gd name="T83" fmla="*/ 64 h 7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4"/>
                <a:gd name="T128" fmla="*/ 508 w 508"/>
                <a:gd name="T129" fmla="*/ 784 h 7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4">
                  <a:moveTo>
                    <a:pt x="0" y="616"/>
                  </a:moveTo>
                  <a:lnTo>
                    <a:pt x="4" y="528"/>
                  </a:lnTo>
                  <a:lnTo>
                    <a:pt x="8" y="476"/>
                  </a:lnTo>
                  <a:lnTo>
                    <a:pt x="12" y="432"/>
                  </a:lnTo>
                  <a:lnTo>
                    <a:pt x="16" y="400"/>
                  </a:lnTo>
                  <a:lnTo>
                    <a:pt x="20" y="372"/>
                  </a:lnTo>
                  <a:lnTo>
                    <a:pt x="24" y="348"/>
                  </a:lnTo>
                  <a:lnTo>
                    <a:pt x="28" y="324"/>
                  </a:lnTo>
                  <a:lnTo>
                    <a:pt x="32" y="304"/>
                  </a:lnTo>
                  <a:lnTo>
                    <a:pt x="36" y="284"/>
                  </a:lnTo>
                  <a:lnTo>
                    <a:pt x="40" y="264"/>
                  </a:lnTo>
                  <a:lnTo>
                    <a:pt x="44" y="244"/>
                  </a:lnTo>
                  <a:lnTo>
                    <a:pt x="48" y="224"/>
                  </a:lnTo>
                  <a:lnTo>
                    <a:pt x="52" y="204"/>
                  </a:lnTo>
                  <a:lnTo>
                    <a:pt x="56" y="188"/>
                  </a:lnTo>
                  <a:lnTo>
                    <a:pt x="60" y="172"/>
                  </a:lnTo>
                  <a:lnTo>
                    <a:pt x="64" y="152"/>
                  </a:lnTo>
                  <a:lnTo>
                    <a:pt x="68" y="136"/>
                  </a:lnTo>
                  <a:lnTo>
                    <a:pt x="72" y="120"/>
                  </a:lnTo>
                  <a:lnTo>
                    <a:pt x="76" y="112"/>
                  </a:lnTo>
                  <a:lnTo>
                    <a:pt x="80" y="104"/>
                  </a:lnTo>
                  <a:lnTo>
                    <a:pt x="84" y="100"/>
                  </a:lnTo>
                  <a:lnTo>
                    <a:pt x="88" y="104"/>
                  </a:lnTo>
                  <a:lnTo>
                    <a:pt x="92" y="116"/>
                  </a:lnTo>
                  <a:lnTo>
                    <a:pt x="96" y="132"/>
                  </a:lnTo>
                  <a:lnTo>
                    <a:pt x="100" y="144"/>
                  </a:lnTo>
                  <a:lnTo>
                    <a:pt x="104" y="156"/>
                  </a:lnTo>
                  <a:lnTo>
                    <a:pt x="108" y="164"/>
                  </a:lnTo>
                  <a:lnTo>
                    <a:pt x="112" y="172"/>
                  </a:lnTo>
                  <a:lnTo>
                    <a:pt x="116" y="180"/>
                  </a:lnTo>
                  <a:lnTo>
                    <a:pt x="120" y="188"/>
                  </a:lnTo>
                  <a:lnTo>
                    <a:pt x="124" y="200"/>
                  </a:lnTo>
                  <a:lnTo>
                    <a:pt x="128" y="212"/>
                  </a:lnTo>
                  <a:lnTo>
                    <a:pt x="132" y="232"/>
                  </a:lnTo>
                  <a:lnTo>
                    <a:pt x="136" y="252"/>
                  </a:lnTo>
                  <a:lnTo>
                    <a:pt x="140" y="280"/>
                  </a:lnTo>
                  <a:lnTo>
                    <a:pt x="144" y="308"/>
                  </a:lnTo>
                  <a:lnTo>
                    <a:pt x="148" y="344"/>
                  </a:lnTo>
                  <a:lnTo>
                    <a:pt x="152" y="380"/>
                  </a:lnTo>
                  <a:lnTo>
                    <a:pt x="156" y="416"/>
                  </a:lnTo>
                  <a:lnTo>
                    <a:pt x="160" y="456"/>
                  </a:lnTo>
                  <a:lnTo>
                    <a:pt x="164" y="496"/>
                  </a:lnTo>
                  <a:lnTo>
                    <a:pt x="168" y="536"/>
                  </a:lnTo>
                  <a:lnTo>
                    <a:pt x="172" y="576"/>
                  </a:lnTo>
                  <a:lnTo>
                    <a:pt x="176" y="616"/>
                  </a:lnTo>
                  <a:lnTo>
                    <a:pt x="180" y="648"/>
                  </a:lnTo>
                  <a:lnTo>
                    <a:pt x="184" y="680"/>
                  </a:lnTo>
                  <a:lnTo>
                    <a:pt x="188" y="708"/>
                  </a:lnTo>
                  <a:lnTo>
                    <a:pt x="192" y="732"/>
                  </a:lnTo>
                  <a:lnTo>
                    <a:pt x="196" y="752"/>
                  </a:lnTo>
                  <a:lnTo>
                    <a:pt x="200" y="768"/>
                  </a:lnTo>
                  <a:lnTo>
                    <a:pt x="204" y="780"/>
                  </a:lnTo>
                  <a:lnTo>
                    <a:pt x="208" y="784"/>
                  </a:lnTo>
                  <a:lnTo>
                    <a:pt x="212" y="784"/>
                  </a:lnTo>
                  <a:lnTo>
                    <a:pt x="216" y="776"/>
                  </a:lnTo>
                  <a:lnTo>
                    <a:pt x="220" y="768"/>
                  </a:lnTo>
                  <a:lnTo>
                    <a:pt x="224" y="756"/>
                  </a:lnTo>
                  <a:lnTo>
                    <a:pt x="228" y="744"/>
                  </a:lnTo>
                  <a:lnTo>
                    <a:pt x="232" y="732"/>
                  </a:lnTo>
                  <a:lnTo>
                    <a:pt x="236" y="728"/>
                  </a:lnTo>
                  <a:lnTo>
                    <a:pt x="240" y="724"/>
                  </a:lnTo>
                  <a:lnTo>
                    <a:pt x="244" y="720"/>
                  </a:lnTo>
                  <a:lnTo>
                    <a:pt x="248" y="720"/>
                  </a:lnTo>
                  <a:lnTo>
                    <a:pt x="252" y="720"/>
                  </a:lnTo>
                  <a:lnTo>
                    <a:pt x="256" y="720"/>
                  </a:lnTo>
                  <a:lnTo>
                    <a:pt x="260" y="716"/>
                  </a:lnTo>
                  <a:lnTo>
                    <a:pt x="264" y="712"/>
                  </a:lnTo>
                  <a:lnTo>
                    <a:pt x="268" y="704"/>
                  </a:lnTo>
                  <a:lnTo>
                    <a:pt x="272" y="696"/>
                  </a:lnTo>
                  <a:lnTo>
                    <a:pt x="276" y="684"/>
                  </a:lnTo>
                  <a:lnTo>
                    <a:pt x="280" y="672"/>
                  </a:lnTo>
                  <a:lnTo>
                    <a:pt x="284" y="660"/>
                  </a:lnTo>
                  <a:lnTo>
                    <a:pt x="288" y="648"/>
                  </a:lnTo>
                  <a:lnTo>
                    <a:pt x="292" y="640"/>
                  </a:lnTo>
                  <a:lnTo>
                    <a:pt x="296" y="640"/>
                  </a:lnTo>
                  <a:lnTo>
                    <a:pt x="300" y="640"/>
                  </a:lnTo>
                  <a:lnTo>
                    <a:pt x="304" y="644"/>
                  </a:lnTo>
                  <a:lnTo>
                    <a:pt x="308" y="652"/>
                  </a:lnTo>
                  <a:lnTo>
                    <a:pt x="312" y="656"/>
                  </a:lnTo>
                  <a:lnTo>
                    <a:pt x="316" y="664"/>
                  </a:lnTo>
                  <a:lnTo>
                    <a:pt x="320" y="668"/>
                  </a:lnTo>
                  <a:lnTo>
                    <a:pt x="324" y="672"/>
                  </a:lnTo>
                  <a:lnTo>
                    <a:pt x="328" y="672"/>
                  </a:lnTo>
                  <a:lnTo>
                    <a:pt x="332" y="668"/>
                  </a:lnTo>
                  <a:lnTo>
                    <a:pt x="336" y="660"/>
                  </a:lnTo>
                  <a:lnTo>
                    <a:pt x="340" y="648"/>
                  </a:lnTo>
                  <a:lnTo>
                    <a:pt x="344" y="636"/>
                  </a:lnTo>
                  <a:lnTo>
                    <a:pt x="348" y="620"/>
                  </a:lnTo>
                  <a:lnTo>
                    <a:pt x="352" y="604"/>
                  </a:lnTo>
                  <a:lnTo>
                    <a:pt x="356" y="592"/>
                  </a:lnTo>
                  <a:lnTo>
                    <a:pt x="360" y="576"/>
                  </a:lnTo>
                  <a:lnTo>
                    <a:pt x="364" y="568"/>
                  </a:lnTo>
                  <a:lnTo>
                    <a:pt x="368" y="556"/>
                  </a:lnTo>
                  <a:lnTo>
                    <a:pt x="372" y="548"/>
                  </a:lnTo>
                  <a:lnTo>
                    <a:pt x="376" y="540"/>
                  </a:lnTo>
                  <a:lnTo>
                    <a:pt x="380" y="532"/>
                  </a:lnTo>
                  <a:lnTo>
                    <a:pt x="384" y="524"/>
                  </a:lnTo>
                  <a:lnTo>
                    <a:pt x="388" y="512"/>
                  </a:lnTo>
                  <a:lnTo>
                    <a:pt x="392" y="500"/>
                  </a:lnTo>
                  <a:lnTo>
                    <a:pt x="396" y="480"/>
                  </a:lnTo>
                  <a:lnTo>
                    <a:pt x="400" y="460"/>
                  </a:lnTo>
                  <a:lnTo>
                    <a:pt x="404" y="432"/>
                  </a:lnTo>
                  <a:lnTo>
                    <a:pt x="408" y="404"/>
                  </a:lnTo>
                  <a:lnTo>
                    <a:pt x="412" y="376"/>
                  </a:lnTo>
                  <a:lnTo>
                    <a:pt x="416" y="344"/>
                  </a:lnTo>
                  <a:lnTo>
                    <a:pt x="420" y="316"/>
                  </a:lnTo>
                  <a:lnTo>
                    <a:pt x="424" y="284"/>
                  </a:lnTo>
                  <a:lnTo>
                    <a:pt x="428" y="256"/>
                  </a:lnTo>
                  <a:lnTo>
                    <a:pt x="432" y="232"/>
                  </a:lnTo>
                  <a:lnTo>
                    <a:pt x="436" y="204"/>
                  </a:lnTo>
                  <a:lnTo>
                    <a:pt x="440" y="184"/>
                  </a:lnTo>
                  <a:lnTo>
                    <a:pt x="444" y="160"/>
                  </a:lnTo>
                  <a:lnTo>
                    <a:pt x="448" y="140"/>
                  </a:lnTo>
                  <a:lnTo>
                    <a:pt x="452" y="116"/>
                  </a:lnTo>
                  <a:lnTo>
                    <a:pt x="456" y="96"/>
                  </a:lnTo>
                  <a:lnTo>
                    <a:pt x="460" y="76"/>
                  </a:lnTo>
                  <a:lnTo>
                    <a:pt x="464" y="56"/>
                  </a:lnTo>
                  <a:lnTo>
                    <a:pt x="468" y="36"/>
                  </a:lnTo>
                  <a:lnTo>
                    <a:pt x="472" y="20"/>
                  </a:lnTo>
                  <a:lnTo>
                    <a:pt x="476" y="8"/>
                  </a:lnTo>
                  <a:lnTo>
                    <a:pt x="480" y="0"/>
                  </a:lnTo>
                  <a:lnTo>
                    <a:pt x="484" y="0"/>
                  </a:lnTo>
                  <a:lnTo>
                    <a:pt x="488" y="8"/>
                  </a:lnTo>
                  <a:lnTo>
                    <a:pt x="492" y="20"/>
                  </a:lnTo>
                  <a:lnTo>
                    <a:pt x="496" y="40"/>
                  </a:lnTo>
                  <a:lnTo>
                    <a:pt x="500" y="64"/>
                  </a:lnTo>
                  <a:lnTo>
                    <a:pt x="504" y="92"/>
                  </a:lnTo>
                  <a:lnTo>
                    <a:pt x="508" y="116"/>
                  </a:lnTo>
                </a:path>
              </a:pathLst>
            </a:custGeom>
            <a:noFill/>
            <a:ln w="0" cap="rnd">
              <a:solidFill>
                <a:srgbClr val="BFBF00"/>
              </a:solidFill>
              <a:prstDash val="sysDot"/>
              <a:round/>
              <a:headEnd/>
              <a:tailEnd/>
            </a:ln>
          </p:spPr>
          <p:txBody>
            <a:bodyPr/>
            <a:lstStyle/>
            <a:p>
              <a:endParaRPr lang="en-US">
                <a:solidFill>
                  <a:srgbClr val="000000"/>
                </a:solidFill>
              </a:endParaRPr>
            </a:p>
          </p:txBody>
        </p:sp>
        <p:sp>
          <p:nvSpPr>
            <p:cNvPr id="20655" name="Freeform 431"/>
            <p:cNvSpPr>
              <a:spLocks/>
            </p:cNvSpPr>
            <p:nvPr/>
          </p:nvSpPr>
          <p:spPr bwMode="auto">
            <a:xfrm>
              <a:off x="3552" y="584"/>
              <a:ext cx="513" cy="808"/>
            </a:xfrm>
            <a:custGeom>
              <a:avLst/>
              <a:gdLst>
                <a:gd name="T0" fmla="*/ 12 w 513"/>
                <a:gd name="T1" fmla="*/ 152 h 808"/>
                <a:gd name="T2" fmla="*/ 24 w 513"/>
                <a:gd name="T3" fmla="*/ 192 h 808"/>
                <a:gd name="T4" fmla="*/ 36 w 513"/>
                <a:gd name="T5" fmla="*/ 260 h 808"/>
                <a:gd name="T6" fmla="*/ 48 w 513"/>
                <a:gd name="T7" fmla="*/ 360 h 808"/>
                <a:gd name="T8" fmla="*/ 60 w 513"/>
                <a:gd name="T9" fmla="*/ 472 h 808"/>
                <a:gd name="T10" fmla="*/ 72 w 513"/>
                <a:gd name="T11" fmla="*/ 596 h 808"/>
                <a:gd name="T12" fmla="*/ 85 w 513"/>
                <a:gd name="T13" fmla="*/ 704 h 808"/>
                <a:gd name="T14" fmla="*/ 97 w 513"/>
                <a:gd name="T15" fmla="*/ 780 h 808"/>
                <a:gd name="T16" fmla="*/ 109 w 513"/>
                <a:gd name="T17" fmla="*/ 808 h 808"/>
                <a:gd name="T18" fmla="*/ 121 w 513"/>
                <a:gd name="T19" fmla="*/ 780 h 808"/>
                <a:gd name="T20" fmla="*/ 133 w 513"/>
                <a:gd name="T21" fmla="*/ 740 h 808"/>
                <a:gd name="T22" fmla="*/ 145 w 513"/>
                <a:gd name="T23" fmla="*/ 724 h 808"/>
                <a:gd name="T24" fmla="*/ 157 w 513"/>
                <a:gd name="T25" fmla="*/ 728 h 808"/>
                <a:gd name="T26" fmla="*/ 169 w 513"/>
                <a:gd name="T27" fmla="*/ 720 h 808"/>
                <a:gd name="T28" fmla="*/ 181 w 513"/>
                <a:gd name="T29" fmla="*/ 688 h 808"/>
                <a:gd name="T30" fmla="*/ 193 w 513"/>
                <a:gd name="T31" fmla="*/ 652 h 808"/>
                <a:gd name="T32" fmla="*/ 205 w 513"/>
                <a:gd name="T33" fmla="*/ 644 h 808"/>
                <a:gd name="T34" fmla="*/ 217 w 513"/>
                <a:gd name="T35" fmla="*/ 660 h 808"/>
                <a:gd name="T36" fmla="*/ 229 w 513"/>
                <a:gd name="T37" fmla="*/ 676 h 808"/>
                <a:gd name="T38" fmla="*/ 241 w 513"/>
                <a:gd name="T39" fmla="*/ 664 h 808"/>
                <a:gd name="T40" fmla="*/ 253 w 513"/>
                <a:gd name="T41" fmla="*/ 624 h 808"/>
                <a:gd name="T42" fmla="*/ 265 w 513"/>
                <a:gd name="T43" fmla="*/ 580 h 808"/>
                <a:gd name="T44" fmla="*/ 277 w 513"/>
                <a:gd name="T45" fmla="*/ 552 h 808"/>
                <a:gd name="T46" fmla="*/ 289 w 513"/>
                <a:gd name="T47" fmla="*/ 528 h 808"/>
                <a:gd name="T48" fmla="*/ 301 w 513"/>
                <a:gd name="T49" fmla="*/ 484 h 808"/>
                <a:gd name="T50" fmla="*/ 313 w 513"/>
                <a:gd name="T51" fmla="*/ 412 h 808"/>
                <a:gd name="T52" fmla="*/ 325 w 513"/>
                <a:gd name="T53" fmla="*/ 320 h 808"/>
                <a:gd name="T54" fmla="*/ 337 w 513"/>
                <a:gd name="T55" fmla="*/ 236 h 808"/>
                <a:gd name="T56" fmla="*/ 349 w 513"/>
                <a:gd name="T57" fmla="*/ 164 h 808"/>
                <a:gd name="T58" fmla="*/ 361 w 513"/>
                <a:gd name="T59" fmla="*/ 100 h 808"/>
                <a:gd name="T60" fmla="*/ 373 w 513"/>
                <a:gd name="T61" fmla="*/ 40 h 808"/>
                <a:gd name="T62" fmla="*/ 385 w 513"/>
                <a:gd name="T63" fmla="*/ 0 h 808"/>
                <a:gd name="T64" fmla="*/ 397 w 513"/>
                <a:gd name="T65" fmla="*/ 16 h 808"/>
                <a:gd name="T66" fmla="*/ 409 w 513"/>
                <a:gd name="T67" fmla="*/ 84 h 808"/>
                <a:gd name="T68" fmla="*/ 421 w 513"/>
                <a:gd name="T69" fmla="*/ 148 h 808"/>
                <a:gd name="T70" fmla="*/ 433 w 513"/>
                <a:gd name="T71" fmla="*/ 188 h 808"/>
                <a:gd name="T72" fmla="*/ 445 w 513"/>
                <a:gd name="T73" fmla="*/ 252 h 808"/>
                <a:gd name="T74" fmla="*/ 457 w 513"/>
                <a:gd name="T75" fmla="*/ 352 h 808"/>
                <a:gd name="T76" fmla="*/ 469 w 513"/>
                <a:gd name="T77" fmla="*/ 464 h 808"/>
                <a:gd name="T78" fmla="*/ 481 w 513"/>
                <a:gd name="T79" fmla="*/ 588 h 808"/>
                <a:gd name="T80" fmla="*/ 493 w 513"/>
                <a:gd name="T81" fmla="*/ 696 h 808"/>
                <a:gd name="T82" fmla="*/ 505 w 513"/>
                <a:gd name="T83" fmla="*/ 772 h 8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8"/>
                <a:gd name="T128" fmla="*/ 513 w 513"/>
                <a:gd name="T129" fmla="*/ 808 h 8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8">
                  <a:moveTo>
                    <a:pt x="0" y="116"/>
                  </a:moveTo>
                  <a:lnTo>
                    <a:pt x="8" y="136"/>
                  </a:lnTo>
                  <a:lnTo>
                    <a:pt x="12" y="152"/>
                  </a:lnTo>
                  <a:lnTo>
                    <a:pt x="16" y="164"/>
                  </a:lnTo>
                  <a:lnTo>
                    <a:pt x="20" y="176"/>
                  </a:lnTo>
                  <a:lnTo>
                    <a:pt x="24" y="192"/>
                  </a:lnTo>
                  <a:lnTo>
                    <a:pt x="28" y="208"/>
                  </a:lnTo>
                  <a:lnTo>
                    <a:pt x="32" y="232"/>
                  </a:lnTo>
                  <a:lnTo>
                    <a:pt x="36" y="260"/>
                  </a:lnTo>
                  <a:lnTo>
                    <a:pt x="40" y="292"/>
                  </a:lnTo>
                  <a:lnTo>
                    <a:pt x="44" y="324"/>
                  </a:lnTo>
                  <a:lnTo>
                    <a:pt x="48" y="360"/>
                  </a:lnTo>
                  <a:lnTo>
                    <a:pt x="52" y="396"/>
                  </a:lnTo>
                  <a:lnTo>
                    <a:pt x="56" y="432"/>
                  </a:lnTo>
                  <a:lnTo>
                    <a:pt x="60" y="472"/>
                  </a:lnTo>
                  <a:lnTo>
                    <a:pt x="64" y="512"/>
                  </a:lnTo>
                  <a:lnTo>
                    <a:pt x="68" y="556"/>
                  </a:lnTo>
                  <a:lnTo>
                    <a:pt x="72" y="596"/>
                  </a:lnTo>
                  <a:lnTo>
                    <a:pt x="76" y="636"/>
                  </a:lnTo>
                  <a:lnTo>
                    <a:pt x="81" y="672"/>
                  </a:lnTo>
                  <a:lnTo>
                    <a:pt x="85" y="704"/>
                  </a:lnTo>
                  <a:lnTo>
                    <a:pt x="89" y="732"/>
                  </a:lnTo>
                  <a:lnTo>
                    <a:pt x="93" y="760"/>
                  </a:lnTo>
                  <a:lnTo>
                    <a:pt x="97" y="780"/>
                  </a:lnTo>
                  <a:lnTo>
                    <a:pt x="101" y="792"/>
                  </a:lnTo>
                  <a:lnTo>
                    <a:pt x="105" y="804"/>
                  </a:lnTo>
                  <a:lnTo>
                    <a:pt x="109" y="808"/>
                  </a:lnTo>
                  <a:lnTo>
                    <a:pt x="113" y="804"/>
                  </a:lnTo>
                  <a:lnTo>
                    <a:pt x="117" y="796"/>
                  </a:lnTo>
                  <a:lnTo>
                    <a:pt x="121" y="780"/>
                  </a:lnTo>
                  <a:lnTo>
                    <a:pt x="125" y="768"/>
                  </a:lnTo>
                  <a:lnTo>
                    <a:pt x="129" y="752"/>
                  </a:lnTo>
                  <a:lnTo>
                    <a:pt x="133" y="740"/>
                  </a:lnTo>
                  <a:lnTo>
                    <a:pt x="137" y="732"/>
                  </a:lnTo>
                  <a:lnTo>
                    <a:pt x="141" y="728"/>
                  </a:lnTo>
                  <a:lnTo>
                    <a:pt x="145" y="724"/>
                  </a:lnTo>
                  <a:lnTo>
                    <a:pt x="149" y="724"/>
                  </a:lnTo>
                  <a:lnTo>
                    <a:pt x="153" y="724"/>
                  </a:lnTo>
                  <a:lnTo>
                    <a:pt x="157" y="728"/>
                  </a:lnTo>
                  <a:lnTo>
                    <a:pt x="161" y="724"/>
                  </a:lnTo>
                  <a:lnTo>
                    <a:pt x="165" y="724"/>
                  </a:lnTo>
                  <a:lnTo>
                    <a:pt x="169" y="720"/>
                  </a:lnTo>
                  <a:lnTo>
                    <a:pt x="173" y="712"/>
                  </a:lnTo>
                  <a:lnTo>
                    <a:pt x="177" y="700"/>
                  </a:lnTo>
                  <a:lnTo>
                    <a:pt x="181" y="688"/>
                  </a:lnTo>
                  <a:lnTo>
                    <a:pt x="185" y="672"/>
                  </a:lnTo>
                  <a:lnTo>
                    <a:pt x="189" y="660"/>
                  </a:lnTo>
                  <a:lnTo>
                    <a:pt x="193" y="652"/>
                  </a:lnTo>
                  <a:lnTo>
                    <a:pt x="197" y="644"/>
                  </a:lnTo>
                  <a:lnTo>
                    <a:pt x="201" y="640"/>
                  </a:lnTo>
                  <a:lnTo>
                    <a:pt x="205" y="644"/>
                  </a:lnTo>
                  <a:lnTo>
                    <a:pt x="209" y="648"/>
                  </a:lnTo>
                  <a:lnTo>
                    <a:pt x="213" y="652"/>
                  </a:lnTo>
                  <a:lnTo>
                    <a:pt x="217" y="660"/>
                  </a:lnTo>
                  <a:lnTo>
                    <a:pt x="221" y="668"/>
                  </a:lnTo>
                  <a:lnTo>
                    <a:pt x="225" y="672"/>
                  </a:lnTo>
                  <a:lnTo>
                    <a:pt x="229" y="676"/>
                  </a:lnTo>
                  <a:lnTo>
                    <a:pt x="233" y="676"/>
                  </a:lnTo>
                  <a:lnTo>
                    <a:pt x="237" y="672"/>
                  </a:lnTo>
                  <a:lnTo>
                    <a:pt x="241" y="664"/>
                  </a:lnTo>
                  <a:lnTo>
                    <a:pt x="245" y="652"/>
                  </a:lnTo>
                  <a:lnTo>
                    <a:pt x="249" y="640"/>
                  </a:lnTo>
                  <a:lnTo>
                    <a:pt x="253" y="624"/>
                  </a:lnTo>
                  <a:lnTo>
                    <a:pt x="257" y="608"/>
                  </a:lnTo>
                  <a:lnTo>
                    <a:pt x="261" y="596"/>
                  </a:lnTo>
                  <a:lnTo>
                    <a:pt x="265" y="580"/>
                  </a:lnTo>
                  <a:lnTo>
                    <a:pt x="269" y="568"/>
                  </a:lnTo>
                  <a:lnTo>
                    <a:pt x="273" y="560"/>
                  </a:lnTo>
                  <a:lnTo>
                    <a:pt x="277" y="552"/>
                  </a:lnTo>
                  <a:lnTo>
                    <a:pt x="281" y="544"/>
                  </a:lnTo>
                  <a:lnTo>
                    <a:pt x="285" y="536"/>
                  </a:lnTo>
                  <a:lnTo>
                    <a:pt x="289" y="528"/>
                  </a:lnTo>
                  <a:lnTo>
                    <a:pt x="293" y="516"/>
                  </a:lnTo>
                  <a:lnTo>
                    <a:pt x="297" y="504"/>
                  </a:lnTo>
                  <a:lnTo>
                    <a:pt x="301" y="484"/>
                  </a:lnTo>
                  <a:lnTo>
                    <a:pt x="305" y="464"/>
                  </a:lnTo>
                  <a:lnTo>
                    <a:pt x="309" y="440"/>
                  </a:lnTo>
                  <a:lnTo>
                    <a:pt x="313" y="412"/>
                  </a:lnTo>
                  <a:lnTo>
                    <a:pt x="317" y="384"/>
                  </a:lnTo>
                  <a:lnTo>
                    <a:pt x="321" y="352"/>
                  </a:lnTo>
                  <a:lnTo>
                    <a:pt x="325" y="320"/>
                  </a:lnTo>
                  <a:lnTo>
                    <a:pt x="329" y="292"/>
                  </a:lnTo>
                  <a:lnTo>
                    <a:pt x="333" y="264"/>
                  </a:lnTo>
                  <a:lnTo>
                    <a:pt x="337" y="236"/>
                  </a:lnTo>
                  <a:lnTo>
                    <a:pt x="341" y="212"/>
                  </a:lnTo>
                  <a:lnTo>
                    <a:pt x="345" y="188"/>
                  </a:lnTo>
                  <a:lnTo>
                    <a:pt x="349" y="164"/>
                  </a:lnTo>
                  <a:lnTo>
                    <a:pt x="353" y="144"/>
                  </a:lnTo>
                  <a:lnTo>
                    <a:pt x="357" y="120"/>
                  </a:lnTo>
                  <a:lnTo>
                    <a:pt x="361" y="100"/>
                  </a:lnTo>
                  <a:lnTo>
                    <a:pt x="365" y="80"/>
                  </a:lnTo>
                  <a:lnTo>
                    <a:pt x="369" y="60"/>
                  </a:lnTo>
                  <a:lnTo>
                    <a:pt x="373" y="40"/>
                  </a:lnTo>
                  <a:lnTo>
                    <a:pt x="377" y="24"/>
                  </a:lnTo>
                  <a:lnTo>
                    <a:pt x="381" y="8"/>
                  </a:lnTo>
                  <a:lnTo>
                    <a:pt x="385" y="0"/>
                  </a:lnTo>
                  <a:lnTo>
                    <a:pt x="389" y="0"/>
                  </a:lnTo>
                  <a:lnTo>
                    <a:pt x="393" y="4"/>
                  </a:lnTo>
                  <a:lnTo>
                    <a:pt x="397" y="16"/>
                  </a:lnTo>
                  <a:lnTo>
                    <a:pt x="401" y="32"/>
                  </a:lnTo>
                  <a:lnTo>
                    <a:pt x="405" y="56"/>
                  </a:lnTo>
                  <a:lnTo>
                    <a:pt x="409" y="84"/>
                  </a:lnTo>
                  <a:lnTo>
                    <a:pt x="413" y="112"/>
                  </a:lnTo>
                  <a:lnTo>
                    <a:pt x="417" y="132"/>
                  </a:lnTo>
                  <a:lnTo>
                    <a:pt x="421" y="148"/>
                  </a:lnTo>
                  <a:lnTo>
                    <a:pt x="425" y="160"/>
                  </a:lnTo>
                  <a:lnTo>
                    <a:pt x="429" y="172"/>
                  </a:lnTo>
                  <a:lnTo>
                    <a:pt x="433" y="188"/>
                  </a:lnTo>
                  <a:lnTo>
                    <a:pt x="437" y="204"/>
                  </a:lnTo>
                  <a:lnTo>
                    <a:pt x="441" y="224"/>
                  </a:lnTo>
                  <a:lnTo>
                    <a:pt x="445" y="252"/>
                  </a:lnTo>
                  <a:lnTo>
                    <a:pt x="449" y="284"/>
                  </a:lnTo>
                  <a:lnTo>
                    <a:pt x="453" y="316"/>
                  </a:lnTo>
                  <a:lnTo>
                    <a:pt x="457" y="352"/>
                  </a:lnTo>
                  <a:lnTo>
                    <a:pt x="461" y="388"/>
                  </a:lnTo>
                  <a:lnTo>
                    <a:pt x="465" y="424"/>
                  </a:lnTo>
                  <a:lnTo>
                    <a:pt x="469" y="464"/>
                  </a:lnTo>
                  <a:lnTo>
                    <a:pt x="473" y="504"/>
                  </a:lnTo>
                  <a:lnTo>
                    <a:pt x="477" y="544"/>
                  </a:lnTo>
                  <a:lnTo>
                    <a:pt x="481" y="588"/>
                  </a:lnTo>
                  <a:lnTo>
                    <a:pt x="485" y="628"/>
                  </a:lnTo>
                  <a:lnTo>
                    <a:pt x="489" y="664"/>
                  </a:lnTo>
                  <a:lnTo>
                    <a:pt x="493" y="696"/>
                  </a:lnTo>
                  <a:lnTo>
                    <a:pt x="497" y="728"/>
                  </a:lnTo>
                  <a:lnTo>
                    <a:pt x="501" y="752"/>
                  </a:lnTo>
                  <a:lnTo>
                    <a:pt x="505" y="772"/>
                  </a:lnTo>
                  <a:lnTo>
                    <a:pt x="509" y="792"/>
                  </a:lnTo>
                  <a:lnTo>
                    <a:pt x="513" y="800"/>
                  </a:lnTo>
                </a:path>
              </a:pathLst>
            </a:custGeom>
            <a:noFill/>
            <a:ln w="0" cap="rnd">
              <a:solidFill>
                <a:srgbClr val="BFBF00"/>
              </a:solidFill>
              <a:prstDash val="sysDot"/>
              <a:round/>
              <a:headEnd/>
              <a:tailEnd/>
            </a:ln>
          </p:spPr>
          <p:txBody>
            <a:bodyPr/>
            <a:lstStyle/>
            <a:p>
              <a:endParaRPr lang="en-US">
                <a:solidFill>
                  <a:srgbClr val="000000"/>
                </a:solidFill>
              </a:endParaRPr>
            </a:p>
          </p:txBody>
        </p:sp>
        <p:sp>
          <p:nvSpPr>
            <p:cNvPr id="20656" name="Freeform 433"/>
            <p:cNvSpPr>
              <a:spLocks/>
            </p:cNvSpPr>
            <p:nvPr/>
          </p:nvSpPr>
          <p:spPr bwMode="auto">
            <a:xfrm>
              <a:off x="3044" y="676"/>
              <a:ext cx="508" cy="660"/>
            </a:xfrm>
            <a:custGeom>
              <a:avLst/>
              <a:gdLst>
                <a:gd name="T0" fmla="*/ 8 w 508"/>
                <a:gd name="T1" fmla="*/ 416 h 660"/>
                <a:gd name="T2" fmla="*/ 20 w 508"/>
                <a:gd name="T3" fmla="*/ 376 h 660"/>
                <a:gd name="T4" fmla="*/ 32 w 508"/>
                <a:gd name="T5" fmla="*/ 368 h 660"/>
                <a:gd name="T6" fmla="*/ 44 w 508"/>
                <a:gd name="T7" fmla="*/ 364 h 660"/>
                <a:gd name="T8" fmla="*/ 56 w 508"/>
                <a:gd name="T9" fmla="*/ 344 h 660"/>
                <a:gd name="T10" fmla="*/ 68 w 508"/>
                <a:gd name="T11" fmla="*/ 304 h 660"/>
                <a:gd name="T12" fmla="*/ 80 w 508"/>
                <a:gd name="T13" fmla="*/ 236 h 660"/>
                <a:gd name="T14" fmla="*/ 92 w 508"/>
                <a:gd name="T15" fmla="*/ 160 h 660"/>
                <a:gd name="T16" fmla="*/ 104 w 508"/>
                <a:gd name="T17" fmla="*/ 104 h 660"/>
                <a:gd name="T18" fmla="*/ 116 w 508"/>
                <a:gd name="T19" fmla="*/ 88 h 660"/>
                <a:gd name="T20" fmla="*/ 128 w 508"/>
                <a:gd name="T21" fmla="*/ 72 h 660"/>
                <a:gd name="T22" fmla="*/ 140 w 508"/>
                <a:gd name="T23" fmla="*/ 40 h 660"/>
                <a:gd name="T24" fmla="*/ 152 w 508"/>
                <a:gd name="T25" fmla="*/ 4 h 660"/>
                <a:gd name="T26" fmla="*/ 164 w 508"/>
                <a:gd name="T27" fmla="*/ 8 h 660"/>
                <a:gd name="T28" fmla="*/ 176 w 508"/>
                <a:gd name="T29" fmla="*/ 48 h 660"/>
                <a:gd name="T30" fmla="*/ 188 w 508"/>
                <a:gd name="T31" fmla="*/ 76 h 660"/>
                <a:gd name="T32" fmla="*/ 200 w 508"/>
                <a:gd name="T33" fmla="*/ 124 h 660"/>
                <a:gd name="T34" fmla="*/ 212 w 508"/>
                <a:gd name="T35" fmla="*/ 212 h 660"/>
                <a:gd name="T36" fmla="*/ 224 w 508"/>
                <a:gd name="T37" fmla="*/ 320 h 660"/>
                <a:gd name="T38" fmla="*/ 236 w 508"/>
                <a:gd name="T39" fmla="*/ 440 h 660"/>
                <a:gd name="T40" fmla="*/ 248 w 508"/>
                <a:gd name="T41" fmla="*/ 556 h 660"/>
                <a:gd name="T42" fmla="*/ 260 w 508"/>
                <a:gd name="T43" fmla="*/ 640 h 660"/>
                <a:gd name="T44" fmla="*/ 272 w 508"/>
                <a:gd name="T45" fmla="*/ 660 h 660"/>
                <a:gd name="T46" fmla="*/ 284 w 508"/>
                <a:gd name="T47" fmla="*/ 636 h 660"/>
                <a:gd name="T48" fmla="*/ 296 w 508"/>
                <a:gd name="T49" fmla="*/ 608 h 660"/>
                <a:gd name="T50" fmla="*/ 308 w 508"/>
                <a:gd name="T51" fmla="*/ 608 h 660"/>
                <a:gd name="T52" fmla="*/ 320 w 508"/>
                <a:gd name="T53" fmla="*/ 616 h 660"/>
                <a:gd name="T54" fmla="*/ 332 w 508"/>
                <a:gd name="T55" fmla="*/ 612 h 660"/>
                <a:gd name="T56" fmla="*/ 344 w 508"/>
                <a:gd name="T57" fmla="*/ 580 h 660"/>
                <a:gd name="T58" fmla="*/ 356 w 508"/>
                <a:gd name="T59" fmla="*/ 548 h 660"/>
                <a:gd name="T60" fmla="*/ 368 w 508"/>
                <a:gd name="T61" fmla="*/ 548 h 660"/>
                <a:gd name="T62" fmla="*/ 380 w 508"/>
                <a:gd name="T63" fmla="*/ 568 h 660"/>
                <a:gd name="T64" fmla="*/ 392 w 508"/>
                <a:gd name="T65" fmla="*/ 576 h 660"/>
                <a:gd name="T66" fmla="*/ 404 w 508"/>
                <a:gd name="T67" fmla="*/ 556 h 660"/>
                <a:gd name="T68" fmla="*/ 416 w 508"/>
                <a:gd name="T69" fmla="*/ 512 h 660"/>
                <a:gd name="T70" fmla="*/ 428 w 508"/>
                <a:gd name="T71" fmla="*/ 472 h 660"/>
                <a:gd name="T72" fmla="*/ 440 w 508"/>
                <a:gd name="T73" fmla="*/ 448 h 660"/>
                <a:gd name="T74" fmla="*/ 452 w 508"/>
                <a:gd name="T75" fmla="*/ 420 h 660"/>
                <a:gd name="T76" fmla="*/ 464 w 508"/>
                <a:gd name="T77" fmla="*/ 368 h 660"/>
                <a:gd name="T78" fmla="*/ 476 w 508"/>
                <a:gd name="T79" fmla="*/ 288 h 660"/>
                <a:gd name="T80" fmla="*/ 488 w 508"/>
                <a:gd name="T81" fmla="*/ 196 h 660"/>
                <a:gd name="T82" fmla="*/ 500 w 508"/>
                <a:gd name="T83" fmla="*/ 116 h 6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660"/>
                <a:gd name="T128" fmla="*/ 508 w 508"/>
                <a:gd name="T129" fmla="*/ 660 h 6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660">
                  <a:moveTo>
                    <a:pt x="0" y="524"/>
                  </a:moveTo>
                  <a:lnTo>
                    <a:pt x="4" y="452"/>
                  </a:lnTo>
                  <a:lnTo>
                    <a:pt x="8" y="416"/>
                  </a:lnTo>
                  <a:lnTo>
                    <a:pt x="12" y="396"/>
                  </a:lnTo>
                  <a:lnTo>
                    <a:pt x="16" y="384"/>
                  </a:lnTo>
                  <a:lnTo>
                    <a:pt x="20" y="376"/>
                  </a:lnTo>
                  <a:lnTo>
                    <a:pt x="24" y="372"/>
                  </a:lnTo>
                  <a:lnTo>
                    <a:pt x="28" y="368"/>
                  </a:lnTo>
                  <a:lnTo>
                    <a:pt x="32" y="368"/>
                  </a:lnTo>
                  <a:lnTo>
                    <a:pt x="36" y="368"/>
                  </a:lnTo>
                  <a:lnTo>
                    <a:pt x="40" y="364"/>
                  </a:lnTo>
                  <a:lnTo>
                    <a:pt x="44" y="364"/>
                  </a:lnTo>
                  <a:lnTo>
                    <a:pt x="48" y="360"/>
                  </a:lnTo>
                  <a:lnTo>
                    <a:pt x="52" y="352"/>
                  </a:lnTo>
                  <a:lnTo>
                    <a:pt x="56" y="344"/>
                  </a:lnTo>
                  <a:lnTo>
                    <a:pt x="60" y="336"/>
                  </a:lnTo>
                  <a:lnTo>
                    <a:pt x="64" y="320"/>
                  </a:lnTo>
                  <a:lnTo>
                    <a:pt x="68" y="304"/>
                  </a:lnTo>
                  <a:lnTo>
                    <a:pt x="72" y="284"/>
                  </a:lnTo>
                  <a:lnTo>
                    <a:pt x="76" y="260"/>
                  </a:lnTo>
                  <a:lnTo>
                    <a:pt x="80" y="236"/>
                  </a:lnTo>
                  <a:lnTo>
                    <a:pt x="84" y="208"/>
                  </a:lnTo>
                  <a:lnTo>
                    <a:pt x="88" y="184"/>
                  </a:lnTo>
                  <a:lnTo>
                    <a:pt x="92" y="160"/>
                  </a:lnTo>
                  <a:lnTo>
                    <a:pt x="96" y="136"/>
                  </a:lnTo>
                  <a:lnTo>
                    <a:pt x="100" y="116"/>
                  </a:lnTo>
                  <a:lnTo>
                    <a:pt x="104" y="104"/>
                  </a:lnTo>
                  <a:lnTo>
                    <a:pt x="108" y="96"/>
                  </a:lnTo>
                  <a:lnTo>
                    <a:pt x="112" y="92"/>
                  </a:lnTo>
                  <a:lnTo>
                    <a:pt x="116" y="88"/>
                  </a:lnTo>
                  <a:lnTo>
                    <a:pt x="120" y="84"/>
                  </a:lnTo>
                  <a:lnTo>
                    <a:pt x="124" y="76"/>
                  </a:lnTo>
                  <a:lnTo>
                    <a:pt x="128" y="72"/>
                  </a:lnTo>
                  <a:lnTo>
                    <a:pt x="132" y="64"/>
                  </a:lnTo>
                  <a:lnTo>
                    <a:pt x="136" y="56"/>
                  </a:lnTo>
                  <a:lnTo>
                    <a:pt x="140" y="40"/>
                  </a:lnTo>
                  <a:lnTo>
                    <a:pt x="144" y="28"/>
                  </a:lnTo>
                  <a:lnTo>
                    <a:pt x="148" y="12"/>
                  </a:lnTo>
                  <a:lnTo>
                    <a:pt x="152" y="4"/>
                  </a:lnTo>
                  <a:lnTo>
                    <a:pt x="156" y="0"/>
                  </a:lnTo>
                  <a:lnTo>
                    <a:pt x="160" y="0"/>
                  </a:lnTo>
                  <a:lnTo>
                    <a:pt x="164" y="8"/>
                  </a:lnTo>
                  <a:lnTo>
                    <a:pt x="168" y="20"/>
                  </a:lnTo>
                  <a:lnTo>
                    <a:pt x="172" y="36"/>
                  </a:lnTo>
                  <a:lnTo>
                    <a:pt x="176" y="48"/>
                  </a:lnTo>
                  <a:lnTo>
                    <a:pt x="180" y="56"/>
                  </a:lnTo>
                  <a:lnTo>
                    <a:pt x="184" y="64"/>
                  </a:lnTo>
                  <a:lnTo>
                    <a:pt x="188" y="76"/>
                  </a:lnTo>
                  <a:lnTo>
                    <a:pt x="192" y="88"/>
                  </a:lnTo>
                  <a:lnTo>
                    <a:pt x="196" y="104"/>
                  </a:lnTo>
                  <a:lnTo>
                    <a:pt x="200" y="124"/>
                  </a:lnTo>
                  <a:lnTo>
                    <a:pt x="204" y="148"/>
                  </a:lnTo>
                  <a:lnTo>
                    <a:pt x="208" y="180"/>
                  </a:lnTo>
                  <a:lnTo>
                    <a:pt x="212" y="212"/>
                  </a:lnTo>
                  <a:lnTo>
                    <a:pt x="216" y="244"/>
                  </a:lnTo>
                  <a:lnTo>
                    <a:pt x="220" y="280"/>
                  </a:lnTo>
                  <a:lnTo>
                    <a:pt x="224" y="320"/>
                  </a:lnTo>
                  <a:lnTo>
                    <a:pt x="228" y="356"/>
                  </a:lnTo>
                  <a:lnTo>
                    <a:pt x="232" y="396"/>
                  </a:lnTo>
                  <a:lnTo>
                    <a:pt x="236" y="440"/>
                  </a:lnTo>
                  <a:lnTo>
                    <a:pt x="240" y="480"/>
                  </a:lnTo>
                  <a:lnTo>
                    <a:pt x="244" y="520"/>
                  </a:lnTo>
                  <a:lnTo>
                    <a:pt x="248" y="556"/>
                  </a:lnTo>
                  <a:lnTo>
                    <a:pt x="252" y="592"/>
                  </a:lnTo>
                  <a:lnTo>
                    <a:pt x="256" y="620"/>
                  </a:lnTo>
                  <a:lnTo>
                    <a:pt x="260" y="640"/>
                  </a:lnTo>
                  <a:lnTo>
                    <a:pt x="264" y="656"/>
                  </a:lnTo>
                  <a:lnTo>
                    <a:pt x="268" y="660"/>
                  </a:lnTo>
                  <a:lnTo>
                    <a:pt x="272" y="660"/>
                  </a:lnTo>
                  <a:lnTo>
                    <a:pt x="276" y="656"/>
                  </a:lnTo>
                  <a:lnTo>
                    <a:pt x="280" y="648"/>
                  </a:lnTo>
                  <a:lnTo>
                    <a:pt x="284" y="636"/>
                  </a:lnTo>
                  <a:lnTo>
                    <a:pt x="288" y="624"/>
                  </a:lnTo>
                  <a:lnTo>
                    <a:pt x="292" y="612"/>
                  </a:lnTo>
                  <a:lnTo>
                    <a:pt x="296" y="608"/>
                  </a:lnTo>
                  <a:lnTo>
                    <a:pt x="300" y="604"/>
                  </a:lnTo>
                  <a:lnTo>
                    <a:pt x="304" y="604"/>
                  </a:lnTo>
                  <a:lnTo>
                    <a:pt x="308" y="608"/>
                  </a:lnTo>
                  <a:lnTo>
                    <a:pt x="312" y="612"/>
                  </a:lnTo>
                  <a:lnTo>
                    <a:pt x="316" y="616"/>
                  </a:lnTo>
                  <a:lnTo>
                    <a:pt x="320" y="616"/>
                  </a:lnTo>
                  <a:lnTo>
                    <a:pt x="324" y="616"/>
                  </a:lnTo>
                  <a:lnTo>
                    <a:pt x="328" y="616"/>
                  </a:lnTo>
                  <a:lnTo>
                    <a:pt x="332" y="612"/>
                  </a:lnTo>
                  <a:lnTo>
                    <a:pt x="336" y="604"/>
                  </a:lnTo>
                  <a:lnTo>
                    <a:pt x="340" y="592"/>
                  </a:lnTo>
                  <a:lnTo>
                    <a:pt x="344" y="580"/>
                  </a:lnTo>
                  <a:lnTo>
                    <a:pt x="348" y="568"/>
                  </a:lnTo>
                  <a:lnTo>
                    <a:pt x="352" y="556"/>
                  </a:lnTo>
                  <a:lnTo>
                    <a:pt x="356" y="548"/>
                  </a:lnTo>
                  <a:lnTo>
                    <a:pt x="360" y="544"/>
                  </a:lnTo>
                  <a:lnTo>
                    <a:pt x="364" y="544"/>
                  </a:lnTo>
                  <a:lnTo>
                    <a:pt x="368" y="548"/>
                  </a:lnTo>
                  <a:lnTo>
                    <a:pt x="372" y="552"/>
                  </a:lnTo>
                  <a:lnTo>
                    <a:pt x="376" y="560"/>
                  </a:lnTo>
                  <a:lnTo>
                    <a:pt x="380" y="568"/>
                  </a:lnTo>
                  <a:lnTo>
                    <a:pt x="384" y="572"/>
                  </a:lnTo>
                  <a:lnTo>
                    <a:pt x="388" y="576"/>
                  </a:lnTo>
                  <a:lnTo>
                    <a:pt x="392" y="576"/>
                  </a:lnTo>
                  <a:lnTo>
                    <a:pt x="396" y="572"/>
                  </a:lnTo>
                  <a:lnTo>
                    <a:pt x="400" y="568"/>
                  </a:lnTo>
                  <a:lnTo>
                    <a:pt x="404" y="556"/>
                  </a:lnTo>
                  <a:lnTo>
                    <a:pt x="408" y="540"/>
                  </a:lnTo>
                  <a:lnTo>
                    <a:pt x="412" y="528"/>
                  </a:lnTo>
                  <a:lnTo>
                    <a:pt x="416" y="512"/>
                  </a:lnTo>
                  <a:lnTo>
                    <a:pt x="420" y="496"/>
                  </a:lnTo>
                  <a:lnTo>
                    <a:pt x="424" y="484"/>
                  </a:lnTo>
                  <a:lnTo>
                    <a:pt x="428" y="472"/>
                  </a:lnTo>
                  <a:lnTo>
                    <a:pt x="432" y="464"/>
                  </a:lnTo>
                  <a:lnTo>
                    <a:pt x="436" y="456"/>
                  </a:lnTo>
                  <a:lnTo>
                    <a:pt x="440" y="448"/>
                  </a:lnTo>
                  <a:lnTo>
                    <a:pt x="444" y="440"/>
                  </a:lnTo>
                  <a:lnTo>
                    <a:pt x="448" y="432"/>
                  </a:lnTo>
                  <a:lnTo>
                    <a:pt x="452" y="420"/>
                  </a:lnTo>
                  <a:lnTo>
                    <a:pt x="456" y="408"/>
                  </a:lnTo>
                  <a:lnTo>
                    <a:pt x="460" y="392"/>
                  </a:lnTo>
                  <a:lnTo>
                    <a:pt x="464" y="368"/>
                  </a:lnTo>
                  <a:lnTo>
                    <a:pt x="468" y="344"/>
                  </a:lnTo>
                  <a:lnTo>
                    <a:pt x="472" y="316"/>
                  </a:lnTo>
                  <a:lnTo>
                    <a:pt x="476" y="288"/>
                  </a:lnTo>
                  <a:lnTo>
                    <a:pt x="480" y="256"/>
                  </a:lnTo>
                  <a:lnTo>
                    <a:pt x="484" y="228"/>
                  </a:lnTo>
                  <a:lnTo>
                    <a:pt x="488" y="196"/>
                  </a:lnTo>
                  <a:lnTo>
                    <a:pt x="492" y="168"/>
                  </a:lnTo>
                  <a:lnTo>
                    <a:pt x="496" y="140"/>
                  </a:lnTo>
                  <a:lnTo>
                    <a:pt x="500" y="116"/>
                  </a:lnTo>
                  <a:lnTo>
                    <a:pt x="504" y="96"/>
                  </a:lnTo>
                  <a:lnTo>
                    <a:pt x="508" y="76"/>
                  </a:lnTo>
                </a:path>
              </a:pathLst>
            </a:custGeom>
            <a:noFill/>
            <a:ln w="0" cap="rnd">
              <a:solidFill>
                <a:srgbClr val="3F3F3F"/>
              </a:solidFill>
              <a:prstDash val="sysDot"/>
              <a:round/>
              <a:headEnd/>
              <a:tailEnd/>
            </a:ln>
          </p:spPr>
          <p:txBody>
            <a:bodyPr/>
            <a:lstStyle/>
            <a:p>
              <a:endParaRPr lang="en-US">
                <a:solidFill>
                  <a:srgbClr val="000000"/>
                </a:solidFill>
              </a:endParaRPr>
            </a:p>
          </p:txBody>
        </p:sp>
        <p:sp>
          <p:nvSpPr>
            <p:cNvPr id="20657" name="Freeform 434"/>
            <p:cNvSpPr>
              <a:spLocks/>
            </p:cNvSpPr>
            <p:nvPr/>
          </p:nvSpPr>
          <p:spPr bwMode="auto">
            <a:xfrm>
              <a:off x="3552" y="620"/>
              <a:ext cx="513" cy="740"/>
            </a:xfrm>
            <a:custGeom>
              <a:avLst/>
              <a:gdLst>
                <a:gd name="T0" fmla="*/ 12 w 513"/>
                <a:gd name="T1" fmla="*/ 116 h 740"/>
                <a:gd name="T2" fmla="*/ 24 w 513"/>
                <a:gd name="T3" fmla="*/ 104 h 740"/>
                <a:gd name="T4" fmla="*/ 36 w 513"/>
                <a:gd name="T5" fmla="*/ 68 h 740"/>
                <a:gd name="T6" fmla="*/ 48 w 513"/>
                <a:gd name="T7" fmla="*/ 16 h 740"/>
                <a:gd name="T8" fmla="*/ 60 w 513"/>
                <a:gd name="T9" fmla="*/ 4 h 740"/>
                <a:gd name="T10" fmla="*/ 72 w 513"/>
                <a:gd name="T11" fmla="*/ 48 h 740"/>
                <a:gd name="T12" fmla="*/ 85 w 513"/>
                <a:gd name="T13" fmla="*/ 104 h 740"/>
                <a:gd name="T14" fmla="*/ 97 w 513"/>
                <a:gd name="T15" fmla="*/ 152 h 740"/>
                <a:gd name="T16" fmla="*/ 109 w 513"/>
                <a:gd name="T17" fmla="*/ 232 h 740"/>
                <a:gd name="T18" fmla="*/ 121 w 513"/>
                <a:gd name="T19" fmla="*/ 332 h 740"/>
                <a:gd name="T20" fmla="*/ 133 w 513"/>
                <a:gd name="T21" fmla="*/ 448 h 740"/>
                <a:gd name="T22" fmla="*/ 145 w 513"/>
                <a:gd name="T23" fmla="*/ 572 h 740"/>
                <a:gd name="T24" fmla="*/ 157 w 513"/>
                <a:gd name="T25" fmla="*/ 680 h 740"/>
                <a:gd name="T26" fmla="*/ 169 w 513"/>
                <a:gd name="T27" fmla="*/ 736 h 740"/>
                <a:gd name="T28" fmla="*/ 181 w 513"/>
                <a:gd name="T29" fmla="*/ 732 h 740"/>
                <a:gd name="T30" fmla="*/ 193 w 513"/>
                <a:gd name="T31" fmla="*/ 692 h 740"/>
                <a:gd name="T32" fmla="*/ 205 w 513"/>
                <a:gd name="T33" fmla="*/ 672 h 740"/>
                <a:gd name="T34" fmla="*/ 217 w 513"/>
                <a:gd name="T35" fmla="*/ 676 h 740"/>
                <a:gd name="T36" fmla="*/ 229 w 513"/>
                <a:gd name="T37" fmla="*/ 680 h 740"/>
                <a:gd name="T38" fmla="*/ 241 w 513"/>
                <a:gd name="T39" fmla="*/ 664 h 740"/>
                <a:gd name="T40" fmla="*/ 253 w 513"/>
                <a:gd name="T41" fmla="*/ 632 h 740"/>
                <a:gd name="T42" fmla="*/ 265 w 513"/>
                <a:gd name="T43" fmla="*/ 604 h 740"/>
                <a:gd name="T44" fmla="*/ 277 w 513"/>
                <a:gd name="T45" fmla="*/ 612 h 740"/>
                <a:gd name="T46" fmla="*/ 289 w 513"/>
                <a:gd name="T47" fmla="*/ 632 h 740"/>
                <a:gd name="T48" fmla="*/ 301 w 513"/>
                <a:gd name="T49" fmla="*/ 632 h 740"/>
                <a:gd name="T50" fmla="*/ 313 w 513"/>
                <a:gd name="T51" fmla="*/ 600 h 740"/>
                <a:gd name="T52" fmla="*/ 325 w 513"/>
                <a:gd name="T53" fmla="*/ 556 h 740"/>
                <a:gd name="T54" fmla="*/ 337 w 513"/>
                <a:gd name="T55" fmla="*/ 520 h 740"/>
                <a:gd name="T56" fmla="*/ 349 w 513"/>
                <a:gd name="T57" fmla="*/ 500 h 740"/>
                <a:gd name="T58" fmla="*/ 361 w 513"/>
                <a:gd name="T59" fmla="*/ 468 h 740"/>
                <a:gd name="T60" fmla="*/ 373 w 513"/>
                <a:gd name="T61" fmla="*/ 408 h 740"/>
                <a:gd name="T62" fmla="*/ 385 w 513"/>
                <a:gd name="T63" fmla="*/ 320 h 740"/>
                <a:gd name="T64" fmla="*/ 397 w 513"/>
                <a:gd name="T65" fmla="*/ 232 h 740"/>
                <a:gd name="T66" fmla="*/ 409 w 513"/>
                <a:gd name="T67" fmla="*/ 156 h 740"/>
                <a:gd name="T68" fmla="*/ 421 w 513"/>
                <a:gd name="T69" fmla="*/ 116 h 740"/>
                <a:gd name="T70" fmla="*/ 433 w 513"/>
                <a:gd name="T71" fmla="*/ 104 h 740"/>
                <a:gd name="T72" fmla="*/ 445 w 513"/>
                <a:gd name="T73" fmla="*/ 72 h 740"/>
                <a:gd name="T74" fmla="*/ 457 w 513"/>
                <a:gd name="T75" fmla="*/ 20 h 740"/>
                <a:gd name="T76" fmla="*/ 469 w 513"/>
                <a:gd name="T77" fmla="*/ 0 h 740"/>
                <a:gd name="T78" fmla="*/ 481 w 513"/>
                <a:gd name="T79" fmla="*/ 40 h 740"/>
                <a:gd name="T80" fmla="*/ 493 w 513"/>
                <a:gd name="T81" fmla="*/ 100 h 740"/>
                <a:gd name="T82" fmla="*/ 505 w 513"/>
                <a:gd name="T83" fmla="*/ 148 h 7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40"/>
                <a:gd name="T128" fmla="*/ 513 w 513"/>
                <a:gd name="T129" fmla="*/ 740 h 7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40">
                  <a:moveTo>
                    <a:pt x="0" y="132"/>
                  </a:moveTo>
                  <a:lnTo>
                    <a:pt x="8" y="120"/>
                  </a:lnTo>
                  <a:lnTo>
                    <a:pt x="12" y="116"/>
                  </a:lnTo>
                  <a:lnTo>
                    <a:pt x="16" y="112"/>
                  </a:lnTo>
                  <a:lnTo>
                    <a:pt x="20" y="108"/>
                  </a:lnTo>
                  <a:lnTo>
                    <a:pt x="24" y="104"/>
                  </a:lnTo>
                  <a:lnTo>
                    <a:pt x="28" y="96"/>
                  </a:lnTo>
                  <a:lnTo>
                    <a:pt x="32" y="84"/>
                  </a:lnTo>
                  <a:lnTo>
                    <a:pt x="36" y="68"/>
                  </a:lnTo>
                  <a:lnTo>
                    <a:pt x="40" y="48"/>
                  </a:lnTo>
                  <a:lnTo>
                    <a:pt x="44" y="32"/>
                  </a:lnTo>
                  <a:lnTo>
                    <a:pt x="48" y="16"/>
                  </a:lnTo>
                  <a:lnTo>
                    <a:pt x="52" y="4"/>
                  </a:lnTo>
                  <a:lnTo>
                    <a:pt x="56" y="0"/>
                  </a:lnTo>
                  <a:lnTo>
                    <a:pt x="60" y="4"/>
                  </a:lnTo>
                  <a:lnTo>
                    <a:pt x="64" y="12"/>
                  </a:lnTo>
                  <a:lnTo>
                    <a:pt x="68" y="28"/>
                  </a:lnTo>
                  <a:lnTo>
                    <a:pt x="72" y="48"/>
                  </a:lnTo>
                  <a:lnTo>
                    <a:pt x="76" y="68"/>
                  </a:lnTo>
                  <a:lnTo>
                    <a:pt x="81" y="88"/>
                  </a:lnTo>
                  <a:lnTo>
                    <a:pt x="85" y="104"/>
                  </a:lnTo>
                  <a:lnTo>
                    <a:pt x="89" y="116"/>
                  </a:lnTo>
                  <a:lnTo>
                    <a:pt x="93" y="132"/>
                  </a:lnTo>
                  <a:lnTo>
                    <a:pt x="97" y="152"/>
                  </a:lnTo>
                  <a:lnTo>
                    <a:pt x="101" y="172"/>
                  </a:lnTo>
                  <a:lnTo>
                    <a:pt x="105" y="200"/>
                  </a:lnTo>
                  <a:lnTo>
                    <a:pt x="109" y="232"/>
                  </a:lnTo>
                  <a:lnTo>
                    <a:pt x="113" y="264"/>
                  </a:lnTo>
                  <a:lnTo>
                    <a:pt x="117" y="300"/>
                  </a:lnTo>
                  <a:lnTo>
                    <a:pt x="121" y="332"/>
                  </a:lnTo>
                  <a:lnTo>
                    <a:pt x="125" y="368"/>
                  </a:lnTo>
                  <a:lnTo>
                    <a:pt x="129" y="408"/>
                  </a:lnTo>
                  <a:lnTo>
                    <a:pt x="133" y="448"/>
                  </a:lnTo>
                  <a:lnTo>
                    <a:pt x="137" y="488"/>
                  </a:lnTo>
                  <a:lnTo>
                    <a:pt x="141" y="532"/>
                  </a:lnTo>
                  <a:lnTo>
                    <a:pt x="145" y="572"/>
                  </a:lnTo>
                  <a:lnTo>
                    <a:pt x="149" y="612"/>
                  </a:lnTo>
                  <a:lnTo>
                    <a:pt x="153" y="648"/>
                  </a:lnTo>
                  <a:lnTo>
                    <a:pt x="157" y="680"/>
                  </a:lnTo>
                  <a:lnTo>
                    <a:pt x="161" y="704"/>
                  </a:lnTo>
                  <a:lnTo>
                    <a:pt x="165" y="724"/>
                  </a:lnTo>
                  <a:lnTo>
                    <a:pt x="169" y="736"/>
                  </a:lnTo>
                  <a:lnTo>
                    <a:pt x="173" y="740"/>
                  </a:lnTo>
                  <a:lnTo>
                    <a:pt x="177" y="740"/>
                  </a:lnTo>
                  <a:lnTo>
                    <a:pt x="181" y="732"/>
                  </a:lnTo>
                  <a:lnTo>
                    <a:pt x="185" y="720"/>
                  </a:lnTo>
                  <a:lnTo>
                    <a:pt x="189" y="704"/>
                  </a:lnTo>
                  <a:lnTo>
                    <a:pt x="193" y="692"/>
                  </a:lnTo>
                  <a:lnTo>
                    <a:pt x="197" y="680"/>
                  </a:lnTo>
                  <a:lnTo>
                    <a:pt x="201" y="676"/>
                  </a:lnTo>
                  <a:lnTo>
                    <a:pt x="205" y="672"/>
                  </a:lnTo>
                  <a:lnTo>
                    <a:pt x="209" y="672"/>
                  </a:lnTo>
                  <a:lnTo>
                    <a:pt x="213" y="672"/>
                  </a:lnTo>
                  <a:lnTo>
                    <a:pt x="217" y="676"/>
                  </a:lnTo>
                  <a:lnTo>
                    <a:pt x="221" y="680"/>
                  </a:lnTo>
                  <a:lnTo>
                    <a:pt x="225" y="680"/>
                  </a:lnTo>
                  <a:lnTo>
                    <a:pt x="229" y="680"/>
                  </a:lnTo>
                  <a:lnTo>
                    <a:pt x="233" y="680"/>
                  </a:lnTo>
                  <a:lnTo>
                    <a:pt x="237" y="672"/>
                  </a:lnTo>
                  <a:lnTo>
                    <a:pt x="241" y="664"/>
                  </a:lnTo>
                  <a:lnTo>
                    <a:pt x="245" y="656"/>
                  </a:lnTo>
                  <a:lnTo>
                    <a:pt x="249" y="644"/>
                  </a:lnTo>
                  <a:lnTo>
                    <a:pt x="253" y="632"/>
                  </a:lnTo>
                  <a:lnTo>
                    <a:pt x="257" y="620"/>
                  </a:lnTo>
                  <a:lnTo>
                    <a:pt x="261" y="608"/>
                  </a:lnTo>
                  <a:lnTo>
                    <a:pt x="265" y="604"/>
                  </a:lnTo>
                  <a:lnTo>
                    <a:pt x="269" y="604"/>
                  </a:lnTo>
                  <a:lnTo>
                    <a:pt x="273" y="604"/>
                  </a:lnTo>
                  <a:lnTo>
                    <a:pt x="277" y="612"/>
                  </a:lnTo>
                  <a:lnTo>
                    <a:pt x="281" y="616"/>
                  </a:lnTo>
                  <a:lnTo>
                    <a:pt x="285" y="624"/>
                  </a:lnTo>
                  <a:lnTo>
                    <a:pt x="289" y="632"/>
                  </a:lnTo>
                  <a:lnTo>
                    <a:pt x="293" y="636"/>
                  </a:lnTo>
                  <a:lnTo>
                    <a:pt x="297" y="636"/>
                  </a:lnTo>
                  <a:lnTo>
                    <a:pt x="301" y="632"/>
                  </a:lnTo>
                  <a:lnTo>
                    <a:pt x="305" y="624"/>
                  </a:lnTo>
                  <a:lnTo>
                    <a:pt x="309" y="616"/>
                  </a:lnTo>
                  <a:lnTo>
                    <a:pt x="313" y="600"/>
                  </a:lnTo>
                  <a:lnTo>
                    <a:pt x="317" y="588"/>
                  </a:lnTo>
                  <a:lnTo>
                    <a:pt x="321" y="572"/>
                  </a:lnTo>
                  <a:lnTo>
                    <a:pt x="325" y="556"/>
                  </a:lnTo>
                  <a:lnTo>
                    <a:pt x="329" y="544"/>
                  </a:lnTo>
                  <a:lnTo>
                    <a:pt x="333" y="532"/>
                  </a:lnTo>
                  <a:lnTo>
                    <a:pt x="337" y="520"/>
                  </a:lnTo>
                  <a:lnTo>
                    <a:pt x="341" y="516"/>
                  </a:lnTo>
                  <a:lnTo>
                    <a:pt x="345" y="508"/>
                  </a:lnTo>
                  <a:lnTo>
                    <a:pt x="349" y="500"/>
                  </a:lnTo>
                  <a:lnTo>
                    <a:pt x="353" y="492"/>
                  </a:lnTo>
                  <a:lnTo>
                    <a:pt x="357" y="480"/>
                  </a:lnTo>
                  <a:lnTo>
                    <a:pt x="361" y="468"/>
                  </a:lnTo>
                  <a:lnTo>
                    <a:pt x="365" y="452"/>
                  </a:lnTo>
                  <a:lnTo>
                    <a:pt x="369" y="432"/>
                  </a:lnTo>
                  <a:lnTo>
                    <a:pt x="373" y="408"/>
                  </a:lnTo>
                  <a:lnTo>
                    <a:pt x="377" y="380"/>
                  </a:lnTo>
                  <a:lnTo>
                    <a:pt x="381" y="348"/>
                  </a:lnTo>
                  <a:lnTo>
                    <a:pt x="385" y="320"/>
                  </a:lnTo>
                  <a:lnTo>
                    <a:pt x="389" y="288"/>
                  </a:lnTo>
                  <a:lnTo>
                    <a:pt x="393" y="260"/>
                  </a:lnTo>
                  <a:lnTo>
                    <a:pt x="397" y="232"/>
                  </a:lnTo>
                  <a:lnTo>
                    <a:pt x="401" y="204"/>
                  </a:lnTo>
                  <a:lnTo>
                    <a:pt x="405" y="180"/>
                  </a:lnTo>
                  <a:lnTo>
                    <a:pt x="409" y="156"/>
                  </a:lnTo>
                  <a:lnTo>
                    <a:pt x="413" y="136"/>
                  </a:lnTo>
                  <a:lnTo>
                    <a:pt x="417" y="120"/>
                  </a:lnTo>
                  <a:lnTo>
                    <a:pt x="421" y="116"/>
                  </a:lnTo>
                  <a:lnTo>
                    <a:pt x="425" y="112"/>
                  </a:lnTo>
                  <a:lnTo>
                    <a:pt x="429" y="108"/>
                  </a:lnTo>
                  <a:lnTo>
                    <a:pt x="433" y="104"/>
                  </a:lnTo>
                  <a:lnTo>
                    <a:pt x="437" y="96"/>
                  </a:lnTo>
                  <a:lnTo>
                    <a:pt x="441" y="88"/>
                  </a:lnTo>
                  <a:lnTo>
                    <a:pt x="445" y="72"/>
                  </a:lnTo>
                  <a:lnTo>
                    <a:pt x="449" y="52"/>
                  </a:lnTo>
                  <a:lnTo>
                    <a:pt x="453" y="36"/>
                  </a:lnTo>
                  <a:lnTo>
                    <a:pt x="457" y="20"/>
                  </a:lnTo>
                  <a:lnTo>
                    <a:pt x="461" y="8"/>
                  </a:lnTo>
                  <a:lnTo>
                    <a:pt x="465" y="0"/>
                  </a:lnTo>
                  <a:lnTo>
                    <a:pt x="469" y="0"/>
                  </a:lnTo>
                  <a:lnTo>
                    <a:pt x="473" y="8"/>
                  </a:lnTo>
                  <a:lnTo>
                    <a:pt x="477" y="24"/>
                  </a:lnTo>
                  <a:lnTo>
                    <a:pt x="481" y="40"/>
                  </a:lnTo>
                  <a:lnTo>
                    <a:pt x="485" y="64"/>
                  </a:lnTo>
                  <a:lnTo>
                    <a:pt x="489" y="84"/>
                  </a:lnTo>
                  <a:lnTo>
                    <a:pt x="493" y="100"/>
                  </a:lnTo>
                  <a:lnTo>
                    <a:pt x="497" y="116"/>
                  </a:lnTo>
                  <a:lnTo>
                    <a:pt x="501" y="128"/>
                  </a:lnTo>
                  <a:lnTo>
                    <a:pt x="505" y="148"/>
                  </a:lnTo>
                  <a:lnTo>
                    <a:pt x="509" y="168"/>
                  </a:lnTo>
                  <a:lnTo>
                    <a:pt x="513" y="196"/>
                  </a:lnTo>
                </a:path>
              </a:pathLst>
            </a:custGeom>
            <a:noFill/>
            <a:ln w="0" cap="rnd">
              <a:solidFill>
                <a:srgbClr val="3F3F3F"/>
              </a:solidFill>
              <a:prstDash val="sysDot"/>
              <a:round/>
              <a:headEnd/>
              <a:tailEnd/>
            </a:ln>
          </p:spPr>
          <p:txBody>
            <a:bodyPr/>
            <a:lstStyle/>
            <a:p>
              <a:endParaRPr lang="en-US">
                <a:solidFill>
                  <a:srgbClr val="000000"/>
                </a:solidFill>
              </a:endParaRPr>
            </a:p>
          </p:txBody>
        </p:sp>
        <p:sp>
          <p:nvSpPr>
            <p:cNvPr id="20658" name="Freeform 436"/>
            <p:cNvSpPr>
              <a:spLocks/>
            </p:cNvSpPr>
            <p:nvPr/>
          </p:nvSpPr>
          <p:spPr bwMode="auto">
            <a:xfrm>
              <a:off x="3044" y="636"/>
              <a:ext cx="508" cy="736"/>
            </a:xfrm>
            <a:custGeom>
              <a:avLst/>
              <a:gdLst>
                <a:gd name="T0" fmla="*/ 8 w 508"/>
                <a:gd name="T1" fmla="*/ 456 h 736"/>
                <a:gd name="T2" fmla="*/ 20 w 508"/>
                <a:gd name="T3" fmla="*/ 424 h 736"/>
                <a:gd name="T4" fmla="*/ 32 w 508"/>
                <a:gd name="T5" fmla="*/ 440 h 736"/>
                <a:gd name="T6" fmla="*/ 44 w 508"/>
                <a:gd name="T7" fmla="*/ 468 h 736"/>
                <a:gd name="T8" fmla="*/ 56 w 508"/>
                <a:gd name="T9" fmla="*/ 496 h 736"/>
                <a:gd name="T10" fmla="*/ 68 w 508"/>
                <a:gd name="T11" fmla="*/ 504 h 736"/>
                <a:gd name="T12" fmla="*/ 80 w 508"/>
                <a:gd name="T13" fmla="*/ 484 h 736"/>
                <a:gd name="T14" fmla="*/ 92 w 508"/>
                <a:gd name="T15" fmla="*/ 460 h 736"/>
                <a:gd name="T16" fmla="*/ 104 w 508"/>
                <a:gd name="T17" fmla="*/ 440 h 736"/>
                <a:gd name="T18" fmla="*/ 116 w 508"/>
                <a:gd name="T19" fmla="*/ 416 h 736"/>
                <a:gd name="T20" fmla="*/ 128 w 508"/>
                <a:gd name="T21" fmla="*/ 388 h 736"/>
                <a:gd name="T22" fmla="*/ 140 w 508"/>
                <a:gd name="T23" fmla="*/ 348 h 736"/>
                <a:gd name="T24" fmla="*/ 152 w 508"/>
                <a:gd name="T25" fmla="*/ 284 h 736"/>
                <a:gd name="T26" fmla="*/ 164 w 508"/>
                <a:gd name="T27" fmla="*/ 204 h 736"/>
                <a:gd name="T28" fmla="*/ 176 w 508"/>
                <a:gd name="T29" fmla="*/ 140 h 736"/>
                <a:gd name="T30" fmla="*/ 188 w 508"/>
                <a:gd name="T31" fmla="*/ 116 h 736"/>
                <a:gd name="T32" fmla="*/ 200 w 508"/>
                <a:gd name="T33" fmla="*/ 88 h 736"/>
                <a:gd name="T34" fmla="*/ 212 w 508"/>
                <a:gd name="T35" fmla="*/ 36 h 736"/>
                <a:gd name="T36" fmla="*/ 224 w 508"/>
                <a:gd name="T37" fmla="*/ 0 h 736"/>
                <a:gd name="T38" fmla="*/ 236 w 508"/>
                <a:gd name="T39" fmla="*/ 16 h 736"/>
                <a:gd name="T40" fmla="*/ 248 w 508"/>
                <a:gd name="T41" fmla="*/ 84 h 736"/>
                <a:gd name="T42" fmla="*/ 260 w 508"/>
                <a:gd name="T43" fmla="*/ 160 h 736"/>
                <a:gd name="T44" fmla="*/ 272 w 508"/>
                <a:gd name="T45" fmla="*/ 256 h 736"/>
                <a:gd name="T46" fmla="*/ 284 w 508"/>
                <a:gd name="T47" fmla="*/ 356 h 736"/>
                <a:gd name="T48" fmla="*/ 296 w 508"/>
                <a:gd name="T49" fmla="*/ 476 h 736"/>
                <a:gd name="T50" fmla="*/ 308 w 508"/>
                <a:gd name="T51" fmla="*/ 596 h 736"/>
                <a:gd name="T52" fmla="*/ 320 w 508"/>
                <a:gd name="T53" fmla="*/ 692 h 736"/>
                <a:gd name="T54" fmla="*/ 332 w 508"/>
                <a:gd name="T55" fmla="*/ 736 h 736"/>
                <a:gd name="T56" fmla="*/ 344 w 508"/>
                <a:gd name="T57" fmla="*/ 720 h 736"/>
                <a:gd name="T58" fmla="*/ 356 w 508"/>
                <a:gd name="T59" fmla="*/ 680 h 736"/>
                <a:gd name="T60" fmla="*/ 368 w 508"/>
                <a:gd name="T61" fmla="*/ 660 h 736"/>
                <a:gd name="T62" fmla="*/ 380 w 508"/>
                <a:gd name="T63" fmla="*/ 664 h 736"/>
                <a:gd name="T64" fmla="*/ 392 w 508"/>
                <a:gd name="T65" fmla="*/ 664 h 736"/>
                <a:gd name="T66" fmla="*/ 404 w 508"/>
                <a:gd name="T67" fmla="*/ 640 h 736"/>
                <a:gd name="T68" fmla="*/ 416 w 508"/>
                <a:gd name="T69" fmla="*/ 600 h 736"/>
                <a:gd name="T70" fmla="*/ 428 w 508"/>
                <a:gd name="T71" fmla="*/ 588 h 736"/>
                <a:gd name="T72" fmla="*/ 440 w 508"/>
                <a:gd name="T73" fmla="*/ 604 h 736"/>
                <a:gd name="T74" fmla="*/ 452 w 508"/>
                <a:gd name="T75" fmla="*/ 620 h 736"/>
                <a:gd name="T76" fmla="*/ 464 w 508"/>
                <a:gd name="T77" fmla="*/ 612 h 736"/>
                <a:gd name="T78" fmla="*/ 476 w 508"/>
                <a:gd name="T79" fmla="*/ 572 h 736"/>
                <a:gd name="T80" fmla="*/ 488 w 508"/>
                <a:gd name="T81" fmla="*/ 528 h 736"/>
                <a:gd name="T82" fmla="*/ 500 w 508"/>
                <a:gd name="T83" fmla="*/ 500 h 7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36"/>
                <a:gd name="T128" fmla="*/ 508 w 508"/>
                <a:gd name="T129" fmla="*/ 736 h 7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36">
                  <a:moveTo>
                    <a:pt x="0" y="564"/>
                  </a:moveTo>
                  <a:lnTo>
                    <a:pt x="4" y="492"/>
                  </a:lnTo>
                  <a:lnTo>
                    <a:pt x="8" y="456"/>
                  </a:lnTo>
                  <a:lnTo>
                    <a:pt x="12" y="436"/>
                  </a:lnTo>
                  <a:lnTo>
                    <a:pt x="16" y="428"/>
                  </a:lnTo>
                  <a:lnTo>
                    <a:pt x="20" y="424"/>
                  </a:lnTo>
                  <a:lnTo>
                    <a:pt x="24" y="424"/>
                  </a:lnTo>
                  <a:lnTo>
                    <a:pt x="28" y="432"/>
                  </a:lnTo>
                  <a:lnTo>
                    <a:pt x="32" y="440"/>
                  </a:lnTo>
                  <a:lnTo>
                    <a:pt x="36" y="448"/>
                  </a:lnTo>
                  <a:lnTo>
                    <a:pt x="40" y="460"/>
                  </a:lnTo>
                  <a:lnTo>
                    <a:pt x="44" y="468"/>
                  </a:lnTo>
                  <a:lnTo>
                    <a:pt x="48" y="480"/>
                  </a:lnTo>
                  <a:lnTo>
                    <a:pt x="52" y="488"/>
                  </a:lnTo>
                  <a:lnTo>
                    <a:pt x="56" y="496"/>
                  </a:lnTo>
                  <a:lnTo>
                    <a:pt x="60" y="500"/>
                  </a:lnTo>
                  <a:lnTo>
                    <a:pt x="64" y="504"/>
                  </a:lnTo>
                  <a:lnTo>
                    <a:pt x="68" y="504"/>
                  </a:lnTo>
                  <a:lnTo>
                    <a:pt x="72" y="500"/>
                  </a:lnTo>
                  <a:lnTo>
                    <a:pt x="76" y="492"/>
                  </a:lnTo>
                  <a:lnTo>
                    <a:pt x="80" y="484"/>
                  </a:lnTo>
                  <a:lnTo>
                    <a:pt x="84" y="476"/>
                  </a:lnTo>
                  <a:lnTo>
                    <a:pt x="88" y="468"/>
                  </a:lnTo>
                  <a:lnTo>
                    <a:pt x="92" y="460"/>
                  </a:lnTo>
                  <a:lnTo>
                    <a:pt x="96" y="456"/>
                  </a:lnTo>
                  <a:lnTo>
                    <a:pt x="100" y="448"/>
                  </a:lnTo>
                  <a:lnTo>
                    <a:pt x="104" y="440"/>
                  </a:lnTo>
                  <a:lnTo>
                    <a:pt x="108" y="432"/>
                  </a:lnTo>
                  <a:lnTo>
                    <a:pt x="112" y="424"/>
                  </a:lnTo>
                  <a:lnTo>
                    <a:pt x="116" y="416"/>
                  </a:lnTo>
                  <a:lnTo>
                    <a:pt x="120" y="408"/>
                  </a:lnTo>
                  <a:lnTo>
                    <a:pt x="124" y="396"/>
                  </a:lnTo>
                  <a:lnTo>
                    <a:pt x="128" y="388"/>
                  </a:lnTo>
                  <a:lnTo>
                    <a:pt x="132" y="376"/>
                  </a:lnTo>
                  <a:lnTo>
                    <a:pt x="136" y="364"/>
                  </a:lnTo>
                  <a:lnTo>
                    <a:pt x="140" y="348"/>
                  </a:lnTo>
                  <a:lnTo>
                    <a:pt x="144" y="328"/>
                  </a:lnTo>
                  <a:lnTo>
                    <a:pt x="148" y="308"/>
                  </a:lnTo>
                  <a:lnTo>
                    <a:pt x="152" y="284"/>
                  </a:lnTo>
                  <a:lnTo>
                    <a:pt x="156" y="256"/>
                  </a:lnTo>
                  <a:lnTo>
                    <a:pt x="160" y="228"/>
                  </a:lnTo>
                  <a:lnTo>
                    <a:pt x="164" y="204"/>
                  </a:lnTo>
                  <a:lnTo>
                    <a:pt x="168" y="180"/>
                  </a:lnTo>
                  <a:lnTo>
                    <a:pt x="172" y="156"/>
                  </a:lnTo>
                  <a:lnTo>
                    <a:pt x="176" y="140"/>
                  </a:lnTo>
                  <a:lnTo>
                    <a:pt x="180" y="132"/>
                  </a:lnTo>
                  <a:lnTo>
                    <a:pt x="184" y="124"/>
                  </a:lnTo>
                  <a:lnTo>
                    <a:pt x="188" y="116"/>
                  </a:lnTo>
                  <a:lnTo>
                    <a:pt x="192" y="112"/>
                  </a:lnTo>
                  <a:lnTo>
                    <a:pt x="196" y="100"/>
                  </a:lnTo>
                  <a:lnTo>
                    <a:pt x="200" y="88"/>
                  </a:lnTo>
                  <a:lnTo>
                    <a:pt x="204" y="76"/>
                  </a:lnTo>
                  <a:lnTo>
                    <a:pt x="208" y="56"/>
                  </a:lnTo>
                  <a:lnTo>
                    <a:pt x="212" y="36"/>
                  </a:lnTo>
                  <a:lnTo>
                    <a:pt x="216" y="20"/>
                  </a:lnTo>
                  <a:lnTo>
                    <a:pt x="220" y="8"/>
                  </a:lnTo>
                  <a:lnTo>
                    <a:pt x="224" y="0"/>
                  </a:lnTo>
                  <a:lnTo>
                    <a:pt x="228" y="0"/>
                  </a:lnTo>
                  <a:lnTo>
                    <a:pt x="232" y="4"/>
                  </a:lnTo>
                  <a:lnTo>
                    <a:pt x="236" y="16"/>
                  </a:lnTo>
                  <a:lnTo>
                    <a:pt x="240" y="36"/>
                  </a:lnTo>
                  <a:lnTo>
                    <a:pt x="244" y="56"/>
                  </a:lnTo>
                  <a:lnTo>
                    <a:pt x="248" y="84"/>
                  </a:lnTo>
                  <a:lnTo>
                    <a:pt x="252" y="108"/>
                  </a:lnTo>
                  <a:lnTo>
                    <a:pt x="256" y="136"/>
                  </a:lnTo>
                  <a:lnTo>
                    <a:pt x="260" y="160"/>
                  </a:lnTo>
                  <a:lnTo>
                    <a:pt x="264" y="192"/>
                  </a:lnTo>
                  <a:lnTo>
                    <a:pt x="268" y="224"/>
                  </a:lnTo>
                  <a:lnTo>
                    <a:pt x="272" y="256"/>
                  </a:lnTo>
                  <a:lnTo>
                    <a:pt x="276" y="288"/>
                  </a:lnTo>
                  <a:lnTo>
                    <a:pt x="280" y="320"/>
                  </a:lnTo>
                  <a:lnTo>
                    <a:pt x="284" y="356"/>
                  </a:lnTo>
                  <a:lnTo>
                    <a:pt x="288" y="396"/>
                  </a:lnTo>
                  <a:lnTo>
                    <a:pt x="292" y="432"/>
                  </a:lnTo>
                  <a:lnTo>
                    <a:pt x="296" y="476"/>
                  </a:lnTo>
                  <a:lnTo>
                    <a:pt x="300" y="516"/>
                  </a:lnTo>
                  <a:lnTo>
                    <a:pt x="304" y="556"/>
                  </a:lnTo>
                  <a:lnTo>
                    <a:pt x="308" y="596"/>
                  </a:lnTo>
                  <a:lnTo>
                    <a:pt x="312" y="636"/>
                  </a:lnTo>
                  <a:lnTo>
                    <a:pt x="316" y="668"/>
                  </a:lnTo>
                  <a:lnTo>
                    <a:pt x="320" y="692"/>
                  </a:lnTo>
                  <a:lnTo>
                    <a:pt x="324" y="716"/>
                  </a:lnTo>
                  <a:lnTo>
                    <a:pt x="328" y="728"/>
                  </a:lnTo>
                  <a:lnTo>
                    <a:pt x="332" y="736"/>
                  </a:lnTo>
                  <a:lnTo>
                    <a:pt x="336" y="736"/>
                  </a:lnTo>
                  <a:lnTo>
                    <a:pt x="340" y="732"/>
                  </a:lnTo>
                  <a:lnTo>
                    <a:pt x="344" y="720"/>
                  </a:lnTo>
                  <a:lnTo>
                    <a:pt x="348" y="704"/>
                  </a:lnTo>
                  <a:lnTo>
                    <a:pt x="352" y="692"/>
                  </a:lnTo>
                  <a:lnTo>
                    <a:pt x="356" y="680"/>
                  </a:lnTo>
                  <a:lnTo>
                    <a:pt x="360" y="668"/>
                  </a:lnTo>
                  <a:lnTo>
                    <a:pt x="364" y="664"/>
                  </a:lnTo>
                  <a:lnTo>
                    <a:pt x="368" y="660"/>
                  </a:lnTo>
                  <a:lnTo>
                    <a:pt x="372" y="660"/>
                  </a:lnTo>
                  <a:lnTo>
                    <a:pt x="376" y="664"/>
                  </a:lnTo>
                  <a:lnTo>
                    <a:pt x="380" y="664"/>
                  </a:lnTo>
                  <a:lnTo>
                    <a:pt x="384" y="668"/>
                  </a:lnTo>
                  <a:lnTo>
                    <a:pt x="388" y="668"/>
                  </a:lnTo>
                  <a:lnTo>
                    <a:pt x="392" y="664"/>
                  </a:lnTo>
                  <a:lnTo>
                    <a:pt x="396" y="660"/>
                  </a:lnTo>
                  <a:lnTo>
                    <a:pt x="400" y="648"/>
                  </a:lnTo>
                  <a:lnTo>
                    <a:pt x="404" y="640"/>
                  </a:lnTo>
                  <a:lnTo>
                    <a:pt x="408" y="624"/>
                  </a:lnTo>
                  <a:lnTo>
                    <a:pt x="412" y="612"/>
                  </a:lnTo>
                  <a:lnTo>
                    <a:pt x="416" y="600"/>
                  </a:lnTo>
                  <a:lnTo>
                    <a:pt x="420" y="592"/>
                  </a:lnTo>
                  <a:lnTo>
                    <a:pt x="424" y="588"/>
                  </a:lnTo>
                  <a:lnTo>
                    <a:pt x="428" y="588"/>
                  </a:lnTo>
                  <a:lnTo>
                    <a:pt x="432" y="588"/>
                  </a:lnTo>
                  <a:lnTo>
                    <a:pt x="436" y="596"/>
                  </a:lnTo>
                  <a:lnTo>
                    <a:pt x="440" y="604"/>
                  </a:lnTo>
                  <a:lnTo>
                    <a:pt x="444" y="608"/>
                  </a:lnTo>
                  <a:lnTo>
                    <a:pt x="448" y="616"/>
                  </a:lnTo>
                  <a:lnTo>
                    <a:pt x="452" y="620"/>
                  </a:lnTo>
                  <a:lnTo>
                    <a:pt x="456" y="620"/>
                  </a:lnTo>
                  <a:lnTo>
                    <a:pt x="460" y="616"/>
                  </a:lnTo>
                  <a:lnTo>
                    <a:pt x="464" y="612"/>
                  </a:lnTo>
                  <a:lnTo>
                    <a:pt x="468" y="600"/>
                  </a:lnTo>
                  <a:lnTo>
                    <a:pt x="472" y="584"/>
                  </a:lnTo>
                  <a:lnTo>
                    <a:pt x="476" y="572"/>
                  </a:lnTo>
                  <a:lnTo>
                    <a:pt x="480" y="556"/>
                  </a:lnTo>
                  <a:lnTo>
                    <a:pt x="484" y="540"/>
                  </a:lnTo>
                  <a:lnTo>
                    <a:pt x="488" y="528"/>
                  </a:lnTo>
                  <a:lnTo>
                    <a:pt x="492" y="516"/>
                  </a:lnTo>
                  <a:lnTo>
                    <a:pt x="496" y="504"/>
                  </a:lnTo>
                  <a:lnTo>
                    <a:pt x="500" y="500"/>
                  </a:lnTo>
                  <a:lnTo>
                    <a:pt x="504" y="492"/>
                  </a:lnTo>
                  <a:lnTo>
                    <a:pt x="508" y="484"/>
                  </a:lnTo>
                </a:path>
              </a:pathLst>
            </a:custGeom>
            <a:noFill/>
            <a:ln w="0" cap="rnd">
              <a:solidFill>
                <a:srgbClr val="0000FF"/>
              </a:solidFill>
              <a:prstDash val="sysDot"/>
              <a:round/>
              <a:headEnd/>
              <a:tailEnd/>
            </a:ln>
          </p:spPr>
          <p:txBody>
            <a:bodyPr/>
            <a:lstStyle/>
            <a:p>
              <a:endParaRPr lang="en-US">
                <a:solidFill>
                  <a:srgbClr val="000000"/>
                </a:solidFill>
              </a:endParaRPr>
            </a:p>
          </p:txBody>
        </p:sp>
        <p:sp>
          <p:nvSpPr>
            <p:cNvPr id="20659" name="Freeform 437"/>
            <p:cNvSpPr>
              <a:spLocks/>
            </p:cNvSpPr>
            <p:nvPr/>
          </p:nvSpPr>
          <p:spPr bwMode="auto">
            <a:xfrm>
              <a:off x="3552" y="608"/>
              <a:ext cx="513" cy="772"/>
            </a:xfrm>
            <a:custGeom>
              <a:avLst/>
              <a:gdLst>
                <a:gd name="T0" fmla="*/ 12 w 513"/>
                <a:gd name="T1" fmla="*/ 496 h 772"/>
                <a:gd name="T2" fmla="*/ 24 w 513"/>
                <a:gd name="T3" fmla="*/ 464 h 772"/>
                <a:gd name="T4" fmla="*/ 36 w 513"/>
                <a:gd name="T5" fmla="*/ 424 h 772"/>
                <a:gd name="T6" fmla="*/ 48 w 513"/>
                <a:gd name="T7" fmla="*/ 356 h 772"/>
                <a:gd name="T8" fmla="*/ 60 w 513"/>
                <a:gd name="T9" fmla="*/ 268 h 772"/>
                <a:gd name="T10" fmla="*/ 72 w 513"/>
                <a:gd name="T11" fmla="*/ 188 h 772"/>
                <a:gd name="T12" fmla="*/ 85 w 513"/>
                <a:gd name="T13" fmla="*/ 140 h 772"/>
                <a:gd name="T14" fmla="*/ 97 w 513"/>
                <a:gd name="T15" fmla="*/ 116 h 772"/>
                <a:gd name="T16" fmla="*/ 109 w 513"/>
                <a:gd name="T17" fmla="*/ 64 h 772"/>
                <a:gd name="T18" fmla="*/ 121 w 513"/>
                <a:gd name="T19" fmla="*/ 12 h 772"/>
                <a:gd name="T20" fmla="*/ 133 w 513"/>
                <a:gd name="T21" fmla="*/ 4 h 772"/>
                <a:gd name="T22" fmla="*/ 145 w 513"/>
                <a:gd name="T23" fmla="*/ 52 h 772"/>
                <a:gd name="T24" fmla="*/ 157 w 513"/>
                <a:gd name="T25" fmla="*/ 132 h 772"/>
                <a:gd name="T26" fmla="*/ 169 w 513"/>
                <a:gd name="T27" fmla="*/ 220 h 772"/>
                <a:gd name="T28" fmla="*/ 181 w 513"/>
                <a:gd name="T29" fmla="*/ 320 h 772"/>
                <a:gd name="T30" fmla="*/ 193 w 513"/>
                <a:gd name="T31" fmla="*/ 424 h 772"/>
                <a:gd name="T32" fmla="*/ 205 w 513"/>
                <a:gd name="T33" fmla="*/ 548 h 772"/>
                <a:gd name="T34" fmla="*/ 217 w 513"/>
                <a:gd name="T35" fmla="*/ 664 h 772"/>
                <a:gd name="T36" fmla="*/ 229 w 513"/>
                <a:gd name="T37" fmla="*/ 748 h 772"/>
                <a:gd name="T38" fmla="*/ 241 w 513"/>
                <a:gd name="T39" fmla="*/ 772 h 772"/>
                <a:gd name="T40" fmla="*/ 253 w 513"/>
                <a:gd name="T41" fmla="*/ 740 h 772"/>
                <a:gd name="T42" fmla="*/ 265 w 513"/>
                <a:gd name="T43" fmla="*/ 704 h 772"/>
                <a:gd name="T44" fmla="*/ 277 w 513"/>
                <a:gd name="T45" fmla="*/ 692 h 772"/>
                <a:gd name="T46" fmla="*/ 289 w 513"/>
                <a:gd name="T47" fmla="*/ 696 h 772"/>
                <a:gd name="T48" fmla="*/ 301 w 513"/>
                <a:gd name="T49" fmla="*/ 692 h 772"/>
                <a:gd name="T50" fmla="*/ 313 w 513"/>
                <a:gd name="T51" fmla="*/ 656 h 772"/>
                <a:gd name="T52" fmla="*/ 325 w 513"/>
                <a:gd name="T53" fmla="*/ 624 h 772"/>
                <a:gd name="T54" fmla="*/ 337 w 513"/>
                <a:gd name="T55" fmla="*/ 616 h 772"/>
                <a:gd name="T56" fmla="*/ 349 w 513"/>
                <a:gd name="T57" fmla="*/ 636 h 772"/>
                <a:gd name="T58" fmla="*/ 361 w 513"/>
                <a:gd name="T59" fmla="*/ 648 h 772"/>
                <a:gd name="T60" fmla="*/ 373 w 513"/>
                <a:gd name="T61" fmla="*/ 632 h 772"/>
                <a:gd name="T62" fmla="*/ 385 w 513"/>
                <a:gd name="T63" fmla="*/ 588 h 772"/>
                <a:gd name="T64" fmla="*/ 397 w 513"/>
                <a:gd name="T65" fmla="*/ 544 h 772"/>
                <a:gd name="T66" fmla="*/ 409 w 513"/>
                <a:gd name="T67" fmla="*/ 520 h 772"/>
                <a:gd name="T68" fmla="*/ 421 w 513"/>
                <a:gd name="T69" fmla="*/ 496 h 772"/>
                <a:gd name="T70" fmla="*/ 433 w 513"/>
                <a:gd name="T71" fmla="*/ 468 h 772"/>
                <a:gd name="T72" fmla="*/ 445 w 513"/>
                <a:gd name="T73" fmla="*/ 428 h 772"/>
                <a:gd name="T74" fmla="*/ 457 w 513"/>
                <a:gd name="T75" fmla="*/ 364 h 772"/>
                <a:gd name="T76" fmla="*/ 469 w 513"/>
                <a:gd name="T77" fmla="*/ 276 h 772"/>
                <a:gd name="T78" fmla="*/ 481 w 513"/>
                <a:gd name="T79" fmla="*/ 196 h 772"/>
                <a:gd name="T80" fmla="*/ 493 w 513"/>
                <a:gd name="T81" fmla="*/ 144 h 772"/>
                <a:gd name="T82" fmla="*/ 505 w 513"/>
                <a:gd name="T83" fmla="*/ 116 h 7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72"/>
                <a:gd name="T128" fmla="*/ 513 w 513"/>
                <a:gd name="T129" fmla="*/ 772 h 7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72">
                  <a:moveTo>
                    <a:pt x="0" y="512"/>
                  </a:moveTo>
                  <a:lnTo>
                    <a:pt x="8" y="504"/>
                  </a:lnTo>
                  <a:lnTo>
                    <a:pt x="12" y="496"/>
                  </a:lnTo>
                  <a:lnTo>
                    <a:pt x="16" y="484"/>
                  </a:lnTo>
                  <a:lnTo>
                    <a:pt x="20" y="476"/>
                  </a:lnTo>
                  <a:lnTo>
                    <a:pt x="24" y="464"/>
                  </a:lnTo>
                  <a:lnTo>
                    <a:pt x="28" y="452"/>
                  </a:lnTo>
                  <a:lnTo>
                    <a:pt x="32" y="440"/>
                  </a:lnTo>
                  <a:lnTo>
                    <a:pt x="36" y="424"/>
                  </a:lnTo>
                  <a:lnTo>
                    <a:pt x="40" y="404"/>
                  </a:lnTo>
                  <a:lnTo>
                    <a:pt x="44" y="380"/>
                  </a:lnTo>
                  <a:lnTo>
                    <a:pt x="48" y="356"/>
                  </a:lnTo>
                  <a:lnTo>
                    <a:pt x="52" y="328"/>
                  </a:lnTo>
                  <a:lnTo>
                    <a:pt x="56" y="300"/>
                  </a:lnTo>
                  <a:lnTo>
                    <a:pt x="60" y="268"/>
                  </a:lnTo>
                  <a:lnTo>
                    <a:pt x="64" y="240"/>
                  </a:lnTo>
                  <a:lnTo>
                    <a:pt x="68" y="216"/>
                  </a:lnTo>
                  <a:lnTo>
                    <a:pt x="72" y="188"/>
                  </a:lnTo>
                  <a:lnTo>
                    <a:pt x="76" y="168"/>
                  </a:lnTo>
                  <a:lnTo>
                    <a:pt x="81" y="152"/>
                  </a:lnTo>
                  <a:lnTo>
                    <a:pt x="85" y="140"/>
                  </a:lnTo>
                  <a:lnTo>
                    <a:pt x="89" y="132"/>
                  </a:lnTo>
                  <a:lnTo>
                    <a:pt x="93" y="124"/>
                  </a:lnTo>
                  <a:lnTo>
                    <a:pt x="97" y="116"/>
                  </a:lnTo>
                  <a:lnTo>
                    <a:pt x="101" y="100"/>
                  </a:lnTo>
                  <a:lnTo>
                    <a:pt x="105" y="84"/>
                  </a:lnTo>
                  <a:lnTo>
                    <a:pt x="109" y="64"/>
                  </a:lnTo>
                  <a:lnTo>
                    <a:pt x="113" y="44"/>
                  </a:lnTo>
                  <a:lnTo>
                    <a:pt x="117" y="28"/>
                  </a:lnTo>
                  <a:lnTo>
                    <a:pt x="121" y="12"/>
                  </a:lnTo>
                  <a:lnTo>
                    <a:pt x="125" y="4"/>
                  </a:lnTo>
                  <a:lnTo>
                    <a:pt x="129" y="0"/>
                  </a:lnTo>
                  <a:lnTo>
                    <a:pt x="133" y="4"/>
                  </a:lnTo>
                  <a:lnTo>
                    <a:pt x="137" y="12"/>
                  </a:lnTo>
                  <a:lnTo>
                    <a:pt x="141" y="28"/>
                  </a:lnTo>
                  <a:lnTo>
                    <a:pt x="145" y="52"/>
                  </a:lnTo>
                  <a:lnTo>
                    <a:pt x="149" y="76"/>
                  </a:lnTo>
                  <a:lnTo>
                    <a:pt x="153" y="104"/>
                  </a:lnTo>
                  <a:lnTo>
                    <a:pt x="157" y="132"/>
                  </a:lnTo>
                  <a:lnTo>
                    <a:pt x="161" y="160"/>
                  </a:lnTo>
                  <a:lnTo>
                    <a:pt x="165" y="188"/>
                  </a:lnTo>
                  <a:lnTo>
                    <a:pt x="169" y="220"/>
                  </a:lnTo>
                  <a:lnTo>
                    <a:pt x="173" y="252"/>
                  </a:lnTo>
                  <a:lnTo>
                    <a:pt x="177" y="284"/>
                  </a:lnTo>
                  <a:lnTo>
                    <a:pt x="181" y="320"/>
                  </a:lnTo>
                  <a:lnTo>
                    <a:pt x="185" y="352"/>
                  </a:lnTo>
                  <a:lnTo>
                    <a:pt x="189" y="388"/>
                  </a:lnTo>
                  <a:lnTo>
                    <a:pt x="193" y="424"/>
                  </a:lnTo>
                  <a:lnTo>
                    <a:pt x="197" y="464"/>
                  </a:lnTo>
                  <a:lnTo>
                    <a:pt x="201" y="504"/>
                  </a:lnTo>
                  <a:lnTo>
                    <a:pt x="205" y="548"/>
                  </a:lnTo>
                  <a:lnTo>
                    <a:pt x="209" y="588"/>
                  </a:lnTo>
                  <a:lnTo>
                    <a:pt x="213" y="628"/>
                  </a:lnTo>
                  <a:lnTo>
                    <a:pt x="217" y="664"/>
                  </a:lnTo>
                  <a:lnTo>
                    <a:pt x="221" y="696"/>
                  </a:lnTo>
                  <a:lnTo>
                    <a:pt x="225" y="724"/>
                  </a:lnTo>
                  <a:lnTo>
                    <a:pt x="229" y="748"/>
                  </a:lnTo>
                  <a:lnTo>
                    <a:pt x="233" y="760"/>
                  </a:lnTo>
                  <a:lnTo>
                    <a:pt x="237" y="772"/>
                  </a:lnTo>
                  <a:lnTo>
                    <a:pt x="241" y="772"/>
                  </a:lnTo>
                  <a:lnTo>
                    <a:pt x="245" y="764"/>
                  </a:lnTo>
                  <a:lnTo>
                    <a:pt x="249" y="756"/>
                  </a:lnTo>
                  <a:lnTo>
                    <a:pt x="253" y="740"/>
                  </a:lnTo>
                  <a:lnTo>
                    <a:pt x="257" y="728"/>
                  </a:lnTo>
                  <a:lnTo>
                    <a:pt x="261" y="712"/>
                  </a:lnTo>
                  <a:lnTo>
                    <a:pt x="265" y="704"/>
                  </a:lnTo>
                  <a:lnTo>
                    <a:pt x="269" y="696"/>
                  </a:lnTo>
                  <a:lnTo>
                    <a:pt x="273" y="692"/>
                  </a:lnTo>
                  <a:lnTo>
                    <a:pt x="277" y="692"/>
                  </a:lnTo>
                  <a:lnTo>
                    <a:pt x="281" y="692"/>
                  </a:lnTo>
                  <a:lnTo>
                    <a:pt x="285" y="696"/>
                  </a:lnTo>
                  <a:lnTo>
                    <a:pt x="289" y="696"/>
                  </a:lnTo>
                  <a:lnTo>
                    <a:pt x="293" y="696"/>
                  </a:lnTo>
                  <a:lnTo>
                    <a:pt x="297" y="696"/>
                  </a:lnTo>
                  <a:lnTo>
                    <a:pt x="301" y="692"/>
                  </a:lnTo>
                  <a:lnTo>
                    <a:pt x="305" y="680"/>
                  </a:lnTo>
                  <a:lnTo>
                    <a:pt x="309" y="672"/>
                  </a:lnTo>
                  <a:lnTo>
                    <a:pt x="313" y="656"/>
                  </a:lnTo>
                  <a:lnTo>
                    <a:pt x="317" y="644"/>
                  </a:lnTo>
                  <a:lnTo>
                    <a:pt x="321" y="632"/>
                  </a:lnTo>
                  <a:lnTo>
                    <a:pt x="325" y="624"/>
                  </a:lnTo>
                  <a:lnTo>
                    <a:pt x="329" y="616"/>
                  </a:lnTo>
                  <a:lnTo>
                    <a:pt x="333" y="616"/>
                  </a:lnTo>
                  <a:lnTo>
                    <a:pt x="337" y="616"/>
                  </a:lnTo>
                  <a:lnTo>
                    <a:pt x="341" y="624"/>
                  </a:lnTo>
                  <a:lnTo>
                    <a:pt x="345" y="628"/>
                  </a:lnTo>
                  <a:lnTo>
                    <a:pt x="349" y="636"/>
                  </a:lnTo>
                  <a:lnTo>
                    <a:pt x="353" y="644"/>
                  </a:lnTo>
                  <a:lnTo>
                    <a:pt x="357" y="648"/>
                  </a:lnTo>
                  <a:lnTo>
                    <a:pt x="361" y="648"/>
                  </a:lnTo>
                  <a:lnTo>
                    <a:pt x="365" y="648"/>
                  </a:lnTo>
                  <a:lnTo>
                    <a:pt x="369" y="640"/>
                  </a:lnTo>
                  <a:lnTo>
                    <a:pt x="373" y="632"/>
                  </a:lnTo>
                  <a:lnTo>
                    <a:pt x="377" y="616"/>
                  </a:lnTo>
                  <a:lnTo>
                    <a:pt x="381" y="600"/>
                  </a:lnTo>
                  <a:lnTo>
                    <a:pt x="385" y="588"/>
                  </a:lnTo>
                  <a:lnTo>
                    <a:pt x="389" y="572"/>
                  </a:lnTo>
                  <a:lnTo>
                    <a:pt x="393" y="556"/>
                  </a:lnTo>
                  <a:lnTo>
                    <a:pt x="397" y="544"/>
                  </a:lnTo>
                  <a:lnTo>
                    <a:pt x="401" y="536"/>
                  </a:lnTo>
                  <a:lnTo>
                    <a:pt x="405" y="528"/>
                  </a:lnTo>
                  <a:lnTo>
                    <a:pt x="409" y="520"/>
                  </a:lnTo>
                  <a:lnTo>
                    <a:pt x="413" y="512"/>
                  </a:lnTo>
                  <a:lnTo>
                    <a:pt x="417" y="504"/>
                  </a:lnTo>
                  <a:lnTo>
                    <a:pt x="421" y="496"/>
                  </a:lnTo>
                  <a:lnTo>
                    <a:pt x="425" y="488"/>
                  </a:lnTo>
                  <a:lnTo>
                    <a:pt x="429" y="480"/>
                  </a:lnTo>
                  <a:lnTo>
                    <a:pt x="433" y="468"/>
                  </a:lnTo>
                  <a:lnTo>
                    <a:pt x="437" y="456"/>
                  </a:lnTo>
                  <a:lnTo>
                    <a:pt x="441" y="444"/>
                  </a:lnTo>
                  <a:lnTo>
                    <a:pt x="445" y="428"/>
                  </a:lnTo>
                  <a:lnTo>
                    <a:pt x="449" y="412"/>
                  </a:lnTo>
                  <a:lnTo>
                    <a:pt x="453" y="388"/>
                  </a:lnTo>
                  <a:lnTo>
                    <a:pt x="457" y="364"/>
                  </a:lnTo>
                  <a:lnTo>
                    <a:pt x="461" y="336"/>
                  </a:lnTo>
                  <a:lnTo>
                    <a:pt x="465" y="308"/>
                  </a:lnTo>
                  <a:lnTo>
                    <a:pt x="469" y="276"/>
                  </a:lnTo>
                  <a:lnTo>
                    <a:pt x="473" y="248"/>
                  </a:lnTo>
                  <a:lnTo>
                    <a:pt x="477" y="220"/>
                  </a:lnTo>
                  <a:lnTo>
                    <a:pt x="481" y="196"/>
                  </a:lnTo>
                  <a:lnTo>
                    <a:pt x="485" y="172"/>
                  </a:lnTo>
                  <a:lnTo>
                    <a:pt x="489" y="156"/>
                  </a:lnTo>
                  <a:lnTo>
                    <a:pt x="493" y="144"/>
                  </a:lnTo>
                  <a:lnTo>
                    <a:pt x="497" y="132"/>
                  </a:lnTo>
                  <a:lnTo>
                    <a:pt x="501" y="128"/>
                  </a:lnTo>
                  <a:lnTo>
                    <a:pt x="505" y="116"/>
                  </a:lnTo>
                  <a:lnTo>
                    <a:pt x="509" y="104"/>
                  </a:lnTo>
                  <a:lnTo>
                    <a:pt x="513" y="88"/>
                  </a:lnTo>
                </a:path>
              </a:pathLst>
            </a:custGeom>
            <a:noFill/>
            <a:ln w="0" cap="rnd">
              <a:solidFill>
                <a:srgbClr val="0000FF"/>
              </a:solidFill>
              <a:prstDash val="sysDot"/>
              <a:round/>
              <a:headEnd/>
              <a:tailEnd/>
            </a:ln>
          </p:spPr>
          <p:txBody>
            <a:bodyPr/>
            <a:lstStyle/>
            <a:p>
              <a:endParaRPr lang="en-US">
                <a:solidFill>
                  <a:srgbClr val="000000"/>
                </a:solidFill>
              </a:endParaRPr>
            </a:p>
          </p:txBody>
        </p:sp>
        <p:sp>
          <p:nvSpPr>
            <p:cNvPr id="20660" name="Freeform 439"/>
            <p:cNvSpPr>
              <a:spLocks/>
            </p:cNvSpPr>
            <p:nvPr/>
          </p:nvSpPr>
          <p:spPr bwMode="auto">
            <a:xfrm>
              <a:off x="3044" y="596"/>
              <a:ext cx="508" cy="768"/>
            </a:xfrm>
            <a:custGeom>
              <a:avLst/>
              <a:gdLst>
                <a:gd name="T0" fmla="*/ 8 w 508"/>
                <a:gd name="T1" fmla="*/ 496 h 768"/>
                <a:gd name="T2" fmla="*/ 20 w 508"/>
                <a:gd name="T3" fmla="*/ 460 h 768"/>
                <a:gd name="T4" fmla="*/ 32 w 508"/>
                <a:gd name="T5" fmla="*/ 472 h 768"/>
                <a:gd name="T6" fmla="*/ 44 w 508"/>
                <a:gd name="T7" fmla="*/ 500 h 768"/>
                <a:gd name="T8" fmla="*/ 56 w 508"/>
                <a:gd name="T9" fmla="*/ 532 h 768"/>
                <a:gd name="T10" fmla="*/ 68 w 508"/>
                <a:gd name="T11" fmla="*/ 548 h 768"/>
                <a:gd name="T12" fmla="*/ 80 w 508"/>
                <a:gd name="T13" fmla="*/ 548 h 768"/>
                <a:gd name="T14" fmla="*/ 92 w 508"/>
                <a:gd name="T15" fmla="*/ 552 h 768"/>
                <a:gd name="T16" fmla="*/ 104 w 508"/>
                <a:gd name="T17" fmla="*/ 576 h 768"/>
                <a:gd name="T18" fmla="*/ 116 w 508"/>
                <a:gd name="T19" fmla="*/ 592 h 768"/>
                <a:gd name="T20" fmla="*/ 128 w 508"/>
                <a:gd name="T21" fmla="*/ 604 h 768"/>
                <a:gd name="T22" fmla="*/ 140 w 508"/>
                <a:gd name="T23" fmla="*/ 600 h 768"/>
                <a:gd name="T24" fmla="*/ 152 w 508"/>
                <a:gd name="T25" fmla="*/ 572 h 768"/>
                <a:gd name="T26" fmla="*/ 164 w 508"/>
                <a:gd name="T27" fmla="*/ 536 h 768"/>
                <a:gd name="T28" fmla="*/ 176 w 508"/>
                <a:gd name="T29" fmla="*/ 508 h 768"/>
                <a:gd name="T30" fmla="*/ 188 w 508"/>
                <a:gd name="T31" fmla="*/ 480 h 768"/>
                <a:gd name="T32" fmla="*/ 200 w 508"/>
                <a:gd name="T33" fmla="*/ 448 h 768"/>
                <a:gd name="T34" fmla="*/ 212 w 508"/>
                <a:gd name="T35" fmla="*/ 400 h 768"/>
                <a:gd name="T36" fmla="*/ 224 w 508"/>
                <a:gd name="T37" fmla="*/ 320 h 768"/>
                <a:gd name="T38" fmla="*/ 236 w 508"/>
                <a:gd name="T39" fmla="*/ 236 h 768"/>
                <a:gd name="T40" fmla="*/ 248 w 508"/>
                <a:gd name="T41" fmla="*/ 164 h 768"/>
                <a:gd name="T42" fmla="*/ 260 w 508"/>
                <a:gd name="T43" fmla="*/ 108 h 768"/>
                <a:gd name="T44" fmla="*/ 272 w 508"/>
                <a:gd name="T45" fmla="*/ 44 h 768"/>
                <a:gd name="T46" fmla="*/ 284 w 508"/>
                <a:gd name="T47" fmla="*/ 4 h 768"/>
                <a:gd name="T48" fmla="*/ 296 w 508"/>
                <a:gd name="T49" fmla="*/ 12 h 768"/>
                <a:gd name="T50" fmla="*/ 308 w 508"/>
                <a:gd name="T51" fmla="*/ 76 h 768"/>
                <a:gd name="T52" fmla="*/ 320 w 508"/>
                <a:gd name="T53" fmla="*/ 164 h 768"/>
                <a:gd name="T54" fmla="*/ 332 w 508"/>
                <a:gd name="T55" fmla="*/ 248 h 768"/>
                <a:gd name="T56" fmla="*/ 344 w 508"/>
                <a:gd name="T57" fmla="*/ 348 h 768"/>
                <a:gd name="T58" fmla="*/ 356 w 508"/>
                <a:gd name="T59" fmla="*/ 456 h 768"/>
                <a:gd name="T60" fmla="*/ 368 w 508"/>
                <a:gd name="T61" fmla="*/ 580 h 768"/>
                <a:gd name="T62" fmla="*/ 380 w 508"/>
                <a:gd name="T63" fmla="*/ 692 h 768"/>
                <a:gd name="T64" fmla="*/ 392 w 508"/>
                <a:gd name="T65" fmla="*/ 760 h 768"/>
                <a:gd name="T66" fmla="*/ 404 w 508"/>
                <a:gd name="T67" fmla="*/ 764 h 768"/>
                <a:gd name="T68" fmla="*/ 416 w 508"/>
                <a:gd name="T69" fmla="*/ 724 h 768"/>
                <a:gd name="T70" fmla="*/ 428 w 508"/>
                <a:gd name="T71" fmla="*/ 696 h 768"/>
                <a:gd name="T72" fmla="*/ 440 w 508"/>
                <a:gd name="T73" fmla="*/ 700 h 768"/>
                <a:gd name="T74" fmla="*/ 452 w 508"/>
                <a:gd name="T75" fmla="*/ 704 h 768"/>
                <a:gd name="T76" fmla="*/ 464 w 508"/>
                <a:gd name="T77" fmla="*/ 692 h 768"/>
                <a:gd name="T78" fmla="*/ 476 w 508"/>
                <a:gd name="T79" fmla="*/ 652 h 768"/>
                <a:gd name="T80" fmla="*/ 488 w 508"/>
                <a:gd name="T81" fmla="*/ 628 h 768"/>
                <a:gd name="T82" fmla="*/ 500 w 508"/>
                <a:gd name="T83" fmla="*/ 632 h 7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68"/>
                <a:gd name="T128" fmla="*/ 508 w 508"/>
                <a:gd name="T129" fmla="*/ 768 h 7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68">
                  <a:moveTo>
                    <a:pt x="0" y="604"/>
                  </a:moveTo>
                  <a:lnTo>
                    <a:pt x="4" y="532"/>
                  </a:lnTo>
                  <a:lnTo>
                    <a:pt x="8" y="496"/>
                  </a:lnTo>
                  <a:lnTo>
                    <a:pt x="12" y="476"/>
                  </a:lnTo>
                  <a:lnTo>
                    <a:pt x="16" y="464"/>
                  </a:lnTo>
                  <a:lnTo>
                    <a:pt x="20" y="460"/>
                  </a:lnTo>
                  <a:lnTo>
                    <a:pt x="24" y="460"/>
                  </a:lnTo>
                  <a:lnTo>
                    <a:pt x="28" y="464"/>
                  </a:lnTo>
                  <a:lnTo>
                    <a:pt x="32" y="472"/>
                  </a:lnTo>
                  <a:lnTo>
                    <a:pt x="36" y="480"/>
                  </a:lnTo>
                  <a:lnTo>
                    <a:pt x="40" y="488"/>
                  </a:lnTo>
                  <a:lnTo>
                    <a:pt x="44" y="500"/>
                  </a:lnTo>
                  <a:lnTo>
                    <a:pt x="48" y="512"/>
                  </a:lnTo>
                  <a:lnTo>
                    <a:pt x="52" y="520"/>
                  </a:lnTo>
                  <a:lnTo>
                    <a:pt x="56" y="532"/>
                  </a:lnTo>
                  <a:lnTo>
                    <a:pt x="60" y="540"/>
                  </a:lnTo>
                  <a:lnTo>
                    <a:pt x="64" y="544"/>
                  </a:lnTo>
                  <a:lnTo>
                    <a:pt x="68" y="548"/>
                  </a:lnTo>
                  <a:lnTo>
                    <a:pt x="72" y="548"/>
                  </a:lnTo>
                  <a:lnTo>
                    <a:pt x="76" y="548"/>
                  </a:lnTo>
                  <a:lnTo>
                    <a:pt x="80" y="548"/>
                  </a:lnTo>
                  <a:lnTo>
                    <a:pt x="84" y="548"/>
                  </a:lnTo>
                  <a:lnTo>
                    <a:pt x="88" y="548"/>
                  </a:lnTo>
                  <a:lnTo>
                    <a:pt x="92" y="552"/>
                  </a:lnTo>
                  <a:lnTo>
                    <a:pt x="96" y="560"/>
                  </a:lnTo>
                  <a:lnTo>
                    <a:pt x="100" y="568"/>
                  </a:lnTo>
                  <a:lnTo>
                    <a:pt x="104" y="576"/>
                  </a:lnTo>
                  <a:lnTo>
                    <a:pt x="108" y="580"/>
                  </a:lnTo>
                  <a:lnTo>
                    <a:pt x="112" y="588"/>
                  </a:lnTo>
                  <a:lnTo>
                    <a:pt x="116" y="592"/>
                  </a:lnTo>
                  <a:lnTo>
                    <a:pt x="120" y="596"/>
                  </a:lnTo>
                  <a:lnTo>
                    <a:pt x="124" y="600"/>
                  </a:lnTo>
                  <a:lnTo>
                    <a:pt x="128" y="604"/>
                  </a:lnTo>
                  <a:lnTo>
                    <a:pt x="132" y="604"/>
                  </a:lnTo>
                  <a:lnTo>
                    <a:pt x="136" y="604"/>
                  </a:lnTo>
                  <a:lnTo>
                    <a:pt x="140" y="600"/>
                  </a:lnTo>
                  <a:lnTo>
                    <a:pt x="144" y="592"/>
                  </a:lnTo>
                  <a:lnTo>
                    <a:pt x="148" y="584"/>
                  </a:lnTo>
                  <a:lnTo>
                    <a:pt x="152" y="572"/>
                  </a:lnTo>
                  <a:lnTo>
                    <a:pt x="156" y="560"/>
                  </a:lnTo>
                  <a:lnTo>
                    <a:pt x="160" y="548"/>
                  </a:lnTo>
                  <a:lnTo>
                    <a:pt x="164" y="536"/>
                  </a:lnTo>
                  <a:lnTo>
                    <a:pt x="168" y="528"/>
                  </a:lnTo>
                  <a:lnTo>
                    <a:pt x="172" y="516"/>
                  </a:lnTo>
                  <a:lnTo>
                    <a:pt x="176" y="508"/>
                  </a:lnTo>
                  <a:lnTo>
                    <a:pt x="180" y="500"/>
                  </a:lnTo>
                  <a:lnTo>
                    <a:pt x="184" y="488"/>
                  </a:lnTo>
                  <a:lnTo>
                    <a:pt x="188" y="480"/>
                  </a:lnTo>
                  <a:lnTo>
                    <a:pt x="192" y="472"/>
                  </a:lnTo>
                  <a:lnTo>
                    <a:pt x="196" y="460"/>
                  </a:lnTo>
                  <a:lnTo>
                    <a:pt x="200" y="448"/>
                  </a:lnTo>
                  <a:lnTo>
                    <a:pt x="204" y="436"/>
                  </a:lnTo>
                  <a:lnTo>
                    <a:pt x="208" y="420"/>
                  </a:lnTo>
                  <a:lnTo>
                    <a:pt x="212" y="400"/>
                  </a:lnTo>
                  <a:lnTo>
                    <a:pt x="216" y="376"/>
                  </a:lnTo>
                  <a:lnTo>
                    <a:pt x="220" y="348"/>
                  </a:lnTo>
                  <a:lnTo>
                    <a:pt x="224" y="320"/>
                  </a:lnTo>
                  <a:lnTo>
                    <a:pt x="228" y="292"/>
                  </a:lnTo>
                  <a:lnTo>
                    <a:pt x="232" y="264"/>
                  </a:lnTo>
                  <a:lnTo>
                    <a:pt x="236" y="236"/>
                  </a:lnTo>
                  <a:lnTo>
                    <a:pt x="240" y="212"/>
                  </a:lnTo>
                  <a:lnTo>
                    <a:pt x="244" y="184"/>
                  </a:lnTo>
                  <a:lnTo>
                    <a:pt x="248" y="164"/>
                  </a:lnTo>
                  <a:lnTo>
                    <a:pt x="252" y="144"/>
                  </a:lnTo>
                  <a:lnTo>
                    <a:pt x="256" y="124"/>
                  </a:lnTo>
                  <a:lnTo>
                    <a:pt x="260" y="108"/>
                  </a:lnTo>
                  <a:lnTo>
                    <a:pt x="264" y="88"/>
                  </a:lnTo>
                  <a:lnTo>
                    <a:pt x="268" y="64"/>
                  </a:lnTo>
                  <a:lnTo>
                    <a:pt x="272" y="44"/>
                  </a:lnTo>
                  <a:lnTo>
                    <a:pt x="276" y="28"/>
                  </a:lnTo>
                  <a:lnTo>
                    <a:pt x="280" y="12"/>
                  </a:lnTo>
                  <a:lnTo>
                    <a:pt x="284" y="4"/>
                  </a:lnTo>
                  <a:lnTo>
                    <a:pt x="288" y="0"/>
                  </a:lnTo>
                  <a:lnTo>
                    <a:pt x="292" y="0"/>
                  </a:lnTo>
                  <a:lnTo>
                    <a:pt x="296" y="12"/>
                  </a:lnTo>
                  <a:lnTo>
                    <a:pt x="300" y="28"/>
                  </a:lnTo>
                  <a:lnTo>
                    <a:pt x="304" y="52"/>
                  </a:lnTo>
                  <a:lnTo>
                    <a:pt x="308" y="76"/>
                  </a:lnTo>
                  <a:lnTo>
                    <a:pt x="312" y="108"/>
                  </a:lnTo>
                  <a:lnTo>
                    <a:pt x="316" y="136"/>
                  </a:lnTo>
                  <a:lnTo>
                    <a:pt x="320" y="164"/>
                  </a:lnTo>
                  <a:lnTo>
                    <a:pt x="324" y="188"/>
                  </a:lnTo>
                  <a:lnTo>
                    <a:pt x="328" y="216"/>
                  </a:lnTo>
                  <a:lnTo>
                    <a:pt x="332" y="248"/>
                  </a:lnTo>
                  <a:lnTo>
                    <a:pt x="336" y="280"/>
                  </a:lnTo>
                  <a:lnTo>
                    <a:pt x="340" y="312"/>
                  </a:lnTo>
                  <a:lnTo>
                    <a:pt x="344" y="348"/>
                  </a:lnTo>
                  <a:lnTo>
                    <a:pt x="348" y="380"/>
                  </a:lnTo>
                  <a:lnTo>
                    <a:pt x="352" y="416"/>
                  </a:lnTo>
                  <a:lnTo>
                    <a:pt x="356" y="456"/>
                  </a:lnTo>
                  <a:lnTo>
                    <a:pt x="360" y="496"/>
                  </a:lnTo>
                  <a:lnTo>
                    <a:pt x="364" y="536"/>
                  </a:lnTo>
                  <a:lnTo>
                    <a:pt x="368" y="580"/>
                  </a:lnTo>
                  <a:lnTo>
                    <a:pt x="372" y="620"/>
                  </a:lnTo>
                  <a:lnTo>
                    <a:pt x="376" y="660"/>
                  </a:lnTo>
                  <a:lnTo>
                    <a:pt x="380" y="692"/>
                  </a:lnTo>
                  <a:lnTo>
                    <a:pt x="384" y="724"/>
                  </a:lnTo>
                  <a:lnTo>
                    <a:pt x="388" y="744"/>
                  </a:lnTo>
                  <a:lnTo>
                    <a:pt x="392" y="760"/>
                  </a:lnTo>
                  <a:lnTo>
                    <a:pt x="396" y="768"/>
                  </a:lnTo>
                  <a:lnTo>
                    <a:pt x="400" y="768"/>
                  </a:lnTo>
                  <a:lnTo>
                    <a:pt x="404" y="764"/>
                  </a:lnTo>
                  <a:lnTo>
                    <a:pt x="408" y="752"/>
                  </a:lnTo>
                  <a:lnTo>
                    <a:pt x="412" y="740"/>
                  </a:lnTo>
                  <a:lnTo>
                    <a:pt x="416" y="724"/>
                  </a:lnTo>
                  <a:lnTo>
                    <a:pt x="420" y="712"/>
                  </a:lnTo>
                  <a:lnTo>
                    <a:pt x="424" y="704"/>
                  </a:lnTo>
                  <a:lnTo>
                    <a:pt x="428" y="696"/>
                  </a:lnTo>
                  <a:lnTo>
                    <a:pt x="432" y="696"/>
                  </a:lnTo>
                  <a:lnTo>
                    <a:pt x="436" y="696"/>
                  </a:lnTo>
                  <a:lnTo>
                    <a:pt x="440" y="700"/>
                  </a:lnTo>
                  <a:lnTo>
                    <a:pt x="444" y="704"/>
                  </a:lnTo>
                  <a:lnTo>
                    <a:pt x="448" y="704"/>
                  </a:lnTo>
                  <a:lnTo>
                    <a:pt x="452" y="704"/>
                  </a:lnTo>
                  <a:lnTo>
                    <a:pt x="456" y="704"/>
                  </a:lnTo>
                  <a:lnTo>
                    <a:pt x="460" y="700"/>
                  </a:lnTo>
                  <a:lnTo>
                    <a:pt x="464" y="692"/>
                  </a:lnTo>
                  <a:lnTo>
                    <a:pt x="468" y="680"/>
                  </a:lnTo>
                  <a:lnTo>
                    <a:pt x="472" y="664"/>
                  </a:lnTo>
                  <a:lnTo>
                    <a:pt x="476" y="652"/>
                  </a:lnTo>
                  <a:lnTo>
                    <a:pt x="480" y="640"/>
                  </a:lnTo>
                  <a:lnTo>
                    <a:pt x="484" y="632"/>
                  </a:lnTo>
                  <a:lnTo>
                    <a:pt x="488" y="628"/>
                  </a:lnTo>
                  <a:lnTo>
                    <a:pt x="492" y="624"/>
                  </a:lnTo>
                  <a:lnTo>
                    <a:pt x="496" y="628"/>
                  </a:lnTo>
                  <a:lnTo>
                    <a:pt x="500" y="632"/>
                  </a:lnTo>
                  <a:lnTo>
                    <a:pt x="504" y="640"/>
                  </a:lnTo>
                  <a:lnTo>
                    <a:pt x="508" y="648"/>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61" name="Freeform 440"/>
            <p:cNvSpPr>
              <a:spLocks/>
            </p:cNvSpPr>
            <p:nvPr/>
          </p:nvSpPr>
          <p:spPr bwMode="auto">
            <a:xfrm>
              <a:off x="3552" y="588"/>
              <a:ext cx="513" cy="780"/>
            </a:xfrm>
            <a:custGeom>
              <a:avLst/>
              <a:gdLst>
                <a:gd name="T0" fmla="*/ 12 w 513"/>
                <a:gd name="T1" fmla="*/ 668 h 780"/>
                <a:gd name="T2" fmla="*/ 24 w 513"/>
                <a:gd name="T3" fmla="*/ 676 h 780"/>
                <a:gd name="T4" fmla="*/ 36 w 513"/>
                <a:gd name="T5" fmla="*/ 664 h 780"/>
                <a:gd name="T6" fmla="*/ 48 w 513"/>
                <a:gd name="T7" fmla="*/ 632 h 780"/>
                <a:gd name="T8" fmla="*/ 60 w 513"/>
                <a:gd name="T9" fmla="*/ 588 h 780"/>
                <a:gd name="T10" fmla="*/ 72 w 513"/>
                <a:gd name="T11" fmla="*/ 552 h 780"/>
                <a:gd name="T12" fmla="*/ 85 w 513"/>
                <a:gd name="T13" fmla="*/ 524 h 780"/>
                <a:gd name="T14" fmla="*/ 97 w 513"/>
                <a:gd name="T15" fmla="*/ 496 h 780"/>
                <a:gd name="T16" fmla="*/ 109 w 513"/>
                <a:gd name="T17" fmla="*/ 452 h 780"/>
                <a:gd name="T18" fmla="*/ 121 w 513"/>
                <a:gd name="T19" fmla="*/ 376 h 780"/>
                <a:gd name="T20" fmla="*/ 133 w 513"/>
                <a:gd name="T21" fmla="*/ 288 h 780"/>
                <a:gd name="T22" fmla="*/ 145 w 513"/>
                <a:gd name="T23" fmla="*/ 208 h 780"/>
                <a:gd name="T24" fmla="*/ 157 w 513"/>
                <a:gd name="T25" fmla="*/ 140 h 780"/>
                <a:gd name="T26" fmla="*/ 169 w 513"/>
                <a:gd name="T27" fmla="*/ 88 h 780"/>
                <a:gd name="T28" fmla="*/ 181 w 513"/>
                <a:gd name="T29" fmla="*/ 28 h 780"/>
                <a:gd name="T30" fmla="*/ 193 w 513"/>
                <a:gd name="T31" fmla="*/ 0 h 780"/>
                <a:gd name="T32" fmla="*/ 205 w 513"/>
                <a:gd name="T33" fmla="*/ 32 h 780"/>
                <a:gd name="T34" fmla="*/ 217 w 513"/>
                <a:gd name="T35" fmla="*/ 112 h 780"/>
                <a:gd name="T36" fmla="*/ 229 w 513"/>
                <a:gd name="T37" fmla="*/ 188 h 780"/>
                <a:gd name="T38" fmla="*/ 241 w 513"/>
                <a:gd name="T39" fmla="*/ 280 h 780"/>
                <a:gd name="T40" fmla="*/ 253 w 513"/>
                <a:gd name="T41" fmla="*/ 380 h 780"/>
                <a:gd name="T42" fmla="*/ 265 w 513"/>
                <a:gd name="T43" fmla="*/ 496 h 780"/>
                <a:gd name="T44" fmla="*/ 277 w 513"/>
                <a:gd name="T45" fmla="*/ 620 h 780"/>
                <a:gd name="T46" fmla="*/ 289 w 513"/>
                <a:gd name="T47" fmla="*/ 724 h 780"/>
                <a:gd name="T48" fmla="*/ 301 w 513"/>
                <a:gd name="T49" fmla="*/ 776 h 780"/>
                <a:gd name="T50" fmla="*/ 313 w 513"/>
                <a:gd name="T51" fmla="*/ 764 h 780"/>
                <a:gd name="T52" fmla="*/ 325 w 513"/>
                <a:gd name="T53" fmla="*/ 724 h 780"/>
                <a:gd name="T54" fmla="*/ 337 w 513"/>
                <a:gd name="T55" fmla="*/ 704 h 780"/>
                <a:gd name="T56" fmla="*/ 349 w 513"/>
                <a:gd name="T57" fmla="*/ 708 h 780"/>
                <a:gd name="T58" fmla="*/ 361 w 513"/>
                <a:gd name="T59" fmla="*/ 712 h 780"/>
                <a:gd name="T60" fmla="*/ 373 w 513"/>
                <a:gd name="T61" fmla="*/ 688 h 780"/>
                <a:gd name="T62" fmla="*/ 385 w 513"/>
                <a:gd name="T63" fmla="*/ 652 h 780"/>
                <a:gd name="T64" fmla="*/ 397 w 513"/>
                <a:gd name="T65" fmla="*/ 632 h 780"/>
                <a:gd name="T66" fmla="*/ 409 w 513"/>
                <a:gd name="T67" fmla="*/ 648 h 780"/>
                <a:gd name="T68" fmla="*/ 421 w 513"/>
                <a:gd name="T69" fmla="*/ 668 h 780"/>
                <a:gd name="T70" fmla="*/ 433 w 513"/>
                <a:gd name="T71" fmla="*/ 676 h 780"/>
                <a:gd name="T72" fmla="*/ 445 w 513"/>
                <a:gd name="T73" fmla="*/ 668 h 780"/>
                <a:gd name="T74" fmla="*/ 457 w 513"/>
                <a:gd name="T75" fmla="*/ 636 h 780"/>
                <a:gd name="T76" fmla="*/ 469 w 513"/>
                <a:gd name="T77" fmla="*/ 592 h 780"/>
                <a:gd name="T78" fmla="*/ 481 w 513"/>
                <a:gd name="T79" fmla="*/ 556 h 780"/>
                <a:gd name="T80" fmla="*/ 493 w 513"/>
                <a:gd name="T81" fmla="*/ 528 h 780"/>
                <a:gd name="T82" fmla="*/ 505 w 513"/>
                <a:gd name="T83" fmla="*/ 500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656"/>
                  </a:moveTo>
                  <a:lnTo>
                    <a:pt x="8" y="664"/>
                  </a:lnTo>
                  <a:lnTo>
                    <a:pt x="12" y="668"/>
                  </a:lnTo>
                  <a:lnTo>
                    <a:pt x="16" y="672"/>
                  </a:lnTo>
                  <a:lnTo>
                    <a:pt x="20" y="672"/>
                  </a:lnTo>
                  <a:lnTo>
                    <a:pt x="24" y="676"/>
                  </a:lnTo>
                  <a:lnTo>
                    <a:pt x="28" y="672"/>
                  </a:lnTo>
                  <a:lnTo>
                    <a:pt x="32" y="672"/>
                  </a:lnTo>
                  <a:lnTo>
                    <a:pt x="36" y="664"/>
                  </a:lnTo>
                  <a:lnTo>
                    <a:pt x="40" y="656"/>
                  </a:lnTo>
                  <a:lnTo>
                    <a:pt x="44" y="644"/>
                  </a:lnTo>
                  <a:lnTo>
                    <a:pt x="48" y="632"/>
                  </a:lnTo>
                  <a:lnTo>
                    <a:pt x="52" y="616"/>
                  </a:lnTo>
                  <a:lnTo>
                    <a:pt x="56" y="600"/>
                  </a:lnTo>
                  <a:lnTo>
                    <a:pt x="60" y="588"/>
                  </a:lnTo>
                  <a:lnTo>
                    <a:pt x="64" y="572"/>
                  </a:lnTo>
                  <a:lnTo>
                    <a:pt x="68" y="564"/>
                  </a:lnTo>
                  <a:lnTo>
                    <a:pt x="72" y="552"/>
                  </a:lnTo>
                  <a:lnTo>
                    <a:pt x="76" y="544"/>
                  </a:lnTo>
                  <a:lnTo>
                    <a:pt x="81" y="536"/>
                  </a:lnTo>
                  <a:lnTo>
                    <a:pt x="85" y="524"/>
                  </a:lnTo>
                  <a:lnTo>
                    <a:pt x="89" y="516"/>
                  </a:lnTo>
                  <a:lnTo>
                    <a:pt x="93" y="508"/>
                  </a:lnTo>
                  <a:lnTo>
                    <a:pt x="97" y="496"/>
                  </a:lnTo>
                  <a:lnTo>
                    <a:pt x="101" y="484"/>
                  </a:lnTo>
                  <a:lnTo>
                    <a:pt x="105" y="468"/>
                  </a:lnTo>
                  <a:lnTo>
                    <a:pt x="109" y="452"/>
                  </a:lnTo>
                  <a:lnTo>
                    <a:pt x="113" y="428"/>
                  </a:lnTo>
                  <a:lnTo>
                    <a:pt x="117" y="404"/>
                  </a:lnTo>
                  <a:lnTo>
                    <a:pt x="121" y="376"/>
                  </a:lnTo>
                  <a:lnTo>
                    <a:pt x="125" y="348"/>
                  </a:lnTo>
                  <a:lnTo>
                    <a:pt x="129" y="320"/>
                  </a:lnTo>
                  <a:lnTo>
                    <a:pt x="133" y="288"/>
                  </a:lnTo>
                  <a:lnTo>
                    <a:pt x="137" y="260"/>
                  </a:lnTo>
                  <a:lnTo>
                    <a:pt x="141" y="232"/>
                  </a:lnTo>
                  <a:lnTo>
                    <a:pt x="145" y="208"/>
                  </a:lnTo>
                  <a:lnTo>
                    <a:pt x="149" y="184"/>
                  </a:lnTo>
                  <a:lnTo>
                    <a:pt x="153" y="160"/>
                  </a:lnTo>
                  <a:lnTo>
                    <a:pt x="157" y="140"/>
                  </a:lnTo>
                  <a:lnTo>
                    <a:pt x="161" y="124"/>
                  </a:lnTo>
                  <a:lnTo>
                    <a:pt x="165" y="108"/>
                  </a:lnTo>
                  <a:lnTo>
                    <a:pt x="169" y="88"/>
                  </a:lnTo>
                  <a:lnTo>
                    <a:pt x="173" y="68"/>
                  </a:lnTo>
                  <a:lnTo>
                    <a:pt x="177" y="48"/>
                  </a:lnTo>
                  <a:lnTo>
                    <a:pt x="181" y="28"/>
                  </a:lnTo>
                  <a:lnTo>
                    <a:pt x="185" y="16"/>
                  </a:lnTo>
                  <a:lnTo>
                    <a:pt x="189" y="4"/>
                  </a:lnTo>
                  <a:lnTo>
                    <a:pt x="193" y="0"/>
                  </a:lnTo>
                  <a:lnTo>
                    <a:pt x="197" y="4"/>
                  </a:lnTo>
                  <a:lnTo>
                    <a:pt x="201" y="16"/>
                  </a:lnTo>
                  <a:lnTo>
                    <a:pt x="205" y="32"/>
                  </a:lnTo>
                  <a:lnTo>
                    <a:pt x="209" y="56"/>
                  </a:lnTo>
                  <a:lnTo>
                    <a:pt x="213" y="80"/>
                  </a:lnTo>
                  <a:lnTo>
                    <a:pt x="217" y="112"/>
                  </a:lnTo>
                  <a:lnTo>
                    <a:pt x="221" y="140"/>
                  </a:lnTo>
                  <a:lnTo>
                    <a:pt x="225" y="164"/>
                  </a:lnTo>
                  <a:lnTo>
                    <a:pt x="229" y="188"/>
                  </a:lnTo>
                  <a:lnTo>
                    <a:pt x="233" y="216"/>
                  </a:lnTo>
                  <a:lnTo>
                    <a:pt x="237" y="248"/>
                  </a:lnTo>
                  <a:lnTo>
                    <a:pt x="241" y="280"/>
                  </a:lnTo>
                  <a:lnTo>
                    <a:pt x="245" y="312"/>
                  </a:lnTo>
                  <a:lnTo>
                    <a:pt x="249" y="348"/>
                  </a:lnTo>
                  <a:lnTo>
                    <a:pt x="253" y="380"/>
                  </a:lnTo>
                  <a:lnTo>
                    <a:pt x="257" y="416"/>
                  </a:lnTo>
                  <a:lnTo>
                    <a:pt x="261" y="456"/>
                  </a:lnTo>
                  <a:lnTo>
                    <a:pt x="265" y="496"/>
                  </a:lnTo>
                  <a:lnTo>
                    <a:pt x="269" y="536"/>
                  </a:lnTo>
                  <a:lnTo>
                    <a:pt x="273" y="576"/>
                  </a:lnTo>
                  <a:lnTo>
                    <a:pt x="277" y="620"/>
                  </a:lnTo>
                  <a:lnTo>
                    <a:pt x="281" y="660"/>
                  </a:lnTo>
                  <a:lnTo>
                    <a:pt x="285" y="692"/>
                  </a:lnTo>
                  <a:lnTo>
                    <a:pt x="289" y="724"/>
                  </a:lnTo>
                  <a:lnTo>
                    <a:pt x="293" y="748"/>
                  </a:lnTo>
                  <a:lnTo>
                    <a:pt x="297" y="768"/>
                  </a:lnTo>
                  <a:lnTo>
                    <a:pt x="301" y="776"/>
                  </a:lnTo>
                  <a:lnTo>
                    <a:pt x="305" y="780"/>
                  </a:lnTo>
                  <a:lnTo>
                    <a:pt x="309" y="772"/>
                  </a:lnTo>
                  <a:lnTo>
                    <a:pt x="313" y="764"/>
                  </a:lnTo>
                  <a:lnTo>
                    <a:pt x="317" y="748"/>
                  </a:lnTo>
                  <a:lnTo>
                    <a:pt x="321" y="736"/>
                  </a:lnTo>
                  <a:lnTo>
                    <a:pt x="325" y="724"/>
                  </a:lnTo>
                  <a:lnTo>
                    <a:pt x="329" y="712"/>
                  </a:lnTo>
                  <a:lnTo>
                    <a:pt x="333" y="708"/>
                  </a:lnTo>
                  <a:lnTo>
                    <a:pt x="337" y="704"/>
                  </a:lnTo>
                  <a:lnTo>
                    <a:pt x="341" y="704"/>
                  </a:lnTo>
                  <a:lnTo>
                    <a:pt x="345" y="708"/>
                  </a:lnTo>
                  <a:lnTo>
                    <a:pt x="349" y="708"/>
                  </a:lnTo>
                  <a:lnTo>
                    <a:pt x="353" y="712"/>
                  </a:lnTo>
                  <a:lnTo>
                    <a:pt x="357" y="716"/>
                  </a:lnTo>
                  <a:lnTo>
                    <a:pt x="361" y="712"/>
                  </a:lnTo>
                  <a:lnTo>
                    <a:pt x="365" y="708"/>
                  </a:lnTo>
                  <a:lnTo>
                    <a:pt x="369" y="700"/>
                  </a:lnTo>
                  <a:lnTo>
                    <a:pt x="373" y="688"/>
                  </a:lnTo>
                  <a:lnTo>
                    <a:pt x="377" y="676"/>
                  </a:lnTo>
                  <a:lnTo>
                    <a:pt x="381" y="664"/>
                  </a:lnTo>
                  <a:lnTo>
                    <a:pt x="385" y="652"/>
                  </a:lnTo>
                  <a:lnTo>
                    <a:pt x="389" y="640"/>
                  </a:lnTo>
                  <a:lnTo>
                    <a:pt x="393" y="636"/>
                  </a:lnTo>
                  <a:lnTo>
                    <a:pt x="397" y="632"/>
                  </a:lnTo>
                  <a:lnTo>
                    <a:pt x="401" y="636"/>
                  </a:lnTo>
                  <a:lnTo>
                    <a:pt x="405" y="640"/>
                  </a:lnTo>
                  <a:lnTo>
                    <a:pt x="409" y="648"/>
                  </a:lnTo>
                  <a:lnTo>
                    <a:pt x="413" y="656"/>
                  </a:lnTo>
                  <a:lnTo>
                    <a:pt x="417" y="660"/>
                  </a:lnTo>
                  <a:lnTo>
                    <a:pt x="421" y="668"/>
                  </a:lnTo>
                  <a:lnTo>
                    <a:pt x="425" y="672"/>
                  </a:lnTo>
                  <a:lnTo>
                    <a:pt x="429" y="672"/>
                  </a:lnTo>
                  <a:lnTo>
                    <a:pt x="433" y="676"/>
                  </a:lnTo>
                  <a:lnTo>
                    <a:pt x="437" y="676"/>
                  </a:lnTo>
                  <a:lnTo>
                    <a:pt x="441" y="672"/>
                  </a:lnTo>
                  <a:lnTo>
                    <a:pt x="445" y="668"/>
                  </a:lnTo>
                  <a:lnTo>
                    <a:pt x="449" y="660"/>
                  </a:lnTo>
                  <a:lnTo>
                    <a:pt x="453" y="648"/>
                  </a:lnTo>
                  <a:lnTo>
                    <a:pt x="457" y="636"/>
                  </a:lnTo>
                  <a:lnTo>
                    <a:pt x="461" y="620"/>
                  </a:lnTo>
                  <a:lnTo>
                    <a:pt x="465" y="604"/>
                  </a:lnTo>
                  <a:lnTo>
                    <a:pt x="469" y="592"/>
                  </a:lnTo>
                  <a:lnTo>
                    <a:pt x="473" y="576"/>
                  </a:lnTo>
                  <a:lnTo>
                    <a:pt x="477" y="564"/>
                  </a:lnTo>
                  <a:lnTo>
                    <a:pt x="481" y="556"/>
                  </a:lnTo>
                  <a:lnTo>
                    <a:pt x="485" y="544"/>
                  </a:lnTo>
                  <a:lnTo>
                    <a:pt x="489" y="536"/>
                  </a:lnTo>
                  <a:lnTo>
                    <a:pt x="493" y="528"/>
                  </a:lnTo>
                  <a:lnTo>
                    <a:pt x="497" y="520"/>
                  </a:lnTo>
                  <a:lnTo>
                    <a:pt x="501" y="508"/>
                  </a:lnTo>
                  <a:lnTo>
                    <a:pt x="505" y="500"/>
                  </a:lnTo>
                  <a:lnTo>
                    <a:pt x="509" y="488"/>
                  </a:lnTo>
                  <a:lnTo>
                    <a:pt x="513" y="472"/>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62" name="Freeform 442"/>
            <p:cNvSpPr>
              <a:spLocks/>
            </p:cNvSpPr>
            <p:nvPr/>
          </p:nvSpPr>
          <p:spPr bwMode="auto">
            <a:xfrm>
              <a:off x="3044" y="592"/>
              <a:ext cx="508" cy="780"/>
            </a:xfrm>
            <a:custGeom>
              <a:avLst/>
              <a:gdLst>
                <a:gd name="T0" fmla="*/ 8 w 508"/>
                <a:gd name="T1" fmla="*/ 536 h 780"/>
                <a:gd name="T2" fmla="*/ 20 w 508"/>
                <a:gd name="T3" fmla="*/ 564 h 780"/>
                <a:gd name="T4" fmla="*/ 32 w 508"/>
                <a:gd name="T5" fmla="*/ 636 h 780"/>
                <a:gd name="T6" fmla="*/ 44 w 508"/>
                <a:gd name="T7" fmla="*/ 704 h 780"/>
                <a:gd name="T8" fmla="*/ 56 w 508"/>
                <a:gd name="T9" fmla="*/ 752 h 780"/>
                <a:gd name="T10" fmla="*/ 68 w 508"/>
                <a:gd name="T11" fmla="*/ 764 h 780"/>
                <a:gd name="T12" fmla="*/ 80 w 508"/>
                <a:gd name="T13" fmla="*/ 740 h 780"/>
                <a:gd name="T14" fmla="*/ 92 w 508"/>
                <a:gd name="T15" fmla="*/ 712 h 780"/>
                <a:gd name="T16" fmla="*/ 104 w 508"/>
                <a:gd name="T17" fmla="*/ 700 h 780"/>
                <a:gd name="T18" fmla="*/ 116 w 508"/>
                <a:gd name="T19" fmla="*/ 696 h 780"/>
                <a:gd name="T20" fmla="*/ 128 w 508"/>
                <a:gd name="T21" fmla="*/ 688 h 780"/>
                <a:gd name="T22" fmla="*/ 140 w 508"/>
                <a:gd name="T23" fmla="*/ 676 h 780"/>
                <a:gd name="T24" fmla="*/ 152 w 508"/>
                <a:gd name="T25" fmla="*/ 652 h 780"/>
                <a:gd name="T26" fmla="*/ 164 w 508"/>
                <a:gd name="T27" fmla="*/ 636 h 780"/>
                <a:gd name="T28" fmla="*/ 176 w 508"/>
                <a:gd name="T29" fmla="*/ 640 h 780"/>
                <a:gd name="T30" fmla="*/ 188 w 508"/>
                <a:gd name="T31" fmla="*/ 648 h 780"/>
                <a:gd name="T32" fmla="*/ 200 w 508"/>
                <a:gd name="T33" fmla="*/ 652 h 780"/>
                <a:gd name="T34" fmla="*/ 212 w 508"/>
                <a:gd name="T35" fmla="*/ 636 h 780"/>
                <a:gd name="T36" fmla="*/ 224 w 508"/>
                <a:gd name="T37" fmla="*/ 596 h 780"/>
                <a:gd name="T38" fmla="*/ 236 w 508"/>
                <a:gd name="T39" fmla="*/ 556 h 780"/>
                <a:gd name="T40" fmla="*/ 248 w 508"/>
                <a:gd name="T41" fmla="*/ 528 h 780"/>
                <a:gd name="T42" fmla="*/ 260 w 508"/>
                <a:gd name="T43" fmla="*/ 492 h 780"/>
                <a:gd name="T44" fmla="*/ 272 w 508"/>
                <a:gd name="T45" fmla="*/ 436 h 780"/>
                <a:gd name="T46" fmla="*/ 284 w 508"/>
                <a:gd name="T47" fmla="*/ 352 h 780"/>
                <a:gd name="T48" fmla="*/ 296 w 508"/>
                <a:gd name="T49" fmla="*/ 264 h 780"/>
                <a:gd name="T50" fmla="*/ 308 w 508"/>
                <a:gd name="T51" fmla="*/ 184 h 780"/>
                <a:gd name="T52" fmla="*/ 320 w 508"/>
                <a:gd name="T53" fmla="*/ 128 h 780"/>
                <a:gd name="T54" fmla="*/ 332 w 508"/>
                <a:gd name="T55" fmla="*/ 76 h 780"/>
                <a:gd name="T56" fmla="*/ 344 w 508"/>
                <a:gd name="T57" fmla="*/ 20 h 780"/>
                <a:gd name="T58" fmla="*/ 356 w 508"/>
                <a:gd name="T59" fmla="*/ 0 h 780"/>
                <a:gd name="T60" fmla="*/ 368 w 508"/>
                <a:gd name="T61" fmla="*/ 44 h 780"/>
                <a:gd name="T62" fmla="*/ 380 w 508"/>
                <a:gd name="T63" fmla="*/ 124 h 780"/>
                <a:gd name="T64" fmla="*/ 392 w 508"/>
                <a:gd name="T65" fmla="*/ 220 h 780"/>
                <a:gd name="T66" fmla="*/ 404 w 508"/>
                <a:gd name="T67" fmla="*/ 320 h 780"/>
                <a:gd name="T68" fmla="*/ 416 w 508"/>
                <a:gd name="T69" fmla="*/ 424 h 780"/>
                <a:gd name="T70" fmla="*/ 428 w 508"/>
                <a:gd name="T71" fmla="*/ 544 h 780"/>
                <a:gd name="T72" fmla="*/ 440 w 508"/>
                <a:gd name="T73" fmla="*/ 664 h 780"/>
                <a:gd name="T74" fmla="*/ 452 w 508"/>
                <a:gd name="T75" fmla="*/ 752 h 780"/>
                <a:gd name="T76" fmla="*/ 464 w 508"/>
                <a:gd name="T77" fmla="*/ 780 h 780"/>
                <a:gd name="T78" fmla="*/ 476 w 508"/>
                <a:gd name="T79" fmla="*/ 748 h 780"/>
                <a:gd name="T80" fmla="*/ 488 w 508"/>
                <a:gd name="T81" fmla="*/ 712 h 780"/>
                <a:gd name="T82" fmla="*/ 500 w 508"/>
                <a:gd name="T83" fmla="*/ 70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0"/>
                <a:gd name="T128" fmla="*/ 508 w 508"/>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0">
                  <a:moveTo>
                    <a:pt x="0" y="608"/>
                  </a:moveTo>
                  <a:lnTo>
                    <a:pt x="4" y="552"/>
                  </a:lnTo>
                  <a:lnTo>
                    <a:pt x="8" y="536"/>
                  </a:lnTo>
                  <a:lnTo>
                    <a:pt x="12" y="536"/>
                  </a:lnTo>
                  <a:lnTo>
                    <a:pt x="16" y="548"/>
                  </a:lnTo>
                  <a:lnTo>
                    <a:pt x="20" y="564"/>
                  </a:lnTo>
                  <a:lnTo>
                    <a:pt x="24" y="588"/>
                  </a:lnTo>
                  <a:lnTo>
                    <a:pt x="28" y="612"/>
                  </a:lnTo>
                  <a:lnTo>
                    <a:pt x="32" y="636"/>
                  </a:lnTo>
                  <a:lnTo>
                    <a:pt x="36" y="660"/>
                  </a:lnTo>
                  <a:lnTo>
                    <a:pt x="40" y="684"/>
                  </a:lnTo>
                  <a:lnTo>
                    <a:pt x="44" y="704"/>
                  </a:lnTo>
                  <a:lnTo>
                    <a:pt x="48" y="724"/>
                  </a:lnTo>
                  <a:lnTo>
                    <a:pt x="52" y="740"/>
                  </a:lnTo>
                  <a:lnTo>
                    <a:pt x="56" y="752"/>
                  </a:lnTo>
                  <a:lnTo>
                    <a:pt x="60" y="764"/>
                  </a:lnTo>
                  <a:lnTo>
                    <a:pt x="64" y="764"/>
                  </a:lnTo>
                  <a:lnTo>
                    <a:pt x="68" y="764"/>
                  </a:lnTo>
                  <a:lnTo>
                    <a:pt x="72" y="760"/>
                  </a:lnTo>
                  <a:lnTo>
                    <a:pt x="76" y="748"/>
                  </a:lnTo>
                  <a:lnTo>
                    <a:pt x="80" y="740"/>
                  </a:lnTo>
                  <a:lnTo>
                    <a:pt x="84" y="728"/>
                  </a:lnTo>
                  <a:lnTo>
                    <a:pt x="88" y="720"/>
                  </a:lnTo>
                  <a:lnTo>
                    <a:pt x="92" y="712"/>
                  </a:lnTo>
                  <a:lnTo>
                    <a:pt x="96" y="708"/>
                  </a:lnTo>
                  <a:lnTo>
                    <a:pt x="100" y="704"/>
                  </a:lnTo>
                  <a:lnTo>
                    <a:pt x="104" y="700"/>
                  </a:lnTo>
                  <a:lnTo>
                    <a:pt x="108" y="700"/>
                  </a:lnTo>
                  <a:lnTo>
                    <a:pt x="112" y="696"/>
                  </a:lnTo>
                  <a:lnTo>
                    <a:pt x="116" y="696"/>
                  </a:lnTo>
                  <a:lnTo>
                    <a:pt x="120" y="696"/>
                  </a:lnTo>
                  <a:lnTo>
                    <a:pt x="124" y="692"/>
                  </a:lnTo>
                  <a:lnTo>
                    <a:pt x="128" y="688"/>
                  </a:lnTo>
                  <a:lnTo>
                    <a:pt x="132" y="688"/>
                  </a:lnTo>
                  <a:lnTo>
                    <a:pt x="136" y="684"/>
                  </a:lnTo>
                  <a:lnTo>
                    <a:pt x="140" y="676"/>
                  </a:lnTo>
                  <a:lnTo>
                    <a:pt x="144" y="672"/>
                  </a:lnTo>
                  <a:lnTo>
                    <a:pt x="148" y="664"/>
                  </a:lnTo>
                  <a:lnTo>
                    <a:pt x="152" y="652"/>
                  </a:lnTo>
                  <a:lnTo>
                    <a:pt x="156" y="648"/>
                  </a:lnTo>
                  <a:lnTo>
                    <a:pt x="160" y="640"/>
                  </a:lnTo>
                  <a:lnTo>
                    <a:pt x="164" y="636"/>
                  </a:lnTo>
                  <a:lnTo>
                    <a:pt x="168" y="636"/>
                  </a:lnTo>
                  <a:lnTo>
                    <a:pt x="172" y="640"/>
                  </a:lnTo>
                  <a:lnTo>
                    <a:pt x="176" y="640"/>
                  </a:lnTo>
                  <a:lnTo>
                    <a:pt x="180" y="644"/>
                  </a:lnTo>
                  <a:lnTo>
                    <a:pt x="184" y="648"/>
                  </a:lnTo>
                  <a:lnTo>
                    <a:pt x="188" y="648"/>
                  </a:lnTo>
                  <a:lnTo>
                    <a:pt x="192" y="652"/>
                  </a:lnTo>
                  <a:lnTo>
                    <a:pt x="196" y="652"/>
                  </a:lnTo>
                  <a:lnTo>
                    <a:pt x="200" y="652"/>
                  </a:lnTo>
                  <a:lnTo>
                    <a:pt x="204" y="648"/>
                  </a:lnTo>
                  <a:lnTo>
                    <a:pt x="208" y="644"/>
                  </a:lnTo>
                  <a:lnTo>
                    <a:pt x="212" y="636"/>
                  </a:lnTo>
                  <a:lnTo>
                    <a:pt x="216" y="624"/>
                  </a:lnTo>
                  <a:lnTo>
                    <a:pt x="220" y="612"/>
                  </a:lnTo>
                  <a:lnTo>
                    <a:pt x="224" y="596"/>
                  </a:lnTo>
                  <a:lnTo>
                    <a:pt x="228" y="580"/>
                  </a:lnTo>
                  <a:lnTo>
                    <a:pt x="232" y="568"/>
                  </a:lnTo>
                  <a:lnTo>
                    <a:pt x="236" y="556"/>
                  </a:lnTo>
                  <a:lnTo>
                    <a:pt x="240" y="548"/>
                  </a:lnTo>
                  <a:lnTo>
                    <a:pt x="244" y="536"/>
                  </a:lnTo>
                  <a:lnTo>
                    <a:pt x="248" y="528"/>
                  </a:lnTo>
                  <a:lnTo>
                    <a:pt x="252" y="516"/>
                  </a:lnTo>
                  <a:lnTo>
                    <a:pt x="256" y="508"/>
                  </a:lnTo>
                  <a:lnTo>
                    <a:pt x="260" y="492"/>
                  </a:lnTo>
                  <a:lnTo>
                    <a:pt x="264" y="476"/>
                  </a:lnTo>
                  <a:lnTo>
                    <a:pt x="268" y="456"/>
                  </a:lnTo>
                  <a:lnTo>
                    <a:pt x="272" y="436"/>
                  </a:lnTo>
                  <a:lnTo>
                    <a:pt x="276" y="408"/>
                  </a:lnTo>
                  <a:lnTo>
                    <a:pt x="280" y="380"/>
                  </a:lnTo>
                  <a:lnTo>
                    <a:pt x="284" y="352"/>
                  </a:lnTo>
                  <a:lnTo>
                    <a:pt x="288" y="320"/>
                  </a:lnTo>
                  <a:lnTo>
                    <a:pt x="292" y="292"/>
                  </a:lnTo>
                  <a:lnTo>
                    <a:pt x="296" y="264"/>
                  </a:lnTo>
                  <a:lnTo>
                    <a:pt x="300" y="236"/>
                  </a:lnTo>
                  <a:lnTo>
                    <a:pt x="304" y="208"/>
                  </a:lnTo>
                  <a:lnTo>
                    <a:pt x="308" y="184"/>
                  </a:lnTo>
                  <a:lnTo>
                    <a:pt x="312" y="164"/>
                  </a:lnTo>
                  <a:lnTo>
                    <a:pt x="316" y="144"/>
                  </a:lnTo>
                  <a:lnTo>
                    <a:pt x="320" y="128"/>
                  </a:lnTo>
                  <a:lnTo>
                    <a:pt x="324" y="112"/>
                  </a:lnTo>
                  <a:lnTo>
                    <a:pt x="328" y="96"/>
                  </a:lnTo>
                  <a:lnTo>
                    <a:pt x="332" y="76"/>
                  </a:lnTo>
                  <a:lnTo>
                    <a:pt x="336" y="56"/>
                  </a:lnTo>
                  <a:lnTo>
                    <a:pt x="340" y="36"/>
                  </a:lnTo>
                  <a:lnTo>
                    <a:pt x="344" y="20"/>
                  </a:lnTo>
                  <a:lnTo>
                    <a:pt x="348" y="8"/>
                  </a:lnTo>
                  <a:lnTo>
                    <a:pt x="352" y="0"/>
                  </a:lnTo>
                  <a:lnTo>
                    <a:pt x="356" y="0"/>
                  </a:lnTo>
                  <a:lnTo>
                    <a:pt x="360" y="8"/>
                  </a:lnTo>
                  <a:lnTo>
                    <a:pt x="364" y="24"/>
                  </a:lnTo>
                  <a:lnTo>
                    <a:pt x="368" y="44"/>
                  </a:lnTo>
                  <a:lnTo>
                    <a:pt x="372" y="68"/>
                  </a:lnTo>
                  <a:lnTo>
                    <a:pt x="376" y="96"/>
                  </a:lnTo>
                  <a:lnTo>
                    <a:pt x="380" y="124"/>
                  </a:lnTo>
                  <a:lnTo>
                    <a:pt x="384" y="156"/>
                  </a:lnTo>
                  <a:lnTo>
                    <a:pt x="388" y="188"/>
                  </a:lnTo>
                  <a:lnTo>
                    <a:pt x="392" y="220"/>
                  </a:lnTo>
                  <a:lnTo>
                    <a:pt x="396" y="252"/>
                  </a:lnTo>
                  <a:lnTo>
                    <a:pt x="400" y="288"/>
                  </a:lnTo>
                  <a:lnTo>
                    <a:pt x="404" y="320"/>
                  </a:lnTo>
                  <a:lnTo>
                    <a:pt x="408" y="352"/>
                  </a:lnTo>
                  <a:lnTo>
                    <a:pt x="412" y="388"/>
                  </a:lnTo>
                  <a:lnTo>
                    <a:pt x="416" y="424"/>
                  </a:lnTo>
                  <a:lnTo>
                    <a:pt x="420" y="464"/>
                  </a:lnTo>
                  <a:lnTo>
                    <a:pt x="424" y="504"/>
                  </a:lnTo>
                  <a:lnTo>
                    <a:pt x="428" y="544"/>
                  </a:lnTo>
                  <a:lnTo>
                    <a:pt x="432" y="584"/>
                  </a:lnTo>
                  <a:lnTo>
                    <a:pt x="436" y="628"/>
                  </a:lnTo>
                  <a:lnTo>
                    <a:pt x="440" y="664"/>
                  </a:lnTo>
                  <a:lnTo>
                    <a:pt x="444" y="700"/>
                  </a:lnTo>
                  <a:lnTo>
                    <a:pt x="448" y="732"/>
                  </a:lnTo>
                  <a:lnTo>
                    <a:pt x="452" y="752"/>
                  </a:lnTo>
                  <a:lnTo>
                    <a:pt x="456" y="772"/>
                  </a:lnTo>
                  <a:lnTo>
                    <a:pt x="460" y="780"/>
                  </a:lnTo>
                  <a:lnTo>
                    <a:pt x="464" y="780"/>
                  </a:lnTo>
                  <a:lnTo>
                    <a:pt x="468" y="772"/>
                  </a:lnTo>
                  <a:lnTo>
                    <a:pt x="472" y="764"/>
                  </a:lnTo>
                  <a:lnTo>
                    <a:pt x="476" y="748"/>
                  </a:lnTo>
                  <a:lnTo>
                    <a:pt x="480" y="732"/>
                  </a:lnTo>
                  <a:lnTo>
                    <a:pt x="484" y="720"/>
                  </a:lnTo>
                  <a:lnTo>
                    <a:pt x="488" y="712"/>
                  </a:lnTo>
                  <a:lnTo>
                    <a:pt x="492" y="704"/>
                  </a:lnTo>
                  <a:lnTo>
                    <a:pt x="496" y="700"/>
                  </a:lnTo>
                  <a:lnTo>
                    <a:pt x="500" y="704"/>
                  </a:lnTo>
                  <a:lnTo>
                    <a:pt x="504" y="704"/>
                  </a:lnTo>
                  <a:lnTo>
                    <a:pt x="508" y="708"/>
                  </a:lnTo>
                </a:path>
              </a:pathLst>
            </a:custGeom>
            <a:noFill/>
            <a:ln w="0" cap="rnd">
              <a:solidFill>
                <a:srgbClr val="FF0000"/>
              </a:solidFill>
              <a:prstDash val="sysDot"/>
              <a:round/>
              <a:headEnd/>
              <a:tailEnd/>
            </a:ln>
          </p:spPr>
          <p:txBody>
            <a:bodyPr/>
            <a:lstStyle/>
            <a:p>
              <a:endParaRPr lang="en-US">
                <a:solidFill>
                  <a:srgbClr val="000000"/>
                </a:solidFill>
              </a:endParaRPr>
            </a:p>
          </p:txBody>
        </p:sp>
        <p:sp>
          <p:nvSpPr>
            <p:cNvPr id="20663" name="Freeform 443"/>
            <p:cNvSpPr>
              <a:spLocks/>
            </p:cNvSpPr>
            <p:nvPr/>
          </p:nvSpPr>
          <p:spPr bwMode="auto">
            <a:xfrm>
              <a:off x="3552" y="592"/>
              <a:ext cx="513" cy="780"/>
            </a:xfrm>
            <a:custGeom>
              <a:avLst/>
              <a:gdLst>
                <a:gd name="T0" fmla="*/ 12 w 513"/>
                <a:gd name="T1" fmla="*/ 712 h 780"/>
                <a:gd name="T2" fmla="*/ 24 w 513"/>
                <a:gd name="T3" fmla="*/ 712 h 780"/>
                <a:gd name="T4" fmla="*/ 36 w 513"/>
                <a:gd name="T5" fmla="*/ 700 h 780"/>
                <a:gd name="T6" fmla="*/ 48 w 513"/>
                <a:gd name="T7" fmla="*/ 668 h 780"/>
                <a:gd name="T8" fmla="*/ 60 w 513"/>
                <a:gd name="T9" fmla="*/ 640 h 780"/>
                <a:gd name="T10" fmla="*/ 72 w 513"/>
                <a:gd name="T11" fmla="*/ 640 h 780"/>
                <a:gd name="T12" fmla="*/ 85 w 513"/>
                <a:gd name="T13" fmla="*/ 656 h 780"/>
                <a:gd name="T14" fmla="*/ 97 w 513"/>
                <a:gd name="T15" fmla="*/ 664 h 780"/>
                <a:gd name="T16" fmla="*/ 109 w 513"/>
                <a:gd name="T17" fmla="*/ 656 h 780"/>
                <a:gd name="T18" fmla="*/ 121 w 513"/>
                <a:gd name="T19" fmla="*/ 624 h 780"/>
                <a:gd name="T20" fmla="*/ 133 w 513"/>
                <a:gd name="T21" fmla="*/ 576 h 780"/>
                <a:gd name="T22" fmla="*/ 145 w 513"/>
                <a:gd name="T23" fmla="*/ 544 h 780"/>
                <a:gd name="T24" fmla="*/ 157 w 513"/>
                <a:gd name="T25" fmla="*/ 520 h 780"/>
                <a:gd name="T26" fmla="*/ 169 w 513"/>
                <a:gd name="T27" fmla="*/ 480 h 780"/>
                <a:gd name="T28" fmla="*/ 181 w 513"/>
                <a:gd name="T29" fmla="*/ 408 h 780"/>
                <a:gd name="T30" fmla="*/ 193 w 513"/>
                <a:gd name="T31" fmla="*/ 320 h 780"/>
                <a:gd name="T32" fmla="*/ 205 w 513"/>
                <a:gd name="T33" fmla="*/ 236 h 780"/>
                <a:gd name="T34" fmla="*/ 217 w 513"/>
                <a:gd name="T35" fmla="*/ 164 h 780"/>
                <a:gd name="T36" fmla="*/ 229 w 513"/>
                <a:gd name="T37" fmla="*/ 112 h 780"/>
                <a:gd name="T38" fmla="*/ 241 w 513"/>
                <a:gd name="T39" fmla="*/ 60 h 780"/>
                <a:gd name="T40" fmla="*/ 253 w 513"/>
                <a:gd name="T41" fmla="*/ 8 h 780"/>
                <a:gd name="T42" fmla="*/ 265 w 513"/>
                <a:gd name="T43" fmla="*/ 4 h 780"/>
                <a:gd name="T44" fmla="*/ 277 w 513"/>
                <a:gd name="T45" fmla="*/ 60 h 780"/>
                <a:gd name="T46" fmla="*/ 289 w 513"/>
                <a:gd name="T47" fmla="*/ 148 h 780"/>
                <a:gd name="T48" fmla="*/ 301 w 513"/>
                <a:gd name="T49" fmla="*/ 244 h 780"/>
                <a:gd name="T50" fmla="*/ 313 w 513"/>
                <a:gd name="T51" fmla="*/ 344 h 780"/>
                <a:gd name="T52" fmla="*/ 325 w 513"/>
                <a:gd name="T53" fmla="*/ 452 h 780"/>
                <a:gd name="T54" fmla="*/ 337 w 513"/>
                <a:gd name="T55" fmla="*/ 576 h 780"/>
                <a:gd name="T56" fmla="*/ 349 w 513"/>
                <a:gd name="T57" fmla="*/ 692 h 780"/>
                <a:gd name="T58" fmla="*/ 361 w 513"/>
                <a:gd name="T59" fmla="*/ 768 h 780"/>
                <a:gd name="T60" fmla="*/ 373 w 513"/>
                <a:gd name="T61" fmla="*/ 776 h 780"/>
                <a:gd name="T62" fmla="*/ 385 w 513"/>
                <a:gd name="T63" fmla="*/ 736 h 780"/>
                <a:gd name="T64" fmla="*/ 397 w 513"/>
                <a:gd name="T65" fmla="*/ 704 h 780"/>
                <a:gd name="T66" fmla="*/ 409 w 513"/>
                <a:gd name="T67" fmla="*/ 704 h 780"/>
                <a:gd name="T68" fmla="*/ 421 w 513"/>
                <a:gd name="T69" fmla="*/ 712 h 780"/>
                <a:gd name="T70" fmla="*/ 433 w 513"/>
                <a:gd name="T71" fmla="*/ 712 h 780"/>
                <a:gd name="T72" fmla="*/ 445 w 513"/>
                <a:gd name="T73" fmla="*/ 700 h 780"/>
                <a:gd name="T74" fmla="*/ 457 w 513"/>
                <a:gd name="T75" fmla="*/ 672 h 780"/>
                <a:gd name="T76" fmla="*/ 469 w 513"/>
                <a:gd name="T77" fmla="*/ 644 h 780"/>
                <a:gd name="T78" fmla="*/ 481 w 513"/>
                <a:gd name="T79" fmla="*/ 640 h 780"/>
                <a:gd name="T80" fmla="*/ 493 w 513"/>
                <a:gd name="T81" fmla="*/ 656 h 780"/>
                <a:gd name="T82" fmla="*/ 505 w 513"/>
                <a:gd name="T83" fmla="*/ 66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708"/>
                  </a:moveTo>
                  <a:lnTo>
                    <a:pt x="8" y="712"/>
                  </a:lnTo>
                  <a:lnTo>
                    <a:pt x="12" y="712"/>
                  </a:lnTo>
                  <a:lnTo>
                    <a:pt x="16" y="712"/>
                  </a:lnTo>
                  <a:lnTo>
                    <a:pt x="20" y="712"/>
                  </a:lnTo>
                  <a:lnTo>
                    <a:pt x="24" y="712"/>
                  </a:lnTo>
                  <a:lnTo>
                    <a:pt x="28" y="708"/>
                  </a:lnTo>
                  <a:lnTo>
                    <a:pt x="32" y="704"/>
                  </a:lnTo>
                  <a:lnTo>
                    <a:pt x="36" y="700"/>
                  </a:lnTo>
                  <a:lnTo>
                    <a:pt x="40" y="692"/>
                  </a:lnTo>
                  <a:lnTo>
                    <a:pt x="44" y="680"/>
                  </a:lnTo>
                  <a:lnTo>
                    <a:pt x="48" y="668"/>
                  </a:lnTo>
                  <a:lnTo>
                    <a:pt x="52" y="660"/>
                  </a:lnTo>
                  <a:lnTo>
                    <a:pt x="56" y="648"/>
                  </a:lnTo>
                  <a:lnTo>
                    <a:pt x="60" y="640"/>
                  </a:lnTo>
                  <a:lnTo>
                    <a:pt x="64" y="640"/>
                  </a:lnTo>
                  <a:lnTo>
                    <a:pt x="68" y="640"/>
                  </a:lnTo>
                  <a:lnTo>
                    <a:pt x="72" y="640"/>
                  </a:lnTo>
                  <a:lnTo>
                    <a:pt x="76" y="648"/>
                  </a:lnTo>
                  <a:lnTo>
                    <a:pt x="81" y="652"/>
                  </a:lnTo>
                  <a:lnTo>
                    <a:pt x="85" y="656"/>
                  </a:lnTo>
                  <a:lnTo>
                    <a:pt x="89" y="660"/>
                  </a:lnTo>
                  <a:lnTo>
                    <a:pt x="93" y="664"/>
                  </a:lnTo>
                  <a:lnTo>
                    <a:pt x="97" y="664"/>
                  </a:lnTo>
                  <a:lnTo>
                    <a:pt x="101" y="664"/>
                  </a:lnTo>
                  <a:lnTo>
                    <a:pt x="105" y="664"/>
                  </a:lnTo>
                  <a:lnTo>
                    <a:pt x="109" y="656"/>
                  </a:lnTo>
                  <a:lnTo>
                    <a:pt x="113" y="648"/>
                  </a:lnTo>
                  <a:lnTo>
                    <a:pt x="117" y="636"/>
                  </a:lnTo>
                  <a:lnTo>
                    <a:pt x="121" y="624"/>
                  </a:lnTo>
                  <a:lnTo>
                    <a:pt x="125" y="608"/>
                  </a:lnTo>
                  <a:lnTo>
                    <a:pt x="129" y="592"/>
                  </a:lnTo>
                  <a:lnTo>
                    <a:pt x="133" y="576"/>
                  </a:lnTo>
                  <a:lnTo>
                    <a:pt x="137" y="564"/>
                  </a:lnTo>
                  <a:lnTo>
                    <a:pt x="141" y="556"/>
                  </a:lnTo>
                  <a:lnTo>
                    <a:pt x="145" y="544"/>
                  </a:lnTo>
                  <a:lnTo>
                    <a:pt x="149" y="536"/>
                  </a:lnTo>
                  <a:lnTo>
                    <a:pt x="153" y="528"/>
                  </a:lnTo>
                  <a:lnTo>
                    <a:pt x="157" y="520"/>
                  </a:lnTo>
                  <a:lnTo>
                    <a:pt x="161" y="508"/>
                  </a:lnTo>
                  <a:lnTo>
                    <a:pt x="165" y="496"/>
                  </a:lnTo>
                  <a:lnTo>
                    <a:pt x="169" y="480"/>
                  </a:lnTo>
                  <a:lnTo>
                    <a:pt x="173" y="460"/>
                  </a:lnTo>
                  <a:lnTo>
                    <a:pt x="177" y="436"/>
                  </a:lnTo>
                  <a:lnTo>
                    <a:pt x="181" y="408"/>
                  </a:lnTo>
                  <a:lnTo>
                    <a:pt x="185" y="380"/>
                  </a:lnTo>
                  <a:lnTo>
                    <a:pt x="189" y="352"/>
                  </a:lnTo>
                  <a:lnTo>
                    <a:pt x="193" y="320"/>
                  </a:lnTo>
                  <a:lnTo>
                    <a:pt x="197" y="292"/>
                  </a:lnTo>
                  <a:lnTo>
                    <a:pt x="201" y="264"/>
                  </a:lnTo>
                  <a:lnTo>
                    <a:pt x="205" y="236"/>
                  </a:lnTo>
                  <a:lnTo>
                    <a:pt x="209" y="208"/>
                  </a:lnTo>
                  <a:lnTo>
                    <a:pt x="213" y="184"/>
                  </a:lnTo>
                  <a:lnTo>
                    <a:pt x="217" y="164"/>
                  </a:lnTo>
                  <a:lnTo>
                    <a:pt x="221" y="144"/>
                  </a:lnTo>
                  <a:lnTo>
                    <a:pt x="225" y="128"/>
                  </a:lnTo>
                  <a:lnTo>
                    <a:pt x="229" y="112"/>
                  </a:lnTo>
                  <a:lnTo>
                    <a:pt x="233" y="96"/>
                  </a:lnTo>
                  <a:lnTo>
                    <a:pt x="237" y="80"/>
                  </a:lnTo>
                  <a:lnTo>
                    <a:pt x="241" y="60"/>
                  </a:lnTo>
                  <a:lnTo>
                    <a:pt x="245" y="40"/>
                  </a:lnTo>
                  <a:lnTo>
                    <a:pt x="249" y="24"/>
                  </a:lnTo>
                  <a:lnTo>
                    <a:pt x="253" y="8"/>
                  </a:lnTo>
                  <a:lnTo>
                    <a:pt x="257" y="0"/>
                  </a:lnTo>
                  <a:lnTo>
                    <a:pt x="261" y="0"/>
                  </a:lnTo>
                  <a:lnTo>
                    <a:pt x="265" y="4"/>
                  </a:lnTo>
                  <a:lnTo>
                    <a:pt x="269" y="20"/>
                  </a:lnTo>
                  <a:lnTo>
                    <a:pt x="273" y="36"/>
                  </a:lnTo>
                  <a:lnTo>
                    <a:pt x="277" y="60"/>
                  </a:lnTo>
                  <a:lnTo>
                    <a:pt x="281" y="88"/>
                  </a:lnTo>
                  <a:lnTo>
                    <a:pt x="285" y="120"/>
                  </a:lnTo>
                  <a:lnTo>
                    <a:pt x="289" y="148"/>
                  </a:lnTo>
                  <a:lnTo>
                    <a:pt x="293" y="180"/>
                  </a:lnTo>
                  <a:lnTo>
                    <a:pt x="297" y="212"/>
                  </a:lnTo>
                  <a:lnTo>
                    <a:pt x="301" y="244"/>
                  </a:lnTo>
                  <a:lnTo>
                    <a:pt x="305" y="280"/>
                  </a:lnTo>
                  <a:lnTo>
                    <a:pt x="309" y="312"/>
                  </a:lnTo>
                  <a:lnTo>
                    <a:pt x="313" y="344"/>
                  </a:lnTo>
                  <a:lnTo>
                    <a:pt x="317" y="380"/>
                  </a:lnTo>
                  <a:lnTo>
                    <a:pt x="321" y="416"/>
                  </a:lnTo>
                  <a:lnTo>
                    <a:pt x="325" y="452"/>
                  </a:lnTo>
                  <a:lnTo>
                    <a:pt x="329" y="492"/>
                  </a:lnTo>
                  <a:lnTo>
                    <a:pt x="333" y="532"/>
                  </a:lnTo>
                  <a:lnTo>
                    <a:pt x="337" y="576"/>
                  </a:lnTo>
                  <a:lnTo>
                    <a:pt x="341" y="616"/>
                  </a:lnTo>
                  <a:lnTo>
                    <a:pt x="345" y="656"/>
                  </a:lnTo>
                  <a:lnTo>
                    <a:pt x="349" y="692"/>
                  </a:lnTo>
                  <a:lnTo>
                    <a:pt x="353" y="724"/>
                  </a:lnTo>
                  <a:lnTo>
                    <a:pt x="357" y="748"/>
                  </a:lnTo>
                  <a:lnTo>
                    <a:pt x="361" y="768"/>
                  </a:lnTo>
                  <a:lnTo>
                    <a:pt x="365" y="776"/>
                  </a:lnTo>
                  <a:lnTo>
                    <a:pt x="369" y="780"/>
                  </a:lnTo>
                  <a:lnTo>
                    <a:pt x="373" y="776"/>
                  </a:lnTo>
                  <a:lnTo>
                    <a:pt x="377" y="764"/>
                  </a:lnTo>
                  <a:lnTo>
                    <a:pt x="381" y="752"/>
                  </a:lnTo>
                  <a:lnTo>
                    <a:pt x="385" y="736"/>
                  </a:lnTo>
                  <a:lnTo>
                    <a:pt x="389" y="724"/>
                  </a:lnTo>
                  <a:lnTo>
                    <a:pt x="393" y="712"/>
                  </a:lnTo>
                  <a:lnTo>
                    <a:pt x="397" y="704"/>
                  </a:lnTo>
                  <a:lnTo>
                    <a:pt x="401" y="700"/>
                  </a:lnTo>
                  <a:lnTo>
                    <a:pt x="405" y="700"/>
                  </a:lnTo>
                  <a:lnTo>
                    <a:pt x="409" y="704"/>
                  </a:lnTo>
                  <a:lnTo>
                    <a:pt x="413" y="708"/>
                  </a:lnTo>
                  <a:lnTo>
                    <a:pt x="417" y="708"/>
                  </a:lnTo>
                  <a:lnTo>
                    <a:pt x="421" y="712"/>
                  </a:lnTo>
                  <a:lnTo>
                    <a:pt x="425" y="712"/>
                  </a:lnTo>
                  <a:lnTo>
                    <a:pt x="429" y="712"/>
                  </a:lnTo>
                  <a:lnTo>
                    <a:pt x="433" y="712"/>
                  </a:lnTo>
                  <a:lnTo>
                    <a:pt x="437" y="708"/>
                  </a:lnTo>
                  <a:lnTo>
                    <a:pt x="441" y="708"/>
                  </a:lnTo>
                  <a:lnTo>
                    <a:pt x="445" y="700"/>
                  </a:lnTo>
                  <a:lnTo>
                    <a:pt x="449" y="692"/>
                  </a:lnTo>
                  <a:lnTo>
                    <a:pt x="453" y="684"/>
                  </a:lnTo>
                  <a:lnTo>
                    <a:pt x="457" y="672"/>
                  </a:lnTo>
                  <a:lnTo>
                    <a:pt x="461" y="660"/>
                  </a:lnTo>
                  <a:lnTo>
                    <a:pt x="465" y="652"/>
                  </a:lnTo>
                  <a:lnTo>
                    <a:pt x="469" y="644"/>
                  </a:lnTo>
                  <a:lnTo>
                    <a:pt x="473" y="640"/>
                  </a:lnTo>
                  <a:lnTo>
                    <a:pt x="477" y="640"/>
                  </a:lnTo>
                  <a:lnTo>
                    <a:pt x="481" y="640"/>
                  </a:lnTo>
                  <a:lnTo>
                    <a:pt x="485" y="644"/>
                  </a:lnTo>
                  <a:lnTo>
                    <a:pt x="489" y="652"/>
                  </a:lnTo>
                  <a:lnTo>
                    <a:pt x="493" y="656"/>
                  </a:lnTo>
                  <a:lnTo>
                    <a:pt x="497" y="660"/>
                  </a:lnTo>
                  <a:lnTo>
                    <a:pt x="501" y="664"/>
                  </a:lnTo>
                  <a:lnTo>
                    <a:pt x="505" y="664"/>
                  </a:lnTo>
                  <a:lnTo>
                    <a:pt x="509" y="664"/>
                  </a:lnTo>
                  <a:lnTo>
                    <a:pt x="513" y="664"/>
                  </a:lnTo>
                </a:path>
              </a:pathLst>
            </a:custGeom>
            <a:noFill/>
            <a:ln w="0" cap="rnd">
              <a:solidFill>
                <a:srgbClr val="FF0000"/>
              </a:solidFill>
              <a:prstDash val="sysDot"/>
              <a:round/>
              <a:headEnd/>
              <a:tailEnd/>
            </a:ln>
          </p:spPr>
          <p:txBody>
            <a:bodyPr/>
            <a:lstStyle/>
            <a:p>
              <a:endParaRPr lang="en-US">
                <a:solidFill>
                  <a:srgbClr val="000000"/>
                </a:solidFill>
              </a:endParaRPr>
            </a:p>
          </p:txBody>
        </p:sp>
        <p:sp>
          <p:nvSpPr>
            <p:cNvPr id="20664" name="Freeform 477"/>
            <p:cNvSpPr>
              <a:spLocks/>
            </p:cNvSpPr>
            <p:nvPr/>
          </p:nvSpPr>
          <p:spPr bwMode="auto">
            <a:xfrm>
              <a:off x="3044" y="584"/>
              <a:ext cx="508" cy="796"/>
            </a:xfrm>
            <a:custGeom>
              <a:avLst/>
              <a:gdLst>
                <a:gd name="T0" fmla="*/ 8 w 508"/>
                <a:gd name="T1" fmla="*/ 196 h 796"/>
                <a:gd name="T2" fmla="*/ 20 w 508"/>
                <a:gd name="T3" fmla="*/ 128 h 796"/>
                <a:gd name="T4" fmla="*/ 32 w 508"/>
                <a:gd name="T5" fmla="*/ 124 h 796"/>
                <a:gd name="T6" fmla="*/ 44 w 508"/>
                <a:gd name="T7" fmla="*/ 160 h 796"/>
                <a:gd name="T8" fmla="*/ 56 w 508"/>
                <a:gd name="T9" fmla="*/ 224 h 796"/>
                <a:gd name="T10" fmla="*/ 68 w 508"/>
                <a:gd name="T11" fmla="*/ 308 h 796"/>
                <a:gd name="T12" fmla="*/ 80 w 508"/>
                <a:gd name="T13" fmla="*/ 408 h 796"/>
                <a:gd name="T14" fmla="*/ 92 w 508"/>
                <a:gd name="T15" fmla="*/ 528 h 796"/>
                <a:gd name="T16" fmla="*/ 104 w 508"/>
                <a:gd name="T17" fmla="*/ 636 h 796"/>
                <a:gd name="T18" fmla="*/ 116 w 508"/>
                <a:gd name="T19" fmla="*/ 720 h 796"/>
                <a:gd name="T20" fmla="*/ 128 w 508"/>
                <a:gd name="T21" fmla="*/ 772 h 796"/>
                <a:gd name="T22" fmla="*/ 140 w 508"/>
                <a:gd name="T23" fmla="*/ 796 h 796"/>
                <a:gd name="T24" fmla="*/ 152 w 508"/>
                <a:gd name="T25" fmla="*/ 776 h 796"/>
                <a:gd name="T26" fmla="*/ 164 w 508"/>
                <a:gd name="T27" fmla="*/ 744 h 796"/>
                <a:gd name="T28" fmla="*/ 176 w 508"/>
                <a:gd name="T29" fmla="*/ 728 h 796"/>
                <a:gd name="T30" fmla="*/ 188 w 508"/>
                <a:gd name="T31" fmla="*/ 720 h 796"/>
                <a:gd name="T32" fmla="*/ 200 w 508"/>
                <a:gd name="T33" fmla="*/ 716 h 796"/>
                <a:gd name="T34" fmla="*/ 212 w 508"/>
                <a:gd name="T35" fmla="*/ 696 h 796"/>
                <a:gd name="T36" fmla="*/ 224 w 508"/>
                <a:gd name="T37" fmla="*/ 664 h 796"/>
                <a:gd name="T38" fmla="*/ 236 w 508"/>
                <a:gd name="T39" fmla="*/ 648 h 796"/>
                <a:gd name="T40" fmla="*/ 248 w 508"/>
                <a:gd name="T41" fmla="*/ 660 h 796"/>
                <a:gd name="T42" fmla="*/ 260 w 508"/>
                <a:gd name="T43" fmla="*/ 668 h 796"/>
                <a:gd name="T44" fmla="*/ 272 w 508"/>
                <a:gd name="T45" fmla="*/ 652 h 796"/>
                <a:gd name="T46" fmla="*/ 284 w 508"/>
                <a:gd name="T47" fmla="*/ 608 h 796"/>
                <a:gd name="T48" fmla="*/ 296 w 508"/>
                <a:gd name="T49" fmla="*/ 568 h 796"/>
                <a:gd name="T50" fmla="*/ 308 w 508"/>
                <a:gd name="T51" fmla="*/ 544 h 796"/>
                <a:gd name="T52" fmla="*/ 320 w 508"/>
                <a:gd name="T53" fmla="*/ 516 h 796"/>
                <a:gd name="T54" fmla="*/ 332 w 508"/>
                <a:gd name="T55" fmla="*/ 476 h 796"/>
                <a:gd name="T56" fmla="*/ 344 w 508"/>
                <a:gd name="T57" fmla="*/ 400 h 796"/>
                <a:gd name="T58" fmla="*/ 356 w 508"/>
                <a:gd name="T59" fmla="*/ 312 h 796"/>
                <a:gd name="T60" fmla="*/ 368 w 508"/>
                <a:gd name="T61" fmla="*/ 228 h 796"/>
                <a:gd name="T62" fmla="*/ 380 w 508"/>
                <a:gd name="T63" fmla="*/ 156 h 796"/>
                <a:gd name="T64" fmla="*/ 392 w 508"/>
                <a:gd name="T65" fmla="*/ 96 h 796"/>
                <a:gd name="T66" fmla="*/ 404 w 508"/>
                <a:gd name="T67" fmla="*/ 36 h 796"/>
                <a:gd name="T68" fmla="*/ 416 w 508"/>
                <a:gd name="T69" fmla="*/ 0 h 796"/>
                <a:gd name="T70" fmla="*/ 428 w 508"/>
                <a:gd name="T71" fmla="*/ 24 h 796"/>
                <a:gd name="T72" fmla="*/ 440 w 508"/>
                <a:gd name="T73" fmla="*/ 96 h 796"/>
                <a:gd name="T74" fmla="*/ 452 w 508"/>
                <a:gd name="T75" fmla="*/ 192 h 796"/>
                <a:gd name="T76" fmla="*/ 464 w 508"/>
                <a:gd name="T77" fmla="*/ 292 h 796"/>
                <a:gd name="T78" fmla="*/ 476 w 508"/>
                <a:gd name="T79" fmla="*/ 392 h 796"/>
                <a:gd name="T80" fmla="*/ 488 w 508"/>
                <a:gd name="T81" fmla="*/ 504 h 796"/>
                <a:gd name="T82" fmla="*/ 500 w 508"/>
                <a:gd name="T83" fmla="*/ 628 h 7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96"/>
                <a:gd name="T128" fmla="*/ 508 w 508"/>
                <a:gd name="T129" fmla="*/ 796 h 7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96">
                  <a:moveTo>
                    <a:pt x="0" y="360"/>
                  </a:moveTo>
                  <a:lnTo>
                    <a:pt x="4" y="236"/>
                  </a:lnTo>
                  <a:lnTo>
                    <a:pt x="8" y="196"/>
                  </a:lnTo>
                  <a:lnTo>
                    <a:pt x="12" y="164"/>
                  </a:lnTo>
                  <a:lnTo>
                    <a:pt x="16" y="140"/>
                  </a:lnTo>
                  <a:lnTo>
                    <a:pt x="20" y="128"/>
                  </a:lnTo>
                  <a:lnTo>
                    <a:pt x="24" y="120"/>
                  </a:lnTo>
                  <a:lnTo>
                    <a:pt x="28" y="120"/>
                  </a:lnTo>
                  <a:lnTo>
                    <a:pt x="32" y="124"/>
                  </a:lnTo>
                  <a:lnTo>
                    <a:pt x="36" y="132"/>
                  </a:lnTo>
                  <a:lnTo>
                    <a:pt x="40" y="144"/>
                  </a:lnTo>
                  <a:lnTo>
                    <a:pt x="44" y="160"/>
                  </a:lnTo>
                  <a:lnTo>
                    <a:pt x="48" y="180"/>
                  </a:lnTo>
                  <a:lnTo>
                    <a:pt x="52" y="204"/>
                  </a:lnTo>
                  <a:lnTo>
                    <a:pt x="56" y="224"/>
                  </a:lnTo>
                  <a:lnTo>
                    <a:pt x="60" y="248"/>
                  </a:lnTo>
                  <a:lnTo>
                    <a:pt x="64" y="276"/>
                  </a:lnTo>
                  <a:lnTo>
                    <a:pt x="68" y="308"/>
                  </a:lnTo>
                  <a:lnTo>
                    <a:pt x="72" y="340"/>
                  </a:lnTo>
                  <a:lnTo>
                    <a:pt x="76" y="372"/>
                  </a:lnTo>
                  <a:lnTo>
                    <a:pt x="80" y="408"/>
                  </a:lnTo>
                  <a:lnTo>
                    <a:pt x="84" y="448"/>
                  </a:lnTo>
                  <a:lnTo>
                    <a:pt x="88" y="488"/>
                  </a:lnTo>
                  <a:lnTo>
                    <a:pt x="92" y="528"/>
                  </a:lnTo>
                  <a:lnTo>
                    <a:pt x="96" y="564"/>
                  </a:lnTo>
                  <a:lnTo>
                    <a:pt x="100" y="604"/>
                  </a:lnTo>
                  <a:lnTo>
                    <a:pt x="104" y="636"/>
                  </a:lnTo>
                  <a:lnTo>
                    <a:pt x="108" y="668"/>
                  </a:lnTo>
                  <a:lnTo>
                    <a:pt x="112" y="696"/>
                  </a:lnTo>
                  <a:lnTo>
                    <a:pt x="116" y="720"/>
                  </a:lnTo>
                  <a:lnTo>
                    <a:pt x="120" y="740"/>
                  </a:lnTo>
                  <a:lnTo>
                    <a:pt x="124" y="760"/>
                  </a:lnTo>
                  <a:lnTo>
                    <a:pt x="128" y="772"/>
                  </a:lnTo>
                  <a:lnTo>
                    <a:pt x="132" y="784"/>
                  </a:lnTo>
                  <a:lnTo>
                    <a:pt x="136" y="792"/>
                  </a:lnTo>
                  <a:lnTo>
                    <a:pt x="140" y="796"/>
                  </a:lnTo>
                  <a:lnTo>
                    <a:pt x="144" y="792"/>
                  </a:lnTo>
                  <a:lnTo>
                    <a:pt x="148" y="784"/>
                  </a:lnTo>
                  <a:lnTo>
                    <a:pt x="152" y="776"/>
                  </a:lnTo>
                  <a:lnTo>
                    <a:pt x="156" y="764"/>
                  </a:lnTo>
                  <a:lnTo>
                    <a:pt x="160" y="752"/>
                  </a:lnTo>
                  <a:lnTo>
                    <a:pt x="164" y="744"/>
                  </a:lnTo>
                  <a:lnTo>
                    <a:pt x="168" y="736"/>
                  </a:lnTo>
                  <a:lnTo>
                    <a:pt x="172" y="732"/>
                  </a:lnTo>
                  <a:lnTo>
                    <a:pt x="176" y="728"/>
                  </a:lnTo>
                  <a:lnTo>
                    <a:pt x="180" y="728"/>
                  </a:lnTo>
                  <a:lnTo>
                    <a:pt x="184" y="724"/>
                  </a:lnTo>
                  <a:lnTo>
                    <a:pt x="188" y="720"/>
                  </a:lnTo>
                  <a:lnTo>
                    <a:pt x="192" y="720"/>
                  </a:lnTo>
                  <a:lnTo>
                    <a:pt x="196" y="716"/>
                  </a:lnTo>
                  <a:lnTo>
                    <a:pt x="200" y="716"/>
                  </a:lnTo>
                  <a:lnTo>
                    <a:pt x="204" y="708"/>
                  </a:lnTo>
                  <a:lnTo>
                    <a:pt x="208" y="704"/>
                  </a:lnTo>
                  <a:lnTo>
                    <a:pt x="212" y="696"/>
                  </a:lnTo>
                  <a:lnTo>
                    <a:pt x="216" y="684"/>
                  </a:lnTo>
                  <a:lnTo>
                    <a:pt x="220" y="672"/>
                  </a:lnTo>
                  <a:lnTo>
                    <a:pt x="224" y="664"/>
                  </a:lnTo>
                  <a:lnTo>
                    <a:pt x="228" y="656"/>
                  </a:lnTo>
                  <a:lnTo>
                    <a:pt x="232" y="648"/>
                  </a:lnTo>
                  <a:lnTo>
                    <a:pt x="236" y="648"/>
                  </a:lnTo>
                  <a:lnTo>
                    <a:pt x="240" y="648"/>
                  </a:lnTo>
                  <a:lnTo>
                    <a:pt x="244" y="652"/>
                  </a:lnTo>
                  <a:lnTo>
                    <a:pt x="248" y="660"/>
                  </a:lnTo>
                  <a:lnTo>
                    <a:pt x="252" y="664"/>
                  </a:lnTo>
                  <a:lnTo>
                    <a:pt x="256" y="664"/>
                  </a:lnTo>
                  <a:lnTo>
                    <a:pt x="260" y="668"/>
                  </a:lnTo>
                  <a:lnTo>
                    <a:pt x="264" y="664"/>
                  </a:lnTo>
                  <a:lnTo>
                    <a:pt x="268" y="660"/>
                  </a:lnTo>
                  <a:lnTo>
                    <a:pt x="272" y="652"/>
                  </a:lnTo>
                  <a:lnTo>
                    <a:pt x="276" y="640"/>
                  </a:lnTo>
                  <a:lnTo>
                    <a:pt x="280" y="624"/>
                  </a:lnTo>
                  <a:lnTo>
                    <a:pt x="284" y="608"/>
                  </a:lnTo>
                  <a:lnTo>
                    <a:pt x="288" y="596"/>
                  </a:lnTo>
                  <a:lnTo>
                    <a:pt x="292" y="580"/>
                  </a:lnTo>
                  <a:lnTo>
                    <a:pt x="296" y="568"/>
                  </a:lnTo>
                  <a:lnTo>
                    <a:pt x="300" y="560"/>
                  </a:lnTo>
                  <a:lnTo>
                    <a:pt x="304" y="552"/>
                  </a:lnTo>
                  <a:lnTo>
                    <a:pt x="308" y="544"/>
                  </a:lnTo>
                  <a:lnTo>
                    <a:pt x="312" y="536"/>
                  </a:lnTo>
                  <a:lnTo>
                    <a:pt x="316" y="528"/>
                  </a:lnTo>
                  <a:lnTo>
                    <a:pt x="320" y="516"/>
                  </a:lnTo>
                  <a:lnTo>
                    <a:pt x="324" y="504"/>
                  </a:lnTo>
                  <a:lnTo>
                    <a:pt x="328" y="492"/>
                  </a:lnTo>
                  <a:lnTo>
                    <a:pt x="332" y="476"/>
                  </a:lnTo>
                  <a:lnTo>
                    <a:pt x="336" y="452"/>
                  </a:lnTo>
                  <a:lnTo>
                    <a:pt x="340" y="428"/>
                  </a:lnTo>
                  <a:lnTo>
                    <a:pt x="344" y="400"/>
                  </a:lnTo>
                  <a:lnTo>
                    <a:pt x="348" y="372"/>
                  </a:lnTo>
                  <a:lnTo>
                    <a:pt x="352" y="344"/>
                  </a:lnTo>
                  <a:lnTo>
                    <a:pt x="356" y="312"/>
                  </a:lnTo>
                  <a:lnTo>
                    <a:pt x="360" y="284"/>
                  </a:lnTo>
                  <a:lnTo>
                    <a:pt x="364" y="256"/>
                  </a:lnTo>
                  <a:lnTo>
                    <a:pt x="368" y="228"/>
                  </a:lnTo>
                  <a:lnTo>
                    <a:pt x="372" y="204"/>
                  </a:lnTo>
                  <a:lnTo>
                    <a:pt x="376" y="180"/>
                  </a:lnTo>
                  <a:lnTo>
                    <a:pt x="380" y="156"/>
                  </a:lnTo>
                  <a:lnTo>
                    <a:pt x="384" y="136"/>
                  </a:lnTo>
                  <a:lnTo>
                    <a:pt x="388" y="116"/>
                  </a:lnTo>
                  <a:lnTo>
                    <a:pt x="392" y="96"/>
                  </a:lnTo>
                  <a:lnTo>
                    <a:pt x="396" y="76"/>
                  </a:lnTo>
                  <a:lnTo>
                    <a:pt x="400" y="56"/>
                  </a:lnTo>
                  <a:lnTo>
                    <a:pt x="404" y="36"/>
                  </a:lnTo>
                  <a:lnTo>
                    <a:pt x="408" y="20"/>
                  </a:lnTo>
                  <a:lnTo>
                    <a:pt x="412" y="8"/>
                  </a:lnTo>
                  <a:lnTo>
                    <a:pt x="416" y="0"/>
                  </a:lnTo>
                  <a:lnTo>
                    <a:pt x="420" y="0"/>
                  </a:lnTo>
                  <a:lnTo>
                    <a:pt x="424" y="8"/>
                  </a:lnTo>
                  <a:lnTo>
                    <a:pt x="428" y="24"/>
                  </a:lnTo>
                  <a:lnTo>
                    <a:pt x="432" y="44"/>
                  </a:lnTo>
                  <a:lnTo>
                    <a:pt x="436" y="68"/>
                  </a:lnTo>
                  <a:lnTo>
                    <a:pt x="440" y="96"/>
                  </a:lnTo>
                  <a:lnTo>
                    <a:pt x="444" y="128"/>
                  </a:lnTo>
                  <a:lnTo>
                    <a:pt x="448" y="160"/>
                  </a:lnTo>
                  <a:lnTo>
                    <a:pt x="452" y="192"/>
                  </a:lnTo>
                  <a:lnTo>
                    <a:pt x="456" y="224"/>
                  </a:lnTo>
                  <a:lnTo>
                    <a:pt x="460" y="256"/>
                  </a:lnTo>
                  <a:lnTo>
                    <a:pt x="464" y="292"/>
                  </a:lnTo>
                  <a:lnTo>
                    <a:pt x="468" y="324"/>
                  </a:lnTo>
                  <a:lnTo>
                    <a:pt x="472" y="356"/>
                  </a:lnTo>
                  <a:lnTo>
                    <a:pt x="476" y="392"/>
                  </a:lnTo>
                  <a:lnTo>
                    <a:pt x="480" y="428"/>
                  </a:lnTo>
                  <a:lnTo>
                    <a:pt x="484" y="464"/>
                  </a:lnTo>
                  <a:lnTo>
                    <a:pt x="488" y="504"/>
                  </a:lnTo>
                  <a:lnTo>
                    <a:pt x="492" y="548"/>
                  </a:lnTo>
                  <a:lnTo>
                    <a:pt x="496" y="588"/>
                  </a:lnTo>
                  <a:lnTo>
                    <a:pt x="500" y="628"/>
                  </a:lnTo>
                  <a:lnTo>
                    <a:pt x="504" y="668"/>
                  </a:lnTo>
                  <a:lnTo>
                    <a:pt x="508" y="70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65" name="Freeform 478"/>
            <p:cNvSpPr>
              <a:spLocks/>
            </p:cNvSpPr>
            <p:nvPr/>
          </p:nvSpPr>
          <p:spPr bwMode="auto">
            <a:xfrm>
              <a:off x="3552" y="584"/>
              <a:ext cx="513" cy="840"/>
            </a:xfrm>
            <a:custGeom>
              <a:avLst/>
              <a:gdLst>
                <a:gd name="T0" fmla="*/ 12 w 513"/>
                <a:gd name="T1" fmla="*/ 764 h 840"/>
                <a:gd name="T2" fmla="*/ 24 w 513"/>
                <a:gd name="T3" fmla="*/ 820 h 840"/>
                <a:gd name="T4" fmla="*/ 36 w 513"/>
                <a:gd name="T5" fmla="*/ 840 h 840"/>
                <a:gd name="T6" fmla="*/ 48 w 513"/>
                <a:gd name="T7" fmla="*/ 812 h 840"/>
                <a:gd name="T8" fmla="*/ 60 w 513"/>
                <a:gd name="T9" fmla="*/ 764 h 840"/>
                <a:gd name="T10" fmla="*/ 72 w 513"/>
                <a:gd name="T11" fmla="*/ 740 h 840"/>
                <a:gd name="T12" fmla="*/ 85 w 513"/>
                <a:gd name="T13" fmla="*/ 736 h 840"/>
                <a:gd name="T14" fmla="*/ 97 w 513"/>
                <a:gd name="T15" fmla="*/ 732 h 840"/>
                <a:gd name="T16" fmla="*/ 109 w 513"/>
                <a:gd name="T17" fmla="*/ 716 h 840"/>
                <a:gd name="T18" fmla="*/ 121 w 513"/>
                <a:gd name="T19" fmla="*/ 680 h 840"/>
                <a:gd name="T20" fmla="*/ 133 w 513"/>
                <a:gd name="T21" fmla="*/ 652 h 840"/>
                <a:gd name="T22" fmla="*/ 145 w 513"/>
                <a:gd name="T23" fmla="*/ 652 h 840"/>
                <a:gd name="T24" fmla="*/ 157 w 513"/>
                <a:gd name="T25" fmla="*/ 668 h 840"/>
                <a:gd name="T26" fmla="*/ 169 w 513"/>
                <a:gd name="T27" fmla="*/ 672 h 840"/>
                <a:gd name="T28" fmla="*/ 181 w 513"/>
                <a:gd name="T29" fmla="*/ 644 h 840"/>
                <a:gd name="T30" fmla="*/ 193 w 513"/>
                <a:gd name="T31" fmla="*/ 596 h 840"/>
                <a:gd name="T32" fmla="*/ 205 w 513"/>
                <a:gd name="T33" fmla="*/ 560 h 840"/>
                <a:gd name="T34" fmla="*/ 217 w 513"/>
                <a:gd name="T35" fmla="*/ 536 h 840"/>
                <a:gd name="T36" fmla="*/ 229 w 513"/>
                <a:gd name="T37" fmla="*/ 508 h 840"/>
                <a:gd name="T38" fmla="*/ 241 w 513"/>
                <a:gd name="T39" fmla="*/ 460 h 840"/>
                <a:gd name="T40" fmla="*/ 253 w 513"/>
                <a:gd name="T41" fmla="*/ 380 h 840"/>
                <a:gd name="T42" fmla="*/ 265 w 513"/>
                <a:gd name="T43" fmla="*/ 288 h 840"/>
                <a:gd name="T44" fmla="*/ 277 w 513"/>
                <a:gd name="T45" fmla="*/ 208 h 840"/>
                <a:gd name="T46" fmla="*/ 289 w 513"/>
                <a:gd name="T47" fmla="*/ 140 h 840"/>
                <a:gd name="T48" fmla="*/ 301 w 513"/>
                <a:gd name="T49" fmla="*/ 80 h 840"/>
                <a:gd name="T50" fmla="*/ 313 w 513"/>
                <a:gd name="T51" fmla="*/ 24 h 840"/>
                <a:gd name="T52" fmla="*/ 325 w 513"/>
                <a:gd name="T53" fmla="*/ 0 h 840"/>
                <a:gd name="T54" fmla="*/ 337 w 513"/>
                <a:gd name="T55" fmla="*/ 36 h 840"/>
                <a:gd name="T56" fmla="*/ 349 w 513"/>
                <a:gd name="T57" fmla="*/ 120 h 840"/>
                <a:gd name="T58" fmla="*/ 361 w 513"/>
                <a:gd name="T59" fmla="*/ 216 h 840"/>
                <a:gd name="T60" fmla="*/ 373 w 513"/>
                <a:gd name="T61" fmla="*/ 316 h 840"/>
                <a:gd name="T62" fmla="*/ 385 w 513"/>
                <a:gd name="T63" fmla="*/ 420 h 840"/>
                <a:gd name="T64" fmla="*/ 397 w 513"/>
                <a:gd name="T65" fmla="*/ 536 h 840"/>
                <a:gd name="T66" fmla="*/ 409 w 513"/>
                <a:gd name="T67" fmla="*/ 660 h 840"/>
                <a:gd name="T68" fmla="*/ 421 w 513"/>
                <a:gd name="T69" fmla="*/ 756 h 840"/>
                <a:gd name="T70" fmla="*/ 433 w 513"/>
                <a:gd name="T71" fmla="*/ 816 h 840"/>
                <a:gd name="T72" fmla="*/ 445 w 513"/>
                <a:gd name="T73" fmla="*/ 840 h 840"/>
                <a:gd name="T74" fmla="*/ 457 w 513"/>
                <a:gd name="T75" fmla="*/ 816 h 840"/>
                <a:gd name="T76" fmla="*/ 469 w 513"/>
                <a:gd name="T77" fmla="*/ 768 h 840"/>
                <a:gd name="T78" fmla="*/ 481 w 513"/>
                <a:gd name="T79" fmla="*/ 744 h 840"/>
                <a:gd name="T80" fmla="*/ 493 w 513"/>
                <a:gd name="T81" fmla="*/ 736 h 840"/>
                <a:gd name="T82" fmla="*/ 505 w 513"/>
                <a:gd name="T83" fmla="*/ 732 h 8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40"/>
                <a:gd name="T128" fmla="*/ 513 w 513"/>
                <a:gd name="T129" fmla="*/ 840 h 8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40">
                  <a:moveTo>
                    <a:pt x="0" y="704"/>
                  </a:moveTo>
                  <a:lnTo>
                    <a:pt x="8" y="736"/>
                  </a:lnTo>
                  <a:lnTo>
                    <a:pt x="12" y="764"/>
                  </a:lnTo>
                  <a:lnTo>
                    <a:pt x="16" y="784"/>
                  </a:lnTo>
                  <a:lnTo>
                    <a:pt x="20" y="804"/>
                  </a:lnTo>
                  <a:lnTo>
                    <a:pt x="24" y="820"/>
                  </a:lnTo>
                  <a:lnTo>
                    <a:pt x="28" y="832"/>
                  </a:lnTo>
                  <a:lnTo>
                    <a:pt x="32" y="836"/>
                  </a:lnTo>
                  <a:lnTo>
                    <a:pt x="36" y="840"/>
                  </a:lnTo>
                  <a:lnTo>
                    <a:pt x="40" y="836"/>
                  </a:lnTo>
                  <a:lnTo>
                    <a:pt x="44" y="824"/>
                  </a:lnTo>
                  <a:lnTo>
                    <a:pt x="48" y="812"/>
                  </a:lnTo>
                  <a:lnTo>
                    <a:pt x="52" y="796"/>
                  </a:lnTo>
                  <a:lnTo>
                    <a:pt x="56" y="780"/>
                  </a:lnTo>
                  <a:lnTo>
                    <a:pt x="60" y="764"/>
                  </a:lnTo>
                  <a:lnTo>
                    <a:pt x="64" y="752"/>
                  </a:lnTo>
                  <a:lnTo>
                    <a:pt x="68" y="744"/>
                  </a:lnTo>
                  <a:lnTo>
                    <a:pt x="72" y="740"/>
                  </a:lnTo>
                  <a:lnTo>
                    <a:pt x="76" y="740"/>
                  </a:lnTo>
                  <a:lnTo>
                    <a:pt x="81" y="740"/>
                  </a:lnTo>
                  <a:lnTo>
                    <a:pt x="85" y="736"/>
                  </a:lnTo>
                  <a:lnTo>
                    <a:pt x="89" y="736"/>
                  </a:lnTo>
                  <a:lnTo>
                    <a:pt x="93" y="736"/>
                  </a:lnTo>
                  <a:lnTo>
                    <a:pt x="97" y="732"/>
                  </a:lnTo>
                  <a:lnTo>
                    <a:pt x="101" y="728"/>
                  </a:lnTo>
                  <a:lnTo>
                    <a:pt x="105" y="724"/>
                  </a:lnTo>
                  <a:lnTo>
                    <a:pt x="109" y="716"/>
                  </a:lnTo>
                  <a:lnTo>
                    <a:pt x="113" y="704"/>
                  </a:lnTo>
                  <a:lnTo>
                    <a:pt x="117" y="692"/>
                  </a:lnTo>
                  <a:lnTo>
                    <a:pt x="121" y="680"/>
                  </a:lnTo>
                  <a:lnTo>
                    <a:pt x="125" y="668"/>
                  </a:lnTo>
                  <a:lnTo>
                    <a:pt x="129" y="660"/>
                  </a:lnTo>
                  <a:lnTo>
                    <a:pt x="133" y="652"/>
                  </a:lnTo>
                  <a:lnTo>
                    <a:pt x="137" y="648"/>
                  </a:lnTo>
                  <a:lnTo>
                    <a:pt x="141" y="648"/>
                  </a:lnTo>
                  <a:lnTo>
                    <a:pt x="145" y="652"/>
                  </a:lnTo>
                  <a:lnTo>
                    <a:pt x="149" y="656"/>
                  </a:lnTo>
                  <a:lnTo>
                    <a:pt x="153" y="664"/>
                  </a:lnTo>
                  <a:lnTo>
                    <a:pt x="157" y="668"/>
                  </a:lnTo>
                  <a:lnTo>
                    <a:pt x="161" y="672"/>
                  </a:lnTo>
                  <a:lnTo>
                    <a:pt x="165" y="672"/>
                  </a:lnTo>
                  <a:lnTo>
                    <a:pt x="169" y="672"/>
                  </a:lnTo>
                  <a:lnTo>
                    <a:pt x="173" y="664"/>
                  </a:lnTo>
                  <a:lnTo>
                    <a:pt x="177" y="656"/>
                  </a:lnTo>
                  <a:lnTo>
                    <a:pt x="181" y="644"/>
                  </a:lnTo>
                  <a:lnTo>
                    <a:pt x="185" y="628"/>
                  </a:lnTo>
                  <a:lnTo>
                    <a:pt x="189" y="612"/>
                  </a:lnTo>
                  <a:lnTo>
                    <a:pt x="193" y="596"/>
                  </a:lnTo>
                  <a:lnTo>
                    <a:pt x="197" y="584"/>
                  </a:lnTo>
                  <a:lnTo>
                    <a:pt x="201" y="572"/>
                  </a:lnTo>
                  <a:lnTo>
                    <a:pt x="205" y="560"/>
                  </a:lnTo>
                  <a:lnTo>
                    <a:pt x="209" y="552"/>
                  </a:lnTo>
                  <a:lnTo>
                    <a:pt x="213" y="544"/>
                  </a:lnTo>
                  <a:lnTo>
                    <a:pt x="217" y="536"/>
                  </a:lnTo>
                  <a:lnTo>
                    <a:pt x="221" y="528"/>
                  </a:lnTo>
                  <a:lnTo>
                    <a:pt x="225" y="520"/>
                  </a:lnTo>
                  <a:lnTo>
                    <a:pt x="229" y="508"/>
                  </a:lnTo>
                  <a:lnTo>
                    <a:pt x="233" y="496"/>
                  </a:lnTo>
                  <a:lnTo>
                    <a:pt x="237" y="480"/>
                  </a:lnTo>
                  <a:lnTo>
                    <a:pt x="241" y="460"/>
                  </a:lnTo>
                  <a:lnTo>
                    <a:pt x="245" y="436"/>
                  </a:lnTo>
                  <a:lnTo>
                    <a:pt x="249" y="408"/>
                  </a:lnTo>
                  <a:lnTo>
                    <a:pt x="253" y="380"/>
                  </a:lnTo>
                  <a:lnTo>
                    <a:pt x="257" y="348"/>
                  </a:lnTo>
                  <a:lnTo>
                    <a:pt x="261" y="320"/>
                  </a:lnTo>
                  <a:lnTo>
                    <a:pt x="265" y="288"/>
                  </a:lnTo>
                  <a:lnTo>
                    <a:pt x="269" y="260"/>
                  </a:lnTo>
                  <a:lnTo>
                    <a:pt x="273" y="236"/>
                  </a:lnTo>
                  <a:lnTo>
                    <a:pt x="277" y="208"/>
                  </a:lnTo>
                  <a:lnTo>
                    <a:pt x="281" y="184"/>
                  </a:lnTo>
                  <a:lnTo>
                    <a:pt x="285" y="164"/>
                  </a:lnTo>
                  <a:lnTo>
                    <a:pt x="289" y="140"/>
                  </a:lnTo>
                  <a:lnTo>
                    <a:pt x="293" y="120"/>
                  </a:lnTo>
                  <a:lnTo>
                    <a:pt x="297" y="100"/>
                  </a:lnTo>
                  <a:lnTo>
                    <a:pt x="301" y="80"/>
                  </a:lnTo>
                  <a:lnTo>
                    <a:pt x="305" y="60"/>
                  </a:lnTo>
                  <a:lnTo>
                    <a:pt x="309" y="40"/>
                  </a:lnTo>
                  <a:lnTo>
                    <a:pt x="313" y="24"/>
                  </a:lnTo>
                  <a:lnTo>
                    <a:pt x="317" y="8"/>
                  </a:lnTo>
                  <a:lnTo>
                    <a:pt x="321" y="0"/>
                  </a:lnTo>
                  <a:lnTo>
                    <a:pt x="325" y="0"/>
                  </a:lnTo>
                  <a:lnTo>
                    <a:pt x="329" y="4"/>
                  </a:lnTo>
                  <a:lnTo>
                    <a:pt x="333" y="16"/>
                  </a:lnTo>
                  <a:lnTo>
                    <a:pt x="337" y="36"/>
                  </a:lnTo>
                  <a:lnTo>
                    <a:pt x="341" y="60"/>
                  </a:lnTo>
                  <a:lnTo>
                    <a:pt x="345" y="88"/>
                  </a:lnTo>
                  <a:lnTo>
                    <a:pt x="349" y="120"/>
                  </a:lnTo>
                  <a:lnTo>
                    <a:pt x="353" y="152"/>
                  </a:lnTo>
                  <a:lnTo>
                    <a:pt x="357" y="184"/>
                  </a:lnTo>
                  <a:lnTo>
                    <a:pt x="361" y="216"/>
                  </a:lnTo>
                  <a:lnTo>
                    <a:pt x="365" y="248"/>
                  </a:lnTo>
                  <a:lnTo>
                    <a:pt x="369" y="284"/>
                  </a:lnTo>
                  <a:lnTo>
                    <a:pt x="373" y="316"/>
                  </a:lnTo>
                  <a:lnTo>
                    <a:pt x="377" y="348"/>
                  </a:lnTo>
                  <a:lnTo>
                    <a:pt x="381" y="384"/>
                  </a:lnTo>
                  <a:lnTo>
                    <a:pt x="385" y="420"/>
                  </a:lnTo>
                  <a:lnTo>
                    <a:pt x="389" y="456"/>
                  </a:lnTo>
                  <a:lnTo>
                    <a:pt x="393" y="496"/>
                  </a:lnTo>
                  <a:lnTo>
                    <a:pt x="397" y="536"/>
                  </a:lnTo>
                  <a:lnTo>
                    <a:pt x="401" y="580"/>
                  </a:lnTo>
                  <a:lnTo>
                    <a:pt x="405" y="620"/>
                  </a:lnTo>
                  <a:lnTo>
                    <a:pt x="409" y="660"/>
                  </a:lnTo>
                  <a:lnTo>
                    <a:pt x="413" y="696"/>
                  </a:lnTo>
                  <a:lnTo>
                    <a:pt x="417" y="728"/>
                  </a:lnTo>
                  <a:lnTo>
                    <a:pt x="421" y="756"/>
                  </a:lnTo>
                  <a:lnTo>
                    <a:pt x="425" y="780"/>
                  </a:lnTo>
                  <a:lnTo>
                    <a:pt x="429" y="800"/>
                  </a:lnTo>
                  <a:lnTo>
                    <a:pt x="433" y="816"/>
                  </a:lnTo>
                  <a:lnTo>
                    <a:pt x="437" y="828"/>
                  </a:lnTo>
                  <a:lnTo>
                    <a:pt x="441" y="836"/>
                  </a:lnTo>
                  <a:lnTo>
                    <a:pt x="445" y="840"/>
                  </a:lnTo>
                  <a:lnTo>
                    <a:pt x="449" y="836"/>
                  </a:lnTo>
                  <a:lnTo>
                    <a:pt x="453" y="828"/>
                  </a:lnTo>
                  <a:lnTo>
                    <a:pt x="457" y="816"/>
                  </a:lnTo>
                  <a:lnTo>
                    <a:pt x="461" y="800"/>
                  </a:lnTo>
                  <a:lnTo>
                    <a:pt x="465" y="784"/>
                  </a:lnTo>
                  <a:lnTo>
                    <a:pt x="469" y="768"/>
                  </a:lnTo>
                  <a:lnTo>
                    <a:pt x="473" y="756"/>
                  </a:lnTo>
                  <a:lnTo>
                    <a:pt x="477" y="748"/>
                  </a:lnTo>
                  <a:lnTo>
                    <a:pt x="481" y="744"/>
                  </a:lnTo>
                  <a:lnTo>
                    <a:pt x="485" y="740"/>
                  </a:lnTo>
                  <a:lnTo>
                    <a:pt x="489" y="740"/>
                  </a:lnTo>
                  <a:lnTo>
                    <a:pt x="493" y="736"/>
                  </a:lnTo>
                  <a:lnTo>
                    <a:pt x="497" y="736"/>
                  </a:lnTo>
                  <a:lnTo>
                    <a:pt x="501" y="736"/>
                  </a:lnTo>
                  <a:lnTo>
                    <a:pt x="505" y="732"/>
                  </a:lnTo>
                  <a:lnTo>
                    <a:pt x="509" y="728"/>
                  </a:lnTo>
                  <a:lnTo>
                    <a:pt x="513" y="72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66" name="Freeform 481"/>
            <p:cNvSpPr>
              <a:spLocks/>
            </p:cNvSpPr>
            <p:nvPr/>
          </p:nvSpPr>
          <p:spPr bwMode="auto">
            <a:xfrm>
              <a:off x="3552" y="584"/>
              <a:ext cx="513" cy="808"/>
            </a:xfrm>
            <a:custGeom>
              <a:avLst/>
              <a:gdLst>
                <a:gd name="T0" fmla="*/ 12 w 513"/>
                <a:gd name="T1" fmla="*/ 152 h 808"/>
                <a:gd name="T2" fmla="*/ 24 w 513"/>
                <a:gd name="T3" fmla="*/ 192 h 808"/>
                <a:gd name="T4" fmla="*/ 36 w 513"/>
                <a:gd name="T5" fmla="*/ 260 h 808"/>
                <a:gd name="T6" fmla="*/ 48 w 513"/>
                <a:gd name="T7" fmla="*/ 360 h 808"/>
                <a:gd name="T8" fmla="*/ 60 w 513"/>
                <a:gd name="T9" fmla="*/ 472 h 808"/>
                <a:gd name="T10" fmla="*/ 72 w 513"/>
                <a:gd name="T11" fmla="*/ 596 h 808"/>
                <a:gd name="T12" fmla="*/ 85 w 513"/>
                <a:gd name="T13" fmla="*/ 704 h 808"/>
                <a:gd name="T14" fmla="*/ 97 w 513"/>
                <a:gd name="T15" fmla="*/ 780 h 808"/>
                <a:gd name="T16" fmla="*/ 109 w 513"/>
                <a:gd name="T17" fmla="*/ 808 h 808"/>
                <a:gd name="T18" fmla="*/ 121 w 513"/>
                <a:gd name="T19" fmla="*/ 780 h 808"/>
                <a:gd name="T20" fmla="*/ 133 w 513"/>
                <a:gd name="T21" fmla="*/ 740 h 808"/>
                <a:gd name="T22" fmla="*/ 145 w 513"/>
                <a:gd name="T23" fmla="*/ 724 h 808"/>
                <a:gd name="T24" fmla="*/ 157 w 513"/>
                <a:gd name="T25" fmla="*/ 728 h 808"/>
                <a:gd name="T26" fmla="*/ 169 w 513"/>
                <a:gd name="T27" fmla="*/ 720 h 808"/>
                <a:gd name="T28" fmla="*/ 181 w 513"/>
                <a:gd name="T29" fmla="*/ 688 h 808"/>
                <a:gd name="T30" fmla="*/ 193 w 513"/>
                <a:gd name="T31" fmla="*/ 652 h 808"/>
                <a:gd name="T32" fmla="*/ 205 w 513"/>
                <a:gd name="T33" fmla="*/ 644 h 808"/>
                <a:gd name="T34" fmla="*/ 217 w 513"/>
                <a:gd name="T35" fmla="*/ 660 h 808"/>
                <a:gd name="T36" fmla="*/ 229 w 513"/>
                <a:gd name="T37" fmla="*/ 676 h 808"/>
                <a:gd name="T38" fmla="*/ 241 w 513"/>
                <a:gd name="T39" fmla="*/ 664 h 808"/>
                <a:gd name="T40" fmla="*/ 253 w 513"/>
                <a:gd name="T41" fmla="*/ 624 h 808"/>
                <a:gd name="T42" fmla="*/ 265 w 513"/>
                <a:gd name="T43" fmla="*/ 580 h 808"/>
                <a:gd name="T44" fmla="*/ 277 w 513"/>
                <a:gd name="T45" fmla="*/ 552 h 808"/>
                <a:gd name="T46" fmla="*/ 289 w 513"/>
                <a:gd name="T47" fmla="*/ 528 h 808"/>
                <a:gd name="T48" fmla="*/ 301 w 513"/>
                <a:gd name="T49" fmla="*/ 484 h 808"/>
                <a:gd name="T50" fmla="*/ 313 w 513"/>
                <a:gd name="T51" fmla="*/ 412 h 808"/>
                <a:gd name="T52" fmla="*/ 325 w 513"/>
                <a:gd name="T53" fmla="*/ 320 h 808"/>
                <a:gd name="T54" fmla="*/ 337 w 513"/>
                <a:gd name="T55" fmla="*/ 236 h 808"/>
                <a:gd name="T56" fmla="*/ 349 w 513"/>
                <a:gd name="T57" fmla="*/ 164 h 808"/>
                <a:gd name="T58" fmla="*/ 361 w 513"/>
                <a:gd name="T59" fmla="*/ 100 h 808"/>
                <a:gd name="T60" fmla="*/ 373 w 513"/>
                <a:gd name="T61" fmla="*/ 40 h 808"/>
                <a:gd name="T62" fmla="*/ 385 w 513"/>
                <a:gd name="T63" fmla="*/ 0 h 808"/>
                <a:gd name="T64" fmla="*/ 397 w 513"/>
                <a:gd name="T65" fmla="*/ 16 h 808"/>
                <a:gd name="T66" fmla="*/ 409 w 513"/>
                <a:gd name="T67" fmla="*/ 84 h 808"/>
                <a:gd name="T68" fmla="*/ 421 w 513"/>
                <a:gd name="T69" fmla="*/ 148 h 808"/>
                <a:gd name="T70" fmla="*/ 433 w 513"/>
                <a:gd name="T71" fmla="*/ 188 h 808"/>
                <a:gd name="T72" fmla="*/ 445 w 513"/>
                <a:gd name="T73" fmla="*/ 252 h 808"/>
                <a:gd name="T74" fmla="*/ 457 w 513"/>
                <a:gd name="T75" fmla="*/ 352 h 808"/>
                <a:gd name="T76" fmla="*/ 469 w 513"/>
                <a:gd name="T77" fmla="*/ 464 h 808"/>
                <a:gd name="T78" fmla="*/ 481 w 513"/>
                <a:gd name="T79" fmla="*/ 588 h 808"/>
                <a:gd name="T80" fmla="*/ 493 w 513"/>
                <a:gd name="T81" fmla="*/ 696 h 808"/>
                <a:gd name="T82" fmla="*/ 505 w 513"/>
                <a:gd name="T83" fmla="*/ 772 h 8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8"/>
                <a:gd name="T128" fmla="*/ 513 w 513"/>
                <a:gd name="T129" fmla="*/ 808 h 8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8">
                  <a:moveTo>
                    <a:pt x="0" y="116"/>
                  </a:moveTo>
                  <a:lnTo>
                    <a:pt x="8" y="136"/>
                  </a:lnTo>
                  <a:lnTo>
                    <a:pt x="12" y="152"/>
                  </a:lnTo>
                  <a:lnTo>
                    <a:pt x="16" y="164"/>
                  </a:lnTo>
                  <a:lnTo>
                    <a:pt x="20" y="176"/>
                  </a:lnTo>
                  <a:lnTo>
                    <a:pt x="24" y="192"/>
                  </a:lnTo>
                  <a:lnTo>
                    <a:pt x="28" y="208"/>
                  </a:lnTo>
                  <a:lnTo>
                    <a:pt x="32" y="232"/>
                  </a:lnTo>
                  <a:lnTo>
                    <a:pt x="36" y="260"/>
                  </a:lnTo>
                  <a:lnTo>
                    <a:pt x="40" y="292"/>
                  </a:lnTo>
                  <a:lnTo>
                    <a:pt x="44" y="324"/>
                  </a:lnTo>
                  <a:lnTo>
                    <a:pt x="48" y="360"/>
                  </a:lnTo>
                  <a:lnTo>
                    <a:pt x="52" y="396"/>
                  </a:lnTo>
                  <a:lnTo>
                    <a:pt x="56" y="432"/>
                  </a:lnTo>
                  <a:lnTo>
                    <a:pt x="60" y="472"/>
                  </a:lnTo>
                  <a:lnTo>
                    <a:pt x="64" y="512"/>
                  </a:lnTo>
                  <a:lnTo>
                    <a:pt x="68" y="556"/>
                  </a:lnTo>
                  <a:lnTo>
                    <a:pt x="72" y="596"/>
                  </a:lnTo>
                  <a:lnTo>
                    <a:pt x="76" y="636"/>
                  </a:lnTo>
                  <a:lnTo>
                    <a:pt x="81" y="672"/>
                  </a:lnTo>
                  <a:lnTo>
                    <a:pt x="85" y="704"/>
                  </a:lnTo>
                  <a:lnTo>
                    <a:pt x="89" y="732"/>
                  </a:lnTo>
                  <a:lnTo>
                    <a:pt x="93" y="760"/>
                  </a:lnTo>
                  <a:lnTo>
                    <a:pt x="97" y="780"/>
                  </a:lnTo>
                  <a:lnTo>
                    <a:pt x="101" y="792"/>
                  </a:lnTo>
                  <a:lnTo>
                    <a:pt x="105" y="804"/>
                  </a:lnTo>
                  <a:lnTo>
                    <a:pt x="109" y="808"/>
                  </a:lnTo>
                  <a:lnTo>
                    <a:pt x="113" y="804"/>
                  </a:lnTo>
                  <a:lnTo>
                    <a:pt x="117" y="796"/>
                  </a:lnTo>
                  <a:lnTo>
                    <a:pt x="121" y="780"/>
                  </a:lnTo>
                  <a:lnTo>
                    <a:pt x="125" y="768"/>
                  </a:lnTo>
                  <a:lnTo>
                    <a:pt x="129" y="752"/>
                  </a:lnTo>
                  <a:lnTo>
                    <a:pt x="133" y="740"/>
                  </a:lnTo>
                  <a:lnTo>
                    <a:pt x="137" y="732"/>
                  </a:lnTo>
                  <a:lnTo>
                    <a:pt x="141" y="728"/>
                  </a:lnTo>
                  <a:lnTo>
                    <a:pt x="145" y="724"/>
                  </a:lnTo>
                  <a:lnTo>
                    <a:pt x="149" y="724"/>
                  </a:lnTo>
                  <a:lnTo>
                    <a:pt x="153" y="724"/>
                  </a:lnTo>
                  <a:lnTo>
                    <a:pt x="157" y="728"/>
                  </a:lnTo>
                  <a:lnTo>
                    <a:pt x="161" y="724"/>
                  </a:lnTo>
                  <a:lnTo>
                    <a:pt x="165" y="724"/>
                  </a:lnTo>
                  <a:lnTo>
                    <a:pt x="169" y="720"/>
                  </a:lnTo>
                  <a:lnTo>
                    <a:pt x="173" y="712"/>
                  </a:lnTo>
                  <a:lnTo>
                    <a:pt x="177" y="700"/>
                  </a:lnTo>
                  <a:lnTo>
                    <a:pt x="181" y="688"/>
                  </a:lnTo>
                  <a:lnTo>
                    <a:pt x="185" y="672"/>
                  </a:lnTo>
                  <a:lnTo>
                    <a:pt x="189" y="660"/>
                  </a:lnTo>
                  <a:lnTo>
                    <a:pt x="193" y="652"/>
                  </a:lnTo>
                  <a:lnTo>
                    <a:pt x="197" y="644"/>
                  </a:lnTo>
                  <a:lnTo>
                    <a:pt x="201" y="640"/>
                  </a:lnTo>
                  <a:lnTo>
                    <a:pt x="205" y="644"/>
                  </a:lnTo>
                  <a:lnTo>
                    <a:pt x="209" y="648"/>
                  </a:lnTo>
                  <a:lnTo>
                    <a:pt x="213" y="652"/>
                  </a:lnTo>
                  <a:lnTo>
                    <a:pt x="217" y="660"/>
                  </a:lnTo>
                  <a:lnTo>
                    <a:pt x="221" y="668"/>
                  </a:lnTo>
                  <a:lnTo>
                    <a:pt x="225" y="672"/>
                  </a:lnTo>
                  <a:lnTo>
                    <a:pt x="229" y="676"/>
                  </a:lnTo>
                  <a:lnTo>
                    <a:pt x="233" y="676"/>
                  </a:lnTo>
                  <a:lnTo>
                    <a:pt x="237" y="672"/>
                  </a:lnTo>
                  <a:lnTo>
                    <a:pt x="241" y="664"/>
                  </a:lnTo>
                  <a:lnTo>
                    <a:pt x="245" y="652"/>
                  </a:lnTo>
                  <a:lnTo>
                    <a:pt x="249" y="640"/>
                  </a:lnTo>
                  <a:lnTo>
                    <a:pt x="253" y="624"/>
                  </a:lnTo>
                  <a:lnTo>
                    <a:pt x="257" y="608"/>
                  </a:lnTo>
                  <a:lnTo>
                    <a:pt x="261" y="596"/>
                  </a:lnTo>
                  <a:lnTo>
                    <a:pt x="265" y="580"/>
                  </a:lnTo>
                  <a:lnTo>
                    <a:pt x="269" y="568"/>
                  </a:lnTo>
                  <a:lnTo>
                    <a:pt x="273" y="560"/>
                  </a:lnTo>
                  <a:lnTo>
                    <a:pt x="277" y="552"/>
                  </a:lnTo>
                  <a:lnTo>
                    <a:pt x="281" y="544"/>
                  </a:lnTo>
                  <a:lnTo>
                    <a:pt x="285" y="536"/>
                  </a:lnTo>
                  <a:lnTo>
                    <a:pt x="289" y="528"/>
                  </a:lnTo>
                  <a:lnTo>
                    <a:pt x="293" y="516"/>
                  </a:lnTo>
                  <a:lnTo>
                    <a:pt x="297" y="504"/>
                  </a:lnTo>
                  <a:lnTo>
                    <a:pt x="301" y="484"/>
                  </a:lnTo>
                  <a:lnTo>
                    <a:pt x="305" y="464"/>
                  </a:lnTo>
                  <a:lnTo>
                    <a:pt x="309" y="440"/>
                  </a:lnTo>
                  <a:lnTo>
                    <a:pt x="313" y="412"/>
                  </a:lnTo>
                  <a:lnTo>
                    <a:pt x="317" y="384"/>
                  </a:lnTo>
                  <a:lnTo>
                    <a:pt x="321" y="352"/>
                  </a:lnTo>
                  <a:lnTo>
                    <a:pt x="325" y="320"/>
                  </a:lnTo>
                  <a:lnTo>
                    <a:pt x="329" y="292"/>
                  </a:lnTo>
                  <a:lnTo>
                    <a:pt x="333" y="264"/>
                  </a:lnTo>
                  <a:lnTo>
                    <a:pt x="337" y="236"/>
                  </a:lnTo>
                  <a:lnTo>
                    <a:pt x="341" y="212"/>
                  </a:lnTo>
                  <a:lnTo>
                    <a:pt x="345" y="188"/>
                  </a:lnTo>
                  <a:lnTo>
                    <a:pt x="349" y="164"/>
                  </a:lnTo>
                  <a:lnTo>
                    <a:pt x="353" y="144"/>
                  </a:lnTo>
                  <a:lnTo>
                    <a:pt x="357" y="120"/>
                  </a:lnTo>
                  <a:lnTo>
                    <a:pt x="361" y="100"/>
                  </a:lnTo>
                  <a:lnTo>
                    <a:pt x="365" y="80"/>
                  </a:lnTo>
                  <a:lnTo>
                    <a:pt x="369" y="60"/>
                  </a:lnTo>
                  <a:lnTo>
                    <a:pt x="373" y="40"/>
                  </a:lnTo>
                  <a:lnTo>
                    <a:pt x="377" y="24"/>
                  </a:lnTo>
                  <a:lnTo>
                    <a:pt x="381" y="8"/>
                  </a:lnTo>
                  <a:lnTo>
                    <a:pt x="385" y="0"/>
                  </a:lnTo>
                  <a:lnTo>
                    <a:pt x="389" y="0"/>
                  </a:lnTo>
                  <a:lnTo>
                    <a:pt x="393" y="4"/>
                  </a:lnTo>
                  <a:lnTo>
                    <a:pt x="397" y="16"/>
                  </a:lnTo>
                  <a:lnTo>
                    <a:pt x="401" y="32"/>
                  </a:lnTo>
                  <a:lnTo>
                    <a:pt x="405" y="56"/>
                  </a:lnTo>
                  <a:lnTo>
                    <a:pt x="409" y="84"/>
                  </a:lnTo>
                  <a:lnTo>
                    <a:pt x="413" y="112"/>
                  </a:lnTo>
                  <a:lnTo>
                    <a:pt x="417" y="132"/>
                  </a:lnTo>
                  <a:lnTo>
                    <a:pt x="421" y="148"/>
                  </a:lnTo>
                  <a:lnTo>
                    <a:pt x="425" y="160"/>
                  </a:lnTo>
                  <a:lnTo>
                    <a:pt x="429" y="172"/>
                  </a:lnTo>
                  <a:lnTo>
                    <a:pt x="433" y="188"/>
                  </a:lnTo>
                  <a:lnTo>
                    <a:pt x="437" y="204"/>
                  </a:lnTo>
                  <a:lnTo>
                    <a:pt x="441" y="224"/>
                  </a:lnTo>
                  <a:lnTo>
                    <a:pt x="445" y="252"/>
                  </a:lnTo>
                  <a:lnTo>
                    <a:pt x="449" y="284"/>
                  </a:lnTo>
                  <a:lnTo>
                    <a:pt x="453" y="316"/>
                  </a:lnTo>
                  <a:lnTo>
                    <a:pt x="457" y="352"/>
                  </a:lnTo>
                  <a:lnTo>
                    <a:pt x="461" y="388"/>
                  </a:lnTo>
                  <a:lnTo>
                    <a:pt x="465" y="424"/>
                  </a:lnTo>
                  <a:lnTo>
                    <a:pt x="469" y="464"/>
                  </a:lnTo>
                  <a:lnTo>
                    <a:pt x="473" y="504"/>
                  </a:lnTo>
                  <a:lnTo>
                    <a:pt x="477" y="544"/>
                  </a:lnTo>
                  <a:lnTo>
                    <a:pt x="481" y="588"/>
                  </a:lnTo>
                  <a:lnTo>
                    <a:pt x="485" y="628"/>
                  </a:lnTo>
                  <a:lnTo>
                    <a:pt x="489" y="664"/>
                  </a:lnTo>
                  <a:lnTo>
                    <a:pt x="493" y="696"/>
                  </a:lnTo>
                  <a:lnTo>
                    <a:pt x="497" y="728"/>
                  </a:lnTo>
                  <a:lnTo>
                    <a:pt x="501" y="752"/>
                  </a:lnTo>
                  <a:lnTo>
                    <a:pt x="505" y="772"/>
                  </a:lnTo>
                  <a:lnTo>
                    <a:pt x="509" y="792"/>
                  </a:lnTo>
                  <a:lnTo>
                    <a:pt x="513" y="800"/>
                  </a:lnTo>
                </a:path>
              </a:pathLst>
            </a:custGeom>
            <a:noFill/>
            <a:ln w="0" cap="rnd">
              <a:solidFill>
                <a:srgbClr val="BFBF00"/>
              </a:solidFill>
              <a:prstDash val="sysDot"/>
              <a:round/>
              <a:headEnd/>
              <a:tailEnd/>
            </a:ln>
          </p:spPr>
          <p:txBody>
            <a:bodyPr/>
            <a:lstStyle/>
            <a:p>
              <a:endParaRPr lang="en-US">
                <a:solidFill>
                  <a:srgbClr val="000000"/>
                </a:solidFill>
              </a:endParaRPr>
            </a:p>
          </p:txBody>
        </p:sp>
        <p:sp>
          <p:nvSpPr>
            <p:cNvPr id="20667" name="Freeform 484"/>
            <p:cNvSpPr>
              <a:spLocks/>
            </p:cNvSpPr>
            <p:nvPr/>
          </p:nvSpPr>
          <p:spPr bwMode="auto">
            <a:xfrm>
              <a:off x="3552" y="620"/>
              <a:ext cx="513" cy="740"/>
            </a:xfrm>
            <a:custGeom>
              <a:avLst/>
              <a:gdLst>
                <a:gd name="T0" fmla="*/ 12 w 513"/>
                <a:gd name="T1" fmla="*/ 116 h 740"/>
                <a:gd name="T2" fmla="*/ 24 w 513"/>
                <a:gd name="T3" fmla="*/ 104 h 740"/>
                <a:gd name="T4" fmla="*/ 36 w 513"/>
                <a:gd name="T5" fmla="*/ 68 h 740"/>
                <a:gd name="T6" fmla="*/ 48 w 513"/>
                <a:gd name="T7" fmla="*/ 16 h 740"/>
                <a:gd name="T8" fmla="*/ 60 w 513"/>
                <a:gd name="T9" fmla="*/ 4 h 740"/>
                <a:gd name="T10" fmla="*/ 72 w 513"/>
                <a:gd name="T11" fmla="*/ 48 h 740"/>
                <a:gd name="T12" fmla="*/ 85 w 513"/>
                <a:gd name="T13" fmla="*/ 104 h 740"/>
                <a:gd name="T14" fmla="*/ 97 w 513"/>
                <a:gd name="T15" fmla="*/ 152 h 740"/>
                <a:gd name="T16" fmla="*/ 109 w 513"/>
                <a:gd name="T17" fmla="*/ 232 h 740"/>
                <a:gd name="T18" fmla="*/ 121 w 513"/>
                <a:gd name="T19" fmla="*/ 332 h 740"/>
                <a:gd name="T20" fmla="*/ 133 w 513"/>
                <a:gd name="T21" fmla="*/ 448 h 740"/>
                <a:gd name="T22" fmla="*/ 145 w 513"/>
                <a:gd name="T23" fmla="*/ 572 h 740"/>
                <a:gd name="T24" fmla="*/ 157 w 513"/>
                <a:gd name="T25" fmla="*/ 680 h 740"/>
                <a:gd name="T26" fmla="*/ 169 w 513"/>
                <a:gd name="T27" fmla="*/ 736 h 740"/>
                <a:gd name="T28" fmla="*/ 181 w 513"/>
                <a:gd name="T29" fmla="*/ 732 h 740"/>
                <a:gd name="T30" fmla="*/ 193 w 513"/>
                <a:gd name="T31" fmla="*/ 692 h 740"/>
                <a:gd name="T32" fmla="*/ 205 w 513"/>
                <a:gd name="T33" fmla="*/ 672 h 740"/>
                <a:gd name="T34" fmla="*/ 217 w 513"/>
                <a:gd name="T35" fmla="*/ 676 h 740"/>
                <a:gd name="T36" fmla="*/ 229 w 513"/>
                <a:gd name="T37" fmla="*/ 680 h 740"/>
                <a:gd name="T38" fmla="*/ 241 w 513"/>
                <a:gd name="T39" fmla="*/ 664 h 740"/>
                <a:gd name="T40" fmla="*/ 253 w 513"/>
                <a:gd name="T41" fmla="*/ 632 h 740"/>
                <a:gd name="T42" fmla="*/ 265 w 513"/>
                <a:gd name="T43" fmla="*/ 604 h 740"/>
                <a:gd name="T44" fmla="*/ 277 w 513"/>
                <a:gd name="T45" fmla="*/ 612 h 740"/>
                <a:gd name="T46" fmla="*/ 289 w 513"/>
                <a:gd name="T47" fmla="*/ 632 h 740"/>
                <a:gd name="T48" fmla="*/ 301 w 513"/>
                <a:gd name="T49" fmla="*/ 632 h 740"/>
                <a:gd name="T50" fmla="*/ 313 w 513"/>
                <a:gd name="T51" fmla="*/ 600 h 740"/>
                <a:gd name="T52" fmla="*/ 325 w 513"/>
                <a:gd name="T53" fmla="*/ 556 h 740"/>
                <a:gd name="T54" fmla="*/ 337 w 513"/>
                <a:gd name="T55" fmla="*/ 520 h 740"/>
                <a:gd name="T56" fmla="*/ 349 w 513"/>
                <a:gd name="T57" fmla="*/ 500 h 740"/>
                <a:gd name="T58" fmla="*/ 361 w 513"/>
                <a:gd name="T59" fmla="*/ 468 h 740"/>
                <a:gd name="T60" fmla="*/ 373 w 513"/>
                <a:gd name="T61" fmla="*/ 408 h 740"/>
                <a:gd name="T62" fmla="*/ 385 w 513"/>
                <a:gd name="T63" fmla="*/ 320 h 740"/>
                <a:gd name="T64" fmla="*/ 397 w 513"/>
                <a:gd name="T65" fmla="*/ 232 h 740"/>
                <a:gd name="T66" fmla="*/ 409 w 513"/>
                <a:gd name="T67" fmla="*/ 156 h 740"/>
                <a:gd name="T68" fmla="*/ 421 w 513"/>
                <a:gd name="T69" fmla="*/ 116 h 740"/>
                <a:gd name="T70" fmla="*/ 433 w 513"/>
                <a:gd name="T71" fmla="*/ 104 h 740"/>
                <a:gd name="T72" fmla="*/ 445 w 513"/>
                <a:gd name="T73" fmla="*/ 72 h 740"/>
                <a:gd name="T74" fmla="*/ 457 w 513"/>
                <a:gd name="T75" fmla="*/ 20 h 740"/>
                <a:gd name="T76" fmla="*/ 469 w 513"/>
                <a:gd name="T77" fmla="*/ 0 h 740"/>
                <a:gd name="T78" fmla="*/ 481 w 513"/>
                <a:gd name="T79" fmla="*/ 40 h 740"/>
                <a:gd name="T80" fmla="*/ 493 w 513"/>
                <a:gd name="T81" fmla="*/ 100 h 740"/>
                <a:gd name="T82" fmla="*/ 505 w 513"/>
                <a:gd name="T83" fmla="*/ 148 h 7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40"/>
                <a:gd name="T128" fmla="*/ 513 w 513"/>
                <a:gd name="T129" fmla="*/ 740 h 7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40">
                  <a:moveTo>
                    <a:pt x="0" y="132"/>
                  </a:moveTo>
                  <a:lnTo>
                    <a:pt x="8" y="120"/>
                  </a:lnTo>
                  <a:lnTo>
                    <a:pt x="12" y="116"/>
                  </a:lnTo>
                  <a:lnTo>
                    <a:pt x="16" y="112"/>
                  </a:lnTo>
                  <a:lnTo>
                    <a:pt x="20" y="108"/>
                  </a:lnTo>
                  <a:lnTo>
                    <a:pt x="24" y="104"/>
                  </a:lnTo>
                  <a:lnTo>
                    <a:pt x="28" y="96"/>
                  </a:lnTo>
                  <a:lnTo>
                    <a:pt x="32" y="84"/>
                  </a:lnTo>
                  <a:lnTo>
                    <a:pt x="36" y="68"/>
                  </a:lnTo>
                  <a:lnTo>
                    <a:pt x="40" y="48"/>
                  </a:lnTo>
                  <a:lnTo>
                    <a:pt x="44" y="32"/>
                  </a:lnTo>
                  <a:lnTo>
                    <a:pt x="48" y="16"/>
                  </a:lnTo>
                  <a:lnTo>
                    <a:pt x="52" y="4"/>
                  </a:lnTo>
                  <a:lnTo>
                    <a:pt x="56" y="0"/>
                  </a:lnTo>
                  <a:lnTo>
                    <a:pt x="60" y="4"/>
                  </a:lnTo>
                  <a:lnTo>
                    <a:pt x="64" y="12"/>
                  </a:lnTo>
                  <a:lnTo>
                    <a:pt x="68" y="28"/>
                  </a:lnTo>
                  <a:lnTo>
                    <a:pt x="72" y="48"/>
                  </a:lnTo>
                  <a:lnTo>
                    <a:pt x="76" y="68"/>
                  </a:lnTo>
                  <a:lnTo>
                    <a:pt x="81" y="88"/>
                  </a:lnTo>
                  <a:lnTo>
                    <a:pt x="85" y="104"/>
                  </a:lnTo>
                  <a:lnTo>
                    <a:pt x="89" y="116"/>
                  </a:lnTo>
                  <a:lnTo>
                    <a:pt x="93" y="132"/>
                  </a:lnTo>
                  <a:lnTo>
                    <a:pt x="97" y="152"/>
                  </a:lnTo>
                  <a:lnTo>
                    <a:pt x="101" y="172"/>
                  </a:lnTo>
                  <a:lnTo>
                    <a:pt x="105" y="200"/>
                  </a:lnTo>
                  <a:lnTo>
                    <a:pt x="109" y="232"/>
                  </a:lnTo>
                  <a:lnTo>
                    <a:pt x="113" y="264"/>
                  </a:lnTo>
                  <a:lnTo>
                    <a:pt x="117" y="300"/>
                  </a:lnTo>
                  <a:lnTo>
                    <a:pt x="121" y="332"/>
                  </a:lnTo>
                  <a:lnTo>
                    <a:pt x="125" y="368"/>
                  </a:lnTo>
                  <a:lnTo>
                    <a:pt x="129" y="408"/>
                  </a:lnTo>
                  <a:lnTo>
                    <a:pt x="133" y="448"/>
                  </a:lnTo>
                  <a:lnTo>
                    <a:pt x="137" y="488"/>
                  </a:lnTo>
                  <a:lnTo>
                    <a:pt x="141" y="532"/>
                  </a:lnTo>
                  <a:lnTo>
                    <a:pt x="145" y="572"/>
                  </a:lnTo>
                  <a:lnTo>
                    <a:pt x="149" y="612"/>
                  </a:lnTo>
                  <a:lnTo>
                    <a:pt x="153" y="648"/>
                  </a:lnTo>
                  <a:lnTo>
                    <a:pt x="157" y="680"/>
                  </a:lnTo>
                  <a:lnTo>
                    <a:pt x="161" y="704"/>
                  </a:lnTo>
                  <a:lnTo>
                    <a:pt x="165" y="724"/>
                  </a:lnTo>
                  <a:lnTo>
                    <a:pt x="169" y="736"/>
                  </a:lnTo>
                  <a:lnTo>
                    <a:pt x="173" y="740"/>
                  </a:lnTo>
                  <a:lnTo>
                    <a:pt x="177" y="740"/>
                  </a:lnTo>
                  <a:lnTo>
                    <a:pt x="181" y="732"/>
                  </a:lnTo>
                  <a:lnTo>
                    <a:pt x="185" y="720"/>
                  </a:lnTo>
                  <a:lnTo>
                    <a:pt x="189" y="704"/>
                  </a:lnTo>
                  <a:lnTo>
                    <a:pt x="193" y="692"/>
                  </a:lnTo>
                  <a:lnTo>
                    <a:pt x="197" y="680"/>
                  </a:lnTo>
                  <a:lnTo>
                    <a:pt x="201" y="676"/>
                  </a:lnTo>
                  <a:lnTo>
                    <a:pt x="205" y="672"/>
                  </a:lnTo>
                  <a:lnTo>
                    <a:pt x="209" y="672"/>
                  </a:lnTo>
                  <a:lnTo>
                    <a:pt x="213" y="672"/>
                  </a:lnTo>
                  <a:lnTo>
                    <a:pt x="217" y="676"/>
                  </a:lnTo>
                  <a:lnTo>
                    <a:pt x="221" y="680"/>
                  </a:lnTo>
                  <a:lnTo>
                    <a:pt x="225" y="680"/>
                  </a:lnTo>
                  <a:lnTo>
                    <a:pt x="229" y="680"/>
                  </a:lnTo>
                  <a:lnTo>
                    <a:pt x="233" y="680"/>
                  </a:lnTo>
                  <a:lnTo>
                    <a:pt x="237" y="672"/>
                  </a:lnTo>
                  <a:lnTo>
                    <a:pt x="241" y="664"/>
                  </a:lnTo>
                  <a:lnTo>
                    <a:pt x="245" y="656"/>
                  </a:lnTo>
                  <a:lnTo>
                    <a:pt x="249" y="644"/>
                  </a:lnTo>
                  <a:lnTo>
                    <a:pt x="253" y="632"/>
                  </a:lnTo>
                  <a:lnTo>
                    <a:pt x="257" y="620"/>
                  </a:lnTo>
                  <a:lnTo>
                    <a:pt x="261" y="608"/>
                  </a:lnTo>
                  <a:lnTo>
                    <a:pt x="265" y="604"/>
                  </a:lnTo>
                  <a:lnTo>
                    <a:pt x="269" y="604"/>
                  </a:lnTo>
                  <a:lnTo>
                    <a:pt x="273" y="604"/>
                  </a:lnTo>
                  <a:lnTo>
                    <a:pt x="277" y="612"/>
                  </a:lnTo>
                  <a:lnTo>
                    <a:pt x="281" y="616"/>
                  </a:lnTo>
                  <a:lnTo>
                    <a:pt x="285" y="624"/>
                  </a:lnTo>
                  <a:lnTo>
                    <a:pt x="289" y="632"/>
                  </a:lnTo>
                  <a:lnTo>
                    <a:pt x="293" y="636"/>
                  </a:lnTo>
                  <a:lnTo>
                    <a:pt x="297" y="636"/>
                  </a:lnTo>
                  <a:lnTo>
                    <a:pt x="301" y="632"/>
                  </a:lnTo>
                  <a:lnTo>
                    <a:pt x="305" y="624"/>
                  </a:lnTo>
                  <a:lnTo>
                    <a:pt x="309" y="616"/>
                  </a:lnTo>
                  <a:lnTo>
                    <a:pt x="313" y="600"/>
                  </a:lnTo>
                  <a:lnTo>
                    <a:pt x="317" y="588"/>
                  </a:lnTo>
                  <a:lnTo>
                    <a:pt x="321" y="572"/>
                  </a:lnTo>
                  <a:lnTo>
                    <a:pt x="325" y="556"/>
                  </a:lnTo>
                  <a:lnTo>
                    <a:pt x="329" y="544"/>
                  </a:lnTo>
                  <a:lnTo>
                    <a:pt x="333" y="532"/>
                  </a:lnTo>
                  <a:lnTo>
                    <a:pt x="337" y="520"/>
                  </a:lnTo>
                  <a:lnTo>
                    <a:pt x="341" y="516"/>
                  </a:lnTo>
                  <a:lnTo>
                    <a:pt x="345" y="508"/>
                  </a:lnTo>
                  <a:lnTo>
                    <a:pt x="349" y="500"/>
                  </a:lnTo>
                  <a:lnTo>
                    <a:pt x="353" y="492"/>
                  </a:lnTo>
                  <a:lnTo>
                    <a:pt x="357" y="480"/>
                  </a:lnTo>
                  <a:lnTo>
                    <a:pt x="361" y="468"/>
                  </a:lnTo>
                  <a:lnTo>
                    <a:pt x="365" y="452"/>
                  </a:lnTo>
                  <a:lnTo>
                    <a:pt x="369" y="432"/>
                  </a:lnTo>
                  <a:lnTo>
                    <a:pt x="373" y="408"/>
                  </a:lnTo>
                  <a:lnTo>
                    <a:pt x="377" y="380"/>
                  </a:lnTo>
                  <a:lnTo>
                    <a:pt x="381" y="348"/>
                  </a:lnTo>
                  <a:lnTo>
                    <a:pt x="385" y="320"/>
                  </a:lnTo>
                  <a:lnTo>
                    <a:pt x="389" y="288"/>
                  </a:lnTo>
                  <a:lnTo>
                    <a:pt x="393" y="260"/>
                  </a:lnTo>
                  <a:lnTo>
                    <a:pt x="397" y="232"/>
                  </a:lnTo>
                  <a:lnTo>
                    <a:pt x="401" y="204"/>
                  </a:lnTo>
                  <a:lnTo>
                    <a:pt x="405" y="180"/>
                  </a:lnTo>
                  <a:lnTo>
                    <a:pt x="409" y="156"/>
                  </a:lnTo>
                  <a:lnTo>
                    <a:pt x="413" y="136"/>
                  </a:lnTo>
                  <a:lnTo>
                    <a:pt x="417" y="120"/>
                  </a:lnTo>
                  <a:lnTo>
                    <a:pt x="421" y="116"/>
                  </a:lnTo>
                  <a:lnTo>
                    <a:pt x="425" y="112"/>
                  </a:lnTo>
                  <a:lnTo>
                    <a:pt x="429" y="108"/>
                  </a:lnTo>
                  <a:lnTo>
                    <a:pt x="433" y="104"/>
                  </a:lnTo>
                  <a:lnTo>
                    <a:pt x="437" y="96"/>
                  </a:lnTo>
                  <a:lnTo>
                    <a:pt x="441" y="88"/>
                  </a:lnTo>
                  <a:lnTo>
                    <a:pt x="445" y="72"/>
                  </a:lnTo>
                  <a:lnTo>
                    <a:pt x="449" y="52"/>
                  </a:lnTo>
                  <a:lnTo>
                    <a:pt x="453" y="36"/>
                  </a:lnTo>
                  <a:lnTo>
                    <a:pt x="457" y="20"/>
                  </a:lnTo>
                  <a:lnTo>
                    <a:pt x="461" y="8"/>
                  </a:lnTo>
                  <a:lnTo>
                    <a:pt x="465" y="0"/>
                  </a:lnTo>
                  <a:lnTo>
                    <a:pt x="469" y="0"/>
                  </a:lnTo>
                  <a:lnTo>
                    <a:pt x="473" y="8"/>
                  </a:lnTo>
                  <a:lnTo>
                    <a:pt x="477" y="24"/>
                  </a:lnTo>
                  <a:lnTo>
                    <a:pt x="481" y="40"/>
                  </a:lnTo>
                  <a:lnTo>
                    <a:pt x="485" y="64"/>
                  </a:lnTo>
                  <a:lnTo>
                    <a:pt x="489" y="84"/>
                  </a:lnTo>
                  <a:lnTo>
                    <a:pt x="493" y="100"/>
                  </a:lnTo>
                  <a:lnTo>
                    <a:pt x="497" y="116"/>
                  </a:lnTo>
                  <a:lnTo>
                    <a:pt x="501" y="128"/>
                  </a:lnTo>
                  <a:lnTo>
                    <a:pt x="505" y="148"/>
                  </a:lnTo>
                  <a:lnTo>
                    <a:pt x="509" y="168"/>
                  </a:lnTo>
                  <a:lnTo>
                    <a:pt x="513" y="196"/>
                  </a:lnTo>
                </a:path>
              </a:pathLst>
            </a:custGeom>
            <a:noFill/>
            <a:ln w="0" cap="rnd">
              <a:solidFill>
                <a:srgbClr val="3F3F3F"/>
              </a:solidFill>
              <a:prstDash val="sysDot"/>
              <a:round/>
              <a:headEnd/>
              <a:tailEnd/>
            </a:ln>
          </p:spPr>
          <p:txBody>
            <a:bodyPr/>
            <a:lstStyle/>
            <a:p>
              <a:endParaRPr lang="en-US">
                <a:solidFill>
                  <a:srgbClr val="000000"/>
                </a:solidFill>
              </a:endParaRPr>
            </a:p>
          </p:txBody>
        </p:sp>
        <p:sp>
          <p:nvSpPr>
            <p:cNvPr id="20668" name="Freeform 486"/>
            <p:cNvSpPr>
              <a:spLocks/>
            </p:cNvSpPr>
            <p:nvPr/>
          </p:nvSpPr>
          <p:spPr bwMode="auto">
            <a:xfrm>
              <a:off x="3044" y="636"/>
              <a:ext cx="508" cy="736"/>
            </a:xfrm>
            <a:custGeom>
              <a:avLst/>
              <a:gdLst>
                <a:gd name="T0" fmla="*/ 8 w 508"/>
                <a:gd name="T1" fmla="*/ 456 h 736"/>
                <a:gd name="T2" fmla="*/ 20 w 508"/>
                <a:gd name="T3" fmla="*/ 424 h 736"/>
                <a:gd name="T4" fmla="*/ 32 w 508"/>
                <a:gd name="T5" fmla="*/ 440 h 736"/>
                <a:gd name="T6" fmla="*/ 44 w 508"/>
                <a:gd name="T7" fmla="*/ 468 h 736"/>
                <a:gd name="T8" fmla="*/ 56 w 508"/>
                <a:gd name="T9" fmla="*/ 496 h 736"/>
                <a:gd name="T10" fmla="*/ 68 w 508"/>
                <a:gd name="T11" fmla="*/ 504 h 736"/>
                <a:gd name="T12" fmla="*/ 80 w 508"/>
                <a:gd name="T13" fmla="*/ 484 h 736"/>
                <a:gd name="T14" fmla="*/ 92 w 508"/>
                <a:gd name="T15" fmla="*/ 460 h 736"/>
                <a:gd name="T16" fmla="*/ 104 w 508"/>
                <a:gd name="T17" fmla="*/ 440 h 736"/>
                <a:gd name="T18" fmla="*/ 116 w 508"/>
                <a:gd name="T19" fmla="*/ 416 h 736"/>
                <a:gd name="T20" fmla="*/ 128 w 508"/>
                <a:gd name="T21" fmla="*/ 388 h 736"/>
                <a:gd name="T22" fmla="*/ 140 w 508"/>
                <a:gd name="T23" fmla="*/ 348 h 736"/>
                <a:gd name="T24" fmla="*/ 152 w 508"/>
                <a:gd name="T25" fmla="*/ 284 h 736"/>
                <a:gd name="T26" fmla="*/ 164 w 508"/>
                <a:gd name="T27" fmla="*/ 204 h 736"/>
                <a:gd name="T28" fmla="*/ 176 w 508"/>
                <a:gd name="T29" fmla="*/ 140 h 736"/>
                <a:gd name="T30" fmla="*/ 188 w 508"/>
                <a:gd name="T31" fmla="*/ 116 h 736"/>
                <a:gd name="T32" fmla="*/ 200 w 508"/>
                <a:gd name="T33" fmla="*/ 88 h 736"/>
                <a:gd name="T34" fmla="*/ 212 w 508"/>
                <a:gd name="T35" fmla="*/ 36 h 736"/>
                <a:gd name="T36" fmla="*/ 224 w 508"/>
                <a:gd name="T37" fmla="*/ 0 h 736"/>
                <a:gd name="T38" fmla="*/ 236 w 508"/>
                <a:gd name="T39" fmla="*/ 16 h 736"/>
                <a:gd name="T40" fmla="*/ 248 w 508"/>
                <a:gd name="T41" fmla="*/ 84 h 736"/>
                <a:gd name="T42" fmla="*/ 260 w 508"/>
                <a:gd name="T43" fmla="*/ 160 h 736"/>
                <a:gd name="T44" fmla="*/ 272 w 508"/>
                <a:gd name="T45" fmla="*/ 256 h 736"/>
                <a:gd name="T46" fmla="*/ 284 w 508"/>
                <a:gd name="T47" fmla="*/ 356 h 736"/>
                <a:gd name="T48" fmla="*/ 296 w 508"/>
                <a:gd name="T49" fmla="*/ 476 h 736"/>
                <a:gd name="T50" fmla="*/ 308 w 508"/>
                <a:gd name="T51" fmla="*/ 596 h 736"/>
                <a:gd name="T52" fmla="*/ 320 w 508"/>
                <a:gd name="T53" fmla="*/ 692 h 736"/>
                <a:gd name="T54" fmla="*/ 332 w 508"/>
                <a:gd name="T55" fmla="*/ 736 h 736"/>
                <a:gd name="T56" fmla="*/ 344 w 508"/>
                <a:gd name="T57" fmla="*/ 720 h 736"/>
                <a:gd name="T58" fmla="*/ 356 w 508"/>
                <a:gd name="T59" fmla="*/ 680 h 736"/>
                <a:gd name="T60" fmla="*/ 368 w 508"/>
                <a:gd name="T61" fmla="*/ 660 h 736"/>
                <a:gd name="T62" fmla="*/ 380 w 508"/>
                <a:gd name="T63" fmla="*/ 664 h 736"/>
                <a:gd name="T64" fmla="*/ 392 w 508"/>
                <a:gd name="T65" fmla="*/ 664 h 736"/>
                <a:gd name="T66" fmla="*/ 404 w 508"/>
                <a:gd name="T67" fmla="*/ 640 h 736"/>
                <a:gd name="T68" fmla="*/ 416 w 508"/>
                <a:gd name="T69" fmla="*/ 600 h 736"/>
                <a:gd name="T70" fmla="*/ 428 w 508"/>
                <a:gd name="T71" fmla="*/ 588 h 736"/>
                <a:gd name="T72" fmla="*/ 440 w 508"/>
                <a:gd name="T73" fmla="*/ 604 h 736"/>
                <a:gd name="T74" fmla="*/ 452 w 508"/>
                <a:gd name="T75" fmla="*/ 620 h 736"/>
                <a:gd name="T76" fmla="*/ 464 w 508"/>
                <a:gd name="T77" fmla="*/ 612 h 736"/>
                <a:gd name="T78" fmla="*/ 476 w 508"/>
                <a:gd name="T79" fmla="*/ 572 h 736"/>
                <a:gd name="T80" fmla="*/ 488 w 508"/>
                <a:gd name="T81" fmla="*/ 528 h 736"/>
                <a:gd name="T82" fmla="*/ 500 w 508"/>
                <a:gd name="T83" fmla="*/ 500 h 7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36"/>
                <a:gd name="T128" fmla="*/ 508 w 508"/>
                <a:gd name="T129" fmla="*/ 736 h 7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36">
                  <a:moveTo>
                    <a:pt x="0" y="564"/>
                  </a:moveTo>
                  <a:lnTo>
                    <a:pt x="4" y="492"/>
                  </a:lnTo>
                  <a:lnTo>
                    <a:pt x="8" y="456"/>
                  </a:lnTo>
                  <a:lnTo>
                    <a:pt x="12" y="436"/>
                  </a:lnTo>
                  <a:lnTo>
                    <a:pt x="16" y="428"/>
                  </a:lnTo>
                  <a:lnTo>
                    <a:pt x="20" y="424"/>
                  </a:lnTo>
                  <a:lnTo>
                    <a:pt x="24" y="424"/>
                  </a:lnTo>
                  <a:lnTo>
                    <a:pt x="28" y="432"/>
                  </a:lnTo>
                  <a:lnTo>
                    <a:pt x="32" y="440"/>
                  </a:lnTo>
                  <a:lnTo>
                    <a:pt x="36" y="448"/>
                  </a:lnTo>
                  <a:lnTo>
                    <a:pt x="40" y="460"/>
                  </a:lnTo>
                  <a:lnTo>
                    <a:pt x="44" y="468"/>
                  </a:lnTo>
                  <a:lnTo>
                    <a:pt x="48" y="480"/>
                  </a:lnTo>
                  <a:lnTo>
                    <a:pt x="52" y="488"/>
                  </a:lnTo>
                  <a:lnTo>
                    <a:pt x="56" y="496"/>
                  </a:lnTo>
                  <a:lnTo>
                    <a:pt x="60" y="500"/>
                  </a:lnTo>
                  <a:lnTo>
                    <a:pt x="64" y="504"/>
                  </a:lnTo>
                  <a:lnTo>
                    <a:pt x="68" y="504"/>
                  </a:lnTo>
                  <a:lnTo>
                    <a:pt x="72" y="500"/>
                  </a:lnTo>
                  <a:lnTo>
                    <a:pt x="76" y="492"/>
                  </a:lnTo>
                  <a:lnTo>
                    <a:pt x="80" y="484"/>
                  </a:lnTo>
                  <a:lnTo>
                    <a:pt x="84" y="476"/>
                  </a:lnTo>
                  <a:lnTo>
                    <a:pt x="88" y="468"/>
                  </a:lnTo>
                  <a:lnTo>
                    <a:pt x="92" y="460"/>
                  </a:lnTo>
                  <a:lnTo>
                    <a:pt x="96" y="456"/>
                  </a:lnTo>
                  <a:lnTo>
                    <a:pt x="100" y="448"/>
                  </a:lnTo>
                  <a:lnTo>
                    <a:pt x="104" y="440"/>
                  </a:lnTo>
                  <a:lnTo>
                    <a:pt x="108" y="432"/>
                  </a:lnTo>
                  <a:lnTo>
                    <a:pt x="112" y="424"/>
                  </a:lnTo>
                  <a:lnTo>
                    <a:pt x="116" y="416"/>
                  </a:lnTo>
                  <a:lnTo>
                    <a:pt x="120" y="408"/>
                  </a:lnTo>
                  <a:lnTo>
                    <a:pt x="124" y="396"/>
                  </a:lnTo>
                  <a:lnTo>
                    <a:pt x="128" y="388"/>
                  </a:lnTo>
                  <a:lnTo>
                    <a:pt x="132" y="376"/>
                  </a:lnTo>
                  <a:lnTo>
                    <a:pt x="136" y="364"/>
                  </a:lnTo>
                  <a:lnTo>
                    <a:pt x="140" y="348"/>
                  </a:lnTo>
                  <a:lnTo>
                    <a:pt x="144" y="328"/>
                  </a:lnTo>
                  <a:lnTo>
                    <a:pt x="148" y="308"/>
                  </a:lnTo>
                  <a:lnTo>
                    <a:pt x="152" y="284"/>
                  </a:lnTo>
                  <a:lnTo>
                    <a:pt x="156" y="256"/>
                  </a:lnTo>
                  <a:lnTo>
                    <a:pt x="160" y="228"/>
                  </a:lnTo>
                  <a:lnTo>
                    <a:pt x="164" y="204"/>
                  </a:lnTo>
                  <a:lnTo>
                    <a:pt x="168" y="180"/>
                  </a:lnTo>
                  <a:lnTo>
                    <a:pt x="172" y="156"/>
                  </a:lnTo>
                  <a:lnTo>
                    <a:pt x="176" y="140"/>
                  </a:lnTo>
                  <a:lnTo>
                    <a:pt x="180" y="132"/>
                  </a:lnTo>
                  <a:lnTo>
                    <a:pt x="184" y="124"/>
                  </a:lnTo>
                  <a:lnTo>
                    <a:pt x="188" y="116"/>
                  </a:lnTo>
                  <a:lnTo>
                    <a:pt x="192" y="112"/>
                  </a:lnTo>
                  <a:lnTo>
                    <a:pt x="196" y="100"/>
                  </a:lnTo>
                  <a:lnTo>
                    <a:pt x="200" y="88"/>
                  </a:lnTo>
                  <a:lnTo>
                    <a:pt x="204" y="76"/>
                  </a:lnTo>
                  <a:lnTo>
                    <a:pt x="208" y="56"/>
                  </a:lnTo>
                  <a:lnTo>
                    <a:pt x="212" y="36"/>
                  </a:lnTo>
                  <a:lnTo>
                    <a:pt x="216" y="20"/>
                  </a:lnTo>
                  <a:lnTo>
                    <a:pt x="220" y="8"/>
                  </a:lnTo>
                  <a:lnTo>
                    <a:pt x="224" y="0"/>
                  </a:lnTo>
                  <a:lnTo>
                    <a:pt x="228" y="0"/>
                  </a:lnTo>
                  <a:lnTo>
                    <a:pt x="232" y="4"/>
                  </a:lnTo>
                  <a:lnTo>
                    <a:pt x="236" y="16"/>
                  </a:lnTo>
                  <a:lnTo>
                    <a:pt x="240" y="36"/>
                  </a:lnTo>
                  <a:lnTo>
                    <a:pt x="244" y="56"/>
                  </a:lnTo>
                  <a:lnTo>
                    <a:pt x="248" y="84"/>
                  </a:lnTo>
                  <a:lnTo>
                    <a:pt x="252" y="108"/>
                  </a:lnTo>
                  <a:lnTo>
                    <a:pt x="256" y="136"/>
                  </a:lnTo>
                  <a:lnTo>
                    <a:pt x="260" y="160"/>
                  </a:lnTo>
                  <a:lnTo>
                    <a:pt x="264" y="192"/>
                  </a:lnTo>
                  <a:lnTo>
                    <a:pt x="268" y="224"/>
                  </a:lnTo>
                  <a:lnTo>
                    <a:pt x="272" y="256"/>
                  </a:lnTo>
                  <a:lnTo>
                    <a:pt x="276" y="288"/>
                  </a:lnTo>
                  <a:lnTo>
                    <a:pt x="280" y="320"/>
                  </a:lnTo>
                  <a:lnTo>
                    <a:pt x="284" y="356"/>
                  </a:lnTo>
                  <a:lnTo>
                    <a:pt x="288" y="396"/>
                  </a:lnTo>
                  <a:lnTo>
                    <a:pt x="292" y="432"/>
                  </a:lnTo>
                  <a:lnTo>
                    <a:pt x="296" y="476"/>
                  </a:lnTo>
                  <a:lnTo>
                    <a:pt x="300" y="516"/>
                  </a:lnTo>
                  <a:lnTo>
                    <a:pt x="304" y="556"/>
                  </a:lnTo>
                  <a:lnTo>
                    <a:pt x="308" y="596"/>
                  </a:lnTo>
                  <a:lnTo>
                    <a:pt x="312" y="636"/>
                  </a:lnTo>
                  <a:lnTo>
                    <a:pt x="316" y="668"/>
                  </a:lnTo>
                  <a:lnTo>
                    <a:pt x="320" y="692"/>
                  </a:lnTo>
                  <a:lnTo>
                    <a:pt x="324" y="716"/>
                  </a:lnTo>
                  <a:lnTo>
                    <a:pt x="328" y="728"/>
                  </a:lnTo>
                  <a:lnTo>
                    <a:pt x="332" y="736"/>
                  </a:lnTo>
                  <a:lnTo>
                    <a:pt x="336" y="736"/>
                  </a:lnTo>
                  <a:lnTo>
                    <a:pt x="340" y="732"/>
                  </a:lnTo>
                  <a:lnTo>
                    <a:pt x="344" y="720"/>
                  </a:lnTo>
                  <a:lnTo>
                    <a:pt x="348" y="704"/>
                  </a:lnTo>
                  <a:lnTo>
                    <a:pt x="352" y="692"/>
                  </a:lnTo>
                  <a:lnTo>
                    <a:pt x="356" y="680"/>
                  </a:lnTo>
                  <a:lnTo>
                    <a:pt x="360" y="668"/>
                  </a:lnTo>
                  <a:lnTo>
                    <a:pt x="364" y="664"/>
                  </a:lnTo>
                  <a:lnTo>
                    <a:pt x="368" y="660"/>
                  </a:lnTo>
                  <a:lnTo>
                    <a:pt x="372" y="660"/>
                  </a:lnTo>
                  <a:lnTo>
                    <a:pt x="376" y="664"/>
                  </a:lnTo>
                  <a:lnTo>
                    <a:pt x="380" y="664"/>
                  </a:lnTo>
                  <a:lnTo>
                    <a:pt x="384" y="668"/>
                  </a:lnTo>
                  <a:lnTo>
                    <a:pt x="388" y="668"/>
                  </a:lnTo>
                  <a:lnTo>
                    <a:pt x="392" y="664"/>
                  </a:lnTo>
                  <a:lnTo>
                    <a:pt x="396" y="660"/>
                  </a:lnTo>
                  <a:lnTo>
                    <a:pt x="400" y="648"/>
                  </a:lnTo>
                  <a:lnTo>
                    <a:pt x="404" y="640"/>
                  </a:lnTo>
                  <a:lnTo>
                    <a:pt x="408" y="624"/>
                  </a:lnTo>
                  <a:lnTo>
                    <a:pt x="412" y="612"/>
                  </a:lnTo>
                  <a:lnTo>
                    <a:pt x="416" y="600"/>
                  </a:lnTo>
                  <a:lnTo>
                    <a:pt x="420" y="592"/>
                  </a:lnTo>
                  <a:lnTo>
                    <a:pt x="424" y="588"/>
                  </a:lnTo>
                  <a:lnTo>
                    <a:pt x="428" y="588"/>
                  </a:lnTo>
                  <a:lnTo>
                    <a:pt x="432" y="588"/>
                  </a:lnTo>
                  <a:lnTo>
                    <a:pt x="436" y="596"/>
                  </a:lnTo>
                  <a:lnTo>
                    <a:pt x="440" y="604"/>
                  </a:lnTo>
                  <a:lnTo>
                    <a:pt x="444" y="608"/>
                  </a:lnTo>
                  <a:lnTo>
                    <a:pt x="448" y="616"/>
                  </a:lnTo>
                  <a:lnTo>
                    <a:pt x="452" y="620"/>
                  </a:lnTo>
                  <a:lnTo>
                    <a:pt x="456" y="620"/>
                  </a:lnTo>
                  <a:lnTo>
                    <a:pt x="460" y="616"/>
                  </a:lnTo>
                  <a:lnTo>
                    <a:pt x="464" y="612"/>
                  </a:lnTo>
                  <a:lnTo>
                    <a:pt x="468" y="600"/>
                  </a:lnTo>
                  <a:lnTo>
                    <a:pt x="472" y="584"/>
                  </a:lnTo>
                  <a:lnTo>
                    <a:pt x="476" y="572"/>
                  </a:lnTo>
                  <a:lnTo>
                    <a:pt x="480" y="556"/>
                  </a:lnTo>
                  <a:lnTo>
                    <a:pt x="484" y="540"/>
                  </a:lnTo>
                  <a:lnTo>
                    <a:pt x="488" y="528"/>
                  </a:lnTo>
                  <a:lnTo>
                    <a:pt x="492" y="516"/>
                  </a:lnTo>
                  <a:lnTo>
                    <a:pt x="496" y="504"/>
                  </a:lnTo>
                  <a:lnTo>
                    <a:pt x="500" y="500"/>
                  </a:lnTo>
                  <a:lnTo>
                    <a:pt x="504" y="492"/>
                  </a:lnTo>
                  <a:lnTo>
                    <a:pt x="508" y="484"/>
                  </a:lnTo>
                </a:path>
              </a:pathLst>
            </a:custGeom>
            <a:noFill/>
            <a:ln w="0" cap="rnd">
              <a:solidFill>
                <a:srgbClr val="0000FF"/>
              </a:solidFill>
              <a:prstDash val="sysDot"/>
              <a:round/>
              <a:headEnd/>
              <a:tailEnd/>
            </a:ln>
          </p:spPr>
          <p:txBody>
            <a:bodyPr/>
            <a:lstStyle/>
            <a:p>
              <a:endParaRPr lang="en-US">
                <a:solidFill>
                  <a:srgbClr val="000000"/>
                </a:solidFill>
              </a:endParaRPr>
            </a:p>
          </p:txBody>
        </p:sp>
        <p:sp>
          <p:nvSpPr>
            <p:cNvPr id="20669" name="Freeform 489"/>
            <p:cNvSpPr>
              <a:spLocks/>
            </p:cNvSpPr>
            <p:nvPr/>
          </p:nvSpPr>
          <p:spPr bwMode="auto">
            <a:xfrm>
              <a:off x="3044" y="596"/>
              <a:ext cx="508" cy="768"/>
            </a:xfrm>
            <a:custGeom>
              <a:avLst/>
              <a:gdLst>
                <a:gd name="T0" fmla="*/ 8 w 508"/>
                <a:gd name="T1" fmla="*/ 496 h 768"/>
                <a:gd name="T2" fmla="*/ 20 w 508"/>
                <a:gd name="T3" fmla="*/ 460 h 768"/>
                <a:gd name="T4" fmla="*/ 32 w 508"/>
                <a:gd name="T5" fmla="*/ 472 h 768"/>
                <a:gd name="T6" fmla="*/ 44 w 508"/>
                <a:gd name="T7" fmla="*/ 500 h 768"/>
                <a:gd name="T8" fmla="*/ 56 w 508"/>
                <a:gd name="T9" fmla="*/ 532 h 768"/>
                <a:gd name="T10" fmla="*/ 68 w 508"/>
                <a:gd name="T11" fmla="*/ 548 h 768"/>
                <a:gd name="T12" fmla="*/ 80 w 508"/>
                <a:gd name="T13" fmla="*/ 548 h 768"/>
                <a:gd name="T14" fmla="*/ 92 w 508"/>
                <a:gd name="T15" fmla="*/ 552 h 768"/>
                <a:gd name="T16" fmla="*/ 104 w 508"/>
                <a:gd name="T17" fmla="*/ 576 h 768"/>
                <a:gd name="T18" fmla="*/ 116 w 508"/>
                <a:gd name="T19" fmla="*/ 592 h 768"/>
                <a:gd name="T20" fmla="*/ 128 w 508"/>
                <a:gd name="T21" fmla="*/ 604 h 768"/>
                <a:gd name="T22" fmla="*/ 140 w 508"/>
                <a:gd name="T23" fmla="*/ 600 h 768"/>
                <a:gd name="T24" fmla="*/ 152 w 508"/>
                <a:gd name="T25" fmla="*/ 572 h 768"/>
                <a:gd name="T26" fmla="*/ 164 w 508"/>
                <a:gd name="T27" fmla="*/ 536 h 768"/>
                <a:gd name="T28" fmla="*/ 176 w 508"/>
                <a:gd name="T29" fmla="*/ 508 h 768"/>
                <a:gd name="T30" fmla="*/ 188 w 508"/>
                <a:gd name="T31" fmla="*/ 480 h 768"/>
                <a:gd name="T32" fmla="*/ 200 w 508"/>
                <a:gd name="T33" fmla="*/ 448 h 768"/>
                <a:gd name="T34" fmla="*/ 212 w 508"/>
                <a:gd name="T35" fmla="*/ 400 h 768"/>
                <a:gd name="T36" fmla="*/ 224 w 508"/>
                <a:gd name="T37" fmla="*/ 320 h 768"/>
                <a:gd name="T38" fmla="*/ 236 w 508"/>
                <a:gd name="T39" fmla="*/ 236 h 768"/>
                <a:gd name="T40" fmla="*/ 248 w 508"/>
                <a:gd name="T41" fmla="*/ 164 h 768"/>
                <a:gd name="T42" fmla="*/ 260 w 508"/>
                <a:gd name="T43" fmla="*/ 108 h 768"/>
                <a:gd name="T44" fmla="*/ 272 w 508"/>
                <a:gd name="T45" fmla="*/ 44 h 768"/>
                <a:gd name="T46" fmla="*/ 284 w 508"/>
                <a:gd name="T47" fmla="*/ 4 h 768"/>
                <a:gd name="T48" fmla="*/ 296 w 508"/>
                <a:gd name="T49" fmla="*/ 12 h 768"/>
                <a:gd name="T50" fmla="*/ 308 w 508"/>
                <a:gd name="T51" fmla="*/ 76 h 768"/>
                <a:gd name="T52" fmla="*/ 320 w 508"/>
                <a:gd name="T53" fmla="*/ 164 h 768"/>
                <a:gd name="T54" fmla="*/ 332 w 508"/>
                <a:gd name="T55" fmla="*/ 248 h 768"/>
                <a:gd name="T56" fmla="*/ 344 w 508"/>
                <a:gd name="T57" fmla="*/ 348 h 768"/>
                <a:gd name="T58" fmla="*/ 356 w 508"/>
                <a:gd name="T59" fmla="*/ 456 h 768"/>
                <a:gd name="T60" fmla="*/ 368 w 508"/>
                <a:gd name="T61" fmla="*/ 580 h 768"/>
                <a:gd name="T62" fmla="*/ 380 w 508"/>
                <a:gd name="T63" fmla="*/ 692 h 768"/>
                <a:gd name="T64" fmla="*/ 392 w 508"/>
                <a:gd name="T65" fmla="*/ 760 h 768"/>
                <a:gd name="T66" fmla="*/ 404 w 508"/>
                <a:gd name="T67" fmla="*/ 764 h 768"/>
                <a:gd name="T68" fmla="*/ 416 w 508"/>
                <a:gd name="T69" fmla="*/ 724 h 768"/>
                <a:gd name="T70" fmla="*/ 428 w 508"/>
                <a:gd name="T71" fmla="*/ 696 h 768"/>
                <a:gd name="T72" fmla="*/ 440 w 508"/>
                <a:gd name="T73" fmla="*/ 700 h 768"/>
                <a:gd name="T74" fmla="*/ 452 w 508"/>
                <a:gd name="T75" fmla="*/ 704 h 768"/>
                <a:gd name="T76" fmla="*/ 464 w 508"/>
                <a:gd name="T77" fmla="*/ 692 h 768"/>
                <a:gd name="T78" fmla="*/ 476 w 508"/>
                <a:gd name="T79" fmla="*/ 652 h 768"/>
                <a:gd name="T80" fmla="*/ 488 w 508"/>
                <a:gd name="T81" fmla="*/ 628 h 768"/>
                <a:gd name="T82" fmla="*/ 500 w 508"/>
                <a:gd name="T83" fmla="*/ 632 h 7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68"/>
                <a:gd name="T128" fmla="*/ 508 w 508"/>
                <a:gd name="T129" fmla="*/ 768 h 7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68">
                  <a:moveTo>
                    <a:pt x="0" y="604"/>
                  </a:moveTo>
                  <a:lnTo>
                    <a:pt x="4" y="532"/>
                  </a:lnTo>
                  <a:lnTo>
                    <a:pt x="8" y="496"/>
                  </a:lnTo>
                  <a:lnTo>
                    <a:pt x="12" y="476"/>
                  </a:lnTo>
                  <a:lnTo>
                    <a:pt x="16" y="464"/>
                  </a:lnTo>
                  <a:lnTo>
                    <a:pt x="20" y="460"/>
                  </a:lnTo>
                  <a:lnTo>
                    <a:pt x="24" y="460"/>
                  </a:lnTo>
                  <a:lnTo>
                    <a:pt x="28" y="464"/>
                  </a:lnTo>
                  <a:lnTo>
                    <a:pt x="32" y="472"/>
                  </a:lnTo>
                  <a:lnTo>
                    <a:pt x="36" y="480"/>
                  </a:lnTo>
                  <a:lnTo>
                    <a:pt x="40" y="488"/>
                  </a:lnTo>
                  <a:lnTo>
                    <a:pt x="44" y="500"/>
                  </a:lnTo>
                  <a:lnTo>
                    <a:pt x="48" y="512"/>
                  </a:lnTo>
                  <a:lnTo>
                    <a:pt x="52" y="520"/>
                  </a:lnTo>
                  <a:lnTo>
                    <a:pt x="56" y="532"/>
                  </a:lnTo>
                  <a:lnTo>
                    <a:pt x="60" y="540"/>
                  </a:lnTo>
                  <a:lnTo>
                    <a:pt x="64" y="544"/>
                  </a:lnTo>
                  <a:lnTo>
                    <a:pt x="68" y="548"/>
                  </a:lnTo>
                  <a:lnTo>
                    <a:pt x="72" y="548"/>
                  </a:lnTo>
                  <a:lnTo>
                    <a:pt x="76" y="548"/>
                  </a:lnTo>
                  <a:lnTo>
                    <a:pt x="80" y="548"/>
                  </a:lnTo>
                  <a:lnTo>
                    <a:pt x="84" y="548"/>
                  </a:lnTo>
                  <a:lnTo>
                    <a:pt x="88" y="548"/>
                  </a:lnTo>
                  <a:lnTo>
                    <a:pt x="92" y="552"/>
                  </a:lnTo>
                  <a:lnTo>
                    <a:pt x="96" y="560"/>
                  </a:lnTo>
                  <a:lnTo>
                    <a:pt x="100" y="568"/>
                  </a:lnTo>
                  <a:lnTo>
                    <a:pt x="104" y="576"/>
                  </a:lnTo>
                  <a:lnTo>
                    <a:pt x="108" y="580"/>
                  </a:lnTo>
                  <a:lnTo>
                    <a:pt x="112" y="588"/>
                  </a:lnTo>
                  <a:lnTo>
                    <a:pt x="116" y="592"/>
                  </a:lnTo>
                  <a:lnTo>
                    <a:pt x="120" y="596"/>
                  </a:lnTo>
                  <a:lnTo>
                    <a:pt x="124" y="600"/>
                  </a:lnTo>
                  <a:lnTo>
                    <a:pt x="128" y="604"/>
                  </a:lnTo>
                  <a:lnTo>
                    <a:pt x="132" y="604"/>
                  </a:lnTo>
                  <a:lnTo>
                    <a:pt x="136" y="604"/>
                  </a:lnTo>
                  <a:lnTo>
                    <a:pt x="140" y="600"/>
                  </a:lnTo>
                  <a:lnTo>
                    <a:pt x="144" y="592"/>
                  </a:lnTo>
                  <a:lnTo>
                    <a:pt x="148" y="584"/>
                  </a:lnTo>
                  <a:lnTo>
                    <a:pt x="152" y="572"/>
                  </a:lnTo>
                  <a:lnTo>
                    <a:pt x="156" y="560"/>
                  </a:lnTo>
                  <a:lnTo>
                    <a:pt x="160" y="548"/>
                  </a:lnTo>
                  <a:lnTo>
                    <a:pt x="164" y="536"/>
                  </a:lnTo>
                  <a:lnTo>
                    <a:pt x="168" y="528"/>
                  </a:lnTo>
                  <a:lnTo>
                    <a:pt x="172" y="516"/>
                  </a:lnTo>
                  <a:lnTo>
                    <a:pt x="176" y="508"/>
                  </a:lnTo>
                  <a:lnTo>
                    <a:pt x="180" y="500"/>
                  </a:lnTo>
                  <a:lnTo>
                    <a:pt x="184" y="488"/>
                  </a:lnTo>
                  <a:lnTo>
                    <a:pt x="188" y="480"/>
                  </a:lnTo>
                  <a:lnTo>
                    <a:pt x="192" y="472"/>
                  </a:lnTo>
                  <a:lnTo>
                    <a:pt x="196" y="460"/>
                  </a:lnTo>
                  <a:lnTo>
                    <a:pt x="200" y="448"/>
                  </a:lnTo>
                  <a:lnTo>
                    <a:pt x="204" y="436"/>
                  </a:lnTo>
                  <a:lnTo>
                    <a:pt x="208" y="420"/>
                  </a:lnTo>
                  <a:lnTo>
                    <a:pt x="212" y="400"/>
                  </a:lnTo>
                  <a:lnTo>
                    <a:pt x="216" y="376"/>
                  </a:lnTo>
                  <a:lnTo>
                    <a:pt x="220" y="348"/>
                  </a:lnTo>
                  <a:lnTo>
                    <a:pt x="224" y="320"/>
                  </a:lnTo>
                  <a:lnTo>
                    <a:pt x="228" y="292"/>
                  </a:lnTo>
                  <a:lnTo>
                    <a:pt x="232" y="264"/>
                  </a:lnTo>
                  <a:lnTo>
                    <a:pt x="236" y="236"/>
                  </a:lnTo>
                  <a:lnTo>
                    <a:pt x="240" y="212"/>
                  </a:lnTo>
                  <a:lnTo>
                    <a:pt x="244" y="184"/>
                  </a:lnTo>
                  <a:lnTo>
                    <a:pt x="248" y="164"/>
                  </a:lnTo>
                  <a:lnTo>
                    <a:pt x="252" y="144"/>
                  </a:lnTo>
                  <a:lnTo>
                    <a:pt x="256" y="124"/>
                  </a:lnTo>
                  <a:lnTo>
                    <a:pt x="260" y="108"/>
                  </a:lnTo>
                  <a:lnTo>
                    <a:pt x="264" y="88"/>
                  </a:lnTo>
                  <a:lnTo>
                    <a:pt x="268" y="64"/>
                  </a:lnTo>
                  <a:lnTo>
                    <a:pt x="272" y="44"/>
                  </a:lnTo>
                  <a:lnTo>
                    <a:pt x="276" y="28"/>
                  </a:lnTo>
                  <a:lnTo>
                    <a:pt x="280" y="12"/>
                  </a:lnTo>
                  <a:lnTo>
                    <a:pt x="284" y="4"/>
                  </a:lnTo>
                  <a:lnTo>
                    <a:pt x="288" y="0"/>
                  </a:lnTo>
                  <a:lnTo>
                    <a:pt x="292" y="0"/>
                  </a:lnTo>
                  <a:lnTo>
                    <a:pt x="296" y="12"/>
                  </a:lnTo>
                  <a:lnTo>
                    <a:pt x="300" y="28"/>
                  </a:lnTo>
                  <a:lnTo>
                    <a:pt x="304" y="52"/>
                  </a:lnTo>
                  <a:lnTo>
                    <a:pt x="308" y="76"/>
                  </a:lnTo>
                  <a:lnTo>
                    <a:pt x="312" y="108"/>
                  </a:lnTo>
                  <a:lnTo>
                    <a:pt x="316" y="136"/>
                  </a:lnTo>
                  <a:lnTo>
                    <a:pt x="320" y="164"/>
                  </a:lnTo>
                  <a:lnTo>
                    <a:pt x="324" y="188"/>
                  </a:lnTo>
                  <a:lnTo>
                    <a:pt x="328" y="216"/>
                  </a:lnTo>
                  <a:lnTo>
                    <a:pt x="332" y="248"/>
                  </a:lnTo>
                  <a:lnTo>
                    <a:pt x="336" y="280"/>
                  </a:lnTo>
                  <a:lnTo>
                    <a:pt x="340" y="312"/>
                  </a:lnTo>
                  <a:lnTo>
                    <a:pt x="344" y="348"/>
                  </a:lnTo>
                  <a:lnTo>
                    <a:pt x="348" y="380"/>
                  </a:lnTo>
                  <a:lnTo>
                    <a:pt x="352" y="416"/>
                  </a:lnTo>
                  <a:lnTo>
                    <a:pt x="356" y="456"/>
                  </a:lnTo>
                  <a:lnTo>
                    <a:pt x="360" y="496"/>
                  </a:lnTo>
                  <a:lnTo>
                    <a:pt x="364" y="536"/>
                  </a:lnTo>
                  <a:lnTo>
                    <a:pt x="368" y="580"/>
                  </a:lnTo>
                  <a:lnTo>
                    <a:pt x="372" y="620"/>
                  </a:lnTo>
                  <a:lnTo>
                    <a:pt x="376" y="660"/>
                  </a:lnTo>
                  <a:lnTo>
                    <a:pt x="380" y="692"/>
                  </a:lnTo>
                  <a:lnTo>
                    <a:pt x="384" y="724"/>
                  </a:lnTo>
                  <a:lnTo>
                    <a:pt x="388" y="744"/>
                  </a:lnTo>
                  <a:lnTo>
                    <a:pt x="392" y="760"/>
                  </a:lnTo>
                  <a:lnTo>
                    <a:pt x="396" y="768"/>
                  </a:lnTo>
                  <a:lnTo>
                    <a:pt x="400" y="768"/>
                  </a:lnTo>
                  <a:lnTo>
                    <a:pt x="404" y="764"/>
                  </a:lnTo>
                  <a:lnTo>
                    <a:pt x="408" y="752"/>
                  </a:lnTo>
                  <a:lnTo>
                    <a:pt x="412" y="740"/>
                  </a:lnTo>
                  <a:lnTo>
                    <a:pt x="416" y="724"/>
                  </a:lnTo>
                  <a:lnTo>
                    <a:pt x="420" y="712"/>
                  </a:lnTo>
                  <a:lnTo>
                    <a:pt x="424" y="704"/>
                  </a:lnTo>
                  <a:lnTo>
                    <a:pt x="428" y="696"/>
                  </a:lnTo>
                  <a:lnTo>
                    <a:pt x="432" y="696"/>
                  </a:lnTo>
                  <a:lnTo>
                    <a:pt x="436" y="696"/>
                  </a:lnTo>
                  <a:lnTo>
                    <a:pt x="440" y="700"/>
                  </a:lnTo>
                  <a:lnTo>
                    <a:pt x="444" y="704"/>
                  </a:lnTo>
                  <a:lnTo>
                    <a:pt x="448" y="704"/>
                  </a:lnTo>
                  <a:lnTo>
                    <a:pt x="452" y="704"/>
                  </a:lnTo>
                  <a:lnTo>
                    <a:pt x="456" y="704"/>
                  </a:lnTo>
                  <a:lnTo>
                    <a:pt x="460" y="700"/>
                  </a:lnTo>
                  <a:lnTo>
                    <a:pt x="464" y="692"/>
                  </a:lnTo>
                  <a:lnTo>
                    <a:pt x="468" y="680"/>
                  </a:lnTo>
                  <a:lnTo>
                    <a:pt x="472" y="664"/>
                  </a:lnTo>
                  <a:lnTo>
                    <a:pt x="476" y="652"/>
                  </a:lnTo>
                  <a:lnTo>
                    <a:pt x="480" y="640"/>
                  </a:lnTo>
                  <a:lnTo>
                    <a:pt x="484" y="632"/>
                  </a:lnTo>
                  <a:lnTo>
                    <a:pt x="488" y="628"/>
                  </a:lnTo>
                  <a:lnTo>
                    <a:pt x="492" y="624"/>
                  </a:lnTo>
                  <a:lnTo>
                    <a:pt x="496" y="628"/>
                  </a:lnTo>
                  <a:lnTo>
                    <a:pt x="500" y="632"/>
                  </a:lnTo>
                  <a:lnTo>
                    <a:pt x="504" y="640"/>
                  </a:lnTo>
                  <a:lnTo>
                    <a:pt x="508" y="648"/>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70" name="Freeform 490"/>
            <p:cNvSpPr>
              <a:spLocks/>
            </p:cNvSpPr>
            <p:nvPr/>
          </p:nvSpPr>
          <p:spPr bwMode="auto">
            <a:xfrm>
              <a:off x="3552" y="588"/>
              <a:ext cx="513" cy="780"/>
            </a:xfrm>
            <a:custGeom>
              <a:avLst/>
              <a:gdLst>
                <a:gd name="T0" fmla="*/ 12 w 513"/>
                <a:gd name="T1" fmla="*/ 668 h 780"/>
                <a:gd name="T2" fmla="*/ 24 w 513"/>
                <a:gd name="T3" fmla="*/ 676 h 780"/>
                <a:gd name="T4" fmla="*/ 36 w 513"/>
                <a:gd name="T5" fmla="*/ 664 h 780"/>
                <a:gd name="T6" fmla="*/ 48 w 513"/>
                <a:gd name="T7" fmla="*/ 632 h 780"/>
                <a:gd name="T8" fmla="*/ 60 w 513"/>
                <a:gd name="T9" fmla="*/ 588 h 780"/>
                <a:gd name="T10" fmla="*/ 72 w 513"/>
                <a:gd name="T11" fmla="*/ 552 h 780"/>
                <a:gd name="T12" fmla="*/ 85 w 513"/>
                <a:gd name="T13" fmla="*/ 524 h 780"/>
                <a:gd name="T14" fmla="*/ 97 w 513"/>
                <a:gd name="T15" fmla="*/ 496 h 780"/>
                <a:gd name="T16" fmla="*/ 109 w 513"/>
                <a:gd name="T17" fmla="*/ 452 h 780"/>
                <a:gd name="T18" fmla="*/ 121 w 513"/>
                <a:gd name="T19" fmla="*/ 376 h 780"/>
                <a:gd name="T20" fmla="*/ 133 w 513"/>
                <a:gd name="T21" fmla="*/ 288 h 780"/>
                <a:gd name="T22" fmla="*/ 145 w 513"/>
                <a:gd name="T23" fmla="*/ 208 h 780"/>
                <a:gd name="T24" fmla="*/ 157 w 513"/>
                <a:gd name="T25" fmla="*/ 140 h 780"/>
                <a:gd name="T26" fmla="*/ 169 w 513"/>
                <a:gd name="T27" fmla="*/ 88 h 780"/>
                <a:gd name="T28" fmla="*/ 181 w 513"/>
                <a:gd name="T29" fmla="*/ 28 h 780"/>
                <a:gd name="T30" fmla="*/ 193 w 513"/>
                <a:gd name="T31" fmla="*/ 0 h 780"/>
                <a:gd name="T32" fmla="*/ 205 w 513"/>
                <a:gd name="T33" fmla="*/ 32 h 780"/>
                <a:gd name="T34" fmla="*/ 217 w 513"/>
                <a:gd name="T35" fmla="*/ 112 h 780"/>
                <a:gd name="T36" fmla="*/ 229 w 513"/>
                <a:gd name="T37" fmla="*/ 188 h 780"/>
                <a:gd name="T38" fmla="*/ 241 w 513"/>
                <a:gd name="T39" fmla="*/ 280 h 780"/>
                <a:gd name="T40" fmla="*/ 253 w 513"/>
                <a:gd name="T41" fmla="*/ 380 h 780"/>
                <a:gd name="T42" fmla="*/ 265 w 513"/>
                <a:gd name="T43" fmla="*/ 496 h 780"/>
                <a:gd name="T44" fmla="*/ 277 w 513"/>
                <a:gd name="T45" fmla="*/ 620 h 780"/>
                <a:gd name="T46" fmla="*/ 289 w 513"/>
                <a:gd name="T47" fmla="*/ 724 h 780"/>
                <a:gd name="T48" fmla="*/ 301 w 513"/>
                <a:gd name="T49" fmla="*/ 776 h 780"/>
                <a:gd name="T50" fmla="*/ 313 w 513"/>
                <a:gd name="T51" fmla="*/ 764 h 780"/>
                <a:gd name="T52" fmla="*/ 325 w 513"/>
                <a:gd name="T53" fmla="*/ 724 h 780"/>
                <a:gd name="T54" fmla="*/ 337 w 513"/>
                <a:gd name="T55" fmla="*/ 704 h 780"/>
                <a:gd name="T56" fmla="*/ 349 w 513"/>
                <a:gd name="T57" fmla="*/ 708 h 780"/>
                <a:gd name="T58" fmla="*/ 361 w 513"/>
                <a:gd name="T59" fmla="*/ 712 h 780"/>
                <a:gd name="T60" fmla="*/ 373 w 513"/>
                <a:gd name="T61" fmla="*/ 688 h 780"/>
                <a:gd name="T62" fmla="*/ 385 w 513"/>
                <a:gd name="T63" fmla="*/ 652 h 780"/>
                <a:gd name="T64" fmla="*/ 397 w 513"/>
                <a:gd name="T65" fmla="*/ 632 h 780"/>
                <a:gd name="T66" fmla="*/ 409 w 513"/>
                <a:gd name="T67" fmla="*/ 648 h 780"/>
                <a:gd name="T68" fmla="*/ 421 w 513"/>
                <a:gd name="T69" fmla="*/ 668 h 780"/>
                <a:gd name="T70" fmla="*/ 433 w 513"/>
                <a:gd name="T71" fmla="*/ 676 h 780"/>
                <a:gd name="T72" fmla="*/ 445 w 513"/>
                <a:gd name="T73" fmla="*/ 668 h 780"/>
                <a:gd name="T74" fmla="*/ 457 w 513"/>
                <a:gd name="T75" fmla="*/ 636 h 780"/>
                <a:gd name="T76" fmla="*/ 469 w 513"/>
                <a:gd name="T77" fmla="*/ 592 h 780"/>
                <a:gd name="T78" fmla="*/ 481 w 513"/>
                <a:gd name="T79" fmla="*/ 556 h 780"/>
                <a:gd name="T80" fmla="*/ 493 w 513"/>
                <a:gd name="T81" fmla="*/ 528 h 780"/>
                <a:gd name="T82" fmla="*/ 505 w 513"/>
                <a:gd name="T83" fmla="*/ 500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656"/>
                  </a:moveTo>
                  <a:lnTo>
                    <a:pt x="8" y="664"/>
                  </a:lnTo>
                  <a:lnTo>
                    <a:pt x="12" y="668"/>
                  </a:lnTo>
                  <a:lnTo>
                    <a:pt x="16" y="672"/>
                  </a:lnTo>
                  <a:lnTo>
                    <a:pt x="20" y="672"/>
                  </a:lnTo>
                  <a:lnTo>
                    <a:pt x="24" y="676"/>
                  </a:lnTo>
                  <a:lnTo>
                    <a:pt x="28" y="672"/>
                  </a:lnTo>
                  <a:lnTo>
                    <a:pt x="32" y="672"/>
                  </a:lnTo>
                  <a:lnTo>
                    <a:pt x="36" y="664"/>
                  </a:lnTo>
                  <a:lnTo>
                    <a:pt x="40" y="656"/>
                  </a:lnTo>
                  <a:lnTo>
                    <a:pt x="44" y="644"/>
                  </a:lnTo>
                  <a:lnTo>
                    <a:pt x="48" y="632"/>
                  </a:lnTo>
                  <a:lnTo>
                    <a:pt x="52" y="616"/>
                  </a:lnTo>
                  <a:lnTo>
                    <a:pt x="56" y="600"/>
                  </a:lnTo>
                  <a:lnTo>
                    <a:pt x="60" y="588"/>
                  </a:lnTo>
                  <a:lnTo>
                    <a:pt x="64" y="572"/>
                  </a:lnTo>
                  <a:lnTo>
                    <a:pt x="68" y="564"/>
                  </a:lnTo>
                  <a:lnTo>
                    <a:pt x="72" y="552"/>
                  </a:lnTo>
                  <a:lnTo>
                    <a:pt x="76" y="544"/>
                  </a:lnTo>
                  <a:lnTo>
                    <a:pt x="81" y="536"/>
                  </a:lnTo>
                  <a:lnTo>
                    <a:pt x="85" y="524"/>
                  </a:lnTo>
                  <a:lnTo>
                    <a:pt x="89" y="516"/>
                  </a:lnTo>
                  <a:lnTo>
                    <a:pt x="93" y="508"/>
                  </a:lnTo>
                  <a:lnTo>
                    <a:pt x="97" y="496"/>
                  </a:lnTo>
                  <a:lnTo>
                    <a:pt x="101" y="484"/>
                  </a:lnTo>
                  <a:lnTo>
                    <a:pt x="105" y="468"/>
                  </a:lnTo>
                  <a:lnTo>
                    <a:pt x="109" y="452"/>
                  </a:lnTo>
                  <a:lnTo>
                    <a:pt x="113" y="428"/>
                  </a:lnTo>
                  <a:lnTo>
                    <a:pt x="117" y="404"/>
                  </a:lnTo>
                  <a:lnTo>
                    <a:pt x="121" y="376"/>
                  </a:lnTo>
                  <a:lnTo>
                    <a:pt x="125" y="348"/>
                  </a:lnTo>
                  <a:lnTo>
                    <a:pt x="129" y="320"/>
                  </a:lnTo>
                  <a:lnTo>
                    <a:pt x="133" y="288"/>
                  </a:lnTo>
                  <a:lnTo>
                    <a:pt x="137" y="260"/>
                  </a:lnTo>
                  <a:lnTo>
                    <a:pt x="141" y="232"/>
                  </a:lnTo>
                  <a:lnTo>
                    <a:pt x="145" y="208"/>
                  </a:lnTo>
                  <a:lnTo>
                    <a:pt x="149" y="184"/>
                  </a:lnTo>
                  <a:lnTo>
                    <a:pt x="153" y="160"/>
                  </a:lnTo>
                  <a:lnTo>
                    <a:pt x="157" y="140"/>
                  </a:lnTo>
                  <a:lnTo>
                    <a:pt x="161" y="124"/>
                  </a:lnTo>
                  <a:lnTo>
                    <a:pt x="165" y="108"/>
                  </a:lnTo>
                  <a:lnTo>
                    <a:pt x="169" y="88"/>
                  </a:lnTo>
                  <a:lnTo>
                    <a:pt x="173" y="68"/>
                  </a:lnTo>
                  <a:lnTo>
                    <a:pt x="177" y="48"/>
                  </a:lnTo>
                  <a:lnTo>
                    <a:pt x="181" y="28"/>
                  </a:lnTo>
                  <a:lnTo>
                    <a:pt x="185" y="16"/>
                  </a:lnTo>
                  <a:lnTo>
                    <a:pt x="189" y="4"/>
                  </a:lnTo>
                  <a:lnTo>
                    <a:pt x="193" y="0"/>
                  </a:lnTo>
                  <a:lnTo>
                    <a:pt x="197" y="4"/>
                  </a:lnTo>
                  <a:lnTo>
                    <a:pt x="201" y="16"/>
                  </a:lnTo>
                  <a:lnTo>
                    <a:pt x="205" y="32"/>
                  </a:lnTo>
                  <a:lnTo>
                    <a:pt x="209" y="56"/>
                  </a:lnTo>
                  <a:lnTo>
                    <a:pt x="213" y="80"/>
                  </a:lnTo>
                  <a:lnTo>
                    <a:pt x="217" y="112"/>
                  </a:lnTo>
                  <a:lnTo>
                    <a:pt x="221" y="140"/>
                  </a:lnTo>
                  <a:lnTo>
                    <a:pt x="225" y="164"/>
                  </a:lnTo>
                  <a:lnTo>
                    <a:pt x="229" y="188"/>
                  </a:lnTo>
                  <a:lnTo>
                    <a:pt x="233" y="216"/>
                  </a:lnTo>
                  <a:lnTo>
                    <a:pt x="237" y="248"/>
                  </a:lnTo>
                  <a:lnTo>
                    <a:pt x="241" y="280"/>
                  </a:lnTo>
                  <a:lnTo>
                    <a:pt x="245" y="312"/>
                  </a:lnTo>
                  <a:lnTo>
                    <a:pt x="249" y="348"/>
                  </a:lnTo>
                  <a:lnTo>
                    <a:pt x="253" y="380"/>
                  </a:lnTo>
                  <a:lnTo>
                    <a:pt x="257" y="416"/>
                  </a:lnTo>
                  <a:lnTo>
                    <a:pt x="261" y="456"/>
                  </a:lnTo>
                  <a:lnTo>
                    <a:pt x="265" y="496"/>
                  </a:lnTo>
                  <a:lnTo>
                    <a:pt x="269" y="536"/>
                  </a:lnTo>
                  <a:lnTo>
                    <a:pt x="273" y="576"/>
                  </a:lnTo>
                  <a:lnTo>
                    <a:pt x="277" y="620"/>
                  </a:lnTo>
                  <a:lnTo>
                    <a:pt x="281" y="660"/>
                  </a:lnTo>
                  <a:lnTo>
                    <a:pt x="285" y="692"/>
                  </a:lnTo>
                  <a:lnTo>
                    <a:pt x="289" y="724"/>
                  </a:lnTo>
                  <a:lnTo>
                    <a:pt x="293" y="748"/>
                  </a:lnTo>
                  <a:lnTo>
                    <a:pt x="297" y="768"/>
                  </a:lnTo>
                  <a:lnTo>
                    <a:pt x="301" y="776"/>
                  </a:lnTo>
                  <a:lnTo>
                    <a:pt x="305" y="780"/>
                  </a:lnTo>
                  <a:lnTo>
                    <a:pt x="309" y="772"/>
                  </a:lnTo>
                  <a:lnTo>
                    <a:pt x="313" y="764"/>
                  </a:lnTo>
                  <a:lnTo>
                    <a:pt x="317" y="748"/>
                  </a:lnTo>
                  <a:lnTo>
                    <a:pt x="321" y="736"/>
                  </a:lnTo>
                  <a:lnTo>
                    <a:pt x="325" y="724"/>
                  </a:lnTo>
                  <a:lnTo>
                    <a:pt x="329" y="712"/>
                  </a:lnTo>
                  <a:lnTo>
                    <a:pt x="333" y="708"/>
                  </a:lnTo>
                  <a:lnTo>
                    <a:pt x="337" y="704"/>
                  </a:lnTo>
                  <a:lnTo>
                    <a:pt x="341" y="704"/>
                  </a:lnTo>
                  <a:lnTo>
                    <a:pt x="345" y="708"/>
                  </a:lnTo>
                  <a:lnTo>
                    <a:pt x="349" y="708"/>
                  </a:lnTo>
                  <a:lnTo>
                    <a:pt x="353" y="712"/>
                  </a:lnTo>
                  <a:lnTo>
                    <a:pt x="357" y="716"/>
                  </a:lnTo>
                  <a:lnTo>
                    <a:pt x="361" y="712"/>
                  </a:lnTo>
                  <a:lnTo>
                    <a:pt x="365" y="708"/>
                  </a:lnTo>
                  <a:lnTo>
                    <a:pt x="369" y="700"/>
                  </a:lnTo>
                  <a:lnTo>
                    <a:pt x="373" y="688"/>
                  </a:lnTo>
                  <a:lnTo>
                    <a:pt x="377" y="676"/>
                  </a:lnTo>
                  <a:lnTo>
                    <a:pt x="381" y="664"/>
                  </a:lnTo>
                  <a:lnTo>
                    <a:pt x="385" y="652"/>
                  </a:lnTo>
                  <a:lnTo>
                    <a:pt x="389" y="640"/>
                  </a:lnTo>
                  <a:lnTo>
                    <a:pt x="393" y="636"/>
                  </a:lnTo>
                  <a:lnTo>
                    <a:pt x="397" y="632"/>
                  </a:lnTo>
                  <a:lnTo>
                    <a:pt x="401" y="636"/>
                  </a:lnTo>
                  <a:lnTo>
                    <a:pt x="405" y="640"/>
                  </a:lnTo>
                  <a:lnTo>
                    <a:pt x="409" y="648"/>
                  </a:lnTo>
                  <a:lnTo>
                    <a:pt x="413" y="656"/>
                  </a:lnTo>
                  <a:lnTo>
                    <a:pt x="417" y="660"/>
                  </a:lnTo>
                  <a:lnTo>
                    <a:pt x="421" y="668"/>
                  </a:lnTo>
                  <a:lnTo>
                    <a:pt x="425" y="672"/>
                  </a:lnTo>
                  <a:lnTo>
                    <a:pt x="429" y="672"/>
                  </a:lnTo>
                  <a:lnTo>
                    <a:pt x="433" y="676"/>
                  </a:lnTo>
                  <a:lnTo>
                    <a:pt x="437" y="676"/>
                  </a:lnTo>
                  <a:lnTo>
                    <a:pt x="441" y="672"/>
                  </a:lnTo>
                  <a:lnTo>
                    <a:pt x="445" y="668"/>
                  </a:lnTo>
                  <a:lnTo>
                    <a:pt x="449" y="660"/>
                  </a:lnTo>
                  <a:lnTo>
                    <a:pt x="453" y="648"/>
                  </a:lnTo>
                  <a:lnTo>
                    <a:pt x="457" y="636"/>
                  </a:lnTo>
                  <a:lnTo>
                    <a:pt x="461" y="620"/>
                  </a:lnTo>
                  <a:lnTo>
                    <a:pt x="465" y="604"/>
                  </a:lnTo>
                  <a:lnTo>
                    <a:pt x="469" y="592"/>
                  </a:lnTo>
                  <a:lnTo>
                    <a:pt x="473" y="576"/>
                  </a:lnTo>
                  <a:lnTo>
                    <a:pt x="477" y="564"/>
                  </a:lnTo>
                  <a:lnTo>
                    <a:pt x="481" y="556"/>
                  </a:lnTo>
                  <a:lnTo>
                    <a:pt x="485" y="544"/>
                  </a:lnTo>
                  <a:lnTo>
                    <a:pt x="489" y="536"/>
                  </a:lnTo>
                  <a:lnTo>
                    <a:pt x="493" y="528"/>
                  </a:lnTo>
                  <a:lnTo>
                    <a:pt x="497" y="520"/>
                  </a:lnTo>
                  <a:lnTo>
                    <a:pt x="501" y="508"/>
                  </a:lnTo>
                  <a:lnTo>
                    <a:pt x="505" y="500"/>
                  </a:lnTo>
                  <a:lnTo>
                    <a:pt x="509" y="488"/>
                  </a:lnTo>
                  <a:lnTo>
                    <a:pt x="513" y="472"/>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71" name="Freeform 492"/>
            <p:cNvSpPr>
              <a:spLocks/>
            </p:cNvSpPr>
            <p:nvPr/>
          </p:nvSpPr>
          <p:spPr bwMode="auto">
            <a:xfrm>
              <a:off x="3044" y="592"/>
              <a:ext cx="508" cy="780"/>
            </a:xfrm>
            <a:custGeom>
              <a:avLst/>
              <a:gdLst>
                <a:gd name="T0" fmla="*/ 8 w 508"/>
                <a:gd name="T1" fmla="*/ 536 h 780"/>
                <a:gd name="T2" fmla="*/ 20 w 508"/>
                <a:gd name="T3" fmla="*/ 564 h 780"/>
                <a:gd name="T4" fmla="*/ 32 w 508"/>
                <a:gd name="T5" fmla="*/ 636 h 780"/>
                <a:gd name="T6" fmla="*/ 44 w 508"/>
                <a:gd name="T7" fmla="*/ 704 h 780"/>
                <a:gd name="T8" fmla="*/ 56 w 508"/>
                <a:gd name="T9" fmla="*/ 752 h 780"/>
                <a:gd name="T10" fmla="*/ 68 w 508"/>
                <a:gd name="T11" fmla="*/ 764 h 780"/>
                <a:gd name="T12" fmla="*/ 80 w 508"/>
                <a:gd name="T13" fmla="*/ 740 h 780"/>
                <a:gd name="T14" fmla="*/ 92 w 508"/>
                <a:gd name="T15" fmla="*/ 712 h 780"/>
                <a:gd name="T16" fmla="*/ 104 w 508"/>
                <a:gd name="T17" fmla="*/ 700 h 780"/>
                <a:gd name="T18" fmla="*/ 116 w 508"/>
                <a:gd name="T19" fmla="*/ 696 h 780"/>
                <a:gd name="T20" fmla="*/ 128 w 508"/>
                <a:gd name="T21" fmla="*/ 688 h 780"/>
                <a:gd name="T22" fmla="*/ 140 w 508"/>
                <a:gd name="T23" fmla="*/ 676 h 780"/>
                <a:gd name="T24" fmla="*/ 152 w 508"/>
                <a:gd name="T25" fmla="*/ 652 h 780"/>
                <a:gd name="T26" fmla="*/ 164 w 508"/>
                <a:gd name="T27" fmla="*/ 636 h 780"/>
                <a:gd name="T28" fmla="*/ 176 w 508"/>
                <a:gd name="T29" fmla="*/ 640 h 780"/>
                <a:gd name="T30" fmla="*/ 188 w 508"/>
                <a:gd name="T31" fmla="*/ 648 h 780"/>
                <a:gd name="T32" fmla="*/ 200 w 508"/>
                <a:gd name="T33" fmla="*/ 652 h 780"/>
                <a:gd name="T34" fmla="*/ 212 w 508"/>
                <a:gd name="T35" fmla="*/ 636 h 780"/>
                <a:gd name="T36" fmla="*/ 224 w 508"/>
                <a:gd name="T37" fmla="*/ 596 h 780"/>
                <a:gd name="T38" fmla="*/ 236 w 508"/>
                <a:gd name="T39" fmla="*/ 556 h 780"/>
                <a:gd name="T40" fmla="*/ 248 w 508"/>
                <a:gd name="T41" fmla="*/ 528 h 780"/>
                <a:gd name="T42" fmla="*/ 260 w 508"/>
                <a:gd name="T43" fmla="*/ 492 h 780"/>
                <a:gd name="T44" fmla="*/ 272 w 508"/>
                <a:gd name="T45" fmla="*/ 436 h 780"/>
                <a:gd name="T46" fmla="*/ 284 w 508"/>
                <a:gd name="T47" fmla="*/ 352 h 780"/>
                <a:gd name="T48" fmla="*/ 296 w 508"/>
                <a:gd name="T49" fmla="*/ 264 h 780"/>
                <a:gd name="T50" fmla="*/ 308 w 508"/>
                <a:gd name="T51" fmla="*/ 184 h 780"/>
                <a:gd name="T52" fmla="*/ 320 w 508"/>
                <a:gd name="T53" fmla="*/ 128 h 780"/>
                <a:gd name="T54" fmla="*/ 332 w 508"/>
                <a:gd name="T55" fmla="*/ 76 h 780"/>
                <a:gd name="T56" fmla="*/ 344 w 508"/>
                <a:gd name="T57" fmla="*/ 20 h 780"/>
                <a:gd name="T58" fmla="*/ 356 w 508"/>
                <a:gd name="T59" fmla="*/ 0 h 780"/>
                <a:gd name="T60" fmla="*/ 368 w 508"/>
                <a:gd name="T61" fmla="*/ 44 h 780"/>
                <a:gd name="T62" fmla="*/ 380 w 508"/>
                <a:gd name="T63" fmla="*/ 124 h 780"/>
                <a:gd name="T64" fmla="*/ 392 w 508"/>
                <a:gd name="T65" fmla="*/ 220 h 780"/>
                <a:gd name="T66" fmla="*/ 404 w 508"/>
                <a:gd name="T67" fmla="*/ 320 h 780"/>
                <a:gd name="T68" fmla="*/ 416 w 508"/>
                <a:gd name="T69" fmla="*/ 424 h 780"/>
                <a:gd name="T70" fmla="*/ 428 w 508"/>
                <a:gd name="T71" fmla="*/ 544 h 780"/>
                <a:gd name="T72" fmla="*/ 440 w 508"/>
                <a:gd name="T73" fmla="*/ 664 h 780"/>
                <a:gd name="T74" fmla="*/ 452 w 508"/>
                <a:gd name="T75" fmla="*/ 752 h 780"/>
                <a:gd name="T76" fmla="*/ 464 w 508"/>
                <a:gd name="T77" fmla="*/ 780 h 780"/>
                <a:gd name="T78" fmla="*/ 476 w 508"/>
                <a:gd name="T79" fmla="*/ 748 h 780"/>
                <a:gd name="T80" fmla="*/ 488 w 508"/>
                <a:gd name="T81" fmla="*/ 712 h 780"/>
                <a:gd name="T82" fmla="*/ 500 w 508"/>
                <a:gd name="T83" fmla="*/ 70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0"/>
                <a:gd name="T128" fmla="*/ 508 w 508"/>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0">
                  <a:moveTo>
                    <a:pt x="0" y="608"/>
                  </a:moveTo>
                  <a:lnTo>
                    <a:pt x="4" y="552"/>
                  </a:lnTo>
                  <a:lnTo>
                    <a:pt x="8" y="536"/>
                  </a:lnTo>
                  <a:lnTo>
                    <a:pt x="12" y="536"/>
                  </a:lnTo>
                  <a:lnTo>
                    <a:pt x="16" y="548"/>
                  </a:lnTo>
                  <a:lnTo>
                    <a:pt x="20" y="564"/>
                  </a:lnTo>
                  <a:lnTo>
                    <a:pt x="24" y="588"/>
                  </a:lnTo>
                  <a:lnTo>
                    <a:pt x="28" y="612"/>
                  </a:lnTo>
                  <a:lnTo>
                    <a:pt x="32" y="636"/>
                  </a:lnTo>
                  <a:lnTo>
                    <a:pt x="36" y="660"/>
                  </a:lnTo>
                  <a:lnTo>
                    <a:pt x="40" y="684"/>
                  </a:lnTo>
                  <a:lnTo>
                    <a:pt x="44" y="704"/>
                  </a:lnTo>
                  <a:lnTo>
                    <a:pt x="48" y="724"/>
                  </a:lnTo>
                  <a:lnTo>
                    <a:pt x="52" y="740"/>
                  </a:lnTo>
                  <a:lnTo>
                    <a:pt x="56" y="752"/>
                  </a:lnTo>
                  <a:lnTo>
                    <a:pt x="60" y="764"/>
                  </a:lnTo>
                  <a:lnTo>
                    <a:pt x="64" y="764"/>
                  </a:lnTo>
                  <a:lnTo>
                    <a:pt x="68" y="764"/>
                  </a:lnTo>
                  <a:lnTo>
                    <a:pt x="72" y="760"/>
                  </a:lnTo>
                  <a:lnTo>
                    <a:pt x="76" y="748"/>
                  </a:lnTo>
                  <a:lnTo>
                    <a:pt x="80" y="740"/>
                  </a:lnTo>
                  <a:lnTo>
                    <a:pt x="84" y="728"/>
                  </a:lnTo>
                  <a:lnTo>
                    <a:pt x="88" y="720"/>
                  </a:lnTo>
                  <a:lnTo>
                    <a:pt x="92" y="712"/>
                  </a:lnTo>
                  <a:lnTo>
                    <a:pt x="96" y="708"/>
                  </a:lnTo>
                  <a:lnTo>
                    <a:pt x="100" y="704"/>
                  </a:lnTo>
                  <a:lnTo>
                    <a:pt x="104" y="700"/>
                  </a:lnTo>
                  <a:lnTo>
                    <a:pt x="108" y="700"/>
                  </a:lnTo>
                  <a:lnTo>
                    <a:pt x="112" y="696"/>
                  </a:lnTo>
                  <a:lnTo>
                    <a:pt x="116" y="696"/>
                  </a:lnTo>
                  <a:lnTo>
                    <a:pt x="120" y="696"/>
                  </a:lnTo>
                  <a:lnTo>
                    <a:pt x="124" y="692"/>
                  </a:lnTo>
                  <a:lnTo>
                    <a:pt x="128" y="688"/>
                  </a:lnTo>
                  <a:lnTo>
                    <a:pt x="132" y="688"/>
                  </a:lnTo>
                  <a:lnTo>
                    <a:pt x="136" y="684"/>
                  </a:lnTo>
                  <a:lnTo>
                    <a:pt x="140" y="676"/>
                  </a:lnTo>
                  <a:lnTo>
                    <a:pt x="144" y="672"/>
                  </a:lnTo>
                  <a:lnTo>
                    <a:pt x="148" y="664"/>
                  </a:lnTo>
                  <a:lnTo>
                    <a:pt x="152" y="652"/>
                  </a:lnTo>
                  <a:lnTo>
                    <a:pt x="156" y="648"/>
                  </a:lnTo>
                  <a:lnTo>
                    <a:pt x="160" y="640"/>
                  </a:lnTo>
                  <a:lnTo>
                    <a:pt x="164" y="636"/>
                  </a:lnTo>
                  <a:lnTo>
                    <a:pt x="168" y="636"/>
                  </a:lnTo>
                  <a:lnTo>
                    <a:pt x="172" y="640"/>
                  </a:lnTo>
                  <a:lnTo>
                    <a:pt x="176" y="640"/>
                  </a:lnTo>
                  <a:lnTo>
                    <a:pt x="180" y="644"/>
                  </a:lnTo>
                  <a:lnTo>
                    <a:pt x="184" y="648"/>
                  </a:lnTo>
                  <a:lnTo>
                    <a:pt x="188" y="648"/>
                  </a:lnTo>
                  <a:lnTo>
                    <a:pt x="192" y="652"/>
                  </a:lnTo>
                  <a:lnTo>
                    <a:pt x="196" y="652"/>
                  </a:lnTo>
                  <a:lnTo>
                    <a:pt x="200" y="652"/>
                  </a:lnTo>
                  <a:lnTo>
                    <a:pt x="204" y="648"/>
                  </a:lnTo>
                  <a:lnTo>
                    <a:pt x="208" y="644"/>
                  </a:lnTo>
                  <a:lnTo>
                    <a:pt x="212" y="636"/>
                  </a:lnTo>
                  <a:lnTo>
                    <a:pt x="216" y="624"/>
                  </a:lnTo>
                  <a:lnTo>
                    <a:pt x="220" y="612"/>
                  </a:lnTo>
                  <a:lnTo>
                    <a:pt x="224" y="596"/>
                  </a:lnTo>
                  <a:lnTo>
                    <a:pt x="228" y="580"/>
                  </a:lnTo>
                  <a:lnTo>
                    <a:pt x="232" y="568"/>
                  </a:lnTo>
                  <a:lnTo>
                    <a:pt x="236" y="556"/>
                  </a:lnTo>
                  <a:lnTo>
                    <a:pt x="240" y="548"/>
                  </a:lnTo>
                  <a:lnTo>
                    <a:pt x="244" y="536"/>
                  </a:lnTo>
                  <a:lnTo>
                    <a:pt x="248" y="528"/>
                  </a:lnTo>
                  <a:lnTo>
                    <a:pt x="252" y="516"/>
                  </a:lnTo>
                  <a:lnTo>
                    <a:pt x="256" y="508"/>
                  </a:lnTo>
                  <a:lnTo>
                    <a:pt x="260" y="492"/>
                  </a:lnTo>
                  <a:lnTo>
                    <a:pt x="264" y="476"/>
                  </a:lnTo>
                  <a:lnTo>
                    <a:pt x="268" y="456"/>
                  </a:lnTo>
                  <a:lnTo>
                    <a:pt x="272" y="436"/>
                  </a:lnTo>
                  <a:lnTo>
                    <a:pt x="276" y="408"/>
                  </a:lnTo>
                  <a:lnTo>
                    <a:pt x="280" y="380"/>
                  </a:lnTo>
                  <a:lnTo>
                    <a:pt x="284" y="352"/>
                  </a:lnTo>
                  <a:lnTo>
                    <a:pt x="288" y="320"/>
                  </a:lnTo>
                  <a:lnTo>
                    <a:pt x="292" y="292"/>
                  </a:lnTo>
                  <a:lnTo>
                    <a:pt x="296" y="264"/>
                  </a:lnTo>
                  <a:lnTo>
                    <a:pt x="300" y="236"/>
                  </a:lnTo>
                  <a:lnTo>
                    <a:pt x="304" y="208"/>
                  </a:lnTo>
                  <a:lnTo>
                    <a:pt x="308" y="184"/>
                  </a:lnTo>
                  <a:lnTo>
                    <a:pt x="312" y="164"/>
                  </a:lnTo>
                  <a:lnTo>
                    <a:pt x="316" y="144"/>
                  </a:lnTo>
                  <a:lnTo>
                    <a:pt x="320" y="128"/>
                  </a:lnTo>
                  <a:lnTo>
                    <a:pt x="324" y="112"/>
                  </a:lnTo>
                  <a:lnTo>
                    <a:pt x="328" y="96"/>
                  </a:lnTo>
                  <a:lnTo>
                    <a:pt x="332" y="76"/>
                  </a:lnTo>
                  <a:lnTo>
                    <a:pt x="336" y="56"/>
                  </a:lnTo>
                  <a:lnTo>
                    <a:pt x="340" y="36"/>
                  </a:lnTo>
                  <a:lnTo>
                    <a:pt x="344" y="20"/>
                  </a:lnTo>
                  <a:lnTo>
                    <a:pt x="348" y="8"/>
                  </a:lnTo>
                  <a:lnTo>
                    <a:pt x="352" y="0"/>
                  </a:lnTo>
                  <a:lnTo>
                    <a:pt x="356" y="0"/>
                  </a:lnTo>
                  <a:lnTo>
                    <a:pt x="360" y="8"/>
                  </a:lnTo>
                  <a:lnTo>
                    <a:pt x="364" y="24"/>
                  </a:lnTo>
                  <a:lnTo>
                    <a:pt x="368" y="44"/>
                  </a:lnTo>
                  <a:lnTo>
                    <a:pt x="372" y="68"/>
                  </a:lnTo>
                  <a:lnTo>
                    <a:pt x="376" y="96"/>
                  </a:lnTo>
                  <a:lnTo>
                    <a:pt x="380" y="124"/>
                  </a:lnTo>
                  <a:lnTo>
                    <a:pt x="384" y="156"/>
                  </a:lnTo>
                  <a:lnTo>
                    <a:pt x="388" y="188"/>
                  </a:lnTo>
                  <a:lnTo>
                    <a:pt x="392" y="220"/>
                  </a:lnTo>
                  <a:lnTo>
                    <a:pt x="396" y="252"/>
                  </a:lnTo>
                  <a:lnTo>
                    <a:pt x="400" y="288"/>
                  </a:lnTo>
                  <a:lnTo>
                    <a:pt x="404" y="320"/>
                  </a:lnTo>
                  <a:lnTo>
                    <a:pt x="408" y="352"/>
                  </a:lnTo>
                  <a:lnTo>
                    <a:pt x="412" y="388"/>
                  </a:lnTo>
                  <a:lnTo>
                    <a:pt x="416" y="424"/>
                  </a:lnTo>
                  <a:lnTo>
                    <a:pt x="420" y="464"/>
                  </a:lnTo>
                  <a:lnTo>
                    <a:pt x="424" y="504"/>
                  </a:lnTo>
                  <a:lnTo>
                    <a:pt x="428" y="544"/>
                  </a:lnTo>
                  <a:lnTo>
                    <a:pt x="432" y="584"/>
                  </a:lnTo>
                  <a:lnTo>
                    <a:pt x="436" y="628"/>
                  </a:lnTo>
                  <a:lnTo>
                    <a:pt x="440" y="664"/>
                  </a:lnTo>
                  <a:lnTo>
                    <a:pt x="444" y="700"/>
                  </a:lnTo>
                  <a:lnTo>
                    <a:pt x="448" y="732"/>
                  </a:lnTo>
                  <a:lnTo>
                    <a:pt x="452" y="752"/>
                  </a:lnTo>
                  <a:lnTo>
                    <a:pt x="456" y="772"/>
                  </a:lnTo>
                  <a:lnTo>
                    <a:pt x="460" y="780"/>
                  </a:lnTo>
                  <a:lnTo>
                    <a:pt x="464" y="780"/>
                  </a:lnTo>
                  <a:lnTo>
                    <a:pt x="468" y="772"/>
                  </a:lnTo>
                  <a:lnTo>
                    <a:pt x="472" y="764"/>
                  </a:lnTo>
                  <a:lnTo>
                    <a:pt x="476" y="748"/>
                  </a:lnTo>
                  <a:lnTo>
                    <a:pt x="480" y="732"/>
                  </a:lnTo>
                  <a:lnTo>
                    <a:pt x="484" y="720"/>
                  </a:lnTo>
                  <a:lnTo>
                    <a:pt x="488" y="712"/>
                  </a:lnTo>
                  <a:lnTo>
                    <a:pt x="492" y="704"/>
                  </a:lnTo>
                  <a:lnTo>
                    <a:pt x="496" y="700"/>
                  </a:lnTo>
                  <a:lnTo>
                    <a:pt x="500" y="704"/>
                  </a:lnTo>
                  <a:lnTo>
                    <a:pt x="504" y="704"/>
                  </a:lnTo>
                  <a:lnTo>
                    <a:pt x="508" y="708"/>
                  </a:lnTo>
                </a:path>
              </a:pathLst>
            </a:custGeom>
            <a:noFill/>
            <a:ln w="28575" cap="rnd">
              <a:solidFill>
                <a:srgbClr val="FF0000"/>
              </a:solidFill>
              <a:prstDash val="sysDot"/>
              <a:round/>
              <a:headEnd/>
              <a:tailEnd/>
            </a:ln>
          </p:spPr>
          <p:txBody>
            <a:bodyPr/>
            <a:lstStyle/>
            <a:p>
              <a:endParaRPr lang="en-US">
                <a:solidFill>
                  <a:srgbClr val="000000"/>
                </a:solidFill>
              </a:endParaRPr>
            </a:p>
          </p:txBody>
        </p:sp>
        <p:sp>
          <p:nvSpPr>
            <p:cNvPr id="20672" name="Freeform 493"/>
            <p:cNvSpPr>
              <a:spLocks/>
            </p:cNvSpPr>
            <p:nvPr/>
          </p:nvSpPr>
          <p:spPr bwMode="auto">
            <a:xfrm>
              <a:off x="3552" y="592"/>
              <a:ext cx="513" cy="780"/>
            </a:xfrm>
            <a:custGeom>
              <a:avLst/>
              <a:gdLst>
                <a:gd name="T0" fmla="*/ 12 w 513"/>
                <a:gd name="T1" fmla="*/ 712 h 780"/>
                <a:gd name="T2" fmla="*/ 24 w 513"/>
                <a:gd name="T3" fmla="*/ 712 h 780"/>
                <a:gd name="T4" fmla="*/ 36 w 513"/>
                <a:gd name="T5" fmla="*/ 700 h 780"/>
                <a:gd name="T6" fmla="*/ 48 w 513"/>
                <a:gd name="T7" fmla="*/ 668 h 780"/>
                <a:gd name="T8" fmla="*/ 60 w 513"/>
                <a:gd name="T9" fmla="*/ 640 h 780"/>
                <a:gd name="T10" fmla="*/ 72 w 513"/>
                <a:gd name="T11" fmla="*/ 640 h 780"/>
                <a:gd name="T12" fmla="*/ 85 w 513"/>
                <a:gd name="T13" fmla="*/ 656 h 780"/>
                <a:gd name="T14" fmla="*/ 97 w 513"/>
                <a:gd name="T15" fmla="*/ 664 h 780"/>
                <a:gd name="T16" fmla="*/ 109 w 513"/>
                <a:gd name="T17" fmla="*/ 656 h 780"/>
                <a:gd name="T18" fmla="*/ 121 w 513"/>
                <a:gd name="T19" fmla="*/ 624 h 780"/>
                <a:gd name="T20" fmla="*/ 133 w 513"/>
                <a:gd name="T21" fmla="*/ 576 h 780"/>
                <a:gd name="T22" fmla="*/ 145 w 513"/>
                <a:gd name="T23" fmla="*/ 544 h 780"/>
                <a:gd name="T24" fmla="*/ 157 w 513"/>
                <a:gd name="T25" fmla="*/ 520 h 780"/>
                <a:gd name="T26" fmla="*/ 169 w 513"/>
                <a:gd name="T27" fmla="*/ 480 h 780"/>
                <a:gd name="T28" fmla="*/ 181 w 513"/>
                <a:gd name="T29" fmla="*/ 408 h 780"/>
                <a:gd name="T30" fmla="*/ 193 w 513"/>
                <a:gd name="T31" fmla="*/ 320 h 780"/>
                <a:gd name="T32" fmla="*/ 205 w 513"/>
                <a:gd name="T33" fmla="*/ 236 h 780"/>
                <a:gd name="T34" fmla="*/ 217 w 513"/>
                <a:gd name="T35" fmla="*/ 164 h 780"/>
                <a:gd name="T36" fmla="*/ 229 w 513"/>
                <a:gd name="T37" fmla="*/ 112 h 780"/>
                <a:gd name="T38" fmla="*/ 241 w 513"/>
                <a:gd name="T39" fmla="*/ 60 h 780"/>
                <a:gd name="T40" fmla="*/ 253 w 513"/>
                <a:gd name="T41" fmla="*/ 8 h 780"/>
                <a:gd name="T42" fmla="*/ 265 w 513"/>
                <a:gd name="T43" fmla="*/ 4 h 780"/>
                <a:gd name="T44" fmla="*/ 277 w 513"/>
                <a:gd name="T45" fmla="*/ 60 h 780"/>
                <a:gd name="T46" fmla="*/ 289 w 513"/>
                <a:gd name="T47" fmla="*/ 148 h 780"/>
                <a:gd name="T48" fmla="*/ 301 w 513"/>
                <a:gd name="T49" fmla="*/ 244 h 780"/>
                <a:gd name="T50" fmla="*/ 313 w 513"/>
                <a:gd name="T51" fmla="*/ 344 h 780"/>
                <a:gd name="T52" fmla="*/ 325 w 513"/>
                <a:gd name="T53" fmla="*/ 452 h 780"/>
                <a:gd name="T54" fmla="*/ 337 w 513"/>
                <a:gd name="T55" fmla="*/ 576 h 780"/>
                <a:gd name="T56" fmla="*/ 349 w 513"/>
                <a:gd name="T57" fmla="*/ 692 h 780"/>
                <a:gd name="T58" fmla="*/ 361 w 513"/>
                <a:gd name="T59" fmla="*/ 768 h 780"/>
                <a:gd name="T60" fmla="*/ 373 w 513"/>
                <a:gd name="T61" fmla="*/ 776 h 780"/>
                <a:gd name="T62" fmla="*/ 385 w 513"/>
                <a:gd name="T63" fmla="*/ 736 h 780"/>
                <a:gd name="T64" fmla="*/ 397 w 513"/>
                <a:gd name="T65" fmla="*/ 704 h 780"/>
                <a:gd name="T66" fmla="*/ 409 w 513"/>
                <a:gd name="T67" fmla="*/ 704 h 780"/>
                <a:gd name="T68" fmla="*/ 421 w 513"/>
                <a:gd name="T69" fmla="*/ 712 h 780"/>
                <a:gd name="T70" fmla="*/ 433 w 513"/>
                <a:gd name="T71" fmla="*/ 712 h 780"/>
                <a:gd name="T72" fmla="*/ 445 w 513"/>
                <a:gd name="T73" fmla="*/ 700 h 780"/>
                <a:gd name="T74" fmla="*/ 457 w 513"/>
                <a:gd name="T75" fmla="*/ 672 h 780"/>
                <a:gd name="T76" fmla="*/ 469 w 513"/>
                <a:gd name="T77" fmla="*/ 644 h 780"/>
                <a:gd name="T78" fmla="*/ 481 w 513"/>
                <a:gd name="T79" fmla="*/ 640 h 780"/>
                <a:gd name="T80" fmla="*/ 493 w 513"/>
                <a:gd name="T81" fmla="*/ 656 h 780"/>
                <a:gd name="T82" fmla="*/ 505 w 513"/>
                <a:gd name="T83" fmla="*/ 66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708"/>
                  </a:moveTo>
                  <a:lnTo>
                    <a:pt x="8" y="712"/>
                  </a:lnTo>
                  <a:lnTo>
                    <a:pt x="12" y="712"/>
                  </a:lnTo>
                  <a:lnTo>
                    <a:pt x="16" y="712"/>
                  </a:lnTo>
                  <a:lnTo>
                    <a:pt x="20" y="712"/>
                  </a:lnTo>
                  <a:lnTo>
                    <a:pt x="24" y="712"/>
                  </a:lnTo>
                  <a:lnTo>
                    <a:pt x="28" y="708"/>
                  </a:lnTo>
                  <a:lnTo>
                    <a:pt x="32" y="704"/>
                  </a:lnTo>
                  <a:lnTo>
                    <a:pt x="36" y="700"/>
                  </a:lnTo>
                  <a:lnTo>
                    <a:pt x="40" y="692"/>
                  </a:lnTo>
                  <a:lnTo>
                    <a:pt x="44" y="680"/>
                  </a:lnTo>
                  <a:lnTo>
                    <a:pt x="48" y="668"/>
                  </a:lnTo>
                  <a:lnTo>
                    <a:pt x="52" y="660"/>
                  </a:lnTo>
                  <a:lnTo>
                    <a:pt x="56" y="648"/>
                  </a:lnTo>
                  <a:lnTo>
                    <a:pt x="60" y="640"/>
                  </a:lnTo>
                  <a:lnTo>
                    <a:pt x="64" y="640"/>
                  </a:lnTo>
                  <a:lnTo>
                    <a:pt x="68" y="640"/>
                  </a:lnTo>
                  <a:lnTo>
                    <a:pt x="72" y="640"/>
                  </a:lnTo>
                  <a:lnTo>
                    <a:pt x="76" y="648"/>
                  </a:lnTo>
                  <a:lnTo>
                    <a:pt x="81" y="652"/>
                  </a:lnTo>
                  <a:lnTo>
                    <a:pt x="85" y="656"/>
                  </a:lnTo>
                  <a:lnTo>
                    <a:pt x="89" y="660"/>
                  </a:lnTo>
                  <a:lnTo>
                    <a:pt x="93" y="664"/>
                  </a:lnTo>
                  <a:lnTo>
                    <a:pt x="97" y="664"/>
                  </a:lnTo>
                  <a:lnTo>
                    <a:pt x="101" y="664"/>
                  </a:lnTo>
                  <a:lnTo>
                    <a:pt x="105" y="664"/>
                  </a:lnTo>
                  <a:lnTo>
                    <a:pt x="109" y="656"/>
                  </a:lnTo>
                  <a:lnTo>
                    <a:pt x="113" y="648"/>
                  </a:lnTo>
                  <a:lnTo>
                    <a:pt x="117" y="636"/>
                  </a:lnTo>
                  <a:lnTo>
                    <a:pt x="121" y="624"/>
                  </a:lnTo>
                  <a:lnTo>
                    <a:pt x="125" y="608"/>
                  </a:lnTo>
                  <a:lnTo>
                    <a:pt x="129" y="592"/>
                  </a:lnTo>
                  <a:lnTo>
                    <a:pt x="133" y="576"/>
                  </a:lnTo>
                  <a:lnTo>
                    <a:pt x="137" y="564"/>
                  </a:lnTo>
                  <a:lnTo>
                    <a:pt x="141" y="556"/>
                  </a:lnTo>
                  <a:lnTo>
                    <a:pt x="145" y="544"/>
                  </a:lnTo>
                  <a:lnTo>
                    <a:pt x="149" y="536"/>
                  </a:lnTo>
                  <a:lnTo>
                    <a:pt x="153" y="528"/>
                  </a:lnTo>
                  <a:lnTo>
                    <a:pt x="157" y="520"/>
                  </a:lnTo>
                  <a:lnTo>
                    <a:pt x="161" y="508"/>
                  </a:lnTo>
                  <a:lnTo>
                    <a:pt x="165" y="496"/>
                  </a:lnTo>
                  <a:lnTo>
                    <a:pt x="169" y="480"/>
                  </a:lnTo>
                  <a:lnTo>
                    <a:pt x="173" y="460"/>
                  </a:lnTo>
                  <a:lnTo>
                    <a:pt x="177" y="436"/>
                  </a:lnTo>
                  <a:lnTo>
                    <a:pt x="181" y="408"/>
                  </a:lnTo>
                  <a:lnTo>
                    <a:pt x="185" y="380"/>
                  </a:lnTo>
                  <a:lnTo>
                    <a:pt x="189" y="352"/>
                  </a:lnTo>
                  <a:lnTo>
                    <a:pt x="193" y="320"/>
                  </a:lnTo>
                  <a:lnTo>
                    <a:pt x="197" y="292"/>
                  </a:lnTo>
                  <a:lnTo>
                    <a:pt x="201" y="264"/>
                  </a:lnTo>
                  <a:lnTo>
                    <a:pt x="205" y="236"/>
                  </a:lnTo>
                  <a:lnTo>
                    <a:pt x="209" y="208"/>
                  </a:lnTo>
                  <a:lnTo>
                    <a:pt x="213" y="184"/>
                  </a:lnTo>
                  <a:lnTo>
                    <a:pt x="217" y="164"/>
                  </a:lnTo>
                  <a:lnTo>
                    <a:pt x="221" y="144"/>
                  </a:lnTo>
                  <a:lnTo>
                    <a:pt x="225" y="128"/>
                  </a:lnTo>
                  <a:lnTo>
                    <a:pt x="229" y="112"/>
                  </a:lnTo>
                  <a:lnTo>
                    <a:pt x="233" y="96"/>
                  </a:lnTo>
                  <a:lnTo>
                    <a:pt x="237" y="80"/>
                  </a:lnTo>
                  <a:lnTo>
                    <a:pt x="241" y="60"/>
                  </a:lnTo>
                  <a:lnTo>
                    <a:pt x="245" y="40"/>
                  </a:lnTo>
                  <a:lnTo>
                    <a:pt x="249" y="24"/>
                  </a:lnTo>
                  <a:lnTo>
                    <a:pt x="253" y="8"/>
                  </a:lnTo>
                  <a:lnTo>
                    <a:pt x="257" y="0"/>
                  </a:lnTo>
                  <a:lnTo>
                    <a:pt x="261" y="0"/>
                  </a:lnTo>
                  <a:lnTo>
                    <a:pt x="265" y="4"/>
                  </a:lnTo>
                  <a:lnTo>
                    <a:pt x="269" y="20"/>
                  </a:lnTo>
                  <a:lnTo>
                    <a:pt x="273" y="36"/>
                  </a:lnTo>
                  <a:lnTo>
                    <a:pt x="277" y="60"/>
                  </a:lnTo>
                  <a:lnTo>
                    <a:pt x="281" y="88"/>
                  </a:lnTo>
                  <a:lnTo>
                    <a:pt x="285" y="120"/>
                  </a:lnTo>
                  <a:lnTo>
                    <a:pt x="289" y="148"/>
                  </a:lnTo>
                  <a:lnTo>
                    <a:pt x="293" y="180"/>
                  </a:lnTo>
                  <a:lnTo>
                    <a:pt x="297" y="212"/>
                  </a:lnTo>
                  <a:lnTo>
                    <a:pt x="301" y="244"/>
                  </a:lnTo>
                  <a:lnTo>
                    <a:pt x="305" y="280"/>
                  </a:lnTo>
                  <a:lnTo>
                    <a:pt x="309" y="312"/>
                  </a:lnTo>
                  <a:lnTo>
                    <a:pt x="313" y="344"/>
                  </a:lnTo>
                  <a:lnTo>
                    <a:pt x="317" y="380"/>
                  </a:lnTo>
                  <a:lnTo>
                    <a:pt x="321" y="416"/>
                  </a:lnTo>
                  <a:lnTo>
                    <a:pt x="325" y="452"/>
                  </a:lnTo>
                  <a:lnTo>
                    <a:pt x="329" y="492"/>
                  </a:lnTo>
                  <a:lnTo>
                    <a:pt x="333" y="532"/>
                  </a:lnTo>
                  <a:lnTo>
                    <a:pt x="337" y="576"/>
                  </a:lnTo>
                  <a:lnTo>
                    <a:pt x="341" y="616"/>
                  </a:lnTo>
                  <a:lnTo>
                    <a:pt x="345" y="656"/>
                  </a:lnTo>
                  <a:lnTo>
                    <a:pt x="349" y="692"/>
                  </a:lnTo>
                  <a:lnTo>
                    <a:pt x="353" y="724"/>
                  </a:lnTo>
                  <a:lnTo>
                    <a:pt x="357" y="748"/>
                  </a:lnTo>
                  <a:lnTo>
                    <a:pt x="361" y="768"/>
                  </a:lnTo>
                  <a:lnTo>
                    <a:pt x="365" y="776"/>
                  </a:lnTo>
                  <a:lnTo>
                    <a:pt x="369" y="780"/>
                  </a:lnTo>
                  <a:lnTo>
                    <a:pt x="373" y="776"/>
                  </a:lnTo>
                  <a:lnTo>
                    <a:pt x="377" y="764"/>
                  </a:lnTo>
                  <a:lnTo>
                    <a:pt x="381" y="752"/>
                  </a:lnTo>
                  <a:lnTo>
                    <a:pt x="385" y="736"/>
                  </a:lnTo>
                  <a:lnTo>
                    <a:pt x="389" y="724"/>
                  </a:lnTo>
                  <a:lnTo>
                    <a:pt x="393" y="712"/>
                  </a:lnTo>
                  <a:lnTo>
                    <a:pt x="397" y="704"/>
                  </a:lnTo>
                  <a:lnTo>
                    <a:pt x="401" y="700"/>
                  </a:lnTo>
                  <a:lnTo>
                    <a:pt x="405" y="700"/>
                  </a:lnTo>
                  <a:lnTo>
                    <a:pt x="409" y="704"/>
                  </a:lnTo>
                  <a:lnTo>
                    <a:pt x="413" y="708"/>
                  </a:lnTo>
                  <a:lnTo>
                    <a:pt x="417" y="708"/>
                  </a:lnTo>
                  <a:lnTo>
                    <a:pt x="421" y="712"/>
                  </a:lnTo>
                  <a:lnTo>
                    <a:pt x="425" y="712"/>
                  </a:lnTo>
                  <a:lnTo>
                    <a:pt x="429" y="712"/>
                  </a:lnTo>
                  <a:lnTo>
                    <a:pt x="433" y="712"/>
                  </a:lnTo>
                  <a:lnTo>
                    <a:pt x="437" y="708"/>
                  </a:lnTo>
                  <a:lnTo>
                    <a:pt x="441" y="708"/>
                  </a:lnTo>
                  <a:lnTo>
                    <a:pt x="445" y="700"/>
                  </a:lnTo>
                  <a:lnTo>
                    <a:pt x="449" y="692"/>
                  </a:lnTo>
                  <a:lnTo>
                    <a:pt x="453" y="684"/>
                  </a:lnTo>
                  <a:lnTo>
                    <a:pt x="457" y="672"/>
                  </a:lnTo>
                  <a:lnTo>
                    <a:pt x="461" y="660"/>
                  </a:lnTo>
                  <a:lnTo>
                    <a:pt x="465" y="652"/>
                  </a:lnTo>
                  <a:lnTo>
                    <a:pt x="469" y="644"/>
                  </a:lnTo>
                  <a:lnTo>
                    <a:pt x="473" y="640"/>
                  </a:lnTo>
                  <a:lnTo>
                    <a:pt x="477" y="640"/>
                  </a:lnTo>
                  <a:lnTo>
                    <a:pt x="481" y="640"/>
                  </a:lnTo>
                  <a:lnTo>
                    <a:pt x="485" y="644"/>
                  </a:lnTo>
                  <a:lnTo>
                    <a:pt x="489" y="652"/>
                  </a:lnTo>
                  <a:lnTo>
                    <a:pt x="493" y="656"/>
                  </a:lnTo>
                  <a:lnTo>
                    <a:pt x="497" y="660"/>
                  </a:lnTo>
                  <a:lnTo>
                    <a:pt x="501" y="664"/>
                  </a:lnTo>
                  <a:lnTo>
                    <a:pt x="505" y="664"/>
                  </a:lnTo>
                  <a:lnTo>
                    <a:pt x="509" y="664"/>
                  </a:lnTo>
                  <a:lnTo>
                    <a:pt x="513" y="664"/>
                  </a:lnTo>
                </a:path>
              </a:pathLst>
            </a:custGeom>
            <a:noFill/>
            <a:ln w="28575" cap="rnd">
              <a:solidFill>
                <a:srgbClr val="FF0000"/>
              </a:solidFill>
              <a:prstDash val="sysDot"/>
              <a:round/>
              <a:headEnd/>
              <a:tailEnd/>
            </a:ln>
          </p:spPr>
          <p:txBody>
            <a:bodyPr/>
            <a:lstStyle/>
            <a:p>
              <a:endParaRPr lang="en-US">
                <a:solidFill>
                  <a:srgbClr val="000000"/>
                </a:solidFill>
              </a:endParaRPr>
            </a:p>
          </p:txBody>
        </p:sp>
      </p:grpSp>
      <p:sp>
        <p:nvSpPr>
          <p:cNvPr id="20644" name="Rectangle 495"/>
          <p:cNvSpPr>
            <a:spLocks noChangeArrowheads="1"/>
          </p:cNvSpPr>
          <p:nvPr/>
        </p:nvSpPr>
        <p:spPr bwMode="auto">
          <a:xfrm>
            <a:off x="5435709" y="329159"/>
            <a:ext cx="3300584" cy="246221"/>
          </a:xfrm>
          <a:prstGeom prst="rect">
            <a:avLst/>
          </a:prstGeom>
          <a:noFill/>
          <a:ln w="9525">
            <a:noFill/>
            <a:miter lim="800000"/>
            <a:headEnd/>
            <a:tailEnd/>
          </a:ln>
        </p:spPr>
        <p:txBody>
          <a:bodyPr wrap="none" lIns="0" tIns="0" rIns="0" bIns="0">
            <a:spAutoFit/>
          </a:bodyPr>
          <a:lstStyle/>
          <a:p>
            <a:pPr algn="ctr"/>
            <a:r>
              <a:rPr lang="en-GB" sz="1600" dirty="0" smtClean="0">
                <a:solidFill>
                  <a:srgbClr val="990033"/>
                </a:solidFill>
              </a:rPr>
              <a:t>Heteroclinic cycle (central pattern generator)</a:t>
            </a:r>
            <a:endParaRPr lang="en-GB" sz="2800" dirty="0">
              <a:solidFill>
                <a:srgbClr val="990033"/>
              </a:solidFill>
            </a:endParaRPr>
          </a:p>
        </p:txBody>
      </p:sp>
      <p:pic>
        <p:nvPicPr>
          <p:cNvPr id="20647" name="Oval 57"/>
          <p:cNvPicPr>
            <a:picLocks noChangeArrowheads="1"/>
          </p:cNvPicPr>
          <p:nvPr/>
        </p:nvPicPr>
        <p:blipFill>
          <a:blip r:embed="rId8" cstate="print"/>
          <a:srcRect/>
          <a:stretch>
            <a:fillRect/>
          </a:stretch>
        </p:blipFill>
        <p:spPr bwMode="auto">
          <a:xfrm>
            <a:off x="2936776" y="1625303"/>
            <a:ext cx="1223963" cy="841375"/>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pic>
      <p:graphicFrame>
        <p:nvGraphicFramePr>
          <p:cNvPr id="20484" name="Object 221"/>
          <p:cNvGraphicFramePr>
            <a:graphicFrameLocks noChangeAspect="1"/>
          </p:cNvGraphicFramePr>
          <p:nvPr/>
        </p:nvGraphicFramePr>
        <p:xfrm>
          <a:off x="3584848" y="1697311"/>
          <a:ext cx="354012" cy="336550"/>
        </p:xfrm>
        <a:graphic>
          <a:graphicData uri="http://schemas.openxmlformats.org/presentationml/2006/ole">
            <p:oleObj spid="_x0000_s277531" name="Equation" r:id="rId10" imgW="5112000" imgH="4994640" progId="Equation.DSMT4">
              <p:embed/>
            </p:oleObj>
          </a:graphicData>
        </a:graphic>
      </p:graphicFrame>
      <p:graphicFrame>
        <p:nvGraphicFramePr>
          <p:cNvPr id="20486" name="Object 50"/>
          <p:cNvGraphicFramePr>
            <a:graphicFrameLocks noChangeAspect="1"/>
          </p:cNvGraphicFramePr>
          <p:nvPr/>
        </p:nvGraphicFramePr>
        <p:xfrm>
          <a:off x="2000672" y="6089799"/>
          <a:ext cx="1252537" cy="363537"/>
        </p:xfrm>
        <a:graphic>
          <a:graphicData uri="http://schemas.openxmlformats.org/presentationml/2006/ole">
            <p:oleObj spid="_x0000_s277532" name="Equation" r:id="rId11" imgW="16887960" imgH="4994640" progId="Equation.DSMT4">
              <p:embed/>
            </p:oleObj>
          </a:graphicData>
        </a:graphic>
      </p:graphicFrame>
      <p:sp>
        <p:nvSpPr>
          <p:cNvPr id="200" name="Oval 210"/>
          <p:cNvSpPr>
            <a:spLocks noChangeAspect="1" noChangeArrowheads="1"/>
          </p:cNvSpPr>
          <p:nvPr/>
        </p:nvSpPr>
        <p:spPr bwMode="auto">
          <a:xfrm>
            <a:off x="7041232" y="761207"/>
            <a:ext cx="191746" cy="218018"/>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GB">
              <a:solidFill>
                <a:srgbClr val="000000"/>
              </a:solidFill>
            </a:endParaRPr>
          </a:p>
        </p:txBody>
      </p:sp>
      <p:sp>
        <p:nvSpPr>
          <p:cNvPr id="202" name="Oval 209"/>
          <p:cNvSpPr>
            <a:spLocks noChangeAspect="1" noChangeArrowheads="1"/>
          </p:cNvSpPr>
          <p:nvPr/>
        </p:nvSpPr>
        <p:spPr bwMode="auto">
          <a:xfrm>
            <a:off x="5817096" y="1193255"/>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sp>
        <p:nvSpPr>
          <p:cNvPr id="203" name="Oval 209"/>
          <p:cNvSpPr>
            <a:spLocks noChangeAspect="1" noChangeArrowheads="1"/>
          </p:cNvSpPr>
          <p:nvPr/>
        </p:nvSpPr>
        <p:spPr bwMode="auto">
          <a:xfrm>
            <a:off x="6250465" y="1751311"/>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sp>
        <p:nvSpPr>
          <p:cNvPr id="204" name="Oval 209"/>
          <p:cNvSpPr>
            <a:spLocks noChangeAspect="1" noChangeArrowheads="1"/>
          </p:cNvSpPr>
          <p:nvPr/>
        </p:nvSpPr>
        <p:spPr bwMode="auto">
          <a:xfrm>
            <a:off x="7834641" y="1769319"/>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sp>
        <p:nvSpPr>
          <p:cNvPr id="205" name="Oval 209"/>
          <p:cNvSpPr>
            <a:spLocks noChangeAspect="1" noChangeArrowheads="1"/>
          </p:cNvSpPr>
          <p:nvPr/>
        </p:nvSpPr>
        <p:spPr bwMode="auto">
          <a:xfrm>
            <a:off x="8266689" y="1193255"/>
            <a:ext cx="142695" cy="162024"/>
          </a:xfrm>
          <a:prstGeom prst="ellipse">
            <a:avLst/>
          </a:prstGeom>
          <a:solidFill>
            <a:schemeClr val="accent2">
              <a:lumMod val="60000"/>
              <a:lumOff val="40000"/>
            </a:schemeClr>
          </a:soli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pic>
        <p:nvPicPr>
          <p:cNvPr id="3" name="Picture 10" descr="http://www.thechangeblog.com/wp-content/uploads/2008/12/point-finger2.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5643111">
            <a:off x="1432026" y="1915542"/>
            <a:ext cx="1008112" cy="1387231"/>
          </a:xfrm>
          <a:prstGeom prst="rect">
            <a:avLst/>
          </a:prstGeom>
          <a:noFill/>
        </p:spPr>
      </p:pic>
      <p:cxnSp>
        <p:nvCxnSpPr>
          <p:cNvPr id="208" name="AutoShape 197"/>
          <p:cNvCxnSpPr>
            <a:cxnSpLocks noChangeShapeType="1"/>
          </p:cNvCxnSpPr>
          <p:nvPr/>
        </p:nvCxnSpPr>
        <p:spPr bwMode="auto">
          <a:xfrm flipH="1">
            <a:off x="6177136" y="2489398"/>
            <a:ext cx="1800200" cy="1"/>
          </a:xfrm>
          <a:prstGeom prst="straightConnector1">
            <a:avLst/>
          </a:prstGeom>
          <a:noFill/>
          <a:ln w="12700">
            <a:solidFill>
              <a:schemeClr val="tx2"/>
            </a:solidFill>
            <a:prstDash val="sysDot"/>
            <a:round/>
            <a:headEnd type="none" w="med" len="med"/>
            <a:tailEnd type="none" w="med" len="med"/>
          </a:ln>
        </p:spPr>
      </p:cxnSp>
      <p:grpSp>
        <p:nvGrpSpPr>
          <p:cNvPr id="5" name="Group 206"/>
          <p:cNvGrpSpPr/>
          <p:nvPr/>
        </p:nvGrpSpPr>
        <p:grpSpPr>
          <a:xfrm>
            <a:off x="2576737" y="1697311"/>
            <a:ext cx="720079" cy="874068"/>
            <a:chOff x="5816650" y="548680"/>
            <a:chExt cx="905271" cy="1018084"/>
          </a:xfrm>
        </p:grpSpPr>
        <p:pic>
          <p:nvPicPr>
            <p:cNvPr id="209" name="Picture 25" descr="http://scarfamilyditdajow.com/images/HeavyBag_9in_CoilSpring.jpg"/>
            <p:cNvPicPr>
              <a:picLocks noChangeAspect="1" noChangeArrowheads="1"/>
            </p:cNvPicPr>
            <p:nvPr/>
          </p:nvPicPr>
          <p:blipFill>
            <a:blip r:embed="rId13" cstate="print">
              <a:clrChange>
                <a:clrFrom>
                  <a:srgbClr val="FFFFFF"/>
                </a:clrFrom>
                <a:clrTo>
                  <a:srgbClr val="FFFFFF">
                    <a:alpha val="0"/>
                  </a:srgbClr>
                </a:clrTo>
              </a:clrChange>
              <a:duotone>
                <a:schemeClr val="accent2">
                  <a:shade val="45000"/>
                  <a:satMod val="135000"/>
                </a:schemeClr>
                <a:prstClr val="white"/>
              </a:duotone>
            </a:blip>
            <a:srcRect/>
            <a:stretch>
              <a:fillRect/>
            </a:stretch>
          </p:blipFill>
          <p:spPr bwMode="auto">
            <a:xfrm>
              <a:off x="5817096" y="692695"/>
              <a:ext cx="809997" cy="809997"/>
            </a:xfrm>
            <a:prstGeom prst="rect">
              <a:avLst/>
            </a:prstGeom>
            <a:noFill/>
          </p:spPr>
        </p:pic>
        <p:sp>
          <p:nvSpPr>
            <p:cNvPr id="210" name="Oval 34"/>
            <p:cNvSpPr>
              <a:spLocks noChangeAspect="1" noChangeArrowheads="1"/>
            </p:cNvSpPr>
            <p:nvPr/>
          </p:nvSpPr>
          <p:spPr bwMode="auto">
            <a:xfrm>
              <a:off x="6502846" y="548680"/>
              <a:ext cx="219075" cy="231775"/>
            </a:xfrm>
            <a:prstGeom prst="ellipse">
              <a:avLst/>
            </a:prstGeom>
            <a:solidFill>
              <a:schemeClr val="accent2">
                <a:lumMod val="75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sp>
          <p:nvSpPr>
            <p:cNvPr id="211" name="Oval 33"/>
            <p:cNvSpPr>
              <a:spLocks noChangeAspect="1" noChangeArrowheads="1"/>
            </p:cNvSpPr>
            <p:nvPr/>
          </p:nvSpPr>
          <p:spPr bwMode="auto">
            <a:xfrm>
              <a:off x="5816650" y="1412776"/>
              <a:ext cx="144462" cy="153988"/>
            </a:xfrm>
            <a:prstGeom prst="ellipse">
              <a:avLst/>
            </a:prstGeom>
            <a:gradFill rotWithShape="1">
              <a:gsLst>
                <a:gs pos="0">
                  <a:srgbClr val="A50021"/>
                </a:gs>
                <a:gs pos="100000">
                  <a:srgbClr val="4C000F"/>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grpSp>
      <p:sp>
        <p:nvSpPr>
          <p:cNvPr id="213" name="Text Box 58"/>
          <p:cNvSpPr txBox="1">
            <a:spLocks noChangeArrowheads="1"/>
          </p:cNvSpPr>
          <p:nvPr/>
        </p:nvSpPr>
        <p:spPr bwMode="auto">
          <a:xfrm>
            <a:off x="1712640" y="3353495"/>
            <a:ext cx="1728192" cy="461665"/>
          </a:xfrm>
          <a:prstGeom prst="rect">
            <a:avLst/>
          </a:prstGeom>
          <a:solidFill>
            <a:srgbClr val="99003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lang="en-GB" sz="1200" dirty="0">
                <a:solidFill>
                  <a:srgbClr val="FFFFFF"/>
                </a:solidFill>
              </a:rPr>
              <a:t>Descending</a:t>
            </a:r>
          </a:p>
          <a:p>
            <a:pPr algn="ctr" eaLnBrk="0" hangingPunct="0"/>
            <a:r>
              <a:rPr lang="en-GB" sz="1200" dirty="0">
                <a:solidFill>
                  <a:srgbClr val="FFFFFF"/>
                </a:solidFill>
              </a:rPr>
              <a:t>proprioceptive predictions</a:t>
            </a:r>
          </a:p>
        </p:txBody>
      </p:sp>
      <p:sp>
        <p:nvSpPr>
          <p:cNvPr id="207" name="Rectangle 495"/>
          <p:cNvSpPr>
            <a:spLocks noChangeArrowheads="1"/>
          </p:cNvSpPr>
          <p:nvPr/>
        </p:nvSpPr>
        <p:spPr bwMode="auto">
          <a:xfrm>
            <a:off x="452500" y="278650"/>
            <a:ext cx="1562928" cy="492443"/>
          </a:xfrm>
          <a:prstGeom prst="rect">
            <a:avLst/>
          </a:prstGeom>
          <a:noFill/>
          <a:ln w="9525">
            <a:noFill/>
            <a:miter lim="800000"/>
            <a:headEnd/>
            <a:tailEnd/>
          </a:ln>
        </p:spPr>
        <p:txBody>
          <a:bodyPr wrap="square" lIns="0" tIns="0" rIns="0" bIns="0">
            <a:spAutoFit/>
          </a:bodyPr>
          <a:lstStyle/>
          <a:p>
            <a:pPr algn="ctr"/>
            <a:r>
              <a:rPr lang="en-GB" dirty="0" smtClean="0">
                <a:solidFill>
                  <a:srgbClr val="990033"/>
                </a:solidFill>
              </a:rPr>
              <a:t>Action and agency</a:t>
            </a:r>
            <a:endParaRPr lang="en-GB" sz="3200" dirty="0">
              <a:solidFill>
                <a:srgbClr val="990033"/>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path" presetSubtype="0" repeatCount="indefinite" accel="50000" decel="50000" fill="hold" grpId="0" nodeType="clickEffect">
                                  <p:stCondLst>
                                    <p:cond delay="0"/>
                                  </p:stCondLst>
                                  <p:childTnLst>
                                    <p:animMotion origin="layout" path="M -0.0008 0.00024 C 0.07114 0.0347 0.09918 0.09068 0.07611 0.14203 C -0.01587 0.13903 -0.09374 0.10317 -0.12578 0.05436 C -0.04775 0.02406 0.05015 0.02568 0.12418 0.05436 C 0.09117 0.10618 0.01025 0.13903 -0.07771 0.14203 C -0.10175 0.08837 -0.06874 0.03355 -0.0008 0.00024 Z " pathEditMode="fixed" rAng="0" ptsTypes="ffffff">
                                      <p:cBhvr>
                                        <p:cTn id="6" dur="5000" fill="hold"/>
                                        <p:tgtEl>
                                          <p:spTgt spid="200"/>
                                        </p:tgtEl>
                                        <p:attrNameLst>
                                          <p:attrName>ppt_x</p:attrName>
                                          <p:attrName>ppt_y</p:attrName>
                                        </p:attrNameLst>
                                      </p:cBhvr>
                                      <p:rCtr x="0" y="71"/>
                                    </p:animMotion>
                                  </p:childTnLst>
                                </p:cTn>
                              </p:par>
                            </p:childTnLst>
                          </p:cTn>
                        </p:par>
                        <p:par>
                          <p:cTn id="7" fill="hold">
                            <p:stCondLst>
                              <p:cond delay="5000"/>
                            </p:stCondLst>
                            <p:childTnLst>
                              <p:par>
                                <p:cTn id="8" presetID="1" presetClass="mediacall" presetSubtype="0" fill="hold" nodeType="afterEffect">
                                  <p:stCondLst>
                                    <p:cond delay="0"/>
                                  </p:stCondLst>
                                  <p:childTnLst>
                                    <p:cmd type="call" cmd="playFrom(0.0)">
                                      <p:cBhvr>
                                        <p:cTn id="9" dur="17089" fill="hold"/>
                                        <p:tgtEl>
                                          <p:spTgt spid="19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10" repeatCount="indefinite" fill="remove" display="0">
                  <p:stCondLst>
                    <p:cond delay="indefinite"/>
                  </p:stCondLst>
                  <p:endCondLst>
                    <p:cond evt="onNext" delay="0">
                      <p:tgtEl>
                        <p:sldTgt/>
                      </p:tgtEl>
                    </p:cond>
                    <p:cond evt="onPrev" delay="0">
                      <p:tgtEl>
                        <p:sldTgt/>
                      </p:tgtEl>
                    </p:cond>
                  </p:endCondLst>
                </p:cTn>
                <p:tgtEl>
                  <p:spTgt spid="197"/>
                </p:tgtEl>
              </p:cMediaNode>
            </p:video>
          </p:childTnLst>
        </p:cTn>
      </p:par>
    </p:tnLst>
    <p:bldLst>
      <p:bldP spid="20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29"/>
          <p:cNvPicPr>
            <a:picLocks noChangeAspect="1" noChangeArrowheads="1"/>
          </p:cNvPicPr>
          <p:nvPr/>
        </p:nvPicPr>
        <p:blipFill>
          <a:blip r:embed="rId3" cstate="print">
            <a:lum bright="4000" contrast="-21000"/>
          </a:blip>
          <a:srcRect l="16371" b="34337"/>
          <a:stretch>
            <a:fillRect/>
          </a:stretch>
        </p:blipFill>
        <p:spPr bwMode="auto">
          <a:xfrm>
            <a:off x="2306706" y="1556793"/>
            <a:ext cx="2746873" cy="3004443"/>
          </a:xfrm>
          <a:prstGeom prst="rect">
            <a:avLst/>
          </a:prstGeom>
          <a:ln>
            <a:noFill/>
          </a:ln>
          <a:effectLst>
            <a:softEdge rad="112500"/>
          </a:effectLst>
        </p:spPr>
      </p:pic>
      <p:sp>
        <p:nvSpPr>
          <p:cNvPr id="7225" name="AutoShape 15"/>
          <p:cNvSpPr>
            <a:spLocks noChangeArrowheads="1"/>
          </p:cNvSpPr>
          <p:nvPr/>
        </p:nvSpPr>
        <p:spPr bwMode="auto">
          <a:xfrm>
            <a:off x="3255355" y="2747956"/>
            <a:ext cx="288925" cy="288925"/>
          </a:xfrm>
          <a:prstGeom prst="triangle">
            <a:avLst>
              <a:gd name="adj" fmla="val 50000"/>
            </a:avLst>
          </a:prstGeom>
          <a:solidFill>
            <a:srgbClr val="990033"/>
          </a:solidFill>
          <a:ln w="9525">
            <a:solidFill>
              <a:srgbClr val="990033"/>
            </a:solidFill>
            <a:miter lim="800000"/>
            <a:headEnd/>
            <a:tailEnd/>
          </a:ln>
        </p:spPr>
        <p:txBody>
          <a:bodyPr wrap="none" anchor="ctr"/>
          <a:lstStyle/>
          <a:p>
            <a:endParaRPr lang="en-GB">
              <a:latin typeface="Arial Narrow" pitchFamily="34" charset="0"/>
            </a:endParaRPr>
          </a:p>
        </p:txBody>
      </p:sp>
      <p:cxnSp>
        <p:nvCxnSpPr>
          <p:cNvPr id="7229" name="AutoShape 39"/>
          <p:cNvCxnSpPr>
            <a:cxnSpLocks noChangeShapeType="1"/>
            <a:stCxn id="7225" idx="1"/>
            <a:endCxn id="7263" idx="1"/>
          </p:cNvCxnSpPr>
          <p:nvPr/>
        </p:nvCxnSpPr>
        <p:spPr bwMode="auto">
          <a:xfrm rot="10800000" flipH="1" flipV="1">
            <a:off x="3328380" y="2892416"/>
            <a:ext cx="1587" cy="228600"/>
          </a:xfrm>
          <a:prstGeom prst="curvedConnector3">
            <a:avLst>
              <a:gd name="adj1" fmla="val -19000009"/>
            </a:avLst>
          </a:prstGeom>
          <a:noFill/>
          <a:ln w="9525">
            <a:solidFill>
              <a:srgbClr val="990033"/>
            </a:solidFill>
            <a:round/>
            <a:headEnd/>
            <a:tailEnd type="triangle" w="med" len="med"/>
          </a:ln>
        </p:spPr>
      </p:cxnSp>
      <p:cxnSp>
        <p:nvCxnSpPr>
          <p:cNvPr id="7234" name="AutoShape 45"/>
          <p:cNvCxnSpPr>
            <a:cxnSpLocks noChangeShapeType="1"/>
            <a:stCxn id="7263" idx="5"/>
          </p:cNvCxnSpPr>
          <p:nvPr/>
        </p:nvCxnSpPr>
        <p:spPr bwMode="auto">
          <a:xfrm>
            <a:off x="3472048" y="3121019"/>
            <a:ext cx="1836" cy="681261"/>
          </a:xfrm>
          <a:prstGeom prst="curvedConnector3">
            <a:avLst>
              <a:gd name="adj1" fmla="val 16485131"/>
            </a:avLst>
          </a:prstGeom>
          <a:noFill/>
          <a:ln w="19050">
            <a:solidFill>
              <a:schemeClr val="tx1"/>
            </a:solidFill>
            <a:round/>
            <a:headEnd/>
            <a:tailEnd type="triangle" w="med" len="med"/>
          </a:ln>
        </p:spPr>
      </p:cxnSp>
      <p:cxnSp>
        <p:nvCxnSpPr>
          <p:cNvPr id="7235" name="AutoShape 48"/>
          <p:cNvCxnSpPr>
            <a:cxnSpLocks noChangeShapeType="1"/>
            <a:endCxn id="7263" idx="1"/>
          </p:cNvCxnSpPr>
          <p:nvPr/>
        </p:nvCxnSpPr>
        <p:spPr bwMode="auto">
          <a:xfrm rot="10800000">
            <a:off x="3327586" y="3121020"/>
            <a:ext cx="1836" cy="681261"/>
          </a:xfrm>
          <a:prstGeom prst="curvedConnector3">
            <a:avLst>
              <a:gd name="adj1" fmla="val 16485131"/>
            </a:avLst>
          </a:prstGeom>
          <a:noFill/>
          <a:ln w="19050">
            <a:solidFill>
              <a:srgbClr val="990033"/>
            </a:solidFill>
            <a:round/>
            <a:headEnd/>
            <a:tailEnd type="triangle" w="med" len="med"/>
          </a:ln>
        </p:spPr>
      </p:cxnSp>
      <p:cxnSp>
        <p:nvCxnSpPr>
          <p:cNvPr id="7236" name="AutoShape 49"/>
          <p:cNvCxnSpPr>
            <a:cxnSpLocks noChangeShapeType="1"/>
            <a:stCxn id="7263" idx="5"/>
            <a:endCxn id="7225" idx="5"/>
          </p:cNvCxnSpPr>
          <p:nvPr/>
        </p:nvCxnSpPr>
        <p:spPr bwMode="auto">
          <a:xfrm flipV="1">
            <a:off x="3472842" y="2892416"/>
            <a:ext cx="1587" cy="228600"/>
          </a:xfrm>
          <a:prstGeom prst="curvedConnector3">
            <a:avLst>
              <a:gd name="adj1" fmla="val 18900009"/>
            </a:avLst>
          </a:prstGeom>
          <a:noFill/>
          <a:ln w="9525">
            <a:solidFill>
              <a:schemeClr val="tx1"/>
            </a:solidFill>
            <a:round/>
            <a:headEnd/>
            <a:tailEnd type="triangle" w="med" len="med"/>
          </a:ln>
        </p:spPr>
      </p:cxnSp>
      <p:cxnSp>
        <p:nvCxnSpPr>
          <p:cNvPr id="7248" name="AutoShape 126"/>
          <p:cNvCxnSpPr>
            <a:cxnSpLocks noChangeShapeType="1"/>
            <a:endCxn id="7225" idx="3"/>
          </p:cNvCxnSpPr>
          <p:nvPr/>
        </p:nvCxnSpPr>
        <p:spPr bwMode="auto">
          <a:xfrm flipV="1">
            <a:off x="2271155" y="3036881"/>
            <a:ext cx="1128663" cy="1006773"/>
          </a:xfrm>
          <a:prstGeom prst="curvedConnector2">
            <a:avLst/>
          </a:prstGeom>
          <a:noFill/>
          <a:ln w="19050">
            <a:solidFill>
              <a:srgbClr val="990033"/>
            </a:solidFill>
            <a:round/>
            <a:headEnd type="triangle" w="med" len="med"/>
            <a:tailEnd/>
          </a:ln>
        </p:spPr>
      </p:cxnSp>
      <p:cxnSp>
        <p:nvCxnSpPr>
          <p:cNvPr id="7249" name="AutoShape 127"/>
          <p:cNvCxnSpPr>
            <a:cxnSpLocks noChangeShapeType="1"/>
            <a:endCxn id="7225" idx="1"/>
          </p:cNvCxnSpPr>
          <p:nvPr/>
        </p:nvCxnSpPr>
        <p:spPr bwMode="auto">
          <a:xfrm rot="5400000" flipH="1" flipV="1">
            <a:off x="2259868" y="2831472"/>
            <a:ext cx="1006772" cy="1128662"/>
          </a:xfrm>
          <a:prstGeom prst="curvedConnector2">
            <a:avLst/>
          </a:prstGeom>
          <a:noFill/>
          <a:ln w="19050">
            <a:solidFill>
              <a:schemeClr val="tx2"/>
            </a:solidFill>
            <a:round/>
            <a:headEnd/>
            <a:tailEnd type="triangle" w="med" len="med"/>
          </a:ln>
        </p:spPr>
      </p:cxnSp>
      <p:sp>
        <p:nvSpPr>
          <p:cNvPr id="7250" name="Text Box 129"/>
          <p:cNvSpPr txBox="1">
            <a:spLocks noChangeArrowheads="1"/>
          </p:cNvSpPr>
          <p:nvPr/>
        </p:nvSpPr>
        <p:spPr bwMode="auto">
          <a:xfrm>
            <a:off x="4997372" y="2564904"/>
            <a:ext cx="673582" cy="230832"/>
          </a:xfrm>
          <a:prstGeom prst="rect">
            <a:avLst/>
          </a:prstGeom>
          <a:noFill/>
          <a:ln w="9525">
            <a:noFill/>
            <a:miter lim="800000"/>
            <a:headEnd/>
            <a:tailEnd/>
          </a:ln>
        </p:spPr>
        <p:txBody>
          <a:bodyPr wrap="none">
            <a:spAutoFit/>
          </a:bodyPr>
          <a:lstStyle/>
          <a:p>
            <a:r>
              <a:rPr lang="en-GB" sz="900" dirty="0">
                <a:latin typeface="Arial Narrow" pitchFamily="34" charset="0"/>
              </a:rPr>
              <a:t>r</a:t>
            </a:r>
            <a:r>
              <a:rPr lang="en-GB" sz="900" dirty="0" smtClean="0">
                <a:latin typeface="Arial Narrow" pitchFamily="34" charset="0"/>
              </a:rPr>
              <a:t>etinal </a:t>
            </a:r>
            <a:r>
              <a:rPr lang="en-GB" sz="900" dirty="0">
                <a:latin typeface="Arial Narrow" pitchFamily="34" charset="0"/>
              </a:rPr>
              <a:t>input</a:t>
            </a:r>
          </a:p>
        </p:txBody>
      </p:sp>
      <p:sp>
        <p:nvSpPr>
          <p:cNvPr id="7261" name="Text Box 67"/>
          <p:cNvSpPr txBox="1">
            <a:spLocks noChangeArrowheads="1"/>
          </p:cNvSpPr>
          <p:nvPr/>
        </p:nvSpPr>
        <p:spPr bwMode="auto">
          <a:xfrm>
            <a:off x="2828764" y="2606717"/>
            <a:ext cx="575816" cy="246221"/>
          </a:xfrm>
          <a:prstGeom prst="rect">
            <a:avLst/>
          </a:prstGeom>
          <a:noFill/>
          <a:ln w="9525">
            <a:noFill/>
            <a:miter lim="800000"/>
            <a:headEnd/>
            <a:tailEnd/>
          </a:ln>
        </p:spPr>
        <p:txBody>
          <a:bodyPr wrap="square">
            <a:spAutoFit/>
          </a:bodyPr>
          <a:lstStyle/>
          <a:p>
            <a:pPr algn="ctr"/>
            <a:r>
              <a:rPr lang="en-GB" sz="1000" b="1" dirty="0" smtClean="0">
                <a:latin typeface="Arial Narrow" pitchFamily="34" charset="0"/>
              </a:rPr>
              <a:t>pons</a:t>
            </a:r>
            <a:endParaRPr lang="en-GB" sz="1000" b="1" dirty="0">
              <a:latin typeface="Arial Narrow" pitchFamily="34" charset="0"/>
            </a:endParaRPr>
          </a:p>
        </p:txBody>
      </p:sp>
      <p:sp>
        <p:nvSpPr>
          <p:cNvPr id="7263" name="AutoShape 19"/>
          <p:cNvSpPr>
            <a:spLocks noChangeArrowheads="1"/>
          </p:cNvSpPr>
          <p:nvPr/>
        </p:nvSpPr>
        <p:spPr bwMode="auto">
          <a:xfrm>
            <a:off x="3255355" y="2976556"/>
            <a:ext cx="288925" cy="2889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latin typeface="Arial Narrow" pitchFamily="34" charset="0"/>
            </a:endParaRPr>
          </a:p>
        </p:txBody>
      </p:sp>
      <p:sp>
        <p:nvSpPr>
          <p:cNvPr id="164" name="Text Box 129"/>
          <p:cNvSpPr txBox="1">
            <a:spLocks noChangeArrowheads="1"/>
          </p:cNvSpPr>
          <p:nvPr/>
        </p:nvSpPr>
        <p:spPr bwMode="auto">
          <a:xfrm>
            <a:off x="3044789" y="2051556"/>
            <a:ext cx="864096" cy="369332"/>
          </a:xfrm>
          <a:prstGeom prst="rect">
            <a:avLst/>
          </a:prstGeom>
          <a:noFill/>
          <a:ln w="9525">
            <a:noFill/>
            <a:miter lim="800000"/>
            <a:headEnd/>
            <a:tailEnd/>
          </a:ln>
        </p:spPr>
        <p:txBody>
          <a:bodyPr wrap="square">
            <a:spAutoFit/>
          </a:bodyPr>
          <a:lstStyle/>
          <a:p>
            <a:r>
              <a:rPr lang="en-GB" sz="900" dirty="0" smtClean="0">
                <a:solidFill>
                  <a:srgbClr val="990033"/>
                </a:solidFill>
                <a:latin typeface="Arial Narrow" pitchFamily="34" charset="0"/>
              </a:rPr>
              <a:t>oculomotor signals</a:t>
            </a:r>
            <a:endParaRPr lang="en-GB" sz="900" dirty="0">
              <a:solidFill>
                <a:srgbClr val="990033"/>
              </a:solidFill>
              <a:latin typeface="Arial Narrow" pitchFamily="34" charset="0"/>
            </a:endParaRPr>
          </a:p>
        </p:txBody>
      </p:sp>
      <p:cxnSp>
        <p:nvCxnSpPr>
          <p:cNvPr id="63" name="AutoShape 126"/>
          <p:cNvCxnSpPr>
            <a:cxnSpLocks noChangeShapeType="1"/>
            <a:stCxn id="7225" idx="0"/>
            <a:endCxn id="69" idx="1"/>
          </p:cNvCxnSpPr>
          <p:nvPr/>
        </p:nvCxnSpPr>
        <p:spPr bwMode="auto">
          <a:xfrm rot="5400000" flipH="1" flipV="1">
            <a:off x="3634609" y="1789607"/>
            <a:ext cx="723556" cy="1193143"/>
          </a:xfrm>
          <a:prstGeom prst="curvedConnector2">
            <a:avLst/>
          </a:prstGeom>
          <a:noFill/>
          <a:ln w="19050">
            <a:solidFill>
              <a:srgbClr val="990033"/>
            </a:solidFill>
            <a:round/>
            <a:headEnd type="none" w="med" len="med"/>
            <a:tailEnd type="triangle" w="med" len="med"/>
          </a:ln>
        </p:spPr>
      </p:cxnSp>
      <p:sp>
        <p:nvSpPr>
          <p:cNvPr id="69" name="AutoShape 32"/>
          <p:cNvSpPr>
            <a:spLocks noChangeArrowheads="1"/>
          </p:cNvSpPr>
          <p:nvPr/>
        </p:nvSpPr>
        <p:spPr bwMode="auto">
          <a:xfrm>
            <a:off x="4556956" y="1987949"/>
            <a:ext cx="144016" cy="72901"/>
          </a:xfrm>
          <a:prstGeom prst="triangle">
            <a:avLst>
              <a:gd name="adj" fmla="val 50000"/>
            </a:avLst>
          </a:prstGeom>
          <a:noFill/>
          <a:ln w="9525">
            <a:noFill/>
            <a:miter lim="800000"/>
            <a:headEnd/>
            <a:tailEnd/>
          </a:ln>
        </p:spPr>
        <p:txBody>
          <a:bodyPr wrap="none" anchor="ctr"/>
          <a:lstStyle/>
          <a:p>
            <a:endParaRPr lang="en-GB">
              <a:latin typeface="Arial Narrow" pitchFamily="34" charset="0"/>
            </a:endParaRPr>
          </a:p>
        </p:txBody>
      </p:sp>
      <p:sp>
        <p:nvSpPr>
          <p:cNvPr id="78" name="Text Box 129"/>
          <p:cNvSpPr txBox="1">
            <a:spLocks noChangeArrowheads="1"/>
          </p:cNvSpPr>
          <p:nvPr/>
        </p:nvSpPr>
        <p:spPr bwMode="auto">
          <a:xfrm>
            <a:off x="4628965" y="2098155"/>
            <a:ext cx="1013419" cy="230832"/>
          </a:xfrm>
          <a:prstGeom prst="rect">
            <a:avLst/>
          </a:prstGeom>
          <a:noFill/>
          <a:ln w="9525">
            <a:noFill/>
            <a:miter lim="800000"/>
            <a:headEnd/>
            <a:tailEnd/>
          </a:ln>
        </p:spPr>
        <p:txBody>
          <a:bodyPr wrap="none">
            <a:spAutoFit/>
          </a:bodyPr>
          <a:lstStyle/>
          <a:p>
            <a:r>
              <a:rPr lang="en-GB" sz="900" dirty="0" smtClean="0">
                <a:latin typeface="Arial Narrow" pitchFamily="34" charset="0"/>
              </a:rPr>
              <a:t>proprioceptive input</a:t>
            </a:r>
            <a:endParaRPr lang="en-GB" sz="900" dirty="0">
              <a:latin typeface="Arial Narrow" pitchFamily="34" charset="0"/>
            </a:endParaRPr>
          </a:p>
        </p:txBody>
      </p:sp>
      <p:sp>
        <p:nvSpPr>
          <p:cNvPr id="79" name="Text Box 129"/>
          <p:cNvSpPr txBox="1">
            <a:spLocks noChangeArrowheads="1"/>
          </p:cNvSpPr>
          <p:nvPr/>
        </p:nvSpPr>
        <p:spPr bwMode="auto">
          <a:xfrm>
            <a:off x="3620852" y="2276872"/>
            <a:ext cx="504056" cy="369332"/>
          </a:xfrm>
          <a:prstGeom prst="rect">
            <a:avLst/>
          </a:prstGeom>
          <a:noFill/>
          <a:ln w="9525">
            <a:noFill/>
            <a:miter lim="800000"/>
            <a:headEnd/>
            <a:tailEnd/>
          </a:ln>
        </p:spPr>
        <p:txBody>
          <a:bodyPr wrap="square">
            <a:spAutoFit/>
          </a:bodyPr>
          <a:lstStyle/>
          <a:p>
            <a:pPr algn="ctr"/>
            <a:r>
              <a:rPr lang="en-GB" sz="900" i="1" dirty="0" smtClean="0">
                <a:latin typeface="Arial Narrow" pitchFamily="34" charset="0"/>
              </a:rPr>
              <a:t>reflex arc</a:t>
            </a:r>
            <a:endParaRPr lang="en-GB" sz="900" i="1" dirty="0">
              <a:latin typeface="Arial Narrow" pitchFamily="34" charset="0"/>
            </a:endParaRPr>
          </a:p>
        </p:txBody>
      </p:sp>
      <p:cxnSp>
        <p:nvCxnSpPr>
          <p:cNvPr id="81" name="Straight Connector 80"/>
          <p:cNvCxnSpPr>
            <a:stCxn id="46" idx="4"/>
          </p:cNvCxnSpPr>
          <p:nvPr/>
        </p:nvCxnSpPr>
        <p:spPr>
          <a:xfrm>
            <a:off x="4567604" y="963694"/>
            <a:ext cx="97364" cy="953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304928" y="830807"/>
            <a:ext cx="360040" cy="1086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3432" name="Object 78"/>
          <p:cNvGraphicFramePr>
            <a:graphicFrameLocks noChangeAspect="1"/>
          </p:cNvGraphicFramePr>
          <p:nvPr/>
        </p:nvGraphicFramePr>
        <p:xfrm>
          <a:off x="4736976" y="476672"/>
          <a:ext cx="276225" cy="292100"/>
        </p:xfrm>
        <a:graphic>
          <a:graphicData uri="http://schemas.openxmlformats.org/presentationml/2006/ole">
            <p:oleObj spid="_x0000_s247866" name="Equation" r:id="rId4" imgW="228600" imgH="241300" progId="Equation.DSMT4">
              <p:embed/>
            </p:oleObj>
          </a:graphicData>
        </a:graphic>
      </p:graphicFrame>
      <p:graphicFrame>
        <p:nvGraphicFramePr>
          <p:cNvPr id="103433" name="Object 78"/>
          <p:cNvGraphicFramePr>
            <a:graphicFrameLocks noChangeAspect="1"/>
          </p:cNvGraphicFramePr>
          <p:nvPr/>
        </p:nvGraphicFramePr>
        <p:xfrm>
          <a:off x="4088904" y="404664"/>
          <a:ext cx="276225" cy="292100"/>
        </p:xfrm>
        <a:graphic>
          <a:graphicData uri="http://schemas.openxmlformats.org/presentationml/2006/ole">
            <p:oleObj spid="_x0000_s247867" name="Equation" r:id="rId5" imgW="228600" imgH="241300" progId="Equation.DSMT4">
              <p:embed/>
            </p:oleObj>
          </a:graphicData>
        </a:graphic>
      </p:graphicFrame>
      <p:graphicFrame>
        <p:nvGraphicFramePr>
          <p:cNvPr id="103434" name="Object 78"/>
          <p:cNvGraphicFramePr>
            <a:graphicFrameLocks noChangeAspect="1"/>
          </p:cNvGraphicFramePr>
          <p:nvPr/>
        </p:nvGraphicFramePr>
        <p:xfrm>
          <a:off x="4808984" y="1052736"/>
          <a:ext cx="674688" cy="292100"/>
        </p:xfrm>
        <a:graphic>
          <a:graphicData uri="http://schemas.openxmlformats.org/presentationml/2006/ole">
            <p:oleObj spid="_x0000_s247868" name="Equation" r:id="rId6" imgW="558558" imgH="241195" progId="Equation.DSMT4">
              <p:embed/>
            </p:oleObj>
          </a:graphicData>
        </a:graphic>
      </p:graphicFrame>
      <p:sp>
        <p:nvSpPr>
          <p:cNvPr id="92" name="Arc 91"/>
          <p:cNvSpPr/>
          <p:nvPr/>
        </p:nvSpPr>
        <p:spPr>
          <a:xfrm rot="17954528">
            <a:off x="4033853" y="1265898"/>
            <a:ext cx="1221310" cy="1249949"/>
          </a:xfrm>
          <a:prstGeom prst="arc">
            <a:avLst>
              <a:gd name="adj1" fmla="val 18732972"/>
              <a:gd name="adj2" fmla="val 19701817"/>
            </a:avLst>
          </a:prstGeom>
          <a:ln>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Narrow" pitchFamily="34" charset="0"/>
            </a:endParaRPr>
          </a:p>
        </p:txBody>
      </p:sp>
      <p:sp>
        <p:nvSpPr>
          <p:cNvPr id="93" name="Text Box 129"/>
          <p:cNvSpPr txBox="1">
            <a:spLocks noChangeArrowheads="1"/>
          </p:cNvSpPr>
          <p:nvPr/>
        </p:nvSpPr>
        <p:spPr bwMode="auto">
          <a:xfrm>
            <a:off x="5421053" y="1090043"/>
            <a:ext cx="2880320" cy="230832"/>
          </a:xfrm>
          <a:prstGeom prst="rect">
            <a:avLst/>
          </a:prstGeom>
          <a:noFill/>
          <a:ln w="9525">
            <a:noFill/>
            <a:miter lim="800000"/>
            <a:headEnd/>
            <a:tailEnd/>
          </a:ln>
        </p:spPr>
        <p:txBody>
          <a:bodyPr wrap="square">
            <a:spAutoFit/>
          </a:bodyPr>
          <a:lstStyle/>
          <a:p>
            <a:r>
              <a:rPr lang="en-GB" sz="900" i="1" dirty="0" smtClean="0">
                <a:latin typeface="Arial Narrow" pitchFamily="34" charset="0"/>
              </a:rPr>
              <a:t>Angular position of target in intrinsic coordinates</a:t>
            </a:r>
            <a:endParaRPr lang="en-GB" sz="900" i="1" dirty="0">
              <a:latin typeface="Arial Narrow" pitchFamily="34" charset="0"/>
            </a:endParaRPr>
          </a:p>
        </p:txBody>
      </p:sp>
      <p:sp>
        <p:nvSpPr>
          <p:cNvPr id="95" name="Text Box 129"/>
          <p:cNvSpPr txBox="1">
            <a:spLocks noChangeArrowheads="1"/>
          </p:cNvSpPr>
          <p:nvPr/>
        </p:nvSpPr>
        <p:spPr bwMode="auto">
          <a:xfrm>
            <a:off x="4989004" y="585987"/>
            <a:ext cx="2880320" cy="230832"/>
          </a:xfrm>
          <a:prstGeom prst="rect">
            <a:avLst/>
          </a:prstGeom>
          <a:noFill/>
          <a:ln w="9525">
            <a:noFill/>
            <a:miter lim="800000"/>
            <a:headEnd/>
            <a:tailEnd/>
          </a:ln>
        </p:spPr>
        <p:txBody>
          <a:bodyPr wrap="square">
            <a:spAutoFit/>
          </a:bodyPr>
          <a:lstStyle/>
          <a:p>
            <a:r>
              <a:rPr lang="en-GB" sz="900" i="1" dirty="0" smtClean="0">
                <a:latin typeface="Arial Narrow" pitchFamily="34" charset="0"/>
              </a:rPr>
              <a:t>Angular direction of gaze in extrinsic coordinates</a:t>
            </a:r>
            <a:endParaRPr lang="en-GB" sz="900" i="1" dirty="0">
              <a:latin typeface="Arial Narrow" pitchFamily="34" charset="0"/>
            </a:endParaRPr>
          </a:p>
        </p:txBody>
      </p:sp>
      <p:sp>
        <p:nvSpPr>
          <p:cNvPr id="96" name="Text Box 129"/>
          <p:cNvSpPr txBox="1">
            <a:spLocks noChangeArrowheads="1"/>
          </p:cNvSpPr>
          <p:nvPr/>
        </p:nvSpPr>
        <p:spPr bwMode="auto">
          <a:xfrm>
            <a:off x="1136576" y="404664"/>
            <a:ext cx="2880320" cy="230832"/>
          </a:xfrm>
          <a:prstGeom prst="rect">
            <a:avLst/>
          </a:prstGeom>
          <a:noFill/>
          <a:ln w="9525">
            <a:noFill/>
            <a:miter lim="800000"/>
            <a:headEnd/>
            <a:tailEnd/>
          </a:ln>
        </p:spPr>
        <p:txBody>
          <a:bodyPr wrap="square">
            <a:spAutoFit/>
          </a:bodyPr>
          <a:lstStyle/>
          <a:p>
            <a:pPr algn="r"/>
            <a:r>
              <a:rPr lang="en-GB" sz="900" i="1" dirty="0" smtClean="0">
                <a:latin typeface="Arial Narrow" pitchFamily="34" charset="0"/>
              </a:rPr>
              <a:t>Angular direction of target in extrinsic coordinates</a:t>
            </a:r>
            <a:endParaRPr lang="en-GB" sz="900" i="1" dirty="0">
              <a:latin typeface="Arial Narrow" pitchFamily="34" charset="0"/>
            </a:endParaRPr>
          </a:p>
        </p:txBody>
      </p:sp>
      <p:graphicFrame>
        <p:nvGraphicFramePr>
          <p:cNvPr id="103436" name="Object 12"/>
          <p:cNvGraphicFramePr>
            <a:graphicFrameLocks noChangeAspect="1"/>
          </p:cNvGraphicFramePr>
          <p:nvPr/>
        </p:nvGraphicFramePr>
        <p:xfrm>
          <a:off x="5727086" y="2038476"/>
          <a:ext cx="614363" cy="290513"/>
        </p:xfrm>
        <a:graphic>
          <a:graphicData uri="http://schemas.openxmlformats.org/presentationml/2006/ole">
            <p:oleObj spid="_x0000_s247869" name="Equation" r:id="rId7" imgW="507780" imgH="241195" progId="Equation.DSMT4">
              <p:embed/>
            </p:oleObj>
          </a:graphicData>
        </a:graphic>
      </p:graphicFrame>
      <p:cxnSp>
        <p:nvCxnSpPr>
          <p:cNvPr id="65" name="AutoShape 44"/>
          <p:cNvCxnSpPr>
            <a:cxnSpLocks noChangeShapeType="1"/>
          </p:cNvCxnSpPr>
          <p:nvPr/>
        </p:nvCxnSpPr>
        <p:spPr bwMode="auto">
          <a:xfrm rot="5400000">
            <a:off x="3072697" y="2462036"/>
            <a:ext cx="1741430" cy="939056"/>
          </a:xfrm>
          <a:prstGeom prst="curvedConnector2">
            <a:avLst/>
          </a:prstGeom>
          <a:noFill/>
          <a:ln w="19050">
            <a:solidFill>
              <a:schemeClr val="tx1">
                <a:lumMod val="50000"/>
                <a:lumOff val="50000"/>
              </a:schemeClr>
            </a:solidFill>
            <a:round/>
            <a:headEnd/>
            <a:tailEnd type="triangle" w="med" len="med"/>
          </a:ln>
        </p:spPr>
      </p:cxnSp>
      <p:cxnSp>
        <p:nvCxnSpPr>
          <p:cNvPr id="66" name="AutoShape 125"/>
          <p:cNvCxnSpPr>
            <a:cxnSpLocks noChangeShapeType="1"/>
          </p:cNvCxnSpPr>
          <p:nvPr/>
        </p:nvCxnSpPr>
        <p:spPr bwMode="auto">
          <a:xfrm flipV="1">
            <a:off x="3472048" y="2060849"/>
            <a:ext cx="1156916" cy="831569"/>
          </a:xfrm>
          <a:prstGeom prst="curvedConnector2">
            <a:avLst/>
          </a:prstGeom>
          <a:noFill/>
          <a:ln w="19050">
            <a:solidFill>
              <a:schemeClr val="tx1">
                <a:lumMod val="50000"/>
                <a:lumOff val="50000"/>
              </a:schemeClr>
            </a:solidFill>
            <a:round/>
            <a:headEnd type="triangle" w="med" len="med"/>
            <a:tailEnd type="none" w="med" len="med"/>
          </a:ln>
        </p:spPr>
      </p:cxnSp>
      <p:cxnSp>
        <p:nvCxnSpPr>
          <p:cNvPr id="68" name="Straight Arrow Connector 67"/>
          <p:cNvCxnSpPr>
            <a:stCxn id="7250" idx="1"/>
          </p:cNvCxnSpPr>
          <p:nvPr/>
        </p:nvCxnSpPr>
        <p:spPr>
          <a:xfrm flipH="1">
            <a:off x="4322930" y="2680320"/>
            <a:ext cx="674442" cy="172616"/>
          </a:xfrm>
          <a:prstGeom prst="straightConnector1">
            <a:avLst/>
          </a:prstGeom>
          <a:ln>
            <a:solidFill>
              <a:schemeClr val="tx1">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0" name="Picture 61"/>
          <p:cNvPicPr>
            <a:picLocks noChangeAspect="1" noChangeArrowheads="1"/>
          </p:cNvPicPr>
          <p:nvPr/>
        </p:nvPicPr>
        <p:blipFill>
          <a:blip r:embed="rId8" cstate="print"/>
          <a:srcRect/>
          <a:stretch>
            <a:fillRect/>
          </a:stretch>
        </p:blipFill>
        <p:spPr bwMode="auto">
          <a:xfrm>
            <a:off x="5943110" y="2348880"/>
            <a:ext cx="800496" cy="799718"/>
          </a:xfrm>
          <a:prstGeom prst="rect">
            <a:avLst/>
          </a:prstGeom>
          <a:noFill/>
          <a:ln w="9525">
            <a:noFill/>
            <a:miter lim="800000"/>
            <a:headEnd/>
            <a:tailEnd/>
          </a:ln>
        </p:spPr>
      </p:pic>
      <p:graphicFrame>
        <p:nvGraphicFramePr>
          <p:cNvPr id="71" name="Object 17"/>
          <p:cNvGraphicFramePr>
            <a:graphicFrameLocks noChangeAspect="1"/>
          </p:cNvGraphicFramePr>
          <p:nvPr/>
        </p:nvGraphicFramePr>
        <p:xfrm>
          <a:off x="5727087" y="2578298"/>
          <a:ext cx="168275" cy="274638"/>
        </p:xfrm>
        <a:graphic>
          <a:graphicData uri="http://schemas.openxmlformats.org/presentationml/2006/ole">
            <p:oleObj spid="_x0000_s247870" name="Equation" r:id="rId9" imgW="139639" imgH="228501" progId="Equation.DSMT4">
              <p:embed/>
            </p:oleObj>
          </a:graphicData>
        </a:graphic>
      </p:graphicFrame>
      <p:sp>
        <p:nvSpPr>
          <p:cNvPr id="73" name="TextBox 72"/>
          <p:cNvSpPr txBox="1"/>
          <p:nvPr/>
        </p:nvSpPr>
        <p:spPr>
          <a:xfrm>
            <a:off x="6159133" y="2852936"/>
            <a:ext cx="432049" cy="230832"/>
          </a:xfrm>
          <a:prstGeom prst="rect">
            <a:avLst/>
          </a:prstGeom>
          <a:noFill/>
        </p:spPr>
        <p:txBody>
          <a:bodyPr wrap="square" rtlCol="0">
            <a:spAutoFit/>
          </a:bodyPr>
          <a:lstStyle/>
          <a:p>
            <a:pPr algn="ctr"/>
            <a:r>
              <a:rPr lang="en-GB" sz="900" dirty="0" smtClean="0">
                <a:solidFill>
                  <a:schemeClr val="bg1"/>
                </a:solidFill>
                <a:latin typeface="Arial Narrow" pitchFamily="34" charset="0"/>
                <a:cs typeface="Times New Roman" pitchFamily="18" charset="0"/>
              </a:rPr>
              <a:t> time</a:t>
            </a:r>
            <a:endParaRPr lang="en-GB" dirty="0">
              <a:solidFill>
                <a:schemeClr val="bg1"/>
              </a:solidFill>
              <a:latin typeface="Arial Narrow" pitchFamily="34" charset="0"/>
              <a:cs typeface="Times New Roman" pitchFamily="18" charset="0"/>
            </a:endParaRPr>
          </a:p>
        </p:txBody>
      </p:sp>
      <p:sp>
        <p:nvSpPr>
          <p:cNvPr id="76" name="TextBox 75"/>
          <p:cNvSpPr txBox="1"/>
          <p:nvPr/>
        </p:nvSpPr>
        <p:spPr>
          <a:xfrm>
            <a:off x="6763809" y="2636912"/>
            <a:ext cx="835485" cy="230832"/>
          </a:xfrm>
          <a:prstGeom prst="rect">
            <a:avLst/>
          </a:prstGeom>
          <a:noFill/>
        </p:spPr>
        <p:txBody>
          <a:bodyPr wrap="none" rtlCol="0">
            <a:spAutoFit/>
          </a:bodyPr>
          <a:lstStyle/>
          <a:p>
            <a:r>
              <a:rPr lang="en-GB" sz="900" dirty="0" smtClean="0">
                <a:latin typeface="Arial Narrow" pitchFamily="34" charset="0"/>
                <a:cs typeface="Times New Roman" pitchFamily="18" charset="0"/>
              </a:rPr>
              <a:t>visual channels</a:t>
            </a:r>
            <a:endParaRPr lang="en-GB" dirty="0">
              <a:latin typeface="Arial Narrow" pitchFamily="34" charset="0"/>
              <a:cs typeface="Times New Roman" pitchFamily="18" charset="0"/>
            </a:endParaRPr>
          </a:p>
        </p:txBody>
      </p:sp>
      <p:cxnSp>
        <p:nvCxnSpPr>
          <p:cNvPr id="87" name="Straight Arrow Connector 86"/>
          <p:cNvCxnSpPr/>
          <p:nvPr/>
        </p:nvCxnSpPr>
        <p:spPr>
          <a:xfrm>
            <a:off x="6807206" y="2492896"/>
            <a:ext cx="8384" cy="57606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70667" name="Object 11"/>
          <p:cNvGraphicFramePr>
            <a:graphicFrameLocks noChangeAspect="1"/>
          </p:cNvGraphicFramePr>
          <p:nvPr/>
        </p:nvGraphicFramePr>
        <p:xfrm>
          <a:off x="739511" y="5014914"/>
          <a:ext cx="3580606" cy="1196975"/>
        </p:xfrm>
        <a:graphic>
          <a:graphicData uri="http://schemas.openxmlformats.org/presentationml/2006/ole">
            <p:oleObj spid="_x0000_s247871" name="Equation" r:id="rId10" imgW="3313262" imgH="1193282" progId="Equation.DSMT4">
              <p:embed/>
            </p:oleObj>
          </a:graphicData>
        </a:graphic>
      </p:graphicFrame>
      <p:sp>
        <p:nvSpPr>
          <p:cNvPr id="74" name="Text Box 11"/>
          <p:cNvSpPr txBox="1">
            <a:spLocks noChangeArrowheads="1"/>
          </p:cNvSpPr>
          <p:nvPr/>
        </p:nvSpPr>
        <p:spPr bwMode="auto">
          <a:xfrm>
            <a:off x="2846766" y="5960314"/>
            <a:ext cx="1638182" cy="276999"/>
          </a:xfrm>
          <a:prstGeom prst="rect">
            <a:avLst/>
          </a:prstGeom>
          <a:solidFill>
            <a:schemeClr val="tx2"/>
          </a:solidFill>
          <a:ln w="9525">
            <a:noFill/>
            <a:miter lim="800000"/>
            <a:headEnd/>
            <a:tailEnd/>
          </a:ln>
        </p:spPr>
        <p:txBody>
          <a:bodyPr wrap="square">
            <a:spAutoFit/>
          </a:bodyPr>
          <a:lstStyle/>
          <a:p>
            <a:pPr algn="ctr"/>
            <a:r>
              <a:rPr lang="en-GB" sz="1200" b="1" dirty="0" smtClean="0">
                <a:solidFill>
                  <a:schemeClr val="bg1"/>
                </a:solidFill>
                <a:latin typeface="Arial Narrow" pitchFamily="34" charset="0"/>
              </a:rPr>
              <a:t>Generative process</a:t>
            </a:r>
            <a:endParaRPr lang="en-GB" sz="1200" b="1" dirty="0">
              <a:solidFill>
                <a:schemeClr val="bg1"/>
              </a:solidFill>
              <a:latin typeface="Arial Narrow" pitchFamily="34" charset="0"/>
            </a:endParaRPr>
          </a:p>
        </p:txBody>
      </p:sp>
      <p:sp>
        <p:nvSpPr>
          <p:cNvPr id="75" name="Text Box 11"/>
          <p:cNvSpPr txBox="1">
            <a:spLocks noChangeArrowheads="1"/>
          </p:cNvSpPr>
          <p:nvPr/>
        </p:nvSpPr>
        <p:spPr bwMode="auto">
          <a:xfrm>
            <a:off x="7761312" y="5960314"/>
            <a:ext cx="1638182" cy="276999"/>
          </a:xfrm>
          <a:prstGeom prst="rect">
            <a:avLst/>
          </a:prstGeom>
          <a:solidFill>
            <a:schemeClr val="tx2"/>
          </a:solidFill>
          <a:ln w="9525">
            <a:noFill/>
            <a:miter lim="800000"/>
            <a:headEnd/>
            <a:tailEnd/>
          </a:ln>
        </p:spPr>
        <p:txBody>
          <a:bodyPr wrap="square">
            <a:spAutoFit/>
          </a:bodyPr>
          <a:lstStyle/>
          <a:p>
            <a:pPr algn="ctr"/>
            <a:r>
              <a:rPr lang="en-GB" sz="1200" b="1" dirty="0" smtClean="0">
                <a:solidFill>
                  <a:schemeClr val="bg1"/>
                </a:solidFill>
                <a:latin typeface="Arial Narrow" pitchFamily="34" charset="0"/>
              </a:rPr>
              <a:t>Generative model</a:t>
            </a:r>
            <a:endParaRPr lang="en-GB" sz="1200" b="1" dirty="0">
              <a:solidFill>
                <a:schemeClr val="bg1"/>
              </a:solidFill>
              <a:latin typeface="Arial Narrow" pitchFamily="34" charset="0"/>
            </a:endParaRPr>
          </a:p>
        </p:txBody>
      </p:sp>
      <p:cxnSp>
        <p:nvCxnSpPr>
          <p:cNvPr id="85" name="Straight Arrow Connector 84"/>
          <p:cNvCxnSpPr>
            <a:stCxn id="78" idx="1"/>
          </p:cNvCxnSpPr>
          <p:nvPr/>
        </p:nvCxnSpPr>
        <p:spPr>
          <a:xfrm flipH="1" flipV="1">
            <a:off x="4400941" y="2204866"/>
            <a:ext cx="228024" cy="8705"/>
          </a:xfrm>
          <a:prstGeom prst="straightConnector1">
            <a:avLst/>
          </a:prstGeom>
          <a:ln>
            <a:solidFill>
              <a:schemeClr val="tx1">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5" name="Picture 25" descr="http://scarfamilyditdajow.com/images/HeavyBag_9in_CoilSpring.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595139">
            <a:off x="3842845" y="649401"/>
            <a:ext cx="604179" cy="652118"/>
          </a:xfrm>
          <a:prstGeom prst="rect">
            <a:avLst/>
          </a:prstGeom>
          <a:noFill/>
        </p:spPr>
      </p:pic>
      <p:sp>
        <p:nvSpPr>
          <p:cNvPr id="46" name="Oval 34"/>
          <p:cNvSpPr>
            <a:spLocks noChangeAspect="1" noChangeArrowheads="1"/>
          </p:cNvSpPr>
          <p:nvPr/>
        </p:nvSpPr>
        <p:spPr bwMode="auto">
          <a:xfrm>
            <a:off x="4448944" y="692696"/>
            <a:ext cx="237319" cy="270998"/>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sp>
        <p:nvSpPr>
          <p:cNvPr id="47" name="Oval 33"/>
          <p:cNvSpPr>
            <a:spLocks noChangeAspect="1" noChangeArrowheads="1"/>
          </p:cNvSpPr>
          <p:nvPr/>
        </p:nvSpPr>
        <p:spPr bwMode="auto">
          <a:xfrm>
            <a:off x="4232920" y="764704"/>
            <a:ext cx="114909" cy="132205"/>
          </a:xfrm>
          <a:prstGeom prst="ellipse">
            <a:avLst/>
          </a:prstGeom>
          <a:gradFill rotWithShape="1">
            <a:gsLst>
              <a:gs pos="0">
                <a:srgbClr val="A50021"/>
              </a:gs>
              <a:gs pos="100000">
                <a:srgbClr val="4C000F"/>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pic>
        <p:nvPicPr>
          <p:cNvPr id="61" name="Picture 25" descr="http://scarfamilyditdajow.com/images/HeavyBag_9in_CoilSpring.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124119">
            <a:off x="3795572" y="752661"/>
            <a:ext cx="454269" cy="490313"/>
          </a:xfrm>
          <a:prstGeom prst="rect">
            <a:avLst/>
          </a:prstGeom>
          <a:noFill/>
        </p:spPr>
      </p:pic>
      <p:sp>
        <p:nvSpPr>
          <p:cNvPr id="62" name="Oval 34"/>
          <p:cNvSpPr>
            <a:spLocks noChangeAspect="1" noChangeArrowheads="1"/>
          </p:cNvSpPr>
          <p:nvPr/>
        </p:nvSpPr>
        <p:spPr bwMode="auto">
          <a:xfrm>
            <a:off x="3584848" y="1052736"/>
            <a:ext cx="237319" cy="270998"/>
          </a:xfrm>
          <a:prstGeom prst="ellipse">
            <a:avLst/>
          </a:prstGeom>
          <a:solidFill>
            <a:schemeClr val="accent2">
              <a:lumMod val="40000"/>
              <a:lumOff val="6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sp>
        <p:nvSpPr>
          <p:cNvPr id="64" name="Oval 34"/>
          <p:cNvSpPr>
            <a:spLocks noChangeAspect="1" noChangeArrowheads="1"/>
          </p:cNvSpPr>
          <p:nvPr/>
        </p:nvSpPr>
        <p:spPr bwMode="auto">
          <a:xfrm>
            <a:off x="6825208" y="4509120"/>
            <a:ext cx="360040" cy="352401"/>
          </a:xfrm>
          <a:prstGeom prst="ellipse">
            <a:avLst/>
          </a:prstGeom>
          <a:solidFill>
            <a:schemeClr val="accent2">
              <a:lumMod val="20000"/>
              <a:lumOff val="8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solidFill>
                <a:srgbClr val="000000"/>
              </a:solidFill>
            </a:endParaRPr>
          </a:p>
        </p:txBody>
      </p:sp>
      <p:graphicFrame>
        <p:nvGraphicFramePr>
          <p:cNvPr id="70669" name="Object 13"/>
          <p:cNvGraphicFramePr>
            <a:graphicFrameLocks noChangeAspect="1"/>
          </p:cNvGraphicFramePr>
          <p:nvPr/>
        </p:nvGraphicFramePr>
        <p:xfrm>
          <a:off x="5577069" y="3613745"/>
          <a:ext cx="3941763" cy="2695575"/>
        </p:xfrm>
        <a:graphic>
          <a:graphicData uri="http://schemas.openxmlformats.org/presentationml/2006/ole">
            <p:oleObj spid="_x0000_s247872" name="Equation" r:id="rId12" imgW="3632200" imgH="2705100" progId="Equation.DSMT4">
              <p:embed/>
            </p:oleObj>
          </a:graphicData>
        </a:graphic>
      </p:graphicFrame>
      <p:sp>
        <p:nvSpPr>
          <p:cNvPr id="51" name="Rectangle 50"/>
          <p:cNvSpPr/>
          <p:nvPr/>
        </p:nvSpPr>
        <p:spPr>
          <a:xfrm>
            <a:off x="7338265" y="368660"/>
            <a:ext cx="2115235" cy="584775"/>
          </a:xfrm>
          <a:prstGeom prst="rect">
            <a:avLst/>
          </a:prstGeom>
        </p:spPr>
        <p:txBody>
          <a:bodyPr wrap="square">
            <a:spAutoFit/>
          </a:bodyPr>
          <a:lstStyle/>
          <a:p>
            <a:pPr algn="r"/>
            <a:r>
              <a:rPr lang="en-GB" sz="1600" dirty="0" smtClean="0">
                <a:solidFill>
                  <a:srgbClr val="990033"/>
                </a:solidFill>
              </a:rPr>
              <a:t>Smooth pursuit eye movements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17681" y="2444646"/>
            <a:ext cx="432049" cy="1656184"/>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6" name="Rectangle 5"/>
          <p:cNvSpPr/>
          <p:nvPr/>
        </p:nvSpPr>
        <p:spPr>
          <a:xfrm>
            <a:off x="2837761" y="2439932"/>
            <a:ext cx="432049" cy="1656184"/>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7" name="Rectangle 6"/>
          <p:cNvSpPr/>
          <p:nvPr/>
        </p:nvSpPr>
        <p:spPr>
          <a:xfrm>
            <a:off x="4464495" y="2439932"/>
            <a:ext cx="432049" cy="1656184"/>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8" name="Rectangle 7"/>
          <p:cNvSpPr/>
          <p:nvPr/>
        </p:nvSpPr>
        <p:spPr>
          <a:xfrm>
            <a:off x="5163583" y="2439932"/>
            <a:ext cx="432049" cy="1656184"/>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9" name="Rectangle 8"/>
          <p:cNvSpPr/>
          <p:nvPr/>
        </p:nvSpPr>
        <p:spPr>
          <a:xfrm>
            <a:off x="6798201" y="2439932"/>
            <a:ext cx="432049" cy="1656184"/>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10" name="Rectangle 9"/>
          <p:cNvSpPr/>
          <p:nvPr/>
        </p:nvSpPr>
        <p:spPr>
          <a:xfrm>
            <a:off x="7518281" y="2439932"/>
            <a:ext cx="432049" cy="1656184"/>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22" name="TextBox 21"/>
          <p:cNvSpPr txBox="1"/>
          <p:nvPr/>
        </p:nvSpPr>
        <p:spPr>
          <a:xfrm>
            <a:off x="8208912" y="3812798"/>
            <a:ext cx="1424608" cy="246221"/>
          </a:xfrm>
          <a:prstGeom prst="rect">
            <a:avLst/>
          </a:prstGeom>
          <a:noFill/>
        </p:spPr>
        <p:txBody>
          <a:bodyPr wrap="square" rtlCol="0">
            <a:spAutoFit/>
          </a:bodyPr>
          <a:lstStyle/>
          <a:p>
            <a:r>
              <a:rPr lang="en-GB" sz="1000" dirty="0" smtClean="0">
                <a:solidFill>
                  <a:srgbClr val="FF0000"/>
                </a:solidFill>
                <a:latin typeface="Arial Narrow" pitchFamily="34" charset="0"/>
              </a:rPr>
              <a:t>  eye (reduced precision)</a:t>
            </a:r>
            <a:endParaRPr lang="en-GB" sz="1000" dirty="0">
              <a:solidFill>
                <a:srgbClr val="FF0000"/>
              </a:solidFill>
              <a:latin typeface="Arial Narrow" pitchFamily="34" charset="0"/>
            </a:endParaRPr>
          </a:p>
        </p:txBody>
      </p:sp>
      <p:sp>
        <p:nvSpPr>
          <p:cNvPr id="106563" name="Rectangle 67"/>
          <p:cNvSpPr>
            <a:spLocks noChangeArrowheads="1"/>
          </p:cNvSpPr>
          <p:nvPr/>
        </p:nvSpPr>
        <p:spPr bwMode="auto">
          <a:xfrm>
            <a:off x="916364" y="2412424"/>
            <a:ext cx="8035925" cy="17192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565" name="Line 69"/>
          <p:cNvSpPr>
            <a:spLocks noChangeShapeType="1"/>
          </p:cNvSpPr>
          <p:nvPr/>
        </p:nvSpPr>
        <p:spPr bwMode="auto">
          <a:xfrm>
            <a:off x="916364" y="4131687"/>
            <a:ext cx="80359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567" name="Line 71"/>
          <p:cNvSpPr>
            <a:spLocks noChangeShapeType="1"/>
          </p:cNvSpPr>
          <p:nvPr/>
        </p:nvSpPr>
        <p:spPr bwMode="auto">
          <a:xfrm flipV="1">
            <a:off x="916359" y="2412424"/>
            <a:ext cx="1588" cy="17192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570" name="Line 74"/>
          <p:cNvSpPr>
            <a:spLocks noChangeShapeType="1"/>
          </p:cNvSpPr>
          <p:nvPr/>
        </p:nvSpPr>
        <p:spPr bwMode="auto">
          <a:xfrm flipV="1">
            <a:off x="2184772" y="4057082"/>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572" name="Rectangle 76"/>
          <p:cNvSpPr>
            <a:spLocks noChangeArrowheads="1"/>
          </p:cNvSpPr>
          <p:nvPr/>
        </p:nvSpPr>
        <p:spPr bwMode="auto">
          <a:xfrm>
            <a:off x="2111747" y="4152324"/>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573" name="Line 77"/>
          <p:cNvSpPr>
            <a:spLocks noChangeShapeType="1"/>
          </p:cNvSpPr>
          <p:nvPr/>
        </p:nvSpPr>
        <p:spPr bwMode="auto">
          <a:xfrm flipV="1">
            <a:off x="3500809" y="4057082"/>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575" name="Rectangle 79"/>
          <p:cNvSpPr>
            <a:spLocks noChangeArrowheads="1"/>
          </p:cNvSpPr>
          <p:nvPr/>
        </p:nvSpPr>
        <p:spPr bwMode="auto">
          <a:xfrm>
            <a:off x="3405559" y="4152324"/>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576" name="Line 80"/>
          <p:cNvSpPr>
            <a:spLocks noChangeShapeType="1"/>
          </p:cNvSpPr>
          <p:nvPr/>
        </p:nvSpPr>
        <p:spPr bwMode="auto">
          <a:xfrm flipV="1">
            <a:off x="4816848" y="4057082"/>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578" name="Rectangle 82"/>
          <p:cNvSpPr>
            <a:spLocks noChangeArrowheads="1"/>
          </p:cNvSpPr>
          <p:nvPr/>
        </p:nvSpPr>
        <p:spPr bwMode="auto">
          <a:xfrm>
            <a:off x="4721597" y="4152324"/>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579" name="Line 83"/>
          <p:cNvSpPr>
            <a:spLocks noChangeShapeType="1"/>
          </p:cNvSpPr>
          <p:nvPr/>
        </p:nvSpPr>
        <p:spPr bwMode="auto">
          <a:xfrm flipV="1">
            <a:off x="6126534" y="4057082"/>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581" name="Rectangle 85"/>
          <p:cNvSpPr>
            <a:spLocks noChangeArrowheads="1"/>
          </p:cNvSpPr>
          <p:nvPr/>
        </p:nvSpPr>
        <p:spPr bwMode="auto">
          <a:xfrm>
            <a:off x="6029696" y="4152324"/>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582" name="Line 86"/>
          <p:cNvSpPr>
            <a:spLocks noChangeShapeType="1"/>
          </p:cNvSpPr>
          <p:nvPr/>
        </p:nvSpPr>
        <p:spPr bwMode="auto">
          <a:xfrm flipV="1">
            <a:off x="7442572" y="4057082"/>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584" name="Rectangle 88"/>
          <p:cNvSpPr>
            <a:spLocks noChangeArrowheads="1"/>
          </p:cNvSpPr>
          <p:nvPr/>
        </p:nvSpPr>
        <p:spPr bwMode="auto">
          <a:xfrm>
            <a:off x="7345734" y="4152324"/>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585" name="Line 89"/>
          <p:cNvSpPr>
            <a:spLocks noChangeShapeType="1"/>
          </p:cNvSpPr>
          <p:nvPr/>
        </p:nvSpPr>
        <p:spPr bwMode="auto">
          <a:xfrm flipV="1">
            <a:off x="8758609" y="4057082"/>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587" name="Rectangle 91"/>
          <p:cNvSpPr>
            <a:spLocks noChangeArrowheads="1"/>
          </p:cNvSpPr>
          <p:nvPr/>
        </p:nvSpPr>
        <p:spPr bwMode="auto">
          <a:xfrm>
            <a:off x="8663359" y="4152324"/>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588" name="Line 92"/>
          <p:cNvSpPr>
            <a:spLocks noChangeShapeType="1"/>
          </p:cNvSpPr>
          <p:nvPr/>
        </p:nvSpPr>
        <p:spPr bwMode="auto">
          <a:xfrm>
            <a:off x="916364" y="3922137"/>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590" name="Rectangle 94"/>
          <p:cNvSpPr>
            <a:spLocks noChangeArrowheads="1"/>
          </p:cNvSpPr>
          <p:nvPr/>
        </p:nvSpPr>
        <p:spPr bwMode="auto">
          <a:xfrm>
            <a:off x="803647" y="3868170"/>
            <a:ext cx="7373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591" name="Line 95"/>
          <p:cNvSpPr>
            <a:spLocks noChangeShapeType="1"/>
          </p:cNvSpPr>
          <p:nvPr/>
        </p:nvSpPr>
        <p:spPr bwMode="auto">
          <a:xfrm>
            <a:off x="916364" y="3590349"/>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593" name="Rectangle 97"/>
          <p:cNvSpPr>
            <a:spLocks noChangeArrowheads="1"/>
          </p:cNvSpPr>
          <p:nvPr/>
        </p:nvSpPr>
        <p:spPr bwMode="auto">
          <a:xfrm>
            <a:off x="803647" y="3536381"/>
            <a:ext cx="7373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594" name="Line 98"/>
          <p:cNvSpPr>
            <a:spLocks noChangeShapeType="1"/>
          </p:cNvSpPr>
          <p:nvPr/>
        </p:nvSpPr>
        <p:spPr bwMode="auto">
          <a:xfrm>
            <a:off x="916364" y="3252212"/>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596" name="Rectangle 100"/>
          <p:cNvSpPr>
            <a:spLocks noChangeArrowheads="1"/>
          </p:cNvSpPr>
          <p:nvPr/>
        </p:nvSpPr>
        <p:spPr bwMode="auto">
          <a:xfrm>
            <a:off x="835397" y="3198239"/>
            <a:ext cx="4648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0</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597" name="Line 101"/>
          <p:cNvSpPr>
            <a:spLocks noChangeShapeType="1"/>
          </p:cNvSpPr>
          <p:nvPr/>
        </p:nvSpPr>
        <p:spPr bwMode="auto">
          <a:xfrm>
            <a:off x="916364" y="2914074"/>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599" name="Rectangle 103"/>
          <p:cNvSpPr>
            <a:spLocks noChangeArrowheads="1"/>
          </p:cNvSpPr>
          <p:nvPr/>
        </p:nvSpPr>
        <p:spPr bwMode="auto">
          <a:xfrm>
            <a:off x="835397" y="2858520"/>
            <a:ext cx="4648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00" name="Line 104"/>
          <p:cNvSpPr>
            <a:spLocks noChangeShapeType="1"/>
          </p:cNvSpPr>
          <p:nvPr/>
        </p:nvSpPr>
        <p:spPr bwMode="auto">
          <a:xfrm>
            <a:off x="916364" y="2582287"/>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602" name="Rectangle 106"/>
          <p:cNvSpPr>
            <a:spLocks noChangeArrowheads="1"/>
          </p:cNvSpPr>
          <p:nvPr/>
        </p:nvSpPr>
        <p:spPr bwMode="auto">
          <a:xfrm>
            <a:off x="835397" y="2528320"/>
            <a:ext cx="4648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Narrow" pitchFamily="34" charset="0"/>
                <a:cs typeface="Arial" pitchFamily="34" charset="0"/>
              </a:rPr>
              <a:t>2</a:t>
            </a:r>
            <a:endParaRPr kumimoji="0" lang="en-US" sz="8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106607" name="Freeform 111"/>
          <p:cNvSpPr>
            <a:spLocks/>
          </p:cNvSpPr>
          <p:nvPr/>
        </p:nvSpPr>
        <p:spPr bwMode="auto">
          <a:xfrm>
            <a:off x="916364" y="2507674"/>
            <a:ext cx="5338763" cy="1454150"/>
          </a:xfrm>
          <a:custGeom>
            <a:avLst/>
            <a:gdLst/>
            <a:ahLst/>
            <a:cxnLst>
              <a:cxn ang="0">
                <a:pos x="51" y="469"/>
              </a:cxn>
              <a:cxn ang="0">
                <a:pos x="131" y="469"/>
              </a:cxn>
              <a:cxn ang="0">
                <a:pos x="207" y="469"/>
              </a:cxn>
              <a:cxn ang="0">
                <a:pos x="288" y="469"/>
              </a:cxn>
              <a:cxn ang="0">
                <a:pos x="369" y="469"/>
              </a:cxn>
              <a:cxn ang="0">
                <a:pos x="450" y="443"/>
              </a:cxn>
              <a:cxn ang="0">
                <a:pos x="526" y="119"/>
              </a:cxn>
              <a:cxn ang="0">
                <a:pos x="607" y="76"/>
              </a:cxn>
              <a:cxn ang="0">
                <a:pos x="688" y="290"/>
              </a:cxn>
              <a:cxn ang="0">
                <a:pos x="764" y="490"/>
              </a:cxn>
              <a:cxn ang="0">
                <a:pos x="844" y="605"/>
              </a:cxn>
              <a:cxn ang="0">
                <a:pos x="925" y="643"/>
              </a:cxn>
              <a:cxn ang="0">
                <a:pos x="1006" y="665"/>
              </a:cxn>
              <a:cxn ang="0">
                <a:pos x="1082" y="720"/>
              </a:cxn>
              <a:cxn ang="0">
                <a:pos x="1163" y="801"/>
              </a:cxn>
              <a:cxn ang="0">
                <a:pos x="1244" y="844"/>
              </a:cxn>
              <a:cxn ang="0">
                <a:pos x="1325" y="814"/>
              </a:cxn>
              <a:cxn ang="0">
                <a:pos x="1401" y="729"/>
              </a:cxn>
              <a:cxn ang="0">
                <a:pos x="1482" y="648"/>
              </a:cxn>
              <a:cxn ang="0">
                <a:pos x="1562" y="571"/>
              </a:cxn>
              <a:cxn ang="0">
                <a:pos x="1638" y="435"/>
              </a:cxn>
              <a:cxn ang="0">
                <a:pos x="1719" y="145"/>
              </a:cxn>
              <a:cxn ang="0">
                <a:pos x="1800" y="4"/>
              </a:cxn>
              <a:cxn ang="0">
                <a:pos x="1881" y="17"/>
              </a:cxn>
              <a:cxn ang="0">
                <a:pos x="1957" y="64"/>
              </a:cxn>
              <a:cxn ang="0">
                <a:pos x="2038" y="123"/>
              </a:cxn>
              <a:cxn ang="0">
                <a:pos x="2119" y="226"/>
              </a:cxn>
              <a:cxn ang="0">
                <a:pos x="2195" y="366"/>
              </a:cxn>
              <a:cxn ang="0">
                <a:pos x="2275" y="516"/>
              </a:cxn>
              <a:cxn ang="0">
                <a:pos x="2356" y="639"/>
              </a:cxn>
              <a:cxn ang="0">
                <a:pos x="2437" y="712"/>
              </a:cxn>
              <a:cxn ang="0">
                <a:pos x="2513" y="784"/>
              </a:cxn>
              <a:cxn ang="0">
                <a:pos x="2594" y="878"/>
              </a:cxn>
              <a:cxn ang="0">
                <a:pos x="2675" y="912"/>
              </a:cxn>
              <a:cxn ang="0">
                <a:pos x="2756" y="848"/>
              </a:cxn>
              <a:cxn ang="0">
                <a:pos x="2832" y="733"/>
              </a:cxn>
              <a:cxn ang="0">
                <a:pos x="2913" y="648"/>
              </a:cxn>
              <a:cxn ang="0">
                <a:pos x="2993" y="597"/>
              </a:cxn>
              <a:cxn ang="0">
                <a:pos x="3069" y="499"/>
              </a:cxn>
              <a:cxn ang="0">
                <a:pos x="3150" y="247"/>
              </a:cxn>
              <a:cxn ang="0">
                <a:pos x="3231" y="64"/>
              </a:cxn>
              <a:cxn ang="0">
                <a:pos x="3312" y="25"/>
              </a:cxn>
            </a:cxnLst>
            <a:rect l="0" t="0" r="r" b="b"/>
            <a:pathLst>
              <a:path w="3363" h="916">
                <a:moveTo>
                  <a:pt x="0" y="469"/>
                </a:moveTo>
                <a:lnTo>
                  <a:pt x="25" y="469"/>
                </a:lnTo>
                <a:lnTo>
                  <a:pt x="51" y="469"/>
                </a:lnTo>
                <a:lnTo>
                  <a:pt x="76" y="469"/>
                </a:lnTo>
                <a:lnTo>
                  <a:pt x="101" y="469"/>
                </a:lnTo>
                <a:lnTo>
                  <a:pt x="131" y="469"/>
                </a:lnTo>
                <a:lnTo>
                  <a:pt x="157" y="469"/>
                </a:lnTo>
                <a:lnTo>
                  <a:pt x="182" y="469"/>
                </a:lnTo>
                <a:lnTo>
                  <a:pt x="207" y="469"/>
                </a:lnTo>
                <a:lnTo>
                  <a:pt x="238" y="469"/>
                </a:lnTo>
                <a:lnTo>
                  <a:pt x="263" y="469"/>
                </a:lnTo>
                <a:lnTo>
                  <a:pt x="288" y="469"/>
                </a:lnTo>
                <a:lnTo>
                  <a:pt x="313" y="469"/>
                </a:lnTo>
                <a:lnTo>
                  <a:pt x="344" y="469"/>
                </a:lnTo>
                <a:lnTo>
                  <a:pt x="369" y="469"/>
                </a:lnTo>
                <a:lnTo>
                  <a:pt x="394" y="469"/>
                </a:lnTo>
                <a:lnTo>
                  <a:pt x="420" y="473"/>
                </a:lnTo>
                <a:lnTo>
                  <a:pt x="450" y="443"/>
                </a:lnTo>
                <a:lnTo>
                  <a:pt x="475" y="341"/>
                </a:lnTo>
                <a:lnTo>
                  <a:pt x="501" y="217"/>
                </a:lnTo>
                <a:lnTo>
                  <a:pt x="526" y="119"/>
                </a:lnTo>
                <a:lnTo>
                  <a:pt x="556" y="59"/>
                </a:lnTo>
                <a:lnTo>
                  <a:pt x="581" y="47"/>
                </a:lnTo>
                <a:lnTo>
                  <a:pt x="607" y="76"/>
                </a:lnTo>
                <a:lnTo>
                  <a:pt x="632" y="132"/>
                </a:lnTo>
                <a:lnTo>
                  <a:pt x="662" y="209"/>
                </a:lnTo>
                <a:lnTo>
                  <a:pt x="688" y="290"/>
                </a:lnTo>
                <a:lnTo>
                  <a:pt x="713" y="366"/>
                </a:lnTo>
                <a:lnTo>
                  <a:pt x="738" y="435"/>
                </a:lnTo>
                <a:lnTo>
                  <a:pt x="764" y="490"/>
                </a:lnTo>
                <a:lnTo>
                  <a:pt x="794" y="537"/>
                </a:lnTo>
                <a:lnTo>
                  <a:pt x="819" y="575"/>
                </a:lnTo>
                <a:lnTo>
                  <a:pt x="844" y="605"/>
                </a:lnTo>
                <a:lnTo>
                  <a:pt x="870" y="622"/>
                </a:lnTo>
                <a:lnTo>
                  <a:pt x="900" y="635"/>
                </a:lnTo>
                <a:lnTo>
                  <a:pt x="925" y="643"/>
                </a:lnTo>
                <a:lnTo>
                  <a:pt x="951" y="652"/>
                </a:lnTo>
                <a:lnTo>
                  <a:pt x="976" y="656"/>
                </a:lnTo>
                <a:lnTo>
                  <a:pt x="1006" y="665"/>
                </a:lnTo>
                <a:lnTo>
                  <a:pt x="1032" y="682"/>
                </a:lnTo>
                <a:lnTo>
                  <a:pt x="1057" y="699"/>
                </a:lnTo>
                <a:lnTo>
                  <a:pt x="1082" y="720"/>
                </a:lnTo>
                <a:lnTo>
                  <a:pt x="1112" y="746"/>
                </a:lnTo>
                <a:lnTo>
                  <a:pt x="1138" y="776"/>
                </a:lnTo>
                <a:lnTo>
                  <a:pt x="1163" y="801"/>
                </a:lnTo>
                <a:lnTo>
                  <a:pt x="1188" y="823"/>
                </a:lnTo>
                <a:lnTo>
                  <a:pt x="1219" y="835"/>
                </a:lnTo>
                <a:lnTo>
                  <a:pt x="1244" y="844"/>
                </a:lnTo>
                <a:lnTo>
                  <a:pt x="1269" y="844"/>
                </a:lnTo>
                <a:lnTo>
                  <a:pt x="1294" y="831"/>
                </a:lnTo>
                <a:lnTo>
                  <a:pt x="1325" y="814"/>
                </a:lnTo>
                <a:lnTo>
                  <a:pt x="1350" y="788"/>
                </a:lnTo>
                <a:lnTo>
                  <a:pt x="1375" y="759"/>
                </a:lnTo>
                <a:lnTo>
                  <a:pt x="1401" y="729"/>
                </a:lnTo>
                <a:lnTo>
                  <a:pt x="1431" y="699"/>
                </a:lnTo>
                <a:lnTo>
                  <a:pt x="1456" y="673"/>
                </a:lnTo>
                <a:lnTo>
                  <a:pt x="1482" y="648"/>
                </a:lnTo>
                <a:lnTo>
                  <a:pt x="1507" y="622"/>
                </a:lnTo>
                <a:lnTo>
                  <a:pt x="1532" y="597"/>
                </a:lnTo>
                <a:lnTo>
                  <a:pt x="1562" y="571"/>
                </a:lnTo>
                <a:lnTo>
                  <a:pt x="1588" y="541"/>
                </a:lnTo>
                <a:lnTo>
                  <a:pt x="1613" y="503"/>
                </a:lnTo>
                <a:lnTo>
                  <a:pt x="1638" y="435"/>
                </a:lnTo>
                <a:lnTo>
                  <a:pt x="1669" y="337"/>
                </a:lnTo>
                <a:lnTo>
                  <a:pt x="1694" y="234"/>
                </a:lnTo>
                <a:lnTo>
                  <a:pt x="1719" y="145"/>
                </a:lnTo>
                <a:lnTo>
                  <a:pt x="1744" y="72"/>
                </a:lnTo>
                <a:lnTo>
                  <a:pt x="1775" y="25"/>
                </a:lnTo>
                <a:lnTo>
                  <a:pt x="1800" y="4"/>
                </a:lnTo>
                <a:lnTo>
                  <a:pt x="1825" y="0"/>
                </a:lnTo>
                <a:lnTo>
                  <a:pt x="1851" y="4"/>
                </a:lnTo>
                <a:lnTo>
                  <a:pt x="1881" y="17"/>
                </a:lnTo>
                <a:lnTo>
                  <a:pt x="1906" y="34"/>
                </a:lnTo>
                <a:lnTo>
                  <a:pt x="1932" y="47"/>
                </a:lnTo>
                <a:lnTo>
                  <a:pt x="1957" y="64"/>
                </a:lnTo>
                <a:lnTo>
                  <a:pt x="1987" y="81"/>
                </a:lnTo>
                <a:lnTo>
                  <a:pt x="2012" y="98"/>
                </a:lnTo>
                <a:lnTo>
                  <a:pt x="2038" y="123"/>
                </a:lnTo>
                <a:lnTo>
                  <a:pt x="2063" y="149"/>
                </a:lnTo>
                <a:lnTo>
                  <a:pt x="2093" y="183"/>
                </a:lnTo>
                <a:lnTo>
                  <a:pt x="2119" y="226"/>
                </a:lnTo>
                <a:lnTo>
                  <a:pt x="2144" y="268"/>
                </a:lnTo>
                <a:lnTo>
                  <a:pt x="2169" y="319"/>
                </a:lnTo>
                <a:lnTo>
                  <a:pt x="2195" y="366"/>
                </a:lnTo>
                <a:lnTo>
                  <a:pt x="2225" y="418"/>
                </a:lnTo>
                <a:lnTo>
                  <a:pt x="2250" y="469"/>
                </a:lnTo>
                <a:lnTo>
                  <a:pt x="2275" y="516"/>
                </a:lnTo>
                <a:lnTo>
                  <a:pt x="2301" y="562"/>
                </a:lnTo>
                <a:lnTo>
                  <a:pt x="2331" y="601"/>
                </a:lnTo>
                <a:lnTo>
                  <a:pt x="2356" y="639"/>
                </a:lnTo>
                <a:lnTo>
                  <a:pt x="2382" y="665"/>
                </a:lnTo>
                <a:lnTo>
                  <a:pt x="2407" y="690"/>
                </a:lnTo>
                <a:lnTo>
                  <a:pt x="2437" y="712"/>
                </a:lnTo>
                <a:lnTo>
                  <a:pt x="2463" y="733"/>
                </a:lnTo>
                <a:lnTo>
                  <a:pt x="2488" y="754"/>
                </a:lnTo>
                <a:lnTo>
                  <a:pt x="2513" y="784"/>
                </a:lnTo>
                <a:lnTo>
                  <a:pt x="2543" y="814"/>
                </a:lnTo>
                <a:lnTo>
                  <a:pt x="2569" y="844"/>
                </a:lnTo>
                <a:lnTo>
                  <a:pt x="2594" y="878"/>
                </a:lnTo>
                <a:lnTo>
                  <a:pt x="2619" y="904"/>
                </a:lnTo>
                <a:lnTo>
                  <a:pt x="2650" y="916"/>
                </a:lnTo>
                <a:lnTo>
                  <a:pt x="2675" y="912"/>
                </a:lnTo>
                <a:lnTo>
                  <a:pt x="2700" y="899"/>
                </a:lnTo>
                <a:lnTo>
                  <a:pt x="2725" y="878"/>
                </a:lnTo>
                <a:lnTo>
                  <a:pt x="2756" y="848"/>
                </a:lnTo>
                <a:lnTo>
                  <a:pt x="2781" y="810"/>
                </a:lnTo>
                <a:lnTo>
                  <a:pt x="2806" y="771"/>
                </a:lnTo>
                <a:lnTo>
                  <a:pt x="2832" y="733"/>
                </a:lnTo>
                <a:lnTo>
                  <a:pt x="2862" y="699"/>
                </a:lnTo>
                <a:lnTo>
                  <a:pt x="2887" y="669"/>
                </a:lnTo>
                <a:lnTo>
                  <a:pt x="2913" y="648"/>
                </a:lnTo>
                <a:lnTo>
                  <a:pt x="2938" y="631"/>
                </a:lnTo>
                <a:lnTo>
                  <a:pt x="2963" y="614"/>
                </a:lnTo>
                <a:lnTo>
                  <a:pt x="2993" y="597"/>
                </a:lnTo>
                <a:lnTo>
                  <a:pt x="3019" y="575"/>
                </a:lnTo>
                <a:lnTo>
                  <a:pt x="3044" y="541"/>
                </a:lnTo>
                <a:lnTo>
                  <a:pt x="3069" y="499"/>
                </a:lnTo>
                <a:lnTo>
                  <a:pt x="3100" y="430"/>
                </a:lnTo>
                <a:lnTo>
                  <a:pt x="3125" y="341"/>
                </a:lnTo>
                <a:lnTo>
                  <a:pt x="3150" y="247"/>
                </a:lnTo>
                <a:lnTo>
                  <a:pt x="3175" y="166"/>
                </a:lnTo>
                <a:lnTo>
                  <a:pt x="3206" y="106"/>
                </a:lnTo>
                <a:lnTo>
                  <a:pt x="3231" y="64"/>
                </a:lnTo>
                <a:lnTo>
                  <a:pt x="3256" y="38"/>
                </a:lnTo>
                <a:lnTo>
                  <a:pt x="3282" y="30"/>
                </a:lnTo>
                <a:lnTo>
                  <a:pt x="3312" y="25"/>
                </a:lnTo>
                <a:lnTo>
                  <a:pt x="3337" y="30"/>
                </a:lnTo>
                <a:lnTo>
                  <a:pt x="3363" y="34"/>
                </a:lnTo>
              </a:path>
            </a:pathLst>
          </a:custGeom>
          <a:noFill/>
          <a:ln w="0">
            <a:solidFill>
              <a:srgbClr val="FF0000"/>
            </a:solidFill>
            <a:prstDash val="sysDash"/>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08" name="Freeform 112"/>
          <p:cNvSpPr>
            <a:spLocks/>
          </p:cNvSpPr>
          <p:nvPr/>
        </p:nvSpPr>
        <p:spPr bwMode="auto">
          <a:xfrm>
            <a:off x="6255127" y="2520376"/>
            <a:ext cx="2697163" cy="1509713"/>
          </a:xfrm>
          <a:custGeom>
            <a:avLst/>
            <a:gdLst/>
            <a:ahLst/>
            <a:cxnLst>
              <a:cxn ang="0">
                <a:pos x="25" y="30"/>
              </a:cxn>
              <a:cxn ang="0">
                <a:pos x="80" y="47"/>
              </a:cxn>
              <a:cxn ang="0">
                <a:pos x="131" y="81"/>
              </a:cxn>
              <a:cxn ang="0">
                <a:pos x="187" y="141"/>
              </a:cxn>
              <a:cxn ang="0">
                <a:pos x="237" y="222"/>
              </a:cxn>
              <a:cxn ang="0">
                <a:pos x="293" y="316"/>
              </a:cxn>
              <a:cxn ang="0">
                <a:pos x="343" y="410"/>
              </a:cxn>
              <a:cxn ang="0">
                <a:pos x="399" y="499"/>
              </a:cxn>
              <a:cxn ang="0">
                <a:pos x="450" y="580"/>
              </a:cxn>
              <a:cxn ang="0">
                <a:pos x="505" y="635"/>
              </a:cxn>
              <a:cxn ang="0">
                <a:pos x="556" y="691"/>
              </a:cxn>
              <a:cxn ang="0">
                <a:pos x="611" y="772"/>
              </a:cxn>
              <a:cxn ang="0">
                <a:pos x="662" y="883"/>
              </a:cxn>
              <a:cxn ang="0">
                <a:pos x="718" y="951"/>
              </a:cxn>
              <a:cxn ang="0">
                <a:pos x="768" y="934"/>
              </a:cxn>
              <a:cxn ang="0">
                <a:pos x="824" y="874"/>
              </a:cxn>
              <a:cxn ang="0">
                <a:pos x="874" y="815"/>
              </a:cxn>
              <a:cxn ang="0">
                <a:pos x="930" y="776"/>
              </a:cxn>
              <a:cxn ang="0">
                <a:pos x="981" y="780"/>
              </a:cxn>
              <a:cxn ang="0">
                <a:pos x="1031" y="815"/>
              </a:cxn>
              <a:cxn ang="0">
                <a:pos x="1087" y="832"/>
              </a:cxn>
              <a:cxn ang="0">
                <a:pos x="1137" y="772"/>
              </a:cxn>
              <a:cxn ang="0">
                <a:pos x="1193" y="618"/>
              </a:cxn>
              <a:cxn ang="0">
                <a:pos x="1243" y="392"/>
              </a:cxn>
              <a:cxn ang="0">
                <a:pos x="1299" y="162"/>
              </a:cxn>
              <a:cxn ang="0">
                <a:pos x="1350" y="34"/>
              </a:cxn>
              <a:cxn ang="0">
                <a:pos x="1405" y="0"/>
              </a:cxn>
              <a:cxn ang="0">
                <a:pos x="1456" y="9"/>
              </a:cxn>
              <a:cxn ang="0">
                <a:pos x="1511" y="22"/>
              </a:cxn>
              <a:cxn ang="0">
                <a:pos x="1562" y="39"/>
              </a:cxn>
              <a:cxn ang="0">
                <a:pos x="1618" y="81"/>
              </a:cxn>
              <a:cxn ang="0">
                <a:pos x="1668" y="154"/>
              </a:cxn>
            </a:cxnLst>
            <a:rect l="0" t="0" r="r" b="b"/>
            <a:pathLst>
              <a:path w="1699" h="951">
                <a:moveTo>
                  <a:pt x="0" y="26"/>
                </a:moveTo>
                <a:lnTo>
                  <a:pt x="25" y="30"/>
                </a:lnTo>
                <a:lnTo>
                  <a:pt x="55" y="39"/>
                </a:lnTo>
                <a:lnTo>
                  <a:pt x="80" y="47"/>
                </a:lnTo>
                <a:lnTo>
                  <a:pt x="106" y="60"/>
                </a:lnTo>
                <a:lnTo>
                  <a:pt x="131" y="81"/>
                </a:lnTo>
                <a:lnTo>
                  <a:pt x="161" y="107"/>
                </a:lnTo>
                <a:lnTo>
                  <a:pt x="187" y="141"/>
                </a:lnTo>
                <a:lnTo>
                  <a:pt x="212" y="179"/>
                </a:lnTo>
                <a:lnTo>
                  <a:pt x="237" y="222"/>
                </a:lnTo>
                <a:lnTo>
                  <a:pt x="263" y="269"/>
                </a:lnTo>
                <a:lnTo>
                  <a:pt x="293" y="316"/>
                </a:lnTo>
                <a:lnTo>
                  <a:pt x="318" y="367"/>
                </a:lnTo>
                <a:lnTo>
                  <a:pt x="343" y="410"/>
                </a:lnTo>
                <a:lnTo>
                  <a:pt x="369" y="456"/>
                </a:lnTo>
                <a:lnTo>
                  <a:pt x="399" y="499"/>
                </a:lnTo>
                <a:lnTo>
                  <a:pt x="424" y="542"/>
                </a:lnTo>
                <a:lnTo>
                  <a:pt x="450" y="580"/>
                </a:lnTo>
                <a:lnTo>
                  <a:pt x="475" y="610"/>
                </a:lnTo>
                <a:lnTo>
                  <a:pt x="505" y="635"/>
                </a:lnTo>
                <a:lnTo>
                  <a:pt x="530" y="661"/>
                </a:lnTo>
                <a:lnTo>
                  <a:pt x="556" y="691"/>
                </a:lnTo>
                <a:lnTo>
                  <a:pt x="581" y="729"/>
                </a:lnTo>
                <a:lnTo>
                  <a:pt x="611" y="772"/>
                </a:lnTo>
                <a:lnTo>
                  <a:pt x="637" y="827"/>
                </a:lnTo>
                <a:lnTo>
                  <a:pt x="662" y="883"/>
                </a:lnTo>
                <a:lnTo>
                  <a:pt x="687" y="930"/>
                </a:lnTo>
                <a:lnTo>
                  <a:pt x="718" y="951"/>
                </a:lnTo>
                <a:lnTo>
                  <a:pt x="743" y="951"/>
                </a:lnTo>
                <a:lnTo>
                  <a:pt x="768" y="934"/>
                </a:lnTo>
                <a:lnTo>
                  <a:pt x="793" y="904"/>
                </a:lnTo>
                <a:lnTo>
                  <a:pt x="824" y="874"/>
                </a:lnTo>
                <a:lnTo>
                  <a:pt x="849" y="844"/>
                </a:lnTo>
                <a:lnTo>
                  <a:pt x="874" y="815"/>
                </a:lnTo>
                <a:lnTo>
                  <a:pt x="900" y="789"/>
                </a:lnTo>
                <a:lnTo>
                  <a:pt x="930" y="776"/>
                </a:lnTo>
                <a:lnTo>
                  <a:pt x="955" y="772"/>
                </a:lnTo>
                <a:lnTo>
                  <a:pt x="981" y="780"/>
                </a:lnTo>
                <a:lnTo>
                  <a:pt x="1006" y="798"/>
                </a:lnTo>
                <a:lnTo>
                  <a:pt x="1031" y="815"/>
                </a:lnTo>
                <a:lnTo>
                  <a:pt x="1061" y="832"/>
                </a:lnTo>
                <a:lnTo>
                  <a:pt x="1087" y="832"/>
                </a:lnTo>
                <a:lnTo>
                  <a:pt x="1112" y="815"/>
                </a:lnTo>
                <a:lnTo>
                  <a:pt x="1137" y="772"/>
                </a:lnTo>
                <a:lnTo>
                  <a:pt x="1168" y="704"/>
                </a:lnTo>
                <a:lnTo>
                  <a:pt x="1193" y="618"/>
                </a:lnTo>
                <a:lnTo>
                  <a:pt x="1218" y="516"/>
                </a:lnTo>
                <a:lnTo>
                  <a:pt x="1243" y="392"/>
                </a:lnTo>
                <a:lnTo>
                  <a:pt x="1274" y="269"/>
                </a:lnTo>
                <a:lnTo>
                  <a:pt x="1299" y="162"/>
                </a:lnTo>
                <a:lnTo>
                  <a:pt x="1324" y="81"/>
                </a:lnTo>
                <a:lnTo>
                  <a:pt x="1350" y="34"/>
                </a:lnTo>
                <a:lnTo>
                  <a:pt x="1380" y="9"/>
                </a:lnTo>
                <a:lnTo>
                  <a:pt x="1405" y="0"/>
                </a:lnTo>
                <a:lnTo>
                  <a:pt x="1431" y="5"/>
                </a:lnTo>
                <a:lnTo>
                  <a:pt x="1456" y="9"/>
                </a:lnTo>
                <a:lnTo>
                  <a:pt x="1486" y="13"/>
                </a:lnTo>
                <a:lnTo>
                  <a:pt x="1511" y="22"/>
                </a:lnTo>
                <a:lnTo>
                  <a:pt x="1537" y="30"/>
                </a:lnTo>
                <a:lnTo>
                  <a:pt x="1562" y="39"/>
                </a:lnTo>
                <a:lnTo>
                  <a:pt x="1592" y="56"/>
                </a:lnTo>
                <a:lnTo>
                  <a:pt x="1618" y="81"/>
                </a:lnTo>
                <a:lnTo>
                  <a:pt x="1643" y="115"/>
                </a:lnTo>
                <a:lnTo>
                  <a:pt x="1668" y="154"/>
                </a:lnTo>
                <a:lnTo>
                  <a:pt x="1699" y="192"/>
                </a:lnTo>
              </a:path>
            </a:pathLst>
          </a:custGeom>
          <a:noFill/>
          <a:ln w="0">
            <a:solidFill>
              <a:srgbClr val="FF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09" name="Freeform 113"/>
          <p:cNvSpPr>
            <a:spLocks/>
          </p:cNvSpPr>
          <p:nvPr/>
        </p:nvSpPr>
        <p:spPr bwMode="auto">
          <a:xfrm>
            <a:off x="916364" y="2582287"/>
            <a:ext cx="5338763" cy="1339850"/>
          </a:xfrm>
          <a:custGeom>
            <a:avLst/>
            <a:gdLst/>
            <a:ahLst/>
            <a:cxnLst>
              <a:cxn ang="0">
                <a:pos x="51" y="422"/>
              </a:cxn>
              <a:cxn ang="0">
                <a:pos x="131" y="422"/>
              </a:cxn>
              <a:cxn ang="0">
                <a:pos x="207" y="422"/>
              </a:cxn>
              <a:cxn ang="0">
                <a:pos x="288" y="422"/>
              </a:cxn>
              <a:cxn ang="0">
                <a:pos x="369" y="422"/>
              </a:cxn>
              <a:cxn ang="0">
                <a:pos x="450" y="106"/>
              </a:cxn>
              <a:cxn ang="0">
                <a:pos x="526" y="98"/>
              </a:cxn>
              <a:cxn ang="0">
                <a:pos x="607" y="200"/>
              </a:cxn>
              <a:cxn ang="0">
                <a:pos x="688" y="328"/>
              </a:cxn>
              <a:cxn ang="0">
                <a:pos x="764" y="469"/>
              </a:cxn>
              <a:cxn ang="0">
                <a:pos x="844" y="605"/>
              </a:cxn>
              <a:cxn ang="0">
                <a:pos x="925" y="720"/>
              </a:cxn>
              <a:cxn ang="0">
                <a:pos x="1006" y="801"/>
              </a:cxn>
              <a:cxn ang="0">
                <a:pos x="1082" y="840"/>
              </a:cxn>
              <a:cxn ang="0">
                <a:pos x="1163" y="831"/>
              </a:cxn>
              <a:cxn ang="0">
                <a:pos x="1244" y="780"/>
              </a:cxn>
              <a:cxn ang="0">
                <a:pos x="1325" y="686"/>
              </a:cxn>
              <a:cxn ang="0">
                <a:pos x="1401" y="562"/>
              </a:cxn>
              <a:cxn ang="0">
                <a:pos x="1482" y="422"/>
              </a:cxn>
              <a:cxn ang="0">
                <a:pos x="1562" y="281"/>
              </a:cxn>
              <a:cxn ang="0">
                <a:pos x="1638" y="157"/>
              </a:cxn>
              <a:cxn ang="0">
                <a:pos x="1719" y="64"/>
              </a:cxn>
              <a:cxn ang="0">
                <a:pos x="1800" y="12"/>
              </a:cxn>
              <a:cxn ang="0">
                <a:pos x="1881" y="4"/>
              </a:cxn>
              <a:cxn ang="0">
                <a:pos x="1957" y="42"/>
              </a:cxn>
              <a:cxn ang="0">
                <a:pos x="2038" y="123"/>
              </a:cxn>
              <a:cxn ang="0">
                <a:pos x="2119" y="238"/>
              </a:cxn>
              <a:cxn ang="0">
                <a:pos x="2195" y="375"/>
              </a:cxn>
              <a:cxn ang="0">
                <a:pos x="2275" y="515"/>
              </a:cxn>
              <a:cxn ang="0">
                <a:pos x="2356" y="648"/>
              </a:cxn>
              <a:cxn ang="0">
                <a:pos x="2437" y="750"/>
              </a:cxn>
              <a:cxn ang="0">
                <a:pos x="2513" y="818"/>
              </a:cxn>
              <a:cxn ang="0">
                <a:pos x="2594" y="844"/>
              </a:cxn>
              <a:cxn ang="0">
                <a:pos x="2675" y="818"/>
              </a:cxn>
              <a:cxn ang="0">
                <a:pos x="2756" y="750"/>
              </a:cxn>
              <a:cxn ang="0">
                <a:pos x="2832" y="648"/>
              </a:cxn>
              <a:cxn ang="0">
                <a:pos x="2913" y="515"/>
              </a:cxn>
              <a:cxn ang="0">
                <a:pos x="2993" y="375"/>
              </a:cxn>
              <a:cxn ang="0">
                <a:pos x="3069" y="238"/>
              </a:cxn>
              <a:cxn ang="0">
                <a:pos x="3150" y="123"/>
              </a:cxn>
              <a:cxn ang="0">
                <a:pos x="3231" y="42"/>
              </a:cxn>
              <a:cxn ang="0">
                <a:pos x="3312" y="4"/>
              </a:cxn>
            </a:cxnLst>
            <a:rect l="0" t="0" r="r" b="b"/>
            <a:pathLst>
              <a:path w="3363" h="844">
                <a:moveTo>
                  <a:pt x="0" y="422"/>
                </a:moveTo>
                <a:lnTo>
                  <a:pt x="25" y="422"/>
                </a:lnTo>
                <a:lnTo>
                  <a:pt x="51" y="422"/>
                </a:lnTo>
                <a:lnTo>
                  <a:pt x="76" y="422"/>
                </a:lnTo>
                <a:lnTo>
                  <a:pt x="101" y="422"/>
                </a:lnTo>
                <a:lnTo>
                  <a:pt x="131" y="422"/>
                </a:lnTo>
                <a:lnTo>
                  <a:pt x="157" y="422"/>
                </a:lnTo>
                <a:lnTo>
                  <a:pt x="182" y="422"/>
                </a:lnTo>
                <a:lnTo>
                  <a:pt x="207" y="422"/>
                </a:lnTo>
                <a:lnTo>
                  <a:pt x="238" y="422"/>
                </a:lnTo>
                <a:lnTo>
                  <a:pt x="263" y="422"/>
                </a:lnTo>
                <a:lnTo>
                  <a:pt x="288" y="422"/>
                </a:lnTo>
                <a:lnTo>
                  <a:pt x="313" y="422"/>
                </a:lnTo>
                <a:lnTo>
                  <a:pt x="344" y="422"/>
                </a:lnTo>
                <a:lnTo>
                  <a:pt x="369" y="422"/>
                </a:lnTo>
                <a:lnTo>
                  <a:pt x="394" y="430"/>
                </a:lnTo>
                <a:lnTo>
                  <a:pt x="420" y="290"/>
                </a:lnTo>
                <a:lnTo>
                  <a:pt x="450" y="106"/>
                </a:lnTo>
                <a:lnTo>
                  <a:pt x="475" y="76"/>
                </a:lnTo>
                <a:lnTo>
                  <a:pt x="501" y="76"/>
                </a:lnTo>
                <a:lnTo>
                  <a:pt x="526" y="98"/>
                </a:lnTo>
                <a:lnTo>
                  <a:pt x="556" y="128"/>
                </a:lnTo>
                <a:lnTo>
                  <a:pt x="581" y="162"/>
                </a:lnTo>
                <a:lnTo>
                  <a:pt x="607" y="200"/>
                </a:lnTo>
                <a:lnTo>
                  <a:pt x="632" y="238"/>
                </a:lnTo>
                <a:lnTo>
                  <a:pt x="662" y="285"/>
                </a:lnTo>
                <a:lnTo>
                  <a:pt x="688" y="328"/>
                </a:lnTo>
                <a:lnTo>
                  <a:pt x="713" y="375"/>
                </a:lnTo>
                <a:lnTo>
                  <a:pt x="738" y="422"/>
                </a:lnTo>
                <a:lnTo>
                  <a:pt x="764" y="469"/>
                </a:lnTo>
                <a:lnTo>
                  <a:pt x="794" y="515"/>
                </a:lnTo>
                <a:lnTo>
                  <a:pt x="819" y="562"/>
                </a:lnTo>
                <a:lnTo>
                  <a:pt x="844" y="605"/>
                </a:lnTo>
                <a:lnTo>
                  <a:pt x="870" y="648"/>
                </a:lnTo>
                <a:lnTo>
                  <a:pt x="900" y="686"/>
                </a:lnTo>
                <a:lnTo>
                  <a:pt x="925" y="720"/>
                </a:lnTo>
                <a:lnTo>
                  <a:pt x="951" y="750"/>
                </a:lnTo>
                <a:lnTo>
                  <a:pt x="976" y="780"/>
                </a:lnTo>
                <a:lnTo>
                  <a:pt x="1006" y="801"/>
                </a:lnTo>
                <a:lnTo>
                  <a:pt x="1032" y="818"/>
                </a:lnTo>
                <a:lnTo>
                  <a:pt x="1057" y="831"/>
                </a:lnTo>
                <a:lnTo>
                  <a:pt x="1082" y="840"/>
                </a:lnTo>
                <a:lnTo>
                  <a:pt x="1112" y="844"/>
                </a:lnTo>
                <a:lnTo>
                  <a:pt x="1138" y="840"/>
                </a:lnTo>
                <a:lnTo>
                  <a:pt x="1163" y="831"/>
                </a:lnTo>
                <a:lnTo>
                  <a:pt x="1188" y="818"/>
                </a:lnTo>
                <a:lnTo>
                  <a:pt x="1219" y="801"/>
                </a:lnTo>
                <a:lnTo>
                  <a:pt x="1244" y="780"/>
                </a:lnTo>
                <a:lnTo>
                  <a:pt x="1269" y="750"/>
                </a:lnTo>
                <a:lnTo>
                  <a:pt x="1294" y="720"/>
                </a:lnTo>
                <a:lnTo>
                  <a:pt x="1325" y="686"/>
                </a:lnTo>
                <a:lnTo>
                  <a:pt x="1350" y="648"/>
                </a:lnTo>
                <a:lnTo>
                  <a:pt x="1375" y="605"/>
                </a:lnTo>
                <a:lnTo>
                  <a:pt x="1401" y="562"/>
                </a:lnTo>
                <a:lnTo>
                  <a:pt x="1431" y="515"/>
                </a:lnTo>
                <a:lnTo>
                  <a:pt x="1456" y="469"/>
                </a:lnTo>
                <a:lnTo>
                  <a:pt x="1482" y="422"/>
                </a:lnTo>
                <a:lnTo>
                  <a:pt x="1507" y="375"/>
                </a:lnTo>
                <a:lnTo>
                  <a:pt x="1532" y="328"/>
                </a:lnTo>
                <a:lnTo>
                  <a:pt x="1562" y="281"/>
                </a:lnTo>
                <a:lnTo>
                  <a:pt x="1588" y="238"/>
                </a:lnTo>
                <a:lnTo>
                  <a:pt x="1613" y="196"/>
                </a:lnTo>
                <a:lnTo>
                  <a:pt x="1638" y="157"/>
                </a:lnTo>
                <a:lnTo>
                  <a:pt x="1669" y="123"/>
                </a:lnTo>
                <a:lnTo>
                  <a:pt x="1694" y="93"/>
                </a:lnTo>
                <a:lnTo>
                  <a:pt x="1719" y="64"/>
                </a:lnTo>
                <a:lnTo>
                  <a:pt x="1744" y="42"/>
                </a:lnTo>
                <a:lnTo>
                  <a:pt x="1775" y="25"/>
                </a:lnTo>
                <a:lnTo>
                  <a:pt x="1800" y="12"/>
                </a:lnTo>
                <a:lnTo>
                  <a:pt x="1825" y="4"/>
                </a:lnTo>
                <a:lnTo>
                  <a:pt x="1851" y="0"/>
                </a:lnTo>
                <a:lnTo>
                  <a:pt x="1881" y="4"/>
                </a:lnTo>
                <a:lnTo>
                  <a:pt x="1906" y="12"/>
                </a:lnTo>
                <a:lnTo>
                  <a:pt x="1932" y="25"/>
                </a:lnTo>
                <a:lnTo>
                  <a:pt x="1957" y="42"/>
                </a:lnTo>
                <a:lnTo>
                  <a:pt x="1987" y="64"/>
                </a:lnTo>
                <a:lnTo>
                  <a:pt x="2012" y="93"/>
                </a:lnTo>
                <a:lnTo>
                  <a:pt x="2038" y="123"/>
                </a:lnTo>
                <a:lnTo>
                  <a:pt x="2063" y="162"/>
                </a:lnTo>
                <a:lnTo>
                  <a:pt x="2093" y="200"/>
                </a:lnTo>
                <a:lnTo>
                  <a:pt x="2119" y="238"/>
                </a:lnTo>
                <a:lnTo>
                  <a:pt x="2144" y="285"/>
                </a:lnTo>
                <a:lnTo>
                  <a:pt x="2169" y="328"/>
                </a:lnTo>
                <a:lnTo>
                  <a:pt x="2195" y="375"/>
                </a:lnTo>
                <a:lnTo>
                  <a:pt x="2225" y="422"/>
                </a:lnTo>
                <a:lnTo>
                  <a:pt x="2250" y="469"/>
                </a:lnTo>
                <a:lnTo>
                  <a:pt x="2275" y="515"/>
                </a:lnTo>
                <a:lnTo>
                  <a:pt x="2301" y="562"/>
                </a:lnTo>
                <a:lnTo>
                  <a:pt x="2331" y="605"/>
                </a:lnTo>
                <a:lnTo>
                  <a:pt x="2356" y="648"/>
                </a:lnTo>
                <a:lnTo>
                  <a:pt x="2382" y="686"/>
                </a:lnTo>
                <a:lnTo>
                  <a:pt x="2407" y="720"/>
                </a:lnTo>
                <a:lnTo>
                  <a:pt x="2437" y="750"/>
                </a:lnTo>
                <a:lnTo>
                  <a:pt x="2463" y="780"/>
                </a:lnTo>
                <a:lnTo>
                  <a:pt x="2488" y="801"/>
                </a:lnTo>
                <a:lnTo>
                  <a:pt x="2513" y="818"/>
                </a:lnTo>
                <a:lnTo>
                  <a:pt x="2543" y="831"/>
                </a:lnTo>
                <a:lnTo>
                  <a:pt x="2569" y="840"/>
                </a:lnTo>
                <a:lnTo>
                  <a:pt x="2594" y="844"/>
                </a:lnTo>
                <a:lnTo>
                  <a:pt x="2619" y="840"/>
                </a:lnTo>
                <a:lnTo>
                  <a:pt x="2650" y="831"/>
                </a:lnTo>
                <a:lnTo>
                  <a:pt x="2675" y="818"/>
                </a:lnTo>
                <a:lnTo>
                  <a:pt x="2700" y="801"/>
                </a:lnTo>
                <a:lnTo>
                  <a:pt x="2725" y="780"/>
                </a:lnTo>
                <a:lnTo>
                  <a:pt x="2756" y="750"/>
                </a:lnTo>
                <a:lnTo>
                  <a:pt x="2781" y="720"/>
                </a:lnTo>
                <a:lnTo>
                  <a:pt x="2806" y="686"/>
                </a:lnTo>
                <a:lnTo>
                  <a:pt x="2832" y="648"/>
                </a:lnTo>
                <a:lnTo>
                  <a:pt x="2862" y="605"/>
                </a:lnTo>
                <a:lnTo>
                  <a:pt x="2887" y="562"/>
                </a:lnTo>
                <a:lnTo>
                  <a:pt x="2913" y="515"/>
                </a:lnTo>
                <a:lnTo>
                  <a:pt x="2938" y="469"/>
                </a:lnTo>
                <a:lnTo>
                  <a:pt x="2963" y="422"/>
                </a:lnTo>
                <a:lnTo>
                  <a:pt x="2993" y="375"/>
                </a:lnTo>
                <a:lnTo>
                  <a:pt x="3019" y="328"/>
                </a:lnTo>
                <a:lnTo>
                  <a:pt x="3044" y="281"/>
                </a:lnTo>
                <a:lnTo>
                  <a:pt x="3069" y="238"/>
                </a:lnTo>
                <a:lnTo>
                  <a:pt x="3100" y="200"/>
                </a:lnTo>
                <a:lnTo>
                  <a:pt x="3125" y="157"/>
                </a:lnTo>
                <a:lnTo>
                  <a:pt x="3150" y="123"/>
                </a:lnTo>
                <a:lnTo>
                  <a:pt x="3175" y="93"/>
                </a:lnTo>
                <a:lnTo>
                  <a:pt x="3206" y="64"/>
                </a:lnTo>
                <a:lnTo>
                  <a:pt x="3231" y="42"/>
                </a:lnTo>
                <a:lnTo>
                  <a:pt x="3256" y="25"/>
                </a:lnTo>
                <a:lnTo>
                  <a:pt x="3282" y="12"/>
                </a:lnTo>
                <a:lnTo>
                  <a:pt x="3312" y="4"/>
                </a:lnTo>
                <a:lnTo>
                  <a:pt x="3337" y="0"/>
                </a:lnTo>
                <a:lnTo>
                  <a:pt x="3363" y="4"/>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10" name="Freeform 114"/>
          <p:cNvSpPr>
            <a:spLocks/>
          </p:cNvSpPr>
          <p:nvPr/>
        </p:nvSpPr>
        <p:spPr bwMode="auto">
          <a:xfrm>
            <a:off x="6255127" y="2582287"/>
            <a:ext cx="2697163" cy="1339850"/>
          </a:xfrm>
          <a:custGeom>
            <a:avLst/>
            <a:gdLst/>
            <a:ahLst/>
            <a:cxnLst>
              <a:cxn ang="0">
                <a:pos x="25" y="12"/>
              </a:cxn>
              <a:cxn ang="0">
                <a:pos x="80" y="42"/>
              </a:cxn>
              <a:cxn ang="0">
                <a:pos x="131" y="93"/>
              </a:cxn>
              <a:cxn ang="0">
                <a:pos x="187" y="157"/>
              </a:cxn>
              <a:cxn ang="0">
                <a:pos x="237" y="238"/>
              </a:cxn>
              <a:cxn ang="0">
                <a:pos x="293" y="328"/>
              </a:cxn>
              <a:cxn ang="0">
                <a:pos x="343" y="422"/>
              </a:cxn>
              <a:cxn ang="0">
                <a:pos x="399" y="515"/>
              </a:cxn>
              <a:cxn ang="0">
                <a:pos x="450" y="605"/>
              </a:cxn>
              <a:cxn ang="0">
                <a:pos x="505" y="686"/>
              </a:cxn>
              <a:cxn ang="0">
                <a:pos x="556" y="750"/>
              </a:cxn>
              <a:cxn ang="0">
                <a:pos x="611" y="801"/>
              </a:cxn>
              <a:cxn ang="0">
                <a:pos x="662" y="831"/>
              </a:cxn>
              <a:cxn ang="0">
                <a:pos x="718" y="844"/>
              </a:cxn>
              <a:cxn ang="0">
                <a:pos x="768" y="831"/>
              </a:cxn>
              <a:cxn ang="0">
                <a:pos x="824" y="801"/>
              </a:cxn>
              <a:cxn ang="0">
                <a:pos x="874" y="750"/>
              </a:cxn>
              <a:cxn ang="0">
                <a:pos x="930" y="686"/>
              </a:cxn>
              <a:cxn ang="0">
                <a:pos x="981" y="605"/>
              </a:cxn>
              <a:cxn ang="0">
                <a:pos x="1031" y="515"/>
              </a:cxn>
              <a:cxn ang="0">
                <a:pos x="1087" y="422"/>
              </a:cxn>
              <a:cxn ang="0">
                <a:pos x="1137" y="328"/>
              </a:cxn>
              <a:cxn ang="0">
                <a:pos x="1193" y="238"/>
              </a:cxn>
              <a:cxn ang="0">
                <a:pos x="1243" y="157"/>
              </a:cxn>
              <a:cxn ang="0">
                <a:pos x="1299" y="93"/>
              </a:cxn>
              <a:cxn ang="0">
                <a:pos x="1350" y="42"/>
              </a:cxn>
              <a:cxn ang="0">
                <a:pos x="1405" y="12"/>
              </a:cxn>
              <a:cxn ang="0">
                <a:pos x="1456" y="0"/>
              </a:cxn>
              <a:cxn ang="0">
                <a:pos x="1511" y="12"/>
              </a:cxn>
              <a:cxn ang="0">
                <a:pos x="1562" y="42"/>
              </a:cxn>
              <a:cxn ang="0">
                <a:pos x="1618" y="93"/>
              </a:cxn>
              <a:cxn ang="0">
                <a:pos x="1668" y="162"/>
              </a:cxn>
            </a:cxnLst>
            <a:rect l="0" t="0" r="r" b="b"/>
            <a:pathLst>
              <a:path w="1699" h="844">
                <a:moveTo>
                  <a:pt x="0" y="4"/>
                </a:moveTo>
                <a:lnTo>
                  <a:pt x="25" y="12"/>
                </a:lnTo>
                <a:lnTo>
                  <a:pt x="55" y="25"/>
                </a:lnTo>
                <a:lnTo>
                  <a:pt x="80" y="42"/>
                </a:lnTo>
                <a:lnTo>
                  <a:pt x="106" y="64"/>
                </a:lnTo>
                <a:lnTo>
                  <a:pt x="131" y="93"/>
                </a:lnTo>
                <a:lnTo>
                  <a:pt x="161" y="123"/>
                </a:lnTo>
                <a:lnTo>
                  <a:pt x="187" y="157"/>
                </a:lnTo>
                <a:lnTo>
                  <a:pt x="212" y="196"/>
                </a:lnTo>
                <a:lnTo>
                  <a:pt x="237" y="238"/>
                </a:lnTo>
                <a:lnTo>
                  <a:pt x="263" y="281"/>
                </a:lnTo>
                <a:lnTo>
                  <a:pt x="293" y="328"/>
                </a:lnTo>
                <a:lnTo>
                  <a:pt x="318" y="375"/>
                </a:lnTo>
                <a:lnTo>
                  <a:pt x="343" y="422"/>
                </a:lnTo>
                <a:lnTo>
                  <a:pt x="369" y="469"/>
                </a:lnTo>
                <a:lnTo>
                  <a:pt x="399" y="515"/>
                </a:lnTo>
                <a:lnTo>
                  <a:pt x="424" y="562"/>
                </a:lnTo>
                <a:lnTo>
                  <a:pt x="450" y="605"/>
                </a:lnTo>
                <a:lnTo>
                  <a:pt x="475" y="648"/>
                </a:lnTo>
                <a:lnTo>
                  <a:pt x="505" y="686"/>
                </a:lnTo>
                <a:lnTo>
                  <a:pt x="530" y="720"/>
                </a:lnTo>
                <a:lnTo>
                  <a:pt x="556" y="750"/>
                </a:lnTo>
                <a:lnTo>
                  <a:pt x="581" y="780"/>
                </a:lnTo>
                <a:lnTo>
                  <a:pt x="611" y="801"/>
                </a:lnTo>
                <a:lnTo>
                  <a:pt x="637" y="818"/>
                </a:lnTo>
                <a:lnTo>
                  <a:pt x="662" y="831"/>
                </a:lnTo>
                <a:lnTo>
                  <a:pt x="687" y="840"/>
                </a:lnTo>
                <a:lnTo>
                  <a:pt x="718" y="844"/>
                </a:lnTo>
                <a:lnTo>
                  <a:pt x="743" y="840"/>
                </a:lnTo>
                <a:lnTo>
                  <a:pt x="768" y="831"/>
                </a:lnTo>
                <a:lnTo>
                  <a:pt x="793" y="818"/>
                </a:lnTo>
                <a:lnTo>
                  <a:pt x="824" y="801"/>
                </a:lnTo>
                <a:lnTo>
                  <a:pt x="849" y="780"/>
                </a:lnTo>
                <a:lnTo>
                  <a:pt x="874" y="750"/>
                </a:lnTo>
                <a:lnTo>
                  <a:pt x="900" y="720"/>
                </a:lnTo>
                <a:lnTo>
                  <a:pt x="930" y="686"/>
                </a:lnTo>
                <a:lnTo>
                  <a:pt x="955" y="643"/>
                </a:lnTo>
                <a:lnTo>
                  <a:pt x="981" y="605"/>
                </a:lnTo>
                <a:lnTo>
                  <a:pt x="1006" y="562"/>
                </a:lnTo>
                <a:lnTo>
                  <a:pt x="1031" y="515"/>
                </a:lnTo>
                <a:lnTo>
                  <a:pt x="1061" y="469"/>
                </a:lnTo>
                <a:lnTo>
                  <a:pt x="1087" y="422"/>
                </a:lnTo>
                <a:lnTo>
                  <a:pt x="1112" y="375"/>
                </a:lnTo>
                <a:lnTo>
                  <a:pt x="1137" y="328"/>
                </a:lnTo>
                <a:lnTo>
                  <a:pt x="1168" y="281"/>
                </a:lnTo>
                <a:lnTo>
                  <a:pt x="1193" y="238"/>
                </a:lnTo>
                <a:lnTo>
                  <a:pt x="1218" y="196"/>
                </a:lnTo>
                <a:lnTo>
                  <a:pt x="1243" y="157"/>
                </a:lnTo>
                <a:lnTo>
                  <a:pt x="1274" y="123"/>
                </a:lnTo>
                <a:lnTo>
                  <a:pt x="1299" y="93"/>
                </a:lnTo>
                <a:lnTo>
                  <a:pt x="1324" y="64"/>
                </a:lnTo>
                <a:lnTo>
                  <a:pt x="1350" y="42"/>
                </a:lnTo>
                <a:lnTo>
                  <a:pt x="1380" y="25"/>
                </a:lnTo>
                <a:lnTo>
                  <a:pt x="1405" y="12"/>
                </a:lnTo>
                <a:lnTo>
                  <a:pt x="1431" y="4"/>
                </a:lnTo>
                <a:lnTo>
                  <a:pt x="1456" y="0"/>
                </a:lnTo>
                <a:lnTo>
                  <a:pt x="1486" y="4"/>
                </a:lnTo>
                <a:lnTo>
                  <a:pt x="1511" y="12"/>
                </a:lnTo>
                <a:lnTo>
                  <a:pt x="1537" y="25"/>
                </a:lnTo>
                <a:lnTo>
                  <a:pt x="1562" y="42"/>
                </a:lnTo>
                <a:lnTo>
                  <a:pt x="1592" y="64"/>
                </a:lnTo>
                <a:lnTo>
                  <a:pt x="1618" y="93"/>
                </a:lnTo>
                <a:lnTo>
                  <a:pt x="1643" y="123"/>
                </a:lnTo>
                <a:lnTo>
                  <a:pt x="1668" y="162"/>
                </a:lnTo>
                <a:lnTo>
                  <a:pt x="1699" y="20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11" name="Rectangle 115"/>
          <p:cNvSpPr>
            <a:spLocks noChangeArrowheads="1"/>
          </p:cNvSpPr>
          <p:nvPr/>
        </p:nvSpPr>
        <p:spPr bwMode="auto">
          <a:xfrm>
            <a:off x="4624802" y="2156622"/>
            <a:ext cx="82715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Narrow" pitchFamily="34" charset="0"/>
                <a:cs typeface="Arial" pitchFamily="34" charset="0"/>
              </a:rPr>
              <a:t>Angular position</a:t>
            </a:r>
            <a:endParaRPr kumimoji="0" lang="en-US" sz="18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106613" name="Rectangle 117"/>
          <p:cNvSpPr>
            <a:spLocks noChangeArrowheads="1"/>
          </p:cNvSpPr>
          <p:nvPr/>
        </p:nvSpPr>
        <p:spPr bwMode="auto">
          <a:xfrm rot="16200000">
            <a:off x="242202" y="3118429"/>
            <a:ext cx="875240"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displacement (degrees)</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14" name="Rectangle 118"/>
          <p:cNvSpPr>
            <a:spLocks noChangeArrowheads="1"/>
          </p:cNvSpPr>
          <p:nvPr/>
        </p:nvSpPr>
        <p:spPr bwMode="auto">
          <a:xfrm>
            <a:off x="900484" y="4063432"/>
            <a:ext cx="2404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 </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16" name="Freeform 120"/>
          <p:cNvSpPr>
            <a:spLocks/>
          </p:cNvSpPr>
          <p:nvPr/>
        </p:nvSpPr>
        <p:spPr bwMode="auto">
          <a:xfrm>
            <a:off x="916364" y="2541012"/>
            <a:ext cx="5338763" cy="1435100"/>
          </a:xfrm>
          <a:custGeom>
            <a:avLst/>
            <a:gdLst/>
            <a:ahLst/>
            <a:cxnLst>
              <a:cxn ang="0">
                <a:pos x="51" y="448"/>
              </a:cxn>
              <a:cxn ang="0">
                <a:pos x="131" y="448"/>
              </a:cxn>
              <a:cxn ang="0">
                <a:pos x="207" y="448"/>
              </a:cxn>
              <a:cxn ang="0">
                <a:pos x="288" y="448"/>
              </a:cxn>
              <a:cxn ang="0">
                <a:pos x="369" y="448"/>
              </a:cxn>
              <a:cxn ang="0">
                <a:pos x="450" y="422"/>
              </a:cxn>
              <a:cxn ang="0">
                <a:pos x="526" y="98"/>
              </a:cxn>
              <a:cxn ang="0">
                <a:pos x="607" y="55"/>
              </a:cxn>
              <a:cxn ang="0">
                <a:pos x="688" y="269"/>
              </a:cxn>
              <a:cxn ang="0">
                <a:pos x="764" y="465"/>
              </a:cxn>
              <a:cxn ang="0">
                <a:pos x="844" y="588"/>
              </a:cxn>
              <a:cxn ang="0">
                <a:pos x="925" y="648"/>
              </a:cxn>
              <a:cxn ang="0">
                <a:pos x="1006" y="691"/>
              </a:cxn>
              <a:cxn ang="0">
                <a:pos x="1082" y="746"/>
              </a:cxn>
              <a:cxn ang="0">
                <a:pos x="1163" y="797"/>
              </a:cxn>
              <a:cxn ang="0">
                <a:pos x="1244" y="810"/>
              </a:cxn>
              <a:cxn ang="0">
                <a:pos x="1325" y="776"/>
              </a:cxn>
              <a:cxn ang="0">
                <a:pos x="1401" y="704"/>
              </a:cxn>
              <a:cxn ang="0">
                <a:pos x="1482" y="610"/>
              </a:cxn>
              <a:cxn ang="0">
                <a:pos x="1562" y="495"/>
              </a:cxn>
              <a:cxn ang="0">
                <a:pos x="1638" y="307"/>
              </a:cxn>
              <a:cxn ang="0">
                <a:pos x="1719" y="90"/>
              </a:cxn>
              <a:cxn ang="0">
                <a:pos x="1800" y="4"/>
              </a:cxn>
              <a:cxn ang="0">
                <a:pos x="1881" y="9"/>
              </a:cxn>
              <a:cxn ang="0">
                <a:pos x="1957" y="38"/>
              </a:cxn>
              <a:cxn ang="0">
                <a:pos x="2038" y="102"/>
              </a:cxn>
              <a:cxn ang="0">
                <a:pos x="2119" y="205"/>
              </a:cxn>
              <a:cxn ang="0">
                <a:pos x="2195" y="345"/>
              </a:cxn>
              <a:cxn ang="0">
                <a:pos x="2275" y="490"/>
              </a:cxn>
              <a:cxn ang="0">
                <a:pos x="2356" y="631"/>
              </a:cxn>
              <a:cxn ang="0">
                <a:pos x="2437" y="750"/>
              </a:cxn>
              <a:cxn ang="0">
                <a:pos x="2513" y="844"/>
              </a:cxn>
              <a:cxn ang="0">
                <a:pos x="2594" y="904"/>
              </a:cxn>
              <a:cxn ang="0">
                <a:pos x="2675" y="883"/>
              </a:cxn>
              <a:cxn ang="0">
                <a:pos x="2756" y="814"/>
              </a:cxn>
              <a:cxn ang="0">
                <a:pos x="2832" y="729"/>
              </a:cxn>
              <a:cxn ang="0">
                <a:pos x="2913" y="631"/>
              </a:cxn>
              <a:cxn ang="0">
                <a:pos x="2993" y="516"/>
              </a:cxn>
              <a:cxn ang="0">
                <a:pos x="3069" y="354"/>
              </a:cxn>
              <a:cxn ang="0">
                <a:pos x="3150" y="171"/>
              </a:cxn>
              <a:cxn ang="0">
                <a:pos x="3231" y="64"/>
              </a:cxn>
              <a:cxn ang="0">
                <a:pos x="3312" y="21"/>
              </a:cxn>
            </a:cxnLst>
            <a:rect l="0" t="0" r="r" b="b"/>
            <a:pathLst>
              <a:path w="3363" h="904">
                <a:moveTo>
                  <a:pt x="0" y="448"/>
                </a:moveTo>
                <a:lnTo>
                  <a:pt x="25" y="448"/>
                </a:lnTo>
                <a:lnTo>
                  <a:pt x="51" y="448"/>
                </a:lnTo>
                <a:lnTo>
                  <a:pt x="76" y="448"/>
                </a:lnTo>
                <a:lnTo>
                  <a:pt x="101" y="448"/>
                </a:lnTo>
                <a:lnTo>
                  <a:pt x="131" y="448"/>
                </a:lnTo>
                <a:lnTo>
                  <a:pt x="157" y="448"/>
                </a:lnTo>
                <a:lnTo>
                  <a:pt x="182" y="448"/>
                </a:lnTo>
                <a:lnTo>
                  <a:pt x="207" y="448"/>
                </a:lnTo>
                <a:lnTo>
                  <a:pt x="238" y="448"/>
                </a:lnTo>
                <a:lnTo>
                  <a:pt x="263" y="448"/>
                </a:lnTo>
                <a:lnTo>
                  <a:pt x="288" y="448"/>
                </a:lnTo>
                <a:lnTo>
                  <a:pt x="313" y="448"/>
                </a:lnTo>
                <a:lnTo>
                  <a:pt x="344" y="448"/>
                </a:lnTo>
                <a:lnTo>
                  <a:pt x="369" y="448"/>
                </a:lnTo>
                <a:lnTo>
                  <a:pt x="394" y="448"/>
                </a:lnTo>
                <a:lnTo>
                  <a:pt x="420" y="452"/>
                </a:lnTo>
                <a:lnTo>
                  <a:pt x="450" y="422"/>
                </a:lnTo>
                <a:lnTo>
                  <a:pt x="475" y="320"/>
                </a:lnTo>
                <a:lnTo>
                  <a:pt x="501" y="196"/>
                </a:lnTo>
                <a:lnTo>
                  <a:pt x="526" y="98"/>
                </a:lnTo>
                <a:lnTo>
                  <a:pt x="556" y="38"/>
                </a:lnTo>
                <a:lnTo>
                  <a:pt x="581" y="26"/>
                </a:lnTo>
                <a:lnTo>
                  <a:pt x="607" y="55"/>
                </a:lnTo>
                <a:lnTo>
                  <a:pt x="632" y="115"/>
                </a:lnTo>
                <a:lnTo>
                  <a:pt x="662" y="188"/>
                </a:lnTo>
                <a:lnTo>
                  <a:pt x="688" y="269"/>
                </a:lnTo>
                <a:lnTo>
                  <a:pt x="713" y="341"/>
                </a:lnTo>
                <a:lnTo>
                  <a:pt x="738" y="409"/>
                </a:lnTo>
                <a:lnTo>
                  <a:pt x="764" y="465"/>
                </a:lnTo>
                <a:lnTo>
                  <a:pt x="794" y="516"/>
                </a:lnTo>
                <a:lnTo>
                  <a:pt x="819" y="554"/>
                </a:lnTo>
                <a:lnTo>
                  <a:pt x="844" y="588"/>
                </a:lnTo>
                <a:lnTo>
                  <a:pt x="870" y="614"/>
                </a:lnTo>
                <a:lnTo>
                  <a:pt x="900" y="631"/>
                </a:lnTo>
                <a:lnTo>
                  <a:pt x="925" y="648"/>
                </a:lnTo>
                <a:lnTo>
                  <a:pt x="951" y="661"/>
                </a:lnTo>
                <a:lnTo>
                  <a:pt x="976" y="678"/>
                </a:lnTo>
                <a:lnTo>
                  <a:pt x="1006" y="691"/>
                </a:lnTo>
                <a:lnTo>
                  <a:pt x="1032" y="708"/>
                </a:lnTo>
                <a:lnTo>
                  <a:pt x="1057" y="729"/>
                </a:lnTo>
                <a:lnTo>
                  <a:pt x="1082" y="746"/>
                </a:lnTo>
                <a:lnTo>
                  <a:pt x="1112" y="763"/>
                </a:lnTo>
                <a:lnTo>
                  <a:pt x="1138" y="780"/>
                </a:lnTo>
                <a:lnTo>
                  <a:pt x="1163" y="797"/>
                </a:lnTo>
                <a:lnTo>
                  <a:pt x="1188" y="806"/>
                </a:lnTo>
                <a:lnTo>
                  <a:pt x="1219" y="810"/>
                </a:lnTo>
                <a:lnTo>
                  <a:pt x="1244" y="810"/>
                </a:lnTo>
                <a:lnTo>
                  <a:pt x="1269" y="806"/>
                </a:lnTo>
                <a:lnTo>
                  <a:pt x="1294" y="793"/>
                </a:lnTo>
                <a:lnTo>
                  <a:pt x="1325" y="776"/>
                </a:lnTo>
                <a:lnTo>
                  <a:pt x="1350" y="755"/>
                </a:lnTo>
                <a:lnTo>
                  <a:pt x="1375" y="729"/>
                </a:lnTo>
                <a:lnTo>
                  <a:pt x="1401" y="704"/>
                </a:lnTo>
                <a:lnTo>
                  <a:pt x="1431" y="674"/>
                </a:lnTo>
                <a:lnTo>
                  <a:pt x="1456" y="644"/>
                </a:lnTo>
                <a:lnTo>
                  <a:pt x="1482" y="610"/>
                </a:lnTo>
                <a:lnTo>
                  <a:pt x="1507" y="571"/>
                </a:lnTo>
                <a:lnTo>
                  <a:pt x="1532" y="537"/>
                </a:lnTo>
                <a:lnTo>
                  <a:pt x="1562" y="495"/>
                </a:lnTo>
                <a:lnTo>
                  <a:pt x="1588" y="452"/>
                </a:lnTo>
                <a:lnTo>
                  <a:pt x="1613" y="388"/>
                </a:lnTo>
                <a:lnTo>
                  <a:pt x="1638" y="307"/>
                </a:lnTo>
                <a:lnTo>
                  <a:pt x="1669" y="226"/>
                </a:lnTo>
                <a:lnTo>
                  <a:pt x="1694" y="149"/>
                </a:lnTo>
                <a:lnTo>
                  <a:pt x="1719" y="90"/>
                </a:lnTo>
                <a:lnTo>
                  <a:pt x="1744" y="47"/>
                </a:lnTo>
                <a:lnTo>
                  <a:pt x="1775" y="21"/>
                </a:lnTo>
                <a:lnTo>
                  <a:pt x="1800" y="4"/>
                </a:lnTo>
                <a:lnTo>
                  <a:pt x="1825" y="0"/>
                </a:lnTo>
                <a:lnTo>
                  <a:pt x="1851" y="0"/>
                </a:lnTo>
                <a:lnTo>
                  <a:pt x="1881" y="9"/>
                </a:lnTo>
                <a:lnTo>
                  <a:pt x="1906" y="17"/>
                </a:lnTo>
                <a:lnTo>
                  <a:pt x="1932" y="26"/>
                </a:lnTo>
                <a:lnTo>
                  <a:pt x="1957" y="38"/>
                </a:lnTo>
                <a:lnTo>
                  <a:pt x="1987" y="55"/>
                </a:lnTo>
                <a:lnTo>
                  <a:pt x="2012" y="77"/>
                </a:lnTo>
                <a:lnTo>
                  <a:pt x="2038" y="102"/>
                </a:lnTo>
                <a:lnTo>
                  <a:pt x="2063" y="132"/>
                </a:lnTo>
                <a:lnTo>
                  <a:pt x="2093" y="166"/>
                </a:lnTo>
                <a:lnTo>
                  <a:pt x="2119" y="205"/>
                </a:lnTo>
                <a:lnTo>
                  <a:pt x="2144" y="247"/>
                </a:lnTo>
                <a:lnTo>
                  <a:pt x="2169" y="294"/>
                </a:lnTo>
                <a:lnTo>
                  <a:pt x="2195" y="345"/>
                </a:lnTo>
                <a:lnTo>
                  <a:pt x="2225" y="392"/>
                </a:lnTo>
                <a:lnTo>
                  <a:pt x="2250" y="443"/>
                </a:lnTo>
                <a:lnTo>
                  <a:pt x="2275" y="490"/>
                </a:lnTo>
                <a:lnTo>
                  <a:pt x="2301" y="541"/>
                </a:lnTo>
                <a:lnTo>
                  <a:pt x="2331" y="588"/>
                </a:lnTo>
                <a:lnTo>
                  <a:pt x="2356" y="631"/>
                </a:lnTo>
                <a:lnTo>
                  <a:pt x="2382" y="674"/>
                </a:lnTo>
                <a:lnTo>
                  <a:pt x="2407" y="712"/>
                </a:lnTo>
                <a:lnTo>
                  <a:pt x="2437" y="750"/>
                </a:lnTo>
                <a:lnTo>
                  <a:pt x="2463" y="785"/>
                </a:lnTo>
                <a:lnTo>
                  <a:pt x="2488" y="814"/>
                </a:lnTo>
                <a:lnTo>
                  <a:pt x="2513" y="844"/>
                </a:lnTo>
                <a:lnTo>
                  <a:pt x="2543" y="874"/>
                </a:lnTo>
                <a:lnTo>
                  <a:pt x="2569" y="895"/>
                </a:lnTo>
                <a:lnTo>
                  <a:pt x="2594" y="904"/>
                </a:lnTo>
                <a:lnTo>
                  <a:pt x="2619" y="904"/>
                </a:lnTo>
                <a:lnTo>
                  <a:pt x="2650" y="895"/>
                </a:lnTo>
                <a:lnTo>
                  <a:pt x="2675" y="883"/>
                </a:lnTo>
                <a:lnTo>
                  <a:pt x="2700" y="861"/>
                </a:lnTo>
                <a:lnTo>
                  <a:pt x="2725" y="840"/>
                </a:lnTo>
                <a:lnTo>
                  <a:pt x="2756" y="814"/>
                </a:lnTo>
                <a:lnTo>
                  <a:pt x="2781" y="789"/>
                </a:lnTo>
                <a:lnTo>
                  <a:pt x="2806" y="759"/>
                </a:lnTo>
                <a:lnTo>
                  <a:pt x="2832" y="729"/>
                </a:lnTo>
                <a:lnTo>
                  <a:pt x="2862" y="699"/>
                </a:lnTo>
                <a:lnTo>
                  <a:pt x="2887" y="665"/>
                </a:lnTo>
                <a:lnTo>
                  <a:pt x="2913" y="631"/>
                </a:lnTo>
                <a:lnTo>
                  <a:pt x="2938" y="597"/>
                </a:lnTo>
                <a:lnTo>
                  <a:pt x="2963" y="559"/>
                </a:lnTo>
                <a:lnTo>
                  <a:pt x="2993" y="516"/>
                </a:lnTo>
                <a:lnTo>
                  <a:pt x="3019" y="473"/>
                </a:lnTo>
                <a:lnTo>
                  <a:pt x="3044" y="418"/>
                </a:lnTo>
                <a:lnTo>
                  <a:pt x="3069" y="354"/>
                </a:lnTo>
                <a:lnTo>
                  <a:pt x="3100" y="286"/>
                </a:lnTo>
                <a:lnTo>
                  <a:pt x="3125" y="226"/>
                </a:lnTo>
                <a:lnTo>
                  <a:pt x="3150" y="171"/>
                </a:lnTo>
                <a:lnTo>
                  <a:pt x="3175" y="124"/>
                </a:lnTo>
                <a:lnTo>
                  <a:pt x="3206" y="90"/>
                </a:lnTo>
                <a:lnTo>
                  <a:pt x="3231" y="64"/>
                </a:lnTo>
                <a:lnTo>
                  <a:pt x="3256" y="43"/>
                </a:lnTo>
                <a:lnTo>
                  <a:pt x="3282" y="30"/>
                </a:lnTo>
                <a:lnTo>
                  <a:pt x="3312" y="21"/>
                </a:lnTo>
                <a:lnTo>
                  <a:pt x="3337" y="13"/>
                </a:lnTo>
                <a:lnTo>
                  <a:pt x="3363" y="13"/>
                </a:lnTo>
              </a:path>
            </a:pathLst>
          </a:custGeom>
          <a:noFill/>
          <a:ln w="0">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17" name="Freeform 121"/>
          <p:cNvSpPr>
            <a:spLocks/>
          </p:cNvSpPr>
          <p:nvPr/>
        </p:nvSpPr>
        <p:spPr bwMode="auto">
          <a:xfrm>
            <a:off x="6255127" y="2561651"/>
            <a:ext cx="2697163" cy="1427163"/>
          </a:xfrm>
          <a:custGeom>
            <a:avLst/>
            <a:gdLst/>
            <a:ahLst/>
            <a:cxnLst>
              <a:cxn ang="0">
                <a:pos x="25" y="0"/>
              </a:cxn>
              <a:cxn ang="0">
                <a:pos x="80" y="21"/>
              </a:cxn>
              <a:cxn ang="0">
                <a:pos x="131" y="60"/>
              </a:cxn>
              <a:cxn ang="0">
                <a:pos x="187" y="119"/>
              </a:cxn>
              <a:cxn ang="0">
                <a:pos x="237" y="196"/>
              </a:cxn>
              <a:cxn ang="0">
                <a:pos x="293" y="285"/>
              </a:cxn>
              <a:cxn ang="0">
                <a:pos x="343" y="379"/>
              </a:cxn>
              <a:cxn ang="0">
                <a:pos x="399" y="477"/>
              </a:cxn>
              <a:cxn ang="0">
                <a:pos x="450" y="575"/>
              </a:cxn>
              <a:cxn ang="0">
                <a:pos x="505" y="661"/>
              </a:cxn>
              <a:cxn ang="0">
                <a:pos x="556" y="742"/>
              </a:cxn>
              <a:cxn ang="0">
                <a:pos x="611" y="810"/>
              </a:cxn>
              <a:cxn ang="0">
                <a:pos x="662" y="870"/>
              </a:cxn>
              <a:cxn ang="0">
                <a:pos x="718" y="899"/>
              </a:cxn>
              <a:cxn ang="0">
                <a:pos x="768" y="882"/>
              </a:cxn>
              <a:cxn ang="0">
                <a:pos x="824" y="848"/>
              </a:cxn>
              <a:cxn ang="0">
                <a:pos x="874" y="801"/>
              </a:cxn>
              <a:cxn ang="0">
                <a:pos x="930" y="750"/>
              </a:cxn>
              <a:cxn ang="0">
                <a:pos x="981" y="691"/>
              </a:cxn>
              <a:cxn ang="0">
                <a:pos x="1031" y="627"/>
              </a:cxn>
              <a:cxn ang="0">
                <a:pos x="1087" y="554"/>
              </a:cxn>
              <a:cxn ang="0">
                <a:pos x="1137" y="469"/>
              </a:cxn>
              <a:cxn ang="0">
                <a:pos x="1193" y="362"/>
              </a:cxn>
              <a:cxn ang="0">
                <a:pos x="1243" y="230"/>
              </a:cxn>
              <a:cxn ang="0">
                <a:pos x="1299" y="119"/>
              </a:cxn>
              <a:cxn ang="0">
                <a:pos x="1350" y="47"/>
              </a:cxn>
              <a:cxn ang="0">
                <a:pos x="1405" y="8"/>
              </a:cxn>
              <a:cxn ang="0">
                <a:pos x="1456" y="0"/>
              </a:cxn>
              <a:cxn ang="0">
                <a:pos x="1511" y="0"/>
              </a:cxn>
              <a:cxn ang="0">
                <a:pos x="1562" y="21"/>
              </a:cxn>
              <a:cxn ang="0">
                <a:pos x="1618" y="60"/>
              </a:cxn>
              <a:cxn ang="0">
                <a:pos x="1668" y="119"/>
              </a:cxn>
            </a:cxnLst>
            <a:rect l="0" t="0" r="r" b="b"/>
            <a:pathLst>
              <a:path w="1699" h="899">
                <a:moveTo>
                  <a:pt x="0" y="0"/>
                </a:moveTo>
                <a:lnTo>
                  <a:pt x="25" y="0"/>
                </a:lnTo>
                <a:lnTo>
                  <a:pt x="55" y="8"/>
                </a:lnTo>
                <a:lnTo>
                  <a:pt x="80" y="21"/>
                </a:lnTo>
                <a:lnTo>
                  <a:pt x="106" y="38"/>
                </a:lnTo>
                <a:lnTo>
                  <a:pt x="131" y="60"/>
                </a:lnTo>
                <a:lnTo>
                  <a:pt x="161" y="85"/>
                </a:lnTo>
                <a:lnTo>
                  <a:pt x="187" y="119"/>
                </a:lnTo>
                <a:lnTo>
                  <a:pt x="212" y="153"/>
                </a:lnTo>
                <a:lnTo>
                  <a:pt x="237" y="196"/>
                </a:lnTo>
                <a:lnTo>
                  <a:pt x="263" y="239"/>
                </a:lnTo>
                <a:lnTo>
                  <a:pt x="293" y="285"/>
                </a:lnTo>
                <a:lnTo>
                  <a:pt x="318" y="332"/>
                </a:lnTo>
                <a:lnTo>
                  <a:pt x="343" y="379"/>
                </a:lnTo>
                <a:lnTo>
                  <a:pt x="369" y="430"/>
                </a:lnTo>
                <a:lnTo>
                  <a:pt x="399" y="477"/>
                </a:lnTo>
                <a:lnTo>
                  <a:pt x="424" y="528"/>
                </a:lnTo>
                <a:lnTo>
                  <a:pt x="450" y="575"/>
                </a:lnTo>
                <a:lnTo>
                  <a:pt x="475" y="618"/>
                </a:lnTo>
                <a:lnTo>
                  <a:pt x="505" y="661"/>
                </a:lnTo>
                <a:lnTo>
                  <a:pt x="530" y="703"/>
                </a:lnTo>
                <a:lnTo>
                  <a:pt x="556" y="742"/>
                </a:lnTo>
                <a:lnTo>
                  <a:pt x="581" y="776"/>
                </a:lnTo>
                <a:lnTo>
                  <a:pt x="611" y="810"/>
                </a:lnTo>
                <a:lnTo>
                  <a:pt x="637" y="840"/>
                </a:lnTo>
                <a:lnTo>
                  <a:pt x="662" y="870"/>
                </a:lnTo>
                <a:lnTo>
                  <a:pt x="687" y="891"/>
                </a:lnTo>
                <a:lnTo>
                  <a:pt x="718" y="899"/>
                </a:lnTo>
                <a:lnTo>
                  <a:pt x="743" y="895"/>
                </a:lnTo>
                <a:lnTo>
                  <a:pt x="768" y="882"/>
                </a:lnTo>
                <a:lnTo>
                  <a:pt x="793" y="865"/>
                </a:lnTo>
                <a:lnTo>
                  <a:pt x="824" y="848"/>
                </a:lnTo>
                <a:lnTo>
                  <a:pt x="849" y="827"/>
                </a:lnTo>
                <a:lnTo>
                  <a:pt x="874" y="801"/>
                </a:lnTo>
                <a:lnTo>
                  <a:pt x="900" y="776"/>
                </a:lnTo>
                <a:lnTo>
                  <a:pt x="930" y="750"/>
                </a:lnTo>
                <a:lnTo>
                  <a:pt x="955" y="720"/>
                </a:lnTo>
                <a:lnTo>
                  <a:pt x="981" y="691"/>
                </a:lnTo>
                <a:lnTo>
                  <a:pt x="1006" y="661"/>
                </a:lnTo>
                <a:lnTo>
                  <a:pt x="1031" y="627"/>
                </a:lnTo>
                <a:lnTo>
                  <a:pt x="1061" y="592"/>
                </a:lnTo>
                <a:lnTo>
                  <a:pt x="1087" y="554"/>
                </a:lnTo>
                <a:lnTo>
                  <a:pt x="1112" y="511"/>
                </a:lnTo>
                <a:lnTo>
                  <a:pt x="1137" y="469"/>
                </a:lnTo>
                <a:lnTo>
                  <a:pt x="1168" y="422"/>
                </a:lnTo>
                <a:lnTo>
                  <a:pt x="1193" y="362"/>
                </a:lnTo>
                <a:lnTo>
                  <a:pt x="1218" y="298"/>
                </a:lnTo>
                <a:lnTo>
                  <a:pt x="1243" y="230"/>
                </a:lnTo>
                <a:lnTo>
                  <a:pt x="1274" y="170"/>
                </a:lnTo>
                <a:lnTo>
                  <a:pt x="1299" y="119"/>
                </a:lnTo>
                <a:lnTo>
                  <a:pt x="1324" y="77"/>
                </a:lnTo>
                <a:lnTo>
                  <a:pt x="1350" y="47"/>
                </a:lnTo>
                <a:lnTo>
                  <a:pt x="1380" y="25"/>
                </a:lnTo>
                <a:lnTo>
                  <a:pt x="1405" y="8"/>
                </a:lnTo>
                <a:lnTo>
                  <a:pt x="1431" y="0"/>
                </a:lnTo>
                <a:lnTo>
                  <a:pt x="1456" y="0"/>
                </a:lnTo>
                <a:lnTo>
                  <a:pt x="1486" y="0"/>
                </a:lnTo>
                <a:lnTo>
                  <a:pt x="1511" y="0"/>
                </a:lnTo>
                <a:lnTo>
                  <a:pt x="1537" y="8"/>
                </a:lnTo>
                <a:lnTo>
                  <a:pt x="1562" y="21"/>
                </a:lnTo>
                <a:lnTo>
                  <a:pt x="1592" y="38"/>
                </a:lnTo>
                <a:lnTo>
                  <a:pt x="1618" y="60"/>
                </a:lnTo>
                <a:lnTo>
                  <a:pt x="1643" y="85"/>
                </a:lnTo>
                <a:lnTo>
                  <a:pt x="1668" y="119"/>
                </a:lnTo>
                <a:lnTo>
                  <a:pt x="1699" y="153"/>
                </a:lnTo>
              </a:path>
            </a:pathLst>
          </a:custGeom>
          <a:noFill/>
          <a:ln w="0">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77" name="Line 181"/>
          <p:cNvSpPr>
            <a:spLocks noChangeShapeType="1"/>
          </p:cNvSpPr>
          <p:nvPr/>
        </p:nvSpPr>
        <p:spPr bwMode="auto">
          <a:xfrm>
            <a:off x="916364" y="4715144"/>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1" name="Rectangle 10"/>
          <p:cNvSpPr/>
          <p:nvPr/>
        </p:nvSpPr>
        <p:spPr>
          <a:xfrm>
            <a:off x="2117681" y="4604886"/>
            <a:ext cx="432049" cy="144016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15" name="Rectangle 14"/>
          <p:cNvSpPr/>
          <p:nvPr/>
        </p:nvSpPr>
        <p:spPr>
          <a:xfrm>
            <a:off x="2837761" y="4604886"/>
            <a:ext cx="432049" cy="144016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16" name="Rectangle 15"/>
          <p:cNvSpPr/>
          <p:nvPr/>
        </p:nvSpPr>
        <p:spPr>
          <a:xfrm>
            <a:off x="4479588" y="4604886"/>
            <a:ext cx="402602" cy="144016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17" name="Rectangle 16"/>
          <p:cNvSpPr/>
          <p:nvPr/>
        </p:nvSpPr>
        <p:spPr>
          <a:xfrm>
            <a:off x="5163583" y="4604886"/>
            <a:ext cx="432049" cy="144016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18" name="Rectangle 17"/>
          <p:cNvSpPr/>
          <p:nvPr/>
        </p:nvSpPr>
        <p:spPr>
          <a:xfrm>
            <a:off x="6840763" y="4604886"/>
            <a:ext cx="389487" cy="144016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19" name="Rectangle 18"/>
          <p:cNvSpPr/>
          <p:nvPr/>
        </p:nvSpPr>
        <p:spPr>
          <a:xfrm>
            <a:off x="7560843" y="4604886"/>
            <a:ext cx="389487" cy="144016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106631" name="Rectangle 135"/>
          <p:cNvSpPr>
            <a:spLocks noChangeArrowheads="1"/>
          </p:cNvSpPr>
          <p:nvPr/>
        </p:nvSpPr>
        <p:spPr bwMode="auto">
          <a:xfrm>
            <a:off x="916364" y="4545281"/>
            <a:ext cx="8035925" cy="15494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33" name="Line 137"/>
          <p:cNvSpPr>
            <a:spLocks noChangeShapeType="1"/>
          </p:cNvSpPr>
          <p:nvPr/>
        </p:nvSpPr>
        <p:spPr bwMode="auto">
          <a:xfrm>
            <a:off x="916364" y="6094681"/>
            <a:ext cx="80359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35" name="Line 139"/>
          <p:cNvSpPr>
            <a:spLocks noChangeShapeType="1"/>
          </p:cNvSpPr>
          <p:nvPr/>
        </p:nvSpPr>
        <p:spPr bwMode="auto">
          <a:xfrm flipV="1">
            <a:off x="916359" y="4545281"/>
            <a:ext cx="1588" cy="1549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638" name="Line 142"/>
          <p:cNvSpPr>
            <a:spLocks noChangeShapeType="1"/>
          </p:cNvSpPr>
          <p:nvPr/>
        </p:nvSpPr>
        <p:spPr bwMode="auto">
          <a:xfrm flipV="1">
            <a:off x="2176834" y="6020077"/>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40" name="Rectangle 144"/>
          <p:cNvSpPr>
            <a:spLocks noChangeArrowheads="1"/>
          </p:cNvSpPr>
          <p:nvPr/>
        </p:nvSpPr>
        <p:spPr bwMode="auto">
          <a:xfrm>
            <a:off x="2103809" y="6115319"/>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41" name="Line 145"/>
          <p:cNvSpPr>
            <a:spLocks noChangeShapeType="1"/>
          </p:cNvSpPr>
          <p:nvPr/>
        </p:nvSpPr>
        <p:spPr bwMode="auto">
          <a:xfrm flipV="1">
            <a:off x="3492872" y="6020077"/>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43" name="Rectangle 147"/>
          <p:cNvSpPr>
            <a:spLocks noChangeArrowheads="1"/>
          </p:cNvSpPr>
          <p:nvPr/>
        </p:nvSpPr>
        <p:spPr bwMode="auto">
          <a:xfrm>
            <a:off x="3396034" y="6115319"/>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44" name="Line 148"/>
          <p:cNvSpPr>
            <a:spLocks noChangeShapeType="1"/>
          </p:cNvSpPr>
          <p:nvPr/>
        </p:nvSpPr>
        <p:spPr bwMode="auto">
          <a:xfrm flipV="1">
            <a:off x="4816848" y="6020077"/>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46" name="Rectangle 150"/>
          <p:cNvSpPr>
            <a:spLocks noChangeArrowheads="1"/>
          </p:cNvSpPr>
          <p:nvPr/>
        </p:nvSpPr>
        <p:spPr bwMode="auto">
          <a:xfrm>
            <a:off x="4721597" y="6115319"/>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47" name="Line 151"/>
          <p:cNvSpPr>
            <a:spLocks noChangeShapeType="1"/>
          </p:cNvSpPr>
          <p:nvPr/>
        </p:nvSpPr>
        <p:spPr bwMode="auto">
          <a:xfrm flipV="1">
            <a:off x="6134472" y="6020077"/>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49" name="Rectangle 153"/>
          <p:cNvSpPr>
            <a:spLocks noChangeArrowheads="1"/>
          </p:cNvSpPr>
          <p:nvPr/>
        </p:nvSpPr>
        <p:spPr bwMode="auto">
          <a:xfrm>
            <a:off x="6037634" y="6115319"/>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50" name="Line 154"/>
          <p:cNvSpPr>
            <a:spLocks noChangeShapeType="1"/>
          </p:cNvSpPr>
          <p:nvPr/>
        </p:nvSpPr>
        <p:spPr bwMode="auto">
          <a:xfrm flipV="1">
            <a:off x="7450509" y="6020077"/>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52" name="Rectangle 156"/>
          <p:cNvSpPr>
            <a:spLocks noChangeArrowheads="1"/>
          </p:cNvSpPr>
          <p:nvPr/>
        </p:nvSpPr>
        <p:spPr bwMode="auto">
          <a:xfrm>
            <a:off x="7353672" y="6115319"/>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53" name="Line 157"/>
          <p:cNvSpPr>
            <a:spLocks noChangeShapeType="1"/>
          </p:cNvSpPr>
          <p:nvPr/>
        </p:nvSpPr>
        <p:spPr bwMode="auto">
          <a:xfrm flipV="1">
            <a:off x="8766547" y="6020077"/>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55" name="Rectangle 159"/>
          <p:cNvSpPr>
            <a:spLocks noChangeArrowheads="1"/>
          </p:cNvSpPr>
          <p:nvPr/>
        </p:nvSpPr>
        <p:spPr bwMode="auto">
          <a:xfrm>
            <a:off x="8671296" y="6115319"/>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56" name="Line 160"/>
          <p:cNvSpPr>
            <a:spLocks noChangeShapeType="1"/>
          </p:cNvSpPr>
          <p:nvPr/>
        </p:nvSpPr>
        <p:spPr bwMode="auto">
          <a:xfrm>
            <a:off x="916364" y="5953394"/>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658" name="Rectangle 162"/>
          <p:cNvSpPr>
            <a:spLocks noChangeArrowheads="1"/>
          </p:cNvSpPr>
          <p:nvPr/>
        </p:nvSpPr>
        <p:spPr bwMode="auto">
          <a:xfrm>
            <a:off x="756022" y="5899427"/>
            <a:ext cx="12022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-20</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59" name="Line 163"/>
          <p:cNvSpPr>
            <a:spLocks noChangeShapeType="1"/>
          </p:cNvSpPr>
          <p:nvPr/>
        </p:nvSpPr>
        <p:spPr bwMode="auto">
          <a:xfrm>
            <a:off x="916364" y="5777181"/>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661" name="Rectangle 165"/>
          <p:cNvSpPr>
            <a:spLocks noChangeArrowheads="1"/>
          </p:cNvSpPr>
          <p:nvPr/>
        </p:nvSpPr>
        <p:spPr bwMode="auto">
          <a:xfrm>
            <a:off x="756022" y="5723214"/>
            <a:ext cx="12022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-10</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62" name="Line 166"/>
          <p:cNvSpPr>
            <a:spLocks noChangeShapeType="1"/>
          </p:cNvSpPr>
          <p:nvPr/>
        </p:nvSpPr>
        <p:spPr bwMode="auto">
          <a:xfrm>
            <a:off x="916364" y="5600969"/>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664" name="Rectangle 168"/>
          <p:cNvSpPr>
            <a:spLocks noChangeArrowheads="1"/>
          </p:cNvSpPr>
          <p:nvPr/>
        </p:nvSpPr>
        <p:spPr bwMode="auto">
          <a:xfrm>
            <a:off x="835397" y="5547002"/>
            <a:ext cx="4648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0</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65" name="Line 169"/>
          <p:cNvSpPr>
            <a:spLocks noChangeShapeType="1"/>
          </p:cNvSpPr>
          <p:nvPr/>
        </p:nvSpPr>
        <p:spPr bwMode="auto">
          <a:xfrm>
            <a:off x="916364" y="5418406"/>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667" name="Rectangle 171"/>
          <p:cNvSpPr>
            <a:spLocks noChangeArrowheads="1"/>
          </p:cNvSpPr>
          <p:nvPr/>
        </p:nvSpPr>
        <p:spPr bwMode="auto">
          <a:xfrm>
            <a:off x="787773" y="5364439"/>
            <a:ext cx="9297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10</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68" name="Line 172"/>
          <p:cNvSpPr>
            <a:spLocks noChangeShapeType="1"/>
          </p:cNvSpPr>
          <p:nvPr/>
        </p:nvSpPr>
        <p:spPr bwMode="auto">
          <a:xfrm>
            <a:off x="916364" y="5242194"/>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670" name="Rectangle 174"/>
          <p:cNvSpPr>
            <a:spLocks noChangeArrowheads="1"/>
          </p:cNvSpPr>
          <p:nvPr/>
        </p:nvSpPr>
        <p:spPr bwMode="auto">
          <a:xfrm>
            <a:off x="787773" y="5188227"/>
            <a:ext cx="9297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20</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71" name="Line 175"/>
          <p:cNvSpPr>
            <a:spLocks noChangeShapeType="1"/>
          </p:cNvSpPr>
          <p:nvPr/>
        </p:nvSpPr>
        <p:spPr bwMode="auto">
          <a:xfrm>
            <a:off x="916364" y="5065981"/>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673" name="Rectangle 177"/>
          <p:cNvSpPr>
            <a:spLocks noChangeArrowheads="1"/>
          </p:cNvSpPr>
          <p:nvPr/>
        </p:nvSpPr>
        <p:spPr bwMode="auto">
          <a:xfrm>
            <a:off x="787773" y="5012014"/>
            <a:ext cx="9297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30</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74" name="Line 178"/>
          <p:cNvSpPr>
            <a:spLocks noChangeShapeType="1"/>
          </p:cNvSpPr>
          <p:nvPr/>
        </p:nvSpPr>
        <p:spPr bwMode="auto">
          <a:xfrm>
            <a:off x="916364" y="4889769"/>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676" name="Rectangle 180"/>
          <p:cNvSpPr>
            <a:spLocks noChangeArrowheads="1"/>
          </p:cNvSpPr>
          <p:nvPr/>
        </p:nvSpPr>
        <p:spPr bwMode="auto">
          <a:xfrm>
            <a:off x="787773" y="4835802"/>
            <a:ext cx="9297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40</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79" name="Rectangle 183"/>
          <p:cNvSpPr>
            <a:spLocks noChangeArrowheads="1"/>
          </p:cNvSpPr>
          <p:nvPr/>
        </p:nvSpPr>
        <p:spPr bwMode="auto">
          <a:xfrm>
            <a:off x="787773" y="4661177"/>
            <a:ext cx="9297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50</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84" name="Freeform 188"/>
          <p:cNvSpPr>
            <a:spLocks/>
          </p:cNvSpPr>
          <p:nvPr/>
        </p:nvSpPr>
        <p:spPr bwMode="auto">
          <a:xfrm>
            <a:off x="916359" y="4958031"/>
            <a:ext cx="5346700" cy="1062038"/>
          </a:xfrm>
          <a:custGeom>
            <a:avLst/>
            <a:gdLst/>
            <a:ahLst/>
            <a:cxnLst>
              <a:cxn ang="0">
                <a:pos x="45" y="405"/>
              </a:cxn>
              <a:cxn ang="0">
                <a:pos x="126" y="405"/>
              </a:cxn>
              <a:cxn ang="0">
                <a:pos x="202" y="405"/>
              </a:cxn>
              <a:cxn ang="0">
                <a:pos x="283" y="405"/>
              </a:cxn>
              <a:cxn ang="0">
                <a:pos x="364" y="405"/>
              </a:cxn>
              <a:cxn ang="0">
                <a:pos x="445" y="64"/>
              </a:cxn>
              <a:cxn ang="0">
                <a:pos x="521" y="209"/>
              </a:cxn>
              <a:cxn ang="0">
                <a:pos x="602" y="597"/>
              </a:cxn>
              <a:cxn ang="0">
                <a:pos x="683" y="657"/>
              </a:cxn>
              <a:cxn ang="0">
                <a:pos x="764" y="559"/>
              </a:cxn>
              <a:cxn ang="0">
                <a:pos x="839" y="469"/>
              </a:cxn>
              <a:cxn ang="0">
                <a:pos x="920" y="422"/>
              </a:cxn>
              <a:cxn ang="0">
                <a:pos x="1001" y="448"/>
              </a:cxn>
              <a:cxn ang="0">
                <a:pos x="1082" y="490"/>
              </a:cxn>
              <a:cxn ang="0">
                <a:pos x="1158" y="478"/>
              </a:cxn>
              <a:cxn ang="0">
                <a:pos x="1239" y="397"/>
              </a:cxn>
              <a:cxn ang="0">
                <a:pos x="1320" y="320"/>
              </a:cxn>
              <a:cxn ang="0">
                <a:pos x="1401" y="307"/>
              </a:cxn>
              <a:cxn ang="0">
                <a:pos x="1476" y="324"/>
              </a:cxn>
              <a:cxn ang="0">
                <a:pos x="1557" y="303"/>
              </a:cxn>
              <a:cxn ang="0">
                <a:pos x="1638" y="90"/>
              </a:cxn>
              <a:cxn ang="0">
                <a:pos x="1719" y="171"/>
              </a:cxn>
              <a:cxn ang="0">
                <a:pos x="1800" y="388"/>
              </a:cxn>
              <a:cxn ang="0">
                <a:pos x="1876" y="456"/>
              </a:cxn>
              <a:cxn ang="0">
                <a:pos x="1957" y="456"/>
              </a:cxn>
              <a:cxn ang="0">
                <a:pos x="2038" y="499"/>
              </a:cxn>
              <a:cxn ang="0">
                <a:pos x="2119" y="550"/>
              </a:cxn>
              <a:cxn ang="0">
                <a:pos x="2195" y="567"/>
              </a:cxn>
              <a:cxn ang="0">
                <a:pos x="2275" y="554"/>
              </a:cxn>
              <a:cxn ang="0">
                <a:pos x="2356" y="499"/>
              </a:cxn>
              <a:cxn ang="0">
                <a:pos x="2437" y="473"/>
              </a:cxn>
              <a:cxn ang="0">
                <a:pos x="2513" y="503"/>
              </a:cxn>
              <a:cxn ang="0">
                <a:pos x="2594" y="486"/>
              </a:cxn>
              <a:cxn ang="0">
                <a:pos x="2675" y="358"/>
              </a:cxn>
              <a:cxn ang="0">
                <a:pos x="2756" y="281"/>
              </a:cxn>
              <a:cxn ang="0">
                <a:pos x="2832" y="290"/>
              </a:cxn>
              <a:cxn ang="0">
                <a:pos x="2913" y="345"/>
              </a:cxn>
              <a:cxn ang="0">
                <a:pos x="2993" y="328"/>
              </a:cxn>
              <a:cxn ang="0">
                <a:pos x="3074" y="175"/>
              </a:cxn>
              <a:cxn ang="0">
                <a:pos x="3150" y="137"/>
              </a:cxn>
              <a:cxn ang="0">
                <a:pos x="3231" y="324"/>
              </a:cxn>
              <a:cxn ang="0">
                <a:pos x="3312" y="414"/>
              </a:cxn>
            </a:cxnLst>
            <a:rect l="0" t="0" r="r" b="b"/>
            <a:pathLst>
              <a:path w="3368" h="669">
                <a:moveTo>
                  <a:pt x="0" y="401"/>
                </a:moveTo>
                <a:lnTo>
                  <a:pt x="15" y="405"/>
                </a:lnTo>
                <a:lnTo>
                  <a:pt x="45" y="405"/>
                </a:lnTo>
                <a:lnTo>
                  <a:pt x="71" y="405"/>
                </a:lnTo>
                <a:lnTo>
                  <a:pt x="96" y="405"/>
                </a:lnTo>
                <a:lnTo>
                  <a:pt x="126" y="405"/>
                </a:lnTo>
                <a:lnTo>
                  <a:pt x="152" y="405"/>
                </a:lnTo>
                <a:lnTo>
                  <a:pt x="177" y="405"/>
                </a:lnTo>
                <a:lnTo>
                  <a:pt x="202" y="405"/>
                </a:lnTo>
                <a:lnTo>
                  <a:pt x="233" y="405"/>
                </a:lnTo>
                <a:lnTo>
                  <a:pt x="258" y="405"/>
                </a:lnTo>
                <a:lnTo>
                  <a:pt x="283" y="405"/>
                </a:lnTo>
                <a:lnTo>
                  <a:pt x="308" y="405"/>
                </a:lnTo>
                <a:lnTo>
                  <a:pt x="339" y="405"/>
                </a:lnTo>
                <a:lnTo>
                  <a:pt x="364" y="405"/>
                </a:lnTo>
                <a:lnTo>
                  <a:pt x="389" y="418"/>
                </a:lnTo>
                <a:lnTo>
                  <a:pt x="415" y="303"/>
                </a:lnTo>
                <a:lnTo>
                  <a:pt x="445" y="64"/>
                </a:lnTo>
                <a:lnTo>
                  <a:pt x="470" y="0"/>
                </a:lnTo>
                <a:lnTo>
                  <a:pt x="496" y="73"/>
                </a:lnTo>
                <a:lnTo>
                  <a:pt x="521" y="209"/>
                </a:lnTo>
                <a:lnTo>
                  <a:pt x="551" y="362"/>
                </a:lnTo>
                <a:lnTo>
                  <a:pt x="576" y="499"/>
                </a:lnTo>
                <a:lnTo>
                  <a:pt x="602" y="597"/>
                </a:lnTo>
                <a:lnTo>
                  <a:pt x="627" y="652"/>
                </a:lnTo>
                <a:lnTo>
                  <a:pt x="657" y="669"/>
                </a:lnTo>
                <a:lnTo>
                  <a:pt x="683" y="657"/>
                </a:lnTo>
                <a:lnTo>
                  <a:pt x="708" y="623"/>
                </a:lnTo>
                <a:lnTo>
                  <a:pt x="733" y="588"/>
                </a:lnTo>
                <a:lnTo>
                  <a:pt x="764" y="559"/>
                </a:lnTo>
                <a:lnTo>
                  <a:pt x="789" y="529"/>
                </a:lnTo>
                <a:lnTo>
                  <a:pt x="814" y="499"/>
                </a:lnTo>
                <a:lnTo>
                  <a:pt x="839" y="469"/>
                </a:lnTo>
                <a:lnTo>
                  <a:pt x="870" y="448"/>
                </a:lnTo>
                <a:lnTo>
                  <a:pt x="895" y="431"/>
                </a:lnTo>
                <a:lnTo>
                  <a:pt x="920" y="422"/>
                </a:lnTo>
                <a:lnTo>
                  <a:pt x="946" y="426"/>
                </a:lnTo>
                <a:lnTo>
                  <a:pt x="976" y="435"/>
                </a:lnTo>
                <a:lnTo>
                  <a:pt x="1001" y="448"/>
                </a:lnTo>
                <a:lnTo>
                  <a:pt x="1026" y="465"/>
                </a:lnTo>
                <a:lnTo>
                  <a:pt x="1052" y="478"/>
                </a:lnTo>
                <a:lnTo>
                  <a:pt x="1082" y="490"/>
                </a:lnTo>
                <a:lnTo>
                  <a:pt x="1107" y="495"/>
                </a:lnTo>
                <a:lnTo>
                  <a:pt x="1133" y="490"/>
                </a:lnTo>
                <a:lnTo>
                  <a:pt x="1158" y="478"/>
                </a:lnTo>
                <a:lnTo>
                  <a:pt x="1188" y="456"/>
                </a:lnTo>
                <a:lnTo>
                  <a:pt x="1214" y="426"/>
                </a:lnTo>
                <a:lnTo>
                  <a:pt x="1239" y="397"/>
                </a:lnTo>
                <a:lnTo>
                  <a:pt x="1264" y="367"/>
                </a:lnTo>
                <a:lnTo>
                  <a:pt x="1294" y="341"/>
                </a:lnTo>
                <a:lnTo>
                  <a:pt x="1320" y="320"/>
                </a:lnTo>
                <a:lnTo>
                  <a:pt x="1345" y="311"/>
                </a:lnTo>
                <a:lnTo>
                  <a:pt x="1370" y="307"/>
                </a:lnTo>
                <a:lnTo>
                  <a:pt x="1401" y="307"/>
                </a:lnTo>
                <a:lnTo>
                  <a:pt x="1426" y="316"/>
                </a:lnTo>
                <a:lnTo>
                  <a:pt x="1451" y="320"/>
                </a:lnTo>
                <a:lnTo>
                  <a:pt x="1476" y="324"/>
                </a:lnTo>
                <a:lnTo>
                  <a:pt x="1507" y="324"/>
                </a:lnTo>
                <a:lnTo>
                  <a:pt x="1532" y="316"/>
                </a:lnTo>
                <a:lnTo>
                  <a:pt x="1557" y="303"/>
                </a:lnTo>
                <a:lnTo>
                  <a:pt x="1583" y="273"/>
                </a:lnTo>
                <a:lnTo>
                  <a:pt x="1613" y="179"/>
                </a:lnTo>
                <a:lnTo>
                  <a:pt x="1638" y="90"/>
                </a:lnTo>
                <a:lnTo>
                  <a:pt x="1664" y="64"/>
                </a:lnTo>
                <a:lnTo>
                  <a:pt x="1689" y="102"/>
                </a:lnTo>
                <a:lnTo>
                  <a:pt x="1719" y="171"/>
                </a:lnTo>
                <a:lnTo>
                  <a:pt x="1744" y="252"/>
                </a:lnTo>
                <a:lnTo>
                  <a:pt x="1770" y="328"/>
                </a:lnTo>
                <a:lnTo>
                  <a:pt x="1800" y="388"/>
                </a:lnTo>
                <a:lnTo>
                  <a:pt x="1825" y="426"/>
                </a:lnTo>
                <a:lnTo>
                  <a:pt x="1851" y="448"/>
                </a:lnTo>
                <a:lnTo>
                  <a:pt x="1876" y="456"/>
                </a:lnTo>
                <a:lnTo>
                  <a:pt x="1906" y="456"/>
                </a:lnTo>
                <a:lnTo>
                  <a:pt x="1932" y="452"/>
                </a:lnTo>
                <a:lnTo>
                  <a:pt x="1957" y="456"/>
                </a:lnTo>
                <a:lnTo>
                  <a:pt x="1982" y="465"/>
                </a:lnTo>
                <a:lnTo>
                  <a:pt x="2012" y="478"/>
                </a:lnTo>
                <a:lnTo>
                  <a:pt x="2038" y="499"/>
                </a:lnTo>
                <a:lnTo>
                  <a:pt x="2063" y="516"/>
                </a:lnTo>
                <a:lnTo>
                  <a:pt x="2088" y="537"/>
                </a:lnTo>
                <a:lnTo>
                  <a:pt x="2119" y="550"/>
                </a:lnTo>
                <a:lnTo>
                  <a:pt x="2144" y="563"/>
                </a:lnTo>
                <a:lnTo>
                  <a:pt x="2169" y="567"/>
                </a:lnTo>
                <a:lnTo>
                  <a:pt x="2195" y="567"/>
                </a:lnTo>
                <a:lnTo>
                  <a:pt x="2225" y="567"/>
                </a:lnTo>
                <a:lnTo>
                  <a:pt x="2250" y="563"/>
                </a:lnTo>
                <a:lnTo>
                  <a:pt x="2275" y="554"/>
                </a:lnTo>
                <a:lnTo>
                  <a:pt x="2301" y="537"/>
                </a:lnTo>
                <a:lnTo>
                  <a:pt x="2331" y="520"/>
                </a:lnTo>
                <a:lnTo>
                  <a:pt x="2356" y="499"/>
                </a:lnTo>
                <a:lnTo>
                  <a:pt x="2382" y="486"/>
                </a:lnTo>
                <a:lnTo>
                  <a:pt x="2407" y="473"/>
                </a:lnTo>
                <a:lnTo>
                  <a:pt x="2437" y="473"/>
                </a:lnTo>
                <a:lnTo>
                  <a:pt x="2463" y="478"/>
                </a:lnTo>
                <a:lnTo>
                  <a:pt x="2488" y="490"/>
                </a:lnTo>
                <a:lnTo>
                  <a:pt x="2513" y="503"/>
                </a:lnTo>
                <a:lnTo>
                  <a:pt x="2543" y="512"/>
                </a:lnTo>
                <a:lnTo>
                  <a:pt x="2569" y="512"/>
                </a:lnTo>
                <a:lnTo>
                  <a:pt x="2594" y="486"/>
                </a:lnTo>
                <a:lnTo>
                  <a:pt x="2619" y="443"/>
                </a:lnTo>
                <a:lnTo>
                  <a:pt x="2650" y="401"/>
                </a:lnTo>
                <a:lnTo>
                  <a:pt x="2675" y="358"/>
                </a:lnTo>
                <a:lnTo>
                  <a:pt x="2700" y="328"/>
                </a:lnTo>
                <a:lnTo>
                  <a:pt x="2725" y="303"/>
                </a:lnTo>
                <a:lnTo>
                  <a:pt x="2756" y="281"/>
                </a:lnTo>
                <a:lnTo>
                  <a:pt x="2781" y="273"/>
                </a:lnTo>
                <a:lnTo>
                  <a:pt x="2806" y="277"/>
                </a:lnTo>
                <a:lnTo>
                  <a:pt x="2832" y="290"/>
                </a:lnTo>
                <a:lnTo>
                  <a:pt x="2862" y="311"/>
                </a:lnTo>
                <a:lnTo>
                  <a:pt x="2887" y="328"/>
                </a:lnTo>
                <a:lnTo>
                  <a:pt x="2913" y="345"/>
                </a:lnTo>
                <a:lnTo>
                  <a:pt x="2938" y="354"/>
                </a:lnTo>
                <a:lnTo>
                  <a:pt x="2968" y="345"/>
                </a:lnTo>
                <a:lnTo>
                  <a:pt x="2993" y="328"/>
                </a:lnTo>
                <a:lnTo>
                  <a:pt x="3019" y="303"/>
                </a:lnTo>
                <a:lnTo>
                  <a:pt x="3044" y="260"/>
                </a:lnTo>
                <a:lnTo>
                  <a:pt x="3074" y="175"/>
                </a:lnTo>
                <a:lnTo>
                  <a:pt x="3100" y="111"/>
                </a:lnTo>
                <a:lnTo>
                  <a:pt x="3125" y="102"/>
                </a:lnTo>
                <a:lnTo>
                  <a:pt x="3150" y="137"/>
                </a:lnTo>
                <a:lnTo>
                  <a:pt x="3181" y="196"/>
                </a:lnTo>
                <a:lnTo>
                  <a:pt x="3206" y="264"/>
                </a:lnTo>
                <a:lnTo>
                  <a:pt x="3231" y="324"/>
                </a:lnTo>
                <a:lnTo>
                  <a:pt x="3256" y="371"/>
                </a:lnTo>
                <a:lnTo>
                  <a:pt x="3287" y="397"/>
                </a:lnTo>
                <a:lnTo>
                  <a:pt x="3312" y="414"/>
                </a:lnTo>
                <a:lnTo>
                  <a:pt x="3337" y="418"/>
                </a:lnTo>
                <a:lnTo>
                  <a:pt x="3368" y="422"/>
                </a:lnTo>
              </a:path>
            </a:pathLst>
          </a:custGeom>
          <a:noFill/>
          <a:ln w="0">
            <a:solidFill>
              <a:srgbClr val="FF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85" name="Freeform 189"/>
          <p:cNvSpPr>
            <a:spLocks/>
          </p:cNvSpPr>
          <p:nvPr/>
        </p:nvSpPr>
        <p:spPr bwMode="auto">
          <a:xfrm>
            <a:off x="6263060" y="4945331"/>
            <a:ext cx="2655888" cy="954088"/>
          </a:xfrm>
          <a:custGeom>
            <a:avLst/>
            <a:gdLst/>
            <a:ahLst/>
            <a:cxnLst>
              <a:cxn ang="0">
                <a:pos x="25" y="434"/>
              </a:cxn>
              <a:cxn ang="0">
                <a:pos x="75" y="456"/>
              </a:cxn>
              <a:cxn ang="0">
                <a:pos x="131" y="503"/>
              </a:cxn>
              <a:cxn ang="0">
                <a:pos x="182" y="541"/>
              </a:cxn>
              <a:cxn ang="0">
                <a:pos x="237" y="562"/>
              </a:cxn>
              <a:cxn ang="0">
                <a:pos x="288" y="567"/>
              </a:cxn>
              <a:cxn ang="0">
                <a:pos x="343" y="562"/>
              </a:cxn>
              <a:cxn ang="0">
                <a:pos x="394" y="550"/>
              </a:cxn>
              <a:cxn ang="0">
                <a:pos x="450" y="511"/>
              </a:cxn>
              <a:cxn ang="0">
                <a:pos x="500" y="498"/>
              </a:cxn>
              <a:cxn ang="0">
                <a:pos x="556" y="533"/>
              </a:cxn>
              <a:cxn ang="0">
                <a:pos x="606" y="588"/>
              </a:cxn>
              <a:cxn ang="0">
                <a:pos x="662" y="562"/>
              </a:cxn>
              <a:cxn ang="0">
                <a:pos x="713" y="409"/>
              </a:cxn>
              <a:cxn ang="0">
                <a:pos x="768" y="319"/>
              </a:cxn>
              <a:cxn ang="0">
                <a:pos x="819" y="311"/>
              </a:cxn>
              <a:cxn ang="0">
                <a:pos x="874" y="332"/>
              </a:cxn>
              <a:cxn ang="0">
                <a:pos x="925" y="400"/>
              </a:cxn>
              <a:cxn ang="0">
                <a:pos x="981" y="464"/>
              </a:cxn>
              <a:cxn ang="0">
                <a:pos x="1031" y="460"/>
              </a:cxn>
              <a:cxn ang="0">
                <a:pos x="1087" y="353"/>
              </a:cxn>
              <a:cxn ang="0">
                <a:pos x="1137" y="191"/>
              </a:cxn>
              <a:cxn ang="0">
                <a:pos x="1193" y="72"/>
              </a:cxn>
              <a:cxn ang="0">
                <a:pos x="1244" y="0"/>
              </a:cxn>
              <a:cxn ang="0">
                <a:pos x="1299" y="153"/>
              </a:cxn>
              <a:cxn ang="0">
                <a:pos x="1350" y="332"/>
              </a:cxn>
              <a:cxn ang="0">
                <a:pos x="1405" y="417"/>
              </a:cxn>
              <a:cxn ang="0">
                <a:pos x="1456" y="430"/>
              </a:cxn>
              <a:cxn ang="0">
                <a:pos x="1512" y="439"/>
              </a:cxn>
              <a:cxn ang="0">
                <a:pos x="1562" y="469"/>
              </a:cxn>
              <a:cxn ang="0">
                <a:pos x="1618" y="520"/>
              </a:cxn>
              <a:cxn ang="0">
                <a:pos x="1673" y="550"/>
              </a:cxn>
            </a:cxnLst>
            <a:rect l="0" t="0" r="r" b="b"/>
            <a:pathLst>
              <a:path w="1673" h="601">
                <a:moveTo>
                  <a:pt x="0" y="430"/>
                </a:moveTo>
                <a:lnTo>
                  <a:pt x="25" y="434"/>
                </a:lnTo>
                <a:lnTo>
                  <a:pt x="50" y="443"/>
                </a:lnTo>
                <a:lnTo>
                  <a:pt x="75" y="456"/>
                </a:lnTo>
                <a:lnTo>
                  <a:pt x="106" y="477"/>
                </a:lnTo>
                <a:lnTo>
                  <a:pt x="131" y="503"/>
                </a:lnTo>
                <a:lnTo>
                  <a:pt x="156" y="524"/>
                </a:lnTo>
                <a:lnTo>
                  <a:pt x="182" y="541"/>
                </a:lnTo>
                <a:lnTo>
                  <a:pt x="212" y="554"/>
                </a:lnTo>
                <a:lnTo>
                  <a:pt x="237" y="562"/>
                </a:lnTo>
                <a:lnTo>
                  <a:pt x="263" y="567"/>
                </a:lnTo>
                <a:lnTo>
                  <a:pt x="288" y="567"/>
                </a:lnTo>
                <a:lnTo>
                  <a:pt x="318" y="562"/>
                </a:lnTo>
                <a:lnTo>
                  <a:pt x="343" y="562"/>
                </a:lnTo>
                <a:lnTo>
                  <a:pt x="369" y="558"/>
                </a:lnTo>
                <a:lnTo>
                  <a:pt x="394" y="550"/>
                </a:lnTo>
                <a:lnTo>
                  <a:pt x="424" y="533"/>
                </a:lnTo>
                <a:lnTo>
                  <a:pt x="450" y="511"/>
                </a:lnTo>
                <a:lnTo>
                  <a:pt x="475" y="498"/>
                </a:lnTo>
                <a:lnTo>
                  <a:pt x="500" y="498"/>
                </a:lnTo>
                <a:lnTo>
                  <a:pt x="531" y="511"/>
                </a:lnTo>
                <a:lnTo>
                  <a:pt x="556" y="533"/>
                </a:lnTo>
                <a:lnTo>
                  <a:pt x="581" y="558"/>
                </a:lnTo>
                <a:lnTo>
                  <a:pt x="606" y="588"/>
                </a:lnTo>
                <a:lnTo>
                  <a:pt x="637" y="601"/>
                </a:lnTo>
                <a:lnTo>
                  <a:pt x="662" y="562"/>
                </a:lnTo>
                <a:lnTo>
                  <a:pt x="687" y="486"/>
                </a:lnTo>
                <a:lnTo>
                  <a:pt x="713" y="409"/>
                </a:lnTo>
                <a:lnTo>
                  <a:pt x="743" y="353"/>
                </a:lnTo>
                <a:lnTo>
                  <a:pt x="768" y="319"/>
                </a:lnTo>
                <a:lnTo>
                  <a:pt x="793" y="307"/>
                </a:lnTo>
                <a:lnTo>
                  <a:pt x="819" y="311"/>
                </a:lnTo>
                <a:lnTo>
                  <a:pt x="849" y="315"/>
                </a:lnTo>
                <a:lnTo>
                  <a:pt x="874" y="332"/>
                </a:lnTo>
                <a:lnTo>
                  <a:pt x="900" y="362"/>
                </a:lnTo>
                <a:lnTo>
                  <a:pt x="925" y="400"/>
                </a:lnTo>
                <a:lnTo>
                  <a:pt x="955" y="439"/>
                </a:lnTo>
                <a:lnTo>
                  <a:pt x="981" y="464"/>
                </a:lnTo>
                <a:lnTo>
                  <a:pt x="1006" y="477"/>
                </a:lnTo>
                <a:lnTo>
                  <a:pt x="1031" y="460"/>
                </a:lnTo>
                <a:lnTo>
                  <a:pt x="1061" y="417"/>
                </a:lnTo>
                <a:lnTo>
                  <a:pt x="1087" y="353"/>
                </a:lnTo>
                <a:lnTo>
                  <a:pt x="1112" y="272"/>
                </a:lnTo>
                <a:lnTo>
                  <a:pt x="1137" y="191"/>
                </a:lnTo>
                <a:lnTo>
                  <a:pt x="1168" y="123"/>
                </a:lnTo>
                <a:lnTo>
                  <a:pt x="1193" y="72"/>
                </a:lnTo>
                <a:lnTo>
                  <a:pt x="1218" y="8"/>
                </a:lnTo>
                <a:lnTo>
                  <a:pt x="1244" y="0"/>
                </a:lnTo>
                <a:lnTo>
                  <a:pt x="1274" y="64"/>
                </a:lnTo>
                <a:lnTo>
                  <a:pt x="1299" y="153"/>
                </a:lnTo>
                <a:lnTo>
                  <a:pt x="1324" y="251"/>
                </a:lnTo>
                <a:lnTo>
                  <a:pt x="1350" y="332"/>
                </a:lnTo>
                <a:lnTo>
                  <a:pt x="1380" y="388"/>
                </a:lnTo>
                <a:lnTo>
                  <a:pt x="1405" y="417"/>
                </a:lnTo>
                <a:lnTo>
                  <a:pt x="1431" y="430"/>
                </a:lnTo>
                <a:lnTo>
                  <a:pt x="1456" y="430"/>
                </a:lnTo>
                <a:lnTo>
                  <a:pt x="1486" y="430"/>
                </a:lnTo>
                <a:lnTo>
                  <a:pt x="1512" y="439"/>
                </a:lnTo>
                <a:lnTo>
                  <a:pt x="1537" y="447"/>
                </a:lnTo>
                <a:lnTo>
                  <a:pt x="1562" y="469"/>
                </a:lnTo>
                <a:lnTo>
                  <a:pt x="1592" y="494"/>
                </a:lnTo>
                <a:lnTo>
                  <a:pt x="1618" y="520"/>
                </a:lnTo>
                <a:lnTo>
                  <a:pt x="1643" y="537"/>
                </a:lnTo>
                <a:lnTo>
                  <a:pt x="1673" y="550"/>
                </a:lnTo>
              </a:path>
            </a:pathLst>
          </a:custGeom>
          <a:noFill/>
          <a:ln w="0">
            <a:solidFill>
              <a:srgbClr val="FF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86" name="Freeform 190"/>
          <p:cNvSpPr>
            <a:spLocks/>
          </p:cNvSpPr>
          <p:nvPr/>
        </p:nvSpPr>
        <p:spPr bwMode="auto">
          <a:xfrm>
            <a:off x="916359" y="4640539"/>
            <a:ext cx="5346700" cy="1204913"/>
          </a:xfrm>
          <a:custGeom>
            <a:avLst/>
            <a:gdLst/>
            <a:ahLst/>
            <a:cxnLst>
              <a:cxn ang="0">
                <a:pos x="45" y="605"/>
              </a:cxn>
              <a:cxn ang="0">
                <a:pos x="126" y="605"/>
              </a:cxn>
              <a:cxn ang="0">
                <a:pos x="202" y="605"/>
              </a:cxn>
              <a:cxn ang="0">
                <a:pos x="283" y="605"/>
              </a:cxn>
              <a:cxn ang="0">
                <a:pos x="364" y="626"/>
              </a:cxn>
              <a:cxn ang="0">
                <a:pos x="445" y="511"/>
              </a:cxn>
              <a:cxn ang="0">
                <a:pos x="521" y="699"/>
              </a:cxn>
              <a:cxn ang="0">
                <a:pos x="602" y="742"/>
              </a:cxn>
              <a:cxn ang="0">
                <a:pos x="683" y="759"/>
              </a:cxn>
              <a:cxn ang="0">
                <a:pos x="764" y="759"/>
              </a:cxn>
              <a:cxn ang="0">
                <a:pos x="839" y="737"/>
              </a:cxn>
              <a:cxn ang="0">
                <a:pos x="920" y="707"/>
              </a:cxn>
              <a:cxn ang="0">
                <a:pos x="1001" y="665"/>
              </a:cxn>
              <a:cxn ang="0">
                <a:pos x="1082" y="614"/>
              </a:cxn>
              <a:cxn ang="0">
                <a:pos x="1158" y="562"/>
              </a:cxn>
              <a:cxn ang="0">
                <a:pos x="1239" y="516"/>
              </a:cxn>
              <a:cxn ang="0">
                <a:pos x="1320" y="477"/>
              </a:cxn>
              <a:cxn ang="0">
                <a:pos x="1401" y="456"/>
              </a:cxn>
              <a:cxn ang="0">
                <a:pos x="1476" y="447"/>
              </a:cxn>
              <a:cxn ang="0">
                <a:pos x="1557" y="460"/>
              </a:cxn>
              <a:cxn ang="0">
                <a:pos x="1638" y="490"/>
              </a:cxn>
              <a:cxn ang="0">
                <a:pos x="1719" y="528"/>
              </a:cxn>
              <a:cxn ang="0">
                <a:pos x="1800" y="580"/>
              </a:cxn>
              <a:cxn ang="0">
                <a:pos x="1876" y="631"/>
              </a:cxn>
              <a:cxn ang="0">
                <a:pos x="1957" y="678"/>
              </a:cxn>
              <a:cxn ang="0">
                <a:pos x="2038" y="720"/>
              </a:cxn>
              <a:cxn ang="0">
                <a:pos x="2119" y="746"/>
              </a:cxn>
              <a:cxn ang="0">
                <a:pos x="2195" y="759"/>
              </a:cxn>
              <a:cxn ang="0">
                <a:pos x="2275" y="754"/>
              </a:cxn>
              <a:cxn ang="0">
                <a:pos x="2356" y="733"/>
              </a:cxn>
              <a:cxn ang="0">
                <a:pos x="2437" y="695"/>
              </a:cxn>
              <a:cxn ang="0">
                <a:pos x="2513" y="648"/>
              </a:cxn>
              <a:cxn ang="0">
                <a:pos x="2594" y="597"/>
              </a:cxn>
              <a:cxn ang="0">
                <a:pos x="2675" y="545"/>
              </a:cxn>
              <a:cxn ang="0">
                <a:pos x="2756" y="499"/>
              </a:cxn>
              <a:cxn ang="0">
                <a:pos x="2832" y="469"/>
              </a:cxn>
              <a:cxn ang="0">
                <a:pos x="2913" y="452"/>
              </a:cxn>
              <a:cxn ang="0">
                <a:pos x="2993" y="452"/>
              </a:cxn>
              <a:cxn ang="0">
                <a:pos x="3074" y="469"/>
              </a:cxn>
              <a:cxn ang="0">
                <a:pos x="3150" y="499"/>
              </a:cxn>
              <a:cxn ang="0">
                <a:pos x="3231" y="545"/>
              </a:cxn>
              <a:cxn ang="0">
                <a:pos x="3312" y="597"/>
              </a:cxn>
            </a:cxnLst>
            <a:rect l="0" t="0" r="r" b="b"/>
            <a:pathLst>
              <a:path w="3368" h="759">
                <a:moveTo>
                  <a:pt x="0" y="605"/>
                </a:moveTo>
                <a:lnTo>
                  <a:pt x="15" y="605"/>
                </a:lnTo>
                <a:lnTo>
                  <a:pt x="45" y="605"/>
                </a:lnTo>
                <a:lnTo>
                  <a:pt x="71" y="605"/>
                </a:lnTo>
                <a:lnTo>
                  <a:pt x="96" y="605"/>
                </a:lnTo>
                <a:lnTo>
                  <a:pt x="126" y="605"/>
                </a:lnTo>
                <a:lnTo>
                  <a:pt x="152" y="605"/>
                </a:lnTo>
                <a:lnTo>
                  <a:pt x="177" y="605"/>
                </a:lnTo>
                <a:lnTo>
                  <a:pt x="202" y="605"/>
                </a:lnTo>
                <a:lnTo>
                  <a:pt x="233" y="605"/>
                </a:lnTo>
                <a:lnTo>
                  <a:pt x="258" y="605"/>
                </a:lnTo>
                <a:lnTo>
                  <a:pt x="283" y="605"/>
                </a:lnTo>
                <a:lnTo>
                  <a:pt x="308" y="605"/>
                </a:lnTo>
                <a:lnTo>
                  <a:pt x="339" y="605"/>
                </a:lnTo>
                <a:lnTo>
                  <a:pt x="364" y="626"/>
                </a:lnTo>
                <a:lnTo>
                  <a:pt x="389" y="140"/>
                </a:lnTo>
                <a:lnTo>
                  <a:pt x="415" y="0"/>
                </a:lnTo>
                <a:lnTo>
                  <a:pt x="445" y="511"/>
                </a:lnTo>
                <a:lnTo>
                  <a:pt x="470" y="609"/>
                </a:lnTo>
                <a:lnTo>
                  <a:pt x="496" y="669"/>
                </a:lnTo>
                <a:lnTo>
                  <a:pt x="521" y="699"/>
                </a:lnTo>
                <a:lnTo>
                  <a:pt x="551" y="716"/>
                </a:lnTo>
                <a:lnTo>
                  <a:pt x="576" y="729"/>
                </a:lnTo>
                <a:lnTo>
                  <a:pt x="602" y="742"/>
                </a:lnTo>
                <a:lnTo>
                  <a:pt x="627" y="746"/>
                </a:lnTo>
                <a:lnTo>
                  <a:pt x="657" y="754"/>
                </a:lnTo>
                <a:lnTo>
                  <a:pt x="683" y="759"/>
                </a:lnTo>
                <a:lnTo>
                  <a:pt x="708" y="759"/>
                </a:lnTo>
                <a:lnTo>
                  <a:pt x="733" y="759"/>
                </a:lnTo>
                <a:lnTo>
                  <a:pt x="764" y="759"/>
                </a:lnTo>
                <a:lnTo>
                  <a:pt x="789" y="754"/>
                </a:lnTo>
                <a:lnTo>
                  <a:pt x="814" y="746"/>
                </a:lnTo>
                <a:lnTo>
                  <a:pt x="839" y="737"/>
                </a:lnTo>
                <a:lnTo>
                  <a:pt x="870" y="729"/>
                </a:lnTo>
                <a:lnTo>
                  <a:pt x="895" y="720"/>
                </a:lnTo>
                <a:lnTo>
                  <a:pt x="920" y="707"/>
                </a:lnTo>
                <a:lnTo>
                  <a:pt x="946" y="695"/>
                </a:lnTo>
                <a:lnTo>
                  <a:pt x="976" y="678"/>
                </a:lnTo>
                <a:lnTo>
                  <a:pt x="1001" y="665"/>
                </a:lnTo>
                <a:lnTo>
                  <a:pt x="1026" y="648"/>
                </a:lnTo>
                <a:lnTo>
                  <a:pt x="1052" y="631"/>
                </a:lnTo>
                <a:lnTo>
                  <a:pt x="1082" y="614"/>
                </a:lnTo>
                <a:lnTo>
                  <a:pt x="1107" y="597"/>
                </a:lnTo>
                <a:lnTo>
                  <a:pt x="1133" y="580"/>
                </a:lnTo>
                <a:lnTo>
                  <a:pt x="1158" y="562"/>
                </a:lnTo>
                <a:lnTo>
                  <a:pt x="1188" y="545"/>
                </a:lnTo>
                <a:lnTo>
                  <a:pt x="1214" y="528"/>
                </a:lnTo>
                <a:lnTo>
                  <a:pt x="1239" y="516"/>
                </a:lnTo>
                <a:lnTo>
                  <a:pt x="1264" y="499"/>
                </a:lnTo>
                <a:lnTo>
                  <a:pt x="1294" y="486"/>
                </a:lnTo>
                <a:lnTo>
                  <a:pt x="1320" y="477"/>
                </a:lnTo>
                <a:lnTo>
                  <a:pt x="1345" y="469"/>
                </a:lnTo>
                <a:lnTo>
                  <a:pt x="1370" y="460"/>
                </a:lnTo>
                <a:lnTo>
                  <a:pt x="1401" y="456"/>
                </a:lnTo>
                <a:lnTo>
                  <a:pt x="1426" y="452"/>
                </a:lnTo>
                <a:lnTo>
                  <a:pt x="1451" y="447"/>
                </a:lnTo>
                <a:lnTo>
                  <a:pt x="1476" y="447"/>
                </a:lnTo>
                <a:lnTo>
                  <a:pt x="1507" y="452"/>
                </a:lnTo>
                <a:lnTo>
                  <a:pt x="1532" y="456"/>
                </a:lnTo>
                <a:lnTo>
                  <a:pt x="1557" y="460"/>
                </a:lnTo>
                <a:lnTo>
                  <a:pt x="1583" y="469"/>
                </a:lnTo>
                <a:lnTo>
                  <a:pt x="1613" y="477"/>
                </a:lnTo>
                <a:lnTo>
                  <a:pt x="1638" y="490"/>
                </a:lnTo>
                <a:lnTo>
                  <a:pt x="1664" y="499"/>
                </a:lnTo>
                <a:lnTo>
                  <a:pt x="1689" y="516"/>
                </a:lnTo>
                <a:lnTo>
                  <a:pt x="1719" y="528"/>
                </a:lnTo>
                <a:lnTo>
                  <a:pt x="1744" y="545"/>
                </a:lnTo>
                <a:lnTo>
                  <a:pt x="1770" y="562"/>
                </a:lnTo>
                <a:lnTo>
                  <a:pt x="1800" y="580"/>
                </a:lnTo>
                <a:lnTo>
                  <a:pt x="1825" y="597"/>
                </a:lnTo>
                <a:lnTo>
                  <a:pt x="1851" y="614"/>
                </a:lnTo>
                <a:lnTo>
                  <a:pt x="1876" y="631"/>
                </a:lnTo>
                <a:lnTo>
                  <a:pt x="1906" y="648"/>
                </a:lnTo>
                <a:lnTo>
                  <a:pt x="1932" y="665"/>
                </a:lnTo>
                <a:lnTo>
                  <a:pt x="1957" y="678"/>
                </a:lnTo>
                <a:lnTo>
                  <a:pt x="1982" y="695"/>
                </a:lnTo>
                <a:lnTo>
                  <a:pt x="2012" y="707"/>
                </a:lnTo>
                <a:lnTo>
                  <a:pt x="2038" y="720"/>
                </a:lnTo>
                <a:lnTo>
                  <a:pt x="2063" y="729"/>
                </a:lnTo>
                <a:lnTo>
                  <a:pt x="2088" y="742"/>
                </a:lnTo>
                <a:lnTo>
                  <a:pt x="2119" y="746"/>
                </a:lnTo>
                <a:lnTo>
                  <a:pt x="2144" y="754"/>
                </a:lnTo>
                <a:lnTo>
                  <a:pt x="2169" y="759"/>
                </a:lnTo>
                <a:lnTo>
                  <a:pt x="2195" y="759"/>
                </a:lnTo>
                <a:lnTo>
                  <a:pt x="2225" y="759"/>
                </a:lnTo>
                <a:lnTo>
                  <a:pt x="2250" y="759"/>
                </a:lnTo>
                <a:lnTo>
                  <a:pt x="2275" y="754"/>
                </a:lnTo>
                <a:lnTo>
                  <a:pt x="2301" y="746"/>
                </a:lnTo>
                <a:lnTo>
                  <a:pt x="2331" y="742"/>
                </a:lnTo>
                <a:lnTo>
                  <a:pt x="2356" y="733"/>
                </a:lnTo>
                <a:lnTo>
                  <a:pt x="2382" y="720"/>
                </a:lnTo>
                <a:lnTo>
                  <a:pt x="2407" y="707"/>
                </a:lnTo>
                <a:lnTo>
                  <a:pt x="2437" y="695"/>
                </a:lnTo>
                <a:lnTo>
                  <a:pt x="2463" y="678"/>
                </a:lnTo>
                <a:lnTo>
                  <a:pt x="2488" y="665"/>
                </a:lnTo>
                <a:lnTo>
                  <a:pt x="2513" y="648"/>
                </a:lnTo>
                <a:lnTo>
                  <a:pt x="2543" y="631"/>
                </a:lnTo>
                <a:lnTo>
                  <a:pt x="2569" y="614"/>
                </a:lnTo>
                <a:lnTo>
                  <a:pt x="2594" y="597"/>
                </a:lnTo>
                <a:lnTo>
                  <a:pt x="2619" y="575"/>
                </a:lnTo>
                <a:lnTo>
                  <a:pt x="2650" y="562"/>
                </a:lnTo>
                <a:lnTo>
                  <a:pt x="2675" y="545"/>
                </a:lnTo>
                <a:lnTo>
                  <a:pt x="2700" y="528"/>
                </a:lnTo>
                <a:lnTo>
                  <a:pt x="2725" y="516"/>
                </a:lnTo>
                <a:lnTo>
                  <a:pt x="2756" y="499"/>
                </a:lnTo>
                <a:lnTo>
                  <a:pt x="2781" y="490"/>
                </a:lnTo>
                <a:lnTo>
                  <a:pt x="2806" y="477"/>
                </a:lnTo>
                <a:lnTo>
                  <a:pt x="2832" y="469"/>
                </a:lnTo>
                <a:lnTo>
                  <a:pt x="2862" y="460"/>
                </a:lnTo>
                <a:lnTo>
                  <a:pt x="2887" y="456"/>
                </a:lnTo>
                <a:lnTo>
                  <a:pt x="2913" y="452"/>
                </a:lnTo>
                <a:lnTo>
                  <a:pt x="2938" y="447"/>
                </a:lnTo>
                <a:lnTo>
                  <a:pt x="2968" y="447"/>
                </a:lnTo>
                <a:lnTo>
                  <a:pt x="2993" y="452"/>
                </a:lnTo>
                <a:lnTo>
                  <a:pt x="3019" y="456"/>
                </a:lnTo>
                <a:lnTo>
                  <a:pt x="3044" y="460"/>
                </a:lnTo>
                <a:lnTo>
                  <a:pt x="3074" y="469"/>
                </a:lnTo>
                <a:lnTo>
                  <a:pt x="3100" y="477"/>
                </a:lnTo>
                <a:lnTo>
                  <a:pt x="3125" y="486"/>
                </a:lnTo>
                <a:lnTo>
                  <a:pt x="3150" y="499"/>
                </a:lnTo>
                <a:lnTo>
                  <a:pt x="3181" y="516"/>
                </a:lnTo>
                <a:lnTo>
                  <a:pt x="3206" y="528"/>
                </a:lnTo>
                <a:lnTo>
                  <a:pt x="3231" y="545"/>
                </a:lnTo>
                <a:lnTo>
                  <a:pt x="3256" y="562"/>
                </a:lnTo>
                <a:lnTo>
                  <a:pt x="3287" y="580"/>
                </a:lnTo>
                <a:lnTo>
                  <a:pt x="3312" y="597"/>
                </a:lnTo>
                <a:lnTo>
                  <a:pt x="3337" y="614"/>
                </a:lnTo>
                <a:lnTo>
                  <a:pt x="3368" y="631"/>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87" name="Freeform 191"/>
          <p:cNvSpPr>
            <a:spLocks/>
          </p:cNvSpPr>
          <p:nvPr/>
        </p:nvSpPr>
        <p:spPr bwMode="auto">
          <a:xfrm>
            <a:off x="6263060" y="5350144"/>
            <a:ext cx="2655888" cy="495300"/>
          </a:xfrm>
          <a:custGeom>
            <a:avLst/>
            <a:gdLst/>
            <a:ahLst/>
            <a:cxnLst>
              <a:cxn ang="0">
                <a:pos x="25" y="201"/>
              </a:cxn>
              <a:cxn ang="0">
                <a:pos x="75" y="231"/>
              </a:cxn>
              <a:cxn ang="0">
                <a:pos x="131" y="260"/>
              </a:cxn>
              <a:cxn ang="0">
                <a:pos x="182" y="282"/>
              </a:cxn>
              <a:cxn ang="0">
                <a:pos x="237" y="299"/>
              </a:cxn>
              <a:cxn ang="0">
                <a:pos x="288" y="312"/>
              </a:cxn>
              <a:cxn ang="0">
                <a:pos x="343" y="312"/>
              </a:cxn>
              <a:cxn ang="0">
                <a:pos x="394" y="307"/>
              </a:cxn>
              <a:cxn ang="0">
                <a:pos x="450" y="295"/>
              </a:cxn>
              <a:cxn ang="0">
                <a:pos x="500" y="273"/>
              </a:cxn>
              <a:cxn ang="0">
                <a:pos x="556" y="248"/>
              </a:cxn>
              <a:cxn ang="0">
                <a:pos x="606" y="218"/>
              </a:cxn>
              <a:cxn ang="0">
                <a:pos x="662" y="184"/>
              </a:cxn>
              <a:cxn ang="0">
                <a:pos x="713" y="150"/>
              </a:cxn>
              <a:cxn ang="0">
                <a:pos x="768" y="115"/>
              </a:cxn>
              <a:cxn ang="0">
                <a:pos x="819" y="81"/>
              </a:cxn>
              <a:cxn ang="0">
                <a:pos x="874" y="52"/>
              </a:cxn>
              <a:cxn ang="0">
                <a:pos x="925" y="30"/>
              </a:cxn>
              <a:cxn ang="0">
                <a:pos x="981" y="13"/>
              </a:cxn>
              <a:cxn ang="0">
                <a:pos x="1031" y="5"/>
              </a:cxn>
              <a:cxn ang="0">
                <a:pos x="1087" y="0"/>
              </a:cxn>
              <a:cxn ang="0">
                <a:pos x="1137" y="9"/>
              </a:cxn>
              <a:cxn ang="0">
                <a:pos x="1193" y="22"/>
              </a:cxn>
              <a:cxn ang="0">
                <a:pos x="1244" y="39"/>
              </a:cxn>
              <a:cxn ang="0">
                <a:pos x="1299" y="69"/>
              </a:cxn>
              <a:cxn ang="0">
                <a:pos x="1350" y="98"/>
              </a:cxn>
              <a:cxn ang="0">
                <a:pos x="1405" y="133"/>
              </a:cxn>
              <a:cxn ang="0">
                <a:pos x="1456" y="167"/>
              </a:cxn>
              <a:cxn ang="0">
                <a:pos x="1512" y="201"/>
              </a:cxn>
              <a:cxn ang="0">
                <a:pos x="1562" y="231"/>
              </a:cxn>
              <a:cxn ang="0">
                <a:pos x="1618" y="260"/>
              </a:cxn>
              <a:cxn ang="0">
                <a:pos x="1673" y="286"/>
              </a:cxn>
            </a:cxnLst>
            <a:rect l="0" t="0" r="r" b="b"/>
            <a:pathLst>
              <a:path w="1673" h="312">
                <a:moveTo>
                  <a:pt x="0" y="184"/>
                </a:moveTo>
                <a:lnTo>
                  <a:pt x="25" y="201"/>
                </a:lnTo>
                <a:lnTo>
                  <a:pt x="50" y="218"/>
                </a:lnTo>
                <a:lnTo>
                  <a:pt x="75" y="231"/>
                </a:lnTo>
                <a:lnTo>
                  <a:pt x="106" y="248"/>
                </a:lnTo>
                <a:lnTo>
                  <a:pt x="131" y="260"/>
                </a:lnTo>
                <a:lnTo>
                  <a:pt x="156" y="273"/>
                </a:lnTo>
                <a:lnTo>
                  <a:pt x="182" y="282"/>
                </a:lnTo>
                <a:lnTo>
                  <a:pt x="212" y="295"/>
                </a:lnTo>
                <a:lnTo>
                  <a:pt x="237" y="299"/>
                </a:lnTo>
                <a:lnTo>
                  <a:pt x="263" y="307"/>
                </a:lnTo>
                <a:lnTo>
                  <a:pt x="288" y="312"/>
                </a:lnTo>
                <a:lnTo>
                  <a:pt x="318" y="312"/>
                </a:lnTo>
                <a:lnTo>
                  <a:pt x="343" y="312"/>
                </a:lnTo>
                <a:lnTo>
                  <a:pt x="369" y="312"/>
                </a:lnTo>
                <a:lnTo>
                  <a:pt x="394" y="307"/>
                </a:lnTo>
                <a:lnTo>
                  <a:pt x="424" y="303"/>
                </a:lnTo>
                <a:lnTo>
                  <a:pt x="450" y="295"/>
                </a:lnTo>
                <a:lnTo>
                  <a:pt x="475" y="282"/>
                </a:lnTo>
                <a:lnTo>
                  <a:pt x="500" y="273"/>
                </a:lnTo>
                <a:lnTo>
                  <a:pt x="531" y="260"/>
                </a:lnTo>
                <a:lnTo>
                  <a:pt x="556" y="248"/>
                </a:lnTo>
                <a:lnTo>
                  <a:pt x="581" y="231"/>
                </a:lnTo>
                <a:lnTo>
                  <a:pt x="606" y="218"/>
                </a:lnTo>
                <a:lnTo>
                  <a:pt x="637" y="201"/>
                </a:lnTo>
                <a:lnTo>
                  <a:pt x="662" y="184"/>
                </a:lnTo>
                <a:lnTo>
                  <a:pt x="687" y="167"/>
                </a:lnTo>
                <a:lnTo>
                  <a:pt x="713" y="150"/>
                </a:lnTo>
                <a:lnTo>
                  <a:pt x="743" y="133"/>
                </a:lnTo>
                <a:lnTo>
                  <a:pt x="768" y="115"/>
                </a:lnTo>
                <a:lnTo>
                  <a:pt x="793" y="98"/>
                </a:lnTo>
                <a:lnTo>
                  <a:pt x="819" y="81"/>
                </a:lnTo>
                <a:lnTo>
                  <a:pt x="849" y="64"/>
                </a:lnTo>
                <a:lnTo>
                  <a:pt x="874" y="52"/>
                </a:lnTo>
                <a:lnTo>
                  <a:pt x="900" y="39"/>
                </a:lnTo>
                <a:lnTo>
                  <a:pt x="925" y="30"/>
                </a:lnTo>
                <a:lnTo>
                  <a:pt x="955" y="22"/>
                </a:lnTo>
                <a:lnTo>
                  <a:pt x="981" y="13"/>
                </a:lnTo>
                <a:lnTo>
                  <a:pt x="1006" y="9"/>
                </a:lnTo>
                <a:lnTo>
                  <a:pt x="1031" y="5"/>
                </a:lnTo>
                <a:lnTo>
                  <a:pt x="1061" y="0"/>
                </a:lnTo>
                <a:lnTo>
                  <a:pt x="1087" y="0"/>
                </a:lnTo>
                <a:lnTo>
                  <a:pt x="1112" y="5"/>
                </a:lnTo>
                <a:lnTo>
                  <a:pt x="1137" y="9"/>
                </a:lnTo>
                <a:lnTo>
                  <a:pt x="1168" y="13"/>
                </a:lnTo>
                <a:lnTo>
                  <a:pt x="1193" y="22"/>
                </a:lnTo>
                <a:lnTo>
                  <a:pt x="1218" y="30"/>
                </a:lnTo>
                <a:lnTo>
                  <a:pt x="1244" y="39"/>
                </a:lnTo>
                <a:lnTo>
                  <a:pt x="1274" y="56"/>
                </a:lnTo>
                <a:lnTo>
                  <a:pt x="1299" y="69"/>
                </a:lnTo>
                <a:lnTo>
                  <a:pt x="1324" y="81"/>
                </a:lnTo>
                <a:lnTo>
                  <a:pt x="1350" y="98"/>
                </a:lnTo>
                <a:lnTo>
                  <a:pt x="1380" y="115"/>
                </a:lnTo>
                <a:lnTo>
                  <a:pt x="1405" y="133"/>
                </a:lnTo>
                <a:lnTo>
                  <a:pt x="1431" y="150"/>
                </a:lnTo>
                <a:lnTo>
                  <a:pt x="1456" y="167"/>
                </a:lnTo>
                <a:lnTo>
                  <a:pt x="1486" y="184"/>
                </a:lnTo>
                <a:lnTo>
                  <a:pt x="1512" y="201"/>
                </a:lnTo>
                <a:lnTo>
                  <a:pt x="1537" y="218"/>
                </a:lnTo>
                <a:lnTo>
                  <a:pt x="1562" y="231"/>
                </a:lnTo>
                <a:lnTo>
                  <a:pt x="1592" y="248"/>
                </a:lnTo>
                <a:lnTo>
                  <a:pt x="1618" y="260"/>
                </a:lnTo>
                <a:lnTo>
                  <a:pt x="1643" y="273"/>
                </a:lnTo>
                <a:lnTo>
                  <a:pt x="1673" y="286"/>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702" name="Rectangle 206"/>
          <p:cNvSpPr>
            <a:spLocks noChangeArrowheads="1"/>
          </p:cNvSpPr>
          <p:nvPr/>
        </p:nvSpPr>
        <p:spPr bwMode="auto">
          <a:xfrm>
            <a:off x="4753347" y="6231214"/>
            <a:ext cx="35105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time (ms)</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703" name="Rectangle 207"/>
          <p:cNvSpPr>
            <a:spLocks noChangeArrowheads="1"/>
          </p:cNvSpPr>
          <p:nvPr/>
        </p:nvSpPr>
        <p:spPr bwMode="auto">
          <a:xfrm rot="16200000">
            <a:off x="144090" y="5166901"/>
            <a:ext cx="97462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velocity (degrees per second)</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704" name="Freeform 208"/>
          <p:cNvSpPr>
            <a:spLocks/>
          </p:cNvSpPr>
          <p:nvPr/>
        </p:nvSpPr>
        <p:spPr bwMode="auto">
          <a:xfrm>
            <a:off x="916359" y="4964381"/>
            <a:ext cx="5346700" cy="1049338"/>
          </a:xfrm>
          <a:custGeom>
            <a:avLst/>
            <a:gdLst/>
            <a:ahLst/>
            <a:cxnLst>
              <a:cxn ang="0">
                <a:pos x="45" y="401"/>
              </a:cxn>
              <a:cxn ang="0">
                <a:pos x="126" y="401"/>
              </a:cxn>
              <a:cxn ang="0">
                <a:pos x="202" y="401"/>
              </a:cxn>
              <a:cxn ang="0">
                <a:pos x="283" y="401"/>
              </a:cxn>
              <a:cxn ang="0">
                <a:pos x="364" y="401"/>
              </a:cxn>
              <a:cxn ang="0">
                <a:pos x="445" y="64"/>
              </a:cxn>
              <a:cxn ang="0">
                <a:pos x="521" y="205"/>
              </a:cxn>
              <a:cxn ang="0">
                <a:pos x="602" y="589"/>
              </a:cxn>
              <a:cxn ang="0">
                <a:pos x="683" y="648"/>
              </a:cxn>
              <a:cxn ang="0">
                <a:pos x="764" y="559"/>
              </a:cxn>
              <a:cxn ang="0">
                <a:pos x="839" y="482"/>
              </a:cxn>
              <a:cxn ang="0">
                <a:pos x="920" y="448"/>
              </a:cxn>
              <a:cxn ang="0">
                <a:pos x="1001" y="457"/>
              </a:cxn>
              <a:cxn ang="0">
                <a:pos x="1082" y="461"/>
              </a:cxn>
              <a:cxn ang="0">
                <a:pos x="1158" y="435"/>
              </a:cxn>
              <a:cxn ang="0">
                <a:pos x="1239" y="380"/>
              </a:cxn>
              <a:cxn ang="0">
                <a:pos x="1320" y="329"/>
              </a:cxn>
              <a:cxn ang="0">
                <a:pos x="1401" y="303"/>
              </a:cxn>
              <a:cxn ang="0">
                <a:pos x="1476" y="282"/>
              </a:cxn>
              <a:cxn ang="0">
                <a:pos x="1557" y="252"/>
              </a:cxn>
              <a:cxn ang="0">
                <a:pos x="1638" y="128"/>
              </a:cxn>
              <a:cxn ang="0">
                <a:pos x="1719" y="256"/>
              </a:cxn>
              <a:cxn ang="0">
                <a:pos x="1800" y="384"/>
              </a:cxn>
              <a:cxn ang="0">
                <a:pos x="1876" y="427"/>
              </a:cxn>
              <a:cxn ang="0">
                <a:pos x="1957" y="452"/>
              </a:cxn>
              <a:cxn ang="0">
                <a:pos x="2038" y="499"/>
              </a:cxn>
              <a:cxn ang="0">
                <a:pos x="2119" y="542"/>
              </a:cxn>
              <a:cxn ang="0">
                <a:pos x="2195" y="563"/>
              </a:cxn>
              <a:cxn ang="0">
                <a:pos x="2275" y="559"/>
              </a:cxn>
              <a:cxn ang="0">
                <a:pos x="2356" y="538"/>
              </a:cxn>
              <a:cxn ang="0">
                <a:pos x="2437" y="516"/>
              </a:cxn>
              <a:cxn ang="0">
                <a:pos x="2513" y="491"/>
              </a:cxn>
              <a:cxn ang="0">
                <a:pos x="2594" y="401"/>
              </a:cxn>
              <a:cxn ang="0">
                <a:pos x="2675" y="341"/>
              </a:cxn>
              <a:cxn ang="0">
                <a:pos x="2756" y="312"/>
              </a:cxn>
              <a:cxn ang="0">
                <a:pos x="2832" y="299"/>
              </a:cxn>
              <a:cxn ang="0">
                <a:pos x="2913" y="282"/>
              </a:cxn>
              <a:cxn ang="0">
                <a:pos x="2993" y="252"/>
              </a:cxn>
              <a:cxn ang="0">
                <a:pos x="3074" y="184"/>
              </a:cxn>
              <a:cxn ang="0">
                <a:pos x="3150" y="252"/>
              </a:cxn>
              <a:cxn ang="0">
                <a:pos x="3231" y="337"/>
              </a:cxn>
              <a:cxn ang="0">
                <a:pos x="3312" y="380"/>
              </a:cxn>
            </a:cxnLst>
            <a:rect l="0" t="0" r="r" b="b"/>
            <a:pathLst>
              <a:path w="3368" h="661">
                <a:moveTo>
                  <a:pt x="0" y="401"/>
                </a:moveTo>
                <a:lnTo>
                  <a:pt x="15" y="401"/>
                </a:lnTo>
                <a:lnTo>
                  <a:pt x="45" y="401"/>
                </a:lnTo>
                <a:lnTo>
                  <a:pt x="71" y="401"/>
                </a:lnTo>
                <a:lnTo>
                  <a:pt x="96" y="401"/>
                </a:lnTo>
                <a:lnTo>
                  <a:pt x="126" y="401"/>
                </a:lnTo>
                <a:lnTo>
                  <a:pt x="152" y="401"/>
                </a:lnTo>
                <a:lnTo>
                  <a:pt x="177" y="401"/>
                </a:lnTo>
                <a:lnTo>
                  <a:pt x="202" y="401"/>
                </a:lnTo>
                <a:lnTo>
                  <a:pt x="233" y="397"/>
                </a:lnTo>
                <a:lnTo>
                  <a:pt x="258" y="397"/>
                </a:lnTo>
                <a:lnTo>
                  <a:pt x="283" y="401"/>
                </a:lnTo>
                <a:lnTo>
                  <a:pt x="308" y="401"/>
                </a:lnTo>
                <a:lnTo>
                  <a:pt x="339" y="401"/>
                </a:lnTo>
                <a:lnTo>
                  <a:pt x="364" y="401"/>
                </a:lnTo>
                <a:lnTo>
                  <a:pt x="389" y="414"/>
                </a:lnTo>
                <a:lnTo>
                  <a:pt x="415" y="299"/>
                </a:lnTo>
                <a:lnTo>
                  <a:pt x="445" y="64"/>
                </a:lnTo>
                <a:lnTo>
                  <a:pt x="470" y="0"/>
                </a:lnTo>
                <a:lnTo>
                  <a:pt x="496" y="73"/>
                </a:lnTo>
                <a:lnTo>
                  <a:pt x="521" y="205"/>
                </a:lnTo>
                <a:lnTo>
                  <a:pt x="551" y="358"/>
                </a:lnTo>
                <a:lnTo>
                  <a:pt x="576" y="491"/>
                </a:lnTo>
                <a:lnTo>
                  <a:pt x="602" y="589"/>
                </a:lnTo>
                <a:lnTo>
                  <a:pt x="627" y="644"/>
                </a:lnTo>
                <a:lnTo>
                  <a:pt x="657" y="661"/>
                </a:lnTo>
                <a:lnTo>
                  <a:pt x="683" y="648"/>
                </a:lnTo>
                <a:lnTo>
                  <a:pt x="708" y="619"/>
                </a:lnTo>
                <a:lnTo>
                  <a:pt x="733" y="589"/>
                </a:lnTo>
                <a:lnTo>
                  <a:pt x="764" y="559"/>
                </a:lnTo>
                <a:lnTo>
                  <a:pt x="789" y="533"/>
                </a:lnTo>
                <a:lnTo>
                  <a:pt x="814" y="508"/>
                </a:lnTo>
                <a:lnTo>
                  <a:pt x="839" y="482"/>
                </a:lnTo>
                <a:lnTo>
                  <a:pt x="870" y="465"/>
                </a:lnTo>
                <a:lnTo>
                  <a:pt x="895" y="452"/>
                </a:lnTo>
                <a:lnTo>
                  <a:pt x="920" y="448"/>
                </a:lnTo>
                <a:lnTo>
                  <a:pt x="946" y="448"/>
                </a:lnTo>
                <a:lnTo>
                  <a:pt x="976" y="452"/>
                </a:lnTo>
                <a:lnTo>
                  <a:pt x="1001" y="457"/>
                </a:lnTo>
                <a:lnTo>
                  <a:pt x="1026" y="461"/>
                </a:lnTo>
                <a:lnTo>
                  <a:pt x="1052" y="461"/>
                </a:lnTo>
                <a:lnTo>
                  <a:pt x="1082" y="461"/>
                </a:lnTo>
                <a:lnTo>
                  <a:pt x="1107" y="457"/>
                </a:lnTo>
                <a:lnTo>
                  <a:pt x="1133" y="448"/>
                </a:lnTo>
                <a:lnTo>
                  <a:pt x="1158" y="435"/>
                </a:lnTo>
                <a:lnTo>
                  <a:pt x="1188" y="414"/>
                </a:lnTo>
                <a:lnTo>
                  <a:pt x="1214" y="397"/>
                </a:lnTo>
                <a:lnTo>
                  <a:pt x="1239" y="380"/>
                </a:lnTo>
                <a:lnTo>
                  <a:pt x="1264" y="358"/>
                </a:lnTo>
                <a:lnTo>
                  <a:pt x="1294" y="346"/>
                </a:lnTo>
                <a:lnTo>
                  <a:pt x="1320" y="329"/>
                </a:lnTo>
                <a:lnTo>
                  <a:pt x="1345" y="320"/>
                </a:lnTo>
                <a:lnTo>
                  <a:pt x="1370" y="312"/>
                </a:lnTo>
                <a:lnTo>
                  <a:pt x="1401" y="303"/>
                </a:lnTo>
                <a:lnTo>
                  <a:pt x="1426" y="295"/>
                </a:lnTo>
                <a:lnTo>
                  <a:pt x="1451" y="290"/>
                </a:lnTo>
                <a:lnTo>
                  <a:pt x="1476" y="282"/>
                </a:lnTo>
                <a:lnTo>
                  <a:pt x="1507" y="277"/>
                </a:lnTo>
                <a:lnTo>
                  <a:pt x="1532" y="269"/>
                </a:lnTo>
                <a:lnTo>
                  <a:pt x="1557" y="252"/>
                </a:lnTo>
                <a:lnTo>
                  <a:pt x="1583" y="192"/>
                </a:lnTo>
                <a:lnTo>
                  <a:pt x="1613" y="137"/>
                </a:lnTo>
                <a:lnTo>
                  <a:pt x="1638" y="128"/>
                </a:lnTo>
                <a:lnTo>
                  <a:pt x="1664" y="154"/>
                </a:lnTo>
                <a:lnTo>
                  <a:pt x="1689" y="201"/>
                </a:lnTo>
                <a:lnTo>
                  <a:pt x="1719" y="256"/>
                </a:lnTo>
                <a:lnTo>
                  <a:pt x="1744" y="307"/>
                </a:lnTo>
                <a:lnTo>
                  <a:pt x="1770" y="350"/>
                </a:lnTo>
                <a:lnTo>
                  <a:pt x="1800" y="384"/>
                </a:lnTo>
                <a:lnTo>
                  <a:pt x="1825" y="405"/>
                </a:lnTo>
                <a:lnTo>
                  <a:pt x="1851" y="418"/>
                </a:lnTo>
                <a:lnTo>
                  <a:pt x="1876" y="427"/>
                </a:lnTo>
                <a:lnTo>
                  <a:pt x="1906" y="435"/>
                </a:lnTo>
                <a:lnTo>
                  <a:pt x="1932" y="444"/>
                </a:lnTo>
                <a:lnTo>
                  <a:pt x="1957" y="452"/>
                </a:lnTo>
                <a:lnTo>
                  <a:pt x="1982" y="469"/>
                </a:lnTo>
                <a:lnTo>
                  <a:pt x="2012" y="482"/>
                </a:lnTo>
                <a:lnTo>
                  <a:pt x="2038" y="499"/>
                </a:lnTo>
                <a:lnTo>
                  <a:pt x="2063" y="516"/>
                </a:lnTo>
                <a:lnTo>
                  <a:pt x="2088" y="529"/>
                </a:lnTo>
                <a:lnTo>
                  <a:pt x="2119" y="542"/>
                </a:lnTo>
                <a:lnTo>
                  <a:pt x="2144" y="555"/>
                </a:lnTo>
                <a:lnTo>
                  <a:pt x="2169" y="559"/>
                </a:lnTo>
                <a:lnTo>
                  <a:pt x="2195" y="563"/>
                </a:lnTo>
                <a:lnTo>
                  <a:pt x="2225" y="563"/>
                </a:lnTo>
                <a:lnTo>
                  <a:pt x="2250" y="563"/>
                </a:lnTo>
                <a:lnTo>
                  <a:pt x="2275" y="559"/>
                </a:lnTo>
                <a:lnTo>
                  <a:pt x="2301" y="555"/>
                </a:lnTo>
                <a:lnTo>
                  <a:pt x="2331" y="546"/>
                </a:lnTo>
                <a:lnTo>
                  <a:pt x="2356" y="538"/>
                </a:lnTo>
                <a:lnTo>
                  <a:pt x="2382" y="529"/>
                </a:lnTo>
                <a:lnTo>
                  <a:pt x="2407" y="521"/>
                </a:lnTo>
                <a:lnTo>
                  <a:pt x="2437" y="516"/>
                </a:lnTo>
                <a:lnTo>
                  <a:pt x="2463" y="508"/>
                </a:lnTo>
                <a:lnTo>
                  <a:pt x="2488" y="499"/>
                </a:lnTo>
                <a:lnTo>
                  <a:pt x="2513" y="491"/>
                </a:lnTo>
                <a:lnTo>
                  <a:pt x="2543" y="465"/>
                </a:lnTo>
                <a:lnTo>
                  <a:pt x="2569" y="431"/>
                </a:lnTo>
                <a:lnTo>
                  <a:pt x="2594" y="401"/>
                </a:lnTo>
                <a:lnTo>
                  <a:pt x="2619" y="376"/>
                </a:lnTo>
                <a:lnTo>
                  <a:pt x="2650" y="354"/>
                </a:lnTo>
                <a:lnTo>
                  <a:pt x="2675" y="341"/>
                </a:lnTo>
                <a:lnTo>
                  <a:pt x="2700" y="329"/>
                </a:lnTo>
                <a:lnTo>
                  <a:pt x="2725" y="320"/>
                </a:lnTo>
                <a:lnTo>
                  <a:pt x="2756" y="312"/>
                </a:lnTo>
                <a:lnTo>
                  <a:pt x="2781" y="303"/>
                </a:lnTo>
                <a:lnTo>
                  <a:pt x="2806" y="299"/>
                </a:lnTo>
                <a:lnTo>
                  <a:pt x="2832" y="299"/>
                </a:lnTo>
                <a:lnTo>
                  <a:pt x="2862" y="295"/>
                </a:lnTo>
                <a:lnTo>
                  <a:pt x="2887" y="286"/>
                </a:lnTo>
                <a:lnTo>
                  <a:pt x="2913" y="282"/>
                </a:lnTo>
                <a:lnTo>
                  <a:pt x="2938" y="273"/>
                </a:lnTo>
                <a:lnTo>
                  <a:pt x="2968" y="265"/>
                </a:lnTo>
                <a:lnTo>
                  <a:pt x="2993" y="252"/>
                </a:lnTo>
                <a:lnTo>
                  <a:pt x="3019" y="218"/>
                </a:lnTo>
                <a:lnTo>
                  <a:pt x="3044" y="188"/>
                </a:lnTo>
                <a:lnTo>
                  <a:pt x="3074" y="184"/>
                </a:lnTo>
                <a:lnTo>
                  <a:pt x="3100" y="196"/>
                </a:lnTo>
                <a:lnTo>
                  <a:pt x="3125" y="222"/>
                </a:lnTo>
                <a:lnTo>
                  <a:pt x="3150" y="252"/>
                </a:lnTo>
                <a:lnTo>
                  <a:pt x="3181" y="282"/>
                </a:lnTo>
                <a:lnTo>
                  <a:pt x="3206" y="312"/>
                </a:lnTo>
                <a:lnTo>
                  <a:pt x="3231" y="337"/>
                </a:lnTo>
                <a:lnTo>
                  <a:pt x="3256" y="354"/>
                </a:lnTo>
                <a:lnTo>
                  <a:pt x="3287" y="371"/>
                </a:lnTo>
                <a:lnTo>
                  <a:pt x="3312" y="380"/>
                </a:lnTo>
                <a:lnTo>
                  <a:pt x="3337" y="393"/>
                </a:lnTo>
                <a:lnTo>
                  <a:pt x="3368" y="405"/>
                </a:lnTo>
              </a:path>
            </a:pathLst>
          </a:custGeom>
          <a:noFill/>
          <a:ln w="0">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705" name="Freeform 209"/>
          <p:cNvSpPr>
            <a:spLocks/>
          </p:cNvSpPr>
          <p:nvPr/>
        </p:nvSpPr>
        <p:spPr bwMode="auto">
          <a:xfrm>
            <a:off x="6263060" y="5248543"/>
            <a:ext cx="2655888" cy="609600"/>
          </a:xfrm>
          <a:custGeom>
            <a:avLst/>
            <a:gdLst/>
            <a:ahLst/>
            <a:cxnLst>
              <a:cxn ang="0">
                <a:pos x="25" y="243"/>
              </a:cxn>
              <a:cxn ang="0">
                <a:pos x="75" y="278"/>
              </a:cxn>
              <a:cxn ang="0">
                <a:pos x="131" y="312"/>
              </a:cxn>
              <a:cxn ang="0">
                <a:pos x="182" y="342"/>
              </a:cxn>
              <a:cxn ang="0">
                <a:pos x="237" y="363"/>
              </a:cxn>
              <a:cxn ang="0">
                <a:pos x="288" y="376"/>
              </a:cxn>
              <a:cxn ang="0">
                <a:pos x="343" y="384"/>
              </a:cxn>
              <a:cxn ang="0">
                <a:pos x="394" y="380"/>
              </a:cxn>
              <a:cxn ang="0">
                <a:pos x="450" y="367"/>
              </a:cxn>
              <a:cxn ang="0">
                <a:pos x="500" y="354"/>
              </a:cxn>
              <a:cxn ang="0">
                <a:pos x="556" y="337"/>
              </a:cxn>
              <a:cxn ang="0">
                <a:pos x="606" y="324"/>
              </a:cxn>
              <a:cxn ang="0">
                <a:pos x="662" y="286"/>
              </a:cxn>
              <a:cxn ang="0">
                <a:pos x="713" y="209"/>
              </a:cxn>
              <a:cxn ang="0">
                <a:pos x="768" y="167"/>
              </a:cxn>
              <a:cxn ang="0">
                <a:pos x="819" y="150"/>
              </a:cxn>
              <a:cxn ang="0">
                <a:pos x="874" y="137"/>
              </a:cxn>
              <a:cxn ang="0">
                <a:pos x="925" y="128"/>
              </a:cxn>
              <a:cxn ang="0">
                <a:pos x="981" y="120"/>
              </a:cxn>
              <a:cxn ang="0">
                <a:pos x="1031" y="107"/>
              </a:cxn>
              <a:cxn ang="0">
                <a:pos x="1087" y="86"/>
              </a:cxn>
              <a:cxn ang="0">
                <a:pos x="1137" y="64"/>
              </a:cxn>
              <a:cxn ang="0">
                <a:pos x="1193" y="0"/>
              </a:cxn>
              <a:cxn ang="0">
                <a:pos x="1244" y="17"/>
              </a:cxn>
              <a:cxn ang="0">
                <a:pos x="1299" y="86"/>
              </a:cxn>
              <a:cxn ang="0">
                <a:pos x="1350" y="150"/>
              </a:cxn>
              <a:cxn ang="0">
                <a:pos x="1405" y="192"/>
              </a:cxn>
              <a:cxn ang="0">
                <a:pos x="1456" y="222"/>
              </a:cxn>
              <a:cxn ang="0">
                <a:pos x="1512" y="243"/>
              </a:cxn>
              <a:cxn ang="0">
                <a:pos x="1562" y="278"/>
              </a:cxn>
              <a:cxn ang="0">
                <a:pos x="1618" y="307"/>
              </a:cxn>
              <a:cxn ang="0">
                <a:pos x="1673" y="342"/>
              </a:cxn>
            </a:cxnLst>
            <a:rect l="0" t="0" r="r" b="b"/>
            <a:pathLst>
              <a:path w="1673" h="384">
                <a:moveTo>
                  <a:pt x="0" y="226"/>
                </a:moveTo>
                <a:lnTo>
                  <a:pt x="25" y="243"/>
                </a:lnTo>
                <a:lnTo>
                  <a:pt x="50" y="260"/>
                </a:lnTo>
                <a:lnTo>
                  <a:pt x="75" y="278"/>
                </a:lnTo>
                <a:lnTo>
                  <a:pt x="106" y="295"/>
                </a:lnTo>
                <a:lnTo>
                  <a:pt x="131" y="312"/>
                </a:lnTo>
                <a:lnTo>
                  <a:pt x="156" y="329"/>
                </a:lnTo>
                <a:lnTo>
                  <a:pt x="182" y="342"/>
                </a:lnTo>
                <a:lnTo>
                  <a:pt x="212" y="354"/>
                </a:lnTo>
                <a:lnTo>
                  <a:pt x="237" y="363"/>
                </a:lnTo>
                <a:lnTo>
                  <a:pt x="263" y="371"/>
                </a:lnTo>
                <a:lnTo>
                  <a:pt x="288" y="376"/>
                </a:lnTo>
                <a:lnTo>
                  <a:pt x="318" y="380"/>
                </a:lnTo>
                <a:lnTo>
                  <a:pt x="343" y="384"/>
                </a:lnTo>
                <a:lnTo>
                  <a:pt x="369" y="384"/>
                </a:lnTo>
                <a:lnTo>
                  <a:pt x="394" y="380"/>
                </a:lnTo>
                <a:lnTo>
                  <a:pt x="424" y="376"/>
                </a:lnTo>
                <a:lnTo>
                  <a:pt x="450" y="367"/>
                </a:lnTo>
                <a:lnTo>
                  <a:pt x="475" y="363"/>
                </a:lnTo>
                <a:lnTo>
                  <a:pt x="500" y="354"/>
                </a:lnTo>
                <a:lnTo>
                  <a:pt x="531" y="346"/>
                </a:lnTo>
                <a:lnTo>
                  <a:pt x="556" y="337"/>
                </a:lnTo>
                <a:lnTo>
                  <a:pt x="581" y="333"/>
                </a:lnTo>
                <a:lnTo>
                  <a:pt x="606" y="324"/>
                </a:lnTo>
                <a:lnTo>
                  <a:pt x="637" y="316"/>
                </a:lnTo>
                <a:lnTo>
                  <a:pt x="662" y="286"/>
                </a:lnTo>
                <a:lnTo>
                  <a:pt x="687" y="248"/>
                </a:lnTo>
                <a:lnTo>
                  <a:pt x="713" y="209"/>
                </a:lnTo>
                <a:lnTo>
                  <a:pt x="743" y="184"/>
                </a:lnTo>
                <a:lnTo>
                  <a:pt x="768" y="167"/>
                </a:lnTo>
                <a:lnTo>
                  <a:pt x="793" y="158"/>
                </a:lnTo>
                <a:lnTo>
                  <a:pt x="819" y="150"/>
                </a:lnTo>
                <a:lnTo>
                  <a:pt x="849" y="141"/>
                </a:lnTo>
                <a:lnTo>
                  <a:pt x="874" y="137"/>
                </a:lnTo>
                <a:lnTo>
                  <a:pt x="900" y="133"/>
                </a:lnTo>
                <a:lnTo>
                  <a:pt x="925" y="128"/>
                </a:lnTo>
                <a:lnTo>
                  <a:pt x="955" y="124"/>
                </a:lnTo>
                <a:lnTo>
                  <a:pt x="981" y="120"/>
                </a:lnTo>
                <a:lnTo>
                  <a:pt x="1006" y="111"/>
                </a:lnTo>
                <a:lnTo>
                  <a:pt x="1031" y="107"/>
                </a:lnTo>
                <a:lnTo>
                  <a:pt x="1061" y="98"/>
                </a:lnTo>
                <a:lnTo>
                  <a:pt x="1087" y="86"/>
                </a:lnTo>
                <a:lnTo>
                  <a:pt x="1112" y="77"/>
                </a:lnTo>
                <a:lnTo>
                  <a:pt x="1137" y="64"/>
                </a:lnTo>
                <a:lnTo>
                  <a:pt x="1168" y="30"/>
                </a:lnTo>
                <a:lnTo>
                  <a:pt x="1193" y="0"/>
                </a:lnTo>
                <a:lnTo>
                  <a:pt x="1218" y="0"/>
                </a:lnTo>
                <a:lnTo>
                  <a:pt x="1244" y="17"/>
                </a:lnTo>
                <a:lnTo>
                  <a:pt x="1274" y="52"/>
                </a:lnTo>
                <a:lnTo>
                  <a:pt x="1299" y="86"/>
                </a:lnTo>
                <a:lnTo>
                  <a:pt x="1324" y="120"/>
                </a:lnTo>
                <a:lnTo>
                  <a:pt x="1350" y="150"/>
                </a:lnTo>
                <a:lnTo>
                  <a:pt x="1380" y="175"/>
                </a:lnTo>
                <a:lnTo>
                  <a:pt x="1405" y="192"/>
                </a:lnTo>
                <a:lnTo>
                  <a:pt x="1431" y="209"/>
                </a:lnTo>
                <a:lnTo>
                  <a:pt x="1456" y="222"/>
                </a:lnTo>
                <a:lnTo>
                  <a:pt x="1486" y="235"/>
                </a:lnTo>
                <a:lnTo>
                  <a:pt x="1512" y="243"/>
                </a:lnTo>
                <a:lnTo>
                  <a:pt x="1537" y="260"/>
                </a:lnTo>
                <a:lnTo>
                  <a:pt x="1562" y="278"/>
                </a:lnTo>
                <a:lnTo>
                  <a:pt x="1592" y="295"/>
                </a:lnTo>
                <a:lnTo>
                  <a:pt x="1618" y="307"/>
                </a:lnTo>
                <a:lnTo>
                  <a:pt x="1643" y="324"/>
                </a:lnTo>
                <a:lnTo>
                  <a:pt x="1673" y="342"/>
                </a:lnTo>
              </a:path>
            </a:pathLst>
          </a:custGeom>
          <a:noFill/>
          <a:ln w="0">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325" name="Rectangle 115"/>
          <p:cNvSpPr>
            <a:spLocks noChangeArrowheads="1"/>
          </p:cNvSpPr>
          <p:nvPr/>
        </p:nvSpPr>
        <p:spPr bwMode="auto">
          <a:xfrm>
            <a:off x="4584341" y="4388870"/>
            <a:ext cx="81432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Narrow" pitchFamily="34" charset="0"/>
                <a:cs typeface="Arial" pitchFamily="34" charset="0"/>
              </a:rPr>
              <a:t>Angular velocity</a:t>
            </a:r>
            <a:endParaRPr kumimoji="0" lang="en-US" sz="18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327" name="TextBox 326"/>
          <p:cNvSpPr txBox="1"/>
          <p:nvPr/>
        </p:nvSpPr>
        <p:spPr>
          <a:xfrm>
            <a:off x="6912772" y="2732686"/>
            <a:ext cx="720080" cy="246221"/>
          </a:xfrm>
          <a:prstGeom prst="rect">
            <a:avLst/>
          </a:prstGeom>
          <a:noFill/>
        </p:spPr>
        <p:txBody>
          <a:bodyPr wrap="square" rtlCol="0">
            <a:spAutoFit/>
          </a:bodyPr>
          <a:lstStyle/>
          <a:p>
            <a:pPr algn="ctr"/>
            <a:r>
              <a:rPr lang="en-GB" sz="1000" dirty="0" smtClean="0">
                <a:solidFill>
                  <a:schemeClr val="tx2"/>
                </a:solidFill>
                <a:latin typeface="Arial Narrow" pitchFamily="34" charset="0"/>
              </a:rPr>
              <a:t>  eye</a:t>
            </a:r>
            <a:endParaRPr lang="en-GB" sz="1000" dirty="0">
              <a:solidFill>
                <a:schemeClr val="tx2"/>
              </a:solidFill>
              <a:latin typeface="Arial Narrow" pitchFamily="34" charset="0"/>
            </a:endParaRPr>
          </a:p>
        </p:txBody>
      </p:sp>
      <p:sp>
        <p:nvSpPr>
          <p:cNvPr id="328" name="TextBox 327"/>
          <p:cNvSpPr txBox="1"/>
          <p:nvPr/>
        </p:nvSpPr>
        <p:spPr>
          <a:xfrm>
            <a:off x="6624736" y="2876702"/>
            <a:ext cx="720080" cy="246221"/>
          </a:xfrm>
          <a:prstGeom prst="rect">
            <a:avLst/>
          </a:prstGeom>
          <a:noFill/>
        </p:spPr>
        <p:txBody>
          <a:bodyPr wrap="square" rtlCol="0">
            <a:spAutoFit/>
          </a:bodyPr>
          <a:lstStyle/>
          <a:p>
            <a:pPr algn="ctr"/>
            <a:r>
              <a:rPr lang="en-GB" sz="1000" dirty="0" smtClean="0">
                <a:solidFill>
                  <a:schemeClr val="tx2"/>
                </a:solidFill>
                <a:latin typeface="Arial Narrow" pitchFamily="34" charset="0"/>
              </a:rPr>
              <a:t>  target</a:t>
            </a:r>
            <a:endParaRPr lang="en-GB" sz="1000" dirty="0">
              <a:solidFill>
                <a:schemeClr val="tx2"/>
              </a:solidFill>
              <a:latin typeface="Arial Narrow" pitchFamily="34" charset="0"/>
            </a:endParaRPr>
          </a:p>
        </p:txBody>
      </p:sp>
      <p:cxnSp>
        <p:nvCxnSpPr>
          <p:cNvPr id="330" name="Straight Arrow Connector 329"/>
          <p:cNvCxnSpPr/>
          <p:nvPr/>
        </p:nvCxnSpPr>
        <p:spPr>
          <a:xfrm>
            <a:off x="7416825" y="2948702"/>
            <a:ext cx="648072" cy="36004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7200800" y="3101102"/>
            <a:ext cx="648072"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8208912" y="3380750"/>
            <a:ext cx="648072" cy="360040"/>
          </a:xfrm>
          <a:prstGeom prst="straightConnector1">
            <a:avLst/>
          </a:prstGeom>
          <a:ln>
            <a:solidFill>
              <a:srgbClr val="FF000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96" name="Line 137"/>
          <p:cNvSpPr>
            <a:spLocks noChangeShapeType="1"/>
          </p:cNvSpPr>
          <p:nvPr/>
        </p:nvSpPr>
        <p:spPr bwMode="auto">
          <a:xfrm>
            <a:off x="936109" y="5071350"/>
            <a:ext cx="8035925" cy="1588"/>
          </a:xfrm>
          <a:prstGeom prst="line">
            <a:avLst/>
          </a:prstGeom>
          <a:no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grpSp>
        <p:nvGrpSpPr>
          <p:cNvPr id="147" name="Group 146"/>
          <p:cNvGrpSpPr/>
          <p:nvPr/>
        </p:nvGrpSpPr>
        <p:grpSpPr>
          <a:xfrm>
            <a:off x="8508395" y="323655"/>
            <a:ext cx="785230" cy="1540556"/>
            <a:chOff x="7203250" y="2561387"/>
            <a:chExt cx="785230" cy="1540556"/>
          </a:xfrm>
        </p:grpSpPr>
        <p:sp>
          <p:nvSpPr>
            <p:cNvPr id="148" name="AutoShape 211"/>
            <p:cNvSpPr>
              <a:spLocks noChangeArrowheads="1"/>
            </p:cNvSpPr>
            <p:nvPr/>
          </p:nvSpPr>
          <p:spPr bwMode="auto">
            <a:xfrm>
              <a:off x="7554003" y="2561387"/>
              <a:ext cx="434477" cy="1501076"/>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149" name="AutoShape 211"/>
            <p:cNvSpPr>
              <a:spLocks noChangeArrowheads="1"/>
            </p:cNvSpPr>
            <p:nvPr/>
          </p:nvSpPr>
          <p:spPr bwMode="auto">
            <a:xfrm>
              <a:off x="7553593" y="2561686"/>
              <a:ext cx="434477" cy="1501076"/>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150" name="AutoShape 253"/>
            <p:cNvCxnSpPr>
              <a:cxnSpLocks noChangeShapeType="1"/>
              <a:stCxn id="155" idx="6"/>
              <a:endCxn id="152" idx="2"/>
            </p:cNvCxnSpPr>
            <p:nvPr/>
          </p:nvCxnSpPr>
          <p:spPr bwMode="auto">
            <a:xfrm flipV="1">
              <a:off x="7436111" y="3650552"/>
              <a:ext cx="236307" cy="8148"/>
            </a:xfrm>
            <a:prstGeom prst="straightConnector1">
              <a:avLst/>
            </a:prstGeom>
            <a:noFill/>
            <a:ln w="9525">
              <a:solidFill>
                <a:schemeClr val="bg2"/>
              </a:solidFill>
              <a:round/>
              <a:headEnd type="triangle" w="med" len="med"/>
              <a:tailEnd type="none" w="med" len="med"/>
            </a:ln>
          </p:spPr>
        </p:cxnSp>
        <p:cxnSp>
          <p:nvCxnSpPr>
            <p:cNvPr id="151" name="AutoShape 255"/>
            <p:cNvCxnSpPr>
              <a:cxnSpLocks noChangeShapeType="1"/>
              <a:stCxn id="166" idx="6"/>
              <a:endCxn id="165" idx="2"/>
            </p:cNvCxnSpPr>
            <p:nvPr/>
          </p:nvCxnSpPr>
          <p:spPr bwMode="auto">
            <a:xfrm flipV="1">
              <a:off x="7519485" y="3928245"/>
              <a:ext cx="152931" cy="8971"/>
            </a:xfrm>
            <a:prstGeom prst="straightConnector1">
              <a:avLst/>
            </a:prstGeom>
            <a:noFill/>
            <a:ln w="9525">
              <a:solidFill>
                <a:schemeClr val="bg2"/>
              </a:solidFill>
              <a:round/>
              <a:headEnd type="triangle" w="med" len="med"/>
              <a:tailEnd type="none" w="med" len="med"/>
            </a:ln>
          </p:spPr>
        </p:cxnSp>
        <p:sp>
          <p:nvSpPr>
            <p:cNvPr id="152" name="Oval 213"/>
            <p:cNvSpPr>
              <a:spLocks noChangeArrowheads="1"/>
            </p:cNvSpPr>
            <p:nvPr/>
          </p:nvSpPr>
          <p:spPr bwMode="auto">
            <a:xfrm>
              <a:off x="7672418" y="3552164"/>
              <a:ext cx="197647" cy="196777"/>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153" name="Oval 216"/>
            <p:cNvSpPr>
              <a:spLocks noChangeArrowheads="1"/>
            </p:cNvSpPr>
            <p:nvPr/>
          </p:nvSpPr>
          <p:spPr bwMode="auto">
            <a:xfrm>
              <a:off x="7672418" y="3162700"/>
              <a:ext cx="197647" cy="196777"/>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154" name="Oval 245"/>
            <p:cNvSpPr>
              <a:spLocks noChangeAspect="1" noChangeArrowheads="1"/>
            </p:cNvSpPr>
            <p:nvPr/>
          </p:nvSpPr>
          <p:spPr bwMode="auto">
            <a:xfrm>
              <a:off x="7277993" y="3185565"/>
              <a:ext cx="158118" cy="157421"/>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155" name="Oval 248"/>
            <p:cNvSpPr>
              <a:spLocks noChangeAspect="1" noChangeArrowheads="1"/>
            </p:cNvSpPr>
            <p:nvPr/>
          </p:nvSpPr>
          <p:spPr bwMode="auto">
            <a:xfrm>
              <a:off x="7277993" y="3579990"/>
              <a:ext cx="158118" cy="157421"/>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cxnSp>
          <p:nvCxnSpPr>
            <p:cNvPr id="156" name="AutoShape 256"/>
            <p:cNvCxnSpPr>
              <a:cxnSpLocks noChangeShapeType="1"/>
              <a:stCxn id="154" idx="6"/>
              <a:endCxn id="153" idx="2"/>
            </p:cNvCxnSpPr>
            <p:nvPr/>
          </p:nvCxnSpPr>
          <p:spPr bwMode="auto">
            <a:xfrm flipV="1">
              <a:off x="7436111" y="3261088"/>
              <a:ext cx="236307" cy="3187"/>
            </a:xfrm>
            <a:prstGeom prst="straightConnector1">
              <a:avLst/>
            </a:prstGeom>
            <a:noFill/>
            <a:ln w="9525">
              <a:solidFill>
                <a:schemeClr val="bg2"/>
              </a:solidFill>
              <a:round/>
              <a:headEnd type="triangle" w="med" len="med"/>
              <a:tailEnd type="none" w="med" len="med"/>
            </a:ln>
          </p:spPr>
        </p:cxnSp>
        <p:sp>
          <p:nvSpPr>
            <p:cNvPr id="157" name="Oval 238"/>
            <p:cNvSpPr>
              <a:spLocks noChangeArrowheads="1"/>
            </p:cNvSpPr>
            <p:nvPr/>
          </p:nvSpPr>
          <p:spPr bwMode="auto">
            <a:xfrm>
              <a:off x="7553593" y="4023581"/>
              <a:ext cx="434477" cy="78362"/>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158" name="Oval 238"/>
            <p:cNvSpPr>
              <a:spLocks noChangeArrowheads="1"/>
            </p:cNvSpPr>
            <p:nvPr/>
          </p:nvSpPr>
          <p:spPr bwMode="auto">
            <a:xfrm>
              <a:off x="7554003" y="4023281"/>
              <a:ext cx="434477" cy="78362"/>
            </a:xfrm>
            <a:prstGeom prst="ellipse">
              <a:avLst/>
            </a:prstGeom>
            <a:solidFill>
              <a:srgbClr val="DDDDDD"/>
            </a:solidFill>
            <a:ln w="9525">
              <a:noFill/>
              <a:round/>
              <a:headEnd/>
              <a:tailEnd/>
            </a:ln>
          </p:spPr>
          <p:txBody>
            <a:bodyPr wrap="none" anchor="ctr"/>
            <a:lstStyle/>
            <a:p>
              <a:endParaRPr lang="en-US">
                <a:solidFill>
                  <a:srgbClr val="990033"/>
                </a:solidFill>
              </a:endParaRPr>
            </a:p>
          </p:txBody>
        </p:sp>
        <p:cxnSp>
          <p:nvCxnSpPr>
            <p:cNvPr id="159" name="Curved Connector 99"/>
            <p:cNvCxnSpPr>
              <a:stCxn id="155" idx="6"/>
              <a:endCxn id="153" idx="4"/>
            </p:cNvCxnSpPr>
            <p:nvPr/>
          </p:nvCxnSpPr>
          <p:spPr>
            <a:xfrm flipV="1">
              <a:off x="7436111" y="3359476"/>
              <a:ext cx="335131" cy="299223"/>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Curved Connector 99"/>
            <p:cNvCxnSpPr>
              <a:stCxn id="166" idx="6"/>
              <a:endCxn id="152" idx="4"/>
            </p:cNvCxnSpPr>
            <p:nvPr/>
          </p:nvCxnSpPr>
          <p:spPr>
            <a:xfrm flipV="1">
              <a:off x="7519485" y="3748941"/>
              <a:ext cx="251754" cy="188276"/>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Curved Connector 99"/>
            <p:cNvCxnSpPr>
              <a:stCxn id="155" idx="4"/>
              <a:endCxn id="152" idx="4"/>
            </p:cNvCxnSpPr>
            <p:nvPr/>
          </p:nvCxnSpPr>
          <p:spPr>
            <a:xfrm rot="16200000" flipH="1">
              <a:off x="7558382" y="3536080"/>
              <a:ext cx="11529" cy="414190"/>
            </a:xfrm>
            <a:prstGeom prst="curvedConnector3">
              <a:avLst>
                <a:gd name="adj1" fmla="val 1459339"/>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Curved Connector 99"/>
            <p:cNvCxnSpPr>
              <a:stCxn id="154" idx="4"/>
              <a:endCxn id="153" idx="4"/>
            </p:cNvCxnSpPr>
            <p:nvPr/>
          </p:nvCxnSpPr>
          <p:spPr>
            <a:xfrm rot="16200000" flipH="1">
              <a:off x="7555902" y="3144136"/>
              <a:ext cx="16490" cy="414190"/>
            </a:xfrm>
            <a:prstGeom prst="curvedConnector3">
              <a:avLst>
                <a:gd name="adj1" fmla="val 1050401"/>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AutoShape 230"/>
            <p:cNvCxnSpPr>
              <a:cxnSpLocks noChangeShapeType="1"/>
              <a:stCxn id="153" idx="3"/>
              <a:endCxn id="155" idx="6"/>
            </p:cNvCxnSpPr>
            <p:nvPr/>
          </p:nvCxnSpPr>
          <p:spPr bwMode="auto">
            <a:xfrm flipH="1">
              <a:off x="7436111" y="3330659"/>
              <a:ext cx="265252" cy="328041"/>
            </a:xfrm>
            <a:prstGeom prst="straightConnector1">
              <a:avLst/>
            </a:prstGeom>
            <a:noFill/>
            <a:ln w="9525">
              <a:solidFill>
                <a:schemeClr val="tx1"/>
              </a:solidFill>
              <a:round/>
              <a:headEnd/>
              <a:tailEnd type="triangle" w="med" len="med"/>
            </a:ln>
          </p:spPr>
        </p:cxnSp>
        <p:cxnSp>
          <p:nvCxnSpPr>
            <p:cNvPr id="164" name="AutoShape 236"/>
            <p:cNvCxnSpPr>
              <a:cxnSpLocks noChangeShapeType="1"/>
              <a:stCxn id="152" idx="3"/>
              <a:endCxn id="166" idx="6"/>
            </p:cNvCxnSpPr>
            <p:nvPr/>
          </p:nvCxnSpPr>
          <p:spPr bwMode="auto">
            <a:xfrm flipH="1">
              <a:off x="7519485" y="3720123"/>
              <a:ext cx="181876" cy="217093"/>
            </a:xfrm>
            <a:prstGeom prst="straightConnector1">
              <a:avLst/>
            </a:prstGeom>
            <a:noFill/>
            <a:ln w="9525">
              <a:solidFill>
                <a:schemeClr val="tx1"/>
              </a:solidFill>
              <a:round/>
              <a:headEnd/>
              <a:tailEnd type="triangle" w="med" len="med"/>
            </a:ln>
          </p:spPr>
        </p:cxnSp>
        <p:sp>
          <p:nvSpPr>
            <p:cNvPr id="165" name="Oval 234"/>
            <p:cNvSpPr>
              <a:spLocks noChangeArrowheads="1"/>
            </p:cNvSpPr>
            <p:nvPr/>
          </p:nvSpPr>
          <p:spPr bwMode="auto">
            <a:xfrm>
              <a:off x="7672418" y="3829857"/>
              <a:ext cx="197647" cy="196777"/>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166" name="Oval 251"/>
            <p:cNvSpPr>
              <a:spLocks noChangeAspect="1" noChangeArrowheads="1"/>
            </p:cNvSpPr>
            <p:nvPr/>
          </p:nvSpPr>
          <p:spPr bwMode="auto">
            <a:xfrm>
              <a:off x="7203250" y="3779795"/>
              <a:ext cx="316236" cy="314843"/>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grpSp>
      <p:pic>
        <p:nvPicPr>
          <p:cNvPr id="167" name="SPEM_normal.wmv">
            <a:hlinkClick r:id="" action="ppaction://media"/>
          </p:cNvPr>
          <p:cNvPicPr>
            <a:picLocks noRot="1" noChangeAspect="1"/>
          </p:cNvPicPr>
          <p:nvPr>
            <a:videoFile r:link="rId1"/>
          </p:nvPr>
        </p:nvPicPr>
        <p:blipFill>
          <a:blip r:embed="rId3" cstate="print"/>
          <a:stretch>
            <a:fillRect/>
          </a:stretch>
        </p:blipFill>
        <p:spPr>
          <a:xfrm>
            <a:off x="722530" y="458670"/>
            <a:ext cx="1574304" cy="1574304"/>
          </a:xfrm>
          <a:prstGeom prst="rect">
            <a:avLst/>
          </a:prstGeom>
          <a:ln>
            <a:noFill/>
          </a:ln>
          <a:effectLst>
            <a:outerShdw blurRad="190500" algn="tl" rotWithShape="0">
              <a:srgbClr val="000000">
                <a:alpha val="70000"/>
              </a:srgbClr>
            </a:outerShdw>
          </a:effectLst>
        </p:spPr>
      </p:pic>
      <p:cxnSp>
        <p:nvCxnSpPr>
          <p:cNvPr id="168" name="Straight Arrow Connector 167"/>
          <p:cNvCxnSpPr>
            <a:endCxn id="155" idx="4"/>
          </p:cNvCxnSpPr>
          <p:nvPr/>
        </p:nvCxnSpPr>
        <p:spPr>
          <a:xfrm flipV="1">
            <a:off x="8553400" y="1499679"/>
            <a:ext cx="108797" cy="1029221"/>
          </a:xfrm>
          <a:prstGeom prst="straightConnector1">
            <a:avLst/>
          </a:prstGeom>
          <a:ln>
            <a:solidFill>
              <a:srgbClr val="FF000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2477725" y="593975"/>
            <a:ext cx="3150350" cy="584775"/>
          </a:xfrm>
          <a:prstGeom prst="rect">
            <a:avLst/>
          </a:prstGeom>
        </p:spPr>
        <p:txBody>
          <a:bodyPr wrap="square">
            <a:spAutoFit/>
          </a:bodyPr>
          <a:lstStyle/>
          <a:p>
            <a:r>
              <a:rPr lang="en-GB" sz="1600" dirty="0" smtClean="0">
                <a:solidFill>
                  <a:srgbClr val="990033"/>
                </a:solidFill>
              </a:rPr>
              <a:t>Eye movements under occlusion – and reduced precision</a:t>
            </a:r>
          </a:p>
        </p:txBody>
      </p:sp>
      <p:sp>
        <p:nvSpPr>
          <p:cNvPr id="173" name="Oval 172"/>
          <p:cNvSpPr/>
          <p:nvPr/>
        </p:nvSpPr>
        <p:spPr>
          <a:xfrm>
            <a:off x="8058345" y="4779150"/>
            <a:ext cx="360040" cy="3600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99" fill="hold"/>
                                        <p:tgtEl>
                                          <p:spTgt spid="16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7"/>
                                        </p:tgtEl>
                                      </p:cBhvr>
                                    </p:cmd>
                                  </p:childTnLst>
                                </p:cTn>
                              </p:par>
                            </p:childTnLst>
                          </p:cTn>
                        </p:par>
                      </p:childTnLst>
                    </p:cTn>
                  </p:par>
                </p:childTnLst>
              </p:cTn>
              <p:nextCondLst>
                <p:cond evt="onClick" delay="0">
                  <p:tgtEl>
                    <p:spTgt spid="167"/>
                  </p:tgtEl>
                </p:cond>
              </p:nextCondLst>
            </p:seq>
            <p:video>
              <p:cMediaNode>
                <p:cTn id="12" repeatCount="indefinite" fill="remove" display="0">
                  <p:stCondLst>
                    <p:cond delay="indefinite"/>
                  </p:stCondLst>
                  <p:endCondLst>
                    <p:cond evt="onNext" delay="0">
                      <p:tgtEl>
                        <p:sldTgt/>
                      </p:tgtEl>
                    </p:cond>
                    <p:cond evt="onPrev" delay="0">
                      <p:tgtEl>
                        <p:sldTgt/>
                      </p:tgtEl>
                    </p:cond>
                  </p:endCondLst>
                </p:cTn>
                <p:tgtEl>
                  <p:spTgt spid="167"/>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800176" y="1938479"/>
            <a:ext cx="360040" cy="3600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107526" name="Rectangle 6"/>
          <p:cNvSpPr>
            <a:spLocks noChangeArrowheads="1"/>
          </p:cNvSpPr>
          <p:nvPr/>
        </p:nvSpPr>
        <p:spPr bwMode="auto">
          <a:xfrm>
            <a:off x="3187700" y="1013709"/>
            <a:ext cx="3525838" cy="221456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28" name="Line 8"/>
          <p:cNvSpPr>
            <a:spLocks noChangeShapeType="1"/>
          </p:cNvSpPr>
          <p:nvPr/>
        </p:nvSpPr>
        <p:spPr bwMode="auto">
          <a:xfrm>
            <a:off x="3187700" y="3228279"/>
            <a:ext cx="352583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30" name="Line 10"/>
          <p:cNvSpPr>
            <a:spLocks noChangeShapeType="1"/>
          </p:cNvSpPr>
          <p:nvPr/>
        </p:nvSpPr>
        <p:spPr bwMode="auto">
          <a:xfrm flipV="1">
            <a:off x="3187700" y="1013709"/>
            <a:ext cx="1588" cy="22145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31" name="Line 11"/>
          <p:cNvSpPr>
            <a:spLocks noChangeShapeType="1"/>
          </p:cNvSpPr>
          <p:nvPr/>
        </p:nvSpPr>
        <p:spPr bwMode="auto">
          <a:xfrm>
            <a:off x="3187700" y="3228279"/>
            <a:ext cx="352583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32" name="Line 12"/>
          <p:cNvSpPr>
            <a:spLocks noChangeShapeType="1"/>
          </p:cNvSpPr>
          <p:nvPr/>
        </p:nvSpPr>
        <p:spPr bwMode="auto">
          <a:xfrm flipV="1">
            <a:off x="3187700" y="1013709"/>
            <a:ext cx="1588" cy="22145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33" name="Line 13"/>
          <p:cNvSpPr>
            <a:spLocks noChangeShapeType="1"/>
          </p:cNvSpPr>
          <p:nvPr/>
        </p:nvSpPr>
        <p:spPr bwMode="auto">
          <a:xfrm flipV="1">
            <a:off x="3478213" y="3187004"/>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35" name="Rectangle 15"/>
          <p:cNvSpPr>
            <a:spLocks noChangeArrowheads="1"/>
          </p:cNvSpPr>
          <p:nvPr/>
        </p:nvSpPr>
        <p:spPr bwMode="auto">
          <a:xfrm>
            <a:off x="3400425" y="3253679"/>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36" name="Line 16"/>
          <p:cNvSpPr>
            <a:spLocks noChangeShapeType="1"/>
          </p:cNvSpPr>
          <p:nvPr/>
        </p:nvSpPr>
        <p:spPr bwMode="auto">
          <a:xfrm flipV="1">
            <a:off x="3827463" y="3187004"/>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38" name="Rectangle 18"/>
          <p:cNvSpPr>
            <a:spLocks noChangeArrowheads="1"/>
          </p:cNvSpPr>
          <p:nvPr/>
        </p:nvSpPr>
        <p:spPr bwMode="auto">
          <a:xfrm>
            <a:off x="3749678" y="3253679"/>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39" name="Line 19"/>
          <p:cNvSpPr>
            <a:spLocks noChangeShapeType="1"/>
          </p:cNvSpPr>
          <p:nvPr/>
        </p:nvSpPr>
        <p:spPr bwMode="auto">
          <a:xfrm flipV="1">
            <a:off x="4175125" y="3187004"/>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41" name="Rectangle 21"/>
          <p:cNvSpPr>
            <a:spLocks noChangeArrowheads="1"/>
          </p:cNvSpPr>
          <p:nvPr/>
        </p:nvSpPr>
        <p:spPr bwMode="auto">
          <a:xfrm>
            <a:off x="4098925" y="3253679"/>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42" name="Line 22"/>
          <p:cNvSpPr>
            <a:spLocks noChangeShapeType="1"/>
          </p:cNvSpPr>
          <p:nvPr/>
        </p:nvSpPr>
        <p:spPr bwMode="auto">
          <a:xfrm flipV="1">
            <a:off x="4524375" y="3187004"/>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44" name="Rectangle 24"/>
          <p:cNvSpPr>
            <a:spLocks noChangeArrowheads="1"/>
          </p:cNvSpPr>
          <p:nvPr/>
        </p:nvSpPr>
        <p:spPr bwMode="auto">
          <a:xfrm>
            <a:off x="4448175" y="3253679"/>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45" name="Line 25"/>
          <p:cNvSpPr>
            <a:spLocks noChangeShapeType="1"/>
          </p:cNvSpPr>
          <p:nvPr/>
        </p:nvSpPr>
        <p:spPr bwMode="auto">
          <a:xfrm flipV="1">
            <a:off x="4873625" y="3187004"/>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47" name="Rectangle 27"/>
          <p:cNvSpPr>
            <a:spLocks noChangeArrowheads="1"/>
          </p:cNvSpPr>
          <p:nvPr/>
        </p:nvSpPr>
        <p:spPr bwMode="auto">
          <a:xfrm>
            <a:off x="4797426" y="3253679"/>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48" name="Line 28"/>
          <p:cNvSpPr>
            <a:spLocks noChangeShapeType="1"/>
          </p:cNvSpPr>
          <p:nvPr/>
        </p:nvSpPr>
        <p:spPr bwMode="auto">
          <a:xfrm flipV="1">
            <a:off x="5222875" y="3187004"/>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50" name="Rectangle 30"/>
          <p:cNvSpPr>
            <a:spLocks noChangeArrowheads="1"/>
          </p:cNvSpPr>
          <p:nvPr/>
        </p:nvSpPr>
        <p:spPr bwMode="auto">
          <a:xfrm>
            <a:off x="5146675" y="3253679"/>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600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51" name="Line 31"/>
          <p:cNvSpPr>
            <a:spLocks noChangeShapeType="1"/>
          </p:cNvSpPr>
          <p:nvPr/>
        </p:nvSpPr>
        <p:spPr bwMode="auto">
          <a:xfrm flipV="1">
            <a:off x="5572125" y="3187004"/>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53" name="Rectangle 33"/>
          <p:cNvSpPr>
            <a:spLocks noChangeArrowheads="1"/>
          </p:cNvSpPr>
          <p:nvPr/>
        </p:nvSpPr>
        <p:spPr bwMode="auto">
          <a:xfrm>
            <a:off x="5495925" y="3253679"/>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700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54" name="Line 34"/>
          <p:cNvSpPr>
            <a:spLocks noChangeShapeType="1"/>
          </p:cNvSpPr>
          <p:nvPr/>
        </p:nvSpPr>
        <p:spPr bwMode="auto">
          <a:xfrm flipV="1">
            <a:off x="5929313" y="3187004"/>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56" name="Rectangle 36"/>
          <p:cNvSpPr>
            <a:spLocks noChangeArrowheads="1"/>
          </p:cNvSpPr>
          <p:nvPr/>
        </p:nvSpPr>
        <p:spPr bwMode="auto">
          <a:xfrm>
            <a:off x="5853113" y="3253679"/>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800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57" name="Line 37"/>
          <p:cNvSpPr>
            <a:spLocks noChangeShapeType="1"/>
          </p:cNvSpPr>
          <p:nvPr/>
        </p:nvSpPr>
        <p:spPr bwMode="auto">
          <a:xfrm flipV="1">
            <a:off x="6278564" y="3187004"/>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59" name="Rectangle 39"/>
          <p:cNvSpPr>
            <a:spLocks noChangeArrowheads="1"/>
          </p:cNvSpPr>
          <p:nvPr/>
        </p:nvSpPr>
        <p:spPr bwMode="auto">
          <a:xfrm>
            <a:off x="6202363" y="3253679"/>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900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62" name="Rectangle 42"/>
          <p:cNvSpPr>
            <a:spLocks noChangeArrowheads="1"/>
          </p:cNvSpPr>
          <p:nvPr/>
        </p:nvSpPr>
        <p:spPr bwMode="auto">
          <a:xfrm>
            <a:off x="6526213" y="3253679"/>
            <a:ext cx="21159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1000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63" name="Line 43"/>
          <p:cNvSpPr>
            <a:spLocks noChangeShapeType="1"/>
          </p:cNvSpPr>
          <p:nvPr/>
        </p:nvSpPr>
        <p:spPr bwMode="auto">
          <a:xfrm>
            <a:off x="3187704" y="2982217"/>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65" name="Rectangle 45"/>
          <p:cNvSpPr>
            <a:spLocks noChangeArrowheads="1"/>
          </p:cNvSpPr>
          <p:nvPr/>
        </p:nvSpPr>
        <p:spPr bwMode="auto">
          <a:xfrm>
            <a:off x="3068638" y="2913954"/>
            <a:ext cx="8496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66" name="Line 46"/>
          <p:cNvSpPr>
            <a:spLocks noChangeShapeType="1"/>
          </p:cNvSpPr>
          <p:nvPr/>
        </p:nvSpPr>
        <p:spPr bwMode="auto">
          <a:xfrm>
            <a:off x="3187704" y="2564704"/>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68" name="Rectangle 48"/>
          <p:cNvSpPr>
            <a:spLocks noChangeArrowheads="1"/>
          </p:cNvSpPr>
          <p:nvPr/>
        </p:nvSpPr>
        <p:spPr bwMode="auto">
          <a:xfrm>
            <a:off x="3068638" y="2496442"/>
            <a:ext cx="8496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69" name="Line 49"/>
          <p:cNvSpPr>
            <a:spLocks noChangeShapeType="1"/>
          </p:cNvSpPr>
          <p:nvPr/>
        </p:nvSpPr>
        <p:spPr bwMode="auto">
          <a:xfrm>
            <a:off x="3187704" y="2155129"/>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71" name="Rectangle 51"/>
          <p:cNvSpPr>
            <a:spLocks noChangeArrowheads="1"/>
          </p:cNvSpPr>
          <p:nvPr/>
        </p:nvSpPr>
        <p:spPr bwMode="auto">
          <a:xfrm>
            <a:off x="3103563" y="2086867"/>
            <a:ext cx="529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72" name="Line 52"/>
          <p:cNvSpPr>
            <a:spLocks noChangeShapeType="1"/>
          </p:cNvSpPr>
          <p:nvPr/>
        </p:nvSpPr>
        <p:spPr bwMode="auto">
          <a:xfrm>
            <a:off x="3187704" y="1737613"/>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74" name="Rectangle 54"/>
          <p:cNvSpPr>
            <a:spLocks noChangeArrowheads="1"/>
          </p:cNvSpPr>
          <p:nvPr/>
        </p:nvSpPr>
        <p:spPr bwMode="auto">
          <a:xfrm>
            <a:off x="3103563" y="1670938"/>
            <a:ext cx="529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75" name="Line 55"/>
          <p:cNvSpPr>
            <a:spLocks noChangeShapeType="1"/>
          </p:cNvSpPr>
          <p:nvPr/>
        </p:nvSpPr>
        <p:spPr bwMode="auto">
          <a:xfrm>
            <a:off x="3187704" y="1329629"/>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77" name="Rectangle 57"/>
          <p:cNvSpPr>
            <a:spLocks noChangeArrowheads="1"/>
          </p:cNvSpPr>
          <p:nvPr/>
        </p:nvSpPr>
        <p:spPr bwMode="auto">
          <a:xfrm>
            <a:off x="3103563" y="1261367"/>
            <a:ext cx="529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79" name="Line 59"/>
          <p:cNvSpPr>
            <a:spLocks noChangeShapeType="1"/>
          </p:cNvSpPr>
          <p:nvPr/>
        </p:nvSpPr>
        <p:spPr bwMode="auto">
          <a:xfrm>
            <a:off x="3187700" y="3228279"/>
            <a:ext cx="352583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81" name="Line 61"/>
          <p:cNvSpPr>
            <a:spLocks noChangeShapeType="1"/>
          </p:cNvSpPr>
          <p:nvPr/>
        </p:nvSpPr>
        <p:spPr bwMode="auto">
          <a:xfrm flipV="1">
            <a:off x="3187700" y="1013709"/>
            <a:ext cx="1588" cy="22145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82" name="Freeform 62"/>
          <p:cNvSpPr>
            <a:spLocks/>
          </p:cNvSpPr>
          <p:nvPr/>
        </p:nvSpPr>
        <p:spPr bwMode="auto">
          <a:xfrm>
            <a:off x="3187700" y="1134359"/>
            <a:ext cx="3525838" cy="1966912"/>
          </a:xfrm>
          <a:custGeom>
            <a:avLst/>
            <a:gdLst/>
            <a:ahLst/>
            <a:cxnLst>
              <a:cxn ang="0">
                <a:pos x="33" y="643"/>
              </a:cxn>
              <a:cxn ang="0">
                <a:pos x="102" y="643"/>
              </a:cxn>
              <a:cxn ang="0">
                <a:pos x="172" y="643"/>
              </a:cxn>
              <a:cxn ang="0">
                <a:pos x="247" y="643"/>
              </a:cxn>
              <a:cxn ang="0">
                <a:pos x="317" y="643"/>
              </a:cxn>
              <a:cxn ang="0">
                <a:pos x="387" y="643"/>
              </a:cxn>
              <a:cxn ang="0">
                <a:pos x="456" y="643"/>
              </a:cxn>
              <a:cxn ang="0">
                <a:pos x="526" y="643"/>
              </a:cxn>
              <a:cxn ang="0">
                <a:pos x="596" y="665"/>
              </a:cxn>
              <a:cxn ang="0">
                <a:pos x="665" y="767"/>
              </a:cxn>
              <a:cxn ang="0">
                <a:pos x="740" y="928"/>
              </a:cxn>
              <a:cxn ang="0">
                <a:pos x="810" y="1110"/>
              </a:cxn>
              <a:cxn ang="0">
                <a:pos x="880" y="1223"/>
              </a:cxn>
              <a:cxn ang="0">
                <a:pos x="950" y="1223"/>
              </a:cxn>
              <a:cxn ang="0">
                <a:pos x="1019" y="1094"/>
              </a:cxn>
              <a:cxn ang="0">
                <a:pos x="1089" y="885"/>
              </a:cxn>
              <a:cxn ang="0">
                <a:pos x="1159" y="649"/>
              </a:cxn>
              <a:cxn ang="0">
                <a:pos x="1234" y="423"/>
              </a:cxn>
              <a:cxn ang="0">
                <a:pos x="1304" y="246"/>
              </a:cxn>
              <a:cxn ang="0">
                <a:pos x="1373" y="134"/>
              </a:cxn>
              <a:cxn ang="0">
                <a:pos x="1443" y="85"/>
              </a:cxn>
              <a:cxn ang="0">
                <a:pos x="1513" y="118"/>
              </a:cxn>
              <a:cxn ang="0">
                <a:pos x="1582" y="219"/>
              </a:cxn>
              <a:cxn ang="0">
                <a:pos x="1652" y="397"/>
              </a:cxn>
              <a:cxn ang="0">
                <a:pos x="1727" y="590"/>
              </a:cxn>
              <a:cxn ang="0">
                <a:pos x="1797" y="622"/>
              </a:cxn>
              <a:cxn ang="0">
                <a:pos x="1867" y="482"/>
              </a:cxn>
              <a:cxn ang="0">
                <a:pos x="1936" y="236"/>
              </a:cxn>
              <a:cxn ang="0">
                <a:pos x="2006" y="42"/>
              </a:cxn>
              <a:cxn ang="0">
                <a:pos x="2076" y="5"/>
              </a:cxn>
              <a:cxn ang="0">
                <a:pos x="2145" y="139"/>
              </a:cxn>
              <a:cxn ang="0">
                <a:pos x="2221" y="391"/>
              </a:cxn>
            </a:cxnLst>
            <a:rect l="0" t="0" r="r" b="b"/>
            <a:pathLst>
              <a:path w="2221" h="1239">
                <a:moveTo>
                  <a:pt x="0" y="643"/>
                </a:moveTo>
                <a:lnTo>
                  <a:pt x="33" y="643"/>
                </a:lnTo>
                <a:lnTo>
                  <a:pt x="70" y="643"/>
                </a:lnTo>
                <a:lnTo>
                  <a:pt x="102" y="643"/>
                </a:lnTo>
                <a:lnTo>
                  <a:pt x="140" y="643"/>
                </a:lnTo>
                <a:lnTo>
                  <a:pt x="172" y="643"/>
                </a:lnTo>
                <a:lnTo>
                  <a:pt x="210" y="643"/>
                </a:lnTo>
                <a:lnTo>
                  <a:pt x="247" y="643"/>
                </a:lnTo>
                <a:lnTo>
                  <a:pt x="279" y="643"/>
                </a:lnTo>
                <a:lnTo>
                  <a:pt x="317" y="643"/>
                </a:lnTo>
                <a:lnTo>
                  <a:pt x="349" y="643"/>
                </a:lnTo>
                <a:lnTo>
                  <a:pt x="387" y="643"/>
                </a:lnTo>
                <a:lnTo>
                  <a:pt x="419" y="643"/>
                </a:lnTo>
                <a:lnTo>
                  <a:pt x="456" y="643"/>
                </a:lnTo>
                <a:lnTo>
                  <a:pt x="494" y="643"/>
                </a:lnTo>
                <a:lnTo>
                  <a:pt x="526" y="643"/>
                </a:lnTo>
                <a:lnTo>
                  <a:pt x="564" y="649"/>
                </a:lnTo>
                <a:lnTo>
                  <a:pt x="596" y="665"/>
                </a:lnTo>
                <a:lnTo>
                  <a:pt x="633" y="708"/>
                </a:lnTo>
                <a:lnTo>
                  <a:pt x="665" y="767"/>
                </a:lnTo>
                <a:lnTo>
                  <a:pt x="703" y="842"/>
                </a:lnTo>
                <a:lnTo>
                  <a:pt x="740" y="928"/>
                </a:lnTo>
                <a:lnTo>
                  <a:pt x="773" y="1024"/>
                </a:lnTo>
                <a:lnTo>
                  <a:pt x="810" y="1110"/>
                </a:lnTo>
                <a:lnTo>
                  <a:pt x="842" y="1180"/>
                </a:lnTo>
                <a:lnTo>
                  <a:pt x="880" y="1223"/>
                </a:lnTo>
                <a:lnTo>
                  <a:pt x="912" y="1239"/>
                </a:lnTo>
                <a:lnTo>
                  <a:pt x="950" y="1223"/>
                </a:lnTo>
                <a:lnTo>
                  <a:pt x="987" y="1174"/>
                </a:lnTo>
                <a:lnTo>
                  <a:pt x="1019" y="1094"/>
                </a:lnTo>
                <a:lnTo>
                  <a:pt x="1057" y="997"/>
                </a:lnTo>
                <a:lnTo>
                  <a:pt x="1089" y="885"/>
                </a:lnTo>
                <a:lnTo>
                  <a:pt x="1127" y="767"/>
                </a:lnTo>
                <a:lnTo>
                  <a:pt x="1159" y="649"/>
                </a:lnTo>
                <a:lnTo>
                  <a:pt x="1196" y="531"/>
                </a:lnTo>
                <a:lnTo>
                  <a:pt x="1234" y="423"/>
                </a:lnTo>
                <a:lnTo>
                  <a:pt x="1266" y="327"/>
                </a:lnTo>
                <a:lnTo>
                  <a:pt x="1304" y="246"/>
                </a:lnTo>
                <a:lnTo>
                  <a:pt x="1336" y="182"/>
                </a:lnTo>
                <a:lnTo>
                  <a:pt x="1373" y="134"/>
                </a:lnTo>
                <a:lnTo>
                  <a:pt x="1405" y="101"/>
                </a:lnTo>
                <a:lnTo>
                  <a:pt x="1443" y="85"/>
                </a:lnTo>
                <a:lnTo>
                  <a:pt x="1481" y="91"/>
                </a:lnTo>
                <a:lnTo>
                  <a:pt x="1513" y="118"/>
                </a:lnTo>
                <a:lnTo>
                  <a:pt x="1550" y="160"/>
                </a:lnTo>
                <a:lnTo>
                  <a:pt x="1582" y="219"/>
                </a:lnTo>
                <a:lnTo>
                  <a:pt x="1620" y="300"/>
                </a:lnTo>
                <a:lnTo>
                  <a:pt x="1652" y="397"/>
                </a:lnTo>
                <a:lnTo>
                  <a:pt x="1690" y="498"/>
                </a:lnTo>
                <a:lnTo>
                  <a:pt x="1727" y="590"/>
                </a:lnTo>
                <a:lnTo>
                  <a:pt x="1759" y="622"/>
                </a:lnTo>
                <a:lnTo>
                  <a:pt x="1797" y="622"/>
                </a:lnTo>
                <a:lnTo>
                  <a:pt x="1829" y="574"/>
                </a:lnTo>
                <a:lnTo>
                  <a:pt x="1867" y="482"/>
                </a:lnTo>
                <a:lnTo>
                  <a:pt x="1899" y="364"/>
                </a:lnTo>
                <a:lnTo>
                  <a:pt x="1936" y="236"/>
                </a:lnTo>
                <a:lnTo>
                  <a:pt x="1974" y="123"/>
                </a:lnTo>
                <a:lnTo>
                  <a:pt x="2006" y="42"/>
                </a:lnTo>
                <a:lnTo>
                  <a:pt x="2044" y="0"/>
                </a:lnTo>
                <a:lnTo>
                  <a:pt x="2076" y="5"/>
                </a:lnTo>
                <a:lnTo>
                  <a:pt x="2113" y="53"/>
                </a:lnTo>
                <a:lnTo>
                  <a:pt x="2145" y="139"/>
                </a:lnTo>
                <a:lnTo>
                  <a:pt x="2183" y="257"/>
                </a:lnTo>
                <a:lnTo>
                  <a:pt x="2221" y="391"/>
                </a:lnTo>
              </a:path>
            </a:pathLst>
          </a:custGeom>
          <a:noFill/>
          <a:ln w="0">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83" name="Freeform 63"/>
          <p:cNvSpPr>
            <a:spLocks/>
          </p:cNvSpPr>
          <p:nvPr/>
        </p:nvSpPr>
        <p:spPr bwMode="auto">
          <a:xfrm>
            <a:off x="3187700" y="1347084"/>
            <a:ext cx="3525838" cy="1617662"/>
          </a:xfrm>
          <a:custGeom>
            <a:avLst/>
            <a:gdLst/>
            <a:ahLst/>
            <a:cxnLst>
              <a:cxn ang="0">
                <a:pos x="33" y="509"/>
              </a:cxn>
              <a:cxn ang="0">
                <a:pos x="102" y="509"/>
              </a:cxn>
              <a:cxn ang="0">
                <a:pos x="172" y="509"/>
              </a:cxn>
              <a:cxn ang="0">
                <a:pos x="247" y="509"/>
              </a:cxn>
              <a:cxn ang="0">
                <a:pos x="317" y="509"/>
              </a:cxn>
              <a:cxn ang="0">
                <a:pos x="387" y="509"/>
              </a:cxn>
              <a:cxn ang="0">
                <a:pos x="456" y="509"/>
              </a:cxn>
              <a:cxn ang="0">
                <a:pos x="526" y="504"/>
              </a:cxn>
              <a:cxn ang="0">
                <a:pos x="596" y="622"/>
              </a:cxn>
              <a:cxn ang="0">
                <a:pos x="665" y="794"/>
              </a:cxn>
              <a:cxn ang="0">
                <a:pos x="740" y="933"/>
              </a:cxn>
              <a:cxn ang="0">
                <a:pos x="810" y="1008"/>
              </a:cxn>
              <a:cxn ang="0">
                <a:pos x="880" y="1008"/>
              </a:cxn>
              <a:cxn ang="0">
                <a:pos x="950" y="933"/>
              </a:cxn>
              <a:cxn ang="0">
                <a:pos x="1019" y="788"/>
              </a:cxn>
              <a:cxn ang="0">
                <a:pos x="1089" y="606"/>
              </a:cxn>
              <a:cxn ang="0">
                <a:pos x="1159" y="407"/>
              </a:cxn>
              <a:cxn ang="0">
                <a:pos x="1234" y="225"/>
              </a:cxn>
              <a:cxn ang="0">
                <a:pos x="1304" y="80"/>
              </a:cxn>
              <a:cxn ang="0">
                <a:pos x="1373" y="5"/>
              </a:cxn>
              <a:cxn ang="0">
                <a:pos x="1443" y="10"/>
              </a:cxn>
              <a:cxn ang="0">
                <a:pos x="1513" y="85"/>
              </a:cxn>
              <a:cxn ang="0">
                <a:pos x="1582" y="225"/>
              </a:cxn>
              <a:cxn ang="0">
                <a:pos x="1652" y="407"/>
              </a:cxn>
              <a:cxn ang="0">
                <a:pos x="1727" y="477"/>
              </a:cxn>
              <a:cxn ang="0">
                <a:pos x="1797" y="230"/>
              </a:cxn>
              <a:cxn ang="0">
                <a:pos x="1867" y="85"/>
              </a:cxn>
              <a:cxn ang="0">
                <a:pos x="1936" y="5"/>
              </a:cxn>
              <a:cxn ang="0">
                <a:pos x="2006" y="5"/>
              </a:cxn>
              <a:cxn ang="0">
                <a:pos x="2076" y="85"/>
              </a:cxn>
              <a:cxn ang="0">
                <a:pos x="2145" y="225"/>
              </a:cxn>
              <a:cxn ang="0">
                <a:pos x="2221" y="413"/>
              </a:cxn>
            </a:cxnLst>
            <a:rect l="0" t="0" r="r" b="b"/>
            <a:pathLst>
              <a:path w="2221" h="1019">
                <a:moveTo>
                  <a:pt x="0" y="509"/>
                </a:moveTo>
                <a:lnTo>
                  <a:pt x="33" y="509"/>
                </a:lnTo>
                <a:lnTo>
                  <a:pt x="70" y="509"/>
                </a:lnTo>
                <a:lnTo>
                  <a:pt x="102" y="509"/>
                </a:lnTo>
                <a:lnTo>
                  <a:pt x="140" y="509"/>
                </a:lnTo>
                <a:lnTo>
                  <a:pt x="172" y="509"/>
                </a:lnTo>
                <a:lnTo>
                  <a:pt x="210" y="509"/>
                </a:lnTo>
                <a:lnTo>
                  <a:pt x="247" y="509"/>
                </a:lnTo>
                <a:lnTo>
                  <a:pt x="279" y="509"/>
                </a:lnTo>
                <a:lnTo>
                  <a:pt x="317" y="509"/>
                </a:lnTo>
                <a:lnTo>
                  <a:pt x="349" y="509"/>
                </a:lnTo>
                <a:lnTo>
                  <a:pt x="387" y="509"/>
                </a:lnTo>
                <a:lnTo>
                  <a:pt x="419" y="509"/>
                </a:lnTo>
                <a:lnTo>
                  <a:pt x="456" y="509"/>
                </a:lnTo>
                <a:lnTo>
                  <a:pt x="494" y="509"/>
                </a:lnTo>
                <a:lnTo>
                  <a:pt x="526" y="504"/>
                </a:lnTo>
                <a:lnTo>
                  <a:pt x="564" y="542"/>
                </a:lnTo>
                <a:lnTo>
                  <a:pt x="596" y="622"/>
                </a:lnTo>
                <a:lnTo>
                  <a:pt x="633" y="708"/>
                </a:lnTo>
                <a:lnTo>
                  <a:pt x="665" y="794"/>
                </a:lnTo>
                <a:lnTo>
                  <a:pt x="703" y="869"/>
                </a:lnTo>
                <a:lnTo>
                  <a:pt x="740" y="933"/>
                </a:lnTo>
                <a:lnTo>
                  <a:pt x="773" y="981"/>
                </a:lnTo>
                <a:lnTo>
                  <a:pt x="810" y="1008"/>
                </a:lnTo>
                <a:lnTo>
                  <a:pt x="842" y="1019"/>
                </a:lnTo>
                <a:lnTo>
                  <a:pt x="880" y="1008"/>
                </a:lnTo>
                <a:lnTo>
                  <a:pt x="912" y="981"/>
                </a:lnTo>
                <a:lnTo>
                  <a:pt x="950" y="933"/>
                </a:lnTo>
                <a:lnTo>
                  <a:pt x="987" y="869"/>
                </a:lnTo>
                <a:lnTo>
                  <a:pt x="1019" y="788"/>
                </a:lnTo>
                <a:lnTo>
                  <a:pt x="1057" y="702"/>
                </a:lnTo>
                <a:lnTo>
                  <a:pt x="1089" y="606"/>
                </a:lnTo>
                <a:lnTo>
                  <a:pt x="1127" y="509"/>
                </a:lnTo>
                <a:lnTo>
                  <a:pt x="1159" y="407"/>
                </a:lnTo>
                <a:lnTo>
                  <a:pt x="1196" y="311"/>
                </a:lnTo>
                <a:lnTo>
                  <a:pt x="1234" y="225"/>
                </a:lnTo>
                <a:lnTo>
                  <a:pt x="1266" y="145"/>
                </a:lnTo>
                <a:lnTo>
                  <a:pt x="1304" y="80"/>
                </a:lnTo>
                <a:lnTo>
                  <a:pt x="1336" y="37"/>
                </a:lnTo>
                <a:lnTo>
                  <a:pt x="1373" y="5"/>
                </a:lnTo>
                <a:lnTo>
                  <a:pt x="1405" y="0"/>
                </a:lnTo>
                <a:lnTo>
                  <a:pt x="1443" y="10"/>
                </a:lnTo>
                <a:lnTo>
                  <a:pt x="1481" y="37"/>
                </a:lnTo>
                <a:lnTo>
                  <a:pt x="1513" y="85"/>
                </a:lnTo>
                <a:lnTo>
                  <a:pt x="1550" y="150"/>
                </a:lnTo>
                <a:lnTo>
                  <a:pt x="1582" y="225"/>
                </a:lnTo>
                <a:lnTo>
                  <a:pt x="1620" y="316"/>
                </a:lnTo>
                <a:lnTo>
                  <a:pt x="1652" y="407"/>
                </a:lnTo>
                <a:lnTo>
                  <a:pt x="1690" y="515"/>
                </a:lnTo>
                <a:lnTo>
                  <a:pt x="1727" y="477"/>
                </a:lnTo>
                <a:lnTo>
                  <a:pt x="1759" y="327"/>
                </a:lnTo>
                <a:lnTo>
                  <a:pt x="1797" y="230"/>
                </a:lnTo>
                <a:lnTo>
                  <a:pt x="1829" y="150"/>
                </a:lnTo>
                <a:lnTo>
                  <a:pt x="1867" y="85"/>
                </a:lnTo>
                <a:lnTo>
                  <a:pt x="1899" y="37"/>
                </a:lnTo>
                <a:lnTo>
                  <a:pt x="1936" y="5"/>
                </a:lnTo>
                <a:lnTo>
                  <a:pt x="1974" y="0"/>
                </a:lnTo>
                <a:lnTo>
                  <a:pt x="2006" y="5"/>
                </a:lnTo>
                <a:lnTo>
                  <a:pt x="2044" y="37"/>
                </a:lnTo>
                <a:lnTo>
                  <a:pt x="2076" y="85"/>
                </a:lnTo>
                <a:lnTo>
                  <a:pt x="2113" y="150"/>
                </a:lnTo>
                <a:lnTo>
                  <a:pt x="2145" y="225"/>
                </a:lnTo>
                <a:lnTo>
                  <a:pt x="2183" y="316"/>
                </a:lnTo>
                <a:lnTo>
                  <a:pt x="2221" y="413"/>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84" name="Rectangle 64"/>
          <p:cNvSpPr>
            <a:spLocks noChangeArrowheads="1"/>
          </p:cNvSpPr>
          <p:nvPr/>
        </p:nvSpPr>
        <p:spPr bwMode="auto">
          <a:xfrm>
            <a:off x="3978325" y="836712"/>
            <a:ext cx="191077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Narrow" pitchFamily="34" charset="0"/>
                <a:cs typeface="Arial" pitchFamily="34" charset="0"/>
              </a:rPr>
              <a:t>target and oculomotor angles</a:t>
            </a:r>
            <a:endParaRPr kumimoji="0" lang="en-US" sz="18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107585" name="Rectangle 65"/>
          <p:cNvSpPr>
            <a:spLocks noChangeArrowheads="1"/>
          </p:cNvSpPr>
          <p:nvPr/>
        </p:nvSpPr>
        <p:spPr bwMode="auto">
          <a:xfrm>
            <a:off x="4764092" y="3399721"/>
            <a:ext cx="394339"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time (ms)</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86" name="Rectangle 66"/>
          <p:cNvSpPr>
            <a:spLocks noChangeArrowheads="1"/>
          </p:cNvSpPr>
          <p:nvPr/>
        </p:nvSpPr>
        <p:spPr bwMode="auto">
          <a:xfrm rot="16200000">
            <a:off x="2451850" y="2027936"/>
            <a:ext cx="99386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displacement (degrees)</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87" name="Rectangle 67"/>
          <p:cNvSpPr>
            <a:spLocks noChangeArrowheads="1"/>
          </p:cNvSpPr>
          <p:nvPr/>
        </p:nvSpPr>
        <p:spPr bwMode="auto">
          <a:xfrm>
            <a:off x="3171823" y="3144142"/>
            <a:ext cx="3206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89" name="Freeform 69"/>
          <p:cNvSpPr>
            <a:spLocks/>
          </p:cNvSpPr>
          <p:nvPr/>
        </p:nvSpPr>
        <p:spPr bwMode="auto">
          <a:xfrm>
            <a:off x="3187700" y="1175641"/>
            <a:ext cx="3525838" cy="1925637"/>
          </a:xfrm>
          <a:custGeom>
            <a:avLst/>
            <a:gdLst/>
            <a:ahLst/>
            <a:cxnLst>
              <a:cxn ang="0">
                <a:pos x="33" y="617"/>
              </a:cxn>
              <a:cxn ang="0">
                <a:pos x="102" y="617"/>
              </a:cxn>
              <a:cxn ang="0">
                <a:pos x="172" y="617"/>
              </a:cxn>
              <a:cxn ang="0">
                <a:pos x="247" y="617"/>
              </a:cxn>
              <a:cxn ang="0">
                <a:pos x="317" y="617"/>
              </a:cxn>
              <a:cxn ang="0">
                <a:pos x="387" y="617"/>
              </a:cxn>
              <a:cxn ang="0">
                <a:pos x="456" y="617"/>
              </a:cxn>
              <a:cxn ang="0">
                <a:pos x="526" y="617"/>
              </a:cxn>
              <a:cxn ang="0">
                <a:pos x="596" y="644"/>
              </a:cxn>
              <a:cxn ang="0">
                <a:pos x="665" y="741"/>
              </a:cxn>
              <a:cxn ang="0">
                <a:pos x="740" y="902"/>
              </a:cxn>
              <a:cxn ang="0">
                <a:pos x="810" y="1079"/>
              </a:cxn>
              <a:cxn ang="0">
                <a:pos x="880" y="1197"/>
              </a:cxn>
              <a:cxn ang="0">
                <a:pos x="950" y="1197"/>
              </a:cxn>
              <a:cxn ang="0">
                <a:pos x="1019" y="1079"/>
              </a:cxn>
              <a:cxn ang="0">
                <a:pos x="1089" y="875"/>
              </a:cxn>
              <a:cxn ang="0">
                <a:pos x="1159" y="628"/>
              </a:cxn>
              <a:cxn ang="0">
                <a:pos x="1234" y="397"/>
              </a:cxn>
              <a:cxn ang="0">
                <a:pos x="1304" y="210"/>
              </a:cxn>
              <a:cxn ang="0">
                <a:pos x="1373" y="97"/>
              </a:cxn>
              <a:cxn ang="0">
                <a:pos x="1443" y="59"/>
              </a:cxn>
              <a:cxn ang="0">
                <a:pos x="1513" y="102"/>
              </a:cxn>
              <a:cxn ang="0">
                <a:pos x="1582" y="210"/>
              </a:cxn>
              <a:cxn ang="0">
                <a:pos x="1652" y="376"/>
              </a:cxn>
              <a:cxn ang="0">
                <a:pos x="1727" y="553"/>
              </a:cxn>
              <a:cxn ang="0">
                <a:pos x="1797" y="569"/>
              </a:cxn>
              <a:cxn ang="0">
                <a:pos x="1867" y="430"/>
              </a:cxn>
              <a:cxn ang="0">
                <a:pos x="1936" y="204"/>
              </a:cxn>
              <a:cxn ang="0">
                <a:pos x="2006" y="33"/>
              </a:cxn>
              <a:cxn ang="0">
                <a:pos x="2076" y="6"/>
              </a:cxn>
              <a:cxn ang="0">
                <a:pos x="2145" y="134"/>
              </a:cxn>
              <a:cxn ang="0">
                <a:pos x="2221" y="371"/>
              </a:cxn>
            </a:cxnLst>
            <a:rect l="0" t="0" r="r" b="b"/>
            <a:pathLst>
              <a:path w="2221" h="1213">
                <a:moveTo>
                  <a:pt x="0" y="617"/>
                </a:moveTo>
                <a:lnTo>
                  <a:pt x="33" y="617"/>
                </a:lnTo>
                <a:lnTo>
                  <a:pt x="70" y="617"/>
                </a:lnTo>
                <a:lnTo>
                  <a:pt x="102" y="617"/>
                </a:lnTo>
                <a:lnTo>
                  <a:pt x="140" y="617"/>
                </a:lnTo>
                <a:lnTo>
                  <a:pt x="172" y="617"/>
                </a:lnTo>
                <a:lnTo>
                  <a:pt x="210" y="617"/>
                </a:lnTo>
                <a:lnTo>
                  <a:pt x="247" y="617"/>
                </a:lnTo>
                <a:lnTo>
                  <a:pt x="279" y="617"/>
                </a:lnTo>
                <a:lnTo>
                  <a:pt x="317" y="617"/>
                </a:lnTo>
                <a:lnTo>
                  <a:pt x="349" y="617"/>
                </a:lnTo>
                <a:lnTo>
                  <a:pt x="387" y="617"/>
                </a:lnTo>
                <a:lnTo>
                  <a:pt x="419" y="617"/>
                </a:lnTo>
                <a:lnTo>
                  <a:pt x="456" y="617"/>
                </a:lnTo>
                <a:lnTo>
                  <a:pt x="494" y="617"/>
                </a:lnTo>
                <a:lnTo>
                  <a:pt x="526" y="617"/>
                </a:lnTo>
                <a:lnTo>
                  <a:pt x="564" y="623"/>
                </a:lnTo>
                <a:lnTo>
                  <a:pt x="596" y="644"/>
                </a:lnTo>
                <a:lnTo>
                  <a:pt x="633" y="682"/>
                </a:lnTo>
                <a:lnTo>
                  <a:pt x="665" y="741"/>
                </a:lnTo>
                <a:lnTo>
                  <a:pt x="703" y="816"/>
                </a:lnTo>
                <a:lnTo>
                  <a:pt x="740" y="902"/>
                </a:lnTo>
                <a:lnTo>
                  <a:pt x="773" y="993"/>
                </a:lnTo>
                <a:lnTo>
                  <a:pt x="810" y="1079"/>
                </a:lnTo>
                <a:lnTo>
                  <a:pt x="842" y="1148"/>
                </a:lnTo>
                <a:lnTo>
                  <a:pt x="880" y="1197"/>
                </a:lnTo>
                <a:lnTo>
                  <a:pt x="912" y="1213"/>
                </a:lnTo>
                <a:lnTo>
                  <a:pt x="950" y="1197"/>
                </a:lnTo>
                <a:lnTo>
                  <a:pt x="987" y="1154"/>
                </a:lnTo>
                <a:lnTo>
                  <a:pt x="1019" y="1079"/>
                </a:lnTo>
                <a:lnTo>
                  <a:pt x="1057" y="982"/>
                </a:lnTo>
                <a:lnTo>
                  <a:pt x="1089" y="875"/>
                </a:lnTo>
                <a:lnTo>
                  <a:pt x="1127" y="751"/>
                </a:lnTo>
                <a:lnTo>
                  <a:pt x="1159" y="628"/>
                </a:lnTo>
                <a:lnTo>
                  <a:pt x="1196" y="510"/>
                </a:lnTo>
                <a:lnTo>
                  <a:pt x="1234" y="397"/>
                </a:lnTo>
                <a:lnTo>
                  <a:pt x="1266" y="295"/>
                </a:lnTo>
                <a:lnTo>
                  <a:pt x="1304" y="210"/>
                </a:lnTo>
                <a:lnTo>
                  <a:pt x="1336" y="145"/>
                </a:lnTo>
                <a:lnTo>
                  <a:pt x="1373" y="97"/>
                </a:lnTo>
                <a:lnTo>
                  <a:pt x="1405" y="65"/>
                </a:lnTo>
                <a:lnTo>
                  <a:pt x="1443" y="59"/>
                </a:lnTo>
                <a:lnTo>
                  <a:pt x="1481" y="70"/>
                </a:lnTo>
                <a:lnTo>
                  <a:pt x="1513" y="102"/>
                </a:lnTo>
                <a:lnTo>
                  <a:pt x="1550" y="145"/>
                </a:lnTo>
                <a:lnTo>
                  <a:pt x="1582" y="210"/>
                </a:lnTo>
                <a:lnTo>
                  <a:pt x="1620" y="285"/>
                </a:lnTo>
                <a:lnTo>
                  <a:pt x="1652" y="376"/>
                </a:lnTo>
                <a:lnTo>
                  <a:pt x="1690" y="472"/>
                </a:lnTo>
                <a:lnTo>
                  <a:pt x="1727" y="553"/>
                </a:lnTo>
                <a:lnTo>
                  <a:pt x="1759" y="580"/>
                </a:lnTo>
                <a:lnTo>
                  <a:pt x="1797" y="569"/>
                </a:lnTo>
                <a:lnTo>
                  <a:pt x="1829" y="515"/>
                </a:lnTo>
                <a:lnTo>
                  <a:pt x="1867" y="430"/>
                </a:lnTo>
                <a:lnTo>
                  <a:pt x="1899" y="317"/>
                </a:lnTo>
                <a:lnTo>
                  <a:pt x="1936" y="204"/>
                </a:lnTo>
                <a:lnTo>
                  <a:pt x="1974" y="102"/>
                </a:lnTo>
                <a:lnTo>
                  <a:pt x="2006" y="33"/>
                </a:lnTo>
                <a:lnTo>
                  <a:pt x="2044" y="0"/>
                </a:lnTo>
                <a:lnTo>
                  <a:pt x="2076" y="6"/>
                </a:lnTo>
                <a:lnTo>
                  <a:pt x="2113" y="54"/>
                </a:lnTo>
                <a:lnTo>
                  <a:pt x="2145" y="134"/>
                </a:lnTo>
                <a:lnTo>
                  <a:pt x="2183" y="247"/>
                </a:lnTo>
                <a:lnTo>
                  <a:pt x="2221" y="371"/>
                </a:lnTo>
              </a:path>
            </a:pathLst>
          </a:custGeom>
          <a:noFill/>
          <a:ln w="0">
            <a:solidFill>
              <a:srgbClr val="FF0000"/>
            </a:solidFill>
            <a:prstDash val="sysDash"/>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90" name="Freeform 70"/>
          <p:cNvSpPr>
            <a:spLocks/>
          </p:cNvSpPr>
          <p:nvPr/>
        </p:nvSpPr>
        <p:spPr bwMode="auto">
          <a:xfrm>
            <a:off x="3187700" y="1347084"/>
            <a:ext cx="3525838" cy="1617662"/>
          </a:xfrm>
          <a:custGeom>
            <a:avLst/>
            <a:gdLst/>
            <a:ahLst/>
            <a:cxnLst>
              <a:cxn ang="0">
                <a:pos x="33" y="509"/>
              </a:cxn>
              <a:cxn ang="0">
                <a:pos x="102" y="509"/>
              </a:cxn>
              <a:cxn ang="0">
                <a:pos x="172" y="509"/>
              </a:cxn>
              <a:cxn ang="0">
                <a:pos x="247" y="509"/>
              </a:cxn>
              <a:cxn ang="0">
                <a:pos x="317" y="509"/>
              </a:cxn>
              <a:cxn ang="0">
                <a:pos x="387" y="509"/>
              </a:cxn>
              <a:cxn ang="0">
                <a:pos x="456" y="509"/>
              </a:cxn>
              <a:cxn ang="0">
                <a:pos x="526" y="504"/>
              </a:cxn>
              <a:cxn ang="0">
                <a:pos x="596" y="622"/>
              </a:cxn>
              <a:cxn ang="0">
                <a:pos x="665" y="794"/>
              </a:cxn>
              <a:cxn ang="0">
                <a:pos x="740" y="933"/>
              </a:cxn>
              <a:cxn ang="0">
                <a:pos x="810" y="1008"/>
              </a:cxn>
              <a:cxn ang="0">
                <a:pos x="880" y="1008"/>
              </a:cxn>
              <a:cxn ang="0">
                <a:pos x="950" y="933"/>
              </a:cxn>
              <a:cxn ang="0">
                <a:pos x="1019" y="788"/>
              </a:cxn>
              <a:cxn ang="0">
                <a:pos x="1089" y="606"/>
              </a:cxn>
              <a:cxn ang="0">
                <a:pos x="1159" y="407"/>
              </a:cxn>
              <a:cxn ang="0">
                <a:pos x="1234" y="225"/>
              </a:cxn>
              <a:cxn ang="0">
                <a:pos x="1304" y="85"/>
              </a:cxn>
              <a:cxn ang="0">
                <a:pos x="1373" y="5"/>
              </a:cxn>
              <a:cxn ang="0">
                <a:pos x="1443" y="10"/>
              </a:cxn>
              <a:cxn ang="0">
                <a:pos x="1513" y="85"/>
              </a:cxn>
              <a:cxn ang="0">
                <a:pos x="1582" y="225"/>
              </a:cxn>
              <a:cxn ang="0">
                <a:pos x="1652" y="407"/>
              </a:cxn>
              <a:cxn ang="0">
                <a:pos x="1727" y="477"/>
              </a:cxn>
              <a:cxn ang="0">
                <a:pos x="1797" y="230"/>
              </a:cxn>
              <a:cxn ang="0">
                <a:pos x="1867" y="85"/>
              </a:cxn>
              <a:cxn ang="0">
                <a:pos x="1936" y="5"/>
              </a:cxn>
              <a:cxn ang="0">
                <a:pos x="2006" y="5"/>
              </a:cxn>
              <a:cxn ang="0">
                <a:pos x="2076" y="85"/>
              </a:cxn>
              <a:cxn ang="0">
                <a:pos x="2145" y="225"/>
              </a:cxn>
              <a:cxn ang="0">
                <a:pos x="2221" y="413"/>
              </a:cxn>
            </a:cxnLst>
            <a:rect l="0" t="0" r="r" b="b"/>
            <a:pathLst>
              <a:path w="2221" h="1019">
                <a:moveTo>
                  <a:pt x="0" y="509"/>
                </a:moveTo>
                <a:lnTo>
                  <a:pt x="33" y="509"/>
                </a:lnTo>
                <a:lnTo>
                  <a:pt x="70" y="509"/>
                </a:lnTo>
                <a:lnTo>
                  <a:pt x="102" y="509"/>
                </a:lnTo>
                <a:lnTo>
                  <a:pt x="140" y="509"/>
                </a:lnTo>
                <a:lnTo>
                  <a:pt x="172" y="509"/>
                </a:lnTo>
                <a:lnTo>
                  <a:pt x="210" y="509"/>
                </a:lnTo>
                <a:lnTo>
                  <a:pt x="247" y="509"/>
                </a:lnTo>
                <a:lnTo>
                  <a:pt x="279" y="509"/>
                </a:lnTo>
                <a:lnTo>
                  <a:pt x="317" y="509"/>
                </a:lnTo>
                <a:lnTo>
                  <a:pt x="349" y="509"/>
                </a:lnTo>
                <a:lnTo>
                  <a:pt x="387" y="509"/>
                </a:lnTo>
                <a:lnTo>
                  <a:pt x="419" y="509"/>
                </a:lnTo>
                <a:lnTo>
                  <a:pt x="456" y="509"/>
                </a:lnTo>
                <a:lnTo>
                  <a:pt x="494" y="509"/>
                </a:lnTo>
                <a:lnTo>
                  <a:pt x="526" y="504"/>
                </a:lnTo>
                <a:lnTo>
                  <a:pt x="564" y="542"/>
                </a:lnTo>
                <a:lnTo>
                  <a:pt x="596" y="622"/>
                </a:lnTo>
                <a:lnTo>
                  <a:pt x="633" y="708"/>
                </a:lnTo>
                <a:lnTo>
                  <a:pt x="665" y="794"/>
                </a:lnTo>
                <a:lnTo>
                  <a:pt x="703" y="869"/>
                </a:lnTo>
                <a:lnTo>
                  <a:pt x="740" y="933"/>
                </a:lnTo>
                <a:lnTo>
                  <a:pt x="773" y="981"/>
                </a:lnTo>
                <a:lnTo>
                  <a:pt x="810" y="1008"/>
                </a:lnTo>
                <a:lnTo>
                  <a:pt x="842" y="1019"/>
                </a:lnTo>
                <a:lnTo>
                  <a:pt x="880" y="1008"/>
                </a:lnTo>
                <a:lnTo>
                  <a:pt x="912" y="981"/>
                </a:lnTo>
                <a:lnTo>
                  <a:pt x="950" y="933"/>
                </a:lnTo>
                <a:lnTo>
                  <a:pt x="987" y="869"/>
                </a:lnTo>
                <a:lnTo>
                  <a:pt x="1019" y="788"/>
                </a:lnTo>
                <a:lnTo>
                  <a:pt x="1057" y="702"/>
                </a:lnTo>
                <a:lnTo>
                  <a:pt x="1089" y="606"/>
                </a:lnTo>
                <a:lnTo>
                  <a:pt x="1127" y="509"/>
                </a:lnTo>
                <a:lnTo>
                  <a:pt x="1159" y="407"/>
                </a:lnTo>
                <a:lnTo>
                  <a:pt x="1196" y="311"/>
                </a:lnTo>
                <a:lnTo>
                  <a:pt x="1234" y="225"/>
                </a:lnTo>
                <a:lnTo>
                  <a:pt x="1266" y="145"/>
                </a:lnTo>
                <a:lnTo>
                  <a:pt x="1304" y="85"/>
                </a:lnTo>
                <a:lnTo>
                  <a:pt x="1336" y="37"/>
                </a:lnTo>
                <a:lnTo>
                  <a:pt x="1373" y="5"/>
                </a:lnTo>
                <a:lnTo>
                  <a:pt x="1405" y="0"/>
                </a:lnTo>
                <a:lnTo>
                  <a:pt x="1443" y="10"/>
                </a:lnTo>
                <a:lnTo>
                  <a:pt x="1481" y="37"/>
                </a:lnTo>
                <a:lnTo>
                  <a:pt x="1513" y="85"/>
                </a:lnTo>
                <a:lnTo>
                  <a:pt x="1550" y="150"/>
                </a:lnTo>
                <a:lnTo>
                  <a:pt x="1582" y="225"/>
                </a:lnTo>
                <a:lnTo>
                  <a:pt x="1620" y="316"/>
                </a:lnTo>
                <a:lnTo>
                  <a:pt x="1652" y="407"/>
                </a:lnTo>
                <a:lnTo>
                  <a:pt x="1690" y="515"/>
                </a:lnTo>
                <a:lnTo>
                  <a:pt x="1727" y="477"/>
                </a:lnTo>
                <a:lnTo>
                  <a:pt x="1759" y="327"/>
                </a:lnTo>
                <a:lnTo>
                  <a:pt x="1797" y="230"/>
                </a:lnTo>
                <a:lnTo>
                  <a:pt x="1829" y="150"/>
                </a:lnTo>
                <a:lnTo>
                  <a:pt x="1867" y="85"/>
                </a:lnTo>
                <a:lnTo>
                  <a:pt x="1899" y="37"/>
                </a:lnTo>
                <a:lnTo>
                  <a:pt x="1936" y="5"/>
                </a:lnTo>
                <a:lnTo>
                  <a:pt x="1974" y="0"/>
                </a:lnTo>
                <a:lnTo>
                  <a:pt x="2006" y="5"/>
                </a:lnTo>
                <a:lnTo>
                  <a:pt x="2044" y="37"/>
                </a:lnTo>
                <a:lnTo>
                  <a:pt x="2076" y="85"/>
                </a:lnTo>
                <a:lnTo>
                  <a:pt x="2113" y="150"/>
                </a:lnTo>
                <a:lnTo>
                  <a:pt x="2145" y="225"/>
                </a:lnTo>
                <a:lnTo>
                  <a:pt x="2183" y="311"/>
                </a:lnTo>
                <a:lnTo>
                  <a:pt x="2221" y="413"/>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92" name="Rectangle 72"/>
          <p:cNvSpPr>
            <a:spLocks noChangeArrowheads="1"/>
          </p:cNvSpPr>
          <p:nvPr/>
        </p:nvSpPr>
        <p:spPr bwMode="auto">
          <a:xfrm>
            <a:off x="3197229" y="4062098"/>
            <a:ext cx="3516313" cy="183197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94" name="Line 74"/>
          <p:cNvSpPr>
            <a:spLocks noChangeShapeType="1"/>
          </p:cNvSpPr>
          <p:nvPr/>
        </p:nvSpPr>
        <p:spPr bwMode="auto">
          <a:xfrm>
            <a:off x="3197229" y="5894073"/>
            <a:ext cx="35163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96" name="Line 76"/>
          <p:cNvSpPr>
            <a:spLocks noChangeShapeType="1"/>
          </p:cNvSpPr>
          <p:nvPr/>
        </p:nvSpPr>
        <p:spPr bwMode="auto">
          <a:xfrm flipV="1">
            <a:off x="3197226" y="4062098"/>
            <a:ext cx="1588" cy="1831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97" name="Line 77"/>
          <p:cNvSpPr>
            <a:spLocks noChangeShapeType="1"/>
          </p:cNvSpPr>
          <p:nvPr/>
        </p:nvSpPr>
        <p:spPr bwMode="auto">
          <a:xfrm>
            <a:off x="3197229" y="5894073"/>
            <a:ext cx="35163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98" name="Line 78"/>
          <p:cNvSpPr>
            <a:spLocks noChangeShapeType="1"/>
          </p:cNvSpPr>
          <p:nvPr/>
        </p:nvSpPr>
        <p:spPr bwMode="auto">
          <a:xfrm flipV="1">
            <a:off x="3197226" y="4062098"/>
            <a:ext cx="1588" cy="1831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99" name="Line 79"/>
          <p:cNvSpPr>
            <a:spLocks noChangeShapeType="1"/>
          </p:cNvSpPr>
          <p:nvPr/>
        </p:nvSpPr>
        <p:spPr bwMode="auto">
          <a:xfrm flipV="1">
            <a:off x="3486151"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01" name="Rectangle 81"/>
          <p:cNvSpPr>
            <a:spLocks noChangeArrowheads="1"/>
          </p:cNvSpPr>
          <p:nvPr/>
        </p:nvSpPr>
        <p:spPr bwMode="auto">
          <a:xfrm>
            <a:off x="3409950" y="5919473"/>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02" name="Line 82"/>
          <p:cNvSpPr>
            <a:spLocks noChangeShapeType="1"/>
          </p:cNvSpPr>
          <p:nvPr/>
        </p:nvSpPr>
        <p:spPr bwMode="auto">
          <a:xfrm flipV="1">
            <a:off x="3835400"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04" name="Rectangle 84"/>
          <p:cNvSpPr>
            <a:spLocks noChangeArrowheads="1"/>
          </p:cNvSpPr>
          <p:nvPr/>
        </p:nvSpPr>
        <p:spPr bwMode="auto">
          <a:xfrm>
            <a:off x="3759200" y="5919473"/>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05" name="Line 85"/>
          <p:cNvSpPr>
            <a:spLocks noChangeShapeType="1"/>
          </p:cNvSpPr>
          <p:nvPr/>
        </p:nvSpPr>
        <p:spPr bwMode="auto">
          <a:xfrm flipV="1">
            <a:off x="4184650"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07" name="Rectangle 87"/>
          <p:cNvSpPr>
            <a:spLocks noChangeArrowheads="1"/>
          </p:cNvSpPr>
          <p:nvPr/>
        </p:nvSpPr>
        <p:spPr bwMode="auto">
          <a:xfrm>
            <a:off x="4108452" y="5919473"/>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08" name="Line 88"/>
          <p:cNvSpPr>
            <a:spLocks noChangeShapeType="1"/>
          </p:cNvSpPr>
          <p:nvPr/>
        </p:nvSpPr>
        <p:spPr bwMode="auto">
          <a:xfrm flipV="1">
            <a:off x="4533900"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10" name="Rectangle 90"/>
          <p:cNvSpPr>
            <a:spLocks noChangeArrowheads="1"/>
          </p:cNvSpPr>
          <p:nvPr/>
        </p:nvSpPr>
        <p:spPr bwMode="auto">
          <a:xfrm>
            <a:off x="4456113" y="5919473"/>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11" name="Line 91"/>
          <p:cNvSpPr>
            <a:spLocks noChangeShapeType="1"/>
          </p:cNvSpPr>
          <p:nvPr/>
        </p:nvSpPr>
        <p:spPr bwMode="auto">
          <a:xfrm flipV="1">
            <a:off x="4883150"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13" name="Rectangle 93"/>
          <p:cNvSpPr>
            <a:spLocks noChangeArrowheads="1"/>
          </p:cNvSpPr>
          <p:nvPr/>
        </p:nvSpPr>
        <p:spPr bwMode="auto">
          <a:xfrm>
            <a:off x="4805363" y="5919473"/>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14" name="Line 94"/>
          <p:cNvSpPr>
            <a:spLocks noChangeShapeType="1"/>
          </p:cNvSpPr>
          <p:nvPr/>
        </p:nvSpPr>
        <p:spPr bwMode="auto">
          <a:xfrm flipV="1">
            <a:off x="5230813"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16" name="Rectangle 96"/>
          <p:cNvSpPr>
            <a:spLocks noChangeArrowheads="1"/>
          </p:cNvSpPr>
          <p:nvPr/>
        </p:nvSpPr>
        <p:spPr bwMode="auto">
          <a:xfrm>
            <a:off x="5154614" y="5919473"/>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600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17" name="Line 97"/>
          <p:cNvSpPr>
            <a:spLocks noChangeShapeType="1"/>
          </p:cNvSpPr>
          <p:nvPr/>
        </p:nvSpPr>
        <p:spPr bwMode="auto">
          <a:xfrm flipV="1">
            <a:off x="5580063"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19" name="Rectangle 99"/>
          <p:cNvSpPr>
            <a:spLocks noChangeArrowheads="1"/>
          </p:cNvSpPr>
          <p:nvPr/>
        </p:nvSpPr>
        <p:spPr bwMode="auto">
          <a:xfrm>
            <a:off x="5503863" y="5919473"/>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700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20" name="Line 100"/>
          <p:cNvSpPr>
            <a:spLocks noChangeShapeType="1"/>
          </p:cNvSpPr>
          <p:nvPr/>
        </p:nvSpPr>
        <p:spPr bwMode="auto">
          <a:xfrm flipV="1">
            <a:off x="5929313"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22" name="Rectangle 102"/>
          <p:cNvSpPr>
            <a:spLocks noChangeArrowheads="1"/>
          </p:cNvSpPr>
          <p:nvPr/>
        </p:nvSpPr>
        <p:spPr bwMode="auto">
          <a:xfrm>
            <a:off x="5853113" y="5919473"/>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800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23" name="Line 103"/>
          <p:cNvSpPr>
            <a:spLocks noChangeShapeType="1"/>
          </p:cNvSpPr>
          <p:nvPr/>
        </p:nvSpPr>
        <p:spPr bwMode="auto">
          <a:xfrm flipV="1">
            <a:off x="6286500"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25" name="Rectangle 105"/>
          <p:cNvSpPr>
            <a:spLocks noChangeArrowheads="1"/>
          </p:cNvSpPr>
          <p:nvPr/>
        </p:nvSpPr>
        <p:spPr bwMode="auto">
          <a:xfrm>
            <a:off x="6210300" y="5919473"/>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900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26" name="Line 106"/>
          <p:cNvSpPr>
            <a:spLocks noChangeShapeType="1"/>
          </p:cNvSpPr>
          <p:nvPr/>
        </p:nvSpPr>
        <p:spPr bwMode="auto">
          <a:xfrm flipV="1">
            <a:off x="6635750"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28" name="Rectangle 108"/>
          <p:cNvSpPr>
            <a:spLocks noChangeArrowheads="1"/>
          </p:cNvSpPr>
          <p:nvPr/>
        </p:nvSpPr>
        <p:spPr bwMode="auto">
          <a:xfrm>
            <a:off x="6534150" y="5919473"/>
            <a:ext cx="21159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1000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29" name="Line 109"/>
          <p:cNvSpPr>
            <a:spLocks noChangeShapeType="1"/>
          </p:cNvSpPr>
          <p:nvPr/>
        </p:nvSpPr>
        <p:spPr bwMode="auto">
          <a:xfrm>
            <a:off x="3197224" y="5671823"/>
            <a:ext cx="3333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31" name="Rectangle 111"/>
          <p:cNvSpPr>
            <a:spLocks noChangeArrowheads="1"/>
          </p:cNvSpPr>
          <p:nvPr/>
        </p:nvSpPr>
        <p:spPr bwMode="auto">
          <a:xfrm>
            <a:off x="3027363" y="5603560"/>
            <a:ext cx="13785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32" name="Line 112"/>
          <p:cNvSpPr>
            <a:spLocks noChangeShapeType="1"/>
          </p:cNvSpPr>
          <p:nvPr/>
        </p:nvSpPr>
        <p:spPr bwMode="auto">
          <a:xfrm>
            <a:off x="3197224" y="5441635"/>
            <a:ext cx="3333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34" name="Rectangle 114"/>
          <p:cNvSpPr>
            <a:spLocks noChangeArrowheads="1"/>
          </p:cNvSpPr>
          <p:nvPr/>
        </p:nvSpPr>
        <p:spPr bwMode="auto">
          <a:xfrm>
            <a:off x="3027363" y="5373373"/>
            <a:ext cx="13785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35" name="Line 115"/>
          <p:cNvSpPr>
            <a:spLocks noChangeShapeType="1"/>
          </p:cNvSpPr>
          <p:nvPr/>
        </p:nvSpPr>
        <p:spPr bwMode="auto">
          <a:xfrm>
            <a:off x="3197224" y="5211448"/>
            <a:ext cx="3333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37" name="Rectangle 117"/>
          <p:cNvSpPr>
            <a:spLocks noChangeArrowheads="1"/>
          </p:cNvSpPr>
          <p:nvPr/>
        </p:nvSpPr>
        <p:spPr bwMode="auto">
          <a:xfrm>
            <a:off x="3027363" y="5143185"/>
            <a:ext cx="13785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38" name="Line 118"/>
          <p:cNvSpPr>
            <a:spLocks noChangeShapeType="1"/>
          </p:cNvSpPr>
          <p:nvPr/>
        </p:nvSpPr>
        <p:spPr bwMode="auto">
          <a:xfrm>
            <a:off x="3197224" y="4982848"/>
            <a:ext cx="3333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40" name="Rectangle 120"/>
          <p:cNvSpPr>
            <a:spLocks noChangeArrowheads="1"/>
          </p:cNvSpPr>
          <p:nvPr/>
        </p:nvSpPr>
        <p:spPr bwMode="auto">
          <a:xfrm>
            <a:off x="3111500" y="4914585"/>
            <a:ext cx="529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41" name="Line 121"/>
          <p:cNvSpPr>
            <a:spLocks noChangeShapeType="1"/>
          </p:cNvSpPr>
          <p:nvPr/>
        </p:nvSpPr>
        <p:spPr bwMode="auto">
          <a:xfrm>
            <a:off x="3197224" y="4752660"/>
            <a:ext cx="3333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43" name="Rectangle 123"/>
          <p:cNvSpPr>
            <a:spLocks noChangeArrowheads="1"/>
          </p:cNvSpPr>
          <p:nvPr/>
        </p:nvSpPr>
        <p:spPr bwMode="auto">
          <a:xfrm>
            <a:off x="3060698" y="4684398"/>
            <a:ext cx="1057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44" name="Line 124"/>
          <p:cNvSpPr>
            <a:spLocks noChangeShapeType="1"/>
          </p:cNvSpPr>
          <p:nvPr/>
        </p:nvSpPr>
        <p:spPr bwMode="auto">
          <a:xfrm>
            <a:off x="3197224" y="4522473"/>
            <a:ext cx="3333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46" name="Rectangle 126"/>
          <p:cNvSpPr>
            <a:spLocks noChangeArrowheads="1"/>
          </p:cNvSpPr>
          <p:nvPr/>
        </p:nvSpPr>
        <p:spPr bwMode="auto">
          <a:xfrm>
            <a:off x="3060698" y="4454210"/>
            <a:ext cx="1057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47" name="Line 127"/>
          <p:cNvSpPr>
            <a:spLocks noChangeShapeType="1"/>
          </p:cNvSpPr>
          <p:nvPr/>
        </p:nvSpPr>
        <p:spPr bwMode="auto">
          <a:xfrm>
            <a:off x="3197224" y="4292285"/>
            <a:ext cx="3333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49" name="Rectangle 129"/>
          <p:cNvSpPr>
            <a:spLocks noChangeArrowheads="1"/>
          </p:cNvSpPr>
          <p:nvPr/>
        </p:nvSpPr>
        <p:spPr bwMode="auto">
          <a:xfrm>
            <a:off x="3060698" y="4224023"/>
            <a:ext cx="1057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51" name="Line 131"/>
          <p:cNvSpPr>
            <a:spLocks noChangeShapeType="1"/>
          </p:cNvSpPr>
          <p:nvPr/>
        </p:nvSpPr>
        <p:spPr bwMode="auto">
          <a:xfrm>
            <a:off x="3197229" y="5894073"/>
            <a:ext cx="35163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53" name="Line 133"/>
          <p:cNvSpPr>
            <a:spLocks noChangeShapeType="1"/>
          </p:cNvSpPr>
          <p:nvPr/>
        </p:nvSpPr>
        <p:spPr bwMode="auto">
          <a:xfrm flipV="1">
            <a:off x="3197226" y="4062098"/>
            <a:ext cx="1588" cy="1831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54" name="Freeform 134"/>
          <p:cNvSpPr>
            <a:spLocks/>
          </p:cNvSpPr>
          <p:nvPr/>
        </p:nvSpPr>
        <p:spPr bwMode="auto">
          <a:xfrm>
            <a:off x="3197229" y="4284348"/>
            <a:ext cx="3463925" cy="1430337"/>
          </a:xfrm>
          <a:custGeom>
            <a:avLst/>
            <a:gdLst/>
            <a:ahLst/>
            <a:cxnLst>
              <a:cxn ang="0">
                <a:pos x="0" y="440"/>
              </a:cxn>
              <a:cxn ang="0">
                <a:pos x="32" y="440"/>
              </a:cxn>
              <a:cxn ang="0">
                <a:pos x="64" y="440"/>
              </a:cxn>
              <a:cxn ang="0">
                <a:pos x="102" y="440"/>
              </a:cxn>
              <a:cxn ang="0">
                <a:pos x="139" y="440"/>
              </a:cxn>
              <a:cxn ang="0">
                <a:pos x="171" y="440"/>
              </a:cxn>
              <a:cxn ang="0">
                <a:pos x="209" y="440"/>
              </a:cxn>
              <a:cxn ang="0">
                <a:pos x="241" y="440"/>
              </a:cxn>
              <a:cxn ang="0">
                <a:pos x="279" y="440"/>
              </a:cxn>
              <a:cxn ang="0">
                <a:pos x="311" y="440"/>
              </a:cxn>
              <a:cxn ang="0">
                <a:pos x="348" y="440"/>
              </a:cxn>
              <a:cxn ang="0">
                <a:pos x="386" y="440"/>
              </a:cxn>
              <a:cxn ang="0">
                <a:pos x="418" y="440"/>
              </a:cxn>
              <a:cxn ang="0">
                <a:pos x="456" y="434"/>
              </a:cxn>
              <a:cxn ang="0">
                <a:pos x="488" y="434"/>
              </a:cxn>
              <a:cxn ang="0">
                <a:pos x="525" y="456"/>
              </a:cxn>
              <a:cxn ang="0">
                <a:pos x="558" y="515"/>
              </a:cxn>
              <a:cxn ang="0">
                <a:pos x="595" y="574"/>
              </a:cxn>
              <a:cxn ang="0">
                <a:pos x="633" y="643"/>
              </a:cxn>
              <a:cxn ang="0">
                <a:pos x="665" y="702"/>
              </a:cxn>
              <a:cxn ang="0">
                <a:pos x="702" y="751"/>
              </a:cxn>
              <a:cxn ang="0">
                <a:pos x="734" y="761"/>
              </a:cxn>
              <a:cxn ang="0">
                <a:pos x="772" y="740"/>
              </a:cxn>
              <a:cxn ang="0">
                <a:pos x="810" y="686"/>
              </a:cxn>
              <a:cxn ang="0">
                <a:pos x="842" y="595"/>
              </a:cxn>
              <a:cxn ang="0">
                <a:pos x="879" y="493"/>
              </a:cxn>
              <a:cxn ang="0">
                <a:pos x="911" y="375"/>
              </a:cxn>
              <a:cxn ang="0">
                <a:pos x="949" y="268"/>
              </a:cxn>
              <a:cxn ang="0">
                <a:pos x="981" y="171"/>
              </a:cxn>
              <a:cxn ang="0">
                <a:pos x="1019" y="96"/>
              </a:cxn>
              <a:cxn ang="0">
                <a:pos x="1056" y="48"/>
              </a:cxn>
              <a:cxn ang="0">
                <a:pos x="1088" y="21"/>
              </a:cxn>
              <a:cxn ang="0">
                <a:pos x="1126" y="16"/>
              </a:cxn>
              <a:cxn ang="0">
                <a:pos x="1158" y="32"/>
              </a:cxn>
              <a:cxn ang="0">
                <a:pos x="1196" y="64"/>
              </a:cxn>
              <a:cxn ang="0">
                <a:pos x="1228" y="107"/>
              </a:cxn>
              <a:cxn ang="0">
                <a:pos x="1265" y="155"/>
              </a:cxn>
              <a:cxn ang="0">
                <a:pos x="1303" y="209"/>
              </a:cxn>
              <a:cxn ang="0">
                <a:pos x="1335" y="268"/>
              </a:cxn>
              <a:cxn ang="0">
                <a:pos x="1373" y="327"/>
              </a:cxn>
              <a:cxn ang="0">
                <a:pos x="1405" y="391"/>
              </a:cxn>
              <a:cxn ang="0">
                <a:pos x="1442" y="456"/>
              </a:cxn>
              <a:cxn ang="0">
                <a:pos x="1475" y="525"/>
              </a:cxn>
              <a:cxn ang="0">
                <a:pos x="1512" y="590"/>
              </a:cxn>
              <a:cxn ang="0">
                <a:pos x="1550" y="654"/>
              </a:cxn>
              <a:cxn ang="0">
                <a:pos x="1582" y="713"/>
              </a:cxn>
              <a:cxn ang="0">
                <a:pos x="1619" y="767"/>
              </a:cxn>
              <a:cxn ang="0">
                <a:pos x="1651" y="804"/>
              </a:cxn>
              <a:cxn ang="0">
                <a:pos x="1689" y="756"/>
              </a:cxn>
              <a:cxn ang="0">
                <a:pos x="1721" y="563"/>
              </a:cxn>
              <a:cxn ang="0">
                <a:pos x="1759" y="423"/>
              </a:cxn>
              <a:cxn ang="0">
                <a:pos x="1796" y="268"/>
              </a:cxn>
              <a:cxn ang="0">
                <a:pos x="1828" y="123"/>
              </a:cxn>
              <a:cxn ang="0">
                <a:pos x="1866" y="26"/>
              </a:cxn>
              <a:cxn ang="0">
                <a:pos x="1898" y="0"/>
              </a:cxn>
              <a:cxn ang="0">
                <a:pos x="1936" y="43"/>
              </a:cxn>
              <a:cxn ang="0">
                <a:pos x="1968" y="150"/>
              </a:cxn>
              <a:cxn ang="0">
                <a:pos x="2005" y="295"/>
              </a:cxn>
              <a:cxn ang="0">
                <a:pos x="2043" y="456"/>
              </a:cxn>
              <a:cxn ang="0">
                <a:pos x="2075" y="611"/>
              </a:cxn>
              <a:cxn ang="0">
                <a:pos x="2113" y="745"/>
              </a:cxn>
              <a:cxn ang="0">
                <a:pos x="2145" y="842"/>
              </a:cxn>
              <a:cxn ang="0">
                <a:pos x="2182" y="901"/>
              </a:cxn>
            </a:cxnLst>
            <a:rect l="0" t="0" r="r" b="b"/>
            <a:pathLst>
              <a:path w="2182" h="901">
                <a:moveTo>
                  <a:pt x="0" y="440"/>
                </a:moveTo>
                <a:lnTo>
                  <a:pt x="32" y="440"/>
                </a:lnTo>
                <a:lnTo>
                  <a:pt x="64" y="440"/>
                </a:lnTo>
                <a:lnTo>
                  <a:pt x="102" y="440"/>
                </a:lnTo>
                <a:lnTo>
                  <a:pt x="139" y="440"/>
                </a:lnTo>
                <a:lnTo>
                  <a:pt x="171" y="440"/>
                </a:lnTo>
                <a:lnTo>
                  <a:pt x="209" y="440"/>
                </a:lnTo>
                <a:lnTo>
                  <a:pt x="241" y="440"/>
                </a:lnTo>
                <a:lnTo>
                  <a:pt x="279" y="440"/>
                </a:lnTo>
                <a:lnTo>
                  <a:pt x="311" y="440"/>
                </a:lnTo>
                <a:lnTo>
                  <a:pt x="348" y="440"/>
                </a:lnTo>
                <a:lnTo>
                  <a:pt x="386" y="440"/>
                </a:lnTo>
                <a:lnTo>
                  <a:pt x="418" y="440"/>
                </a:lnTo>
                <a:lnTo>
                  <a:pt x="456" y="434"/>
                </a:lnTo>
                <a:lnTo>
                  <a:pt x="488" y="434"/>
                </a:lnTo>
                <a:lnTo>
                  <a:pt x="525" y="456"/>
                </a:lnTo>
                <a:lnTo>
                  <a:pt x="558" y="515"/>
                </a:lnTo>
                <a:lnTo>
                  <a:pt x="595" y="574"/>
                </a:lnTo>
                <a:lnTo>
                  <a:pt x="633" y="643"/>
                </a:lnTo>
                <a:lnTo>
                  <a:pt x="665" y="702"/>
                </a:lnTo>
                <a:lnTo>
                  <a:pt x="702" y="751"/>
                </a:lnTo>
                <a:lnTo>
                  <a:pt x="734" y="761"/>
                </a:lnTo>
                <a:lnTo>
                  <a:pt x="772" y="740"/>
                </a:lnTo>
                <a:lnTo>
                  <a:pt x="810" y="686"/>
                </a:lnTo>
                <a:lnTo>
                  <a:pt x="842" y="595"/>
                </a:lnTo>
                <a:lnTo>
                  <a:pt x="879" y="493"/>
                </a:lnTo>
                <a:lnTo>
                  <a:pt x="911" y="375"/>
                </a:lnTo>
                <a:lnTo>
                  <a:pt x="949" y="268"/>
                </a:lnTo>
                <a:lnTo>
                  <a:pt x="981" y="171"/>
                </a:lnTo>
                <a:lnTo>
                  <a:pt x="1019" y="96"/>
                </a:lnTo>
                <a:lnTo>
                  <a:pt x="1056" y="48"/>
                </a:lnTo>
                <a:lnTo>
                  <a:pt x="1088" y="21"/>
                </a:lnTo>
                <a:lnTo>
                  <a:pt x="1126" y="16"/>
                </a:lnTo>
                <a:lnTo>
                  <a:pt x="1158" y="32"/>
                </a:lnTo>
                <a:lnTo>
                  <a:pt x="1196" y="64"/>
                </a:lnTo>
                <a:lnTo>
                  <a:pt x="1228" y="107"/>
                </a:lnTo>
                <a:lnTo>
                  <a:pt x="1265" y="155"/>
                </a:lnTo>
                <a:lnTo>
                  <a:pt x="1303" y="209"/>
                </a:lnTo>
                <a:lnTo>
                  <a:pt x="1335" y="268"/>
                </a:lnTo>
                <a:lnTo>
                  <a:pt x="1373" y="327"/>
                </a:lnTo>
                <a:lnTo>
                  <a:pt x="1405" y="391"/>
                </a:lnTo>
                <a:lnTo>
                  <a:pt x="1442" y="456"/>
                </a:lnTo>
                <a:lnTo>
                  <a:pt x="1475" y="525"/>
                </a:lnTo>
                <a:lnTo>
                  <a:pt x="1512" y="590"/>
                </a:lnTo>
                <a:lnTo>
                  <a:pt x="1550" y="654"/>
                </a:lnTo>
                <a:lnTo>
                  <a:pt x="1582" y="713"/>
                </a:lnTo>
                <a:lnTo>
                  <a:pt x="1619" y="767"/>
                </a:lnTo>
                <a:lnTo>
                  <a:pt x="1651" y="804"/>
                </a:lnTo>
                <a:lnTo>
                  <a:pt x="1689" y="756"/>
                </a:lnTo>
                <a:lnTo>
                  <a:pt x="1721" y="563"/>
                </a:lnTo>
                <a:lnTo>
                  <a:pt x="1759" y="423"/>
                </a:lnTo>
                <a:lnTo>
                  <a:pt x="1796" y="268"/>
                </a:lnTo>
                <a:lnTo>
                  <a:pt x="1828" y="123"/>
                </a:lnTo>
                <a:lnTo>
                  <a:pt x="1866" y="26"/>
                </a:lnTo>
                <a:lnTo>
                  <a:pt x="1898" y="0"/>
                </a:lnTo>
                <a:lnTo>
                  <a:pt x="1936" y="43"/>
                </a:lnTo>
                <a:lnTo>
                  <a:pt x="1968" y="150"/>
                </a:lnTo>
                <a:lnTo>
                  <a:pt x="2005" y="295"/>
                </a:lnTo>
                <a:lnTo>
                  <a:pt x="2043" y="456"/>
                </a:lnTo>
                <a:lnTo>
                  <a:pt x="2075" y="611"/>
                </a:lnTo>
                <a:lnTo>
                  <a:pt x="2113" y="745"/>
                </a:lnTo>
                <a:lnTo>
                  <a:pt x="2145" y="842"/>
                </a:lnTo>
                <a:lnTo>
                  <a:pt x="2182" y="901"/>
                </a:lnTo>
              </a:path>
            </a:pathLst>
          </a:custGeom>
          <a:noFill/>
          <a:ln w="0">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55" name="Freeform 135"/>
          <p:cNvSpPr>
            <a:spLocks/>
          </p:cNvSpPr>
          <p:nvPr/>
        </p:nvSpPr>
        <p:spPr bwMode="auto">
          <a:xfrm>
            <a:off x="3197229" y="4130352"/>
            <a:ext cx="3463925" cy="1439862"/>
          </a:xfrm>
          <a:custGeom>
            <a:avLst/>
            <a:gdLst/>
            <a:ahLst/>
            <a:cxnLst>
              <a:cxn ang="0">
                <a:pos x="0" y="537"/>
              </a:cxn>
              <a:cxn ang="0">
                <a:pos x="32" y="537"/>
              </a:cxn>
              <a:cxn ang="0">
                <a:pos x="64" y="537"/>
              </a:cxn>
              <a:cxn ang="0">
                <a:pos x="102" y="537"/>
              </a:cxn>
              <a:cxn ang="0">
                <a:pos x="139" y="537"/>
              </a:cxn>
              <a:cxn ang="0">
                <a:pos x="171" y="537"/>
              </a:cxn>
              <a:cxn ang="0">
                <a:pos x="209" y="537"/>
              </a:cxn>
              <a:cxn ang="0">
                <a:pos x="241" y="537"/>
              </a:cxn>
              <a:cxn ang="0">
                <a:pos x="279" y="537"/>
              </a:cxn>
              <a:cxn ang="0">
                <a:pos x="311" y="537"/>
              </a:cxn>
              <a:cxn ang="0">
                <a:pos x="348" y="537"/>
              </a:cxn>
              <a:cxn ang="0">
                <a:pos x="386" y="537"/>
              </a:cxn>
              <a:cxn ang="0">
                <a:pos x="418" y="537"/>
              </a:cxn>
              <a:cxn ang="0">
                <a:pos x="456" y="537"/>
              </a:cxn>
              <a:cxn ang="0">
                <a:pos x="488" y="531"/>
              </a:cxn>
              <a:cxn ang="0">
                <a:pos x="525" y="655"/>
              </a:cxn>
              <a:cxn ang="0">
                <a:pos x="558" y="816"/>
              </a:cxn>
              <a:cxn ang="0">
                <a:pos x="595" y="842"/>
              </a:cxn>
              <a:cxn ang="0">
                <a:pos x="633" y="832"/>
              </a:cxn>
              <a:cxn ang="0">
                <a:pos x="665" y="799"/>
              </a:cxn>
              <a:cxn ang="0">
                <a:pos x="702" y="757"/>
              </a:cxn>
              <a:cxn ang="0">
                <a:pos x="734" y="698"/>
              </a:cxn>
              <a:cxn ang="0">
                <a:pos x="772" y="633"/>
              </a:cxn>
              <a:cxn ang="0">
                <a:pos x="810" y="569"/>
              </a:cxn>
              <a:cxn ang="0">
                <a:pos x="842" y="499"/>
              </a:cxn>
              <a:cxn ang="0">
                <a:pos x="879" y="435"/>
              </a:cxn>
              <a:cxn ang="0">
                <a:pos x="911" y="370"/>
              </a:cxn>
              <a:cxn ang="0">
                <a:pos x="949" y="311"/>
              </a:cxn>
              <a:cxn ang="0">
                <a:pos x="981" y="263"/>
              </a:cxn>
              <a:cxn ang="0">
                <a:pos x="1019" y="225"/>
              </a:cxn>
              <a:cxn ang="0">
                <a:pos x="1056" y="204"/>
              </a:cxn>
              <a:cxn ang="0">
                <a:pos x="1088" y="188"/>
              </a:cxn>
              <a:cxn ang="0">
                <a:pos x="1126" y="188"/>
              </a:cxn>
              <a:cxn ang="0">
                <a:pos x="1158" y="204"/>
              </a:cxn>
              <a:cxn ang="0">
                <a:pos x="1196" y="225"/>
              </a:cxn>
              <a:cxn ang="0">
                <a:pos x="1228" y="268"/>
              </a:cxn>
              <a:cxn ang="0">
                <a:pos x="1265" y="317"/>
              </a:cxn>
              <a:cxn ang="0">
                <a:pos x="1303" y="370"/>
              </a:cxn>
              <a:cxn ang="0">
                <a:pos x="1335" y="435"/>
              </a:cxn>
              <a:cxn ang="0">
                <a:pos x="1373" y="504"/>
              </a:cxn>
              <a:cxn ang="0">
                <a:pos x="1405" y="569"/>
              </a:cxn>
              <a:cxn ang="0">
                <a:pos x="1442" y="638"/>
              </a:cxn>
              <a:cxn ang="0">
                <a:pos x="1475" y="703"/>
              </a:cxn>
              <a:cxn ang="0">
                <a:pos x="1512" y="757"/>
              </a:cxn>
              <a:cxn ang="0">
                <a:pos x="1550" y="805"/>
              </a:cxn>
              <a:cxn ang="0">
                <a:pos x="1582" y="842"/>
              </a:cxn>
              <a:cxn ang="0">
                <a:pos x="1619" y="869"/>
              </a:cxn>
              <a:cxn ang="0">
                <a:pos x="1651" y="907"/>
              </a:cxn>
              <a:cxn ang="0">
                <a:pos x="1689" y="402"/>
              </a:cxn>
              <a:cxn ang="0">
                <a:pos x="1721" y="0"/>
              </a:cxn>
              <a:cxn ang="0">
                <a:pos x="1759" y="204"/>
              </a:cxn>
              <a:cxn ang="0">
                <a:pos x="1796" y="252"/>
              </a:cxn>
              <a:cxn ang="0">
                <a:pos x="1828" y="311"/>
              </a:cxn>
              <a:cxn ang="0">
                <a:pos x="1866" y="370"/>
              </a:cxn>
              <a:cxn ang="0">
                <a:pos x="1898" y="435"/>
              </a:cxn>
              <a:cxn ang="0">
                <a:pos x="1936" y="499"/>
              </a:cxn>
              <a:cxn ang="0">
                <a:pos x="1968" y="569"/>
              </a:cxn>
              <a:cxn ang="0">
                <a:pos x="2005" y="638"/>
              </a:cxn>
              <a:cxn ang="0">
                <a:pos x="2043" y="703"/>
              </a:cxn>
              <a:cxn ang="0">
                <a:pos x="2075" y="757"/>
              </a:cxn>
              <a:cxn ang="0">
                <a:pos x="2113" y="805"/>
              </a:cxn>
              <a:cxn ang="0">
                <a:pos x="2145" y="842"/>
              </a:cxn>
              <a:cxn ang="0">
                <a:pos x="2182" y="875"/>
              </a:cxn>
            </a:cxnLst>
            <a:rect l="0" t="0" r="r" b="b"/>
            <a:pathLst>
              <a:path w="2182" h="907">
                <a:moveTo>
                  <a:pt x="0" y="537"/>
                </a:moveTo>
                <a:lnTo>
                  <a:pt x="32" y="537"/>
                </a:lnTo>
                <a:lnTo>
                  <a:pt x="64" y="537"/>
                </a:lnTo>
                <a:lnTo>
                  <a:pt x="102" y="537"/>
                </a:lnTo>
                <a:lnTo>
                  <a:pt x="139" y="537"/>
                </a:lnTo>
                <a:lnTo>
                  <a:pt x="171" y="537"/>
                </a:lnTo>
                <a:lnTo>
                  <a:pt x="209" y="537"/>
                </a:lnTo>
                <a:lnTo>
                  <a:pt x="241" y="537"/>
                </a:lnTo>
                <a:lnTo>
                  <a:pt x="279" y="537"/>
                </a:lnTo>
                <a:lnTo>
                  <a:pt x="311" y="537"/>
                </a:lnTo>
                <a:lnTo>
                  <a:pt x="348" y="537"/>
                </a:lnTo>
                <a:lnTo>
                  <a:pt x="386" y="537"/>
                </a:lnTo>
                <a:lnTo>
                  <a:pt x="418" y="537"/>
                </a:lnTo>
                <a:lnTo>
                  <a:pt x="456" y="537"/>
                </a:lnTo>
                <a:lnTo>
                  <a:pt x="488" y="531"/>
                </a:lnTo>
                <a:lnTo>
                  <a:pt x="525" y="655"/>
                </a:lnTo>
                <a:lnTo>
                  <a:pt x="558" y="816"/>
                </a:lnTo>
                <a:lnTo>
                  <a:pt x="595" y="842"/>
                </a:lnTo>
                <a:lnTo>
                  <a:pt x="633" y="832"/>
                </a:lnTo>
                <a:lnTo>
                  <a:pt x="665" y="799"/>
                </a:lnTo>
                <a:lnTo>
                  <a:pt x="702" y="757"/>
                </a:lnTo>
                <a:lnTo>
                  <a:pt x="734" y="698"/>
                </a:lnTo>
                <a:lnTo>
                  <a:pt x="772" y="633"/>
                </a:lnTo>
                <a:lnTo>
                  <a:pt x="810" y="569"/>
                </a:lnTo>
                <a:lnTo>
                  <a:pt x="842" y="499"/>
                </a:lnTo>
                <a:lnTo>
                  <a:pt x="879" y="435"/>
                </a:lnTo>
                <a:lnTo>
                  <a:pt x="911" y="370"/>
                </a:lnTo>
                <a:lnTo>
                  <a:pt x="949" y="311"/>
                </a:lnTo>
                <a:lnTo>
                  <a:pt x="981" y="263"/>
                </a:lnTo>
                <a:lnTo>
                  <a:pt x="1019" y="225"/>
                </a:lnTo>
                <a:lnTo>
                  <a:pt x="1056" y="204"/>
                </a:lnTo>
                <a:lnTo>
                  <a:pt x="1088" y="188"/>
                </a:lnTo>
                <a:lnTo>
                  <a:pt x="1126" y="188"/>
                </a:lnTo>
                <a:lnTo>
                  <a:pt x="1158" y="204"/>
                </a:lnTo>
                <a:lnTo>
                  <a:pt x="1196" y="225"/>
                </a:lnTo>
                <a:lnTo>
                  <a:pt x="1228" y="268"/>
                </a:lnTo>
                <a:lnTo>
                  <a:pt x="1265" y="317"/>
                </a:lnTo>
                <a:lnTo>
                  <a:pt x="1303" y="370"/>
                </a:lnTo>
                <a:lnTo>
                  <a:pt x="1335" y="435"/>
                </a:lnTo>
                <a:lnTo>
                  <a:pt x="1373" y="504"/>
                </a:lnTo>
                <a:lnTo>
                  <a:pt x="1405" y="569"/>
                </a:lnTo>
                <a:lnTo>
                  <a:pt x="1442" y="638"/>
                </a:lnTo>
                <a:lnTo>
                  <a:pt x="1475" y="703"/>
                </a:lnTo>
                <a:lnTo>
                  <a:pt x="1512" y="757"/>
                </a:lnTo>
                <a:lnTo>
                  <a:pt x="1550" y="805"/>
                </a:lnTo>
                <a:lnTo>
                  <a:pt x="1582" y="842"/>
                </a:lnTo>
                <a:lnTo>
                  <a:pt x="1619" y="869"/>
                </a:lnTo>
                <a:lnTo>
                  <a:pt x="1651" y="907"/>
                </a:lnTo>
                <a:lnTo>
                  <a:pt x="1689" y="402"/>
                </a:lnTo>
                <a:lnTo>
                  <a:pt x="1721" y="0"/>
                </a:lnTo>
                <a:lnTo>
                  <a:pt x="1759" y="204"/>
                </a:lnTo>
                <a:lnTo>
                  <a:pt x="1796" y="252"/>
                </a:lnTo>
                <a:lnTo>
                  <a:pt x="1828" y="311"/>
                </a:lnTo>
                <a:lnTo>
                  <a:pt x="1866" y="370"/>
                </a:lnTo>
                <a:lnTo>
                  <a:pt x="1898" y="435"/>
                </a:lnTo>
                <a:lnTo>
                  <a:pt x="1936" y="499"/>
                </a:lnTo>
                <a:lnTo>
                  <a:pt x="1968" y="569"/>
                </a:lnTo>
                <a:lnTo>
                  <a:pt x="2005" y="638"/>
                </a:lnTo>
                <a:lnTo>
                  <a:pt x="2043" y="703"/>
                </a:lnTo>
                <a:lnTo>
                  <a:pt x="2075" y="757"/>
                </a:lnTo>
                <a:lnTo>
                  <a:pt x="2113" y="805"/>
                </a:lnTo>
                <a:lnTo>
                  <a:pt x="2145" y="842"/>
                </a:lnTo>
                <a:lnTo>
                  <a:pt x="2182" y="875"/>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56" name="Rectangle 136"/>
          <p:cNvSpPr>
            <a:spLocks noChangeArrowheads="1"/>
          </p:cNvSpPr>
          <p:nvPr/>
        </p:nvSpPr>
        <p:spPr bwMode="auto">
          <a:xfrm>
            <a:off x="3868742" y="3789040"/>
            <a:ext cx="2082301"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Narrow" pitchFamily="34" charset="0"/>
                <a:cs typeface="Arial" pitchFamily="34" charset="0"/>
              </a:rPr>
              <a:t>target and oculomotor velocities</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57" name="Rectangle 137"/>
          <p:cNvSpPr>
            <a:spLocks noChangeArrowheads="1"/>
          </p:cNvSpPr>
          <p:nvPr/>
        </p:nvSpPr>
        <p:spPr bwMode="auto">
          <a:xfrm>
            <a:off x="4764092" y="6063935"/>
            <a:ext cx="394339"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time (ms)</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58" name="Rectangle 138"/>
          <p:cNvSpPr>
            <a:spLocks noChangeArrowheads="1"/>
          </p:cNvSpPr>
          <p:nvPr/>
        </p:nvSpPr>
        <p:spPr bwMode="auto">
          <a:xfrm rot="16200000">
            <a:off x="2283136" y="4893754"/>
            <a:ext cx="12487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velocity (degrees per second)</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59" name="Freeform 139"/>
          <p:cNvSpPr>
            <a:spLocks/>
          </p:cNvSpPr>
          <p:nvPr/>
        </p:nvSpPr>
        <p:spPr bwMode="auto">
          <a:xfrm>
            <a:off x="3197229" y="4300223"/>
            <a:ext cx="3463925" cy="1379537"/>
          </a:xfrm>
          <a:custGeom>
            <a:avLst/>
            <a:gdLst/>
            <a:ahLst/>
            <a:cxnLst>
              <a:cxn ang="0">
                <a:pos x="0" y="430"/>
              </a:cxn>
              <a:cxn ang="0">
                <a:pos x="32" y="430"/>
              </a:cxn>
              <a:cxn ang="0">
                <a:pos x="64" y="430"/>
              </a:cxn>
              <a:cxn ang="0">
                <a:pos x="102" y="430"/>
              </a:cxn>
              <a:cxn ang="0">
                <a:pos x="139" y="430"/>
              </a:cxn>
              <a:cxn ang="0">
                <a:pos x="171" y="430"/>
              </a:cxn>
              <a:cxn ang="0">
                <a:pos x="209" y="430"/>
              </a:cxn>
              <a:cxn ang="0">
                <a:pos x="241" y="430"/>
              </a:cxn>
              <a:cxn ang="0">
                <a:pos x="279" y="430"/>
              </a:cxn>
              <a:cxn ang="0">
                <a:pos x="311" y="430"/>
              </a:cxn>
              <a:cxn ang="0">
                <a:pos x="348" y="430"/>
              </a:cxn>
              <a:cxn ang="0">
                <a:pos x="386" y="430"/>
              </a:cxn>
              <a:cxn ang="0">
                <a:pos x="418" y="430"/>
              </a:cxn>
              <a:cxn ang="0">
                <a:pos x="456" y="430"/>
              </a:cxn>
              <a:cxn ang="0">
                <a:pos x="488" y="430"/>
              </a:cxn>
              <a:cxn ang="0">
                <a:pos x="525" y="446"/>
              </a:cxn>
              <a:cxn ang="0">
                <a:pos x="558" y="505"/>
              </a:cxn>
              <a:cxn ang="0">
                <a:pos x="595" y="564"/>
              </a:cxn>
              <a:cxn ang="0">
                <a:pos x="633" y="628"/>
              </a:cxn>
              <a:cxn ang="0">
                <a:pos x="665" y="692"/>
              </a:cxn>
              <a:cxn ang="0">
                <a:pos x="702" y="735"/>
              </a:cxn>
              <a:cxn ang="0">
                <a:pos x="734" y="746"/>
              </a:cxn>
              <a:cxn ang="0">
                <a:pos x="772" y="725"/>
              </a:cxn>
              <a:cxn ang="0">
                <a:pos x="810" y="671"/>
              </a:cxn>
              <a:cxn ang="0">
                <a:pos x="842" y="591"/>
              </a:cxn>
              <a:cxn ang="0">
                <a:pos x="879" y="489"/>
              </a:cxn>
              <a:cxn ang="0">
                <a:pos x="911" y="376"/>
              </a:cxn>
              <a:cxn ang="0">
                <a:pos x="949" y="269"/>
              </a:cxn>
              <a:cxn ang="0">
                <a:pos x="981" y="172"/>
              </a:cxn>
              <a:cxn ang="0">
                <a:pos x="1019" y="97"/>
              </a:cxn>
              <a:cxn ang="0">
                <a:pos x="1056" y="43"/>
              </a:cxn>
              <a:cxn ang="0">
                <a:pos x="1088" y="11"/>
              </a:cxn>
              <a:cxn ang="0">
                <a:pos x="1126" y="0"/>
              </a:cxn>
              <a:cxn ang="0">
                <a:pos x="1158" y="6"/>
              </a:cxn>
              <a:cxn ang="0">
                <a:pos x="1196" y="33"/>
              </a:cxn>
              <a:cxn ang="0">
                <a:pos x="1228" y="75"/>
              </a:cxn>
              <a:cxn ang="0">
                <a:pos x="1265" y="129"/>
              </a:cxn>
              <a:cxn ang="0">
                <a:pos x="1303" y="193"/>
              </a:cxn>
              <a:cxn ang="0">
                <a:pos x="1335" y="258"/>
              </a:cxn>
              <a:cxn ang="0">
                <a:pos x="1373" y="328"/>
              </a:cxn>
              <a:cxn ang="0">
                <a:pos x="1405" y="397"/>
              </a:cxn>
              <a:cxn ang="0">
                <a:pos x="1442" y="467"/>
              </a:cxn>
              <a:cxn ang="0">
                <a:pos x="1475" y="531"/>
              </a:cxn>
              <a:cxn ang="0">
                <a:pos x="1512" y="596"/>
              </a:cxn>
              <a:cxn ang="0">
                <a:pos x="1550" y="650"/>
              </a:cxn>
              <a:cxn ang="0">
                <a:pos x="1582" y="698"/>
              </a:cxn>
              <a:cxn ang="0">
                <a:pos x="1619" y="735"/>
              </a:cxn>
              <a:cxn ang="0">
                <a:pos x="1651" y="768"/>
              </a:cxn>
              <a:cxn ang="0">
                <a:pos x="1689" y="714"/>
              </a:cxn>
              <a:cxn ang="0">
                <a:pos x="1721" y="521"/>
              </a:cxn>
              <a:cxn ang="0">
                <a:pos x="1759" y="392"/>
              </a:cxn>
              <a:cxn ang="0">
                <a:pos x="1796" y="247"/>
              </a:cxn>
              <a:cxn ang="0">
                <a:pos x="1828" y="118"/>
              </a:cxn>
              <a:cxn ang="0">
                <a:pos x="1866" y="43"/>
              </a:cxn>
              <a:cxn ang="0">
                <a:pos x="1898" y="27"/>
              </a:cxn>
              <a:cxn ang="0">
                <a:pos x="1936" y="75"/>
              </a:cxn>
              <a:cxn ang="0">
                <a:pos x="1968" y="177"/>
              </a:cxn>
              <a:cxn ang="0">
                <a:pos x="2005" y="312"/>
              </a:cxn>
              <a:cxn ang="0">
                <a:pos x="2043" y="456"/>
              </a:cxn>
              <a:cxn ang="0">
                <a:pos x="2075" y="596"/>
              </a:cxn>
              <a:cxn ang="0">
                <a:pos x="2113" y="714"/>
              </a:cxn>
              <a:cxn ang="0">
                <a:pos x="2145" y="805"/>
              </a:cxn>
              <a:cxn ang="0">
                <a:pos x="2182" y="869"/>
              </a:cxn>
            </a:cxnLst>
            <a:rect l="0" t="0" r="r" b="b"/>
            <a:pathLst>
              <a:path w="2182" h="869">
                <a:moveTo>
                  <a:pt x="0" y="430"/>
                </a:moveTo>
                <a:lnTo>
                  <a:pt x="32" y="430"/>
                </a:lnTo>
                <a:lnTo>
                  <a:pt x="64" y="430"/>
                </a:lnTo>
                <a:lnTo>
                  <a:pt x="102" y="430"/>
                </a:lnTo>
                <a:lnTo>
                  <a:pt x="139" y="430"/>
                </a:lnTo>
                <a:lnTo>
                  <a:pt x="171" y="430"/>
                </a:lnTo>
                <a:lnTo>
                  <a:pt x="209" y="430"/>
                </a:lnTo>
                <a:lnTo>
                  <a:pt x="241" y="430"/>
                </a:lnTo>
                <a:lnTo>
                  <a:pt x="279" y="430"/>
                </a:lnTo>
                <a:lnTo>
                  <a:pt x="311" y="430"/>
                </a:lnTo>
                <a:lnTo>
                  <a:pt x="348" y="430"/>
                </a:lnTo>
                <a:lnTo>
                  <a:pt x="386" y="430"/>
                </a:lnTo>
                <a:lnTo>
                  <a:pt x="418" y="430"/>
                </a:lnTo>
                <a:lnTo>
                  <a:pt x="456" y="430"/>
                </a:lnTo>
                <a:lnTo>
                  <a:pt x="488" y="430"/>
                </a:lnTo>
                <a:lnTo>
                  <a:pt x="525" y="446"/>
                </a:lnTo>
                <a:lnTo>
                  <a:pt x="558" y="505"/>
                </a:lnTo>
                <a:lnTo>
                  <a:pt x="595" y="564"/>
                </a:lnTo>
                <a:lnTo>
                  <a:pt x="633" y="628"/>
                </a:lnTo>
                <a:lnTo>
                  <a:pt x="665" y="692"/>
                </a:lnTo>
                <a:lnTo>
                  <a:pt x="702" y="735"/>
                </a:lnTo>
                <a:lnTo>
                  <a:pt x="734" y="746"/>
                </a:lnTo>
                <a:lnTo>
                  <a:pt x="772" y="725"/>
                </a:lnTo>
                <a:lnTo>
                  <a:pt x="810" y="671"/>
                </a:lnTo>
                <a:lnTo>
                  <a:pt x="842" y="591"/>
                </a:lnTo>
                <a:lnTo>
                  <a:pt x="879" y="489"/>
                </a:lnTo>
                <a:lnTo>
                  <a:pt x="911" y="376"/>
                </a:lnTo>
                <a:lnTo>
                  <a:pt x="949" y="269"/>
                </a:lnTo>
                <a:lnTo>
                  <a:pt x="981" y="172"/>
                </a:lnTo>
                <a:lnTo>
                  <a:pt x="1019" y="97"/>
                </a:lnTo>
                <a:lnTo>
                  <a:pt x="1056" y="43"/>
                </a:lnTo>
                <a:lnTo>
                  <a:pt x="1088" y="11"/>
                </a:lnTo>
                <a:lnTo>
                  <a:pt x="1126" y="0"/>
                </a:lnTo>
                <a:lnTo>
                  <a:pt x="1158" y="6"/>
                </a:lnTo>
                <a:lnTo>
                  <a:pt x="1196" y="33"/>
                </a:lnTo>
                <a:lnTo>
                  <a:pt x="1228" y="75"/>
                </a:lnTo>
                <a:lnTo>
                  <a:pt x="1265" y="129"/>
                </a:lnTo>
                <a:lnTo>
                  <a:pt x="1303" y="193"/>
                </a:lnTo>
                <a:lnTo>
                  <a:pt x="1335" y="258"/>
                </a:lnTo>
                <a:lnTo>
                  <a:pt x="1373" y="328"/>
                </a:lnTo>
                <a:lnTo>
                  <a:pt x="1405" y="397"/>
                </a:lnTo>
                <a:lnTo>
                  <a:pt x="1442" y="467"/>
                </a:lnTo>
                <a:lnTo>
                  <a:pt x="1475" y="531"/>
                </a:lnTo>
                <a:lnTo>
                  <a:pt x="1512" y="596"/>
                </a:lnTo>
                <a:lnTo>
                  <a:pt x="1550" y="650"/>
                </a:lnTo>
                <a:lnTo>
                  <a:pt x="1582" y="698"/>
                </a:lnTo>
                <a:lnTo>
                  <a:pt x="1619" y="735"/>
                </a:lnTo>
                <a:lnTo>
                  <a:pt x="1651" y="768"/>
                </a:lnTo>
                <a:lnTo>
                  <a:pt x="1689" y="714"/>
                </a:lnTo>
                <a:lnTo>
                  <a:pt x="1721" y="521"/>
                </a:lnTo>
                <a:lnTo>
                  <a:pt x="1759" y="392"/>
                </a:lnTo>
                <a:lnTo>
                  <a:pt x="1796" y="247"/>
                </a:lnTo>
                <a:lnTo>
                  <a:pt x="1828" y="118"/>
                </a:lnTo>
                <a:lnTo>
                  <a:pt x="1866" y="43"/>
                </a:lnTo>
                <a:lnTo>
                  <a:pt x="1898" y="27"/>
                </a:lnTo>
                <a:lnTo>
                  <a:pt x="1936" y="75"/>
                </a:lnTo>
                <a:lnTo>
                  <a:pt x="1968" y="177"/>
                </a:lnTo>
                <a:lnTo>
                  <a:pt x="2005" y="312"/>
                </a:lnTo>
                <a:lnTo>
                  <a:pt x="2043" y="456"/>
                </a:lnTo>
                <a:lnTo>
                  <a:pt x="2075" y="596"/>
                </a:lnTo>
                <a:lnTo>
                  <a:pt x="2113" y="714"/>
                </a:lnTo>
                <a:lnTo>
                  <a:pt x="2145" y="805"/>
                </a:lnTo>
                <a:lnTo>
                  <a:pt x="2182" y="869"/>
                </a:lnTo>
              </a:path>
            </a:pathLst>
          </a:custGeom>
          <a:noFill/>
          <a:ln w="0">
            <a:solidFill>
              <a:srgbClr val="FF0000"/>
            </a:solidFill>
            <a:prstDash val="sysDash"/>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60" name="Freeform 140"/>
          <p:cNvSpPr>
            <a:spLocks/>
          </p:cNvSpPr>
          <p:nvPr/>
        </p:nvSpPr>
        <p:spPr bwMode="auto">
          <a:xfrm>
            <a:off x="3197229" y="4130352"/>
            <a:ext cx="3463925" cy="1439862"/>
          </a:xfrm>
          <a:custGeom>
            <a:avLst/>
            <a:gdLst/>
            <a:ahLst/>
            <a:cxnLst>
              <a:cxn ang="0">
                <a:pos x="0" y="537"/>
              </a:cxn>
              <a:cxn ang="0">
                <a:pos x="32" y="537"/>
              </a:cxn>
              <a:cxn ang="0">
                <a:pos x="64" y="537"/>
              </a:cxn>
              <a:cxn ang="0">
                <a:pos x="102" y="537"/>
              </a:cxn>
              <a:cxn ang="0">
                <a:pos x="139" y="537"/>
              </a:cxn>
              <a:cxn ang="0">
                <a:pos x="171" y="537"/>
              </a:cxn>
              <a:cxn ang="0">
                <a:pos x="209" y="537"/>
              </a:cxn>
              <a:cxn ang="0">
                <a:pos x="241" y="537"/>
              </a:cxn>
              <a:cxn ang="0">
                <a:pos x="279" y="537"/>
              </a:cxn>
              <a:cxn ang="0">
                <a:pos x="311" y="537"/>
              </a:cxn>
              <a:cxn ang="0">
                <a:pos x="348" y="537"/>
              </a:cxn>
              <a:cxn ang="0">
                <a:pos x="386" y="537"/>
              </a:cxn>
              <a:cxn ang="0">
                <a:pos x="418" y="537"/>
              </a:cxn>
              <a:cxn ang="0">
                <a:pos x="456" y="537"/>
              </a:cxn>
              <a:cxn ang="0">
                <a:pos x="488" y="526"/>
              </a:cxn>
              <a:cxn ang="0">
                <a:pos x="525" y="655"/>
              </a:cxn>
              <a:cxn ang="0">
                <a:pos x="558" y="821"/>
              </a:cxn>
              <a:cxn ang="0">
                <a:pos x="595" y="842"/>
              </a:cxn>
              <a:cxn ang="0">
                <a:pos x="633" y="832"/>
              </a:cxn>
              <a:cxn ang="0">
                <a:pos x="665" y="805"/>
              </a:cxn>
              <a:cxn ang="0">
                <a:pos x="702" y="757"/>
              </a:cxn>
              <a:cxn ang="0">
                <a:pos x="734" y="698"/>
              </a:cxn>
              <a:cxn ang="0">
                <a:pos x="772" y="638"/>
              </a:cxn>
              <a:cxn ang="0">
                <a:pos x="810" y="569"/>
              </a:cxn>
              <a:cxn ang="0">
                <a:pos x="842" y="499"/>
              </a:cxn>
              <a:cxn ang="0">
                <a:pos x="879" y="435"/>
              </a:cxn>
              <a:cxn ang="0">
                <a:pos x="911" y="370"/>
              </a:cxn>
              <a:cxn ang="0">
                <a:pos x="949" y="311"/>
              </a:cxn>
              <a:cxn ang="0">
                <a:pos x="981" y="263"/>
              </a:cxn>
              <a:cxn ang="0">
                <a:pos x="1019" y="225"/>
              </a:cxn>
              <a:cxn ang="0">
                <a:pos x="1056" y="204"/>
              </a:cxn>
              <a:cxn ang="0">
                <a:pos x="1088" y="188"/>
              </a:cxn>
              <a:cxn ang="0">
                <a:pos x="1126" y="188"/>
              </a:cxn>
              <a:cxn ang="0">
                <a:pos x="1158" y="199"/>
              </a:cxn>
              <a:cxn ang="0">
                <a:pos x="1196" y="225"/>
              </a:cxn>
              <a:cxn ang="0">
                <a:pos x="1228" y="268"/>
              </a:cxn>
              <a:cxn ang="0">
                <a:pos x="1265" y="317"/>
              </a:cxn>
              <a:cxn ang="0">
                <a:pos x="1303" y="370"/>
              </a:cxn>
              <a:cxn ang="0">
                <a:pos x="1335" y="435"/>
              </a:cxn>
              <a:cxn ang="0">
                <a:pos x="1373" y="504"/>
              </a:cxn>
              <a:cxn ang="0">
                <a:pos x="1405" y="569"/>
              </a:cxn>
              <a:cxn ang="0">
                <a:pos x="1442" y="638"/>
              </a:cxn>
              <a:cxn ang="0">
                <a:pos x="1475" y="703"/>
              </a:cxn>
              <a:cxn ang="0">
                <a:pos x="1512" y="757"/>
              </a:cxn>
              <a:cxn ang="0">
                <a:pos x="1550" y="805"/>
              </a:cxn>
              <a:cxn ang="0">
                <a:pos x="1582" y="842"/>
              </a:cxn>
              <a:cxn ang="0">
                <a:pos x="1619" y="869"/>
              </a:cxn>
              <a:cxn ang="0">
                <a:pos x="1651" y="907"/>
              </a:cxn>
              <a:cxn ang="0">
                <a:pos x="1689" y="402"/>
              </a:cxn>
              <a:cxn ang="0">
                <a:pos x="1721" y="0"/>
              </a:cxn>
              <a:cxn ang="0">
                <a:pos x="1759" y="204"/>
              </a:cxn>
              <a:cxn ang="0">
                <a:pos x="1796" y="252"/>
              </a:cxn>
              <a:cxn ang="0">
                <a:pos x="1828" y="311"/>
              </a:cxn>
              <a:cxn ang="0">
                <a:pos x="1866" y="370"/>
              </a:cxn>
              <a:cxn ang="0">
                <a:pos x="1898" y="435"/>
              </a:cxn>
              <a:cxn ang="0">
                <a:pos x="1936" y="504"/>
              </a:cxn>
              <a:cxn ang="0">
                <a:pos x="1968" y="569"/>
              </a:cxn>
              <a:cxn ang="0">
                <a:pos x="2005" y="638"/>
              </a:cxn>
              <a:cxn ang="0">
                <a:pos x="2043" y="703"/>
              </a:cxn>
              <a:cxn ang="0">
                <a:pos x="2075" y="757"/>
              </a:cxn>
              <a:cxn ang="0">
                <a:pos x="2113" y="805"/>
              </a:cxn>
              <a:cxn ang="0">
                <a:pos x="2145" y="842"/>
              </a:cxn>
              <a:cxn ang="0">
                <a:pos x="2182" y="875"/>
              </a:cxn>
            </a:cxnLst>
            <a:rect l="0" t="0" r="r" b="b"/>
            <a:pathLst>
              <a:path w="2182" h="907">
                <a:moveTo>
                  <a:pt x="0" y="537"/>
                </a:moveTo>
                <a:lnTo>
                  <a:pt x="32" y="537"/>
                </a:lnTo>
                <a:lnTo>
                  <a:pt x="64" y="537"/>
                </a:lnTo>
                <a:lnTo>
                  <a:pt x="102" y="537"/>
                </a:lnTo>
                <a:lnTo>
                  <a:pt x="139" y="537"/>
                </a:lnTo>
                <a:lnTo>
                  <a:pt x="171" y="537"/>
                </a:lnTo>
                <a:lnTo>
                  <a:pt x="209" y="537"/>
                </a:lnTo>
                <a:lnTo>
                  <a:pt x="241" y="537"/>
                </a:lnTo>
                <a:lnTo>
                  <a:pt x="279" y="537"/>
                </a:lnTo>
                <a:lnTo>
                  <a:pt x="311" y="537"/>
                </a:lnTo>
                <a:lnTo>
                  <a:pt x="348" y="537"/>
                </a:lnTo>
                <a:lnTo>
                  <a:pt x="386" y="537"/>
                </a:lnTo>
                <a:lnTo>
                  <a:pt x="418" y="537"/>
                </a:lnTo>
                <a:lnTo>
                  <a:pt x="456" y="537"/>
                </a:lnTo>
                <a:lnTo>
                  <a:pt x="488" y="526"/>
                </a:lnTo>
                <a:lnTo>
                  <a:pt x="525" y="655"/>
                </a:lnTo>
                <a:lnTo>
                  <a:pt x="558" y="821"/>
                </a:lnTo>
                <a:lnTo>
                  <a:pt x="595" y="842"/>
                </a:lnTo>
                <a:lnTo>
                  <a:pt x="633" y="832"/>
                </a:lnTo>
                <a:lnTo>
                  <a:pt x="665" y="805"/>
                </a:lnTo>
                <a:lnTo>
                  <a:pt x="702" y="757"/>
                </a:lnTo>
                <a:lnTo>
                  <a:pt x="734" y="698"/>
                </a:lnTo>
                <a:lnTo>
                  <a:pt x="772" y="638"/>
                </a:lnTo>
                <a:lnTo>
                  <a:pt x="810" y="569"/>
                </a:lnTo>
                <a:lnTo>
                  <a:pt x="842" y="499"/>
                </a:lnTo>
                <a:lnTo>
                  <a:pt x="879" y="435"/>
                </a:lnTo>
                <a:lnTo>
                  <a:pt x="911" y="370"/>
                </a:lnTo>
                <a:lnTo>
                  <a:pt x="949" y="311"/>
                </a:lnTo>
                <a:lnTo>
                  <a:pt x="981" y="263"/>
                </a:lnTo>
                <a:lnTo>
                  <a:pt x="1019" y="225"/>
                </a:lnTo>
                <a:lnTo>
                  <a:pt x="1056" y="204"/>
                </a:lnTo>
                <a:lnTo>
                  <a:pt x="1088" y="188"/>
                </a:lnTo>
                <a:lnTo>
                  <a:pt x="1126" y="188"/>
                </a:lnTo>
                <a:lnTo>
                  <a:pt x="1158" y="199"/>
                </a:lnTo>
                <a:lnTo>
                  <a:pt x="1196" y="225"/>
                </a:lnTo>
                <a:lnTo>
                  <a:pt x="1228" y="268"/>
                </a:lnTo>
                <a:lnTo>
                  <a:pt x="1265" y="317"/>
                </a:lnTo>
                <a:lnTo>
                  <a:pt x="1303" y="370"/>
                </a:lnTo>
                <a:lnTo>
                  <a:pt x="1335" y="435"/>
                </a:lnTo>
                <a:lnTo>
                  <a:pt x="1373" y="504"/>
                </a:lnTo>
                <a:lnTo>
                  <a:pt x="1405" y="569"/>
                </a:lnTo>
                <a:lnTo>
                  <a:pt x="1442" y="638"/>
                </a:lnTo>
                <a:lnTo>
                  <a:pt x="1475" y="703"/>
                </a:lnTo>
                <a:lnTo>
                  <a:pt x="1512" y="757"/>
                </a:lnTo>
                <a:lnTo>
                  <a:pt x="1550" y="805"/>
                </a:lnTo>
                <a:lnTo>
                  <a:pt x="1582" y="842"/>
                </a:lnTo>
                <a:lnTo>
                  <a:pt x="1619" y="869"/>
                </a:lnTo>
                <a:lnTo>
                  <a:pt x="1651" y="907"/>
                </a:lnTo>
                <a:lnTo>
                  <a:pt x="1689" y="402"/>
                </a:lnTo>
                <a:lnTo>
                  <a:pt x="1721" y="0"/>
                </a:lnTo>
                <a:lnTo>
                  <a:pt x="1759" y="204"/>
                </a:lnTo>
                <a:lnTo>
                  <a:pt x="1796" y="252"/>
                </a:lnTo>
                <a:lnTo>
                  <a:pt x="1828" y="311"/>
                </a:lnTo>
                <a:lnTo>
                  <a:pt x="1866" y="370"/>
                </a:lnTo>
                <a:lnTo>
                  <a:pt x="1898" y="435"/>
                </a:lnTo>
                <a:lnTo>
                  <a:pt x="1936" y="504"/>
                </a:lnTo>
                <a:lnTo>
                  <a:pt x="1968" y="569"/>
                </a:lnTo>
                <a:lnTo>
                  <a:pt x="2005" y="638"/>
                </a:lnTo>
                <a:lnTo>
                  <a:pt x="2043" y="703"/>
                </a:lnTo>
                <a:lnTo>
                  <a:pt x="2075" y="757"/>
                </a:lnTo>
                <a:lnTo>
                  <a:pt x="2113" y="805"/>
                </a:lnTo>
                <a:lnTo>
                  <a:pt x="2145" y="842"/>
                </a:lnTo>
                <a:lnTo>
                  <a:pt x="2182" y="875"/>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66" name="TextBox 165"/>
          <p:cNvSpPr txBox="1"/>
          <p:nvPr/>
        </p:nvSpPr>
        <p:spPr>
          <a:xfrm>
            <a:off x="6528175" y="2213865"/>
            <a:ext cx="1170130" cy="400110"/>
          </a:xfrm>
          <a:prstGeom prst="rect">
            <a:avLst/>
          </a:prstGeom>
          <a:noFill/>
        </p:spPr>
        <p:txBody>
          <a:bodyPr wrap="square" rtlCol="0">
            <a:spAutoFit/>
          </a:bodyPr>
          <a:lstStyle/>
          <a:p>
            <a:pPr algn="ctr"/>
            <a:r>
              <a:rPr lang="en-GB" sz="1000" dirty="0" smtClean="0">
                <a:solidFill>
                  <a:srgbClr val="FF0000"/>
                </a:solidFill>
                <a:latin typeface="Arial Narrow" pitchFamily="34" charset="0"/>
              </a:rPr>
              <a:t>  eye (reduced precision)</a:t>
            </a:r>
            <a:endParaRPr lang="en-GB" sz="1000" dirty="0">
              <a:solidFill>
                <a:srgbClr val="FF0000"/>
              </a:solidFill>
              <a:latin typeface="Arial Narrow" pitchFamily="34" charset="0"/>
            </a:endParaRPr>
          </a:p>
        </p:txBody>
      </p:sp>
      <p:sp>
        <p:nvSpPr>
          <p:cNvPr id="167" name="TextBox 166"/>
          <p:cNvSpPr txBox="1"/>
          <p:nvPr/>
        </p:nvSpPr>
        <p:spPr>
          <a:xfrm>
            <a:off x="3944888" y="1340196"/>
            <a:ext cx="720080" cy="246221"/>
          </a:xfrm>
          <a:prstGeom prst="rect">
            <a:avLst/>
          </a:prstGeom>
          <a:noFill/>
        </p:spPr>
        <p:txBody>
          <a:bodyPr wrap="square" rtlCol="0">
            <a:spAutoFit/>
          </a:bodyPr>
          <a:lstStyle/>
          <a:p>
            <a:pPr algn="ctr"/>
            <a:r>
              <a:rPr lang="en-GB" sz="1000" dirty="0" smtClean="0">
                <a:solidFill>
                  <a:schemeClr val="tx2"/>
                </a:solidFill>
                <a:latin typeface="Arial Narrow" pitchFamily="34" charset="0"/>
              </a:rPr>
              <a:t>  eye</a:t>
            </a:r>
            <a:endParaRPr lang="en-GB" sz="1000" dirty="0">
              <a:solidFill>
                <a:schemeClr val="tx2"/>
              </a:solidFill>
              <a:latin typeface="Arial Narrow" pitchFamily="34" charset="0"/>
            </a:endParaRPr>
          </a:p>
        </p:txBody>
      </p:sp>
      <p:sp>
        <p:nvSpPr>
          <p:cNvPr id="168" name="TextBox 167"/>
          <p:cNvSpPr txBox="1"/>
          <p:nvPr/>
        </p:nvSpPr>
        <p:spPr>
          <a:xfrm>
            <a:off x="3728864" y="1670033"/>
            <a:ext cx="720080" cy="246221"/>
          </a:xfrm>
          <a:prstGeom prst="rect">
            <a:avLst/>
          </a:prstGeom>
          <a:noFill/>
        </p:spPr>
        <p:txBody>
          <a:bodyPr wrap="square" rtlCol="0">
            <a:spAutoFit/>
          </a:bodyPr>
          <a:lstStyle/>
          <a:p>
            <a:pPr algn="ctr"/>
            <a:r>
              <a:rPr lang="en-GB" sz="1000" dirty="0" smtClean="0">
                <a:solidFill>
                  <a:schemeClr val="tx2"/>
                </a:solidFill>
                <a:latin typeface="Arial Narrow" pitchFamily="34" charset="0"/>
              </a:rPr>
              <a:t>  target</a:t>
            </a:r>
            <a:endParaRPr lang="en-GB" sz="1000" dirty="0">
              <a:solidFill>
                <a:schemeClr val="tx2"/>
              </a:solidFill>
              <a:latin typeface="Arial Narrow" pitchFamily="34" charset="0"/>
            </a:endParaRPr>
          </a:p>
        </p:txBody>
      </p:sp>
      <p:cxnSp>
        <p:nvCxnSpPr>
          <p:cNvPr id="169" name="Straight Arrow Connector 168"/>
          <p:cNvCxnSpPr/>
          <p:nvPr/>
        </p:nvCxnSpPr>
        <p:spPr>
          <a:xfrm>
            <a:off x="4448944" y="1556212"/>
            <a:ext cx="648072" cy="36004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4304928" y="1844244"/>
            <a:ext cx="648072"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endCxn id="114" idx="2"/>
          </p:cNvCxnSpPr>
          <p:nvPr/>
        </p:nvCxnSpPr>
        <p:spPr>
          <a:xfrm>
            <a:off x="5097016" y="1916252"/>
            <a:ext cx="2315992" cy="1339536"/>
          </a:xfrm>
          <a:prstGeom prst="straightConnector1">
            <a:avLst/>
          </a:prstGeom>
          <a:ln>
            <a:solidFill>
              <a:srgbClr val="FF000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2" name="Line 106"/>
          <p:cNvSpPr>
            <a:spLocks noChangeShapeType="1"/>
          </p:cNvSpPr>
          <p:nvPr/>
        </p:nvSpPr>
        <p:spPr bwMode="auto">
          <a:xfrm flipV="1">
            <a:off x="6609184" y="3169534"/>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73" name="Line 131"/>
          <p:cNvSpPr>
            <a:spLocks noChangeShapeType="1"/>
          </p:cNvSpPr>
          <p:nvPr/>
        </p:nvSpPr>
        <p:spPr bwMode="auto">
          <a:xfrm>
            <a:off x="3197810" y="4284103"/>
            <a:ext cx="3516313" cy="1587"/>
          </a:xfrm>
          <a:prstGeom prst="line">
            <a:avLst/>
          </a:prstGeom>
          <a:no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5" name="Oval 104"/>
          <p:cNvSpPr/>
          <p:nvPr/>
        </p:nvSpPr>
        <p:spPr>
          <a:xfrm>
            <a:off x="6045122" y="4149080"/>
            <a:ext cx="360040" cy="3600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pic>
        <p:nvPicPr>
          <p:cNvPr id="104" name="SPEM_reversal.wmv">
            <a:hlinkClick r:id="" action="ppaction://media"/>
          </p:cNvPr>
          <p:cNvPicPr>
            <a:picLocks noRot="1" noChangeAspect="1"/>
          </p:cNvPicPr>
          <p:nvPr>
            <a:videoFile r:link="rId1"/>
          </p:nvPr>
        </p:nvPicPr>
        <p:blipFill>
          <a:blip r:embed="rId3" cstate="print"/>
          <a:stretch>
            <a:fillRect/>
          </a:stretch>
        </p:blipFill>
        <p:spPr>
          <a:xfrm>
            <a:off x="497505" y="2303875"/>
            <a:ext cx="2150368" cy="2150368"/>
          </a:xfrm>
          <a:prstGeom prst="rect">
            <a:avLst/>
          </a:prstGeom>
          <a:ln>
            <a:noFill/>
          </a:ln>
          <a:effectLst>
            <a:outerShdw blurRad="190500" algn="tl" rotWithShape="0">
              <a:srgbClr val="000000">
                <a:alpha val="70000"/>
              </a:srgbClr>
            </a:outerShdw>
          </a:effectLst>
        </p:spPr>
      </p:pic>
      <p:grpSp>
        <p:nvGrpSpPr>
          <p:cNvPr id="106" name="Group 105"/>
          <p:cNvGrpSpPr/>
          <p:nvPr/>
        </p:nvGrpSpPr>
        <p:grpSpPr>
          <a:xfrm>
            <a:off x="7338265" y="2158474"/>
            <a:ext cx="785230" cy="1540556"/>
            <a:chOff x="7203250" y="2561387"/>
            <a:chExt cx="785230" cy="1540556"/>
          </a:xfrm>
        </p:grpSpPr>
        <p:sp>
          <p:nvSpPr>
            <p:cNvPr id="107" name="AutoShape 211"/>
            <p:cNvSpPr>
              <a:spLocks noChangeArrowheads="1"/>
            </p:cNvSpPr>
            <p:nvPr/>
          </p:nvSpPr>
          <p:spPr bwMode="auto">
            <a:xfrm>
              <a:off x="7554003" y="2561387"/>
              <a:ext cx="434477" cy="1501076"/>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108" name="AutoShape 211"/>
            <p:cNvSpPr>
              <a:spLocks noChangeArrowheads="1"/>
            </p:cNvSpPr>
            <p:nvPr/>
          </p:nvSpPr>
          <p:spPr bwMode="auto">
            <a:xfrm>
              <a:off x="7553593" y="2561686"/>
              <a:ext cx="434477" cy="1501076"/>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109" name="AutoShape 253"/>
            <p:cNvCxnSpPr>
              <a:cxnSpLocks noChangeShapeType="1"/>
              <a:stCxn id="114" idx="6"/>
              <a:endCxn id="111" idx="2"/>
            </p:cNvCxnSpPr>
            <p:nvPr/>
          </p:nvCxnSpPr>
          <p:spPr bwMode="auto">
            <a:xfrm flipV="1">
              <a:off x="7436111" y="3650552"/>
              <a:ext cx="236307" cy="8148"/>
            </a:xfrm>
            <a:prstGeom prst="straightConnector1">
              <a:avLst/>
            </a:prstGeom>
            <a:noFill/>
            <a:ln w="9525">
              <a:solidFill>
                <a:schemeClr val="bg2"/>
              </a:solidFill>
              <a:round/>
              <a:headEnd type="triangle" w="med" len="med"/>
              <a:tailEnd type="none" w="med" len="med"/>
            </a:ln>
          </p:spPr>
        </p:cxnSp>
        <p:cxnSp>
          <p:nvCxnSpPr>
            <p:cNvPr id="110" name="AutoShape 255"/>
            <p:cNvCxnSpPr>
              <a:cxnSpLocks noChangeShapeType="1"/>
              <a:stCxn id="125" idx="6"/>
              <a:endCxn id="124" idx="2"/>
            </p:cNvCxnSpPr>
            <p:nvPr/>
          </p:nvCxnSpPr>
          <p:spPr bwMode="auto">
            <a:xfrm flipV="1">
              <a:off x="7519485" y="3928245"/>
              <a:ext cx="152931" cy="8971"/>
            </a:xfrm>
            <a:prstGeom prst="straightConnector1">
              <a:avLst/>
            </a:prstGeom>
            <a:noFill/>
            <a:ln w="9525">
              <a:solidFill>
                <a:schemeClr val="bg2"/>
              </a:solidFill>
              <a:round/>
              <a:headEnd type="triangle" w="med" len="med"/>
              <a:tailEnd type="none" w="med" len="med"/>
            </a:ln>
          </p:spPr>
        </p:cxnSp>
        <p:sp>
          <p:nvSpPr>
            <p:cNvPr id="111" name="Oval 213"/>
            <p:cNvSpPr>
              <a:spLocks noChangeArrowheads="1"/>
            </p:cNvSpPr>
            <p:nvPr/>
          </p:nvSpPr>
          <p:spPr bwMode="auto">
            <a:xfrm>
              <a:off x="7672418" y="3552164"/>
              <a:ext cx="197647" cy="196777"/>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112" name="Oval 216"/>
            <p:cNvSpPr>
              <a:spLocks noChangeArrowheads="1"/>
            </p:cNvSpPr>
            <p:nvPr/>
          </p:nvSpPr>
          <p:spPr bwMode="auto">
            <a:xfrm>
              <a:off x="7672418" y="3162700"/>
              <a:ext cx="197647" cy="196777"/>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113" name="Oval 245"/>
            <p:cNvSpPr>
              <a:spLocks noChangeAspect="1" noChangeArrowheads="1"/>
            </p:cNvSpPr>
            <p:nvPr/>
          </p:nvSpPr>
          <p:spPr bwMode="auto">
            <a:xfrm>
              <a:off x="7277993" y="3185565"/>
              <a:ext cx="158118" cy="157421"/>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114" name="Oval 248"/>
            <p:cNvSpPr>
              <a:spLocks noChangeAspect="1" noChangeArrowheads="1"/>
            </p:cNvSpPr>
            <p:nvPr/>
          </p:nvSpPr>
          <p:spPr bwMode="auto">
            <a:xfrm>
              <a:off x="7277993" y="3579990"/>
              <a:ext cx="158118" cy="157421"/>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cxnSp>
          <p:nvCxnSpPr>
            <p:cNvPr id="115" name="AutoShape 256"/>
            <p:cNvCxnSpPr>
              <a:cxnSpLocks noChangeShapeType="1"/>
              <a:stCxn id="113" idx="6"/>
              <a:endCxn id="112" idx="2"/>
            </p:cNvCxnSpPr>
            <p:nvPr/>
          </p:nvCxnSpPr>
          <p:spPr bwMode="auto">
            <a:xfrm flipV="1">
              <a:off x="7436111" y="3261088"/>
              <a:ext cx="236307" cy="3187"/>
            </a:xfrm>
            <a:prstGeom prst="straightConnector1">
              <a:avLst/>
            </a:prstGeom>
            <a:noFill/>
            <a:ln w="9525">
              <a:solidFill>
                <a:schemeClr val="bg2"/>
              </a:solidFill>
              <a:round/>
              <a:headEnd type="triangle" w="med" len="med"/>
              <a:tailEnd type="none" w="med" len="med"/>
            </a:ln>
          </p:spPr>
        </p:cxnSp>
        <p:sp>
          <p:nvSpPr>
            <p:cNvPr id="116" name="Oval 238"/>
            <p:cNvSpPr>
              <a:spLocks noChangeArrowheads="1"/>
            </p:cNvSpPr>
            <p:nvPr/>
          </p:nvSpPr>
          <p:spPr bwMode="auto">
            <a:xfrm>
              <a:off x="7553593" y="4023581"/>
              <a:ext cx="434477" cy="78362"/>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117" name="Oval 238"/>
            <p:cNvSpPr>
              <a:spLocks noChangeArrowheads="1"/>
            </p:cNvSpPr>
            <p:nvPr/>
          </p:nvSpPr>
          <p:spPr bwMode="auto">
            <a:xfrm>
              <a:off x="7554003" y="4023281"/>
              <a:ext cx="434477" cy="78362"/>
            </a:xfrm>
            <a:prstGeom prst="ellipse">
              <a:avLst/>
            </a:prstGeom>
            <a:solidFill>
              <a:srgbClr val="DDDDDD"/>
            </a:solidFill>
            <a:ln w="9525">
              <a:noFill/>
              <a:round/>
              <a:headEnd/>
              <a:tailEnd/>
            </a:ln>
          </p:spPr>
          <p:txBody>
            <a:bodyPr wrap="none" anchor="ctr"/>
            <a:lstStyle/>
            <a:p>
              <a:endParaRPr lang="en-US">
                <a:solidFill>
                  <a:srgbClr val="990033"/>
                </a:solidFill>
              </a:endParaRPr>
            </a:p>
          </p:txBody>
        </p:sp>
        <p:cxnSp>
          <p:nvCxnSpPr>
            <p:cNvPr id="118" name="Curved Connector 99"/>
            <p:cNvCxnSpPr>
              <a:stCxn id="114" idx="6"/>
              <a:endCxn id="112" idx="4"/>
            </p:cNvCxnSpPr>
            <p:nvPr/>
          </p:nvCxnSpPr>
          <p:spPr>
            <a:xfrm flipV="1">
              <a:off x="7436111" y="3359476"/>
              <a:ext cx="335131" cy="299223"/>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Curved Connector 99"/>
            <p:cNvCxnSpPr>
              <a:stCxn id="125" idx="6"/>
              <a:endCxn id="111" idx="4"/>
            </p:cNvCxnSpPr>
            <p:nvPr/>
          </p:nvCxnSpPr>
          <p:spPr>
            <a:xfrm flipV="1">
              <a:off x="7519485" y="3748941"/>
              <a:ext cx="251754" cy="188276"/>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Curved Connector 99"/>
            <p:cNvCxnSpPr>
              <a:stCxn id="114" idx="4"/>
              <a:endCxn id="111" idx="4"/>
            </p:cNvCxnSpPr>
            <p:nvPr/>
          </p:nvCxnSpPr>
          <p:spPr>
            <a:xfrm rot="16200000" flipH="1">
              <a:off x="7558382" y="3536080"/>
              <a:ext cx="11529" cy="414190"/>
            </a:xfrm>
            <a:prstGeom prst="curvedConnector3">
              <a:avLst>
                <a:gd name="adj1" fmla="val 1459339"/>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Curved Connector 99"/>
            <p:cNvCxnSpPr>
              <a:stCxn id="113" idx="4"/>
              <a:endCxn id="112" idx="4"/>
            </p:cNvCxnSpPr>
            <p:nvPr/>
          </p:nvCxnSpPr>
          <p:spPr>
            <a:xfrm rot="16200000" flipH="1">
              <a:off x="7555902" y="3144136"/>
              <a:ext cx="16490" cy="414190"/>
            </a:xfrm>
            <a:prstGeom prst="curvedConnector3">
              <a:avLst>
                <a:gd name="adj1" fmla="val 1050401"/>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AutoShape 230"/>
            <p:cNvCxnSpPr>
              <a:cxnSpLocks noChangeShapeType="1"/>
              <a:stCxn id="112" idx="3"/>
              <a:endCxn id="114" idx="6"/>
            </p:cNvCxnSpPr>
            <p:nvPr/>
          </p:nvCxnSpPr>
          <p:spPr bwMode="auto">
            <a:xfrm flipH="1">
              <a:off x="7436111" y="3330659"/>
              <a:ext cx="265252" cy="328041"/>
            </a:xfrm>
            <a:prstGeom prst="straightConnector1">
              <a:avLst/>
            </a:prstGeom>
            <a:noFill/>
            <a:ln w="9525">
              <a:solidFill>
                <a:schemeClr val="tx1"/>
              </a:solidFill>
              <a:round/>
              <a:headEnd/>
              <a:tailEnd type="triangle" w="med" len="med"/>
            </a:ln>
          </p:spPr>
        </p:cxnSp>
        <p:cxnSp>
          <p:nvCxnSpPr>
            <p:cNvPr id="123" name="AutoShape 236"/>
            <p:cNvCxnSpPr>
              <a:cxnSpLocks noChangeShapeType="1"/>
              <a:stCxn id="111" idx="3"/>
              <a:endCxn id="125" idx="6"/>
            </p:cNvCxnSpPr>
            <p:nvPr/>
          </p:nvCxnSpPr>
          <p:spPr bwMode="auto">
            <a:xfrm flipH="1">
              <a:off x="7519485" y="3720123"/>
              <a:ext cx="181876" cy="217093"/>
            </a:xfrm>
            <a:prstGeom prst="straightConnector1">
              <a:avLst/>
            </a:prstGeom>
            <a:noFill/>
            <a:ln w="9525">
              <a:solidFill>
                <a:schemeClr val="tx1"/>
              </a:solidFill>
              <a:round/>
              <a:headEnd/>
              <a:tailEnd type="triangle" w="med" len="med"/>
            </a:ln>
          </p:spPr>
        </p:cxnSp>
        <p:sp>
          <p:nvSpPr>
            <p:cNvPr id="124" name="Oval 234"/>
            <p:cNvSpPr>
              <a:spLocks noChangeArrowheads="1"/>
            </p:cNvSpPr>
            <p:nvPr/>
          </p:nvSpPr>
          <p:spPr bwMode="auto">
            <a:xfrm>
              <a:off x="7672418" y="3829857"/>
              <a:ext cx="197647" cy="196777"/>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125" name="Oval 251"/>
            <p:cNvSpPr>
              <a:spLocks noChangeAspect="1" noChangeArrowheads="1"/>
            </p:cNvSpPr>
            <p:nvPr/>
          </p:nvSpPr>
          <p:spPr bwMode="auto">
            <a:xfrm>
              <a:off x="7203250" y="3779795"/>
              <a:ext cx="316236" cy="314843"/>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grpSp>
      <p:cxnSp>
        <p:nvCxnSpPr>
          <p:cNvPr id="128" name="Straight Arrow Connector 127"/>
          <p:cNvCxnSpPr>
            <a:stCxn id="105" idx="7"/>
            <a:endCxn id="114" idx="2"/>
          </p:cNvCxnSpPr>
          <p:nvPr/>
        </p:nvCxnSpPr>
        <p:spPr>
          <a:xfrm flipV="1">
            <a:off x="6352435" y="3255788"/>
            <a:ext cx="1060573" cy="946019"/>
          </a:xfrm>
          <a:prstGeom prst="straightConnector1">
            <a:avLst/>
          </a:prstGeom>
          <a:ln>
            <a:solidFill>
              <a:srgbClr val="FF000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a:xfrm>
            <a:off x="452500" y="503675"/>
            <a:ext cx="2250250" cy="584775"/>
          </a:xfrm>
          <a:prstGeom prst="rect">
            <a:avLst/>
          </a:prstGeom>
        </p:spPr>
        <p:txBody>
          <a:bodyPr wrap="square">
            <a:spAutoFit/>
          </a:bodyPr>
          <a:lstStyle/>
          <a:p>
            <a:r>
              <a:rPr lang="en-GB" sz="1600" dirty="0" smtClean="0">
                <a:solidFill>
                  <a:srgbClr val="990033"/>
                </a:solidFill>
              </a:rPr>
              <a:t>Paradoxical responses to violations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99" fill="hold"/>
                                        <p:tgtEl>
                                          <p:spTgt spid="10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104"/>
                </p:tgtEl>
              </p:cMediaNode>
            </p:video>
            <p:seq concurrent="1" nextAc="seek">
              <p:cTn id="8" restart="whenNotActive" fill="hold" evtFilter="cancelBubble" nodeType="interactiveSeq">
                <p:stCondLst>
                  <p:cond evt="onClick" delay="0">
                    <p:tgtEl>
                      <p:spTgt spid="10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4"/>
                                        </p:tgtEl>
                                      </p:cBhvr>
                                    </p:cmd>
                                  </p:childTnLst>
                                </p:cTn>
                              </p:par>
                            </p:childTnLst>
                          </p:cTn>
                        </p:par>
                      </p:childTnLst>
                    </p:cTn>
                  </p:par>
                </p:childTnLst>
              </p:cTn>
              <p:nextCondLst>
                <p:cond evt="onClick" delay="0">
                  <p:tgtEl>
                    <p:spTgt spid="10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6"/>
          <p:cNvSpPr>
            <a:spLocks noChangeArrowheads="1"/>
          </p:cNvSpPr>
          <p:nvPr/>
        </p:nvSpPr>
        <p:spPr bwMode="auto">
          <a:xfrm>
            <a:off x="2216696" y="764704"/>
            <a:ext cx="5327650" cy="831850"/>
          </a:xfrm>
          <a:prstGeom prst="rect">
            <a:avLst/>
          </a:prstGeom>
          <a:noFill/>
          <a:ln w="9525">
            <a:noFill/>
            <a:miter lim="800000"/>
            <a:headEnd/>
            <a:tailEnd/>
          </a:ln>
        </p:spPr>
        <p:txBody>
          <a:bodyPr anchor="ctr">
            <a:spAutoFit/>
          </a:bodyPr>
          <a:lstStyle/>
          <a:p>
            <a:r>
              <a:rPr lang="en-US" sz="1600" dirty="0">
                <a:solidFill>
                  <a:srgbClr val="990033"/>
                </a:solidFill>
              </a:rPr>
              <a:t>“Objects are always imagined as being present in the field of vision as would have to be there in order to produce the same impression on the nervous mechanism”</a:t>
            </a:r>
            <a:r>
              <a:rPr lang="en-US" sz="1600" dirty="0"/>
              <a:t> - </a:t>
            </a:r>
            <a:r>
              <a:rPr lang="de-DE" sz="1600" dirty="0" smtClean="0">
                <a:solidFill>
                  <a:schemeClr val="bg2"/>
                </a:solidFill>
              </a:rPr>
              <a:t>von </a:t>
            </a:r>
            <a:r>
              <a:rPr lang="de-DE" sz="1600" dirty="0">
                <a:solidFill>
                  <a:schemeClr val="bg2"/>
                </a:solidFill>
              </a:rPr>
              <a:t>Helmholtz</a:t>
            </a:r>
            <a:r>
              <a:rPr lang="en-US" sz="1600" dirty="0">
                <a:solidFill>
                  <a:schemeClr val="bg2"/>
                </a:solidFill>
              </a:rPr>
              <a:t> </a:t>
            </a:r>
          </a:p>
        </p:txBody>
      </p:sp>
      <p:pic>
        <p:nvPicPr>
          <p:cNvPr id="78853" name="Picture 9" descr="200px-Geoffnew3"/>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4279900" y="1989013"/>
            <a:ext cx="1182688" cy="1223963"/>
          </a:xfrm>
          <a:prstGeom prst="rect">
            <a:avLst/>
          </a:prstGeom>
          <a:ln>
            <a:noFill/>
          </a:ln>
          <a:effectLst>
            <a:outerShdw blurRad="190500" algn="tl" rotWithShape="0">
              <a:srgbClr val="000000">
                <a:alpha val="70000"/>
              </a:srgbClr>
            </a:outerShdw>
          </a:effectLst>
        </p:spPr>
      </p:pic>
      <p:sp>
        <p:nvSpPr>
          <p:cNvPr id="1030" name="Rectangle 11"/>
          <p:cNvSpPr>
            <a:spLocks noChangeArrowheads="1"/>
          </p:cNvSpPr>
          <p:nvPr/>
        </p:nvSpPr>
        <p:spPr bwMode="auto">
          <a:xfrm>
            <a:off x="1423988" y="4709455"/>
            <a:ext cx="1366837" cy="339725"/>
          </a:xfrm>
          <a:prstGeom prst="rect">
            <a:avLst/>
          </a:prstGeom>
          <a:noFill/>
          <a:ln w="9525">
            <a:noFill/>
            <a:miter lim="800000"/>
            <a:headEnd/>
            <a:tailEnd/>
          </a:ln>
        </p:spPr>
        <p:txBody>
          <a:bodyPr anchor="ctr">
            <a:spAutoFit/>
          </a:bodyPr>
          <a:lstStyle/>
          <a:p>
            <a:pPr algn="ctr"/>
            <a:r>
              <a:rPr lang="en-US" sz="1600" dirty="0">
                <a:solidFill>
                  <a:schemeClr val="bg2"/>
                </a:solidFill>
              </a:rPr>
              <a:t>Thomas Bayes</a:t>
            </a:r>
          </a:p>
        </p:txBody>
      </p:sp>
      <p:sp>
        <p:nvSpPr>
          <p:cNvPr id="1031" name="Rectangle 12"/>
          <p:cNvSpPr>
            <a:spLocks noChangeArrowheads="1"/>
          </p:cNvSpPr>
          <p:nvPr/>
        </p:nvSpPr>
        <p:spPr bwMode="auto">
          <a:xfrm>
            <a:off x="3943350" y="3219450"/>
            <a:ext cx="1873250" cy="336550"/>
          </a:xfrm>
          <a:prstGeom prst="rect">
            <a:avLst/>
          </a:prstGeom>
          <a:noFill/>
          <a:ln w="9525">
            <a:noFill/>
            <a:miter lim="800000"/>
            <a:headEnd/>
            <a:tailEnd/>
          </a:ln>
        </p:spPr>
        <p:txBody>
          <a:bodyPr anchor="ctr">
            <a:spAutoFit/>
          </a:bodyPr>
          <a:lstStyle/>
          <a:p>
            <a:pPr algn="ctr"/>
            <a:r>
              <a:rPr lang="en-US" sz="1600" dirty="0">
                <a:solidFill>
                  <a:schemeClr val="bg2"/>
                </a:solidFill>
              </a:rPr>
              <a:t>Geoffrey Hinton</a:t>
            </a:r>
          </a:p>
        </p:txBody>
      </p:sp>
      <p:sp>
        <p:nvSpPr>
          <p:cNvPr id="1032" name="Rectangle 13"/>
          <p:cNvSpPr>
            <a:spLocks noChangeArrowheads="1"/>
          </p:cNvSpPr>
          <p:nvPr/>
        </p:nvSpPr>
        <p:spPr bwMode="auto">
          <a:xfrm>
            <a:off x="6896100" y="4692650"/>
            <a:ext cx="1873250" cy="336550"/>
          </a:xfrm>
          <a:prstGeom prst="rect">
            <a:avLst/>
          </a:prstGeom>
          <a:noFill/>
          <a:ln w="9525">
            <a:noFill/>
            <a:miter lim="800000"/>
            <a:headEnd/>
            <a:tailEnd/>
          </a:ln>
        </p:spPr>
        <p:txBody>
          <a:bodyPr anchor="ctr">
            <a:spAutoFit/>
          </a:bodyPr>
          <a:lstStyle/>
          <a:p>
            <a:pPr algn="ctr"/>
            <a:r>
              <a:rPr lang="en-US" sz="1600">
                <a:solidFill>
                  <a:schemeClr val="bg2"/>
                </a:solidFill>
              </a:rPr>
              <a:t>Richard Feynman</a:t>
            </a:r>
          </a:p>
        </p:txBody>
      </p:sp>
      <p:sp>
        <p:nvSpPr>
          <p:cNvPr id="1033" name="Rectangle 14"/>
          <p:cNvSpPr>
            <a:spLocks noChangeArrowheads="1"/>
          </p:cNvSpPr>
          <p:nvPr/>
        </p:nvSpPr>
        <p:spPr bwMode="auto">
          <a:xfrm>
            <a:off x="3513138" y="3719513"/>
            <a:ext cx="2879725" cy="584200"/>
          </a:xfrm>
          <a:prstGeom prst="rect">
            <a:avLst/>
          </a:prstGeom>
          <a:noFill/>
          <a:ln w="9525">
            <a:noFill/>
            <a:miter lim="800000"/>
            <a:headEnd/>
            <a:tailEnd/>
          </a:ln>
        </p:spPr>
        <p:txBody>
          <a:bodyPr anchor="ctr">
            <a:spAutoFit/>
          </a:bodyPr>
          <a:lstStyle/>
          <a:p>
            <a:pPr algn="ctr"/>
            <a:r>
              <a:rPr lang="en-US" sz="1600">
                <a:solidFill>
                  <a:srgbClr val="990033"/>
                </a:solidFill>
              </a:rPr>
              <a:t>From the Helmholtz machine to the Bayesian brain and self-organization</a:t>
            </a:r>
          </a:p>
        </p:txBody>
      </p:sp>
      <p:cxnSp>
        <p:nvCxnSpPr>
          <p:cNvPr id="1034" name="AutoShape 15"/>
          <p:cNvCxnSpPr>
            <a:cxnSpLocks noChangeShapeType="1"/>
            <a:endCxn id="1033" idx="1"/>
          </p:cNvCxnSpPr>
          <p:nvPr/>
        </p:nvCxnSpPr>
        <p:spPr bwMode="auto">
          <a:xfrm>
            <a:off x="2720975" y="4010025"/>
            <a:ext cx="792163" cy="1588"/>
          </a:xfrm>
          <a:prstGeom prst="curvedConnector3">
            <a:avLst>
              <a:gd name="adj1" fmla="val 50000"/>
            </a:avLst>
          </a:prstGeom>
          <a:noFill/>
          <a:ln w="9525">
            <a:solidFill>
              <a:schemeClr val="bg2"/>
            </a:solidFill>
            <a:round/>
            <a:headEnd/>
            <a:tailEnd type="triangle" w="med" len="med"/>
          </a:ln>
        </p:spPr>
      </p:cxnSp>
      <p:cxnSp>
        <p:nvCxnSpPr>
          <p:cNvPr id="1035" name="AutoShape 16"/>
          <p:cNvCxnSpPr>
            <a:cxnSpLocks noChangeShapeType="1"/>
            <a:endCxn id="1033" idx="3"/>
          </p:cNvCxnSpPr>
          <p:nvPr/>
        </p:nvCxnSpPr>
        <p:spPr bwMode="auto">
          <a:xfrm rot="10800000" flipV="1">
            <a:off x="6392863" y="4010025"/>
            <a:ext cx="792162" cy="1588"/>
          </a:xfrm>
          <a:prstGeom prst="curvedConnector3">
            <a:avLst>
              <a:gd name="adj1" fmla="val 50000"/>
            </a:avLst>
          </a:prstGeom>
          <a:noFill/>
          <a:ln w="9525">
            <a:solidFill>
              <a:schemeClr val="bg2"/>
            </a:solidFill>
            <a:round/>
            <a:headEnd/>
            <a:tailEnd type="triangle" w="med" len="med"/>
          </a:ln>
        </p:spPr>
      </p:cxnSp>
      <p:sp>
        <p:nvSpPr>
          <p:cNvPr id="1039" name="Rectangle 12"/>
          <p:cNvSpPr>
            <a:spLocks noChangeArrowheads="1"/>
          </p:cNvSpPr>
          <p:nvPr/>
        </p:nvSpPr>
        <p:spPr bwMode="auto">
          <a:xfrm>
            <a:off x="7545288" y="2156346"/>
            <a:ext cx="1873250" cy="336550"/>
          </a:xfrm>
          <a:prstGeom prst="rect">
            <a:avLst/>
          </a:prstGeom>
          <a:noFill/>
          <a:ln w="9525">
            <a:noFill/>
            <a:miter lim="800000"/>
            <a:headEnd/>
            <a:tailEnd/>
          </a:ln>
        </p:spPr>
        <p:txBody>
          <a:bodyPr anchor="ctr">
            <a:spAutoFit/>
          </a:bodyPr>
          <a:lstStyle/>
          <a:p>
            <a:pPr algn="ctr"/>
            <a:r>
              <a:rPr lang="en-US" sz="1600" dirty="0">
                <a:solidFill>
                  <a:schemeClr val="bg2"/>
                </a:solidFill>
              </a:rPr>
              <a:t>Richard Gregory</a:t>
            </a:r>
          </a:p>
        </p:txBody>
      </p:sp>
      <p:pic>
        <p:nvPicPr>
          <p:cNvPr id="78867" name="Picture 19" descr="http://t2.gstatic.com/images?q=tbn:ANd9GcQBLKZPe_IOioZ7pn1AL21SMeYoL-ghXzii3vBe2HiJvBxtcQ8h"/>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496617" y="3356992"/>
            <a:ext cx="1224136" cy="1315946"/>
          </a:xfrm>
          <a:prstGeom prst="rect">
            <a:avLst/>
          </a:prstGeom>
          <a:ln>
            <a:noFill/>
          </a:ln>
          <a:effectLst>
            <a:outerShdw blurRad="190500" algn="tl" rotWithShape="0">
              <a:srgbClr val="000000">
                <a:alpha val="70000"/>
              </a:srgbClr>
            </a:outerShdw>
          </a:effectLst>
        </p:spPr>
      </p:pic>
      <p:pic>
        <p:nvPicPr>
          <p:cNvPr id="78869" name="Picture 21" descr="http://t2.gstatic.com/images?q=tbn:ANd9GcQTjCUVyV2Sas5Q82sx0spp-L1n1rBOLQ7h-mEsY9hqX92sGKHyVQ"/>
          <p:cNvPicPr>
            <a:picLocks noChangeAspect="1" noChangeArrowheads="1"/>
          </p:cNvPicPr>
          <p:nvPr/>
        </p:nvPicPr>
        <p:blipFill>
          <a:blip r:embed="rId4" cstate="print">
            <a:duotone>
              <a:prstClr val="black"/>
              <a:srgbClr val="D9C3A5">
                <a:tint val="50000"/>
                <a:satMod val="180000"/>
              </a:srgbClr>
            </a:duotone>
          </a:blip>
          <a:srcRect r="35069"/>
          <a:stretch>
            <a:fillRect/>
          </a:stretch>
        </p:blipFill>
        <p:spPr bwMode="auto">
          <a:xfrm>
            <a:off x="7185248" y="3356992"/>
            <a:ext cx="1224134" cy="1296144"/>
          </a:xfrm>
          <a:prstGeom prst="rect">
            <a:avLst/>
          </a:prstGeom>
          <a:ln>
            <a:noFill/>
          </a:ln>
          <a:effectLst>
            <a:outerShdw blurRad="190500" algn="tl" rotWithShape="0">
              <a:srgbClr val="000000">
                <a:alpha val="70000"/>
              </a:srgbClr>
            </a:outerShdw>
          </a:effectLst>
        </p:spPr>
      </p:pic>
      <p:pic>
        <p:nvPicPr>
          <p:cNvPr id="139268" name="Picture 4" descr="http://www.nndb.com/people/445/000072229/helm9-sized.jpg"/>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632520" y="188640"/>
            <a:ext cx="1512168" cy="2016225"/>
          </a:xfrm>
          <a:prstGeom prst="ellipse">
            <a:avLst/>
          </a:prstGeom>
          <a:ln>
            <a:noFill/>
          </a:ln>
          <a:effectLst>
            <a:softEdge rad="112500"/>
          </a:effectLst>
        </p:spPr>
      </p:pic>
      <p:pic>
        <p:nvPicPr>
          <p:cNvPr id="139270" name="Picture 6" descr="http://www.ucl.ac.uk/histmed/images/richard_gregory"/>
          <p:cNvPicPr>
            <a:picLocks noChangeAspect="1" noChangeArrowheads="1"/>
          </p:cNvPicPr>
          <p:nvPr/>
        </p:nvPicPr>
        <p:blipFill>
          <a:blip r:embed="rId6" cstate="print">
            <a:duotone>
              <a:prstClr val="black"/>
              <a:srgbClr val="D9C3A5">
                <a:tint val="50000"/>
                <a:satMod val="180000"/>
              </a:srgbClr>
            </a:duotone>
          </a:blip>
          <a:srcRect r="729" b="13876"/>
          <a:stretch>
            <a:fillRect/>
          </a:stretch>
        </p:blipFill>
        <p:spPr bwMode="auto">
          <a:xfrm>
            <a:off x="7725308" y="260648"/>
            <a:ext cx="1404156" cy="1944216"/>
          </a:xfrm>
          <a:prstGeom prst="ellipse">
            <a:avLst/>
          </a:prstGeom>
          <a:ln>
            <a:noFill/>
          </a:ln>
          <a:effectLst>
            <a:softEdge rad="112500"/>
          </a:effectLst>
        </p:spPr>
      </p:pic>
      <p:sp>
        <p:nvSpPr>
          <p:cNvPr id="20" name="Rectangle 19"/>
          <p:cNvSpPr/>
          <p:nvPr/>
        </p:nvSpPr>
        <p:spPr>
          <a:xfrm>
            <a:off x="402997" y="2154342"/>
            <a:ext cx="2029723" cy="338554"/>
          </a:xfrm>
          <a:prstGeom prst="rect">
            <a:avLst/>
          </a:prstGeom>
        </p:spPr>
        <p:txBody>
          <a:bodyPr wrap="none">
            <a:spAutoFit/>
          </a:bodyPr>
          <a:lstStyle/>
          <a:p>
            <a:r>
              <a:rPr lang="de-DE" sz="1600" dirty="0" smtClean="0">
                <a:solidFill>
                  <a:schemeClr val="bg2"/>
                </a:solidFill>
              </a:rPr>
              <a:t>Hermann von Helmholtz</a:t>
            </a:r>
            <a:r>
              <a:rPr lang="en-US" sz="1600" dirty="0" smtClean="0">
                <a:solidFill>
                  <a:schemeClr val="bg2"/>
                </a:solidFill>
              </a:rPr>
              <a:t> </a:t>
            </a:r>
            <a:endParaRPr lang="en-GB" sz="1600" dirty="0"/>
          </a:p>
        </p:txBody>
      </p:sp>
      <p:sp>
        <p:nvSpPr>
          <p:cNvPr id="18" name="Rectangle 19"/>
          <p:cNvSpPr>
            <a:spLocks noChangeArrowheads="1"/>
          </p:cNvSpPr>
          <p:nvPr/>
        </p:nvSpPr>
        <p:spPr bwMode="auto">
          <a:xfrm>
            <a:off x="4210626" y="5877272"/>
            <a:ext cx="1462454" cy="338554"/>
          </a:xfrm>
          <a:prstGeom prst="rect">
            <a:avLst/>
          </a:prstGeom>
          <a:noFill/>
          <a:ln w="9525">
            <a:noFill/>
            <a:miter lim="800000"/>
            <a:headEnd/>
            <a:tailEnd/>
          </a:ln>
        </p:spPr>
        <p:txBody>
          <a:bodyPr anchor="ctr">
            <a:spAutoFit/>
          </a:bodyPr>
          <a:lstStyle/>
          <a:p>
            <a:pPr algn="ctr"/>
            <a:r>
              <a:rPr lang="en-US" sz="1600" dirty="0" smtClean="0">
                <a:solidFill>
                  <a:schemeClr val="accent3">
                    <a:lumMod val="50000"/>
                  </a:schemeClr>
                </a:solidFill>
                <a:latin typeface="Arial Narrow" pitchFamily="34" charset="0"/>
              </a:rPr>
              <a:t>Ross Ashby</a:t>
            </a:r>
            <a:endParaRPr lang="en-US" sz="1600" dirty="0">
              <a:solidFill>
                <a:schemeClr val="accent3">
                  <a:lumMod val="50000"/>
                </a:schemeClr>
              </a:solidFill>
              <a:latin typeface="Arial Narrow" pitchFamily="34" charset="0"/>
            </a:endParaRPr>
          </a:p>
        </p:txBody>
      </p:sp>
      <p:pic>
        <p:nvPicPr>
          <p:cNvPr id="19" name="Picture 7" descr="http://upload.wikimedia.org/wikipedia/commons/thumb/3/39/Wrossashby1960.jpg/220px-Wrossashby1960.jpg"/>
          <p:cNvPicPr>
            <a:picLocks noChangeAspect="1" noChangeArrowheads="1"/>
          </p:cNvPicPr>
          <p:nvPr/>
        </p:nvPicPr>
        <p:blipFill>
          <a:blip r:embed="rId7" cstate="print">
            <a:duotone>
              <a:prstClr val="black"/>
              <a:srgbClr val="D9C3A5">
                <a:tint val="50000"/>
                <a:satMod val="180000"/>
              </a:srgbClr>
            </a:duotone>
          </a:blip>
          <a:srcRect r="4814"/>
          <a:stretch>
            <a:fillRect/>
          </a:stretch>
        </p:blipFill>
        <p:spPr bwMode="auto">
          <a:xfrm>
            <a:off x="4304928" y="4653136"/>
            <a:ext cx="1165200" cy="1224136"/>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4" name="Picture 4"/>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296816" y="1898830"/>
            <a:ext cx="3103683" cy="2953841"/>
          </a:xfrm>
          <a:prstGeom prst="rect">
            <a:avLst/>
          </a:prstGeom>
          <a:noFill/>
          <a:ln w="9525">
            <a:noFill/>
            <a:miter lim="800000"/>
            <a:headEnd/>
            <a:tailEnd/>
          </a:ln>
        </p:spPr>
      </p:pic>
      <p:pic>
        <p:nvPicPr>
          <p:cNvPr id="14340" name="Picture 4" descr="Picture2"/>
          <p:cNvPicPr>
            <a:picLocks noChangeAspect="1" noChangeArrowheads="1"/>
          </p:cNvPicPr>
          <p:nvPr/>
        </p:nvPicPr>
        <p:blipFill>
          <a:blip r:embed="rId3" cstate="print"/>
          <a:srcRect/>
          <a:stretch>
            <a:fillRect/>
          </a:stretch>
        </p:blipFill>
        <p:spPr bwMode="auto">
          <a:xfrm>
            <a:off x="0" y="0"/>
            <a:ext cx="868363" cy="1954213"/>
          </a:xfrm>
          <a:prstGeom prst="rect">
            <a:avLst/>
          </a:prstGeom>
          <a:noFill/>
          <a:ln w="9525">
            <a:noFill/>
            <a:miter lim="800000"/>
            <a:headEnd/>
            <a:tailEnd/>
          </a:ln>
        </p:spPr>
      </p:pic>
      <p:sp>
        <p:nvSpPr>
          <p:cNvPr id="14341" name="Text Box 5"/>
          <p:cNvSpPr txBox="1">
            <a:spLocks noChangeArrowheads="1"/>
          </p:cNvSpPr>
          <p:nvPr/>
        </p:nvSpPr>
        <p:spPr bwMode="auto">
          <a:xfrm>
            <a:off x="2702750" y="1988840"/>
            <a:ext cx="4896544" cy="4023447"/>
          </a:xfrm>
          <a:prstGeom prst="rect">
            <a:avLst/>
          </a:prstGeom>
          <a:noFill/>
          <a:ln w="12700">
            <a:noFill/>
            <a:miter lim="800000"/>
            <a:headEnd/>
            <a:tailEnd/>
          </a:ln>
        </p:spPr>
        <p:txBody>
          <a:bodyPr wrap="none"/>
          <a:lstStyle/>
          <a:p>
            <a:endParaRPr lang="en-US" altLang="ja-JP" sz="1600" dirty="0">
              <a:solidFill>
                <a:srgbClr val="990033"/>
              </a:solidFill>
              <a:ea typeface="MS Mincho"/>
              <a:cs typeface="MS Mincho"/>
            </a:endParaRPr>
          </a:p>
          <a:p>
            <a:r>
              <a:rPr lang="en-US" altLang="ja-JP" sz="1600" dirty="0" smtClean="0">
                <a:solidFill>
                  <a:schemeClr val="bg2"/>
                </a:solidFill>
                <a:ea typeface="MS Mincho"/>
                <a:cs typeface="MS Mincho"/>
              </a:rPr>
              <a:t>Active inference, predictive coding and precision</a:t>
            </a:r>
            <a:endParaRPr lang="en-US" altLang="ja-JP" sz="1600" dirty="0">
              <a:solidFill>
                <a:schemeClr val="bg2"/>
              </a:solidFill>
              <a:ea typeface="MS Mincho"/>
              <a:cs typeface="MS Mincho"/>
            </a:endParaRPr>
          </a:p>
          <a:p>
            <a:endParaRPr lang="en-US" altLang="ja-JP" sz="1600" dirty="0">
              <a:solidFill>
                <a:schemeClr val="bg2"/>
              </a:solidFill>
              <a:ea typeface="MS Mincho"/>
              <a:cs typeface="MS Mincho"/>
            </a:endParaRPr>
          </a:p>
          <a:p>
            <a:r>
              <a:rPr lang="en-US" altLang="ja-JP" sz="1600" dirty="0" smtClean="0">
                <a:solidFill>
                  <a:schemeClr val="bg2"/>
                </a:solidFill>
                <a:ea typeface="MS Mincho"/>
                <a:cs typeface="MS Mincho"/>
              </a:rPr>
              <a:t>Precision and false inference</a:t>
            </a:r>
            <a:endParaRPr lang="en-US" altLang="ja-JP" sz="1600" dirty="0">
              <a:solidFill>
                <a:schemeClr val="bg2"/>
              </a:solidFill>
              <a:ea typeface="MS Mincho"/>
              <a:cs typeface="MS Mincho"/>
            </a:endParaRPr>
          </a:p>
          <a:p>
            <a:endParaRPr lang="en-US" altLang="ja-JP" sz="1600" dirty="0">
              <a:solidFill>
                <a:srgbClr val="990033"/>
              </a:solidFill>
              <a:ea typeface="MS Mincho"/>
              <a:cs typeface="MS Mincho"/>
            </a:endParaRPr>
          </a:p>
          <a:p>
            <a:r>
              <a:rPr lang="en-US" altLang="ja-JP" sz="1600" dirty="0" smtClean="0">
                <a:solidFill>
                  <a:srgbClr val="990033"/>
                </a:solidFill>
                <a:ea typeface="MS Mincho"/>
                <a:cs typeface="MS Mincho"/>
              </a:rPr>
              <a:t>Simulations of :</a:t>
            </a:r>
          </a:p>
          <a:p>
            <a:endParaRPr lang="en-US" altLang="ja-JP" sz="1600" dirty="0" smtClean="0">
              <a:solidFill>
                <a:srgbClr val="990033"/>
              </a:solidFill>
              <a:ea typeface="MS Mincho"/>
              <a:cs typeface="MS Mincho"/>
            </a:endParaRPr>
          </a:p>
          <a:p>
            <a:pPr lvl="1">
              <a:lnSpc>
                <a:spcPct val="150000"/>
              </a:lnSpc>
            </a:pPr>
            <a:r>
              <a:rPr lang="en-US" altLang="ja-JP" sz="1200" dirty="0" smtClean="0">
                <a:solidFill>
                  <a:schemeClr val="bg2"/>
                </a:solidFill>
                <a:ea typeface="MS Mincho"/>
                <a:cs typeface="MS Mincho"/>
              </a:rPr>
              <a:t>Auditory perception (and omission related responses)</a:t>
            </a:r>
          </a:p>
          <a:p>
            <a:pPr lvl="1">
              <a:lnSpc>
                <a:spcPct val="150000"/>
              </a:lnSpc>
            </a:pPr>
            <a:r>
              <a:rPr lang="en-US" altLang="ja-JP" sz="1200" dirty="0" smtClean="0">
                <a:solidFill>
                  <a:schemeClr val="bg2"/>
                </a:solidFill>
                <a:ea typeface="MS Mincho"/>
                <a:cs typeface="MS Mincho"/>
              </a:rPr>
              <a:t>Handwriting (and action observation)</a:t>
            </a:r>
          </a:p>
          <a:p>
            <a:pPr lvl="1">
              <a:lnSpc>
                <a:spcPct val="150000"/>
              </a:lnSpc>
            </a:pPr>
            <a:r>
              <a:rPr lang="en-US" altLang="ja-JP" sz="1200" dirty="0" smtClean="0">
                <a:solidFill>
                  <a:schemeClr val="bg2"/>
                </a:solidFill>
                <a:ea typeface="MS Mincho"/>
                <a:cs typeface="MS Mincho"/>
              </a:rPr>
              <a:t>Smooth pursuit eye movements (under occlusion)</a:t>
            </a:r>
          </a:p>
          <a:p>
            <a:pPr lvl="1">
              <a:lnSpc>
                <a:spcPct val="150000"/>
              </a:lnSpc>
            </a:pPr>
            <a:r>
              <a:rPr lang="en-US" altLang="ja-JP" sz="1200" dirty="0" smtClean="0">
                <a:solidFill>
                  <a:srgbClr val="990033"/>
                </a:solidFill>
                <a:ea typeface="MS Mincho"/>
                <a:cs typeface="MS Mincho"/>
              </a:rPr>
              <a:t>Sensory attenuation (and the force matching illusion)</a:t>
            </a:r>
          </a:p>
          <a:p>
            <a:endParaRPr lang="en-US" altLang="ja-JP" sz="1600" dirty="0" smtClean="0">
              <a:solidFill>
                <a:srgbClr val="990033"/>
              </a:solidFill>
              <a:ea typeface="MS Mincho"/>
              <a:cs typeface="MS Mincho"/>
            </a:endParaRPr>
          </a:p>
          <a:p>
            <a:endParaRPr lang="en-US" altLang="ja-JP" sz="1600" dirty="0" smtClean="0">
              <a:solidFill>
                <a:srgbClr val="990033"/>
              </a:solidFill>
              <a:ea typeface="MS Mincho"/>
              <a:cs typeface="MS Mincho"/>
            </a:endParaRPr>
          </a:p>
          <a:p>
            <a:endParaRPr lang="en-US" altLang="ja-JP" sz="1600" dirty="0" smtClean="0">
              <a:solidFill>
                <a:srgbClr val="990033"/>
              </a:solidFill>
              <a:ea typeface="MS Mincho"/>
              <a:cs typeface="MS Mincho"/>
            </a:endParaRPr>
          </a:p>
          <a:p>
            <a:endParaRPr lang="en-US" sz="1600" dirty="0" smtClean="0">
              <a:solidFill>
                <a:srgbClr val="990033"/>
              </a:solidFill>
              <a:ea typeface="MS Mincho"/>
            </a:endParaRPr>
          </a:p>
          <a:p>
            <a:endParaRPr lang="en-GB" sz="1200" dirty="0">
              <a:solidFill>
                <a:srgbClr val="990033"/>
              </a:solidFill>
            </a:endParaRPr>
          </a:p>
        </p:txBody>
      </p:sp>
      <p:pic>
        <p:nvPicPr>
          <p:cNvPr id="5" name="Picture 5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4029" y="98630"/>
            <a:ext cx="4599031" cy="1365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569976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p:cNvGrpSpPr>
            <a:grpSpLocks noChangeAspect="1"/>
          </p:cNvGrpSpPr>
          <p:nvPr/>
        </p:nvGrpSpPr>
        <p:grpSpPr>
          <a:xfrm>
            <a:off x="3790298" y="2286564"/>
            <a:ext cx="1879410" cy="2088233"/>
            <a:chOff x="2670988" y="836712"/>
            <a:chExt cx="2333060" cy="2808313"/>
          </a:xfrm>
        </p:grpSpPr>
        <p:pic>
          <p:nvPicPr>
            <p:cNvPr id="3091" name="Picture 19" descr="http://t2.ftcdn.net/jpg/00/34/63/55/400_F_34635538_R9Z8eTD2qc5XlNL9pPo3wtP9FqLpcVDt.jpg"/>
            <p:cNvPicPr>
              <a:picLocks noChangeAspect="1" noChangeArrowheads="1"/>
            </p:cNvPicPr>
            <p:nvPr/>
          </p:nvPicPr>
          <p:blipFill>
            <a:blip r:embed="rId4" cstate="print">
              <a:clrChange>
                <a:clrFrom>
                  <a:srgbClr val="FFFFFF"/>
                </a:clrFrom>
                <a:clrTo>
                  <a:srgbClr val="FFFFFF">
                    <a:alpha val="0"/>
                  </a:srgbClr>
                </a:clrTo>
              </a:clrChange>
            </a:blip>
            <a:srcRect l="11326" t="7541" r="46203" b="52868"/>
            <a:stretch>
              <a:fillRect/>
            </a:stretch>
          </p:blipFill>
          <p:spPr bwMode="auto">
            <a:xfrm>
              <a:off x="3059832" y="836712"/>
              <a:ext cx="1224136" cy="1713790"/>
            </a:xfrm>
            <a:prstGeom prst="rect">
              <a:avLst/>
            </a:prstGeom>
            <a:noFill/>
          </p:spPr>
        </p:pic>
        <p:pic>
          <p:nvPicPr>
            <p:cNvPr id="53" name="Picture 19" descr="http://t2.ftcdn.net/jpg/00/34/63/55/400_F_34635538_R9Z8eTD2qc5XlNL9pPo3wtP9FqLpcVDt.jpg"/>
            <p:cNvPicPr>
              <a:picLocks noChangeAspect="1" noChangeArrowheads="1"/>
            </p:cNvPicPr>
            <p:nvPr/>
          </p:nvPicPr>
          <p:blipFill>
            <a:blip r:embed="rId4" cstate="print">
              <a:clrChange>
                <a:clrFrom>
                  <a:srgbClr val="FFFFFF"/>
                </a:clrFrom>
                <a:clrTo>
                  <a:srgbClr val="FFFFFF">
                    <a:alpha val="0"/>
                  </a:srgbClr>
                </a:clrTo>
              </a:clrChange>
            </a:blip>
            <a:srcRect l="11326" r="46203" b="66065"/>
            <a:stretch>
              <a:fillRect/>
            </a:stretch>
          </p:blipFill>
          <p:spPr bwMode="auto">
            <a:xfrm rot="5400000">
              <a:off x="2793402" y="2298475"/>
              <a:ext cx="1224136" cy="1468963"/>
            </a:xfrm>
            <a:prstGeom prst="rect">
              <a:avLst/>
            </a:prstGeom>
            <a:noFill/>
          </p:spPr>
        </p:pic>
        <p:cxnSp>
          <p:nvCxnSpPr>
            <p:cNvPr id="52" name="Straight Connector 51"/>
            <p:cNvCxnSpPr/>
            <p:nvPr/>
          </p:nvCxnSpPr>
          <p:spPr>
            <a:xfrm flipH="1">
              <a:off x="3419872" y="2564904"/>
              <a:ext cx="15841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4" name="Object 22"/>
          <p:cNvGraphicFramePr>
            <a:graphicFrameLocks noChangeAspect="1"/>
          </p:cNvGraphicFramePr>
          <p:nvPr>
            <p:extLst>
              <p:ext uri="{D42A27DB-BD31-4B8C-83A1-F6EECF244321}">
                <p14:modId xmlns:p14="http://schemas.microsoft.com/office/powerpoint/2010/main" xmlns="" val="2755470215"/>
              </p:ext>
            </p:extLst>
          </p:nvPr>
        </p:nvGraphicFramePr>
        <p:xfrm>
          <a:off x="3322246" y="3654711"/>
          <a:ext cx="199496" cy="274638"/>
        </p:xfrm>
        <a:graphic>
          <a:graphicData uri="http://schemas.openxmlformats.org/presentationml/2006/ole">
            <p:oleObj spid="_x0000_s217147" name="Equation" r:id="rId5" imgW="152334" imgH="228501" progId="Equation.DSMT4">
              <p:embed/>
            </p:oleObj>
          </a:graphicData>
        </a:graphic>
      </p:graphicFrame>
      <p:graphicFrame>
        <p:nvGraphicFramePr>
          <p:cNvPr id="5" name="Object 23"/>
          <p:cNvGraphicFramePr>
            <a:graphicFrameLocks noChangeAspect="1"/>
          </p:cNvGraphicFramePr>
          <p:nvPr>
            <p:extLst>
              <p:ext uri="{D42A27DB-BD31-4B8C-83A1-F6EECF244321}">
                <p14:modId xmlns:p14="http://schemas.microsoft.com/office/powerpoint/2010/main" xmlns="" val="2868493347"/>
              </p:ext>
            </p:extLst>
          </p:nvPr>
        </p:nvGraphicFramePr>
        <p:xfrm>
          <a:off x="3322246" y="3150655"/>
          <a:ext cx="216694" cy="290512"/>
        </p:xfrm>
        <a:graphic>
          <a:graphicData uri="http://schemas.openxmlformats.org/presentationml/2006/ole">
            <p:oleObj spid="_x0000_s217148" name="Equation" r:id="rId6" imgW="164957" imgH="241091" progId="Equation.DSMT4">
              <p:embed/>
            </p:oleObj>
          </a:graphicData>
        </a:graphic>
      </p:graphicFrame>
      <p:graphicFrame>
        <p:nvGraphicFramePr>
          <p:cNvPr id="6" name="Object 24"/>
          <p:cNvGraphicFramePr>
            <a:graphicFrameLocks noChangeAspect="1"/>
          </p:cNvGraphicFramePr>
          <p:nvPr>
            <p:extLst>
              <p:ext uri="{D42A27DB-BD31-4B8C-83A1-F6EECF244321}">
                <p14:modId xmlns:p14="http://schemas.microsoft.com/office/powerpoint/2010/main" xmlns="" val="1337143200"/>
              </p:ext>
            </p:extLst>
          </p:nvPr>
        </p:nvGraphicFramePr>
        <p:xfrm>
          <a:off x="5110055" y="4315619"/>
          <a:ext cx="232171" cy="274637"/>
        </p:xfrm>
        <a:graphic>
          <a:graphicData uri="http://schemas.openxmlformats.org/presentationml/2006/ole">
            <p:oleObj spid="_x0000_s217149" name="Equation" r:id="rId7" imgW="177646" imgH="228402" progId="Equation.DSMT4">
              <p:embed/>
            </p:oleObj>
          </a:graphicData>
        </a:graphic>
      </p:graphicFrame>
      <p:graphicFrame>
        <p:nvGraphicFramePr>
          <p:cNvPr id="7" name="Object 25"/>
          <p:cNvGraphicFramePr>
            <a:graphicFrameLocks noChangeAspect="1"/>
          </p:cNvGraphicFramePr>
          <p:nvPr>
            <p:extLst>
              <p:ext uri="{D42A27DB-BD31-4B8C-83A1-F6EECF244321}">
                <p14:modId xmlns:p14="http://schemas.microsoft.com/office/powerpoint/2010/main" xmlns="" val="341359592"/>
              </p:ext>
            </p:extLst>
          </p:nvPr>
        </p:nvGraphicFramePr>
        <p:xfrm>
          <a:off x="4499524" y="4316177"/>
          <a:ext cx="201216" cy="274638"/>
        </p:xfrm>
        <a:graphic>
          <a:graphicData uri="http://schemas.openxmlformats.org/presentationml/2006/ole">
            <p:oleObj spid="_x0000_s217150" name="Equation" r:id="rId8" imgW="152334" imgH="228501" progId="Equation.DSMT4">
              <p:embed/>
            </p:oleObj>
          </a:graphicData>
        </a:graphic>
      </p:graphicFrame>
      <p:cxnSp>
        <p:nvCxnSpPr>
          <p:cNvPr id="60" name="Straight Arrow Connector 59"/>
          <p:cNvCxnSpPr/>
          <p:nvPr/>
        </p:nvCxnSpPr>
        <p:spPr>
          <a:xfrm>
            <a:off x="5194454" y="3582703"/>
            <a:ext cx="0" cy="72008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570385" y="3366679"/>
            <a:ext cx="0" cy="93610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Arc 69"/>
          <p:cNvSpPr/>
          <p:nvPr/>
        </p:nvSpPr>
        <p:spPr>
          <a:xfrm>
            <a:off x="2620170" y="3294671"/>
            <a:ext cx="1950217" cy="360040"/>
          </a:xfrm>
          <a:prstGeom prst="arc">
            <a:avLst/>
          </a:prstGeom>
          <a:ln>
            <a:solidFill>
              <a:schemeClr val="tx2"/>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Arc 70"/>
          <p:cNvSpPr/>
          <p:nvPr/>
        </p:nvSpPr>
        <p:spPr>
          <a:xfrm flipV="1">
            <a:off x="2620170" y="3438687"/>
            <a:ext cx="1950217" cy="360040"/>
          </a:xfrm>
          <a:prstGeom prst="arc">
            <a:avLst>
              <a:gd name="adj1" fmla="val 16289879"/>
              <a:gd name="adj2" fmla="val 0"/>
            </a:avLst>
          </a:prstGeom>
          <a:ln>
            <a:solidFill>
              <a:schemeClr val="tx2"/>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aphicFrame>
        <p:nvGraphicFramePr>
          <p:cNvPr id="3098" name="Object 26"/>
          <p:cNvGraphicFramePr>
            <a:graphicFrameLocks noChangeAspect="1"/>
          </p:cNvGraphicFramePr>
          <p:nvPr>
            <p:extLst>
              <p:ext uri="{D42A27DB-BD31-4B8C-83A1-F6EECF244321}">
                <p14:modId xmlns:p14="http://schemas.microsoft.com/office/powerpoint/2010/main" xmlns="" val="3103912118"/>
              </p:ext>
            </p:extLst>
          </p:nvPr>
        </p:nvGraphicFramePr>
        <p:xfrm>
          <a:off x="1307595" y="2485225"/>
          <a:ext cx="1810941" cy="1447800"/>
        </p:xfrm>
        <a:graphic>
          <a:graphicData uri="http://schemas.openxmlformats.org/presentationml/2006/ole">
            <p:oleObj spid="_x0000_s217151" name="Equation" r:id="rId9" imgW="1663700" imgH="1447800" progId="Equation.DSMT4">
              <p:embed/>
            </p:oleObj>
          </a:graphicData>
        </a:graphic>
      </p:graphicFrame>
      <p:graphicFrame>
        <p:nvGraphicFramePr>
          <p:cNvPr id="9" name="Object 28"/>
          <p:cNvGraphicFramePr>
            <a:graphicFrameLocks noChangeAspect="1"/>
          </p:cNvGraphicFramePr>
          <p:nvPr>
            <p:extLst>
              <p:ext uri="{D42A27DB-BD31-4B8C-83A1-F6EECF244321}">
                <p14:modId xmlns:p14="http://schemas.microsoft.com/office/powerpoint/2010/main" xmlns="" val="1061199869"/>
              </p:ext>
            </p:extLst>
          </p:nvPr>
        </p:nvGraphicFramePr>
        <p:xfrm>
          <a:off x="4414367" y="2430575"/>
          <a:ext cx="288871" cy="291392"/>
        </p:xfrm>
        <a:graphic>
          <a:graphicData uri="http://schemas.openxmlformats.org/presentationml/2006/ole">
            <p:oleObj spid="_x0000_s217152" name="Equation" r:id="rId10" imgW="126835" imgH="139518" progId="Equation.DSMT4">
              <p:embed/>
            </p:oleObj>
          </a:graphicData>
        </a:graphic>
      </p:graphicFrame>
      <p:sp>
        <p:nvSpPr>
          <p:cNvPr id="76" name="Text Box 11"/>
          <p:cNvSpPr txBox="1">
            <a:spLocks noChangeArrowheads="1"/>
          </p:cNvSpPr>
          <p:nvPr/>
        </p:nvSpPr>
        <p:spPr bwMode="auto">
          <a:xfrm>
            <a:off x="1372029" y="4898203"/>
            <a:ext cx="1638182" cy="276999"/>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a:r>
              <a:rPr lang="en-GB" sz="1200" b="1" dirty="0" smtClean="0">
                <a:solidFill>
                  <a:schemeClr val="bg1"/>
                </a:solidFill>
                <a:latin typeface="Arial Narrow" pitchFamily="34" charset="0"/>
              </a:rPr>
              <a:t>Generative process</a:t>
            </a:r>
            <a:endParaRPr lang="en-GB" sz="1200" b="1" dirty="0">
              <a:solidFill>
                <a:schemeClr val="bg1"/>
              </a:solidFill>
              <a:latin typeface="Arial Narrow" pitchFamily="34" charset="0"/>
            </a:endParaRPr>
          </a:p>
        </p:txBody>
      </p:sp>
      <p:sp>
        <p:nvSpPr>
          <p:cNvPr id="77" name="Text Box 11"/>
          <p:cNvSpPr txBox="1">
            <a:spLocks noChangeArrowheads="1"/>
          </p:cNvSpPr>
          <p:nvPr/>
        </p:nvSpPr>
        <p:spPr bwMode="auto">
          <a:xfrm>
            <a:off x="6104363" y="4895482"/>
            <a:ext cx="1638182" cy="276999"/>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a:r>
              <a:rPr lang="en-GB" sz="1200" b="1" dirty="0" smtClean="0">
                <a:solidFill>
                  <a:schemeClr val="bg1"/>
                </a:solidFill>
                <a:latin typeface="Arial Narrow" pitchFamily="34" charset="0"/>
              </a:rPr>
              <a:t>Generative model</a:t>
            </a:r>
            <a:endParaRPr lang="en-GB" sz="1200" b="1" dirty="0">
              <a:solidFill>
                <a:schemeClr val="bg1"/>
              </a:solidFill>
              <a:latin typeface="Arial Narrow" pitchFamily="34" charset="0"/>
            </a:endParaRPr>
          </a:p>
        </p:txBody>
      </p:sp>
      <p:sp>
        <p:nvSpPr>
          <p:cNvPr id="19" name="Text Box 10"/>
          <p:cNvSpPr txBox="1">
            <a:spLocks noChangeArrowheads="1"/>
          </p:cNvSpPr>
          <p:nvPr/>
        </p:nvSpPr>
        <p:spPr bwMode="auto">
          <a:xfrm>
            <a:off x="2656176" y="1470266"/>
            <a:ext cx="4368485" cy="338554"/>
          </a:xfrm>
          <a:prstGeom prst="rect">
            <a:avLst/>
          </a:prstGeom>
          <a:noFill/>
          <a:ln w="12700">
            <a:noFill/>
            <a:miter lim="800000"/>
            <a:headEnd/>
            <a:tailEnd/>
          </a:ln>
        </p:spPr>
        <p:txBody>
          <a:bodyPr wrap="square">
            <a:spAutoFit/>
          </a:bodyPr>
          <a:lstStyle/>
          <a:p>
            <a:pPr algn="ctr" eaLnBrk="0" hangingPunct="0"/>
            <a:r>
              <a:rPr lang="en-US" sz="1600" dirty="0" smtClean="0">
                <a:solidFill>
                  <a:srgbClr val="990033"/>
                </a:solidFill>
                <a:latin typeface="Arial Narrow" pitchFamily="34" charset="0"/>
              </a:rPr>
              <a:t>Making your own sensations</a:t>
            </a:r>
            <a:endParaRPr lang="en-US" sz="1600" dirty="0">
              <a:solidFill>
                <a:srgbClr val="990033"/>
              </a:solidFill>
              <a:latin typeface="Arial Narrow" pitchFamily="34" charset="0"/>
            </a:endParaRPr>
          </a:p>
        </p:txBody>
      </p:sp>
      <p:sp>
        <p:nvSpPr>
          <p:cNvPr id="20" name="Oval 19"/>
          <p:cNvSpPr/>
          <p:nvPr/>
        </p:nvSpPr>
        <p:spPr>
          <a:xfrm>
            <a:off x="6760630" y="3735034"/>
            <a:ext cx="360040" cy="28803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21" name="Oval 20"/>
          <p:cNvSpPr/>
          <p:nvPr/>
        </p:nvSpPr>
        <p:spPr>
          <a:xfrm>
            <a:off x="7201062" y="3942674"/>
            <a:ext cx="1431776" cy="44043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graphicFrame>
        <p:nvGraphicFramePr>
          <p:cNvPr id="8" name="Object 27"/>
          <p:cNvGraphicFramePr>
            <a:graphicFrameLocks noChangeAspect="1"/>
          </p:cNvGraphicFramePr>
          <p:nvPr>
            <p:extLst>
              <p:ext uri="{D42A27DB-BD31-4B8C-83A1-F6EECF244321}">
                <p14:modId xmlns:p14="http://schemas.microsoft.com/office/powerpoint/2010/main" xmlns="" val="2451281930"/>
              </p:ext>
            </p:extLst>
          </p:nvPr>
        </p:nvGraphicFramePr>
        <p:xfrm>
          <a:off x="5924164" y="2078850"/>
          <a:ext cx="2708672" cy="2439988"/>
        </p:xfrm>
        <a:graphic>
          <a:graphicData uri="http://schemas.openxmlformats.org/presentationml/2006/ole">
            <p:oleObj spid="_x0000_s217153" name="Equation" r:id="rId11" imgW="2489200" imgH="243840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98" name="Object 2"/>
          <p:cNvGraphicFramePr>
            <a:graphicFrameLocks noChangeAspect="1"/>
          </p:cNvGraphicFramePr>
          <p:nvPr>
            <p:extLst>
              <p:ext uri="{D42A27DB-BD31-4B8C-83A1-F6EECF244321}">
                <p14:modId xmlns:p14="http://schemas.microsoft.com/office/powerpoint/2010/main" xmlns="" val="4253841377"/>
              </p:ext>
            </p:extLst>
          </p:nvPr>
        </p:nvGraphicFramePr>
        <p:xfrm>
          <a:off x="2612740" y="260648"/>
          <a:ext cx="4446494" cy="3607762"/>
        </p:xfrm>
        <a:graphic>
          <a:graphicData uri="http://schemas.openxmlformats.org/presentationml/2006/ole">
            <p:oleObj spid="_x0000_s237658" name="PHOTO-PAINT" r:id="rId4" imgW="4457143" imgH="4241270" progId="">
              <p:embed/>
            </p:oleObj>
          </a:graphicData>
        </a:graphic>
      </p:graphicFrame>
      <p:sp>
        <p:nvSpPr>
          <p:cNvPr id="56" name="Oval 55"/>
          <p:cNvSpPr/>
          <p:nvPr/>
        </p:nvSpPr>
        <p:spPr>
          <a:xfrm>
            <a:off x="5792978" y="1060259"/>
            <a:ext cx="532376" cy="496532"/>
          </a:xfrm>
          <a:prstGeom prst="ellipse">
            <a:avLst/>
          </a:prstGeom>
          <a:solidFill>
            <a:schemeClr val="bg1"/>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p:cNvSpPr/>
          <p:nvPr/>
        </p:nvSpPr>
        <p:spPr>
          <a:xfrm>
            <a:off x="4406945" y="501926"/>
            <a:ext cx="576064" cy="576064"/>
          </a:xfrm>
          <a:prstGeom prst="triangle">
            <a:avLst/>
          </a:prstGeom>
          <a:solidFill>
            <a:schemeClr val="accent3"/>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Narrow" pitchFamily="34" charset="0"/>
            </a:endParaRPr>
          </a:p>
        </p:txBody>
      </p:sp>
      <p:sp>
        <p:nvSpPr>
          <p:cNvPr id="67" name="Oval 66"/>
          <p:cNvSpPr/>
          <p:nvPr/>
        </p:nvSpPr>
        <p:spPr>
          <a:xfrm>
            <a:off x="5746278" y="1818874"/>
            <a:ext cx="532376" cy="49653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2"/>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5265035" y="3501021"/>
            <a:ext cx="1170108" cy="1511403"/>
          </a:xfrm>
          <a:prstGeom prst="rect">
            <a:avLst/>
          </a:prstGeom>
          <a:noFill/>
          <a:ln w="9525">
            <a:noFill/>
            <a:miter lim="800000"/>
            <a:headEnd/>
            <a:tailEnd/>
          </a:ln>
        </p:spPr>
      </p:pic>
      <p:pic>
        <p:nvPicPr>
          <p:cNvPr id="73" name="Picture 19" descr="http://t2.ftcdn.net/jpg/00/34/63/55/400_F_34635538_R9Z8eTD2qc5XlNL9pPo3wtP9FqLpcVDt.jpg"/>
          <p:cNvPicPr>
            <a:picLocks noChangeAspect="1" noChangeArrowheads="1"/>
          </p:cNvPicPr>
          <p:nvPr/>
        </p:nvPicPr>
        <p:blipFill>
          <a:blip r:embed="rId6" cstate="print">
            <a:clrChange>
              <a:clrFrom>
                <a:srgbClr val="FFFFFF"/>
              </a:clrFrom>
              <a:clrTo>
                <a:srgbClr val="FFFFFF">
                  <a:alpha val="0"/>
                </a:srgbClr>
              </a:clrTo>
            </a:clrChange>
          </a:blip>
          <a:srcRect l="11326" r="46203" b="66065"/>
          <a:stretch>
            <a:fillRect/>
          </a:stretch>
        </p:blipFill>
        <p:spPr bwMode="auto">
          <a:xfrm rot="5400000">
            <a:off x="3373355" y="5190519"/>
            <a:ext cx="910255" cy="1183332"/>
          </a:xfrm>
          <a:prstGeom prst="rect">
            <a:avLst/>
          </a:prstGeom>
          <a:noFill/>
        </p:spPr>
      </p:pic>
      <p:sp>
        <p:nvSpPr>
          <p:cNvPr id="719" name="Oval 718"/>
          <p:cNvSpPr/>
          <p:nvPr/>
        </p:nvSpPr>
        <p:spPr>
          <a:xfrm>
            <a:off x="3782870" y="5445224"/>
            <a:ext cx="468052" cy="432048"/>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Narrow" pitchFamily="34" charset="0"/>
            </a:endParaRPr>
          </a:p>
        </p:txBody>
      </p:sp>
      <p:sp>
        <p:nvSpPr>
          <p:cNvPr id="696" name="Oval 695"/>
          <p:cNvSpPr/>
          <p:nvPr/>
        </p:nvSpPr>
        <p:spPr>
          <a:xfrm>
            <a:off x="2846766" y="3284984"/>
            <a:ext cx="468052" cy="432048"/>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Narrow" pitchFamily="34" charset="0"/>
            </a:endParaRPr>
          </a:p>
        </p:txBody>
      </p:sp>
      <p:pic>
        <p:nvPicPr>
          <p:cNvPr id="72" name="Picture 19" descr="http://t2.ftcdn.net/jpg/00/34/63/55/400_F_34635538_R9Z8eTD2qc5XlNL9pPo3wtP9FqLpcVDt.jpg"/>
          <p:cNvPicPr>
            <a:picLocks noChangeAspect="1" noChangeArrowheads="1"/>
          </p:cNvPicPr>
          <p:nvPr/>
        </p:nvPicPr>
        <p:blipFill>
          <a:blip r:embed="rId6" cstate="print">
            <a:clrChange>
              <a:clrFrom>
                <a:srgbClr val="FFFFFF"/>
              </a:clrFrom>
              <a:clrTo>
                <a:srgbClr val="FFFFFF">
                  <a:alpha val="0"/>
                </a:srgbClr>
              </a:clrTo>
            </a:clrChange>
          </a:blip>
          <a:srcRect l="11326" t="7541" r="46203" b="52868"/>
          <a:stretch>
            <a:fillRect/>
          </a:stretch>
        </p:blipFill>
        <p:spPr bwMode="auto">
          <a:xfrm>
            <a:off x="3550050" y="4149093"/>
            <a:ext cx="986110" cy="1274357"/>
          </a:xfrm>
          <a:prstGeom prst="rect">
            <a:avLst/>
          </a:prstGeom>
          <a:noFill/>
        </p:spPr>
      </p:pic>
      <p:cxnSp>
        <p:nvCxnSpPr>
          <p:cNvPr id="74" name="Straight Connector 73"/>
          <p:cNvCxnSpPr/>
          <p:nvPr/>
        </p:nvCxnSpPr>
        <p:spPr>
          <a:xfrm flipH="1">
            <a:off x="3840079" y="5434146"/>
            <a:ext cx="12761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2" name="Oval 421"/>
          <p:cNvSpPr/>
          <p:nvPr/>
        </p:nvSpPr>
        <p:spPr>
          <a:xfrm>
            <a:off x="3860879" y="4869160"/>
            <a:ext cx="468052" cy="432048"/>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Narrow" pitchFamily="34" charset="0"/>
            </a:endParaRPr>
          </a:p>
        </p:txBody>
      </p:sp>
      <p:graphicFrame>
        <p:nvGraphicFramePr>
          <p:cNvPr id="100" name="Object 22"/>
          <p:cNvGraphicFramePr>
            <a:graphicFrameLocks noChangeAspect="1"/>
          </p:cNvGraphicFramePr>
          <p:nvPr>
            <p:extLst>
              <p:ext uri="{D42A27DB-BD31-4B8C-83A1-F6EECF244321}">
                <p14:modId xmlns:p14="http://schemas.microsoft.com/office/powerpoint/2010/main" xmlns="" val="3818921156"/>
              </p:ext>
            </p:extLst>
          </p:nvPr>
        </p:nvGraphicFramePr>
        <p:xfrm>
          <a:off x="4563020" y="692923"/>
          <a:ext cx="230452" cy="319087"/>
        </p:xfrm>
        <a:graphic>
          <a:graphicData uri="http://schemas.openxmlformats.org/presentationml/2006/ole">
            <p:oleObj spid="_x0000_s237659" name="Equation" r:id="rId7" imgW="165028" imgH="228501" progId="Equation.DSMT4">
              <p:embed/>
            </p:oleObj>
          </a:graphicData>
        </a:graphic>
      </p:graphicFrame>
      <p:cxnSp>
        <p:nvCxnSpPr>
          <p:cNvPr id="210" name="AutoShape 75"/>
          <p:cNvCxnSpPr>
            <a:cxnSpLocks noChangeShapeType="1"/>
          </p:cNvCxnSpPr>
          <p:nvPr/>
        </p:nvCxnSpPr>
        <p:spPr bwMode="auto">
          <a:xfrm rot="16200000" flipH="1">
            <a:off x="4734877" y="1029929"/>
            <a:ext cx="989150" cy="1085279"/>
          </a:xfrm>
          <a:prstGeom prst="curvedConnector2">
            <a:avLst/>
          </a:prstGeom>
          <a:noFill/>
          <a:ln w="19050">
            <a:solidFill>
              <a:srgbClr val="990033"/>
            </a:solidFill>
            <a:round/>
            <a:headEnd/>
            <a:tailEnd type="triangle" w="med" len="med"/>
          </a:ln>
        </p:spPr>
      </p:cxnSp>
      <p:graphicFrame>
        <p:nvGraphicFramePr>
          <p:cNvPr id="90" name="Object 21"/>
          <p:cNvGraphicFramePr>
            <a:graphicFrameLocks noChangeAspect="1"/>
          </p:cNvGraphicFramePr>
          <p:nvPr/>
        </p:nvGraphicFramePr>
        <p:xfrm>
          <a:off x="2997600" y="3408489"/>
          <a:ext cx="194336" cy="236537"/>
        </p:xfrm>
        <a:graphic>
          <a:graphicData uri="http://schemas.openxmlformats.org/presentationml/2006/ole">
            <p:oleObj spid="_x0000_s237660" name="Equation" r:id="rId8" imgW="114250" imgH="139639" progId="Equation.DSMT4">
              <p:embed/>
            </p:oleObj>
          </a:graphicData>
        </a:graphic>
      </p:graphicFrame>
      <p:sp>
        <p:nvSpPr>
          <p:cNvPr id="99" name="Isosceles Triangle 98"/>
          <p:cNvSpPr/>
          <p:nvPr/>
        </p:nvSpPr>
        <p:spPr>
          <a:xfrm>
            <a:off x="4406945" y="1412776"/>
            <a:ext cx="576064" cy="576064"/>
          </a:xfrm>
          <a:prstGeom prst="triangle">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Narrow" pitchFamily="34" charset="0"/>
            </a:endParaRPr>
          </a:p>
        </p:txBody>
      </p:sp>
      <p:graphicFrame>
        <p:nvGraphicFramePr>
          <p:cNvPr id="94" name="Object 21"/>
          <p:cNvGraphicFramePr>
            <a:graphicFrameLocks noChangeAspect="1"/>
          </p:cNvGraphicFramePr>
          <p:nvPr>
            <p:extLst>
              <p:ext uri="{D42A27DB-BD31-4B8C-83A1-F6EECF244321}">
                <p14:modId xmlns:p14="http://schemas.microsoft.com/office/powerpoint/2010/main" xmlns="" val="1728127087"/>
              </p:ext>
            </p:extLst>
          </p:nvPr>
        </p:nvGraphicFramePr>
        <p:xfrm>
          <a:off x="4562609" y="1652588"/>
          <a:ext cx="266567" cy="336550"/>
        </p:xfrm>
        <a:graphic>
          <a:graphicData uri="http://schemas.openxmlformats.org/presentationml/2006/ole">
            <p:oleObj spid="_x0000_s237661" name="Equation" r:id="rId9" imgW="182520" imgH="228240" progId="Equation.DSMT4">
              <p:embed/>
            </p:oleObj>
          </a:graphicData>
        </a:graphic>
      </p:graphicFrame>
      <p:graphicFrame>
        <p:nvGraphicFramePr>
          <p:cNvPr id="115" name="Object 21"/>
          <p:cNvGraphicFramePr>
            <a:graphicFrameLocks noChangeAspect="1"/>
          </p:cNvGraphicFramePr>
          <p:nvPr>
            <p:extLst>
              <p:ext uri="{D42A27DB-BD31-4B8C-83A1-F6EECF244321}">
                <p14:modId xmlns:p14="http://schemas.microsoft.com/office/powerpoint/2010/main" xmlns="" val="692031179"/>
              </p:ext>
            </p:extLst>
          </p:nvPr>
        </p:nvGraphicFramePr>
        <p:xfrm>
          <a:off x="5888567" y="1908175"/>
          <a:ext cx="266568" cy="338138"/>
        </p:xfrm>
        <a:graphic>
          <a:graphicData uri="http://schemas.openxmlformats.org/presentationml/2006/ole">
            <p:oleObj spid="_x0000_s237662" name="Equation" r:id="rId10" imgW="182520" imgH="228240" progId="Equation.DSMT4">
              <p:embed/>
            </p:oleObj>
          </a:graphicData>
        </a:graphic>
      </p:graphicFrame>
      <p:graphicFrame>
        <p:nvGraphicFramePr>
          <p:cNvPr id="118" name="Object 22"/>
          <p:cNvGraphicFramePr>
            <a:graphicFrameLocks noChangeAspect="1"/>
          </p:cNvGraphicFramePr>
          <p:nvPr>
            <p:extLst>
              <p:ext uri="{D42A27DB-BD31-4B8C-83A1-F6EECF244321}">
                <p14:modId xmlns:p14="http://schemas.microsoft.com/office/powerpoint/2010/main" xmlns="" val="2632455568"/>
              </p:ext>
            </p:extLst>
          </p:nvPr>
        </p:nvGraphicFramePr>
        <p:xfrm>
          <a:off x="5956490" y="1118334"/>
          <a:ext cx="229870" cy="318770"/>
        </p:xfrm>
        <a:graphic>
          <a:graphicData uri="http://schemas.openxmlformats.org/presentationml/2006/ole">
            <p:oleObj spid="_x0000_s237663" name="Equation" r:id="rId11" imgW="165028" imgH="228501" progId="Equation.DSMT4">
              <p:embed/>
            </p:oleObj>
          </a:graphicData>
        </a:graphic>
      </p:graphicFrame>
      <p:cxnSp>
        <p:nvCxnSpPr>
          <p:cNvPr id="125" name="AutoShape 61"/>
          <p:cNvCxnSpPr>
            <a:cxnSpLocks noChangeShapeType="1"/>
            <a:stCxn id="696" idx="4"/>
            <a:endCxn id="719" idx="2"/>
          </p:cNvCxnSpPr>
          <p:nvPr/>
        </p:nvCxnSpPr>
        <p:spPr bwMode="auto">
          <a:xfrm rot="16200000" flipH="1">
            <a:off x="2459723" y="4338101"/>
            <a:ext cx="1944216" cy="702078"/>
          </a:xfrm>
          <a:prstGeom prst="curvedConnector2">
            <a:avLst/>
          </a:prstGeom>
          <a:noFill/>
          <a:ln w="19050">
            <a:solidFill>
              <a:schemeClr val="tx1"/>
            </a:solidFill>
            <a:round/>
            <a:headEnd type="triangle" w="med" len="med"/>
            <a:tailEnd/>
          </a:ln>
        </p:spPr>
      </p:cxnSp>
      <p:cxnSp>
        <p:nvCxnSpPr>
          <p:cNvPr id="129" name="AutoShape 61"/>
          <p:cNvCxnSpPr>
            <a:cxnSpLocks noChangeShapeType="1"/>
            <a:stCxn id="91" idx="1"/>
            <a:endCxn id="696" idx="0"/>
          </p:cNvCxnSpPr>
          <p:nvPr/>
        </p:nvCxnSpPr>
        <p:spPr bwMode="auto">
          <a:xfrm rot="10800000" flipV="1">
            <a:off x="3080793" y="2780928"/>
            <a:ext cx="456051" cy="504056"/>
          </a:xfrm>
          <a:prstGeom prst="curvedConnector2">
            <a:avLst/>
          </a:prstGeom>
          <a:noFill/>
          <a:ln w="19050">
            <a:solidFill>
              <a:schemeClr val="tx1"/>
            </a:solidFill>
            <a:round/>
            <a:headEnd type="triangle" w="med" len="med"/>
            <a:tailEnd/>
          </a:ln>
        </p:spPr>
      </p:cxnSp>
      <p:graphicFrame>
        <p:nvGraphicFramePr>
          <p:cNvPr id="42005" name="Object 21"/>
          <p:cNvGraphicFramePr>
            <a:graphicFrameLocks noChangeAspect="1"/>
          </p:cNvGraphicFramePr>
          <p:nvPr/>
        </p:nvGraphicFramePr>
        <p:xfrm>
          <a:off x="3938888" y="4869160"/>
          <a:ext cx="288032" cy="420970"/>
        </p:xfrm>
        <a:graphic>
          <a:graphicData uri="http://schemas.openxmlformats.org/presentationml/2006/ole">
            <p:oleObj spid="_x0000_s237664" name="Equation" r:id="rId12" imgW="164957" imgH="241091" progId="Equation.DSMT4">
              <p:embed/>
            </p:oleObj>
          </a:graphicData>
        </a:graphic>
      </p:graphicFrame>
      <p:sp>
        <p:nvSpPr>
          <p:cNvPr id="87" name="Isosceles Triangle 86"/>
          <p:cNvSpPr/>
          <p:nvPr/>
        </p:nvSpPr>
        <p:spPr>
          <a:xfrm>
            <a:off x="5001006" y="3573016"/>
            <a:ext cx="576064" cy="576064"/>
          </a:xfrm>
          <a:prstGeom prst="triangle">
            <a:avLst/>
          </a:prstGeom>
          <a:solidFill>
            <a:schemeClr val="accent3"/>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Narrow" pitchFamily="34" charset="0"/>
            </a:endParaRPr>
          </a:p>
        </p:txBody>
      </p:sp>
      <p:graphicFrame>
        <p:nvGraphicFramePr>
          <p:cNvPr id="42006" name="Object 22"/>
          <p:cNvGraphicFramePr>
            <a:graphicFrameLocks noChangeAspect="1"/>
          </p:cNvGraphicFramePr>
          <p:nvPr/>
        </p:nvGraphicFramePr>
        <p:xfrm>
          <a:off x="5192054" y="3817943"/>
          <a:ext cx="223573" cy="312737"/>
        </p:xfrm>
        <a:graphic>
          <a:graphicData uri="http://schemas.openxmlformats.org/presentationml/2006/ole">
            <p:oleObj spid="_x0000_s237665" name="Equation" r:id="rId13" imgW="165028" imgH="228501" progId="Equation.DSMT4">
              <p:embed/>
            </p:oleObj>
          </a:graphicData>
        </a:graphic>
      </p:graphicFrame>
      <p:cxnSp>
        <p:nvCxnSpPr>
          <p:cNvPr id="142" name="AutoShape 61"/>
          <p:cNvCxnSpPr>
            <a:cxnSpLocks noChangeShapeType="1"/>
            <a:stCxn id="87" idx="3"/>
            <a:endCxn id="422" idx="6"/>
          </p:cNvCxnSpPr>
          <p:nvPr/>
        </p:nvCxnSpPr>
        <p:spPr bwMode="auto">
          <a:xfrm rot="5400000">
            <a:off x="4340933" y="4137090"/>
            <a:ext cx="936104" cy="960107"/>
          </a:xfrm>
          <a:prstGeom prst="curvedConnector2">
            <a:avLst/>
          </a:prstGeom>
          <a:noFill/>
          <a:ln w="19050">
            <a:solidFill>
              <a:schemeClr val="tx1"/>
            </a:solidFill>
            <a:round/>
            <a:headEnd type="triangle" w="med" len="med"/>
            <a:tailEnd/>
          </a:ln>
        </p:spPr>
      </p:cxnSp>
      <p:sp>
        <p:nvSpPr>
          <p:cNvPr id="147" name="Oval 146"/>
          <p:cNvSpPr/>
          <p:nvPr/>
        </p:nvSpPr>
        <p:spPr>
          <a:xfrm>
            <a:off x="3740870" y="4365104"/>
            <a:ext cx="432049" cy="432048"/>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Narrow" pitchFamily="34" charset="0"/>
            </a:endParaRPr>
          </a:p>
        </p:txBody>
      </p:sp>
      <p:graphicFrame>
        <p:nvGraphicFramePr>
          <p:cNvPr id="148" name="Object 21"/>
          <p:cNvGraphicFramePr>
            <a:graphicFrameLocks noChangeAspect="1"/>
          </p:cNvGraphicFramePr>
          <p:nvPr/>
        </p:nvGraphicFramePr>
        <p:xfrm>
          <a:off x="3860879" y="4482256"/>
          <a:ext cx="222250" cy="242888"/>
        </p:xfrm>
        <a:graphic>
          <a:graphicData uri="http://schemas.openxmlformats.org/presentationml/2006/ole">
            <p:oleObj spid="_x0000_s237666" name="Equation" r:id="rId14" imgW="126835" imgH="139518" progId="Equation.DSMT4">
              <p:embed/>
            </p:oleObj>
          </a:graphicData>
        </a:graphic>
      </p:graphicFrame>
      <p:cxnSp>
        <p:nvCxnSpPr>
          <p:cNvPr id="161" name="AutoShape 75"/>
          <p:cNvCxnSpPr>
            <a:cxnSpLocks noChangeShapeType="1"/>
            <a:stCxn id="91" idx="5"/>
            <a:endCxn id="99" idx="3"/>
          </p:cNvCxnSpPr>
          <p:nvPr/>
        </p:nvCxnSpPr>
        <p:spPr bwMode="auto">
          <a:xfrm flipV="1">
            <a:off x="3824874" y="1988840"/>
            <a:ext cx="870098" cy="792088"/>
          </a:xfrm>
          <a:prstGeom prst="curvedConnector2">
            <a:avLst/>
          </a:prstGeom>
          <a:noFill/>
          <a:ln w="19050">
            <a:solidFill>
              <a:srgbClr val="990033"/>
            </a:solidFill>
            <a:round/>
            <a:headEnd/>
            <a:tailEnd type="triangle" w="med" len="med"/>
          </a:ln>
        </p:spPr>
      </p:cxnSp>
      <p:cxnSp>
        <p:nvCxnSpPr>
          <p:cNvPr id="175" name="AutoShape 75"/>
          <p:cNvCxnSpPr>
            <a:cxnSpLocks noChangeShapeType="1"/>
            <a:stCxn id="57" idx="1"/>
            <a:endCxn id="99" idx="1"/>
          </p:cNvCxnSpPr>
          <p:nvPr/>
        </p:nvCxnSpPr>
        <p:spPr bwMode="auto">
          <a:xfrm rot="10800000" flipV="1">
            <a:off x="4550960" y="789958"/>
            <a:ext cx="13758" cy="910850"/>
          </a:xfrm>
          <a:prstGeom prst="curvedConnector3">
            <a:avLst>
              <a:gd name="adj1" fmla="val 2846756"/>
            </a:avLst>
          </a:prstGeom>
          <a:noFill/>
          <a:ln w="19050">
            <a:solidFill>
              <a:srgbClr val="990033"/>
            </a:solidFill>
            <a:round/>
            <a:headEnd/>
            <a:tailEnd type="triangle" w="med" len="med"/>
          </a:ln>
        </p:spPr>
      </p:cxnSp>
      <p:cxnSp>
        <p:nvCxnSpPr>
          <p:cNvPr id="181" name="AutoShape 61"/>
          <p:cNvCxnSpPr>
            <a:cxnSpLocks noChangeShapeType="1"/>
            <a:stCxn id="57" idx="5"/>
            <a:endCxn id="99" idx="5"/>
          </p:cNvCxnSpPr>
          <p:nvPr/>
        </p:nvCxnSpPr>
        <p:spPr bwMode="auto">
          <a:xfrm>
            <a:off x="4838991" y="789958"/>
            <a:ext cx="13758" cy="910850"/>
          </a:xfrm>
          <a:prstGeom prst="curvedConnector3">
            <a:avLst>
              <a:gd name="adj1" fmla="val 2846756"/>
            </a:avLst>
          </a:prstGeom>
          <a:noFill/>
          <a:ln w="19050">
            <a:solidFill>
              <a:schemeClr val="tx1"/>
            </a:solidFill>
            <a:round/>
            <a:headEnd type="triangle" w="med" len="med"/>
            <a:tailEnd/>
          </a:ln>
        </p:spPr>
      </p:cxnSp>
      <p:cxnSp>
        <p:nvCxnSpPr>
          <p:cNvPr id="192" name="AutoShape 75"/>
          <p:cNvCxnSpPr>
            <a:cxnSpLocks noChangeShapeType="1"/>
            <a:stCxn id="87" idx="1"/>
            <a:endCxn id="147" idx="0"/>
          </p:cNvCxnSpPr>
          <p:nvPr/>
        </p:nvCxnSpPr>
        <p:spPr bwMode="auto">
          <a:xfrm rot="10800000" flipV="1">
            <a:off x="3956889" y="3861048"/>
            <a:ext cx="1188133" cy="504056"/>
          </a:xfrm>
          <a:prstGeom prst="curvedConnector2">
            <a:avLst/>
          </a:prstGeom>
          <a:noFill/>
          <a:ln w="19050">
            <a:solidFill>
              <a:srgbClr val="990033"/>
            </a:solidFill>
            <a:round/>
            <a:headEnd/>
            <a:tailEnd type="triangle" w="med" len="med"/>
          </a:ln>
        </p:spPr>
      </p:cxnSp>
      <p:cxnSp>
        <p:nvCxnSpPr>
          <p:cNvPr id="207" name="AutoShape 61"/>
          <p:cNvCxnSpPr>
            <a:cxnSpLocks noChangeShapeType="1"/>
            <a:stCxn id="57" idx="5"/>
            <a:endCxn id="67" idx="0"/>
          </p:cNvCxnSpPr>
          <p:nvPr/>
        </p:nvCxnSpPr>
        <p:spPr bwMode="auto">
          <a:xfrm>
            <a:off x="4838991" y="789958"/>
            <a:ext cx="1173475" cy="1028916"/>
          </a:xfrm>
          <a:prstGeom prst="curvedConnector2">
            <a:avLst/>
          </a:prstGeom>
          <a:noFill/>
          <a:ln w="19050">
            <a:solidFill>
              <a:schemeClr val="tx1"/>
            </a:solidFill>
            <a:round/>
            <a:headEnd type="triangle" w="med" len="med"/>
            <a:tailEnd/>
          </a:ln>
        </p:spPr>
      </p:cxnSp>
      <p:cxnSp>
        <p:nvCxnSpPr>
          <p:cNvPr id="213" name="AutoShape 61"/>
          <p:cNvCxnSpPr>
            <a:cxnSpLocks noChangeShapeType="1"/>
            <a:stCxn id="56" idx="6"/>
            <a:endCxn id="67" idx="6"/>
          </p:cNvCxnSpPr>
          <p:nvPr/>
        </p:nvCxnSpPr>
        <p:spPr bwMode="auto">
          <a:xfrm flipH="1">
            <a:off x="6278657" y="1308530"/>
            <a:ext cx="46699" cy="758615"/>
          </a:xfrm>
          <a:prstGeom prst="curvedConnector3">
            <a:avLst>
              <a:gd name="adj1" fmla="val -530308"/>
            </a:avLst>
          </a:prstGeom>
          <a:noFill/>
          <a:ln w="19050">
            <a:solidFill>
              <a:schemeClr val="tx1"/>
            </a:solidFill>
            <a:round/>
            <a:headEnd type="triangle" w="med" len="med"/>
            <a:tailEnd/>
          </a:ln>
        </p:spPr>
      </p:cxnSp>
      <p:cxnSp>
        <p:nvCxnSpPr>
          <p:cNvPr id="216" name="AutoShape 75"/>
          <p:cNvCxnSpPr>
            <a:cxnSpLocks noChangeShapeType="1"/>
            <a:stCxn id="56" idx="2"/>
            <a:endCxn id="67" idx="2"/>
          </p:cNvCxnSpPr>
          <p:nvPr/>
        </p:nvCxnSpPr>
        <p:spPr bwMode="auto">
          <a:xfrm rot="10800000" flipV="1">
            <a:off x="5746282" y="1308529"/>
            <a:ext cx="46699" cy="758615"/>
          </a:xfrm>
          <a:prstGeom prst="curvedConnector3">
            <a:avLst>
              <a:gd name="adj1" fmla="val 630308"/>
            </a:avLst>
          </a:prstGeom>
          <a:noFill/>
          <a:ln w="19050">
            <a:solidFill>
              <a:srgbClr val="990033"/>
            </a:solidFill>
            <a:round/>
            <a:headEnd/>
            <a:tailEnd type="triangle" w="med" len="med"/>
          </a:ln>
        </p:spPr>
      </p:cxnSp>
      <p:sp>
        <p:nvSpPr>
          <p:cNvPr id="91" name="Isosceles Triangle 90"/>
          <p:cNvSpPr/>
          <p:nvPr/>
        </p:nvSpPr>
        <p:spPr>
          <a:xfrm>
            <a:off x="3392828" y="2492896"/>
            <a:ext cx="576064" cy="576064"/>
          </a:xfrm>
          <a:prstGeom prst="triangle">
            <a:avLst/>
          </a:prstGeom>
          <a:solidFill>
            <a:schemeClr val="accent3"/>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Narrow" pitchFamily="34" charset="0"/>
            </a:endParaRPr>
          </a:p>
        </p:txBody>
      </p:sp>
      <p:graphicFrame>
        <p:nvGraphicFramePr>
          <p:cNvPr id="92" name="Object 22"/>
          <p:cNvGraphicFramePr>
            <a:graphicFrameLocks noChangeAspect="1"/>
          </p:cNvGraphicFramePr>
          <p:nvPr/>
        </p:nvGraphicFramePr>
        <p:xfrm>
          <a:off x="3568571" y="2713043"/>
          <a:ext cx="221853" cy="312737"/>
        </p:xfrm>
        <a:graphic>
          <a:graphicData uri="http://schemas.openxmlformats.org/presentationml/2006/ole">
            <p:oleObj spid="_x0000_s237667" name="Equation" r:id="rId15" imgW="165028" imgH="228501" progId="Equation.DSMT4">
              <p:embed/>
            </p:oleObj>
          </a:graphicData>
        </a:graphic>
      </p:graphicFrame>
      <p:sp>
        <p:nvSpPr>
          <p:cNvPr id="315" name="Text Box 10"/>
          <p:cNvSpPr txBox="1">
            <a:spLocks noChangeArrowheads="1"/>
          </p:cNvSpPr>
          <p:nvPr/>
        </p:nvSpPr>
        <p:spPr bwMode="auto">
          <a:xfrm>
            <a:off x="4640965" y="4831268"/>
            <a:ext cx="1584176" cy="261610"/>
          </a:xfrm>
          <a:prstGeom prst="rect">
            <a:avLst/>
          </a:prstGeom>
          <a:noFill/>
          <a:ln w="12700">
            <a:noFill/>
            <a:miter lim="800000"/>
            <a:headEnd/>
            <a:tailEnd/>
          </a:ln>
        </p:spPr>
        <p:txBody>
          <a:bodyPr wrap="square">
            <a:spAutoFit/>
          </a:bodyPr>
          <a:lstStyle/>
          <a:p>
            <a:pPr algn="ctr" eaLnBrk="0" hangingPunct="0"/>
            <a:r>
              <a:rPr lang="en-US" sz="1100" dirty="0">
                <a:latin typeface="Arial Narrow" pitchFamily="34" charset="0"/>
              </a:rPr>
              <a:t>m</a:t>
            </a:r>
            <a:r>
              <a:rPr lang="en-US" sz="1100" dirty="0" smtClean="0">
                <a:latin typeface="Arial Narrow" pitchFamily="34" charset="0"/>
              </a:rPr>
              <a:t>otor reflex arc</a:t>
            </a:r>
            <a:endParaRPr lang="en-US" sz="1100" dirty="0">
              <a:latin typeface="Arial Narrow" pitchFamily="34" charset="0"/>
            </a:endParaRPr>
          </a:p>
        </p:txBody>
      </p:sp>
      <p:sp>
        <p:nvSpPr>
          <p:cNvPr id="728" name="Text Box 10"/>
          <p:cNvSpPr txBox="1">
            <a:spLocks noChangeArrowheads="1"/>
          </p:cNvSpPr>
          <p:nvPr/>
        </p:nvSpPr>
        <p:spPr bwMode="auto">
          <a:xfrm>
            <a:off x="2534731" y="2708933"/>
            <a:ext cx="702078" cy="246221"/>
          </a:xfrm>
          <a:prstGeom prst="rect">
            <a:avLst/>
          </a:prstGeom>
          <a:noFill/>
          <a:ln w="12700">
            <a:noFill/>
            <a:miter lim="800000"/>
            <a:headEnd/>
            <a:tailEnd/>
          </a:ln>
        </p:spPr>
        <p:txBody>
          <a:bodyPr wrap="square">
            <a:spAutoFit/>
          </a:bodyPr>
          <a:lstStyle/>
          <a:p>
            <a:pPr algn="ctr" eaLnBrk="0" hangingPunct="0"/>
            <a:r>
              <a:rPr lang="en-US" sz="1000" dirty="0" smtClean="0">
                <a:latin typeface="Arial Narrow" pitchFamily="34" charset="0"/>
              </a:rPr>
              <a:t>thalamus</a:t>
            </a:r>
            <a:endParaRPr lang="en-US" sz="1000" dirty="0">
              <a:latin typeface="Arial Narrow" pitchFamily="34" charset="0"/>
            </a:endParaRPr>
          </a:p>
        </p:txBody>
      </p:sp>
      <p:sp>
        <p:nvSpPr>
          <p:cNvPr id="730" name="Text Box 10"/>
          <p:cNvSpPr txBox="1">
            <a:spLocks noChangeArrowheads="1"/>
          </p:cNvSpPr>
          <p:nvPr/>
        </p:nvSpPr>
        <p:spPr bwMode="auto">
          <a:xfrm>
            <a:off x="3314818" y="1196757"/>
            <a:ext cx="1404156" cy="246221"/>
          </a:xfrm>
          <a:prstGeom prst="rect">
            <a:avLst/>
          </a:prstGeom>
          <a:noFill/>
          <a:ln w="12700">
            <a:noFill/>
            <a:miter lim="800000"/>
            <a:headEnd/>
            <a:tailEnd/>
          </a:ln>
        </p:spPr>
        <p:txBody>
          <a:bodyPr wrap="square">
            <a:spAutoFit/>
          </a:bodyPr>
          <a:lstStyle/>
          <a:p>
            <a:pPr algn="ctr" eaLnBrk="0" hangingPunct="0"/>
            <a:r>
              <a:rPr lang="en-US" sz="1000" dirty="0" smtClean="0">
                <a:latin typeface="Arial Narrow" pitchFamily="34" charset="0"/>
              </a:rPr>
              <a:t>sensorimotor cortex</a:t>
            </a:r>
            <a:endParaRPr lang="en-US" sz="1000" dirty="0">
              <a:latin typeface="Arial Narrow" pitchFamily="34" charset="0"/>
            </a:endParaRPr>
          </a:p>
        </p:txBody>
      </p:sp>
      <p:sp>
        <p:nvSpPr>
          <p:cNvPr id="731" name="Text Box 10"/>
          <p:cNvSpPr txBox="1">
            <a:spLocks noChangeArrowheads="1"/>
          </p:cNvSpPr>
          <p:nvPr/>
        </p:nvSpPr>
        <p:spPr bwMode="auto">
          <a:xfrm>
            <a:off x="5967115" y="1556797"/>
            <a:ext cx="1092121" cy="246221"/>
          </a:xfrm>
          <a:prstGeom prst="rect">
            <a:avLst/>
          </a:prstGeom>
          <a:noFill/>
          <a:ln w="12700">
            <a:noFill/>
            <a:miter lim="800000"/>
            <a:headEnd/>
            <a:tailEnd/>
          </a:ln>
        </p:spPr>
        <p:txBody>
          <a:bodyPr wrap="square">
            <a:spAutoFit/>
          </a:bodyPr>
          <a:lstStyle/>
          <a:p>
            <a:pPr algn="ctr" eaLnBrk="0" hangingPunct="0"/>
            <a:r>
              <a:rPr lang="en-US" sz="1000" dirty="0" smtClean="0">
                <a:latin typeface="Arial Narrow" pitchFamily="34" charset="0"/>
              </a:rPr>
              <a:t>prefrontal cortex</a:t>
            </a:r>
            <a:endParaRPr lang="en-US" sz="1000" dirty="0">
              <a:latin typeface="Arial Narrow" pitchFamily="34" charset="0"/>
            </a:endParaRPr>
          </a:p>
        </p:txBody>
      </p:sp>
      <p:graphicFrame>
        <p:nvGraphicFramePr>
          <p:cNvPr id="48146" name="Object 18"/>
          <p:cNvGraphicFramePr>
            <a:graphicFrameLocks noChangeAspect="1"/>
          </p:cNvGraphicFramePr>
          <p:nvPr/>
        </p:nvGraphicFramePr>
        <p:xfrm>
          <a:off x="3908068" y="5445224"/>
          <a:ext cx="264848" cy="400050"/>
        </p:xfrm>
        <a:graphic>
          <a:graphicData uri="http://schemas.openxmlformats.org/presentationml/2006/ole">
            <p:oleObj spid="_x0000_s237668" name="Equation" r:id="rId16" imgW="152334" imgH="228501" progId="Equation.DSMT4">
              <p:embed/>
            </p:oleObj>
          </a:graphicData>
        </a:graphic>
      </p:graphicFrame>
      <p:cxnSp>
        <p:nvCxnSpPr>
          <p:cNvPr id="204" name="AutoShape 61"/>
          <p:cNvCxnSpPr>
            <a:cxnSpLocks noChangeShapeType="1"/>
            <a:stCxn id="87" idx="0"/>
            <a:endCxn id="99" idx="5"/>
          </p:cNvCxnSpPr>
          <p:nvPr/>
        </p:nvCxnSpPr>
        <p:spPr bwMode="auto">
          <a:xfrm rot="16200000" flipV="1">
            <a:off x="4127908" y="2411893"/>
            <a:ext cx="1872208" cy="450051"/>
          </a:xfrm>
          <a:prstGeom prst="curvedConnector2">
            <a:avLst/>
          </a:prstGeom>
          <a:noFill/>
          <a:ln w="19050">
            <a:solidFill>
              <a:schemeClr val="tx1"/>
            </a:solidFill>
            <a:round/>
            <a:headEnd type="triangle" w="med" len="med"/>
            <a:tailEnd/>
          </a:ln>
        </p:spPr>
      </p:cxnSp>
      <p:cxnSp>
        <p:nvCxnSpPr>
          <p:cNvPr id="165" name="AutoShape 61"/>
          <p:cNvCxnSpPr>
            <a:cxnSpLocks noChangeShapeType="1"/>
            <a:endCxn id="99" idx="1"/>
          </p:cNvCxnSpPr>
          <p:nvPr/>
        </p:nvCxnSpPr>
        <p:spPr bwMode="auto">
          <a:xfrm rot="5400000" flipH="1" flipV="1">
            <a:off x="3723430" y="1674413"/>
            <a:ext cx="801135" cy="853930"/>
          </a:xfrm>
          <a:prstGeom prst="curvedConnector2">
            <a:avLst/>
          </a:prstGeom>
          <a:noFill/>
          <a:ln w="19050">
            <a:solidFill>
              <a:schemeClr val="tx1"/>
            </a:solidFill>
            <a:round/>
            <a:headEnd type="triangle" w="med" len="med"/>
            <a:tailEnd/>
          </a:ln>
        </p:spPr>
      </p:cxnSp>
      <p:sp>
        <p:nvSpPr>
          <p:cNvPr id="54" name="Text Box 10"/>
          <p:cNvSpPr txBox="1">
            <a:spLocks noChangeArrowheads="1"/>
          </p:cNvSpPr>
          <p:nvPr/>
        </p:nvSpPr>
        <p:spPr bwMode="auto">
          <a:xfrm>
            <a:off x="4328931" y="2375302"/>
            <a:ext cx="1872208" cy="261610"/>
          </a:xfrm>
          <a:prstGeom prst="rect">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0" hangingPunct="0"/>
            <a:r>
              <a:rPr lang="en-US" sz="1100" b="1" dirty="0" smtClean="0">
                <a:solidFill>
                  <a:schemeClr val="bg1"/>
                </a:solidFill>
                <a:latin typeface="Arial Narrow" pitchFamily="34" charset="0"/>
              </a:rPr>
              <a:t>ascending prediction errors</a:t>
            </a:r>
            <a:endParaRPr lang="en-US" sz="1100" b="1" dirty="0">
              <a:solidFill>
                <a:schemeClr val="bg1"/>
              </a:solidFill>
              <a:latin typeface="Arial Narrow" pitchFamily="34" charset="0"/>
            </a:endParaRPr>
          </a:p>
        </p:txBody>
      </p:sp>
      <p:sp>
        <p:nvSpPr>
          <p:cNvPr id="95" name="Text Box 10"/>
          <p:cNvSpPr txBox="1">
            <a:spLocks noChangeArrowheads="1"/>
          </p:cNvSpPr>
          <p:nvPr/>
        </p:nvSpPr>
        <p:spPr bwMode="auto">
          <a:xfrm>
            <a:off x="1676636" y="2375302"/>
            <a:ext cx="1638182" cy="26161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0" hangingPunct="0"/>
            <a:r>
              <a:rPr lang="en-US" sz="1100" b="1" dirty="0" smtClean="0">
                <a:solidFill>
                  <a:schemeClr val="bg1"/>
                </a:solidFill>
                <a:latin typeface="Arial Narrow" pitchFamily="34" charset="0"/>
              </a:rPr>
              <a:t>descending modulation</a:t>
            </a:r>
            <a:endParaRPr lang="en-US" sz="1100" b="1" dirty="0">
              <a:solidFill>
                <a:schemeClr val="bg1"/>
              </a:solidFill>
              <a:latin typeface="Arial Narrow" pitchFamily="34" charset="0"/>
            </a:endParaRPr>
          </a:p>
        </p:txBody>
      </p:sp>
      <p:sp>
        <p:nvSpPr>
          <p:cNvPr id="53" name="Text Box 10"/>
          <p:cNvSpPr txBox="1">
            <a:spLocks noChangeArrowheads="1"/>
          </p:cNvSpPr>
          <p:nvPr/>
        </p:nvSpPr>
        <p:spPr bwMode="auto">
          <a:xfrm>
            <a:off x="1676636" y="1412776"/>
            <a:ext cx="1638182" cy="26161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eaLnBrk="0" hangingPunct="0"/>
            <a:r>
              <a:rPr lang="en-US" sz="1100" b="1" dirty="0" smtClean="0">
                <a:solidFill>
                  <a:schemeClr val="bg1"/>
                </a:solidFill>
                <a:latin typeface="Arial Narrow" pitchFamily="34" charset="0"/>
              </a:rPr>
              <a:t>descending predictions</a:t>
            </a:r>
            <a:endParaRPr lang="en-US" sz="1100" b="1" dirty="0">
              <a:solidFill>
                <a:schemeClr val="bg1"/>
              </a:solidFill>
              <a:latin typeface="Arial Narrow" pitchFamily="34" charset="0"/>
            </a:endParaRPr>
          </a:p>
        </p:txBody>
      </p:sp>
      <p:sp>
        <p:nvSpPr>
          <p:cNvPr id="50" name="Text Box 10"/>
          <p:cNvSpPr txBox="1">
            <a:spLocks noChangeArrowheads="1"/>
          </p:cNvSpPr>
          <p:nvPr/>
        </p:nvSpPr>
        <p:spPr bwMode="auto">
          <a:xfrm>
            <a:off x="5343043" y="2924944"/>
            <a:ext cx="1170130" cy="400110"/>
          </a:xfrm>
          <a:prstGeom prst="rect">
            <a:avLst/>
          </a:prstGeom>
          <a:noFill/>
          <a:ln w="12700">
            <a:noFill/>
            <a:miter lim="800000"/>
            <a:headEnd/>
            <a:tailEnd/>
          </a:ln>
        </p:spPr>
        <p:txBody>
          <a:bodyPr wrap="square">
            <a:spAutoFit/>
          </a:bodyPr>
          <a:lstStyle/>
          <a:p>
            <a:pPr eaLnBrk="0" hangingPunct="0"/>
            <a:r>
              <a:rPr lang="en-US" sz="1000" dirty="0" smtClean="0">
                <a:latin typeface="Arial Narrow" pitchFamily="34" charset="0"/>
              </a:rPr>
              <a:t>descending motor predictions</a:t>
            </a:r>
            <a:endParaRPr lang="en-US" sz="1000" dirty="0">
              <a:latin typeface="Arial Narrow" pitchFamily="34" charset="0"/>
            </a:endParaRPr>
          </a:p>
        </p:txBody>
      </p:sp>
      <p:sp>
        <p:nvSpPr>
          <p:cNvPr id="51" name="Text Box 10"/>
          <p:cNvSpPr txBox="1">
            <a:spLocks noChangeArrowheads="1"/>
          </p:cNvSpPr>
          <p:nvPr/>
        </p:nvSpPr>
        <p:spPr bwMode="auto">
          <a:xfrm>
            <a:off x="2612740" y="1844824"/>
            <a:ext cx="1404156" cy="400110"/>
          </a:xfrm>
          <a:prstGeom prst="rect">
            <a:avLst/>
          </a:prstGeom>
          <a:noFill/>
          <a:ln w="12700">
            <a:noFill/>
            <a:miter lim="800000"/>
            <a:headEnd/>
            <a:tailEnd/>
          </a:ln>
        </p:spPr>
        <p:txBody>
          <a:bodyPr wrap="square">
            <a:spAutoFit/>
          </a:bodyPr>
          <a:lstStyle/>
          <a:p>
            <a:pPr algn="ctr" eaLnBrk="0" hangingPunct="0"/>
            <a:r>
              <a:rPr lang="en-US" sz="1000" dirty="0" smtClean="0">
                <a:latin typeface="Arial Narrow" pitchFamily="34" charset="0"/>
              </a:rPr>
              <a:t>descending sensory predictions</a:t>
            </a:r>
            <a:endParaRPr lang="en-US" sz="1000" dirty="0">
              <a:latin typeface="Arial Narrow" pitchFamily="34" charset="0"/>
            </a:endParaRPr>
          </a:p>
        </p:txBody>
      </p:sp>
      <p:cxnSp>
        <p:nvCxnSpPr>
          <p:cNvPr id="52" name="AutoShape 61"/>
          <p:cNvCxnSpPr>
            <a:cxnSpLocks noChangeShapeType="1"/>
            <a:stCxn id="696" idx="4"/>
            <a:endCxn id="422" idx="2"/>
          </p:cNvCxnSpPr>
          <p:nvPr/>
        </p:nvCxnSpPr>
        <p:spPr bwMode="auto">
          <a:xfrm rot="16200000" flipH="1">
            <a:off x="2786759" y="4011065"/>
            <a:ext cx="1368152" cy="780087"/>
          </a:xfrm>
          <a:prstGeom prst="curvedConnector2">
            <a:avLst/>
          </a:prstGeom>
          <a:noFill/>
          <a:ln w="19050">
            <a:solidFill>
              <a:schemeClr val="tx1"/>
            </a:solidFill>
            <a:round/>
            <a:headEnd type="triangle" w="med" len="med"/>
            <a:tailEnd/>
          </a:ln>
        </p:spPr>
      </p:cxnSp>
      <p:cxnSp>
        <p:nvCxnSpPr>
          <p:cNvPr id="66" name="AutoShape 61"/>
          <p:cNvCxnSpPr>
            <a:cxnSpLocks noChangeShapeType="1"/>
            <a:stCxn id="91" idx="5"/>
            <a:endCxn id="99" idx="1"/>
          </p:cNvCxnSpPr>
          <p:nvPr/>
        </p:nvCxnSpPr>
        <p:spPr bwMode="auto">
          <a:xfrm flipV="1">
            <a:off x="3824875" y="1700808"/>
            <a:ext cx="726085" cy="1080120"/>
          </a:xfrm>
          <a:prstGeom prst="curvedConnector3">
            <a:avLst>
              <a:gd name="adj1" fmla="val 50000"/>
            </a:avLst>
          </a:prstGeom>
          <a:noFill/>
          <a:ln w="38100">
            <a:solidFill>
              <a:schemeClr val="accent1">
                <a:lumMod val="50000"/>
              </a:schemeClr>
            </a:solidFill>
            <a:round/>
            <a:headEnd type="oval" w="lg" len="lg"/>
            <a:tailEnd type="none"/>
          </a:ln>
        </p:spPr>
      </p:cxn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oup 175"/>
          <p:cNvGrpSpPr/>
          <p:nvPr/>
        </p:nvGrpSpPr>
        <p:grpSpPr>
          <a:xfrm>
            <a:off x="2792764" y="704850"/>
            <a:ext cx="4247887" cy="5432326"/>
            <a:chOff x="2792760" y="704850"/>
            <a:chExt cx="4247887" cy="5432326"/>
          </a:xfrm>
        </p:grpSpPr>
        <p:sp>
          <p:nvSpPr>
            <p:cNvPr id="6" name="Text Box 10"/>
            <p:cNvSpPr txBox="1">
              <a:spLocks noChangeArrowheads="1"/>
            </p:cNvSpPr>
            <p:nvPr/>
          </p:nvSpPr>
          <p:spPr bwMode="auto">
            <a:xfrm>
              <a:off x="3510827" y="3096345"/>
              <a:ext cx="2964329"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latin typeface="Arial Narrow" pitchFamily="34" charset="0"/>
                </a:rPr>
                <a:t>High sensory attenuation</a:t>
              </a:r>
              <a:endParaRPr lang="en-US" sz="1400" dirty="0">
                <a:solidFill>
                  <a:srgbClr val="990033"/>
                </a:solidFill>
                <a:latin typeface="Arial Narrow" pitchFamily="34" charset="0"/>
              </a:endParaRPr>
            </a:p>
          </p:txBody>
        </p:sp>
        <p:graphicFrame>
          <p:nvGraphicFramePr>
            <p:cNvPr id="51202" name="Object 2"/>
            <p:cNvGraphicFramePr>
              <a:graphicFrameLocks noChangeAspect="1"/>
            </p:cNvGraphicFramePr>
            <p:nvPr/>
          </p:nvGraphicFramePr>
          <p:xfrm>
            <a:off x="3978879" y="1484784"/>
            <a:ext cx="249553" cy="336675"/>
          </p:xfrm>
          <a:graphic>
            <a:graphicData uri="http://schemas.openxmlformats.org/presentationml/2006/ole">
              <p:oleObj spid="_x0000_s219195" name="Equation" r:id="rId3" imgW="164957" imgH="241091" progId="Equation.DSMT4">
                <p:embed/>
              </p:oleObj>
            </a:graphicData>
          </a:graphic>
        </p:graphicFrame>
        <p:graphicFrame>
          <p:nvGraphicFramePr>
            <p:cNvPr id="51203" name="Object 3"/>
            <p:cNvGraphicFramePr>
              <a:graphicFrameLocks noChangeAspect="1"/>
            </p:cNvGraphicFramePr>
            <p:nvPr/>
          </p:nvGraphicFramePr>
          <p:xfrm>
            <a:off x="4410927" y="1340768"/>
            <a:ext cx="238567" cy="330324"/>
          </p:xfrm>
          <a:graphic>
            <a:graphicData uri="http://schemas.openxmlformats.org/presentationml/2006/ole">
              <p:oleObj spid="_x0000_s219196" name="Equation" r:id="rId4" imgW="152334" imgH="228501" progId="Equation.DSMT4">
                <p:embed/>
              </p:oleObj>
            </a:graphicData>
          </a:graphic>
        </p:graphicFrame>
        <p:graphicFrame>
          <p:nvGraphicFramePr>
            <p:cNvPr id="51204" name="Object 4"/>
            <p:cNvGraphicFramePr>
              <a:graphicFrameLocks noChangeAspect="1"/>
            </p:cNvGraphicFramePr>
            <p:nvPr/>
          </p:nvGraphicFramePr>
          <p:xfrm>
            <a:off x="6548624" y="980728"/>
            <a:ext cx="238567" cy="330324"/>
          </p:xfrm>
          <a:graphic>
            <a:graphicData uri="http://schemas.openxmlformats.org/presentationml/2006/ole">
              <p:oleObj spid="_x0000_s219197" name="Equation" r:id="rId5" imgW="152334" imgH="228501" progId="Equation.DSMT4">
                <p:embed/>
              </p:oleObj>
            </a:graphicData>
          </a:graphic>
        </p:graphicFrame>
        <p:graphicFrame>
          <p:nvGraphicFramePr>
            <p:cNvPr id="51206" name="Object 6"/>
            <p:cNvGraphicFramePr>
              <a:graphicFrameLocks noChangeAspect="1"/>
            </p:cNvGraphicFramePr>
            <p:nvPr/>
          </p:nvGraphicFramePr>
          <p:xfrm>
            <a:off x="3402815" y="4293096"/>
            <a:ext cx="238359" cy="360040"/>
          </p:xfrm>
          <a:graphic>
            <a:graphicData uri="http://schemas.openxmlformats.org/presentationml/2006/ole">
              <p:oleObj spid="_x0000_s219198" name="Equation" r:id="rId6" imgW="139700" imgH="228600" progId="Equation.DSMT4">
                <p:embed/>
              </p:oleObj>
            </a:graphicData>
          </a:graphic>
        </p:graphicFrame>
        <p:graphicFrame>
          <p:nvGraphicFramePr>
            <p:cNvPr id="51208" name="Object 8"/>
            <p:cNvGraphicFramePr>
              <a:graphicFrameLocks noChangeAspect="1"/>
            </p:cNvGraphicFramePr>
            <p:nvPr/>
          </p:nvGraphicFramePr>
          <p:xfrm>
            <a:off x="6499159" y="4437112"/>
            <a:ext cx="210625" cy="213866"/>
          </p:xfrm>
          <a:graphic>
            <a:graphicData uri="http://schemas.openxmlformats.org/presentationml/2006/ole">
              <p:oleObj spid="_x0000_s219199" name="Equation" r:id="rId7" imgW="126835" imgH="139518" progId="Equation.DSMT4">
                <p:embed/>
              </p:oleObj>
            </a:graphicData>
          </a:graphic>
        </p:graphicFrame>
        <p:sp>
          <p:nvSpPr>
            <p:cNvPr id="51390" name="Rectangle 248"/>
            <p:cNvSpPr>
              <a:spLocks noChangeArrowheads="1"/>
            </p:cNvSpPr>
            <p:nvPr/>
          </p:nvSpPr>
          <p:spPr bwMode="auto">
            <a:xfrm>
              <a:off x="2950981" y="908050"/>
              <a:ext cx="1762787" cy="162560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1" name="Line 249"/>
            <p:cNvSpPr>
              <a:spLocks noChangeShapeType="1"/>
            </p:cNvSpPr>
            <p:nvPr/>
          </p:nvSpPr>
          <p:spPr bwMode="auto">
            <a:xfrm>
              <a:off x="2950981" y="2533650"/>
              <a:ext cx="1762787"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250"/>
            <p:cNvSpPr>
              <a:spLocks noChangeShapeType="1"/>
            </p:cNvSpPr>
            <p:nvPr/>
          </p:nvSpPr>
          <p:spPr bwMode="auto">
            <a:xfrm flipV="1">
              <a:off x="2950981" y="908050"/>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251"/>
            <p:cNvSpPr>
              <a:spLocks noChangeShapeType="1"/>
            </p:cNvSpPr>
            <p:nvPr/>
          </p:nvSpPr>
          <p:spPr bwMode="auto">
            <a:xfrm flipV="1">
              <a:off x="3177993" y="25146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Rectangle 252"/>
            <p:cNvSpPr>
              <a:spLocks noChangeArrowheads="1"/>
            </p:cNvSpPr>
            <p:nvPr/>
          </p:nvSpPr>
          <p:spPr bwMode="auto">
            <a:xfrm>
              <a:off x="3157356" y="255905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 name="Line 253"/>
            <p:cNvSpPr>
              <a:spLocks noChangeShapeType="1"/>
            </p:cNvSpPr>
            <p:nvPr/>
          </p:nvSpPr>
          <p:spPr bwMode="auto">
            <a:xfrm flipV="1">
              <a:off x="3460039" y="25146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Rectangle 254"/>
            <p:cNvSpPr>
              <a:spLocks noChangeArrowheads="1"/>
            </p:cNvSpPr>
            <p:nvPr/>
          </p:nvSpPr>
          <p:spPr bwMode="auto">
            <a:xfrm>
              <a:off x="3418764"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9" name="Line 255"/>
            <p:cNvSpPr>
              <a:spLocks noChangeShapeType="1"/>
            </p:cNvSpPr>
            <p:nvPr/>
          </p:nvSpPr>
          <p:spPr bwMode="auto">
            <a:xfrm flipV="1">
              <a:off x="3743805" y="25146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Rectangle 256"/>
            <p:cNvSpPr>
              <a:spLocks noChangeArrowheads="1"/>
            </p:cNvSpPr>
            <p:nvPr/>
          </p:nvSpPr>
          <p:spPr bwMode="auto">
            <a:xfrm>
              <a:off x="3702530"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1" name="Line 257"/>
            <p:cNvSpPr>
              <a:spLocks noChangeShapeType="1"/>
            </p:cNvSpPr>
            <p:nvPr/>
          </p:nvSpPr>
          <p:spPr bwMode="auto">
            <a:xfrm flipV="1">
              <a:off x="4025851" y="25146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Rectangle 258"/>
            <p:cNvSpPr>
              <a:spLocks noChangeArrowheads="1"/>
            </p:cNvSpPr>
            <p:nvPr/>
          </p:nvSpPr>
          <p:spPr bwMode="auto">
            <a:xfrm>
              <a:off x="3984576"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3" name="Line 259"/>
            <p:cNvSpPr>
              <a:spLocks noChangeShapeType="1"/>
            </p:cNvSpPr>
            <p:nvPr/>
          </p:nvSpPr>
          <p:spPr bwMode="auto">
            <a:xfrm flipV="1">
              <a:off x="4314776" y="25146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Rectangle 260"/>
            <p:cNvSpPr>
              <a:spLocks noChangeArrowheads="1"/>
            </p:cNvSpPr>
            <p:nvPr/>
          </p:nvSpPr>
          <p:spPr bwMode="auto">
            <a:xfrm>
              <a:off x="4273501"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 name="Line 261"/>
            <p:cNvSpPr>
              <a:spLocks noChangeShapeType="1"/>
            </p:cNvSpPr>
            <p:nvPr/>
          </p:nvSpPr>
          <p:spPr bwMode="auto">
            <a:xfrm flipV="1">
              <a:off x="4596822" y="25146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Rectangle 262"/>
            <p:cNvSpPr>
              <a:spLocks noChangeArrowheads="1"/>
            </p:cNvSpPr>
            <p:nvPr/>
          </p:nvSpPr>
          <p:spPr bwMode="auto">
            <a:xfrm>
              <a:off x="4555547"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7" name="Line 263"/>
            <p:cNvSpPr>
              <a:spLocks noChangeShapeType="1"/>
            </p:cNvSpPr>
            <p:nvPr/>
          </p:nvSpPr>
          <p:spPr bwMode="auto">
            <a:xfrm>
              <a:off x="2950981" y="239395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Rectangle 264"/>
            <p:cNvSpPr>
              <a:spLocks noChangeArrowheads="1"/>
            </p:cNvSpPr>
            <p:nvPr/>
          </p:nvSpPr>
          <p:spPr bwMode="auto">
            <a:xfrm>
              <a:off x="2792760" y="2343150"/>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9" name="Line 265"/>
            <p:cNvSpPr>
              <a:spLocks noChangeShapeType="1"/>
            </p:cNvSpPr>
            <p:nvPr/>
          </p:nvSpPr>
          <p:spPr bwMode="auto">
            <a:xfrm>
              <a:off x="2950981" y="2146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Rectangle 266"/>
            <p:cNvSpPr>
              <a:spLocks noChangeArrowheads="1"/>
            </p:cNvSpPr>
            <p:nvPr/>
          </p:nvSpPr>
          <p:spPr bwMode="auto">
            <a:xfrm>
              <a:off x="2882189" y="209550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1" name="Line 267"/>
            <p:cNvSpPr>
              <a:spLocks noChangeShapeType="1"/>
            </p:cNvSpPr>
            <p:nvPr/>
          </p:nvSpPr>
          <p:spPr bwMode="auto">
            <a:xfrm>
              <a:off x="2950981" y="1892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Rectangle 268"/>
            <p:cNvSpPr>
              <a:spLocks noChangeArrowheads="1"/>
            </p:cNvSpPr>
            <p:nvPr/>
          </p:nvSpPr>
          <p:spPr bwMode="auto">
            <a:xfrm>
              <a:off x="2820277" y="1841500"/>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3" name="Line 269"/>
            <p:cNvSpPr>
              <a:spLocks noChangeShapeType="1"/>
            </p:cNvSpPr>
            <p:nvPr/>
          </p:nvSpPr>
          <p:spPr bwMode="auto">
            <a:xfrm>
              <a:off x="2950981" y="1638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Rectangle 270"/>
            <p:cNvSpPr>
              <a:spLocks noChangeArrowheads="1"/>
            </p:cNvSpPr>
            <p:nvPr/>
          </p:nvSpPr>
          <p:spPr bwMode="auto">
            <a:xfrm>
              <a:off x="2882189" y="158750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 name="Line 271"/>
            <p:cNvSpPr>
              <a:spLocks noChangeShapeType="1"/>
            </p:cNvSpPr>
            <p:nvPr/>
          </p:nvSpPr>
          <p:spPr bwMode="auto">
            <a:xfrm>
              <a:off x="2950981" y="1384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Rectangle 272"/>
            <p:cNvSpPr>
              <a:spLocks noChangeArrowheads="1"/>
            </p:cNvSpPr>
            <p:nvPr/>
          </p:nvSpPr>
          <p:spPr bwMode="auto">
            <a:xfrm>
              <a:off x="2820277" y="1333500"/>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7" name="Line 273"/>
            <p:cNvSpPr>
              <a:spLocks noChangeShapeType="1"/>
            </p:cNvSpPr>
            <p:nvPr/>
          </p:nvSpPr>
          <p:spPr bwMode="auto">
            <a:xfrm>
              <a:off x="2950981" y="1130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Rectangle 274"/>
            <p:cNvSpPr>
              <a:spLocks noChangeArrowheads="1"/>
            </p:cNvSpPr>
            <p:nvPr/>
          </p:nvSpPr>
          <p:spPr bwMode="auto">
            <a:xfrm>
              <a:off x="2882189" y="107950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9" name="Freeform 275"/>
            <p:cNvSpPr>
              <a:spLocks/>
            </p:cNvSpPr>
            <p:nvPr/>
          </p:nvSpPr>
          <p:spPr bwMode="auto">
            <a:xfrm>
              <a:off x="2950981" y="1181100"/>
              <a:ext cx="1762787" cy="977900"/>
            </a:xfrm>
            <a:custGeom>
              <a:avLst/>
              <a:gdLst>
                <a:gd name="T0" fmla="*/ 0 w 1025"/>
                <a:gd name="T1" fmla="*/ 604 h 616"/>
                <a:gd name="T2" fmla="*/ 32 w 1025"/>
                <a:gd name="T3" fmla="*/ 612 h 616"/>
                <a:gd name="T4" fmla="*/ 64 w 1025"/>
                <a:gd name="T5" fmla="*/ 608 h 616"/>
                <a:gd name="T6" fmla="*/ 96 w 1025"/>
                <a:gd name="T7" fmla="*/ 612 h 616"/>
                <a:gd name="T8" fmla="*/ 132 w 1025"/>
                <a:gd name="T9" fmla="*/ 600 h 616"/>
                <a:gd name="T10" fmla="*/ 164 w 1025"/>
                <a:gd name="T11" fmla="*/ 616 h 616"/>
                <a:gd name="T12" fmla="*/ 196 w 1025"/>
                <a:gd name="T13" fmla="*/ 600 h 616"/>
                <a:gd name="T14" fmla="*/ 228 w 1025"/>
                <a:gd name="T15" fmla="*/ 600 h 616"/>
                <a:gd name="T16" fmla="*/ 264 w 1025"/>
                <a:gd name="T17" fmla="*/ 604 h 616"/>
                <a:gd name="T18" fmla="*/ 296 w 1025"/>
                <a:gd name="T19" fmla="*/ 596 h 616"/>
                <a:gd name="T20" fmla="*/ 328 w 1025"/>
                <a:gd name="T21" fmla="*/ 596 h 616"/>
                <a:gd name="T22" fmla="*/ 360 w 1025"/>
                <a:gd name="T23" fmla="*/ 604 h 616"/>
                <a:gd name="T24" fmla="*/ 397 w 1025"/>
                <a:gd name="T25" fmla="*/ 600 h 616"/>
                <a:gd name="T26" fmla="*/ 429 w 1025"/>
                <a:gd name="T27" fmla="*/ 572 h 616"/>
                <a:gd name="T28" fmla="*/ 461 w 1025"/>
                <a:gd name="T29" fmla="*/ 500 h 616"/>
                <a:gd name="T30" fmla="*/ 493 w 1025"/>
                <a:gd name="T31" fmla="*/ 380 h 616"/>
                <a:gd name="T32" fmla="*/ 529 w 1025"/>
                <a:gd name="T33" fmla="*/ 260 h 616"/>
                <a:gd name="T34" fmla="*/ 561 w 1025"/>
                <a:gd name="T35" fmla="*/ 152 h 616"/>
                <a:gd name="T36" fmla="*/ 593 w 1025"/>
                <a:gd name="T37" fmla="*/ 52 h 616"/>
                <a:gd name="T38" fmla="*/ 625 w 1025"/>
                <a:gd name="T39" fmla="*/ 0 h 616"/>
                <a:gd name="T40" fmla="*/ 661 w 1025"/>
                <a:gd name="T41" fmla="*/ 12 h 616"/>
                <a:gd name="T42" fmla="*/ 693 w 1025"/>
                <a:gd name="T43" fmla="*/ 56 h 616"/>
                <a:gd name="T44" fmla="*/ 725 w 1025"/>
                <a:gd name="T45" fmla="*/ 124 h 616"/>
                <a:gd name="T46" fmla="*/ 757 w 1025"/>
                <a:gd name="T47" fmla="*/ 188 h 616"/>
                <a:gd name="T48" fmla="*/ 793 w 1025"/>
                <a:gd name="T49" fmla="*/ 252 h 616"/>
                <a:gd name="T50" fmla="*/ 825 w 1025"/>
                <a:gd name="T51" fmla="*/ 324 h 616"/>
                <a:gd name="T52" fmla="*/ 857 w 1025"/>
                <a:gd name="T53" fmla="*/ 380 h 616"/>
                <a:gd name="T54" fmla="*/ 889 w 1025"/>
                <a:gd name="T55" fmla="*/ 416 h 616"/>
                <a:gd name="T56" fmla="*/ 925 w 1025"/>
                <a:gd name="T57" fmla="*/ 452 h 616"/>
                <a:gd name="T58" fmla="*/ 957 w 1025"/>
                <a:gd name="T59" fmla="*/ 472 h 616"/>
                <a:gd name="T60" fmla="*/ 989 w 1025"/>
                <a:gd name="T61" fmla="*/ 496 h 616"/>
                <a:gd name="T62" fmla="*/ 1025 w 1025"/>
                <a:gd name="T63" fmla="*/ 5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5" h="616">
                  <a:moveTo>
                    <a:pt x="0" y="604"/>
                  </a:moveTo>
                  <a:lnTo>
                    <a:pt x="32" y="612"/>
                  </a:lnTo>
                  <a:lnTo>
                    <a:pt x="64" y="608"/>
                  </a:lnTo>
                  <a:lnTo>
                    <a:pt x="96" y="612"/>
                  </a:lnTo>
                  <a:lnTo>
                    <a:pt x="132" y="600"/>
                  </a:lnTo>
                  <a:lnTo>
                    <a:pt x="164" y="616"/>
                  </a:lnTo>
                  <a:lnTo>
                    <a:pt x="196" y="600"/>
                  </a:lnTo>
                  <a:lnTo>
                    <a:pt x="228" y="600"/>
                  </a:lnTo>
                  <a:lnTo>
                    <a:pt x="264" y="604"/>
                  </a:lnTo>
                  <a:lnTo>
                    <a:pt x="296" y="596"/>
                  </a:lnTo>
                  <a:lnTo>
                    <a:pt x="328" y="596"/>
                  </a:lnTo>
                  <a:lnTo>
                    <a:pt x="360" y="604"/>
                  </a:lnTo>
                  <a:lnTo>
                    <a:pt x="397" y="600"/>
                  </a:lnTo>
                  <a:lnTo>
                    <a:pt x="429" y="572"/>
                  </a:lnTo>
                  <a:lnTo>
                    <a:pt x="461" y="500"/>
                  </a:lnTo>
                  <a:lnTo>
                    <a:pt x="493" y="380"/>
                  </a:lnTo>
                  <a:lnTo>
                    <a:pt x="529" y="260"/>
                  </a:lnTo>
                  <a:lnTo>
                    <a:pt x="561" y="152"/>
                  </a:lnTo>
                  <a:lnTo>
                    <a:pt x="593" y="52"/>
                  </a:lnTo>
                  <a:lnTo>
                    <a:pt x="625" y="0"/>
                  </a:lnTo>
                  <a:lnTo>
                    <a:pt x="661" y="12"/>
                  </a:lnTo>
                  <a:lnTo>
                    <a:pt x="693" y="56"/>
                  </a:lnTo>
                  <a:lnTo>
                    <a:pt x="725" y="124"/>
                  </a:lnTo>
                  <a:lnTo>
                    <a:pt x="757" y="188"/>
                  </a:lnTo>
                  <a:lnTo>
                    <a:pt x="793" y="252"/>
                  </a:lnTo>
                  <a:lnTo>
                    <a:pt x="825" y="324"/>
                  </a:lnTo>
                  <a:lnTo>
                    <a:pt x="857" y="380"/>
                  </a:lnTo>
                  <a:lnTo>
                    <a:pt x="889" y="416"/>
                  </a:lnTo>
                  <a:lnTo>
                    <a:pt x="925" y="452"/>
                  </a:lnTo>
                  <a:lnTo>
                    <a:pt x="957" y="472"/>
                  </a:lnTo>
                  <a:lnTo>
                    <a:pt x="989" y="496"/>
                  </a:lnTo>
                  <a:lnTo>
                    <a:pt x="1025" y="516"/>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Freeform 276"/>
            <p:cNvSpPr>
              <a:spLocks/>
            </p:cNvSpPr>
            <p:nvPr/>
          </p:nvSpPr>
          <p:spPr bwMode="auto">
            <a:xfrm>
              <a:off x="2950981" y="1206500"/>
              <a:ext cx="1762787" cy="946150"/>
            </a:xfrm>
            <a:custGeom>
              <a:avLst/>
              <a:gdLst>
                <a:gd name="T0" fmla="*/ 0 w 1025"/>
                <a:gd name="T1" fmla="*/ 580 h 596"/>
                <a:gd name="T2" fmla="*/ 32 w 1025"/>
                <a:gd name="T3" fmla="*/ 580 h 596"/>
                <a:gd name="T4" fmla="*/ 64 w 1025"/>
                <a:gd name="T5" fmla="*/ 596 h 596"/>
                <a:gd name="T6" fmla="*/ 96 w 1025"/>
                <a:gd name="T7" fmla="*/ 596 h 596"/>
                <a:gd name="T8" fmla="*/ 132 w 1025"/>
                <a:gd name="T9" fmla="*/ 584 h 596"/>
                <a:gd name="T10" fmla="*/ 164 w 1025"/>
                <a:gd name="T11" fmla="*/ 576 h 596"/>
                <a:gd name="T12" fmla="*/ 196 w 1025"/>
                <a:gd name="T13" fmla="*/ 588 h 596"/>
                <a:gd name="T14" fmla="*/ 228 w 1025"/>
                <a:gd name="T15" fmla="*/ 592 h 596"/>
                <a:gd name="T16" fmla="*/ 264 w 1025"/>
                <a:gd name="T17" fmla="*/ 580 h 596"/>
                <a:gd name="T18" fmla="*/ 296 w 1025"/>
                <a:gd name="T19" fmla="*/ 580 h 596"/>
                <a:gd name="T20" fmla="*/ 328 w 1025"/>
                <a:gd name="T21" fmla="*/ 592 h 596"/>
                <a:gd name="T22" fmla="*/ 360 w 1025"/>
                <a:gd name="T23" fmla="*/ 584 h 596"/>
                <a:gd name="T24" fmla="*/ 397 w 1025"/>
                <a:gd name="T25" fmla="*/ 584 h 596"/>
                <a:gd name="T26" fmla="*/ 429 w 1025"/>
                <a:gd name="T27" fmla="*/ 564 h 596"/>
                <a:gd name="T28" fmla="*/ 461 w 1025"/>
                <a:gd name="T29" fmla="*/ 492 h 596"/>
                <a:gd name="T30" fmla="*/ 493 w 1025"/>
                <a:gd name="T31" fmla="*/ 376 h 596"/>
                <a:gd name="T32" fmla="*/ 529 w 1025"/>
                <a:gd name="T33" fmla="*/ 240 h 596"/>
                <a:gd name="T34" fmla="*/ 561 w 1025"/>
                <a:gd name="T35" fmla="*/ 112 h 596"/>
                <a:gd name="T36" fmla="*/ 593 w 1025"/>
                <a:gd name="T37" fmla="*/ 40 h 596"/>
                <a:gd name="T38" fmla="*/ 625 w 1025"/>
                <a:gd name="T39" fmla="*/ 4 h 596"/>
                <a:gd name="T40" fmla="*/ 661 w 1025"/>
                <a:gd name="T41" fmla="*/ 0 h 596"/>
                <a:gd name="T42" fmla="*/ 693 w 1025"/>
                <a:gd name="T43" fmla="*/ 40 h 596"/>
                <a:gd name="T44" fmla="*/ 725 w 1025"/>
                <a:gd name="T45" fmla="*/ 100 h 596"/>
                <a:gd name="T46" fmla="*/ 757 w 1025"/>
                <a:gd name="T47" fmla="*/ 168 h 596"/>
                <a:gd name="T48" fmla="*/ 793 w 1025"/>
                <a:gd name="T49" fmla="*/ 232 h 596"/>
                <a:gd name="T50" fmla="*/ 825 w 1025"/>
                <a:gd name="T51" fmla="*/ 300 h 596"/>
                <a:gd name="T52" fmla="*/ 857 w 1025"/>
                <a:gd name="T53" fmla="*/ 360 h 596"/>
                <a:gd name="T54" fmla="*/ 889 w 1025"/>
                <a:gd name="T55" fmla="*/ 388 h 596"/>
                <a:gd name="T56" fmla="*/ 925 w 1025"/>
                <a:gd name="T57" fmla="*/ 424 h 596"/>
                <a:gd name="T58" fmla="*/ 957 w 1025"/>
                <a:gd name="T59" fmla="*/ 444 h 596"/>
                <a:gd name="T60" fmla="*/ 989 w 1025"/>
                <a:gd name="T61" fmla="*/ 472 h 596"/>
                <a:gd name="T62" fmla="*/ 1025 w 1025"/>
                <a:gd name="T63" fmla="*/ 4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5" h="596">
                  <a:moveTo>
                    <a:pt x="0" y="580"/>
                  </a:moveTo>
                  <a:lnTo>
                    <a:pt x="32" y="580"/>
                  </a:lnTo>
                  <a:lnTo>
                    <a:pt x="64" y="596"/>
                  </a:lnTo>
                  <a:lnTo>
                    <a:pt x="96" y="596"/>
                  </a:lnTo>
                  <a:lnTo>
                    <a:pt x="132" y="584"/>
                  </a:lnTo>
                  <a:lnTo>
                    <a:pt x="164" y="576"/>
                  </a:lnTo>
                  <a:lnTo>
                    <a:pt x="196" y="588"/>
                  </a:lnTo>
                  <a:lnTo>
                    <a:pt x="228" y="592"/>
                  </a:lnTo>
                  <a:lnTo>
                    <a:pt x="264" y="580"/>
                  </a:lnTo>
                  <a:lnTo>
                    <a:pt x="296" y="580"/>
                  </a:lnTo>
                  <a:lnTo>
                    <a:pt x="328" y="592"/>
                  </a:lnTo>
                  <a:lnTo>
                    <a:pt x="360" y="584"/>
                  </a:lnTo>
                  <a:lnTo>
                    <a:pt x="397" y="584"/>
                  </a:lnTo>
                  <a:lnTo>
                    <a:pt x="429" y="564"/>
                  </a:lnTo>
                  <a:lnTo>
                    <a:pt x="461" y="492"/>
                  </a:lnTo>
                  <a:lnTo>
                    <a:pt x="493" y="376"/>
                  </a:lnTo>
                  <a:lnTo>
                    <a:pt x="529" y="240"/>
                  </a:lnTo>
                  <a:lnTo>
                    <a:pt x="561" y="112"/>
                  </a:lnTo>
                  <a:lnTo>
                    <a:pt x="593" y="40"/>
                  </a:lnTo>
                  <a:lnTo>
                    <a:pt x="625" y="4"/>
                  </a:lnTo>
                  <a:lnTo>
                    <a:pt x="661" y="0"/>
                  </a:lnTo>
                  <a:lnTo>
                    <a:pt x="693" y="40"/>
                  </a:lnTo>
                  <a:lnTo>
                    <a:pt x="725" y="100"/>
                  </a:lnTo>
                  <a:lnTo>
                    <a:pt x="757" y="168"/>
                  </a:lnTo>
                  <a:lnTo>
                    <a:pt x="793" y="232"/>
                  </a:lnTo>
                  <a:lnTo>
                    <a:pt x="825" y="300"/>
                  </a:lnTo>
                  <a:lnTo>
                    <a:pt x="857" y="360"/>
                  </a:lnTo>
                  <a:lnTo>
                    <a:pt x="889" y="388"/>
                  </a:lnTo>
                  <a:lnTo>
                    <a:pt x="925" y="424"/>
                  </a:lnTo>
                  <a:lnTo>
                    <a:pt x="957" y="444"/>
                  </a:lnTo>
                  <a:lnTo>
                    <a:pt x="989" y="472"/>
                  </a:lnTo>
                  <a:lnTo>
                    <a:pt x="1025" y="496"/>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Freeform 277"/>
            <p:cNvSpPr>
              <a:spLocks/>
            </p:cNvSpPr>
            <p:nvPr/>
          </p:nvSpPr>
          <p:spPr bwMode="auto">
            <a:xfrm>
              <a:off x="2950981" y="1206500"/>
              <a:ext cx="1762787" cy="958850"/>
            </a:xfrm>
            <a:custGeom>
              <a:avLst/>
              <a:gdLst>
                <a:gd name="T0" fmla="*/ 0 w 1025"/>
                <a:gd name="T1" fmla="*/ 592 h 604"/>
                <a:gd name="T2" fmla="*/ 32 w 1025"/>
                <a:gd name="T3" fmla="*/ 596 h 604"/>
                <a:gd name="T4" fmla="*/ 64 w 1025"/>
                <a:gd name="T5" fmla="*/ 592 h 604"/>
                <a:gd name="T6" fmla="*/ 96 w 1025"/>
                <a:gd name="T7" fmla="*/ 600 h 604"/>
                <a:gd name="T8" fmla="*/ 132 w 1025"/>
                <a:gd name="T9" fmla="*/ 584 h 604"/>
                <a:gd name="T10" fmla="*/ 164 w 1025"/>
                <a:gd name="T11" fmla="*/ 604 h 604"/>
                <a:gd name="T12" fmla="*/ 196 w 1025"/>
                <a:gd name="T13" fmla="*/ 584 h 604"/>
                <a:gd name="T14" fmla="*/ 228 w 1025"/>
                <a:gd name="T15" fmla="*/ 588 h 604"/>
                <a:gd name="T16" fmla="*/ 264 w 1025"/>
                <a:gd name="T17" fmla="*/ 588 h 604"/>
                <a:gd name="T18" fmla="*/ 296 w 1025"/>
                <a:gd name="T19" fmla="*/ 580 h 604"/>
                <a:gd name="T20" fmla="*/ 328 w 1025"/>
                <a:gd name="T21" fmla="*/ 588 h 604"/>
                <a:gd name="T22" fmla="*/ 360 w 1025"/>
                <a:gd name="T23" fmla="*/ 596 h 604"/>
                <a:gd name="T24" fmla="*/ 397 w 1025"/>
                <a:gd name="T25" fmla="*/ 604 h 604"/>
                <a:gd name="T26" fmla="*/ 429 w 1025"/>
                <a:gd name="T27" fmla="*/ 588 h 604"/>
                <a:gd name="T28" fmla="*/ 461 w 1025"/>
                <a:gd name="T29" fmla="*/ 540 h 604"/>
                <a:gd name="T30" fmla="*/ 493 w 1025"/>
                <a:gd name="T31" fmla="*/ 404 h 604"/>
                <a:gd name="T32" fmla="*/ 529 w 1025"/>
                <a:gd name="T33" fmla="*/ 268 h 604"/>
                <a:gd name="T34" fmla="*/ 561 w 1025"/>
                <a:gd name="T35" fmla="*/ 136 h 604"/>
                <a:gd name="T36" fmla="*/ 593 w 1025"/>
                <a:gd name="T37" fmla="*/ 40 h 604"/>
                <a:gd name="T38" fmla="*/ 625 w 1025"/>
                <a:gd name="T39" fmla="*/ 0 h 604"/>
                <a:gd name="T40" fmla="*/ 661 w 1025"/>
                <a:gd name="T41" fmla="*/ 12 h 604"/>
                <a:gd name="T42" fmla="*/ 693 w 1025"/>
                <a:gd name="T43" fmla="*/ 64 h 604"/>
                <a:gd name="T44" fmla="*/ 725 w 1025"/>
                <a:gd name="T45" fmla="*/ 152 h 604"/>
                <a:gd name="T46" fmla="*/ 757 w 1025"/>
                <a:gd name="T47" fmla="*/ 240 h 604"/>
                <a:gd name="T48" fmla="*/ 793 w 1025"/>
                <a:gd name="T49" fmla="*/ 304 h 604"/>
                <a:gd name="T50" fmla="*/ 825 w 1025"/>
                <a:gd name="T51" fmla="*/ 360 h 604"/>
                <a:gd name="T52" fmla="*/ 857 w 1025"/>
                <a:gd name="T53" fmla="*/ 392 h 604"/>
                <a:gd name="T54" fmla="*/ 889 w 1025"/>
                <a:gd name="T55" fmla="*/ 432 h 604"/>
                <a:gd name="T56" fmla="*/ 925 w 1025"/>
                <a:gd name="T57" fmla="*/ 452 h 604"/>
                <a:gd name="T58" fmla="*/ 957 w 1025"/>
                <a:gd name="T59" fmla="*/ 472 h 604"/>
                <a:gd name="T60" fmla="*/ 989 w 1025"/>
                <a:gd name="T61" fmla="*/ 496 h 604"/>
                <a:gd name="T62" fmla="*/ 1025 w 1025"/>
                <a:gd name="T63" fmla="*/ 508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5" h="604">
                  <a:moveTo>
                    <a:pt x="0" y="592"/>
                  </a:moveTo>
                  <a:lnTo>
                    <a:pt x="32" y="596"/>
                  </a:lnTo>
                  <a:lnTo>
                    <a:pt x="64" y="592"/>
                  </a:lnTo>
                  <a:lnTo>
                    <a:pt x="96" y="600"/>
                  </a:lnTo>
                  <a:lnTo>
                    <a:pt x="132" y="584"/>
                  </a:lnTo>
                  <a:lnTo>
                    <a:pt x="164" y="604"/>
                  </a:lnTo>
                  <a:lnTo>
                    <a:pt x="196" y="584"/>
                  </a:lnTo>
                  <a:lnTo>
                    <a:pt x="228" y="588"/>
                  </a:lnTo>
                  <a:lnTo>
                    <a:pt x="264" y="588"/>
                  </a:lnTo>
                  <a:lnTo>
                    <a:pt x="296" y="580"/>
                  </a:lnTo>
                  <a:lnTo>
                    <a:pt x="328" y="588"/>
                  </a:lnTo>
                  <a:lnTo>
                    <a:pt x="360" y="596"/>
                  </a:lnTo>
                  <a:lnTo>
                    <a:pt x="397" y="604"/>
                  </a:lnTo>
                  <a:lnTo>
                    <a:pt x="429" y="588"/>
                  </a:lnTo>
                  <a:lnTo>
                    <a:pt x="461" y="540"/>
                  </a:lnTo>
                  <a:lnTo>
                    <a:pt x="493" y="404"/>
                  </a:lnTo>
                  <a:lnTo>
                    <a:pt x="529" y="268"/>
                  </a:lnTo>
                  <a:lnTo>
                    <a:pt x="561" y="136"/>
                  </a:lnTo>
                  <a:lnTo>
                    <a:pt x="593" y="40"/>
                  </a:lnTo>
                  <a:lnTo>
                    <a:pt x="625" y="0"/>
                  </a:lnTo>
                  <a:lnTo>
                    <a:pt x="661" y="12"/>
                  </a:lnTo>
                  <a:lnTo>
                    <a:pt x="693" y="64"/>
                  </a:lnTo>
                  <a:lnTo>
                    <a:pt x="725" y="152"/>
                  </a:lnTo>
                  <a:lnTo>
                    <a:pt x="757" y="240"/>
                  </a:lnTo>
                  <a:lnTo>
                    <a:pt x="793" y="304"/>
                  </a:lnTo>
                  <a:lnTo>
                    <a:pt x="825" y="360"/>
                  </a:lnTo>
                  <a:lnTo>
                    <a:pt x="857" y="392"/>
                  </a:lnTo>
                  <a:lnTo>
                    <a:pt x="889" y="432"/>
                  </a:lnTo>
                  <a:lnTo>
                    <a:pt x="925" y="452"/>
                  </a:lnTo>
                  <a:lnTo>
                    <a:pt x="957" y="472"/>
                  </a:lnTo>
                  <a:lnTo>
                    <a:pt x="989" y="496"/>
                  </a:lnTo>
                  <a:lnTo>
                    <a:pt x="1025" y="50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Freeform 278"/>
            <p:cNvSpPr>
              <a:spLocks/>
            </p:cNvSpPr>
            <p:nvPr/>
          </p:nvSpPr>
          <p:spPr bwMode="auto">
            <a:xfrm>
              <a:off x="2950981" y="1181100"/>
              <a:ext cx="1762787" cy="971550"/>
            </a:xfrm>
            <a:custGeom>
              <a:avLst/>
              <a:gdLst>
                <a:gd name="T0" fmla="*/ 0 w 1025"/>
                <a:gd name="T1" fmla="*/ 608 h 612"/>
                <a:gd name="T2" fmla="*/ 32 w 1025"/>
                <a:gd name="T3" fmla="*/ 596 h 612"/>
                <a:gd name="T4" fmla="*/ 64 w 1025"/>
                <a:gd name="T5" fmla="*/ 612 h 612"/>
                <a:gd name="T6" fmla="*/ 96 w 1025"/>
                <a:gd name="T7" fmla="*/ 612 h 612"/>
                <a:gd name="T8" fmla="*/ 132 w 1025"/>
                <a:gd name="T9" fmla="*/ 600 h 612"/>
                <a:gd name="T10" fmla="*/ 164 w 1025"/>
                <a:gd name="T11" fmla="*/ 592 h 612"/>
                <a:gd name="T12" fmla="*/ 196 w 1025"/>
                <a:gd name="T13" fmla="*/ 604 h 612"/>
                <a:gd name="T14" fmla="*/ 228 w 1025"/>
                <a:gd name="T15" fmla="*/ 604 h 612"/>
                <a:gd name="T16" fmla="*/ 264 w 1025"/>
                <a:gd name="T17" fmla="*/ 596 h 612"/>
                <a:gd name="T18" fmla="*/ 296 w 1025"/>
                <a:gd name="T19" fmla="*/ 596 h 612"/>
                <a:gd name="T20" fmla="*/ 328 w 1025"/>
                <a:gd name="T21" fmla="*/ 608 h 612"/>
                <a:gd name="T22" fmla="*/ 360 w 1025"/>
                <a:gd name="T23" fmla="*/ 600 h 612"/>
                <a:gd name="T24" fmla="*/ 397 w 1025"/>
                <a:gd name="T25" fmla="*/ 604 h 612"/>
                <a:gd name="T26" fmla="*/ 429 w 1025"/>
                <a:gd name="T27" fmla="*/ 592 h 612"/>
                <a:gd name="T28" fmla="*/ 461 w 1025"/>
                <a:gd name="T29" fmla="*/ 536 h 612"/>
                <a:gd name="T30" fmla="*/ 493 w 1025"/>
                <a:gd name="T31" fmla="*/ 416 h 612"/>
                <a:gd name="T32" fmla="*/ 529 w 1025"/>
                <a:gd name="T33" fmla="*/ 264 h 612"/>
                <a:gd name="T34" fmla="*/ 561 w 1025"/>
                <a:gd name="T35" fmla="*/ 128 h 612"/>
                <a:gd name="T36" fmla="*/ 593 w 1025"/>
                <a:gd name="T37" fmla="*/ 36 h 612"/>
                <a:gd name="T38" fmla="*/ 625 w 1025"/>
                <a:gd name="T39" fmla="*/ 0 h 612"/>
                <a:gd name="T40" fmla="*/ 661 w 1025"/>
                <a:gd name="T41" fmla="*/ 0 h 612"/>
                <a:gd name="T42" fmla="*/ 693 w 1025"/>
                <a:gd name="T43" fmla="*/ 36 h 612"/>
                <a:gd name="T44" fmla="*/ 725 w 1025"/>
                <a:gd name="T45" fmla="*/ 104 h 612"/>
                <a:gd name="T46" fmla="*/ 757 w 1025"/>
                <a:gd name="T47" fmla="*/ 176 h 612"/>
                <a:gd name="T48" fmla="*/ 793 w 1025"/>
                <a:gd name="T49" fmla="*/ 248 h 612"/>
                <a:gd name="T50" fmla="*/ 825 w 1025"/>
                <a:gd name="T51" fmla="*/ 320 h 612"/>
                <a:gd name="T52" fmla="*/ 857 w 1025"/>
                <a:gd name="T53" fmla="*/ 372 h 612"/>
                <a:gd name="T54" fmla="*/ 889 w 1025"/>
                <a:gd name="T55" fmla="*/ 404 h 612"/>
                <a:gd name="T56" fmla="*/ 925 w 1025"/>
                <a:gd name="T57" fmla="*/ 444 h 612"/>
                <a:gd name="T58" fmla="*/ 957 w 1025"/>
                <a:gd name="T59" fmla="*/ 460 h 612"/>
                <a:gd name="T60" fmla="*/ 989 w 1025"/>
                <a:gd name="T61" fmla="*/ 492 h 612"/>
                <a:gd name="T62" fmla="*/ 1025 w 1025"/>
                <a:gd name="T63" fmla="*/ 51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5" h="612">
                  <a:moveTo>
                    <a:pt x="0" y="608"/>
                  </a:moveTo>
                  <a:lnTo>
                    <a:pt x="32" y="596"/>
                  </a:lnTo>
                  <a:lnTo>
                    <a:pt x="64" y="612"/>
                  </a:lnTo>
                  <a:lnTo>
                    <a:pt x="96" y="612"/>
                  </a:lnTo>
                  <a:lnTo>
                    <a:pt x="132" y="600"/>
                  </a:lnTo>
                  <a:lnTo>
                    <a:pt x="164" y="592"/>
                  </a:lnTo>
                  <a:lnTo>
                    <a:pt x="196" y="604"/>
                  </a:lnTo>
                  <a:lnTo>
                    <a:pt x="228" y="604"/>
                  </a:lnTo>
                  <a:lnTo>
                    <a:pt x="264" y="596"/>
                  </a:lnTo>
                  <a:lnTo>
                    <a:pt x="296" y="596"/>
                  </a:lnTo>
                  <a:lnTo>
                    <a:pt x="328" y="608"/>
                  </a:lnTo>
                  <a:lnTo>
                    <a:pt x="360" y="600"/>
                  </a:lnTo>
                  <a:lnTo>
                    <a:pt x="397" y="604"/>
                  </a:lnTo>
                  <a:lnTo>
                    <a:pt x="429" y="592"/>
                  </a:lnTo>
                  <a:lnTo>
                    <a:pt x="461" y="536"/>
                  </a:lnTo>
                  <a:lnTo>
                    <a:pt x="493" y="416"/>
                  </a:lnTo>
                  <a:lnTo>
                    <a:pt x="529" y="264"/>
                  </a:lnTo>
                  <a:lnTo>
                    <a:pt x="561" y="128"/>
                  </a:lnTo>
                  <a:lnTo>
                    <a:pt x="593" y="36"/>
                  </a:lnTo>
                  <a:lnTo>
                    <a:pt x="625" y="0"/>
                  </a:lnTo>
                  <a:lnTo>
                    <a:pt x="661" y="0"/>
                  </a:lnTo>
                  <a:lnTo>
                    <a:pt x="693" y="36"/>
                  </a:lnTo>
                  <a:lnTo>
                    <a:pt x="725" y="104"/>
                  </a:lnTo>
                  <a:lnTo>
                    <a:pt x="757" y="176"/>
                  </a:lnTo>
                  <a:lnTo>
                    <a:pt x="793" y="248"/>
                  </a:lnTo>
                  <a:lnTo>
                    <a:pt x="825" y="320"/>
                  </a:lnTo>
                  <a:lnTo>
                    <a:pt x="857" y="372"/>
                  </a:lnTo>
                  <a:lnTo>
                    <a:pt x="889" y="404"/>
                  </a:lnTo>
                  <a:lnTo>
                    <a:pt x="925" y="444"/>
                  </a:lnTo>
                  <a:lnTo>
                    <a:pt x="957" y="460"/>
                  </a:lnTo>
                  <a:lnTo>
                    <a:pt x="989" y="492"/>
                  </a:lnTo>
                  <a:lnTo>
                    <a:pt x="1025" y="512"/>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2" name="Freeform 279"/>
            <p:cNvSpPr>
              <a:spLocks/>
            </p:cNvSpPr>
            <p:nvPr/>
          </p:nvSpPr>
          <p:spPr bwMode="auto">
            <a:xfrm>
              <a:off x="2950981" y="2032000"/>
              <a:ext cx="1762787" cy="114300"/>
            </a:xfrm>
            <a:custGeom>
              <a:avLst/>
              <a:gdLst>
                <a:gd name="T0" fmla="*/ 0 w 1025"/>
                <a:gd name="T1" fmla="*/ 68 h 72"/>
                <a:gd name="T2" fmla="*/ 32 w 1025"/>
                <a:gd name="T3" fmla="*/ 72 h 72"/>
                <a:gd name="T4" fmla="*/ 64 w 1025"/>
                <a:gd name="T5" fmla="*/ 68 h 72"/>
                <a:gd name="T6" fmla="*/ 96 w 1025"/>
                <a:gd name="T7" fmla="*/ 68 h 72"/>
                <a:gd name="T8" fmla="*/ 132 w 1025"/>
                <a:gd name="T9" fmla="*/ 68 h 72"/>
                <a:gd name="T10" fmla="*/ 164 w 1025"/>
                <a:gd name="T11" fmla="*/ 68 h 72"/>
                <a:gd name="T12" fmla="*/ 196 w 1025"/>
                <a:gd name="T13" fmla="*/ 72 h 72"/>
                <a:gd name="T14" fmla="*/ 228 w 1025"/>
                <a:gd name="T15" fmla="*/ 68 h 72"/>
                <a:gd name="T16" fmla="*/ 264 w 1025"/>
                <a:gd name="T17" fmla="*/ 68 h 72"/>
                <a:gd name="T18" fmla="*/ 296 w 1025"/>
                <a:gd name="T19" fmla="*/ 68 h 72"/>
                <a:gd name="T20" fmla="*/ 328 w 1025"/>
                <a:gd name="T21" fmla="*/ 64 h 72"/>
                <a:gd name="T22" fmla="*/ 360 w 1025"/>
                <a:gd name="T23" fmla="*/ 64 h 72"/>
                <a:gd name="T24" fmla="*/ 397 w 1025"/>
                <a:gd name="T25" fmla="*/ 52 h 72"/>
                <a:gd name="T26" fmla="*/ 429 w 1025"/>
                <a:gd name="T27" fmla="*/ 40 h 72"/>
                <a:gd name="T28" fmla="*/ 461 w 1025"/>
                <a:gd name="T29" fmla="*/ 16 h 72"/>
                <a:gd name="T30" fmla="*/ 493 w 1025"/>
                <a:gd name="T31" fmla="*/ 32 h 72"/>
                <a:gd name="T32" fmla="*/ 529 w 1025"/>
                <a:gd name="T33" fmla="*/ 44 h 72"/>
                <a:gd name="T34" fmla="*/ 561 w 1025"/>
                <a:gd name="T35" fmla="*/ 68 h 72"/>
                <a:gd name="T36" fmla="*/ 593 w 1025"/>
                <a:gd name="T37" fmla="*/ 64 h 72"/>
                <a:gd name="T38" fmla="*/ 625 w 1025"/>
                <a:gd name="T39" fmla="*/ 60 h 72"/>
                <a:gd name="T40" fmla="*/ 661 w 1025"/>
                <a:gd name="T41" fmla="*/ 56 h 72"/>
                <a:gd name="T42" fmla="*/ 693 w 1025"/>
                <a:gd name="T43" fmla="*/ 48 h 72"/>
                <a:gd name="T44" fmla="*/ 725 w 1025"/>
                <a:gd name="T45" fmla="*/ 24 h 72"/>
                <a:gd name="T46" fmla="*/ 757 w 1025"/>
                <a:gd name="T47" fmla="*/ 0 h 72"/>
                <a:gd name="T48" fmla="*/ 793 w 1025"/>
                <a:gd name="T49" fmla="*/ 4 h 72"/>
                <a:gd name="T50" fmla="*/ 825 w 1025"/>
                <a:gd name="T51" fmla="*/ 16 h 72"/>
                <a:gd name="T52" fmla="*/ 857 w 1025"/>
                <a:gd name="T53" fmla="*/ 40 h 72"/>
                <a:gd name="T54" fmla="*/ 889 w 1025"/>
                <a:gd name="T55" fmla="*/ 40 h 72"/>
                <a:gd name="T56" fmla="*/ 925 w 1025"/>
                <a:gd name="T57" fmla="*/ 52 h 72"/>
                <a:gd name="T58" fmla="*/ 957 w 1025"/>
                <a:gd name="T59" fmla="*/ 52 h 72"/>
                <a:gd name="T60" fmla="*/ 989 w 1025"/>
                <a:gd name="T61" fmla="*/ 56 h 72"/>
                <a:gd name="T62" fmla="*/ 1025 w 1025"/>
                <a:gd name="T63"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5" h="72">
                  <a:moveTo>
                    <a:pt x="0" y="68"/>
                  </a:moveTo>
                  <a:lnTo>
                    <a:pt x="32" y="72"/>
                  </a:lnTo>
                  <a:lnTo>
                    <a:pt x="64" y="68"/>
                  </a:lnTo>
                  <a:lnTo>
                    <a:pt x="96" y="68"/>
                  </a:lnTo>
                  <a:lnTo>
                    <a:pt x="132" y="68"/>
                  </a:lnTo>
                  <a:lnTo>
                    <a:pt x="164" y="68"/>
                  </a:lnTo>
                  <a:lnTo>
                    <a:pt x="196" y="72"/>
                  </a:lnTo>
                  <a:lnTo>
                    <a:pt x="228" y="68"/>
                  </a:lnTo>
                  <a:lnTo>
                    <a:pt x="264" y="68"/>
                  </a:lnTo>
                  <a:lnTo>
                    <a:pt x="296" y="68"/>
                  </a:lnTo>
                  <a:lnTo>
                    <a:pt x="328" y="64"/>
                  </a:lnTo>
                  <a:lnTo>
                    <a:pt x="360" y="64"/>
                  </a:lnTo>
                  <a:lnTo>
                    <a:pt x="397" y="52"/>
                  </a:lnTo>
                  <a:lnTo>
                    <a:pt x="429" y="40"/>
                  </a:lnTo>
                  <a:lnTo>
                    <a:pt x="461" y="16"/>
                  </a:lnTo>
                  <a:lnTo>
                    <a:pt x="493" y="32"/>
                  </a:lnTo>
                  <a:lnTo>
                    <a:pt x="529" y="44"/>
                  </a:lnTo>
                  <a:lnTo>
                    <a:pt x="561" y="68"/>
                  </a:lnTo>
                  <a:lnTo>
                    <a:pt x="593" y="64"/>
                  </a:lnTo>
                  <a:lnTo>
                    <a:pt x="625" y="60"/>
                  </a:lnTo>
                  <a:lnTo>
                    <a:pt x="661" y="56"/>
                  </a:lnTo>
                  <a:lnTo>
                    <a:pt x="693" y="48"/>
                  </a:lnTo>
                  <a:lnTo>
                    <a:pt x="725" y="24"/>
                  </a:lnTo>
                  <a:lnTo>
                    <a:pt x="757" y="0"/>
                  </a:lnTo>
                  <a:lnTo>
                    <a:pt x="793" y="4"/>
                  </a:lnTo>
                  <a:lnTo>
                    <a:pt x="825" y="16"/>
                  </a:lnTo>
                  <a:lnTo>
                    <a:pt x="857" y="40"/>
                  </a:lnTo>
                  <a:lnTo>
                    <a:pt x="889" y="40"/>
                  </a:lnTo>
                  <a:lnTo>
                    <a:pt x="925" y="52"/>
                  </a:lnTo>
                  <a:lnTo>
                    <a:pt x="957" y="52"/>
                  </a:lnTo>
                  <a:lnTo>
                    <a:pt x="989" y="56"/>
                  </a:lnTo>
                  <a:lnTo>
                    <a:pt x="1025" y="6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3" name="Freeform 280"/>
            <p:cNvSpPr>
              <a:spLocks/>
            </p:cNvSpPr>
            <p:nvPr/>
          </p:nvSpPr>
          <p:spPr bwMode="auto">
            <a:xfrm>
              <a:off x="2950981" y="2101850"/>
              <a:ext cx="1762787" cy="76200"/>
            </a:xfrm>
            <a:custGeom>
              <a:avLst/>
              <a:gdLst>
                <a:gd name="T0" fmla="*/ 0 w 1025"/>
                <a:gd name="T1" fmla="*/ 16 h 48"/>
                <a:gd name="T2" fmla="*/ 32 w 1025"/>
                <a:gd name="T3" fmla="*/ 28 h 48"/>
                <a:gd name="T4" fmla="*/ 64 w 1025"/>
                <a:gd name="T5" fmla="*/ 28 h 48"/>
                <a:gd name="T6" fmla="*/ 96 w 1025"/>
                <a:gd name="T7" fmla="*/ 28 h 48"/>
                <a:gd name="T8" fmla="*/ 132 w 1025"/>
                <a:gd name="T9" fmla="*/ 28 h 48"/>
                <a:gd name="T10" fmla="*/ 164 w 1025"/>
                <a:gd name="T11" fmla="*/ 28 h 48"/>
                <a:gd name="T12" fmla="*/ 196 w 1025"/>
                <a:gd name="T13" fmla="*/ 24 h 48"/>
                <a:gd name="T14" fmla="*/ 228 w 1025"/>
                <a:gd name="T15" fmla="*/ 28 h 48"/>
                <a:gd name="T16" fmla="*/ 264 w 1025"/>
                <a:gd name="T17" fmla="*/ 28 h 48"/>
                <a:gd name="T18" fmla="*/ 296 w 1025"/>
                <a:gd name="T19" fmla="*/ 28 h 48"/>
                <a:gd name="T20" fmla="*/ 328 w 1025"/>
                <a:gd name="T21" fmla="*/ 24 h 48"/>
                <a:gd name="T22" fmla="*/ 360 w 1025"/>
                <a:gd name="T23" fmla="*/ 24 h 48"/>
                <a:gd name="T24" fmla="*/ 397 w 1025"/>
                <a:gd name="T25" fmla="*/ 24 h 48"/>
                <a:gd name="T26" fmla="*/ 429 w 1025"/>
                <a:gd name="T27" fmla="*/ 16 h 48"/>
                <a:gd name="T28" fmla="*/ 461 w 1025"/>
                <a:gd name="T29" fmla="*/ 0 h 48"/>
                <a:gd name="T30" fmla="*/ 493 w 1025"/>
                <a:gd name="T31" fmla="*/ 4 h 48"/>
                <a:gd name="T32" fmla="*/ 529 w 1025"/>
                <a:gd name="T33" fmla="*/ 20 h 48"/>
                <a:gd name="T34" fmla="*/ 561 w 1025"/>
                <a:gd name="T35" fmla="*/ 24 h 48"/>
                <a:gd name="T36" fmla="*/ 593 w 1025"/>
                <a:gd name="T37" fmla="*/ 44 h 48"/>
                <a:gd name="T38" fmla="*/ 625 w 1025"/>
                <a:gd name="T39" fmla="*/ 48 h 48"/>
                <a:gd name="T40" fmla="*/ 661 w 1025"/>
                <a:gd name="T41" fmla="*/ 40 h 48"/>
                <a:gd name="T42" fmla="*/ 693 w 1025"/>
                <a:gd name="T43" fmla="*/ 48 h 48"/>
                <a:gd name="T44" fmla="*/ 725 w 1025"/>
                <a:gd name="T45" fmla="*/ 40 h 48"/>
                <a:gd name="T46" fmla="*/ 757 w 1025"/>
                <a:gd name="T47" fmla="*/ 32 h 48"/>
                <a:gd name="T48" fmla="*/ 793 w 1025"/>
                <a:gd name="T49" fmla="*/ 28 h 48"/>
                <a:gd name="T50" fmla="*/ 825 w 1025"/>
                <a:gd name="T51" fmla="*/ 24 h 48"/>
                <a:gd name="T52" fmla="*/ 857 w 1025"/>
                <a:gd name="T53" fmla="*/ 28 h 48"/>
                <a:gd name="T54" fmla="*/ 889 w 1025"/>
                <a:gd name="T55" fmla="*/ 28 h 48"/>
                <a:gd name="T56" fmla="*/ 925 w 1025"/>
                <a:gd name="T57" fmla="*/ 24 h 48"/>
                <a:gd name="T58" fmla="*/ 957 w 1025"/>
                <a:gd name="T59" fmla="*/ 28 h 48"/>
                <a:gd name="T60" fmla="*/ 989 w 1025"/>
                <a:gd name="T61" fmla="*/ 24 h 48"/>
                <a:gd name="T62" fmla="*/ 1025 w 1025"/>
                <a:gd name="T63"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5" h="48">
                  <a:moveTo>
                    <a:pt x="0" y="16"/>
                  </a:moveTo>
                  <a:lnTo>
                    <a:pt x="32" y="28"/>
                  </a:lnTo>
                  <a:lnTo>
                    <a:pt x="64" y="28"/>
                  </a:lnTo>
                  <a:lnTo>
                    <a:pt x="96" y="28"/>
                  </a:lnTo>
                  <a:lnTo>
                    <a:pt x="132" y="28"/>
                  </a:lnTo>
                  <a:lnTo>
                    <a:pt x="164" y="28"/>
                  </a:lnTo>
                  <a:lnTo>
                    <a:pt x="196" y="24"/>
                  </a:lnTo>
                  <a:lnTo>
                    <a:pt x="228" y="28"/>
                  </a:lnTo>
                  <a:lnTo>
                    <a:pt x="264" y="28"/>
                  </a:lnTo>
                  <a:lnTo>
                    <a:pt x="296" y="28"/>
                  </a:lnTo>
                  <a:lnTo>
                    <a:pt x="328" y="24"/>
                  </a:lnTo>
                  <a:lnTo>
                    <a:pt x="360" y="24"/>
                  </a:lnTo>
                  <a:lnTo>
                    <a:pt x="397" y="24"/>
                  </a:lnTo>
                  <a:lnTo>
                    <a:pt x="429" y="16"/>
                  </a:lnTo>
                  <a:lnTo>
                    <a:pt x="461" y="0"/>
                  </a:lnTo>
                  <a:lnTo>
                    <a:pt x="493" y="4"/>
                  </a:lnTo>
                  <a:lnTo>
                    <a:pt x="529" y="20"/>
                  </a:lnTo>
                  <a:lnTo>
                    <a:pt x="561" y="24"/>
                  </a:lnTo>
                  <a:lnTo>
                    <a:pt x="593" y="44"/>
                  </a:lnTo>
                  <a:lnTo>
                    <a:pt x="625" y="48"/>
                  </a:lnTo>
                  <a:lnTo>
                    <a:pt x="661" y="40"/>
                  </a:lnTo>
                  <a:lnTo>
                    <a:pt x="693" y="48"/>
                  </a:lnTo>
                  <a:lnTo>
                    <a:pt x="725" y="40"/>
                  </a:lnTo>
                  <a:lnTo>
                    <a:pt x="757" y="32"/>
                  </a:lnTo>
                  <a:lnTo>
                    <a:pt x="793" y="28"/>
                  </a:lnTo>
                  <a:lnTo>
                    <a:pt x="825" y="24"/>
                  </a:lnTo>
                  <a:lnTo>
                    <a:pt x="857" y="28"/>
                  </a:lnTo>
                  <a:lnTo>
                    <a:pt x="889" y="28"/>
                  </a:lnTo>
                  <a:lnTo>
                    <a:pt x="925" y="24"/>
                  </a:lnTo>
                  <a:lnTo>
                    <a:pt x="957" y="28"/>
                  </a:lnTo>
                  <a:lnTo>
                    <a:pt x="989" y="24"/>
                  </a:lnTo>
                  <a:lnTo>
                    <a:pt x="1025" y="28"/>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4" name="Rectangle 281"/>
            <p:cNvSpPr>
              <a:spLocks noChangeArrowheads="1"/>
            </p:cNvSpPr>
            <p:nvPr/>
          </p:nvSpPr>
          <p:spPr bwMode="auto">
            <a:xfrm>
              <a:off x="3288060" y="704850"/>
              <a:ext cx="100027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prediction and error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95" name="Rectangle 282"/>
            <p:cNvSpPr>
              <a:spLocks noChangeArrowheads="1"/>
            </p:cNvSpPr>
            <p:nvPr/>
          </p:nvSpPr>
          <p:spPr bwMode="auto">
            <a:xfrm>
              <a:off x="3730048" y="2660650"/>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97" name="Rectangle 284"/>
            <p:cNvSpPr>
              <a:spLocks noChangeArrowheads="1"/>
            </p:cNvSpPr>
            <p:nvPr/>
          </p:nvSpPr>
          <p:spPr bwMode="auto">
            <a:xfrm>
              <a:off x="5270981" y="908050"/>
              <a:ext cx="1769666" cy="163195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8" name="Line 285"/>
            <p:cNvSpPr>
              <a:spLocks noChangeShapeType="1"/>
            </p:cNvSpPr>
            <p:nvPr/>
          </p:nvSpPr>
          <p:spPr bwMode="auto">
            <a:xfrm>
              <a:off x="5270981" y="2540000"/>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9" name="Line 286"/>
            <p:cNvSpPr>
              <a:spLocks noChangeShapeType="1"/>
            </p:cNvSpPr>
            <p:nvPr/>
          </p:nvSpPr>
          <p:spPr bwMode="auto">
            <a:xfrm flipV="1">
              <a:off x="5270980" y="908050"/>
              <a:ext cx="0" cy="16319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0" name="Line 287"/>
            <p:cNvSpPr>
              <a:spLocks noChangeShapeType="1"/>
            </p:cNvSpPr>
            <p:nvPr/>
          </p:nvSpPr>
          <p:spPr bwMode="auto">
            <a:xfrm flipV="1">
              <a:off x="5497993" y="25209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1" name="Rectangle 288"/>
            <p:cNvSpPr>
              <a:spLocks noChangeArrowheads="1"/>
            </p:cNvSpPr>
            <p:nvPr/>
          </p:nvSpPr>
          <p:spPr bwMode="auto">
            <a:xfrm>
              <a:off x="5477355" y="255905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02" name="Line 289"/>
            <p:cNvSpPr>
              <a:spLocks noChangeShapeType="1"/>
            </p:cNvSpPr>
            <p:nvPr/>
          </p:nvSpPr>
          <p:spPr bwMode="auto">
            <a:xfrm flipV="1">
              <a:off x="5780039" y="25209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3" name="Rectangle 290"/>
            <p:cNvSpPr>
              <a:spLocks noChangeArrowheads="1"/>
            </p:cNvSpPr>
            <p:nvPr/>
          </p:nvSpPr>
          <p:spPr bwMode="auto">
            <a:xfrm>
              <a:off x="5738764"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04" name="Line 291"/>
            <p:cNvSpPr>
              <a:spLocks noChangeShapeType="1"/>
            </p:cNvSpPr>
            <p:nvPr/>
          </p:nvSpPr>
          <p:spPr bwMode="auto">
            <a:xfrm flipV="1">
              <a:off x="6068964" y="25209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5" name="Rectangle 292"/>
            <p:cNvSpPr>
              <a:spLocks noChangeArrowheads="1"/>
            </p:cNvSpPr>
            <p:nvPr/>
          </p:nvSpPr>
          <p:spPr bwMode="auto">
            <a:xfrm>
              <a:off x="6027689"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06" name="Line 293"/>
            <p:cNvSpPr>
              <a:spLocks noChangeShapeType="1"/>
            </p:cNvSpPr>
            <p:nvPr/>
          </p:nvSpPr>
          <p:spPr bwMode="auto">
            <a:xfrm flipV="1">
              <a:off x="6352729" y="25209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7" name="Rectangle 294"/>
            <p:cNvSpPr>
              <a:spLocks noChangeArrowheads="1"/>
            </p:cNvSpPr>
            <p:nvPr/>
          </p:nvSpPr>
          <p:spPr bwMode="auto">
            <a:xfrm>
              <a:off x="6311454"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08" name="Line 295"/>
            <p:cNvSpPr>
              <a:spLocks noChangeShapeType="1"/>
            </p:cNvSpPr>
            <p:nvPr/>
          </p:nvSpPr>
          <p:spPr bwMode="auto">
            <a:xfrm flipV="1">
              <a:off x="6634775" y="25209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9" name="Rectangle 296"/>
            <p:cNvSpPr>
              <a:spLocks noChangeArrowheads="1"/>
            </p:cNvSpPr>
            <p:nvPr/>
          </p:nvSpPr>
          <p:spPr bwMode="auto">
            <a:xfrm>
              <a:off x="6593500"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10" name="Line 297"/>
            <p:cNvSpPr>
              <a:spLocks noChangeShapeType="1"/>
            </p:cNvSpPr>
            <p:nvPr/>
          </p:nvSpPr>
          <p:spPr bwMode="auto">
            <a:xfrm flipV="1">
              <a:off x="6923700" y="25209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1" name="Rectangle 298"/>
            <p:cNvSpPr>
              <a:spLocks noChangeArrowheads="1"/>
            </p:cNvSpPr>
            <p:nvPr/>
          </p:nvSpPr>
          <p:spPr bwMode="auto">
            <a:xfrm>
              <a:off x="6882425"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12" name="Line 299"/>
            <p:cNvSpPr>
              <a:spLocks noChangeShapeType="1"/>
            </p:cNvSpPr>
            <p:nvPr/>
          </p:nvSpPr>
          <p:spPr bwMode="auto">
            <a:xfrm>
              <a:off x="5270981" y="2400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3" name="Rectangle 300"/>
            <p:cNvSpPr>
              <a:spLocks noChangeArrowheads="1"/>
            </p:cNvSpPr>
            <p:nvPr/>
          </p:nvSpPr>
          <p:spPr bwMode="auto">
            <a:xfrm>
              <a:off x="5112760" y="2349500"/>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14" name="Line 301"/>
            <p:cNvSpPr>
              <a:spLocks noChangeShapeType="1"/>
            </p:cNvSpPr>
            <p:nvPr/>
          </p:nvSpPr>
          <p:spPr bwMode="auto">
            <a:xfrm>
              <a:off x="5270981" y="2146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5" name="Rectangle 302"/>
            <p:cNvSpPr>
              <a:spLocks noChangeArrowheads="1"/>
            </p:cNvSpPr>
            <p:nvPr/>
          </p:nvSpPr>
          <p:spPr bwMode="auto">
            <a:xfrm>
              <a:off x="5202189" y="209550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16" name="Line 303"/>
            <p:cNvSpPr>
              <a:spLocks noChangeShapeType="1"/>
            </p:cNvSpPr>
            <p:nvPr/>
          </p:nvSpPr>
          <p:spPr bwMode="auto">
            <a:xfrm>
              <a:off x="5270981" y="1892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7" name="Rectangle 304"/>
            <p:cNvSpPr>
              <a:spLocks noChangeArrowheads="1"/>
            </p:cNvSpPr>
            <p:nvPr/>
          </p:nvSpPr>
          <p:spPr bwMode="auto">
            <a:xfrm>
              <a:off x="5140276" y="1841500"/>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18" name="Line 305"/>
            <p:cNvSpPr>
              <a:spLocks noChangeShapeType="1"/>
            </p:cNvSpPr>
            <p:nvPr/>
          </p:nvSpPr>
          <p:spPr bwMode="auto">
            <a:xfrm>
              <a:off x="5270981" y="1638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9" name="Rectangle 306"/>
            <p:cNvSpPr>
              <a:spLocks noChangeArrowheads="1"/>
            </p:cNvSpPr>
            <p:nvPr/>
          </p:nvSpPr>
          <p:spPr bwMode="auto">
            <a:xfrm>
              <a:off x="5202189" y="158750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20" name="Line 307"/>
            <p:cNvSpPr>
              <a:spLocks noChangeShapeType="1"/>
            </p:cNvSpPr>
            <p:nvPr/>
          </p:nvSpPr>
          <p:spPr bwMode="auto">
            <a:xfrm>
              <a:off x="5270981" y="1384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1" name="Rectangle 308"/>
            <p:cNvSpPr>
              <a:spLocks noChangeArrowheads="1"/>
            </p:cNvSpPr>
            <p:nvPr/>
          </p:nvSpPr>
          <p:spPr bwMode="auto">
            <a:xfrm>
              <a:off x="5140276" y="1333500"/>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22" name="Line 309"/>
            <p:cNvSpPr>
              <a:spLocks noChangeShapeType="1"/>
            </p:cNvSpPr>
            <p:nvPr/>
          </p:nvSpPr>
          <p:spPr bwMode="auto">
            <a:xfrm>
              <a:off x="5270981" y="1130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3" name="Rectangle 310"/>
            <p:cNvSpPr>
              <a:spLocks noChangeArrowheads="1"/>
            </p:cNvSpPr>
            <p:nvPr/>
          </p:nvSpPr>
          <p:spPr bwMode="auto">
            <a:xfrm>
              <a:off x="5202189" y="107950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24" name="Freeform 311"/>
            <p:cNvSpPr>
              <a:spLocks/>
            </p:cNvSpPr>
            <p:nvPr/>
          </p:nvSpPr>
          <p:spPr bwMode="auto">
            <a:xfrm>
              <a:off x="5270981" y="1200150"/>
              <a:ext cx="1769666" cy="965200"/>
            </a:xfrm>
            <a:custGeom>
              <a:avLst/>
              <a:gdLst>
                <a:gd name="T0" fmla="*/ 0 w 1029"/>
                <a:gd name="T1" fmla="*/ 596 h 608"/>
                <a:gd name="T2" fmla="*/ 32 w 1029"/>
                <a:gd name="T3" fmla="*/ 604 h 608"/>
                <a:gd name="T4" fmla="*/ 64 w 1029"/>
                <a:gd name="T5" fmla="*/ 600 h 608"/>
                <a:gd name="T6" fmla="*/ 96 w 1029"/>
                <a:gd name="T7" fmla="*/ 604 h 608"/>
                <a:gd name="T8" fmla="*/ 132 w 1029"/>
                <a:gd name="T9" fmla="*/ 588 h 608"/>
                <a:gd name="T10" fmla="*/ 164 w 1029"/>
                <a:gd name="T11" fmla="*/ 608 h 608"/>
                <a:gd name="T12" fmla="*/ 196 w 1029"/>
                <a:gd name="T13" fmla="*/ 592 h 608"/>
                <a:gd name="T14" fmla="*/ 232 w 1029"/>
                <a:gd name="T15" fmla="*/ 592 h 608"/>
                <a:gd name="T16" fmla="*/ 264 w 1029"/>
                <a:gd name="T17" fmla="*/ 596 h 608"/>
                <a:gd name="T18" fmla="*/ 296 w 1029"/>
                <a:gd name="T19" fmla="*/ 588 h 608"/>
                <a:gd name="T20" fmla="*/ 328 w 1029"/>
                <a:gd name="T21" fmla="*/ 592 h 608"/>
                <a:gd name="T22" fmla="*/ 364 w 1029"/>
                <a:gd name="T23" fmla="*/ 600 h 608"/>
                <a:gd name="T24" fmla="*/ 396 w 1029"/>
                <a:gd name="T25" fmla="*/ 608 h 608"/>
                <a:gd name="T26" fmla="*/ 428 w 1029"/>
                <a:gd name="T27" fmla="*/ 592 h 608"/>
                <a:gd name="T28" fmla="*/ 464 w 1029"/>
                <a:gd name="T29" fmla="*/ 544 h 608"/>
                <a:gd name="T30" fmla="*/ 496 w 1029"/>
                <a:gd name="T31" fmla="*/ 408 h 608"/>
                <a:gd name="T32" fmla="*/ 528 w 1029"/>
                <a:gd name="T33" fmla="*/ 272 h 608"/>
                <a:gd name="T34" fmla="*/ 560 w 1029"/>
                <a:gd name="T35" fmla="*/ 140 h 608"/>
                <a:gd name="T36" fmla="*/ 597 w 1029"/>
                <a:gd name="T37" fmla="*/ 44 h 608"/>
                <a:gd name="T38" fmla="*/ 629 w 1029"/>
                <a:gd name="T39" fmla="*/ 0 h 608"/>
                <a:gd name="T40" fmla="*/ 661 w 1029"/>
                <a:gd name="T41" fmla="*/ 16 h 608"/>
                <a:gd name="T42" fmla="*/ 697 w 1029"/>
                <a:gd name="T43" fmla="*/ 68 h 608"/>
                <a:gd name="T44" fmla="*/ 729 w 1029"/>
                <a:gd name="T45" fmla="*/ 156 h 608"/>
                <a:gd name="T46" fmla="*/ 761 w 1029"/>
                <a:gd name="T47" fmla="*/ 244 h 608"/>
                <a:gd name="T48" fmla="*/ 793 w 1029"/>
                <a:gd name="T49" fmla="*/ 304 h 608"/>
                <a:gd name="T50" fmla="*/ 829 w 1029"/>
                <a:gd name="T51" fmla="*/ 364 h 608"/>
                <a:gd name="T52" fmla="*/ 861 w 1029"/>
                <a:gd name="T53" fmla="*/ 396 h 608"/>
                <a:gd name="T54" fmla="*/ 893 w 1029"/>
                <a:gd name="T55" fmla="*/ 436 h 608"/>
                <a:gd name="T56" fmla="*/ 929 w 1029"/>
                <a:gd name="T57" fmla="*/ 456 h 608"/>
                <a:gd name="T58" fmla="*/ 961 w 1029"/>
                <a:gd name="T59" fmla="*/ 476 h 608"/>
                <a:gd name="T60" fmla="*/ 993 w 1029"/>
                <a:gd name="T61" fmla="*/ 500 h 608"/>
                <a:gd name="T62" fmla="*/ 1029 w 1029"/>
                <a:gd name="T63" fmla="*/ 512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8">
                  <a:moveTo>
                    <a:pt x="0" y="596"/>
                  </a:moveTo>
                  <a:lnTo>
                    <a:pt x="32" y="604"/>
                  </a:lnTo>
                  <a:lnTo>
                    <a:pt x="64" y="600"/>
                  </a:lnTo>
                  <a:lnTo>
                    <a:pt x="96" y="604"/>
                  </a:lnTo>
                  <a:lnTo>
                    <a:pt x="132" y="588"/>
                  </a:lnTo>
                  <a:lnTo>
                    <a:pt x="164" y="608"/>
                  </a:lnTo>
                  <a:lnTo>
                    <a:pt x="196" y="592"/>
                  </a:lnTo>
                  <a:lnTo>
                    <a:pt x="232" y="592"/>
                  </a:lnTo>
                  <a:lnTo>
                    <a:pt x="264" y="596"/>
                  </a:lnTo>
                  <a:lnTo>
                    <a:pt x="296" y="588"/>
                  </a:lnTo>
                  <a:lnTo>
                    <a:pt x="328" y="592"/>
                  </a:lnTo>
                  <a:lnTo>
                    <a:pt x="364" y="600"/>
                  </a:lnTo>
                  <a:lnTo>
                    <a:pt x="396" y="608"/>
                  </a:lnTo>
                  <a:lnTo>
                    <a:pt x="428" y="592"/>
                  </a:lnTo>
                  <a:lnTo>
                    <a:pt x="464" y="544"/>
                  </a:lnTo>
                  <a:lnTo>
                    <a:pt x="496" y="408"/>
                  </a:lnTo>
                  <a:lnTo>
                    <a:pt x="528" y="272"/>
                  </a:lnTo>
                  <a:lnTo>
                    <a:pt x="560" y="140"/>
                  </a:lnTo>
                  <a:lnTo>
                    <a:pt x="597" y="44"/>
                  </a:lnTo>
                  <a:lnTo>
                    <a:pt x="629" y="0"/>
                  </a:lnTo>
                  <a:lnTo>
                    <a:pt x="661" y="16"/>
                  </a:lnTo>
                  <a:lnTo>
                    <a:pt x="697" y="68"/>
                  </a:lnTo>
                  <a:lnTo>
                    <a:pt x="729" y="156"/>
                  </a:lnTo>
                  <a:lnTo>
                    <a:pt x="761" y="244"/>
                  </a:lnTo>
                  <a:lnTo>
                    <a:pt x="793" y="304"/>
                  </a:lnTo>
                  <a:lnTo>
                    <a:pt x="829" y="364"/>
                  </a:lnTo>
                  <a:lnTo>
                    <a:pt x="861" y="396"/>
                  </a:lnTo>
                  <a:lnTo>
                    <a:pt x="893" y="436"/>
                  </a:lnTo>
                  <a:lnTo>
                    <a:pt x="929" y="456"/>
                  </a:lnTo>
                  <a:lnTo>
                    <a:pt x="961" y="476"/>
                  </a:lnTo>
                  <a:lnTo>
                    <a:pt x="993" y="500"/>
                  </a:lnTo>
                  <a:lnTo>
                    <a:pt x="1029" y="512"/>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5" name="Freeform 312"/>
            <p:cNvSpPr>
              <a:spLocks/>
            </p:cNvSpPr>
            <p:nvPr/>
          </p:nvSpPr>
          <p:spPr bwMode="auto">
            <a:xfrm>
              <a:off x="5270981" y="2019300"/>
              <a:ext cx="1769666" cy="133350"/>
            </a:xfrm>
            <a:custGeom>
              <a:avLst/>
              <a:gdLst>
                <a:gd name="T0" fmla="*/ 0 w 1029"/>
                <a:gd name="T1" fmla="*/ 80 h 84"/>
                <a:gd name="T2" fmla="*/ 32 w 1029"/>
                <a:gd name="T3" fmla="*/ 64 h 84"/>
                <a:gd name="T4" fmla="*/ 64 w 1029"/>
                <a:gd name="T5" fmla="*/ 84 h 84"/>
                <a:gd name="T6" fmla="*/ 96 w 1029"/>
                <a:gd name="T7" fmla="*/ 76 h 84"/>
                <a:gd name="T8" fmla="*/ 132 w 1029"/>
                <a:gd name="T9" fmla="*/ 80 h 84"/>
                <a:gd name="T10" fmla="*/ 164 w 1029"/>
                <a:gd name="T11" fmla="*/ 56 h 84"/>
                <a:gd name="T12" fmla="*/ 196 w 1029"/>
                <a:gd name="T13" fmla="*/ 80 h 84"/>
                <a:gd name="T14" fmla="*/ 232 w 1029"/>
                <a:gd name="T15" fmla="*/ 84 h 84"/>
                <a:gd name="T16" fmla="*/ 264 w 1029"/>
                <a:gd name="T17" fmla="*/ 68 h 84"/>
                <a:gd name="T18" fmla="*/ 296 w 1029"/>
                <a:gd name="T19" fmla="*/ 76 h 84"/>
                <a:gd name="T20" fmla="*/ 328 w 1029"/>
                <a:gd name="T21" fmla="*/ 84 h 84"/>
                <a:gd name="T22" fmla="*/ 364 w 1029"/>
                <a:gd name="T23" fmla="*/ 68 h 84"/>
                <a:gd name="T24" fmla="*/ 396 w 1029"/>
                <a:gd name="T25" fmla="*/ 64 h 84"/>
                <a:gd name="T26" fmla="*/ 428 w 1029"/>
                <a:gd name="T27" fmla="*/ 64 h 84"/>
                <a:gd name="T28" fmla="*/ 464 w 1029"/>
                <a:gd name="T29" fmla="*/ 60 h 84"/>
                <a:gd name="T30" fmla="*/ 496 w 1029"/>
                <a:gd name="T31" fmla="*/ 72 h 84"/>
                <a:gd name="T32" fmla="*/ 528 w 1029"/>
                <a:gd name="T33" fmla="*/ 56 h 84"/>
                <a:gd name="T34" fmla="*/ 560 w 1029"/>
                <a:gd name="T35" fmla="*/ 52 h 84"/>
                <a:gd name="T36" fmla="*/ 597 w 1029"/>
                <a:gd name="T37" fmla="*/ 60 h 84"/>
                <a:gd name="T38" fmla="*/ 629 w 1029"/>
                <a:gd name="T39" fmla="*/ 64 h 84"/>
                <a:gd name="T40" fmla="*/ 661 w 1029"/>
                <a:gd name="T41" fmla="*/ 52 h 84"/>
                <a:gd name="T42" fmla="*/ 697 w 1029"/>
                <a:gd name="T43" fmla="*/ 36 h 84"/>
                <a:gd name="T44" fmla="*/ 729 w 1029"/>
                <a:gd name="T45" fmla="*/ 16 h 84"/>
                <a:gd name="T46" fmla="*/ 761 w 1029"/>
                <a:gd name="T47" fmla="*/ 0 h 84"/>
                <a:gd name="T48" fmla="*/ 793 w 1029"/>
                <a:gd name="T49" fmla="*/ 8 h 84"/>
                <a:gd name="T50" fmla="*/ 829 w 1029"/>
                <a:gd name="T51" fmla="*/ 20 h 84"/>
                <a:gd name="T52" fmla="*/ 861 w 1029"/>
                <a:gd name="T53" fmla="*/ 44 h 84"/>
                <a:gd name="T54" fmla="*/ 893 w 1029"/>
                <a:gd name="T55" fmla="*/ 36 h 84"/>
                <a:gd name="T56" fmla="*/ 929 w 1029"/>
                <a:gd name="T57" fmla="*/ 52 h 84"/>
                <a:gd name="T58" fmla="*/ 961 w 1029"/>
                <a:gd name="T59" fmla="*/ 52 h 84"/>
                <a:gd name="T60" fmla="*/ 993 w 1029"/>
                <a:gd name="T61" fmla="*/ 60 h 84"/>
                <a:gd name="T62" fmla="*/ 1029 w 1029"/>
                <a:gd name="T63" fmla="*/ 6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4">
                  <a:moveTo>
                    <a:pt x="0" y="80"/>
                  </a:moveTo>
                  <a:lnTo>
                    <a:pt x="32" y="64"/>
                  </a:lnTo>
                  <a:lnTo>
                    <a:pt x="64" y="84"/>
                  </a:lnTo>
                  <a:lnTo>
                    <a:pt x="96" y="76"/>
                  </a:lnTo>
                  <a:lnTo>
                    <a:pt x="132" y="80"/>
                  </a:lnTo>
                  <a:lnTo>
                    <a:pt x="164" y="56"/>
                  </a:lnTo>
                  <a:lnTo>
                    <a:pt x="196" y="80"/>
                  </a:lnTo>
                  <a:lnTo>
                    <a:pt x="232" y="84"/>
                  </a:lnTo>
                  <a:lnTo>
                    <a:pt x="264" y="68"/>
                  </a:lnTo>
                  <a:lnTo>
                    <a:pt x="296" y="76"/>
                  </a:lnTo>
                  <a:lnTo>
                    <a:pt x="328" y="84"/>
                  </a:lnTo>
                  <a:lnTo>
                    <a:pt x="364" y="68"/>
                  </a:lnTo>
                  <a:lnTo>
                    <a:pt x="396" y="64"/>
                  </a:lnTo>
                  <a:lnTo>
                    <a:pt x="428" y="64"/>
                  </a:lnTo>
                  <a:lnTo>
                    <a:pt x="464" y="60"/>
                  </a:lnTo>
                  <a:lnTo>
                    <a:pt x="496" y="72"/>
                  </a:lnTo>
                  <a:lnTo>
                    <a:pt x="528" y="56"/>
                  </a:lnTo>
                  <a:lnTo>
                    <a:pt x="560" y="52"/>
                  </a:lnTo>
                  <a:lnTo>
                    <a:pt x="597" y="60"/>
                  </a:lnTo>
                  <a:lnTo>
                    <a:pt x="629" y="64"/>
                  </a:lnTo>
                  <a:lnTo>
                    <a:pt x="661" y="52"/>
                  </a:lnTo>
                  <a:lnTo>
                    <a:pt x="697" y="36"/>
                  </a:lnTo>
                  <a:lnTo>
                    <a:pt x="729" y="16"/>
                  </a:lnTo>
                  <a:lnTo>
                    <a:pt x="761" y="0"/>
                  </a:lnTo>
                  <a:lnTo>
                    <a:pt x="793" y="8"/>
                  </a:lnTo>
                  <a:lnTo>
                    <a:pt x="829" y="20"/>
                  </a:lnTo>
                  <a:lnTo>
                    <a:pt x="861" y="44"/>
                  </a:lnTo>
                  <a:lnTo>
                    <a:pt x="893" y="36"/>
                  </a:lnTo>
                  <a:lnTo>
                    <a:pt x="929" y="52"/>
                  </a:lnTo>
                  <a:lnTo>
                    <a:pt x="961" y="52"/>
                  </a:lnTo>
                  <a:lnTo>
                    <a:pt x="993" y="60"/>
                  </a:lnTo>
                  <a:lnTo>
                    <a:pt x="1029" y="68"/>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6" name="Freeform 313"/>
            <p:cNvSpPr>
              <a:spLocks/>
            </p:cNvSpPr>
            <p:nvPr/>
          </p:nvSpPr>
          <p:spPr bwMode="auto">
            <a:xfrm>
              <a:off x="5270981" y="996950"/>
              <a:ext cx="1769666" cy="1219200"/>
            </a:xfrm>
            <a:custGeom>
              <a:avLst/>
              <a:gdLst>
                <a:gd name="T0" fmla="*/ 32 w 1029"/>
                <a:gd name="T1" fmla="*/ 720 h 768"/>
                <a:gd name="T2" fmla="*/ 96 w 1029"/>
                <a:gd name="T3" fmla="*/ 724 h 768"/>
                <a:gd name="T4" fmla="*/ 164 w 1029"/>
                <a:gd name="T5" fmla="*/ 728 h 768"/>
                <a:gd name="T6" fmla="*/ 232 w 1029"/>
                <a:gd name="T7" fmla="*/ 708 h 768"/>
                <a:gd name="T8" fmla="*/ 296 w 1029"/>
                <a:gd name="T9" fmla="*/ 704 h 768"/>
                <a:gd name="T10" fmla="*/ 364 w 1029"/>
                <a:gd name="T11" fmla="*/ 708 h 768"/>
                <a:gd name="T12" fmla="*/ 428 w 1029"/>
                <a:gd name="T13" fmla="*/ 676 h 768"/>
                <a:gd name="T14" fmla="*/ 496 w 1029"/>
                <a:gd name="T15" fmla="*/ 428 h 768"/>
                <a:gd name="T16" fmla="*/ 560 w 1029"/>
                <a:gd name="T17" fmla="*/ 140 h 768"/>
                <a:gd name="T18" fmla="*/ 629 w 1029"/>
                <a:gd name="T19" fmla="*/ 0 h 768"/>
                <a:gd name="T20" fmla="*/ 697 w 1029"/>
                <a:gd name="T21" fmla="*/ 76 h 768"/>
                <a:gd name="T22" fmla="*/ 761 w 1029"/>
                <a:gd name="T23" fmla="*/ 292 h 768"/>
                <a:gd name="T24" fmla="*/ 829 w 1029"/>
                <a:gd name="T25" fmla="*/ 444 h 768"/>
                <a:gd name="T26" fmla="*/ 893 w 1029"/>
                <a:gd name="T27" fmla="*/ 532 h 768"/>
                <a:gd name="T28" fmla="*/ 961 w 1029"/>
                <a:gd name="T29" fmla="*/ 584 h 768"/>
                <a:gd name="T30" fmla="*/ 1029 w 1029"/>
                <a:gd name="T31" fmla="*/ 624 h 768"/>
                <a:gd name="T32" fmla="*/ 993 w 1029"/>
                <a:gd name="T33" fmla="*/ 648 h 768"/>
                <a:gd name="T34" fmla="*/ 929 w 1029"/>
                <a:gd name="T35" fmla="*/ 612 h 768"/>
                <a:gd name="T36" fmla="*/ 861 w 1029"/>
                <a:gd name="T37" fmla="*/ 564 h 768"/>
                <a:gd name="T38" fmla="*/ 793 w 1029"/>
                <a:gd name="T39" fmla="*/ 496 h 768"/>
                <a:gd name="T40" fmla="*/ 729 w 1029"/>
                <a:gd name="T41" fmla="*/ 384 h 768"/>
                <a:gd name="T42" fmla="*/ 661 w 1029"/>
                <a:gd name="T43" fmla="*/ 268 h 768"/>
                <a:gd name="T44" fmla="*/ 597 w 1029"/>
                <a:gd name="T45" fmla="*/ 304 h 768"/>
                <a:gd name="T46" fmla="*/ 528 w 1029"/>
                <a:gd name="T47" fmla="*/ 524 h 768"/>
                <a:gd name="T48" fmla="*/ 464 w 1029"/>
                <a:gd name="T49" fmla="*/ 748 h 768"/>
                <a:gd name="T50" fmla="*/ 396 w 1029"/>
                <a:gd name="T51" fmla="*/ 764 h 768"/>
                <a:gd name="T52" fmla="*/ 328 w 1029"/>
                <a:gd name="T53" fmla="*/ 736 h 768"/>
                <a:gd name="T54" fmla="*/ 264 w 1029"/>
                <a:gd name="T55" fmla="*/ 732 h 768"/>
                <a:gd name="T56" fmla="*/ 196 w 1029"/>
                <a:gd name="T57" fmla="*/ 728 h 768"/>
                <a:gd name="T58" fmla="*/ 132 w 1029"/>
                <a:gd name="T59" fmla="*/ 728 h 768"/>
                <a:gd name="T60" fmla="*/ 64 w 1029"/>
                <a:gd name="T61" fmla="*/ 736 h 768"/>
                <a:gd name="T62" fmla="*/ 0 w 1029"/>
                <a:gd name="T63" fmla="*/ 73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68">
                  <a:moveTo>
                    <a:pt x="0" y="712"/>
                  </a:moveTo>
                  <a:lnTo>
                    <a:pt x="32" y="720"/>
                  </a:lnTo>
                  <a:lnTo>
                    <a:pt x="64" y="720"/>
                  </a:lnTo>
                  <a:lnTo>
                    <a:pt x="96" y="724"/>
                  </a:lnTo>
                  <a:lnTo>
                    <a:pt x="132" y="708"/>
                  </a:lnTo>
                  <a:lnTo>
                    <a:pt x="164" y="728"/>
                  </a:lnTo>
                  <a:lnTo>
                    <a:pt x="196" y="708"/>
                  </a:lnTo>
                  <a:lnTo>
                    <a:pt x="232" y="708"/>
                  </a:lnTo>
                  <a:lnTo>
                    <a:pt x="264" y="712"/>
                  </a:lnTo>
                  <a:lnTo>
                    <a:pt x="296" y="704"/>
                  </a:lnTo>
                  <a:lnTo>
                    <a:pt x="328" y="704"/>
                  </a:lnTo>
                  <a:lnTo>
                    <a:pt x="364" y="708"/>
                  </a:lnTo>
                  <a:lnTo>
                    <a:pt x="396" y="708"/>
                  </a:lnTo>
                  <a:lnTo>
                    <a:pt x="428" y="676"/>
                  </a:lnTo>
                  <a:lnTo>
                    <a:pt x="464" y="600"/>
                  </a:lnTo>
                  <a:lnTo>
                    <a:pt x="496" y="428"/>
                  </a:lnTo>
                  <a:lnTo>
                    <a:pt x="528" y="276"/>
                  </a:lnTo>
                  <a:lnTo>
                    <a:pt x="560" y="140"/>
                  </a:lnTo>
                  <a:lnTo>
                    <a:pt x="597" y="40"/>
                  </a:lnTo>
                  <a:lnTo>
                    <a:pt x="629" y="0"/>
                  </a:lnTo>
                  <a:lnTo>
                    <a:pt x="661" y="16"/>
                  </a:lnTo>
                  <a:lnTo>
                    <a:pt x="697" y="76"/>
                  </a:lnTo>
                  <a:lnTo>
                    <a:pt x="729" y="184"/>
                  </a:lnTo>
                  <a:lnTo>
                    <a:pt x="761" y="292"/>
                  </a:lnTo>
                  <a:lnTo>
                    <a:pt x="793" y="372"/>
                  </a:lnTo>
                  <a:lnTo>
                    <a:pt x="829" y="444"/>
                  </a:lnTo>
                  <a:lnTo>
                    <a:pt x="861" y="484"/>
                  </a:lnTo>
                  <a:lnTo>
                    <a:pt x="893" y="532"/>
                  </a:lnTo>
                  <a:lnTo>
                    <a:pt x="929" y="556"/>
                  </a:lnTo>
                  <a:lnTo>
                    <a:pt x="961" y="584"/>
                  </a:lnTo>
                  <a:lnTo>
                    <a:pt x="993" y="608"/>
                  </a:lnTo>
                  <a:lnTo>
                    <a:pt x="1029" y="624"/>
                  </a:lnTo>
                  <a:lnTo>
                    <a:pt x="1029" y="660"/>
                  </a:lnTo>
                  <a:lnTo>
                    <a:pt x="993" y="648"/>
                  </a:lnTo>
                  <a:lnTo>
                    <a:pt x="961" y="628"/>
                  </a:lnTo>
                  <a:lnTo>
                    <a:pt x="929" y="612"/>
                  </a:lnTo>
                  <a:lnTo>
                    <a:pt x="893" y="596"/>
                  </a:lnTo>
                  <a:lnTo>
                    <a:pt x="861" y="564"/>
                  </a:lnTo>
                  <a:lnTo>
                    <a:pt x="829" y="540"/>
                  </a:lnTo>
                  <a:lnTo>
                    <a:pt x="793" y="496"/>
                  </a:lnTo>
                  <a:lnTo>
                    <a:pt x="761" y="452"/>
                  </a:lnTo>
                  <a:lnTo>
                    <a:pt x="729" y="384"/>
                  </a:lnTo>
                  <a:lnTo>
                    <a:pt x="697" y="312"/>
                  </a:lnTo>
                  <a:lnTo>
                    <a:pt x="661" y="268"/>
                  </a:lnTo>
                  <a:lnTo>
                    <a:pt x="629" y="260"/>
                  </a:lnTo>
                  <a:lnTo>
                    <a:pt x="597" y="304"/>
                  </a:lnTo>
                  <a:lnTo>
                    <a:pt x="560" y="396"/>
                  </a:lnTo>
                  <a:lnTo>
                    <a:pt x="528" y="524"/>
                  </a:lnTo>
                  <a:lnTo>
                    <a:pt x="496" y="648"/>
                  </a:lnTo>
                  <a:lnTo>
                    <a:pt x="464" y="748"/>
                  </a:lnTo>
                  <a:lnTo>
                    <a:pt x="428" y="768"/>
                  </a:lnTo>
                  <a:lnTo>
                    <a:pt x="396" y="764"/>
                  </a:lnTo>
                  <a:lnTo>
                    <a:pt x="364" y="748"/>
                  </a:lnTo>
                  <a:lnTo>
                    <a:pt x="328" y="736"/>
                  </a:lnTo>
                  <a:lnTo>
                    <a:pt x="296" y="728"/>
                  </a:lnTo>
                  <a:lnTo>
                    <a:pt x="264" y="732"/>
                  </a:lnTo>
                  <a:lnTo>
                    <a:pt x="232" y="728"/>
                  </a:lnTo>
                  <a:lnTo>
                    <a:pt x="196" y="728"/>
                  </a:lnTo>
                  <a:lnTo>
                    <a:pt x="164" y="744"/>
                  </a:lnTo>
                  <a:lnTo>
                    <a:pt x="132" y="728"/>
                  </a:lnTo>
                  <a:lnTo>
                    <a:pt x="96" y="740"/>
                  </a:lnTo>
                  <a:lnTo>
                    <a:pt x="64" y="736"/>
                  </a:lnTo>
                  <a:lnTo>
                    <a:pt x="32" y="740"/>
                  </a:lnTo>
                  <a:lnTo>
                    <a:pt x="0" y="732"/>
                  </a:lnTo>
                  <a:lnTo>
                    <a:pt x="0" y="712"/>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27" name="Freeform 314"/>
            <p:cNvSpPr>
              <a:spLocks/>
            </p:cNvSpPr>
            <p:nvPr/>
          </p:nvSpPr>
          <p:spPr bwMode="auto">
            <a:xfrm>
              <a:off x="5270981" y="996950"/>
              <a:ext cx="1769666" cy="1219200"/>
            </a:xfrm>
            <a:custGeom>
              <a:avLst/>
              <a:gdLst>
                <a:gd name="T0" fmla="*/ 32 w 1029"/>
                <a:gd name="T1" fmla="*/ 720 h 768"/>
                <a:gd name="T2" fmla="*/ 96 w 1029"/>
                <a:gd name="T3" fmla="*/ 724 h 768"/>
                <a:gd name="T4" fmla="*/ 164 w 1029"/>
                <a:gd name="T5" fmla="*/ 728 h 768"/>
                <a:gd name="T6" fmla="*/ 232 w 1029"/>
                <a:gd name="T7" fmla="*/ 708 h 768"/>
                <a:gd name="T8" fmla="*/ 296 w 1029"/>
                <a:gd name="T9" fmla="*/ 704 h 768"/>
                <a:gd name="T10" fmla="*/ 364 w 1029"/>
                <a:gd name="T11" fmla="*/ 708 h 768"/>
                <a:gd name="T12" fmla="*/ 428 w 1029"/>
                <a:gd name="T13" fmla="*/ 676 h 768"/>
                <a:gd name="T14" fmla="*/ 496 w 1029"/>
                <a:gd name="T15" fmla="*/ 428 h 768"/>
                <a:gd name="T16" fmla="*/ 560 w 1029"/>
                <a:gd name="T17" fmla="*/ 140 h 768"/>
                <a:gd name="T18" fmla="*/ 629 w 1029"/>
                <a:gd name="T19" fmla="*/ 0 h 768"/>
                <a:gd name="T20" fmla="*/ 697 w 1029"/>
                <a:gd name="T21" fmla="*/ 76 h 768"/>
                <a:gd name="T22" fmla="*/ 761 w 1029"/>
                <a:gd name="T23" fmla="*/ 292 h 768"/>
                <a:gd name="T24" fmla="*/ 829 w 1029"/>
                <a:gd name="T25" fmla="*/ 444 h 768"/>
                <a:gd name="T26" fmla="*/ 893 w 1029"/>
                <a:gd name="T27" fmla="*/ 532 h 768"/>
                <a:gd name="T28" fmla="*/ 961 w 1029"/>
                <a:gd name="T29" fmla="*/ 584 h 768"/>
                <a:gd name="T30" fmla="*/ 1029 w 1029"/>
                <a:gd name="T31" fmla="*/ 624 h 768"/>
                <a:gd name="T32" fmla="*/ 993 w 1029"/>
                <a:gd name="T33" fmla="*/ 648 h 768"/>
                <a:gd name="T34" fmla="*/ 929 w 1029"/>
                <a:gd name="T35" fmla="*/ 612 h 768"/>
                <a:gd name="T36" fmla="*/ 861 w 1029"/>
                <a:gd name="T37" fmla="*/ 564 h 768"/>
                <a:gd name="T38" fmla="*/ 793 w 1029"/>
                <a:gd name="T39" fmla="*/ 496 h 768"/>
                <a:gd name="T40" fmla="*/ 729 w 1029"/>
                <a:gd name="T41" fmla="*/ 384 h 768"/>
                <a:gd name="T42" fmla="*/ 661 w 1029"/>
                <a:gd name="T43" fmla="*/ 268 h 768"/>
                <a:gd name="T44" fmla="*/ 597 w 1029"/>
                <a:gd name="T45" fmla="*/ 304 h 768"/>
                <a:gd name="T46" fmla="*/ 528 w 1029"/>
                <a:gd name="T47" fmla="*/ 524 h 768"/>
                <a:gd name="T48" fmla="*/ 464 w 1029"/>
                <a:gd name="T49" fmla="*/ 748 h 768"/>
                <a:gd name="T50" fmla="*/ 396 w 1029"/>
                <a:gd name="T51" fmla="*/ 764 h 768"/>
                <a:gd name="T52" fmla="*/ 328 w 1029"/>
                <a:gd name="T53" fmla="*/ 736 h 768"/>
                <a:gd name="T54" fmla="*/ 264 w 1029"/>
                <a:gd name="T55" fmla="*/ 732 h 768"/>
                <a:gd name="T56" fmla="*/ 196 w 1029"/>
                <a:gd name="T57" fmla="*/ 728 h 768"/>
                <a:gd name="T58" fmla="*/ 132 w 1029"/>
                <a:gd name="T59" fmla="*/ 728 h 768"/>
                <a:gd name="T60" fmla="*/ 64 w 1029"/>
                <a:gd name="T61" fmla="*/ 736 h 768"/>
                <a:gd name="T62" fmla="*/ 0 w 1029"/>
                <a:gd name="T63" fmla="*/ 73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68">
                  <a:moveTo>
                    <a:pt x="0" y="712"/>
                  </a:moveTo>
                  <a:lnTo>
                    <a:pt x="32" y="720"/>
                  </a:lnTo>
                  <a:lnTo>
                    <a:pt x="64" y="720"/>
                  </a:lnTo>
                  <a:lnTo>
                    <a:pt x="96" y="724"/>
                  </a:lnTo>
                  <a:lnTo>
                    <a:pt x="132" y="708"/>
                  </a:lnTo>
                  <a:lnTo>
                    <a:pt x="164" y="728"/>
                  </a:lnTo>
                  <a:lnTo>
                    <a:pt x="196" y="708"/>
                  </a:lnTo>
                  <a:lnTo>
                    <a:pt x="232" y="708"/>
                  </a:lnTo>
                  <a:lnTo>
                    <a:pt x="264" y="712"/>
                  </a:lnTo>
                  <a:lnTo>
                    <a:pt x="296" y="704"/>
                  </a:lnTo>
                  <a:lnTo>
                    <a:pt x="328" y="704"/>
                  </a:lnTo>
                  <a:lnTo>
                    <a:pt x="364" y="708"/>
                  </a:lnTo>
                  <a:lnTo>
                    <a:pt x="396" y="708"/>
                  </a:lnTo>
                  <a:lnTo>
                    <a:pt x="428" y="676"/>
                  </a:lnTo>
                  <a:lnTo>
                    <a:pt x="464" y="600"/>
                  </a:lnTo>
                  <a:lnTo>
                    <a:pt x="496" y="428"/>
                  </a:lnTo>
                  <a:lnTo>
                    <a:pt x="528" y="276"/>
                  </a:lnTo>
                  <a:lnTo>
                    <a:pt x="560" y="140"/>
                  </a:lnTo>
                  <a:lnTo>
                    <a:pt x="597" y="40"/>
                  </a:lnTo>
                  <a:lnTo>
                    <a:pt x="629" y="0"/>
                  </a:lnTo>
                  <a:lnTo>
                    <a:pt x="661" y="16"/>
                  </a:lnTo>
                  <a:lnTo>
                    <a:pt x="697" y="76"/>
                  </a:lnTo>
                  <a:lnTo>
                    <a:pt x="729" y="184"/>
                  </a:lnTo>
                  <a:lnTo>
                    <a:pt x="761" y="292"/>
                  </a:lnTo>
                  <a:lnTo>
                    <a:pt x="793" y="372"/>
                  </a:lnTo>
                  <a:lnTo>
                    <a:pt x="829" y="444"/>
                  </a:lnTo>
                  <a:lnTo>
                    <a:pt x="861" y="484"/>
                  </a:lnTo>
                  <a:lnTo>
                    <a:pt x="893" y="532"/>
                  </a:lnTo>
                  <a:lnTo>
                    <a:pt x="929" y="556"/>
                  </a:lnTo>
                  <a:lnTo>
                    <a:pt x="961" y="584"/>
                  </a:lnTo>
                  <a:lnTo>
                    <a:pt x="993" y="608"/>
                  </a:lnTo>
                  <a:lnTo>
                    <a:pt x="1029" y="624"/>
                  </a:lnTo>
                  <a:lnTo>
                    <a:pt x="1029" y="660"/>
                  </a:lnTo>
                  <a:lnTo>
                    <a:pt x="993" y="648"/>
                  </a:lnTo>
                  <a:lnTo>
                    <a:pt x="961" y="628"/>
                  </a:lnTo>
                  <a:lnTo>
                    <a:pt x="929" y="612"/>
                  </a:lnTo>
                  <a:lnTo>
                    <a:pt x="893" y="596"/>
                  </a:lnTo>
                  <a:lnTo>
                    <a:pt x="861" y="564"/>
                  </a:lnTo>
                  <a:lnTo>
                    <a:pt x="829" y="540"/>
                  </a:lnTo>
                  <a:lnTo>
                    <a:pt x="793" y="496"/>
                  </a:lnTo>
                  <a:lnTo>
                    <a:pt x="761" y="452"/>
                  </a:lnTo>
                  <a:lnTo>
                    <a:pt x="729" y="384"/>
                  </a:lnTo>
                  <a:lnTo>
                    <a:pt x="697" y="312"/>
                  </a:lnTo>
                  <a:lnTo>
                    <a:pt x="661" y="268"/>
                  </a:lnTo>
                  <a:lnTo>
                    <a:pt x="629" y="260"/>
                  </a:lnTo>
                  <a:lnTo>
                    <a:pt x="597" y="304"/>
                  </a:lnTo>
                  <a:lnTo>
                    <a:pt x="560" y="396"/>
                  </a:lnTo>
                  <a:lnTo>
                    <a:pt x="528" y="524"/>
                  </a:lnTo>
                  <a:lnTo>
                    <a:pt x="496" y="648"/>
                  </a:lnTo>
                  <a:lnTo>
                    <a:pt x="464" y="748"/>
                  </a:lnTo>
                  <a:lnTo>
                    <a:pt x="428" y="768"/>
                  </a:lnTo>
                  <a:lnTo>
                    <a:pt x="396" y="764"/>
                  </a:lnTo>
                  <a:lnTo>
                    <a:pt x="364" y="748"/>
                  </a:lnTo>
                  <a:lnTo>
                    <a:pt x="328" y="736"/>
                  </a:lnTo>
                  <a:lnTo>
                    <a:pt x="296" y="728"/>
                  </a:lnTo>
                  <a:lnTo>
                    <a:pt x="264" y="732"/>
                  </a:lnTo>
                  <a:lnTo>
                    <a:pt x="232" y="728"/>
                  </a:lnTo>
                  <a:lnTo>
                    <a:pt x="196" y="728"/>
                  </a:lnTo>
                  <a:lnTo>
                    <a:pt x="164" y="744"/>
                  </a:lnTo>
                  <a:lnTo>
                    <a:pt x="132" y="728"/>
                  </a:lnTo>
                  <a:lnTo>
                    <a:pt x="96" y="740"/>
                  </a:lnTo>
                  <a:lnTo>
                    <a:pt x="64" y="736"/>
                  </a:lnTo>
                  <a:lnTo>
                    <a:pt x="32" y="740"/>
                  </a:lnTo>
                  <a:lnTo>
                    <a:pt x="0" y="732"/>
                  </a:lnTo>
                  <a:lnTo>
                    <a:pt x="0" y="712"/>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8" name="Freeform 315"/>
            <p:cNvSpPr>
              <a:spLocks/>
            </p:cNvSpPr>
            <p:nvPr/>
          </p:nvSpPr>
          <p:spPr bwMode="auto">
            <a:xfrm>
              <a:off x="5270981" y="1778000"/>
              <a:ext cx="1769666" cy="666750"/>
            </a:xfrm>
            <a:custGeom>
              <a:avLst/>
              <a:gdLst>
                <a:gd name="T0" fmla="*/ 32 w 1029"/>
                <a:gd name="T1" fmla="*/ 200 h 420"/>
                <a:gd name="T2" fmla="*/ 96 w 1029"/>
                <a:gd name="T3" fmla="*/ 216 h 420"/>
                <a:gd name="T4" fmla="*/ 164 w 1029"/>
                <a:gd name="T5" fmla="*/ 196 h 420"/>
                <a:gd name="T6" fmla="*/ 232 w 1029"/>
                <a:gd name="T7" fmla="*/ 220 h 420"/>
                <a:gd name="T8" fmla="*/ 296 w 1029"/>
                <a:gd name="T9" fmla="*/ 212 h 420"/>
                <a:gd name="T10" fmla="*/ 364 w 1029"/>
                <a:gd name="T11" fmla="*/ 192 h 420"/>
                <a:gd name="T12" fmla="*/ 428 w 1029"/>
                <a:gd name="T13" fmla="*/ 148 h 420"/>
                <a:gd name="T14" fmla="*/ 496 w 1029"/>
                <a:gd name="T15" fmla="*/ 52 h 420"/>
                <a:gd name="T16" fmla="*/ 560 w 1029"/>
                <a:gd name="T17" fmla="*/ 0 h 420"/>
                <a:gd name="T18" fmla="*/ 629 w 1029"/>
                <a:gd name="T19" fmla="*/ 12 h 420"/>
                <a:gd name="T20" fmla="*/ 697 w 1029"/>
                <a:gd name="T21" fmla="*/ 0 h 420"/>
                <a:gd name="T22" fmla="*/ 761 w 1029"/>
                <a:gd name="T23" fmla="*/ 24 h 420"/>
                <a:gd name="T24" fmla="*/ 829 w 1029"/>
                <a:gd name="T25" fmla="*/ 100 h 420"/>
                <a:gd name="T26" fmla="*/ 893 w 1029"/>
                <a:gd name="T27" fmla="*/ 144 h 420"/>
                <a:gd name="T28" fmla="*/ 961 w 1029"/>
                <a:gd name="T29" fmla="*/ 172 h 420"/>
                <a:gd name="T30" fmla="*/ 1029 w 1029"/>
                <a:gd name="T31" fmla="*/ 196 h 420"/>
                <a:gd name="T32" fmla="*/ 993 w 1029"/>
                <a:gd name="T33" fmla="*/ 236 h 420"/>
                <a:gd name="T34" fmla="*/ 929 w 1029"/>
                <a:gd name="T35" fmla="*/ 244 h 420"/>
                <a:gd name="T36" fmla="*/ 861 w 1029"/>
                <a:gd name="T37" fmla="*/ 256 h 420"/>
                <a:gd name="T38" fmla="*/ 793 w 1029"/>
                <a:gd name="T39" fmla="*/ 260 h 420"/>
                <a:gd name="T40" fmla="*/ 729 w 1029"/>
                <a:gd name="T41" fmla="*/ 328 h 420"/>
                <a:gd name="T42" fmla="*/ 661 w 1029"/>
                <a:gd name="T43" fmla="*/ 404 h 420"/>
                <a:gd name="T44" fmla="*/ 597 w 1029"/>
                <a:gd name="T45" fmla="*/ 416 h 420"/>
                <a:gd name="T46" fmla="*/ 528 w 1029"/>
                <a:gd name="T47" fmla="*/ 404 h 420"/>
                <a:gd name="T48" fmla="*/ 464 w 1029"/>
                <a:gd name="T49" fmla="*/ 328 h 420"/>
                <a:gd name="T50" fmla="*/ 396 w 1029"/>
                <a:gd name="T51" fmla="*/ 256 h 420"/>
                <a:gd name="T52" fmla="*/ 328 w 1029"/>
                <a:gd name="T53" fmla="*/ 256 h 420"/>
                <a:gd name="T54" fmla="*/ 264 w 1029"/>
                <a:gd name="T55" fmla="*/ 236 h 420"/>
                <a:gd name="T56" fmla="*/ 196 w 1029"/>
                <a:gd name="T57" fmla="*/ 248 h 420"/>
                <a:gd name="T58" fmla="*/ 132 w 1029"/>
                <a:gd name="T59" fmla="*/ 244 h 420"/>
                <a:gd name="T60" fmla="*/ 64 w 1029"/>
                <a:gd name="T61" fmla="*/ 248 h 420"/>
                <a:gd name="T62" fmla="*/ 0 w 1029"/>
                <a:gd name="T63" fmla="*/ 24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20">
                  <a:moveTo>
                    <a:pt x="0" y="220"/>
                  </a:moveTo>
                  <a:lnTo>
                    <a:pt x="32" y="200"/>
                  </a:lnTo>
                  <a:lnTo>
                    <a:pt x="64" y="224"/>
                  </a:lnTo>
                  <a:lnTo>
                    <a:pt x="96" y="216"/>
                  </a:lnTo>
                  <a:lnTo>
                    <a:pt x="132" y="216"/>
                  </a:lnTo>
                  <a:lnTo>
                    <a:pt x="164" y="196"/>
                  </a:lnTo>
                  <a:lnTo>
                    <a:pt x="196" y="220"/>
                  </a:lnTo>
                  <a:lnTo>
                    <a:pt x="232" y="220"/>
                  </a:lnTo>
                  <a:lnTo>
                    <a:pt x="264" y="208"/>
                  </a:lnTo>
                  <a:lnTo>
                    <a:pt x="296" y="212"/>
                  </a:lnTo>
                  <a:lnTo>
                    <a:pt x="328" y="216"/>
                  </a:lnTo>
                  <a:lnTo>
                    <a:pt x="364" y="192"/>
                  </a:lnTo>
                  <a:lnTo>
                    <a:pt x="396" y="172"/>
                  </a:lnTo>
                  <a:lnTo>
                    <a:pt x="428" y="148"/>
                  </a:lnTo>
                  <a:lnTo>
                    <a:pt x="464" y="96"/>
                  </a:lnTo>
                  <a:lnTo>
                    <a:pt x="496" y="52"/>
                  </a:lnTo>
                  <a:lnTo>
                    <a:pt x="528" y="16"/>
                  </a:lnTo>
                  <a:lnTo>
                    <a:pt x="560" y="0"/>
                  </a:lnTo>
                  <a:lnTo>
                    <a:pt x="597" y="4"/>
                  </a:lnTo>
                  <a:lnTo>
                    <a:pt x="629" y="12"/>
                  </a:lnTo>
                  <a:lnTo>
                    <a:pt x="661" y="4"/>
                  </a:lnTo>
                  <a:lnTo>
                    <a:pt x="697" y="0"/>
                  </a:lnTo>
                  <a:lnTo>
                    <a:pt x="729" y="8"/>
                  </a:lnTo>
                  <a:lnTo>
                    <a:pt x="761" y="24"/>
                  </a:lnTo>
                  <a:lnTo>
                    <a:pt x="793" y="60"/>
                  </a:lnTo>
                  <a:lnTo>
                    <a:pt x="829" y="100"/>
                  </a:lnTo>
                  <a:lnTo>
                    <a:pt x="861" y="136"/>
                  </a:lnTo>
                  <a:lnTo>
                    <a:pt x="893" y="144"/>
                  </a:lnTo>
                  <a:lnTo>
                    <a:pt x="929" y="168"/>
                  </a:lnTo>
                  <a:lnTo>
                    <a:pt x="961" y="172"/>
                  </a:lnTo>
                  <a:lnTo>
                    <a:pt x="993" y="184"/>
                  </a:lnTo>
                  <a:lnTo>
                    <a:pt x="1029" y="196"/>
                  </a:lnTo>
                  <a:lnTo>
                    <a:pt x="1029" y="244"/>
                  </a:lnTo>
                  <a:lnTo>
                    <a:pt x="993" y="236"/>
                  </a:lnTo>
                  <a:lnTo>
                    <a:pt x="961" y="236"/>
                  </a:lnTo>
                  <a:lnTo>
                    <a:pt x="929" y="244"/>
                  </a:lnTo>
                  <a:lnTo>
                    <a:pt x="893" y="236"/>
                  </a:lnTo>
                  <a:lnTo>
                    <a:pt x="861" y="256"/>
                  </a:lnTo>
                  <a:lnTo>
                    <a:pt x="829" y="248"/>
                  </a:lnTo>
                  <a:lnTo>
                    <a:pt x="793" y="260"/>
                  </a:lnTo>
                  <a:lnTo>
                    <a:pt x="761" y="276"/>
                  </a:lnTo>
                  <a:lnTo>
                    <a:pt x="729" y="328"/>
                  </a:lnTo>
                  <a:lnTo>
                    <a:pt x="697" y="372"/>
                  </a:lnTo>
                  <a:lnTo>
                    <a:pt x="661" y="404"/>
                  </a:lnTo>
                  <a:lnTo>
                    <a:pt x="629" y="420"/>
                  </a:lnTo>
                  <a:lnTo>
                    <a:pt x="597" y="416"/>
                  </a:lnTo>
                  <a:lnTo>
                    <a:pt x="560" y="408"/>
                  </a:lnTo>
                  <a:lnTo>
                    <a:pt x="528" y="404"/>
                  </a:lnTo>
                  <a:lnTo>
                    <a:pt x="496" y="396"/>
                  </a:lnTo>
                  <a:lnTo>
                    <a:pt x="464" y="328"/>
                  </a:lnTo>
                  <a:lnTo>
                    <a:pt x="428" y="288"/>
                  </a:lnTo>
                  <a:lnTo>
                    <a:pt x="396" y="256"/>
                  </a:lnTo>
                  <a:lnTo>
                    <a:pt x="364" y="248"/>
                  </a:lnTo>
                  <a:lnTo>
                    <a:pt x="328" y="256"/>
                  </a:lnTo>
                  <a:lnTo>
                    <a:pt x="296" y="244"/>
                  </a:lnTo>
                  <a:lnTo>
                    <a:pt x="264" y="236"/>
                  </a:lnTo>
                  <a:lnTo>
                    <a:pt x="232" y="248"/>
                  </a:lnTo>
                  <a:lnTo>
                    <a:pt x="196" y="248"/>
                  </a:lnTo>
                  <a:lnTo>
                    <a:pt x="164" y="216"/>
                  </a:lnTo>
                  <a:lnTo>
                    <a:pt x="132" y="244"/>
                  </a:lnTo>
                  <a:lnTo>
                    <a:pt x="96" y="236"/>
                  </a:lnTo>
                  <a:lnTo>
                    <a:pt x="64" y="248"/>
                  </a:lnTo>
                  <a:lnTo>
                    <a:pt x="32" y="228"/>
                  </a:lnTo>
                  <a:lnTo>
                    <a:pt x="0" y="244"/>
                  </a:lnTo>
                  <a:lnTo>
                    <a:pt x="0" y="22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29" name="Freeform 316"/>
            <p:cNvSpPr>
              <a:spLocks/>
            </p:cNvSpPr>
            <p:nvPr/>
          </p:nvSpPr>
          <p:spPr bwMode="auto">
            <a:xfrm>
              <a:off x="5270981" y="1778000"/>
              <a:ext cx="1769666" cy="666750"/>
            </a:xfrm>
            <a:custGeom>
              <a:avLst/>
              <a:gdLst>
                <a:gd name="T0" fmla="*/ 32 w 1029"/>
                <a:gd name="T1" fmla="*/ 200 h 420"/>
                <a:gd name="T2" fmla="*/ 96 w 1029"/>
                <a:gd name="T3" fmla="*/ 216 h 420"/>
                <a:gd name="T4" fmla="*/ 164 w 1029"/>
                <a:gd name="T5" fmla="*/ 196 h 420"/>
                <a:gd name="T6" fmla="*/ 232 w 1029"/>
                <a:gd name="T7" fmla="*/ 220 h 420"/>
                <a:gd name="T8" fmla="*/ 296 w 1029"/>
                <a:gd name="T9" fmla="*/ 212 h 420"/>
                <a:gd name="T10" fmla="*/ 364 w 1029"/>
                <a:gd name="T11" fmla="*/ 192 h 420"/>
                <a:gd name="T12" fmla="*/ 428 w 1029"/>
                <a:gd name="T13" fmla="*/ 148 h 420"/>
                <a:gd name="T14" fmla="*/ 496 w 1029"/>
                <a:gd name="T15" fmla="*/ 52 h 420"/>
                <a:gd name="T16" fmla="*/ 560 w 1029"/>
                <a:gd name="T17" fmla="*/ 0 h 420"/>
                <a:gd name="T18" fmla="*/ 629 w 1029"/>
                <a:gd name="T19" fmla="*/ 12 h 420"/>
                <a:gd name="T20" fmla="*/ 697 w 1029"/>
                <a:gd name="T21" fmla="*/ 0 h 420"/>
                <a:gd name="T22" fmla="*/ 761 w 1029"/>
                <a:gd name="T23" fmla="*/ 24 h 420"/>
                <a:gd name="T24" fmla="*/ 829 w 1029"/>
                <a:gd name="T25" fmla="*/ 100 h 420"/>
                <a:gd name="T26" fmla="*/ 893 w 1029"/>
                <a:gd name="T27" fmla="*/ 144 h 420"/>
                <a:gd name="T28" fmla="*/ 961 w 1029"/>
                <a:gd name="T29" fmla="*/ 172 h 420"/>
                <a:gd name="T30" fmla="*/ 1029 w 1029"/>
                <a:gd name="T31" fmla="*/ 196 h 420"/>
                <a:gd name="T32" fmla="*/ 993 w 1029"/>
                <a:gd name="T33" fmla="*/ 236 h 420"/>
                <a:gd name="T34" fmla="*/ 929 w 1029"/>
                <a:gd name="T35" fmla="*/ 244 h 420"/>
                <a:gd name="T36" fmla="*/ 861 w 1029"/>
                <a:gd name="T37" fmla="*/ 256 h 420"/>
                <a:gd name="T38" fmla="*/ 793 w 1029"/>
                <a:gd name="T39" fmla="*/ 260 h 420"/>
                <a:gd name="T40" fmla="*/ 729 w 1029"/>
                <a:gd name="T41" fmla="*/ 328 h 420"/>
                <a:gd name="T42" fmla="*/ 661 w 1029"/>
                <a:gd name="T43" fmla="*/ 404 h 420"/>
                <a:gd name="T44" fmla="*/ 597 w 1029"/>
                <a:gd name="T45" fmla="*/ 416 h 420"/>
                <a:gd name="T46" fmla="*/ 528 w 1029"/>
                <a:gd name="T47" fmla="*/ 404 h 420"/>
                <a:gd name="T48" fmla="*/ 464 w 1029"/>
                <a:gd name="T49" fmla="*/ 328 h 420"/>
                <a:gd name="T50" fmla="*/ 396 w 1029"/>
                <a:gd name="T51" fmla="*/ 256 h 420"/>
                <a:gd name="T52" fmla="*/ 328 w 1029"/>
                <a:gd name="T53" fmla="*/ 256 h 420"/>
                <a:gd name="T54" fmla="*/ 264 w 1029"/>
                <a:gd name="T55" fmla="*/ 236 h 420"/>
                <a:gd name="T56" fmla="*/ 196 w 1029"/>
                <a:gd name="T57" fmla="*/ 248 h 420"/>
                <a:gd name="T58" fmla="*/ 132 w 1029"/>
                <a:gd name="T59" fmla="*/ 244 h 420"/>
                <a:gd name="T60" fmla="*/ 64 w 1029"/>
                <a:gd name="T61" fmla="*/ 248 h 420"/>
                <a:gd name="T62" fmla="*/ 0 w 1029"/>
                <a:gd name="T63" fmla="*/ 24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20">
                  <a:moveTo>
                    <a:pt x="0" y="220"/>
                  </a:moveTo>
                  <a:lnTo>
                    <a:pt x="32" y="200"/>
                  </a:lnTo>
                  <a:lnTo>
                    <a:pt x="64" y="224"/>
                  </a:lnTo>
                  <a:lnTo>
                    <a:pt x="96" y="216"/>
                  </a:lnTo>
                  <a:lnTo>
                    <a:pt x="132" y="216"/>
                  </a:lnTo>
                  <a:lnTo>
                    <a:pt x="164" y="196"/>
                  </a:lnTo>
                  <a:lnTo>
                    <a:pt x="196" y="220"/>
                  </a:lnTo>
                  <a:lnTo>
                    <a:pt x="232" y="220"/>
                  </a:lnTo>
                  <a:lnTo>
                    <a:pt x="264" y="208"/>
                  </a:lnTo>
                  <a:lnTo>
                    <a:pt x="296" y="212"/>
                  </a:lnTo>
                  <a:lnTo>
                    <a:pt x="328" y="216"/>
                  </a:lnTo>
                  <a:lnTo>
                    <a:pt x="364" y="192"/>
                  </a:lnTo>
                  <a:lnTo>
                    <a:pt x="396" y="172"/>
                  </a:lnTo>
                  <a:lnTo>
                    <a:pt x="428" y="148"/>
                  </a:lnTo>
                  <a:lnTo>
                    <a:pt x="464" y="96"/>
                  </a:lnTo>
                  <a:lnTo>
                    <a:pt x="496" y="52"/>
                  </a:lnTo>
                  <a:lnTo>
                    <a:pt x="528" y="16"/>
                  </a:lnTo>
                  <a:lnTo>
                    <a:pt x="560" y="0"/>
                  </a:lnTo>
                  <a:lnTo>
                    <a:pt x="597" y="4"/>
                  </a:lnTo>
                  <a:lnTo>
                    <a:pt x="629" y="12"/>
                  </a:lnTo>
                  <a:lnTo>
                    <a:pt x="661" y="4"/>
                  </a:lnTo>
                  <a:lnTo>
                    <a:pt x="697" y="0"/>
                  </a:lnTo>
                  <a:lnTo>
                    <a:pt x="729" y="8"/>
                  </a:lnTo>
                  <a:lnTo>
                    <a:pt x="761" y="24"/>
                  </a:lnTo>
                  <a:lnTo>
                    <a:pt x="793" y="60"/>
                  </a:lnTo>
                  <a:lnTo>
                    <a:pt x="829" y="100"/>
                  </a:lnTo>
                  <a:lnTo>
                    <a:pt x="861" y="136"/>
                  </a:lnTo>
                  <a:lnTo>
                    <a:pt x="893" y="144"/>
                  </a:lnTo>
                  <a:lnTo>
                    <a:pt x="929" y="168"/>
                  </a:lnTo>
                  <a:lnTo>
                    <a:pt x="961" y="172"/>
                  </a:lnTo>
                  <a:lnTo>
                    <a:pt x="993" y="184"/>
                  </a:lnTo>
                  <a:lnTo>
                    <a:pt x="1029" y="196"/>
                  </a:lnTo>
                  <a:lnTo>
                    <a:pt x="1029" y="244"/>
                  </a:lnTo>
                  <a:lnTo>
                    <a:pt x="993" y="236"/>
                  </a:lnTo>
                  <a:lnTo>
                    <a:pt x="961" y="236"/>
                  </a:lnTo>
                  <a:lnTo>
                    <a:pt x="929" y="244"/>
                  </a:lnTo>
                  <a:lnTo>
                    <a:pt x="893" y="236"/>
                  </a:lnTo>
                  <a:lnTo>
                    <a:pt x="861" y="256"/>
                  </a:lnTo>
                  <a:lnTo>
                    <a:pt x="829" y="248"/>
                  </a:lnTo>
                  <a:lnTo>
                    <a:pt x="793" y="260"/>
                  </a:lnTo>
                  <a:lnTo>
                    <a:pt x="761" y="276"/>
                  </a:lnTo>
                  <a:lnTo>
                    <a:pt x="729" y="328"/>
                  </a:lnTo>
                  <a:lnTo>
                    <a:pt x="697" y="372"/>
                  </a:lnTo>
                  <a:lnTo>
                    <a:pt x="661" y="404"/>
                  </a:lnTo>
                  <a:lnTo>
                    <a:pt x="629" y="420"/>
                  </a:lnTo>
                  <a:lnTo>
                    <a:pt x="597" y="416"/>
                  </a:lnTo>
                  <a:lnTo>
                    <a:pt x="560" y="408"/>
                  </a:lnTo>
                  <a:lnTo>
                    <a:pt x="528" y="404"/>
                  </a:lnTo>
                  <a:lnTo>
                    <a:pt x="496" y="396"/>
                  </a:lnTo>
                  <a:lnTo>
                    <a:pt x="464" y="328"/>
                  </a:lnTo>
                  <a:lnTo>
                    <a:pt x="428" y="288"/>
                  </a:lnTo>
                  <a:lnTo>
                    <a:pt x="396" y="256"/>
                  </a:lnTo>
                  <a:lnTo>
                    <a:pt x="364" y="248"/>
                  </a:lnTo>
                  <a:lnTo>
                    <a:pt x="328" y="256"/>
                  </a:lnTo>
                  <a:lnTo>
                    <a:pt x="296" y="244"/>
                  </a:lnTo>
                  <a:lnTo>
                    <a:pt x="264" y="236"/>
                  </a:lnTo>
                  <a:lnTo>
                    <a:pt x="232" y="248"/>
                  </a:lnTo>
                  <a:lnTo>
                    <a:pt x="196" y="248"/>
                  </a:lnTo>
                  <a:lnTo>
                    <a:pt x="164" y="216"/>
                  </a:lnTo>
                  <a:lnTo>
                    <a:pt x="132" y="244"/>
                  </a:lnTo>
                  <a:lnTo>
                    <a:pt x="96" y="236"/>
                  </a:lnTo>
                  <a:lnTo>
                    <a:pt x="64" y="248"/>
                  </a:lnTo>
                  <a:lnTo>
                    <a:pt x="32" y="228"/>
                  </a:lnTo>
                  <a:lnTo>
                    <a:pt x="0" y="244"/>
                  </a:lnTo>
                  <a:lnTo>
                    <a:pt x="0" y="220"/>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0" name="Freeform 317"/>
            <p:cNvSpPr>
              <a:spLocks/>
            </p:cNvSpPr>
            <p:nvPr/>
          </p:nvSpPr>
          <p:spPr bwMode="auto">
            <a:xfrm>
              <a:off x="5270981" y="1193800"/>
              <a:ext cx="1769666" cy="971550"/>
            </a:xfrm>
            <a:custGeom>
              <a:avLst/>
              <a:gdLst>
                <a:gd name="T0" fmla="*/ 0 w 1029"/>
                <a:gd name="T1" fmla="*/ 600 h 612"/>
                <a:gd name="T2" fmla="*/ 32 w 1029"/>
                <a:gd name="T3" fmla="*/ 596 h 612"/>
                <a:gd name="T4" fmla="*/ 64 w 1029"/>
                <a:gd name="T5" fmla="*/ 600 h 612"/>
                <a:gd name="T6" fmla="*/ 96 w 1029"/>
                <a:gd name="T7" fmla="*/ 608 h 612"/>
                <a:gd name="T8" fmla="*/ 132 w 1029"/>
                <a:gd name="T9" fmla="*/ 612 h 612"/>
                <a:gd name="T10" fmla="*/ 164 w 1029"/>
                <a:gd name="T11" fmla="*/ 604 h 612"/>
                <a:gd name="T12" fmla="*/ 196 w 1029"/>
                <a:gd name="T13" fmla="*/ 600 h 612"/>
                <a:gd name="T14" fmla="*/ 232 w 1029"/>
                <a:gd name="T15" fmla="*/ 600 h 612"/>
                <a:gd name="T16" fmla="*/ 264 w 1029"/>
                <a:gd name="T17" fmla="*/ 596 h 612"/>
                <a:gd name="T18" fmla="*/ 296 w 1029"/>
                <a:gd name="T19" fmla="*/ 596 h 612"/>
                <a:gd name="T20" fmla="*/ 328 w 1029"/>
                <a:gd name="T21" fmla="*/ 596 h 612"/>
                <a:gd name="T22" fmla="*/ 364 w 1029"/>
                <a:gd name="T23" fmla="*/ 600 h 612"/>
                <a:gd name="T24" fmla="*/ 396 w 1029"/>
                <a:gd name="T25" fmla="*/ 600 h 612"/>
                <a:gd name="T26" fmla="*/ 428 w 1029"/>
                <a:gd name="T27" fmla="*/ 572 h 612"/>
                <a:gd name="T28" fmla="*/ 464 w 1029"/>
                <a:gd name="T29" fmla="*/ 496 h 612"/>
                <a:gd name="T30" fmla="*/ 496 w 1029"/>
                <a:gd name="T31" fmla="*/ 380 h 612"/>
                <a:gd name="T32" fmla="*/ 528 w 1029"/>
                <a:gd name="T33" fmla="*/ 244 h 612"/>
                <a:gd name="T34" fmla="*/ 560 w 1029"/>
                <a:gd name="T35" fmla="*/ 124 h 612"/>
                <a:gd name="T36" fmla="*/ 597 w 1029"/>
                <a:gd name="T37" fmla="*/ 44 h 612"/>
                <a:gd name="T38" fmla="*/ 629 w 1029"/>
                <a:gd name="T39" fmla="*/ 0 h 612"/>
                <a:gd name="T40" fmla="*/ 661 w 1029"/>
                <a:gd name="T41" fmla="*/ 4 h 612"/>
                <a:gd name="T42" fmla="*/ 697 w 1029"/>
                <a:gd name="T43" fmla="*/ 48 h 612"/>
                <a:gd name="T44" fmla="*/ 729 w 1029"/>
                <a:gd name="T45" fmla="*/ 108 h 612"/>
                <a:gd name="T46" fmla="*/ 761 w 1029"/>
                <a:gd name="T47" fmla="*/ 180 h 612"/>
                <a:gd name="T48" fmla="*/ 793 w 1029"/>
                <a:gd name="T49" fmla="*/ 248 h 612"/>
                <a:gd name="T50" fmla="*/ 829 w 1029"/>
                <a:gd name="T51" fmla="*/ 308 h 612"/>
                <a:gd name="T52" fmla="*/ 861 w 1029"/>
                <a:gd name="T53" fmla="*/ 364 h 612"/>
                <a:gd name="T54" fmla="*/ 893 w 1029"/>
                <a:gd name="T55" fmla="*/ 408 h 612"/>
                <a:gd name="T56" fmla="*/ 929 w 1029"/>
                <a:gd name="T57" fmla="*/ 440 h 612"/>
                <a:gd name="T58" fmla="*/ 961 w 1029"/>
                <a:gd name="T59" fmla="*/ 460 h 612"/>
                <a:gd name="T60" fmla="*/ 993 w 1029"/>
                <a:gd name="T61" fmla="*/ 484 h 612"/>
                <a:gd name="T62" fmla="*/ 1029 w 1029"/>
                <a:gd name="T63" fmla="*/ 51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12">
                  <a:moveTo>
                    <a:pt x="0" y="600"/>
                  </a:moveTo>
                  <a:lnTo>
                    <a:pt x="32" y="596"/>
                  </a:lnTo>
                  <a:lnTo>
                    <a:pt x="64" y="600"/>
                  </a:lnTo>
                  <a:lnTo>
                    <a:pt x="96" y="608"/>
                  </a:lnTo>
                  <a:lnTo>
                    <a:pt x="132" y="612"/>
                  </a:lnTo>
                  <a:lnTo>
                    <a:pt x="164" y="604"/>
                  </a:lnTo>
                  <a:lnTo>
                    <a:pt x="196" y="600"/>
                  </a:lnTo>
                  <a:lnTo>
                    <a:pt x="232" y="600"/>
                  </a:lnTo>
                  <a:lnTo>
                    <a:pt x="264" y="596"/>
                  </a:lnTo>
                  <a:lnTo>
                    <a:pt x="296" y="596"/>
                  </a:lnTo>
                  <a:lnTo>
                    <a:pt x="328" y="596"/>
                  </a:lnTo>
                  <a:lnTo>
                    <a:pt x="364" y="600"/>
                  </a:lnTo>
                  <a:lnTo>
                    <a:pt x="396" y="600"/>
                  </a:lnTo>
                  <a:lnTo>
                    <a:pt x="428" y="572"/>
                  </a:lnTo>
                  <a:lnTo>
                    <a:pt x="464" y="496"/>
                  </a:lnTo>
                  <a:lnTo>
                    <a:pt x="496" y="380"/>
                  </a:lnTo>
                  <a:lnTo>
                    <a:pt x="528" y="244"/>
                  </a:lnTo>
                  <a:lnTo>
                    <a:pt x="560" y="124"/>
                  </a:lnTo>
                  <a:lnTo>
                    <a:pt x="597" y="44"/>
                  </a:lnTo>
                  <a:lnTo>
                    <a:pt x="629" y="0"/>
                  </a:lnTo>
                  <a:lnTo>
                    <a:pt x="661" y="4"/>
                  </a:lnTo>
                  <a:lnTo>
                    <a:pt x="697" y="48"/>
                  </a:lnTo>
                  <a:lnTo>
                    <a:pt x="729" y="108"/>
                  </a:lnTo>
                  <a:lnTo>
                    <a:pt x="761" y="180"/>
                  </a:lnTo>
                  <a:lnTo>
                    <a:pt x="793" y="248"/>
                  </a:lnTo>
                  <a:lnTo>
                    <a:pt x="829" y="308"/>
                  </a:lnTo>
                  <a:lnTo>
                    <a:pt x="861" y="364"/>
                  </a:lnTo>
                  <a:lnTo>
                    <a:pt x="893" y="408"/>
                  </a:lnTo>
                  <a:lnTo>
                    <a:pt x="929" y="440"/>
                  </a:lnTo>
                  <a:lnTo>
                    <a:pt x="961" y="460"/>
                  </a:lnTo>
                  <a:lnTo>
                    <a:pt x="993" y="484"/>
                  </a:lnTo>
                  <a:lnTo>
                    <a:pt x="1029" y="512"/>
                  </a:lnTo>
                </a:path>
              </a:pathLst>
            </a:custGeom>
            <a:noFill/>
            <a:ln w="0">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1" name="Freeform 318"/>
            <p:cNvSpPr>
              <a:spLocks/>
            </p:cNvSpPr>
            <p:nvPr/>
          </p:nvSpPr>
          <p:spPr bwMode="auto">
            <a:xfrm>
              <a:off x="5270981" y="1200150"/>
              <a:ext cx="1769666" cy="965200"/>
            </a:xfrm>
            <a:custGeom>
              <a:avLst/>
              <a:gdLst>
                <a:gd name="T0" fmla="*/ 0 w 1029"/>
                <a:gd name="T1" fmla="*/ 596 h 608"/>
                <a:gd name="T2" fmla="*/ 32 w 1029"/>
                <a:gd name="T3" fmla="*/ 604 h 608"/>
                <a:gd name="T4" fmla="*/ 64 w 1029"/>
                <a:gd name="T5" fmla="*/ 600 h 608"/>
                <a:gd name="T6" fmla="*/ 96 w 1029"/>
                <a:gd name="T7" fmla="*/ 604 h 608"/>
                <a:gd name="T8" fmla="*/ 132 w 1029"/>
                <a:gd name="T9" fmla="*/ 588 h 608"/>
                <a:gd name="T10" fmla="*/ 164 w 1029"/>
                <a:gd name="T11" fmla="*/ 608 h 608"/>
                <a:gd name="T12" fmla="*/ 196 w 1029"/>
                <a:gd name="T13" fmla="*/ 592 h 608"/>
                <a:gd name="T14" fmla="*/ 232 w 1029"/>
                <a:gd name="T15" fmla="*/ 592 h 608"/>
                <a:gd name="T16" fmla="*/ 264 w 1029"/>
                <a:gd name="T17" fmla="*/ 596 h 608"/>
                <a:gd name="T18" fmla="*/ 296 w 1029"/>
                <a:gd name="T19" fmla="*/ 588 h 608"/>
                <a:gd name="T20" fmla="*/ 328 w 1029"/>
                <a:gd name="T21" fmla="*/ 592 h 608"/>
                <a:gd name="T22" fmla="*/ 364 w 1029"/>
                <a:gd name="T23" fmla="*/ 600 h 608"/>
                <a:gd name="T24" fmla="*/ 396 w 1029"/>
                <a:gd name="T25" fmla="*/ 608 h 608"/>
                <a:gd name="T26" fmla="*/ 428 w 1029"/>
                <a:gd name="T27" fmla="*/ 592 h 608"/>
                <a:gd name="T28" fmla="*/ 464 w 1029"/>
                <a:gd name="T29" fmla="*/ 544 h 608"/>
                <a:gd name="T30" fmla="*/ 496 w 1029"/>
                <a:gd name="T31" fmla="*/ 408 h 608"/>
                <a:gd name="T32" fmla="*/ 528 w 1029"/>
                <a:gd name="T33" fmla="*/ 272 h 608"/>
                <a:gd name="T34" fmla="*/ 560 w 1029"/>
                <a:gd name="T35" fmla="*/ 140 h 608"/>
                <a:gd name="T36" fmla="*/ 597 w 1029"/>
                <a:gd name="T37" fmla="*/ 44 h 608"/>
                <a:gd name="T38" fmla="*/ 629 w 1029"/>
                <a:gd name="T39" fmla="*/ 0 h 608"/>
                <a:gd name="T40" fmla="*/ 661 w 1029"/>
                <a:gd name="T41" fmla="*/ 16 h 608"/>
                <a:gd name="T42" fmla="*/ 697 w 1029"/>
                <a:gd name="T43" fmla="*/ 68 h 608"/>
                <a:gd name="T44" fmla="*/ 729 w 1029"/>
                <a:gd name="T45" fmla="*/ 156 h 608"/>
                <a:gd name="T46" fmla="*/ 761 w 1029"/>
                <a:gd name="T47" fmla="*/ 244 h 608"/>
                <a:gd name="T48" fmla="*/ 793 w 1029"/>
                <a:gd name="T49" fmla="*/ 304 h 608"/>
                <a:gd name="T50" fmla="*/ 829 w 1029"/>
                <a:gd name="T51" fmla="*/ 364 h 608"/>
                <a:gd name="T52" fmla="*/ 861 w 1029"/>
                <a:gd name="T53" fmla="*/ 396 h 608"/>
                <a:gd name="T54" fmla="*/ 893 w 1029"/>
                <a:gd name="T55" fmla="*/ 436 h 608"/>
                <a:gd name="T56" fmla="*/ 929 w 1029"/>
                <a:gd name="T57" fmla="*/ 456 h 608"/>
                <a:gd name="T58" fmla="*/ 961 w 1029"/>
                <a:gd name="T59" fmla="*/ 476 h 608"/>
                <a:gd name="T60" fmla="*/ 993 w 1029"/>
                <a:gd name="T61" fmla="*/ 500 h 608"/>
                <a:gd name="T62" fmla="*/ 1029 w 1029"/>
                <a:gd name="T63" fmla="*/ 512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8">
                  <a:moveTo>
                    <a:pt x="0" y="596"/>
                  </a:moveTo>
                  <a:lnTo>
                    <a:pt x="32" y="604"/>
                  </a:lnTo>
                  <a:lnTo>
                    <a:pt x="64" y="600"/>
                  </a:lnTo>
                  <a:lnTo>
                    <a:pt x="96" y="604"/>
                  </a:lnTo>
                  <a:lnTo>
                    <a:pt x="132" y="588"/>
                  </a:lnTo>
                  <a:lnTo>
                    <a:pt x="164" y="608"/>
                  </a:lnTo>
                  <a:lnTo>
                    <a:pt x="196" y="592"/>
                  </a:lnTo>
                  <a:lnTo>
                    <a:pt x="232" y="592"/>
                  </a:lnTo>
                  <a:lnTo>
                    <a:pt x="264" y="596"/>
                  </a:lnTo>
                  <a:lnTo>
                    <a:pt x="296" y="588"/>
                  </a:lnTo>
                  <a:lnTo>
                    <a:pt x="328" y="592"/>
                  </a:lnTo>
                  <a:lnTo>
                    <a:pt x="364" y="600"/>
                  </a:lnTo>
                  <a:lnTo>
                    <a:pt x="396" y="608"/>
                  </a:lnTo>
                  <a:lnTo>
                    <a:pt x="428" y="592"/>
                  </a:lnTo>
                  <a:lnTo>
                    <a:pt x="464" y="544"/>
                  </a:lnTo>
                  <a:lnTo>
                    <a:pt x="496" y="408"/>
                  </a:lnTo>
                  <a:lnTo>
                    <a:pt x="528" y="272"/>
                  </a:lnTo>
                  <a:lnTo>
                    <a:pt x="560" y="140"/>
                  </a:lnTo>
                  <a:lnTo>
                    <a:pt x="597" y="44"/>
                  </a:lnTo>
                  <a:lnTo>
                    <a:pt x="629" y="0"/>
                  </a:lnTo>
                  <a:lnTo>
                    <a:pt x="661" y="16"/>
                  </a:lnTo>
                  <a:lnTo>
                    <a:pt x="697" y="68"/>
                  </a:lnTo>
                  <a:lnTo>
                    <a:pt x="729" y="156"/>
                  </a:lnTo>
                  <a:lnTo>
                    <a:pt x="761" y="244"/>
                  </a:lnTo>
                  <a:lnTo>
                    <a:pt x="793" y="304"/>
                  </a:lnTo>
                  <a:lnTo>
                    <a:pt x="829" y="364"/>
                  </a:lnTo>
                  <a:lnTo>
                    <a:pt x="861" y="396"/>
                  </a:lnTo>
                  <a:lnTo>
                    <a:pt x="893" y="436"/>
                  </a:lnTo>
                  <a:lnTo>
                    <a:pt x="929" y="456"/>
                  </a:lnTo>
                  <a:lnTo>
                    <a:pt x="961" y="476"/>
                  </a:lnTo>
                  <a:lnTo>
                    <a:pt x="993" y="500"/>
                  </a:lnTo>
                  <a:lnTo>
                    <a:pt x="1029" y="512"/>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2" name="Freeform 319"/>
            <p:cNvSpPr>
              <a:spLocks/>
            </p:cNvSpPr>
            <p:nvPr/>
          </p:nvSpPr>
          <p:spPr bwMode="auto">
            <a:xfrm>
              <a:off x="5270981" y="2019300"/>
              <a:ext cx="1769666" cy="133350"/>
            </a:xfrm>
            <a:custGeom>
              <a:avLst/>
              <a:gdLst>
                <a:gd name="T0" fmla="*/ 0 w 1029"/>
                <a:gd name="T1" fmla="*/ 80 h 84"/>
                <a:gd name="T2" fmla="*/ 32 w 1029"/>
                <a:gd name="T3" fmla="*/ 64 h 84"/>
                <a:gd name="T4" fmla="*/ 64 w 1029"/>
                <a:gd name="T5" fmla="*/ 84 h 84"/>
                <a:gd name="T6" fmla="*/ 96 w 1029"/>
                <a:gd name="T7" fmla="*/ 76 h 84"/>
                <a:gd name="T8" fmla="*/ 132 w 1029"/>
                <a:gd name="T9" fmla="*/ 80 h 84"/>
                <a:gd name="T10" fmla="*/ 164 w 1029"/>
                <a:gd name="T11" fmla="*/ 56 h 84"/>
                <a:gd name="T12" fmla="*/ 196 w 1029"/>
                <a:gd name="T13" fmla="*/ 80 h 84"/>
                <a:gd name="T14" fmla="*/ 232 w 1029"/>
                <a:gd name="T15" fmla="*/ 84 h 84"/>
                <a:gd name="T16" fmla="*/ 264 w 1029"/>
                <a:gd name="T17" fmla="*/ 68 h 84"/>
                <a:gd name="T18" fmla="*/ 296 w 1029"/>
                <a:gd name="T19" fmla="*/ 76 h 84"/>
                <a:gd name="T20" fmla="*/ 328 w 1029"/>
                <a:gd name="T21" fmla="*/ 84 h 84"/>
                <a:gd name="T22" fmla="*/ 364 w 1029"/>
                <a:gd name="T23" fmla="*/ 68 h 84"/>
                <a:gd name="T24" fmla="*/ 396 w 1029"/>
                <a:gd name="T25" fmla="*/ 64 h 84"/>
                <a:gd name="T26" fmla="*/ 428 w 1029"/>
                <a:gd name="T27" fmla="*/ 64 h 84"/>
                <a:gd name="T28" fmla="*/ 464 w 1029"/>
                <a:gd name="T29" fmla="*/ 60 h 84"/>
                <a:gd name="T30" fmla="*/ 496 w 1029"/>
                <a:gd name="T31" fmla="*/ 72 h 84"/>
                <a:gd name="T32" fmla="*/ 528 w 1029"/>
                <a:gd name="T33" fmla="*/ 56 h 84"/>
                <a:gd name="T34" fmla="*/ 560 w 1029"/>
                <a:gd name="T35" fmla="*/ 52 h 84"/>
                <a:gd name="T36" fmla="*/ 597 w 1029"/>
                <a:gd name="T37" fmla="*/ 60 h 84"/>
                <a:gd name="T38" fmla="*/ 629 w 1029"/>
                <a:gd name="T39" fmla="*/ 64 h 84"/>
                <a:gd name="T40" fmla="*/ 661 w 1029"/>
                <a:gd name="T41" fmla="*/ 52 h 84"/>
                <a:gd name="T42" fmla="*/ 697 w 1029"/>
                <a:gd name="T43" fmla="*/ 36 h 84"/>
                <a:gd name="T44" fmla="*/ 729 w 1029"/>
                <a:gd name="T45" fmla="*/ 16 h 84"/>
                <a:gd name="T46" fmla="*/ 761 w 1029"/>
                <a:gd name="T47" fmla="*/ 0 h 84"/>
                <a:gd name="T48" fmla="*/ 793 w 1029"/>
                <a:gd name="T49" fmla="*/ 8 h 84"/>
                <a:gd name="T50" fmla="*/ 829 w 1029"/>
                <a:gd name="T51" fmla="*/ 20 h 84"/>
                <a:gd name="T52" fmla="*/ 861 w 1029"/>
                <a:gd name="T53" fmla="*/ 44 h 84"/>
                <a:gd name="T54" fmla="*/ 893 w 1029"/>
                <a:gd name="T55" fmla="*/ 36 h 84"/>
                <a:gd name="T56" fmla="*/ 929 w 1029"/>
                <a:gd name="T57" fmla="*/ 52 h 84"/>
                <a:gd name="T58" fmla="*/ 961 w 1029"/>
                <a:gd name="T59" fmla="*/ 52 h 84"/>
                <a:gd name="T60" fmla="*/ 993 w 1029"/>
                <a:gd name="T61" fmla="*/ 60 h 84"/>
                <a:gd name="T62" fmla="*/ 1029 w 1029"/>
                <a:gd name="T63" fmla="*/ 6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4">
                  <a:moveTo>
                    <a:pt x="0" y="80"/>
                  </a:moveTo>
                  <a:lnTo>
                    <a:pt x="32" y="64"/>
                  </a:lnTo>
                  <a:lnTo>
                    <a:pt x="64" y="84"/>
                  </a:lnTo>
                  <a:lnTo>
                    <a:pt x="96" y="76"/>
                  </a:lnTo>
                  <a:lnTo>
                    <a:pt x="132" y="80"/>
                  </a:lnTo>
                  <a:lnTo>
                    <a:pt x="164" y="56"/>
                  </a:lnTo>
                  <a:lnTo>
                    <a:pt x="196" y="80"/>
                  </a:lnTo>
                  <a:lnTo>
                    <a:pt x="232" y="84"/>
                  </a:lnTo>
                  <a:lnTo>
                    <a:pt x="264" y="68"/>
                  </a:lnTo>
                  <a:lnTo>
                    <a:pt x="296" y="76"/>
                  </a:lnTo>
                  <a:lnTo>
                    <a:pt x="328" y="84"/>
                  </a:lnTo>
                  <a:lnTo>
                    <a:pt x="364" y="68"/>
                  </a:lnTo>
                  <a:lnTo>
                    <a:pt x="396" y="64"/>
                  </a:lnTo>
                  <a:lnTo>
                    <a:pt x="428" y="64"/>
                  </a:lnTo>
                  <a:lnTo>
                    <a:pt x="464" y="60"/>
                  </a:lnTo>
                  <a:lnTo>
                    <a:pt x="496" y="72"/>
                  </a:lnTo>
                  <a:lnTo>
                    <a:pt x="528" y="56"/>
                  </a:lnTo>
                  <a:lnTo>
                    <a:pt x="560" y="52"/>
                  </a:lnTo>
                  <a:lnTo>
                    <a:pt x="597" y="60"/>
                  </a:lnTo>
                  <a:lnTo>
                    <a:pt x="629" y="64"/>
                  </a:lnTo>
                  <a:lnTo>
                    <a:pt x="661" y="52"/>
                  </a:lnTo>
                  <a:lnTo>
                    <a:pt x="697" y="36"/>
                  </a:lnTo>
                  <a:lnTo>
                    <a:pt x="729" y="16"/>
                  </a:lnTo>
                  <a:lnTo>
                    <a:pt x="761" y="0"/>
                  </a:lnTo>
                  <a:lnTo>
                    <a:pt x="793" y="8"/>
                  </a:lnTo>
                  <a:lnTo>
                    <a:pt x="829" y="20"/>
                  </a:lnTo>
                  <a:lnTo>
                    <a:pt x="861" y="44"/>
                  </a:lnTo>
                  <a:lnTo>
                    <a:pt x="893" y="36"/>
                  </a:lnTo>
                  <a:lnTo>
                    <a:pt x="929" y="52"/>
                  </a:lnTo>
                  <a:lnTo>
                    <a:pt x="961" y="52"/>
                  </a:lnTo>
                  <a:lnTo>
                    <a:pt x="993" y="60"/>
                  </a:lnTo>
                  <a:lnTo>
                    <a:pt x="1029" y="68"/>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3" name="Rectangle 320"/>
            <p:cNvSpPr>
              <a:spLocks noChangeArrowheads="1"/>
            </p:cNvSpPr>
            <p:nvPr/>
          </p:nvSpPr>
          <p:spPr bwMode="auto">
            <a:xfrm>
              <a:off x="5780039" y="704850"/>
              <a:ext cx="686085"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states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34" name="Rectangle 321"/>
            <p:cNvSpPr>
              <a:spLocks noChangeArrowheads="1"/>
            </p:cNvSpPr>
            <p:nvPr/>
          </p:nvSpPr>
          <p:spPr bwMode="auto">
            <a:xfrm>
              <a:off x="6048327" y="2660650"/>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436" name="Rectangle 323"/>
            <p:cNvSpPr>
              <a:spLocks noChangeArrowheads="1"/>
            </p:cNvSpPr>
            <p:nvPr/>
          </p:nvSpPr>
          <p:spPr bwMode="auto">
            <a:xfrm>
              <a:off x="2944102" y="4230688"/>
              <a:ext cx="1769666" cy="162560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7" name="Line 324"/>
            <p:cNvSpPr>
              <a:spLocks noChangeShapeType="1"/>
            </p:cNvSpPr>
            <p:nvPr/>
          </p:nvSpPr>
          <p:spPr bwMode="auto">
            <a:xfrm>
              <a:off x="2944102" y="5856288"/>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8" name="Line 325"/>
            <p:cNvSpPr>
              <a:spLocks noChangeShapeType="1"/>
            </p:cNvSpPr>
            <p:nvPr/>
          </p:nvSpPr>
          <p:spPr bwMode="auto">
            <a:xfrm flipV="1">
              <a:off x="2944102" y="4230688"/>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9" name="Line 326"/>
            <p:cNvSpPr>
              <a:spLocks noChangeShapeType="1"/>
            </p:cNvSpPr>
            <p:nvPr/>
          </p:nvSpPr>
          <p:spPr bwMode="auto">
            <a:xfrm flipV="1">
              <a:off x="3177993" y="5837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0" name="Rectangle 327"/>
            <p:cNvSpPr>
              <a:spLocks noChangeArrowheads="1"/>
            </p:cNvSpPr>
            <p:nvPr/>
          </p:nvSpPr>
          <p:spPr bwMode="auto">
            <a:xfrm>
              <a:off x="3157356" y="588168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41" name="Line 328"/>
            <p:cNvSpPr>
              <a:spLocks noChangeShapeType="1"/>
            </p:cNvSpPr>
            <p:nvPr/>
          </p:nvSpPr>
          <p:spPr bwMode="auto">
            <a:xfrm flipV="1">
              <a:off x="3460039" y="5837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2" name="Rectangle 329"/>
            <p:cNvSpPr>
              <a:spLocks noChangeArrowheads="1"/>
            </p:cNvSpPr>
            <p:nvPr/>
          </p:nvSpPr>
          <p:spPr bwMode="auto">
            <a:xfrm>
              <a:off x="3418764"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43" name="Line 330"/>
            <p:cNvSpPr>
              <a:spLocks noChangeShapeType="1"/>
            </p:cNvSpPr>
            <p:nvPr/>
          </p:nvSpPr>
          <p:spPr bwMode="auto">
            <a:xfrm flipV="1">
              <a:off x="3743805" y="5837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4" name="Rectangle 331"/>
            <p:cNvSpPr>
              <a:spLocks noChangeArrowheads="1"/>
            </p:cNvSpPr>
            <p:nvPr/>
          </p:nvSpPr>
          <p:spPr bwMode="auto">
            <a:xfrm>
              <a:off x="3702530"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45" name="Line 332"/>
            <p:cNvSpPr>
              <a:spLocks noChangeShapeType="1"/>
            </p:cNvSpPr>
            <p:nvPr/>
          </p:nvSpPr>
          <p:spPr bwMode="auto">
            <a:xfrm flipV="1">
              <a:off x="4025851" y="5837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6" name="Rectangle 333"/>
            <p:cNvSpPr>
              <a:spLocks noChangeArrowheads="1"/>
            </p:cNvSpPr>
            <p:nvPr/>
          </p:nvSpPr>
          <p:spPr bwMode="auto">
            <a:xfrm>
              <a:off x="3984576"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47" name="Line 334"/>
            <p:cNvSpPr>
              <a:spLocks noChangeShapeType="1"/>
            </p:cNvSpPr>
            <p:nvPr/>
          </p:nvSpPr>
          <p:spPr bwMode="auto">
            <a:xfrm flipV="1">
              <a:off x="4314776" y="5837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8" name="Rectangle 335"/>
            <p:cNvSpPr>
              <a:spLocks noChangeArrowheads="1"/>
            </p:cNvSpPr>
            <p:nvPr/>
          </p:nvSpPr>
          <p:spPr bwMode="auto">
            <a:xfrm>
              <a:off x="4273501"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49" name="Line 336"/>
            <p:cNvSpPr>
              <a:spLocks noChangeShapeType="1"/>
            </p:cNvSpPr>
            <p:nvPr/>
          </p:nvSpPr>
          <p:spPr bwMode="auto">
            <a:xfrm flipV="1">
              <a:off x="4596822" y="5837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0" name="Rectangle 337"/>
            <p:cNvSpPr>
              <a:spLocks noChangeArrowheads="1"/>
            </p:cNvSpPr>
            <p:nvPr/>
          </p:nvSpPr>
          <p:spPr bwMode="auto">
            <a:xfrm>
              <a:off x="4555547"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51" name="Line 338"/>
            <p:cNvSpPr>
              <a:spLocks noChangeShapeType="1"/>
            </p:cNvSpPr>
            <p:nvPr/>
          </p:nvSpPr>
          <p:spPr bwMode="auto">
            <a:xfrm>
              <a:off x="2944102" y="55197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2" name="Rectangle 339"/>
            <p:cNvSpPr>
              <a:spLocks noChangeArrowheads="1"/>
            </p:cNvSpPr>
            <p:nvPr/>
          </p:nvSpPr>
          <p:spPr bwMode="auto">
            <a:xfrm>
              <a:off x="2792760" y="5468938"/>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53" name="Line 340"/>
            <p:cNvSpPr>
              <a:spLocks noChangeShapeType="1"/>
            </p:cNvSpPr>
            <p:nvPr/>
          </p:nvSpPr>
          <p:spPr bwMode="auto">
            <a:xfrm>
              <a:off x="2944102" y="513238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4" name="Rectangle 341"/>
            <p:cNvSpPr>
              <a:spLocks noChangeArrowheads="1"/>
            </p:cNvSpPr>
            <p:nvPr/>
          </p:nvSpPr>
          <p:spPr bwMode="auto">
            <a:xfrm>
              <a:off x="2882189" y="508158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55" name="Line 342"/>
            <p:cNvSpPr>
              <a:spLocks noChangeShapeType="1"/>
            </p:cNvSpPr>
            <p:nvPr/>
          </p:nvSpPr>
          <p:spPr bwMode="auto">
            <a:xfrm>
              <a:off x="2944102" y="475138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6" name="Rectangle 343"/>
            <p:cNvSpPr>
              <a:spLocks noChangeArrowheads="1"/>
            </p:cNvSpPr>
            <p:nvPr/>
          </p:nvSpPr>
          <p:spPr bwMode="auto">
            <a:xfrm>
              <a:off x="2820277" y="470058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57" name="Line 344"/>
            <p:cNvSpPr>
              <a:spLocks noChangeShapeType="1"/>
            </p:cNvSpPr>
            <p:nvPr/>
          </p:nvSpPr>
          <p:spPr bwMode="auto">
            <a:xfrm>
              <a:off x="2944102" y="43640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8" name="Rectangle 345"/>
            <p:cNvSpPr>
              <a:spLocks noChangeArrowheads="1"/>
            </p:cNvSpPr>
            <p:nvPr/>
          </p:nvSpPr>
          <p:spPr bwMode="auto">
            <a:xfrm>
              <a:off x="2882189" y="431323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59" name="Freeform 346"/>
            <p:cNvSpPr>
              <a:spLocks/>
            </p:cNvSpPr>
            <p:nvPr/>
          </p:nvSpPr>
          <p:spPr bwMode="auto">
            <a:xfrm>
              <a:off x="2944102" y="5132388"/>
              <a:ext cx="1769666" cy="6350"/>
            </a:xfrm>
            <a:custGeom>
              <a:avLst/>
              <a:gdLst>
                <a:gd name="T0" fmla="*/ 0 w 1029"/>
                <a:gd name="T1" fmla="*/ 0 h 4"/>
                <a:gd name="T2" fmla="*/ 36 w 1029"/>
                <a:gd name="T3" fmla="*/ 4 h 4"/>
                <a:gd name="T4" fmla="*/ 68 w 1029"/>
                <a:gd name="T5" fmla="*/ 4 h 4"/>
                <a:gd name="T6" fmla="*/ 100 w 1029"/>
                <a:gd name="T7" fmla="*/ 4 h 4"/>
                <a:gd name="T8" fmla="*/ 136 w 1029"/>
                <a:gd name="T9" fmla="*/ 0 h 4"/>
                <a:gd name="T10" fmla="*/ 168 w 1029"/>
                <a:gd name="T11" fmla="*/ 4 h 4"/>
                <a:gd name="T12" fmla="*/ 200 w 1029"/>
                <a:gd name="T13" fmla="*/ 0 h 4"/>
                <a:gd name="T14" fmla="*/ 232 w 1029"/>
                <a:gd name="T15" fmla="*/ 0 h 4"/>
                <a:gd name="T16" fmla="*/ 268 w 1029"/>
                <a:gd name="T17" fmla="*/ 0 h 4"/>
                <a:gd name="T18" fmla="*/ 300 w 1029"/>
                <a:gd name="T19" fmla="*/ 0 h 4"/>
                <a:gd name="T20" fmla="*/ 332 w 1029"/>
                <a:gd name="T21" fmla="*/ 0 h 4"/>
                <a:gd name="T22" fmla="*/ 364 w 1029"/>
                <a:gd name="T23" fmla="*/ 0 h 4"/>
                <a:gd name="T24" fmla="*/ 401 w 1029"/>
                <a:gd name="T25" fmla="*/ 0 h 4"/>
                <a:gd name="T26" fmla="*/ 433 w 1029"/>
                <a:gd name="T27" fmla="*/ 0 h 4"/>
                <a:gd name="T28" fmla="*/ 465 w 1029"/>
                <a:gd name="T29" fmla="*/ 4 h 4"/>
                <a:gd name="T30" fmla="*/ 497 w 1029"/>
                <a:gd name="T31" fmla="*/ 4 h 4"/>
                <a:gd name="T32" fmla="*/ 533 w 1029"/>
                <a:gd name="T33" fmla="*/ 0 h 4"/>
                <a:gd name="T34" fmla="*/ 565 w 1029"/>
                <a:gd name="T35" fmla="*/ 4 h 4"/>
                <a:gd name="T36" fmla="*/ 597 w 1029"/>
                <a:gd name="T37" fmla="*/ 0 h 4"/>
                <a:gd name="T38" fmla="*/ 629 w 1029"/>
                <a:gd name="T39" fmla="*/ 0 h 4"/>
                <a:gd name="T40" fmla="*/ 665 w 1029"/>
                <a:gd name="T41" fmla="*/ 0 h 4"/>
                <a:gd name="T42" fmla="*/ 697 w 1029"/>
                <a:gd name="T43" fmla="*/ 4 h 4"/>
                <a:gd name="T44" fmla="*/ 729 w 1029"/>
                <a:gd name="T45" fmla="*/ 4 h 4"/>
                <a:gd name="T46" fmla="*/ 761 w 1029"/>
                <a:gd name="T47" fmla="*/ 4 h 4"/>
                <a:gd name="T48" fmla="*/ 797 w 1029"/>
                <a:gd name="T49" fmla="*/ 0 h 4"/>
                <a:gd name="T50" fmla="*/ 829 w 1029"/>
                <a:gd name="T51" fmla="*/ 0 h 4"/>
                <a:gd name="T52" fmla="*/ 861 w 1029"/>
                <a:gd name="T53" fmla="*/ 0 h 4"/>
                <a:gd name="T54" fmla="*/ 893 w 1029"/>
                <a:gd name="T55" fmla="*/ 4 h 4"/>
                <a:gd name="T56" fmla="*/ 929 w 1029"/>
                <a:gd name="T57" fmla="*/ 4 h 4"/>
                <a:gd name="T58" fmla="*/ 961 w 1029"/>
                <a:gd name="T59" fmla="*/ 0 h 4"/>
                <a:gd name="T60" fmla="*/ 993 w 1029"/>
                <a:gd name="T61" fmla="*/ 0 h 4"/>
                <a:gd name="T62" fmla="*/ 1029 w 1029"/>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
                  <a:moveTo>
                    <a:pt x="0" y="0"/>
                  </a:moveTo>
                  <a:lnTo>
                    <a:pt x="36" y="4"/>
                  </a:lnTo>
                  <a:lnTo>
                    <a:pt x="68" y="4"/>
                  </a:lnTo>
                  <a:lnTo>
                    <a:pt x="100" y="4"/>
                  </a:lnTo>
                  <a:lnTo>
                    <a:pt x="136" y="0"/>
                  </a:lnTo>
                  <a:lnTo>
                    <a:pt x="168" y="4"/>
                  </a:lnTo>
                  <a:lnTo>
                    <a:pt x="200" y="0"/>
                  </a:lnTo>
                  <a:lnTo>
                    <a:pt x="232" y="0"/>
                  </a:lnTo>
                  <a:lnTo>
                    <a:pt x="268" y="0"/>
                  </a:lnTo>
                  <a:lnTo>
                    <a:pt x="300" y="0"/>
                  </a:lnTo>
                  <a:lnTo>
                    <a:pt x="332" y="0"/>
                  </a:lnTo>
                  <a:lnTo>
                    <a:pt x="364" y="0"/>
                  </a:lnTo>
                  <a:lnTo>
                    <a:pt x="401" y="0"/>
                  </a:lnTo>
                  <a:lnTo>
                    <a:pt x="433" y="0"/>
                  </a:lnTo>
                  <a:lnTo>
                    <a:pt x="465" y="4"/>
                  </a:lnTo>
                  <a:lnTo>
                    <a:pt x="497" y="4"/>
                  </a:lnTo>
                  <a:lnTo>
                    <a:pt x="533" y="0"/>
                  </a:lnTo>
                  <a:lnTo>
                    <a:pt x="565" y="4"/>
                  </a:lnTo>
                  <a:lnTo>
                    <a:pt x="597" y="0"/>
                  </a:lnTo>
                  <a:lnTo>
                    <a:pt x="629" y="0"/>
                  </a:lnTo>
                  <a:lnTo>
                    <a:pt x="665" y="0"/>
                  </a:lnTo>
                  <a:lnTo>
                    <a:pt x="697" y="4"/>
                  </a:lnTo>
                  <a:lnTo>
                    <a:pt x="729" y="4"/>
                  </a:lnTo>
                  <a:lnTo>
                    <a:pt x="761" y="4"/>
                  </a:lnTo>
                  <a:lnTo>
                    <a:pt x="797" y="0"/>
                  </a:lnTo>
                  <a:lnTo>
                    <a:pt x="829" y="0"/>
                  </a:lnTo>
                  <a:lnTo>
                    <a:pt x="861" y="0"/>
                  </a:lnTo>
                  <a:lnTo>
                    <a:pt x="893" y="4"/>
                  </a:lnTo>
                  <a:lnTo>
                    <a:pt x="929" y="4"/>
                  </a:lnTo>
                  <a:lnTo>
                    <a:pt x="961" y="0"/>
                  </a:lnTo>
                  <a:lnTo>
                    <a:pt x="993" y="0"/>
                  </a:lnTo>
                  <a:lnTo>
                    <a:pt x="1029" y="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0" name="Freeform 347"/>
            <p:cNvSpPr>
              <a:spLocks/>
            </p:cNvSpPr>
            <p:nvPr/>
          </p:nvSpPr>
          <p:spPr bwMode="auto">
            <a:xfrm>
              <a:off x="2944102" y="4383088"/>
              <a:ext cx="1769666" cy="787400"/>
            </a:xfrm>
            <a:custGeom>
              <a:avLst/>
              <a:gdLst>
                <a:gd name="T0" fmla="*/ 0 w 1029"/>
                <a:gd name="T1" fmla="*/ 472 h 496"/>
                <a:gd name="T2" fmla="*/ 36 w 1029"/>
                <a:gd name="T3" fmla="*/ 472 h 496"/>
                <a:gd name="T4" fmla="*/ 68 w 1029"/>
                <a:gd name="T5" fmla="*/ 496 h 496"/>
                <a:gd name="T6" fmla="*/ 100 w 1029"/>
                <a:gd name="T7" fmla="*/ 496 h 496"/>
                <a:gd name="T8" fmla="*/ 136 w 1029"/>
                <a:gd name="T9" fmla="*/ 488 h 496"/>
                <a:gd name="T10" fmla="*/ 168 w 1029"/>
                <a:gd name="T11" fmla="*/ 492 h 496"/>
                <a:gd name="T12" fmla="*/ 200 w 1029"/>
                <a:gd name="T13" fmla="*/ 468 h 496"/>
                <a:gd name="T14" fmla="*/ 232 w 1029"/>
                <a:gd name="T15" fmla="*/ 472 h 496"/>
                <a:gd name="T16" fmla="*/ 268 w 1029"/>
                <a:gd name="T17" fmla="*/ 472 h 496"/>
                <a:gd name="T18" fmla="*/ 300 w 1029"/>
                <a:gd name="T19" fmla="*/ 448 h 496"/>
                <a:gd name="T20" fmla="*/ 332 w 1029"/>
                <a:gd name="T21" fmla="*/ 412 h 496"/>
                <a:gd name="T22" fmla="*/ 364 w 1029"/>
                <a:gd name="T23" fmla="*/ 340 h 496"/>
                <a:gd name="T24" fmla="*/ 401 w 1029"/>
                <a:gd name="T25" fmla="*/ 248 h 496"/>
                <a:gd name="T26" fmla="*/ 433 w 1029"/>
                <a:gd name="T27" fmla="*/ 140 h 496"/>
                <a:gd name="T28" fmla="*/ 465 w 1029"/>
                <a:gd name="T29" fmla="*/ 48 h 496"/>
                <a:gd name="T30" fmla="*/ 497 w 1029"/>
                <a:gd name="T31" fmla="*/ 0 h 496"/>
                <a:gd name="T32" fmla="*/ 533 w 1029"/>
                <a:gd name="T33" fmla="*/ 24 h 496"/>
                <a:gd name="T34" fmla="*/ 565 w 1029"/>
                <a:gd name="T35" fmla="*/ 100 h 496"/>
                <a:gd name="T36" fmla="*/ 597 w 1029"/>
                <a:gd name="T37" fmla="*/ 200 h 496"/>
                <a:gd name="T38" fmla="*/ 629 w 1029"/>
                <a:gd name="T39" fmla="*/ 296 h 496"/>
                <a:gd name="T40" fmla="*/ 665 w 1029"/>
                <a:gd name="T41" fmla="*/ 372 h 496"/>
                <a:gd name="T42" fmla="*/ 697 w 1029"/>
                <a:gd name="T43" fmla="*/ 424 h 496"/>
                <a:gd name="T44" fmla="*/ 729 w 1029"/>
                <a:gd name="T45" fmla="*/ 452 h 496"/>
                <a:gd name="T46" fmla="*/ 761 w 1029"/>
                <a:gd name="T47" fmla="*/ 468 h 496"/>
                <a:gd name="T48" fmla="*/ 797 w 1029"/>
                <a:gd name="T49" fmla="*/ 480 h 496"/>
                <a:gd name="T50" fmla="*/ 829 w 1029"/>
                <a:gd name="T51" fmla="*/ 484 h 496"/>
                <a:gd name="T52" fmla="*/ 861 w 1029"/>
                <a:gd name="T53" fmla="*/ 484 h 496"/>
                <a:gd name="T54" fmla="*/ 893 w 1029"/>
                <a:gd name="T55" fmla="*/ 492 h 496"/>
                <a:gd name="T56" fmla="*/ 929 w 1029"/>
                <a:gd name="T57" fmla="*/ 492 h 496"/>
                <a:gd name="T58" fmla="*/ 961 w 1029"/>
                <a:gd name="T59" fmla="*/ 492 h 496"/>
                <a:gd name="T60" fmla="*/ 993 w 1029"/>
                <a:gd name="T61" fmla="*/ 496 h 496"/>
                <a:gd name="T62" fmla="*/ 1029 w 1029"/>
                <a:gd name="T63" fmla="*/ 49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96">
                  <a:moveTo>
                    <a:pt x="0" y="472"/>
                  </a:moveTo>
                  <a:lnTo>
                    <a:pt x="36" y="472"/>
                  </a:lnTo>
                  <a:lnTo>
                    <a:pt x="68" y="496"/>
                  </a:lnTo>
                  <a:lnTo>
                    <a:pt x="100" y="496"/>
                  </a:lnTo>
                  <a:lnTo>
                    <a:pt x="136" y="488"/>
                  </a:lnTo>
                  <a:lnTo>
                    <a:pt x="168" y="492"/>
                  </a:lnTo>
                  <a:lnTo>
                    <a:pt x="200" y="468"/>
                  </a:lnTo>
                  <a:lnTo>
                    <a:pt x="232" y="472"/>
                  </a:lnTo>
                  <a:lnTo>
                    <a:pt x="268" y="472"/>
                  </a:lnTo>
                  <a:lnTo>
                    <a:pt x="300" y="448"/>
                  </a:lnTo>
                  <a:lnTo>
                    <a:pt x="332" y="412"/>
                  </a:lnTo>
                  <a:lnTo>
                    <a:pt x="364" y="340"/>
                  </a:lnTo>
                  <a:lnTo>
                    <a:pt x="401" y="248"/>
                  </a:lnTo>
                  <a:lnTo>
                    <a:pt x="433" y="140"/>
                  </a:lnTo>
                  <a:lnTo>
                    <a:pt x="465" y="48"/>
                  </a:lnTo>
                  <a:lnTo>
                    <a:pt x="497" y="0"/>
                  </a:lnTo>
                  <a:lnTo>
                    <a:pt x="533" y="24"/>
                  </a:lnTo>
                  <a:lnTo>
                    <a:pt x="565" y="100"/>
                  </a:lnTo>
                  <a:lnTo>
                    <a:pt x="597" y="200"/>
                  </a:lnTo>
                  <a:lnTo>
                    <a:pt x="629" y="296"/>
                  </a:lnTo>
                  <a:lnTo>
                    <a:pt x="665" y="372"/>
                  </a:lnTo>
                  <a:lnTo>
                    <a:pt x="697" y="424"/>
                  </a:lnTo>
                  <a:lnTo>
                    <a:pt x="729" y="452"/>
                  </a:lnTo>
                  <a:lnTo>
                    <a:pt x="761" y="468"/>
                  </a:lnTo>
                  <a:lnTo>
                    <a:pt x="797" y="480"/>
                  </a:lnTo>
                  <a:lnTo>
                    <a:pt x="829" y="484"/>
                  </a:lnTo>
                  <a:lnTo>
                    <a:pt x="861" y="484"/>
                  </a:lnTo>
                  <a:lnTo>
                    <a:pt x="893" y="492"/>
                  </a:lnTo>
                  <a:lnTo>
                    <a:pt x="929" y="492"/>
                  </a:lnTo>
                  <a:lnTo>
                    <a:pt x="961" y="492"/>
                  </a:lnTo>
                  <a:lnTo>
                    <a:pt x="993" y="496"/>
                  </a:lnTo>
                  <a:lnTo>
                    <a:pt x="1029" y="492"/>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1" name="Freeform 348"/>
            <p:cNvSpPr>
              <a:spLocks/>
            </p:cNvSpPr>
            <p:nvPr/>
          </p:nvSpPr>
          <p:spPr bwMode="auto">
            <a:xfrm>
              <a:off x="2944102" y="5005388"/>
              <a:ext cx="1769666" cy="317500"/>
            </a:xfrm>
            <a:custGeom>
              <a:avLst/>
              <a:gdLst>
                <a:gd name="T0" fmla="*/ 0 w 1029"/>
                <a:gd name="T1" fmla="*/ 80 h 200"/>
                <a:gd name="T2" fmla="*/ 36 w 1029"/>
                <a:gd name="T3" fmla="*/ 76 h 200"/>
                <a:gd name="T4" fmla="*/ 68 w 1029"/>
                <a:gd name="T5" fmla="*/ 116 h 200"/>
                <a:gd name="T6" fmla="*/ 100 w 1029"/>
                <a:gd name="T7" fmla="*/ 60 h 200"/>
                <a:gd name="T8" fmla="*/ 136 w 1029"/>
                <a:gd name="T9" fmla="*/ 80 h 200"/>
                <a:gd name="T10" fmla="*/ 168 w 1029"/>
                <a:gd name="T11" fmla="*/ 52 h 200"/>
                <a:gd name="T12" fmla="*/ 200 w 1029"/>
                <a:gd name="T13" fmla="*/ 132 h 200"/>
                <a:gd name="T14" fmla="*/ 232 w 1029"/>
                <a:gd name="T15" fmla="*/ 72 h 200"/>
                <a:gd name="T16" fmla="*/ 268 w 1029"/>
                <a:gd name="T17" fmla="*/ 64 h 200"/>
                <a:gd name="T18" fmla="*/ 300 w 1029"/>
                <a:gd name="T19" fmla="*/ 100 h 200"/>
                <a:gd name="T20" fmla="*/ 332 w 1029"/>
                <a:gd name="T21" fmla="*/ 84 h 200"/>
                <a:gd name="T22" fmla="*/ 364 w 1029"/>
                <a:gd name="T23" fmla="*/ 52 h 200"/>
                <a:gd name="T24" fmla="*/ 401 w 1029"/>
                <a:gd name="T25" fmla="*/ 92 h 200"/>
                <a:gd name="T26" fmla="*/ 433 w 1029"/>
                <a:gd name="T27" fmla="*/ 124 h 200"/>
                <a:gd name="T28" fmla="*/ 465 w 1029"/>
                <a:gd name="T29" fmla="*/ 176 h 200"/>
                <a:gd name="T30" fmla="*/ 497 w 1029"/>
                <a:gd name="T31" fmla="*/ 200 h 200"/>
                <a:gd name="T32" fmla="*/ 533 w 1029"/>
                <a:gd name="T33" fmla="*/ 152 h 200"/>
                <a:gd name="T34" fmla="*/ 565 w 1029"/>
                <a:gd name="T35" fmla="*/ 104 h 200"/>
                <a:gd name="T36" fmla="*/ 597 w 1029"/>
                <a:gd name="T37" fmla="*/ 76 h 200"/>
                <a:gd name="T38" fmla="*/ 629 w 1029"/>
                <a:gd name="T39" fmla="*/ 16 h 200"/>
                <a:gd name="T40" fmla="*/ 665 w 1029"/>
                <a:gd name="T41" fmla="*/ 0 h 200"/>
                <a:gd name="T42" fmla="*/ 697 w 1029"/>
                <a:gd name="T43" fmla="*/ 8 h 200"/>
                <a:gd name="T44" fmla="*/ 729 w 1029"/>
                <a:gd name="T45" fmla="*/ 24 h 200"/>
                <a:gd name="T46" fmla="*/ 761 w 1029"/>
                <a:gd name="T47" fmla="*/ 32 h 200"/>
                <a:gd name="T48" fmla="*/ 797 w 1029"/>
                <a:gd name="T49" fmla="*/ 44 h 200"/>
                <a:gd name="T50" fmla="*/ 829 w 1029"/>
                <a:gd name="T51" fmla="*/ 60 h 200"/>
                <a:gd name="T52" fmla="*/ 861 w 1029"/>
                <a:gd name="T53" fmla="*/ 64 h 200"/>
                <a:gd name="T54" fmla="*/ 893 w 1029"/>
                <a:gd name="T55" fmla="*/ 52 h 200"/>
                <a:gd name="T56" fmla="*/ 929 w 1029"/>
                <a:gd name="T57" fmla="*/ 72 h 200"/>
                <a:gd name="T58" fmla="*/ 961 w 1029"/>
                <a:gd name="T59" fmla="*/ 68 h 200"/>
                <a:gd name="T60" fmla="*/ 993 w 1029"/>
                <a:gd name="T61" fmla="*/ 80 h 200"/>
                <a:gd name="T62" fmla="*/ 1029 w 1029"/>
                <a:gd name="T63"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0">
                  <a:moveTo>
                    <a:pt x="0" y="80"/>
                  </a:moveTo>
                  <a:lnTo>
                    <a:pt x="36" y="76"/>
                  </a:lnTo>
                  <a:lnTo>
                    <a:pt x="68" y="116"/>
                  </a:lnTo>
                  <a:lnTo>
                    <a:pt x="100" y="60"/>
                  </a:lnTo>
                  <a:lnTo>
                    <a:pt x="136" y="80"/>
                  </a:lnTo>
                  <a:lnTo>
                    <a:pt x="168" y="52"/>
                  </a:lnTo>
                  <a:lnTo>
                    <a:pt x="200" y="132"/>
                  </a:lnTo>
                  <a:lnTo>
                    <a:pt x="232" y="72"/>
                  </a:lnTo>
                  <a:lnTo>
                    <a:pt x="268" y="64"/>
                  </a:lnTo>
                  <a:lnTo>
                    <a:pt x="300" y="100"/>
                  </a:lnTo>
                  <a:lnTo>
                    <a:pt x="332" y="84"/>
                  </a:lnTo>
                  <a:lnTo>
                    <a:pt x="364" y="52"/>
                  </a:lnTo>
                  <a:lnTo>
                    <a:pt x="401" y="92"/>
                  </a:lnTo>
                  <a:lnTo>
                    <a:pt x="433" y="124"/>
                  </a:lnTo>
                  <a:lnTo>
                    <a:pt x="465" y="176"/>
                  </a:lnTo>
                  <a:lnTo>
                    <a:pt x="497" y="200"/>
                  </a:lnTo>
                  <a:lnTo>
                    <a:pt x="533" y="152"/>
                  </a:lnTo>
                  <a:lnTo>
                    <a:pt x="565" y="104"/>
                  </a:lnTo>
                  <a:lnTo>
                    <a:pt x="597" y="76"/>
                  </a:lnTo>
                  <a:lnTo>
                    <a:pt x="629" y="16"/>
                  </a:lnTo>
                  <a:lnTo>
                    <a:pt x="665" y="0"/>
                  </a:lnTo>
                  <a:lnTo>
                    <a:pt x="697" y="8"/>
                  </a:lnTo>
                  <a:lnTo>
                    <a:pt x="729" y="24"/>
                  </a:lnTo>
                  <a:lnTo>
                    <a:pt x="761" y="32"/>
                  </a:lnTo>
                  <a:lnTo>
                    <a:pt x="797" y="44"/>
                  </a:lnTo>
                  <a:lnTo>
                    <a:pt x="829" y="60"/>
                  </a:lnTo>
                  <a:lnTo>
                    <a:pt x="861" y="64"/>
                  </a:lnTo>
                  <a:lnTo>
                    <a:pt x="893" y="52"/>
                  </a:lnTo>
                  <a:lnTo>
                    <a:pt x="929" y="72"/>
                  </a:lnTo>
                  <a:lnTo>
                    <a:pt x="961" y="68"/>
                  </a:lnTo>
                  <a:lnTo>
                    <a:pt x="993" y="80"/>
                  </a:lnTo>
                  <a:lnTo>
                    <a:pt x="1029" y="80"/>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2" name="Freeform 349"/>
            <p:cNvSpPr>
              <a:spLocks/>
            </p:cNvSpPr>
            <p:nvPr/>
          </p:nvSpPr>
          <p:spPr bwMode="auto">
            <a:xfrm>
              <a:off x="2944102" y="5132388"/>
              <a:ext cx="1769666" cy="88900"/>
            </a:xfrm>
            <a:custGeom>
              <a:avLst/>
              <a:gdLst>
                <a:gd name="T0" fmla="*/ 0 w 1029"/>
                <a:gd name="T1" fmla="*/ 0 h 56"/>
                <a:gd name="T2" fmla="*/ 36 w 1029"/>
                <a:gd name="T3" fmla="*/ 0 h 56"/>
                <a:gd name="T4" fmla="*/ 68 w 1029"/>
                <a:gd name="T5" fmla="*/ 24 h 56"/>
                <a:gd name="T6" fmla="*/ 100 w 1029"/>
                <a:gd name="T7" fmla="*/ 24 h 56"/>
                <a:gd name="T8" fmla="*/ 136 w 1029"/>
                <a:gd name="T9" fmla="*/ 16 h 56"/>
                <a:gd name="T10" fmla="*/ 168 w 1029"/>
                <a:gd name="T11" fmla="*/ 20 h 56"/>
                <a:gd name="T12" fmla="*/ 200 w 1029"/>
                <a:gd name="T13" fmla="*/ 0 h 56"/>
                <a:gd name="T14" fmla="*/ 232 w 1029"/>
                <a:gd name="T15" fmla="*/ 12 h 56"/>
                <a:gd name="T16" fmla="*/ 268 w 1029"/>
                <a:gd name="T17" fmla="*/ 24 h 56"/>
                <a:gd name="T18" fmla="*/ 300 w 1029"/>
                <a:gd name="T19" fmla="*/ 28 h 56"/>
                <a:gd name="T20" fmla="*/ 332 w 1029"/>
                <a:gd name="T21" fmla="*/ 40 h 56"/>
                <a:gd name="T22" fmla="*/ 364 w 1029"/>
                <a:gd name="T23" fmla="*/ 44 h 56"/>
                <a:gd name="T24" fmla="*/ 401 w 1029"/>
                <a:gd name="T25" fmla="*/ 56 h 56"/>
                <a:gd name="T26" fmla="*/ 433 w 1029"/>
                <a:gd name="T27" fmla="*/ 48 h 56"/>
                <a:gd name="T28" fmla="*/ 465 w 1029"/>
                <a:gd name="T29" fmla="*/ 32 h 56"/>
                <a:gd name="T30" fmla="*/ 497 w 1029"/>
                <a:gd name="T31" fmla="*/ 16 h 56"/>
                <a:gd name="T32" fmla="*/ 533 w 1029"/>
                <a:gd name="T33" fmla="*/ 12 h 56"/>
                <a:gd name="T34" fmla="*/ 565 w 1029"/>
                <a:gd name="T35" fmla="*/ 8 h 56"/>
                <a:gd name="T36" fmla="*/ 597 w 1029"/>
                <a:gd name="T37" fmla="*/ 8 h 56"/>
                <a:gd name="T38" fmla="*/ 629 w 1029"/>
                <a:gd name="T39" fmla="*/ 4 h 56"/>
                <a:gd name="T40" fmla="*/ 665 w 1029"/>
                <a:gd name="T41" fmla="*/ 4 h 56"/>
                <a:gd name="T42" fmla="*/ 697 w 1029"/>
                <a:gd name="T43" fmla="*/ 4 h 56"/>
                <a:gd name="T44" fmla="*/ 729 w 1029"/>
                <a:gd name="T45" fmla="*/ 4 h 56"/>
                <a:gd name="T46" fmla="*/ 761 w 1029"/>
                <a:gd name="T47" fmla="*/ 8 h 56"/>
                <a:gd name="T48" fmla="*/ 797 w 1029"/>
                <a:gd name="T49" fmla="*/ 8 h 56"/>
                <a:gd name="T50" fmla="*/ 829 w 1029"/>
                <a:gd name="T51" fmla="*/ 16 h 56"/>
                <a:gd name="T52" fmla="*/ 861 w 1029"/>
                <a:gd name="T53" fmla="*/ 16 h 56"/>
                <a:gd name="T54" fmla="*/ 893 w 1029"/>
                <a:gd name="T55" fmla="*/ 20 h 56"/>
                <a:gd name="T56" fmla="*/ 929 w 1029"/>
                <a:gd name="T57" fmla="*/ 20 h 56"/>
                <a:gd name="T58" fmla="*/ 961 w 1029"/>
                <a:gd name="T59" fmla="*/ 20 h 56"/>
                <a:gd name="T60" fmla="*/ 993 w 1029"/>
                <a:gd name="T61" fmla="*/ 24 h 56"/>
                <a:gd name="T62" fmla="*/ 1029 w 1029"/>
                <a:gd name="T63"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6">
                  <a:moveTo>
                    <a:pt x="0" y="0"/>
                  </a:moveTo>
                  <a:lnTo>
                    <a:pt x="36" y="0"/>
                  </a:lnTo>
                  <a:lnTo>
                    <a:pt x="68" y="24"/>
                  </a:lnTo>
                  <a:lnTo>
                    <a:pt x="100" y="24"/>
                  </a:lnTo>
                  <a:lnTo>
                    <a:pt x="136" y="16"/>
                  </a:lnTo>
                  <a:lnTo>
                    <a:pt x="168" y="20"/>
                  </a:lnTo>
                  <a:lnTo>
                    <a:pt x="200" y="0"/>
                  </a:lnTo>
                  <a:lnTo>
                    <a:pt x="232" y="12"/>
                  </a:lnTo>
                  <a:lnTo>
                    <a:pt x="268" y="24"/>
                  </a:lnTo>
                  <a:lnTo>
                    <a:pt x="300" y="28"/>
                  </a:lnTo>
                  <a:lnTo>
                    <a:pt x="332" y="40"/>
                  </a:lnTo>
                  <a:lnTo>
                    <a:pt x="364" y="44"/>
                  </a:lnTo>
                  <a:lnTo>
                    <a:pt x="401" y="56"/>
                  </a:lnTo>
                  <a:lnTo>
                    <a:pt x="433" y="48"/>
                  </a:lnTo>
                  <a:lnTo>
                    <a:pt x="465" y="32"/>
                  </a:lnTo>
                  <a:lnTo>
                    <a:pt x="497" y="16"/>
                  </a:lnTo>
                  <a:lnTo>
                    <a:pt x="533" y="12"/>
                  </a:lnTo>
                  <a:lnTo>
                    <a:pt x="565" y="8"/>
                  </a:lnTo>
                  <a:lnTo>
                    <a:pt x="597" y="8"/>
                  </a:lnTo>
                  <a:lnTo>
                    <a:pt x="629" y="4"/>
                  </a:lnTo>
                  <a:lnTo>
                    <a:pt x="665" y="4"/>
                  </a:lnTo>
                  <a:lnTo>
                    <a:pt x="697" y="4"/>
                  </a:lnTo>
                  <a:lnTo>
                    <a:pt x="729" y="4"/>
                  </a:lnTo>
                  <a:lnTo>
                    <a:pt x="761" y="8"/>
                  </a:lnTo>
                  <a:lnTo>
                    <a:pt x="797" y="8"/>
                  </a:lnTo>
                  <a:lnTo>
                    <a:pt x="829" y="16"/>
                  </a:lnTo>
                  <a:lnTo>
                    <a:pt x="861" y="16"/>
                  </a:lnTo>
                  <a:lnTo>
                    <a:pt x="893" y="20"/>
                  </a:lnTo>
                  <a:lnTo>
                    <a:pt x="929" y="20"/>
                  </a:lnTo>
                  <a:lnTo>
                    <a:pt x="961" y="20"/>
                  </a:lnTo>
                  <a:lnTo>
                    <a:pt x="993" y="24"/>
                  </a:lnTo>
                  <a:lnTo>
                    <a:pt x="1029" y="2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3" name="Freeform 350"/>
            <p:cNvSpPr>
              <a:spLocks/>
            </p:cNvSpPr>
            <p:nvPr/>
          </p:nvSpPr>
          <p:spPr bwMode="auto">
            <a:xfrm>
              <a:off x="2944102" y="5005388"/>
              <a:ext cx="1769666" cy="317500"/>
            </a:xfrm>
            <a:custGeom>
              <a:avLst/>
              <a:gdLst>
                <a:gd name="T0" fmla="*/ 0 w 1029"/>
                <a:gd name="T1" fmla="*/ 80 h 200"/>
                <a:gd name="T2" fmla="*/ 36 w 1029"/>
                <a:gd name="T3" fmla="*/ 76 h 200"/>
                <a:gd name="T4" fmla="*/ 68 w 1029"/>
                <a:gd name="T5" fmla="*/ 116 h 200"/>
                <a:gd name="T6" fmla="*/ 100 w 1029"/>
                <a:gd name="T7" fmla="*/ 60 h 200"/>
                <a:gd name="T8" fmla="*/ 136 w 1029"/>
                <a:gd name="T9" fmla="*/ 80 h 200"/>
                <a:gd name="T10" fmla="*/ 168 w 1029"/>
                <a:gd name="T11" fmla="*/ 52 h 200"/>
                <a:gd name="T12" fmla="*/ 200 w 1029"/>
                <a:gd name="T13" fmla="*/ 132 h 200"/>
                <a:gd name="T14" fmla="*/ 232 w 1029"/>
                <a:gd name="T15" fmla="*/ 72 h 200"/>
                <a:gd name="T16" fmla="*/ 268 w 1029"/>
                <a:gd name="T17" fmla="*/ 64 h 200"/>
                <a:gd name="T18" fmla="*/ 300 w 1029"/>
                <a:gd name="T19" fmla="*/ 100 h 200"/>
                <a:gd name="T20" fmla="*/ 332 w 1029"/>
                <a:gd name="T21" fmla="*/ 84 h 200"/>
                <a:gd name="T22" fmla="*/ 364 w 1029"/>
                <a:gd name="T23" fmla="*/ 52 h 200"/>
                <a:gd name="T24" fmla="*/ 401 w 1029"/>
                <a:gd name="T25" fmla="*/ 92 h 200"/>
                <a:gd name="T26" fmla="*/ 433 w 1029"/>
                <a:gd name="T27" fmla="*/ 124 h 200"/>
                <a:gd name="T28" fmla="*/ 465 w 1029"/>
                <a:gd name="T29" fmla="*/ 176 h 200"/>
                <a:gd name="T30" fmla="*/ 497 w 1029"/>
                <a:gd name="T31" fmla="*/ 200 h 200"/>
                <a:gd name="T32" fmla="*/ 533 w 1029"/>
                <a:gd name="T33" fmla="*/ 152 h 200"/>
                <a:gd name="T34" fmla="*/ 565 w 1029"/>
                <a:gd name="T35" fmla="*/ 104 h 200"/>
                <a:gd name="T36" fmla="*/ 597 w 1029"/>
                <a:gd name="T37" fmla="*/ 76 h 200"/>
                <a:gd name="T38" fmla="*/ 629 w 1029"/>
                <a:gd name="T39" fmla="*/ 16 h 200"/>
                <a:gd name="T40" fmla="*/ 665 w 1029"/>
                <a:gd name="T41" fmla="*/ 0 h 200"/>
                <a:gd name="T42" fmla="*/ 697 w 1029"/>
                <a:gd name="T43" fmla="*/ 8 h 200"/>
                <a:gd name="T44" fmla="*/ 729 w 1029"/>
                <a:gd name="T45" fmla="*/ 24 h 200"/>
                <a:gd name="T46" fmla="*/ 761 w 1029"/>
                <a:gd name="T47" fmla="*/ 32 h 200"/>
                <a:gd name="T48" fmla="*/ 797 w 1029"/>
                <a:gd name="T49" fmla="*/ 44 h 200"/>
                <a:gd name="T50" fmla="*/ 829 w 1029"/>
                <a:gd name="T51" fmla="*/ 60 h 200"/>
                <a:gd name="T52" fmla="*/ 861 w 1029"/>
                <a:gd name="T53" fmla="*/ 64 h 200"/>
                <a:gd name="T54" fmla="*/ 893 w 1029"/>
                <a:gd name="T55" fmla="*/ 52 h 200"/>
                <a:gd name="T56" fmla="*/ 929 w 1029"/>
                <a:gd name="T57" fmla="*/ 72 h 200"/>
                <a:gd name="T58" fmla="*/ 961 w 1029"/>
                <a:gd name="T59" fmla="*/ 68 h 200"/>
                <a:gd name="T60" fmla="*/ 993 w 1029"/>
                <a:gd name="T61" fmla="*/ 80 h 200"/>
                <a:gd name="T62" fmla="*/ 1029 w 1029"/>
                <a:gd name="T63"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0">
                  <a:moveTo>
                    <a:pt x="0" y="80"/>
                  </a:moveTo>
                  <a:lnTo>
                    <a:pt x="36" y="76"/>
                  </a:lnTo>
                  <a:lnTo>
                    <a:pt x="68" y="116"/>
                  </a:lnTo>
                  <a:lnTo>
                    <a:pt x="100" y="60"/>
                  </a:lnTo>
                  <a:lnTo>
                    <a:pt x="136" y="80"/>
                  </a:lnTo>
                  <a:lnTo>
                    <a:pt x="168" y="52"/>
                  </a:lnTo>
                  <a:lnTo>
                    <a:pt x="200" y="132"/>
                  </a:lnTo>
                  <a:lnTo>
                    <a:pt x="232" y="72"/>
                  </a:lnTo>
                  <a:lnTo>
                    <a:pt x="268" y="64"/>
                  </a:lnTo>
                  <a:lnTo>
                    <a:pt x="300" y="100"/>
                  </a:lnTo>
                  <a:lnTo>
                    <a:pt x="332" y="84"/>
                  </a:lnTo>
                  <a:lnTo>
                    <a:pt x="364" y="52"/>
                  </a:lnTo>
                  <a:lnTo>
                    <a:pt x="401" y="92"/>
                  </a:lnTo>
                  <a:lnTo>
                    <a:pt x="433" y="124"/>
                  </a:lnTo>
                  <a:lnTo>
                    <a:pt x="465" y="176"/>
                  </a:lnTo>
                  <a:lnTo>
                    <a:pt x="497" y="200"/>
                  </a:lnTo>
                  <a:lnTo>
                    <a:pt x="533" y="152"/>
                  </a:lnTo>
                  <a:lnTo>
                    <a:pt x="565" y="104"/>
                  </a:lnTo>
                  <a:lnTo>
                    <a:pt x="597" y="76"/>
                  </a:lnTo>
                  <a:lnTo>
                    <a:pt x="629" y="16"/>
                  </a:lnTo>
                  <a:lnTo>
                    <a:pt x="665" y="0"/>
                  </a:lnTo>
                  <a:lnTo>
                    <a:pt x="697" y="8"/>
                  </a:lnTo>
                  <a:lnTo>
                    <a:pt x="729" y="24"/>
                  </a:lnTo>
                  <a:lnTo>
                    <a:pt x="761" y="32"/>
                  </a:lnTo>
                  <a:lnTo>
                    <a:pt x="797" y="44"/>
                  </a:lnTo>
                  <a:lnTo>
                    <a:pt x="829" y="60"/>
                  </a:lnTo>
                  <a:lnTo>
                    <a:pt x="861" y="64"/>
                  </a:lnTo>
                  <a:lnTo>
                    <a:pt x="893" y="52"/>
                  </a:lnTo>
                  <a:lnTo>
                    <a:pt x="929" y="72"/>
                  </a:lnTo>
                  <a:lnTo>
                    <a:pt x="961" y="68"/>
                  </a:lnTo>
                  <a:lnTo>
                    <a:pt x="993" y="80"/>
                  </a:lnTo>
                  <a:lnTo>
                    <a:pt x="1029" y="8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4" name="Freeform 351"/>
            <p:cNvSpPr>
              <a:spLocks/>
            </p:cNvSpPr>
            <p:nvPr/>
          </p:nvSpPr>
          <p:spPr bwMode="auto">
            <a:xfrm>
              <a:off x="2944102" y="4319588"/>
              <a:ext cx="1769666" cy="908050"/>
            </a:xfrm>
            <a:custGeom>
              <a:avLst/>
              <a:gdLst>
                <a:gd name="T0" fmla="*/ 36 w 1029"/>
                <a:gd name="T1" fmla="*/ 476 h 572"/>
                <a:gd name="T2" fmla="*/ 100 w 1029"/>
                <a:gd name="T3" fmla="*/ 500 h 572"/>
                <a:gd name="T4" fmla="*/ 168 w 1029"/>
                <a:gd name="T5" fmla="*/ 496 h 572"/>
                <a:gd name="T6" fmla="*/ 232 w 1029"/>
                <a:gd name="T7" fmla="*/ 476 h 572"/>
                <a:gd name="T8" fmla="*/ 300 w 1029"/>
                <a:gd name="T9" fmla="*/ 456 h 572"/>
                <a:gd name="T10" fmla="*/ 364 w 1029"/>
                <a:gd name="T11" fmla="*/ 344 h 572"/>
                <a:gd name="T12" fmla="*/ 433 w 1029"/>
                <a:gd name="T13" fmla="*/ 144 h 572"/>
                <a:gd name="T14" fmla="*/ 497 w 1029"/>
                <a:gd name="T15" fmla="*/ 0 h 572"/>
                <a:gd name="T16" fmla="*/ 565 w 1029"/>
                <a:gd name="T17" fmla="*/ 104 h 572"/>
                <a:gd name="T18" fmla="*/ 629 w 1029"/>
                <a:gd name="T19" fmla="*/ 300 h 572"/>
                <a:gd name="T20" fmla="*/ 697 w 1029"/>
                <a:gd name="T21" fmla="*/ 424 h 572"/>
                <a:gd name="T22" fmla="*/ 761 w 1029"/>
                <a:gd name="T23" fmla="*/ 472 h 572"/>
                <a:gd name="T24" fmla="*/ 829 w 1029"/>
                <a:gd name="T25" fmla="*/ 488 h 572"/>
                <a:gd name="T26" fmla="*/ 893 w 1029"/>
                <a:gd name="T27" fmla="*/ 496 h 572"/>
                <a:gd name="T28" fmla="*/ 961 w 1029"/>
                <a:gd name="T29" fmla="*/ 496 h 572"/>
                <a:gd name="T30" fmla="*/ 1029 w 1029"/>
                <a:gd name="T31" fmla="*/ 496 h 572"/>
                <a:gd name="T32" fmla="*/ 993 w 1029"/>
                <a:gd name="T33" fmla="*/ 572 h 572"/>
                <a:gd name="T34" fmla="*/ 929 w 1029"/>
                <a:gd name="T35" fmla="*/ 568 h 572"/>
                <a:gd name="T36" fmla="*/ 861 w 1029"/>
                <a:gd name="T37" fmla="*/ 564 h 572"/>
                <a:gd name="T38" fmla="*/ 797 w 1029"/>
                <a:gd name="T39" fmla="*/ 556 h 572"/>
                <a:gd name="T40" fmla="*/ 729 w 1029"/>
                <a:gd name="T41" fmla="*/ 532 h 572"/>
                <a:gd name="T42" fmla="*/ 665 w 1029"/>
                <a:gd name="T43" fmla="*/ 452 h 572"/>
                <a:gd name="T44" fmla="*/ 597 w 1029"/>
                <a:gd name="T45" fmla="*/ 280 h 572"/>
                <a:gd name="T46" fmla="*/ 533 w 1029"/>
                <a:gd name="T47" fmla="*/ 104 h 572"/>
                <a:gd name="T48" fmla="*/ 465 w 1029"/>
                <a:gd name="T49" fmla="*/ 124 h 572"/>
                <a:gd name="T50" fmla="*/ 401 w 1029"/>
                <a:gd name="T51" fmla="*/ 324 h 572"/>
                <a:gd name="T52" fmla="*/ 332 w 1029"/>
                <a:gd name="T53" fmla="*/ 488 h 572"/>
                <a:gd name="T54" fmla="*/ 268 w 1029"/>
                <a:gd name="T55" fmla="*/ 548 h 572"/>
                <a:gd name="T56" fmla="*/ 200 w 1029"/>
                <a:gd name="T57" fmla="*/ 544 h 572"/>
                <a:gd name="T58" fmla="*/ 136 w 1029"/>
                <a:gd name="T59" fmla="*/ 564 h 572"/>
                <a:gd name="T60" fmla="*/ 68 w 1029"/>
                <a:gd name="T61" fmla="*/ 572 h 572"/>
                <a:gd name="T62" fmla="*/ 0 w 1029"/>
                <a:gd name="T63" fmla="*/ 54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72">
                  <a:moveTo>
                    <a:pt x="0" y="480"/>
                  </a:moveTo>
                  <a:lnTo>
                    <a:pt x="36" y="476"/>
                  </a:lnTo>
                  <a:lnTo>
                    <a:pt x="68" y="500"/>
                  </a:lnTo>
                  <a:lnTo>
                    <a:pt x="100" y="500"/>
                  </a:lnTo>
                  <a:lnTo>
                    <a:pt x="136" y="492"/>
                  </a:lnTo>
                  <a:lnTo>
                    <a:pt x="168" y="496"/>
                  </a:lnTo>
                  <a:lnTo>
                    <a:pt x="200" y="472"/>
                  </a:lnTo>
                  <a:lnTo>
                    <a:pt x="232" y="476"/>
                  </a:lnTo>
                  <a:lnTo>
                    <a:pt x="268" y="476"/>
                  </a:lnTo>
                  <a:lnTo>
                    <a:pt x="300" y="456"/>
                  </a:lnTo>
                  <a:lnTo>
                    <a:pt x="332" y="416"/>
                  </a:lnTo>
                  <a:lnTo>
                    <a:pt x="364" y="344"/>
                  </a:lnTo>
                  <a:lnTo>
                    <a:pt x="401" y="252"/>
                  </a:lnTo>
                  <a:lnTo>
                    <a:pt x="433" y="144"/>
                  </a:lnTo>
                  <a:lnTo>
                    <a:pt x="465" y="48"/>
                  </a:lnTo>
                  <a:lnTo>
                    <a:pt x="497" y="0"/>
                  </a:lnTo>
                  <a:lnTo>
                    <a:pt x="533" y="28"/>
                  </a:lnTo>
                  <a:lnTo>
                    <a:pt x="565" y="104"/>
                  </a:lnTo>
                  <a:lnTo>
                    <a:pt x="597" y="204"/>
                  </a:lnTo>
                  <a:lnTo>
                    <a:pt x="629" y="300"/>
                  </a:lnTo>
                  <a:lnTo>
                    <a:pt x="665" y="376"/>
                  </a:lnTo>
                  <a:lnTo>
                    <a:pt x="697" y="424"/>
                  </a:lnTo>
                  <a:lnTo>
                    <a:pt x="729" y="456"/>
                  </a:lnTo>
                  <a:lnTo>
                    <a:pt x="761" y="472"/>
                  </a:lnTo>
                  <a:lnTo>
                    <a:pt x="797" y="480"/>
                  </a:lnTo>
                  <a:lnTo>
                    <a:pt x="829" y="488"/>
                  </a:lnTo>
                  <a:lnTo>
                    <a:pt x="861" y="488"/>
                  </a:lnTo>
                  <a:lnTo>
                    <a:pt x="893" y="496"/>
                  </a:lnTo>
                  <a:lnTo>
                    <a:pt x="929" y="496"/>
                  </a:lnTo>
                  <a:lnTo>
                    <a:pt x="961" y="496"/>
                  </a:lnTo>
                  <a:lnTo>
                    <a:pt x="993" y="500"/>
                  </a:lnTo>
                  <a:lnTo>
                    <a:pt x="1029" y="496"/>
                  </a:lnTo>
                  <a:lnTo>
                    <a:pt x="1029" y="568"/>
                  </a:lnTo>
                  <a:lnTo>
                    <a:pt x="993" y="572"/>
                  </a:lnTo>
                  <a:lnTo>
                    <a:pt x="961" y="568"/>
                  </a:lnTo>
                  <a:lnTo>
                    <a:pt x="929" y="568"/>
                  </a:lnTo>
                  <a:lnTo>
                    <a:pt x="893" y="568"/>
                  </a:lnTo>
                  <a:lnTo>
                    <a:pt x="861" y="564"/>
                  </a:lnTo>
                  <a:lnTo>
                    <a:pt x="829" y="560"/>
                  </a:lnTo>
                  <a:lnTo>
                    <a:pt x="797" y="556"/>
                  </a:lnTo>
                  <a:lnTo>
                    <a:pt x="761" y="548"/>
                  </a:lnTo>
                  <a:lnTo>
                    <a:pt x="729" y="532"/>
                  </a:lnTo>
                  <a:lnTo>
                    <a:pt x="697" y="500"/>
                  </a:lnTo>
                  <a:lnTo>
                    <a:pt x="665" y="452"/>
                  </a:lnTo>
                  <a:lnTo>
                    <a:pt x="629" y="376"/>
                  </a:lnTo>
                  <a:lnTo>
                    <a:pt x="597" y="280"/>
                  </a:lnTo>
                  <a:lnTo>
                    <a:pt x="565" y="180"/>
                  </a:lnTo>
                  <a:lnTo>
                    <a:pt x="533" y="104"/>
                  </a:lnTo>
                  <a:lnTo>
                    <a:pt x="497" y="76"/>
                  </a:lnTo>
                  <a:lnTo>
                    <a:pt x="465" y="124"/>
                  </a:lnTo>
                  <a:lnTo>
                    <a:pt x="433" y="216"/>
                  </a:lnTo>
                  <a:lnTo>
                    <a:pt x="401" y="324"/>
                  </a:lnTo>
                  <a:lnTo>
                    <a:pt x="364" y="416"/>
                  </a:lnTo>
                  <a:lnTo>
                    <a:pt x="332" y="488"/>
                  </a:lnTo>
                  <a:lnTo>
                    <a:pt x="300" y="524"/>
                  </a:lnTo>
                  <a:lnTo>
                    <a:pt x="268" y="548"/>
                  </a:lnTo>
                  <a:lnTo>
                    <a:pt x="232" y="548"/>
                  </a:lnTo>
                  <a:lnTo>
                    <a:pt x="200" y="544"/>
                  </a:lnTo>
                  <a:lnTo>
                    <a:pt x="168" y="568"/>
                  </a:lnTo>
                  <a:lnTo>
                    <a:pt x="136" y="564"/>
                  </a:lnTo>
                  <a:lnTo>
                    <a:pt x="100" y="572"/>
                  </a:lnTo>
                  <a:lnTo>
                    <a:pt x="68" y="572"/>
                  </a:lnTo>
                  <a:lnTo>
                    <a:pt x="36" y="548"/>
                  </a:lnTo>
                  <a:lnTo>
                    <a:pt x="0" y="548"/>
                  </a:lnTo>
                  <a:lnTo>
                    <a:pt x="0" y="48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65" name="Freeform 352"/>
            <p:cNvSpPr>
              <a:spLocks/>
            </p:cNvSpPr>
            <p:nvPr/>
          </p:nvSpPr>
          <p:spPr bwMode="auto">
            <a:xfrm>
              <a:off x="2944102" y="4319588"/>
              <a:ext cx="1769666" cy="908050"/>
            </a:xfrm>
            <a:custGeom>
              <a:avLst/>
              <a:gdLst>
                <a:gd name="T0" fmla="*/ 36 w 1029"/>
                <a:gd name="T1" fmla="*/ 476 h 572"/>
                <a:gd name="T2" fmla="*/ 100 w 1029"/>
                <a:gd name="T3" fmla="*/ 500 h 572"/>
                <a:gd name="T4" fmla="*/ 168 w 1029"/>
                <a:gd name="T5" fmla="*/ 496 h 572"/>
                <a:gd name="T6" fmla="*/ 232 w 1029"/>
                <a:gd name="T7" fmla="*/ 476 h 572"/>
                <a:gd name="T8" fmla="*/ 300 w 1029"/>
                <a:gd name="T9" fmla="*/ 456 h 572"/>
                <a:gd name="T10" fmla="*/ 364 w 1029"/>
                <a:gd name="T11" fmla="*/ 344 h 572"/>
                <a:gd name="T12" fmla="*/ 433 w 1029"/>
                <a:gd name="T13" fmla="*/ 144 h 572"/>
                <a:gd name="T14" fmla="*/ 497 w 1029"/>
                <a:gd name="T15" fmla="*/ 0 h 572"/>
                <a:gd name="T16" fmla="*/ 565 w 1029"/>
                <a:gd name="T17" fmla="*/ 104 h 572"/>
                <a:gd name="T18" fmla="*/ 629 w 1029"/>
                <a:gd name="T19" fmla="*/ 300 h 572"/>
                <a:gd name="T20" fmla="*/ 697 w 1029"/>
                <a:gd name="T21" fmla="*/ 424 h 572"/>
                <a:gd name="T22" fmla="*/ 761 w 1029"/>
                <a:gd name="T23" fmla="*/ 472 h 572"/>
                <a:gd name="T24" fmla="*/ 829 w 1029"/>
                <a:gd name="T25" fmla="*/ 488 h 572"/>
                <a:gd name="T26" fmla="*/ 893 w 1029"/>
                <a:gd name="T27" fmla="*/ 496 h 572"/>
                <a:gd name="T28" fmla="*/ 961 w 1029"/>
                <a:gd name="T29" fmla="*/ 496 h 572"/>
                <a:gd name="T30" fmla="*/ 1029 w 1029"/>
                <a:gd name="T31" fmla="*/ 496 h 572"/>
                <a:gd name="T32" fmla="*/ 993 w 1029"/>
                <a:gd name="T33" fmla="*/ 572 h 572"/>
                <a:gd name="T34" fmla="*/ 929 w 1029"/>
                <a:gd name="T35" fmla="*/ 568 h 572"/>
                <a:gd name="T36" fmla="*/ 861 w 1029"/>
                <a:gd name="T37" fmla="*/ 564 h 572"/>
                <a:gd name="T38" fmla="*/ 797 w 1029"/>
                <a:gd name="T39" fmla="*/ 556 h 572"/>
                <a:gd name="T40" fmla="*/ 729 w 1029"/>
                <a:gd name="T41" fmla="*/ 532 h 572"/>
                <a:gd name="T42" fmla="*/ 665 w 1029"/>
                <a:gd name="T43" fmla="*/ 452 h 572"/>
                <a:gd name="T44" fmla="*/ 597 w 1029"/>
                <a:gd name="T45" fmla="*/ 280 h 572"/>
                <a:gd name="T46" fmla="*/ 533 w 1029"/>
                <a:gd name="T47" fmla="*/ 104 h 572"/>
                <a:gd name="T48" fmla="*/ 465 w 1029"/>
                <a:gd name="T49" fmla="*/ 124 h 572"/>
                <a:gd name="T50" fmla="*/ 401 w 1029"/>
                <a:gd name="T51" fmla="*/ 324 h 572"/>
                <a:gd name="T52" fmla="*/ 332 w 1029"/>
                <a:gd name="T53" fmla="*/ 488 h 572"/>
                <a:gd name="T54" fmla="*/ 268 w 1029"/>
                <a:gd name="T55" fmla="*/ 548 h 572"/>
                <a:gd name="T56" fmla="*/ 200 w 1029"/>
                <a:gd name="T57" fmla="*/ 544 h 572"/>
                <a:gd name="T58" fmla="*/ 136 w 1029"/>
                <a:gd name="T59" fmla="*/ 564 h 572"/>
                <a:gd name="T60" fmla="*/ 68 w 1029"/>
                <a:gd name="T61" fmla="*/ 572 h 572"/>
                <a:gd name="T62" fmla="*/ 0 w 1029"/>
                <a:gd name="T63" fmla="*/ 54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72">
                  <a:moveTo>
                    <a:pt x="0" y="480"/>
                  </a:moveTo>
                  <a:lnTo>
                    <a:pt x="36" y="476"/>
                  </a:lnTo>
                  <a:lnTo>
                    <a:pt x="68" y="500"/>
                  </a:lnTo>
                  <a:lnTo>
                    <a:pt x="100" y="500"/>
                  </a:lnTo>
                  <a:lnTo>
                    <a:pt x="136" y="492"/>
                  </a:lnTo>
                  <a:lnTo>
                    <a:pt x="168" y="496"/>
                  </a:lnTo>
                  <a:lnTo>
                    <a:pt x="200" y="472"/>
                  </a:lnTo>
                  <a:lnTo>
                    <a:pt x="232" y="476"/>
                  </a:lnTo>
                  <a:lnTo>
                    <a:pt x="268" y="476"/>
                  </a:lnTo>
                  <a:lnTo>
                    <a:pt x="300" y="456"/>
                  </a:lnTo>
                  <a:lnTo>
                    <a:pt x="332" y="416"/>
                  </a:lnTo>
                  <a:lnTo>
                    <a:pt x="364" y="344"/>
                  </a:lnTo>
                  <a:lnTo>
                    <a:pt x="401" y="252"/>
                  </a:lnTo>
                  <a:lnTo>
                    <a:pt x="433" y="144"/>
                  </a:lnTo>
                  <a:lnTo>
                    <a:pt x="465" y="48"/>
                  </a:lnTo>
                  <a:lnTo>
                    <a:pt x="497" y="0"/>
                  </a:lnTo>
                  <a:lnTo>
                    <a:pt x="533" y="28"/>
                  </a:lnTo>
                  <a:lnTo>
                    <a:pt x="565" y="104"/>
                  </a:lnTo>
                  <a:lnTo>
                    <a:pt x="597" y="204"/>
                  </a:lnTo>
                  <a:lnTo>
                    <a:pt x="629" y="300"/>
                  </a:lnTo>
                  <a:lnTo>
                    <a:pt x="665" y="376"/>
                  </a:lnTo>
                  <a:lnTo>
                    <a:pt x="697" y="424"/>
                  </a:lnTo>
                  <a:lnTo>
                    <a:pt x="729" y="456"/>
                  </a:lnTo>
                  <a:lnTo>
                    <a:pt x="761" y="472"/>
                  </a:lnTo>
                  <a:lnTo>
                    <a:pt x="797" y="480"/>
                  </a:lnTo>
                  <a:lnTo>
                    <a:pt x="829" y="488"/>
                  </a:lnTo>
                  <a:lnTo>
                    <a:pt x="861" y="488"/>
                  </a:lnTo>
                  <a:lnTo>
                    <a:pt x="893" y="496"/>
                  </a:lnTo>
                  <a:lnTo>
                    <a:pt x="929" y="496"/>
                  </a:lnTo>
                  <a:lnTo>
                    <a:pt x="961" y="496"/>
                  </a:lnTo>
                  <a:lnTo>
                    <a:pt x="993" y="500"/>
                  </a:lnTo>
                  <a:lnTo>
                    <a:pt x="1029" y="496"/>
                  </a:lnTo>
                  <a:lnTo>
                    <a:pt x="1029" y="568"/>
                  </a:lnTo>
                  <a:lnTo>
                    <a:pt x="993" y="572"/>
                  </a:lnTo>
                  <a:lnTo>
                    <a:pt x="961" y="568"/>
                  </a:lnTo>
                  <a:lnTo>
                    <a:pt x="929" y="568"/>
                  </a:lnTo>
                  <a:lnTo>
                    <a:pt x="893" y="568"/>
                  </a:lnTo>
                  <a:lnTo>
                    <a:pt x="861" y="564"/>
                  </a:lnTo>
                  <a:lnTo>
                    <a:pt x="829" y="560"/>
                  </a:lnTo>
                  <a:lnTo>
                    <a:pt x="797" y="556"/>
                  </a:lnTo>
                  <a:lnTo>
                    <a:pt x="761" y="548"/>
                  </a:lnTo>
                  <a:lnTo>
                    <a:pt x="729" y="532"/>
                  </a:lnTo>
                  <a:lnTo>
                    <a:pt x="697" y="500"/>
                  </a:lnTo>
                  <a:lnTo>
                    <a:pt x="665" y="452"/>
                  </a:lnTo>
                  <a:lnTo>
                    <a:pt x="629" y="376"/>
                  </a:lnTo>
                  <a:lnTo>
                    <a:pt x="597" y="280"/>
                  </a:lnTo>
                  <a:lnTo>
                    <a:pt x="565" y="180"/>
                  </a:lnTo>
                  <a:lnTo>
                    <a:pt x="533" y="104"/>
                  </a:lnTo>
                  <a:lnTo>
                    <a:pt x="497" y="76"/>
                  </a:lnTo>
                  <a:lnTo>
                    <a:pt x="465" y="124"/>
                  </a:lnTo>
                  <a:lnTo>
                    <a:pt x="433" y="216"/>
                  </a:lnTo>
                  <a:lnTo>
                    <a:pt x="401" y="324"/>
                  </a:lnTo>
                  <a:lnTo>
                    <a:pt x="364" y="416"/>
                  </a:lnTo>
                  <a:lnTo>
                    <a:pt x="332" y="488"/>
                  </a:lnTo>
                  <a:lnTo>
                    <a:pt x="300" y="524"/>
                  </a:lnTo>
                  <a:lnTo>
                    <a:pt x="268" y="548"/>
                  </a:lnTo>
                  <a:lnTo>
                    <a:pt x="232" y="548"/>
                  </a:lnTo>
                  <a:lnTo>
                    <a:pt x="200" y="544"/>
                  </a:lnTo>
                  <a:lnTo>
                    <a:pt x="168" y="568"/>
                  </a:lnTo>
                  <a:lnTo>
                    <a:pt x="136" y="564"/>
                  </a:lnTo>
                  <a:lnTo>
                    <a:pt x="100" y="572"/>
                  </a:lnTo>
                  <a:lnTo>
                    <a:pt x="68" y="572"/>
                  </a:lnTo>
                  <a:lnTo>
                    <a:pt x="36" y="548"/>
                  </a:lnTo>
                  <a:lnTo>
                    <a:pt x="0" y="548"/>
                  </a:lnTo>
                  <a:lnTo>
                    <a:pt x="0" y="480"/>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6" name="Freeform 353"/>
            <p:cNvSpPr>
              <a:spLocks/>
            </p:cNvSpPr>
            <p:nvPr/>
          </p:nvSpPr>
          <p:spPr bwMode="auto">
            <a:xfrm>
              <a:off x="2944102" y="4522788"/>
              <a:ext cx="1769666" cy="1244600"/>
            </a:xfrm>
            <a:custGeom>
              <a:avLst/>
              <a:gdLst>
                <a:gd name="T0" fmla="*/ 36 w 1029"/>
                <a:gd name="T1" fmla="*/ 276 h 784"/>
                <a:gd name="T2" fmla="*/ 100 w 1029"/>
                <a:gd name="T3" fmla="*/ 256 h 784"/>
                <a:gd name="T4" fmla="*/ 168 w 1029"/>
                <a:gd name="T5" fmla="*/ 248 h 784"/>
                <a:gd name="T6" fmla="*/ 232 w 1029"/>
                <a:gd name="T7" fmla="*/ 268 h 784"/>
                <a:gd name="T8" fmla="*/ 300 w 1029"/>
                <a:gd name="T9" fmla="*/ 296 h 784"/>
                <a:gd name="T10" fmla="*/ 364 w 1029"/>
                <a:gd name="T11" fmla="*/ 240 h 784"/>
                <a:gd name="T12" fmla="*/ 433 w 1029"/>
                <a:gd name="T13" fmla="*/ 260 h 784"/>
                <a:gd name="T14" fmla="*/ 497 w 1029"/>
                <a:gd name="T15" fmla="*/ 228 h 784"/>
                <a:gd name="T16" fmla="*/ 565 w 1029"/>
                <a:gd name="T17" fmla="*/ 96 h 784"/>
                <a:gd name="T18" fmla="*/ 629 w 1029"/>
                <a:gd name="T19" fmla="*/ 8 h 784"/>
                <a:gd name="T20" fmla="*/ 697 w 1029"/>
                <a:gd name="T21" fmla="*/ 20 h 784"/>
                <a:gd name="T22" fmla="*/ 761 w 1029"/>
                <a:gd name="T23" fmla="*/ 108 h 784"/>
                <a:gd name="T24" fmla="*/ 829 w 1029"/>
                <a:gd name="T25" fmla="*/ 196 h 784"/>
                <a:gd name="T26" fmla="*/ 893 w 1029"/>
                <a:gd name="T27" fmla="*/ 220 h 784"/>
                <a:gd name="T28" fmla="*/ 961 w 1029"/>
                <a:gd name="T29" fmla="*/ 252 h 784"/>
                <a:gd name="T30" fmla="*/ 1029 w 1029"/>
                <a:gd name="T31" fmla="*/ 272 h 784"/>
                <a:gd name="T32" fmla="*/ 993 w 1029"/>
                <a:gd name="T33" fmla="*/ 500 h 784"/>
                <a:gd name="T34" fmla="*/ 929 w 1029"/>
                <a:gd name="T35" fmla="*/ 504 h 784"/>
                <a:gd name="T36" fmla="*/ 861 w 1029"/>
                <a:gd name="T37" fmla="*/ 520 h 784"/>
                <a:gd name="T38" fmla="*/ 797 w 1029"/>
                <a:gd name="T39" fmla="*/ 548 h 784"/>
                <a:gd name="T40" fmla="*/ 729 w 1029"/>
                <a:gd name="T41" fmla="*/ 592 h 784"/>
                <a:gd name="T42" fmla="*/ 665 w 1029"/>
                <a:gd name="T43" fmla="*/ 608 h 784"/>
                <a:gd name="T44" fmla="*/ 597 w 1029"/>
                <a:gd name="T45" fmla="*/ 692 h 784"/>
                <a:gd name="T46" fmla="*/ 533 w 1029"/>
                <a:gd name="T47" fmla="*/ 756 h 784"/>
                <a:gd name="T48" fmla="*/ 465 w 1029"/>
                <a:gd name="T49" fmla="*/ 700 h 784"/>
                <a:gd name="T50" fmla="*/ 401 w 1029"/>
                <a:gd name="T51" fmla="*/ 528 h 784"/>
                <a:gd name="T52" fmla="*/ 332 w 1029"/>
                <a:gd name="T53" fmla="*/ 500 h 784"/>
                <a:gd name="T54" fmla="*/ 268 w 1029"/>
                <a:gd name="T55" fmla="*/ 472 h 784"/>
                <a:gd name="T56" fmla="*/ 200 w 1029"/>
                <a:gd name="T57" fmla="*/ 540 h 784"/>
                <a:gd name="T58" fmla="*/ 136 w 1029"/>
                <a:gd name="T59" fmla="*/ 488 h 784"/>
                <a:gd name="T60" fmla="*/ 68 w 1029"/>
                <a:gd name="T61" fmla="*/ 524 h 784"/>
                <a:gd name="T62" fmla="*/ 0 w 1029"/>
                <a:gd name="T63" fmla="*/ 492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4">
                  <a:moveTo>
                    <a:pt x="0" y="280"/>
                  </a:moveTo>
                  <a:lnTo>
                    <a:pt x="36" y="276"/>
                  </a:lnTo>
                  <a:lnTo>
                    <a:pt x="68" y="316"/>
                  </a:lnTo>
                  <a:lnTo>
                    <a:pt x="100" y="256"/>
                  </a:lnTo>
                  <a:lnTo>
                    <a:pt x="136" y="276"/>
                  </a:lnTo>
                  <a:lnTo>
                    <a:pt x="168" y="248"/>
                  </a:lnTo>
                  <a:lnTo>
                    <a:pt x="200" y="328"/>
                  </a:lnTo>
                  <a:lnTo>
                    <a:pt x="232" y="268"/>
                  </a:lnTo>
                  <a:lnTo>
                    <a:pt x="268" y="260"/>
                  </a:lnTo>
                  <a:lnTo>
                    <a:pt x="300" y="296"/>
                  </a:lnTo>
                  <a:lnTo>
                    <a:pt x="332" y="280"/>
                  </a:lnTo>
                  <a:lnTo>
                    <a:pt x="364" y="240"/>
                  </a:lnTo>
                  <a:lnTo>
                    <a:pt x="401" y="268"/>
                  </a:lnTo>
                  <a:lnTo>
                    <a:pt x="433" y="260"/>
                  </a:lnTo>
                  <a:lnTo>
                    <a:pt x="465" y="260"/>
                  </a:lnTo>
                  <a:lnTo>
                    <a:pt x="497" y="228"/>
                  </a:lnTo>
                  <a:lnTo>
                    <a:pt x="533" y="156"/>
                  </a:lnTo>
                  <a:lnTo>
                    <a:pt x="565" y="96"/>
                  </a:lnTo>
                  <a:lnTo>
                    <a:pt x="597" y="68"/>
                  </a:lnTo>
                  <a:lnTo>
                    <a:pt x="629" y="8"/>
                  </a:lnTo>
                  <a:lnTo>
                    <a:pt x="665" y="0"/>
                  </a:lnTo>
                  <a:lnTo>
                    <a:pt x="697" y="20"/>
                  </a:lnTo>
                  <a:lnTo>
                    <a:pt x="729" y="60"/>
                  </a:lnTo>
                  <a:lnTo>
                    <a:pt x="761" y="108"/>
                  </a:lnTo>
                  <a:lnTo>
                    <a:pt x="797" y="152"/>
                  </a:lnTo>
                  <a:lnTo>
                    <a:pt x="829" y="196"/>
                  </a:lnTo>
                  <a:lnTo>
                    <a:pt x="861" y="212"/>
                  </a:lnTo>
                  <a:lnTo>
                    <a:pt x="893" y="220"/>
                  </a:lnTo>
                  <a:lnTo>
                    <a:pt x="929" y="248"/>
                  </a:lnTo>
                  <a:lnTo>
                    <a:pt x="961" y="252"/>
                  </a:lnTo>
                  <a:lnTo>
                    <a:pt x="993" y="268"/>
                  </a:lnTo>
                  <a:lnTo>
                    <a:pt x="1029" y="272"/>
                  </a:lnTo>
                  <a:lnTo>
                    <a:pt x="1029" y="500"/>
                  </a:lnTo>
                  <a:lnTo>
                    <a:pt x="993" y="500"/>
                  </a:lnTo>
                  <a:lnTo>
                    <a:pt x="961" y="492"/>
                  </a:lnTo>
                  <a:lnTo>
                    <a:pt x="929" y="504"/>
                  </a:lnTo>
                  <a:lnTo>
                    <a:pt x="893" y="488"/>
                  </a:lnTo>
                  <a:lnTo>
                    <a:pt x="861" y="520"/>
                  </a:lnTo>
                  <a:lnTo>
                    <a:pt x="829" y="532"/>
                  </a:lnTo>
                  <a:lnTo>
                    <a:pt x="797" y="548"/>
                  </a:lnTo>
                  <a:lnTo>
                    <a:pt x="761" y="564"/>
                  </a:lnTo>
                  <a:lnTo>
                    <a:pt x="729" y="592"/>
                  </a:lnTo>
                  <a:lnTo>
                    <a:pt x="697" y="604"/>
                  </a:lnTo>
                  <a:lnTo>
                    <a:pt x="665" y="608"/>
                  </a:lnTo>
                  <a:lnTo>
                    <a:pt x="629" y="632"/>
                  </a:lnTo>
                  <a:lnTo>
                    <a:pt x="597" y="692"/>
                  </a:lnTo>
                  <a:lnTo>
                    <a:pt x="565" y="716"/>
                  </a:lnTo>
                  <a:lnTo>
                    <a:pt x="533" y="756"/>
                  </a:lnTo>
                  <a:lnTo>
                    <a:pt x="497" y="784"/>
                  </a:lnTo>
                  <a:lnTo>
                    <a:pt x="465" y="700"/>
                  </a:lnTo>
                  <a:lnTo>
                    <a:pt x="433" y="596"/>
                  </a:lnTo>
                  <a:lnTo>
                    <a:pt x="401" y="528"/>
                  </a:lnTo>
                  <a:lnTo>
                    <a:pt x="364" y="472"/>
                  </a:lnTo>
                  <a:lnTo>
                    <a:pt x="332" y="500"/>
                  </a:lnTo>
                  <a:lnTo>
                    <a:pt x="300" y="512"/>
                  </a:lnTo>
                  <a:lnTo>
                    <a:pt x="268" y="472"/>
                  </a:lnTo>
                  <a:lnTo>
                    <a:pt x="232" y="480"/>
                  </a:lnTo>
                  <a:lnTo>
                    <a:pt x="200" y="540"/>
                  </a:lnTo>
                  <a:lnTo>
                    <a:pt x="168" y="460"/>
                  </a:lnTo>
                  <a:lnTo>
                    <a:pt x="136" y="488"/>
                  </a:lnTo>
                  <a:lnTo>
                    <a:pt x="100" y="468"/>
                  </a:lnTo>
                  <a:lnTo>
                    <a:pt x="68" y="524"/>
                  </a:lnTo>
                  <a:lnTo>
                    <a:pt x="36" y="488"/>
                  </a:lnTo>
                  <a:lnTo>
                    <a:pt x="0" y="492"/>
                  </a:lnTo>
                  <a:lnTo>
                    <a:pt x="0" y="28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67" name="Freeform 354"/>
            <p:cNvSpPr>
              <a:spLocks/>
            </p:cNvSpPr>
            <p:nvPr/>
          </p:nvSpPr>
          <p:spPr bwMode="auto">
            <a:xfrm>
              <a:off x="2944102" y="4522788"/>
              <a:ext cx="1769666" cy="1244600"/>
            </a:xfrm>
            <a:custGeom>
              <a:avLst/>
              <a:gdLst>
                <a:gd name="T0" fmla="*/ 36 w 1029"/>
                <a:gd name="T1" fmla="*/ 276 h 784"/>
                <a:gd name="T2" fmla="*/ 100 w 1029"/>
                <a:gd name="T3" fmla="*/ 256 h 784"/>
                <a:gd name="T4" fmla="*/ 168 w 1029"/>
                <a:gd name="T5" fmla="*/ 248 h 784"/>
                <a:gd name="T6" fmla="*/ 232 w 1029"/>
                <a:gd name="T7" fmla="*/ 268 h 784"/>
                <a:gd name="T8" fmla="*/ 300 w 1029"/>
                <a:gd name="T9" fmla="*/ 296 h 784"/>
                <a:gd name="T10" fmla="*/ 364 w 1029"/>
                <a:gd name="T11" fmla="*/ 240 h 784"/>
                <a:gd name="T12" fmla="*/ 433 w 1029"/>
                <a:gd name="T13" fmla="*/ 260 h 784"/>
                <a:gd name="T14" fmla="*/ 497 w 1029"/>
                <a:gd name="T15" fmla="*/ 228 h 784"/>
                <a:gd name="T16" fmla="*/ 565 w 1029"/>
                <a:gd name="T17" fmla="*/ 96 h 784"/>
                <a:gd name="T18" fmla="*/ 629 w 1029"/>
                <a:gd name="T19" fmla="*/ 8 h 784"/>
                <a:gd name="T20" fmla="*/ 697 w 1029"/>
                <a:gd name="T21" fmla="*/ 20 h 784"/>
                <a:gd name="T22" fmla="*/ 761 w 1029"/>
                <a:gd name="T23" fmla="*/ 108 h 784"/>
                <a:gd name="T24" fmla="*/ 829 w 1029"/>
                <a:gd name="T25" fmla="*/ 196 h 784"/>
                <a:gd name="T26" fmla="*/ 893 w 1029"/>
                <a:gd name="T27" fmla="*/ 220 h 784"/>
                <a:gd name="T28" fmla="*/ 961 w 1029"/>
                <a:gd name="T29" fmla="*/ 252 h 784"/>
                <a:gd name="T30" fmla="*/ 1029 w 1029"/>
                <a:gd name="T31" fmla="*/ 272 h 784"/>
                <a:gd name="T32" fmla="*/ 993 w 1029"/>
                <a:gd name="T33" fmla="*/ 500 h 784"/>
                <a:gd name="T34" fmla="*/ 929 w 1029"/>
                <a:gd name="T35" fmla="*/ 504 h 784"/>
                <a:gd name="T36" fmla="*/ 861 w 1029"/>
                <a:gd name="T37" fmla="*/ 520 h 784"/>
                <a:gd name="T38" fmla="*/ 797 w 1029"/>
                <a:gd name="T39" fmla="*/ 548 h 784"/>
                <a:gd name="T40" fmla="*/ 729 w 1029"/>
                <a:gd name="T41" fmla="*/ 592 h 784"/>
                <a:gd name="T42" fmla="*/ 665 w 1029"/>
                <a:gd name="T43" fmla="*/ 608 h 784"/>
                <a:gd name="T44" fmla="*/ 597 w 1029"/>
                <a:gd name="T45" fmla="*/ 692 h 784"/>
                <a:gd name="T46" fmla="*/ 533 w 1029"/>
                <a:gd name="T47" fmla="*/ 756 h 784"/>
                <a:gd name="T48" fmla="*/ 465 w 1029"/>
                <a:gd name="T49" fmla="*/ 700 h 784"/>
                <a:gd name="T50" fmla="*/ 401 w 1029"/>
                <a:gd name="T51" fmla="*/ 528 h 784"/>
                <a:gd name="T52" fmla="*/ 332 w 1029"/>
                <a:gd name="T53" fmla="*/ 500 h 784"/>
                <a:gd name="T54" fmla="*/ 268 w 1029"/>
                <a:gd name="T55" fmla="*/ 472 h 784"/>
                <a:gd name="T56" fmla="*/ 200 w 1029"/>
                <a:gd name="T57" fmla="*/ 540 h 784"/>
                <a:gd name="T58" fmla="*/ 136 w 1029"/>
                <a:gd name="T59" fmla="*/ 488 h 784"/>
                <a:gd name="T60" fmla="*/ 68 w 1029"/>
                <a:gd name="T61" fmla="*/ 524 h 784"/>
                <a:gd name="T62" fmla="*/ 0 w 1029"/>
                <a:gd name="T63" fmla="*/ 492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4">
                  <a:moveTo>
                    <a:pt x="0" y="280"/>
                  </a:moveTo>
                  <a:lnTo>
                    <a:pt x="36" y="276"/>
                  </a:lnTo>
                  <a:lnTo>
                    <a:pt x="68" y="316"/>
                  </a:lnTo>
                  <a:lnTo>
                    <a:pt x="100" y="256"/>
                  </a:lnTo>
                  <a:lnTo>
                    <a:pt x="136" y="276"/>
                  </a:lnTo>
                  <a:lnTo>
                    <a:pt x="168" y="248"/>
                  </a:lnTo>
                  <a:lnTo>
                    <a:pt x="200" y="328"/>
                  </a:lnTo>
                  <a:lnTo>
                    <a:pt x="232" y="268"/>
                  </a:lnTo>
                  <a:lnTo>
                    <a:pt x="268" y="260"/>
                  </a:lnTo>
                  <a:lnTo>
                    <a:pt x="300" y="296"/>
                  </a:lnTo>
                  <a:lnTo>
                    <a:pt x="332" y="280"/>
                  </a:lnTo>
                  <a:lnTo>
                    <a:pt x="364" y="240"/>
                  </a:lnTo>
                  <a:lnTo>
                    <a:pt x="401" y="268"/>
                  </a:lnTo>
                  <a:lnTo>
                    <a:pt x="433" y="260"/>
                  </a:lnTo>
                  <a:lnTo>
                    <a:pt x="465" y="260"/>
                  </a:lnTo>
                  <a:lnTo>
                    <a:pt x="497" y="228"/>
                  </a:lnTo>
                  <a:lnTo>
                    <a:pt x="533" y="156"/>
                  </a:lnTo>
                  <a:lnTo>
                    <a:pt x="565" y="96"/>
                  </a:lnTo>
                  <a:lnTo>
                    <a:pt x="597" y="68"/>
                  </a:lnTo>
                  <a:lnTo>
                    <a:pt x="629" y="8"/>
                  </a:lnTo>
                  <a:lnTo>
                    <a:pt x="665" y="0"/>
                  </a:lnTo>
                  <a:lnTo>
                    <a:pt x="697" y="20"/>
                  </a:lnTo>
                  <a:lnTo>
                    <a:pt x="729" y="60"/>
                  </a:lnTo>
                  <a:lnTo>
                    <a:pt x="761" y="108"/>
                  </a:lnTo>
                  <a:lnTo>
                    <a:pt x="797" y="152"/>
                  </a:lnTo>
                  <a:lnTo>
                    <a:pt x="829" y="196"/>
                  </a:lnTo>
                  <a:lnTo>
                    <a:pt x="861" y="212"/>
                  </a:lnTo>
                  <a:lnTo>
                    <a:pt x="893" y="220"/>
                  </a:lnTo>
                  <a:lnTo>
                    <a:pt x="929" y="248"/>
                  </a:lnTo>
                  <a:lnTo>
                    <a:pt x="961" y="252"/>
                  </a:lnTo>
                  <a:lnTo>
                    <a:pt x="993" y="268"/>
                  </a:lnTo>
                  <a:lnTo>
                    <a:pt x="1029" y="272"/>
                  </a:lnTo>
                  <a:lnTo>
                    <a:pt x="1029" y="500"/>
                  </a:lnTo>
                  <a:lnTo>
                    <a:pt x="993" y="500"/>
                  </a:lnTo>
                  <a:lnTo>
                    <a:pt x="961" y="492"/>
                  </a:lnTo>
                  <a:lnTo>
                    <a:pt x="929" y="504"/>
                  </a:lnTo>
                  <a:lnTo>
                    <a:pt x="893" y="488"/>
                  </a:lnTo>
                  <a:lnTo>
                    <a:pt x="861" y="520"/>
                  </a:lnTo>
                  <a:lnTo>
                    <a:pt x="829" y="532"/>
                  </a:lnTo>
                  <a:lnTo>
                    <a:pt x="797" y="548"/>
                  </a:lnTo>
                  <a:lnTo>
                    <a:pt x="761" y="564"/>
                  </a:lnTo>
                  <a:lnTo>
                    <a:pt x="729" y="592"/>
                  </a:lnTo>
                  <a:lnTo>
                    <a:pt x="697" y="604"/>
                  </a:lnTo>
                  <a:lnTo>
                    <a:pt x="665" y="608"/>
                  </a:lnTo>
                  <a:lnTo>
                    <a:pt x="629" y="632"/>
                  </a:lnTo>
                  <a:lnTo>
                    <a:pt x="597" y="692"/>
                  </a:lnTo>
                  <a:lnTo>
                    <a:pt x="565" y="716"/>
                  </a:lnTo>
                  <a:lnTo>
                    <a:pt x="533" y="756"/>
                  </a:lnTo>
                  <a:lnTo>
                    <a:pt x="497" y="784"/>
                  </a:lnTo>
                  <a:lnTo>
                    <a:pt x="465" y="700"/>
                  </a:lnTo>
                  <a:lnTo>
                    <a:pt x="433" y="596"/>
                  </a:lnTo>
                  <a:lnTo>
                    <a:pt x="401" y="528"/>
                  </a:lnTo>
                  <a:lnTo>
                    <a:pt x="364" y="472"/>
                  </a:lnTo>
                  <a:lnTo>
                    <a:pt x="332" y="500"/>
                  </a:lnTo>
                  <a:lnTo>
                    <a:pt x="300" y="512"/>
                  </a:lnTo>
                  <a:lnTo>
                    <a:pt x="268" y="472"/>
                  </a:lnTo>
                  <a:lnTo>
                    <a:pt x="232" y="480"/>
                  </a:lnTo>
                  <a:lnTo>
                    <a:pt x="200" y="540"/>
                  </a:lnTo>
                  <a:lnTo>
                    <a:pt x="168" y="460"/>
                  </a:lnTo>
                  <a:lnTo>
                    <a:pt x="136" y="488"/>
                  </a:lnTo>
                  <a:lnTo>
                    <a:pt x="100" y="468"/>
                  </a:lnTo>
                  <a:lnTo>
                    <a:pt x="68" y="524"/>
                  </a:lnTo>
                  <a:lnTo>
                    <a:pt x="36" y="488"/>
                  </a:lnTo>
                  <a:lnTo>
                    <a:pt x="0" y="492"/>
                  </a:lnTo>
                  <a:lnTo>
                    <a:pt x="0" y="280"/>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8" name="Freeform 355"/>
            <p:cNvSpPr>
              <a:spLocks/>
            </p:cNvSpPr>
            <p:nvPr/>
          </p:nvSpPr>
          <p:spPr bwMode="auto">
            <a:xfrm>
              <a:off x="2944102" y="5132388"/>
              <a:ext cx="1769666" cy="6350"/>
            </a:xfrm>
            <a:custGeom>
              <a:avLst/>
              <a:gdLst>
                <a:gd name="T0" fmla="*/ 0 w 1029"/>
                <a:gd name="T1" fmla="*/ 0 h 4"/>
                <a:gd name="T2" fmla="*/ 36 w 1029"/>
                <a:gd name="T3" fmla="*/ 4 h 4"/>
                <a:gd name="T4" fmla="*/ 68 w 1029"/>
                <a:gd name="T5" fmla="*/ 4 h 4"/>
                <a:gd name="T6" fmla="*/ 100 w 1029"/>
                <a:gd name="T7" fmla="*/ 4 h 4"/>
                <a:gd name="T8" fmla="*/ 136 w 1029"/>
                <a:gd name="T9" fmla="*/ 0 h 4"/>
                <a:gd name="T10" fmla="*/ 168 w 1029"/>
                <a:gd name="T11" fmla="*/ 4 h 4"/>
                <a:gd name="T12" fmla="*/ 200 w 1029"/>
                <a:gd name="T13" fmla="*/ 0 h 4"/>
                <a:gd name="T14" fmla="*/ 232 w 1029"/>
                <a:gd name="T15" fmla="*/ 0 h 4"/>
                <a:gd name="T16" fmla="*/ 268 w 1029"/>
                <a:gd name="T17" fmla="*/ 0 h 4"/>
                <a:gd name="T18" fmla="*/ 300 w 1029"/>
                <a:gd name="T19" fmla="*/ 0 h 4"/>
                <a:gd name="T20" fmla="*/ 332 w 1029"/>
                <a:gd name="T21" fmla="*/ 0 h 4"/>
                <a:gd name="T22" fmla="*/ 364 w 1029"/>
                <a:gd name="T23" fmla="*/ 0 h 4"/>
                <a:gd name="T24" fmla="*/ 401 w 1029"/>
                <a:gd name="T25" fmla="*/ 0 h 4"/>
                <a:gd name="T26" fmla="*/ 433 w 1029"/>
                <a:gd name="T27" fmla="*/ 0 h 4"/>
                <a:gd name="T28" fmla="*/ 465 w 1029"/>
                <a:gd name="T29" fmla="*/ 4 h 4"/>
                <a:gd name="T30" fmla="*/ 497 w 1029"/>
                <a:gd name="T31" fmla="*/ 4 h 4"/>
                <a:gd name="T32" fmla="*/ 533 w 1029"/>
                <a:gd name="T33" fmla="*/ 0 h 4"/>
                <a:gd name="T34" fmla="*/ 565 w 1029"/>
                <a:gd name="T35" fmla="*/ 4 h 4"/>
                <a:gd name="T36" fmla="*/ 597 w 1029"/>
                <a:gd name="T37" fmla="*/ 0 h 4"/>
                <a:gd name="T38" fmla="*/ 629 w 1029"/>
                <a:gd name="T39" fmla="*/ 0 h 4"/>
                <a:gd name="T40" fmla="*/ 665 w 1029"/>
                <a:gd name="T41" fmla="*/ 0 h 4"/>
                <a:gd name="T42" fmla="*/ 697 w 1029"/>
                <a:gd name="T43" fmla="*/ 4 h 4"/>
                <a:gd name="T44" fmla="*/ 729 w 1029"/>
                <a:gd name="T45" fmla="*/ 4 h 4"/>
                <a:gd name="T46" fmla="*/ 761 w 1029"/>
                <a:gd name="T47" fmla="*/ 4 h 4"/>
                <a:gd name="T48" fmla="*/ 797 w 1029"/>
                <a:gd name="T49" fmla="*/ 0 h 4"/>
                <a:gd name="T50" fmla="*/ 829 w 1029"/>
                <a:gd name="T51" fmla="*/ 0 h 4"/>
                <a:gd name="T52" fmla="*/ 861 w 1029"/>
                <a:gd name="T53" fmla="*/ 0 h 4"/>
                <a:gd name="T54" fmla="*/ 893 w 1029"/>
                <a:gd name="T55" fmla="*/ 4 h 4"/>
                <a:gd name="T56" fmla="*/ 929 w 1029"/>
                <a:gd name="T57" fmla="*/ 4 h 4"/>
                <a:gd name="T58" fmla="*/ 961 w 1029"/>
                <a:gd name="T59" fmla="*/ 0 h 4"/>
                <a:gd name="T60" fmla="*/ 993 w 1029"/>
                <a:gd name="T61" fmla="*/ 0 h 4"/>
                <a:gd name="T62" fmla="*/ 1029 w 1029"/>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
                  <a:moveTo>
                    <a:pt x="0" y="0"/>
                  </a:moveTo>
                  <a:lnTo>
                    <a:pt x="36" y="4"/>
                  </a:lnTo>
                  <a:lnTo>
                    <a:pt x="68" y="4"/>
                  </a:lnTo>
                  <a:lnTo>
                    <a:pt x="100" y="4"/>
                  </a:lnTo>
                  <a:lnTo>
                    <a:pt x="136" y="0"/>
                  </a:lnTo>
                  <a:lnTo>
                    <a:pt x="168" y="4"/>
                  </a:lnTo>
                  <a:lnTo>
                    <a:pt x="200" y="0"/>
                  </a:lnTo>
                  <a:lnTo>
                    <a:pt x="232" y="0"/>
                  </a:lnTo>
                  <a:lnTo>
                    <a:pt x="268" y="0"/>
                  </a:lnTo>
                  <a:lnTo>
                    <a:pt x="300" y="0"/>
                  </a:lnTo>
                  <a:lnTo>
                    <a:pt x="332" y="0"/>
                  </a:lnTo>
                  <a:lnTo>
                    <a:pt x="364" y="0"/>
                  </a:lnTo>
                  <a:lnTo>
                    <a:pt x="401" y="0"/>
                  </a:lnTo>
                  <a:lnTo>
                    <a:pt x="433" y="0"/>
                  </a:lnTo>
                  <a:lnTo>
                    <a:pt x="465" y="4"/>
                  </a:lnTo>
                  <a:lnTo>
                    <a:pt x="497" y="4"/>
                  </a:lnTo>
                  <a:lnTo>
                    <a:pt x="533" y="0"/>
                  </a:lnTo>
                  <a:lnTo>
                    <a:pt x="565" y="4"/>
                  </a:lnTo>
                  <a:lnTo>
                    <a:pt x="597" y="0"/>
                  </a:lnTo>
                  <a:lnTo>
                    <a:pt x="629" y="0"/>
                  </a:lnTo>
                  <a:lnTo>
                    <a:pt x="665" y="0"/>
                  </a:lnTo>
                  <a:lnTo>
                    <a:pt x="697" y="4"/>
                  </a:lnTo>
                  <a:lnTo>
                    <a:pt x="729" y="4"/>
                  </a:lnTo>
                  <a:lnTo>
                    <a:pt x="761" y="4"/>
                  </a:lnTo>
                  <a:lnTo>
                    <a:pt x="797" y="0"/>
                  </a:lnTo>
                  <a:lnTo>
                    <a:pt x="829" y="0"/>
                  </a:lnTo>
                  <a:lnTo>
                    <a:pt x="861" y="0"/>
                  </a:lnTo>
                  <a:lnTo>
                    <a:pt x="893" y="4"/>
                  </a:lnTo>
                  <a:lnTo>
                    <a:pt x="929" y="4"/>
                  </a:lnTo>
                  <a:lnTo>
                    <a:pt x="961" y="0"/>
                  </a:lnTo>
                  <a:lnTo>
                    <a:pt x="993" y="0"/>
                  </a:lnTo>
                  <a:lnTo>
                    <a:pt x="1029" y="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9" name="Freeform 356"/>
            <p:cNvSpPr>
              <a:spLocks/>
            </p:cNvSpPr>
            <p:nvPr/>
          </p:nvSpPr>
          <p:spPr bwMode="auto">
            <a:xfrm>
              <a:off x="2944102" y="5132388"/>
              <a:ext cx="1769666" cy="88900"/>
            </a:xfrm>
            <a:custGeom>
              <a:avLst/>
              <a:gdLst>
                <a:gd name="T0" fmla="*/ 0 w 1029"/>
                <a:gd name="T1" fmla="*/ 0 h 56"/>
                <a:gd name="T2" fmla="*/ 36 w 1029"/>
                <a:gd name="T3" fmla="*/ 0 h 56"/>
                <a:gd name="T4" fmla="*/ 68 w 1029"/>
                <a:gd name="T5" fmla="*/ 24 h 56"/>
                <a:gd name="T6" fmla="*/ 100 w 1029"/>
                <a:gd name="T7" fmla="*/ 24 h 56"/>
                <a:gd name="T8" fmla="*/ 136 w 1029"/>
                <a:gd name="T9" fmla="*/ 16 h 56"/>
                <a:gd name="T10" fmla="*/ 168 w 1029"/>
                <a:gd name="T11" fmla="*/ 20 h 56"/>
                <a:gd name="T12" fmla="*/ 200 w 1029"/>
                <a:gd name="T13" fmla="*/ 0 h 56"/>
                <a:gd name="T14" fmla="*/ 232 w 1029"/>
                <a:gd name="T15" fmla="*/ 12 h 56"/>
                <a:gd name="T16" fmla="*/ 268 w 1029"/>
                <a:gd name="T17" fmla="*/ 24 h 56"/>
                <a:gd name="T18" fmla="*/ 300 w 1029"/>
                <a:gd name="T19" fmla="*/ 28 h 56"/>
                <a:gd name="T20" fmla="*/ 332 w 1029"/>
                <a:gd name="T21" fmla="*/ 40 h 56"/>
                <a:gd name="T22" fmla="*/ 364 w 1029"/>
                <a:gd name="T23" fmla="*/ 44 h 56"/>
                <a:gd name="T24" fmla="*/ 401 w 1029"/>
                <a:gd name="T25" fmla="*/ 56 h 56"/>
                <a:gd name="T26" fmla="*/ 433 w 1029"/>
                <a:gd name="T27" fmla="*/ 48 h 56"/>
                <a:gd name="T28" fmla="*/ 465 w 1029"/>
                <a:gd name="T29" fmla="*/ 32 h 56"/>
                <a:gd name="T30" fmla="*/ 497 w 1029"/>
                <a:gd name="T31" fmla="*/ 16 h 56"/>
                <a:gd name="T32" fmla="*/ 533 w 1029"/>
                <a:gd name="T33" fmla="*/ 12 h 56"/>
                <a:gd name="T34" fmla="*/ 565 w 1029"/>
                <a:gd name="T35" fmla="*/ 8 h 56"/>
                <a:gd name="T36" fmla="*/ 597 w 1029"/>
                <a:gd name="T37" fmla="*/ 8 h 56"/>
                <a:gd name="T38" fmla="*/ 629 w 1029"/>
                <a:gd name="T39" fmla="*/ 4 h 56"/>
                <a:gd name="T40" fmla="*/ 665 w 1029"/>
                <a:gd name="T41" fmla="*/ 4 h 56"/>
                <a:gd name="T42" fmla="*/ 697 w 1029"/>
                <a:gd name="T43" fmla="*/ 4 h 56"/>
                <a:gd name="T44" fmla="*/ 729 w 1029"/>
                <a:gd name="T45" fmla="*/ 4 h 56"/>
                <a:gd name="T46" fmla="*/ 761 w 1029"/>
                <a:gd name="T47" fmla="*/ 8 h 56"/>
                <a:gd name="T48" fmla="*/ 797 w 1029"/>
                <a:gd name="T49" fmla="*/ 8 h 56"/>
                <a:gd name="T50" fmla="*/ 829 w 1029"/>
                <a:gd name="T51" fmla="*/ 16 h 56"/>
                <a:gd name="T52" fmla="*/ 861 w 1029"/>
                <a:gd name="T53" fmla="*/ 16 h 56"/>
                <a:gd name="T54" fmla="*/ 893 w 1029"/>
                <a:gd name="T55" fmla="*/ 20 h 56"/>
                <a:gd name="T56" fmla="*/ 929 w 1029"/>
                <a:gd name="T57" fmla="*/ 20 h 56"/>
                <a:gd name="T58" fmla="*/ 961 w 1029"/>
                <a:gd name="T59" fmla="*/ 20 h 56"/>
                <a:gd name="T60" fmla="*/ 993 w 1029"/>
                <a:gd name="T61" fmla="*/ 24 h 56"/>
                <a:gd name="T62" fmla="*/ 1029 w 1029"/>
                <a:gd name="T63"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6">
                  <a:moveTo>
                    <a:pt x="0" y="0"/>
                  </a:moveTo>
                  <a:lnTo>
                    <a:pt x="36" y="0"/>
                  </a:lnTo>
                  <a:lnTo>
                    <a:pt x="68" y="24"/>
                  </a:lnTo>
                  <a:lnTo>
                    <a:pt x="100" y="24"/>
                  </a:lnTo>
                  <a:lnTo>
                    <a:pt x="136" y="16"/>
                  </a:lnTo>
                  <a:lnTo>
                    <a:pt x="168" y="20"/>
                  </a:lnTo>
                  <a:lnTo>
                    <a:pt x="200" y="0"/>
                  </a:lnTo>
                  <a:lnTo>
                    <a:pt x="232" y="12"/>
                  </a:lnTo>
                  <a:lnTo>
                    <a:pt x="268" y="24"/>
                  </a:lnTo>
                  <a:lnTo>
                    <a:pt x="300" y="28"/>
                  </a:lnTo>
                  <a:lnTo>
                    <a:pt x="332" y="40"/>
                  </a:lnTo>
                  <a:lnTo>
                    <a:pt x="364" y="44"/>
                  </a:lnTo>
                  <a:lnTo>
                    <a:pt x="401" y="56"/>
                  </a:lnTo>
                  <a:lnTo>
                    <a:pt x="433" y="48"/>
                  </a:lnTo>
                  <a:lnTo>
                    <a:pt x="465" y="32"/>
                  </a:lnTo>
                  <a:lnTo>
                    <a:pt x="497" y="16"/>
                  </a:lnTo>
                  <a:lnTo>
                    <a:pt x="533" y="12"/>
                  </a:lnTo>
                  <a:lnTo>
                    <a:pt x="565" y="8"/>
                  </a:lnTo>
                  <a:lnTo>
                    <a:pt x="597" y="8"/>
                  </a:lnTo>
                  <a:lnTo>
                    <a:pt x="629" y="4"/>
                  </a:lnTo>
                  <a:lnTo>
                    <a:pt x="665" y="4"/>
                  </a:lnTo>
                  <a:lnTo>
                    <a:pt x="697" y="4"/>
                  </a:lnTo>
                  <a:lnTo>
                    <a:pt x="729" y="4"/>
                  </a:lnTo>
                  <a:lnTo>
                    <a:pt x="761" y="8"/>
                  </a:lnTo>
                  <a:lnTo>
                    <a:pt x="797" y="8"/>
                  </a:lnTo>
                  <a:lnTo>
                    <a:pt x="829" y="16"/>
                  </a:lnTo>
                  <a:lnTo>
                    <a:pt x="861" y="16"/>
                  </a:lnTo>
                  <a:lnTo>
                    <a:pt x="893" y="20"/>
                  </a:lnTo>
                  <a:lnTo>
                    <a:pt x="929" y="20"/>
                  </a:lnTo>
                  <a:lnTo>
                    <a:pt x="961" y="20"/>
                  </a:lnTo>
                  <a:lnTo>
                    <a:pt x="993" y="24"/>
                  </a:lnTo>
                  <a:lnTo>
                    <a:pt x="1029" y="2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0" name="Freeform 357"/>
            <p:cNvSpPr>
              <a:spLocks/>
            </p:cNvSpPr>
            <p:nvPr/>
          </p:nvSpPr>
          <p:spPr bwMode="auto">
            <a:xfrm>
              <a:off x="2944102" y="5005388"/>
              <a:ext cx="1769666" cy="317500"/>
            </a:xfrm>
            <a:custGeom>
              <a:avLst/>
              <a:gdLst>
                <a:gd name="T0" fmla="*/ 0 w 1029"/>
                <a:gd name="T1" fmla="*/ 80 h 200"/>
                <a:gd name="T2" fmla="*/ 36 w 1029"/>
                <a:gd name="T3" fmla="*/ 76 h 200"/>
                <a:gd name="T4" fmla="*/ 68 w 1029"/>
                <a:gd name="T5" fmla="*/ 116 h 200"/>
                <a:gd name="T6" fmla="*/ 100 w 1029"/>
                <a:gd name="T7" fmla="*/ 60 h 200"/>
                <a:gd name="T8" fmla="*/ 136 w 1029"/>
                <a:gd name="T9" fmla="*/ 80 h 200"/>
                <a:gd name="T10" fmla="*/ 168 w 1029"/>
                <a:gd name="T11" fmla="*/ 52 h 200"/>
                <a:gd name="T12" fmla="*/ 200 w 1029"/>
                <a:gd name="T13" fmla="*/ 132 h 200"/>
                <a:gd name="T14" fmla="*/ 232 w 1029"/>
                <a:gd name="T15" fmla="*/ 72 h 200"/>
                <a:gd name="T16" fmla="*/ 268 w 1029"/>
                <a:gd name="T17" fmla="*/ 64 h 200"/>
                <a:gd name="T18" fmla="*/ 300 w 1029"/>
                <a:gd name="T19" fmla="*/ 100 h 200"/>
                <a:gd name="T20" fmla="*/ 332 w 1029"/>
                <a:gd name="T21" fmla="*/ 84 h 200"/>
                <a:gd name="T22" fmla="*/ 364 w 1029"/>
                <a:gd name="T23" fmla="*/ 52 h 200"/>
                <a:gd name="T24" fmla="*/ 401 w 1029"/>
                <a:gd name="T25" fmla="*/ 92 h 200"/>
                <a:gd name="T26" fmla="*/ 433 w 1029"/>
                <a:gd name="T27" fmla="*/ 124 h 200"/>
                <a:gd name="T28" fmla="*/ 465 w 1029"/>
                <a:gd name="T29" fmla="*/ 176 h 200"/>
                <a:gd name="T30" fmla="*/ 497 w 1029"/>
                <a:gd name="T31" fmla="*/ 200 h 200"/>
                <a:gd name="T32" fmla="*/ 533 w 1029"/>
                <a:gd name="T33" fmla="*/ 152 h 200"/>
                <a:gd name="T34" fmla="*/ 565 w 1029"/>
                <a:gd name="T35" fmla="*/ 104 h 200"/>
                <a:gd name="T36" fmla="*/ 597 w 1029"/>
                <a:gd name="T37" fmla="*/ 76 h 200"/>
                <a:gd name="T38" fmla="*/ 629 w 1029"/>
                <a:gd name="T39" fmla="*/ 16 h 200"/>
                <a:gd name="T40" fmla="*/ 665 w 1029"/>
                <a:gd name="T41" fmla="*/ 0 h 200"/>
                <a:gd name="T42" fmla="*/ 697 w 1029"/>
                <a:gd name="T43" fmla="*/ 8 h 200"/>
                <a:gd name="T44" fmla="*/ 729 w 1029"/>
                <a:gd name="T45" fmla="*/ 24 h 200"/>
                <a:gd name="T46" fmla="*/ 761 w 1029"/>
                <a:gd name="T47" fmla="*/ 32 h 200"/>
                <a:gd name="T48" fmla="*/ 797 w 1029"/>
                <a:gd name="T49" fmla="*/ 44 h 200"/>
                <a:gd name="T50" fmla="*/ 829 w 1029"/>
                <a:gd name="T51" fmla="*/ 60 h 200"/>
                <a:gd name="T52" fmla="*/ 861 w 1029"/>
                <a:gd name="T53" fmla="*/ 64 h 200"/>
                <a:gd name="T54" fmla="*/ 893 w 1029"/>
                <a:gd name="T55" fmla="*/ 52 h 200"/>
                <a:gd name="T56" fmla="*/ 929 w 1029"/>
                <a:gd name="T57" fmla="*/ 72 h 200"/>
                <a:gd name="T58" fmla="*/ 961 w 1029"/>
                <a:gd name="T59" fmla="*/ 68 h 200"/>
                <a:gd name="T60" fmla="*/ 993 w 1029"/>
                <a:gd name="T61" fmla="*/ 80 h 200"/>
                <a:gd name="T62" fmla="*/ 1029 w 1029"/>
                <a:gd name="T63"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0">
                  <a:moveTo>
                    <a:pt x="0" y="80"/>
                  </a:moveTo>
                  <a:lnTo>
                    <a:pt x="36" y="76"/>
                  </a:lnTo>
                  <a:lnTo>
                    <a:pt x="68" y="116"/>
                  </a:lnTo>
                  <a:lnTo>
                    <a:pt x="100" y="60"/>
                  </a:lnTo>
                  <a:lnTo>
                    <a:pt x="136" y="80"/>
                  </a:lnTo>
                  <a:lnTo>
                    <a:pt x="168" y="52"/>
                  </a:lnTo>
                  <a:lnTo>
                    <a:pt x="200" y="132"/>
                  </a:lnTo>
                  <a:lnTo>
                    <a:pt x="232" y="72"/>
                  </a:lnTo>
                  <a:lnTo>
                    <a:pt x="268" y="64"/>
                  </a:lnTo>
                  <a:lnTo>
                    <a:pt x="300" y="100"/>
                  </a:lnTo>
                  <a:lnTo>
                    <a:pt x="332" y="84"/>
                  </a:lnTo>
                  <a:lnTo>
                    <a:pt x="364" y="52"/>
                  </a:lnTo>
                  <a:lnTo>
                    <a:pt x="401" y="92"/>
                  </a:lnTo>
                  <a:lnTo>
                    <a:pt x="433" y="124"/>
                  </a:lnTo>
                  <a:lnTo>
                    <a:pt x="465" y="176"/>
                  </a:lnTo>
                  <a:lnTo>
                    <a:pt x="497" y="200"/>
                  </a:lnTo>
                  <a:lnTo>
                    <a:pt x="533" y="152"/>
                  </a:lnTo>
                  <a:lnTo>
                    <a:pt x="565" y="104"/>
                  </a:lnTo>
                  <a:lnTo>
                    <a:pt x="597" y="76"/>
                  </a:lnTo>
                  <a:lnTo>
                    <a:pt x="629" y="16"/>
                  </a:lnTo>
                  <a:lnTo>
                    <a:pt x="665" y="0"/>
                  </a:lnTo>
                  <a:lnTo>
                    <a:pt x="697" y="8"/>
                  </a:lnTo>
                  <a:lnTo>
                    <a:pt x="729" y="24"/>
                  </a:lnTo>
                  <a:lnTo>
                    <a:pt x="761" y="32"/>
                  </a:lnTo>
                  <a:lnTo>
                    <a:pt x="797" y="44"/>
                  </a:lnTo>
                  <a:lnTo>
                    <a:pt x="829" y="60"/>
                  </a:lnTo>
                  <a:lnTo>
                    <a:pt x="861" y="64"/>
                  </a:lnTo>
                  <a:lnTo>
                    <a:pt x="893" y="52"/>
                  </a:lnTo>
                  <a:lnTo>
                    <a:pt x="929" y="72"/>
                  </a:lnTo>
                  <a:lnTo>
                    <a:pt x="961" y="68"/>
                  </a:lnTo>
                  <a:lnTo>
                    <a:pt x="993" y="80"/>
                  </a:lnTo>
                  <a:lnTo>
                    <a:pt x="1029" y="8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1" name="Freeform 358"/>
            <p:cNvSpPr>
              <a:spLocks/>
            </p:cNvSpPr>
            <p:nvPr/>
          </p:nvSpPr>
          <p:spPr bwMode="auto">
            <a:xfrm>
              <a:off x="2944102" y="4383088"/>
              <a:ext cx="1769666" cy="787400"/>
            </a:xfrm>
            <a:custGeom>
              <a:avLst/>
              <a:gdLst>
                <a:gd name="T0" fmla="*/ 0 w 1029"/>
                <a:gd name="T1" fmla="*/ 472 h 496"/>
                <a:gd name="T2" fmla="*/ 36 w 1029"/>
                <a:gd name="T3" fmla="*/ 472 h 496"/>
                <a:gd name="T4" fmla="*/ 68 w 1029"/>
                <a:gd name="T5" fmla="*/ 496 h 496"/>
                <a:gd name="T6" fmla="*/ 100 w 1029"/>
                <a:gd name="T7" fmla="*/ 496 h 496"/>
                <a:gd name="T8" fmla="*/ 136 w 1029"/>
                <a:gd name="T9" fmla="*/ 488 h 496"/>
                <a:gd name="T10" fmla="*/ 168 w 1029"/>
                <a:gd name="T11" fmla="*/ 492 h 496"/>
                <a:gd name="T12" fmla="*/ 200 w 1029"/>
                <a:gd name="T13" fmla="*/ 468 h 496"/>
                <a:gd name="T14" fmla="*/ 232 w 1029"/>
                <a:gd name="T15" fmla="*/ 472 h 496"/>
                <a:gd name="T16" fmla="*/ 268 w 1029"/>
                <a:gd name="T17" fmla="*/ 472 h 496"/>
                <a:gd name="T18" fmla="*/ 300 w 1029"/>
                <a:gd name="T19" fmla="*/ 448 h 496"/>
                <a:gd name="T20" fmla="*/ 332 w 1029"/>
                <a:gd name="T21" fmla="*/ 412 h 496"/>
                <a:gd name="T22" fmla="*/ 364 w 1029"/>
                <a:gd name="T23" fmla="*/ 340 h 496"/>
                <a:gd name="T24" fmla="*/ 401 w 1029"/>
                <a:gd name="T25" fmla="*/ 248 h 496"/>
                <a:gd name="T26" fmla="*/ 433 w 1029"/>
                <a:gd name="T27" fmla="*/ 140 h 496"/>
                <a:gd name="T28" fmla="*/ 465 w 1029"/>
                <a:gd name="T29" fmla="*/ 48 h 496"/>
                <a:gd name="T30" fmla="*/ 497 w 1029"/>
                <a:gd name="T31" fmla="*/ 0 h 496"/>
                <a:gd name="T32" fmla="*/ 533 w 1029"/>
                <a:gd name="T33" fmla="*/ 24 h 496"/>
                <a:gd name="T34" fmla="*/ 565 w 1029"/>
                <a:gd name="T35" fmla="*/ 100 h 496"/>
                <a:gd name="T36" fmla="*/ 597 w 1029"/>
                <a:gd name="T37" fmla="*/ 200 h 496"/>
                <a:gd name="T38" fmla="*/ 629 w 1029"/>
                <a:gd name="T39" fmla="*/ 296 h 496"/>
                <a:gd name="T40" fmla="*/ 665 w 1029"/>
                <a:gd name="T41" fmla="*/ 372 h 496"/>
                <a:gd name="T42" fmla="*/ 697 w 1029"/>
                <a:gd name="T43" fmla="*/ 424 h 496"/>
                <a:gd name="T44" fmla="*/ 729 w 1029"/>
                <a:gd name="T45" fmla="*/ 452 h 496"/>
                <a:gd name="T46" fmla="*/ 761 w 1029"/>
                <a:gd name="T47" fmla="*/ 468 h 496"/>
                <a:gd name="T48" fmla="*/ 797 w 1029"/>
                <a:gd name="T49" fmla="*/ 480 h 496"/>
                <a:gd name="T50" fmla="*/ 829 w 1029"/>
                <a:gd name="T51" fmla="*/ 484 h 496"/>
                <a:gd name="T52" fmla="*/ 861 w 1029"/>
                <a:gd name="T53" fmla="*/ 484 h 496"/>
                <a:gd name="T54" fmla="*/ 893 w 1029"/>
                <a:gd name="T55" fmla="*/ 492 h 496"/>
                <a:gd name="T56" fmla="*/ 929 w 1029"/>
                <a:gd name="T57" fmla="*/ 492 h 496"/>
                <a:gd name="T58" fmla="*/ 961 w 1029"/>
                <a:gd name="T59" fmla="*/ 492 h 496"/>
                <a:gd name="T60" fmla="*/ 993 w 1029"/>
                <a:gd name="T61" fmla="*/ 496 h 496"/>
                <a:gd name="T62" fmla="*/ 1029 w 1029"/>
                <a:gd name="T63" fmla="*/ 49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96">
                  <a:moveTo>
                    <a:pt x="0" y="472"/>
                  </a:moveTo>
                  <a:lnTo>
                    <a:pt x="36" y="472"/>
                  </a:lnTo>
                  <a:lnTo>
                    <a:pt x="68" y="496"/>
                  </a:lnTo>
                  <a:lnTo>
                    <a:pt x="100" y="496"/>
                  </a:lnTo>
                  <a:lnTo>
                    <a:pt x="136" y="488"/>
                  </a:lnTo>
                  <a:lnTo>
                    <a:pt x="168" y="492"/>
                  </a:lnTo>
                  <a:lnTo>
                    <a:pt x="200" y="468"/>
                  </a:lnTo>
                  <a:lnTo>
                    <a:pt x="232" y="472"/>
                  </a:lnTo>
                  <a:lnTo>
                    <a:pt x="268" y="472"/>
                  </a:lnTo>
                  <a:lnTo>
                    <a:pt x="300" y="448"/>
                  </a:lnTo>
                  <a:lnTo>
                    <a:pt x="332" y="412"/>
                  </a:lnTo>
                  <a:lnTo>
                    <a:pt x="364" y="340"/>
                  </a:lnTo>
                  <a:lnTo>
                    <a:pt x="401" y="248"/>
                  </a:lnTo>
                  <a:lnTo>
                    <a:pt x="433" y="140"/>
                  </a:lnTo>
                  <a:lnTo>
                    <a:pt x="465" y="48"/>
                  </a:lnTo>
                  <a:lnTo>
                    <a:pt x="497" y="0"/>
                  </a:lnTo>
                  <a:lnTo>
                    <a:pt x="533" y="24"/>
                  </a:lnTo>
                  <a:lnTo>
                    <a:pt x="565" y="100"/>
                  </a:lnTo>
                  <a:lnTo>
                    <a:pt x="597" y="200"/>
                  </a:lnTo>
                  <a:lnTo>
                    <a:pt x="629" y="296"/>
                  </a:lnTo>
                  <a:lnTo>
                    <a:pt x="665" y="372"/>
                  </a:lnTo>
                  <a:lnTo>
                    <a:pt x="697" y="424"/>
                  </a:lnTo>
                  <a:lnTo>
                    <a:pt x="729" y="452"/>
                  </a:lnTo>
                  <a:lnTo>
                    <a:pt x="761" y="468"/>
                  </a:lnTo>
                  <a:lnTo>
                    <a:pt x="797" y="480"/>
                  </a:lnTo>
                  <a:lnTo>
                    <a:pt x="829" y="484"/>
                  </a:lnTo>
                  <a:lnTo>
                    <a:pt x="861" y="484"/>
                  </a:lnTo>
                  <a:lnTo>
                    <a:pt x="893" y="492"/>
                  </a:lnTo>
                  <a:lnTo>
                    <a:pt x="929" y="492"/>
                  </a:lnTo>
                  <a:lnTo>
                    <a:pt x="961" y="492"/>
                  </a:lnTo>
                  <a:lnTo>
                    <a:pt x="993" y="496"/>
                  </a:lnTo>
                  <a:lnTo>
                    <a:pt x="1029" y="492"/>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2" name="Freeform 359"/>
            <p:cNvSpPr>
              <a:spLocks/>
            </p:cNvSpPr>
            <p:nvPr/>
          </p:nvSpPr>
          <p:spPr bwMode="auto">
            <a:xfrm>
              <a:off x="2944102" y="5005388"/>
              <a:ext cx="1769666" cy="317500"/>
            </a:xfrm>
            <a:custGeom>
              <a:avLst/>
              <a:gdLst>
                <a:gd name="T0" fmla="*/ 0 w 1029"/>
                <a:gd name="T1" fmla="*/ 80 h 200"/>
                <a:gd name="T2" fmla="*/ 36 w 1029"/>
                <a:gd name="T3" fmla="*/ 76 h 200"/>
                <a:gd name="T4" fmla="*/ 68 w 1029"/>
                <a:gd name="T5" fmla="*/ 116 h 200"/>
                <a:gd name="T6" fmla="*/ 100 w 1029"/>
                <a:gd name="T7" fmla="*/ 60 h 200"/>
                <a:gd name="T8" fmla="*/ 136 w 1029"/>
                <a:gd name="T9" fmla="*/ 80 h 200"/>
                <a:gd name="T10" fmla="*/ 168 w 1029"/>
                <a:gd name="T11" fmla="*/ 52 h 200"/>
                <a:gd name="T12" fmla="*/ 200 w 1029"/>
                <a:gd name="T13" fmla="*/ 132 h 200"/>
                <a:gd name="T14" fmla="*/ 232 w 1029"/>
                <a:gd name="T15" fmla="*/ 72 h 200"/>
                <a:gd name="T16" fmla="*/ 268 w 1029"/>
                <a:gd name="T17" fmla="*/ 64 h 200"/>
                <a:gd name="T18" fmla="*/ 300 w 1029"/>
                <a:gd name="T19" fmla="*/ 100 h 200"/>
                <a:gd name="T20" fmla="*/ 332 w 1029"/>
                <a:gd name="T21" fmla="*/ 84 h 200"/>
                <a:gd name="T22" fmla="*/ 364 w 1029"/>
                <a:gd name="T23" fmla="*/ 52 h 200"/>
                <a:gd name="T24" fmla="*/ 401 w 1029"/>
                <a:gd name="T25" fmla="*/ 92 h 200"/>
                <a:gd name="T26" fmla="*/ 433 w 1029"/>
                <a:gd name="T27" fmla="*/ 124 h 200"/>
                <a:gd name="T28" fmla="*/ 465 w 1029"/>
                <a:gd name="T29" fmla="*/ 176 h 200"/>
                <a:gd name="T30" fmla="*/ 497 w 1029"/>
                <a:gd name="T31" fmla="*/ 200 h 200"/>
                <a:gd name="T32" fmla="*/ 533 w 1029"/>
                <a:gd name="T33" fmla="*/ 152 h 200"/>
                <a:gd name="T34" fmla="*/ 565 w 1029"/>
                <a:gd name="T35" fmla="*/ 104 h 200"/>
                <a:gd name="T36" fmla="*/ 597 w 1029"/>
                <a:gd name="T37" fmla="*/ 76 h 200"/>
                <a:gd name="T38" fmla="*/ 629 w 1029"/>
                <a:gd name="T39" fmla="*/ 16 h 200"/>
                <a:gd name="T40" fmla="*/ 665 w 1029"/>
                <a:gd name="T41" fmla="*/ 0 h 200"/>
                <a:gd name="T42" fmla="*/ 697 w 1029"/>
                <a:gd name="T43" fmla="*/ 8 h 200"/>
                <a:gd name="T44" fmla="*/ 729 w 1029"/>
                <a:gd name="T45" fmla="*/ 24 h 200"/>
                <a:gd name="T46" fmla="*/ 761 w 1029"/>
                <a:gd name="T47" fmla="*/ 32 h 200"/>
                <a:gd name="T48" fmla="*/ 797 w 1029"/>
                <a:gd name="T49" fmla="*/ 44 h 200"/>
                <a:gd name="T50" fmla="*/ 829 w 1029"/>
                <a:gd name="T51" fmla="*/ 60 h 200"/>
                <a:gd name="T52" fmla="*/ 861 w 1029"/>
                <a:gd name="T53" fmla="*/ 64 h 200"/>
                <a:gd name="T54" fmla="*/ 893 w 1029"/>
                <a:gd name="T55" fmla="*/ 52 h 200"/>
                <a:gd name="T56" fmla="*/ 929 w 1029"/>
                <a:gd name="T57" fmla="*/ 72 h 200"/>
                <a:gd name="T58" fmla="*/ 961 w 1029"/>
                <a:gd name="T59" fmla="*/ 68 h 200"/>
                <a:gd name="T60" fmla="*/ 993 w 1029"/>
                <a:gd name="T61" fmla="*/ 80 h 200"/>
                <a:gd name="T62" fmla="*/ 1029 w 1029"/>
                <a:gd name="T63"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0">
                  <a:moveTo>
                    <a:pt x="0" y="80"/>
                  </a:moveTo>
                  <a:lnTo>
                    <a:pt x="36" y="76"/>
                  </a:lnTo>
                  <a:lnTo>
                    <a:pt x="68" y="116"/>
                  </a:lnTo>
                  <a:lnTo>
                    <a:pt x="100" y="60"/>
                  </a:lnTo>
                  <a:lnTo>
                    <a:pt x="136" y="80"/>
                  </a:lnTo>
                  <a:lnTo>
                    <a:pt x="168" y="52"/>
                  </a:lnTo>
                  <a:lnTo>
                    <a:pt x="200" y="132"/>
                  </a:lnTo>
                  <a:lnTo>
                    <a:pt x="232" y="72"/>
                  </a:lnTo>
                  <a:lnTo>
                    <a:pt x="268" y="64"/>
                  </a:lnTo>
                  <a:lnTo>
                    <a:pt x="300" y="100"/>
                  </a:lnTo>
                  <a:lnTo>
                    <a:pt x="332" y="84"/>
                  </a:lnTo>
                  <a:lnTo>
                    <a:pt x="364" y="52"/>
                  </a:lnTo>
                  <a:lnTo>
                    <a:pt x="401" y="92"/>
                  </a:lnTo>
                  <a:lnTo>
                    <a:pt x="433" y="124"/>
                  </a:lnTo>
                  <a:lnTo>
                    <a:pt x="465" y="176"/>
                  </a:lnTo>
                  <a:lnTo>
                    <a:pt x="497" y="200"/>
                  </a:lnTo>
                  <a:lnTo>
                    <a:pt x="533" y="152"/>
                  </a:lnTo>
                  <a:lnTo>
                    <a:pt x="565" y="104"/>
                  </a:lnTo>
                  <a:lnTo>
                    <a:pt x="597" y="76"/>
                  </a:lnTo>
                  <a:lnTo>
                    <a:pt x="629" y="16"/>
                  </a:lnTo>
                  <a:lnTo>
                    <a:pt x="665" y="0"/>
                  </a:lnTo>
                  <a:lnTo>
                    <a:pt x="697" y="8"/>
                  </a:lnTo>
                  <a:lnTo>
                    <a:pt x="729" y="24"/>
                  </a:lnTo>
                  <a:lnTo>
                    <a:pt x="761" y="32"/>
                  </a:lnTo>
                  <a:lnTo>
                    <a:pt x="797" y="44"/>
                  </a:lnTo>
                  <a:lnTo>
                    <a:pt x="829" y="60"/>
                  </a:lnTo>
                  <a:lnTo>
                    <a:pt x="861" y="64"/>
                  </a:lnTo>
                  <a:lnTo>
                    <a:pt x="893" y="52"/>
                  </a:lnTo>
                  <a:lnTo>
                    <a:pt x="929" y="72"/>
                  </a:lnTo>
                  <a:lnTo>
                    <a:pt x="961" y="68"/>
                  </a:lnTo>
                  <a:lnTo>
                    <a:pt x="993" y="80"/>
                  </a:lnTo>
                  <a:lnTo>
                    <a:pt x="1029" y="80"/>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3" name="Rectangle 360"/>
            <p:cNvSpPr>
              <a:spLocks noChangeArrowheads="1"/>
            </p:cNvSpPr>
            <p:nvPr/>
          </p:nvSpPr>
          <p:spPr bwMode="auto">
            <a:xfrm>
              <a:off x="3425643" y="4027488"/>
              <a:ext cx="74379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causes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74" name="Freeform 361"/>
            <p:cNvSpPr>
              <a:spLocks/>
            </p:cNvSpPr>
            <p:nvPr/>
          </p:nvSpPr>
          <p:spPr bwMode="auto">
            <a:xfrm>
              <a:off x="2944102" y="5132388"/>
              <a:ext cx="1769666" cy="6350"/>
            </a:xfrm>
            <a:custGeom>
              <a:avLst/>
              <a:gdLst>
                <a:gd name="T0" fmla="*/ 0 w 1029"/>
                <a:gd name="T1" fmla="*/ 0 h 4"/>
                <a:gd name="T2" fmla="*/ 36 w 1029"/>
                <a:gd name="T3" fmla="*/ 4 h 4"/>
                <a:gd name="T4" fmla="*/ 68 w 1029"/>
                <a:gd name="T5" fmla="*/ 4 h 4"/>
                <a:gd name="T6" fmla="*/ 100 w 1029"/>
                <a:gd name="T7" fmla="*/ 4 h 4"/>
                <a:gd name="T8" fmla="*/ 136 w 1029"/>
                <a:gd name="T9" fmla="*/ 0 h 4"/>
                <a:gd name="T10" fmla="*/ 168 w 1029"/>
                <a:gd name="T11" fmla="*/ 4 h 4"/>
                <a:gd name="T12" fmla="*/ 200 w 1029"/>
                <a:gd name="T13" fmla="*/ 0 h 4"/>
                <a:gd name="T14" fmla="*/ 232 w 1029"/>
                <a:gd name="T15" fmla="*/ 0 h 4"/>
                <a:gd name="T16" fmla="*/ 268 w 1029"/>
                <a:gd name="T17" fmla="*/ 0 h 4"/>
                <a:gd name="T18" fmla="*/ 300 w 1029"/>
                <a:gd name="T19" fmla="*/ 0 h 4"/>
                <a:gd name="T20" fmla="*/ 332 w 1029"/>
                <a:gd name="T21" fmla="*/ 0 h 4"/>
                <a:gd name="T22" fmla="*/ 364 w 1029"/>
                <a:gd name="T23" fmla="*/ 0 h 4"/>
                <a:gd name="T24" fmla="*/ 401 w 1029"/>
                <a:gd name="T25" fmla="*/ 0 h 4"/>
                <a:gd name="T26" fmla="*/ 433 w 1029"/>
                <a:gd name="T27" fmla="*/ 0 h 4"/>
                <a:gd name="T28" fmla="*/ 465 w 1029"/>
                <a:gd name="T29" fmla="*/ 4 h 4"/>
                <a:gd name="T30" fmla="*/ 497 w 1029"/>
                <a:gd name="T31" fmla="*/ 4 h 4"/>
                <a:gd name="T32" fmla="*/ 533 w 1029"/>
                <a:gd name="T33" fmla="*/ 0 h 4"/>
                <a:gd name="T34" fmla="*/ 565 w 1029"/>
                <a:gd name="T35" fmla="*/ 4 h 4"/>
                <a:gd name="T36" fmla="*/ 597 w 1029"/>
                <a:gd name="T37" fmla="*/ 0 h 4"/>
                <a:gd name="T38" fmla="*/ 629 w 1029"/>
                <a:gd name="T39" fmla="*/ 0 h 4"/>
                <a:gd name="T40" fmla="*/ 665 w 1029"/>
                <a:gd name="T41" fmla="*/ 0 h 4"/>
                <a:gd name="T42" fmla="*/ 697 w 1029"/>
                <a:gd name="T43" fmla="*/ 4 h 4"/>
                <a:gd name="T44" fmla="*/ 729 w 1029"/>
                <a:gd name="T45" fmla="*/ 4 h 4"/>
                <a:gd name="T46" fmla="*/ 761 w 1029"/>
                <a:gd name="T47" fmla="*/ 4 h 4"/>
                <a:gd name="T48" fmla="*/ 797 w 1029"/>
                <a:gd name="T49" fmla="*/ 0 h 4"/>
                <a:gd name="T50" fmla="*/ 829 w 1029"/>
                <a:gd name="T51" fmla="*/ 0 h 4"/>
                <a:gd name="T52" fmla="*/ 861 w 1029"/>
                <a:gd name="T53" fmla="*/ 0 h 4"/>
                <a:gd name="T54" fmla="*/ 893 w 1029"/>
                <a:gd name="T55" fmla="*/ 4 h 4"/>
                <a:gd name="T56" fmla="*/ 929 w 1029"/>
                <a:gd name="T57" fmla="*/ 4 h 4"/>
                <a:gd name="T58" fmla="*/ 961 w 1029"/>
                <a:gd name="T59" fmla="*/ 0 h 4"/>
                <a:gd name="T60" fmla="*/ 993 w 1029"/>
                <a:gd name="T61" fmla="*/ 0 h 4"/>
                <a:gd name="T62" fmla="*/ 1029 w 1029"/>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
                  <a:moveTo>
                    <a:pt x="0" y="0"/>
                  </a:moveTo>
                  <a:lnTo>
                    <a:pt x="36" y="4"/>
                  </a:lnTo>
                  <a:lnTo>
                    <a:pt x="68" y="4"/>
                  </a:lnTo>
                  <a:lnTo>
                    <a:pt x="100" y="4"/>
                  </a:lnTo>
                  <a:lnTo>
                    <a:pt x="136" y="0"/>
                  </a:lnTo>
                  <a:lnTo>
                    <a:pt x="168" y="4"/>
                  </a:lnTo>
                  <a:lnTo>
                    <a:pt x="200" y="0"/>
                  </a:lnTo>
                  <a:lnTo>
                    <a:pt x="232" y="0"/>
                  </a:lnTo>
                  <a:lnTo>
                    <a:pt x="268" y="0"/>
                  </a:lnTo>
                  <a:lnTo>
                    <a:pt x="300" y="0"/>
                  </a:lnTo>
                  <a:lnTo>
                    <a:pt x="332" y="0"/>
                  </a:lnTo>
                  <a:lnTo>
                    <a:pt x="364" y="0"/>
                  </a:lnTo>
                  <a:lnTo>
                    <a:pt x="401" y="0"/>
                  </a:lnTo>
                  <a:lnTo>
                    <a:pt x="433" y="0"/>
                  </a:lnTo>
                  <a:lnTo>
                    <a:pt x="465" y="4"/>
                  </a:lnTo>
                  <a:lnTo>
                    <a:pt x="497" y="4"/>
                  </a:lnTo>
                  <a:lnTo>
                    <a:pt x="533" y="0"/>
                  </a:lnTo>
                  <a:lnTo>
                    <a:pt x="565" y="4"/>
                  </a:lnTo>
                  <a:lnTo>
                    <a:pt x="597" y="0"/>
                  </a:lnTo>
                  <a:lnTo>
                    <a:pt x="629" y="0"/>
                  </a:lnTo>
                  <a:lnTo>
                    <a:pt x="665" y="0"/>
                  </a:lnTo>
                  <a:lnTo>
                    <a:pt x="697" y="4"/>
                  </a:lnTo>
                  <a:lnTo>
                    <a:pt x="729" y="4"/>
                  </a:lnTo>
                  <a:lnTo>
                    <a:pt x="761" y="4"/>
                  </a:lnTo>
                  <a:lnTo>
                    <a:pt x="797" y="0"/>
                  </a:lnTo>
                  <a:lnTo>
                    <a:pt x="829" y="0"/>
                  </a:lnTo>
                  <a:lnTo>
                    <a:pt x="861" y="0"/>
                  </a:lnTo>
                  <a:lnTo>
                    <a:pt x="893" y="4"/>
                  </a:lnTo>
                  <a:lnTo>
                    <a:pt x="929" y="4"/>
                  </a:lnTo>
                  <a:lnTo>
                    <a:pt x="961" y="0"/>
                  </a:lnTo>
                  <a:lnTo>
                    <a:pt x="993" y="0"/>
                  </a:lnTo>
                  <a:lnTo>
                    <a:pt x="1029" y="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5" name="Rectangle 362"/>
            <p:cNvSpPr>
              <a:spLocks noChangeArrowheads="1"/>
            </p:cNvSpPr>
            <p:nvPr/>
          </p:nvSpPr>
          <p:spPr bwMode="auto">
            <a:xfrm>
              <a:off x="3730048" y="5983288"/>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477" name="Rectangle 364"/>
            <p:cNvSpPr>
              <a:spLocks noChangeArrowheads="1"/>
            </p:cNvSpPr>
            <p:nvPr/>
          </p:nvSpPr>
          <p:spPr bwMode="auto">
            <a:xfrm>
              <a:off x="5270981" y="4230688"/>
              <a:ext cx="1769666" cy="163195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8" name="Line 365"/>
            <p:cNvSpPr>
              <a:spLocks noChangeShapeType="1"/>
            </p:cNvSpPr>
            <p:nvPr/>
          </p:nvSpPr>
          <p:spPr bwMode="auto">
            <a:xfrm>
              <a:off x="5270981" y="5862638"/>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9" name="Line 366"/>
            <p:cNvSpPr>
              <a:spLocks noChangeShapeType="1"/>
            </p:cNvSpPr>
            <p:nvPr/>
          </p:nvSpPr>
          <p:spPr bwMode="auto">
            <a:xfrm flipV="1">
              <a:off x="5270980" y="4230688"/>
              <a:ext cx="0" cy="16319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0" name="Line 367"/>
            <p:cNvSpPr>
              <a:spLocks noChangeShapeType="1"/>
            </p:cNvSpPr>
            <p:nvPr/>
          </p:nvSpPr>
          <p:spPr bwMode="auto">
            <a:xfrm flipV="1">
              <a:off x="5497993" y="58435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1" name="Rectangle 368"/>
            <p:cNvSpPr>
              <a:spLocks noChangeArrowheads="1"/>
            </p:cNvSpPr>
            <p:nvPr/>
          </p:nvSpPr>
          <p:spPr bwMode="auto">
            <a:xfrm>
              <a:off x="5477355" y="588168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82" name="Line 369"/>
            <p:cNvSpPr>
              <a:spLocks noChangeShapeType="1"/>
            </p:cNvSpPr>
            <p:nvPr/>
          </p:nvSpPr>
          <p:spPr bwMode="auto">
            <a:xfrm flipV="1">
              <a:off x="5780039" y="58435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3" name="Rectangle 370"/>
            <p:cNvSpPr>
              <a:spLocks noChangeArrowheads="1"/>
            </p:cNvSpPr>
            <p:nvPr/>
          </p:nvSpPr>
          <p:spPr bwMode="auto">
            <a:xfrm>
              <a:off x="5738764"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84" name="Line 371"/>
            <p:cNvSpPr>
              <a:spLocks noChangeShapeType="1"/>
            </p:cNvSpPr>
            <p:nvPr/>
          </p:nvSpPr>
          <p:spPr bwMode="auto">
            <a:xfrm flipV="1">
              <a:off x="6068964" y="58435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5" name="Rectangle 372"/>
            <p:cNvSpPr>
              <a:spLocks noChangeArrowheads="1"/>
            </p:cNvSpPr>
            <p:nvPr/>
          </p:nvSpPr>
          <p:spPr bwMode="auto">
            <a:xfrm>
              <a:off x="6027689"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86" name="Line 373"/>
            <p:cNvSpPr>
              <a:spLocks noChangeShapeType="1"/>
            </p:cNvSpPr>
            <p:nvPr/>
          </p:nvSpPr>
          <p:spPr bwMode="auto">
            <a:xfrm flipV="1">
              <a:off x="6352729" y="58435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7" name="Rectangle 374"/>
            <p:cNvSpPr>
              <a:spLocks noChangeArrowheads="1"/>
            </p:cNvSpPr>
            <p:nvPr/>
          </p:nvSpPr>
          <p:spPr bwMode="auto">
            <a:xfrm>
              <a:off x="6311454"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88" name="Line 375"/>
            <p:cNvSpPr>
              <a:spLocks noChangeShapeType="1"/>
            </p:cNvSpPr>
            <p:nvPr/>
          </p:nvSpPr>
          <p:spPr bwMode="auto">
            <a:xfrm flipV="1">
              <a:off x="6634775" y="58435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9" name="Rectangle 376"/>
            <p:cNvSpPr>
              <a:spLocks noChangeArrowheads="1"/>
            </p:cNvSpPr>
            <p:nvPr/>
          </p:nvSpPr>
          <p:spPr bwMode="auto">
            <a:xfrm>
              <a:off x="6593500"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90" name="Line 377"/>
            <p:cNvSpPr>
              <a:spLocks noChangeShapeType="1"/>
            </p:cNvSpPr>
            <p:nvPr/>
          </p:nvSpPr>
          <p:spPr bwMode="auto">
            <a:xfrm flipV="1">
              <a:off x="6923700" y="58435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1" name="Rectangle 378"/>
            <p:cNvSpPr>
              <a:spLocks noChangeArrowheads="1"/>
            </p:cNvSpPr>
            <p:nvPr/>
          </p:nvSpPr>
          <p:spPr bwMode="auto">
            <a:xfrm>
              <a:off x="6882425"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92" name="Line 379"/>
            <p:cNvSpPr>
              <a:spLocks noChangeShapeType="1"/>
            </p:cNvSpPr>
            <p:nvPr/>
          </p:nvSpPr>
          <p:spPr bwMode="auto">
            <a:xfrm>
              <a:off x="5270981" y="575468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3" name="Rectangle 380"/>
            <p:cNvSpPr>
              <a:spLocks noChangeArrowheads="1"/>
            </p:cNvSpPr>
            <p:nvPr/>
          </p:nvSpPr>
          <p:spPr bwMode="auto">
            <a:xfrm>
              <a:off x="5112760" y="5703888"/>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94" name="Line 381"/>
            <p:cNvSpPr>
              <a:spLocks noChangeShapeType="1"/>
            </p:cNvSpPr>
            <p:nvPr/>
          </p:nvSpPr>
          <p:spPr bwMode="auto">
            <a:xfrm>
              <a:off x="5270981" y="560228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5" name="Rectangle 382"/>
            <p:cNvSpPr>
              <a:spLocks noChangeArrowheads="1"/>
            </p:cNvSpPr>
            <p:nvPr/>
          </p:nvSpPr>
          <p:spPr bwMode="auto">
            <a:xfrm>
              <a:off x="5112760" y="5551488"/>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96" name="Line 383"/>
            <p:cNvSpPr>
              <a:spLocks noChangeShapeType="1"/>
            </p:cNvSpPr>
            <p:nvPr/>
          </p:nvSpPr>
          <p:spPr bwMode="auto">
            <a:xfrm>
              <a:off x="5270981" y="54435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7" name="Rectangle 384"/>
            <p:cNvSpPr>
              <a:spLocks noChangeArrowheads="1"/>
            </p:cNvSpPr>
            <p:nvPr/>
          </p:nvSpPr>
          <p:spPr bwMode="auto">
            <a:xfrm>
              <a:off x="5112760" y="5392738"/>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98" name="Line 385"/>
            <p:cNvSpPr>
              <a:spLocks noChangeShapeType="1"/>
            </p:cNvSpPr>
            <p:nvPr/>
          </p:nvSpPr>
          <p:spPr bwMode="auto">
            <a:xfrm>
              <a:off x="5270981" y="52911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9" name="Rectangle 386"/>
            <p:cNvSpPr>
              <a:spLocks noChangeArrowheads="1"/>
            </p:cNvSpPr>
            <p:nvPr/>
          </p:nvSpPr>
          <p:spPr bwMode="auto">
            <a:xfrm>
              <a:off x="5112760" y="5240338"/>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500" name="Line 387"/>
            <p:cNvSpPr>
              <a:spLocks noChangeShapeType="1"/>
            </p:cNvSpPr>
            <p:nvPr/>
          </p:nvSpPr>
          <p:spPr bwMode="auto">
            <a:xfrm>
              <a:off x="5270981" y="51387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01" name="Rectangle 388"/>
            <p:cNvSpPr>
              <a:spLocks noChangeArrowheads="1"/>
            </p:cNvSpPr>
            <p:nvPr/>
          </p:nvSpPr>
          <p:spPr bwMode="auto">
            <a:xfrm>
              <a:off x="5202189" y="508793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502" name="Line 389"/>
            <p:cNvSpPr>
              <a:spLocks noChangeShapeType="1"/>
            </p:cNvSpPr>
            <p:nvPr/>
          </p:nvSpPr>
          <p:spPr bwMode="auto">
            <a:xfrm>
              <a:off x="5270981" y="497998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03" name="Rectangle 390"/>
            <p:cNvSpPr>
              <a:spLocks noChangeArrowheads="1"/>
            </p:cNvSpPr>
            <p:nvPr/>
          </p:nvSpPr>
          <p:spPr bwMode="auto">
            <a:xfrm>
              <a:off x="5140276" y="492918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504" name="Line 391"/>
            <p:cNvSpPr>
              <a:spLocks noChangeShapeType="1"/>
            </p:cNvSpPr>
            <p:nvPr/>
          </p:nvSpPr>
          <p:spPr bwMode="auto">
            <a:xfrm>
              <a:off x="5270981" y="482758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05" name="Rectangle 392"/>
            <p:cNvSpPr>
              <a:spLocks noChangeArrowheads="1"/>
            </p:cNvSpPr>
            <p:nvPr/>
          </p:nvSpPr>
          <p:spPr bwMode="auto">
            <a:xfrm>
              <a:off x="5140276" y="477678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506" name="Line 393"/>
            <p:cNvSpPr>
              <a:spLocks noChangeShapeType="1"/>
            </p:cNvSpPr>
            <p:nvPr/>
          </p:nvSpPr>
          <p:spPr bwMode="auto">
            <a:xfrm>
              <a:off x="5270981" y="46688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07" name="Rectangle 394"/>
            <p:cNvSpPr>
              <a:spLocks noChangeArrowheads="1"/>
            </p:cNvSpPr>
            <p:nvPr/>
          </p:nvSpPr>
          <p:spPr bwMode="auto">
            <a:xfrm>
              <a:off x="5140276" y="461803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508" name="Line 395"/>
            <p:cNvSpPr>
              <a:spLocks noChangeShapeType="1"/>
            </p:cNvSpPr>
            <p:nvPr/>
          </p:nvSpPr>
          <p:spPr bwMode="auto">
            <a:xfrm>
              <a:off x="5270981" y="45164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09" name="Rectangle 396"/>
            <p:cNvSpPr>
              <a:spLocks noChangeArrowheads="1"/>
            </p:cNvSpPr>
            <p:nvPr/>
          </p:nvSpPr>
          <p:spPr bwMode="auto">
            <a:xfrm>
              <a:off x="5140276" y="446563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510" name="Line 397"/>
            <p:cNvSpPr>
              <a:spLocks noChangeShapeType="1"/>
            </p:cNvSpPr>
            <p:nvPr/>
          </p:nvSpPr>
          <p:spPr bwMode="auto">
            <a:xfrm>
              <a:off x="5270981" y="435768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11" name="Rectangle 398"/>
            <p:cNvSpPr>
              <a:spLocks noChangeArrowheads="1"/>
            </p:cNvSpPr>
            <p:nvPr/>
          </p:nvSpPr>
          <p:spPr bwMode="auto">
            <a:xfrm>
              <a:off x="5202189" y="430688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512" name="Freeform 399"/>
            <p:cNvSpPr>
              <a:spLocks/>
            </p:cNvSpPr>
            <p:nvPr/>
          </p:nvSpPr>
          <p:spPr bwMode="auto">
            <a:xfrm>
              <a:off x="5270981" y="4491038"/>
              <a:ext cx="1769666" cy="647700"/>
            </a:xfrm>
            <a:custGeom>
              <a:avLst/>
              <a:gdLst>
                <a:gd name="T0" fmla="*/ 0 w 1029"/>
                <a:gd name="T1" fmla="*/ 408 h 408"/>
                <a:gd name="T2" fmla="*/ 32 w 1029"/>
                <a:gd name="T3" fmla="*/ 404 h 408"/>
                <a:gd name="T4" fmla="*/ 64 w 1029"/>
                <a:gd name="T5" fmla="*/ 408 h 408"/>
                <a:gd name="T6" fmla="*/ 96 w 1029"/>
                <a:gd name="T7" fmla="*/ 408 h 408"/>
                <a:gd name="T8" fmla="*/ 132 w 1029"/>
                <a:gd name="T9" fmla="*/ 408 h 408"/>
                <a:gd name="T10" fmla="*/ 164 w 1029"/>
                <a:gd name="T11" fmla="*/ 408 h 408"/>
                <a:gd name="T12" fmla="*/ 196 w 1029"/>
                <a:gd name="T13" fmla="*/ 408 h 408"/>
                <a:gd name="T14" fmla="*/ 232 w 1029"/>
                <a:gd name="T15" fmla="*/ 408 h 408"/>
                <a:gd name="T16" fmla="*/ 264 w 1029"/>
                <a:gd name="T17" fmla="*/ 408 h 408"/>
                <a:gd name="T18" fmla="*/ 296 w 1029"/>
                <a:gd name="T19" fmla="*/ 408 h 408"/>
                <a:gd name="T20" fmla="*/ 328 w 1029"/>
                <a:gd name="T21" fmla="*/ 404 h 408"/>
                <a:gd name="T22" fmla="*/ 364 w 1029"/>
                <a:gd name="T23" fmla="*/ 396 h 408"/>
                <a:gd name="T24" fmla="*/ 396 w 1029"/>
                <a:gd name="T25" fmla="*/ 376 h 408"/>
                <a:gd name="T26" fmla="*/ 428 w 1029"/>
                <a:gd name="T27" fmla="*/ 328 h 408"/>
                <a:gd name="T28" fmla="*/ 464 w 1029"/>
                <a:gd name="T29" fmla="*/ 212 h 408"/>
                <a:gd name="T30" fmla="*/ 496 w 1029"/>
                <a:gd name="T31" fmla="*/ 84 h 408"/>
                <a:gd name="T32" fmla="*/ 528 w 1029"/>
                <a:gd name="T33" fmla="*/ 8 h 408"/>
                <a:gd name="T34" fmla="*/ 560 w 1029"/>
                <a:gd name="T35" fmla="*/ 0 h 408"/>
                <a:gd name="T36" fmla="*/ 597 w 1029"/>
                <a:gd name="T37" fmla="*/ 52 h 408"/>
                <a:gd name="T38" fmla="*/ 629 w 1029"/>
                <a:gd name="T39" fmla="*/ 132 h 408"/>
                <a:gd name="T40" fmla="*/ 661 w 1029"/>
                <a:gd name="T41" fmla="*/ 208 h 408"/>
                <a:gd name="T42" fmla="*/ 697 w 1029"/>
                <a:gd name="T43" fmla="*/ 284 h 408"/>
                <a:gd name="T44" fmla="*/ 729 w 1029"/>
                <a:gd name="T45" fmla="*/ 328 h 408"/>
                <a:gd name="T46" fmla="*/ 761 w 1029"/>
                <a:gd name="T47" fmla="*/ 356 h 408"/>
                <a:gd name="T48" fmla="*/ 793 w 1029"/>
                <a:gd name="T49" fmla="*/ 372 h 408"/>
                <a:gd name="T50" fmla="*/ 829 w 1029"/>
                <a:gd name="T51" fmla="*/ 372 h 408"/>
                <a:gd name="T52" fmla="*/ 861 w 1029"/>
                <a:gd name="T53" fmla="*/ 380 h 408"/>
                <a:gd name="T54" fmla="*/ 893 w 1029"/>
                <a:gd name="T55" fmla="*/ 388 h 408"/>
                <a:gd name="T56" fmla="*/ 929 w 1029"/>
                <a:gd name="T57" fmla="*/ 396 h 408"/>
                <a:gd name="T58" fmla="*/ 961 w 1029"/>
                <a:gd name="T59" fmla="*/ 404 h 408"/>
                <a:gd name="T60" fmla="*/ 993 w 1029"/>
                <a:gd name="T61" fmla="*/ 404 h 408"/>
                <a:gd name="T62" fmla="*/ 1029 w 1029"/>
                <a:gd name="T63"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08">
                  <a:moveTo>
                    <a:pt x="0" y="408"/>
                  </a:moveTo>
                  <a:lnTo>
                    <a:pt x="32" y="404"/>
                  </a:lnTo>
                  <a:lnTo>
                    <a:pt x="64" y="408"/>
                  </a:lnTo>
                  <a:lnTo>
                    <a:pt x="96" y="408"/>
                  </a:lnTo>
                  <a:lnTo>
                    <a:pt x="132" y="408"/>
                  </a:lnTo>
                  <a:lnTo>
                    <a:pt x="164" y="408"/>
                  </a:lnTo>
                  <a:lnTo>
                    <a:pt x="196" y="408"/>
                  </a:lnTo>
                  <a:lnTo>
                    <a:pt x="232" y="408"/>
                  </a:lnTo>
                  <a:lnTo>
                    <a:pt x="264" y="408"/>
                  </a:lnTo>
                  <a:lnTo>
                    <a:pt x="296" y="408"/>
                  </a:lnTo>
                  <a:lnTo>
                    <a:pt x="328" y="404"/>
                  </a:lnTo>
                  <a:lnTo>
                    <a:pt x="364" y="396"/>
                  </a:lnTo>
                  <a:lnTo>
                    <a:pt x="396" y="376"/>
                  </a:lnTo>
                  <a:lnTo>
                    <a:pt x="428" y="328"/>
                  </a:lnTo>
                  <a:lnTo>
                    <a:pt x="464" y="212"/>
                  </a:lnTo>
                  <a:lnTo>
                    <a:pt x="496" y="84"/>
                  </a:lnTo>
                  <a:lnTo>
                    <a:pt x="528" y="8"/>
                  </a:lnTo>
                  <a:lnTo>
                    <a:pt x="560" y="0"/>
                  </a:lnTo>
                  <a:lnTo>
                    <a:pt x="597" y="52"/>
                  </a:lnTo>
                  <a:lnTo>
                    <a:pt x="629" y="132"/>
                  </a:lnTo>
                  <a:lnTo>
                    <a:pt x="661" y="208"/>
                  </a:lnTo>
                  <a:lnTo>
                    <a:pt x="697" y="284"/>
                  </a:lnTo>
                  <a:lnTo>
                    <a:pt x="729" y="328"/>
                  </a:lnTo>
                  <a:lnTo>
                    <a:pt x="761" y="356"/>
                  </a:lnTo>
                  <a:lnTo>
                    <a:pt x="793" y="372"/>
                  </a:lnTo>
                  <a:lnTo>
                    <a:pt x="829" y="372"/>
                  </a:lnTo>
                  <a:lnTo>
                    <a:pt x="861" y="380"/>
                  </a:lnTo>
                  <a:lnTo>
                    <a:pt x="893" y="388"/>
                  </a:lnTo>
                  <a:lnTo>
                    <a:pt x="929" y="396"/>
                  </a:lnTo>
                  <a:lnTo>
                    <a:pt x="961" y="404"/>
                  </a:lnTo>
                  <a:lnTo>
                    <a:pt x="993" y="404"/>
                  </a:lnTo>
                  <a:lnTo>
                    <a:pt x="1029" y="40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13" name="Freeform 400"/>
            <p:cNvSpPr>
              <a:spLocks/>
            </p:cNvSpPr>
            <p:nvPr/>
          </p:nvSpPr>
          <p:spPr bwMode="auto">
            <a:xfrm>
              <a:off x="5270981" y="5132388"/>
              <a:ext cx="1769666" cy="6350"/>
            </a:xfrm>
            <a:custGeom>
              <a:avLst/>
              <a:gdLst>
                <a:gd name="T0" fmla="*/ 0 w 1029"/>
                <a:gd name="T1" fmla="*/ 4 h 4"/>
                <a:gd name="T2" fmla="*/ 32 w 1029"/>
                <a:gd name="T3" fmla="*/ 4 h 4"/>
                <a:gd name="T4" fmla="*/ 64 w 1029"/>
                <a:gd name="T5" fmla="*/ 4 h 4"/>
                <a:gd name="T6" fmla="*/ 96 w 1029"/>
                <a:gd name="T7" fmla="*/ 4 h 4"/>
                <a:gd name="T8" fmla="*/ 132 w 1029"/>
                <a:gd name="T9" fmla="*/ 4 h 4"/>
                <a:gd name="T10" fmla="*/ 164 w 1029"/>
                <a:gd name="T11" fmla="*/ 4 h 4"/>
                <a:gd name="T12" fmla="*/ 196 w 1029"/>
                <a:gd name="T13" fmla="*/ 4 h 4"/>
                <a:gd name="T14" fmla="*/ 232 w 1029"/>
                <a:gd name="T15" fmla="*/ 4 h 4"/>
                <a:gd name="T16" fmla="*/ 264 w 1029"/>
                <a:gd name="T17" fmla="*/ 4 h 4"/>
                <a:gd name="T18" fmla="*/ 296 w 1029"/>
                <a:gd name="T19" fmla="*/ 4 h 4"/>
                <a:gd name="T20" fmla="*/ 328 w 1029"/>
                <a:gd name="T21" fmla="*/ 4 h 4"/>
                <a:gd name="T22" fmla="*/ 364 w 1029"/>
                <a:gd name="T23" fmla="*/ 0 h 4"/>
                <a:gd name="T24" fmla="*/ 396 w 1029"/>
                <a:gd name="T25" fmla="*/ 0 h 4"/>
                <a:gd name="T26" fmla="*/ 428 w 1029"/>
                <a:gd name="T27" fmla="*/ 4 h 4"/>
                <a:gd name="T28" fmla="*/ 464 w 1029"/>
                <a:gd name="T29" fmla="*/ 4 h 4"/>
                <a:gd name="T30" fmla="*/ 496 w 1029"/>
                <a:gd name="T31" fmla="*/ 4 h 4"/>
                <a:gd name="T32" fmla="*/ 528 w 1029"/>
                <a:gd name="T33" fmla="*/ 0 h 4"/>
                <a:gd name="T34" fmla="*/ 560 w 1029"/>
                <a:gd name="T35" fmla="*/ 4 h 4"/>
                <a:gd name="T36" fmla="*/ 597 w 1029"/>
                <a:gd name="T37" fmla="*/ 0 h 4"/>
                <a:gd name="T38" fmla="*/ 629 w 1029"/>
                <a:gd name="T39" fmla="*/ 4 h 4"/>
                <a:gd name="T40" fmla="*/ 661 w 1029"/>
                <a:gd name="T41" fmla="*/ 0 h 4"/>
                <a:gd name="T42" fmla="*/ 697 w 1029"/>
                <a:gd name="T43" fmla="*/ 4 h 4"/>
                <a:gd name="T44" fmla="*/ 729 w 1029"/>
                <a:gd name="T45" fmla="*/ 4 h 4"/>
                <a:gd name="T46" fmla="*/ 761 w 1029"/>
                <a:gd name="T47" fmla="*/ 4 h 4"/>
                <a:gd name="T48" fmla="*/ 793 w 1029"/>
                <a:gd name="T49" fmla="*/ 0 h 4"/>
                <a:gd name="T50" fmla="*/ 829 w 1029"/>
                <a:gd name="T51" fmla="*/ 0 h 4"/>
                <a:gd name="T52" fmla="*/ 861 w 1029"/>
                <a:gd name="T53" fmla="*/ 0 h 4"/>
                <a:gd name="T54" fmla="*/ 893 w 1029"/>
                <a:gd name="T55" fmla="*/ 4 h 4"/>
                <a:gd name="T56" fmla="*/ 929 w 1029"/>
                <a:gd name="T57" fmla="*/ 4 h 4"/>
                <a:gd name="T58" fmla="*/ 961 w 1029"/>
                <a:gd name="T59" fmla="*/ 4 h 4"/>
                <a:gd name="T60" fmla="*/ 993 w 1029"/>
                <a:gd name="T61" fmla="*/ 0 h 4"/>
                <a:gd name="T62" fmla="*/ 1029 w 1029"/>
                <a:gd name="T6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
                  <a:moveTo>
                    <a:pt x="0" y="4"/>
                  </a:moveTo>
                  <a:lnTo>
                    <a:pt x="32" y="4"/>
                  </a:lnTo>
                  <a:lnTo>
                    <a:pt x="64" y="4"/>
                  </a:lnTo>
                  <a:lnTo>
                    <a:pt x="96" y="4"/>
                  </a:lnTo>
                  <a:lnTo>
                    <a:pt x="132" y="4"/>
                  </a:lnTo>
                  <a:lnTo>
                    <a:pt x="164" y="4"/>
                  </a:lnTo>
                  <a:lnTo>
                    <a:pt x="196" y="4"/>
                  </a:lnTo>
                  <a:lnTo>
                    <a:pt x="232" y="4"/>
                  </a:lnTo>
                  <a:lnTo>
                    <a:pt x="264" y="4"/>
                  </a:lnTo>
                  <a:lnTo>
                    <a:pt x="296" y="4"/>
                  </a:lnTo>
                  <a:lnTo>
                    <a:pt x="328" y="4"/>
                  </a:lnTo>
                  <a:lnTo>
                    <a:pt x="364" y="0"/>
                  </a:lnTo>
                  <a:lnTo>
                    <a:pt x="396" y="0"/>
                  </a:lnTo>
                  <a:lnTo>
                    <a:pt x="428" y="4"/>
                  </a:lnTo>
                  <a:lnTo>
                    <a:pt x="464" y="4"/>
                  </a:lnTo>
                  <a:lnTo>
                    <a:pt x="496" y="4"/>
                  </a:lnTo>
                  <a:lnTo>
                    <a:pt x="528" y="0"/>
                  </a:lnTo>
                  <a:lnTo>
                    <a:pt x="560" y="4"/>
                  </a:lnTo>
                  <a:lnTo>
                    <a:pt x="597" y="0"/>
                  </a:lnTo>
                  <a:lnTo>
                    <a:pt x="629" y="4"/>
                  </a:lnTo>
                  <a:lnTo>
                    <a:pt x="661" y="0"/>
                  </a:lnTo>
                  <a:lnTo>
                    <a:pt x="697" y="4"/>
                  </a:lnTo>
                  <a:lnTo>
                    <a:pt x="729" y="4"/>
                  </a:lnTo>
                  <a:lnTo>
                    <a:pt x="761" y="4"/>
                  </a:lnTo>
                  <a:lnTo>
                    <a:pt x="793" y="0"/>
                  </a:lnTo>
                  <a:lnTo>
                    <a:pt x="829" y="0"/>
                  </a:lnTo>
                  <a:lnTo>
                    <a:pt x="861" y="0"/>
                  </a:lnTo>
                  <a:lnTo>
                    <a:pt x="893" y="4"/>
                  </a:lnTo>
                  <a:lnTo>
                    <a:pt x="929" y="4"/>
                  </a:lnTo>
                  <a:lnTo>
                    <a:pt x="961" y="4"/>
                  </a:lnTo>
                  <a:lnTo>
                    <a:pt x="993" y="0"/>
                  </a:lnTo>
                  <a:lnTo>
                    <a:pt x="1029" y="4"/>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14" name="Rectangle 401"/>
            <p:cNvSpPr>
              <a:spLocks noChangeArrowheads="1"/>
            </p:cNvSpPr>
            <p:nvPr/>
          </p:nvSpPr>
          <p:spPr bwMode="auto">
            <a:xfrm>
              <a:off x="6048327" y="5983288"/>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515" name="Rectangle 402"/>
            <p:cNvSpPr>
              <a:spLocks noChangeArrowheads="1"/>
            </p:cNvSpPr>
            <p:nvPr/>
          </p:nvSpPr>
          <p:spPr bwMode="auto">
            <a:xfrm>
              <a:off x="5518630" y="4027488"/>
              <a:ext cx="117981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perturbation and action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1205" name="Object 5"/>
            <p:cNvGraphicFramePr>
              <a:graphicFrameLocks noChangeAspect="1"/>
            </p:cNvGraphicFramePr>
            <p:nvPr/>
          </p:nvGraphicFramePr>
          <p:xfrm>
            <a:off x="6499159" y="2060848"/>
            <a:ext cx="258448" cy="330324"/>
          </p:xfrm>
          <a:graphic>
            <a:graphicData uri="http://schemas.openxmlformats.org/presentationml/2006/ole">
              <p:oleObj spid="_x0000_s219200" name="Equation" r:id="rId8" imgW="165028" imgH="228501" progId="Equation.DSMT4">
                <p:embed/>
              </p:oleObj>
            </a:graphicData>
          </a:graphic>
        </p:graphicFrame>
        <p:graphicFrame>
          <p:nvGraphicFramePr>
            <p:cNvPr id="51207" name="Object 7"/>
            <p:cNvGraphicFramePr>
              <a:graphicFrameLocks noChangeAspect="1"/>
            </p:cNvGraphicFramePr>
            <p:nvPr/>
          </p:nvGraphicFramePr>
          <p:xfrm>
            <a:off x="4122895" y="4653136"/>
            <a:ext cx="260028" cy="360040"/>
          </p:xfrm>
          <a:graphic>
            <a:graphicData uri="http://schemas.openxmlformats.org/presentationml/2006/ole">
              <p:oleObj spid="_x0000_s219201" name="Equation" r:id="rId9" imgW="152334" imgH="228501" progId="Equation.DSMT4">
                <p:embed/>
              </p:oleObj>
            </a:graphicData>
          </a:graphic>
        </p:graphicFrame>
      </p:grpSp>
      <p:sp>
        <p:nvSpPr>
          <p:cNvPr id="163" name="Rectangle 162"/>
          <p:cNvSpPr/>
          <p:nvPr/>
        </p:nvSpPr>
        <p:spPr>
          <a:xfrm>
            <a:off x="317485" y="458670"/>
            <a:ext cx="3150350" cy="338554"/>
          </a:xfrm>
          <a:prstGeom prst="rect">
            <a:avLst/>
          </a:prstGeom>
        </p:spPr>
        <p:txBody>
          <a:bodyPr wrap="square">
            <a:spAutoFit/>
          </a:bodyPr>
          <a:lstStyle/>
          <a:p>
            <a:r>
              <a:rPr lang="en-GB" sz="1600" dirty="0" smtClean="0">
                <a:solidFill>
                  <a:srgbClr val="990033"/>
                </a:solidFill>
              </a:rPr>
              <a:t>Self-made acts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 name="Group 162"/>
          <p:cNvGrpSpPr/>
          <p:nvPr/>
        </p:nvGrpSpPr>
        <p:grpSpPr>
          <a:xfrm>
            <a:off x="2792760" y="704850"/>
            <a:ext cx="4248150" cy="5432326"/>
            <a:chOff x="2792760" y="704850"/>
            <a:chExt cx="4248150" cy="5432326"/>
          </a:xfrm>
        </p:grpSpPr>
        <p:sp>
          <p:nvSpPr>
            <p:cNvPr id="5" name="Text Box 10"/>
            <p:cNvSpPr txBox="1">
              <a:spLocks noChangeArrowheads="1"/>
            </p:cNvSpPr>
            <p:nvPr/>
          </p:nvSpPr>
          <p:spPr bwMode="auto">
            <a:xfrm>
              <a:off x="3511091" y="3096345"/>
              <a:ext cx="2964329"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latin typeface="Arial Narrow" pitchFamily="34" charset="0"/>
                </a:rPr>
                <a:t>Failure of sensory attenuation</a:t>
              </a:r>
              <a:endParaRPr lang="en-US" sz="1400" dirty="0">
                <a:solidFill>
                  <a:srgbClr val="990033"/>
                </a:solidFill>
                <a:latin typeface="Arial Narrow" pitchFamily="34" charset="0"/>
              </a:endParaRPr>
            </a:p>
          </p:txBody>
        </p:sp>
        <p:sp>
          <p:nvSpPr>
            <p:cNvPr id="227334" name="Rectangle 6"/>
            <p:cNvSpPr>
              <a:spLocks noChangeArrowheads="1"/>
            </p:cNvSpPr>
            <p:nvPr/>
          </p:nvSpPr>
          <p:spPr bwMode="auto">
            <a:xfrm>
              <a:off x="2951510" y="908050"/>
              <a:ext cx="1762125" cy="16256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7335" name="Line 7"/>
            <p:cNvSpPr>
              <a:spLocks noChangeShapeType="1"/>
            </p:cNvSpPr>
            <p:nvPr/>
          </p:nvSpPr>
          <p:spPr bwMode="auto">
            <a:xfrm>
              <a:off x="2951510" y="2533650"/>
              <a:ext cx="17621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36" name="Line 8"/>
            <p:cNvSpPr>
              <a:spLocks noChangeShapeType="1"/>
            </p:cNvSpPr>
            <p:nvPr/>
          </p:nvSpPr>
          <p:spPr bwMode="auto">
            <a:xfrm flipV="1">
              <a:off x="2951510" y="908050"/>
              <a:ext cx="1587" cy="16256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37" name="Line 9"/>
            <p:cNvSpPr>
              <a:spLocks noChangeShapeType="1"/>
            </p:cNvSpPr>
            <p:nvPr/>
          </p:nvSpPr>
          <p:spPr bwMode="auto">
            <a:xfrm flipV="1">
              <a:off x="3178522" y="25146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38" name="Rectangle 10"/>
            <p:cNvSpPr>
              <a:spLocks noChangeArrowheads="1"/>
            </p:cNvSpPr>
            <p:nvPr/>
          </p:nvSpPr>
          <p:spPr bwMode="auto">
            <a:xfrm>
              <a:off x="3157885" y="255905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39" name="Line 11"/>
            <p:cNvSpPr>
              <a:spLocks noChangeShapeType="1"/>
            </p:cNvSpPr>
            <p:nvPr/>
          </p:nvSpPr>
          <p:spPr bwMode="auto">
            <a:xfrm flipV="1">
              <a:off x="3461097" y="25146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40" name="Rectangle 12"/>
            <p:cNvSpPr>
              <a:spLocks noChangeArrowheads="1"/>
            </p:cNvSpPr>
            <p:nvPr/>
          </p:nvSpPr>
          <p:spPr bwMode="auto">
            <a:xfrm>
              <a:off x="3419822"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41" name="Line 13"/>
            <p:cNvSpPr>
              <a:spLocks noChangeShapeType="1"/>
            </p:cNvSpPr>
            <p:nvPr/>
          </p:nvSpPr>
          <p:spPr bwMode="auto">
            <a:xfrm flipV="1">
              <a:off x="3743672" y="25146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42" name="Rectangle 14"/>
            <p:cNvSpPr>
              <a:spLocks noChangeArrowheads="1"/>
            </p:cNvSpPr>
            <p:nvPr/>
          </p:nvSpPr>
          <p:spPr bwMode="auto">
            <a:xfrm>
              <a:off x="3702397"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43" name="Line 15"/>
            <p:cNvSpPr>
              <a:spLocks noChangeShapeType="1"/>
            </p:cNvSpPr>
            <p:nvPr/>
          </p:nvSpPr>
          <p:spPr bwMode="auto">
            <a:xfrm flipV="1">
              <a:off x="4024660" y="25146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44" name="Rectangle 16"/>
            <p:cNvSpPr>
              <a:spLocks noChangeArrowheads="1"/>
            </p:cNvSpPr>
            <p:nvPr/>
          </p:nvSpPr>
          <p:spPr bwMode="auto">
            <a:xfrm>
              <a:off x="3983385"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45" name="Line 17"/>
            <p:cNvSpPr>
              <a:spLocks noChangeShapeType="1"/>
            </p:cNvSpPr>
            <p:nvPr/>
          </p:nvSpPr>
          <p:spPr bwMode="auto">
            <a:xfrm flipV="1">
              <a:off x="4315172" y="25146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46" name="Rectangle 18"/>
            <p:cNvSpPr>
              <a:spLocks noChangeArrowheads="1"/>
            </p:cNvSpPr>
            <p:nvPr/>
          </p:nvSpPr>
          <p:spPr bwMode="auto">
            <a:xfrm>
              <a:off x="4273897"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47" name="Line 19"/>
            <p:cNvSpPr>
              <a:spLocks noChangeShapeType="1"/>
            </p:cNvSpPr>
            <p:nvPr/>
          </p:nvSpPr>
          <p:spPr bwMode="auto">
            <a:xfrm flipV="1">
              <a:off x="4596160" y="25146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48" name="Rectangle 20"/>
            <p:cNvSpPr>
              <a:spLocks noChangeArrowheads="1"/>
            </p:cNvSpPr>
            <p:nvPr/>
          </p:nvSpPr>
          <p:spPr bwMode="auto">
            <a:xfrm>
              <a:off x="4554885"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49" name="Line 21"/>
            <p:cNvSpPr>
              <a:spLocks noChangeShapeType="1"/>
            </p:cNvSpPr>
            <p:nvPr/>
          </p:nvSpPr>
          <p:spPr bwMode="auto">
            <a:xfrm>
              <a:off x="2951510" y="23939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50" name="Rectangle 22"/>
            <p:cNvSpPr>
              <a:spLocks noChangeArrowheads="1"/>
            </p:cNvSpPr>
            <p:nvPr/>
          </p:nvSpPr>
          <p:spPr bwMode="auto">
            <a:xfrm>
              <a:off x="2792760" y="2343150"/>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51" name="Line 23"/>
            <p:cNvSpPr>
              <a:spLocks noChangeShapeType="1"/>
            </p:cNvSpPr>
            <p:nvPr/>
          </p:nvSpPr>
          <p:spPr bwMode="auto">
            <a:xfrm>
              <a:off x="2951510" y="2146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52" name="Rectangle 24"/>
            <p:cNvSpPr>
              <a:spLocks noChangeArrowheads="1"/>
            </p:cNvSpPr>
            <p:nvPr/>
          </p:nvSpPr>
          <p:spPr bwMode="auto">
            <a:xfrm>
              <a:off x="2881661" y="20955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53" name="Line 25"/>
            <p:cNvSpPr>
              <a:spLocks noChangeShapeType="1"/>
            </p:cNvSpPr>
            <p:nvPr/>
          </p:nvSpPr>
          <p:spPr bwMode="auto">
            <a:xfrm>
              <a:off x="2951510" y="1892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54" name="Rectangle 26"/>
            <p:cNvSpPr>
              <a:spLocks noChangeArrowheads="1"/>
            </p:cNvSpPr>
            <p:nvPr/>
          </p:nvSpPr>
          <p:spPr bwMode="auto">
            <a:xfrm>
              <a:off x="2819747" y="1841500"/>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55" name="Line 27"/>
            <p:cNvSpPr>
              <a:spLocks noChangeShapeType="1"/>
            </p:cNvSpPr>
            <p:nvPr/>
          </p:nvSpPr>
          <p:spPr bwMode="auto">
            <a:xfrm>
              <a:off x="2951510" y="1638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56" name="Rectangle 28"/>
            <p:cNvSpPr>
              <a:spLocks noChangeArrowheads="1"/>
            </p:cNvSpPr>
            <p:nvPr/>
          </p:nvSpPr>
          <p:spPr bwMode="auto">
            <a:xfrm>
              <a:off x="2881661" y="15875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57" name="Line 29"/>
            <p:cNvSpPr>
              <a:spLocks noChangeShapeType="1"/>
            </p:cNvSpPr>
            <p:nvPr/>
          </p:nvSpPr>
          <p:spPr bwMode="auto">
            <a:xfrm>
              <a:off x="2951510" y="1384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58" name="Rectangle 30"/>
            <p:cNvSpPr>
              <a:spLocks noChangeArrowheads="1"/>
            </p:cNvSpPr>
            <p:nvPr/>
          </p:nvSpPr>
          <p:spPr bwMode="auto">
            <a:xfrm>
              <a:off x="2819747" y="1333500"/>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59" name="Line 31"/>
            <p:cNvSpPr>
              <a:spLocks noChangeShapeType="1"/>
            </p:cNvSpPr>
            <p:nvPr/>
          </p:nvSpPr>
          <p:spPr bwMode="auto">
            <a:xfrm>
              <a:off x="2951510" y="1130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60" name="Rectangle 32"/>
            <p:cNvSpPr>
              <a:spLocks noChangeArrowheads="1"/>
            </p:cNvSpPr>
            <p:nvPr/>
          </p:nvSpPr>
          <p:spPr bwMode="auto">
            <a:xfrm>
              <a:off x="2881661" y="10795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61" name="Freeform 33"/>
            <p:cNvSpPr>
              <a:spLocks/>
            </p:cNvSpPr>
            <p:nvPr/>
          </p:nvSpPr>
          <p:spPr bwMode="auto">
            <a:xfrm>
              <a:off x="2951510" y="1987550"/>
              <a:ext cx="1762125" cy="171450"/>
            </a:xfrm>
            <a:custGeom>
              <a:avLst/>
              <a:gdLst/>
              <a:ahLst/>
              <a:cxnLst>
                <a:cxn ang="0">
                  <a:pos x="0" y="96"/>
                </a:cxn>
                <a:cxn ang="0">
                  <a:pos x="34" y="104"/>
                </a:cxn>
                <a:cxn ang="0">
                  <a:pos x="69" y="100"/>
                </a:cxn>
                <a:cxn ang="0">
                  <a:pos x="104" y="104"/>
                </a:cxn>
                <a:cxn ang="0">
                  <a:pos x="143" y="92"/>
                </a:cxn>
                <a:cxn ang="0">
                  <a:pos x="178" y="108"/>
                </a:cxn>
                <a:cxn ang="0">
                  <a:pos x="212" y="92"/>
                </a:cxn>
                <a:cxn ang="0">
                  <a:pos x="247" y="92"/>
                </a:cxn>
                <a:cxn ang="0">
                  <a:pos x="286" y="92"/>
                </a:cxn>
                <a:cxn ang="0">
                  <a:pos x="321" y="84"/>
                </a:cxn>
                <a:cxn ang="0">
                  <a:pos x="355" y="88"/>
                </a:cxn>
                <a:cxn ang="0">
                  <a:pos x="390" y="92"/>
                </a:cxn>
                <a:cxn ang="0">
                  <a:pos x="429" y="100"/>
                </a:cxn>
                <a:cxn ang="0">
                  <a:pos x="464" y="92"/>
                </a:cxn>
                <a:cxn ang="0">
                  <a:pos x="499" y="80"/>
                </a:cxn>
                <a:cxn ang="0">
                  <a:pos x="533" y="68"/>
                </a:cxn>
                <a:cxn ang="0">
                  <a:pos x="572" y="60"/>
                </a:cxn>
                <a:cxn ang="0">
                  <a:pos x="607" y="52"/>
                </a:cxn>
                <a:cxn ang="0">
                  <a:pos x="642" y="20"/>
                </a:cxn>
                <a:cxn ang="0">
                  <a:pos x="676" y="0"/>
                </a:cxn>
                <a:cxn ang="0">
                  <a:pos x="715" y="0"/>
                </a:cxn>
                <a:cxn ang="0">
                  <a:pos x="750" y="0"/>
                </a:cxn>
                <a:cxn ang="0">
                  <a:pos x="785" y="4"/>
                </a:cxn>
                <a:cxn ang="0">
                  <a:pos x="820" y="4"/>
                </a:cxn>
                <a:cxn ang="0">
                  <a:pos x="859" y="4"/>
                </a:cxn>
                <a:cxn ang="0">
                  <a:pos x="893" y="24"/>
                </a:cxn>
                <a:cxn ang="0">
                  <a:pos x="928" y="40"/>
                </a:cxn>
                <a:cxn ang="0">
                  <a:pos x="963" y="44"/>
                </a:cxn>
                <a:cxn ang="0">
                  <a:pos x="1002" y="48"/>
                </a:cxn>
                <a:cxn ang="0">
                  <a:pos x="1036" y="40"/>
                </a:cxn>
                <a:cxn ang="0">
                  <a:pos x="1071" y="48"/>
                </a:cxn>
                <a:cxn ang="0">
                  <a:pos x="1110" y="48"/>
                </a:cxn>
              </a:cxnLst>
              <a:rect l="0" t="0" r="r" b="b"/>
              <a:pathLst>
                <a:path w="1110" h="108">
                  <a:moveTo>
                    <a:pt x="0" y="96"/>
                  </a:moveTo>
                  <a:lnTo>
                    <a:pt x="34" y="104"/>
                  </a:lnTo>
                  <a:lnTo>
                    <a:pt x="69" y="100"/>
                  </a:lnTo>
                  <a:lnTo>
                    <a:pt x="104" y="104"/>
                  </a:lnTo>
                  <a:lnTo>
                    <a:pt x="143" y="92"/>
                  </a:lnTo>
                  <a:lnTo>
                    <a:pt x="178" y="108"/>
                  </a:lnTo>
                  <a:lnTo>
                    <a:pt x="212" y="92"/>
                  </a:lnTo>
                  <a:lnTo>
                    <a:pt x="247" y="92"/>
                  </a:lnTo>
                  <a:lnTo>
                    <a:pt x="286" y="92"/>
                  </a:lnTo>
                  <a:lnTo>
                    <a:pt x="321" y="84"/>
                  </a:lnTo>
                  <a:lnTo>
                    <a:pt x="355" y="88"/>
                  </a:lnTo>
                  <a:lnTo>
                    <a:pt x="390" y="92"/>
                  </a:lnTo>
                  <a:lnTo>
                    <a:pt x="429" y="100"/>
                  </a:lnTo>
                  <a:lnTo>
                    <a:pt x="464" y="92"/>
                  </a:lnTo>
                  <a:lnTo>
                    <a:pt x="499" y="80"/>
                  </a:lnTo>
                  <a:lnTo>
                    <a:pt x="533" y="68"/>
                  </a:lnTo>
                  <a:lnTo>
                    <a:pt x="572" y="60"/>
                  </a:lnTo>
                  <a:lnTo>
                    <a:pt x="607" y="52"/>
                  </a:lnTo>
                  <a:lnTo>
                    <a:pt x="642" y="20"/>
                  </a:lnTo>
                  <a:lnTo>
                    <a:pt x="676" y="0"/>
                  </a:lnTo>
                  <a:lnTo>
                    <a:pt x="715" y="0"/>
                  </a:lnTo>
                  <a:lnTo>
                    <a:pt x="750" y="0"/>
                  </a:lnTo>
                  <a:lnTo>
                    <a:pt x="785" y="4"/>
                  </a:lnTo>
                  <a:lnTo>
                    <a:pt x="820" y="4"/>
                  </a:lnTo>
                  <a:lnTo>
                    <a:pt x="859" y="4"/>
                  </a:lnTo>
                  <a:lnTo>
                    <a:pt x="893" y="24"/>
                  </a:lnTo>
                  <a:lnTo>
                    <a:pt x="928" y="40"/>
                  </a:lnTo>
                  <a:lnTo>
                    <a:pt x="963" y="44"/>
                  </a:lnTo>
                  <a:lnTo>
                    <a:pt x="1002" y="48"/>
                  </a:lnTo>
                  <a:lnTo>
                    <a:pt x="1036" y="40"/>
                  </a:lnTo>
                  <a:lnTo>
                    <a:pt x="1071" y="48"/>
                  </a:lnTo>
                  <a:lnTo>
                    <a:pt x="1110" y="48"/>
                  </a:lnTo>
                </a:path>
              </a:pathLst>
            </a:custGeom>
            <a:noFill/>
            <a:ln w="14288" cap="flat">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62" name="Freeform 34"/>
            <p:cNvSpPr>
              <a:spLocks/>
            </p:cNvSpPr>
            <p:nvPr/>
          </p:nvSpPr>
          <p:spPr bwMode="auto">
            <a:xfrm>
              <a:off x="2951510" y="1981200"/>
              <a:ext cx="1762125" cy="171450"/>
            </a:xfrm>
            <a:custGeom>
              <a:avLst/>
              <a:gdLst/>
              <a:ahLst/>
              <a:cxnLst>
                <a:cxn ang="0">
                  <a:pos x="0" y="92"/>
                </a:cxn>
                <a:cxn ang="0">
                  <a:pos x="34" y="92"/>
                </a:cxn>
                <a:cxn ang="0">
                  <a:pos x="69" y="108"/>
                </a:cxn>
                <a:cxn ang="0">
                  <a:pos x="104" y="108"/>
                </a:cxn>
                <a:cxn ang="0">
                  <a:pos x="143" y="96"/>
                </a:cxn>
                <a:cxn ang="0">
                  <a:pos x="178" y="88"/>
                </a:cxn>
                <a:cxn ang="0">
                  <a:pos x="212" y="100"/>
                </a:cxn>
                <a:cxn ang="0">
                  <a:pos x="247" y="100"/>
                </a:cxn>
                <a:cxn ang="0">
                  <a:pos x="286" y="88"/>
                </a:cxn>
                <a:cxn ang="0">
                  <a:pos x="321" y="88"/>
                </a:cxn>
                <a:cxn ang="0">
                  <a:pos x="355" y="100"/>
                </a:cxn>
                <a:cxn ang="0">
                  <a:pos x="390" y="92"/>
                </a:cxn>
                <a:cxn ang="0">
                  <a:pos x="429" y="100"/>
                </a:cxn>
                <a:cxn ang="0">
                  <a:pos x="464" y="100"/>
                </a:cxn>
                <a:cxn ang="0">
                  <a:pos x="499" y="92"/>
                </a:cxn>
                <a:cxn ang="0">
                  <a:pos x="533" y="84"/>
                </a:cxn>
                <a:cxn ang="0">
                  <a:pos x="572" y="60"/>
                </a:cxn>
                <a:cxn ang="0">
                  <a:pos x="607" y="28"/>
                </a:cxn>
                <a:cxn ang="0">
                  <a:pos x="642" y="28"/>
                </a:cxn>
                <a:cxn ang="0">
                  <a:pos x="676" y="20"/>
                </a:cxn>
                <a:cxn ang="0">
                  <a:pos x="715" y="8"/>
                </a:cxn>
                <a:cxn ang="0">
                  <a:pos x="750" y="4"/>
                </a:cxn>
                <a:cxn ang="0">
                  <a:pos x="785" y="4"/>
                </a:cxn>
                <a:cxn ang="0">
                  <a:pos x="820" y="0"/>
                </a:cxn>
                <a:cxn ang="0">
                  <a:pos x="859" y="8"/>
                </a:cxn>
                <a:cxn ang="0">
                  <a:pos x="893" y="24"/>
                </a:cxn>
                <a:cxn ang="0">
                  <a:pos x="928" y="44"/>
                </a:cxn>
                <a:cxn ang="0">
                  <a:pos x="963" y="36"/>
                </a:cxn>
                <a:cxn ang="0">
                  <a:pos x="1002" y="44"/>
                </a:cxn>
                <a:cxn ang="0">
                  <a:pos x="1036" y="36"/>
                </a:cxn>
                <a:cxn ang="0">
                  <a:pos x="1071" y="44"/>
                </a:cxn>
                <a:cxn ang="0">
                  <a:pos x="1110" y="48"/>
                </a:cxn>
              </a:cxnLst>
              <a:rect l="0" t="0" r="r" b="b"/>
              <a:pathLst>
                <a:path w="1110" h="108">
                  <a:moveTo>
                    <a:pt x="0" y="92"/>
                  </a:moveTo>
                  <a:lnTo>
                    <a:pt x="34" y="92"/>
                  </a:lnTo>
                  <a:lnTo>
                    <a:pt x="69" y="108"/>
                  </a:lnTo>
                  <a:lnTo>
                    <a:pt x="104" y="108"/>
                  </a:lnTo>
                  <a:lnTo>
                    <a:pt x="143" y="96"/>
                  </a:lnTo>
                  <a:lnTo>
                    <a:pt x="178" y="88"/>
                  </a:lnTo>
                  <a:lnTo>
                    <a:pt x="212" y="100"/>
                  </a:lnTo>
                  <a:lnTo>
                    <a:pt x="247" y="100"/>
                  </a:lnTo>
                  <a:lnTo>
                    <a:pt x="286" y="88"/>
                  </a:lnTo>
                  <a:lnTo>
                    <a:pt x="321" y="88"/>
                  </a:lnTo>
                  <a:lnTo>
                    <a:pt x="355" y="100"/>
                  </a:lnTo>
                  <a:lnTo>
                    <a:pt x="390" y="92"/>
                  </a:lnTo>
                  <a:lnTo>
                    <a:pt x="429" y="100"/>
                  </a:lnTo>
                  <a:lnTo>
                    <a:pt x="464" y="100"/>
                  </a:lnTo>
                  <a:lnTo>
                    <a:pt x="499" y="92"/>
                  </a:lnTo>
                  <a:lnTo>
                    <a:pt x="533" y="84"/>
                  </a:lnTo>
                  <a:lnTo>
                    <a:pt x="572" y="60"/>
                  </a:lnTo>
                  <a:lnTo>
                    <a:pt x="607" y="28"/>
                  </a:lnTo>
                  <a:lnTo>
                    <a:pt x="642" y="28"/>
                  </a:lnTo>
                  <a:lnTo>
                    <a:pt x="676" y="20"/>
                  </a:lnTo>
                  <a:lnTo>
                    <a:pt x="715" y="8"/>
                  </a:lnTo>
                  <a:lnTo>
                    <a:pt x="750" y="4"/>
                  </a:lnTo>
                  <a:lnTo>
                    <a:pt x="785" y="4"/>
                  </a:lnTo>
                  <a:lnTo>
                    <a:pt x="820" y="0"/>
                  </a:lnTo>
                  <a:lnTo>
                    <a:pt x="859" y="8"/>
                  </a:lnTo>
                  <a:lnTo>
                    <a:pt x="893" y="24"/>
                  </a:lnTo>
                  <a:lnTo>
                    <a:pt x="928" y="44"/>
                  </a:lnTo>
                  <a:lnTo>
                    <a:pt x="963" y="36"/>
                  </a:lnTo>
                  <a:lnTo>
                    <a:pt x="1002" y="44"/>
                  </a:lnTo>
                  <a:lnTo>
                    <a:pt x="1036" y="36"/>
                  </a:lnTo>
                  <a:lnTo>
                    <a:pt x="1071" y="44"/>
                  </a:lnTo>
                  <a:lnTo>
                    <a:pt x="1110" y="48"/>
                  </a:lnTo>
                </a:path>
              </a:pathLst>
            </a:custGeom>
            <a:noFill/>
            <a:ln w="14288" cap="flat">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63" name="Freeform 35"/>
            <p:cNvSpPr>
              <a:spLocks/>
            </p:cNvSpPr>
            <p:nvPr/>
          </p:nvSpPr>
          <p:spPr bwMode="auto">
            <a:xfrm>
              <a:off x="2951510" y="1987550"/>
              <a:ext cx="1762125" cy="171450"/>
            </a:xfrm>
            <a:custGeom>
              <a:avLst/>
              <a:gdLst/>
              <a:ahLst/>
              <a:cxnLst>
                <a:cxn ang="0">
                  <a:pos x="0" y="100"/>
                </a:cxn>
                <a:cxn ang="0">
                  <a:pos x="34" y="104"/>
                </a:cxn>
                <a:cxn ang="0">
                  <a:pos x="69" y="100"/>
                </a:cxn>
                <a:cxn ang="0">
                  <a:pos x="104" y="104"/>
                </a:cxn>
                <a:cxn ang="0">
                  <a:pos x="143" y="92"/>
                </a:cxn>
                <a:cxn ang="0">
                  <a:pos x="178" y="108"/>
                </a:cxn>
                <a:cxn ang="0">
                  <a:pos x="212" y="92"/>
                </a:cxn>
                <a:cxn ang="0">
                  <a:pos x="247" y="92"/>
                </a:cxn>
                <a:cxn ang="0">
                  <a:pos x="286" y="96"/>
                </a:cxn>
                <a:cxn ang="0">
                  <a:pos x="321" y="84"/>
                </a:cxn>
                <a:cxn ang="0">
                  <a:pos x="355" y="88"/>
                </a:cxn>
                <a:cxn ang="0">
                  <a:pos x="390" y="96"/>
                </a:cxn>
                <a:cxn ang="0">
                  <a:pos x="429" y="100"/>
                </a:cxn>
                <a:cxn ang="0">
                  <a:pos x="464" y="92"/>
                </a:cxn>
                <a:cxn ang="0">
                  <a:pos x="499" y="80"/>
                </a:cxn>
                <a:cxn ang="0">
                  <a:pos x="533" y="68"/>
                </a:cxn>
                <a:cxn ang="0">
                  <a:pos x="572" y="60"/>
                </a:cxn>
                <a:cxn ang="0">
                  <a:pos x="607" y="48"/>
                </a:cxn>
                <a:cxn ang="0">
                  <a:pos x="642" y="16"/>
                </a:cxn>
                <a:cxn ang="0">
                  <a:pos x="676" y="0"/>
                </a:cxn>
                <a:cxn ang="0">
                  <a:pos x="715" y="0"/>
                </a:cxn>
                <a:cxn ang="0">
                  <a:pos x="750" y="0"/>
                </a:cxn>
                <a:cxn ang="0">
                  <a:pos x="785" y="4"/>
                </a:cxn>
                <a:cxn ang="0">
                  <a:pos x="820" y="0"/>
                </a:cxn>
                <a:cxn ang="0">
                  <a:pos x="859" y="4"/>
                </a:cxn>
                <a:cxn ang="0">
                  <a:pos x="893" y="24"/>
                </a:cxn>
                <a:cxn ang="0">
                  <a:pos x="928" y="40"/>
                </a:cxn>
                <a:cxn ang="0">
                  <a:pos x="963" y="44"/>
                </a:cxn>
                <a:cxn ang="0">
                  <a:pos x="1002" y="48"/>
                </a:cxn>
                <a:cxn ang="0">
                  <a:pos x="1036" y="40"/>
                </a:cxn>
                <a:cxn ang="0">
                  <a:pos x="1071" y="48"/>
                </a:cxn>
                <a:cxn ang="0">
                  <a:pos x="1110" y="48"/>
                </a:cxn>
              </a:cxnLst>
              <a:rect l="0" t="0" r="r" b="b"/>
              <a:pathLst>
                <a:path w="1110" h="108">
                  <a:moveTo>
                    <a:pt x="0" y="100"/>
                  </a:moveTo>
                  <a:lnTo>
                    <a:pt x="34" y="104"/>
                  </a:lnTo>
                  <a:lnTo>
                    <a:pt x="69" y="100"/>
                  </a:lnTo>
                  <a:lnTo>
                    <a:pt x="104" y="104"/>
                  </a:lnTo>
                  <a:lnTo>
                    <a:pt x="143" y="92"/>
                  </a:lnTo>
                  <a:lnTo>
                    <a:pt x="178" y="108"/>
                  </a:lnTo>
                  <a:lnTo>
                    <a:pt x="212" y="92"/>
                  </a:lnTo>
                  <a:lnTo>
                    <a:pt x="247" y="92"/>
                  </a:lnTo>
                  <a:lnTo>
                    <a:pt x="286" y="96"/>
                  </a:lnTo>
                  <a:lnTo>
                    <a:pt x="321" y="84"/>
                  </a:lnTo>
                  <a:lnTo>
                    <a:pt x="355" y="88"/>
                  </a:lnTo>
                  <a:lnTo>
                    <a:pt x="390" y="96"/>
                  </a:lnTo>
                  <a:lnTo>
                    <a:pt x="429" y="100"/>
                  </a:lnTo>
                  <a:lnTo>
                    <a:pt x="464" y="92"/>
                  </a:lnTo>
                  <a:lnTo>
                    <a:pt x="499" y="80"/>
                  </a:lnTo>
                  <a:lnTo>
                    <a:pt x="533" y="68"/>
                  </a:lnTo>
                  <a:lnTo>
                    <a:pt x="572" y="60"/>
                  </a:lnTo>
                  <a:lnTo>
                    <a:pt x="607" y="48"/>
                  </a:lnTo>
                  <a:lnTo>
                    <a:pt x="642" y="16"/>
                  </a:lnTo>
                  <a:lnTo>
                    <a:pt x="676" y="0"/>
                  </a:lnTo>
                  <a:lnTo>
                    <a:pt x="715" y="0"/>
                  </a:lnTo>
                  <a:lnTo>
                    <a:pt x="750" y="0"/>
                  </a:lnTo>
                  <a:lnTo>
                    <a:pt x="785" y="4"/>
                  </a:lnTo>
                  <a:lnTo>
                    <a:pt x="820" y="0"/>
                  </a:lnTo>
                  <a:lnTo>
                    <a:pt x="859" y="4"/>
                  </a:lnTo>
                  <a:lnTo>
                    <a:pt x="893" y="24"/>
                  </a:lnTo>
                  <a:lnTo>
                    <a:pt x="928" y="40"/>
                  </a:lnTo>
                  <a:lnTo>
                    <a:pt x="963" y="44"/>
                  </a:lnTo>
                  <a:lnTo>
                    <a:pt x="1002" y="48"/>
                  </a:lnTo>
                  <a:lnTo>
                    <a:pt x="1036" y="40"/>
                  </a:lnTo>
                  <a:lnTo>
                    <a:pt x="1071" y="48"/>
                  </a:lnTo>
                  <a:lnTo>
                    <a:pt x="1110" y="4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64" name="Freeform 36"/>
            <p:cNvSpPr>
              <a:spLocks/>
            </p:cNvSpPr>
            <p:nvPr/>
          </p:nvSpPr>
          <p:spPr bwMode="auto">
            <a:xfrm>
              <a:off x="2951510" y="1981200"/>
              <a:ext cx="1762125" cy="171450"/>
            </a:xfrm>
            <a:custGeom>
              <a:avLst/>
              <a:gdLst/>
              <a:ahLst/>
              <a:cxnLst>
                <a:cxn ang="0">
                  <a:pos x="0" y="104"/>
                </a:cxn>
                <a:cxn ang="0">
                  <a:pos x="34" y="92"/>
                </a:cxn>
                <a:cxn ang="0">
                  <a:pos x="69" y="108"/>
                </a:cxn>
                <a:cxn ang="0">
                  <a:pos x="104" y="108"/>
                </a:cxn>
                <a:cxn ang="0">
                  <a:pos x="143" y="96"/>
                </a:cxn>
                <a:cxn ang="0">
                  <a:pos x="178" y="88"/>
                </a:cxn>
                <a:cxn ang="0">
                  <a:pos x="212" y="100"/>
                </a:cxn>
                <a:cxn ang="0">
                  <a:pos x="247" y="100"/>
                </a:cxn>
                <a:cxn ang="0">
                  <a:pos x="286" y="88"/>
                </a:cxn>
                <a:cxn ang="0">
                  <a:pos x="321" y="88"/>
                </a:cxn>
                <a:cxn ang="0">
                  <a:pos x="355" y="100"/>
                </a:cxn>
                <a:cxn ang="0">
                  <a:pos x="390" y="92"/>
                </a:cxn>
                <a:cxn ang="0">
                  <a:pos x="429" y="100"/>
                </a:cxn>
                <a:cxn ang="0">
                  <a:pos x="464" y="104"/>
                </a:cxn>
                <a:cxn ang="0">
                  <a:pos x="499" y="96"/>
                </a:cxn>
                <a:cxn ang="0">
                  <a:pos x="533" y="84"/>
                </a:cxn>
                <a:cxn ang="0">
                  <a:pos x="572" y="60"/>
                </a:cxn>
                <a:cxn ang="0">
                  <a:pos x="607" y="32"/>
                </a:cxn>
                <a:cxn ang="0">
                  <a:pos x="642" y="28"/>
                </a:cxn>
                <a:cxn ang="0">
                  <a:pos x="676" y="20"/>
                </a:cxn>
                <a:cxn ang="0">
                  <a:pos x="715" y="8"/>
                </a:cxn>
                <a:cxn ang="0">
                  <a:pos x="750" y="4"/>
                </a:cxn>
                <a:cxn ang="0">
                  <a:pos x="785" y="0"/>
                </a:cxn>
                <a:cxn ang="0">
                  <a:pos x="820" y="0"/>
                </a:cxn>
                <a:cxn ang="0">
                  <a:pos x="859" y="4"/>
                </a:cxn>
                <a:cxn ang="0">
                  <a:pos x="893" y="24"/>
                </a:cxn>
                <a:cxn ang="0">
                  <a:pos x="928" y="44"/>
                </a:cxn>
                <a:cxn ang="0">
                  <a:pos x="963" y="36"/>
                </a:cxn>
                <a:cxn ang="0">
                  <a:pos x="1002" y="44"/>
                </a:cxn>
                <a:cxn ang="0">
                  <a:pos x="1036" y="36"/>
                </a:cxn>
                <a:cxn ang="0">
                  <a:pos x="1071" y="44"/>
                </a:cxn>
                <a:cxn ang="0">
                  <a:pos x="1110" y="48"/>
                </a:cxn>
              </a:cxnLst>
              <a:rect l="0" t="0" r="r" b="b"/>
              <a:pathLst>
                <a:path w="1110" h="108">
                  <a:moveTo>
                    <a:pt x="0" y="104"/>
                  </a:moveTo>
                  <a:lnTo>
                    <a:pt x="34" y="92"/>
                  </a:lnTo>
                  <a:lnTo>
                    <a:pt x="69" y="108"/>
                  </a:lnTo>
                  <a:lnTo>
                    <a:pt x="104" y="108"/>
                  </a:lnTo>
                  <a:lnTo>
                    <a:pt x="143" y="96"/>
                  </a:lnTo>
                  <a:lnTo>
                    <a:pt x="178" y="88"/>
                  </a:lnTo>
                  <a:lnTo>
                    <a:pt x="212" y="100"/>
                  </a:lnTo>
                  <a:lnTo>
                    <a:pt x="247" y="100"/>
                  </a:lnTo>
                  <a:lnTo>
                    <a:pt x="286" y="88"/>
                  </a:lnTo>
                  <a:lnTo>
                    <a:pt x="321" y="88"/>
                  </a:lnTo>
                  <a:lnTo>
                    <a:pt x="355" y="100"/>
                  </a:lnTo>
                  <a:lnTo>
                    <a:pt x="390" y="92"/>
                  </a:lnTo>
                  <a:lnTo>
                    <a:pt x="429" y="100"/>
                  </a:lnTo>
                  <a:lnTo>
                    <a:pt x="464" y="104"/>
                  </a:lnTo>
                  <a:lnTo>
                    <a:pt x="499" y="96"/>
                  </a:lnTo>
                  <a:lnTo>
                    <a:pt x="533" y="84"/>
                  </a:lnTo>
                  <a:lnTo>
                    <a:pt x="572" y="60"/>
                  </a:lnTo>
                  <a:lnTo>
                    <a:pt x="607" y="32"/>
                  </a:lnTo>
                  <a:lnTo>
                    <a:pt x="642" y="28"/>
                  </a:lnTo>
                  <a:lnTo>
                    <a:pt x="676" y="20"/>
                  </a:lnTo>
                  <a:lnTo>
                    <a:pt x="715" y="8"/>
                  </a:lnTo>
                  <a:lnTo>
                    <a:pt x="750" y="4"/>
                  </a:lnTo>
                  <a:lnTo>
                    <a:pt x="785" y="0"/>
                  </a:lnTo>
                  <a:lnTo>
                    <a:pt x="820" y="0"/>
                  </a:lnTo>
                  <a:lnTo>
                    <a:pt x="859" y="4"/>
                  </a:lnTo>
                  <a:lnTo>
                    <a:pt x="893" y="24"/>
                  </a:lnTo>
                  <a:lnTo>
                    <a:pt x="928" y="44"/>
                  </a:lnTo>
                  <a:lnTo>
                    <a:pt x="963" y="36"/>
                  </a:lnTo>
                  <a:lnTo>
                    <a:pt x="1002" y="44"/>
                  </a:lnTo>
                  <a:lnTo>
                    <a:pt x="1036" y="36"/>
                  </a:lnTo>
                  <a:lnTo>
                    <a:pt x="1071" y="44"/>
                  </a:lnTo>
                  <a:lnTo>
                    <a:pt x="1110" y="4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65" name="Freeform 37"/>
            <p:cNvSpPr>
              <a:spLocks/>
            </p:cNvSpPr>
            <p:nvPr/>
          </p:nvSpPr>
          <p:spPr bwMode="auto">
            <a:xfrm>
              <a:off x="2951510" y="2139950"/>
              <a:ext cx="1762125" cy="6350"/>
            </a:xfrm>
            <a:custGeom>
              <a:avLst/>
              <a:gdLst/>
              <a:ahLst/>
              <a:cxnLst>
                <a:cxn ang="0">
                  <a:pos x="0" y="0"/>
                </a:cxn>
                <a:cxn ang="0">
                  <a:pos x="34" y="4"/>
                </a:cxn>
                <a:cxn ang="0">
                  <a:pos x="69" y="4"/>
                </a:cxn>
                <a:cxn ang="0">
                  <a:pos x="104" y="4"/>
                </a:cxn>
                <a:cxn ang="0">
                  <a:pos x="143" y="0"/>
                </a:cxn>
                <a:cxn ang="0">
                  <a:pos x="178" y="4"/>
                </a:cxn>
                <a:cxn ang="0">
                  <a:pos x="212" y="4"/>
                </a:cxn>
                <a:cxn ang="0">
                  <a:pos x="247" y="4"/>
                </a:cxn>
                <a:cxn ang="0">
                  <a:pos x="286" y="4"/>
                </a:cxn>
                <a:cxn ang="0">
                  <a:pos x="321" y="0"/>
                </a:cxn>
                <a:cxn ang="0">
                  <a:pos x="355" y="0"/>
                </a:cxn>
                <a:cxn ang="0">
                  <a:pos x="390" y="0"/>
                </a:cxn>
                <a:cxn ang="0">
                  <a:pos x="429" y="0"/>
                </a:cxn>
                <a:cxn ang="0">
                  <a:pos x="464" y="0"/>
                </a:cxn>
                <a:cxn ang="0">
                  <a:pos x="499" y="0"/>
                </a:cxn>
                <a:cxn ang="0">
                  <a:pos x="533" y="4"/>
                </a:cxn>
                <a:cxn ang="0">
                  <a:pos x="572" y="4"/>
                </a:cxn>
                <a:cxn ang="0">
                  <a:pos x="607" y="4"/>
                </a:cxn>
                <a:cxn ang="0">
                  <a:pos x="642" y="4"/>
                </a:cxn>
                <a:cxn ang="0">
                  <a:pos x="676" y="4"/>
                </a:cxn>
                <a:cxn ang="0">
                  <a:pos x="715" y="4"/>
                </a:cxn>
                <a:cxn ang="0">
                  <a:pos x="750" y="4"/>
                </a:cxn>
                <a:cxn ang="0">
                  <a:pos x="785" y="4"/>
                </a:cxn>
                <a:cxn ang="0">
                  <a:pos x="820" y="4"/>
                </a:cxn>
                <a:cxn ang="0">
                  <a:pos x="859" y="4"/>
                </a:cxn>
                <a:cxn ang="0">
                  <a:pos x="893" y="4"/>
                </a:cxn>
                <a:cxn ang="0">
                  <a:pos x="928" y="4"/>
                </a:cxn>
                <a:cxn ang="0">
                  <a:pos x="963" y="4"/>
                </a:cxn>
                <a:cxn ang="0">
                  <a:pos x="1002" y="4"/>
                </a:cxn>
                <a:cxn ang="0">
                  <a:pos x="1036" y="4"/>
                </a:cxn>
                <a:cxn ang="0">
                  <a:pos x="1071" y="4"/>
                </a:cxn>
                <a:cxn ang="0">
                  <a:pos x="1110" y="4"/>
                </a:cxn>
              </a:cxnLst>
              <a:rect l="0" t="0" r="r" b="b"/>
              <a:pathLst>
                <a:path w="1110" h="4">
                  <a:moveTo>
                    <a:pt x="0" y="0"/>
                  </a:moveTo>
                  <a:lnTo>
                    <a:pt x="34" y="4"/>
                  </a:lnTo>
                  <a:lnTo>
                    <a:pt x="69" y="4"/>
                  </a:lnTo>
                  <a:lnTo>
                    <a:pt x="104" y="4"/>
                  </a:lnTo>
                  <a:lnTo>
                    <a:pt x="143" y="0"/>
                  </a:lnTo>
                  <a:lnTo>
                    <a:pt x="178" y="4"/>
                  </a:lnTo>
                  <a:lnTo>
                    <a:pt x="212" y="4"/>
                  </a:lnTo>
                  <a:lnTo>
                    <a:pt x="247" y="4"/>
                  </a:lnTo>
                  <a:lnTo>
                    <a:pt x="286" y="4"/>
                  </a:lnTo>
                  <a:lnTo>
                    <a:pt x="321" y="0"/>
                  </a:lnTo>
                  <a:lnTo>
                    <a:pt x="355" y="0"/>
                  </a:lnTo>
                  <a:lnTo>
                    <a:pt x="390" y="0"/>
                  </a:lnTo>
                  <a:lnTo>
                    <a:pt x="429" y="0"/>
                  </a:lnTo>
                  <a:lnTo>
                    <a:pt x="464" y="0"/>
                  </a:lnTo>
                  <a:lnTo>
                    <a:pt x="499" y="0"/>
                  </a:lnTo>
                  <a:lnTo>
                    <a:pt x="533" y="4"/>
                  </a:lnTo>
                  <a:lnTo>
                    <a:pt x="572" y="4"/>
                  </a:lnTo>
                  <a:lnTo>
                    <a:pt x="607" y="4"/>
                  </a:lnTo>
                  <a:lnTo>
                    <a:pt x="642" y="4"/>
                  </a:lnTo>
                  <a:lnTo>
                    <a:pt x="676" y="4"/>
                  </a:lnTo>
                  <a:lnTo>
                    <a:pt x="715" y="4"/>
                  </a:lnTo>
                  <a:lnTo>
                    <a:pt x="750" y="4"/>
                  </a:lnTo>
                  <a:lnTo>
                    <a:pt x="785" y="4"/>
                  </a:lnTo>
                  <a:lnTo>
                    <a:pt x="820" y="4"/>
                  </a:lnTo>
                  <a:lnTo>
                    <a:pt x="859" y="4"/>
                  </a:lnTo>
                  <a:lnTo>
                    <a:pt x="893" y="4"/>
                  </a:lnTo>
                  <a:lnTo>
                    <a:pt x="928" y="4"/>
                  </a:lnTo>
                  <a:lnTo>
                    <a:pt x="963" y="4"/>
                  </a:lnTo>
                  <a:lnTo>
                    <a:pt x="1002" y="4"/>
                  </a:lnTo>
                  <a:lnTo>
                    <a:pt x="1036" y="4"/>
                  </a:lnTo>
                  <a:lnTo>
                    <a:pt x="1071" y="4"/>
                  </a:lnTo>
                  <a:lnTo>
                    <a:pt x="1110" y="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66" name="Freeform 38"/>
            <p:cNvSpPr>
              <a:spLocks/>
            </p:cNvSpPr>
            <p:nvPr/>
          </p:nvSpPr>
          <p:spPr bwMode="auto">
            <a:xfrm>
              <a:off x="2951510" y="2127250"/>
              <a:ext cx="1762125" cy="19050"/>
            </a:xfrm>
            <a:custGeom>
              <a:avLst/>
              <a:gdLst/>
              <a:ahLst/>
              <a:cxnLst>
                <a:cxn ang="0">
                  <a:pos x="0" y="0"/>
                </a:cxn>
                <a:cxn ang="0">
                  <a:pos x="34" y="12"/>
                </a:cxn>
                <a:cxn ang="0">
                  <a:pos x="69" y="12"/>
                </a:cxn>
                <a:cxn ang="0">
                  <a:pos x="104" y="12"/>
                </a:cxn>
                <a:cxn ang="0">
                  <a:pos x="143" y="12"/>
                </a:cxn>
                <a:cxn ang="0">
                  <a:pos x="178" y="12"/>
                </a:cxn>
                <a:cxn ang="0">
                  <a:pos x="212" y="8"/>
                </a:cxn>
                <a:cxn ang="0">
                  <a:pos x="247" y="12"/>
                </a:cxn>
                <a:cxn ang="0">
                  <a:pos x="286" y="12"/>
                </a:cxn>
                <a:cxn ang="0">
                  <a:pos x="321" y="12"/>
                </a:cxn>
                <a:cxn ang="0">
                  <a:pos x="355" y="8"/>
                </a:cxn>
                <a:cxn ang="0">
                  <a:pos x="390" y="8"/>
                </a:cxn>
                <a:cxn ang="0">
                  <a:pos x="429" y="8"/>
                </a:cxn>
                <a:cxn ang="0">
                  <a:pos x="464" y="8"/>
                </a:cxn>
                <a:cxn ang="0">
                  <a:pos x="499" y="8"/>
                </a:cxn>
                <a:cxn ang="0">
                  <a:pos x="533" y="8"/>
                </a:cxn>
                <a:cxn ang="0">
                  <a:pos x="572" y="8"/>
                </a:cxn>
                <a:cxn ang="0">
                  <a:pos x="607" y="8"/>
                </a:cxn>
                <a:cxn ang="0">
                  <a:pos x="642" y="12"/>
                </a:cxn>
                <a:cxn ang="0">
                  <a:pos x="676" y="12"/>
                </a:cxn>
                <a:cxn ang="0">
                  <a:pos x="715" y="12"/>
                </a:cxn>
                <a:cxn ang="0">
                  <a:pos x="750" y="12"/>
                </a:cxn>
                <a:cxn ang="0">
                  <a:pos x="785" y="12"/>
                </a:cxn>
                <a:cxn ang="0">
                  <a:pos x="820" y="12"/>
                </a:cxn>
                <a:cxn ang="0">
                  <a:pos x="859" y="12"/>
                </a:cxn>
                <a:cxn ang="0">
                  <a:pos x="893" y="12"/>
                </a:cxn>
                <a:cxn ang="0">
                  <a:pos x="928" y="12"/>
                </a:cxn>
                <a:cxn ang="0">
                  <a:pos x="963" y="12"/>
                </a:cxn>
                <a:cxn ang="0">
                  <a:pos x="1002" y="12"/>
                </a:cxn>
                <a:cxn ang="0">
                  <a:pos x="1036" y="12"/>
                </a:cxn>
                <a:cxn ang="0">
                  <a:pos x="1071" y="12"/>
                </a:cxn>
                <a:cxn ang="0">
                  <a:pos x="1110" y="12"/>
                </a:cxn>
              </a:cxnLst>
              <a:rect l="0" t="0" r="r" b="b"/>
              <a:pathLst>
                <a:path w="1110" h="12">
                  <a:moveTo>
                    <a:pt x="0" y="0"/>
                  </a:moveTo>
                  <a:lnTo>
                    <a:pt x="34" y="12"/>
                  </a:lnTo>
                  <a:lnTo>
                    <a:pt x="69" y="12"/>
                  </a:lnTo>
                  <a:lnTo>
                    <a:pt x="104" y="12"/>
                  </a:lnTo>
                  <a:lnTo>
                    <a:pt x="143" y="12"/>
                  </a:lnTo>
                  <a:lnTo>
                    <a:pt x="178" y="12"/>
                  </a:lnTo>
                  <a:lnTo>
                    <a:pt x="212" y="8"/>
                  </a:lnTo>
                  <a:lnTo>
                    <a:pt x="247" y="12"/>
                  </a:lnTo>
                  <a:lnTo>
                    <a:pt x="286" y="12"/>
                  </a:lnTo>
                  <a:lnTo>
                    <a:pt x="321" y="12"/>
                  </a:lnTo>
                  <a:lnTo>
                    <a:pt x="355" y="8"/>
                  </a:lnTo>
                  <a:lnTo>
                    <a:pt x="390" y="8"/>
                  </a:lnTo>
                  <a:lnTo>
                    <a:pt x="429" y="8"/>
                  </a:lnTo>
                  <a:lnTo>
                    <a:pt x="464" y="8"/>
                  </a:lnTo>
                  <a:lnTo>
                    <a:pt x="499" y="8"/>
                  </a:lnTo>
                  <a:lnTo>
                    <a:pt x="533" y="8"/>
                  </a:lnTo>
                  <a:lnTo>
                    <a:pt x="572" y="8"/>
                  </a:lnTo>
                  <a:lnTo>
                    <a:pt x="607" y="8"/>
                  </a:lnTo>
                  <a:lnTo>
                    <a:pt x="642" y="12"/>
                  </a:lnTo>
                  <a:lnTo>
                    <a:pt x="676" y="12"/>
                  </a:lnTo>
                  <a:lnTo>
                    <a:pt x="715" y="12"/>
                  </a:lnTo>
                  <a:lnTo>
                    <a:pt x="750" y="12"/>
                  </a:lnTo>
                  <a:lnTo>
                    <a:pt x="785" y="12"/>
                  </a:lnTo>
                  <a:lnTo>
                    <a:pt x="820" y="12"/>
                  </a:lnTo>
                  <a:lnTo>
                    <a:pt x="859" y="12"/>
                  </a:lnTo>
                  <a:lnTo>
                    <a:pt x="893" y="12"/>
                  </a:lnTo>
                  <a:lnTo>
                    <a:pt x="928" y="12"/>
                  </a:lnTo>
                  <a:lnTo>
                    <a:pt x="963" y="12"/>
                  </a:lnTo>
                  <a:lnTo>
                    <a:pt x="1002" y="12"/>
                  </a:lnTo>
                  <a:lnTo>
                    <a:pt x="1036" y="12"/>
                  </a:lnTo>
                  <a:lnTo>
                    <a:pt x="1071" y="12"/>
                  </a:lnTo>
                  <a:lnTo>
                    <a:pt x="1110" y="12"/>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67" name="Rectangle 39"/>
            <p:cNvSpPr>
              <a:spLocks noChangeArrowheads="1"/>
            </p:cNvSpPr>
            <p:nvPr/>
          </p:nvSpPr>
          <p:spPr bwMode="auto">
            <a:xfrm>
              <a:off x="3288060" y="704850"/>
              <a:ext cx="1000274"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prediction and error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68" name="Rectangle 40"/>
            <p:cNvSpPr>
              <a:spLocks noChangeArrowheads="1"/>
            </p:cNvSpPr>
            <p:nvPr/>
          </p:nvSpPr>
          <p:spPr bwMode="auto">
            <a:xfrm>
              <a:off x="3729385" y="2660650"/>
              <a:ext cx="19877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cs typeface="Arial" pitchFamily="34" charset="0"/>
                </a:rPr>
                <a:t>time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70" name="Rectangle 42"/>
            <p:cNvSpPr>
              <a:spLocks noChangeArrowheads="1"/>
            </p:cNvSpPr>
            <p:nvPr/>
          </p:nvSpPr>
          <p:spPr bwMode="auto">
            <a:xfrm>
              <a:off x="5272435" y="908050"/>
              <a:ext cx="1768475" cy="16319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7371" name="Line 43"/>
            <p:cNvSpPr>
              <a:spLocks noChangeShapeType="1"/>
            </p:cNvSpPr>
            <p:nvPr/>
          </p:nvSpPr>
          <p:spPr bwMode="auto">
            <a:xfrm>
              <a:off x="5272435" y="2540000"/>
              <a:ext cx="17684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72" name="Line 44"/>
            <p:cNvSpPr>
              <a:spLocks noChangeShapeType="1"/>
            </p:cNvSpPr>
            <p:nvPr/>
          </p:nvSpPr>
          <p:spPr bwMode="auto">
            <a:xfrm flipV="1">
              <a:off x="5272435" y="908050"/>
              <a:ext cx="1587" cy="16319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73" name="Line 45"/>
            <p:cNvSpPr>
              <a:spLocks noChangeShapeType="1"/>
            </p:cNvSpPr>
            <p:nvPr/>
          </p:nvSpPr>
          <p:spPr bwMode="auto">
            <a:xfrm flipV="1">
              <a:off x="5499447" y="252095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74" name="Rectangle 46"/>
            <p:cNvSpPr>
              <a:spLocks noChangeArrowheads="1"/>
            </p:cNvSpPr>
            <p:nvPr/>
          </p:nvSpPr>
          <p:spPr bwMode="auto">
            <a:xfrm>
              <a:off x="5478810" y="255905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75" name="Line 47"/>
            <p:cNvSpPr>
              <a:spLocks noChangeShapeType="1"/>
            </p:cNvSpPr>
            <p:nvPr/>
          </p:nvSpPr>
          <p:spPr bwMode="auto">
            <a:xfrm flipV="1">
              <a:off x="5782022" y="252095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76" name="Rectangle 48"/>
            <p:cNvSpPr>
              <a:spLocks noChangeArrowheads="1"/>
            </p:cNvSpPr>
            <p:nvPr/>
          </p:nvSpPr>
          <p:spPr bwMode="auto">
            <a:xfrm>
              <a:off x="5740747"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77" name="Line 49"/>
            <p:cNvSpPr>
              <a:spLocks noChangeShapeType="1"/>
            </p:cNvSpPr>
            <p:nvPr/>
          </p:nvSpPr>
          <p:spPr bwMode="auto">
            <a:xfrm flipV="1">
              <a:off x="6070947" y="252095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78" name="Rectangle 50"/>
            <p:cNvSpPr>
              <a:spLocks noChangeArrowheads="1"/>
            </p:cNvSpPr>
            <p:nvPr/>
          </p:nvSpPr>
          <p:spPr bwMode="auto">
            <a:xfrm>
              <a:off x="6029672"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79" name="Line 51"/>
            <p:cNvSpPr>
              <a:spLocks noChangeShapeType="1"/>
            </p:cNvSpPr>
            <p:nvPr/>
          </p:nvSpPr>
          <p:spPr bwMode="auto">
            <a:xfrm flipV="1">
              <a:off x="6353522" y="252095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80" name="Rectangle 52"/>
            <p:cNvSpPr>
              <a:spLocks noChangeArrowheads="1"/>
            </p:cNvSpPr>
            <p:nvPr/>
          </p:nvSpPr>
          <p:spPr bwMode="auto">
            <a:xfrm>
              <a:off x="6312247"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81" name="Line 53"/>
            <p:cNvSpPr>
              <a:spLocks noChangeShapeType="1"/>
            </p:cNvSpPr>
            <p:nvPr/>
          </p:nvSpPr>
          <p:spPr bwMode="auto">
            <a:xfrm flipV="1">
              <a:off x="6634510" y="252095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82" name="Rectangle 54"/>
            <p:cNvSpPr>
              <a:spLocks noChangeArrowheads="1"/>
            </p:cNvSpPr>
            <p:nvPr/>
          </p:nvSpPr>
          <p:spPr bwMode="auto">
            <a:xfrm>
              <a:off x="6593235"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83" name="Line 55"/>
            <p:cNvSpPr>
              <a:spLocks noChangeShapeType="1"/>
            </p:cNvSpPr>
            <p:nvPr/>
          </p:nvSpPr>
          <p:spPr bwMode="auto">
            <a:xfrm flipV="1">
              <a:off x="6925022" y="252095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84" name="Rectangle 56"/>
            <p:cNvSpPr>
              <a:spLocks noChangeArrowheads="1"/>
            </p:cNvSpPr>
            <p:nvPr/>
          </p:nvSpPr>
          <p:spPr bwMode="auto">
            <a:xfrm>
              <a:off x="6883746"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85" name="Line 57"/>
            <p:cNvSpPr>
              <a:spLocks noChangeShapeType="1"/>
            </p:cNvSpPr>
            <p:nvPr/>
          </p:nvSpPr>
          <p:spPr bwMode="auto">
            <a:xfrm>
              <a:off x="5272435" y="2400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86" name="Rectangle 58"/>
            <p:cNvSpPr>
              <a:spLocks noChangeArrowheads="1"/>
            </p:cNvSpPr>
            <p:nvPr/>
          </p:nvSpPr>
          <p:spPr bwMode="auto">
            <a:xfrm>
              <a:off x="5113685" y="2349500"/>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87" name="Line 59"/>
            <p:cNvSpPr>
              <a:spLocks noChangeShapeType="1"/>
            </p:cNvSpPr>
            <p:nvPr/>
          </p:nvSpPr>
          <p:spPr bwMode="auto">
            <a:xfrm>
              <a:off x="5272435" y="2146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88" name="Rectangle 60"/>
            <p:cNvSpPr>
              <a:spLocks noChangeArrowheads="1"/>
            </p:cNvSpPr>
            <p:nvPr/>
          </p:nvSpPr>
          <p:spPr bwMode="auto">
            <a:xfrm>
              <a:off x="5202585" y="20955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89" name="Line 61"/>
            <p:cNvSpPr>
              <a:spLocks noChangeShapeType="1"/>
            </p:cNvSpPr>
            <p:nvPr/>
          </p:nvSpPr>
          <p:spPr bwMode="auto">
            <a:xfrm>
              <a:off x="5272435" y="1892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90" name="Rectangle 62"/>
            <p:cNvSpPr>
              <a:spLocks noChangeArrowheads="1"/>
            </p:cNvSpPr>
            <p:nvPr/>
          </p:nvSpPr>
          <p:spPr bwMode="auto">
            <a:xfrm>
              <a:off x="5140672" y="1841500"/>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91" name="Line 63"/>
            <p:cNvSpPr>
              <a:spLocks noChangeShapeType="1"/>
            </p:cNvSpPr>
            <p:nvPr/>
          </p:nvSpPr>
          <p:spPr bwMode="auto">
            <a:xfrm>
              <a:off x="5272435" y="1638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92" name="Rectangle 64"/>
            <p:cNvSpPr>
              <a:spLocks noChangeArrowheads="1"/>
            </p:cNvSpPr>
            <p:nvPr/>
          </p:nvSpPr>
          <p:spPr bwMode="auto">
            <a:xfrm>
              <a:off x="5202585" y="15875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93" name="Line 65"/>
            <p:cNvSpPr>
              <a:spLocks noChangeShapeType="1"/>
            </p:cNvSpPr>
            <p:nvPr/>
          </p:nvSpPr>
          <p:spPr bwMode="auto">
            <a:xfrm>
              <a:off x="5272435" y="1384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94" name="Rectangle 66"/>
            <p:cNvSpPr>
              <a:spLocks noChangeArrowheads="1"/>
            </p:cNvSpPr>
            <p:nvPr/>
          </p:nvSpPr>
          <p:spPr bwMode="auto">
            <a:xfrm>
              <a:off x="5140672" y="1333500"/>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95" name="Line 67"/>
            <p:cNvSpPr>
              <a:spLocks noChangeShapeType="1"/>
            </p:cNvSpPr>
            <p:nvPr/>
          </p:nvSpPr>
          <p:spPr bwMode="auto">
            <a:xfrm>
              <a:off x="5272435" y="1130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96" name="Rectangle 68"/>
            <p:cNvSpPr>
              <a:spLocks noChangeArrowheads="1"/>
            </p:cNvSpPr>
            <p:nvPr/>
          </p:nvSpPr>
          <p:spPr bwMode="auto">
            <a:xfrm>
              <a:off x="5202585" y="10795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97" name="Freeform 69"/>
            <p:cNvSpPr>
              <a:spLocks/>
            </p:cNvSpPr>
            <p:nvPr/>
          </p:nvSpPr>
          <p:spPr bwMode="auto">
            <a:xfrm>
              <a:off x="5272435" y="1987550"/>
              <a:ext cx="1768475" cy="171450"/>
            </a:xfrm>
            <a:custGeom>
              <a:avLst/>
              <a:gdLst/>
              <a:ahLst/>
              <a:cxnLst>
                <a:cxn ang="0">
                  <a:pos x="0" y="100"/>
                </a:cxn>
                <a:cxn ang="0">
                  <a:pos x="34" y="108"/>
                </a:cxn>
                <a:cxn ang="0">
                  <a:pos x="69" y="100"/>
                </a:cxn>
                <a:cxn ang="0">
                  <a:pos x="104" y="108"/>
                </a:cxn>
                <a:cxn ang="0">
                  <a:pos x="143" y="92"/>
                </a:cxn>
                <a:cxn ang="0">
                  <a:pos x="177" y="108"/>
                </a:cxn>
                <a:cxn ang="0">
                  <a:pos x="212" y="92"/>
                </a:cxn>
                <a:cxn ang="0">
                  <a:pos x="251" y="92"/>
                </a:cxn>
                <a:cxn ang="0">
                  <a:pos x="286" y="96"/>
                </a:cxn>
                <a:cxn ang="0">
                  <a:pos x="321" y="88"/>
                </a:cxn>
                <a:cxn ang="0">
                  <a:pos x="355" y="88"/>
                </a:cxn>
                <a:cxn ang="0">
                  <a:pos x="394" y="96"/>
                </a:cxn>
                <a:cxn ang="0">
                  <a:pos x="429" y="100"/>
                </a:cxn>
                <a:cxn ang="0">
                  <a:pos x="464" y="96"/>
                </a:cxn>
                <a:cxn ang="0">
                  <a:pos x="503" y="84"/>
                </a:cxn>
                <a:cxn ang="0">
                  <a:pos x="537" y="68"/>
                </a:cxn>
                <a:cxn ang="0">
                  <a:pos x="572" y="60"/>
                </a:cxn>
                <a:cxn ang="0">
                  <a:pos x="607" y="48"/>
                </a:cxn>
                <a:cxn ang="0">
                  <a:pos x="646" y="20"/>
                </a:cxn>
                <a:cxn ang="0">
                  <a:pos x="681" y="0"/>
                </a:cxn>
                <a:cxn ang="0">
                  <a:pos x="715" y="0"/>
                </a:cxn>
                <a:cxn ang="0">
                  <a:pos x="754" y="0"/>
                </a:cxn>
                <a:cxn ang="0">
                  <a:pos x="789" y="4"/>
                </a:cxn>
                <a:cxn ang="0">
                  <a:pos x="824" y="4"/>
                </a:cxn>
                <a:cxn ang="0">
                  <a:pos x="858" y="4"/>
                </a:cxn>
                <a:cxn ang="0">
                  <a:pos x="897" y="24"/>
                </a:cxn>
                <a:cxn ang="0">
                  <a:pos x="932" y="40"/>
                </a:cxn>
                <a:cxn ang="0">
                  <a:pos x="967" y="44"/>
                </a:cxn>
                <a:cxn ang="0">
                  <a:pos x="1006" y="48"/>
                </a:cxn>
                <a:cxn ang="0">
                  <a:pos x="1041" y="44"/>
                </a:cxn>
                <a:cxn ang="0">
                  <a:pos x="1075" y="48"/>
                </a:cxn>
                <a:cxn ang="0">
                  <a:pos x="1114" y="48"/>
                </a:cxn>
              </a:cxnLst>
              <a:rect l="0" t="0" r="r" b="b"/>
              <a:pathLst>
                <a:path w="1114" h="108">
                  <a:moveTo>
                    <a:pt x="0" y="100"/>
                  </a:moveTo>
                  <a:lnTo>
                    <a:pt x="34" y="108"/>
                  </a:lnTo>
                  <a:lnTo>
                    <a:pt x="69" y="100"/>
                  </a:lnTo>
                  <a:lnTo>
                    <a:pt x="104" y="108"/>
                  </a:lnTo>
                  <a:lnTo>
                    <a:pt x="143" y="92"/>
                  </a:lnTo>
                  <a:lnTo>
                    <a:pt x="177" y="108"/>
                  </a:lnTo>
                  <a:lnTo>
                    <a:pt x="212" y="92"/>
                  </a:lnTo>
                  <a:lnTo>
                    <a:pt x="251" y="92"/>
                  </a:lnTo>
                  <a:lnTo>
                    <a:pt x="286" y="96"/>
                  </a:lnTo>
                  <a:lnTo>
                    <a:pt x="321" y="88"/>
                  </a:lnTo>
                  <a:lnTo>
                    <a:pt x="355" y="88"/>
                  </a:lnTo>
                  <a:lnTo>
                    <a:pt x="394" y="96"/>
                  </a:lnTo>
                  <a:lnTo>
                    <a:pt x="429" y="100"/>
                  </a:lnTo>
                  <a:lnTo>
                    <a:pt x="464" y="96"/>
                  </a:lnTo>
                  <a:lnTo>
                    <a:pt x="503" y="84"/>
                  </a:lnTo>
                  <a:lnTo>
                    <a:pt x="537" y="68"/>
                  </a:lnTo>
                  <a:lnTo>
                    <a:pt x="572" y="60"/>
                  </a:lnTo>
                  <a:lnTo>
                    <a:pt x="607" y="48"/>
                  </a:lnTo>
                  <a:lnTo>
                    <a:pt x="646" y="20"/>
                  </a:lnTo>
                  <a:lnTo>
                    <a:pt x="681" y="0"/>
                  </a:lnTo>
                  <a:lnTo>
                    <a:pt x="715" y="0"/>
                  </a:lnTo>
                  <a:lnTo>
                    <a:pt x="754" y="0"/>
                  </a:lnTo>
                  <a:lnTo>
                    <a:pt x="789" y="4"/>
                  </a:lnTo>
                  <a:lnTo>
                    <a:pt x="824" y="4"/>
                  </a:lnTo>
                  <a:lnTo>
                    <a:pt x="858" y="4"/>
                  </a:lnTo>
                  <a:lnTo>
                    <a:pt x="897" y="24"/>
                  </a:lnTo>
                  <a:lnTo>
                    <a:pt x="932" y="40"/>
                  </a:lnTo>
                  <a:lnTo>
                    <a:pt x="967" y="44"/>
                  </a:lnTo>
                  <a:lnTo>
                    <a:pt x="1006" y="48"/>
                  </a:lnTo>
                  <a:lnTo>
                    <a:pt x="1041" y="44"/>
                  </a:lnTo>
                  <a:lnTo>
                    <a:pt x="1075" y="48"/>
                  </a:lnTo>
                  <a:lnTo>
                    <a:pt x="1114" y="4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98" name="Freeform 70"/>
            <p:cNvSpPr>
              <a:spLocks/>
            </p:cNvSpPr>
            <p:nvPr/>
          </p:nvSpPr>
          <p:spPr bwMode="auto">
            <a:xfrm>
              <a:off x="5272435" y="2108200"/>
              <a:ext cx="1768475" cy="69850"/>
            </a:xfrm>
            <a:custGeom>
              <a:avLst/>
              <a:gdLst/>
              <a:ahLst/>
              <a:cxnLst>
                <a:cxn ang="0">
                  <a:pos x="0" y="24"/>
                </a:cxn>
                <a:cxn ang="0">
                  <a:pos x="34" y="4"/>
                </a:cxn>
                <a:cxn ang="0">
                  <a:pos x="69" y="28"/>
                </a:cxn>
                <a:cxn ang="0">
                  <a:pos x="104" y="20"/>
                </a:cxn>
                <a:cxn ang="0">
                  <a:pos x="143" y="24"/>
                </a:cxn>
                <a:cxn ang="0">
                  <a:pos x="177" y="0"/>
                </a:cxn>
                <a:cxn ang="0">
                  <a:pos x="212" y="24"/>
                </a:cxn>
                <a:cxn ang="0">
                  <a:pos x="251" y="28"/>
                </a:cxn>
                <a:cxn ang="0">
                  <a:pos x="286" y="16"/>
                </a:cxn>
                <a:cxn ang="0">
                  <a:pos x="321" y="24"/>
                </a:cxn>
                <a:cxn ang="0">
                  <a:pos x="355" y="32"/>
                </a:cxn>
                <a:cxn ang="0">
                  <a:pos x="394" y="16"/>
                </a:cxn>
                <a:cxn ang="0">
                  <a:pos x="429" y="20"/>
                </a:cxn>
                <a:cxn ang="0">
                  <a:pos x="464" y="28"/>
                </a:cxn>
                <a:cxn ang="0">
                  <a:pos x="503" y="32"/>
                </a:cxn>
                <a:cxn ang="0">
                  <a:pos x="537" y="36"/>
                </a:cxn>
                <a:cxn ang="0">
                  <a:pos x="572" y="20"/>
                </a:cxn>
                <a:cxn ang="0">
                  <a:pos x="607" y="0"/>
                </a:cxn>
                <a:cxn ang="0">
                  <a:pos x="646" y="32"/>
                </a:cxn>
                <a:cxn ang="0">
                  <a:pos x="681" y="44"/>
                </a:cxn>
                <a:cxn ang="0">
                  <a:pos x="715" y="28"/>
                </a:cxn>
                <a:cxn ang="0">
                  <a:pos x="754" y="24"/>
                </a:cxn>
                <a:cxn ang="0">
                  <a:pos x="789" y="20"/>
                </a:cxn>
                <a:cxn ang="0">
                  <a:pos x="824" y="16"/>
                </a:cxn>
                <a:cxn ang="0">
                  <a:pos x="858" y="20"/>
                </a:cxn>
                <a:cxn ang="0">
                  <a:pos x="897" y="16"/>
                </a:cxn>
                <a:cxn ang="0">
                  <a:pos x="932" y="20"/>
                </a:cxn>
                <a:cxn ang="0">
                  <a:pos x="967" y="12"/>
                </a:cxn>
                <a:cxn ang="0">
                  <a:pos x="1006" y="16"/>
                </a:cxn>
                <a:cxn ang="0">
                  <a:pos x="1041" y="12"/>
                </a:cxn>
                <a:cxn ang="0">
                  <a:pos x="1075" y="16"/>
                </a:cxn>
                <a:cxn ang="0">
                  <a:pos x="1114" y="20"/>
                </a:cxn>
              </a:cxnLst>
              <a:rect l="0" t="0" r="r" b="b"/>
              <a:pathLst>
                <a:path w="1114" h="44">
                  <a:moveTo>
                    <a:pt x="0" y="24"/>
                  </a:moveTo>
                  <a:lnTo>
                    <a:pt x="34" y="4"/>
                  </a:lnTo>
                  <a:lnTo>
                    <a:pt x="69" y="28"/>
                  </a:lnTo>
                  <a:lnTo>
                    <a:pt x="104" y="20"/>
                  </a:lnTo>
                  <a:lnTo>
                    <a:pt x="143" y="24"/>
                  </a:lnTo>
                  <a:lnTo>
                    <a:pt x="177" y="0"/>
                  </a:lnTo>
                  <a:lnTo>
                    <a:pt x="212" y="24"/>
                  </a:lnTo>
                  <a:lnTo>
                    <a:pt x="251" y="28"/>
                  </a:lnTo>
                  <a:lnTo>
                    <a:pt x="286" y="16"/>
                  </a:lnTo>
                  <a:lnTo>
                    <a:pt x="321" y="24"/>
                  </a:lnTo>
                  <a:lnTo>
                    <a:pt x="355" y="32"/>
                  </a:lnTo>
                  <a:lnTo>
                    <a:pt x="394" y="16"/>
                  </a:lnTo>
                  <a:lnTo>
                    <a:pt x="429" y="20"/>
                  </a:lnTo>
                  <a:lnTo>
                    <a:pt x="464" y="28"/>
                  </a:lnTo>
                  <a:lnTo>
                    <a:pt x="503" y="32"/>
                  </a:lnTo>
                  <a:lnTo>
                    <a:pt x="537" y="36"/>
                  </a:lnTo>
                  <a:lnTo>
                    <a:pt x="572" y="20"/>
                  </a:lnTo>
                  <a:lnTo>
                    <a:pt x="607" y="0"/>
                  </a:lnTo>
                  <a:lnTo>
                    <a:pt x="646" y="32"/>
                  </a:lnTo>
                  <a:lnTo>
                    <a:pt x="681" y="44"/>
                  </a:lnTo>
                  <a:lnTo>
                    <a:pt x="715" y="28"/>
                  </a:lnTo>
                  <a:lnTo>
                    <a:pt x="754" y="24"/>
                  </a:lnTo>
                  <a:lnTo>
                    <a:pt x="789" y="20"/>
                  </a:lnTo>
                  <a:lnTo>
                    <a:pt x="824" y="16"/>
                  </a:lnTo>
                  <a:lnTo>
                    <a:pt x="858" y="20"/>
                  </a:lnTo>
                  <a:lnTo>
                    <a:pt x="897" y="16"/>
                  </a:lnTo>
                  <a:lnTo>
                    <a:pt x="932" y="20"/>
                  </a:lnTo>
                  <a:lnTo>
                    <a:pt x="967" y="12"/>
                  </a:lnTo>
                  <a:lnTo>
                    <a:pt x="1006" y="16"/>
                  </a:lnTo>
                  <a:lnTo>
                    <a:pt x="1041" y="12"/>
                  </a:lnTo>
                  <a:lnTo>
                    <a:pt x="1075" y="16"/>
                  </a:lnTo>
                  <a:lnTo>
                    <a:pt x="111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99" name="Freeform 71"/>
            <p:cNvSpPr>
              <a:spLocks/>
            </p:cNvSpPr>
            <p:nvPr/>
          </p:nvSpPr>
          <p:spPr bwMode="auto">
            <a:xfrm>
              <a:off x="5272435" y="1968500"/>
              <a:ext cx="1768475" cy="209550"/>
            </a:xfrm>
            <a:custGeom>
              <a:avLst/>
              <a:gdLst/>
              <a:ahLst/>
              <a:cxnLst>
                <a:cxn ang="0">
                  <a:pos x="34" y="108"/>
                </a:cxn>
                <a:cxn ang="0">
                  <a:pos x="104" y="108"/>
                </a:cxn>
                <a:cxn ang="0">
                  <a:pos x="177" y="112"/>
                </a:cxn>
                <a:cxn ang="0">
                  <a:pos x="251" y="96"/>
                </a:cxn>
                <a:cxn ang="0">
                  <a:pos x="321" y="88"/>
                </a:cxn>
                <a:cxn ang="0">
                  <a:pos x="394" y="100"/>
                </a:cxn>
                <a:cxn ang="0">
                  <a:pos x="464" y="96"/>
                </a:cxn>
                <a:cxn ang="0">
                  <a:pos x="537" y="68"/>
                </a:cxn>
                <a:cxn ang="0">
                  <a:pos x="607" y="52"/>
                </a:cxn>
                <a:cxn ang="0">
                  <a:pos x="681" y="0"/>
                </a:cxn>
                <a:cxn ang="0">
                  <a:pos x="754" y="0"/>
                </a:cxn>
                <a:cxn ang="0">
                  <a:pos x="824" y="4"/>
                </a:cxn>
                <a:cxn ang="0">
                  <a:pos x="897" y="28"/>
                </a:cxn>
                <a:cxn ang="0">
                  <a:pos x="967" y="48"/>
                </a:cxn>
                <a:cxn ang="0">
                  <a:pos x="1041" y="44"/>
                </a:cxn>
                <a:cxn ang="0">
                  <a:pos x="1114" y="52"/>
                </a:cxn>
                <a:cxn ang="0">
                  <a:pos x="1075" y="68"/>
                </a:cxn>
                <a:cxn ang="0">
                  <a:pos x="1006" y="68"/>
                </a:cxn>
                <a:cxn ang="0">
                  <a:pos x="932" y="64"/>
                </a:cxn>
                <a:cxn ang="0">
                  <a:pos x="858" y="24"/>
                </a:cxn>
                <a:cxn ang="0">
                  <a:pos x="789" y="24"/>
                </a:cxn>
                <a:cxn ang="0">
                  <a:pos x="715" y="20"/>
                </a:cxn>
                <a:cxn ang="0">
                  <a:pos x="646" y="40"/>
                </a:cxn>
                <a:cxn ang="0">
                  <a:pos x="572" y="80"/>
                </a:cxn>
                <a:cxn ang="0">
                  <a:pos x="503" y="104"/>
                </a:cxn>
                <a:cxn ang="0">
                  <a:pos x="429" y="124"/>
                </a:cxn>
                <a:cxn ang="0">
                  <a:pos x="355" y="112"/>
                </a:cxn>
                <a:cxn ang="0">
                  <a:pos x="286" y="116"/>
                </a:cxn>
                <a:cxn ang="0">
                  <a:pos x="212" y="116"/>
                </a:cxn>
                <a:cxn ang="0">
                  <a:pos x="143" y="112"/>
                </a:cxn>
                <a:cxn ang="0">
                  <a:pos x="69" y="120"/>
                </a:cxn>
                <a:cxn ang="0">
                  <a:pos x="0" y="120"/>
                </a:cxn>
              </a:cxnLst>
              <a:rect l="0" t="0" r="r" b="b"/>
              <a:pathLst>
                <a:path w="1114" h="132">
                  <a:moveTo>
                    <a:pt x="0" y="100"/>
                  </a:moveTo>
                  <a:lnTo>
                    <a:pt x="34" y="108"/>
                  </a:lnTo>
                  <a:lnTo>
                    <a:pt x="69" y="104"/>
                  </a:lnTo>
                  <a:lnTo>
                    <a:pt x="104" y="108"/>
                  </a:lnTo>
                  <a:lnTo>
                    <a:pt x="143" y="96"/>
                  </a:lnTo>
                  <a:lnTo>
                    <a:pt x="177" y="112"/>
                  </a:lnTo>
                  <a:lnTo>
                    <a:pt x="212" y="96"/>
                  </a:lnTo>
                  <a:lnTo>
                    <a:pt x="251" y="96"/>
                  </a:lnTo>
                  <a:lnTo>
                    <a:pt x="286" y="96"/>
                  </a:lnTo>
                  <a:lnTo>
                    <a:pt x="321" y="88"/>
                  </a:lnTo>
                  <a:lnTo>
                    <a:pt x="355" y="92"/>
                  </a:lnTo>
                  <a:lnTo>
                    <a:pt x="394" y="100"/>
                  </a:lnTo>
                  <a:lnTo>
                    <a:pt x="429" y="104"/>
                  </a:lnTo>
                  <a:lnTo>
                    <a:pt x="464" y="96"/>
                  </a:lnTo>
                  <a:lnTo>
                    <a:pt x="503" y="84"/>
                  </a:lnTo>
                  <a:lnTo>
                    <a:pt x="537" y="68"/>
                  </a:lnTo>
                  <a:lnTo>
                    <a:pt x="572" y="64"/>
                  </a:lnTo>
                  <a:lnTo>
                    <a:pt x="607" y="52"/>
                  </a:lnTo>
                  <a:lnTo>
                    <a:pt x="646" y="20"/>
                  </a:lnTo>
                  <a:lnTo>
                    <a:pt x="681" y="0"/>
                  </a:lnTo>
                  <a:lnTo>
                    <a:pt x="715" y="0"/>
                  </a:lnTo>
                  <a:lnTo>
                    <a:pt x="754" y="0"/>
                  </a:lnTo>
                  <a:lnTo>
                    <a:pt x="789" y="4"/>
                  </a:lnTo>
                  <a:lnTo>
                    <a:pt x="824" y="4"/>
                  </a:lnTo>
                  <a:lnTo>
                    <a:pt x="858" y="8"/>
                  </a:lnTo>
                  <a:lnTo>
                    <a:pt x="897" y="28"/>
                  </a:lnTo>
                  <a:lnTo>
                    <a:pt x="932" y="44"/>
                  </a:lnTo>
                  <a:lnTo>
                    <a:pt x="967" y="48"/>
                  </a:lnTo>
                  <a:lnTo>
                    <a:pt x="1006" y="52"/>
                  </a:lnTo>
                  <a:lnTo>
                    <a:pt x="1041" y="44"/>
                  </a:lnTo>
                  <a:lnTo>
                    <a:pt x="1075" y="48"/>
                  </a:lnTo>
                  <a:lnTo>
                    <a:pt x="1114" y="52"/>
                  </a:lnTo>
                  <a:lnTo>
                    <a:pt x="1114" y="68"/>
                  </a:lnTo>
                  <a:lnTo>
                    <a:pt x="1075" y="68"/>
                  </a:lnTo>
                  <a:lnTo>
                    <a:pt x="1041" y="64"/>
                  </a:lnTo>
                  <a:lnTo>
                    <a:pt x="1006" y="68"/>
                  </a:lnTo>
                  <a:lnTo>
                    <a:pt x="967" y="64"/>
                  </a:lnTo>
                  <a:lnTo>
                    <a:pt x="932" y="64"/>
                  </a:lnTo>
                  <a:lnTo>
                    <a:pt x="897" y="48"/>
                  </a:lnTo>
                  <a:lnTo>
                    <a:pt x="858" y="24"/>
                  </a:lnTo>
                  <a:lnTo>
                    <a:pt x="824" y="24"/>
                  </a:lnTo>
                  <a:lnTo>
                    <a:pt x="789" y="24"/>
                  </a:lnTo>
                  <a:lnTo>
                    <a:pt x="754" y="20"/>
                  </a:lnTo>
                  <a:lnTo>
                    <a:pt x="715" y="20"/>
                  </a:lnTo>
                  <a:lnTo>
                    <a:pt x="681" y="20"/>
                  </a:lnTo>
                  <a:lnTo>
                    <a:pt x="646" y="40"/>
                  </a:lnTo>
                  <a:lnTo>
                    <a:pt x="607" y="72"/>
                  </a:lnTo>
                  <a:lnTo>
                    <a:pt x="572" y="80"/>
                  </a:lnTo>
                  <a:lnTo>
                    <a:pt x="537" y="88"/>
                  </a:lnTo>
                  <a:lnTo>
                    <a:pt x="503" y="104"/>
                  </a:lnTo>
                  <a:lnTo>
                    <a:pt x="464" y="116"/>
                  </a:lnTo>
                  <a:lnTo>
                    <a:pt x="429" y="124"/>
                  </a:lnTo>
                  <a:lnTo>
                    <a:pt x="394" y="116"/>
                  </a:lnTo>
                  <a:lnTo>
                    <a:pt x="355" y="112"/>
                  </a:lnTo>
                  <a:lnTo>
                    <a:pt x="321" y="108"/>
                  </a:lnTo>
                  <a:lnTo>
                    <a:pt x="286" y="116"/>
                  </a:lnTo>
                  <a:lnTo>
                    <a:pt x="251" y="116"/>
                  </a:lnTo>
                  <a:lnTo>
                    <a:pt x="212" y="116"/>
                  </a:lnTo>
                  <a:lnTo>
                    <a:pt x="177" y="132"/>
                  </a:lnTo>
                  <a:lnTo>
                    <a:pt x="143" y="112"/>
                  </a:lnTo>
                  <a:lnTo>
                    <a:pt x="104" y="128"/>
                  </a:lnTo>
                  <a:lnTo>
                    <a:pt x="69" y="120"/>
                  </a:lnTo>
                  <a:lnTo>
                    <a:pt x="34" y="128"/>
                  </a:lnTo>
                  <a:lnTo>
                    <a:pt x="0" y="120"/>
                  </a:lnTo>
                  <a:lnTo>
                    <a:pt x="0" y="10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00" name="Freeform 72"/>
            <p:cNvSpPr>
              <a:spLocks/>
            </p:cNvSpPr>
            <p:nvPr/>
          </p:nvSpPr>
          <p:spPr bwMode="auto">
            <a:xfrm>
              <a:off x="5272435" y="1968500"/>
              <a:ext cx="1768475" cy="209550"/>
            </a:xfrm>
            <a:custGeom>
              <a:avLst/>
              <a:gdLst/>
              <a:ahLst/>
              <a:cxnLst>
                <a:cxn ang="0">
                  <a:pos x="34" y="108"/>
                </a:cxn>
                <a:cxn ang="0">
                  <a:pos x="104" y="108"/>
                </a:cxn>
                <a:cxn ang="0">
                  <a:pos x="177" y="112"/>
                </a:cxn>
                <a:cxn ang="0">
                  <a:pos x="251" y="96"/>
                </a:cxn>
                <a:cxn ang="0">
                  <a:pos x="321" y="88"/>
                </a:cxn>
                <a:cxn ang="0">
                  <a:pos x="394" y="100"/>
                </a:cxn>
                <a:cxn ang="0">
                  <a:pos x="464" y="96"/>
                </a:cxn>
                <a:cxn ang="0">
                  <a:pos x="537" y="68"/>
                </a:cxn>
                <a:cxn ang="0">
                  <a:pos x="607" y="52"/>
                </a:cxn>
                <a:cxn ang="0">
                  <a:pos x="681" y="0"/>
                </a:cxn>
                <a:cxn ang="0">
                  <a:pos x="754" y="0"/>
                </a:cxn>
                <a:cxn ang="0">
                  <a:pos x="824" y="4"/>
                </a:cxn>
                <a:cxn ang="0">
                  <a:pos x="897" y="28"/>
                </a:cxn>
                <a:cxn ang="0">
                  <a:pos x="967" y="48"/>
                </a:cxn>
                <a:cxn ang="0">
                  <a:pos x="1041" y="44"/>
                </a:cxn>
                <a:cxn ang="0">
                  <a:pos x="1114" y="52"/>
                </a:cxn>
                <a:cxn ang="0">
                  <a:pos x="1075" y="68"/>
                </a:cxn>
                <a:cxn ang="0">
                  <a:pos x="1006" y="68"/>
                </a:cxn>
                <a:cxn ang="0">
                  <a:pos x="932" y="64"/>
                </a:cxn>
                <a:cxn ang="0">
                  <a:pos x="858" y="24"/>
                </a:cxn>
                <a:cxn ang="0">
                  <a:pos x="789" y="24"/>
                </a:cxn>
                <a:cxn ang="0">
                  <a:pos x="715" y="20"/>
                </a:cxn>
                <a:cxn ang="0">
                  <a:pos x="646" y="40"/>
                </a:cxn>
                <a:cxn ang="0">
                  <a:pos x="572" y="80"/>
                </a:cxn>
                <a:cxn ang="0">
                  <a:pos x="503" y="104"/>
                </a:cxn>
                <a:cxn ang="0">
                  <a:pos x="429" y="124"/>
                </a:cxn>
                <a:cxn ang="0">
                  <a:pos x="355" y="112"/>
                </a:cxn>
                <a:cxn ang="0">
                  <a:pos x="286" y="116"/>
                </a:cxn>
                <a:cxn ang="0">
                  <a:pos x="212" y="116"/>
                </a:cxn>
                <a:cxn ang="0">
                  <a:pos x="143" y="112"/>
                </a:cxn>
                <a:cxn ang="0">
                  <a:pos x="69" y="120"/>
                </a:cxn>
                <a:cxn ang="0">
                  <a:pos x="0" y="120"/>
                </a:cxn>
              </a:cxnLst>
              <a:rect l="0" t="0" r="r" b="b"/>
              <a:pathLst>
                <a:path w="1114" h="132">
                  <a:moveTo>
                    <a:pt x="0" y="100"/>
                  </a:moveTo>
                  <a:lnTo>
                    <a:pt x="34" y="108"/>
                  </a:lnTo>
                  <a:lnTo>
                    <a:pt x="69" y="104"/>
                  </a:lnTo>
                  <a:lnTo>
                    <a:pt x="104" y="108"/>
                  </a:lnTo>
                  <a:lnTo>
                    <a:pt x="143" y="96"/>
                  </a:lnTo>
                  <a:lnTo>
                    <a:pt x="177" y="112"/>
                  </a:lnTo>
                  <a:lnTo>
                    <a:pt x="212" y="96"/>
                  </a:lnTo>
                  <a:lnTo>
                    <a:pt x="251" y="96"/>
                  </a:lnTo>
                  <a:lnTo>
                    <a:pt x="286" y="96"/>
                  </a:lnTo>
                  <a:lnTo>
                    <a:pt x="321" y="88"/>
                  </a:lnTo>
                  <a:lnTo>
                    <a:pt x="355" y="92"/>
                  </a:lnTo>
                  <a:lnTo>
                    <a:pt x="394" y="100"/>
                  </a:lnTo>
                  <a:lnTo>
                    <a:pt x="429" y="104"/>
                  </a:lnTo>
                  <a:lnTo>
                    <a:pt x="464" y="96"/>
                  </a:lnTo>
                  <a:lnTo>
                    <a:pt x="503" y="84"/>
                  </a:lnTo>
                  <a:lnTo>
                    <a:pt x="537" y="68"/>
                  </a:lnTo>
                  <a:lnTo>
                    <a:pt x="572" y="64"/>
                  </a:lnTo>
                  <a:lnTo>
                    <a:pt x="607" y="52"/>
                  </a:lnTo>
                  <a:lnTo>
                    <a:pt x="646" y="20"/>
                  </a:lnTo>
                  <a:lnTo>
                    <a:pt x="681" y="0"/>
                  </a:lnTo>
                  <a:lnTo>
                    <a:pt x="715" y="0"/>
                  </a:lnTo>
                  <a:lnTo>
                    <a:pt x="754" y="0"/>
                  </a:lnTo>
                  <a:lnTo>
                    <a:pt x="789" y="4"/>
                  </a:lnTo>
                  <a:lnTo>
                    <a:pt x="824" y="4"/>
                  </a:lnTo>
                  <a:lnTo>
                    <a:pt x="858" y="8"/>
                  </a:lnTo>
                  <a:lnTo>
                    <a:pt x="897" y="28"/>
                  </a:lnTo>
                  <a:lnTo>
                    <a:pt x="932" y="44"/>
                  </a:lnTo>
                  <a:lnTo>
                    <a:pt x="967" y="48"/>
                  </a:lnTo>
                  <a:lnTo>
                    <a:pt x="1006" y="52"/>
                  </a:lnTo>
                  <a:lnTo>
                    <a:pt x="1041" y="44"/>
                  </a:lnTo>
                  <a:lnTo>
                    <a:pt x="1075" y="48"/>
                  </a:lnTo>
                  <a:lnTo>
                    <a:pt x="1114" y="52"/>
                  </a:lnTo>
                  <a:lnTo>
                    <a:pt x="1114" y="68"/>
                  </a:lnTo>
                  <a:lnTo>
                    <a:pt x="1075" y="68"/>
                  </a:lnTo>
                  <a:lnTo>
                    <a:pt x="1041" y="64"/>
                  </a:lnTo>
                  <a:lnTo>
                    <a:pt x="1006" y="68"/>
                  </a:lnTo>
                  <a:lnTo>
                    <a:pt x="967" y="64"/>
                  </a:lnTo>
                  <a:lnTo>
                    <a:pt x="932" y="64"/>
                  </a:lnTo>
                  <a:lnTo>
                    <a:pt x="897" y="48"/>
                  </a:lnTo>
                  <a:lnTo>
                    <a:pt x="858" y="24"/>
                  </a:lnTo>
                  <a:lnTo>
                    <a:pt x="824" y="24"/>
                  </a:lnTo>
                  <a:lnTo>
                    <a:pt x="789" y="24"/>
                  </a:lnTo>
                  <a:lnTo>
                    <a:pt x="754" y="20"/>
                  </a:lnTo>
                  <a:lnTo>
                    <a:pt x="715" y="20"/>
                  </a:lnTo>
                  <a:lnTo>
                    <a:pt x="681" y="20"/>
                  </a:lnTo>
                  <a:lnTo>
                    <a:pt x="646" y="40"/>
                  </a:lnTo>
                  <a:lnTo>
                    <a:pt x="607" y="72"/>
                  </a:lnTo>
                  <a:lnTo>
                    <a:pt x="572" y="80"/>
                  </a:lnTo>
                  <a:lnTo>
                    <a:pt x="537" y="88"/>
                  </a:lnTo>
                  <a:lnTo>
                    <a:pt x="503" y="104"/>
                  </a:lnTo>
                  <a:lnTo>
                    <a:pt x="464" y="116"/>
                  </a:lnTo>
                  <a:lnTo>
                    <a:pt x="429" y="124"/>
                  </a:lnTo>
                  <a:lnTo>
                    <a:pt x="394" y="116"/>
                  </a:lnTo>
                  <a:lnTo>
                    <a:pt x="355" y="112"/>
                  </a:lnTo>
                  <a:lnTo>
                    <a:pt x="321" y="108"/>
                  </a:lnTo>
                  <a:lnTo>
                    <a:pt x="286" y="116"/>
                  </a:lnTo>
                  <a:lnTo>
                    <a:pt x="251" y="116"/>
                  </a:lnTo>
                  <a:lnTo>
                    <a:pt x="212" y="116"/>
                  </a:lnTo>
                  <a:lnTo>
                    <a:pt x="177" y="132"/>
                  </a:lnTo>
                  <a:lnTo>
                    <a:pt x="143" y="112"/>
                  </a:lnTo>
                  <a:lnTo>
                    <a:pt x="104" y="128"/>
                  </a:lnTo>
                  <a:lnTo>
                    <a:pt x="69" y="120"/>
                  </a:lnTo>
                  <a:lnTo>
                    <a:pt x="34" y="128"/>
                  </a:lnTo>
                  <a:lnTo>
                    <a:pt x="0" y="120"/>
                  </a:lnTo>
                  <a:lnTo>
                    <a:pt x="0" y="100"/>
                  </a:lnTo>
                </a:path>
              </a:pathLst>
            </a:custGeom>
            <a:noFill/>
            <a:ln w="0">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01" name="Freeform 73"/>
            <p:cNvSpPr>
              <a:spLocks/>
            </p:cNvSpPr>
            <p:nvPr/>
          </p:nvSpPr>
          <p:spPr bwMode="auto">
            <a:xfrm>
              <a:off x="5272435" y="2089150"/>
              <a:ext cx="1768475" cy="107950"/>
            </a:xfrm>
            <a:custGeom>
              <a:avLst/>
              <a:gdLst/>
              <a:ahLst/>
              <a:cxnLst>
                <a:cxn ang="0">
                  <a:pos x="34" y="4"/>
                </a:cxn>
                <a:cxn ang="0">
                  <a:pos x="104" y="20"/>
                </a:cxn>
                <a:cxn ang="0">
                  <a:pos x="177" y="0"/>
                </a:cxn>
                <a:cxn ang="0">
                  <a:pos x="251" y="28"/>
                </a:cxn>
                <a:cxn ang="0">
                  <a:pos x="321" y="20"/>
                </a:cxn>
                <a:cxn ang="0">
                  <a:pos x="394" y="16"/>
                </a:cxn>
                <a:cxn ang="0">
                  <a:pos x="464" y="28"/>
                </a:cxn>
                <a:cxn ang="0">
                  <a:pos x="537" y="36"/>
                </a:cxn>
                <a:cxn ang="0">
                  <a:pos x="607" y="0"/>
                </a:cxn>
                <a:cxn ang="0">
                  <a:pos x="681" y="40"/>
                </a:cxn>
                <a:cxn ang="0">
                  <a:pos x="754" y="24"/>
                </a:cxn>
                <a:cxn ang="0">
                  <a:pos x="824" y="16"/>
                </a:cxn>
                <a:cxn ang="0">
                  <a:pos x="897" y="16"/>
                </a:cxn>
                <a:cxn ang="0">
                  <a:pos x="967" y="12"/>
                </a:cxn>
                <a:cxn ang="0">
                  <a:pos x="1041" y="12"/>
                </a:cxn>
                <a:cxn ang="0">
                  <a:pos x="1114" y="16"/>
                </a:cxn>
                <a:cxn ang="0">
                  <a:pos x="1075" y="40"/>
                </a:cxn>
                <a:cxn ang="0">
                  <a:pos x="1006" y="40"/>
                </a:cxn>
                <a:cxn ang="0">
                  <a:pos x="932" y="48"/>
                </a:cxn>
                <a:cxn ang="0">
                  <a:pos x="858" y="48"/>
                </a:cxn>
                <a:cxn ang="0">
                  <a:pos x="789" y="44"/>
                </a:cxn>
                <a:cxn ang="0">
                  <a:pos x="715" y="52"/>
                </a:cxn>
                <a:cxn ang="0">
                  <a:pos x="646" y="56"/>
                </a:cxn>
                <a:cxn ang="0">
                  <a:pos x="572" y="48"/>
                </a:cxn>
                <a:cxn ang="0">
                  <a:pos x="503" y="56"/>
                </a:cxn>
                <a:cxn ang="0">
                  <a:pos x="429" y="44"/>
                </a:cxn>
                <a:cxn ang="0">
                  <a:pos x="355" y="56"/>
                </a:cxn>
                <a:cxn ang="0">
                  <a:pos x="286" y="40"/>
                </a:cxn>
                <a:cxn ang="0">
                  <a:pos x="212" y="52"/>
                </a:cxn>
                <a:cxn ang="0">
                  <a:pos x="143" y="48"/>
                </a:cxn>
                <a:cxn ang="0">
                  <a:pos x="69" y="56"/>
                </a:cxn>
                <a:cxn ang="0">
                  <a:pos x="0" y="48"/>
                </a:cxn>
              </a:cxnLst>
              <a:rect l="0" t="0" r="r" b="b"/>
              <a:pathLst>
                <a:path w="1114" h="68">
                  <a:moveTo>
                    <a:pt x="0" y="24"/>
                  </a:moveTo>
                  <a:lnTo>
                    <a:pt x="34" y="4"/>
                  </a:lnTo>
                  <a:lnTo>
                    <a:pt x="69" y="28"/>
                  </a:lnTo>
                  <a:lnTo>
                    <a:pt x="104" y="20"/>
                  </a:lnTo>
                  <a:lnTo>
                    <a:pt x="143" y="24"/>
                  </a:lnTo>
                  <a:lnTo>
                    <a:pt x="177" y="0"/>
                  </a:lnTo>
                  <a:lnTo>
                    <a:pt x="212" y="24"/>
                  </a:lnTo>
                  <a:lnTo>
                    <a:pt x="251" y="28"/>
                  </a:lnTo>
                  <a:lnTo>
                    <a:pt x="286" y="12"/>
                  </a:lnTo>
                  <a:lnTo>
                    <a:pt x="321" y="20"/>
                  </a:lnTo>
                  <a:lnTo>
                    <a:pt x="355" y="32"/>
                  </a:lnTo>
                  <a:lnTo>
                    <a:pt x="394" y="16"/>
                  </a:lnTo>
                  <a:lnTo>
                    <a:pt x="429" y="20"/>
                  </a:lnTo>
                  <a:lnTo>
                    <a:pt x="464" y="28"/>
                  </a:lnTo>
                  <a:lnTo>
                    <a:pt x="503" y="32"/>
                  </a:lnTo>
                  <a:lnTo>
                    <a:pt x="537" y="36"/>
                  </a:lnTo>
                  <a:lnTo>
                    <a:pt x="572" y="20"/>
                  </a:lnTo>
                  <a:lnTo>
                    <a:pt x="607" y="0"/>
                  </a:lnTo>
                  <a:lnTo>
                    <a:pt x="646" y="28"/>
                  </a:lnTo>
                  <a:lnTo>
                    <a:pt x="681" y="40"/>
                  </a:lnTo>
                  <a:lnTo>
                    <a:pt x="715" y="24"/>
                  </a:lnTo>
                  <a:lnTo>
                    <a:pt x="754" y="24"/>
                  </a:lnTo>
                  <a:lnTo>
                    <a:pt x="789" y="16"/>
                  </a:lnTo>
                  <a:lnTo>
                    <a:pt x="824" y="16"/>
                  </a:lnTo>
                  <a:lnTo>
                    <a:pt x="858" y="20"/>
                  </a:lnTo>
                  <a:lnTo>
                    <a:pt x="897" y="16"/>
                  </a:lnTo>
                  <a:lnTo>
                    <a:pt x="932" y="20"/>
                  </a:lnTo>
                  <a:lnTo>
                    <a:pt x="967" y="12"/>
                  </a:lnTo>
                  <a:lnTo>
                    <a:pt x="1006" y="12"/>
                  </a:lnTo>
                  <a:lnTo>
                    <a:pt x="1041" y="12"/>
                  </a:lnTo>
                  <a:lnTo>
                    <a:pt x="1075" y="12"/>
                  </a:lnTo>
                  <a:lnTo>
                    <a:pt x="1114" y="16"/>
                  </a:lnTo>
                  <a:lnTo>
                    <a:pt x="1114" y="44"/>
                  </a:lnTo>
                  <a:lnTo>
                    <a:pt x="1075" y="40"/>
                  </a:lnTo>
                  <a:lnTo>
                    <a:pt x="1041" y="40"/>
                  </a:lnTo>
                  <a:lnTo>
                    <a:pt x="1006" y="40"/>
                  </a:lnTo>
                  <a:lnTo>
                    <a:pt x="967" y="40"/>
                  </a:lnTo>
                  <a:lnTo>
                    <a:pt x="932" y="48"/>
                  </a:lnTo>
                  <a:lnTo>
                    <a:pt x="897" y="44"/>
                  </a:lnTo>
                  <a:lnTo>
                    <a:pt x="858" y="48"/>
                  </a:lnTo>
                  <a:lnTo>
                    <a:pt x="824" y="44"/>
                  </a:lnTo>
                  <a:lnTo>
                    <a:pt x="789" y="44"/>
                  </a:lnTo>
                  <a:lnTo>
                    <a:pt x="754" y="48"/>
                  </a:lnTo>
                  <a:lnTo>
                    <a:pt x="715" y="52"/>
                  </a:lnTo>
                  <a:lnTo>
                    <a:pt x="681" y="68"/>
                  </a:lnTo>
                  <a:lnTo>
                    <a:pt x="646" y="56"/>
                  </a:lnTo>
                  <a:lnTo>
                    <a:pt x="607" y="28"/>
                  </a:lnTo>
                  <a:lnTo>
                    <a:pt x="572" y="48"/>
                  </a:lnTo>
                  <a:lnTo>
                    <a:pt x="537" y="60"/>
                  </a:lnTo>
                  <a:lnTo>
                    <a:pt x="503" y="56"/>
                  </a:lnTo>
                  <a:lnTo>
                    <a:pt x="464" y="56"/>
                  </a:lnTo>
                  <a:lnTo>
                    <a:pt x="429" y="44"/>
                  </a:lnTo>
                  <a:lnTo>
                    <a:pt x="394" y="44"/>
                  </a:lnTo>
                  <a:lnTo>
                    <a:pt x="355" y="56"/>
                  </a:lnTo>
                  <a:lnTo>
                    <a:pt x="321" y="48"/>
                  </a:lnTo>
                  <a:lnTo>
                    <a:pt x="286" y="40"/>
                  </a:lnTo>
                  <a:lnTo>
                    <a:pt x="251" y="52"/>
                  </a:lnTo>
                  <a:lnTo>
                    <a:pt x="212" y="52"/>
                  </a:lnTo>
                  <a:lnTo>
                    <a:pt x="177" y="24"/>
                  </a:lnTo>
                  <a:lnTo>
                    <a:pt x="143" y="48"/>
                  </a:lnTo>
                  <a:lnTo>
                    <a:pt x="104" y="48"/>
                  </a:lnTo>
                  <a:lnTo>
                    <a:pt x="69" y="56"/>
                  </a:lnTo>
                  <a:lnTo>
                    <a:pt x="34" y="32"/>
                  </a:lnTo>
                  <a:lnTo>
                    <a:pt x="0" y="48"/>
                  </a:lnTo>
                  <a:lnTo>
                    <a:pt x="0" y="24"/>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02" name="Freeform 74"/>
            <p:cNvSpPr>
              <a:spLocks/>
            </p:cNvSpPr>
            <p:nvPr/>
          </p:nvSpPr>
          <p:spPr bwMode="auto">
            <a:xfrm>
              <a:off x="5272435" y="2089150"/>
              <a:ext cx="1768475" cy="107950"/>
            </a:xfrm>
            <a:custGeom>
              <a:avLst/>
              <a:gdLst/>
              <a:ahLst/>
              <a:cxnLst>
                <a:cxn ang="0">
                  <a:pos x="34" y="4"/>
                </a:cxn>
                <a:cxn ang="0">
                  <a:pos x="104" y="20"/>
                </a:cxn>
                <a:cxn ang="0">
                  <a:pos x="177" y="0"/>
                </a:cxn>
                <a:cxn ang="0">
                  <a:pos x="251" y="28"/>
                </a:cxn>
                <a:cxn ang="0">
                  <a:pos x="321" y="20"/>
                </a:cxn>
                <a:cxn ang="0">
                  <a:pos x="394" y="16"/>
                </a:cxn>
                <a:cxn ang="0">
                  <a:pos x="464" y="28"/>
                </a:cxn>
                <a:cxn ang="0">
                  <a:pos x="537" y="36"/>
                </a:cxn>
                <a:cxn ang="0">
                  <a:pos x="607" y="0"/>
                </a:cxn>
                <a:cxn ang="0">
                  <a:pos x="681" y="40"/>
                </a:cxn>
                <a:cxn ang="0">
                  <a:pos x="754" y="24"/>
                </a:cxn>
                <a:cxn ang="0">
                  <a:pos x="824" y="16"/>
                </a:cxn>
                <a:cxn ang="0">
                  <a:pos x="897" y="16"/>
                </a:cxn>
                <a:cxn ang="0">
                  <a:pos x="967" y="12"/>
                </a:cxn>
                <a:cxn ang="0">
                  <a:pos x="1041" y="12"/>
                </a:cxn>
                <a:cxn ang="0">
                  <a:pos x="1114" y="16"/>
                </a:cxn>
                <a:cxn ang="0">
                  <a:pos x="1075" y="40"/>
                </a:cxn>
                <a:cxn ang="0">
                  <a:pos x="1006" y="40"/>
                </a:cxn>
                <a:cxn ang="0">
                  <a:pos x="932" y="48"/>
                </a:cxn>
                <a:cxn ang="0">
                  <a:pos x="858" y="48"/>
                </a:cxn>
                <a:cxn ang="0">
                  <a:pos x="789" y="44"/>
                </a:cxn>
                <a:cxn ang="0">
                  <a:pos x="715" y="52"/>
                </a:cxn>
                <a:cxn ang="0">
                  <a:pos x="646" y="56"/>
                </a:cxn>
                <a:cxn ang="0">
                  <a:pos x="572" y="48"/>
                </a:cxn>
                <a:cxn ang="0">
                  <a:pos x="503" y="56"/>
                </a:cxn>
                <a:cxn ang="0">
                  <a:pos x="429" y="44"/>
                </a:cxn>
                <a:cxn ang="0">
                  <a:pos x="355" y="56"/>
                </a:cxn>
                <a:cxn ang="0">
                  <a:pos x="286" y="40"/>
                </a:cxn>
                <a:cxn ang="0">
                  <a:pos x="212" y="52"/>
                </a:cxn>
                <a:cxn ang="0">
                  <a:pos x="143" y="48"/>
                </a:cxn>
                <a:cxn ang="0">
                  <a:pos x="69" y="56"/>
                </a:cxn>
                <a:cxn ang="0">
                  <a:pos x="0" y="48"/>
                </a:cxn>
              </a:cxnLst>
              <a:rect l="0" t="0" r="r" b="b"/>
              <a:pathLst>
                <a:path w="1114" h="68">
                  <a:moveTo>
                    <a:pt x="0" y="24"/>
                  </a:moveTo>
                  <a:lnTo>
                    <a:pt x="34" y="4"/>
                  </a:lnTo>
                  <a:lnTo>
                    <a:pt x="69" y="28"/>
                  </a:lnTo>
                  <a:lnTo>
                    <a:pt x="104" y="20"/>
                  </a:lnTo>
                  <a:lnTo>
                    <a:pt x="143" y="24"/>
                  </a:lnTo>
                  <a:lnTo>
                    <a:pt x="177" y="0"/>
                  </a:lnTo>
                  <a:lnTo>
                    <a:pt x="212" y="24"/>
                  </a:lnTo>
                  <a:lnTo>
                    <a:pt x="251" y="28"/>
                  </a:lnTo>
                  <a:lnTo>
                    <a:pt x="286" y="12"/>
                  </a:lnTo>
                  <a:lnTo>
                    <a:pt x="321" y="20"/>
                  </a:lnTo>
                  <a:lnTo>
                    <a:pt x="355" y="32"/>
                  </a:lnTo>
                  <a:lnTo>
                    <a:pt x="394" y="16"/>
                  </a:lnTo>
                  <a:lnTo>
                    <a:pt x="429" y="20"/>
                  </a:lnTo>
                  <a:lnTo>
                    <a:pt x="464" y="28"/>
                  </a:lnTo>
                  <a:lnTo>
                    <a:pt x="503" y="32"/>
                  </a:lnTo>
                  <a:lnTo>
                    <a:pt x="537" y="36"/>
                  </a:lnTo>
                  <a:lnTo>
                    <a:pt x="572" y="20"/>
                  </a:lnTo>
                  <a:lnTo>
                    <a:pt x="607" y="0"/>
                  </a:lnTo>
                  <a:lnTo>
                    <a:pt x="646" y="28"/>
                  </a:lnTo>
                  <a:lnTo>
                    <a:pt x="681" y="40"/>
                  </a:lnTo>
                  <a:lnTo>
                    <a:pt x="715" y="24"/>
                  </a:lnTo>
                  <a:lnTo>
                    <a:pt x="754" y="24"/>
                  </a:lnTo>
                  <a:lnTo>
                    <a:pt x="789" y="16"/>
                  </a:lnTo>
                  <a:lnTo>
                    <a:pt x="824" y="16"/>
                  </a:lnTo>
                  <a:lnTo>
                    <a:pt x="858" y="20"/>
                  </a:lnTo>
                  <a:lnTo>
                    <a:pt x="897" y="16"/>
                  </a:lnTo>
                  <a:lnTo>
                    <a:pt x="932" y="20"/>
                  </a:lnTo>
                  <a:lnTo>
                    <a:pt x="967" y="12"/>
                  </a:lnTo>
                  <a:lnTo>
                    <a:pt x="1006" y="12"/>
                  </a:lnTo>
                  <a:lnTo>
                    <a:pt x="1041" y="12"/>
                  </a:lnTo>
                  <a:lnTo>
                    <a:pt x="1075" y="12"/>
                  </a:lnTo>
                  <a:lnTo>
                    <a:pt x="1114" y="16"/>
                  </a:lnTo>
                  <a:lnTo>
                    <a:pt x="1114" y="44"/>
                  </a:lnTo>
                  <a:lnTo>
                    <a:pt x="1075" y="40"/>
                  </a:lnTo>
                  <a:lnTo>
                    <a:pt x="1041" y="40"/>
                  </a:lnTo>
                  <a:lnTo>
                    <a:pt x="1006" y="40"/>
                  </a:lnTo>
                  <a:lnTo>
                    <a:pt x="967" y="40"/>
                  </a:lnTo>
                  <a:lnTo>
                    <a:pt x="932" y="48"/>
                  </a:lnTo>
                  <a:lnTo>
                    <a:pt x="897" y="44"/>
                  </a:lnTo>
                  <a:lnTo>
                    <a:pt x="858" y="48"/>
                  </a:lnTo>
                  <a:lnTo>
                    <a:pt x="824" y="44"/>
                  </a:lnTo>
                  <a:lnTo>
                    <a:pt x="789" y="44"/>
                  </a:lnTo>
                  <a:lnTo>
                    <a:pt x="754" y="48"/>
                  </a:lnTo>
                  <a:lnTo>
                    <a:pt x="715" y="52"/>
                  </a:lnTo>
                  <a:lnTo>
                    <a:pt x="681" y="68"/>
                  </a:lnTo>
                  <a:lnTo>
                    <a:pt x="646" y="56"/>
                  </a:lnTo>
                  <a:lnTo>
                    <a:pt x="607" y="28"/>
                  </a:lnTo>
                  <a:lnTo>
                    <a:pt x="572" y="48"/>
                  </a:lnTo>
                  <a:lnTo>
                    <a:pt x="537" y="60"/>
                  </a:lnTo>
                  <a:lnTo>
                    <a:pt x="503" y="56"/>
                  </a:lnTo>
                  <a:lnTo>
                    <a:pt x="464" y="56"/>
                  </a:lnTo>
                  <a:lnTo>
                    <a:pt x="429" y="44"/>
                  </a:lnTo>
                  <a:lnTo>
                    <a:pt x="394" y="44"/>
                  </a:lnTo>
                  <a:lnTo>
                    <a:pt x="355" y="56"/>
                  </a:lnTo>
                  <a:lnTo>
                    <a:pt x="321" y="48"/>
                  </a:lnTo>
                  <a:lnTo>
                    <a:pt x="286" y="40"/>
                  </a:lnTo>
                  <a:lnTo>
                    <a:pt x="251" y="52"/>
                  </a:lnTo>
                  <a:lnTo>
                    <a:pt x="212" y="52"/>
                  </a:lnTo>
                  <a:lnTo>
                    <a:pt x="177" y="24"/>
                  </a:lnTo>
                  <a:lnTo>
                    <a:pt x="143" y="48"/>
                  </a:lnTo>
                  <a:lnTo>
                    <a:pt x="104" y="48"/>
                  </a:lnTo>
                  <a:lnTo>
                    <a:pt x="69" y="56"/>
                  </a:lnTo>
                  <a:lnTo>
                    <a:pt x="34" y="32"/>
                  </a:lnTo>
                  <a:lnTo>
                    <a:pt x="0" y="48"/>
                  </a:lnTo>
                  <a:lnTo>
                    <a:pt x="0" y="24"/>
                  </a:lnTo>
                </a:path>
              </a:pathLst>
            </a:custGeom>
            <a:noFill/>
            <a:ln w="0">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03" name="Freeform 75"/>
            <p:cNvSpPr>
              <a:spLocks/>
            </p:cNvSpPr>
            <p:nvPr/>
          </p:nvSpPr>
          <p:spPr bwMode="auto">
            <a:xfrm>
              <a:off x="5272435" y="1987550"/>
              <a:ext cx="1768475" cy="177800"/>
            </a:xfrm>
            <a:custGeom>
              <a:avLst/>
              <a:gdLst/>
              <a:ahLst/>
              <a:cxnLst>
                <a:cxn ang="0">
                  <a:pos x="0" y="100"/>
                </a:cxn>
                <a:cxn ang="0">
                  <a:pos x="34" y="96"/>
                </a:cxn>
                <a:cxn ang="0">
                  <a:pos x="69" y="100"/>
                </a:cxn>
                <a:cxn ang="0">
                  <a:pos x="104" y="108"/>
                </a:cxn>
                <a:cxn ang="0">
                  <a:pos x="143" y="112"/>
                </a:cxn>
                <a:cxn ang="0">
                  <a:pos x="177" y="104"/>
                </a:cxn>
                <a:cxn ang="0">
                  <a:pos x="212" y="96"/>
                </a:cxn>
                <a:cxn ang="0">
                  <a:pos x="251" y="96"/>
                </a:cxn>
                <a:cxn ang="0">
                  <a:pos x="286" y="96"/>
                </a:cxn>
                <a:cxn ang="0">
                  <a:pos x="321" y="96"/>
                </a:cxn>
                <a:cxn ang="0">
                  <a:pos x="355" y="96"/>
                </a:cxn>
                <a:cxn ang="0">
                  <a:pos x="394" y="100"/>
                </a:cxn>
                <a:cxn ang="0">
                  <a:pos x="429" y="104"/>
                </a:cxn>
                <a:cxn ang="0">
                  <a:pos x="464" y="96"/>
                </a:cxn>
                <a:cxn ang="0">
                  <a:pos x="503" y="84"/>
                </a:cxn>
                <a:cxn ang="0">
                  <a:pos x="537" y="72"/>
                </a:cxn>
                <a:cxn ang="0">
                  <a:pos x="572" y="52"/>
                </a:cxn>
                <a:cxn ang="0">
                  <a:pos x="607" y="32"/>
                </a:cxn>
                <a:cxn ang="0">
                  <a:pos x="646" y="20"/>
                </a:cxn>
                <a:cxn ang="0">
                  <a:pos x="681" y="8"/>
                </a:cxn>
                <a:cxn ang="0">
                  <a:pos x="715" y="0"/>
                </a:cxn>
                <a:cxn ang="0">
                  <a:pos x="754" y="0"/>
                </a:cxn>
                <a:cxn ang="0">
                  <a:pos x="789" y="0"/>
                </a:cxn>
                <a:cxn ang="0">
                  <a:pos x="824" y="4"/>
                </a:cxn>
                <a:cxn ang="0">
                  <a:pos x="858" y="12"/>
                </a:cxn>
                <a:cxn ang="0">
                  <a:pos x="897" y="20"/>
                </a:cxn>
                <a:cxn ang="0">
                  <a:pos x="932" y="36"/>
                </a:cxn>
                <a:cxn ang="0">
                  <a:pos x="967" y="44"/>
                </a:cxn>
                <a:cxn ang="0">
                  <a:pos x="1006" y="44"/>
                </a:cxn>
                <a:cxn ang="0">
                  <a:pos x="1041" y="40"/>
                </a:cxn>
                <a:cxn ang="0">
                  <a:pos x="1075" y="40"/>
                </a:cxn>
                <a:cxn ang="0">
                  <a:pos x="1114" y="52"/>
                </a:cxn>
              </a:cxnLst>
              <a:rect l="0" t="0" r="r" b="b"/>
              <a:pathLst>
                <a:path w="1114" h="112">
                  <a:moveTo>
                    <a:pt x="0" y="100"/>
                  </a:moveTo>
                  <a:lnTo>
                    <a:pt x="34" y="96"/>
                  </a:lnTo>
                  <a:lnTo>
                    <a:pt x="69" y="100"/>
                  </a:lnTo>
                  <a:lnTo>
                    <a:pt x="104" y="108"/>
                  </a:lnTo>
                  <a:lnTo>
                    <a:pt x="143" y="112"/>
                  </a:lnTo>
                  <a:lnTo>
                    <a:pt x="177" y="104"/>
                  </a:lnTo>
                  <a:lnTo>
                    <a:pt x="212" y="96"/>
                  </a:lnTo>
                  <a:lnTo>
                    <a:pt x="251" y="96"/>
                  </a:lnTo>
                  <a:lnTo>
                    <a:pt x="286" y="96"/>
                  </a:lnTo>
                  <a:lnTo>
                    <a:pt x="321" y="96"/>
                  </a:lnTo>
                  <a:lnTo>
                    <a:pt x="355" y="96"/>
                  </a:lnTo>
                  <a:lnTo>
                    <a:pt x="394" y="100"/>
                  </a:lnTo>
                  <a:lnTo>
                    <a:pt x="429" y="104"/>
                  </a:lnTo>
                  <a:lnTo>
                    <a:pt x="464" y="96"/>
                  </a:lnTo>
                  <a:lnTo>
                    <a:pt x="503" y="84"/>
                  </a:lnTo>
                  <a:lnTo>
                    <a:pt x="537" y="72"/>
                  </a:lnTo>
                  <a:lnTo>
                    <a:pt x="572" y="52"/>
                  </a:lnTo>
                  <a:lnTo>
                    <a:pt x="607" y="32"/>
                  </a:lnTo>
                  <a:lnTo>
                    <a:pt x="646" y="20"/>
                  </a:lnTo>
                  <a:lnTo>
                    <a:pt x="681" y="8"/>
                  </a:lnTo>
                  <a:lnTo>
                    <a:pt x="715" y="0"/>
                  </a:lnTo>
                  <a:lnTo>
                    <a:pt x="754" y="0"/>
                  </a:lnTo>
                  <a:lnTo>
                    <a:pt x="789" y="0"/>
                  </a:lnTo>
                  <a:lnTo>
                    <a:pt x="824" y="4"/>
                  </a:lnTo>
                  <a:lnTo>
                    <a:pt x="858" y="12"/>
                  </a:lnTo>
                  <a:lnTo>
                    <a:pt x="897" y="20"/>
                  </a:lnTo>
                  <a:lnTo>
                    <a:pt x="932" y="36"/>
                  </a:lnTo>
                  <a:lnTo>
                    <a:pt x="967" y="44"/>
                  </a:lnTo>
                  <a:lnTo>
                    <a:pt x="1006" y="44"/>
                  </a:lnTo>
                  <a:lnTo>
                    <a:pt x="1041" y="40"/>
                  </a:lnTo>
                  <a:lnTo>
                    <a:pt x="1075" y="40"/>
                  </a:lnTo>
                  <a:lnTo>
                    <a:pt x="1114" y="52"/>
                  </a:lnTo>
                </a:path>
              </a:pathLst>
            </a:custGeom>
            <a:noFill/>
            <a:ln w="0">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04" name="Freeform 76"/>
            <p:cNvSpPr>
              <a:spLocks/>
            </p:cNvSpPr>
            <p:nvPr/>
          </p:nvSpPr>
          <p:spPr bwMode="auto">
            <a:xfrm>
              <a:off x="5272435" y="1987550"/>
              <a:ext cx="1768475" cy="171450"/>
            </a:xfrm>
            <a:custGeom>
              <a:avLst/>
              <a:gdLst/>
              <a:ahLst/>
              <a:cxnLst>
                <a:cxn ang="0">
                  <a:pos x="0" y="100"/>
                </a:cxn>
                <a:cxn ang="0">
                  <a:pos x="34" y="108"/>
                </a:cxn>
                <a:cxn ang="0">
                  <a:pos x="69" y="100"/>
                </a:cxn>
                <a:cxn ang="0">
                  <a:pos x="104" y="108"/>
                </a:cxn>
                <a:cxn ang="0">
                  <a:pos x="143" y="92"/>
                </a:cxn>
                <a:cxn ang="0">
                  <a:pos x="177" y="108"/>
                </a:cxn>
                <a:cxn ang="0">
                  <a:pos x="212" y="92"/>
                </a:cxn>
                <a:cxn ang="0">
                  <a:pos x="251" y="92"/>
                </a:cxn>
                <a:cxn ang="0">
                  <a:pos x="286" y="96"/>
                </a:cxn>
                <a:cxn ang="0">
                  <a:pos x="321" y="88"/>
                </a:cxn>
                <a:cxn ang="0">
                  <a:pos x="355" y="88"/>
                </a:cxn>
                <a:cxn ang="0">
                  <a:pos x="394" y="96"/>
                </a:cxn>
                <a:cxn ang="0">
                  <a:pos x="429" y="100"/>
                </a:cxn>
                <a:cxn ang="0">
                  <a:pos x="464" y="96"/>
                </a:cxn>
                <a:cxn ang="0">
                  <a:pos x="503" y="84"/>
                </a:cxn>
                <a:cxn ang="0">
                  <a:pos x="537" y="68"/>
                </a:cxn>
                <a:cxn ang="0">
                  <a:pos x="572" y="60"/>
                </a:cxn>
                <a:cxn ang="0">
                  <a:pos x="607" y="48"/>
                </a:cxn>
                <a:cxn ang="0">
                  <a:pos x="646" y="20"/>
                </a:cxn>
                <a:cxn ang="0">
                  <a:pos x="681" y="0"/>
                </a:cxn>
                <a:cxn ang="0">
                  <a:pos x="715" y="0"/>
                </a:cxn>
                <a:cxn ang="0">
                  <a:pos x="754" y="0"/>
                </a:cxn>
                <a:cxn ang="0">
                  <a:pos x="789" y="4"/>
                </a:cxn>
                <a:cxn ang="0">
                  <a:pos x="824" y="4"/>
                </a:cxn>
                <a:cxn ang="0">
                  <a:pos x="858" y="4"/>
                </a:cxn>
                <a:cxn ang="0">
                  <a:pos x="897" y="24"/>
                </a:cxn>
                <a:cxn ang="0">
                  <a:pos x="932" y="40"/>
                </a:cxn>
                <a:cxn ang="0">
                  <a:pos x="967" y="44"/>
                </a:cxn>
                <a:cxn ang="0">
                  <a:pos x="1006" y="48"/>
                </a:cxn>
                <a:cxn ang="0">
                  <a:pos x="1041" y="44"/>
                </a:cxn>
                <a:cxn ang="0">
                  <a:pos x="1075" y="48"/>
                </a:cxn>
                <a:cxn ang="0">
                  <a:pos x="1114" y="48"/>
                </a:cxn>
              </a:cxnLst>
              <a:rect l="0" t="0" r="r" b="b"/>
              <a:pathLst>
                <a:path w="1114" h="108">
                  <a:moveTo>
                    <a:pt x="0" y="100"/>
                  </a:moveTo>
                  <a:lnTo>
                    <a:pt x="34" y="108"/>
                  </a:lnTo>
                  <a:lnTo>
                    <a:pt x="69" y="100"/>
                  </a:lnTo>
                  <a:lnTo>
                    <a:pt x="104" y="108"/>
                  </a:lnTo>
                  <a:lnTo>
                    <a:pt x="143" y="92"/>
                  </a:lnTo>
                  <a:lnTo>
                    <a:pt x="177" y="108"/>
                  </a:lnTo>
                  <a:lnTo>
                    <a:pt x="212" y="92"/>
                  </a:lnTo>
                  <a:lnTo>
                    <a:pt x="251" y="92"/>
                  </a:lnTo>
                  <a:lnTo>
                    <a:pt x="286" y="96"/>
                  </a:lnTo>
                  <a:lnTo>
                    <a:pt x="321" y="88"/>
                  </a:lnTo>
                  <a:lnTo>
                    <a:pt x="355" y="88"/>
                  </a:lnTo>
                  <a:lnTo>
                    <a:pt x="394" y="96"/>
                  </a:lnTo>
                  <a:lnTo>
                    <a:pt x="429" y="100"/>
                  </a:lnTo>
                  <a:lnTo>
                    <a:pt x="464" y="96"/>
                  </a:lnTo>
                  <a:lnTo>
                    <a:pt x="503" y="84"/>
                  </a:lnTo>
                  <a:lnTo>
                    <a:pt x="537" y="68"/>
                  </a:lnTo>
                  <a:lnTo>
                    <a:pt x="572" y="60"/>
                  </a:lnTo>
                  <a:lnTo>
                    <a:pt x="607" y="48"/>
                  </a:lnTo>
                  <a:lnTo>
                    <a:pt x="646" y="20"/>
                  </a:lnTo>
                  <a:lnTo>
                    <a:pt x="681" y="0"/>
                  </a:lnTo>
                  <a:lnTo>
                    <a:pt x="715" y="0"/>
                  </a:lnTo>
                  <a:lnTo>
                    <a:pt x="754" y="0"/>
                  </a:lnTo>
                  <a:lnTo>
                    <a:pt x="789" y="4"/>
                  </a:lnTo>
                  <a:lnTo>
                    <a:pt x="824" y="4"/>
                  </a:lnTo>
                  <a:lnTo>
                    <a:pt x="858" y="4"/>
                  </a:lnTo>
                  <a:lnTo>
                    <a:pt x="897" y="24"/>
                  </a:lnTo>
                  <a:lnTo>
                    <a:pt x="932" y="40"/>
                  </a:lnTo>
                  <a:lnTo>
                    <a:pt x="967" y="44"/>
                  </a:lnTo>
                  <a:lnTo>
                    <a:pt x="1006" y="48"/>
                  </a:lnTo>
                  <a:lnTo>
                    <a:pt x="1041" y="44"/>
                  </a:lnTo>
                  <a:lnTo>
                    <a:pt x="1075" y="48"/>
                  </a:lnTo>
                  <a:lnTo>
                    <a:pt x="1114" y="4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05" name="Freeform 77"/>
            <p:cNvSpPr>
              <a:spLocks/>
            </p:cNvSpPr>
            <p:nvPr/>
          </p:nvSpPr>
          <p:spPr bwMode="auto">
            <a:xfrm>
              <a:off x="5272435" y="2108200"/>
              <a:ext cx="1768475" cy="69850"/>
            </a:xfrm>
            <a:custGeom>
              <a:avLst/>
              <a:gdLst/>
              <a:ahLst/>
              <a:cxnLst>
                <a:cxn ang="0">
                  <a:pos x="0" y="24"/>
                </a:cxn>
                <a:cxn ang="0">
                  <a:pos x="34" y="4"/>
                </a:cxn>
                <a:cxn ang="0">
                  <a:pos x="69" y="28"/>
                </a:cxn>
                <a:cxn ang="0">
                  <a:pos x="104" y="20"/>
                </a:cxn>
                <a:cxn ang="0">
                  <a:pos x="143" y="24"/>
                </a:cxn>
                <a:cxn ang="0">
                  <a:pos x="177" y="0"/>
                </a:cxn>
                <a:cxn ang="0">
                  <a:pos x="212" y="24"/>
                </a:cxn>
                <a:cxn ang="0">
                  <a:pos x="251" y="28"/>
                </a:cxn>
                <a:cxn ang="0">
                  <a:pos x="286" y="16"/>
                </a:cxn>
                <a:cxn ang="0">
                  <a:pos x="321" y="24"/>
                </a:cxn>
                <a:cxn ang="0">
                  <a:pos x="355" y="32"/>
                </a:cxn>
                <a:cxn ang="0">
                  <a:pos x="394" y="16"/>
                </a:cxn>
                <a:cxn ang="0">
                  <a:pos x="429" y="20"/>
                </a:cxn>
                <a:cxn ang="0">
                  <a:pos x="464" y="28"/>
                </a:cxn>
                <a:cxn ang="0">
                  <a:pos x="503" y="32"/>
                </a:cxn>
                <a:cxn ang="0">
                  <a:pos x="537" y="36"/>
                </a:cxn>
                <a:cxn ang="0">
                  <a:pos x="572" y="20"/>
                </a:cxn>
                <a:cxn ang="0">
                  <a:pos x="607" y="0"/>
                </a:cxn>
                <a:cxn ang="0">
                  <a:pos x="646" y="32"/>
                </a:cxn>
                <a:cxn ang="0">
                  <a:pos x="681" y="44"/>
                </a:cxn>
                <a:cxn ang="0">
                  <a:pos x="715" y="28"/>
                </a:cxn>
                <a:cxn ang="0">
                  <a:pos x="754" y="24"/>
                </a:cxn>
                <a:cxn ang="0">
                  <a:pos x="789" y="20"/>
                </a:cxn>
                <a:cxn ang="0">
                  <a:pos x="824" y="16"/>
                </a:cxn>
                <a:cxn ang="0">
                  <a:pos x="858" y="20"/>
                </a:cxn>
                <a:cxn ang="0">
                  <a:pos x="897" y="16"/>
                </a:cxn>
                <a:cxn ang="0">
                  <a:pos x="932" y="20"/>
                </a:cxn>
                <a:cxn ang="0">
                  <a:pos x="967" y="12"/>
                </a:cxn>
                <a:cxn ang="0">
                  <a:pos x="1006" y="16"/>
                </a:cxn>
                <a:cxn ang="0">
                  <a:pos x="1041" y="12"/>
                </a:cxn>
                <a:cxn ang="0">
                  <a:pos x="1075" y="16"/>
                </a:cxn>
                <a:cxn ang="0">
                  <a:pos x="1114" y="20"/>
                </a:cxn>
              </a:cxnLst>
              <a:rect l="0" t="0" r="r" b="b"/>
              <a:pathLst>
                <a:path w="1114" h="44">
                  <a:moveTo>
                    <a:pt x="0" y="24"/>
                  </a:moveTo>
                  <a:lnTo>
                    <a:pt x="34" y="4"/>
                  </a:lnTo>
                  <a:lnTo>
                    <a:pt x="69" y="28"/>
                  </a:lnTo>
                  <a:lnTo>
                    <a:pt x="104" y="20"/>
                  </a:lnTo>
                  <a:lnTo>
                    <a:pt x="143" y="24"/>
                  </a:lnTo>
                  <a:lnTo>
                    <a:pt x="177" y="0"/>
                  </a:lnTo>
                  <a:lnTo>
                    <a:pt x="212" y="24"/>
                  </a:lnTo>
                  <a:lnTo>
                    <a:pt x="251" y="28"/>
                  </a:lnTo>
                  <a:lnTo>
                    <a:pt x="286" y="16"/>
                  </a:lnTo>
                  <a:lnTo>
                    <a:pt x="321" y="24"/>
                  </a:lnTo>
                  <a:lnTo>
                    <a:pt x="355" y="32"/>
                  </a:lnTo>
                  <a:lnTo>
                    <a:pt x="394" y="16"/>
                  </a:lnTo>
                  <a:lnTo>
                    <a:pt x="429" y="20"/>
                  </a:lnTo>
                  <a:lnTo>
                    <a:pt x="464" y="28"/>
                  </a:lnTo>
                  <a:lnTo>
                    <a:pt x="503" y="32"/>
                  </a:lnTo>
                  <a:lnTo>
                    <a:pt x="537" y="36"/>
                  </a:lnTo>
                  <a:lnTo>
                    <a:pt x="572" y="20"/>
                  </a:lnTo>
                  <a:lnTo>
                    <a:pt x="607" y="0"/>
                  </a:lnTo>
                  <a:lnTo>
                    <a:pt x="646" y="32"/>
                  </a:lnTo>
                  <a:lnTo>
                    <a:pt x="681" y="44"/>
                  </a:lnTo>
                  <a:lnTo>
                    <a:pt x="715" y="28"/>
                  </a:lnTo>
                  <a:lnTo>
                    <a:pt x="754" y="24"/>
                  </a:lnTo>
                  <a:lnTo>
                    <a:pt x="789" y="20"/>
                  </a:lnTo>
                  <a:lnTo>
                    <a:pt x="824" y="16"/>
                  </a:lnTo>
                  <a:lnTo>
                    <a:pt x="858" y="20"/>
                  </a:lnTo>
                  <a:lnTo>
                    <a:pt x="897" y="16"/>
                  </a:lnTo>
                  <a:lnTo>
                    <a:pt x="932" y="20"/>
                  </a:lnTo>
                  <a:lnTo>
                    <a:pt x="967" y="12"/>
                  </a:lnTo>
                  <a:lnTo>
                    <a:pt x="1006" y="16"/>
                  </a:lnTo>
                  <a:lnTo>
                    <a:pt x="1041" y="12"/>
                  </a:lnTo>
                  <a:lnTo>
                    <a:pt x="1075" y="16"/>
                  </a:lnTo>
                  <a:lnTo>
                    <a:pt x="111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06" name="Rectangle 78"/>
            <p:cNvSpPr>
              <a:spLocks noChangeArrowheads="1"/>
            </p:cNvSpPr>
            <p:nvPr/>
          </p:nvSpPr>
          <p:spPr bwMode="auto">
            <a:xfrm>
              <a:off x="5782022" y="704850"/>
              <a:ext cx="68608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states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07" name="Rectangle 79"/>
            <p:cNvSpPr>
              <a:spLocks noChangeArrowheads="1"/>
            </p:cNvSpPr>
            <p:nvPr/>
          </p:nvSpPr>
          <p:spPr bwMode="auto">
            <a:xfrm>
              <a:off x="6050310" y="2660650"/>
              <a:ext cx="19877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cs typeface="Arial" pitchFamily="34" charset="0"/>
                </a:rPr>
                <a:t>time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09" name="Rectangle 81"/>
            <p:cNvSpPr>
              <a:spLocks noChangeArrowheads="1"/>
            </p:cNvSpPr>
            <p:nvPr/>
          </p:nvSpPr>
          <p:spPr bwMode="auto">
            <a:xfrm>
              <a:off x="2943572" y="4230688"/>
              <a:ext cx="1770062" cy="16256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7410" name="Line 82"/>
            <p:cNvSpPr>
              <a:spLocks noChangeShapeType="1"/>
            </p:cNvSpPr>
            <p:nvPr/>
          </p:nvSpPr>
          <p:spPr bwMode="auto">
            <a:xfrm>
              <a:off x="2943572" y="5856288"/>
              <a:ext cx="17700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11" name="Line 83"/>
            <p:cNvSpPr>
              <a:spLocks noChangeShapeType="1"/>
            </p:cNvSpPr>
            <p:nvPr/>
          </p:nvSpPr>
          <p:spPr bwMode="auto">
            <a:xfrm flipV="1">
              <a:off x="2943572" y="4230688"/>
              <a:ext cx="1587" cy="16256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12" name="Line 84"/>
            <p:cNvSpPr>
              <a:spLocks noChangeShapeType="1"/>
            </p:cNvSpPr>
            <p:nvPr/>
          </p:nvSpPr>
          <p:spPr bwMode="auto">
            <a:xfrm flipV="1">
              <a:off x="3178522" y="583723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13" name="Rectangle 85"/>
            <p:cNvSpPr>
              <a:spLocks noChangeArrowheads="1"/>
            </p:cNvSpPr>
            <p:nvPr/>
          </p:nvSpPr>
          <p:spPr bwMode="auto">
            <a:xfrm>
              <a:off x="3157885" y="58816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14" name="Line 86"/>
            <p:cNvSpPr>
              <a:spLocks noChangeShapeType="1"/>
            </p:cNvSpPr>
            <p:nvPr/>
          </p:nvSpPr>
          <p:spPr bwMode="auto">
            <a:xfrm flipV="1">
              <a:off x="3461097" y="583723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15" name="Rectangle 87"/>
            <p:cNvSpPr>
              <a:spLocks noChangeArrowheads="1"/>
            </p:cNvSpPr>
            <p:nvPr/>
          </p:nvSpPr>
          <p:spPr bwMode="auto">
            <a:xfrm>
              <a:off x="3419822"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16" name="Line 88"/>
            <p:cNvSpPr>
              <a:spLocks noChangeShapeType="1"/>
            </p:cNvSpPr>
            <p:nvPr/>
          </p:nvSpPr>
          <p:spPr bwMode="auto">
            <a:xfrm flipV="1">
              <a:off x="3743672" y="583723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17" name="Rectangle 89"/>
            <p:cNvSpPr>
              <a:spLocks noChangeArrowheads="1"/>
            </p:cNvSpPr>
            <p:nvPr/>
          </p:nvSpPr>
          <p:spPr bwMode="auto">
            <a:xfrm>
              <a:off x="3702397"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18" name="Line 90"/>
            <p:cNvSpPr>
              <a:spLocks noChangeShapeType="1"/>
            </p:cNvSpPr>
            <p:nvPr/>
          </p:nvSpPr>
          <p:spPr bwMode="auto">
            <a:xfrm flipV="1">
              <a:off x="4024660" y="583723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19" name="Rectangle 91"/>
            <p:cNvSpPr>
              <a:spLocks noChangeArrowheads="1"/>
            </p:cNvSpPr>
            <p:nvPr/>
          </p:nvSpPr>
          <p:spPr bwMode="auto">
            <a:xfrm>
              <a:off x="3983385"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20" name="Line 92"/>
            <p:cNvSpPr>
              <a:spLocks noChangeShapeType="1"/>
            </p:cNvSpPr>
            <p:nvPr/>
          </p:nvSpPr>
          <p:spPr bwMode="auto">
            <a:xfrm flipV="1">
              <a:off x="4315172" y="583723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21" name="Rectangle 93"/>
            <p:cNvSpPr>
              <a:spLocks noChangeArrowheads="1"/>
            </p:cNvSpPr>
            <p:nvPr/>
          </p:nvSpPr>
          <p:spPr bwMode="auto">
            <a:xfrm>
              <a:off x="4273897"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22" name="Line 94"/>
            <p:cNvSpPr>
              <a:spLocks noChangeShapeType="1"/>
            </p:cNvSpPr>
            <p:nvPr/>
          </p:nvSpPr>
          <p:spPr bwMode="auto">
            <a:xfrm flipV="1">
              <a:off x="4596160" y="583723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23" name="Rectangle 95"/>
            <p:cNvSpPr>
              <a:spLocks noChangeArrowheads="1"/>
            </p:cNvSpPr>
            <p:nvPr/>
          </p:nvSpPr>
          <p:spPr bwMode="auto">
            <a:xfrm>
              <a:off x="4554885"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24" name="Line 96"/>
            <p:cNvSpPr>
              <a:spLocks noChangeShapeType="1"/>
            </p:cNvSpPr>
            <p:nvPr/>
          </p:nvSpPr>
          <p:spPr bwMode="auto">
            <a:xfrm>
              <a:off x="2943572" y="5519738"/>
              <a:ext cx="2063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25" name="Rectangle 97"/>
            <p:cNvSpPr>
              <a:spLocks noChangeArrowheads="1"/>
            </p:cNvSpPr>
            <p:nvPr/>
          </p:nvSpPr>
          <p:spPr bwMode="auto">
            <a:xfrm>
              <a:off x="2792760" y="5468938"/>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26" name="Line 98"/>
            <p:cNvSpPr>
              <a:spLocks noChangeShapeType="1"/>
            </p:cNvSpPr>
            <p:nvPr/>
          </p:nvSpPr>
          <p:spPr bwMode="auto">
            <a:xfrm>
              <a:off x="2943572" y="5132388"/>
              <a:ext cx="2063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27" name="Rectangle 99"/>
            <p:cNvSpPr>
              <a:spLocks noChangeArrowheads="1"/>
            </p:cNvSpPr>
            <p:nvPr/>
          </p:nvSpPr>
          <p:spPr bwMode="auto">
            <a:xfrm>
              <a:off x="2881661" y="50815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28" name="Line 100"/>
            <p:cNvSpPr>
              <a:spLocks noChangeShapeType="1"/>
            </p:cNvSpPr>
            <p:nvPr/>
          </p:nvSpPr>
          <p:spPr bwMode="auto">
            <a:xfrm>
              <a:off x="2943572" y="4751388"/>
              <a:ext cx="2063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29" name="Rectangle 101"/>
            <p:cNvSpPr>
              <a:spLocks noChangeArrowheads="1"/>
            </p:cNvSpPr>
            <p:nvPr/>
          </p:nvSpPr>
          <p:spPr bwMode="auto">
            <a:xfrm>
              <a:off x="2819747" y="4700588"/>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30" name="Line 102"/>
            <p:cNvSpPr>
              <a:spLocks noChangeShapeType="1"/>
            </p:cNvSpPr>
            <p:nvPr/>
          </p:nvSpPr>
          <p:spPr bwMode="auto">
            <a:xfrm>
              <a:off x="2943572" y="4364038"/>
              <a:ext cx="2063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31" name="Rectangle 103"/>
            <p:cNvSpPr>
              <a:spLocks noChangeArrowheads="1"/>
            </p:cNvSpPr>
            <p:nvPr/>
          </p:nvSpPr>
          <p:spPr bwMode="auto">
            <a:xfrm>
              <a:off x="2881661" y="43132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32" name="Freeform 104"/>
            <p:cNvSpPr>
              <a:spLocks/>
            </p:cNvSpPr>
            <p:nvPr/>
          </p:nvSpPr>
          <p:spPr bwMode="auto">
            <a:xfrm>
              <a:off x="2943572" y="5132388"/>
              <a:ext cx="1770062" cy="6350"/>
            </a:xfrm>
            <a:custGeom>
              <a:avLst/>
              <a:gdLst/>
              <a:ahLst/>
              <a:cxnLst>
                <a:cxn ang="0">
                  <a:pos x="0" y="0"/>
                </a:cxn>
                <a:cxn ang="0">
                  <a:pos x="39" y="4"/>
                </a:cxn>
                <a:cxn ang="0">
                  <a:pos x="74" y="4"/>
                </a:cxn>
                <a:cxn ang="0">
                  <a:pos x="109" y="4"/>
                </a:cxn>
                <a:cxn ang="0">
                  <a:pos x="148" y="0"/>
                </a:cxn>
                <a:cxn ang="0">
                  <a:pos x="183" y="4"/>
                </a:cxn>
                <a:cxn ang="0">
                  <a:pos x="217" y="0"/>
                </a:cxn>
                <a:cxn ang="0">
                  <a:pos x="252" y="0"/>
                </a:cxn>
                <a:cxn ang="0">
                  <a:pos x="291" y="0"/>
                </a:cxn>
                <a:cxn ang="0">
                  <a:pos x="326" y="0"/>
                </a:cxn>
                <a:cxn ang="0">
                  <a:pos x="360" y="0"/>
                </a:cxn>
                <a:cxn ang="0">
                  <a:pos x="395" y="0"/>
                </a:cxn>
                <a:cxn ang="0">
                  <a:pos x="434" y="0"/>
                </a:cxn>
                <a:cxn ang="0">
                  <a:pos x="469" y="0"/>
                </a:cxn>
                <a:cxn ang="0">
                  <a:pos x="504" y="4"/>
                </a:cxn>
                <a:cxn ang="0">
                  <a:pos x="538" y="4"/>
                </a:cxn>
                <a:cxn ang="0">
                  <a:pos x="577" y="0"/>
                </a:cxn>
                <a:cxn ang="0">
                  <a:pos x="612" y="4"/>
                </a:cxn>
                <a:cxn ang="0">
                  <a:pos x="647" y="0"/>
                </a:cxn>
                <a:cxn ang="0">
                  <a:pos x="681" y="0"/>
                </a:cxn>
                <a:cxn ang="0">
                  <a:pos x="720" y="0"/>
                </a:cxn>
                <a:cxn ang="0">
                  <a:pos x="755" y="4"/>
                </a:cxn>
                <a:cxn ang="0">
                  <a:pos x="790" y="4"/>
                </a:cxn>
                <a:cxn ang="0">
                  <a:pos x="825" y="4"/>
                </a:cxn>
                <a:cxn ang="0">
                  <a:pos x="864" y="0"/>
                </a:cxn>
                <a:cxn ang="0">
                  <a:pos x="898" y="0"/>
                </a:cxn>
                <a:cxn ang="0">
                  <a:pos x="933" y="0"/>
                </a:cxn>
                <a:cxn ang="0">
                  <a:pos x="968" y="4"/>
                </a:cxn>
                <a:cxn ang="0">
                  <a:pos x="1007" y="4"/>
                </a:cxn>
                <a:cxn ang="0">
                  <a:pos x="1041" y="0"/>
                </a:cxn>
                <a:cxn ang="0">
                  <a:pos x="1076" y="0"/>
                </a:cxn>
                <a:cxn ang="0">
                  <a:pos x="1115" y="0"/>
                </a:cxn>
              </a:cxnLst>
              <a:rect l="0" t="0" r="r" b="b"/>
              <a:pathLst>
                <a:path w="1115" h="4">
                  <a:moveTo>
                    <a:pt x="0" y="0"/>
                  </a:moveTo>
                  <a:lnTo>
                    <a:pt x="39" y="4"/>
                  </a:lnTo>
                  <a:lnTo>
                    <a:pt x="74" y="4"/>
                  </a:lnTo>
                  <a:lnTo>
                    <a:pt x="109" y="4"/>
                  </a:lnTo>
                  <a:lnTo>
                    <a:pt x="148" y="0"/>
                  </a:lnTo>
                  <a:lnTo>
                    <a:pt x="183" y="4"/>
                  </a:lnTo>
                  <a:lnTo>
                    <a:pt x="217" y="0"/>
                  </a:lnTo>
                  <a:lnTo>
                    <a:pt x="252" y="0"/>
                  </a:lnTo>
                  <a:lnTo>
                    <a:pt x="291" y="0"/>
                  </a:lnTo>
                  <a:lnTo>
                    <a:pt x="326" y="0"/>
                  </a:lnTo>
                  <a:lnTo>
                    <a:pt x="360" y="0"/>
                  </a:lnTo>
                  <a:lnTo>
                    <a:pt x="395" y="0"/>
                  </a:lnTo>
                  <a:lnTo>
                    <a:pt x="434" y="0"/>
                  </a:lnTo>
                  <a:lnTo>
                    <a:pt x="469" y="0"/>
                  </a:lnTo>
                  <a:lnTo>
                    <a:pt x="504" y="4"/>
                  </a:lnTo>
                  <a:lnTo>
                    <a:pt x="538" y="4"/>
                  </a:lnTo>
                  <a:lnTo>
                    <a:pt x="577" y="0"/>
                  </a:lnTo>
                  <a:lnTo>
                    <a:pt x="612" y="4"/>
                  </a:lnTo>
                  <a:lnTo>
                    <a:pt x="647" y="0"/>
                  </a:lnTo>
                  <a:lnTo>
                    <a:pt x="681" y="0"/>
                  </a:lnTo>
                  <a:lnTo>
                    <a:pt x="720" y="0"/>
                  </a:lnTo>
                  <a:lnTo>
                    <a:pt x="755" y="4"/>
                  </a:lnTo>
                  <a:lnTo>
                    <a:pt x="790" y="4"/>
                  </a:lnTo>
                  <a:lnTo>
                    <a:pt x="825" y="4"/>
                  </a:lnTo>
                  <a:lnTo>
                    <a:pt x="864" y="0"/>
                  </a:lnTo>
                  <a:lnTo>
                    <a:pt x="898" y="0"/>
                  </a:lnTo>
                  <a:lnTo>
                    <a:pt x="933" y="0"/>
                  </a:lnTo>
                  <a:lnTo>
                    <a:pt x="968" y="4"/>
                  </a:lnTo>
                  <a:lnTo>
                    <a:pt x="1007" y="4"/>
                  </a:lnTo>
                  <a:lnTo>
                    <a:pt x="1041" y="0"/>
                  </a:lnTo>
                  <a:lnTo>
                    <a:pt x="1076" y="0"/>
                  </a:lnTo>
                  <a:lnTo>
                    <a:pt x="1115" y="0"/>
                  </a:lnTo>
                </a:path>
              </a:pathLst>
            </a:custGeom>
            <a:noFill/>
            <a:ln w="14288" cap="flat">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33" name="Freeform 105"/>
            <p:cNvSpPr>
              <a:spLocks/>
            </p:cNvSpPr>
            <p:nvPr/>
          </p:nvSpPr>
          <p:spPr bwMode="auto">
            <a:xfrm>
              <a:off x="2943572" y="4446588"/>
              <a:ext cx="1770062" cy="692150"/>
            </a:xfrm>
            <a:custGeom>
              <a:avLst/>
              <a:gdLst/>
              <a:ahLst/>
              <a:cxnLst>
                <a:cxn ang="0">
                  <a:pos x="0" y="432"/>
                </a:cxn>
                <a:cxn ang="0">
                  <a:pos x="39" y="436"/>
                </a:cxn>
                <a:cxn ang="0">
                  <a:pos x="74" y="432"/>
                </a:cxn>
                <a:cxn ang="0">
                  <a:pos x="109" y="436"/>
                </a:cxn>
                <a:cxn ang="0">
                  <a:pos x="148" y="432"/>
                </a:cxn>
                <a:cxn ang="0">
                  <a:pos x="183" y="436"/>
                </a:cxn>
                <a:cxn ang="0">
                  <a:pos x="217" y="428"/>
                </a:cxn>
                <a:cxn ang="0">
                  <a:pos x="252" y="428"/>
                </a:cxn>
                <a:cxn ang="0">
                  <a:pos x="291" y="416"/>
                </a:cxn>
                <a:cxn ang="0">
                  <a:pos x="326" y="388"/>
                </a:cxn>
                <a:cxn ang="0">
                  <a:pos x="360" y="348"/>
                </a:cxn>
                <a:cxn ang="0">
                  <a:pos x="395" y="276"/>
                </a:cxn>
                <a:cxn ang="0">
                  <a:pos x="434" y="188"/>
                </a:cxn>
                <a:cxn ang="0">
                  <a:pos x="469" y="96"/>
                </a:cxn>
                <a:cxn ang="0">
                  <a:pos x="504" y="24"/>
                </a:cxn>
                <a:cxn ang="0">
                  <a:pos x="538" y="0"/>
                </a:cxn>
                <a:cxn ang="0">
                  <a:pos x="577" y="28"/>
                </a:cxn>
                <a:cxn ang="0">
                  <a:pos x="612" y="100"/>
                </a:cxn>
                <a:cxn ang="0">
                  <a:pos x="647" y="184"/>
                </a:cxn>
                <a:cxn ang="0">
                  <a:pos x="681" y="272"/>
                </a:cxn>
                <a:cxn ang="0">
                  <a:pos x="720" y="344"/>
                </a:cxn>
                <a:cxn ang="0">
                  <a:pos x="755" y="384"/>
                </a:cxn>
                <a:cxn ang="0">
                  <a:pos x="790" y="408"/>
                </a:cxn>
                <a:cxn ang="0">
                  <a:pos x="825" y="420"/>
                </a:cxn>
                <a:cxn ang="0">
                  <a:pos x="864" y="428"/>
                </a:cxn>
                <a:cxn ang="0">
                  <a:pos x="898" y="436"/>
                </a:cxn>
                <a:cxn ang="0">
                  <a:pos x="933" y="432"/>
                </a:cxn>
                <a:cxn ang="0">
                  <a:pos x="968" y="432"/>
                </a:cxn>
                <a:cxn ang="0">
                  <a:pos x="1007" y="432"/>
                </a:cxn>
                <a:cxn ang="0">
                  <a:pos x="1041" y="428"/>
                </a:cxn>
                <a:cxn ang="0">
                  <a:pos x="1076" y="432"/>
                </a:cxn>
                <a:cxn ang="0">
                  <a:pos x="1115" y="432"/>
                </a:cxn>
              </a:cxnLst>
              <a:rect l="0" t="0" r="r" b="b"/>
              <a:pathLst>
                <a:path w="1115" h="436">
                  <a:moveTo>
                    <a:pt x="0" y="432"/>
                  </a:moveTo>
                  <a:lnTo>
                    <a:pt x="39" y="436"/>
                  </a:lnTo>
                  <a:lnTo>
                    <a:pt x="74" y="432"/>
                  </a:lnTo>
                  <a:lnTo>
                    <a:pt x="109" y="436"/>
                  </a:lnTo>
                  <a:lnTo>
                    <a:pt x="148" y="432"/>
                  </a:lnTo>
                  <a:lnTo>
                    <a:pt x="183" y="436"/>
                  </a:lnTo>
                  <a:lnTo>
                    <a:pt x="217" y="428"/>
                  </a:lnTo>
                  <a:lnTo>
                    <a:pt x="252" y="428"/>
                  </a:lnTo>
                  <a:lnTo>
                    <a:pt x="291" y="416"/>
                  </a:lnTo>
                  <a:lnTo>
                    <a:pt x="326" y="388"/>
                  </a:lnTo>
                  <a:lnTo>
                    <a:pt x="360" y="348"/>
                  </a:lnTo>
                  <a:lnTo>
                    <a:pt x="395" y="276"/>
                  </a:lnTo>
                  <a:lnTo>
                    <a:pt x="434" y="188"/>
                  </a:lnTo>
                  <a:lnTo>
                    <a:pt x="469" y="96"/>
                  </a:lnTo>
                  <a:lnTo>
                    <a:pt x="504" y="24"/>
                  </a:lnTo>
                  <a:lnTo>
                    <a:pt x="538" y="0"/>
                  </a:lnTo>
                  <a:lnTo>
                    <a:pt x="577" y="28"/>
                  </a:lnTo>
                  <a:lnTo>
                    <a:pt x="612" y="100"/>
                  </a:lnTo>
                  <a:lnTo>
                    <a:pt x="647" y="184"/>
                  </a:lnTo>
                  <a:lnTo>
                    <a:pt x="681" y="272"/>
                  </a:lnTo>
                  <a:lnTo>
                    <a:pt x="720" y="344"/>
                  </a:lnTo>
                  <a:lnTo>
                    <a:pt x="755" y="384"/>
                  </a:lnTo>
                  <a:lnTo>
                    <a:pt x="790" y="408"/>
                  </a:lnTo>
                  <a:lnTo>
                    <a:pt x="825" y="420"/>
                  </a:lnTo>
                  <a:lnTo>
                    <a:pt x="864" y="428"/>
                  </a:lnTo>
                  <a:lnTo>
                    <a:pt x="898" y="436"/>
                  </a:lnTo>
                  <a:lnTo>
                    <a:pt x="933" y="432"/>
                  </a:lnTo>
                  <a:lnTo>
                    <a:pt x="968" y="432"/>
                  </a:lnTo>
                  <a:lnTo>
                    <a:pt x="1007" y="432"/>
                  </a:lnTo>
                  <a:lnTo>
                    <a:pt x="1041" y="428"/>
                  </a:lnTo>
                  <a:lnTo>
                    <a:pt x="1076" y="432"/>
                  </a:lnTo>
                  <a:lnTo>
                    <a:pt x="1115" y="43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34" name="Freeform 106"/>
            <p:cNvSpPr>
              <a:spLocks/>
            </p:cNvSpPr>
            <p:nvPr/>
          </p:nvSpPr>
          <p:spPr bwMode="auto">
            <a:xfrm>
              <a:off x="2943572" y="5068888"/>
              <a:ext cx="1770062" cy="152400"/>
            </a:xfrm>
            <a:custGeom>
              <a:avLst/>
              <a:gdLst/>
              <a:ahLst/>
              <a:cxnLst>
                <a:cxn ang="0">
                  <a:pos x="0" y="40"/>
                </a:cxn>
                <a:cxn ang="0">
                  <a:pos x="39" y="36"/>
                </a:cxn>
                <a:cxn ang="0">
                  <a:pos x="74" y="76"/>
                </a:cxn>
                <a:cxn ang="0">
                  <a:pos x="109" y="20"/>
                </a:cxn>
                <a:cxn ang="0">
                  <a:pos x="148" y="40"/>
                </a:cxn>
                <a:cxn ang="0">
                  <a:pos x="183" y="12"/>
                </a:cxn>
                <a:cxn ang="0">
                  <a:pos x="217" y="88"/>
                </a:cxn>
                <a:cxn ang="0">
                  <a:pos x="252" y="32"/>
                </a:cxn>
                <a:cxn ang="0">
                  <a:pos x="291" y="24"/>
                </a:cxn>
                <a:cxn ang="0">
                  <a:pos x="326" y="64"/>
                </a:cxn>
                <a:cxn ang="0">
                  <a:pos x="360" y="48"/>
                </a:cxn>
                <a:cxn ang="0">
                  <a:pos x="395" y="12"/>
                </a:cxn>
                <a:cxn ang="0">
                  <a:pos x="434" y="48"/>
                </a:cxn>
                <a:cxn ang="0">
                  <a:pos x="469" y="48"/>
                </a:cxn>
                <a:cxn ang="0">
                  <a:pos x="504" y="36"/>
                </a:cxn>
                <a:cxn ang="0">
                  <a:pos x="538" y="36"/>
                </a:cxn>
                <a:cxn ang="0">
                  <a:pos x="577" y="0"/>
                </a:cxn>
                <a:cxn ang="0">
                  <a:pos x="612" y="16"/>
                </a:cxn>
                <a:cxn ang="0">
                  <a:pos x="647" y="96"/>
                </a:cxn>
                <a:cxn ang="0">
                  <a:pos x="681" y="44"/>
                </a:cxn>
                <a:cxn ang="0">
                  <a:pos x="720" y="12"/>
                </a:cxn>
                <a:cxn ang="0">
                  <a:pos x="755" y="40"/>
                </a:cxn>
                <a:cxn ang="0">
                  <a:pos x="790" y="32"/>
                </a:cxn>
                <a:cxn ang="0">
                  <a:pos x="825" y="44"/>
                </a:cxn>
                <a:cxn ang="0">
                  <a:pos x="864" y="44"/>
                </a:cxn>
                <a:cxn ang="0">
                  <a:pos x="898" y="36"/>
                </a:cxn>
                <a:cxn ang="0">
                  <a:pos x="933" y="44"/>
                </a:cxn>
                <a:cxn ang="0">
                  <a:pos x="968" y="28"/>
                </a:cxn>
                <a:cxn ang="0">
                  <a:pos x="1007" y="44"/>
                </a:cxn>
                <a:cxn ang="0">
                  <a:pos x="1041" y="36"/>
                </a:cxn>
                <a:cxn ang="0">
                  <a:pos x="1076" y="44"/>
                </a:cxn>
                <a:cxn ang="0">
                  <a:pos x="1115" y="44"/>
                </a:cxn>
              </a:cxnLst>
              <a:rect l="0" t="0" r="r" b="b"/>
              <a:pathLst>
                <a:path w="1115" h="96">
                  <a:moveTo>
                    <a:pt x="0" y="40"/>
                  </a:moveTo>
                  <a:lnTo>
                    <a:pt x="39" y="36"/>
                  </a:lnTo>
                  <a:lnTo>
                    <a:pt x="74" y="76"/>
                  </a:lnTo>
                  <a:lnTo>
                    <a:pt x="109" y="20"/>
                  </a:lnTo>
                  <a:lnTo>
                    <a:pt x="148" y="40"/>
                  </a:lnTo>
                  <a:lnTo>
                    <a:pt x="183" y="12"/>
                  </a:lnTo>
                  <a:lnTo>
                    <a:pt x="217" y="88"/>
                  </a:lnTo>
                  <a:lnTo>
                    <a:pt x="252" y="32"/>
                  </a:lnTo>
                  <a:lnTo>
                    <a:pt x="291" y="24"/>
                  </a:lnTo>
                  <a:lnTo>
                    <a:pt x="326" y="64"/>
                  </a:lnTo>
                  <a:lnTo>
                    <a:pt x="360" y="48"/>
                  </a:lnTo>
                  <a:lnTo>
                    <a:pt x="395" y="12"/>
                  </a:lnTo>
                  <a:lnTo>
                    <a:pt x="434" y="48"/>
                  </a:lnTo>
                  <a:lnTo>
                    <a:pt x="469" y="48"/>
                  </a:lnTo>
                  <a:lnTo>
                    <a:pt x="504" y="36"/>
                  </a:lnTo>
                  <a:lnTo>
                    <a:pt x="538" y="36"/>
                  </a:lnTo>
                  <a:lnTo>
                    <a:pt x="577" y="0"/>
                  </a:lnTo>
                  <a:lnTo>
                    <a:pt x="612" y="16"/>
                  </a:lnTo>
                  <a:lnTo>
                    <a:pt x="647" y="96"/>
                  </a:lnTo>
                  <a:lnTo>
                    <a:pt x="681" y="44"/>
                  </a:lnTo>
                  <a:lnTo>
                    <a:pt x="720" y="12"/>
                  </a:lnTo>
                  <a:lnTo>
                    <a:pt x="755" y="40"/>
                  </a:lnTo>
                  <a:lnTo>
                    <a:pt x="790" y="32"/>
                  </a:lnTo>
                  <a:lnTo>
                    <a:pt x="825" y="44"/>
                  </a:lnTo>
                  <a:lnTo>
                    <a:pt x="864" y="44"/>
                  </a:lnTo>
                  <a:lnTo>
                    <a:pt x="898" y="36"/>
                  </a:lnTo>
                  <a:lnTo>
                    <a:pt x="933" y="44"/>
                  </a:lnTo>
                  <a:lnTo>
                    <a:pt x="968" y="28"/>
                  </a:lnTo>
                  <a:lnTo>
                    <a:pt x="1007" y="44"/>
                  </a:lnTo>
                  <a:lnTo>
                    <a:pt x="1041" y="36"/>
                  </a:lnTo>
                  <a:lnTo>
                    <a:pt x="1076" y="44"/>
                  </a:lnTo>
                  <a:lnTo>
                    <a:pt x="1115" y="44"/>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35" name="Freeform 107"/>
            <p:cNvSpPr>
              <a:spLocks/>
            </p:cNvSpPr>
            <p:nvPr/>
          </p:nvSpPr>
          <p:spPr bwMode="auto">
            <a:xfrm>
              <a:off x="2943572" y="5126038"/>
              <a:ext cx="1770062" cy="95250"/>
            </a:xfrm>
            <a:custGeom>
              <a:avLst/>
              <a:gdLst/>
              <a:ahLst/>
              <a:cxnLst>
                <a:cxn ang="0">
                  <a:pos x="0" y="4"/>
                </a:cxn>
                <a:cxn ang="0">
                  <a:pos x="39" y="8"/>
                </a:cxn>
                <a:cxn ang="0">
                  <a:pos x="74" y="4"/>
                </a:cxn>
                <a:cxn ang="0">
                  <a:pos x="109" y="8"/>
                </a:cxn>
                <a:cxn ang="0">
                  <a:pos x="148" y="4"/>
                </a:cxn>
                <a:cxn ang="0">
                  <a:pos x="183" y="8"/>
                </a:cxn>
                <a:cxn ang="0">
                  <a:pos x="217" y="4"/>
                </a:cxn>
                <a:cxn ang="0">
                  <a:pos x="252" y="8"/>
                </a:cxn>
                <a:cxn ang="0">
                  <a:pos x="291" y="8"/>
                </a:cxn>
                <a:cxn ang="0">
                  <a:pos x="326" y="12"/>
                </a:cxn>
                <a:cxn ang="0">
                  <a:pos x="360" y="20"/>
                </a:cxn>
                <a:cxn ang="0">
                  <a:pos x="395" y="28"/>
                </a:cxn>
                <a:cxn ang="0">
                  <a:pos x="434" y="36"/>
                </a:cxn>
                <a:cxn ang="0">
                  <a:pos x="469" y="44"/>
                </a:cxn>
                <a:cxn ang="0">
                  <a:pos x="504" y="56"/>
                </a:cxn>
                <a:cxn ang="0">
                  <a:pos x="538" y="60"/>
                </a:cxn>
                <a:cxn ang="0">
                  <a:pos x="577" y="60"/>
                </a:cxn>
                <a:cxn ang="0">
                  <a:pos x="612" y="52"/>
                </a:cxn>
                <a:cxn ang="0">
                  <a:pos x="647" y="32"/>
                </a:cxn>
                <a:cxn ang="0">
                  <a:pos x="681" y="24"/>
                </a:cxn>
                <a:cxn ang="0">
                  <a:pos x="720" y="16"/>
                </a:cxn>
                <a:cxn ang="0">
                  <a:pos x="755" y="8"/>
                </a:cxn>
                <a:cxn ang="0">
                  <a:pos x="790" y="4"/>
                </a:cxn>
                <a:cxn ang="0">
                  <a:pos x="825" y="0"/>
                </a:cxn>
                <a:cxn ang="0">
                  <a:pos x="864" y="4"/>
                </a:cxn>
                <a:cxn ang="0">
                  <a:pos x="898" y="8"/>
                </a:cxn>
                <a:cxn ang="0">
                  <a:pos x="933" y="4"/>
                </a:cxn>
                <a:cxn ang="0">
                  <a:pos x="968" y="4"/>
                </a:cxn>
                <a:cxn ang="0">
                  <a:pos x="1007" y="4"/>
                </a:cxn>
                <a:cxn ang="0">
                  <a:pos x="1041" y="0"/>
                </a:cxn>
                <a:cxn ang="0">
                  <a:pos x="1076" y="4"/>
                </a:cxn>
                <a:cxn ang="0">
                  <a:pos x="1115" y="4"/>
                </a:cxn>
              </a:cxnLst>
              <a:rect l="0" t="0" r="r" b="b"/>
              <a:pathLst>
                <a:path w="1115" h="60">
                  <a:moveTo>
                    <a:pt x="0" y="4"/>
                  </a:moveTo>
                  <a:lnTo>
                    <a:pt x="39" y="8"/>
                  </a:lnTo>
                  <a:lnTo>
                    <a:pt x="74" y="4"/>
                  </a:lnTo>
                  <a:lnTo>
                    <a:pt x="109" y="8"/>
                  </a:lnTo>
                  <a:lnTo>
                    <a:pt x="148" y="4"/>
                  </a:lnTo>
                  <a:lnTo>
                    <a:pt x="183" y="8"/>
                  </a:lnTo>
                  <a:lnTo>
                    <a:pt x="217" y="4"/>
                  </a:lnTo>
                  <a:lnTo>
                    <a:pt x="252" y="8"/>
                  </a:lnTo>
                  <a:lnTo>
                    <a:pt x="291" y="8"/>
                  </a:lnTo>
                  <a:lnTo>
                    <a:pt x="326" y="12"/>
                  </a:lnTo>
                  <a:lnTo>
                    <a:pt x="360" y="20"/>
                  </a:lnTo>
                  <a:lnTo>
                    <a:pt x="395" y="28"/>
                  </a:lnTo>
                  <a:lnTo>
                    <a:pt x="434" y="36"/>
                  </a:lnTo>
                  <a:lnTo>
                    <a:pt x="469" y="44"/>
                  </a:lnTo>
                  <a:lnTo>
                    <a:pt x="504" y="56"/>
                  </a:lnTo>
                  <a:lnTo>
                    <a:pt x="538" y="60"/>
                  </a:lnTo>
                  <a:lnTo>
                    <a:pt x="577" y="60"/>
                  </a:lnTo>
                  <a:lnTo>
                    <a:pt x="612" y="52"/>
                  </a:lnTo>
                  <a:lnTo>
                    <a:pt x="647" y="32"/>
                  </a:lnTo>
                  <a:lnTo>
                    <a:pt x="681" y="24"/>
                  </a:lnTo>
                  <a:lnTo>
                    <a:pt x="720" y="16"/>
                  </a:lnTo>
                  <a:lnTo>
                    <a:pt x="755" y="8"/>
                  </a:lnTo>
                  <a:lnTo>
                    <a:pt x="790" y="4"/>
                  </a:lnTo>
                  <a:lnTo>
                    <a:pt x="825" y="0"/>
                  </a:lnTo>
                  <a:lnTo>
                    <a:pt x="864" y="4"/>
                  </a:lnTo>
                  <a:lnTo>
                    <a:pt x="898" y="8"/>
                  </a:lnTo>
                  <a:lnTo>
                    <a:pt x="933" y="4"/>
                  </a:lnTo>
                  <a:lnTo>
                    <a:pt x="968" y="4"/>
                  </a:lnTo>
                  <a:lnTo>
                    <a:pt x="1007" y="4"/>
                  </a:lnTo>
                  <a:lnTo>
                    <a:pt x="1041" y="0"/>
                  </a:lnTo>
                  <a:lnTo>
                    <a:pt x="1076" y="4"/>
                  </a:lnTo>
                  <a:lnTo>
                    <a:pt x="1115" y="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36" name="Freeform 108"/>
            <p:cNvSpPr>
              <a:spLocks/>
            </p:cNvSpPr>
            <p:nvPr/>
          </p:nvSpPr>
          <p:spPr bwMode="auto">
            <a:xfrm>
              <a:off x="2943572" y="5068888"/>
              <a:ext cx="1770062" cy="152400"/>
            </a:xfrm>
            <a:custGeom>
              <a:avLst/>
              <a:gdLst/>
              <a:ahLst/>
              <a:cxnLst>
                <a:cxn ang="0">
                  <a:pos x="0" y="40"/>
                </a:cxn>
                <a:cxn ang="0">
                  <a:pos x="39" y="36"/>
                </a:cxn>
                <a:cxn ang="0">
                  <a:pos x="74" y="76"/>
                </a:cxn>
                <a:cxn ang="0">
                  <a:pos x="109" y="20"/>
                </a:cxn>
                <a:cxn ang="0">
                  <a:pos x="148" y="40"/>
                </a:cxn>
                <a:cxn ang="0">
                  <a:pos x="183" y="12"/>
                </a:cxn>
                <a:cxn ang="0">
                  <a:pos x="217" y="88"/>
                </a:cxn>
                <a:cxn ang="0">
                  <a:pos x="252" y="32"/>
                </a:cxn>
                <a:cxn ang="0">
                  <a:pos x="291" y="24"/>
                </a:cxn>
                <a:cxn ang="0">
                  <a:pos x="326" y="64"/>
                </a:cxn>
                <a:cxn ang="0">
                  <a:pos x="360" y="48"/>
                </a:cxn>
                <a:cxn ang="0">
                  <a:pos x="395" y="12"/>
                </a:cxn>
                <a:cxn ang="0">
                  <a:pos x="434" y="48"/>
                </a:cxn>
                <a:cxn ang="0">
                  <a:pos x="469" y="48"/>
                </a:cxn>
                <a:cxn ang="0">
                  <a:pos x="504" y="36"/>
                </a:cxn>
                <a:cxn ang="0">
                  <a:pos x="538" y="36"/>
                </a:cxn>
                <a:cxn ang="0">
                  <a:pos x="577" y="0"/>
                </a:cxn>
                <a:cxn ang="0">
                  <a:pos x="612" y="16"/>
                </a:cxn>
                <a:cxn ang="0">
                  <a:pos x="647" y="96"/>
                </a:cxn>
                <a:cxn ang="0">
                  <a:pos x="681" y="44"/>
                </a:cxn>
                <a:cxn ang="0">
                  <a:pos x="720" y="12"/>
                </a:cxn>
                <a:cxn ang="0">
                  <a:pos x="755" y="40"/>
                </a:cxn>
                <a:cxn ang="0">
                  <a:pos x="790" y="32"/>
                </a:cxn>
                <a:cxn ang="0">
                  <a:pos x="825" y="44"/>
                </a:cxn>
                <a:cxn ang="0">
                  <a:pos x="864" y="44"/>
                </a:cxn>
                <a:cxn ang="0">
                  <a:pos x="898" y="36"/>
                </a:cxn>
                <a:cxn ang="0">
                  <a:pos x="933" y="44"/>
                </a:cxn>
                <a:cxn ang="0">
                  <a:pos x="968" y="28"/>
                </a:cxn>
                <a:cxn ang="0">
                  <a:pos x="1007" y="44"/>
                </a:cxn>
                <a:cxn ang="0">
                  <a:pos x="1041" y="36"/>
                </a:cxn>
                <a:cxn ang="0">
                  <a:pos x="1076" y="44"/>
                </a:cxn>
                <a:cxn ang="0">
                  <a:pos x="1115" y="44"/>
                </a:cxn>
              </a:cxnLst>
              <a:rect l="0" t="0" r="r" b="b"/>
              <a:pathLst>
                <a:path w="1115" h="96">
                  <a:moveTo>
                    <a:pt x="0" y="40"/>
                  </a:moveTo>
                  <a:lnTo>
                    <a:pt x="39" y="36"/>
                  </a:lnTo>
                  <a:lnTo>
                    <a:pt x="74" y="76"/>
                  </a:lnTo>
                  <a:lnTo>
                    <a:pt x="109" y="20"/>
                  </a:lnTo>
                  <a:lnTo>
                    <a:pt x="148" y="40"/>
                  </a:lnTo>
                  <a:lnTo>
                    <a:pt x="183" y="12"/>
                  </a:lnTo>
                  <a:lnTo>
                    <a:pt x="217" y="88"/>
                  </a:lnTo>
                  <a:lnTo>
                    <a:pt x="252" y="32"/>
                  </a:lnTo>
                  <a:lnTo>
                    <a:pt x="291" y="24"/>
                  </a:lnTo>
                  <a:lnTo>
                    <a:pt x="326" y="64"/>
                  </a:lnTo>
                  <a:lnTo>
                    <a:pt x="360" y="48"/>
                  </a:lnTo>
                  <a:lnTo>
                    <a:pt x="395" y="12"/>
                  </a:lnTo>
                  <a:lnTo>
                    <a:pt x="434" y="48"/>
                  </a:lnTo>
                  <a:lnTo>
                    <a:pt x="469" y="48"/>
                  </a:lnTo>
                  <a:lnTo>
                    <a:pt x="504" y="36"/>
                  </a:lnTo>
                  <a:lnTo>
                    <a:pt x="538" y="36"/>
                  </a:lnTo>
                  <a:lnTo>
                    <a:pt x="577" y="0"/>
                  </a:lnTo>
                  <a:lnTo>
                    <a:pt x="612" y="16"/>
                  </a:lnTo>
                  <a:lnTo>
                    <a:pt x="647" y="96"/>
                  </a:lnTo>
                  <a:lnTo>
                    <a:pt x="681" y="44"/>
                  </a:lnTo>
                  <a:lnTo>
                    <a:pt x="720" y="12"/>
                  </a:lnTo>
                  <a:lnTo>
                    <a:pt x="755" y="40"/>
                  </a:lnTo>
                  <a:lnTo>
                    <a:pt x="790" y="32"/>
                  </a:lnTo>
                  <a:lnTo>
                    <a:pt x="825" y="44"/>
                  </a:lnTo>
                  <a:lnTo>
                    <a:pt x="864" y="44"/>
                  </a:lnTo>
                  <a:lnTo>
                    <a:pt x="898" y="36"/>
                  </a:lnTo>
                  <a:lnTo>
                    <a:pt x="933" y="44"/>
                  </a:lnTo>
                  <a:lnTo>
                    <a:pt x="968" y="28"/>
                  </a:lnTo>
                  <a:lnTo>
                    <a:pt x="1007" y="44"/>
                  </a:lnTo>
                  <a:lnTo>
                    <a:pt x="1041" y="36"/>
                  </a:lnTo>
                  <a:lnTo>
                    <a:pt x="1076" y="44"/>
                  </a:lnTo>
                  <a:lnTo>
                    <a:pt x="1115" y="4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37" name="Freeform 109"/>
            <p:cNvSpPr>
              <a:spLocks/>
            </p:cNvSpPr>
            <p:nvPr/>
          </p:nvSpPr>
          <p:spPr bwMode="auto">
            <a:xfrm>
              <a:off x="2943572" y="4389438"/>
              <a:ext cx="1770062" cy="806450"/>
            </a:xfrm>
            <a:custGeom>
              <a:avLst/>
              <a:gdLst/>
              <a:ahLst/>
              <a:cxnLst>
                <a:cxn ang="0">
                  <a:pos x="39" y="436"/>
                </a:cxn>
                <a:cxn ang="0">
                  <a:pos x="109" y="436"/>
                </a:cxn>
                <a:cxn ang="0">
                  <a:pos x="183" y="436"/>
                </a:cxn>
                <a:cxn ang="0">
                  <a:pos x="252" y="428"/>
                </a:cxn>
                <a:cxn ang="0">
                  <a:pos x="326" y="388"/>
                </a:cxn>
                <a:cxn ang="0">
                  <a:pos x="395" y="276"/>
                </a:cxn>
                <a:cxn ang="0">
                  <a:pos x="469" y="96"/>
                </a:cxn>
                <a:cxn ang="0">
                  <a:pos x="538" y="0"/>
                </a:cxn>
                <a:cxn ang="0">
                  <a:pos x="612" y="100"/>
                </a:cxn>
                <a:cxn ang="0">
                  <a:pos x="681" y="272"/>
                </a:cxn>
                <a:cxn ang="0">
                  <a:pos x="755" y="384"/>
                </a:cxn>
                <a:cxn ang="0">
                  <a:pos x="825" y="420"/>
                </a:cxn>
                <a:cxn ang="0">
                  <a:pos x="898" y="436"/>
                </a:cxn>
                <a:cxn ang="0">
                  <a:pos x="968" y="432"/>
                </a:cxn>
                <a:cxn ang="0">
                  <a:pos x="1041" y="428"/>
                </a:cxn>
                <a:cxn ang="0">
                  <a:pos x="1115" y="432"/>
                </a:cxn>
                <a:cxn ang="0">
                  <a:pos x="1076" y="504"/>
                </a:cxn>
                <a:cxn ang="0">
                  <a:pos x="1007" y="504"/>
                </a:cxn>
                <a:cxn ang="0">
                  <a:pos x="933" y="504"/>
                </a:cxn>
                <a:cxn ang="0">
                  <a:pos x="864" y="500"/>
                </a:cxn>
                <a:cxn ang="0">
                  <a:pos x="790" y="480"/>
                </a:cxn>
                <a:cxn ang="0">
                  <a:pos x="720" y="416"/>
                </a:cxn>
                <a:cxn ang="0">
                  <a:pos x="647" y="256"/>
                </a:cxn>
                <a:cxn ang="0">
                  <a:pos x="577" y="100"/>
                </a:cxn>
                <a:cxn ang="0">
                  <a:pos x="504" y="96"/>
                </a:cxn>
                <a:cxn ang="0">
                  <a:pos x="434" y="260"/>
                </a:cxn>
                <a:cxn ang="0">
                  <a:pos x="360" y="420"/>
                </a:cxn>
                <a:cxn ang="0">
                  <a:pos x="291" y="488"/>
                </a:cxn>
                <a:cxn ang="0">
                  <a:pos x="217" y="500"/>
                </a:cxn>
                <a:cxn ang="0">
                  <a:pos x="148" y="504"/>
                </a:cxn>
                <a:cxn ang="0">
                  <a:pos x="74" y="504"/>
                </a:cxn>
                <a:cxn ang="0">
                  <a:pos x="0" y="504"/>
                </a:cxn>
              </a:cxnLst>
              <a:rect l="0" t="0" r="r" b="b"/>
              <a:pathLst>
                <a:path w="1115" h="508">
                  <a:moveTo>
                    <a:pt x="0" y="436"/>
                  </a:moveTo>
                  <a:lnTo>
                    <a:pt x="39" y="436"/>
                  </a:lnTo>
                  <a:lnTo>
                    <a:pt x="74" y="432"/>
                  </a:lnTo>
                  <a:lnTo>
                    <a:pt x="109" y="436"/>
                  </a:lnTo>
                  <a:lnTo>
                    <a:pt x="148" y="432"/>
                  </a:lnTo>
                  <a:lnTo>
                    <a:pt x="183" y="436"/>
                  </a:lnTo>
                  <a:lnTo>
                    <a:pt x="217" y="428"/>
                  </a:lnTo>
                  <a:lnTo>
                    <a:pt x="252" y="428"/>
                  </a:lnTo>
                  <a:lnTo>
                    <a:pt x="291" y="416"/>
                  </a:lnTo>
                  <a:lnTo>
                    <a:pt x="326" y="388"/>
                  </a:lnTo>
                  <a:lnTo>
                    <a:pt x="360" y="348"/>
                  </a:lnTo>
                  <a:lnTo>
                    <a:pt x="395" y="276"/>
                  </a:lnTo>
                  <a:lnTo>
                    <a:pt x="434" y="188"/>
                  </a:lnTo>
                  <a:lnTo>
                    <a:pt x="469" y="96"/>
                  </a:lnTo>
                  <a:lnTo>
                    <a:pt x="504" y="24"/>
                  </a:lnTo>
                  <a:lnTo>
                    <a:pt x="538" y="0"/>
                  </a:lnTo>
                  <a:lnTo>
                    <a:pt x="577" y="28"/>
                  </a:lnTo>
                  <a:lnTo>
                    <a:pt x="612" y="100"/>
                  </a:lnTo>
                  <a:lnTo>
                    <a:pt x="647" y="184"/>
                  </a:lnTo>
                  <a:lnTo>
                    <a:pt x="681" y="272"/>
                  </a:lnTo>
                  <a:lnTo>
                    <a:pt x="720" y="344"/>
                  </a:lnTo>
                  <a:lnTo>
                    <a:pt x="755" y="384"/>
                  </a:lnTo>
                  <a:lnTo>
                    <a:pt x="790" y="408"/>
                  </a:lnTo>
                  <a:lnTo>
                    <a:pt x="825" y="420"/>
                  </a:lnTo>
                  <a:lnTo>
                    <a:pt x="864" y="428"/>
                  </a:lnTo>
                  <a:lnTo>
                    <a:pt x="898" y="436"/>
                  </a:lnTo>
                  <a:lnTo>
                    <a:pt x="933" y="432"/>
                  </a:lnTo>
                  <a:lnTo>
                    <a:pt x="968" y="432"/>
                  </a:lnTo>
                  <a:lnTo>
                    <a:pt x="1007" y="432"/>
                  </a:lnTo>
                  <a:lnTo>
                    <a:pt x="1041" y="428"/>
                  </a:lnTo>
                  <a:lnTo>
                    <a:pt x="1076" y="432"/>
                  </a:lnTo>
                  <a:lnTo>
                    <a:pt x="1115" y="432"/>
                  </a:lnTo>
                  <a:lnTo>
                    <a:pt x="1115" y="504"/>
                  </a:lnTo>
                  <a:lnTo>
                    <a:pt x="1076" y="504"/>
                  </a:lnTo>
                  <a:lnTo>
                    <a:pt x="1041" y="500"/>
                  </a:lnTo>
                  <a:lnTo>
                    <a:pt x="1007" y="504"/>
                  </a:lnTo>
                  <a:lnTo>
                    <a:pt x="968" y="504"/>
                  </a:lnTo>
                  <a:lnTo>
                    <a:pt x="933" y="504"/>
                  </a:lnTo>
                  <a:lnTo>
                    <a:pt x="898" y="508"/>
                  </a:lnTo>
                  <a:lnTo>
                    <a:pt x="864" y="500"/>
                  </a:lnTo>
                  <a:lnTo>
                    <a:pt x="825" y="492"/>
                  </a:lnTo>
                  <a:lnTo>
                    <a:pt x="790" y="480"/>
                  </a:lnTo>
                  <a:lnTo>
                    <a:pt x="755" y="456"/>
                  </a:lnTo>
                  <a:lnTo>
                    <a:pt x="720" y="416"/>
                  </a:lnTo>
                  <a:lnTo>
                    <a:pt x="681" y="344"/>
                  </a:lnTo>
                  <a:lnTo>
                    <a:pt x="647" y="256"/>
                  </a:lnTo>
                  <a:lnTo>
                    <a:pt x="612" y="172"/>
                  </a:lnTo>
                  <a:lnTo>
                    <a:pt x="577" y="100"/>
                  </a:lnTo>
                  <a:lnTo>
                    <a:pt x="538" y="72"/>
                  </a:lnTo>
                  <a:lnTo>
                    <a:pt x="504" y="96"/>
                  </a:lnTo>
                  <a:lnTo>
                    <a:pt x="469" y="168"/>
                  </a:lnTo>
                  <a:lnTo>
                    <a:pt x="434" y="260"/>
                  </a:lnTo>
                  <a:lnTo>
                    <a:pt x="395" y="348"/>
                  </a:lnTo>
                  <a:lnTo>
                    <a:pt x="360" y="420"/>
                  </a:lnTo>
                  <a:lnTo>
                    <a:pt x="326" y="460"/>
                  </a:lnTo>
                  <a:lnTo>
                    <a:pt x="291" y="488"/>
                  </a:lnTo>
                  <a:lnTo>
                    <a:pt x="252" y="500"/>
                  </a:lnTo>
                  <a:lnTo>
                    <a:pt x="217" y="500"/>
                  </a:lnTo>
                  <a:lnTo>
                    <a:pt x="183" y="508"/>
                  </a:lnTo>
                  <a:lnTo>
                    <a:pt x="148" y="504"/>
                  </a:lnTo>
                  <a:lnTo>
                    <a:pt x="109" y="508"/>
                  </a:lnTo>
                  <a:lnTo>
                    <a:pt x="74" y="504"/>
                  </a:lnTo>
                  <a:lnTo>
                    <a:pt x="39" y="508"/>
                  </a:lnTo>
                  <a:lnTo>
                    <a:pt x="0" y="504"/>
                  </a:lnTo>
                  <a:lnTo>
                    <a:pt x="0" y="436"/>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38" name="Freeform 110"/>
            <p:cNvSpPr>
              <a:spLocks/>
            </p:cNvSpPr>
            <p:nvPr/>
          </p:nvSpPr>
          <p:spPr bwMode="auto">
            <a:xfrm>
              <a:off x="2943572" y="4389438"/>
              <a:ext cx="1770062" cy="806450"/>
            </a:xfrm>
            <a:custGeom>
              <a:avLst/>
              <a:gdLst/>
              <a:ahLst/>
              <a:cxnLst>
                <a:cxn ang="0">
                  <a:pos x="39" y="436"/>
                </a:cxn>
                <a:cxn ang="0">
                  <a:pos x="109" y="436"/>
                </a:cxn>
                <a:cxn ang="0">
                  <a:pos x="183" y="436"/>
                </a:cxn>
                <a:cxn ang="0">
                  <a:pos x="252" y="428"/>
                </a:cxn>
                <a:cxn ang="0">
                  <a:pos x="326" y="388"/>
                </a:cxn>
                <a:cxn ang="0">
                  <a:pos x="395" y="276"/>
                </a:cxn>
                <a:cxn ang="0">
                  <a:pos x="469" y="96"/>
                </a:cxn>
                <a:cxn ang="0">
                  <a:pos x="538" y="0"/>
                </a:cxn>
                <a:cxn ang="0">
                  <a:pos x="612" y="100"/>
                </a:cxn>
                <a:cxn ang="0">
                  <a:pos x="681" y="272"/>
                </a:cxn>
                <a:cxn ang="0">
                  <a:pos x="755" y="384"/>
                </a:cxn>
                <a:cxn ang="0">
                  <a:pos x="825" y="420"/>
                </a:cxn>
                <a:cxn ang="0">
                  <a:pos x="898" y="436"/>
                </a:cxn>
                <a:cxn ang="0">
                  <a:pos x="968" y="432"/>
                </a:cxn>
                <a:cxn ang="0">
                  <a:pos x="1041" y="428"/>
                </a:cxn>
                <a:cxn ang="0">
                  <a:pos x="1115" y="432"/>
                </a:cxn>
                <a:cxn ang="0">
                  <a:pos x="1076" y="504"/>
                </a:cxn>
                <a:cxn ang="0">
                  <a:pos x="1007" y="504"/>
                </a:cxn>
                <a:cxn ang="0">
                  <a:pos x="933" y="504"/>
                </a:cxn>
                <a:cxn ang="0">
                  <a:pos x="864" y="500"/>
                </a:cxn>
                <a:cxn ang="0">
                  <a:pos x="790" y="480"/>
                </a:cxn>
                <a:cxn ang="0">
                  <a:pos x="720" y="416"/>
                </a:cxn>
                <a:cxn ang="0">
                  <a:pos x="647" y="256"/>
                </a:cxn>
                <a:cxn ang="0">
                  <a:pos x="577" y="100"/>
                </a:cxn>
                <a:cxn ang="0">
                  <a:pos x="504" y="96"/>
                </a:cxn>
                <a:cxn ang="0">
                  <a:pos x="434" y="260"/>
                </a:cxn>
                <a:cxn ang="0">
                  <a:pos x="360" y="420"/>
                </a:cxn>
                <a:cxn ang="0">
                  <a:pos x="291" y="488"/>
                </a:cxn>
                <a:cxn ang="0">
                  <a:pos x="217" y="500"/>
                </a:cxn>
                <a:cxn ang="0">
                  <a:pos x="148" y="504"/>
                </a:cxn>
                <a:cxn ang="0">
                  <a:pos x="74" y="504"/>
                </a:cxn>
                <a:cxn ang="0">
                  <a:pos x="0" y="504"/>
                </a:cxn>
              </a:cxnLst>
              <a:rect l="0" t="0" r="r" b="b"/>
              <a:pathLst>
                <a:path w="1115" h="508">
                  <a:moveTo>
                    <a:pt x="0" y="436"/>
                  </a:moveTo>
                  <a:lnTo>
                    <a:pt x="39" y="436"/>
                  </a:lnTo>
                  <a:lnTo>
                    <a:pt x="74" y="432"/>
                  </a:lnTo>
                  <a:lnTo>
                    <a:pt x="109" y="436"/>
                  </a:lnTo>
                  <a:lnTo>
                    <a:pt x="148" y="432"/>
                  </a:lnTo>
                  <a:lnTo>
                    <a:pt x="183" y="436"/>
                  </a:lnTo>
                  <a:lnTo>
                    <a:pt x="217" y="428"/>
                  </a:lnTo>
                  <a:lnTo>
                    <a:pt x="252" y="428"/>
                  </a:lnTo>
                  <a:lnTo>
                    <a:pt x="291" y="416"/>
                  </a:lnTo>
                  <a:lnTo>
                    <a:pt x="326" y="388"/>
                  </a:lnTo>
                  <a:lnTo>
                    <a:pt x="360" y="348"/>
                  </a:lnTo>
                  <a:lnTo>
                    <a:pt x="395" y="276"/>
                  </a:lnTo>
                  <a:lnTo>
                    <a:pt x="434" y="188"/>
                  </a:lnTo>
                  <a:lnTo>
                    <a:pt x="469" y="96"/>
                  </a:lnTo>
                  <a:lnTo>
                    <a:pt x="504" y="24"/>
                  </a:lnTo>
                  <a:lnTo>
                    <a:pt x="538" y="0"/>
                  </a:lnTo>
                  <a:lnTo>
                    <a:pt x="577" y="28"/>
                  </a:lnTo>
                  <a:lnTo>
                    <a:pt x="612" y="100"/>
                  </a:lnTo>
                  <a:lnTo>
                    <a:pt x="647" y="184"/>
                  </a:lnTo>
                  <a:lnTo>
                    <a:pt x="681" y="272"/>
                  </a:lnTo>
                  <a:lnTo>
                    <a:pt x="720" y="344"/>
                  </a:lnTo>
                  <a:lnTo>
                    <a:pt x="755" y="384"/>
                  </a:lnTo>
                  <a:lnTo>
                    <a:pt x="790" y="408"/>
                  </a:lnTo>
                  <a:lnTo>
                    <a:pt x="825" y="420"/>
                  </a:lnTo>
                  <a:lnTo>
                    <a:pt x="864" y="428"/>
                  </a:lnTo>
                  <a:lnTo>
                    <a:pt x="898" y="436"/>
                  </a:lnTo>
                  <a:lnTo>
                    <a:pt x="933" y="432"/>
                  </a:lnTo>
                  <a:lnTo>
                    <a:pt x="968" y="432"/>
                  </a:lnTo>
                  <a:lnTo>
                    <a:pt x="1007" y="432"/>
                  </a:lnTo>
                  <a:lnTo>
                    <a:pt x="1041" y="428"/>
                  </a:lnTo>
                  <a:lnTo>
                    <a:pt x="1076" y="432"/>
                  </a:lnTo>
                  <a:lnTo>
                    <a:pt x="1115" y="432"/>
                  </a:lnTo>
                  <a:lnTo>
                    <a:pt x="1115" y="504"/>
                  </a:lnTo>
                  <a:lnTo>
                    <a:pt x="1076" y="504"/>
                  </a:lnTo>
                  <a:lnTo>
                    <a:pt x="1041" y="500"/>
                  </a:lnTo>
                  <a:lnTo>
                    <a:pt x="1007" y="504"/>
                  </a:lnTo>
                  <a:lnTo>
                    <a:pt x="968" y="504"/>
                  </a:lnTo>
                  <a:lnTo>
                    <a:pt x="933" y="504"/>
                  </a:lnTo>
                  <a:lnTo>
                    <a:pt x="898" y="508"/>
                  </a:lnTo>
                  <a:lnTo>
                    <a:pt x="864" y="500"/>
                  </a:lnTo>
                  <a:lnTo>
                    <a:pt x="825" y="492"/>
                  </a:lnTo>
                  <a:lnTo>
                    <a:pt x="790" y="480"/>
                  </a:lnTo>
                  <a:lnTo>
                    <a:pt x="755" y="456"/>
                  </a:lnTo>
                  <a:lnTo>
                    <a:pt x="720" y="416"/>
                  </a:lnTo>
                  <a:lnTo>
                    <a:pt x="681" y="344"/>
                  </a:lnTo>
                  <a:lnTo>
                    <a:pt x="647" y="256"/>
                  </a:lnTo>
                  <a:lnTo>
                    <a:pt x="612" y="172"/>
                  </a:lnTo>
                  <a:lnTo>
                    <a:pt x="577" y="100"/>
                  </a:lnTo>
                  <a:lnTo>
                    <a:pt x="538" y="72"/>
                  </a:lnTo>
                  <a:lnTo>
                    <a:pt x="504" y="96"/>
                  </a:lnTo>
                  <a:lnTo>
                    <a:pt x="469" y="168"/>
                  </a:lnTo>
                  <a:lnTo>
                    <a:pt x="434" y="260"/>
                  </a:lnTo>
                  <a:lnTo>
                    <a:pt x="395" y="348"/>
                  </a:lnTo>
                  <a:lnTo>
                    <a:pt x="360" y="420"/>
                  </a:lnTo>
                  <a:lnTo>
                    <a:pt x="326" y="460"/>
                  </a:lnTo>
                  <a:lnTo>
                    <a:pt x="291" y="488"/>
                  </a:lnTo>
                  <a:lnTo>
                    <a:pt x="252" y="500"/>
                  </a:lnTo>
                  <a:lnTo>
                    <a:pt x="217" y="500"/>
                  </a:lnTo>
                  <a:lnTo>
                    <a:pt x="183" y="508"/>
                  </a:lnTo>
                  <a:lnTo>
                    <a:pt x="148" y="504"/>
                  </a:lnTo>
                  <a:lnTo>
                    <a:pt x="109" y="508"/>
                  </a:lnTo>
                  <a:lnTo>
                    <a:pt x="74" y="504"/>
                  </a:lnTo>
                  <a:lnTo>
                    <a:pt x="39" y="508"/>
                  </a:lnTo>
                  <a:lnTo>
                    <a:pt x="0" y="504"/>
                  </a:lnTo>
                  <a:lnTo>
                    <a:pt x="0" y="436"/>
                  </a:lnTo>
                </a:path>
              </a:pathLst>
            </a:custGeom>
            <a:noFill/>
            <a:ln w="0">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39" name="Freeform 111"/>
            <p:cNvSpPr>
              <a:spLocks/>
            </p:cNvSpPr>
            <p:nvPr/>
          </p:nvSpPr>
          <p:spPr bwMode="auto">
            <a:xfrm>
              <a:off x="2943572" y="4897438"/>
              <a:ext cx="1770062" cy="488950"/>
            </a:xfrm>
            <a:custGeom>
              <a:avLst/>
              <a:gdLst/>
              <a:ahLst/>
              <a:cxnLst>
                <a:cxn ang="0">
                  <a:pos x="39" y="36"/>
                </a:cxn>
                <a:cxn ang="0">
                  <a:pos x="109" y="20"/>
                </a:cxn>
                <a:cxn ang="0">
                  <a:pos x="183" y="12"/>
                </a:cxn>
                <a:cxn ang="0">
                  <a:pos x="252" y="32"/>
                </a:cxn>
                <a:cxn ang="0">
                  <a:pos x="326" y="64"/>
                </a:cxn>
                <a:cxn ang="0">
                  <a:pos x="395" y="12"/>
                </a:cxn>
                <a:cxn ang="0">
                  <a:pos x="469" y="52"/>
                </a:cxn>
                <a:cxn ang="0">
                  <a:pos x="538" y="36"/>
                </a:cxn>
                <a:cxn ang="0">
                  <a:pos x="612" y="16"/>
                </a:cxn>
                <a:cxn ang="0">
                  <a:pos x="681" y="44"/>
                </a:cxn>
                <a:cxn ang="0">
                  <a:pos x="755" y="44"/>
                </a:cxn>
                <a:cxn ang="0">
                  <a:pos x="825" y="44"/>
                </a:cxn>
                <a:cxn ang="0">
                  <a:pos x="898" y="36"/>
                </a:cxn>
                <a:cxn ang="0">
                  <a:pos x="968" y="28"/>
                </a:cxn>
                <a:cxn ang="0">
                  <a:pos x="1041" y="40"/>
                </a:cxn>
                <a:cxn ang="0">
                  <a:pos x="1115" y="48"/>
                </a:cxn>
                <a:cxn ang="0">
                  <a:pos x="1076" y="260"/>
                </a:cxn>
                <a:cxn ang="0">
                  <a:pos x="1007" y="260"/>
                </a:cxn>
                <a:cxn ang="0">
                  <a:pos x="933" y="260"/>
                </a:cxn>
                <a:cxn ang="0">
                  <a:pos x="864" y="260"/>
                </a:cxn>
                <a:cxn ang="0">
                  <a:pos x="790" y="248"/>
                </a:cxn>
                <a:cxn ang="0">
                  <a:pos x="720" y="228"/>
                </a:cxn>
                <a:cxn ang="0">
                  <a:pos x="647" y="308"/>
                </a:cxn>
                <a:cxn ang="0">
                  <a:pos x="577" y="212"/>
                </a:cxn>
                <a:cxn ang="0">
                  <a:pos x="504" y="252"/>
                </a:cxn>
                <a:cxn ang="0">
                  <a:pos x="434" y="264"/>
                </a:cxn>
                <a:cxn ang="0">
                  <a:pos x="360" y="260"/>
                </a:cxn>
                <a:cxn ang="0">
                  <a:pos x="291" y="240"/>
                </a:cxn>
                <a:cxn ang="0">
                  <a:pos x="217" y="304"/>
                </a:cxn>
                <a:cxn ang="0">
                  <a:pos x="148" y="252"/>
                </a:cxn>
                <a:cxn ang="0">
                  <a:pos x="74" y="292"/>
                </a:cxn>
                <a:cxn ang="0">
                  <a:pos x="0" y="256"/>
                </a:cxn>
              </a:cxnLst>
              <a:rect l="0" t="0" r="r" b="b"/>
              <a:pathLst>
                <a:path w="1115" h="308">
                  <a:moveTo>
                    <a:pt x="0" y="44"/>
                  </a:moveTo>
                  <a:lnTo>
                    <a:pt x="39" y="36"/>
                  </a:lnTo>
                  <a:lnTo>
                    <a:pt x="74" y="80"/>
                  </a:lnTo>
                  <a:lnTo>
                    <a:pt x="109" y="20"/>
                  </a:lnTo>
                  <a:lnTo>
                    <a:pt x="148" y="40"/>
                  </a:lnTo>
                  <a:lnTo>
                    <a:pt x="183" y="12"/>
                  </a:lnTo>
                  <a:lnTo>
                    <a:pt x="217" y="88"/>
                  </a:lnTo>
                  <a:lnTo>
                    <a:pt x="252" y="32"/>
                  </a:lnTo>
                  <a:lnTo>
                    <a:pt x="291" y="24"/>
                  </a:lnTo>
                  <a:lnTo>
                    <a:pt x="326" y="64"/>
                  </a:lnTo>
                  <a:lnTo>
                    <a:pt x="360" y="48"/>
                  </a:lnTo>
                  <a:lnTo>
                    <a:pt x="395" y="12"/>
                  </a:lnTo>
                  <a:lnTo>
                    <a:pt x="434" y="48"/>
                  </a:lnTo>
                  <a:lnTo>
                    <a:pt x="469" y="52"/>
                  </a:lnTo>
                  <a:lnTo>
                    <a:pt x="504" y="40"/>
                  </a:lnTo>
                  <a:lnTo>
                    <a:pt x="538" y="36"/>
                  </a:lnTo>
                  <a:lnTo>
                    <a:pt x="577" y="0"/>
                  </a:lnTo>
                  <a:lnTo>
                    <a:pt x="612" y="16"/>
                  </a:lnTo>
                  <a:lnTo>
                    <a:pt x="647" y="96"/>
                  </a:lnTo>
                  <a:lnTo>
                    <a:pt x="681" y="44"/>
                  </a:lnTo>
                  <a:lnTo>
                    <a:pt x="720" y="16"/>
                  </a:lnTo>
                  <a:lnTo>
                    <a:pt x="755" y="44"/>
                  </a:lnTo>
                  <a:lnTo>
                    <a:pt x="790" y="36"/>
                  </a:lnTo>
                  <a:lnTo>
                    <a:pt x="825" y="44"/>
                  </a:lnTo>
                  <a:lnTo>
                    <a:pt x="864" y="44"/>
                  </a:lnTo>
                  <a:lnTo>
                    <a:pt x="898" y="36"/>
                  </a:lnTo>
                  <a:lnTo>
                    <a:pt x="933" y="48"/>
                  </a:lnTo>
                  <a:lnTo>
                    <a:pt x="968" y="28"/>
                  </a:lnTo>
                  <a:lnTo>
                    <a:pt x="1007" y="48"/>
                  </a:lnTo>
                  <a:lnTo>
                    <a:pt x="1041" y="40"/>
                  </a:lnTo>
                  <a:lnTo>
                    <a:pt x="1076" y="44"/>
                  </a:lnTo>
                  <a:lnTo>
                    <a:pt x="1115" y="48"/>
                  </a:lnTo>
                  <a:lnTo>
                    <a:pt x="1115" y="260"/>
                  </a:lnTo>
                  <a:lnTo>
                    <a:pt x="1076" y="260"/>
                  </a:lnTo>
                  <a:lnTo>
                    <a:pt x="1041" y="252"/>
                  </a:lnTo>
                  <a:lnTo>
                    <a:pt x="1007" y="260"/>
                  </a:lnTo>
                  <a:lnTo>
                    <a:pt x="968" y="240"/>
                  </a:lnTo>
                  <a:lnTo>
                    <a:pt x="933" y="260"/>
                  </a:lnTo>
                  <a:lnTo>
                    <a:pt x="898" y="248"/>
                  </a:lnTo>
                  <a:lnTo>
                    <a:pt x="864" y="260"/>
                  </a:lnTo>
                  <a:lnTo>
                    <a:pt x="825" y="256"/>
                  </a:lnTo>
                  <a:lnTo>
                    <a:pt x="790" y="248"/>
                  </a:lnTo>
                  <a:lnTo>
                    <a:pt x="755" y="256"/>
                  </a:lnTo>
                  <a:lnTo>
                    <a:pt x="720" y="228"/>
                  </a:lnTo>
                  <a:lnTo>
                    <a:pt x="681" y="256"/>
                  </a:lnTo>
                  <a:lnTo>
                    <a:pt x="647" y="308"/>
                  </a:lnTo>
                  <a:lnTo>
                    <a:pt x="612" y="232"/>
                  </a:lnTo>
                  <a:lnTo>
                    <a:pt x="577" y="212"/>
                  </a:lnTo>
                  <a:lnTo>
                    <a:pt x="538" y="248"/>
                  </a:lnTo>
                  <a:lnTo>
                    <a:pt x="504" y="252"/>
                  </a:lnTo>
                  <a:lnTo>
                    <a:pt x="469" y="264"/>
                  </a:lnTo>
                  <a:lnTo>
                    <a:pt x="434" y="264"/>
                  </a:lnTo>
                  <a:lnTo>
                    <a:pt x="395" y="228"/>
                  </a:lnTo>
                  <a:lnTo>
                    <a:pt x="360" y="260"/>
                  </a:lnTo>
                  <a:lnTo>
                    <a:pt x="326" y="276"/>
                  </a:lnTo>
                  <a:lnTo>
                    <a:pt x="291" y="240"/>
                  </a:lnTo>
                  <a:lnTo>
                    <a:pt x="252" y="244"/>
                  </a:lnTo>
                  <a:lnTo>
                    <a:pt x="217" y="304"/>
                  </a:lnTo>
                  <a:lnTo>
                    <a:pt x="183" y="224"/>
                  </a:lnTo>
                  <a:lnTo>
                    <a:pt x="148" y="252"/>
                  </a:lnTo>
                  <a:lnTo>
                    <a:pt x="109" y="236"/>
                  </a:lnTo>
                  <a:lnTo>
                    <a:pt x="74" y="292"/>
                  </a:lnTo>
                  <a:lnTo>
                    <a:pt x="39" y="252"/>
                  </a:lnTo>
                  <a:lnTo>
                    <a:pt x="0" y="256"/>
                  </a:lnTo>
                  <a:lnTo>
                    <a:pt x="0" y="44"/>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40" name="Freeform 112"/>
            <p:cNvSpPr>
              <a:spLocks/>
            </p:cNvSpPr>
            <p:nvPr/>
          </p:nvSpPr>
          <p:spPr bwMode="auto">
            <a:xfrm>
              <a:off x="2943572" y="4897438"/>
              <a:ext cx="1770062" cy="488950"/>
            </a:xfrm>
            <a:custGeom>
              <a:avLst/>
              <a:gdLst/>
              <a:ahLst/>
              <a:cxnLst>
                <a:cxn ang="0">
                  <a:pos x="39" y="36"/>
                </a:cxn>
                <a:cxn ang="0">
                  <a:pos x="109" y="20"/>
                </a:cxn>
                <a:cxn ang="0">
                  <a:pos x="183" y="12"/>
                </a:cxn>
                <a:cxn ang="0">
                  <a:pos x="252" y="32"/>
                </a:cxn>
                <a:cxn ang="0">
                  <a:pos x="326" y="64"/>
                </a:cxn>
                <a:cxn ang="0">
                  <a:pos x="395" y="12"/>
                </a:cxn>
                <a:cxn ang="0">
                  <a:pos x="469" y="52"/>
                </a:cxn>
                <a:cxn ang="0">
                  <a:pos x="538" y="36"/>
                </a:cxn>
                <a:cxn ang="0">
                  <a:pos x="612" y="16"/>
                </a:cxn>
                <a:cxn ang="0">
                  <a:pos x="681" y="44"/>
                </a:cxn>
                <a:cxn ang="0">
                  <a:pos x="755" y="44"/>
                </a:cxn>
                <a:cxn ang="0">
                  <a:pos x="825" y="44"/>
                </a:cxn>
                <a:cxn ang="0">
                  <a:pos x="898" y="36"/>
                </a:cxn>
                <a:cxn ang="0">
                  <a:pos x="968" y="28"/>
                </a:cxn>
                <a:cxn ang="0">
                  <a:pos x="1041" y="40"/>
                </a:cxn>
                <a:cxn ang="0">
                  <a:pos x="1115" y="48"/>
                </a:cxn>
                <a:cxn ang="0">
                  <a:pos x="1076" y="260"/>
                </a:cxn>
                <a:cxn ang="0">
                  <a:pos x="1007" y="260"/>
                </a:cxn>
                <a:cxn ang="0">
                  <a:pos x="933" y="260"/>
                </a:cxn>
                <a:cxn ang="0">
                  <a:pos x="864" y="260"/>
                </a:cxn>
                <a:cxn ang="0">
                  <a:pos x="790" y="248"/>
                </a:cxn>
                <a:cxn ang="0">
                  <a:pos x="720" y="228"/>
                </a:cxn>
                <a:cxn ang="0">
                  <a:pos x="647" y="308"/>
                </a:cxn>
                <a:cxn ang="0">
                  <a:pos x="577" y="212"/>
                </a:cxn>
                <a:cxn ang="0">
                  <a:pos x="504" y="252"/>
                </a:cxn>
                <a:cxn ang="0">
                  <a:pos x="434" y="264"/>
                </a:cxn>
                <a:cxn ang="0">
                  <a:pos x="360" y="260"/>
                </a:cxn>
                <a:cxn ang="0">
                  <a:pos x="291" y="240"/>
                </a:cxn>
                <a:cxn ang="0">
                  <a:pos x="217" y="304"/>
                </a:cxn>
                <a:cxn ang="0">
                  <a:pos x="148" y="252"/>
                </a:cxn>
                <a:cxn ang="0">
                  <a:pos x="74" y="292"/>
                </a:cxn>
                <a:cxn ang="0">
                  <a:pos x="0" y="256"/>
                </a:cxn>
              </a:cxnLst>
              <a:rect l="0" t="0" r="r" b="b"/>
              <a:pathLst>
                <a:path w="1115" h="308">
                  <a:moveTo>
                    <a:pt x="0" y="44"/>
                  </a:moveTo>
                  <a:lnTo>
                    <a:pt x="39" y="36"/>
                  </a:lnTo>
                  <a:lnTo>
                    <a:pt x="74" y="80"/>
                  </a:lnTo>
                  <a:lnTo>
                    <a:pt x="109" y="20"/>
                  </a:lnTo>
                  <a:lnTo>
                    <a:pt x="148" y="40"/>
                  </a:lnTo>
                  <a:lnTo>
                    <a:pt x="183" y="12"/>
                  </a:lnTo>
                  <a:lnTo>
                    <a:pt x="217" y="88"/>
                  </a:lnTo>
                  <a:lnTo>
                    <a:pt x="252" y="32"/>
                  </a:lnTo>
                  <a:lnTo>
                    <a:pt x="291" y="24"/>
                  </a:lnTo>
                  <a:lnTo>
                    <a:pt x="326" y="64"/>
                  </a:lnTo>
                  <a:lnTo>
                    <a:pt x="360" y="48"/>
                  </a:lnTo>
                  <a:lnTo>
                    <a:pt x="395" y="12"/>
                  </a:lnTo>
                  <a:lnTo>
                    <a:pt x="434" y="48"/>
                  </a:lnTo>
                  <a:lnTo>
                    <a:pt x="469" y="52"/>
                  </a:lnTo>
                  <a:lnTo>
                    <a:pt x="504" y="40"/>
                  </a:lnTo>
                  <a:lnTo>
                    <a:pt x="538" y="36"/>
                  </a:lnTo>
                  <a:lnTo>
                    <a:pt x="577" y="0"/>
                  </a:lnTo>
                  <a:lnTo>
                    <a:pt x="612" y="16"/>
                  </a:lnTo>
                  <a:lnTo>
                    <a:pt x="647" y="96"/>
                  </a:lnTo>
                  <a:lnTo>
                    <a:pt x="681" y="44"/>
                  </a:lnTo>
                  <a:lnTo>
                    <a:pt x="720" y="16"/>
                  </a:lnTo>
                  <a:lnTo>
                    <a:pt x="755" y="44"/>
                  </a:lnTo>
                  <a:lnTo>
                    <a:pt x="790" y="36"/>
                  </a:lnTo>
                  <a:lnTo>
                    <a:pt x="825" y="44"/>
                  </a:lnTo>
                  <a:lnTo>
                    <a:pt x="864" y="44"/>
                  </a:lnTo>
                  <a:lnTo>
                    <a:pt x="898" y="36"/>
                  </a:lnTo>
                  <a:lnTo>
                    <a:pt x="933" y="48"/>
                  </a:lnTo>
                  <a:lnTo>
                    <a:pt x="968" y="28"/>
                  </a:lnTo>
                  <a:lnTo>
                    <a:pt x="1007" y="48"/>
                  </a:lnTo>
                  <a:lnTo>
                    <a:pt x="1041" y="40"/>
                  </a:lnTo>
                  <a:lnTo>
                    <a:pt x="1076" y="44"/>
                  </a:lnTo>
                  <a:lnTo>
                    <a:pt x="1115" y="48"/>
                  </a:lnTo>
                  <a:lnTo>
                    <a:pt x="1115" y="260"/>
                  </a:lnTo>
                  <a:lnTo>
                    <a:pt x="1076" y="260"/>
                  </a:lnTo>
                  <a:lnTo>
                    <a:pt x="1041" y="252"/>
                  </a:lnTo>
                  <a:lnTo>
                    <a:pt x="1007" y="260"/>
                  </a:lnTo>
                  <a:lnTo>
                    <a:pt x="968" y="240"/>
                  </a:lnTo>
                  <a:lnTo>
                    <a:pt x="933" y="260"/>
                  </a:lnTo>
                  <a:lnTo>
                    <a:pt x="898" y="248"/>
                  </a:lnTo>
                  <a:lnTo>
                    <a:pt x="864" y="260"/>
                  </a:lnTo>
                  <a:lnTo>
                    <a:pt x="825" y="256"/>
                  </a:lnTo>
                  <a:lnTo>
                    <a:pt x="790" y="248"/>
                  </a:lnTo>
                  <a:lnTo>
                    <a:pt x="755" y="256"/>
                  </a:lnTo>
                  <a:lnTo>
                    <a:pt x="720" y="228"/>
                  </a:lnTo>
                  <a:lnTo>
                    <a:pt x="681" y="256"/>
                  </a:lnTo>
                  <a:lnTo>
                    <a:pt x="647" y="308"/>
                  </a:lnTo>
                  <a:lnTo>
                    <a:pt x="612" y="232"/>
                  </a:lnTo>
                  <a:lnTo>
                    <a:pt x="577" y="212"/>
                  </a:lnTo>
                  <a:lnTo>
                    <a:pt x="538" y="248"/>
                  </a:lnTo>
                  <a:lnTo>
                    <a:pt x="504" y="252"/>
                  </a:lnTo>
                  <a:lnTo>
                    <a:pt x="469" y="264"/>
                  </a:lnTo>
                  <a:lnTo>
                    <a:pt x="434" y="264"/>
                  </a:lnTo>
                  <a:lnTo>
                    <a:pt x="395" y="228"/>
                  </a:lnTo>
                  <a:lnTo>
                    <a:pt x="360" y="260"/>
                  </a:lnTo>
                  <a:lnTo>
                    <a:pt x="326" y="276"/>
                  </a:lnTo>
                  <a:lnTo>
                    <a:pt x="291" y="240"/>
                  </a:lnTo>
                  <a:lnTo>
                    <a:pt x="252" y="244"/>
                  </a:lnTo>
                  <a:lnTo>
                    <a:pt x="217" y="304"/>
                  </a:lnTo>
                  <a:lnTo>
                    <a:pt x="183" y="224"/>
                  </a:lnTo>
                  <a:lnTo>
                    <a:pt x="148" y="252"/>
                  </a:lnTo>
                  <a:lnTo>
                    <a:pt x="109" y="236"/>
                  </a:lnTo>
                  <a:lnTo>
                    <a:pt x="74" y="292"/>
                  </a:lnTo>
                  <a:lnTo>
                    <a:pt x="39" y="252"/>
                  </a:lnTo>
                  <a:lnTo>
                    <a:pt x="0" y="256"/>
                  </a:lnTo>
                  <a:lnTo>
                    <a:pt x="0" y="44"/>
                  </a:lnTo>
                </a:path>
              </a:pathLst>
            </a:custGeom>
            <a:noFill/>
            <a:ln w="0">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41" name="Freeform 113"/>
            <p:cNvSpPr>
              <a:spLocks/>
            </p:cNvSpPr>
            <p:nvPr/>
          </p:nvSpPr>
          <p:spPr bwMode="auto">
            <a:xfrm>
              <a:off x="2943572" y="5132388"/>
              <a:ext cx="1770062" cy="6350"/>
            </a:xfrm>
            <a:custGeom>
              <a:avLst/>
              <a:gdLst/>
              <a:ahLst/>
              <a:cxnLst>
                <a:cxn ang="0">
                  <a:pos x="0" y="0"/>
                </a:cxn>
                <a:cxn ang="0">
                  <a:pos x="39" y="4"/>
                </a:cxn>
                <a:cxn ang="0">
                  <a:pos x="74" y="4"/>
                </a:cxn>
                <a:cxn ang="0">
                  <a:pos x="109" y="4"/>
                </a:cxn>
                <a:cxn ang="0">
                  <a:pos x="148" y="0"/>
                </a:cxn>
                <a:cxn ang="0">
                  <a:pos x="183" y="4"/>
                </a:cxn>
                <a:cxn ang="0">
                  <a:pos x="217" y="0"/>
                </a:cxn>
                <a:cxn ang="0">
                  <a:pos x="252" y="0"/>
                </a:cxn>
                <a:cxn ang="0">
                  <a:pos x="291" y="0"/>
                </a:cxn>
                <a:cxn ang="0">
                  <a:pos x="326" y="0"/>
                </a:cxn>
                <a:cxn ang="0">
                  <a:pos x="360" y="0"/>
                </a:cxn>
                <a:cxn ang="0">
                  <a:pos x="395" y="0"/>
                </a:cxn>
                <a:cxn ang="0">
                  <a:pos x="434" y="0"/>
                </a:cxn>
                <a:cxn ang="0">
                  <a:pos x="469" y="0"/>
                </a:cxn>
                <a:cxn ang="0">
                  <a:pos x="504" y="4"/>
                </a:cxn>
                <a:cxn ang="0">
                  <a:pos x="538" y="4"/>
                </a:cxn>
                <a:cxn ang="0">
                  <a:pos x="577" y="0"/>
                </a:cxn>
                <a:cxn ang="0">
                  <a:pos x="612" y="4"/>
                </a:cxn>
                <a:cxn ang="0">
                  <a:pos x="647" y="0"/>
                </a:cxn>
                <a:cxn ang="0">
                  <a:pos x="681" y="0"/>
                </a:cxn>
                <a:cxn ang="0">
                  <a:pos x="720" y="0"/>
                </a:cxn>
                <a:cxn ang="0">
                  <a:pos x="755" y="4"/>
                </a:cxn>
                <a:cxn ang="0">
                  <a:pos x="790" y="4"/>
                </a:cxn>
                <a:cxn ang="0">
                  <a:pos x="825" y="4"/>
                </a:cxn>
                <a:cxn ang="0">
                  <a:pos x="864" y="0"/>
                </a:cxn>
                <a:cxn ang="0">
                  <a:pos x="898" y="0"/>
                </a:cxn>
                <a:cxn ang="0">
                  <a:pos x="933" y="0"/>
                </a:cxn>
                <a:cxn ang="0">
                  <a:pos x="968" y="4"/>
                </a:cxn>
                <a:cxn ang="0">
                  <a:pos x="1007" y="4"/>
                </a:cxn>
                <a:cxn ang="0">
                  <a:pos x="1041" y="0"/>
                </a:cxn>
                <a:cxn ang="0">
                  <a:pos x="1076" y="0"/>
                </a:cxn>
                <a:cxn ang="0">
                  <a:pos x="1115" y="0"/>
                </a:cxn>
              </a:cxnLst>
              <a:rect l="0" t="0" r="r" b="b"/>
              <a:pathLst>
                <a:path w="1115" h="4">
                  <a:moveTo>
                    <a:pt x="0" y="0"/>
                  </a:moveTo>
                  <a:lnTo>
                    <a:pt x="39" y="4"/>
                  </a:lnTo>
                  <a:lnTo>
                    <a:pt x="74" y="4"/>
                  </a:lnTo>
                  <a:lnTo>
                    <a:pt x="109" y="4"/>
                  </a:lnTo>
                  <a:lnTo>
                    <a:pt x="148" y="0"/>
                  </a:lnTo>
                  <a:lnTo>
                    <a:pt x="183" y="4"/>
                  </a:lnTo>
                  <a:lnTo>
                    <a:pt x="217" y="0"/>
                  </a:lnTo>
                  <a:lnTo>
                    <a:pt x="252" y="0"/>
                  </a:lnTo>
                  <a:lnTo>
                    <a:pt x="291" y="0"/>
                  </a:lnTo>
                  <a:lnTo>
                    <a:pt x="326" y="0"/>
                  </a:lnTo>
                  <a:lnTo>
                    <a:pt x="360" y="0"/>
                  </a:lnTo>
                  <a:lnTo>
                    <a:pt x="395" y="0"/>
                  </a:lnTo>
                  <a:lnTo>
                    <a:pt x="434" y="0"/>
                  </a:lnTo>
                  <a:lnTo>
                    <a:pt x="469" y="0"/>
                  </a:lnTo>
                  <a:lnTo>
                    <a:pt x="504" y="4"/>
                  </a:lnTo>
                  <a:lnTo>
                    <a:pt x="538" y="4"/>
                  </a:lnTo>
                  <a:lnTo>
                    <a:pt x="577" y="0"/>
                  </a:lnTo>
                  <a:lnTo>
                    <a:pt x="612" y="4"/>
                  </a:lnTo>
                  <a:lnTo>
                    <a:pt x="647" y="0"/>
                  </a:lnTo>
                  <a:lnTo>
                    <a:pt x="681" y="0"/>
                  </a:lnTo>
                  <a:lnTo>
                    <a:pt x="720" y="0"/>
                  </a:lnTo>
                  <a:lnTo>
                    <a:pt x="755" y="4"/>
                  </a:lnTo>
                  <a:lnTo>
                    <a:pt x="790" y="4"/>
                  </a:lnTo>
                  <a:lnTo>
                    <a:pt x="825" y="4"/>
                  </a:lnTo>
                  <a:lnTo>
                    <a:pt x="864" y="0"/>
                  </a:lnTo>
                  <a:lnTo>
                    <a:pt x="898" y="0"/>
                  </a:lnTo>
                  <a:lnTo>
                    <a:pt x="933" y="0"/>
                  </a:lnTo>
                  <a:lnTo>
                    <a:pt x="968" y="4"/>
                  </a:lnTo>
                  <a:lnTo>
                    <a:pt x="1007" y="4"/>
                  </a:lnTo>
                  <a:lnTo>
                    <a:pt x="1041" y="0"/>
                  </a:lnTo>
                  <a:lnTo>
                    <a:pt x="1076" y="0"/>
                  </a:lnTo>
                  <a:lnTo>
                    <a:pt x="1115" y="0"/>
                  </a:lnTo>
                </a:path>
              </a:pathLst>
            </a:custGeom>
            <a:noFill/>
            <a:ln w="14288" cap="flat">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42" name="Freeform 114"/>
            <p:cNvSpPr>
              <a:spLocks/>
            </p:cNvSpPr>
            <p:nvPr/>
          </p:nvSpPr>
          <p:spPr bwMode="auto">
            <a:xfrm>
              <a:off x="2943572" y="5126038"/>
              <a:ext cx="1770062" cy="95250"/>
            </a:xfrm>
            <a:custGeom>
              <a:avLst/>
              <a:gdLst/>
              <a:ahLst/>
              <a:cxnLst>
                <a:cxn ang="0">
                  <a:pos x="0" y="4"/>
                </a:cxn>
                <a:cxn ang="0">
                  <a:pos x="39" y="8"/>
                </a:cxn>
                <a:cxn ang="0">
                  <a:pos x="74" y="4"/>
                </a:cxn>
                <a:cxn ang="0">
                  <a:pos x="109" y="8"/>
                </a:cxn>
                <a:cxn ang="0">
                  <a:pos x="148" y="4"/>
                </a:cxn>
                <a:cxn ang="0">
                  <a:pos x="183" y="8"/>
                </a:cxn>
                <a:cxn ang="0">
                  <a:pos x="217" y="4"/>
                </a:cxn>
                <a:cxn ang="0">
                  <a:pos x="252" y="8"/>
                </a:cxn>
                <a:cxn ang="0">
                  <a:pos x="291" y="8"/>
                </a:cxn>
                <a:cxn ang="0">
                  <a:pos x="326" y="12"/>
                </a:cxn>
                <a:cxn ang="0">
                  <a:pos x="360" y="20"/>
                </a:cxn>
                <a:cxn ang="0">
                  <a:pos x="395" y="28"/>
                </a:cxn>
                <a:cxn ang="0">
                  <a:pos x="434" y="36"/>
                </a:cxn>
                <a:cxn ang="0">
                  <a:pos x="469" y="44"/>
                </a:cxn>
                <a:cxn ang="0">
                  <a:pos x="504" y="56"/>
                </a:cxn>
                <a:cxn ang="0">
                  <a:pos x="538" y="60"/>
                </a:cxn>
                <a:cxn ang="0">
                  <a:pos x="577" y="60"/>
                </a:cxn>
                <a:cxn ang="0">
                  <a:pos x="612" y="52"/>
                </a:cxn>
                <a:cxn ang="0">
                  <a:pos x="647" y="32"/>
                </a:cxn>
                <a:cxn ang="0">
                  <a:pos x="681" y="24"/>
                </a:cxn>
                <a:cxn ang="0">
                  <a:pos x="720" y="16"/>
                </a:cxn>
                <a:cxn ang="0">
                  <a:pos x="755" y="8"/>
                </a:cxn>
                <a:cxn ang="0">
                  <a:pos x="790" y="4"/>
                </a:cxn>
                <a:cxn ang="0">
                  <a:pos x="825" y="0"/>
                </a:cxn>
                <a:cxn ang="0">
                  <a:pos x="864" y="4"/>
                </a:cxn>
                <a:cxn ang="0">
                  <a:pos x="898" y="8"/>
                </a:cxn>
                <a:cxn ang="0">
                  <a:pos x="933" y="4"/>
                </a:cxn>
                <a:cxn ang="0">
                  <a:pos x="968" y="4"/>
                </a:cxn>
                <a:cxn ang="0">
                  <a:pos x="1007" y="4"/>
                </a:cxn>
                <a:cxn ang="0">
                  <a:pos x="1041" y="0"/>
                </a:cxn>
                <a:cxn ang="0">
                  <a:pos x="1076" y="4"/>
                </a:cxn>
                <a:cxn ang="0">
                  <a:pos x="1115" y="4"/>
                </a:cxn>
              </a:cxnLst>
              <a:rect l="0" t="0" r="r" b="b"/>
              <a:pathLst>
                <a:path w="1115" h="60">
                  <a:moveTo>
                    <a:pt x="0" y="4"/>
                  </a:moveTo>
                  <a:lnTo>
                    <a:pt x="39" y="8"/>
                  </a:lnTo>
                  <a:lnTo>
                    <a:pt x="74" y="4"/>
                  </a:lnTo>
                  <a:lnTo>
                    <a:pt x="109" y="8"/>
                  </a:lnTo>
                  <a:lnTo>
                    <a:pt x="148" y="4"/>
                  </a:lnTo>
                  <a:lnTo>
                    <a:pt x="183" y="8"/>
                  </a:lnTo>
                  <a:lnTo>
                    <a:pt x="217" y="4"/>
                  </a:lnTo>
                  <a:lnTo>
                    <a:pt x="252" y="8"/>
                  </a:lnTo>
                  <a:lnTo>
                    <a:pt x="291" y="8"/>
                  </a:lnTo>
                  <a:lnTo>
                    <a:pt x="326" y="12"/>
                  </a:lnTo>
                  <a:lnTo>
                    <a:pt x="360" y="20"/>
                  </a:lnTo>
                  <a:lnTo>
                    <a:pt x="395" y="28"/>
                  </a:lnTo>
                  <a:lnTo>
                    <a:pt x="434" y="36"/>
                  </a:lnTo>
                  <a:lnTo>
                    <a:pt x="469" y="44"/>
                  </a:lnTo>
                  <a:lnTo>
                    <a:pt x="504" y="56"/>
                  </a:lnTo>
                  <a:lnTo>
                    <a:pt x="538" y="60"/>
                  </a:lnTo>
                  <a:lnTo>
                    <a:pt x="577" y="60"/>
                  </a:lnTo>
                  <a:lnTo>
                    <a:pt x="612" y="52"/>
                  </a:lnTo>
                  <a:lnTo>
                    <a:pt x="647" y="32"/>
                  </a:lnTo>
                  <a:lnTo>
                    <a:pt x="681" y="24"/>
                  </a:lnTo>
                  <a:lnTo>
                    <a:pt x="720" y="16"/>
                  </a:lnTo>
                  <a:lnTo>
                    <a:pt x="755" y="8"/>
                  </a:lnTo>
                  <a:lnTo>
                    <a:pt x="790" y="4"/>
                  </a:lnTo>
                  <a:lnTo>
                    <a:pt x="825" y="0"/>
                  </a:lnTo>
                  <a:lnTo>
                    <a:pt x="864" y="4"/>
                  </a:lnTo>
                  <a:lnTo>
                    <a:pt x="898" y="8"/>
                  </a:lnTo>
                  <a:lnTo>
                    <a:pt x="933" y="4"/>
                  </a:lnTo>
                  <a:lnTo>
                    <a:pt x="968" y="4"/>
                  </a:lnTo>
                  <a:lnTo>
                    <a:pt x="1007" y="4"/>
                  </a:lnTo>
                  <a:lnTo>
                    <a:pt x="1041" y="0"/>
                  </a:lnTo>
                  <a:lnTo>
                    <a:pt x="1076" y="4"/>
                  </a:lnTo>
                  <a:lnTo>
                    <a:pt x="1115" y="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43" name="Freeform 115"/>
            <p:cNvSpPr>
              <a:spLocks/>
            </p:cNvSpPr>
            <p:nvPr/>
          </p:nvSpPr>
          <p:spPr bwMode="auto">
            <a:xfrm>
              <a:off x="2943572" y="5068888"/>
              <a:ext cx="1770062" cy="152400"/>
            </a:xfrm>
            <a:custGeom>
              <a:avLst/>
              <a:gdLst/>
              <a:ahLst/>
              <a:cxnLst>
                <a:cxn ang="0">
                  <a:pos x="0" y="40"/>
                </a:cxn>
                <a:cxn ang="0">
                  <a:pos x="39" y="36"/>
                </a:cxn>
                <a:cxn ang="0">
                  <a:pos x="74" y="76"/>
                </a:cxn>
                <a:cxn ang="0">
                  <a:pos x="109" y="20"/>
                </a:cxn>
                <a:cxn ang="0">
                  <a:pos x="148" y="40"/>
                </a:cxn>
                <a:cxn ang="0">
                  <a:pos x="183" y="12"/>
                </a:cxn>
                <a:cxn ang="0">
                  <a:pos x="217" y="88"/>
                </a:cxn>
                <a:cxn ang="0">
                  <a:pos x="252" y="32"/>
                </a:cxn>
                <a:cxn ang="0">
                  <a:pos x="291" y="24"/>
                </a:cxn>
                <a:cxn ang="0">
                  <a:pos x="326" y="64"/>
                </a:cxn>
                <a:cxn ang="0">
                  <a:pos x="360" y="48"/>
                </a:cxn>
                <a:cxn ang="0">
                  <a:pos x="395" y="12"/>
                </a:cxn>
                <a:cxn ang="0">
                  <a:pos x="434" y="48"/>
                </a:cxn>
                <a:cxn ang="0">
                  <a:pos x="469" y="48"/>
                </a:cxn>
                <a:cxn ang="0">
                  <a:pos x="504" y="36"/>
                </a:cxn>
                <a:cxn ang="0">
                  <a:pos x="538" y="36"/>
                </a:cxn>
                <a:cxn ang="0">
                  <a:pos x="577" y="0"/>
                </a:cxn>
                <a:cxn ang="0">
                  <a:pos x="612" y="16"/>
                </a:cxn>
                <a:cxn ang="0">
                  <a:pos x="647" y="96"/>
                </a:cxn>
                <a:cxn ang="0">
                  <a:pos x="681" y="44"/>
                </a:cxn>
                <a:cxn ang="0">
                  <a:pos x="720" y="12"/>
                </a:cxn>
                <a:cxn ang="0">
                  <a:pos x="755" y="40"/>
                </a:cxn>
                <a:cxn ang="0">
                  <a:pos x="790" y="32"/>
                </a:cxn>
                <a:cxn ang="0">
                  <a:pos x="825" y="44"/>
                </a:cxn>
                <a:cxn ang="0">
                  <a:pos x="864" y="44"/>
                </a:cxn>
                <a:cxn ang="0">
                  <a:pos x="898" y="36"/>
                </a:cxn>
                <a:cxn ang="0">
                  <a:pos x="933" y="44"/>
                </a:cxn>
                <a:cxn ang="0">
                  <a:pos x="968" y="28"/>
                </a:cxn>
                <a:cxn ang="0">
                  <a:pos x="1007" y="44"/>
                </a:cxn>
                <a:cxn ang="0">
                  <a:pos x="1041" y="36"/>
                </a:cxn>
                <a:cxn ang="0">
                  <a:pos x="1076" y="44"/>
                </a:cxn>
                <a:cxn ang="0">
                  <a:pos x="1115" y="44"/>
                </a:cxn>
              </a:cxnLst>
              <a:rect l="0" t="0" r="r" b="b"/>
              <a:pathLst>
                <a:path w="1115" h="96">
                  <a:moveTo>
                    <a:pt x="0" y="40"/>
                  </a:moveTo>
                  <a:lnTo>
                    <a:pt x="39" y="36"/>
                  </a:lnTo>
                  <a:lnTo>
                    <a:pt x="74" y="76"/>
                  </a:lnTo>
                  <a:lnTo>
                    <a:pt x="109" y="20"/>
                  </a:lnTo>
                  <a:lnTo>
                    <a:pt x="148" y="40"/>
                  </a:lnTo>
                  <a:lnTo>
                    <a:pt x="183" y="12"/>
                  </a:lnTo>
                  <a:lnTo>
                    <a:pt x="217" y="88"/>
                  </a:lnTo>
                  <a:lnTo>
                    <a:pt x="252" y="32"/>
                  </a:lnTo>
                  <a:lnTo>
                    <a:pt x="291" y="24"/>
                  </a:lnTo>
                  <a:lnTo>
                    <a:pt x="326" y="64"/>
                  </a:lnTo>
                  <a:lnTo>
                    <a:pt x="360" y="48"/>
                  </a:lnTo>
                  <a:lnTo>
                    <a:pt x="395" y="12"/>
                  </a:lnTo>
                  <a:lnTo>
                    <a:pt x="434" y="48"/>
                  </a:lnTo>
                  <a:lnTo>
                    <a:pt x="469" y="48"/>
                  </a:lnTo>
                  <a:lnTo>
                    <a:pt x="504" y="36"/>
                  </a:lnTo>
                  <a:lnTo>
                    <a:pt x="538" y="36"/>
                  </a:lnTo>
                  <a:lnTo>
                    <a:pt x="577" y="0"/>
                  </a:lnTo>
                  <a:lnTo>
                    <a:pt x="612" y="16"/>
                  </a:lnTo>
                  <a:lnTo>
                    <a:pt x="647" y="96"/>
                  </a:lnTo>
                  <a:lnTo>
                    <a:pt x="681" y="44"/>
                  </a:lnTo>
                  <a:lnTo>
                    <a:pt x="720" y="12"/>
                  </a:lnTo>
                  <a:lnTo>
                    <a:pt x="755" y="40"/>
                  </a:lnTo>
                  <a:lnTo>
                    <a:pt x="790" y="32"/>
                  </a:lnTo>
                  <a:lnTo>
                    <a:pt x="825" y="44"/>
                  </a:lnTo>
                  <a:lnTo>
                    <a:pt x="864" y="44"/>
                  </a:lnTo>
                  <a:lnTo>
                    <a:pt x="898" y="36"/>
                  </a:lnTo>
                  <a:lnTo>
                    <a:pt x="933" y="44"/>
                  </a:lnTo>
                  <a:lnTo>
                    <a:pt x="968" y="28"/>
                  </a:lnTo>
                  <a:lnTo>
                    <a:pt x="1007" y="44"/>
                  </a:lnTo>
                  <a:lnTo>
                    <a:pt x="1041" y="36"/>
                  </a:lnTo>
                  <a:lnTo>
                    <a:pt x="1076" y="44"/>
                  </a:lnTo>
                  <a:lnTo>
                    <a:pt x="1115" y="4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44" name="Freeform 116"/>
            <p:cNvSpPr>
              <a:spLocks/>
            </p:cNvSpPr>
            <p:nvPr/>
          </p:nvSpPr>
          <p:spPr bwMode="auto">
            <a:xfrm>
              <a:off x="2943572" y="4446588"/>
              <a:ext cx="1770062" cy="692150"/>
            </a:xfrm>
            <a:custGeom>
              <a:avLst/>
              <a:gdLst/>
              <a:ahLst/>
              <a:cxnLst>
                <a:cxn ang="0">
                  <a:pos x="0" y="432"/>
                </a:cxn>
                <a:cxn ang="0">
                  <a:pos x="39" y="436"/>
                </a:cxn>
                <a:cxn ang="0">
                  <a:pos x="74" y="432"/>
                </a:cxn>
                <a:cxn ang="0">
                  <a:pos x="109" y="436"/>
                </a:cxn>
                <a:cxn ang="0">
                  <a:pos x="148" y="432"/>
                </a:cxn>
                <a:cxn ang="0">
                  <a:pos x="183" y="436"/>
                </a:cxn>
                <a:cxn ang="0">
                  <a:pos x="217" y="428"/>
                </a:cxn>
                <a:cxn ang="0">
                  <a:pos x="252" y="428"/>
                </a:cxn>
                <a:cxn ang="0">
                  <a:pos x="291" y="416"/>
                </a:cxn>
                <a:cxn ang="0">
                  <a:pos x="326" y="388"/>
                </a:cxn>
                <a:cxn ang="0">
                  <a:pos x="360" y="348"/>
                </a:cxn>
                <a:cxn ang="0">
                  <a:pos x="395" y="276"/>
                </a:cxn>
                <a:cxn ang="0">
                  <a:pos x="434" y="188"/>
                </a:cxn>
                <a:cxn ang="0">
                  <a:pos x="469" y="96"/>
                </a:cxn>
                <a:cxn ang="0">
                  <a:pos x="504" y="24"/>
                </a:cxn>
                <a:cxn ang="0">
                  <a:pos x="538" y="0"/>
                </a:cxn>
                <a:cxn ang="0">
                  <a:pos x="577" y="28"/>
                </a:cxn>
                <a:cxn ang="0">
                  <a:pos x="612" y="100"/>
                </a:cxn>
                <a:cxn ang="0">
                  <a:pos x="647" y="184"/>
                </a:cxn>
                <a:cxn ang="0">
                  <a:pos x="681" y="272"/>
                </a:cxn>
                <a:cxn ang="0">
                  <a:pos x="720" y="344"/>
                </a:cxn>
                <a:cxn ang="0">
                  <a:pos x="755" y="384"/>
                </a:cxn>
                <a:cxn ang="0">
                  <a:pos x="790" y="408"/>
                </a:cxn>
                <a:cxn ang="0">
                  <a:pos x="825" y="420"/>
                </a:cxn>
                <a:cxn ang="0">
                  <a:pos x="864" y="428"/>
                </a:cxn>
                <a:cxn ang="0">
                  <a:pos x="898" y="436"/>
                </a:cxn>
                <a:cxn ang="0">
                  <a:pos x="933" y="432"/>
                </a:cxn>
                <a:cxn ang="0">
                  <a:pos x="968" y="432"/>
                </a:cxn>
                <a:cxn ang="0">
                  <a:pos x="1007" y="432"/>
                </a:cxn>
                <a:cxn ang="0">
                  <a:pos x="1041" y="428"/>
                </a:cxn>
                <a:cxn ang="0">
                  <a:pos x="1076" y="432"/>
                </a:cxn>
                <a:cxn ang="0">
                  <a:pos x="1115" y="432"/>
                </a:cxn>
              </a:cxnLst>
              <a:rect l="0" t="0" r="r" b="b"/>
              <a:pathLst>
                <a:path w="1115" h="436">
                  <a:moveTo>
                    <a:pt x="0" y="432"/>
                  </a:moveTo>
                  <a:lnTo>
                    <a:pt x="39" y="436"/>
                  </a:lnTo>
                  <a:lnTo>
                    <a:pt x="74" y="432"/>
                  </a:lnTo>
                  <a:lnTo>
                    <a:pt x="109" y="436"/>
                  </a:lnTo>
                  <a:lnTo>
                    <a:pt x="148" y="432"/>
                  </a:lnTo>
                  <a:lnTo>
                    <a:pt x="183" y="436"/>
                  </a:lnTo>
                  <a:lnTo>
                    <a:pt x="217" y="428"/>
                  </a:lnTo>
                  <a:lnTo>
                    <a:pt x="252" y="428"/>
                  </a:lnTo>
                  <a:lnTo>
                    <a:pt x="291" y="416"/>
                  </a:lnTo>
                  <a:lnTo>
                    <a:pt x="326" y="388"/>
                  </a:lnTo>
                  <a:lnTo>
                    <a:pt x="360" y="348"/>
                  </a:lnTo>
                  <a:lnTo>
                    <a:pt x="395" y="276"/>
                  </a:lnTo>
                  <a:lnTo>
                    <a:pt x="434" y="188"/>
                  </a:lnTo>
                  <a:lnTo>
                    <a:pt x="469" y="96"/>
                  </a:lnTo>
                  <a:lnTo>
                    <a:pt x="504" y="24"/>
                  </a:lnTo>
                  <a:lnTo>
                    <a:pt x="538" y="0"/>
                  </a:lnTo>
                  <a:lnTo>
                    <a:pt x="577" y="28"/>
                  </a:lnTo>
                  <a:lnTo>
                    <a:pt x="612" y="100"/>
                  </a:lnTo>
                  <a:lnTo>
                    <a:pt x="647" y="184"/>
                  </a:lnTo>
                  <a:lnTo>
                    <a:pt x="681" y="272"/>
                  </a:lnTo>
                  <a:lnTo>
                    <a:pt x="720" y="344"/>
                  </a:lnTo>
                  <a:lnTo>
                    <a:pt x="755" y="384"/>
                  </a:lnTo>
                  <a:lnTo>
                    <a:pt x="790" y="408"/>
                  </a:lnTo>
                  <a:lnTo>
                    <a:pt x="825" y="420"/>
                  </a:lnTo>
                  <a:lnTo>
                    <a:pt x="864" y="428"/>
                  </a:lnTo>
                  <a:lnTo>
                    <a:pt x="898" y="436"/>
                  </a:lnTo>
                  <a:lnTo>
                    <a:pt x="933" y="432"/>
                  </a:lnTo>
                  <a:lnTo>
                    <a:pt x="968" y="432"/>
                  </a:lnTo>
                  <a:lnTo>
                    <a:pt x="1007" y="432"/>
                  </a:lnTo>
                  <a:lnTo>
                    <a:pt x="1041" y="428"/>
                  </a:lnTo>
                  <a:lnTo>
                    <a:pt x="1076" y="432"/>
                  </a:lnTo>
                  <a:lnTo>
                    <a:pt x="1115" y="43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45" name="Freeform 117"/>
            <p:cNvSpPr>
              <a:spLocks/>
            </p:cNvSpPr>
            <p:nvPr/>
          </p:nvSpPr>
          <p:spPr bwMode="auto">
            <a:xfrm>
              <a:off x="2943572" y="5068888"/>
              <a:ext cx="1770062" cy="152400"/>
            </a:xfrm>
            <a:custGeom>
              <a:avLst/>
              <a:gdLst/>
              <a:ahLst/>
              <a:cxnLst>
                <a:cxn ang="0">
                  <a:pos x="0" y="40"/>
                </a:cxn>
                <a:cxn ang="0">
                  <a:pos x="39" y="36"/>
                </a:cxn>
                <a:cxn ang="0">
                  <a:pos x="74" y="76"/>
                </a:cxn>
                <a:cxn ang="0">
                  <a:pos x="109" y="20"/>
                </a:cxn>
                <a:cxn ang="0">
                  <a:pos x="148" y="40"/>
                </a:cxn>
                <a:cxn ang="0">
                  <a:pos x="183" y="12"/>
                </a:cxn>
                <a:cxn ang="0">
                  <a:pos x="217" y="88"/>
                </a:cxn>
                <a:cxn ang="0">
                  <a:pos x="252" y="32"/>
                </a:cxn>
                <a:cxn ang="0">
                  <a:pos x="291" y="24"/>
                </a:cxn>
                <a:cxn ang="0">
                  <a:pos x="326" y="64"/>
                </a:cxn>
                <a:cxn ang="0">
                  <a:pos x="360" y="48"/>
                </a:cxn>
                <a:cxn ang="0">
                  <a:pos x="395" y="12"/>
                </a:cxn>
                <a:cxn ang="0">
                  <a:pos x="434" y="48"/>
                </a:cxn>
                <a:cxn ang="0">
                  <a:pos x="469" y="48"/>
                </a:cxn>
                <a:cxn ang="0">
                  <a:pos x="504" y="36"/>
                </a:cxn>
                <a:cxn ang="0">
                  <a:pos x="538" y="36"/>
                </a:cxn>
                <a:cxn ang="0">
                  <a:pos x="577" y="0"/>
                </a:cxn>
                <a:cxn ang="0">
                  <a:pos x="612" y="16"/>
                </a:cxn>
                <a:cxn ang="0">
                  <a:pos x="647" y="96"/>
                </a:cxn>
                <a:cxn ang="0">
                  <a:pos x="681" y="44"/>
                </a:cxn>
                <a:cxn ang="0">
                  <a:pos x="720" y="12"/>
                </a:cxn>
                <a:cxn ang="0">
                  <a:pos x="755" y="40"/>
                </a:cxn>
                <a:cxn ang="0">
                  <a:pos x="790" y="32"/>
                </a:cxn>
                <a:cxn ang="0">
                  <a:pos x="825" y="44"/>
                </a:cxn>
                <a:cxn ang="0">
                  <a:pos x="864" y="44"/>
                </a:cxn>
                <a:cxn ang="0">
                  <a:pos x="898" y="36"/>
                </a:cxn>
                <a:cxn ang="0">
                  <a:pos x="933" y="44"/>
                </a:cxn>
                <a:cxn ang="0">
                  <a:pos x="968" y="28"/>
                </a:cxn>
                <a:cxn ang="0">
                  <a:pos x="1007" y="44"/>
                </a:cxn>
                <a:cxn ang="0">
                  <a:pos x="1041" y="36"/>
                </a:cxn>
                <a:cxn ang="0">
                  <a:pos x="1076" y="44"/>
                </a:cxn>
                <a:cxn ang="0">
                  <a:pos x="1115" y="44"/>
                </a:cxn>
              </a:cxnLst>
              <a:rect l="0" t="0" r="r" b="b"/>
              <a:pathLst>
                <a:path w="1115" h="96">
                  <a:moveTo>
                    <a:pt x="0" y="40"/>
                  </a:moveTo>
                  <a:lnTo>
                    <a:pt x="39" y="36"/>
                  </a:lnTo>
                  <a:lnTo>
                    <a:pt x="74" y="76"/>
                  </a:lnTo>
                  <a:lnTo>
                    <a:pt x="109" y="20"/>
                  </a:lnTo>
                  <a:lnTo>
                    <a:pt x="148" y="40"/>
                  </a:lnTo>
                  <a:lnTo>
                    <a:pt x="183" y="12"/>
                  </a:lnTo>
                  <a:lnTo>
                    <a:pt x="217" y="88"/>
                  </a:lnTo>
                  <a:lnTo>
                    <a:pt x="252" y="32"/>
                  </a:lnTo>
                  <a:lnTo>
                    <a:pt x="291" y="24"/>
                  </a:lnTo>
                  <a:lnTo>
                    <a:pt x="326" y="64"/>
                  </a:lnTo>
                  <a:lnTo>
                    <a:pt x="360" y="48"/>
                  </a:lnTo>
                  <a:lnTo>
                    <a:pt x="395" y="12"/>
                  </a:lnTo>
                  <a:lnTo>
                    <a:pt x="434" y="48"/>
                  </a:lnTo>
                  <a:lnTo>
                    <a:pt x="469" y="48"/>
                  </a:lnTo>
                  <a:lnTo>
                    <a:pt x="504" y="36"/>
                  </a:lnTo>
                  <a:lnTo>
                    <a:pt x="538" y="36"/>
                  </a:lnTo>
                  <a:lnTo>
                    <a:pt x="577" y="0"/>
                  </a:lnTo>
                  <a:lnTo>
                    <a:pt x="612" y="16"/>
                  </a:lnTo>
                  <a:lnTo>
                    <a:pt x="647" y="96"/>
                  </a:lnTo>
                  <a:lnTo>
                    <a:pt x="681" y="44"/>
                  </a:lnTo>
                  <a:lnTo>
                    <a:pt x="720" y="12"/>
                  </a:lnTo>
                  <a:lnTo>
                    <a:pt x="755" y="40"/>
                  </a:lnTo>
                  <a:lnTo>
                    <a:pt x="790" y="32"/>
                  </a:lnTo>
                  <a:lnTo>
                    <a:pt x="825" y="44"/>
                  </a:lnTo>
                  <a:lnTo>
                    <a:pt x="864" y="44"/>
                  </a:lnTo>
                  <a:lnTo>
                    <a:pt x="898" y="36"/>
                  </a:lnTo>
                  <a:lnTo>
                    <a:pt x="933" y="44"/>
                  </a:lnTo>
                  <a:lnTo>
                    <a:pt x="968" y="28"/>
                  </a:lnTo>
                  <a:lnTo>
                    <a:pt x="1007" y="44"/>
                  </a:lnTo>
                  <a:lnTo>
                    <a:pt x="1041" y="36"/>
                  </a:lnTo>
                  <a:lnTo>
                    <a:pt x="1076" y="44"/>
                  </a:lnTo>
                  <a:lnTo>
                    <a:pt x="1115" y="44"/>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46" name="Rectangle 118"/>
            <p:cNvSpPr>
              <a:spLocks noChangeArrowheads="1"/>
            </p:cNvSpPr>
            <p:nvPr/>
          </p:nvSpPr>
          <p:spPr bwMode="auto">
            <a:xfrm>
              <a:off x="3426172" y="4027488"/>
              <a:ext cx="743793"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causes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47" name="Freeform 119"/>
            <p:cNvSpPr>
              <a:spLocks/>
            </p:cNvSpPr>
            <p:nvPr/>
          </p:nvSpPr>
          <p:spPr bwMode="auto">
            <a:xfrm>
              <a:off x="2943572" y="5132388"/>
              <a:ext cx="1770062" cy="6350"/>
            </a:xfrm>
            <a:custGeom>
              <a:avLst/>
              <a:gdLst/>
              <a:ahLst/>
              <a:cxnLst>
                <a:cxn ang="0">
                  <a:pos x="0" y="0"/>
                </a:cxn>
                <a:cxn ang="0">
                  <a:pos x="39" y="4"/>
                </a:cxn>
                <a:cxn ang="0">
                  <a:pos x="74" y="4"/>
                </a:cxn>
                <a:cxn ang="0">
                  <a:pos x="109" y="4"/>
                </a:cxn>
                <a:cxn ang="0">
                  <a:pos x="148" y="0"/>
                </a:cxn>
                <a:cxn ang="0">
                  <a:pos x="183" y="4"/>
                </a:cxn>
                <a:cxn ang="0">
                  <a:pos x="217" y="0"/>
                </a:cxn>
                <a:cxn ang="0">
                  <a:pos x="252" y="0"/>
                </a:cxn>
                <a:cxn ang="0">
                  <a:pos x="291" y="0"/>
                </a:cxn>
                <a:cxn ang="0">
                  <a:pos x="326" y="0"/>
                </a:cxn>
                <a:cxn ang="0">
                  <a:pos x="360" y="0"/>
                </a:cxn>
                <a:cxn ang="0">
                  <a:pos x="395" y="0"/>
                </a:cxn>
                <a:cxn ang="0">
                  <a:pos x="434" y="0"/>
                </a:cxn>
                <a:cxn ang="0">
                  <a:pos x="469" y="0"/>
                </a:cxn>
                <a:cxn ang="0">
                  <a:pos x="504" y="4"/>
                </a:cxn>
                <a:cxn ang="0">
                  <a:pos x="538" y="4"/>
                </a:cxn>
                <a:cxn ang="0">
                  <a:pos x="577" y="0"/>
                </a:cxn>
                <a:cxn ang="0">
                  <a:pos x="612" y="4"/>
                </a:cxn>
                <a:cxn ang="0">
                  <a:pos x="647" y="0"/>
                </a:cxn>
                <a:cxn ang="0">
                  <a:pos x="681" y="0"/>
                </a:cxn>
                <a:cxn ang="0">
                  <a:pos x="720" y="0"/>
                </a:cxn>
                <a:cxn ang="0">
                  <a:pos x="755" y="4"/>
                </a:cxn>
                <a:cxn ang="0">
                  <a:pos x="790" y="4"/>
                </a:cxn>
                <a:cxn ang="0">
                  <a:pos x="825" y="4"/>
                </a:cxn>
                <a:cxn ang="0">
                  <a:pos x="864" y="0"/>
                </a:cxn>
                <a:cxn ang="0">
                  <a:pos x="898" y="0"/>
                </a:cxn>
                <a:cxn ang="0">
                  <a:pos x="933" y="0"/>
                </a:cxn>
                <a:cxn ang="0">
                  <a:pos x="968" y="4"/>
                </a:cxn>
                <a:cxn ang="0">
                  <a:pos x="1007" y="4"/>
                </a:cxn>
                <a:cxn ang="0">
                  <a:pos x="1041" y="0"/>
                </a:cxn>
                <a:cxn ang="0">
                  <a:pos x="1076" y="0"/>
                </a:cxn>
                <a:cxn ang="0">
                  <a:pos x="1115" y="0"/>
                </a:cxn>
              </a:cxnLst>
              <a:rect l="0" t="0" r="r" b="b"/>
              <a:pathLst>
                <a:path w="1115" h="4">
                  <a:moveTo>
                    <a:pt x="0" y="0"/>
                  </a:moveTo>
                  <a:lnTo>
                    <a:pt x="39" y="4"/>
                  </a:lnTo>
                  <a:lnTo>
                    <a:pt x="74" y="4"/>
                  </a:lnTo>
                  <a:lnTo>
                    <a:pt x="109" y="4"/>
                  </a:lnTo>
                  <a:lnTo>
                    <a:pt x="148" y="0"/>
                  </a:lnTo>
                  <a:lnTo>
                    <a:pt x="183" y="4"/>
                  </a:lnTo>
                  <a:lnTo>
                    <a:pt x="217" y="0"/>
                  </a:lnTo>
                  <a:lnTo>
                    <a:pt x="252" y="0"/>
                  </a:lnTo>
                  <a:lnTo>
                    <a:pt x="291" y="0"/>
                  </a:lnTo>
                  <a:lnTo>
                    <a:pt x="326" y="0"/>
                  </a:lnTo>
                  <a:lnTo>
                    <a:pt x="360" y="0"/>
                  </a:lnTo>
                  <a:lnTo>
                    <a:pt x="395" y="0"/>
                  </a:lnTo>
                  <a:lnTo>
                    <a:pt x="434" y="0"/>
                  </a:lnTo>
                  <a:lnTo>
                    <a:pt x="469" y="0"/>
                  </a:lnTo>
                  <a:lnTo>
                    <a:pt x="504" y="4"/>
                  </a:lnTo>
                  <a:lnTo>
                    <a:pt x="538" y="4"/>
                  </a:lnTo>
                  <a:lnTo>
                    <a:pt x="577" y="0"/>
                  </a:lnTo>
                  <a:lnTo>
                    <a:pt x="612" y="4"/>
                  </a:lnTo>
                  <a:lnTo>
                    <a:pt x="647" y="0"/>
                  </a:lnTo>
                  <a:lnTo>
                    <a:pt x="681" y="0"/>
                  </a:lnTo>
                  <a:lnTo>
                    <a:pt x="720" y="0"/>
                  </a:lnTo>
                  <a:lnTo>
                    <a:pt x="755" y="4"/>
                  </a:lnTo>
                  <a:lnTo>
                    <a:pt x="790" y="4"/>
                  </a:lnTo>
                  <a:lnTo>
                    <a:pt x="825" y="4"/>
                  </a:lnTo>
                  <a:lnTo>
                    <a:pt x="864" y="0"/>
                  </a:lnTo>
                  <a:lnTo>
                    <a:pt x="898" y="0"/>
                  </a:lnTo>
                  <a:lnTo>
                    <a:pt x="933" y="0"/>
                  </a:lnTo>
                  <a:lnTo>
                    <a:pt x="968" y="4"/>
                  </a:lnTo>
                  <a:lnTo>
                    <a:pt x="1007" y="4"/>
                  </a:lnTo>
                  <a:lnTo>
                    <a:pt x="1041" y="0"/>
                  </a:lnTo>
                  <a:lnTo>
                    <a:pt x="1076" y="0"/>
                  </a:lnTo>
                  <a:lnTo>
                    <a:pt x="1115" y="0"/>
                  </a:lnTo>
                </a:path>
              </a:pathLst>
            </a:custGeom>
            <a:noFill/>
            <a:ln w="14288" cap="flat">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48" name="Rectangle 120"/>
            <p:cNvSpPr>
              <a:spLocks noChangeArrowheads="1"/>
            </p:cNvSpPr>
            <p:nvPr/>
          </p:nvSpPr>
          <p:spPr bwMode="auto">
            <a:xfrm>
              <a:off x="3729385" y="5983288"/>
              <a:ext cx="19877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cs typeface="Arial" pitchFamily="34" charset="0"/>
                </a:rPr>
                <a:t>time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50" name="Rectangle 122"/>
            <p:cNvSpPr>
              <a:spLocks noChangeArrowheads="1"/>
            </p:cNvSpPr>
            <p:nvPr/>
          </p:nvSpPr>
          <p:spPr bwMode="auto">
            <a:xfrm>
              <a:off x="5272435" y="4230688"/>
              <a:ext cx="1768475" cy="16319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7451" name="Line 123"/>
            <p:cNvSpPr>
              <a:spLocks noChangeShapeType="1"/>
            </p:cNvSpPr>
            <p:nvPr/>
          </p:nvSpPr>
          <p:spPr bwMode="auto">
            <a:xfrm>
              <a:off x="5272435" y="5862638"/>
              <a:ext cx="17684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52" name="Line 124"/>
            <p:cNvSpPr>
              <a:spLocks noChangeShapeType="1"/>
            </p:cNvSpPr>
            <p:nvPr/>
          </p:nvSpPr>
          <p:spPr bwMode="auto">
            <a:xfrm flipV="1">
              <a:off x="5272435" y="4230688"/>
              <a:ext cx="1587" cy="16319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53" name="Line 125"/>
            <p:cNvSpPr>
              <a:spLocks noChangeShapeType="1"/>
            </p:cNvSpPr>
            <p:nvPr/>
          </p:nvSpPr>
          <p:spPr bwMode="auto">
            <a:xfrm flipV="1">
              <a:off x="5499447" y="58435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54" name="Rectangle 126"/>
            <p:cNvSpPr>
              <a:spLocks noChangeArrowheads="1"/>
            </p:cNvSpPr>
            <p:nvPr/>
          </p:nvSpPr>
          <p:spPr bwMode="auto">
            <a:xfrm>
              <a:off x="5478810" y="58816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55" name="Line 127"/>
            <p:cNvSpPr>
              <a:spLocks noChangeShapeType="1"/>
            </p:cNvSpPr>
            <p:nvPr/>
          </p:nvSpPr>
          <p:spPr bwMode="auto">
            <a:xfrm flipV="1">
              <a:off x="5782022" y="58435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56" name="Rectangle 128"/>
            <p:cNvSpPr>
              <a:spLocks noChangeArrowheads="1"/>
            </p:cNvSpPr>
            <p:nvPr/>
          </p:nvSpPr>
          <p:spPr bwMode="auto">
            <a:xfrm>
              <a:off x="5740747"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57" name="Line 129"/>
            <p:cNvSpPr>
              <a:spLocks noChangeShapeType="1"/>
            </p:cNvSpPr>
            <p:nvPr/>
          </p:nvSpPr>
          <p:spPr bwMode="auto">
            <a:xfrm flipV="1">
              <a:off x="6070947" y="58435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58" name="Rectangle 130"/>
            <p:cNvSpPr>
              <a:spLocks noChangeArrowheads="1"/>
            </p:cNvSpPr>
            <p:nvPr/>
          </p:nvSpPr>
          <p:spPr bwMode="auto">
            <a:xfrm>
              <a:off x="6029672"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59" name="Line 131"/>
            <p:cNvSpPr>
              <a:spLocks noChangeShapeType="1"/>
            </p:cNvSpPr>
            <p:nvPr/>
          </p:nvSpPr>
          <p:spPr bwMode="auto">
            <a:xfrm flipV="1">
              <a:off x="6353522" y="58435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60" name="Rectangle 132"/>
            <p:cNvSpPr>
              <a:spLocks noChangeArrowheads="1"/>
            </p:cNvSpPr>
            <p:nvPr/>
          </p:nvSpPr>
          <p:spPr bwMode="auto">
            <a:xfrm>
              <a:off x="6312247"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61" name="Line 133"/>
            <p:cNvSpPr>
              <a:spLocks noChangeShapeType="1"/>
            </p:cNvSpPr>
            <p:nvPr/>
          </p:nvSpPr>
          <p:spPr bwMode="auto">
            <a:xfrm flipV="1">
              <a:off x="6634510" y="58435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62" name="Rectangle 134"/>
            <p:cNvSpPr>
              <a:spLocks noChangeArrowheads="1"/>
            </p:cNvSpPr>
            <p:nvPr/>
          </p:nvSpPr>
          <p:spPr bwMode="auto">
            <a:xfrm>
              <a:off x="6593235"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7463" name="Line 135"/>
            <p:cNvSpPr>
              <a:spLocks noChangeShapeType="1"/>
            </p:cNvSpPr>
            <p:nvPr/>
          </p:nvSpPr>
          <p:spPr bwMode="auto">
            <a:xfrm flipV="1">
              <a:off x="6925022" y="58435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64" name="Rectangle 136"/>
            <p:cNvSpPr>
              <a:spLocks noChangeArrowheads="1"/>
            </p:cNvSpPr>
            <p:nvPr/>
          </p:nvSpPr>
          <p:spPr bwMode="auto">
            <a:xfrm>
              <a:off x="6883746"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65" name="Line 137"/>
            <p:cNvSpPr>
              <a:spLocks noChangeShapeType="1"/>
            </p:cNvSpPr>
            <p:nvPr/>
          </p:nvSpPr>
          <p:spPr bwMode="auto">
            <a:xfrm>
              <a:off x="5272435" y="57546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66" name="Rectangle 138"/>
            <p:cNvSpPr>
              <a:spLocks noChangeArrowheads="1"/>
            </p:cNvSpPr>
            <p:nvPr/>
          </p:nvSpPr>
          <p:spPr bwMode="auto">
            <a:xfrm>
              <a:off x="5113685" y="5703888"/>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67" name="Line 139"/>
            <p:cNvSpPr>
              <a:spLocks noChangeShapeType="1"/>
            </p:cNvSpPr>
            <p:nvPr/>
          </p:nvSpPr>
          <p:spPr bwMode="auto">
            <a:xfrm>
              <a:off x="5272435" y="56022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68" name="Rectangle 140"/>
            <p:cNvSpPr>
              <a:spLocks noChangeArrowheads="1"/>
            </p:cNvSpPr>
            <p:nvPr/>
          </p:nvSpPr>
          <p:spPr bwMode="auto">
            <a:xfrm>
              <a:off x="5113685" y="5551488"/>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69" name="Line 141"/>
            <p:cNvSpPr>
              <a:spLocks noChangeShapeType="1"/>
            </p:cNvSpPr>
            <p:nvPr/>
          </p:nvSpPr>
          <p:spPr bwMode="auto">
            <a:xfrm>
              <a:off x="5272435" y="54435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70" name="Rectangle 142"/>
            <p:cNvSpPr>
              <a:spLocks noChangeArrowheads="1"/>
            </p:cNvSpPr>
            <p:nvPr/>
          </p:nvSpPr>
          <p:spPr bwMode="auto">
            <a:xfrm>
              <a:off x="5113685" y="5392738"/>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71" name="Line 143"/>
            <p:cNvSpPr>
              <a:spLocks noChangeShapeType="1"/>
            </p:cNvSpPr>
            <p:nvPr/>
          </p:nvSpPr>
          <p:spPr bwMode="auto">
            <a:xfrm>
              <a:off x="5272435" y="52911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72" name="Rectangle 144"/>
            <p:cNvSpPr>
              <a:spLocks noChangeArrowheads="1"/>
            </p:cNvSpPr>
            <p:nvPr/>
          </p:nvSpPr>
          <p:spPr bwMode="auto">
            <a:xfrm>
              <a:off x="5113685" y="5240338"/>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73" name="Line 145"/>
            <p:cNvSpPr>
              <a:spLocks noChangeShapeType="1"/>
            </p:cNvSpPr>
            <p:nvPr/>
          </p:nvSpPr>
          <p:spPr bwMode="auto">
            <a:xfrm>
              <a:off x="5272435" y="51387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74" name="Rectangle 146"/>
            <p:cNvSpPr>
              <a:spLocks noChangeArrowheads="1"/>
            </p:cNvSpPr>
            <p:nvPr/>
          </p:nvSpPr>
          <p:spPr bwMode="auto">
            <a:xfrm>
              <a:off x="5202585" y="50879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75" name="Line 147"/>
            <p:cNvSpPr>
              <a:spLocks noChangeShapeType="1"/>
            </p:cNvSpPr>
            <p:nvPr/>
          </p:nvSpPr>
          <p:spPr bwMode="auto">
            <a:xfrm>
              <a:off x="5272435" y="49799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76" name="Rectangle 148"/>
            <p:cNvSpPr>
              <a:spLocks noChangeArrowheads="1"/>
            </p:cNvSpPr>
            <p:nvPr/>
          </p:nvSpPr>
          <p:spPr bwMode="auto">
            <a:xfrm>
              <a:off x="5140672" y="4929188"/>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77" name="Line 149"/>
            <p:cNvSpPr>
              <a:spLocks noChangeShapeType="1"/>
            </p:cNvSpPr>
            <p:nvPr/>
          </p:nvSpPr>
          <p:spPr bwMode="auto">
            <a:xfrm>
              <a:off x="5272435" y="48275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78" name="Rectangle 150"/>
            <p:cNvSpPr>
              <a:spLocks noChangeArrowheads="1"/>
            </p:cNvSpPr>
            <p:nvPr/>
          </p:nvSpPr>
          <p:spPr bwMode="auto">
            <a:xfrm>
              <a:off x="5140672" y="4776788"/>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79" name="Line 151"/>
            <p:cNvSpPr>
              <a:spLocks noChangeShapeType="1"/>
            </p:cNvSpPr>
            <p:nvPr/>
          </p:nvSpPr>
          <p:spPr bwMode="auto">
            <a:xfrm>
              <a:off x="5272435" y="46688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80" name="Rectangle 152"/>
            <p:cNvSpPr>
              <a:spLocks noChangeArrowheads="1"/>
            </p:cNvSpPr>
            <p:nvPr/>
          </p:nvSpPr>
          <p:spPr bwMode="auto">
            <a:xfrm>
              <a:off x="5140672" y="4618038"/>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81" name="Line 153"/>
            <p:cNvSpPr>
              <a:spLocks noChangeShapeType="1"/>
            </p:cNvSpPr>
            <p:nvPr/>
          </p:nvSpPr>
          <p:spPr bwMode="auto">
            <a:xfrm>
              <a:off x="5272435" y="45164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82" name="Rectangle 154"/>
            <p:cNvSpPr>
              <a:spLocks noChangeArrowheads="1"/>
            </p:cNvSpPr>
            <p:nvPr/>
          </p:nvSpPr>
          <p:spPr bwMode="auto">
            <a:xfrm>
              <a:off x="5140672" y="4465638"/>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83" name="Line 155"/>
            <p:cNvSpPr>
              <a:spLocks noChangeShapeType="1"/>
            </p:cNvSpPr>
            <p:nvPr/>
          </p:nvSpPr>
          <p:spPr bwMode="auto">
            <a:xfrm>
              <a:off x="5272435" y="43576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84" name="Rectangle 156"/>
            <p:cNvSpPr>
              <a:spLocks noChangeArrowheads="1"/>
            </p:cNvSpPr>
            <p:nvPr/>
          </p:nvSpPr>
          <p:spPr bwMode="auto">
            <a:xfrm>
              <a:off x="5202585" y="43068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85" name="Freeform 157"/>
            <p:cNvSpPr>
              <a:spLocks/>
            </p:cNvSpPr>
            <p:nvPr/>
          </p:nvSpPr>
          <p:spPr bwMode="auto">
            <a:xfrm>
              <a:off x="5272435" y="5062538"/>
              <a:ext cx="1768475" cy="76200"/>
            </a:xfrm>
            <a:custGeom>
              <a:avLst/>
              <a:gdLst/>
              <a:ahLst/>
              <a:cxnLst>
                <a:cxn ang="0">
                  <a:pos x="0" y="48"/>
                </a:cxn>
                <a:cxn ang="0">
                  <a:pos x="34" y="48"/>
                </a:cxn>
                <a:cxn ang="0">
                  <a:pos x="69" y="48"/>
                </a:cxn>
                <a:cxn ang="0">
                  <a:pos x="104" y="48"/>
                </a:cxn>
                <a:cxn ang="0">
                  <a:pos x="143" y="48"/>
                </a:cxn>
                <a:cxn ang="0">
                  <a:pos x="177" y="48"/>
                </a:cxn>
                <a:cxn ang="0">
                  <a:pos x="212" y="48"/>
                </a:cxn>
                <a:cxn ang="0">
                  <a:pos x="251" y="48"/>
                </a:cxn>
                <a:cxn ang="0">
                  <a:pos x="286" y="44"/>
                </a:cxn>
                <a:cxn ang="0">
                  <a:pos x="321" y="44"/>
                </a:cxn>
                <a:cxn ang="0">
                  <a:pos x="355" y="44"/>
                </a:cxn>
                <a:cxn ang="0">
                  <a:pos x="394" y="40"/>
                </a:cxn>
                <a:cxn ang="0">
                  <a:pos x="429" y="36"/>
                </a:cxn>
                <a:cxn ang="0">
                  <a:pos x="464" y="28"/>
                </a:cxn>
                <a:cxn ang="0">
                  <a:pos x="503" y="20"/>
                </a:cxn>
                <a:cxn ang="0">
                  <a:pos x="537" y="12"/>
                </a:cxn>
                <a:cxn ang="0">
                  <a:pos x="572" y="8"/>
                </a:cxn>
                <a:cxn ang="0">
                  <a:pos x="607" y="4"/>
                </a:cxn>
                <a:cxn ang="0">
                  <a:pos x="646" y="0"/>
                </a:cxn>
                <a:cxn ang="0">
                  <a:pos x="681" y="4"/>
                </a:cxn>
                <a:cxn ang="0">
                  <a:pos x="715" y="8"/>
                </a:cxn>
                <a:cxn ang="0">
                  <a:pos x="754" y="12"/>
                </a:cxn>
                <a:cxn ang="0">
                  <a:pos x="789" y="16"/>
                </a:cxn>
                <a:cxn ang="0">
                  <a:pos x="824" y="20"/>
                </a:cxn>
                <a:cxn ang="0">
                  <a:pos x="858" y="24"/>
                </a:cxn>
                <a:cxn ang="0">
                  <a:pos x="897" y="28"/>
                </a:cxn>
                <a:cxn ang="0">
                  <a:pos x="932" y="28"/>
                </a:cxn>
                <a:cxn ang="0">
                  <a:pos x="967" y="32"/>
                </a:cxn>
                <a:cxn ang="0">
                  <a:pos x="1006" y="32"/>
                </a:cxn>
                <a:cxn ang="0">
                  <a:pos x="1041" y="36"/>
                </a:cxn>
                <a:cxn ang="0">
                  <a:pos x="1075" y="36"/>
                </a:cxn>
                <a:cxn ang="0">
                  <a:pos x="1114" y="40"/>
                </a:cxn>
              </a:cxnLst>
              <a:rect l="0" t="0" r="r" b="b"/>
              <a:pathLst>
                <a:path w="1114" h="48">
                  <a:moveTo>
                    <a:pt x="0" y="48"/>
                  </a:moveTo>
                  <a:lnTo>
                    <a:pt x="34" y="48"/>
                  </a:lnTo>
                  <a:lnTo>
                    <a:pt x="69" y="48"/>
                  </a:lnTo>
                  <a:lnTo>
                    <a:pt x="104" y="48"/>
                  </a:lnTo>
                  <a:lnTo>
                    <a:pt x="143" y="48"/>
                  </a:lnTo>
                  <a:lnTo>
                    <a:pt x="177" y="48"/>
                  </a:lnTo>
                  <a:lnTo>
                    <a:pt x="212" y="48"/>
                  </a:lnTo>
                  <a:lnTo>
                    <a:pt x="251" y="48"/>
                  </a:lnTo>
                  <a:lnTo>
                    <a:pt x="286" y="44"/>
                  </a:lnTo>
                  <a:lnTo>
                    <a:pt x="321" y="44"/>
                  </a:lnTo>
                  <a:lnTo>
                    <a:pt x="355" y="44"/>
                  </a:lnTo>
                  <a:lnTo>
                    <a:pt x="394" y="40"/>
                  </a:lnTo>
                  <a:lnTo>
                    <a:pt x="429" y="36"/>
                  </a:lnTo>
                  <a:lnTo>
                    <a:pt x="464" y="28"/>
                  </a:lnTo>
                  <a:lnTo>
                    <a:pt x="503" y="20"/>
                  </a:lnTo>
                  <a:lnTo>
                    <a:pt x="537" y="12"/>
                  </a:lnTo>
                  <a:lnTo>
                    <a:pt x="572" y="8"/>
                  </a:lnTo>
                  <a:lnTo>
                    <a:pt x="607" y="4"/>
                  </a:lnTo>
                  <a:lnTo>
                    <a:pt x="646" y="0"/>
                  </a:lnTo>
                  <a:lnTo>
                    <a:pt x="681" y="4"/>
                  </a:lnTo>
                  <a:lnTo>
                    <a:pt x="715" y="8"/>
                  </a:lnTo>
                  <a:lnTo>
                    <a:pt x="754" y="12"/>
                  </a:lnTo>
                  <a:lnTo>
                    <a:pt x="789" y="16"/>
                  </a:lnTo>
                  <a:lnTo>
                    <a:pt x="824" y="20"/>
                  </a:lnTo>
                  <a:lnTo>
                    <a:pt x="858" y="24"/>
                  </a:lnTo>
                  <a:lnTo>
                    <a:pt x="897" y="28"/>
                  </a:lnTo>
                  <a:lnTo>
                    <a:pt x="932" y="28"/>
                  </a:lnTo>
                  <a:lnTo>
                    <a:pt x="967" y="32"/>
                  </a:lnTo>
                  <a:lnTo>
                    <a:pt x="1006" y="32"/>
                  </a:lnTo>
                  <a:lnTo>
                    <a:pt x="1041" y="36"/>
                  </a:lnTo>
                  <a:lnTo>
                    <a:pt x="1075" y="36"/>
                  </a:lnTo>
                  <a:lnTo>
                    <a:pt x="1114" y="4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86" name="Freeform 158"/>
            <p:cNvSpPr>
              <a:spLocks/>
            </p:cNvSpPr>
            <p:nvPr/>
          </p:nvSpPr>
          <p:spPr bwMode="auto">
            <a:xfrm>
              <a:off x="5272435" y="5132388"/>
              <a:ext cx="1768475" cy="6350"/>
            </a:xfrm>
            <a:custGeom>
              <a:avLst/>
              <a:gdLst/>
              <a:ahLst/>
              <a:cxnLst>
                <a:cxn ang="0">
                  <a:pos x="0" y="4"/>
                </a:cxn>
                <a:cxn ang="0">
                  <a:pos x="34" y="4"/>
                </a:cxn>
                <a:cxn ang="0">
                  <a:pos x="69" y="4"/>
                </a:cxn>
                <a:cxn ang="0">
                  <a:pos x="104" y="4"/>
                </a:cxn>
                <a:cxn ang="0">
                  <a:pos x="143" y="4"/>
                </a:cxn>
                <a:cxn ang="0">
                  <a:pos x="177" y="4"/>
                </a:cxn>
                <a:cxn ang="0">
                  <a:pos x="212" y="4"/>
                </a:cxn>
                <a:cxn ang="0">
                  <a:pos x="251" y="4"/>
                </a:cxn>
                <a:cxn ang="0">
                  <a:pos x="286" y="4"/>
                </a:cxn>
                <a:cxn ang="0">
                  <a:pos x="321" y="4"/>
                </a:cxn>
                <a:cxn ang="0">
                  <a:pos x="355" y="4"/>
                </a:cxn>
                <a:cxn ang="0">
                  <a:pos x="394" y="0"/>
                </a:cxn>
                <a:cxn ang="0">
                  <a:pos x="429" y="0"/>
                </a:cxn>
                <a:cxn ang="0">
                  <a:pos x="464" y="4"/>
                </a:cxn>
                <a:cxn ang="0">
                  <a:pos x="503" y="4"/>
                </a:cxn>
                <a:cxn ang="0">
                  <a:pos x="537" y="4"/>
                </a:cxn>
                <a:cxn ang="0">
                  <a:pos x="572" y="0"/>
                </a:cxn>
                <a:cxn ang="0">
                  <a:pos x="607" y="4"/>
                </a:cxn>
                <a:cxn ang="0">
                  <a:pos x="646" y="0"/>
                </a:cxn>
                <a:cxn ang="0">
                  <a:pos x="681" y="4"/>
                </a:cxn>
                <a:cxn ang="0">
                  <a:pos x="715" y="0"/>
                </a:cxn>
                <a:cxn ang="0">
                  <a:pos x="754" y="4"/>
                </a:cxn>
                <a:cxn ang="0">
                  <a:pos x="789" y="4"/>
                </a:cxn>
                <a:cxn ang="0">
                  <a:pos x="824" y="4"/>
                </a:cxn>
                <a:cxn ang="0">
                  <a:pos x="858" y="0"/>
                </a:cxn>
                <a:cxn ang="0">
                  <a:pos x="897" y="0"/>
                </a:cxn>
                <a:cxn ang="0">
                  <a:pos x="932" y="0"/>
                </a:cxn>
                <a:cxn ang="0">
                  <a:pos x="967" y="4"/>
                </a:cxn>
                <a:cxn ang="0">
                  <a:pos x="1006" y="4"/>
                </a:cxn>
                <a:cxn ang="0">
                  <a:pos x="1041" y="4"/>
                </a:cxn>
                <a:cxn ang="0">
                  <a:pos x="1075" y="0"/>
                </a:cxn>
                <a:cxn ang="0">
                  <a:pos x="1114" y="4"/>
                </a:cxn>
              </a:cxnLst>
              <a:rect l="0" t="0" r="r" b="b"/>
              <a:pathLst>
                <a:path w="1114" h="4">
                  <a:moveTo>
                    <a:pt x="0" y="4"/>
                  </a:moveTo>
                  <a:lnTo>
                    <a:pt x="34" y="4"/>
                  </a:lnTo>
                  <a:lnTo>
                    <a:pt x="69" y="4"/>
                  </a:lnTo>
                  <a:lnTo>
                    <a:pt x="104" y="4"/>
                  </a:lnTo>
                  <a:lnTo>
                    <a:pt x="143" y="4"/>
                  </a:lnTo>
                  <a:lnTo>
                    <a:pt x="177" y="4"/>
                  </a:lnTo>
                  <a:lnTo>
                    <a:pt x="212" y="4"/>
                  </a:lnTo>
                  <a:lnTo>
                    <a:pt x="251" y="4"/>
                  </a:lnTo>
                  <a:lnTo>
                    <a:pt x="286" y="4"/>
                  </a:lnTo>
                  <a:lnTo>
                    <a:pt x="321" y="4"/>
                  </a:lnTo>
                  <a:lnTo>
                    <a:pt x="355" y="4"/>
                  </a:lnTo>
                  <a:lnTo>
                    <a:pt x="394" y="0"/>
                  </a:lnTo>
                  <a:lnTo>
                    <a:pt x="429" y="0"/>
                  </a:lnTo>
                  <a:lnTo>
                    <a:pt x="464" y="4"/>
                  </a:lnTo>
                  <a:lnTo>
                    <a:pt x="503" y="4"/>
                  </a:lnTo>
                  <a:lnTo>
                    <a:pt x="537" y="4"/>
                  </a:lnTo>
                  <a:lnTo>
                    <a:pt x="572" y="0"/>
                  </a:lnTo>
                  <a:lnTo>
                    <a:pt x="607" y="4"/>
                  </a:lnTo>
                  <a:lnTo>
                    <a:pt x="646" y="0"/>
                  </a:lnTo>
                  <a:lnTo>
                    <a:pt x="681" y="4"/>
                  </a:lnTo>
                  <a:lnTo>
                    <a:pt x="715" y="0"/>
                  </a:lnTo>
                  <a:lnTo>
                    <a:pt x="754" y="4"/>
                  </a:lnTo>
                  <a:lnTo>
                    <a:pt x="789" y="4"/>
                  </a:lnTo>
                  <a:lnTo>
                    <a:pt x="824" y="4"/>
                  </a:lnTo>
                  <a:lnTo>
                    <a:pt x="858" y="0"/>
                  </a:lnTo>
                  <a:lnTo>
                    <a:pt x="897" y="0"/>
                  </a:lnTo>
                  <a:lnTo>
                    <a:pt x="932" y="0"/>
                  </a:lnTo>
                  <a:lnTo>
                    <a:pt x="967" y="4"/>
                  </a:lnTo>
                  <a:lnTo>
                    <a:pt x="1006" y="4"/>
                  </a:lnTo>
                  <a:lnTo>
                    <a:pt x="1041" y="4"/>
                  </a:lnTo>
                  <a:lnTo>
                    <a:pt x="1075" y="0"/>
                  </a:lnTo>
                  <a:lnTo>
                    <a:pt x="1114" y="4"/>
                  </a:lnTo>
                </a:path>
              </a:pathLst>
            </a:custGeom>
            <a:noFill/>
            <a:ln w="14288" cap="flat">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87" name="Rectangle 159"/>
            <p:cNvSpPr>
              <a:spLocks noChangeArrowheads="1"/>
            </p:cNvSpPr>
            <p:nvPr/>
          </p:nvSpPr>
          <p:spPr bwMode="auto">
            <a:xfrm>
              <a:off x="6050310" y="5983288"/>
              <a:ext cx="19877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cs typeface="Arial" pitchFamily="34" charset="0"/>
                </a:rPr>
                <a:t>time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88" name="Rectangle 160"/>
            <p:cNvSpPr>
              <a:spLocks noChangeArrowheads="1"/>
            </p:cNvSpPr>
            <p:nvPr/>
          </p:nvSpPr>
          <p:spPr bwMode="auto">
            <a:xfrm>
              <a:off x="5520085" y="4027488"/>
              <a:ext cx="117981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perturbation and action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56" name="Rectangle 155"/>
          <p:cNvSpPr/>
          <p:nvPr/>
        </p:nvSpPr>
        <p:spPr>
          <a:xfrm>
            <a:off x="317485" y="458670"/>
            <a:ext cx="3150350" cy="338554"/>
          </a:xfrm>
          <a:prstGeom prst="rect">
            <a:avLst/>
          </a:prstGeom>
        </p:spPr>
        <p:txBody>
          <a:bodyPr wrap="square">
            <a:spAutoFit/>
          </a:bodyPr>
          <a:lstStyle/>
          <a:p>
            <a:r>
              <a:rPr lang="en-GB" sz="1600" dirty="0" smtClean="0">
                <a:solidFill>
                  <a:srgbClr val="990033"/>
                </a:solidFill>
              </a:rPr>
              <a:t>and psychomotor poverty</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6" name="Rectangle 160"/>
          <p:cNvSpPr>
            <a:spLocks noChangeArrowheads="1"/>
          </p:cNvSpPr>
          <p:nvPr/>
        </p:nvSpPr>
        <p:spPr bwMode="auto">
          <a:xfrm>
            <a:off x="5322756" y="919163"/>
            <a:ext cx="1769666" cy="1625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72" name="Rectangle 196"/>
          <p:cNvSpPr>
            <a:spLocks noChangeArrowheads="1"/>
          </p:cNvSpPr>
          <p:nvPr/>
        </p:nvSpPr>
        <p:spPr bwMode="auto">
          <a:xfrm>
            <a:off x="7649635" y="919163"/>
            <a:ext cx="1769666" cy="16319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3" name="Group 4"/>
          <p:cNvGrpSpPr>
            <a:grpSpLocks noChangeAspect="1"/>
          </p:cNvGrpSpPr>
          <p:nvPr/>
        </p:nvGrpSpPr>
        <p:grpSpPr bwMode="auto">
          <a:xfrm>
            <a:off x="490142" y="709613"/>
            <a:ext cx="4247887" cy="5438775"/>
            <a:chOff x="285" y="447"/>
            <a:chExt cx="2470" cy="3426"/>
          </a:xfrm>
        </p:grpSpPr>
        <p:sp>
          <p:nvSpPr>
            <p:cNvPr id="51218" name="Rectangle 41"/>
            <p:cNvSpPr>
              <a:spLocks noChangeArrowheads="1"/>
            </p:cNvSpPr>
            <p:nvPr/>
          </p:nvSpPr>
          <p:spPr bwMode="auto">
            <a:xfrm>
              <a:off x="1726" y="575"/>
              <a:ext cx="1029" cy="103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5"/>
            <p:cNvSpPr>
              <a:spLocks noChangeArrowheads="1"/>
            </p:cNvSpPr>
            <p:nvPr/>
          </p:nvSpPr>
          <p:spPr bwMode="auto">
            <a:xfrm>
              <a:off x="373" y="579"/>
              <a:ext cx="1029" cy="10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6"/>
            <p:cNvSpPr>
              <a:spLocks noChangeArrowheads="1"/>
            </p:cNvSpPr>
            <p:nvPr/>
          </p:nvSpPr>
          <p:spPr bwMode="auto">
            <a:xfrm>
              <a:off x="373" y="579"/>
              <a:ext cx="1029" cy="1024"/>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7"/>
            <p:cNvSpPr>
              <a:spLocks noChangeShapeType="1"/>
            </p:cNvSpPr>
            <p:nvPr/>
          </p:nvSpPr>
          <p:spPr bwMode="auto">
            <a:xfrm>
              <a:off x="373" y="1603"/>
              <a:ext cx="102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8"/>
            <p:cNvSpPr>
              <a:spLocks noChangeShapeType="1"/>
            </p:cNvSpPr>
            <p:nvPr/>
          </p:nvSpPr>
          <p:spPr bwMode="auto">
            <a:xfrm flipV="1">
              <a:off x="373" y="579"/>
              <a:ext cx="0" cy="1024"/>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9"/>
            <p:cNvSpPr>
              <a:spLocks noChangeShapeType="1"/>
            </p:cNvSpPr>
            <p:nvPr/>
          </p:nvSpPr>
          <p:spPr bwMode="auto">
            <a:xfrm flipV="1">
              <a:off x="521" y="1591"/>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0"/>
            <p:cNvSpPr>
              <a:spLocks noChangeArrowheads="1"/>
            </p:cNvSpPr>
            <p:nvPr/>
          </p:nvSpPr>
          <p:spPr bwMode="auto">
            <a:xfrm>
              <a:off x="497"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Line 11"/>
            <p:cNvSpPr>
              <a:spLocks noChangeShapeType="1"/>
            </p:cNvSpPr>
            <p:nvPr/>
          </p:nvSpPr>
          <p:spPr bwMode="auto">
            <a:xfrm flipV="1">
              <a:off x="685" y="1591"/>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Rectangle 12"/>
            <p:cNvSpPr>
              <a:spLocks noChangeArrowheads="1"/>
            </p:cNvSpPr>
            <p:nvPr/>
          </p:nvSpPr>
          <p:spPr bwMode="auto">
            <a:xfrm>
              <a:off x="661"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Line 13"/>
            <p:cNvSpPr>
              <a:spLocks noChangeShapeType="1"/>
            </p:cNvSpPr>
            <p:nvPr/>
          </p:nvSpPr>
          <p:spPr bwMode="auto">
            <a:xfrm flipV="1">
              <a:off x="846" y="1591"/>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14"/>
            <p:cNvSpPr>
              <a:spLocks noChangeArrowheads="1"/>
            </p:cNvSpPr>
            <p:nvPr/>
          </p:nvSpPr>
          <p:spPr bwMode="auto">
            <a:xfrm>
              <a:off x="822"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Line 15"/>
            <p:cNvSpPr>
              <a:spLocks noChangeShapeType="1"/>
            </p:cNvSpPr>
            <p:nvPr/>
          </p:nvSpPr>
          <p:spPr bwMode="auto">
            <a:xfrm flipV="1">
              <a:off x="1010" y="1591"/>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16"/>
            <p:cNvSpPr>
              <a:spLocks noChangeArrowheads="1"/>
            </p:cNvSpPr>
            <p:nvPr/>
          </p:nvSpPr>
          <p:spPr bwMode="auto">
            <a:xfrm>
              <a:off x="986"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Line 17"/>
            <p:cNvSpPr>
              <a:spLocks noChangeShapeType="1"/>
            </p:cNvSpPr>
            <p:nvPr/>
          </p:nvSpPr>
          <p:spPr bwMode="auto">
            <a:xfrm flipV="1">
              <a:off x="1174" y="1591"/>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Rectangle 18"/>
            <p:cNvSpPr>
              <a:spLocks noChangeArrowheads="1"/>
            </p:cNvSpPr>
            <p:nvPr/>
          </p:nvSpPr>
          <p:spPr bwMode="auto">
            <a:xfrm>
              <a:off x="1150"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Line 19"/>
            <p:cNvSpPr>
              <a:spLocks noChangeShapeType="1"/>
            </p:cNvSpPr>
            <p:nvPr/>
          </p:nvSpPr>
          <p:spPr bwMode="auto">
            <a:xfrm flipV="1">
              <a:off x="1334" y="1591"/>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Rectangle 20"/>
            <p:cNvSpPr>
              <a:spLocks noChangeArrowheads="1"/>
            </p:cNvSpPr>
            <p:nvPr/>
          </p:nvSpPr>
          <p:spPr bwMode="auto">
            <a:xfrm>
              <a:off x="1310"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Line 21"/>
            <p:cNvSpPr>
              <a:spLocks noChangeShapeType="1"/>
            </p:cNvSpPr>
            <p:nvPr/>
          </p:nvSpPr>
          <p:spPr bwMode="auto">
            <a:xfrm>
              <a:off x="373" y="1603"/>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22"/>
            <p:cNvSpPr>
              <a:spLocks noChangeArrowheads="1"/>
            </p:cNvSpPr>
            <p:nvPr/>
          </p:nvSpPr>
          <p:spPr bwMode="auto">
            <a:xfrm>
              <a:off x="285" y="1571"/>
              <a:ext cx="75"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Line 23"/>
            <p:cNvSpPr>
              <a:spLocks noChangeShapeType="1"/>
            </p:cNvSpPr>
            <p:nvPr/>
          </p:nvSpPr>
          <p:spPr bwMode="auto">
            <a:xfrm>
              <a:off x="373" y="1399"/>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0" name="Rectangle 24"/>
            <p:cNvSpPr>
              <a:spLocks noChangeArrowheads="1"/>
            </p:cNvSpPr>
            <p:nvPr/>
          </p:nvSpPr>
          <p:spPr bwMode="auto">
            <a:xfrm>
              <a:off x="337" y="1367"/>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01" name="Line 25"/>
            <p:cNvSpPr>
              <a:spLocks noChangeShapeType="1"/>
            </p:cNvSpPr>
            <p:nvPr/>
          </p:nvSpPr>
          <p:spPr bwMode="auto">
            <a:xfrm>
              <a:off x="373" y="1195"/>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3" name="Rectangle 26"/>
            <p:cNvSpPr>
              <a:spLocks noChangeArrowheads="1"/>
            </p:cNvSpPr>
            <p:nvPr/>
          </p:nvSpPr>
          <p:spPr bwMode="auto">
            <a:xfrm>
              <a:off x="301" y="1163"/>
              <a:ext cx="61"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04" name="Line 27"/>
            <p:cNvSpPr>
              <a:spLocks noChangeShapeType="1"/>
            </p:cNvSpPr>
            <p:nvPr/>
          </p:nvSpPr>
          <p:spPr bwMode="auto">
            <a:xfrm>
              <a:off x="373" y="987"/>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5" name="Rectangle 28"/>
            <p:cNvSpPr>
              <a:spLocks noChangeArrowheads="1"/>
            </p:cNvSpPr>
            <p:nvPr/>
          </p:nvSpPr>
          <p:spPr bwMode="auto">
            <a:xfrm>
              <a:off x="337" y="955"/>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06" name="Line 29"/>
            <p:cNvSpPr>
              <a:spLocks noChangeShapeType="1"/>
            </p:cNvSpPr>
            <p:nvPr/>
          </p:nvSpPr>
          <p:spPr bwMode="auto">
            <a:xfrm>
              <a:off x="373" y="783"/>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7" name="Rectangle 30"/>
            <p:cNvSpPr>
              <a:spLocks noChangeArrowheads="1"/>
            </p:cNvSpPr>
            <p:nvPr/>
          </p:nvSpPr>
          <p:spPr bwMode="auto">
            <a:xfrm>
              <a:off x="301" y="751"/>
              <a:ext cx="61"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08" name="Line 31"/>
            <p:cNvSpPr>
              <a:spLocks noChangeShapeType="1"/>
            </p:cNvSpPr>
            <p:nvPr/>
          </p:nvSpPr>
          <p:spPr bwMode="auto">
            <a:xfrm>
              <a:off x="373" y="579"/>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9" name="Rectangle 32"/>
            <p:cNvSpPr>
              <a:spLocks noChangeArrowheads="1"/>
            </p:cNvSpPr>
            <p:nvPr/>
          </p:nvSpPr>
          <p:spPr bwMode="auto">
            <a:xfrm>
              <a:off x="337" y="547"/>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10" name="Freeform 33"/>
            <p:cNvSpPr>
              <a:spLocks/>
            </p:cNvSpPr>
            <p:nvPr/>
          </p:nvSpPr>
          <p:spPr bwMode="auto">
            <a:xfrm>
              <a:off x="373" y="635"/>
              <a:ext cx="1029" cy="800"/>
            </a:xfrm>
            <a:custGeom>
              <a:avLst/>
              <a:gdLst>
                <a:gd name="T0" fmla="*/ 20 w 1029"/>
                <a:gd name="T1" fmla="*/ 784 h 800"/>
                <a:gd name="T2" fmla="*/ 52 w 1029"/>
                <a:gd name="T3" fmla="*/ 776 h 800"/>
                <a:gd name="T4" fmla="*/ 84 w 1029"/>
                <a:gd name="T5" fmla="*/ 792 h 800"/>
                <a:gd name="T6" fmla="*/ 116 w 1029"/>
                <a:gd name="T7" fmla="*/ 768 h 800"/>
                <a:gd name="T8" fmla="*/ 148 w 1029"/>
                <a:gd name="T9" fmla="*/ 764 h 800"/>
                <a:gd name="T10" fmla="*/ 180 w 1029"/>
                <a:gd name="T11" fmla="*/ 752 h 800"/>
                <a:gd name="T12" fmla="*/ 212 w 1029"/>
                <a:gd name="T13" fmla="*/ 704 h 800"/>
                <a:gd name="T14" fmla="*/ 244 w 1029"/>
                <a:gd name="T15" fmla="*/ 468 h 800"/>
                <a:gd name="T16" fmla="*/ 280 w 1029"/>
                <a:gd name="T17" fmla="*/ 188 h 800"/>
                <a:gd name="T18" fmla="*/ 312 w 1029"/>
                <a:gd name="T19" fmla="*/ 0 h 800"/>
                <a:gd name="T20" fmla="*/ 344 w 1029"/>
                <a:gd name="T21" fmla="*/ 56 h 800"/>
                <a:gd name="T22" fmla="*/ 376 w 1029"/>
                <a:gd name="T23" fmla="*/ 220 h 800"/>
                <a:gd name="T24" fmla="*/ 409 w 1029"/>
                <a:gd name="T25" fmla="*/ 392 h 800"/>
                <a:gd name="T26" fmla="*/ 441 w 1029"/>
                <a:gd name="T27" fmla="*/ 504 h 800"/>
                <a:gd name="T28" fmla="*/ 473 w 1029"/>
                <a:gd name="T29" fmla="*/ 600 h 800"/>
                <a:gd name="T30" fmla="*/ 505 w 1029"/>
                <a:gd name="T31" fmla="*/ 656 h 800"/>
                <a:gd name="T32" fmla="*/ 541 w 1029"/>
                <a:gd name="T33" fmla="*/ 720 h 800"/>
                <a:gd name="T34" fmla="*/ 573 w 1029"/>
                <a:gd name="T35" fmla="*/ 740 h 800"/>
                <a:gd name="T36" fmla="*/ 605 w 1029"/>
                <a:gd name="T37" fmla="*/ 732 h 800"/>
                <a:gd name="T38" fmla="*/ 637 w 1029"/>
                <a:gd name="T39" fmla="*/ 756 h 800"/>
                <a:gd name="T40" fmla="*/ 669 w 1029"/>
                <a:gd name="T41" fmla="*/ 760 h 800"/>
                <a:gd name="T42" fmla="*/ 701 w 1029"/>
                <a:gd name="T43" fmla="*/ 776 h 800"/>
                <a:gd name="T44" fmla="*/ 733 w 1029"/>
                <a:gd name="T45" fmla="*/ 800 h 800"/>
                <a:gd name="T46" fmla="*/ 765 w 1029"/>
                <a:gd name="T47" fmla="*/ 780 h 800"/>
                <a:gd name="T48" fmla="*/ 801 w 1029"/>
                <a:gd name="T49" fmla="*/ 776 h 800"/>
                <a:gd name="T50" fmla="*/ 833 w 1029"/>
                <a:gd name="T51" fmla="*/ 768 h 800"/>
                <a:gd name="T52" fmla="*/ 865 w 1029"/>
                <a:gd name="T53" fmla="*/ 768 h 800"/>
                <a:gd name="T54" fmla="*/ 897 w 1029"/>
                <a:gd name="T55" fmla="*/ 788 h 800"/>
                <a:gd name="T56" fmla="*/ 929 w 1029"/>
                <a:gd name="T57" fmla="*/ 756 h 800"/>
                <a:gd name="T58" fmla="*/ 961 w 1029"/>
                <a:gd name="T59" fmla="*/ 764 h 800"/>
                <a:gd name="T60" fmla="*/ 993 w 1029"/>
                <a:gd name="T61" fmla="*/ 748 h 800"/>
                <a:gd name="T62" fmla="*/ 1029 w 1029"/>
                <a:gd name="T63" fmla="*/ 76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00">
                  <a:moveTo>
                    <a:pt x="0" y="760"/>
                  </a:moveTo>
                  <a:lnTo>
                    <a:pt x="20" y="784"/>
                  </a:lnTo>
                  <a:lnTo>
                    <a:pt x="36" y="776"/>
                  </a:lnTo>
                  <a:lnTo>
                    <a:pt x="52" y="776"/>
                  </a:lnTo>
                  <a:lnTo>
                    <a:pt x="68" y="760"/>
                  </a:lnTo>
                  <a:lnTo>
                    <a:pt x="84" y="792"/>
                  </a:lnTo>
                  <a:lnTo>
                    <a:pt x="100" y="772"/>
                  </a:lnTo>
                  <a:lnTo>
                    <a:pt x="116" y="768"/>
                  </a:lnTo>
                  <a:lnTo>
                    <a:pt x="132" y="772"/>
                  </a:lnTo>
                  <a:lnTo>
                    <a:pt x="148" y="764"/>
                  </a:lnTo>
                  <a:lnTo>
                    <a:pt x="164" y="756"/>
                  </a:lnTo>
                  <a:lnTo>
                    <a:pt x="180" y="752"/>
                  </a:lnTo>
                  <a:lnTo>
                    <a:pt x="196" y="744"/>
                  </a:lnTo>
                  <a:lnTo>
                    <a:pt x="212" y="704"/>
                  </a:lnTo>
                  <a:lnTo>
                    <a:pt x="228" y="620"/>
                  </a:lnTo>
                  <a:lnTo>
                    <a:pt x="244" y="468"/>
                  </a:lnTo>
                  <a:lnTo>
                    <a:pt x="264" y="316"/>
                  </a:lnTo>
                  <a:lnTo>
                    <a:pt x="280" y="188"/>
                  </a:lnTo>
                  <a:lnTo>
                    <a:pt x="296" y="60"/>
                  </a:lnTo>
                  <a:lnTo>
                    <a:pt x="312" y="0"/>
                  </a:lnTo>
                  <a:lnTo>
                    <a:pt x="328" y="12"/>
                  </a:lnTo>
                  <a:lnTo>
                    <a:pt x="344" y="56"/>
                  </a:lnTo>
                  <a:lnTo>
                    <a:pt x="360" y="136"/>
                  </a:lnTo>
                  <a:lnTo>
                    <a:pt x="376" y="220"/>
                  </a:lnTo>
                  <a:lnTo>
                    <a:pt x="393" y="300"/>
                  </a:lnTo>
                  <a:lnTo>
                    <a:pt x="409" y="392"/>
                  </a:lnTo>
                  <a:lnTo>
                    <a:pt x="425" y="460"/>
                  </a:lnTo>
                  <a:lnTo>
                    <a:pt x="441" y="504"/>
                  </a:lnTo>
                  <a:lnTo>
                    <a:pt x="457" y="564"/>
                  </a:lnTo>
                  <a:lnTo>
                    <a:pt x="473" y="600"/>
                  </a:lnTo>
                  <a:lnTo>
                    <a:pt x="489" y="632"/>
                  </a:lnTo>
                  <a:lnTo>
                    <a:pt x="505" y="656"/>
                  </a:lnTo>
                  <a:lnTo>
                    <a:pt x="525" y="676"/>
                  </a:lnTo>
                  <a:lnTo>
                    <a:pt x="541" y="720"/>
                  </a:lnTo>
                  <a:lnTo>
                    <a:pt x="557" y="740"/>
                  </a:lnTo>
                  <a:lnTo>
                    <a:pt x="573" y="740"/>
                  </a:lnTo>
                  <a:lnTo>
                    <a:pt x="589" y="728"/>
                  </a:lnTo>
                  <a:lnTo>
                    <a:pt x="605" y="732"/>
                  </a:lnTo>
                  <a:lnTo>
                    <a:pt x="621" y="752"/>
                  </a:lnTo>
                  <a:lnTo>
                    <a:pt x="637" y="756"/>
                  </a:lnTo>
                  <a:lnTo>
                    <a:pt x="653" y="752"/>
                  </a:lnTo>
                  <a:lnTo>
                    <a:pt x="669" y="760"/>
                  </a:lnTo>
                  <a:lnTo>
                    <a:pt x="685" y="772"/>
                  </a:lnTo>
                  <a:lnTo>
                    <a:pt x="701" y="776"/>
                  </a:lnTo>
                  <a:lnTo>
                    <a:pt x="717" y="792"/>
                  </a:lnTo>
                  <a:lnTo>
                    <a:pt x="733" y="800"/>
                  </a:lnTo>
                  <a:lnTo>
                    <a:pt x="749" y="780"/>
                  </a:lnTo>
                  <a:lnTo>
                    <a:pt x="765" y="780"/>
                  </a:lnTo>
                  <a:lnTo>
                    <a:pt x="785" y="776"/>
                  </a:lnTo>
                  <a:lnTo>
                    <a:pt x="801" y="776"/>
                  </a:lnTo>
                  <a:lnTo>
                    <a:pt x="817" y="768"/>
                  </a:lnTo>
                  <a:lnTo>
                    <a:pt x="833" y="768"/>
                  </a:lnTo>
                  <a:lnTo>
                    <a:pt x="849" y="768"/>
                  </a:lnTo>
                  <a:lnTo>
                    <a:pt x="865" y="768"/>
                  </a:lnTo>
                  <a:lnTo>
                    <a:pt x="881" y="764"/>
                  </a:lnTo>
                  <a:lnTo>
                    <a:pt x="897" y="788"/>
                  </a:lnTo>
                  <a:lnTo>
                    <a:pt x="913" y="764"/>
                  </a:lnTo>
                  <a:lnTo>
                    <a:pt x="929" y="756"/>
                  </a:lnTo>
                  <a:lnTo>
                    <a:pt x="945" y="756"/>
                  </a:lnTo>
                  <a:lnTo>
                    <a:pt x="961" y="764"/>
                  </a:lnTo>
                  <a:lnTo>
                    <a:pt x="977" y="736"/>
                  </a:lnTo>
                  <a:lnTo>
                    <a:pt x="993" y="748"/>
                  </a:lnTo>
                  <a:lnTo>
                    <a:pt x="1009" y="764"/>
                  </a:lnTo>
                  <a:lnTo>
                    <a:pt x="1029" y="76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1" name="Freeform 34"/>
            <p:cNvSpPr>
              <a:spLocks/>
            </p:cNvSpPr>
            <p:nvPr/>
          </p:nvSpPr>
          <p:spPr bwMode="auto">
            <a:xfrm>
              <a:off x="373" y="643"/>
              <a:ext cx="1029" cy="796"/>
            </a:xfrm>
            <a:custGeom>
              <a:avLst/>
              <a:gdLst>
                <a:gd name="T0" fmla="*/ 20 w 1029"/>
                <a:gd name="T1" fmla="*/ 752 h 796"/>
                <a:gd name="T2" fmla="*/ 52 w 1029"/>
                <a:gd name="T3" fmla="*/ 768 h 796"/>
                <a:gd name="T4" fmla="*/ 84 w 1029"/>
                <a:gd name="T5" fmla="*/ 752 h 796"/>
                <a:gd name="T6" fmla="*/ 116 w 1029"/>
                <a:gd name="T7" fmla="*/ 764 h 796"/>
                <a:gd name="T8" fmla="*/ 148 w 1029"/>
                <a:gd name="T9" fmla="*/ 756 h 796"/>
                <a:gd name="T10" fmla="*/ 180 w 1029"/>
                <a:gd name="T11" fmla="*/ 740 h 796"/>
                <a:gd name="T12" fmla="*/ 212 w 1029"/>
                <a:gd name="T13" fmla="*/ 704 h 796"/>
                <a:gd name="T14" fmla="*/ 244 w 1029"/>
                <a:gd name="T15" fmla="*/ 476 h 796"/>
                <a:gd name="T16" fmla="*/ 280 w 1029"/>
                <a:gd name="T17" fmla="*/ 148 h 796"/>
                <a:gd name="T18" fmla="*/ 312 w 1029"/>
                <a:gd name="T19" fmla="*/ 16 h 796"/>
                <a:gd name="T20" fmla="*/ 344 w 1029"/>
                <a:gd name="T21" fmla="*/ 48 h 796"/>
                <a:gd name="T22" fmla="*/ 376 w 1029"/>
                <a:gd name="T23" fmla="*/ 204 h 796"/>
                <a:gd name="T24" fmla="*/ 409 w 1029"/>
                <a:gd name="T25" fmla="*/ 380 h 796"/>
                <a:gd name="T26" fmla="*/ 441 w 1029"/>
                <a:gd name="T27" fmla="*/ 484 h 796"/>
                <a:gd name="T28" fmla="*/ 473 w 1029"/>
                <a:gd name="T29" fmla="*/ 580 h 796"/>
                <a:gd name="T30" fmla="*/ 505 w 1029"/>
                <a:gd name="T31" fmla="*/ 644 h 796"/>
                <a:gd name="T32" fmla="*/ 541 w 1029"/>
                <a:gd name="T33" fmla="*/ 700 h 796"/>
                <a:gd name="T34" fmla="*/ 573 w 1029"/>
                <a:gd name="T35" fmla="*/ 728 h 796"/>
                <a:gd name="T36" fmla="*/ 605 w 1029"/>
                <a:gd name="T37" fmla="*/ 736 h 796"/>
                <a:gd name="T38" fmla="*/ 637 w 1029"/>
                <a:gd name="T39" fmla="*/ 748 h 796"/>
                <a:gd name="T40" fmla="*/ 669 w 1029"/>
                <a:gd name="T41" fmla="*/ 736 h 796"/>
                <a:gd name="T42" fmla="*/ 701 w 1029"/>
                <a:gd name="T43" fmla="*/ 780 h 796"/>
                <a:gd name="T44" fmla="*/ 733 w 1029"/>
                <a:gd name="T45" fmla="*/ 748 h 796"/>
                <a:gd name="T46" fmla="*/ 765 w 1029"/>
                <a:gd name="T47" fmla="*/ 484 h 796"/>
                <a:gd name="T48" fmla="*/ 801 w 1029"/>
                <a:gd name="T49" fmla="*/ 172 h 796"/>
                <a:gd name="T50" fmla="*/ 833 w 1029"/>
                <a:gd name="T51" fmla="*/ 0 h 796"/>
                <a:gd name="T52" fmla="*/ 865 w 1029"/>
                <a:gd name="T53" fmla="*/ 56 h 796"/>
                <a:gd name="T54" fmla="*/ 897 w 1029"/>
                <a:gd name="T55" fmla="*/ 236 h 796"/>
                <a:gd name="T56" fmla="*/ 929 w 1029"/>
                <a:gd name="T57" fmla="*/ 388 h 796"/>
                <a:gd name="T58" fmla="*/ 961 w 1029"/>
                <a:gd name="T59" fmla="*/ 520 h 796"/>
                <a:gd name="T60" fmla="*/ 993 w 1029"/>
                <a:gd name="T61" fmla="*/ 580 h 796"/>
                <a:gd name="T62" fmla="*/ 1029 w 1029"/>
                <a:gd name="T63" fmla="*/ 64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96">
                  <a:moveTo>
                    <a:pt x="0" y="740"/>
                  </a:moveTo>
                  <a:lnTo>
                    <a:pt x="20" y="752"/>
                  </a:lnTo>
                  <a:lnTo>
                    <a:pt x="36" y="776"/>
                  </a:lnTo>
                  <a:lnTo>
                    <a:pt x="52" y="768"/>
                  </a:lnTo>
                  <a:lnTo>
                    <a:pt x="68" y="752"/>
                  </a:lnTo>
                  <a:lnTo>
                    <a:pt x="84" y="752"/>
                  </a:lnTo>
                  <a:lnTo>
                    <a:pt x="100" y="764"/>
                  </a:lnTo>
                  <a:lnTo>
                    <a:pt x="116" y="764"/>
                  </a:lnTo>
                  <a:lnTo>
                    <a:pt x="132" y="756"/>
                  </a:lnTo>
                  <a:lnTo>
                    <a:pt x="148" y="756"/>
                  </a:lnTo>
                  <a:lnTo>
                    <a:pt x="164" y="764"/>
                  </a:lnTo>
                  <a:lnTo>
                    <a:pt x="180" y="740"/>
                  </a:lnTo>
                  <a:lnTo>
                    <a:pt x="196" y="732"/>
                  </a:lnTo>
                  <a:lnTo>
                    <a:pt x="212" y="704"/>
                  </a:lnTo>
                  <a:lnTo>
                    <a:pt x="228" y="620"/>
                  </a:lnTo>
                  <a:lnTo>
                    <a:pt x="244" y="476"/>
                  </a:lnTo>
                  <a:lnTo>
                    <a:pt x="264" y="304"/>
                  </a:lnTo>
                  <a:lnTo>
                    <a:pt x="280" y="148"/>
                  </a:lnTo>
                  <a:lnTo>
                    <a:pt x="296" y="60"/>
                  </a:lnTo>
                  <a:lnTo>
                    <a:pt x="312" y="16"/>
                  </a:lnTo>
                  <a:lnTo>
                    <a:pt x="328" y="8"/>
                  </a:lnTo>
                  <a:lnTo>
                    <a:pt x="344" y="48"/>
                  </a:lnTo>
                  <a:lnTo>
                    <a:pt x="360" y="120"/>
                  </a:lnTo>
                  <a:lnTo>
                    <a:pt x="376" y="204"/>
                  </a:lnTo>
                  <a:lnTo>
                    <a:pt x="393" y="292"/>
                  </a:lnTo>
                  <a:lnTo>
                    <a:pt x="409" y="380"/>
                  </a:lnTo>
                  <a:lnTo>
                    <a:pt x="425" y="448"/>
                  </a:lnTo>
                  <a:lnTo>
                    <a:pt x="441" y="484"/>
                  </a:lnTo>
                  <a:lnTo>
                    <a:pt x="457" y="544"/>
                  </a:lnTo>
                  <a:lnTo>
                    <a:pt x="473" y="580"/>
                  </a:lnTo>
                  <a:lnTo>
                    <a:pt x="489" y="616"/>
                  </a:lnTo>
                  <a:lnTo>
                    <a:pt x="505" y="644"/>
                  </a:lnTo>
                  <a:lnTo>
                    <a:pt x="525" y="680"/>
                  </a:lnTo>
                  <a:lnTo>
                    <a:pt x="541" y="700"/>
                  </a:lnTo>
                  <a:lnTo>
                    <a:pt x="557" y="704"/>
                  </a:lnTo>
                  <a:lnTo>
                    <a:pt x="573" y="728"/>
                  </a:lnTo>
                  <a:lnTo>
                    <a:pt x="589" y="724"/>
                  </a:lnTo>
                  <a:lnTo>
                    <a:pt x="605" y="736"/>
                  </a:lnTo>
                  <a:lnTo>
                    <a:pt x="621" y="728"/>
                  </a:lnTo>
                  <a:lnTo>
                    <a:pt x="637" y="748"/>
                  </a:lnTo>
                  <a:lnTo>
                    <a:pt x="653" y="748"/>
                  </a:lnTo>
                  <a:lnTo>
                    <a:pt x="669" y="736"/>
                  </a:lnTo>
                  <a:lnTo>
                    <a:pt x="685" y="748"/>
                  </a:lnTo>
                  <a:lnTo>
                    <a:pt x="701" y="780"/>
                  </a:lnTo>
                  <a:lnTo>
                    <a:pt x="717" y="796"/>
                  </a:lnTo>
                  <a:lnTo>
                    <a:pt x="733" y="748"/>
                  </a:lnTo>
                  <a:lnTo>
                    <a:pt x="749" y="624"/>
                  </a:lnTo>
                  <a:lnTo>
                    <a:pt x="765" y="484"/>
                  </a:lnTo>
                  <a:lnTo>
                    <a:pt x="785" y="324"/>
                  </a:lnTo>
                  <a:lnTo>
                    <a:pt x="801" y="172"/>
                  </a:lnTo>
                  <a:lnTo>
                    <a:pt x="817" y="60"/>
                  </a:lnTo>
                  <a:lnTo>
                    <a:pt x="833" y="0"/>
                  </a:lnTo>
                  <a:lnTo>
                    <a:pt x="849" y="4"/>
                  </a:lnTo>
                  <a:lnTo>
                    <a:pt x="865" y="56"/>
                  </a:lnTo>
                  <a:lnTo>
                    <a:pt x="881" y="140"/>
                  </a:lnTo>
                  <a:lnTo>
                    <a:pt x="897" y="236"/>
                  </a:lnTo>
                  <a:lnTo>
                    <a:pt x="913" y="324"/>
                  </a:lnTo>
                  <a:lnTo>
                    <a:pt x="929" y="388"/>
                  </a:lnTo>
                  <a:lnTo>
                    <a:pt x="945" y="472"/>
                  </a:lnTo>
                  <a:lnTo>
                    <a:pt x="961" y="520"/>
                  </a:lnTo>
                  <a:lnTo>
                    <a:pt x="977" y="540"/>
                  </a:lnTo>
                  <a:lnTo>
                    <a:pt x="993" y="580"/>
                  </a:lnTo>
                  <a:lnTo>
                    <a:pt x="1009" y="612"/>
                  </a:lnTo>
                  <a:lnTo>
                    <a:pt x="1029" y="648"/>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2" name="Freeform 35"/>
            <p:cNvSpPr>
              <a:spLocks/>
            </p:cNvSpPr>
            <p:nvPr/>
          </p:nvSpPr>
          <p:spPr bwMode="auto">
            <a:xfrm>
              <a:off x="373" y="655"/>
              <a:ext cx="1029" cy="784"/>
            </a:xfrm>
            <a:custGeom>
              <a:avLst/>
              <a:gdLst>
                <a:gd name="T0" fmla="*/ 20 w 1029"/>
                <a:gd name="T1" fmla="*/ 764 h 784"/>
                <a:gd name="T2" fmla="*/ 52 w 1029"/>
                <a:gd name="T3" fmla="*/ 760 h 784"/>
                <a:gd name="T4" fmla="*/ 84 w 1029"/>
                <a:gd name="T5" fmla="*/ 772 h 784"/>
                <a:gd name="T6" fmla="*/ 116 w 1029"/>
                <a:gd name="T7" fmla="*/ 748 h 784"/>
                <a:gd name="T8" fmla="*/ 148 w 1029"/>
                <a:gd name="T9" fmla="*/ 744 h 784"/>
                <a:gd name="T10" fmla="*/ 180 w 1029"/>
                <a:gd name="T11" fmla="*/ 744 h 784"/>
                <a:gd name="T12" fmla="*/ 212 w 1029"/>
                <a:gd name="T13" fmla="*/ 732 h 784"/>
                <a:gd name="T14" fmla="*/ 244 w 1029"/>
                <a:gd name="T15" fmla="*/ 500 h 784"/>
                <a:gd name="T16" fmla="*/ 280 w 1029"/>
                <a:gd name="T17" fmla="*/ 164 h 784"/>
                <a:gd name="T18" fmla="*/ 312 w 1029"/>
                <a:gd name="T19" fmla="*/ 0 h 784"/>
                <a:gd name="T20" fmla="*/ 344 w 1029"/>
                <a:gd name="T21" fmla="*/ 72 h 784"/>
                <a:gd name="T22" fmla="*/ 376 w 1029"/>
                <a:gd name="T23" fmla="*/ 288 h 784"/>
                <a:gd name="T24" fmla="*/ 409 w 1029"/>
                <a:gd name="T25" fmla="*/ 440 h 784"/>
                <a:gd name="T26" fmla="*/ 441 w 1029"/>
                <a:gd name="T27" fmla="*/ 532 h 784"/>
                <a:gd name="T28" fmla="*/ 473 w 1029"/>
                <a:gd name="T29" fmla="*/ 604 h 784"/>
                <a:gd name="T30" fmla="*/ 505 w 1029"/>
                <a:gd name="T31" fmla="*/ 648 h 784"/>
                <a:gd name="T32" fmla="*/ 541 w 1029"/>
                <a:gd name="T33" fmla="*/ 708 h 784"/>
                <a:gd name="T34" fmla="*/ 573 w 1029"/>
                <a:gd name="T35" fmla="*/ 720 h 784"/>
                <a:gd name="T36" fmla="*/ 605 w 1029"/>
                <a:gd name="T37" fmla="*/ 720 h 784"/>
                <a:gd name="T38" fmla="*/ 637 w 1029"/>
                <a:gd name="T39" fmla="*/ 740 h 784"/>
                <a:gd name="T40" fmla="*/ 669 w 1029"/>
                <a:gd name="T41" fmla="*/ 744 h 784"/>
                <a:gd name="T42" fmla="*/ 701 w 1029"/>
                <a:gd name="T43" fmla="*/ 760 h 784"/>
                <a:gd name="T44" fmla="*/ 733 w 1029"/>
                <a:gd name="T45" fmla="*/ 784 h 784"/>
                <a:gd name="T46" fmla="*/ 765 w 1029"/>
                <a:gd name="T47" fmla="*/ 764 h 784"/>
                <a:gd name="T48" fmla="*/ 801 w 1029"/>
                <a:gd name="T49" fmla="*/ 756 h 784"/>
                <a:gd name="T50" fmla="*/ 833 w 1029"/>
                <a:gd name="T51" fmla="*/ 752 h 784"/>
                <a:gd name="T52" fmla="*/ 865 w 1029"/>
                <a:gd name="T53" fmla="*/ 748 h 784"/>
                <a:gd name="T54" fmla="*/ 897 w 1029"/>
                <a:gd name="T55" fmla="*/ 772 h 784"/>
                <a:gd name="T56" fmla="*/ 929 w 1029"/>
                <a:gd name="T57" fmla="*/ 740 h 784"/>
                <a:gd name="T58" fmla="*/ 961 w 1029"/>
                <a:gd name="T59" fmla="*/ 744 h 784"/>
                <a:gd name="T60" fmla="*/ 993 w 1029"/>
                <a:gd name="T61" fmla="*/ 732 h 784"/>
                <a:gd name="T62" fmla="*/ 1029 w 1029"/>
                <a:gd name="T63" fmla="*/ 74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4">
                  <a:moveTo>
                    <a:pt x="0" y="744"/>
                  </a:moveTo>
                  <a:lnTo>
                    <a:pt x="20" y="764"/>
                  </a:lnTo>
                  <a:lnTo>
                    <a:pt x="36" y="756"/>
                  </a:lnTo>
                  <a:lnTo>
                    <a:pt x="52" y="760"/>
                  </a:lnTo>
                  <a:lnTo>
                    <a:pt x="68" y="740"/>
                  </a:lnTo>
                  <a:lnTo>
                    <a:pt x="84" y="772"/>
                  </a:lnTo>
                  <a:lnTo>
                    <a:pt x="100" y="752"/>
                  </a:lnTo>
                  <a:lnTo>
                    <a:pt x="116" y="748"/>
                  </a:lnTo>
                  <a:lnTo>
                    <a:pt x="132" y="756"/>
                  </a:lnTo>
                  <a:lnTo>
                    <a:pt x="148" y="744"/>
                  </a:lnTo>
                  <a:lnTo>
                    <a:pt x="164" y="744"/>
                  </a:lnTo>
                  <a:lnTo>
                    <a:pt x="180" y="744"/>
                  </a:lnTo>
                  <a:lnTo>
                    <a:pt x="196" y="748"/>
                  </a:lnTo>
                  <a:lnTo>
                    <a:pt x="212" y="732"/>
                  </a:lnTo>
                  <a:lnTo>
                    <a:pt x="228" y="664"/>
                  </a:lnTo>
                  <a:lnTo>
                    <a:pt x="244" y="500"/>
                  </a:lnTo>
                  <a:lnTo>
                    <a:pt x="264" y="328"/>
                  </a:lnTo>
                  <a:lnTo>
                    <a:pt x="280" y="164"/>
                  </a:lnTo>
                  <a:lnTo>
                    <a:pt x="296" y="52"/>
                  </a:lnTo>
                  <a:lnTo>
                    <a:pt x="312" y="0"/>
                  </a:lnTo>
                  <a:lnTo>
                    <a:pt x="328" y="12"/>
                  </a:lnTo>
                  <a:lnTo>
                    <a:pt x="344" y="72"/>
                  </a:lnTo>
                  <a:lnTo>
                    <a:pt x="360" y="176"/>
                  </a:lnTo>
                  <a:lnTo>
                    <a:pt x="376" y="288"/>
                  </a:lnTo>
                  <a:lnTo>
                    <a:pt x="393" y="372"/>
                  </a:lnTo>
                  <a:lnTo>
                    <a:pt x="409" y="440"/>
                  </a:lnTo>
                  <a:lnTo>
                    <a:pt x="425" y="480"/>
                  </a:lnTo>
                  <a:lnTo>
                    <a:pt x="441" y="532"/>
                  </a:lnTo>
                  <a:lnTo>
                    <a:pt x="457" y="564"/>
                  </a:lnTo>
                  <a:lnTo>
                    <a:pt x="473" y="604"/>
                  </a:lnTo>
                  <a:lnTo>
                    <a:pt x="489" y="628"/>
                  </a:lnTo>
                  <a:lnTo>
                    <a:pt x="505" y="648"/>
                  </a:lnTo>
                  <a:lnTo>
                    <a:pt x="525" y="668"/>
                  </a:lnTo>
                  <a:lnTo>
                    <a:pt x="541" y="708"/>
                  </a:lnTo>
                  <a:lnTo>
                    <a:pt x="557" y="724"/>
                  </a:lnTo>
                  <a:lnTo>
                    <a:pt x="573" y="720"/>
                  </a:lnTo>
                  <a:lnTo>
                    <a:pt x="589" y="708"/>
                  </a:lnTo>
                  <a:lnTo>
                    <a:pt x="605" y="720"/>
                  </a:lnTo>
                  <a:lnTo>
                    <a:pt x="621" y="736"/>
                  </a:lnTo>
                  <a:lnTo>
                    <a:pt x="637" y="740"/>
                  </a:lnTo>
                  <a:lnTo>
                    <a:pt x="653" y="736"/>
                  </a:lnTo>
                  <a:lnTo>
                    <a:pt x="669" y="744"/>
                  </a:lnTo>
                  <a:lnTo>
                    <a:pt x="685" y="756"/>
                  </a:lnTo>
                  <a:lnTo>
                    <a:pt x="701" y="760"/>
                  </a:lnTo>
                  <a:lnTo>
                    <a:pt x="717" y="776"/>
                  </a:lnTo>
                  <a:lnTo>
                    <a:pt x="733" y="784"/>
                  </a:lnTo>
                  <a:lnTo>
                    <a:pt x="749" y="764"/>
                  </a:lnTo>
                  <a:lnTo>
                    <a:pt x="765" y="764"/>
                  </a:lnTo>
                  <a:lnTo>
                    <a:pt x="785" y="756"/>
                  </a:lnTo>
                  <a:lnTo>
                    <a:pt x="801" y="756"/>
                  </a:lnTo>
                  <a:lnTo>
                    <a:pt x="817" y="748"/>
                  </a:lnTo>
                  <a:lnTo>
                    <a:pt x="833" y="752"/>
                  </a:lnTo>
                  <a:lnTo>
                    <a:pt x="849" y="748"/>
                  </a:lnTo>
                  <a:lnTo>
                    <a:pt x="865" y="748"/>
                  </a:lnTo>
                  <a:lnTo>
                    <a:pt x="881" y="744"/>
                  </a:lnTo>
                  <a:lnTo>
                    <a:pt x="897" y="772"/>
                  </a:lnTo>
                  <a:lnTo>
                    <a:pt x="913" y="744"/>
                  </a:lnTo>
                  <a:lnTo>
                    <a:pt x="929" y="740"/>
                  </a:lnTo>
                  <a:lnTo>
                    <a:pt x="945" y="736"/>
                  </a:lnTo>
                  <a:lnTo>
                    <a:pt x="961" y="744"/>
                  </a:lnTo>
                  <a:lnTo>
                    <a:pt x="977" y="720"/>
                  </a:lnTo>
                  <a:lnTo>
                    <a:pt x="993" y="732"/>
                  </a:lnTo>
                  <a:lnTo>
                    <a:pt x="1009" y="748"/>
                  </a:lnTo>
                  <a:lnTo>
                    <a:pt x="1029" y="740"/>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3" name="Freeform 36"/>
            <p:cNvSpPr>
              <a:spLocks/>
            </p:cNvSpPr>
            <p:nvPr/>
          </p:nvSpPr>
          <p:spPr bwMode="auto">
            <a:xfrm>
              <a:off x="373" y="631"/>
              <a:ext cx="1029" cy="808"/>
            </a:xfrm>
            <a:custGeom>
              <a:avLst/>
              <a:gdLst>
                <a:gd name="T0" fmla="*/ 20 w 1029"/>
                <a:gd name="T1" fmla="*/ 764 h 808"/>
                <a:gd name="T2" fmla="*/ 52 w 1029"/>
                <a:gd name="T3" fmla="*/ 780 h 808"/>
                <a:gd name="T4" fmla="*/ 84 w 1029"/>
                <a:gd name="T5" fmla="*/ 764 h 808"/>
                <a:gd name="T6" fmla="*/ 116 w 1029"/>
                <a:gd name="T7" fmla="*/ 776 h 808"/>
                <a:gd name="T8" fmla="*/ 148 w 1029"/>
                <a:gd name="T9" fmla="*/ 768 h 808"/>
                <a:gd name="T10" fmla="*/ 180 w 1029"/>
                <a:gd name="T11" fmla="*/ 752 h 808"/>
                <a:gd name="T12" fmla="*/ 212 w 1029"/>
                <a:gd name="T13" fmla="*/ 732 h 808"/>
                <a:gd name="T14" fmla="*/ 244 w 1029"/>
                <a:gd name="T15" fmla="*/ 516 h 808"/>
                <a:gd name="T16" fmla="*/ 280 w 1029"/>
                <a:gd name="T17" fmla="*/ 160 h 808"/>
                <a:gd name="T18" fmla="*/ 312 w 1029"/>
                <a:gd name="T19" fmla="*/ 4 h 808"/>
                <a:gd name="T20" fmla="*/ 344 w 1029"/>
                <a:gd name="T21" fmla="*/ 32 h 808"/>
                <a:gd name="T22" fmla="*/ 376 w 1029"/>
                <a:gd name="T23" fmla="*/ 208 h 808"/>
                <a:gd name="T24" fmla="*/ 409 w 1029"/>
                <a:gd name="T25" fmla="*/ 392 h 808"/>
                <a:gd name="T26" fmla="*/ 441 w 1029"/>
                <a:gd name="T27" fmla="*/ 496 h 808"/>
                <a:gd name="T28" fmla="*/ 473 w 1029"/>
                <a:gd name="T29" fmla="*/ 592 h 808"/>
                <a:gd name="T30" fmla="*/ 505 w 1029"/>
                <a:gd name="T31" fmla="*/ 656 h 808"/>
                <a:gd name="T32" fmla="*/ 541 w 1029"/>
                <a:gd name="T33" fmla="*/ 716 h 808"/>
                <a:gd name="T34" fmla="*/ 573 w 1029"/>
                <a:gd name="T35" fmla="*/ 740 h 808"/>
                <a:gd name="T36" fmla="*/ 605 w 1029"/>
                <a:gd name="T37" fmla="*/ 748 h 808"/>
                <a:gd name="T38" fmla="*/ 637 w 1029"/>
                <a:gd name="T39" fmla="*/ 756 h 808"/>
                <a:gd name="T40" fmla="*/ 669 w 1029"/>
                <a:gd name="T41" fmla="*/ 748 h 808"/>
                <a:gd name="T42" fmla="*/ 701 w 1029"/>
                <a:gd name="T43" fmla="*/ 788 h 808"/>
                <a:gd name="T44" fmla="*/ 733 w 1029"/>
                <a:gd name="T45" fmla="*/ 760 h 808"/>
                <a:gd name="T46" fmla="*/ 765 w 1029"/>
                <a:gd name="T47" fmla="*/ 496 h 808"/>
                <a:gd name="T48" fmla="*/ 801 w 1029"/>
                <a:gd name="T49" fmla="*/ 180 h 808"/>
                <a:gd name="T50" fmla="*/ 833 w 1029"/>
                <a:gd name="T51" fmla="*/ 16 h 808"/>
                <a:gd name="T52" fmla="*/ 865 w 1029"/>
                <a:gd name="T53" fmla="*/ 68 h 808"/>
                <a:gd name="T54" fmla="*/ 897 w 1029"/>
                <a:gd name="T55" fmla="*/ 248 h 808"/>
                <a:gd name="T56" fmla="*/ 929 w 1029"/>
                <a:gd name="T57" fmla="*/ 400 h 808"/>
                <a:gd name="T58" fmla="*/ 961 w 1029"/>
                <a:gd name="T59" fmla="*/ 532 h 808"/>
                <a:gd name="T60" fmla="*/ 993 w 1029"/>
                <a:gd name="T61" fmla="*/ 592 h 808"/>
                <a:gd name="T62" fmla="*/ 1029 w 1029"/>
                <a:gd name="T63" fmla="*/ 656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08">
                  <a:moveTo>
                    <a:pt x="0" y="768"/>
                  </a:moveTo>
                  <a:lnTo>
                    <a:pt x="20" y="764"/>
                  </a:lnTo>
                  <a:lnTo>
                    <a:pt x="36" y="788"/>
                  </a:lnTo>
                  <a:lnTo>
                    <a:pt x="52" y="780"/>
                  </a:lnTo>
                  <a:lnTo>
                    <a:pt x="68" y="764"/>
                  </a:lnTo>
                  <a:lnTo>
                    <a:pt x="84" y="764"/>
                  </a:lnTo>
                  <a:lnTo>
                    <a:pt x="100" y="780"/>
                  </a:lnTo>
                  <a:lnTo>
                    <a:pt x="116" y="776"/>
                  </a:lnTo>
                  <a:lnTo>
                    <a:pt x="132" y="768"/>
                  </a:lnTo>
                  <a:lnTo>
                    <a:pt x="148" y="768"/>
                  </a:lnTo>
                  <a:lnTo>
                    <a:pt x="164" y="776"/>
                  </a:lnTo>
                  <a:lnTo>
                    <a:pt x="180" y="752"/>
                  </a:lnTo>
                  <a:lnTo>
                    <a:pt x="196" y="748"/>
                  </a:lnTo>
                  <a:lnTo>
                    <a:pt x="212" y="732"/>
                  </a:lnTo>
                  <a:lnTo>
                    <a:pt x="228" y="668"/>
                  </a:lnTo>
                  <a:lnTo>
                    <a:pt x="244" y="516"/>
                  </a:lnTo>
                  <a:lnTo>
                    <a:pt x="264" y="328"/>
                  </a:lnTo>
                  <a:lnTo>
                    <a:pt x="280" y="160"/>
                  </a:lnTo>
                  <a:lnTo>
                    <a:pt x="296" y="52"/>
                  </a:lnTo>
                  <a:lnTo>
                    <a:pt x="312" y="4"/>
                  </a:lnTo>
                  <a:lnTo>
                    <a:pt x="328" y="0"/>
                  </a:lnTo>
                  <a:lnTo>
                    <a:pt x="344" y="32"/>
                  </a:lnTo>
                  <a:lnTo>
                    <a:pt x="360" y="116"/>
                  </a:lnTo>
                  <a:lnTo>
                    <a:pt x="376" y="208"/>
                  </a:lnTo>
                  <a:lnTo>
                    <a:pt x="393" y="300"/>
                  </a:lnTo>
                  <a:lnTo>
                    <a:pt x="409" y="392"/>
                  </a:lnTo>
                  <a:lnTo>
                    <a:pt x="425" y="456"/>
                  </a:lnTo>
                  <a:lnTo>
                    <a:pt x="441" y="496"/>
                  </a:lnTo>
                  <a:lnTo>
                    <a:pt x="457" y="556"/>
                  </a:lnTo>
                  <a:lnTo>
                    <a:pt x="473" y="592"/>
                  </a:lnTo>
                  <a:lnTo>
                    <a:pt x="489" y="628"/>
                  </a:lnTo>
                  <a:lnTo>
                    <a:pt x="505" y="656"/>
                  </a:lnTo>
                  <a:lnTo>
                    <a:pt x="525" y="692"/>
                  </a:lnTo>
                  <a:lnTo>
                    <a:pt x="541" y="716"/>
                  </a:lnTo>
                  <a:lnTo>
                    <a:pt x="557" y="712"/>
                  </a:lnTo>
                  <a:lnTo>
                    <a:pt x="573" y="740"/>
                  </a:lnTo>
                  <a:lnTo>
                    <a:pt x="589" y="736"/>
                  </a:lnTo>
                  <a:lnTo>
                    <a:pt x="605" y="748"/>
                  </a:lnTo>
                  <a:lnTo>
                    <a:pt x="621" y="740"/>
                  </a:lnTo>
                  <a:lnTo>
                    <a:pt x="637" y="756"/>
                  </a:lnTo>
                  <a:lnTo>
                    <a:pt x="653" y="764"/>
                  </a:lnTo>
                  <a:lnTo>
                    <a:pt x="669" y="748"/>
                  </a:lnTo>
                  <a:lnTo>
                    <a:pt x="685" y="760"/>
                  </a:lnTo>
                  <a:lnTo>
                    <a:pt x="701" y="788"/>
                  </a:lnTo>
                  <a:lnTo>
                    <a:pt x="717" y="808"/>
                  </a:lnTo>
                  <a:lnTo>
                    <a:pt x="733" y="760"/>
                  </a:lnTo>
                  <a:lnTo>
                    <a:pt x="749" y="640"/>
                  </a:lnTo>
                  <a:lnTo>
                    <a:pt x="765" y="496"/>
                  </a:lnTo>
                  <a:lnTo>
                    <a:pt x="785" y="336"/>
                  </a:lnTo>
                  <a:lnTo>
                    <a:pt x="801" y="180"/>
                  </a:lnTo>
                  <a:lnTo>
                    <a:pt x="817" y="68"/>
                  </a:lnTo>
                  <a:lnTo>
                    <a:pt x="833" y="16"/>
                  </a:lnTo>
                  <a:lnTo>
                    <a:pt x="849" y="16"/>
                  </a:lnTo>
                  <a:lnTo>
                    <a:pt x="865" y="68"/>
                  </a:lnTo>
                  <a:lnTo>
                    <a:pt x="881" y="152"/>
                  </a:lnTo>
                  <a:lnTo>
                    <a:pt x="897" y="248"/>
                  </a:lnTo>
                  <a:lnTo>
                    <a:pt x="913" y="336"/>
                  </a:lnTo>
                  <a:lnTo>
                    <a:pt x="929" y="400"/>
                  </a:lnTo>
                  <a:lnTo>
                    <a:pt x="945" y="480"/>
                  </a:lnTo>
                  <a:lnTo>
                    <a:pt x="961" y="532"/>
                  </a:lnTo>
                  <a:lnTo>
                    <a:pt x="977" y="552"/>
                  </a:lnTo>
                  <a:lnTo>
                    <a:pt x="993" y="592"/>
                  </a:lnTo>
                  <a:lnTo>
                    <a:pt x="1009" y="620"/>
                  </a:lnTo>
                  <a:lnTo>
                    <a:pt x="1029" y="656"/>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4" name="Freeform 37"/>
            <p:cNvSpPr>
              <a:spLocks/>
            </p:cNvSpPr>
            <p:nvPr/>
          </p:nvSpPr>
          <p:spPr bwMode="auto">
            <a:xfrm>
              <a:off x="373" y="1311"/>
              <a:ext cx="1029" cy="88"/>
            </a:xfrm>
            <a:custGeom>
              <a:avLst/>
              <a:gdLst>
                <a:gd name="T0" fmla="*/ 20 w 1029"/>
                <a:gd name="T1" fmla="*/ 88 h 88"/>
                <a:gd name="T2" fmla="*/ 52 w 1029"/>
                <a:gd name="T3" fmla="*/ 88 h 88"/>
                <a:gd name="T4" fmla="*/ 84 w 1029"/>
                <a:gd name="T5" fmla="*/ 84 h 88"/>
                <a:gd name="T6" fmla="*/ 116 w 1029"/>
                <a:gd name="T7" fmla="*/ 84 h 88"/>
                <a:gd name="T8" fmla="*/ 148 w 1029"/>
                <a:gd name="T9" fmla="*/ 84 h 88"/>
                <a:gd name="T10" fmla="*/ 180 w 1029"/>
                <a:gd name="T11" fmla="*/ 76 h 88"/>
                <a:gd name="T12" fmla="*/ 212 w 1029"/>
                <a:gd name="T13" fmla="*/ 40 h 88"/>
                <a:gd name="T14" fmla="*/ 244 w 1029"/>
                <a:gd name="T15" fmla="*/ 36 h 88"/>
                <a:gd name="T16" fmla="*/ 280 w 1029"/>
                <a:gd name="T17" fmla="*/ 88 h 88"/>
                <a:gd name="T18" fmla="*/ 312 w 1029"/>
                <a:gd name="T19" fmla="*/ 68 h 88"/>
                <a:gd name="T20" fmla="*/ 344 w 1029"/>
                <a:gd name="T21" fmla="*/ 56 h 88"/>
                <a:gd name="T22" fmla="*/ 376 w 1029"/>
                <a:gd name="T23" fmla="*/ 0 h 88"/>
                <a:gd name="T24" fmla="*/ 409 w 1029"/>
                <a:gd name="T25" fmla="*/ 20 h 88"/>
                <a:gd name="T26" fmla="*/ 441 w 1029"/>
                <a:gd name="T27" fmla="*/ 40 h 88"/>
                <a:gd name="T28" fmla="*/ 473 w 1029"/>
                <a:gd name="T29" fmla="*/ 64 h 88"/>
                <a:gd name="T30" fmla="*/ 505 w 1029"/>
                <a:gd name="T31" fmla="*/ 76 h 88"/>
                <a:gd name="T32" fmla="*/ 541 w 1029"/>
                <a:gd name="T33" fmla="*/ 80 h 88"/>
                <a:gd name="T34" fmla="*/ 573 w 1029"/>
                <a:gd name="T35" fmla="*/ 88 h 88"/>
                <a:gd name="T36" fmla="*/ 605 w 1029"/>
                <a:gd name="T37" fmla="*/ 84 h 88"/>
                <a:gd name="T38" fmla="*/ 637 w 1029"/>
                <a:gd name="T39" fmla="*/ 84 h 88"/>
                <a:gd name="T40" fmla="*/ 669 w 1029"/>
                <a:gd name="T41" fmla="*/ 84 h 88"/>
                <a:gd name="T42" fmla="*/ 701 w 1029"/>
                <a:gd name="T43" fmla="*/ 84 h 88"/>
                <a:gd name="T44" fmla="*/ 733 w 1029"/>
                <a:gd name="T45" fmla="*/ 84 h 88"/>
                <a:gd name="T46" fmla="*/ 765 w 1029"/>
                <a:gd name="T47" fmla="*/ 84 h 88"/>
                <a:gd name="T48" fmla="*/ 801 w 1029"/>
                <a:gd name="T49" fmla="*/ 84 h 88"/>
                <a:gd name="T50" fmla="*/ 833 w 1029"/>
                <a:gd name="T51" fmla="*/ 84 h 88"/>
                <a:gd name="T52" fmla="*/ 865 w 1029"/>
                <a:gd name="T53" fmla="*/ 88 h 88"/>
                <a:gd name="T54" fmla="*/ 897 w 1029"/>
                <a:gd name="T55" fmla="*/ 84 h 88"/>
                <a:gd name="T56" fmla="*/ 929 w 1029"/>
                <a:gd name="T57" fmla="*/ 84 h 88"/>
                <a:gd name="T58" fmla="*/ 961 w 1029"/>
                <a:gd name="T59" fmla="*/ 88 h 88"/>
                <a:gd name="T60" fmla="*/ 993 w 1029"/>
                <a:gd name="T61" fmla="*/ 84 h 88"/>
                <a:gd name="T62" fmla="*/ 1029 w 1029"/>
                <a:gd name="T63"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8">
                  <a:moveTo>
                    <a:pt x="0" y="84"/>
                  </a:moveTo>
                  <a:lnTo>
                    <a:pt x="20" y="88"/>
                  </a:lnTo>
                  <a:lnTo>
                    <a:pt x="36" y="88"/>
                  </a:lnTo>
                  <a:lnTo>
                    <a:pt x="52" y="88"/>
                  </a:lnTo>
                  <a:lnTo>
                    <a:pt x="68" y="84"/>
                  </a:lnTo>
                  <a:lnTo>
                    <a:pt x="84" y="84"/>
                  </a:lnTo>
                  <a:lnTo>
                    <a:pt x="100" y="88"/>
                  </a:lnTo>
                  <a:lnTo>
                    <a:pt x="116" y="84"/>
                  </a:lnTo>
                  <a:lnTo>
                    <a:pt x="132" y="84"/>
                  </a:lnTo>
                  <a:lnTo>
                    <a:pt x="148" y="84"/>
                  </a:lnTo>
                  <a:lnTo>
                    <a:pt x="164" y="80"/>
                  </a:lnTo>
                  <a:lnTo>
                    <a:pt x="180" y="76"/>
                  </a:lnTo>
                  <a:lnTo>
                    <a:pt x="196" y="64"/>
                  </a:lnTo>
                  <a:lnTo>
                    <a:pt x="212" y="40"/>
                  </a:lnTo>
                  <a:lnTo>
                    <a:pt x="228" y="20"/>
                  </a:lnTo>
                  <a:lnTo>
                    <a:pt x="244" y="36"/>
                  </a:lnTo>
                  <a:lnTo>
                    <a:pt x="264" y="56"/>
                  </a:lnTo>
                  <a:lnTo>
                    <a:pt x="280" y="88"/>
                  </a:lnTo>
                  <a:lnTo>
                    <a:pt x="296" y="80"/>
                  </a:lnTo>
                  <a:lnTo>
                    <a:pt x="312" y="68"/>
                  </a:lnTo>
                  <a:lnTo>
                    <a:pt x="328" y="68"/>
                  </a:lnTo>
                  <a:lnTo>
                    <a:pt x="344" y="56"/>
                  </a:lnTo>
                  <a:lnTo>
                    <a:pt x="360" y="28"/>
                  </a:lnTo>
                  <a:lnTo>
                    <a:pt x="376" y="0"/>
                  </a:lnTo>
                  <a:lnTo>
                    <a:pt x="393" y="0"/>
                  </a:lnTo>
                  <a:lnTo>
                    <a:pt x="409" y="20"/>
                  </a:lnTo>
                  <a:lnTo>
                    <a:pt x="425" y="48"/>
                  </a:lnTo>
                  <a:lnTo>
                    <a:pt x="441" y="40"/>
                  </a:lnTo>
                  <a:lnTo>
                    <a:pt x="457" y="64"/>
                  </a:lnTo>
                  <a:lnTo>
                    <a:pt x="473" y="64"/>
                  </a:lnTo>
                  <a:lnTo>
                    <a:pt x="489" y="72"/>
                  </a:lnTo>
                  <a:lnTo>
                    <a:pt x="505" y="76"/>
                  </a:lnTo>
                  <a:lnTo>
                    <a:pt x="525" y="76"/>
                  </a:lnTo>
                  <a:lnTo>
                    <a:pt x="541" y="80"/>
                  </a:lnTo>
                  <a:lnTo>
                    <a:pt x="557" y="84"/>
                  </a:lnTo>
                  <a:lnTo>
                    <a:pt x="573" y="88"/>
                  </a:lnTo>
                  <a:lnTo>
                    <a:pt x="589" y="84"/>
                  </a:lnTo>
                  <a:lnTo>
                    <a:pt x="605" y="84"/>
                  </a:lnTo>
                  <a:lnTo>
                    <a:pt x="621" y="84"/>
                  </a:lnTo>
                  <a:lnTo>
                    <a:pt x="637" y="84"/>
                  </a:lnTo>
                  <a:lnTo>
                    <a:pt x="653" y="84"/>
                  </a:lnTo>
                  <a:lnTo>
                    <a:pt x="669" y="84"/>
                  </a:lnTo>
                  <a:lnTo>
                    <a:pt x="685" y="84"/>
                  </a:lnTo>
                  <a:lnTo>
                    <a:pt x="701" y="84"/>
                  </a:lnTo>
                  <a:lnTo>
                    <a:pt x="717" y="84"/>
                  </a:lnTo>
                  <a:lnTo>
                    <a:pt x="733" y="84"/>
                  </a:lnTo>
                  <a:lnTo>
                    <a:pt x="749" y="84"/>
                  </a:lnTo>
                  <a:lnTo>
                    <a:pt x="765" y="84"/>
                  </a:lnTo>
                  <a:lnTo>
                    <a:pt x="785" y="84"/>
                  </a:lnTo>
                  <a:lnTo>
                    <a:pt x="801" y="84"/>
                  </a:lnTo>
                  <a:lnTo>
                    <a:pt x="817" y="84"/>
                  </a:lnTo>
                  <a:lnTo>
                    <a:pt x="833" y="84"/>
                  </a:lnTo>
                  <a:lnTo>
                    <a:pt x="849" y="88"/>
                  </a:lnTo>
                  <a:lnTo>
                    <a:pt x="865" y="88"/>
                  </a:lnTo>
                  <a:lnTo>
                    <a:pt x="881" y="84"/>
                  </a:lnTo>
                  <a:lnTo>
                    <a:pt x="897" y="84"/>
                  </a:lnTo>
                  <a:lnTo>
                    <a:pt x="913" y="88"/>
                  </a:lnTo>
                  <a:lnTo>
                    <a:pt x="929" y="84"/>
                  </a:lnTo>
                  <a:lnTo>
                    <a:pt x="945" y="84"/>
                  </a:lnTo>
                  <a:lnTo>
                    <a:pt x="961" y="88"/>
                  </a:lnTo>
                  <a:lnTo>
                    <a:pt x="977" y="84"/>
                  </a:lnTo>
                  <a:lnTo>
                    <a:pt x="993" y="84"/>
                  </a:lnTo>
                  <a:lnTo>
                    <a:pt x="1009" y="84"/>
                  </a:lnTo>
                  <a:lnTo>
                    <a:pt x="1029" y="84"/>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5" name="Freeform 38"/>
            <p:cNvSpPr>
              <a:spLocks/>
            </p:cNvSpPr>
            <p:nvPr/>
          </p:nvSpPr>
          <p:spPr bwMode="auto">
            <a:xfrm>
              <a:off x="373" y="1363"/>
              <a:ext cx="1029" cy="64"/>
            </a:xfrm>
            <a:custGeom>
              <a:avLst/>
              <a:gdLst>
                <a:gd name="T0" fmla="*/ 20 w 1029"/>
                <a:gd name="T1" fmla="*/ 36 h 64"/>
                <a:gd name="T2" fmla="*/ 52 w 1029"/>
                <a:gd name="T3" fmla="*/ 36 h 64"/>
                <a:gd name="T4" fmla="*/ 84 w 1029"/>
                <a:gd name="T5" fmla="*/ 36 h 64"/>
                <a:gd name="T6" fmla="*/ 116 w 1029"/>
                <a:gd name="T7" fmla="*/ 36 h 64"/>
                <a:gd name="T8" fmla="*/ 148 w 1029"/>
                <a:gd name="T9" fmla="*/ 36 h 64"/>
                <a:gd name="T10" fmla="*/ 180 w 1029"/>
                <a:gd name="T11" fmla="*/ 32 h 64"/>
                <a:gd name="T12" fmla="*/ 212 w 1029"/>
                <a:gd name="T13" fmla="*/ 20 h 64"/>
                <a:gd name="T14" fmla="*/ 244 w 1029"/>
                <a:gd name="T15" fmla="*/ 8 h 64"/>
                <a:gd name="T16" fmla="*/ 280 w 1029"/>
                <a:gd name="T17" fmla="*/ 36 h 64"/>
                <a:gd name="T18" fmla="*/ 312 w 1029"/>
                <a:gd name="T19" fmla="*/ 60 h 64"/>
                <a:gd name="T20" fmla="*/ 344 w 1029"/>
                <a:gd name="T21" fmla="*/ 64 h 64"/>
                <a:gd name="T22" fmla="*/ 376 w 1029"/>
                <a:gd name="T23" fmla="*/ 44 h 64"/>
                <a:gd name="T24" fmla="*/ 409 w 1029"/>
                <a:gd name="T25" fmla="*/ 36 h 64"/>
                <a:gd name="T26" fmla="*/ 441 w 1029"/>
                <a:gd name="T27" fmla="*/ 36 h 64"/>
                <a:gd name="T28" fmla="*/ 473 w 1029"/>
                <a:gd name="T29" fmla="*/ 36 h 64"/>
                <a:gd name="T30" fmla="*/ 505 w 1029"/>
                <a:gd name="T31" fmla="*/ 36 h 64"/>
                <a:gd name="T32" fmla="*/ 541 w 1029"/>
                <a:gd name="T33" fmla="*/ 32 h 64"/>
                <a:gd name="T34" fmla="*/ 573 w 1029"/>
                <a:gd name="T35" fmla="*/ 32 h 64"/>
                <a:gd name="T36" fmla="*/ 605 w 1029"/>
                <a:gd name="T37" fmla="*/ 32 h 64"/>
                <a:gd name="T38" fmla="*/ 637 w 1029"/>
                <a:gd name="T39" fmla="*/ 36 h 64"/>
                <a:gd name="T40" fmla="*/ 669 w 1029"/>
                <a:gd name="T41" fmla="*/ 36 h 64"/>
                <a:gd name="T42" fmla="*/ 701 w 1029"/>
                <a:gd name="T43" fmla="*/ 36 h 64"/>
                <a:gd name="T44" fmla="*/ 733 w 1029"/>
                <a:gd name="T45" fmla="*/ 36 h 64"/>
                <a:gd name="T46" fmla="*/ 765 w 1029"/>
                <a:gd name="T47" fmla="*/ 36 h 64"/>
                <a:gd name="T48" fmla="*/ 801 w 1029"/>
                <a:gd name="T49" fmla="*/ 36 h 64"/>
                <a:gd name="T50" fmla="*/ 833 w 1029"/>
                <a:gd name="T51" fmla="*/ 32 h 64"/>
                <a:gd name="T52" fmla="*/ 865 w 1029"/>
                <a:gd name="T53" fmla="*/ 36 h 64"/>
                <a:gd name="T54" fmla="*/ 897 w 1029"/>
                <a:gd name="T55" fmla="*/ 36 h 64"/>
                <a:gd name="T56" fmla="*/ 929 w 1029"/>
                <a:gd name="T57" fmla="*/ 36 h 64"/>
                <a:gd name="T58" fmla="*/ 961 w 1029"/>
                <a:gd name="T59" fmla="*/ 36 h 64"/>
                <a:gd name="T60" fmla="*/ 993 w 1029"/>
                <a:gd name="T61" fmla="*/ 36 h 64"/>
                <a:gd name="T62" fmla="*/ 1029 w 1029"/>
                <a:gd name="T63"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4">
                  <a:moveTo>
                    <a:pt x="0" y="20"/>
                  </a:moveTo>
                  <a:lnTo>
                    <a:pt x="20" y="36"/>
                  </a:lnTo>
                  <a:lnTo>
                    <a:pt x="36" y="36"/>
                  </a:lnTo>
                  <a:lnTo>
                    <a:pt x="52" y="36"/>
                  </a:lnTo>
                  <a:lnTo>
                    <a:pt x="68" y="36"/>
                  </a:lnTo>
                  <a:lnTo>
                    <a:pt x="84" y="36"/>
                  </a:lnTo>
                  <a:lnTo>
                    <a:pt x="100" y="36"/>
                  </a:lnTo>
                  <a:lnTo>
                    <a:pt x="116" y="36"/>
                  </a:lnTo>
                  <a:lnTo>
                    <a:pt x="132" y="36"/>
                  </a:lnTo>
                  <a:lnTo>
                    <a:pt x="148" y="36"/>
                  </a:lnTo>
                  <a:lnTo>
                    <a:pt x="164" y="36"/>
                  </a:lnTo>
                  <a:lnTo>
                    <a:pt x="180" y="32"/>
                  </a:lnTo>
                  <a:lnTo>
                    <a:pt x="196" y="28"/>
                  </a:lnTo>
                  <a:lnTo>
                    <a:pt x="212" y="20"/>
                  </a:lnTo>
                  <a:lnTo>
                    <a:pt x="228" y="0"/>
                  </a:lnTo>
                  <a:lnTo>
                    <a:pt x="244" y="8"/>
                  </a:lnTo>
                  <a:lnTo>
                    <a:pt x="264" y="24"/>
                  </a:lnTo>
                  <a:lnTo>
                    <a:pt x="280" y="36"/>
                  </a:lnTo>
                  <a:lnTo>
                    <a:pt x="296" y="56"/>
                  </a:lnTo>
                  <a:lnTo>
                    <a:pt x="312" y="60"/>
                  </a:lnTo>
                  <a:lnTo>
                    <a:pt x="328" y="56"/>
                  </a:lnTo>
                  <a:lnTo>
                    <a:pt x="344" y="64"/>
                  </a:lnTo>
                  <a:lnTo>
                    <a:pt x="360" y="52"/>
                  </a:lnTo>
                  <a:lnTo>
                    <a:pt x="376" y="44"/>
                  </a:lnTo>
                  <a:lnTo>
                    <a:pt x="393" y="40"/>
                  </a:lnTo>
                  <a:lnTo>
                    <a:pt x="409" y="36"/>
                  </a:lnTo>
                  <a:lnTo>
                    <a:pt x="425" y="40"/>
                  </a:lnTo>
                  <a:lnTo>
                    <a:pt x="441" y="36"/>
                  </a:lnTo>
                  <a:lnTo>
                    <a:pt x="457" y="36"/>
                  </a:lnTo>
                  <a:lnTo>
                    <a:pt x="473" y="36"/>
                  </a:lnTo>
                  <a:lnTo>
                    <a:pt x="489" y="36"/>
                  </a:lnTo>
                  <a:lnTo>
                    <a:pt x="505" y="36"/>
                  </a:lnTo>
                  <a:lnTo>
                    <a:pt x="525" y="36"/>
                  </a:lnTo>
                  <a:lnTo>
                    <a:pt x="541" y="32"/>
                  </a:lnTo>
                  <a:lnTo>
                    <a:pt x="557" y="40"/>
                  </a:lnTo>
                  <a:lnTo>
                    <a:pt x="573" y="32"/>
                  </a:lnTo>
                  <a:lnTo>
                    <a:pt x="589" y="36"/>
                  </a:lnTo>
                  <a:lnTo>
                    <a:pt x="605" y="32"/>
                  </a:lnTo>
                  <a:lnTo>
                    <a:pt x="621" y="36"/>
                  </a:lnTo>
                  <a:lnTo>
                    <a:pt x="637" y="36"/>
                  </a:lnTo>
                  <a:lnTo>
                    <a:pt x="653" y="32"/>
                  </a:lnTo>
                  <a:lnTo>
                    <a:pt x="669" y="36"/>
                  </a:lnTo>
                  <a:lnTo>
                    <a:pt x="685" y="36"/>
                  </a:lnTo>
                  <a:lnTo>
                    <a:pt x="701" y="36"/>
                  </a:lnTo>
                  <a:lnTo>
                    <a:pt x="717" y="36"/>
                  </a:lnTo>
                  <a:lnTo>
                    <a:pt x="733" y="36"/>
                  </a:lnTo>
                  <a:lnTo>
                    <a:pt x="749" y="32"/>
                  </a:lnTo>
                  <a:lnTo>
                    <a:pt x="765" y="36"/>
                  </a:lnTo>
                  <a:lnTo>
                    <a:pt x="785" y="36"/>
                  </a:lnTo>
                  <a:lnTo>
                    <a:pt x="801" y="36"/>
                  </a:lnTo>
                  <a:lnTo>
                    <a:pt x="817" y="36"/>
                  </a:lnTo>
                  <a:lnTo>
                    <a:pt x="833" y="32"/>
                  </a:lnTo>
                  <a:lnTo>
                    <a:pt x="849" y="36"/>
                  </a:lnTo>
                  <a:lnTo>
                    <a:pt x="865" y="36"/>
                  </a:lnTo>
                  <a:lnTo>
                    <a:pt x="881" y="32"/>
                  </a:lnTo>
                  <a:lnTo>
                    <a:pt x="897" y="36"/>
                  </a:lnTo>
                  <a:lnTo>
                    <a:pt x="913" y="36"/>
                  </a:lnTo>
                  <a:lnTo>
                    <a:pt x="929" y="36"/>
                  </a:lnTo>
                  <a:lnTo>
                    <a:pt x="945" y="36"/>
                  </a:lnTo>
                  <a:lnTo>
                    <a:pt x="961" y="36"/>
                  </a:lnTo>
                  <a:lnTo>
                    <a:pt x="977" y="36"/>
                  </a:lnTo>
                  <a:lnTo>
                    <a:pt x="993" y="36"/>
                  </a:lnTo>
                  <a:lnTo>
                    <a:pt x="1009" y="36"/>
                  </a:lnTo>
                  <a:lnTo>
                    <a:pt x="1029" y="4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6" name="Rectangle 39"/>
            <p:cNvSpPr>
              <a:spLocks noChangeArrowheads="1"/>
            </p:cNvSpPr>
            <p:nvPr/>
          </p:nvSpPr>
          <p:spPr bwMode="auto">
            <a:xfrm>
              <a:off x="573" y="451"/>
              <a:ext cx="582"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prediction and error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17" name="Rectangle 40"/>
            <p:cNvSpPr>
              <a:spLocks noChangeArrowheads="1"/>
            </p:cNvSpPr>
            <p:nvPr/>
          </p:nvSpPr>
          <p:spPr bwMode="auto">
            <a:xfrm>
              <a:off x="830" y="1683"/>
              <a:ext cx="306"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19" name="Rectangle 42"/>
            <p:cNvSpPr>
              <a:spLocks noChangeArrowheads="1"/>
            </p:cNvSpPr>
            <p:nvPr/>
          </p:nvSpPr>
          <p:spPr bwMode="auto">
            <a:xfrm>
              <a:off x="1726" y="575"/>
              <a:ext cx="1029" cy="1032"/>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20" name="Line 43"/>
            <p:cNvSpPr>
              <a:spLocks noChangeShapeType="1"/>
            </p:cNvSpPr>
            <p:nvPr/>
          </p:nvSpPr>
          <p:spPr bwMode="auto">
            <a:xfrm>
              <a:off x="1726" y="1607"/>
              <a:ext cx="102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21" name="Line 44"/>
            <p:cNvSpPr>
              <a:spLocks noChangeShapeType="1"/>
            </p:cNvSpPr>
            <p:nvPr/>
          </p:nvSpPr>
          <p:spPr bwMode="auto">
            <a:xfrm flipV="1">
              <a:off x="1726" y="575"/>
              <a:ext cx="0" cy="103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22" name="Line 45"/>
            <p:cNvSpPr>
              <a:spLocks noChangeShapeType="1"/>
            </p:cNvSpPr>
            <p:nvPr/>
          </p:nvSpPr>
          <p:spPr bwMode="auto">
            <a:xfrm flipV="1">
              <a:off x="1870" y="1595"/>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23" name="Rectangle 46"/>
            <p:cNvSpPr>
              <a:spLocks noChangeArrowheads="1"/>
            </p:cNvSpPr>
            <p:nvPr/>
          </p:nvSpPr>
          <p:spPr bwMode="auto">
            <a:xfrm>
              <a:off x="1846"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24" name="Line 47"/>
            <p:cNvSpPr>
              <a:spLocks noChangeShapeType="1"/>
            </p:cNvSpPr>
            <p:nvPr/>
          </p:nvSpPr>
          <p:spPr bwMode="auto">
            <a:xfrm flipV="1">
              <a:off x="2034" y="1595"/>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25" name="Rectangle 48"/>
            <p:cNvSpPr>
              <a:spLocks noChangeArrowheads="1"/>
            </p:cNvSpPr>
            <p:nvPr/>
          </p:nvSpPr>
          <p:spPr bwMode="auto">
            <a:xfrm>
              <a:off x="2010"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26" name="Line 49"/>
            <p:cNvSpPr>
              <a:spLocks noChangeShapeType="1"/>
            </p:cNvSpPr>
            <p:nvPr/>
          </p:nvSpPr>
          <p:spPr bwMode="auto">
            <a:xfrm flipV="1">
              <a:off x="2198" y="1595"/>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27" name="Rectangle 50"/>
            <p:cNvSpPr>
              <a:spLocks noChangeArrowheads="1"/>
            </p:cNvSpPr>
            <p:nvPr/>
          </p:nvSpPr>
          <p:spPr bwMode="auto">
            <a:xfrm>
              <a:off x="2174"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28" name="Line 51"/>
            <p:cNvSpPr>
              <a:spLocks noChangeShapeType="1"/>
            </p:cNvSpPr>
            <p:nvPr/>
          </p:nvSpPr>
          <p:spPr bwMode="auto">
            <a:xfrm flipV="1">
              <a:off x="2363" y="1595"/>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29" name="Rectangle 52"/>
            <p:cNvSpPr>
              <a:spLocks noChangeArrowheads="1"/>
            </p:cNvSpPr>
            <p:nvPr/>
          </p:nvSpPr>
          <p:spPr bwMode="auto">
            <a:xfrm>
              <a:off x="2339"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30" name="Line 53"/>
            <p:cNvSpPr>
              <a:spLocks noChangeShapeType="1"/>
            </p:cNvSpPr>
            <p:nvPr/>
          </p:nvSpPr>
          <p:spPr bwMode="auto">
            <a:xfrm flipV="1">
              <a:off x="2523" y="1595"/>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31" name="Rectangle 54"/>
            <p:cNvSpPr>
              <a:spLocks noChangeArrowheads="1"/>
            </p:cNvSpPr>
            <p:nvPr/>
          </p:nvSpPr>
          <p:spPr bwMode="auto">
            <a:xfrm>
              <a:off x="2499"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32" name="Line 55"/>
            <p:cNvSpPr>
              <a:spLocks noChangeShapeType="1"/>
            </p:cNvSpPr>
            <p:nvPr/>
          </p:nvSpPr>
          <p:spPr bwMode="auto">
            <a:xfrm flipV="1">
              <a:off x="2687" y="1595"/>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33" name="Rectangle 56"/>
            <p:cNvSpPr>
              <a:spLocks noChangeArrowheads="1"/>
            </p:cNvSpPr>
            <p:nvPr/>
          </p:nvSpPr>
          <p:spPr bwMode="auto">
            <a:xfrm>
              <a:off x="2663"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34" name="Line 57"/>
            <p:cNvSpPr>
              <a:spLocks noChangeShapeType="1"/>
            </p:cNvSpPr>
            <p:nvPr/>
          </p:nvSpPr>
          <p:spPr bwMode="auto">
            <a:xfrm>
              <a:off x="1726" y="1607"/>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35" name="Rectangle 58"/>
            <p:cNvSpPr>
              <a:spLocks noChangeArrowheads="1"/>
            </p:cNvSpPr>
            <p:nvPr/>
          </p:nvSpPr>
          <p:spPr bwMode="auto">
            <a:xfrm>
              <a:off x="1634" y="1575"/>
              <a:ext cx="75"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36" name="Line 59"/>
            <p:cNvSpPr>
              <a:spLocks noChangeShapeType="1"/>
            </p:cNvSpPr>
            <p:nvPr/>
          </p:nvSpPr>
          <p:spPr bwMode="auto">
            <a:xfrm>
              <a:off x="1726" y="1399"/>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37" name="Rectangle 60"/>
            <p:cNvSpPr>
              <a:spLocks noChangeArrowheads="1"/>
            </p:cNvSpPr>
            <p:nvPr/>
          </p:nvSpPr>
          <p:spPr bwMode="auto">
            <a:xfrm>
              <a:off x="1686" y="1367"/>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38" name="Line 61"/>
            <p:cNvSpPr>
              <a:spLocks noChangeShapeType="1"/>
            </p:cNvSpPr>
            <p:nvPr/>
          </p:nvSpPr>
          <p:spPr bwMode="auto">
            <a:xfrm>
              <a:off x="1726" y="1195"/>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39" name="Rectangle 62"/>
            <p:cNvSpPr>
              <a:spLocks noChangeArrowheads="1"/>
            </p:cNvSpPr>
            <p:nvPr/>
          </p:nvSpPr>
          <p:spPr bwMode="auto">
            <a:xfrm>
              <a:off x="1650" y="1163"/>
              <a:ext cx="61"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40" name="Line 63"/>
            <p:cNvSpPr>
              <a:spLocks noChangeShapeType="1"/>
            </p:cNvSpPr>
            <p:nvPr/>
          </p:nvSpPr>
          <p:spPr bwMode="auto">
            <a:xfrm>
              <a:off x="1726" y="987"/>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41" name="Rectangle 64"/>
            <p:cNvSpPr>
              <a:spLocks noChangeArrowheads="1"/>
            </p:cNvSpPr>
            <p:nvPr/>
          </p:nvSpPr>
          <p:spPr bwMode="auto">
            <a:xfrm>
              <a:off x="1686" y="955"/>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42" name="Line 65"/>
            <p:cNvSpPr>
              <a:spLocks noChangeShapeType="1"/>
            </p:cNvSpPr>
            <p:nvPr/>
          </p:nvSpPr>
          <p:spPr bwMode="auto">
            <a:xfrm>
              <a:off x="1726" y="783"/>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43" name="Rectangle 66"/>
            <p:cNvSpPr>
              <a:spLocks noChangeArrowheads="1"/>
            </p:cNvSpPr>
            <p:nvPr/>
          </p:nvSpPr>
          <p:spPr bwMode="auto">
            <a:xfrm>
              <a:off x="1650" y="751"/>
              <a:ext cx="61"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44" name="Line 67"/>
            <p:cNvSpPr>
              <a:spLocks noChangeShapeType="1"/>
            </p:cNvSpPr>
            <p:nvPr/>
          </p:nvSpPr>
          <p:spPr bwMode="auto">
            <a:xfrm>
              <a:off x="1726" y="575"/>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45" name="Rectangle 68"/>
            <p:cNvSpPr>
              <a:spLocks noChangeArrowheads="1"/>
            </p:cNvSpPr>
            <p:nvPr/>
          </p:nvSpPr>
          <p:spPr bwMode="auto">
            <a:xfrm>
              <a:off x="1686" y="543"/>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46" name="Freeform 69"/>
            <p:cNvSpPr>
              <a:spLocks/>
            </p:cNvSpPr>
            <p:nvPr/>
          </p:nvSpPr>
          <p:spPr bwMode="auto">
            <a:xfrm>
              <a:off x="1726" y="651"/>
              <a:ext cx="1029" cy="788"/>
            </a:xfrm>
            <a:custGeom>
              <a:avLst/>
              <a:gdLst>
                <a:gd name="T0" fmla="*/ 16 w 1029"/>
                <a:gd name="T1" fmla="*/ 768 h 788"/>
                <a:gd name="T2" fmla="*/ 48 w 1029"/>
                <a:gd name="T3" fmla="*/ 764 h 788"/>
                <a:gd name="T4" fmla="*/ 80 w 1029"/>
                <a:gd name="T5" fmla="*/ 776 h 788"/>
                <a:gd name="T6" fmla="*/ 112 w 1029"/>
                <a:gd name="T7" fmla="*/ 756 h 788"/>
                <a:gd name="T8" fmla="*/ 144 w 1029"/>
                <a:gd name="T9" fmla="*/ 752 h 788"/>
                <a:gd name="T10" fmla="*/ 176 w 1029"/>
                <a:gd name="T11" fmla="*/ 748 h 788"/>
                <a:gd name="T12" fmla="*/ 212 w 1029"/>
                <a:gd name="T13" fmla="*/ 740 h 788"/>
                <a:gd name="T14" fmla="*/ 244 w 1029"/>
                <a:gd name="T15" fmla="*/ 504 h 788"/>
                <a:gd name="T16" fmla="*/ 276 w 1029"/>
                <a:gd name="T17" fmla="*/ 168 h 788"/>
                <a:gd name="T18" fmla="*/ 308 w 1029"/>
                <a:gd name="T19" fmla="*/ 0 h 788"/>
                <a:gd name="T20" fmla="*/ 340 w 1029"/>
                <a:gd name="T21" fmla="*/ 72 h 788"/>
                <a:gd name="T22" fmla="*/ 372 w 1029"/>
                <a:gd name="T23" fmla="*/ 292 h 788"/>
                <a:gd name="T24" fmla="*/ 404 w 1029"/>
                <a:gd name="T25" fmla="*/ 444 h 788"/>
                <a:gd name="T26" fmla="*/ 440 w 1029"/>
                <a:gd name="T27" fmla="*/ 536 h 788"/>
                <a:gd name="T28" fmla="*/ 472 w 1029"/>
                <a:gd name="T29" fmla="*/ 608 h 788"/>
                <a:gd name="T30" fmla="*/ 504 w 1029"/>
                <a:gd name="T31" fmla="*/ 652 h 788"/>
                <a:gd name="T32" fmla="*/ 536 w 1029"/>
                <a:gd name="T33" fmla="*/ 712 h 788"/>
                <a:gd name="T34" fmla="*/ 568 w 1029"/>
                <a:gd name="T35" fmla="*/ 724 h 788"/>
                <a:gd name="T36" fmla="*/ 601 w 1029"/>
                <a:gd name="T37" fmla="*/ 724 h 788"/>
                <a:gd name="T38" fmla="*/ 637 w 1029"/>
                <a:gd name="T39" fmla="*/ 744 h 788"/>
                <a:gd name="T40" fmla="*/ 669 w 1029"/>
                <a:gd name="T41" fmla="*/ 748 h 788"/>
                <a:gd name="T42" fmla="*/ 701 w 1029"/>
                <a:gd name="T43" fmla="*/ 764 h 788"/>
                <a:gd name="T44" fmla="*/ 733 w 1029"/>
                <a:gd name="T45" fmla="*/ 788 h 788"/>
                <a:gd name="T46" fmla="*/ 765 w 1029"/>
                <a:gd name="T47" fmla="*/ 768 h 788"/>
                <a:gd name="T48" fmla="*/ 797 w 1029"/>
                <a:gd name="T49" fmla="*/ 764 h 788"/>
                <a:gd name="T50" fmla="*/ 833 w 1029"/>
                <a:gd name="T51" fmla="*/ 756 h 788"/>
                <a:gd name="T52" fmla="*/ 865 w 1029"/>
                <a:gd name="T53" fmla="*/ 756 h 788"/>
                <a:gd name="T54" fmla="*/ 897 w 1029"/>
                <a:gd name="T55" fmla="*/ 776 h 788"/>
                <a:gd name="T56" fmla="*/ 929 w 1029"/>
                <a:gd name="T57" fmla="*/ 744 h 788"/>
                <a:gd name="T58" fmla="*/ 961 w 1029"/>
                <a:gd name="T59" fmla="*/ 748 h 788"/>
                <a:gd name="T60" fmla="*/ 993 w 1029"/>
                <a:gd name="T61" fmla="*/ 736 h 788"/>
                <a:gd name="T62" fmla="*/ 1029 w 1029"/>
                <a:gd name="T63" fmla="*/ 74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8">
                  <a:moveTo>
                    <a:pt x="0" y="748"/>
                  </a:moveTo>
                  <a:lnTo>
                    <a:pt x="16" y="768"/>
                  </a:lnTo>
                  <a:lnTo>
                    <a:pt x="32" y="764"/>
                  </a:lnTo>
                  <a:lnTo>
                    <a:pt x="48" y="764"/>
                  </a:lnTo>
                  <a:lnTo>
                    <a:pt x="64" y="748"/>
                  </a:lnTo>
                  <a:lnTo>
                    <a:pt x="80" y="776"/>
                  </a:lnTo>
                  <a:lnTo>
                    <a:pt x="96" y="756"/>
                  </a:lnTo>
                  <a:lnTo>
                    <a:pt x="112" y="756"/>
                  </a:lnTo>
                  <a:lnTo>
                    <a:pt x="128" y="764"/>
                  </a:lnTo>
                  <a:lnTo>
                    <a:pt x="144" y="752"/>
                  </a:lnTo>
                  <a:lnTo>
                    <a:pt x="160" y="748"/>
                  </a:lnTo>
                  <a:lnTo>
                    <a:pt x="176" y="748"/>
                  </a:lnTo>
                  <a:lnTo>
                    <a:pt x="192" y="752"/>
                  </a:lnTo>
                  <a:lnTo>
                    <a:pt x="212" y="740"/>
                  </a:lnTo>
                  <a:lnTo>
                    <a:pt x="228" y="672"/>
                  </a:lnTo>
                  <a:lnTo>
                    <a:pt x="244" y="504"/>
                  </a:lnTo>
                  <a:lnTo>
                    <a:pt x="260" y="332"/>
                  </a:lnTo>
                  <a:lnTo>
                    <a:pt x="276" y="168"/>
                  </a:lnTo>
                  <a:lnTo>
                    <a:pt x="292" y="52"/>
                  </a:lnTo>
                  <a:lnTo>
                    <a:pt x="308" y="0"/>
                  </a:lnTo>
                  <a:lnTo>
                    <a:pt x="324" y="16"/>
                  </a:lnTo>
                  <a:lnTo>
                    <a:pt x="340" y="72"/>
                  </a:lnTo>
                  <a:lnTo>
                    <a:pt x="356" y="180"/>
                  </a:lnTo>
                  <a:lnTo>
                    <a:pt x="372" y="292"/>
                  </a:lnTo>
                  <a:lnTo>
                    <a:pt x="388" y="372"/>
                  </a:lnTo>
                  <a:lnTo>
                    <a:pt x="404" y="444"/>
                  </a:lnTo>
                  <a:lnTo>
                    <a:pt x="424" y="484"/>
                  </a:lnTo>
                  <a:lnTo>
                    <a:pt x="440" y="536"/>
                  </a:lnTo>
                  <a:lnTo>
                    <a:pt x="456" y="568"/>
                  </a:lnTo>
                  <a:lnTo>
                    <a:pt x="472" y="608"/>
                  </a:lnTo>
                  <a:lnTo>
                    <a:pt x="488" y="632"/>
                  </a:lnTo>
                  <a:lnTo>
                    <a:pt x="504" y="652"/>
                  </a:lnTo>
                  <a:lnTo>
                    <a:pt x="520" y="672"/>
                  </a:lnTo>
                  <a:lnTo>
                    <a:pt x="536" y="712"/>
                  </a:lnTo>
                  <a:lnTo>
                    <a:pt x="552" y="728"/>
                  </a:lnTo>
                  <a:lnTo>
                    <a:pt x="568" y="724"/>
                  </a:lnTo>
                  <a:lnTo>
                    <a:pt x="584" y="716"/>
                  </a:lnTo>
                  <a:lnTo>
                    <a:pt x="601" y="724"/>
                  </a:lnTo>
                  <a:lnTo>
                    <a:pt x="621" y="740"/>
                  </a:lnTo>
                  <a:lnTo>
                    <a:pt x="637" y="744"/>
                  </a:lnTo>
                  <a:lnTo>
                    <a:pt x="653" y="740"/>
                  </a:lnTo>
                  <a:lnTo>
                    <a:pt x="669" y="748"/>
                  </a:lnTo>
                  <a:lnTo>
                    <a:pt x="685" y="760"/>
                  </a:lnTo>
                  <a:lnTo>
                    <a:pt x="701" y="764"/>
                  </a:lnTo>
                  <a:lnTo>
                    <a:pt x="717" y="780"/>
                  </a:lnTo>
                  <a:lnTo>
                    <a:pt x="733" y="788"/>
                  </a:lnTo>
                  <a:lnTo>
                    <a:pt x="749" y="768"/>
                  </a:lnTo>
                  <a:lnTo>
                    <a:pt x="765" y="768"/>
                  </a:lnTo>
                  <a:lnTo>
                    <a:pt x="781" y="764"/>
                  </a:lnTo>
                  <a:lnTo>
                    <a:pt x="797" y="764"/>
                  </a:lnTo>
                  <a:lnTo>
                    <a:pt x="813" y="752"/>
                  </a:lnTo>
                  <a:lnTo>
                    <a:pt x="833" y="756"/>
                  </a:lnTo>
                  <a:lnTo>
                    <a:pt x="849" y="752"/>
                  </a:lnTo>
                  <a:lnTo>
                    <a:pt x="865" y="756"/>
                  </a:lnTo>
                  <a:lnTo>
                    <a:pt x="881" y="752"/>
                  </a:lnTo>
                  <a:lnTo>
                    <a:pt x="897" y="776"/>
                  </a:lnTo>
                  <a:lnTo>
                    <a:pt x="913" y="752"/>
                  </a:lnTo>
                  <a:lnTo>
                    <a:pt x="929" y="744"/>
                  </a:lnTo>
                  <a:lnTo>
                    <a:pt x="945" y="744"/>
                  </a:lnTo>
                  <a:lnTo>
                    <a:pt x="961" y="748"/>
                  </a:lnTo>
                  <a:lnTo>
                    <a:pt x="977" y="724"/>
                  </a:lnTo>
                  <a:lnTo>
                    <a:pt x="993" y="736"/>
                  </a:lnTo>
                  <a:lnTo>
                    <a:pt x="1009" y="752"/>
                  </a:lnTo>
                  <a:lnTo>
                    <a:pt x="1029" y="744"/>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47" name="Freeform 70"/>
            <p:cNvSpPr>
              <a:spLocks/>
            </p:cNvSpPr>
            <p:nvPr/>
          </p:nvSpPr>
          <p:spPr bwMode="auto">
            <a:xfrm>
              <a:off x="1726" y="639"/>
              <a:ext cx="1029" cy="768"/>
            </a:xfrm>
            <a:custGeom>
              <a:avLst/>
              <a:gdLst>
                <a:gd name="T0" fmla="*/ 16 w 1029"/>
                <a:gd name="T1" fmla="*/ 740 h 768"/>
                <a:gd name="T2" fmla="*/ 48 w 1029"/>
                <a:gd name="T3" fmla="*/ 756 h 768"/>
                <a:gd name="T4" fmla="*/ 80 w 1029"/>
                <a:gd name="T5" fmla="*/ 728 h 768"/>
                <a:gd name="T6" fmla="*/ 112 w 1029"/>
                <a:gd name="T7" fmla="*/ 764 h 768"/>
                <a:gd name="T8" fmla="*/ 144 w 1029"/>
                <a:gd name="T9" fmla="*/ 760 h 768"/>
                <a:gd name="T10" fmla="*/ 176 w 1029"/>
                <a:gd name="T11" fmla="*/ 744 h 768"/>
                <a:gd name="T12" fmla="*/ 212 w 1029"/>
                <a:gd name="T13" fmla="*/ 736 h 768"/>
                <a:gd name="T14" fmla="*/ 244 w 1029"/>
                <a:gd name="T15" fmla="*/ 752 h 768"/>
                <a:gd name="T16" fmla="*/ 276 w 1029"/>
                <a:gd name="T17" fmla="*/ 732 h 768"/>
                <a:gd name="T18" fmla="*/ 308 w 1029"/>
                <a:gd name="T19" fmla="*/ 740 h 768"/>
                <a:gd name="T20" fmla="*/ 340 w 1029"/>
                <a:gd name="T21" fmla="*/ 700 h 768"/>
                <a:gd name="T22" fmla="*/ 372 w 1029"/>
                <a:gd name="T23" fmla="*/ 656 h 768"/>
                <a:gd name="T24" fmla="*/ 404 w 1029"/>
                <a:gd name="T25" fmla="*/ 688 h 768"/>
                <a:gd name="T26" fmla="*/ 440 w 1029"/>
                <a:gd name="T27" fmla="*/ 700 h 768"/>
                <a:gd name="T28" fmla="*/ 472 w 1029"/>
                <a:gd name="T29" fmla="*/ 724 h 768"/>
                <a:gd name="T30" fmla="*/ 504 w 1029"/>
                <a:gd name="T31" fmla="*/ 744 h 768"/>
                <a:gd name="T32" fmla="*/ 536 w 1029"/>
                <a:gd name="T33" fmla="*/ 744 h 768"/>
                <a:gd name="T34" fmla="*/ 568 w 1029"/>
                <a:gd name="T35" fmla="*/ 760 h 768"/>
                <a:gd name="T36" fmla="*/ 601 w 1029"/>
                <a:gd name="T37" fmla="*/ 768 h 768"/>
                <a:gd name="T38" fmla="*/ 637 w 1029"/>
                <a:gd name="T39" fmla="*/ 756 h 768"/>
                <a:gd name="T40" fmla="*/ 669 w 1029"/>
                <a:gd name="T41" fmla="*/ 740 h 768"/>
                <a:gd name="T42" fmla="*/ 701 w 1029"/>
                <a:gd name="T43" fmla="*/ 764 h 768"/>
                <a:gd name="T44" fmla="*/ 733 w 1029"/>
                <a:gd name="T45" fmla="*/ 712 h 768"/>
                <a:gd name="T46" fmla="*/ 765 w 1029"/>
                <a:gd name="T47" fmla="*/ 468 h 768"/>
                <a:gd name="T48" fmla="*/ 797 w 1029"/>
                <a:gd name="T49" fmla="*/ 160 h 768"/>
                <a:gd name="T50" fmla="*/ 833 w 1029"/>
                <a:gd name="T51" fmla="*/ 0 h 768"/>
                <a:gd name="T52" fmla="*/ 865 w 1029"/>
                <a:gd name="T53" fmla="*/ 52 h 768"/>
                <a:gd name="T54" fmla="*/ 897 w 1029"/>
                <a:gd name="T55" fmla="*/ 212 h 768"/>
                <a:gd name="T56" fmla="*/ 929 w 1029"/>
                <a:gd name="T57" fmla="*/ 396 h 768"/>
                <a:gd name="T58" fmla="*/ 961 w 1029"/>
                <a:gd name="T59" fmla="*/ 524 h 768"/>
                <a:gd name="T60" fmla="*/ 993 w 1029"/>
                <a:gd name="T61" fmla="*/ 600 h 768"/>
                <a:gd name="T62" fmla="*/ 1029 w 1029"/>
                <a:gd name="T63" fmla="*/ 65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68">
                  <a:moveTo>
                    <a:pt x="0" y="760"/>
                  </a:moveTo>
                  <a:lnTo>
                    <a:pt x="16" y="740"/>
                  </a:lnTo>
                  <a:lnTo>
                    <a:pt x="32" y="768"/>
                  </a:lnTo>
                  <a:lnTo>
                    <a:pt x="48" y="756"/>
                  </a:lnTo>
                  <a:lnTo>
                    <a:pt x="64" y="760"/>
                  </a:lnTo>
                  <a:lnTo>
                    <a:pt x="80" y="728"/>
                  </a:lnTo>
                  <a:lnTo>
                    <a:pt x="96" y="764"/>
                  </a:lnTo>
                  <a:lnTo>
                    <a:pt x="112" y="764"/>
                  </a:lnTo>
                  <a:lnTo>
                    <a:pt x="128" y="748"/>
                  </a:lnTo>
                  <a:lnTo>
                    <a:pt x="144" y="760"/>
                  </a:lnTo>
                  <a:lnTo>
                    <a:pt x="160" y="768"/>
                  </a:lnTo>
                  <a:lnTo>
                    <a:pt x="176" y="744"/>
                  </a:lnTo>
                  <a:lnTo>
                    <a:pt x="192" y="740"/>
                  </a:lnTo>
                  <a:lnTo>
                    <a:pt x="212" y="736"/>
                  </a:lnTo>
                  <a:lnTo>
                    <a:pt x="228" y="740"/>
                  </a:lnTo>
                  <a:lnTo>
                    <a:pt x="244" y="752"/>
                  </a:lnTo>
                  <a:lnTo>
                    <a:pt x="260" y="736"/>
                  </a:lnTo>
                  <a:lnTo>
                    <a:pt x="276" y="732"/>
                  </a:lnTo>
                  <a:lnTo>
                    <a:pt x="292" y="736"/>
                  </a:lnTo>
                  <a:lnTo>
                    <a:pt x="308" y="740"/>
                  </a:lnTo>
                  <a:lnTo>
                    <a:pt x="324" y="724"/>
                  </a:lnTo>
                  <a:lnTo>
                    <a:pt x="340" y="700"/>
                  </a:lnTo>
                  <a:lnTo>
                    <a:pt x="356" y="676"/>
                  </a:lnTo>
                  <a:lnTo>
                    <a:pt x="372" y="656"/>
                  </a:lnTo>
                  <a:lnTo>
                    <a:pt x="388" y="668"/>
                  </a:lnTo>
                  <a:lnTo>
                    <a:pt x="404" y="688"/>
                  </a:lnTo>
                  <a:lnTo>
                    <a:pt x="424" y="712"/>
                  </a:lnTo>
                  <a:lnTo>
                    <a:pt x="440" y="700"/>
                  </a:lnTo>
                  <a:lnTo>
                    <a:pt x="456" y="728"/>
                  </a:lnTo>
                  <a:lnTo>
                    <a:pt x="472" y="724"/>
                  </a:lnTo>
                  <a:lnTo>
                    <a:pt x="488" y="736"/>
                  </a:lnTo>
                  <a:lnTo>
                    <a:pt x="504" y="744"/>
                  </a:lnTo>
                  <a:lnTo>
                    <a:pt x="520" y="760"/>
                  </a:lnTo>
                  <a:lnTo>
                    <a:pt x="536" y="744"/>
                  </a:lnTo>
                  <a:lnTo>
                    <a:pt x="552" y="728"/>
                  </a:lnTo>
                  <a:lnTo>
                    <a:pt x="568" y="760"/>
                  </a:lnTo>
                  <a:lnTo>
                    <a:pt x="584" y="764"/>
                  </a:lnTo>
                  <a:lnTo>
                    <a:pt x="601" y="768"/>
                  </a:lnTo>
                  <a:lnTo>
                    <a:pt x="621" y="740"/>
                  </a:lnTo>
                  <a:lnTo>
                    <a:pt x="637" y="756"/>
                  </a:lnTo>
                  <a:lnTo>
                    <a:pt x="653" y="764"/>
                  </a:lnTo>
                  <a:lnTo>
                    <a:pt x="669" y="740"/>
                  </a:lnTo>
                  <a:lnTo>
                    <a:pt x="685" y="744"/>
                  </a:lnTo>
                  <a:lnTo>
                    <a:pt x="701" y="764"/>
                  </a:lnTo>
                  <a:lnTo>
                    <a:pt x="717" y="768"/>
                  </a:lnTo>
                  <a:lnTo>
                    <a:pt x="733" y="712"/>
                  </a:lnTo>
                  <a:lnTo>
                    <a:pt x="749" y="612"/>
                  </a:lnTo>
                  <a:lnTo>
                    <a:pt x="765" y="468"/>
                  </a:lnTo>
                  <a:lnTo>
                    <a:pt x="781" y="312"/>
                  </a:lnTo>
                  <a:lnTo>
                    <a:pt x="797" y="160"/>
                  </a:lnTo>
                  <a:lnTo>
                    <a:pt x="813" y="56"/>
                  </a:lnTo>
                  <a:lnTo>
                    <a:pt x="833" y="0"/>
                  </a:lnTo>
                  <a:lnTo>
                    <a:pt x="849" y="0"/>
                  </a:lnTo>
                  <a:lnTo>
                    <a:pt x="865" y="52"/>
                  </a:lnTo>
                  <a:lnTo>
                    <a:pt x="881" y="144"/>
                  </a:lnTo>
                  <a:lnTo>
                    <a:pt x="897" y="212"/>
                  </a:lnTo>
                  <a:lnTo>
                    <a:pt x="913" y="324"/>
                  </a:lnTo>
                  <a:lnTo>
                    <a:pt x="929" y="396"/>
                  </a:lnTo>
                  <a:lnTo>
                    <a:pt x="945" y="480"/>
                  </a:lnTo>
                  <a:lnTo>
                    <a:pt x="961" y="524"/>
                  </a:lnTo>
                  <a:lnTo>
                    <a:pt x="977" y="568"/>
                  </a:lnTo>
                  <a:lnTo>
                    <a:pt x="993" y="600"/>
                  </a:lnTo>
                  <a:lnTo>
                    <a:pt x="1009" y="612"/>
                  </a:lnTo>
                  <a:lnTo>
                    <a:pt x="1029" y="652"/>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48" name="Freeform 71"/>
            <p:cNvSpPr>
              <a:spLocks/>
            </p:cNvSpPr>
            <p:nvPr/>
          </p:nvSpPr>
          <p:spPr bwMode="auto">
            <a:xfrm>
              <a:off x="1726" y="487"/>
              <a:ext cx="1029" cy="964"/>
            </a:xfrm>
            <a:custGeom>
              <a:avLst/>
              <a:gdLst>
                <a:gd name="T0" fmla="*/ 32 w 1029"/>
                <a:gd name="T1" fmla="*/ 916 h 964"/>
                <a:gd name="T2" fmla="*/ 80 w 1029"/>
                <a:gd name="T3" fmla="*/ 932 h 964"/>
                <a:gd name="T4" fmla="*/ 128 w 1029"/>
                <a:gd name="T5" fmla="*/ 916 h 964"/>
                <a:gd name="T6" fmla="*/ 176 w 1029"/>
                <a:gd name="T7" fmla="*/ 888 h 964"/>
                <a:gd name="T8" fmla="*/ 228 w 1029"/>
                <a:gd name="T9" fmla="*/ 736 h 964"/>
                <a:gd name="T10" fmla="*/ 276 w 1029"/>
                <a:gd name="T11" fmla="*/ 164 h 964"/>
                <a:gd name="T12" fmla="*/ 324 w 1029"/>
                <a:gd name="T13" fmla="*/ 20 h 964"/>
                <a:gd name="T14" fmla="*/ 372 w 1029"/>
                <a:gd name="T15" fmla="*/ 348 h 964"/>
                <a:gd name="T16" fmla="*/ 424 w 1029"/>
                <a:gd name="T17" fmla="*/ 592 h 964"/>
                <a:gd name="T18" fmla="*/ 472 w 1029"/>
                <a:gd name="T19" fmla="*/ 744 h 964"/>
                <a:gd name="T20" fmla="*/ 520 w 1029"/>
                <a:gd name="T21" fmla="*/ 820 h 964"/>
                <a:gd name="T22" fmla="*/ 568 w 1029"/>
                <a:gd name="T23" fmla="*/ 872 h 964"/>
                <a:gd name="T24" fmla="*/ 621 w 1029"/>
                <a:gd name="T25" fmla="*/ 892 h 964"/>
                <a:gd name="T26" fmla="*/ 669 w 1029"/>
                <a:gd name="T27" fmla="*/ 900 h 964"/>
                <a:gd name="T28" fmla="*/ 717 w 1029"/>
                <a:gd name="T29" fmla="*/ 936 h 964"/>
                <a:gd name="T30" fmla="*/ 765 w 1029"/>
                <a:gd name="T31" fmla="*/ 924 h 964"/>
                <a:gd name="T32" fmla="*/ 813 w 1029"/>
                <a:gd name="T33" fmla="*/ 908 h 964"/>
                <a:gd name="T34" fmla="*/ 865 w 1029"/>
                <a:gd name="T35" fmla="*/ 908 h 964"/>
                <a:gd name="T36" fmla="*/ 913 w 1029"/>
                <a:gd name="T37" fmla="*/ 904 h 964"/>
                <a:gd name="T38" fmla="*/ 961 w 1029"/>
                <a:gd name="T39" fmla="*/ 904 h 964"/>
                <a:gd name="T40" fmla="*/ 1009 w 1029"/>
                <a:gd name="T41" fmla="*/ 904 h 964"/>
                <a:gd name="T42" fmla="*/ 1009 w 1029"/>
                <a:gd name="T43" fmla="*/ 924 h 964"/>
                <a:gd name="T44" fmla="*/ 961 w 1029"/>
                <a:gd name="T45" fmla="*/ 924 h 964"/>
                <a:gd name="T46" fmla="*/ 913 w 1029"/>
                <a:gd name="T47" fmla="*/ 928 h 964"/>
                <a:gd name="T48" fmla="*/ 865 w 1029"/>
                <a:gd name="T49" fmla="*/ 928 h 964"/>
                <a:gd name="T50" fmla="*/ 813 w 1029"/>
                <a:gd name="T51" fmla="*/ 928 h 964"/>
                <a:gd name="T52" fmla="*/ 765 w 1029"/>
                <a:gd name="T53" fmla="*/ 940 h 964"/>
                <a:gd name="T54" fmla="*/ 717 w 1029"/>
                <a:gd name="T55" fmla="*/ 952 h 964"/>
                <a:gd name="T56" fmla="*/ 669 w 1029"/>
                <a:gd name="T57" fmla="*/ 924 h 964"/>
                <a:gd name="T58" fmla="*/ 621 w 1029"/>
                <a:gd name="T59" fmla="*/ 916 h 964"/>
                <a:gd name="T60" fmla="*/ 568 w 1029"/>
                <a:gd name="T61" fmla="*/ 900 h 964"/>
                <a:gd name="T62" fmla="*/ 520 w 1029"/>
                <a:gd name="T63" fmla="*/ 856 h 964"/>
                <a:gd name="T64" fmla="*/ 472 w 1029"/>
                <a:gd name="T65" fmla="*/ 800 h 964"/>
                <a:gd name="T66" fmla="*/ 424 w 1029"/>
                <a:gd name="T67" fmla="*/ 700 h 964"/>
                <a:gd name="T68" fmla="*/ 372 w 1029"/>
                <a:gd name="T69" fmla="*/ 560 h 964"/>
                <a:gd name="T70" fmla="*/ 324 w 1029"/>
                <a:gd name="T71" fmla="*/ 340 h 964"/>
                <a:gd name="T72" fmla="*/ 276 w 1029"/>
                <a:gd name="T73" fmla="*/ 496 h 964"/>
                <a:gd name="T74" fmla="*/ 228 w 1029"/>
                <a:gd name="T75" fmla="*/ 932 h 964"/>
                <a:gd name="T76" fmla="*/ 176 w 1029"/>
                <a:gd name="T77" fmla="*/ 940 h 964"/>
                <a:gd name="T78" fmla="*/ 128 w 1029"/>
                <a:gd name="T79" fmla="*/ 936 h 964"/>
                <a:gd name="T80" fmla="*/ 80 w 1029"/>
                <a:gd name="T81" fmla="*/ 948 h 964"/>
                <a:gd name="T82" fmla="*/ 32 w 1029"/>
                <a:gd name="T83" fmla="*/ 936 h 964"/>
                <a:gd name="T84" fmla="*/ 0 w 1029"/>
                <a:gd name="T85" fmla="*/ 90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964">
                  <a:moveTo>
                    <a:pt x="0" y="900"/>
                  </a:moveTo>
                  <a:lnTo>
                    <a:pt x="16" y="920"/>
                  </a:lnTo>
                  <a:lnTo>
                    <a:pt x="32" y="916"/>
                  </a:lnTo>
                  <a:lnTo>
                    <a:pt x="48" y="916"/>
                  </a:lnTo>
                  <a:lnTo>
                    <a:pt x="64" y="900"/>
                  </a:lnTo>
                  <a:lnTo>
                    <a:pt x="80" y="932"/>
                  </a:lnTo>
                  <a:lnTo>
                    <a:pt x="96" y="908"/>
                  </a:lnTo>
                  <a:lnTo>
                    <a:pt x="112" y="908"/>
                  </a:lnTo>
                  <a:lnTo>
                    <a:pt x="128" y="916"/>
                  </a:lnTo>
                  <a:lnTo>
                    <a:pt x="144" y="900"/>
                  </a:lnTo>
                  <a:lnTo>
                    <a:pt x="160" y="892"/>
                  </a:lnTo>
                  <a:lnTo>
                    <a:pt x="176" y="888"/>
                  </a:lnTo>
                  <a:lnTo>
                    <a:pt x="192" y="876"/>
                  </a:lnTo>
                  <a:lnTo>
                    <a:pt x="212" y="840"/>
                  </a:lnTo>
                  <a:lnTo>
                    <a:pt x="228" y="736"/>
                  </a:lnTo>
                  <a:lnTo>
                    <a:pt x="244" y="528"/>
                  </a:lnTo>
                  <a:lnTo>
                    <a:pt x="260" y="340"/>
                  </a:lnTo>
                  <a:lnTo>
                    <a:pt x="276" y="164"/>
                  </a:lnTo>
                  <a:lnTo>
                    <a:pt x="292" y="48"/>
                  </a:lnTo>
                  <a:lnTo>
                    <a:pt x="308" y="0"/>
                  </a:lnTo>
                  <a:lnTo>
                    <a:pt x="324" y="20"/>
                  </a:lnTo>
                  <a:lnTo>
                    <a:pt x="340" y="88"/>
                  </a:lnTo>
                  <a:lnTo>
                    <a:pt x="356" y="212"/>
                  </a:lnTo>
                  <a:lnTo>
                    <a:pt x="372" y="348"/>
                  </a:lnTo>
                  <a:lnTo>
                    <a:pt x="388" y="456"/>
                  </a:lnTo>
                  <a:lnTo>
                    <a:pt x="404" y="544"/>
                  </a:lnTo>
                  <a:lnTo>
                    <a:pt x="424" y="592"/>
                  </a:lnTo>
                  <a:lnTo>
                    <a:pt x="440" y="660"/>
                  </a:lnTo>
                  <a:lnTo>
                    <a:pt x="456" y="700"/>
                  </a:lnTo>
                  <a:lnTo>
                    <a:pt x="472" y="744"/>
                  </a:lnTo>
                  <a:lnTo>
                    <a:pt x="488" y="776"/>
                  </a:lnTo>
                  <a:lnTo>
                    <a:pt x="504" y="796"/>
                  </a:lnTo>
                  <a:lnTo>
                    <a:pt x="520" y="820"/>
                  </a:lnTo>
                  <a:lnTo>
                    <a:pt x="536" y="864"/>
                  </a:lnTo>
                  <a:lnTo>
                    <a:pt x="552" y="880"/>
                  </a:lnTo>
                  <a:lnTo>
                    <a:pt x="568" y="872"/>
                  </a:lnTo>
                  <a:lnTo>
                    <a:pt x="584" y="864"/>
                  </a:lnTo>
                  <a:lnTo>
                    <a:pt x="601" y="876"/>
                  </a:lnTo>
                  <a:lnTo>
                    <a:pt x="621" y="892"/>
                  </a:lnTo>
                  <a:lnTo>
                    <a:pt x="637" y="896"/>
                  </a:lnTo>
                  <a:lnTo>
                    <a:pt x="653" y="892"/>
                  </a:lnTo>
                  <a:lnTo>
                    <a:pt x="669" y="900"/>
                  </a:lnTo>
                  <a:lnTo>
                    <a:pt x="685" y="912"/>
                  </a:lnTo>
                  <a:lnTo>
                    <a:pt x="701" y="920"/>
                  </a:lnTo>
                  <a:lnTo>
                    <a:pt x="717" y="936"/>
                  </a:lnTo>
                  <a:lnTo>
                    <a:pt x="733" y="944"/>
                  </a:lnTo>
                  <a:lnTo>
                    <a:pt x="749" y="924"/>
                  </a:lnTo>
                  <a:lnTo>
                    <a:pt x="765" y="924"/>
                  </a:lnTo>
                  <a:lnTo>
                    <a:pt x="781" y="916"/>
                  </a:lnTo>
                  <a:lnTo>
                    <a:pt x="797" y="916"/>
                  </a:lnTo>
                  <a:lnTo>
                    <a:pt x="813" y="908"/>
                  </a:lnTo>
                  <a:lnTo>
                    <a:pt x="833" y="908"/>
                  </a:lnTo>
                  <a:lnTo>
                    <a:pt x="849" y="908"/>
                  </a:lnTo>
                  <a:lnTo>
                    <a:pt x="865" y="908"/>
                  </a:lnTo>
                  <a:lnTo>
                    <a:pt x="881" y="904"/>
                  </a:lnTo>
                  <a:lnTo>
                    <a:pt x="897" y="932"/>
                  </a:lnTo>
                  <a:lnTo>
                    <a:pt x="913" y="904"/>
                  </a:lnTo>
                  <a:lnTo>
                    <a:pt x="929" y="896"/>
                  </a:lnTo>
                  <a:lnTo>
                    <a:pt x="945" y="896"/>
                  </a:lnTo>
                  <a:lnTo>
                    <a:pt x="961" y="904"/>
                  </a:lnTo>
                  <a:lnTo>
                    <a:pt x="977" y="872"/>
                  </a:lnTo>
                  <a:lnTo>
                    <a:pt x="993" y="888"/>
                  </a:lnTo>
                  <a:lnTo>
                    <a:pt x="1009" y="904"/>
                  </a:lnTo>
                  <a:lnTo>
                    <a:pt x="1029" y="900"/>
                  </a:lnTo>
                  <a:lnTo>
                    <a:pt x="1029" y="920"/>
                  </a:lnTo>
                  <a:lnTo>
                    <a:pt x="1009" y="924"/>
                  </a:lnTo>
                  <a:lnTo>
                    <a:pt x="993" y="912"/>
                  </a:lnTo>
                  <a:lnTo>
                    <a:pt x="977" y="900"/>
                  </a:lnTo>
                  <a:lnTo>
                    <a:pt x="961" y="924"/>
                  </a:lnTo>
                  <a:lnTo>
                    <a:pt x="945" y="916"/>
                  </a:lnTo>
                  <a:lnTo>
                    <a:pt x="929" y="920"/>
                  </a:lnTo>
                  <a:lnTo>
                    <a:pt x="913" y="928"/>
                  </a:lnTo>
                  <a:lnTo>
                    <a:pt x="897" y="948"/>
                  </a:lnTo>
                  <a:lnTo>
                    <a:pt x="881" y="924"/>
                  </a:lnTo>
                  <a:lnTo>
                    <a:pt x="865" y="928"/>
                  </a:lnTo>
                  <a:lnTo>
                    <a:pt x="849" y="928"/>
                  </a:lnTo>
                  <a:lnTo>
                    <a:pt x="833" y="928"/>
                  </a:lnTo>
                  <a:lnTo>
                    <a:pt x="813" y="928"/>
                  </a:lnTo>
                  <a:lnTo>
                    <a:pt x="797" y="936"/>
                  </a:lnTo>
                  <a:lnTo>
                    <a:pt x="781" y="936"/>
                  </a:lnTo>
                  <a:lnTo>
                    <a:pt x="765" y="940"/>
                  </a:lnTo>
                  <a:lnTo>
                    <a:pt x="749" y="940"/>
                  </a:lnTo>
                  <a:lnTo>
                    <a:pt x="733" y="960"/>
                  </a:lnTo>
                  <a:lnTo>
                    <a:pt x="717" y="952"/>
                  </a:lnTo>
                  <a:lnTo>
                    <a:pt x="701" y="936"/>
                  </a:lnTo>
                  <a:lnTo>
                    <a:pt x="685" y="932"/>
                  </a:lnTo>
                  <a:lnTo>
                    <a:pt x="669" y="924"/>
                  </a:lnTo>
                  <a:lnTo>
                    <a:pt x="653" y="916"/>
                  </a:lnTo>
                  <a:lnTo>
                    <a:pt x="637" y="920"/>
                  </a:lnTo>
                  <a:lnTo>
                    <a:pt x="621" y="916"/>
                  </a:lnTo>
                  <a:lnTo>
                    <a:pt x="601" y="900"/>
                  </a:lnTo>
                  <a:lnTo>
                    <a:pt x="584" y="892"/>
                  </a:lnTo>
                  <a:lnTo>
                    <a:pt x="568" y="900"/>
                  </a:lnTo>
                  <a:lnTo>
                    <a:pt x="552" y="904"/>
                  </a:lnTo>
                  <a:lnTo>
                    <a:pt x="536" y="888"/>
                  </a:lnTo>
                  <a:lnTo>
                    <a:pt x="520" y="856"/>
                  </a:lnTo>
                  <a:lnTo>
                    <a:pt x="504" y="836"/>
                  </a:lnTo>
                  <a:lnTo>
                    <a:pt x="488" y="820"/>
                  </a:lnTo>
                  <a:lnTo>
                    <a:pt x="472" y="800"/>
                  </a:lnTo>
                  <a:lnTo>
                    <a:pt x="456" y="768"/>
                  </a:lnTo>
                  <a:lnTo>
                    <a:pt x="440" y="744"/>
                  </a:lnTo>
                  <a:lnTo>
                    <a:pt x="424" y="700"/>
                  </a:lnTo>
                  <a:lnTo>
                    <a:pt x="404" y="672"/>
                  </a:lnTo>
                  <a:lnTo>
                    <a:pt x="388" y="620"/>
                  </a:lnTo>
                  <a:lnTo>
                    <a:pt x="372" y="560"/>
                  </a:lnTo>
                  <a:lnTo>
                    <a:pt x="356" y="472"/>
                  </a:lnTo>
                  <a:lnTo>
                    <a:pt x="340" y="388"/>
                  </a:lnTo>
                  <a:lnTo>
                    <a:pt x="324" y="340"/>
                  </a:lnTo>
                  <a:lnTo>
                    <a:pt x="308" y="332"/>
                  </a:lnTo>
                  <a:lnTo>
                    <a:pt x="292" y="384"/>
                  </a:lnTo>
                  <a:lnTo>
                    <a:pt x="276" y="496"/>
                  </a:lnTo>
                  <a:lnTo>
                    <a:pt x="260" y="656"/>
                  </a:lnTo>
                  <a:lnTo>
                    <a:pt x="244" y="808"/>
                  </a:lnTo>
                  <a:lnTo>
                    <a:pt x="228" y="932"/>
                  </a:lnTo>
                  <a:lnTo>
                    <a:pt x="212" y="964"/>
                  </a:lnTo>
                  <a:lnTo>
                    <a:pt x="192" y="956"/>
                  </a:lnTo>
                  <a:lnTo>
                    <a:pt x="176" y="940"/>
                  </a:lnTo>
                  <a:lnTo>
                    <a:pt x="160" y="932"/>
                  </a:lnTo>
                  <a:lnTo>
                    <a:pt x="144" y="928"/>
                  </a:lnTo>
                  <a:lnTo>
                    <a:pt x="128" y="936"/>
                  </a:lnTo>
                  <a:lnTo>
                    <a:pt x="112" y="928"/>
                  </a:lnTo>
                  <a:lnTo>
                    <a:pt x="96" y="932"/>
                  </a:lnTo>
                  <a:lnTo>
                    <a:pt x="80" y="948"/>
                  </a:lnTo>
                  <a:lnTo>
                    <a:pt x="64" y="924"/>
                  </a:lnTo>
                  <a:lnTo>
                    <a:pt x="48" y="940"/>
                  </a:lnTo>
                  <a:lnTo>
                    <a:pt x="32" y="936"/>
                  </a:lnTo>
                  <a:lnTo>
                    <a:pt x="16" y="944"/>
                  </a:lnTo>
                  <a:lnTo>
                    <a:pt x="0" y="924"/>
                  </a:lnTo>
                  <a:lnTo>
                    <a:pt x="0" y="90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49" name="Freeform 72"/>
            <p:cNvSpPr>
              <a:spLocks/>
            </p:cNvSpPr>
            <p:nvPr/>
          </p:nvSpPr>
          <p:spPr bwMode="auto">
            <a:xfrm>
              <a:off x="1726" y="487"/>
              <a:ext cx="1029" cy="964"/>
            </a:xfrm>
            <a:custGeom>
              <a:avLst/>
              <a:gdLst>
                <a:gd name="T0" fmla="*/ 32 w 1029"/>
                <a:gd name="T1" fmla="*/ 916 h 964"/>
                <a:gd name="T2" fmla="*/ 80 w 1029"/>
                <a:gd name="T3" fmla="*/ 932 h 964"/>
                <a:gd name="T4" fmla="*/ 128 w 1029"/>
                <a:gd name="T5" fmla="*/ 916 h 964"/>
                <a:gd name="T6" fmla="*/ 176 w 1029"/>
                <a:gd name="T7" fmla="*/ 888 h 964"/>
                <a:gd name="T8" fmla="*/ 228 w 1029"/>
                <a:gd name="T9" fmla="*/ 736 h 964"/>
                <a:gd name="T10" fmla="*/ 276 w 1029"/>
                <a:gd name="T11" fmla="*/ 164 h 964"/>
                <a:gd name="T12" fmla="*/ 324 w 1029"/>
                <a:gd name="T13" fmla="*/ 20 h 964"/>
                <a:gd name="T14" fmla="*/ 372 w 1029"/>
                <a:gd name="T15" fmla="*/ 348 h 964"/>
                <a:gd name="T16" fmla="*/ 424 w 1029"/>
                <a:gd name="T17" fmla="*/ 592 h 964"/>
                <a:gd name="T18" fmla="*/ 472 w 1029"/>
                <a:gd name="T19" fmla="*/ 744 h 964"/>
                <a:gd name="T20" fmla="*/ 520 w 1029"/>
                <a:gd name="T21" fmla="*/ 820 h 964"/>
                <a:gd name="T22" fmla="*/ 568 w 1029"/>
                <a:gd name="T23" fmla="*/ 872 h 964"/>
                <a:gd name="T24" fmla="*/ 621 w 1029"/>
                <a:gd name="T25" fmla="*/ 892 h 964"/>
                <a:gd name="T26" fmla="*/ 669 w 1029"/>
                <a:gd name="T27" fmla="*/ 900 h 964"/>
                <a:gd name="T28" fmla="*/ 717 w 1029"/>
                <a:gd name="T29" fmla="*/ 936 h 964"/>
                <a:gd name="T30" fmla="*/ 765 w 1029"/>
                <a:gd name="T31" fmla="*/ 924 h 964"/>
                <a:gd name="T32" fmla="*/ 813 w 1029"/>
                <a:gd name="T33" fmla="*/ 908 h 964"/>
                <a:gd name="T34" fmla="*/ 865 w 1029"/>
                <a:gd name="T35" fmla="*/ 908 h 964"/>
                <a:gd name="T36" fmla="*/ 913 w 1029"/>
                <a:gd name="T37" fmla="*/ 904 h 964"/>
                <a:gd name="T38" fmla="*/ 961 w 1029"/>
                <a:gd name="T39" fmla="*/ 904 h 964"/>
                <a:gd name="T40" fmla="*/ 1009 w 1029"/>
                <a:gd name="T41" fmla="*/ 904 h 964"/>
                <a:gd name="T42" fmla="*/ 1009 w 1029"/>
                <a:gd name="T43" fmla="*/ 924 h 964"/>
                <a:gd name="T44" fmla="*/ 961 w 1029"/>
                <a:gd name="T45" fmla="*/ 924 h 964"/>
                <a:gd name="T46" fmla="*/ 913 w 1029"/>
                <a:gd name="T47" fmla="*/ 928 h 964"/>
                <a:gd name="T48" fmla="*/ 865 w 1029"/>
                <a:gd name="T49" fmla="*/ 928 h 964"/>
                <a:gd name="T50" fmla="*/ 813 w 1029"/>
                <a:gd name="T51" fmla="*/ 928 h 964"/>
                <a:gd name="T52" fmla="*/ 765 w 1029"/>
                <a:gd name="T53" fmla="*/ 940 h 964"/>
                <a:gd name="T54" fmla="*/ 717 w 1029"/>
                <a:gd name="T55" fmla="*/ 952 h 964"/>
                <a:gd name="T56" fmla="*/ 669 w 1029"/>
                <a:gd name="T57" fmla="*/ 924 h 964"/>
                <a:gd name="T58" fmla="*/ 621 w 1029"/>
                <a:gd name="T59" fmla="*/ 916 h 964"/>
                <a:gd name="T60" fmla="*/ 568 w 1029"/>
                <a:gd name="T61" fmla="*/ 900 h 964"/>
                <a:gd name="T62" fmla="*/ 520 w 1029"/>
                <a:gd name="T63" fmla="*/ 856 h 964"/>
                <a:gd name="T64" fmla="*/ 472 w 1029"/>
                <a:gd name="T65" fmla="*/ 800 h 964"/>
                <a:gd name="T66" fmla="*/ 424 w 1029"/>
                <a:gd name="T67" fmla="*/ 700 h 964"/>
                <a:gd name="T68" fmla="*/ 372 w 1029"/>
                <a:gd name="T69" fmla="*/ 560 h 964"/>
                <a:gd name="T70" fmla="*/ 324 w 1029"/>
                <a:gd name="T71" fmla="*/ 340 h 964"/>
                <a:gd name="T72" fmla="*/ 276 w 1029"/>
                <a:gd name="T73" fmla="*/ 496 h 964"/>
                <a:gd name="T74" fmla="*/ 228 w 1029"/>
                <a:gd name="T75" fmla="*/ 932 h 964"/>
                <a:gd name="T76" fmla="*/ 176 w 1029"/>
                <a:gd name="T77" fmla="*/ 940 h 964"/>
                <a:gd name="T78" fmla="*/ 128 w 1029"/>
                <a:gd name="T79" fmla="*/ 936 h 964"/>
                <a:gd name="T80" fmla="*/ 80 w 1029"/>
                <a:gd name="T81" fmla="*/ 948 h 964"/>
                <a:gd name="T82" fmla="*/ 32 w 1029"/>
                <a:gd name="T83" fmla="*/ 936 h 964"/>
                <a:gd name="T84" fmla="*/ 0 w 1029"/>
                <a:gd name="T85" fmla="*/ 90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964">
                  <a:moveTo>
                    <a:pt x="0" y="900"/>
                  </a:moveTo>
                  <a:lnTo>
                    <a:pt x="16" y="920"/>
                  </a:lnTo>
                  <a:lnTo>
                    <a:pt x="32" y="916"/>
                  </a:lnTo>
                  <a:lnTo>
                    <a:pt x="48" y="916"/>
                  </a:lnTo>
                  <a:lnTo>
                    <a:pt x="64" y="900"/>
                  </a:lnTo>
                  <a:lnTo>
                    <a:pt x="80" y="932"/>
                  </a:lnTo>
                  <a:lnTo>
                    <a:pt x="96" y="908"/>
                  </a:lnTo>
                  <a:lnTo>
                    <a:pt x="112" y="908"/>
                  </a:lnTo>
                  <a:lnTo>
                    <a:pt x="128" y="916"/>
                  </a:lnTo>
                  <a:lnTo>
                    <a:pt x="144" y="900"/>
                  </a:lnTo>
                  <a:lnTo>
                    <a:pt x="160" y="892"/>
                  </a:lnTo>
                  <a:lnTo>
                    <a:pt x="176" y="888"/>
                  </a:lnTo>
                  <a:lnTo>
                    <a:pt x="192" y="876"/>
                  </a:lnTo>
                  <a:lnTo>
                    <a:pt x="212" y="840"/>
                  </a:lnTo>
                  <a:lnTo>
                    <a:pt x="228" y="736"/>
                  </a:lnTo>
                  <a:lnTo>
                    <a:pt x="244" y="528"/>
                  </a:lnTo>
                  <a:lnTo>
                    <a:pt x="260" y="340"/>
                  </a:lnTo>
                  <a:lnTo>
                    <a:pt x="276" y="164"/>
                  </a:lnTo>
                  <a:lnTo>
                    <a:pt x="292" y="48"/>
                  </a:lnTo>
                  <a:lnTo>
                    <a:pt x="308" y="0"/>
                  </a:lnTo>
                  <a:lnTo>
                    <a:pt x="324" y="20"/>
                  </a:lnTo>
                  <a:lnTo>
                    <a:pt x="340" y="88"/>
                  </a:lnTo>
                  <a:lnTo>
                    <a:pt x="356" y="212"/>
                  </a:lnTo>
                  <a:lnTo>
                    <a:pt x="372" y="348"/>
                  </a:lnTo>
                  <a:lnTo>
                    <a:pt x="388" y="456"/>
                  </a:lnTo>
                  <a:lnTo>
                    <a:pt x="404" y="544"/>
                  </a:lnTo>
                  <a:lnTo>
                    <a:pt x="424" y="592"/>
                  </a:lnTo>
                  <a:lnTo>
                    <a:pt x="440" y="660"/>
                  </a:lnTo>
                  <a:lnTo>
                    <a:pt x="456" y="700"/>
                  </a:lnTo>
                  <a:lnTo>
                    <a:pt x="472" y="744"/>
                  </a:lnTo>
                  <a:lnTo>
                    <a:pt x="488" y="776"/>
                  </a:lnTo>
                  <a:lnTo>
                    <a:pt x="504" y="796"/>
                  </a:lnTo>
                  <a:lnTo>
                    <a:pt x="520" y="820"/>
                  </a:lnTo>
                  <a:lnTo>
                    <a:pt x="536" y="864"/>
                  </a:lnTo>
                  <a:lnTo>
                    <a:pt x="552" y="880"/>
                  </a:lnTo>
                  <a:lnTo>
                    <a:pt x="568" y="872"/>
                  </a:lnTo>
                  <a:lnTo>
                    <a:pt x="584" y="864"/>
                  </a:lnTo>
                  <a:lnTo>
                    <a:pt x="601" y="876"/>
                  </a:lnTo>
                  <a:lnTo>
                    <a:pt x="621" y="892"/>
                  </a:lnTo>
                  <a:lnTo>
                    <a:pt x="637" y="896"/>
                  </a:lnTo>
                  <a:lnTo>
                    <a:pt x="653" y="892"/>
                  </a:lnTo>
                  <a:lnTo>
                    <a:pt x="669" y="900"/>
                  </a:lnTo>
                  <a:lnTo>
                    <a:pt x="685" y="912"/>
                  </a:lnTo>
                  <a:lnTo>
                    <a:pt x="701" y="920"/>
                  </a:lnTo>
                  <a:lnTo>
                    <a:pt x="717" y="936"/>
                  </a:lnTo>
                  <a:lnTo>
                    <a:pt x="733" y="944"/>
                  </a:lnTo>
                  <a:lnTo>
                    <a:pt x="749" y="924"/>
                  </a:lnTo>
                  <a:lnTo>
                    <a:pt x="765" y="924"/>
                  </a:lnTo>
                  <a:lnTo>
                    <a:pt x="781" y="916"/>
                  </a:lnTo>
                  <a:lnTo>
                    <a:pt x="797" y="916"/>
                  </a:lnTo>
                  <a:lnTo>
                    <a:pt x="813" y="908"/>
                  </a:lnTo>
                  <a:lnTo>
                    <a:pt x="833" y="908"/>
                  </a:lnTo>
                  <a:lnTo>
                    <a:pt x="849" y="908"/>
                  </a:lnTo>
                  <a:lnTo>
                    <a:pt x="865" y="908"/>
                  </a:lnTo>
                  <a:lnTo>
                    <a:pt x="881" y="904"/>
                  </a:lnTo>
                  <a:lnTo>
                    <a:pt x="897" y="932"/>
                  </a:lnTo>
                  <a:lnTo>
                    <a:pt x="913" y="904"/>
                  </a:lnTo>
                  <a:lnTo>
                    <a:pt x="929" y="896"/>
                  </a:lnTo>
                  <a:lnTo>
                    <a:pt x="945" y="896"/>
                  </a:lnTo>
                  <a:lnTo>
                    <a:pt x="961" y="904"/>
                  </a:lnTo>
                  <a:lnTo>
                    <a:pt x="977" y="872"/>
                  </a:lnTo>
                  <a:lnTo>
                    <a:pt x="993" y="888"/>
                  </a:lnTo>
                  <a:lnTo>
                    <a:pt x="1009" y="904"/>
                  </a:lnTo>
                  <a:lnTo>
                    <a:pt x="1029" y="900"/>
                  </a:lnTo>
                  <a:lnTo>
                    <a:pt x="1029" y="920"/>
                  </a:lnTo>
                  <a:lnTo>
                    <a:pt x="1009" y="924"/>
                  </a:lnTo>
                  <a:lnTo>
                    <a:pt x="993" y="912"/>
                  </a:lnTo>
                  <a:lnTo>
                    <a:pt x="977" y="900"/>
                  </a:lnTo>
                  <a:lnTo>
                    <a:pt x="961" y="924"/>
                  </a:lnTo>
                  <a:lnTo>
                    <a:pt x="945" y="916"/>
                  </a:lnTo>
                  <a:lnTo>
                    <a:pt x="929" y="920"/>
                  </a:lnTo>
                  <a:lnTo>
                    <a:pt x="913" y="928"/>
                  </a:lnTo>
                  <a:lnTo>
                    <a:pt x="897" y="948"/>
                  </a:lnTo>
                  <a:lnTo>
                    <a:pt x="881" y="924"/>
                  </a:lnTo>
                  <a:lnTo>
                    <a:pt x="865" y="928"/>
                  </a:lnTo>
                  <a:lnTo>
                    <a:pt x="849" y="928"/>
                  </a:lnTo>
                  <a:lnTo>
                    <a:pt x="833" y="928"/>
                  </a:lnTo>
                  <a:lnTo>
                    <a:pt x="813" y="928"/>
                  </a:lnTo>
                  <a:lnTo>
                    <a:pt x="797" y="936"/>
                  </a:lnTo>
                  <a:lnTo>
                    <a:pt x="781" y="936"/>
                  </a:lnTo>
                  <a:lnTo>
                    <a:pt x="765" y="940"/>
                  </a:lnTo>
                  <a:lnTo>
                    <a:pt x="749" y="940"/>
                  </a:lnTo>
                  <a:lnTo>
                    <a:pt x="733" y="960"/>
                  </a:lnTo>
                  <a:lnTo>
                    <a:pt x="717" y="952"/>
                  </a:lnTo>
                  <a:lnTo>
                    <a:pt x="701" y="936"/>
                  </a:lnTo>
                  <a:lnTo>
                    <a:pt x="685" y="932"/>
                  </a:lnTo>
                  <a:lnTo>
                    <a:pt x="669" y="924"/>
                  </a:lnTo>
                  <a:lnTo>
                    <a:pt x="653" y="916"/>
                  </a:lnTo>
                  <a:lnTo>
                    <a:pt x="637" y="920"/>
                  </a:lnTo>
                  <a:lnTo>
                    <a:pt x="621" y="916"/>
                  </a:lnTo>
                  <a:lnTo>
                    <a:pt x="601" y="900"/>
                  </a:lnTo>
                  <a:lnTo>
                    <a:pt x="584" y="892"/>
                  </a:lnTo>
                  <a:lnTo>
                    <a:pt x="568" y="900"/>
                  </a:lnTo>
                  <a:lnTo>
                    <a:pt x="552" y="904"/>
                  </a:lnTo>
                  <a:lnTo>
                    <a:pt x="536" y="888"/>
                  </a:lnTo>
                  <a:lnTo>
                    <a:pt x="520" y="856"/>
                  </a:lnTo>
                  <a:lnTo>
                    <a:pt x="504" y="836"/>
                  </a:lnTo>
                  <a:lnTo>
                    <a:pt x="488" y="820"/>
                  </a:lnTo>
                  <a:lnTo>
                    <a:pt x="472" y="800"/>
                  </a:lnTo>
                  <a:lnTo>
                    <a:pt x="456" y="768"/>
                  </a:lnTo>
                  <a:lnTo>
                    <a:pt x="440" y="744"/>
                  </a:lnTo>
                  <a:lnTo>
                    <a:pt x="424" y="700"/>
                  </a:lnTo>
                  <a:lnTo>
                    <a:pt x="404" y="672"/>
                  </a:lnTo>
                  <a:lnTo>
                    <a:pt x="388" y="620"/>
                  </a:lnTo>
                  <a:lnTo>
                    <a:pt x="372" y="560"/>
                  </a:lnTo>
                  <a:lnTo>
                    <a:pt x="356" y="472"/>
                  </a:lnTo>
                  <a:lnTo>
                    <a:pt x="340" y="388"/>
                  </a:lnTo>
                  <a:lnTo>
                    <a:pt x="324" y="340"/>
                  </a:lnTo>
                  <a:lnTo>
                    <a:pt x="308" y="332"/>
                  </a:lnTo>
                  <a:lnTo>
                    <a:pt x="292" y="384"/>
                  </a:lnTo>
                  <a:lnTo>
                    <a:pt x="276" y="496"/>
                  </a:lnTo>
                  <a:lnTo>
                    <a:pt x="260" y="656"/>
                  </a:lnTo>
                  <a:lnTo>
                    <a:pt x="244" y="808"/>
                  </a:lnTo>
                  <a:lnTo>
                    <a:pt x="228" y="932"/>
                  </a:lnTo>
                  <a:lnTo>
                    <a:pt x="212" y="964"/>
                  </a:lnTo>
                  <a:lnTo>
                    <a:pt x="192" y="956"/>
                  </a:lnTo>
                  <a:lnTo>
                    <a:pt x="176" y="940"/>
                  </a:lnTo>
                  <a:lnTo>
                    <a:pt x="160" y="932"/>
                  </a:lnTo>
                  <a:lnTo>
                    <a:pt x="144" y="928"/>
                  </a:lnTo>
                  <a:lnTo>
                    <a:pt x="128" y="936"/>
                  </a:lnTo>
                  <a:lnTo>
                    <a:pt x="112" y="928"/>
                  </a:lnTo>
                  <a:lnTo>
                    <a:pt x="96" y="932"/>
                  </a:lnTo>
                  <a:lnTo>
                    <a:pt x="80" y="948"/>
                  </a:lnTo>
                  <a:lnTo>
                    <a:pt x="64" y="924"/>
                  </a:lnTo>
                  <a:lnTo>
                    <a:pt x="48" y="940"/>
                  </a:lnTo>
                  <a:lnTo>
                    <a:pt x="32" y="936"/>
                  </a:lnTo>
                  <a:lnTo>
                    <a:pt x="16" y="944"/>
                  </a:lnTo>
                  <a:lnTo>
                    <a:pt x="0" y="924"/>
                  </a:lnTo>
                  <a:lnTo>
                    <a:pt x="0" y="900"/>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0" name="Freeform 73"/>
            <p:cNvSpPr>
              <a:spLocks/>
            </p:cNvSpPr>
            <p:nvPr/>
          </p:nvSpPr>
          <p:spPr bwMode="auto">
            <a:xfrm>
              <a:off x="1726" y="623"/>
              <a:ext cx="1029" cy="1020"/>
            </a:xfrm>
            <a:custGeom>
              <a:avLst/>
              <a:gdLst>
                <a:gd name="T0" fmla="*/ 32 w 1029"/>
                <a:gd name="T1" fmla="*/ 768 h 1020"/>
                <a:gd name="T2" fmla="*/ 80 w 1029"/>
                <a:gd name="T3" fmla="*/ 732 h 1020"/>
                <a:gd name="T4" fmla="*/ 128 w 1029"/>
                <a:gd name="T5" fmla="*/ 748 h 1020"/>
                <a:gd name="T6" fmla="*/ 176 w 1029"/>
                <a:gd name="T7" fmla="*/ 724 h 1020"/>
                <a:gd name="T8" fmla="*/ 228 w 1029"/>
                <a:gd name="T9" fmla="*/ 600 h 1020"/>
                <a:gd name="T10" fmla="*/ 276 w 1029"/>
                <a:gd name="T11" fmla="*/ 484 h 1020"/>
                <a:gd name="T12" fmla="*/ 324 w 1029"/>
                <a:gd name="T13" fmla="*/ 488 h 1020"/>
                <a:gd name="T14" fmla="*/ 372 w 1029"/>
                <a:gd name="T15" fmla="*/ 508 h 1020"/>
                <a:gd name="T16" fmla="*/ 424 w 1029"/>
                <a:gd name="T17" fmla="*/ 648 h 1020"/>
                <a:gd name="T18" fmla="*/ 472 w 1029"/>
                <a:gd name="T19" fmla="*/ 700 h 1020"/>
                <a:gd name="T20" fmla="*/ 520 w 1029"/>
                <a:gd name="T21" fmla="*/ 748 h 1020"/>
                <a:gd name="T22" fmla="*/ 568 w 1029"/>
                <a:gd name="T23" fmla="*/ 756 h 1020"/>
                <a:gd name="T24" fmla="*/ 621 w 1029"/>
                <a:gd name="T25" fmla="*/ 740 h 1020"/>
                <a:gd name="T26" fmla="*/ 669 w 1029"/>
                <a:gd name="T27" fmla="*/ 744 h 1020"/>
                <a:gd name="T28" fmla="*/ 717 w 1029"/>
                <a:gd name="T29" fmla="*/ 772 h 1020"/>
                <a:gd name="T30" fmla="*/ 765 w 1029"/>
                <a:gd name="T31" fmla="*/ 468 h 1020"/>
                <a:gd name="T32" fmla="*/ 813 w 1029"/>
                <a:gd name="T33" fmla="*/ 56 h 1020"/>
                <a:gd name="T34" fmla="*/ 865 w 1029"/>
                <a:gd name="T35" fmla="*/ 52 h 1020"/>
                <a:gd name="T36" fmla="*/ 913 w 1029"/>
                <a:gd name="T37" fmla="*/ 324 h 1020"/>
                <a:gd name="T38" fmla="*/ 961 w 1029"/>
                <a:gd name="T39" fmla="*/ 524 h 1020"/>
                <a:gd name="T40" fmla="*/ 1009 w 1029"/>
                <a:gd name="T41" fmla="*/ 612 h 1020"/>
                <a:gd name="T42" fmla="*/ 1009 w 1029"/>
                <a:gd name="T43" fmla="*/ 640 h 1020"/>
                <a:gd name="T44" fmla="*/ 961 w 1029"/>
                <a:gd name="T45" fmla="*/ 556 h 1020"/>
                <a:gd name="T46" fmla="*/ 913 w 1029"/>
                <a:gd name="T47" fmla="*/ 356 h 1020"/>
                <a:gd name="T48" fmla="*/ 865 w 1029"/>
                <a:gd name="T49" fmla="*/ 84 h 1020"/>
                <a:gd name="T50" fmla="*/ 813 w 1029"/>
                <a:gd name="T51" fmla="*/ 84 h 1020"/>
                <a:gd name="T52" fmla="*/ 765 w 1029"/>
                <a:gd name="T53" fmla="*/ 496 h 1020"/>
                <a:gd name="T54" fmla="*/ 717 w 1029"/>
                <a:gd name="T55" fmla="*/ 796 h 1020"/>
                <a:gd name="T56" fmla="*/ 669 w 1029"/>
                <a:gd name="T57" fmla="*/ 772 h 1020"/>
                <a:gd name="T58" fmla="*/ 621 w 1029"/>
                <a:gd name="T59" fmla="*/ 772 h 1020"/>
                <a:gd name="T60" fmla="*/ 568 w 1029"/>
                <a:gd name="T61" fmla="*/ 796 h 1020"/>
                <a:gd name="T62" fmla="*/ 520 w 1029"/>
                <a:gd name="T63" fmla="*/ 800 h 1020"/>
                <a:gd name="T64" fmla="*/ 472 w 1029"/>
                <a:gd name="T65" fmla="*/ 780 h 1020"/>
                <a:gd name="T66" fmla="*/ 424 w 1029"/>
                <a:gd name="T67" fmla="*/ 808 h 1020"/>
                <a:gd name="T68" fmla="*/ 372 w 1029"/>
                <a:gd name="T69" fmla="*/ 840 h 1020"/>
                <a:gd name="T70" fmla="*/ 324 w 1029"/>
                <a:gd name="T71" fmla="*/ 996 h 1020"/>
                <a:gd name="T72" fmla="*/ 276 w 1029"/>
                <a:gd name="T73" fmla="*/ 1008 h 1020"/>
                <a:gd name="T74" fmla="*/ 228 w 1029"/>
                <a:gd name="T75" fmla="*/ 912 h 1020"/>
                <a:gd name="T76" fmla="*/ 176 w 1029"/>
                <a:gd name="T77" fmla="*/ 800 h 1020"/>
                <a:gd name="T78" fmla="*/ 128 w 1029"/>
                <a:gd name="T79" fmla="*/ 776 h 1020"/>
                <a:gd name="T80" fmla="*/ 80 w 1029"/>
                <a:gd name="T81" fmla="*/ 756 h 1020"/>
                <a:gd name="T82" fmla="*/ 32 w 1029"/>
                <a:gd name="T83" fmla="*/ 800 h 1020"/>
                <a:gd name="T84" fmla="*/ 0 w 1029"/>
                <a:gd name="T85" fmla="*/ 76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1020">
                  <a:moveTo>
                    <a:pt x="0" y="760"/>
                  </a:moveTo>
                  <a:lnTo>
                    <a:pt x="16" y="740"/>
                  </a:lnTo>
                  <a:lnTo>
                    <a:pt x="32" y="768"/>
                  </a:lnTo>
                  <a:lnTo>
                    <a:pt x="48" y="756"/>
                  </a:lnTo>
                  <a:lnTo>
                    <a:pt x="64" y="760"/>
                  </a:lnTo>
                  <a:lnTo>
                    <a:pt x="80" y="732"/>
                  </a:lnTo>
                  <a:lnTo>
                    <a:pt x="96" y="764"/>
                  </a:lnTo>
                  <a:lnTo>
                    <a:pt x="112" y="764"/>
                  </a:lnTo>
                  <a:lnTo>
                    <a:pt x="128" y="748"/>
                  </a:lnTo>
                  <a:lnTo>
                    <a:pt x="144" y="756"/>
                  </a:lnTo>
                  <a:lnTo>
                    <a:pt x="160" y="760"/>
                  </a:lnTo>
                  <a:lnTo>
                    <a:pt x="176" y="724"/>
                  </a:lnTo>
                  <a:lnTo>
                    <a:pt x="192" y="696"/>
                  </a:lnTo>
                  <a:lnTo>
                    <a:pt x="212" y="656"/>
                  </a:lnTo>
                  <a:lnTo>
                    <a:pt x="228" y="600"/>
                  </a:lnTo>
                  <a:lnTo>
                    <a:pt x="244" y="544"/>
                  </a:lnTo>
                  <a:lnTo>
                    <a:pt x="260" y="500"/>
                  </a:lnTo>
                  <a:lnTo>
                    <a:pt x="276" y="484"/>
                  </a:lnTo>
                  <a:lnTo>
                    <a:pt x="292" y="488"/>
                  </a:lnTo>
                  <a:lnTo>
                    <a:pt x="308" y="496"/>
                  </a:lnTo>
                  <a:lnTo>
                    <a:pt x="324" y="488"/>
                  </a:lnTo>
                  <a:lnTo>
                    <a:pt x="340" y="476"/>
                  </a:lnTo>
                  <a:lnTo>
                    <a:pt x="356" y="484"/>
                  </a:lnTo>
                  <a:lnTo>
                    <a:pt x="372" y="508"/>
                  </a:lnTo>
                  <a:lnTo>
                    <a:pt x="388" y="556"/>
                  </a:lnTo>
                  <a:lnTo>
                    <a:pt x="404" y="608"/>
                  </a:lnTo>
                  <a:lnTo>
                    <a:pt x="424" y="648"/>
                  </a:lnTo>
                  <a:lnTo>
                    <a:pt x="440" y="656"/>
                  </a:lnTo>
                  <a:lnTo>
                    <a:pt x="456" y="692"/>
                  </a:lnTo>
                  <a:lnTo>
                    <a:pt x="472" y="700"/>
                  </a:lnTo>
                  <a:lnTo>
                    <a:pt x="488" y="720"/>
                  </a:lnTo>
                  <a:lnTo>
                    <a:pt x="504" y="732"/>
                  </a:lnTo>
                  <a:lnTo>
                    <a:pt x="520" y="748"/>
                  </a:lnTo>
                  <a:lnTo>
                    <a:pt x="536" y="740"/>
                  </a:lnTo>
                  <a:lnTo>
                    <a:pt x="552" y="724"/>
                  </a:lnTo>
                  <a:lnTo>
                    <a:pt x="568" y="756"/>
                  </a:lnTo>
                  <a:lnTo>
                    <a:pt x="584" y="760"/>
                  </a:lnTo>
                  <a:lnTo>
                    <a:pt x="601" y="764"/>
                  </a:lnTo>
                  <a:lnTo>
                    <a:pt x="621" y="740"/>
                  </a:lnTo>
                  <a:lnTo>
                    <a:pt x="637" y="756"/>
                  </a:lnTo>
                  <a:lnTo>
                    <a:pt x="653" y="764"/>
                  </a:lnTo>
                  <a:lnTo>
                    <a:pt x="669" y="744"/>
                  </a:lnTo>
                  <a:lnTo>
                    <a:pt x="685" y="744"/>
                  </a:lnTo>
                  <a:lnTo>
                    <a:pt x="701" y="768"/>
                  </a:lnTo>
                  <a:lnTo>
                    <a:pt x="717" y="772"/>
                  </a:lnTo>
                  <a:lnTo>
                    <a:pt x="733" y="716"/>
                  </a:lnTo>
                  <a:lnTo>
                    <a:pt x="749" y="616"/>
                  </a:lnTo>
                  <a:lnTo>
                    <a:pt x="765" y="468"/>
                  </a:lnTo>
                  <a:lnTo>
                    <a:pt x="781" y="316"/>
                  </a:lnTo>
                  <a:lnTo>
                    <a:pt x="797" y="160"/>
                  </a:lnTo>
                  <a:lnTo>
                    <a:pt x="813" y="56"/>
                  </a:lnTo>
                  <a:lnTo>
                    <a:pt x="833" y="0"/>
                  </a:lnTo>
                  <a:lnTo>
                    <a:pt x="849" y="0"/>
                  </a:lnTo>
                  <a:lnTo>
                    <a:pt x="865" y="52"/>
                  </a:lnTo>
                  <a:lnTo>
                    <a:pt x="881" y="144"/>
                  </a:lnTo>
                  <a:lnTo>
                    <a:pt x="897" y="212"/>
                  </a:lnTo>
                  <a:lnTo>
                    <a:pt x="913" y="324"/>
                  </a:lnTo>
                  <a:lnTo>
                    <a:pt x="929" y="396"/>
                  </a:lnTo>
                  <a:lnTo>
                    <a:pt x="945" y="480"/>
                  </a:lnTo>
                  <a:lnTo>
                    <a:pt x="961" y="524"/>
                  </a:lnTo>
                  <a:lnTo>
                    <a:pt x="977" y="568"/>
                  </a:lnTo>
                  <a:lnTo>
                    <a:pt x="993" y="600"/>
                  </a:lnTo>
                  <a:lnTo>
                    <a:pt x="1009" y="612"/>
                  </a:lnTo>
                  <a:lnTo>
                    <a:pt x="1029" y="652"/>
                  </a:lnTo>
                  <a:lnTo>
                    <a:pt x="1029" y="684"/>
                  </a:lnTo>
                  <a:lnTo>
                    <a:pt x="1009" y="640"/>
                  </a:lnTo>
                  <a:lnTo>
                    <a:pt x="993" y="632"/>
                  </a:lnTo>
                  <a:lnTo>
                    <a:pt x="977" y="604"/>
                  </a:lnTo>
                  <a:lnTo>
                    <a:pt x="961" y="556"/>
                  </a:lnTo>
                  <a:lnTo>
                    <a:pt x="945" y="512"/>
                  </a:lnTo>
                  <a:lnTo>
                    <a:pt x="929" y="428"/>
                  </a:lnTo>
                  <a:lnTo>
                    <a:pt x="913" y="356"/>
                  </a:lnTo>
                  <a:lnTo>
                    <a:pt x="897" y="240"/>
                  </a:lnTo>
                  <a:lnTo>
                    <a:pt x="881" y="172"/>
                  </a:lnTo>
                  <a:lnTo>
                    <a:pt x="865" y="84"/>
                  </a:lnTo>
                  <a:lnTo>
                    <a:pt x="849" y="32"/>
                  </a:lnTo>
                  <a:lnTo>
                    <a:pt x="833" y="28"/>
                  </a:lnTo>
                  <a:lnTo>
                    <a:pt x="813" y="84"/>
                  </a:lnTo>
                  <a:lnTo>
                    <a:pt x="797" y="188"/>
                  </a:lnTo>
                  <a:lnTo>
                    <a:pt x="781" y="344"/>
                  </a:lnTo>
                  <a:lnTo>
                    <a:pt x="765" y="496"/>
                  </a:lnTo>
                  <a:lnTo>
                    <a:pt x="749" y="644"/>
                  </a:lnTo>
                  <a:lnTo>
                    <a:pt x="733" y="740"/>
                  </a:lnTo>
                  <a:lnTo>
                    <a:pt x="717" y="796"/>
                  </a:lnTo>
                  <a:lnTo>
                    <a:pt x="701" y="796"/>
                  </a:lnTo>
                  <a:lnTo>
                    <a:pt x="685" y="772"/>
                  </a:lnTo>
                  <a:lnTo>
                    <a:pt x="669" y="772"/>
                  </a:lnTo>
                  <a:lnTo>
                    <a:pt x="653" y="796"/>
                  </a:lnTo>
                  <a:lnTo>
                    <a:pt x="637" y="788"/>
                  </a:lnTo>
                  <a:lnTo>
                    <a:pt x="621" y="772"/>
                  </a:lnTo>
                  <a:lnTo>
                    <a:pt x="601" y="800"/>
                  </a:lnTo>
                  <a:lnTo>
                    <a:pt x="584" y="800"/>
                  </a:lnTo>
                  <a:lnTo>
                    <a:pt x="568" y="796"/>
                  </a:lnTo>
                  <a:lnTo>
                    <a:pt x="552" y="760"/>
                  </a:lnTo>
                  <a:lnTo>
                    <a:pt x="536" y="776"/>
                  </a:lnTo>
                  <a:lnTo>
                    <a:pt x="520" y="800"/>
                  </a:lnTo>
                  <a:lnTo>
                    <a:pt x="504" y="792"/>
                  </a:lnTo>
                  <a:lnTo>
                    <a:pt x="488" y="784"/>
                  </a:lnTo>
                  <a:lnTo>
                    <a:pt x="472" y="780"/>
                  </a:lnTo>
                  <a:lnTo>
                    <a:pt x="456" y="792"/>
                  </a:lnTo>
                  <a:lnTo>
                    <a:pt x="440" y="776"/>
                  </a:lnTo>
                  <a:lnTo>
                    <a:pt x="424" y="808"/>
                  </a:lnTo>
                  <a:lnTo>
                    <a:pt x="404" y="800"/>
                  </a:lnTo>
                  <a:lnTo>
                    <a:pt x="388" y="808"/>
                  </a:lnTo>
                  <a:lnTo>
                    <a:pt x="372" y="840"/>
                  </a:lnTo>
                  <a:lnTo>
                    <a:pt x="356" y="900"/>
                  </a:lnTo>
                  <a:lnTo>
                    <a:pt x="340" y="956"/>
                  </a:lnTo>
                  <a:lnTo>
                    <a:pt x="324" y="996"/>
                  </a:lnTo>
                  <a:lnTo>
                    <a:pt x="308" y="1020"/>
                  </a:lnTo>
                  <a:lnTo>
                    <a:pt x="292" y="1016"/>
                  </a:lnTo>
                  <a:lnTo>
                    <a:pt x="276" y="1008"/>
                  </a:lnTo>
                  <a:lnTo>
                    <a:pt x="260" y="1000"/>
                  </a:lnTo>
                  <a:lnTo>
                    <a:pt x="244" y="992"/>
                  </a:lnTo>
                  <a:lnTo>
                    <a:pt x="228" y="912"/>
                  </a:lnTo>
                  <a:lnTo>
                    <a:pt x="212" y="848"/>
                  </a:lnTo>
                  <a:lnTo>
                    <a:pt x="192" y="812"/>
                  </a:lnTo>
                  <a:lnTo>
                    <a:pt x="176" y="800"/>
                  </a:lnTo>
                  <a:lnTo>
                    <a:pt x="160" y="812"/>
                  </a:lnTo>
                  <a:lnTo>
                    <a:pt x="144" y="796"/>
                  </a:lnTo>
                  <a:lnTo>
                    <a:pt x="128" y="776"/>
                  </a:lnTo>
                  <a:lnTo>
                    <a:pt x="112" y="792"/>
                  </a:lnTo>
                  <a:lnTo>
                    <a:pt x="96" y="796"/>
                  </a:lnTo>
                  <a:lnTo>
                    <a:pt x="80" y="756"/>
                  </a:lnTo>
                  <a:lnTo>
                    <a:pt x="64" y="792"/>
                  </a:lnTo>
                  <a:lnTo>
                    <a:pt x="48" y="788"/>
                  </a:lnTo>
                  <a:lnTo>
                    <a:pt x="32" y="800"/>
                  </a:lnTo>
                  <a:lnTo>
                    <a:pt x="16" y="772"/>
                  </a:lnTo>
                  <a:lnTo>
                    <a:pt x="0" y="792"/>
                  </a:lnTo>
                  <a:lnTo>
                    <a:pt x="0" y="76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51" name="Freeform 74"/>
            <p:cNvSpPr>
              <a:spLocks/>
            </p:cNvSpPr>
            <p:nvPr/>
          </p:nvSpPr>
          <p:spPr bwMode="auto">
            <a:xfrm>
              <a:off x="1726" y="623"/>
              <a:ext cx="1029" cy="1020"/>
            </a:xfrm>
            <a:custGeom>
              <a:avLst/>
              <a:gdLst>
                <a:gd name="T0" fmla="*/ 32 w 1029"/>
                <a:gd name="T1" fmla="*/ 768 h 1020"/>
                <a:gd name="T2" fmla="*/ 80 w 1029"/>
                <a:gd name="T3" fmla="*/ 732 h 1020"/>
                <a:gd name="T4" fmla="*/ 128 w 1029"/>
                <a:gd name="T5" fmla="*/ 748 h 1020"/>
                <a:gd name="T6" fmla="*/ 176 w 1029"/>
                <a:gd name="T7" fmla="*/ 724 h 1020"/>
                <a:gd name="T8" fmla="*/ 228 w 1029"/>
                <a:gd name="T9" fmla="*/ 600 h 1020"/>
                <a:gd name="T10" fmla="*/ 276 w 1029"/>
                <a:gd name="T11" fmla="*/ 484 h 1020"/>
                <a:gd name="T12" fmla="*/ 324 w 1029"/>
                <a:gd name="T13" fmla="*/ 488 h 1020"/>
                <a:gd name="T14" fmla="*/ 372 w 1029"/>
                <a:gd name="T15" fmla="*/ 508 h 1020"/>
                <a:gd name="T16" fmla="*/ 424 w 1029"/>
                <a:gd name="T17" fmla="*/ 648 h 1020"/>
                <a:gd name="T18" fmla="*/ 472 w 1029"/>
                <a:gd name="T19" fmla="*/ 700 h 1020"/>
                <a:gd name="T20" fmla="*/ 520 w 1029"/>
                <a:gd name="T21" fmla="*/ 748 h 1020"/>
                <a:gd name="T22" fmla="*/ 568 w 1029"/>
                <a:gd name="T23" fmla="*/ 756 h 1020"/>
                <a:gd name="T24" fmla="*/ 621 w 1029"/>
                <a:gd name="T25" fmla="*/ 740 h 1020"/>
                <a:gd name="T26" fmla="*/ 669 w 1029"/>
                <a:gd name="T27" fmla="*/ 744 h 1020"/>
                <a:gd name="T28" fmla="*/ 717 w 1029"/>
                <a:gd name="T29" fmla="*/ 772 h 1020"/>
                <a:gd name="T30" fmla="*/ 765 w 1029"/>
                <a:gd name="T31" fmla="*/ 468 h 1020"/>
                <a:gd name="T32" fmla="*/ 813 w 1029"/>
                <a:gd name="T33" fmla="*/ 56 h 1020"/>
                <a:gd name="T34" fmla="*/ 865 w 1029"/>
                <a:gd name="T35" fmla="*/ 52 h 1020"/>
                <a:gd name="T36" fmla="*/ 913 w 1029"/>
                <a:gd name="T37" fmla="*/ 324 h 1020"/>
                <a:gd name="T38" fmla="*/ 961 w 1029"/>
                <a:gd name="T39" fmla="*/ 524 h 1020"/>
                <a:gd name="T40" fmla="*/ 1009 w 1029"/>
                <a:gd name="T41" fmla="*/ 612 h 1020"/>
                <a:gd name="T42" fmla="*/ 1009 w 1029"/>
                <a:gd name="T43" fmla="*/ 640 h 1020"/>
                <a:gd name="T44" fmla="*/ 961 w 1029"/>
                <a:gd name="T45" fmla="*/ 556 h 1020"/>
                <a:gd name="T46" fmla="*/ 913 w 1029"/>
                <a:gd name="T47" fmla="*/ 356 h 1020"/>
                <a:gd name="T48" fmla="*/ 865 w 1029"/>
                <a:gd name="T49" fmla="*/ 84 h 1020"/>
                <a:gd name="T50" fmla="*/ 813 w 1029"/>
                <a:gd name="T51" fmla="*/ 84 h 1020"/>
                <a:gd name="T52" fmla="*/ 765 w 1029"/>
                <a:gd name="T53" fmla="*/ 496 h 1020"/>
                <a:gd name="T54" fmla="*/ 717 w 1029"/>
                <a:gd name="T55" fmla="*/ 796 h 1020"/>
                <a:gd name="T56" fmla="*/ 669 w 1029"/>
                <a:gd name="T57" fmla="*/ 772 h 1020"/>
                <a:gd name="T58" fmla="*/ 621 w 1029"/>
                <a:gd name="T59" fmla="*/ 772 h 1020"/>
                <a:gd name="T60" fmla="*/ 568 w 1029"/>
                <a:gd name="T61" fmla="*/ 796 h 1020"/>
                <a:gd name="T62" fmla="*/ 520 w 1029"/>
                <a:gd name="T63" fmla="*/ 800 h 1020"/>
                <a:gd name="T64" fmla="*/ 472 w 1029"/>
                <a:gd name="T65" fmla="*/ 780 h 1020"/>
                <a:gd name="T66" fmla="*/ 424 w 1029"/>
                <a:gd name="T67" fmla="*/ 808 h 1020"/>
                <a:gd name="T68" fmla="*/ 372 w 1029"/>
                <a:gd name="T69" fmla="*/ 840 h 1020"/>
                <a:gd name="T70" fmla="*/ 324 w 1029"/>
                <a:gd name="T71" fmla="*/ 996 h 1020"/>
                <a:gd name="T72" fmla="*/ 276 w 1029"/>
                <a:gd name="T73" fmla="*/ 1008 h 1020"/>
                <a:gd name="T74" fmla="*/ 228 w 1029"/>
                <a:gd name="T75" fmla="*/ 912 h 1020"/>
                <a:gd name="T76" fmla="*/ 176 w 1029"/>
                <a:gd name="T77" fmla="*/ 800 h 1020"/>
                <a:gd name="T78" fmla="*/ 128 w 1029"/>
                <a:gd name="T79" fmla="*/ 776 h 1020"/>
                <a:gd name="T80" fmla="*/ 80 w 1029"/>
                <a:gd name="T81" fmla="*/ 756 h 1020"/>
                <a:gd name="T82" fmla="*/ 32 w 1029"/>
                <a:gd name="T83" fmla="*/ 800 h 1020"/>
                <a:gd name="T84" fmla="*/ 0 w 1029"/>
                <a:gd name="T85" fmla="*/ 76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1020">
                  <a:moveTo>
                    <a:pt x="0" y="760"/>
                  </a:moveTo>
                  <a:lnTo>
                    <a:pt x="16" y="740"/>
                  </a:lnTo>
                  <a:lnTo>
                    <a:pt x="32" y="768"/>
                  </a:lnTo>
                  <a:lnTo>
                    <a:pt x="48" y="756"/>
                  </a:lnTo>
                  <a:lnTo>
                    <a:pt x="64" y="760"/>
                  </a:lnTo>
                  <a:lnTo>
                    <a:pt x="80" y="732"/>
                  </a:lnTo>
                  <a:lnTo>
                    <a:pt x="96" y="764"/>
                  </a:lnTo>
                  <a:lnTo>
                    <a:pt x="112" y="764"/>
                  </a:lnTo>
                  <a:lnTo>
                    <a:pt x="128" y="748"/>
                  </a:lnTo>
                  <a:lnTo>
                    <a:pt x="144" y="756"/>
                  </a:lnTo>
                  <a:lnTo>
                    <a:pt x="160" y="760"/>
                  </a:lnTo>
                  <a:lnTo>
                    <a:pt x="176" y="724"/>
                  </a:lnTo>
                  <a:lnTo>
                    <a:pt x="192" y="696"/>
                  </a:lnTo>
                  <a:lnTo>
                    <a:pt x="212" y="656"/>
                  </a:lnTo>
                  <a:lnTo>
                    <a:pt x="228" y="600"/>
                  </a:lnTo>
                  <a:lnTo>
                    <a:pt x="244" y="544"/>
                  </a:lnTo>
                  <a:lnTo>
                    <a:pt x="260" y="500"/>
                  </a:lnTo>
                  <a:lnTo>
                    <a:pt x="276" y="484"/>
                  </a:lnTo>
                  <a:lnTo>
                    <a:pt x="292" y="488"/>
                  </a:lnTo>
                  <a:lnTo>
                    <a:pt x="308" y="496"/>
                  </a:lnTo>
                  <a:lnTo>
                    <a:pt x="324" y="488"/>
                  </a:lnTo>
                  <a:lnTo>
                    <a:pt x="340" y="476"/>
                  </a:lnTo>
                  <a:lnTo>
                    <a:pt x="356" y="484"/>
                  </a:lnTo>
                  <a:lnTo>
                    <a:pt x="372" y="508"/>
                  </a:lnTo>
                  <a:lnTo>
                    <a:pt x="388" y="556"/>
                  </a:lnTo>
                  <a:lnTo>
                    <a:pt x="404" y="608"/>
                  </a:lnTo>
                  <a:lnTo>
                    <a:pt x="424" y="648"/>
                  </a:lnTo>
                  <a:lnTo>
                    <a:pt x="440" y="656"/>
                  </a:lnTo>
                  <a:lnTo>
                    <a:pt x="456" y="692"/>
                  </a:lnTo>
                  <a:lnTo>
                    <a:pt x="472" y="700"/>
                  </a:lnTo>
                  <a:lnTo>
                    <a:pt x="488" y="720"/>
                  </a:lnTo>
                  <a:lnTo>
                    <a:pt x="504" y="732"/>
                  </a:lnTo>
                  <a:lnTo>
                    <a:pt x="520" y="748"/>
                  </a:lnTo>
                  <a:lnTo>
                    <a:pt x="536" y="740"/>
                  </a:lnTo>
                  <a:lnTo>
                    <a:pt x="552" y="724"/>
                  </a:lnTo>
                  <a:lnTo>
                    <a:pt x="568" y="756"/>
                  </a:lnTo>
                  <a:lnTo>
                    <a:pt x="584" y="760"/>
                  </a:lnTo>
                  <a:lnTo>
                    <a:pt x="601" y="764"/>
                  </a:lnTo>
                  <a:lnTo>
                    <a:pt x="621" y="740"/>
                  </a:lnTo>
                  <a:lnTo>
                    <a:pt x="637" y="756"/>
                  </a:lnTo>
                  <a:lnTo>
                    <a:pt x="653" y="764"/>
                  </a:lnTo>
                  <a:lnTo>
                    <a:pt x="669" y="744"/>
                  </a:lnTo>
                  <a:lnTo>
                    <a:pt x="685" y="744"/>
                  </a:lnTo>
                  <a:lnTo>
                    <a:pt x="701" y="768"/>
                  </a:lnTo>
                  <a:lnTo>
                    <a:pt x="717" y="772"/>
                  </a:lnTo>
                  <a:lnTo>
                    <a:pt x="733" y="716"/>
                  </a:lnTo>
                  <a:lnTo>
                    <a:pt x="749" y="616"/>
                  </a:lnTo>
                  <a:lnTo>
                    <a:pt x="765" y="468"/>
                  </a:lnTo>
                  <a:lnTo>
                    <a:pt x="781" y="316"/>
                  </a:lnTo>
                  <a:lnTo>
                    <a:pt x="797" y="160"/>
                  </a:lnTo>
                  <a:lnTo>
                    <a:pt x="813" y="56"/>
                  </a:lnTo>
                  <a:lnTo>
                    <a:pt x="833" y="0"/>
                  </a:lnTo>
                  <a:lnTo>
                    <a:pt x="849" y="0"/>
                  </a:lnTo>
                  <a:lnTo>
                    <a:pt x="865" y="52"/>
                  </a:lnTo>
                  <a:lnTo>
                    <a:pt x="881" y="144"/>
                  </a:lnTo>
                  <a:lnTo>
                    <a:pt x="897" y="212"/>
                  </a:lnTo>
                  <a:lnTo>
                    <a:pt x="913" y="324"/>
                  </a:lnTo>
                  <a:lnTo>
                    <a:pt x="929" y="396"/>
                  </a:lnTo>
                  <a:lnTo>
                    <a:pt x="945" y="480"/>
                  </a:lnTo>
                  <a:lnTo>
                    <a:pt x="961" y="524"/>
                  </a:lnTo>
                  <a:lnTo>
                    <a:pt x="977" y="568"/>
                  </a:lnTo>
                  <a:lnTo>
                    <a:pt x="993" y="600"/>
                  </a:lnTo>
                  <a:lnTo>
                    <a:pt x="1009" y="612"/>
                  </a:lnTo>
                  <a:lnTo>
                    <a:pt x="1029" y="652"/>
                  </a:lnTo>
                  <a:lnTo>
                    <a:pt x="1029" y="684"/>
                  </a:lnTo>
                  <a:lnTo>
                    <a:pt x="1009" y="640"/>
                  </a:lnTo>
                  <a:lnTo>
                    <a:pt x="993" y="632"/>
                  </a:lnTo>
                  <a:lnTo>
                    <a:pt x="977" y="604"/>
                  </a:lnTo>
                  <a:lnTo>
                    <a:pt x="961" y="556"/>
                  </a:lnTo>
                  <a:lnTo>
                    <a:pt x="945" y="512"/>
                  </a:lnTo>
                  <a:lnTo>
                    <a:pt x="929" y="428"/>
                  </a:lnTo>
                  <a:lnTo>
                    <a:pt x="913" y="356"/>
                  </a:lnTo>
                  <a:lnTo>
                    <a:pt x="897" y="240"/>
                  </a:lnTo>
                  <a:lnTo>
                    <a:pt x="881" y="172"/>
                  </a:lnTo>
                  <a:lnTo>
                    <a:pt x="865" y="84"/>
                  </a:lnTo>
                  <a:lnTo>
                    <a:pt x="849" y="32"/>
                  </a:lnTo>
                  <a:lnTo>
                    <a:pt x="833" y="28"/>
                  </a:lnTo>
                  <a:lnTo>
                    <a:pt x="813" y="84"/>
                  </a:lnTo>
                  <a:lnTo>
                    <a:pt x="797" y="188"/>
                  </a:lnTo>
                  <a:lnTo>
                    <a:pt x="781" y="344"/>
                  </a:lnTo>
                  <a:lnTo>
                    <a:pt x="765" y="496"/>
                  </a:lnTo>
                  <a:lnTo>
                    <a:pt x="749" y="644"/>
                  </a:lnTo>
                  <a:lnTo>
                    <a:pt x="733" y="740"/>
                  </a:lnTo>
                  <a:lnTo>
                    <a:pt x="717" y="796"/>
                  </a:lnTo>
                  <a:lnTo>
                    <a:pt x="701" y="796"/>
                  </a:lnTo>
                  <a:lnTo>
                    <a:pt x="685" y="772"/>
                  </a:lnTo>
                  <a:lnTo>
                    <a:pt x="669" y="772"/>
                  </a:lnTo>
                  <a:lnTo>
                    <a:pt x="653" y="796"/>
                  </a:lnTo>
                  <a:lnTo>
                    <a:pt x="637" y="788"/>
                  </a:lnTo>
                  <a:lnTo>
                    <a:pt x="621" y="772"/>
                  </a:lnTo>
                  <a:lnTo>
                    <a:pt x="601" y="800"/>
                  </a:lnTo>
                  <a:lnTo>
                    <a:pt x="584" y="800"/>
                  </a:lnTo>
                  <a:lnTo>
                    <a:pt x="568" y="796"/>
                  </a:lnTo>
                  <a:lnTo>
                    <a:pt x="552" y="760"/>
                  </a:lnTo>
                  <a:lnTo>
                    <a:pt x="536" y="776"/>
                  </a:lnTo>
                  <a:lnTo>
                    <a:pt x="520" y="800"/>
                  </a:lnTo>
                  <a:lnTo>
                    <a:pt x="504" y="792"/>
                  </a:lnTo>
                  <a:lnTo>
                    <a:pt x="488" y="784"/>
                  </a:lnTo>
                  <a:lnTo>
                    <a:pt x="472" y="780"/>
                  </a:lnTo>
                  <a:lnTo>
                    <a:pt x="456" y="792"/>
                  </a:lnTo>
                  <a:lnTo>
                    <a:pt x="440" y="776"/>
                  </a:lnTo>
                  <a:lnTo>
                    <a:pt x="424" y="808"/>
                  </a:lnTo>
                  <a:lnTo>
                    <a:pt x="404" y="800"/>
                  </a:lnTo>
                  <a:lnTo>
                    <a:pt x="388" y="808"/>
                  </a:lnTo>
                  <a:lnTo>
                    <a:pt x="372" y="840"/>
                  </a:lnTo>
                  <a:lnTo>
                    <a:pt x="356" y="900"/>
                  </a:lnTo>
                  <a:lnTo>
                    <a:pt x="340" y="956"/>
                  </a:lnTo>
                  <a:lnTo>
                    <a:pt x="324" y="996"/>
                  </a:lnTo>
                  <a:lnTo>
                    <a:pt x="308" y="1020"/>
                  </a:lnTo>
                  <a:lnTo>
                    <a:pt x="292" y="1016"/>
                  </a:lnTo>
                  <a:lnTo>
                    <a:pt x="276" y="1008"/>
                  </a:lnTo>
                  <a:lnTo>
                    <a:pt x="260" y="1000"/>
                  </a:lnTo>
                  <a:lnTo>
                    <a:pt x="244" y="992"/>
                  </a:lnTo>
                  <a:lnTo>
                    <a:pt x="228" y="912"/>
                  </a:lnTo>
                  <a:lnTo>
                    <a:pt x="212" y="848"/>
                  </a:lnTo>
                  <a:lnTo>
                    <a:pt x="192" y="812"/>
                  </a:lnTo>
                  <a:lnTo>
                    <a:pt x="176" y="800"/>
                  </a:lnTo>
                  <a:lnTo>
                    <a:pt x="160" y="812"/>
                  </a:lnTo>
                  <a:lnTo>
                    <a:pt x="144" y="796"/>
                  </a:lnTo>
                  <a:lnTo>
                    <a:pt x="128" y="776"/>
                  </a:lnTo>
                  <a:lnTo>
                    <a:pt x="112" y="792"/>
                  </a:lnTo>
                  <a:lnTo>
                    <a:pt x="96" y="796"/>
                  </a:lnTo>
                  <a:lnTo>
                    <a:pt x="80" y="756"/>
                  </a:lnTo>
                  <a:lnTo>
                    <a:pt x="64" y="792"/>
                  </a:lnTo>
                  <a:lnTo>
                    <a:pt x="48" y="788"/>
                  </a:lnTo>
                  <a:lnTo>
                    <a:pt x="32" y="800"/>
                  </a:lnTo>
                  <a:lnTo>
                    <a:pt x="16" y="772"/>
                  </a:lnTo>
                  <a:lnTo>
                    <a:pt x="0" y="792"/>
                  </a:lnTo>
                  <a:lnTo>
                    <a:pt x="0" y="760"/>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2" name="Freeform 75"/>
            <p:cNvSpPr>
              <a:spLocks/>
            </p:cNvSpPr>
            <p:nvPr/>
          </p:nvSpPr>
          <p:spPr bwMode="auto">
            <a:xfrm>
              <a:off x="1726" y="643"/>
              <a:ext cx="1029" cy="788"/>
            </a:xfrm>
            <a:custGeom>
              <a:avLst/>
              <a:gdLst>
                <a:gd name="T0" fmla="*/ 16 w 1029"/>
                <a:gd name="T1" fmla="*/ 760 h 788"/>
                <a:gd name="T2" fmla="*/ 48 w 1029"/>
                <a:gd name="T3" fmla="*/ 772 h 788"/>
                <a:gd name="T4" fmla="*/ 80 w 1029"/>
                <a:gd name="T5" fmla="*/ 776 h 788"/>
                <a:gd name="T6" fmla="*/ 112 w 1029"/>
                <a:gd name="T7" fmla="*/ 764 h 788"/>
                <a:gd name="T8" fmla="*/ 144 w 1029"/>
                <a:gd name="T9" fmla="*/ 768 h 788"/>
                <a:gd name="T10" fmla="*/ 176 w 1029"/>
                <a:gd name="T11" fmla="*/ 752 h 788"/>
                <a:gd name="T12" fmla="*/ 212 w 1029"/>
                <a:gd name="T13" fmla="*/ 704 h 788"/>
                <a:gd name="T14" fmla="*/ 244 w 1029"/>
                <a:gd name="T15" fmla="*/ 468 h 788"/>
                <a:gd name="T16" fmla="*/ 276 w 1029"/>
                <a:gd name="T17" fmla="*/ 156 h 788"/>
                <a:gd name="T18" fmla="*/ 308 w 1029"/>
                <a:gd name="T19" fmla="*/ 0 h 788"/>
                <a:gd name="T20" fmla="*/ 340 w 1029"/>
                <a:gd name="T21" fmla="*/ 48 h 788"/>
                <a:gd name="T22" fmla="*/ 372 w 1029"/>
                <a:gd name="T23" fmla="*/ 208 h 788"/>
                <a:gd name="T24" fmla="*/ 404 w 1029"/>
                <a:gd name="T25" fmla="*/ 380 h 788"/>
                <a:gd name="T26" fmla="*/ 440 w 1029"/>
                <a:gd name="T27" fmla="*/ 496 h 788"/>
                <a:gd name="T28" fmla="*/ 472 w 1029"/>
                <a:gd name="T29" fmla="*/ 588 h 788"/>
                <a:gd name="T30" fmla="*/ 504 w 1029"/>
                <a:gd name="T31" fmla="*/ 652 h 788"/>
                <a:gd name="T32" fmla="*/ 536 w 1029"/>
                <a:gd name="T33" fmla="*/ 704 h 788"/>
                <a:gd name="T34" fmla="*/ 568 w 1029"/>
                <a:gd name="T35" fmla="*/ 728 h 788"/>
                <a:gd name="T36" fmla="*/ 601 w 1029"/>
                <a:gd name="T37" fmla="*/ 720 h 788"/>
                <a:gd name="T38" fmla="*/ 637 w 1029"/>
                <a:gd name="T39" fmla="*/ 748 h 788"/>
                <a:gd name="T40" fmla="*/ 669 w 1029"/>
                <a:gd name="T41" fmla="*/ 756 h 788"/>
                <a:gd name="T42" fmla="*/ 701 w 1029"/>
                <a:gd name="T43" fmla="*/ 776 h 788"/>
                <a:gd name="T44" fmla="*/ 733 w 1029"/>
                <a:gd name="T45" fmla="*/ 788 h 788"/>
                <a:gd name="T46" fmla="*/ 765 w 1029"/>
                <a:gd name="T47" fmla="*/ 772 h 788"/>
                <a:gd name="T48" fmla="*/ 797 w 1029"/>
                <a:gd name="T49" fmla="*/ 764 h 788"/>
                <a:gd name="T50" fmla="*/ 833 w 1029"/>
                <a:gd name="T51" fmla="*/ 764 h 788"/>
                <a:gd name="T52" fmla="*/ 865 w 1029"/>
                <a:gd name="T53" fmla="*/ 768 h 788"/>
                <a:gd name="T54" fmla="*/ 897 w 1029"/>
                <a:gd name="T55" fmla="*/ 772 h 788"/>
                <a:gd name="T56" fmla="*/ 929 w 1029"/>
                <a:gd name="T57" fmla="*/ 760 h 788"/>
                <a:gd name="T58" fmla="*/ 961 w 1029"/>
                <a:gd name="T59" fmla="*/ 760 h 788"/>
                <a:gd name="T60" fmla="*/ 993 w 1029"/>
                <a:gd name="T61" fmla="*/ 752 h 788"/>
                <a:gd name="T62" fmla="*/ 1029 w 1029"/>
                <a:gd name="T63" fmla="*/ 76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8">
                  <a:moveTo>
                    <a:pt x="0" y="756"/>
                  </a:moveTo>
                  <a:lnTo>
                    <a:pt x="16" y="760"/>
                  </a:lnTo>
                  <a:lnTo>
                    <a:pt x="32" y="772"/>
                  </a:lnTo>
                  <a:lnTo>
                    <a:pt x="48" y="772"/>
                  </a:lnTo>
                  <a:lnTo>
                    <a:pt x="64" y="776"/>
                  </a:lnTo>
                  <a:lnTo>
                    <a:pt x="80" y="776"/>
                  </a:lnTo>
                  <a:lnTo>
                    <a:pt x="96" y="768"/>
                  </a:lnTo>
                  <a:lnTo>
                    <a:pt x="112" y="764"/>
                  </a:lnTo>
                  <a:lnTo>
                    <a:pt x="128" y="768"/>
                  </a:lnTo>
                  <a:lnTo>
                    <a:pt x="144" y="768"/>
                  </a:lnTo>
                  <a:lnTo>
                    <a:pt x="160" y="756"/>
                  </a:lnTo>
                  <a:lnTo>
                    <a:pt x="176" y="752"/>
                  </a:lnTo>
                  <a:lnTo>
                    <a:pt x="192" y="740"/>
                  </a:lnTo>
                  <a:lnTo>
                    <a:pt x="212" y="704"/>
                  </a:lnTo>
                  <a:lnTo>
                    <a:pt x="228" y="616"/>
                  </a:lnTo>
                  <a:lnTo>
                    <a:pt x="244" y="468"/>
                  </a:lnTo>
                  <a:lnTo>
                    <a:pt x="260" y="300"/>
                  </a:lnTo>
                  <a:lnTo>
                    <a:pt x="276" y="156"/>
                  </a:lnTo>
                  <a:lnTo>
                    <a:pt x="292" y="52"/>
                  </a:lnTo>
                  <a:lnTo>
                    <a:pt x="308" y="0"/>
                  </a:lnTo>
                  <a:lnTo>
                    <a:pt x="324" y="4"/>
                  </a:lnTo>
                  <a:lnTo>
                    <a:pt x="340" y="48"/>
                  </a:lnTo>
                  <a:lnTo>
                    <a:pt x="356" y="120"/>
                  </a:lnTo>
                  <a:lnTo>
                    <a:pt x="372" y="208"/>
                  </a:lnTo>
                  <a:lnTo>
                    <a:pt x="388" y="300"/>
                  </a:lnTo>
                  <a:lnTo>
                    <a:pt x="404" y="380"/>
                  </a:lnTo>
                  <a:lnTo>
                    <a:pt x="424" y="440"/>
                  </a:lnTo>
                  <a:lnTo>
                    <a:pt x="440" y="496"/>
                  </a:lnTo>
                  <a:lnTo>
                    <a:pt x="456" y="548"/>
                  </a:lnTo>
                  <a:lnTo>
                    <a:pt x="472" y="588"/>
                  </a:lnTo>
                  <a:lnTo>
                    <a:pt x="488" y="620"/>
                  </a:lnTo>
                  <a:lnTo>
                    <a:pt x="504" y="652"/>
                  </a:lnTo>
                  <a:lnTo>
                    <a:pt x="520" y="680"/>
                  </a:lnTo>
                  <a:lnTo>
                    <a:pt x="536" y="704"/>
                  </a:lnTo>
                  <a:lnTo>
                    <a:pt x="552" y="724"/>
                  </a:lnTo>
                  <a:lnTo>
                    <a:pt x="568" y="728"/>
                  </a:lnTo>
                  <a:lnTo>
                    <a:pt x="584" y="716"/>
                  </a:lnTo>
                  <a:lnTo>
                    <a:pt x="601" y="720"/>
                  </a:lnTo>
                  <a:lnTo>
                    <a:pt x="621" y="732"/>
                  </a:lnTo>
                  <a:lnTo>
                    <a:pt x="637" y="748"/>
                  </a:lnTo>
                  <a:lnTo>
                    <a:pt x="653" y="756"/>
                  </a:lnTo>
                  <a:lnTo>
                    <a:pt x="669" y="756"/>
                  </a:lnTo>
                  <a:lnTo>
                    <a:pt x="685" y="760"/>
                  </a:lnTo>
                  <a:lnTo>
                    <a:pt x="701" y="776"/>
                  </a:lnTo>
                  <a:lnTo>
                    <a:pt x="717" y="788"/>
                  </a:lnTo>
                  <a:lnTo>
                    <a:pt x="733" y="788"/>
                  </a:lnTo>
                  <a:lnTo>
                    <a:pt x="749" y="776"/>
                  </a:lnTo>
                  <a:lnTo>
                    <a:pt x="765" y="772"/>
                  </a:lnTo>
                  <a:lnTo>
                    <a:pt x="781" y="768"/>
                  </a:lnTo>
                  <a:lnTo>
                    <a:pt x="797" y="764"/>
                  </a:lnTo>
                  <a:lnTo>
                    <a:pt x="813" y="764"/>
                  </a:lnTo>
                  <a:lnTo>
                    <a:pt x="833" y="764"/>
                  </a:lnTo>
                  <a:lnTo>
                    <a:pt x="849" y="764"/>
                  </a:lnTo>
                  <a:lnTo>
                    <a:pt x="865" y="768"/>
                  </a:lnTo>
                  <a:lnTo>
                    <a:pt x="881" y="768"/>
                  </a:lnTo>
                  <a:lnTo>
                    <a:pt x="897" y="772"/>
                  </a:lnTo>
                  <a:lnTo>
                    <a:pt x="913" y="768"/>
                  </a:lnTo>
                  <a:lnTo>
                    <a:pt x="929" y="760"/>
                  </a:lnTo>
                  <a:lnTo>
                    <a:pt x="945" y="760"/>
                  </a:lnTo>
                  <a:lnTo>
                    <a:pt x="961" y="760"/>
                  </a:lnTo>
                  <a:lnTo>
                    <a:pt x="977" y="752"/>
                  </a:lnTo>
                  <a:lnTo>
                    <a:pt x="993" y="752"/>
                  </a:lnTo>
                  <a:lnTo>
                    <a:pt x="1009" y="756"/>
                  </a:lnTo>
                  <a:lnTo>
                    <a:pt x="1029" y="760"/>
                  </a:lnTo>
                </a:path>
              </a:pathLst>
            </a:custGeom>
            <a:noFill/>
            <a:ln w="0">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3" name="Freeform 76"/>
            <p:cNvSpPr>
              <a:spLocks/>
            </p:cNvSpPr>
            <p:nvPr/>
          </p:nvSpPr>
          <p:spPr bwMode="auto">
            <a:xfrm>
              <a:off x="1726" y="651"/>
              <a:ext cx="1029" cy="788"/>
            </a:xfrm>
            <a:custGeom>
              <a:avLst/>
              <a:gdLst>
                <a:gd name="T0" fmla="*/ 16 w 1029"/>
                <a:gd name="T1" fmla="*/ 768 h 788"/>
                <a:gd name="T2" fmla="*/ 48 w 1029"/>
                <a:gd name="T3" fmla="*/ 764 h 788"/>
                <a:gd name="T4" fmla="*/ 80 w 1029"/>
                <a:gd name="T5" fmla="*/ 776 h 788"/>
                <a:gd name="T6" fmla="*/ 112 w 1029"/>
                <a:gd name="T7" fmla="*/ 756 h 788"/>
                <a:gd name="T8" fmla="*/ 144 w 1029"/>
                <a:gd name="T9" fmla="*/ 752 h 788"/>
                <a:gd name="T10" fmla="*/ 176 w 1029"/>
                <a:gd name="T11" fmla="*/ 748 h 788"/>
                <a:gd name="T12" fmla="*/ 212 w 1029"/>
                <a:gd name="T13" fmla="*/ 740 h 788"/>
                <a:gd name="T14" fmla="*/ 244 w 1029"/>
                <a:gd name="T15" fmla="*/ 504 h 788"/>
                <a:gd name="T16" fmla="*/ 276 w 1029"/>
                <a:gd name="T17" fmla="*/ 168 h 788"/>
                <a:gd name="T18" fmla="*/ 308 w 1029"/>
                <a:gd name="T19" fmla="*/ 0 h 788"/>
                <a:gd name="T20" fmla="*/ 340 w 1029"/>
                <a:gd name="T21" fmla="*/ 72 h 788"/>
                <a:gd name="T22" fmla="*/ 372 w 1029"/>
                <a:gd name="T23" fmla="*/ 292 h 788"/>
                <a:gd name="T24" fmla="*/ 404 w 1029"/>
                <a:gd name="T25" fmla="*/ 444 h 788"/>
                <a:gd name="T26" fmla="*/ 440 w 1029"/>
                <a:gd name="T27" fmla="*/ 536 h 788"/>
                <a:gd name="T28" fmla="*/ 472 w 1029"/>
                <a:gd name="T29" fmla="*/ 608 h 788"/>
                <a:gd name="T30" fmla="*/ 504 w 1029"/>
                <a:gd name="T31" fmla="*/ 652 h 788"/>
                <a:gd name="T32" fmla="*/ 536 w 1029"/>
                <a:gd name="T33" fmla="*/ 712 h 788"/>
                <a:gd name="T34" fmla="*/ 568 w 1029"/>
                <a:gd name="T35" fmla="*/ 724 h 788"/>
                <a:gd name="T36" fmla="*/ 601 w 1029"/>
                <a:gd name="T37" fmla="*/ 724 h 788"/>
                <a:gd name="T38" fmla="*/ 637 w 1029"/>
                <a:gd name="T39" fmla="*/ 744 h 788"/>
                <a:gd name="T40" fmla="*/ 669 w 1029"/>
                <a:gd name="T41" fmla="*/ 748 h 788"/>
                <a:gd name="T42" fmla="*/ 701 w 1029"/>
                <a:gd name="T43" fmla="*/ 764 h 788"/>
                <a:gd name="T44" fmla="*/ 733 w 1029"/>
                <a:gd name="T45" fmla="*/ 788 h 788"/>
                <a:gd name="T46" fmla="*/ 765 w 1029"/>
                <a:gd name="T47" fmla="*/ 768 h 788"/>
                <a:gd name="T48" fmla="*/ 797 w 1029"/>
                <a:gd name="T49" fmla="*/ 764 h 788"/>
                <a:gd name="T50" fmla="*/ 833 w 1029"/>
                <a:gd name="T51" fmla="*/ 756 h 788"/>
                <a:gd name="T52" fmla="*/ 865 w 1029"/>
                <a:gd name="T53" fmla="*/ 756 h 788"/>
                <a:gd name="T54" fmla="*/ 897 w 1029"/>
                <a:gd name="T55" fmla="*/ 776 h 788"/>
                <a:gd name="T56" fmla="*/ 929 w 1029"/>
                <a:gd name="T57" fmla="*/ 744 h 788"/>
                <a:gd name="T58" fmla="*/ 961 w 1029"/>
                <a:gd name="T59" fmla="*/ 748 h 788"/>
                <a:gd name="T60" fmla="*/ 993 w 1029"/>
                <a:gd name="T61" fmla="*/ 736 h 788"/>
                <a:gd name="T62" fmla="*/ 1029 w 1029"/>
                <a:gd name="T63" fmla="*/ 74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8">
                  <a:moveTo>
                    <a:pt x="0" y="748"/>
                  </a:moveTo>
                  <a:lnTo>
                    <a:pt x="16" y="768"/>
                  </a:lnTo>
                  <a:lnTo>
                    <a:pt x="32" y="764"/>
                  </a:lnTo>
                  <a:lnTo>
                    <a:pt x="48" y="764"/>
                  </a:lnTo>
                  <a:lnTo>
                    <a:pt x="64" y="748"/>
                  </a:lnTo>
                  <a:lnTo>
                    <a:pt x="80" y="776"/>
                  </a:lnTo>
                  <a:lnTo>
                    <a:pt x="96" y="756"/>
                  </a:lnTo>
                  <a:lnTo>
                    <a:pt x="112" y="756"/>
                  </a:lnTo>
                  <a:lnTo>
                    <a:pt x="128" y="764"/>
                  </a:lnTo>
                  <a:lnTo>
                    <a:pt x="144" y="752"/>
                  </a:lnTo>
                  <a:lnTo>
                    <a:pt x="160" y="748"/>
                  </a:lnTo>
                  <a:lnTo>
                    <a:pt x="176" y="748"/>
                  </a:lnTo>
                  <a:lnTo>
                    <a:pt x="192" y="752"/>
                  </a:lnTo>
                  <a:lnTo>
                    <a:pt x="212" y="740"/>
                  </a:lnTo>
                  <a:lnTo>
                    <a:pt x="228" y="672"/>
                  </a:lnTo>
                  <a:lnTo>
                    <a:pt x="244" y="504"/>
                  </a:lnTo>
                  <a:lnTo>
                    <a:pt x="260" y="332"/>
                  </a:lnTo>
                  <a:lnTo>
                    <a:pt x="276" y="168"/>
                  </a:lnTo>
                  <a:lnTo>
                    <a:pt x="292" y="52"/>
                  </a:lnTo>
                  <a:lnTo>
                    <a:pt x="308" y="0"/>
                  </a:lnTo>
                  <a:lnTo>
                    <a:pt x="324" y="16"/>
                  </a:lnTo>
                  <a:lnTo>
                    <a:pt x="340" y="72"/>
                  </a:lnTo>
                  <a:lnTo>
                    <a:pt x="356" y="180"/>
                  </a:lnTo>
                  <a:lnTo>
                    <a:pt x="372" y="292"/>
                  </a:lnTo>
                  <a:lnTo>
                    <a:pt x="388" y="372"/>
                  </a:lnTo>
                  <a:lnTo>
                    <a:pt x="404" y="444"/>
                  </a:lnTo>
                  <a:lnTo>
                    <a:pt x="424" y="484"/>
                  </a:lnTo>
                  <a:lnTo>
                    <a:pt x="440" y="536"/>
                  </a:lnTo>
                  <a:lnTo>
                    <a:pt x="456" y="568"/>
                  </a:lnTo>
                  <a:lnTo>
                    <a:pt x="472" y="608"/>
                  </a:lnTo>
                  <a:lnTo>
                    <a:pt x="488" y="632"/>
                  </a:lnTo>
                  <a:lnTo>
                    <a:pt x="504" y="652"/>
                  </a:lnTo>
                  <a:lnTo>
                    <a:pt x="520" y="672"/>
                  </a:lnTo>
                  <a:lnTo>
                    <a:pt x="536" y="712"/>
                  </a:lnTo>
                  <a:lnTo>
                    <a:pt x="552" y="728"/>
                  </a:lnTo>
                  <a:lnTo>
                    <a:pt x="568" y="724"/>
                  </a:lnTo>
                  <a:lnTo>
                    <a:pt x="584" y="716"/>
                  </a:lnTo>
                  <a:lnTo>
                    <a:pt x="601" y="724"/>
                  </a:lnTo>
                  <a:lnTo>
                    <a:pt x="621" y="740"/>
                  </a:lnTo>
                  <a:lnTo>
                    <a:pt x="637" y="744"/>
                  </a:lnTo>
                  <a:lnTo>
                    <a:pt x="653" y="740"/>
                  </a:lnTo>
                  <a:lnTo>
                    <a:pt x="669" y="748"/>
                  </a:lnTo>
                  <a:lnTo>
                    <a:pt x="685" y="760"/>
                  </a:lnTo>
                  <a:lnTo>
                    <a:pt x="701" y="764"/>
                  </a:lnTo>
                  <a:lnTo>
                    <a:pt x="717" y="780"/>
                  </a:lnTo>
                  <a:lnTo>
                    <a:pt x="733" y="788"/>
                  </a:lnTo>
                  <a:lnTo>
                    <a:pt x="749" y="768"/>
                  </a:lnTo>
                  <a:lnTo>
                    <a:pt x="765" y="768"/>
                  </a:lnTo>
                  <a:lnTo>
                    <a:pt x="781" y="764"/>
                  </a:lnTo>
                  <a:lnTo>
                    <a:pt x="797" y="764"/>
                  </a:lnTo>
                  <a:lnTo>
                    <a:pt x="813" y="752"/>
                  </a:lnTo>
                  <a:lnTo>
                    <a:pt x="833" y="756"/>
                  </a:lnTo>
                  <a:lnTo>
                    <a:pt x="849" y="752"/>
                  </a:lnTo>
                  <a:lnTo>
                    <a:pt x="865" y="756"/>
                  </a:lnTo>
                  <a:lnTo>
                    <a:pt x="881" y="752"/>
                  </a:lnTo>
                  <a:lnTo>
                    <a:pt x="897" y="776"/>
                  </a:lnTo>
                  <a:lnTo>
                    <a:pt x="913" y="752"/>
                  </a:lnTo>
                  <a:lnTo>
                    <a:pt x="929" y="744"/>
                  </a:lnTo>
                  <a:lnTo>
                    <a:pt x="945" y="744"/>
                  </a:lnTo>
                  <a:lnTo>
                    <a:pt x="961" y="748"/>
                  </a:lnTo>
                  <a:lnTo>
                    <a:pt x="977" y="724"/>
                  </a:lnTo>
                  <a:lnTo>
                    <a:pt x="993" y="736"/>
                  </a:lnTo>
                  <a:lnTo>
                    <a:pt x="1009" y="752"/>
                  </a:lnTo>
                  <a:lnTo>
                    <a:pt x="1029" y="744"/>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4" name="Freeform 77"/>
            <p:cNvSpPr>
              <a:spLocks/>
            </p:cNvSpPr>
            <p:nvPr/>
          </p:nvSpPr>
          <p:spPr bwMode="auto">
            <a:xfrm>
              <a:off x="1726" y="639"/>
              <a:ext cx="1029" cy="768"/>
            </a:xfrm>
            <a:custGeom>
              <a:avLst/>
              <a:gdLst>
                <a:gd name="T0" fmla="*/ 16 w 1029"/>
                <a:gd name="T1" fmla="*/ 740 h 768"/>
                <a:gd name="T2" fmla="*/ 48 w 1029"/>
                <a:gd name="T3" fmla="*/ 756 h 768"/>
                <a:gd name="T4" fmla="*/ 80 w 1029"/>
                <a:gd name="T5" fmla="*/ 728 h 768"/>
                <a:gd name="T6" fmla="*/ 112 w 1029"/>
                <a:gd name="T7" fmla="*/ 764 h 768"/>
                <a:gd name="T8" fmla="*/ 144 w 1029"/>
                <a:gd name="T9" fmla="*/ 760 h 768"/>
                <a:gd name="T10" fmla="*/ 176 w 1029"/>
                <a:gd name="T11" fmla="*/ 744 h 768"/>
                <a:gd name="T12" fmla="*/ 212 w 1029"/>
                <a:gd name="T13" fmla="*/ 736 h 768"/>
                <a:gd name="T14" fmla="*/ 244 w 1029"/>
                <a:gd name="T15" fmla="*/ 752 h 768"/>
                <a:gd name="T16" fmla="*/ 276 w 1029"/>
                <a:gd name="T17" fmla="*/ 732 h 768"/>
                <a:gd name="T18" fmla="*/ 308 w 1029"/>
                <a:gd name="T19" fmla="*/ 740 h 768"/>
                <a:gd name="T20" fmla="*/ 340 w 1029"/>
                <a:gd name="T21" fmla="*/ 700 h 768"/>
                <a:gd name="T22" fmla="*/ 372 w 1029"/>
                <a:gd name="T23" fmla="*/ 656 h 768"/>
                <a:gd name="T24" fmla="*/ 404 w 1029"/>
                <a:gd name="T25" fmla="*/ 688 h 768"/>
                <a:gd name="T26" fmla="*/ 440 w 1029"/>
                <a:gd name="T27" fmla="*/ 700 h 768"/>
                <a:gd name="T28" fmla="*/ 472 w 1029"/>
                <a:gd name="T29" fmla="*/ 724 h 768"/>
                <a:gd name="T30" fmla="*/ 504 w 1029"/>
                <a:gd name="T31" fmla="*/ 744 h 768"/>
                <a:gd name="T32" fmla="*/ 536 w 1029"/>
                <a:gd name="T33" fmla="*/ 744 h 768"/>
                <a:gd name="T34" fmla="*/ 568 w 1029"/>
                <a:gd name="T35" fmla="*/ 760 h 768"/>
                <a:gd name="T36" fmla="*/ 601 w 1029"/>
                <a:gd name="T37" fmla="*/ 768 h 768"/>
                <a:gd name="T38" fmla="*/ 637 w 1029"/>
                <a:gd name="T39" fmla="*/ 756 h 768"/>
                <a:gd name="T40" fmla="*/ 669 w 1029"/>
                <a:gd name="T41" fmla="*/ 740 h 768"/>
                <a:gd name="T42" fmla="*/ 701 w 1029"/>
                <a:gd name="T43" fmla="*/ 764 h 768"/>
                <a:gd name="T44" fmla="*/ 733 w 1029"/>
                <a:gd name="T45" fmla="*/ 712 h 768"/>
                <a:gd name="T46" fmla="*/ 765 w 1029"/>
                <a:gd name="T47" fmla="*/ 468 h 768"/>
                <a:gd name="T48" fmla="*/ 797 w 1029"/>
                <a:gd name="T49" fmla="*/ 160 h 768"/>
                <a:gd name="T50" fmla="*/ 833 w 1029"/>
                <a:gd name="T51" fmla="*/ 0 h 768"/>
                <a:gd name="T52" fmla="*/ 865 w 1029"/>
                <a:gd name="T53" fmla="*/ 52 h 768"/>
                <a:gd name="T54" fmla="*/ 897 w 1029"/>
                <a:gd name="T55" fmla="*/ 212 h 768"/>
                <a:gd name="T56" fmla="*/ 929 w 1029"/>
                <a:gd name="T57" fmla="*/ 396 h 768"/>
                <a:gd name="T58" fmla="*/ 961 w 1029"/>
                <a:gd name="T59" fmla="*/ 524 h 768"/>
                <a:gd name="T60" fmla="*/ 993 w 1029"/>
                <a:gd name="T61" fmla="*/ 600 h 768"/>
                <a:gd name="T62" fmla="*/ 1029 w 1029"/>
                <a:gd name="T63" fmla="*/ 65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68">
                  <a:moveTo>
                    <a:pt x="0" y="760"/>
                  </a:moveTo>
                  <a:lnTo>
                    <a:pt x="16" y="740"/>
                  </a:lnTo>
                  <a:lnTo>
                    <a:pt x="32" y="768"/>
                  </a:lnTo>
                  <a:lnTo>
                    <a:pt x="48" y="756"/>
                  </a:lnTo>
                  <a:lnTo>
                    <a:pt x="64" y="760"/>
                  </a:lnTo>
                  <a:lnTo>
                    <a:pt x="80" y="728"/>
                  </a:lnTo>
                  <a:lnTo>
                    <a:pt x="96" y="764"/>
                  </a:lnTo>
                  <a:lnTo>
                    <a:pt x="112" y="764"/>
                  </a:lnTo>
                  <a:lnTo>
                    <a:pt x="128" y="748"/>
                  </a:lnTo>
                  <a:lnTo>
                    <a:pt x="144" y="760"/>
                  </a:lnTo>
                  <a:lnTo>
                    <a:pt x="160" y="768"/>
                  </a:lnTo>
                  <a:lnTo>
                    <a:pt x="176" y="744"/>
                  </a:lnTo>
                  <a:lnTo>
                    <a:pt x="192" y="740"/>
                  </a:lnTo>
                  <a:lnTo>
                    <a:pt x="212" y="736"/>
                  </a:lnTo>
                  <a:lnTo>
                    <a:pt x="228" y="740"/>
                  </a:lnTo>
                  <a:lnTo>
                    <a:pt x="244" y="752"/>
                  </a:lnTo>
                  <a:lnTo>
                    <a:pt x="260" y="736"/>
                  </a:lnTo>
                  <a:lnTo>
                    <a:pt x="276" y="732"/>
                  </a:lnTo>
                  <a:lnTo>
                    <a:pt x="292" y="736"/>
                  </a:lnTo>
                  <a:lnTo>
                    <a:pt x="308" y="740"/>
                  </a:lnTo>
                  <a:lnTo>
                    <a:pt x="324" y="724"/>
                  </a:lnTo>
                  <a:lnTo>
                    <a:pt x="340" y="700"/>
                  </a:lnTo>
                  <a:lnTo>
                    <a:pt x="356" y="676"/>
                  </a:lnTo>
                  <a:lnTo>
                    <a:pt x="372" y="656"/>
                  </a:lnTo>
                  <a:lnTo>
                    <a:pt x="388" y="668"/>
                  </a:lnTo>
                  <a:lnTo>
                    <a:pt x="404" y="688"/>
                  </a:lnTo>
                  <a:lnTo>
                    <a:pt x="424" y="712"/>
                  </a:lnTo>
                  <a:lnTo>
                    <a:pt x="440" y="700"/>
                  </a:lnTo>
                  <a:lnTo>
                    <a:pt x="456" y="728"/>
                  </a:lnTo>
                  <a:lnTo>
                    <a:pt x="472" y="724"/>
                  </a:lnTo>
                  <a:lnTo>
                    <a:pt x="488" y="736"/>
                  </a:lnTo>
                  <a:lnTo>
                    <a:pt x="504" y="744"/>
                  </a:lnTo>
                  <a:lnTo>
                    <a:pt x="520" y="760"/>
                  </a:lnTo>
                  <a:lnTo>
                    <a:pt x="536" y="744"/>
                  </a:lnTo>
                  <a:lnTo>
                    <a:pt x="552" y="728"/>
                  </a:lnTo>
                  <a:lnTo>
                    <a:pt x="568" y="760"/>
                  </a:lnTo>
                  <a:lnTo>
                    <a:pt x="584" y="764"/>
                  </a:lnTo>
                  <a:lnTo>
                    <a:pt x="601" y="768"/>
                  </a:lnTo>
                  <a:lnTo>
                    <a:pt x="621" y="740"/>
                  </a:lnTo>
                  <a:lnTo>
                    <a:pt x="637" y="756"/>
                  </a:lnTo>
                  <a:lnTo>
                    <a:pt x="653" y="764"/>
                  </a:lnTo>
                  <a:lnTo>
                    <a:pt x="669" y="740"/>
                  </a:lnTo>
                  <a:lnTo>
                    <a:pt x="685" y="744"/>
                  </a:lnTo>
                  <a:lnTo>
                    <a:pt x="701" y="764"/>
                  </a:lnTo>
                  <a:lnTo>
                    <a:pt x="717" y="768"/>
                  </a:lnTo>
                  <a:lnTo>
                    <a:pt x="733" y="712"/>
                  </a:lnTo>
                  <a:lnTo>
                    <a:pt x="749" y="612"/>
                  </a:lnTo>
                  <a:lnTo>
                    <a:pt x="765" y="468"/>
                  </a:lnTo>
                  <a:lnTo>
                    <a:pt x="781" y="312"/>
                  </a:lnTo>
                  <a:lnTo>
                    <a:pt x="797" y="160"/>
                  </a:lnTo>
                  <a:lnTo>
                    <a:pt x="813" y="56"/>
                  </a:lnTo>
                  <a:lnTo>
                    <a:pt x="833" y="0"/>
                  </a:lnTo>
                  <a:lnTo>
                    <a:pt x="849" y="0"/>
                  </a:lnTo>
                  <a:lnTo>
                    <a:pt x="865" y="52"/>
                  </a:lnTo>
                  <a:lnTo>
                    <a:pt x="881" y="144"/>
                  </a:lnTo>
                  <a:lnTo>
                    <a:pt x="897" y="212"/>
                  </a:lnTo>
                  <a:lnTo>
                    <a:pt x="913" y="324"/>
                  </a:lnTo>
                  <a:lnTo>
                    <a:pt x="929" y="396"/>
                  </a:lnTo>
                  <a:lnTo>
                    <a:pt x="945" y="480"/>
                  </a:lnTo>
                  <a:lnTo>
                    <a:pt x="961" y="524"/>
                  </a:lnTo>
                  <a:lnTo>
                    <a:pt x="977" y="568"/>
                  </a:lnTo>
                  <a:lnTo>
                    <a:pt x="993" y="600"/>
                  </a:lnTo>
                  <a:lnTo>
                    <a:pt x="1009" y="612"/>
                  </a:lnTo>
                  <a:lnTo>
                    <a:pt x="1029" y="652"/>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5" name="Rectangle 78"/>
            <p:cNvSpPr>
              <a:spLocks noChangeArrowheads="1"/>
            </p:cNvSpPr>
            <p:nvPr/>
          </p:nvSpPr>
          <p:spPr bwMode="auto">
            <a:xfrm>
              <a:off x="2022" y="447"/>
              <a:ext cx="39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states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56" name="Rectangle 79"/>
            <p:cNvSpPr>
              <a:spLocks noChangeArrowheads="1"/>
            </p:cNvSpPr>
            <p:nvPr/>
          </p:nvSpPr>
          <p:spPr bwMode="auto">
            <a:xfrm>
              <a:off x="2178" y="1683"/>
              <a:ext cx="306"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57" name="Rectangle 80"/>
            <p:cNvSpPr>
              <a:spLocks noChangeArrowheads="1"/>
            </p:cNvSpPr>
            <p:nvPr/>
          </p:nvSpPr>
          <p:spPr bwMode="auto">
            <a:xfrm>
              <a:off x="373" y="2672"/>
              <a:ext cx="1029" cy="10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58" name="Rectangle 81"/>
            <p:cNvSpPr>
              <a:spLocks noChangeArrowheads="1"/>
            </p:cNvSpPr>
            <p:nvPr/>
          </p:nvSpPr>
          <p:spPr bwMode="auto">
            <a:xfrm>
              <a:off x="373" y="2672"/>
              <a:ext cx="1029" cy="1024"/>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9" name="Line 82"/>
            <p:cNvSpPr>
              <a:spLocks noChangeShapeType="1"/>
            </p:cNvSpPr>
            <p:nvPr/>
          </p:nvSpPr>
          <p:spPr bwMode="auto">
            <a:xfrm>
              <a:off x="373" y="3696"/>
              <a:ext cx="102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0" name="Line 83"/>
            <p:cNvSpPr>
              <a:spLocks noChangeShapeType="1"/>
            </p:cNvSpPr>
            <p:nvPr/>
          </p:nvSpPr>
          <p:spPr bwMode="auto">
            <a:xfrm flipV="1">
              <a:off x="373" y="2672"/>
              <a:ext cx="0" cy="1024"/>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1" name="Line 84"/>
            <p:cNvSpPr>
              <a:spLocks noChangeShapeType="1"/>
            </p:cNvSpPr>
            <p:nvPr/>
          </p:nvSpPr>
          <p:spPr bwMode="auto">
            <a:xfrm flipV="1">
              <a:off x="521" y="3684"/>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2" name="Rectangle 85"/>
            <p:cNvSpPr>
              <a:spLocks noChangeArrowheads="1"/>
            </p:cNvSpPr>
            <p:nvPr/>
          </p:nvSpPr>
          <p:spPr bwMode="auto">
            <a:xfrm>
              <a:off x="497"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63" name="Line 86"/>
            <p:cNvSpPr>
              <a:spLocks noChangeShapeType="1"/>
            </p:cNvSpPr>
            <p:nvPr/>
          </p:nvSpPr>
          <p:spPr bwMode="auto">
            <a:xfrm flipV="1">
              <a:off x="685" y="3684"/>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4" name="Rectangle 87"/>
            <p:cNvSpPr>
              <a:spLocks noChangeArrowheads="1"/>
            </p:cNvSpPr>
            <p:nvPr/>
          </p:nvSpPr>
          <p:spPr bwMode="auto">
            <a:xfrm>
              <a:off x="661"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65" name="Line 88"/>
            <p:cNvSpPr>
              <a:spLocks noChangeShapeType="1"/>
            </p:cNvSpPr>
            <p:nvPr/>
          </p:nvSpPr>
          <p:spPr bwMode="auto">
            <a:xfrm flipV="1">
              <a:off x="846" y="3684"/>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6" name="Rectangle 89"/>
            <p:cNvSpPr>
              <a:spLocks noChangeArrowheads="1"/>
            </p:cNvSpPr>
            <p:nvPr/>
          </p:nvSpPr>
          <p:spPr bwMode="auto">
            <a:xfrm>
              <a:off x="822"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67" name="Line 90"/>
            <p:cNvSpPr>
              <a:spLocks noChangeShapeType="1"/>
            </p:cNvSpPr>
            <p:nvPr/>
          </p:nvSpPr>
          <p:spPr bwMode="auto">
            <a:xfrm flipV="1">
              <a:off x="1010" y="3684"/>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8" name="Rectangle 91"/>
            <p:cNvSpPr>
              <a:spLocks noChangeArrowheads="1"/>
            </p:cNvSpPr>
            <p:nvPr/>
          </p:nvSpPr>
          <p:spPr bwMode="auto">
            <a:xfrm>
              <a:off x="986"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69" name="Line 92"/>
            <p:cNvSpPr>
              <a:spLocks noChangeShapeType="1"/>
            </p:cNvSpPr>
            <p:nvPr/>
          </p:nvSpPr>
          <p:spPr bwMode="auto">
            <a:xfrm flipV="1">
              <a:off x="1174" y="3684"/>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0" name="Rectangle 93"/>
            <p:cNvSpPr>
              <a:spLocks noChangeArrowheads="1"/>
            </p:cNvSpPr>
            <p:nvPr/>
          </p:nvSpPr>
          <p:spPr bwMode="auto">
            <a:xfrm>
              <a:off x="1150"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71" name="Line 94"/>
            <p:cNvSpPr>
              <a:spLocks noChangeShapeType="1"/>
            </p:cNvSpPr>
            <p:nvPr/>
          </p:nvSpPr>
          <p:spPr bwMode="auto">
            <a:xfrm flipV="1">
              <a:off x="1334" y="3684"/>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2" name="Rectangle 95"/>
            <p:cNvSpPr>
              <a:spLocks noChangeArrowheads="1"/>
            </p:cNvSpPr>
            <p:nvPr/>
          </p:nvSpPr>
          <p:spPr bwMode="auto">
            <a:xfrm>
              <a:off x="1310"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73" name="Line 96"/>
            <p:cNvSpPr>
              <a:spLocks noChangeShapeType="1"/>
            </p:cNvSpPr>
            <p:nvPr/>
          </p:nvSpPr>
          <p:spPr bwMode="auto">
            <a:xfrm>
              <a:off x="373" y="3696"/>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4" name="Rectangle 97"/>
            <p:cNvSpPr>
              <a:spLocks noChangeArrowheads="1"/>
            </p:cNvSpPr>
            <p:nvPr/>
          </p:nvSpPr>
          <p:spPr bwMode="auto">
            <a:xfrm>
              <a:off x="285" y="3664"/>
              <a:ext cx="75"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75" name="Line 98"/>
            <p:cNvSpPr>
              <a:spLocks noChangeShapeType="1"/>
            </p:cNvSpPr>
            <p:nvPr/>
          </p:nvSpPr>
          <p:spPr bwMode="auto">
            <a:xfrm>
              <a:off x="373" y="3492"/>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6" name="Rectangle 99"/>
            <p:cNvSpPr>
              <a:spLocks noChangeArrowheads="1"/>
            </p:cNvSpPr>
            <p:nvPr/>
          </p:nvSpPr>
          <p:spPr bwMode="auto">
            <a:xfrm>
              <a:off x="337" y="3460"/>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77" name="Line 100"/>
            <p:cNvSpPr>
              <a:spLocks noChangeShapeType="1"/>
            </p:cNvSpPr>
            <p:nvPr/>
          </p:nvSpPr>
          <p:spPr bwMode="auto">
            <a:xfrm>
              <a:off x="373" y="3288"/>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8" name="Rectangle 101"/>
            <p:cNvSpPr>
              <a:spLocks noChangeArrowheads="1"/>
            </p:cNvSpPr>
            <p:nvPr/>
          </p:nvSpPr>
          <p:spPr bwMode="auto">
            <a:xfrm>
              <a:off x="301" y="3256"/>
              <a:ext cx="61"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79" name="Line 102"/>
            <p:cNvSpPr>
              <a:spLocks noChangeShapeType="1"/>
            </p:cNvSpPr>
            <p:nvPr/>
          </p:nvSpPr>
          <p:spPr bwMode="auto">
            <a:xfrm>
              <a:off x="373" y="3080"/>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0" name="Rectangle 103"/>
            <p:cNvSpPr>
              <a:spLocks noChangeArrowheads="1"/>
            </p:cNvSpPr>
            <p:nvPr/>
          </p:nvSpPr>
          <p:spPr bwMode="auto">
            <a:xfrm>
              <a:off x="337" y="3048"/>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81" name="Line 104"/>
            <p:cNvSpPr>
              <a:spLocks noChangeShapeType="1"/>
            </p:cNvSpPr>
            <p:nvPr/>
          </p:nvSpPr>
          <p:spPr bwMode="auto">
            <a:xfrm>
              <a:off x="373" y="2876"/>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2" name="Rectangle 105"/>
            <p:cNvSpPr>
              <a:spLocks noChangeArrowheads="1"/>
            </p:cNvSpPr>
            <p:nvPr/>
          </p:nvSpPr>
          <p:spPr bwMode="auto">
            <a:xfrm>
              <a:off x="301" y="2844"/>
              <a:ext cx="61"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83" name="Line 106"/>
            <p:cNvSpPr>
              <a:spLocks noChangeShapeType="1"/>
            </p:cNvSpPr>
            <p:nvPr/>
          </p:nvSpPr>
          <p:spPr bwMode="auto">
            <a:xfrm>
              <a:off x="373" y="2672"/>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4" name="Rectangle 107"/>
            <p:cNvSpPr>
              <a:spLocks noChangeArrowheads="1"/>
            </p:cNvSpPr>
            <p:nvPr/>
          </p:nvSpPr>
          <p:spPr bwMode="auto">
            <a:xfrm>
              <a:off x="337" y="2640"/>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85" name="Freeform 108"/>
            <p:cNvSpPr>
              <a:spLocks/>
            </p:cNvSpPr>
            <p:nvPr/>
          </p:nvSpPr>
          <p:spPr bwMode="auto">
            <a:xfrm>
              <a:off x="373" y="2724"/>
              <a:ext cx="1029" cy="784"/>
            </a:xfrm>
            <a:custGeom>
              <a:avLst/>
              <a:gdLst>
                <a:gd name="T0" fmla="*/ 20 w 1029"/>
                <a:gd name="T1" fmla="*/ 768 h 784"/>
                <a:gd name="T2" fmla="*/ 52 w 1029"/>
                <a:gd name="T3" fmla="*/ 768 h 784"/>
                <a:gd name="T4" fmla="*/ 84 w 1029"/>
                <a:gd name="T5" fmla="*/ 768 h 784"/>
                <a:gd name="T6" fmla="*/ 116 w 1029"/>
                <a:gd name="T7" fmla="*/ 768 h 784"/>
                <a:gd name="T8" fmla="*/ 148 w 1029"/>
                <a:gd name="T9" fmla="*/ 768 h 784"/>
                <a:gd name="T10" fmla="*/ 180 w 1029"/>
                <a:gd name="T11" fmla="*/ 768 h 784"/>
                <a:gd name="T12" fmla="*/ 212 w 1029"/>
                <a:gd name="T13" fmla="*/ 768 h 784"/>
                <a:gd name="T14" fmla="*/ 244 w 1029"/>
                <a:gd name="T15" fmla="*/ 768 h 784"/>
                <a:gd name="T16" fmla="*/ 280 w 1029"/>
                <a:gd name="T17" fmla="*/ 768 h 784"/>
                <a:gd name="T18" fmla="*/ 312 w 1029"/>
                <a:gd name="T19" fmla="*/ 768 h 784"/>
                <a:gd name="T20" fmla="*/ 344 w 1029"/>
                <a:gd name="T21" fmla="*/ 768 h 784"/>
                <a:gd name="T22" fmla="*/ 376 w 1029"/>
                <a:gd name="T23" fmla="*/ 768 h 784"/>
                <a:gd name="T24" fmla="*/ 409 w 1029"/>
                <a:gd name="T25" fmla="*/ 768 h 784"/>
                <a:gd name="T26" fmla="*/ 441 w 1029"/>
                <a:gd name="T27" fmla="*/ 768 h 784"/>
                <a:gd name="T28" fmla="*/ 473 w 1029"/>
                <a:gd name="T29" fmla="*/ 768 h 784"/>
                <a:gd name="T30" fmla="*/ 505 w 1029"/>
                <a:gd name="T31" fmla="*/ 768 h 784"/>
                <a:gd name="T32" fmla="*/ 541 w 1029"/>
                <a:gd name="T33" fmla="*/ 760 h 784"/>
                <a:gd name="T34" fmla="*/ 573 w 1029"/>
                <a:gd name="T35" fmla="*/ 776 h 784"/>
                <a:gd name="T36" fmla="*/ 605 w 1029"/>
                <a:gd name="T37" fmla="*/ 776 h 784"/>
                <a:gd name="T38" fmla="*/ 637 w 1029"/>
                <a:gd name="T39" fmla="*/ 768 h 784"/>
                <a:gd name="T40" fmla="*/ 669 w 1029"/>
                <a:gd name="T41" fmla="*/ 764 h 784"/>
                <a:gd name="T42" fmla="*/ 701 w 1029"/>
                <a:gd name="T43" fmla="*/ 768 h 784"/>
                <a:gd name="T44" fmla="*/ 733 w 1029"/>
                <a:gd name="T45" fmla="*/ 732 h 784"/>
                <a:gd name="T46" fmla="*/ 765 w 1029"/>
                <a:gd name="T47" fmla="*/ 484 h 784"/>
                <a:gd name="T48" fmla="*/ 801 w 1029"/>
                <a:gd name="T49" fmla="*/ 156 h 784"/>
                <a:gd name="T50" fmla="*/ 833 w 1029"/>
                <a:gd name="T51" fmla="*/ 0 h 784"/>
                <a:gd name="T52" fmla="*/ 865 w 1029"/>
                <a:gd name="T53" fmla="*/ 60 h 784"/>
                <a:gd name="T54" fmla="*/ 897 w 1029"/>
                <a:gd name="T55" fmla="*/ 228 h 784"/>
                <a:gd name="T56" fmla="*/ 929 w 1029"/>
                <a:gd name="T57" fmla="*/ 396 h 784"/>
                <a:gd name="T58" fmla="*/ 961 w 1029"/>
                <a:gd name="T59" fmla="*/ 520 h 784"/>
                <a:gd name="T60" fmla="*/ 993 w 1029"/>
                <a:gd name="T61" fmla="*/ 588 h 784"/>
                <a:gd name="T62" fmla="*/ 1029 w 1029"/>
                <a:gd name="T63" fmla="*/ 65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4">
                  <a:moveTo>
                    <a:pt x="0" y="768"/>
                  </a:moveTo>
                  <a:lnTo>
                    <a:pt x="20" y="768"/>
                  </a:lnTo>
                  <a:lnTo>
                    <a:pt x="36" y="768"/>
                  </a:lnTo>
                  <a:lnTo>
                    <a:pt x="52" y="768"/>
                  </a:lnTo>
                  <a:lnTo>
                    <a:pt x="68" y="768"/>
                  </a:lnTo>
                  <a:lnTo>
                    <a:pt x="84" y="768"/>
                  </a:lnTo>
                  <a:lnTo>
                    <a:pt x="100" y="768"/>
                  </a:lnTo>
                  <a:lnTo>
                    <a:pt x="116" y="768"/>
                  </a:lnTo>
                  <a:lnTo>
                    <a:pt x="132" y="768"/>
                  </a:lnTo>
                  <a:lnTo>
                    <a:pt x="148" y="768"/>
                  </a:lnTo>
                  <a:lnTo>
                    <a:pt x="164" y="768"/>
                  </a:lnTo>
                  <a:lnTo>
                    <a:pt x="180" y="768"/>
                  </a:lnTo>
                  <a:lnTo>
                    <a:pt x="196" y="768"/>
                  </a:lnTo>
                  <a:lnTo>
                    <a:pt x="212" y="768"/>
                  </a:lnTo>
                  <a:lnTo>
                    <a:pt x="228" y="768"/>
                  </a:lnTo>
                  <a:lnTo>
                    <a:pt x="244" y="768"/>
                  </a:lnTo>
                  <a:lnTo>
                    <a:pt x="264" y="768"/>
                  </a:lnTo>
                  <a:lnTo>
                    <a:pt x="280" y="768"/>
                  </a:lnTo>
                  <a:lnTo>
                    <a:pt x="296" y="768"/>
                  </a:lnTo>
                  <a:lnTo>
                    <a:pt x="312" y="768"/>
                  </a:lnTo>
                  <a:lnTo>
                    <a:pt x="328" y="768"/>
                  </a:lnTo>
                  <a:lnTo>
                    <a:pt x="344" y="768"/>
                  </a:lnTo>
                  <a:lnTo>
                    <a:pt x="360" y="768"/>
                  </a:lnTo>
                  <a:lnTo>
                    <a:pt x="376" y="768"/>
                  </a:lnTo>
                  <a:lnTo>
                    <a:pt x="393" y="768"/>
                  </a:lnTo>
                  <a:lnTo>
                    <a:pt x="409" y="768"/>
                  </a:lnTo>
                  <a:lnTo>
                    <a:pt x="425" y="768"/>
                  </a:lnTo>
                  <a:lnTo>
                    <a:pt x="441" y="768"/>
                  </a:lnTo>
                  <a:lnTo>
                    <a:pt x="457" y="768"/>
                  </a:lnTo>
                  <a:lnTo>
                    <a:pt x="473" y="768"/>
                  </a:lnTo>
                  <a:lnTo>
                    <a:pt x="489" y="768"/>
                  </a:lnTo>
                  <a:lnTo>
                    <a:pt x="505" y="768"/>
                  </a:lnTo>
                  <a:lnTo>
                    <a:pt x="525" y="768"/>
                  </a:lnTo>
                  <a:lnTo>
                    <a:pt x="541" y="760"/>
                  </a:lnTo>
                  <a:lnTo>
                    <a:pt x="557" y="768"/>
                  </a:lnTo>
                  <a:lnTo>
                    <a:pt x="573" y="776"/>
                  </a:lnTo>
                  <a:lnTo>
                    <a:pt x="589" y="784"/>
                  </a:lnTo>
                  <a:lnTo>
                    <a:pt x="605" y="776"/>
                  </a:lnTo>
                  <a:lnTo>
                    <a:pt x="621" y="764"/>
                  </a:lnTo>
                  <a:lnTo>
                    <a:pt x="637" y="768"/>
                  </a:lnTo>
                  <a:lnTo>
                    <a:pt x="653" y="764"/>
                  </a:lnTo>
                  <a:lnTo>
                    <a:pt x="669" y="764"/>
                  </a:lnTo>
                  <a:lnTo>
                    <a:pt x="685" y="764"/>
                  </a:lnTo>
                  <a:lnTo>
                    <a:pt x="701" y="768"/>
                  </a:lnTo>
                  <a:lnTo>
                    <a:pt x="717" y="764"/>
                  </a:lnTo>
                  <a:lnTo>
                    <a:pt x="733" y="732"/>
                  </a:lnTo>
                  <a:lnTo>
                    <a:pt x="749" y="636"/>
                  </a:lnTo>
                  <a:lnTo>
                    <a:pt x="765" y="484"/>
                  </a:lnTo>
                  <a:lnTo>
                    <a:pt x="785" y="312"/>
                  </a:lnTo>
                  <a:lnTo>
                    <a:pt x="801" y="156"/>
                  </a:lnTo>
                  <a:lnTo>
                    <a:pt x="817" y="52"/>
                  </a:lnTo>
                  <a:lnTo>
                    <a:pt x="833" y="0"/>
                  </a:lnTo>
                  <a:lnTo>
                    <a:pt x="849" y="4"/>
                  </a:lnTo>
                  <a:lnTo>
                    <a:pt x="865" y="60"/>
                  </a:lnTo>
                  <a:lnTo>
                    <a:pt x="881" y="140"/>
                  </a:lnTo>
                  <a:lnTo>
                    <a:pt x="897" y="228"/>
                  </a:lnTo>
                  <a:lnTo>
                    <a:pt x="913" y="316"/>
                  </a:lnTo>
                  <a:lnTo>
                    <a:pt x="929" y="396"/>
                  </a:lnTo>
                  <a:lnTo>
                    <a:pt x="945" y="464"/>
                  </a:lnTo>
                  <a:lnTo>
                    <a:pt x="961" y="520"/>
                  </a:lnTo>
                  <a:lnTo>
                    <a:pt x="977" y="560"/>
                  </a:lnTo>
                  <a:lnTo>
                    <a:pt x="993" y="588"/>
                  </a:lnTo>
                  <a:lnTo>
                    <a:pt x="1009" y="620"/>
                  </a:lnTo>
                  <a:lnTo>
                    <a:pt x="1029" y="656"/>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6" name="Freeform 109"/>
            <p:cNvSpPr>
              <a:spLocks/>
            </p:cNvSpPr>
            <p:nvPr/>
          </p:nvSpPr>
          <p:spPr bwMode="auto">
            <a:xfrm>
              <a:off x="373" y="3092"/>
              <a:ext cx="1029" cy="424"/>
            </a:xfrm>
            <a:custGeom>
              <a:avLst/>
              <a:gdLst>
                <a:gd name="T0" fmla="*/ 20 w 1029"/>
                <a:gd name="T1" fmla="*/ 396 h 424"/>
                <a:gd name="T2" fmla="*/ 52 w 1029"/>
                <a:gd name="T3" fmla="*/ 404 h 424"/>
                <a:gd name="T4" fmla="*/ 84 w 1029"/>
                <a:gd name="T5" fmla="*/ 416 h 424"/>
                <a:gd name="T6" fmla="*/ 116 w 1029"/>
                <a:gd name="T7" fmla="*/ 412 h 424"/>
                <a:gd name="T8" fmla="*/ 148 w 1029"/>
                <a:gd name="T9" fmla="*/ 380 h 424"/>
                <a:gd name="T10" fmla="*/ 180 w 1029"/>
                <a:gd name="T11" fmla="*/ 284 h 424"/>
                <a:gd name="T12" fmla="*/ 212 w 1029"/>
                <a:gd name="T13" fmla="*/ 120 h 424"/>
                <a:gd name="T14" fmla="*/ 244 w 1029"/>
                <a:gd name="T15" fmla="*/ 0 h 424"/>
                <a:gd name="T16" fmla="*/ 280 w 1029"/>
                <a:gd name="T17" fmla="*/ 88 h 424"/>
                <a:gd name="T18" fmla="*/ 312 w 1029"/>
                <a:gd name="T19" fmla="*/ 252 h 424"/>
                <a:gd name="T20" fmla="*/ 344 w 1029"/>
                <a:gd name="T21" fmla="*/ 356 h 424"/>
                <a:gd name="T22" fmla="*/ 376 w 1029"/>
                <a:gd name="T23" fmla="*/ 396 h 424"/>
                <a:gd name="T24" fmla="*/ 409 w 1029"/>
                <a:gd name="T25" fmla="*/ 408 h 424"/>
                <a:gd name="T26" fmla="*/ 441 w 1029"/>
                <a:gd name="T27" fmla="*/ 412 h 424"/>
                <a:gd name="T28" fmla="*/ 473 w 1029"/>
                <a:gd name="T29" fmla="*/ 416 h 424"/>
                <a:gd name="T30" fmla="*/ 505 w 1029"/>
                <a:gd name="T31" fmla="*/ 416 h 424"/>
                <a:gd name="T32" fmla="*/ 541 w 1029"/>
                <a:gd name="T33" fmla="*/ 424 h 424"/>
                <a:gd name="T34" fmla="*/ 573 w 1029"/>
                <a:gd name="T35" fmla="*/ 396 h 424"/>
                <a:gd name="T36" fmla="*/ 605 w 1029"/>
                <a:gd name="T37" fmla="*/ 420 h 424"/>
                <a:gd name="T38" fmla="*/ 637 w 1029"/>
                <a:gd name="T39" fmla="*/ 416 h 424"/>
                <a:gd name="T40" fmla="*/ 669 w 1029"/>
                <a:gd name="T41" fmla="*/ 416 h 424"/>
                <a:gd name="T42" fmla="*/ 701 w 1029"/>
                <a:gd name="T43" fmla="*/ 420 h 424"/>
                <a:gd name="T44" fmla="*/ 733 w 1029"/>
                <a:gd name="T45" fmla="*/ 420 h 424"/>
                <a:gd name="T46" fmla="*/ 765 w 1029"/>
                <a:gd name="T47" fmla="*/ 412 h 424"/>
                <a:gd name="T48" fmla="*/ 801 w 1029"/>
                <a:gd name="T49" fmla="*/ 416 h 424"/>
                <a:gd name="T50" fmla="*/ 833 w 1029"/>
                <a:gd name="T51" fmla="*/ 416 h 424"/>
                <a:gd name="T52" fmla="*/ 865 w 1029"/>
                <a:gd name="T53" fmla="*/ 404 h 424"/>
                <a:gd name="T54" fmla="*/ 897 w 1029"/>
                <a:gd name="T55" fmla="*/ 420 h 424"/>
                <a:gd name="T56" fmla="*/ 929 w 1029"/>
                <a:gd name="T57" fmla="*/ 416 h 424"/>
                <a:gd name="T58" fmla="*/ 961 w 1029"/>
                <a:gd name="T59" fmla="*/ 408 h 424"/>
                <a:gd name="T60" fmla="*/ 993 w 1029"/>
                <a:gd name="T61" fmla="*/ 420 h 424"/>
                <a:gd name="T62" fmla="*/ 1029 w 1029"/>
                <a:gd name="T63" fmla="*/ 41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24">
                  <a:moveTo>
                    <a:pt x="0" y="400"/>
                  </a:moveTo>
                  <a:lnTo>
                    <a:pt x="20" y="396"/>
                  </a:lnTo>
                  <a:lnTo>
                    <a:pt x="36" y="404"/>
                  </a:lnTo>
                  <a:lnTo>
                    <a:pt x="52" y="404"/>
                  </a:lnTo>
                  <a:lnTo>
                    <a:pt x="68" y="412"/>
                  </a:lnTo>
                  <a:lnTo>
                    <a:pt x="84" y="416"/>
                  </a:lnTo>
                  <a:lnTo>
                    <a:pt x="100" y="396"/>
                  </a:lnTo>
                  <a:lnTo>
                    <a:pt x="116" y="412"/>
                  </a:lnTo>
                  <a:lnTo>
                    <a:pt x="132" y="408"/>
                  </a:lnTo>
                  <a:lnTo>
                    <a:pt x="148" y="380"/>
                  </a:lnTo>
                  <a:lnTo>
                    <a:pt x="164" y="340"/>
                  </a:lnTo>
                  <a:lnTo>
                    <a:pt x="180" y="284"/>
                  </a:lnTo>
                  <a:lnTo>
                    <a:pt x="196" y="208"/>
                  </a:lnTo>
                  <a:lnTo>
                    <a:pt x="212" y="120"/>
                  </a:lnTo>
                  <a:lnTo>
                    <a:pt x="228" y="40"/>
                  </a:lnTo>
                  <a:lnTo>
                    <a:pt x="244" y="0"/>
                  </a:lnTo>
                  <a:lnTo>
                    <a:pt x="264" y="20"/>
                  </a:lnTo>
                  <a:lnTo>
                    <a:pt x="280" y="88"/>
                  </a:lnTo>
                  <a:lnTo>
                    <a:pt x="296" y="172"/>
                  </a:lnTo>
                  <a:lnTo>
                    <a:pt x="312" y="252"/>
                  </a:lnTo>
                  <a:lnTo>
                    <a:pt x="328" y="316"/>
                  </a:lnTo>
                  <a:lnTo>
                    <a:pt x="344" y="356"/>
                  </a:lnTo>
                  <a:lnTo>
                    <a:pt x="360" y="380"/>
                  </a:lnTo>
                  <a:lnTo>
                    <a:pt x="376" y="396"/>
                  </a:lnTo>
                  <a:lnTo>
                    <a:pt x="393" y="404"/>
                  </a:lnTo>
                  <a:lnTo>
                    <a:pt x="409" y="408"/>
                  </a:lnTo>
                  <a:lnTo>
                    <a:pt x="425" y="408"/>
                  </a:lnTo>
                  <a:lnTo>
                    <a:pt x="441" y="412"/>
                  </a:lnTo>
                  <a:lnTo>
                    <a:pt x="457" y="412"/>
                  </a:lnTo>
                  <a:lnTo>
                    <a:pt x="473" y="416"/>
                  </a:lnTo>
                  <a:lnTo>
                    <a:pt x="489" y="416"/>
                  </a:lnTo>
                  <a:lnTo>
                    <a:pt x="505" y="416"/>
                  </a:lnTo>
                  <a:lnTo>
                    <a:pt x="525" y="420"/>
                  </a:lnTo>
                  <a:lnTo>
                    <a:pt x="541" y="424"/>
                  </a:lnTo>
                  <a:lnTo>
                    <a:pt x="557" y="416"/>
                  </a:lnTo>
                  <a:lnTo>
                    <a:pt x="573" y="396"/>
                  </a:lnTo>
                  <a:lnTo>
                    <a:pt x="589" y="408"/>
                  </a:lnTo>
                  <a:lnTo>
                    <a:pt x="605" y="420"/>
                  </a:lnTo>
                  <a:lnTo>
                    <a:pt x="621" y="420"/>
                  </a:lnTo>
                  <a:lnTo>
                    <a:pt x="637" y="416"/>
                  </a:lnTo>
                  <a:lnTo>
                    <a:pt x="653" y="420"/>
                  </a:lnTo>
                  <a:lnTo>
                    <a:pt x="669" y="416"/>
                  </a:lnTo>
                  <a:lnTo>
                    <a:pt x="685" y="424"/>
                  </a:lnTo>
                  <a:lnTo>
                    <a:pt x="701" y="420"/>
                  </a:lnTo>
                  <a:lnTo>
                    <a:pt x="717" y="420"/>
                  </a:lnTo>
                  <a:lnTo>
                    <a:pt x="733" y="420"/>
                  </a:lnTo>
                  <a:lnTo>
                    <a:pt x="749" y="420"/>
                  </a:lnTo>
                  <a:lnTo>
                    <a:pt x="765" y="412"/>
                  </a:lnTo>
                  <a:lnTo>
                    <a:pt x="785" y="420"/>
                  </a:lnTo>
                  <a:lnTo>
                    <a:pt x="801" y="416"/>
                  </a:lnTo>
                  <a:lnTo>
                    <a:pt x="817" y="420"/>
                  </a:lnTo>
                  <a:lnTo>
                    <a:pt x="833" y="416"/>
                  </a:lnTo>
                  <a:lnTo>
                    <a:pt x="849" y="404"/>
                  </a:lnTo>
                  <a:lnTo>
                    <a:pt x="865" y="404"/>
                  </a:lnTo>
                  <a:lnTo>
                    <a:pt x="881" y="412"/>
                  </a:lnTo>
                  <a:lnTo>
                    <a:pt x="897" y="420"/>
                  </a:lnTo>
                  <a:lnTo>
                    <a:pt x="913" y="404"/>
                  </a:lnTo>
                  <a:lnTo>
                    <a:pt x="929" y="416"/>
                  </a:lnTo>
                  <a:lnTo>
                    <a:pt x="945" y="420"/>
                  </a:lnTo>
                  <a:lnTo>
                    <a:pt x="961" y="408"/>
                  </a:lnTo>
                  <a:lnTo>
                    <a:pt x="977" y="408"/>
                  </a:lnTo>
                  <a:lnTo>
                    <a:pt x="993" y="420"/>
                  </a:lnTo>
                  <a:lnTo>
                    <a:pt x="1009" y="420"/>
                  </a:lnTo>
                  <a:lnTo>
                    <a:pt x="1029" y="416"/>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7" name="Freeform 110"/>
            <p:cNvSpPr>
              <a:spLocks/>
            </p:cNvSpPr>
            <p:nvPr/>
          </p:nvSpPr>
          <p:spPr bwMode="auto">
            <a:xfrm>
              <a:off x="373" y="3204"/>
              <a:ext cx="1029" cy="392"/>
            </a:xfrm>
            <a:custGeom>
              <a:avLst/>
              <a:gdLst>
                <a:gd name="T0" fmla="*/ 20 w 1029"/>
                <a:gd name="T1" fmla="*/ 284 h 392"/>
                <a:gd name="T2" fmla="*/ 52 w 1029"/>
                <a:gd name="T3" fmla="*/ 268 h 392"/>
                <a:gd name="T4" fmla="*/ 84 w 1029"/>
                <a:gd name="T5" fmla="*/ 260 h 392"/>
                <a:gd name="T6" fmla="*/ 116 w 1029"/>
                <a:gd name="T7" fmla="*/ 276 h 392"/>
                <a:gd name="T8" fmla="*/ 148 w 1029"/>
                <a:gd name="T9" fmla="*/ 304 h 392"/>
                <a:gd name="T10" fmla="*/ 180 w 1029"/>
                <a:gd name="T11" fmla="*/ 264 h 392"/>
                <a:gd name="T12" fmla="*/ 212 w 1029"/>
                <a:gd name="T13" fmla="*/ 328 h 392"/>
                <a:gd name="T14" fmla="*/ 244 w 1029"/>
                <a:gd name="T15" fmla="*/ 392 h 392"/>
                <a:gd name="T16" fmla="*/ 280 w 1029"/>
                <a:gd name="T17" fmla="*/ 308 h 392"/>
                <a:gd name="T18" fmla="*/ 312 w 1029"/>
                <a:gd name="T19" fmla="*/ 236 h 392"/>
                <a:gd name="T20" fmla="*/ 344 w 1029"/>
                <a:gd name="T21" fmla="*/ 216 h 392"/>
                <a:gd name="T22" fmla="*/ 376 w 1029"/>
                <a:gd name="T23" fmla="*/ 244 h 392"/>
                <a:gd name="T24" fmla="*/ 409 w 1029"/>
                <a:gd name="T25" fmla="*/ 264 h 392"/>
                <a:gd name="T26" fmla="*/ 441 w 1029"/>
                <a:gd name="T27" fmla="*/ 260 h 392"/>
                <a:gd name="T28" fmla="*/ 473 w 1029"/>
                <a:gd name="T29" fmla="*/ 276 h 392"/>
                <a:gd name="T30" fmla="*/ 505 w 1029"/>
                <a:gd name="T31" fmla="*/ 292 h 392"/>
                <a:gd name="T32" fmla="*/ 541 w 1029"/>
                <a:gd name="T33" fmla="*/ 260 h 392"/>
                <a:gd name="T34" fmla="*/ 573 w 1029"/>
                <a:gd name="T35" fmla="*/ 320 h 392"/>
                <a:gd name="T36" fmla="*/ 605 w 1029"/>
                <a:gd name="T37" fmla="*/ 284 h 392"/>
                <a:gd name="T38" fmla="*/ 637 w 1029"/>
                <a:gd name="T39" fmla="*/ 304 h 392"/>
                <a:gd name="T40" fmla="*/ 669 w 1029"/>
                <a:gd name="T41" fmla="*/ 260 h 392"/>
                <a:gd name="T42" fmla="*/ 701 w 1029"/>
                <a:gd name="T43" fmla="*/ 308 h 392"/>
                <a:gd name="T44" fmla="*/ 733 w 1029"/>
                <a:gd name="T45" fmla="*/ 196 h 392"/>
                <a:gd name="T46" fmla="*/ 765 w 1029"/>
                <a:gd name="T47" fmla="*/ 64 h 392"/>
                <a:gd name="T48" fmla="*/ 801 w 1029"/>
                <a:gd name="T49" fmla="*/ 0 h 392"/>
                <a:gd name="T50" fmla="*/ 833 w 1029"/>
                <a:gd name="T51" fmla="*/ 72 h 392"/>
                <a:gd name="T52" fmla="*/ 865 w 1029"/>
                <a:gd name="T53" fmla="*/ 184 h 392"/>
                <a:gd name="T54" fmla="*/ 897 w 1029"/>
                <a:gd name="T55" fmla="*/ 228 h 392"/>
                <a:gd name="T56" fmla="*/ 929 w 1029"/>
                <a:gd name="T57" fmla="*/ 264 h 392"/>
                <a:gd name="T58" fmla="*/ 961 w 1029"/>
                <a:gd name="T59" fmla="*/ 264 h 392"/>
                <a:gd name="T60" fmla="*/ 993 w 1029"/>
                <a:gd name="T61" fmla="*/ 268 h 392"/>
                <a:gd name="T62" fmla="*/ 1029 w 1029"/>
                <a:gd name="T63" fmla="*/ 2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92">
                  <a:moveTo>
                    <a:pt x="0" y="288"/>
                  </a:moveTo>
                  <a:lnTo>
                    <a:pt x="20" y="284"/>
                  </a:lnTo>
                  <a:lnTo>
                    <a:pt x="36" y="316"/>
                  </a:lnTo>
                  <a:lnTo>
                    <a:pt x="52" y="268"/>
                  </a:lnTo>
                  <a:lnTo>
                    <a:pt x="68" y="284"/>
                  </a:lnTo>
                  <a:lnTo>
                    <a:pt x="84" y="260"/>
                  </a:lnTo>
                  <a:lnTo>
                    <a:pt x="100" y="328"/>
                  </a:lnTo>
                  <a:lnTo>
                    <a:pt x="116" y="276"/>
                  </a:lnTo>
                  <a:lnTo>
                    <a:pt x="132" y="272"/>
                  </a:lnTo>
                  <a:lnTo>
                    <a:pt x="148" y="304"/>
                  </a:lnTo>
                  <a:lnTo>
                    <a:pt x="164" y="288"/>
                  </a:lnTo>
                  <a:lnTo>
                    <a:pt x="180" y="264"/>
                  </a:lnTo>
                  <a:lnTo>
                    <a:pt x="196" y="296"/>
                  </a:lnTo>
                  <a:lnTo>
                    <a:pt x="212" y="328"/>
                  </a:lnTo>
                  <a:lnTo>
                    <a:pt x="228" y="372"/>
                  </a:lnTo>
                  <a:lnTo>
                    <a:pt x="244" y="392"/>
                  </a:lnTo>
                  <a:lnTo>
                    <a:pt x="264" y="356"/>
                  </a:lnTo>
                  <a:lnTo>
                    <a:pt x="280" y="308"/>
                  </a:lnTo>
                  <a:lnTo>
                    <a:pt x="296" y="288"/>
                  </a:lnTo>
                  <a:lnTo>
                    <a:pt x="312" y="236"/>
                  </a:lnTo>
                  <a:lnTo>
                    <a:pt x="328" y="216"/>
                  </a:lnTo>
                  <a:lnTo>
                    <a:pt x="344" y="216"/>
                  </a:lnTo>
                  <a:lnTo>
                    <a:pt x="360" y="236"/>
                  </a:lnTo>
                  <a:lnTo>
                    <a:pt x="376" y="244"/>
                  </a:lnTo>
                  <a:lnTo>
                    <a:pt x="393" y="256"/>
                  </a:lnTo>
                  <a:lnTo>
                    <a:pt x="409" y="264"/>
                  </a:lnTo>
                  <a:lnTo>
                    <a:pt x="425" y="264"/>
                  </a:lnTo>
                  <a:lnTo>
                    <a:pt x="441" y="260"/>
                  </a:lnTo>
                  <a:lnTo>
                    <a:pt x="457" y="280"/>
                  </a:lnTo>
                  <a:lnTo>
                    <a:pt x="473" y="276"/>
                  </a:lnTo>
                  <a:lnTo>
                    <a:pt x="489" y="284"/>
                  </a:lnTo>
                  <a:lnTo>
                    <a:pt x="505" y="292"/>
                  </a:lnTo>
                  <a:lnTo>
                    <a:pt x="525" y="288"/>
                  </a:lnTo>
                  <a:lnTo>
                    <a:pt x="541" y="260"/>
                  </a:lnTo>
                  <a:lnTo>
                    <a:pt x="557" y="272"/>
                  </a:lnTo>
                  <a:lnTo>
                    <a:pt x="573" y="320"/>
                  </a:lnTo>
                  <a:lnTo>
                    <a:pt x="589" y="288"/>
                  </a:lnTo>
                  <a:lnTo>
                    <a:pt x="605" y="284"/>
                  </a:lnTo>
                  <a:lnTo>
                    <a:pt x="621" y="260"/>
                  </a:lnTo>
                  <a:lnTo>
                    <a:pt x="637" y="304"/>
                  </a:lnTo>
                  <a:lnTo>
                    <a:pt x="653" y="288"/>
                  </a:lnTo>
                  <a:lnTo>
                    <a:pt x="669" y="260"/>
                  </a:lnTo>
                  <a:lnTo>
                    <a:pt x="685" y="296"/>
                  </a:lnTo>
                  <a:lnTo>
                    <a:pt x="701" y="308"/>
                  </a:lnTo>
                  <a:lnTo>
                    <a:pt x="717" y="268"/>
                  </a:lnTo>
                  <a:lnTo>
                    <a:pt x="733" y="196"/>
                  </a:lnTo>
                  <a:lnTo>
                    <a:pt x="749" y="132"/>
                  </a:lnTo>
                  <a:lnTo>
                    <a:pt x="765" y="64"/>
                  </a:lnTo>
                  <a:lnTo>
                    <a:pt x="785" y="24"/>
                  </a:lnTo>
                  <a:lnTo>
                    <a:pt x="801" y="0"/>
                  </a:lnTo>
                  <a:lnTo>
                    <a:pt x="817" y="36"/>
                  </a:lnTo>
                  <a:lnTo>
                    <a:pt x="833" y="72"/>
                  </a:lnTo>
                  <a:lnTo>
                    <a:pt x="849" y="128"/>
                  </a:lnTo>
                  <a:lnTo>
                    <a:pt x="865" y="184"/>
                  </a:lnTo>
                  <a:lnTo>
                    <a:pt x="881" y="228"/>
                  </a:lnTo>
                  <a:lnTo>
                    <a:pt x="897" y="228"/>
                  </a:lnTo>
                  <a:lnTo>
                    <a:pt x="913" y="288"/>
                  </a:lnTo>
                  <a:lnTo>
                    <a:pt x="929" y="264"/>
                  </a:lnTo>
                  <a:lnTo>
                    <a:pt x="945" y="292"/>
                  </a:lnTo>
                  <a:lnTo>
                    <a:pt x="961" y="264"/>
                  </a:lnTo>
                  <a:lnTo>
                    <a:pt x="977" y="284"/>
                  </a:lnTo>
                  <a:lnTo>
                    <a:pt x="993" y="268"/>
                  </a:lnTo>
                  <a:lnTo>
                    <a:pt x="1009" y="264"/>
                  </a:lnTo>
                  <a:lnTo>
                    <a:pt x="1029" y="296"/>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8" name="Freeform 111"/>
            <p:cNvSpPr>
              <a:spLocks/>
            </p:cNvSpPr>
            <p:nvPr/>
          </p:nvSpPr>
          <p:spPr bwMode="auto">
            <a:xfrm>
              <a:off x="373" y="3488"/>
              <a:ext cx="1029" cy="48"/>
            </a:xfrm>
            <a:custGeom>
              <a:avLst/>
              <a:gdLst>
                <a:gd name="T0" fmla="*/ 20 w 1029"/>
                <a:gd name="T1" fmla="*/ 0 h 48"/>
                <a:gd name="T2" fmla="*/ 52 w 1029"/>
                <a:gd name="T3" fmla="*/ 8 h 48"/>
                <a:gd name="T4" fmla="*/ 84 w 1029"/>
                <a:gd name="T5" fmla="*/ 20 h 48"/>
                <a:gd name="T6" fmla="*/ 116 w 1029"/>
                <a:gd name="T7" fmla="*/ 24 h 48"/>
                <a:gd name="T8" fmla="*/ 148 w 1029"/>
                <a:gd name="T9" fmla="*/ 24 h 48"/>
                <a:gd name="T10" fmla="*/ 180 w 1029"/>
                <a:gd name="T11" fmla="*/ 40 h 48"/>
                <a:gd name="T12" fmla="*/ 212 w 1029"/>
                <a:gd name="T13" fmla="*/ 44 h 48"/>
                <a:gd name="T14" fmla="*/ 244 w 1029"/>
                <a:gd name="T15" fmla="*/ 12 h 48"/>
                <a:gd name="T16" fmla="*/ 280 w 1029"/>
                <a:gd name="T17" fmla="*/ 8 h 48"/>
                <a:gd name="T18" fmla="*/ 312 w 1029"/>
                <a:gd name="T19" fmla="*/ 4 h 48"/>
                <a:gd name="T20" fmla="*/ 344 w 1029"/>
                <a:gd name="T21" fmla="*/ 4 h 48"/>
                <a:gd name="T22" fmla="*/ 376 w 1029"/>
                <a:gd name="T23" fmla="*/ 8 h 48"/>
                <a:gd name="T24" fmla="*/ 409 w 1029"/>
                <a:gd name="T25" fmla="*/ 12 h 48"/>
                <a:gd name="T26" fmla="*/ 441 w 1029"/>
                <a:gd name="T27" fmla="*/ 20 h 48"/>
                <a:gd name="T28" fmla="*/ 473 w 1029"/>
                <a:gd name="T29" fmla="*/ 20 h 48"/>
                <a:gd name="T30" fmla="*/ 505 w 1029"/>
                <a:gd name="T31" fmla="*/ 20 h 48"/>
                <a:gd name="T32" fmla="*/ 541 w 1029"/>
                <a:gd name="T33" fmla="*/ 28 h 48"/>
                <a:gd name="T34" fmla="*/ 573 w 1029"/>
                <a:gd name="T35" fmla="*/ 0 h 48"/>
                <a:gd name="T36" fmla="*/ 605 w 1029"/>
                <a:gd name="T37" fmla="*/ 24 h 48"/>
                <a:gd name="T38" fmla="*/ 637 w 1029"/>
                <a:gd name="T39" fmla="*/ 20 h 48"/>
                <a:gd name="T40" fmla="*/ 669 w 1029"/>
                <a:gd name="T41" fmla="*/ 20 h 48"/>
                <a:gd name="T42" fmla="*/ 701 w 1029"/>
                <a:gd name="T43" fmla="*/ 24 h 48"/>
                <a:gd name="T44" fmla="*/ 733 w 1029"/>
                <a:gd name="T45" fmla="*/ 24 h 48"/>
                <a:gd name="T46" fmla="*/ 765 w 1029"/>
                <a:gd name="T47" fmla="*/ 16 h 48"/>
                <a:gd name="T48" fmla="*/ 801 w 1029"/>
                <a:gd name="T49" fmla="*/ 20 h 48"/>
                <a:gd name="T50" fmla="*/ 833 w 1029"/>
                <a:gd name="T51" fmla="*/ 20 h 48"/>
                <a:gd name="T52" fmla="*/ 865 w 1029"/>
                <a:gd name="T53" fmla="*/ 8 h 48"/>
                <a:gd name="T54" fmla="*/ 897 w 1029"/>
                <a:gd name="T55" fmla="*/ 24 h 48"/>
                <a:gd name="T56" fmla="*/ 929 w 1029"/>
                <a:gd name="T57" fmla="*/ 20 h 48"/>
                <a:gd name="T58" fmla="*/ 961 w 1029"/>
                <a:gd name="T59" fmla="*/ 12 h 48"/>
                <a:gd name="T60" fmla="*/ 993 w 1029"/>
                <a:gd name="T61" fmla="*/ 24 h 48"/>
                <a:gd name="T62" fmla="*/ 1029 w 1029"/>
                <a:gd name="T63"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8">
                  <a:moveTo>
                    <a:pt x="0" y="4"/>
                  </a:moveTo>
                  <a:lnTo>
                    <a:pt x="20" y="0"/>
                  </a:lnTo>
                  <a:lnTo>
                    <a:pt x="36" y="8"/>
                  </a:lnTo>
                  <a:lnTo>
                    <a:pt x="52" y="8"/>
                  </a:lnTo>
                  <a:lnTo>
                    <a:pt x="68" y="16"/>
                  </a:lnTo>
                  <a:lnTo>
                    <a:pt x="84" y="20"/>
                  </a:lnTo>
                  <a:lnTo>
                    <a:pt x="100" y="0"/>
                  </a:lnTo>
                  <a:lnTo>
                    <a:pt x="116" y="24"/>
                  </a:lnTo>
                  <a:lnTo>
                    <a:pt x="132" y="32"/>
                  </a:lnTo>
                  <a:lnTo>
                    <a:pt x="148" y="24"/>
                  </a:lnTo>
                  <a:lnTo>
                    <a:pt x="164" y="32"/>
                  </a:lnTo>
                  <a:lnTo>
                    <a:pt x="180" y="40"/>
                  </a:lnTo>
                  <a:lnTo>
                    <a:pt x="196" y="48"/>
                  </a:lnTo>
                  <a:lnTo>
                    <a:pt x="212" y="44"/>
                  </a:lnTo>
                  <a:lnTo>
                    <a:pt x="228" y="28"/>
                  </a:lnTo>
                  <a:lnTo>
                    <a:pt x="244" y="12"/>
                  </a:lnTo>
                  <a:lnTo>
                    <a:pt x="264" y="12"/>
                  </a:lnTo>
                  <a:lnTo>
                    <a:pt x="280" y="8"/>
                  </a:lnTo>
                  <a:lnTo>
                    <a:pt x="296" y="8"/>
                  </a:lnTo>
                  <a:lnTo>
                    <a:pt x="312" y="4"/>
                  </a:lnTo>
                  <a:lnTo>
                    <a:pt x="328" y="4"/>
                  </a:lnTo>
                  <a:lnTo>
                    <a:pt x="344" y="4"/>
                  </a:lnTo>
                  <a:lnTo>
                    <a:pt x="360" y="4"/>
                  </a:lnTo>
                  <a:lnTo>
                    <a:pt x="376" y="8"/>
                  </a:lnTo>
                  <a:lnTo>
                    <a:pt x="393" y="8"/>
                  </a:lnTo>
                  <a:lnTo>
                    <a:pt x="409" y="12"/>
                  </a:lnTo>
                  <a:lnTo>
                    <a:pt x="425" y="12"/>
                  </a:lnTo>
                  <a:lnTo>
                    <a:pt x="441" y="20"/>
                  </a:lnTo>
                  <a:lnTo>
                    <a:pt x="457" y="16"/>
                  </a:lnTo>
                  <a:lnTo>
                    <a:pt x="473" y="20"/>
                  </a:lnTo>
                  <a:lnTo>
                    <a:pt x="489" y="20"/>
                  </a:lnTo>
                  <a:lnTo>
                    <a:pt x="505" y="20"/>
                  </a:lnTo>
                  <a:lnTo>
                    <a:pt x="525" y="24"/>
                  </a:lnTo>
                  <a:lnTo>
                    <a:pt x="541" y="28"/>
                  </a:lnTo>
                  <a:lnTo>
                    <a:pt x="557" y="20"/>
                  </a:lnTo>
                  <a:lnTo>
                    <a:pt x="573" y="0"/>
                  </a:lnTo>
                  <a:lnTo>
                    <a:pt x="589" y="12"/>
                  </a:lnTo>
                  <a:lnTo>
                    <a:pt x="605" y="24"/>
                  </a:lnTo>
                  <a:lnTo>
                    <a:pt x="621" y="24"/>
                  </a:lnTo>
                  <a:lnTo>
                    <a:pt x="637" y="20"/>
                  </a:lnTo>
                  <a:lnTo>
                    <a:pt x="653" y="24"/>
                  </a:lnTo>
                  <a:lnTo>
                    <a:pt x="669" y="20"/>
                  </a:lnTo>
                  <a:lnTo>
                    <a:pt x="685" y="28"/>
                  </a:lnTo>
                  <a:lnTo>
                    <a:pt x="701" y="24"/>
                  </a:lnTo>
                  <a:lnTo>
                    <a:pt x="717" y="24"/>
                  </a:lnTo>
                  <a:lnTo>
                    <a:pt x="733" y="24"/>
                  </a:lnTo>
                  <a:lnTo>
                    <a:pt x="749" y="24"/>
                  </a:lnTo>
                  <a:lnTo>
                    <a:pt x="765" y="16"/>
                  </a:lnTo>
                  <a:lnTo>
                    <a:pt x="785" y="24"/>
                  </a:lnTo>
                  <a:lnTo>
                    <a:pt x="801" y="20"/>
                  </a:lnTo>
                  <a:lnTo>
                    <a:pt x="817" y="24"/>
                  </a:lnTo>
                  <a:lnTo>
                    <a:pt x="833" y="20"/>
                  </a:lnTo>
                  <a:lnTo>
                    <a:pt x="849" y="8"/>
                  </a:lnTo>
                  <a:lnTo>
                    <a:pt x="865" y="8"/>
                  </a:lnTo>
                  <a:lnTo>
                    <a:pt x="881" y="16"/>
                  </a:lnTo>
                  <a:lnTo>
                    <a:pt x="897" y="24"/>
                  </a:lnTo>
                  <a:lnTo>
                    <a:pt x="913" y="8"/>
                  </a:lnTo>
                  <a:lnTo>
                    <a:pt x="929" y="20"/>
                  </a:lnTo>
                  <a:lnTo>
                    <a:pt x="945" y="24"/>
                  </a:lnTo>
                  <a:lnTo>
                    <a:pt x="961" y="12"/>
                  </a:lnTo>
                  <a:lnTo>
                    <a:pt x="977" y="12"/>
                  </a:lnTo>
                  <a:lnTo>
                    <a:pt x="993" y="24"/>
                  </a:lnTo>
                  <a:lnTo>
                    <a:pt x="1009" y="24"/>
                  </a:lnTo>
                  <a:lnTo>
                    <a:pt x="1029" y="2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9" name="Freeform 112"/>
            <p:cNvSpPr>
              <a:spLocks/>
            </p:cNvSpPr>
            <p:nvPr/>
          </p:nvSpPr>
          <p:spPr bwMode="auto">
            <a:xfrm>
              <a:off x="373" y="3204"/>
              <a:ext cx="1029" cy="392"/>
            </a:xfrm>
            <a:custGeom>
              <a:avLst/>
              <a:gdLst>
                <a:gd name="T0" fmla="*/ 20 w 1029"/>
                <a:gd name="T1" fmla="*/ 284 h 392"/>
                <a:gd name="T2" fmla="*/ 52 w 1029"/>
                <a:gd name="T3" fmla="*/ 268 h 392"/>
                <a:gd name="T4" fmla="*/ 84 w 1029"/>
                <a:gd name="T5" fmla="*/ 260 h 392"/>
                <a:gd name="T6" fmla="*/ 116 w 1029"/>
                <a:gd name="T7" fmla="*/ 276 h 392"/>
                <a:gd name="T8" fmla="*/ 148 w 1029"/>
                <a:gd name="T9" fmla="*/ 304 h 392"/>
                <a:gd name="T10" fmla="*/ 180 w 1029"/>
                <a:gd name="T11" fmla="*/ 264 h 392"/>
                <a:gd name="T12" fmla="*/ 212 w 1029"/>
                <a:gd name="T13" fmla="*/ 328 h 392"/>
                <a:gd name="T14" fmla="*/ 244 w 1029"/>
                <a:gd name="T15" fmla="*/ 392 h 392"/>
                <a:gd name="T16" fmla="*/ 280 w 1029"/>
                <a:gd name="T17" fmla="*/ 308 h 392"/>
                <a:gd name="T18" fmla="*/ 312 w 1029"/>
                <a:gd name="T19" fmla="*/ 236 h 392"/>
                <a:gd name="T20" fmla="*/ 344 w 1029"/>
                <a:gd name="T21" fmla="*/ 216 h 392"/>
                <a:gd name="T22" fmla="*/ 376 w 1029"/>
                <a:gd name="T23" fmla="*/ 244 h 392"/>
                <a:gd name="T24" fmla="*/ 409 w 1029"/>
                <a:gd name="T25" fmla="*/ 264 h 392"/>
                <a:gd name="T26" fmla="*/ 441 w 1029"/>
                <a:gd name="T27" fmla="*/ 260 h 392"/>
                <a:gd name="T28" fmla="*/ 473 w 1029"/>
                <a:gd name="T29" fmla="*/ 276 h 392"/>
                <a:gd name="T30" fmla="*/ 505 w 1029"/>
                <a:gd name="T31" fmla="*/ 292 h 392"/>
                <a:gd name="T32" fmla="*/ 541 w 1029"/>
                <a:gd name="T33" fmla="*/ 260 h 392"/>
                <a:gd name="T34" fmla="*/ 573 w 1029"/>
                <a:gd name="T35" fmla="*/ 320 h 392"/>
                <a:gd name="T36" fmla="*/ 605 w 1029"/>
                <a:gd name="T37" fmla="*/ 284 h 392"/>
                <a:gd name="T38" fmla="*/ 637 w 1029"/>
                <a:gd name="T39" fmla="*/ 304 h 392"/>
                <a:gd name="T40" fmla="*/ 669 w 1029"/>
                <a:gd name="T41" fmla="*/ 260 h 392"/>
                <a:gd name="T42" fmla="*/ 701 w 1029"/>
                <a:gd name="T43" fmla="*/ 308 h 392"/>
                <a:gd name="T44" fmla="*/ 733 w 1029"/>
                <a:gd name="T45" fmla="*/ 196 h 392"/>
                <a:gd name="T46" fmla="*/ 765 w 1029"/>
                <a:gd name="T47" fmla="*/ 64 h 392"/>
                <a:gd name="T48" fmla="*/ 801 w 1029"/>
                <a:gd name="T49" fmla="*/ 0 h 392"/>
                <a:gd name="T50" fmla="*/ 833 w 1029"/>
                <a:gd name="T51" fmla="*/ 72 h 392"/>
                <a:gd name="T52" fmla="*/ 865 w 1029"/>
                <a:gd name="T53" fmla="*/ 184 h 392"/>
                <a:gd name="T54" fmla="*/ 897 w 1029"/>
                <a:gd name="T55" fmla="*/ 228 h 392"/>
                <a:gd name="T56" fmla="*/ 929 w 1029"/>
                <a:gd name="T57" fmla="*/ 264 h 392"/>
                <a:gd name="T58" fmla="*/ 961 w 1029"/>
                <a:gd name="T59" fmla="*/ 264 h 392"/>
                <a:gd name="T60" fmla="*/ 993 w 1029"/>
                <a:gd name="T61" fmla="*/ 268 h 392"/>
                <a:gd name="T62" fmla="*/ 1029 w 1029"/>
                <a:gd name="T63" fmla="*/ 2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92">
                  <a:moveTo>
                    <a:pt x="0" y="288"/>
                  </a:moveTo>
                  <a:lnTo>
                    <a:pt x="20" y="284"/>
                  </a:lnTo>
                  <a:lnTo>
                    <a:pt x="36" y="316"/>
                  </a:lnTo>
                  <a:lnTo>
                    <a:pt x="52" y="268"/>
                  </a:lnTo>
                  <a:lnTo>
                    <a:pt x="68" y="284"/>
                  </a:lnTo>
                  <a:lnTo>
                    <a:pt x="84" y="260"/>
                  </a:lnTo>
                  <a:lnTo>
                    <a:pt x="100" y="328"/>
                  </a:lnTo>
                  <a:lnTo>
                    <a:pt x="116" y="276"/>
                  </a:lnTo>
                  <a:lnTo>
                    <a:pt x="132" y="272"/>
                  </a:lnTo>
                  <a:lnTo>
                    <a:pt x="148" y="304"/>
                  </a:lnTo>
                  <a:lnTo>
                    <a:pt x="164" y="288"/>
                  </a:lnTo>
                  <a:lnTo>
                    <a:pt x="180" y="264"/>
                  </a:lnTo>
                  <a:lnTo>
                    <a:pt x="196" y="296"/>
                  </a:lnTo>
                  <a:lnTo>
                    <a:pt x="212" y="328"/>
                  </a:lnTo>
                  <a:lnTo>
                    <a:pt x="228" y="372"/>
                  </a:lnTo>
                  <a:lnTo>
                    <a:pt x="244" y="392"/>
                  </a:lnTo>
                  <a:lnTo>
                    <a:pt x="264" y="356"/>
                  </a:lnTo>
                  <a:lnTo>
                    <a:pt x="280" y="308"/>
                  </a:lnTo>
                  <a:lnTo>
                    <a:pt x="296" y="288"/>
                  </a:lnTo>
                  <a:lnTo>
                    <a:pt x="312" y="236"/>
                  </a:lnTo>
                  <a:lnTo>
                    <a:pt x="328" y="216"/>
                  </a:lnTo>
                  <a:lnTo>
                    <a:pt x="344" y="216"/>
                  </a:lnTo>
                  <a:lnTo>
                    <a:pt x="360" y="236"/>
                  </a:lnTo>
                  <a:lnTo>
                    <a:pt x="376" y="244"/>
                  </a:lnTo>
                  <a:lnTo>
                    <a:pt x="393" y="256"/>
                  </a:lnTo>
                  <a:lnTo>
                    <a:pt x="409" y="264"/>
                  </a:lnTo>
                  <a:lnTo>
                    <a:pt x="425" y="264"/>
                  </a:lnTo>
                  <a:lnTo>
                    <a:pt x="441" y="260"/>
                  </a:lnTo>
                  <a:lnTo>
                    <a:pt x="457" y="280"/>
                  </a:lnTo>
                  <a:lnTo>
                    <a:pt x="473" y="276"/>
                  </a:lnTo>
                  <a:lnTo>
                    <a:pt x="489" y="284"/>
                  </a:lnTo>
                  <a:lnTo>
                    <a:pt x="505" y="292"/>
                  </a:lnTo>
                  <a:lnTo>
                    <a:pt x="525" y="288"/>
                  </a:lnTo>
                  <a:lnTo>
                    <a:pt x="541" y="260"/>
                  </a:lnTo>
                  <a:lnTo>
                    <a:pt x="557" y="272"/>
                  </a:lnTo>
                  <a:lnTo>
                    <a:pt x="573" y="320"/>
                  </a:lnTo>
                  <a:lnTo>
                    <a:pt x="589" y="288"/>
                  </a:lnTo>
                  <a:lnTo>
                    <a:pt x="605" y="284"/>
                  </a:lnTo>
                  <a:lnTo>
                    <a:pt x="621" y="260"/>
                  </a:lnTo>
                  <a:lnTo>
                    <a:pt x="637" y="304"/>
                  </a:lnTo>
                  <a:lnTo>
                    <a:pt x="653" y="288"/>
                  </a:lnTo>
                  <a:lnTo>
                    <a:pt x="669" y="260"/>
                  </a:lnTo>
                  <a:lnTo>
                    <a:pt x="685" y="296"/>
                  </a:lnTo>
                  <a:lnTo>
                    <a:pt x="701" y="308"/>
                  </a:lnTo>
                  <a:lnTo>
                    <a:pt x="717" y="268"/>
                  </a:lnTo>
                  <a:lnTo>
                    <a:pt x="733" y="196"/>
                  </a:lnTo>
                  <a:lnTo>
                    <a:pt x="749" y="132"/>
                  </a:lnTo>
                  <a:lnTo>
                    <a:pt x="765" y="64"/>
                  </a:lnTo>
                  <a:lnTo>
                    <a:pt x="785" y="24"/>
                  </a:lnTo>
                  <a:lnTo>
                    <a:pt x="801" y="0"/>
                  </a:lnTo>
                  <a:lnTo>
                    <a:pt x="817" y="36"/>
                  </a:lnTo>
                  <a:lnTo>
                    <a:pt x="833" y="72"/>
                  </a:lnTo>
                  <a:lnTo>
                    <a:pt x="849" y="128"/>
                  </a:lnTo>
                  <a:lnTo>
                    <a:pt x="865" y="184"/>
                  </a:lnTo>
                  <a:lnTo>
                    <a:pt x="881" y="228"/>
                  </a:lnTo>
                  <a:lnTo>
                    <a:pt x="897" y="228"/>
                  </a:lnTo>
                  <a:lnTo>
                    <a:pt x="913" y="288"/>
                  </a:lnTo>
                  <a:lnTo>
                    <a:pt x="929" y="264"/>
                  </a:lnTo>
                  <a:lnTo>
                    <a:pt x="945" y="292"/>
                  </a:lnTo>
                  <a:lnTo>
                    <a:pt x="961" y="264"/>
                  </a:lnTo>
                  <a:lnTo>
                    <a:pt x="977" y="284"/>
                  </a:lnTo>
                  <a:lnTo>
                    <a:pt x="993" y="268"/>
                  </a:lnTo>
                  <a:lnTo>
                    <a:pt x="1009" y="264"/>
                  </a:lnTo>
                  <a:lnTo>
                    <a:pt x="1029" y="296"/>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0" name="Freeform 113"/>
            <p:cNvSpPr>
              <a:spLocks/>
            </p:cNvSpPr>
            <p:nvPr/>
          </p:nvSpPr>
          <p:spPr bwMode="auto">
            <a:xfrm>
              <a:off x="373" y="3060"/>
              <a:ext cx="1029" cy="488"/>
            </a:xfrm>
            <a:custGeom>
              <a:avLst/>
              <a:gdLst>
                <a:gd name="T0" fmla="*/ 36 w 1029"/>
                <a:gd name="T1" fmla="*/ 404 h 488"/>
                <a:gd name="T2" fmla="*/ 84 w 1029"/>
                <a:gd name="T3" fmla="*/ 416 h 488"/>
                <a:gd name="T4" fmla="*/ 132 w 1029"/>
                <a:gd name="T5" fmla="*/ 408 h 488"/>
                <a:gd name="T6" fmla="*/ 180 w 1029"/>
                <a:gd name="T7" fmla="*/ 288 h 488"/>
                <a:gd name="T8" fmla="*/ 228 w 1029"/>
                <a:gd name="T9" fmla="*/ 40 h 488"/>
                <a:gd name="T10" fmla="*/ 280 w 1029"/>
                <a:gd name="T11" fmla="*/ 88 h 488"/>
                <a:gd name="T12" fmla="*/ 328 w 1029"/>
                <a:gd name="T13" fmla="*/ 316 h 488"/>
                <a:gd name="T14" fmla="*/ 376 w 1029"/>
                <a:gd name="T15" fmla="*/ 396 h 488"/>
                <a:gd name="T16" fmla="*/ 425 w 1029"/>
                <a:gd name="T17" fmla="*/ 412 h 488"/>
                <a:gd name="T18" fmla="*/ 473 w 1029"/>
                <a:gd name="T19" fmla="*/ 420 h 488"/>
                <a:gd name="T20" fmla="*/ 525 w 1029"/>
                <a:gd name="T21" fmla="*/ 424 h 488"/>
                <a:gd name="T22" fmla="*/ 573 w 1029"/>
                <a:gd name="T23" fmla="*/ 400 h 488"/>
                <a:gd name="T24" fmla="*/ 621 w 1029"/>
                <a:gd name="T25" fmla="*/ 420 h 488"/>
                <a:gd name="T26" fmla="*/ 669 w 1029"/>
                <a:gd name="T27" fmla="*/ 416 h 488"/>
                <a:gd name="T28" fmla="*/ 717 w 1029"/>
                <a:gd name="T29" fmla="*/ 420 h 488"/>
                <a:gd name="T30" fmla="*/ 765 w 1029"/>
                <a:gd name="T31" fmla="*/ 416 h 488"/>
                <a:gd name="T32" fmla="*/ 817 w 1029"/>
                <a:gd name="T33" fmla="*/ 424 h 488"/>
                <a:gd name="T34" fmla="*/ 865 w 1029"/>
                <a:gd name="T35" fmla="*/ 404 h 488"/>
                <a:gd name="T36" fmla="*/ 913 w 1029"/>
                <a:gd name="T37" fmla="*/ 408 h 488"/>
                <a:gd name="T38" fmla="*/ 961 w 1029"/>
                <a:gd name="T39" fmla="*/ 408 h 488"/>
                <a:gd name="T40" fmla="*/ 1009 w 1029"/>
                <a:gd name="T41" fmla="*/ 420 h 488"/>
                <a:gd name="T42" fmla="*/ 1009 w 1029"/>
                <a:gd name="T43" fmla="*/ 480 h 488"/>
                <a:gd name="T44" fmla="*/ 961 w 1029"/>
                <a:gd name="T45" fmla="*/ 468 h 488"/>
                <a:gd name="T46" fmla="*/ 913 w 1029"/>
                <a:gd name="T47" fmla="*/ 468 h 488"/>
                <a:gd name="T48" fmla="*/ 865 w 1029"/>
                <a:gd name="T49" fmla="*/ 464 h 488"/>
                <a:gd name="T50" fmla="*/ 817 w 1029"/>
                <a:gd name="T51" fmla="*/ 484 h 488"/>
                <a:gd name="T52" fmla="*/ 765 w 1029"/>
                <a:gd name="T53" fmla="*/ 476 h 488"/>
                <a:gd name="T54" fmla="*/ 717 w 1029"/>
                <a:gd name="T55" fmla="*/ 480 h 488"/>
                <a:gd name="T56" fmla="*/ 669 w 1029"/>
                <a:gd name="T57" fmla="*/ 476 h 488"/>
                <a:gd name="T58" fmla="*/ 621 w 1029"/>
                <a:gd name="T59" fmla="*/ 480 h 488"/>
                <a:gd name="T60" fmla="*/ 573 w 1029"/>
                <a:gd name="T61" fmla="*/ 460 h 488"/>
                <a:gd name="T62" fmla="*/ 525 w 1029"/>
                <a:gd name="T63" fmla="*/ 484 h 488"/>
                <a:gd name="T64" fmla="*/ 473 w 1029"/>
                <a:gd name="T65" fmla="*/ 480 h 488"/>
                <a:gd name="T66" fmla="*/ 425 w 1029"/>
                <a:gd name="T67" fmla="*/ 472 h 488"/>
                <a:gd name="T68" fmla="*/ 376 w 1029"/>
                <a:gd name="T69" fmla="*/ 460 h 488"/>
                <a:gd name="T70" fmla="*/ 328 w 1029"/>
                <a:gd name="T71" fmla="*/ 380 h 488"/>
                <a:gd name="T72" fmla="*/ 280 w 1029"/>
                <a:gd name="T73" fmla="*/ 152 h 488"/>
                <a:gd name="T74" fmla="*/ 228 w 1029"/>
                <a:gd name="T75" fmla="*/ 100 h 488"/>
                <a:gd name="T76" fmla="*/ 180 w 1029"/>
                <a:gd name="T77" fmla="*/ 348 h 488"/>
                <a:gd name="T78" fmla="*/ 132 w 1029"/>
                <a:gd name="T79" fmla="*/ 468 h 488"/>
                <a:gd name="T80" fmla="*/ 84 w 1029"/>
                <a:gd name="T81" fmla="*/ 476 h 488"/>
                <a:gd name="T82" fmla="*/ 36 w 1029"/>
                <a:gd name="T83" fmla="*/ 468 h 488"/>
                <a:gd name="T84" fmla="*/ 0 w 1029"/>
                <a:gd name="T85" fmla="*/ 40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488">
                  <a:moveTo>
                    <a:pt x="0" y="400"/>
                  </a:moveTo>
                  <a:lnTo>
                    <a:pt x="20" y="396"/>
                  </a:lnTo>
                  <a:lnTo>
                    <a:pt x="36" y="404"/>
                  </a:lnTo>
                  <a:lnTo>
                    <a:pt x="52" y="404"/>
                  </a:lnTo>
                  <a:lnTo>
                    <a:pt x="68" y="412"/>
                  </a:lnTo>
                  <a:lnTo>
                    <a:pt x="84" y="416"/>
                  </a:lnTo>
                  <a:lnTo>
                    <a:pt x="100" y="396"/>
                  </a:lnTo>
                  <a:lnTo>
                    <a:pt x="116" y="412"/>
                  </a:lnTo>
                  <a:lnTo>
                    <a:pt x="132" y="408"/>
                  </a:lnTo>
                  <a:lnTo>
                    <a:pt x="148" y="380"/>
                  </a:lnTo>
                  <a:lnTo>
                    <a:pt x="164" y="344"/>
                  </a:lnTo>
                  <a:lnTo>
                    <a:pt x="180" y="288"/>
                  </a:lnTo>
                  <a:lnTo>
                    <a:pt x="196" y="212"/>
                  </a:lnTo>
                  <a:lnTo>
                    <a:pt x="212" y="120"/>
                  </a:lnTo>
                  <a:lnTo>
                    <a:pt x="228" y="40"/>
                  </a:lnTo>
                  <a:lnTo>
                    <a:pt x="244" y="0"/>
                  </a:lnTo>
                  <a:lnTo>
                    <a:pt x="264" y="24"/>
                  </a:lnTo>
                  <a:lnTo>
                    <a:pt x="280" y="88"/>
                  </a:lnTo>
                  <a:lnTo>
                    <a:pt x="296" y="172"/>
                  </a:lnTo>
                  <a:lnTo>
                    <a:pt x="312" y="252"/>
                  </a:lnTo>
                  <a:lnTo>
                    <a:pt x="328" y="316"/>
                  </a:lnTo>
                  <a:lnTo>
                    <a:pt x="344" y="356"/>
                  </a:lnTo>
                  <a:lnTo>
                    <a:pt x="360" y="380"/>
                  </a:lnTo>
                  <a:lnTo>
                    <a:pt x="376" y="396"/>
                  </a:lnTo>
                  <a:lnTo>
                    <a:pt x="393" y="404"/>
                  </a:lnTo>
                  <a:lnTo>
                    <a:pt x="409" y="408"/>
                  </a:lnTo>
                  <a:lnTo>
                    <a:pt x="425" y="412"/>
                  </a:lnTo>
                  <a:lnTo>
                    <a:pt x="441" y="416"/>
                  </a:lnTo>
                  <a:lnTo>
                    <a:pt x="457" y="416"/>
                  </a:lnTo>
                  <a:lnTo>
                    <a:pt x="473" y="420"/>
                  </a:lnTo>
                  <a:lnTo>
                    <a:pt x="489" y="420"/>
                  </a:lnTo>
                  <a:lnTo>
                    <a:pt x="505" y="420"/>
                  </a:lnTo>
                  <a:lnTo>
                    <a:pt x="525" y="424"/>
                  </a:lnTo>
                  <a:lnTo>
                    <a:pt x="541" y="424"/>
                  </a:lnTo>
                  <a:lnTo>
                    <a:pt x="557" y="416"/>
                  </a:lnTo>
                  <a:lnTo>
                    <a:pt x="573" y="400"/>
                  </a:lnTo>
                  <a:lnTo>
                    <a:pt x="589" y="408"/>
                  </a:lnTo>
                  <a:lnTo>
                    <a:pt x="605" y="424"/>
                  </a:lnTo>
                  <a:lnTo>
                    <a:pt x="621" y="420"/>
                  </a:lnTo>
                  <a:lnTo>
                    <a:pt x="637" y="420"/>
                  </a:lnTo>
                  <a:lnTo>
                    <a:pt x="653" y="420"/>
                  </a:lnTo>
                  <a:lnTo>
                    <a:pt x="669" y="416"/>
                  </a:lnTo>
                  <a:lnTo>
                    <a:pt x="685" y="424"/>
                  </a:lnTo>
                  <a:lnTo>
                    <a:pt x="701" y="420"/>
                  </a:lnTo>
                  <a:lnTo>
                    <a:pt x="717" y="420"/>
                  </a:lnTo>
                  <a:lnTo>
                    <a:pt x="733" y="424"/>
                  </a:lnTo>
                  <a:lnTo>
                    <a:pt x="749" y="420"/>
                  </a:lnTo>
                  <a:lnTo>
                    <a:pt x="765" y="416"/>
                  </a:lnTo>
                  <a:lnTo>
                    <a:pt x="785" y="420"/>
                  </a:lnTo>
                  <a:lnTo>
                    <a:pt x="801" y="420"/>
                  </a:lnTo>
                  <a:lnTo>
                    <a:pt x="817" y="424"/>
                  </a:lnTo>
                  <a:lnTo>
                    <a:pt x="833" y="420"/>
                  </a:lnTo>
                  <a:lnTo>
                    <a:pt x="849" y="404"/>
                  </a:lnTo>
                  <a:lnTo>
                    <a:pt x="865" y="404"/>
                  </a:lnTo>
                  <a:lnTo>
                    <a:pt x="881" y="416"/>
                  </a:lnTo>
                  <a:lnTo>
                    <a:pt x="897" y="420"/>
                  </a:lnTo>
                  <a:lnTo>
                    <a:pt x="913" y="408"/>
                  </a:lnTo>
                  <a:lnTo>
                    <a:pt x="929" y="416"/>
                  </a:lnTo>
                  <a:lnTo>
                    <a:pt x="945" y="420"/>
                  </a:lnTo>
                  <a:lnTo>
                    <a:pt x="961" y="408"/>
                  </a:lnTo>
                  <a:lnTo>
                    <a:pt x="977" y="408"/>
                  </a:lnTo>
                  <a:lnTo>
                    <a:pt x="993" y="424"/>
                  </a:lnTo>
                  <a:lnTo>
                    <a:pt x="1009" y="420"/>
                  </a:lnTo>
                  <a:lnTo>
                    <a:pt x="1029" y="420"/>
                  </a:lnTo>
                  <a:lnTo>
                    <a:pt x="1029" y="480"/>
                  </a:lnTo>
                  <a:lnTo>
                    <a:pt x="1009" y="480"/>
                  </a:lnTo>
                  <a:lnTo>
                    <a:pt x="993" y="484"/>
                  </a:lnTo>
                  <a:lnTo>
                    <a:pt x="977" y="468"/>
                  </a:lnTo>
                  <a:lnTo>
                    <a:pt x="961" y="468"/>
                  </a:lnTo>
                  <a:lnTo>
                    <a:pt x="945" y="480"/>
                  </a:lnTo>
                  <a:lnTo>
                    <a:pt x="929" y="480"/>
                  </a:lnTo>
                  <a:lnTo>
                    <a:pt x="913" y="468"/>
                  </a:lnTo>
                  <a:lnTo>
                    <a:pt x="897" y="480"/>
                  </a:lnTo>
                  <a:lnTo>
                    <a:pt x="881" y="476"/>
                  </a:lnTo>
                  <a:lnTo>
                    <a:pt x="865" y="464"/>
                  </a:lnTo>
                  <a:lnTo>
                    <a:pt x="849" y="464"/>
                  </a:lnTo>
                  <a:lnTo>
                    <a:pt x="833" y="480"/>
                  </a:lnTo>
                  <a:lnTo>
                    <a:pt x="817" y="484"/>
                  </a:lnTo>
                  <a:lnTo>
                    <a:pt x="801" y="480"/>
                  </a:lnTo>
                  <a:lnTo>
                    <a:pt x="785" y="480"/>
                  </a:lnTo>
                  <a:lnTo>
                    <a:pt x="765" y="476"/>
                  </a:lnTo>
                  <a:lnTo>
                    <a:pt x="749" y="480"/>
                  </a:lnTo>
                  <a:lnTo>
                    <a:pt x="733" y="484"/>
                  </a:lnTo>
                  <a:lnTo>
                    <a:pt x="717" y="480"/>
                  </a:lnTo>
                  <a:lnTo>
                    <a:pt x="701" y="480"/>
                  </a:lnTo>
                  <a:lnTo>
                    <a:pt x="685" y="484"/>
                  </a:lnTo>
                  <a:lnTo>
                    <a:pt x="669" y="476"/>
                  </a:lnTo>
                  <a:lnTo>
                    <a:pt x="653" y="480"/>
                  </a:lnTo>
                  <a:lnTo>
                    <a:pt x="637" y="480"/>
                  </a:lnTo>
                  <a:lnTo>
                    <a:pt x="621" y="480"/>
                  </a:lnTo>
                  <a:lnTo>
                    <a:pt x="605" y="484"/>
                  </a:lnTo>
                  <a:lnTo>
                    <a:pt x="589" y="472"/>
                  </a:lnTo>
                  <a:lnTo>
                    <a:pt x="573" y="460"/>
                  </a:lnTo>
                  <a:lnTo>
                    <a:pt x="557" y="476"/>
                  </a:lnTo>
                  <a:lnTo>
                    <a:pt x="541" y="488"/>
                  </a:lnTo>
                  <a:lnTo>
                    <a:pt x="525" y="484"/>
                  </a:lnTo>
                  <a:lnTo>
                    <a:pt x="505" y="480"/>
                  </a:lnTo>
                  <a:lnTo>
                    <a:pt x="489" y="480"/>
                  </a:lnTo>
                  <a:lnTo>
                    <a:pt x="473" y="480"/>
                  </a:lnTo>
                  <a:lnTo>
                    <a:pt x="457" y="476"/>
                  </a:lnTo>
                  <a:lnTo>
                    <a:pt x="441" y="476"/>
                  </a:lnTo>
                  <a:lnTo>
                    <a:pt x="425" y="472"/>
                  </a:lnTo>
                  <a:lnTo>
                    <a:pt x="409" y="472"/>
                  </a:lnTo>
                  <a:lnTo>
                    <a:pt x="393" y="468"/>
                  </a:lnTo>
                  <a:lnTo>
                    <a:pt x="376" y="460"/>
                  </a:lnTo>
                  <a:lnTo>
                    <a:pt x="360" y="444"/>
                  </a:lnTo>
                  <a:lnTo>
                    <a:pt x="344" y="420"/>
                  </a:lnTo>
                  <a:lnTo>
                    <a:pt x="328" y="380"/>
                  </a:lnTo>
                  <a:lnTo>
                    <a:pt x="312" y="316"/>
                  </a:lnTo>
                  <a:lnTo>
                    <a:pt x="296" y="232"/>
                  </a:lnTo>
                  <a:lnTo>
                    <a:pt x="280" y="152"/>
                  </a:lnTo>
                  <a:lnTo>
                    <a:pt x="264" y="84"/>
                  </a:lnTo>
                  <a:lnTo>
                    <a:pt x="244" y="64"/>
                  </a:lnTo>
                  <a:lnTo>
                    <a:pt x="228" y="100"/>
                  </a:lnTo>
                  <a:lnTo>
                    <a:pt x="212" y="184"/>
                  </a:lnTo>
                  <a:lnTo>
                    <a:pt x="196" y="272"/>
                  </a:lnTo>
                  <a:lnTo>
                    <a:pt x="180" y="348"/>
                  </a:lnTo>
                  <a:lnTo>
                    <a:pt x="164" y="404"/>
                  </a:lnTo>
                  <a:lnTo>
                    <a:pt x="148" y="440"/>
                  </a:lnTo>
                  <a:lnTo>
                    <a:pt x="132" y="468"/>
                  </a:lnTo>
                  <a:lnTo>
                    <a:pt x="116" y="472"/>
                  </a:lnTo>
                  <a:lnTo>
                    <a:pt x="100" y="456"/>
                  </a:lnTo>
                  <a:lnTo>
                    <a:pt x="84" y="476"/>
                  </a:lnTo>
                  <a:lnTo>
                    <a:pt x="68" y="472"/>
                  </a:lnTo>
                  <a:lnTo>
                    <a:pt x="52" y="464"/>
                  </a:lnTo>
                  <a:lnTo>
                    <a:pt x="36" y="468"/>
                  </a:lnTo>
                  <a:lnTo>
                    <a:pt x="20" y="460"/>
                  </a:lnTo>
                  <a:lnTo>
                    <a:pt x="0" y="460"/>
                  </a:lnTo>
                  <a:lnTo>
                    <a:pt x="0" y="40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91" name="Freeform 114"/>
            <p:cNvSpPr>
              <a:spLocks/>
            </p:cNvSpPr>
            <p:nvPr/>
          </p:nvSpPr>
          <p:spPr bwMode="auto">
            <a:xfrm>
              <a:off x="373" y="3060"/>
              <a:ext cx="1029" cy="488"/>
            </a:xfrm>
            <a:custGeom>
              <a:avLst/>
              <a:gdLst>
                <a:gd name="T0" fmla="*/ 36 w 1029"/>
                <a:gd name="T1" fmla="*/ 404 h 488"/>
                <a:gd name="T2" fmla="*/ 84 w 1029"/>
                <a:gd name="T3" fmla="*/ 416 h 488"/>
                <a:gd name="T4" fmla="*/ 132 w 1029"/>
                <a:gd name="T5" fmla="*/ 408 h 488"/>
                <a:gd name="T6" fmla="*/ 180 w 1029"/>
                <a:gd name="T7" fmla="*/ 288 h 488"/>
                <a:gd name="T8" fmla="*/ 228 w 1029"/>
                <a:gd name="T9" fmla="*/ 40 h 488"/>
                <a:gd name="T10" fmla="*/ 280 w 1029"/>
                <a:gd name="T11" fmla="*/ 88 h 488"/>
                <a:gd name="T12" fmla="*/ 328 w 1029"/>
                <a:gd name="T13" fmla="*/ 316 h 488"/>
                <a:gd name="T14" fmla="*/ 376 w 1029"/>
                <a:gd name="T15" fmla="*/ 396 h 488"/>
                <a:gd name="T16" fmla="*/ 425 w 1029"/>
                <a:gd name="T17" fmla="*/ 412 h 488"/>
                <a:gd name="T18" fmla="*/ 473 w 1029"/>
                <a:gd name="T19" fmla="*/ 420 h 488"/>
                <a:gd name="T20" fmla="*/ 525 w 1029"/>
                <a:gd name="T21" fmla="*/ 424 h 488"/>
                <a:gd name="T22" fmla="*/ 573 w 1029"/>
                <a:gd name="T23" fmla="*/ 400 h 488"/>
                <a:gd name="T24" fmla="*/ 621 w 1029"/>
                <a:gd name="T25" fmla="*/ 420 h 488"/>
                <a:gd name="T26" fmla="*/ 669 w 1029"/>
                <a:gd name="T27" fmla="*/ 416 h 488"/>
                <a:gd name="T28" fmla="*/ 717 w 1029"/>
                <a:gd name="T29" fmla="*/ 420 h 488"/>
                <a:gd name="T30" fmla="*/ 765 w 1029"/>
                <a:gd name="T31" fmla="*/ 416 h 488"/>
                <a:gd name="T32" fmla="*/ 817 w 1029"/>
                <a:gd name="T33" fmla="*/ 424 h 488"/>
                <a:gd name="T34" fmla="*/ 865 w 1029"/>
                <a:gd name="T35" fmla="*/ 404 h 488"/>
                <a:gd name="T36" fmla="*/ 913 w 1029"/>
                <a:gd name="T37" fmla="*/ 408 h 488"/>
                <a:gd name="T38" fmla="*/ 961 w 1029"/>
                <a:gd name="T39" fmla="*/ 408 h 488"/>
                <a:gd name="T40" fmla="*/ 1009 w 1029"/>
                <a:gd name="T41" fmla="*/ 420 h 488"/>
                <a:gd name="T42" fmla="*/ 1009 w 1029"/>
                <a:gd name="T43" fmla="*/ 480 h 488"/>
                <a:gd name="T44" fmla="*/ 961 w 1029"/>
                <a:gd name="T45" fmla="*/ 468 h 488"/>
                <a:gd name="T46" fmla="*/ 913 w 1029"/>
                <a:gd name="T47" fmla="*/ 468 h 488"/>
                <a:gd name="T48" fmla="*/ 865 w 1029"/>
                <a:gd name="T49" fmla="*/ 464 h 488"/>
                <a:gd name="T50" fmla="*/ 817 w 1029"/>
                <a:gd name="T51" fmla="*/ 484 h 488"/>
                <a:gd name="T52" fmla="*/ 765 w 1029"/>
                <a:gd name="T53" fmla="*/ 476 h 488"/>
                <a:gd name="T54" fmla="*/ 717 w 1029"/>
                <a:gd name="T55" fmla="*/ 480 h 488"/>
                <a:gd name="T56" fmla="*/ 669 w 1029"/>
                <a:gd name="T57" fmla="*/ 476 h 488"/>
                <a:gd name="T58" fmla="*/ 621 w 1029"/>
                <a:gd name="T59" fmla="*/ 480 h 488"/>
                <a:gd name="T60" fmla="*/ 573 w 1029"/>
                <a:gd name="T61" fmla="*/ 460 h 488"/>
                <a:gd name="T62" fmla="*/ 525 w 1029"/>
                <a:gd name="T63" fmla="*/ 484 h 488"/>
                <a:gd name="T64" fmla="*/ 473 w 1029"/>
                <a:gd name="T65" fmla="*/ 480 h 488"/>
                <a:gd name="T66" fmla="*/ 425 w 1029"/>
                <a:gd name="T67" fmla="*/ 472 h 488"/>
                <a:gd name="T68" fmla="*/ 376 w 1029"/>
                <a:gd name="T69" fmla="*/ 460 h 488"/>
                <a:gd name="T70" fmla="*/ 328 w 1029"/>
                <a:gd name="T71" fmla="*/ 380 h 488"/>
                <a:gd name="T72" fmla="*/ 280 w 1029"/>
                <a:gd name="T73" fmla="*/ 152 h 488"/>
                <a:gd name="T74" fmla="*/ 228 w 1029"/>
                <a:gd name="T75" fmla="*/ 100 h 488"/>
                <a:gd name="T76" fmla="*/ 180 w 1029"/>
                <a:gd name="T77" fmla="*/ 348 h 488"/>
                <a:gd name="T78" fmla="*/ 132 w 1029"/>
                <a:gd name="T79" fmla="*/ 468 h 488"/>
                <a:gd name="T80" fmla="*/ 84 w 1029"/>
                <a:gd name="T81" fmla="*/ 476 h 488"/>
                <a:gd name="T82" fmla="*/ 36 w 1029"/>
                <a:gd name="T83" fmla="*/ 468 h 488"/>
                <a:gd name="T84" fmla="*/ 0 w 1029"/>
                <a:gd name="T85" fmla="*/ 40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488">
                  <a:moveTo>
                    <a:pt x="0" y="400"/>
                  </a:moveTo>
                  <a:lnTo>
                    <a:pt x="20" y="396"/>
                  </a:lnTo>
                  <a:lnTo>
                    <a:pt x="36" y="404"/>
                  </a:lnTo>
                  <a:lnTo>
                    <a:pt x="52" y="404"/>
                  </a:lnTo>
                  <a:lnTo>
                    <a:pt x="68" y="412"/>
                  </a:lnTo>
                  <a:lnTo>
                    <a:pt x="84" y="416"/>
                  </a:lnTo>
                  <a:lnTo>
                    <a:pt x="100" y="396"/>
                  </a:lnTo>
                  <a:lnTo>
                    <a:pt x="116" y="412"/>
                  </a:lnTo>
                  <a:lnTo>
                    <a:pt x="132" y="408"/>
                  </a:lnTo>
                  <a:lnTo>
                    <a:pt x="148" y="380"/>
                  </a:lnTo>
                  <a:lnTo>
                    <a:pt x="164" y="344"/>
                  </a:lnTo>
                  <a:lnTo>
                    <a:pt x="180" y="288"/>
                  </a:lnTo>
                  <a:lnTo>
                    <a:pt x="196" y="212"/>
                  </a:lnTo>
                  <a:lnTo>
                    <a:pt x="212" y="120"/>
                  </a:lnTo>
                  <a:lnTo>
                    <a:pt x="228" y="40"/>
                  </a:lnTo>
                  <a:lnTo>
                    <a:pt x="244" y="0"/>
                  </a:lnTo>
                  <a:lnTo>
                    <a:pt x="264" y="24"/>
                  </a:lnTo>
                  <a:lnTo>
                    <a:pt x="280" y="88"/>
                  </a:lnTo>
                  <a:lnTo>
                    <a:pt x="296" y="172"/>
                  </a:lnTo>
                  <a:lnTo>
                    <a:pt x="312" y="252"/>
                  </a:lnTo>
                  <a:lnTo>
                    <a:pt x="328" y="316"/>
                  </a:lnTo>
                  <a:lnTo>
                    <a:pt x="344" y="356"/>
                  </a:lnTo>
                  <a:lnTo>
                    <a:pt x="360" y="380"/>
                  </a:lnTo>
                  <a:lnTo>
                    <a:pt x="376" y="396"/>
                  </a:lnTo>
                  <a:lnTo>
                    <a:pt x="393" y="404"/>
                  </a:lnTo>
                  <a:lnTo>
                    <a:pt x="409" y="408"/>
                  </a:lnTo>
                  <a:lnTo>
                    <a:pt x="425" y="412"/>
                  </a:lnTo>
                  <a:lnTo>
                    <a:pt x="441" y="416"/>
                  </a:lnTo>
                  <a:lnTo>
                    <a:pt x="457" y="416"/>
                  </a:lnTo>
                  <a:lnTo>
                    <a:pt x="473" y="420"/>
                  </a:lnTo>
                  <a:lnTo>
                    <a:pt x="489" y="420"/>
                  </a:lnTo>
                  <a:lnTo>
                    <a:pt x="505" y="420"/>
                  </a:lnTo>
                  <a:lnTo>
                    <a:pt x="525" y="424"/>
                  </a:lnTo>
                  <a:lnTo>
                    <a:pt x="541" y="424"/>
                  </a:lnTo>
                  <a:lnTo>
                    <a:pt x="557" y="416"/>
                  </a:lnTo>
                  <a:lnTo>
                    <a:pt x="573" y="400"/>
                  </a:lnTo>
                  <a:lnTo>
                    <a:pt x="589" y="408"/>
                  </a:lnTo>
                  <a:lnTo>
                    <a:pt x="605" y="424"/>
                  </a:lnTo>
                  <a:lnTo>
                    <a:pt x="621" y="420"/>
                  </a:lnTo>
                  <a:lnTo>
                    <a:pt x="637" y="420"/>
                  </a:lnTo>
                  <a:lnTo>
                    <a:pt x="653" y="420"/>
                  </a:lnTo>
                  <a:lnTo>
                    <a:pt x="669" y="416"/>
                  </a:lnTo>
                  <a:lnTo>
                    <a:pt x="685" y="424"/>
                  </a:lnTo>
                  <a:lnTo>
                    <a:pt x="701" y="420"/>
                  </a:lnTo>
                  <a:lnTo>
                    <a:pt x="717" y="420"/>
                  </a:lnTo>
                  <a:lnTo>
                    <a:pt x="733" y="424"/>
                  </a:lnTo>
                  <a:lnTo>
                    <a:pt x="749" y="420"/>
                  </a:lnTo>
                  <a:lnTo>
                    <a:pt x="765" y="416"/>
                  </a:lnTo>
                  <a:lnTo>
                    <a:pt x="785" y="420"/>
                  </a:lnTo>
                  <a:lnTo>
                    <a:pt x="801" y="420"/>
                  </a:lnTo>
                  <a:lnTo>
                    <a:pt x="817" y="424"/>
                  </a:lnTo>
                  <a:lnTo>
                    <a:pt x="833" y="420"/>
                  </a:lnTo>
                  <a:lnTo>
                    <a:pt x="849" y="404"/>
                  </a:lnTo>
                  <a:lnTo>
                    <a:pt x="865" y="404"/>
                  </a:lnTo>
                  <a:lnTo>
                    <a:pt x="881" y="416"/>
                  </a:lnTo>
                  <a:lnTo>
                    <a:pt x="897" y="420"/>
                  </a:lnTo>
                  <a:lnTo>
                    <a:pt x="913" y="408"/>
                  </a:lnTo>
                  <a:lnTo>
                    <a:pt x="929" y="416"/>
                  </a:lnTo>
                  <a:lnTo>
                    <a:pt x="945" y="420"/>
                  </a:lnTo>
                  <a:lnTo>
                    <a:pt x="961" y="408"/>
                  </a:lnTo>
                  <a:lnTo>
                    <a:pt x="977" y="408"/>
                  </a:lnTo>
                  <a:lnTo>
                    <a:pt x="993" y="424"/>
                  </a:lnTo>
                  <a:lnTo>
                    <a:pt x="1009" y="420"/>
                  </a:lnTo>
                  <a:lnTo>
                    <a:pt x="1029" y="420"/>
                  </a:lnTo>
                  <a:lnTo>
                    <a:pt x="1029" y="480"/>
                  </a:lnTo>
                  <a:lnTo>
                    <a:pt x="1009" y="480"/>
                  </a:lnTo>
                  <a:lnTo>
                    <a:pt x="993" y="484"/>
                  </a:lnTo>
                  <a:lnTo>
                    <a:pt x="977" y="468"/>
                  </a:lnTo>
                  <a:lnTo>
                    <a:pt x="961" y="468"/>
                  </a:lnTo>
                  <a:lnTo>
                    <a:pt x="945" y="480"/>
                  </a:lnTo>
                  <a:lnTo>
                    <a:pt x="929" y="480"/>
                  </a:lnTo>
                  <a:lnTo>
                    <a:pt x="913" y="468"/>
                  </a:lnTo>
                  <a:lnTo>
                    <a:pt x="897" y="480"/>
                  </a:lnTo>
                  <a:lnTo>
                    <a:pt x="881" y="476"/>
                  </a:lnTo>
                  <a:lnTo>
                    <a:pt x="865" y="464"/>
                  </a:lnTo>
                  <a:lnTo>
                    <a:pt x="849" y="464"/>
                  </a:lnTo>
                  <a:lnTo>
                    <a:pt x="833" y="480"/>
                  </a:lnTo>
                  <a:lnTo>
                    <a:pt x="817" y="484"/>
                  </a:lnTo>
                  <a:lnTo>
                    <a:pt x="801" y="480"/>
                  </a:lnTo>
                  <a:lnTo>
                    <a:pt x="785" y="480"/>
                  </a:lnTo>
                  <a:lnTo>
                    <a:pt x="765" y="476"/>
                  </a:lnTo>
                  <a:lnTo>
                    <a:pt x="749" y="480"/>
                  </a:lnTo>
                  <a:lnTo>
                    <a:pt x="733" y="484"/>
                  </a:lnTo>
                  <a:lnTo>
                    <a:pt x="717" y="480"/>
                  </a:lnTo>
                  <a:lnTo>
                    <a:pt x="701" y="480"/>
                  </a:lnTo>
                  <a:lnTo>
                    <a:pt x="685" y="484"/>
                  </a:lnTo>
                  <a:lnTo>
                    <a:pt x="669" y="476"/>
                  </a:lnTo>
                  <a:lnTo>
                    <a:pt x="653" y="480"/>
                  </a:lnTo>
                  <a:lnTo>
                    <a:pt x="637" y="480"/>
                  </a:lnTo>
                  <a:lnTo>
                    <a:pt x="621" y="480"/>
                  </a:lnTo>
                  <a:lnTo>
                    <a:pt x="605" y="484"/>
                  </a:lnTo>
                  <a:lnTo>
                    <a:pt x="589" y="472"/>
                  </a:lnTo>
                  <a:lnTo>
                    <a:pt x="573" y="460"/>
                  </a:lnTo>
                  <a:lnTo>
                    <a:pt x="557" y="476"/>
                  </a:lnTo>
                  <a:lnTo>
                    <a:pt x="541" y="488"/>
                  </a:lnTo>
                  <a:lnTo>
                    <a:pt x="525" y="484"/>
                  </a:lnTo>
                  <a:lnTo>
                    <a:pt x="505" y="480"/>
                  </a:lnTo>
                  <a:lnTo>
                    <a:pt x="489" y="480"/>
                  </a:lnTo>
                  <a:lnTo>
                    <a:pt x="473" y="480"/>
                  </a:lnTo>
                  <a:lnTo>
                    <a:pt x="457" y="476"/>
                  </a:lnTo>
                  <a:lnTo>
                    <a:pt x="441" y="476"/>
                  </a:lnTo>
                  <a:lnTo>
                    <a:pt x="425" y="472"/>
                  </a:lnTo>
                  <a:lnTo>
                    <a:pt x="409" y="472"/>
                  </a:lnTo>
                  <a:lnTo>
                    <a:pt x="393" y="468"/>
                  </a:lnTo>
                  <a:lnTo>
                    <a:pt x="376" y="460"/>
                  </a:lnTo>
                  <a:lnTo>
                    <a:pt x="360" y="444"/>
                  </a:lnTo>
                  <a:lnTo>
                    <a:pt x="344" y="420"/>
                  </a:lnTo>
                  <a:lnTo>
                    <a:pt x="328" y="380"/>
                  </a:lnTo>
                  <a:lnTo>
                    <a:pt x="312" y="316"/>
                  </a:lnTo>
                  <a:lnTo>
                    <a:pt x="296" y="232"/>
                  </a:lnTo>
                  <a:lnTo>
                    <a:pt x="280" y="152"/>
                  </a:lnTo>
                  <a:lnTo>
                    <a:pt x="264" y="84"/>
                  </a:lnTo>
                  <a:lnTo>
                    <a:pt x="244" y="64"/>
                  </a:lnTo>
                  <a:lnTo>
                    <a:pt x="228" y="100"/>
                  </a:lnTo>
                  <a:lnTo>
                    <a:pt x="212" y="184"/>
                  </a:lnTo>
                  <a:lnTo>
                    <a:pt x="196" y="272"/>
                  </a:lnTo>
                  <a:lnTo>
                    <a:pt x="180" y="348"/>
                  </a:lnTo>
                  <a:lnTo>
                    <a:pt x="164" y="404"/>
                  </a:lnTo>
                  <a:lnTo>
                    <a:pt x="148" y="440"/>
                  </a:lnTo>
                  <a:lnTo>
                    <a:pt x="132" y="468"/>
                  </a:lnTo>
                  <a:lnTo>
                    <a:pt x="116" y="472"/>
                  </a:lnTo>
                  <a:lnTo>
                    <a:pt x="100" y="456"/>
                  </a:lnTo>
                  <a:lnTo>
                    <a:pt x="84" y="476"/>
                  </a:lnTo>
                  <a:lnTo>
                    <a:pt x="68" y="472"/>
                  </a:lnTo>
                  <a:lnTo>
                    <a:pt x="52" y="464"/>
                  </a:lnTo>
                  <a:lnTo>
                    <a:pt x="36" y="468"/>
                  </a:lnTo>
                  <a:lnTo>
                    <a:pt x="20" y="460"/>
                  </a:lnTo>
                  <a:lnTo>
                    <a:pt x="0" y="460"/>
                  </a:lnTo>
                  <a:lnTo>
                    <a:pt x="0" y="400"/>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2" name="Freeform 115"/>
            <p:cNvSpPr>
              <a:spLocks/>
            </p:cNvSpPr>
            <p:nvPr/>
          </p:nvSpPr>
          <p:spPr bwMode="auto">
            <a:xfrm>
              <a:off x="373" y="3116"/>
              <a:ext cx="1029" cy="712"/>
            </a:xfrm>
            <a:custGeom>
              <a:avLst/>
              <a:gdLst>
                <a:gd name="T0" fmla="*/ 36 w 1029"/>
                <a:gd name="T1" fmla="*/ 316 h 712"/>
                <a:gd name="T2" fmla="*/ 84 w 1029"/>
                <a:gd name="T3" fmla="*/ 260 h 712"/>
                <a:gd name="T4" fmla="*/ 132 w 1029"/>
                <a:gd name="T5" fmla="*/ 272 h 712"/>
                <a:gd name="T6" fmla="*/ 180 w 1029"/>
                <a:gd name="T7" fmla="*/ 252 h 712"/>
                <a:gd name="T8" fmla="*/ 228 w 1029"/>
                <a:gd name="T9" fmla="*/ 272 h 712"/>
                <a:gd name="T10" fmla="*/ 280 w 1029"/>
                <a:gd name="T11" fmla="*/ 136 h 712"/>
                <a:gd name="T12" fmla="*/ 328 w 1029"/>
                <a:gd name="T13" fmla="*/ 48 h 712"/>
                <a:gd name="T14" fmla="*/ 376 w 1029"/>
                <a:gd name="T15" fmla="*/ 136 h 712"/>
                <a:gd name="T16" fmla="*/ 425 w 1029"/>
                <a:gd name="T17" fmla="*/ 220 h 712"/>
                <a:gd name="T18" fmla="*/ 473 w 1029"/>
                <a:gd name="T19" fmla="*/ 264 h 712"/>
                <a:gd name="T20" fmla="*/ 525 w 1029"/>
                <a:gd name="T21" fmla="*/ 284 h 712"/>
                <a:gd name="T22" fmla="*/ 573 w 1029"/>
                <a:gd name="T23" fmla="*/ 316 h 712"/>
                <a:gd name="T24" fmla="*/ 621 w 1029"/>
                <a:gd name="T25" fmla="*/ 260 h 712"/>
                <a:gd name="T26" fmla="*/ 669 w 1029"/>
                <a:gd name="T27" fmla="*/ 260 h 712"/>
                <a:gd name="T28" fmla="*/ 717 w 1029"/>
                <a:gd name="T29" fmla="*/ 268 h 712"/>
                <a:gd name="T30" fmla="*/ 765 w 1029"/>
                <a:gd name="T31" fmla="*/ 64 h 712"/>
                <a:gd name="T32" fmla="*/ 817 w 1029"/>
                <a:gd name="T33" fmla="*/ 36 h 712"/>
                <a:gd name="T34" fmla="*/ 865 w 1029"/>
                <a:gd name="T35" fmla="*/ 180 h 712"/>
                <a:gd name="T36" fmla="*/ 913 w 1029"/>
                <a:gd name="T37" fmla="*/ 288 h 712"/>
                <a:gd name="T38" fmla="*/ 961 w 1029"/>
                <a:gd name="T39" fmla="*/ 264 h 712"/>
                <a:gd name="T40" fmla="*/ 1009 w 1029"/>
                <a:gd name="T41" fmla="*/ 264 h 712"/>
                <a:gd name="T42" fmla="*/ 1009 w 1029"/>
                <a:gd name="T43" fmla="*/ 444 h 712"/>
                <a:gd name="T44" fmla="*/ 961 w 1029"/>
                <a:gd name="T45" fmla="*/ 440 h 712"/>
                <a:gd name="T46" fmla="*/ 913 w 1029"/>
                <a:gd name="T47" fmla="*/ 468 h 712"/>
                <a:gd name="T48" fmla="*/ 865 w 1029"/>
                <a:gd name="T49" fmla="*/ 360 h 712"/>
                <a:gd name="T50" fmla="*/ 817 w 1029"/>
                <a:gd name="T51" fmla="*/ 212 h 712"/>
                <a:gd name="T52" fmla="*/ 765 w 1029"/>
                <a:gd name="T53" fmla="*/ 240 h 712"/>
                <a:gd name="T54" fmla="*/ 717 w 1029"/>
                <a:gd name="T55" fmla="*/ 444 h 712"/>
                <a:gd name="T56" fmla="*/ 669 w 1029"/>
                <a:gd name="T57" fmla="*/ 436 h 712"/>
                <a:gd name="T58" fmla="*/ 621 w 1029"/>
                <a:gd name="T59" fmla="*/ 440 h 712"/>
                <a:gd name="T60" fmla="*/ 573 w 1029"/>
                <a:gd name="T61" fmla="*/ 496 h 712"/>
                <a:gd name="T62" fmla="*/ 525 w 1029"/>
                <a:gd name="T63" fmla="*/ 468 h 712"/>
                <a:gd name="T64" fmla="*/ 473 w 1029"/>
                <a:gd name="T65" fmla="*/ 464 h 712"/>
                <a:gd name="T66" fmla="*/ 425 w 1029"/>
                <a:gd name="T67" fmla="*/ 484 h 712"/>
                <a:gd name="T68" fmla="*/ 376 w 1029"/>
                <a:gd name="T69" fmla="*/ 524 h 712"/>
                <a:gd name="T70" fmla="*/ 328 w 1029"/>
                <a:gd name="T71" fmla="*/ 556 h 712"/>
                <a:gd name="T72" fmla="*/ 280 w 1029"/>
                <a:gd name="T73" fmla="*/ 656 h 712"/>
                <a:gd name="T74" fmla="*/ 228 w 1029"/>
                <a:gd name="T75" fmla="*/ 648 h 712"/>
                <a:gd name="T76" fmla="*/ 180 w 1029"/>
                <a:gd name="T77" fmla="*/ 448 h 712"/>
                <a:gd name="T78" fmla="*/ 132 w 1029"/>
                <a:gd name="T79" fmla="*/ 448 h 712"/>
                <a:gd name="T80" fmla="*/ 84 w 1029"/>
                <a:gd name="T81" fmla="*/ 436 h 712"/>
                <a:gd name="T82" fmla="*/ 36 w 1029"/>
                <a:gd name="T83" fmla="*/ 492 h 712"/>
                <a:gd name="T84" fmla="*/ 0 w 1029"/>
                <a:gd name="T85" fmla="*/ 28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712">
                  <a:moveTo>
                    <a:pt x="0" y="284"/>
                  </a:moveTo>
                  <a:lnTo>
                    <a:pt x="20" y="280"/>
                  </a:lnTo>
                  <a:lnTo>
                    <a:pt x="36" y="316"/>
                  </a:lnTo>
                  <a:lnTo>
                    <a:pt x="52" y="268"/>
                  </a:lnTo>
                  <a:lnTo>
                    <a:pt x="68" y="284"/>
                  </a:lnTo>
                  <a:lnTo>
                    <a:pt x="84" y="260"/>
                  </a:lnTo>
                  <a:lnTo>
                    <a:pt x="100" y="328"/>
                  </a:lnTo>
                  <a:lnTo>
                    <a:pt x="116" y="276"/>
                  </a:lnTo>
                  <a:lnTo>
                    <a:pt x="132" y="272"/>
                  </a:lnTo>
                  <a:lnTo>
                    <a:pt x="148" y="304"/>
                  </a:lnTo>
                  <a:lnTo>
                    <a:pt x="164" y="284"/>
                  </a:lnTo>
                  <a:lnTo>
                    <a:pt x="180" y="252"/>
                  </a:lnTo>
                  <a:lnTo>
                    <a:pt x="196" y="272"/>
                  </a:lnTo>
                  <a:lnTo>
                    <a:pt x="212" y="272"/>
                  </a:lnTo>
                  <a:lnTo>
                    <a:pt x="228" y="272"/>
                  </a:lnTo>
                  <a:lnTo>
                    <a:pt x="244" y="244"/>
                  </a:lnTo>
                  <a:lnTo>
                    <a:pt x="264" y="192"/>
                  </a:lnTo>
                  <a:lnTo>
                    <a:pt x="280" y="136"/>
                  </a:lnTo>
                  <a:lnTo>
                    <a:pt x="296" y="112"/>
                  </a:lnTo>
                  <a:lnTo>
                    <a:pt x="312" y="64"/>
                  </a:lnTo>
                  <a:lnTo>
                    <a:pt x="328" y="48"/>
                  </a:lnTo>
                  <a:lnTo>
                    <a:pt x="344" y="60"/>
                  </a:lnTo>
                  <a:lnTo>
                    <a:pt x="360" y="100"/>
                  </a:lnTo>
                  <a:lnTo>
                    <a:pt x="376" y="136"/>
                  </a:lnTo>
                  <a:lnTo>
                    <a:pt x="393" y="176"/>
                  </a:lnTo>
                  <a:lnTo>
                    <a:pt x="409" y="208"/>
                  </a:lnTo>
                  <a:lnTo>
                    <a:pt x="425" y="220"/>
                  </a:lnTo>
                  <a:lnTo>
                    <a:pt x="441" y="236"/>
                  </a:lnTo>
                  <a:lnTo>
                    <a:pt x="457" y="260"/>
                  </a:lnTo>
                  <a:lnTo>
                    <a:pt x="473" y="264"/>
                  </a:lnTo>
                  <a:lnTo>
                    <a:pt x="489" y="276"/>
                  </a:lnTo>
                  <a:lnTo>
                    <a:pt x="505" y="284"/>
                  </a:lnTo>
                  <a:lnTo>
                    <a:pt x="525" y="284"/>
                  </a:lnTo>
                  <a:lnTo>
                    <a:pt x="541" y="256"/>
                  </a:lnTo>
                  <a:lnTo>
                    <a:pt x="557" y="272"/>
                  </a:lnTo>
                  <a:lnTo>
                    <a:pt x="573" y="316"/>
                  </a:lnTo>
                  <a:lnTo>
                    <a:pt x="589" y="288"/>
                  </a:lnTo>
                  <a:lnTo>
                    <a:pt x="605" y="284"/>
                  </a:lnTo>
                  <a:lnTo>
                    <a:pt x="621" y="260"/>
                  </a:lnTo>
                  <a:lnTo>
                    <a:pt x="637" y="304"/>
                  </a:lnTo>
                  <a:lnTo>
                    <a:pt x="653" y="288"/>
                  </a:lnTo>
                  <a:lnTo>
                    <a:pt x="669" y="260"/>
                  </a:lnTo>
                  <a:lnTo>
                    <a:pt x="685" y="296"/>
                  </a:lnTo>
                  <a:lnTo>
                    <a:pt x="701" y="308"/>
                  </a:lnTo>
                  <a:lnTo>
                    <a:pt x="717" y="268"/>
                  </a:lnTo>
                  <a:lnTo>
                    <a:pt x="733" y="196"/>
                  </a:lnTo>
                  <a:lnTo>
                    <a:pt x="749" y="132"/>
                  </a:lnTo>
                  <a:lnTo>
                    <a:pt x="765" y="64"/>
                  </a:lnTo>
                  <a:lnTo>
                    <a:pt x="785" y="24"/>
                  </a:lnTo>
                  <a:lnTo>
                    <a:pt x="801" y="0"/>
                  </a:lnTo>
                  <a:lnTo>
                    <a:pt x="817" y="36"/>
                  </a:lnTo>
                  <a:lnTo>
                    <a:pt x="833" y="72"/>
                  </a:lnTo>
                  <a:lnTo>
                    <a:pt x="849" y="128"/>
                  </a:lnTo>
                  <a:lnTo>
                    <a:pt x="865" y="180"/>
                  </a:lnTo>
                  <a:lnTo>
                    <a:pt x="881" y="228"/>
                  </a:lnTo>
                  <a:lnTo>
                    <a:pt x="897" y="228"/>
                  </a:lnTo>
                  <a:lnTo>
                    <a:pt x="913" y="288"/>
                  </a:lnTo>
                  <a:lnTo>
                    <a:pt x="929" y="264"/>
                  </a:lnTo>
                  <a:lnTo>
                    <a:pt x="945" y="288"/>
                  </a:lnTo>
                  <a:lnTo>
                    <a:pt x="961" y="264"/>
                  </a:lnTo>
                  <a:lnTo>
                    <a:pt x="977" y="280"/>
                  </a:lnTo>
                  <a:lnTo>
                    <a:pt x="993" y="268"/>
                  </a:lnTo>
                  <a:lnTo>
                    <a:pt x="1009" y="264"/>
                  </a:lnTo>
                  <a:lnTo>
                    <a:pt x="1029" y="292"/>
                  </a:lnTo>
                  <a:lnTo>
                    <a:pt x="1029" y="472"/>
                  </a:lnTo>
                  <a:lnTo>
                    <a:pt x="1009" y="444"/>
                  </a:lnTo>
                  <a:lnTo>
                    <a:pt x="993" y="448"/>
                  </a:lnTo>
                  <a:lnTo>
                    <a:pt x="977" y="460"/>
                  </a:lnTo>
                  <a:lnTo>
                    <a:pt x="961" y="440"/>
                  </a:lnTo>
                  <a:lnTo>
                    <a:pt x="945" y="468"/>
                  </a:lnTo>
                  <a:lnTo>
                    <a:pt x="929" y="440"/>
                  </a:lnTo>
                  <a:lnTo>
                    <a:pt x="913" y="468"/>
                  </a:lnTo>
                  <a:lnTo>
                    <a:pt x="897" y="404"/>
                  </a:lnTo>
                  <a:lnTo>
                    <a:pt x="881" y="408"/>
                  </a:lnTo>
                  <a:lnTo>
                    <a:pt x="865" y="360"/>
                  </a:lnTo>
                  <a:lnTo>
                    <a:pt x="849" y="308"/>
                  </a:lnTo>
                  <a:lnTo>
                    <a:pt x="833" y="248"/>
                  </a:lnTo>
                  <a:lnTo>
                    <a:pt x="817" y="212"/>
                  </a:lnTo>
                  <a:lnTo>
                    <a:pt x="801" y="176"/>
                  </a:lnTo>
                  <a:lnTo>
                    <a:pt x="785" y="200"/>
                  </a:lnTo>
                  <a:lnTo>
                    <a:pt x="765" y="240"/>
                  </a:lnTo>
                  <a:lnTo>
                    <a:pt x="749" y="308"/>
                  </a:lnTo>
                  <a:lnTo>
                    <a:pt x="733" y="372"/>
                  </a:lnTo>
                  <a:lnTo>
                    <a:pt x="717" y="444"/>
                  </a:lnTo>
                  <a:lnTo>
                    <a:pt x="701" y="484"/>
                  </a:lnTo>
                  <a:lnTo>
                    <a:pt x="685" y="472"/>
                  </a:lnTo>
                  <a:lnTo>
                    <a:pt x="669" y="436"/>
                  </a:lnTo>
                  <a:lnTo>
                    <a:pt x="653" y="464"/>
                  </a:lnTo>
                  <a:lnTo>
                    <a:pt x="637" y="480"/>
                  </a:lnTo>
                  <a:lnTo>
                    <a:pt x="621" y="440"/>
                  </a:lnTo>
                  <a:lnTo>
                    <a:pt x="605" y="464"/>
                  </a:lnTo>
                  <a:lnTo>
                    <a:pt x="589" y="468"/>
                  </a:lnTo>
                  <a:lnTo>
                    <a:pt x="573" y="496"/>
                  </a:lnTo>
                  <a:lnTo>
                    <a:pt x="557" y="452"/>
                  </a:lnTo>
                  <a:lnTo>
                    <a:pt x="541" y="436"/>
                  </a:lnTo>
                  <a:lnTo>
                    <a:pt x="525" y="468"/>
                  </a:lnTo>
                  <a:lnTo>
                    <a:pt x="505" y="476"/>
                  </a:lnTo>
                  <a:lnTo>
                    <a:pt x="489" y="468"/>
                  </a:lnTo>
                  <a:lnTo>
                    <a:pt x="473" y="464"/>
                  </a:lnTo>
                  <a:lnTo>
                    <a:pt x="457" y="476"/>
                  </a:lnTo>
                  <a:lnTo>
                    <a:pt x="441" y="464"/>
                  </a:lnTo>
                  <a:lnTo>
                    <a:pt x="425" y="484"/>
                  </a:lnTo>
                  <a:lnTo>
                    <a:pt x="409" y="496"/>
                  </a:lnTo>
                  <a:lnTo>
                    <a:pt x="393" y="512"/>
                  </a:lnTo>
                  <a:lnTo>
                    <a:pt x="376" y="524"/>
                  </a:lnTo>
                  <a:lnTo>
                    <a:pt x="360" y="544"/>
                  </a:lnTo>
                  <a:lnTo>
                    <a:pt x="344" y="548"/>
                  </a:lnTo>
                  <a:lnTo>
                    <a:pt x="328" y="556"/>
                  </a:lnTo>
                  <a:lnTo>
                    <a:pt x="312" y="584"/>
                  </a:lnTo>
                  <a:lnTo>
                    <a:pt x="296" y="636"/>
                  </a:lnTo>
                  <a:lnTo>
                    <a:pt x="280" y="656"/>
                  </a:lnTo>
                  <a:lnTo>
                    <a:pt x="264" y="696"/>
                  </a:lnTo>
                  <a:lnTo>
                    <a:pt x="244" y="712"/>
                  </a:lnTo>
                  <a:lnTo>
                    <a:pt x="228" y="648"/>
                  </a:lnTo>
                  <a:lnTo>
                    <a:pt x="212" y="560"/>
                  </a:lnTo>
                  <a:lnTo>
                    <a:pt x="196" y="496"/>
                  </a:lnTo>
                  <a:lnTo>
                    <a:pt x="180" y="448"/>
                  </a:lnTo>
                  <a:lnTo>
                    <a:pt x="164" y="472"/>
                  </a:lnTo>
                  <a:lnTo>
                    <a:pt x="148" y="484"/>
                  </a:lnTo>
                  <a:lnTo>
                    <a:pt x="132" y="448"/>
                  </a:lnTo>
                  <a:lnTo>
                    <a:pt x="116" y="452"/>
                  </a:lnTo>
                  <a:lnTo>
                    <a:pt x="100" y="508"/>
                  </a:lnTo>
                  <a:lnTo>
                    <a:pt x="84" y="436"/>
                  </a:lnTo>
                  <a:lnTo>
                    <a:pt x="68" y="460"/>
                  </a:lnTo>
                  <a:lnTo>
                    <a:pt x="52" y="444"/>
                  </a:lnTo>
                  <a:lnTo>
                    <a:pt x="36" y="492"/>
                  </a:lnTo>
                  <a:lnTo>
                    <a:pt x="20" y="460"/>
                  </a:lnTo>
                  <a:lnTo>
                    <a:pt x="0" y="464"/>
                  </a:lnTo>
                  <a:lnTo>
                    <a:pt x="0" y="284"/>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93" name="Freeform 116"/>
            <p:cNvSpPr>
              <a:spLocks/>
            </p:cNvSpPr>
            <p:nvPr/>
          </p:nvSpPr>
          <p:spPr bwMode="auto">
            <a:xfrm>
              <a:off x="373" y="3116"/>
              <a:ext cx="1029" cy="712"/>
            </a:xfrm>
            <a:custGeom>
              <a:avLst/>
              <a:gdLst>
                <a:gd name="T0" fmla="*/ 36 w 1029"/>
                <a:gd name="T1" fmla="*/ 316 h 712"/>
                <a:gd name="T2" fmla="*/ 84 w 1029"/>
                <a:gd name="T3" fmla="*/ 260 h 712"/>
                <a:gd name="T4" fmla="*/ 132 w 1029"/>
                <a:gd name="T5" fmla="*/ 272 h 712"/>
                <a:gd name="T6" fmla="*/ 180 w 1029"/>
                <a:gd name="T7" fmla="*/ 252 h 712"/>
                <a:gd name="T8" fmla="*/ 228 w 1029"/>
                <a:gd name="T9" fmla="*/ 272 h 712"/>
                <a:gd name="T10" fmla="*/ 280 w 1029"/>
                <a:gd name="T11" fmla="*/ 136 h 712"/>
                <a:gd name="T12" fmla="*/ 328 w 1029"/>
                <a:gd name="T13" fmla="*/ 48 h 712"/>
                <a:gd name="T14" fmla="*/ 376 w 1029"/>
                <a:gd name="T15" fmla="*/ 136 h 712"/>
                <a:gd name="T16" fmla="*/ 425 w 1029"/>
                <a:gd name="T17" fmla="*/ 220 h 712"/>
                <a:gd name="T18" fmla="*/ 473 w 1029"/>
                <a:gd name="T19" fmla="*/ 264 h 712"/>
                <a:gd name="T20" fmla="*/ 525 w 1029"/>
                <a:gd name="T21" fmla="*/ 284 h 712"/>
                <a:gd name="T22" fmla="*/ 573 w 1029"/>
                <a:gd name="T23" fmla="*/ 316 h 712"/>
                <a:gd name="T24" fmla="*/ 621 w 1029"/>
                <a:gd name="T25" fmla="*/ 260 h 712"/>
                <a:gd name="T26" fmla="*/ 669 w 1029"/>
                <a:gd name="T27" fmla="*/ 260 h 712"/>
                <a:gd name="T28" fmla="*/ 717 w 1029"/>
                <a:gd name="T29" fmla="*/ 268 h 712"/>
                <a:gd name="T30" fmla="*/ 765 w 1029"/>
                <a:gd name="T31" fmla="*/ 64 h 712"/>
                <a:gd name="T32" fmla="*/ 817 w 1029"/>
                <a:gd name="T33" fmla="*/ 36 h 712"/>
                <a:gd name="T34" fmla="*/ 865 w 1029"/>
                <a:gd name="T35" fmla="*/ 180 h 712"/>
                <a:gd name="T36" fmla="*/ 913 w 1029"/>
                <a:gd name="T37" fmla="*/ 288 h 712"/>
                <a:gd name="T38" fmla="*/ 961 w 1029"/>
                <a:gd name="T39" fmla="*/ 264 h 712"/>
                <a:gd name="T40" fmla="*/ 1009 w 1029"/>
                <a:gd name="T41" fmla="*/ 264 h 712"/>
                <a:gd name="T42" fmla="*/ 1009 w 1029"/>
                <a:gd name="T43" fmla="*/ 444 h 712"/>
                <a:gd name="T44" fmla="*/ 961 w 1029"/>
                <a:gd name="T45" fmla="*/ 440 h 712"/>
                <a:gd name="T46" fmla="*/ 913 w 1029"/>
                <a:gd name="T47" fmla="*/ 468 h 712"/>
                <a:gd name="T48" fmla="*/ 865 w 1029"/>
                <a:gd name="T49" fmla="*/ 360 h 712"/>
                <a:gd name="T50" fmla="*/ 817 w 1029"/>
                <a:gd name="T51" fmla="*/ 212 h 712"/>
                <a:gd name="T52" fmla="*/ 765 w 1029"/>
                <a:gd name="T53" fmla="*/ 240 h 712"/>
                <a:gd name="T54" fmla="*/ 717 w 1029"/>
                <a:gd name="T55" fmla="*/ 444 h 712"/>
                <a:gd name="T56" fmla="*/ 669 w 1029"/>
                <a:gd name="T57" fmla="*/ 436 h 712"/>
                <a:gd name="T58" fmla="*/ 621 w 1029"/>
                <a:gd name="T59" fmla="*/ 440 h 712"/>
                <a:gd name="T60" fmla="*/ 573 w 1029"/>
                <a:gd name="T61" fmla="*/ 496 h 712"/>
                <a:gd name="T62" fmla="*/ 525 w 1029"/>
                <a:gd name="T63" fmla="*/ 468 h 712"/>
                <a:gd name="T64" fmla="*/ 473 w 1029"/>
                <a:gd name="T65" fmla="*/ 464 h 712"/>
                <a:gd name="T66" fmla="*/ 425 w 1029"/>
                <a:gd name="T67" fmla="*/ 484 h 712"/>
                <a:gd name="T68" fmla="*/ 376 w 1029"/>
                <a:gd name="T69" fmla="*/ 524 h 712"/>
                <a:gd name="T70" fmla="*/ 328 w 1029"/>
                <a:gd name="T71" fmla="*/ 556 h 712"/>
                <a:gd name="T72" fmla="*/ 280 w 1029"/>
                <a:gd name="T73" fmla="*/ 656 h 712"/>
                <a:gd name="T74" fmla="*/ 228 w 1029"/>
                <a:gd name="T75" fmla="*/ 648 h 712"/>
                <a:gd name="T76" fmla="*/ 180 w 1029"/>
                <a:gd name="T77" fmla="*/ 448 h 712"/>
                <a:gd name="T78" fmla="*/ 132 w 1029"/>
                <a:gd name="T79" fmla="*/ 448 h 712"/>
                <a:gd name="T80" fmla="*/ 84 w 1029"/>
                <a:gd name="T81" fmla="*/ 436 h 712"/>
                <a:gd name="T82" fmla="*/ 36 w 1029"/>
                <a:gd name="T83" fmla="*/ 492 h 712"/>
                <a:gd name="T84" fmla="*/ 0 w 1029"/>
                <a:gd name="T85" fmla="*/ 28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712">
                  <a:moveTo>
                    <a:pt x="0" y="284"/>
                  </a:moveTo>
                  <a:lnTo>
                    <a:pt x="20" y="280"/>
                  </a:lnTo>
                  <a:lnTo>
                    <a:pt x="36" y="316"/>
                  </a:lnTo>
                  <a:lnTo>
                    <a:pt x="52" y="268"/>
                  </a:lnTo>
                  <a:lnTo>
                    <a:pt x="68" y="284"/>
                  </a:lnTo>
                  <a:lnTo>
                    <a:pt x="84" y="260"/>
                  </a:lnTo>
                  <a:lnTo>
                    <a:pt x="100" y="328"/>
                  </a:lnTo>
                  <a:lnTo>
                    <a:pt x="116" y="276"/>
                  </a:lnTo>
                  <a:lnTo>
                    <a:pt x="132" y="272"/>
                  </a:lnTo>
                  <a:lnTo>
                    <a:pt x="148" y="304"/>
                  </a:lnTo>
                  <a:lnTo>
                    <a:pt x="164" y="284"/>
                  </a:lnTo>
                  <a:lnTo>
                    <a:pt x="180" y="252"/>
                  </a:lnTo>
                  <a:lnTo>
                    <a:pt x="196" y="272"/>
                  </a:lnTo>
                  <a:lnTo>
                    <a:pt x="212" y="272"/>
                  </a:lnTo>
                  <a:lnTo>
                    <a:pt x="228" y="272"/>
                  </a:lnTo>
                  <a:lnTo>
                    <a:pt x="244" y="244"/>
                  </a:lnTo>
                  <a:lnTo>
                    <a:pt x="264" y="192"/>
                  </a:lnTo>
                  <a:lnTo>
                    <a:pt x="280" y="136"/>
                  </a:lnTo>
                  <a:lnTo>
                    <a:pt x="296" y="112"/>
                  </a:lnTo>
                  <a:lnTo>
                    <a:pt x="312" y="64"/>
                  </a:lnTo>
                  <a:lnTo>
                    <a:pt x="328" y="48"/>
                  </a:lnTo>
                  <a:lnTo>
                    <a:pt x="344" y="60"/>
                  </a:lnTo>
                  <a:lnTo>
                    <a:pt x="360" y="100"/>
                  </a:lnTo>
                  <a:lnTo>
                    <a:pt x="376" y="136"/>
                  </a:lnTo>
                  <a:lnTo>
                    <a:pt x="393" y="176"/>
                  </a:lnTo>
                  <a:lnTo>
                    <a:pt x="409" y="208"/>
                  </a:lnTo>
                  <a:lnTo>
                    <a:pt x="425" y="220"/>
                  </a:lnTo>
                  <a:lnTo>
                    <a:pt x="441" y="236"/>
                  </a:lnTo>
                  <a:lnTo>
                    <a:pt x="457" y="260"/>
                  </a:lnTo>
                  <a:lnTo>
                    <a:pt x="473" y="264"/>
                  </a:lnTo>
                  <a:lnTo>
                    <a:pt x="489" y="276"/>
                  </a:lnTo>
                  <a:lnTo>
                    <a:pt x="505" y="284"/>
                  </a:lnTo>
                  <a:lnTo>
                    <a:pt x="525" y="284"/>
                  </a:lnTo>
                  <a:lnTo>
                    <a:pt x="541" y="256"/>
                  </a:lnTo>
                  <a:lnTo>
                    <a:pt x="557" y="272"/>
                  </a:lnTo>
                  <a:lnTo>
                    <a:pt x="573" y="316"/>
                  </a:lnTo>
                  <a:lnTo>
                    <a:pt x="589" y="288"/>
                  </a:lnTo>
                  <a:lnTo>
                    <a:pt x="605" y="284"/>
                  </a:lnTo>
                  <a:lnTo>
                    <a:pt x="621" y="260"/>
                  </a:lnTo>
                  <a:lnTo>
                    <a:pt x="637" y="304"/>
                  </a:lnTo>
                  <a:lnTo>
                    <a:pt x="653" y="288"/>
                  </a:lnTo>
                  <a:lnTo>
                    <a:pt x="669" y="260"/>
                  </a:lnTo>
                  <a:lnTo>
                    <a:pt x="685" y="296"/>
                  </a:lnTo>
                  <a:lnTo>
                    <a:pt x="701" y="308"/>
                  </a:lnTo>
                  <a:lnTo>
                    <a:pt x="717" y="268"/>
                  </a:lnTo>
                  <a:lnTo>
                    <a:pt x="733" y="196"/>
                  </a:lnTo>
                  <a:lnTo>
                    <a:pt x="749" y="132"/>
                  </a:lnTo>
                  <a:lnTo>
                    <a:pt x="765" y="64"/>
                  </a:lnTo>
                  <a:lnTo>
                    <a:pt x="785" y="24"/>
                  </a:lnTo>
                  <a:lnTo>
                    <a:pt x="801" y="0"/>
                  </a:lnTo>
                  <a:lnTo>
                    <a:pt x="817" y="36"/>
                  </a:lnTo>
                  <a:lnTo>
                    <a:pt x="833" y="72"/>
                  </a:lnTo>
                  <a:lnTo>
                    <a:pt x="849" y="128"/>
                  </a:lnTo>
                  <a:lnTo>
                    <a:pt x="865" y="180"/>
                  </a:lnTo>
                  <a:lnTo>
                    <a:pt x="881" y="228"/>
                  </a:lnTo>
                  <a:lnTo>
                    <a:pt x="897" y="228"/>
                  </a:lnTo>
                  <a:lnTo>
                    <a:pt x="913" y="288"/>
                  </a:lnTo>
                  <a:lnTo>
                    <a:pt x="929" y="264"/>
                  </a:lnTo>
                  <a:lnTo>
                    <a:pt x="945" y="288"/>
                  </a:lnTo>
                  <a:lnTo>
                    <a:pt x="961" y="264"/>
                  </a:lnTo>
                  <a:lnTo>
                    <a:pt x="977" y="280"/>
                  </a:lnTo>
                  <a:lnTo>
                    <a:pt x="993" y="268"/>
                  </a:lnTo>
                  <a:lnTo>
                    <a:pt x="1009" y="264"/>
                  </a:lnTo>
                  <a:lnTo>
                    <a:pt x="1029" y="292"/>
                  </a:lnTo>
                  <a:lnTo>
                    <a:pt x="1029" y="472"/>
                  </a:lnTo>
                  <a:lnTo>
                    <a:pt x="1009" y="444"/>
                  </a:lnTo>
                  <a:lnTo>
                    <a:pt x="993" y="448"/>
                  </a:lnTo>
                  <a:lnTo>
                    <a:pt x="977" y="460"/>
                  </a:lnTo>
                  <a:lnTo>
                    <a:pt x="961" y="440"/>
                  </a:lnTo>
                  <a:lnTo>
                    <a:pt x="945" y="468"/>
                  </a:lnTo>
                  <a:lnTo>
                    <a:pt x="929" y="440"/>
                  </a:lnTo>
                  <a:lnTo>
                    <a:pt x="913" y="468"/>
                  </a:lnTo>
                  <a:lnTo>
                    <a:pt x="897" y="404"/>
                  </a:lnTo>
                  <a:lnTo>
                    <a:pt x="881" y="408"/>
                  </a:lnTo>
                  <a:lnTo>
                    <a:pt x="865" y="360"/>
                  </a:lnTo>
                  <a:lnTo>
                    <a:pt x="849" y="308"/>
                  </a:lnTo>
                  <a:lnTo>
                    <a:pt x="833" y="248"/>
                  </a:lnTo>
                  <a:lnTo>
                    <a:pt x="817" y="212"/>
                  </a:lnTo>
                  <a:lnTo>
                    <a:pt x="801" y="176"/>
                  </a:lnTo>
                  <a:lnTo>
                    <a:pt x="785" y="200"/>
                  </a:lnTo>
                  <a:lnTo>
                    <a:pt x="765" y="240"/>
                  </a:lnTo>
                  <a:lnTo>
                    <a:pt x="749" y="308"/>
                  </a:lnTo>
                  <a:lnTo>
                    <a:pt x="733" y="372"/>
                  </a:lnTo>
                  <a:lnTo>
                    <a:pt x="717" y="444"/>
                  </a:lnTo>
                  <a:lnTo>
                    <a:pt x="701" y="484"/>
                  </a:lnTo>
                  <a:lnTo>
                    <a:pt x="685" y="472"/>
                  </a:lnTo>
                  <a:lnTo>
                    <a:pt x="669" y="436"/>
                  </a:lnTo>
                  <a:lnTo>
                    <a:pt x="653" y="464"/>
                  </a:lnTo>
                  <a:lnTo>
                    <a:pt x="637" y="480"/>
                  </a:lnTo>
                  <a:lnTo>
                    <a:pt x="621" y="440"/>
                  </a:lnTo>
                  <a:lnTo>
                    <a:pt x="605" y="464"/>
                  </a:lnTo>
                  <a:lnTo>
                    <a:pt x="589" y="468"/>
                  </a:lnTo>
                  <a:lnTo>
                    <a:pt x="573" y="496"/>
                  </a:lnTo>
                  <a:lnTo>
                    <a:pt x="557" y="452"/>
                  </a:lnTo>
                  <a:lnTo>
                    <a:pt x="541" y="436"/>
                  </a:lnTo>
                  <a:lnTo>
                    <a:pt x="525" y="468"/>
                  </a:lnTo>
                  <a:lnTo>
                    <a:pt x="505" y="476"/>
                  </a:lnTo>
                  <a:lnTo>
                    <a:pt x="489" y="468"/>
                  </a:lnTo>
                  <a:lnTo>
                    <a:pt x="473" y="464"/>
                  </a:lnTo>
                  <a:lnTo>
                    <a:pt x="457" y="476"/>
                  </a:lnTo>
                  <a:lnTo>
                    <a:pt x="441" y="464"/>
                  </a:lnTo>
                  <a:lnTo>
                    <a:pt x="425" y="484"/>
                  </a:lnTo>
                  <a:lnTo>
                    <a:pt x="409" y="496"/>
                  </a:lnTo>
                  <a:lnTo>
                    <a:pt x="393" y="512"/>
                  </a:lnTo>
                  <a:lnTo>
                    <a:pt x="376" y="524"/>
                  </a:lnTo>
                  <a:lnTo>
                    <a:pt x="360" y="544"/>
                  </a:lnTo>
                  <a:lnTo>
                    <a:pt x="344" y="548"/>
                  </a:lnTo>
                  <a:lnTo>
                    <a:pt x="328" y="556"/>
                  </a:lnTo>
                  <a:lnTo>
                    <a:pt x="312" y="584"/>
                  </a:lnTo>
                  <a:lnTo>
                    <a:pt x="296" y="636"/>
                  </a:lnTo>
                  <a:lnTo>
                    <a:pt x="280" y="656"/>
                  </a:lnTo>
                  <a:lnTo>
                    <a:pt x="264" y="696"/>
                  </a:lnTo>
                  <a:lnTo>
                    <a:pt x="244" y="712"/>
                  </a:lnTo>
                  <a:lnTo>
                    <a:pt x="228" y="648"/>
                  </a:lnTo>
                  <a:lnTo>
                    <a:pt x="212" y="560"/>
                  </a:lnTo>
                  <a:lnTo>
                    <a:pt x="196" y="496"/>
                  </a:lnTo>
                  <a:lnTo>
                    <a:pt x="180" y="448"/>
                  </a:lnTo>
                  <a:lnTo>
                    <a:pt x="164" y="472"/>
                  </a:lnTo>
                  <a:lnTo>
                    <a:pt x="148" y="484"/>
                  </a:lnTo>
                  <a:lnTo>
                    <a:pt x="132" y="448"/>
                  </a:lnTo>
                  <a:lnTo>
                    <a:pt x="116" y="452"/>
                  </a:lnTo>
                  <a:lnTo>
                    <a:pt x="100" y="508"/>
                  </a:lnTo>
                  <a:lnTo>
                    <a:pt x="84" y="436"/>
                  </a:lnTo>
                  <a:lnTo>
                    <a:pt x="68" y="460"/>
                  </a:lnTo>
                  <a:lnTo>
                    <a:pt x="52" y="444"/>
                  </a:lnTo>
                  <a:lnTo>
                    <a:pt x="36" y="492"/>
                  </a:lnTo>
                  <a:lnTo>
                    <a:pt x="20" y="460"/>
                  </a:lnTo>
                  <a:lnTo>
                    <a:pt x="0" y="464"/>
                  </a:lnTo>
                  <a:lnTo>
                    <a:pt x="0" y="284"/>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4" name="Freeform 117"/>
            <p:cNvSpPr>
              <a:spLocks/>
            </p:cNvSpPr>
            <p:nvPr/>
          </p:nvSpPr>
          <p:spPr bwMode="auto">
            <a:xfrm>
              <a:off x="373" y="2724"/>
              <a:ext cx="1029" cy="784"/>
            </a:xfrm>
            <a:custGeom>
              <a:avLst/>
              <a:gdLst>
                <a:gd name="T0" fmla="*/ 20 w 1029"/>
                <a:gd name="T1" fmla="*/ 768 h 784"/>
                <a:gd name="T2" fmla="*/ 52 w 1029"/>
                <a:gd name="T3" fmla="*/ 768 h 784"/>
                <a:gd name="T4" fmla="*/ 84 w 1029"/>
                <a:gd name="T5" fmla="*/ 768 h 784"/>
                <a:gd name="T6" fmla="*/ 116 w 1029"/>
                <a:gd name="T7" fmla="*/ 768 h 784"/>
                <a:gd name="T8" fmla="*/ 148 w 1029"/>
                <a:gd name="T9" fmla="*/ 768 h 784"/>
                <a:gd name="T10" fmla="*/ 180 w 1029"/>
                <a:gd name="T11" fmla="*/ 768 h 784"/>
                <a:gd name="T12" fmla="*/ 212 w 1029"/>
                <a:gd name="T13" fmla="*/ 768 h 784"/>
                <a:gd name="T14" fmla="*/ 244 w 1029"/>
                <a:gd name="T15" fmla="*/ 768 h 784"/>
                <a:gd name="T16" fmla="*/ 280 w 1029"/>
                <a:gd name="T17" fmla="*/ 768 h 784"/>
                <a:gd name="T18" fmla="*/ 312 w 1029"/>
                <a:gd name="T19" fmla="*/ 768 h 784"/>
                <a:gd name="T20" fmla="*/ 344 w 1029"/>
                <a:gd name="T21" fmla="*/ 768 h 784"/>
                <a:gd name="T22" fmla="*/ 376 w 1029"/>
                <a:gd name="T23" fmla="*/ 768 h 784"/>
                <a:gd name="T24" fmla="*/ 409 w 1029"/>
                <a:gd name="T25" fmla="*/ 768 h 784"/>
                <a:gd name="T26" fmla="*/ 441 w 1029"/>
                <a:gd name="T27" fmla="*/ 768 h 784"/>
                <a:gd name="T28" fmla="*/ 473 w 1029"/>
                <a:gd name="T29" fmla="*/ 768 h 784"/>
                <a:gd name="T30" fmla="*/ 505 w 1029"/>
                <a:gd name="T31" fmla="*/ 768 h 784"/>
                <a:gd name="T32" fmla="*/ 541 w 1029"/>
                <a:gd name="T33" fmla="*/ 760 h 784"/>
                <a:gd name="T34" fmla="*/ 573 w 1029"/>
                <a:gd name="T35" fmla="*/ 776 h 784"/>
                <a:gd name="T36" fmla="*/ 605 w 1029"/>
                <a:gd name="T37" fmla="*/ 776 h 784"/>
                <a:gd name="T38" fmla="*/ 637 w 1029"/>
                <a:gd name="T39" fmla="*/ 768 h 784"/>
                <a:gd name="T40" fmla="*/ 669 w 1029"/>
                <a:gd name="T41" fmla="*/ 764 h 784"/>
                <a:gd name="T42" fmla="*/ 701 w 1029"/>
                <a:gd name="T43" fmla="*/ 768 h 784"/>
                <a:gd name="T44" fmla="*/ 733 w 1029"/>
                <a:gd name="T45" fmla="*/ 732 h 784"/>
                <a:gd name="T46" fmla="*/ 765 w 1029"/>
                <a:gd name="T47" fmla="*/ 484 h 784"/>
                <a:gd name="T48" fmla="*/ 801 w 1029"/>
                <a:gd name="T49" fmla="*/ 156 h 784"/>
                <a:gd name="T50" fmla="*/ 833 w 1029"/>
                <a:gd name="T51" fmla="*/ 0 h 784"/>
                <a:gd name="T52" fmla="*/ 865 w 1029"/>
                <a:gd name="T53" fmla="*/ 60 h 784"/>
                <a:gd name="T54" fmla="*/ 897 w 1029"/>
                <a:gd name="T55" fmla="*/ 228 h 784"/>
                <a:gd name="T56" fmla="*/ 929 w 1029"/>
                <a:gd name="T57" fmla="*/ 396 h 784"/>
                <a:gd name="T58" fmla="*/ 961 w 1029"/>
                <a:gd name="T59" fmla="*/ 520 h 784"/>
                <a:gd name="T60" fmla="*/ 993 w 1029"/>
                <a:gd name="T61" fmla="*/ 588 h 784"/>
                <a:gd name="T62" fmla="*/ 1029 w 1029"/>
                <a:gd name="T63" fmla="*/ 65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4">
                  <a:moveTo>
                    <a:pt x="0" y="768"/>
                  </a:moveTo>
                  <a:lnTo>
                    <a:pt x="20" y="768"/>
                  </a:lnTo>
                  <a:lnTo>
                    <a:pt x="36" y="768"/>
                  </a:lnTo>
                  <a:lnTo>
                    <a:pt x="52" y="768"/>
                  </a:lnTo>
                  <a:lnTo>
                    <a:pt x="68" y="768"/>
                  </a:lnTo>
                  <a:lnTo>
                    <a:pt x="84" y="768"/>
                  </a:lnTo>
                  <a:lnTo>
                    <a:pt x="100" y="768"/>
                  </a:lnTo>
                  <a:lnTo>
                    <a:pt x="116" y="768"/>
                  </a:lnTo>
                  <a:lnTo>
                    <a:pt x="132" y="768"/>
                  </a:lnTo>
                  <a:lnTo>
                    <a:pt x="148" y="768"/>
                  </a:lnTo>
                  <a:lnTo>
                    <a:pt x="164" y="768"/>
                  </a:lnTo>
                  <a:lnTo>
                    <a:pt x="180" y="768"/>
                  </a:lnTo>
                  <a:lnTo>
                    <a:pt x="196" y="768"/>
                  </a:lnTo>
                  <a:lnTo>
                    <a:pt x="212" y="768"/>
                  </a:lnTo>
                  <a:lnTo>
                    <a:pt x="228" y="768"/>
                  </a:lnTo>
                  <a:lnTo>
                    <a:pt x="244" y="768"/>
                  </a:lnTo>
                  <a:lnTo>
                    <a:pt x="264" y="768"/>
                  </a:lnTo>
                  <a:lnTo>
                    <a:pt x="280" y="768"/>
                  </a:lnTo>
                  <a:lnTo>
                    <a:pt x="296" y="768"/>
                  </a:lnTo>
                  <a:lnTo>
                    <a:pt x="312" y="768"/>
                  </a:lnTo>
                  <a:lnTo>
                    <a:pt x="328" y="768"/>
                  </a:lnTo>
                  <a:lnTo>
                    <a:pt x="344" y="768"/>
                  </a:lnTo>
                  <a:lnTo>
                    <a:pt x="360" y="768"/>
                  </a:lnTo>
                  <a:lnTo>
                    <a:pt x="376" y="768"/>
                  </a:lnTo>
                  <a:lnTo>
                    <a:pt x="393" y="768"/>
                  </a:lnTo>
                  <a:lnTo>
                    <a:pt x="409" y="768"/>
                  </a:lnTo>
                  <a:lnTo>
                    <a:pt x="425" y="768"/>
                  </a:lnTo>
                  <a:lnTo>
                    <a:pt x="441" y="768"/>
                  </a:lnTo>
                  <a:lnTo>
                    <a:pt x="457" y="768"/>
                  </a:lnTo>
                  <a:lnTo>
                    <a:pt x="473" y="768"/>
                  </a:lnTo>
                  <a:lnTo>
                    <a:pt x="489" y="768"/>
                  </a:lnTo>
                  <a:lnTo>
                    <a:pt x="505" y="768"/>
                  </a:lnTo>
                  <a:lnTo>
                    <a:pt x="525" y="768"/>
                  </a:lnTo>
                  <a:lnTo>
                    <a:pt x="541" y="760"/>
                  </a:lnTo>
                  <a:lnTo>
                    <a:pt x="557" y="768"/>
                  </a:lnTo>
                  <a:lnTo>
                    <a:pt x="573" y="776"/>
                  </a:lnTo>
                  <a:lnTo>
                    <a:pt x="589" y="784"/>
                  </a:lnTo>
                  <a:lnTo>
                    <a:pt x="605" y="776"/>
                  </a:lnTo>
                  <a:lnTo>
                    <a:pt x="621" y="764"/>
                  </a:lnTo>
                  <a:lnTo>
                    <a:pt x="637" y="768"/>
                  </a:lnTo>
                  <a:lnTo>
                    <a:pt x="653" y="764"/>
                  </a:lnTo>
                  <a:lnTo>
                    <a:pt x="669" y="764"/>
                  </a:lnTo>
                  <a:lnTo>
                    <a:pt x="685" y="764"/>
                  </a:lnTo>
                  <a:lnTo>
                    <a:pt x="701" y="768"/>
                  </a:lnTo>
                  <a:lnTo>
                    <a:pt x="717" y="764"/>
                  </a:lnTo>
                  <a:lnTo>
                    <a:pt x="733" y="732"/>
                  </a:lnTo>
                  <a:lnTo>
                    <a:pt x="749" y="636"/>
                  </a:lnTo>
                  <a:lnTo>
                    <a:pt x="765" y="484"/>
                  </a:lnTo>
                  <a:lnTo>
                    <a:pt x="785" y="312"/>
                  </a:lnTo>
                  <a:lnTo>
                    <a:pt x="801" y="156"/>
                  </a:lnTo>
                  <a:lnTo>
                    <a:pt x="817" y="52"/>
                  </a:lnTo>
                  <a:lnTo>
                    <a:pt x="833" y="0"/>
                  </a:lnTo>
                  <a:lnTo>
                    <a:pt x="849" y="4"/>
                  </a:lnTo>
                  <a:lnTo>
                    <a:pt x="865" y="60"/>
                  </a:lnTo>
                  <a:lnTo>
                    <a:pt x="881" y="140"/>
                  </a:lnTo>
                  <a:lnTo>
                    <a:pt x="897" y="228"/>
                  </a:lnTo>
                  <a:lnTo>
                    <a:pt x="913" y="316"/>
                  </a:lnTo>
                  <a:lnTo>
                    <a:pt x="929" y="396"/>
                  </a:lnTo>
                  <a:lnTo>
                    <a:pt x="945" y="464"/>
                  </a:lnTo>
                  <a:lnTo>
                    <a:pt x="961" y="520"/>
                  </a:lnTo>
                  <a:lnTo>
                    <a:pt x="977" y="560"/>
                  </a:lnTo>
                  <a:lnTo>
                    <a:pt x="993" y="588"/>
                  </a:lnTo>
                  <a:lnTo>
                    <a:pt x="1009" y="620"/>
                  </a:lnTo>
                  <a:lnTo>
                    <a:pt x="1029" y="656"/>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5" name="Freeform 118"/>
            <p:cNvSpPr>
              <a:spLocks/>
            </p:cNvSpPr>
            <p:nvPr/>
          </p:nvSpPr>
          <p:spPr bwMode="auto">
            <a:xfrm>
              <a:off x="373" y="3488"/>
              <a:ext cx="1029" cy="48"/>
            </a:xfrm>
            <a:custGeom>
              <a:avLst/>
              <a:gdLst>
                <a:gd name="T0" fmla="*/ 20 w 1029"/>
                <a:gd name="T1" fmla="*/ 0 h 48"/>
                <a:gd name="T2" fmla="*/ 52 w 1029"/>
                <a:gd name="T3" fmla="*/ 8 h 48"/>
                <a:gd name="T4" fmla="*/ 84 w 1029"/>
                <a:gd name="T5" fmla="*/ 20 h 48"/>
                <a:gd name="T6" fmla="*/ 116 w 1029"/>
                <a:gd name="T7" fmla="*/ 24 h 48"/>
                <a:gd name="T8" fmla="*/ 148 w 1029"/>
                <a:gd name="T9" fmla="*/ 24 h 48"/>
                <a:gd name="T10" fmla="*/ 180 w 1029"/>
                <a:gd name="T11" fmla="*/ 40 h 48"/>
                <a:gd name="T12" fmla="*/ 212 w 1029"/>
                <a:gd name="T13" fmla="*/ 44 h 48"/>
                <a:gd name="T14" fmla="*/ 244 w 1029"/>
                <a:gd name="T15" fmla="*/ 12 h 48"/>
                <a:gd name="T16" fmla="*/ 280 w 1029"/>
                <a:gd name="T17" fmla="*/ 8 h 48"/>
                <a:gd name="T18" fmla="*/ 312 w 1029"/>
                <a:gd name="T19" fmla="*/ 4 h 48"/>
                <a:gd name="T20" fmla="*/ 344 w 1029"/>
                <a:gd name="T21" fmla="*/ 4 h 48"/>
                <a:gd name="T22" fmla="*/ 376 w 1029"/>
                <a:gd name="T23" fmla="*/ 8 h 48"/>
                <a:gd name="T24" fmla="*/ 409 w 1029"/>
                <a:gd name="T25" fmla="*/ 12 h 48"/>
                <a:gd name="T26" fmla="*/ 441 w 1029"/>
                <a:gd name="T27" fmla="*/ 20 h 48"/>
                <a:gd name="T28" fmla="*/ 473 w 1029"/>
                <a:gd name="T29" fmla="*/ 20 h 48"/>
                <a:gd name="T30" fmla="*/ 505 w 1029"/>
                <a:gd name="T31" fmla="*/ 20 h 48"/>
                <a:gd name="T32" fmla="*/ 541 w 1029"/>
                <a:gd name="T33" fmla="*/ 28 h 48"/>
                <a:gd name="T34" fmla="*/ 573 w 1029"/>
                <a:gd name="T35" fmla="*/ 0 h 48"/>
                <a:gd name="T36" fmla="*/ 605 w 1029"/>
                <a:gd name="T37" fmla="*/ 24 h 48"/>
                <a:gd name="T38" fmla="*/ 637 w 1029"/>
                <a:gd name="T39" fmla="*/ 20 h 48"/>
                <a:gd name="T40" fmla="*/ 669 w 1029"/>
                <a:gd name="T41" fmla="*/ 20 h 48"/>
                <a:gd name="T42" fmla="*/ 701 w 1029"/>
                <a:gd name="T43" fmla="*/ 24 h 48"/>
                <a:gd name="T44" fmla="*/ 733 w 1029"/>
                <a:gd name="T45" fmla="*/ 24 h 48"/>
                <a:gd name="T46" fmla="*/ 765 w 1029"/>
                <a:gd name="T47" fmla="*/ 16 h 48"/>
                <a:gd name="T48" fmla="*/ 801 w 1029"/>
                <a:gd name="T49" fmla="*/ 20 h 48"/>
                <a:gd name="T50" fmla="*/ 833 w 1029"/>
                <a:gd name="T51" fmla="*/ 20 h 48"/>
                <a:gd name="T52" fmla="*/ 865 w 1029"/>
                <a:gd name="T53" fmla="*/ 8 h 48"/>
                <a:gd name="T54" fmla="*/ 897 w 1029"/>
                <a:gd name="T55" fmla="*/ 24 h 48"/>
                <a:gd name="T56" fmla="*/ 929 w 1029"/>
                <a:gd name="T57" fmla="*/ 20 h 48"/>
                <a:gd name="T58" fmla="*/ 961 w 1029"/>
                <a:gd name="T59" fmla="*/ 12 h 48"/>
                <a:gd name="T60" fmla="*/ 993 w 1029"/>
                <a:gd name="T61" fmla="*/ 24 h 48"/>
                <a:gd name="T62" fmla="*/ 1029 w 1029"/>
                <a:gd name="T63"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8">
                  <a:moveTo>
                    <a:pt x="0" y="4"/>
                  </a:moveTo>
                  <a:lnTo>
                    <a:pt x="20" y="0"/>
                  </a:lnTo>
                  <a:lnTo>
                    <a:pt x="36" y="8"/>
                  </a:lnTo>
                  <a:lnTo>
                    <a:pt x="52" y="8"/>
                  </a:lnTo>
                  <a:lnTo>
                    <a:pt x="68" y="16"/>
                  </a:lnTo>
                  <a:lnTo>
                    <a:pt x="84" y="20"/>
                  </a:lnTo>
                  <a:lnTo>
                    <a:pt x="100" y="0"/>
                  </a:lnTo>
                  <a:lnTo>
                    <a:pt x="116" y="24"/>
                  </a:lnTo>
                  <a:lnTo>
                    <a:pt x="132" y="32"/>
                  </a:lnTo>
                  <a:lnTo>
                    <a:pt x="148" y="24"/>
                  </a:lnTo>
                  <a:lnTo>
                    <a:pt x="164" y="32"/>
                  </a:lnTo>
                  <a:lnTo>
                    <a:pt x="180" y="40"/>
                  </a:lnTo>
                  <a:lnTo>
                    <a:pt x="196" y="48"/>
                  </a:lnTo>
                  <a:lnTo>
                    <a:pt x="212" y="44"/>
                  </a:lnTo>
                  <a:lnTo>
                    <a:pt x="228" y="28"/>
                  </a:lnTo>
                  <a:lnTo>
                    <a:pt x="244" y="12"/>
                  </a:lnTo>
                  <a:lnTo>
                    <a:pt x="264" y="12"/>
                  </a:lnTo>
                  <a:lnTo>
                    <a:pt x="280" y="8"/>
                  </a:lnTo>
                  <a:lnTo>
                    <a:pt x="296" y="8"/>
                  </a:lnTo>
                  <a:lnTo>
                    <a:pt x="312" y="4"/>
                  </a:lnTo>
                  <a:lnTo>
                    <a:pt x="328" y="4"/>
                  </a:lnTo>
                  <a:lnTo>
                    <a:pt x="344" y="4"/>
                  </a:lnTo>
                  <a:lnTo>
                    <a:pt x="360" y="4"/>
                  </a:lnTo>
                  <a:lnTo>
                    <a:pt x="376" y="8"/>
                  </a:lnTo>
                  <a:lnTo>
                    <a:pt x="393" y="8"/>
                  </a:lnTo>
                  <a:lnTo>
                    <a:pt x="409" y="12"/>
                  </a:lnTo>
                  <a:lnTo>
                    <a:pt x="425" y="12"/>
                  </a:lnTo>
                  <a:lnTo>
                    <a:pt x="441" y="20"/>
                  </a:lnTo>
                  <a:lnTo>
                    <a:pt x="457" y="16"/>
                  </a:lnTo>
                  <a:lnTo>
                    <a:pt x="473" y="20"/>
                  </a:lnTo>
                  <a:lnTo>
                    <a:pt x="489" y="20"/>
                  </a:lnTo>
                  <a:lnTo>
                    <a:pt x="505" y="20"/>
                  </a:lnTo>
                  <a:lnTo>
                    <a:pt x="525" y="24"/>
                  </a:lnTo>
                  <a:lnTo>
                    <a:pt x="541" y="28"/>
                  </a:lnTo>
                  <a:lnTo>
                    <a:pt x="557" y="20"/>
                  </a:lnTo>
                  <a:lnTo>
                    <a:pt x="573" y="0"/>
                  </a:lnTo>
                  <a:lnTo>
                    <a:pt x="589" y="12"/>
                  </a:lnTo>
                  <a:lnTo>
                    <a:pt x="605" y="24"/>
                  </a:lnTo>
                  <a:lnTo>
                    <a:pt x="621" y="24"/>
                  </a:lnTo>
                  <a:lnTo>
                    <a:pt x="637" y="20"/>
                  </a:lnTo>
                  <a:lnTo>
                    <a:pt x="653" y="24"/>
                  </a:lnTo>
                  <a:lnTo>
                    <a:pt x="669" y="20"/>
                  </a:lnTo>
                  <a:lnTo>
                    <a:pt x="685" y="28"/>
                  </a:lnTo>
                  <a:lnTo>
                    <a:pt x="701" y="24"/>
                  </a:lnTo>
                  <a:lnTo>
                    <a:pt x="717" y="24"/>
                  </a:lnTo>
                  <a:lnTo>
                    <a:pt x="733" y="24"/>
                  </a:lnTo>
                  <a:lnTo>
                    <a:pt x="749" y="24"/>
                  </a:lnTo>
                  <a:lnTo>
                    <a:pt x="765" y="16"/>
                  </a:lnTo>
                  <a:lnTo>
                    <a:pt x="785" y="24"/>
                  </a:lnTo>
                  <a:lnTo>
                    <a:pt x="801" y="20"/>
                  </a:lnTo>
                  <a:lnTo>
                    <a:pt x="817" y="24"/>
                  </a:lnTo>
                  <a:lnTo>
                    <a:pt x="833" y="20"/>
                  </a:lnTo>
                  <a:lnTo>
                    <a:pt x="849" y="8"/>
                  </a:lnTo>
                  <a:lnTo>
                    <a:pt x="865" y="8"/>
                  </a:lnTo>
                  <a:lnTo>
                    <a:pt x="881" y="16"/>
                  </a:lnTo>
                  <a:lnTo>
                    <a:pt x="897" y="24"/>
                  </a:lnTo>
                  <a:lnTo>
                    <a:pt x="913" y="8"/>
                  </a:lnTo>
                  <a:lnTo>
                    <a:pt x="929" y="20"/>
                  </a:lnTo>
                  <a:lnTo>
                    <a:pt x="945" y="24"/>
                  </a:lnTo>
                  <a:lnTo>
                    <a:pt x="961" y="12"/>
                  </a:lnTo>
                  <a:lnTo>
                    <a:pt x="977" y="12"/>
                  </a:lnTo>
                  <a:lnTo>
                    <a:pt x="993" y="24"/>
                  </a:lnTo>
                  <a:lnTo>
                    <a:pt x="1009" y="24"/>
                  </a:lnTo>
                  <a:lnTo>
                    <a:pt x="1029" y="2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6" name="Freeform 119"/>
            <p:cNvSpPr>
              <a:spLocks/>
            </p:cNvSpPr>
            <p:nvPr/>
          </p:nvSpPr>
          <p:spPr bwMode="auto">
            <a:xfrm>
              <a:off x="373" y="3204"/>
              <a:ext cx="1029" cy="392"/>
            </a:xfrm>
            <a:custGeom>
              <a:avLst/>
              <a:gdLst>
                <a:gd name="T0" fmla="*/ 20 w 1029"/>
                <a:gd name="T1" fmla="*/ 284 h 392"/>
                <a:gd name="T2" fmla="*/ 52 w 1029"/>
                <a:gd name="T3" fmla="*/ 268 h 392"/>
                <a:gd name="T4" fmla="*/ 84 w 1029"/>
                <a:gd name="T5" fmla="*/ 260 h 392"/>
                <a:gd name="T6" fmla="*/ 116 w 1029"/>
                <a:gd name="T7" fmla="*/ 276 h 392"/>
                <a:gd name="T8" fmla="*/ 148 w 1029"/>
                <a:gd name="T9" fmla="*/ 304 h 392"/>
                <a:gd name="T10" fmla="*/ 180 w 1029"/>
                <a:gd name="T11" fmla="*/ 264 h 392"/>
                <a:gd name="T12" fmla="*/ 212 w 1029"/>
                <a:gd name="T13" fmla="*/ 328 h 392"/>
                <a:gd name="T14" fmla="*/ 244 w 1029"/>
                <a:gd name="T15" fmla="*/ 392 h 392"/>
                <a:gd name="T16" fmla="*/ 280 w 1029"/>
                <a:gd name="T17" fmla="*/ 308 h 392"/>
                <a:gd name="T18" fmla="*/ 312 w 1029"/>
                <a:gd name="T19" fmla="*/ 236 h 392"/>
                <a:gd name="T20" fmla="*/ 344 w 1029"/>
                <a:gd name="T21" fmla="*/ 216 h 392"/>
                <a:gd name="T22" fmla="*/ 376 w 1029"/>
                <a:gd name="T23" fmla="*/ 244 h 392"/>
                <a:gd name="T24" fmla="*/ 409 w 1029"/>
                <a:gd name="T25" fmla="*/ 264 h 392"/>
                <a:gd name="T26" fmla="*/ 441 w 1029"/>
                <a:gd name="T27" fmla="*/ 260 h 392"/>
                <a:gd name="T28" fmla="*/ 473 w 1029"/>
                <a:gd name="T29" fmla="*/ 276 h 392"/>
                <a:gd name="T30" fmla="*/ 505 w 1029"/>
                <a:gd name="T31" fmla="*/ 292 h 392"/>
                <a:gd name="T32" fmla="*/ 541 w 1029"/>
                <a:gd name="T33" fmla="*/ 260 h 392"/>
                <a:gd name="T34" fmla="*/ 573 w 1029"/>
                <a:gd name="T35" fmla="*/ 320 h 392"/>
                <a:gd name="T36" fmla="*/ 605 w 1029"/>
                <a:gd name="T37" fmla="*/ 284 h 392"/>
                <a:gd name="T38" fmla="*/ 637 w 1029"/>
                <a:gd name="T39" fmla="*/ 304 h 392"/>
                <a:gd name="T40" fmla="*/ 669 w 1029"/>
                <a:gd name="T41" fmla="*/ 260 h 392"/>
                <a:gd name="T42" fmla="*/ 701 w 1029"/>
                <a:gd name="T43" fmla="*/ 308 h 392"/>
                <a:gd name="T44" fmla="*/ 733 w 1029"/>
                <a:gd name="T45" fmla="*/ 196 h 392"/>
                <a:gd name="T46" fmla="*/ 765 w 1029"/>
                <a:gd name="T47" fmla="*/ 64 h 392"/>
                <a:gd name="T48" fmla="*/ 801 w 1029"/>
                <a:gd name="T49" fmla="*/ 0 h 392"/>
                <a:gd name="T50" fmla="*/ 833 w 1029"/>
                <a:gd name="T51" fmla="*/ 72 h 392"/>
                <a:gd name="T52" fmla="*/ 865 w 1029"/>
                <a:gd name="T53" fmla="*/ 184 h 392"/>
                <a:gd name="T54" fmla="*/ 897 w 1029"/>
                <a:gd name="T55" fmla="*/ 228 h 392"/>
                <a:gd name="T56" fmla="*/ 929 w 1029"/>
                <a:gd name="T57" fmla="*/ 264 h 392"/>
                <a:gd name="T58" fmla="*/ 961 w 1029"/>
                <a:gd name="T59" fmla="*/ 264 h 392"/>
                <a:gd name="T60" fmla="*/ 993 w 1029"/>
                <a:gd name="T61" fmla="*/ 268 h 392"/>
                <a:gd name="T62" fmla="*/ 1029 w 1029"/>
                <a:gd name="T63" fmla="*/ 2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92">
                  <a:moveTo>
                    <a:pt x="0" y="288"/>
                  </a:moveTo>
                  <a:lnTo>
                    <a:pt x="20" y="284"/>
                  </a:lnTo>
                  <a:lnTo>
                    <a:pt x="36" y="316"/>
                  </a:lnTo>
                  <a:lnTo>
                    <a:pt x="52" y="268"/>
                  </a:lnTo>
                  <a:lnTo>
                    <a:pt x="68" y="284"/>
                  </a:lnTo>
                  <a:lnTo>
                    <a:pt x="84" y="260"/>
                  </a:lnTo>
                  <a:lnTo>
                    <a:pt x="100" y="328"/>
                  </a:lnTo>
                  <a:lnTo>
                    <a:pt x="116" y="276"/>
                  </a:lnTo>
                  <a:lnTo>
                    <a:pt x="132" y="272"/>
                  </a:lnTo>
                  <a:lnTo>
                    <a:pt x="148" y="304"/>
                  </a:lnTo>
                  <a:lnTo>
                    <a:pt x="164" y="288"/>
                  </a:lnTo>
                  <a:lnTo>
                    <a:pt x="180" y="264"/>
                  </a:lnTo>
                  <a:lnTo>
                    <a:pt x="196" y="296"/>
                  </a:lnTo>
                  <a:lnTo>
                    <a:pt x="212" y="328"/>
                  </a:lnTo>
                  <a:lnTo>
                    <a:pt x="228" y="372"/>
                  </a:lnTo>
                  <a:lnTo>
                    <a:pt x="244" y="392"/>
                  </a:lnTo>
                  <a:lnTo>
                    <a:pt x="264" y="356"/>
                  </a:lnTo>
                  <a:lnTo>
                    <a:pt x="280" y="308"/>
                  </a:lnTo>
                  <a:lnTo>
                    <a:pt x="296" y="288"/>
                  </a:lnTo>
                  <a:lnTo>
                    <a:pt x="312" y="236"/>
                  </a:lnTo>
                  <a:lnTo>
                    <a:pt x="328" y="216"/>
                  </a:lnTo>
                  <a:lnTo>
                    <a:pt x="344" y="216"/>
                  </a:lnTo>
                  <a:lnTo>
                    <a:pt x="360" y="236"/>
                  </a:lnTo>
                  <a:lnTo>
                    <a:pt x="376" y="244"/>
                  </a:lnTo>
                  <a:lnTo>
                    <a:pt x="393" y="256"/>
                  </a:lnTo>
                  <a:lnTo>
                    <a:pt x="409" y="264"/>
                  </a:lnTo>
                  <a:lnTo>
                    <a:pt x="425" y="264"/>
                  </a:lnTo>
                  <a:lnTo>
                    <a:pt x="441" y="260"/>
                  </a:lnTo>
                  <a:lnTo>
                    <a:pt x="457" y="280"/>
                  </a:lnTo>
                  <a:lnTo>
                    <a:pt x="473" y="276"/>
                  </a:lnTo>
                  <a:lnTo>
                    <a:pt x="489" y="284"/>
                  </a:lnTo>
                  <a:lnTo>
                    <a:pt x="505" y="292"/>
                  </a:lnTo>
                  <a:lnTo>
                    <a:pt x="525" y="288"/>
                  </a:lnTo>
                  <a:lnTo>
                    <a:pt x="541" y="260"/>
                  </a:lnTo>
                  <a:lnTo>
                    <a:pt x="557" y="272"/>
                  </a:lnTo>
                  <a:lnTo>
                    <a:pt x="573" y="320"/>
                  </a:lnTo>
                  <a:lnTo>
                    <a:pt x="589" y="288"/>
                  </a:lnTo>
                  <a:lnTo>
                    <a:pt x="605" y="284"/>
                  </a:lnTo>
                  <a:lnTo>
                    <a:pt x="621" y="260"/>
                  </a:lnTo>
                  <a:lnTo>
                    <a:pt x="637" y="304"/>
                  </a:lnTo>
                  <a:lnTo>
                    <a:pt x="653" y="288"/>
                  </a:lnTo>
                  <a:lnTo>
                    <a:pt x="669" y="260"/>
                  </a:lnTo>
                  <a:lnTo>
                    <a:pt x="685" y="296"/>
                  </a:lnTo>
                  <a:lnTo>
                    <a:pt x="701" y="308"/>
                  </a:lnTo>
                  <a:lnTo>
                    <a:pt x="717" y="268"/>
                  </a:lnTo>
                  <a:lnTo>
                    <a:pt x="733" y="196"/>
                  </a:lnTo>
                  <a:lnTo>
                    <a:pt x="749" y="132"/>
                  </a:lnTo>
                  <a:lnTo>
                    <a:pt x="765" y="64"/>
                  </a:lnTo>
                  <a:lnTo>
                    <a:pt x="785" y="24"/>
                  </a:lnTo>
                  <a:lnTo>
                    <a:pt x="801" y="0"/>
                  </a:lnTo>
                  <a:lnTo>
                    <a:pt x="817" y="36"/>
                  </a:lnTo>
                  <a:lnTo>
                    <a:pt x="833" y="72"/>
                  </a:lnTo>
                  <a:lnTo>
                    <a:pt x="849" y="128"/>
                  </a:lnTo>
                  <a:lnTo>
                    <a:pt x="865" y="184"/>
                  </a:lnTo>
                  <a:lnTo>
                    <a:pt x="881" y="228"/>
                  </a:lnTo>
                  <a:lnTo>
                    <a:pt x="897" y="228"/>
                  </a:lnTo>
                  <a:lnTo>
                    <a:pt x="913" y="288"/>
                  </a:lnTo>
                  <a:lnTo>
                    <a:pt x="929" y="264"/>
                  </a:lnTo>
                  <a:lnTo>
                    <a:pt x="945" y="292"/>
                  </a:lnTo>
                  <a:lnTo>
                    <a:pt x="961" y="264"/>
                  </a:lnTo>
                  <a:lnTo>
                    <a:pt x="977" y="284"/>
                  </a:lnTo>
                  <a:lnTo>
                    <a:pt x="993" y="268"/>
                  </a:lnTo>
                  <a:lnTo>
                    <a:pt x="1009" y="264"/>
                  </a:lnTo>
                  <a:lnTo>
                    <a:pt x="1029" y="296"/>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7" name="Freeform 120"/>
            <p:cNvSpPr>
              <a:spLocks/>
            </p:cNvSpPr>
            <p:nvPr/>
          </p:nvSpPr>
          <p:spPr bwMode="auto">
            <a:xfrm>
              <a:off x="373" y="3092"/>
              <a:ext cx="1029" cy="424"/>
            </a:xfrm>
            <a:custGeom>
              <a:avLst/>
              <a:gdLst>
                <a:gd name="T0" fmla="*/ 20 w 1029"/>
                <a:gd name="T1" fmla="*/ 396 h 424"/>
                <a:gd name="T2" fmla="*/ 52 w 1029"/>
                <a:gd name="T3" fmla="*/ 404 h 424"/>
                <a:gd name="T4" fmla="*/ 84 w 1029"/>
                <a:gd name="T5" fmla="*/ 416 h 424"/>
                <a:gd name="T6" fmla="*/ 116 w 1029"/>
                <a:gd name="T7" fmla="*/ 412 h 424"/>
                <a:gd name="T8" fmla="*/ 148 w 1029"/>
                <a:gd name="T9" fmla="*/ 380 h 424"/>
                <a:gd name="T10" fmla="*/ 180 w 1029"/>
                <a:gd name="T11" fmla="*/ 284 h 424"/>
                <a:gd name="T12" fmla="*/ 212 w 1029"/>
                <a:gd name="T13" fmla="*/ 120 h 424"/>
                <a:gd name="T14" fmla="*/ 244 w 1029"/>
                <a:gd name="T15" fmla="*/ 0 h 424"/>
                <a:gd name="T16" fmla="*/ 280 w 1029"/>
                <a:gd name="T17" fmla="*/ 88 h 424"/>
                <a:gd name="T18" fmla="*/ 312 w 1029"/>
                <a:gd name="T19" fmla="*/ 252 h 424"/>
                <a:gd name="T20" fmla="*/ 344 w 1029"/>
                <a:gd name="T21" fmla="*/ 356 h 424"/>
                <a:gd name="T22" fmla="*/ 376 w 1029"/>
                <a:gd name="T23" fmla="*/ 396 h 424"/>
                <a:gd name="T24" fmla="*/ 409 w 1029"/>
                <a:gd name="T25" fmla="*/ 408 h 424"/>
                <a:gd name="T26" fmla="*/ 441 w 1029"/>
                <a:gd name="T27" fmla="*/ 412 h 424"/>
                <a:gd name="T28" fmla="*/ 473 w 1029"/>
                <a:gd name="T29" fmla="*/ 416 h 424"/>
                <a:gd name="T30" fmla="*/ 505 w 1029"/>
                <a:gd name="T31" fmla="*/ 416 h 424"/>
                <a:gd name="T32" fmla="*/ 541 w 1029"/>
                <a:gd name="T33" fmla="*/ 424 h 424"/>
                <a:gd name="T34" fmla="*/ 573 w 1029"/>
                <a:gd name="T35" fmla="*/ 396 h 424"/>
                <a:gd name="T36" fmla="*/ 605 w 1029"/>
                <a:gd name="T37" fmla="*/ 420 h 424"/>
                <a:gd name="T38" fmla="*/ 637 w 1029"/>
                <a:gd name="T39" fmla="*/ 416 h 424"/>
                <a:gd name="T40" fmla="*/ 669 w 1029"/>
                <a:gd name="T41" fmla="*/ 416 h 424"/>
                <a:gd name="T42" fmla="*/ 701 w 1029"/>
                <a:gd name="T43" fmla="*/ 420 h 424"/>
                <a:gd name="T44" fmla="*/ 733 w 1029"/>
                <a:gd name="T45" fmla="*/ 420 h 424"/>
                <a:gd name="T46" fmla="*/ 765 w 1029"/>
                <a:gd name="T47" fmla="*/ 412 h 424"/>
                <a:gd name="T48" fmla="*/ 801 w 1029"/>
                <a:gd name="T49" fmla="*/ 416 h 424"/>
                <a:gd name="T50" fmla="*/ 833 w 1029"/>
                <a:gd name="T51" fmla="*/ 416 h 424"/>
                <a:gd name="T52" fmla="*/ 865 w 1029"/>
                <a:gd name="T53" fmla="*/ 404 h 424"/>
                <a:gd name="T54" fmla="*/ 897 w 1029"/>
                <a:gd name="T55" fmla="*/ 420 h 424"/>
                <a:gd name="T56" fmla="*/ 929 w 1029"/>
                <a:gd name="T57" fmla="*/ 416 h 424"/>
                <a:gd name="T58" fmla="*/ 961 w 1029"/>
                <a:gd name="T59" fmla="*/ 408 h 424"/>
                <a:gd name="T60" fmla="*/ 993 w 1029"/>
                <a:gd name="T61" fmla="*/ 420 h 424"/>
                <a:gd name="T62" fmla="*/ 1029 w 1029"/>
                <a:gd name="T63" fmla="*/ 41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24">
                  <a:moveTo>
                    <a:pt x="0" y="400"/>
                  </a:moveTo>
                  <a:lnTo>
                    <a:pt x="20" y="396"/>
                  </a:lnTo>
                  <a:lnTo>
                    <a:pt x="36" y="404"/>
                  </a:lnTo>
                  <a:lnTo>
                    <a:pt x="52" y="404"/>
                  </a:lnTo>
                  <a:lnTo>
                    <a:pt x="68" y="412"/>
                  </a:lnTo>
                  <a:lnTo>
                    <a:pt x="84" y="416"/>
                  </a:lnTo>
                  <a:lnTo>
                    <a:pt x="100" y="396"/>
                  </a:lnTo>
                  <a:lnTo>
                    <a:pt x="116" y="412"/>
                  </a:lnTo>
                  <a:lnTo>
                    <a:pt x="132" y="408"/>
                  </a:lnTo>
                  <a:lnTo>
                    <a:pt x="148" y="380"/>
                  </a:lnTo>
                  <a:lnTo>
                    <a:pt x="164" y="340"/>
                  </a:lnTo>
                  <a:lnTo>
                    <a:pt x="180" y="284"/>
                  </a:lnTo>
                  <a:lnTo>
                    <a:pt x="196" y="208"/>
                  </a:lnTo>
                  <a:lnTo>
                    <a:pt x="212" y="120"/>
                  </a:lnTo>
                  <a:lnTo>
                    <a:pt x="228" y="40"/>
                  </a:lnTo>
                  <a:lnTo>
                    <a:pt x="244" y="0"/>
                  </a:lnTo>
                  <a:lnTo>
                    <a:pt x="264" y="20"/>
                  </a:lnTo>
                  <a:lnTo>
                    <a:pt x="280" y="88"/>
                  </a:lnTo>
                  <a:lnTo>
                    <a:pt x="296" y="172"/>
                  </a:lnTo>
                  <a:lnTo>
                    <a:pt x="312" y="252"/>
                  </a:lnTo>
                  <a:lnTo>
                    <a:pt x="328" y="316"/>
                  </a:lnTo>
                  <a:lnTo>
                    <a:pt x="344" y="356"/>
                  </a:lnTo>
                  <a:lnTo>
                    <a:pt x="360" y="380"/>
                  </a:lnTo>
                  <a:lnTo>
                    <a:pt x="376" y="396"/>
                  </a:lnTo>
                  <a:lnTo>
                    <a:pt x="393" y="404"/>
                  </a:lnTo>
                  <a:lnTo>
                    <a:pt x="409" y="408"/>
                  </a:lnTo>
                  <a:lnTo>
                    <a:pt x="425" y="408"/>
                  </a:lnTo>
                  <a:lnTo>
                    <a:pt x="441" y="412"/>
                  </a:lnTo>
                  <a:lnTo>
                    <a:pt x="457" y="412"/>
                  </a:lnTo>
                  <a:lnTo>
                    <a:pt x="473" y="416"/>
                  </a:lnTo>
                  <a:lnTo>
                    <a:pt x="489" y="416"/>
                  </a:lnTo>
                  <a:lnTo>
                    <a:pt x="505" y="416"/>
                  </a:lnTo>
                  <a:lnTo>
                    <a:pt x="525" y="420"/>
                  </a:lnTo>
                  <a:lnTo>
                    <a:pt x="541" y="424"/>
                  </a:lnTo>
                  <a:lnTo>
                    <a:pt x="557" y="416"/>
                  </a:lnTo>
                  <a:lnTo>
                    <a:pt x="573" y="396"/>
                  </a:lnTo>
                  <a:lnTo>
                    <a:pt x="589" y="408"/>
                  </a:lnTo>
                  <a:lnTo>
                    <a:pt x="605" y="420"/>
                  </a:lnTo>
                  <a:lnTo>
                    <a:pt x="621" y="420"/>
                  </a:lnTo>
                  <a:lnTo>
                    <a:pt x="637" y="416"/>
                  </a:lnTo>
                  <a:lnTo>
                    <a:pt x="653" y="420"/>
                  </a:lnTo>
                  <a:lnTo>
                    <a:pt x="669" y="416"/>
                  </a:lnTo>
                  <a:lnTo>
                    <a:pt x="685" y="424"/>
                  </a:lnTo>
                  <a:lnTo>
                    <a:pt x="701" y="420"/>
                  </a:lnTo>
                  <a:lnTo>
                    <a:pt x="717" y="420"/>
                  </a:lnTo>
                  <a:lnTo>
                    <a:pt x="733" y="420"/>
                  </a:lnTo>
                  <a:lnTo>
                    <a:pt x="749" y="420"/>
                  </a:lnTo>
                  <a:lnTo>
                    <a:pt x="765" y="412"/>
                  </a:lnTo>
                  <a:lnTo>
                    <a:pt x="785" y="420"/>
                  </a:lnTo>
                  <a:lnTo>
                    <a:pt x="801" y="416"/>
                  </a:lnTo>
                  <a:lnTo>
                    <a:pt x="817" y="420"/>
                  </a:lnTo>
                  <a:lnTo>
                    <a:pt x="833" y="416"/>
                  </a:lnTo>
                  <a:lnTo>
                    <a:pt x="849" y="404"/>
                  </a:lnTo>
                  <a:lnTo>
                    <a:pt x="865" y="404"/>
                  </a:lnTo>
                  <a:lnTo>
                    <a:pt x="881" y="412"/>
                  </a:lnTo>
                  <a:lnTo>
                    <a:pt x="897" y="420"/>
                  </a:lnTo>
                  <a:lnTo>
                    <a:pt x="913" y="404"/>
                  </a:lnTo>
                  <a:lnTo>
                    <a:pt x="929" y="416"/>
                  </a:lnTo>
                  <a:lnTo>
                    <a:pt x="945" y="420"/>
                  </a:lnTo>
                  <a:lnTo>
                    <a:pt x="961" y="408"/>
                  </a:lnTo>
                  <a:lnTo>
                    <a:pt x="977" y="408"/>
                  </a:lnTo>
                  <a:lnTo>
                    <a:pt x="993" y="420"/>
                  </a:lnTo>
                  <a:lnTo>
                    <a:pt x="1009" y="420"/>
                  </a:lnTo>
                  <a:lnTo>
                    <a:pt x="1029" y="416"/>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8" name="Freeform 121"/>
            <p:cNvSpPr>
              <a:spLocks/>
            </p:cNvSpPr>
            <p:nvPr/>
          </p:nvSpPr>
          <p:spPr bwMode="auto">
            <a:xfrm>
              <a:off x="373" y="3204"/>
              <a:ext cx="1029" cy="392"/>
            </a:xfrm>
            <a:custGeom>
              <a:avLst/>
              <a:gdLst>
                <a:gd name="T0" fmla="*/ 20 w 1029"/>
                <a:gd name="T1" fmla="*/ 284 h 392"/>
                <a:gd name="T2" fmla="*/ 52 w 1029"/>
                <a:gd name="T3" fmla="*/ 268 h 392"/>
                <a:gd name="T4" fmla="*/ 84 w 1029"/>
                <a:gd name="T5" fmla="*/ 260 h 392"/>
                <a:gd name="T6" fmla="*/ 116 w 1029"/>
                <a:gd name="T7" fmla="*/ 276 h 392"/>
                <a:gd name="T8" fmla="*/ 148 w 1029"/>
                <a:gd name="T9" fmla="*/ 304 h 392"/>
                <a:gd name="T10" fmla="*/ 180 w 1029"/>
                <a:gd name="T11" fmla="*/ 264 h 392"/>
                <a:gd name="T12" fmla="*/ 212 w 1029"/>
                <a:gd name="T13" fmla="*/ 328 h 392"/>
                <a:gd name="T14" fmla="*/ 244 w 1029"/>
                <a:gd name="T15" fmla="*/ 392 h 392"/>
                <a:gd name="T16" fmla="*/ 280 w 1029"/>
                <a:gd name="T17" fmla="*/ 308 h 392"/>
                <a:gd name="T18" fmla="*/ 312 w 1029"/>
                <a:gd name="T19" fmla="*/ 236 h 392"/>
                <a:gd name="T20" fmla="*/ 344 w 1029"/>
                <a:gd name="T21" fmla="*/ 216 h 392"/>
                <a:gd name="T22" fmla="*/ 376 w 1029"/>
                <a:gd name="T23" fmla="*/ 244 h 392"/>
                <a:gd name="T24" fmla="*/ 409 w 1029"/>
                <a:gd name="T25" fmla="*/ 264 h 392"/>
                <a:gd name="T26" fmla="*/ 441 w 1029"/>
                <a:gd name="T27" fmla="*/ 260 h 392"/>
                <a:gd name="T28" fmla="*/ 473 w 1029"/>
                <a:gd name="T29" fmla="*/ 276 h 392"/>
                <a:gd name="T30" fmla="*/ 505 w 1029"/>
                <a:gd name="T31" fmla="*/ 292 h 392"/>
                <a:gd name="T32" fmla="*/ 541 w 1029"/>
                <a:gd name="T33" fmla="*/ 260 h 392"/>
                <a:gd name="T34" fmla="*/ 573 w 1029"/>
                <a:gd name="T35" fmla="*/ 320 h 392"/>
                <a:gd name="T36" fmla="*/ 605 w 1029"/>
                <a:gd name="T37" fmla="*/ 284 h 392"/>
                <a:gd name="T38" fmla="*/ 637 w 1029"/>
                <a:gd name="T39" fmla="*/ 304 h 392"/>
                <a:gd name="T40" fmla="*/ 669 w 1029"/>
                <a:gd name="T41" fmla="*/ 260 h 392"/>
                <a:gd name="T42" fmla="*/ 701 w 1029"/>
                <a:gd name="T43" fmla="*/ 308 h 392"/>
                <a:gd name="T44" fmla="*/ 733 w 1029"/>
                <a:gd name="T45" fmla="*/ 196 h 392"/>
                <a:gd name="T46" fmla="*/ 765 w 1029"/>
                <a:gd name="T47" fmla="*/ 64 h 392"/>
                <a:gd name="T48" fmla="*/ 801 w 1029"/>
                <a:gd name="T49" fmla="*/ 0 h 392"/>
                <a:gd name="T50" fmla="*/ 833 w 1029"/>
                <a:gd name="T51" fmla="*/ 72 h 392"/>
                <a:gd name="T52" fmla="*/ 865 w 1029"/>
                <a:gd name="T53" fmla="*/ 184 h 392"/>
                <a:gd name="T54" fmla="*/ 897 w 1029"/>
                <a:gd name="T55" fmla="*/ 228 h 392"/>
                <a:gd name="T56" fmla="*/ 929 w 1029"/>
                <a:gd name="T57" fmla="*/ 264 h 392"/>
                <a:gd name="T58" fmla="*/ 961 w 1029"/>
                <a:gd name="T59" fmla="*/ 264 h 392"/>
                <a:gd name="T60" fmla="*/ 993 w 1029"/>
                <a:gd name="T61" fmla="*/ 268 h 392"/>
                <a:gd name="T62" fmla="*/ 1029 w 1029"/>
                <a:gd name="T63" fmla="*/ 2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92">
                  <a:moveTo>
                    <a:pt x="0" y="288"/>
                  </a:moveTo>
                  <a:lnTo>
                    <a:pt x="20" y="284"/>
                  </a:lnTo>
                  <a:lnTo>
                    <a:pt x="36" y="316"/>
                  </a:lnTo>
                  <a:lnTo>
                    <a:pt x="52" y="268"/>
                  </a:lnTo>
                  <a:lnTo>
                    <a:pt x="68" y="284"/>
                  </a:lnTo>
                  <a:lnTo>
                    <a:pt x="84" y="260"/>
                  </a:lnTo>
                  <a:lnTo>
                    <a:pt x="100" y="328"/>
                  </a:lnTo>
                  <a:lnTo>
                    <a:pt x="116" y="276"/>
                  </a:lnTo>
                  <a:lnTo>
                    <a:pt x="132" y="272"/>
                  </a:lnTo>
                  <a:lnTo>
                    <a:pt x="148" y="304"/>
                  </a:lnTo>
                  <a:lnTo>
                    <a:pt x="164" y="288"/>
                  </a:lnTo>
                  <a:lnTo>
                    <a:pt x="180" y="264"/>
                  </a:lnTo>
                  <a:lnTo>
                    <a:pt x="196" y="296"/>
                  </a:lnTo>
                  <a:lnTo>
                    <a:pt x="212" y="328"/>
                  </a:lnTo>
                  <a:lnTo>
                    <a:pt x="228" y="372"/>
                  </a:lnTo>
                  <a:lnTo>
                    <a:pt x="244" y="392"/>
                  </a:lnTo>
                  <a:lnTo>
                    <a:pt x="264" y="356"/>
                  </a:lnTo>
                  <a:lnTo>
                    <a:pt x="280" y="308"/>
                  </a:lnTo>
                  <a:lnTo>
                    <a:pt x="296" y="288"/>
                  </a:lnTo>
                  <a:lnTo>
                    <a:pt x="312" y="236"/>
                  </a:lnTo>
                  <a:lnTo>
                    <a:pt x="328" y="216"/>
                  </a:lnTo>
                  <a:lnTo>
                    <a:pt x="344" y="216"/>
                  </a:lnTo>
                  <a:lnTo>
                    <a:pt x="360" y="236"/>
                  </a:lnTo>
                  <a:lnTo>
                    <a:pt x="376" y="244"/>
                  </a:lnTo>
                  <a:lnTo>
                    <a:pt x="393" y="256"/>
                  </a:lnTo>
                  <a:lnTo>
                    <a:pt x="409" y="264"/>
                  </a:lnTo>
                  <a:lnTo>
                    <a:pt x="425" y="264"/>
                  </a:lnTo>
                  <a:lnTo>
                    <a:pt x="441" y="260"/>
                  </a:lnTo>
                  <a:lnTo>
                    <a:pt x="457" y="280"/>
                  </a:lnTo>
                  <a:lnTo>
                    <a:pt x="473" y="276"/>
                  </a:lnTo>
                  <a:lnTo>
                    <a:pt x="489" y="284"/>
                  </a:lnTo>
                  <a:lnTo>
                    <a:pt x="505" y="292"/>
                  </a:lnTo>
                  <a:lnTo>
                    <a:pt x="525" y="288"/>
                  </a:lnTo>
                  <a:lnTo>
                    <a:pt x="541" y="260"/>
                  </a:lnTo>
                  <a:lnTo>
                    <a:pt x="557" y="272"/>
                  </a:lnTo>
                  <a:lnTo>
                    <a:pt x="573" y="320"/>
                  </a:lnTo>
                  <a:lnTo>
                    <a:pt x="589" y="288"/>
                  </a:lnTo>
                  <a:lnTo>
                    <a:pt x="605" y="284"/>
                  </a:lnTo>
                  <a:lnTo>
                    <a:pt x="621" y="260"/>
                  </a:lnTo>
                  <a:lnTo>
                    <a:pt x="637" y="304"/>
                  </a:lnTo>
                  <a:lnTo>
                    <a:pt x="653" y="288"/>
                  </a:lnTo>
                  <a:lnTo>
                    <a:pt x="669" y="260"/>
                  </a:lnTo>
                  <a:lnTo>
                    <a:pt x="685" y="296"/>
                  </a:lnTo>
                  <a:lnTo>
                    <a:pt x="701" y="308"/>
                  </a:lnTo>
                  <a:lnTo>
                    <a:pt x="717" y="268"/>
                  </a:lnTo>
                  <a:lnTo>
                    <a:pt x="733" y="196"/>
                  </a:lnTo>
                  <a:lnTo>
                    <a:pt x="749" y="132"/>
                  </a:lnTo>
                  <a:lnTo>
                    <a:pt x="765" y="64"/>
                  </a:lnTo>
                  <a:lnTo>
                    <a:pt x="785" y="24"/>
                  </a:lnTo>
                  <a:lnTo>
                    <a:pt x="801" y="0"/>
                  </a:lnTo>
                  <a:lnTo>
                    <a:pt x="817" y="36"/>
                  </a:lnTo>
                  <a:lnTo>
                    <a:pt x="833" y="72"/>
                  </a:lnTo>
                  <a:lnTo>
                    <a:pt x="849" y="128"/>
                  </a:lnTo>
                  <a:lnTo>
                    <a:pt x="865" y="184"/>
                  </a:lnTo>
                  <a:lnTo>
                    <a:pt x="881" y="228"/>
                  </a:lnTo>
                  <a:lnTo>
                    <a:pt x="897" y="228"/>
                  </a:lnTo>
                  <a:lnTo>
                    <a:pt x="913" y="288"/>
                  </a:lnTo>
                  <a:lnTo>
                    <a:pt x="929" y="264"/>
                  </a:lnTo>
                  <a:lnTo>
                    <a:pt x="945" y="292"/>
                  </a:lnTo>
                  <a:lnTo>
                    <a:pt x="961" y="264"/>
                  </a:lnTo>
                  <a:lnTo>
                    <a:pt x="977" y="284"/>
                  </a:lnTo>
                  <a:lnTo>
                    <a:pt x="993" y="268"/>
                  </a:lnTo>
                  <a:lnTo>
                    <a:pt x="1009" y="264"/>
                  </a:lnTo>
                  <a:lnTo>
                    <a:pt x="1029" y="296"/>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9" name="Rectangle 122"/>
            <p:cNvSpPr>
              <a:spLocks noChangeArrowheads="1"/>
            </p:cNvSpPr>
            <p:nvPr/>
          </p:nvSpPr>
          <p:spPr bwMode="auto">
            <a:xfrm>
              <a:off x="669" y="2544"/>
              <a:ext cx="432"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Narrow" pitchFamily="34" charset="0"/>
                  <a:cs typeface="Arial" pitchFamily="34" charset="0"/>
                </a:rPr>
                <a:t>hidden causes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00" name="Freeform 123"/>
            <p:cNvSpPr>
              <a:spLocks/>
            </p:cNvSpPr>
            <p:nvPr/>
          </p:nvSpPr>
          <p:spPr bwMode="auto">
            <a:xfrm>
              <a:off x="373" y="2724"/>
              <a:ext cx="1029" cy="784"/>
            </a:xfrm>
            <a:custGeom>
              <a:avLst/>
              <a:gdLst>
                <a:gd name="T0" fmla="*/ 20 w 1029"/>
                <a:gd name="T1" fmla="*/ 768 h 784"/>
                <a:gd name="T2" fmla="*/ 52 w 1029"/>
                <a:gd name="T3" fmla="*/ 768 h 784"/>
                <a:gd name="T4" fmla="*/ 84 w 1029"/>
                <a:gd name="T5" fmla="*/ 768 h 784"/>
                <a:gd name="T6" fmla="*/ 116 w 1029"/>
                <a:gd name="T7" fmla="*/ 768 h 784"/>
                <a:gd name="T8" fmla="*/ 148 w 1029"/>
                <a:gd name="T9" fmla="*/ 768 h 784"/>
                <a:gd name="T10" fmla="*/ 180 w 1029"/>
                <a:gd name="T11" fmla="*/ 768 h 784"/>
                <a:gd name="T12" fmla="*/ 212 w 1029"/>
                <a:gd name="T13" fmla="*/ 768 h 784"/>
                <a:gd name="T14" fmla="*/ 244 w 1029"/>
                <a:gd name="T15" fmla="*/ 768 h 784"/>
                <a:gd name="T16" fmla="*/ 280 w 1029"/>
                <a:gd name="T17" fmla="*/ 768 h 784"/>
                <a:gd name="T18" fmla="*/ 312 w 1029"/>
                <a:gd name="T19" fmla="*/ 768 h 784"/>
                <a:gd name="T20" fmla="*/ 344 w 1029"/>
                <a:gd name="T21" fmla="*/ 768 h 784"/>
                <a:gd name="T22" fmla="*/ 376 w 1029"/>
                <a:gd name="T23" fmla="*/ 768 h 784"/>
                <a:gd name="T24" fmla="*/ 409 w 1029"/>
                <a:gd name="T25" fmla="*/ 768 h 784"/>
                <a:gd name="T26" fmla="*/ 441 w 1029"/>
                <a:gd name="T27" fmla="*/ 768 h 784"/>
                <a:gd name="T28" fmla="*/ 473 w 1029"/>
                <a:gd name="T29" fmla="*/ 768 h 784"/>
                <a:gd name="T30" fmla="*/ 505 w 1029"/>
                <a:gd name="T31" fmla="*/ 768 h 784"/>
                <a:gd name="T32" fmla="*/ 541 w 1029"/>
                <a:gd name="T33" fmla="*/ 760 h 784"/>
                <a:gd name="T34" fmla="*/ 573 w 1029"/>
                <a:gd name="T35" fmla="*/ 776 h 784"/>
                <a:gd name="T36" fmla="*/ 605 w 1029"/>
                <a:gd name="T37" fmla="*/ 776 h 784"/>
                <a:gd name="T38" fmla="*/ 637 w 1029"/>
                <a:gd name="T39" fmla="*/ 768 h 784"/>
                <a:gd name="T40" fmla="*/ 669 w 1029"/>
                <a:gd name="T41" fmla="*/ 764 h 784"/>
                <a:gd name="T42" fmla="*/ 701 w 1029"/>
                <a:gd name="T43" fmla="*/ 768 h 784"/>
                <a:gd name="T44" fmla="*/ 733 w 1029"/>
                <a:gd name="T45" fmla="*/ 732 h 784"/>
                <a:gd name="T46" fmla="*/ 765 w 1029"/>
                <a:gd name="T47" fmla="*/ 484 h 784"/>
                <a:gd name="T48" fmla="*/ 801 w 1029"/>
                <a:gd name="T49" fmla="*/ 156 h 784"/>
                <a:gd name="T50" fmla="*/ 833 w 1029"/>
                <a:gd name="T51" fmla="*/ 0 h 784"/>
                <a:gd name="T52" fmla="*/ 865 w 1029"/>
                <a:gd name="T53" fmla="*/ 60 h 784"/>
                <a:gd name="T54" fmla="*/ 897 w 1029"/>
                <a:gd name="T55" fmla="*/ 228 h 784"/>
                <a:gd name="T56" fmla="*/ 929 w 1029"/>
                <a:gd name="T57" fmla="*/ 396 h 784"/>
                <a:gd name="T58" fmla="*/ 961 w 1029"/>
                <a:gd name="T59" fmla="*/ 520 h 784"/>
                <a:gd name="T60" fmla="*/ 993 w 1029"/>
                <a:gd name="T61" fmla="*/ 588 h 784"/>
                <a:gd name="T62" fmla="*/ 1029 w 1029"/>
                <a:gd name="T63" fmla="*/ 65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4">
                  <a:moveTo>
                    <a:pt x="0" y="768"/>
                  </a:moveTo>
                  <a:lnTo>
                    <a:pt x="20" y="768"/>
                  </a:lnTo>
                  <a:lnTo>
                    <a:pt x="36" y="768"/>
                  </a:lnTo>
                  <a:lnTo>
                    <a:pt x="52" y="768"/>
                  </a:lnTo>
                  <a:lnTo>
                    <a:pt x="68" y="768"/>
                  </a:lnTo>
                  <a:lnTo>
                    <a:pt x="84" y="768"/>
                  </a:lnTo>
                  <a:lnTo>
                    <a:pt x="100" y="768"/>
                  </a:lnTo>
                  <a:lnTo>
                    <a:pt x="116" y="768"/>
                  </a:lnTo>
                  <a:lnTo>
                    <a:pt x="132" y="768"/>
                  </a:lnTo>
                  <a:lnTo>
                    <a:pt x="148" y="768"/>
                  </a:lnTo>
                  <a:lnTo>
                    <a:pt x="164" y="768"/>
                  </a:lnTo>
                  <a:lnTo>
                    <a:pt x="180" y="768"/>
                  </a:lnTo>
                  <a:lnTo>
                    <a:pt x="196" y="768"/>
                  </a:lnTo>
                  <a:lnTo>
                    <a:pt x="212" y="768"/>
                  </a:lnTo>
                  <a:lnTo>
                    <a:pt x="228" y="768"/>
                  </a:lnTo>
                  <a:lnTo>
                    <a:pt x="244" y="768"/>
                  </a:lnTo>
                  <a:lnTo>
                    <a:pt x="264" y="768"/>
                  </a:lnTo>
                  <a:lnTo>
                    <a:pt x="280" y="768"/>
                  </a:lnTo>
                  <a:lnTo>
                    <a:pt x="296" y="768"/>
                  </a:lnTo>
                  <a:lnTo>
                    <a:pt x="312" y="768"/>
                  </a:lnTo>
                  <a:lnTo>
                    <a:pt x="328" y="768"/>
                  </a:lnTo>
                  <a:lnTo>
                    <a:pt x="344" y="768"/>
                  </a:lnTo>
                  <a:lnTo>
                    <a:pt x="360" y="768"/>
                  </a:lnTo>
                  <a:lnTo>
                    <a:pt x="376" y="768"/>
                  </a:lnTo>
                  <a:lnTo>
                    <a:pt x="393" y="768"/>
                  </a:lnTo>
                  <a:lnTo>
                    <a:pt x="409" y="768"/>
                  </a:lnTo>
                  <a:lnTo>
                    <a:pt x="425" y="768"/>
                  </a:lnTo>
                  <a:lnTo>
                    <a:pt x="441" y="768"/>
                  </a:lnTo>
                  <a:lnTo>
                    <a:pt x="457" y="768"/>
                  </a:lnTo>
                  <a:lnTo>
                    <a:pt x="473" y="768"/>
                  </a:lnTo>
                  <a:lnTo>
                    <a:pt x="489" y="768"/>
                  </a:lnTo>
                  <a:lnTo>
                    <a:pt x="505" y="768"/>
                  </a:lnTo>
                  <a:lnTo>
                    <a:pt x="525" y="768"/>
                  </a:lnTo>
                  <a:lnTo>
                    <a:pt x="541" y="760"/>
                  </a:lnTo>
                  <a:lnTo>
                    <a:pt x="557" y="768"/>
                  </a:lnTo>
                  <a:lnTo>
                    <a:pt x="573" y="776"/>
                  </a:lnTo>
                  <a:lnTo>
                    <a:pt x="589" y="784"/>
                  </a:lnTo>
                  <a:lnTo>
                    <a:pt x="605" y="776"/>
                  </a:lnTo>
                  <a:lnTo>
                    <a:pt x="621" y="764"/>
                  </a:lnTo>
                  <a:lnTo>
                    <a:pt x="637" y="768"/>
                  </a:lnTo>
                  <a:lnTo>
                    <a:pt x="653" y="764"/>
                  </a:lnTo>
                  <a:lnTo>
                    <a:pt x="669" y="764"/>
                  </a:lnTo>
                  <a:lnTo>
                    <a:pt x="685" y="764"/>
                  </a:lnTo>
                  <a:lnTo>
                    <a:pt x="701" y="768"/>
                  </a:lnTo>
                  <a:lnTo>
                    <a:pt x="717" y="764"/>
                  </a:lnTo>
                  <a:lnTo>
                    <a:pt x="733" y="732"/>
                  </a:lnTo>
                  <a:lnTo>
                    <a:pt x="749" y="636"/>
                  </a:lnTo>
                  <a:lnTo>
                    <a:pt x="765" y="484"/>
                  </a:lnTo>
                  <a:lnTo>
                    <a:pt x="785" y="312"/>
                  </a:lnTo>
                  <a:lnTo>
                    <a:pt x="801" y="156"/>
                  </a:lnTo>
                  <a:lnTo>
                    <a:pt x="817" y="52"/>
                  </a:lnTo>
                  <a:lnTo>
                    <a:pt x="833" y="0"/>
                  </a:lnTo>
                  <a:lnTo>
                    <a:pt x="849" y="4"/>
                  </a:lnTo>
                  <a:lnTo>
                    <a:pt x="865" y="60"/>
                  </a:lnTo>
                  <a:lnTo>
                    <a:pt x="881" y="140"/>
                  </a:lnTo>
                  <a:lnTo>
                    <a:pt x="897" y="228"/>
                  </a:lnTo>
                  <a:lnTo>
                    <a:pt x="913" y="316"/>
                  </a:lnTo>
                  <a:lnTo>
                    <a:pt x="929" y="396"/>
                  </a:lnTo>
                  <a:lnTo>
                    <a:pt x="945" y="464"/>
                  </a:lnTo>
                  <a:lnTo>
                    <a:pt x="961" y="520"/>
                  </a:lnTo>
                  <a:lnTo>
                    <a:pt x="977" y="560"/>
                  </a:lnTo>
                  <a:lnTo>
                    <a:pt x="993" y="588"/>
                  </a:lnTo>
                  <a:lnTo>
                    <a:pt x="1009" y="620"/>
                  </a:lnTo>
                  <a:lnTo>
                    <a:pt x="1029" y="656"/>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1" name="Rectangle 124"/>
            <p:cNvSpPr>
              <a:spLocks noChangeArrowheads="1"/>
            </p:cNvSpPr>
            <p:nvPr/>
          </p:nvSpPr>
          <p:spPr bwMode="auto">
            <a:xfrm>
              <a:off x="830" y="3776"/>
              <a:ext cx="306"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02" name="Rectangle 125"/>
            <p:cNvSpPr>
              <a:spLocks noChangeArrowheads="1"/>
            </p:cNvSpPr>
            <p:nvPr/>
          </p:nvSpPr>
          <p:spPr bwMode="auto">
            <a:xfrm>
              <a:off x="1726" y="2672"/>
              <a:ext cx="1029" cy="102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03" name="Rectangle 126"/>
            <p:cNvSpPr>
              <a:spLocks noChangeArrowheads="1"/>
            </p:cNvSpPr>
            <p:nvPr/>
          </p:nvSpPr>
          <p:spPr bwMode="auto">
            <a:xfrm>
              <a:off x="1726" y="2672"/>
              <a:ext cx="1029" cy="1028"/>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4" name="Line 127"/>
            <p:cNvSpPr>
              <a:spLocks noChangeShapeType="1"/>
            </p:cNvSpPr>
            <p:nvPr/>
          </p:nvSpPr>
          <p:spPr bwMode="auto">
            <a:xfrm>
              <a:off x="1726" y="3700"/>
              <a:ext cx="102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5" name="Line 128"/>
            <p:cNvSpPr>
              <a:spLocks noChangeShapeType="1"/>
            </p:cNvSpPr>
            <p:nvPr/>
          </p:nvSpPr>
          <p:spPr bwMode="auto">
            <a:xfrm flipV="1">
              <a:off x="1726" y="2672"/>
              <a:ext cx="0" cy="102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6" name="Line 129"/>
            <p:cNvSpPr>
              <a:spLocks noChangeShapeType="1"/>
            </p:cNvSpPr>
            <p:nvPr/>
          </p:nvSpPr>
          <p:spPr bwMode="auto">
            <a:xfrm flipV="1">
              <a:off x="1870" y="3688"/>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7" name="Rectangle 130"/>
            <p:cNvSpPr>
              <a:spLocks noChangeArrowheads="1"/>
            </p:cNvSpPr>
            <p:nvPr/>
          </p:nvSpPr>
          <p:spPr bwMode="auto">
            <a:xfrm>
              <a:off x="1846"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08" name="Line 131"/>
            <p:cNvSpPr>
              <a:spLocks noChangeShapeType="1"/>
            </p:cNvSpPr>
            <p:nvPr/>
          </p:nvSpPr>
          <p:spPr bwMode="auto">
            <a:xfrm flipV="1">
              <a:off x="2034" y="3688"/>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9" name="Rectangle 132"/>
            <p:cNvSpPr>
              <a:spLocks noChangeArrowheads="1"/>
            </p:cNvSpPr>
            <p:nvPr/>
          </p:nvSpPr>
          <p:spPr bwMode="auto">
            <a:xfrm>
              <a:off x="2010"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10" name="Line 133"/>
            <p:cNvSpPr>
              <a:spLocks noChangeShapeType="1"/>
            </p:cNvSpPr>
            <p:nvPr/>
          </p:nvSpPr>
          <p:spPr bwMode="auto">
            <a:xfrm flipV="1">
              <a:off x="2198" y="3688"/>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1" name="Rectangle 134"/>
            <p:cNvSpPr>
              <a:spLocks noChangeArrowheads="1"/>
            </p:cNvSpPr>
            <p:nvPr/>
          </p:nvSpPr>
          <p:spPr bwMode="auto">
            <a:xfrm>
              <a:off x="2174"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12" name="Line 135"/>
            <p:cNvSpPr>
              <a:spLocks noChangeShapeType="1"/>
            </p:cNvSpPr>
            <p:nvPr/>
          </p:nvSpPr>
          <p:spPr bwMode="auto">
            <a:xfrm flipV="1">
              <a:off x="2363" y="3688"/>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3" name="Rectangle 136"/>
            <p:cNvSpPr>
              <a:spLocks noChangeArrowheads="1"/>
            </p:cNvSpPr>
            <p:nvPr/>
          </p:nvSpPr>
          <p:spPr bwMode="auto">
            <a:xfrm>
              <a:off x="2339"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14" name="Line 137"/>
            <p:cNvSpPr>
              <a:spLocks noChangeShapeType="1"/>
            </p:cNvSpPr>
            <p:nvPr/>
          </p:nvSpPr>
          <p:spPr bwMode="auto">
            <a:xfrm flipV="1">
              <a:off x="2523" y="3688"/>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5" name="Rectangle 138"/>
            <p:cNvSpPr>
              <a:spLocks noChangeArrowheads="1"/>
            </p:cNvSpPr>
            <p:nvPr/>
          </p:nvSpPr>
          <p:spPr bwMode="auto">
            <a:xfrm>
              <a:off x="2499"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16" name="Line 139"/>
            <p:cNvSpPr>
              <a:spLocks noChangeShapeType="1"/>
            </p:cNvSpPr>
            <p:nvPr/>
          </p:nvSpPr>
          <p:spPr bwMode="auto">
            <a:xfrm flipV="1">
              <a:off x="2687" y="3688"/>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7" name="Rectangle 140"/>
            <p:cNvSpPr>
              <a:spLocks noChangeArrowheads="1"/>
            </p:cNvSpPr>
            <p:nvPr/>
          </p:nvSpPr>
          <p:spPr bwMode="auto">
            <a:xfrm>
              <a:off x="2663"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18" name="Line 141"/>
            <p:cNvSpPr>
              <a:spLocks noChangeShapeType="1"/>
            </p:cNvSpPr>
            <p:nvPr/>
          </p:nvSpPr>
          <p:spPr bwMode="auto">
            <a:xfrm>
              <a:off x="1726" y="3700"/>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9" name="Rectangle 142"/>
            <p:cNvSpPr>
              <a:spLocks noChangeArrowheads="1"/>
            </p:cNvSpPr>
            <p:nvPr/>
          </p:nvSpPr>
          <p:spPr bwMode="auto">
            <a:xfrm>
              <a:off x="1634" y="3668"/>
              <a:ext cx="75"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20" name="Line 143"/>
            <p:cNvSpPr>
              <a:spLocks noChangeShapeType="1"/>
            </p:cNvSpPr>
            <p:nvPr/>
          </p:nvSpPr>
          <p:spPr bwMode="auto">
            <a:xfrm>
              <a:off x="1726" y="3492"/>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1" name="Rectangle 144"/>
            <p:cNvSpPr>
              <a:spLocks noChangeArrowheads="1"/>
            </p:cNvSpPr>
            <p:nvPr/>
          </p:nvSpPr>
          <p:spPr bwMode="auto">
            <a:xfrm>
              <a:off x="1686" y="3460"/>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22" name="Line 145"/>
            <p:cNvSpPr>
              <a:spLocks noChangeShapeType="1"/>
            </p:cNvSpPr>
            <p:nvPr/>
          </p:nvSpPr>
          <p:spPr bwMode="auto">
            <a:xfrm>
              <a:off x="1726" y="3288"/>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3" name="Rectangle 146"/>
            <p:cNvSpPr>
              <a:spLocks noChangeArrowheads="1"/>
            </p:cNvSpPr>
            <p:nvPr/>
          </p:nvSpPr>
          <p:spPr bwMode="auto">
            <a:xfrm>
              <a:off x="1650" y="3256"/>
              <a:ext cx="61"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24" name="Line 147"/>
            <p:cNvSpPr>
              <a:spLocks noChangeShapeType="1"/>
            </p:cNvSpPr>
            <p:nvPr/>
          </p:nvSpPr>
          <p:spPr bwMode="auto">
            <a:xfrm>
              <a:off x="1726" y="3080"/>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5" name="Rectangle 148"/>
            <p:cNvSpPr>
              <a:spLocks noChangeArrowheads="1"/>
            </p:cNvSpPr>
            <p:nvPr/>
          </p:nvSpPr>
          <p:spPr bwMode="auto">
            <a:xfrm>
              <a:off x="1686" y="3048"/>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26" name="Line 149"/>
            <p:cNvSpPr>
              <a:spLocks noChangeShapeType="1"/>
            </p:cNvSpPr>
            <p:nvPr/>
          </p:nvSpPr>
          <p:spPr bwMode="auto">
            <a:xfrm>
              <a:off x="1726" y="2876"/>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7" name="Rectangle 150"/>
            <p:cNvSpPr>
              <a:spLocks noChangeArrowheads="1"/>
            </p:cNvSpPr>
            <p:nvPr/>
          </p:nvSpPr>
          <p:spPr bwMode="auto">
            <a:xfrm>
              <a:off x="1650" y="2844"/>
              <a:ext cx="61"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28" name="Line 151"/>
            <p:cNvSpPr>
              <a:spLocks noChangeShapeType="1"/>
            </p:cNvSpPr>
            <p:nvPr/>
          </p:nvSpPr>
          <p:spPr bwMode="auto">
            <a:xfrm>
              <a:off x="1726" y="2672"/>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9" name="Rectangle 152"/>
            <p:cNvSpPr>
              <a:spLocks noChangeArrowheads="1"/>
            </p:cNvSpPr>
            <p:nvPr/>
          </p:nvSpPr>
          <p:spPr bwMode="auto">
            <a:xfrm>
              <a:off x="1686" y="2640"/>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30" name="Freeform 153"/>
            <p:cNvSpPr>
              <a:spLocks/>
            </p:cNvSpPr>
            <p:nvPr/>
          </p:nvSpPr>
          <p:spPr bwMode="auto">
            <a:xfrm>
              <a:off x="1726" y="3140"/>
              <a:ext cx="1029" cy="356"/>
            </a:xfrm>
            <a:custGeom>
              <a:avLst/>
              <a:gdLst>
                <a:gd name="T0" fmla="*/ 16 w 1029"/>
                <a:gd name="T1" fmla="*/ 352 h 356"/>
                <a:gd name="T2" fmla="*/ 48 w 1029"/>
                <a:gd name="T3" fmla="*/ 352 h 356"/>
                <a:gd name="T4" fmla="*/ 80 w 1029"/>
                <a:gd name="T5" fmla="*/ 352 h 356"/>
                <a:gd name="T6" fmla="*/ 112 w 1029"/>
                <a:gd name="T7" fmla="*/ 352 h 356"/>
                <a:gd name="T8" fmla="*/ 144 w 1029"/>
                <a:gd name="T9" fmla="*/ 352 h 356"/>
                <a:gd name="T10" fmla="*/ 176 w 1029"/>
                <a:gd name="T11" fmla="*/ 344 h 356"/>
                <a:gd name="T12" fmla="*/ 212 w 1029"/>
                <a:gd name="T13" fmla="*/ 280 h 356"/>
                <a:gd name="T14" fmla="*/ 244 w 1029"/>
                <a:gd name="T15" fmla="*/ 72 h 356"/>
                <a:gd name="T16" fmla="*/ 276 w 1029"/>
                <a:gd name="T17" fmla="*/ 0 h 356"/>
                <a:gd name="T18" fmla="*/ 308 w 1029"/>
                <a:gd name="T19" fmla="*/ 108 h 356"/>
                <a:gd name="T20" fmla="*/ 340 w 1029"/>
                <a:gd name="T21" fmla="*/ 236 h 356"/>
                <a:gd name="T22" fmla="*/ 372 w 1029"/>
                <a:gd name="T23" fmla="*/ 308 h 356"/>
                <a:gd name="T24" fmla="*/ 404 w 1029"/>
                <a:gd name="T25" fmla="*/ 324 h 356"/>
                <a:gd name="T26" fmla="*/ 440 w 1029"/>
                <a:gd name="T27" fmla="*/ 344 h 356"/>
                <a:gd name="T28" fmla="*/ 472 w 1029"/>
                <a:gd name="T29" fmla="*/ 348 h 356"/>
                <a:gd name="T30" fmla="*/ 504 w 1029"/>
                <a:gd name="T31" fmla="*/ 352 h 356"/>
                <a:gd name="T32" fmla="*/ 536 w 1029"/>
                <a:gd name="T33" fmla="*/ 352 h 356"/>
                <a:gd name="T34" fmla="*/ 568 w 1029"/>
                <a:gd name="T35" fmla="*/ 352 h 356"/>
                <a:gd name="T36" fmla="*/ 601 w 1029"/>
                <a:gd name="T37" fmla="*/ 356 h 356"/>
                <a:gd name="T38" fmla="*/ 637 w 1029"/>
                <a:gd name="T39" fmla="*/ 356 h 356"/>
                <a:gd name="T40" fmla="*/ 669 w 1029"/>
                <a:gd name="T41" fmla="*/ 356 h 356"/>
                <a:gd name="T42" fmla="*/ 701 w 1029"/>
                <a:gd name="T43" fmla="*/ 352 h 356"/>
                <a:gd name="T44" fmla="*/ 733 w 1029"/>
                <a:gd name="T45" fmla="*/ 352 h 356"/>
                <a:gd name="T46" fmla="*/ 765 w 1029"/>
                <a:gd name="T47" fmla="*/ 352 h 356"/>
                <a:gd name="T48" fmla="*/ 797 w 1029"/>
                <a:gd name="T49" fmla="*/ 352 h 356"/>
                <a:gd name="T50" fmla="*/ 833 w 1029"/>
                <a:gd name="T51" fmla="*/ 352 h 356"/>
                <a:gd name="T52" fmla="*/ 865 w 1029"/>
                <a:gd name="T53" fmla="*/ 352 h 356"/>
                <a:gd name="T54" fmla="*/ 897 w 1029"/>
                <a:gd name="T55" fmla="*/ 352 h 356"/>
                <a:gd name="T56" fmla="*/ 929 w 1029"/>
                <a:gd name="T57" fmla="*/ 352 h 356"/>
                <a:gd name="T58" fmla="*/ 961 w 1029"/>
                <a:gd name="T59" fmla="*/ 352 h 356"/>
                <a:gd name="T60" fmla="*/ 993 w 1029"/>
                <a:gd name="T61" fmla="*/ 356 h 356"/>
                <a:gd name="T62" fmla="*/ 1029 w 1029"/>
                <a:gd name="T63"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56">
                  <a:moveTo>
                    <a:pt x="0" y="352"/>
                  </a:moveTo>
                  <a:lnTo>
                    <a:pt x="16" y="352"/>
                  </a:lnTo>
                  <a:lnTo>
                    <a:pt x="32" y="352"/>
                  </a:lnTo>
                  <a:lnTo>
                    <a:pt x="48" y="352"/>
                  </a:lnTo>
                  <a:lnTo>
                    <a:pt x="64" y="352"/>
                  </a:lnTo>
                  <a:lnTo>
                    <a:pt x="80" y="352"/>
                  </a:lnTo>
                  <a:lnTo>
                    <a:pt x="96" y="352"/>
                  </a:lnTo>
                  <a:lnTo>
                    <a:pt x="112" y="352"/>
                  </a:lnTo>
                  <a:lnTo>
                    <a:pt x="128" y="352"/>
                  </a:lnTo>
                  <a:lnTo>
                    <a:pt x="144" y="352"/>
                  </a:lnTo>
                  <a:lnTo>
                    <a:pt x="160" y="352"/>
                  </a:lnTo>
                  <a:lnTo>
                    <a:pt x="176" y="344"/>
                  </a:lnTo>
                  <a:lnTo>
                    <a:pt x="192" y="328"/>
                  </a:lnTo>
                  <a:lnTo>
                    <a:pt x="212" y="280"/>
                  </a:lnTo>
                  <a:lnTo>
                    <a:pt x="228" y="180"/>
                  </a:lnTo>
                  <a:lnTo>
                    <a:pt x="244" y="72"/>
                  </a:lnTo>
                  <a:lnTo>
                    <a:pt x="260" y="8"/>
                  </a:lnTo>
                  <a:lnTo>
                    <a:pt x="276" y="0"/>
                  </a:lnTo>
                  <a:lnTo>
                    <a:pt x="292" y="44"/>
                  </a:lnTo>
                  <a:lnTo>
                    <a:pt x="308" y="108"/>
                  </a:lnTo>
                  <a:lnTo>
                    <a:pt x="324" y="172"/>
                  </a:lnTo>
                  <a:lnTo>
                    <a:pt x="340" y="236"/>
                  </a:lnTo>
                  <a:lnTo>
                    <a:pt x="356" y="280"/>
                  </a:lnTo>
                  <a:lnTo>
                    <a:pt x="372" y="308"/>
                  </a:lnTo>
                  <a:lnTo>
                    <a:pt x="388" y="324"/>
                  </a:lnTo>
                  <a:lnTo>
                    <a:pt x="404" y="324"/>
                  </a:lnTo>
                  <a:lnTo>
                    <a:pt x="424" y="336"/>
                  </a:lnTo>
                  <a:lnTo>
                    <a:pt x="440" y="344"/>
                  </a:lnTo>
                  <a:lnTo>
                    <a:pt x="456" y="344"/>
                  </a:lnTo>
                  <a:lnTo>
                    <a:pt x="472" y="348"/>
                  </a:lnTo>
                  <a:lnTo>
                    <a:pt x="488" y="352"/>
                  </a:lnTo>
                  <a:lnTo>
                    <a:pt x="504" y="352"/>
                  </a:lnTo>
                  <a:lnTo>
                    <a:pt x="520" y="352"/>
                  </a:lnTo>
                  <a:lnTo>
                    <a:pt x="536" y="352"/>
                  </a:lnTo>
                  <a:lnTo>
                    <a:pt x="552" y="352"/>
                  </a:lnTo>
                  <a:lnTo>
                    <a:pt x="568" y="352"/>
                  </a:lnTo>
                  <a:lnTo>
                    <a:pt x="584" y="352"/>
                  </a:lnTo>
                  <a:lnTo>
                    <a:pt x="601" y="356"/>
                  </a:lnTo>
                  <a:lnTo>
                    <a:pt x="621" y="356"/>
                  </a:lnTo>
                  <a:lnTo>
                    <a:pt x="637" y="356"/>
                  </a:lnTo>
                  <a:lnTo>
                    <a:pt x="653" y="356"/>
                  </a:lnTo>
                  <a:lnTo>
                    <a:pt x="669" y="356"/>
                  </a:lnTo>
                  <a:lnTo>
                    <a:pt x="685" y="356"/>
                  </a:lnTo>
                  <a:lnTo>
                    <a:pt x="701" y="352"/>
                  </a:lnTo>
                  <a:lnTo>
                    <a:pt x="717" y="352"/>
                  </a:lnTo>
                  <a:lnTo>
                    <a:pt x="733" y="352"/>
                  </a:lnTo>
                  <a:lnTo>
                    <a:pt x="749" y="352"/>
                  </a:lnTo>
                  <a:lnTo>
                    <a:pt x="765" y="352"/>
                  </a:lnTo>
                  <a:lnTo>
                    <a:pt x="781" y="352"/>
                  </a:lnTo>
                  <a:lnTo>
                    <a:pt x="797" y="352"/>
                  </a:lnTo>
                  <a:lnTo>
                    <a:pt x="813" y="352"/>
                  </a:lnTo>
                  <a:lnTo>
                    <a:pt x="833" y="352"/>
                  </a:lnTo>
                  <a:lnTo>
                    <a:pt x="849" y="352"/>
                  </a:lnTo>
                  <a:lnTo>
                    <a:pt x="865" y="352"/>
                  </a:lnTo>
                  <a:lnTo>
                    <a:pt x="881" y="352"/>
                  </a:lnTo>
                  <a:lnTo>
                    <a:pt x="897" y="352"/>
                  </a:lnTo>
                  <a:lnTo>
                    <a:pt x="913" y="352"/>
                  </a:lnTo>
                  <a:lnTo>
                    <a:pt x="929" y="352"/>
                  </a:lnTo>
                  <a:lnTo>
                    <a:pt x="945" y="352"/>
                  </a:lnTo>
                  <a:lnTo>
                    <a:pt x="961" y="352"/>
                  </a:lnTo>
                  <a:lnTo>
                    <a:pt x="977" y="356"/>
                  </a:lnTo>
                  <a:lnTo>
                    <a:pt x="993" y="356"/>
                  </a:lnTo>
                  <a:lnTo>
                    <a:pt x="1009" y="356"/>
                  </a:lnTo>
                  <a:lnTo>
                    <a:pt x="1029" y="356"/>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31" name="Freeform 154"/>
            <p:cNvSpPr>
              <a:spLocks/>
            </p:cNvSpPr>
            <p:nvPr/>
          </p:nvSpPr>
          <p:spPr bwMode="auto">
            <a:xfrm>
              <a:off x="1726" y="2720"/>
              <a:ext cx="1029" cy="788"/>
            </a:xfrm>
            <a:custGeom>
              <a:avLst/>
              <a:gdLst>
                <a:gd name="T0" fmla="*/ 16 w 1029"/>
                <a:gd name="T1" fmla="*/ 772 h 788"/>
                <a:gd name="T2" fmla="*/ 48 w 1029"/>
                <a:gd name="T3" fmla="*/ 772 h 788"/>
                <a:gd name="T4" fmla="*/ 80 w 1029"/>
                <a:gd name="T5" fmla="*/ 772 h 788"/>
                <a:gd name="T6" fmla="*/ 112 w 1029"/>
                <a:gd name="T7" fmla="*/ 772 h 788"/>
                <a:gd name="T8" fmla="*/ 144 w 1029"/>
                <a:gd name="T9" fmla="*/ 772 h 788"/>
                <a:gd name="T10" fmla="*/ 176 w 1029"/>
                <a:gd name="T11" fmla="*/ 772 h 788"/>
                <a:gd name="T12" fmla="*/ 212 w 1029"/>
                <a:gd name="T13" fmla="*/ 772 h 788"/>
                <a:gd name="T14" fmla="*/ 244 w 1029"/>
                <a:gd name="T15" fmla="*/ 772 h 788"/>
                <a:gd name="T16" fmla="*/ 276 w 1029"/>
                <a:gd name="T17" fmla="*/ 772 h 788"/>
                <a:gd name="T18" fmla="*/ 308 w 1029"/>
                <a:gd name="T19" fmla="*/ 772 h 788"/>
                <a:gd name="T20" fmla="*/ 340 w 1029"/>
                <a:gd name="T21" fmla="*/ 772 h 788"/>
                <a:gd name="T22" fmla="*/ 372 w 1029"/>
                <a:gd name="T23" fmla="*/ 772 h 788"/>
                <a:gd name="T24" fmla="*/ 404 w 1029"/>
                <a:gd name="T25" fmla="*/ 772 h 788"/>
                <a:gd name="T26" fmla="*/ 440 w 1029"/>
                <a:gd name="T27" fmla="*/ 772 h 788"/>
                <a:gd name="T28" fmla="*/ 472 w 1029"/>
                <a:gd name="T29" fmla="*/ 772 h 788"/>
                <a:gd name="T30" fmla="*/ 504 w 1029"/>
                <a:gd name="T31" fmla="*/ 772 h 788"/>
                <a:gd name="T32" fmla="*/ 536 w 1029"/>
                <a:gd name="T33" fmla="*/ 768 h 788"/>
                <a:gd name="T34" fmla="*/ 568 w 1029"/>
                <a:gd name="T35" fmla="*/ 784 h 788"/>
                <a:gd name="T36" fmla="*/ 601 w 1029"/>
                <a:gd name="T37" fmla="*/ 780 h 788"/>
                <a:gd name="T38" fmla="*/ 637 w 1029"/>
                <a:gd name="T39" fmla="*/ 772 h 788"/>
                <a:gd name="T40" fmla="*/ 669 w 1029"/>
                <a:gd name="T41" fmla="*/ 768 h 788"/>
                <a:gd name="T42" fmla="*/ 701 w 1029"/>
                <a:gd name="T43" fmla="*/ 776 h 788"/>
                <a:gd name="T44" fmla="*/ 733 w 1029"/>
                <a:gd name="T45" fmla="*/ 736 h 788"/>
                <a:gd name="T46" fmla="*/ 765 w 1029"/>
                <a:gd name="T47" fmla="*/ 488 h 788"/>
                <a:gd name="T48" fmla="*/ 797 w 1029"/>
                <a:gd name="T49" fmla="*/ 160 h 788"/>
                <a:gd name="T50" fmla="*/ 833 w 1029"/>
                <a:gd name="T51" fmla="*/ 0 h 788"/>
                <a:gd name="T52" fmla="*/ 865 w 1029"/>
                <a:gd name="T53" fmla="*/ 64 h 788"/>
                <a:gd name="T54" fmla="*/ 897 w 1029"/>
                <a:gd name="T55" fmla="*/ 232 h 788"/>
                <a:gd name="T56" fmla="*/ 929 w 1029"/>
                <a:gd name="T57" fmla="*/ 400 h 788"/>
                <a:gd name="T58" fmla="*/ 961 w 1029"/>
                <a:gd name="T59" fmla="*/ 524 h 788"/>
                <a:gd name="T60" fmla="*/ 993 w 1029"/>
                <a:gd name="T61" fmla="*/ 592 h 788"/>
                <a:gd name="T62" fmla="*/ 1029 w 1029"/>
                <a:gd name="T63" fmla="*/ 66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8">
                  <a:moveTo>
                    <a:pt x="0" y="772"/>
                  </a:moveTo>
                  <a:lnTo>
                    <a:pt x="16" y="772"/>
                  </a:lnTo>
                  <a:lnTo>
                    <a:pt x="32" y="772"/>
                  </a:lnTo>
                  <a:lnTo>
                    <a:pt x="48" y="772"/>
                  </a:lnTo>
                  <a:lnTo>
                    <a:pt x="64" y="772"/>
                  </a:lnTo>
                  <a:lnTo>
                    <a:pt x="80" y="772"/>
                  </a:lnTo>
                  <a:lnTo>
                    <a:pt x="96" y="772"/>
                  </a:lnTo>
                  <a:lnTo>
                    <a:pt x="112" y="772"/>
                  </a:lnTo>
                  <a:lnTo>
                    <a:pt x="128" y="772"/>
                  </a:lnTo>
                  <a:lnTo>
                    <a:pt x="144" y="772"/>
                  </a:lnTo>
                  <a:lnTo>
                    <a:pt x="160" y="772"/>
                  </a:lnTo>
                  <a:lnTo>
                    <a:pt x="176" y="772"/>
                  </a:lnTo>
                  <a:lnTo>
                    <a:pt x="192" y="772"/>
                  </a:lnTo>
                  <a:lnTo>
                    <a:pt x="212" y="772"/>
                  </a:lnTo>
                  <a:lnTo>
                    <a:pt x="228" y="772"/>
                  </a:lnTo>
                  <a:lnTo>
                    <a:pt x="244" y="772"/>
                  </a:lnTo>
                  <a:lnTo>
                    <a:pt x="260" y="772"/>
                  </a:lnTo>
                  <a:lnTo>
                    <a:pt x="276" y="772"/>
                  </a:lnTo>
                  <a:lnTo>
                    <a:pt x="292" y="772"/>
                  </a:lnTo>
                  <a:lnTo>
                    <a:pt x="308" y="772"/>
                  </a:lnTo>
                  <a:lnTo>
                    <a:pt x="324" y="772"/>
                  </a:lnTo>
                  <a:lnTo>
                    <a:pt x="340" y="772"/>
                  </a:lnTo>
                  <a:lnTo>
                    <a:pt x="356" y="772"/>
                  </a:lnTo>
                  <a:lnTo>
                    <a:pt x="372" y="772"/>
                  </a:lnTo>
                  <a:lnTo>
                    <a:pt x="388" y="772"/>
                  </a:lnTo>
                  <a:lnTo>
                    <a:pt x="404" y="772"/>
                  </a:lnTo>
                  <a:lnTo>
                    <a:pt x="424" y="772"/>
                  </a:lnTo>
                  <a:lnTo>
                    <a:pt x="440" y="772"/>
                  </a:lnTo>
                  <a:lnTo>
                    <a:pt x="456" y="772"/>
                  </a:lnTo>
                  <a:lnTo>
                    <a:pt x="472" y="772"/>
                  </a:lnTo>
                  <a:lnTo>
                    <a:pt x="488" y="772"/>
                  </a:lnTo>
                  <a:lnTo>
                    <a:pt x="504" y="772"/>
                  </a:lnTo>
                  <a:lnTo>
                    <a:pt x="520" y="772"/>
                  </a:lnTo>
                  <a:lnTo>
                    <a:pt x="536" y="768"/>
                  </a:lnTo>
                  <a:lnTo>
                    <a:pt x="552" y="772"/>
                  </a:lnTo>
                  <a:lnTo>
                    <a:pt x="568" y="784"/>
                  </a:lnTo>
                  <a:lnTo>
                    <a:pt x="584" y="788"/>
                  </a:lnTo>
                  <a:lnTo>
                    <a:pt x="601" y="780"/>
                  </a:lnTo>
                  <a:lnTo>
                    <a:pt x="621" y="772"/>
                  </a:lnTo>
                  <a:lnTo>
                    <a:pt x="637" y="772"/>
                  </a:lnTo>
                  <a:lnTo>
                    <a:pt x="653" y="768"/>
                  </a:lnTo>
                  <a:lnTo>
                    <a:pt x="669" y="768"/>
                  </a:lnTo>
                  <a:lnTo>
                    <a:pt x="685" y="768"/>
                  </a:lnTo>
                  <a:lnTo>
                    <a:pt x="701" y="776"/>
                  </a:lnTo>
                  <a:lnTo>
                    <a:pt x="717" y="772"/>
                  </a:lnTo>
                  <a:lnTo>
                    <a:pt x="733" y="736"/>
                  </a:lnTo>
                  <a:lnTo>
                    <a:pt x="749" y="640"/>
                  </a:lnTo>
                  <a:lnTo>
                    <a:pt x="765" y="488"/>
                  </a:lnTo>
                  <a:lnTo>
                    <a:pt x="781" y="316"/>
                  </a:lnTo>
                  <a:lnTo>
                    <a:pt x="797" y="160"/>
                  </a:lnTo>
                  <a:lnTo>
                    <a:pt x="813" y="56"/>
                  </a:lnTo>
                  <a:lnTo>
                    <a:pt x="833" y="0"/>
                  </a:lnTo>
                  <a:lnTo>
                    <a:pt x="849" y="8"/>
                  </a:lnTo>
                  <a:lnTo>
                    <a:pt x="865" y="64"/>
                  </a:lnTo>
                  <a:lnTo>
                    <a:pt x="881" y="140"/>
                  </a:lnTo>
                  <a:lnTo>
                    <a:pt x="897" y="232"/>
                  </a:lnTo>
                  <a:lnTo>
                    <a:pt x="913" y="320"/>
                  </a:lnTo>
                  <a:lnTo>
                    <a:pt x="929" y="400"/>
                  </a:lnTo>
                  <a:lnTo>
                    <a:pt x="945" y="468"/>
                  </a:lnTo>
                  <a:lnTo>
                    <a:pt x="961" y="524"/>
                  </a:lnTo>
                  <a:lnTo>
                    <a:pt x="977" y="564"/>
                  </a:lnTo>
                  <a:lnTo>
                    <a:pt x="993" y="592"/>
                  </a:lnTo>
                  <a:lnTo>
                    <a:pt x="1009" y="624"/>
                  </a:lnTo>
                  <a:lnTo>
                    <a:pt x="1029" y="66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32" name="Rectangle 155"/>
            <p:cNvSpPr>
              <a:spLocks noChangeArrowheads="1"/>
            </p:cNvSpPr>
            <p:nvPr/>
          </p:nvSpPr>
          <p:spPr bwMode="auto">
            <a:xfrm>
              <a:off x="2178" y="3776"/>
              <a:ext cx="306"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33" name="Rectangle 156"/>
            <p:cNvSpPr>
              <a:spLocks noChangeArrowheads="1"/>
            </p:cNvSpPr>
            <p:nvPr/>
          </p:nvSpPr>
          <p:spPr bwMode="auto">
            <a:xfrm>
              <a:off x="1870" y="2544"/>
              <a:ext cx="686"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perturbation and action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1373" name="Rectangle 197"/>
          <p:cNvSpPr>
            <a:spLocks noChangeArrowheads="1"/>
          </p:cNvSpPr>
          <p:nvPr/>
        </p:nvSpPr>
        <p:spPr bwMode="auto">
          <a:xfrm>
            <a:off x="7649635" y="919163"/>
            <a:ext cx="1769666" cy="163195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4" name="Line 198"/>
          <p:cNvSpPr>
            <a:spLocks noChangeShapeType="1"/>
          </p:cNvSpPr>
          <p:nvPr/>
        </p:nvSpPr>
        <p:spPr bwMode="auto">
          <a:xfrm>
            <a:off x="7649635" y="2551113"/>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5" name="Line 199"/>
          <p:cNvSpPr>
            <a:spLocks noChangeShapeType="1"/>
          </p:cNvSpPr>
          <p:nvPr/>
        </p:nvSpPr>
        <p:spPr bwMode="auto">
          <a:xfrm flipV="1">
            <a:off x="7649634" y="919163"/>
            <a:ext cx="0" cy="16319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6" name="Line 200"/>
          <p:cNvSpPr>
            <a:spLocks noChangeShapeType="1"/>
          </p:cNvSpPr>
          <p:nvPr/>
        </p:nvSpPr>
        <p:spPr bwMode="auto">
          <a:xfrm flipV="1">
            <a:off x="7897284" y="253206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7" name="Rectangle 201"/>
          <p:cNvSpPr>
            <a:spLocks noChangeArrowheads="1"/>
          </p:cNvSpPr>
          <p:nvPr/>
        </p:nvSpPr>
        <p:spPr bwMode="auto">
          <a:xfrm>
            <a:off x="7856011"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78" name="Line 202"/>
          <p:cNvSpPr>
            <a:spLocks noChangeShapeType="1"/>
          </p:cNvSpPr>
          <p:nvPr/>
        </p:nvSpPr>
        <p:spPr bwMode="auto">
          <a:xfrm flipV="1">
            <a:off x="8179330" y="253206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9" name="Rectangle 203"/>
          <p:cNvSpPr>
            <a:spLocks noChangeArrowheads="1"/>
          </p:cNvSpPr>
          <p:nvPr/>
        </p:nvSpPr>
        <p:spPr bwMode="auto">
          <a:xfrm>
            <a:off x="8138055"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80" name="Line 204"/>
          <p:cNvSpPr>
            <a:spLocks noChangeShapeType="1"/>
          </p:cNvSpPr>
          <p:nvPr/>
        </p:nvSpPr>
        <p:spPr bwMode="auto">
          <a:xfrm flipV="1">
            <a:off x="8461376" y="253206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1" name="Rectangle 205"/>
          <p:cNvSpPr>
            <a:spLocks noChangeArrowheads="1"/>
          </p:cNvSpPr>
          <p:nvPr/>
        </p:nvSpPr>
        <p:spPr bwMode="auto">
          <a:xfrm>
            <a:off x="8420101"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82" name="Line 206"/>
          <p:cNvSpPr>
            <a:spLocks noChangeShapeType="1"/>
          </p:cNvSpPr>
          <p:nvPr/>
        </p:nvSpPr>
        <p:spPr bwMode="auto">
          <a:xfrm flipV="1">
            <a:off x="8745141" y="253206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3" name="Rectangle 207"/>
          <p:cNvSpPr>
            <a:spLocks noChangeArrowheads="1"/>
          </p:cNvSpPr>
          <p:nvPr/>
        </p:nvSpPr>
        <p:spPr bwMode="auto">
          <a:xfrm>
            <a:off x="8703866"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84" name="Line 208"/>
          <p:cNvSpPr>
            <a:spLocks noChangeShapeType="1"/>
          </p:cNvSpPr>
          <p:nvPr/>
        </p:nvSpPr>
        <p:spPr bwMode="auto">
          <a:xfrm flipV="1">
            <a:off x="9020308" y="253206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5" name="Rectangle 209"/>
          <p:cNvSpPr>
            <a:spLocks noChangeArrowheads="1"/>
          </p:cNvSpPr>
          <p:nvPr/>
        </p:nvSpPr>
        <p:spPr bwMode="auto">
          <a:xfrm>
            <a:off x="8979033"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86" name="Line 210"/>
          <p:cNvSpPr>
            <a:spLocks noChangeShapeType="1"/>
          </p:cNvSpPr>
          <p:nvPr/>
        </p:nvSpPr>
        <p:spPr bwMode="auto">
          <a:xfrm flipV="1">
            <a:off x="9302354" y="253206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7" name="Rectangle 211"/>
          <p:cNvSpPr>
            <a:spLocks noChangeArrowheads="1"/>
          </p:cNvSpPr>
          <p:nvPr/>
        </p:nvSpPr>
        <p:spPr bwMode="auto">
          <a:xfrm>
            <a:off x="9261079"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88" name="Line 212"/>
          <p:cNvSpPr>
            <a:spLocks noChangeShapeType="1"/>
          </p:cNvSpPr>
          <p:nvPr/>
        </p:nvSpPr>
        <p:spPr bwMode="auto">
          <a:xfrm>
            <a:off x="7649635" y="2392363"/>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9" name="Rectangle 213"/>
          <p:cNvSpPr>
            <a:spLocks noChangeArrowheads="1"/>
          </p:cNvSpPr>
          <p:nvPr/>
        </p:nvSpPr>
        <p:spPr bwMode="auto">
          <a:xfrm>
            <a:off x="7491416" y="2341563"/>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90" name="Line 214"/>
          <p:cNvSpPr>
            <a:spLocks noChangeShapeType="1"/>
          </p:cNvSpPr>
          <p:nvPr/>
        </p:nvSpPr>
        <p:spPr bwMode="auto">
          <a:xfrm>
            <a:off x="7649635" y="2132013"/>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1" name="Rectangle 215"/>
          <p:cNvSpPr>
            <a:spLocks noChangeArrowheads="1"/>
          </p:cNvSpPr>
          <p:nvPr/>
        </p:nvSpPr>
        <p:spPr bwMode="auto">
          <a:xfrm>
            <a:off x="7580843" y="2081213"/>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92" name="Line 216"/>
          <p:cNvSpPr>
            <a:spLocks noChangeShapeType="1"/>
          </p:cNvSpPr>
          <p:nvPr/>
        </p:nvSpPr>
        <p:spPr bwMode="auto">
          <a:xfrm>
            <a:off x="7649635" y="1871663"/>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3" name="Rectangle 217"/>
          <p:cNvSpPr>
            <a:spLocks noChangeArrowheads="1"/>
          </p:cNvSpPr>
          <p:nvPr/>
        </p:nvSpPr>
        <p:spPr bwMode="auto">
          <a:xfrm>
            <a:off x="7518930" y="1820863"/>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94" name="Line 218"/>
          <p:cNvSpPr>
            <a:spLocks noChangeShapeType="1"/>
          </p:cNvSpPr>
          <p:nvPr/>
        </p:nvSpPr>
        <p:spPr bwMode="auto">
          <a:xfrm>
            <a:off x="7649635" y="1611313"/>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5" name="Rectangle 219"/>
          <p:cNvSpPr>
            <a:spLocks noChangeArrowheads="1"/>
          </p:cNvSpPr>
          <p:nvPr/>
        </p:nvSpPr>
        <p:spPr bwMode="auto">
          <a:xfrm>
            <a:off x="7580843" y="1560513"/>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96" name="Line 220"/>
          <p:cNvSpPr>
            <a:spLocks noChangeShapeType="1"/>
          </p:cNvSpPr>
          <p:nvPr/>
        </p:nvSpPr>
        <p:spPr bwMode="auto">
          <a:xfrm>
            <a:off x="7649635" y="1350963"/>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7" name="Rectangle 221"/>
          <p:cNvSpPr>
            <a:spLocks noChangeArrowheads="1"/>
          </p:cNvSpPr>
          <p:nvPr/>
        </p:nvSpPr>
        <p:spPr bwMode="auto">
          <a:xfrm>
            <a:off x="7518930" y="1300163"/>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98" name="Line 222"/>
          <p:cNvSpPr>
            <a:spLocks noChangeShapeType="1"/>
          </p:cNvSpPr>
          <p:nvPr/>
        </p:nvSpPr>
        <p:spPr bwMode="auto">
          <a:xfrm>
            <a:off x="7649635" y="1090613"/>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9" name="Rectangle 223"/>
          <p:cNvSpPr>
            <a:spLocks noChangeArrowheads="1"/>
          </p:cNvSpPr>
          <p:nvPr/>
        </p:nvSpPr>
        <p:spPr bwMode="auto">
          <a:xfrm>
            <a:off x="7580843" y="1039813"/>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00" name="Freeform 224"/>
          <p:cNvSpPr>
            <a:spLocks/>
          </p:cNvSpPr>
          <p:nvPr/>
        </p:nvSpPr>
        <p:spPr bwMode="auto">
          <a:xfrm>
            <a:off x="7649635" y="1217613"/>
            <a:ext cx="1769666" cy="952500"/>
          </a:xfrm>
          <a:custGeom>
            <a:avLst/>
            <a:gdLst>
              <a:gd name="T0" fmla="*/ 16 w 1029"/>
              <a:gd name="T1" fmla="*/ 552 h 600"/>
              <a:gd name="T2" fmla="*/ 48 w 1029"/>
              <a:gd name="T3" fmla="*/ 564 h 600"/>
              <a:gd name="T4" fmla="*/ 80 w 1029"/>
              <a:gd name="T5" fmla="*/ 568 h 600"/>
              <a:gd name="T6" fmla="*/ 112 w 1029"/>
              <a:gd name="T7" fmla="*/ 576 h 600"/>
              <a:gd name="T8" fmla="*/ 144 w 1029"/>
              <a:gd name="T9" fmla="*/ 588 h 600"/>
              <a:gd name="T10" fmla="*/ 176 w 1029"/>
              <a:gd name="T11" fmla="*/ 592 h 600"/>
              <a:gd name="T12" fmla="*/ 212 w 1029"/>
              <a:gd name="T13" fmla="*/ 584 h 600"/>
              <a:gd name="T14" fmla="*/ 244 w 1029"/>
              <a:gd name="T15" fmla="*/ 400 h 600"/>
              <a:gd name="T16" fmla="*/ 276 w 1029"/>
              <a:gd name="T17" fmla="*/ 116 h 600"/>
              <a:gd name="T18" fmla="*/ 308 w 1029"/>
              <a:gd name="T19" fmla="*/ 0 h 600"/>
              <a:gd name="T20" fmla="*/ 340 w 1029"/>
              <a:gd name="T21" fmla="*/ 52 h 600"/>
              <a:gd name="T22" fmla="*/ 372 w 1029"/>
              <a:gd name="T23" fmla="*/ 212 h 600"/>
              <a:gd name="T24" fmla="*/ 404 w 1029"/>
              <a:gd name="T25" fmla="*/ 324 h 600"/>
              <a:gd name="T26" fmla="*/ 440 w 1029"/>
              <a:gd name="T27" fmla="*/ 408 h 600"/>
              <a:gd name="T28" fmla="*/ 472 w 1029"/>
              <a:gd name="T29" fmla="*/ 484 h 600"/>
              <a:gd name="T30" fmla="*/ 504 w 1029"/>
              <a:gd name="T31" fmla="*/ 508 h 600"/>
              <a:gd name="T32" fmla="*/ 536 w 1029"/>
              <a:gd name="T33" fmla="*/ 536 h 600"/>
              <a:gd name="T34" fmla="*/ 568 w 1029"/>
              <a:gd name="T35" fmla="*/ 568 h 600"/>
              <a:gd name="T36" fmla="*/ 601 w 1029"/>
              <a:gd name="T37" fmla="*/ 564 h 600"/>
              <a:gd name="T38" fmla="*/ 637 w 1029"/>
              <a:gd name="T39" fmla="*/ 544 h 600"/>
              <a:gd name="T40" fmla="*/ 669 w 1029"/>
              <a:gd name="T41" fmla="*/ 576 h 600"/>
              <a:gd name="T42" fmla="*/ 701 w 1029"/>
              <a:gd name="T43" fmla="*/ 548 h 600"/>
              <a:gd name="T44" fmla="*/ 733 w 1029"/>
              <a:gd name="T45" fmla="*/ 552 h 600"/>
              <a:gd name="T46" fmla="*/ 765 w 1029"/>
              <a:gd name="T47" fmla="*/ 556 h 600"/>
              <a:gd name="T48" fmla="*/ 797 w 1029"/>
              <a:gd name="T49" fmla="*/ 548 h 600"/>
              <a:gd name="T50" fmla="*/ 833 w 1029"/>
              <a:gd name="T51" fmla="*/ 580 h 600"/>
              <a:gd name="T52" fmla="*/ 865 w 1029"/>
              <a:gd name="T53" fmla="*/ 580 h 600"/>
              <a:gd name="T54" fmla="*/ 897 w 1029"/>
              <a:gd name="T55" fmla="*/ 576 h 600"/>
              <a:gd name="T56" fmla="*/ 929 w 1029"/>
              <a:gd name="T57" fmla="*/ 580 h 600"/>
              <a:gd name="T58" fmla="*/ 961 w 1029"/>
              <a:gd name="T59" fmla="*/ 576 h 600"/>
              <a:gd name="T60" fmla="*/ 993 w 1029"/>
              <a:gd name="T61" fmla="*/ 580 h 600"/>
              <a:gd name="T62" fmla="*/ 1029 w 1029"/>
              <a:gd name="T63" fmla="*/ 56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0">
                <a:moveTo>
                  <a:pt x="0" y="576"/>
                </a:moveTo>
                <a:lnTo>
                  <a:pt x="16" y="552"/>
                </a:lnTo>
                <a:lnTo>
                  <a:pt x="32" y="564"/>
                </a:lnTo>
                <a:lnTo>
                  <a:pt x="48" y="564"/>
                </a:lnTo>
                <a:lnTo>
                  <a:pt x="64" y="564"/>
                </a:lnTo>
                <a:lnTo>
                  <a:pt x="80" y="568"/>
                </a:lnTo>
                <a:lnTo>
                  <a:pt x="96" y="576"/>
                </a:lnTo>
                <a:lnTo>
                  <a:pt x="112" y="576"/>
                </a:lnTo>
                <a:lnTo>
                  <a:pt x="128" y="576"/>
                </a:lnTo>
                <a:lnTo>
                  <a:pt x="144" y="588"/>
                </a:lnTo>
                <a:lnTo>
                  <a:pt x="160" y="600"/>
                </a:lnTo>
                <a:lnTo>
                  <a:pt x="176" y="592"/>
                </a:lnTo>
                <a:lnTo>
                  <a:pt x="192" y="596"/>
                </a:lnTo>
                <a:lnTo>
                  <a:pt x="212" y="584"/>
                </a:lnTo>
                <a:lnTo>
                  <a:pt x="228" y="536"/>
                </a:lnTo>
                <a:lnTo>
                  <a:pt x="244" y="400"/>
                </a:lnTo>
                <a:lnTo>
                  <a:pt x="260" y="256"/>
                </a:lnTo>
                <a:lnTo>
                  <a:pt x="276" y="116"/>
                </a:lnTo>
                <a:lnTo>
                  <a:pt x="292" y="32"/>
                </a:lnTo>
                <a:lnTo>
                  <a:pt x="308" y="0"/>
                </a:lnTo>
                <a:lnTo>
                  <a:pt x="324" y="12"/>
                </a:lnTo>
                <a:lnTo>
                  <a:pt x="340" y="52"/>
                </a:lnTo>
                <a:lnTo>
                  <a:pt x="356" y="120"/>
                </a:lnTo>
                <a:lnTo>
                  <a:pt x="372" y="212"/>
                </a:lnTo>
                <a:lnTo>
                  <a:pt x="388" y="276"/>
                </a:lnTo>
                <a:lnTo>
                  <a:pt x="404" y="324"/>
                </a:lnTo>
                <a:lnTo>
                  <a:pt x="424" y="360"/>
                </a:lnTo>
                <a:lnTo>
                  <a:pt x="440" y="408"/>
                </a:lnTo>
                <a:lnTo>
                  <a:pt x="456" y="440"/>
                </a:lnTo>
                <a:lnTo>
                  <a:pt x="472" y="484"/>
                </a:lnTo>
                <a:lnTo>
                  <a:pt x="488" y="500"/>
                </a:lnTo>
                <a:lnTo>
                  <a:pt x="504" y="508"/>
                </a:lnTo>
                <a:lnTo>
                  <a:pt x="520" y="528"/>
                </a:lnTo>
                <a:lnTo>
                  <a:pt x="536" y="536"/>
                </a:lnTo>
                <a:lnTo>
                  <a:pt x="552" y="548"/>
                </a:lnTo>
                <a:lnTo>
                  <a:pt x="568" y="568"/>
                </a:lnTo>
                <a:lnTo>
                  <a:pt x="584" y="576"/>
                </a:lnTo>
                <a:lnTo>
                  <a:pt x="601" y="564"/>
                </a:lnTo>
                <a:lnTo>
                  <a:pt x="621" y="544"/>
                </a:lnTo>
                <a:lnTo>
                  <a:pt x="637" y="544"/>
                </a:lnTo>
                <a:lnTo>
                  <a:pt x="653" y="536"/>
                </a:lnTo>
                <a:lnTo>
                  <a:pt x="669" y="576"/>
                </a:lnTo>
                <a:lnTo>
                  <a:pt x="685" y="560"/>
                </a:lnTo>
                <a:lnTo>
                  <a:pt x="701" y="548"/>
                </a:lnTo>
                <a:lnTo>
                  <a:pt x="717" y="552"/>
                </a:lnTo>
                <a:lnTo>
                  <a:pt x="733" y="552"/>
                </a:lnTo>
                <a:lnTo>
                  <a:pt x="749" y="552"/>
                </a:lnTo>
                <a:lnTo>
                  <a:pt x="765" y="556"/>
                </a:lnTo>
                <a:lnTo>
                  <a:pt x="781" y="548"/>
                </a:lnTo>
                <a:lnTo>
                  <a:pt x="797" y="548"/>
                </a:lnTo>
                <a:lnTo>
                  <a:pt x="813" y="568"/>
                </a:lnTo>
                <a:lnTo>
                  <a:pt x="833" y="580"/>
                </a:lnTo>
                <a:lnTo>
                  <a:pt x="849" y="592"/>
                </a:lnTo>
                <a:lnTo>
                  <a:pt x="865" y="580"/>
                </a:lnTo>
                <a:lnTo>
                  <a:pt x="881" y="576"/>
                </a:lnTo>
                <a:lnTo>
                  <a:pt x="897" y="576"/>
                </a:lnTo>
                <a:lnTo>
                  <a:pt x="913" y="576"/>
                </a:lnTo>
                <a:lnTo>
                  <a:pt x="929" y="580"/>
                </a:lnTo>
                <a:lnTo>
                  <a:pt x="945" y="572"/>
                </a:lnTo>
                <a:lnTo>
                  <a:pt x="961" y="576"/>
                </a:lnTo>
                <a:lnTo>
                  <a:pt x="977" y="576"/>
                </a:lnTo>
                <a:lnTo>
                  <a:pt x="993" y="580"/>
                </a:lnTo>
                <a:lnTo>
                  <a:pt x="1009" y="556"/>
                </a:lnTo>
                <a:lnTo>
                  <a:pt x="1029" y="56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1" name="Freeform 225"/>
          <p:cNvSpPr>
            <a:spLocks/>
          </p:cNvSpPr>
          <p:nvPr/>
        </p:nvSpPr>
        <p:spPr bwMode="auto">
          <a:xfrm>
            <a:off x="7649635" y="1389063"/>
            <a:ext cx="1769666" cy="831850"/>
          </a:xfrm>
          <a:custGeom>
            <a:avLst/>
            <a:gdLst>
              <a:gd name="T0" fmla="*/ 16 w 1029"/>
              <a:gd name="T1" fmla="*/ 488 h 524"/>
              <a:gd name="T2" fmla="*/ 48 w 1029"/>
              <a:gd name="T3" fmla="*/ 468 h 524"/>
              <a:gd name="T4" fmla="*/ 80 w 1029"/>
              <a:gd name="T5" fmla="*/ 476 h 524"/>
              <a:gd name="T6" fmla="*/ 112 w 1029"/>
              <a:gd name="T7" fmla="*/ 464 h 524"/>
              <a:gd name="T8" fmla="*/ 144 w 1029"/>
              <a:gd name="T9" fmla="*/ 472 h 524"/>
              <a:gd name="T10" fmla="*/ 176 w 1029"/>
              <a:gd name="T11" fmla="*/ 460 h 524"/>
              <a:gd name="T12" fmla="*/ 212 w 1029"/>
              <a:gd name="T13" fmla="*/ 444 h 524"/>
              <a:gd name="T14" fmla="*/ 244 w 1029"/>
              <a:gd name="T15" fmla="*/ 460 h 524"/>
              <a:gd name="T16" fmla="*/ 276 w 1029"/>
              <a:gd name="T17" fmla="*/ 464 h 524"/>
              <a:gd name="T18" fmla="*/ 308 w 1029"/>
              <a:gd name="T19" fmla="*/ 436 h 524"/>
              <a:gd name="T20" fmla="*/ 340 w 1029"/>
              <a:gd name="T21" fmla="*/ 412 h 524"/>
              <a:gd name="T22" fmla="*/ 372 w 1029"/>
              <a:gd name="T23" fmla="*/ 396 h 524"/>
              <a:gd name="T24" fmla="*/ 404 w 1029"/>
              <a:gd name="T25" fmla="*/ 416 h 524"/>
              <a:gd name="T26" fmla="*/ 440 w 1029"/>
              <a:gd name="T27" fmla="*/ 436 h 524"/>
              <a:gd name="T28" fmla="*/ 472 w 1029"/>
              <a:gd name="T29" fmla="*/ 444 h 524"/>
              <a:gd name="T30" fmla="*/ 504 w 1029"/>
              <a:gd name="T31" fmla="*/ 456 h 524"/>
              <a:gd name="T32" fmla="*/ 536 w 1029"/>
              <a:gd name="T33" fmla="*/ 484 h 524"/>
              <a:gd name="T34" fmla="*/ 568 w 1029"/>
              <a:gd name="T35" fmla="*/ 468 h 524"/>
              <a:gd name="T36" fmla="*/ 601 w 1029"/>
              <a:gd name="T37" fmla="*/ 484 h 524"/>
              <a:gd name="T38" fmla="*/ 637 w 1029"/>
              <a:gd name="T39" fmla="*/ 488 h 524"/>
              <a:gd name="T40" fmla="*/ 669 w 1029"/>
              <a:gd name="T41" fmla="*/ 452 h 524"/>
              <a:gd name="T42" fmla="*/ 701 w 1029"/>
              <a:gd name="T43" fmla="*/ 488 h 524"/>
              <a:gd name="T44" fmla="*/ 733 w 1029"/>
              <a:gd name="T45" fmla="*/ 508 h 524"/>
              <a:gd name="T46" fmla="*/ 765 w 1029"/>
              <a:gd name="T47" fmla="*/ 408 h 524"/>
              <a:gd name="T48" fmla="*/ 797 w 1029"/>
              <a:gd name="T49" fmla="*/ 152 h 524"/>
              <a:gd name="T50" fmla="*/ 833 w 1029"/>
              <a:gd name="T51" fmla="*/ 0 h 524"/>
              <a:gd name="T52" fmla="*/ 865 w 1029"/>
              <a:gd name="T53" fmla="*/ 64 h 524"/>
              <a:gd name="T54" fmla="*/ 897 w 1029"/>
              <a:gd name="T55" fmla="*/ 200 h 524"/>
              <a:gd name="T56" fmla="*/ 929 w 1029"/>
              <a:gd name="T57" fmla="*/ 264 h 524"/>
              <a:gd name="T58" fmla="*/ 961 w 1029"/>
              <a:gd name="T59" fmla="*/ 332 h 524"/>
              <a:gd name="T60" fmla="*/ 993 w 1029"/>
              <a:gd name="T61" fmla="*/ 352 h 524"/>
              <a:gd name="T62" fmla="*/ 1029 w 1029"/>
              <a:gd name="T63" fmla="*/ 396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24">
                <a:moveTo>
                  <a:pt x="0" y="468"/>
                </a:moveTo>
                <a:lnTo>
                  <a:pt x="16" y="488"/>
                </a:lnTo>
                <a:lnTo>
                  <a:pt x="32" y="480"/>
                </a:lnTo>
                <a:lnTo>
                  <a:pt x="48" y="468"/>
                </a:lnTo>
                <a:lnTo>
                  <a:pt x="64" y="480"/>
                </a:lnTo>
                <a:lnTo>
                  <a:pt x="80" y="476"/>
                </a:lnTo>
                <a:lnTo>
                  <a:pt x="96" y="464"/>
                </a:lnTo>
                <a:lnTo>
                  <a:pt x="112" y="464"/>
                </a:lnTo>
                <a:lnTo>
                  <a:pt x="128" y="476"/>
                </a:lnTo>
                <a:lnTo>
                  <a:pt x="144" y="472"/>
                </a:lnTo>
                <a:lnTo>
                  <a:pt x="160" y="452"/>
                </a:lnTo>
                <a:lnTo>
                  <a:pt x="176" y="460"/>
                </a:lnTo>
                <a:lnTo>
                  <a:pt x="192" y="456"/>
                </a:lnTo>
                <a:lnTo>
                  <a:pt x="212" y="444"/>
                </a:lnTo>
                <a:lnTo>
                  <a:pt x="228" y="440"/>
                </a:lnTo>
                <a:lnTo>
                  <a:pt x="244" y="460"/>
                </a:lnTo>
                <a:lnTo>
                  <a:pt x="260" y="456"/>
                </a:lnTo>
                <a:lnTo>
                  <a:pt x="276" y="464"/>
                </a:lnTo>
                <a:lnTo>
                  <a:pt x="292" y="456"/>
                </a:lnTo>
                <a:lnTo>
                  <a:pt x="308" y="436"/>
                </a:lnTo>
                <a:lnTo>
                  <a:pt x="324" y="420"/>
                </a:lnTo>
                <a:lnTo>
                  <a:pt x="340" y="412"/>
                </a:lnTo>
                <a:lnTo>
                  <a:pt x="356" y="408"/>
                </a:lnTo>
                <a:lnTo>
                  <a:pt x="372" y="396"/>
                </a:lnTo>
                <a:lnTo>
                  <a:pt x="388" y="404"/>
                </a:lnTo>
                <a:lnTo>
                  <a:pt x="404" y="416"/>
                </a:lnTo>
                <a:lnTo>
                  <a:pt x="424" y="428"/>
                </a:lnTo>
                <a:lnTo>
                  <a:pt x="440" y="436"/>
                </a:lnTo>
                <a:lnTo>
                  <a:pt x="456" y="440"/>
                </a:lnTo>
                <a:lnTo>
                  <a:pt x="472" y="444"/>
                </a:lnTo>
                <a:lnTo>
                  <a:pt x="488" y="456"/>
                </a:lnTo>
                <a:lnTo>
                  <a:pt x="504" y="456"/>
                </a:lnTo>
                <a:lnTo>
                  <a:pt x="520" y="464"/>
                </a:lnTo>
                <a:lnTo>
                  <a:pt x="536" y="484"/>
                </a:lnTo>
                <a:lnTo>
                  <a:pt x="552" y="476"/>
                </a:lnTo>
                <a:lnTo>
                  <a:pt x="568" y="468"/>
                </a:lnTo>
                <a:lnTo>
                  <a:pt x="584" y="468"/>
                </a:lnTo>
                <a:lnTo>
                  <a:pt x="601" y="484"/>
                </a:lnTo>
                <a:lnTo>
                  <a:pt x="621" y="524"/>
                </a:lnTo>
                <a:lnTo>
                  <a:pt x="637" y="488"/>
                </a:lnTo>
                <a:lnTo>
                  <a:pt x="653" y="500"/>
                </a:lnTo>
                <a:lnTo>
                  <a:pt x="669" y="452"/>
                </a:lnTo>
                <a:lnTo>
                  <a:pt x="685" y="464"/>
                </a:lnTo>
                <a:lnTo>
                  <a:pt x="701" y="488"/>
                </a:lnTo>
                <a:lnTo>
                  <a:pt x="717" y="492"/>
                </a:lnTo>
                <a:lnTo>
                  <a:pt x="733" y="508"/>
                </a:lnTo>
                <a:lnTo>
                  <a:pt x="749" y="492"/>
                </a:lnTo>
                <a:lnTo>
                  <a:pt x="765" y="408"/>
                </a:lnTo>
                <a:lnTo>
                  <a:pt x="781" y="276"/>
                </a:lnTo>
                <a:lnTo>
                  <a:pt x="797" y="152"/>
                </a:lnTo>
                <a:lnTo>
                  <a:pt x="813" y="32"/>
                </a:lnTo>
                <a:lnTo>
                  <a:pt x="833" y="0"/>
                </a:lnTo>
                <a:lnTo>
                  <a:pt x="849" y="0"/>
                </a:lnTo>
                <a:lnTo>
                  <a:pt x="865" y="64"/>
                </a:lnTo>
                <a:lnTo>
                  <a:pt x="881" y="124"/>
                </a:lnTo>
                <a:lnTo>
                  <a:pt x="897" y="200"/>
                </a:lnTo>
                <a:lnTo>
                  <a:pt x="913" y="236"/>
                </a:lnTo>
                <a:lnTo>
                  <a:pt x="929" y="264"/>
                </a:lnTo>
                <a:lnTo>
                  <a:pt x="945" y="312"/>
                </a:lnTo>
                <a:lnTo>
                  <a:pt x="961" y="332"/>
                </a:lnTo>
                <a:lnTo>
                  <a:pt x="977" y="356"/>
                </a:lnTo>
                <a:lnTo>
                  <a:pt x="993" y="352"/>
                </a:lnTo>
                <a:lnTo>
                  <a:pt x="1009" y="392"/>
                </a:lnTo>
                <a:lnTo>
                  <a:pt x="1029" y="396"/>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2" name="Freeform 226"/>
          <p:cNvSpPr>
            <a:spLocks/>
          </p:cNvSpPr>
          <p:nvPr/>
        </p:nvSpPr>
        <p:spPr bwMode="auto">
          <a:xfrm>
            <a:off x="7649635" y="1008063"/>
            <a:ext cx="1769666" cy="1206500"/>
          </a:xfrm>
          <a:custGeom>
            <a:avLst/>
            <a:gdLst>
              <a:gd name="T0" fmla="*/ 32 w 1029"/>
              <a:gd name="T1" fmla="*/ 684 h 760"/>
              <a:gd name="T2" fmla="*/ 80 w 1029"/>
              <a:gd name="T3" fmla="*/ 692 h 760"/>
              <a:gd name="T4" fmla="*/ 128 w 1029"/>
              <a:gd name="T5" fmla="*/ 700 h 760"/>
              <a:gd name="T6" fmla="*/ 176 w 1029"/>
              <a:gd name="T7" fmla="*/ 708 h 760"/>
              <a:gd name="T8" fmla="*/ 228 w 1029"/>
              <a:gd name="T9" fmla="*/ 596 h 760"/>
              <a:gd name="T10" fmla="*/ 276 w 1029"/>
              <a:gd name="T11" fmla="*/ 116 h 760"/>
              <a:gd name="T12" fmla="*/ 324 w 1029"/>
              <a:gd name="T13" fmla="*/ 16 h 760"/>
              <a:gd name="T14" fmla="*/ 372 w 1029"/>
              <a:gd name="T15" fmla="*/ 260 h 760"/>
              <a:gd name="T16" fmla="*/ 424 w 1029"/>
              <a:gd name="T17" fmla="*/ 448 h 760"/>
              <a:gd name="T18" fmla="*/ 472 w 1029"/>
              <a:gd name="T19" fmla="*/ 600 h 760"/>
              <a:gd name="T20" fmla="*/ 520 w 1029"/>
              <a:gd name="T21" fmla="*/ 644 h 760"/>
              <a:gd name="T22" fmla="*/ 568 w 1029"/>
              <a:gd name="T23" fmla="*/ 688 h 760"/>
              <a:gd name="T24" fmla="*/ 621 w 1029"/>
              <a:gd name="T25" fmla="*/ 656 h 760"/>
              <a:gd name="T26" fmla="*/ 669 w 1029"/>
              <a:gd name="T27" fmla="*/ 700 h 760"/>
              <a:gd name="T28" fmla="*/ 717 w 1029"/>
              <a:gd name="T29" fmla="*/ 672 h 760"/>
              <a:gd name="T30" fmla="*/ 765 w 1029"/>
              <a:gd name="T31" fmla="*/ 676 h 760"/>
              <a:gd name="T32" fmla="*/ 813 w 1029"/>
              <a:gd name="T33" fmla="*/ 692 h 760"/>
              <a:gd name="T34" fmla="*/ 865 w 1029"/>
              <a:gd name="T35" fmla="*/ 704 h 760"/>
              <a:gd name="T36" fmla="*/ 913 w 1029"/>
              <a:gd name="T37" fmla="*/ 700 h 760"/>
              <a:gd name="T38" fmla="*/ 961 w 1029"/>
              <a:gd name="T39" fmla="*/ 696 h 760"/>
              <a:gd name="T40" fmla="*/ 1009 w 1029"/>
              <a:gd name="T41" fmla="*/ 680 h 760"/>
              <a:gd name="T42" fmla="*/ 1009 w 1029"/>
              <a:gd name="T43" fmla="*/ 700 h 760"/>
              <a:gd name="T44" fmla="*/ 961 w 1029"/>
              <a:gd name="T45" fmla="*/ 716 h 760"/>
              <a:gd name="T46" fmla="*/ 913 w 1029"/>
              <a:gd name="T47" fmla="*/ 720 h 760"/>
              <a:gd name="T48" fmla="*/ 865 w 1029"/>
              <a:gd name="T49" fmla="*/ 720 h 760"/>
              <a:gd name="T50" fmla="*/ 813 w 1029"/>
              <a:gd name="T51" fmla="*/ 708 h 760"/>
              <a:gd name="T52" fmla="*/ 765 w 1029"/>
              <a:gd name="T53" fmla="*/ 696 h 760"/>
              <a:gd name="T54" fmla="*/ 717 w 1029"/>
              <a:gd name="T55" fmla="*/ 692 h 760"/>
              <a:gd name="T56" fmla="*/ 669 w 1029"/>
              <a:gd name="T57" fmla="*/ 716 h 760"/>
              <a:gd name="T58" fmla="*/ 621 w 1029"/>
              <a:gd name="T59" fmla="*/ 700 h 760"/>
              <a:gd name="T60" fmla="*/ 568 w 1029"/>
              <a:gd name="T61" fmla="*/ 708 h 760"/>
              <a:gd name="T62" fmla="*/ 520 w 1029"/>
              <a:gd name="T63" fmla="*/ 672 h 760"/>
              <a:gd name="T64" fmla="*/ 472 w 1029"/>
              <a:gd name="T65" fmla="*/ 636 h 760"/>
              <a:gd name="T66" fmla="*/ 424 w 1029"/>
              <a:gd name="T67" fmla="*/ 536 h 760"/>
              <a:gd name="T68" fmla="*/ 372 w 1029"/>
              <a:gd name="T69" fmla="*/ 424 h 760"/>
              <a:gd name="T70" fmla="*/ 324 w 1029"/>
              <a:gd name="T71" fmla="*/ 272 h 760"/>
              <a:gd name="T72" fmla="*/ 276 w 1029"/>
              <a:gd name="T73" fmla="*/ 380 h 760"/>
              <a:gd name="T74" fmla="*/ 228 w 1029"/>
              <a:gd name="T75" fmla="*/ 740 h 760"/>
              <a:gd name="T76" fmla="*/ 176 w 1029"/>
              <a:gd name="T77" fmla="*/ 744 h 760"/>
              <a:gd name="T78" fmla="*/ 128 w 1029"/>
              <a:gd name="T79" fmla="*/ 720 h 760"/>
              <a:gd name="T80" fmla="*/ 80 w 1029"/>
              <a:gd name="T81" fmla="*/ 712 h 760"/>
              <a:gd name="T82" fmla="*/ 32 w 1029"/>
              <a:gd name="T83" fmla="*/ 704 h 760"/>
              <a:gd name="T84" fmla="*/ 0 w 1029"/>
              <a:gd name="T85" fmla="*/ 69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760">
                <a:moveTo>
                  <a:pt x="0" y="696"/>
                </a:moveTo>
                <a:lnTo>
                  <a:pt x="16" y="668"/>
                </a:lnTo>
                <a:lnTo>
                  <a:pt x="32" y="684"/>
                </a:lnTo>
                <a:lnTo>
                  <a:pt x="48" y="688"/>
                </a:lnTo>
                <a:lnTo>
                  <a:pt x="64" y="688"/>
                </a:lnTo>
                <a:lnTo>
                  <a:pt x="80" y="692"/>
                </a:lnTo>
                <a:lnTo>
                  <a:pt x="96" y="696"/>
                </a:lnTo>
                <a:lnTo>
                  <a:pt x="112" y="700"/>
                </a:lnTo>
                <a:lnTo>
                  <a:pt x="128" y="700"/>
                </a:lnTo>
                <a:lnTo>
                  <a:pt x="144" y="712"/>
                </a:lnTo>
                <a:lnTo>
                  <a:pt x="160" y="720"/>
                </a:lnTo>
                <a:lnTo>
                  <a:pt x="176" y="708"/>
                </a:lnTo>
                <a:lnTo>
                  <a:pt x="192" y="700"/>
                </a:lnTo>
                <a:lnTo>
                  <a:pt x="212" y="672"/>
                </a:lnTo>
                <a:lnTo>
                  <a:pt x="228" y="596"/>
                </a:lnTo>
                <a:lnTo>
                  <a:pt x="244" y="424"/>
                </a:lnTo>
                <a:lnTo>
                  <a:pt x="260" y="260"/>
                </a:lnTo>
                <a:lnTo>
                  <a:pt x="276" y="116"/>
                </a:lnTo>
                <a:lnTo>
                  <a:pt x="292" y="28"/>
                </a:lnTo>
                <a:lnTo>
                  <a:pt x="308" y="0"/>
                </a:lnTo>
                <a:lnTo>
                  <a:pt x="324" y="16"/>
                </a:lnTo>
                <a:lnTo>
                  <a:pt x="340" y="64"/>
                </a:lnTo>
                <a:lnTo>
                  <a:pt x="356" y="144"/>
                </a:lnTo>
                <a:lnTo>
                  <a:pt x="372" y="260"/>
                </a:lnTo>
                <a:lnTo>
                  <a:pt x="388" y="340"/>
                </a:lnTo>
                <a:lnTo>
                  <a:pt x="404" y="404"/>
                </a:lnTo>
                <a:lnTo>
                  <a:pt x="424" y="448"/>
                </a:lnTo>
                <a:lnTo>
                  <a:pt x="440" y="508"/>
                </a:lnTo>
                <a:lnTo>
                  <a:pt x="456" y="548"/>
                </a:lnTo>
                <a:lnTo>
                  <a:pt x="472" y="600"/>
                </a:lnTo>
                <a:lnTo>
                  <a:pt x="488" y="616"/>
                </a:lnTo>
                <a:lnTo>
                  <a:pt x="504" y="624"/>
                </a:lnTo>
                <a:lnTo>
                  <a:pt x="520" y="644"/>
                </a:lnTo>
                <a:lnTo>
                  <a:pt x="536" y="652"/>
                </a:lnTo>
                <a:lnTo>
                  <a:pt x="552" y="668"/>
                </a:lnTo>
                <a:lnTo>
                  <a:pt x="568" y="688"/>
                </a:lnTo>
                <a:lnTo>
                  <a:pt x="584" y="692"/>
                </a:lnTo>
                <a:lnTo>
                  <a:pt x="601" y="684"/>
                </a:lnTo>
                <a:lnTo>
                  <a:pt x="621" y="656"/>
                </a:lnTo>
                <a:lnTo>
                  <a:pt x="637" y="660"/>
                </a:lnTo>
                <a:lnTo>
                  <a:pt x="653" y="648"/>
                </a:lnTo>
                <a:lnTo>
                  <a:pt x="669" y="700"/>
                </a:lnTo>
                <a:lnTo>
                  <a:pt x="685" y="684"/>
                </a:lnTo>
                <a:lnTo>
                  <a:pt x="701" y="668"/>
                </a:lnTo>
                <a:lnTo>
                  <a:pt x="717" y="672"/>
                </a:lnTo>
                <a:lnTo>
                  <a:pt x="733" y="672"/>
                </a:lnTo>
                <a:lnTo>
                  <a:pt x="749" y="672"/>
                </a:lnTo>
                <a:lnTo>
                  <a:pt x="765" y="676"/>
                </a:lnTo>
                <a:lnTo>
                  <a:pt x="781" y="660"/>
                </a:lnTo>
                <a:lnTo>
                  <a:pt x="797" y="668"/>
                </a:lnTo>
                <a:lnTo>
                  <a:pt x="813" y="692"/>
                </a:lnTo>
                <a:lnTo>
                  <a:pt x="833" y="704"/>
                </a:lnTo>
                <a:lnTo>
                  <a:pt x="849" y="716"/>
                </a:lnTo>
                <a:lnTo>
                  <a:pt x="865" y="704"/>
                </a:lnTo>
                <a:lnTo>
                  <a:pt x="881" y="696"/>
                </a:lnTo>
                <a:lnTo>
                  <a:pt x="897" y="700"/>
                </a:lnTo>
                <a:lnTo>
                  <a:pt x="913" y="700"/>
                </a:lnTo>
                <a:lnTo>
                  <a:pt x="929" y="704"/>
                </a:lnTo>
                <a:lnTo>
                  <a:pt x="945" y="692"/>
                </a:lnTo>
                <a:lnTo>
                  <a:pt x="961" y="696"/>
                </a:lnTo>
                <a:lnTo>
                  <a:pt x="977" y="696"/>
                </a:lnTo>
                <a:lnTo>
                  <a:pt x="993" y="704"/>
                </a:lnTo>
                <a:lnTo>
                  <a:pt x="1009" y="680"/>
                </a:lnTo>
                <a:lnTo>
                  <a:pt x="1029" y="692"/>
                </a:lnTo>
                <a:lnTo>
                  <a:pt x="1029" y="708"/>
                </a:lnTo>
                <a:lnTo>
                  <a:pt x="1009" y="700"/>
                </a:lnTo>
                <a:lnTo>
                  <a:pt x="993" y="724"/>
                </a:lnTo>
                <a:lnTo>
                  <a:pt x="977" y="720"/>
                </a:lnTo>
                <a:lnTo>
                  <a:pt x="961" y="716"/>
                </a:lnTo>
                <a:lnTo>
                  <a:pt x="945" y="720"/>
                </a:lnTo>
                <a:lnTo>
                  <a:pt x="929" y="720"/>
                </a:lnTo>
                <a:lnTo>
                  <a:pt x="913" y="720"/>
                </a:lnTo>
                <a:lnTo>
                  <a:pt x="897" y="716"/>
                </a:lnTo>
                <a:lnTo>
                  <a:pt x="881" y="716"/>
                </a:lnTo>
                <a:lnTo>
                  <a:pt x="865" y="720"/>
                </a:lnTo>
                <a:lnTo>
                  <a:pt x="849" y="732"/>
                </a:lnTo>
                <a:lnTo>
                  <a:pt x="833" y="720"/>
                </a:lnTo>
                <a:lnTo>
                  <a:pt x="813" y="708"/>
                </a:lnTo>
                <a:lnTo>
                  <a:pt x="797" y="692"/>
                </a:lnTo>
                <a:lnTo>
                  <a:pt x="781" y="704"/>
                </a:lnTo>
                <a:lnTo>
                  <a:pt x="765" y="696"/>
                </a:lnTo>
                <a:lnTo>
                  <a:pt x="749" y="696"/>
                </a:lnTo>
                <a:lnTo>
                  <a:pt x="733" y="696"/>
                </a:lnTo>
                <a:lnTo>
                  <a:pt x="717" y="692"/>
                </a:lnTo>
                <a:lnTo>
                  <a:pt x="701" y="692"/>
                </a:lnTo>
                <a:lnTo>
                  <a:pt x="685" y="704"/>
                </a:lnTo>
                <a:lnTo>
                  <a:pt x="669" y="716"/>
                </a:lnTo>
                <a:lnTo>
                  <a:pt x="653" y="688"/>
                </a:lnTo>
                <a:lnTo>
                  <a:pt x="637" y="692"/>
                </a:lnTo>
                <a:lnTo>
                  <a:pt x="621" y="700"/>
                </a:lnTo>
                <a:lnTo>
                  <a:pt x="601" y="712"/>
                </a:lnTo>
                <a:lnTo>
                  <a:pt x="584" y="720"/>
                </a:lnTo>
                <a:lnTo>
                  <a:pt x="568" y="708"/>
                </a:lnTo>
                <a:lnTo>
                  <a:pt x="552" y="692"/>
                </a:lnTo>
                <a:lnTo>
                  <a:pt x="536" y="680"/>
                </a:lnTo>
                <a:lnTo>
                  <a:pt x="520" y="672"/>
                </a:lnTo>
                <a:lnTo>
                  <a:pt x="504" y="656"/>
                </a:lnTo>
                <a:lnTo>
                  <a:pt x="488" y="648"/>
                </a:lnTo>
                <a:lnTo>
                  <a:pt x="472" y="636"/>
                </a:lnTo>
                <a:lnTo>
                  <a:pt x="456" y="600"/>
                </a:lnTo>
                <a:lnTo>
                  <a:pt x="440" y="572"/>
                </a:lnTo>
                <a:lnTo>
                  <a:pt x="424" y="536"/>
                </a:lnTo>
                <a:lnTo>
                  <a:pt x="404" y="508"/>
                </a:lnTo>
                <a:lnTo>
                  <a:pt x="388" y="472"/>
                </a:lnTo>
                <a:lnTo>
                  <a:pt x="372" y="424"/>
                </a:lnTo>
                <a:lnTo>
                  <a:pt x="356" y="356"/>
                </a:lnTo>
                <a:lnTo>
                  <a:pt x="340" y="300"/>
                </a:lnTo>
                <a:lnTo>
                  <a:pt x="324" y="272"/>
                </a:lnTo>
                <a:lnTo>
                  <a:pt x="308" y="260"/>
                </a:lnTo>
                <a:lnTo>
                  <a:pt x="292" y="296"/>
                </a:lnTo>
                <a:lnTo>
                  <a:pt x="276" y="380"/>
                </a:lnTo>
                <a:lnTo>
                  <a:pt x="260" y="512"/>
                </a:lnTo>
                <a:lnTo>
                  <a:pt x="244" y="640"/>
                </a:lnTo>
                <a:lnTo>
                  <a:pt x="228" y="740"/>
                </a:lnTo>
                <a:lnTo>
                  <a:pt x="212" y="760"/>
                </a:lnTo>
                <a:lnTo>
                  <a:pt x="192" y="752"/>
                </a:lnTo>
                <a:lnTo>
                  <a:pt x="176" y="744"/>
                </a:lnTo>
                <a:lnTo>
                  <a:pt x="160" y="744"/>
                </a:lnTo>
                <a:lnTo>
                  <a:pt x="144" y="728"/>
                </a:lnTo>
                <a:lnTo>
                  <a:pt x="128" y="720"/>
                </a:lnTo>
                <a:lnTo>
                  <a:pt x="112" y="716"/>
                </a:lnTo>
                <a:lnTo>
                  <a:pt x="96" y="716"/>
                </a:lnTo>
                <a:lnTo>
                  <a:pt x="80" y="712"/>
                </a:lnTo>
                <a:lnTo>
                  <a:pt x="64" y="708"/>
                </a:lnTo>
                <a:lnTo>
                  <a:pt x="48" y="708"/>
                </a:lnTo>
                <a:lnTo>
                  <a:pt x="32" y="704"/>
                </a:lnTo>
                <a:lnTo>
                  <a:pt x="16" y="700"/>
                </a:lnTo>
                <a:lnTo>
                  <a:pt x="0" y="716"/>
                </a:lnTo>
                <a:lnTo>
                  <a:pt x="0" y="696"/>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03" name="Freeform 227"/>
          <p:cNvSpPr>
            <a:spLocks/>
          </p:cNvSpPr>
          <p:nvPr/>
        </p:nvSpPr>
        <p:spPr bwMode="auto">
          <a:xfrm>
            <a:off x="7649635" y="1008063"/>
            <a:ext cx="1769666" cy="1206500"/>
          </a:xfrm>
          <a:custGeom>
            <a:avLst/>
            <a:gdLst>
              <a:gd name="T0" fmla="*/ 32 w 1029"/>
              <a:gd name="T1" fmla="*/ 684 h 760"/>
              <a:gd name="T2" fmla="*/ 80 w 1029"/>
              <a:gd name="T3" fmla="*/ 692 h 760"/>
              <a:gd name="T4" fmla="*/ 128 w 1029"/>
              <a:gd name="T5" fmla="*/ 700 h 760"/>
              <a:gd name="T6" fmla="*/ 176 w 1029"/>
              <a:gd name="T7" fmla="*/ 708 h 760"/>
              <a:gd name="T8" fmla="*/ 228 w 1029"/>
              <a:gd name="T9" fmla="*/ 596 h 760"/>
              <a:gd name="T10" fmla="*/ 276 w 1029"/>
              <a:gd name="T11" fmla="*/ 116 h 760"/>
              <a:gd name="T12" fmla="*/ 324 w 1029"/>
              <a:gd name="T13" fmla="*/ 16 h 760"/>
              <a:gd name="T14" fmla="*/ 372 w 1029"/>
              <a:gd name="T15" fmla="*/ 260 h 760"/>
              <a:gd name="T16" fmla="*/ 424 w 1029"/>
              <a:gd name="T17" fmla="*/ 448 h 760"/>
              <a:gd name="T18" fmla="*/ 472 w 1029"/>
              <a:gd name="T19" fmla="*/ 600 h 760"/>
              <a:gd name="T20" fmla="*/ 520 w 1029"/>
              <a:gd name="T21" fmla="*/ 644 h 760"/>
              <a:gd name="T22" fmla="*/ 568 w 1029"/>
              <a:gd name="T23" fmla="*/ 688 h 760"/>
              <a:gd name="T24" fmla="*/ 621 w 1029"/>
              <a:gd name="T25" fmla="*/ 656 h 760"/>
              <a:gd name="T26" fmla="*/ 669 w 1029"/>
              <a:gd name="T27" fmla="*/ 700 h 760"/>
              <a:gd name="T28" fmla="*/ 717 w 1029"/>
              <a:gd name="T29" fmla="*/ 672 h 760"/>
              <a:gd name="T30" fmla="*/ 765 w 1029"/>
              <a:gd name="T31" fmla="*/ 676 h 760"/>
              <a:gd name="T32" fmla="*/ 813 w 1029"/>
              <a:gd name="T33" fmla="*/ 692 h 760"/>
              <a:gd name="T34" fmla="*/ 865 w 1029"/>
              <a:gd name="T35" fmla="*/ 704 h 760"/>
              <a:gd name="T36" fmla="*/ 913 w 1029"/>
              <a:gd name="T37" fmla="*/ 700 h 760"/>
              <a:gd name="T38" fmla="*/ 961 w 1029"/>
              <a:gd name="T39" fmla="*/ 696 h 760"/>
              <a:gd name="T40" fmla="*/ 1009 w 1029"/>
              <a:gd name="T41" fmla="*/ 680 h 760"/>
              <a:gd name="T42" fmla="*/ 1009 w 1029"/>
              <a:gd name="T43" fmla="*/ 700 h 760"/>
              <a:gd name="T44" fmla="*/ 961 w 1029"/>
              <a:gd name="T45" fmla="*/ 716 h 760"/>
              <a:gd name="T46" fmla="*/ 913 w 1029"/>
              <a:gd name="T47" fmla="*/ 720 h 760"/>
              <a:gd name="T48" fmla="*/ 865 w 1029"/>
              <a:gd name="T49" fmla="*/ 720 h 760"/>
              <a:gd name="T50" fmla="*/ 813 w 1029"/>
              <a:gd name="T51" fmla="*/ 708 h 760"/>
              <a:gd name="T52" fmla="*/ 765 w 1029"/>
              <a:gd name="T53" fmla="*/ 696 h 760"/>
              <a:gd name="T54" fmla="*/ 717 w 1029"/>
              <a:gd name="T55" fmla="*/ 692 h 760"/>
              <a:gd name="T56" fmla="*/ 669 w 1029"/>
              <a:gd name="T57" fmla="*/ 716 h 760"/>
              <a:gd name="T58" fmla="*/ 621 w 1029"/>
              <a:gd name="T59" fmla="*/ 700 h 760"/>
              <a:gd name="T60" fmla="*/ 568 w 1029"/>
              <a:gd name="T61" fmla="*/ 708 h 760"/>
              <a:gd name="T62" fmla="*/ 520 w 1029"/>
              <a:gd name="T63" fmla="*/ 672 h 760"/>
              <a:gd name="T64" fmla="*/ 472 w 1029"/>
              <a:gd name="T65" fmla="*/ 636 h 760"/>
              <a:gd name="T66" fmla="*/ 424 w 1029"/>
              <a:gd name="T67" fmla="*/ 536 h 760"/>
              <a:gd name="T68" fmla="*/ 372 w 1029"/>
              <a:gd name="T69" fmla="*/ 424 h 760"/>
              <a:gd name="T70" fmla="*/ 324 w 1029"/>
              <a:gd name="T71" fmla="*/ 272 h 760"/>
              <a:gd name="T72" fmla="*/ 276 w 1029"/>
              <a:gd name="T73" fmla="*/ 380 h 760"/>
              <a:gd name="T74" fmla="*/ 228 w 1029"/>
              <a:gd name="T75" fmla="*/ 740 h 760"/>
              <a:gd name="T76" fmla="*/ 176 w 1029"/>
              <a:gd name="T77" fmla="*/ 744 h 760"/>
              <a:gd name="T78" fmla="*/ 128 w 1029"/>
              <a:gd name="T79" fmla="*/ 720 h 760"/>
              <a:gd name="T80" fmla="*/ 80 w 1029"/>
              <a:gd name="T81" fmla="*/ 712 h 760"/>
              <a:gd name="T82" fmla="*/ 32 w 1029"/>
              <a:gd name="T83" fmla="*/ 704 h 760"/>
              <a:gd name="T84" fmla="*/ 0 w 1029"/>
              <a:gd name="T85" fmla="*/ 69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760">
                <a:moveTo>
                  <a:pt x="0" y="696"/>
                </a:moveTo>
                <a:lnTo>
                  <a:pt x="16" y="668"/>
                </a:lnTo>
                <a:lnTo>
                  <a:pt x="32" y="684"/>
                </a:lnTo>
                <a:lnTo>
                  <a:pt x="48" y="688"/>
                </a:lnTo>
                <a:lnTo>
                  <a:pt x="64" y="688"/>
                </a:lnTo>
                <a:lnTo>
                  <a:pt x="80" y="692"/>
                </a:lnTo>
                <a:lnTo>
                  <a:pt x="96" y="696"/>
                </a:lnTo>
                <a:lnTo>
                  <a:pt x="112" y="700"/>
                </a:lnTo>
                <a:lnTo>
                  <a:pt x="128" y="700"/>
                </a:lnTo>
                <a:lnTo>
                  <a:pt x="144" y="712"/>
                </a:lnTo>
                <a:lnTo>
                  <a:pt x="160" y="720"/>
                </a:lnTo>
                <a:lnTo>
                  <a:pt x="176" y="708"/>
                </a:lnTo>
                <a:lnTo>
                  <a:pt x="192" y="700"/>
                </a:lnTo>
                <a:lnTo>
                  <a:pt x="212" y="672"/>
                </a:lnTo>
                <a:lnTo>
                  <a:pt x="228" y="596"/>
                </a:lnTo>
                <a:lnTo>
                  <a:pt x="244" y="424"/>
                </a:lnTo>
                <a:lnTo>
                  <a:pt x="260" y="260"/>
                </a:lnTo>
                <a:lnTo>
                  <a:pt x="276" y="116"/>
                </a:lnTo>
                <a:lnTo>
                  <a:pt x="292" y="28"/>
                </a:lnTo>
                <a:lnTo>
                  <a:pt x="308" y="0"/>
                </a:lnTo>
                <a:lnTo>
                  <a:pt x="324" y="16"/>
                </a:lnTo>
                <a:lnTo>
                  <a:pt x="340" y="64"/>
                </a:lnTo>
                <a:lnTo>
                  <a:pt x="356" y="144"/>
                </a:lnTo>
                <a:lnTo>
                  <a:pt x="372" y="260"/>
                </a:lnTo>
                <a:lnTo>
                  <a:pt x="388" y="340"/>
                </a:lnTo>
                <a:lnTo>
                  <a:pt x="404" y="404"/>
                </a:lnTo>
                <a:lnTo>
                  <a:pt x="424" y="448"/>
                </a:lnTo>
                <a:lnTo>
                  <a:pt x="440" y="508"/>
                </a:lnTo>
                <a:lnTo>
                  <a:pt x="456" y="548"/>
                </a:lnTo>
                <a:lnTo>
                  <a:pt x="472" y="600"/>
                </a:lnTo>
                <a:lnTo>
                  <a:pt x="488" y="616"/>
                </a:lnTo>
                <a:lnTo>
                  <a:pt x="504" y="624"/>
                </a:lnTo>
                <a:lnTo>
                  <a:pt x="520" y="644"/>
                </a:lnTo>
                <a:lnTo>
                  <a:pt x="536" y="652"/>
                </a:lnTo>
                <a:lnTo>
                  <a:pt x="552" y="668"/>
                </a:lnTo>
                <a:lnTo>
                  <a:pt x="568" y="688"/>
                </a:lnTo>
                <a:lnTo>
                  <a:pt x="584" y="692"/>
                </a:lnTo>
                <a:lnTo>
                  <a:pt x="601" y="684"/>
                </a:lnTo>
                <a:lnTo>
                  <a:pt x="621" y="656"/>
                </a:lnTo>
                <a:lnTo>
                  <a:pt x="637" y="660"/>
                </a:lnTo>
                <a:lnTo>
                  <a:pt x="653" y="648"/>
                </a:lnTo>
                <a:lnTo>
                  <a:pt x="669" y="700"/>
                </a:lnTo>
                <a:lnTo>
                  <a:pt x="685" y="684"/>
                </a:lnTo>
                <a:lnTo>
                  <a:pt x="701" y="668"/>
                </a:lnTo>
                <a:lnTo>
                  <a:pt x="717" y="672"/>
                </a:lnTo>
                <a:lnTo>
                  <a:pt x="733" y="672"/>
                </a:lnTo>
                <a:lnTo>
                  <a:pt x="749" y="672"/>
                </a:lnTo>
                <a:lnTo>
                  <a:pt x="765" y="676"/>
                </a:lnTo>
                <a:lnTo>
                  <a:pt x="781" y="660"/>
                </a:lnTo>
                <a:lnTo>
                  <a:pt x="797" y="668"/>
                </a:lnTo>
                <a:lnTo>
                  <a:pt x="813" y="692"/>
                </a:lnTo>
                <a:lnTo>
                  <a:pt x="833" y="704"/>
                </a:lnTo>
                <a:lnTo>
                  <a:pt x="849" y="716"/>
                </a:lnTo>
                <a:lnTo>
                  <a:pt x="865" y="704"/>
                </a:lnTo>
                <a:lnTo>
                  <a:pt x="881" y="696"/>
                </a:lnTo>
                <a:lnTo>
                  <a:pt x="897" y="700"/>
                </a:lnTo>
                <a:lnTo>
                  <a:pt x="913" y="700"/>
                </a:lnTo>
                <a:lnTo>
                  <a:pt x="929" y="704"/>
                </a:lnTo>
                <a:lnTo>
                  <a:pt x="945" y="692"/>
                </a:lnTo>
                <a:lnTo>
                  <a:pt x="961" y="696"/>
                </a:lnTo>
                <a:lnTo>
                  <a:pt x="977" y="696"/>
                </a:lnTo>
                <a:lnTo>
                  <a:pt x="993" y="704"/>
                </a:lnTo>
                <a:lnTo>
                  <a:pt x="1009" y="680"/>
                </a:lnTo>
                <a:lnTo>
                  <a:pt x="1029" y="692"/>
                </a:lnTo>
                <a:lnTo>
                  <a:pt x="1029" y="708"/>
                </a:lnTo>
                <a:lnTo>
                  <a:pt x="1009" y="700"/>
                </a:lnTo>
                <a:lnTo>
                  <a:pt x="993" y="724"/>
                </a:lnTo>
                <a:lnTo>
                  <a:pt x="977" y="720"/>
                </a:lnTo>
                <a:lnTo>
                  <a:pt x="961" y="716"/>
                </a:lnTo>
                <a:lnTo>
                  <a:pt x="945" y="720"/>
                </a:lnTo>
                <a:lnTo>
                  <a:pt x="929" y="720"/>
                </a:lnTo>
                <a:lnTo>
                  <a:pt x="913" y="720"/>
                </a:lnTo>
                <a:lnTo>
                  <a:pt x="897" y="716"/>
                </a:lnTo>
                <a:lnTo>
                  <a:pt x="881" y="716"/>
                </a:lnTo>
                <a:lnTo>
                  <a:pt x="865" y="720"/>
                </a:lnTo>
                <a:lnTo>
                  <a:pt x="849" y="732"/>
                </a:lnTo>
                <a:lnTo>
                  <a:pt x="833" y="720"/>
                </a:lnTo>
                <a:lnTo>
                  <a:pt x="813" y="708"/>
                </a:lnTo>
                <a:lnTo>
                  <a:pt x="797" y="692"/>
                </a:lnTo>
                <a:lnTo>
                  <a:pt x="781" y="704"/>
                </a:lnTo>
                <a:lnTo>
                  <a:pt x="765" y="696"/>
                </a:lnTo>
                <a:lnTo>
                  <a:pt x="749" y="696"/>
                </a:lnTo>
                <a:lnTo>
                  <a:pt x="733" y="696"/>
                </a:lnTo>
                <a:lnTo>
                  <a:pt x="717" y="692"/>
                </a:lnTo>
                <a:lnTo>
                  <a:pt x="701" y="692"/>
                </a:lnTo>
                <a:lnTo>
                  <a:pt x="685" y="704"/>
                </a:lnTo>
                <a:lnTo>
                  <a:pt x="669" y="716"/>
                </a:lnTo>
                <a:lnTo>
                  <a:pt x="653" y="688"/>
                </a:lnTo>
                <a:lnTo>
                  <a:pt x="637" y="692"/>
                </a:lnTo>
                <a:lnTo>
                  <a:pt x="621" y="700"/>
                </a:lnTo>
                <a:lnTo>
                  <a:pt x="601" y="712"/>
                </a:lnTo>
                <a:lnTo>
                  <a:pt x="584" y="720"/>
                </a:lnTo>
                <a:lnTo>
                  <a:pt x="568" y="708"/>
                </a:lnTo>
                <a:lnTo>
                  <a:pt x="552" y="692"/>
                </a:lnTo>
                <a:lnTo>
                  <a:pt x="536" y="680"/>
                </a:lnTo>
                <a:lnTo>
                  <a:pt x="520" y="672"/>
                </a:lnTo>
                <a:lnTo>
                  <a:pt x="504" y="656"/>
                </a:lnTo>
                <a:lnTo>
                  <a:pt x="488" y="648"/>
                </a:lnTo>
                <a:lnTo>
                  <a:pt x="472" y="636"/>
                </a:lnTo>
                <a:lnTo>
                  <a:pt x="456" y="600"/>
                </a:lnTo>
                <a:lnTo>
                  <a:pt x="440" y="572"/>
                </a:lnTo>
                <a:lnTo>
                  <a:pt x="424" y="536"/>
                </a:lnTo>
                <a:lnTo>
                  <a:pt x="404" y="508"/>
                </a:lnTo>
                <a:lnTo>
                  <a:pt x="388" y="472"/>
                </a:lnTo>
                <a:lnTo>
                  <a:pt x="372" y="424"/>
                </a:lnTo>
                <a:lnTo>
                  <a:pt x="356" y="356"/>
                </a:lnTo>
                <a:lnTo>
                  <a:pt x="340" y="300"/>
                </a:lnTo>
                <a:lnTo>
                  <a:pt x="324" y="272"/>
                </a:lnTo>
                <a:lnTo>
                  <a:pt x="308" y="260"/>
                </a:lnTo>
                <a:lnTo>
                  <a:pt x="292" y="296"/>
                </a:lnTo>
                <a:lnTo>
                  <a:pt x="276" y="380"/>
                </a:lnTo>
                <a:lnTo>
                  <a:pt x="260" y="512"/>
                </a:lnTo>
                <a:lnTo>
                  <a:pt x="244" y="640"/>
                </a:lnTo>
                <a:lnTo>
                  <a:pt x="228" y="740"/>
                </a:lnTo>
                <a:lnTo>
                  <a:pt x="212" y="760"/>
                </a:lnTo>
                <a:lnTo>
                  <a:pt x="192" y="752"/>
                </a:lnTo>
                <a:lnTo>
                  <a:pt x="176" y="744"/>
                </a:lnTo>
                <a:lnTo>
                  <a:pt x="160" y="744"/>
                </a:lnTo>
                <a:lnTo>
                  <a:pt x="144" y="728"/>
                </a:lnTo>
                <a:lnTo>
                  <a:pt x="128" y="720"/>
                </a:lnTo>
                <a:lnTo>
                  <a:pt x="112" y="716"/>
                </a:lnTo>
                <a:lnTo>
                  <a:pt x="96" y="716"/>
                </a:lnTo>
                <a:lnTo>
                  <a:pt x="80" y="712"/>
                </a:lnTo>
                <a:lnTo>
                  <a:pt x="64" y="708"/>
                </a:lnTo>
                <a:lnTo>
                  <a:pt x="48" y="708"/>
                </a:lnTo>
                <a:lnTo>
                  <a:pt x="32" y="704"/>
                </a:lnTo>
                <a:lnTo>
                  <a:pt x="16" y="700"/>
                </a:lnTo>
                <a:lnTo>
                  <a:pt x="0" y="716"/>
                </a:lnTo>
                <a:lnTo>
                  <a:pt x="0" y="696"/>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4" name="Freeform 228"/>
          <p:cNvSpPr>
            <a:spLocks/>
          </p:cNvSpPr>
          <p:nvPr/>
        </p:nvSpPr>
        <p:spPr bwMode="auto">
          <a:xfrm>
            <a:off x="7649635" y="1370013"/>
            <a:ext cx="1769666" cy="1085850"/>
          </a:xfrm>
          <a:custGeom>
            <a:avLst/>
            <a:gdLst>
              <a:gd name="T0" fmla="*/ 32 w 1029"/>
              <a:gd name="T1" fmla="*/ 476 h 684"/>
              <a:gd name="T2" fmla="*/ 80 w 1029"/>
              <a:gd name="T3" fmla="*/ 476 h 684"/>
              <a:gd name="T4" fmla="*/ 128 w 1029"/>
              <a:gd name="T5" fmla="*/ 476 h 684"/>
              <a:gd name="T6" fmla="*/ 176 w 1029"/>
              <a:gd name="T7" fmla="*/ 448 h 684"/>
              <a:gd name="T8" fmla="*/ 228 w 1029"/>
              <a:gd name="T9" fmla="*/ 340 h 684"/>
              <a:gd name="T10" fmla="*/ 276 w 1029"/>
              <a:gd name="T11" fmla="*/ 268 h 684"/>
              <a:gd name="T12" fmla="*/ 324 w 1029"/>
              <a:gd name="T13" fmla="*/ 232 h 684"/>
              <a:gd name="T14" fmla="*/ 372 w 1029"/>
              <a:gd name="T15" fmla="*/ 276 h 684"/>
              <a:gd name="T16" fmla="*/ 424 w 1029"/>
              <a:gd name="T17" fmla="*/ 376 h 684"/>
              <a:gd name="T18" fmla="*/ 472 w 1029"/>
              <a:gd name="T19" fmla="*/ 428 h 684"/>
              <a:gd name="T20" fmla="*/ 520 w 1029"/>
              <a:gd name="T21" fmla="*/ 460 h 684"/>
              <a:gd name="T22" fmla="*/ 568 w 1029"/>
              <a:gd name="T23" fmla="*/ 468 h 684"/>
              <a:gd name="T24" fmla="*/ 621 w 1029"/>
              <a:gd name="T25" fmla="*/ 504 h 684"/>
              <a:gd name="T26" fmla="*/ 669 w 1029"/>
              <a:gd name="T27" fmla="*/ 452 h 684"/>
              <a:gd name="T28" fmla="*/ 717 w 1029"/>
              <a:gd name="T29" fmla="*/ 488 h 684"/>
              <a:gd name="T30" fmla="*/ 765 w 1029"/>
              <a:gd name="T31" fmla="*/ 404 h 684"/>
              <a:gd name="T32" fmla="*/ 813 w 1029"/>
              <a:gd name="T33" fmla="*/ 32 h 684"/>
              <a:gd name="T34" fmla="*/ 865 w 1029"/>
              <a:gd name="T35" fmla="*/ 64 h 684"/>
              <a:gd name="T36" fmla="*/ 913 w 1029"/>
              <a:gd name="T37" fmla="*/ 236 h 684"/>
              <a:gd name="T38" fmla="*/ 961 w 1029"/>
              <a:gd name="T39" fmla="*/ 332 h 684"/>
              <a:gd name="T40" fmla="*/ 1009 w 1029"/>
              <a:gd name="T41" fmla="*/ 392 h 684"/>
              <a:gd name="T42" fmla="*/ 1009 w 1029"/>
              <a:gd name="T43" fmla="*/ 420 h 684"/>
              <a:gd name="T44" fmla="*/ 961 w 1029"/>
              <a:gd name="T45" fmla="*/ 360 h 684"/>
              <a:gd name="T46" fmla="*/ 913 w 1029"/>
              <a:gd name="T47" fmla="*/ 260 h 684"/>
              <a:gd name="T48" fmla="*/ 865 w 1029"/>
              <a:gd name="T49" fmla="*/ 88 h 684"/>
              <a:gd name="T50" fmla="*/ 813 w 1029"/>
              <a:gd name="T51" fmla="*/ 60 h 684"/>
              <a:gd name="T52" fmla="*/ 765 w 1029"/>
              <a:gd name="T53" fmla="*/ 432 h 684"/>
              <a:gd name="T54" fmla="*/ 717 w 1029"/>
              <a:gd name="T55" fmla="*/ 520 h 684"/>
              <a:gd name="T56" fmla="*/ 669 w 1029"/>
              <a:gd name="T57" fmla="*/ 476 h 684"/>
              <a:gd name="T58" fmla="*/ 621 w 1029"/>
              <a:gd name="T59" fmla="*/ 568 h 684"/>
              <a:gd name="T60" fmla="*/ 568 w 1029"/>
              <a:gd name="T61" fmla="*/ 492 h 684"/>
              <a:gd name="T62" fmla="*/ 520 w 1029"/>
              <a:gd name="T63" fmla="*/ 496 h 684"/>
              <a:gd name="T64" fmla="*/ 472 w 1029"/>
              <a:gd name="T65" fmla="*/ 480 h 684"/>
              <a:gd name="T66" fmla="*/ 424 w 1029"/>
              <a:gd name="T67" fmla="*/ 508 h 684"/>
              <a:gd name="T68" fmla="*/ 372 w 1029"/>
              <a:gd name="T69" fmla="*/ 536 h 684"/>
              <a:gd name="T70" fmla="*/ 324 w 1029"/>
              <a:gd name="T71" fmla="*/ 632 h 684"/>
              <a:gd name="T72" fmla="*/ 276 w 1029"/>
              <a:gd name="T73" fmla="*/ 684 h 684"/>
              <a:gd name="T74" fmla="*/ 228 w 1029"/>
              <a:gd name="T75" fmla="*/ 568 h 684"/>
              <a:gd name="T76" fmla="*/ 176 w 1029"/>
              <a:gd name="T77" fmla="*/ 500 h 684"/>
              <a:gd name="T78" fmla="*/ 128 w 1029"/>
              <a:gd name="T79" fmla="*/ 500 h 684"/>
              <a:gd name="T80" fmla="*/ 80 w 1029"/>
              <a:gd name="T81" fmla="*/ 500 h 684"/>
              <a:gd name="T82" fmla="*/ 32 w 1029"/>
              <a:gd name="T83" fmla="*/ 504 h 684"/>
              <a:gd name="T84" fmla="*/ 0 w 1029"/>
              <a:gd name="T85" fmla="*/ 46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684">
                <a:moveTo>
                  <a:pt x="0" y="464"/>
                </a:moveTo>
                <a:lnTo>
                  <a:pt x="16" y="480"/>
                </a:lnTo>
                <a:lnTo>
                  <a:pt x="32" y="476"/>
                </a:lnTo>
                <a:lnTo>
                  <a:pt x="48" y="468"/>
                </a:lnTo>
                <a:lnTo>
                  <a:pt x="64" y="476"/>
                </a:lnTo>
                <a:lnTo>
                  <a:pt x="80" y="476"/>
                </a:lnTo>
                <a:lnTo>
                  <a:pt x="96" y="464"/>
                </a:lnTo>
                <a:lnTo>
                  <a:pt x="112" y="460"/>
                </a:lnTo>
                <a:lnTo>
                  <a:pt x="128" y="476"/>
                </a:lnTo>
                <a:lnTo>
                  <a:pt x="144" y="468"/>
                </a:lnTo>
                <a:lnTo>
                  <a:pt x="160" y="448"/>
                </a:lnTo>
                <a:lnTo>
                  <a:pt x="176" y="448"/>
                </a:lnTo>
                <a:lnTo>
                  <a:pt x="192" y="428"/>
                </a:lnTo>
                <a:lnTo>
                  <a:pt x="212" y="388"/>
                </a:lnTo>
                <a:lnTo>
                  <a:pt x="228" y="340"/>
                </a:lnTo>
                <a:lnTo>
                  <a:pt x="244" y="300"/>
                </a:lnTo>
                <a:lnTo>
                  <a:pt x="260" y="268"/>
                </a:lnTo>
                <a:lnTo>
                  <a:pt x="276" y="268"/>
                </a:lnTo>
                <a:lnTo>
                  <a:pt x="292" y="256"/>
                </a:lnTo>
                <a:lnTo>
                  <a:pt x="308" y="240"/>
                </a:lnTo>
                <a:lnTo>
                  <a:pt x="324" y="232"/>
                </a:lnTo>
                <a:lnTo>
                  <a:pt x="340" y="236"/>
                </a:lnTo>
                <a:lnTo>
                  <a:pt x="356" y="252"/>
                </a:lnTo>
                <a:lnTo>
                  <a:pt x="372" y="276"/>
                </a:lnTo>
                <a:lnTo>
                  <a:pt x="388" y="312"/>
                </a:lnTo>
                <a:lnTo>
                  <a:pt x="404" y="348"/>
                </a:lnTo>
                <a:lnTo>
                  <a:pt x="424" y="376"/>
                </a:lnTo>
                <a:lnTo>
                  <a:pt x="440" y="400"/>
                </a:lnTo>
                <a:lnTo>
                  <a:pt x="456" y="416"/>
                </a:lnTo>
                <a:lnTo>
                  <a:pt x="472" y="428"/>
                </a:lnTo>
                <a:lnTo>
                  <a:pt x="488" y="444"/>
                </a:lnTo>
                <a:lnTo>
                  <a:pt x="504" y="448"/>
                </a:lnTo>
                <a:lnTo>
                  <a:pt x="520" y="460"/>
                </a:lnTo>
                <a:lnTo>
                  <a:pt x="536" y="480"/>
                </a:lnTo>
                <a:lnTo>
                  <a:pt x="552" y="472"/>
                </a:lnTo>
                <a:lnTo>
                  <a:pt x="568" y="468"/>
                </a:lnTo>
                <a:lnTo>
                  <a:pt x="584" y="460"/>
                </a:lnTo>
                <a:lnTo>
                  <a:pt x="601" y="476"/>
                </a:lnTo>
                <a:lnTo>
                  <a:pt x="621" y="504"/>
                </a:lnTo>
                <a:lnTo>
                  <a:pt x="637" y="476"/>
                </a:lnTo>
                <a:lnTo>
                  <a:pt x="653" y="488"/>
                </a:lnTo>
                <a:lnTo>
                  <a:pt x="669" y="452"/>
                </a:lnTo>
                <a:lnTo>
                  <a:pt x="685" y="460"/>
                </a:lnTo>
                <a:lnTo>
                  <a:pt x="701" y="484"/>
                </a:lnTo>
                <a:lnTo>
                  <a:pt x="717" y="488"/>
                </a:lnTo>
                <a:lnTo>
                  <a:pt x="733" y="504"/>
                </a:lnTo>
                <a:lnTo>
                  <a:pt x="749" y="488"/>
                </a:lnTo>
                <a:lnTo>
                  <a:pt x="765" y="404"/>
                </a:lnTo>
                <a:lnTo>
                  <a:pt x="781" y="256"/>
                </a:lnTo>
                <a:lnTo>
                  <a:pt x="797" y="148"/>
                </a:lnTo>
                <a:lnTo>
                  <a:pt x="813" y="32"/>
                </a:lnTo>
                <a:lnTo>
                  <a:pt x="833" y="0"/>
                </a:lnTo>
                <a:lnTo>
                  <a:pt x="849" y="4"/>
                </a:lnTo>
                <a:lnTo>
                  <a:pt x="865" y="64"/>
                </a:lnTo>
                <a:lnTo>
                  <a:pt x="881" y="120"/>
                </a:lnTo>
                <a:lnTo>
                  <a:pt x="897" y="200"/>
                </a:lnTo>
                <a:lnTo>
                  <a:pt x="913" y="236"/>
                </a:lnTo>
                <a:lnTo>
                  <a:pt x="929" y="260"/>
                </a:lnTo>
                <a:lnTo>
                  <a:pt x="945" y="304"/>
                </a:lnTo>
                <a:lnTo>
                  <a:pt x="961" y="332"/>
                </a:lnTo>
                <a:lnTo>
                  <a:pt x="977" y="356"/>
                </a:lnTo>
                <a:lnTo>
                  <a:pt x="993" y="352"/>
                </a:lnTo>
                <a:lnTo>
                  <a:pt x="1009" y="392"/>
                </a:lnTo>
                <a:lnTo>
                  <a:pt x="1029" y="396"/>
                </a:lnTo>
                <a:lnTo>
                  <a:pt x="1029" y="420"/>
                </a:lnTo>
                <a:lnTo>
                  <a:pt x="1009" y="420"/>
                </a:lnTo>
                <a:lnTo>
                  <a:pt x="993" y="376"/>
                </a:lnTo>
                <a:lnTo>
                  <a:pt x="977" y="384"/>
                </a:lnTo>
                <a:lnTo>
                  <a:pt x="961" y="360"/>
                </a:lnTo>
                <a:lnTo>
                  <a:pt x="945" y="340"/>
                </a:lnTo>
                <a:lnTo>
                  <a:pt x="929" y="288"/>
                </a:lnTo>
                <a:lnTo>
                  <a:pt x="913" y="260"/>
                </a:lnTo>
                <a:lnTo>
                  <a:pt x="897" y="224"/>
                </a:lnTo>
                <a:lnTo>
                  <a:pt x="881" y="148"/>
                </a:lnTo>
                <a:lnTo>
                  <a:pt x="865" y="88"/>
                </a:lnTo>
                <a:lnTo>
                  <a:pt x="849" y="24"/>
                </a:lnTo>
                <a:lnTo>
                  <a:pt x="833" y="24"/>
                </a:lnTo>
                <a:lnTo>
                  <a:pt x="813" y="60"/>
                </a:lnTo>
                <a:lnTo>
                  <a:pt x="797" y="180"/>
                </a:lnTo>
                <a:lnTo>
                  <a:pt x="781" y="320"/>
                </a:lnTo>
                <a:lnTo>
                  <a:pt x="765" y="432"/>
                </a:lnTo>
                <a:lnTo>
                  <a:pt x="749" y="516"/>
                </a:lnTo>
                <a:lnTo>
                  <a:pt x="733" y="536"/>
                </a:lnTo>
                <a:lnTo>
                  <a:pt x="717" y="520"/>
                </a:lnTo>
                <a:lnTo>
                  <a:pt x="701" y="516"/>
                </a:lnTo>
                <a:lnTo>
                  <a:pt x="685" y="492"/>
                </a:lnTo>
                <a:lnTo>
                  <a:pt x="669" y="476"/>
                </a:lnTo>
                <a:lnTo>
                  <a:pt x="653" y="540"/>
                </a:lnTo>
                <a:lnTo>
                  <a:pt x="637" y="520"/>
                </a:lnTo>
                <a:lnTo>
                  <a:pt x="621" y="568"/>
                </a:lnTo>
                <a:lnTo>
                  <a:pt x="601" y="516"/>
                </a:lnTo>
                <a:lnTo>
                  <a:pt x="584" y="500"/>
                </a:lnTo>
                <a:lnTo>
                  <a:pt x="568" y="492"/>
                </a:lnTo>
                <a:lnTo>
                  <a:pt x="552" y="504"/>
                </a:lnTo>
                <a:lnTo>
                  <a:pt x="536" y="516"/>
                </a:lnTo>
                <a:lnTo>
                  <a:pt x="520" y="496"/>
                </a:lnTo>
                <a:lnTo>
                  <a:pt x="504" y="488"/>
                </a:lnTo>
                <a:lnTo>
                  <a:pt x="488" y="488"/>
                </a:lnTo>
                <a:lnTo>
                  <a:pt x="472" y="480"/>
                </a:lnTo>
                <a:lnTo>
                  <a:pt x="456" y="488"/>
                </a:lnTo>
                <a:lnTo>
                  <a:pt x="440" y="496"/>
                </a:lnTo>
                <a:lnTo>
                  <a:pt x="424" y="508"/>
                </a:lnTo>
                <a:lnTo>
                  <a:pt x="404" y="508"/>
                </a:lnTo>
                <a:lnTo>
                  <a:pt x="388" y="520"/>
                </a:lnTo>
                <a:lnTo>
                  <a:pt x="372" y="536"/>
                </a:lnTo>
                <a:lnTo>
                  <a:pt x="356" y="584"/>
                </a:lnTo>
                <a:lnTo>
                  <a:pt x="340" y="612"/>
                </a:lnTo>
                <a:lnTo>
                  <a:pt x="324" y="632"/>
                </a:lnTo>
                <a:lnTo>
                  <a:pt x="308" y="656"/>
                </a:lnTo>
                <a:lnTo>
                  <a:pt x="292" y="676"/>
                </a:lnTo>
                <a:lnTo>
                  <a:pt x="276" y="684"/>
                </a:lnTo>
                <a:lnTo>
                  <a:pt x="260" y="668"/>
                </a:lnTo>
                <a:lnTo>
                  <a:pt x="244" y="648"/>
                </a:lnTo>
                <a:lnTo>
                  <a:pt x="228" y="568"/>
                </a:lnTo>
                <a:lnTo>
                  <a:pt x="212" y="524"/>
                </a:lnTo>
                <a:lnTo>
                  <a:pt x="192" y="508"/>
                </a:lnTo>
                <a:lnTo>
                  <a:pt x="176" y="500"/>
                </a:lnTo>
                <a:lnTo>
                  <a:pt x="160" y="480"/>
                </a:lnTo>
                <a:lnTo>
                  <a:pt x="144" y="496"/>
                </a:lnTo>
                <a:lnTo>
                  <a:pt x="128" y="500"/>
                </a:lnTo>
                <a:lnTo>
                  <a:pt x="112" y="488"/>
                </a:lnTo>
                <a:lnTo>
                  <a:pt x="96" y="488"/>
                </a:lnTo>
                <a:lnTo>
                  <a:pt x="80" y="500"/>
                </a:lnTo>
                <a:lnTo>
                  <a:pt x="64" y="504"/>
                </a:lnTo>
                <a:lnTo>
                  <a:pt x="48" y="496"/>
                </a:lnTo>
                <a:lnTo>
                  <a:pt x="32" y="504"/>
                </a:lnTo>
                <a:lnTo>
                  <a:pt x="16" y="520"/>
                </a:lnTo>
                <a:lnTo>
                  <a:pt x="0" y="492"/>
                </a:lnTo>
                <a:lnTo>
                  <a:pt x="0" y="464"/>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05" name="Freeform 229"/>
          <p:cNvSpPr>
            <a:spLocks/>
          </p:cNvSpPr>
          <p:nvPr/>
        </p:nvSpPr>
        <p:spPr bwMode="auto">
          <a:xfrm>
            <a:off x="7649635" y="1370013"/>
            <a:ext cx="1769666" cy="1085850"/>
          </a:xfrm>
          <a:custGeom>
            <a:avLst/>
            <a:gdLst>
              <a:gd name="T0" fmla="*/ 32 w 1029"/>
              <a:gd name="T1" fmla="*/ 476 h 684"/>
              <a:gd name="T2" fmla="*/ 80 w 1029"/>
              <a:gd name="T3" fmla="*/ 476 h 684"/>
              <a:gd name="T4" fmla="*/ 128 w 1029"/>
              <a:gd name="T5" fmla="*/ 476 h 684"/>
              <a:gd name="T6" fmla="*/ 176 w 1029"/>
              <a:gd name="T7" fmla="*/ 448 h 684"/>
              <a:gd name="T8" fmla="*/ 228 w 1029"/>
              <a:gd name="T9" fmla="*/ 340 h 684"/>
              <a:gd name="T10" fmla="*/ 276 w 1029"/>
              <a:gd name="T11" fmla="*/ 268 h 684"/>
              <a:gd name="T12" fmla="*/ 324 w 1029"/>
              <a:gd name="T13" fmla="*/ 232 h 684"/>
              <a:gd name="T14" fmla="*/ 372 w 1029"/>
              <a:gd name="T15" fmla="*/ 276 h 684"/>
              <a:gd name="T16" fmla="*/ 424 w 1029"/>
              <a:gd name="T17" fmla="*/ 376 h 684"/>
              <a:gd name="T18" fmla="*/ 472 w 1029"/>
              <a:gd name="T19" fmla="*/ 428 h 684"/>
              <a:gd name="T20" fmla="*/ 520 w 1029"/>
              <a:gd name="T21" fmla="*/ 460 h 684"/>
              <a:gd name="T22" fmla="*/ 568 w 1029"/>
              <a:gd name="T23" fmla="*/ 468 h 684"/>
              <a:gd name="T24" fmla="*/ 621 w 1029"/>
              <a:gd name="T25" fmla="*/ 504 h 684"/>
              <a:gd name="T26" fmla="*/ 669 w 1029"/>
              <a:gd name="T27" fmla="*/ 452 h 684"/>
              <a:gd name="T28" fmla="*/ 717 w 1029"/>
              <a:gd name="T29" fmla="*/ 488 h 684"/>
              <a:gd name="T30" fmla="*/ 765 w 1029"/>
              <a:gd name="T31" fmla="*/ 404 h 684"/>
              <a:gd name="T32" fmla="*/ 813 w 1029"/>
              <a:gd name="T33" fmla="*/ 32 h 684"/>
              <a:gd name="T34" fmla="*/ 865 w 1029"/>
              <a:gd name="T35" fmla="*/ 64 h 684"/>
              <a:gd name="T36" fmla="*/ 913 w 1029"/>
              <a:gd name="T37" fmla="*/ 236 h 684"/>
              <a:gd name="T38" fmla="*/ 961 w 1029"/>
              <a:gd name="T39" fmla="*/ 332 h 684"/>
              <a:gd name="T40" fmla="*/ 1009 w 1029"/>
              <a:gd name="T41" fmla="*/ 392 h 684"/>
              <a:gd name="T42" fmla="*/ 1009 w 1029"/>
              <a:gd name="T43" fmla="*/ 420 h 684"/>
              <a:gd name="T44" fmla="*/ 961 w 1029"/>
              <a:gd name="T45" fmla="*/ 360 h 684"/>
              <a:gd name="T46" fmla="*/ 913 w 1029"/>
              <a:gd name="T47" fmla="*/ 260 h 684"/>
              <a:gd name="T48" fmla="*/ 865 w 1029"/>
              <a:gd name="T49" fmla="*/ 88 h 684"/>
              <a:gd name="T50" fmla="*/ 813 w 1029"/>
              <a:gd name="T51" fmla="*/ 60 h 684"/>
              <a:gd name="T52" fmla="*/ 765 w 1029"/>
              <a:gd name="T53" fmla="*/ 432 h 684"/>
              <a:gd name="T54" fmla="*/ 717 w 1029"/>
              <a:gd name="T55" fmla="*/ 520 h 684"/>
              <a:gd name="T56" fmla="*/ 669 w 1029"/>
              <a:gd name="T57" fmla="*/ 476 h 684"/>
              <a:gd name="T58" fmla="*/ 621 w 1029"/>
              <a:gd name="T59" fmla="*/ 568 h 684"/>
              <a:gd name="T60" fmla="*/ 568 w 1029"/>
              <a:gd name="T61" fmla="*/ 492 h 684"/>
              <a:gd name="T62" fmla="*/ 520 w 1029"/>
              <a:gd name="T63" fmla="*/ 496 h 684"/>
              <a:gd name="T64" fmla="*/ 472 w 1029"/>
              <a:gd name="T65" fmla="*/ 480 h 684"/>
              <a:gd name="T66" fmla="*/ 424 w 1029"/>
              <a:gd name="T67" fmla="*/ 508 h 684"/>
              <a:gd name="T68" fmla="*/ 372 w 1029"/>
              <a:gd name="T69" fmla="*/ 536 h 684"/>
              <a:gd name="T70" fmla="*/ 324 w 1029"/>
              <a:gd name="T71" fmla="*/ 632 h 684"/>
              <a:gd name="T72" fmla="*/ 276 w 1029"/>
              <a:gd name="T73" fmla="*/ 684 h 684"/>
              <a:gd name="T74" fmla="*/ 228 w 1029"/>
              <a:gd name="T75" fmla="*/ 568 h 684"/>
              <a:gd name="T76" fmla="*/ 176 w 1029"/>
              <a:gd name="T77" fmla="*/ 500 h 684"/>
              <a:gd name="T78" fmla="*/ 128 w 1029"/>
              <a:gd name="T79" fmla="*/ 500 h 684"/>
              <a:gd name="T80" fmla="*/ 80 w 1029"/>
              <a:gd name="T81" fmla="*/ 500 h 684"/>
              <a:gd name="T82" fmla="*/ 32 w 1029"/>
              <a:gd name="T83" fmla="*/ 504 h 684"/>
              <a:gd name="T84" fmla="*/ 0 w 1029"/>
              <a:gd name="T85" fmla="*/ 46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684">
                <a:moveTo>
                  <a:pt x="0" y="464"/>
                </a:moveTo>
                <a:lnTo>
                  <a:pt x="16" y="480"/>
                </a:lnTo>
                <a:lnTo>
                  <a:pt x="32" y="476"/>
                </a:lnTo>
                <a:lnTo>
                  <a:pt x="48" y="468"/>
                </a:lnTo>
                <a:lnTo>
                  <a:pt x="64" y="476"/>
                </a:lnTo>
                <a:lnTo>
                  <a:pt x="80" y="476"/>
                </a:lnTo>
                <a:lnTo>
                  <a:pt x="96" y="464"/>
                </a:lnTo>
                <a:lnTo>
                  <a:pt x="112" y="460"/>
                </a:lnTo>
                <a:lnTo>
                  <a:pt x="128" y="476"/>
                </a:lnTo>
                <a:lnTo>
                  <a:pt x="144" y="468"/>
                </a:lnTo>
                <a:lnTo>
                  <a:pt x="160" y="448"/>
                </a:lnTo>
                <a:lnTo>
                  <a:pt x="176" y="448"/>
                </a:lnTo>
                <a:lnTo>
                  <a:pt x="192" y="428"/>
                </a:lnTo>
                <a:lnTo>
                  <a:pt x="212" y="388"/>
                </a:lnTo>
                <a:lnTo>
                  <a:pt x="228" y="340"/>
                </a:lnTo>
                <a:lnTo>
                  <a:pt x="244" y="300"/>
                </a:lnTo>
                <a:lnTo>
                  <a:pt x="260" y="268"/>
                </a:lnTo>
                <a:lnTo>
                  <a:pt x="276" y="268"/>
                </a:lnTo>
                <a:lnTo>
                  <a:pt x="292" y="256"/>
                </a:lnTo>
                <a:lnTo>
                  <a:pt x="308" y="240"/>
                </a:lnTo>
                <a:lnTo>
                  <a:pt x="324" y="232"/>
                </a:lnTo>
                <a:lnTo>
                  <a:pt x="340" y="236"/>
                </a:lnTo>
                <a:lnTo>
                  <a:pt x="356" y="252"/>
                </a:lnTo>
                <a:lnTo>
                  <a:pt x="372" y="276"/>
                </a:lnTo>
                <a:lnTo>
                  <a:pt x="388" y="312"/>
                </a:lnTo>
                <a:lnTo>
                  <a:pt x="404" y="348"/>
                </a:lnTo>
                <a:lnTo>
                  <a:pt x="424" y="376"/>
                </a:lnTo>
                <a:lnTo>
                  <a:pt x="440" y="400"/>
                </a:lnTo>
                <a:lnTo>
                  <a:pt x="456" y="416"/>
                </a:lnTo>
                <a:lnTo>
                  <a:pt x="472" y="428"/>
                </a:lnTo>
                <a:lnTo>
                  <a:pt x="488" y="444"/>
                </a:lnTo>
                <a:lnTo>
                  <a:pt x="504" y="448"/>
                </a:lnTo>
                <a:lnTo>
                  <a:pt x="520" y="460"/>
                </a:lnTo>
                <a:lnTo>
                  <a:pt x="536" y="480"/>
                </a:lnTo>
                <a:lnTo>
                  <a:pt x="552" y="472"/>
                </a:lnTo>
                <a:lnTo>
                  <a:pt x="568" y="468"/>
                </a:lnTo>
                <a:lnTo>
                  <a:pt x="584" y="460"/>
                </a:lnTo>
                <a:lnTo>
                  <a:pt x="601" y="476"/>
                </a:lnTo>
                <a:lnTo>
                  <a:pt x="621" y="504"/>
                </a:lnTo>
                <a:lnTo>
                  <a:pt x="637" y="476"/>
                </a:lnTo>
                <a:lnTo>
                  <a:pt x="653" y="488"/>
                </a:lnTo>
                <a:lnTo>
                  <a:pt x="669" y="452"/>
                </a:lnTo>
                <a:lnTo>
                  <a:pt x="685" y="460"/>
                </a:lnTo>
                <a:lnTo>
                  <a:pt x="701" y="484"/>
                </a:lnTo>
                <a:lnTo>
                  <a:pt x="717" y="488"/>
                </a:lnTo>
                <a:lnTo>
                  <a:pt x="733" y="504"/>
                </a:lnTo>
                <a:lnTo>
                  <a:pt x="749" y="488"/>
                </a:lnTo>
                <a:lnTo>
                  <a:pt x="765" y="404"/>
                </a:lnTo>
                <a:lnTo>
                  <a:pt x="781" y="256"/>
                </a:lnTo>
                <a:lnTo>
                  <a:pt x="797" y="148"/>
                </a:lnTo>
                <a:lnTo>
                  <a:pt x="813" y="32"/>
                </a:lnTo>
                <a:lnTo>
                  <a:pt x="833" y="0"/>
                </a:lnTo>
                <a:lnTo>
                  <a:pt x="849" y="4"/>
                </a:lnTo>
                <a:lnTo>
                  <a:pt x="865" y="64"/>
                </a:lnTo>
                <a:lnTo>
                  <a:pt x="881" y="120"/>
                </a:lnTo>
                <a:lnTo>
                  <a:pt x="897" y="200"/>
                </a:lnTo>
                <a:lnTo>
                  <a:pt x="913" y="236"/>
                </a:lnTo>
                <a:lnTo>
                  <a:pt x="929" y="260"/>
                </a:lnTo>
                <a:lnTo>
                  <a:pt x="945" y="304"/>
                </a:lnTo>
                <a:lnTo>
                  <a:pt x="961" y="332"/>
                </a:lnTo>
                <a:lnTo>
                  <a:pt x="977" y="356"/>
                </a:lnTo>
                <a:lnTo>
                  <a:pt x="993" y="352"/>
                </a:lnTo>
                <a:lnTo>
                  <a:pt x="1009" y="392"/>
                </a:lnTo>
                <a:lnTo>
                  <a:pt x="1029" y="396"/>
                </a:lnTo>
                <a:lnTo>
                  <a:pt x="1029" y="420"/>
                </a:lnTo>
                <a:lnTo>
                  <a:pt x="1009" y="420"/>
                </a:lnTo>
                <a:lnTo>
                  <a:pt x="993" y="376"/>
                </a:lnTo>
                <a:lnTo>
                  <a:pt x="977" y="384"/>
                </a:lnTo>
                <a:lnTo>
                  <a:pt x="961" y="360"/>
                </a:lnTo>
                <a:lnTo>
                  <a:pt x="945" y="340"/>
                </a:lnTo>
                <a:lnTo>
                  <a:pt x="929" y="288"/>
                </a:lnTo>
                <a:lnTo>
                  <a:pt x="913" y="260"/>
                </a:lnTo>
                <a:lnTo>
                  <a:pt x="897" y="224"/>
                </a:lnTo>
                <a:lnTo>
                  <a:pt x="881" y="148"/>
                </a:lnTo>
                <a:lnTo>
                  <a:pt x="865" y="88"/>
                </a:lnTo>
                <a:lnTo>
                  <a:pt x="849" y="24"/>
                </a:lnTo>
                <a:lnTo>
                  <a:pt x="833" y="24"/>
                </a:lnTo>
                <a:lnTo>
                  <a:pt x="813" y="60"/>
                </a:lnTo>
                <a:lnTo>
                  <a:pt x="797" y="180"/>
                </a:lnTo>
                <a:lnTo>
                  <a:pt x="781" y="320"/>
                </a:lnTo>
                <a:lnTo>
                  <a:pt x="765" y="432"/>
                </a:lnTo>
                <a:lnTo>
                  <a:pt x="749" y="516"/>
                </a:lnTo>
                <a:lnTo>
                  <a:pt x="733" y="536"/>
                </a:lnTo>
                <a:lnTo>
                  <a:pt x="717" y="520"/>
                </a:lnTo>
                <a:lnTo>
                  <a:pt x="701" y="516"/>
                </a:lnTo>
                <a:lnTo>
                  <a:pt x="685" y="492"/>
                </a:lnTo>
                <a:lnTo>
                  <a:pt x="669" y="476"/>
                </a:lnTo>
                <a:lnTo>
                  <a:pt x="653" y="540"/>
                </a:lnTo>
                <a:lnTo>
                  <a:pt x="637" y="520"/>
                </a:lnTo>
                <a:lnTo>
                  <a:pt x="621" y="568"/>
                </a:lnTo>
                <a:lnTo>
                  <a:pt x="601" y="516"/>
                </a:lnTo>
                <a:lnTo>
                  <a:pt x="584" y="500"/>
                </a:lnTo>
                <a:lnTo>
                  <a:pt x="568" y="492"/>
                </a:lnTo>
                <a:lnTo>
                  <a:pt x="552" y="504"/>
                </a:lnTo>
                <a:lnTo>
                  <a:pt x="536" y="516"/>
                </a:lnTo>
                <a:lnTo>
                  <a:pt x="520" y="496"/>
                </a:lnTo>
                <a:lnTo>
                  <a:pt x="504" y="488"/>
                </a:lnTo>
                <a:lnTo>
                  <a:pt x="488" y="488"/>
                </a:lnTo>
                <a:lnTo>
                  <a:pt x="472" y="480"/>
                </a:lnTo>
                <a:lnTo>
                  <a:pt x="456" y="488"/>
                </a:lnTo>
                <a:lnTo>
                  <a:pt x="440" y="496"/>
                </a:lnTo>
                <a:lnTo>
                  <a:pt x="424" y="508"/>
                </a:lnTo>
                <a:lnTo>
                  <a:pt x="404" y="508"/>
                </a:lnTo>
                <a:lnTo>
                  <a:pt x="388" y="520"/>
                </a:lnTo>
                <a:lnTo>
                  <a:pt x="372" y="536"/>
                </a:lnTo>
                <a:lnTo>
                  <a:pt x="356" y="584"/>
                </a:lnTo>
                <a:lnTo>
                  <a:pt x="340" y="612"/>
                </a:lnTo>
                <a:lnTo>
                  <a:pt x="324" y="632"/>
                </a:lnTo>
                <a:lnTo>
                  <a:pt x="308" y="656"/>
                </a:lnTo>
                <a:lnTo>
                  <a:pt x="292" y="676"/>
                </a:lnTo>
                <a:lnTo>
                  <a:pt x="276" y="684"/>
                </a:lnTo>
                <a:lnTo>
                  <a:pt x="260" y="668"/>
                </a:lnTo>
                <a:lnTo>
                  <a:pt x="244" y="648"/>
                </a:lnTo>
                <a:lnTo>
                  <a:pt x="228" y="568"/>
                </a:lnTo>
                <a:lnTo>
                  <a:pt x="212" y="524"/>
                </a:lnTo>
                <a:lnTo>
                  <a:pt x="192" y="508"/>
                </a:lnTo>
                <a:lnTo>
                  <a:pt x="176" y="500"/>
                </a:lnTo>
                <a:lnTo>
                  <a:pt x="160" y="480"/>
                </a:lnTo>
                <a:lnTo>
                  <a:pt x="144" y="496"/>
                </a:lnTo>
                <a:lnTo>
                  <a:pt x="128" y="500"/>
                </a:lnTo>
                <a:lnTo>
                  <a:pt x="112" y="488"/>
                </a:lnTo>
                <a:lnTo>
                  <a:pt x="96" y="488"/>
                </a:lnTo>
                <a:lnTo>
                  <a:pt x="80" y="500"/>
                </a:lnTo>
                <a:lnTo>
                  <a:pt x="64" y="504"/>
                </a:lnTo>
                <a:lnTo>
                  <a:pt x="48" y="496"/>
                </a:lnTo>
                <a:lnTo>
                  <a:pt x="32" y="504"/>
                </a:lnTo>
                <a:lnTo>
                  <a:pt x="16" y="520"/>
                </a:lnTo>
                <a:lnTo>
                  <a:pt x="0" y="492"/>
                </a:lnTo>
                <a:lnTo>
                  <a:pt x="0" y="464"/>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6" name="Freeform 230"/>
          <p:cNvSpPr>
            <a:spLocks/>
          </p:cNvSpPr>
          <p:nvPr/>
        </p:nvSpPr>
        <p:spPr bwMode="auto">
          <a:xfrm>
            <a:off x="7649635" y="1185863"/>
            <a:ext cx="1769666" cy="965200"/>
          </a:xfrm>
          <a:custGeom>
            <a:avLst/>
            <a:gdLst>
              <a:gd name="T0" fmla="*/ 16 w 1029"/>
              <a:gd name="T1" fmla="*/ 592 h 608"/>
              <a:gd name="T2" fmla="*/ 48 w 1029"/>
              <a:gd name="T3" fmla="*/ 580 h 608"/>
              <a:gd name="T4" fmla="*/ 80 w 1029"/>
              <a:gd name="T5" fmla="*/ 592 h 608"/>
              <a:gd name="T6" fmla="*/ 112 w 1029"/>
              <a:gd name="T7" fmla="*/ 596 h 608"/>
              <a:gd name="T8" fmla="*/ 144 w 1029"/>
              <a:gd name="T9" fmla="*/ 604 h 608"/>
              <a:gd name="T10" fmla="*/ 176 w 1029"/>
              <a:gd name="T11" fmla="*/ 608 h 608"/>
              <a:gd name="T12" fmla="*/ 212 w 1029"/>
              <a:gd name="T13" fmla="*/ 580 h 608"/>
              <a:gd name="T14" fmla="*/ 244 w 1029"/>
              <a:gd name="T15" fmla="*/ 384 h 608"/>
              <a:gd name="T16" fmla="*/ 276 w 1029"/>
              <a:gd name="T17" fmla="*/ 128 h 608"/>
              <a:gd name="T18" fmla="*/ 308 w 1029"/>
              <a:gd name="T19" fmla="*/ 8 h 608"/>
              <a:gd name="T20" fmla="*/ 340 w 1029"/>
              <a:gd name="T21" fmla="*/ 28 h 608"/>
              <a:gd name="T22" fmla="*/ 372 w 1029"/>
              <a:gd name="T23" fmla="*/ 164 h 608"/>
              <a:gd name="T24" fmla="*/ 404 w 1029"/>
              <a:gd name="T25" fmla="*/ 292 h 608"/>
              <a:gd name="T26" fmla="*/ 440 w 1029"/>
              <a:gd name="T27" fmla="*/ 396 h 608"/>
              <a:gd name="T28" fmla="*/ 472 w 1029"/>
              <a:gd name="T29" fmla="*/ 476 h 608"/>
              <a:gd name="T30" fmla="*/ 504 w 1029"/>
              <a:gd name="T31" fmla="*/ 520 h 608"/>
              <a:gd name="T32" fmla="*/ 536 w 1029"/>
              <a:gd name="T33" fmla="*/ 552 h 608"/>
              <a:gd name="T34" fmla="*/ 568 w 1029"/>
              <a:gd name="T35" fmla="*/ 576 h 608"/>
              <a:gd name="T36" fmla="*/ 601 w 1029"/>
              <a:gd name="T37" fmla="*/ 588 h 608"/>
              <a:gd name="T38" fmla="*/ 637 w 1029"/>
              <a:gd name="T39" fmla="*/ 588 h 608"/>
              <a:gd name="T40" fmla="*/ 669 w 1029"/>
              <a:gd name="T41" fmla="*/ 580 h 608"/>
              <a:gd name="T42" fmla="*/ 701 w 1029"/>
              <a:gd name="T43" fmla="*/ 568 h 608"/>
              <a:gd name="T44" fmla="*/ 733 w 1029"/>
              <a:gd name="T45" fmla="*/ 568 h 608"/>
              <a:gd name="T46" fmla="*/ 765 w 1029"/>
              <a:gd name="T47" fmla="*/ 576 h 608"/>
              <a:gd name="T48" fmla="*/ 797 w 1029"/>
              <a:gd name="T49" fmla="*/ 580 h 608"/>
              <a:gd name="T50" fmla="*/ 833 w 1029"/>
              <a:gd name="T51" fmla="*/ 600 h 608"/>
              <a:gd name="T52" fmla="*/ 865 w 1029"/>
              <a:gd name="T53" fmla="*/ 608 h 608"/>
              <a:gd name="T54" fmla="*/ 897 w 1029"/>
              <a:gd name="T55" fmla="*/ 596 h 608"/>
              <a:gd name="T56" fmla="*/ 929 w 1029"/>
              <a:gd name="T57" fmla="*/ 588 h 608"/>
              <a:gd name="T58" fmla="*/ 961 w 1029"/>
              <a:gd name="T59" fmla="*/ 596 h 608"/>
              <a:gd name="T60" fmla="*/ 993 w 1029"/>
              <a:gd name="T61" fmla="*/ 592 h 608"/>
              <a:gd name="T62" fmla="*/ 1029 w 1029"/>
              <a:gd name="T63" fmla="*/ 58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8">
                <a:moveTo>
                  <a:pt x="0" y="596"/>
                </a:moveTo>
                <a:lnTo>
                  <a:pt x="16" y="592"/>
                </a:lnTo>
                <a:lnTo>
                  <a:pt x="32" y="584"/>
                </a:lnTo>
                <a:lnTo>
                  <a:pt x="48" y="580"/>
                </a:lnTo>
                <a:lnTo>
                  <a:pt x="64" y="584"/>
                </a:lnTo>
                <a:lnTo>
                  <a:pt x="80" y="592"/>
                </a:lnTo>
                <a:lnTo>
                  <a:pt x="96" y="592"/>
                </a:lnTo>
                <a:lnTo>
                  <a:pt x="112" y="596"/>
                </a:lnTo>
                <a:lnTo>
                  <a:pt x="128" y="600"/>
                </a:lnTo>
                <a:lnTo>
                  <a:pt x="144" y="604"/>
                </a:lnTo>
                <a:lnTo>
                  <a:pt x="160" y="608"/>
                </a:lnTo>
                <a:lnTo>
                  <a:pt x="176" y="608"/>
                </a:lnTo>
                <a:lnTo>
                  <a:pt x="192" y="604"/>
                </a:lnTo>
                <a:lnTo>
                  <a:pt x="212" y="580"/>
                </a:lnTo>
                <a:lnTo>
                  <a:pt x="228" y="508"/>
                </a:lnTo>
                <a:lnTo>
                  <a:pt x="244" y="384"/>
                </a:lnTo>
                <a:lnTo>
                  <a:pt x="260" y="248"/>
                </a:lnTo>
                <a:lnTo>
                  <a:pt x="276" y="128"/>
                </a:lnTo>
                <a:lnTo>
                  <a:pt x="292" y="48"/>
                </a:lnTo>
                <a:lnTo>
                  <a:pt x="308" y="8"/>
                </a:lnTo>
                <a:lnTo>
                  <a:pt x="324" y="0"/>
                </a:lnTo>
                <a:lnTo>
                  <a:pt x="340" y="28"/>
                </a:lnTo>
                <a:lnTo>
                  <a:pt x="356" y="88"/>
                </a:lnTo>
                <a:lnTo>
                  <a:pt x="372" y="164"/>
                </a:lnTo>
                <a:lnTo>
                  <a:pt x="388" y="232"/>
                </a:lnTo>
                <a:lnTo>
                  <a:pt x="404" y="292"/>
                </a:lnTo>
                <a:lnTo>
                  <a:pt x="424" y="348"/>
                </a:lnTo>
                <a:lnTo>
                  <a:pt x="440" y="396"/>
                </a:lnTo>
                <a:lnTo>
                  <a:pt x="456" y="440"/>
                </a:lnTo>
                <a:lnTo>
                  <a:pt x="472" y="476"/>
                </a:lnTo>
                <a:lnTo>
                  <a:pt x="488" y="504"/>
                </a:lnTo>
                <a:lnTo>
                  <a:pt x="504" y="520"/>
                </a:lnTo>
                <a:lnTo>
                  <a:pt x="520" y="536"/>
                </a:lnTo>
                <a:lnTo>
                  <a:pt x="536" y="552"/>
                </a:lnTo>
                <a:lnTo>
                  <a:pt x="552" y="564"/>
                </a:lnTo>
                <a:lnTo>
                  <a:pt x="568" y="576"/>
                </a:lnTo>
                <a:lnTo>
                  <a:pt x="584" y="584"/>
                </a:lnTo>
                <a:lnTo>
                  <a:pt x="601" y="588"/>
                </a:lnTo>
                <a:lnTo>
                  <a:pt x="621" y="588"/>
                </a:lnTo>
                <a:lnTo>
                  <a:pt x="637" y="588"/>
                </a:lnTo>
                <a:lnTo>
                  <a:pt x="653" y="584"/>
                </a:lnTo>
                <a:lnTo>
                  <a:pt x="669" y="580"/>
                </a:lnTo>
                <a:lnTo>
                  <a:pt x="685" y="572"/>
                </a:lnTo>
                <a:lnTo>
                  <a:pt x="701" y="568"/>
                </a:lnTo>
                <a:lnTo>
                  <a:pt x="717" y="564"/>
                </a:lnTo>
                <a:lnTo>
                  <a:pt x="733" y="568"/>
                </a:lnTo>
                <a:lnTo>
                  <a:pt x="749" y="572"/>
                </a:lnTo>
                <a:lnTo>
                  <a:pt x="765" y="576"/>
                </a:lnTo>
                <a:lnTo>
                  <a:pt x="781" y="580"/>
                </a:lnTo>
                <a:lnTo>
                  <a:pt x="797" y="580"/>
                </a:lnTo>
                <a:lnTo>
                  <a:pt x="813" y="588"/>
                </a:lnTo>
                <a:lnTo>
                  <a:pt x="833" y="600"/>
                </a:lnTo>
                <a:lnTo>
                  <a:pt x="849" y="608"/>
                </a:lnTo>
                <a:lnTo>
                  <a:pt x="865" y="608"/>
                </a:lnTo>
                <a:lnTo>
                  <a:pt x="881" y="600"/>
                </a:lnTo>
                <a:lnTo>
                  <a:pt x="897" y="596"/>
                </a:lnTo>
                <a:lnTo>
                  <a:pt x="913" y="592"/>
                </a:lnTo>
                <a:lnTo>
                  <a:pt x="929" y="588"/>
                </a:lnTo>
                <a:lnTo>
                  <a:pt x="945" y="592"/>
                </a:lnTo>
                <a:lnTo>
                  <a:pt x="961" y="596"/>
                </a:lnTo>
                <a:lnTo>
                  <a:pt x="977" y="596"/>
                </a:lnTo>
                <a:lnTo>
                  <a:pt x="993" y="592"/>
                </a:lnTo>
                <a:lnTo>
                  <a:pt x="1009" y="588"/>
                </a:lnTo>
                <a:lnTo>
                  <a:pt x="1029" y="584"/>
                </a:lnTo>
              </a:path>
            </a:pathLst>
          </a:custGeom>
          <a:noFill/>
          <a:ln w="0">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7" name="Freeform 231"/>
          <p:cNvSpPr>
            <a:spLocks/>
          </p:cNvSpPr>
          <p:nvPr/>
        </p:nvSpPr>
        <p:spPr bwMode="auto">
          <a:xfrm>
            <a:off x="7649635" y="1217613"/>
            <a:ext cx="1769666" cy="952500"/>
          </a:xfrm>
          <a:custGeom>
            <a:avLst/>
            <a:gdLst>
              <a:gd name="T0" fmla="*/ 16 w 1029"/>
              <a:gd name="T1" fmla="*/ 552 h 600"/>
              <a:gd name="T2" fmla="*/ 48 w 1029"/>
              <a:gd name="T3" fmla="*/ 564 h 600"/>
              <a:gd name="T4" fmla="*/ 80 w 1029"/>
              <a:gd name="T5" fmla="*/ 568 h 600"/>
              <a:gd name="T6" fmla="*/ 112 w 1029"/>
              <a:gd name="T7" fmla="*/ 576 h 600"/>
              <a:gd name="T8" fmla="*/ 144 w 1029"/>
              <a:gd name="T9" fmla="*/ 588 h 600"/>
              <a:gd name="T10" fmla="*/ 176 w 1029"/>
              <a:gd name="T11" fmla="*/ 592 h 600"/>
              <a:gd name="T12" fmla="*/ 212 w 1029"/>
              <a:gd name="T13" fmla="*/ 584 h 600"/>
              <a:gd name="T14" fmla="*/ 244 w 1029"/>
              <a:gd name="T15" fmla="*/ 400 h 600"/>
              <a:gd name="T16" fmla="*/ 276 w 1029"/>
              <a:gd name="T17" fmla="*/ 116 h 600"/>
              <a:gd name="T18" fmla="*/ 308 w 1029"/>
              <a:gd name="T19" fmla="*/ 0 h 600"/>
              <a:gd name="T20" fmla="*/ 340 w 1029"/>
              <a:gd name="T21" fmla="*/ 52 h 600"/>
              <a:gd name="T22" fmla="*/ 372 w 1029"/>
              <a:gd name="T23" fmla="*/ 212 h 600"/>
              <a:gd name="T24" fmla="*/ 404 w 1029"/>
              <a:gd name="T25" fmla="*/ 324 h 600"/>
              <a:gd name="T26" fmla="*/ 440 w 1029"/>
              <a:gd name="T27" fmla="*/ 408 h 600"/>
              <a:gd name="T28" fmla="*/ 472 w 1029"/>
              <a:gd name="T29" fmla="*/ 484 h 600"/>
              <a:gd name="T30" fmla="*/ 504 w 1029"/>
              <a:gd name="T31" fmla="*/ 508 h 600"/>
              <a:gd name="T32" fmla="*/ 536 w 1029"/>
              <a:gd name="T33" fmla="*/ 536 h 600"/>
              <a:gd name="T34" fmla="*/ 568 w 1029"/>
              <a:gd name="T35" fmla="*/ 568 h 600"/>
              <a:gd name="T36" fmla="*/ 601 w 1029"/>
              <a:gd name="T37" fmla="*/ 564 h 600"/>
              <a:gd name="T38" fmla="*/ 637 w 1029"/>
              <a:gd name="T39" fmla="*/ 544 h 600"/>
              <a:gd name="T40" fmla="*/ 669 w 1029"/>
              <a:gd name="T41" fmla="*/ 576 h 600"/>
              <a:gd name="T42" fmla="*/ 701 w 1029"/>
              <a:gd name="T43" fmla="*/ 548 h 600"/>
              <a:gd name="T44" fmla="*/ 733 w 1029"/>
              <a:gd name="T45" fmla="*/ 552 h 600"/>
              <a:gd name="T46" fmla="*/ 765 w 1029"/>
              <a:gd name="T47" fmla="*/ 556 h 600"/>
              <a:gd name="T48" fmla="*/ 797 w 1029"/>
              <a:gd name="T49" fmla="*/ 548 h 600"/>
              <a:gd name="T50" fmla="*/ 833 w 1029"/>
              <a:gd name="T51" fmla="*/ 580 h 600"/>
              <a:gd name="T52" fmla="*/ 865 w 1029"/>
              <a:gd name="T53" fmla="*/ 580 h 600"/>
              <a:gd name="T54" fmla="*/ 897 w 1029"/>
              <a:gd name="T55" fmla="*/ 576 h 600"/>
              <a:gd name="T56" fmla="*/ 929 w 1029"/>
              <a:gd name="T57" fmla="*/ 580 h 600"/>
              <a:gd name="T58" fmla="*/ 961 w 1029"/>
              <a:gd name="T59" fmla="*/ 576 h 600"/>
              <a:gd name="T60" fmla="*/ 993 w 1029"/>
              <a:gd name="T61" fmla="*/ 580 h 600"/>
              <a:gd name="T62" fmla="*/ 1029 w 1029"/>
              <a:gd name="T63" fmla="*/ 56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0">
                <a:moveTo>
                  <a:pt x="0" y="576"/>
                </a:moveTo>
                <a:lnTo>
                  <a:pt x="16" y="552"/>
                </a:lnTo>
                <a:lnTo>
                  <a:pt x="32" y="564"/>
                </a:lnTo>
                <a:lnTo>
                  <a:pt x="48" y="564"/>
                </a:lnTo>
                <a:lnTo>
                  <a:pt x="64" y="564"/>
                </a:lnTo>
                <a:lnTo>
                  <a:pt x="80" y="568"/>
                </a:lnTo>
                <a:lnTo>
                  <a:pt x="96" y="576"/>
                </a:lnTo>
                <a:lnTo>
                  <a:pt x="112" y="576"/>
                </a:lnTo>
                <a:lnTo>
                  <a:pt x="128" y="576"/>
                </a:lnTo>
                <a:lnTo>
                  <a:pt x="144" y="588"/>
                </a:lnTo>
                <a:lnTo>
                  <a:pt x="160" y="600"/>
                </a:lnTo>
                <a:lnTo>
                  <a:pt x="176" y="592"/>
                </a:lnTo>
                <a:lnTo>
                  <a:pt x="192" y="596"/>
                </a:lnTo>
                <a:lnTo>
                  <a:pt x="212" y="584"/>
                </a:lnTo>
                <a:lnTo>
                  <a:pt x="228" y="536"/>
                </a:lnTo>
                <a:lnTo>
                  <a:pt x="244" y="400"/>
                </a:lnTo>
                <a:lnTo>
                  <a:pt x="260" y="256"/>
                </a:lnTo>
                <a:lnTo>
                  <a:pt x="276" y="116"/>
                </a:lnTo>
                <a:lnTo>
                  <a:pt x="292" y="32"/>
                </a:lnTo>
                <a:lnTo>
                  <a:pt x="308" y="0"/>
                </a:lnTo>
                <a:lnTo>
                  <a:pt x="324" y="12"/>
                </a:lnTo>
                <a:lnTo>
                  <a:pt x="340" y="52"/>
                </a:lnTo>
                <a:lnTo>
                  <a:pt x="356" y="120"/>
                </a:lnTo>
                <a:lnTo>
                  <a:pt x="372" y="212"/>
                </a:lnTo>
                <a:lnTo>
                  <a:pt x="388" y="276"/>
                </a:lnTo>
                <a:lnTo>
                  <a:pt x="404" y="324"/>
                </a:lnTo>
                <a:lnTo>
                  <a:pt x="424" y="360"/>
                </a:lnTo>
                <a:lnTo>
                  <a:pt x="440" y="408"/>
                </a:lnTo>
                <a:lnTo>
                  <a:pt x="456" y="440"/>
                </a:lnTo>
                <a:lnTo>
                  <a:pt x="472" y="484"/>
                </a:lnTo>
                <a:lnTo>
                  <a:pt x="488" y="500"/>
                </a:lnTo>
                <a:lnTo>
                  <a:pt x="504" y="508"/>
                </a:lnTo>
                <a:lnTo>
                  <a:pt x="520" y="528"/>
                </a:lnTo>
                <a:lnTo>
                  <a:pt x="536" y="536"/>
                </a:lnTo>
                <a:lnTo>
                  <a:pt x="552" y="548"/>
                </a:lnTo>
                <a:lnTo>
                  <a:pt x="568" y="568"/>
                </a:lnTo>
                <a:lnTo>
                  <a:pt x="584" y="576"/>
                </a:lnTo>
                <a:lnTo>
                  <a:pt x="601" y="564"/>
                </a:lnTo>
                <a:lnTo>
                  <a:pt x="621" y="544"/>
                </a:lnTo>
                <a:lnTo>
                  <a:pt x="637" y="544"/>
                </a:lnTo>
                <a:lnTo>
                  <a:pt x="653" y="536"/>
                </a:lnTo>
                <a:lnTo>
                  <a:pt x="669" y="576"/>
                </a:lnTo>
                <a:lnTo>
                  <a:pt x="685" y="560"/>
                </a:lnTo>
                <a:lnTo>
                  <a:pt x="701" y="548"/>
                </a:lnTo>
                <a:lnTo>
                  <a:pt x="717" y="552"/>
                </a:lnTo>
                <a:lnTo>
                  <a:pt x="733" y="552"/>
                </a:lnTo>
                <a:lnTo>
                  <a:pt x="749" y="552"/>
                </a:lnTo>
                <a:lnTo>
                  <a:pt x="765" y="556"/>
                </a:lnTo>
                <a:lnTo>
                  <a:pt x="781" y="548"/>
                </a:lnTo>
                <a:lnTo>
                  <a:pt x="797" y="548"/>
                </a:lnTo>
                <a:lnTo>
                  <a:pt x="813" y="568"/>
                </a:lnTo>
                <a:lnTo>
                  <a:pt x="833" y="580"/>
                </a:lnTo>
                <a:lnTo>
                  <a:pt x="849" y="592"/>
                </a:lnTo>
                <a:lnTo>
                  <a:pt x="865" y="580"/>
                </a:lnTo>
                <a:lnTo>
                  <a:pt x="881" y="576"/>
                </a:lnTo>
                <a:lnTo>
                  <a:pt x="897" y="576"/>
                </a:lnTo>
                <a:lnTo>
                  <a:pt x="913" y="576"/>
                </a:lnTo>
                <a:lnTo>
                  <a:pt x="929" y="580"/>
                </a:lnTo>
                <a:lnTo>
                  <a:pt x="945" y="572"/>
                </a:lnTo>
                <a:lnTo>
                  <a:pt x="961" y="576"/>
                </a:lnTo>
                <a:lnTo>
                  <a:pt x="977" y="576"/>
                </a:lnTo>
                <a:lnTo>
                  <a:pt x="993" y="580"/>
                </a:lnTo>
                <a:lnTo>
                  <a:pt x="1009" y="556"/>
                </a:lnTo>
                <a:lnTo>
                  <a:pt x="1029" y="56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8" name="Freeform 232"/>
          <p:cNvSpPr>
            <a:spLocks/>
          </p:cNvSpPr>
          <p:nvPr/>
        </p:nvSpPr>
        <p:spPr bwMode="auto">
          <a:xfrm>
            <a:off x="7649635" y="1389063"/>
            <a:ext cx="1769666" cy="831850"/>
          </a:xfrm>
          <a:custGeom>
            <a:avLst/>
            <a:gdLst>
              <a:gd name="T0" fmla="*/ 16 w 1029"/>
              <a:gd name="T1" fmla="*/ 488 h 524"/>
              <a:gd name="T2" fmla="*/ 48 w 1029"/>
              <a:gd name="T3" fmla="*/ 468 h 524"/>
              <a:gd name="T4" fmla="*/ 80 w 1029"/>
              <a:gd name="T5" fmla="*/ 476 h 524"/>
              <a:gd name="T6" fmla="*/ 112 w 1029"/>
              <a:gd name="T7" fmla="*/ 464 h 524"/>
              <a:gd name="T8" fmla="*/ 144 w 1029"/>
              <a:gd name="T9" fmla="*/ 472 h 524"/>
              <a:gd name="T10" fmla="*/ 176 w 1029"/>
              <a:gd name="T11" fmla="*/ 460 h 524"/>
              <a:gd name="T12" fmla="*/ 212 w 1029"/>
              <a:gd name="T13" fmla="*/ 444 h 524"/>
              <a:gd name="T14" fmla="*/ 244 w 1029"/>
              <a:gd name="T15" fmla="*/ 460 h 524"/>
              <a:gd name="T16" fmla="*/ 276 w 1029"/>
              <a:gd name="T17" fmla="*/ 464 h 524"/>
              <a:gd name="T18" fmla="*/ 308 w 1029"/>
              <a:gd name="T19" fmla="*/ 436 h 524"/>
              <a:gd name="T20" fmla="*/ 340 w 1029"/>
              <a:gd name="T21" fmla="*/ 412 h 524"/>
              <a:gd name="T22" fmla="*/ 372 w 1029"/>
              <a:gd name="T23" fmla="*/ 396 h 524"/>
              <a:gd name="T24" fmla="*/ 404 w 1029"/>
              <a:gd name="T25" fmla="*/ 416 h 524"/>
              <a:gd name="T26" fmla="*/ 440 w 1029"/>
              <a:gd name="T27" fmla="*/ 436 h 524"/>
              <a:gd name="T28" fmla="*/ 472 w 1029"/>
              <a:gd name="T29" fmla="*/ 444 h 524"/>
              <a:gd name="T30" fmla="*/ 504 w 1029"/>
              <a:gd name="T31" fmla="*/ 456 h 524"/>
              <a:gd name="T32" fmla="*/ 536 w 1029"/>
              <a:gd name="T33" fmla="*/ 484 h 524"/>
              <a:gd name="T34" fmla="*/ 568 w 1029"/>
              <a:gd name="T35" fmla="*/ 468 h 524"/>
              <a:gd name="T36" fmla="*/ 601 w 1029"/>
              <a:gd name="T37" fmla="*/ 484 h 524"/>
              <a:gd name="T38" fmla="*/ 637 w 1029"/>
              <a:gd name="T39" fmla="*/ 488 h 524"/>
              <a:gd name="T40" fmla="*/ 669 w 1029"/>
              <a:gd name="T41" fmla="*/ 452 h 524"/>
              <a:gd name="T42" fmla="*/ 701 w 1029"/>
              <a:gd name="T43" fmla="*/ 488 h 524"/>
              <a:gd name="T44" fmla="*/ 733 w 1029"/>
              <a:gd name="T45" fmla="*/ 508 h 524"/>
              <a:gd name="T46" fmla="*/ 765 w 1029"/>
              <a:gd name="T47" fmla="*/ 408 h 524"/>
              <a:gd name="T48" fmla="*/ 797 w 1029"/>
              <a:gd name="T49" fmla="*/ 152 h 524"/>
              <a:gd name="T50" fmla="*/ 833 w 1029"/>
              <a:gd name="T51" fmla="*/ 0 h 524"/>
              <a:gd name="T52" fmla="*/ 865 w 1029"/>
              <a:gd name="T53" fmla="*/ 64 h 524"/>
              <a:gd name="T54" fmla="*/ 897 w 1029"/>
              <a:gd name="T55" fmla="*/ 200 h 524"/>
              <a:gd name="T56" fmla="*/ 929 w 1029"/>
              <a:gd name="T57" fmla="*/ 264 h 524"/>
              <a:gd name="T58" fmla="*/ 961 w 1029"/>
              <a:gd name="T59" fmla="*/ 332 h 524"/>
              <a:gd name="T60" fmla="*/ 993 w 1029"/>
              <a:gd name="T61" fmla="*/ 352 h 524"/>
              <a:gd name="T62" fmla="*/ 1029 w 1029"/>
              <a:gd name="T63" fmla="*/ 396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24">
                <a:moveTo>
                  <a:pt x="0" y="468"/>
                </a:moveTo>
                <a:lnTo>
                  <a:pt x="16" y="488"/>
                </a:lnTo>
                <a:lnTo>
                  <a:pt x="32" y="480"/>
                </a:lnTo>
                <a:lnTo>
                  <a:pt x="48" y="468"/>
                </a:lnTo>
                <a:lnTo>
                  <a:pt x="64" y="480"/>
                </a:lnTo>
                <a:lnTo>
                  <a:pt x="80" y="476"/>
                </a:lnTo>
                <a:lnTo>
                  <a:pt x="96" y="464"/>
                </a:lnTo>
                <a:lnTo>
                  <a:pt x="112" y="464"/>
                </a:lnTo>
                <a:lnTo>
                  <a:pt x="128" y="476"/>
                </a:lnTo>
                <a:lnTo>
                  <a:pt x="144" y="472"/>
                </a:lnTo>
                <a:lnTo>
                  <a:pt x="160" y="452"/>
                </a:lnTo>
                <a:lnTo>
                  <a:pt x="176" y="460"/>
                </a:lnTo>
                <a:lnTo>
                  <a:pt x="192" y="456"/>
                </a:lnTo>
                <a:lnTo>
                  <a:pt x="212" y="444"/>
                </a:lnTo>
                <a:lnTo>
                  <a:pt x="228" y="440"/>
                </a:lnTo>
                <a:lnTo>
                  <a:pt x="244" y="460"/>
                </a:lnTo>
                <a:lnTo>
                  <a:pt x="260" y="456"/>
                </a:lnTo>
                <a:lnTo>
                  <a:pt x="276" y="464"/>
                </a:lnTo>
                <a:lnTo>
                  <a:pt x="292" y="456"/>
                </a:lnTo>
                <a:lnTo>
                  <a:pt x="308" y="436"/>
                </a:lnTo>
                <a:lnTo>
                  <a:pt x="324" y="420"/>
                </a:lnTo>
                <a:lnTo>
                  <a:pt x="340" y="412"/>
                </a:lnTo>
                <a:lnTo>
                  <a:pt x="356" y="408"/>
                </a:lnTo>
                <a:lnTo>
                  <a:pt x="372" y="396"/>
                </a:lnTo>
                <a:lnTo>
                  <a:pt x="388" y="404"/>
                </a:lnTo>
                <a:lnTo>
                  <a:pt x="404" y="416"/>
                </a:lnTo>
                <a:lnTo>
                  <a:pt x="424" y="428"/>
                </a:lnTo>
                <a:lnTo>
                  <a:pt x="440" y="436"/>
                </a:lnTo>
                <a:lnTo>
                  <a:pt x="456" y="440"/>
                </a:lnTo>
                <a:lnTo>
                  <a:pt x="472" y="444"/>
                </a:lnTo>
                <a:lnTo>
                  <a:pt x="488" y="456"/>
                </a:lnTo>
                <a:lnTo>
                  <a:pt x="504" y="456"/>
                </a:lnTo>
                <a:lnTo>
                  <a:pt x="520" y="464"/>
                </a:lnTo>
                <a:lnTo>
                  <a:pt x="536" y="484"/>
                </a:lnTo>
                <a:lnTo>
                  <a:pt x="552" y="476"/>
                </a:lnTo>
                <a:lnTo>
                  <a:pt x="568" y="468"/>
                </a:lnTo>
                <a:lnTo>
                  <a:pt x="584" y="468"/>
                </a:lnTo>
                <a:lnTo>
                  <a:pt x="601" y="484"/>
                </a:lnTo>
                <a:lnTo>
                  <a:pt x="621" y="524"/>
                </a:lnTo>
                <a:lnTo>
                  <a:pt x="637" y="488"/>
                </a:lnTo>
                <a:lnTo>
                  <a:pt x="653" y="500"/>
                </a:lnTo>
                <a:lnTo>
                  <a:pt x="669" y="452"/>
                </a:lnTo>
                <a:lnTo>
                  <a:pt x="685" y="464"/>
                </a:lnTo>
                <a:lnTo>
                  <a:pt x="701" y="488"/>
                </a:lnTo>
                <a:lnTo>
                  <a:pt x="717" y="492"/>
                </a:lnTo>
                <a:lnTo>
                  <a:pt x="733" y="508"/>
                </a:lnTo>
                <a:lnTo>
                  <a:pt x="749" y="492"/>
                </a:lnTo>
                <a:lnTo>
                  <a:pt x="765" y="408"/>
                </a:lnTo>
                <a:lnTo>
                  <a:pt x="781" y="276"/>
                </a:lnTo>
                <a:lnTo>
                  <a:pt x="797" y="152"/>
                </a:lnTo>
                <a:lnTo>
                  <a:pt x="813" y="32"/>
                </a:lnTo>
                <a:lnTo>
                  <a:pt x="833" y="0"/>
                </a:lnTo>
                <a:lnTo>
                  <a:pt x="849" y="0"/>
                </a:lnTo>
                <a:lnTo>
                  <a:pt x="865" y="64"/>
                </a:lnTo>
                <a:lnTo>
                  <a:pt x="881" y="124"/>
                </a:lnTo>
                <a:lnTo>
                  <a:pt x="897" y="200"/>
                </a:lnTo>
                <a:lnTo>
                  <a:pt x="913" y="236"/>
                </a:lnTo>
                <a:lnTo>
                  <a:pt x="929" y="264"/>
                </a:lnTo>
                <a:lnTo>
                  <a:pt x="945" y="312"/>
                </a:lnTo>
                <a:lnTo>
                  <a:pt x="961" y="332"/>
                </a:lnTo>
                <a:lnTo>
                  <a:pt x="977" y="356"/>
                </a:lnTo>
                <a:lnTo>
                  <a:pt x="993" y="352"/>
                </a:lnTo>
                <a:lnTo>
                  <a:pt x="1009" y="392"/>
                </a:lnTo>
                <a:lnTo>
                  <a:pt x="1029" y="396"/>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9" name="Rectangle 233"/>
          <p:cNvSpPr>
            <a:spLocks noChangeArrowheads="1"/>
          </p:cNvSpPr>
          <p:nvPr/>
        </p:nvSpPr>
        <p:spPr bwMode="auto">
          <a:xfrm>
            <a:off x="8158698" y="709621"/>
            <a:ext cx="686085"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states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10"/>
          <p:cNvSpPr txBox="1">
            <a:spLocks noChangeArrowheads="1"/>
          </p:cNvSpPr>
          <p:nvPr/>
        </p:nvSpPr>
        <p:spPr bwMode="auto">
          <a:xfrm>
            <a:off x="5679081" y="3166228"/>
            <a:ext cx="2964329"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latin typeface="Arial Narrow" pitchFamily="34" charset="0"/>
              </a:rPr>
              <a:t>Force matching illusion</a:t>
            </a:r>
            <a:endParaRPr lang="en-US" sz="1400" dirty="0">
              <a:solidFill>
                <a:srgbClr val="990033"/>
              </a:solidFill>
              <a:latin typeface="Arial Narrow" pitchFamily="34" charset="0"/>
            </a:endParaRPr>
          </a:p>
        </p:txBody>
      </p:sp>
      <p:cxnSp>
        <p:nvCxnSpPr>
          <p:cNvPr id="13" name="Straight Connector 12"/>
          <p:cNvCxnSpPr/>
          <p:nvPr/>
        </p:nvCxnSpPr>
        <p:spPr>
          <a:xfrm flipH="1">
            <a:off x="5811095" y="1196752"/>
            <a:ext cx="936104"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47199" y="1196752"/>
            <a:ext cx="0" cy="216024"/>
          </a:xfrm>
          <a:prstGeom prst="line">
            <a:avLst/>
          </a:prstGeom>
          <a:ln w="1270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337" name="Rectangle 161"/>
          <p:cNvSpPr>
            <a:spLocks noChangeArrowheads="1"/>
          </p:cNvSpPr>
          <p:nvPr/>
        </p:nvSpPr>
        <p:spPr bwMode="auto">
          <a:xfrm>
            <a:off x="5322756" y="919163"/>
            <a:ext cx="1769666" cy="162560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38" name="Line 162"/>
          <p:cNvSpPr>
            <a:spLocks noChangeShapeType="1"/>
          </p:cNvSpPr>
          <p:nvPr/>
        </p:nvSpPr>
        <p:spPr bwMode="auto">
          <a:xfrm>
            <a:off x="5322756" y="2544763"/>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39" name="Line 163"/>
          <p:cNvSpPr>
            <a:spLocks noChangeShapeType="1"/>
          </p:cNvSpPr>
          <p:nvPr/>
        </p:nvSpPr>
        <p:spPr bwMode="auto">
          <a:xfrm flipV="1">
            <a:off x="5322756" y="919163"/>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0" name="Line 164"/>
          <p:cNvSpPr>
            <a:spLocks noChangeShapeType="1"/>
          </p:cNvSpPr>
          <p:nvPr/>
        </p:nvSpPr>
        <p:spPr bwMode="auto">
          <a:xfrm flipV="1">
            <a:off x="5577285" y="252571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1" name="Rectangle 165"/>
          <p:cNvSpPr>
            <a:spLocks noChangeArrowheads="1"/>
          </p:cNvSpPr>
          <p:nvPr/>
        </p:nvSpPr>
        <p:spPr bwMode="auto">
          <a:xfrm>
            <a:off x="5536010"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42" name="Line 166"/>
          <p:cNvSpPr>
            <a:spLocks noChangeShapeType="1"/>
          </p:cNvSpPr>
          <p:nvPr/>
        </p:nvSpPr>
        <p:spPr bwMode="auto">
          <a:xfrm flipV="1">
            <a:off x="5859331" y="252571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3" name="Rectangle 167"/>
          <p:cNvSpPr>
            <a:spLocks noChangeArrowheads="1"/>
          </p:cNvSpPr>
          <p:nvPr/>
        </p:nvSpPr>
        <p:spPr bwMode="auto">
          <a:xfrm>
            <a:off x="5818056"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44" name="Line 168"/>
          <p:cNvSpPr>
            <a:spLocks noChangeShapeType="1"/>
          </p:cNvSpPr>
          <p:nvPr/>
        </p:nvSpPr>
        <p:spPr bwMode="auto">
          <a:xfrm flipV="1">
            <a:off x="6136218" y="252571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5" name="Rectangle 169"/>
          <p:cNvSpPr>
            <a:spLocks noChangeArrowheads="1"/>
          </p:cNvSpPr>
          <p:nvPr/>
        </p:nvSpPr>
        <p:spPr bwMode="auto">
          <a:xfrm>
            <a:off x="6094943"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46" name="Line 170"/>
          <p:cNvSpPr>
            <a:spLocks noChangeShapeType="1"/>
          </p:cNvSpPr>
          <p:nvPr/>
        </p:nvSpPr>
        <p:spPr bwMode="auto">
          <a:xfrm flipV="1">
            <a:off x="6418264" y="252571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7" name="Rectangle 171"/>
          <p:cNvSpPr>
            <a:spLocks noChangeArrowheads="1"/>
          </p:cNvSpPr>
          <p:nvPr/>
        </p:nvSpPr>
        <p:spPr bwMode="auto">
          <a:xfrm>
            <a:off x="6376989"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48" name="Line 172"/>
          <p:cNvSpPr>
            <a:spLocks noChangeShapeType="1"/>
          </p:cNvSpPr>
          <p:nvPr/>
        </p:nvSpPr>
        <p:spPr bwMode="auto">
          <a:xfrm flipV="1">
            <a:off x="6700309" y="252571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9" name="Rectangle 173"/>
          <p:cNvSpPr>
            <a:spLocks noChangeArrowheads="1"/>
          </p:cNvSpPr>
          <p:nvPr/>
        </p:nvSpPr>
        <p:spPr bwMode="auto">
          <a:xfrm>
            <a:off x="6659036"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50" name="Line 174"/>
          <p:cNvSpPr>
            <a:spLocks noChangeShapeType="1"/>
          </p:cNvSpPr>
          <p:nvPr/>
        </p:nvSpPr>
        <p:spPr bwMode="auto">
          <a:xfrm flipV="1">
            <a:off x="6975476" y="252571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1" name="Rectangle 175"/>
          <p:cNvSpPr>
            <a:spLocks noChangeArrowheads="1"/>
          </p:cNvSpPr>
          <p:nvPr/>
        </p:nvSpPr>
        <p:spPr bwMode="auto">
          <a:xfrm>
            <a:off x="6934201"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52" name="Line 176"/>
          <p:cNvSpPr>
            <a:spLocks noChangeShapeType="1"/>
          </p:cNvSpPr>
          <p:nvPr/>
        </p:nvSpPr>
        <p:spPr bwMode="auto">
          <a:xfrm>
            <a:off x="5322756" y="2392363"/>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3" name="Rectangle 177"/>
          <p:cNvSpPr>
            <a:spLocks noChangeArrowheads="1"/>
          </p:cNvSpPr>
          <p:nvPr/>
        </p:nvSpPr>
        <p:spPr bwMode="auto">
          <a:xfrm>
            <a:off x="5171414" y="2341563"/>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54" name="Line 178"/>
          <p:cNvSpPr>
            <a:spLocks noChangeShapeType="1"/>
          </p:cNvSpPr>
          <p:nvPr/>
        </p:nvSpPr>
        <p:spPr bwMode="auto">
          <a:xfrm>
            <a:off x="5322756" y="2132013"/>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5" name="Rectangle 179"/>
          <p:cNvSpPr>
            <a:spLocks noChangeArrowheads="1"/>
          </p:cNvSpPr>
          <p:nvPr/>
        </p:nvSpPr>
        <p:spPr bwMode="auto">
          <a:xfrm>
            <a:off x="5260843" y="2081213"/>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56" name="Line 180"/>
          <p:cNvSpPr>
            <a:spLocks noChangeShapeType="1"/>
          </p:cNvSpPr>
          <p:nvPr/>
        </p:nvSpPr>
        <p:spPr bwMode="auto">
          <a:xfrm>
            <a:off x="5322756" y="1871663"/>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7" name="Rectangle 181"/>
          <p:cNvSpPr>
            <a:spLocks noChangeArrowheads="1"/>
          </p:cNvSpPr>
          <p:nvPr/>
        </p:nvSpPr>
        <p:spPr bwMode="auto">
          <a:xfrm>
            <a:off x="5198931" y="1820863"/>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58" name="Line 182"/>
          <p:cNvSpPr>
            <a:spLocks noChangeShapeType="1"/>
          </p:cNvSpPr>
          <p:nvPr/>
        </p:nvSpPr>
        <p:spPr bwMode="auto">
          <a:xfrm>
            <a:off x="5322756" y="1611313"/>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9" name="Rectangle 183"/>
          <p:cNvSpPr>
            <a:spLocks noChangeArrowheads="1"/>
          </p:cNvSpPr>
          <p:nvPr/>
        </p:nvSpPr>
        <p:spPr bwMode="auto">
          <a:xfrm>
            <a:off x="5260843" y="1560513"/>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60" name="Line 184"/>
          <p:cNvSpPr>
            <a:spLocks noChangeShapeType="1"/>
          </p:cNvSpPr>
          <p:nvPr/>
        </p:nvSpPr>
        <p:spPr bwMode="auto">
          <a:xfrm>
            <a:off x="5322756" y="1350963"/>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1" name="Rectangle 185"/>
          <p:cNvSpPr>
            <a:spLocks noChangeArrowheads="1"/>
          </p:cNvSpPr>
          <p:nvPr/>
        </p:nvSpPr>
        <p:spPr bwMode="auto">
          <a:xfrm>
            <a:off x="5198931" y="1300163"/>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62" name="Line 186"/>
          <p:cNvSpPr>
            <a:spLocks noChangeShapeType="1"/>
          </p:cNvSpPr>
          <p:nvPr/>
        </p:nvSpPr>
        <p:spPr bwMode="auto">
          <a:xfrm>
            <a:off x="5322756" y="1090613"/>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3" name="Rectangle 187"/>
          <p:cNvSpPr>
            <a:spLocks noChangeArrowheads="1"/>
          </p:cNvSpPr>
          <p:nvPr/>
        </p:nvSpPr>
        <p:spPr bwMode="auto">
          <a:xfrm>
            <a:off x="5260843" y="1039813"/>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64" name="Freeform 188"/>
          <p:cNvSpPr>
            <a:spLocks/>
          </p:cNvSpPr>
          <p:nvPr/>
        </p:nvSpPr>
        <p:spPr bwMode="auto">
          <a:xfrm>
            <a:off x="5322756" y="1198563"/>
            <a:ext cx="1769666" cy="965200"/>
          </a:xfrm>
          <a:custGeom>
            <a:avLst/>
            <a:gdLst>
              <a:gd name="T0" fmla="*/ 20 w 1029"/>
              <a:gd name="T1" fmla="*/ 568 h 608"/>
              <a:gd name="T2" fmla="*/ 52 w 1029"/>
              <a:gd name="T3" fmla="*/ 576 h 608"/>
              <a:gd name="T4" fmla="*/ 84 w 1029"/>
              <a:gd name="T5" fmla="*/ 580 h 608"/>
              <a:gd name="T6" fmla="*/ 116 w 1029"/>
              <a:gd name="T7" fmla="*/ 584 h 608"/>
              <a:gd name="T8" fmla="*/ 148 w 1029"/>
              <a:gd name="T9" fmla="*/ 596 h 608"/>
              <a:gd name="T10" fmla="*/ 180 w 1029"/>
              <a:gd name="T11" fmla="*/ 600 h 608"/>
              <a:gd name="T12" fmla="*/ 212 w 1029"/>
              <a:gd name="T13" fmla="*/ 568 h 608"/>
              <a:gd name="T14" fmla="*/ 244 w 1029"/>
              <a:gd name="T15" fmla="*/ 380 h 608"/>
              <a:gd name="T16" fmla="*/ 280 w 1029"/>
              <a:gd name="T17" fmla="*/ 120 h 608"/>
              <a:gd name="T18" fmla="*/ 312 w 1029"/>
              <a:gd name="T19" fmla="*/ 0 h 608"/>
              <a:gd name="T20" fmla="*/ 344 w 1029"/>
              <a:gd name="T21" fmla="*/ 36 h 608"/>
              <a:gd name="T22" fmla="*/ 376 w 1029"/>
              <a:gd name="T23" fmla="*/ 152 h 608"/>
              <a:gd name="T24" fmla="*/ 409 w 1029"/>
              <a:gd name="T25" fmla="*/ 280 h 608"/>
              <a:gd name="T26" fmla="*/ 441 w 1029"/>
              <a:gd name="T27" fmla="*/ 380 h 608"/>
              <a:gd name="T28" fmla="*/ 473 w 1029"/>
              <a:gd name="T29" fmla="*/ 480 h 608"/>
              <a:gd name="T30" fmla="*/ 505 w 1029"/>
              <a:gd name="T31" fmla="*/ 508 h 608"/>
              <a:gd name="T32" fmla="*/ 541 w 1029"/>
              <a:gd name="T33" fmla="*/ 540 h 608"/>
              <a:gd name="T34" fmla="*/ 573 w 1029"/>
              <a:gd name="T35" fmla="*/ 576 h 608"/>
              <a:gd name="T36" fmla="*/ 605 w 1029"/>
              <a:gd name="T37" fmla="*/ 584 h 608"/>
              <a:gd name="T38" fmla="*/ 637 w 1029"/>
              <a:gd name="T39" fmla="*/ 576 h 608"/>
              <a:gd name="T40" fmla="*/ 669 w 1029"/>
              <a:gd name="T41" fmla="*/ 584 h 608"/>
              <a:gd name="T42" fmla="*/ 701 w 1029"/>
              <a:gd name="T43" fmla="*/ 560 h 608"/>
              <a:gd name="T44" fmla="*/ 733 w 1029"/>
              <a:gd name="T45" fmla="*/ 560 h 608"/>
              <a:gd name="T46" fmla="*/ 765 w 1029"/>
              <a:gd name="T47" fmla="*/ 564 h 608"/>
              <a:gd name="T48" fmla="*/ 801 w 1029"/>
              <a:gd name="T49" fmla="*/ 560 h 608"/>
              <a:gd name="T50" fmla="*/ 833 w 1029"/>
              <a:gd name="T51" fmla="*/ 592 h 608"/>
              <a:gd name="T52" fmla="*/ 865 w 1029"/>
              <a:gd name="T53" fmla="*/ 592 h 608"/>
              <a:gd name="T54" fmla="*/ 897 w 1029"/>
              <a:gd name="T55" fmla="*/ 588 h 608"/>
              <a:gd name="T56" fmla="*/ 929 w 1029"/>
              <a:gd name="T57" fmla="*/ 588 h 608"/>
              <a:gd name="T58" fmla="*/ 961 w 1029"/>
              <a:gd name="T59" fmla="*/ 584 h 608"/>
              <a:gd name="T60" fmla="*/ 993 w 1029"/>
              <a:gd name="T61" fmla="*/ 592 h 608"/>
              <a:gd name="T62" fmla="*/ 1029 w 1029"/>
              <a:gd name="T63" fmla="*/ 57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8">
                <a:moveTo>
                  <a:pt x="0" y="572"/>
                </a:moveTo>
                <a:lnTo>
                  <a:pt x="20" y="568"/>
                </a:lnTo>
                <a:lnTo>
                  <a:pt x="36" y="568"/>
                </a:lnTo>
                <a:lnTo>
                  <a:pt x="52" y="576"/>
                </a:lnTo>
                <a:lnTo>
                  <a:pt x="68" y="572"/>
                </a:lnTo>
                <a:lnTo>
                  <a:pt x="84" y="580"/>
                </a:lnTo>
                <a:lnTo>
                  <a:pt x="100" y="584"/>
                </a:lnTo>
                <a:lnTo>
                  <a:pt x="116" y="584"/>
                </a:lnTo>
                <a:lnTo>
                  <a:pt x="132" y="584"/>
                </a:lnTo>
                <a:lnTo>
                  <a:pt x="148" y="596"/>
                </a:lnTo>
                <a:lnTo>
                  <a:pt x="164" y="608"/>
                </a:lnTo>
                <a:lnTo>
                  <a:pt x="180" y="600"/>
                </a:lnTo>
                <a:lnTo>
                  <a:pt x="196" y="588"/>
                </a:lnTo>
                <a:lnTo>
                  <a:pt x="212" y="568"/>
                </a:lnTo>
                <a:lnTo>
                  <a:pt x="228" y="492"/>
                </a:lnTo>
                <a:lnTo>
                  <a:pt x="244" y="380"/>
                </a:lnTo>
                <a:lnTo>
                  <a:pt x="264" y="232"/>
                </a:lnTo>
                <a:lnTo>
                  <a:pt x="280" y="120"/>
                </a:lnTo>
                <a:lnTo>
                  <a:pt x="296" y="36"/>
                </a:lnTo>
                <a:lnTo>
                  <a:pt x="312" y="0"/>
                </a:lnTo>
                <a:lnTo>
                  <a:pt x="328" y="8"/>
                </a:lnTo>
                <a:lnTo>
                  <a:pt x="344" y="36"/>
                </a:lnTo>
                <a:lnTo>
                  <a:pt x="360" y="84"/>
                </a:lnTo>
                <a:lnTo>
                  <a:pt x="376" y="152"/>
                </a:lnTo>
                <a:lnTo>
                  <a:pt x="393" y="220"/>
                </a:lnTo>
                <a:lnTo>
                  <a:pt x="409" y="280"/>
                </a:lnTo>
                <a:lnTo>
                  <a:pt x="425" y="332"/>
                </a:lnTo>
                <a:lnTo>
                  <a:pt x="441" y="380"/>
                </a:lnTo>
                <a:lnTo>
                  <a:pt x="457" y="432"/>
                </a:lnTo>
                <a:lnTo>
                  <a:pt x="473" y="480"/>
                </a:lnTo>
                <a:lnTo>
                  <a:pt x="489" y="504"/>
                </a:lnTo>
                <a:lnTo>
                  <a:pt x="505" y="508"/>
                </a:lnTo>
                <a:lnTo>
                  <a:pt x="525" y="532"/>
                </a:lnTo>
                <a:lnTo>
                  <a:pt x="541" y="540"/>
                </a:lnTo>
                <a:lnTo>
                  <a:pt x="557" y="556"/>
                </a:lnTo>
                <a:lnTo>
                  <a:pt x="573" y="576"/>
                </a:lnTo>
                <a:lnTo>
                  <a:pt x="589" y="592"/>
                </a:lnTo>
                <a:lnTo>
                  <a:pt x="605" y="584"/>
                </a:lnTo>
                <a:lnTo>
                  <a:pt x="621" y="580"/>
                </a:lnTo>
                <a:lnTo>
                  <a:pt x="637" y="576"/>
                </a:lnTo>
                <a:lnTo>
                  <a:pt x="653" y="564"/>
                </a:lnTo>
                <a:lnTo>
                  <a:pt x="669" y="584"/>
                </a:lnTo>
                <a:lnTo>
                  <a:pt x="685" y="572"/>
                </a:lnTo>
                <a:lnTo>
                  <a:pt x="701" y="560"/>
                </a:lnTo>
                <a:lnTo>
                  <a:pt x="717" y="556"/>
                </a:lnTo>
                <a:lnTo>
                  <a:pt x="733" y="560"/>
                </a:lnTo>
                <a:lnTo>
                  <a:pt x="749" y="560"/>
                </a:lnTo>
                <a:lnTo>
                  <a:pt x="765" y="564"/>
                </a:lnTo>
                <a:lnTo>
                  <a:pt x="785" y="572"/>
                </a:lnTo>
                <a:lnTo>
                  <a:pt x="801" y="560"/>
                </a:lnTo>
                <a:lnTo>
                  <a:pt x="817" y="576"/>
                </a:lnTo>
                <a:lnTo>
                  <a:pt x="833" y="592"/>
                </a:lnTo>
                <a:lnTo>
                  <a:pt x="849" y="600"/>
                </a:lnTo>
                <a:lnTo>
                  <a:pt x="865" y="592"/>
                </a:lnTo>
                <a:lnTo>
                  <a:pt x="881" y="584"/>
                </a:lnTo>
                <a:lnTo>
                  <a:pt x="897" y="588"/>
                </a:lnTo>
                <a:lnTo>
                  <a:pt x="913" y="588"/>
                </a:lnTo>
                <a:lnTo>
                  <a:pt x="929" y="588"/>
                </a:lnTo>
                <a:lnTo>
                  <a:pt x="945" y="588"/>
                </a:lnTo>
                <a:lnTo>
                  <a:pt x="961" y="584"/>
                </a:lnTo>
                <a:lnTo>
                  <a:pt x="977" y="588"/>
                </a:lnTo>
                <a:lnTo>
                  <a:pt x="993" y="592"/>
                </a:lnTo>
                <a:lnTo>
                  <a:pt x="1009" y="568"/>
                </a:lnTo>
                <a:lnTo>
                  <a:pt x="1029" y="576"/>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5" name="Freeform 189"/>
          <p:cNvSpPr>
            <a:spLocks/>
          </p:cNvSpPr>
          <p:nvPr/>
        </p:nvSpPr>
        <p:spPr bwMode="auto">
          <a:xfrm>
            <a:off x="5322756" y="1185863"/>
            <a:ext cx="1769666" cy="977900"/>
          </a:xfrm>
          <a:custGeom>
            <a:avLst/>
            <a:gdLst>
              <a:gd name="T0" fmla="*/ 20 w 1029"/>
              <a:gd name="T1" fmla="*/ 592 h 616"/>
              <a:gd name="T2" fmla="*/ 52 w 1029"/>
              <a:gd name="T3" fmla="*/ 584 h 616"/>
              <a:gd name="T4" fmla="*/ 84 w 1029"/>
              <a:gd name="T5" fmla="*/ 596 h 616"/>
              <a:gd name="T6" fmla="*/ 116 w 1029"/>
              <a:gd name="T7" fmla="*/ 592 h 616"/>
              <a:gd name="T8" fmla="*/ 148 w 1029"/>
              <a:gd name="T9" fmla="*/ 608 h 616"/>
              <a:gd name="T10" fmla="*/ 180 w 1029"/>
              <a:gd name="T11" fmla="*/ 608 h 616"/>
              <a:gd name="T12" fmla="*/ 212 w 1029"/>
              <a:gd name="T13" fmla="*/ 568 h 616"/>
              <a:gd name="T14" fmla="*/ 244 w 1029"/>
              <a:gd name="T15" fmla="*/ 388 h 616"/>
              <a:gd name="T16" fmla="*/ 280 w 1029"/>
              <a:gd name="T17" fmla="*/ 144 h 616"/>
              <a:gd name="T18" fmla="*/ 312 w 1029"/>
              <a:gd name="T19" fmla="*/ 8 h 616"/>
              <a:gd name="T20" fmla="*/ 344 w 1029"/>
              <a:gd name="T21" fmla="*/ 44 h 616"/>
              <a:gd name="T22" fmla="*/ 376 w 1029"/>
              <a:gd name="T23" fmla="*/ 160 h 616"/>
              <a:gd name="T24" fmla="*/ 409 w 1029"/>
              <a:gd name="T25" fmla="*/ 292 h 616"/>
              <a:gd name="T26" fmla="*/ 441 w 1029"/>
              <a:gd name="T27" fmla="*/ 392 h 616"/>
              <a:gd name="T28" fmla="*/ 473 w 1029"/>
              <a:gd name="T29" fmla="*/ 480 h 616"/>
              <a:gd name="T30" fmla="*/ 505 w 1029"/>
              <a:gd name="T31" fmla="*/ 516 h 616"/>
              <a:gd name="T32" fmla="*/ 541 w 1029"/>
              <a:gd name="T33" fmla="*/ 568 h 616"/>
              <a:gd name="T34" fmla="*/ 573 w 1029"/>
              <a:gd name="T35" fmla="*/ 592 h 616"/>
              <a:gd name="T36" fmla="*/ 605 w 1029"/>
              <a:gd name="T37" fmla="*/ 616 h 616"/>
              <a:gd name="T38" fmla="*/ 637 w 1029"/>
              <a:gd name="T39" fmla="*/ 596 h 616"/>
              <a:gd name="T40" fmla="*/ 669 w 1029"/>
              <a:gd name="T41" fmla="*/ 576 h 616"/>
              <a:gd name="T42" fmla="*/ 701 w 1029"/>
              <a:gd name="T43" fmla="*/ 584 h 616"/>
              <a:gd name="T44" fmla="*/ 733 w 1029"/>
              <a:gd name="T45" fmla="*/ 608 h 616"/>
              <a:gd name="T46" fmla="*/ 765 w 1029"/>
              <a:gd name="T47" fmla="*/ 500 h 616"/>
              <a:gd name="T48" fmla="*/ 801 w 1029"/>
              <a:gd name="T49" fmla="*/ 252 h 616"/>
              <a:gd name="T50" fmla="*/ 833 w 1029"/>
              <a:gd name="T51" fmla="*/ 132 h 616"/>
              <a:gd name="T52" fmla="*/ 865 w 1029"/>
              <a:gd name="T53" fmla="*/ 196 h 616"/>
              <a:gd name="T54" fmla="*/ 897 w 1029"/>
              <a:gd name="T55" fmla="*/ 324 h 616"/>
              <a:gd name="T56" fmla="*/ 929 w 1029"/>
              <a:gd name="T57" fmla="*/ 400 h 616"/>
              <a:gd name="T58" fmla="*/ 961 w 1029"/>
              <a:gd name="T59" fmla="*/ 468 h 616"/>
              <a:gd name="T60" fmla="*/ 993 w 1029"/>
              <a:gd name="T61" fmla="*/ 488 h 616"/>
              <a:gd name="T62" fmla="*/ 1029 w 1029"/>
              <a:gd name="T63" fmla="*/ 5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16">
                <a:moveTo>
                  <a:pt x="0" y="608"/>
                </a:moveTo>
                <a:lnTo>
                  <a:pt x="20" y="592"/>
                </a:lnTo>
                <a:lnTo>
                  <a:pt x="36" y="592"/>
                </a:lnTo>
                <a:lnTo>
                  <a:pt x="52" y="584"/>
                </a:lnTo>
                <a:lnTo>
                  <a:pt x="68" y="596"/>
                </a:lnTo>
                <a:lnTo>
                  <a:pt x="84" y="596"/>
                </a:lnTo>
                <a:lnTo>
                  <a:pt x="100" y="588"/>
                </a:lnTo>
                <a:lnTo>
                  <a:pt x="116" y="592"/>
                </a:lnTo>
                <a:lnTo>
                  <a:pt x="132" y="604"/>
                </a:lnTo>
                <a:lnTo>
                  <a:pt x="148" y="608"/>
                </a:lnTo>
                <a:lnTo>
                  <a:pt x="164" y="604"/>
                </a:lnTo>
                <a:lnTo>
                  <a:pt x="180" y="608"/>
                </a:lnTo>
                <a:lnTo>
                  <a:pt x="196" y="600"/>
                </a:lnTo>
                <a:lnTo>
                  <a:pt x="212" y="568"/>
                </a:lnTo>
                <a:lnTo>
                  <a:pt x="228" y="504"/>
                </a:lnTo>
                <a:lnTo>
                  <a:pt x="244" y="388"/>
                </a:lnTo>
                <a:lnTo>
                  <a:pt x="264" y="260"/>
                </a:lnTo>
                <a:lnTo>
                  <a:pt x="280" y="144"/>
                </a:lnTo>
                <a:lnTo>
                  <a:pt x="296" y="44"/>
                </a:lnTo>
                <a:lnTo>
                  <a:pt x="312" y="8"/>
                </a:lnTo>
                <a:lnTo>
                  <a:pt x="328" y="0"/>
                </a:lnTo>
                <a:lnTo>
                  <a:pt x="344" y="44"/>
                </a:lnTo>
                <a:lnTo>
                  <a:pt x="360" y="96"/>
                </a:lnTo>
                <a:lnTo>
                  <a:pt x="376" y="160"/>
                </a:lnTo>
                <a:lnTo>
                  <a:pt x="393" y="236"/>
                </a:lnTo>
                <a:lnTo>
                  <a:pt x="409" y="292"/>
                </a:lnTo>
                <a:lnTo>
                  <a:pt x="425" y="344"/>
                </a:lnTo>
                <a:lnTo>
                  <a:pt x="441" y="392"/>
                </a:lnTo>
                <a:lnTo>
                  <a:pt x="457" y="432"/>
                </a:lnTo>
                <a:lnTo>
                  <a:pt x="473" y="480"/>
                </a:lnTo>
                <a:lnTo>
                  <a:pt x="489" y="504"/>
                </a:lnTo>
                <a:lnTo>
                  <a:pt x="505" y="516"/>
                </a:lnTo>
                <a:lnTo>
                  <a:pt x="525" y="548"/>
                </a:lnTo>
                <a:lnTo>
                  <a:pt x="541" y="568"/>
                </a:lnTo>
                <a:lnTo>
                  <a:pt x="557" y="572"/>
                </a:lnTo>
                <a:lnTo>
                  <a:pt x="573" y="592"/>
                </a:lnTo>
                <a:lnTo>
                  <a:pt x="589" y="584"/>
                </a:lnTo>
                <a:lnTo>
                  <a:pt x="605" y="616"/>
                </a:lnTo>
                <a:lnTo>
                  <a:pt x="621" y="604"/>
                </a:lnTo>
                <a:lnTo>
                  <a:pt x="637" y="596"/>
                </a:lnTo>
                <a:lnTo>
                  <a:pt x="653" y="584"/>
                </a:lnTo>
                <a:lnTo>
                  <a:pt x="669" y="576"/>
                </a:lnTo>
                <a:lnTo>
                  <a:pt x="685" y="584"/>
                </a:lnTo>
                <a:lnTo>
                  <a:pt x="701" y="584"/>
                </a:lnTo>
                <a:lnTo>
                  <a:pt x="717" y="596"/>
                </a:lnTo>
                <a:lnTo>
                  <a:pt x="733" y="608"/>
                </a:lnTo>
                <a:lnTo>
                  <a:pt x="749" y="596"/>
                </a:lnTo>
                <a:lnTo>
                  <a:pt x="765" y="500"/>
                </a:lnTo>
                <a:lnTo>
                  <a:pt x="785" y="388"/>
                </a:lnTo>
                <a:lnTo>
                  <a:pt x="801" y="252"/>
                </a:lnTo>
                <a:lnTo>
                  <a:pt x="817" y="156"/>
                </a:lnTo>
                <a:lnTo>
                  <a:pt x="833" y="132"/>
                </a:lnTo>
                <a:lnTo>
                  <a:pt x="849" y="148"/>
                </a:lnTo>
                <a:lnTo>
                  <a:pt x="865" y="196"/>
                </a:lnTo>
                <a:lnTo>
                  <a:pt x="881" y="256"/>
                </a:lnTo>
                <a:lnTo>
                  <a:pt x="897" y="324"/>
                </a:lnTo>
                <a:lnTo>
                  <a:pt x="913" y="364"/>
                </a:lnTo>
                <a:lnTo>
                  <a:pt x="929" y="400"/>
                </a:lnTo>
                <a:lnTo>
                  <a:pt x="945" y="428"/>
                </a:lnTo>
                <a:lnTo>
                  <a:pt x="961" y="468"/>
                </a:lnTo>
                <a:lnTo>
                  <a:pt x="977" y="480"/>
                </a:lnTo>
                <a:lnTo>
                  <a:pt x="993" y="488"/>
                </a:lnTo>
                <a:lnTo>
                  <a:pt x="1009" y="504"/>
                </a:lnTo>
                <a:lnTo>
                  <a:pt x="1029" y="516"/>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6" name="Freeform 190"/>
          <p:cNvSpPr>
            <a:spLocks/>
          </p:cNvSpPr>
          <p:nvPr/>
        </p:nvSpPr>
        <p:spPr bwMode="auto">
          <a:xfrm>
            <a:off x="5322756" y="1217613"/>
            <a:ext cx="1769666" cy="952500"/>
          </a:xfrm>
          <a:custGeom>
            <a:avLst/>
            <a:gdLst>
              <a:gd name="T0" fmla="*/ 20 w 1029"/>
              <a:gd name="T1" fmla="*/ 552 h 600"/>
              <a:gd name="T2" fmla="*/ 52 w 1029"/>
              <a:gd name="T3" fmla="*/ 564 h 600"/>
              <a:gd name="T4" fmla="*/ 84 w 1029"/>
              <a:gd name="T5" fmla="*/ 568 h 600"/>
              <a:gd name="T6" fmla="*/ 116 w 1029"/>
              <a:gd name="T7" fmla="*/ 576 h 600"/>
              <a:gd name="T8" fmla="*/ 148 w 1029"/>
              <a:gd name="T9" fmla="*/ 588 h 600"/>
              <a:gd name="T10" fmla="*/ 180 w 1029"/>
              <a:gd name="T11" fmla="*/ 592 h 600"/>
              <a:gd name="T12" fmla="*/ 212 w 1029"/>
              <a:gd name="T13" fmla="*/ 584 h 600"/>
              <a:gd name="T14" fmla="*/ 244 w 1029"/>
              <a:gd name="T15" fmla="*/ 400 h 600"/>
              <a:gd name="T16" fmla="*/ 280 w 1029"/>
              <a:gd name="T17" fmla="*/ 120 h 600"/>
              <a:gd name="T18" fmla="*/ 312 w 1029"/>
              <a:gd name="T19" fmla="*/ 0 h 600"/>
              <a:gd name="T20" fmla="*/ 344 w 1029"/>
              <a:gd name="T21" fmla="*/ 52 h 600"/>
              <a:gd name="T22" fmla="*/ 376 w 1029"/>
              <a:gd name="T23" fmla="*/ 212 h 600"/>
              <a:gd name="T24" fmla="*/ 409 w 1029"/>
              <a:gd name="T25" fmla="*/ 324 h 600"/>
              <a:gd name="T26" fmla="*/ 441 w 1029"/>
              <a:gd name="T27" fmla="*/ 408 h 600"/>
              <a:gd name="T28" fmla="*/ 473 w 1029"/>
              <a:gd name="T29" fmla="*/ 484 h 600"/>
              <a:gd name="T30" fmla="*/ 505 w 1029"/>
              <a:gd name="T31" fmla="*/ 508 h 600"/>
              <a:gd name="T32" fmla="*/ 541 w 1029"/>
              <a:gd name="T33" fmla="*/ 532 h 600"/>
              <a:gd name="T34" fmla="*/ 573 w 1029"/>
              <a:gd name="T35" fmla="*/ 564 h 600"/>
              <a:gd name="T36" fmla="*/ 605 w 1029"/>
              <a:gd name="T37" fmla="*/ 564 h 600"/>
              <a:gd name="T38" fmla="*/ 637 w 1029"/>
              <a:gd name="T39" fmla="*/ 540 h 600"/>
              <a:gd name="T40" fmla="*/ 669 w 1029"/>
              <a:gd name="T41" fmla="*/ 576 h 600"/>
              <a:gd name="T42" fmla="*/ 701 w 1029"/>
              <a:gd name="T43" fmla="*/ 548 h 600"/>
              <a:gd name="T44" fmla="*/ 733 w 1029"/>
              <a:gd name="T45" fmla="*/ 552 h 600"/>
              <a:gd name="T46" fmla="*/ 765 w 1029"/>
              <a:gd name="T47" fmla="*/ 552 h 600"/>
              <a:gd name="T48" fmla="*/ 801 w 1029"/>
              <a:gd name="T49" fmla="*/ 548 h 600"/>
              <a:gd name="T50" fmla="*/ 833 w 1029"/>
              <a:gd name="T51" fmla="*/ 580 h 600"/>
              <a:gd name="T52" fmla="*/ 865 w 1029"/>
              <a:gd name="T53" fmla="*/ 580 h 600"/>
              <a:gd name="T54" fmla="*/ 897 w 1029"/>
              <a:gd name="T55" fmla="*/ 576 h 600"/>
              <a:gd name="T56" fmla="*/ 929 w 1029"/>
              <a:gd name="T57" fmla="*/ 580 h 600"/>
              <a:gd name="T58" fmla="*/ 961 w 1029"/>
              <a:gd name="T59" fmla="*/ 572 h 600"/>
              <a:gd name="T60" fmla="*/ 993 w 1029"/>
              <a:gd name="T61" fmla="*/ 580 h 600"/>
              <a:gd name="T62" fmla="*/ 1029 w 1029"/>
              <a:gd name="T63" fmla="*/ 56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0">
                <a:moveTo>
                  <a:pt x="0" y="576"/>
                </a:moveTo>
                <a:lnTo>
                  <a:pt x="20" y="552"/>
                </a:lnTo>
                <a:lnTo>
                  <a:pt x="36" y="560"/>
                </a:lnTo>
                <a:lnTo>
                  <a:pt x="52" y="564"/>
                </a:lnTo>
                <a:lnTo>
                  <a:pt x="68" y="564"/>
                </a:lnTo>
                <a:lnTo>
                  <a:pt x="84" y="568"/>
                </a:lnTo>
                <a:lnTo>
                  <a:pt x="100" y="572"/>
                </a:lnTo>
                <a:lnTo>
                  <a:pt x="116" y="576"/>
                </a:lnTo>
                <a:lnTo>
                  <a:pt x="132" y="576"/>
                </a:lnTo>
                <a:lnTo>
                  <a:pt x="148" y="588"/>
                </a:lnTo>
                <a:lnTo>
                  <a:pt x="164" y="600"/>
                </a:lnTo>
                <a:lnTo>
                  <a:pt x="180" y="592"/>
                </a:lnTo>
                <a:lnTo>
                  <a:pt x="196" y="592"/>
                </a:lnTo>
                <a:lnTo>
                  <a:pt x="212" y="584"/>
                </a:lnTo>
                <a:lnTo>
                  <a:pt x="228" y="536"/>
                </a:lnTo>
                <a:lnTo>
                  <a:pt x="244" y="400"/>
                </a:lnTo>
                <a:lnTo>
                  <a:pt x="264" y="256"/>
                </a:lnTo>
                <a:lnTo>
                  <a:pt x="280" y="120"/>
                </a:lnTo>
                <a:lnTo>
                  <a:pt x="296" y="32"/>
                </a:lnTo>
                <a:lnTo>
                  <a:pt x="312" y="0"/>
                </a:lnTo>
                <a:lnTo>
                  <a:pt x="328" y="12"/>
                </a:lnTo>
                <a:lnTo>
                  <a:pt x="344" y="52"/>
                </a:lnTo>
                <a:lnTo>
                  <a:pt x="360" y="120"/>
                </a:lnTo>
                <a:lnTo>
                  <a:pt x="376" y="212"/>
                </a:lnTo>
                <a:lnTo>
                  <a:pt x="393" y="276"/>
                </a:lnTo>
                <a:lnTo>
                  <a:pt x="409" y="324"/>
                </a:lnTo>
                <a:lnTo>
                  <a:pt x="425" y="360"/>
                </a:lnTo>
                <a:lnTo>
                  <a:pt x="441" y="408"/>
                </a:lnTo>
                <a:lnTo>
                  <a:pt x="457" y="440"/>
                </a:lnTo>
                <a:lnTo>
                  <a:pt x="473" y="484"/>
                </a:lnTo>
                <a:lnTo>
                  <a:pt x="489" y="500"/>
                </a:lnTo>
                <a:lnTo>
                  <a:pt x="505" y="508"/>
                </a:lnTo>
                <a:lnTo>
                  <a:pt x="525" y="524"/>
                </a:lnTo>
                <a:lnTo>
                  <a:pt x="541" y="532"/>
                </a:lnTo>
                <a:lnTo>
                  <a:pt x="557" y="548"/>
                </a:lnTo>
                <a:lnTo>
                  <a:pt x="573" y="564"/>
                </a:lnTo>
                <a:lnTo>
                  <a:pt x="589" y="572"/>
                </a:lnTo>
                <a:lnTo>
                  <a:pt x="605" y="564"/>
                </a:lnTo>
                <a:lnTo>
                  <a:pt x="621" y="544"/>
                </a:lnTo>
                <a:lnTo>
                  <a:pt x="637" y="540"/>
                </a:lnTo>
                <a:lnTo>
                  <a:pt x="653" y="536"/>
                </a:lnTo>
                <a:lnTo>
                  <a:pt x="669" y="576"/>
                </a:lnTo>
                <a:lnTo>
                  <a:pt x="685" y="560"/>
                </a:lnTo>
                <a:lnTo>
                  <a:pt x="701" y="548"/>
                </a:lnTo>
                <a:lnTo>
                  <a:pt x="717" y="548"/>
                </a:lnTo>
                <a:lnTo>
                  <a:pt x="733" y="552"/>
                </a:lnTo>
                <a:lnTo>
                  <a:pt x="749" y="552"/>
                </a:lnTo>
                <a:lnTo>
                  <a:pt x="765" y="552"/>
                </a:lnTo>
                <a:lnTo>
                  <a:pt x="785" y="548"/>
                </a:lnTo>
                <a:lnTo>
                  <a:pt x="801" y="548"/>
                </a:lnTo>
                <a:lnTo>
                  <a:pt x="817" y="568"/>
                </a:lnTo>
                <a:lnTo>
                  <a:pt x="833" y="580"/>
                </a:lnTo>
                <a:lnTo>
                  <a:pt x="849" y="588"/>
                </a:lnTo>
                <a:lnTo>
                  <a:pt x="865" y="580"/>
                </a:lnTo>
                <a:lnTo>
                  <a:pt x="881" y="572"/>
                </a:lnTo>
                <a:lnTo>
                  <a:pt x="897" y="576"/>
                </a:lnTo>
                <a:lnTo>
                  <a:pt x="913" y="576"/>
                </a:lnTo>
                <a:lnTo>
                  <a:pt x="929" y="580"/>
                </a:lnTo>
                <a:lnTo>
                  <a:pt x="945" y="572"/>
                </a:lnTo>
                <a:lnTo>
                  <a:pt x="961" y="572"/>
                </a:lnTo>
                <a:lnTo>
                  <a:pt x="977" y="576"/>
                </a:lnTo>
                <a:lnTo>
                  <a:pt x="993" y="580"/>
                </a:lnTo>
                <a:lnTo>
                  <a:pt x="1009" y="556"/>
                </a:lnTo>
                <a:lnTo>
                  <a:pt x="1029" y="56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7" name="Freeform 191"/>
          <p:cNvSpPr>
            <a:spLocks/>
          </p:cNvSpPr>
          <p:nvPr/>
        </p:nvSpPr>
        <p:spPr bwMode="auto">
          <a:xfrm>
            <a:off x="5322756" y="1160463"/>
            <a:ext cx="1769666" cy="1016000"/>
          </a:xfrm>
          <a:custGeom>
            <a:avLst/>
            <a:gdLst>
              <a:gd name="T0" fmla="*/ 20 w 1029"/>
              <a:gd name="T1" fmla="*/ 608 h 640"/>
              <a:gd name="T2" fmla="*/ 52 w 1029"/>
              <a:gd name="T3" fmla="*/ 600 h 640"/>
              <a:gd name="T4" fmla="*/ 84 w 1029"/>
              <a:gd name="T5" fmla="*/ 612 h 640"/>
              <a:gd name="T6" fmla="*/ 116 w 1029"/>
              <a:gd name="T7" fmla="*/ 608 h 640"/>
              <a:gd name="T8" fmla="*/ 148 w 1029"/>
              <a:gd name="T9" fmla="*/ 624 h 640"/>
              <a:gd name="T10" fmla="*/ 180 w 1029"/>
              <a:gd name="T11" fmla="*/ 624 h 640"/>
              <a:gd name="T12" fmla="*/ 212 w 1029"/>
              <a:gd name="T13" fmla="*/ 596 h 640"/>
              <a:gd name="T14" fmla="*/ 244 w 1029"/>
              <a:gd name="T15" fmla="*/ 432 h 640"/>
              <a:gd name="T16" fmla="*/ 280 w 1029"/>
              <a:gd name="T17" fmla="*/ 152 h 640"/>
              <a:gd name="T18" fmla="*/ 312 w 1029"/>
              <a:gd name="T19" fmla="*/ 4 h 640"/>
              <a:gd name="T20" fmla="*/ 344 w 1029"/>
              <a:gd name="T21" fmla="*/ 32 h 640"/>
              <a:gd name="T22" fmla="*/ 376 w 1029"/>
              <a:gd name="T23" fmla="*/ 176 h 640"/>
              <a:gd name="T24" fmla="*/ 409 w 1029"/>
              <a:gd name="T25" fmla="*/ 308 h 640"/>
              <a:gd name="T26" fmla="*/ 441 w 1029"/>
              <a:gd name="T27" fmla="*/ 412 h 640"/>
              <a:gd name="T28" fmla="*/ 473 w 1029"/>
              <a:gd name="T29" fmla="*/ 496 h 640"/>
              <a:gd name="T30" fmla="*/ 505 w 1029"/>
              <a:gd name="T31" fmla="*/ 532 h 640"/>
              <a:gd name="T32" fmla="*/ 541 w 1029"/>
              <a:gd name="T33" fmla="*/ 588 h 640"/>
              <a:gd name="T34" fmla="*/ 573 w 1029"/>
              <a:gd name="T35" fmla="*/ 600 h 640"/>
              <a:gd name="T36" fmla="*/ 605 w 1029"/>
              <a:gd name="T37" fmla="*/ 616 h 640"/>
              <a:gd name="T38" fmla="*/ 637 w 1029"/>
              <a:gd name="T39" fmla="*/ 596 h 640"/>
              <a:gd name="T40" fmla="*/ 669 w 1029"/>
              <a:gd name="T41" fmla="*/ 596 h 640"/>
              <a:gd name="T42" fmla="*/ 701 w 1029"/>
              <a:gd name="T43" fmla="*/ 604 h 640"/>
              <a:gd name="T44" fmla="*/ 733 w 1029"/>
              <a:gd name="T45" fmla="*/ 628 h 640"/>
              <a:gd name="T46" fmla="*/ 765 w 1029"/>
              <a:gd name="T47" fmla="*/ 528 h 640"/>
              <a:gd name="T48" fmla="*/ 801 w 1029"/>
              <a:gd name="T49" fmla="*/ 272 h 640"/>
              <a:gd name="T50" fmla="*/ 833 w 1029"/>
              <a:gd name="T51" fmla="*/ 148 h 640"/>
              <a:gd name="T52" fmla="*/ 865 w 1029"/>
              <a:gd name="T53" fmla="*/ 212 h 640"/>
              <a:gd name="T54" fmla="*/ 897 w 1029"/>
              <a:gd name="T55" fmla="*/ 344 h 640"/>
              <a:gd name="T56" fmla="*/ 929 w 1029"/>
              <a:gd name="T57" fmla="*/ 412 h 640"/>
              <a:gd name="T58" fmla="*/ 961 w 1029"/>
              <a:gd name="T59" fmla="*/ 476 h 640"/>
              <a:gd name="T60" fmla="*/ 993 w 1029"/>
              <a:gd name="T61" fmla="*/ 500 h 640"/>
              <a:gd name="T62" fmla="*/ 1029 w 1029"/>
              <a:gd name="T63" fmla="*/ 532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40">
                <a:moveTo>
                  <a:pt x="0" y="612"/>
                </a:moveTo>
                <a:lnTo>
                  <a:pt x="20" y="608"/>
                </a:lnTo>
                <a:lnTo>
                  <a:pt x="36" y="608"/>
                </a:lnTo>
                <a:lnTo>
                  <a:pt x="52" y="600"/>
                </a:lnTo>
                <a:lnTo>
                  <a:pt x="68" y="612"/>
                </a:lnTo>
                <a:lnTo>
                  <a:pt x="84" y="612"/>
                </a:lnTo>
                <a:lnTo>
                  <a:pt x="100" y="604"/>
                </a:lnTo>
                <a:lnTo>
                  <a:pt x="116" y="608"/>
                </a:lnTo>
                <a:lnTo>
                  <a:pt x="132" y="620"/>
                </a:lnTo>
                <a:lnTo>
                  <a:pt x="148" y="624"/>
                </a:lnTo>
                <a:lnTo>
                  <a:pt x="164" y="620"/>
                </a:lnTo>
                <a:lnTo>
                  <a:pt x="180" y="624"/>
                </a:lnTo>
                <a:lnTo>
                  <a:pt x="196" y="616"/>
                </a:lnTo>
                <a:lnTo>
                  <a:pt x="212" y="596"/>
                </a:lnTo>
                <a:lnTo>
                  <a:pt x="228" y="544"/>
                </a:lnTo>
                <a:lnTo>
                  <a:pt x="244" y="432"/>
                </a:lnTo>
                <a:lnTo>
                  <a:pt x="264" y="280"/>
                </a:lnTo>
                <a:lnTo>
                  <a:pt x="280" y="152"/>
                </a:lnTo>
                <a:lnTo>
                  <a:pt x="296" y="56"/>
                </a:lnTo>
                <a:lnTo>
                  <a:pt x="312" y="4"/>
                </a:lnTo>
                <a:lnTo>
                  <a:pt x="328" y="0"/>
                </a:lnTo>
                <a:lnTo>
                  <a:pt x="344" y="32"/>
                </a:lnTo>
                <a:lnTo>
                  <a:pt x="360" y="96"/>
                </a:lnTo>
                <a:lnTo>
                  <a:pt x="376" y="176"/>
                </a:lnTo>
                <a:lnTo>
                  <a:pt x="393" y="248"/>
                </a:lnTo>
                <a:lnTo>
                  <a:pt x="409" y="308"/>
                </a:lnTo>
                <a:lnTo>
                  <a:pt x="425" y="360"/>
                </a:lnTo>
                <a:lnTo>
                  <a:pt x="441" y="412"/>
                </a:lnTo>
                <a:lnTo>
                  <a:pt x="457" y="452"/>
                </a:lnTo>
                <a:lnTo>
                  <a:pt x="473" y="496"/>
                </a:lnTo>
                <a:lnTo>
                  <a:pt x="489" y="520"/>
                </a:lnTo>
                <a:lnTo>
                  <a:pt x="505" y="532"/>
                </a:lnTo>
                <a:lnTo>
                  <a:pt x="525" y="560"/>
                </a:lnTo>
                <a:lnTo>
                  <a:pt x="541" y="588"/>
                </a:lnTo>
                <a:lnTo>
                  <a:pt x="557" y="592"/>
                </a:lnTo>
                <a:lnTo>
                  <a:pt x="573" y="600"/>
                </a:lnTo>
                <a:lnTo>
                  <a:pt x="589" y="612"/>
                </a:lnTo>
                <a:lnTo>
                  <a:pt x="605" y="616"/>
                </a:lnTo>
                <a:lnTo>
                  <a:pt x="621" y="640"/>
                </a:lnTo>
                <a:lnTo>
                  <a:pt x="637" y="596"/>
                </a:lnTo>
                <a:lnTo>
                  <a:pt x="653" y="604"/>
                </a:lnTo>
                <a:lnTo>
                  <a:pt x="669" y="596"/>
                </a:lnTo>
                <a:lnTo>
                  <a:pt x="685" y="592"/>
                </a:lnTo>
                <a:lnTo>
                  <a:pt x="701" y="604"/>
                </a:lnTo>
                <a:lnTo>
                  <a:pt x="717" y="612"/>
                </a:lnTo>
                <a:lnTo>
                  <a:pt x="733" y="628"/>
                </a:lnTo>
                <a:lnTo>
                  <a:pt x="749" y="608"/>
                </a:lnTo>
                <a:lnTo>
                  <a:pt x="765" y="528"/>
                </a:lnTo>
                <a:lnTo>
                  <a:pt x="785" y="392"/>
                </a:lnTo>
                <a:lnTo>
                  <a:pt x="801" y="272"/>
                </a:lnTo>
                <a:lnTo>
                  <a:pt x="817" y="172"/>
                </a:lnTo>
                <a:lnTo>
                  <a:pt x="833" y="148"/>
                </a:lnTo>
                <a:lnTo>
                  <a:pt x="849" y="160"/>
                </a:lnTo>
                <a:lnTo>
                  <a:pt x="865" y="212"/>
                </a:lnTo>
                <a:lnTo>
                  <a:pt x="881" y="268"/>
                </a:lnTo>
                <a:lnTo>
                  <a:pt x="897" y="344"/>
                </a:lnTo>
                <a:lnTo>
                  <a:pt x="913" y="380"/>
                </a:lnTo>
                <a:lnTo>
                  <a:pt x="929" y="412"/>
                </a:lnTo>
                <a:lnTo>
                  <a:pt x="945" y="452"/>
                </a:lnTo>
                <a:lnTo>
                  <a:pt x="961" y="476"/>
                </a:lnTo>
                <a:lnTo>
                  <a:pt x="977" y="500"/>
                </a:lnTo>
                <a:lnTo>
                  <a:pt x="993" y="500"/>
                </a:lnTo>
                <a:lnTo>
                  <a:pt x="1009" y="520"/>
                </a:lnTo>
                <a:lnTo>
                  <a:pt x="1029" y="532"/>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8" name="Freeform 192"/>
          <p:cNvSpPr>
            <a:spLocks/>
          </p:cNvSpPr>
          <p:nvPr/>
        </p:nvSpPr>
        <p:spPr bwMode="auto">
          <a:xfrm>
            <a:off x="5322756" y="2017713"/>
            <a:ext cx="1769666" cy="152400"/>
          </a:xfrm>
          <a:custGeom>
            <a:avLst/>
            <a:gdLst>
              <a:gd name="T0" fmla="*/ 20 w 1029"/>
              <a:gd name="T1" fmla="*/ 76 h 96"/>
              <a:gd name="T2" fmla="*/ 52 w 1029"/>
              <a:gd name="T3" fmla="*/ 68 h 96"/>
              <a:gd name="T4" fmla="*/ 84 w 1029"/>
              <a:gd name="T5" fmla="*/ 68 h 96"/>
              <a:gd name="T6" fmla="*/ 116 w 1029"/>
              <a:gd name="T7" fmla="*/ 68 h 96"/>
              <a:gd name="T8" fmla="*/ 148 w 1029"/>
              <a:gd name="T9" fmla="*/ 68 h 96"/>
              <a:gd name="T10" fmla="*/ 180 w 1029"/>
              <a:gd name="T11" fmla="*/ 64 h 96"/>
              <a:gd name="T12" fmla="*/ 212 w 1029"/>
              <a:gd name="T13" fmla="*/ 40 h 96"/>
              <a:gd name="T14" fmla="*/ 244 w 1029"/>
              <a:gd name="T15" fmla="*/ 36 h 96"/>
              <a:gd name="T16" fmla="*/ 280 w 1029"/>
              <a:gd name="T17" fmla="*/ 60 h 96"/>
              <a:gd name="T18" fmla="*/ 312 w 1029"/>
              <a:gd name="T19" fmla="*/ 60 h 96"/>
              <a:gd name="T20" fmla="*/ 344 w 1029"/>
              <a:gd name="T21" fmla="*/ 44 h 96"/>
              <a:gd name="T22" fmla="*/ 376 w 1029"/>
              <a:gd name="T23" fmla="*/ 0 h 96"/>
              <a:gd name="T24" fmla="*/ 409 w 1029"/>
              <a:gd name="T25" fmla="*/ 16 h 96"/>
              <a:gd name="T26" fmla="*/ 441 w 1029"/>
              <a:gd name="T27" fmla="*/ 32 h 96"/>
              <a:gd name="T28" fmla="*/ 473 w 1029"/>
              <a:gd name="T29" fmla="*/ 56 h 96"/>
              <a:gd name="T30" fmla="*/ 505 w 1029"/>
              <a:gd name="T31" fmla="*/ 60 h 96"/>
              <a:gd name="T32" fmla="*/ 541 w 1029"/>
              <a:gd name="T33" fmla="*/ 68 h 96"/>
              <a:gd name="T34" fmla="*/ 573 w 1029"/>
              <a:gd name="T35" fmla="*/ 68 h 96"/>
              <a:gd name="T36" fmla="*/ 605 w 1029"/>
              <a:gd name="T37" fmla="*/ 80 h 96"/>
              <a:gd name="T38" fmla="*/ 637 w 1029"/>
              <a:gd name="T39" fmla="*/ 92 h 96"/>
              <a:gd name="T40" fmla="*/ 669 w 1029"/>
              <a:gd name="T41" fmla="*/ 68 h 96"/>
              <a:gd name="T42" fmla="*/ 701 w 1029"/>
              <a:gd name="T43" fmla="*/ 68 h 96"/>
              <a:gd name="T44" fmla="*/ 733 w 1029"/>
              <a:gd name="T45" fmla="*/ 68 h 96"/>
              <a:gd name="T46" fmla="*/ 765 w 1029"/>
              <a:gd name="T47" fmla="*/ 68 h 96"/>
              <a:gd name="T48" fmla="*/ 801 w 1029"/>
              <a:gd name="T49" fmla="*/ 68 h 96"/>
              <a:gd name="T50" fmla="*/ 833 w 1029"/>
              <a:gd name="T51" fmla="*/ 72 h 96"/>
              <a:gd name="T52" fmla="*/ 865 w 1029"/>
              <a:gd name="T53" fmla="*/ 68 h 96"/>
              <a:gd name="T54" fmla="*/ 897 w 1029"/>
              <a:gd name="T55" fmla="*/ 68 h 96"/>
              <a:gd name="T56" fmla="*/ 929 w 1029"/>
              <a:gd name="T57" fmla="*/ 68 h 96"/>
              <a:gd name="T58" fmla="*/ 961 w 1029"/>
              <a:gd name="T59" fmla="*/ 68 h 96"/>
              <a:gd name="T60" fmla="*/ 993 w 1029"/>
              <a:gd name="T61" fmla="*/ 72 h 96"/>
              <a:gd name="T62" fmla="*/ 1029 w 1029"/>
              <a:gd name="T63"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96">
                <a:moveTo>
                  <a:pt x="0" y="56"/>
                </a:moveTo>
                <a:lnTo>
                  <a:pt x="20" y="76"/>
                </a:lnTo>
                <a:lnTo>
                  <a:pt x="36" y="64"/>
                </a:lnTo>
                <a:lnTo>
                  <a:pt x="52" y="68"/>
                </a:lnTo>
                <a:lnTo>
                  <a:pt x="68" y="68"/>
                </a:lnTo>
                <a:lnTo>
                  <a:pt x="84" y="68"/>
                </a:lnTo>
                <a:lnTo>
                  <a:pt x="100" y="68"/>
                </a:lnTo>
                <a:lnTo>
                  <a:pt x="116" y="68"/>
                </a:lnTo>
                <a:lnTo>
                  <a:pt x="132" y="68"/>
                </a:lnTo>
                <a:lnTo>
                  <a:pt x="148" y="68"/>
                </a:lnTo>
                <a:lnTo>
                  <a:pt x="164" y="68"/>
                </a:lnTo>
                <a:lnTo>
                  <a:pt x="180" y="64"/>
                </a:lnTo>
                <a:lnTo>
                  <a:pt x="196" y="56"/>
                </a:lnTo>
                <a:lnTo>
                  <a:pt x="212" y="40"/>
                </a:lnTo>
                <a:lnTo>
                  <a:pt x="228" y="16"/>
                </a:lnTo>
                <a:lnTo>
                  <a:pt x="244" y="36"/>
                </a:lnTo>
                <a:lnTo>
                  <a:pt x="264" y="36"/>
                </a:lnTo>
                <a:lnTo>
                  <a:pt x="280" y="60"/>
                </a:lnTo>
                <a:lnTo>
                  <a:pt x="296" y="60"/>
                </a:lnTo>
                <a:lnTo>
                  <a:pt x="312" y="60"/>
                </a:lnTo>
                <a:lnTo>
                  <a:pt x="328" y="52"/>
                </a:lnTo>
                <a:lnTo>
                  <a:pt x="344" y="44"/>
                </a:lnTo>
                <a:lnTo>
                  <a:pt x="360" y="20"/>
                </a:lnTo>
                <a:lnTo>
                  <a:pt x="376" y="0"/>
                </a:lnTo>
                <a:lnTo>
                  <a:pt x="393" y="4"/>
                </a:lnTo>
                <a:lnTo>
                  <a:pt x="409" y="16"/>
                </a:lnTo>
                <a:lnTo>
                  <a:pt x="425" y="32"/>
                </a:lnTo>
                <a:lnTo>
                  <a:pt x="441" y="32"/>
                </a:lnTo>
                <a:lnTo>
                  <a:pt x="457" y="48"/>
                </a:lnTo>
                <a:lnTo>
                  <a:pt x="473" y="56"/>
                </a:lnTo>
                <a:lnTo>
                  <a:pt x="489" y="64"/>
                </a:lnTo>
                <a:lnTo>
                  <a:pt x="505" y="60"/>
                </a:lnTo>
                <a:lnTo>
                  <a:pt x="525" y="64"/>
                </a:lnTo>
                <a:lnTo>
                  <a:pt x="541" y="68"/>
                </a:lnTo>
                <a:lnTo>
                  <a:pt x="557" y="64"/>
                </a:lnTo>
                <a:lnTo>
                  <a:pt x="573" y="68"/>
                </a:lnTo>
                <a:lnTo>
                  <a:pt x="589" y="76"/>
                </a:lnTo>
                <a:lnTo>
                  <a:pt x="605" y="80"/>
                </a:lnTo>
                <a:lnTo>
                  <a:pt x="621" y="96"/>
                </a:lnTo>
                <a:lnTo>
                  <a:pt x="637" y="92"/>
                </a:lnTo>
                <a:lnTo>
                  <a:pt x="653" y="88"/>
                </a:lnTo>
                <a:lnTo>
                  <a:pt x="669" y="68"/>
                </a:lnTo>
                <a:lnTo>
                  <a:pt x="685" y="72"/>
                </a:lnTo>
                <a:lnTo>
                  <a:pt x="701" y="68"/>
                </a:lnTo>
                <a:lnTo>
                  <a:pt x="717" y="68"/>
                </a:lnTo>
                <a:lnTo>
                  <a:pt x="733" y="68"/>
                </a:lnTo>
                <a:lnTo>
                  <a:pt x="749" y="68"/>
                </a:lnTo>
                <a:lnTo>
                  <a:pt x="765" y="68"/>
                </a:lnTo>
                <a:lnTo>
                  <a:pt x="785" y="84"/>
                </a:lnTo>
                <a:lnTo>
                  <a:pt x="801" y="68"/>
                </a:lnTo>
                <a:lnTo>
                  <a:pt x="817" y="68"/>
                </a:lnTo>
                <a:lnTo>
                  <a:pt x="833" y="72"/>
                </a:lnTo>
                <a:lnTo>
                  <a:pt x="849" y="68"/>
                </a:lnTo>
                <a:lnTo>
                  <a:pt x="865" y="68"/>
                </a:lnTo>
                <a:lnTo>
                  <a:pt x="881" y="68"/>
                </a:lnTo>
                <a:lnTo>
                  <a:pt x="897" y="68"/>
                </a:lnTo>
                <a:lnTo>
                  <a:pt x="913" y="68"/>
                </a:lnTo>
                <a:lnTo>
                  <a:pt x="929" y="68"/>
                </a:lnTo>
                <a:lnTo>
                  <a:pt x="945" y="76"/>
                </a:lnTo>
                <a:lnTo>
                  <a:pt x="961" y="68"/>
                </a:lnTo>
                <a:lnTo>
                  <a:pt x="977" y="72"/>
                </a:lnTo>
                <a:lnTo>
                  <a:pt x="993" y="72"/>
                </a:lnTo>
                <a:lnTo>
                  <a:pt x="1009" y="68"/>
                </a:lnTo>
                <a:lnTo>
                  <a:pt x="1029" y="68"/>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9" name="Freeform 193"/>
          <p:cNvSpPr>
            <a:spLocks/>
          </p:cNvSpPr>
          <p:nvPr/>
        </p:nvSpPr>
        <p:spPr bwMode="auto">
          <a:xfrm>
            <a:off x="5322756" y="2087563"/>
            <a:ext cx="1769666" cy="82550"/>
          </a:xfrm>
          <a:custGeom>
            <a:avLst/>
            <a:gdLst>
              <a:gd name="T0" fmla="*/ 20 w 1029"/>
              <a:gd name="T1" fmla="*/ 28 h 52"/>
              <a:gd name="T2" fmla="*/ 52 w 1029"/>
              <a:gd name="T3" fmla="*/ 28 h 52"/>
              <a:gd name="T4" fmla="*/ 84 w 1029"/>
              <a:gd name="T5" fmla="*/ 28 h 52"/>
              <a:gd name="T6" fmla="*/ 116 w 1029"/>
              <a:gd name="T7" fmla="*/ 28 h 52"/>
              <a:gd name="T8" fmla="*/ 148 w 1029"/>
              <a:gd name="T9" fmla="*/ 28 h 52"/>
              <a:gd name="T10" fmla="*/ 180 w 1029"/>
              <a:gd name="T11" fmla="*/ 24 h 52"/>
              <a:gd name="T12" fmla="*/ 212 w 1029"/>
              <a:gd name="T13" fmla="*/ 16 h 52"/>
              <a:gd name="T14" fmla="*/ 244 w 1029"/>
              <a:gd name="T15" fmla="*/ 0 h 52"/>
              <a:gd name="T16" fmla="*/ 280 w 1029"/>
              <a:gd name="T17" fmla="*/ 36 h 52"/>
              <a:gd name="T18" fmla="*/ 312 w 1029"/>
              <a:gd name="T19" fmla="*/ 44 h 52"/>
              <a:gd name="T20" fmla="*/ 344 w 1029"/>
              <a:gd name="T21" fmla="*/ 52 h 52"/>
              <a:gd name="T22" fmla="*/ 376 w 1029"/>
              <a:gd name="T23" fmla="*/ 28 h 52"/>
              <a:gd name="T24" fmla="*/ 409 w 1029"/>
              <a:gd name="T25" fmla="*/ 28 h 52"/>
              <a:gd name="T26" fmla="*/ 441 w 1029"/>
              <a:gd name="T27" fmla="*/ 24 h 52"/>
              <a:gd name="T28" fmla="*/ 473 w 1029"/>
              <a:gd name="T29" fmla="*/ 24 h 52"/>
              <a:gd name="T30" fmla="*/ 505 w 1029"/>
              <a:gd name="T31" fmla="*/ 24 h 52"/>
              <a:gd name="T32" fmla="*/ 541 w 1029"/>
              <a:gd name="T33" fmla="*/ 24 h 52"/>
              <a:gd name="T34" fmla="*/ 573 w 1029"/>
              <a:gd name="T35" fmla="*/ 32 h 52"/>
              <a:gd name="T36" fmla="*/ 605 w 1029"/>
              <a:gd name="T37" fmla="*/ 44 h 52"/>
              <a:gd name="T38" fmla="*/ 637 w 1029"/>
              <a:gd name="T39" fmla="*/ 40 h 52"/>
              <a:gd name="T40" fmla="*/ 669 w 1029"/>
              <a:gd name="T41" fmla="*/ 24 h 52"/>
              <a:gd name="T42" fmla="*/ 701 w 1029"/>
              <a:gd name="T43" fmla="*/ 24 h 52"/>
              <a:gd name="T44" fmla="*/ 733 w 1029"/>
              <a:gd name="T45" fmla="*/ 24 h 52"/>
              <a:gd name="T46" fmla="*/ 765 w 1029"/>
              <a:gd name="T47" fmla="*/ 12 h 52"/>
              <a:gd name="T48" fmla="*/ 801 w 1029"/>
              <a:gd name="T49" fmla="*/ 24 h 52"/>
              <a:gd name="T50" fmla="*/ 833 w 1029"/>
              <a:gd name="T51" fmla="*/ 28 h 52"/>
              <a:gd name="T52" fmla="*/ 865 w 1029"/>
              <a:gd name="T53" fmla="*/ 24 h 52"/>
              <a:gd name="T54" fmla="*/ 897 w 1029"/>
              <a:gd name="T55" fmla="*/ 24 h 52"/>
              <a:gd name="T56" fmla="*/ 929 w 1029"/>
              <a:gd name="T57" fmla="*/ 32 h 52"/>
              <a:gd name="T58" fmla="*/ 961 w 1029"/>
              <a:gd name="T59" fmla="*/ 36 h 52"/>
              <a:gd name="T60" fmla="*/ 993 w 1029"/>
              <a:gd name="T61" fmla="*/ 32 h 52"/>
              <a:gd name="T62" fmla="*/ 1029 w 1029"/>
              <a:gd name="T6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2">
                <a:moveTo>
                  <a:pt x="0" y="40"/>
                </a:moveTo>
                <a:lnTo>
                  <a:pt x="20" y="28"/>
                </a:lnTo>
                <a:lnTo>
                  <a:pt x="36" y="28"/>
                </a:lnTo>
                <a:lnTo>
                  <a:pt x="52" y="28"/>
                </a:lnTo>
                <a:lnTo>
                  <a:pt x="68" y="28"/>
                </a:lnTo>
                <a:lnTo>
                  <a:pt x="84" y="28"/>
                </a:lnTo>
                <a:lnTo>
                  <a:pt x="100" y="28"/>
                </a:lnTo>
                <a:lnTo>
                  <a:pt x="116" y="28"/>
                </a:lnTo>
                <a:lnTo>
                  <a:pt x="132" y="28"/>
                </a:lnTo>
                <a:lnTo>
                  <a:pt x="148" y="28"/>
                </a:lnTo>
                <a:lnTo>
                  <a:pt x="164" y="28"/>
                </a:lnTo>
                <a:lnTo>
                  <a:pt x="180" y="24"/>
                </a:lnTo>
                <a:lnTo>
                  <a:pt x="196" y="24"/>
                </a:lnTo>
                <a:lnTo>
                  <a:pt x="212" y="16"/>
                </a:lnTo>
                <a:lnTo>
                  <a:pt x="228" y="0"/>
                </a:lnTo>
                <a:lnTo>
                  <a:pt x="244" y="0"/>
                </a:lnTo>
                <a:lnTo>
                  <a:pt x="264" y="20"/>
                </a:lnTo>
                <a:lnTo>
                  <a:pt x="280" y="36"/>
                </a:lnTo>
                <a:lnTo>
                  <a:pt x="296" y="32"/>
                </a:lnTo>
                <a:lnTo>
                  <a:pt x="312" y="44"/>
                </a:lnTo>
                <a:lnTo>
                  <a:pt x="328" y="40"/>
                </a:lnTo>
                <a:lnTo>
                  <a:pt x="344" y="52"/>
                </a:lnTo>
                <a:lnTo>
                  <a:pt x="360" y="44"/>
                </a:lnTo>
                <a:lnTo>
                  <a:pt x="376" y="28"/>
                </a:lnTo>
                <a:lnTo>
                  <a:pt x="393" y="32"/>
                </a:lnTo>
                <a:lnTo>
                  <a:pt x="409" y="28"/>
                </a:lnTo>
                <a:lnTo>
                  <a:pt x="425" y="28"/>
                </a:lnTo>
                <a:lnTo>
                  <a:pt x="441" y="24"/>
                </a:lnTo>
                <a:lnTo>
                  <a:pt x="457" y="24"/>
                </a:lnTo>
                <a:lnTo>
                  <a:pt x="473" y="24"/>
                </a:lnTo>
                <a:lnTo>
                  <a:pt x="489" y="28"/>
                </a:lnTo>
                <a:lnTo>
                  <a:pt x="505" y="24"/>
                </a:lnTo>
                <a:lnTo>
                  <a:pt x="525" y="28"/>
                </a:lnTo>
                <a:lnTo>
                  <a:pt x="541" y="24"/>
                </a:lnTo>
                <a:lnTo>
                  <a:pt x="557" y="24"/>
                </a:lnTo>
                <a:lnTo>
                  <a:pt x="573" y="32"/>
                </a:lnTo>
                <a:lnTo>
                  <a:pt x="589" y="16"/>
                </a:lnTo>
                <a:lnTo>
                  <a:pt x="605" y="44"/>
                </a:lnTo>
                <a:lnTo>
                  <a:pt x="621" y="8"/>
                </a:lnTo>
                <a:lnTo>
                  <a:pt x="637" y="40"/>
                </a:lnTo>
                <a:lnTo>
                  <a:pt x="653" y="24"/>
                </a:lnTo>
                <a:lnTo>
                  <a:pt x="669" y="24"/>
                </a:lnTo>
                <a:lnTo>
                  <a:pt x="685" y="32"/>
                </a:lnTo>
                <a:lnTo>
                  <a:pt x="701" y="24"/>
                </a:lnTo>
                <a:lnTo>
                  <a:pt x="717" y="28"/>
                </a:lnTo>
                <a:lnTo>
                  <a:pt x="733" y="24"/>
                </a:lnTo>
                <a:lnTo>
                  <a:pt x="749" y="32"/>
                </a:lnTo>
                <a:lnTo>
                  <a:pt x="765" y="12"/>
                </a:lnTo>
                <a:lnTo>
                  <a:pt x="785" y="40"/>
                </a:lnTo>
                <a:lnTo>
                  <a:pt x="801" y="24"/>
                </a:lnTo>
                <a:lnTo>
                  <a:pt x="817" y="28"/>
                </a:lnTo>
                <a:lnTo>
                  <a:pt x="833" y="28"/>
                </a:lnTo>
                <a:lnTo>
                  <a:pt x="849" y="28"/>
                </a:lnTo>
                <a:lnTo>
                  <a:pt x="865" y="24"/>
                </a:lnTo>
                <a:lnTo>
                  <a:pt x="881" y="32"/>
                </a:lnTo>
                <a:lnTo>
                  <a:pt x="897" y="24"/>
                </a:lnTo>
                <a:lnTo>
                  <a:pt x="913" y="24"/>
                </a:lnTo>
                <a:lnTo>
                  <a:pt x="929" y="32"/>
                </a:lnTo>
                <a:lnTo>
                  <a:pt x="945" y="20"/>
                </a:lnTo>
                <a:lnTo>
                  <a:pt x="961" y="36"/>
                </a:lnTo>
                <a:lnTo>
                  <a:pt x="977" y="20"/>
                </a:lnTo>
                <a:lnTo>
                  <a:pt x="993" y="32"/>
                </a:lnTo>
                <a:lnTo>
                  <a:pt x="1009" y="28"/>
                </a:lnTo>
                <a:lnTo>
                  <a:pt x="1029" y="24"/>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0" name="Rectangle 194"/>
          <p:cNvSpPr>
            <a:spLocks noChangeArrowheads="1"/>
          </p:cNvSpPr>
          <p:nvPr/>
        </p:nvSpPr>
        <p:spPr bwMode="auto">
          <a:xfrm>
            <a:off x="5666714" y="715971"/>
            <a:ext cx="100027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prediction and error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71" name="Rectangle 195"/>
          <p:cNvSpPr>
            <a:spLocks noChangeArrowheads="1"/>
          </p:cNvSpPr>
          <p:nvPr/>
        </p:nvSpPr>
        <p:spPr bwMode="auto">
          <a:xfrm>
            <a:off x="6108706" y="2671763"/>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410" name="Rectangle 234"/>
          <p:cNvSpPr>
            <a:spLocks noChangeArrowheads="1"/>
          </p:cNvSpPr>
          <p:nvPr/>
        </p:nvSpPr>
        <p:spPr bwMode="auto">
          <a:xfrm>
            <a:off x="8426985" y="2671763"/>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10"/>
          <p:cNvSpPr txBox="1">
            <a:spLocks noChangeArrowheads="1"/>
          </p:cNvSpPr>
          <p:nvPr/>
        </p:nvSpPr>
        <p:spPr bwMode="auto">
          <a:xfrm>
            <a:off x="1307595" y="3166228"/>
            <a:ext cx="2964329"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latin typeface="Arial Narrow" pitchFamily="34" charset="0"/>
              </a:rPr>
              <a:t>Sensory attenuation</a:t>
            </a:r>
            <a:endParaRPr lang="en-US" sz="1400" dirty="0">
              <a:solidFill>
                <a:srgbClr val="990033"/>
              </a:solidFill>
              <a:latin typeface="Arial Narrow" pitchFamily="34" charset="0"/>
            </a:endParaRPr>
          </a:p>
        </p:txBody>
      </p:sp>
      <p:cxnSp>
        <p:nvCxnSpPr>
          <p:cNvPr id="7" name="Straight Connector 6"/>
          <p:cNvCxnSpPr/>
          <p:nvPr/>
        </p:nvCxnSpPr>
        <p:spPr>
          <a:xfrm flipH="1">
            <a:off x="3470835" y="1268760"/>
            <a:ext cx="936104"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06939" y="980728"/>
            <a:ext cx="0" cy="288032"/>
          </a:xfrm>
          <a:prstGeom prst="line">
            <a:avLst/>
          </a:prstGeom>
          <a:ln w="1270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411" name="Rectangle 235"/>
          <p:cNvSpPr>
            <a:spLocks noChangeArrowheads="1"/>
          </p:cNvSpPr>
          <p:nvPr/>
        </p:nvSpPr>
        <p:spPr bwMode="auto">
          <a:xfrm>
            <a:off x="5322756" y="4241800"/>
            <a:ext cx="1769666" cy="1625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12" name="Rectangle 236"/>
          <p:cNvSpPr>
            <a:spLocks noChangeArrowheads="1"/>
          </p:cNvSpPr>
          <p:nvPr/>
        </p:nvSpPr>
        <p:spPr bwMode="auto">
          <a:xfrm>
            <a:off x="5322756" y="4241800"/>
            <a:ext cx="1769666" cy="162560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3" name="Line 237"/>
          <p:cNvSpPr>
            <a:spLocks noChangeShapeType="1"/>
          </p:cNvSpPr>
          <p:nvPr/>
        </p:nvSpPr>
        <p:spPr bwMode="auto">
          <a:xfrm>
            <a:off x="5322756" y="5867400"/>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4" name="Line 238"/>
          <p:cNvSpPr>
            <a:spLocks noChangeShapeType="1"/>
          </p:cNvSpPr>
          <p:nvPr/>
        </p:nvSpPr>
        <p:spPr bwMode="auto">
          <a:xfrm flipV="1">
            <a:off x="5322756" y="4241800"/>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5" name="Line 239"/>
          <p:cNvSpPr>
            <a:spLocks noChangeShapeType="1"/>
          </p:cNvSpPr>
          <p:nvPr/>
        </p:nvSpPr>
        <p:spPr bwMode="auto">
          <a:xfrm flipV="1">
            <a:off x="5577285" y="58483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6" name="Rectangle 240"/>
          <p:cNvSpPr>
            <a:spLocks noChangeArrowheads="1"/>
          </p:cNvSpPr>
          <p:nvPr/>
        </p:nvSpPr>
        <p:spPr bwMode="auto">
          <a:xfrm>
            <a:off x="5536010"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17" name="Line 241"/>
          <p:cNvSpPr>
            <a:spLocks noChangeShapeType="1"/>
          </p:cNvSpPr>
          <p:nvPr/>
        </p:nvSpPr>
        <p:spPr bwMode="auto">
          <a:xfrm flipV="1">
            <a:off x="5859331" y="58483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8" name="Rectangle 242"/>
          <p:cNvSpPr>
            <a:spLocks noChangeArrowheads="1"/>
          </p:cNvSpPr>
          <p:nvPr/>
        </p:nvSpPr>
        <p:spPr bwMode="auto">
          <a:xfrm>
            <a:off x="5818056"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19" name="Line 243"/>
          <p:cNvSpPr>
            <a:spLocks noChangeShapeType="1"/>
          </p:cNvSpPr>
          <p:nvPr/>
        </p:nvSpPr>
        <p:spPr bwMode="auto">
          <a:xfrm flipV="1">
            <a:off x="6136218" y="58483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0" name="Rectangle 244"/>
          <p:cNvSpPr>
            <a:spLocks noChangeArrowheads="1"/>
          </p:cNvSpPr>
          <p:nvPr/>
        </p:nvSpPr>
        <p:spPr bwMode="auto">
          <a:xfrm>
            <a:off x="6094943"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21" name="Line 245"/>
          <p:cNvSpPr>
            <a:spLocks noChangeShapeType="1"/>
          </p:cNvSpPr>
          <p:nvPr/>
        </p:nvSpPr>
        <p:spPr bwMode="auto">
          <a:xfrm flipV="1">
            <a:off x="6418264" y="58483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2" name="Rectangle 246"/>
          <p:cNvSpPr>
            <a:spLocks noChangeArrowheads="1"/>
          </p:cNvSpPr>
          <p:nvPr/>
        </p:nvSpPr>
        <p:spPr bwMode="auto">
          <a:xfrm>
            <a:off x="6376989"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23" name="Line 247"/>
          <p:cNvSpPr>
            <a:spLocks noChangeShapeType="1"/>
          </p:cNvSpPr>
          <p:nvPr/>
        </p:nvSpPr>
        <p:spPr bwMode="auto">
          <a:xfrm flipV="1">
            <a:off x="6700309" y="58483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4" name="Rectangle 248"/>
          <p:cNvSpPr>
            <a:spLocks noChangeArrowheads="1"/>
          </p:cNvSpPr>
          <p:nvPr/>
        </p:nvSpPr>
        <p:spPr bwMode="auto">
          <a:xfrm>
            <a:off x="6659036"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25" name="Line 249"/>
          <p:cNvSpPr>
            <a:spLocks noChangeShapeType="1"/>
          </p:cNvSpPr>
          <p:nvPr/>
        </p:nvSpPr>
        <p:spPr bwMode="auto">
          <a:xfrm flipV="1">
            <a:off x="6975476" y="58483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6" name="Rectangle 250"/>
          <p:cNvSpPr>
            <a:spLocks noChangeArrowheads="1"/>
          </p:cNvSpPr>
          <p:nvPr/>
        </p:nvSpPr>
        <p:spPr bwMode="auto">
          <a:xfrm>
            <a:off x="6934201"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27" name="Line 251"/>
          <p:cNvSpPr>
            <a:spLocks noChangeShapeType="1"/>
          </p:cNvSpPr>
          <p:nvPr/>
        </p:nvSpPr>
        <p:spPr bwMode="auto">
          <a:xfrm>
            <a:off x="5322756" y="5568950"/>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8" name="Rectangle 252"/>
          <p:cNvSpPr>
            <a:spLocks noChangeArrowheads="1"/>
          </p:cNvSpPr>
          <p:nvPr/>
        </p:nvSpPr>
        <p:spPr bwMode="auto">
          <a:xfrm>
            <a:off x="5171414" y="5518150"/>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29" name="Line 253"/>
          <p:cNvSpPr>
            <a:spLocks noChangeShapeType="1"/>
          </p:cNvSpPr>
          <p:nvPr/>
        </p:nvSpPr>
        <p:spPr bwMode="auto">
          <a:xfrm>
            <a:off x="5322756" y="5251450"/>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0" name="Rectangle 254"/>
          <p:cNvSpPr>
            <a:spLocks noChangeArrowheads="1"/>
          </p:cNvSpPr>
          <p:nvPr/>
        </p:nvSpPr>
        <p:spPr bwMode="auto">
          <a:xfrm>
            <a:off x="5260843" y="520065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31" name="Line 255"/>
          <p:cNvSpPr>
            <a:spLocks noChangeShapeType="1"/>
          </p:cNvSpPr>
          <p:nvPr/>
        </p:nvSpPr>
        <p:spPr bwMode="auto">
          <a:xfrm>
            <a:off x="5322756" y="4933950"/>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2" name="Rectangle 256"/>
          <p:cNvSpPr>
            <a:spLocks noChangeArrowheads="1"/>
          </p:cNvSpPr>
          <p:nvPr/>
        </p:nvSpPr>
        <p:spPr bwMode="auto">
          <a:xfrm>
            <a:off x="5198931" y="4883150"/>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33" name="Line 257"/>
          <p:cNvSpPr>
            <a:spLocks noChangeShapeType="1"/>
          </p:cNvSpPr>
          <p:nvPr/>
        </p:nvSpPr>
        <p:spPr bwMode="auto">
          <a:xfrm>
            <a:off x="5322756" y="4616450"/>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4" name="Rectangle 258"/>
          <p:cNvSpPr>
            <a:spLocks noChangeArrowheads="1"/>
          </p:cNvSpPr>
          <p:nvPr/>
        </p:nvSpPr>
        <p:spPr bwMode="auto">
          <a:xfrm>
            <a:off x="5260843" y="456565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35" name="Line 259"/>
          <p:cNvSpPr>
            <a:spLocks noChangeShapeType="1"/>
          </p:cNvSpPr>
          <p:nvPr/>
        </p:nvSpPr>
        <p:spPr bwMode="auto">
          <a:xfrm>
            <a:off x="5322756" y="4298950"/>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6" name="Rectangle 260"/>
          <p:cNvSpPr>
            <a:spLocks noChangeArrowheads="1"/>
          </p:cNvSpPr>
          <p:nvPr/>
        </p:nvSpPr>
        <p:spPr bwMode="auto">
          <a:xfrm>
            <a:off x="5198931" y="4248150"/>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37" name="Freeform 261"/>
          <p:cNvSpPr>
            <a:spLocks/>
          </p:cNvSpPr>
          <p:nvPr/>
        </p:nvSpPr>
        <p:spPr bwMode="auto">
          <a:xfrm>
            <a:off x="5322756" y="4330700"/>
            <a:ext cx="1769666" cy="1009650"/>
          </a:xfrm>
          <a:custGeom>
            <a:avLst/>
            <a:gdLst>
              <a:gd name="T0" fmla="*/ 20 w 1029"/>
              <a:gd name="T1" fmla="*/ 580 h 636"/>
              <a:gd name="T2" fmla="*/ 52 w 1029"/>
              <a:gd name="T3" fmla="*/ 580 h 636"/>
              <a:gd name="T4" fmla="*/ 84 w 1029"/>
              <a:gd name="T5" fmla="*/ 580 h 636"/>
              <a:gd name="T6" fmla="*/ 116 w 1029"/>
              <a:gd name="T7" fmla="*/ 580 h 636"/>
              <a:gd name="T8" fmla="*/ 148 w 1029"/>
              <a:gd name="T9" fmla="*/ 580 h 636"/>
              <a:gd name="T10" fmla="*/ 180 w 1029"/>
              <a:gd name="T11" fmla="*/ 580 h 636"/>
              <a:gd name="T12" fmla="*/ 212 w 1029"/>
              <a:gd name="T13" fmla="*/ 580 h 636"/>
              <a:gd name="T14" fmla="*/ 244 w 1029"/>
              <a:gd name="T15" fmla="*/ 580 h 636"/>
              <a:gd name="T16" fmla="*/ 280 w 1029"/>
              <a:gd name="T17" fmla="*/ 580 h 636"/>
              <a:gd name="T18" fmla="*/ 312 w 1029"/>
              <a:gd name="T19" fmla="*/ 580 h 636"/>
              <a:gd name="T20" fmla="*/ 344 w 1029"/>
              <a:gd name="T21" fmla="*/ 580 h 636"/>
              <a:gd name="T22" fmla="*/ 376 w 1029"/>
              <a:gd name="T23" fmla="*/ 580 h 636"/>
              <a:gd name="T24" fmla="*/ 409 w 1029"/>
              <a:gd name="T25" fmla="*/ 580 h 636"/>
              <a:gd name="T26" fmla="*/ 441 w 1029"/>
              <a:gd name="T27" fmla="*/ 580 h 636"/>
              <a:gd name="T28" fmla="*/ 473 w 1029"/>
              <a:gd name="T29" fmla="*/ 580 h 636"/>
              <a:gd name="T30" fmla="*/ 505 w 1029"/>
              <a:gd name="T31" fmla="*/ 580 h 636"/>
              <a:gd name="T32" fmla="*/ 541 w 1029"/>
              <a:gd name="T33" fmla="*/ 600 h 636"/>
              <a:gd name="T34" fmla="*/ 573 w 1029"/>
              <a:gd name="T35" fmla="*/ 600 h 636"/>
              <a:gd name="T36" fmla="*/ 605 w 1029"/>
              <a:gd name="T37" fmla="*/ 604 h 636"/>
              <a:gd name="T38" fmla="*/ 637 w 1029"/>
              <a:gd name="T39" fmla="*/ 588 h 636"/>
              <a:gd name="T40" fmla="*/ 669 w 1029"/>
              <a:gd name="T41" fmla="*/ 584 h 636"/>
              <a:gd name="T42" fmla="*/ 701 w 1029"/>
              <a:gd name="T43" fmla="*/ 608 h 636"/>
              <a:gd name="T44" fmla="*/ 733 w 1029"/>
              <a:gd name="T45" fmla="*/ 636 h 636"/>
              <a:gd name="T46" fmla="*/ 765 w 1029"/>
              <a:gd name="T47" fmla="*/ 484 h 636"/>
              <a:gd name="T48" fmla="*/ 801 w 1029"/>
              <a:gd name="T49" fmla="*/ 176 h 636"/>
              <a:gd name="T50" fmla="*/ 833 w 1029"/>
              <a:gd name="T51" fmla="*/ 0 h 636"/>
              <a:gd name="T52" fmla="*/ 865 w 1029"/>
              <a:gd name="T53" fmla="*/ 68 h 636"/>
              <a:gd name="T54" fmla="*/ 897 w 1029"/>
              <a:gd name="T55" fmla="*/ 244 h 636"/>
              <a:gd name="T56" fmla="*/ 929 w 1029"/>
              <a:gd name="T57" fmla="*/ 352 h 636"/>
              <a:gd name="T58" fmla="*/ 961 w 1029"/>
              <a:gd name="T59" fmla="*/ 420 h 636"/>
              <a:gd name="T60" fmla="*/ 993 w 1029"/>
              <a:gd name="T61" fmla="*/ 460 h 636"/>
              <a:gd name="T62" fmla="*/ 1029 w 1029"/>
              <a:gd name="T63" fmla="*/ 50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36">
                <a:moveTo>
                  <a:pt x="0" y="580"/>
                </a:moveTo>
                <a:lnTo>
                  <a:pt x="20" y="580"/>
                </a:lnTo>
                <a:lnTo>
                  <a:pt x="36" y="580"/>
                </a:lnTo>
                <a:lnTo>
                  <a:pt x="52" y="580"/>
                </a:lnTo>
                <a:lnTo>
                  <a:pt x="68" y="580"/>
                </a:lnTo>
                <a:lnTo>
                  <a:pt x="84" y="580"/>
                </a:lnTo>
                <a:lnTo>
                  <a:pt x="100" y="580"/>
                </a:lnTo>
                <a:lnTo>
                  <a:pt x="116" y="580"/>
                </a:lnTo>
                <a:lnTo>
                  <a:pt x="132" y="580"/>
                </a:lnTo>
                <a:lnTo>
                  <a:pt x="148" y="580"/>
                </a:lnTo>
                <a:lnTo>
                  <a:pt x="164" y="580"/>
                </a:lnTo>
                <a:lnTo>
                  <a:pt x="180" y="580"/>
                </a:lnTo>
                <a:lnTo>
                  <a:pt x="196" y="580"/>
                </a:lnTo>
                <a:lnTo>
                  <a:pt x="212" y="580"/>
                </a:lnTo>
                <a:lnTo>
                  <a:pt x="228" y="580"/>
                </a:lnTo>
                <a:lnTo>
                  <a:pt x="244" y="580"/>
                </a:lnTo>
                <a:lnTo>
                  <a:pt x="264" y="580"/>
                </a:lnTo>
                <a:lnTo>
                  <a:pt x="280" y="580"/>
                </a:lnTo>
                <a:lnTo>
                  <a:pt x="296" y="580"/>
                </a:lnTo>
                <a:lnTo>
                  <a:pt x="312" y="580"/>
                </a:lnTo>
                <a:lnTo>
                  <a:pt x="328" y="580"/>
                </a:lnTo>
                <a:lnTo>
                  <a:pt x="344" y="580"/>
                </a:lnTo>
                <a:lnTo>
                  <a:pt x="360" y="580"/>
                </a:lnTo>
                <a:lnTo>
                  <a:pt x="376" y="580"/>
                </a:lnTo>
                <a:lnTo>
                  <a:pt x="393" y="580"/>
                </a:lnTo>
                <a:lnTo>
                  <a:pt x="409" y="580"/>
                </a:lnTo>
                <a:lnTo>
                  <a:pt x="425" y="580"/>
                </a:lnTo>
                <a:lnTo>
                  <a:pt x="441" y="580"/>
                </a:lnTo>
                <a:lnTo>
                  <a:pt x="457" y="580"/>
                </a:lnTo>
                <a:lnTo>
                  <a:pt x="473" y="580"/>
                </a:lnTo>
                <a:lnTo>
                  <a:pt x="489" y="580"/>
                </a:lnTo>
                <a:lnTo>
                  <a:pt x="505" y="580"/>
                </a:lnTo>
                <a:lnTo>
                  <a:pt x="525" y="592"/>
                </a:lnTo>
                <a:lnTo>
                  <a:pt x="541" y="600"/>
                </a:lnTo>
                <a:lnTo>
                  <a:pt x="557" y="592"/>
                </a:lnTo>
                <a:lnTo>
                  <a:pt x="573" y="600"/>
                </a:lnTo>
                <a:lnTo>
                  <a:pt x="589" y="584"/>
                </a:lnTo>
                <a:lnTo>
                  <a:pt x="605" y="604"/>
                </a:lnTo>
                <a:lnTo>
                  <a:pt x="621" y="584"/>
                </a:lnTo>
                <a:lnTo>
                  <a:pt x="637" y="588"/>
                </a:lnTo>
                <a:lnTo>
                  <a:pt x="653" y="588"/>
                </a:lnTo>
                <a:lnTo>
                  <a:pt x="669" y="584"/>
                </a:lnTo>
                <a:lnTo>
                  <a:pt x="685" y="592"/>
                </a:lnTo>
                <a:lnTo>
                  <a:pt x="701" y="608"/>
                </a:lnTo>
                <a:lnTo>
                  <a:pt x="717" y="628"/>
                </a:lnTo>
                <a:lnTo>
                  <a:pt x="733" y="636"/>
                </a:lnTo>
                <a:lnTo>
                  <a:pt x="749" y="612"/>
                </a:lnTo>
                <a:lnTo>
                  <a:pt x="765" y="484"/>
                </a:lnTo>
                <a:lnTo>
                  <a:pt x="785" y="332"/>
                </a:lnTo>
                <a:lnTo>
                  <a:pt x="801" y="176"/>
                </a:lnTo>
                <a:lnTo>
                  <a:pt x="817" y="56"/>
                </a:lnTo>
                <a:lnTo>
                  <a:pt x="833" y="0"/>
                </a:lnTo>
                <a:lnTo>
                  <a:pt x="849" y="12"/>
                </a:lnTo>
                <a:lnTo>
                  <a:pt x="865" y="68"/>
                </a:lnTo>
                <a:lnTo>
                  <a:pt x="881" y="160"/>
                </a:lnTo>
                <a:lnTo>
                  <a:pt x="897" y="244"/>
                </a:lnTo>
                <a:lnTo>
                  <a:pt x="913" y="296"/>
                </a:lnTo>
                <a:lnTo>
                  <a:pt x="929" y="352"/>
                </a:lnTo>
                <a:lnTo>
                  <a:pt x="945" y="380"/>
                </a:lnTo>
                <a:lnTo>
                  <a:pt x="961" y="420"/>
                </a:lnTo>
                <a:lnTo>
                  <a:pt x="977" y="440"/>
                </a:lnTo>
                <a:lnTo>
                  <a:pt x="993" y="460"/>
                </a:lnTo>
                <a:lnTo>
                  <a:pt x="1009" y="484"/>
                </a:lnTo>
                <a:lnTo>
                  <a:pt x="1029" y="50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8" name="Freeform 262"/>
          <p:cNvSpPr>
            <a:spLocks/>
          </p:cNvSpPr>
          <p:nvPr/>
        </p:nvSpPr>
        <p:spPr bwMode="auto">
          <a:xfrm>
            <a:off x="5322756" y="4629150"/>
            <a:ext cx="1769666" cy="654050"/>
          </a:xfrm>
          <a:custGeom>
            <a:avLst/>
            <a:gdLst>
              <a:gd name="T0" fmla="*/ 20 w 1029"/>
              <a:gd name="T1" fmla="*/ 356 h 412"/>
              <a:gd name="T2" fmla="*/ 52 w 1029"/>
              <a:gd name="T3" fmla="*/ 400 h 412"/>
              <a:gd name="T4" fmla="*/ 84 w 1029"/>
              <a:gd name="T5" fmla="*/ 408 h 412"/>
              <a:gd name="T6" fmla="*/ 116 w 1029"/>
              <a:gd name="T7" fmla="*/ 404 h 412"/>
              <a:gd name="T8" fmla="*/ 148 w 1029"/>
              <a:gd name="T9" fmla="*/ 380 h 412"/>
              <a:gd name="T10" fmla="*/ 180 w 1029"/>
              <a:gd name="T11" fmla="*/ 280 h 412"/>
              <a:gd name="T12" fmla="*/ 212 w 1029"/>
              <a:gd name="T13" fmla="*/ 120 h 412"/>
              <a:gd name="T14" fmla="*/ 244 w 1029"/>
              <a:gd name="T15" fmla="*/ 0 h 412"/>
              <a:gd name="T16" fmla="*/ 280 w 1029"/>
              <a:gd name="T17" fmla="*/ 84 h 412"/>
              <a:gd name="T18" fmla="*/ 312 w 1029"/>
              <a:gd name="T19" fmla="*/ 248 h 412"/>
              <a:gd name="T20" fmla="*/ 344 w 1029"/>
              <a:gd name="T21" fmla="*/ 348 h 412"/>
              <a:gd name="T22" fmla="*/ 376 w 1029"/>
              <a:gd name="T23" fmla="*/ 388 h 412"/>
              <a:gd name="T24" fmla="*/ 409 w 1029"/>
              <a:gd name="T25" fmla="*/ 400 h 412"/>
              <a:gd name="T26" fmla="*/ 441 w 1029"/>
              <a:gd name="T27" fmla="*/ 404 h 412"/>
              <a:gd name="T28" fmla="*/ 473 w 1029"/>
              <a:gd name="T29" fmla="*/ 412 h 412"/>
              <a:gd name="T30" fmla="*/ 505 w 1029"/>
              <a:gd name="T31" fmla="*/ 412 h 412"/>
              <a:gd name="T32" fmla="*/ 541 w 1029"/>
              <a:gd name="T33" fmla="*/ 404 h 412"/>
              <a:gd name="T34" fmla="*/ 573 w 1029"/>
              <a:gd name="T35" fmla="*/ 412 h 412"/>
              <a:gd name="T36" fmla="*/ 605 w 1029"/>
              <a:gd name="T37" fmla="*/ 344 h 412"/>
              <a:gd name="T38" fmla="*/ 637 w 1029"/>
              <a:gd name="T39" fmla="*/ 356 h 412"/>
              <a:gd name="T40" fmla="*/ 669 w 1029"/>
              <a:gd name="T41" fmla="*/ 404 h 412"/>
              <a:gd name="T42" fmla="*/ 701 w 1029"/>
              <a:gd name="T43" fmla="*/ 396 h 412"/>
              <a:gd name="T44" fmla="*/ 733 w 1029"/>
              <a:gd name="T45" fmla="*/ 408 h 412"/>
              <a:gd name="T46" fmla="*/ 765 w 1029"/>
              <a:gd name="T47" fmla="*/ 404 h 412"/>
              <a:gd name="T48" fmla="*/ 801 w 1029"/>
              <a:gd name="T49" fmla="*/ 388 h 412"/>
              <a:gd name="T50" fmla="*/ 833 w 1029"/>
              <a:gd name="T51" fmla="*/ 396 h 412"/>
              <a:gd name="T52" fmla="*/ 865 w 1029"/>
              <a:gd name="T53" fmla="*/ 400 h 412"/>
              <a:gd name="T54" fmla="*/ 897 w 1029"/>
              <a:gd name="T55" fmla="*/ 400 h 412"/>
              <a:gd name="T56" fmla="*/ 929 w 1029"/>
              <a:gd name="T57" fmla="*/ 396 h 412"/>
              <a:gd name="T58" fmla="*/ 961 w 1029"/>
              <a:gd name="T59" fmla="*/ 392 h 412"/>
              <a:gd name="T60" fmla="*/ 993 w 1029"/>
              <a:gd name="T61" fmla="*/ 388 h 412"/>
              <a:gd name="T62" fmla="*/ 1029 w 1029"/>
              <a:gd name="T63" fmla="*/ 40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12">
                <a:moveTo>
                  <a:pt x="0" y="392"/>
                </a:moveTo>
                <a:lnTo>
                  <a:pt x="20" y="356"/>
                </a:lnTo>
                <a:lnTo>
                  <a:pt x="36" y="408"/>
                </a:lnTo>
                <a:lnTo>
                  <a:pt x="52" y="400"/>
                </a:lnTo>
                <a:lnTo>
                  <a:pt x="68" y="408"/>
                </a:lnTo>
                <a:lnTo>
                  <a:pt x="84" y="408"/>
                </a:lnTo>
                <a:lnTo>
                  <a:pt x="100" y="408"/>
                </a:lnTo>
                <a:lnTo>
                  <a:pt x="116" y="404"/>
                </a:lnTo>
                <a:lnTo>
                  <a:pt x="132" y="396"/>
                </a:lnTo>
                <a:lnTo>
                  <a:pt x="148" y="380"/>
                </a:lnTo>
                <a:lnTo>
                  <a:pt x="164" y="340"/>
                </a:lnTo>
                <a:lnTo>
                  <a:pt x="180" y="280"/>
                </a:lnTo>
                <a:lnTo>
                  <a:pt x="196" y="208"/>
                </a:lnTo>
                <a:lnTo>
                  <a:pt x="212" y="120"/>
                </a:lnTo>
                <a:lnTo>
                  <a:pt x="228" y="40"/>
                </a:lnTo>
                <a:lnTo>
                  <a:pt x="244" y="0"/>
                </a:lnTo>
                <a:lnTo>
                  <a:pt x="264" y="20"/>
                </a:lnTo>
                <a:lnTo>
                  <a:pt x="280" y="84"/>
                </a:lnTo>
                <a:lnTo>
                  <a:pt x="296" y="168"/>
                </a:lnTo>
                <a:lnTo>
                  <a:pt x="312" y="248"/>
                </a:lnTo>
                <a:lnTo>
                  <a:pt x="328" y="308"/>
                </a:lnTo>
                <a:lnTo>
                  <a:pt x="344" y="348"/>
                </a:lnTo>
                <a:lnTo>
                  <a:pt x="360" y="372"/>
                </a:lnTo>
                <a:lnTo>
                  <a:pt x="376" y="388"/>
                </a:lnTo>
                <a:lnTo>
                  <a:pt x="393" y="396"/>
                </a:lnTo>
                <a:lnTo>
                  <a:pt x="409" y="400"/>
                </a:lnTo>
                <a:lnTo>
                  <a:pt x="425" y="400"/>
                </a:lnTo>
                <a:lnTo>
                  <a:pt x="441" y="404"/>
                </a:lnTo>
                <a:lnTo>
                  <a:pt x="457" y="404"/>
                </a:lnTo>
                <a:lnTo>
                  <a:pt x="473" y="412"/>
                </a:lnTo>
                <a:lnTo>
                  <a:pt x="489" y="404"/>
                </a:lnTo>
                <a:lnTo>
                  <a:pt x="505" y="412"/>
                </a:lnTo>
                <a:lnTo>
                  <a:pt x="525" y="412"/>
                </a:lnTo>
                <a:lnTo>
                  <a:pt x="541" y="404"/>
                </a:lnTo>
                <a:lnTo>
                  <a:pt x="557" y="412"/>
                </a:lnTo>
                <a:lnTo>
                  <a:pt x="573" y="412"/>
                </a:lnTo>
                <a:lnTo>
                  <a:pt x="589" y="352"/>
                </a:lnTo>
                <a:lnTo>
                  <a:pt x="605" y="344"/>
                </a:lnTo>
                <a:lnTo>
                  <a:pt x="621" y="308"/>
                </a:lnTo>
                <a:lnTo>
                  <a:pt x="637" y="356"/>
                </a:lnTo>
                <a:lnTo>
                  <a:pt x="653" y="344"/>
                </a:lnTo>
                <a:lnTo>
                  <a:pt x="669" y="404"/>
                </a:lnTo>
                <a:lnTo>
                  <a:pt x="685" y="388"/>
                </a:lnTo>
                <a:lnTo>
                  <a:pt x="701" y="396"/>
                </a:lnTo>
                <a:lnTo>
                  <a:pt x="717" y="408"/>
                </a:lnTo>
                <a:lnTo>
                  <a:pt x="733" y="408"/>
                </a:lnTo>
                <a:lnTo>
                  <a:pt x="749" y="404"/>
                </a:lnTo>
                <a:lnTo>
                  <a:pt x="765" y="404"/>
                </a:lnTo>
                <a:lnTo>
                  <a:pt x="785" y="300"/>
                </a:lnTo>
                <a:lnTo>
                  <a:pt x="801" y="388"/>
                </a:lnTo>
                <a:lnTo>
                  <a:pt x="817" y="404"/>
                </a:lnTo>
                <a:lnTo>
                  <a:pt x="833" y="396"/>
                </a:lnTo>
                <a:lnTo>
                  <a:pt x="849" y="408"/>
                </a:lnTo>
                <a:lnTo>
                  <a:pt x="865" y="400"/>
                </a:lnTo>
                <a:lnTo>
                  <a:pt x="881" y="392"/>
                </a:lnTo>
                <a:lnTo>
                  <a:pt x="897" y="400"/>
                </a:lnTo>
                <a:lnTo>
                  <a:pt x="913" y="400"/>
                </a:lnTo>
                <a:lnTo>
                  <a:pt x="929" y="396"/>
                </a:lnTo>
                <a:lnTo>
                  <a:pt x="945" y="356"/>
                </a:lnTo>
                <a:lnTo>
                  <a:pt x="961" y="392"/>
                </a:lnTo>
                <a:lnTo>
                  <a:pt x="977" y="376"/>
                </a:lnTo>
                <a:lnTo>
                  <a:pt x="993" y="388"/>
                </a:lnTo>
                <a:lnTo>
                  <a:pt x="1009" y="400"/>
                </a:lnTo>
                <a:lnTo>
                  <a:pt x="1029" y="40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9" name="Freeform 263"/>
          <p:cNvSpPr>
            <a:spLocks/>
          </p:cNvSpPr>
          <p:nvPr/>
        </p:nvSpPr>
        <p:spPr bwMode="auto">
          <a:xfrm>
            <a:off x="5322756" y="4864100"/>
            <a:ext cx="1769666" cy="539750"/>
          </a:xfrm>
          <a:custGeom>
            <a:avLst/>
            <a:gdLst>
              <a:gd name="T0" fmla="*/ 20 w 1029"/>
              <a:gd name="T1" fmla="*/ 236 h 340"/>
              <a:gd name="T2" fmla="*/ 52 w 1029"/>
              <a:gd name="T3" fmla="*/ 228 h 340"/>
              <a:gd name="T4" fmla="*/ 84 w 1029"/>
              <a:gd name="T5" fmla="*/ 232 h 340"/>
              <a:gd name="T6" fmla="*/ 116 w 1029"/>
              <a:gd name="T7" fmla="*/ 248 h 340"/>
              <a:gd name="T8" fmla="*/ 148 w 1029"/>
              <a:gd name="T9" fmla="*/ 228 h 340"/>
              <a:gd name="T10" fmla="*/ 180 w 1029"/>
              <a:gd name="T11" fmla="*/ 256 h 340"/>
              <a:gd name="T12" fmla="*/ 212 w 1029"/>
              <a:gd name="T13" fmla="*/ 260 h 340"/>
              <a:gd name="T14" fmla="*/ 244 w 1029"/>
              <a:gd name="T15" fmla="*/ 340 h 340"/>
              <a:gd name="T16" fmla="*/ 280 w 1029"/>
              <a:gd name="T17" fmla="*/ 268 h 340"/>
              <a:gd name="T18" fmla="*/ 312 w 1029"/>
              <a:gd name="T19" fmla="*/ 192 h 340"/>
              <a:gd name="T20" fmla="*/ 344 w 1029"/>
              <a:gd name="T21" fmla="*/ 188 h 340"/>
              <a:gd name="T22" fmla="*/ 376 w 1029"/>
              <a:gd name="T23" fmla="*/ 204 h 340"/>
              <a:gd name="T24" fmla="*/ 409 w 1029"/>
              <a:gd name="T25" fmla="*/ 212 h 340"/>
              <a:gd name="T26" fmla="*/ 441 w 1029"/>
              <a:gd name="T27" fmla="*/ 228 h 340"/>
              <a:gd name="T28" fmla="*/ 473 w 1029"/>
              <a:gd name="T29" fmla="*/ 236 h 340"/>
              <a:gd name="T30" fmla="*/ 505 w 1029"/>
              <a:gd name="T31" fmla="*/ 244 h 340"/>
              <a:gd name="T32" fmla="*/ 541 w 1029"/>
              <a:gd name="T33" fmla="*/ 256 h 340"/>
              <a:gd name="T34" fmla="*/ 573 w 1029"/>
              <a:gd name="T35" fmla="*/ 224 h 340"/>
              <a:gd name="T36" fmla="*/ 605 w 1029"/>
              <a:gd name="T37" fmla="*/ 272 h 340"/>
              <a:gd name="T38" fmla="*/ 637 w 1029"/>
              <a:gd name="T39" fmla="*/ 240 h 340"/>
              <a:gd name="T40" fmla="*/ 669 w 1029"/>
              <a:gd name="T41" fmla="*/ 220 h 340"/>
              <a:gd name="T42" fmla="*/ 701 w 1029"/>
              <a:gd name="T43" fmla="*/ 268 h 340"/>
              <a:gd name="T44" fmla="*/ 733 w 1029"/>
              <a:gd name="T45" fmla="*/ 260 h 340"/>
              <a:gd name="T46" fmla="*/ 765 w 1029"/>
              <a:gd name="T47" fmla="*/ 92 h 340"/>
              <a:gd name="T48" fmla="*/ 801 w 1029"/>
              <a:gd name="T49" fmla="*/ 0 h 340"/>
              <a:gd name="T50" fmla="*/ 833 w 1029"/>
              <a:gd name="T51" fmla="*/ 92 h 340"/>
              <a:gd name="T52" fmla="*/ 865 w 1029"/>
              <a:gd name="T53" fmla="*/ 212 h 340"/>
              <a:gd name="T54" fmla="*/ 897 w 1029"/>
              <a:gd name="T55" fmla="*/ 240 h 340"/>
              <a:gd name="T56" fmla="*/ 929 w 1029"/>
              <a:gd name="T57" fmla="*/ 212 h 340"/>
              <a:gd name="T58" fmla="*/ 961 w 1029"/>
              <a:gd name="T59" fmla="*/ 232 h 340"/>
              <a:gd name="T60" fmla="*/ 993 w 1029"/>
              <a:gd name="T61" fmla="*/ 224 h 340"/>
              <a:gd name="T62" fmla="*/ 1029 w 1029"/>
              <a:gd name="T63" fmla="*/ 21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40">
                <a:moveTo>
                  <a:pt x="0" y="244"/>
                </a:moveTo>
                <a:lnTo>
                  <a:pt x="20" y="236"/>
                </a:lnTo>
                <a:lnTo>
                  <a:pt x="36" y="240"/>
                </a:lnTo>
                <a:lnTo>
                  <a:pt x="52" y="228"/>
                </a:lnTo>
                <a:lnTo>
                  <a:pt x="68" y="264"/>
                </a:lnTo>
                <a:lnTo>
                  <a:pt x="84" y="232"/>
                </a:lnTo>
                <a:lnTo>
                  <a:pt x="100" y="224"/>
                </a:lnTo>
                <a:lnTo>
                  <a:pt x="116" y="248"/>
                </a:lnTo>
                <a:lnTo>
                  <a:pt x="132" y="256"/>
                </a:lnTo>
                <a:lnTo>
                  <a:pt x="148" y="228"/>
                </a:lnTo>
                <a:lnTo>
                  <a:pt x="164" y="220"/>
                </a:lnTo>
                <a:lnTo>
                  <a:pt x="180" y="256"/>
                </a:lnTo>
                <a:lnTo>
                  <a:pt x="196" y="236"/>
                </a:lnTo>
                <a:lnTo>
                  <a:pt x="212" y="260"/>
                </a:lnTo>
                <a:lnTo>
                  <a:pt x="228" y="316"/>
                </a:lnTo>
                <a:lnTo>
                  <a:pt x="244" y="340"/>
                </a:lnTo>
                <a:lnTo>
                  <a:pt x="264" y="328"/>
                </a:lnTo>
                <a:lnTo>
                  <a:pt x="280" y="268"/>
                </a:lnTo>
                <a:lnTo>
                  <a:pt x="296" y="220"/>
                </a:lnTo>
                <a:lnTo>
                  <a:pt x="312" y="192"/>
                </a:lnTo>
                <a:lnTo>
                  <a:pt x="328" y="172"/>
                </a:lnTo>
                <a:lnTo>
                  <a:pt x="344" y="188"/>
                </a:lnTo>
                <a:lnTo>
                  <a:pt x="360" y="184"/>
                </a:lnTo>
                <a:lnTo>
                  <a:pt x="376" y="204"/>
                </a:lnTo>
                <a:lnTo>
                  <a:pt x="393" y="216"/>
                </a:lnTo>
                <a:lnTo>
                  <a:pt x="409" y="212"/>
                </a:lnTo>
                <a:lnTo>
                  <a:pt x="425" y="224"/>
                </a:lnTo>
                <a:lnTo>
                  <a:pt x="441" y="228"/>
                </a:lnTo>
                <a:lnTo>
                  <a:pt x="457" y="224"/>
                </a:lnTo>
                <a:lnTo>
                  <a:pt x="473" y="236"/>
                </a:lnTo>
                <a:lnTo>
                  <a:pt x="489" y="244"/>
                </a:lnTo>
                <a:lnTo>
                  <a:pt x="505" y="244"/>
                </a:lnTo>
                <a:lnTo>
                  <a:pt x="525" y="252"/>
                </a:lnTo>
                <a:lnTo>
                  <a:pt x="541" y="256"/>
                </a:lnTo>
                <a:lnTo>
                  <a:pt x="557" y="236"/>
                </a:lnTo>
                <a:lnTo>
                  <a:pt x="573" y="224"/>
                </a:lnTo>
                <a:lnTo>
                  <a:pt x="589" y="244"/>
                </a:lnTo>
                <a:lnTo>
                  <a:pt x="605" y="272"/>
                </a:lnTo>
                <a:lnTo>
                  <a:pt x="621" y="264"/>
                </a:lnTo>
                <a:lnTo>
                  <a:pt x="637" y="240"/>
                </a:lnTo>
                <a:lnTo>
                  <a:pt x="653" y="248"/>
                </a:lnTo>
                <a:lnTo>
                  <a:pt x="669" y="220"/>
                </a:lnTo>
                <a:lnTo>
                  <a:pt x="685" y="268"/>
                </a:lnTo>
                <a:lnTo>
                  <a:pt x="701" y="268"/>
                </a:lnTo>
                <a:lnTo>
                  <a:pt x="717" y="260"/>
                </a:lnTo>
                <a:lnTo>
                  <a:pt x="733" y="260"/>
                </a:lnTo>
                <a:lnTo>
                  <a:pt x="749" y="192"/>
                </a:lnTo>
                <a:lnTo>
                  <a:pt x="765" y="92"/>
                </a:lnTo>
                <a:lnTo>
                  <a:pt x="785" y="20"/>
                </a:lnTo>
                <a:lnTo>
                  <a:pt x="801" y="0"/>
                </a:lnTo>
                <a:lnTo>
                  <a:pt x="817" y="4"/>
                </a:lnTo>
                <a:lnTo>
                  <a:pt x="833" y="92"/>
                </a:lnTo>
                <a:lnTo>
                  <a:pt x="849" y="136"/>
                </a:lnTo>
                <a:lnTo>
                  <a:pt x="865" y="212"/>
                </a:lnTo>
                <a:lnTo>
                  <a:pt x="881" y="212"/>
                </a:lnTo>
                <a:lnTo>
                  <a:pt x="897" y="240"/>
                </a:lnTo>
                <a:lnTo>
                  <a:pt x="913" y="212"/>
                </a:lnTo>
                <a:lnTo>
                  <a:pt x="929" y="212"/>
                </a:lnTo>
                <a:lnTo>
                  <a:pt x="945" y="248"/>
                </a:lnTo>
                <a:lnTo>
                  <a:pt x="961" y="232"/>
                </a:lnTo>
                <a:lnTo>
                  <a:pt x="977" y="216"/>
                </a:lnTo>
                <a:lnTo>
                  <a:pt x="993" y="224"/>
                </a:lnTo>
                <a:lnTo>
                  <a:pt x="1009" y="264"/>
                </a:lnTo>
                <a:lnTo>
                  <a:pt x="1029" y="216"/>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0" name="Freeform 264"/>
          <p:cNvSpPr>
            <a:spLocks/>
          </p:cNvSpPr>
          <p:nvPr/>
        </p:nvSpPr>
        <p:spPr bwMode="auto">
          <a:xfrm>
            <a:off x="5322756" y="5105400"/>
            <a:ext cx="1769666" cy="215900"/>
          </a:xfrm>
          <a:custGeom>
            <a:avLst/>
            <a:gdLst>
              <a:gd name="T0" fmla="*/ 20 w 1029"/>
              <a:gd name="T1" fmla="*/ 56 h 136"/>
              <a:gd name="T2" fmla="*/ 52 w 1029"/>
              <a:gd name="T3" fmla="*/ 100 h 136"/>
              <a:gd name="T4" fmla="*/ 84 w 1029"/>
              <a:gd name="T5" fmla="*/ 112 h 136"/>
              <a:gd name="T6" fmla="*/ 116 w 1029"/>
              <a:gd name="T7" fmla="*/ 112 h 136"/>
              <a:gd name="T8" fmla="*/ 148 w 1029"/>
              <a:gd name="T9" fmla="*/ 120 h 136"/>
              <a:gd name="T10" fmla="*/ 180 w 1029"/>
              <a:gd name="T11" fmla="*/ 128 h 136"/>
              <a:gd name="T12" fmla="*/ 212 w 1029"/>
              <a:gd name="T13" fmla="*/ 132 h 136"/>
              <a:gd name="T14" fmla="*/ 244 w 1029"/>
              <a:gd name="T15" fmla="*/ 100 h 136"/>
              <a:gd name="T16" fmla="*/ 280 w 1029"/>
              <a:gd name="T17" fmla="*/ 96 h 136"/>
              <a:gd name="T18" fmla="*/ 312 w 1029"/>
              <a:gd name="T19" fmla="*/ 92 h 136"/>
              <a:gd name="T20" fmla="*/ 344 w 1029"/>
              <a:gd name="T21" fmla="*/ 92 h 136"/>
              <a:gd name="T22" fmla="*/ 376 w 1029"/>
              <a:gd name="T23" fmla="*/ 92 h 136"/>
              <a:gd name="T24" fmla="*/ 409 w 1029"/>
              <a:gd name="T25" fmla="*/ 100 h 136"/>
              <a:gd name="T26" fmla="*/ 441 w 1029"/>
              <a:gd name="T27" fmla="*/ 104 h 136"/>
              <a:gd name="T28" fmla="*/ 473 w 1029"/>
              <a:gd name="T29" fmla="*/ 112 h 136"/>
              <a:gd name="T30" fmla="*/ 505 w 1029"/>
              <a:gd name="T31" fmla="*/ 112 h 136"/>
              <a:gd name="T32" fmla="*/ 541 w 1029"/>
              <a:gd name="T33" fmla="*/ 104 h 136"/>
              <a:gd name="T34" fmla="*/ 573 w 1029"/>
              <a:gd name="T35" fmla="*/ 112 h 136"/>
              <a:gd name="T36" fmla="*/ 605 w 1029"/>
              <a:gd name="T37" fmla="*/ 44 h 136"/>
              <a:gd name="T38" fmla="*/ 637 w 1029"/>
              <a:gd name="T39" fmla="*/ 56 h 136"/>
              <a:gd name="T40" fmla="*/ 669 w 1029"/>
              <a:gd name="T41" fmla="*/ 104 h 136"/>
              <a:gd name="T42" fmla="*/ 701 w 1029"/>
              <a:gd name="T43" fmla="*/ 96 h 136"/>
              <a:gd name="T44" fmla="*/ 733 w 1029"/>
              <a:gd name="T45" fmla="*/ 108 h 136"/>
              <a:gd name="T46" fmla="*/ 765 w 1029"/>
              <a:gd name="T47" fmla="*/ 104 h 136"/>
              <a:gd name="T48" fmla="*/ 801 w 1029"/>
              <a:gd name="T49" fmla="*/ 88 h 136"/>
              <a:gd name="T50" fmla="*/ 833 w 1029"/>
              <a:gd name="T51" fmla="*/ 96 h 136"/>
              <a:gd name="T52" fmla="*/ 865 w 1029"/>
              <a:gd name="T53" fmla="*/ 100 h 136"/>
              <a:gd name="T54" fmla="*/ 897 w 1029"/>
              <a:gd name="T55" fmla="*/ 100 h 136"/>
              <a:gd name="T56" fmla="*/ 929 w 1029"/>
              <a:gd name="T57" fmla="*/ 96 h 136"/>
              <a:gd name="T58" fmla="*/ 961 w 1029"/>
              <a:gd name="T59" fmla="*/ 92 h 136"/>
              <a:gd name="T60" fmla="*/ 993 w 1029"/>
              <a:gd name="T61" fmla="*/ 88 h 136"/>
              <a:gd name="T62" fmla="*/ 1029 w 1029"/>
              <a:gd name="T63" fmla="*/ 10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6">
                <a:moveTo>
                  <a:pt x="0" y="92"/>
                </a:moveTo>
                <a:lnTo>
                  <a:pt x="20" y="56"/>
                </a:lnTo>
                <a:lnTo>
                  <a:pt x="36" y="108"/>
                </a:lnTo>
                <a:lnTo>
                  <a:pt x="52" y="100"/>
                </a:lnTo>
                <a:lnTo>
                  <a:pt x="68" y="108"/>
                </a:lnTo>
                <a:lnTo>
                  <a:pt x="84" y="112"/>
                </a:lnTo>
                <a:lnTo>
                  <a:pt x="100" y="112"/>
                </a:lnTo>
                <a:lnTo>
                  <a:pt x="116" y="112"/>
                </a:lnTo>
                <a:lnTo>
                  <a:pt x="132" y="116"/>
                </a:lnTo>
                <a:lnTo>
                  <a:pt x="148" y="120"/>
                </a:lnTo>
                <a:lnTo>
                  <a:pt x="164" y="124"/>
                </a:lnTo>
                <a:lnTo>
                  <a:pt x="180" y="128"/>
                </a:lnTo>
                <a:lnTo>
                  <a:pt x="196" y="136"/>
                </a:lnTo>
                <a:lnTo>
                  <a:pt x="212" y="132"/>
                </a:lnTo>
                <a:lnTo>
                  <a:pt x="228" y="116"/>
                </a:lnTo>
                <a:lnTo>
                  <a:pt x="244" y="100"/>
                </a:lnTo>
                <a:lnTo>
                  <a:pt x="264" y="96"/>
                </a:lnTo>
                <a:lnTo>
                  <a:pt x="280" y="96"/>
                </a:lnTo>
                <a:lnTo>
                  <a:pt x="296" y="96"/>
                </a:lnTo>
                <a:lnTo>
                  <a:pt x="312" y="92"/>
                </a:lnTo>
                <a:lnTo>
                  <a:pt x="328" y="92"/>
                </a:lnTo>
                <a:lnTo>
                  <a:pt x="344" y="92"/>
                </a:lnTo>
                <a:lnTo>
                  <a:pt x="360" y="92"/>
                </a:lnTo>
                <a:lnTo>
                  <a:pt x="376" y="92"/>
                </a:lnTo>
                <a:lnTo>
                  <a:pt x="393" y="96"/>
                </a:lnTo>
                <a:lnTo>
                  <a:pt x="409" y="100"/>
                </a:lnTo>
                <a:lnTo>
                  <a:pt x="425" y="100"/>
                </a:lnTo>
                <a:lnTo>
                  <a:pt x="441" y="104"/>
                </a:lnTo>
                <a:lnTo>
                  <a:pt x="457" y="104"/>
                </a:lnTo>
                <a:lnTo>
                  <a:pt x="473" y="112"/>
                </a:lnTo>
                <a:lnTo>
                  <a:pt x="489" y="104"/>
                </a:lnTo>
                <a:lnTo>
                  <a:pt x="505" y="112"/>
                </a:lnTo>
                <a:lnTo>
                  <a:pt x="525" y="112"/>
                </a:lnTo>
                <a:lnTo>
                  <a:pt x="541" y="104"/>
                </a:lnTo>
                <a:lnTo>
                  <a:pt x="557" y="112"/>
                </a:lnTo>
                <a:lnTo>
                  <a:pt x="573" y="112"/>
                </a:lnTo>
                <a:lnTo>
                  <a:pt x="589" y="52"/>
                </a:lnTo>
                <a:lnTo>
                  <a:pt x="605" y="44"/>
                </a:lnTo>
                <a:lnTo>
                  <a:pt x="621" y="8"/>
                </a:lnTo>
                <a:lnTo>
                  <a:pt x="637" y="56"/>
                </a:lnTo>
                <a:lnTo>
                  <a:pt x="653" y="44"/>
                </a:lnTo>
                <a:lnTo>
                  <a:pt x="669" y="104"/>
                </a:lnTo>
                <a:lnTo>
                  <a:pt x="685" y="88"/>
                </a:lnTo>
                <a:lnTo>
                  <a:pt x="701" y="96"/>
                </a:lnTo>
                <a:lnTo>
                  <a:pt x="717" y="108"/>
                </a:lnTo>
                <a:lnTo>
                  <a:pt x="733" y="108"/>
                </a:lnTo>
                <a:lnTo>
                  <a:pt x="749" y="104"/>
                </a:lnTo>
                <a:lnTo>
                  <a:pt x="765" y="104"/>
                </a:lnTo>
                <a:lnTo>
                  <a:pt x="785" y="0"/>
                </a:lnTo>
                <a:lnTo>
                  <a:pt x="801" y="88"/>
                </a:lnTo>
                <a:lnTo>
                  <a:pt x="817" y="104"/>
                </a:lnTo>
                <a:lnTo>
                  <a:pt x="833" y="96"/>
                </a:lnTo>
                <a:lnTo>
                  <a:pt x="849" y="108"/>
                </a:lnTo>
                <a:lnTo>
                  <a:pt x="865" y="100"/>
                </a:lnTo>
                <a:lnTo>
                  <a:pt x="881" y="92"/>
                </a:lnTo>
                <a:lnTo>
                  <a:pt x="897" y="100"/>
                </a:lnTo>
                <a:lnTo>
                  <a:pt x="913" y="100"/>
                </a:lnTo>
                <a:lnTo>
                  <a:pt x="929" y="96"/>
                </a:lnTo>
                <a:lnTo>
                  <a:pt x="945" y="56"/>
                </a:lnTo>
                <a:lnTo>
                  <a:pt x="961" y="92"/>
                </a:lnTo>
                <a:lnTo>
                  <a:pt x="977" y="76"/>
                </a:lnTo>
                <a:lnTo>
                  <a:pt x="993" y="88"/>
                </a:lnTo>
                <a:lnTo>
                  <a:pt x="1009" y="100"/>
                </a:lnTo>
                <a:lnTo>
                  <a:pt x="1029" y="108"/>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1" name="Freeform 265"/>
          <p:cNvSpPr>
            <a:spLocks/>
          </p:cNvSpPr>
          <p:nvPr/>
        </p:nvSpPr>
        <p:spPr bwMode="auto">
          <a:xfrm>
            <a:off x="5322756" y="4864100"/>
            <a:ext cx="1769666" cy="539750"/>
          </a:xfrm>
          <a:custGeom>
            <a:avLst/>
            <a:gdLst>
              <a:gd name="T0" fmla="*/ 20 w 1029"/>
              <a:gd name="T1" fmla="*/ 236 h 340"/>
              <a:gd name="T2" fmla="*/ 52 w 1029"/>
              <a:gd name="T3" fmla="*/ 228 h 340"/>
              <a:gd name="T4" fmla="*/ 84 w 1029"/>
              <a:gd name="T5" fmla="*/ 232 h 340"/>
              <a:gd name="T6" fmla="*/ 116 w 1029"/>
              <a:gd name="T7" fmla="*/ 248 h 340"/>
              <a:gd name="T8" fmla="*/ 148 w 1029"/>
              <a:gd name="T9" fmla="*/ 228 h 340"/>
              <a:gd name="T10" fmla="*/ 180 w 1029"/>
              <a:gd name="T11" fmla="*/ 256 h 340"/>
              <a:gd name="T12" fmla="*/ 212 w 1029"/>
              <a:gd name="T13" fmla="*/ 260 h 340"/>
              <a:gd name="T14" fmla="*/ 244 w 1029"/>
              <a:gd name="T15" fmla="*/ 340 h 340"/>
              <a:gd name="T16" fmla="*/ 280 w 1029"/>
              <a:gd name="T17" fmla="*/ 268 h 340"/>
              <a:gd name="T18" fmla="*/ 312 w 1029"/>
              <a:gd name="T19" fmla="*/ 192 h 340"/>
              <a:gd name="T20" fmla="*/ 344 w 1029"/>
              <a:gd name="T21" fmla="*/ 188 h 340"/>
              <a:gd name="T22" fmla="*/ 376 w 1029"/>
              <a:gd name="T23" fmla="*/ 204 h 340"/>
              <a:gd name="T24" fmla="*/ 409 w 1029"/>
              <a:gd name="T25" fmla="*/ 212 h 340"/>
              <a:gd name="T26" fmla="*/ 441 w 1029"/>
              <a:gd name="T27" fmla="*/ 228 h 340"/>
              <a:gd name="T28" fmla="*/ 473 w 1029"/>
              <a:gd name="T29" fmla="*/ 236 h 340"/>
              <a:gd name="T30" fmla="*/ 505 w 1029"/>
              <a:gd name="T31" fmla="*/ 244 h 340"/>
              <a:gd name="T32" fmla="*/ 541 w 1029"/>
              <a:gd name="T33" fmla="*/ 256 h 340"/>
              <a:gd name="T34" fmla="*/ 573 w 1029"/>
              <a:gd name="T35" fmla="*/ 224 h 340"/>
              <a:gd name="T36" fmla="*/ 605 w 1029"/>
              <a:gd name="T37" fmla="*/ 272 h 340"/>
              <a:gd name="T38" fmla="*/ 637 w 1029"/>
              <a:gd name="T39" fmla="*/ 240 h 340"/>
              <a:gd name="T40" fmla="*/ 669 w 1029"/>
              <a:gd name="T41" fmla="*/ 220 h 340"/>
              <a:gd name="T42" fmla="*/ 701 w 1029"/>
              <a:gd name="T43" fmla="*/ 268 h 340"/>
              <a:gd name="T44" fmla="*/ 733 w 1029"/>
              <a:gd name="T45" fmla="*/ 260 h 340"/>
              <a:gd name="T46" fmla="*/ 765 w 1029"/>
              <a:gd name="T47" fmla="*/ 92 h 340"/>
              <a:gd name="T48" fmla="*/ 801 w 1029"/>
              <a:gd name="T49" fmla="*/ 0 h 340"/>
              <a:gd name="T50" fmla="*/ 833 w 1029"/>
              <a:gd name="T51" fmla="*/ 92 h 340"/>
              <a:gd name="T52" fmla="*/ 865 w 1029"/>
              <a:gd name="T53" fmla="*/ 212 h 340"/>
              <a:gd name="T54" fmla="*/ 897 w 1029"/>
              <a:gd name="T55" fmla="*/ 240 h 340"/>
              <a:gd name="T56" fmla="*/ 929 w 1029"/>
              <a:gd name="T57" fmla="*/ 212 h 340"/>
              <a:gd name="T58" fmla="*/ 961 w 1029"/>
              <a:gd name="T59" fmla="*/ 232 h 340"/>
              <a:gd name="T60" fmla="*/ 993 w 1029"/>
              <a:gd name="T61" fmla="*/ 224 h 340"/>
              <a:gd name="T62" fmla="*/ 1029 w 1029"/>
              <a:gd name="T63" fmla="*/ 21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40">
                <a:moveTo>
                  <a:pt x="0" y="244"/>
                </a:moveTo>
                <a:lnTo>
                  <a:pt x="20" y="236"/>
                </a:lnTo>
                <a:lnTo>
                  <a:pt x="36" y="240"/>
                </a:lnTo>
                <a:lnTo>
                  <a:pt x="52" y="228"/>
                </a:lnTo>
                <a:lnTo>
                  <a:pt x="68" y="264"/>
                </a:lnTo>
                <a:lnTo>
                  <a:pt x="84" y="232"/>
                </a:lnTo>
                <a:lnTo>
                  <a:pt x="100" y="224"/>
                </a:lnTo>
                <a:lnTo>
                  <a:pt x="116" y="248"/>
                </a:lnTo>
                <a:lnTo>
                  <a:pt x="132" y="256"/>
                </a:lnTo>
                <a:lnTo>
                  <a:pt x="148" y="228"/>
                </a:lnTo>
                <a:lnTo>
                  <a:pt x="164" y="220"/>
                </a:lnTo>
                <a:lnTo>
                  <a:pt x="180" y="256"/>
                </a:lnTo>
                <a:lnTo>
                  <a:pt x="196" y="236"/>
                </a:lnTo>
                <a:lnTo>
                  <a:pt x="212" y="260"/>
                </a:lnTo>
                <a:lnTo>
                  <a:pt x="228" y="316"/>
                </a:lnTo>
                <a:lnTo>
                  <a:pt x="244" y="340"/>
                </a:lnTo>
                <a:lnTo>
                  <a:pt x="264" y="328"/>
                </a:lnTo>
                <a:lnTo>
                  <a:pt x="280" y="268"/>
                </a:lnTo>
                <a:lnTo>
                  <a:pt x="296" y="220"/>
                </a:lnTo>
                <a:lnTo>
                  <a:pt x="312" y="192"/>
                </a:lnTo>
                <a:lnTo>
                  <a:pt x="328" y="172"/>
                </a:lnTo>
                <a:lnTo>
                  <a:pt x="344" y="188"/>
                </a:lnTo>
                <a:lnTo>
                  <a:pt x="360" y="184"/>
                </a:lnTo>
                <a:lnTo>
                  <a:pt x="376" y="204"/>
                </a:lnTo>
                <a:lnTo>
                  <a:pt x="393" y="216"/>
                </a:lnTo>
                <a:lnTo>
                  <a:pt x="409" y="212"/>
                </a:lnTo>
                <a:lnTo>
                  <a:pt x="425" y="224"/>
                </a:lnTo>
                <a:lnTo>
                  <a:pt x="441" y="228"/>
                </a:lnTo>
                <a:lnTo>
                  <a:pt x="457" y="224"/>
                </a:lnTo>
                <a:lnTo>
                  <a:pt x="473" y="236"/>
                </a:lnTo>
                <a:lnTo>
                  <a:pt x="489" y="244"/>
                </a:lnTo>
                <a:lnTo>
                  <a:pt x="505" y="244"/>
                </a:lnTo>
                <a:lnTo>
                  <a:pt x="525" y="252"/>
                </a:lnTo>
                <a:lnTo>
                  <a:pt x="541" y="256"/>
                </a:lnTo>
                <a:lnTo>
                  <a:pt x="557" y="236"/>
                </a:lnTo>
                <a:lnTo>
                  <a:pt x="573" y="224"/>
                </a:lnTo>
                <a:lnTo>
                  <a:pt x="589" y="244"/>
                </a:lnTo>
                <a:lnTo>
                  <a:pt x="605" y="272"/>
                </a:lnTo>
                <a:lnTo>
                  <a:pt x="621" y="264"/>
                </a:lnTo>
                <a:lnTo>
                  <a:pt x="637" y="240"/>
                </a:lnTo>
                <a:lnTo>
                  <a:pt x="653" y="248"/>
                </a:lnTo>
                <a:lnTo>
                  <a:pt x="669" y="220"/>
                </a:lnTo>
                <a:lnTo>
                  <a:pt x="685" y="268"/>
                </a:lnTo>
                <a:lnTo>
                  <a:pt x="701" y="268"/>
                </a:lnTo>
                <a:lnTo>
                  <a:pt x="717" y="260"/>
                </a:lnTo>
                <a:lnTo>
                  <a:pt x="733" y="260"/>
                </a:lnTo>
                <a:lnTo>
                  <a:pt x="749" y="192"/>
                </a:lnTo>
                <a:lnTo>
                  <a:pt x="765" y="92"/>
                </a:lnTo>
                <a:lnTo>
                  <a:pt x="785" y="20"/>
                </a:lnTo>
                <a:lnTo>
                  <a:pt x="801" y="0"/>
                </a:lnTo>
                <a:lnTo>
                  <a:pt x="817" y="4"/>
                </a:lnTo>
                <a:lnTo>
                  <a:pt x="833" y="92"/>
                </a:lnTo>
                <a:lnTo>
                  <a:pt x="849" y="136"/>
                </a:lnTo>
                <a:lnTo>
                  <a:pt x="865" y="212"/>
                </a:lnTo>
                <a:lnTo>
                  <a:pt x="881" y="212"/>
                </a:lnTo>
                <a:lnTo>
                  <a:pt x="897" y="240"/>
                </a:lnTo>
                <a:lnTo>
                  <a:pt x="913" y="212"/>
                </a:lnTo>
                <a:lnTo>
                  <a:pt x="929" y="212"/>
                </a:lnTo>
                <a:lnTo>
                  <a:pt x="945" y="248"/>
                </a:lnTo>
                <a:lnTo>
                  <a:pt x="961" y="232"/>
                </a:lnTo>
                <a:lnTo>
                  <a:pt x="977" y="216"/>
                </a:lnTo>
                <a:lnTo>
                  <a:pt x="993" y="224"/>
                </a:lnTo>
                <a:lnTo>
                  <a:pt x="1009" y="264"/>
                </a:lnTo>
                <a:lnTo>
                  <a:pt x="1029" y="216"/>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2" name="Freeform 266"/>
          <p:cNvSpPr>
            <a:spLocks/>
          </p:cNvSpPr>
          <p:nvPr/>
        </p:nvSpPr>
        <p:spPr bwMode="auto">
          <a:xfrm>
            <a:off x="5322756" y="4584700"/>
            <a:ext cx="1769666" cy="742950"/>
          </a:xfrm>
          <a:custGeom>
            <a:avLst/>
            <a:gdLst>
              <a:gd name="T0" fmla="*/ 36 w 1029"/>
              <a:gd name="T1" fmla="*/ 408 h 468"/>
              <a:gd name="T2" fmla="*/ 84 w 1029"/>
              <a:gd name="T3" fmla="*/ 408 h 468"/>
              <a:gd name="T4" fmla="*/ 132 w 1029"/>
              <a:gd name="T5" fmla="*/ 396 h 468"/>
              <a:gd name="T6" fmla="*/ 180 w 1029"/>
              <a:gd name="T7" fmla="*/ 280 h 468"/>
              <a:gd name="T8" fmla="*/ 228 w 1029"/>
              <a:gd name="T9" fmla="*/ 40 h 468"/>
              <a:gd name="T10" fmla="*/ 280 w 1029"/>
              <a:gd name="T11" fmla="*/ 80 h 468"/>
              <a:gd name="T12" fmla="*/ 328 w 1029"/>
              <a:gd name="T13" fmla="*/ 304 h 468"/>
              <a:gd name="T14" fmla="*/ 376 w 1029"/>
              <a:gd name="T15" fmla="*/ 384 h 468"/>
              <a:gd name="T16" fmla="*/ 425 w 1029"/>
              <a:gd name="T17" fmla="*/ 400 h 468"/>
              <a:gd name="T18" fmla="*/ 473 w 1029"/>
              <a:gd name="T19" fmla="*/ 408 h 468"/>
              <a:gd name="T20" fmla="*/ 525 w 1029"/>
              <a:gd name="T21" fmla="*/ 412 h 468"/>
              <a:gd name="T22" fmla="*/ 573 w 1029"/>
              <a:gd name="T23" fmla="*/ 408 h 468"/>
              <a:gd name="T24" fmla="*/ 621 w 1029"/>
              <a:gd name="T25" fmla="*/ 304 h 468"/>
              <a:gd name="T26" fmla="*/ 669 w 1029"/>
              <a:gd name="T27" fmla="*/ 404 h 468"/>
              <a:gd name="T28" fmla="*/ 717 w 1029"/>
              <a:gd name="T29" fmla="*/ 408 h 468"/>
              <a:gd name="T30" fmla="*/ 765 w 1029"/>
              <a:gd name="T31" fmla="*/ 404 h 468"/>
              <a:gd name="T32" fmla="*/ 817 w 1029"/>
              <a:gd name="T33" fmla="*/ 404 h 468"/>
              <a:gd name="T34" fmla="*/ 865 w 1029"/>
              <a:gd name="T35" fmla="*/ 400 h 468"/>
              <a:gd name="T36" fmla="*/ 913 w 1029"/>
              <a:gd name="T37" fmla="*/ 396 h 468"/>
              <a:gd name="T38" fmla="*/ 961 w 1029"/>
              <a:gd name="T39" fmla="*/ 388 h 468"/>
              <a:gd name="T40" fmla="*/ 1009 w 1029"/>
              <a:gd name="T41" fmla="*/ 400 h 468"/>
              <a:gd name="T42" fmla="*/ 1009 w 1029"/>
              <a:gd name="T43" fmla="*/ 460 h 468"/>
              <a:gd name="T44" fmla="*/ 961 w 1029"/>
              <a:gd name="T45" fmla="*/ 448 h 468"/>
              <a:gd name="T46" fmla="*/ 913 w 1029"/>
              <a:gd name="T47" fmla="*/ 456 h 468"/>
              <a:gd name="T48" fmla="*/ 865 w 1029"/>
              <a:gd name="T49" fmla="*/ 456 h 468"/>
              <a:gd name="T50" fmla="*/ 817 w 1029"/>
              <a:gd name="T51" fmla="*/ 460 h 468"/>
              <a:gd name="T52" fmla="*/ 765 w 1029"/>
              <a:gd name="T53" fmla="*/ 464 h 468"/>
              <a:gd name="T54" fmla="*/ 717 w 1029"/>
              <a:gd name="T55" fmla="*/ 468 h 468"/>
              <a:gd name="T56" fmla="*/ 669 w 1029"/>
              <a:gd name="T57" fmla="*/ 460 h 468"/>
              <a:gd name="T58" fmla="*/ 621 w 1029"/>
              <a:gd name="T59" fmla="*/ 364 h 468"/>
              <a:gd name="T60" fmla="*/ 573 w 1029"/>
              <a:gd name="T61" fmla="*/ 468 h 468"/>
              <a:gd name="T62" fmla="*/ 525 w 1029"/>
              <a:gd name="T63" fmla="*/ 468 h 468"/>
              <a:gd name="T64" fmla="*/ 473 w 1029"/>
              <a:gd name="T65" fmla="*/ 468 h 468"/>
              <a:gd name="T66" fmla="*/ 425 w 1029"/>
              <a:gd name="T67" fmla="*/ 460 h 468"/>
              <a:gd name="T68" fmla="*/ 376 w 1029"/>
              <a:gd name="T69" fmla="*/ 444 h 468"/>
              <a:gd name="T70" fmla="*/ 328 w 1029"/>
              <a:gd name="T71" fmla="*/ 368 h 468"/>
              <a:gd name="T72" fmla="*/ 280 w 1029"/>
              <a:gd name="T73" fmla="*/ 144 h 468"/>
              <a:gd name="T74" fmla="*/ 228 w 1029"/>
              <a:gd name="T75" fmla="*/ 100 h 468"/>
              <a:gd name="T76" fmla="*/ 180 w 1029"/>
              <a:gd name="T77" fmla="*/ 336 h 468"/>
              <a:gd name="T78" fmla="*/ 132 w 1029"/>
              <a:gd name="T79" fmla="*/ 456 h 468"/>
              <a:gd name="T80" fmla="*/ 84 w 1029"/>
              <a:gd name="T81" fmla="*/ 468 h 468"/>
              <a:gd name="T82" fmla="*/ 36 w 1029"/>
              <a:gd name="T83" fmla="*/ 468 h 468"/>
              <a:gd name="T84" fmla="*/ 0 w 1029"/>
              <a:gd name="T85" fmla="*/ 38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468">
                <a:moveTo>
                  <a:pt x="0" y="388"/>
                </a:moveTo>
                <a:lnTo>
                  <a:pt x="20" y="352"/>
                </a:lnTo>
                <a:lnTo>
                  <a:pt x="36" y="408"/>
                </a:lnTo>
                <a:lnTo>
                  <a:pt x="52" y="400"/>
                </a:lnTo>
                <a:lnTo>
                  <a:pt x="68" y="408"/>
                </a:lnTo>
                <a:lnTo>
                  <a:pt x="84" y="408"/>
                </a:lnTo>
                <a:lnTo>
                  <a:pt x="100" y="408"/>
                </a:lnTo>
                <a:lnTo>
                  <a:pt x="116" y="404"/>
                </a:lnTo>
                <a:lnTo>
                  <a:pt x="132" y="396"/>
                </a:lnTo>
                <a:lnTo>
                  <a:pt x="148" y="376"/>
                </a:lnTo>
                <a:lnTo>
                  <a:pt x="164" y="340"/>
                </a:lnTo>
                <a:lnTo>
                  <a:pt x="180" y="280"/>
                </a:lnTo>
                <a:lnTo>
                  <a:pt x="196" y="204"/>
                </a:lnTo>
                <a:lnTo>
                  <a:pt x="212" y="116"/>
                </a:lnTo>
                <a:lnTo>
                  <a:pt x="228" y="40"/>
                </a:lnTo>
                <a:lnTo>
                  <a:pt x="244" y="0"/>
                </a:lnTo>
                <a:lnTo>
                  <a:pt x="264" y="20"/>
                </a:lnTo>
                <a:lnTo>
                  <a:pt x="280" y="80"/>
                </a:lnTo>
                <a:lnTo>
                  <a:pt x="296" y="164"/>
                </a:lnTo>
                <a:lnTo>
                  <a:pt x="312" y="244"/>
                </a:lnTo>
                <a:lnTo>
                  <a:pt x="328" y="304"/>
                </a:lnTo>
                <a:lnTo>
                  <a:pt x="344" y="344"/>
                </a:lnTo>
                <a:lnTo>
                  <a:pt x="360" y="368"/>
                </a:lnTo>
                <a:lnTo>
                  <a:pt x="376" y="384"/>
                </a:lnTo>
                <a:lnTo>
                  <a:pt x="393" y="392"/>
                </a:lnTo>
                <a:lnTo>
                  <a:pt x="409" y="396"/>
                </a:lnTo>
                <a:lnTo>
                  <a:pt x="425" y="400"/>
                </a:lnTo>
                <a:lnTo>
                  <a:pt x="441" y="404"/>
                </a:lnTo>
                <a:lnTo>
                  <a:pt x="457" y="404"/>
                </a:lnTo>
                <a:lnTo>
                  <a:pt x="473" y="408"/>
                </a:lnTo>
                <a:lnTo>
                  <a:pt x="489" y="404"/>
                </a:lnTo>
                <a:lnTo>
                  <a:pt x="505" y="408"/>
                </a:lnTo>
                <a:lnTo>
                  <a:pt x="525" y="412"/>
                </a:lnTo>
                <a:lnTo>
                  <a:pt x="541" y="404"/>
                </a:lnTo>
                <a:lnTo>
                  <a:pt x="557" y="408"/>
                </a:lnTo>
                <a:lnTo>
                  <a:pt x="573" y="408"/>
                </a:lnTo>
                <a:lnTo>
                  <a:pt x="589" y="348"/>
                </a:lnTo>
                <a:lnTo>
                  <a:pt x="605" y="344"/>
                </a:lnTo>
                <a:lnTo>
                  <a:pt x="621" y="304"/>
                </a:lnTo>
                <a:lnTo>
                  <a:pt x="637" y="356"/>
                </a:lnTo>
                <a:lnTo>
                  <a:pt x="653" y="344"/>
                </a:lnTo>
                <a:lnTo>
                  <a:pt x="669" y="404"/>
                </a:lnTo>
                <a:lnTo>
                  <a:pt x="685" y="388"/>
                </a:lnTo>
                <a:lnTo>
                  <a:pt x="701" y="396"/>
                </a:lnTo>
                <a:lnTo>
                  <a:pt x="717" y="408"/>
                </a:lnTo>
                <a:lnTo>
                  <a:pt x="733" y="408"/>
                </a:lnTo>
                <a:lnTo>
                  <a:pt x="749" y="404"/>
                </a:lnTo>
                <a:lnTo>
                  <a:pt x="765" y="404"/>
                </a:lnTo>
                <a:lnTo>
                  <a:pt x="785" y="300"/>
                </a:lnTo>
                <a:lnTo>
                  <a:pt x="801" y="388"/>
                </a:lnTo>
                <a:lnTo>
                  <a:pt x="817" y="404"/>
                </a:lnTo>
                <a:lnTo>
                  <a:pt x="833" y="392"/>
                </a:lnTo>
                <a:lnTo>
                  <a:pt x="849" y="404"/>
                </a:lnTo>
                <a:lnTo>
                  <a:pt x="865" y="400"/>
                </a:lnTo>
                <a:lnTo>
                  <a:pt x="881" y="392"/>
                </a:lnTo>
                <a:lnTo>
                  <a:pt x="897" y="400"/>
                </a:lnTo>
                <a:lnTo>
                  <a:pt x="913" y="396"/>
                </a:lnTo>
                <a:lnTo>
                  <a:pt x="929" y="396"/>
                </a:lnTo>
                <a:lnTo>
                  <a:pt x="945" y="356"/>
                </a:lnTo>
                <a:lnTo>
                  <a:pt x="961" y="388"/>
                </a:lnTo>
                <a:lnTo>
                  <a:pt x="977" y="376"/>
                </a:lnTo>
                <a:lnTo>
                  <a:pt x="993" y="388"/>
                </a:lnTo>
                <a:lnTo>
                  <a:pt x="1009" y="400"/>
                </a:lnTo>
                <a:lnTo>
                  <a:pt x="1029" y="408"/>
                </a:lnTo>
                <a:lnTo>
                  <a:pt x="1029" y="464"/>
                </a:lnTo>
                <a:lnTo>
                  <a:pt x="1009" y="460"/>
                </a:lnTo>
                <a:lnTo>
                  <a:pt x="993" y="444"/>
                </a:lnTo>
                <a:lnTo>
                  <a:pt x="977" y="432"/>
                </a:lnTo>
                <a:lnTo>
                  <a:pt x="961" y="448"/>
                </a:lnTo>
                <a:lnTo>
                  <a:pt x="945" y="416"/>
                </a:lnTo>
                <a:lnTo>
                  <a:pt x="929" y="452"/>
                </a:lnTo>
                <a:lnTo>
                  <a:pt x="913" y="456"/>
                </a:lnTo>
                <a:lnTo>
                  <a:pt x="897" y="460"/>
                </a:lnTo>
                <a:lnTo>
                  <a:pt x="881" y="448"/>
                </a:lnTo>
                <a:lnTo>
                  <a:pt x="865" y="456"/>
                </a:lnTo>
                <a:lnTo>
                  <a:pt x="849" y="464"/>
                </a:lnTo>
                <a:lnTo>
                  <a:pt x="833" y="452"/>
                </a:lnTo>
                <a:lnTo>
                  <a:pt x="817" y="460"/>
                </a:lnTo>
                <a:lnTo>
                  <a:pt x="801" y="448"/>
                </a:lnTo>
                <a:lnTo>
                  <a:pt x="785" y="356"/>
                </a:lnTo>
                <a:lnTo>
                  <a:pt x="765" y="464"/>
                </a:lnTo>
                <a:lnTo>
                  <a:pt x="749" y="464"/>
                </a:lnTo>
                <a:lnTo>
                  <a:pt x="733" y="464"/>
                </a:lnTo>
                <a:lnTo>
                  <a:pt x="717" y="468"/>
                </a:lnTo>
                <a:lnTo>
                  <a:pt x="701" y="456"/>
                </a:lnTo>
                <a:lnTo>
                  <a:pt x="685" y="444"/>
                </a:lnTo>
                <a:lnTo>
                  <a:pt x="669" y="460"/>
                </a:lnTo>
                <a:lnTo>
                  <a:pt x="653" y="400"/>
                </a:lnTo>
                <a:lnTo>
                  <a:pt x="637" y="412"/>
                </a:lnTo>
                <a:lnTo>
                  <a:pt x="621" y="364"/>
                </a:lnTo>
                <a:lnTo>
                  <a:pt x="605" y="400"/>
                </a:lnTo>
                <a:lnTo>
                  <a:pt x="589" y="408"/>
                </a:lnTo>
                <a:lnTo>
                  <a:pt x="573" y="468"/>
                </a:lnTo>
                <a:lnTo>
                  <a:pt x="557" y="468"/>
                </a:lnTo>
                <a:lnTo>
                  <a:pt x="541" y="464"/>
                </a:lnTo>
                <a:lnTo>
                  <a:pt x="525" y="468"/>
                </a:lnTo>
                <a:lnTo>
                  <a:pt x="505" y="468"/>
                </a:lnTo>
                <a:lnTo>
                  <a:pt x="489" y="464"/>
                </a:lnTo>
                <a:lnTo>
                  <a:pt x="473" y="468"/>
                </a:lnTo>
                <a:lnTo>
                  <a:pt x="457" y="464"/>
                </a:lnTo>
                <a:lnTo>
                  <a:pt x="441" y="464"/>
                </a:lnTo>
                <a:lnTo>
                  <a:pt x="425" y="460"/>
                </a:lnTo>
                <a:lnTo>
                  <a:pt x="409" y="456"/>
                </a:lnTo>
                <a:lnTo>
                  <a:pt x="393" y="452"/>
                </a:lnTo>
                <a:lnTo>
                  <a:pt x="376" y="444"/>
                </a:lnTo>
                <a:lnTo>
                  <a:pt x="360" y="432"/>
                </a:lnTo>
                <a:lnTo>
                  <a:pt x="344" y="408"/>
                </a:lnTo>
                <a:lnTo>
                  <a:pt x="328" y="368"/>
                </a:lnTo>
                <a:lnTo>
                  <a:pt x="312" y="304"/>
                </a:lnTo>
                <a:lnTo>
                  <a:pt x="296" y="228"/>
                </a:lnTo>
                <a:lnTo>
                  <a:pt x="280" y="144"/>
                </a:lnTo>
                <a:lnTo>
                  <a:pt x="264" y="80"/>
                </a:lnTo>
                <a:lnTo>
                  <a:pt x="244" y="60"/>
                </a:lnTo>
                <a:lnTo>
                  <a:pt x="228" y="100"/>
                </a:lnTo>
                <a:lnTo>
                  <a:pt x="212" y="176"/>
                </a:lnTo>
                <a:lnTo>
                  <a:pt x="196" y="264"/>
                </a:lnTo>
                <a:lnTo>
                  <a:pt x="180" y="336"/>
                </a:lnTo>
                <a:lnTo>
                  <a:pt x="164" y="400"/>
                </a:lnTo>
                <a:lnTo>
                  <a:pt x="148" y="436"/>
                </a:lnTo>
                <a:lnTo>
                  <a:pt x="132" y="456"/>
                </a:lnTo>
                <a:lnTo>
                  <a:pt x="116" y="460"/>
                </a:lnTo>
                <a:lnTo>
                  <a:pt x="100" y="464"/>
                </a:lnTo>
                <a:lnTo>
                  <a:pt x="84" y="468"/>
                </a:lnTo>
                <a:lnTo>
                  <a:pt x="68" y="464"/>
                </a:lnTo>
                <a:lnTo>
                  <a:pt x="52" y="456"/>
                </a:lnTo>
                <a:lnTo>
                  <a:pt x="36" y="468"/>
                </a:lnTo>
                <a:lnTo>
                  <a:pt x="20" y="412"/>
                </a:lnTo>
                <a:lnTo>
                  <a:pt x="0" y="448"/>
                </a:lnTo>
                <a:lnTo>
                  <a:pt x="0" y="388"/>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43" name="Freeform 267"/>
          <p:cNvSpPr>
            <a:spLocks/>
          </p:cNvSpPr>
          <p:nvPr/>
        </p:nvSpPr>
        <p:spPr bwMode="auto">
          <a:xfrm>
            <a:off x="5322756" y="4584700"/>
            <a:ext cx="1769666" cy="742950"/>
          </a:xfrm>
          <a:custGeom>
            <a:avLst/>
            <a:gdLst>
              <a:gd name="T0" fmla="*/ 36 w 1029"/>
              <a:gd name="T1" fmla="*/ 408 h 468"/>
              <a:gd name="T2" fmla="*/ 84 w 1029"/>
              <a:gd name="T3" fmla="*/ 408 h 468"/>
              <a:gd name="T4" fmla="*/ 132 w 1029"/>
              <a:gd name="T5" fmla="*/ 396 h 468"/>
              <a:gd name="T6" fmla="*/ 180 w 1029"/>
              <a:gd name="T7" fmla="*/ 280 h 468"/>
              <a:gd name="T8" fmla="*/ 228 w 1029"/>
              <a:gd name="T9" fmla="*/ 40 h 468"/>
              <a:gd name="T10" fmla="*/ 280 w 1029"/>
              <a:gd name="T11" fmla="*/ 80 h 468"/>
              <a:gd name="T12" fmla="*/ 328 w 1029"/>
              <a:gd name="T13" fmla="*/ 304 h 468"/>
              <a:gd name="T14" fmla="*/ 376 w 1029"/>
              <a:gd name="T15" fmla="*/ 384 h 468"/>
              <a:gd name="T16" fmla="*/ 425 w 1029"/>
              <a:gd name="T17" fmla="*/ 400 h 468"/>
              <a:gd name="T18" fmla="*/ 473 w 1029"/>
              <a:gd name="T19" fmla="*/ 408 h 468"/>
              <a:gd name="T20" fmla="*/ 525 w 1029"/>
              <a:gd name="T21" fmla="*/ 412 h 468"/>
              <a:gd name="T22" fmla="*/ 573 w 1029"/>
              <a:gd name="T23" fmla="*/ 408 h 468"/>
              <a:gd name="T24" fmla="*/ 621 w 1029"/>
              <a:gd name="T25" fmla="*/ 304 h 468"/>
              <a:gd name="T26" fmla="*/ 669 w 1029"/>
              <a:gd name="T27" fmla="*/ 404 h 468"/>
              <a:gd name="T28" fmla="*/ 717 w 1029"/>
              <a:gd name="T29" fmla="*/ 408 h 468"/>
              <a:gd name="T30" fmla="*/ 765 w 1029"/>
              <a:gd name="T31" fmla="*/ 404 h 468"/>
              <a:gd name="T32" fmla="*/ 817 w 1029"/>
              <a:gd name="T33" fmla="*/ 404 h 468"/>
              <a:gd name="T34" fmla="*/ 865 w 1029"/>
              <a:gd name="T35" fmla="*/ 400 h 468"/>
              <a:gd name="T36" fmla="*/ 913 w 1029"/>
              <a:gd name="T37" fmla="*/ 396 h 468"/>
              <a:gd name="T38" fmla="*/ 961 w 1029"/>
              <a:gd name="T39" fmla="*/ 388 h 468"/>
              <a:gd name="T40" fmla="*/ 1009 w 1029"/>
              <a:gd name="T41" fmla="*/ 400 h 468"/>
              <a:gd name="T42" fmla="*/ 1009 w 1029"/>
              <a:gd name="T43" fmla="*/ 460 h 468"/>
              <a:gd name="T44" fmla="*/ 961 w 1029"/>
              <a:gd name="T45" fmla="*/ 448 h 468"/>
              <a:gd name="T46" fmla="*/ 913 w 1029"/>
              <a:gd name="T47" fmla="*/ 456 h 468"/>
              <a:gd name="T48" fmla="*/ 865 w 1029"/>
              <a:gd name="T49" fmla="*/ 456 h 468"/>
              <a:gd name="T50" fmla="*/ 817 w 1029"/>
              <a:gd name="T51" fmla="*/ 460 h 468"/>
              <a:gd name="T52" fmla="*/ 765 w 1029"/>
              <a:gd name="T53" fmla="*/ 464 h 468"/>
              <a:gd name="T54" fmla="*/ 717 w 1029"/>
              <a:gd name="T55" fmla="*/ 468 h 468"/>
              <a:gd name="T56" fmla="*/ 669 w 1029"/>
              <a:gd name="T57" fmla="*/ 460 h 468"/>
              <a:gd name="T58" fmla="*/ 621 w 1029"/>
              <a:gd name="T59" fmla="*/ 364 h 468"/>
              <a:gd name="T60" fmla="*/ 573 w 1029"/>
              <a:gd name="T61" fmla="*/ 468 h 468"/>
              <a:gd name="T62" fmla="*/ 525 w 1029"/>
              <a:gd name="T63" fmla="*/ 468 h 468"/>
              <a:gd name="T64" fmla="*/ 473 w 1029"/>
              <a:gd name="T65" fmla="*/ 468 h 468"/>
              <a:gd name="T66" fmla="*/ 425 w 1029"/>
              <a:gd name="T67" fmla="*/ 460 h 468"/>
              <a:gd name="T68" fmla="*/ 376 w 1029"/>
              <a:gd name="T69" fmla="*/ 444 h 468"/>
              <a:gd name="T70" fmla="*/ 328 w 1029"/>
              <a:gd name="T71" fmla="*/ 368 h 468"/>
              <a:gd name="T72" fmla="*/ 280 w 1029"/>
              <a:gd name="T73" fmla="*/ 144 h 468"/>
              <a:gd name="T74" fmla="*/ 228 w 1029"/>
              <a:gd name="T75" fmla="*/ 100 h 468"/>
              <a:gd name="T76" fmla="*/ 180 w 1029"/>
              <a:gd name="T77" fmla="*/ 336 h 468"/>
              <a:gd name="T78" fmla="*/ 132 w 1029"/>
              <a:gd name="T79" fmla="*/ 456 h 468"/>
              <a:gd name="T80" fmla="*/ 84 w 1029"/>
              <a:gd name="T81" fmla="*/ 468 h 468"/>
              <a:gd name="T82" fmla="*/ 36 w 1029"/>
              <a:gd name="T83" fmla="*/ 468 h 468"/>
              <a:gd name="T84" fmla="*/ 0 w 1029"/>
              <a:gd name="T85" fmla="*/ 38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468">
                <a:moveTo>
                  <a:pt x="0" y="388"/>
                </a:moveTo>
                <a:lnTo>
                  <a:pt x="20" y="352"/>
                </a:lnTo>
                <a:lnTo>
                  <a:pt x="36" y="408"/>
                </a:lnTo>
                <a:lnTo>
                  <a:pt x="52" y="400"/>
                </a:lnTo>
                <a:lnTo>
                  <a:pt x="68" y="408"/>
                </a:lnTo>
                <a:lnTo>
                  <a:pt x="84" y="408"/>
                </a:lnTo>
                <a:lnTo>
                  <a:pt x="100" y="408"/>
                </a:lnTo>
                <a:lnTo>
                  <a:pt x="116" y="404"/>
                </a:lnTo>
                <a:lnTo>
                  <a:pt x="132" y="396"/>
                </a:lnTo>
                <a:lnTo>
                  <a:pt x="148" y="376"/>
                </a:lnTo>
                <a:lnTo>
                  <a:pt x="164" y="340"/>
                </a:lnTo>
                <a:lnTo>
                  <a:pt x="180" y="280"/>
                </a:lnTo>
                <a:lnTo>
                  <a:pt x="196" y="204"/>
                </a:lnTo>
                <a:lnTo>
                  <a:pt x="212" y="116"/>
                </a:lnTo>
                <a:lnTo>
                  <a:pt x="228" y="40"/>
                </a:lnTo>
                <a:lnTo>
                  <a:pt x="244" y="0"/>
                </a:lnTo>
                <a:lnTo>
                  <a:pt x="264" y="20"/>
                </a:lnTo>
                <a:lnTo>
                  <a:pt x="280" y="80"/>
                </a:lnTo>
                <a:lnTo>
                  <a:pt x="296" y="164"/>
                </a:lnTo>
                <a:lnTo>
                  <a:pt x="312" y="244"/>
                </a:lnTo>
                <a:lnTo>
                  <a:pt x="328" y="304"/>
                </a:lnTo>
                <a:lnTo>
                  <a:pt x="344" y="344"/>
                </a:lnTo>
                <a:lnTo>
                  <a:pt x="360" y="368"/>
                </a:lnTo>
                <a:lnTo>
                  <a:pt x="376" y="384"/>
                </a:lnTo>
                <a:lnTo>
                  <a:pt x="393" y="392"/>
                </a:lnTo>
                <a:lnTo>
                  <a:pt x="409" y="396"/>
                </a:lnTo>
                <a:lnTo>
                  <a:pt x="425" y="400"/>
                </a:lnTo>
                <a:lnTo>
                  <a:pt x="441" y="404"/>
                </a:lnTo>
                <a:lnTo>
                  <a:pt x="457" y="404"/>
                </a:lnTo>
                <a:lnTo>
                  <a:pt x="473" y="408"/>
                </a:lnTo>
                <a:lnTo>
                  <a:pt x="489" y="404"/>
                </a:lnTo>
                <a:lnTo>
                  <a:pt x="505" y="408"/>
                </a:lnTo>
                <a:lnTo>
                  <a:pt x="525" y="412"/>
                </a:lnTo>
                <a:lnTo>
                  <a:pt x="541" y="404"/>
                </a:lnTo>
                <a:lnTo>
                  <a:pt x="557" y="408"/>
                </a:lnTo>
                <a:lnTo>
                  <a:pt x="573" y="408"/>
                </a:lnTo>
                <a:lnTo>
                  <a:pt x="589" y="348"/>
                </a:lnTo>
                <a:lnTo>
                  <a:pt x="605" y="344"/>
                </a:lnTo>
                <a:lnTo>
                  <a:pt x="621" y="304"/>
                </a:lnTo>
                <a:lnTo>
                  <a:pt x="637" y="356"/>
                </a:lnTo>
                <a:lnTo>
                  <a:pt x="653" y="344"/>
                </a:lnTo>
                <a:lnTo>
                  <a:pt x="669" y="404"/>
                </a:lnTo>
                <a:lnTo>
                  <a:pt x="685" y="388"/>
                </a:lnTo>
                <a:lnTo>
                  <a:pt x="701" y="396"/>
                </a:lnTo>
                <a:lnTo>
                  <a:pt x="717" y="408"/>
                </a:lnTo>
                <a:lnTo>
                  <a:pt x="733" y="408"/>
                </a:lnTo>
                <a:lnTo>
                  <a:pt x="749" y="404"/>
                </a:lnTo>
                <a:lnTo>
                  <a:pt x="765" y="404"/>
                </a:lnTo>
                <a:lnTo>
                  <a:pt x="785" y="300"/>
                </a:lnTo>
                <a:lnTo>
                  <a:pt x="801" y="388"/>
                </a:lnTo>
                <a:lnTo>
                  <a:pt x="817" y="404"/>
                </a:lnTo>
                <a:lnTo>
                  <a:pt x="833" y="392"/>
                </a:lnTo>
                <a:lnTo>
                  <a:pt x="849" y="404"/>
                </a:lnTo>
                <a:lnTo>
                  <a:pt x="865" y="400"/>
                </a:lnTo>
                <a:lnTo>
                  <a:pt x="881" y="392"/>
                </a:lnTo>
                <a:lnTo>
                  <a:pt x="897" y="400"/>
                </a:lnTo>
                <a:lnTo>
                  <a:pt x="913" y="396"/>
                </a:lnTo>
                <a:lnTo>
                  <a:pt x="929" y="396"/>
                </a:lnTo>
                <a:lnTo>
                  <a:pt x="945" y="356"/>
                </a:lnTo>
                <a:lnTo>
                  <a:pt x="961" y="388"/>
                </a:lnTo>
                <a:lnTo>
                  <a:pt x="977" y="376"/>
                </a:lnTo>
                <a:lnTo>
                  <a:pt x="993" y="388"/>
                </a:lnTo>
                <a:lnTo>
                  <a:pt x="1009" y="400"/>
                </a:lnTo>
                <a:lnTo>
                  <a:pt x="1029" y="408"/>
                </a:lnTo>
                <a:lnTo>
                  <a:pt x="1029" y="464"/>
                </a:lnTo>
                <a:lnTo>
                  <a:pt x="1009" y="460"/>
                </a:lnTo>
                <a:lnTo>
                  <a:pt x="993" y="444"/>
                </a:lnTo>
                <a:lnTo>
                  <a:pt x="977" y="432"/>
                </a:lnTo>
                <a:lnTo>
                  <a:pt x="961" y="448"/>
                </a:lnTo>
                <a:lnTo>
                  <a:pt x="945" y="416"/>
                </a:lnTo>
                <a:lnTo>
                  <a:pt x="929" y="452"/>
                </a:lnTo>
                <a:lnTo>
                  <a:pt x="913" y="456"/>
                </a:lnTo>
                <a:lnTo>
                  <a:pt x="897" y="460"/>
                </a:lnTo>
                <a:lnTo>
                  <a:pt x="881" y="448"/>
                </a:lnTo>
                <a:lnTo>
                  <a:pt x="865" y="456"/>
                </a:lnTo>
                <a:lnTo>
                  <a:pt x="849" y="464"/>
                </a:lnTo>
                <a:lnTo>
                  <a:pt x="833" y="452"/>
                </a:lnTo>
                <a:lnTo>
                  <a:pt x="817" y="460"/>
                </a:lnTo>
                <a:lnTo>
                  <a:pt x="801" y="448"/>
                </a:lnTo>
                <a:lnTo>
                  <a:pt x="785" y="356"/>
                </a:lnTo>
                <a:lnTo>
                  <a:pt x="765" y="464"/>
                </a:lnTo>
                <a:lnTo>
                  <a:pt x="749" y="464"/>
                </a:lnTo>
                <a:lnTo>
                  <a:pt x="733" y="464"/>
                </a:lnTo>
                <a:lnTo>
                  <a:pt x="717" y="468"/>
                </a:lnTo>
                <a:lnTo>
                  <a:pt x="701" y="456"/>
                </a:lnTo>
                <a:lnTo>
                  <a:pt x="685" y="444"/>
                </a:lnTo>
                <a:lnTo>
                  <a:pt x="669" y="460"/>
                </a:lnTo>
                <a:lnTo>
                  <a:pt x="653" y="400"/>
                </a:lnTo>
                <a:lnTo>
                  <a:pt x="637" y="412"/>
                </a:lnTo>
                <a:lnTo>
                  <a:pt x="621" y="364"/>
                </a:lnTo>
                <a:lnTo>
                  <a:pt x="605" y="400"/>
                </a:lnTo>
                <a:lnTo>
                  <a:pt x="589" y="408"/>
                </a:lnTo>
                <a:lnTo>
                  <a:pt x="573" y="468"/>
                </a:lnTo>
                <a:lnTo>
                  <a:pt x="557" y="468"/>
                </a:lnTo>
                <a:lnTo>
                  <a:pt x="541" y="464"/>
                </a:lnTo>
                <a:lnTo>
                  <a:pt x="525" y="468"/>
                </a:lnTo>
                <a:lnTo>
                  <a:pt x="505" y="468"/>
                </a:lnTo>
                <a:lnTo>
                  <a:pt x="489" y="464"/>
                </a:lnTo>
                <a:lnTo>
                  <a:pt x="473" y="468"/>
                </a:lnTo>
                <a:lnTo>
                  <a:pt x="457" y="464"/>
                </a:lnTo>
                <a:lnTo>
                  <a:pt x="441" y="464"/>
                </a:lnTo>
                <a:lnTo>
                  <a:pt x="425" y="460"/>
                </a:lnTo>
                <a:lnTo>
                  <a:pt x="409" y="456"/>
                </a:lnTo>
                <a:lnTo>
                  <a:pt x="393" y="452"/>
                </a:lnTo>
                <a:lnTo>
                  <a:pt x="376" y="444"/>
                </a:lnTo>
                <a:lnTo>
                  <a:pt x="360" y="432"/>
                </a:lnTo>
                <a:lnTo>
                  <a:pt x="344" y="408"/>
                </a:lnTo>
                <a:lnTo>
                  <a:pt x="328" y="368"/>
                </a:lnTo>
                <a:lnTo>
                  <a:pt x="312" y="304"/>
                </a:lnTo>
                <a:lnTo>
                  <a:pt x="296" y="228"/>
                </a:lnTo>
                <a:lnTo>
                  <a:pt x="280" y="144"/>
                </a:lnTo>
                <a:lnTo>
                  <a:pt x="264" y="80"/>
                </a:lnTo>
                <a:lnTo>
                  <a:pt x="244" y="60"/>
                </a:lnTo>
                <a:lnTo>
                  <a:pt x="228" y="100"/>
                </a:lnTo>
                <a:lnTo>
                  <a:pt x="212" y="176"/>
                </a:lnTo>
                <a:lnTo>
                  <a:pt x="196" y="264"/>
                </a:lnTo>
                <a:lnTo>
                  <a:pt x="180" y="336"/>
                </a:lnTo>
                <a:lnTo>
                  <a:pt x="164" y="400"/>
                </a:lnTo>
                <a:lnTo>
                  <a:pt x="148" y="436"/>
                </a:lnTo>
                <a:lnTo>
                  <a:pt x="132" y="456"/>
                </a:lnTo>
                <a:lnTo>
                  <a:pt x="116" y="460"/>
                </a:lnTo>
                <a:lnTo>
                  <a:pt x="100" y="464"/>
                </a:lnTo>
                <a:lnTo>
                  <a:pt x="84" y="468"/>
                </a:lnTo>
                <a:lnTo>
                  <a:pt x="68" y="464"/>
                </a:lnTo>
                <a:lnTo>
                  <a:pt x="52" y="456"/>
                </a:lnTo>
                <a:lnTo>
                  <a:pt x="36" y="468"/>
                </a:lnTo>
                <a:lnTo>
                  <a:pt x="20" y="412"/>
                </a:lnTo>
                <a:lnTo>
                  <a:pt x="0" y="448"/>
                </a:lnTo>
                <a:lnTo>
                  <a:pt x="0" y="388"/>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4" name="Freeform 268"/>
          <p:cNvSpPr>
            <a:spLocks/>
          </p:cNvSpPr>
          <p:nvPr/>
        </p:nvSpPr>
        <p:spPr bwMode="auto">
          <a:xfrm>
            <a:off x="5322756" y="4724400"/>
            <a:ext cx="1769666" cy="1054100"/>
          </a:xfrm>
          <a:custGeom>
            <a:avLst/>
            <a:gdLst>
              <a:gd name="T0" fmla="*/ 36 w 1029"/>
              <a:gd name="T1" fmla="*/ 244 h 664"/>
              <a:gd name="T2" fmla="*/ 84 w 1029"/>
              <a:gd name="T3" fmla="*/ 232 h 664"/>
              <a:gd name="T4" fmla="*/ 132 w 1029"/>
              <a:gd name="T5" fmla="*/ 260 h 664"/>
              <a:gd name="T6" fmla="*/ 180 w 1029"/>
              <a:gd name="T7" fmla="*/ 252 h 664"/>
              <a:gd name="T8" fmla="*/ 228 w 1029"/>
              <a:gd name="T9" fmla="*/ 232 h 664"/>
              <a:gd name="T10" fmla="*/ 280 w 1029"/>
              <a:gd name="T11" fmla="*/ 104 h 664"/>
              <a:gd name="T12" fmla="*/ 328 w 1029"/>
              <a:gd name="T13" fmla="*/ 12 h 664"/>
              <a:gd name="T14" fmla="*/ 376 w 1029"/>
              <a:gd name="T15" fmla="*/ 104 h 664"/>
              <a:gd name="T16" fmla="*/ 425 w 1029"/>
              <a:gd name="T17" fmla="*/ 184 h 664"/>
              <a:gd name="T18" fmla="*/ 473 w 1029"/>
              <a:gd name="T19" fmla="*/ 232 h 664"/>
              <a:gd name="T20" fmla="*/ 525 w 1029"/>
              <a:gd name="T21" fmla="*/ 252 h 664"/>
              <a:gd name="T22" fmla="*/ 573 w 1029"/>
              <a:gd name="T23" fmla="*/ 224 h 664"/>
              <a:gd name="T24" fmla="*/ 621 w 1029"/>
              <a:gd name="T25" fmla="*/ 256 h 664"/>
              <a:gd name="T26" fmla="*/ 669 w 1029"/>
              <a:gd name="T27" fmla="*/ 220 h 664"/>
              <a:gd name="T28" fmla="*/ 717 w 1029"/>
              <a:gd name="T29" fmla="*/ 260 h 664"/>
              <a:gd name="T30" fmla="*/ 765 w 1029"/>
              <a:gd name="T31" fmla="*/ 92 h 664"/>
              <a:gd name="T32" fmla="*/ 817 w 1029"/>
              <a:gd name="T33" fmla="*/ 4 h 664"/>
              <a:gd name="T34" fmla="*/ 865 w 1029"/>
              <a:gd name="T35" fmla="*/ 216 h 664"/>
              <a:gd name="T36" fmla="*/ 913 w 1029"/>
              <a:gd name="T37" fmla="*/ 212 h 664"/>
              <a:gd name="T38" fmla="*/ 961 w 1029"/>
              <a:gd name="T39" fmla="*/ 232 h 664"/>
              <a:gd name="T40" fmla="*/ 1009 w 1029"/>
              <a:gd name="T41" fmla="*/ 264 h 664"/>
              <a:gd name="T42" fmla="*/ 1009 w 1029"/>
              <a:gd name="T43" fmla="*/ 440 h 664"/>
              <a:gd name="T44" fmla="*/ 961 w 1029"/>
              <a:gd name="T45" fmla="*/ 408 h 664"/>
              <a:gd name="T46" fmla="*/ 913 w 1029"/>
              <a:gd name="T47" fmla="*/ 388 h 664"/>
              <a:gd name="T48" fmla="*/ 865 w 1029"/>
              <a:gd name="T49" fmla="*/ 388 h 664"/>
              <a:gd name="T50" fmla="*/ 817 w 1029"/>
              <a:gd name="T51" fmla="*/ 180 h 664"/>
              <a:gd name="T52" fmla="*/ 765 w 1029"/>
              <a:gd name="T53" fmla="*/ 268 h 664"/>
              <a:gd name="T54" fmla="*/ 717 w 1029"/>
              <a:gd name="T55" fmla="*/ 436 h 664"/>
              <a:gd name="T56" fmla="*/ 669 w 1029"/>
              <a:gd name="T57" fmla="*/ 396 h 664"/>
              <a:gd name="T58" fmla="*/ 621 w 1029"/>
              <a:gd name="T59" fmla="*/ 452 h 664"/>
              <a:gd name="T60" fmla="*/ 573 w 1029"/>
              <a:gd name="T61" fmla="*/ 400 h 664"/>
              <a:gd name="T62" fmla="*/ 525 w 1029"/>
              <a:gd name="T63" fmla="*/ 428 h 664"/>
              <a:gd name="T64" fmla="*/ 473 w 1029"/>
              <a:gd name="T65" fmla="*/ 420 h 664"/>
              <a:gd name="T66" fmla="*/ 425 w 1029"/>
              <a:gd name="T67" fmla="*/ 440 h 664"/>
              <a:gd name="T68" fmla="*/ 376 w 1029"/>
              <a:gd name="T69" fmla="*/ 480 h 664"/>
              <a:gd name="T70" fmla="*/ 328 w 1029"/>
              <a:gd name="T71" fmla="*/ 508 h 664"/>
              <a:gd name="T72" fmla="*/ 280 w 1029"/>
              <a:gd name="T73" fmla="*/ 608 h 664"/>
              <a:gd name="T74" fmla="*/ 228 w 1029"/>
              <a:gd name="T75" fmla="*/ 580 h 664"/>
              <a:gd name="T76" fmla="*/ 180 w 1029"/>
              <a:gd name="T77" fmla="*/ 436 h 664"/>
              <a:gd name="T78" fmla="*/ 132 w 1029"/>
              <a:gd name="T79" fmla="*/ 432 h 664"/>
              <a:gd name="T80" fmla="*/ 84 w 1029"/>
              <a:gd name="T81" fmla="*/ 408 h 664"/>
              <a:gd name="T82" fmla="*/ 36 w 1029"/>
              <a:gd name="T83" fmla="*/ 416 h 664"/>
              <a:gd name="T84" fmla="*/ 0 w 1029"/>
              <a:gd name="T85" fmla="*/ 24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664">
                <a:moveTo>
                  <a:pt x="0" y="244"/>
                </a:moveTo>
                <a:lnTo>
                  <a:pt x="20" y="236"/>
                </a:lnTo>
                <a:lnTo>
                  <a:pt x="36" y="244"/>
                </a:lnTo>
                <a:lnTo>
                  <a:pt x="52" y="232"/>
                </a:lnTo>
                <a:lnTo>
                  <a:pt x="68" y="264"/>
                </a:lnTo>
                <a:lnTo>
                  <a:pt x="84" y="232"/>
                </a:lnTo>
                <a:lnTo>
                  <a:pt x="100" y="228"/>
                </a:lnTo>
                <a:lnTo>
                  <a:pt x="116" y="252"/>
                </a:lnTo>
                <a:lnTo>
                  <a:pt x="132" y="260"/>
                </a:lnTo>
                <a:lnTo>
                  <a:pt x="148" y="228"/>
                </a:lnTo>
                <a:lnTo>
                  <a:pt x="164" y="220"/>
                </a:lnTo>
                <a:lnTo>
                  <a:pt x="180" y="252"/>
                </a:lnTo>
                <a:lnTo>
                  <a:pt x="196" y="220"/>
                </a:lnTo>
                <a:lnTo>
                  <a:pt x="212" y="216"/>
                </a:lnTo>
                <a:lnTo>
                  <a:pt x="228" y="232"/>
                </a:lnTo>
                <a:lnTo>
                  <a:pt x="244" y="204"/>
                </a:lnTo>
                <a:lnTo>
                  <a:pt x="264" y="172"/>
                </a:lnTo>
                <a:lnTo>
                  <a:pt x="280" y="104"/>
                </a:lnTo>
                <a:lnTo>
                  <a:pt x="296" y="52"/>
                </a:lnTo>
                <a:lnTo>
                  <a:pt x="312" y="28"/>
                </a:lnTo>
                <a:lnTo>
                  <a:pt x="328" y="12"/>
                </a:lnTo>
                <a:lnTo>
                  <a:pt x="344" y="40"/>
                </a:lnTo>
                <a:lnTo>
                  <a:pt x="360" y="52"/>
                </a:lnTo>
                <a:lnTo>
                  <a:pt x="376" y="104"/>
                </a:lnTo>
                <a:lnTo>
                  <a:pt x="393" y="140"/>
                </a:lnTo>
                <a:lnTo>
                  <a:pt x="409" y="156"/>
                </a:lnTo>
                <a:lnTo>
                  <a:pt x="425" y="184"/>
                </a:lnTo>
                <a:lnTo>
                  <a:pt x="441" y="204"/>
                </a:lnTo>
                <a:lnTo>
                  <a:pt x="457" y="208"/>
                </a:lnTo>
                <a:lnTo>
                  <a:pt x="473" y="232"/>
                </a:lnTo>
                <a:lnTo>
                  <a:pt x="489" y="240"/>
                </a:lnTo>
                <a:lnTo>
                  <a:pt x="505" y="244"/>
                </a:lnTo>
                <a:lnTo>
                  <a:pt x="525" y="252"/>
                </a:lnTo>
                <a:lnTo>
                  <a:pt x="541" y="256"/>
                </a:lnTo>
                <a:lnTo>
                  <a:pt x="557" y="236"/>
                </a:lnTo>
                <a:lnTo>
                  <a:pt x="573" y="224"/>
                </a:lnTo>
                <a:lnTo>
                  <a:pt x="589" y="244"/>
                </a:lnTo>
                <a:lnTo>
                  <a:pt x="605" y="268"/>
                </a:lnTo>
                <a:lnTo>
                  <a:pt x="621" y="256"/>
                </a:lnTo>
                <a:lnTo>
                  <a:pt x="637" y="236"/>
                </a:lnTo>
                <a:lnTo>
                  <a:pt x="653" y="244"/>
                </a:lnTo>
                <a:lnTo>
                  <a:pt x="669" y="220"/>
                </a:lnTo>
                <a:lnTo>
                  <a:pt x="685" y="264"/>
                </a:lnTo>
                <a:lnTo>
                  <a:pt x="701" y="268"/>
                </a:lnTo>
                <a:lnTo>
                  <a:pt x="717" y="260"/>
                </a:lnTo>
                <a:lnTo>
                  <a:pt x="733" y="260"/>
                </a:lnTo>
                <a:lnTo>
                  <a:pt x="749" y="192"/>
                </a:lnTo>
                <a:lnTo>
                  <a:pt x="765" y="92"/>
                </a:lnTo>
                <a:lnTo>
                  <a:pt x="785" y="8"/>
                </a:lnTo>
                <a:lnTo>
                  <a:pt x="801" y="0"/>
                </a:lnTo>
                <a:lnTo>
                  <a:pt x="817" y="4"/>
                </a:lnTo>
                <a:lnTo>
                  <a:pt x="833" y="92"/>
                </a:lnTo>
                <a:lnTo>
                  <a:pt x="849" y="136"/>
                </a:lnTo>
                <a:lnTo>
                  <a:pt x="865" y="216"/>
                </a:lnTo>
                <a:lnTo>
                  <a:pt x="881" y="212"/>
                </a:lnTo>
                <a:lnTo>
                  <a:pt x="897" y="240"/>
                </a:lnTo>
                <a:lnTo>
                  <a:pt x="913" y="212"/>
                </a:lnTo>
                <a:lnTo>
                  <a:pt x="929" y="212"/>
                </a:lnTo>
                <a:lnTo>
                  <a:pt x="945" y="248"/>
                </a:lnTo>
                <a:lnTo>
                  <a:pt x="961" y="232"/>
                </a:lnTo>
                <a:lnTo>
                  <a:pt x="977" y="216"/>
                </a:lnTo>
                <a:lnTo>
                  <a:pt x="993" y="224"/>
                </a:lnTo>
                <a:lnTo>
                  <a:pt x="1009" y="264"/>
                </a:lnTo>
                <a:lnTo>
                  <a:pt x="1029" y="216"/>
                </a:lnTo>
                <a:lnTo>
                  <a:pt x="1029" y="392"/>
                </a:lnTo>
                <a:lnTo>
                  <a:pt x="1009" y="440"/>
                </a:lnTo>
                <a:lnTo>
                  <a:pt x="993" y="400"/>
                </a:lnTo>
                <a:lnTo>
                  <a:pt x="977" y="392"/>
                </a:lnTo>
                <a:lnTo>
                  <a:pt x="961" y="408"/>
                </a:lnTo>
                <a:lnTo>
                  <a:pt x="945" y="424"/>
                </a:lnTo>
                <a:lnTo>
                  <a:pt x="929" y="384"/>
                </a:lnTo>
                <a:lnTo>
                  <a:pt x="913" y="388"/>
                </a:lnTo>
                <a:lnTo>
                  <a:pt x="897" y="416"/>
                </a:lnTo>
                <a:lnTo>
                  <a:pt x="881" y="388"/>
                </a:lnTo>
                <a:lnTo>
                  <a:pt x="865" y="388"/>
                </a:lnTo>
                <a:lnTo>
                  <a:pt x="849" y="308"/>
                </a:lnTo>
                <a:lnTo>
                  <a:pt x="833" y="268"/>
                </a:lnTo>
                <a:lnTo>
                  <a:pt x="817" y="180"/>
                </a:lnTo>
                <a:lnTo>
                  <a:pt x="801" y="180"/>
                </a:lnTo>
                <a:lnTo>
                  <a:pt x="785" y="208"/>
                </a:lnTo>
                <a:lnTo>
                  <a:pt x="765" y="268"/>
                </a:lnTo>
                <a:lnTo>
                  <a:pt x="749" y="368"/>
                </a:lnTo>
                <a:lnTo>
                  <a:pt x="733" y="436"/>
                </a:lnTo>
                <a:lnTo>
                  <a:pt x="717" y="436"/>
                </a:lnTo>
                <a:lnTo>
                  <a:pt x="701" y="444"/>
                </a:lnTo>
                <a:lnTo>
                  <a:pt x="685" y="444"/>
                </a:lnTo>
                <a:lnTo>
                  <a:pt x="669" y="396"/>
                </a:lnTo>
                <a:lnTo>
                  <a:pt x="653" y="432"/>
                </a:lnTo>
                <a:lnTo>
                  <a:pt x="637" y="420"/>
                </a:lnTo>
                <a:lnTo>
                  <a:pt x="621" y="452"/>
                </a:lnTo>
                <a:lnTo>
                  <a:pt x="605" y="448"/>
                </a:lnTo>
                <a:lnTo>
                  <a:pt x="589" y="424"/>
                </a:lnTo>
                <a:lnTo>
                  <a:pt x="573" y="400"/>
                </a:lnTo>
                <a:lnTo>
                  <a:pt x="557" y="412"/>
                </a:lnTo>
                <a:lnTo>
                  <a:pt x="541" y="436"/>
                </a:lnTo>
                <a:lnTo>
                  <a:pt x="525" y="428"/>
                </a:lnTo>
                <a:lnTo>
                  <a:pt x="505" y="424"/>
                </a:lnTo>
                <a:lnTo>
                  <a:pt x="489" y="424"/>
                </a:lnTo>
                <a:lnTo>
                  <a:pt x="473" y="420"/>
                </a:lnTo>
                <a:lnTo>
                  <a:pt x="457" y="412"/>
                </a:lnTo>
                <a:lnTo>
                  <a:pt x="441" y="428"/>
                </a:lnTo>
                <a:lnTo>
                  <a:pt x="425" y="440"/>
                </a:lnTo>
                <a:lnTo>
                  <a:pt x="409" y="444"/>
                </a:lnTo>
                <a:lnTo>
                  <a:pt x="393" y="468"/>
                </a:lnTo>
                <a:lnTo>
                  <a:pt x="376" y="480"/>
                </a:lnTo>
                <a:lnTo>
                  <a:pt x="360" y="492"/>
                </a:lnTo>
                <a:lnTo>
                  <a:pt x="344" y="516"/>
                </a:lnTo>
                <a:lnTo>
                  <a:pt x="328" y="508"/>
                </a:lnTo>
                <a:lnTo>
                  <a:pt x="312" y="532"/>
                </a:lnTo>
                <a:lnTo>
                  <a:pt x="296" y="560"/>
                </a:lnTo>
                <a:lnTo>
                  <a:pt x="280" y="608"/>
                </a:lnTo>
                <a:lnTo>
                  <a:pt x="264" y="664"/>
                </a:lnTo>
                <a:lnTo>
                  <a:pt x="244" y="652"/>
                </a:lnTo>
                <a:lnTo>
                  <a:pt x="228" y="580"/>
                </a:lnTo>
                <a:lnTo>
                  <a:pt x="212" y="480"/>
                </a:lnTo>
                <a:lnTo>
                  <a:pt x="196" y="432"/>
                </a:lnTo>
                <a:lnTo>
                  <a:pt x="180" y="436"/>
                </a:lnTo>
                <a:lnTo>
                  <a:pt x="164" y="396"/>
                </a:lnTo>
                <a:lnTo>
                  <a:pt x="148" y="400"/>
                </a:lnTo>
                <a:lnTo>
                  <a:pt x="132" y="432"/>
                </a:lnTo>
                <a:lnTo>
                  <a:pt x="116" y="424"/>
                </a:lnTo>
                <a:lnTo>
                  <a:pt x="100" y="400"/>
                </a:lnTo>
                <a:lnTo>
                  <a:pt x="84" y="408"/>
                </a:lnTo>
                <a:lnTo>
                  <a:pt x="68" y="436"/>
                </a:lnTo>
                <a:lnTo>
                  <a:pt x="52" y="404"/>
                </a:lnTo>
                <a:lnTo>
                  <a:pt x="36" y="416"/>
                </a:lnTo>
                <a:lnTo>
                  <a:pt x="20" y="416"/>
                </a:lnTo>
                <a:lnTo>
                  <a:pt x="0" y="416"/>
                </a:lnTo>
                <a:lnTo>
                  <a:pt x="0" y="244"/>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45" name="Freeform 269"/>
          <p:cNvSpPr>
            <a:spLocks/>
          </p:cNvSpPr>
          <p:nvPr/>
        </p:nvSpPr>
        <p:spPr bwMode="auto">
          <a:xfrm>
            <a:off x="5322756" y="4724400"/>
            <a:ext cx="1769666" cy="1054100"/>
          </a:xfrm>
          <a:custGeom>
            <a:avLst/>
            <a:gdLst>
              <a:gd name="T0" fmla="*/ 36 w 1029"/>
              <a:gd name="T1" fmla="*/ 244 h 664"/>
              <a:gd name="T2" fmla="*/ 84 w 1029"/>
              <a:gd name="T3" fmla="*/ 232 h 664"/>
              <a:gd name="T4" fmla="*/ 132 w 1029"/>
              <a:gd name="T5" fmla="*/ 260 h 664"/>
              <a:gd name="T6" fmla="*/ 180 w 1029"/>
              <a:gd name="T7" fmla="*/ 252 h 664"/>
              <a:gd name="T8" fmla="*/ 228 w 1029"/>
              <a:gd name="T9" fmla="*/ 232 h 664"/>
              <a:gd name="T10" fmla="*/ 280 w 1029"/>
              <a:gd name="T11" fmla="*/ 104 h 664"/>
              <a:gd name="T12" fmla="*/ 328 w 1029"/>
              <a:gd name="T13" fmla="*/ 12 h 664"/>
              <a:gd name="T14" fmla="*/ 376 w 1029"/>
              <a:gd name="T15" fmla="*/ 104 h 664"/>
              <a:gd name="T16" fmla="*/ 425 w 1029"/>
              <a:gd name="T17" fmla="*/ 184 h 664"/>
              <a:gd name="T18" fmla="*/ 473 w 1029"/>
              <a:gd name="T19" fmla="*/ 232 h 664"/>
              <a:gd name="T20" fmla="*/ 525 w 1029"/>
              <a:gd name="T21" fmla="*/ 252 h 664"/>
              <a:gd name="T22" fmla="*/ 573 w 1029"/>
              <a:gd name="T23" fmla="*/ 224 h 664"/>
              <a:gd name="T24" fmla="*/ 621 w 1029"/>
              <a:gd name="T25" fmla="*/ 256 h 664"/>
              <a:gd name="T26" fmla="*/ 669 w 1029"/>
              <a:gd name="T27" fmla="*/ 220 h 664"/>
              <a:gd name="T28" fmla="*/ 717 w 1029"/>
              <a:gd name="T29" fmla="*/ 260 h 664"/>
              <a:gd name="T30" fmla="*/ 765 w 1029"/>
              <a:gd name="T31" fmla="*/ 92 h 664"/>
              <a:gd name="T32" fmla="*/ 817 w 1029"/>
              <a:gd name="T33" fmla="*/ 4 h 664"/>
              <a:gd name="T34" fmla="*/ 865 w 1029"/>
              <a:gd name="T35" fmla="*/ 216 h 664"/>
              <a:gd name="T36" fmla="*/ 913 w 1029"/>
              <a:gd name="T37" fmla="*/ 212 h 664"/>
              <a:gd name="T38" fmla="*/ 961 w 1029"/>
              <a:gd name="T39" fmla="*/ 232 h 664"/>
              <a:gd name="T40" fmla="*/ 1009 w 1029"/>
              <a:gd name="T41" fmla="*/ 264 h 664"/>
              <a:gd name="T42" fmla="*/ 1009 w 1029"/>
              <a:gd name="T43" fmla="*/ 440 h 664"/>
              <a:gd name="T44" fmla="*/ 961 w 1029"/>
              <a:gd name="T45" fmla="*/ 408 h 664"/>
              <a:gd name="T46" fmla="*/ 913 w 1029"/>
              <a:gd name="T47" fmla="*/ 388 h 664"/>
              <a:gd name="T48" fmla="*/ 865 w 1029"/>
              <a:gd name="T49" fmla="*/ 388 h 664"/>
              <a:gd name="T50" fmla="*/ 817 w 1029"/>
              <a:gd name="T51" fmla="*/ 180 h 664"/>
              <a:gd name="T52" fmla="*/ 765 w 1029"/>
              <a:gd name="T53" fmla="*/ 268 h 664"/>
              <a:gd name="T54" fmla="*/ 717 w 1029"/>
              <a:gd name="T55" fmla="*/ 436 h 664"/>
              <a:gd name="T56" fmla="*/ 669 w 1029"/>
              <a:gd name="T57" fmla="*/ 396 h 664"/>
              <a:gd name="T58" fmla="*/ 621 w 1029"/>
              <a:gd name="T59" fmla="*/ 452 h 664"/>
              <a:gd name="T60" fmla="*/ 573 w 1029"/>
              <a:gd name="T61" fmla="*/ 400 h 664"/>
              <a:gd name="T62" fmla="*/ 525 w 1029"/>
              <a:gd name="T63" fmla="*/ 428 h 664"/>
              <a:gd name="T64" fmla="*/ 473 w 1029"/>
              <a:gd name="T65" fmla="*/ 420 h 664"/>
              <a:gd name="T66" fmla="*/ 425 w 1029"/>
              <a:gd name="T67" fmla="*/ 440 h 664"/>
              <a:gd name="T68" fmla="*/ 376 w 1029"/>
              <a:gd name="T69" fmla="*/ 480 h 664"/>
              <a:gd name="T70" fmla="*/ 328 w 1029"/>
              <a:gd name="T71" fmla="*/ 508 h 664"/>
              <a:gd name="T72" fmla="*/ 280 w 1029"/>
              <a:gd name="T73" fmla="*/ 608 h 664"/>
              <a:gd name="T74" fmla="*/ 228 w 1029"/>
              <a:gd name="T75" fmla="*/ 580 h 664"/>
              <a:gd name="T76" fmla="*/ 180 w 1029"/>
              <a:gd name="T77" fmla="*/ 436 h 664"/>
              <a:gd name="T78" fmla="*/ 132 w 1029"/>
              <a:gd name="T79" fmla="*/ 432 h 664"/>
              <a:gd name="T80" fmla="*/ 84 w 1029"/>
              <a:gd name="T81" fmla="*/ 408 h 664"/>
              <a:gd name="T82" fmla="*/ 36 w 1029"/>
              <a:gd name="T83" fmla="*/ 416 h 664"/>
              <a:gd name="T84" fmla="*/ 0 w 1029"/>
              <a:gd name="T85" fmla="*/ 24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664">
                <a:moveTo>
                  <a:pt x="0" y="244"/>
                </a:moveTo>
                <a:lnTo>
                  <a:pt x="20" y="236"/>
                </a:lnTo>
                <a:lnTo>
                  <a:pt x="36" y="244"/>
                </a:lnTo>
                <a:lnTo>
                  <a:pt x="52" y="232"/>
                </a:lnTo>
                <a:lnTo>
                  <a:pt x="68" y="264"/>
                </a:lnTo>
                <a:lnTo>
                  <a:pt x="84" y="232"/>
                </a:lnTo>
                <a:lnTo>
                  <a:pt x="100" y="228"/>
                </a:lnTo>
                <a:lnTo>
                  <a:pt x="116" y="252"/>
                </a:lnTo>
                <a:lnTo>
                  <a:pt x="132" y="260"/>
                </a:lnTo>
                <a:lnTo>
                  <a:pt x="148" y="228"/>
                </a:lnTo>
                <a:lnTo>
                  <a:pt x="164" y="220"/>
                </a:lnTo>
                <a:lnTo>
                  <a:pt x="180" y="252"/>
                </a:lnTo>
                <a:lnTo>
                  <a:pt x="196" y="220"/>
                </a:lnTo>
                <a:lnTo>
                  <a:pt x="212" y="216"/>
                </a:lnTo>
                <a:lnTo>
                  <a:pt x="228" y="232"/>
                </a:lnTo>
                <a:lnTo>
                  <a:pt x="244" y="204"/>
                </a:lnTo>
                <a:lnTo>
                  <a:pt x="264" y="172"/>
                </a:lnTo>
                <a:lnTo>
                  <a:pt x="280" y="104"/>
                </a:lnTo>
                <a:lnTo>
                  <a:pt x="296" y="52"/>
                </a:lnTo>
                <a:lnTo>
                  <a:pt x="312" y="28"/>
                </a:lnTo>
                <a:lnTo>
                  <a:pt x="328" y="12"/>
                </a:lnTo>
                <a:lnTo>
                  <a:pt x="344" y="40"/>
                </a:lnTo>
                <a:lnTo>
                  <a:pt x="360" y="52"/>
                </a:lnTo>
                <a:lnTo>
                  <a:pt x="376" y="104"/>
                </a:lnTo>
                <a:lnTo>
                  <a:pt x="393" y="140"/>
                </a:lnTo>
                <a:lnTo>
                  <a:pt x="409" y="156"/>
                </a:lnTo>
                <a:lnTo>
                  <a:pt x="425" y="184"/>
                </a:lnTo>
                <a:lnTo>
                  <a:pt x="441" y="204"/>
                </a:lnTo>
                <a:lnTo>
                  <a:pt x="457" y="208"/>
                </a:lnTo>
                <a:lnTo>
                  <a:pt x="473" y="232"/>
                </a:lnTo>
                <a:lnTo>
                  <a:pt x="489" y="240"/>
                </a:lnTo>
                <a:lnTo>
                  <a:pt x="505" y="244"/>
                </a:lnTo>
                <a:lnTo>
                  <a:pt x="525" y="252"/>
                </a:lnTo>
                <a:lnTo>
                  <a:pt x="541" y="256"/>
                </a:lnTo>
                <a:lnTo>
                  <a:pt x="557" y="236"/>
                </a:lnTo>
                <a:lnTo>
                  <a:pt x="573" y="224"/>
                </a:lnTo>
                <a:lnTo>
                  <a:pt x="589" y="244"/>
                </a:lnTo>
                <a:lnTo>
                  <a:pt x="605" y="268"/>
                </a:lnTo>
                <a:lnTo>
                  <a:pt x="621" y="256"/>
                </a:lnTo>
                <a:lnTo>
                  <a:pt x="637" y="236"/>
                </a:lnTo>
                <a:lnTo>
                  <a:pt x="653" y="244"/>
                </a:lnTo>
                <a:lnTo>
                  <a:pt x="669" y="220"/>
                </a:lnTo>
                <a:lnTo>
                  <a:pt x="685" y="264"/>
                </a:lnTo>
                <a:lnTo>
                  <a:pt x="701" y="268"/>
                </a:lnTo>
                <a:lnTo>
                  <a:pt x="717" y="260"/>
                </a:lnTo>
                <a:lnTo>
                  <a:pt x="733" y="260"/>
                </a:lnTo>
                <a:lnTo>
                  <a:pt x="749" y="192"/>
                </a:lnTo>
                <a:lnTo>
                  <a:pt x="765" y="92"/>
                </a:lnTo>
                <a:lnTo>
                  <a:pt x="785" y="8"/>
                </a:lnTo>
                <a:lnTo>
                  <a:pt x="801" y="0"/>
                </a:lnTo>
                <a:lnTo>
                  <a:pt x="817" y="4"/>
                </a:lnTo>
                <a:lnTo>
                  <a:pt x="833" y="92"/>
                </a:lnTo>
                <a:lnTo>
                  <a:pt x="849" y="136"/>
                </a:lnTo>
                <a:lnTo>
                  <a:pt x="865" y="216"/>
                </a:lnTo>
                <a:lnTo>
                  <a:pt x="881" y="212"/>
                </a:lnTo>
                <a:lnTo>
                  <a:pt x="897" y="240"/>
                </a:lnTo>
                <a:lnTo>
                  <a:pt x="913" y="212"/>
                </a:lnTo>
                <a:lnTo>
                  <a:pt x="929" y="212"/>
                </a:lnTo>
                <a:lnTo>
                  <a:pt x="945" y="248"/>
                </a:lnTo>
                <a:lnTo>
                  <a:pt x="961" y="232"/>
                </a:lnTo>
                <a:lnTo>
                  <a:pt x="977" y="216"/>
                </a:lnTo>
                <a:lnTo>
                  <a:pt x="993" y="224"/>
                </a:lnTo>
                <a:lnTo>
                  <a:pt x="1009" y="264"/>
                </a:lnTo>
                <a:lnTo>
                  <a:pt x="1029" y="216"/>
                </a:lnTo>
                <a:lnTo>
                  <a:pt x="1029" y="392"/>
                </a:lnTo>
                <a:lnTo>
                  <a:pt x="1009" y="440"/>
                </a:lnTo>
                <a:lnTo>
                  <a:pt x="993" y="400"/>
                </a:lnTo>
                <a:lnTo>
                  <a:pt x="977" y="392"/>
                </a:lnTo>
                <a:lnTo>
                  <a:pt x="961" y="408"/>
                </a:lnTo>
                <a:lnTo>
                  <a:pt x="945" y="424"/>
                </a:lnTo>
                <a:lnTo>
                  <a:pt x="929" y="384"/>
                </a:lnTo>
                <a:lnTo>
                  <a:pt x="913" y="388"/>
                </a:lnTo>
                <a:lnTo>
                  <a:pt x="897" y="416"/>
                </a:lnTo>
                <a:lnTo>
                  <a:pt x="881" y="388"/>
                </a:lnTo>
                <a:lnTo>
                  <a:pt x="865" y="388"/>
                </a:lnTo>
                <a:lnTo>
                  <a:pt x="849" y="308"/>
                </a:lnTo>
                <a:lnTo>
                  <a:pt x="833" y="268"/>
                </a:lnTo>
                <a:lnTo>
                  <a:pt x="817" y="180"/>
                </a:lnTo>
                <a:lnTo>
                  <a:pt x="801" y="180"/>
                </a:lnTo>
                <a:lnTo>
                  <a:pt x="785" y="208"/>
                </a:lnTo>
                <a:lnTo>
                  <a:pt x="765" y="268"/>
                </a:lnTo>
                <a:lnTo>
                  <a:pt x="749" y="368"/>
                </a:lnTo>
                <a:lnTo>
                  <a:pt x="733" y="436"/>
                </a:lnTo>
                <a:lnTo>
                  <a:pt x="717" y="436"/>
                </a:lnTo>
                <a:lnTo>
                  <a:pt x="701" y="444"/>
                </a:lnTo>
                <a:lnTo>
                  <a:pt x="685" y="444"/>
                </a:lnTo>
                <a:lnTo>
                  <a:pt x="669" y="396"/>
                </a:lnTo>
                <a:lnTo>
                  <a:pt x="653" y="432"/>
                </a:lnTo>
                <a:lnTo>
                  <a:pt x="637" y="420"/>
                </a:lnTo>
                <a:lnTo>
                  <a:pt x="621" y="452"/>
                </a:lnTo>
                <a:lnTo>
                  <a:pt x="605" y="448"/>
                </a:lnTo>
                <a:lnTo>
                  <a:pt x="589" y="424"/>
                </a:lnTo>
                <a:lnTo>
                  <a:pt x="573" y="400"/>
                </a:lnTo>
                <a:lnTo>
                  <a:pt x="557" y="412"/>
                </a:lnTo>
                <a:lnTo>
                  <a:pt x="541" y="436"/>
                </a:lnTo>
                <a:lnTo>
                  <a:pt x="525" y="428"/>
                </a:lnTo>
                <a:lnTo>
                  <a:pt x="505" y="424"/>
                </a:lnTo>
                <a:lnTo>
                  <a:pt x="489" y="424"/>
                </a:lnTo>
                <a:lnTo>
                  <a:pt x="473" y="420"/>
                </a:lnTo>
                <a:lnTo>
                  <a:pt x="457" y="412"/>
                </a:lnTo>
                <a:lnTo>
                  <a:pt x="441" y="428"/>
                </a:lnTo>
                <a:lnTo>
                  <a:pt x="425" y="440"/>
                </a:lnTo>
                <a:lnTo>
                  <a:pt x="409" y="444"/>
                </a:lnTo>
                <a:lnTo>
                  <a:pt x="393" y="468"/>
                </a:lnTo>
                <a:lnTo>
                  <a:pt x="376" y="480"/>
                </a:lnTo>
                <a:lnTo>
                  <a:pt x="360" y="492"/>
                </a:lnTo>
                <a:lnTo>
                  <a:pt x="344" y="516"/>
                </a:lnTo>
                <a:lnTo>
                  <a:pt x="328" y="508"/>
                </a:lnTo>
                <a:lnTo>
                  <a:pt x="312" y="532"/>
                </a:lnTo>
                <a:lnTo>
                  <a:pt x="296" y="560"/>
                </a:lnTo>
                <a:lnTo>
                  <a:pt x="280" y="608"/>
                </a:lnTo>
                <a:lnTo>
                  <a:pt x="264" y="664"/>
                </a:lnTo>
                <a:lnTo>
                  <a:pt x="244" y="652"/>
                </a:lnTo>
                <a:lnTo>
                  <a:pt x="228" y="580"/>
                </a:lnTo>
                <a:lnTo>
                  <a:pt x="212" y="480"/>
                </a:lnTo>
                <a:lnTo>
                  <a:pt x="196" y="432"/>
                </a:lnTo>
                <a:lnTo>
                  <a:pt x="180" y="436"/>
                </a:lnTo>
                <a:lnTo>
                  <a:pt x="164" y="396"/>
                </a:lnTo>
                <a:lnTo>
                  <a:pt x="148" y="400"/>
                </a:lnTo>
                <a:lnTo>
                  <a:pt x="132" y="432"/>
                </a:lnTo>
                <a:lnTo>
                  <a:pt x="116" y="424"/>
                </a:lnTo>
                <a:lnTo>
                  <a:pt x="100" y="400"/>
                </a:lnTo>
                <a:lnTo>
                  <a:pt x="84" y="408"/>
                </a:lnTo>
                <a:lnTo>
                  <a:pt x="68" y="436"/>
                </a:lnTo>
                <a:lnTo>
                  <a:pt x="52" y="404"/>
                </a:lnTo>
                <a:lnTo>
                  <a:pt x="36" y="416"/>
                </a:lnTo>
                <a:lnTo>
                  <a:pt x="20" y="416"/>
                </a:lnTo>
                <a:lnTo>
                  <a:pt x="0" y="416"/>
                </a:lnTo>
                <a:lnTo>
                  <a:pt x="0" y="244"/>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6" name="Freeform 270"/>
          <p:cNvSpPr>
            <a:spLocks/>
          </p:cNvSpPr>
          <p:nvPr/>
        </p:nvSpPr>
        <p:spPr bwMode="auto">
          <a:xfrm>
            <a:off x="5322756" y="4330700"/>
            <a:ext cx="1769666" cy="1009650"/>
          </a:xfrm>
          <a:custGeom>
            <a:avLst/>
            <a:gdLst>
              <a:gd name="T0" fmla="*/ 20 w 1029"/>
              <a:gd name="T1" fmla="*/ 580 h 636"/>
              <a:gd name="T2" fmla="*/ 52 w 1029"/>
              <a:gd name="T3" fmla="*/ 580 h 636"/>
              <a:gd name="T4" fmla="*/ 84 w 1029"/>
              <a:gd name="T5" fmla="*/ 580 h 636"/>
              <a:gd name="T6" fmla="*/ 116 w 1029"/>
              <a:gd name="T7" fmla="*/ 580 h 636"/>
              <a:gd name="T8" fmla="*/ 148 w 1029"/>
              <a:gd name="T9" fmla="*/ 580 h 636"/>
              <a:gd name="T10" fmla="*/ 180 w 1029"/>
              <a:gd name="T11" fmla="*/ 580 h 636"/>
              <a:gd name="T12" fmla="*/ 212 w 1029"/>
              <a:gd name="T13" fmla="*/ 580 h 636"/>
              <a:gd name="T14" fmla="*/ 244 w 1029"/>
              <a:gd name="T15" fmla="*/ 580 h 636"/>
              <a:gd name="T16" fmla="*/ 280 w 1029"/>
              <a:gd name="T17" fmla="*/ 580 h 636"/>
              <a:gd name="T18" fmla="*/ 312 w 1029"/>
              <a:gd name="T19" fmla="*/ 580 h 636"/>
              <a:gd name="T20" fmla="*/ 344 w 1029"/>
              <a:gd name="T21" fmla="*/ 580 h 636"/>
              <a:gd name="T22" fmla="*/ 376 w 1029"/>
              <a:gd name="T23" fmla="*/ 580 h 636"/>
              <a:gd name="T24" fmla="*/ 409 w 1029"/>
              <a:gd name="T25" fmla="*/ 580 h 636"/>
              <a:gd name="T26" fmla="*/ 441 w 1029"/>
              <a:gd name="T27" fmla="*/ 580 h 636"/>
              <a:gd name="T28" fmla="*/ 473 w 1029"/>
              <a:gd name="T29" fmla="*/ 580 h 636"/>
              <a:gd name="T30" fmla="*/ 505 w 1029"/>
              <a:gd name="T31" fmla="*/ 580 h 636"/>
              <a:gd name="T32" fmla="*/ 541 w 1029"/>
              <a:gd name="T33" fmla="*/ 600 h 636"/>
              <a:gd name="T34" fmla="*/ 573 w 1029"/>
              <a:gd name="T35" fmla="*/ 600 h 636"/>
              <a:gd name="T36" fmla="*/ 605 w 1029"/>
              <a:gd name="T37" fmla="*/ 604 h 636"/>
              <a:gd name="T38" fmla="*/ 637 w 1029"/>
              <a:gd name="T39" fmla="*/ 588 h 636"/>
              <a:gd name="T40" fmla="*/ 669 w 1029"/>
              <a:gd name="T41" fmla="*/ 584 h 636"/>
              <a:gd name="T42" fmla="*/ 701 w 1029"/>
              <a:gd name="T43" fmla="*/ 608 h 636"/>
              <a:gd name="T44" fmla="*/ 733 w 1029"/>
              <a:gd name="T45" fmla="*/ 636 h 636"/>
              <a:gd name="T46" fmla="*/ 765 w 1029"/>
              <a:gd name="T47" fmla="*/ 484 h 636"/>
              <a:gd name="T48" fmla="*/ 801 w 1029"/>
              <a:gd name="T49" fmla="*/ 176 h 636"/>
              <a:gd name="T50" fmla="*/ 833 w 1029"/>
              <a:gd name="T51" fmla="*/ 0 h 636"/>
              <a:gd name="T52" fmla="*/ 865 w 1029"/>
              <a:gd name="T53" fmla="*/ 68 h 636"/>
              <a:gd name="T54" fmla="*/ 897 w 1029"/>
              <a:gd name="T55" fmla="*/ 244 h 636"/>
              <a:gd name="T56" fmla="*/ 929 w 1029"/>
              <a:gd name="T57" fmla="*/ 352 h 636"/>
              <a:gd name="T58" fmla="*/ 961 w 1029"/>
              <a:gd name="T59" fmla="*/ 420 h 636"/>
              <a:gd name="T60" fmla="*/ 993 w 1029"/>
              <a:gd name="T61" fmla="*/ 460 h 636"/>
              <a:gd name="T62" fmla="*/ 1029 w 1029"/>
              <a:gd name="T63" fmla="*/ 50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36">
                <a:moveTo>
                  <a:pt x="0" y="580"/>
                </a:moveTo>
                <a:lnTo>
                  <a:pt x="20" y="580"/>
                </a:lnTo>
                <a:lnTo>
                  <a:pt x="36" y="580"/>
                </a:lnTo>
                <a:lnTo>
                  <a:pt x="52" y="580"/>
                </a:lnTo>
                <a:lnTo>
                  <a:pt x="68" y="580"/>
                </a:lnTo>
                <a:lnTo>
                  <a:pt x="84" y="580"/>
                </a:lnTo>
                <a:lnTo>
                  <a:pt x="100" y="580"/>
                </a:lnTo>
                <a:lnTo>
                  <a:pt x="116" y="580"/>
                </a:lnTo>
                <a:lnTo>
                  <a:pt x="132" y="580"/>
                </a:lnTo>
                <a:lnTo>
                  <a:pt x="148" y="580"/>
                </a:lnTo>
                <a:lnTo>
                  <a:pt x="164" y="580"/>
                </a:lnTo>
                <a:lnTo>
                  <a:pt x="180" y="580"/>
                </a:lnTo>
                <a:lnTo>
                  <a:pt x="196" y="580"/>
                </a:lnTo>
                <a:lnTo>
                  <a:pt x="212" y="580"/>
                </a:lnTo>
                <a:lnTo>
                  <a:pt x="228" y="580"/>
                </a:lnTo>
                <a:lnTo>
                  <a:pt x="244" y="580"/>
                </a:lnTo>
                <a:lnTo>
                  <a:pt x="264" y="580"/>
                </a:lnTo>
                <a:lnTo>
                  <a:pt x="280" y="580"/>
                </a:lnTo>
                <a:lnTo>
                  <a:pt x="296" y="580"/>
                </a:lnTo>
                <a:lnTo>
                  <a:pt x="312" y="580"/>
                </a:lnTo>
                <a:lnTo>
                  <a:pt x="328" y="580"/>
                </a:lnTo>
                <a:lnTo>
                  <a:pt x="344" y="580"/>
                </a:lnTo>
                <a:lnTo>
                  <a:pt x="360" y="580"/>
                </a:lnTo>
                <a:lnTo>
                  <a:pt x="376" y="580"/>
                </a:lnTo>
                <a:lnTo>
                  <a:pt x="393" y="580"/>
                </a:lnTo>
                <a:lnTo>
                  <a:pt x="409" y="580"/>
                </a:lnTo>
                <a:lnTo>
                  <a:pt x="425" y="580"/>
                </a:lnTo>
                <a:lnTo>
                  <a:pt x="441" y="580"/>
                </a:lnTo>
                <a:lnTo>
                  <a:pt x="457" y="580"/>
                </a:lnTo>
                <a:lnTo>
                  <a:pt x="473" y="580"/>
                </a:lnTo>
                <a:lnTo>
                  <a:pt x="489" y="580"/>
                </a:lnTo>
                <a:lnTo>
                  <a:pt x="505" y="580"/>
                </a:lnTo>
                <a:lnTo>
                  <a:pt x="525" y="592"/>
                </a:lnTo>
                <a:lnTo>
                  <a:pt x="541" y="600"/>
                </a:lnTo>
                <a:lnTo>
                  <a:pt x="557" y="592"/>
                </a:lnTo>
                <a:lnTo>
                  <a:pt x="573" y="600"/>
                </a:lnTo>
                <a:lnTo>
                  <a:pt x="589" y="584"/>
                </a:lnTo>
                <a:lnTo>
                  <a:pt x="605" y="604"/>
                </a:lnTo>
                <a:lnTo>
                  <a:pt x="621" y="584"/>
                </a:lnTo>
                <a:lnTo>
                  <a:pt x="637" y="588"/>
                </a:lnTo>
                <a:lnTo>
                  <a:pt x="653" y="588"/>
                </a:lnTo>
                <a:lnTo>
                  <a:pt x="669" y="584"/>
                </a:lnTo>
                <a:lnTo>
                  <a:pt x="685" y="592"/>
                </a:lnTo>
                <a:lnTo>
                  <a:pt x="701" y="608"/>
                </a:lnTo>
                <a:lnTo>
                  <a:pt x="717" y="628"/>
                </a:lnTo>
                <a:lnTo>
                  <a:pt x="733" y="636"/>
                </a:lnTo>
                <a:lnTo>
                  <a:pt x="749" y="612"/>
                </a:lnTo>
                <a:lnTo>
                  <a:pt x="765" y="484"/>
                </a:lnTo>
                <a:lnTo>
                  <a:pt x="785" y="332"/>
                </a:lnTo>
                <a:lnTo>
                  <a:pt x="801" y="176"/>
                </a:lnTo>
                <a:lnTo>
                  <a:pt x="817" y="56"/>
                </a:lnTo>
                <a:lnTo>
                  <a:pt x="833" y="0"/>
                </a:lnTo>
                <a:lnTo>
                  <a:pt x="849" y="12"/>
                </a:lnTo>
                <a:lnTo>
                  <a:pt x="865" y="68"/>
                </a:lnTo>
                <a:lnTo>
                  <a:pt x="881" y="160"/>
                </a:lnTo>
                <a:lnTo>
                  <a:pt x="897" y="244"/>
                </a:lnTo>
                <a:lnTo>
                  <a:pt x="913" y="296"/>
                </a:lnTo>
                <a:lnTo>
                  <a:pt x="929" y="352"/>
                </a:lnTo>
                <a:lnTo>
                  <a:pt x="945" y="380"/>
                </a:lnTo>
                <a:lnTo>
                  <a:pt x="961" y="420"/>
                </a:lnTo>
                <a:lnTo>
                  <a:pt x="977" y="440"/>
                </a:lnTo>
                <a:lnTo>
                  <a:pt x="993" y="460"/>
                </a:lnTo>
                <a:lnTo>
                  <a:pt x="1009" y="484"/>
                </a:lnTo>
                <a:lnTo>
                  <a:pt x="1029" y="50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7" name="Freeform 271"/>
          <p:cNvSpPr>
            <a:spLocks/>
          </p:cNvSpPr>
          <p:nvPr/>
        </p:nvSpPr>
        <p:spPr bwMode="auto">
          <a:xfrm>
            <a:off x="5322756" y="5105400"/>
            <a:ext cx="1769666" cy="215900"/>
          </a:xfrm>
          <a:custGeom>
            <a:avLst/>
            <a:gdLst>
              <a:gd name="T0" fmla="*/ 20 w 1029"/>
              <a:gd name="T1" fmla="*/ 56 h 136"/>
              <a:gd name="T2" fmla="*/ 52 w 1029"/>
              <a:gd name="T3" fmla="*/ 100 h 136"/>
              <a:gd name="T4" fmla="*/ 84 w 1029"/>
              <a:gd name="T5" fmla="*/ 112 h 136"/>
              <a:gd name="T6" fmla="*/ 116 w 1029"/>
              <a:gd name="T7" fmla="*/ 112 h 136"/>
              <a:gd name="T8" fmla="*/ 148 w 1029"/>
              <a:gd name="T9" fmla="*/ 120 h 136"/>
              <a:gd name="T10" fmla="*/ 180 w 1029"/>
              <a:gd name="T11" fmla="*/ 128 h 136"/>
              <a:gd name="T12" fmla="*/ 212 w 1029"/>
              <a:gd name="T13" fmla="*/ 132 h 136"/>
              <a:gd name="T14" fmla="*/ 244 w 1029"/>
              <a:gd name="T15" fmla="*/ 100 h 136"/>
              <a:gd name="T16" fmla="*/ 280 w 1029"/>
              <a:gd name="T17" fmla="*/ 96 h 136"/>
              <a:gd name="T18" fmla="*/ 312 w 1029"/>
              <a:gd name="T19" fmla="*/ 92 h 136"/>
              <a:gd name="T20" fmla="*/ 344 w 1029"/>
              <a:gd name="T21" fmla="*/ 92 h 136"/>
              <a:gd name="T22" fmla="*/ 376 w 1029"/>
              <a:gd name="T23" fmla="*/ 92 h 136"/>
              <a:gd name="T24" fmla="*/ 409 w 1029"/>
              <a:gd name="T25" fmla="*/ 100 h 136"/>
              <a:gd name="T26" fmla="*/ 441 w 1029"/>
              <a:gd name="T27" fmla="*/ 104 h 136"/>
              <a:gd name="T28" fmla="*/ 473 w 1029"/>
              <a:gd name="T29" fmla="*/ 112 h 136"/>
              <a:gd name="T30" fmla="*/ 505 w 1029"/>
              <a:gd name="T31" fmla="*/ 112 h 136"/>
              <a:gd name="T32" fmla="*/ 541 w 1029"/>
              <a:gd name="T33" fmla="*/ 104 h 136"/>
              <a:gd name="T34" fmla="*/ 573 w 1029"/>
              <a:gd name="T35" fmla="*/ 112 h 136"/>
              <a:gd name="T36" fmla="*/ 605 w 1029"/>
              <a:gd name="T37" fmla="*/ 44 h 136"/>
              <a:gd name="T38" fmla="*/ 637 w 1029"/>
              <a:gd name="T39" fmla="*/ 56 h 136"/>
              <a:gd name="T40" fmla="*/ 669 w 1029"/>
              <a:gd name="T41" fmla="*/ 104 h 136"/>
              <a:gd name="T42" fmla="*/ 701 w 1029"/>
              <a:gd name="T43" fmla="*/ 96 h 136"/>
              <a:gd name="T44" fmla="*/ 733 w 1029"/>
              <a:gd name="T45" fmla="*/ 108 h 136"/>
              <a:gd name="T46" fmla="*/ 765 w 1029"/>
              <a:gd name="T47" fmla="*/ 104 h 136"/>
              <a:gd name="T48" fmla="*/ 801 w 1029"/>
              <a:gd name="T49" fmla="*/ 88 h 136"/>
              <a:gd name="T50" fmla="*/ 833 w 1029"/>
              <a:gd name="T51" fmla="*/ 96 h 136"/>
              <a:gd name="T52" fmla="*/ 865 w 1029"/>
              <a:gd name="T53" fmla="*/ 100 h 136"/>
              <a:gd name="T54" fmla="*/ 897 w 1029"/>
              <a:gd name="T55" fmla="*/ 100 h 136"/>
              <a:gd name="T56" fmla="*/ 929 w 1029"/>
              <a:gd name="T57" fmla="*/ 96 h 136"/>
              <a:gd name="T58" fmla="*/ 961 w 1029"/>
              <a:gd name="T59" fmla="*/ 92 h 136"/>
              <a:gd name="T60" fmla="*/ 993 w 1029"/>
              <a:gd name="T61" fmla="*/ 88 h 136"/>
              <a:gd name="T62" fmla="*/ 1029 w 1029"/>
              <a:gd name="T63" fmla="*/ 10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6">
                <a:moveTo>
                  <a:pt x="0" y="92"/>
                </a:moveTo>
                <a:lnTo>
                  <a:pt x="20" y="56"/>
                </a:lnTo>
                <a:lnTo>
                  <a:pt x="36" y="108"/>
                </a:lnTo>
                <a:lnTo>
                  <a:pt x="52" y="100"/>
                </a:lnTo>
                <a:lnTo>
                  <a:pt x="68" y="108"/>
                </a:lnTo>
                <a:lnTo>
                  <a:pt x="84" y="112"/>
                </a:lnTo>
                <a:lnTo>
                  <a:pt x="100" y="112"/>
                </a:lnTo>
                <a:lnTo>
                  <a:pt x="116" y="112"/>
                </a:lnTo>
                <a:lnTo>
                  <a:pt x="132" y="116"/>
                </a:lnTo>
                <a:lnTo>
                  <a:pt x="148" y="120"/>
                </a:lnTo>
                <a:lnTo>
                  <a:pt x="164" y="124"/>
                </a:lnTo>
                <a:lnTo>
                  <a:pt x="180" y="128"/>
                </a:lnTo>
                <a:lnTo>
                  <a:pt x="196" y="136"/>
                </a:lnTo>
                <a:lnTo>
                  <a:pt x="212" y="132"/>
                </a:lnTo>
                <a:lnTo>
                  <a:pt x="228" y="116"/>
                </a:lnTo>
                <a:lnTo>
                  <a:pt x="244" y="100"/>
                </a:lnTo>
                <a:lnTo>
                  <a:pt x="264" y="96"/>
                </a:lnTo>
                <a:lnTo>
                  <a:pt x="280" y="96"/>
                </a:lnTo>
                <a:lnTo>
                  <a:pt x="296" y="96"/>
                </a:lnTo>
                <a:lnTo>
                  <a:pt x="312" y="92"/>
                </a:lnTo>
                <a:lnTo>
                  <a:pt x="328" y="92"/>
                </a:lnTo>
                <a:lnTo>
                  <a:pt x="344" y="92"/>
                </a:lnTo>
                <a:lnTo>
                  <a:pt x="360" y="92"/>
                </a:lnTo>
                <a:lnTo>
                  <a:pt x="376" y="92"/>
                </a:lnTo>
                <a:lnTo>
                  <a:pt x="393" y="96"/>
                </a:lnTo>
                <a:lnTo>
                  <a:pt x="409" y="100"/>
                </a:lnTo>
                <a:lnTo>
                  <a:pt x="425" y="100"/>
                </a:lnTo>
                <a:lnTo>
                  <a:pt x="441" y="104"/>
                </a:lnTo>
                <a:lnTo>
                  <a:pt x="457" y="104"/>
                </a:lnTo>
                <a:lnTo>
                  <a:pt x="473" y="112"/>
                </a:lnTo>
                <a:lnTo>
                  <a:pt x="489" y="104"/>
                </a:lnTo>
                <a:lnTo>
                  <a:pt x="505" y="112"/>
                </a:lnTo>
                <a:lnTo>
                  <a:pt x="525" y="112"/>
                </a:lnTo>
                <a:lnTo>
                  <a:pt x="541" y="104"/>
                </a:lnTo>
                <a:lnTo>
                  <a:pt x="557" y="112"/>
                </a:lnTo>
                <a:lnTo>
                  <a:pt x="573" y="112"/>
                </a:lnTo>
                <a:lnTo>
                  <a:pt x="589" y="52"/>
                </a:lnTo>
                <a:lnTo>
                  <a:pt x="605" y="44"/>
                </a:lnTo>
                <a:lnTo>
                  <a:pt x="621" y="8"/>
                </a:lnTo>
                <a:lnTo>
                  <a:pt x="637" y="56"/>
                </a:lnTo>
                <a:lnTo>
                  <a:pt x="653" y="44"/>
                </a:lnTo>
                <a:lnTo>
                  <a:pt x="669" y="104"/>
                </a:lnTo>
                <a:lnTo>
                  <a:pt x="685" y="88"/>
                </a:lnTo>
                <a:lnTo>
                  <a:pt x="701" y="96"/>
                </a:lnTo>
                <a:lnTo>
                  <a:pt x="717" y="108"/>
                </a:lnTo>
                <a:lnTo>
                  <a:pt x="733" y="108"/>
                </a:lnTo>
                <a:lnTo>
                  <a:pt x="749" y="104"/>
                </a:lnTo>
                <a:lnTo>
                  <a:pt x="765" y="104"/>
                </a:lnTo>
                <a:lnTo>
                  <a:pt x="785" y="0"/>
                </a:lnTo>
                <a:lnTo>
                  <a:pt x="801" y="88"/>
                </a:lnTo>
                <a:lnTo>
                  <a:pt x="817" y="104"/>
                </a:lnTo>
                <a:lnTo>
                  <a:pt x="833" y="96"/>
                </a:lnTo>
                <a:lnTo>
                  <a:pt x="849" y="108"/>
                </a:lnTo>
                <a:lnTo>
                  <a:pt x="865" y="100"/>
                </a:lnTo>
                <a:lnTo>
                  <a:pt x="881" y="92"/>
                </a:lnTo>
                <a:lnTo>
                  <a:pt x="897" y="100"/>
                </a:lnTo>
                <a:lnTo>
                  <a:pt x="913" y="100"/>
                </a:lnTo>
                <a:lnTo>
                  <a:pt x="929" y="96"/>
                </a:lnTo>
                <a:lnTo>
                  <a:pt x="945" y="56"/>
                </a:lnTo>
                <a:lnTo>
                  <a:pt x="961" y="92"/>
                </a:lnTo>
                <a:lnTo>
                  <a:pt x="977" y="76"/>
                </a:lnTo>
                <a:lnTo>
                  <a:pt x="993" y="88"/>
                </a:lnTo>
                <a:lnTo>
                  <a:pt x="1009" y="100"/>
                </a:lnTo>
                <a:lnTo>
                  <a:pt x="1029" y="108"/>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8" name="Freeform 272"/>
          <p:cNvSpPr>
            <a:spLocks/>
          </p:cNvSpPr>
          <p:nvPr/>
        </p:nvSpPr>
        <p:spPr bwMode="auto">
          <a:xfrm>
            <a:off x="5322756" y="4864100"/>
            <a:ext cx="1769666" cy="539750"/>
          </a:xfrm>
          <a:custGeom>
            <a:avLst/>
            <a:gdLst>
              <a:gd name="T0" fmla="*/ 20 w 1029"/>
              <a:gd name="T1" fmla="*/ 236 h 340"/>
              <a:gd name="T2" fmla="*/ 52 w 1029"/>
              <a:gd name="T3" fmla="*/ 228 h 340"/>
              <a:gd name="T4" fmla="*/ 84 w 1029"/>
              <a:gd name="T5" fmla="*/ 232 h 340"/>
              <a:gd name="T6" fmla="*/ 116 w 1029"/>
              <a:gd name="T7" fmla="*/ 248 h 340"/>
              <a:gd name="T8" fmla="*/ 148 w 1029"/>
              <a:gd name="T9" fmla="*/ 228 h 340"/>
              <a:gd name="T10" fmla="*/ 180 w 1029"/>
              <a:gd name="T11" fmla="*/ 256 h 340"/>
              <a:gd name="T12" fmla="*/ 212 w 1029"/>
              <a:gd name="T13" fmla="*/ 260 h 340"/>
              <a:gd name="T14" fmla="*/ 244 w 1029"/>
              <a:gd name="T15" fmla="*/ 340 h 340"/>
              <a:gd name="T16" fmla="*/ 280 w 1029"/>
              <a:gd name="T17" fmla="*/ 268 h 340"/>
              <a:gd name="T18" fmla="*/ 312 w 1029"/>
              <a:gd name="T19" fmla="*/ 192 h 340"/>
              <a:gd name="T20" fmla="*/ 344 w 1029"/>
              <a:gd name="T21" fmla="*/ 188 h 340"/>
              <a:gd name="T22" fmla="*/ 376 w 1029"/>
              <a:gd name="T23" fmla="*/ 204 h 340"/>
              <a:gd name="T24" fmla="*/ 409 w 1029"/>
              <a:gd name="T25" fmla="*/ 212 h 340"/>
              <a:gd name="T26" fmla="*/ 441 w 1029"/>
              <a:gd name="T27" fmla="*/ 228 h 340"/>
              <a:gd name="T28" fmla="*/ 473 w 1029"/>
              <a:gd name="T29" fmla="*/ 236 h 340"/>
              <a:gd name="T30" fmla="*/ 505 w 1029"/>
              <a:gd name="T31" fmla="*/ 244 h 340"/>
              <a:gd name="T32" fmla="*/ 541 w 1029"/>
              <a:gd name="T33" fmla="*/ 256 h 340"/>
              <a:gd name="T34" fmla="*/ 573 w 1029"/>
              <a:gd name="T35" fmla="*/ 224 h 340"/>
              <a:gd name="T36" fmla="*/ 605 w 1029"/>
              <a:gd name="T37" fmla="*/ 272 h 340"/>
              <a:gd name="T38" fmla="*/ 637 w 1029"/>
              <a:gd name="T39" fmla="*/ 240 h 340"/>
              <a:gd name="T40" fmla="*/ 669 w 1029"/>
              <a:gd name="T41" fmla="*/ 220 h 340"/>
              <a:gd name="T42" fmla="*/ 701 w 1029"/>
              <a:gd name="T43" fmla="*/ 268 h 340"/>
              <a:gd name="T44" fmla="*/ 733 w 1029"/>
              <a:gd name="T45" fmla="*/ 260 h 340"/>
              <a:gd name="T46" fmla="*/ 765 w 1029"/>
              <a:gd name="T47" fmla="*/ 92 h 340"/>
              <a:gd name="T48" fmla="*/ 801 w 1029"/>
              <a:gd name="T49" fmla="*/ 0 h 340"/>
              <a:gd name="T50" fmla="*/ 833 w 1029"/>
              <a:gd name="T51" fmla="*/ 92 h 340"/>
              <a:gd name="T52" fmla="*/ 865 w 1029"/>
              <a:gd name="T53" fmla="*/ 212 h 340"/>
              <a:gd name="T54" fmla="*/ 897 w 1029"/>
              <a:gd name="T55" fmla="*/ 240 h 340"/>
              <a:gd name="T56" fmla="*/ 929 w 1029"/>
              <a:gd name="T57" fmla="*/ 212 h 340"/>
              <a:gd name="T58" fmla="*/ 961 w 1029"/>
              <a:gd name="T59" fmla="*/ 232 h 340"/>
              <a:gd name="T60" fmla="*/ 993 w 1029"/>
              <a:gd name="T61" fmla="*/ 224 h 340"/>
              <a:gd name="T62" fmla="*/ 1029 w 1029"/>
              <a:gd name="T63" fmla="*/ 21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40">
                <a:moveTo>
                  <a:pt x="0" y="244"/>
                </a:moveTo>
                <a:lnTo>
                  <a:pt x="20" y="236"/>
                </a:lnTo>
                <a:lnTo>
                  <a:pt x="36" y="240"/>
                </a:lnTo>
                <a:lnTo>
                  <a:pt x="52" y="228"/>
                </a:lnTo>
                <a:lnTo>
                  <a:pt x="68" y="264"/>
                </a:lnTo>
                <a:lnTo>
                  <a:pt x="84" y="232"/>
                </a:lnTo>
                <a:lnTo>
                  <a:pt x="100" y="224"/>
                </a:lnTo>
                <a:lnTo>
                  <a:pt x="116" y="248"/>
                </a:lnTo>
                <a:lnTo>
                  <a:pt x="132" y="256"/>
                </a:lnTo>
                <a:lnTo>
                  <a:pt x="148" y="228"/>
                </a:lnTo>
                <a:lnTo>
                  <a:pt x="164" y="220"/>
                </a:lnTo>
                <a:lnTo>
                  <a:pt x="180" y="256"/>
                </a:lnTo>
                <a:lnTo>
                  <a:pt x="196" y="236"/>
                </a:lnTo>
                <a:lnTo>
                  <a:pt x="212" y="260"/>
                </a:lnTo>
                <a:lnTo>
                  <a:pt x="228" y="316"/>
                </a:lnTo>
                <a:lnTo>
                  <a:pt x="244" y="340"/>
                </a:lnTo>
                <a:lnTo>
                  <a:pt x="264" y="328"/>
                </a:lnTo>
                <a:lnTo>
                  <a:pt x="280" y="268"/>
                </a:lnTo>
                <a:lnTo>
                  <a:pt x="296" y="220"/>
                </a:lnTo>
                <a:lnTo>
                  <a:pt x="312" y="192"/>
                </a:lnTo>
                <a:lnTo>
                  <a:pt x="328" y="172"/>
                </a:lnTo>
                <a:lnTo>
                  <a:pt x="344" y="188"/>
                </a:lnTo>
                <a:lnTo>
                  <a:pt x="360" y="184"/>
                </a:lnTo>
                <a:lnTo>
                  <a:pt x="376" y="204"/>
                </a:lnTo>
                <a:lnTo>
                  <a:pt x="393" y="216"/>
                </a:lnTo>
                <a:lnTo>
                  <a:pt x="409" y="212"/>
                </a:lnTo>
                <a:lnTo>
                  <a:pt x="425" y="224"/>
                </a:lnTo>
                <a:lnTo>
                  <a:pt x="441" y="228"/>
                </a:lnTo>
                <a:lnTo>
                  <a:pt x="457" y="224"/>
                </a:lnTo>
                <a:lnTo>
                  <a:pt x="473" y="236"/>
                </a:lnTo>
                <a:lnTo>
                  <a:pt x="489" y="244"/>
                </a:lnTo>
                <a:lnTo>
                  <a:pt x="505" y="244"/>
                </a:lnTo>
                <a:lnTo>
                  <a:pt x="525" y="252"/>
                </a:lnTo>
                <a:lnTo>
                  <a:pt x="541" y="256"/>
                </a:lnTo>
                <a:lnTo>
                  <a:pt x="557" y="236"/>
                </a:lnTo>
                <a:lnTo>
                  <a:pt x="573" y="224"/>
                </a:lnTo>
                <a:lnTo>
                  <a:pt x="589" y="244"/>
                </a:lnTo>
                <a:lnTo>
                  <a:pt x="605" y="272"/>
                </a:lnTo>
                <a:lnTo>
                  <a:pt x="621" y="264"/>
                </a:lnTo>
                <a:lnTo>
                  <a:pt x="637" y="240"/>
                </a:lnTo>
                <a:lnTo>
                  <a:pt x="653" y="248"/>
                </a:lnTo>
                <a:lnTo>
                  <a:pt x="669" y="220"/>
                </a:lnTo>
                <a:lnTo>
                  <a:pt x="685" y="268"/>
                </a:lnTo>
                <a:lnTo>
                  <a:pt x="701" y="268"/>
                </a:lnTo>
                <a:lnTo>
                  <a:pt x="717" y="260"/>
                </a:lnTo>
                <a:lnTo>
                  <a:pt x="733" y="260"/>
                </a:lnTo>
                <a:lnTo>
                  <a:pt x="749" y="192"/>
                </a:lnTo>
                <a:lnTo>
                  <a:pt x="765" y="92"/>
                </a:lnTo>
                <a:lnTo>
                  <a:pt x="785" y="20"/>
                </a:lnTo>
                <a:lnTo>
                  <a:pt x="801" y="0"/>
                </a:lnTo>
                <a:lnTo>
                  <a:pt x="817" y="4"/>
                </a:lnTo>
                <a:lnTo>
                  <a:pt x="833" y="92"/>
                </a:lnTo>
                <a:lnTo>
                  <a:pt x="849" y="136"/>
                </a:lnTo>
                <a:lnTo>
                  <a:pt x="865" y="212"/>
                </a:lnTo>
                <a:lnTo>
                  <a:pt x="881" y="212"/>
                </a:lnTo>
                <a:lnTo>
                  <a:pt x="897" y="240"/>
                </a:lnTo>
                <a:lnTo>
                  <a:pt x="913" y="212"/>
                </a:lnTo>
                <a:lnTo>
                  <a:pt x="929" y="212"/>
                </a:lnTo>
                <a:lnTo>
                  <a:pt x="945" y="248"/>
                </a:lnTo>
                <a:lnTo>
                  <a:pt x="961" y="232"/>
                </a:lnTo>
                <a:lnTo>
                  <a:pt x="977" y="216"/>
                </a:lnTo>
                <a:lnTo>
                  <a:pt x="993" y="224"/>
                </a:lnTo>
                <a:lnTo>
                  <a:pt x="1009" y="264"/>
                </a:lnTo>
                <a:lnTo>
                  <a:pt x="1029" y="216"/>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9" name="Freeform 273"/>
          <p:cNvSpPr>
            <a:spLocks/>
          </p:cNvSpPr>
          <p:nvPr/>
        </p:nvSpPr>
        <p:spPr bwMode="auto">
          <a:xfrm>
            <a:off x="5322756" y="4629150"/>
            <a:ext cx="1769666" cy="654050"/>
          </a:xfrm>
          <a:custGeom>
            <a:avLst/>
            <a:gdLst>
              <a:gd name="T0" fmla="*/ 20 w 1029"/>
              <a:gd name="T1" fmla="*/ 356 h 412"/>
              <a:gd name="T2" fmla="*/ 52 w 1029"/>
              <a:gd name="T3" fmla="*/ 400 h 412"/>
              <a:gd name="T4" fmla="*/ 84 w 1029"/>
              <a:gd name="T5" fmla="*/ 408 h 412"/>
              <a:gd name="T6" fmla="*/ 116 w 1029"/>
              <a:gd name="T7" fmla="*/ 404 h 412"/>
              <a:gd name="T8" fmla="*/ 148 w 1029"/>
              <a:gd name="T9" fmla="*/ 380 h 412"/>
              <a:gd name="T10" fmla="*/ 180 w 1029"/>
              <a:gd name="T11" fmla="*/ 280 h 412"/>
              <a:gd name="T12" fmla="*/ 212 w 1029"/>
              <a:gd name="T13" fmla="*/ 120 h 412"/>
              <a:gd name="T14" fmla="*/ 244 w 1029"/>
              <a:gd name="T15" fmla="*/ 0 h 412"/>
              <a:gd name="T16" fmla="*/ 280 w 1029"/>
              <a:gd name="T17" fmla="*/ 84 h 412"/>
              <a:gd name="T18" fmla="*/ 312 w 1029"/>
              <a:gd name="T19" fmla="*/ 248 h 412"/>
              <a:gd name="T20" fmla="*/ 344 w 1029"/>
              <a:gd name="T21" fmla="*/ 348 h 412"/>
              <a:gd name="T22" fmla="*/ 376 w 1029"/>
              <a:gd name="T23" fmla="*/ 388 h 412"/>
              <a:gd name="T24" fmla="*/ 409 w 1029"/>
              <a:gd name="T25" fmla="*/ 400 h 412"/>
              <a:gd name="T26" fmla="*/ 441 w 1029"/>
              <a:gd name="T27" fmla="*/ 404 h 412"/>
              <a:gd name="T28" fmla="*/ 473 w 1029"/>
              <a:gd name="T29" fmla="*/ 412 h 412"/>
              <a:gd name="T30" fmla="*/ 505 w 1029"/>
              <a:gd name="T31" fmla="*/ 412 h 412"/>
              <a:gd name="T32" fmla="*/ 541 w 1029"/>
              <a:gd name="T33" fmla="*/ 404 h 412"/>
              <a:gd name="T34" fmla="*/ 573 w 1029"/>
              <a:gd name="T35" fmla="*/ 412 h 412"/>
              <a:gd name="T36" fmla="*/ 605 w 1029"/>
              <a:gd name="T37" fmla="*/ 344 h 412"/>
              <a:gd name="T38" fmla="*/ 637 w 1029"/>
              <a:gd name="T39" fmla="*/ 356 h 412"/>
              <a:gd name="T40" fmla="*/ 669 w 1029"/>
              <a:gd name="T41" fmla="*/ 404 h 412"/>
              <a:gd name="T42" fmla="*/ 701 w 1029"/>
              <a:gd name="T43" fmla="*/ 396 h 412"/>
              <a:gd name="T44" fmla="*/ 733 w 1029"/>
              <a:gd name="T45" fmla="*/ 408 h 412"/>
              <a:gd name="T46" fmla="*/ 765 w 1029"/>
              <a:gd name="T47" fmla="*/ 404 h 412"/>
              <a:gd name="T48" fmla="*/ 801 w 1029"/>
              <a:gd name="T49" fmla="*/ 388 h 412"/>
              <a:gd name="T50" fmla="*/ 833 w 1029"/>
              <a:gd name="T51" fmla="*/ 396 h 412"/>
              <a:gd name="T52" fmla="*/ 865 w 1029"/>
              <a:gd name="T53" fmla="*/ 400 h 412"/>
              <a:gd name="T54" fmla="*/ 897 w 1029"/>
              <a:gd name="T55" fmla="*/ 400 h 412"/>
              <a:gd name="T56" fmla="*/ 929 w 1029"/>
              <a:gd name="T57" fmla="*/ 396 h 412"/>
              <a:gd name="T58" fmla="*/ 961 w 1029"/>
              <a:gd name="T59" fmla="*/ 392 h 412"/>
              <a:gd name="T60" fmla="*/ 993 w 1029"/>
              <a:gd name="T61" fmla="*/ 388 h 412"/>
              <a:gd name="T62" fmla="*/ 1029 w 1029"/>
              <a:gd name="T63" fmla="*/ 40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12">
                <a:moveTo>
                  <a:pt x="0" y="392"/>
                </a:moveTo>
                <a:lnTo>
                  <a:pt x="20" y="356"/>
                </a:lnTo>
                <a:lnTo>
                  <a:pt x="36" y="408"/>
                </a:lnTo>
                <a:lnTo>
                  <a:pt x="52" y="400"/>
                </a:lnTo>
                <a:lnTo>
                  <a:pt x="68" y="408"/>
                </a:lnTo>
                <a:lnTo>
                  <a:pt x="84" y="408"/>
                </a:lnTo>
                <a:lnTo>
                  <a:pt x="100" y="408"/>
                </a:lnTo>
                <a:lnTo>
                  <a:pt x="116" y="404"/>
                </a:lnTo>
                <a:lnTo>
                  <a:pt x="132" y="396"/>
                </a:lnTo>
                <a:lnTo>
                  <a:pt x="148" y="380"/>
                </a:lnTo>
                <a:lnTo>
                  <a:pt x="164" y="340"/>
                </a:lnTo>
                <a:lnTo>
                  <a:pt x="180" y="280"/>
                </a:lnTo>
                <a:lnTo>
                  <a:pt x="196" y="208"/>
                </a:lnTo>
                <a:lnTo>
                  <a:pt x="212" y="120"/>
                </a:lnTo>
                <a:lnTo>
                  <a:pt x="228" y="40"/>
                </a:lnTo>
                <a:lnTo>
                  <a:pt x="244" y="0"/>
                </a:lnTo>
                <a:lnTo>
                  <a:pt x="264" y="20"/>
                </a:lnTo>
                <a:lnTo>
                  <a:pt x="280" y="84"/>
                </a:lnTo>
                <a:lnTo>
                  <a:pt x="296" y="168"/>
                </a:lnTo>
                <a:lnTo>
                  <a:pt x="312" y="248"/>
                </a:lnTo>
                <a:lnTo>
                  <a:pt x="328" y="308"/>
                </a:lnTo>
                <a:lnTo>
                  <a:pt x="344" y="348"/>
                </a:lnTo>
                <a:lnTo>
                  <a:pt x="360" y="372"/>
                </a:lnTo>
                <a:lnTo>
                  <a:pt x="376" y="388"/>
                </a:lnTo>
                <a:lnTo>
                  <a:pt x="393" y="396"/>
                </a:lnTo>
                <a:lnTo>
                  <a:pt x="409" y="400"/>
                </a:lnTo>
                <a:lnTo>
                  <a:pt x="425" y="400"/>
                </a:lnTo>
                <a:lnTo>
                  <a:pt x="441" y="404"/>
                </a:lnTo>
                <a:lnTo>
                  <a:pt x="457" y="404"/>
                </a:lnTo>
                <a:lnTo>
                  <a:pt x="473" y="412"/>
                </a:lnTo>
                <a:lnTo>
                  <a:pt x="489" y="404"/>
                </a:lnTo>
                <a:lnTo>
                  <a:pt x="505" y="412"/>
                </a:lnTo>
                <a:lnTo>
                  <a:pt x="525" y="412"/>
                </a:lnTo>
                <a:lnTo>
                  <a:pt x="541" y="404"/>
                </a:lnTo>
                <a:lnTo>
                  <a:pt x="557" y="412"/>
                </a:lnTo>
                <a:lnTo>
                  <a:pt x="573" y="412"/>
                </a:lnTo>
                <a:lnTo>
                  <a:pt x="589" y="352"/>
                </a:lnTo>
                <a:lnTo>
                  <a:pt x="605" y="344"/>
                </a:lnTo>
                <a:lnTo>
                  <a:pt x="621" y="308"/>
                </a:lnTo>
                <a:lnTo>
                  <a:pt x="637" y="356"/>
                </a:lnTo>
                <a:lnTo>
                  <a:pt x="653" y="344"/>
                </a:lnTo>
                <a:lnTo>
                  <a:pt x="669" y="404"/>
                </a:lnTo>
                <a:lnTo>
                  <a:pt x="685" y="388"/>
                </a:lnTo>
                <a:lnTo>
                  <a:pt x="701" y="396"/>
                </a:lnTo>
                <a:lnTo>
                  <a:pt x="717" y="408"/>
                </a:lnTo>
                <a:lnTo>
                  <a:pt x="733" y="408"/>
                </a:lnTo>
                <a:lnTo>
                  <a:pt x="749" y="404"/>
                </a:lnTo>
                <a:lnTo>
                  <a:pt x="765" y="404"/>
                </a:lnTo>
                <a:lnTo>
                  <a:pt x="785" y="300"/>
                </a:lnTo>
                <a:lnTo>
                  <a:pt x="801" y="388"/>
                </a:lnTo>
                <a:lnTo>
                  <a:pt x="817" y="404"/>
                </a:lnTo>
                <a:lnTo>
                  <a:pt x="833" y="396"/>
                </a:lnTo>
                <a:lnTo>
                  <a:pt x="849" y="408"/>
                </a:lnTo>
                <a:lnTo>
                  <a:pt x="865" y="400"/>
                </a:lnTo>
                <a:lnTo>
                  <a:pt x="881" y="392"/>
                </a:lnTo>
                <a:lnTo>
                  <a:pt x="897" y="400"/>
                </a:lnTo>
                <a:lnTo>
                  <a:pt x="913" y="400"/>
                </a:lnTo>
                <a:lnTo>
                  <a:pt x="929" y="396"/>
                </a:lnTo>
                <a:lnTo>
                  <a:pt x="945" y="356"/>
                </a:lnTo>
                <a:lnTo>
                  <a:pt x="961" y="392"/>
                </a:lnTo>
                <a:lnTo>
                  <a:pt x="977" y="376"/>
                </a:lnTo>
                <a:lnTo>
                  <a:pt x="993" y="388"/>
                </a:lnTo>
                <a:lnTo>
                  <a:pt x="1009" y="400"/>
                </a:lnTo>
                <a:lnTo>
                  <a:pt x="1029" y="40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0" name="Freeform 274"/>
          <p:cNvSpPr>
            <a:spLocks/>
          </p:cNvSpPr>
          <p:nvPr/>
        </p:nvSpPr>
        <p:spPr bwMode="auto">
          <a:xfrm>
            <a:off x="5322756" y="4864100"/>
            <a:ext cx="1769666" cy="539750"/>
          </a:xfrm>
          <a:custGeom>
            <a:avLst/>
            <a:gdLst>
              <a:gd name="T0" fmla="*/ 20 w 1029"/>
              <a:gd name="T1" fmla="*/ 236 h 340"/>
              <a:gd name="T2" fmla="*/ 52 w 1029"/>
              <a:gd name="T3" fmla="*/ 228 h 340"/>
              <a:gd name="T4" fmla="*/ 84 w 1029"/>
              <a:gd name="T5" fmla="*/ 232 h 340"/>
              <a:gd name="T6" fmla="*/ 116 w 1029"/>
              <a:gd name="T7" fmla="*/ 248 h 340"/>
              <a:gd name="T8" fmla="*/ 148 w 1029"/>
              <a:gd name="T9" fmla="*/ 228 h 340"/>
              <a:gd name="T10" fmla="*/ 180 w 1029"/>
              <a:gd name="T11" fmla="*/ 256 h 340"/>
              <a:gd name="T12" fmla="*/ 212 w 1029"/>
              <a:gd name="T13" fmla="*/ 260 h 340"/>
              <a:gd name="T14" fmla="*/ 244 w 1029"/>
              <a:gd name="T15" fmla="*/ 340 h 340"/>
              <a:gd name="T16" fmla="*/ 280 w 1029"/>
              <a:gd name="T17" fmla="*/ 268 h 340"/>
              <a:gd name="T18" fmla="*/ 312 w 1029"/>
              <a:gd name="T19" fmla="*/ 192 h 340"/>
              <a:gd name="T20" fmla="*/ 344 w 1029"/>
              <a:gd name="T21" fmla="*/ 188 h 340"/>
              <a:gd name="T22" fmla="*/ 376 w 1029"/>
              <a:gd name="T23" fmla="*/ 204 h 340"/>
              <a:gd name="T24" fmla="*/ 409 w 1029"/>
              <a:gd name="T25" fmla="*/ 212 h 340"/>
              <a:gd name="T26" fmla="*/ 441 w 1029"/>
              <a:gd name="T27" fmla="*/ 228 h 340"/>
              <a:gd name="T28" fmla="*/ 473 w 1029"/>
              <a:gd name="T29" fmla="*/ 236 h 340"/>
              <a:gd name="T30" fmla="*/ 505 w 1029"/>
              <a:gd name="T31" fmla="*/ 244 h 340"/>
              <a:gd name="T32" fmla="*/ 541 w 1029"/>
              <a:gd name="T33" fmla="*/ 256 h 340"/>
              <a:gd name="T34" fmla="*/ 573 w 1029"/>
              <a:gd name="T35" fmla="*/ 224 h 340"/>
              <a:gd name="T36" fmla="*/ 605 w 1029"/>
              <a:gd name="T37" fmla="*/ 272 h 340"/>
              <a:gd name="T38" fmla="*/ 637 w 1029"/>
              <a:gd name="T39" fmla="*/ 240 h 340"/>
              <a:gd name="T40" fmla="*/ 669 w 1029"/>
              <a:gd name="T41" fmla="*/ 220 h 340"/>
              <a:gd name="T42" fmla="*/ 701 w 1029"/>
              <a:gd name="T43" fmla="*/ 268 h 340"/>
              <a:gd name="T44" fmla="*/ 733 w 1029"/>
              <a:gd name="T45" fmla="*/ 260 h 340"/>
              <a:gd name="T46" fmla="*/ 765 w 1029"/>
              <a:gd name="T47" fmla="*/ 92 h 340"/>
              <a:gd name="T48" fmla="*/ 801 w 1029"/>
              <a:gd name="T49" fmla="*/ 0 h 340"/>
              <a:gd name="T50" fmla="*/ 833 w 1029"/>
              <a:gd name="T51" fmla="*/ 92 h 340"/>
              <a:gd name="T52" fmla="*/ 865 w 1029"/>
              <a:gd name="T53" fmla="*/ 212 h 340"/>
              <a:gd name="T54" fmla="*/ 897 w 1029"/>
              <a:gd name="T55" fmla="*/ 240 h 340"/>
              <a:gd name="T56" fmla="*/ 929 w 1029"/>
              <a:gd name="T57" fmla="*/ 212 h 340"/>
              <a:gd name="T58" fmla="*/ 961 w 1029"/>
              <a:gd name="T59" fmla="*/ 232 h 340"/>
              <a:gd name="T60" fmla="*/ 993 w 1029"/>
              <a:gd name="T61" fmla="*/ 224 h 340"/>
              <a:gd name="T62" fmla="*/ 1029 w 1029"/>
              <a:gd name="T63" fmla="*/ 21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40">
                <a:moveTo>
                  <a:pt x="0" y="244"/>
                </a:moveTo>
                <a:lnTo>
                  <a:pt x="20" y="236"/>
                </a:lnTo>
                <a:lnTo>
                  <a:pt x="36" y="240"/>
                </a:lnTo>
                <a:lnTo>
                  <a:pt x="52" y="228"/>
                </a:lnTo>
                <a:lnTo>
                  <a:pt x="68" y="264"/>
                </a:lnTo>
                <a:lnTo>
                  <a:pt x="84" y="232"/>
                </a:lnTo>
                <a:lnTo>
                  <a:pt x="100" y="224"/>
                </a:lnTo>
                <a:lnTo>
                  <a:pt x="116" y="248"/>
                </a:lnTo>
                <a:lnTo>
                  <a:pt x="132" y="256"/>
                </a:lnTo>
                <a:lnTo>
                  <a:pt x="148" y="228"/>
                </a:lnTo>
                <a:lnTo>
                  <a:pt x="164" y="220"/>
                </a:lnTo>
                <a:lnTo>
                  <a:pt x="180" y="256"/>
                </a:lnTo>
                <a:lnTo>
                  <a:pt x="196" y="236"/>
                </a:lnTo>
                <a:lnTo>
                  <a:pt x="212" y="260"/>
                </a:lnTo>
                <a:lnTo>
                  <a:pt x="228" y="316"/>
                </a:lnTo>
                <a:lnTo>
                  <a:pt x="244" y="340"/>
                </a:lnTo>
                <a:lnTo>
                  <a:pt x="264" y="328"/>
                </a:lnTo>
                <a:lnTo>
                  <a:pt x="280" y="268"/>
                </a:lnTo>
                <a:lnTo>
                  <a:pt x="296" y="220"/>
                </a:lnTo>
                <a:lnTo>
                  <a:pt x="312" y="192"/>
                </a:lnTo>
                <a:lnTo>
                  <a:pt x="328" y="172"/>
                </a:lnTo>
                <a:lnTo>
                  <a:pt x="344" y="188"/>
                </a:lnTo>
                <a:lnTo>
                  <a:pt x="360" y="184"/>
                </a:lnTo>
                <a:lnTo>
                  <a:pt x="376" y="204"/>
                </a:lnTo>
                <a:lnTo>
                  <a:pt x="393" y="216"/>
                </a:lnTo>
                <a:lnTo>
                  <a:pt x="409" y="212"/>
                </a:lnTo>
                <a:lnTo>
                  <a:pt x="425" y="224"/>
                </a:lnTo>
                <a:lnTo>
                  <a:pt x="441" y="228"/>
                </a:lnTo>
                <a:lnTo>
                  <a:pt x="457" y="224"/>
                </a:lnTo>
                <a:lnTo>
                  <a:pt x="473" y="236"/>
                </a:lnTo>
                <a:lnTo>
                  <a:pt x="489" y="244"/>
                </a:lnTo>
                <a:lnTo>
                  <a:pt x="505" y="244"/>
                </a:lnTo>
                <a:lnTo>
                  <a:pt x="525" y="252"/>
                </a:lnTo>
                <a:lnTo>
                  <a:pt x="541" y="256"/>
                </a:lnTo>
                <a:lnTo>
                  <a:pt x="557" y="236"/>
                </a:lnTo>
                <a:lnTo>
                  <a:pt x="573" y="224"/>
                </a:lnTo>
                <a:lnTo>
                  <a:pt x="589" y="244"/>
                </a:lnTo>
                <a:lnTo>
                  <a:pt x="605" y="272"/>
                </a:lnTo>
                <a:lnTo>
                  <a:pt x="621" y="264"/>
                </a:lnTo>
                <a:lnTo>
                  <a:pt x="637" y="240"/>
                </a:lnTo>
                <a:lnTo>
                  <a:pt x="653" y="248"/>
                </a:lnTo>
                <a:lnTo>
                  <a:pt x="669" y="220"/>
                </a:lnTo>
                <a:lnTo>
                  <a:pt x="685" y="268"/>
                </a:lnTo>
                <a:lnTo>
                  <a:pt x="701" y="268"/>
                </a:lnTo>
                <a:lnTo>
                  <a:pt x="717" y="260"/>
                </a:lnTo>
                <a:lnTo>
                  <a:pt x="733" y="260"/>
                </a:lnTo>
                <a:lnTo>
                  <a:pt x="749" y="192"/>
                </a:lnTo>
                <a:lnTo>
                  <a:pt x="765" y="92"/>
                </a:lnTo>
                <a:lnTo>
                  <a:pt x="785" y="20"/>
                </a:lnTo>
                <a:lnTo>
                  <a:pt x="801" y="0"/>
                </a:lnTo>
                <a:lnTo>
                  <a:pt x="817" y="4"/>
                </a:lnTo>
                <a:lnTo>
                  <a:pt x="833" y="92"/>
                </a:lnTo>
                <a:lnTo>
                  <a:pt x="849" y="136"/>
                </a:lnTo>
                <a:lnTo>
                  <a:pt x="865" y="212"/>
                </a:lnTo>
                <a:lnTo>
                  <a:pt x="881" y="212"/>
                </a:lnTo>
                <a:lnTo>
                  <a:pt x="897" y="240"/>
                </a:lnTo>
                <a:lnTo>
                  <a:pt x="913" y="212"/>
                </a:lnTo>
                <a:lnTo>
                  <a:pt x="929" y="212"/>
                </a:lnTo>
                <a:lnTo>
                  <a:pt x="945" y="248"/>
                </a:lnTo>
                <a:lnTo>
                  <a:pt x="961" y="232"/>
                </a:lnTo>
                <a:lnTo>
                  <a:pt x="977" y="216"/>
                </a:lnTo>
                <a:lnTo>
                  <a:pt x="993" y="224"/>
                </a:lnTo>
                <a:lnTo>
                  <a:pt x="1009" y="264"/>
                </a:lnTo>
                <a:lnTo>
                  <a:pt x="1029" y="216"/>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1" name="Rectangle 275"/>
          <p:cNvSpPr>
            <a:spLocks noChangeArrowheads="1"/>
          </p:cNvSpPr>
          <p:nvPr/>
        </p:nvSpPr>
        <p:spPr bwMode="auto">
          <a:xfrm>
            <a:off x="5804301" y="4038605"/>
            <a:ext cx="74379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causes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52" name="Freeform 276"/>
          <p:cNvSpPr>
            <a:spLocks/>
          </p:cNvSpPr>
          <p:nvPr/>
        </p:nvSpPr>
        <p:spPr bwMode="auto">
          <a:xfrm>
            <a:off x="5322756" y="4330700"/>
            <a:ext cx="1769666" cy="1009650"/>
          </a:xfrm>
          <a:custGeom>
            <a:avLst/>
            <a:gdLst>
              <a:gd name="T0" fmla="*/ 20 w 1029"/>
              <a:gd name="T1" fmla="*/ 580 h 636"/>
              <a:gd name="T2" fmla="*/ 52 w 1029"/>
              <a:gd name="T3" fmla="*/ 580 h 636"/>
              <a:gd name="T4" fmla="*/ 84 w 1029"/>
              <a:gd name="T5" fmla="*/ 580 h 636"/>
              <a:gd name="T6" fmla="*/ 116 w 1029"/>
              <a:gd name="T7" fmla="*/ 580 h 636"/>
              <a:gd name="T8" fmla="*/ 148 w 1029"/>
              <a:gd name="T9" fmla="*/ 580 h 636"/>
              <a:gd name="T10" fmla="*/ 180 w 1029"/>
              <a:gd name="T11" fmla="*/ 580 h 636"/>
              <a:gd name="T12" fmla="*/ 212 w 1029"/>
              <a:gd name="T13" fmla="*/ 580 h 636"/>
              <a:gd name="T14" fmla="*/ 244 w 1029"/>
              <a:gd name="T15" fmla="*/ 580 h 636"/>
              <a:gd name="T16" fmla="*/ 280 w 1029"/>
              <a:gd name="T17" fmla="*/ 580 h 636"/>
              <a:gd name="T18" fmla="*/ 312 w 1029"/>
              <a:gd name="T19" fmla="*/ 580 h 636"/>
              <a:gd name="T20" fmla="*/ 344 w 1029"/>
              <a:gd name="T21" fmla="*/ 580 h 636"/>
              <a:gd name="T22" fmla="*/ 376 w 1029"/>
              <a:gd name="T23" fmla="*/ 580 h 636"/>
              <a:gd name="T24" fmla="*/ 409 w 1029"/>
              <a:gd name="T25" fmla="*/ 580 h 636"/>
              <a:gd name="T26" fmla="*/ 441 w 1029"/>
              <a:gd name="T27" fmla="*/ 580 h 636"/>
              <a:gd name="T28" fmla="*/ 473 w 1029"/>
              <a:gd name="T29" fmla="*/ 580 h 636"/>
              <a:gd name="T30" fmla="*/ 505 w 1029"/>
              <a:gd name="T31" fmla="*/ 580 h 636"/>
              <a:gd name="T32" fmla="*/ 541 w 1029"/>
              <a:gd name="T33" fmla="*/ 600 h 636"/>
              <a:gd name="T34" fmla="*/ 573 w 1029"/>
              <a:gd name="T35" fmla="*/ 600 h 636"/>
              <a:gd name="T36" fmla="*/ 605 w 1029"/>
              <a:gd name="T37" fmla="*/ 604 h 636"/>
              <a:gd name="T38" fmla="*/ 637 w 1029"/>
              <a:gd name="T39" fmla="*/ 588 h 636"/>
              <a:gd name="T40" fmla="*/ 669 w 1029"/>
              <a:gd name="T41" fmla="*/ 584 h 636"/>
              <a:gd name="T42" fmla="*/ 701 w 1029"/>
              <a:gd name="T43" fmla="*/ 608 h 636"/>
              <a:gd name="T44" fmla="*/ 733 w 1029"/>
              <a:gd name="T45" fmla="*/ 636 h 636"/>
              <a:gd name="T46" fmla="*/ 765 w 1029"/>
              <a:gd name="T47" fmla="*/ 484 h 636"/>
              <a:gd name="T48" fmla="*/ 801 w 1029"/>
              <a:gd name="T49" fmla="*/ 176 h 636"/>
              <a:gd name="T50" fmla="*/ 833 w 1029"/>
              <a:gd name="T51" fmla="*/ 0 h 636"/>
              <a:gd name="T52" fmla="*/ 865 w 1029"/>
              <a:gd name="T53" fmla="*/ 68 h 636"/>
              <a:gd name="T54" fmla="*/ 897 w 1029"/>
              <a:gd name="T55" fmla="*/ 244 h 636"/>
              <a:gd name="T56" fmla="*/ 929 w 1029"/>
              <a:gd name="T57" fmla="*/ 352 h 636"/>
              <a:gd name="T58" fmla="*/ 961 w 1029"/>
              <a:gd name="T59" fmla="*/ 420 h 636"/>
              <a:gd name="T60" fmla="*/ 993 w 1029"/>
              <a:gd name="T61" fmla="*/ 460 h 636"/>
              <a:gd name="T62" fmla="*/ 1029 w 1029"/>
              <a:gd name="T63" fmla="*/ 50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36">
                <a:moveTo>
                  <a:pt x="0" y="580"/>
                </a:moveTo>
                <a:lnTo>
                  <a:pt x="20" y="580"/>
                </a:lnTo>
                <a:lnTo>
                  <a:pt x="36" y="580"/>
                </a:lnTo>
                <a:lnTo>
                  <a:pt x="52" y="580"/>
                </a:lnTo>
                <a:lnTo>
                  <a:pt x="68" y="580"/>
                </a:lnTo>
                <a:lnTo>
                  <a:pt x="84" y="580"/>
                </a:lnTo>
                <a:lnTo>
                  <a:pt x="100" y="580"/>
                </a:lnTo>
                <a:lnTo>
                  <a:pt x="116" y="580"/>
                </a:lnTo>
                <a:lnTo>
                  <a:pt x="132" y="580"/>
                </a:lnTo>
                <a:lnTo>
                  <a:pt x="148" y="580"/>
                </a:lnTo>
                <a:lnTo>
                  <a:pt x="164" y="580"/>
                </a:lnTo>
                <a:lnTo>
                  <a:pt x="180" y="580"/>
                </a:lnTo>
                <a:lnTo>
                  <a:pt x="196" y="580"/>
                </a:lnTo>
                <a:lnTo>
                  <a:pt x="212" y="580"/>
                </a:lnTo>
                <a:lnTo>
                  <a:pt x="228" y="580"/>
                </a:lnTo>
                <a:lnTo>
                  <a:pt x="244" y="580"/>
                </a:lnTo>
                <a:lnTo>
                  <a:pt x="264" y="580"/>
                </a:lnTo>
                <a:lnTo>
                  <a:pt x="280" y="580"/>
                </a:lnTo>
                <a:lnTo>
                  <a:pt x="296" y="580"/>
                </a:lnTo>
                <a:lnTo>
                  <a:pt x="312" y="580"/>
                </a:lnTo>
                <a:lnTo>
                  <a:pt x="328" y="580"/>
                </a:lnTo>
                <a:lnTo>
                  <a:pt x="344" y="580"/>
                </a:lnTo>
                <a:lnTo>
                  <a:pt x="360" y="580"/>
                </a:lnTo>
                <a:lnTo>
                  <a:pt x="376" y="580"/>
                </a:lnTo>
                <a:lnTo>
                  <a:pt x="393" y="580"/>
                </a:lnTo>
                <a:lnTo>
                  <a:pt x="409" y="580"/>
                </a:lnTo>
                <a:lnTo>
                  <a:pt x="425" y="580"/>
                </a:lnTo>
                <a:lnTo>
                  <a:pt x="441" y="580"/>
                </a:lnTo>
                <a:lnTo>
                  <a:pt x="457" y="580"/>
                </a:lnTo>
                <a:lnTo>
                  <a:pt x="473" y="580"/>
                </a:lnTo>
                <a:lnTo>
                  <a:pt x="489" y="580"/>
                </a:lnTo>
                <a:lnTo>
                  <a:pt x="505" y="580"/>
                </a:lnTo>
                <a:lnTo>
                  <a:pt x="525" y="592"/>
                </a:lnTo>
                <a:lnTo>
                  <a:pt x="541" y="600"/>
                </a:lnTo>
                <a:lnTo>
                  <a:pt x="557" y="592"/>
                </a:lnTo>
                <a:lnTo>
                  <a:pt x="573" y="600"/>
                </a:lnTo>
                <a:lnTo>
                  <a:pt x="589" y="584"/>
                </a:lnTo>
                <a:lnTo>
                  <a:pt x="605" y="604"/>
                </a:lnTo>
                <a:lnTo>
                  <a:pt x="621" y="584"/>
                </a:lnTo>
                <a:lnTo>
                  <a:pt x="637" y="588"/>
                </a:lnTo>
                <a:lnTo>
                  <a:pt x="653" y="588"/>
                </a:lnTo>
                <a:lnTo>
                  <a:pt x="669" y="584"/>
                </a:lnTo>
                <a:lnTo>
                  <a:pt x="685" y="592"/>
                </a:lnTo>
                <a:lnTo>
                  <a:pt x="701" y="608"/>
                </a:lnTo>
                <a:lnTo>
                  <a:pt x="717" y="628"/>
                </a:lnTo>
                <a:lnTo>
                  <a:pt x="733" y="636"/>
                </a:lnTo>
                <a:lnTo>
                  <a:pt x="749" y="612"/>
                </a:lnTo>
                <a:lnTo>
                  <a:pt x="765" y="484"/>
                </a:lnTo>
                <a:lnTo>
                  <a:pt x="785" y="332"/>
                </a:lnTo>
                <a:lnTo>
                  <a:pt x="801" y="176"/>
                </a:lnTo>
                <a:lnTo>
                  <a:pt x="817" y="56"/>
                </a:lnTo>
                <a:lnTo>
                  <a:pt x="833" y="0"/>
                </a:lnTo>
                <a:lnTo>
                  <a:pt x="849" y="12"/>
                </a:lnTo>
                <a:lnTo>
                  <a:pt x="865" y="68"/>
                </a:lnTo>
                <a:lnTo>
                  <a:pt x="881" y="160"/>
                </a:lnTo>
                <a:lnTo>
                  <a:pt x="897" y="244"/>
                </a:lnTo>
                <a:lnTo>
                  <a:pt x="913" y="296"/>
                </a:lnTo>
                <a:lnTo>
                  <a:pt x="929" y="352"/>
                </a:lnTo>
                <a:lnTo>
                  <a:pt x="945" y="380"/>
                </a:lnTo>
                <a:lnTo>
                  <a:pt x="961" y="420"/>
                </a:lnTo>
                <a:lnTo>
                  <a:pt x="977" y="440"/>
                </a:lnTo>
                <a:lnTo>
                  <a:pt x="993" y="460"/>
                </a:lnTo>
                <a:lnTo>
                  <a:pt x="1009" y="484"/>
                </a:lnTo>
                <a:lnTo>
                  <a:pt x="1029" y="50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3" name="Rectangle 277"/>
          <p:cNvSpPr>
            <a:spLocks noChangeArrowheads="1"/>
          </p:cNvSpPr>
          <p:nvPr/>
        </p:nvSpPr>
        <p:spPr bwMode="auto">
          <a:xfrm>
            <a:off x="6108706" y="5994400"/>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454" name="Rectangle 278"/>
          <p:cNvSpPr>
            <a:spLocks noChangeArrowheads="1"/>
          </p:cNvSpPr>
          <p:nvPr/>
        </p:nvSpPr>
        <p:spPr bwMode="auto">
          <a:xfrm>
            <a:off x="7649635" y="4241800"/>
            <a:ext cx="1769666" cy="16319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55" name="Rectangle 279"/>
          <p:cNvSpPr>
            <a:spLocks noChangeArrowheads="1"/>
          </p:cNvSpPr>
          <p:nvPr/>
        </p:nvSpPr>
        <p:spPr bwMode="auto">
          <a:xfrm>
            <a:off x="7649635" y="4241800"/>
            <a:ext cx="1769666" cy="163195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6" name="Line 280"/>
          <p:cNvSpPr>
            <a:spLocks noChangeShapeType="1"/>
          </p:cNvSpPr>
          <p:nvPr/>
        </p:nvSpPr>
        <p:spPr bwMode="auto">
          <a:xfrm>
            <a:off x="7649635" y="5873750"/>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7" name="Line 281"/>
          <p:cNvSpPr>
            <a:spLocks noChangeShapeType="1"/>
          </p:cNvSpPr>
          <p:nvPr/>
        </p:nvSpPr>
        <p:spPr bwMode="auto">
          <a:xfrm flipV="1">
            <a:off x="7649634" y="4241800"/>
            <a:ext cx="0" cy="16319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8" name="Line 282"/>
          <p:cNvSpPr>
            <a:spLocks noChangeShapeType="1"/>
          </p:cNvSpPr>
          <p:nvPr/>
        </p:nvSpPr>
        <p:spPr bwMode="auto">
          <a:xfrm flipV="1">
            <a:off x="7897284" y="58547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9" name="Rectangle 283"/>
          <p:cNvSpPr>
            <a:spLocks noChangeArrowheads="1"/>
          </p:cNvSpPr>
          <p:nvPr/>
        </p:nvSpPr>
        <p:spPr bwMode="auto">
          <a:xfrm>
            <a:off x="7856011"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60" name="Line 284"/>
          <p:cNvSpPr>
            <a:spLocks noChangeShapeType="1"/>
          </p:cNvSpPr>
          <p:nvPr/>
        </p:nvSpPr>
        <p:spPr bwMode="auto">
          <a:xfrm flipV="1">
            <a:off x="8179330" y="58547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1" name="Rectangle 285"/>
          <p:cNvSpPr>
            <a:spLocks noChangeArrowheads="1"/>
          </p:cNvSpPr>
          <p:nvPr/>
        </p:nvSpPr>
        <p:spPr bwMode="auto">
          <a:xfrm>
            <a:off x="8138055"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62" name="Line 286"/>
          <p:cNvSpPr>
            <a:spLocks noChangeShapeType="1"/>
          </p:cNvSpPr>
          <p:nvPr/>
        </p:nvSpPr>
        <p:spPr bwMode="auto">
          <a:xfrm flipV="1">
            <a:off x="8461376" y="58547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3" name="Rectangle 287"/>
          <p:cNvSpPr>
            <a:spLocks noChangeArrowheads="1"/>
          </p:cNvSpPr>
          <p:nvPr/>
        </p:nvSpPr>
        <p:spPr bwMode="auto">
          <a:xfrm>
            <a:off x="8420101"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64" name="Line 288"/>
          <p:cNvSpPr>
            <a:spLocks noChangeShapeType="1"/>
          </p:cNvSpPr>
          <p:nvPr/>
        </p:nvSpPr>
        <p:spPr bwMode="auto">
          <a:xfrm flipV="1">
            <a:off x="8745141" y="58547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5" name="Rectangle 289"/>
          <p:cNvSpPr>
            <a:spLocks noChangeArrowheads="1"/>
          </p:cNvSpPr>
          <p:nvPr/>
        </p:nvSpPr>
        <p:spPr bwMode="auto">
          <a:xfrm>
            <a:off x="8703866"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66" name="Line 290"/>
          <p:cNvSpPr>
            <a:spLocks noChangeShapeType="1"/>
          </p:cNvSpPr>
          <p:nvPr/>
        </p:nvSpPr>
        <p:spPr bwMode="auto">
          <a:xfrm flipV="1">
            <a:off x="9020308" y="58547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7" name="Rectangle 291"/>
          <p:cNvSpPr>
            <a:spLocks noChangeArrowheads="1"/>
          </p:cNvSpPr>
          <p:nvPr/>
        </p:nvSpPr>
        <p:spPr bwMode="auto">
          <a:xfrm>
            <a:off x="8979033"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68" name="Line 292"/>
          <p:cNvSpPr>
            <a:spLocks noChangeShapeType="1"/>
          </p:cNvSpPr>
          <p:nvPr/>
        </p:nvSpPr>
        <p:spPr bwMode="auto">
          <a:xfrm flipV="1">
            <a:off x="9302354" y="58547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9" name="Rectangle 293"/>
          <p:cNvSpPr>
            <a:spLocks noChangeArrowheads="1"/>
          </p:cNvSpPr>
          <p:nvPr/>
        </p:nvSpPr>
        <p:spPr bwMode="auto">
          <a:xfrm>
            <a:off x="9261079"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70" name="Line 294"/>
          <p:cNvSpPr>
            <a:spLocks noChangeShapeType="1"/>
          </p:cNvSpPr>
          <p:nvPr/>
        </p:nvSpPr>
        <p:spPr bwMode="auto">
          <a:xfrm>
            <a:off x="7649635" y="556895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1" name="Rectangle 295"/>
          <p:cNvSpPr>
            <a:spLocks noChangeArrowheads="1"/>
          </p:cNvSpPr>
          <p:nvPr/>
        </p:nvSpPr>
        <p:spPr bwMode="auto">
          <a:xfrm>
            <a:off x="7491416" y="5518150"/>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72" name="Line 296"/>
          <p:cNvSpPr>
            <a:spLocks noChangeShapeType="1"/>
          </p:cNvSpPr>
          <p:nvPr/>
        </p:nvSpPr>
        <p:spPr bwMode="auto">
          <a:xfrm>
            <a:off x="7649635" y="525145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3" name="Rectangle 297"/>
          <p:cNvSpPr>
            <a:spLocks noChangeArrowheads="1"/>
          </p:cNvSpPr>
          <p:nvPr/>
        </p:nvSpPr>
        <p:spPr bwMode="auto">
          <a:xfrm>
            <a:off x="7580843" y="520065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74" name="Line 298"/>
          <p:cNvSpPr>
            <a:spLocks noChangeShapeType="1"/>
          </p:cNvSpPr>
          <p:nvPr/>
        </p:nvSpPr>
        <p:spPr bwMode="auto">
          <a:xfrm>
            <a:off x="7649635" y="493395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5" name="Rectangle 299"/>
          <p:cNvSpPr>
            <a:spLocks noChangeArrowheads="1"/>
          </p:cNvSpPr>
          <p:nvPr/>
        </p:nvSpPr>
        <p:spPr bwMode="auto">
          <a:xfrm>
            <a:off x="7518930" y="4883150"/>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76" name="Line 300"/>
          <p:cNvSpPr>
            <a:spLocks noChangeShapeType="1"/>
          </p:cNvSpPr>
          <p:nvPr/>
        </p:nvSpPr>
        <p:spPr bwMode="auto">
          <a:xfrm>
            <a:off x="7649635" y="46101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7" name="Rectangle 301"/>
          <p:cNvSpPr>
            <a:spLocks noChangeArrowheads="1"/>
          </p:cNvSpPr>
          <p:nvPr/>
        </p:nvSpPr>
        <p:spPr bwMode="auto">
          <a:xfrm>
            <a:off x="7580843" y="455930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78" name="Line 302"/>
          <p:cNvSpPr>
            <a:spLocks noChangeShapeType="1"/>
          </p:cNvSpPr>
          <p:nvPr/>
        </p:nvSpPr>
        <p:spPr bwMode="auto">
          <a:xfrm>
            <a:off x="7649635" y="42926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9" name="Rectangle 303"/>
          <p:cNvSpPr>
            <a:spLocks noChangeArrowheads="1"/>
          </p:cNvSpPr>
          <p:nvPr/>
        </p:nvSpPr>
        <p:spPr bwMode="auto">
          <a:xfrm>
            <a:off x="7518930" y="4241800"/>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80" name="Freeform 304"/>
          <p:cNvSpPr>
            <a:spLocks/>
          </p:cNvSpPr>
          <p:nvPr/>
        </p:nvSpPr>
        <p:spPr bwMode="auto">
          <a:xfrm>
            <a:off x="7649635" y="4737100"/>
            <a:ext cx="1769666" cy="514350"/>
          </a:xfrm>
          <a:custGeom>
            <a:avLst/>
            <a:gdLst>
              <a:gd name="T0" fmla="*/ 16 w 1029"/>
              <a:gd name="T1" fmla="*/ 324 h 324"/>
              <a:gd name="T2" fmla="*/ 48 w 1029"/>
              <a:gd name="T3" fmla="*/ 324 h 324"/>
              <a:gd name="T4" fmla="*/ 80 w 1029"/>
              <a:gd name="T5" fmla="*/ 324 h 324"/>
              <a:gd name="T6" fmla="*/ 112 w 1029"/>
              <a:gd name="T7" fmla="*/ 324 h 324"/>
              <a:gd name="T8" fmla="*/ 144 w 1029"/>
              <a:gd name="T9" fmla="*/ 324 h 324"/>
              <a:gd name="T10" fmla="*/ 176 w 1029"/>
              <a:gd name="T11" fmla="*/ 320 h 324"/>
              <a:gd name="T12" fmla="*/ 212 w 1029"/>
              <a:gd name="T13" fmla="*/ 268 h 324"/>
              <a:gd name="T14" fmla="*/ 244 w 1029"/>
              <a:gd name="T15" fmla="*/ 68 h 324"/>
              <a:gd name="T16" fmla="*/ 276 w 1029"/>
              <a:gd name="T17" fmla="*/ 0 h 324"/>
              <a:gd name="T18" fmla="*/ 308 w 1029"/>
              <a:gd name="T19" fmla="*/ 80 h 324"/>
              <a:gd name="T20" fmla="*/ 340 w 1029"/>
              <a:gd name="T21" fmla="*/ 208 h 324"/>
              <a:gd name="T22" fmla="*/ 372 w 1029"/>
              <a:gd name="T23" fmla="*/ 284 h 324"/>
              <a:gd name="T24" fmla="*/ 404 w 1029"/>
              <a:gd name="T25" fmla="*/ 308 h 324"/>
              <a:gd name="T26" fmla="*/ 440 w 1029"/>
              <a:gd name="T27" fmla="*/ 320 h 324"/>
              <a:gd name="T28" fmla="*/ 472 w 1029"/>
              <a:gd name="T29" fmla="*/ 320 h 324"/>
              <a:gd name="T30" fmla="*/ 504 w 1029"/>
              <a:gd name="T31" fmla="*/ 320 h 324"/>
              <a:gd name="T32" fmla="*/ 536 w 1029"/>
              <a:gd name="T33" fmla="*/ 324 h 324"/>
              <a:gd name="T34" fmla="*/ 568 w 1029"/>
              <a:gd name="T35" fmla="*/ 324 h 324"/>
              <a:gd name="T36" fmla="*/ 601 w 1029"/>
              <a:gd name="T37" fmla="*/ 320 h 324"/>
              <a:gd name="T38" fmla="*/ 637 w 1029"/>
              <a:gd name="T39" fmla="*/ 316 h 324"/>
              <a:gd name="T40" fmla="*/ 669 w 1029"/>
              <a:gd name="T41" fmla="*/ 316 h 324"/>
              <a:gd name="T42" fmla="*/ 701 w 1029"/>
              <a:gd name="T43" fmla="*/ 320 h 324"/>
              <a:gd name="T44" fmla="*/ 733 w 1029"/>
              <a:gd name="T45" fmla="*/ 320 h 324"/>
              <a:gd name="T46" fmla="*/ 765 w 1029"/>
              <a:gd name="T47" fmla="*/ 324 h 324"/>
              <a:gd name="T48" fmla="*/ 797 w 1029"/>
              <a:gd name="T49" fmla="*/ 324 h 324"/>
              <a:gd name="T50" fmla="*/ 833 w 1029"/>
              <a:gd name="T51" fmla="*/ 324 h 324"/>
              <a:gd name="T52" fmla="*/ 865 w 1029"/>
              <a:gd name="T53" fmla="*/ 324 h 324"/>
              <a:gd name="T54" fmla="*/ 897 w 1029"/>
              <a:gd name="T55" fmla="*/ 324 h 324"/>
              <a:gd name="T56" fmla="*/ 929 w 1029"/>
              <a:gd name="T57" fmla="*/ 324 h 324"/>
              <a:gd name="T58" fmla="*/ 961 w 1029"/>
              <a:gd name="T59" fmla="*/ 324 h 324"/>
              <a:gd name="T60" fmla="*/ 993 w 1029"/>
              <a:gd name="T61" fmla="*/ 324 h 324"/>
              <a:gd name="T62" fmla="*/ 1029 w 1029"/>
              <a:gd name="T63"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24">
                <a:moveTo>
                  <a:pt x="0" y="324"/>
                </a:moveTo>
                <a:lnTo>
                  <a:pt x="16" y="324"/>
                </a:lnTo>
                <a:lnTo>
                  <a:pt x="32" y="324"/>
                </a:lnTo>
                <a:lnTo>
                  <a:pt x="48" y="324"/>
                </a:lnTo>
                <a:lnTo>
                  <a:pt x="64" y="324"/>
                </a:lnTo>
                <a:lnTo>
                  <a:pt x="80" y="324"/>
                </a:lnTo>
                <a:lnTo>
                  <a:pt x="96" y="324"/>
                </a:lnTo>
                <a:lnTo>
                  <a:pt x="112" y="324"/>
                </a:lnTo>
                <a:lnTo>
                  <a:pt x="128" y="324"/>
                </a:lnTo>
                <a:lnTo>
                  <a:pt x="144" y="324"/>
                </a:lnTo>
                <a:lnTo>
                  <a:pt x="160" y="320"/>
                </a:lnTo>
                <a:lnTo>
                  <a:pt x="176" y="320"/>
                </a:lnTo>
                <a:lnTo>
                  <a:pt x="192" y="304"/>
                </a:lnTo>
                <a:lnTo>
                  <a:pt x="212" y="268"/>
                </a:lnTo>
                <a:lnTo>
                  <a:pt x="228" y="176"/>
                </a:lnTo>
                <a:lnTo>
                  <a:pt x="244" y="68"/>
                </a:lnTo>
                <a:lnTo>
                  <a:pt x="260" y="12"/>
                </a:lnTo>
                <a:lnTo>
                  <a:pt x="276" y="0"/>
                </a:lnTo>
                <a:lnTo>
                  <a:pt x="292" y="28"/>
                </a:lnTo>
                <a:lnTo>
                  <a:pt x="308" y="80"/>
                </a:lnTo>
                <a:lnTo>
                  <a:pt x="324" y="136"/>
                </a:lnTo>
                <a:lnTo>
                  <a:pt x="340" y="208"/>
                </a:lnTo>
                <a:lnTo>
                  <a:pt x="356" y="264"/>
                </a:lnTo>
                <a:lnTo>
                  <a:pt x="372" y="284"/>
                </a:lnTo>
                <a:lnTo>
                  <a:pt x="388" y="300"/>
                </a:lnTo>
                <a:lnTo>
                  <a:pt x="404" y="308"/>
                </a:lnTo>
                <a:lnTo>
                  <a:pt x="424" y="316"/>
                </a:lnTo>
                <a:lnTo>
                  <a:pt x="440" y="320"/>
                </a:lnTo>
                <a:lnTo>
                  <a:pt x="456" y="320"/>
                </a:lnTo>
                <a:lnTo>
                  <a:pt x="472" y="320"/>
                </a:lnTo>
                <a:lnTo>
                  <a:pt x="488" y="320"/>
                </a:lnTo>
                <a:lnTo>
                  <a:pt x="504" y="320"/>
                </a:lnTo>
                <a:lnTo>
                  <a:pt x="520" y="324"/>
                </a:lnTo>
                <a:lnTo>
                  <a:pt x="536" y="324"/>
                </a:lnTo>
                <a:lnTo>
                  <a:pt x="552" y="324"/>
                </a:lnTo>
                <a:lnTo>
                  <a:pt x="568" y="324"/>
                </a:lnTo>
                <a:lnTo>
                  <a:pt x="584" y="324"/>
                </a:lnTo>
                <a:lnTo>
                  <a:pt x="601" y="320"/>
                </a:lnTo>
                <a:lnTo>
                  <a:pt x="621" y="320"/>
                </a:lnTo>
                <a:lnTo>
                  <a:pt x="637" y="316"/>
                </a:lnTo>
                <a:lnTo>
                  <a:pt x="653" y="316"/>
                </a:lnTo>
                <a:lnTo>
                  <a:pt x="669" y="316"/>
                </a:lnTo>
                <a:lnTo>
                  <a:pt x="685" y="320"/>
                </a:lnTo>
                <a:lnTo>
                  <a:pt x="701" y="320"/>
                </a:lnTo>
                <a:lnTo>
                  <a:pt x="717" y="320"/>
                </a:lnTo>
                <a:lnTo>
                  <a:pt x="733" y="320"/>
                </a:lnTo>
                <a:lnTo>
                  <a:pt x="749" y="324"/>
                </a:lnTo>
                <a:lnTo>
                  <a:pt x="765" y="324"/>
                </a:lnTo>
                <a:lnTo>
                  <a:pt x="781" y="320"/>
                </a:lnTo>
                <a:lnTo>
                  <a:pt x="797" y="324"/>
                </a:lnTo>
                <a:lnTo>
                  <a:pt x="813" y="324"/>
                </a:lnTo>
                <a:lnTo>
                  <a:pt x="833" y="324"/>
                </a:lnTo>
                <a:lnTo>
                  <a:pt x="849" y="324"/>
                </a:lnTo>
                <a:lnTo>
                  <a:pt x="865" y="324"/>
                </a:lnTo>
                <a:lnTo>
                  <a:pt x="881" y="324"/>
                </a:lnTo>
                <a:lnTo>
                  <a:pt x="897" y="324"/>
                </a:lnTo>
                <a:lnTo>
                  <a:pt x="913" y="324"/>
                </a:lnTo>
                <a:lnTo>
                  <a:pt x="929" y="324"/>
                </a:lnTo>
                <a:lnTo>
                  <a:pt x="945" y="324"/>
                </a:lnTo>
                <a:lnTo>
                  <a:pt x="961" y="324"/>
                </a:lnTo>
                <a:lnTo>
                  <a:pt x="977" y="324"/>
                </a:lnTo>
                <a:lnTo>
                  <a:pt x="993" y="324"/>
                </a:lnTo>
                <a:lnTo>
                  <a:pt x="1009" y="324"/>
                </a:lnTo>
                <a:lnTo>
                  <a:pt x="1029" y="324"/>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1" name="Freeform 305"/>
          <p:cNvSpPr>
            <a:spLocks/>
          </p:cNvSpPr>
          <p:nvPr/>
        </p:nvSpPr>
        <p:spPr bwMode="auto">
          <a:xfrm>
            <a:off x="7649635" y="4330700"/>
            <a:ext cx="1769666" cy="1009650"/>
          </a:xfrm>
          <a:custGeom>
            <a:avLst/>
            <a:gdLst>
              <a:gd name="T0" fmla="*/ 16 w 1029"/>
              <a:gd name="T1" fmla="*/ 580 h 636"/>
              <a:gd name="T2" fmla="*/ 48 w 1029"/>
              <a:gd name="T3" fmla="*/ 580 h 636"/>
              <a:gd name="T4" fmla="*/ 80 w 1029"/>
              <a:gd name="T5" fmla="*/ 580 h 636"/>
              <a:gd name="T6" fmla="*/ 112 w 1029"/>
              <a:gd name="T7" fmla="*/ 580 h 636"/>
              <a:gd name="T8" fmla="*/ 144 w 1029"/>
              <a:gd name="T9" fmla="*/ 580 h 636"/>
              <a:gd name="T10" fmla="*/ 176 w 1029"/>
              <a:gd name="T11" fmla="*/ 580 h 636"/>
              <a:gd name="T12" fmla="*/ 212 w 1029"/>
              <a:gd name="T13" fmla="*/ 580 h 636"/>
              <a:gd name="T14" fmla="*/ 244 w 1029"/>
              <a:gd name="T15" fmla="*/ 580 h 636"/>
              <a:gd name="T16" fmla="*/ 276 w 1029"/>
              <a:gd name="T17" fmla="*/ 580 h 636"/>
              <a:gd name="T18" fmla="*/ 308 w 1029"/>
              <a:gd name="T19" fmla="*/ 580 h 636"/>
              <a:gd name="T20" fmla="*/ 340 w 1029"/>
              <a:gd name="T21" fmla="*/ 580 h 636"/>
              <a:gd name="T22" fmla="*/ 372 w 1029"/>
              <a:gd name="T23" fmla="*/ 580 h 636"/>
              <a:gd name="T24" fmla="*/ 404 w 1029"/>
              <a:gd name="T25" fmla="*/ 580 h 636"/>
              <a:gd name="T26" fmla="*/ 440 w 1029"/>
              <a:gd name="T27" fmla="*/ 580 h 636"/>
              <a:gd name="T28" fmla="*/ 472 w 1029"/>
              <a:gd name="T29" fmla="*/ 580 h 636"/>
              <a:gd name="T30" fmla="*/ 504 w 1029"/>
              <a:gd name="T31" fmla="*/ 580 h 636"/>
              <a:gd name="T32" fmla="*/ 536 w 1029"/>
              <a:gd name="T33" fmla="*/ 600 h 636"/>
              <a:gd name="T34" fmla="*/ 568 w 1029"/>
              <a:gd name="T35" fmla="*/ 600 h 636"/>
              <a:gd name="T36" fmla="*/ 601 w 1029"/>
              <a:gd name="T37" fmla="*/ 604 h 636"/>
              <a:gd name="T38" fmla="*/ 637 w 1029"/>
              <a:gd name="T39" fmla="*/ 588 h 636"/>
              <a:gd name="T40" fmla="*/ 669 w 1029"/>
              <a:gd name="T41" fmla="*/ 584 h 636"/>
              <a:gd name="T42" fmla="*/ 701 w 1029"/>
              <a:gd name="T43" fmla="*/ 608 h 636"/>
              <a:gd name="T44" fmla="*/ 733 w 1029"/>
              <a:gd name="T45" fmla="*/ 636 h 636"/>
              <a:gd name="T46" fmla="*/ 765 w 1029"/>
              <a:gd name="T47" fmla="*/ 488 h 636"/>
              <a:gd name="T48" fmla="*/ 797 w 1029"/>
              <a:gd name="T49" fmla="*/ 172 h 636"/>
              <a:gd name="T50" fmla="*/ 833 w 1029"/>
              <a:gd name="T51" fmla="*/ 0 h 636"/>
              <a:gd name="T52" fmla="*/ 865 w 1029"/>
              <a:gd name="T53" fmla="*/ 68 h 636"/>
              <a:gd name="T54" fmla="*/ 897 w 1029"/>
              <a:gd name="T55" fmla="*/ 240 h 636"/>
              <a:gd name="T56" fmla="*/ 929 w 1029"/>
              <a:gd name="T57" fmla="*/ 348 h 636"/>
              <a:gd name="T58" fmla="*/ 961 w 1029"/>
              <a:gd name="T59" fmla="*/ 420 h 636"/>
              <a:gd name="T60" fmla="*/ 993 w 1029"/>
              <a:gd name="T61" fmla="*/ 460 h 636"/>
              <a:gd name="T62" fmla="*/ 1029 w 1029"/>
              <a:gd name="T63" fmla="*/ 50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36">
                <a:moveTo>
                  <a:pt x="0" y="580"/>
                </a:moveTo>
                <a:lnTo>
                  <a:pt x="16" y="580"/>
                </a:lnTo>
                <a:lnTo>
                  <a:pt x="32" y="580"/>
                </a:lnTo>
                <a:lnTo>
                  <a:pt x="48" y="580"/>
                </a:lnTo>
                <a:lnTo>
                  <a:pt x="64" y="580"/>
                </a:lnTo>
                <a:lnTo>
                  <a:pt x="80" y="580"/>
                </a:lnTo>
                <a:lnTo>
                  <a:pt x="96" y="580"/>
                </a:lnTo>
                <a:lnTo>
                  <a:pt x="112" y="580"/>
                </a:lnTo>
                <a:lnTo>
                  <a:pt x="128" y="580"/>
                </a:lnTo>
                <a:lnTo>
                  <a:pt x="144" y="580"/>
                </a:lnTo>
                <a:lnTo>
                  <a:pt x="160" y="580"/>
                </a:lnTo>
                <a:lnTo>
                  <a:pt x="176" y="580"/>
                </a:lnTo>
                <a:lnTo>
                  <a:pt x="192" y="580"/>
                </a:lnTo>
                <a:lnTo>
                  <a:pt x="212" y="580"/>
                </a:lnTo>
                <a:lnTo>
                  <a:pt x="228" y="580"/>
                </a:lnTo>
                <a:lnTo>
                  <a:pt x="244" y="580"/>
                </a:lnTo>
                <a:lnTo>
                  <a:pt x="260" y="580"/>
                </a:lnTo>
                <a:lnTo>
                  <a:pt x="276" y="580"/>
                </a:lnTo>
                <a:lnTo>
                  <a:pt x="292" y="580"/>
                </a:lnTo>
                <a:lnTo>
                  <a:pt x="308" y="580"/>
                </a:lnTo>
                <a:lnTo>
                  <a:pt x="324" y="580"/>
                </a:lnTo>
                <a:lnTo>
                  <a:pt x="340" y="580"/>
                </a:lnTo>
                <a:lnTo>
                  <a:pt x="356" y="580"/>
                </a:lnTo>
                <a:lnTo>
                  <a:pt x="372" y="580"/>
                </a:lnTo>
                <a:lnTo>
                  <a:pt x="388" y="580"/>
                </a:lnTo>
                <a:lnTo>
                  <a:pt x="404" y="580"/>
                </a:lnTo>
                <a:lnTo>
                  <a:pt x="424" y="580"/>
                </a:lnTo>
                <a:lnTo>
                  <a:pt x="440" y="580"/>
                </a:lnTo>
                <a:lnTo>
                  <a:pt x="456" y="580"/>
                </a:lnTo>
                <a:lnTo>
                  <a:pt x="472" y="580"/>
                </a:lnTo>
                <a:lnTo>
                  <a:pt x="488" y="580"/>
                </a:lnTo>
                <a:lnTo>
                  <a:pt x="504" y="580"/>
                </a:lnTo>
                <a:lnTo>
                  <a:pt x="520" y="592"/>
                </a:lnTo>
                <a:lnTo>
                  <a:pt x="536" y="600"/>
                </a:lnTo>
                <a:lnTo>
                  <a:pt x="552" y="592"/>
                </a:lnTo>
                <a:lnTo>
                  <a:pt x="568" y="600"/>
                </a:lnTo>
                <a:lnTo>
                  <a:pt x="584" y="584"/>
                </a:lnTo>
                <a:lnTo>
                  <a:pt x="601" y="604"/>
                </a:lnTo>
                <a:lnTo>
                  <a:pt x="621" y="588"/>
                </a:lnTo>
                <a:lnTo>
                  <a:pt x="637" y="588"/>
                </a:lnTo>
                <a:lnTo>
                  <a:pt x="653" y="592"/>
                </a:lnTo>
                <a:lnTo>
                  <a:pt x="669" y="584"/>
                </a:lnTo>
                <a:lnTo>
                  <a:pt x="685" y="592"/>
                </a:lnTo>
                <a:lnTo>
                  <a:pt x="701" y="608"/>
                </a:lnTo>
                <a:lnTo>
                  <a:pt x="717" y="632"/>
                </a:lnTo>
                <a:lnTo>
                  <a:pt x="733" y="636"/>
                </a:lnTo>
                <a:lnTo>
                  <a:pt x="749" y="612"/>
                </a:lnTo>
                <a:lnTo>
                  <a:pt x="765" y="488"/>
                </a:lnTo>
                <a:lnTo>
                  <a:pt x="781" y="332"/>
                </a:lnTo>
                <a:lnTo>
                  <a:pt x="797" y="172"/>
                </a:lnTo>
                <a:lnTo>
                  <a:pt x="813" y="56"/>
                </a:lnTo>
                <a:lnTo>
                  <a:pt x="833" y="0"/>
                </a:lnTo>
                <a:lnTo>
                  <a:pt x="849" y="12"/>
                </a:lnTo>
                <a:lnTo>
                  <a:pt x="865" y="68"/>
                </a:lnTo>
                <a:lnTo>
                  <a:pt x="881" y="156"/>
                </a:lnTo>
                <a:lnTo>
                  <a:pt x="897" y="240"/>
                </a:lnTo>
                <a:lnTo>
                  <a:pt x="913" y="296"/>
                </a:lnTo>
                <a:lnTo>
                  <a:pt x="929" y="348"/>
                </a:lnTo>
                <a:lnTo>
                  <a:pt x="945" y="380"/>
                </a:lnTo>
                <a:lnTo>
                  <a:pt x="961" y="420"/>
                </a:lnTo>
                <a:lnTo>
                  <a:pt x="977" y="440"/>
                </a:lnTo>
                <a:lnTo>
                  <a:pt x="993" y="460"/>
                </a:lnTo>
                <a:lnTo>
                  <a:pt x="1009" y="484"/>
                </a:lnTo>
                <a:lnTo>
                  <a:pt x="1029" y="50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2" name="Rectangle 306"/>
          <p:cNvSpPr>
            <a:spLocks noChangeArrowheads="1"/>
          </p:cNvSpPr>
          <p:nvPr/>
        </p:nvSpPr>
        <p:spPr bwMode="auto">
          <a:xfrm>
            <a:off x="8426985" y="5994400"/>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483" name="Rectangle 307"/>
          <p:cNvSpPr>
            <a:spLocks noChangeArrowheads="1"/>
          </p:cNvSpPr>
          <p:nvPr/>
        </p:nvSpPr>
        <p:spPr bwMode="auto">
          <a:xfrm>
            <a:off x="7897284" y="4038605"/>
            <a:ext cx="117981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perturbation and action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Straight Connector 14"/>
          <p:cNvCxnSpPr/>
          <p:nvPr/>
        </p:nvCxnSpPr>
        <p:spPr>
          <a:xfrm flipH="1">
            <a:off x="6747199" y="1412776"/>
            <a:ext cx="2340260"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0" name="Rectangle 182"/>
          <p:cNvSpPr>
            <a:spLocks noChangeArrowheads="1"/>
          </p:cNvSpPr>
          <p:nvPr/>
        </p:nvSpPr>
        <p:spPr bwMode="auto">
          <a:xfrm>
            <a:off x="970056" y="3609020"/>
            <a:ext cx="119263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accent1">
                    <a:lumMod val="50000"/>
                  </a:schemeClr>
                </a:solidFill>
                <a:effectLst/>
                <a:latin typeface="Arial Narrow" pitchFamily="34" charset="0"/>
                <a:cs typeface="Arial" pitchFamily="34" charset="0"/>
              </a:rPr>
              <a:t>Intrinsic and extrinsic</a:t>
            </a:r>
            <a:endParaRPr kumimoji="0" lang="en-US" sz="1800" b="1"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cxnSp>
        <p:nvCxnSpPr>
          <p:cNvPr id="312" name="Straight Arrow Connector 311"/>
          <p:cNvCxnSpPr/>
          <p:nvPr/>
        </p:nvCxnSpPr>
        <p:spPr>
          <a:xfrm flipH="1">
            <a:off x="1037565" y="3834045"/>
            <a:ext cx="1" cy="90010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H="1">
            <a:off x="2027675" y="3879050"/>
            <a:ext cx="2" cy="315035"/>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134953" y="2348880"/>
            <a:ext cx="4346440" cy="2520280"/>
            <a:chOff x="4062945" y="1988840"/>
            <a:chExt cx="4346439" cy="2520280"/>
          </a:xfrm>
        </p:grpSpPr>
        <p:sp>
          <p:nvSpPr>
            <p:cNvPr id="5" name="Rectangle 8"/>
            <p:cNvSpPr>
              <a:spLocks noChangeArrowheads="1"/>
            </p:cNvSpPr>
            <p:nvPr/>
          </p:nvSpPr>
          <p:spPr bwMode="auto">
            <a:xfrm>
              <a:off x="4350466" y="2022656"/>
              <a:ext cx="1774668" cy="2151506"/>
            </a:xfrm>
            <a:prstGeom prst="rect">
              <a:avLst/>
            </a:prstGeom>
            <a:solidFill>
              <a:schemeClr val="bg2">
                <a:lumMod val="20000"/>
                <a:lumOff val="8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en-GB"/>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5061" y="2027789"/>
              <a:ext cx="2014323" cy="23207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Line 11"/>
            <p:cNvSpPr>
              <a:spLocks noChangeShapeType="1"/>
            </p:cNvSpPr>
            <p:nvPr/>
          </p:nvSpPr>
          <p:spPr bwMode="auto">
            <a:xfrm flipV="1">
              <a:off x="4643914" y="2022656"/>
              <a:ext cx="0" cy="2151506"/>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2"/>
            <p:cNvSpPr>
              <a:spLocks noChangeShapeType="1"/>
            </p:cNvSpPr>
            <p:nvPr/>
          </p:nvSpPr>
          <p:spPr bwMode="auto">
            <a:xfrm flipV="1">
              <a:off x="4940857" y="2022656"/>
              <a:ext cx="0" cy="2151506"/>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3"/>
            <p:cNvSpPr>
              <a:spLocks noChangeShapeType="1"/>
            </p:cNvSpPr>
            <p:nvPr/>
          </p:nvSpPr>
          <p:spPr bwMode="auto">
            <a:xfrm flipV="1">
              <a:off x="5237799" y="2022656"/>
              <a:ext cx="0" cy="2151506"/>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4"/>
            <p:cNvSpPr>
              <a:spLocks noChangeShapeType="1"/>
            </p:cNvSpPr>
            <p:nvPr/>
          </p:nvSpPr>
          <p:spPr bwMode="auto">
            <a:xfrm flipV="1">
              <a:off x="5531248" y="2022656"/>
              <a:ext cx="0" cy="2151506"/>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5"/>
            <p:cNvSpPr>
              <a:spLocks noChangeShapeType="1"/>
            </p:cNvSpPr>
            <p:nvPr/>
          </p:nvSpPr>
          <p:spPr bwMode="auto">
            <a:xfrm flipV="1">
              <a:off x="5828190" y="2022656"/>
              <a:ext cx="0" cy="2151506"/>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8"/>
            <p:cNvSpPr>
              <a:spLocks noChangeShapeType="1"/>
            </p:cNvSpPr>
            <p:nvPr/>
          </p:nvSpPr>
          <p:spPr bwMode="auto">
            <a:xfrm>
              <a:off x="4350466" y="3814873"/>
              <a:ext cx="1774668" cy="0"/>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9"/>
            <p:cNvSpPr>
              <a:spLocks noChangeShapeType="1"/>
            </p:cNvSpPr>
            <p:nvPr/>
          </p:nvSpPr>
          <p:spPr bwMode="auto">
            <a:xfrm>
              <a:off x="4350466" y="3455584"/>
              <a:ext cx="1774668" cy="0"/>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20"/>
            <p:cNvSpPr>
              <a:spLocks noChangeShapeType="1"/>
            </p:cNvSpPr>
            <p:nvPr/>
          </p:nvSpPr>
          <p:spPr bwMode="auto">
            <a:xfrm>
              <a:off x="4350466" y="3096296"/>
              <a:ext cx="1774668" cy="0"/>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21"/>
            <p:cNvSpPr>
              <a:spLocks noChangeShapeType="1"/>
            </p:cNvSpPr>
            <p:nvPr/>
          </p:nvSpPr>
          <p:spPr bwMode="auto">
            <a:xfrm>
              <a:off x="4350466" y="2741233"/>
              <a:ext cx="1774668" cy="0"/>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22"/>
            <p:cNvSpPr>
              <a:spLocks noChangeShapeType="1"/>
            </p:cNvSpPr>
            <p:nvPr/>
          </p:nvSpPr>
          <p:spPr bwMode="auto">
            <a:xfrm>
              <a:off x="4350466" y="2381945"/>
              <a:ext cx="1774668" cy="0"/>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Rectangle 32"/>
            <p:cNvSpPr>
              <a:spLocks noChangeArrowheads="1"/>
            </p:cNvSpPr>
            <p:nvPr/>
          </p:nvSpPr>
          <p:spPr bwMode="auto">
            <a:xfrm>
              <a:off x="4313084" y="4186843"/>
              <a:ext cx="352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mn-lt"/>
                  <a:cs typeface="Arial" pitchFamily="34" charset="0"/>
                </a:rPr>
                <a:t>0</a:t>
              </a:r>
              <a:endParaRPr kumimoji="0" lang="en-US" sz="1050" b="0" i="0" u="none" strike="noStrike" cap="none" normalizeH="0" baseline="0" smtClean="0">
                <a:ln>
                  <a:noFill/>
                </a:ln>
                <a:solidFill>
                  <a:schemeClr val="tx1"/>
                </a:solidFill>
                <a:effectLst/>
                <a:latin typeface="+mn-lt"/>
                <a:cs typeface="Arial" pitchFamily="34" charset="0"/>
              </a:endParaRPr>
            </a:p>
          </p:txBody>
        </p:sp>
        <p:sp>
          <p:nvSpPr>
            <p:cNvPr id="52224" name="Rectangle 35"/>
            <p:cNvSpPr>
              <a:spLocks noChangeArrowheads="1"/>
            </p:cNvSpPr>
            <p:nvPr/>
          </p:nvSpPr>
          <p:spPr bwMode="auto">
            <a:xfrm>
              <a:off x="4619460" y="4186843"/>
              <a:ext cx="881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mn-lt"/>
                  <a:cs typeface="Arial" pitchFamily="34" charset="0"/>
                </a:rPr>
                <a:t>0.5</a:t>
              </a:r>
              <a:endParaRPr kumimoji="0" lang="en-US" sz="1050" b="0" i="0" u="none" strike="noStrike" cap="none" normalizeH="0" baseline="0" smtClean="0">
                <a:ln>
                  <a:noFill/>
                </a:ln>
                <a:solidFill>
                  <a:schemeClr val="tx1"/>
                </a:solidFill>
                <a:effectLst/>
                <a:latin typeface="+mn-lt"/>
                <a:cs typeface="Arial" pitchFamily="34" charset="0"/>
              </a:endParaRPr>
            </a:p>
          </p:txBody>
        </p:sp>
        <p:sp>
          <p:nvSpPr>
            <p:cNvPr id="52227" name="Rectangle 38"/>
            <p:cNvSpPr>
              <a:spLocks noChangeArrowheads="1"/>
            </p:cNvSpPr>
            <p:nvPr/>
          </p:nvSpPr>
          <p:spPr bwMode="auto">
            <a:xfrm>
              <a:off x="4930377" y="4186843"/>
              <a:ext cx="352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mn-lt"/>
                  <a:cs typeface="Arial" pitchFamily="34" charset="0"/>
                </a:rPr>
                <a:t>1</a:t>
              </a:r>
              <a:endParaRPr kumimoji="0" lang="en-US" sz="1050" b="0" i="0" u="none" strike="noStrike" cap="none" normalizeH="0" baseline="0" smtClean="0">
                <a:ln>
                  <a:noFill/>
                </a:ln>
                <a:solidFill>
                  <a:schemeClr val="tx1"/>
                </a:solidFill>
                <a:effectLst/>
                <a:latin typeface="+mn-lt"/>
                <a:cs typeface="Arial" pitchFamily="34" charset="0"/>
              </a:endParaRPr>
            </a:p>
          </p:txBody>
        </p:sp>
        <p:sp>
          <p:nvSpPr>
            <p:cNvPr id="52230" name="Rectangle 41"/>
            <p:cNvSpPr>
              <a:spLocks noChangeArrowheads="1"/>
            </p:cNvSpPr>
            <p:nvPr/>
          </p:nvSpPr>
          <p:spPr bwMode="auto">
            <a:xfrm>
              <a:off x="5213345" y="4186843"/>
              <a:ext cx="881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mn-lt"/>
                  <a:cs typeface="Arial" pitchFamily="34" charset="0"/>
                </a:rPr>
                <a:t>1.5</a:t>
              </a:r>
              <a:endParaRPr kumimoji="0" lang="en-US" sz="1050" b="0" i="0" u="none" strike="noStrike" cap="none" normalizeH="0" baseline="0" smtClean="0">
                <a:ln>
                  <a:noFill/>
                </a:ln>
                <a:solidFill>
                  <a:schemeClr val="tx1"/>
                </a:solidFill>
                <a:effectLst/>
                <a:latin typeface="+mn-lt"/>
                <a:cs typeface="Arial" pitchFamily="34" charset="0"/>
              </a:endParaRPr>
            </a:p>
          </p:txBody>
        </p:sp>
        <p:sp>
          <p:nvSpPr>
            <p:cNvPr id="66" name="Rectangle 44"/>
            <p:cNvSpPr>
              <a:spLocks noChangeArrowheads="1"/>
            </p:cNvSpPr>
            <p:nvPr/>
          </p:nvSpPr>
          <p:spPr bwMode="auto">
            <a:xfrm>
              <a:off x="5520768" y="4186843"/>
              <a:ext cx="352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mn-lt"/>
                  <a:cs typeface="Arial" pitchFamily="34" charset="0"/>
                </a:rPr>
                <a:t>2</a:t>
              </a:r>
              <a:endParaRPr kumimoji="0" lang="en-US" sz="1050" b="0" i="0" u="none" strike="noStrike" cap="none" normalizeH="0" baseline="0" smtClean="0">
                <a:ln>
                  <a:noFill/>
                </a:ln>
                <a:solidFill>
                  <a:schemeClr val="tx1"/>
                </a:solidFill>
                <a:effectLst/>
                <a:latin typeface="+mn-lt"/>
                <a:cs typeface="Arial" pitchFamily="34" charset="0"/>
              </a:endParaRPr>
            </a:p>
          </p:txBody>
        </p:sp>
        <p:sp>
          <p:nvSpPr>
            <p:cNvPr id="69" name="Rectangle 47"/>
            <p:cNvSpPr>
              <a:spLocks noChangeArrowheads="1"/>
            </p:cNvSpPr>
            <p:nvPr/>
          </p:nvSpPr>
          <p:spPr bwMode="auto">
            <a:xfrm>
              <a:off x="5803737" y="4186843"/>
              <a:ext cx="881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mn-lt"/>
                  <a:cs typeface="Arial" pitchFamily="34" charset="0"/>
                </a:rPr>
                <a:t>2.5</a:t>
              </a:r>
              <a:endParaRPr kumimoji="0" lang="en-US" sz="1050" b="0" i="0" u="none" strike="noStrike" cap="none" normalizeH="0" baseline="0" smtClean="0">
                <a:ln>
                  <a:noFill/>
                </a:ln>
                <a:solidFill>
                  <a:schemeClr val="tx1"/>
                </a:solidFill>
                <a:effectLst/>
                <a:latin typeface="+mn-lt"/>
                <a:cs typeface="Arial" pitchFamily="34" charset="0"/>
              </a:endParaRPr>
            </a:p>
          </p:txBody>
        </p:sp>
        <p:sp>
          <p:nvSpPr>
            <p:cNvPr id="74" name="Rectangle 50"/>
            <p:cNvSpPr>
              <a:spLocks noChangeArrowheads="1"/>
            </p:cNvSpPr>
            <p:nvPr/>
          </p:nvSpPr>
          <p:spPr bwMode="auto">
            <a:xfrm>
              <a:off x="6114654" y="4186843"/>
              <a:ext cx="352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mn-lt"/>
                  <a:cs typeface="Arial" pitchFamily="34" charset="0"/>
                </a:rPr>
                <a:t>3</a:t>
              </a:r>
              <a:endParaRPr kumimoji="0" lang="en-US" sz="1050" b="0" i="0" u="none" strike="noStrike" cap="none" normalizeH="0" baseline="0" smtClean="0">
                <a:ln>
                  <a:noFill/>
                </a:ln>
                <a:solidFill>
                  <a:schemeClr val="tx1"/>
                </a:solidFill>
                <a:effectLst/>
                <a:latin typeface="+mn-lt"/>
                <a:cs typeface="Arial" pitchFamily="34" charset="0"/>
              </a:endParaRPr>
            </a:p>
          </p:txBody>
        </p:sp>
        <p:sp>
          <p:nvSpPr>
            <p:cNvPr id="77" name="Rectangle 53"/>
            <p:cNvSpPr>
              <a:spLocks noChangeArrowheads="1"/>
            </p:cNvSpPr>
            <p:nvPr/>
          </p:nvSpPr>
          <p:spPr bwMode="auto">
            <a:xfrm>
              <a:off x="4288630" y="4136119"/>
              <a:ext cx="352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rgbClr val="000000"/>
                  </a:solidFill>
                  <a:effectLst/>
                  <a:latin typeface="+mn-lt"/>
                  <a:cs typeface="Arial" pitchFamily="34" charset="0"/>
                </a:rPr>
                <a:t>0</a:t>
              </a:r>
              <a:endParaRPr kumimoji="0" lang="en-US" sz="1050" b="0" i="0" u="none" strike="noStrike" cap="none" normalizeH="0" baseline="0" dirty="0" smtClean="0">
                <a:ln>
                  <a:noFill/>
                </a:ln>
                <a:solidFill>
                  <a:schemeClr val="tx1"/>
                </a:solidFill>
                <a:effectLst/>
                <a:latin typeface="+mn-lt"/>
                <a:cs typeface="Arial" pitchFamily="34" charset="0"/>
              </a:endParaRPr>
            </a:p>
          </p:txBody>
        </p:sp>
        <p:sp>
          <p:nvSpPr>
            <p:cNvPr id="80" name="Rectangle 56"/>
            <p:cNvSpPr>
              <a:spLocks noChangeArrowheads="1"/>
            </p:cNvSpPr>
            <p:nvPr/>
          </p:nvSpPr>
          <p:spPr bwMode="auto">
            <a:xfrm>
              <a:off x="4246708" y="3798327"/>
              <a:ext cx="881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rgbClr val="000000"/>
                  </a:solidFill>
                  <a:effectLst/>
                  <a:latin typeface="+mn-lt"/>
                  <a:cs typeface="Arial" pitchFamily="34" charset="0"/>
                </a:rPr>
                <a:t>0.5</a:t>
              </a:r>
              <a:endParaRPr kumimoji="0" lang="en-US" sz="1050" b="0" i="0" u="none" strike="noStrike" cap="none" normalizeH="0" baseline="0" dirty="0" smtClean="0">
                <a:ln>
                  <a:noFill/>
                </a:ln>
                <a:solidFill>
                  <a:schemeClr val="tx1"/>
                </a:solidFill>
                <a:effectLst/>
                <a:latin typeface="+mn-lt"/>
                <a:cs typeface="Arial" pitchFamily="34" charset="0"/>
              </a:endParaRPr>
            </a:p>
          </p:txBody>
        </p:sp>
        <p:sp>
          <p:nvSpPr>
            <p:cNvPr id="83" name="Rectangle 59"/>
            <p:cNvSpPr>
              <a:spLocks noChangeArrowheads="1"/>
            </p:cNvSpPr>
            <p:nvPr/>
          </p:nvSpPr>
          <p:spPr bwMode="auto">
            <a:xfrm>
              <a:off x="4288630" y="3421769"/>
              <a:ext cx="352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mn-lt"/>
                  <a:cs typeface="Arial" pitchFamily="34" charset="0"/>
                </a:rPr>
                <a:t>1</a:t>
              </a:r>
              <a:endParaRPr kumimoji="0" lang="en-US" sz="1050" b="0" i="0" u="none" strike="noStrike" cap="none" normalizeH="0" baseline="0" smtClean="0">
                <a:ln>
                  <a:noFill/>
                </a:ln>
                <a:solidFill>
                  <a:schemeClr val="tx1"/>
                </a:solidFill>
                <a:effectLst/>
                <a:latin typeface="+mn-lt"/>
                <a:cs typeface="Arial" pitchFamily="34" charset="0"/>
              </a:endParaRPr>
            </a:p>
          </p:txBody>
        </p:sp>
        <p:sp>
          <p:nvSpPr>
            <p:cNvPr id="86" name="Rectangle 62"/>
            <p:cNvSpPr>
              <a:spLocks noChangeArrowheads="1"/>
            </p:cNvSpPr>
            <p:nvPr/>
          </p:nvSpPr>
          <p:spPr bwMode="auto">
            <a:xfrm>
              <a:off x="4243215" y="3058252"/>
              <a:ext cx="881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rgbClr val="000000"/>
                  </a:solidFill>
                  <a:effectLst/>
                  <a:latin typeface="+mn-lt"/>
                  <a:cs typeface="Arial" pitchFamily="34" charset="0"/>
                </a:rPr>
                <a:t>1.5</a:t>
              </a:r>
              <a:endParaRPr kumimoji="0" lang="en-US" sz="1050" b="0" i="0" u="none" strike="noStrike" cap="none" normalizeH="0" baseline="0" dirty="0" smtClean="0">
                <a:ln>
                  <a:noFill/>
                </a:ln>
                <a:solidFill>
                  <a:schemeClr val="tx1"/>
                </a:solidFill>
                <a:effectLst/>
                <a:latin typeface="+mn-lt"/>
                <a:cs typeface="Arial" pitchFamily="34" charset="0"/>
              </a:endParaRPr>
            </a:p>
          </p:txBody>
        </p:sp>
        <p:sp>
          <p:nvSpPr>
            <p:cNvPr id="89" name="Rectangle 65"/>
            <p:cNvSpPr>
              <a:spLocks noChangeArrowheads="1"/>
            </p:cNvSpPr>
            <p:nvPr/>
          </p:nvSpPr>
          <p:spPr bwMode="auto">
            <a:xfrm>
              <a:off x="4278150" y="2707418"/>
              <a:ext cx="352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rgbClr val="000000"/>
                  </a:solidFill>
                  <a:effectLst/>
                  <a:latin typeface="+mn-lt"/>
                  <a:cs typeface="Arial" pitchFamily="34" charset="0"/>
                </a:rPr>
                <a:t>2</a:t>
              </a:r>
              <a:endParaRPr kumimoji="0" lang="en-US" sz="1050" b="0" i="0" u="none" strike="noStrike" cap="none" normalizeH="0" baseline="0" dirty="0" smtClean="0">
                <a:ln>
                  <a:noFill/>
                </a:ln>
                <a:solidFill>
                  <a:schemeClr val="tx1"/>
                </a:solidFill>
                <a:effectLst/>
                <a:latin typeface="+mn-lt"/>
                <a:cs typeface="Arial" pitchFamily="34" charset="0"/>
              </a:endParaRPr>
            </a:p>
          </p:txBody>
        </p:sp>
        <p:sp>
          <p:nvSpPr>
            <p:cNvPr id="92" name="Rectangle 68"/>
            <p:cNvSpPr>
              <a:spLocks noChangeArrowheads="1"/>
            </p:cNvSpPr>
            <p:nvPr/>
          </p:nvSpPr>
          <p:spPr bwMode="auto">
            <a:xfrm>
              <a:off x="4257189" y="2348129"/>
              <a:ext cx="881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mn-lt"/>
                  <a:cs typeface="Arial" pitchFamily="34" charset="0"/>
                </a:rPr>
                <a:t>2.5</a:t>
              </a:r>
              <a:endParaRPr kumimoji="0" lang="en-US" sz="1050" b="0" i="0" u="none" strike="noStrike" cap="none" normalizeH="0" baseline="0" smtClean="0">
                <a:ln>
                  <a:noFill/>
                </a:ln>
                <a:solidFill>
                  <a:schemeClr val="tx1"/>
                </a:solidFill>
                <a:effectLst/>
                <a:latin typeface="+mn-lt"/>
                <a:cs typeface="Arial" pitchFamily="34" charset="0"/>
              </a:endParaRPr>
            </a:p>
          </p:txBody>
        </p:sp>
        <p:sp>
          <p:nvSpPr>
            <p:cNvPr id="95" name="Rectangle 71"/>
            <p:cNvSpPr>
              <a:spLocks noChangeArrowheads="1"/>
            </p:cNvSpPr>
            <p:nvPr/>
          </p:nvSpPr>
          <p:spPr bwMode="auto">
            <a:xfrm>
              <a:off x="4288630" y="1988840"/>
              <a:ext cx="352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rgbClr val="000000"/>
                  </a:solidFill>
                  <a:effectLst/>
                  <a:latin typeface="+mn-lt"/>
                  <a:cs typeface="Arial" pitchFamily="34" charset="0"/>
                </a:rPr>
                <a:t>3</a:t>
              </a:r>
              <a:endParaRPr kumimoji="0" lang="en-US" sz="1050" b="0" i="0" u="none" strike="noStrike" cap="none" normalizeH="0" baseline="0" dirty="0" smtClean="0">
                <a:ln>
                  <a:noFill/>
                </a:ln>
                <a:solidFill>
                  <a:schemeClr val="tx1"/>
                </a:solidFill>
                <a:effectLst/>
                <a:latin typeface="+mn-lt"/>
                <a:cs typeface="Arial" pitchFamily="34" charset="0"/>
              </a:endParaRPr>
            </a:p>
          </p:txBody>
        </p:sp>
        <p:sp>
          <p:nvSpPr>
            <p:cNvPr id="52303" name="Oval 76"/>
            <p:cNvSpPr>
              <a:spLocks noChangeArrowheads="1"/>
            </p:cNvSpPr>
            <p:nvPr/>
          </p:nvSpPr>
          <p:spPr bwMode="auto">
            <a:xfrm>
              <a:off x="4556578" y="3721881"/>
              <a:ext cx="52401" cy="63404"/>
            </a:xfrm>
            <a:prstGeom prst="ellipse">
              <a:avLst/>
            </a:prstGeom>
            <a:solidFill>
              <a:srgbClr val="01AEF1"/>
            </a:solidFill>
            <a:ln>
              <a:noFill/>
            </a:ln>
          </p:spPr>
          <p:txBody>
            <a:bodyPr vert="horz" wrap="square" lIns="91440" tIns="45720" rIns="91440" bIns="45720" numCol="1" anchor="t" anchorCtr="0" compatLnSpc="1">
              <a:prstTxWarp prst="textNoShape">
                <a:avLst/>
              </a:prstTxWarp>
            </a:bodyPr>
            <a:lstStyle/>
            <a:p>
              <a:endParaRPr lang="en-GB"/>
            </a:p>
          </p:txBody>
        </p:sp>
        <p:sp>
          <p:nvSpPr>
            <p:cNvPr id="52304" name="Oval 77"/>
            <p:cNvSpPr>
              <a:spLocks noChangeArrowheads="1"/>
            </p:cNvSpPr>
            <p:nvPr/>
          </p:nvSpPr>
          <p:spPr bwMode="auto">
            <a:xfrm>
              <a:off x="5136490" y="2825772"/>
              <a:ext cx="52401" cy="63404"/>
            </a:xfrm>
            <a:prstGeom prst="ellipse">
              <a:avLst/>
            </a:prstGeom>
            <a:solidFill>
              <a:srgbClr val="01AEF1"/>
            </a:solidFill>
            <a:ln>
              <a:noFill/>
            </a:ln>
          </p:spPr>
          <p:txBody>
            <a:bodyPr vert="horz" wrap="square" lIns="91440" tIns="45720" rIns="91440" bIns="45720" numCol="1" anchor="t" anchorCtr="0" compatLnSpc="1">
              <a:prstTxWarp prst="textNoShape">
                <a:avLst/>
              </a:prstTxWarp>
            </a:bodyPr>
            <a:lstStyle/>
            <a:p>
              <a:endParaRPr lang="en-GB"/>
            </a:p>
          </p:txBody>
        </p:sp>
        <p:sp>
          <p:nvSpPr>
            <p:cNvPr id="52305" name="Oval 78"/>
            <p:cNvSpPr>
              <a:spLocks noChangeArrowheads="1"/>
            </p:cNvSpPr>
            <p:nvPr/>
          </p:nvSpPr>
          <p:spPr bwMode="auto">
            <a:xfrm>
              <a:off x="5548715" y="2348129"/>
              <a:ext cx="52401" cy="63404"/>
            </a:xfrm>
            <a:prstGeom prst="ellipse">
              <a:avLst/>
            </a:prstGeom>
            <a:solidFill>
              <a:srgbClr val="01AEF1"/>
            </a:solidFill>
            <a:ln>
              <a:noFill/>
            </a:ln>
          </p:spPr>
          <p:txBody>
            <a:bodyPr vert="horz" wrap="square" lIns="91440" tIns="45720" rIns="91440" bIns="45720" numCol="1" anchor="t" anchorCtr="0" compatLnSpc="1">
              <a:prstTxWarp prst="textNoShape">
                <a:avLst/>
              </a:prstTxWarp>
            </a:bodyPr>
            <a:lstStyle/>
            <a:p>
              <a:endParaRPr lang="en-GB"/>
            </a:p>
          </p:txBody>
        </p:sp>
        <p:sp>
          <p:nvSpPr>
            <p:cNvPr id="52306" name="Oval 79"/>
            <p:cNvSpPr>
              <a:spLocks noChangeArrowheads="1"/>
            </p:cNvSpPr>
            <p:nvPr/>
          </p:nvSpPr>
          <p:spPr bwMode="auto">
            <a:xfrm>
              <a:off x="5814217" y="2052244"/>
              <a:ext cx="52401" cy="63404"/>
            </a:xfrm>
            <a:prstGeom prst="ellipse">
              <a:avLst/>
            </a:prstGeom>
            <a:solidFill>
              <a:srgbClr val="01AEF1"/>
            </a:solidFill>
            <a:ln>
              <a:noFill/>
            </a:ln>
          </p:spPr>
          <p:txBody>
            <a:bodyPr vert="horz" wrap="square" lIns="91440" tIns="45720" rIns="91440" bIns="45720" numCol="1" anchor="t" anchorCtr="0" compatLnSpc="1">
              <a:prstTxWarp prst="textNoShape">
                <a:avLst/>
              </a:prstTxWarp>
            </a:bodyPr>
            <a:lstStyle/>
            <a:p>
              <a:endParaRPr lang="en-GB"/>
            </a:p>
          </p:txBody>
        </p:sp>
        <p:sp>
          <p:nvSpPr>
            <p:cNvPr id="52307" name="Freeform 80"/>
            <p:cNvSpPr>
              <a:spLocks/>
            </p:cNvSpPr>
            <p:nvPr/>
          </p:nvSpPr>
          <p:spPr bwMode="auto">
            <a:xfrm>
              <a:off x="4895442" y="2064925"/>
              <a:ext cx="1124888" cy="1373752"/>
            </a:xfrm>
            <a:custGeom>
              <a:avLst/>
              <a:gdLst>
                <a:gd name="T0" fmla="*/ 0 w 1932"/>
                <a:gd name="T1" fmla="*/ 1950 h 1950"/>
                <a:gd name="T2" fmla="*/ 1020 w 1932"/>
                <a:gd name="T3" fmla="*/ 924 h 1950"/>
                <a:gd name="T4" fmla="*/ 1614 w 1932"/>
                <a:gd name="T5" fmla="*/ 306 h 1950"/>
                <a:gd name="T6" fmla="*/ 1932 w 1932"/>
                <a:gd name="T7" fmla="*/ 0 h 1950"/>
              </a:gdLst>
              <a:ahLst/>
              <a:cxnLst>
                <a:cxn ang="0">
                  <a:pos x="T0" y="T1"/>
                </a:cxn>
                <a:cxn ang="0">
                  <a:pos x="T2" y="T3"/>
                </a:cxn>
                <a:cxn ang="0">
                  <a:pos x="T4" y="T5"/>
                </a:cxn>
                <a:cxn ang="0">
                  <a:pos x="T6" y="T7"/>
                </a:cxn>
              </a:cxnLst>
              <a:rect l="0" t="0" r="r" b="b"/>
              <a:pathLst>
                <a:path w="1932" h="1950">
                  <a:moveTo>
                    <a:pt x="0" y="1950"/>
                  </a:moveTo>
                  <a:lnTo>
                    <a:pt x="1020" y="924"/>
                  </a:lnTo>
                  <a:lnTo>
                    <a:pt x="1614" y="306"/>
                  </a:lnTo>
                  <a:lnTo>
                    <a:pt x="1932" y="0"/>
                  </a:lnTo>
                </a:path>
              </a:pathLst>
            </a:custGeom>
            <a:noFill/>
            <a:ln w="12700" cap="flat">
              <a:solidFill>
                <a:srgbClr val="D31C5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08" name="Oval 81"/>
            <p:cNvSpPr>
              <a:spLocks noChangeArrowheads="1"/>
            </p:cNvSpPr>
            <p:nvPr/>
          </p:nvSpPr>
          <p:spPr bwMode="auto">
            <a:xfrm>
              <a:off x="4870988" y="3409088"/>
              <a:ext cx="52401" cy="63404"/>
            </a:xfrm>
            <a:prstGeom prst="ellipse">
              <a:avLst/>
            </a:prstGeom>
            <a:solidFill>
              <a:srgbClr val="D31C5C"/>
            </a:solidFill>
            <a:ln>
              <a:noFill/>
            </a:ln>
          </p:spPr>
          <p:txBody>
            <a:bodyPr vert="horz" wrap="square" lIns="91440" tIns="45720" rIns="91440" bIns="45720" numCol="1" anchor="t" anchorCtr="0" compatLnSpc="1">
              <a:prstTxWarp prst="textNoShape">
                <a:avLst/>
              </a:prstTxWarp>
            </a:bodyPr>
            <a:lstStyle/>
            <a:p>
              <a:endParaRPr lang="en-GB"/>
            </a:p>
          </p:txBody>
        </p:sp>
        <p:sp>
          <p:nvSpPr>
            <p:cNvPr id="52309" name="Oval 82"/>
            <p:cNvSpPr>
              <a:spLocks noChangeArrowheads="1"/>
            </p:cNvSpPr>
            <p:nvPr/>
          </p:nvSpPr>
          <p:spPr bwMode="auto">
            <a:xfrm>
              <a:off x="5464873" y="2686283"/>
              <a:ext cx="52401" cy="63404"/>
            </a:xfrm>
            <a:prstGeom prst="ellipse">
              <a:avLst/>
            </a:prstGeom>
            <a:solidFill>
              <a:srgbClr val="D31C5C"/>
            </a:solidFill>
            <a:ln>
              <a:noFill/>
            </a:ln>
          </p:spPr>
          <p:txBody>
            <a:bodyPr vert="horz" wrap="square" lIns="91440" tIns="45720" rIns="91440" bIns="45720" numCol="1" anchor="t" anchorCtr="0" compatLnSpc="1">
              <a:prstTxWarp prst="textNoShape">
                <a:avLst/>
              </a:prstTxWarp>
            </a:bodyPr>
            <a:lstStyle/>
            <a:p>
              <a:endParaRPr lang="en-GB"/>
            </a:p>
          </p:txBody>
        </p:sp>
        <p:sp>
          <p:nvSpPr>
            <p:cNvPr id="52310" name="Oval 83"/>
            <p:cNvSpPr>
              <a:spLocks noChangeArrowheads="1"/>
            </p:cNvSpPr>
            <p:nvPr/>
          </p:nvSpPr>
          <p:spPr bwMode="auto">
            <a:xfrm>
              <a:off x="5810723" y="2250910"/>
              <a:ext cx="52401" cy="63404"/>
            </a:xfrm>
            <a:prstGeom prst="ellipse">
              <a:avLst/>
            </a:prstGeom>
            <a:solidFill>
              <a:srgbClr val="D31C5C"/>
            </a:solidFill>
            <a:ln>
              <a:noFill/>
            </a:ln>
          </p:spPr>
          <p:txBody>
            <a:bodyPr vert="horz" wrap="square" lIns="91440" tIns="45720" rIns="91440" bIns="45720" numCol="1" anchor="t" anchorCtr="0" compatLnSpc="1">
              <a:prstTxWarp prst="textNoShape">
                <a:avLst/>
              </a:prstTxWarp>
            </a:bodyPr>
            <a:lstStyle/>
            <a:p>
              <a:endParaRPr lang="en-GB"/>
            </a:p>
          </p:txBody>
        </p:sp>
        <p:sp>
          <p:nvSpPr>
            <p:cNvPr id="52311" name="Oval 84"/>
            <p:cNvSpPr>
              <a:spLocks noChangeArrowheads="1"/>
            </p:cNvSpPr>
            <p:nvPr/>
          </p:nvSpPr>
          <p:spPr bwMode="auto">
            <a:xfrm>
              <a:off x="5995876" y="2035336"/>
              <a:ext cx="52401" cy="63404"/>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2312" name="Line 85"/>
            <p:cNvSpPr>
              <a:spLocks noChangeShapeType="1"/>
            </p:cNvSpPr>
            <p:nvPr/>
          </p:nvSpPr>
          <p:spPr bwMode="auto">
            <a:xfrm flipV="1">
              <a:off x="4350466" y="2022656"/>
              <a:ext cx="1774668" cy="2151506"/>
            </a:xfrm>
            <a:prstGeom prst="line">
              <a:avLst/>
            </a:prstGeom>
            <a:noFill/>
            <a:ln w="12" cap="flat">
              <a:solidFill>
                <a:srgbClr val="000000"/>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16" name="Rectangle 89"/>
            <p:cNvSpPr>
              <a:spLocks noChangeArrowheads="1"/>
            </p:cNvSpPr>
            <p:nvPr/>
          </p:nvSpPr>
          <p:spPr bwMode="auto">
            <a:xfrm>
              <a:off x="4316577" y="4131893"/>
              <a:ext cx="3206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n-lt"/>
                  <a:cs typeface="Arial" pitchFamily="34" charset="0"/>
                </a:rPr>
                <a:t> </a:t>
              </a:r>
              <a:endParaRPr kumimoji="0" lang="en-US" sz="1050" b="0" i="0" u="none" strike="noStrike" cap="none" normalizeH="0" baseline="0" dirty="0" smtClean="0">
                <a:ln>
                  <a:noFill/>
                </a:ln>
                <a:solidFill>
                  <a:schemeClr val="tx1"/>
                </a:solidFill>
                <a:effectLst/>
                <a:latin typeface="+mn-lt"/>
                <a:cs typeface="Arial" pitchFamily="34" charset="0"/>
              </a:endParaRPr>
            </a:p>
          </p:txBody>
        </p:sp>
        <p:cxnSp>
          <p:nvCxnSpPr>
            <p:cNvPr id="49157" name="Straight Connector 49156"/>
            <p:cNvCxnSpPr>
              <a:stCxn id="52306" idx="2"/>
            </p:cNvCxnSpPr>
            <p:nvPr/>
          </p:nvCxnSpPr>
          <p:spPr>
            <a:xfrm flipH="1">
              <a:off x="4567059" y="2083946"/>
              <a:ext cx="1247158" cy="1642161"/>
            </a:xfrm>
            <a:prstGeom prst="line">
              <a:avLst/>
            </a:prstGeom>
            <a:ln w="12700">
              <a:solidFill>
                <a:srgbClr val="01AEF1"/>
              </a:solidFill>
            </a:ln>
          </p:spPr>
          <p:style>
            <a:lnRef idx="1">
              <a:schemeClr val="accent1"/>
            </a:lnRef>
            <a:fillRef idx="0">
              <a:schemeClr val="accent1"/>
            </a:fillRef>
            <a:effectRef idx="0">
              <a:schemeClr val="accent1"/>
            </a:effectRef>
            <a:fontRef idx="minor">
              <a:schemeClr val="tx1"/>
            </a:fontRef>
          </p:style>
        </p:cxnSp>
        <p:sp>
          <p:nvSpPr>
            <p:cNvPr id="49158" name="TextBox 49157"/>
            <p:cNvSpPr txBox="1"/>
            <p:nvPr/>
          </p:nvSpPr>
          <p:spPr>
            <a:xfrm>
              <a:off x="4436365" y="4309065"/>
              <a:ext cx="1583228" cy="200055"/>
            </a:xfrm>
            <a:prstGeom prst="rect">
              <a:avLst/>
            </a:prstGeom>
            <a:solidFill>
              <a:schemeClr val="bg1"/>
            </a:solidFill>
          </p:spPr>
          <p:txBody>
            <a:bodyPr wrap="square" rtlCol="0">
              <a:spAutoFit/>
            </a:bodyPr>
            <a:lstStyle/>
            <a:p>
              <a:pPr algn="ctr"/>
              <a:r>
                <a:rPr lang="en-GB" sz="700" dirty="0" smtClean="0"/>
                <a:t>External (target) force</a:t>
              </a:r>
              <a:endParaRPr lang="en-GB" sz="700" dirty="0"/>
            </a:p>
          </p:txBody>
        </p:sp>
        <p:sp>
          <p:nvSpPr>
            <p:cNvPr id="49159" name="TextBox 49158"/>
            <p:cNvSpPr txBox="1"/>
            <p:nvPr/>
          </p:nvSpPr>
          <p:spPr>
            <a:xfrm rot="16200000">
              <a:off x="3468467" y="2975876"/>
              <a:ext cx="1389012" cy="200055"/>
            </a:xfrm>
            <a:prstGeom prst="rect">
              <a:avLst/>
            </a:prstGeom>
            <a:solidFill>
              <a:schemeClr val="bg1"/>
            </a:solidFill>
          </p:spPr>
          <p:txBody>
            <a:bodyPr vert="horz" wrap="square" rtlCol="0">
              <a:spAutoFit/>
            </a:bodyPr>
            <a:lstStyle/>
            <a:p>
              <a:pPr algn="ctr"/>
              <a:r>
                <a:rPr lang="en-GB" sz="700" dirty="0" smtClean="0"/>
                <a:t>Self-generated(matched) force</a:t>
              </a:r>
              <a:endParaRPr lang="en-GB" sz="700" dirty="0"/>
            </a:p>
          </p:txBody>
        </p:sp>
        <p:sp>
          <p:nvSpPr>
            <p:cNvPr id="46" name="TextBox 45"/>
            <p:cNvSpPr txBox="1"/>
            <p:nvPr/>
          </p:nvSpPr>
          <p:spPr>
            <a:xfrm>
              <a:off x="6754148" y="4293096"/>
              <a:ext cx="1583228" cy="200055"/>
            </a:xfrm>
            <a:prstGeom prst="rect">
              <a:avLst/>
            </a:prstGeom>
            <a:solidFill>
              <a:schemeClr val="bg1"/>
            </a:solidFill>
          </p:spPr>
          <p:txBody>
            <a:bodyPr wrap="square" rtlCol="0">
              <a:spAutoFit/>
            </a:bodyPr>
            <a:lstStyle/>
            <a:p>
              <a:pPr algn="ctr"/>
              <a:r>
                <a:rPr lang="en-GB" sz="700" dirty="0" smtClean="0"/>
                <a:t>External (target) force</a:t>
              </a:r>
              <a:endParaRPr lang="en-GB" sz="700" dirty="0"/>
            </a:p>
          </p:txBody>
        </p:sp>
        <p:sp>
          <p:nvSpPr>
            <p:cNvPr id="47" name="TextBox 46"/>
            <p:cNvSpPr txBox="1"/>
            <p:nvPr/>
          </p:nvSpPr>
          <p:spPr>
            <a:xfrm rot="16200000">
              <a:off x="5714182" y="2975876"/>
              <a:ext cx="1389012" cy="200055"/>
            </a:xfrm>
            <a:prstGeom prst="rect">
              <a:avLst/>
            </a:prstGeom>
            <a:solidFill>
              <a:schemeClr val="bg1"/>
            </a:solidFill>
          </p:spPr>
          <p:txBody>
            <a:bodyPr vert="horz" wrap="square" rtlCol="0">
              <a:spAutoFit/>
            </a:bodyPr>
            <a:lstStyle/>
            <a:p>
              <a:pPr algn="ctr"/>
              <a:r>
                <a:rPr lang="en-GB" sz="700" dirty="0" smtClean="0"/>
                <a:t>Self-generated(matched) force</a:t>
              </a:r>
              <a:endParaRPr lang="en-GB" sz="700" dirty="0"/>
            </a:p>
          </p:txBody>
        </p:sp>
        <p:sp>
          <p:nvSpPr>
            <p:cNvPr id="48" name="TextBox 47"/>
            <p:cNvSpPr txBox="1"/>
            <p:nvPr/>
          </p:nvSpPr>
          <p:spPr>
            <a:xfrm>
              <a:off x="4423852" y="2108842"/>
              <a:ext cx="961196" cy="261610"/>
            </a:xfrm>
            <a:prstGeom prst="rect">
              <a:avLst/>
            </a:prstGeom>
            <a:noFill/>
          </p:spPr>
          <p:txBody>
            <a:bodyPr wrap="square" rtlCol="0">
              <a:spAutoFit/>
            </a:bodyPr>
            <a:lstStyle/>
            <a:p>
              <a:r>
                <a:rPr lang="en-GB" sz="1100" b="1" dirty="0" smtClean="0"/>
                <a:t>Simulated</a:t>
              </a:r>
              <a:endParaRPr lang="en-GB" sz="1100" b="1" dirty="0"/>
            </a:p>
          </p:txBody>
        </p:sp>
        <p:sp>
          <p:nvSpPr>
            <p:cNvPr id="49" name="TextBox 48"/>
            <p:cNvSpPr txBox="1"/>
            <p:nvPr/>
          </p:nvSpPr>
          <p:spPr>
            <a:xfrm>
              <a:off x="6676662" y="2108842"/>
              <a:ext cx="1084650" cy="430887"/>
            </a:xfrm>
            <a:prstGeom prst="rect">
              <a:avLst/>
            </a:prstGeom>
            <a:noFill/>
          </p:spPr>
          <p:txBody>
            <a:bodyPr wrap="square" rtlCol="0">
              <a:spAutoFit/>
            </a:bodyPr>
            <a:lstStyle/>
            <a:p>
              <a:r>
                <a:rPr lang="en-GB" sz="1100" b="1" dirty="0" smtClean="0"/>
                <a:t>Empirical (Shergill et al)</a:t>
              </a:r>
              <a:endParaRPr lang="en-GB" sz="1100" b="1" dirty="0"/>
            </a:p>
          </p:txBody>
        </p:sp>
      </p:grpSp>
      <p:grpSp>
        <p:nvGrpSpPr>
          <p:cNvPr id="118" name="Group 117"/>
          <p:cNvGrpSpPr/>
          <p:nvPr/>
        </p:nvGrpSpPr>
        <p:grpSpPr>
          <a:xfrm>
            <a:off x="1208584" y="2105472"/>
            <a:ext cx="2431124" cy="3267744"/>
            <a:chOff x="6147779" y="1844824"/>
            <a:chExt cx="2431123" cy="3267744"/>
          </a:xfrm>
        </p:grpSpPr>
        <p:pic>
          <p:nvPicPr>
            <p:cNvPr id="52" name="Picture 2"/>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7597923" y="3616493"/>
              <a:ext cx="639757" cy="826360"/>
            </a:xfrm>
            <a:prstGeom prst="rect">
              <a:avLst/>
            </a:prstGeom>
            <a:noFill/>
            <a:ln w="9525">
              <a:noFill/>
              <a:miter lim="800000"/>
              <a:headEnd/>
              <a:tailEnd/>
            </a:ln>
          </p:spPr>
        </p:pic>
        <p:graphicFrame>
          <p:nvGraphicFramePr>
            <p:cNvPr id="53" name="Object 2"/>
            <p:cNvGraphicFramePr>
              <a:graphicFrameLocks noChangeAspect="1"/>
            </p:cNvGraphicFramePr>
            <p:nvPr/>
          </p:nvGraphicFramePr>
          <p:xfrm>
            <a:off x="6147779" y="1844824"/>
            <a:ext cx="2431123" cy="1972546"/>
          </p:xfrm>
          <a:graphic>
            <a:graphicData uri="http://schemas.openxmlformats.org/presentationml/2006/ole">
              <p:oleObj spid="_x0000_s228362" name="CorelPhotoPaint.Image.11" r:id="rId5" imgW="4457143" imgH="4241270" progId="">
                <p:embed/>
              </p:oleObj>
            </a:graphicData>
          </a:graphic>
        </p:graphicFrame>
        <p:pic>
          <p:nvPicPr>
            <p:cNvPr id="56" name="Picture 19" descr="http://t2.ftcdn.net/jpg/00/34/63/55/400_F_34635538_R9Z8eTD2qc5XlNL9pPo3wtP9FqLpcVDt.jpg"/>
            <p:cNvPicPr>
              <a:picLocks noChangeAspect="1" noChangeArrowheads="1"/>
            </p:cNvPicPr>
            <p:nvPr/>
          </p:nvPicPr>
          <p:blipFill>
            <a:blip r:embed="rId6" cstate="print">
              <a:clrChange>
                <a:clrFrom>
                  <a:srgbClr val="FFFFFF"/>
                </a:clrFrom>
                <a:clrTo>
                  <a:srgbClr val="FFFFFF">
                    <a:alpha val="0"/>
                  </a:srgbClr>
                </a:clrTo>
              </a:clrChange>
            </a:blip>
            <a:srcRect l="11326" r="46203" b="66065"/>
            <a:stretch>
              <a:fillRect/>
            </a:stretch>
          </p:blipFill>
          <p:spPr bwMode="auto">
            <a:xfrm rot="5400000">
              <a:off x="6563643" y="4540233"/>
              <a:ext cx="497682" cy="646987"/>
            </a:xfrm>
            <a:prstGeom prst="rect">
              <a:avLst/>
            </a:prstGeom>
            <a:noFill/>
          </p:spPr>
        </p:pic>
        <p:sp>
          <p:nvSpPr>
            <p:cNvPr id="58" name="Oval 57"/>
            <p:cNvSpPr/>
            <p:nvPr/>
          </p:nvSpPr>
          <p:spPr>
            <a:xfrm>
              <a:off x="6275733" y="3498381"/>
              <a:ext cx="255908" cy="236222"/>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Arial Narrow" pitchFamily="34" charset="0"/>
              </a:endParaRPr>
            </a:p>
          </p:txBody>
        </p:sp>
        <p:pic>
          <p:nvPicPr>
            <p:cNvPr id="59" name="Picture 19" descr="http://t2.ftcdn.net/jpg/00/34/63/55/400_F_34635538_R9Z8eTD2qc5XlNL9pPo3wtP9FqLpcVDt.jpg"/>
            <p:cNvPicPr>
              <a:picLocks noChangeAspect="1" noChangeArrowheads="1"/>
            </p:cNvPicPr>
            <p:nvPr/>
          </p:nvPicPr>
          <p:blipFill>
            <a:blip r:embed="rId6" cstate="print">
              <a:clrChange>
                <a:clrFrom>
                  <a:srgbClr val="FFFFFF"/>
                </a:clrFrom>
                <a:clrTo>
                  <a:srgbClr val="FFFFFF">
                    <a:alpha val="0"/>
                  </a:srgbClr>
                </a:clrTo>
              </a:clrChange>
            </a:blip>
            <a:srcRect l="11326" t="7541" r="46203" b="52868"/>
            <a:stretch>
              <a:fillRect/>
            </a:stretch>
          </p:blipFill>
          <p:spPr bwMode="auto">
            <a:xfrm>
              <a:off x="6660251" y="3970827"/>
              <a:ext cx="539156" cy="696755"/>
            </a:xfrm>
            <a:prstGeom prst="rect">
              <a:avLst/>
            </a:prstGeom>
            <a:noFill/>
          </p:spPr>
        </p:pic>
        <p:cxnSp>
          <p:nvCxnSpPr>
            <p:cNvPr id="60" name="Straight Connector 59"/>
            <p:cNvCxnSpPr/>
            <p:nvPr/>
          </p:nvCxnSpPr>
          <p:spPr>
            <a:xfrm flipH="1">
              <a:off x="6818827" y="4673437"/>
              <a:ext cx="6977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7145844" y="2041676"/>
              <a:ext cx="275593" cy="275593"/>
            </a:xfrm>
            <a:prstGeom prst="ellipse">
              <a:avLst/>
            </a:prstGeom>
            <a:solidFill>
              <a:schemeClr val="accent3"/>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Arial Narrow" pitchFamily="34" charset="0"/>
              </a:endParaRPr>
            </a:p>
          </p:txBody>
        </p:sp>
        <p:cxnSp>
          <p:nvCxnSpPr>
            <p:cNvPr id="64" name="AutoShape 75"/>
            <p:cNvCxnSpPr>
              <a:cxnSpLocks noChangeShapeType="1"/>
              <a:stCxn id="62" idx="5"/>
              <a:endCxn id="70" idx="2"/>
            </p:cNvCxnSpPr>
            <p:nvPr/>
          </p:nvCxnSpPr>
          <p:spPr bwMode="auto">
            <a:xfrm rot="16200000" flipH="1">
              <a:off x="7347588" y="2310398"/>
              <a:ext cx="571860" cy="504882"/>
            </a:xfrm>
            <a:prstGeom prst="curvedConnector2">
              <a:avLst/>
            </a:prstGeom>
            <a:noFill/>
            <a:ln w="19050">
              <a:solidFill>
                <a:srgbClr val="FF3300"/>
              </a:solidFill>
              <a:round/>
              <a:headEnd/>
              <a:tailEnd type="triangle" w="med" len="med"/>
            </a:ln>
          </p:spPr>
        </p:cxnSp>
        <p:sp>
          <p:nvSpPr>
            <p:cNvPr id="67" name="Isosceles Triangle 66"/>
            <p:cNvSpPr/>
            <p:nvPr/>
          </p:nvSpPr>
          <p:spPr>
            <a:xfrm>
              <a:off x="7128759" y="2474751"/>
              <a:ext cx="314963" cy="314963"/>
            </a:xfrm>
            <a:prstGeom prst="triangle">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Arial Narrow" pitchFamily="34" charset="0"/>
              </a:endParaRPr>
            </a:p>
          </p:txBody>
        </p:sp>
        <p:sp>
          <p:nvSpPr>
            <p:cNvPr id="70" name="Oval 69"/>
            <p:cNvSpPr/>
            <p:nvPr/>
          </p:nvSpPr>
          <p:spPr>
            <a:xfrm>
              <a:off x="7885959" y="2710973"/>
              <a:ext cx="275593" cy="275593"/>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Arial Narrow" pitchFamily="34" charset="0"/>
              </a:endParaRPr>
            </a:p>
          </p:txBody>
        </p:sp>
        <p:sp>
          <p:nvSpPr>
            <p:cNvPr id="72" name="Isosceles Triangle 71"/>
            <p:cNvSpPr/>
            <p:nvPr/>
          </p:nvSpPr>
          <p:spPr>
            <a:xfrm>
              <a:off x="7880078" y="2238528"/>
              <a:ext cx="314963" cy="314963"/>
            </a:xfrm>
            <a:prstGeom prst="triangle">
              <a:avLst/>
            </a:prstGeom>
            <a:solidFill>
              <a:schemeClr val="accent3"/>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Arial Narrow" pitchFamily="34" charset="0"/>
              </a:endParaRPr>
            </a:p>
          </p:txBody>
        </p:sp>
        <p:cxnSp>
          <p:nvCxnSpPr>
            <p:cNvPr id="75" name="AutoShape 61"/>
            <p:cNvCxnSpPr>
              <a:cxnSpLocks noChangeShapeType="1"/>
              <a:stCxn id="58" idx="4"/>
            </p:cNvCxnSpPr>
            <p:nvPr/>
          </p:nvCxnSpPr>
          <p:spPr bwMode="auto">
            <a:xfrm rot="16200000" flipH="1">
              <a:off x="6064117" y="4074173"/>
              <a:ext cx="1063001" cy="383861"/>
            </a:xfrm>
            <a:prstGeom prst="curvedConnector2">
              <a:avLst/>
            </a:prstGeom>
            <a:noFill/>
            <a:ln w="19050">
              <a:solidFill>
                <a:schemeClr val="tx1"/>
              </a:solidFill>
              <a:round/>
              <a:headEnd type="triangle" w="med" len="med"/>
              <a:tailEnd/>
            </a:ln>
          </p:spPr>
        </p:cxnSp>
        <p:cxnSp>
          <p:nvCxnSpPr>
            <p:cNvPr id="76" name="AutoShape 61"/>
            <p:cNvCxnSpPr>
              <a:cxnSpLocks noChangeShapeType="1"/>
              <a:stCxn id="98" idx="1"/>
              <a:endCxn id="58" idx="0"/>
            </p:cNvCxnSpPr>
            <p:nvPr/>
          </p:nvCxnSpPr>
          <p:spPr bwMode="auto">
            <a:xfrm rot="10800000" flipV="1">
              <a:off x="6403687" y="3222788"/>
              <a:ext cx="249346" cy="275593"/>
            </a:xfrm>
            <a:prstGeom prst="curvedConnector2">
              <a:avLst/>
            </a:prstGeom>
            <a:noFill/>
            <a:ln w="19050">
              <a:solidFill>
                <a:schemeClr val="tx1"/>
              </a:solidFill>
              <a:round/>
              <a:headEnd type="triangle" w="med" len="med"/>
              <a:tailEnd/>
            </a:ln>
          </p:spPr>
        </p:cxnSp>
        <p:sp>
          <p:nvSpPr>
            <p:cNvPr id="79" name="Isosceles Triangle 78"/>
            <p:cNvSpPr/>
            <p:nvPr/>
          </p:nvSpPr>
          <p:spPr>
            <a:xfrm>
              <a:off x="7453565" y="3655863"/>
              <a:ext cx="314963" cy="314963"/>
            </a:xfrm>
            <a:prstGeom prst="triangle">
              <a:avLst/>
            </a:prstGeom>
            <a:solidFill>
              <a:schemeClr val="accent3"/>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Arial Narrow" pitchFamily="34" charset="0"/>
              </a:endParaRPr>
            </a:p>
          </p:txBody>
        </p:sp>
        <p:cxnSp>
          <p:nvCxnSpPr>
            <p:cNvPr id="82" name="AutoShape 61"/>
            <p:cNvCxnSpPr>
              <a:cxnSpLocks noChangeShapeType="1"/>
              <a:stCxn id="79" idx="3"/>
            </p:cNvCxnSpPr>
            <p:nvPr/>
          </p:nvCxnSpPr>
          <p:spPr bwMode="auto">
            <a:xfrm rot="5400000">
              <a:off x="7092670" y="3964265"/>
              <a:ext cx="511815" cy="524939"/>
            </a:xfrm>
            <a:prstGeom prst="curvedConnector2">
              <a:avLst/>
            </a:prstGeom>
            <a:noFill/>
            <a:ln w="19050">
              <a:solidFill>
                <a:schemeClr val="tx1"/>
              </a:solidFill>
              <a:round/>
              <a:headEnd type="triangle" w="med" len="med"/>
              <a:tailEnd/>
            </a:ln>
          </p:spPr>
        </p:cxnSp>
        <p:cxnSp>
          <p:nvCxnSpPr>
            <p:cNvPr id="87" name="AutoShape 75"/>
            <p:cNvCxnSpPr>
              <a:cxnSpLocks noChangeShapeType="1"/>
              <a:stCxn id="98" idx="5"/>
              <a:endCxn id="67" idx="3"/>
            </p:cNvCxnSpPr>
            <p:nvPr/>
          </p:nvCxnSpPr>
          <p:spPr bwMode="auto">
            <a:xfrm flipV="1">
              <a:off x="6810514" y="2789714"/>
              <a:ext cx="475726" cy="433075"/>
            </a:xfrm>
            <a:prstGeom prst="curvedConnector2">
              <a:avLst/>
            </a:prstGeom>
            <a:noFill/>
            <a:ln w="19050">
              <a:solidFill>
                <a:srgbClr val="FF3300"/>
              </a:solidFill>
              <a:round/>
              <a:headEnd/>
              <a:tailEnd type="triangle" w="med" len="med"/>
            </a:ln>
          </p:spPr>
        </p:cxnSp>
        <p:cxnSp>
          <p:nvCxnSpPr>
            <p:cNvPr id="88" name="AutoShape 75"/>
            <p:cNvCxnSpPr>
              <a:cxnSpLocks noChangeShapeType="1"/>
              <a:stCxn id="62" idx="2"/>
              <a:endCxn id="67" idx="1"/>
            </p:cNvCxnSpPr>
            <p:nvPr/>
          </p:nvCxnSpPr>
          <p:spPr bwMode="auto">
            <a:xfrm rot="10800000" flipH="1" flipV="1">
              <a:off x="7145844" y="2179472"/>
              <a:ext cx="61655" cy="452760"/>
            </a:xfrm>
            <a:prstGeom prst="curvedConnector3">
              <a:avLst>
                <a:gd name="adj1" fmla="val -247322"/>
              </a:avLst>
            </a:prstGeom>
            <a:noFill/>
            <a:ln w="19050">
              <a:solidFill>
                <a:srgbClr val="FF3300"/>
              </a:solidFill>
              <a:round/>
              <a:headEnd/>
              <a:tailEnd type="triangle" w="med" len="med"/>
            </a:ln>
          </p:spPr>
        </p:cxnSp>
        <p:cxnSp>
          <p:nvCxnSpPr>
            <p:cNvPr id="90" name="AutoShape 61"/>
            <p:cNvCxnSpPr>
              <a:cxnSpLocks noChangeShapeType="1"/>
              <a:stCxn id="62" idx="6"/>
              <a:endCxn id="67" idx="5"/>
            </p:cNvCxnSpPr>
            <p:nvPr/>
          </p:nvCxnSpPr>
          <p:spPr bwMode="auto">
            <a:xfrm flipH="1">
              <a:off x="7364981" y="2179472"/>
              <a:ext cx="56456" cy="452760"/>
            </a:xfrm>
            <a:prstGeom prst="curvedConnector3">
              <a:avLst>
                <a:gd name="adj1" fmla="val -279313"/>
              </a:avLst>
            </a:prstGeom>
            <a:noFill/>
            <a:ln w="19050">
              <a:solidFill>
                <a:schemeClr val="tx1"/>
              </a:solidFill>
              <a:round/>
              <a:headEnd type="triangle" w="med" len="med"/>
              <a:tailEnd/>
            </a:ln>
          </p:spPr>
        </p:cxnSp>
        <p:cxnSp>
          <p:nvCxnSpPr>
            <p:cNvPr id="91" name="AutoShape 75"/>
            <p:cNvCxnSpPr>
              <a:cxnSpLocks noChangeShapeType="1"/>
              <a:stCxn id="79" idx="1"/>
            </p:cNvCxnSpPr>
            <p:nvPr/>
          </p:nvCxnSpPr>
          <p:spPr bwMode="auto">
            <a:xfrm rot="10800000" flipV="1">
              <a:off x="6882694" y="3813344"/>
              <a:ext cx="649612" cy="275593"/>
            </a:xfrm>
            <a:prstGeom prst="curvedConnector2">
              <a:avLst/>
            </a:prstGeom>
            <a:noFill/>
            <a:ln w="19050">
              <a:solidFill>
                <a:srgbClr val="FF3300"/>
              </a:solidFill>
              <a:round/>
              <a:headEnd/>
              <a:tailEnd type="triangle" w="med" len="med"/>
            </a:ln>
          </p:spPr>
        </p:cxnSp>
        <p:cxnSp>
          <p:nvCxnSpPr>
            <p:cNvPr id="94" name="AutoShape 61"/>
            <p:cNvCxnSpPr>
              <a:cxnSpLocks noChangeShapeType="1"/>
              <a:stCxn id="62" idx="6"/>
              <a:endCxn id="70" idx="1"/>
            </p:cNvCxnSpPr>
            <p:nvPr/>
          </p:nvCxnSpPr>
          <p:spPr bwMode="auto">
            <a:xfrm>
              <a:off x="7421436" y="2179472"/>
              <a:ext cx="504882" cy="571860"/>
            </a:xfrm>
            <a:prstGeom prst="curvedConnector2">
              <a:avLst/>
            </a:prstGeom>
            <a:noFill/>
            <a:ln w="19050">
              <a:solidFill>
                <a:schemeClr val="tx1"/>
              </a:solidFill>
              <a:round/>
              <a:headEnd type="triangle" w="med" len="med"/>
              <a:tailEnd/>
            </a:ln>
          </p:spPr>
        </p:cxnSp>
        <p:cxnSp>
          <p:nvCxnSpPr>
            <p:cNvPr id="96" name="AutoShape 61"/>
            <p:cNvCxnSpPr>
              <a:cxnSpLocks noChangeShapeType="1"/>
              <a:stCxn id="72" idx="5"/>
              <a:endCxn id="70" idx="6"/>
            </p:cNvCxnSpPr>
            <p:nvPr/>
          </p:nvCxnSpPr>
          <p:spPr bwMode="auto">
            <a:xfrm>
              <a:off x="8116300" y="2396010"/>
              <a:ext cx="45252" cy="452760"/>
            </a:xfrm>
            <a:prstGeom prst="curvedConnector3">
              <a:avLst>
                <a:gd name="adj1" fmla="val 473230"/>
              </a:avLst>
            </a:prstGeom>
            <a:noFill/>
            <a:ln w="19050">
              <a:solidFill>
                <a:schemeClr val="tx1"/>
              </a:solidFill>
              <a:round/>
              <a:headEnd type="triangle" w="med" len="med"/>
              <a:tailEnd/>
            </a:ln>
          </p:spPr>
        </p:cxnSp>
        <p:cxnSp>
          <p:nvCxnSpPr>
            <p:cNvPr id="97" name="AutoShape 75"/>
            <p:cNvCxnSpPr>
              <a:cxnSpLocks noChangeShapeType="1"/>
              <a:stCxn id="72" idx="1"/>
              <a:endCxn id="70" idx="2"/>
            </p:cNvCxnSpPr>
            <p:nvPr/>
          </p:nvCxnSpPr>
          <p:spPr bwMode="auto">
            <a:xfrm rot="10800000" flipV="1">
              <a:off x="7885959" y="2396010"/>
              <a:ext cx="72860" cy="452760"/>
            </a:xfrm>
            <a:prstGeom prst="curvedConnector3">
              <a:avLst>
                <a:gd name="adj1" fmla="val 293912"/>
              </a:avLst>
            </a:prstGeom>
            <a:noFill/>
            <a:ln w="19050">
              <a:solidFill>
                <a:srgbClr val="FF3300"/>
              </a:solidFill>
              <a:round/>
              <a:headEnd/>
              <a:tailEnd type="triangle" w="med" len="med"/>
            </a:ln>
          </p:spPr>
        </p:cxnSp>
        <p:sp>
          <p:nvSpPr>
            <p:cNvPr id="98" name="Isosceles Triangle 97"/>
            <p:cNvSpPr/>
            <p:nvPr/>
          </p:nvSpPr>
          <p:spPr>
            <a:xfrm>
              <a:off x="6574292" y="3065307"/>
              <a:ext cx="314963" cy="314963"/>
            </a:xfrm>
            <a:prstGeom prst="triangle">
              <a:avLst/>
            </a:prstGeom>
            <a:solidFill>
              <a:schemeClr val="accent3"/>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Arial Narrow" pitchFamily="34" charset="0"/>
              </a:endParaRPr>
            </a:p>
          </p:txBody>
        </p:sp>
        <p:cxnSp>
          <p:nvCxnSpPr>
            <p:cNvPr id="105" name="AutoShape 61"/>
            <p:cNvCxnSpPr>
              <a:cxnSpLocks noChangeShapeType="1"/>
              <a:stCxn id="79" idx="0"/>
              <a:endCxn id="67" idx="5"/>
            </p:cNvCxnSpPr>
            <p:nvPr/>
          </p:nvCxnSpPr>
          <p:spPr bwMode="auto">
            <a:xfrm rot="16200000" flipV="1">
              <a:off x="6976198" y="3021015"/>
              <a:ext cx="1023631" cy="246066"/>
            </a:xfrm>
            <a:prstGeom prst="curvedConnector2">
              <a:avLst/>
            </a:prstGeom>
            <a:noFill/>
            <a:ln w="19050">
              <a:solidFill>
                <a:schemeClr val="tx1"/>
              </a:solidFill>
              <a:round/>
              <a:headEnd type="triangle" w="med" len="med"/>
              <a:tailEnd/>
            </a:ln>
          </p:spPr>
        </p:cxnSp>
        <p:cxnSp>
          <p:nvCxnSpPr>
            <p:cNvPr id="107" name="AutoShape 61"/>
            <p:cNvCxnSpPr>
              <a:cxnSpLocks noChangeShapeType="1"/>
              <a:stCxn id="98" idx="0"/>
              <a:endCxn id="67" idx="1"/>
            </p:cNvCxnSpPr>
            <p:nvPr/>
          </p:nvCxnSpPr>
          <p:spPr bwMode="auto">
            <a:xfrm rot="5400000" flipH="1" flipV="1">
              <a:off x="6753099" y="2610906"/>
              <a:ext cx="433075" cy="475726"/>
            </a:xfrm>
            <a:prstGeom prst="curvedConnector2">
              <a:avLst/>
            </a:prstGeom>
            <a:noFill/>
            <a:ln w="19050">
              <a:solidFill>
                <a:schemeClr val="tx1"/>
              </a:solidFill>
              <a:round/>
              <a:headEnd type="triangle" w="med" len="med"/>
              <a:tailEnd/>
            </a:ln>
          </p:spPr>
        </p:cxnSp>
        <p:cxnSp>
          <p:nvCxnSpPr>
            <p:cNvPr id="114" name="AutoShape 61"/>
            <p:cNvCxnSpPr>
              <a:cxnSpLocks noChangeShapeType="1"/>
              <a:stCxn id="72" idx="1"/>
              <a:endCxn id="72" idx="5"/>
            </p:cNvCxnSpPr>
            <p:nvPr/>
          </p:nvCxnSpPr>
          <p:spPr bwMode="auto">
            <a:xfrm rot="10800000" flipH="1">
              <a:off x="7958818" y="2396010"/>
              <a:ext cx="157481" cy="12700"/>
            </a:xfrm>
            <a:prstGeom prst="curvedConnector5">
              <a:avLst>
                <a:gd name="adj1" fmla="val -145160"/>
                <a:gd name="adj2" fmla="val 3040008"/>
                <a:gd name="adj3" fmla="val 245160"/>
              </a:avLst>
            </a:prstGeom>
            <a:noFill/>
            <a:ln w="28575">
              <a:solidFill>
                <a:srgbClr val="990033"/>
              </a:solidFill>
              <a:round/>
              <a:headEnd type="oval" w="lg" len="lg"/>
              <a:tailEnd type="none"/>
            </a:ln>
          </p:spPr>
        </p:cxnSp>
        <p:cxnSp>
          <p:nvCxnSpPr>
            <p:cNvPr id="54" name="AutoShape 61"/>
            <p:cNvCxnSpPr>
              <a:cxnSpLocks noChangeShapeType="1"/>
              <a:stCxn id="98" idx="5"/>
              <a:endCxn id="67" idx="1"/>
            </p:cNvCxnSpPr>
            <p:nvPr/>
          </p:nvCxnSpPr>
          <p:spPr bwMode="auto">
            <a:xfrm flipV="1">
              <a:off x="6810514" y="2632233"/>
              <a:ext cx="396986" cy="590556"/>
            </a:xfrm>
            <a:prstGeom prst="curvedConnector3">
              <a:avLst>
                <a:gd name="adj1" fmla="val 50000"/>
              </a:avLst>
            </a:prstGeom>
            <a:noFill/>
            <a:ln w="28575">
              <a:solidFill>
                <a:srgbClr val="00B0F0"/>
              </a:solidFill>
              <a:round/>
              <a:headEnd type="oval" w="lg" len="lg"/>
              <a:tailEnd type="none"/>
            </a:ln>
          </p:spPr>
        </p:cxnSp>
      </p:grpSp>
      <p:cxnSp>
        <p:nvCxnSpPr>
          <p:cNvPr id="120" name="Straight Arrow Connector 119"/>
          <p:cNvCxnSpPr/>
          <p:nvPr/>
        </p:nvCxnSpPr>
        <p:spPr>
          <a:xfrm flipH="1">
            <a:off x="2072684" y="3284984"/>
            <a:ext cx="3168352"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a:off x="3368824" y="2492896"/>
            <a:ext cx="2664296" cy="0"/>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5" name="Text Box 10"/>
          <p:cNvSpPr txBox="1">
            <a:spLocks noChangeArrowheads="1"/>
          </p:cNvSpPr>
          <p:nvPr/>
        </p:nvSpPr>
        <p:spPr bwMode="auto">
          <a:xfrm>
            <a:off x="2816763" y="1340768"/>
            <a:ext cx="4368485" cy="523220"/>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latin typeface="Arial Narrow" pitchFamily="34" charset="0"/>
              </a:rPr>
              <a:t>Failures of sensory attenuation, with compensatory increases in non-sensory precision</a:t>
            </a:r>
            <a:endParaRPr lang="en-US" sz="1400" dirty="0">
              <a:solidFill>
                <a:srgbClr val="990033"/>
              </a:solidFill>
              <a:latin typeface="Arial Narrow" pitchFamily="34" charset="0"/>
            </a:endParaRPr>
          </a:p>
        </p:txBody>
      </p:sp>
      <p:sp>
        <p:nvSpPr>
          <p:cNvPr id="78" name="Rectangle 182"/>
          <p:cNvSpPr>
            <a:spLocks noChangeArrowheads="1"/>
          </p:cNvSpPr>
          <p:nvPr/>
        </p:nvSpPr>
        <p:spPr bwMode="auto">
          <a:xfrm>
            <a:off x="7788315" y="2123855"/>
            <a:ext cx="897682"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B0F0"/>
                </a:solidFill>
                <a:effectLst/>
                <a:latin typeface="Arial Narrow" pitchFamily="34" charset="0"/>
                <a:cs typeface="Arial" pitchFamily="34" charset="0"/>
              </a:rPr>
              <a:t>Normal subjects</a:t>
            </a:r>
            <a:endParaRPr kumimoji="0" lang="en-US" sz="1800" b="1" i="0" u="none" strike="noStrike" cap="none" normalizeH="0" baseline="0" dirty="0" smtClean="0">
              <a:ln>
                <a:noFill/>
              </a:ln>
              <a:solidFill>
                <a:srgbClr val="00B0F0"/>
              </a:solidFill>
              <a:effectLst/>
              <a:latin typeface="Arial" pitchFamily="34" charset="0"/>
              <a:cs typeface="Arial" pitchFamily="34" charset="0"/>
            </a:endParaRPr>
          </a:p>
        </p:txBody>
      </p:sp>
      <p:sp>
        <p:nvSpPr>
          <p:cNvPr id="81" name="Rectangle 182"/>
          <p:cNvSpPr>
            <a:spLocks noChangeArrowheads="1"/>
          </p:cNvSpPr>
          <p:nvPr/>
        </p:nvSpPr>
        <p:spPr bwMode="auto">
          <a:xfrm>
            <a:off x="7759641" y="3383995"/>
            <a:ext cx="128881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990033"/>
                </a:solidFill>
                <a:effectLst/>
                <a:latin typeface="Arial Narrow" pitchFamily="34" charset="0"/>
                <a:cs typeface="Arial" pitchFamily="34" charset="0"/>
              </a:rPr>
              <a:t>Schizophrenic subjects</a:t>
            </a:r>
            <a:endParaRPr kumimoji="0" lang="en-US" sz="1800" b="1" i="0" u="none" strike="noStrike" cap="none" normalizeH="0" baseline="0" dirty="0" smtClean="0">
              <a:ln>
                <a:noFill/>
              </a:ln>
              <a:solidFill>
                <a:srgbClr val="990033"/>
              </a:solidFill>
              <a:effectLst/>
              <a:latin typeface="Arial" pitchFamily="34" charset="0"/>
              <a:cs typeface="Arial" pitchFamily="34" charset="0"/>
            </a:endParaRPr>
          </a:p>
        </p:txBody>
      </p:sp>
    </p:spTree>
    <p:extLst>
      <p:ext uri="{BB962C8B-B14F-4D97-AF65-F5344CB8AC3E}">
        <p14:creationId xmlns:p14="http://schemas.microsoft.com/office/powerpoint/2010/main" xmlns="" val="70383288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2720755" y="3121231"/>
            <a:ext cx="4368485"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rPr>
              <a:t>F</a:t>
            </a:r>
            <a:r>
              <a:rPr lang="en-US" sz="1400" dirty="0" smtClean="0">
                <a:solidFill>
                  <a:srgbClr val="990033"/>
                </a:solidFill>
                <a:latin typeface="Arial Narrow" pitchFamily="34" charset="0"/>
              </a:rPr>
              <a:t>ailure of sensory attenuation and delusions of control?</a:t>
            </a:r>
            <a:endParaRPr lang="en-US" sz="1400" dirty="0">
              <a:solidFill>
                <a:srgbClr val="990033"/>
              </a:solidFill>
              <a:latin typeface="Arial Narrow" pitchFamily="34" charset="0"/>
            </a:endParaRPr>
          </a:p>
        </p:txBody>
      </p:sp>
      <p:sp>
        <p:nvSpPr>
          <p:cNvPr id="8" name="Rectangle 6"/>
          <p:cNvSpPr>
            <a:spLocks noChangeArrowheads="1"/>
          </p:cNvSpPr>
          <p:nvPr/>
        </p:nvSpPr>
        <p:spPr bwMode="auto">
          <a:xfrm>
            <a:off x="2903008" y="776287"/>
            <a:ext cx="1769666" cy="162560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7"/>
          <p:cNvSpPr>
            <a:spLocks noChangeShapeType="1"/>
          </p:cNvSpPr>
          <p:nvPr/>
        </p:nvSpPr>
        <p:spPr bwMode="auto">
          <a:xfrm>
            <a:off x="2903008" y="2401887"/>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8"/>
          <p:cNvSpPr>
            <a:spLocks noChangeShapeType="1"/>
          </p:cNvSpPr>
          <p:nvPr/>
        </p:nvSpPr>
        <p:spPr bwMode="auto">
          <a:xfrm flipV="1">
            <a:off x="2903008" y="776287"/>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9"/>
          <p:cNvSpPr>
            <a:spLocks noChangeShapeType="1"/>
          </p:cNvSpPr>
          <p:nvPr/>
        </p:nvSpPr>
        <p:spPr bwMode="auto">
          <a:xfrm flipV="1">
            <a:off x="3159258" y="238283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p:nvSpPr>
        <p:spPr bwMode="auto">
          <a:xfrm>
            <a:off x="3117983"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Line 11"/>
          <p:cNvSpPr>
            <a:spLocks noChangeShapeType="1"/>
          </p:cNvSpPr>
          <p:nvPr/>
        </p:nvSpPr>
        <p:spPr bwMode="auto">
          <a:xfrm flipV="1">
            <a:off x="3441304" y="238283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p:nvSpPr>
        <p:spPr bwMode="auto">
          <a:xfrm>
            <a:off x="3400029"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Line 13"/>
          <p:cNvSpPr>
            <a:spLocks noChangeShapeType="1"/>
          </p:cNvSpPr>
          <p:nvPr/>
        </p:nvSpPr>
        <p:spPr bwMode="auto">
          <a:xfrm flipV="1">
            <a:off x="3716470" y="238283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4"/>
          <p:cNvSpPr>
            <a:spLocks noChangeArrowheads="1"/>
          </p:cNvSpPr>
          <p:nvPr/>
        </p:nvSpPr>
        <p:spPr bwMode="auto">
          <a:xfrm>
            <a:off x="3675198"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Line 15"/>
          <p:cNvSpPr>
            <a:spLocks noChangeShapeType="1"/>
          </p:cNvSpPr>
          <p:nvPr/>
        </p:nvSpPr>
        <p:spPr bwMode="auto">
          <a:xfrm flipV="1">
            <a:off x="3998516" y="238283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6"/>
          <p:cNvSpPr>
            <a:spLocks noChangeArrowheads="1"/>
          </p:cNvSpPr>
          <p:nvPr/>
        </p:nvSpPr>
        <p:spPr bwMode="auto">
          <a:xfrm>
            <a:off x="3957241"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Line 17"/>
          <p:cNvSpPr>
            <a:spLocks noChangeShapeType="1"/>
          </p:cNvSpPr>
          <p:nvPr/>
        </p:nvSpPr>
        <p:spPr bwMode="auto">
          <a:xfrm flipV="1">
            <a:off x="4280562" y="238283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Rectangle 18"/>
          <p:cNvSpPr>
            <a:spLocks noChangeArrowheads="1"/>
          </p:cNvSpPr>
          <p:nvPr/>
        </p:nvSpPr>
        <p:spPr bwMode="auto">
          <a:xfrm>
            <a:off x="4239287"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Line 19"/>
          <p:cNvSpPr>
            <a:spLocks noChangeShapeType="1"/>
          </p:cNvSpPr>
          <p:nvPr/>
        </p:nvSpPr>
        <p:spPr bwMode="auto">
          <a:xfrm flipV="1">
            <a:off x="4555729" y="238283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20"/>
          <p:cNvSpPr>
            <a:spLocks noChangeArrowheads="1"/>
          </p:cNvSpPr>
          <p:nvPr/>
        </p:nvSpPr>
        <p:spPr bwMode="auto">
          <a:xfrm>
            <a:off x="4514454"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Line 21"/>
          <p:cNvSpPr>
            <a:spLocks noChangeShapeType="1"/>
          </p:cNvSpPr>
          <p:nvPr/>
        </p:nvSpPr>
        <p:spPr bwMode="auto">
          <a:xfrm>
            <a:off x="2903008" y="24018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22"/>
          <p:cNvSpPr>
            <a:spLocks noChangeArrowheads="1"/>
          </p:cNvSpPr>
          <p:nvPr/>
        </p:nvSpPr>
        <p:spPr bwMode="auto">
          <a:xfrm>
            <a:off x="2751668" y="2351087"/>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Line 23"/>
          <p:cNvSpPr>
            <a:spLocks noChangeShapeType="1"/>
          </p:cNvSpPr>
          <p:nvPr/>
        </p:nvSpPr>
        <p:spPr bwMode="auto">
          <a:xfrm>
            <a:off x="2903008" y="21986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Rectangle 24"/>
          <p:cNvSpPr>
            <a:spLocks noChangeArrowheads="1"/>
          </p:cNvSpPr>
          <p:nvPr/>
        </p:nvSpPr>
        <p:spPr bwMode="auto">
          <a:xfrm>
            <a:off x="2841096" y="2147887"/>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Line 25"/>
          <p:cNvSpPr>
            <a:spLocks noChangeShapeType="1"/>
          </p:cNvSpPr>
          <p:nvPr/>
        </p:nvSpPr>
        <p:spPr bwMode="auto">
          <a:xfrm>
            <a:off x="2903008" y="19954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Rectangle 26"/>
          <p:cNvSpPr>
            <a:spLocks noChangeArrowheads="1"/>
          </p:cNvSpPr>
          <p:nvPr/>
        </p:nvSpPr>
        <p:spPr bwMode="auto">
          <a:xfrm>
            <a:off x="2779183" y="1944687"/>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Line 27"/>
          <p:cNvSpPr>
            <a:spLocks noChangeShapeType="1"/>
          </p:cNvSpPr>
          <p:nvPr/>
        </p:nvSpPr>
        <p:spPr bwMode="auto">
          <a:xfrm>
            <a:off x="2903008" y="17922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28"/>
          <p:cNvSpPr>
            <a:spLocks noChangeArrowheads="1"/>
          </p:cNvSpPr>
          <p:nvPr/>
        </p:nvSpPr>
        <p:spPr bwMode="auto">
          <a:xfrm>
            <a:off x="2841096" y="1741487"/>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Line 29"/>
          <p:cNvSpPr>
            <a:spLocks noChangeShapeType="1"/>
          </p:cNvSpPr>
          <p:nvPr/>
        </p:nvSpPr>
        <p:spPr bwMode="auto">
          <a:xfrm>
            <a:off x="2903008" y="15890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48" name="Rectangle 30"/>
          <p:cNvSpPr>
            <a:spLocks noChangeArrowheads="1"/>
          </p:cNvSpPr>
          <p:nvPr/>
        </p:nvSpPr>
        <p:spPr bwMode="auto">
          <a:xfrm>
            <a:off x="2779183" y="1538287"/>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49" name="Line 31"/>
          <p:cNvSpPr>
            <a:spLocks noChangeShapeType="1"/>
          </p:cNvSpPr>
          <p:nvPr/>
        </p:nvSpPr>
        <p:spPr bwMode="auto">
          <a:xfrm>
            <a:off x="2903008" y="13858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51" name="Rectangle 32"/>
          <p:cNvSpPr>
            <a:spLocks noChangeArrowheads="1"/>
          </p:cNvSpPr>
          <p:nvPr/>
        </p:nvSpPr>
        <p:spPr bwMode="auto">
          <a:xfrm>
            <a:off x="2841096" y="1335087"/>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2" name="Line 33"/>
          <p:cNvSpPr>
            <a:spLocks noChangeShapeType="1"/>
          </p:cNvSpPr>
          <p:nvPr/>
        </p:nvSpPr>
        <p:spPr bwMode="auto">
          <a:xfrm>
            <a:off x="2903008" y="11826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53" name="Rectangle 34"/>
          <p:cNvSpPr>
            <a:spLocks noChangeArrowheads="1"/>
          </p:cNvSpPr>
          <p:nvPr/>
        </p:nvSpPr>
        <p:spPr bwMode="auto">
          <a:xfrm>
            <a:off x="2779183" y="1131887"/>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4" name="Line 35"/>
          <p:cNvSpPr>
            <a:spLocks noChangeShapeType="1"/>
          </p:cNvSpPr>
          <p:nvPr/>
        </p:nvSpPr>
        <p:spPr bwMode="auto">
          <a:xfrm>
            <a:off x="2903008" y="9794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55" name="Rectangle 36"/>
          <p:cNvSpPr>
            <a:spLocks noChangeArrowheads="1"/>
          </p:cNvSpPr>
          <p:nvPr/>
        </p:nvSpPr>
        <p:spPr bwMode="auto">
          <a:xfrm>
            <a:off x="2841096" y="928687"/>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Line 37"/>
          <p:cNvSpPr>
            <a:spLocks noChangeShapeType="1"/>
          </p:cNvSpPr>
          <p:nvPr/>
        </p:nvSpPr>
        <p:spPr bwMode="auto">
          <a:xfrm>
            <a:off x="2903008" y="7762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57" name="Rectangle 38"/>
          <p:cNvSpPr>
            <a:spLocks noChangeArrowheads="1"/>
          </p:cNvSpPr>
          <p:nvPr/>
        </p:nvSpPr>
        <p:spPr bwMode="auto">
          <a:xfrm>
            <a:off x="2779183" y="725487"/>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8" name="Freeform 39"/>
          <p:cNvSpPr>
            <a:spLocks/>
          </p:cNvSpPr>
          <p:nvPr/>
        </p:nvSpPr>
        <p:spPr bwMode="auto">
          <a:xfrm>
            <a:off x="2903008" y="960437"/>
            <a:ext cx="1769666" cy="1250950"/>
          </a:xfrm>
          <a:custGeom>
            <a:avLst/>
            <a:gdLst>
              <a:gd name="T0" fmla="*/ 20 w 1029"/>
              <a:gd name="T1" fmla="*/ 776 h 788"/>
              <a:gd name="T2" fmla="*/ 52 w 1029"/>
              <a:gd name="T3" fmla="*/ 784 h 788"/>
              <a:gd name="T4" fmla="*/ 84 w 1029"/>
              <a:gd name="T5" fmla="*/ 780 h 788"/>
              <a:gd name="T6" fmla="*/ 116 w 1029"/>
              <a:gd name="T7" fmla="*/ 776 h 788"/>
              <a:gd name="T8" fmla="*/ 149 w 1029"/>
              <a:gd name="T9" fmla="*/ 756 h 788"/>
              <a:gd name="T10" fmla="*/ 181 w 1029"/>
              <a:gd name="T11" fmla="*/ 672 h 788"/>
              <a:gd name="T12" fmla="*/ 213 w 1029"/>
              <a:gd name="T13" fmla="*/ 468 h 788"/>
              <a:gd name="T14" fmla="*/ 245 w 1029"/>
              <a:gd name="T15" fmla="*/ 252 h 788"/>
              <a:gd name="T16" fmla="*/ 281 w 1029"/>
              <a:gd name="T17" fmla="*/ 96 h 788"/>
              <a:gd name="T18" fmla="*/ 313 w 1029"/>
              <a:gd name="T19" fmla="*/ 20 h 788"/>
              <a:gd name="T20" fmla="*/ 345 w 1029"/>
              <a:gd name="T21" fmla="*/ 20 h 788"/>
              <a:gd name="T22" fmla="*/ 377 w 1029"/>
              <a:gd name="T23" fmla="*/ 184 h 788"/>
              <a:gd name="T24" fmla="*/ 409 w 1029"/>
              <a:gd name="T25" fmla="*/ 392 h 788"/>
              <a:gd name="T26" fmla="*/ 441 w 1029"/>
              <a:gd name="T27" fmla="*/ 536 h 788"/>
              <a:gd name="T28" fmla="*/ 473 w 1029"/>
              <a:gd name="T29" fmla="*/ 632 h 788"/>
              <a:gd name="T30" fmla="*/ 505 w 1029"/>
              <a:gd name="T31" fmla="*/ 688 h 788"/>
              <a:gd name="T32" fmla="*/ 541 w 1029"/>
              <a:gd name="T33" fmla="*/ 728 h 788"/>
              <a:gd name="T34" fmla="*/ 573 w 1029"/>
              <a:gd name="T35" fmla="*/ 748 h 788"/>
              <a:gd name="T36" fmla="*/ 605 w 1029"/>
              <a:gd name="T37" fmla="*/ 764 h 788"/>
              <a:gd name="T38" fmla="*/ 637 w 1029"/>
              <a:gd name="T39" fmla="*/ 764 h 788"/>
              <a:gd name="T40" fmla="*/ 669 w 1029"/>
              <a:gd name="T41" fmla="*/ 780 h 788"/>
              <a:gd name="T42" fmla="*/ 701 w 1029"/>
              <a:gd name="T43" fmla="*/ 772 h 788"/>
              <a:gd name="T44" fmla="*/ 733 w 1029"/>
              <a:gd name="T45" fmla="*/ 784 h 788"/>
              <a:gd name="T46" fmla="*/ 765 w 1029"/>
              <a:gd name="T47" fmla="*/ 776 h 788"/>
              <a:gd name="T48" fmla="*/ 801 w 1029"/>
              <a:gd name="T49" fmla="*/ 772 h 788"/>
              <a:gd name="T50" fmla="*/ 833 w 1029"/>
              <a:gd name="T51" fmla="*/ 780 h 788"/>
              <a:gd name="T52" fmla="*/ 865 w 1029"/>
              <a:gd name="T53" fmla="*/ 780 h 788"/>
              <a:gd name="T54" fmla="*/ 897 w 1029"/>
              <a:gd name="T55" fmla="*/ 772 h 788"/>
              <a:gd name="T56" fmla="*/ 929 w 1029"/>
              <a:gd name="T57" fmla="*/ 784 h 788"/>
              <a:gd name="T58" fmla="*/ 961 w 1029"/>
              <a:gd name="T59" fmla="*/ 788 h 788"/>
              <a:gd name="T60" fmla="*/ 993 w 1029"/>
              <a:gd name="T61" fmla="*/ 776 h 788"/>
              <a:gd name="T62" fmla="*/ 1029 w 1029"/>
              <a:gd name="T63" fmla="*/ 77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8">
                <a:moveTo>
                  <a:pt x="0" y="776"/>
                </a:moveTo>
                <a:lnTo>
                  <a:pt x="20" y="776"/>
                </a:lnTo>
                <a:lnTo>
                  <a:pt x="36" y="772"/>
                </a:lnTo>
                <a:lnTo>
                  <a:pt x="52" y="784"/>
                </a:lnTo>
                <a:lnTo>
                  <a:pt x="68" y="784"/>
                </a:lnTo>
                <a:lnTo>
                  <a:pt x="84" y="780"/>
                </a:lnTo>
                <a:lnTo>
                  <a:pt x="100" y="788"/>
                </a:lnTo>
                <a:lnTo>
                  <a:pt x="116" y="776"/>
                </a:lnTo>
                <a:lnTo>
                  <a:pt x="133" y="776"/>
                </a:lnTo>
                <a:lnTo>
                  <a:pt x="149" y="756"/>
                </a:lnTo>
                <a:lnTo>
                  <a:pt x="165" y="728"/>
                </a:lnTo>
                <a:lnTo>
                  <a:pt x="181" y="672"/>
                </a:lnTo>
                <a:lnTo>
                  <a:pt x="197" y="576"/>
                </a:lnTo>
                <a:lnTo>
                  <a:pt x="213" y="468"/>
                </a:lnTo>
                <a:lnTo>
                  <a:pt x="229" y="344"/>
                </a:lnTo>
                <a:lnTo>
                  <a:pt x="245" y="252"/>
                </a:lnTo>
                <a:lnTo>
                  <a:pt x="265" y="172"/>
                </a:lnTo>
                <a:lnTo>
                  <a:pt x="281" y="96"/>
                </a:lnTo>
                <a:lnTo>
                  <a:pt x="297" y="56"/>
                </a:lnTo>
                <a:lnTo>
                  <a:pt x="313" y="20"/>
                </a:lnTo>
                <a:lnTo>
                  <a:pt x="329" y="0"/>
                </a:lnTo>
                <a:lnTo>
                  <a:pt x="345" y="20"/>
                </a:lnTo>
                <a:lnTo>
                  <a:pt x="361" y="80"/>
                </a:lnTo>
                <a:lnTo>
                  <a:pt x="377" y="184"/>
                </a:lnTo>
                <a:lnTo>
                  <a:pt x="393" y="284"/>
                </a:lnTo>
                <a:lnTo>
                  <a:pt x="409" y="392"/>
                </a:lnTo>
                <a:lnTo>
                  <a:pt x="425" y="480"/>
                </a:lnTo>
                <a:lnTo>
                  <a:pt x="441" y="536"/>
                </a:lnTo>
                <a:lnTo>
                  <a:pt x="457" y="596"/>
                </a:lnTo>
                <a:lnTo>
                  <a:pt x="473" y="632"/>
                </a:lnTo>
                <a:lnTo>
                  <a:pt x="489" y="660"/>
                </a:lnTo>
                <a:lnTo>
                  <a:pt x="505" y="688"/>
                </a:lnTo>
                <a:lnTo>
                  <a:pt x="525" y="716"/>
                </a:lnTo>
                <a:lnTo>
                  <a:pt x="541" y="728"/>
                </a:lnTo>
                <a:lnTo>
                  <a:pt x="557" y="744"/>
                </a:lnTo>
                <a:lnTo>
                  <a:pt x="573" y="748"/>
                </a:lnTo>
                <a:lnTo>
                  <a:pt x="589" y="764"/>
                </a:lnTo>
                <a:lnTo>
                  <a:pt x="605" y="764"/>
                </a:lnTo>
                <a:lnTo>
                  <a:pt x="621" y="764"/>
                </a:lnTo>
                <a:lnTo>
                  <a:pt x="637" y="764"/>
                </a:lnTo>
                <a:lnTo>
                  <a:pt x="653" y="772"/>
                </a:lnTo>
                <a:lnTo>
                  <a:pt x="669" y="780"/>
                </a:lnTo>
                <a:lnTo>
                  <a:pt x="685" y="776"/>
                </a:lnTo>
                <a:lnTo>
                  <a:pt x="701" y="772"/>
                </a:lnTo>
                <a:lnTo>
                  <a:pt x="717" y="780"/>
                </a:lnTo>
                <a:lnTo>
                  <a:pt x="733" y="784"/>
                </a:lnTo>
                <a:lnTo>
                  <a:pt x="749" y="772"/>
                </a:lnTo>
                <a:lnTo>
                  <a:pt x="765" y="776"/>
                </a:lnTo>
                <a:lnTo>
                  <a:pt x="785" y="772"/>
                </a:lnTo>
                <a:lnTo>
                  <a:pt x="801" y="772"/>
                </a:lnTo>
                <a:lnTo>
                  <a:pt x="817" y="780"/>
                </a:lnTo>
                <a:lnTo>
                  <a:pt x="833" y="780"/>
                </a:lnTo>
                <a:lnTo>
                  <a:pt x="849" y="780"/>
                </a:lnTo>
                <a:lnTo>
                  <a:pt x="865" y="780"/>
                </a:lnTo>
                <a:lnTo>
                  <a:pt x="881" y="776"/>
                </a:lnTo>
                <a:lnTo>
                  <a:pt x="897" y="772"/>
                </a:lnTo>
                <a:lnTo>
                  <a:pt x="913" y="776"/>
                </a:lnTo>
                <a:lnTo>
                  <a:pt x="929" y="784"/>
                </a:lnTo>
                <a:lnTo>
                  <a:pt x="945" y="788"/>
                </a:lnTo>
                <a:lnTo>
                  <a:pt x="961" y="788"/>
                </a:lnTo>
                <a:lnTo>
                  <a:pt x="977" y="780"/>
                </a:lnTo>
                <a:lnTo>
                  <a:pt x="993" y="776"/>
                </a:lnTo>
                <a:lnTo>
                  <a:pt x="1009" y="788"/>
                </a:lnTo>
                <a:lnTo>
                  <a:pt x="1029" y="776"/>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59" name="Freeform 40"/>
          <p:cNvSpPr>
            <a:spLocks/>
          </p:cNvSpPr>
          <p:nvPr/>
        </p:nvSpPr>
        <p:spPr bwMode="auto">
          <a:xfrm>
            <a:off x="2903008" y="966787"/>
            <a:ext cx="1769666" cy="1244600"/>
          </a:xfrm>
          <a:custGeom>
            <a:avLst/>
            <a:gdLst>
              <a:gd name="T0" fmla="*/ 20 w 1029"/>
              <a:gd name="T1" fmla="*/ 776 h 784"/>
              <a:gd name="T2" fmla="*/ 52 w 1029"/>
              <a:gd name="T3" fmla="*/ 776 h 784"/>
              <a:gd name="T4" fmla="*/ 84 w 1029"/>
              <a:gd name="T5" fmla="*/ 784 h 784"/>
              <a:gd name="T6" fmla="*/ 116 w 1029"/>
              <a:gd name="T7" fmla="*/ 772 h 784"/>
              <a:gd name="T8" fmla="*/ 149 w 1029"/>
              <a:gd name="T9" fmla="*/ 756 h 784"/>
              <a:gd name="T10" fmla="*/ 181 w 1029"/>
              <a:gd name="T11" fmla="*/ 664 h 784"/>
              <a:gd name="T12" fmla="*/ 213 w 1029"/>
              <a:gd name="T13" fmla="*/ 460 h 784"/>
              <a:gd name="T14" fmla="*/ 245 w 1029"/>
              <a:gd name="T15" fmla="*/ 252 h 784"/>
              <a:gd name="T16" fmla="*/ 281 w 1029"/>
              <a:gd name="T17" fmla="*/ 84 h 784"/>
              <a:gd name="T18" fmla="*/ 313 w 1029"/>
              <a:gd name="T19" fmla="*/ 4 h 784"/>
              <a:gd name="T20" fmla="*/ 345 w 1029"/>
              <a:gd name="T21" fmla="*/ 20 h 784"/>
              <a:gd name="T22" fmla="*/ 377 w 1029"/>
              <a:gd name="T23" fmla="*/ 176 h 784"/>
              <a:gd name="T24" fmla="*/ 409 w 1029"/>
              <a:gd name="T25" fmla="*/ 384 h 784"/>
              <a:gd name="T26" fmla="*/ 441 w 1029"/>
              <a:gd name="T27" fmla="*/ 532 h 784"/>
              <a:gd name="T28" fmla="*/ 473 w 1029"/>
              <a:gd name="T29" fmla="*/ 624 h 784"/>
              <a:gd name="T30" fmla="*/ 505 w 1029"/>
              <a:gd name="T31" fmla="*/ 692 h 784"/>
              <a:gd name="T32" fmla="*/ 541 w 1029"/>
              <a:gd name="T33" fmla="*/ 728 h 784"/>
              <a:gd name="T34" fmla="*/ 573 w 1029"/>
              <a:gd name="T35" fmla="*/ 764 h 784"/>
              <a:gd name="T36" fmla="*/ 605 w 1029"/>
              <a:gd name="T37" fmla="*/ 756 h 784"/>
              <a:gd name="T38" fmla="*/ 637 w 1029"/>
              <a:gd name="T39" fmla="*/ 760 h 784"/>
              <a:gd name="T40" fmla="*/ 669 w 1029"/>
              <a:gd name="T41" fmla="*/ 772 h 784"/>
              <a:gd name="T42" fmla="*/ 701 w 1029"/>
              <a:gd name="T43" fmla="*/ 708 h 784"/>
              <a:gd name="T44" fmla="*/ 733 w 1029"/>
              <a:gd name="T45" fmla="*/ 488 h 784"/>
              <a:gd name="T46" fmla="*/ 765 w 1029"/>
              <a:gd name="T47" fmla="*/ 212 h 784"/>
              <a:gd name="T48" fmla="*/ 801 w 1029"/>
              <a:gd name="T49" fmla="*/ 36 h 784"/>
              <a:gd name="T50" fmla="*/ 833 w 1029"/>
              <a:gd name="T51" fmla="*/ 0 h 784"/>
              <a:gd name="T52" fmla="*/ 865 w 1029"/>
              <a:gd name="T53" fmla="*/ 36 h 784"/>
              <a:gd name="T54" fmla="*/ 897 w 1029"/>
              <a:gd name="T55" fmla="*/ 180 h 784"/>
              <a:gd name="T56" fmla="*/ 929 w 1029"/>
              <a:gd name="T57" fmla="*/ 392 h 784"/>
              <a:gd name="T58" fmla="*/ 961 w 1029"/>
              <a:gd name="T59" fmla="*/ 556 h 784"/>
              <a:gd name="T60" fmla="*/ 993 w 1029"/>
              <a:gd name="T61" fmla="*/ 640 h 784"/>
              <a:gd name="T62" fmla="*/ 1029 w 1029"/>
              <a:gd name="T63" fmla="*/ 69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4">
                <a:moveTo>
                  <a:pt x="0" y="780"/>
                </a:moveTo>
                <a:lnTo>
                  <a:pt x="20" y="776"/>
                </a:lnTo>
                <a:lnTo>
                  <a:pt x="36" y="772"/>
                </a:lnTo>
                <a:lnTo>
                  <a:pt x="52" y="776"/>
                </a:lnTo>
                <a:lnTo>
                  <a:pt x="68" y="772"/>
                </a:lnTo>
                <a:lnTo>
                  <a:pt x="84" y="784"/>
                </a:lnTo>
                <a:lnTo>
                  <a:pt x="100" y="776"/>
                </a:lnTo>
                <a:lnTo>
                  <a:pt x="116" y="772"/>
                </a:lnTo>
                <a:lnTo>
                  <a:pt x="133" y="772"/>
                </a:lnTo>
                <a:lnTo>
                  <a:pt x="149" y="756"/>
                </a:lnTo>
                <a:lnTo>
                  <a:pt x="165" y="716"/>
                </a:lnTo>
                <a:lnTo>
                  <a:pt x="181" y="664"/>
                </a:lnTo>
                <a:lnTo>
                  <a:pt x="197" y="568"/>
                </a:lnTo>
                <a:lnTo>
                  <a:pt x="213" y="460"/>
                </a:lnTo>
                <a:lnTo>
                  <a:pt x="229" y="356"/>
                </a:lnTo>
                <a:lnTo>
                  <a:pt x="245" y="252"/>
                </a:lnTo>
                <a:lnTo>
                  <a:pt x="265" y="164"/>
                </a:lnTo>
                <a:lnTo>
                  <a:pt x="281" y="84"/>
                </a:lnTo>
                <a:lnTo>
                  <a:pt x="297" y="40"/>
                </a:lnTo>
                <a:lnTo>
                  <a:pt x="313" y="4"/>
                </a:lnTo>
                <a:lnTo>
                  <a:pt x="329" y="0"/>
                </a:lnTo>
                <a:lnTo>
                  <a:pt x="345" y="20"/>
                </a:lnTo>
                <a:lnTo>
                  <a:pt x="361" y="84"/>
                </a:lnTo>
                <a:lnTo>
                  <a:pt x="377" y="176"/>
                </a:lnTo>
                <a:lnTo>
                  <a:pt x="393" y="292"/>
                </a:lnTo>
                <a:lnTo>
                  <a:pt x="409" y="384"/>
                </a:lnTo>
                <a:lnTo>
                  <a:pt x="425" y="460"/>
                </a:lnTo>
                <a:lnTo>
                  <a:pt x="441" y="532"/>
                </a:lnTo>
                <a:lnTo>
                  <a:pt x="457" y="588"/>
                </a:lnTo>
                <a:lnTo>
                  <a:pt x="473" y="624"/>
                </a:lnTo>
                <a:lnTo>
                  <a:pt x="489" y="664"/>
                </a:lnTo>
                <a:lnTo>
                  <a:pt x="505" y="692"/>
                </a:lnTo>
                <a:lnTo>
                  <a:pt x="525" y="720"/>
                </a:lnTo>
                <a:lnTo>
                  <a:pt x="541" y="728"/>
                </a:lnTo>
                <a:lnTo>
                  <a:pt x="557" y="752"/>
                </a:lnTo>
                <a:lnTo>
                  <a:pt x="573" y="764"/>
                </a:lnTo>
                <a:lnTo>
                  <a:pt x="589" y="760"/>
                </a:lnTo>
                <a:lnTo>
                  <a:pt x="605" y="756"/>
                </a:lnTo>
                <a:lnTo>
                  <a:pt x="621" y="764"/>
                </a:lnTo>
                <a:lnTo>
                  <a:pt x="637" y="760"/>
                </a:lnTo>
                <a:lnTo>
                  <a:pt x="653" y="764"/>
                </a:lnTo>
                <a:lnTo>
                  <a:pt x="669" y="772"/>
                </a:lnTo>
                <a:lnTo>
                  <a:pt x="685" y="752"/>
                </a:lnTo>
                <a:lnTo>
                  <a:pt x="701" y="708"/>
                </a:lnTo>
                <a:lnTo>
                  <a:pt x="717" y="620"/>
                </a:lnTo>
                <a:lnTo>
                  <a:pt x="733" y="488"/>
                </a:lnTo>
                <a:lnTo>
                  <a:pt x="749" y="340"/>
                </a:lnTo>
                <a:lnTo>
                  <a:pt x="765" y="212"/>
                </a:lnTo>
                <a:lnTo>
                  <a:pt x="785" y="108"/>
                </a:lnTo>
                <a:lnTo>
                  <a:pt x="801" y="36"/>
                </a:lnTo>
                <a:lnTo>
                  <a:pt x="817" y="4"/>
                </a:lnTo>
                <a:lnTo>
                  <a:pt x="833" y="0"/>
                </a:lnTo>
                <a:lnTo>
                  <a:pt x="849" y="4"/>
                </a:lnTo>
                <a:lnTo>
                  <a:pt x="865" y="36"/>
                </a:lnTo>
                <a:lnTo>
                  <a:pt x="881" y="84"/>
                </a:lnTo>
                <a:lnTo>
                  <a:pt x="897" y="180"/>
                </a:lnTo>
                <a:lnTo>
                  <a:pt x="913" y="280"/>
                </a:lnTo>
                <a:lnTo>
                  <a:pt x="929" y="392"/>
                </a:lnTo>
                <a:lnTo>
                  <a:pt x="945" y="492"/>
                </a:lnTo>
                <a:lnTo>
                  <a:pt x="961" y="556"/>
                </a:lnTo>
                <a:lnTo>
                  <a:pt x="977" y="612"/>
                </a:lnTo>
                <a:lnTo>
                  <a:pt x="993" y="640"/>
                </a:lnTo>
                <a:lnTo>
                  <a:pt x="1009" y="676"/>
                </a:lnTo>
                <a:lnTo>
                  <a:pt x="1029" y="696"/>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60" name="Freeform 41"/>
          <p:cNvSpPr>
            <a:spLocks/>
          </p:cNvSpPr>
          <p:nvPr/>
        </p:nvSpPr>
        <p:spPr bwMode="auto">
          <a:xfrm>
            <a:off x="2903008" y="941387"/>
            <a:ext cx="1769666" cy="1270000"/>
          </a:xfrm>
          <a:custGeom>
            <a:avLst/>
            <a:gdLst>
              <a:gd name="T0" fmla="*/ 20 w 1029"/>
              <a:gd name="T1" fmla="*/ 788 h 800"/>
              <a:gd name="T2" fmla="*/ 52 w 1029"/>
              <a:gd name="T3" fmla="*/ 796 h 800"/>
              <a:gd name="T4" fmla="*/ 84 w 1029"/>
              <a:gd name="T5" fmla="*/ 796 h 800"/>
              <a:gd name="T6" fmla="*/ 116 w 1029"/>
              <a:gd name="T7" fmla="*/ 792 h 800"/>
              <a:gd name="T8" fmla="*/ 149 w 1029"/>
              <a:gd name="T9" fmla="*/ 776 h 800"/>
              <a:gd name="T10" fmla="*/ 181 w 1029"/>
              <a:gd name="T11" fmla="*/ 712 h 800"/>
              <a:gd name="T12" fmla="*/ 213 w 1029"/>
              <a:gd name="T13" fmla="*/ 484 h 800"/>
              <a:gd name="T14" fmla="*/ 245 w 1029"/>
              <a:gd name="T15" fmla="*/ 204 h 800"/>
              <a:gd name="T16" fmla="*/ 281 w 1029"/>
              <a:gd name="T17" fmla="*/ 44 h 800"/>
              <a:gd name="T18" fmla="*/ 313 w 1029"/>
              <a:gd name="T19" fmla="*/ 0 h 800"/>
              <a:gd name="T20" fmla="*/ 345 w 1029"/>
              <a:gd name="T21" fmla="*/ 28 h 800"/>
              <a:gd name="T22" fmla="*/ 377 w 1029"/>
              <a:gd name="T23" fmla="*/ 176 h 800"/>
              <a:gd name="T24" fmla="*/ 409 w 1029"/>
              <a:gd name="T25" fmla="*/ 404 h 800"/>
              <a:gd name="T26" fmla="*/ 441 w 1029"/>
              <a:gd name="T27" fmla="*/ 552 h 800"/>
              <a:gd name="T28" fmla="*/ 473 w 1029"/>
              <a:gd name="T29" fmla="*/ 644 h 800"/>
              <a:gd name="T30" fmla="*/ 505 w 1029"/>
              <a:gd name="T31" fmla="*/ 700 h 800"/>
              <a:gd name="T32" fmla="*/ 541 w 1029"/>
              <a:gd name="T33" fmla="*/ 740 h 800"/>
              <a:gd name="T34" fmla="*/ 573 w 1029"/>
              <a:gd name="T35" fmla="*/ 760 h 800"/>
              <a:gd name="T36" fmla="*/ 605 w 1029"/>
              <a:gd name="T37" fmla="*/ 772 h 800"/>
              <a:gd name="T38" fmla="*/ 637 w 1029"/>
              <a:gd name="T39" fmla="*/ 780 h 800"/>
              <a:gd name="T40" fmla="*/ 669 w 1029"/>
              <a:gd name="T41" fmla="*/ 792 h 800"/>
              <a:gd name="T42" fmla="*/ 701 w 1029"/>
              <a:gd name="T43" fmla="*/ 784 h 800"/>
              <a:gd name="T44" fmla="*/ 733 w 1029"/>
              <a:gd name="T45" fmla="*/ 792 h 800"/>
              <a:gd name="T46" fmla="*/ 765 w 1029"/>
              <a:gd name="T47" fmla="*/ 788 h 800"/>
              <a:gd name="T48" fmla="*/ 801 w 1029"/>
              <a:gd name="T49" fmla="*/ 788 h 800"/>
              <a:gd name="T50" fmla="*/ 833 w 1029"/>
              <a:gd name="T51" fmla="*/ 792 h 800"/>
              <a:gd name="T52" fmla="*/ 865 w 1029"/>
              <a:gd name="T53" fmla="*/ 792 h 800"/>
              <a:gd name="T54" fmla="*/ 897 w 1029"/>
              <a:gd name="T55" fmla="*/ 788 h 800"/>
              <a:gd name="T56" fmla="*/ 929 w 1029"/>
              <a:gd name="T57" fmla="*/ 796 h 800"/>
              <a:gd name="T58" fmla="*/ 961 w 1029"/>
              <a:gd name="T59" fmla="*/ 796 h 800"/>
              <a:gd name="T60" fmla="*/ 993 w 1029"/>
              <a:gd name="T61" fmla="*/ 788 h 800"/>
              <a:gd name="T62" fmla="*/ 1029 w 1029"/>
              <a:gd name="T63" fmla="*/ 788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00">
                <a:moveTo>
                  <a:pt x="0" y="792"/>
                </a:moveTo>
                <a:lnTo>
                  <a:pt x="20" y="788"/>
                </a:lnTo>
                <a:lnTo>
                  <a:pt x="36" y="788"/>
                </a:lnTo>
                <a:lnTo>
                  <a:pt x="52" y="796"/>
                </a:lnTo>
                <a:lnTo>
                  <a:pt x="68" y="796"/>
                </a:lnTo>
                <a:lnTo>
                  <a:pt x="84" y="796"/>
                </a:lnTo>
                <a:lnTo>
                  <a:pt x="100" y="800"/>
                </a:lnTo>
                <a:lnTo>
                  <a:pt x="116" y="792"/>
                </a:lnTo>
                <a:lnTo>
                  <a:pt x="133" y="792"/>
                </a:lnTo>
                <a:lnTo>
                  <a:pt x="149" y="776"/>
                </a:lnTo>
                <a:lnTo>
                  <a:pt x="165" y="760"/>
                </a:lnTo>
                <a:lnTo>
                  <a:pt x="181" y="712"/>
                </a:lnTo>
                <a:lnTo>
                  <a:pt x="197" y="620"/>
                </a:lnTo>
                <a:lnTo>
                  <a:pt x="213" y="484"/>
                </a:lnTo>
                <a:lnTo>
                  <a:pt x="229" y="336"/>
                </a:lnTo>
                <a:lnTo>
                  <a:pt x="245" y="204"/>
                </a:lnTo>
                <a:lnTo>
                  <a:pt x="265" y="108"/>
                </a:lnTo>
                <a:lnTo>
                  <a:pt x="281" y="44"/>
                </a:lnTo>
                <a:lnTo>
                  <a:pt x="297" y="12"/>
                </a:lnTo>
                <a:lnTo>
                  <a:pt x="313" y="0"/>
                </a:lnTo>
                <a:lnTo>
                  <a:pt x="329" y="4"/>
                </a:lnTo>
                <a:lnTo>
                  <a:pt x="345" y="28"/>
                </a:lnTo>
                <a:lnTo>
                  <a:pt x="361" y="80"/>
                </a:lnTo>
                <a:lnTo>
                  <a:pt x="377" y="176"/>
                </a:lnTo>
                <a:lnTo>
                  <a:pt x="393" y="292"/>
                </a:lnTo>
                <a:lnTo>
                  <a:pt x="409" y="404"/>
                </a:lnTo>
                <a:lnTo>
                  <a:pt x="425" y="488"/>
                </a:lnTo>
                <a:lnTo>
                  <a:pt x="441" y="552"/>
                </a:lnTo>
                <a:lnTo>
                  <a:pt x="457" y="608"/>
                </a:lnTo>
                <a:lnTo>
                  <a:pt x="473" y="644"/>
                </a:lnTo>
                <a:lnTo>
                  <a:pt x="489" y="676"/>
                </a:lnTo>
                <a:lnTo>
                  <a:pt x="505" y="700"/>
                </a:lnTo>
                <a:lnTo>
                  <a:pt x="525" y="732"/>
                </a:lnTo>
                <a:lnTo>
                  <a:pt x="541" y="740"/>
                </a:lnTo>
                <a:lnTo>
                  <a:pt x="557" y="756"/>
                </a:lnTo>
                <a:lnTo>
                  <a:pt x="573" y="760"/>
                </a:lnTo>
                <a:lnTo>
                  <a:pt x="589" y="772"/>
                </a:lnTo>
                <a:lnTo>
                  <a:pt x="605" y="772"/>
                </a:lnTo>
                <a:lnTo>
                  <a:pt x="621" y="776"/>
                </a:lnTo>
                <a:lnTo>
                  <a:pt x="637" y="780"/>
                </a:lnTo>
                <a:lnTo>
                  <a:pt x="653" y="788"/>
                </a:lnTo>
                <a:lnTo>
                  <a:pt x="669" y="792"/>
                </a:lnTo>
                <a:lnTo>
                  <a:pt x="685" y="788"/>
                </a:lnTo>
                <a:lnTo>
                  <a:pt x="701" y="784"/>
                </a:lnTo>
                <a:lnTo>
                  <a:pt x="717" y="796"/>
                </a:lnTo>
                <a:lnTo>
                  <a:pt x="733" y="792"/>
                </a:lnTo>
                <a:lnTo>
                  <a:pt x="749" y="784"/>
                </a:lnTo>
                <a:lnTo>
                  <a:pt x="765" y="788"/>
                </a:lnTo>
                <a:lnTo>
                  <a:pt x="785" y="784"/>
                </a:lnTo>
                <a:lnTo>
                  <a:pt x="801" y="788"/>
                </a:lnTo>
                <a:lnTo>
                  <a:pt x="817" y="792"/>
                </a:lnTo>
                <a:lnTo>
                  <a:pt x="833" y="792"/>
                </a:lnTo>
                <a:lnTo>
                  <a:pt x="849" y="792"/>
                </a:lnTo>
                <a:lnTo>
                  <a:pt x="865" y="792"/>
                </a:lnTo>
                <a:lnTo>
                  <a:pt x="881" y="788"/>
                </a:lnTo>
                <a:lnTo>
                  <a:pt x="897" y="788"/>
                </a:lnTo>
                <a:lnTo>
                  <a:pt x="913" y="792"/>
                </a:lnTo>
                <a:lnTo>
                  <a:pt x="929" y="796"/>
                </a:lnTo>
                <a:lnTo>
                  <a:pt x="945" y="800"/>
                </a:lnTo>
                <a:lnTo>
                  <a:pt x="961" y="796"/>
                </a:lnTo>
                <a:lnTo>
                  <a:pt x="977" y="792"/>
                </a:lnTo>
                <a:lnTo>
                  <a:pt x="993" y="788"/>
                </a:lnTo>
                <a:lnTo>
                  <a:pt x="1009" y="796"/>
                </a:lnTo>
                <a:lnTo>
                  <a:pt x="1029" y="78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61" name="Freeform 42"/>
          <p:cNvSpPr>
            <a:spLocks/>
          </p:cNvSpPr>
          <p:nvPr/>
        </p:nvSpPr>
        <p:spPr bwMode="auto">
          <a:xfrm>
            <a:off x="2903008" y="954087"/>
            <a:ext cx="1769666" cy="1257300"/>
          </a:xfrm>
          <a:custGeom>
            <a:avLst/>
            <a:gdLst>
              <a:gd name="T0" fmla="*/ 20 w 1029"/>
              <a:gd name="T1" fmla="*/ 784 h 792"/>
              <a:gd name="T2" fmla="*/ 52 w 1029"/>
              <a:gd name="T3" fmla="*/ 784 h 792"/>
              <a:gd name="T4" fmla="*/ 84 w 1029"/>
              <a:gd name="T5" fmla="*/ 792 h 792"/>
              <a:gd name="T6" fmla="*/ 116 w 1029"/>
              <a:gd name="T7" fmla="*/ 780 h 792"/>
              <a:gd name="T8" fmla="*/ 149 w 1029"/>
              <a:gd name="T9" fmla="*/ 764 h 792"/>
              <a:gd name="T10" fmla="*/ 181 w 1029"/>
              <a:gd name="T11" fmla="*/ 684 h 792"/>
              <a:gd name="T12" fmla="*/ 213 w 1029"/>
              <a:gd name="T13" fmla="*/ 480 h 792"/>
              <a:gd name="T14" fmla="*/ 245 w 1029"/>
              <a:gd name="T15" fmla="*/ 264 h 792"/>
              <a:gd name="T16" fmla="*/ 281 w 1029"/>
              <a:gd name="T17" fmla="*/ 92 h 792"/>
              <a:gd name="T18" fmla="*/ 313 w 1029"/>
              <a:gd name="T19" fmla="*/ 8 h 792"/>
              <a:gd name="T20" fmla="*/ 345 w 1029"/>
              <a:gd name="T21" fmla="*/ 20 h 792"/>
              <a:gd name="T22" fmla="*/ 377 w 1029"/>
              <a:gd name="T23" fmla="*/ 176 h 792"/>
              <a:gd name="T24" fmla="*/ 409 w 1029"/>
              <a:gd name="T25" fmla="*/ 392 h 792"/>
              <a:gd name="T26" fmla="*/ 441 w 1029"/>
              <a:gd name="T27" fmla="*/ 540 h 792"/>
              <a:gd name="T28" fmla="*/ 473 w 1029"/>
              <a:gd name="T29" fmla="*/ 628 h 792"/>
              <a:gd name="T30" fmla="*/ 505 w 1029"/>
              <a:gd name="T31" fmla="*/ 700 h 792"/>
              <a:gd name="T32" fmla="*/ 541 w 1029"/>
              <a:gd name="T33" fmla="*/ 740 h 792"/>
              <a:gd name="T34" fmla="*/ 573 w 1029"/>
              <a:gd name="T35" fmla="*/ 780 h 792"/>
              <a:gd name="T36" fmla="*/ 605 w 1029"/>
              <a:gd name="T37" fmla="*/ 764 h 792"/>
              <a:gd name="T38" fmla="*/ 637 w 1029"/>
              <a:gd name="T39" fmla="*/ 768 h 792"/>
              <a:gd name="T40" fmla="*/ 669 w 1029"/>
              <a:gd name="T41" fmla="*/ 780 h 792"/>
              <a:gd name="T42" fmla="*/ 701 w 1029"/>
              <a:gd name="T43" fmla="*/ 712 h 792"/>
              <a:gd name="T44" fmla="*/ 733 w 1029"/>
              <a:gd name="T45" fmla="*/ 492 h 792"/>
              <a:gd name="T46" fmla="*/ 765 w 1029"/>
              <a:gd name="T47" fmla="*/ 220 h 792"/>
              <a:gd name="T48" fmla="*/ 801 w 1029"/>
              <a:gd name="T49" fmla="*/ 44 h 792"/>
              <a:gd name="T50" fmla="*/ 833 w 1029"/>
              <a:gd name="T51" fmla="*/ 12 h 792"/>
              <a:gd name="T52" fmla="*/ 865 w 1029"/>
              <a:gd name="T53" fmla="*/ 44 h 792"/>
              <a:gd name="T54" fmla="*/ 897 w 1029"/>
              <a:gd name="T55" fmla="*/ 184 h 792"/>
              <a:gd name="T56" fmla="*/ 929 w 1029"/>
              <a:gd name="T57" fmla="*/ 400 h 792"/>
              <a:gd name="T58" fmla="*/ 961 w 1029"/>
              <a:gd name="T59" fmla="*/ 568 h 792"/>
              <a:gd name="T60" fmla="*/ 993 w 1029"/>
              <a:gd name="T61" fmla="*/ 648 h 792"/>
              <a:gd name="T62" fmla="*/ 1029 w 1029"/>
              <a:gd name="T63" fmla="*/ 70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92">
                <a:moveTo>
                  <a:pt x="0" y="784"/>
                </a:moveTo>
                <a:lnTo>
                  <a:pt x="20" y="784"/>
                </a:lnTo>
                <a:lnTo>
                  <a:pt x="36" y="780"/>
                </a:lnTo>
                <a:lnTo>
                  <a:pt x="52" y="784"/>
                </a:lnTo>
                <a:lnTo>
                  <a:pt x="68" y="780"/>
                </a:lnTo>
                <a:lnTo>
                  <a:pt x="84" y="792"/>
                </a:lnTo>
                <a:lnTo>
                  <a:pt x="100" y="788"/>
                </a:lnTo>
                <a:lnTo>
                  <a:pt x="116" y="780"/>
                </a:lnTo>
                <a:lnTo>
                  <a:pt x="133" y="784"/>
                </a:lnTo>
                <a:lnTo>
                  <a:pt x="149" y="764"/>
                </a:lnTo>
                <a:lnTo>
                  <a:pt x="165" y="736"/>
                </a:lnTo>
                <a:lnTo>
                  <a:pt x="181" y="684"/>
                </a:lnTo>
                <a:lnTo>
                  <a:pt x="197" y="596"/>
                </a:lnTo>
                <a:lnTo>
                  <a:pt x="213" y="480"/>
                </a:lnTo>
                <a:lnTo>
                  <a:pt x="229" y="368"/>
                </a:lnTo>
                <a:lnTo>
                  <a:pt x="245" y="264"/>
                </a:lnTo>
                <a:lnTo>
                  <a:pt x="265" y="172"/>
                </a:lnTo>
                <a:lnTo>
                  <a:pt x="281" y="92"/>
                </a:lnTo>
                <a:lnTo>
                  <a:pt x="297" y="48"/>
                </a:lnTo>
                <a:lnTo>
                  <a:pt x="313" y="8"/>
                </a:lnTo>
                <a:lnTo>
                  <a:pt x="329" y="0"/>
                </a:lnTo>
                <a:lnTo>
                  <a:pt x="345" y="20"/>
                </a:lnTo>
                <a:lnTo>
                  <a:pt x="361" y="80"/>
                </a:lnTo>
                <a:lnTo>
                  <a:pt x="377" y="176"/>
                </a:lnTo>
                <a:lnTo>
                  <a:pt x="393" y="296"/>
                </a:lnTo>
                <a:lnTo>
                  <a:pt x="409" y="392"/>
                </a:lnTo>
                <a:lnTo>
                  <a:pt x="425" y="472"/>
                </a:lnTo>
                <a:lnTo>
                  <a:pt x="441" y="540"/>
                </a:lnTo>
                <a:lnTo>
                  <a:pt x="457" y="600"/>
                </a:lnTo>
                <a:lnTo>
                  <a:pt x="473" y="628"/>
                </a:lnTo>
                <a:lnTo>
                  <a:pt x="489" y="672"/>
                </a:lnTo>
                <a:lnTo>
                  <a:pt x="505" y="700"/>
                </a:lnTo>
                <a:lnTo>
                  <a:pt x="525" y="728"/>
                </a:lnTo>
                <a:lnTo>
                  <a:pt x="541" y="740"/>
                </a:lnTo>
                <a:lnTo>
                  <a:pt x="557" y="752"/>
                </a:lnTo>
                <a:lnTo>
                  <a:pt x="573" y="780"/>
                </a:lnTo>
                <a:lnTo>
                  <a:pt x="589" y="764"/>
                </a:lnTo>
                <a:lnTo>
                  <a:pt x="605" y="764"/>
                </a:lnTo>
                <a:lnTo>
                  <a:pt x="621" y="772"/>
                </a:lnTo>
                <a:lnTo>
                  <a:pt x="637" y="768"/>
                </a:lnTo>
                <a:lnTo>
                  <a:pt x="653" y="772"/>
                </a:lnTo>
                <a:lnTo>
                  <a:pt x="669" y="780"/>
                </a:lnTo>
                <a:lnTo>
                  <a:pt x="685" y="760"/>
                </a:lnTo>
                <a:lnTo>
                  <a:pt x="701" y="712"/>
                </a:lnTo>
                <a:lnTo>
                  <a:pt x="717" y="636"/>
                </a:lnTo>
                <a:lnTo>
                  <a:pt x="733" y="492"/>
                </a:lnTo>
                <a:lnTo>
                  <a:pt x="749" y="344"/>
                </a:lnTo>
                <a:lnTo>
                  <a:pt x="765" y="220"/>
                </a:lnTo>
                <a:lnTo>
                  <a:pt x="785" y="116"/>
                </a:lnTo>
                <a:lnTo>
                  <a:pt x="801" y="44"/>
                </a:lnTo>
                <a:lnTo>
                  <a:pt x="817" y="8"/>
                </a:lnTo>
                <a:lnTo>
                  <a:pt x="833" y="12"/>
                </a:lnTo>
                <a:lnTo>
                  <a:pt x="849" y="8"/>
                </a:lnTo>
                <a:lnTo>
                  <a:pt x="865" y="44"/>
                </a:lnTo>
                <a:lnTo>
                  <a:pt x="881" y="92"/>
                </a:lnTo>
                <a:lnTo>
                  <a:pt x="897" y="184"/>
                </a:lnTo>
                <a:lnTo>
                  <a:pt x="913" y="292"/>
                </a:lnTo>
                <a:lnTo>
                  <a:pt x="929" y="400"/>
                </a:lnTo>
                <a:lnTo>
                  <a:pt x="945" y="500"/>
                </a:lnTo>
                <a:lnTo>
                  <a:pt x="961" y="568"/>
                </a:lnTo>
                <a:lnTo>
                  <a:pt x="977" y="616"/>
                </a:lnTo>
                <a:lnTo>
                  <a:pt x="993" y="648"/>
                </a:lnTo>
                <a:lnTo>
                  <a:pt x="1009" y="684"/>
                </a:lnTo>
                <a:lnTo>
                  <a:pt x="1029" y="704"/>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62" name="Freeform 43"/>
          <p:cNvSpPr>
            <a:spLocks/>
          </p:cNvSpPr>
          <p:nvPr/>
        </p:nvSpPr>
        <p:spPr bwMode="auto">
          <a:xfrm>
            <a:off x="2903008" y="2147887"/>
            <a:ext cx="1769666" cy="171450"/>
          </a:xfrm>
          <a:custGeom>
            <a:avLst/>
            <a:gdLst>
              <a:gd name="T0" fmla="*/ 20 w 1029"/>
              <a:gd name="T1" fmla="*/ 32 h 108"/>
              <a:gd name="T2" fmla="*/ 52 w 1029"/>
              <a:gd name="T3" fmla="*/ 32 h 108"/>
              <a:gd name="T4" fmla="*/ 84 w 1029"/>
              <a:gd name="T5" fmla="*/ 28 h 108"/>
              <a:gd name="T6" fmla="*/ 116 w 1029"/>
              <a:gd name="T7" fmla="*/ 28 h 108"/>
              <a:gd name="T8" fmla="*/ 149 w 1029"/>
              <a:gd name="T9" fmla="*/ 20 h 108"/>
              <a:gd name="T10" fmla="*/ 181 w 1029"/>
              <a:gd name="T11" fmla="*/ 4 h 108"/>
              <a:gd name="T12" fmla="*/ 213 w 1029"/>
              <a:gd name="T13" fmla="*/ 24 h 108"/>
              <a:gd name="T14" fmla="*/ 245 w 1029"/>
              <a:gd name="T15" fmla="*/ 92 h 108"/>
              <a:gd name="T16" fmla="*/ 281 w 1029"/>
              <a:gd name="T17" fmla="*/ 96 h 108"/>
              <a:gd name="T18" fmla="*/ 313 w 1029"/>
              <a:gd name="T19" fmla="*/ 64 h 108"/>
              <a:gd name="T20" fmla="*/ 345 w 1029"/>
              <a:gd name="T21" fmla="*/ 36 h 108"/>
              <a:gd name="T22" fmla="*/ 377 w 1029"/>
              <a:gd name="T23" fmla="*/ 52 h 108"/>
              <a:gd name="T24" fmla="*/ 409 w 1029"/>
              <a:gd name="T25" fmla="*/ 32 h 108"/>
              <a:gd name="T26" fmla="*/ 441 w 1029"/>
              <a:gd name="T27" fmla="*/ 32 h 108"/>
              <a:gd name="T28" fmla="*/ 473 w 1029"/>
              <a:gd name="T29" fmla="*/ 32 h 108"/>
              <a:gd name="T30" fmla="*/ 505 w 1029"/>
              <a:gd name="T31" fmla="*/ 28 h 108"/>
              <a:gd name="T32" fmla="*/ 541 w 1029"/>
              <a:gd name="T33" fmla="*/ 32 h 108"/>
              <a:gd name="T34" fmla="*/ 573 w 1029"/>
              <a:gd name="T35" fmla="*/ 36 h 108"/>
              <a:gd name="T36" fmla="*/ 605 w 1029"/>
              <a:gd name="T37" fmla="*/ 36 h 108"/>
              <a:gd name="T38" fmla="*/ 637 w 1029"/>
              <a:gd name="T39" fmla="*/ 28 h 108"/>
              <a:gd name="T40" fmla="*/ 669 w 1029"/>
              <a:gd name="T41" fmla="*/ 32 h 108"/>
              <a:gd name="T42" fmla="*/ 701 w 1029"/>
              <a:gd name="T43" fmla="*/ 32 h 108"/>
              <a:gd name="T44" fmla="*/ 733 w 1029"/>
              <a:gd name="T45" fmla="*/ 40 h 108"/>
              <a:gd name="T46" fmla="*/ 765 w 1029"/>
              <a:gd name="T47" fmla="*/ 32 h 108"/>
              <a:gd name="T48" fmla="*/ 801 w 1029"/>
              <a:gd name="T49" fmla="*/ 28 h 108"/>
              <a:gd name="T50" fmla="*/ 833 w 1029"/>
              <a:gd name="T51" fmla="*/ 32 h 108"/>
              <a:gd name="T52" fmla="*/ 865 w 1029"/>
              <a:gd name="T53" fmla="*/ 32 h 108"/>
              <a:gd name="T54" fmla="*/ 897 w 1029"/>
              <a:gd name="T55" fmla="*/ 32 h 108"/>
              <a:gd name="T56" fmla="*/ 929 w 1029"/>
              <a:gd name="T57" fmla="*/ 32 h 108"/>
              <a:gd name="T58" fmla="*/ 961 w 1029"/>
              <a:gd name="T59" fmla="*/ 32 h 108"/>
              <a:gd name="T60" fmla="*/ 993 w 1029"/>
              <a:gd name="T61" fmla="*/ 28 h 108"/>
              <a:gd name="T62" fmla="*/ 1029 w 1029"/>
              <a:gd name="T63" fmla="*/ 3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08">
                <a:moveTo>
                  <a:pt x="0" y="28"/>
                </a:moveTo>
                <a:lnTo>
                  <a:pt x="20" y="32"/>
                </a:lnTo>
                <a:lnTo>
                  <a:pt x="36" y="28"/>
                </a:lnTo>
                <a:lnTo>
                  <a:pt x="52" y="32"/>
                </a:lnTo>
                <a:lnTo>
                  <a:pt x="68" y="32"/>
                </a:lnTo>
                <a:lnTo>
                  <a:pt x="84" y="28"/>
                </a:lnTo>
                <a:lnTo>
                  <a:pt x="100" y="32"/>
                </a:lnTo>
                <a:lnTo>
                  <a:pt x="116" y="28"/>
                </a:lnTo>
                <a:lnTo>
                  <a:pt x="133" y="28"/>
                </a:lnTo>
                <a:lnTo>
                  <a:pt x="149" y="20"/>
                </a:lnTo>
                <a:lnTo>
                  <a:pt x="165" y="12"/>
                </a:lnTo>
                <a:lnTo>
                  <a:pt x="181" y="4"/>
                </a:lnTo>
                <a:lnTo>
                  <a:pt x="197" y="0"/>
                </a:lnTo>
                <a:lnTo>
                  <a:pt x="213" y="24"/>
                </a:lnTo>
                <a:lnTo>
                  <a:pt x="229" y="52"/>
                </a:lnTo>
                <a:lnTo>
                  <a:pt x="245" y="92"/>
                </a:lnTo>
                <a:lnTo>
                  <a:pt x="265" y="108"/>
                </a:lnTo>
                <a:lnTo>
                  <a:pt x="281" y="96"/>
                </a:lnTo>
                <a:lnTo>
                  <a:pt x="297" y="88"/>
                </a:lnTo>
                <a:lnTo>
                  <a:pt x="313" y="64"/>
                </a:lnTo>
                <a:lnTo>
                  <a:pt x="329" y="40"/>
                </a:lnTo>
                <a:lnTo>
                  <a:pt x="345" y="36"/>
                </a:lnTo>
                <a:lnTo>
                  <a:pt x="361" y="44"/>
                </a:lnTo>
                <a:lnTo>
                  <a:pt x="377" y="52"/>
                </a:lnTo>
                <a:lnTo>
                  <a:pt x="393" y="40"/>
                </a:lnTo>
                <a:lnTo>
                  <a:pt x="409" y="32"/>
                </a:lnTo>
                <a:lnTo>
                  <a:pt x="425" y="32"/>
                </a:lnTo>
                <a:lnTo>
                  <a:pt x="441" y="32"/>
                </a:lnTo>
                <a:lnTo>
                  <a:pt x="457" y="32"/>
                </a:lnTo>
                <a:lnTo>
                  <a:pt x="473" y="32"/>
                </a:lnTo>
                <a:lnTo>
                  <a:pt x="489" y="32"/>
                </a:lnTo>
                <a:lnTo>
                  <a:pt x="505" y="28"/>
                </a:lnTo>
                <a:lnTo>
                  <a:pt x="525" y="32"/>
                </a:lnTo>
                <a:lnTo>
                  <a:pt x="541" y="32"/>
                </a:lnTo>
                <a:lnTo>
                  <a:pt x="557" y="32"/>
                </a:lnTo>
                <a:lnTo>
                  <a:pt x="573" y="36"/>
                </a:lnTo>
                <a:lnTo>
                  <a:pt x="589" y="32"/>
                </a:lnTo>
                <a:lnTo>
                  <a:pt x="605" y="36"/>
                </a:lnTo>
                <a:lnTo>
                  <a:pt x="621" y="32"/>
                </a:lnTo>
                <a:lnTo>
                  <a:pt x="637" y="28"/>
                </a:lnTo>
                <a:lnTo>
                  <a:pt x="653" y="32"/>
                </a:lnTo>
                <a:lnTo>
                  <a:pt x="669" y="32"/>
                </a:lnTo>
                <a:lnTo>
                  <a:pt x="685" y="32"/>
                </a:lnTo>
                <a:lnTo>
                  <a:pt x="701" y="32"/>
                </a:lnTo>
                <a:lnTo>
                  <a:pt x="717" y="28"/>
                </a:lnTo>
                <a:lnTo>
                  <a:pt x="733" y="40"/>
                </a:lnTo>
                <a:lnTo>
                  <a:pt x="749" y="32"/>
                </a:lnTo>
                <a:lnTo>
                  <a:pt x="765" y="32"/>
                </a:lnTo>
                <a:lnTo>
                  <a:pt x="785" y="32"/>
                </a:lnTo>
                <a:lnTo>
                  <a:pt x="801" y="28"/>
                </a:lnTo>
                <a:lnTo>
                  <a:pt x="817" y="32"/>
                </a:lnTo>
                <a:lnTo>
                  <a:pt x="833" y="32"/>
                </a:lnTo>
                <a:lnTo>
                  <a:pt x="849" y="32"/>
                </a:lnTo>
                <a:lnTo>
                  <a:pt x="865" y="32"/>
                </a:lnTo>
                <a:lnTo>
                  <a:pt x="881" y="32"/>
                </a:lnTo>
                <a:lnTo>
                  <a:pt x="897" y="32"/>
                </a:lnTo>
                <a:lnTo>
                  <a:pt x="913" y="28"/>
                </a:lnTo>
                <a:lnTo>
                  <a:pt x="929" y="32"/>
                </a:lnTo>
                <a:lnTo>
                  <a:pt x="945" y="32"/>
                </a:lnTo>
                <a:lnTo>
                  <a:pt x="961" y="32"/>
                </a:lnTo>
                <a:lnTo>
                  <a:pt x="977" y="32"/>
                </a:lnTo>
                <a:lnTo>
                  <a:pt x="993" y="28"/>
                </a:lnTo>
                <a:lnTo>
                  <a:pt x="1009" y="36"/>
                </a:lnTo>
                <a:lnTo>
                  <a:pt x="1029" y="36"/>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63" name="Freeform 44"/>
          <p:cNvSpPr>
            <a:spLocks/>
          </p:cNvSpPr>
          <p:nvPr/>
        </p:nvSpPr>
        <p:spPr bwMode="auto">
          <a:xfrm>
            <a:off x="2903008" y="2173287"/>
            <a:ext cx="1769666" cy="44450"/>
          </a:xfrm>
          <a:custGeom>
            <a:avLst/>
            <a:gdLst>
              <a:gd name="T0" fmla="*/ 20 w 1029"/>
              <a:gd name="T1" fmla="*/ 16 h 28"/>
              <a:gd name="T2" fmla="*/ 52 w 1029"/>
              <a:gd name="T3" fmla="*/ 16 h 28"/>
              <a:gd name="T4" fmla="*/ 84 w 1029"/>
              <a:gd name="T5" fmla="*/ 16 h 28"/>
              <a:gd name="T6" fmla="*/ 116 w 1029"/>
              <a:gd name="T7" fmla="*/ 20 h 28"/>
              <a:gd name="T8" fmla="*/ 149 w 1029"/>
              <a:gd name="T9" fmla="*/ 16 h 28"/>
              <a:gd name="T10" fmla="*/ 181 w 1029"/>
              <a:gd name="T11" fmla="*/ 4 h 28"/>
              <a:gd name="T12" fmla="*/ 213 w 1029"/>
              <a:gd name="T13" fmla="*/ 4 h 28"/>
              <a:gd name="T14" fmla="*/ 245 w 1029"/>
              <a:gd name="T15" fmla="*/ 16 h 28"/>
              <a:gd name="T16" fmla="*/ 281 w 1029"/>
              <a:gd name="T17" fmla="*/ 16 h 28"/>
              <a:gd name="T18" fmla="*/ 313 w 1029"/>
              <a:gd name="T19" fmla="*/ 20 h 28"/>
              <a:gd name="T20" fmla="*/ 345 w 1029"/>
              <a:gd name="T21" fmla="*/ 24 h 28"/>
              <a:gd name="T22" fmla="*/ 377 w 1029"/>
              <a:gd name="T23" fmla="*/ 24 h 28"/>
              <a:gd name="T24" fmla="*/ 409 w 1029"/>
              <a:gd name="T25" fmla="*/ 12 h 28"/>
              <a:gd name="T26" fmla="*/ 441 w 1029"/>
              <a:gd name="T27" fmla="*/ 20 h 28"/>
              <a:gd name="T28" fmla="*/ 473 w 1029"/>
              <a:gd name="T29" fmla="*/ 20 h 28"/>
              <a:gd name="T30" fmla="*/ 505 w 1029"/>
              <a:gd name="T31" fmla="*/ 16 h 28"/>
              <a:gd name="T32" fmla="*/ 541 w 1029"/>
              <a:gd name="T33" fmla="*/ 12 h 28"/>
              <a:gd name="T34" fmla="*/ 573 w 1029"/>
              <a:gd name="T35" fmla="*/ 12 h 28"/>
              <a:gd name="T36" fmla="*/ 605 w 1029"/>
              <a:gd name="T37" fmla="*/ 16 h 28"/>
              <a:gd name="T38" fmla="*/ 637 w 1029"/>
              <a:gd name="T39" fmla="*/ 16 h 28"/>
              <a:gd name="T40" fmla="*/ 669 w 1029"/>
              <a:gd name="T41" fmla="*/ 16 h 28"/>
              <a:gd name="T42" fmla="*/ 701 w 1029"/>
              <a:gd name="T43" fmla="*/ 20 h 28"/>
              <a:gd name="T44" fmla="*/ 733 w 1029"/>
              <a:gd name="T45" fmla="*/ 20 h 28"/>
              <a:gd name="T46" fmla="*/ 765 w 1029"/>
              <a:gd name="T47" fmla="*/ 16 h 28"/>
              <a:gd name="T48" fmla="*/ 801 w 1029"/>
              <a:gd name="T49" fmla="*/ 12 h 28"/>
              <a:gd name="T50" fmla="*/ 833 w 1029"/>
              <a:gd name="T51" fmla="*/ 12 h 28"/>
              <a:gd name="T52" fmla="*/ 865 w 1029"/>
              <a:gd name="T53" fmla="*/ 16 h 28"/>
              <a:gd name="T54" fmla="*/ 897 w 1029"/>
              <a:gd name="T55" fmla="*/ 20 h 28"/>
              <a:gd name="T56" fmla="*/ 929 w 1029"/>
              <a:gd name="T57" fmla="*/ 16 h 28"/>
              <a:gd name="T58" fmla="*/ 961 w 1029"/>
              <a:gd name="T59" fmla="*/ 16 h 28"/>
              <a:gd name="T60" fmla="*/ 993 w 1029"/>
              <a:gd name="T61" fmla="*/ 16 h 28"/>
              <a:gd name="T62" fmla="*/ 1029 w 1029"/>
              <a:gd name="T6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8">
                <a:moveTo>
                  <a:pt x="0" y="20"/>
                </a:moveTo>
                <a:lnTo>
                  <a:pt x="20" y="16"/>
                </a:lnTo>
                <a:lnTo>
                  <a:pt x="36" y="16"/>
                </a:lnTo>
                <a:lnTo>
                  <a:pt x="52" y="16"/>
                </a:lnTo>
                <a:lnTo>
                  <a:pt x="68" y="16"/>
                </a:lnTo>
                <a:lnTo>
                  <a:pt x="84" y="16"/>
                </a:lnTo>
                <a:lnTo>
                  <a:pt x="100" y="16"/>
                </a:lnTo>
                <a:lnTo>
                  <a:pt x="116" y="20"/>
                </a:lnTo>
                <a:lnTo>
                  <a:pt x="133" y="12"/>
                </a:lnTo>
                <a:lnTo>
                  <a:pt x="149" y="16"/>
                </a:lnTo>
                <a:lnTo>
                  <a:pt x="165" y="8"/>
                </a:lnTo>
                <a:lnTo>
                  <a:pt x="181" y="4"/>
                </a:lnTo>
                <a:lnTo>
                  <a:pt x="197" y="0"/>
                </a:lnTo>
                <a:lnTo>
                  <a:pt x="213" y="4"/>
                </a:lnTo>
                <a:lnTo>
                  <a:pt x="229" y="12"/>
                </a:lnTo>
                <a:lnTo>
                  <a:pt x="245" y="16"/>
                </a:lnTo>
                <a:lnTo>
                  <a:pt x="265" y="16"/>
                </a:lnTo>
                <a:lnTo>
                  <a:pt x="281" y="16"/>
                </a:lnTo>
                <a:lnTo>
                  <a:pt x="297" y="16"/>
                </a:lnTo>
                <a:lnTo>
                  <a:pt x="313" y="20"/>
                </a:lnTo>
                <a:lnTo>
                  <a:pt x="329" y="20"/>
                </a:lnTo>
                <a:lnTo>
                  <a:pt x="345" y="24"/>
                </a:lnTo>
                <a:lnTo>
                  <a:pt x="361" y="28"/>
                </a:lnTo>
                <a:lnTo>
                  <a:pt x="377" y="24"/>
                </a:lnTo>
                <a:lnTo>
                  <a:pt x="393" y="20"/>
                </a:lnTo>
                <a:lnTo>
                  <a:pt x="409" y="12"/>
                </a:lnTo>
                <a:lnTo>
                  <a:pt x="425" y="16"/>
                </a:lnTo>
                <a:lnTo>
                  <a:pt x="441" y="20"/>
                </a:lnTo>
                <a:lnTo>
                  <a:pt x="457" y="12"/>
                </a:lnTo>
                <a:lnTo>
                  <a:pt x="473" y="20"/>
                </a:lnTo>
                <a:lnTo>
                  <a:pt x="489" y="16"/>
                </a:lnTo>
                <a:lnTo>
                  <a:pt x="505" y="16"/>
                </a:lnTo>
                <a:lnTo>
                  <a:pt x="525" y="16"/>
                </a:lnTo>
                <a:lnTo>
                  <a:pt x="541" y="12"/>
                </a:lnTo>
                <a:lnTo>
                  <a:pt x="557" y="24"/>
                </a:lnTo>
                <a:lnTo>
                  <a:pt x="573" y="12"/>
                </a:lnTo>
                <a:lnTo>
                  <a:pt x="589" y="16"/>
                </a:lnTo>
                <a:lnTo>
                  <a:pt x="605" y="16"/>
                </a:lnTo>
                <a:lnTo>
                  <a:pt x="621" y="16"/>
                </a:lnTo>
                <a:lnTo>
                  <a:pt x="637" y="16"/>
                </a:lnTo>
                <a:lnTo>
                  <a:pt x="653" y="16"/>
                </a:lnTo>
                <a:lnTo>
                  <a:pt x="669" y="16"/>
                </a:lnTo>
                <a:lnTo>
                  <a:pt x="685" y="12"/>
                </a:lnTo>
                <a:lnTo>
                  <a:pt x="701" y="20"/>
                </a:lnTo>
                <a:lnTo>
                  <a:pt x="717" y="8"/>
                </a:lnTo>
                <a:lnTo>
                  <a:pt x="733" y="20"/>
                </a:lnTo>
                <a:lnTo>
                  <a:pt x="749" y="20"/>
                </a:lnTo>
                <a:lnTo>
                  <a:pt x="765" y="16"/>
                </a:lnTo>
                <a:lnTo>
                  <a:pt x="785" y="20"/>
                </a:lnTo>
                <a:lnTo>
                  <a:pt x="801" y="12"/>
                </a:lnTo>
                <a:lnTo>
                  <a:pt x="817" y="16"/>
                </a:lnTo>
                <a:lnTo>
                  <a:pt x="833" y="12"/>
                </a:lnTo>
                <a:lnTo>
                  <a:pt x="849" y="20"/>
                </a:lnTo>
                <a:lnTo>
                  <a:pt x="865" y="16"/>
                </a:lnTo>
                <a:lnTo>
                  <a:pt x="881" y="16"/>
                </a:lnTo>
                <a:lnTo>
                  <a:pt x="897" y="20"/>
                </a:lnTo>
                <a:lnTo>
                  <a:pt x="913" y="12"/>
                </a:lnTo>
                <a:lnTo>
                  <a:pt x="929" y="16"/>
                </a:lnTo>
                <a:lnTo>
                  <a:pt x="945" y="16"/>
                </a:lnTo>
                <a:lnTo>
                  <a:pt x="961" y="16"/>
                </a:lnTo>
                <a:lnTo>
                  <a:pt x="977" y="20"/>
                </a:lnTo>
                <a:lnTo>
                  <a:pt x="993" y="16"/>
                </a:lnTo>
                <a:lnTo>
                  <a:pt x="1009" y="16"/>
                </a:lnTo>
                <a:lnTo>
                  <a:pt x="1029" y="16"/>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64" name="Rectangle 45"/>
          <p:cNvSpPr>
            <a:spLocks noChangeArrowheads="1"/>
          </p:cNvSpPr>
          <p:nvPr/>
        </p:nvSpPr>
        <p:spPr bwMode="auto">
          <a:xfrm>
            <a:off x="3248687" y="573095"/>
            <a:ext cx="100027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prediction and error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65" name="Rectangle 46"/>
          <p:cNvSpPr>
            <a:spLocks noChangeArrowheads="1"/>
          </p:cNvSpPr>
          <p:nvPr/>
        </p:nvSpPr>
        <p:spPr bwMode="auto">
          <a:xfrm>
            <a:off x="3688960" y="2528887"/>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67" name="Rectangle 48"/>
          <p:cNvSpPr>
            <a:spLocks noChangeArrowheads="1"/>
          </p:cNvSpPr>
          <p:nvPr/>
        </p:nvSpPr>
        <p:spPr bwMode="auto">
          <a:xfrm>
            <a:off x="5231606" y="769937"/>
            <a:ext cx="1769666" cy="163830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68" name="Line 49"/>
          <p:cNvSpPr>
            <a:spLocks noChangeShapeType="1"/>
          </p:cNvSpPr>
          <p:nvPr/>
        </p:nvSpPr>
        <p:spPr bwMode="auto">
          <a:xfrm>
            <a:off x="5231606" y="2408237"/>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69" name="Line 50"/>
          <p:cNvSpPr>
            <a:spLocks noChangeShapeType="1"/>
          </p:cNvSpPr>
          <p:nvPr/>
        </p:nvSpPr>
        <p:spPr bwMode="auto">
          <a:xfrm flipV="1">
            <a:off x="5231606" y="769937"/>
            <a:ext cx="0" cy="16383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70" name="Line 51"/>
          <p:cNvSpPr>
            <a:spLocks noChangeShapeType="1"/>
          </p:cNvSpPr>
          <p:nvPr/>
        </p:nvSpPr>
        <p:spPr bwMode="auto">
          <a:xfrm flipV="1">
            <a:off x="5479256" y="238918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71" name="Rectangle 52"/>
          <p:cNvSpPr>
            <a:spLocks noChangeArrowheads="1"/>
          </p:cNvSpPr>
          <p:nvPr/>
        </p:nvSpPr>
        <p:spPr bwMode="auto">
          <a:xfrm>
            <a:off x="5437981"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72" name="Line 53"/>
          <p:cNvSpPr>
            <a:spLocks noChangeShapeType="1"/>
          </p:cNvSpPr>
          <p:nvPr/>
        </p:nvSpPr>
        <p:spPr bwMode="auto">
          <a:xfrm flipV="1">
            <a:off x="5761302" y="238918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73" name="Rectangle 54"/>
          <p:cNvSpPr>
            <a:spLocks noChangeArrowheads="1"/>
          </p:cNvSpPr>
          <p:nvPr/>
        </p:nvSpPr>
        <p:spPr bwMode="auto">
          <a:xfrm>
            <a:off x="5720027"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74" name="Line 55"/>
          <p:cNvSpPr>
            <a:spLocks noChangeShapeType="1"/>
          </p:cNvSpPr>
          <p:nvPr/>
        </p:nvSpPr>
        <p:spPr bwMode="auto">
          <a:xfrm flipV="1">
            <a:off x="6043348" y="238918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75" name="Rectangle 56"/>
          <p:cNvSpPr>
            <a:spLocks noChangeArrowheads="1"/>
          </p:cNvSpPr>
          <p:nvPr/>
        </p:nvSpPr>
        <p:spPr bwMode="auto">
          <a:xfrm>
            <a:off x="6002073"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76" name="Line 57"/>
          <p:cNvSpPr>
            <a:spLocks noChangeShapeType="1"/>
          </p:cNvSpPr>
          <p:nvPr/>
        </p:nvSpPr>
        <p:spPr bwMode="auto">
          <a:xfrm flipV="1">
            <a:off x="6325394" y="238918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77" name="Rectangle 58"/>
          <p:cNvSpPr>
            <a:spLocks noChangeArrowheads="1"/>
          </p:cNvSpPr>
          <p:nvPr/>
        </p:nvSpPr>
        <p:spPr bwMode="auto">
          <a:xfrm>
            <a:off x="6284119"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78" name="Line 59"/>
          <p:cNvSpPr>
            <a:spLocks noChangeShapeType="1"/>
          </p:cNvSpPr>
          <p:nvPr/>
        </p:nvSpPr>
        <p:spPr bwMode="auto">
          <a:xfrm flipV="1">
            <a:off x="6600560" y="238918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79" name="Rectangle 60"/>
          <p:cNvSpPr>
            <a:spLocks noChangeArrowheads="1"/>
          </p:cNvSpPr>
          <p:nvPr/>
        </p:nvSpPr>
        <p:spPr bwMode="auto">
          <a:xfrm>
            <a:off x="6559287"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80" name="Line 61"/>
          <p:cNvSpPr>
            <a:spLocks noChangeShapeType="1"/>
          </p:cNvSpPr>
          <p:nvPr/>
        </p:nvSpPr>
        <p:spPr bwMode="auto">
          <a:xfrm flipV="1">
            <a:off x="6884327" y="238918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81" name="Rectangle 62"/>
          <p:cNvSpPr>
            <a:spLocks noChangeArrowheads="1"/>
          </p:cNvSpPr>
          <p:nvPr/>
        </p:nvSpPr>
        <p:spPr bwMode="auto">
          <a:xfrm>
            <a:off x="6843052"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82" name="Line 63"/>
          <p:cNvSpPr>
            <a:spLocks noChangeShapeType="1"/>
          </p:cNvSpPr>
          <p:nvPr/>
        </p:nvSpPr>
        <p:spPr bwMode="auto">
          <a:xfrm>
            <a:off x="5231606" y="2408237"/>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83" name="Rectangle 64"/>
          <p:cNvSpPr>
            <a:spLocks noChangeArrowheads="1"/>
          </p:cNvSpPr>
          <p:nvPr/>
        </p:nvSpPr>
        <p:spPr bwMode="auto">
          <a:xfrm>
            <a:off x="5073386" y="2357437"/>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84" name="Line 65"/>
          <p:cNvSpPr>
            <a:spLocks noChangeShapeType="1"/>
          </p:cNvSpPr>
          <p:nvPr/>
        </p:nvSpPr>
        <p:spPr bwMode="auto">
          <a:xfrm>
            <a:off x="5231606" y="2198687"/>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85" name="Rectangle 66"/>
          <p:cNvSpPr>
            <a:spLocks noChangeArrowheads="1"/>
          </p:cNvSpPr>
          <p:nvPr/>
        </p:nvSpPr>
        <p:spPr bwMode="auto">
          <a:xfrm>
            <a:off x="5162815" y="2147887"/>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86" name="Line 67"/>
          <p:cNvSpPr>
            <a:spLocks noChangeShapeType="1"/>
          </p:cNvSpPr>
          <p:nvPr/>
        </p:nvSpPr>
        <p:spPr bwMode="auto">
          <a:xfrm>
            <a:off x="5231606" y="1995487"/>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87" name="Rectangle 68"/>
          <p:cNvSpPr>
            <a:spLocks noChangeArrowheads="1"/>
          </p:cNvSpPr>
          <p:nvPr/>
        </p:nvSpPr>
        <p:spPr bwMode="auto">
          <a:xfrm>
            <a:off x="5100902" y="1944687"/>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88" name="Line 69"/>
          <p:cNvSpPr>
            <a:spLocks noChangeShapeType="1"/>
          </p:cNvSpPr>
          <p:nvPr/>
        </p:nvSpPr>
        <p:spPr bwMode="auto">
          <a:xfrm>
            <a:off x="5231606" y="1792287"/>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89" name="Rectangle 70"/>
          <p:cNvSpPr>
            <a:spLocks noChangeArrowheads="1"/>
          </p:cNvSpPr>
          <p:nvPr/>
        </p:nvSpPr>
        <p:spPr bwMode="auto">
          <a:xfrm>
            <a:off x="5162815" y="1741487"/>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90" name="Line 71"/>
          <p:cNvSpPr>
            <a:spLocks noChangeShapeType="1"/>
          </p:cNvSpPr>
          <p:nvPr/>
        </p:nvSpPr>
        <p:spPr bwMode="auto">
          <a:xfrm>
            <a:off x="5231606" y="1589087"/>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91" name="Rectangle 72"/>
          <p:cNvSpPr>
            <a:spLocks noChangeArrowheads="1"/>
          </p:cNvSpPr>
          <p:nvPr/>
        </p:nvSpPr>
        <p:spPr bwMode="auto">
          <a:xfrm>
            <a:off x="5100902" y="1538287"/>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92" name="Line 73"/>
          <p:cNvSpPr>
            <a:spLocks noChangeShapeType="1"/>
          </p:cNvSpPr>
          <p:nvPr/>
        </p:nvSpPr>
        <p:spPr bwMode="auto">
          <a:xfrm>
            <a:off x="5231606" y="1385887"/>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93" name="Rectangle 74"/>
          <p:cNvSpPr>
            <a:spLocks noChangeArrowheads="1"/>
          </p:cNvSpPr>
          <p:nvPr/>
        </p:nvSpPr>
        <p:spPr bwMode="auto">
          <a:xfrm>
            <a:off x="5162815" y="1335087"/>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94" name="Line 75"/>
          <p:cNvSpPr>
            <a:spLocks noChangeShapeType="1"/>
          </p:cNvSpPr>
          <p:nvPr/>
        </p:nvSpPr>
        <p:spPr bwMode="auto">
          <a:xfrm>
            <a:off x="5231606" y="1182687"/>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95" name="Rectangle 76"/>
          <p:cNvSpPr>
            <a:spLocks noChangeArrowheads="1"/>
          </p:cNvSpPr>
          <p:nvPr/>
        </p:nvSpPr>
        <p:spPr bwMode="auto">
          <a:xfrm>
            <a:off x="5100902" y="1131887"/>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96" name="Line 77"/>
          <p:cNvSpPr>
            <a:spLocks noChangeShapeType="1"/>
          </p:cNvSpPr>
          <p:nvPr/>
        </p:nvSpPr>
        <p:spPr bwMode="auto">
          <a:xfrm>
            <a:off x="5231606" y="979487"/>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97" name="Rectangle 78"/>
          <p:cNvSpPr>
            <a:spLocks noChangeArrowheads="1"/>
          </p:cNvSpPr>
          <p:nvPr/>
        </p:nvSpPr>
        <p:spPr bwMode="auto">
          <a:xfrm>
            <a:off x="5162815" y="928687"/>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98" name="Line 79"/>
          <p:cNvSpPr>
            <a:spLocks noChangeShapeType="1"/>
          </p:cNvSpPr>
          <p:nvPr/>
        </p:nvSpPr>
        <p:spPr bwMode="auto">
          <a:xfrm>
            <a:off x="5231606" y="769937"/>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99" name="Rectangle 80"/>
          <p:cNvSpPr>
            <a:spLocks noChangeArrowheads="1"/>
          </p:cNvSpPr>
          <p:nvPr/>
        </p:nvSpPr>
        <p:spPr bwMode="auto">
          <a:xfrm>
            <a:off x="5100902" y="719137"/>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00" name="Freeform 81"/>
          <p:cNvSpPr>
            <a:spLocks/>
          </p:cNvSpPr>
          <p:nvPr/>
        </p:nvSpPr>
        <p:spPr bwMode="auto">
          <a:xfrm>
            <a:off x="5231606" y="941387"/>
            <a:ext cx="1769666" cy="1270000"/>
          </a:xfrm>
          <a:custGeom>
            <a:avLst/>
            <a:gdLst>
              <a:gd name="T0" fmla="*/ 16 w 1029"/>
              <a:gd name="T1" fmla="*/ 788 h 800"/>
              <a:gd name="T2" fmla="*/ 48 w 1029"/>
              <a:gd name="T3" fmla="*/ 796 h 800"/>
              <a:gd name="T4" fmla="*/ 80 w 1029"/>
              <a:gd name="T5" fmla="*/ 796 h 800"/>
              <a:gd name="T6" fmla="*/ 112 w 1029"/>
              <a:gd name="T7" fmla="*/ 792 h 800"/>
              <a:gd name="T8" fmla="*/ 144 w 1029"/>
              <a:gd name="T9" fmla="*/ 780 h 800"/>
              <a:gd name="T10" fmla="*/ 176 w 1029"/>
              <a:gd name="T11" fmla="*/ 712 h 800"/>
              <a:gd name="T12" fmla="*/ 212 w 1029"/>
              <a:gd name="T13" fmla="*/ 488 h 800"/>
              <a:gd name="T14" fmla="*/ 244 w 1029"/>
              <a:gd name="T15" fmla="*/ 204 h 800"/>
              <a:gd name="T16" fmla="*/ 276 w 1029"/>
              <a:gd name="T17" fmla="*/ 44 h 800"/>
              <a:gd name="T18" fmla="*/ 308 w 1029"/>
              <a:gd name="T19" fmla="*/ 0 h 800"/>
              <a:gd name="T20" fmla="*/ 340 w 1029"/>
              <a:gd name="T21" fmla="*/ 28 h 800"/>
              <a:gd name="T22" fmla="*/ 372 w 1029"/>
              <a:gd name="T23" fmla="*/ 176 h 800"/>
              <a:gd name="T24" fmla="*/ 404 w 1029"/>
              <a:gd name="T25" fmla="*/ 404 h 800"/>
              <a:gd name="T26" fmla="*/ 440 w 1029"/>
              <a:gd name="T27" fmla="*/ 552 h 800"/>
              <a:gd name="T28" fmla="*/ 472 w 1029"/>
              <a:gd name="T29" fmla="*/ 644 h 800"/>
              <a:gd name="T30" fmla="*/ 504 w 1029"/>
              <a:gd name="T31" fmla="*/ 704 h 800"/>
              <a:gd name="T32" fmla="*/ 536 w 1029"/>
              <a:gd name="T33" fmla="*/ 740 h 800"/>
              <a:gd name="T34" fmla="*/ 568 w 1029"/>
              <a:gd name="T35" fmla="*/ 760 h 800"/>
              <a:gd name="T36" fmla="*/ 600 w 1029"/>
              <a:gd name="T37" fmla="*/ 776 h 800"/>
              <a:gd name="T38" fmla="*/ 636 w 1029"/>
              <a:gd name="T39" fmla="*/ 780 h 800"/>
              <a:gd name="T40" fmla="*/ 668 w 1029"/>
              <a:gd name="T41" fmla="*/ 792 h 800"/>
              <a:gd name="T42" fmla="*/ 700 w 1029"/>
              <a:gd name="T43" fmla="*/ 788 h 800"/>
              <a:gd name="T44" fmla="*/ 732 w 1029"/>
              <a:gd name="T45" fmla="*/ 792 h 800"/>
              <a:gd name="T46" fmla="*/ 764 w 1029"/>
              <a:gd name="T47" fmla="*/ 792 h 800"/>
              <a:gd name="T48" fmla="*/ 796 w 1029"/>
              <a:gd name="T49" fmla="*/ 792 h 800"/>
              <a:gd name="T50" fmla="*/ 832 w 1029"/>
              <a:gd name="T51" fmla="*/ 792 h 800"/>
              <a:gd name="T52" fmla="*/ 865 w 1029"/>
              <a:gd name="T53" fmla="*/ 792 h 800"/>
              <a:gd name="T54" fmla="*/ 897 w 1029"/>
              <a:gd name="T55" fmla="*/ 788 h 800"/>
              <a:gd name="T56" fmla="*/ 929 w 1029"/>
              <a:gd name="T57" fmla="*/ 796 h 800"/>
              <a:gd name="T58" fmla="*/ 961 w 1029"/>
              <a:gd name="T59" fmla="*/ 800 h 800"/>
              <a:gd name="T60" fmla="*/ 993 w 1029"/>
              <a:gd name="T61" fmla="*/ 788 h 800"/>
              <a:gd name="T62" fmla="*/ 1029 w 1029"/>
              <a:gd name="T63" fmla="*/ 788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00">
                <a:moveTo>
                  <a:pt x="0" y="792"/>
                </a:moveTo>
                <a:lnTo>
                  <a:pt x="16" y="788"/>
                </a:lnTo>
                <a:lnTo>
                  <a:pt x="32" y="792"/>
                </a:lnTo>
                <a:lnTo>
                  <a:pt x="48" y="796"/>
                </a:lnTo>
                <a:lnTo>
                  <a:pt x="64" y="796"/>
                </a:lnTo>
                <a:lnTo>
                  <a:pt x="80" y="796"/>
                </a:lnTo>
                <a:lnTo>
                  <a:pt x="96" y="800"/>
                </a:lnTo>
                <a:lnTo>
                  <a:pt x="112" y="792"/>
                </a:lnTo>
                <a:lnTo>
                  <a:pt x="128" y="792"/>
                </a:lnTo>
                <a:lnTo>
                  <a:pt x="144" y="780"/>
                </a:lnTo>
                <a:lnTo>
                  <a:pt x="160" y="764"/>
                </a:lnTo>
                <a:lnTo>
                  <a:pt x="176" y="712"/>
                </a:lnTo>
                <a:lnTo>
                  <a:pt x="192" y="620"/>
                </a:lnTo>
                <a:lnTo>
                  <a:pt x="212" y="488"/>
                </a:lnTo>
                <a:lnTo>
                  <a:pt x="228" y="336"/>
                </a:lnTo>
                <a:lnTo>
                  <a:pt x="244" y="204"/>
                </a:lnTo>
                <a:lnTo>
                  <a:pt x="260" y="108"/>
                </a:lnTo>
                <a:lnTo>
                  <a:pt x="276" y="44"/>
                </a:lnTo>
                <a:lnTo>
                  <a:pt x="292" y="8"/>
                </a:lnTo>
                <a:lnTo>
                  <a:pt x="308" y="0"/>
                </a:lnTo>
                <a:lnTo>
                  <a:pt x="324" y="4"/>
                </a:lnTo>
                <a:lnTo>
                  <a:pt x="340" y="28"/>
                </a:lnTo>
                <a:lnTo>
                  <a:pt x="356" y="80"/>
                </a:lnTo>
                <a:lnTo>
                  <a:pt x="372" y="176"/>
                </a:lnTo>
                <a:lnTo>
                  <a:pt x="388" y="292"/>
                </a:lnTo>
                <a:lnTo>
                  <a:pt x="404" y="404"/>
                </a:lnTo>
                <a:lnTo>
                  <a:pt x="424" y="488"/>
                </a:lnTo>
                <a:lnTo>
                  <a:pt x="440" y="552"/>
                </a:lnTo>
                <a:lnTo>
                  <a:pt x="456" y="608"/>
                </a:lnTo>
                <a:lnTo>
                  <a:pt x="472" y="644"/>
                </a:lnTo>
                <a:lnTo>
                  <a:pt x="488" y="676"/>
                </a:lnTo>
                <a:lnTo>
                  <a:pt x="504" y="704"/>
                </a:lnTo>
                <a:lnTo>
                  <a:pt x="520" y="732"/>
                </a:lnTo>
                <a:lnTo>
                  <a:pt x="536" y="740"/>
                </a:lnTo>
                <a:lnTo>
                  <a:pt x="552" y="756"/>
                </a:lnTo>
                <a:lnTo>
                  <a:pt x="568" y="760"/>
                </a:lnTo>
                <a:lnTo>
                  <a:pt x="584" y="776"/>
                </a:lnTo>
                <a:lnTo>
                  <a:pt x="600" y="776"/>
                </a:lnTo>
                <a:lnTo>
                  <a:pt x="620" y="776"/>
                </a:lnTo>
                <a:lnTo>
                  <a:pt x="636" y="780"/>
                </a:lnTo>
                <a:lnTo>
                  <a:pt x="652" y="788"/>
                </a:lnTo>
                <a:lnTo>
                  <a:pt x="668" y="792"/>
                </a:lnTo>
                <a:lnTo>
                  <a:pt x="684" y="788"/>
                </a:lnTo>
                <a:lnTo>
                  <a:pt x="700" y="788"/>
                </a:lnTo>
                <a:lnTo>
                  <a:pt x="716" y="796"/>
                </a:lnTo>
                <a:lnTo>
                  <a:pt x="732" y="792"/>
                </a:lnTo>
                <a:lnTo>
                  <a:pt x="748" y="784"/>
                </a:lnTo>
                <a:lnTo>
                  <a:pt x="764" y="792"/>
                </a:lnTo>
                <a:lnTo>
                  <a:pt x="780" y="784"/>
                </a:lnTo>
                <a:lnTo>
                  <a:pt x="796" y="792"/>
                </a:lnTo>
                <a:lnTo>
                  <a:pt x="812" y="796"/>
                </a:lnTo>
                <a:lnTo>
                  <a:pt x="832" y="792"/>
                </a:lnTo>
                <a:lnTo>
                  <a:pt x="849" y="792"/>
                </a:lnTo>
                <a:lnTo>
                  <a:pt x="865" y="792"/>
                </a:lnTo>
                <a:lnTo>
                  <a:pt x="881" y="788"/>
                </a:lnTo>
                <a:lnTo>
                  <a:pt x="897" y="788"/>
                </a:lnTo>
                <a:lnTo>
                  <a:pt x="913" y="792"/>
                </a:lnTo>
                <a:lnTo>
                  <a:pt x="929" y="796"/>
                </a:lnTo>
                <a:lnTo>
                  <a:pt x="945" y="800"/>
                </a:lnTo>
                <a:lnTo>
                  <a:pt x="961" y="800"/>
                </a:lnTo>
                <a:lnTo>
                  <a:pt x="977" y="792"/>
                </a:lnTo>
                <a:lnTo>
                  <a:pt x="993" y="788"/>
                </a:lnTo>
                <a:lnTo>
                  <a:pt x="1009" y="796"/>
                </a:lnTo>
                <a:lnTo>
                  <a:pt x="1029" y="78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01" name="Freeform 82"/>
          <p:cNvSpPr>
            <a:spLocks/>
          </p:cNvSpPr>
          <p:nvPr/>
        </p:nvSpPr>
        <p:spPr bwMode="auto">
          <a:xfrm>
            <a:off x="5231606" y="966787"/>
            <a:ext cx="1769666" cy="1352550"/>
          </a:xfrm>
          <a:custGeom>
            <a:avLst/>
            <a:gdLst>
              <a:gd name="T0" fmla="*/ 16 w 1029"/>
              <a:gd name="T1" fmla="*/ 784 h 852"/>
              <a:gd name="T2" fmla="*/ 48 w 1029"/>
              <a:gd name="T3" fmla="*/ 776 h 852"/>
              <a:gd name="T4" fmla="*/ 80 w 1029"/>
              <a:gd name="T5" fmla="*/ 780 h 852"/>
              <a:gd name="T6" fmla="*/ 112 w 1029"/>
              <a:gd name="T7" fmla="*/ 776 h 852"/>
              <a:gd name="T8" fmla="*/ 144 w 1029"/>
              <a:gd name="T9" fmla="*/ 772 h 852"/>
              <a:gd name="T10" fmla="*/ 176 w 1029"/>
              <a:gd name="T11" fmla="*/ 760 h 852"/>
              <a:gd name="T12" fmla="*/ 212 w 1029"/>
              <a:gd name="T13" fmla="*/ 780 h 852"/>
              <a:gd name="T14" fmla="*/ 244 w 1029"/>
              <a:gd name="T15" fmla="*/ 844 h 852"/>
              <a:gd name="T16" fmla="*/ 276 w 1029"/>
              <a:gd name="T17" fmla="*/ 832 h 852"/>
              <a:gd name="T18" fmla="*/ 308 w 1029"/>
              <a:gd name="T19" fmla="*/ 796 h 852"/>
              <a:gd name="T20" fmla="*/ 340 w 1029"/>
              <a:gd name="T21" fmla="*/ 776 h 852"/>
              <a:gd name="T22" fmla="*/ 372 w 1029"/>
              <a:gd name="T23" fmla="*/ 784 h 852"/>
              <a:gd name="T24" fmla="*/ 404 w 1029"/>
              <a:gd name="T25" fmla="*/ 776 h 852"/>
              <a:gd name="T26" fmla="*/ 440 w 1029"/>
              <a:gd name="T27" fmla="*/ 772 h 852"/>
              <a:gd name="T28" fmla="*/ 472 w 1029"/>
              <a:gd name="T29" fmla="*/ 772 h 852"/>
              <a:gd name="T30" fmla="*/ 504 w 1029"/>
              <a:gd name="T31" fmla="*/ 784 h 852"/>
              <a:gd name="T32" fmla="*/ 536 w 1029"/>
              <a:gd name="T33" fmla="*/ 784 h 852"/>
              <a:gd name="T34" fmla="*/ 568 w 1029"/>
              <a:gd name="T35" fmla="*/ 808 h 852"/>
              <a:gd name="T36" fmla="*/ 600 w 1029"/>
              <a:gd name="T37" fmla="*/ 776 h 852"/>
              <a:gd name="T38" fmla="*/ 636 w 1029"/>
              <a:gd name="T39" fmla="*/ 772 h 852"/>
              <a:gd name="T40" fmla="*/ 668 w 1029"/>
              <a:gd name="T41" fmla="*/ 772 h 852"/>
              <a:gd name="T42" fmla="*/ 700 w 1029"/>
              <a:gd name="T43" fmla="*/ 712 h 852"/>
              <a:gd name="T44" fmla="*/ 732 w 1029"/>
              <a:gd name="T45" fmla="*/ 484 h 852"/>
              <a:gd name="T46" fmla="*/ 764 w 1029"/>
              <a:gd name="T47" fmla="*/ 216 h 852"/>
              <a:gd name="T48" fmla="*/ 796 w 1029"/>
              <a:gd name="T49" fmla="*/ 40 h 852"/>
              <a:gd name="T50" fmla="*/ 832 w 1029"/>
              <a:gd name="T51" fmla="*/ 4 h 852"/>
              <a:gd name="T52" fmla="*/ 865 w 1029"/>
              <a:gd name="T53" fmla="*/ 32 h 852"/>
              <a:gd name="T54" fmla="*/ 897 w 1029"/>
              <a:gd name="T55" fmla="*/ 180 h 852"/>
              <a:gd name="T56" fmla="*/ 929 w 1029"/>
              <a:gd name="T57" fmla="*/ 388 h 852"/>
              <a:gd name="T58" fmla="*/ 961 w 1029"/>
              <a:gd name="T59" fmla="*/ 556 h 852"/>
              <a:gd name="T60" fmla="*/ 993 w 1029"/>
              <a:gd name="T61" fmla="*/ 644 h 852"/>
              <a:gd name="T62" fmla="*/ 1029 w 1029"/>
              <a:gd name="T63" fmla="*/ 70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52">
                <a:moveTo>
                  <a:pt x="0" y="776"/>
                </a:moveTo>
                <a:lnTo>
                  <a:pt x="16" y="784"/>
                </a:lnTo>
                <a:lnTo>
                  <a:pt x="32" y="776"/>
                </a:lnTo>
                <a:lnTo>
                  <a:pt x="48" y="776"/>
                </a:lnTo>
                <a:lnTo>
                  <a:pt x="64" y="772"/>
                </a:lnTo>
                <a:lnTo>
                  <a:pt x="80" y="780"/>
                </a:lnTo>
                <a:lnTo>
                  <a:pt x="96" y="772"/>
                </a:lnTo>
                <a:lnTo>
                  <a:pt x="112" y="776"/>
                </a:lnTo>
                <a:lnTo>
                  <a:pt x="128" y="780"/>
                </a:lnTo>
                <a:lnTo>
                  <a:pt x="144" y="772"/>
                </a:lnTo>
                <a:lnTo>
                  <a:pt x="160" y="760"/>
                </a:lnTo>
                <a:lnTo>
                  <a:pt x="176" y="760"/>
                </a:lnTo>
                <a:lnTo>
                  <a:pt x="192" y="760"/>
                </a:lnTo>
                <a:lnTo>
                  <a:pt x="212" y="780"/>
                </a:lnTo>
                <a:lnTo>
                  <a:pt x="228" y="816"/>
                </a:lnTo>
                <a:lnTo>
                  <a:pt x="244" y="844"/>
                </a:lnTo>
                <a:lnTo>
                  <a:pt x="260" y="852"/>
                </a:lnTo>
                <a:lnTo>
                  <a:pt x="276" y="832"/>
                </a:lnTo>
                <a:lnTo>
                  <a:pt x="292" y="824"/>
                </a:lnTo>
                <a:lnTo>
                  <a:pt x="308" y="796"/>
                </a:lnTo>
                <a:lnTo>
                  <a:pt x="324" y="784"/>
                </a:lnTo>
                <a:lnTo>
                  <a:pt x="340" y="776"/>
                </a:lnTo>
                <a:lnTo>
                  <a:pt x="356" y="784"/>
                </a:lnTo>
                <a:lnTo>
                  <a:pt x="372" y="784"/>
                </a:lnTo>
                <a:lnTo>
                  <a:pt x="388" y="788"/>
                </a:lnTo>
                <a:lnTo>
                  <a:pt x="404" y="776"/>
                </a:lnTo>
                <a:lnTo>
                  <a:pt x="424" y="768"/>
                </a:lnTo>
                <a:lnTo>
                  <a:pt x="440" y="772"/>
                </a:lnTo>
                <a:lnTo>
                  <a:pt x="456" y="780"/>
                </a:lnTo>
                <a:lnTo>
                  <a:pt x="472" y="772"/>
                </a:lnTo>
                <a:lnTo>
                  <a:pt x="488" y="784"/>
                </a:lnTo>
                <a:lnTo>
                  <a:pt x="504" y="784"/>
                </a:lnTo>
                <a:lnTo>
                  <a:pt x="520" y="784"/>
                </a:lnTo>
                <a:lnTo>
                  <a:pt x="536" y="784"/>
                </a:lnTo>
                <a:lnTo>
                  <a:pt x="552" y="784"/>
                </a:lnTo>
                <a:lnTo>
                  <a:pt x="568" y="808"/>
                </a:lnTo>
                <a:lnTo>
                  <a:pt x="584" y="776"/>
                </a:lnTo>
                <a:lnTo>
                  <a:pt x="600" y="776"/>
                </a:lnTo>
                <a:lnTo>
                  <a:pt x="620" y="784"/>
                </a:lnTo>
                <a:lnTo>
                  <a:pt x="636" y="772"/>
                </a:lnTo>
                <a:lnTo>
                  <a:pt x="652" y="772"/>
                </a:lnTo>
                <a:lnTo>
                  <a:pt x="668" y="772"/>
                </a:lnTo>
                <a:lnTo>
                  <a:pt x="684" y="760"/>
                </a:lnTo>
                <a:lnTo>
                  <a:pt x="700" y="712"/>
                </a:lnTo>
                <a:lnTo>
                  <a:pt x="716" y="628"/>
                </a:lnTo>
                <a:lnTo>
                  <a:pt x="732" y="484"/>
                </a:lnTo>
                <a:lnTo>
                  <a:pt x="748" y="344"/>
                </a:lnTo>
                <a:lnTo>
                  <a:pt x="764" y="216"/>
                </a:lnTo>
                <a:lnTo>
                  <a:pt x="780" y="112"/>
                </a:lnTo>
                <a:lnTo>
                  <a:pt x="796" y="40"/>
                </a:lnTo>
                <a:lnTo>
                  <a:pt x="812" y="0"/>
                </a:lnTo>
                <a:lnTo>
                  <a:pt x="832" y="4"/>
                </a:lnTo>
                <a:lnTo>
                  <a:pt x="849" y="0"/>
                </a:lnTo>
                <a:lnTo>
                  <a:pt x="865" y="32"/>
                </a:lnTo>
                <a:lnTo>
                  <a:pt x="881" y="88"/>
                </a:lnTo>
                <a:lnTo>
                  <a:pt x="897" y="180"/>
                </a:lnTo>
                <a:lnTo>
                  <a:pt x="913" y="284"/>
                </a:lnTo>
                <a:lnTo>
                  <a:pt x="929" y="388"/>
                </a:lnTo>
                <a:lnTo>
                  <a:pt x="945" y="484"/>
                </a:lnTo>
                <a:lnTo>
                  <a:pt x="961" y="556"/>
                </a:lnTo>
                <a:lnTo>
                  <a:pt x="977" y="608"/>
                </a:lnTo>
                <a:lnTo>
                  <a:pt x="993" y="644"/>
                </a:lnTo>
                <a:lnTo>
                  <a:pt x="1009" y="672"/>
                </a:lnTo>
                <a:lnTo>
                  <a:pt x="1029" y="700"/>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02" name="Freeform 83"/>
          <p:cNvSpPr>
            <a:spLocks/>
          </p:cNvSpPr>
          <p:nvPr/>
        </p:nvSpPr>
        <p:spPr bwMode="auto">
          <a:xfrm>
            <a:off x="5231606" y="915987"/>
            <a:ext cx="1769666" cy="1308100"/>
          </a:xfrm>
          <a:custGeom>
            <a:avLst/>
            <a:gdLst>
              <a:gd name="T0" fmla="*/ 32 w 1029"/>
              <a:gd name="T1" fmla="*/ 800 h 824"/>
              <a:gd name="T2" fmla="*/ 80 w 1029"/>
              <a:gd name="T3" fmla="*/ 804 h 824"/>
              <a:gd name="T4" fmla="*/ 128 w 1029"/>
              <a:gd name="T5" fmla="*/ 804 h 824"/>
              <a:gd name="T6" fmla="*/ 176 w 1029"/>
              <a:gd name="T7" fmla="*/ 716 h 824"/>
              <a:gd name="T8" fmla="*/ 228 w 1029"/>
              <a:gd name="T9" fmla="*/ 336 h 824"/>
              <a:gd name="T10" fmla="*/ 276 w 1029"/>
              <a:gd name="T11" fmla="*/ 44 h 824"/>
              <a:gd name="T12" fmla="*/ 324 w 1029"/>
              <a:gd name="T13" fmla="*/ 4 h 824"/>
              <a:gd name="T14" fmla="*/ 372 w 1029"/>
              <a:gd name="T15" fmla="*/ 176 h 824"/>
              <a:gd name="T16" fmla="*/ 424 w 1029"/>
              <a:gd name="T17" fmla="*/ 492 h 824"/>
              <a:gd name="T18" fmla="*/ 472 w 1029"/>
              <a:gd name="T19" fmla="*/ 652 h 824"/>
              <a:gd name="T20" fmla="*/ 520 w 1029"/>
              <a:gd name="T21" fmla="*/ 740 h 824"/>
              <a:gd name="T22" fmla="*/ 568 w 1029"/>
              <a:gd name="T23" fmla="*/ 768 h 824"/>
              <a:gd name="T24" fmla="*/ 620 w 1029"/>
              <a:gd name="T25" fmla="*/ 784 h 824"/>
              <a:gd name="T26" fmla="*/ 668 w 1029"/>
              <a:gd name="T27" fmla="*/ 804 h 824"/>
              <a:gd name="T28" fmla="*/ 716 w 1029"/>
              <a:gd name="T29" fmla="*/ 808 h 824"/>
              <a:gd name="T30" fmla="*/ 764 w 1029"/>
              <a:gd name="T31" fmla="*/ 800 h 824"/>
              <a:gd name="T32" fmla="*/ 812 w 1029"/>
              <a:gd name="T33" fmla="*/ 804 h 824"/>
              <a:gd name="T34" fmla="*/ 865 w 1029"/>
              <a:gd name="T35" fmla="*/ 804 h 824"/>
              <a:gd name="T36" fmla="*/ 913 w 1029"/>
              <a:gd name="T37" fmla="*/ 804 h 824"/>
              <a:gd name="T38" fmla="*/ 961 w 1029"/>
              <a:gd name="T39" fmla="*/ 808 h 824"/>
              <a:gd name="T40" fmla="*/ 1009 w 1029"/>
              <a:gd name="T41" fmla="*/ 808 h 824"/>
              <a:gd name="T42" fmla="*/ 1009 w 1029"/>
              <a:gd name="T43" fmla="*/ 820 h 824"/>
              <a:gd name="T44" fmla="*/ 961 w 1029"/>
              <a:gd name="T45" fmla="*/ 820 h 824"/>
              <a:gd name="T46" fmla="*/ 913 w 1029"/>
              <a:gd name="T47" fmla="*/ 816 h 824"/>
              <a:gd name="T48" fmla="*/ 865 w 1029"/>
              <a:gd name="T49" fmla="*/ 816 h 824"/>
              <a:gd name="T50" fmla="*/ 812 w 1029"/>
              <a:gd name="T51" fmla="*/ 816 h 824"/>
              <a:gd name="T52" fmla="*/ 764 w 1029"/>
              <a:gd name="T53" fmla="*/ 812 h 824"/>
              <a:gd name="T54" fmla="*/ 716 w 1029"/>
              <a:gd name="T55" fmla="*/ 820 h 824"/>
              <a:gd name="T56" fmla="*/ 668 w 1029"/>
              <a:gd name="T57" fmla="*/ 816 h 824"/>
              <a:gd name="T58" fmla="*/ 620 w 1029"/>
              <a:gd name="T59" fmla="*/ 800 h 824"/>
              <a:gd name="T60" fmla="*/ 568 w 1029"/>
              <a:gd name="T61" fmla="*/ 784 h 824"/>
              <a:gd name="T62" fmla="*/ 520 w 1029"/>
              <a:gd name="T63" fmla="*/ 756 h 824"/>
              <a:gd name="T64" fmla="*/ 472 w 1029"/>
              <a:gd name="T65" fmla="*/ 672 h 824"/>
              <a:gd name="T66" fmla="*/ 424 w 1029"/>
              <a:gd name="T67" fmla="*/ 520 h 824"/>
              <a:gd name="T68" fmla="*/ 372 w 1029"/>
              <a:gd name="T69" fmla="*/ 208 h 824"/>
              <a:gd name="T70" fmla="*/ 324 w 1029"/>
              <a:gd name="T71" fmla="*/ 36 h 824"/>
              <a:gd name="T72" fmla="*/ 276 w 1029"/>
              <a:gd name="T73" fmla="*/ 72 h 824"/>
              <a:gd name="T74" fmla="*/ 228 w 1029"/>
              <a:gd name="T75" fmla="*/ 368 h 824"/>
              <a:gd name="T76" fmla="*/ 176 w 1029"/>
              <a:gd name="T77" fmla="*/ 740 h 824"/>
              <a:gd name="T78" fmla="*/ 128 w 1029"/>
              <a:gd name="T79" fmla="*/ 816 h 824"/>
              <a:gd name="T80" fmla="*/ 80 w 1029"/>
              <a:gd name="T81" fmla="*/ 820 h 824"/>
              <a:gd name="T82" fmla="*/ 32 w 1029"/>
              <a:gd name="T83" fmla="*/ 812 h 824"/>
              <a:gd name="T84" fmla="*/ 0 w 1029"/>
              <a:gd name="T85" fmla="*/ 80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824">
                <a:moveTo>
                  <a:pt x="0" y="804"/>
                </a:moveTo>
                <a:lnTo>
                  <a:pt x="16" y="800"/>
                </a:lnTo>
                <a:lnTo>
                  <a:pt x="32" y="800"/>
                </a:lnTo>
                <a:lnTo>
                  <a:pt x="48" y="804"/>
                </a:lnTo>
                <a:lnTo>
                  <a:pt x="64" y="808"/>
                </a:lnTo>
                <a:lnTo>
                  <a:pt x="80" y="804"/>
                </a:lnTo>
                <a:lnTo>
                  <a:pt x="96" y="812"/>
                </a:lnTo>
                <a:lnTo>
                  <a:pt x="112" y="800"/>
                </a:lnTo>
                <a:lnTo>
                  <a:pt x="128" y="804"/>
                </a:lnTo>
                <a:lnTo>
                  <a:pt x="144" y="788"/>
                </a:lnTo>
                <a:lnTo>
                  <a:pt x="160" y="768"/>
                </a:lnTo>
                <a:lnTo>
                  <a:pt x="176" y="716"/>
                </a:lnTo>
                <a:lnTo>
                  <a:pt x="192" y="624"/>
                </a:lnTo>
                <a:lnTo>
                  <a:pt x="212" y="488"/>
                </a:lnTo>
                <a:lnTo>
                  <a:pt x="228" y="336"/>
                </a:lnTo>
                <a:lnTo>
                  <a:pt x="244" y="204"/>
                </a:lnTo>
                <a:lnTo>
                  <a:pt x="260" y="108"/>
                </a:lnTo>
                <a:lnTo>
                  <a:pt x="276" y="44"/>
                </a:lnTo>
                <a:lnTo>
                  <a:pt x="292" y="8"/>
                </a:lnTo>
                <a:lnTo>
                  <a:pt x="308" y="0"/>
                </a:lnTo>
                <a:lnTo>
                  <a:pt x="324" y="4"/>
                </a:lnTo>
                <a:lnTo>
                  <a:pt x="340" y="28"/>
                </a:lnTo>
                <a:lnTo>
                  <a:pt x="356" y="80"/>
                </a:lnTo>
                <a:lnTo>
                  <a:pt x="372" y="176"/>
                </a:lnTo>
                <a:lnTo>
                  <a:pt x="388" y="292"/>
                </a:lnTo>
                <a:lnTo>
                  <a:pt x="404" y="404"/>
                </a:lnTo>
                <a:lnTo>
                  <a:pt x="424" y="492"/>
                </a:lnTo>
                <a:lnTo>
                  <a:pt x="440" y="556"/>
                </a:lnTo>
                <a:lnTo>
                  <a:pt x="456" y="612"/>
                </a:lnTo>
                <a:lnTo>
                  <a:pt x="472" y="652"/>
                </a:lnTo>
                <a:lnTo>
                  <a:pt x="488" y="684"/>
                </a:lnTo>
                <a:lnTo>
                  <a:pt x="504" y="712"/>
                </a:lnTo>
                <a:lnTo>
                  <a:pt x="520" y="740"/>
                </a:lnTo>
                <a:lnTo>
                  <a:pt x="536" y="752"/>
                </a:lnTo>
                <a:lnTo>
                  <a:pt x="552" y="764"/>
                </a:lnTo>
                <a:lnTo>
                  <a:pt x="568" y="768"/>
                </a:lnTo>
                <a:lnTo>
                  <a:pt x="584" y="784"/>
                </a:lnTo>
                <a:lnTo>
                  <a:pt x="600" y="784"/>
                </a:lnTo>
                <a:lnTo>
                  <a:pt x="620" y="784"/>
                </a:lnTo>
                <a:lnTo>
                  <a:pt x="636" y="792"/>
                </a:lnTo>
                <a:lnTo>
                  <a:pt x="652" y="796"/>
                </a:lnTo>
                <a:lnTo>
                  <a:pt x="668" y="804"/>
                </a:lnTo>
                <a:lnTo>
                  <a:pt x="684" y="800"/>
                </a:lnTo>
                <a:lnTo>
                  <a:pt x="700" y="796"/>
                </a:lnTo>
                <a:lnTo>
                  <a:pt x="716" y="808"/>
                </a:lnTo>
                <a:lnTo>
                  <a:pt x="732" y="804"/>
                </a:lnTo>
                <a:lnTo>
                  <a:pt x="748" y="796"/>
                </a:lnTo>
                <a:lnTo>
                  <a:pt x="764" y="800"/>
                </a:lnTo>
                <a:lnTo>
                  <a:pt x="780" y="796"/>
                </a:lnTo>
                <a:lnTo>
                  <a:pt x="796" y="800"/>
                </a:lnTo>
                <a:lnTo>
                  <a:pt x="812" y="804"/>
                </a:lnTo>
                <a:lnTo>
                  <a:pt x="832" y="804"/>
                </a:lnTo>
                <a:lnTo>
                  <a:pt x="849" y="804"/>
                </a:lnTo>
                <a:lnTo>
                  <a:pt x="865" y="804"/>
                </a:lnTo>
                <a:lnTo>
                  <a:pt x="881" y="800"/>
                </a:lnTo>
                <a:lnTo>
                  <a:pt x="897" y="796"/>
                </a:lnTo>
                <a:lnTo>
                  <a:pt x="913" y="804"/>
                </a:lnTo>
                <a:lnTo>
                  <a:pt x="929" y="808"/>
                </a:lnTo>
                <a:lnTo>
                  <a:pt x="945" y="812"/>
                </a:lnTo>
                <a:lnTo>
                  <a:pt x="961" y="808"/>
                </a:lnTo>
                <a:lnTo>
                  <a:pt x="977" y="804"/>
                </a:lnTo>
                <a:lnTo>
                  <a:pt x="993" y="800"/>
                </a:lnTo>
                <a:lnTo>
                  <a:pt x="1009" y="808"/>
                </a:lnTo>
                <a:lnTo>
                  <a:pt x="1029" y="796"/>
                </a:lnTo>
                <a:lnTo>
                  <a:pt x="1029" y="812"/>
                </a:lnTo>
                <a:lnTo>
                  <a:pt x="1009" y="820"/>
                </a:lnTo>
                <a:lnTo>
                  <a:pt x="993" y="812"/>
                </a:lnTo>
                <a:lnTo>
                  <a:pt x="977" y="816"/>
                </a:lnTo>
                <a:lnTo>
                  <a:pt x="961" y="820"/>
                </a:lnTo>
                <a:lnTo>
                  <a:pt x="945" y="824"/>
                </a:lnTo>
                <a:lnTo>
                  <a:pt x="929" y="820"/>
                </a:lnTo>
                <a:lnTo>
                  <a:pt x="913" y="816"/>
                </a:lnTo>
                <a:lnTo>
                  <a:pt x="897" y="812"/>
                </a:lnTo>
                <a:lnTo>
                  <a:pt x="881" y="812"/>
                </a:lnTo>
                <a:lnTo>
                  <a:pt x="865" y="816"/>
                </a:lnTo>
                <a:lnTo>
                  <a:pt x="849" y="816"/>
                </a:lnTo>
                <a:lnTo>
                  <a:pt x="832" y="816"/>
                </a:lnTo>
                <a:lnTo>
                  <a:pt x="812" y="816"/>
                </a:lnTo>
                <a:lnTo>
                  <a:pt x="796" y="812"/>
                </a:lnTo>
                <a:lnTo>
                  <a:pt x="780" y="808"/>
                </a:lnTo>
                <a:lnTo>
                  <a:pt x="764" y="812"/>
                </a:lnTo>
                <a:lnTo>
                  <a:pt x="748" y="808"/>
                </a:lnTo>
                <a:lnTo>
                  <a:pt x="732" y="816"/>
                </a:lnTo>
                <a:lnTo>
                  <a:pt x="716" y="820"/>
                </a:lnTo>
                <a:lnTo>
                  <a:pt x="700" y="808"/>
                </a:lnTo>
                <a:lnTo>
                  <a:pt x="684" y="812"/>
                </a:lnTo>
                <a:lnTo>
                  <a:pt x="668" y="816"/>
                </a:lnTo>
                <a:lnTo>
                  <a:pt x="652" y="812"/>
                </a:lnTo>
                <a:lnTo>
                  <a:pt x="636" y="804"/>
                </a:lnTo>
                <a:lnTo>
                  <a:pt x="620" y="800"/>
                </a:lnTo>
                <a:lnTo>
                  <a:pt x="600" y="796"/>
                </a:lnTo>
                <a:lnTo>
                  <a:pt x="584" y="796"/>
                </a:lnTo>
                <a:lnTo>
                  <a:pt x="568" y="784"/>
                </a:lnTo>
                <a:lnTo>
                  <a:pt x="552" y="780"/>
                </a:lnTo>
                <a:lnTo>
                  <a:pt x="536" y="764"/>
                </a:lnTo>
                <a:lnTo>
                  <a:pt x="520" y="756"/>
                </a:lnTo>
                <a:lnTo>
                  <a:pt x="504" y="728"/>
                </a:lnTo>
                <a:lnTo>
                  <a:pt x="488" y="700"/>
                </a:lnTo>
                <a:lnTo>
                  <a:pt x="472" y="672"/>
                </a:lnTo>
                <a:lnTo>
                  <a:pt x="456" y="632"/>
                </a:lnTo>
                <a:lnTo>
                  <a:pt x="440" y="580"/>
                </a:lnTo>
                <a:lnTo>
                  <a:pt x="424" y="520"/>
                </a:lnTo>
                <a:lnTo>
                  <a:pt x="404" y="432"/>
                </a:lnTo>
                <a:lnTo>
                  <a:pt x="388" y="320"/>
                </a:lnTo>
                <a:lnTo>
                  <a:pt x="372" y="208"/>
                </a:lnTo>
                <a:lnTo>
                  <a:pt x="356" y="112"/>
                </a:lnTo>
                <a:lnTo>
                  <a:pt x="340" y="56"/>
                </a:lnTo>
                <a:lnTo>
                  <a:pt x="324" y="36"/>
                </a:lnTo>
                <a:lnTo>
                  <a:pt x="308" y="32"/>
                </a:lnTo>
                <a:lnTo>
                  <a:pt x="292" y="40"/>
                </a:lnTo>
                <a:lnTo>
                  <a:pt x="276" y="72"/>
                </a:lnTo>
                <a:lnTo>
                  <a:pt x="260" y="136"/>
                </a:lnTo>
                <a:lnTo>
                  <a:pt x="244" y="236"/>
                </a:lnTo>
                <a:lnTo>
                  <a:pt x="228" y="368"/>
                </a:lnTo>
                <a:lnTo>
                  <a:pt x="212" y="516"/>
                </a:lnTo>
                <a:lnTo>
                  <a:pt x="192" y="652"/>
                </a:lnTo>
                <a:lnTo>
                  <a:pt x="176" y="740"/>
                </a:lnTo>
                <a:lnTo>
                  <a:pt x="160" y="788"/>
                </a:lnTo>
                <a:lnTo>
                  <a:pt x="144" y="804"/>
                </a:lnTo>
                <a:lnTo>
                  <a:pt x="128" y="816"/>
                </a:lnTo>
                <a:lnTo>
                  <a:pt x="112" y="816"/>
                </a:lnTo>
                <a:lnTo>
                  <a:pt x="96" y="824"/>
                </a:lnTo>
                <a:lnTo>
                  <a:pt x="80" y="820"/>
                </a:lnTo>
                <a:lnTo>
                  <a:pt x="64" y="820"/>
                </a:lnTo>
                <a:lnTo>
                  <a:pt x="48" y="816"/>
                </a:lnTo>
                <a:lnTo>
                  <a:pt x="32" y="812"/>
                </a:lnTo>
                <a:lnTo>
                  <a:pt x="16" y="812"/>
                </a:lnTo>
                <a:lnTo>
                  <a:pt x="0" y="816"/>
                </a:lnTo>
                <a:lnTo>
                  <a:pt x="0" y="804"/>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303" name="Freeform 84"/>
          <p:cNvSpPr>
            <a:spLocks/>
          </p:cNvSpPr>
          <p:nvPr/>
        </p:nvSpPr>
        <p:spPr bwMode="auto">
          <a:xfrm>
            <a:off x="5231606" y="915987"/>
            <a:ext cx="1769666" cy="1308100"/>
          </a:xfrm>
          <a:custGeom>
            <a:avLst/>
            <a:gdLst>
              <a:gd name="T0" fmla="*/ 32 w 1029"/>
              <a:gd name="T1" fmla="*/ 800 h 824"/>
              <a:gd name="T2" fmla="*/ 80 w 1029"/>
              <a:gd name="T3" fmla="*/ 804 h 824"/>
              <a:gd name="T4" fmla="*/ 128 w 1029"/>
              <a:gd name="T5" fmla="*/ 804 h 824"/>
              <a:gd name="T6" fmla="*/ 176 w 1029"/>
              <a:gd name="T7" fmla="*/ 716 h 824"/>
              <a:gd name="T8" fmla="*/ 228 w 1029"/>
              <a:gd name="T9" fmla="*/ 336 h 824"/>
              <a:gd name="T10" fmla="*/ 276 w 1029"/>
              <a:gd name="T11" fmla="*/ 44 h 824"/>
              <a:gd name="T12" fmla="*/ 324 w 1029"/>
              <a:gd name="T13" fmla="*/ 4 h 824"/>
              <a:gd name="T14" fmla="*/ 372 w 1029"/>
              <a:gd name="T15" fmla="*/ 176 h 824"/>
              <a:gd name="T16" fmla="*/ 424 w 1029"/>
              <a:gd name="T17" fmla="*/ 492 h 824"/>
              <a:gd name="T18" fmla="*/ 472 w 1029"/>
              <a:gd name="T19" fmla="*/ 652 h 824"/>
              <a:gd name="T20" fmla="*/ 520 w 1029"/>
              <a:gd name="T21" fmla="*/ 740 h 824"/>
              <a:gd name="T22" fmla="*/ 568 w 1029"/>
              <a:gd name="T23" fmla="*/ 768 h 824"/>
              <a:gd name="T24" fmla="*/ 620 w 1029"/>
              <a:gd name="T25" fmla="*/ 784 h 824"/>
              <a:gd name="T26" fmla="*/ 668 w 1029"/>
              <a:gd name="T27" fmla="*/ 804 h 824"/>
              <a:gd name="T28" fmla="*/ 716 w 1029"/>
              <a:gd name="T29" fmla="*/ 808 h 824"/>
              <a:gd name="T30" fmla="*/ 764 w 1029"/>
              <a:gd name="T31" fmla="*/ 800 h 824"/>
              <a:gd name="T32" fmla="*/ 812 w 1029"/>
              <a:gd name="T33" fmla="*/ 804 h 824"/>
              <a:gd name="T34" fmla="*/ 865 w 1029"/>
              <a:gd name="T35" fmla="*/ 804 h 824"/>
              <a:gd name="T36" fmla="*/ 913 w 1029"/>
              <a:gd name="T37" fmla="*/ 804 h 824"/>
              <a:gd name="T38" fmla="*/ 961 w 1029"/>
              <a:gd name="T39" fmla="*/ 808 h 824"/>
              <a:gd name="T40" fmla="*/ 1009 w 1029"/>
              <a:gd name="T41" fmla="*/ 808 h 824"/>
              <a:gd name="T42" fmla="*/ 1009 w 1029"/>
              <a:gd name="T43" fmla="*/ 820 h 824"/>
              <a:gd name="T44" fmla="*/ 961 w 1029"/>
              <a:gd name="T45" fmla="*/ 820 h 824"/>
              <a:gd name="T46" fmla="*/ 913 w 1029"/>
              <a:gd name="T47" fmla="*/ 816 h 824"/>
              <a:gd name="T48" fmla="*/ 865 w 1029"/>
              <a:gd name="T49" fmla="*/ 816 h 824"/>
              <a:gd name="T50" fmla="*/ 812 w 1029"/>
              <a:gd name="T51" fmla="*/ 816 h 824"/>
              <a:gd name="T52" fmla="*/ 764 w 1029"/>
              <a:gd name="T53" fmla="*/ 812 h 824"/>
              <a:gd name="T54" fmla="*/ 716 w 1029"/>
              <a:gd name="T55" fmla="*/ 820 h 824"/>
              <a:gd name="T56" fmla="*/ 668 w 1029"/>
              <a:gd name="T57" fmla="*/ 816 h 824"/>
              <a:gd name="T58" fmla="*/ 620 w 1029"/>
              <a:gd name="T59" fmla="*/ 800 h 824"/>
              <a:gd name="T60" fmla="*/ 568 w 1029"/>
              <a:gd name="T61" fmla="*/ 784 h 824"/>
              <a:gd name="T62" fmla="*/ 520 w 1029"/>
              <a:gd name="T63" fmla="*/ 756 h 824"/>
              <a:gd name="T64" fmla="*/ 472 w 1029"/>
              <a:gd name="T65" fmla="*/ 672 h 824"/>
              <a:gd name="T66" fmla="*/ 424 w 1029"/>
              <a:gd name="T67" fmla="*/ 520 h 824"/>
              <a:gd name="T68" fmla="*/ 372 w 1029"/>
              <a:gd name="T69" fmla="*/ 208 h 824"/>
              <a:gd name="T70" fmla="*/ 324 w 1029"/>
              <a:gd name="T71" fmla="*/ 36 h 824"/>
              <a:gd name="T72" fmla="*/ 276 w 1029"/>
              <a:gd name="T73" fmla="*/ 72 h 824"/>
              <a:gd name="T74" fmla="*/ 228 w 1029"/>
              <a:gd name="T75" fmla="*/ 368 h 824"/>
              <a:gd name="T76" fmla="*/ 176 w 1029"/>
              <a:gd name="T77" fmla="*/ 740 h 824"/>
              <a:gd name="T78" fmla="*/ 128 w 1029"/>
              <a:gd name="T79" fmla="*/ 816 h 824"/>
              <a:gd name="T80" fmla="*/ 80 w 1029"/>
              <a:gd name="T81" fmla="*/ 820 h 824"/>
              <a:gd name="T82" fmla="*/ 32 w 1029"/>
              <a:gd name="T83" fmla="*/ 812 h 824"/>
              <a:gd name="T84" fmla="*/ 0 w 1029"/>
              <a:gd name="T85" fmla="*/ 80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824">
                <a:moveTo>
                  <a:pt x="0" y="804"/>
                </a:moveTo>
                <a:lnTo>
                  <a:pt x="16" y="800"/>
                </a:lnTo>
                <a:lnTo>
                  <a:pt x="32" y="800"/>
                </a:lnTo>
                <a:lnTo>
                  <a:pt x="48" y="804"/>
                </a:lnTo>
                <a:lnTo>
                  <a:pt x="64" y="808"/>
                </a:lnTo>
                <a:lnTo>
                  <a:pt x="80" y="804"/>
                </a:lnTo>
                <a:lnTo>
                  <a:pt x="96" y="812"/>
                </a:lnTo>
                <a:lnTo>
                  <a:pt x="112" y="800"/>
                </a:lnTo>
                <a:lnTo>
                  <a:pt x="128" y="804"/>
                </a:lnTo>
                <a:lnTo>
                  <a:pt x="144" y="788"/>
                </a:lnTo>
                <a:lnTo>
                  <a:pt x="160" y="768"/>
                </a:lnTo>
                <a:lnTo>
                  <a:pt x="176" y="716"/>
                </a:lnTo>
                <a:lnTo>
                  <a:pt x="192" y="624"/>
                </a:lnTo>
                <a:lnTo>
                  <a:pt x="212" y="488"/>
                </a:lnTo>
                <a:lnTo>
                  <a:pt x="228" y="336"/>
                </a:lnTo>
                <a:lnTo>
                  <a:pt x="244" y="204"/>
                </a:lnTo>
                <a:lnTo>
                  <a:pt x="260" y="108"/>
                </a:lnTo>
                <a:lnTo>
                  <a:pt x="276" y="44"/>
                </a:lnTo>
                <a:lnTo>
                  <a:pt x="292" y="8"/>
                </a:lnTo>
                <a:lnTo>
                  <a:pt x="308" y="0"/>
                </a:lnTo>
                <a:lnTo>
                  <a:pt x="324" y="4"/>
                </a:lnTo>
                <a:lnTo>
                  <a:pt x="340" y="28"/>
                </a:lnTo>
                <a:lnTo>
                  <a:pt x="356" y="80"/>
                </a:lnTo>
                <a:lnTo>
                  <a:pt x="372" y="176"/>
                </a:lnTo>
                <a:lnTo>
                  <a:pt x="388" y="292"/>
                </a:lnTo>
                <a:lnTo>
                  <a:pt x="404" y="404"/>
                </a:lnTo>
                <a:lnTo>
                  <a:pt x="424" y="492"/>
                </a:lnTo>
                <a:lnTo>
                  <a:pt x="440" y="556"/>
                </a:lnTo>
                <a:lnTo>
                  <a:pt x="456" y="612"/>
                </a:lnTo>
                <a:lnTo>
                  <a:pt x="472" y="652"/>
                </a:lnTo>
                <a:lnTo>
                  <a:pt x="488" y="684"/>
                </a:lnTo>
                <a:lnTo>
                  <a:pt x="504" y="712"/>
                </a:lnTo>
                <a:lnTo>
                  <a:pt x="520" y="740"/>
                </a:lnTo>
                <a:lnTo>
                  <a:pt x="536" y="752"/>
                </a:lnTo>
                <a:lnTo>
                  <a:pt x="552" y="764"/>
                </a:lnTo>
                <a:lnTo>
                  <a:pt x="568" y="768"/>
                </a:lnTo>
                <a:lnTo>
                  <a:pt x="584" y="784"/>
                </a:lnTo>
                <a:lnTo>
                  <a:pt x="600" y="784"/>
                </a:lnTo>
                <a:lnTo>
                  <a:pt x="620" y="784"/>
                </a:lnTo>
                <a:lnTo>
                  <a:pt x="636" y="792"/>
                </a:lnTo>
                <a:lnTo>
                  <a:pt x="652" y="796"/>
                </a:lnTo>
                <a:lnTo>
                  <a:pt x="668" y="804"/>
                </a:lnTo>
                <a:lnTo>
                  <a:pt x="684" y="800"/>
                </a:lnTo>
                <a:lnTo>
                  <a:pt x="700" y="796"/>
                </a:lnTo>
                <a:lnTo>
                  <a:pt x="716" y="808"/>
                </a:lnTo>
                <a:lnTo>
                  <a:pt x="732" y="804"/>
                </a:lnTo>
                <a:lnTo>
                  <a:pt x="748" y="796"/>
                </a:lnTo>
                <a:lnTo>
                  <a:pt x="764" y="800"/>
                </a:lnTo>
                <a:lnTo>
                  <a:pt x="780" y="796"/>
                </a:lnTo>
                <a:lnTo>
                  <a:pt x="796" y="800"/>
                </a:lnTo>
                <a:lnTo>
                  <a:pt x="812" y="804"/>
                </a:lnTo>
                <a:lnTo>
                  <a:pt x="832" y="804"/>
                </a:lnTo>
                <a:lnTo>
                  <a:pt x="849" y="804"/>
                </a:lnTo>
                <a:lnTo>
                  <a:pt x="865" y="804"/>
                </a:lnTo>
                <a:lnTo>
                  <a:pt x="881" y="800"/>
                </a:lnTo>
                <a:lnTo>
                  <a:pt x="897" y="796"/>
                </a:lnTo>
                <a:lnTo>
                  <a:pt x="913" y="804"/>
                </a:lnTo>
                <a:lnTo>
                  <a:pt x="929" y="808"/>
                </a:lnTo>
                <a:lnTo>
                  <a:pt x="945" y="812"/>
                </a:lnTo>
                <a:lnTo>
                  <a:pt x="961" y="808"/>
                </a:lnTo>
                <a:lnTo>
                  <a:pt x="977" y="804"/>
                </a:lnTo>
                <a:lnTo>
                  <a:pt x="993" y="800"/>
                </a:lnTo>
                <a:lnTo>
                  <a:pt x="1009" y="808"/>
                </a:lnTo>
                <a:lnTo>
                  <a:pt x="1029" y="796"/>
                </a:lnTo>
                <a:lnTo>
                  <a:pt x="1029" y="812"/>
                </a:lnTo>
                <a:lnTo>
                  <a:pt x="1009" y="820"/>
                </a:lnTo>
                <a:lnTo>
                  <a:pt x="993" y="812"/>
                </a:lnTo>
                <a:lnTo>
                  <a:pt x="977" y="816"/>
                </a:lnTo>
                <a:lnTo>
                  <a:pt x="961" y="820"/>
                </a:lnTo>
                <a:lnTo>
                  <a:pt x="945" y="824"/>
                </a:lnTo>
                <a:lnTo>
                  <a:pt x="929" y="820"/>
                </a:lnTo>
                <a:lnTo>
                  <a:pt x="913" y="816"/>
                </a:lnTo>
                <a:lnTo>
                  <a:pt x="897" y="812"/>
                </a:lnTo>
                <a:lnTo>
                  <a:pt x="881" y="812"/>
                </a:lnTo>
                <a:lnTo>
                  <a:pt x="865" y="816"/>
                </a:lnTo>
                <a:lnTo>
                  <a:pt x="849" y="816"/>
                </a:lnTo>
                <a:lnTo>
                  <a:pt x="832" y="816"/>
                </a:lnTo>
                <a:lnTo>
                  <a:pt x="812" y="816"/>
                </a:lnTo>
                <a:lnTo>
                  <a:pt x="796" y="812"/>
                </a:lnTo>
                <a:lnTo>
                  <a:pt x="780" y="808"/>
                </a:lnTo>
                <a:lnTo>
                  <a:pt x="764" y="812"/>
                </a:lnTo>
                <a:lnTo>
                  <a:pt x="748" y="808"/>
                </a:lnTo>
                <a:lnTo>
                  <a:pt x="732" y="816"/>
                </a:lnTo>
                <a:lnTo>
                  <a:pt x="716" y="820"/>
                </a:lnTo>
                <a:lnTo>
                  <a:pt x="700" y="808"/>
                </a:lnTo>
                <a:lnTo>
                  <a:pt x="684" y="812"/>
                </a:lnTo>
                <a:lnTo>
                  <a:pt x="668" y="816"/>
                </a:lnTo>
                <a:lnTo>
                  <a:pt x="652" y="812"/>
                </a:lnTo>
                <a:lnTo>
                  <a:pt x="636" y="804"/>
                </a:lnTo>
                <a:lnTo>
                  <a:pt x="620" y="800"/>
                </a:lnTo>
                <a:lnTo>
                  <a:pt x="600" y="796"/>
                </a:lnTo>
                <a:lnTo>
                  <a:pt x="584" y="796"/>
                </a:lnTo>
                <a:lnTo>
                  <a:pt x="568" y="784"/>
                </a:lnTo>
                <a:lnTo>
                  <a:pt x="552" y="780"/>
                </a:lnTo>
                <a:lnTo>
                  <a:pt x="536" y="764"/>
                </a:lnTo>
                <a:lnTo>
                  <a:pt x="520" y="756"/>
                </a:lnTo>
                <a:lnTo>
                  <a:pt x="504" y="728"/>
                </a:lnTo>
                <a:lnTo>
                  <a:pt x="488" y="700"/>
                </a:lnTo>
                <a:lnTo>
                  <a:pt x="472" y="672"/>
                </a:lnTo>
                <a:lnTo>
                  <a:pt x="456" y="632"/>
                </a:lnTo>
                <a:lnTo>
                  <a:pt x="440" y="580"/>
                </a:lnTo>
                <a:lnTo>
                  <a:pt x="424" y="520"/>
                </a:lnTo>
                <a:lnTo>
                  <a:pt x="404" y="432"/>
                </a:lnTo>
                <a:lnTo>
                  <a:pt x="388" y="320"/>
                </a:lnTo>
                <a:lnTo>
                  <a:pt x="372" y="208"/>
                </a:lnTo>
                <a:lnTo>
                  <a:pt x="356" y="112"/>
                </a:lnTo>
                <a:lnTo>
                  <a:pt x="340" y="56"/>
                </a:lnTo>
                <a:lnTo>
                  <a:pt x="324" y="36"/>
                </a:lnTo>
                <a:lnTo>
                  <a:pt x="308" y="32"/>
                </a:lnTo>
                <a:lnTo>
                  <a:pt x="292" y="40"/>
                </a:lnTo>
                <a:lnTo>
                  <a:pt x="276" y="72"/>
                </a:lnTo>
                <a:lnTo>
                  <a:pt x="260" y="136"/>
                </a:lnTo>
                <a:lnTo>
                  <a:pt x="244" y="236"/>
                </a:lnTo>
                <a:lnTo>
                  <a:pt x="228" y="368"/>
                </a:lnTo>
                <a:lnTo>
                  <a:pt x="212" y="516"/>
                </a:lnTo>
                <a:lnTo>
                  <a:pt x="192" y="652"/>
                </a:lnTo>
                <a:lnTo>
                  <a:pt x="176" y="740"/>
                </a:lnTo>
                <a:lnTo>
                  <a:pt x="160" y="788"/>
                </a:lnTo>
                <a:lnTo>
                  <a:pt x="144" y="804"/>
                </a:lnTo>
                <a:lnTo>
                  <a:pt x="128" y="816"/>
                </a:lnTo>
                <a:lnTo>
                  <a:pt x="112" y="816"/>
                </a:lnTo>
                <a:lnTo>
                  <a:pt x="96" y="824"/>
                </a:lnTo>
                <a:lnTo>
                  <a:pt x="80" y="820"/>
                </a:lnTo>
                <a:lnTo>
                  <a:pt x="64" y="820"/>
                </a:lnTo>
                <a:lnTo>
                  <a:pt x="48" y="816"/>
                </a:lnTo>
                <a:lnTo>
                  <a:pt x="32" y="812"/>
                </a:lnTo>
                <a:lnTo>
                  <a:pt x="16" y="812"/>
                </a:lnTo>
                <a:lnTo>
                  <a:pt x="0" y="816"/>
                </a:lnTo>
                <a:lnTo>
                  <a:pt x="0" y="804"/>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04" name="Freeform 85"/>
          <p:cNvSpPr>
            <a:spLocks/>
          </p:cNvSpPr>
          <p:nvPr/>
        </p:nvSpPr>
        <p:spPr bwMode="auto">
          <a:xfrm>
            <a:off x="5231606" y="947737"/>
            <a:ext cx="1769666" cy="1409700"/>
          </a:xfrm>
          <a:custGeom>
            <a:avLst/>
            <a:gdLst>
              <a:gd name="T0" fmla="*/ 32 w 1029"/>
              <a:gd name="T1" fmla="*/ 776 h 888"/>
              <a:gd name="T2" fmla="*/ 80 w 1029"/>
              <a:gd name="T3" fmla="*/ 784 h 888"/>
              <a:gd name="T4" fmla="*/ 128 w 1029"/>
              <a:gd name="T5" fmla="*/ 780 h 888"/>
              <a:gd name="T6" fmla="*/ 176 w 1029"/>
              <a:gd name="T7" fmla="*/ 752 h 888"/>
              <a:gd name="T8" fmla="*/ 228 w 1029"/>
              <a:gd name="T9" fmla="*/ 804 h 888"/>
              <a:gd name="T10" fmla="*/ 276 w 1029"/>
              <a:gd name="T11" fmla="*/ 820 h 888"/>
              <a:gd name="T12" fmla="*/ 324 w 1029"/>
              <a:gd name="T13" fmla="*/ 768 h 888"/>
              <a:gd name="T14" fmla="*/ 372 w 1029"/>
              <a:gd name="T15" fmla="*/ 772 h 888"/>
              <a:gd name="T16" fmla="*/ 424 w 1029"/>
              <a:gd name="T17" fmla="*/ 756 h 888"/>
              <a:gd name="T18" fmla="*/ 472 w 1029"/>
              <a:gd name="T19" fmla="*/ 768 h 888"/>
              <a:gd name="T20" fmla="*/ 520 w 1029"/>
              <a:gd name="T21" fmla="*/ 784 h 888"/>
              <a:gd name="T22" fmla="*/ 568 w 1029"/>
              <a:gd name="T23" fmla="*/ 808 h 888"/>
              <a:gd name="T24" fmla="*/ 620 w 1029"/>
              <a:gd name="T25" fmla="*/ 784 h 888"/>
              <a:gd name="T26" fmla="*/ 668 w 1029"/>
              <a:gd name="T27" fmla="*/ 776 h 888"/>
              <a:gd name="T28" fmla="*/ 716 w 1029"/>
              <a:gd name="T29" fmla="*/ 628 h 888"/>
              <a:gd name="T30" fmla="*/ 764 w 1029"/>
              <a:gd name="T31" fmla="*/ 216 h 888"/>
              <a:gd name="T32" fmla="*/ 812 w 1029"/>
              <a:gd name="T33" fmla="*/ 0 h 888"/>
              <a:gd name="T34" fmla="*/ 865 w 1029"/>
              <a:gd name="T35" fmla="*/ 36 h 888"/>
              <a:gd name="T36" fmla="*/ 913 w 1029"/>
              <a:gd name="T37" fmla="*/ 288 h 888"/>
              <a:gd name="T38" fmla="*/ 961 w 1029"/>
              <a:gd name="T39" fmla="*/ 556 h 888"/>
              <a:gd name="T40" fmla="*/ 1009 w 1029"/>
              <a:gd name="T41" fmla="*/ 676 h 888"/>
              <a:gd name="T42" fmla="*/ 1009 w 1029"/>
              <a:gd name="T43" fmla="*/ 696 h 888"/>
              <a:gd name="T44" fmla="*/ 961 w 1029"/>
              <a:gd name="T45" fmla="*/ 576 h 888"/>
              <a:gd name="T46" fmla="*/ 913 w 1029"/>
              <a:gd name="T47" fmla="*/ 308 h 888"/>
              <a:gd name="T48" fmla="*/ 865 w 1029"/>
              <a:gd name="T49" fmla="*/ 56 h 888"/>
              <a:gd name="T50" fmla="*/ 812 w 1029"/>
              <a:gd name="T51" fmla="*/ 20 h 888"/>
              <a:gd name="T52" fmla="*/ 764 w 1029"/>
              <a:gd name="T53" fmla="*/ 236 h 888"/>
              <a:gd name="T54" fmla="*/ 716 w 1029"/>
              <a:gd name="T55" fmla="*/ 648 h 888"/>
              <a:gd name="T56" fmla="*/ 668 w 1029"/>
              <a:gd name="T57" fmla="*/ 796 h 888"/>
              <a:gd name="T58" fmla="*/ 620 w 1029"/>
              <a:gd name="T59" fmla="*/ 804 h 888"/>
              <a:gd name="T60" fmla="*/ 568 w 1029"/>
              <a:gd name="T61" fmla="*/ 828 h 888"/>
              <a:gd name="T62" fmla="*/ 520 w 1029"/>
              <a:gd name="T63" fmla="*/ 808 h 888"/>
              <a:gd name="T64" fmla="*/ 472 w 1029"/>
              <a:gd name="T65" fmla="*/ 800 h 888"/>
              <a:gd name="T66" fmla="*/ 424 w 1029"/>
              <a:gd name="T67" fmla="*/ 800 h 888"/>
              <a:gd name="T68" fmla="*/ 372 w 1029"/>
              <a:gd name="T69" fmla="*/ 824 h 888"/>
              <a:gd name="T70" fmla="*/ 324 w 1029"/>
              <a:gd name="T71" fmla="*/ 820 h 888"/>
              <a:gd name="T72" fmla="*/ 276 w 1029"/>
              <a:gd name="T73" fmla="*/ 868 h 888"/>
              <a:gd name="T74" fmla="*/ 228 w 1029"/>
              <a:gd name="T75" fmla="*/ 856 h 888"/>
              <a:gd name="T76" fmla="*/ 176 w 1029"/>
              <a:gd name="T77" fmla="*/ 792 h 888"/>
              <a:gd name="T78" fmla="*/ 128 w 1029"/>
              <a:gd name="T79" fmla="*/ 800 h 888"/>
              <a:gd name="T80" fmla="*/ 80 w 1029"/>
              <a:gd name="T81" fmla="*/ 804 h 888"/>
              <a:gd name="T82" fmla="*/ 32 w 1029"/>
              <a:gd name="T83" fmla="*/ 796 h 888"/>
              <a:gd name="T84" fmla="*/ 0 w 1029"/>
              <a:gd name="T85" fmla="*/ 78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888">
                <a:moveTo>
                  <a:pt x="0" y="780"/>
                </a:moveTo>
                <a:lnTo>
                  <a:pt x="16" y="784"/>
                </a:lnTo>
                <a:lnTo>
                  <a:pt x="32" y="776"/>
                </a:lnTo>
                <a:lnTo>
                  <a:pt x="48" y="780"/>
                </a:lnTo>
                <a:lnTo>
                  <a:pt x="64" y="772"/>
                </a:lnTo>
                <a:lnTo>
                  <a:pt x="80" y="784"/>
                </a:lnTo>
                <a:lnTo>
                  <a:pt x="96" y="776"/>
                </a:lnTo>
                <a:lnTo>
                  <a:pt x="112" y="776"/>
                </a:lnTo>
                <a:lnTo>
                  <a:pt x="128" y="780"/>
                </a:lnTo>
                <a:lnTo>
                  <a:pt x="144" y="772"/>
                </a:lnTo>
                <a:lnTo>
                  <a:pt x="160" y="756"/>
                </a:lnTo>
                <a:lnTo>
                  <a:pt x="176" y="752"/>
                </a:lnTo>
                <a:lnTo>
                  <a:pt x="192" y="748"/>
                </a:lnTo>
                <a:lnTo>
                  <a:pt x="212" y="768"/>
                </a:lnTo>
                <a:lnTo>
                  <a:pt x="228" y="804"/>
                </a:lnTo>
                <a:lnTo>
                  <a:pt x="244" y="832"/>
                </a:lnTo>
                <a:lnTo>
                  <a:pt x="260" y="836"/>
                </a:lnTo>
                <a:lnTo>
                  <a:pt x="276" y="820"/>
                </a:lnTo>
                <a:lnTo>
                  <a:pt x="292" y="812"/>
                </a:lnTo>
                <a:lnTo>
                  <a:pt x="308" y="780"/>
                </a:lnTo>
                <a:lnTo>
                  <a:pt x="324" y="768"/>
                </a:lnTo>
                <a:lnTo>
                  <a:pt x="340" y="764"/>
                </a:lnTo>
                <a:lnTo>
                  <a:pt x="356" y="772"/>
                </a:lnTo>
                <a:lnTo>
                  <a:pt x="372" y="772"/>
                </a:lnTo>
                <a:lnTo>
                  <a:pt x="388" y="776"/>
                </a:lnTo>
                <a:lnTo>
                  <a:pt x="404" y="764"/>
                </a:lnTo>
                <a:lnTo>
                  <a:pt x="424" y="756"/>
                </a:lnTo>
                <a:lnTo>
                  <a:pt x="440" y="764"/>
                </a:lnTo>
                <a:lnTo>
                  <a:pt x="456" y="772"/>
                </a:lnTo>
                <a:lnTo>
                  <a:pt x="472" y="768"/>
                </a:lnTo>
                <a:lnTo>
                  <a:pt x="488" y="780"/>
                </a:lnTo>
                <a:lnTo>
                  <a:pt x="504" y="780"/>
                </a:lnTo>
                <a:lnTo>
                  <a:pt x="520" y="784"/>
                </a:lnTo>
                <a:lnTo>
                  <a:pt x="536" y="784"/>
                </a:lnTo>
                <a:lnTo>
                  <a:pt x="552" y="784"/>
                </a:lnTo>
                <a:lnTo>
                  <a:pt x="568" y="808"/>
                </a:lnTo>
                <a:lnTo>
                  <a:pt x="584" y="780"/>
                </a:lnTo>
                <a:lnTo>
                  <a:pt x="600" y="776"/>
                </a:lnTo>
                <a:lnTo>
                  <a:pt x="620" y="784"/>
                </a:lnTo>
                <a:lnTo>
                  <a:pt x="636" y="776"/>
                </a:lnTo>
                <a:lnTo>
                  <a:pt x="652" y="776"/>
                </a:lnTo>
                <a:lnTo>
                  <a:pt x="668" y="776"/>
                </a:lnTo>
                <a:lnTo>
                  <a:pt x="684" y="760"/>
                </a:lnTo>
                <a:lnTo>
                  <a:pt x="700" y="712"/>
                </a:lnTo>
                <a:lnTo>
                  <a:pt x="716" y="628"/>
                </a:lnTo>
                <a:lnTo>
                  <a:pt x="732" y="488"/>
                </a:lnTo>
                <a:lnTo>
                  <a:pt x="748" y="348"/>
                </a:lnTo>
                <a:lnTo>
                  <a:pt x="764" y="216"/>
                </a:lnTo>
                <a:lnTo>
                  <a:pt x="780" y="116"/>
                </a:lnTo>
                <a:lnTo>
                  <a:pt x="796" y="40"/>
                </a:lnTo>
                <a:lnTo>
                  <a:pt x="812" y="0"/>
                </a:lnTo>
                <a:lnTo>
                  <a:pt x="832" y="4"/>
                </a:lnTo>
                <a:lnTo>
                  <a:pt x="849" y="0"/>
                </a:lnTo>
                <a:lnTo>
                  <a:pt x="865" y="36"/>
                </a:lnTo>
                <a:lnTo>
                  <a:pt x="881" y="92"/>
                </a:lnTo>
                <a:lnTo>
                  <a:pt x="897" y="184"/>
                </a:lnTo>
                <a:lnTo>
                  <a:pt x="913" y="288"/>
                </a:lnTo>
                <a:lnTo>
                  <a:pt x="929" y="392"/>
                </a:lnTo>
                <a:lnTo>
                  <a:pt x="945" y="488"/>
                </a:lnTo>
                <a:lnTo>
                  <a:pt x="961" y="556"/>
                </a:lnTo>
                <a:lnTo>
                  <a:pt x="977" y="612"/>
                </a:lnTo>
                <a:lnTo>
                  <a:pt x="993" y="648"/>
                </a:lnTo>
                <a:lnTo>
                  <a:pt x="1009" y="676"/>
                </a:lnTo>
                <a:lnTo>
                  <a:pt x="1029" y="704"/>
                </a:lnTo>
                <a:lnTo>
                  <a:pt x="1029" y="724"/>
                </a:lnTo>
                <a:lnTo>
                  <a:pt x="1009" y="696"/>
                </a:lnTo>
                <a:lnTo>
                  <a:pt x="993" y="668"/>
                </a:lnTo>
                <a:lnTo>
                  <a:pt x="977" y="632"/>
                </a:lnTo>
                <a:lnTo>
                  <a:pt x="961" y="576"/>
                </a:lnTo>
                <a:lnTo>
                  <a:pt x="945" y="504"/>
                </a:lnTo>
                <a:lnTo>
                  <a:pt x="929" y="412"/>
                </a:lnTo>
                <a:lnTo>
                  <a:pt x="913" y="308"/>
                </a:lnTo>
                <a:lnTo>
                  <a:pt x="897" y="204"/>
                </a:lnTo>
                <a:lnTo>
                  <a:pt x="881" y="108"/>
                </a:lnTo>
                <a:lnTo>
                  <a:pt x="865" y="56"/>
                </a:lnTo>
                <a:lnTo>
                  <a:pt x="849" y="20"/>
                </a:lnTo>
                <a:lnTo>
                  <a:pt x="832" y="24"/>
                </a:lnTo>
                <a:lnTo>
                  <a:pt x="812" y="20"/>
                </a:lnTo>
                <a:lnTo>
                  <a:pt x="796" y="60"/>
                </a:lnTo>
                <a:lnTo>
                  <a:pt x="780" y="136"/>
                </a:lnTo>
                <a:lnTo>
                  <a:pt x="764" y="236"/>
                </a:lnTo>
                <a:lnTo>
                  <a:pt x="748" y="364"/>
                </a:lnTo>
                <a:lnTo>
                  <a:pt x="732" y="504"/>
                </a:lnTo>
                <a:lnTo>
                  <a:pt x="716" y="648"/>
                </a:lnTo>
                <a:lnTo>
                  <a:pt x="700" y="732"/>
                </a:lnTo>
                <a:lnTo>
                  <a:pt x="684" y="780"/>
                </a:lnTo>
                <a:lnTo>
                  <a:pt x="668" y="796"/>
                </a:lnTo>
                <a:lnTo>
                  <a:pt x="652" y="796"/>
                </a:lnTo>
                <a:lnTo>
                  <a:pt x="636" y="796"/>
                </a:lnTo>
                <a:lnTo>
                  <a:pt x="620" y="804"/>
                </a:lnTo>
                <a:lnTo>
                  <a:pt x="600" y="796"/>
                </a:lnTo>
                <a:lnTo>
                  <a:pt x="584" y="800"/>
                </a:lnTo>
                <a:lnTo>
                  <a:pt x="568" y="828"/>
                </a:lnTo>
                <a:lnTo>
                  <a:pt x="552" y="808"/>
                </a:lnTo>
                <a:lnTo>
                  <a:pt x="536" y="808"/>
                </a:lnTo>
                <a:lnTo>
                  <a:pt x="520" y="808"/>
                </a:lnTo>
                <a:lnTo>
                  <a:pt x="504" y="808"/>
                </a:lnTo>
                <a:lnTo>
                  <a:pt x="488" y="808"/>
                </a:lnTo>
                <a:lnTo>
                  <a:pt x="472" y="800"/>
                </a:lnTo>
                <a:lnTo>
                  <a:pt x="456" y="808"/>
                </a:lnTo>
                <a:lnTo>
                  <a:pt x="440" y="804"/>
                </a:lnTo>
                <a:lnTo>
                  <a:pt x="424" y="800"/>
                </a:lnTo>
                <a:lnTo>
                  <a:pt x="404" y="812"/>
                </a:lnTo>
                <a:lnTo>
                  <a:pt x="388" y="824"/>
                </a:lnTo>
                <a:lnTo>
                  <a:pt x="372" y="824"/>
                </a:lnTo>
                <a:lnTo>
                  <a:pt x="356" y="820"/>
                </a:lnTo>
                <a:lnTo>
                  <a:pt x="340" y="812"/>
                </a:lnTo>
                <a:lnTo>
                  <a:pt x="324" y="820"/>
                </a:lnTo>
                <a:lnTo>
                  <a:pt x="308" y="832"/>
                </a:lnTo>
                <a:lnTo>
                  <a:pt x="292" y="860"/>
                </a:lnTo>
                <a:lnTo>
                  <a:pt x="276" y="868"/>
                </a:lnTo>
                <a:lnTo>
                  <a:pt x="260" y="888"/>
                </a:lnTo>
                <a:lnTo>
                  <a:pt x="244" y="880"/>
                </a:lnTo>
                <a:lnTo>
                  <a:pt x="228" y="856"/>
                </a:lnTo>
                <a:lnTo>
                  <a:pt x="212" y="816"/>
                </a:lnTo>
                <a:lnTo>
                  <a:pt x="192" y="796"/>
                </a:lnTo>
                <a:lnTo>
                  <a:pt x="176" y="792"/>
                </a:lnTo>
                <a:lnTo>
                  <a:pt x="160" y="788"/>
                </a:lnTo>
                <a:lnTo>
                  <a:pt x="144" y="796"/>
                </a:lnTo>
                <a:lnTo>
                  <a:pt x="128" y="800"/>
                </a:lnTo>
                <a:lnTo>
                  <a:pt x="112" y="796"/>
                </a:lnTo>
                <a:lnTo>
                  <a:pt x="96" y="796"/>
                </a:lnTo>
                <a:lnTo>
                  <a:pt x="80" y="804"/>
                </a:lnTo>
                <a:lnTo>
                  <a:pt x="64" y="792"/>
                </a:lnTo>
                <a:lnTo>
                  <a:pt x="48" y="800"/>
                </a:lnTo>
                <a:lnTo>
                  <a:pt x="32" y="796"/>
                </a:lnTo>
                <a:lnTo>
                  <a:pt x="16" y="804"/>
                </a:lnTo>
                <a:lnTo>
                  <a:pt x="0" y="800"/>
                </a:lnTo>
                <a:lnTo>
                  <a:pt x="0" y="78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305" name="Freeform 86"/>
          <p:cNvSpPr>
            <a:spLocks/>
          </p:cNvSpPr>
          <p:nvPr/>
        </p:nvSpPr>
        <p:spPr bwMode="auto">
          <a:xfrm>
            <a:off x="5231606" y="947737"/>
            <a:ext cx="1769666" cy="1409700"/>
          </a:xfrm>
          <a:custGeom>
            <a:avLst/>
            <a:gdLst>
              <a:gd name="T0" fmla="*/ 32 w 1029"/>
              <a:gd name="T1" fmla="*/ 776 h 888"/>
              <a:gd name="T2" fmla="*/ 80 w 1029"/>
              <a:gd name="T3" fmla="*/ 784 h 888"/>
              <a:gd name="T4" fmla="*/ 128 w 1029"/>
              <a:gd name="T5" fmla="*/ 780 h 888"/>
              <a:gd name="T6" fmla="*/ 176 w 1029"/>
              <a:gd name="T7" fmla="*/ 752 h 888"/>
              <a:gd name="T8" fmla="*/ 228 w 1029"/>
              <a:gd name="T9" fmla="*/ 804 h 888"/>
              <a:gd name="T10" fmla="*/ 276 w 1029"/>
              <a:gd name="T11" fmla="*/ 820 h 888"/>
              <a:gd name="T12" fmla="*/ 324 w 1029"/>
              <a:gd name="T13" fmla="*/ 768 h 888"/>
              <a:gd name="T14" fmla="*/ 372 w 1029"/>
              <a:gd name="T15" fmla="*/ 772 h 888"/>
              <a:gd name="T16" fmla="*/ 424 w 1029"/>
              <a:gd name="T17" fmla="*/ 756 h 888"/>
              <a:gd name="T18" fmla="*/ 472 w 1029"/>
              <a:gd name="T19" fmla="*/ 768 h 888"/>
              <a:gd name="T20" fmla="*/ 520 w 1029"/>
              <a:gd name="T21" fmla="*/ 784 h 888"/>
              <a:gd name="T22" fmla="*/ 568 w 1029"/>
              <a:gd name="T23" fmla="*/ 808 h 888"/>
              <a:gd name="T24" fmla="*/ 620 w 1029"/>
              <a:gd name="T25" fmla="*/ 784 h 888"/>
              <a:gd name="T26" fmla="*/ 668 w 1029"/>
              <a:gd name="T27" fmla="*/ 776 h 888"/>
              <a:gd name="T28" fmla="*/ 716 w 1029"/>
              <a:gd name="T29" fmla="*/ 628 h 888"/>
              <a:gd name="T30" fmla="*/ 764 w 1029"/>
              <a:gd name="T31" fmla="*/ 216 h 888"/>
              <a:gd name="T32" fmla="*/ 812 w 1029"/>
              <a:gd name="T33" fmla="*/ 0 h 888"/>
              <a:gd name="T34" fmla="*/ 865 w 1029"/>
              <a:gd name="T35" fmla="*/ 36 h 888"/>
              <a:gd name="T36" fmla="*/ 913 w 1029"/>
              <a:gd name="T37" fmla="*/ 288 h 888"/>
              <a:gd name="T38" fmla="*/ 961 w 1029"/>
              <a:gd name="T39" fmla="*/ 556 h 888"/>
              <a:gd name="T40" fmla="*/ 1009 w 1029"/>
              <a:gd name="T41" fmla="*/ 676 h 888"/>
              <a:gd name="T42" fmla="*/ 1009 w 1029"/>
              <a:gd name="T43" fmla="*/ 696 h 888"/>
              <a:gd name="T44" fmla="*/ 961 w 1029"/>
              <a:gd name="T45" fmla="*/ 576 h 888"/>
              <a:gd name="T46" fmla="*/ 913 w 1029"/>
              <a:gd name="T47" fmla="*/ 308 h 888"/>
              <a:gd name="T48" fmla="*/ 865 w 1029"/>
              <a:gd name="T49" fmla="*/ 56 h 888"/>
              <a:gd name="T50" fmla="*/ 812 w 1029"/>
              <a:gd name="T51" fmla="*/ 20 h 888"/>
              <a:gd name="T52" fmla="*/ 764 w 1029"/>
              <a:gd name="T53" fmla="*/ 236 h 888"/>
              <a:gd name="T54" fmla="*/ 716 w 1029"/>
              <a:gd name="T55" fmla="*/ 648 h 888"/>
              <a:gd name="T56" fmla="*/ 668 w 1029"/>
              <a:gd name="T57" fmla="*/ 796 h 888"/>
              <a:gd name="T58" fmla="*/ 620 w 1029"/>
              <a:gd name="T59" fmla="*/ 804 h 888"/>
              <a:gd name="T60" fmla="*/ 568 w 1029"/>
              <a:gd name="T61" fmla="*/ 828 h 888"/>
              <a:gd name="T62" fmla="*/ 520 w 1029"/>
              <a:gd name="T63" fmla="*/ 808 h 888"/>
              <a:gd name="T64" fmla="*/ 472 w 1029"/>
              <a:gd name="T65" fmla="*/ 800 h 888"/>
              <a:gd name="T66" fmla="*/ 424 w 1029"/>
              <a:gd name="T67" fmla="*/ 800 h 888"/>
              <a:gd name="T68" fmla="*/ 372 w 1029"/>
              <a:gd name="T69" fmla="*/ 824 h 888"/>
              <a:gd name="T70" fmla="*/ 324 w 1029"/>
              <a:gd name="T71" fmla="*/ 820 h 888"/>
              <a:gd name="T72" fmla="*/ 276 w 1029"/>
              <a:gd name="T73" fmla="*/ 868 h 888"/>
              <a:gd name="T74" fmla="*/ 228 w 1029"/>
              <a:gd name="T75" fmla="*/ 856 h 888"/>
              <a:gd name="T76" fmla="*/ 176 w 1029"/>
              <a:gd name="T77" fmla="*/ 792 h 888"/>
              <a:gd name="T78" fmla="*/ 128 w 1029"/>
              <a:gd name="T79" fmla="*/ 800 h 888"/>
              <a:gd name="T80" fmla="*/ 80 w 1029"/>
              <a:gd name="T81" fmla="*/ 804 h 888"/>
              <a:gd name="T82" fmla="*/ 32 w 1029"/>
              <a:gd name="T83" fmla="*/ 796 h 888"/>
              <a:gd name="T84" fmla="*/ 0 w 1029"/>
              <a:gd name="T85" fmla="*/ 78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888">
                <a:moveTo>
                  <a:pt x="0" y="780"/>
                </a:moveTo>
                <a:lnTo>
                  <a:pt x="16" y="784"/>
                </a:lnTo>
                <a:lnTo>
                  <a:pt x="32" y="776"/>
                </a:lnTo>
                <a:lnTo>
                  <a:pt x="48" y="780"/>
                </a:lnTo>
                <a:lnTo>
                  <a:pt x="64" y="772"/>
                </a:lnTo>
                <a:lnTo>
                  <a:pt x="80" y="784"/>
                </a:lnTo>
                <a:lnTo>
                  <a:pt x="96" y="776"/>
                </a:lnTo>
                <a:lnTo>
                  <a:pt x="112" y="776"/>
                </a:lnTo>
                <a:lnTo>
                  <a:pt x="128" y="780"/>
                </a:lnTo>
                <a:lnTo>
                  <a:pt x="144" y="772"/>
                </a:lnTo>
                <a:lnTo>
                  <a:pt x="160" y="756"/>
                </a:lnTo>
                <a:lnTo>
                  <a:pt x="176" y="752"/>
                </a:lnTo>
                <a:lnTo>
                  <a:pt x="192" y="748"/>
                </a:lnTo>
                <a:lnTo>
                  <a:pt x="212" y="768"/>
                </a:lnTo>
                <a:lnTo>
                  <a:pt x="228" y="804"/>
                </a:lnTo>
                <a:lnTo>
                  <a:pt x="244" y="832"/>
                </a:lnTo>
                <a:lnTo>
                  <a:pt x="260" y="836"/>
                </a:lnTo>
                <a:lnTo>
                  <a:pt x="276" y="820"/>
                </a:lnTo>
                <a:lnTo>
                  <a:pt x="292" y="812"/>
                </a:lnTo>
                <a:lnTo>
                  <a:pt x="308" y="780"/>
                </a:lnTo>
                <a:lnTo>
                  <a:pt x="324" y="768"/>
                </a:lnTo>
                <a:lnTo>
                  <a:pt x="340" y="764"/>
                </a:lnTo>
                <a:lnTo>
                  <a:pt x="356" y="772"/>
                </a:lnTo>
                <a:lnTo>
                  <a:pt x="372" y="772"/>
                </a:lnTo>
                <a:lnTo>
                  <a:pt x="388" y="776"/>
                </a:lnTo>
                <a:lnTo>
                  <a:pt x="404" y="764"/>
                </a:lnTo>
                <a:lnTo>
                  <a:pt x="424" y="756"/>
                </a:lnTo>
                <a:lnTo>
                  <a:pt x="440" y="764"/>
                </a:lnTo>
                <a:lnTo>
                  <a:pt x="456" y="772"/>
                </a:lnTo>
                <a:lnTo>
                  <a:pt x="472" y="768"/>
                </a:lnTo>
                <a:lnTo>
                  <a:pt x="488" y="780"/>
                </a:lnTo>
                <a:lnTo>
                  <a:pt x="504" y="780"/>
                </a:lnTo>
                <a:lnTo>
                  <a:pt x="520" y="784"/>
                </a:lnTo>
                <a:lnTo>
                  <a:pt x="536" y="784"/>
                </a:lnTo>
                <a:lnTo>
                  <a:pt x="552" y="784"/>
                </a:lnTo>
                <a:lnTo>
                  <a:pt x="568" y="808"/>
                </a:lnTo>
                <a:lnTo>
                  <a:pt x="584" y="780"/>
                </a:lnTo>
                <a:lnTo>
                  <a:pt x="600" y="776"/>
                </a:lnTo>
                <a:lnTo>
                  <a:pt x="620" y="784"/>
                </a:lnTo>
                <a:lnTo>
                  <a:pt x="636" y="776"/>
                </a:lnTo>
                <a:lnTo>
                  <a:pt x="652" y="776"/>
                </a:lnTo>
                <a:lnTo>
                  <a:pt x="668" y="776"/>
                </a:lnTo>
                <a:lnTo>
                  <a:pt x="684" y="760"/>
                </a:lnTo>
                <a:lnTo>
                  <a:pt x="700" y="712"/>
                </a:lnTo>
                <a:lnTo>
                  <a:pt x="716" y="628"/>
                </a:lnTo>
                <a:lnTo>
                  <a:pt x="732" y="488"/>
                </a:lnTo>
                <a:lnTo>
                  <a:pt x="748" y="348"/>
                </a:lnTo>
                <a:lnTo>
                  <a:pt x="764" y="216"/>
                </a:lnTo>
                <a:lnTo>
                  <a:pt x="780" y="116"/>
                </a:lnTo>
                <a:lnTo>
                  <a:pt x="796" y="40"/>
                </a:lnTo>
                <a:lnTo>
                  <a:pt x="812" y="0"/>
                </a:lnTo>
                <a:lnTo>
                  <a:pt x="832" y="4"/>
                </a:lnTo>
                <a:lnTo>
                  <a:pt x="849" y="0"/>
                </a:lnTo>
                <a:lnTo>
                  <a:pt x="865" y="36"/>
                </a:lnTo>
                <a:lnTo>
                  <a:pt x="881" y="92"/>
                </a:lnTo>
                <a:lnTo>
                  <a:pt x="897" y="184"/>
                </a:lnTo>
                <a:lnTo>
                  <a:pt x="913" y="288"/>
                </a:lnTo>
                <a:lnTo>
                  <a:pt x="929" y="392"/>
                </a:lnTo>
                <a:lnTo>
                  <a:pt x="945" y="488"/>
                </a:lnTo>
                <a:lnTo>
                  <a:pt x="961" y="556"/>
                </a:lnTo>
                <a:lnTo>
                  <a:pt x="977" y="612"/>
                </a:lnTo>
                <a:lnTo>
                  <a:pt x="993" y="648"/>
                </a:lnTo>
                <a:lnTo>
                  <a:pt x="1009" y="676"/>
                </a:lnTo>
                <a:lnTo>
                  <a:pt x="1029" y="704"/>
                </a:lnTo>
                <a:lnTo>
                  <a:pt x="1029" y="724"/>
                </a:lnTo>
                <a:lnTo>
                  <a:pt x="1009" y="696"/>
                </a:lnTo>
                <a:lnTo>
                  <a:pt x="993" y="668"/>
                </a:lnTo>
                <a:lnTo>
                  <a:pt x="977" y="632"/>
                </a:lnTo>
                <a:lnTo>
                  <a:pt x="961" y="576"/>
                </a:lnTo>
                <a:lnTo>
                  <a:pt x="945" y="504"/>
                </a:lnTo>
                <a:lnTo>
                  <a:pt x="929" y="412"/>
                </a:lnTo>
                <a:lnTo>
                  <a:pt x="913" y="308"/>
                </a:lnTo>
                <a:lnTo>
                  <a:pt x="897" y="204"/>
                </a:lnTo>
                <a:lnTo>
                  <a:pt x="881" y="108"/>
                </a:lnTo>
                <a:lnTo>
                  <a:pt x="865" y="56"/>
                </a:lnTo>
                <a:lnTo>
                  <a:pt x="849" y="20"/>
                </a:lnTo>
                <a:lnTo>
                  <a:pt x="832" y="24"/>
                </a:lnTo>
                <a:lnTo>
                  <a:pt x="812" y="20"/>
                </a:lnTo>
                <a:lnTo>
                  <a:pt x="796" y="60"/>
                </a:lnTo>
                <a:lnTo>
                  <a:pt x="780" y="136"/>
                </a:lnTo>
                <a:lnTo>
                  <a:pt x="764" y="236"/>
                </a:lnTo>
                <a:lnTo>
                  <a:pt x="748" y="364"/>
                </a:lnTo>
                <a:lnTo>
                  <a:pt x="732" y="504"/>
                </a:lnTo>
                <a:lnTo>
                  <a:pt x="716" y="648"/>
                </a:lnTo>
                <a:lnTo>
                  <a:pt x="700" y="732"/>
                </a:lnTo>
                <a:lnTo>
                  <a:pt x="684" y="780"/>
                </a:lnTo>
                <a:lnTo>
                  <a:pt x="668" y="796"/>
                </a:lnTo>
                <a:lnTo>
                  <a:pt x="652" y="796"/>
                </a:lnTo>
                <a:lnTo>
                  <a:pt x="636" y="796"/>
                </a:lnTo>
                <a:lnTo>
                  <a:pt x="620" y="804"/>
                </a:lnTo>
                <a:lnTo>
                  <a:pt x="600" y="796"/>
                </a:lnTo>
                <a:lnTo>
                  <a:pt x="584" y="800"/>
                </a:lnTo>
                <a:lnTo>
                  <a:pt x="568" y="828"/>
                </a:lnTo>
                <a:lnTo>
                  <a:pt x="552" y="808"/>
                </a:lnTo>
                <a:lnTo>
                  <a:pt x="536" y="808"/>
                </a:lnTo>
                <a:lnTo>
                  <a:pt x="520" y="808"/>
                </a:lnTo>
                <a:lnTo>
                  <a:pt x="504" y="808"/>
                </a:lnTo>
                <a:lnTo>
                  <a:pt x="488" y="808"/>
                </a:lnTo>
                <a:lnTo>
                  <a:pt x="472" y="800"/>
                </a:lnTo>
                <a:lnTo>
                  <a:pt x="456" y="808"/>
                </a:lnTo>
                <a:lnTo>
                  <a:pt x="440" y="804"/>
                </a:lnTo>
                <a:lnTo>
                  <a:pt x="424" y="800"/>
                </a:lnTo>
                <a:lnTo>
                  <a:pt x="404" y="812"/>
                </a:lnTo>
                <a:lnTo>
                  <a:pt x="388" y="824"/>
                </a:lnTo>
                <a:lnTo>
                  <a:pt x="372" y="824"/>
                </a:lnTo>
                <a:lnTo>
                  <a:pt x="356" y="820"/>
                </a:lnTo>
                <a:lnTo>
                  <a:pt x="340" y="812"/>
                </a:lnTo>
                <a:lnTo>
                  <a:pt x="324" y="820"/>
                </a:lnTo>
                <a:lnTo>
                  <a:pt x="308" y="832"/>
                </a:lnTo>
                <a:lnTo>
                  <a:pt x="292" y="860"/>
                </a:lnTo>
                <a:lnTo>
                  <a:pt x="276" y="868"/>
                </a:lnTo>
                <a:lnTo>
                  <a:pt x="260" y="888"/>
                </a:lnTo>
                <a:lnTo>
                  <a:pt x="244" y="880"/>
                </a:lnTo>
                <a:lnTo>
                  <a:pt x="228" y="856"/>
                </a:lnTo>
                <a:lnTo>
                  <a:pt x="212" y="816"/>
                </a:lnTo>
                <a:lnTo>
                  <a:pt x="192" y="796"/>
                </a:lnTo>
                <a:lnTo>
                  <a:pt x="176" y="792"/>
                </a:lnTo>
                <a:lnTo>
                  <a:pt x="160" y="788"/>
                </a:lnTo>
                <a:lnTo>
                  <a:pt x="144" y="796"/>
                </a:lnTo>
                <a:lnTo>
                  <a:pt x="128" y="800"/>
                </a:lnTo>
                <a:lnTo>
                  <a:pt x="112" y="796"/>
                </a:lnTo>
                <a:lnTo>
                  <a:pt x="96" y="796"/>
                </a:lnTo>
                <a:lnTo>
                  <a:pt x="80" y="804"/>
                </a:lnTo>
                <a:lnTo>
                  <a:pt x="64" y="792"/>
                </a:lnTo>
                <a:lnTo>
                  <a:pt x="48" y="800"/>
                </a:lnTo>
                <a:lnTo>
                  <a:pt x="32" y="796"/>
                </a:lnTo>
                <a:lnTo>
                  <a:pt x="16" y="804"/>
                </a:lnTo>
                <a:lnTo>
                  <a:pt x="0" y="800"/>
                </a:lnTo>
                <a:lnTo>
                  <a:pt x="0" y="780"/>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06" name="Freeform 87"/>
          <p:cNvSpPr>
            <a:spLocks/>
          </p:cNvSpPr>
          <p:nvPr/>
        </p:nvSpPr>
        <p:spPr bwMode="auto">
          <a:xfrm>
            <a:off x="5231606" y="966787"/>
            <a:ext cx="1769666" cy="1244600"/>
          </a:xfrm>
          <a:custGeom>
            <a:avLst/>
            <a:gdLst>
              <a:gd name="T0" fmla="*/ 16 w 1029"/>
              <a:gd name="T1" fmla="*/ 776 h 784"/>
              <a:gd name="T2" fmla="*/ 48 w 1029"/>
              <a:gd name="T3" fmla="*/ 776 h 784"/>
              <a:gd name="T4" fmla="*/ 80 w 1029"/>
              <a:gd name="T5" fmla="*/ 776 h 784"/>
              <a:gd name="T6" fmla="*/ 112 w 1029"/>
              <a:gd name="T7" fmla="*/ 776 h 784"/>
              <a:gd name="T8" fmla="*/ 144 w 1029"/>
              <a:gd name="T9" fmla="*/ 756 h 784"/>
              <a:gd name="T10" fmla="*/ 176 w 1029"/>
              <a:gd name="T11" fmla="*/ 664 h 784"/>
              <a:gd name="T12" fmla="*/ 212 w 1029"/>
              <a:gd name="T13" fmla="*/ 460 h 784"/>
              <a:gd name="T14" fmla="*/ 244 w 1029"/>
              <a:gd name="T15" fmla="*/ 252 h 784"/>
              <a:gd name="T16" fmla="*/ 276 w 1029"/>
              <a:gd name="T17" fmla="*/ 92 h 784"/>
              <a:gd name="T18" fmla="*/ 308 w 1029"/>
              <a:gd name="T19" fmla="*/ 12 h 784"/>
              <a:gd name="T20" fmla="*/ 340 w 1029"/>
              <a:gd name="T21" fmla="*/ 20 h 784"/>
              <a:gd name="T22" fmla="*/ 372 w 1029"/>
              <a:gd name="T23" fmla="*/ 176 h 784"/>
              <a:gd name="T24" fmla="*/ 404 w 1029"/>
              <a:gd name="T25" fmla="*/ 388 h 784"/>
              <a:gd name="T26" fmla="*/ 440 w 1029"/>
              <a:gd name="T27" fmla="*/ 536 h 784"/>
              <a:gd name="T28" fmla="*/ 472 w 1029"/>
              <a:gd name="T29" fmla="*/ 628 h 784"/>
              <a:gd name="T30" fmla="*/ 504 w 1029"/>
              <a:gd name="T31" fmla="*/ 692 h 784"/>
              <a:gd name="T32" fmla="*/ 536 w 1029"/>
              <a:gd name="T33" fmla="*/ 732 h 784"/>
              <a:gd name="T34" fmla="*/ 568 w 1029"/>
              <a:gd name="T35" fmla="*/ 760 h 784"/>
              <a:gd name="T36" fmla="*/ 600 w 1029"/>
              <a:gd name="T37" fmla="*/ 764 h 784"/>
              <a:gd name="T38" fmla="*/ 636 w 1029"/>
              <a:gd name="T39" fmla="*/ 764 h 784"/>
              <a:gd name="T40" fmla="*/ 668 w 1029"/>
              <a:gd name="T41" fmla="*/ 768 h 784"/>
              <a:gd name="T42" fmla="*/ 700 w 1029"/>
              <a:gd name="T43" fmla="*/ 768 h 784"/>
              <a:gd name="T44" fmla="*/ 732 w 1029"/>
              <a:gd name="T45" fmla="*/ 772 h 784"/>
              <a:gd name="T46" fmla="*/ 764 w 1029"/>
              <a:gd name="T47" fmla="*/ 776 h 784"/>
              <a:gd name="T48" fmla="*/ 796 w 1029"/>
              <a:gd name="T49" fmla="*/ 776 h 784"/>
              <a:gd name="T50" fmla="*/ 832 w 1029"/>
              <a:gd name="T51" fmla="*/ 784 h 784"/>
              <a:gd name="T52" fmla="*/ 865 w 1029"/>
              <a:gd name="T53" fmla="*/ 780 h 784"/>
              <a:gd name="T54" fmla="*/ 897 w 1029"/>
              <a:gd name="T55" fmla="*/ 776 h 784"/>
              <a:gd name="T56" fmla="*/ 929 w 1029"/>
              <a:gd name="T57" fmla="*/ 780 h 784"/>
              <a:gd name="T58" fmla="*/ 961 w 1029"/>
              <a:gd name="T59" fmla="*/ 776 h 784"/>
              <a:gd name="T60" fmla="*/ 993 w 1029"/>
              <a:gd name="T61" fmla="*/ 780 h 784"/>
              <a:gd name="T62" fmla="*/ 1029 w 1029"/>
              <a:gd name="T63" fmla="*/ 772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4">
                <a:moveTo>
                  <a:pt x="0" y="776"/>
                </a:moveTo>
                <a:lnTo>
                  <a:pt x="16" y="776"/>
                </a:lnTo>
                <a:lnTo>
                  <a:pt x="32" y="776"/>
                </a:lnTo>
                <a:lnTo>
                  <a:pt x="48" y="776"/>
                </a:lnTo>
                <a:lnTo>
                  <a:pt x="64" y="776"/>
                </a:lnTo>
                <a:lnTo>
                  <a:pt x="80" y="776"/>
                </a:lnTo>
                <a:lnTo>
                  <a:pt x="96" y="776"/>
                </a:lnTo>
                <a:lnTo>
                  <a:pt x="112" y="776"/>
                </a:lnTo>
                <a:lnTo>
                  <a:pt x="128" y="768"/>
                </a:lnTo>
                <a:lnTo>
                  <a:pt x="144" y="756"/>
                </a:lnTo>
                <a:lnTo>
                  <a:pt x="160" y="724"/>
                </a:lnTo>
                <a:lnTo>
                  <a:pt x="176" y="664"/>
                </a:lnTo>
                <a:lnTo>
                  <a:pt x="192" y="576"/>
                </a:lnTo>
                <a:lnTo>
                  <a:pt x="212" y="460"/>
                </a:lnTo>
                <a:lnTo>
                  <a:pt x="228" y="352"/>
                </a:lnTo>
                <a:lnTo>
                  <a:pt x="244" y="252"/>
                </a:lnTo>
                <a:lnTo>
                  <a:pt x="260" y="160"/>
                </a:lnTo>
                <a:lnTo>
                  <a:pt x="276" y="92"/>
                </a:lnTo>
                <a:lnTo>
                  <a:pt x="292" y="44"/>
                </a:lnTo>
                <a:lnTo>
                  <a:pt x="308" y="12"/>
                </a:lnTo>
                <a:lnTo>
                  <a:pt x="324" y="0"/>
                </a:lnTo>
                <a:lnTo>
                  <a:pt x="340" y="20"/>
                </a:lnTo>
                <a:lnTo>
                  <a:pt x="356" y="80"/>
                </a:lnTo>
                <a:lnTo>
                  <a:pt x="372" y="176"/>
                </a:lnTo>
                <a:lnTo>
                  <a:pt x="388" y="288"/>
                </a:lnTo>
                <a:lnTo>
                  <a:pt x="404" y="388"/>
                </a:lnTo>
                <a:lnTo>
                  <a:pt x="424" y="464"/>
                </a:lnTo>
                <a:lnTo>
                  <a:pt x="440" y="536"/>
                </a:lnTo>
                <a:lnTo>
                  <a:pt x="456" y="588"/>
                </a:lnTo>
                <a:lnTo>
                  <a:pt x="472" y="628"/>
                </a:lnTo>
                <a:lnTo>
                  <a:pt x="488" y="664"/>
                </a:lnTo>
                <a:lnTo>
                  <a:pt x="504" y="692"/>
                </a:lnTo>
                <a:lnTo>
                  <a:pt x="520" y="712"/>
                </a:lnTo>
                <a:lnTo>
                  <a:pt x="536" y="732"/>
                </a:lnTo>
                <a:lnTo>
                  <a:pt x="552" y="748"/>
                </a:lnTo>
                <a:lnTo>
                  <a:pt x="568" y="760"/>
                </a:lnTo>
                <a:lnTo>
                  <a:pt x="584" y="760"/>
                </a:lnTo>
                <a:lnTo>
                  <a:pt x="600" y="764"/>
                </a:lnTo>
                <a:lnTo>
                  <a:pt x="620" y="764"/>
                </a:lnTo>
                <a:lnTo>
                  <a:pt x="636" y="764"/>
                </a:lnTo>
                <a:lnTo>
                  <a:pt x="652" y="768"/>
                </a:lnTo>
                <a:lnTo>
                  <a:pt x="668" y="768"/>
                </a:lnTo>
                <a:lnTo>
                  <a:pt x="684" y="768"/>
                </a:lnTo>
                <a:lnTo>
                  <a:pt x="700" y="768"/>
                </a:lnTo>
                <a:lnTo>
                  <a:pt x="716" y="772"/>
                </a:lnTo>
                <a:lnTo>
                  <a:pt x="732" y="772"/>
                </a:lnTo>
                <a:lnTo>
                  <a:pt x="748" y="772"/>
                </a:lnTo>
                <a:lnTo>
                  <a:pt x="764" y="776"/>
                </a:lnTo>
                <a:lnTo>
                  <a:pt x="780" y="780"/>
                </a:lnTo>
                <a:lnTo>
                  <a:pt x="796" y="776"/>
                </a:lnTo>
                <a:lnTo>
                  <a:pt x="812" y="780"/>
                </a:lnTo>
                <a:lnTo>
                  <a:pt x="832" y="784"/>
                </a:lnTo>
                <a:lnTo>
                  <a:pt x="849" y="784"/>
                </a:lnTo>
                <a:lnTo>
                  <a:pt x="865" y="780"/>
                </a:lnTo>
                <a:lnTo>
                  <a:pt x="881" y="776"/>
                </a:lnTo>
                <a:lnTo>
                  <a:pt x="897" y="776"/>
                </a:lnTo>
                <a:lnTo>
                  <a:pt x="913" y="780"/>
                </a:lnTo>
                <a:lnTo>
                  <a:pt x="929" y="780"/>
                </a:lnTo>
                <a:lnTo>
                  <a:pt x="945" y="776"/>
                </a:lnTo>
                <a:lnTo>
                  <a:pt x="961" y="776"/>
                </a:lnTo>
                <a:lnTo>
                  <a:pt x="977" y="780"/>
                </a:lnTo>
                <a:lnTo>
                  <a:pt x="993" y="780"/>
                </a:lnTo>
                <a:lnTo>
                  <a:pt x="1009" y="776"/>
                </a:lnTo>
                <a:lnTo>
                  <a:pt x="1029" y="772"/>
                </a:lnTo>
              </a:path>
            </a:pathLst>
          </a:custGeom>
          <a:noFill/>
          <a:ln w="0">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07" name="Freeform 88"/>
          <p:cNvSpPr>
            <a:spLocks/>
          </p:cNvSpPr>
          <p:nvPr/>
        </p:nvSpPr>
        <p:spPr bwMode="auto">
          <a:xfrm>
            <a:off x="5231606" y="941387"/>
            <a:ext cx="1769666" cy="1270000"/>
          </a:xfrm>
          <a:custGeom>
            <a:avLst/>
            <a:gdLst>
              <a:gd name="T0" fmla="*/ 16 w 1029"/>
              <a:gd name="T1" fmla="*/ 788 h 800"/>
              <a:gd name="T2" fmla="*/ 48 w 1029"/>
              <a:gd name="T3" fmla="*/ 796 h 800"/>
              <a:gd name="T4" fmla="*/ 80 w 1029"/>
              <a:gd name="T5" fmla="*/ 796 h 800"/>
              <a:gd name="T6" fmla="*/ 112 w 1029"/>
              <a:gd name="T7" fmla="*/ 792 h 800"/>
              <a:gd name="T8" fmla="*/ 144 w 1029"/>
              <a:gd name="T9" fmla="*/ 780 h 800"/>
              <a:gd name="T10" fmla="*/ 176 w 1029"/>
              <a:gd name="T11" fmla="*/ 712 h 800"/>
              <a:gd name="T12" fmla="*/ 212 w 1029"/>
              <a:gd name="T13" fmla="*/ 488 h 800"/>
              <a:gd name="T14" fmla="*/ 244 w 1029"/>
              <a:gd name="T15" fmla="*/ 204 h 800"/>
              <a:gd name="T16" fmla="*/ 276 w 1029"/>
              <a:gd name="T17" fmla="*/ 44 h 800"/>
              <a:gd name="T18" fmla="*/ 308 w 1029"/>
              <a:gd name="T19" fmla="*/ 0 h 800"/>
              <a:gd name="T20" fmla="*/ 340 w 1029"/>
              <a:gd name="T21" fmla="*/ 28 h 800"/>
              <a:gd name="T22" fmla="*/ 372 w 1029"/>
              <a:gd name="T23" fmla="*/ 176 h 800"/>
              <a:gd name="T24" fmla="*/ 404 w 1029"/>
              <a:gd name="T25" fmla="*/ 404 h 800"/>
              <a:gd name="T26" fmla="*/ 440 w 1029"/>
              <a:gd name="T27" fmla="*/ 552 h 800"/>
              <a:gd name="T28" fmla="*/ 472 w 1029"/>
              <a:gd name="T29" fmla="*/ 644 h 800"/>
              <a:gd name="T30" fmla="*/ 504 w 1029"/>
              <a:gd name="T31" fmla="*/ 704 h 800"/>
              <a:gd name="T32" fmla="*/ 536 w 1029"/>
              <a:gd name="T33" fmla="*/ 740 h 800"/>
              <a:gd name="T34" fmla="*/ 568 w 1029"/>
              <a:gd name="T35" fmla="*/ 760 h 800"/>
              <a:gd name="T36" fmla="*/ 600 w 1029"/>
              <a:gd name="T37" fmla="*/ 776 h 800"/>
              <a:gd name="T38" fmla="*/ 636 w 1029"/>
              <a:gd name="T39" fmla="*/ 780 h 800"/>
              <a:gd name="T40" fmla="*/ 668 w 1029"/>
              <a:gd name="T41" fmla="*/ 792 h 800"/>
              <a:gd name="T42" fmla="*/ 700 w 1029"/>
              <a:gd name="T43" fmla="*/ 788 h 800"/>
              <a:gd name="T44" fmla="*/ 732 w 1029"/>
              <a:gd name="T45" fmla="*/ 792 h 800"/>
              <a:gd name="T46" fmla="*/ 764 w 1029"/>
              <a:gd name="T47" fmla="*/ 792 h 800"/>
              <a:gd name="T48" fmla="*/ 796 w 1029"/>
              <a:gd name="T49" fmla="*/ 792 h 800"/>
              <a:gd name="T50" fmla="*/ 832 w 1029"/>
              <a:gd name="T51" fmla="*/ 792 h 800"/>
              <a:gd name="T52" fmla="*/ 865 w 1029"/>
              <a:gd name="T53" fmla="*/ 792 h 800"/>
              <a:gd name="T54" fmla="*/ 897 w 1029"/>
              <a:gd name="T55" fmla="*/ 788 h 800"/>
              <a:gd name="T56" fmla="*/ 929 w 1029"/>
              <a:gd name="T57" fmla="*/ 796 h 800"/>
              <a:gd name="T58" fmla="*/ 961 w 1029"/>
              <a:gd name="T59" fmla="*/ 800 h 800"/>
              <a:gd name="T60" fmla="*/ 993 w 1029"/>
              <a:gd name="T61" fmla="*/ 788 h 800"/>
              <a:gd name="T62" fmla="*/ 1029 w 1029"/>
              <a:gd name="T63" fmla="*/ 788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00">
                <a:moveTo>
                  <a:pt x="0" y="792"/>
                </a:moveTo>
                <a:lnTo>
                  <a:pt x="16" y="788"/>
                </a:lnTo>
                <a:lnTo>
                  <a:pt x="32" y="792"/>
                </a:lnTo>
                <a:lnTo>
                  <a:pt x="48" y="796"/>
                </a:lnTo>
                <a:lnTo>
                  <a:pt x="64" y="796"/>
                </a:lnTo>
                <a:lnTo>
                  <a:pt x="80" y="796"/>
                </a:lnTo>
                <a:lnTo>
                  <a:pt x="96" y="800"/>
                </a:lnTo>
                <a:lnTo>
                  <a:pt x="112" y="792"/>
                </a:lnTo>
                <a:lnTo>
                  <a:pt x="128" y="792"/>
                </a:lnTo>
                <a:lnTo>
                  <a:pt x="144" y="780"/>
                </a:lnTo>
                <a:lnTo>
                  <a:pt x="160" y="764"/>
                </a:lnTo>
                <a:lnTo>
                  <a:pt x="176" y="712"/>
                </a:lnTo>
                <a:lnTo>
                  <a:pt x="192" y="620"/>
                </a:lnTo>
                <a:lnTo>
                  <a:pt x="212" y="488"/>
                </a:lnTo>
                <a:lnTo>
                  <a:pt x="228" y="336"/>
                </a:lnTo>
                <a:lnTo>
                  <a:pt x="244" y="204"/>
                </a:lnTo>
                <a:lnTo>
                  <a:pt x="260" y="108"/>
                </a:lnTo>
                <a:lnTo>
                  <a:pt x="276" y="44"/>
                </a:lnTo>
                <a:lnTo>
                  <a:pt x="292" y="8"/>
                </a:lnTo>
                <a:lnTo>
                  <a:pt x="308" y="0"/>
                </a:lnTo>
                <a:lnTo>
                  <a:pt x="324" y="4"/>
                </a:lnTo>
                <a:lnTo>
                  <a:pt x="340" y="28"/>
                </a:lnTo>
                <a:lnTo>
                  <a:pt x="356" y="80"/>
                </a:lnTo>
                <a:lnTo>
                  <a:pt x="372" y="176"/>
                </a:lnTo>
                <a:lnTo>
                  <a:pt x="388" y="292"/>
                </a:lnTo>
                <a:lnTo>
                  <a:pt x="404" y="404"/>
                </a:lnTo>
                <a:lnTo>
                  <a:pt x="424" y="488"/>
                </a:lnTo>
                <a:lnTo>
                  <a:pt x="440" y="552"/>
                </a:lnTo>
                <a:lnTo>
                  <a:pt x="456" y="608"/>
                </a:lnTo>
                <a:lnTo>
                  <a:pt x="472" y="644"/>
                </a:lnTo>
                <a:lnTo>
                  <a:pt x="488" y="676"/>
                </a:lnTo>
                <a:lnTo>
                  <a:pt x="504" y="704"/>
                </a:lnTo>
                <a:lnTo>
                  <a:pt x="520" y="732"/>
                </a:lnTo>
                <a:lnTo>
                  <a:pt x="536" y="740"/>
                </a:lnTo>
                <a:lnTo>
                  <a:pt x="552" y="756"/>
                </a:lnTo>
                <a:lnTo>
                  <a:pt x="568" y="760"/>
                </a:lnTo>
                <a:lnTo>
                  <a:pt x="584" y="776"/>
                </a:lnTo>
                <a:lnTo>
                  <a:pt x="600" y="776"/>
                </a:lnTo>
                <a:lnTo>
                  <a:pt x="620" y="776"/>
                </a:lnTo>
                <a:lnTo>
                  <a:pt x="636" y="780"/>
                </a:lnTo>
                <a:lnTo>
                  <a:pt x="652" y="788"/>
                </a:lnTo>
                <a:lnTo>
                  <a:pt x="668" y="792"/>
                </a:lnTo>
                <a:lnTo>
                  <a:pt x="684" y="788"/>
                </a:lnTo>
                <a:lnTo>
                  <a:pt x="700" y="788"/>
                </a:lnTo>
                <a:lnTo>
                  <a:pt x="716" y="796"/>
                </a:lnTo>
                <a:lnTo>
                  <a:pt x="732" y="792"/>
                </a:lnTo>
                <a:lnTo>
                  <a:pt x="748" y="784"/>
                </a:lnTo>
                <a:lnTo>
                  <a:pt x="764" y="792"/>
                </a:lnTo>
                <a:lnTo>
                  <a:pt x="780" y="784"/>
                </a:lnTo>
                <a:lnTo>
                  <a:pt x="796" y="792"/>
                </a:lnTo>
                <a:lnTo>
                  <a:pt x="812" y="796"/>
                </a:lnTo>
                <a:lnTo>
                  <a:pt x="832" y="792"/>
                </a:lnTo>
                <a:lnTo>
                  <a:pt x="849" y="792"/>
                </a:lnTo>
                <a:lnTo>
                  <a:pt x="865" y="792"/>
                </a:lnTo>
                <a:lnTo>
                  <a:pt x="881" y="788"/>
                </a:lnTo>
                <a:lnTo>
                  <a:pt x="897" y="788"/>
                </a:lnTo>
                <a:lnTo>
                  <a:pt x="913" y="792"/>
                </a:lnTo>
                <a:lnTo>
                  <a:pt x="929" y="796"/>
                </a:lnTo>
                <a:lnTo>
                  <a:pt x="945" y="800"/>
                </a:lnTo>
                <a:lnTo>
                  <a:pt x="961" y="800"/>
                </a:lnTo>
                <a:lnTo>
                  <a:pt x="977" y="792"/>
                </a:lnTo>
                <a:lnTo>
                  <a:pt x="993" y="788"/>
                </a:lnTo>
                <a:lnTo>
                  <a:pt x="1009" y="796"/>
                </a:lnTo>
                <a:lnTo>
                  <a:pt x="1029" y="78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08" name="Freeform 89"/>
          <p:cNvSpPr>
            <a:spLocks/>
          </p:cNvSpPr>
          <p:nvPr/>
        </p:nvSpPr>
        <p:spPr bwMode="auto">
          <a:xfrm>
            <a:off x="5231606" y="966787"/>
            <a:ext cx="1769666" cy="1352550"/>
          </a:xfrm>
          <a:custGeom>
            <a:avLst/>
            <a:gdLst>
              <a:gd name="T0" fmla="*/ 16 w 1029"/>
              <a:gd name="T1" fmla="*/ 784 h 852"/>
              <a:gd name="T2" fmla="*/ 48 w 1029"/>
              <a:gd name="T3" fmla="*/ 776 h 852"/>
              <a:gd name="T4" fmla="*/ 80 w 1029"/>
              <a:gd name="T5" fmla="*/ 780 h 852"/>
              <a:gd name="T6" fmla="*/ 112 w 1029"/>
              <a:gd name="T7" fmla="*/ 776 h 852"/>
              <a:gd name="T8" fmla="*/ 144 w 1029"/>
              <a:gd name="T9" fmla="*/ 772 h 852"/>
              <a:gd name="T10" fmla="*/ 176 w 1029"/>
              <a:gd name="T11" fmla="*/ 760 h 852"/>
              <a:gd name="T12" fmla="*/ 212 w 1029"/>
              <a:gd name="T13" fmla="*/ 780 h 852"/>
              <a:gd name="T14" fmla="*/ 244 w 1029"/>
              <a:gd name="T15" fmla="*/ 844 h 852"/>
              <a:gd name="T16" fmla="*/ 276 w 1029"/>
              <a:gd name="T17" fmla="*/ 832 h 852"/>
              <a:gd name="T18" fmla="*/ 308 w 1029"/>
              <a:gd name="T19" fmla="*/ 796 h 852"/>
              <a:gd name="T20" fmla="*/ 340 w 1029"/>
              <a:gd name="T21" fmla="*/ 776 h 852"/>
              <a:gd name="T22" fmla="*/ 372 w 1029"/>
              <a:gd name="T23" fmla="*/ 784 h 852"/>
              <a:gd name="T24" fmla="*/ 404 w 1029"/>
              <a:gd name="T25" fmla="*/ 776 h 852"/>
              <a:gd name="T26" fmla="*/ 440 w 1029"/>
              <a:gd name="T27" fmla="*/ 772 h 852"/>
              <a:gd name="T28" fmla="*/ 472 w 1029"/>
              <a:gd name="T29" fmla="*/ 772 h 852"/>
              <a:gd name="T30" fmla="*/ 504 w 1029"/>
              <a:gd name="T31" fmla="*/ 784 h 852"/>
              <a:gd name="T32" fmla="*/ 536 w 1029"/>
              <a:gd name="T33" fmla="*/ 784 h 852"/>
              <a:gd name="T34" fmla="*/ 568 w 1029"/>
              <a:gd name="T35" fmla="*/ 808 h 852"/>
              <a:gd name="T36" fmla="*/ 600 w 1029"/>
              <a:gd name="T37" fmla="*/ 776 h 852"/>
              <a:gd name="T38" fmla="*/ 636 w 1029"/>
              <a:gd name="T39" fmla="*/ 772 h 852"/>
              <a:gd name="T40" fmla="*/ 668 w 1029"/>
              <a:gd name="T41" fmla="*/ 772 h 852"/>
              <a:gd name="T42" fmla="*/ 700 w 1029"/>
              <a:gd name="T43" fmla="*/ 712 h 852"/>
              <a:gd name="T44" fmla="*/ 732 w 1029"/>
              <a:gd name="T45" fmla="*/ 484 h 852"/>
              <a:gd name="T46" fmla="*/ 764 w 1029"/>
              <a:gd name="T47" fmla="*/ 216 h 852"/>
              <a:gd name="T48" fmla="*/ 796 w 1029"/>
              <a:gd name="T49" fmla="*/ 40 h 852"/>
              <a:gd name="T50" fmla="*/ 832 w 1029"/>
              <a:gd name="T51" fmla="*/ 4 h 852"/>
              <a:gd name="T52" fmla="*/ 865 w 1029"/>
              <a:gd name="T53" fmla="*/ 32 h 852"/>
              <a:gd name="T54" fmla="*/ 897 w 1029"/>
              <a:gd name="T55" fmla="*/ 180 h 852"/>
              <a:gd name="T56" fmla="*/ 929 w 1029"/>
              <a:gd name="T57" fmla="*/ 388 h 852"/>
              <a:gd name="T58" fmla="*/ 961 w 1029"/>
              <a:gd name="T59" fmla="*/ 556 h 852"/>
              <a:gd name="T60" fmla="*/ 993 w 1029"/>
              <a:gd name="T61" fmla="*/ 644 h 852"/>
              <a:gd name="T62" fmla="*/ 1029 w 1029"/>
              <a:gd name="T63" fmla="*/ 70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52">
                <a:moveTo>
                  <a:pt x="0" y="776"/>
                </a:moveTo>
                <a:lnTo>
                  <a:pt x="16" y="784"/>
                </a:lnTo>
                <a:lnTo>
                  <a:pt x="32" y="776"/>
                </a:lnTo>
                <a:lnTo>
                  <a:pt x="48" y="776"/>
                </a:lnTo>
                <a:lnTo>
                  <a:pt x="64" y="772"/>
                </a:lnTo>
                <a:lnTo>
                  <a:pt x="80" y="780"/>
                </a:lnTo>
                <a:lnTo>
                  <a:pt x="96" y="772"/>
                </a:lnTo>
                <a:lnTo>
                  <a:pt x="112" y="776"/>
                </a:lnTo>
                <a:lnTo>
                  <a:pt x="128" y="780"/>
                </a:lnTo>
                <a:lnTo>
                  <a:pt x="144" y="772"/>
                </a:lnTo>
                <a:lnTo>
                  <a:pt x="160" y="760"/>
                </a:lnTo>
                <a:lnTo>
                  <a:pt x="176" y="760"/>
                </a:lnTo>
                <a:lnTo>
                  <a:pt x="192" y="760"/>
                </a:lnTo>
                <a:lnTo>
                  <a:pt x="212" y="780"/>
                </a:lnTo>
                <a:lnTo>
                  <a:pt x="228" y="816"/>
                </a:lnTo>
                <a:lnTo>
                  <a:pt x="244" y="844"/>
                </a:lnTo>
                <a:lnTo>
                  <a:pt x="260" y="852"/>
                </a:lnTo>
                <a:lnTo>
                  <a:pt x="276" y="832"/>
                </a:lnTo>
                <a:lnTo>
                  <a:pt x="292" y="824"/>
                </a:lnTo>
                <a:lnTo>
                  <a:pt x="308" y="796"/>
                </a:lnTo>
                <a:lnTo>
                  <a:pt x="324" y="784"/>
                </a:lnTo>
                <a:lnTo>
                  <a:pt x="340" y="776"/>
                </a:lnTo>
                <a:lnTo>
                  <a:pt x="356" y="784"/>
                </a:lnTo>
                <a:lnTo>
                  <a:pt x="372" y="784"/>
                </a:lnTo>
                <a:lnTo>
                  <a:pt x="388" y="788"/>
                </a:lnTo>
                <a:lnTo>
                  <a:pt x="404" y="776"/>
                </a:lnTo>
                <a:lnTo>
                  <a:pt x="424" y="768"/>
                </a:lnTo>
                <a:lnTo>
                  <a:pt x="440" y="772"/>
                </a:lnTo>
                <a:lnTo>
                  <a:pt x="456" y="780"/>
                </a:lnTo>
                <a:lnTo>
                  <a:pt x="472" y="772"/>
                </a:lnTo>
                <a:lnTo>
                  <a:pt x="488" y="784"/>
                </a:lnTo>
                <a:lnTo>
                  <a:pt x="504" y="784"/>
                </a:lnTo>
                <a:lnTo>
                  <a:pt x="520" y="784"/>
                </a:lnTo>
                <a:lnTo>
                  <a:pt x="536" y="784"/>
                </a:lnTo>
                <a:lnTo>
                  <a:pt x="552" y="784"/>
                </a:lnTo>
                <a:lnTo>
                  <a:pt x="568" y="808"/>
                </a:lnTo>
                <a:lnTo>
                  <a:pt x="584" y="776"/>
                </a:lnTo>
                <a:lnTo>
                  <a:pt x="600" y="776"/>
                </a:lnTo>
                <a:lnTo>
                  <a:pt x="620" y="784"/>
                </a:lnTo>
                <a:lnTo>
                  <a:pt x="636" y="772"/>
                </a:lnTo>
                <a:lnTo>
                  <a:pt x="652" y="772"/>
                </a:lnTo>
                <a:lnTo>
                  <a:pt x="668" y="772"/>
                </a:lnTo>
                <a:lnTo>
                  <a:pt x="684" y="760"/>
                </a:lnTo>
                <a:lnTo>
                  <a:pt x="700" y="712"/>
                </a:lnTo>
                <a:lnTo>
                  <a:pt x="716" y="628"/>
                </a:lnTo>
                <a:lnTo>
                  <a:pt x="732" y="484"/>
                </a:lnTo>
                <a:lnTo>
                  <a:pt x="748" y="344"/>
                </a:lnTo>
                <a:lnTo>
                  <a:pt x="764" y="216"/>
                </a:lnTo>
                <a:lnTo>
                  <a:pt x="780" y="112"/>
                </a:lnTo>
                <a:lnTo>
                  <a:pt x="796" y="40"/>
                </a:lnTo>
                <a:lnTo>
                  <a:pt x="812" y="0"/>
                </a:lnTo>
                <a:lnTo>
                  <a:pt x="832" y="4"/>
                </a:lnTo>
                <a:lnTo>
                  <a:pt x="849" y="0"/>
                </a:lnTo>
                <a:lnTo>
                  <a:pt x="865" y="32"/>
                </a:lnTo>
                <a:lnTo>
                  <a:pt x="881" y="88"/>
                </a:lnTo>
                <a:lnTo>
                  <a:pt x="897" y="180"/>
                </a:lnTo>
                <a:lnTo>
                  <a:pt x="913" y="284"/>
                </a:lnTo>
                <a:lnTo>
                  <a:pt x="929" y="388"/>
                </a:lnTo>
                <a:lnTo>
                  <a:pt x="945" y="484"/>
                </a:lnTo>
                <a:lnTo>
                  <a:pt x="961" y="556"/>
                </a:lnTo>
                <a:lnTo>
                  <a:pt x="977" y="608"/>
                </a:lnTo>
                <a:lnTo>
                  <a:pt x="993" y="644"/>
                </a:lnTo>
                <a:lnTo>
                  <a:pt x="1009" y="672"/>
                </a:lnTo>
                <a:lnTo>
                  <a:pt x="1029" y="700"/>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09" name="Rectangle 90"/>
          <p:cNvSpPr>
            <a:spLocks noChangeArrowheads="1"/>
          </p:cNvSpPr>
          <p:nvPr/>
        </p:nvSpPr>
        <p:spPr bwMode="auto">
          <a:xfrm>
            <a:off x="5740669" y="566745"/>
            <a:ext cx="686085"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states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10" name="Rectangle 91"/>
          <p:cNvSpPr>
            <a:spLocks noChangeArrowheads="1"/>
          </p:cNvSpPr>
          <p:nvPr/>
        </p:nvSpPr>
        <p:spPr bwMode="auto">
          <a:xfrm>
            <a:off x="6008957" y="2528887"/>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12" name="Rectangle 93"/>
          <p:cNvSpPr>
            <a:spLocks noChangeArrowheads="1"/>
          </p:cNvSpPr>
          <p:nvPr/>
        </p:nvSpPr>
        <p:spPr bwMode="auto">
          <a:xfrm>
            <a:off x="2903008" y="4097338"/>
            <a:ext cx="1769666" cy="162560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13" name="Line 94"/>
          <p:cNvSpPr>
            <a:spLocks noChangeShapeType="1"/>
          </p:cNvSpPr>
          <p:nvPr/>
        </p:nvSpPr>
        <p:spPr bwMode="auto">
          <a:xfrm>
            <a:off x="2903008" y="5722938"/>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14" name="Line 95"/>
          <p:cNvSpPr>
            <a:spLocks noChangeShapeType="1"/>
          </p:cNvSpPr>
          <p:nvPr/>
        </p:nvSpPr>
        <p:spPr bwMode="auto">
          <a:xfrm flipV="1">
            <a:off x="2903008" y="4097338"/>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15" name="Line 96"/>
          <p:cNvSpPr>
            <a:spLocks noChangeShapeType="1"/>
          </p:cNvSpPr>
          <p:nvPr/>
        </p:nvSpPr>
        <p:spPr bwMode="auto">
          <a:xfrm flipV="1">
            <a:off x="3159258" y="57038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16" name="Rectangle 97"/>
          <p:cNvSpPr>
            <a:spLocks noChangeArrowheads="1"/>
          </p:cNvSpPr>
          <p:nvPr/>
        </p:nvSpPr>
        <p:spPr bwMode="auto">
          <a:xfrm>
            <a:off x="3117983"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17" name="Line 98"/>
          <p:cNvSpPr>
            <a:spLocks noChangeShapeType="1"/>
          </p:cNvSpPr>
          <p:nvPr/>
        </p:nvSpPr>
        <p:spPr bwMode="auto">
          <a:xfrm flipV="1">
            <a:off x="3441304" y="57038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18" name="Rectangle 99"/>
          <p:cNvSpPr>
            <a:spLocks noChangeArrowheads="1"/>
          </p:cNvSpPr>
          <p:nvPr/>
        </p:nvSpPr>
        <p:spPr bwMode="auto">
          <a:xfrm>
            <a:off x="3400029"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19" name="Line 100"/>
          <p:cNvSpPr>
            <a:spLocks noChangeShapeType="1"/>
          </p:cNvSpPr>
          <p:nvPr/>
        </p:nvSpPr>
        <p:spPr bwMode="auto">
          <a:xfrm flipV="1">
            <a:off x="3716470" y="57038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20" name="Rectangle 101"/>
          <p:cNvSpPr>
            <a:spLocks noChangeArrowheads="1"/>
          </p:cNvSpPr>
          <p:nvPr/>
        </p:nvSpPr>
        <p:spPr bwMode="auto">
          <a:xfrm>
            <a:off x="3675198"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21" name="Line 102"/>
          <p:cNvSpPr>
            <a:spLocks noChangeShapeType="1"/>
          </p:cNvSpPr>
          <p:nvPr/>
        </p:nvSpPr>
        <p:spPr bwMode="auto">
          <a:xfrm flipV="1">
            <a:off x="3998516" y="57038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22" name="Rectangle 103"/>
          <p:cNvSpPr>
            <a:spLocks noChangeArrowheads="1"/>
          </p:cNvSpPr>
          <p:nvPr/>
        </p:nvSpPr>
        <p:spPr bwMode="auto">
          <a:xfrm>
            <a:off x="3957241"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23" name="Line 104"/>
          <p:cNvSpPr>
            <a:spLocks noChangeShapeType="1"/>
          </p:cNvSpPr>
          <p:nvPr/>
        </p:nvSpPr>
        <p:spPr bwMode="auto">
          <a:xfrm flipV="1">
            <a:off x="4280562" y="57038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24" name="Rectangle 105"/>
          <p:cNvSpPr>
            <a:spLocks noChangeArrowheads="1"/>
          </p:cNvSpPr>
          <p:nvPr/>
        </p:nvSpPr>
        <p:spPr bwMode="auto">
          <a:xfrm>
            <a:off x="4239287"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25" name="Line 106"/>
          <p:cNvSpPr>
            <a:spLocks noChangeShapeType="1"/>
          </p:cNvSpPr>
          <p:nvPr/>
        </p:nvSpPr>
        <p:spPr bwMode="auto">
          <a:xfrm flipV="1">
            <a:off x="4555729" y="57038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26" name="Rectangle 107"/>
          <p:cNvSpPr>
            <a:spLocks noChangeArrowheads="1"/>
          </p:cNvSpPr>
          <p:nvPr/>
        </p:nvSpPr>
        <p:spPr bwMode="auto">
          <a:xfrm>
            <a:off x="4514454"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27" name="Line 108"/>
          <p:cNvSpPr>
            <a:spLocks noChangeShapeType="1"/>
          </p:cNvSpPr>
          <p:nvPr/>
        </p:nvSpPr>
        <p:spPr bwMode="auto">
          <a:xfrm>
            <a:off x="2903008" y="57229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28" name="Rectangle 109"/>
          <p:cNvSpPr>
            <a:spLocks noChangeArrowheads="1"/>
          </p:cNvSpPr>
          <p:nvPr/>
        </p:nvSpPr>
        <p:spPr bwMode="auto">
          <a:xfrm>
            <a:off x="2813579" y="5672138"/>
            <a:ext cx="6572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29" name="Line 110"/>
          <p:cNvSpPr>
            <a:spLocks noChangeShapeType="1"/>
          </p:cNvSpPr>
          <p:nvPr/>
        </p:nvSpPr>
        <p:spPr bwMode="auto">
          <a:xfrm>
            <a:off x="2903008" y="55451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30" name="Rectangle 111"/>
          <p:cNvSpPr>
            <a:spLocks noChangeArrowheads="1"/>
          </p:cNvSpPr>
          <p:nvPr/>
        </p:nvSpPr>
        <p:spPr bwMode="auto">
          <a:xfrm>
            <a:off x="2751668" y="5494338"/>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31" name="Line 112"/>
          <p:cNvSpPr>
            <a:spLocks noChangeShapeType="1"/>
          </p:cNvSpPr>
          <p:nvPr/>
        </p:nvSpPr>
        <p:spPr bwMode="auto">
          <a:xfrm>
            <a:off x="2903008" y="536098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32" name="Rectangle 113"/>
          <p:cNvSpPr>
            <a:spLocks noChangeArrowheads="1"/>
          </p:cNvSpPr>
          <p:nvPr/>
        </p:nvSpPr>
        <p:spPr bwMode="auto">
          <a:xfrm>
            <a:off x="2841096" y="531018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33" name="Line 114"/>
          <p:cNvSpPr>
            <a:spLocks noChangeShapeType="1"/>
          </p:cNvSpPr>
          <p:nvPr/>
        </p:nvSpPr>
        <p:spPr bwMode="auto">
          <a:xfrm>
            <a:off x="2903008" y="518318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34" name="Rectangle 115"/>
          <p:cNvSpPr>
            <a:spLocks noChangeArrowheads="1"/>
          </p:cNvSpPr>
          <p:nvPr/>
        </p:nvSpPr>
        <p:spPr bwMode="auto">
          <a:xfrm>
            <a:off x="2779183" y="513238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35" name="Line 116"/>
          <p:cNvSpPr>
            <a:spLocks noChangeShapeType="1"/>
          </p:cNvSpPr>
          <p:nvPr/>
        </p:nvSpPr>
        <p:spPr bwMode="auto">
          <a:xfrm>
            <a:off x="2903008" y="49990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36" name="Rectangle 117"/>
          <p:cNvSpPr>
            <a:spLocks noChangeArrowheads="1"/>
          </p:cNvSpPr>
          <p:nvPr/>
        </p:nvSpPr>
        <p:spPr bwMode="auto">
          <a:xfrm>
            <a:off x="2841096" y="494823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37" name="Line 118"/>
          <p:cNvSpPr>
            <a:spLocks noChangeShapeType="1"/>
          </p:cNvSpPr>
          <p:nvPr/>
        </p:nvSpPr>
        <p:spPr bwMode="auto">
          <a:xfrm>
            <a:off x="2903008" y="48212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38" name="Rectangle 119"/>
          <p:cNvSpPr>
            <a:spLocks noChangeArrowheads="1"/>
          </p:cNvSpPr>
          <p:nvPr/>
        </p:nvSpPr>
        <p:spPr bwMode="auto">
          <a:xfrm>
            <a:off x="2779183" y="477043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39" name="Line 120"/>
          <p:cNvSpPr>
            <a:spLocks noChangeShapeType="1"/>
          </p:cNvSpPr>
          <p:nvPr/>
        </p:nvSpPr>
        <p:spPr bwMode="auto">
          <a:xfrm>
            <a:off x="2903008" y="463708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40" name="Rectangle 121"/>
          <p:cNvSpPr>
            <a:spLocks noChangeArrowheads="1"/>
          </p:cNvSpPr>
          <p:nvPr/>
        </p:nvSpPr>
        <p:spPr bwMode="auto">
          <a:xfrm>
            <a:off x="2841096" y="458628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41" name="Line 122"/>
          <p:cNvSpPr>
            <a:spLocks noChangeShapeType="1"/>
          </p:cNvSpPr>
          <p:nvPr/>
        </p:nvSpPr>
        <p:spPr bwMode="auto">
          <a:xfrm>
            <a:off x="2903008" y="445928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42" name="Rectangle 123"/>
          <p:cNvSpPr>
            <a:spLocks noChangeArrowheads="1"/>
          </p:cNvSpPr>
          <p:nvPr/>
        </p:nvSpPr>
        <p:spPr bwMode="auto">
          <a:xfrm>
            <a:off x="2779183" y="440848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43" name="Line 124"/>
          <p:cNvSpPr>
            <a:spLocks noChangeShapeType="1"/>
          </p:cNvSpPr>
          <p:nvPr/>
        </p:nvSpPr>
        <p:spPr bwMode="auto">
          <a:xfrm>
            <a:off x="2903008" y="42751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44" name="Rectangle 125"/>
          <p:cNvSpPr>
            <a:spLocks noChangeArrowheads="1"/>
          </p:cNvSpPr>
          <p:nvPr/>
        </p:nvSpPr>
        <p:spPr bwMode="auto">
          <a:xfrm>
            <a:off x="2841096" y="422433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45" name="Line 126"/>
          <p:cNvSpPr>
            <a:spLocks noChangeShapeType="1"/>
          </p:cNvSpPr>
          <p:nvPr/>
        </p:nvSpPr>
        <p:spPr bwMode="auto">
          <a:xfrm>
            <a:off x="2903008" y="40973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46" name="Rectangle 127"/>
          <p:cNvSpPr>
            <a:spLocks noChangeArrowheads="1"/>
          </p:cNvSpPr>
          <p:nvPr/>
        </p:nvSpPr>
        <p:spPr bwMode="auto">
          <a:xfrm>
            <a:off x="2779183" y="404653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47" name="Freeform 128"/>
          <p:cNvSpPr>
            <a:spLocks/>
          </p:cNvSpPr>
          <p:nvPr/>
        </p:nvSpPr>
        <p:spPr bwMode="auto">
          <a:xfrm>
            <a:off x="2903008" y="4262438"/>
            <a:ext cx="1769666" cy="1111250"/>
          </a:xfrm>
          <a:custGeom>
            <a:avLst/>
            <a:gdLst>
              <a:gd name="T0" fmla="*/ 20 w 1029"/>
              <a:gd name="T1" fmla="*/ 692 h 700"/>
              <a:gd name="T2" fmla="*/ 52 w 1029"/>
              <a:gd name="T3" fmla="*/ 692 h 700"/>
              <a:gd name="T4" fmla="*/ 84 w 1029"/>
              <a:gd name="T5" fmla="*/ 692 h 700"/>
              <a:gd name="T6" fmla="*/ 116 w 1029"/>
              <a:gd name="T7" fmla="*/ 692 h 700"/>
              <a:gd name="T8" fmla="*/ 149 w 1029"/>
              <a:gd name="T9" fmla="*/ 692 h 700"/>
              <a:gd name="T10" fmla="*/ 181 w 1029"/>
              <a:gd name="T11" fmla="*/ 692 h 700"/>
              <a:gd name="T12" fmla="*/ 213 w 1029"/>
              <a:gd name="T13" fmla="*/ 692 h 700"/>
              <a:gd name="T14" fmla="*/ 245 w 1029"/>
              <a:gd name="T15" fmla="*/ 692 h 700"/>
              <a:gd name="T16" fmla="*/ 281 w 1029"/>
              <a:gd name="T17" fmla="*/ 692 h 700"/>
              <a:gd name="T18" fmla="*/ 313 w 1029"/>
              <a:gd name="T19" fmla="*/ 692 h 700"/>
              <a:gd name="T20" fmla="*/ 345 w 1029"/>
              <a:gd name="T21" fmla="*/ 692 h 700"/>
              <a:gd name="T22" fmla="*/ 377 w 1029"/>
              <a:gd name="T23" fmla="*/ 692 h 700"/>
              <a:gd name="T24" fmla="*/ 409 w 1029"/>
              <a:gd name="T25" fmla="*/ 692 h 700"/>
              <a:gd name="T26" fmla="*/ 441 w 1029"/>
              <a:gd name="T27" fmla="*/ 692 h 700"/>
              <a:gd name="T28" fmla="*/ 473 w 1029"/>
              <a:gd name="T29" fmla="*/ 692 h 700"/>
              <a:gd name="T30" fmla="*/ 505 w 1029"/>
              <a:gd name="T31" fmla="*/ 692 h 700"/>
              <a:gd name="T32" fmla="*/ 541 w 1029"/>
              <a:gd name="T33" fmla="*/ 692 h 700"/>
              <a:gd name="T34" fmla="*/ 573 w 1029"/>
              <a:gd name="T35" fmla="*/ 692 h 700"/>
              <a:gd name="T36" fmla="*/ 605 w 1029"/>
              <a:gd name="T37" fmla="*/ 696 h 700"/>
              <a:gd name="T38" fmla="*/ 637 w 1029"/>
              <a:gd name="T39" fmla="*/ 692 h 700"/>
              <a:gd name="T40" fmla="*/ 669 w 1029"/>
              <a:gd name="T41" fmla="*/ 696 h 700"/>
              <a:gd name="T42" fmla="*/ 701 w 1029"/>
              <a:gd name="T43" fmla="*/ 632 h 700"/>
              <a:gd name="T44" fmla="*/ 733 w 1029"/>
              <a:gd name="T45" fmla="*/ 436 h 700"/>
              <a:gd name="T46" fmla="*/ 765 w 1029"/>
              <a:gd name="T47" fmla="*/ 188 h 700"/>
              <a:gd name="T48" fmla="*/ 801 w 1029"/>
              <a:gd name="T49" fmla="*/ 36 h 700"/>
              <a:gd name="T50" fmla="*/ 833 w 1029"/>
              <a:gd name="T51" fmla="*/ 0 h 700"/>
              <a:gd name="T52" fmla="*/ 865 w 1029"/>
              <a:gd name="T53" fmla="*/ 32 h 700"/>
              <a:gd name="T54" fmla="*/ 897 w 1029"/>
              <a:gd name="T55" fmla="*/ 164 h 700"/>
              <a:gd name="T56" fmla="*/ 929 w 1029"/>
              <a:gd name="T57" fmla="*/ 352 h 700"/>
              <a:gd name="T58" fmla="*/ 961 w 1029"/>
              <a:gd name="T59" fmla="*/ 492 h 700"/>
              <a:gd name="T60" fmla="*/ 993 w 1029"/>
              <a:gd name="T61" fmla="*/ 572 h 700"/>
              <a:gd name="T62" fmla="*/ 1029 w 1029"/>
              <a:gd name="T63" fmla="*/ 62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00">
                <a:moveTo>
                  <a:pt x="0" y="692"/>
                </a:moveTo>
                <a:lnTo>
                  <a:pt x="20" y="692"/>
                </a:lnTo>
                <a:lnTo>
                  <a:pt x="36" y="692"/>
                </a:lnTo>
                <a:lnTo>
                  <a:pt x="52" y="692"/>
                </a:lnTo>
                <a:lnTo>
                  <a:pt x="68" y="692"/>
                </a:lnTo>
                <a:lnTo>
                  <a:pt x="84" y="692"/>
                </a:lnTo>
                <a:lnTo>
                  <a:pt x="100" y="692"/>
                </a:lnTo>
                <a:lnTo>
                  <a:pt x="116" y="692"/>
                </a:lnTo>
                <a:lnTo>
                  <a:pt x="133" y="692"/>
                </a:lnTo>
                <a:lnTo>
                  <a:pt x="149" y="692"/>
                </a:lnTo>
                <a:lnTo>
                  <a:pt x="165" y="692"/>
                </a:lnTo>
                <a:lnTo>
                  <a:pt x="181" y="692"/>
                </a:lnTo>
                <a:lnTo>
                  <a:pt x="197" y="692"/>
                </a:lnTo>
                <a:lnTo>
                  <a:pt x="213" y="692"/>
                </a:lnTo>
                <a:lnTo>
                  <a:pt x="229" y="692"/>
                </a:lnTo>
                <a:lnTo>
                  <a:pt x="245" y="692"/>
                </a:lnTo>
                <a:lnTo>
                  <a:pt x="265" y="692"/>
                </a:lnTo>
                <a:lnTo>
                  <a:pt x="281" y="692"/>
                </a:lnTo>
                <a:lnTo>
                  <a:pt x="297" y="692"/>
                </a:lnTo>
                <a:lnTo>
                  <a:pt x="313" y="692"/>
                </a:lnTo>
                <a:lnTo>
                  <a:pt x="329" y="692"/>
                </a:lnTo>
                <a:lnTo>
                  <a:pt x="345" y="692"/>
                </a:lnTo>
                <a:lnTo>
                  <a:pt x="361" y="692"/>
                </a:lnTo>
                <a:lnTo>
                  <a:pt x="377" y="692"/>
                </a:lnTo>
                <a:lnTo>
                  <a:pt x="393" y="692"/>
                </a:lnTo>
                <a:lnTo>
                  <a:pt x="409" y="692"/>
                </a:lnTo>
                <a:lnTo>
                  <a:pt x="425" y="692"/>
                </a:lnTo>
                <a:lnTo>
                  <a:pt x="441" y="692"/>
                </a:lnTo>
                <a:lnTo>
                  <a:pt x="457" y="692"/>
                </a:lnTo>
                <a:lnTo>
                  <a:pt x="473" y="692"/>
                </a:lnTo>
                <a:lnTo>
                  <a:pt x="489" y="692"/>
                </a:lnTo>
                <a:lnTo>
                  <a:pt x="505" y="692"/>
                </a:lnTo>
                <a:lnTo>
                  <a:pt x="525" y="700"/>
                </a:lnTo>
                <a:lnTo>
                  <a:pt x="541" y="692"/>
                </a:lnTo>
                <a:lnTo>
                  <a:pt x="557" y="696"/>
                </a:lnTo>
                <a:lnTo>
                  <a:pt x="573" y="692"/>
                </a:lnTo>
                <a:lnTo>
                  <a:pt x="589" y="692"/>
                </a:lnTo>
                <a:lnTo>
                  <a:pt x="605" y="696"/>
                </a:lnTo>
                <a:lnTo>
                  <a:pt x="621" y="696"/>
                </a:lnTo>
                <a:lnTo>
                  <a:pt x="637" y="692"/>
                </a:lnTo>
                <a:lnTo>
                  <a:pt x="653" y="696"/>
                </a:lnTo>
                <a:lnTo>
                  <a:pt x="669" y="696"/>
                </a:lnTo>
                <a:lnTo>
                  <a:pt x="685" y="672"/>
                </a:lnTo>
                <a:lnTo>
                  <a:pt x="701" y="632"/>
                </a:lnTo>
                <a:lnTo>
                  <a:pt x="717" y="552"/>
                </a:lnTo>
                <a:lnTo>
                  <a:pt x="733" y="436"/>
                </a:lnTo>
                <a:lnTo>
                  <a:pt x="749" y="308"/>
                </a:lnTo>
                <a:lnTo>
                  <a:pt x="765" y="188"/>
                </a:lnTo>
                <a:lnTo>
                  <a:pt x="785" y="96"/>
                </a:lnTo>
                <a:lnTo>
                  <a:pt x="801" y="36"/>
                </a:lnTo>
                <a:lnTo>
                  <a:pt x="817" y="8"/>
                </a:lnTo>
                <a:lnTo>
                  <a:pt x="833" y="0"/>
                </a:lnTo>
                <a:lnTo>
                  <a:pt x="849" y="4"/>
                </a:lnTo>
                <a:lnTo>
                  <a:pt x="865" y="32"/>
                </a:lnTo>
                <a:lnTo>
                  <a:pt x="881" y="80"/>
                </a:lnTo>
                <a:lnTo>
                  <a:pt x="897" y="164"/>
                </a:lnTo>
                <a:lnTo>
                  <a:pt x="913" y="256"/>
                </a:lnTo>
                <a:lnTo>
                  <a:pt x="929" y="352"/>
                </a:lnTo>
                <a:lnTo>
                  <a:pt x="945" y="432"/>
                </a:lnTo>
                <a:lnTo>
                  <a:pt x="961" y="492"/>
                </a:lnTo>
                <a:lnTo>
                  <a:pt x="977" y="540"/>
                </a:lnTo>
                <a:lnTo>
                  <a:pt x="993" y="572"/>
                </a:lnTo>
                <a:lnTo>
                  <a:pt x="1009" y="600"/>
                </a:lnTo>
                <a:lnTo>
                  <a:pt x="1029" y="62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48" name="Freeform 129"/>
          <p:cNvSpPr>
            <a:spLocks/>
          </p:cNvSpPr>
          <p:nvPr/>
        </p:nvSpPr>
        <p:spPr bwMode="auto">
          <a:xfrm>
            <a:off x="2903008" y="4643438"/>
            <a:ext cx="1769666" cy="717550"/>
          </a:xfrm>
          <a:custGeom>
            <a:avLst/>
            <a:gdLst>
              <a:gd name="T0" fmla="*/ 20 w 1029"/>
              <a:gd name="T1" fmla="*/ 452 h 452"/>
              <a:gd name="T2" fmla="*/ 52 w 1029"/>
              <a:gd name="T3" fmla="*/ 452 h 452"/>
              <a:gd name="T4" fmla="*/ 84 w 1029"/>
              <a:gd name="T5" fmla="*/ 452 h 452"/>
              <a:gd name="T6" fmla="*/ 116 w 1029"/>
              <a:gd name="T7" fmla="*/ 444 h 452"/>
              <a:gd name="T8" fmla="*/ 149 w 1029"/>
              <a:gd name="T9" fmla="*/ 408 h 452"/>
              <a:gd name="T10" fmla="*/ 181 w 1029"/>
              <a:gd name="T11" fmla="*/ 288 h 452"/>
              <a:gd name="T12" fmla="*/ 213 w 1029"/>
              <a:gd name="T13" fmla="*/ 96 h 452"/>
              <a:gd name="T14" fmla="*/ 245 w 1029"/>
              <a:gd name="T15" fmla="*/ 0 h 452"/>
              <a:gd name="T16" fmla="*/ 281 w 1029"/>
              <a:gd name="T17" fmla="*/ 104 h 452"/>
              <a:gd name="T18" fmla="*/ 313 w 1029"/>
              <a:gd name="T19" fmla="*/ 288 h 452"/>
              <a:gd name="T20" fmla="*/ 345 w 1029"/>
              <a:gd name="T21" fmla="*/ 404 h 452"/>
              <a:gd name="T22" fmla="*/ 377 w 1029"/>
              <a:gd name="T23" fmla="*/ 444 h 452"/>
              <a:gd name="T24" fmla="*/ 409 w 1029"/>
              <a:gd name="T25" fmla="*/ 452 h 452"/>
              <a:gd name="T26" fmla="*/ 441 w 1029"/>
              <a:gd name="T27" fmla="*/ 452 h 452"/>
              <a:gd name="T28" fmla="*/ 473 w 1029"/>
              <a:gd name="T29" fmla="*/ 452 h 452"/>
              <a:gd name="T30" fmla="*/ 505 w 1029"/>
              <a:gd name="T31" fmla="*/ 452 h 452"/>
              <a:gd name="T32" fmla="*/ 541 w 1029"/>
              <a:gd name="T33" fmla="*/ 452 h 452"/>
              <a:gd name="T34" fmla="*/ 573 w 1029"/>
              <a:gd name="T35" fmla="*/ 452 h 452"/>
              <a:gd name="T36" fmla="*/ 605 w 1029"/>
              <a:gd name="T37" fmla="*/ 452 h 452"/>
              <a:gd name="T38" fmla="*/ 637 w 1029"/>
              <a:gd name="T39" fmla="*/ 452 h 452"/>
              <a:gd name="T40" fmla="*/ 669 w 1029"/>
              <a:gd name="T41" fmla="*/ 452 h 452"/>
              <a:gd name="T42" fmla="*/ 701 w 1029"/>
              <a:gd name="T43" fmla="*/ 452 h 452"/>
              <a:gd name="T44" fmla="*/ 733 w 1029"/>
              <a:gd name="T45" fmla="*/ 452 h 452"/>
              <a:gd name="T46" fmla="*/ 765 w 1029"/>
              <a:gd name="T47" fmla="*/ 452 h 452"/>
              <a:gd name="T48" fmla="*/ 801 w 1029"/>
              <a:gd name="T49" fmla="*/ 452 h 452"/>
              <a:gd name="T50" fmla="*/ 833 w 1029"/>
              <a:gd name="T51" fmla="*/ 452 h 452"/>
              <a:gd name="T52" fmla="*/ 865 w 1029"/>
              <a:gd name="T53" fmla="*/ 452 h 452"/>
              <a:gd name="T54" fmla="*/ 897 w 1029"/>
              <a:gd name="T55" fmla="*/ 452 h 452"/>
              <a:gd name="T56" fmla="*/ 929 w 1029"/>
              <a:gd name="T57" fmla="*/ 452 h 452"/>
              <a:gd name="T58" fmla="*/ 961 w 1029"/>
              <a:gd name="T59" fmla="*/ 452 h 452"/>
              <a:gd name="T60" fmla="*/ 993 w 1029"/>
              <a:gd name="T61" fmla="*/ 452 h 452"/>
              <a:gd name="T62" fmla="*/ 1029 w 1029"/>
              <a:gd name="T63"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52">
                <a:moveTo>
                  <a:pt x="0" y="452"/>
                </a:moveTo>
                <a:lnTo>
                  <a:pt x="20" y="452"/>
                </a:lnTo>
                <a:lnTo>
                  <a:pt x="36" y="452"/>
                </a:lnTo>
                <a:lnTo>
                  <a:pt x="52" y="452"/>
                </a:lnTo>
                <a:lnTo>
                  <a:pt x="68" y="452"/>
                </a:lnTo>
                <a:lnTo>
                  <a:pt x="84" y="452"/>
                </a:lnTo>
                <a:lnTo>
                  <a:pt x="100" y="452"/>
                </a:lnTo>
                <a:lnTo>
                  <a:pt x="116" y="444"/>
                </a:lnTo>
                <a:lnTo>
                  <a:pt x="133" y="432"/>
                </a:lnTo>
                <a:lnTo>
                  <a:pt x="149" y="408"/>
                </a:lnTo>
                <a:lnTo>
                  <a:pt x="165" y="360"/>
                </a:lnTo>
                <a:lnTo>
                  <a:pt x="181" y="288"/>
                </a:lnTo>
                <a:lnTo>
                  <a:pt x="197" y="192"/>
                </a:lnTo>
                <a:lnTo>
                  <a:pt x="213" y="96"/>
                </a:lnTo>
                <a:lnTo>
                  <a:pt x="229" y="24"/>
                </a:lnTo>
                <a:lnTo>
                  <a:pt x="245" y="0"/>
                </a:lnTo>
                <a:lnTo>
                  <a:pt x="265" y="28"/>
                </a:lnTo>
                <a:lnTo>
                  <a:pt x="281" y="104"/>
                </a:lnTo>
                <a:lnTo>
                  <a:pt x="297" y="200"/>
                </a:lnTo>
                <a:lnTo>
                  <a:pt x="313" y="288"/>
                </a:lnTo>
                <a:lnTo>
                  <a:pt x="329" y="356"/>
                </a:lnTo>
                <a:lnTo>
                  <a:pt x="345" y="404"/>
                </a:lnTo>
                <a:lnTo>
                  <a:pt x="361" y="428"/>
                </a:lnTo>
                <a:lnTo>
                  <a:pt x="377" y="444"/>
                </a:lnTo>
                <a:lnTo>
                  <a:pt x="393" y="448"/>
                </a:lnTo>
                <a:lnTo>
                  <a:pt x="409" y="452"/>
                </a:lnTo>
                <a:lnTo>
                  <a:pt x="425" y="452"/>
                </a:lnTo>
                <a:lnTo>
                  <a:pt x="441" y="452"/>
                </a:lnTo>
                <a:lnTo>
                  <a:pt x="457" y="452"/>
                </a:lnTo>
                <a:lnTo>
                  <a:pt x="473" y="452"/>
                </a:lnTo>
                <a:lnTo>
                  <a:pt x="489" y="452"/>
                </a:lnTo>
                <a:lnTo>
                  <a:pt x="505" y="452"/>
                </a:lnTo>
                <a:lnTo>
                  <a:pt x="525" y="452"/>
                </a:lnTo>
                <a:lnTo>
                  <a:pt x="541" y="452"/>
                </a:lnTo>
                <a:lnTo>
                  <a:pt x="557" y="452"/>
                </a:lnTo>
                <a:lnTo>
                  <a:pt x="573" y="452"/>
                </a:lnTo>
                <a:lnTo>
                  <a:pt x="589" y="452"/>
                </a:lnTo>
                <a:lnTo>
                  <a:pt x="605" y="452"/>
                </a:lnTo>
                <a:lnTo>
                  <a:pt x="621" y="452"/>
                </a:lnTo>
                <a:lnTo>
                  <a:pt x="637" y="452"/>
                </a:lnTo>
                <a:lnTo>
                  <a:pt x="653" y="452"/>
                </a:lnTo>
                <a:lnTo>
                  <a:pt x="669" y="452"/>
                </a:lnTo>
                <a:lnTo>
                  <a:pt x="685" y="452"/>
                </a:lnTo>
                <a:lnTo>
                  <a:pt x="701" y="452"/>
                </a:lnTo>
                <a:lnTo>
                  <a:pt x="717" y="452"/>
                </a:lnTo>
                <a:lnTo>
                  <a:pt x="733" y="452"/>
                </a:lnTo>
                <a:lnTo>
                  <a:pt x="749" y="452"/>
                </a:lnTo>
                <a:lnTo>
                  <a:pt x="765" y="452"/>
                </a:lnTo>
                <a:lnTo>
                  <a:pt x="785" y="452"/>
                </a:lnTo>
                <a:lnTo>
                  <a:pt x="801" y="452"/>
                </a:lnTo>
                <a:lnTo>
                  <a:pt x="817" y="452"/>
                </a:lnTo>
                <a:lnTo>
                  <a:pt x="833" y="452"/>
                </a:lnTo>
                <a:lnTo>
                  <a:pt x="849" y="452"/>
                </a:lnTo>
                <a:lnTo>
                  <a:pt x="865" y="452"/>
                </a:lnTo>
                <a:lnTo>
                  <a:pt x="881" y="452"/>
                </a:lnTo>
                <a:lnTo>
                  <a:pt x="897" y="452"/>
                </a:lnTo>
                <a:lnTo>
                  <a:pt x="913" y="452"/>
                </a:lnTo>
                <a:lnTo>
                  <a:pt x="929" y="452"/>
                </a:lnTo>
                <a:lnTo>
                  <a:pt x="945" y="452"/>
                </a:lnTo>
                <a:lnTo>
                  <a:pt x="961" y="452"/>
                </a:lnTo>
                <a:lnTo>
                  <a:pt x="977" y="452"/>
                </a:lnTo>
                <a:lnTo>
                  <a:pt x="993" y="452"/>
                </a:lnTo>
                <a:lnTo>
                  <a:pt x="1009" y="452"/>
                </a:lnTo>
                <a:lnTo>
                  <a:pt x="1029" y="452"/>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49" name="Freeform 130"/>
          <p:cNvSpPr>
            <a:spLocks/>
          </p:cNvSpPr>
          <p:nvPr/>
        </p:nvSpPr>
        <p:spPr bwMode="auto">
          <a:xfrm>
            <a:off x="2903008" y="4992688"/>
            <a:ext cx="1769666" cy="717550"/>
          </a:xfrm>
          <a:custGeom>
            <a:avLst/>
            <a:gdLst>
              <a:gd name="T0" fmla="*/ 20 w 1029"/>
              <a:gd name="T1" fmla="*/ 228 h 452"/>
              <a:gd name="T2" fmla="*/ 52 w 1029"/>
              <a:gd name="T3" fmla="*/ 232 h 452"/>
              <a:gd name="T4" fmla="*/ 84 w 1029"/>
              <a:gd name="T5" fmla="*/ 244 h 452"/>
              <a:gd name="T6" fmla="*/ 116 w 1029"/>
              <a:gd name="T7" fmla="*/ 240 h 452"/>
              <a:gd name="T8" fmla="*/ 149 w 1029"/>
              <a:gd name="T9" fmla="*/ 236 h 452"/>
              <a:gd name="T10" fmla="*/ 181 w 1029"/>
              <a:gd name="T11" fmla="*/ 292 h 452"/>
              <a:gd name="T12" fmla="*/ 213 w 1029"/>
              <a:gd name="T13" fmla="*/ 392 h 452"/>
              <a:gd name="T14" fmla="*/ 245 w 1029"/>
              <a:gd name="T15" fmla="*/ 452 h 452"/>
              <a:gd name="T16" fmla="*/ 281 w 1029"/>
              <a:gd name="T17" fmla="*/ 352 h 452"/>
              <a:gd name="T18" fmla="*/ 313 w 1029"/>
              <a:gd name="T19" fmla="*/ 204 h 452"/>
              <a:gd name="T20" fmla="*/ 345 w 1029"/>
              <a:gd name="T21" fmla="*/ 156 h 452"/>
              <a:gd name="T22" fmla="*/ 377 w 1029"/>
              <a:gd name="T23" fmla="*/ 204 h 452"/>
              <a:gd name="T24" fmla="*/ 409 w 1029"/>
              <a:gd name="T25" fmla="*/ 216 h 452"/>
              <a:gd name="T26" fmla="*/ 441 w 1029"/>
              <a:gd name="T27" fmla="*/ 236 h 452"/>
              <a:gd name="T28" fmla="*/ 473 w 1029"/>
              <a:gd name="T29" fmla="*/ 232 h 452"/>
              <a:gd name="T30" fmla="*/ 505 w 1029"/>
              <a:gd name="T31" fmla="*/ 236 h 452"/>
              <a:gd name="T32" fmla="*/ 541 w 1029"/>
              <a:gd name="T33" fmla="*/ 240 h 452"/>
              <a:gd name="T34" fmla="*/ 573 w 1029"/>
              <a:gd name="T35" fmla="*/ 244 h 452"/>
              <a:gd name="T36" fmla="*/ 605 w 1029"/>
              <a:gd name="T37" fmla="*/ 232 h 452"/>
              <a:gd name="T38" fmla="*/ 637 w 1029"/>
              <a:gd name="T39" fmla="*/ 224 h 452"/>
              <a:gd name="T40" fmla="*/ 669 w 1029"/>
              <a:gd name="T41" fmla="*/ 228 h 452"/>
              <a:gd name="T42" fmla="*/ 701 w 1029"/>
              <a:gd name="T43" fmla="*/ 156 h 452"/>
              <a:gd name="T44" fmla="*/ 733 w 1029"/>
              <a:gd name="T45" fmla="*/ 32 h 452"/>
              <a:gd name="T46" fmla="*/ 765 w 1029"/>
              <a:gd name="T47" fmla="*/ 0 h 452"/>
              <a:gd name="T48" fmla="*/ 801 w 1029"/>
              <a:gd name="T49" fmla="*/ 20 h 452"/>
              <a:gd name="T50" fmla="*/ 833 w 1029"/>
              <a:gd name="T51" fmla="*/ 72 h 452"/>
              <a:gd name="T52" fmla="*/ 865 w 1029"/>
              <a:gd name="T53" fmla="*/ 108 h 452"/>
              <a:gd name="T54" fmla="*/ 897 w 1029"/>
              <a:gd name="T55" fmla="*/ 188 h 452"/>
              <a:gd name="T56" fmla="*/ 929 w 1029"/>
              <a:gd name="T57" fmla="*/ 240 h 452"/>
              <a:gd name="T58" fmla="*/ 961 w 1029"/>
              <a:gd name="T59" fmla="*/ 236 h 452"/>
              <a:gd name="T60" fmla="*/ 993 w 1029"/>
              <a:gd name="T61" fmla="*/ 228 h 452"/>
              <a:gd name="T62" fmla="*/ 1029 w 1029"/>
              <a:gd name="T63" fmla="*/ 2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52">
                <a:moveTo>
                  <a:pt x="0" y="232"/>
                </a:moveTo>
                <a:lnTo>
                  <a:pt x="20" y="228"/>
                </a:lnTo>
                <a:lnTo>
                  <a:pt x="36" y="232"/>
                </a:lnTo>
                <a:lnTo>
                  <a:pt x="52" y="232"/>
                </a:lnTo>
                <a:lnTo>
                  <a:pt x="68" y="232"/>
                </a:lnTo>
                <a:lnTo>
                  <a:pt x="84" y="244"/>
                </a:lnTo>
                <a:lnTo>
                  <a:pt x="100" y="220"/>
                </a:lnTo>
                <a:lnTo>
                  <a:pt x="116" y="240"/>
                </a:lnTo>
                <a:lnTo>
                  <a:pt x="133" y="240"/>
                </a:lnTo>
                <a:lnTo>
                  <a:pt x="149" y="236"/>
                </a:lnTo>
                <a:lnTo>
                  <a:pt x="165" y="252"/>
                </a:lnTo>
                <a:lnTo>
                  <a:pt x="181" y="292"/>
                </a:lnTo>
                <a:lnTo>
                  <a:pt x="197" y="328"/>
                </a:lnTo>
                <a:lnTo>
                  <a:pt x="213" y="392"/>
                </a:lnTo>
                <a:lnTo>
                  <a:pt x="229" y="452"/>
                </a:lnTo>
                <a:lnTo>
                  <a:pt x="245" y="452"/>
                </a:lnTo>
                <a:lnTo>
                  <a:pt x="265" y="424"/>
                </a:lnTo>
                <a:lnTo>
                  <a:pt x="281" y="352"/>
                </a:lnTo>
                <a:lnTo>
                  <a:pt x="297" y="288"/>
                </a:lnTo>
                <a:lnTo>
                  <a:pt x="313" y="204"/>
                </a:lnTo>
                <a:lnTo>
                  <a:pt x="329" y="168"/>
                </a:lnTo>
                <a:lnTo>
                  <a:pt x="345" y="156"/>
                </a:lnTo>
                <a:lnTo>
                  <a:pt x="361" y="172"/>
                </a:lnTo>
                <a:lnTo>
                  <a:pt x="377" y="204"/>
                </a:lnTo>
                <a:lnTo>
                  <a:pt x="393" y="228"/>
                </a:lnTo>
                <a:lnTo>
                  <a:pt x="409" y="216"/>
                </a:lnTo>
                <a:lnTo>
                  <a:pt x="425" y="232"/>
                </a:lnTo>
                <a:lnTo>
                  <a:pt x="441" y="236"/>
                </a:lnTo>
                <a:lnTo>
                  <a:pt x="457" y="228"/>
                </a:lnTo>
                <a:lnTo>
                  <a:pt x="473" y="232"/>
                </a:lnTo>
                <a:lnTo>
                  <a:pt x="489" y="240"/>
                </a:lnTo>
                <a:lnTo>
                  <a:pt x="505" y="236"/>
                </a:lnTo>
                <a:lnTo>
                  <a:pt x="525" y="232"/>
                </a:lnTo>
                <a:lnTo>
                  <a:pt x="541" y="240"/>
                </a:lnTo>
                <a:lnTo>
                  <a:pt x="557" y="236"/>
                </a:lnTo>
                <a:lnTo>
                  <a:pt x="573" y="244"/>
                </a:lnTo>
                <a:lnTo>
                  <a:pt x="589" y="212"/>
                </a:lnTo>
                <a:lnTo>
                  <a:pt x="605" y="232"/>
                </a:lnTo>
                <a:lnTo>
                  <a:pt x="621" y="240"/>
                </a:lnTo>
                <a:lnTo>
                  <a:pt x="637" y="224"/>
                </a:lnTo>
                <a:lnTo>
                  <a:pt x="653" y="232"/>
                </a:lnTo>
                <a:lnTo>
                  <a:pt x="669" y="228"/>
                </a:lnTo>
                <a:lnTo>
                  <a:pt x="685" y="204"/>
                </a:lnTo>
                <a:lnTo>
                  <a:pt x="701" y="156"/>
                </a:lnTo>
                <a:lnTo>
                  <a:pt x="717" y="104"/>
                </a:lnTo>
                <a:lnTo>
                  <a:pt x="733" y="32"/>
                </a:lnTo>
                <a:lnTo>
                  <a:pt x="749" y="16"/>
                </a:lnTo>
                <a:lnTo>
                  <a:pt x="765" y="0"/>
                </a:lnTo>
                <a:lnTo>
                  <a:pt x="785" y="4"/>
                </a:lnTo>
                <a:lnTo>
                  <a:pt x="801" y="20"/>
                </a:lnTo>
                <a:lnTo>
                  <a:pt x="817" y="40"/>
                </a:lnTo>
                <a:lnTo>
                  <a:pt x="833" y="72"/>
                </a:lnTo>
                <a:lnTo>
                  <a:pt x="849" y="64"/>
                </a:lnTo>
                <a:lnTo>
                  <a:pt x="865" y="108"/>
                </a:lnTo>
                <a:lnTo>
                  <a:pt x="881" y="140"/>
                </a:lnTo>
                <a:lnTo>
                  <a:pt x="897" y="188"/>
                </a:lnTo>
                <a:lnTo>
                  <a:pt x="913" y="220"/>
                </a:lnTo>
                <a:lnTo>
                  <a:pt x="929" y="240"/>
                </a:lnTo>
                <a:lnTo>
                  <a:pt x="945" y="244"/>
                </a:lnTo>
                <a:lnTo>
                  <a:pt x="961" y="236"/>
                </a:lnTo>
                <a:lnTo>
                  <a:pt x="977" y="236"/>
                </a:lnTo>
                <a:lnTo>
                  <a:pt x="993" y="228"/>
                </a:lnTo>
                <a:lnTo>
                  <a:pt x="1009" y="232"/>
                </a:lnTo>
                <a:lnTo>
                  <a:pt x="1029" y="232"/>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0" name="Freeform 131"/>
          <p:cNvSpPr>
            <a:spLocks/>
          </p:cNvSpPr>
          <p:nvPr/>
        </p:nvSpPr>
        <p:spPr bwMode="auto">
          <a:xfrm>
            <a:off x="2903008" y="5360988"/>
            <a:ext cx="1769666" cy="12700"/>
          </a:xfrm>
          <a:custGeom>
            <a:avLst/>
            <a:gdLst>
              <a:gd name="T0" fmla="*/ 20 w 1029"/>
              <a:gd name="T1" fmla="*/ 0 h 8"/>
              <a:gd name="T2" fmla="*/ 52 w 1029"/>
              <a:gd name="T3" fmla="*/ 0 h 8"/>
              <a:gd name="T4" fmla="*/ 84 w 1029"/>
              <a:gd name="T5" fmla="*/ 0 h 8"/>
              <a:gd name="T6" fmla="*/ 116 w 1029"/>
              <a:gd name="T7" fmla="*/ 0 h 8"/>
              <a:gd name="T8" fmla="*/ 149 w 1029"/>
              <a:gd name="T9" fmla="*/ 4 h 8"/>
              <a:gd name="T10" fmla="*/ 181 w 1029"/>
              <a:gd name="T11" fmla="*/ 4 h 8"/>
              <a:gd name="T12" fmla="*/ 213 w 1029"/>
              <a:gd name="T13" fmla="*/ 0 h 8"/>
              <a:gd name="T14" fmla="*/ 245 w 1029"/>
              <a:gd name="T15" fmla="*/ 4 h 8"/>
              <a:gd name="T16" fmla="*/ 281 w 1029"/>
              <a:gd name="T17" fmla="*/ 8 h 8"/>
              <a:gd name="T18" fmla="*/ 313 w 1029"/>
              <a:gd name="T19" fmla="*/ 4 h 8"/>
              <a:gd name="T20" fmla="*/ 345 w 1029"/>
              <a:gd name="T21" fmla="*/ 0 h 8"/>
              <a:gd name="T22" fmla="*/ 377 w 1029"/>
              <a:gd name="T23" fmla="*/ 0 h 8"/>
              <a:gd name="T24" fmla="*/ 409 w 1029"/>
              <a:gd name="T25" fmla="*/ 0 h 8"/>
              <a:gd name="T26" fmla="*/ 441 w 1029"/>
              <a:gd name="T27" fmla="*/ 0 h 8"/>
              <a:gd name="T28" fmla="*/ 473 w 1029"/>
              <a:gd name="T29" fmla="*/ 0 h 8"/>
              <a:gd name="T30" fmla="*/ 505 w 1029"/>
              <a:gd name="T31" fmla="*/ 0 h 8"/>
              <a:gd name="T32" fmla="*/ 541 w 1029"/>
              <a:gd name="T33" fmla="*/ 0 h 8"/>
              <a:gd name="T34" fmla="*/ 573 w 1029"/>
              <a:gd name="T35" fmla="*/ 0 h 8"/>
              <a:gd name="T36" fmla="*/ 605 w 1029"/>
              <a:gd name="T37" fmla="*/ 0 h 8"/>
              <a:gd name="T38" fmla="*/ 637 w 1029"/>
              <a:gd name="T39" fmla="*/ 0 h 8"/>
              <a:gd name="T40" fmla="*/ 669 w 1029"/>
              <a:gd name="T41" fmla="*/ 0 h 8"/>
              <a:gd name="T42" fmla="*/ 701 w 1029"/>
              <a:gd name="T43" fmla="*/ 0 h 8"/>
              <a:gd name="T44" fmla="*/ 733 w 1029"/>
              <a:gd name="T45" fmla="*/ 0 h 8"/>
              <a:gd name="T46" fmla="*/ 765 w 1029"/>
              <a:gd name="T47" fmla="*/ 0 h 8"/>
              <a:gd name="T48" fmla="*/ 801 w 1029"/>
              <a:gd name="T49" fmla="*/ 0 h 8"/>
              <a:gd name="T50" fmla="*/ 833 w 1029"/>
              <a:gd name="T51" fmla="*/ 0 h 8"/>
              <a:gd name="T52" fmla="*/ 865 w 1029"/>
              <a:gd name="T53" fmla="*/ 0 h 8"/>
              <a:gd name="T54" fmla="*/ 897 w 1029"/>
              <a:gd name="T55" fmla="*/ 0 h 8"/>
              <a:gd name="T56" fmla="*/ 929 w 1029"/>
              <a:gd name="T57" fmla="*/ 0 h 8"/>
              <a:gd name="T58" fmla="*/ 961 w 1029"/>
              <a:gd name="T59" fmla="*/ 0 h 8"/>
              <a:gd name="T60" fmla="*/ 993 w 1029"/>
              <a:gd name="T61" fmla="*/ 0 h 8"/>
              <a:gd name="T62" fmla="*/ 1029 w 1029"/>
              <a:gd name="T6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
                <a:moveTo>
                  <a:pt x="0" y="0"/>
                </a:moveTo>
                <a:lnTo>
                  <a:pt x="20" y="0"/>
                </a:lnTo>
                <a:lnTo>
                  <a:pt x="36" y="0"/>
                </a:lnTo>
                <a:lnTo>
                  <a:pt x="52" y="0"/>
                </a:lnTo>
                <a:lnTo>
                  <a:pt x="68" y="0"/>
                </a:lnTo>
                <a:lnTo>
                  <a:pt x="84" y="0"/>
                </a:lnTo>
                <a:lnTo>
                  <a:pt x="100" y="0"/>
                </a:lnTo>
                <a:lnTo>
                  <a:pt x="116" y="0"/>
                </a:lnTo>
                <a:lnTo>
                  <a:pt x="133" y="4"/>
                </a:lnTo>
                <a:lnTo>
                  <a:pt x="149" y="4"/>
                </a:lnTo>
                <a:lnTo>
                  <a:pt x="165" y="4"/>
                </a:lnTo>
                <a:lnTo>
                  <a:pt x="181" y="4"/>
                </a:lnTo>
                <a:lnTo>
                  <a:pt x="197" y="0"/>
                </a:lnTo>
                <a:lnTo>
                  <a:pt x="213" y="0"/>
                </a:lnTo>
                <a:lnTo>
                  <a:pt x="229" y="0"/>
                </a:lnTo>
                <a:lnTo>
                  <a:pt x="245" y="4"/>
                </a:lnTo>
                <a:lnTo>
                  <a:pt x="265" y="4"/>
                </a:lnTo>
                <a:lnTo>
                  <a:pt x="281" y="8"/>
                </a:lnTo>
                <a:lnTo>
                  <a:pt x="297" y="4"/>
                </a:lnTo>
                <a:lnTo>
                  <a:pt x="313" y="4"/>
                </a:lnTo>
                <a:lnTo>
                  <a:pt x="329" y="0"/>
                </a:lnTo>
                <a:lnTo>
                  <a:pt x="345" y="0"/>
                </a:lnTo>
                <a:lnTo>
                  <a:pt x="361" y="0"/>
                </a:lnTo>
                <a:lnTo>
                  <a:pt x="377" y="0"/>
                </a:lnTo>
                <a:lnTo>
                  <a:pt x="393" y="0"/>
                </a:lnTo>
                <a:lnTo>
                  <a:pt x="409" y="0"/>
                </a:lnTo>
                <a:lnTo>
                  <a:pt x="425" y="0"/>
                </a:lnTo>
                <a:lnTo>
                  <a:pt x="441" y="0"/>
                </a:lnTo>
                <a:lnTo>
                  <a:pt x="457" y="0"/>
                </a:lnTo>
                <a:lnTo>
                  <a:pt x="473" y="0"/>
                </a:lnTo>
                <a:lnTo>
                  <a:pt x="489" y="0"/>
                </a:lnTo>
                <a:lnTo>
                  <a:pt x="505" y="0"/>
                </a:lnTo>
                <a:lnTo>
                  <a:pt x="525" y="0"/>
                </a:lnTo>
                <a:lnTo>
                  <a:pt x="541" y="0"/>
                </a:lnTo>
                <a:lnTo>
                  <a:pt x="557" y="0"/>
                </a:lnTo>
                <a:lnTo>
                  <a:pt x="573" y="0"/>
                </a:lnTo>
                <a:lnTo>
                  <a:pt x="589" y="0"/>
                </a:lnTo>
                <a:lnTo>
                  <a:pt x="605" y="0"/>
                </a:lnTo>
                <a:lnTo>
                  <a:pt x="621" y="0"/>
                </a:lnTo>
                <a:lnTo>
                  <a:pt x="637" y="0"/>
                </a:lnTo>
                <a:lnTo>
                  <a:pt x="653" y="0"/>
                </a:lnTo>
                <a:lnTo>
                  <a:pt x="669" y="0"/>
                </a:lnTo>
                <a:lnTo>
                  <a:pt x="685" y="0"/>
                </a:lnTo>
                <a:lnTo>
                  <a:pt x="701" y="0"/>
                </a:lnTo>
                <a:lnTo>
                  <a:pt x="717" y="0"/>
                </a:lnTo>
                <a:lnTo>
                  <a:pt x="733" y="0"/>
                </a:lnTo>
                <a:lnTo>
                  <a:pt x="749" y="0"/>
                </a:lnTo>
                <a:lnTo>
                  <a:pt x="765" y="0"/>
                </a:lnTo>
                <a:lnTo>
                  <a:pt x="785" y="0"/>
                </a:lnTo>
                <a:lnTo>
                  <a:pt x="801" y="0"/>
                </a:lnTo>
                <a:lnTo>
                  <a:pt x="817" y="0"/>
                </a:lnTo>
                <a:lnTo>
                  <a:pt x="833" y="0"/>
                </a:lnTo>
                <a:lnTo>
                  <a:pt x="849" y="0"/>
                </a:lnTo>
                <a:lnTo>
                  <a:pt x="865" y="0"/>
                </a:lnTo>
                <a:lnTo>
                  <a:pt x="881" y="0"/>
                </a:lnTo>
                <a:lnTo>
                  <a:pt x="897" y="0"/>
                </a:lnTo>
                <a:lnTo>
                  <a:pt x="913" y="0"/>
                </a:lnTo>
                <a:lnTo>
                  <a:pt x="929" y="0"/>
                </a:lnTo>
                <a:lnTo>
                  <a:pt x="945" y="0"/>
                </a:lnTo>
                <a:lnTo>
                  <a:pt x="961" y="0"/>
                </a:lnTo>
                <a:lnTo>
                  <a:pt x="977" y="0"/>
                </a:lnTo>
                <a:lnTo>
                  <a:pt x="993" y="0"/>
                </a:lnTo>
                <a:lnTo>
                  <a:pt x="1009" y="0"/>
                </a:lnTo>
                <a:lnTo>
                  <a:pt x="1029" y="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1" name="Freeform 132"/>
          <p:cNvSpPr>
            <a:spLocks/>
          </p:cNvSpPr>
          <p:nvPr/>
        </p:nvSpPr>
        <p:spPr bwMode="auto">
          <a:xfrm>
            <a:off x="2903008" y="4992688"/>
            <a:ext cx="1769666" cy="717550"/>
          </a:xfrm>
          <a:custGeom>
            <a:avLst/>
            <a:gdLst>
              <a:gd name="T0" fmla="*/ 20 w 1029"/>
              <a:gd name="T1" fmla="*/ 228 h 452"/>
              <a:gd name="T2" fmla="*/ 52 w 1029"/>
              <a:gd name="T3" fmla="*/ 232 h 452"/>
              <a:gd name="T4" fmla="*/ 84 w 1029"/>
              <a:gd name="T5" fmla="*/ 244 h 452"/>
              <a:gd name="T6" fmla="*/ 116 w 1029"/>
              <a:gd name="T7" fmla="*/ 240 h 452"/>
              <a:gd name="T8" fmla="*/ 149 w 1029"/>
              <a:gd name="T9" fmla="*/ 236 h 452"/>
              <a:gd name="T10" fmla="*/ 181 w 1029"/>
              <a:gd name="T11" fmla="*/ 292 h 452"/>
              <a:gd name="T12" fmla="*/ 213 w 1029"/>
              <a:gd name="T13" fmla="*/ 392 h 452"/>
              <a:gd name="T14" fmla="*/ 245 w 1029"/>
              <a:gd name="T15" fmla="*/ 452 h 452"/>
              <a:gd name="T16" fmla="*/ 281 w 1029"/>
              <a:gd name="T17" fmla="*/ 352 h 452"/>
              <a:gd name="T18" fmla="*/ 313 w 1029"/>
              <a:gd name="T19" fmla="*/ 204 h 452"/>
              <a:gd name="T20" fmla="*/ 345 w 1029"/>
              <a:gd name="T21" fmla="*/ 156 h 452"/>
              <a:gd name="T22" fmla="*/ 377 w 1029"/>
              <a:gd name="T23" fmla="*/ 204 h 452"/>
              <a:gd name="T24" fmla="*/ 409 w 1029"/>
              <a:gd name="T25" fmla="*/ 216 h 452"/>
              <a:gd name="T26" fmla="*/ 441 w 1029"/>
              <a:gd name="T27" fmla="*/ 236 h 452"/>
              <a:gd name="T28" fmla="*/ 473 w 1029"/>
              <a:gd name="T29" fmla="*/ 232 h 452"/>
              <a:gd name="T30" fmla="*/ 505 w 1029"/>
              <a:gd name="T31" fmla="*/ 236 h 452"/>
              <a:gd name="T32" fmla="*/ 541 w 1029"/>
              <a:gd name="T33" fmla="*/ 240 h 452"/>
              <a:gd name="T34" fmla="*/ 573 w 1029"/>
              <a:gd name="T35" fmla="*/ 244 h 452"/>
              <a:gd name="T36" fmla="*/ 605 w 1029"/>
              <a:gd name="T37" fmla="*/ 232 h 452"/>
              <a:gd name="T38" fmla="*/ 637 w 1029"/>
              <a:gd name="T39" fmla="*/ 224 h 452"/>
              <a:gd name="T40" fmla="*/ 669 w 1029"/>
              <a:gd name="T41" fmla="*/ 228 h 452"/>
              <a:gd name="T42" fmla="*/ 701 w 1029"/>
              <a:gd name="T43" fmla="*/ 156 h 452"/>
              <a:gd name="T44" fmla="*/ 733 w 1029"/>
              <a:gd name="T45" fmla="*/ 32 h 452"/>
              <a:gd name="T46" fmla="*/ 765 w 1029"/>
              <a:gd name="T47" fmla="*/ 0 h 452"/>
              <a:gd name="T48" fmla="*/ 801 w 1029"/>
              <a:gd name="T49" fmla="*/ 20 h 452"/>
              <a:gd name="T50" fmla="*/ 833 w 1029"/>
              <a:gd name="T51" fmla="*/ 72 h 452"/>
              <a:gd name="T52" fmla="*/ 865 w 1029"/>
              <a:gd name="T53" fmla="*/ 108 h 452"/>
              <a:gd name="T54" fmla="*/ 897 w 1029"/>
              <a:gd name="T55" fmla="*/ 188 h 452"/>
              <a:gd name="T56" fmla="*/ 929 w 1029"/>
              <a:gd name="T57" fmla="*/ 240 h 452"/>
              <a:gd name="T58" fmla="*/ 961 w 1029"/>
              <a:gd name="T59" fmla="*/ 236 h 452"/>
              <a:gd name="T60" fmla="*/ 993 w 1029"/>
              <a:gd name="T61" fmla="*/ 228 h 452"/>
              <a:gd name="T62" fmla="*/ 1029 w 1029"/>
              <a:gd name="T63" fmla="*/ 2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52">
                <a:moveTo>
                  <a:pt x="0" y="232"/>
                </a:moveTo>
                <a:lnTo>
                  <a:pt x="20" y="228"/>
                </a:lnTo>
                <a:lnTo>
                  <a:pt x="36" y="232"/>
                </a:lnTo>
                <a:lnTo>
                  <a:pt x="52" y="232"/>
                </a:lnTo>
                <a:lnTo>
                  <a:pt x="68" y="232"/>
                </a:lnTo>
                <a:lnTo>
                  <a:pt x="84" y="244"/>
                </a:lnTo>
                <a:lnTo>
                  <a:pt x="100" y="220"/>
                </a:lnTo>
                <a:lnTo>
                  <a:pt x="116" y="240"/>
                </a:lnTo>
                <a:lnTo>
                  <a:pt x="133" y="240"/>
                </a:lnTo>
                <a:lnTo>
                  <a:pt x="149" y="236"/>
                </a:lnTo>
                <a:lnTo>
                  <a:pt x="165" y="252"/>
                </a:lnTo>
                <a:lnTo>
                  <a:pt x="181" y="292"/>
                </a:lnTo>
                <a:lnTo>
                  <a:pt x="197" y="328"/>
                </a:lnTo>
                <a:lnTo>
                  <a:pt x="213" y="392"/>
                </a:lnTo>
                <a:lnTo>
                  <a:pt x="229" y="452"/>
                </a:lnTo>
                <a:lnTo>
                  <a:pt x="245" y="452"/>
                </a:lnTo>
                <a:lnTo>
                  <a:pt x="265" y="424"/>
                </a:lnTo>
                <a:lnTo>
                  <a:pt x="281" y="352"/>
                </a:lnTo>
                <a:lnTo>
                  <a:pt x="297" y="288"/>
                </a:lnTo>
                <a:lnTo>
                  <a:pt x="313" y="204"/>
                </a:lnTo>
                <a:lnTo>
                  <a:pt x="329" y="168"/>
                </a:lnTo>
                <a:lnTo>
                  <a:pt x="345" y="156"/>
                </a:lnTo>
                <a:lnTo>
                  <a:pt x="361" y="172"/>
                </a:lnTo>
                <a:lnTo>
                  <a:pt x="377" y="204"/>
                </a:lnTo>
                <a:lnTo>
                  <a:pt x="393" y="228"/>
                </a:lnTo>
                <a:lnTo>
                  <a:pt x="409" y="216"/>
                </a:lnTo>
                <a:lnTo>
                  <a:pt x="425" y="232"/>
                </a:lnTo>
                <a:lnTo>
                  <a:pt x="441" y="236"/>
                </a:lnTo>
                <a:lnTo>
                  <a:pt x="457" y="228"/>
                </a:lnTo>
                <a:lnTo>
                  <a:pt x="473" y="232"/>
                </a:lnTo>
                <a:lnTo>
                  <a:pt x="489" y="240"/>
                </a:lnTo>
                <a:lnTo>
                  <a:pt x="505" y="236"/>
                </a:lnTo>
                <a:lnTo>
                  <a:pt x="525" y="232"/>
                </a:lnTo>
                <a:lnTo>
                  <a:pt x="541" y="240"/>
                </a:lnTo>
                <a:lnTo>
                  <a:pt x="557" y="236"/>
                </a:lnTo>
                <a:lnTo>
                  <a:pt x="573" y="244"/>
                </a:lnTo>
                <a:lnTo>
                  <a:pt x="589" y="212"/>
                </a:lnTo>
                <a:lnTo>
                  <a:pt x="605" y="232"/>
                </a:lnTo>
                <a:lnTo>
                  <a:pt x="621" y="240"/>
                </a:lnTo>
                <a:lnTo>
                  <a:pt x="637" y="224"/>
                </a:lnTo>
                <a:lnTo>
                  <a:pt x="653" y="232"/>
                </a:lnTo>
                <a:lnTo>
                  <a:pt x="669" y="228"/>
                </a:lnTo>
                <a:lnTo>
                  <a:pt x="685" y="204"/>
                </a:lnTo>
                <a:lnTo>
                  <a:pt x="701" y="156"/>
                </a:lnTo>
                <a:lnTo>
                  <a:pt x="717" y="104"/>
                </a:lnTo>
                <a:lnTo>
                  <a:pt x="733" y="32"/>
                </a:lnTo>
                <a:lnTo>
                  <a:pt x="749" y="16"/>
                </a:lnTo>
                <a:lnTo>
                  <a:pt x="765" y="0"/>
                </a:lnTo>
                <a:lnTo>
                  <a:pt x="785" y="4"/>
                </a:lnTo>
                <a:lnTo>
                  <a:pt x="801" y="20"/>
                </a:lnTo>
                <a:lnTo>
                  <a:pt x="817" y="40"/>
                </a:lnTo>
                <a:lnTo>
                  <a:pt x="833" y="72"/>
                </a:lnTo>
                <a:lnTo>
                  <a:pt x="849" y="64"/>
                </a:lnTo>
                <a:lnTo>
                  <a:pt x="865" y="108"/>
                </a:lnTo>
                <a:lnTo>
                  <a:pt x="881" y="140"/>
                </a:lnTo>
                <a:lnTo>
                  <a:pt x="897" y="188"/>
                </a:lnTo>
                <a:lnTo>
                  <a:pt x="913" y="220"/>
                </a:lnTo>
                <a:lnTo>
                  <a:pt x="929" y="240"/>
                </a:lnTo>
                <a:lnTo>
                  <a:pt x="945" y="244"/>
                </a:lnTo>
                <a:lnTo>
                  <a:pt x="961" y="236"/>
                </a:lnTo>
                <a:lnTo>
                  <a:pt x="977" y="236"/>
                </a:lnTo>
                <a:lnTo>
                  <a:pt x="993" y="228"/>
                </a:lnTo>
                <a:lnTo>
                  <a:pt x="1009" y="232"/>
                </a:lnTo>
                <a:lnTo>
                  <a:pt x="1029" y="232"/>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2" name="Freeform 133"/>
          <p:cNvSpPr>
            <a:spLocks/>
          </p:cNvSpPr>
          <p:nvPr/>
        </p:nvSpPr>
        <p:spPr bwMode="auto">
          <a:xfrm>
            <a:off x="2903008" y="4637088"/>
            <a:ext cx="1769666" cy="730250"/>
          </a:xfrm>
          <a:custGeom>
            <a:avLst/>
            <a:gdLst>
              <a:gd name="T0" fmla="*/ 36 w 1029"/>
              <a:gd name="T1" fmla="*/ 456 h 460"/>
              <a:gd name="T2" fmla="*/ 84 w 1029"/>
              <a:gd name="T3" fmla="*/ 452 h 460"/>
              <a:gd name="T4" fmla="*/ 133 w 1029"/>
              <a:gd name="T5" fmla="*/ 436 h 460"/>
              <a:gd name="T6" fmla="*/ 181 w 1029"/>
              <a:gd name="T7" fmla="*/ 288 h 460"/>
              <a:gd name="T8" fmla="*/ 229 w 1029"/>
              <a:gd name="T9" fmla="*/ 28 h 460"/>
              <a:gd name="T10" fmla="*/ 281 w 1029"/>
              <a:gd name="T11" fmla="*/ 104 h 460"/>
              <a:gd name="T12" fmla="*/ 329 w 1029"/>
              <a:gd name="T13" fmla="*/ 360 h 460"/>
              <a:gd name="T14" fmla="*/ 377 w 1029"/>
              <a:gd name="T15" fmla="*/ 444 h 460"/>
              <a:gd name="T16" fmla="*/ 425 w 1029"/>
              <a:gd name="T17" fmla="*/ 452 h 460"/>
              <a:gd name="T18" fmla="*/ 473 w 1029"/>
              <a:gd name="T19" fmla="*/ 452 h 460"/>
              <a:gd name="T20" fmla="*/ 525 w 1029"/>
              <a:gd name="T21" fmla="*/ 456 h 460"/>
              <a:gd name="T22" fmla="*/ 573 w 1029"/>
              <a:gd name="T23" fmla="*/ 452 h 460"/>
              <a:gd name="T24" fmla="*/ 621 w 1029"/>
              <a:gd name="T25" fmla="*/ 452 h 460"/>
              <a:gd name="T26" fmla="*/ 669 w 1029"/>
              <a:gd name="T27" fmla="*/ 456 h 460"/>
              <a:gd name="T28" fmla="*/ 717 w 1029"/>
              <a:gd name="T29" fmla="*/ 456 h 460"/>
              <a:gd name="T30" fmla="*/ 765 w 1029"/>
              <a:gd name="T31" fmla="*/ 456 h 460"/>
              <a:gd name="T32" fmla="*/ 817 w 1029"/>
              <a:gd name="T33" fmla="*/ 456 h 460"/>
              <a:gd name="T34" fmla="*/ 865 w 1029"/>
              <a:gd name="T35" fmla="*/ 456 h 460"/>
              <a:gd name="T36" fmla="*/ 913 w 1029"/>
              <a:gd name="T37" fmla="*/ 456 h 460"/>
              <a:gd name="T38" fmla="*/ 961 w 1029"/>
              <a:gd name="T39" fmla="*/ 456 h 460"/>
              <a:gd name="T40" fmla="*/ 1009 w 1029"/>
              <a:gd name="T41" fmla="*/ 456 h 460"/>
              <a:gd name="T42" fmla="*/ 1009 w 1029"/>
              <a:gd name="T43" fmla="*/ 460 h 460"/>
              <a:gd name="T44" fmla="*/ 961 w 1029"/>
              <a:gd name="T45" fmla="*/ 460 h 460"/>
              <a:gd name="T46" fmla="*/ 913 w 1029"/>
              <a:gd name="T47" fmla="*/ 460 h 460"/>
              <a:gd name="T48" fmla="*/ 865 w 1029"/>
              <a:gd name="T49" fmla="*/ 460 h 460"/>
              <a:gd name="T50" fmla="*/ 817 w 1029"/>
              <a:gd name="T51" fmla="*/ 460 h 460"/>
              <a:gd name="T52" fmla="*/ 765 w 1029"/>
              <a:gd name="T53" fmla="*/ 460 h 460"/>
              <a:gd name="T54" fmla="*/ 717 w 1029"/>
              <a:gd name="T55" fmla="*/ 460 h 460"/>
              <a:gd name="T56" fmla="*/ 669 w 1029"/>
              <a:gd name="T57" fmla="*/ 460 h 460"/>
              <a:gd name="T58" fmla="*/ 621 w 1029"/>
              <a:gd name="T59" fmla="*/ 460 h 460"/>
              <a:gd name="T60" fmla="*/ 573 w 1029"/>
              <a:gd name="T61" fmla="*/ 460 h 460"/>
              <a:gd name="T62" fmla="*/ 525 w 1029"/>
              <a:gd name="T63" fmla="*/ 460 h 460"/>
              <a:gd name="T64" fmla="*/ 473 w 1029"/>
              <a:gd name="T65" fmla="*/ 460 h 460"/>
              <a:gd name="T66" fmla="*/ 425 w 1029"/>
              <a:gd name="T67" fmla="*/ 460 h 460"/>
              <a:gd name="T68" fmla="*/ 377 w 1029"/>
              <a:gd name="T69" fmla="*/ 448 h 460"/>
              <a:gd name="T70" fmla="*/ 329 w 1029"/>
              <a:gd name="T71" fmla="*/ 364 h 460"/>
              <a:gd name="T72" fmla="*/ 281 w 1029"/>
              <a:gd name="T73" fmla="*/ 112 h 460"/>
              <a:gd name="T74" fmla="*/ 229 w 1029"/>
              <a:gd name="T75" fmla="*/ 32 h 460"/>
              <a:gd name="T76" fmla="*/ 181 w 1029"/>
              <a:gd name="T77" fmla="*/ 292 h 460"/>
              <a:gd name="T78" fmla="*/ 133 w 1029"/>
              <a:gd name="T79" fmla="*/ 440 h 460"/>
              <a:gd name="T80" fmla="*/ 84 w 1029"/>
              <a:gd name="T81" fmla="*/ 460 h 460"/>
              <a:gd name="T82" fmla="*/ 36 w 1029"/>
              <a:gd name="T83" fmla="*/ 460 h 460"/>
              <a:gd name="T84" fmla="*/ 0 w 1029"/>
              <a:gd name="T85" fmla="*/ 45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460">
                <a:moveTo>
                  <a:pt x="0" y="456"/>
                </a:moveTo>
                <a:lnTo>
                  <a:pt x="20" y="456"/>
                </a:lnTo>
                <a:lnTo>
                  <a:pt x="36" y="456"/>
                </a:lnTo>
                <a:lnTo>
                  <a:pt x="52" y="456"/>
                </a:lnTo>
                <a:lnTo>
                  <a:pt x="68" y="456"/>
                </a:lnTo>
                <a:lnTo>
                  <a:pt x="84" y="452"/>
                </a:lnTo>
                <a:lnTo>
                  <a:pt x="100" y="452"/>
                </a:lnTo>
                <a:lnTo>
                  <a:pt x="116" y="448"/>
                </a:lnTo>
                <a:lnTo>
                  <a:pt x="133" y="436"/>
                </a:lnTo>
                <a:lnTo>
                  <a:pt x="149" y="408"/>
                </a:lnTo>
                <a:lnTo>
                  <a:pt x="165" y="360"/>
                </a:lnTo>
                <a:lnTo>
                  <a:pt x="181" y="288"/>
                </a:lnTo>
                <a:lnTo>
                  <a:pt x="197" y="196"/>
                </a:lnTo>
                <a:lnTo>
                  <a:pt x="213" y="100"/>
                </a:lnTo>
                <a:lnTo>
                  <a:pt x="229" y="28"/>
                </a:lnTo>
                <a:lnTo>
                  <a:pt x="245" y="0"/>
                </a:lnTo>
                <a:lnTo>
                  <a:pt x="265" y="32"/>
                </a:lnTo>
                <a:lnTo>
                  <a:pt x="281" y="104"/>
                </a:lnTo>
                <a:lnTo>
                  <a:pt x="297" y="200"/>
                </a:lnTo>
                <a:lnTo>
                  <a:pt x="313" y="288"/>
                </a:lnTo>
                <a:lnTo>
                  <a:pt x="329" y="360"/>
                </a:lnTo>
                <a:lnTo>
                  <a:pt x="345" y="404"/>
                </a:lnTo>
                <a:lnTo>
                  <a:pt x="361" y="432"/>
                </a:lnTo>
                <a:lnTo>
                  <a:pt x="377" y="444"/>
                </a:lnTo>
                <a:lnTo>
                  <a:pt x="393" y="452"/>
                </a:lnTo>
                <a:lnTo>
                  <a:pt x="409" y="452"/>
                </a:lnTo>
                <a:lnTo>
                  <a:pt x="425" y="452"/>
                </a:lnTo>
                <a:lnTo>
                  <a:pt x="441" y="452"/>
                </a:lnTo>
                <a:lnTo>
                  <a:pt x="457" y="456"/>
                </a:lnTo>
                <a:lnTo>
                  <a:pt x="473" y="452"/>
                </a:lnTo>
                <a:lnTo>
                  <a:pt x="489" y="456"/>
                </a:lnTo>
                <a:lnTo>
                  <a:pt x="505" y="456"/>
                </a:lnTo>
                <a:lnTo>
                  <a:pt x="525" y="456"/>
                </a:lnTo>
                <a:lnTo>
                  <a:pt x="541" y="452"/>
                </a:lnTo>
                <a:lnTo>
                  <a:pt x="557" y="456"/>
                </a:lnTo>
                <a:lnTo>
                  <a:pt x="573" y="452"/>
                </a:lnTo>
                <a:lnTo>
                  <a:pt x="589" y="456"/>
                </a:lnTo>
                <a:lnTo>
                  <a:pt x="605" y="452"/>
                </a:lnTo>
                <a:lnTo>
                  <a:pt x="621" y="452"/>
                </a:lnTo>
                <a:lnTo>
                  <a:pt x="637" y="456"/>
                </a:lnTo>
                <a:lnTo>
                  <a:pt x="653" y="456"/>
                </a:lnTo>
                <a:lnTo>
                  <a:pt x="669" y="456"/>
                </a:lnTo>
                <a:lnTo>
                  <a:pt x="685" y="452"/>
                </a:lnTo>
                <a:lnTo>
                  <a:pt x="701" y="456"/>
                </a:lnTo>
                <a:lnTo>
                  <a:pt x="717" y="456"/>
                </a:lnTo>
                <a:lnTo>
                  <a:pt x="733" y="452"/>
                </a:lnTo>
                <a:lnTo>
                  <a:pt x="749" y="452"/>
                </a:lnTo>
                <a:lnTo>
                  <a:pt x="765" y="456"/>
                </a:lnTo>
                <a:lnTo>
                  <a:pt x="785" y="452"/>
                </a:lnTo>
                <a:lnTo>
                  <a:pt x="801" y="456"/>
                </a:lnTo>
                <a:lnTo>
                  <a:pt x="817" y="456"/>
                </a:lnTo>
                <a:lnTo>
                  <a:pt x="833" y="452"/>
                </a:lnTo>
                <a:lnTo>
                  <a:pt x="849" y="452"/>
                </a:lnTo>
                <a:lnTo>
                  <a:pt x="865" y="456"/>
                </a:lnTo>
                <a:lnTo>
                  <a:pt x="881" y="452"/>
                </a:lnTo>
                <a:lnTo>
                  <a:pt x="897" y="456"/>
                </a:lnTo>
                <a:lnTo>
                  <a:pt x="913" y="456"/>
                </a:lnTo>
                <a:lnTo>
                  <a:pt x="929" y="456"/>
                </a:lnTo>
                <a:lnTo>
                  <a:pt x="945" y="456"/>
                </a:lnTo>
                <a:lnTo>
                  <a:pt x="961" y="456"/>
                </a:lnTo>
                <a:lnTo>
                  <a:pt x="977" y="452"/>
                </a:lnTo>
                <a:lnTo>
                  <a:pt x="993" y="452"/>
                </a:lnTo>
                <a:lnTo>
                  <a:pt x="1009" y="456"/>
                </a:lnTo>
                <a:lnTo>
                  <a:pt x="1029" y="452"/>
                </a:lnTo>
                <a:lnTo>
                  <a:pt x="1029" y="456"/>
                </a:lnTo>
                <a:lnTo>
                  <a:pt x="1009" y="460"/>
                </a:lnTo>
                <a:lnTo>
                  <a:pt x="993" y="460"/>
                </a:lnTo>
                <a:lnTo>
                  <a:pt x="977" y="460"/>
                </a:lnTo>
                <a:lnTo>
                  <a:pt x="961" y="460"/>
                </a:lnTo>
                <a:lnTo>
                  <a:pt x="945" y="460"/>
                </a:lnTo>
                <a:lnTo>
                  <a:pt x="929" y="460"/>
                </a:lnTo>
                <a:lnTo>
                  <a:pt x="913" y="460"/>
                </a:lnTo>
                <a:lnTo>
                  <a:pt x="897" y="460"/>
                </a:lnTo>
                <a:lnTo>
                  <a:pt x="881" y="460"/>
                </a:lnTo>
                <a:lnTo>
                  <a:pt x="865" y="460"/>
                </a:lnTo>
                <a:lnTo>
                  <a:pt x="849" y="460"/>
                </a:lnTo>
                <a:lnTo>
                  <a:pt x="833" y="460"/>
                </a:lnTo>
                <a:lnTo>
                  <a:pt x="817" y="460"/>
                </a:lnTo>
                <a:lnTo>
                  <a:pt x="801" y="460"/>
                </a:lnTo>
                <a:lnTo>
                  <a:pt x="785" y="460"/>
                </a:lnTo>
                <a:lnTo>
                  <a:pt x="765" y="460"/>
                </a:lnTo>
                <a:lnTo>
                  <a:pt x="749" y="460"/>
                </a:lnTo>
                <a:lnTo>
                  <a:pt x="733" y="460"/>
                </a:lnTo>
                <a:lnTo>
                  <a:pt x="717" y="460"/>
                </a:lnTo>
                <a:lnTo>
                  <a:pt x="701" y="460"/>
                </a:lnTo>
                <a:lnTo>
                  <a:pt x="685" y="460"/>
                </a:lnTo>
                <a:lnTo>
                  <a:pt x="669" y="460"/>
                </a:lnTo>
                <a:lnTo>
                  <a:pt x="653" y="460"/>
                </a:lnTo>
                <a:lnTo>
                  <a:pt x="637" y="460"/>
                </a:lnTo>
                <a:lnTo>
                  <a:pt x="621" y="460"/>
                </a:lnTo>
                <a:lnTo>
                  <a:pt x="605" y="460"/>
                </a:lnTo>
                <a:lnTo>
                  <a:pt x="589" y="460"/>
                </a:lnTo>
                <a:lnTo>
                  <a:pt x="573" y="460"/>
                </a:lnTo>
                <a:lnTo>
                  <a:pt x="557" y="460"/>
                </a:lnTo>
                <a:lnTo>
                  <a:pt x="541" y="460"/>
                </a:lnTo>
                <a:lnTo>
                  <a:pt x="525" y="460"/>
                </a:lnTo>
                <a:lnTo>
                  <a:pt x="505" y="460"/>
                </a:lnTo>
                <a:lnTo>
                  <a:pt x="489" y="460"/>
                </a:lnTo>
                <a:lnTo>
                  <a:pt x="473" y="460"/>
                </a:lnTo>
                <a:lnTo>
                  <a:pt x="457" y="460"/>
                </a:lnTo>
                <a:lnTo>
                  <a:pt x="441" y="460"/>
                </a:lnTo>
                <a:lnTo>
                  <a:pt x="425" y="460"/>
                </a:lnTo>
                <a:lnTo>
                  <a:pt x="409" y="456"/>
                </a:lnTo>
                <a:lnTo>
                  <a:pt x="393" y="456"/>
                </a:lnTo>
                <a:lnTo>
                  <a:pt x="377" y="448"/>
                </a:lnTo>
                <a:lnTo>
                  <a:pt x="361" y="436"/>
                </a:lnTo>
                <a:lnTo>
                  <a:pt x="345" y="408"/>
                </a:lnTo>
                <a:lnTo>
                  <a:pt x="329" y="364"/>
                </a:lnTo>
                <a:lnTo>
                  <a:pt x="313" y="292"/>
                </a:lnTo>
                <a:lnTo>
                  <a:pt x="297" y="204"/>
                </a:lnTo>
                <a:lnTo>
                  <a:pt x="281" y="112"/>
                </a:lnTo>
                <a:lnTo>
                  <a:pt x="265" y="36"/>
                </a:lnTo>
                <a:lnTo>
                  <a:pt x="245" y="4"/>
                </a:lnTo>
                <a:lnTo>
                  <a:pt x="229" y="32"/>
                </a:lnTo>
                <a:lnTo>
                  <a:pt x="213" y="104"/>
                </a:lnTo>
                <a:lnTo>
                  <a:pt x="197" y="200"/>
                </a:lnTo>
                <a:lnTo>
                  <a:pt x="181" y="292"/>
                </a:lnTo>
                <a:lnTo>
                  <a:pt x="165" y="368"/>
                </a:lnTo>
                <a:lnTo>
                  <a:pt x="149" y="412"/>
                </a:lnTo>
                <a:lnTo>
                  <a:pt x="133" y="440"/>
                </a:lnTo>
                <a:lnTo>
                  <a:pt x="116" y="452"/>
                </a:lnTo>
                <a:lnTo>
                  <a:pt x="100" y="456"/>
                </a:lnTo>
                <a:lnTo>
                  <a:pt x="84" y="460"/>
                </a:lnTo>
                <a:lnTo>
                  <a:pt x="68" y="460"/>
                </a:lnTo>
                <a:lnTo>
                  <a:pt x="52" y="460"/>
                </a:lnTo>
                <a:lnTo>
                  <a:pt x="36" y="460"/>
                </a:lnTo>
                <a:lnTo>
                  <a:pt x="20" y="460"/>
                </a:lnTo>
                <a:lnTo>
                  <a:pt x="0" y="460"/>
                </a:lnTo>
                <a:lnTo>
                  <a:pt x="0" y="456"/>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353" name="Freeform 134"/>
          <p:cNvSpPr>
            <a:spLocks/>
          </p:cNvSpPr>
          <p:nvPr/>
        </p:nvSpPr>
        <p:spPr bwMode="auto">
          <a:xfrm>
            <a:off x="2903008" y="4637088"/>
            <a:ext cx="1769666" cy="730250"/>
          </a:xfrm>
          <a:custGeom>
            <a:avLst/>
            <a:gdLst>
              <a:gd name="T0" fmla="*/ 36 w 1029"/>
              <a:gd name="T1" fmla="*/ 456 h 460"/>
              <a:gd name="T2" fmla="*/ 84 w 1029"/>
              <a:gd name="T3" fmla="*/ 452 h 460"/>
              <a:gd name="T4" fmla="*/ 133 w 1029"/>
              <a:gd name="T5" fmla="*/ 436 h 460"/>
              <a:gd name="T6" fmla="*/ 181 w 1029"/>
              <a:gd name="T7" fmla="*/ 288 h 460"/>
              <a:gd name="T8" fmla="*/ 229 w 1029"/>
              <a:gd name="T9" fmla="*/ 28 h 460"/>
              <a:gd name="T10" fmla="*/ 281 w 1029"/>
              <a:gd name="T11" fmla="*/ 104 h 460"/>
              <a:gd name="T12" fmla="*/ 329 w 1029"/>
              <a:gd name="T13" fmla="*/ 360 h 460"/>
              <a:gd name="T14" fmla="*/ 377 w 1029"/>
              <a:gd name="T15" fmla="*/ 444 h 460"/>
              <a:gd name="T16" fmla="*/ 425 w 1029"/>
              <a:gd name="T17" fmla="*/ 452 h 460"/>
              <a:gd name="T18" fmla="*/ 473 w 1029"/>
              <a:gd name="T19" fmla="*/ 452 h 460"/>
              <a:gd name="T20" fmla="*/ 525 w 1029"/>
              <a:gd name="T21" fmla="*/ 456 h 460"/>
              <a:gd name="T22" fmla="*/ 573 w 1029"/>
              <a:gd name="T23" fmla="*/ 452 h 460"/>
              <a:gd name="T24" fmla="*/ 621 w 1029"/>
              <a:gd name="T25" fmla="*/ 452 h 460"/>
              <a:gd name="T26" fmla="*/ 669 w 1029"/>
              <a:gd name="T27" fmla="*/ 456 h 460"/>
              <a:gd name="T28" fmla="*/ 717 w 1029"/>
              <a:gd name="T29" fmla="*/ 456 h 460"/>
              <a:gd name="T30" fmla="*/ 765 w 1029"/>
              <a:gd name="T31" fmla="*/ 456 h 460"/>
              <a:gd name="T32" fmla="*/ 817 w 1029"/>
              <a:gd name="T33" fmla="*/ 456 h 460"/>
              <a:gd name="T34" fmla="*/ 865 w 1029"/>
              <a:gd name="T35" fmla="*/ 456 h 460"/>
              <a:gd name="T36" fmla="*/ 913 w 1029"/>
              <a:gd name="T37" fmla="*/ 456 h 460"/>
              <a:gd name="T38" fmla="*/ 961 w 1029"/>
              <a:gd name="T39" fmla="*/ 456 h 460"/>
              <a:gd name="T40" fmla="*/ 1009 w 1029"/>
              <a:gd name="T41" fmla="*/ 456 h 460"/>
              <a:gd name="T42" fmla="*/ 1009 w 1029"/>
              <a:gd name="T43" fmla="*/ 460 h 460"/>
              <a:gd name="T44" fmla="*/ 961 w 1029"/>
              <a:gd name="T45" fmla="*/ 460 h 460"/>
              <a:gd name="T46" fmla="*/ 913 w 1029"/>
              <a:gd name="T47" fmla="*/ 460 h 460"/>
              <a:gd name="T48" fmla="*/ 865 w 1029"/>
              <a:gd name="T49" fmla="*/ 460 h 460"/>
              <a:gd name="T50" fmla="*/ 817 w 1029"/>
              <a:gd name="T51" fmla="*/ 460 h 460"/>
              <a:gd name="T52" fmla="*/ 765 w 1029"/>
              <a:gd name="T53" fmla="*/ 460 h 460"/>
              <a:gd name="T54" fmla="*/ 717 w 1029"/>
              <a:gd name="T55" fmla="*/ 460 h 460"/>
              <a:gd name="T56" fmla="*/ 669 w 1029"/>
              <a:gd name="T57" fmla="*/ 460 h 460"/>
              <a:gd name="T58" fmla="*/ 621 w 1029"/>
              <a:gd name="T59" fmla="*/ 460 h 460"/>
              <a:gd name="T60" fmla="*/ 573 w 1029"/>
              <a:gd name="T61" fmla="*/ 460 h 460"/>
              <a:gd name="T62" fmla="*/ 525 w 1029"/>
              <a:gd name="T63" fmla="*/ 460 h 460"/>
              <a:gd name="T64" fmla="*/ 473 w 1029"/>
              <a:gd name="T65" fmla="*/ 460 h 460"/>
              <a:gd name="T66" fmla="*/ 425 w 1029"/>
              <a:gd name="T67" fmla="*/ 460 h 460"/>
              <a:gd name="T68" fmla="*/ 377 w 1029"/>
              <a:gd name="T69" fmla="*/ 448 h 460"/>
              <a:gd name="T70" fmla="*/ 329 w 1029"/>
              <a:gd name="T71" fmla="*/ 364 h 460"/>
              <a:gd name="T72" fmla="*/ 281 w 1029"/>
              <a:gd name="T73" fmla="*/ 112 h 460"/>
              <a:gd name="T74" fmla="*/ 229 w 1029"/>
              <a:gd name="T75" fmla="*/ 32 h 460"/>
              <a:gd name="T76" fmla="*/ 181 w 1029"/>
              <a:gd name="T77" fmla="*/ 292 h 460"/>
              <a:gd name="T78" fmla="*/ 133 w 1029"/>
              <a:gd name="T79" fmla="*/ 440 h 460"/>
              <a:gd name="T80" fmla="*/ 84 w 1029"/>
              <a:gd name="T81" fmla="*/ 460 h 460"/>
              <a:gd name="T82" fmla="*/ 36 w 1029"/>
              <a:gd name="T83" fmla="*/ 460 h 460"/>
              <a:gd name="T84" fmla="*/ 0 w 1029"/>
              <a:gd name="T85" fmla="*/ 45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460">
                <a:moveTo>
                  <a:pt x="0" y="456"/>
                </a:moveTo>
                <a:lnTo>
                  <a:pt x="20" y="456"/>
                </a:lnTo>
                <a:lnTo>
                  <a:pt x="36" y="456"/>
                </a:lnTo>
                <a:lnTo>
                  <a:pt x="52" y="456"/>
                </a:lnTo>
                <a:lnTo>
                  <a:pt x="68" y="456"/>
                </a:lnTo>
                <a:lnTo>
                  <a:pt x="84" y="452"/>
                </a:lnTo>
                <a:lnTo>
                  <a:pt x="100" y="452"/>
                </a:lnTo>
                <a:lnTo>
                  <a:pt x="116" y="448"/>
                </a:lnTo>
                <a:lnTo>
                  <a:pt x="133" y="436"/>
                </a:lnTo>
                <a:lnTo>
                  <a:pt x="149" y="408"/>
                </a:lnTo>
                <a:lnTo>
                  <a:pt x="165" y="360"/>
                </a:lnTo>
                <a:lnTo>
                  <a:pt x="181" y="288"/>
                </a:lnTo>
                <a:lnTo>
                  <a:pt x="197" y="196"/>
                </a:lnTo>
                <a:lnTo>
                  <a:pt x="213" y="100"/>
                </a:lnTo>
                <a:lnTo>
                  <a:pt x="229" y="28"/>
                </a:lnTo>
                <a:lnTo>
                  <a:pt x="245" y="0"/>
                </a:lnTo>
                <a:lnTo>
                  <a:pt x="265" y="32"/>
                </a:lnTo>
                <a:lnTo>
                  <a:pt x="281" y="104"/>
                </a:lnTo>
                <a:lnTo>
                  <a:pt x="297" y="200"/>
                </a:lnTo>
                <a:lnTo>
                  <a:pt x="313" y="288"/>
                </a:lnTo>
                <a:lnTo>
                  <a:pt x="329" y="360"/>
                </a:lnTo>
                <a:lnTo>
                  <a:pt x="345" y="404"/>
                </a:lnTo>
                <a:lnTo>
                  <a:pt x="361" y="432"/>
                </a:lnTo>
                <a:lnTo>
                  <a:pt x="377" y="444"/>
                </a:lnTo>
                <a:lnTo>
                  <a:pt x="393" y="452"/>
                </a:lnTo>
                <a:lnTo>
                  <a:pt x="409" y="452"/>
                </a:lnTo>
                <a:lnTo>
                  <a:pt x="425" y="452"/>
                </a:lnTo>
                <a:lnTo>
                  <a:pt x="441" y="452"/>
                </a:lnTo>
                <a:lnTo>
                  <a:pt x="457" y="456"/>
                </a:lnTo>
                <a:lnTo>
                  <a:pt x="473" y="452"/>
                </a:lnTo>
                <a:lnTo>
                  <a:pt x="489" y="456"/>
                </a:lnTo>
                <a:lnTo>
                  <a:pt x="505" y="456"/>
                </a:lnTo>
                <a:lnTo>
                  <a:pt x="525" y="456"/>
                </a:lnTo>
                <a:lnTo>
                  <a:pt x="541" y="452"/>
                </a:lnTo>
                <a:lnTo>
                  <a:pt x="557" y="456"/>
                </a:lnTo>
                <a:lnTo>
                  <a:pt x="573" y="452"/>
                </a:lnTo>
                <a:lnTo>
                  <a:pt x="589" y="456"/>
                </a:lnTo>
                <a:lnTo>
                  <a:pt x="605" y="452"/>
                </a:lnTo>
                <a:lnTo>
                  <a:pt x="621" y="452"/>
                </a:lnTo>
                <a:lnTo>
                  <a:pt x="637" y="456"/>
                </a:lnTo>
                <a:lnTo>
                  <a:pt x="653" y="456"/>
                </a:lnTo>
                <a:lnTo>
                  <a:pt x="669" y="456"/>
                </a:lnTo>
                <a:lnTo>
                  <a:pt x="685" y="452"/>
                </a:lnTo>
                <a:lnTo>
                  <a:pt x="701" y="456"/>
                </a:lnTo>
                <a:lnTo>
                  <a:pt x="717" y="456"/>
                </a:lnTo>
                <a:lnTo>
                  <a:pt x="733" y="452"/>
                </a:lnTo>
                <a:lnTo>
                  <a:pt x="749" y="452"/>
                </a:lnTo>
                <a:lnTo>
                  <a:pt x="765" y="456"/>
                </a:lnTo>
                <a:lnTo>
                  <a:pt x="785" y="452"/>
                </a:lnTo>
                <a:lnTo>
                  <a:pt x="801" y="456"/>
                </a:lnTo>
                <a:lnTo>
                  <a:pt x="817" y="456"/>
                </a:lnTo>
                <a:lnTo>
                  <a:pt x="833" y="452"/>
                </a:lnTo>
                <a:lnTo>
                  <a:pt x="849" y="452"/>
                </a:lnTo>
                <a:lnTo>
                  <a:pt x="865" y="456"/>
                </a:lnTo>
                <a:lnTo>
                  <a:pt x="881" y="452"/>
                </a:lnTo>
                <a:lnTo>
                  <a:pt x="897" y="456"/>
                </a:lnTo>
                <a:lnTo>
                  <a:pt x="913" y="456"/>
                </a:lnTo>
                <a:lnTo>
                  <a:pt x="929" y="456"/>
                </a:lnTo>
                <a:lnTo>
                  <a:pt x="945" y="456"/>
                </a:lnTo>
                <a:lnTo>
                  <a:pt x="961" y="456"/>
                </a:lnTo>
                <a:lnTo>
                  <a:pt x="977" y="452"/>
                </a:lnTo>
                <a:lnTo>
                  <a:pt x="993" y="452"/>
                </a:lnTo>
                <a:lnTo>
                  <a:pt x="1009" y="456"/>
                </a:lnTo>
                <a:lnTo>
                  <a:pt x="1029" y="452"/>
                </a:lnTo>
                <a:lnTo>
                  <a:pt x="1029" y="456"/>
                </a:lnTo>
                <a:lnTo>
                  <a:pt x="1009" y="460"/>
                </a:lnTo>
                <a:lnTo>
                  <a:pt x="993" y="460"/>
                </a:lnTo>
                <a:lnTo>
                  <a:pt x="977" y="460"/>
                </a:lnTo>
                <a:lnTo>
                  <a:pt x="961" y="460"/>
                </a:lnTo>
                <a:lnTo>
                  <a:pt x="945" y="460"/>
                </a:lnTo>
                <a:lnTo>
                  <a:pt x="929" y="460"/>
                </a:lnTo>
                <a:lnTo>
                  <a:pt x="913" y="460"/>
                </a:lnTo>
                <a:lnTo>
                  <a:pt x="897" y="460"/>
                </a:lnTo>
                <a:lnTo>
                  <a:pt x="881" y="460"/>
                </a:lnTo>
                <a:lnTo>
                  <a:pt x="865" y="460"/>
                </a:lnTo>
                <a:lnTo>
                  <a:pt x="849" y="460"/>
                </a:lnTo>
                <a:lnTo>
                  <a:pt x="833" y="460"/>
                </a:lnTo>
                <a:lnTo>
                  <a:pt x="817" y="460"/>
                </a:lnTo>
                <a:lnTo>
                  <a:pt x="801" y="460"/>
                </a:lnTo>
                <a:lnTo>
                  <a:pt x="785" y="460"/>
                </a:lnTo>
                <a:lnTo>
                  <a:pt x="765" y="460"/>
                </a:lnTo>
                <a:lnTo>
                  <a:pt x="749" y="460"/>
                </a:lnTo>
                <a:lnTo>
                  <a:pt x="733" y="460"/>
                </a:lnTo>
                <a:lnTo>
                  <a:pt x="717" y="460"/>
                </a:lnTo>
                <a:lnTo>
                  <a:pt x="701" y="460"/>
                </a:lnTo>
                <a:lnTo>
                  <a:pt x="685" y="460"/>
                </a:lnTo>
                <a:lnTo>
                  <a:pt x="669" y="460"/>
                </a:lnTo>
                <a:lnTo>
                  <a:pt x="653" y="460"/>
                </a:lnTo>
                <a:lnTo>
                  <a:pt x="637" y="460"/>
                </a:lnTo>
                <a:lnTo>
                  <a:pt x="621" y="460"/>
                </a:lnTo>
                <a:lnTo>
                  <a:pt x="605" y="460"/>
                </a:lnTo>
                <a:lnTo>
                  <a:pt x="589" y="460"/>
                </a:lnTo>
                <a:lnTo>
                  <a:pt x="573" y="460"/>
                </a:lnTo>
                <a:lnTo>
                  <a:pt x="557" y="460"/>
                </a:lnTo>
                <a:lnTo>
                  <a:pt x="541" y="460"/>
                </a:lnTo>
                <a:lnTo>
                  <a:pt x="525" y="460"/>
                </a:lnTo>
                <a:lnTo>
                  <a:pt x="505" y="460"/>
                </a:lnTo>
                <a:lnTo>
                  <a:pt x="489" y="460"/>
                </a:lnTo>
                <a:lnTo>
                  <a:pt x="473" y="460"/>
                </a:lnTo>
                <a:lnTo>
                  <a:pt x="457" y="460"/>
                </a:lnTo>
                <a:lnTo>
                  <a:pt x="441" y="460"/>
                </a:lnTo>
                <a:lnTo>
                  <a:pt x="425" y="460"/>
                </a:lnTo>
                <a:lnTo>
                  <a:pt x="409" y="456"/>
                </a:lnTo>
                <a:lnTo>
                  <a:pt x="393" y="456"/>
                </a:lnTo>
                <a:lnTo>
                  <a:pt x="377" y="448"/>
                </a:lnTo>
                <a:lnTo>
                  <a:pt x="361" y="436"/>
                </a:lnTo>
                <a:lnTo>
                  <a:pt x="345" y="408"/>
                </a:lnTo>
                <a:lnTo>
                  <a:pt x="329" y="364"/>
                </a:lnTo>
                <a:lnTo>
                  <a:pt x="313" y="292"/>
                </a:lnTo>
                <a:lnTo>
                  <a:pt x="297" y="204"/>
                </a:lnTo>
                <a:lnTo>
                  <a:pt x="281" y="112"/>
                </a:lnTo>
                <a:lnTo>
                  <a:pt x="265" y="36"/>
                </a:lnTo>
                <a:lnTo>
                  <a:pt x="245" y="4"/>
                </a:lnTo>
                <a:lnTo>
                  <a:pt x="229" y="32"/>
                </a:lnTo>
                <a:lnTo>
                  <a:pt x="213" y="104"/>
                </a:lnTo>
                <a:lnTo>
                  <a:pt x="197" y="200"/>
                </a:lnTo>
                <a:lnTo>
                  <a:pt x="181" y="292"/>
                </a:lnTo>
                <a:lnTo>
                  <a:pt x="165" y="368"/>
                </a:lnTo>
                <a:lnTo>
                  <a:pt x="149" y="412"/>
                </a:lnTo>
                <a:lnTo>
                  <a:pt x="133" y="440"/>
                </a:lnTo>
                <a:lnTo>
                  <a:pt x="116" y="452"/>
                </a:lnTo>
                <a:lnTo>
                  <a:pt x="100" y="456"/>
                </a:lnTo>
                <a:lnTo>
                  <a:pt x="84" y="460"/>
                </a:lnTo>
                <a:lnTo>
                  <a:pt x="68" y="460"/>
                </a:lnTo>
                <a:lnTo>
                  <a:pt x="52" y="460"/>
                </a:lnTo>
                <a:lnTo>
                  <a:pt x="36" y="460"/>
                </a:lnTo>
                <a:lnTo>
                  <a:pt x="20" y="460"/>
                </a:lnTo>
                <a:lnTo>
                  <a:pt x="0" y="460"/>
                </a:lnTo>
                <a:lnTo>
                  <a:pt x="0" y="456"/>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4" name="Freeform 135"/>
          <p:cNvSpPr>
            <a:spLocks/>
          </p:cNvSpPr>
          <p:nvPr/>
        </p:nvSpPr>
        <p:spPr bwMode="auto">
          <a:xfrm>
            <a:off x="2903008" y="4973638"/>
            <a:ext cx="1769666" cy="781050"/>
          </a:xfrm>
          <a:custGeom>
            <a:avLst/>
            <a:gdLst>
              <a:gd name="T0" fmla="*/ 36 w 1029"/>
              <a:gd name="T1" fmla="*/ 228 h 492"/>
              <a:gd name="T2" fmla="*/ 84 w 1029"/>
              <a:gd name="T3" fmla="*/ 240 h 492"/>
              <a:gd name="T4" fmla="*/ 133 w 1029"/>
              <a:gd name="T5" fmla="*/ 240 h 492"/>
              <a:gd name="T6" fmla="*/ 181 w 1029"/>
              <a:gd name="T7" fmla="*/ 280 h 492"/>
              <a:gd name="T8" fmla="*/ 229 w 1029"/>
              <a:gd name="T9" fmla="*/ 436 h 492"/>
              <a:gd name="T10" fmla="*/ 281 w 1029"/>
              <a:gd name="T11" fmla="*/ 336 h 492"/>
              <a:gd name="T12" fmla="*/ 329 w 1029"/>
              <a:gd name="T13" fmla="*/ 156 h 492"/>
              <a:gd name="T14" fmla="*/ 377 w 1029"/>
              <a:gd name="T15" fmla="*/ 188 h 492"/>
              <a:gd name="T16" fmla="*/ 425 w 1029"/>
              <a:gd name="T17" fmla="*/ 220 h 492"/>
              <a:gd name="T18" fmla="*/ 473 w 1029"/>
              <a:gd name="T19" fmla="*/ 224 h 492"/>
              <a:gd name="T20" fmla="*/ 525 w 1029"/>
              <a:gd name="T21" fmla="*/ 232 h 492"/>
              <a:gd name="T22" fmla="*/ 573 w 1029"/>
              <a:gd name="T23" fmla="*/ 244 h 492"/>
              <a:gd name="T24" fmla="*/ 621 w 1029"/>
              <a:gd name="T25" fmla="*/ 236 h 492"/>
              <a:gd name="T26" fmla="*/ 669 w 1029"/>
              <a:gd name="T27" fmla="*/ 224 h 492"/>
              <a:gd name="T28" fmla="*/ 717 w 1029"/>
              <a:gd name="T29" fmla="*/ 104 h 492"/>
              <a:gd name="T30" fmla="*/ 765 w 1029"/>
              <a:gd name="T31" fmla="*/ 0 h 492"/>
              <a:gd name="T32" fmla="*/ 817 w 1029"/>
              <a:gd name="T33" fmla="*/ 40 h 492"/>
              <a:gd name="T34" fmla="*/ 865 w 1029"/>
              <a:gd name="T35" fmla="*/ 108 h 492"/>
              <a:gd name="T36" fmla="*/ 913 w 1029"/>
              <a:gd name="T37" fmla="*/ 220 h 492"/>
              <a:gd name="T38" fmla="*/ 961 w 1029"/>
              <a:gd name="T39" fmla="*/ 236 h 492"/>
              <a:gd name="T40" fmla="*/ 1009 w 1029"/>
              <a:gd name="T41" fmla="*/ 232 h 492"/>
              <a:gd name="T42" fmla="*/ 1009 w 1029"/>
              <a:gd name="T43" fmla="*/ 260 h 492"/>
              <a:gd name="T44" fmla="*/ 961 w 1029"/>
              <a:gd name="T45" fmla="*/ 260 h 492"/>
              <a:gd name="T46" fmla="*/ 913 w 1029"/>
              <a:gd name="T47" fmla="*/ 244 h 492"/>
              <a:gd name="T48" fmla="*/ 865 w 1029"/>
              <a:gd name="T49" fmla="*/ 132 h 492"/>
              <a:gd name="T50" fmla="*/ 817 w 1029"/>
              <a:gd name="T51" fmla="*/ 64 h 492"/>
              <a:gd name="T52" fmla="*/ 765 w 1029"/>
              <a:gd name="T53" fmla="*/ 24 h 492"/>
              <a:gd name="T54" fmla="*/ 717 w 1029"/>
              <a:gd name="T55" fmla="*/ 128 h 492"/>
              <a:gd name="T56" fmla="*/ 669 w 1029"/>
              <a:gd name="T57" fmla="*/ 252 h 492"/>
              <a:gd name="T58" fmla="*/ 621 w 1029"/>
              <a:gd name="T59" fmla="*/ 264 h 492"/>
              <a:gd name="T60" fmla="*/ 573 w 1029"/>
              <a:gd name="T61" fmla="*/ 272 h 492"/>
              <a:gd name="T62" fmla="*/ 525 w 1029"/>
              <a:gd name="T63" fmla="*/ 260 h 492"/>
              <a:gd name="T64" fmla="*/ 473 w 1029"/>
              <a:gd name="T65" fmla="*/ 260 h 492"/>
              <a:gd name="T66" fmla="*/ 425 w 1029"/>
              <a:gd name="T67" fmla="*/ 268 h 492"/>
              <a:gd name="T68" fmla="*/ 377 w 1029"/>
              <a:gd name="T69" fmla="*/ 240 h 492"/>
              <a:gd name="T70" fmla="*/ 329 w 1029"/>
              <a:gd name="T71" fmla="*/ 208 h 492"/>
              <a:gd name="T72" fmla="*/ 281 w 1029"/>
              <a:gd name="T73" fmla="*/ 392 h 492"/>
              <a:gd name="T74" fmla="*/ 229 w 1029"/>
              <a:gd name="T75" fmla="*/ 492 h 492"/>
              <a:gd name="T76" fmla="*/ 181 w 1029"/>
              <a:gd name="T77" fmla="*/ 324 h 492"/>
              <a:gd name="T78" fmla="*/ 133 w 1029"/>
              <a:gd name="T79" fmla="*/ 268 h 492"/>
              <a:gd name="T80" fmla="*/ 84 w 1029"/>
              <a:gd name="T81" fmla="*/ 268 h 492"/>
              <a:gd name="T82" fmla="*/ 36 w 1029"/>
              <a:gd name="T83" fmla="*/ 256 h 492"/>
              <a:gd name="T84" fmla="*/ 0 w 1029"/>
              <a:gd name="T85" fmla="*/ 23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492">
                <a:moveTo>
                  <a:pt x="0" y="232"/>
                </a:moveTo>
                <a:lnTo>
                  <a:pt x="20" y="228"/>
                </a:lnTo>
                <a:lnTo>
                  <a:pt x="36" y="228"/>
                </a:lnTo>
                <a:lnTo>
                  <a:pt x="52" y="232"/>
                </a:lnTo>
                <a:lnTo>
                  <a:pt x="68" y="232"/>
                </a:lnTo>
                <a:lnTo>
                  <a:pt x="84" y="240"/>
                </a:lnTo>
                <a:lnTo>
                  <a:pt x="100" y="220"/>
                </a:lnTo>
                <a:lnTo>
                  <a:pt x="116" y="240"/>
                </a:lnTo>
                <a:lnTo>
                  <a:pt x="133" y="240"/>
                </a:lnTo>
                <a:lnTo>
                  <a:pt x="149" y="236"/>
                </a:lnTo>
                <a:lnTo>
                  <a:pt x="165" y="244"/>
                </a:lnTo>
                <a:lnTo>
                  <a:pt x="181" y="280"/>
                </a:lnTo>
                <a:lnTo>
                  <a:pt x="197" y="316"/>
                </a:lnTo>
                <a:lnTo>
                  <a:pt x="213" y="376"/>
                </a:lnTo>
                <a:lnTo>
                  <a:pt x="229" y="436"/>
                </a:lnTo>
                <a:lnTo>
                  <a:pt x="245" y="436"/>
                </a:lnTo>
                <a:lnTo>
                  <a:pt x="265" y="408"/>
                </a:lnTo>
                <a:lnTo>
                  <a:pt x="281" y="336"/>
                </a:lnTo>
                <a:lnTo>
                  <a:pt x="297" y="272"/>
                </a:lnTo>
                <a:lnTo>
                  <a:pt x="313" y="188"/>
                </a:lnTo>
                <a:lnTo>
                  <a:pt x="329" y="156"/>
                </a:lnTo>
                <a:lnTo>
                  <a:pt x="345" y="140"/>
                </a:lnTo>
                <a:lnTo>
                  <a:pt x="361" y="156"/>
                </a:lnTo>
                <a:lnTo>
                  <a:pt x="377" y="188"/>
                </a:lnTo>
                <a:lnTo>
                  <a:pt x="393" y="212"/>
                </a:lnTo>
                <a:lnTo>
                  <a:pt x="409" y="200"/>
                </a:lnTo>
                <a:lnTo>
                  <a:pt x="425" y="220"/>
                </a:lnTo>
                <a:lnTo>
                  <a:pt x="441" y="228"/>
                </a:lnTo>
                <a:lnTo>
                  <a:pt x="457" y="220"/>
                </a:lnTo>
                <a:lnTo>
                  <a:pt x="473" y="224"/>
                </a:lnTo>
                <a:lnTo>
                  <a:pt x="489" y="236"/>
                </a:lnTo>
                <a:lnTo>
                  <a:pt x="505" y="228"/>
                </a:lnTo>
                <a:lnTo>
                  <a:pt x="525" y="232"/>
                </a:lnTo>
                <a:lnTo>
                  <a:pt x="541" y="236"/>
                </a:lnTo>
                <a:lnTo>
                  <a:pt x="557" y="236"/>
                </a:lnTo>
                <a:lnTo>
                  <a:pt x="573" y="244"/>
                </a:lnTo>
                <a:lnTo>
                  <a:pt x="589" y="208"/>
                </a:lnTo>
                <a:lnTo>
                  <a:pt x="605" y="232"/>
                </a:lnTo>
                <a:lnTo>
                  <a:pt x="621" y="236"/>
                </a:lnTo>
                <a:lnTo>
                  <a:pt x="637" y="224"/>
                </a:lnTo>
                <a:lnTo>
                  <a:pt x="653" y="232"/>
                </a:lnTo>
                <a:lnTo>
                  <a:pt x="669" y="224"/>
                </a:lnTo>
                <a:lnTo>
                  <a:pt x="685" y="204"/>
                </a:lnTo>
                <a:lnTo>
                  <a:pt x="701" y="156"/>
                </a:lnTo>
                <a:lnTo>
                  <a:pt x="717" y="104"/>
                </a:lnTo>
                <a:lnTo>
                  <a:pt x="733" y="32"/>
                </a:lnTo>
                <a:lnTo>
                  <a:pt x="749" y="12"/>
                </a:lnTo>
                <a:lnTo>
                  <a:pt x="765" y="0"/>
                </a:lnTo>
                <a:lnTo>
                  <a:pt x="785" y="4"/>
                </a:lnTo>
                <a:lnTo>
                  <a:pt x="801" y="20"/>
                </a:lnTo>
                <a:lnTo>
                  <a:pt x="817" y="40"/>
                </a:lnTo>
                <a:lnTo>
                  <a:pt x="833" y="72"/>
                </a:lnTo>
                <a:lnTo>
                  <a:pt x="849" y="64"/>
                </a:lnTo>
                <a:lnTo>
                  <a:pt x="865" y="108"/>
                </a:lnTo>
                <a:lnTo>
                  <a:pt x="881" y="140"/>
                </a:lnTo>
                <a:lnTo>
                  <a:pt x="897" y="188"/>
                </a:lnTo>
                <a:lnTo>
                  <a:pt x="913" y="220"/>
                </a:lnTo>
                <a:lnTo>
                  <a:pt x="929" y="240"/>
                </a:lnTo>
                <a:lnTo>
                  <a:pt x="945" y="244"/>
                </a:lnTo>
                <a:lnTo>
                  <a:pt x="961" y="236"/>
                </a:lnTo>
                <a:lnTo>
                  <a:pt x="977" y="232"/>
                </a:lnTo>
                <a:lnTo>
                  <a:pt x="993" y="224"/>
                </a:lnTo>
                <a:lnTo>
                  <a:pt x="1009" y="232"/>
                </a:lnTo>
                <a:lnTo>
                  <a:pt x="1029" y="232"/>
                </a:lnTo>
                <a:lnTo>
                  <a:pt x="1029" y="256"/>
                </a:lnTo>
                <a:lnTo>
                  <a:pt x="1009" y="260"/>
                </a:lnTo>
                <a:lnTo>
                  <a:pt x="993" y="252"/>
                </a:lnTo>
                <a:lnTo>
                  <a:pt x="977" y="260"/>
                </a:lnTo>
                <a:lnTo>
                  <a:pt x="961" y="260"/>
                </a:lnTo>
                <a:lnTo>
                  <a:pt x="945" y="268"/>
                </a:lnTo>
                <a:lnTo>
                  <a:pt x="929" y="264"/>
                </a:lnTo>
                <a:lnTo>
                  <a:pt x="913" y="244"/>
                </a:lnTo>
                <a:lnTo>
                  <a:pt x="897" y="216"/>
                </a:lnTo>
                <a:lnTo>
                  <a:pt x="881" y="164"/>
                </a:lnTo>
                <a:lnTo>
                  <a:pt x="865" y="132"/>
                </a:lnTo>
                <a:lnTo>
                  <a:pt x="849" y="88"/>
                </a:lnTo>
                <a:lnTo>
                  <a:pt x="833" y="96"/>
                </a:lnTo>
                <a:lnTo>
                  <a:pt x="817" y="64"/>
                </a:lnTo>
                <a:lnTo>
                  <a:pt x="801" y="48"/>
                </a:lnTo>
                <a:lnTo>
                  <a:pt x="785" y="32"/>
                </a:lnTo>
                <a:lnTo>
                  <a:pt x="765" y="24"/>
                </a:lnTo>
                <a:lnTo>
                  <a:pt x="749" y="40"/>
                </a:lnTo>
                <a:lnTo>
                  <a:pt x="733" y="56"/>
                </a:lnTo>
                <a:lnTo>
                  <a:pt x="717" y="128"/>
                </a:lnTo>
                <a:lnTo>
                  <a:pt x="701" y="184"/>
                </a:lnTo>
                <a:lnTo>
                  <a:pt x="685" y="232"/>
                </a:lnTo>
                <a:lnTo>
                  <a:pt x="669" y="252"/>
                </a:lnTo>
                <a:lnTo>
                  <a:pt x="653" y="260"/>
                </a:lnTo>
                <a:lnTo>
                  <a:pt x="637" y="248"/>
                </a:lnTo>
                <a:lnTo>
                  <a:pt x="621" y="264"/>
                </a:lnTo>
                <a:lnTo>
                  <a:pt x="605" y="260"/>
                </a:lnTo>
                <a:lnTo>
                  <a:pt x="589" y="236"/>
                </a:lnTo>
                <a:lnTo>
                  <a:pt x="573" y="272"/>
                </a:lnTo>
                <a:lnTo>
                  <a:pt x="557" y="264"/>
                </a:lnTo>
                <a:lnTo>
                  <a:pt x="541" y="268"/>
                </a:lnTo>
                <a:lnTo>
                  <a:pt x="525" y="260"/>
                </a:lnTo>
                <a:lnTo>
                  <a:pt x="505" y="264"/>
                </a:lnTo>
                <a:lnTo>
                  <a:pt x="489" y="272"/>
                </a:lnTo>
                <a:lnTo>
                  <a:pt x="473" y="260"/>
                </a:lnTo>
                <a:lnTo>
                  <a:pt x="457" y="260"/>
                </a:lnTo>
                <a:lnTo>
                  <a:pt x="441" y="272"/>
                </a:lnTo>
                <a:lnTo>
                  <a:pt x="425" y="268"/>
                </a:lnTo>
                <a:lnTo>
                  <a:pt x="409" y="252"/>
                </a:lnTo>
                <a:lnTo>
                  <a:pt x="393" y="268"/>
                </a:lnTo>
                <a:lnTo>
                  <a:pt x="377" y="240"/>
                </a:lnTo>
                <a:lnTo>
                  <a:pt x="361" y="212"/>
                </a:lnTo>
                <a:lnTo>
                  <a:pt x="345" y="192"/>
                </a:lnTo>
                <a:lnTo>
                  <a:pt x="329" y="208"/>
                </a:lnTo>
                <a:lnTo>
                  <a:pt x="313" y="244"/>
                </a:lnTo>
                <a:lnTo>
                  <a:pt x="297" y="328"/>
                </a:lnTo>
                <a:lnTo>
                  <a:pt x="281" y="392"/>
                </a:lnTo>
                <a:lnTo>
                  <a:pt x="265" y="464"/>
                </a:lnTo>
                <a:lnTo>
                  <a:pt x="245" y="492"/>
                </a:lnTo>
                <a:lnTo>
                  <a:pt x="229" y="492"/>
                </a:lnTo>
                <a:lnTo>
                  <a:pt x="213" y="432"/>
                </a:lnTo>
                <a:lnTo>
                  <a:pt x="197" y="368"/>
                </a:lnTo>
                <a:lnTo>
                  <a:pt x="181" y="324"/>
                </a:lnTo>
                <a:lnTo>
                  <a:pt x="165" y="280"/>
                </a:lnTo>
                <a:lnTo>
                  <a:pt x="149" y="264"/>
                </a:lnTo>
                <a:lnTo>
                  <a:pt x="133" y="268"/>
                </a:lnTo>
                <a:lnTo>
                  <a:pt x="116" y="264"/>
                </a:lnTo>
                <a:lnTo>
                  <a:pt x="100" y="248"/>
                </a:lnTo>
                <a:lnTo>
                  <a:pt x="84" y="268"/>
                </a:lnTo>
                <a:lnTo>
                  <a:pt x="68" y="256"/>
                </a:lnTo>
                <a:lnTo>
                  <a:pt x="52" y="256"/>
                </a:lnTo>
                <a:lnTo>
                  <a:pt x="36" y="256"/>
                </a:lnTo>
                <a:lnTo>
                  <a:pt x="20" y="252"/>
                </a:lnTo>
                <a:lnTo>
                  <a:pt x="0" y="256"/>
                </a:lnTo>
                <a:lnTo>
                  <a:pt x="0" y="232"/>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355" name="Freeform 136"/>
          <p:cNvSpPr>
            <a:spLocks/>
          </p:cNvSpPr>
          <p:nvPr/>
        </p:nvSpPr>
        <p:spPr bwMode="auto">
          <a:xfrm>
            <a:off x="2903008" y="4973638"/>
            <a:ext cx="1769666" cy="781050"/>
          </a:xfrm>
          <a:custGeom>
            <a:avLst/>
            <a:gdLst>
              <a:gd name="T0" fmla="*/ 36 w 1029"/>
              <a:gd name="T1" fmla="*/ 228 h 492"/>
              <a:gd name="T2" fmla="*/ 84 w 1029"/>
              <a:gd name="T3" fmla="*/ 240 h 492"/>
              <a:gd name="T4" fmla="*/ 133 w 1029"/>
              <a:gd name="T5" fmla="*/ 240 h 492"/>
              <a:gd name="T6" fmla="*/ 181 w 1029"/>
              <a:gd name="T7" fmla="*/ 280 h 492"/>
              <a:gd name="T8" fmla="*/ 229 w 1029"/>
              <a:gd name="T9" fmla="*/ 436 h 492"/>
              <a:gd name="T10" fmla="*/ 281 w 1029"/>
              <a:gd name="T11" fmla="*/ 336 h 492"/>
              <a:gd name="T12" fmla="*/ 329 w 1029"/>
              <a:gd name="T13" fmla="*/ 156 h 492"/>
              <a:gd name="T14" fmla="*/ 377 w 1029"/>
              <a:gd name="T15" fmla="*/ 188 h 492"/>
              <a:gd name="T16" fmla="*/ 425 w 1029"/>
              <a:gd name="T17" fmla="*/ 220 h 492"/>
              <a:gd name="T18" fmla="*/ 473 w 1029"/>
              <a:gd name="T19" fmla="*/ 224 h 492"/>
              <a:gd name="T20" fmla="*/ 525 w 1029"/>
              <a:gd name="T21" fmla="*/ 232 h 492"/>
              <a:gd name="T22" fmla="*/ 573 w 1029"/>
              <a:gd name="T23" fmla="*/ 244 h 492"/>
              <a:gd name="T24" fmla="*/ 621 w 1029"/>
              <a:gd name="T25" fmla="*/ 236 h 492"/>
              <a:gd name="T26" fmla="*/ 669 w 1029"/>
              <a:gd name="T27" fmla="*/ 224 h 492"/>
              <a:gd name="T28" fmla="*/ 717 w 1029"/>
              <a:gd name="T29" fmla="*/ 104 h 492"/>
              <a:gd name="T30" fmla="*/ 765 w 1029"/>
              <a:gd name="T31" fmla="*/ 0 h 492"/>
              <a:gd name="T32" fmla="*/ 817 w 1029"/>
              <a:gd name="T33" fmla="*/ 40 h 492"/>
              <a:gd name="T34" fmla="*/ 865 w 1029"/>
              <a:gd name="T35" fmla="*/ 108 h 492"/>
              <a:gd name="T36" fmla="*/ 913 w 1029"/>
              <a:gd name="T37" fmla="*/ 220 h 492"/>
              <a:gd name="T38" fmla="*/ 961 w 1029"/>
              <a:gd name="T39" fmla="*/ 236 h 492"/>
              <a:gd name="T40" fmla="*/ 1009 w 1029"/>
              <a:gd name="T41" fmla="*/ 232 h 492"/>
              <a:gd name="T42" fmla="*/ 1009 w 1029"/>
              <a:gd name="T43" fmla="*/ 260 h 492"/>
              <a:gd name="T44" fmla="*/ 961 w 1029"/>
              <a:gd name="T45" fmla="*/ 260 h 492"/>
              <a:gd name="T46" fmla="*/ 913 w 1029"/>
              <a:gd name="T47" fmla="*/ 244 h 492"/>
              <a:gd name="T48" fmla="*/ 865 w 1029"/>
              <a:gd name="T49" fmla="*/ 132 h 492"/>
              <a:gd name="T50" fmla="*/ 817 w 1029"/>
              <a:gd name="T51" fmla="*/ 64 h 492"/>
              <a:gd name="T52" fmla="*/ 765 w 1029"/>
              <a:gd name="T53" fmla="*/ 24 h 492"/>
              <a:gd name="T54" fmla="*/ 717 w 1029"/>
              <a:gd name="T55" fmla="*/ 128 h 492"/>
              <a:gd name="T56" fmla="*/ 669 w 1029"/>
              <a:gd name="T57" fmla="*/ 252 h 492"/>
              <a:gd name="T58" fmla="*/ 621 w 1029"/>
              <a:gd name="T59" fmla="*/ 264 h 492"/>
              <a:gd name="T60" fmla="*/ 573 w 1029"/>
              <a:gd name="T61" fmla="*/ 272 h 492"/>
              <a:gd name="T62" fmla="*/ 525 w 1029"/>
              <a:gd name="T63" fmla="*/ 260 h 492"/>
              <a:gd name="T64" fmla="*/ 473 w 1029"/>
              <a:gd name="T65" fmla="*/ 260 h 492"/>
              <a:gd name="T66" fmla="*/ 425 w 1029"/>
              <a:gd name="T67" fmla="*/ 268 h 492"/>
              <a:gd name="T68" fmla="*/ 377 w 1029"/>
              <a:gd name="T69" fmla="*/ 240 h 492"/>
              <a:gd name="T70" fmla="*/ 329 w 1029"/>
              <a:gd name="T71" fmla="*/ 208 h 492"/>
              <a:gd name="T72" fmla="*/ 281 w 1029"/>
              <a:gd name="T73" fmla="*/ 392 h 492"/>
              <a:gd name="T74" fmla="*/ 229 w 1029"/>
              <a:gd name="T75" fmla="*/ 492 h 492"/>
              <a:gd name="T76" fmla="*/ 181 w 1029"/>
              <a:gd name="T77" fmla="*/ 324 h 492"/>
              <a:gd name="T78" fmla="*/ 133 w 1029"/>
              <a:gd name="T79" fmla="*/ 268 h 492"/>
              <a:gd name="T80" fmla="*/ 84 w 1029"/>
              <a:gd name="T81" fmla="*/ 268 h 492"/>
              <a:gd name="T82" fmla="*/ 36 w 1029"/>
              <a:gd name="T83" fmla="*/ 256 h 492"/>
              <a:gd name="T84" fmla="*/ 0 w 1029"/>
              <a:gd name="T85" fmla="*/ 23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492">
                <a:moveTo>
                  <a:pt x="0" y="232"/>
                </a:moveTo>
                <a:lnTo>
                  <a:pt x="20" y="228"/>
                </a:lnTo>
                <a:lnTo>
                  <a:pt x="36" y="228"/>
                </a:lnTo>
                <a:lnTo>
                  <a:pt x="52" y="232"/>
                </a:lnTo>
                <a:lnTo>
                  <a:pt x="68" y="232"/>
                </a:lnTo>
                <a:lnTo>
                  <a:pt x="84" y="240"/>
                </a:lnTo>
                <a:lnTo>
                  <a:pt x="100" y="220"/>
                </a:lnTo>
                <a:lnTo>
                  <a:pt x="116" y="240"/>
                </a:lnTo>
                <a:lnTo>
                  <a:pt x="133" y="240"/>
                </a:lnTo>
                <a:lnTo>
                  <a:pt x="149" y="236"/>
                </a:lnTo>
                <a:lnTo>
                  <a:pt x="165" y="244"/>
                </a:lnTo>
                <a:lnTo>
                  <a:pt x="181" y="280"/>
                </a:lnTo>
                <a:lnTo>
                  <a:pt x="197" y="316"/>
                </a:lnTo>
                <a:lnTo>
                  <a:pt x="213" y="376"/>
                </a:lnTo>
                <a:lnTo>
                  <a:pt x="229" y="436"/>
                </a:lnTo>
                <a:lnTo>
                  <a:pt x="245" y="436"/>
                </a:lnTo>
                <a:lnTo>
                  <a:pt x="265" y="408"/>
                </a:lnTo>
                <a:lnTo>
                  <a:pt x="281" y="336"/>
                </a:lnTo>
                <a:lnTo>
                  <a:pt x="297" y="272"/>
                </a:lnTo>
                <a:lnTo>
                  <a:pt x="313" y="188"/>
                </a:lnTo>
                <a:lnTo>
                  <a:pt x="329" y="156"/>
                </a:lnTo>
                <a:lnTo>
                  <a:pt x="345" y="140"/>
                </a:lnTo>
                <a:lnTo>
                  <a:pt x="361" y="156"/>
                </a:lnTo>
                <a:lnTo>
                  <a:pt x="377" y="188"/>
                </a:lnTo>
                <a:lnTo>
                  <a:pt x="393" y="212"/>
                </a:lnTo>
                <a:lnTo>
                  <a:pt x="409" y="200"/>
                </a:lnTo>
                <a:lnTo>
                  <a:pt x="425" y="220"/>
                </a:lnTo>
                <a:lnTo>
                  <a:pt x="441" y="228"/>
                </a:lnTo>
                <a:lnTo>
                  <a:pt x="457" y="220"/>
                </a:lnTo>
                <a:lnTo>
                  <a:pt x="473" y="224"/>
                </a:lnTo>
                <a:lnTo>
                  <a:pt x="489" y="236"/>
                </a:lnTo>
                <a:lnTo>
                  <a:pt x="505" y="228"/>
                </a:lnTo>
                <a:lnTo>
                  <a:pt x="525" y="232"/>
                </a:lnTo>
                <a:lnTo>
                  <a:pt x="541" y="236"/>
                </a:lnTo>
                <a:lnTo>
                  <a:pt x="557" y="236"/>
                </a:lnTo>
                <a:lnTo>
                  <a:pt x="573" y="244"/>
                </a:lnTo>
                <a:lnTo>
                  <a:pt x="589" y="208"/>
                </a:lnTo>
                <a:lnTo>
                  <a:pt x="605" y="232"/>
                </a:lnTo>
                <a:lnTo>
                  <a:pt x="621" y="236"/>
                </a:lnTo>
                <a:lnTo>
                  <a:pt x="637" y="224"/>
                </a:lnTo>
                <a:lnTo>
                  <a:pt x="653" y="232"/>
                </a:lnTo>
                <a:lnTo>
                  <a:pt x="669" y="224"/>
                </a:lnTo>
                <a:lnTo>
                  <a:pt x="685" y="204"/>
                </a:lnTo>
                <a:lnTo>
                  <a:pt x="701" y="156"/>
                </a:lnTo>
                <a:lnTo>
                  <a:pt x="717" y="104"/>
                </a:lnTo>
                <a:lnTo>
                  <a:pt x="733" y="32"/>
                </a:lnTo>
                <a:lnTo>
                  <a:pt x="749" y="12"/>
                </a:lnTo>
                <a:lnTo>
                  <a:pt x="765" y="0"/>
                </a:lnTo>
                <a:lnTo>
                  <a:pt x="785" y="4"/>
                </a:lnTo>
                <a:lnTo>
                  <a:pt x="801" y="20"/>
                </a:lnTo>
                <a:lnTo>
                  <a:pt x="817" y="40"/>
                </a:lnTo>
                <a:lnTo>
                  <a:pt x="833" y="72"/>
                </a:lnTo>
                <a:lnTo>
                  <a:pt x="849" y="64"/>
                </a:lnTo>
                <a:lnTo>
                  <a:pt x="865" y="108"/>
                </a:lnTo>
                <a:lnTo>
                  <a:pt x="881" y="140"/>
                </a:lnTo>
                <a:lnTo>
                  <a:pt x="897" y="188"/>
                </a:lnTo>
                <a:lnTo>
                  <a:pt x="913" y="220"/>
                </a:lnTo>
                <a:lnTo>
                  <a:pt x="929" y="240"/>
                </a:lnTo>
                <a:lnTo>
                  <a:pt x="945" y="244"/>
                </a:lnTo>
                <a:lnTo>
                  <a:pt x="961" y="236"/>
                </a:lnTo>
                <a:lnTo>
                  <a:pt x="977" y="232"/>
                </a:lnTo>
                <a:lnTo>
                  <a:pt x="993" y="224"/>
                </a:lnTo>
                <a:lnTo>
                  <a:pt x="1009" y="232"/>
                </a:lnTo>
                <a:lnTo>
                  <a:pt x="1029" y="232"/>
                </a:lnTo>
                <a:lnTo>
                  <a:pt x="1029" y="256"/>
                </a:lnTo>
                <a:lnTo>
                  <a:pt x="1009" y="260"/>
                </a:lnTo>
                <a:lnTo>
                  <a:pt x="993" y="252"/>
                </a:lnTo>
                <a:lnTo>
                  <a:pt x="977" y="260"/>
                </a:lnTo>
                <a:lnTo>
                  <a:pt x="961" y="260"/>
                </a:lnTo>
                <a:lnTo>
                  <a:pt x="945" y="268"/>
                </a:lnTo>
                <a:lnTo>
                  <a:pt x="929" y="264"/>
                </a:lnTo>
                <a:lnTo>
                  <a:pt x="913" y="244"/>
                </a:lnTo>
                <a:lnTo>
                  <a:pt x="897" y="216"/>
                </a:lnTo>
                <a:lnTo>
                  <a:pt x="881" y="164"/>
                </a:lnTo>
                <a:lnTo>
                  <a:pt x="865" y="132"/>
                </a:lnTo>
                <a:lnTo>
                  <a:pt x="849" y="88"/>
                </a:lnTo>
                <a:lnTo>
                  <a:pt x="833" y="96"/>
                </a:lnTo>
                <a:lnTo>
                  <a:pt x="817" y="64"/>
                </a:lnTo>
                <a:lnTo>
                  <a:pt x="801" y="48"/>
                </a:lnTo>
                <a:lnTo>
                  <a:pt x="785" y="32"/>
                </a:lnTo>
                <a:lnTo>
                  <a:pt x="765" y="24"/>
                </a:lnTo>
                <a:lnTo>
                  <a:pt x="749" y="40"/>
                </a:lnTo>
                <a:lnTo>
                  <a:pt x="733" y="56"/>
                </a:lnTo>
                <a:lnTo>
                  <a:pt x="717" y="128"/>
                </a:lnTo>
                <a:lnTo>
                  <a:pt x="701" y="184"/>
                </a:lnTo>
                <a:lnTo>
                  <a:pt x="685" y="232"/>
                </a:lnTo>
                <a:lnTo>
                  <a:pt x="669" y="252"/>
                </a:lnTo>
                <a:lnTo>
                  <a:pt x="653" y="260"/>
                </a:lnTo>
                <a:lnTo>
                  <a:pt x="637" y="248"/>
                </a:lnTo>
                <a:lnTo>
                  <a:pt x="621" y="264"/>
                </a:lnTo>
                <a:lnTo>
                  <a:pt x="605" y="260"/>
                </a:lnTo>
                <a:lnTo>
                  <a:pt x="589" y="236"/>
                </a:lnTo>
                <a:lnTo>
                  <a:pt x="573" y="272"/>
                </a:lnTo>
                <a:lnTo>
                  <a:pt x="557" y="264"/>
                </a:lnTo>
                <a:lnTo>
                  <a:pt x="541" y="268"/>
                </a:lnTo>
                <a:lnTo>
                  <a:pt x="525" y="260"/>
                </a:lnTo>
                <a:lnTo>
                  <a:pt x="505" y="264"/>
                </a:lnTo>
                <a:lnTo>
                  <a:pt x="489" y="272"/>
                </a:lnTo>
                <a:lnTo>
                  <a:pt x="473" y="260"/>
                </a:lnTo>
                <a:lnTo>
                  <a:pt x="457" y="260"/>
                </a:lnTo>
                <a:lnTo>
                  <a:pt x="441" y="272"/>
                </a:lnTo>
                <a:lnTo>
                  <a:pt x="425" y="268"/>
                </a:lnTo>
                <a:lnTo>
                  <a:pt x="409" y="252"/>
                </a:lnTo>
                <a:lnTo>
                  <a:pt x="393" y="268"/>
                </a:lnTo>
                <a:lnTo>
                  <a:pt x="377" y="240"/>
                </a:lnTo>
                <a:lnTo>
                  <a:pt x="361" y="212"/>
                </a:lnTo>
                <a:lnTo>
                  <a:pt x="345" y="192"/>
                </a:lnTo>
                <a:lnTo>
                  <a:pt x="329" y="208"/>
                </a:lnTo>
                <a:lnTo>
                  <a:pt x="313" y="244"/>
                </a:lnTo>
                <a:lnTo>
                  <a:pt x="297" y="328"/>
                </a:lnTo>
                <a:lnTo>
                  <a:pt x="281" y="392"/>
                </a:lnTo>
                <a:lnTo>
                  <a:pt x="265" y="464"/>
                </a:lnTo>
                <a:lnTo>
                  <a:pt x="245" y="492"/>
                </a:lnTo>
                <a:lnTo>
                  <a:pt x="229" y="492"/>
                </a:lnTo>
                <a:lnTo>
                  <a:pt x="213" y="432"/>
                </a:lnTo>
                <a:lnTo>
                  <a:pt x="197" y="368"/>
                </a:lnTo>
                <a:lnTo>
                  <a:pt x="181" y="324"/>
                </a:lnTo>
                <a:lnTo>
                  <a:pt x="165" y="280"/>
                </a:lnTo>
                <a:lnTo>
                  <a:pt x="149" y="264"/>
                </a:lnTo>
                <a:lnTo>
                  <a:pt x="133" y="268"/>
                </a:lnTo>
                <a:lnTo>
                  <a:pt x="116" y="264"/>
                </a:lnTo>
                <a:lnTo>
                  <a:pt x="100" y="248"/>
                </a:lnTo>
                <a:lnTo>
                  <a:pt x="84" y="268"/>
                </a:lnTo>
                <a:lnTo>
                  <a:pt x="68" y="256"/>
                </a:lnTo>
                <a:lnTo>
                  <a:pt x="52" y="256"/>
                </a:lnTo>
                <a:lnTo>
                  <a:pt x="36" y="256"/>
                </a:lnTo>
                <a:lnTo>
                  <a:pt x="20" y="252"/>
                </a:lnTo>
                <a:lnTo>
                  <a:pt x="0" y="256"/>
                </a:lnTo>
                <a:lnTo>
                  <a:pt x="0" y="232"/>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6" name="Freeform 137"/>
          <p:cNvSpPr>
            <a:spLocks/>
          </p:cNvSpPr>
          <p:nvPr/>
        </p:nvSpPr>
        <p:spPr bwMode="auto">
          <a:xfrm>
            <a:off x="2903008" y="4262438"/>
            <a:ext cx="1769666" cy="1111250"/>
          </a:xfrm>
          <a:custGeom>
            <a:avLst/>
            <a:gdLst>
              <a:gd name="T0" fmla="*/ 20 w 1029"/>
              <a:gd name="T1" fmla="*/ 692 h 700"/>
              <a:gd name="T2" fmla="*/ 52 w 1029"/>
              <a:gd name="T3" fmla="*/ 692 h 700"/>
              <a:gd name="T4" fmla="*/ 84 w 1029"/>
              <a:gd name="T5" fmla="*/ 692 h 700"/>
              <a:gd name="T6" fmla="*/ 116 w 1029"/>
              <a:gd name="T7" fmla="*/ 692 h 700"/>
              <a:gd name="T8" fmla="*/ 149 w 1029"/>
              <a:gd name="T9" fmla="*/ 692 h 700"/>
              <a:gd name="T10" fmla="*/ 181 w 1029"/>
              <a:gd name="T11" fmla="*/ 692 h 700"/>
              <a:gd name="T12" fmla="*/ 213 w 1029"/>
              <a:gd name="T13" fmla="*/ 692 h 700"/>
              <a:gd name="T14" fmla="*/ 245 w 1029"/>
              <a:gd name="T15" fmla="*/ 692 h 700"/>
              <a:gd name="T16" fmla="*/ 281 w 1029"/>
              <a:gd name="T17" fmla="*/ 692 h 700"/>
              <a:gd name="T18" fmla="*/ 313 w 1029"/>
              <a:gd name="T19" fmla="*/ 692 h 700"/>
              <a:gd name="T20" fmla="*/ 345 w 1029"/>
              <a:gd name="T21" fmla="*/ 692 h 700"/>
              <a:gd name="T22" fmla="*/ 377 w 1029"/>
              <a:gd name="T23" fmla="*/ 692 h 700"/>
              <a:gd name="T24" fmla="*/ 409 w 1029"/>
              <a:gd name="T25" fmla="*/ 692 h 700"/>
              <a:gd name="T26" fmla="*/ 441 w 1029"/>
              <a:gd name="T27" fmla="*/ 692 h 700"/>
              <a:gd name="T28" fmla="*/ 473 w 1029"/>
              <a:gd name="T29" fmla="*/ 692 h 700"/>
              <a:gd name="T30" fmla="*/ 505 w 1029"/>
              <a:gd name="T31" fmla="*/ 692 h 700"/>
              <a:gd name="T32" fmla="*/ 541 w 1029"/>
              <a:gd name="T33" fmla="*/ 692 h 700"/>
              <a:gd name="T34" fmla="*/ 573 w 1029"/>
              <a:gd name="T35" fmla="*/ 692 h 700"/>
              <a:gd name="T36" fmla="*/ 605 w 1029"/>
              <a:gd name="T37" fmla="*/ 696 h 700"/>
              <a:gd name="T38" fmla="*/ 637 w 1029"/>
              <a:gd name="T39" fmla="*/ 692 h 700"/>
              <a:gd name="T40" fmla="*/ 669 w 1029"/>
              <a:gd name="T41" fmla="*/ 696 h 700"/>
              <a:gd name="T42" fmla="*/ 701 w 1029"/>
              <a:gd name="T43" fmla="*/ 632 h 700"/>
              <a:gd name="T44" fmla="*/ 733 w 1029"/>
              <a:gd name="T45" fmla="*/ 436 h 700"/>
              <a:gd name="T46" fmla="*/ 765 w 1029"/>
              <a:gd name="T47" fmla="*/ 188 h 700"/>
              <a:gd name="T48" fmla="*/ 801 w 1029"/>
              <a:gd name="T49" fmla="*/ 36 h 700"/>
              <a:gd name="T50" fmla="*/ 833 w 1029"/>
              <a:gd name="T51" fmla="*/ 0 h 700"/>
              <a:gd name="T52" fmla="*/ 865 w 1029"/>
              <a:gd name="T53" fmla="*/ 32 h 700"/>
              <a:gd name="T54" fmla="*/ 897 w 1029"/>
              <a:gd name="T55" fmla="*/ 164 h 700"/>
              <a:gd name="T56" fmla="*/ 929 w 1029"/>
              <a:gd name="T57" fmla="*/ 352 h 700"/>
              <a:gd name="T58" fmla="*/ 961 w 1029"/>
              <a:gd name="T59" fmla="*/ 492 h 700"/>
              <a:gd name="T60" fmla="*/ 993 w 1029"/>
              <a:gd name="T61" fmla="*/ 572 h 700"/>
              <a:gd name="T62" fmla="*/ 1029 w 1029"/>
              <a:gd name="T63" fmla="*/ 62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00">
                <a:moveTo>
                  <a:pt x="0" y="692"/>
                </a:moveTo>
                <a:lnTo>
                  <a:pt x="20" y="692"/>
                </a:lnTo>
                <a:lnTo>
                  <a:pt x="36" y="692"/>
                </a:lnTo>
                <a:lnTo>
                  <a:pt x="52" y="692"/>
                </a:lnTo>
                <a:lnTo>
                  <a:pt x="68" y="692"/>
                </a:lnTo>
                <a:lnTo>
                  <a:pt x="84" y="692"/>
                </a:lnTo>
                <a:lnTo>
                  <a:pt x="100" y="692"/>
                </a:lnTo>
                <a:lnTo>
                  <a:pt x="116" y="692"/>
                </a:lnTo>
                <a:lnTo>
                  <a:pt x="133" y="692"/>
                </a:lnTo>
                <a:lnTo>
                  <a:pt x="149" y="692"/>
                </a:lnTo>
                <a:lnTo>
                  <a:pt x="165" y="692"/>
                </a:lnTo>
                <a:lnTo>
                  <a:pt x="181" y="692"/>
                </a:lnTo>
                <a:lnTo>
                  <a:pt x="197" y="692"/>
                </a:lnTo>
                <a:lnTo>
                  <a:pt x="213" y="692"/>
                </a:lnTo>
                <a:lnTo>
                  <a:pt x="229" y="692"/>
                </a:lnTo>
                <a:lnTo>
                  <a:pt x="245" y="692"/>
                </a:lnTo>
                <a:lnTo>
                  <a:pt x="265" y="692"/>
                </a:lnTo>
                <a:lnTo>
                  <a:pt x="281" y="692"/>
                </a:lnTo>
                <a:lnTo>
                  <a:pt x="297" y="692"/>
                </a:lnTo>
                <a:lnTo>
                  <a:pt x="313" y="692"/>
                </a:lnTo>
                <a:lnTo>
                  <a:pt x="329" y="692"/>
                </a:lnTo>
                <a:lnTo>
                  <a:pt x="345" y="692"/>
                </a:lnTo>
                <a:lnTo>
                  <a:pt x="361" y="692"/>
                </a:lnTo>
                <a:lnTo>
                  <a:pt x="377" y="692"/>
                </a:lnTo>
                <a:lnTo>
                  <a:pt x="393" y="692"/>
                </a:lnTo>
                <a:lnTo>
                  <a:pt x="409" y="692"/>
                </a:lnTo>
                <a:lnTo>
                  <a:pt x="425" y="692"/>
                </a:lnTo>
                <a:lnTo>
                  <a:pt x="441" y="692"/>
                </a:lnTo>
                <a:lnTo>
                  <a:pt x="457" y="692"/>
                </a:lnTo>
                <a:lnTo>
                  <a:pt x="473" y="692"/>
                </a:lnTo>
                <a:lnTo>
                  <a:pt x="489" y="692"/>
                </a:lnTo>
                <a:lnTo>
                  <a:pt x="505" y="692"/>
                </a:lnTo>
                <a:lnTo>
                  <a:pt x="525" y="700"/>
                </a:lnTo>
                <a:lnTo>
                  <a:pt x="541" y="692"/>
                </a:lnTo>
                <a:lnTo>
                  <a:pt x="557" y="696"/>
                </a:lnTo>
                <a:lnTo>
                  <a:pt x="573" y="692"/>
                </a:lnTo>
                <a:lnTo>
                  <a:pt x="589" y="692"/>
                </a:lnTo>
                <a:lnTo>
                  <a:pt x="605" y="696"/>
                </a:lnTo>
                <a:lnTo>
                  <a:pt x="621" y="696"/>
                </a:lnTo>
                <a:lnTo>
                  <a:pt x="637" y="692"/>
                </a:lnTo>
                <a:lnTo>
                  <a:pt x="653" y="696"/>
                </a:lnTo>
                <a:lnTo>
                  <a:pt x="669" y="696"/>
                </a:lnTo>
                <a:lnTo>
                  <a:pt x="685" y="672"/>
                </a:lnTo>
                <a:lnTo>
                  <a:pt x="701" y="632"/>
                </a:lnTo>
                <a:lnTo>
                  <a:pt x="717" y="552"/>
                </a:lnTo>
                <a:lnTo>
                  <a:pt x="733" y="436"/>
                </a:lnTo>
                <a:lnTo>
                  <a:pt x="749" y="308"/>
                </a:lnTo>
                <a:lnTo>
                  <a:pt x="765" y="188"/>
                </a:lnTo>
                <a:lnTo>
                  <a:pt x="785" y="96"/>
                </a:lnTo>
                <a:lnTo>
                  <a:pt x="801" y="36"/>
                </a:lnTo>
                <a:lnTo>
                  <a:pt x="817" y="8"/>
                </a:lnTo>
                <a:lnTo>
                  <a:pt x="833" y="0"/>
                </a:lnTo>
                <a:lnTo>
                  <a:pt x="849" y="4"/>
                </a:lnTo>
                <a:lnTo>
                  <a:pt x="865" y="32"/>
                </a:lnTo>
                <a:lnTo>
                  <a:pt x="881" y="80"/>
                </a:lnTo>
                <a:lnTo>
                  <a:pt x="897" y="164"/>
                </a:lnTo>
                <a:lnTo>
                  <a:pt x="913" y="256"/>
                </a:lnTo>
                <a:lnTo>
                  <a:pt x="929" y="352"/>
                </a:lnTo>
                <a:lnTo>
                  <a:pt x="945" y="432"/>
                </a:lnTo>
                <a:lnTo>
                  <a:pt x="961" y="492"/>
                </a:lnTo>
                <a:lnTo>
                  <a:pt x="977" y="540"/>
                </a:lnTo>
                <a:lnTo>
                  <a:pt x="993" y="572"/>
                </a:lnTo>
                <a:lnTo>
                  <a:pt x="1009" y="600"/>
                </a:lnTo>
                <a:lnTo>
                  <a:pt x="1029" y="62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7" name="Freeform 138"/>
          <p:cNvSpPr>
            <a:spLocks/>
          </p:cNvSpPr>
          <p:nvPr/>
        </p:nvSpPr>
        <p:spPr bwMode="auto">
          <a:xfrm>
            <a:off x="2903008" y="5360988"/>
            <a:ext cx="1769666" cy="12700"/>
          </a:xfrm>
          <a:custGeom>
            <a:avLst/>
            <a:gdLst>
              <a:gd name="T0" fmla="*/ 20 w 1029"/>
              <a:gd name="T1" fmla="*/ 0 h 8"/>
              <a:gd name="T2" fmla="*/ 52 w 1029"/>
              <a:gd name="T3" fmla="*/ 0 h 8"/>
              <a:gd name="T4" fmla="*/ 84 w 1029"/>
              <a:gd name="T5" fmla="*/ 0 h 8"/>
              <a:gd name="T6" fmla="*/ 116 w 1029"/>
              <a:gd name="T7" fmla="*/ 0 h 8"/>
              <a:gd name="T8" fmla="*/ 149 w 1029"/>
              <a:gd name="T9" fmla="*/ 4 h 8"/>
              <a:gd name="T10" fmla="*/ 181 w 1029"/>
              <a:gd name="T11" fmla="*/ 4 h 8"/>
              <a:gd name="T12" fmla="*/ 213 w 1029"/>
              <a:gd name="T13" fmla="*/ 0 h 8"/>
              <a:gd name="T14" fmla="*/ 245 w 1029"/>
              <a:gd name="T15" fmla="*/ 4 h 8"/>
              <a:gd name="T16" fmla="*/ 281 w 1029"/>
              <a:gd name="T17" fmla="*/ 8 h 8"/>
              <a:gd name="T18" fmla="*/ 313 w 1029"/>
              <a:gd name="T19" fmla="*/ 4 h 8"/>
              <a:gd name="T20" fmla="*/ 345 w 1029"/>
              <a:gd name="T21" fmla="*/ 0 h 8"/>
              <a:gd name="T22" fmla="*/ 377 w 1029"/>
              <a:gd name="T23" fmla="*/ 0 h 8"/>
              <a:gd name="T24" fmla="*/ 409 w 1029"/>
              <a:gd name="T25" fmla="*/ 0 h 8"/>
              <a:gd name="T26" fmla="*/ 441 w 1029"/>
              <a:gd name="T27" fmla="*/ 0 h 8"/>
              <a:gd name="T28" fmla="*/ 473 w 1029"/>
              <a:gd name="T29" fmla="*/ 0 h 8"/>
              <a:gd name="T30" fmla="*/ 505 w 1029"/>
              <a:gd name="T31" fmla="*/ 0 h 8"/>
              <a:gd name="T32" fmla="*/ 541 w 1029"/>
              <a:gd name="T33" fmla="*/ 0 h 8"/>
              <a:gd name="T34" fmla="*/ 573 w 1029"/>
              <a:gd name="T35" fmla="*/ 0 h 8"/>
              <a:gd name="T36" fmla="*/ 605 w 1029"/>
              <a:gd name="T37" fmla="*/ 0 h 8"/>
              <a:gd name="T38" fmla="*/ 637 w 1029"/>
              <a:gd name="T39" fmla="*/ 0 h 8"/>
              <a:gd name="T40" fmla="*/ 669 w 1029"/>
              <a:gd name="T41" fmla="*/ 0 h 8"/>
              <a:gd name="T42" fmla="*/ 701 w 1029"/>
              <a:gd name="T43" fmla="*/ 0 h 8"/>
              <a:gd name="T44" fmla="*/ 733 w 1029"/>
              <a:gd name="T45" fmla="*/ 0 h 8"/>
              <a:gd name="T46" fmla="*/ 765 w 1029"/>
              <a:gd name="T47" fmla="*/ 0 h 8"/>
              <a:gd name="T48" fmla="*/ 801 w 1029"/>
              <a:gd name="T49" fmla="*/ 0 h 8"/>
              <a:gd name="T50" fmla="*/ 833 w 1029"/>
              <a:gd name="T51" fmla="*/ 0 h 8"/>
              <a:gd name="T52" fmla="*/ 865 w 1029"/>
              <a:gd name="T53" fmla="*/ 0 h 8"/>
              <a:gd name="T54" fmla="*/ 897 w 1029"/>
              <a:gd name="T55" fmla="*/ 0 h 8"/>
              <a:gd name="T56" fmla="*/ 929 w 1029"/>
              <a:gd name="T57" fmla="*/ 0 h 8"/>
              <a:gd name="T58" fmla="*/ 961 w 1029"/>
              <a:gd name="T59" fmla="*/ 0 h 8"/>
              <a:gd name="T60" fmla="*/ 993 w 1029"/>
              <a:gd name="T61" fmla="*/ 0 h 8"/>
              <a:gd name="T62" fmla="*/ 1029 w 1029"/>
              <a:gd name="T6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
                <a:moveTo>
                  <a:pt x="0" y="0"/>
                </a:moveTo>
                <a:lnTo>
                  <a:pt x="20" y="0"/>
                </a:lnTo>
                <a:lnTo>
                  <a:pt x="36" y="0"/>
                </a:lnTo>
                <a:lnTo>
                  <a:pt x="52" y="0"/>
                </a:lnTo>
                <a:lnTo>
                  <a:pt x="68" y="0"/>
                </a:lnTo>
                <a:lnTo>
                  <a:pt x="84" y="0"/>
                </a:lnTo>
                <a:lnTo>
                  <a:pt x="100" y="0"/>
                </a:lnTo>
                <a:lnTo>
                  <a:pt x="116" y="0"/>
                </a:lnTo>
                <a:lnTo>
                  <a:pt x="133" y="4"/>
                </a:lnTo>
                <a:lnTo>
                  <a:pt x="149" y="4"/>
                </a:lnTo>
                <a:lnTo>
                  <a:pt x="165" y="4"/>
                </a:lnTo>
                <a:lnTo>
                  <a:pt x="181" y="4"/>
                </a:lnTo>
                <a:lnTo>
                  <a:pt x="197" y="0"/>
                </a:lnTo>
                <a:lnTo>
                  <a:pt x="213" y="0"/>
                </a:lnTo>
                <a:lnTo>
                  <a:pt x="229" y="0"/>
                </a:lnTo>
                <a:lnTo>
                  <a:pt x="245" y="4"/>
                </a:lnTo>
                <a:lnTo>
                  <a:pt x="265" y="4"/>
                </a:lnTo>
                <a:lnTo>
                  <a:pt x="281" y="8"/>
                </a:lnTo>
                <a:lnTo>
                  <a:pt x="297" y="4"/>
                </a:lnTo>
                <a:lnTo>
                  <a:pt x="313" y="4"/>
                </a:lnTo>
                <a:lnTo>
                  <a:pt x="329" y="0"/>
                </a:lnTo>
                <a:lnTo>
                  <a:pt x="345" y="0"/>
                </a:lnTo>
                <a:lnTo>
                  <a:pt x="361" y="0"/>
                </a:lnTo>
                <a:lnTo>
                  <a:pt x="377" y="0"/>
                </a:lnTo>
                <a:lnTo>
                  <a:pt x="393" y="0"/>
                </a:lnTo>
                <a:lnTo>
                  <a:pt x="409" y="0"/>
                </a:lnTo>
                <a:lnTo>
                  <a:pt x="425" y="0"/>
                </a:lnTo>
                <a:lnTo>
                  <a:pt x="441" y="0"/>
                </a:lnTo>
                <a:lnTo>
                  <a:pt x="457" y="0"/>
                </a:lnTo>
                <a:lnTo>
                  <a:pt x="473" y="0"/>
                </a:lnTo>
                <a:lnTo>
                  <a:pt x="489" y="0"/>
                </a:lnTo>
                <a:lnTo>
                  <a:pt x="505" y="0"/>
                </a:lnTo>
                <a:lnTo>
                  <a:pt x="525" y="0"/>
                </a:lnTo>
                <a:lnTo>
                  <a:pt x="541" y="0"/>
                </a:lnTo>
                <a:lnTo>
                  <a:pt x="557" y="0"/>
                </a:lnTo>
                <a:lnTo>
                  <a:pt x="573" y="0"/>
                </a:lnTo>
                <a:lnTo>
                  <a:pt x="589" y="0"/>
                </a:lnTo>
                <a:lnTo>
                  <a:pt x="605" y="0"/>
                </a:lnTo>
                <a:lnTo>
                  <a:pt x="621" y="0"/>
                </a:lnTo>
                <a:lnTo>
                  <a:pt x="637" y="0"/>
                </a:lnTo>
                <a:lnTo>
                  <a:pt x="653" y="0"/>
                </a:lnTo>
                <a:lnTo>
                  <a:pt x="669" y="0"/>
                </a:lnTo>
                <a:lnTo>
                  <a:pt x="685" y="0"/>
                </a:lnTo>
                <a:lnTo>
                  <a:pt x="701" y="0"/>
                </a:lnTo>
                <a:lnTo>
                  <a:pt x="717" y="0"/>
                </a:lnTo>
                <a:lnTo>
                  <a:pt x="733" y="0"/>
                </a:lnTo>
                <a:lnTo>
                  <a:pt x="749" y="0"/>
                </a:lnTo>
                <a:lnTo>
                  <a:pt x="765" y="0"/>
                </a:lnTo>
                <a:lnTo>
                  <a:pt x="785" y="0"/>
                </a:lnTo>
                <a:lnTo>
                  <a:pt x="801" y="0"/>
                </a:lnTo>
                <a:lnTo>
                  <a:pt x="817" y="0"/>
                </a:lnTo>
                <a:lnTo>
                  <a:pt x="833" y="0"/>
                </a:lnTo>
                <a:lnTo>
                  <a:pt x="849" y="0"/>
                </a:lnTo>
                <a:lnTo>
                  <a:pt x="865" y="0"/>
                </a:lnTo>
                <a:lnTo>
                  <a:pt x="881" y="0"/>
                </a:lnTo>
                <a:lnTo>
                  <a:pt x="897" y="0"/>
                </a:lnTo>
                <a:lnTo>
                  <a:pt x="913" y="0"/>
                </a:lnTo>
                <a:lnTo>
                  <a:pt x="929" y="0"/>
                </a:lnTo>
                <a:lnTo>
                  <a:pt x="945" y="0"/>
                </a:lnTo>
                <a:lnTo>
                  <a:pt x="961" y="0"/>
                </a:lnTo>
                <a:lnTo>
                  <a:pt x="977" y="0"/>
                </a:lnTo>
                <a:lnTo>
                  <a:pt x="993" y="0"/>
                </a:lnTo>
                <a:lnTo>
                  <a:pt x="1009" y="0"/>
                </a:lnTo>
                <a:lnTo>
                  <a:pt x="1029" y="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8" name="Freeform 139"/>
          <p:cNvSpPr>
            <a:spLocks/>
          </p:cNvSpPr>
          <p:nvPr/>
        </p:nvSpPr>
        <p:spPr bwMode="auto">
          <a:xfrm>
            <a:off x="2903008" y="4992688"/>
            <a:ext cx="1769666" cy="717550"/>
          </a:xfrm>
          <a:custGeom>
            <a:avLst/>
            <a:gdLst>
              <a:gd name="T0" fmla="*/ 20 w 1029"/>
              <a:gd name="T1" fmla="*/ 228 h 452"/>
              <a:gd name="T2" fmla="*/ 52 w 1029"/>
              <a:gd name="T3" fmla="*/ 232 h 452"/>
              <a:gd name="T4" fmla="*/ 84 w 1029"/>
              <a:gd name="T5" fmla="*/ 244 h 452"/>
              <a:gd name="T6" fmla="*/ 116 w 1029"/>
              <a:gd name="T7" fmla="*/ 240 h 452"/>
              <a:gd name="T8" fmla="*/ 149 w 1029"/>
              <a:gd name="T9" fmla="*/ 236 h 452"/>
              <a:gd name="T10" fmla="*/ 181 w 1029"/>
              <a:gd name="T11" fmla="*/ 292 h 452"/>
              <a:gd name="T12" fmla="*/ 213 w 1029"/>
              <a:gd name="T13" fmla="*/ 392 h 452"/>
              <a:gd name="T14" fmla="*/ 245 w 1029"/>
              <a:gd name="T15" fmla="*/ 452 h 452"/>
              <a:gd name="T16" fmla="*/ 281 w 1029"/>
              <a:gd name="T17" fmla="*/ 352 h 452"/>
              <a:gd name="T18" fmla="*/ 313 w 1029"/>
              <a:gd name="T19" fmla="*/ 204 h 452"/>
              <a:gd name="T20" fmla="*/ 345 w 1029"/>
              <a:gd name="T21" fmla="*/ 156 h 452"/>
              <a:gd name="T22" fmla="*/ 377 w 1029"/>
              <a:gd name="T23" fmla="*/ 204 h 452"/>
              <a:gd name="T24" fmla="*/ 409 w 1029"/>
              <a:gd name="T25" fmla="*/ 216 h 452"/>
              <a:gd name="T26" fmla="*/ 441 w 1029"/>
              <a:gd name="T27" fmla="*/ 236 h 452"/>
              <a:gd name="T28" fmla="*/ 473 w 1029"/>
              <a:gd name="T29" fmla="*/ 232 h 452"/>
              <a:gd name="T30" fmla="*/ 505 w 1029"/>
              <a:gd name="T31" fmla="*/ 236 h 452"/>
              <a:gd name="T32" fmla="*/ 541 w 1029"/>
              <a:gd name="T33" fmla="*/ 240 h 452"/>
              <a:gd name="T34" fmla="*/ 573 w 1029"/>
              <a:gd name="T35" fmla="*/ 244 h 452"/>
              <a:gd name="T36" fmla="*/ 605 w 1029"/>
              <a:gd name="T37" fmla="*/ 232 h 452"/>
              <a:gd name="T38" fmla="*/ 637 w 1029"/>
              <a:gd name="T39" fmla="*/ 224 h 452"/>
              <a:gd name="T40" fmla="*/ 669 w 1029"/>
              <a:gd name="T41" fmla="*/ 228 h 452"/>
              <a:gd name="T42" fmla="*/ 701 w 1029"/>
              <a:gd name="T43" fmla="*/ 156 h 452"/>
              <a:gd name="T44" fmla="*/ 733 w 1029"/>
              <a:gd name="T45" fmla="*/ 32 h 452"/>
              <a:gd name="T46" fmla="*/ 765 w 1029"/>
              <a:gd name="T47" fmla="*/ 0 h 452"/>
              <a:gd name="T48" fmla="*/ 801 w 1029"/>
              <a:gd name="T49" fmla="*/ 20 h 452"/>
              <a:gd name="T50" fmla="*/ 833 w 1029"/>
              <a:gd name="T51" fmla="*/ 72 h 452"/>
              <a:gd name="T52" fmla="*/ 865 w 1029"/>
              <a:gd name="T53" fmla="*/ 108 h 452"/>
              <a:gd name="T54" fmla="*/ 897 w 1029"/>
              <a:gd name="T55" fmla="*/ 188 h 452"/>
              <a:gd name="T56" fmla="*/ 929 w 1029"/>
              <a:gd name="T57" fmla="*/ 240 h 452"/>
              <a:gd name="T58" fmla="*/ 961 w 1029"/>
              <a:gd name="T59" fmla="*/ 236 h 452"/>
              <a:gd name="T60" fmla="*/ 993 w 1029"/>
              <a:gd name="T61" fmla="*/ 228 h 452"/>
              <a:gd name="T62" fmla="*/ 1029 w 1029"/>
              <a:gd name="T63" fmla="*/ 2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52">
                <a:moveTo>
                  <a:pt x="0" y="232"/>
                </a:moveTo>
                <a:lnTo>
                  <a:pt x="20" y="228"/>
                </a:lnTo>
                <a:lnTo>
                  <a:pt x="36" y="232"/>
                </a:lnTo>
                <a:lnTo>
                  <a:pt x="52" y="232"/>
                </a:lnTo>
                <a:lnTo>
                  <a:pt x="68" y="232"/>
                </a:lnTo>
                <a:lnTo>
                  <a:pt x="84" y="244"/>
                </a:lnTo>
                <a:lnTo>
                  <a:pt x="100" y="220"/>
                </a:lnTo>
                <a:lnTo>
                  <a:pt x="116" y="240"/>
                </a:lnTo>
                <a:lnTo>
                  <a:pt x="133" y="240"/>
                </a:lnTo>
                <a:lnTo>
                  <a:pt x="149" y="236"/>
                </a:lnTo>
                <a:lnTo>
                  <a:pt x="165" y="252"/>
                </a:lnTo>
                <a:lnTo>
                  <a:pt x="181" y="292"/>
                </a:lnTo>
                <a:lnTo>
                  <a:pt x="197" y="328"/>
                </a:lnTo>
                <a:lnTo>
                  <a:pt x="213" y="392"/>
                </a:lnTo>
                <a:lnTo>
                  <a:pt x="229" y="452"/>
                </a:lnTo>
                <a:lnTo>
                  <a:pt x="245" y="452"/>
                </a:lnTo>
                <a:lnTo>
                  <a:pt x="265" y="424"/>
                </a:lnTo>
                <a:lnTo>
                  <a:pt x="281" y="352"/>
                </a:lnTo>
                <a:lnTo>
                  <a:pt x="297" y="288"/>
                </a:lnTo>
                <a:lnTo>
                  <a:pt x="313" y="204"/>
                </a:lnTo>
                <a:lnTo>
                  <a:pt x="329" y="168"/>
                </a:lnTo>
                <a:lnTo>
                  <a:pt x="345" y="156"/>
                </a:lnTo>
                <a:lnTo>
                  <a:pt x="361" y="172"/>
                </a:lnTo>
                <a:lnTo>
                  <a:pt x="377" y="204"/>
                </a:lnTo>
                <a:lnTo>
                  <a:pt x="393" y="228"/>
                </a:lnTo>
                <a:lnTo>
                  <a:pt x="409" y="216"/>
                </a:lnTo>
                <a:lnTo>
                  <a:pt x="425" y="232"/>
                </a:lnTo>
                <a:lnTo>
                  <a:pt x="441" y="236"/>
                </a:lnTo>
                <a:lnTo>
                  <a:pt x="457" y="228"/>
                </a:lnTo>
                <a:lnTo>
                  <a:pt x="473" y="232"/>
                </a:lnTo>
                <a:lnTo>
                  <a:pt x="489" y="240"/>
                </a:lnTo>
                <a:lnTo>
                  <a:pt x="505" y="236"/>
                </a:lnTo>
                <a:lnTo>
                  <a:pt x="525" y="232"/>
                </a:lnTo>
                <a:lnTo>
                  <a:pt x="541" y="240"/>
                </a:lnTo>
                <a:lnTo>
                  <a:pt x="557" y="236"/>
                </a:lnTo>
                <a:lnTo>
                  <a:pt x="573" y="244"/>
                </a:lnTo>
                <a:lnTo>
                  <a:pt x="589" y="212"/>
                </a:lnTo>
                <a:lnTo>
                  <a:pt x="605" y="232"/>
                </a:lnTo>
                <a:lnTo>
                  <a:pt x="621" y="240"/>
                </a:lnTo>
                <a:lnTo>
                  <a:pt x="637" y="224"/>
                </a:lnTo>
                <a:lnTo>
                  <a:pt x="653" y="232"/>
                </a:lnTo>
                <a:lnTo>
                  <a:pt x="669" y="228"/>
                </a:lnTo>
                <a:lnTo>
                  <a:pt x="685" y="204"/>
                </a:lnTo>
                <a:lnTo>
                  <a:pt x="701" y="156"/>
                </a:lnTo>
                <a:lnTo>
                  <a:pt x="717" y="104"/>
                </a:lnTo>
                <a:lnTo>
                  <a:pt x="733" y="32"/>
                </a:lnTo>
                <a:lnTo>
                  <a:pt x="749" y="16"/>
                </a:lnTo>
                <a:lnTo>
                  <a:pt x="765" y="0"/>
                </a:lnTo>
                <a:lnTo>
                  <a:pt x="785" y="4"/>
                </a:lnTo>
                <a:lnTo>
                  <a:pt x="801" y="20"/>
                </a:lnTo>
                <a:lnTo>
                  <a:pt x="817" y="40"/>
                </a:lnTo>
                <a:lnTo>
                  <a:pt x="833" y="72"/>
                </a:lnTo>
                <a:lnTo>
                  <a:pt x="849" y="64"/>
                </a:lnTo>
                <a:lnTo>
                  <a:pt x="865" y="108"/>
                </a:lnTo>
                <a:lnTo>
                  <a:pt x="881" y="140"/>
                </a:lnTo>
                <a:lnTo>
                  <a:pt x="897" y="188"/>
                </a:lnTo>
                <a:lnTo>
                  <a:pt x="913" y="220"/>
                </a:lnTo>
                <a:lnTo>
                  <a:pt x="929" y="240"/>
                </a:lnTo>
                <a:lnTo>
                  <a:pt x="945" y="244"/>
                </a:lnTo>
                <a:lnTo>
                  <a:pt x="961" y="236"/>
                </a:lnTo>
                <a:lnTo>
                  <a:pt x="977" y="236"/>
                </a:lnTo>
                <a:lnTo>
                  <a:pt x="993" y="228"/>
                </a:lnTo>
                <a:lnTo>
                  <a:pt x="1009" y="232"/>
                </a:lnTo>
                <a:lnTo>
                  <a:pt x="1029" y="232"/>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9" name="Freeform 140"/>
          <p:cNvSpPr>
            <a:spLocks/>
          </p:cNvSpPr>
          <p:nvPr/>
        </p:nvSpPr>
        <p:spPr bwMode="auto">
          <a:xfrm>
            <a:off x="2903008" y="4643438"/>
            <a:ext cx="1769666" cy="717550"/>
          </a:xfrm>
          <a:custGeom>
            <a:avLst/>
            <a:gdLst>
              <a:gd name="T0" fmla="*/ 20 w 1029"/>
              <a:gd name="T1" fmla="*/ 452 h 452"/>
              <a:gd name="T2" fmla="*/ 52 w 1029"/>
              <a:gd name="T3" fmla="*/ 452 h 452"/>
              <a:gd name="T4" fmla="*/ 84 w 1029"/>
              <a:gd name="T5" fmla="*/ 452 h 452"/>
              <a:gd name="T6" fmla="*/ 116 w 1029"/>
              <a:gd name="T7" fmla="*/ 444 h 452"/>
              <a:gd name="T8" fmla="*/ 149 w 1029"/>
              <a:gd name="T9" fmla="*/ 408 h 452"/>
              <a:gd name="T10" fmla="*/ 181 w 1029"/>
              <a:gd name="T11" fmla="*/ 288 h 452"/>
              <a:gd name="T12" fmla="*/ 213 w 1029"/>
              <a:gd name="T13" fmla="*/ 96 h 452"/>
              <a:gd name="T14" fmla="*/ 245 w 1029"/>
              <a:gd name="T15" fmla="*/ 0 h 452"/>
              <a:gd name="T16" fmla="*/ 281 w 1029"/>
              <a:gd name="T17" fmla="*/ 104 h 452"/>
              <a:gd name="T18" fmla="*/ 313 w 1029"/>
              <a:gd name="T19" fmla="*/ 288 h 452"/>
              <a:gd name="T20" fmla="*/ 345 w 1029"/>
              <a:gd name="T21" fmla="*/ 404 h 452"/>
              <a:gd name="T22" fmla="*/ 377 w 1029"/>
              <a:gd name="T23" fmla="*/ 444 h 452"/>
              <a:gd name="T24" fmla="*/ 409 w 1029"/>
              <a:gd name="T25" fmla="*/ 452 h 452"/>
              <a:gd name="T26" fmla="*/ 441 w 1029"/>
              <a:gd name="T27" fmla="*/ 452 h 452"/>
              <a:gd name="T28" fmla="*/ 473 w 1029"/>
              <a:gd name="T29" fmla="*/ 452 h 452"/>
              <a:gd name="T30" fmla="*/ 505 w 1029"/>
              <a:gd name="T31" fmla="*/ 452 h 452"/>
              <a:gd name="T32" fmla="*/ 541 w 1029"/>
              <a:gd name="T33" fmla="*/ 452 h 452"/>
              <a:gd name="T34" fmla="*/ 573 w 1029"/>
              <a:gd name="T35" fmla="*/ 452 h 452"/>
              <a:gd name="T36" fmla="*/ 605 w 1029"/>
              <a:gd name="T37" fmla="*/ 452 h 452"/>
              <a:gd name="T38" fmla="*/ 637 w 1029"/>
              <a:gd name="T39" fmla="*/ 452 h 452"/>
              <a:gd name="T40" fmla="*/ 669 w 1029"/>
              <a:gd name="T41" fmla="*/ 452 h 452"/>
              <a:gd name="T42" fmla="*/ 701 w 1029"/>
              <a:gd name="T43" fmla="*/ 452 h 452"/>
              <a:gd name="T44" fmla="*/ 733 w 1029"/>
              <a:gd name="T45" fmla="*/ 452 h 452"/>
              <a:gd name="T46" fmla="*/ 765 w 1029"/>
              <a:gd name="T47" fmla="*/ 452 h 452"/>
              <a:gd name="T48" fmla="*/ 801 w 1029"/>
              <a:gd name="T49" fmla="*/ 452 h 452"/>
              <a:gd name="T50" fmla="*/ 833 w 1029"/>
              <a:gd name="T51" fmla="*/ 452 h 452"/>
              <a:gd name="T52" fmla="*/ 865 w 1029"/>
              <a:gd name="T53" fmla="*/ 452 h 452"/>
              <a:gd name="T54" fmla="*/ 897 w 1029"/>
              <a:gd name="T55" fmla="*/ 452 h 452"/>
              <a:gd name="T56" fmla="*/ 929 w 1029"/>
              <a:gd name="T57" fmla="*/ 452 h 452"/>
              <a:gd name="T58" fmla="*/ 961 w 1029"/>
              <a:gd name="T59" fmla="*/ 452 h 452"/>
              <a:gd name="T60" fmla="*/ 993 w 1029"/>
              <a:gd name="T61" fmla="*/ 452 h 452"/>
              <a:gd name="T62" fmla="*/ 1029 w 1029"/>
              <a:gd name="T63"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52">
                <a:moveTo>
                  <a:pt x="0" y="452"/>
                </a:moveTo>
                <a:lnTo>
                  <a:pt x="20" y="452"/>
                </a:lnTo>
                <a:lnTo>
                  <a:pt x="36" y="452"/>
                </a:lnTo>
                <a:lnTo>
                  <a:pt x="52" y="452"/>
                </a:lnTo>
                <a:lnTo>
                  <a:pt x="68" y="452"/>
                </a:lnTo>
                <a:lnTo>
                  <a:pt x="84" y="452"/>
                </a:lnTo>
                <a:lnTo>
                  <a:pt x="100" y="452"/>
                </a:lnTo>
                <a:lnTo>
                  <a:pt x="116" y="444"/>
                </a:lnTo>
                <a:lnTo>
                  <a:pt x="133" y="432"/>
                </a:lnTo>
                <a:lnTo>
                  <a:pt x="149" y="408"/>
                </a:lnTo>
                <a:lnTo>
                  <a:pt x="165" y="360"/>
                </a:lnTo>
                <a:lnTo>
                  <a:pt x="181" y="288"/>
                </a:lnTo>
                <a:lnTo>
                  <a:pt x="197" y="192"/>
                </a:lnTo>
                <a:lnTo>
                  <a:pt x="213" y="96"/>
                </a:lnTo>
                <a:lnTo>
                  <a:pt x="229" y="24"/>
                </a:lnTo>
                <a:lnTo>
                  <a:pt x="245" y="0"/>
                </a:lnTo>
                <a:lnTo>
                  <a:pt x="265" y="28"/>
                </a:lnTo>
                <a:lnTo>
                  <a:pt x="281" y="104"/>
                </a:lnTo>
                <a:lnTo>
                  <a:pt x="297" y="200"/>
                </a:lnTo>
                <a:lnTo>
                  <a:pt x="313" y="288"/>
                </a:lnTo>
                <a:lnTo>
                  <a:pt x="329" y="356"/>
                </a:lnTo>
                <a:lnTo>
                  <a:pt x="345" y="404"/>
                </a:lnTo>
                <a:lnTo>
                  <a:pt x="361" y="428"/>
                </a:lnTo>
                <a:lnTo>
                  <a:pt x="377" y="444"/>
                </a:lnTo>
                <a:lnTo>
                  <a:pt x="393" y="448"/>
                </a:lnTo>
                <a:lnTo>
                  <a:pt x="409" y="452"/>
                </a:lnTo>
                <a:lnTo>
                  <a:pt x="425" y="452"/>
                </a:lnTo>
                <a:lnTo>
                  <a:pt x="441" y="452"/>
                </a:lnTo>
                <a:lnTo>
                  <a:pt x="457" y="452"/>
                </a:lnTo>
                <a:lnTo>
                  <a:pt x="473" y="452"/>
                </a:lnTo>
                <a:lnTo>
                  <a:pt x="489" y="452"/>
                </a:lnTo>
                <a:lnTo>
                  <a:pt x="505" y="452"/>
                </a:lnTo>
                <a:lnTo>
                  <a:pt x="525" y="452"/>
                </a:lnTo>
                <a:lnTo>
                  <a:pt x="541" y="452"/>
                </a:lnTo>
                <a:lnTo>
                  <a:pt x="557" y="452"/>
                </a:lnTo>
                <a:lnTo>
                  <a:pt x="573" y="452"/>
                </a:lnTo>
                <a:lnTo>
                  <a:pt x="589" y="452"/>
                </a:lnTo>
                <a:lnTo>
                  <a:pt x="605" y="452"/>
                </a:lnTo>
                <a:lnTo>
                  <a:pt x="621" y="452"/>
                </a:lnTo>
                <a:lnTo>
                  <a:pt x="637" y="452"/>
                </a:lnTo>
                <a:lnTo>
                  <a:pt x="653" y="452"/>
                </a:lnTo>
                <a:lnTo>
                  <a:pt x="669" y="452"/>
                </a:lnTo>
                <a:lnTo>
                  <a:pt x="685" y="452"/>
                </a:lnTo>
                <a:lnTo>
                  <a:pt x="701" y="452"/>
                </a:lnTo>
                <a:lnTo>
                  <a:pt x="717" y="452"/>
                </a:lnTo>
                <a:lnTo>
                  <a:pt x="733" y="452"/>
                </a:lnTo>
                <a:lnTo>
                  <a:pt x="749" y="452"/>
                </a:lnTo>
                <a:lnTo>
                  <a:pt x="765" y="452"/>
                </a:lnTo>
                <a:lnTo>
                  <a:pt x="785" y="452"/>
                </a:lnTo>
                <a:lnTo>
                  <a:pt x="801" y="452"/>
                </a:lnTo>
                <a:lnTo>
                  <a:pt x="817" y="452"/>
                </a:lnTo>
                <a:lnTo>
                  <a:pt x="833" y="452"/>
                </a:lnTo>
                <a:lnTo>
                  <a:pt x="849" y="452"/>
                </a:lnTo>
                <a:lnTo>
                  <a:pt x="865" y="452"/>
                </a:lnTo>
                <a:lnTo>
                  <a:pt x="881" y="452"/>
                </a:lnTo>
                <a:lnTo>
                  <a:pt x="897" y="452"/>
                </a:lnTo>
                <a:lnTo>
                  <a:pt x="913" y="452"/>
                </a:lnTo>
                <a:lnTo>
                  <a:pt x="929" y="452"/>
                </a:lnTo>
                <a:lnTo>
                  <a:pt x="945" y="452"/>
                </a:lnTo>
                <a:lnTo>
                  <a:pt x="961" y="452"/>
                </a:lnTo>
                <a:lnTo>
                  <a:pt x="977" y="452"/>
                </a:lnTo>
                <a:lnTo>
                  <a:pt x="993" y="452"/>
                </a:lnTo>
                <a:lnTo>
                  <a:pt x="1009" y="452"/>
                </a:lnTo>
                <a:lnTo>
                  <a:pt x="1029" y="452"/>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60" name="Freeform 141"/>
          <p:cNvSpPr>
            <a:spLocks/>
          </p:cNvSpPr>
          <p:nvPr/>
        </p:nvSpPr>
        <p:spPr bwMode="auto">
          <a:xfrm>
            <a:off x="2903008" y="4992688"/>
            <a:ext cx="1769666" cy="717550"/>
          </a:xfrm>
          <a:custGeom>
            <a:avLst/>
            <a:gdLst>
              <a:gd name="T0" fmla="*/ 20 w 1029"/>
              <a:gd name="T1" fmla="*/ 228 h 452"/>
              <a:gd name="T2" fmla="*/ 52 w 1029"/>
              <a:gd name="T3" fmla="*/ 232 h 452"/>
              <a:gd name="T4" fmla="*/ 84 w 1029"/>
              <a:gd name="T5" fmla="*/ 244 h 452"/>
              <a:gd name="T6" fmla="*/ 116 w 1029"/>
              <a:gd name="T7" fmla="*/ 240 h 452"/>
              <a:gd name="T8" fmla="*/ 149 w 1029"/>
              <a:gd name="T9" fmla="*/ 236 h 452"/>
              <a:gd name="T10" fmla="*/ 181 w 1029"/>
              <a:gd name="T11" fmla="*/ 292 h 452"/>
              <a:gd name="T12" fmla="*/ 213 w 1029"/>
              <a:gd name="T13" fmla="*/ 392 h 452"/>
              <a:gd name="T14" fmla="*/ 245 w 1029"/>
              <a:gd name="T15" fmla="*/ 452 h 452"/>
              <a:gd name="T16" fmla="*/ 281 w 1029"/>
              <a:gd name="T17" fmla="*/ 352 h 452"/>
              <a:gd name="T18" fmla="*/ 313 w 1029"/>
              <a:gd name="T19" fmla="*/ 204 h 452"/>
              <a:gd name="T20" fmla="*/ 345 w 1029"/>
              <a:gd name="T21" fmla="*/ 156 h 452"/>
              <a:gd name="T22" fmla="*/ 377 w 1029"/>
              <a:gd name="T23" fmla="*/ 204 h 452"/>
              <a:gd name="T24" fmla="*/ 409 w 1029"/>
              <a:gd name="T25" fmla="*/ 216 h 452"/>
              <a:gd name="T26" fmla="*/ 441 w 1029"/>
              <a:gd name="T27" fmla="*/ 236 h 452"/>
              <a:gd name="T28" fmla="*/ 473 w 1029"/>
              <a:gd name="T29" fmla="*/ 232 h 452"/>
              <a:gd name="T30" fmla="*/ 505 w 1029"/>
              <a:gd name="T31" fmla="*/ 236 h 452"/>
              <a:gd name="T32" fmla="*/ 541 w 1029"/>
              <a:gd name="T33" fmla="*/ 240 h 452"/>
              <a:gd name="T34" fmla="*/ 573 w 1029"/>
              <a:gd name="T35" fmla="*/ 244 h 452"/>
              <a:gd name="T36" fmla="*/ 605 w 1029"/>
              <a:gd name="T37" fmla="*/ 232 h 452"/>
              <a:gd name="T38" fmla="*/ 637 w 1029"/>
              <a:gd name="T39" fmla="*/ 224 h 452"/>
              <a:gd name="T40" fmla="*/ 669 w 1029"/>
              <a:gd name="T41" fmla="*/ 228 h 452"/>
              <a:gd name="T42" fmla="*/ 701 w 1029"/>
              <a:gd name="T43" fmla="*/ 156 h 452"/>
              <a:gd name="T44" fmla="*/ 733 w 1029"/>
              <a:gd name="T45" fmla="*/ 32 h 452"/>
              <a:gd name="T46" fmla="*/ 765 w 1029"/>
              <a:gd name="T47" fmla="*/ 0 h 452"/>
              <a:gd name="T48" fmla="*/ 801 w 1029"/>
              <a:gd name="T49" fmla="*/ 20 h 452"/>
              <a:gd name="T50" fmla="*/ 833 w 1029"/>
              <a:gd name="T51" fmla="*/ 72 h 452"/>
              <a:gd name="T52" fmla="*/ 865 w 1029"/>
              <a:gd name="T53" fmla="*/ 108 h 452"/>
              <a:gd name="T54" fmla="*/ 897 w 1029"/>
              <a:gd name="T55" fmla="*/ 188 h 452"/>
              <a:gd name="T56" fmla="*/ 929 w 1029"/>
              <a:gd name="T57" fmla="*/ 240 h 452"/>
              <a:gd name="T58" fmla="*/ 961 w 1029"/>
              <a:gd name="T59" fmla="*/ 236 h 452"/>
              <a:gd name="T60" fmla="*/ 993 w 1029"/>
              <a:gd name="T61" fmla="*/ 228 h 452"/>
              <a:gd name="T62" fmla="*/ 1029 w 1029"/>
              <a:gd name="T63" fmla="*/ 2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52">
                <a:moveTo>
                  <a:pt x="0" y="232"/>
                </a:moveTo>
                <a:lnTo>
                  <a:pt x="20" y="228"/>
                </a:lnTo>
                <a:lnTo>
                  <a:pt x="36" y="232"/>
                </a:lnTo>
                <a:lnTo>
                  <a:pt x="52" y="232"/>
                </a:lnTo>
                <a:lnTo>
                  <a:pt x="68" y="232"/>
                </a:lnTo>
                <a:lnTo>
                  <a:pt x="84" y="244"/>
                </a:lnTo>
                <a:lnTo>
                  <a:pt x="100" y="220"/>
                </a:lnTo>
                <a:lnTo>
                  <a:pt x="116" y="240"/>
                </a:lnTo>
                <a:lnTo>
                  <a:pt x="133" y="240"/>
                </a:lnTo>
                <a:lnTo>
                  <a:pt x="149" y="236"/>
                </a:lnTo>
                <a:lnTo>
                  <a:pt x="165" y="252"/>
                </a:lnTo>
                <a:lnTo>
                  <a:pt x="181" y="292"/>
                </a:lnTo>
                <a:lnTo>
                  <a:pt x="197" y="328"/>
                </a:lnTo>
                <a:lnTo>
                  <a:pt x="213" y="392"/>
                </a:lnTo>
                <a:lnTo>
                  <a:pt x="229" y="452"/>
                </a:lnTo>
                <a:lnTo>
                  <a:pt x="245" y="452"/>
                </a:lnTo>
                <a:lnTo>
                  <a:pt x="265" y="424"/>
                </a:lnTo>
                <a:lnTo>
                  <a:pt x="281" y="352"/>
                </a:lnTo>
                <a:lnTo>
                  <a:pt x="297" y="288"/>
                </a:lnTo>
                <a:lnTo>
                  <a:pt x="313" y="204"/>
                </a:lnTo>
                <a:lnTo>
                  <a:pt x="329" y="168"/>
                </a:lnTo>
                <a:lnTo>
                  <a:pt x="345" y="156"/>
                </a:lnTo>
                <a:lnTo>
                  <a:pt x="361" y="172"/>
                </a:lnTo>
                <a:lnTo>
                  <a:pt x="377" y="204"/>
                </a:lnTo>
                <a:lnTo>
                  <a:pt x="393" y="228"/>
                </a:lnTo>
                <a:lnTo>
                  <a:pt x="409" y="216"/>
                </a:lnTo>
                <a:lnTo>
                  <a:pt x="425" y="232"/>
                </a:lnTo>
                <a:lnTo>
                  <a:pt x="441" y="236"/>
                </a:lnTo>
                <a:lnTo>
                  <a:pt x="457" y="228"/>
                </a:lnTo>
                <a:lnTo>
                  <a:pt x="473" y="232"/>
                </a:lnTo>
                <a:lnTo>
                  <a:pt x="489" y="240"/>
                </a:lnTo>
                <a:lnTo>
                  <a:pt x="505" y="236"/>
                </a:lnTo>
                <a:lnTo>
                  <a:pt x="525" y="232"/>
                </a:lnTo>
                <a:lnTo>
                  <a:pt x="541" y="240"/>
                </a:lnTo>
                <a:lnTo>
                  <a:pt x="557" y="236"/>
                </a:lnTo>
                <a:lnTo>
                  <a:pt x="573" y="244"/>
                </a:lnTo>
                <a:lnTo>
                  <a:pt x="589" y="212"/>
                </a:lnTo>
                <a:lnTo>
                  <a:pt x="605" y="232"/>
                </a:lnTo>
                <a:lnTo>
                  <a:pt x="621" y="240"/>
                </a:lnTo>
                <a:lnTo>
                  <a:pt x="637" y="224"/>
                </a:lnTo>
                <a:lnTo>
                  <a:pt x="653" y="232"/>
                </a:lnTo>
                <a:lnTo>
                  <a:pt x="669" y="228"/>
                </a:lnTo>
                <a:lnTo>
                  <a:pt x="685" y="204"/>
                </a:lnTo>
                <a:lnTo>
                  <a:pt x="701" y="156"/>
                </a:lnTo>
                <a:lnTo>
                  <a:pt x="717" y="104"/>
                </a:lnTo>
                <a:lnTo>
                  <a:pt x="733" y="32"/>
                </a:lnTo>
                <a:lnTo>
                  <a:pt x="749" y="16"/>
                </a:lnTo>
                <a:lnTo>
                  <a:pt x="765" y="0"/>
                </a:lnTo>
                <a:lnTo>
                  <a:pt x="785" y="4"/>
                </a:lnTo>
                <a:lnTo>
                  <a:pt x="801" y="20"/>
                </a:lnTo>
                <a:lnTo>
                  <a:pt x="817" y="40"/>
                </a:lnTo>
                <a:lnTo>
                  <a:pt x="833" y="72"/>
                </a:lnTo>
                <a:lnTo>
                  <a:pt x="849" y="64"/>
                </a:lnTo>
                <a:lnTo>
                  <a:pt x="865" y="108"/>
                </a:lnTo>
                <a:lnTo>
                  <a:pt x="881" y="140"/>
                </a:lnTo>
                <a:lnTo>
                  <a:pt x="897" y="188"/>
                </a:lnTo>
                <a:lnTo>
                  <a:pt x="913" y="220"/>
                </a:lnTo>
                <a:lnTo>
                  <a:pt x="929" y="240"/>
                </a:lnTo>
                <a:lnTo>
                  <a:pt x="945" y="244"/>
                </a:lnTo>
                <a:lnTo>
                  <a:pt x="961" y="236"/>
                </a:lnTo>
                <a:lnTo>
                  <a:pt x="977" y="236"/>
                </a:lnTo>
                <a:lnTo>
                  <a:pt x="993" y="228"/>
                </a:lnTo>
                <a:lnTo>
                  <a:pt x="1009" y="232"/>
                </a:lnTo>
                <a:lnTo>
                  <a:pt x="1029" y="232"/>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61" name="Rectangle 142"/>
          <p:cNvSpPr>
            <a:spLocks noChangeArrowheads="1"/>
          </p:cNvSpPr>
          <p:nvPr/>
        </p:nvSpPr>
        <p:spPr bwMode="auto">
          <a:xfrm>
            <a:off x="3386274" y="3894142"/>
            <a:ext cx="74379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causes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62" name="Freeform 143"/>
          <p:cNvSpPr>
            <a:spLocks/>
          </p:cNvSpPr>
          <p:nvPr/>
        </p:nvSpPr>
        <p:spPr bwMode="auto">
          <a:xfrm>
            <a:off x="2903008" y="4262438"/>
            <a:ext cx="1769666" cy="1111250"/>
          </a:xfrm>
          <a:custGeom>
            <a:avLst/>
            <a:gdLst>
              <a:gd name="T0" fmla="*/ 20 w 1029"/>
              <a:gd name="T1" fmla="*/ 692 h 700"/>
              <a:gd name="T2" fmla="*/ 52 w 1029"/>
              <a:gd name="T3" fmla="*/ 692 h 700"/>
              <a:gd name="T4" fmla="*/ 84 w 1029"/>
              <a:gd name="T5" fmla="*/ 692 h 700"/>
              <a:gd name="T6" fmla="*/ 116 w 1029"/>
              <a:gd name="T7" fmla="*/ 692 h 700"/>
              <a:gd name="T8" fmla="*/ 149 w 1029"/>
              <a:gd name="T9" fmla="*/ 692 h 700"/>
              <a:gd name="T10" fmla="*/ 181 w 1029"/>
              <a:gd name="T11" fmla="*/ 692 h 700"/>
              <a:gd name="T12" fmla="*/ 213 w 1029"/>
              <a:gd name="T13" fmla="*/ 692 h 700"/>
              <a:gd name="T14" fmla="*/ 245 w 1029"/>
              <a:gd name="T15" fmla="*/ 692 h 700"/>
              <a:gd name="T16" fmla="*/ 281 w 1029"/>
              <a:gd name="T17" fmla="*/ 692 h 700"/>
              <a:gd name="T18" fmla="*/ 313 w 1029"/>
              <a:gd name="T19" fmla="*/ 692 h 700"/>
              <a:gd name="T20" fmla="*/ 345 w 1029"/>
              <a:gd name="T21" fmla="*/ 692 h 700"/>
              <a:gd name="T22" fmla="*/ 377 w 1029"/>
              <a:gd name="T23" fmla="*/ 692 h 700"/>
              <a:gd name="T24" fmla="*/ 409 w 1029"/>
              <a:gd name="T25" fmla="*/ 692 h 700"/>
              <a:gd name="T26" fmla="*/ 441 w 1029"/>
              <a:gd name="T27" fmla="*/ 692 h 700"/>
              <a:gd name="T28" fmla="*/ 473 w 1029"/>
              <a:gd name="T29" fmla="*/ 692 h 700"/>
              <a:gd name="T30" fmla="*/ 505 w 1029"/>
              <a:gd name="T31" fmla="*/ 692 h 700"/>
              <a:gd name="T32" fmla="*/ 541 w 1029"/>
              <a:gd name="T33" fmla="*/ 692 h 700"/>
              <a:gd name="T34" fmla="*/ 573 w 1029"/>
              <a:gd name="T35" fmla="*/ 692 h 700"/>
              <a:gd name="T36" fmla="*/ 605 w 1029"/>
              <a:gd name="T37" fmla="*/ 696 h 700"/>
              <a:gd name="T38" fmla="*/ 637 w 1029"/>
              <a:gd name="T39" fmla="*/ 692 h 700"/>
              <a:gd name="T40" fmla="*/ 669 w 1029"/>
              <a:gd name="T41" fmla="*/ 696 h 700"/>
              <a:gd name="T42" fmla="*/ 701 w 1029"/>
              <a:gd name="T43" fmla="*/ 632 h 700"/>
              <a:gd name="T44" fmla="*/ 733 w 1029"/>
              <a:gd name="T45" fmla="*/ 436 h 700"/>
              <a:gd name="T46" fmla="*/ 765 w 1029"/>
              <a:gd name="T47" fmla="*/ 188 h 700"/>
              <a:gd name="T48" fmla="*/ 801 w 1029"/>
              <a:gd name="T49" fmla="*/ 36 h 700"/>
              <a:gd name="T50" fmla="*/ 833 w 1029"/>
              <a:gd name="T51" fmla="*/ 0 h 700"/>
              <a:gd name="T52" fmla="*/ 865 w 1029"/>
              <a:gd name="T53" fmla="*/ 32 h 700"/>
              <a:gd name="T54" fmla="*/ 897 w 1029"/>
              <a:gd name="T55" fmla="*/ 164 h 700"/>
              <a:gd name="T56" fmla="*/ 929 w 1029"/>
              <a:gd name="T57" fmla="*/ 352 h 700"/>
              <a:gd name="T58" fmla="*/ 961 w 1029"/>
              <a:gd name="T59" fmla="*/ 492 h 700"/>
              <a:gd name="T60" fmla="*/ 993 w 1029"/>
              <a:gd name="T61" fmla="*/ 572 h 700"/>
              <a:gd name="T62" fmla="*/ 1029 w 1029"/>
              <a:gd name="T63" fmla="*/ 62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00">
                <a:moveTo>
                  <a:pt x="0" y="692"/>
                </a:moveTo>
                <a:lnTo>
                  <a:pt x="20" y="692"/>
                </a:lnTo>
                <a:lnTo>
                  <a:pt x="36" y="692"/>
                </a:lnTo>
                <a:lnTo>
                  <a:pt x="52" y="692"/>
                </a:lnTo>
                <a:lnTo>
                  <a:pt x="68" y="692"/>
                </a:lnTo>
                <a:lnTo>
                  <a:pt x="84" y="692"/>
                </a:lnTo>
                <a:lnTo>
                  <a:pt x="100" y="692"/>
                </a:lnTo>
                <a:lnTo>
                  <a:pt x="116" y="692"/>
                </a:lnTo>
                <a:lnTo>
                  <a:pt x="133" y="692"/>
                </a:lnTo>
                <a:lnTo>
                  <a:pt x="149" y="692"/>
                </a:lnTo>
                <a:lnTo>
                  <a:pt x="165" y="692"/>
                </a:lnTo>
                <a:lnTo>
                  <a:pt x="181" y="692"/>
                </a:lnTo>
                <a:lnTo>
                  <a:pt x="197" y="692"/>
                </a:lnTo>
                <a:lnTo>
                  <a:pt x="213" y="692"/>
                </a:lnTo>
                <a:lnTo>
                  <a:pt x="229" y="692"/>
                </a:lnTo>
                <a:lnTo>
                  <a:pt x="245" y="692"/>
                </a:lnTo>
                <a:lnTo>
                  <a:pt x="265" y="692"/>
                </a:lnTo>
                <a:lnTo>
                  <a:pt x="281" y="692"/>
                </a:lnTo>
                <a:lnTo>
                  <a:pt x="297" y="692"/>
                </a:lnTo>
                <a:lnTo>
                  <a:pt x="313" y="692"/>
                </a:lnTo>
                <a:lnTo>
                  <a:pt x="329" y="692"/>
                </a:lnTo>
                <a:lnTo>
                  <a:pt x="345" y="692"/>
                </a:lnTo>
                <a:lnTo>
                  <a:pt x="361" y="692"/>
                </a:lnTo>
                <a:lnTo>
                  <a:pt x="377" y="692"/>
                </a:lnTo>
                <a:lnTo>
                  <a:pt x="393" y="692"/>
                </a:lnTo>
                <a:lnTo>
                  <a:pt x="409" y="692"/>
                </a:lnTo>
                <a:lnTo>
                  <a:pt x="425" y="692"/>
                </a:lnTo>
                <a:lnTo>
                  <a:pt x="441" y="692"/>
                </a:lnTo>
                <a:lnTo>
                  <a:pt x="457" y="692"/>
                </a:lnTo>
                <a:lnTo>
                  <a:pt x="473" y="692"/>
                </a:lnTo>
                <a:lnTo>
                  <a:pt x="489" y="692"/>
                </a:lnTo>
                <a:lnTo>
                  <a:pt x="505" y="692"/>
                </a:lnTo>
                <a:lnTo>
                  <a:pt x="525" y="700"/>
                </a:lnTo>
                <a:lnTo>
                  <a:pt x="541" y="692"/>
                </a:lnTo>
                <a:lnTo>
                  <a:pt x="557" y="696"/>
                </a:lnTo>
                <a:lnTo>
                  <a:pt x="573" y="692"/>
                </a:lnTo>
                <a:lnTo>
                  <a:pt x="589" y="692"/>
                </a:lnTo>
                <a:lnTo>
                  <a:pt x="605" y="696"/>
                </a:lnTo>
                <a:lnTo>
                  <a:pt x="621" y="696"/>
                </a:lnTo>
                <a:lnTo>
                  <a:pt x="637" y="692"/>
                </a:lnTo>
                <a:lnTo>
                  <a:pt x="653" y="696"/>
                </a:lnTo>
                <a:lnTo>
                  <a:pt x="669" y="696"/>
                </a:lnTo>
                <a:lnTo>
                  <a:pt x="685" y="672"/>
                </a:lnTo>
                <a:lnTo>
                  <a:pt x="701" y="632"/>
                </a:lnTo>
                <a:lnTo>
                  <a:pt x="717" y="552"/>
                </a:lnTo>
                <a:lnTo>
                  <a:pt x="733" y="436"/>
                </a:lnTo>
                <a:lnTo>
                  <a:pt x="749" y="308"/>
                </a:lnTo>
                <a:lnTo>
                  <a:pt x="765" y="188"/>
                </a:lnTo>
                <a:lnTo>
                  <a:pt x="785" y="96"/>
                </a:lnTo>
                <a:lnTo>
                  <a:pt x="801" y="36"/>
                </a:lnTo>
                <a:lnTo>
                  <a:pt x="817" y="8"/>
                </a:lnTo>
                <a:lnTo>
                  <a:pt x="833" y="0"/>
                </a:lnTo>
                <a:lnTo>
                  <a:pt x="849" y="4"/>
                </a:lnTo>
                <a:lnTo>
                  <a:pt x="865" y="32"/>
                </a:lnTo>
                <a:lnTo>
                  <a:pt x="881" y="80"/>
                </a:lnTo>
                <a:lnTo>
                  <a:pt x="897" y="164"/>
                </a:lnTo>
                <a:lnTo>
                  <a:pt x="913" y="256"/>
                </a:lnTo>
                <a:lnTo>
                  <a:pt x="929" y="352"/>
                </a:lnTo>
                <a:lnTo>
                  <a:pt x="945" y="432"/>
                </a:lnTo>
                <a:lnTo>
                  <a:pt x="961" y="492"/>
                </a:lnTo>
                <a:lnTo>
                  <a:pt x="977" y="540"/>
                </a:lnTo>
                <a:lnTo>
                  <a:pt x="993" y="572"/>
                </a:lnTo>
                <a:lnTo>
                  <a:pt x="1009" y="600"/>
                </a:lnTo>
                <a:lnTo>
                  <a:pt x="1029" y="62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63" name="Rectangle 144"/>
          <p:cNvSpPr>
            <a:spLocks noChangeArrowheads="1"/>
          </p:cNvSpPr>
          <p:nvPr/>
        </p:nvSpPr>
        <p:spPr bwMode="auto">
          <a:xfrm>
            <a:off x="3688960" y="5849938"/>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65" name="Rectangle 146"/>
          <p:cNvSpPr>
            <a:spLocks noChangeArrowheads="1"/>
          </p:cNvSpPr>
          <p:nvPr/>
        </p:nvSpPr>
        <p:spPr bwMode="auto">
          <a:xfrm>
            <a:off x="5231606" y="4097338"/>
            <a:ext cx="1769666" cy="163195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66" name="Line 147"/>
          <p:cNvSpPr>
            <a:spLocks noChangeShapeType="1"/>
          </p:cNvSpPr>
          <p:nvPr/>
        </p:nvSpPr>
        <p:spPr bwMode="auto">
          <a:xfrm>
            <a:off x="5231606" y="5729288"/>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67" name="Line 148"/>
          <p:cNvSpPr>
            <a:spLocks noChangeShapeType="1"/>
          </p:cNvSpPr>
          <p:nvPr/>
        </p:nvSpPr>
        <p:spPr bwMode="auto">
          <a:xfrm flipV="1">
            <a:off x="5231606" y="4097338"/>
            <a:ext cx="0" cy="16319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68" name="Line 149"/>
          <p:cNvSpPr>
            <a:spLocks noChangeShapeType="1"/>
          </p:cNvSpPr>
          <p:nvPr/>
        </p:nvSpPr>
        <p:spPr bwMode="auto">
          <a:xfrm flipV="1">
            <a:off x="5479256" y="5710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69" name="Rectangle 150"/>
          <p:cNvSpPr>
            <a:spLocks noChangeArrowheads="1"/>
          </p:cNvSpPr>
          <p:nvPr/>
        </p:nvSpPr>
        <p:spPr bwMode="auto">
          <a:xfrm>
            <a:off x="5437981"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70" name="Line 151"/>
          <p:cNvSpPr>
            <a:spLocks noChangeShapeType="1"/>
          </p:cNvSpPr>
          <p:nvPr/>
        </p:nvSpPr>
        <p:spPr bwMode="auto">
          <a:xfrm flipV="1">
            <a:off x="5761302" y="5710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71" name="Rectangle 152"/>
          <p:cNvSpPr>
            <a:spLocks noChangeArrowheads="1"/>
          </p:cNvSpPr>
          <p:nvPr/>
        </p:nvSpPr>
        <p:spPr bwMode="auto">
          <a:xfrm>
            <a:off x="5720027"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72" name="Line 153"/>
          <p:cNvSpPr>
            <a:spLocks noChangeShapeType="1"/>
          </p:cNvSpPr>
          <p:nvPr/>
        </p:nvSpPr>
        <p:spPr bwMode="auto">
          <a:xfrm flipV="1">
            <a:off x="6043348" y="5710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73" name="Rectangle 154"/>
          <p:cNvSpPr>
            <a:spLocks noChangeArrowheads="1"/>
          </p:cNvSpPr>
          <p:nvPr/>
        </p:nvSpPr>
        <p:spPr bwMode="auto">
          <a:xfrm>
            <a:off x="6002073"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74" name="Line 155"/>
          <p:cNvSpPr>
            <a:spLocks noChangeShapeType="1"/>
          </p:cNvSpPr>
          <p:nvPr/>
        </p:nvSpPr>
        <p:spPr bwMode="auto">
          <a:xfrm flipV="1">
            <a:off x="6325394" y="5710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75" name="Rectangle 156"/>
          <p:cNvSpPr>
            <a:spLocks noChangeArrowheads="1"/>
          </p:cNvSpPr>
          <p:nvPr/>
        </p:nvSpPr>
        <p:spPr bwMode="auto">
          <a:xfrm>
            <a:off x="6284119"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76" name="Line 157"/>
          <p:cNvSpPr>
            <a:spLocks noChangeShapeType="1"/>
          </p:cNvSpPr>
          <p:nvPr/>
        </p:nvSpPr>
        <p:spPr bwMode="auto">
          <a:xfrm flipV="1">
            <a:off x="6600560" y="5710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77" name="Rectangle 158"/>
          <p:cNvSpPr>
            <a:spLocks noChangeArrowheads="1"/>
          </p:cNvSpPr>
          <p:nvPr/>
        </p:nvSpPr>
        <p:spPr bwMode="auto">
          <a:xfrm>
            <a:off x="6559287"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78" name="Line 159"/>
          <p:cNvSpPr>
            <a:spLocks noChangeShapeType="1"/>
          </p:cNvSpPr>
          <p:nvPr/>
        </p:nvSpPr>
        <p:spPr bwMode="auto">
          <a:xfrm flipV="1">
            <a:off x="6884327" y="5710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79" name="Rectangle 160"/>
          <p:cNvSpPr>
            <a:spLocks noChangeArrowheads="1"/>
          </p:cNvSpPr>
          <p:nvPr/>
        </p:nvSpPr>
        <p:spPr bwMode="auto">
          <a:xfrm>
            <a:off x="6843052"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80" name="Line 161"/>
          <p:cNvSpPr>
            <a:spLocks noChangeShapeType="1"/>
          </p:cNvSpPr>
          <p:nvPr/>
        </p:nvSpPr>
        <p:spPr bwMode="auto">
          <a:xfrm>
            <a:off x="5231606" y="572928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81" name="Rectangle 162"/>
          <p:cNvSpPr>
            <a:spLocks noChangeArrowheads="1"/>
          </p:cNvSpPr>
          <p:nvPr/>
        </p:nvSpPr>
        <p:spPr bwMode="auto">
          <a:xfrm>
            <a:off x="5073386" y="5678488"/>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82" name="Line 163"/>
          <p:cNvSpPr>
            <a:spLocks noChangeShapeType="1"/>
          </p:cNvSpPr>
          <p:nvPr/>
        </p:nvSpPr>
        <p:spPr bwMode="auto">
          <a:xfrm>
            <a:off x="5231606" y="55197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83" name="Rectangle 164"/>
          <p:cNvSpPr>
            <a:spLocks noChangeArrowheads="1"/>
          </p:cNvSpPr>
          <p:nvPr/>
        </p:nvSpPr>
        <p:spPr bwMode="auto">
          <a:xfrm>
            <a:off x="5162815" y="546893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84" name="Line 165"/>
          <p:cNvSpPr>
            <a:spLocks noChangeShapeType="1"/>
          </p:cNvSpPr>
          <p:nvPr/>
        </p:nvSpPr>
        <p:spPr bwMode="auto">
          <a:xfrm>
            <a:off x="5231606" y="53165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85" name="Rectangle 166"/>
          <p:cNvSpPr>
            <a:spLocks noChangeArrowheads="1"/>
          </p:cNvSpPr>
          <p:nvPr/>
        </p:nvSpPr>
        <p:spPr bwMode="auto">
          <a:xfrm>
            <a:off x="5100902" y="526573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86" name="Line 167"/>
          <p:cNvSpPr>
            <a:spLocks noChangeShapeType="1"/>
          </p:cNvSpPr>
          <p:nvPr/>
        </p:nvSpPr>
        <p:spPr bwMode="auto">
          <a:xfrm>
            <a:off x="5231606" y="51133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87" name="Rectangle 168"/>
          <p:cNvSpPr>
            <a:spLocks noChangeArrowheads="1"/>
          </p:cNvSpPr>
          <p:nvPr/>
        </p:nvSpPr>
        <p:spPr bwMode="auto">
          <a:xfrm>
            <a:off x="5162815" y="506253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88" name="Line 169"/>
          <p:cNvSpPr>
            <a:spLocks noChangeShapeType="1"/>
          </p:cNvSpPr>
          <p:nvPr/>
        </p:nvSpPr>
        <p:spPr bwMode="auto">
          <a:xfrm>
            <a:off x="5231606" y="49101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89" name="Rectangle 170"/>
          <p:cNvSpPr>
            <a:spLocks noChangeArrowheads="1"/>
          </p:cNvSpPr>
          <p:nvPr/>
        </p:nvSpPr>
        <p:spPr bwMode="auto">
          <a:xfrm>
            <a:off x="5100902" y="485933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90" name="Line 171"/>
          <p:cNvSpPr>
            <a:spLocks noChangeShapeType="1"/>
          </p:cNvSpPr>
          <p:nvPr/>
        </p:nvSpPr>
        <p:spPr bwMode="auto">
          <a:xfrm>
            <a:off x="5231606" y="47069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91" name="Rectangle 172"/>
          <p:cNvSpPr>
            <a:spLocks noChangeArrowheads="1"/>
          </p:cNvSpPr>
          <p:nvPr/>
        </p:nvSpPr>
        <p:spPr bwMode="auto">
          <a:xfrm>
            <a:off x="5162815" y="465613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92" name="Line 173"/>
          <p:cNvSpPr>
            <a:spLocks noChangeShapeType="1"/>
          </p:cNvSpPr>
          <p:nvPr/>
        </p:nvSpPr>
        <p:spPr bwMode="auto">
          <a:xfrm>
            <a:off x="5231606" y="45037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93" name="Rectangle 174"/>
          <p:cNvSpPr>
            <a:spLocks noChangeArrowheads="1"/>
          </p:cNvSpPr>
          <p:nvPr/>
        </p:nvSpPr>
        <p:spPr bwMode="auto">
          <a:xfrm>
            <a:off x="5100902" y="445293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94" name="Line 175"/>
          <p:cNvSpPr>
            <a:spLocks noChangeShapeType="1"/>
          </p:cNvSpPr>
          <p:nvPr/>
        </p:nvSpPr>
        <p:spPr bwMode="auto">
          <a:xfrm>
            <a:off x="5231606" y="43005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95" name="Rectangle 176"/>
          <p:cNvSpPr>
            <a:spLocks noChangeArrowheads="1"/>
          </p:cNvSpPr>
          <p:nvPr/>
        </p:nvSpPr>
        <p:spPr bwMode="auto">
          <a:xfrm>
            <a:off x="5162815" y="424973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96" name="Line 177"/>
          <p:cNvSpPr>
            <a:spLocks noChangeShapeType="1"/>
          </p:cNvSpPr>
          <p:nvPr/>
        </p:nvSpPr>
        <p:spPr bwMode="auto">
          <a:xfrm>
            <a:off x="5231606" y="40973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97" name="Rectangle 178"/>
          <p:cNvSpPr>
            <a:spLocks noChangeArrowheads="1"/>
          </p:cNvSpPr>
          <p:nvPr/>
        </p:nvSpPr>
        <p:spPr bwMode="auto">
          <a:xfrm>
            <a:off x="5100902" y="404653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98" name="Freeform 179"/>
          <p:cNvSpPr>
            <a:spLocks/>
          </p:cNvSpPr>
          <p:nvPr/>
        </p:nvSpPr>
        <p:spPr bwMode="auto">
          <a:xfrm>
            <a:off x="5231606" y="4935538"/>
            <a:ext cx="1769666" cy="590550"/>
          </a:xfrm>
          <a:custGeom>
            <a:avLst/>
            <a:gdLst>
              <a:gd name="T0" fmla="*/ 16 w 1029"/>
              <a:gd name="T1" fmla="*/ 368 h 372"/>
              <a:gd name="T2" fmla="*/ 48 w 1029"/>
              <a:gd name="T3" fmla="*/ 368 h 372"/>
              <a:gd name="T4" fmla="*/ 80 w 1029"/>
              <a:gd name="T5" fmla="*/ 368 h 372"/>
              <a:gd name="T6" fmla="*/ 112 w 1029"/>
              <a:gd name="T7" fmla="*/ 364 h 372"/>
              <a:gd name="T8" fmla="*/ 144 w 1029"/>
              <a:gd name="T9" fmla="*/ 348 h 372"/>
              <a:gd name="T10" fmla="*/ 176 w 1029"/>
              <a:gd name="T11" fmla="*/ 268 h 372"/>
              <a:gd name="T12" fmla="*/ 212 w 1029"/>
              <a:gd name="T13" fmla="*/ 108 h 372"/>
              <a:gd name="T14" fmla="*/ 244 w 1029"/>
              <a:gd name="T15" fmla="*/ 12 h 372"/>
              <a:gd name="T16" fmla="*/ 276 w 1029"/>
              <a:gd name="T17" fmla="*/ 4 h 372"/>
              <a:gd name="T18" fmla="*/ 308 w 1029"/>
              <a:gd name="T19" fmla="*/ 68 h 372"/>
              <a:gd name="T20" fmla="*/ 340 w 1029"/>
              <a:gd name="T21" fmla="*/ 196 h 372"/>
              <a:gd name="T22" fmla="*/ 372 w 1029"/>
              <a:gd name="T23" fmla="*/ 324 h 372"/>
              <a:gd name="T24" fmla="*/ 404 w 1029"/>
              <a:gd name="T25" fmla="*/ 364 h 372"/>
              <a:gd name="T26" fmla="*/ 440 w 1029"/>
              <a:gd name="T27" fmla="*/ 368 h 372"/>
              <a:gd name="T28" fmla="*/ 472 w 1029"/>
              <a:gd name="T29" fmla="*/ 372 h 372"/>
              <a:gd name="T30" fmla="*/ 504 w 1029"/>
              <a:gd name="T31" fmla="*/ 372 h 372"/>
              <a:gd name="T32" fmla="*/ 536 w 1029"/>
              <a:gd name="T33" fmla="*/ 368 h 372"/>
              <a:gd name="T34" fmla="*/ 568 w 1029"/>
              <a:gd name="T35" fmla="*/ 368 h 372"/>
              <a:gd name="T36" fmla="*/ 600 w 1029"/>
              <a:gd name="T37" fmla="*/ 364 h 372"/>
              <a:gd name="T38" fmla="*/ 636 w 1029"/>
              <a:gd name="T39" fmla="*/ 368 h 372"/>
              <a:gd name="T40" fmla="*/ 668 w 1029"/>
              <a:gd name="T41" fmla="*/ 364 h 372"/>
              <a:gd name="T42" fmla="*/ 700 w 1029"/>
              <a:gd name="T43" fmla="*/ 368 h 372"/>
              <a:gd name="T44" fmla="*/ 732 w 1029"/>
              <a:gd name="T45" fmla="*/ 364 h 372"/>
              <a:gd name="T46" fmla="*/ 764 w 1029"/>
              <a:gd name="T47" fmla="*/ 368 h 372"/>
              <a:gd name="T48" fmla="*/ 796 w 1029"/>
              <a:gd name="T49" fmla="*/ 372 h 372"/>
              <a:gd name="T50" fmla="*/ 832 w 1029"/>
              <a:gd name="T51" fmla="*/ 368 h 372"/>
              <a:gd name="T52" fmla="*/ 865 w 1029"/>
              <a:gd name="T53" fmla="*/ 368 h 372"/>
              <a:gd name="T54" fmla="*/ 897 w 1029"/>
              <a:gd name="T55" fmla="*/ 372 h 372"/>
              <a:gd name="T56" fmla="*/ 929 w 1029"/>
              <a:gd name="T57" fmla="*/ 368 h 372"/>
              <a:gd name="T58" fmla="*/ 961 w 1029"/>
              <a:gd name="T59" fmla="*/ 364 h 372"/>
              <a:gd name="T60" fmla="*/ 993 w 1029"/>
              <a:gd name="T61" fmla="*/ 372 h 372"/>
              <a:gd name="T62" fmla="*/ 1029 w 1029"/>
              <a:gd name="T63"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72">
                <a:moveTo>
                  <a:pt x="0" y="368"/>
                </a:moveTo>
                <a:lnTo>
                  <a:pt x="16" y="368"/>
                </a:lnTo>
                <a:lnTo>
                  <a:pt x="32" y="372"/>
                </a:lnTo>
                <a:lnTo>
                  <a:pt x="48" y="368"/>
                </a:lnTo>
                <a:lnTo>
                  <a:pt x="64" y="364"/>
                </a:lnTo>
                <a:lnTo>
                  <a:pt x="80" y="368"/>
                </a:lnTo>
                <a:lnTo>
                  <a:pt x="96" y="364"/>
                </a:lnTo>
                <a:lnTo>
                  <a:pt x="112" y="364"/>
                </a:lnTo>
                <a:lnTo>
                  <a:pt x="128" y="356"/>
                </a:lnTo>
                <a:lnTo>
                  <a:pt x="144" y="348"/>
                </a:lnTo>
                <a:lnTo>
                  <a:pt x="160" y="320"/>
                </a:lnTo>
                <a:lnTo>
                  <a:pt x="176" y="268"/>
                </a:lnTo>
                <a:lnTo>
                  <a:pt x="192" y="192"/>
                </a:lnTo>
                <a:lnTo>
                  <a:pt x="212" y="108"/>
                </a:lnTo>
                <a:lnTo>
                  <a:pt x="228" y="48"/>
                </a:lnTo>
                <a:lnTo>
                  <a:pt x="244" y="12"/>
                </a:lnTo>
                <a:lnTo>
                  <a:pt x="260" y="0"/>
                </a:lnTo>
                <a:lnTo>
                  <a:pt x="276" y="4"/>
                </a:lnTo>
                <a:lnTo>
                  <a:pt x="292" y="28"/>
                </a:lnTo>
                <a:lnTo>
                  <a:pt x="308" y="68"/>
                </a:lnTo>
                <a:lnTo>
                  <a:pt x="324" y="124"/>
                </a:lnTo>
                <a:lnTo>
                  <a:pt x="340" y="196"/>
                </a:lnTo>
                <a:lnTo>
                  <a:pt x="356" y="272"/>
                </a:lnTo>
                <a:lnTo>
                  <a:pt x="372" y="324"/>
                </a:lnTo>
                <a:lnTo>
                  <a:pt x="388" y="360"/>
                </a:lnTo>
                <a:lnTo>
                  <a:pt x="404" y="364"/>
                </a:lnTo>
                <a:lnTo>
                  <a:pt x="424" y="364"/>
                </a:lnTo>
                <a:lnTo>
                  <a:pt x="440" y="368"/>
                </a:lnTo>
                <a:lnTo>
                  <a:pt x="456" y="368"/>
                </a:lnTo>
                <a:lnTo>
                  <a:pt x="472" y="372"/>
                </a:lnTo>
                <a:lnTo>
                  <a:pt x="488" y="372"/>
                </a:lnTo>
                <a:lnTo>
                  <a:pt x="504" y="372"/>
                </a:lnTo>
                <a:lnTo>
                  <a:pt x="520" y="364"/>
                </a:lnTo>
                <a:lnTo>
                  <a:pt x="536" y="368"/>
                </a:lnTo>
                <a:lnTo>
                  <a:pt x="552" y="364"/>
                </a:lnTo>
                <a:lnTo>
                  <a:pt x="568" y="368"/>
                </a:lnTo>
                <a:lnTo>
                  <a:pt x="584" y="364"/>
                </a:lnTo>
                <a:lnTo>
                  <a:pt x="600" y="364"/>
                </a:lnTo>
                <a:lnTo>
                  <a:pt x="620" y="368"/>
                </a:lnTo>
                <a:lnTo>
                  <a:pt x="636" y="368"/>
                </a:lnTo>
                <a:lnTo>
                  <a:pt x="652" y="368"/>
                </a:lnTo>
                <a:lnTo>
                  <a:pt x="668" y="364"/>
                </a:lnTo>
                <a:lnTo>
                  <a:pt x="684" y="368"/>
                </a:lnTo>
                <a:lnTo>
                  <a:pt x="700" y="368"/>
                </a:lnTo>
                <a:lnTo>
                  <a:pt x="716" y="364"/>
                </a:lnTo>
                <a:lnTo>
                  <a:pt x="732" y="364"/>
                </a:lnTo>
                <a:lnTo>
                  <a:pt x="748" y="372"/>
                </a:lnTo>
                <a:lnTo>
                  <a:pt x="764" y="368"/>
                </a:lnTo>
                <a:lnTo>
                  <a:pt x="780" y="372"/>
                </a:lnTo>
                <a:lnTo>
                  <a:pt x="796" y="372"/>
                </a:lnTo>
                <a:lnTo>
                  <a:pt x="812" y="368"/>
                </a:lnTo>
                <a:lnTo>
                  <a:pt x="832" y="368"/>
                </a:lnTo>
                <a:lnTo>
                  <a:pt x="849" y="368"/>
                </a:lnTo>
                <a:lnTo>
                  <a:pt x="865" y="368"/>
                </a:lnTo>
                <a:lnTo>
                  <a:pt x="881" y="372"/>
                </a:lnTo>
                <a:lnTo>
                  <a:pt x="897" y="372"/>
                </a:lnTo>
                <a:lnTo>
                  <a:pt x="913" y="372"/>
                </a:lnTo>
                <a:lnTo>
                  <a:pt x="929" y="368"/>
                </a:lnTo>
                <a:lnTo>
                  <a:pt x="945" y="364"/>
                </a:lnTo>
                <a:lnTo>
                  <a:pt x="961" y="364"/>
                </a:lnTo>
                <a:lnTo>
                  <a:pt x="977" y="368"/>
                </a:lnTo>
                <a:lnTo>
                  <a:pt x="993" y="372"/>
                </a:lnTo>
                <a:lnTo>
                  <a:pt x="1009" y="368"/>
                </a:lnTo>
                <a:lnTo>
                  <a:pt x="1029" y="372"/>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99" name="Freeform 180"/>
          <p:cNvSpPr>
            <a:spLocks/>
          </p:cNvSpPr>
          <p:nvPr/>
        </p:nvSpPr>
        <p:spPr bwMode="auto">
          <a:xfrm>
            <a:off x="5231606" y="4281488"/>
            <a:ext cx="1769666" cy="1250950"/>
          </a:xfrm>
          <a:custGeom>
            <a:avLst/>
            <a:gdLst>
              <a:gd name="T0" fmla="*/ 16 w 1029"/>
              <a:gd name="T1" fmla="*/ 780 h 788"/>
              <a:gd name="T2" fmla="*/ 48 w 1029"/>
              <a:gd name="T3" fmla="*/ 780 h 788"/>
              <a:gd name="T4" fmla="*/ 80 w 1029"/>
              <a:gd name="T5" fmla="*/ 780 h 788"/>
              <a:gd name="T6" fmla="*/ 112 w 1029"/>
              <a:gd name="T7" fmla="*/ 780 h 788"/>
              <a:gd name="T8" fmla="*/ 144 w 1029"/>
              <a:gd name="T9" fmla="*/ 780 h 788"/>
              <a:gd name="T10" fmla="*/ 176 w 1029"/>
              <a:gd name="T11" fmla="*/ 780 h 788"/>
              <a:gd name="T12" fmla="*/ 212 w 1029"/>
              <a:gd name="T13" fmla="*/ 780 h 788"/>
              <a:gd name="T14" fmla="*/ 244 w 1029"/>
              <a:gd name="T15" fmla="*/ 780 h 788"/>
              <a:gd name="T16" fmla="*/ 276 w 1029"/>
              <a:gd name="T17" fmla="*/ 780 h 788"/>
              <a:gd name="T18" fmla="*/ 308 w 1029"/>
              <a:gd name="T19" fmla="*/ 780 h 788"/>
              <a:gd name="T20" fmla="*/ 340 w 1029"/>
              <a:gd name="T21" fmla="*/ 780 h 788"/>
              <a:gd name="T22" fmla="*/ 372 w 1029"/>
              <a:gd name="T23" fmla="*/ 780 h 788"/>
              <a:gd name="T24" fmla="*/ 404 w 1029"/>
              <a:gd name="T25" fmla="*/ 780 h 788"/>
              <a:gd name="T26" fmla="*/ 440 w 1029"/>
              <a:gd name="T27" fmla="*/ 780 h 788"/>
              <a:gd name="T28" fmla="*/ 472 w 1029"/>
              <a:gd name="T29" fmla="*/ 780 h 788"/>
              <a:gd name="T30" fmla="*/ 504 w 1029"/>
              <a:gd name="T31" fmla="*/ 780 h 788"/>
              <a:gd name="T32" fmla="*/ 536 w 1029"/>
              <a:gd name="T33" fmla="*/ 780 h 788"/>
              <a:gd name="T34" fmla="*/ 568 w 1029"/>
              <a:gd name="T35" fmla="*/ 784 h 788"/>
              <a:gd name="T36" fmla="*/ 600 w 1029"/>
              <a:gd name="T37" fmla="*/ 784 h 788"/>
              <a:gd name="T38" fmla="*/ 636 w 1029"/>
              <a:gd name="T39" fmla="*/ 784 h 788"/>
              <a:gd name="T40" fmla="*/ 668 w 1029"/>
              <a:gd name="T41" fmla="*/ 784 h 788"/>
              <a:gd name="T42" fmla="*/ 700 w 1029"/>
              <a:gd name="T43" fmla="*/ 716 h 788"/>
              <a:gd name="T44" fmla="*/ 732 w 1029"/>
              <a:gd name="T45" fmla="*/ 492 h 788"/>
              <a:gd name="T46" fmla="*/ 764 w 1029"/>
              <a:gd name="T47" fmla="*/ 212 h 788"/>
              <a:gd name="T48" fmla="*/ 796 w 1029"/>
              <a:gd name="T49" fmla="*/ 40 h 788"/>
              <a:gd name="T50" fmla="*/ 832 w 1029"/>
              <a:gd name="T51" fmla="*/ 0 h 788"/>
              <a:gd name="T52" fmla="*/ 865 w 1029"/>
              <a:gd name="T53" fmla="*/ 36 h 788"/>
              <a:gd name="T54" fmla="*/ 897 w 1029"/>
              <a:gd name="T55" fmla="*/ 184 h 788"/>
              <a:gd name="T56" fmla="*/ 929 w 1029"/>
              <a:gd name="T57" fmla="*/ 396 h 788"/>
              <a:gd name="T58" fmla="*/ 961 w 1029"/>
              <a:gd name="T59" fmla="*/ 556 h 788"/>
              <a:gd name="T60" fmla="*/ 993 w 1029"/>
              <a:gd name="T61" fmla="*/ 644 h 788"/>
              <a:gd name="T62" fmla="*/ 1029 w 1029"/>
              <a:gd name="T63" fmla="*/ 70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8">
                <a:moveTo>
                  <a:pt x="0" y="780"/>
                </a:moveTo>
                <a:lnTo>
                  <a:pt x="16" y="780"/>
                </a:lnTo>
                <a:lnTo>
                  <a:pt x="32" y="780"/>
                </a:lnTo>
                <a:lnTo>
                  <a:pt x="48" y="780"/>
                </a:lnTo>
                <a:lnTo>
                  <a:pt x="64" y="780"/>
                </a:lnTo>
                <a:lnTo>
                  <a:pt x="80" y="780"/>
                </a:lnTo>
                <a:lnTo>
                  <a:pt x="96" y="780"/>
                </a:lnTo>
                <a:lnTo>
                  <a:pt x="112" y="780"/>
                </a:lnTo>
                <a:lnTo>
                  <a:pt x="128" y="780"/>
                </a:lnTo>
                <a:lnTo>
                  <a:pt x="144" y="780"/>
                </a:lnTo>
                <a:lnTo>
                  <a:pt x="160" y="780"/>
                </a:lnTo>
                <a:lnTo>
                  <a:pt x="176" y="780"/>
                </a:lnTo>
                <a:lnTo>
                  <a:pt x="192" y="780"/>
                </a:lnTo>
                <a:lnTo>
                  <a:pt x="212" y="780"/>
                </a:lnTo>
                <a:lnTo>
                  <a:pt x="228" y="780"/>
                </a:lnTo>
                <a:lnTo>
                  <a:pt x="244" y="780"/>
                </a:lnTo>
                <a:lnTo>
                  <a:pt x="260" y="780"/>
                </a:lnTo>
                <a:lnTo>
                  <a:pt x="276" y="780"/>
                </a:lnTo>
                <a:lnTo>
                  <a:pt x="292" y="780"/>
                </a:lnTo>
                <a:lnTo>
                  <a:pt x="308" y="780"/>
                </a:lnTo>
                <a:lnTo>
                  <a:pt x="324" y="780"/>
                </a:lnTo>
                <a:lnTo>
                  <a:pt x="340" y="780"/>
                </a:lnTo>
                <a:lnTo>
                  <a:pt x="356" y="780"/>
                </a:lnTo>
                <a:lnTo>
                  <a:pt x="372" y="780"/>
                </a:lnTo>
                <a:lnTo>
                  <a:pt x="388" y="780"/>
                </a:lnTo>
                <a:lnTo>
                  <a:pt x="404" y="780"/>
                </a:lnTo>
                <a:lnTo>
                  <a:pt x="424" y="780"/>
                </a:lnTo>
                <a:lnTo>
                  <a:pt x="440" y="780"/>
                </a:lnTo>
                <a:lnTo>
                  <a:pt x="456" y="780"/>
                </a:lnTo>
                <a:lnTo>
                  <a:pt x="472" y="780"/>
                </a:lnTo>
                <a:lnTo>
                  <a:pt x="488" y="780"/>
                </a:lnTo>
                <a:lnTo>
                  <a:pt x="504" y="780"/>
                </a:lnTo>
                <a:lnTo>
                  <a:pt x="520" y="788"/>
                </a:lnTo>
                <a:lnTo>
                  <a:pt x="536" y="780"/>
                </a:lnTo>
                <a:lnTo>
                  <a:pt x="552" y="788"/>
                </a:lnTo>
                <a:lnTo>
                  <a:pt x="568" y="784"/>
                </a:lnTo>
                <a:lnTo>
                  <a:pt x="584" y="780"/>
                </a:lnTo>
                <a:lnTo>
                  <a:pt x="600" y="784"/>
                </a:lnTo>
                <a:lnTo>
                  <a:pt x="620" y="784"/>
                </a:lnTo>
                <a:lnTo>
                  <a:pt x="636" y="784"/>
                </a:lnTo>
                <a:lnTo>
                  <a:pt x="652" y="784"/>
                </a:lnTo>
                <a:lnTo>
                  <a:pt x="668" y="784"/>
                </a:lnTo>
                <a:lnTo>
                  <a:pt x="684" y="760"/>
                </a:lnTo>
                <a:lnTo>
                  <a:pt x="700" y="716"/>
                </a:lnTo>
                <a:lnTo>
                  <a:pt x="716" y="624"/>
                </a:lnTo>
                <a:lnTo>
                  <a:pt x="732" y="492"/>
                </a:lnTo>
                <a:lnTo>
                  <a:pt x="748" y="348"/>
                </a:lnTo>
                <a:lnTo>
                  <a:pt x="764" y="212"/>
                </a:lnTo>
                <a:lnTo>
                  <a:pt x="780" y="108"/>
                </a:lnTo>
                <a:lnTo>
                  <a:pt x="796" y="40"/>
                </a:lnTo>
                <a:lnTo>
                  <a:pt x="812" y="8"/>
                </a:lnTo>
                <a:lnTo>
                  <a:pt x="832" y="0"/>
                </a:lnTo>
                <a:lnTo>
                  <a:pt x="849" y="8"/>
                </a:lnTo>
                <a:lnTo>
                  <a:pt x="865" y="36"/>
                </a:lnTo>
                <a:lnTo>
                  <a:pt x="881" y="92"/>
                </a:lnTo>
                <a:lnTo>
                  <a:pt x="897" y="184"/>
                </a:lnTo>
                <a:lnTo>
                  <a:pt x="913" y="288"/>
                </a:lnTo>
                <a:lnTo>
                  <a:pt x="929" y="396"/>
                </a:lnTo>
                <a:lnTo>
                  <a:pt x="945" y="488"/>
                </a:lnTo>
                <a:lnTo>
                  <a:pt x="961" y="556"/>
                </a:lnTo>
                <a:lnTo>
                  <a:pt x="977" y="608"/>
                </a:lnTo>
                <a:lnTo>
                  <a:pt x="993" y="644"/>
                </a:lnTo>
                <a:lnTo>
                  <a:pt x="1009" y="676"/>
                </a:lnTo>
                <a:lnTo>
                  <a:pt x="1029" y="70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00" name="Rectangle 181"/>
          <p:cNvSpPr>
            <a:spLocks noChangeArrowheads="1"/>
          </p:cNvSpPr>
          <p:nvPr/>
        </p:nvSpPr>
        <p:spPr bwMode="auto">
          <a:xfrm>
            <a:off x="6008957" y="5849938"/>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401" name="Rectangle 182"/>
          <p:cNvSpPr>
            <a:spLocks noChangeArrowheads="1"/>
          </p:cNvSpPr>
          <p:nvPr/>
        </p:nvSpPr>
        <p:spPr bwMode="auto">
          <a:xfrm>
            <a:off x="5479256" y="3894142"/>
            <a:ext cx="117981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Narrow" pitchFamily="34" charset="0"/>
                <a:cs typeface="Arial" pitchFamily="34" charset="0"/>
              </a:rPr>
              <a:t>perturbation and action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Oval 3"/>
          <p:cNvSpPr/>
          <p:nvPr/>
        </p:nvSpPr>
        <p:spPr>
          <a:xfrm>
            <a:off x="2768762" y="4941168"/>
            <a:ext cx="1092121" cy="1152128"/>
          </a:xfrm>
          <a:prstGeom prst="ellipse">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4" name="Picture 4"/>
          <p:cNvPicPr>
            <a:picLocks noChangeAspect="1" noChangeArrowheads="1"/>
          </p:cNvPicPr>
          <p:nvPr/>
        </p:nvPicPr>
        <p:blipFill>
          <a:blip r:embed="rId2" cstate="print">
            <a:clrChange>
              <a:clrFrom>
                <a:srgbClr val="000000"/>
              </a:clrFrom>
              <a:clrTo>
                <a:srgbClr val="000000">
                  <a:alpha val="0"/>
                </a:srgbClr>
              </a:clrTo>
            </a:clrChange>
            <a:duotone>
              <a:schemeClr val="accent6">
                <a:shade val="45000"/>
                <a:satMod val="135000"/>
              </a:schemeClr>
              <a:prstClr val="white"/>
            </a:duotone>
          </a:blip>
          <a:srcRect/>
          <a:stretch>
            <a:fillRect/>
          </a:stretch>
        </p:blipFill>
        <p:spPr bwMode="auto">
          <a:xfrm>
            <a:off x="1604884" y="1763815"/>
            <a:ext cx="3103683" cy="2953841"/>
          </a:xfrm>
          <a:prstGeom prst="rect">
            <a:avLst/>
          </a:prstGeom>
          <a:noFill/>
          <a:ln w="9525">
            <a:noFill/>
            <a:miter lim="800000"/>
            <a:headEnd/>
            <a:tailEnd/>
          </a:ln>
        </p:spPr>
      </p:pic>
      <p:sp>
        <p:nvSpPr>
          <p:cNvPr id="44" name="Right Arrow 43"/>
          <p:cNvSpPr/>
          <p:nvPr/>
        </p:nvSpPr>
        <p:spPr>
          <a:xfrm>
            <a:off x="3445016" y="3248266"/>
            <a:ext cx="2633109" cy="270744"/>
          </a:xfrm>
          <a:prstGeom prst="rightArrow">
            <a:avLst>
              <a:gd name="adj1" fmla="val 50000"/>
              <a:gd name="adj2" fmla="val 5293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340" name="Picture 4" descr="Picture2"/>
          <p:cNvPicPr>
            <a:picLocks noChangeAspect="1" noChangeArrowheads="1"/>
          </p:cNvPicPr>
          <p:nvPr/>
        </p:nvPicPr>
        <p:blipFill>
          <a:blip r:embed="rId3" cstate="print"/>
          <a:srcRect/>
          <a:stretch>
            <a:fillRect/>
          </a:stretch>
        </p:blipFill>
        <p:spPr bwMode="auto">
          <a:xfrm>
            <a:off x="0" y="0"/>
            <a:ext cx="868363" cy="1954213"/>
          </a:xfrm>
          <a:prstGeom prst="rect">
            <a:avLst/>
          </a:prstGeom>
          <a:noFill/>
          <a:ln w="9525">
            <a:noFill/>
            <a:miter lim="800000"/>
            <a:headEnd/>
            <a:tailEnd/>
          </a:ln>
        </p:spPr>
      </p:pic>
      <p:grpSp>
        <p:nvGrpSpPr>
          <p:cNvPr id="6" name="Group 334"/>
          <p:cNvGrpSpPr/>
          <p:nvPr/>
        </p:nvGrpSpPr>
        <p:grpSpPr>
          <a:xfrm>
            <a:off x="1937665" y="2060981"/>
            <a:ext cx="1680071" cy="2332082"/>
            <a:chOff x="1203905" y="2717098"/>
            <a:chExt cx="1680071" cy="2332082"/>
          </a:xfrm>
        </p:grpSpPr>
        <p:cxnSp>
          <p:nvCxnSpPr>
            <p:cNvPr id="7" name="Curved Connector 6"/>
            <p:cNvCxnSpPr>
              <a:stCxn id="14" idx="4"/>
              <a:endCxn id="39" idx="6"/>
            </p:cNvCxnSpPr>
            <p:nvPr/>
          </p:nvCxnSpPr>
          <p:spPr>
            <a:xfrm rot="5400000">
              <a:off x="1493291" y="2998442"/>
              <a:ext cx="1068145" cy="1079496"/>
            </a:xfrm>
            <a:prstGeom prst="curvedConnector2">
              <a:avLst/>
            </a:prstGeom>
            <a:ln w="9525">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AutoShape 211"/>
            <p:cNvSpPr>
              <a:spLocks noChangeArrowheads="1"/>
            </p:cNvSpPr>
            <p:nvPr/>
          </p:nvSpPr>
          <p:spPr bwMode="auto">
            <a:xfrm>
              <a:off x="2249647" y="2802550"/>
              <a:ext cx="633731" cy="2189480"/>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9" name="AutoShape 211"/>
            <p:cNvSpPr>
              <a:spLocks noChangeArrowheads="1"/>
            </p:cNvSpPr>
            <p:nvPr/>
          </p:nvSpPr>
          <p:spPr bwMode="auto">
            <a:xfrm>
              <a:off x="2250245" y="2802113"/>
              <a:ext cx="633731" cy="2189480"/>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10" name="AutoShape 253"/>
            <p:cNvCxnSpPr>
              <a:cxnSpLocks noChangeShapeType="1"/>
              <a:stCxn id="17" idx="6"/>
              <a:endCxn id="12" idx="2"/>
            </p:cNvCxnSpPr>
            <p:nvPr/>
          </p:nvCxnSpPr>
          <p:spPr bwMode="auto">
            <a:xfrm flipV="1">
              <a:off x="2124413" y="4410615"/>
              <a:ext cx="298553" cy="5741"/>
            </a:xfrm>
            <a:prstGeom prst="straightConnector1">
              <a:avLst/>
            </a:prstGeom>
            <a:noFill/>
            <a:ln w="9525">
              <a:solidFill>
                <a:schemeClr val="bg2"/>
              </a:solidFill>
              <a:round/>
              <a:headEnd type="triangle" w="med" len="med"/>
              <a:tailEnd type="none" w="med" len="med"/>
            </a:ln>
          </p:spPr>
        </p:cxnSp>
        <p:cxnSp>
          <p:nvCxnSpPr>
            <p:cNvPr id="11" name="AutoShape 255"/>
            <p:cNvCxnSpPr>
              <a:cxnSpLocks noChangeShapeType="1"/>
              <a:stCxn id="18" idx="6"/>
              <a:endCxn id="36" idx="2"/>
            </p:cNvCxnSpPr>
            <p:nvPr/>
          </p:nvCxnSpPr>
          <p:spPr bwMode="auto">
            <a:xfrm flipV="1">
              <a:off x="2124413" y="4815660"/>
              <a:ext cx="298553" cy="5741"/>
            </a:xfrm>
            <a:prstGeom prst="straightConnector1">
              <a:avLst/>
            </a:prstGeom>
            <a:noFill/>
            <a:ln w="9525">
              <a:solidFill>
                <a:schemeClr val="bg2"/>
              </a:solidFill>
              <a:round/>
              <a:headEnd type="triangle" w="med" len="med"/>
              <a:tailEnd type="none" w="med" len="med"/>
            </a:ln>
          </p:spPr>
        </p:cxnSp>
        <p:sp>
          <p:nvSpPr>
            <p:cNvPr id="12" name="Oval 213"/>
            <p:cNvSpPr>
              <a:spLocks noChangeArrowheads="1"/>
            </p:cNvSpPr>
            <p:nvPr/>
          </p:nvSpPr>
          <p:spPr bwMode="auto">
            <a:xfrm>
              <a:off x="2422966" y="4267105"/>
              <a:ext cx="288290" cy="287020"/>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13" name="Oval 216"/>
            <p:cNvSpPr>
              <a:spLocks noChangeArrowheads="1"/>
            </p:cNvSpPr>
            <p:nvPr/>
          </p:nvSpPr>
          <p:spPr bwMode="auto">
            <a:xfrm>
              <a:off x="2422966" y="3679193"/>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14" name="Oval 222"/>
            <p:cNvSpPr>
              <a:spLocks noChangeArrowheads="1"/>
            </p:cNvSpPr>
            <p:nvPr/>
          </p:nvSpPr>
          <p:spPr bwMode="auto">
            <a:xfrm>
              <a:off x="2422966" y="2717098"/>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15" name="Oval 225"/>
            <p:cNvSpPr>
              <a:spLocks noChangeAspect="1" noChangeArrowheads="1"/>
            </p:cNvSpPr>
            <p:nvPr/>
          </p:nvSpPr>
          <p:spPr bwMode="auto">
            <a:xfrm>
              <a:off x="1847655" y="3293985"/>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16" name="Oval 242"/>
            <p:cNvSpPr>
              <a:spLocks noChangeAspect="1" noChangeArrowheads="1"/>
            </p:cNvSpPr>
            <p:nvPr/>
          </p:nvSpPr>
          <p:spPr bwMode="auto">
            <a:xfrm>
              <a:off x="1847655" y="2728579"/>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17" name="Oval 248"/>
            <p:cNvSpPr>
              <a:spLocks noChangeAspect="1" noChangeArrowheads="1"/>
            </p:cNvSpPr>
            <p:nvPr/>
          </p:nvSpPr>
          <p:spPr bwMode="auto">
            <a:xfrm>
              <a:off x="1847655" y="4278586"/>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18" name="Oval 251"/>
            <p:cNvSpPr>
              <a:spLocks noChangeAspect="1" noChangeArrowheads="1"/>
            </p:cNvSpPr>
            <p:nvPr/>
          </p:nvSpPr>
          <p:spPr bwMode="auto">
            <a:xfrm>
              <a:off x="1847655" y="4683631"/>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cxnSp>
          <p:nvCxnSpPr>
            <p:cNvPr id="19" name="AutoShape 256"/>
            <p:cNvCxnSpPr>
              <a:cxnSpLocks noChangeShapeType="1"/>
              <a:stCxn id="38" idx="6"/>
              <a:endCxn id="13" idx="2"/>
            </p:cNvCxnSpPr>
            <p:nvPr/>
          </p:nvCxnSpPr>
          <p:spPr bwMode="auto">
            <a:xfrm flipV="1">
              <a:off x="2124413" y="3822703"/>
              <a:ext cx="298553" cy="14097"/>
            </a:xfrm>
            <a:prstGeom prst="straightConnector1">
              <a:avLst/>
            </a:prstGeom>
            <a:noFill/>
            <a:ln w="9525">
              <a:solidFill>
                <a:schemeClr val="bg2"/>
              </a:solidFill>
              <a:round/>
              <a:headEnd type="triangle" w="med" len="med"/>
              <a:tailEnd type="none" w="med" len="med"/>
            </a:ln>
          </p:spPr>
        </p:cxnSp>
        <p:cxnSp>
          <p:nvCxnSpPr>
            <p:cNvPr id="20" name="AutoShape 257"/>
            <p:cNvCxnSpPr>
              <a:cxnSpLocks noChangeShapeType="1"/>
              <a:stCxn id="37" idx="2"/>
              <a:endCxn id="15" idx="6"/>
            </p:cNvCxnSpPr>
            <p:nvPr/>
          </p:nvCxnSpPr>
          <p:spPr bwMode="auto">
            <a:xfrm flipH="1">
              <a:off x="2124413" y="3417658"/>
              <a:ext cx="298553" cy="14097"/>
            </a:xfrm>
            <a:prstGeom prst="straightConnector1">
              <a:avLst/>
            </a:prstGeom>
            <a:noFill/>
            <a:ln w="9525">
              <a:solidFill>
                <a:schemeClr val="bg2"/>
              </a:solidFill>
              <a:round/>
              <a:headEnd/>
              <a:tailEnd type="triangle" w="med" len="med"/>
            </a:ln>
          </p:spPr>
        </p:cxnSp>
        <p:cxnSp>
          <p:nvCxnSpPr>
            <p:cNvPr id="21" name="AutoShape 258"/>
            <p:cNvCxnSpPr>
              <a:cxnSpLocks noChangeShapeType="1"/>
              <a:stCxn id="16" idx="6"/>
              <a:endCxn id="14" idx="2"/>
            </p:cNvCxnSpPr>
            <p:nvPr/>
          </p:nvCxnSpPr>
          <p:spPr bwMode="auto">
            <a:xfrm flipV="1">
              <a:off x="2124413" y="2860608"/>
              <a:ext cx="298553" cy="5741"/>
            </a:xfrm>
            <a:prstGeom prst="straightConnector1">
              <a:avLst/>
            </a:prstGeom>
            <a:noFill/>
            <a:ln w="9525">
              <a:solidFill>
                <a:schemeClr val="bg2"/>
              </a:solidFill>
              <a:round/>
              <a:headEnd type="triangle" w="med" len="med"/>
              <a:tailEnd type="none" w="med" len="med"/>
            </a:ln>
          </p:spPr>
        </p:cxnSp>
        <p:sp>
          <p:nvSpPr>
            <p:cNvPr id="22" name="Oval 238"/>
            <p:cNvSpPr>
              <a:spLocks noChangeArrowheads="1"/>
            </p:cNvSpPr>
            <p:nvPr/>
          </p:nvSpPr>
          <p:spPr bwMode="auto">
            <a:xfrm>
              <a:off x="2249647" y="4934880"/>
              <a:ext cx="633731" cy="114300"/>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23" name="Oval 238"/>
            <p:cNvSpPr>
              <a:spLocks noChangeArrowheads="1"/>
            </p:cNvSpPr>
            <p:nvPr/>
          </p:nvSpPr>
          <p:spPr bwMode="auto">
            <a:xfrm>
              <a:off x="2250245" y="4934443"/>
              <a:ext cx="633731" cy="114300"/>
            </a:xfrm>
            <a:prstGeom prst="ellipse">
              <a:avLst/>
            </a:prstGeom>
            <a:solidFill>
              <a:srgbClr val="DDDDDD"/>
            </a:solidFill>
            <a:ln w="9525">
              <a:noFill/>
              <a:round/>
              <a:headEnd/>
              <a:tailEnd/>
            </a:ln>
          </p:spPr>
          <p:txBody>
            <a:bodyPr wrap="none" anchor="ctr"/>
            <a:lstStyle/>
            <a:p>
              <a:endParaRPr lang="en-US">
                <a:solidFill>
                  <a:srgbClr val="990033"/>
                </a:solidFill>
              </a:endParaRPr>
            </a:p>
          </p:txBody>
        </p:sp>
        <p:cxnSp>
          <p:nvCxnSpPr>
            <p:cNvPr id="24" name="Curved Connector 99"/>
            <p:cNvCxnSpPr>
              <a:stCxn id="15" idx="6"/>
              <a:endCxn id="14" idx="4"/>
            </p:cNvCxnSpPr>
            <p:nvPr/>
          </p:nvCxnSpPr>
          <p:spPr>
            <a:xfrm flipV="1">
              <a:off x="2124413" y="3004118"/>
              <a:ext cx="442698" cy="427637"/>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urved Connector 99"/>
            <p:cNvCxnSpPr>
              <a:stCxn id="38" idx="6"/>
              <a:endCxn id="37" idx="4"/>
            </p:cNvCxnSpPr>
            <p:nvPr/>
          </p:nvCxnSpPr>
          <p:spPr>
            <a:xfrm flipV="1">
              <a:off x="2124413" y="3561168"/>
              <a:ext cx="442698" cy="275632"/>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Curved Connector 99"/>
            <p:cNvCxnSpPr>
              <a:stCxn id="17" idx="6"/>
              <a:endCxn id="13" idx="4"/>
            </p:cNvCxnSpPr>
            <p:nvPr/>
          </p:nvCxnSpPr>
          <p:spPr>
            <a:xfrm flipV="1">
              <a:off x="2124413" y="3966213"/>
              <a:ext cx="442698" cy="450143"/>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urved Connector 99"/>
            <p:cNvCxnSpPr>
              <a:stCxn id="18" idx="6"/>
              <a:endCxn id="12" idx="4"/>
            </p:cNvCxnSpPr>
            <p:nvPr/>
          </p:nvCxnSpPr>
          <p:spPr>
            <a:xfrm flipV="1">
              <a:off x="2124413" y="4554125"/>
              <a:ext cx="442698" cy="267276"/>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urved Connector 99"/>
            <p:cNvCxnSpPr>
              <a:stCxn id="17" idx="4"/>
              <a:endCxn id="12" idx="4"/>
            </p:cNvCxnSpPr>
            <p:nvPr/>
          </p:nvCxnSpPr>
          <p:spPr>
            <a:xfrm rot="16200000" flipH="1">
              <a:off x="2276572" y="4263586"/>
              <a:ext cx="12700" cy="581077"/>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urved Connector 99"/>
            <p:cNvCxnSpPr>
              <a:stCxn id="38" idx="4"/>
              <a:endCxn id="13" idx="4"/>
            </p:cNvCxnSpPr>
            <p:nvPr/>
          </p:nvCxnSpPr>
          <p:spPr>
            <a:xfrm rot="5400000" flipH="1" flipV="1">
              <a:off x="2272394" y="3679852"/>
              <a:ext cx="8356" cy="581077"/>
            </a:xfrm>
            <a:prstGeom prst="curvedConnector3">
              <a:avLst>
                <a:gd name="adj1" fmla="val -2735759"/>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Curved Connector 99"/>
            <p:cNvCxnSpPr>
              <a:stCxn id="15" idx="4"/>
              <a:endCxn id="37" idx="4"/>
            </p:cNvCxnSpPr>
            <p:nvPr/>
          </p:nvCxnSpPr>
          <p:spPr>
            <a:xfrm rot="5400000" flipH="1" flipV="1">
              <a:off x="2272394" y="3274807"/>
              <a:ext cx="8356" cy="581077"/>
            </a:xfrm>
            <a:prstGeom prst="curvedConnector3">
              <a:avLst>
                <a:gd name="adj1" fmla="val -2735759"/>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Curved Connector 99"/>
            <p:cNvCxnSpPr>
              <a:stCxn id="16" idx="4"/>
              <a:endCxn id="14" idx="4"/>
            </p:cNvCxnSpPr>
            <p:nvPr/>
          </p:nvCxnSpPr>
          <p:spPr>
            <a:xfrm rot="16200000" flipH="1">
              <a:off x="2276572" y="2713579"/>
              <a:ext cx="12700" cy="581077"/>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AutoShape 228"/>
            <p:cNvCxnSpPr>
              <a:cxnSpLocks noChangeShapeType="1"/>
              <a:stCxn id="14" idx="3"/>
              <a:endCxn id="15" idx="6"/>
            </p:cNvCxnSpPr>
            <p:nvPr/>
          </p:nvCxnSpPr>
          <p:spPr bwMode="auto">
            <a:xfrm flipH="1">
              <a:off x="2124413" y="2962085"/>
              <a:ext cx="340772" cy="469670"/>
            </a:xfrm>
            <a:prstGeom prst="straightConnector1">
              <a:avLst/>
            </a:prstGeom>
            <a:noFill/>
            <a:ln w="9525">
              <a:solidFill>
                <a:schemeClr val="tx1"/>
              </a:solidFill>
              <a:round/>
              <a:headEnd/>
              <a:tailEnd type="triangle" w="med" len="med"/>
            </a:ln>
          </p:spPr>
        </p:cxnSp>
        <p:cxnSp>
          <p:nvCxnSpPr>
            <p:cNvPr id="33" name="AutoShape 229"/>
            <p:cNvCxnSpPr>
              <a:cxnSpLocks noChangeShapeType="1"/>
              <a:stCxn id="37" idx="3"/>
              <a:endCxn id="38" idx="6"/>
            </p:cNvCxnSpPr>
            <p:nvPr/>
          </p:nvCxnSpPr>
          <p:spPr bwMode="auto">
            <a:xfrm flipH="1">
              <a:off x="2124413" y="3519135"/>
              <a:ext cx="340772" cy="317665"/>
            </a:xfrm>
            <a:prstGeom prst="straightConnector1">
              <a:avLst/>
            </a:prstGeom>
            <a:noFill/>
            <a:ln w="9525">
              <a:solidFill>
                <a:schemeClr val="tx1"/>
              </a:solidFill>
              <a:round/>
              <a:headEnd/>
              <a:tailEnd type="triangle" w="med" len="med"/>
            </a:ln>
          </p:spPr>
        </p:cxnSp>
        <p:cxnSp>
          <p:nvCxnSpPr>
            <p:cNvPr id="34" name="AutoShape 230"/>
            <p:cNvCxnSpPr>
              <a:cxnSpLocks noChangeShapeType="1"/>
              <a:stCxn id="13" idx="3"/>
              <a:endCxn id="17" idx="6"/>
            </p:cNvCxnSpPr>
            <p:nvPr/>
          </p:nvCxnSpPr>
          <p:spPr bwMode="auto">
            <a:xfrm flipH="1">
              <a:off x="2124413" y="3924180"/>
              <a:ext cx="340772" cy="492176"/>
            </a:xfrm>
            <a:prstGeom prst="straightConnector1">
              <a:avLst/>
            </a:prstGeom>
            <a:noFill/>
            <a:ln w="9525">
              <a:solidFill>
                <a:schemeClr val="tx1"/>
              </a:solidFill>
              <a:round/>
              <a:headEnd/>
              <a:tailEnd type="triangle" w="med" len="med"/>
            </a:ln>
          </p:spPr>
        </p:cxnSp>
        <p:cxnSp>
          <p:nvCxnSpPr>
            <p:cNvPr id="35" name="AutoShape 236"/>
            <p:cNvCxnSpPr>
              <a:cxnSpLocks noChangeShapeType="1"/>
              <a:stCxn id="12" idx="3"/>
              <a:endCxn id="18" idx="6"/>
            </p:cNvCxnSpPr>
            <p:nvPr/>
          </p:nvCxnSpPr>
          <p:spPr bwMode="auto">
            <a:xfrm flipH="1">
              <a:off x="2124413" y="4512092"/>
              <a:ext cx="340772" cy="309309"/>
            </a:xfrm>
            <a:prstGeom prst="straightConnector1">
              <a:avLst/>
            </a:prstGeom>
            <a:noFill/>
            <a:ln w="9525">
              <a:solidFill>
                <a:schemeClr val="tx1"/>
              </a:solidFill>
              <a:round/>
              <a:headEnd/>
              <a:tailEnd type="triangle" w="med" len="med"/>
            </a:ln>
          </p:spPr>
        </p:cxnSp>
        <p:sp>
          <p:nvSpPr>
            <p:cNvPr id="36" name="Oval 234"/>
            <p:cNvSpPr>
              <a:spLocks noChangeArrowheads="1"/>
            </p:cNvSpPr>
            <p:nvPr/>
          </p:nvSpPr>
          <p:spPr bwMode="auto">
            <a:xfrm>
              <a:off x="2422966" y="4672150"/>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37" name="Oval 219"/>
            <p:cNvSpPr>
              <a:spLocks noChangeArrowheads="1"/>
            </p:cNvSpPr>
            <p:nvPr/>
          </p:nvSpPr>
          <p:spPr bwMode="auto">
            <a:xfrm>
              <a:off x="2422966" y="3274148"/>
              <a:ext cx="288290" cy="287020"/>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38" name="Oval 245"/>
            <p:cNvSpPr>
              <a:spLocks noChangeAspect="1" noChangeArrowheads="1"/>
            </p:cNvSpPr>
            <p:nvPr/>
          </p:nvSpPr>
          <p:spPr bwMode="auto">
            <a:xfrm>
              <a:off x="1847655" y="3699030"/>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39" name="Oval 103"/>
            <p:cNvSpPr>
              <a:spLocks noChangeArrowheads="1"/>
            </p:cNvSpPr>
            <p:nvPr/>
          </p:nvSpPr>
          <p:spPr bwMode="auto">
            <a:xfrm>
              <a:off x="1203905" y="3924055"/>
              <a:ext cx="283710" cy="296416"/>
            </a:xfrm>
            <a:prstGeom prst="ellipse">
              <a:avLst/>
            </a:prstGeom>
            <a:solidFill>
              <a:schemeClr val="accent1">
                <a:lumMod val="50000"/>
              </a:schemeClr>
            </a:solidFill>
            <a:ln w="9525">
              <a:noFill/>
              <a:round/>
              <a:headEnd/>
              <a:tailEnd/>
            </a:ln>
          </p:spPr>
          <p:txBody>
            <a:bodyPr wrap="none" anchor="ctr"/>
            <a:lstStyle/>
            <a:p>
              <a:endParaRPr lang="en-US">
                <a:latin typeface="Arial Narrow" pitchFamily="34" charset="0"/>
              </a:endParaRPr>
            </a:p>
          </p:txBody>
        </p:sp>
        <p:cxnSp>
          <p:nvCxnSpPr>
            <p:cNvPr id="40" name="AutoShape 61"/>
            <p:cNvCxnSpPr>
              <a:cxnSpLocks noChangeShapeType="1"/>
              <a:stCxn id="39" idx="4"/>
              <a:endCxn id="18" idx="2"/>
            </p:cNvCxnSpPr>
            <p:nvPr/>
          </p:nvCxnSpPr>
          <p:spPr bwMode="auto">
            <a:xfrm rot="16200000" flipH="1">
              <a:off x="1296242" y="4269988"/>
              <a:ext cx="600930" cy="501895"/>
            </a:xfrm>
            <a:prstGeom prst="curvedConnector2">
              <a:avLst/>
            </a:prstGeom>
            <a:noFill/>
            <a:ln w="38100">
              <a:solidFill>
                <a:schemeClr val="accent1">
                  <a:lumMod val="50000"/>
                </a:schemeClr>
              </a:solidFill>
              <a:round/>
              <a:headEnd type="oval" w="med" len="med"/>
              <a:tailEnd type="oval" w="med" len="med"/>
            </a:ln>
          </p:spPr>
        </p:cxnSp>
        <p:cxnSp>
          <p:nvCxnSpPr>
            <p:cNvPr id="41" name="AutoShape 61"/>
            <p:cNvCxnSpPr>
              <a:cxnSpLocks noChangeShapeType="1"/>
              <a:stCxn id="15" idx="2"/>
              <a:endCxn id="39" idx="0"/>
            </p:cNvCxnSpPr>
            <p:nvPr/>
          </p:nvCxnSpPr>
          <p:spPr bwMode="auto">
            <a:xfrm rot="10800000" flipV="1">
              <a:off x="1345761" y="3431755"/>
              <a:ext cx="501895" cy="492300"/>
            </a:xfrm>
            <a:prstGeom prst="curvedConnector2">
              <a:avLst/>
            </a:prstGeom>
            <a:noFill/>
            <a:ln w="38100">
              <a:solidFill>
                <a:schemeClr val="accent1">
                  <a:lumMod val="50000"/>
                </a:schemeClr>
              </a:solidFill>
              <a:round/>
              <a:headEnd type="oval" w="med" len="med"/>
              <a:tailEnd type="oval" w="med" len="med"/>
            </a:ln>
          </p:spPr>
        </p:cxnSp>
        <p:sp>
          <p:nvSpPr>
            <p:cNvPr id="42" name="TextBox 41"/>
            <p:cNvSpPr txBox="1"/>
            <p:nvPr/>
          </p:nvSpPr>
          <p:spPr>
            <a:xfrm>
              <a:off x="1648803" y="3391253"/>
              <a:ext cx="288862" cy="307777"/>
            </a:xfrm>
            <a:prstGeom prst="rect">
              <a:avLst/>
            </a:prstGeom>
            <a:noFill/>
          </p:spPr>
          <p:txBody>
            <a:bodyPr wrap="none" rtlCol="0">
              <a:spAutoFit/>
            </a:bodyPr>
            <a:lstStyle/>
            <a:p>
              <a:r>
                <a:rPr lang="en-GB" sz="1400" b="1" dirty="0" smtClean="0">
                  <a:solidFill>
                    <a:schemeClr val="accent1">
                      <a:lumMod val="50000"/>
                    </a:schemeClr>
                  </a:solidFill>
                  <a:latin typeface="+mn-lt"/>
                </a:rPr>
                <a:t>+</a:t>
              </a:r>
              <a:endParaRPr lang="en-GB" sz="1400" b="1" dirty="0">
                <a:solidFill>
                  <a:schemeClr val="accent1">
                    <a:lumMod val="50000"/>
                  </a:schemeClr>
                </a:solidFill>
                <a:latin typeface="+mn-lt"/>
              </a:endParaRPr>
            </a:p>
          </p:txBody>
        </p:sp>
        <p:sp>
          <p:nvSpPr>
            <p:cNvPr id="43" name="TextBox 42"/>
            <p:cNvSpPr txBox="1"/>
            <p:nvPr/>
          </p:nvSpPr>
          <p:spPr>
            <a:xfrm>
              <a:off x="1648803" y="4464115"/>
              <a:ext cx="269626" cy="400110"/>
            </a:xfrm>
            <a:prstGeom prst="rect">
              <a:avLst/>
            </a:prstGeom>
            <a:noFill/>
          </p:spPr>
          <p:txBody>
            <a:bodyPr wrap="none" rtlCol="0">
              <a:spAutoFit/>
            </a:bodyPr>
            <a:lstStyle/>
            <a:p>
              <a:r>
                <a:rPr lang="en-GB" sz="2000" b="1" dirty="0" smtClean="0">
                  <a:solidFill>
                    <a:schemeClr val="accent1">
                      <a:lumMod val="50000"/>
                    </a:schemeClr>
                  </a:solidFill>
                  <a:latin typeface="+mn-lt"/>
                </a:rPr>
                <a:t>-</a:t>
              </a:r>
              <a:endParaRPr lang="en-GB" sz="2000" b="1" dirty="0">
                <a:solidFill>
                  <a:schemeClr val="accent1">
                    <a:lumMod val="50000"/>
                  </a:schemeClr>
                </a:solidFill>
                <a:latin typeface="+mn-lt"/>
              </a:endParaRPr>
            </a:p>
          </p:txBody>
        </p:sp>
      </p:grpSp>
      <p:sp>
        <p:nvSpPr>
          <p:cNvPr id="45" name="Text Box 129"/>
          <p:cNvSpPr txBox="1">
            <a:spLocks noChangeArrowheads="1"/>
          </p:cNvSpPr>
          <p:nvPr/>
        </p:nvSpPr>
        <p:spPr bwMode="auto">
          <a:xfrm>
            <a:off x="3782870" y="2787315"/>
            <a:ext cx="1890211" cy="461665"/>
          </a:xfrm>
          <a:prstGeom prst="rect">
            <a:avLst/>
          </a:prstGeom>
          <a:noFill/>
          <a:ln w="9525">
            <a:noFill/>
            <a:miter lim="800000"/>
            <a:headEnd/>
            <a:tailEnd/>
          </a:ln>
        </p:spPr>
        <p:txBody>
          <a:bodyPr wrap="square">
            <a:spAutoFit/>
          </a:bodyPr>
          <a:lstStyle/>
          <a:p>
            <a:pPr algn="ctr"/>
            <a:r>
              <a:rPr lang="en-GB" sz="1200" dirty="0" smtClean="0">
                <a:solidFill>
                  <a:srgbClr val="990033"/>
                </a:solidFill>
                <a:latin typeface="Arial Narrow" pitchFamily="34" charset="0"/>
              </a:rPr>
              <a:t>Neuromodulatory failure</a:t>
            </a:r>
          </a:p>
          <a:p>
            <a:pPr algn="ctr"/>
            <a:r>
              <a:rPr lang="en-GB" sz="1200" dirty="0" smtClean="0">
                <a:solidFill>
                  <a:srgbClr val="990033"/>
                </a:solidFill>
                <a:latin typeface="Arial Narrow" pitchFamily="34" charset="0"/>
              </a:rPr>
              <a:t>(of sensory attenuation)</a:t>
            </a:r>
            <a:endParaRPr lang="en-GB" sz="1200" dirty="0">
              <a:solidFill>
                <a:srgbClr val="990033"/>
              </a:solidFill>
              <a:latin typeface="Arial Narrow" pitchFamily="34" charset="0"/>
            </a:endParaRPr>
          </a:p>
        </p:txBody>
      </p:sp>
      <p:sp>
        <p:nvSpPr>
          <p:cNvPr id="46" name="Text Box 129"/>
          <p:cNvSpPr txBox="1">
            <a:spLocks noChangeArrowheads="1"/>
          </p:cNvSpPr>
          <p:nvPr/>
        </p:nvSpPr>
        <p:spPr bwMode="auto">
          <a:xfrm>
            <a:off x="6213140" y="2158771"/>
            <a:ext cx="2250250" cy="1384995"/>
          </a:xfrm>
          <a:prstGeom prst="rect">
            <a:avLst/>
          </a:prstGeom>
          <a:noFill/>
          <a:ln w="9525">
            <a:noFill/>
            <a:miter lim="800000"/>
            <a:headEnd/>
            <a:tailEnd/>
          </a:ln>
        </p:spPr>
        <p:txBody>
          <a:bodyPr wrap="square">
            <a:spAutoFit/>
          </a:bodyPr>
          <a:lstStyle/>
          <a:p>
            <a:r>
              <a:rPr lang="en-GB" sz="1400" dirty="0" smtClean="0">
                <a:solidFill>
                  <a:schemeClr val="accent5">
                    <a:lumMod val="50000"/>
                  </a:schemeClr>
                </a:solidFill>
                <a:latin typeface="Arial Narrow" pitchFamily="34" charset="0"/>
              </a:rPr>
              <a:t>Signs (of trait abnormalities)</a:t>
            </a:r>
            <a:endParaRPr lang="en-GB" sz="1400" dirty="0" smtClean="0">
              <a:solidFill>
                <a:schemeClr val="accent5">
                  <a:lumMod val="50000"/>
                </a:schemeClr>
              </a:solidFill>
              <a:latin typeface="Arial Narrow" pitchFamily="34" charset="0"/>
            </a:endParaRPr>
          </a:p>
          <a:p>
            <a:r>
              <a:rPr lang="en-GB" sz="1400" dirty="0" smtClean="0">
                <a:solidFill>
                  <a:srgbClr val="990033"/>
                </a:solidFill>
                <a:latin typeface="Arial Narrow" pitchFamily="34" charset="0"/>
              </a:rPr>
              <a:t>Attenuated violation responses</a:t>
            </a:r>
          </a:p>
          <a:p>
            <a:r>
              <a:rPr lang="en-GB" sz="1400" dirty="0" smtClean="0">
                <a:solidFill>
                  <a:srgbClr val="990033"/>
                </a:solidFill>
              </a:rPr>
              <a:t>Loss of perceptual Gestalt</a:t>
            </a:r>
          </a:p>
          <a:p>
            <a:r>
              <a:rPr lang="en-GB" sz="1400" dirty="0" smtClean="0">
                <a:solidFill>
                  <a:srgbClr val="990033"/>
                </a:solidFill>
              </a:rPr>
              <a:t>SPEM abnormalities</a:t>
            </a:r>
          </a:p>
          <a:p>
            <a:r>
              <a:rPr lang="en-GB" sz="1400" dirty="0" smtClean="0">
                <a:solidFill>
                  <a:srgbClr val="990033"/>
                </a:solidFill>
              </a:rPr>
              <a:t>Psychomotor poverty</a:t>
            </a:r>
          </a:p>
          <a:p>
            <a:r>
              <a:rPr lang="en-GB" sz="1400" dirty="0" smtClean="0">
                <a:solidFill>
                  <a:srgbClr val="990033"/>
                </a:solidFill>
              </a:rPr>
              <a:t>Resistance to illusions</a:t>
            </a:r>
          </a:p>
        </p:txBody>
      </p:sp>
      <p:sp>
        <p:nvSpPr>
          <p:cNvPr id="47" name="Text Box 129"/>
          <p:cNvSpPr txBox="1">
            <a:spLocks noChangeArrowheads="1"/>
          </p:cNvSpPr>
          <p:nvPr/>
        </p:nvSpPr>
        <p:spPr bwMode="auto">
          <a:xfrm>
            <a:off x="6213139" y="3815461"/>
            <a:ext cx="2745305" cy="738664"/>
          </a:xfrm>
          <a:prstGeom prst="rect">
            <a:avLst/>
          </a:prstGeom>
          <a:noFill/>
          <a:ln w="9525">
            <a:noFill/>
            <a:miter lim="800000"/>
            <a:headEnd/>
            <a:tailEnd/>
          </a:ln>
        </p:spPr>
        <p:txBody>
          <a:bodyPr wrap="square">
            <a:spAutoFit/>
          </a:bodyPr>
          <a:lstStyle/>
          <a:p>
            <a:r>
              <a:rPr lang="en-GB" sz="1400" dirty="0" smtClean="0">
                <a:solidFill>
                  <a:schemeClr val="accent5">
                    <a:lumMod val="50000"/>
                  </a:schemeClr>
                </a:solidFill>
              </a:rPr>
              <a:t>Symptoms (of the psychotic state)</a:t>
            </a:r>
            <a:endParaRPr lang="en-GB" sz="1400" dirty="0" smtClean="0">
              <a:solidFill>
                <a:schemeClr val="accent5">
                  <a:lumMod val="50000"/>
                </a:schemeClr>
              </a:solidFill>
            </a:endParaRPr>
          </a:p>
          <a:p>
            <a:r>
              <a:rPr lang="en-GB" sz="1400" dirty="0" smtClean="0">
                <a:solidFill>
                  <a:srgbClr val="990033"/>
                </a:solidFill>
              </a:rPr>
              <a:t>H</a:t>
            </a:r>
            <a:r>
              <a:rPr lang="en-GB" sz="1400" dirty="0" smtClean="0">
                <a:solidFill>
                  <a:srgbClr val="990033"/>
                </a:solidFill>
                <a:latin typeface="Arial Narrow" pitchFamily="34" charset="0"/>
              </a:rPr>
              <a:t>allucinations</a:t>
            </a:r>
          </a:p>
          <a:p>
            <a:r>
              <a:rPr lang="en-GB" sz="1400" dirty="0" smtClean="0">
                <a:solidFill>
                  <a:srgbClr val="990033"/>
                </a:solidFill>
              </a:rPr>
              <a:t>Delusions</a:t>
            </a:r>
          </a:p>
        </p:txBody>
      </p:sp>
    </p:spTree>
    <p:extLst>
      <p:ext uri="{BB962C8B-B14F-4D97-AF65-F5344CB8AC3E}">
        <p14:creationId xmlns:p14="http://schemas.microsoft.com/office/powerpoint/2010/main" xmlns="" val="21778865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marygstewart.com/wp-content/uploads/2012/10/circuit-board-electronic-square-texture-200216.jpeg">
            <a:hlinkClick r:id="rId2"/>
          </p:cNvPr>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5358045" y="2495510"/>
            <a:ext cx="2565285" cy="2565285"/>
          </a:xfrm>
          <a:prstGeom prst="rect">
            <a:avLst/>
          </a:prstGeom>
          <a:noFill/>
        </p:spPr>
      </p:pic>
      <p:grpSp>
        <p:nvGrpSpPr>
          <p:cNvPr id="21" name="Group 20"/>
          <p:cNvGrpSpPr/>
          <p:nvPr/>
        </p:nvGrpSpPr>
        <p:grpSpPr>
          <a:xfrm>
            <a:off x="1847655" y="2495510"/>
            <a:ext cx="2565285" cy="2565285"/>
            <a:chOff x="1667635" y="2978950"/>
            <a:chExt cx="2565285" cy="2565285"/>
          </a:xfrm>
        </p:grpSpPr>
        <p:pic>
          <p:nvPicPr>
            <p:cNvPr id="279554" name="Picture 2" descr="http://marygstewart.com/wp-content/uploads/2012/10/circuit-board-electronic-square-texture-200216.jpeg">
              <a:hlinkClick r:id="rId2"/>
            </p:cNvPr>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667635" y="2978950"/>
              <a:ext cx="2565285" cy="2565285"/>
            </a:xfrm>
            <a:prstGeom prst="rect">
              <a:avLst/>
            </a:prstGeom>
            <a:noFill/>
          </p:spPr>
        </p:pic>
        <p:pic>
          <p:nvPicPr>
            <p:cNvPr id="279563" name="Picture 11"/>
            <p:cNvPicPr>
              <a:picLocks noChangeAspect="1" noChangeArrowheads="1"/>
            </p:cNvPicPr>
            <p:nvPr/>
          </p:nvPicPr>
          <p:blipFill>
            <a:blip r:embed="rId4" cstate="print">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1667635" y="3338990"/>
              <a:ext cx="2565285" cy="628225"/>
            </a:xfrm>
            <a:prstGeom prst="rect">
              <a:avLst/>
            </a:prstGeom>
            <a:noFill/>
            <a:ln w="9525">
              <a:noFill/>
              <a:miter lim="800000"/>
              <a:headEnd/>
              <a:tailEnd/>
            </a:ln>
          </p:spPr>
        </p:pic>
      </p:grpSp>
      <p:pic>
        <p:nvPicPr>
          <p:cNvPr id="15" name="Picture 8" descr="http://3.bp.blogspot.com/-xgO-tU3-tiI/T2ejuXKmqMI/AAAAAAAAADI/hg5qJo2J2kk/s1600/Transistor.jpg"/>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6573180" y="4250705"/>
            <a:ext cx="252645" cy="265012"/>
          </a:xfrm>
          <a:prstGeom prst="rect">
            <a:avLst/>
          </a:prstGeom>
          <a:noFill/>
        </p:spPr>
      </p:pic>
      <p:grpSp>
        <p:nvGrpSpPr>
          <p:cNvPr id="17" name="Group 16"/>
          <p:cNvGrpSpPr/>
          <p:nvPr/>
        </p:nvGrpSpPr>
        <p:grpSpPr>
          <a:xfrm>
            <a:off x="7068235" y="4655750"/>
            <a:ext cx="1372951" cy="1440160"/>
            <a:chOff x="5875304" y="4914165"/>
            <a:chExt cx="1372951" cy="1440160"/>
          </a:xfrm>
        </p:grpSpPr>
        <p:pic>
          <p:nvPicPr>
            <p:cNvPr id="279560" name="Picture 8" descr="http://3.bp.blogspot.com/-xgO-tU3-tiI/T2ejuXKmqMI/AAAAAAAAADI/hg5qJo2J2kk/s1600/Transistor.jpg"/>
            <p:cNvPicPr>
              <a:picLocks noChangeAspect="1" noChangeArrowheads="1"/>
            </p:cNvPicPr>
            <p:nvPr/>
          </p:nvPicPr>
          <p:blipFill>
            <a:blip r:embed="rId6" cstate="print">
              <a:duotone>
                <a:prstClr val="black"/>
                <a:schemeClr val="accent5">
                  <a:tint val="45000"/>
                  <a:satMod val="400000"/>
                </a:schemeClr>
              </a:duotone>
            </a:blip>
            <a:srcRect/>
            <a:stretch>
              <a:fillRect/>
            </a:stretch>
          </p:blipFill>
          <p:spPr bwMode="auto">
            <a:xfrm>
              <a:off x="5875304" y="4914165"/>
              <a:ext cx="1372951" cy="1440160"/>
            </a:xfrm>
            <a:prstGeom prst="rect">
              <a:avLst/>
            </a:prstGeom>
            <a:noFill/>
          </p:spPr>
        </p:pic>
        <p:pic>
          <p:nvPicPr>
            <p:cNvPr id="16" name="Picture 11"/>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5898105" y="5591085"/>
              <a:ext cx="1350150" cy="628225"/>
            </a:xfrm>
            <a:prstGeom prst="rect">
              <a:avLst/>
            </a:prstGeom>
            <a:noFill/>
            <a:ln w="9525">
              <a:noFill/>
              <a:miter lim="800000"/>
              <a:headEnd/>
              <a:tailEnd/>
            </a:ln>
          </p:spPr>
        </p:pic>
      </p:grpSp>
      <p:pic>
        <p:nvPicPr>
          <p:cNvPr id="18" name="Picture 8" descr="http://3.bp.blogspot.com/-xgO-tU3-tiI/T2ejuXKmqMI/AAAAAAAAADI/hg5qJo2J2kk/s1600/Transistor.jpg"/>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6978225" y="3890665"/>
            <a:ext cx="252645" cy="265012"/>
          </a:xfrm>
          <a:prstGeom prst="rect">
            <a:avLst/>
          </a:prstGeom>
          <a:noFill/>
        </p:spPr>
      </p:pic>
      <p:pic>
        <p:nvPicPr>
          <p:cNvPr id="19" name="Picture 8" descr="http://3.bp.blogspot.com/-xgO-tU3-tiI/T2ejuXKmqMI/AAAAAAAAADI/hg5qJo2J2kk/s1600/Transistor.jpg"/>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6725580" y="4403105"/>
            <a:ext cx="252645" cy="265012"/>
          </a:xfrm>
          <a:prstGeom prst="rect">
            <a:avLst/>
          </a:prstGeom>
          <a:noFill/>
        </p:spPr>
      </p:pic>
      <p:pic>
        <p:nvPicPr>
          <p:cNvPr id="20" name="Picture 8" descr="http://3.bp.blogspot.com/-xgO-tU3-tiI/T2ejuXKmqMI/AAAAAAAAADI/hg5qJo2J2kk/s1600/Transistor.jpg"/>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6877980" y="4555505"/>
            <a:ext cx="252645" cy="265012"/>
          </a:xfrm>
          <a:prstGeom prst="rect">
            <a:avLst/>
          </a:prstGeom>
          <a:noFill/>
        </p:spPr>
      </p:pic>
      <p:sp>
        <p:nvSpPr>
          <p:cNvPr id="12" name="Rectangle 11"/>
          <p:cNvSpPr/>
          <p:nvPr/>
        </p:nvSpPr>
        <p:spPr>
          <a:xfrm>
            <a:off x="5223028" y="1493785"/>
            <a:ext cx="3690411" cy="461665"/>
          </a:xfrm>
          <a:prstGeom prst="rect">
            <a:avLst/>
          </a:prstGeom>
        </p:spPr>
        <p:txBody>
          <a:bodyPr wrap="square">
            <a:spAutoFit/>
          </a:bodyPr>
          <a:lstStyle/>
          <a:p>
            <a:r>
              <a:rPr lang="en-GB" sz="1200" i="1" dirty="0" err="1" smtClean="0">
                <a:solidFill>
                  <a:srgbClr val="990033"/>
                </a:solidFill>
              </a:rPr>
              <a:t>Bleuler</a:t>
            </a:r>
            <a:r>
              <a:rPr lang="en-GB" sz="1200" i="1" dirty="0" smtClean="0">
                <a:solidFill>
                  <a:srgbClr val="990033"/>
                </a:solidFill>
              </a:rPr>
              <a:t> E. </a:t>
            </a:r>
            <a:r>
              <a:rPr lang="de-DE" sz="1200" i="1" dirty="0" smtClean="0">
                <a:solidFill>
                  <a:srgbClr val="990033"/>
                </a:solidFill>
              </a:rPr>
              <a:t>Dementia Praecox oder Gruppe der Schizophrenien, 1911: </a:t>
            </a:r>
            <a:r>
              <a:rPr lang="en-GB" sz="1200" b="1" dirty="0" smtClean="0">
                <a:solidFill>
                  <a:srgbClr val="990033"/>
                </a:solidFill>
              </a:rPr>
              <a:t>Disintegration</a:t>
            </a:r>
            <a:r>
              <a:rPr lang="en-GB" sz="1200" dirty="0" smtClean="0">
                <a:solidFill>
                  <a:srgbClr val="990033"/>
                </a:solidFill>
              </a:rPr>
              <a:t> – of </a:t>
            </a:r>
            <a:r>
              <a:rPr lang="en-GB" sz="1200" dirty="0">
                <a:solidFill>
                  <a:srgbClr val="990033"/>
                </a:solidFill>
              </a:rPr>
              <a:t>conscious processing (the psyche) </a:t>
            </a:r>
            <a:endParaRPr lang="en-GB" sz="1200" dirty="0" smtClean="0">
              <a:solidFill>
                <a:srgbClr val="990033"/>
              </a:solidFill>
            </a:endParaRPr>
          </a:p>
        </p:txBody>
      </p:sp>
      <p:sp>
        <p:nvSpPr>
          <p:cNvPr id="13" name="Rectangle 12"/>
          <p:cNvSpPr/>
          <p:nvPr/>
        </p:nvSpPr>
        <p:spPr>
          <a:xfrm>
            <a:off x="1712640" y="1505400"/>
            <a:ext cx="3420380" cy="461665"/>
          </a:xfrm>
          <a:prstGeom prst="rect">
            <a:avLst/>
          </a:prstGeom>
        </p:spPr>
        <p:txBody>
          <a:bodyPr wrap="square">
            <a:spAutoFit/>
          </a:bodyPr>
          <a:lstStyle/>
          <a:p>
            <a:r>
              <a:rPr lang="de-DE" sz="1200" dirty="0" smtClean="0">
                <a:solidFill>
                  <a:srgbClr val="990033"/>
                </a:solidFill>
              </a:rPr>
              <a:t>Wernicke C</a:t>
            </a:r>
            <a:r>
              <a:rPr lang="de-DE" sz="1200" i="1" dirty="0" smtClean="0">
                <a:solidFill>
                  <a:srgbClr val="990033"/>
                </a:solidFill>
              </a:rPr>
              <a:t>. Grundrisse der Psychiatrie. 1906:</a:t>
            </a:r>
          </a:p>
          <a:p>
            <a:r>
              <a:rPr lang="de-DE" sz="1200" b="1" dirty="0" smtClean="0">
                <a:solidFill>
                  <a:srgbClr val="990033"/>
                </a:solidFill>
              </a:rPr>
              <a:t>Sejunction</a:t>
            </a:r>
            <a:r>
              <a:rPr lang="de-DE" sz="1200" dirty="0" smtClean="0">
                <a:solidFill>
                  <a:srgbClr val="990033"/>
                </a:solidFill>
              </a:rPr>
              <a:t> – disruption of associative connectivity</a:t>
            </a:r>
            <a:endParaRPr lang="en-GB" sz="1200" dirty="0">
              <a:solidFill>
                <a:srgbClr val="990033"/>
              </a:solidFill>
            </a:endParaRPr>
          </a:p>
        </p:txBody>
      </p:sp>
      <p:pic>
        <p:nvPicPr>
          <p:cNvPr id="322562" name="Picture 2" descr="C. Wernicke.jpg">
            <a:hlinkClick r:id="rId7"/>
          </p:cNvPr>
          <p:cNvPicPr>
            <a:picLocks noChangeAspect="1" noChangeArrowheads="1"/>
          </p:cNvPicPr>
          <p:nvPr/>
        </p:nvPicPr>
        <p:blipFill>
          <a:blip r:embed="rId8" cstate="print">
            <a:duotone>
              <a:prstClr val="black"/>
              <a:srgbClr val="D9C3A5">
                <a:tint val="50000"/>
                <a:satMod val="180000"/>
              </a:srgbClr>
            </a:duotone>
          </a:blip>
          <a:srcRect/>
          <a:stretch>
            <a:fillRect/>
          </a:stretch>
        </p:blipFill>
        <p:spPr bwMode="auto">
          <a:xfrm>
            <a:off x="227475" y="2475275"/>
            <a:ext cx="1490424" cy="2123855"/>
          </a:xfrm>
          <a:prstGeom prst="ellipse">
            <a:avLst/>
          </a:prstGeom>
          <a:ln>
            <a:noFill/>
          </a:ln>
          <a:effectLst>
            <a:softEdge rad="112500"/>
          </a:effectLst>
        </p:spPr>
      </p:pic>
      <p:pic>
        <p:nvPicPr>
          <p:cNvPr id="322564" name="Picture 4" descr="Eugen bleuler.jpg">
            <a:hlinkClick r:id="rId9"/>
          </p:cNvPr>
          <p:cNvPicPr>
            <a:picLocks noChangeAspect="1" noChangeArrowheads="1"/>
          </p:cNvPicPr>
          <p:nvPr/>
        </p:nvPicPr>
        <p:blipFill>
          <a:blip r:embed="rId10" cstate="print">
            <a:duotone>
              <a:prstClr val="black"/>
              <a:srgbClr val="D9C3A5">
                <a:tint val="50000"/>
                <a:satMod val="180000"/>
              </a:srgbClr>
            </a:duotone>
          </a:blip>
          <a:srcRect l="8824" b="10599"/>
          <a:stretch>
            <a:fillRect/>
          </a:stretch>
        </p:blipFill>
        <p:spPr bwMode="auto">
          <a:xfrm>
            <a:off x="8103350" y="2528900"/>
            <a:ext cx="1485165" cy="2203794"/>
          </a:xfrm>
          <a:prstGeom prst="ellipse">
            <a:avLst/>
          </a:prstGeom>
          <a:ln>
            <a:noFill/>
          </a:ln>
          <a:effectLst>
            <a:softEdge rad="112500"/>
          </a:effectLst>
        </p:spPr>
      </p:pic>
      <p:sp>
        <p:nvSpPr>
          <p:cNvPr id="22" name="Rectangle 21"/>
          <p:cNvSpPr/>
          <p:nvPr/>
        </p:nvSpPr>
        <p:spPr>
          <a:xfrm>
            <a:off x="1892660" y="2090465"/>
            <a:ext cx="2475275" cy="400110"/>
          </a:xfrm>
          <a:prstGeom prst="rect">
            <a:avLst/>
          </a:prstGeom>
        </p:spPr>
        <p:txBody>
          <a:bodyPr wrap="square">
            <a:spAutoFit/>
          </a:bodyPr>
          <a:lstStyle/>
          <a:p>
            <a:pPr algn="ctr"/>
            <a:r>
              <a:rPr lang="de-DE" dirty="0" smtClean="0">
                <a:solidFill>
                  <a:srgbClr val="990033"/>
                </a:solidFill>
              </a:rPr>
              <a:t>Anatomical disconnection</a:t>
            </a:r>
            <a:endParaRPr lang="en-GB" sz="2000" dirty="0">
              <a:solidFill>
                <a:srgbClr val="990033"/>
              </a:solidFill>
            </a:endParaRPr>
          </a:p>
        </p:txBody>
      </p:sp>
      <p:sp>
        <p:nvSpPr>
          <p:cNvPr id="23" name="Rectangle 22"/>
          <p:cNvSpPr/>
          <p:nvPr/>
        </p:nvSpPr>
        <p:spPr>
          <a:xfrm>
            <a:off x="5403050" y="2090465"/>
            <a:ext cx="2475275" cy="400110"/>
          </a:xfrm>
          <a:prstGeom prst="rect">
            <a:avLst/>
          </a:prstGeom>
        </p:spPr>
        <p:txBody>
          <a:bodyPr wrap="square">
            <a:spAutoFit/>
          </a:bodyPr>
          <a:lstStyle/>
          <a:p>
            <a:pPr algn="ctr"/>
            <a:r>
              <a:rPr lang="de-DE" dirty="0" smtClean="0">
                <a:solidFill>
                  <a:srgbClr val="990033"/>
                </a:solidFill>
              </a:rPr>
              <a:t>Functional disconnection</a:t>
            </a:r>
            <a:endParaRPr lang="en-GB" sz="2000" dirty="0">
              <a:solidFill>
                <a:srgbClr val="990033"/>
              </a:solidFill>
            </a:endParaRPr>
          </a:p>
        </p:txBody>
      </p:sp>
      <p:pic>
        <p:nvPicPr>
          <p:cNvPr id="322566" name="Picture 6"/>
          <p:cNvPicPr>
            <a:picLocks noChangeAspect="1" noChangeArrowheads="1"/>
          </p:cNvPicPr>
          <p:nvPr/>
        </p:nvPicPr>
        <p:blipFill>
          <a:blip r:embed="rId11" cstate="print"/>
          <a:srcRect/>
          <a:stretch>
            <a:fillRect/>
          </a:stretch>
        </p:blipFill>
        <p:spPr bwMode="auto">
          <a:xfrm>
            <a:off x="92459" y="143635"/>
            <a:ext cx="2984539" cy="540060"/>
          </a:xfrm>
          <a:prstGeom prst="rect">
            <a:avLst/>
          </a:prstGeom>
          <a:noFill/>
          <a:ln w="9525">
            <a:noFill/>
            <a:miter lim="800000"/>
            <a:headEnd/>
            <a:tailEnd/>
          </a:ln>
        </p:spPr>
      </p:pic>
      <p:sp>
        <p:nvSpPr>
          <p:cNvPr id="24" name="Rectangle 23"/>
          <p:cNvSpPr/>
          <p:nvPr/>
        </p:nvSpPr>
        <p:spPr>
          <a:xfrm>
            <a:off x="3152800" y="98630"/>
            <a:ext cx="4953000" cy="1200329"/>
          </a:xfrm>
          <a:prstGeom prst="rect">
            <a:avLst/>
          </a:prstGeom>
        </p:spPr>
        <p:txBody>
          <a:bodyPr>
            <a:spAutoFit/>
          </a:bodyPr>
          <a:lstStyle/>
          <a:p>
            <a:r>
              <a:rPr lang="en-GB" sz="1200" b="1" dirty="0" smtClean="0">
                <a:solidFill>
                  <a:schemeClr val="accent2">
                    <a:lumMod val="60000"/>
                    <a:lumOff val="40000"/>
                  </a:schemeClr>
                </a:solidFill>
              </a:rPr>
              <a:t>Dysconnection in schizophrenia: from abnormal synaptic plasticity to failures of self-monitoring. </a:t>
            </a:r>
            <a:r>
              <a:rPr lang="en-GB" sz="1200" b="1" dirty="0" err="1" smtClean="0"/>
              <a:t>Schizophr</a:t>
            </a:r>
            <a:r>
              <a:rPr lang="en-GB" sz="1200" b="1" dirty="0" smtClean="0"/>
              <a:t> Bull</a:t>
            </a:r>
            <a:r>
              <a:rPr lang="en-GB" sz="1200" dirty="0" smtClean="0">
                <a:hlinkClick r:id="rId12" tooltip="Schizophrenia bulletin."/>
              </a:rPr>
              <a:t>.</a:t>
            </a:r>
            <a:r>
              <a:rPr lang="en-GB" sz="1200" dirty="0" smtClean="0"/>
              <a:t> 2009 May;35(3):509-27</a:t>
            </a:r>
          </a:p>
          <a:p>
            <a:r>
              <a:rPr lang="en-GB" sz="1100" i="1" dirty="0" smtClean="0"/>
              <a:t>Klaas E. Stephan, Karl J. Friston and Chris D. Frith</a:t>
            </a:r>
          </a:p>
          <a:p>
            <a:endParaRPr lang="en-GB" sz="1200" dirty="0" smtClean="0"/>
          </a:p>
          <a:p>
            <a:endParaRPr lang="en-GB" sz="1200" dirty="0" smtClean="0"/>
          </a:p>
          <a:p>
            <a:endParaRPr lang="en-GB" sz="1200" b="1"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6" name="Picture 8" descr="http://fc04.deviantart.net/fs70/i/2010/237/0/4/Parchment_Paper_2_by_Allocer2009.jpg">
            <a:hlinkClick r:id="rId2"/>
          </p:cNvPr>
          <p:cNvPicPr>
            <a:picLocks noChangeAspect="1" noChangeArrowheads="1"/>
          </p:cNvPicPr>
          <p:nvPr/>
        </p:nvPicPr>
        <p:blipFill>
          <a:blip r:embed="rId3" cstate="print">
            <a:duotone>
              <a:prstClr val="black"/>
              <a:srgbClr val="D9C3A5">
                <a:tint val="50000"/>
                <a:satMod val="180000"/>
              </a:srgbClr>
            </a:duotone>
            <a:extLst>
              <a:ext uri="{BEBA8EAE-BF5A-486C-A8C5-ECC9F3942E4B}">
                <a14:imgProps xmlns:a14="http://schemas.microsoft.com/office/drawing/2010/main" xmlns="">
                  <a14:imgLayer r:embed="rId4">
                    <a14:imgEffect>
                      <a14:brightnessContrast bright="40000" contrast="-20000"/>
                    </a14:imgEffect>
                  </a14:imgLayer>
                </a14:imgProps>
              </a:ext>
            </a:extLst>
          </a:blip>
          <a:srcRect/>
          <a:stretch>
            <a:fillRect/>
          </a:stretch>
        </p:blipFill>
        <p:spPr bwMode="auto">
          <a:xfrm>
            <a:off x="2837765" y="818710"/>
            <a:ext cx="4290291" cy="4995555"/>
          </a:xfrm>
          <a:prstGeom prst="rect">
            <a:avLst/>
          </a:prstGeom>
          <a:noFill/>
        </p:spPr>
      </p:pic>
      <p:pic>
        <p:nvPicPr>
          <p:cNvPr id="273414" name="Picture 6" descr="http://upload.wikimedia.org/wikipedia/commons/7/79/Hilbert.jpg">
            <a:hlinkClick r:id="rId5"/>
          </p:cNvPr>
          <p:cNvPicPr>
            <a:picLocks noChangeAspect="1" noChangeArrowheads="1"/>
          </p:cNvPicPr>
          <p:nvPr/>
        </p:nvPicPr>
        <p:blipFill>
          <a:blip r:embed="rId6" cstate="print">
            <a:duotone>
              <a:prstClr val="black"/>
              <a:srgbClr val="D9C3A5">
                <a:tint val="50000"/>
                <a:satMod val="180000"/>
              </a:srgbClr>
            </a:duotone>
          </a:blip>
          <a:srcRect/>
          <a:stretch>
            <a:fillRect/>
          </a:stretch>
        </p:blipFill>
        <p:spPr bwMode="auto">
          <a:xfrm>
            <a:off x="407495" y="458670"/>
            <a:ext cx="1532870" cy="2064472"/>
          </a:xfrm>
          <a:prstGeom prst="ellipse">
            <a:avLst/>
          </a:prstGeom>
          <a:ln>
            <a:noFill/>
          </a:ln>
          <a:effectLst>
            <a:softEdge rad="112500"/>
          </a:effectLst>
        </p:spPr>
      </p:pic>
      <p:sp>
        <p:nvSpPr>
          <p:cNvPr id="6" name="Rectangle 5"/>
          <p:cNvSpPr/>
          <p:nvPr/>
        </p:nvSpPr>
        <p:spPr>
          <a:xfrm>
            <a:off x="3152800" y="2168860"/>
            <a:ext cx="3690410" cy="45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3412" name="Picture 4"/>
          <p:cNvPicPr>
            <a:picLocks noChangeAspect="1" noChangeArrowheads="1"/>
          </p:cNvPicPr>
          <p:nvPr/>
        </p:nvPicPr>
        <p:blipFill>
          <a:blip r:embed="rId7" cstate="print">
            <a:clrChange>
              <a:clrFrom>
                <a:srgbClr val="FFFFFF"/>
              </a:clrFrom>
              <a:clrTo>
                <a:srgbClr val="FFFFFF">
                  <a:alpha val="0"/>
                </a:srgbClr>
              </a:clrTo>
            </a:clrChange>
          </a:blip>
          <a:stretch>
            <a:fillRect/>
          </a:stretch>
        </p:blipFill>
        <p:spPr bwMode="auto">
          <a:xfrm>
            <a:off x="3194597" y="1078314"/>
            <a:ext cx="3600400" cy="2138851"/>
          </a:xfrm>
          <a:prstGeom prst="rect">
            <a:avLst/>
          </a:prstGeom>
          <a:noFill/>
          <a:ln>
            <a:noFill/>
          </a:ln>
        </p:spPr>
      </p:pic>
      <p:sp>
        <p:nvSpPr>
          <p:cNvPr id="7" name="Rectangle 6"/>
          <p:cNvSpPr/>
          <p:nvPr/>
        </p:nvSpPr>
        <p:spPr>
          <a:xfrm>
            <a:off x="3062788" y="4509120"/>
            <a:ext cx="3780421" cy="81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3411" name="Picture 3"/>
          <p:cNvPicPr>
            <a:picLocks noChangeAspect="1" noChangeArrowheads="1"/>
          </p:cNvPicPr>
          <p:nvPr/>
        </p:nvPicPr>
        <p:blipFill>
          <a:blip r:embed="rId8" cstate="print">
            <a:clrChange>
              <a:clrFrom>
                <a:srgbClr val="FFFFFF"/>
              </a:clrFrom>
              <a:clrTo>
                <a:srgbClr val="FFFFFF">
                  <a:alpha val="0"/>
                </a:srgbClr>
              </a:clrTo>
            </a:clrChange>
          </a:blip>
          <a:stretch>
            <a:fillRect/>
          </a:stretch>
        </p:blipFill>
        <p:spPr bwMode="auto">
          <a:xfrm>
            <a:off x="3062790" y="3609020"/>
            <a:ext cx="3834970" cy="1665185"/>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upload.wikimedia.org/wikipedia/commons/7/79/Hilbert.jpg">
            <a:hlinkClick r:id="rId2"/>
          </p:cNvPr>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407495" y="458670"/>
            <a:ext cx="1532870" cy="2064472"/>
          </a:xfrm>
          <a:prstGeom prst="ellipse">
            <a:avLst/>
          </a:prstGeom>
          <a:ln>
            <a:noFill/>
          </a:ln>
          <a:effectLst>
            <a:softEdge rad="112500"/>
          </a:effectLst>
        </p:spPr>
      </p:pic>
      <p:sp>
        <p:nvSpPr>
          <p:cNvPr id="7" name="Text Box 129"/>
          <p:cNvSpPr txBox="1">
            <a:spLocks noChangeArrowheads="1"/>
          </p:cNvSpPr>
          <p:nvPr/>
        </p:nvSpPr>
        <p:spPr bwMode="auto">
          <a:xfrm>
            <a:off x="2117685" y="2483895"/>
            <a:ext cx="2880320" cy="2031325"/>
          </a:xfrm>
          <a:prstGeom prst="rect">
            <a:avLst/>
          </a:prstGeom>
          <a:noFill/>
          <a:ln w="9525">
            <a:noFill/>
            <a:miter lim="800000"/>
            <a:headEnd/>
            <a:tailEnd/>
          </a:ln>
        </p:spPr>
        <p:txBody>
          <a:bodyPr wrap="square">
            <a:spAutoFit/>
          </a:bodyPr>
          <a:lstStyle/>
          <a:p>
            <a:pPr>
              <a:buFont typeface="Arial" pitchFamily="34" charset="0"/>
              <a:buChar char="•"/>
            </a:pPr>
            <a:r>
              <a:rPr lang="en-GB" sz="1400" dirty="0" smtClean="0">
                <a:solidFill>
                  <a:srgbClr val="990033"/>
                </a:solidFill>
              </a:rPr>
              <a:t> What is the functional deficit?</a:t>
            </a:r>
          </a:p>
          <a:p>
            <a:pPr>
              <a:buFont typeface="Arial" pitchFamily="34" charset="0"/>
              <a:buChar char="•"/>
            </a:pPr>
            <a:endParaRPr lang="en-GB" sz="1400" dirty="0" smtClean="0">
              <a:solidFill>
                <a:srgbClr val="990033"/>
              </a:solidFill>
              <a:latin typeface="Arial Narrow" pitchFamily="34" charset="0"/>
            </a:endParaRPr>
          </a:p>
          <a:p>
            <a:pPr>
              <a:buFont typeface="Arial" pitchFamily="34" charset="0"/>
              <a:buChar char="•"/>
            </a:pPr>
            <a:r>
              <a:rPr lang="en-GB" sz="1400" dirty="0" smtClean="0">
                <a:solidFill>
                  <a:srgbClr val="990033"/>
                </a:solidFill>
              </a:rPr>
              <a:t> What is the pathophysiology?</a:t>
            </a:r>
          </a:p>
          <a:p>
            <a:pPr>
              <a:buFont typeface="Arial" pitchFamily="34" charset="0"/>
              <a:buChar char="•"/>
            </a:pPr>
            <a:endParaRPr lang="en-GB" sz="1400" dirty="0" smtClean="0">
              <a:solidFill>
                <a:srgbClr val="990033"/>
              </a:solidFill>
            </a:endParaRPr>
          </a:p>
          <a:p>
            <a:pPr>
              <a:buFont typeface="Arial" pitchFamily="34" charset="0"/>
              <a:buChar char="•"/>
            </a:pPr>
            <a:r>
              <a:rPr lang="en-GB" sz="1400" dirty="0" smtClean="0">
                <a:solidFill>
                  <a:srgbClr val="990033"/>
                </a:solidFill>
              </a:rPr>
              <a:t> How can we measure it?</a:t>
            </a:r>
          </a:p>
          <a:p>
            <a:pPr>
              <a:buFont typeface="Arial" pitchFamily="34" charset="0"/>
              <a:buChar char="•"/>
            </a:pPr>
            <a:endParaRPr lang="en-GB" sz="1400" dirty="0" smtClean="0">
              <a:solidFill>
                <a:srgbClr val="990033"/>
              </a:solidFill>
              <a:latin typeface="Arial Narrow" pitchFamily="34" charset="0"/>
            </a:endParaRPr>
          </a:p>
          <a:p>
            <a:pPr>
              <a:buFont typeface="Arial" pitchFamily="34" charset="0"/>
              <a:buChar char="•"/>
            </a:pPr>
            <a:r>
              <a:rPr lang="en-GB" sz="1400" dirty="0" smtClean="0">
                <a:solidFill>
                  <a:srgbClr val="990033"/>
                </a:solidFill>
              </a:rPr>
              <a:t> What is the aetiology?</a:t>
            </a:r>
          </a:p>
          <a:p>
            <a:pPr>
              <a:buFont typeface="Arial" pitchFamily="34" charset="0"/>
              <a:buChar char="•"/>
            </a:pPr>
            <a:endParaRPr lang="en-GB" sz="1400" dirty="0" smtClean="0">
              <a:solidFill>
                <a:srgbClr val="990033"/>
              </a:solidFill>
              <a:latin typeface="Arial Narrow" pitchFamily="34" charset="0"/>
            </a:endParaRPr>
          </a:p>
          <a:p>
            <a:pPr>
              <a:buFont typeface="Arial" pitchFamily="34" charset="0"/>
              <a:buChar char="•"/>
            </a:pPr>
            <a:r>
              <a:rPr lang="en-GB" sz="1400" dirty="0" smtClean="0">
                <a:solidFill>
                  <a:srgbClr val="990033"/>
                </a:solidFill>
              </a:rPr>
              <a:t> What is the therapeutic intervention?</a:t>
            </a:r>
            <a:endParaRPr lang="en-GB" sz="1400" dirty="0">
              <a:solidFill>
                <a:srgbClr val="990033"/>
              </a:solidFill>
              <a:latin typeface="Arial Narrow" pitchFamily="34" charset="0"/>
            </a:endParaRPr>
          </a:p>
        </p:txBody>
      </p:sp>
      <p:sp>
        <p:nvSpPr>
          <p:cNvPr id="8" name="Text Box 129"/>
          <p:cNvSpPr txBox="1">
            <a:spLocks noChangeArrowheads="1"/>
          </p:cNvSpPr>
          <p:nvPr/>
        </p:nvSpPr>
        <p:spPr bwMode="auto">
          <a:xfrm>
            <a:off x="3053076" y="638690"/>
            <a:ext cx="3735414" cy="615553"/>
          </a:xfrm>
          <a:prstGeom prst="rect">
            <a:avLst/>
          </a:prstGeom>
          <a:noFill/>
          <a:ln w="9525">
            <a:noFill/>
            <a:miter lim="800000"/>
            <a:headEnd/>
            <a:tailEnd/>
          </a:ln>
        </p:spPr>
        <p:txBody>
          <a:bodyPr wrap="square">
            <a:spAutoFit/>
          </a:bodyPr>
          <a:lstStyle/>
          <a:p>
            <a:pPr algn="ctr"/>
            <a:r>
              <a:rPr lang="en-GB" dirty="0" smtClean="0">
                <a:solidFill>
                  <a:srgbClr val="990033"/>
                </a:solidFill>
              </a:rPr>
              <a:t>Summary </a:t>
            </a:r>
          </a:p>
          <a:p>
            <a:pPr algn="ctr"/>
            <a:r>
              <a:rPr lang="en-GB" sz="1600" dirty="0" smtClean="0">
                <a:solidFill>
                  <a:srgbClr val="990033"/>
                </a:solidFill>
              </a:rPr>
              <a:t>and a Hilbert list for schizophrenia</a:t>
            </a:r>
            <a:endParaRPr lang="en-GB" dirty="0">
              <a:solidFill>
                <a:srgbClr val="990033"/>
              </a:solidFill>
              <a:latin typeface="Arial Narrow" pitchFamily="34" charset="0"/>
            </a:endParaRPr>
          </a:p>
        </p:txBody>
      </p:sp>
      <p:sp>
        <p:nvSpPr>
          <p:cNvPr id="5" name="Text Box 129"/>
          <p:cNvSpPr txBox="1">
            <a:spLocks noChangeArrowheads="1"/>
          </p:cNvSpPr>
          <p:nvPr/>
        </p:nvSpPr>
        <p:spPr bwMode="auto">
          <a:xfrm>
            <a:off x="4998005" y="2491153"/>
            <a:ext cx="4050450" cy="307777"/>
          </a:xfrm>
          <a:prstGeom prst="rect">
            <a:avLst/>
          </a:prstGeom>
          <a:noFill/>
          <a:ln w="9525">
            <a:noFill/>
            <a:miter lim="800000"/>
            <a:headEnd/>
            <a:tailEnd/>
          </a:ln>
        </p:spPr>
        <p:txBody>
          <a:bodyPr wrap="square">
            <a:spAutoFit/>
          </a:bodyPr>
          <a:lstStyle/>
          <a:p>
            <a:r>
              <a:rPr lang="en-GB" sz="1400" dirty="0" smtClean="0">
                <a:solidFill>
                  <a:schemeClr val="accent5">
                    <a:lumMod val="50000"/>
                  </a:schemeClr>
                </a:solidFill>
              </a:rPr>
              <a:t>False inference due to aberrant encoding of precision</a:t>
            </a:r>
          </a:p>
        </p:txBody>
      </p:sp>
      <p:sp>
        <p:nvSpPr>
          <p:cNvPr id="9" name="Text Box 129"/>
          <p:cNvSpPr txBox="1">
            <a:spLocks noChangeArrowheads="1"/>
          </p:cNvSpPr>
          <p:nvPr/>
        </p:nvSpPr>
        <p:spPr bwMode="auto">
          <a:xfrm>
            <a:off x="4998004" y="2888940"/>
            <a:ext cx="4320481" cy="984885"/>
          </a:xfrm>
          <a:prstGeom prst="rect">
            <a:avLst/>
          </a:prstGeom>
          <a:noFill/>
          <a:ln w="9525">
            <a:noFill/>
            <a:miter lim="800000"/>
            <a:headEnd/>
            <a:tailEnd/>
          </a:ln>
        </p:spPr>
        <p:txBody>
          <a:bodyPr wrap="square">
            <a:spAutoFit/>
          </a:bodyPr>
          <a:lstStyle/>
          <a:p>
            <a:r>
              <a:rPr lang="en-GB" sz="1400" dirty="0" smtClean="0">
                <a:solidFill>
                  <a:schemeClr val="accent5">
                    <a:lumMod val="50000"/>
                  </a:schemeClr>
                </a:solidFill>
              </a:rPr>
              <a:t>A neuromodulatory failure of postsynaptic excitability:</a:t>
            </a:r>
          </a:p>
          <a:p>
            <a:pPr marL="171450" indent="-171450">
              <a:buFont typeface="Arial" panose="020B0604020202020204" pitchFamily="34" charset="0"/>
              <a:buChar char="•"/>
            </a:pPr>
            <a:r>
              <a:rPr lang="en-GB" sz="1100" dirty="0" smtClean="0">
                <a:solidFill>
                  <a:schemeClr val="accent5">
                    <a:lumMod val="50000"/>
                  </a:schemeClr>
                </a:solidFill>
              </a:rPr>
              <a:t>Aberrant DA/</a:t>
            </a:r>
            <a:r>
              <a:rPr lang="en-GB" sz="1100" dirty="0" err="1" smtClean="0">
                <a:solidFill>
                  <a:schemeClr val="accent5">
                    <a:lumMod val="50000"/>
                  </a:schemeClr>
                </a:solidFill>
              </a:rPr>
              <a:t>NMDAr</a:t>
            </a:r>
            <a:r>
              <a:rPr lang="en-GB" sz="1100" dirty="0" smtClean="0">
                <a:solidFill>
                  <a:schemeClr val="accent5">
                    <a:lumMod val="50000"/>
                  </a:schemeClr>
                </a:solidFill>
              </a:rPr>
              <a:t> subunit interactions</a:t>
            </a:r>
          </a:p>
          <a:p>
            <a:pPr marL="171450" indent="-171450">
              <a:buFont typeface="Arial" panose="020B0604020202020204" pitchFamily="34" charset="0"/>
              <a:buChar char="•"/>
            </a:pPr>
            <a:r>
              <a:rPr lang="en-GB" sz="1100" dirty="0" smtClean="0">
                <a:solidFill>
                  <a:schemeClr val="accent5">
                    <a:lumMod val="50000"/>
                  </a:schemeClr>
                </a:solidFill>
              </a:rPr>
              <a:t>Aberrant synchronous gain and fast (gamma) dynamics</a:t>
            </a:r>
          </a:p>
          <a:p>
            <a:pPr marL="171450" indent="-171450">
              <a:buFont typeface="Arial" panose="020B0604020202020204" pitchFamily="34" charset="0"/>
              <a:buChar char="•"/>
            </a:pPr>
            <a:r>
              <a:rPr lang="en-GB" sz="1100" dirty="0" smtClean="0">
                <a:solidFill>
                  <a:schemeClr val="accent5">
                    <a:lumMod val="50000"/>
                  </a:schemeClr>
                </a:solidFill>
              </a:rPr>
              <a:t>Aberrant cortical gain control and E-I (GABAergic) balance</a:t>
            </a:r>
          </a:p>
          <a:p>
            <a:pPr marL="171450" indent="-171450">
              <a:buFont typeface="Arial" panose="020B0604020202020204" pitchFamily="34" charset="0"/>
              <a:buChar char="•"/>
            </a:pPr>
            <a:r>
              <a:rPr lang="en-GB" sz="1100" dirty="0" smtClean="0">
                <a:solidFill>
                  <a:schemeClr val="accent5">
                    <a:lumMod val="50000"/>
                  </a:schemeClr>
                </a:solidFill>
              </a:rPr>
              <a:t>Aberrant dendritic integration (</a:t>
            </a:r>
            <a:r>
              <a:rPr lang="en-GB" sz="1100" dirty="0" err="1" smtClean="0">
                <a:solidFill>
                  <a:schemeClr val="accent5">
                    <a:lumMod val="50000"/>
                  </a:schemeClr>
                </a:solidFill>
              </a:rPr>
              <a:t>neuromorphology</a:t>
            </a:r>
            <a:r>
              <a:rPr lang="en-GB" sz="1100" dirty="0" smtClean="0">
                <a:solidFill>
                  <a:schemeClr val="accent5">
                    <a:lumMod val="50000"/>
                  </a:schemeClr>
                </a:solidFill>
              </a:rPr>
              <a:t>)</a:t>
            </a:r>
          </a:p>
        </p:txBody>
      </p:sp>
      <p:sp>
        <p:nvSpPr>
          <p:cNvPr id="10" name="Text Box 129"/>
          <p:cNvSpPr txBox="1">
            <a:spLocks noChangeArrowheads="1"/>
          </p:cNvSpPr>
          <p:nvPr/>
        </p:nvSpPr>
        <p:spPr bwMode="auto">
          <a:xfrm>
            <a:off x="4998005" y="3322729"/>
            <a:ext cx="4050450" cy="646331"/>
          </a:xfrm>
          <a:prstGeom prst="rect">
            <a:avLst/>
          </a:prstGeom>
          <a:noFill/>
          <a:ln w="9525">
            <a:noFill/>
            <a:miter lim="800000"/>
            <a:headEnd/>
            <a:tailEnd/>
          </a:ln>
        </p:spPr>
        <p:txBody>
          <a:bodyPr wrap="square">
            <a:spAutoFit/>
          </a:bodyPr>
          <a:lstStyle/>
          <a:p>
            <a:r>
              <a:rPr lang="en-GB" sz="1400" dirty="0" smtClean="0">
                <a:solidFill>
                  <a:schemeClr val="accent5">
                    <a:lumMod val="50000"/>
                  </a:schemeClr>
                </a:solidFill>
              </a:rPr>
              <a:t>Biophysical modelling of non-invasive brain responses</a:t>
            </a:r>
          </a:p>
          <a:p>
            <a:pPr marL="171450" indent="-171450">
              <a:buFont typeface="Arial" panose="020B0604020202020204" pitchFamily="34" charset="0"/>
              <a:buChar char="•"/>
            </a:pPr>
            <a:r>
              <a:rPr lang="en-GB" sz="1100" dirty="0" smtClean="0">
                <a:solidFill>
                  <a:schemeClr val="accent5">
                    <a:lumMod val="50000"/>
                  </a:schemeClr>
                </a:solidFill>
              </a:rPr>
              <a:t>dynamic casual modelling of recurrent inhibition</a:t>
            </a:r>
          </a:p>
          <a:p>
            <a:pPr marL="171450" indent="-171450">
              <a:buFont typeface="Arial" panose="020B0604020202020204" pitchFamily="34" charset="0"/>
              <a:buChar char="•"/>
            </a:pPr>
            <a:r>
              <a:rPr lang="en-GB" sz="1100" dirty="0" smtClean="0">
                <a:solidFill>
                  <a:schemeClr val="accent5">
                    <a:lumMod val="50000"/>
                  </a:schemeClr>
                </a:soli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Oval 276"/>
          <p:cNvSpPr/>
          <p:nvPr/>
        </p:nvSpPr>
        <p:spPr>
          <a:xfrm>
            <a:off x="2387715" y="2258870"/>
            <a:ext cx="392771" cy="383425"/>
          </a:xfrm>
          <a:prstGeom prst="ellipse">
            <a:avLst/>
          </a:prstGeom>
          <a:solidFill>
            <a:schemeClr val="bg2"/>
          </a:solidFill>
          <a:ln w="19050">
            <a:solidFill>
              <a:schemeClr val="bg2">
                <a:lumMod val="75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fontAlgn="auto">
              <a:spcBef>
                <a:spcPts val="0"/>
              </a:spcBef>
              <a:spcAft>
                <a:spcPts val="0"/>
              </a:spcAft>
            </a:pPr>
            <a:endParaRPr lang="en-GB" sz="1400">
              <a:solidFill>
                <a:prstClr val="white"/>
              </a:solidFill>
            </a:endParaRPr>
          </a:p>
        </p:txBody>
      </p:sp>
      <p:sp>
        <p:nvSpPr>
          <p:cNvPr id="250" name="Oval 249"/>
          <p:cNvSpPr/>
          <p:nvPr/>
        </p:nvSpPr>
        <p:spPr>
          <a:xfrm>
            <a:off x="1896743" y="4538683"/>
            <a:ext cx="392770" cy="383425"/>
          </a:xfrm>
          <a:prstGeom prst="ellipse">
            <a:avLst/>
          </a:prstGeom>
          <a:solidFill>
            <a:schemeClr val="bg2"/>
          </a:solidFill>
          <a:ln w="19050">
            <a:solidFill>
              <a:schemeClr val="bg2">
                <a:lumMod val="75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fontAlgn="auto">
              <a:spcBef>
                <a:spcPts val="0"/>
              </a:spcBef>
              <a:spcAft>
                <a:spcPts val="0"/>
              </a:spcAft>
            </a:pPr>
            <a:endParaRPr lang="en-GB" sz="1400">
              <a:solidFill>
                <a:prstClr val="white"/>
              </a:solidFill>
            </a:endParaRPr>
          </a:p>
        </p:txBody>
      </p:sp>
      <p:sp>
        <p:nvSpPr>
          <p:cNvPr id="253" name="Oval 252"/>
          <p:cNvSpPr/>
          <p:nvPr/>
        </p:nvSpPr>
        <p:spPr>
          <a:xfrm>
            <a:off x="2813217" y="4538683"/>
            <a:ext cx="392771" cy="383425"/>
          </a:xfrm>
          <a:prstGeom prst="ellipse">
            <a:avLst/>
          </a:prstGeom>
          <a:solidFill>
            <a:schemeClr val="bg2"/>
          </a:solidFill>
          <a:ln w="19050">
            <a:solidFill>
              <a:schemeClr val="bg2">
                <a:lumMod val="75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fontAlgn="auto">
              <a:spcBef>
                <a:spcPts val="0"/>
              </a:spcBef>
              <a:spcAft>
                <a:spcPts val="0"/>
              </a:spcAft>
            </a:pPr>
            <a:endParaRPr lang="en-GB" sz="1400">
              <a:solidFill>
                <a:prstClr val="white"/>
              </a:solidFill>
            </a:endParaRPr>
          </a:p>
        </p:txBody>
      </p:sp>
      <p:sp>
        <p:nvSpPr>
          <p:cNvPr id="256" name="Oval 255"/>
          <p:cNvSpPr/>
          <p:nvPr/>
        </p:nvSpPr>
        <p:spPr>
          <a:xfrm>
            <a:off x="2354985" y="5835885"/>
            <a:ext cx="392771" cy="383425"/>
          </a:xfrm>
          <a:prstGeom prst="ellipse">
            <a:avLst/>
          </a:prstGeom>
          <a:solidFill>
            <a:schemeClr val="bg2"/>
          </a:solidFill>
          <a:ln w="19050">
            <a:solidFill>
              <a:schemeClr val="bg2">
                <a:lumMod val="75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fontAlgn="auto">
              <a:spcBef>
                <a:spcPts val="0"/>
              </a:spcBef>
              <a:spcAft>
                <a:spcPts val="0"/>
              </a:spcAft>
            </a:pPr>
            <a:endParaRPr lang="en-GB" sz="1400">
              <a:solidFill>
                <a:prstClr val="white"/>
              </a:solidFill>
            </a:endParaRPr>
          </a:p>
        </p:txBody>
      </p:sp>
      <p:sp>
        <p:nvSpPr>
          <p:cNvPr id="259" name="Oval 258"/>
          <p:cNvSpPr/>
          <p:nvPr/>
        </p:nvSpPr>
        <p:spPr>
          <a:xfrm>
            <a:off x="1667636" y="3876403"/>
            <a:ext cx="392771" cy="383425"/>
          </a:xfrm>
          <a:prstGeom prst="ellipse">
            <a:avLst/>
          </a:prstGeom>
          <a:solidFill>
            <a:schemeClr val="bg2"/>
          </a:solidFill>
          <a:ln w="19050">
            <a:solidFill>
              <a:schemeClr val="bg2">
                <a:lumMod val="75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fontAlgn="auto">
              <a:spcBef>
                <a:spcPts val="0"/>
              </a:spcBef>
              <a:spcAft>
                <a:spcPts val="0"/>
              </a:spcAft>
            </a:pPr>
            <a:endParaRPr lang="en-GB" sz="1400">
              <a:solidFill>
                <a:prstClr val="white"/>
              </a:solidFill>
            </a:endParaRPr>
          </a:p>
        </p:txBody>
      </p:sp>
      <p:sp>
        <p:nvSpPr>
          <p:cNvPr id="268" name="Oval 267"/>
          <p:cNvSpPr/>
          <p:nvPr/>
        </p:nvSpPr>
        <p:spPr>
          <a:xfrm>
            <a:off x="3075064" y="3876403"/>
            <a:ext cx="392771" cy="383425"/>
          </a:xfrm>
          <a:prstGeom prst="ellipse">
            <a:avLst/>
          </a:prstGeom>
          <a:solidFill>
            <a:schemeClr val="bg2"/>
          </a:solidFill>
          <a:ln w="19050">
            <a:solidFill>
              <a:schemeClr val="bg2">
                <a:lumMod val="75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fontAlgn="auto">
              <a:spcBef>
                <a:spcPts val="0"/>
              </a:spcBef>
              <a:spcAft>
                <a:spcPts val="0"/>
              </a:spcAft>
            </a:pPr>
            <a:endParaRPr lang="en-GB" sz="1400">
              <a:solidFill>
                <a:prstClr val="white"/>
              </a:solidFill>
            </a:endParaRPr>
          </a:p>
        </p:txBody>
      </p:sp>
      <p:sp>
        <p:nvSpPr>
          <p:cNvPr id="272" name="Oval 271"/>
          <p:cNvSpPr/>
          <p:nvPr/>
        </p:nvSpPr>
        <p:spPr>
          <a:xfrm>
            <a:off x="2976872" y="3248980"/>
            <a:ext cx="392771" cy="383425"/>
          </a:xfrm>
          <a:prstGeom prst="ellipse">
            <a:avLst/>
          </a:prstGeom>
          <a:solidFill>
            <a:schemeClr val="bg2"/>
          </a:solidFill>
          <a:ln w="19050">
            <a:solidFill>
              <a:schemeClr val="bg2">
                <a:lumMod val="75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fontAlgn="auto">
              <a:spcBef>
                <a:spcPts val="0"/>
              </a:spcBef>
              <a:spcAft>
                <a:spcPts val="0"/>
              </a:spcAft>
            </a:pPr>
            <a:endParaRPr lang="en-GB" sz="1400">
              <a:solidFill>
                <a:prstClr val="white"/>
              </a:solidFill>
            </a:endParaRPr>
          </a:p>
        </p:txBody>
      </p:sp>
      <p:sp>
        <p:nvSpPr>
          <p:cNvPr id="275" name="Oval 274"/>
          <p:cNvSpPr/>
          <p:nvPr/>
        </p:nvSpPr>
        <p:spPr>
          <a:xfrm>
            <a:off x="1765829" y="3248980"/>
            <a:ext cx="392771" cy="383425"/>
          </a:xfrm>
          <a:prstGeom prst="ellipse">
            <a:avLst/>
          </a:prstGeom>
          <a:solidFill>
            <a:schemeClr val="bg2"/>
          </a:solidFill>
          <a:ln w="19050">
            <a:solidFill>
              <a:schemeClr val="bg2">
                <a:lumMod val="75000"/>
              </a:schemeClr>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fontAlgn="auto">
              <a:spcBef>
                <a:spcPts val="0"/>
              </a:spcBef>
              <a:spcAft>
                <a:spcPts val="0"/>
              </a:spcAft>
            </a:pPr>
            <a:endParaRPr lang="en-GB" sz="1400">
              <a:solidFill>
                <a:prstClr val="white"/>
              </a:solidFill>
            </a:endParaRPr>
          </a:p>
        </p:txBody>
      </p:sp>
      <p:grpSp>
        <p:nvGrpSpPr>
          <p:cNvPr id="2" name="Group 503"/>
          <p:cNvGrpSpPr>
            <a:grpSpLocks noChangeAspect="1"/>
          </p:cNvGrpSpPr>
          <p:nvPr/>
        </p:nvGrpSpPr>
        <p:grpSpPr>
          <a:xfrm>
            <a:off x="1506920" y="1133745"/>
            <a:ext cx="2140935" cy="881425"/>
            <a:chOff x="4333875" y="449263"/>
            <a:chExt cx="3719513" cy="1658938"/>
          </a:xfrm>
        </p:grpSpPr>
        <p:sp>
          <p:nvSpPr>
            <p:cNvPr id="3300" name="Rectangle 228"/>
            <p:cNvSpPr>
              <a:spLocks noChangeArrowheads="1"/>
            </p:cNvSpPr>
            <p:nvPr/>
          </p:nvSpPr>
          <p:spPr bwMode="auto">
            <a:xfrm>
              <a:off x="4333875" y="449263"/>
              <a:ext cx="1658938" cy="16573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01" name="Rectangle 229"/>
            <p:cNvSpPr>
              <a:spLocks noChangeArrowheads="1"/>
            </p:cNvSpPr>
            <p:nvPr/>
          </p:nvSpPr>
          <p:spPr bwMode="auto">
            <a:xfrm>
              <a:off x="4333875" y="449263"/>
              <a:ext cx="1658938" cy="16573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pic>
          <p:nvPicPr>
            <p:cNvPr id="3302" name="Picture 230"/>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4333875" y="449263"/>
              <a:ext cx="1658938" cy="1657350"/>
            </a:xfrm>
            <a:prstGeom prst="rect">
              <a:avLst/>
            </a:prstGeom>
            <a:noFill/>
            <a:ln w="9525">
              <a:noFill/>
              <a:miter lim="800000"/>
              <a:headEnd/>
              <a:tailEnd/>
            </a:ln>
          </p:spPr>
        </p:pic>
        <p:sp>
          <p:nvSpPr>
            <p:cNvPr id="3303" name="Line 231"/>
            <p:cNvSpPr>
              <a:spLocks noChangeShapeType="1"/>
            </p:cNvSpPr>
            <p:nvPr/>
          </p:nvSpPr>
          <p:spPr bwMode="auto">
            <a:xfrm>
              <a:off x="4333875" y="1401763"/>
              <a:ext cx="1658938" cy="1588"/>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04" name="Line 232"/>
            <p:cNvSpPr>
              <a:spLocks noChangeShapeType="1"/>
            </p:cNvSpPr>
            <p:nvPr/>
          </p:nvSpPr>
          <p:spPr bwMode="auto">
            <a:xfrm flipV="1">
              <a:off x="5160963" y="449263"/>
              <a:ext cx="1588" cy="1657350"/>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05" name="Oval 233"/>
            <p:cNvSpPr>
              <a:spLocks noChangeArrowheads="1"/>
            </p:cNvSpPr>
            <p:nvPr/>
          </p:nvSpPr>
          <p:spPr bwMode="auto">
            <a:xfrm>
              <a:off x="5135563" y="1484313"/>
              <a:ext cx="50800" cy="50800"/>
            </a:xfrm>
            <a:prstGeom prst="ellipse">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06" name="Oval 234"/>
            <p:cNvSpPr>
              <a:spLocks noChangeArrowheads="1"/>
            </p:cNvSpPr>
            <p:nvPr/>
          </p:nvSpPr>
          <p:spPr bwMode="auto">
            <a:xfrm>
              <a:off x="5148263" y="1497013"/>
              <a:ext cx="31750" cy="3175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07" name="Line 235"/>
            <p:cNvSpPr>
              <a:spLocks noChangeShapeType="1"/>
            </p:cNvSpPr>
            <p:nvPr/>
          </p:nvSpPr>
          <p:spPr bwMode="auto">
            <a:xfrm>
              <a:off x="5516563" y="1573213"/>
              <a:ext cx="25400" cy="25400"/>
            </a:xfrm>
            <a:prstGeom prst="line">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08" name="Line 236"/>
            <p:cNvSpPr>
              <a:spLocks noChangeShapeType="1"/>
            </p:cNvSpPr>
            <p:nvPr/>
          </p:nvSpPr>
          <p:spPr bwMode="auto">
            <a:xfrm flipH="1">
              <a:off x="5516563" y="1573213"/>
              <a:ext cx="25400" cy="25400"/>
            </a:xfrm>
            <a:prstGeom prst="line">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09" name="Oval 237"/>
            <p:cNvSpPr>
              <a:spLocks noChangeArrowheads="1"/>
            </p:cNvSpPr>
            <p:nvPr/>
          </p:nvSpPr>
          <p:spPr bwMode="auto">
            <a:xfrm>
              <a:off x="5516563" y="1573213"/>
              <a:ext cx="31750" cy="3175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10" name="Line 238"/>
            <p:cNvSpPr>
              <a:spLocks noChangeShapeType="1"/>
            </p:cNvSpPr>
            <p:nvPr/>
          </p:nvSpPr>
          <p:spPr bwMode="auto">
            <a:xfrm>
              <a:off x="4765675" y="1585913"/>
              <a:ext cx="50800" cy="1588"/>
            </a:xfrm>
            <a:prstGeom prst="line">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11" name="Line 239"/>
            <p:cNvSpPr>
              <a:spLocks noChangeShapeType="1"/>
            </p:cNvSpPr>
            <p:nvPr/>
          </p:nvSpPr>
          <p:spPr bwMode="auto">
            <a:xfrm>
              <a:off x="4791075" y="1560513"/>
              <a:ext cx="1588" cy="50800"/>
            </a:xfrm>
            <a:prstGeom prst="line">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12" name="Oval 240"/>
            <p:cNvSpPr>
              <a:spLocks noChangeArrowheads="1"/>
            </p:cNvSpPr>
            <p:nvPr/>
          </p:nvSpPr>
          <p:spPr bwMode="auto">
            <a:xfrm>
              <a:off x="4778375" y="1573213"/>
              <a:ext cx="31750" cy="3175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13" name="Line 241"/>
            <p:cNvSpPr>
              <a:spLocks noChangeShapeType="1"/>
            </p:cNvSpPr>
            <p:nvPr/>
          </p:nvSpPr>
          <p:spPr bwMode="auto">
            <a:xfrm>
              <a:off x="5522913" y="1643063"/>
              <a:ext cx="50800" cy="1588"/>
            </a:xfrm>
            <a:prstGeom prst="line">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14" name="Line 242"/>
            <p:cNvSpPr>
              <a:spLocks noChangeShapeType="1"/>
            </p:cNvSpPr>
            <p:nvPr/>
          </p:nvSpPr>
          <p:spPr bwMode="auto">
            <a:xfrm>
              <a:off x="5548313" y="1617663"/>
              <a:ext cx="1588" cy="50800"/>
            </a:xfrm>
            <a:prstGeom prst="line">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15" name="Line 243"/>
            <p:cNvSpPr>
              <a:spLocks noChangeShapeType="1"/>
            </p:cNvSpPr>
            <p:nvPr/>
          </p:nvSpPr>
          <p:spPr bwMode="auto">
            <a:xfrm>
              <a:off x="5535613" y="1630363"/>
              <a:ext cx="25400" cy="25400"/>
            </a:xfrm>
            <a:prstGeom prst="line">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16" name="Line 244"/>
            <p:cNvSpPr>
              <a:spLocks noChangeShapeType="1"/>
            </p:cNvSpPr>
            <p:nvPr/>
          </p:nvSpPr>
          <p:spPr bwMode="auto">
            <a:xfrm flipH="1">
              <a:off x="5535613" y="1630363"/>
              <a:ext cx="25400" cy="25400"/>
            </a:xfrm>
            <a:prstGeom prst="line">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17" name="Oval 245"/>
            <p:cNvSpPr>
              <a:spLocks noChangeArrowheads="1"/>
            </p:cNvSpPr>
            <p:nvPr/>
          </p:nvSpPr>
          <p:spPr bwMode="auto">
            <a:xfrm>
              <a:off x="5535613" y="1630363"/>
              <a:ext cx="31750" cy="3175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18" name="Rectangle 246"/>
            <p:cNvSpPr>
              <a:spLocks noChangeArrowheads="1"/>
            </p:cNvSpPr>
            <p:nvPr/>
          </p:nvSpPr>
          <p:spPr bwMode="auto">
            <a:xfrm>
              <a:off x="4746625" y="1617663"/>
              <a:ext cx="50800" cy="50800"/>
            </a:xfrm>
            <a:prstGeom prst="rect">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19" name="Oval 247"/>
            <p:cNvSpPr>
              <a:spLocks noChangeArrowheads="1"/>
            </p:cNvSpPr>
            <p:nvPr/>
          </p:nvSpPr>
          <p:spPr bwMode="auto">
            <a:xfrm>
              <a:off x="4759325" y="1630363"/>
              <a:ext cx="31750" cy="3175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20" name="Freeform 248"/>
            <p:cNvSpPr>
              <a:spLocks/>
            </p:cNvSpPr>
            <p:nvPr/>
          </p:nvSpPr>
          <p:spPr bwMode="auto">
            <a:xfrm>
              <a:off x="5408613" y="893763"/>
              <a:ext cx="50800" cy="63500"/>
            </a:xfrm>
            <a:custGeom>
              <a:avLst/>
              <a:gdLst/>
              <a:ahLst/>
              <a:cxnLst>
                <a:cxn ang="0">
                  <a:pos x="16" y="40"/>
                </a:cxn>
                <a:cxn ang="0">
                  <a:pos x="32" y="20"/>
                </a:cxn>
                <a:cxn ang="0">
                  <a:pos x="16" y="0"/>
                </a:cxn>
                <a:cxn ang="0">
                  <a:pos x="0" y="20"/>
                </a:cxn>
                <a:cxn ang="0">
                  <a:pos x="16" y="40"/>
                </a:cxn>
              </a:cxnLst>
              <a:rect l="0" t="0" r="r" b="b"/>
              <a:pathLst>
                <a:path w="32" h="40">
                  <a:moveTo>
                    <a:pt x="16" y="40"/>
                  </a:moveTo>
                  <a:lnTo>
                    <a:pt x="32" y="20"/>
                  </a:lnTo>
                  <a:lnTo>
                    <a:pt x="16" y="0"/>
                  </a:lnTo>
                  <a:lnTo>
                    <a:pt x="0" y="20"/>
                  </a:lnTo>
                  <a:lnTo>
                    <a:pt x="16" y="40"/>
                  </a:lnTo>
                  <a:close/>
                </a:path>
              </a:pathLst>
            </a:cu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21" name="Oval 249"/>
            <p:cNvSpPr>
              <a:spLocks noChangeArrowheads="1"/>
            </p:cNvSpPr>
            <p:nvPr/>
          </p:nvSpPr>
          <p:spPr bwMode="auto">
            <a:xfrm>
              <a:off x="5421313" y="912813"/>
              <a:ext cx="31750" cy="3175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22" name="Freeform 250"/>
            <p:cNvSpPr>
              <a:spLocks/>
            </p:cNvSpPr>
            <p:nvPr/>
          </p:nvSpPr>
          <p:spPr bwMode="auto">
            <a:xfrm>
              <a:off x="4854575" y="906463"/>
              <a:ext cx="63500" cy="50800"/>
            </a:xfrm>
            <a:custGeom>
              <a:avLst/>
              <a:gdLst/>
              <a:ahLst/>
              <a:cxnLst>
                <a:cxn ang="0">
                  <a:pos x="20" y="32"/>
                </a:cxn>
                <a:cxn ang="0">
                  <a:pos x="40" y="0"/>
                </a:cxn>
                <a:cxn ang="0">
                  <a:pos x="0" y="0"/>
                </a:cxn>
                <a:cxn ang="0">
                  <a:pos x="20" y="32"/>
                </a:cxn>
              </a:cxnLst>
              <a:rect l="0" t="0" r="r" b="b"/>
              <a:pathLst>
                <a:path w="40" h="32">
                  <a:moveTo>
                    <a:pt x="20" y="32"/>
                  </a:moveTo>
                  <a:lnTo>
                    <a:pt x="40" y="0"/>
                  </a:lnTo>
                  <a:lnTo>
                    <a:pt x="0" y="0"/>
                  </a:lnTo>
                  <a:lnTo>
                    <a:pt x="20" y="32"/>
                  </a:lnTo>
                  <a:close/>
                </a:path>
              </a:pathLst>
            </a:cu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23" name="Oval 251"/>
            <p:cNvSpPr>
              <a:spLocks noChangeArrowheads="1"/>
            </p:cNvSpPr>
            <p:nvPr/>
          </p:nvSpPr>
          <p:spPr bwMode="auto">
            <a:xfrm>
              <a:off x="4873625" y="912813"/>
              <a:ext cx="31750" cy="3175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24" name="Line 252"/>
            <p:cNvSpPr>
              <a:spLocks noChangeShapeType="1"/>
            </p:cNvSpPr>
            <p:nvPr/>
          </p:nvSpPr>
          <p:spPr bwMode="auto">
            <a:xfrm>
              <a:off x="4333875" y="449263"/>
              <a:ext cx="1658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26" name="Line 254"/>
            <p:cNvSpPr>
              <a:spLocks noChangeShapeType="1"/>
            </p:cNvSpPr>
            <p:nvPr/>
          </p:nvSpPr>
          <p:spPr bwMode="auto">
            <a:xfrm flipV="1">
              <a:off x="5992813" y="449263"/>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27" name="Line 255"/>
            <p:cNvSpPr>
              <a:spLocks noChangeShapeType="1"/>
            </p:cNvSpPr>
            <p:nvPr/>
          </p:nvSpPr>
          <p:spPr bwMode="auto">
            <a:xfrm flipV="1">
              <a:off x="4333875" y="449263"/>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29" name="Line 257"/>
            <p:cNvSpPr>
              <a:spLocks noChangeShapeType="1"/>
            </p:cNvSpPr>
            <p:nvPr/>
          </p:nvSpPr>
          <p:spPr bwMode="auto">
            <a:xfrm flipV="1">
              <a:off x="4333875" y="449263"/>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30" name="Line 258"/>
            <p:cNvSpPr>
              <a:spLocks noChangeShapeType="1"/>
            </p:cNvSpPr>
            <p:nvPr/>
          </p:nvSpPr>
          <p:spPr bwMode="auto">
            <a:xfrm>
              <a:off x="4333875" y="449263"/>
              <a:ext cx="16589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32" name="Line 260"/>
            <p:cNvSpPr>
              <a:spLocks noChangeShapeType="1"/>
            </p:cNvSpPr>
            <p:nvPr/>
          </p:nvSpPr>
          <p:spPr bwMode="auto">
            <a:xfrm flipV="1">
              <a:off x="5992813" y="449263"/>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33" name="Line 261"/>
            <p:cNvSpPr>
              <a:spLocks noChangeShapeType="1"/>
            </p:cNvSpPr>
            <p:nvPr/>
          </p:nvSpPr>
          <p:spPr bwMode="auto">
            <a:xfrm flipV="1">
              <a:off x="4333875" y="449263"/>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34" name="Rectangle 262"/>
            <p:cNvSpPr>
              <a:spLocks noChangeArrowheads="1"/>
            </p:cNvSpPr>
            <p:nvPr/>
          </p:nvSpPr>
          <p:spPr bwMode="auto">
            <a:xfrm>
              <a:off x="6062663" y="449263"/>
              <a:ext cx="1989138" cy="16573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35" name="Rectangle 263"/>
            <p:cNvSpPr>
              <a:spLocks noChangeArrowheads="1"/>
            </p:cNvSpPr>
            <p:nvPr/>
          </p:nvSpPr>
          <p:spPr bwMode="auto">
            <a:xfrm>
              <a:off x="6062663" y="449263"/>
              <a:ext cx="1989138" cy="16573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pic>
          <p:nvPicPr>
            <p:cNvPr id="3336" name="Picture 264"/>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6062663" y="449263"/>
              <a:ext cx="1989138" cy="1657350"/>
            </a:xfrm>
            <a:prstGeom prst="rect">
              <a:avLst/>
            </a:prstGeom>
            <a:noFill/>
            <a:ln w="9525">
              <a:noFill/>
              <a:miter lim="800000"/>
              <a:headEnd/>
              <a:tailEnd/>
            </a:ln>
          </p:spPr>
        </p:pic>
        <p:sp>
          <p:nvSpPr>
            <p:cNvPr id="3337" name="Line 265"/>
            <p:cNvSpPr>
              <a:spLocks noChangeShapeType="1"/>
            </p:cNvSpPr>
            <p:nvPr/>
          </p:nvSpPr>
          <p:spPr bwMode="auto">
            <a:xfrm>
              <a:off x="6062663" y="1401763"/>
              <a:ext cx="1989138" cy="1588"/>
            </a:xfrm>
            <a:prstGeom prst="line">
              <a:avLst/>
            </a:pr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39" name="Oval 267"/>
            <p:cNvSpPr>
              <a:spLocks noChangeArrowheads="1"/>
            </p:cNvSpPr>
            <p:nvPr/>
          </p:nvSpPr>
          <p:spPr bwMode="auto">
            <a:xfrm>
              <a:off x="7594600" y="1484313"/>
              <a:ext cx="50800" cy="50800"/>
            </a:xfrm>
            <a:prstGeom prst="ellipse">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40" name="Oval 268"/>
            <p:cNvSpPr>
              <a:spLocks noChangeArrowheads="1"/>
            </p:cNvSpPr>
            <p:nvPr/>
          </p:nvSpPr>
          <p:spPr bwMode="auto">
            <a:xfrm>
              <a:off x="7607300" y="1497013"/>
              <a:ext cx="31750" cy="3175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41" name="Line 269"/>
            <p:cNvSpPr>
              <a:spLocks noChangeShapeType="1"/>
            </p:cNvSpPr>
            <p:nvPr/>
          </p:nvSpPr>
          <p:spPr bwMode="auto">
            <a:xfrm>
              <a:off x="7575550" y="1573213"/>
              <a:ext cx="25400" cy="25400"/>
            </a:xfrm>
            <a:prstGeom prst="line">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42" name="Line 270"/>
            <p:cNvSpPr>
              <a:spLocks noChangeShapeType="1"/>
            </p:cNvSpPr>
            <p:nvPr/>
          </p:nvSpPr>
          <p:spPr bwMode="auto">
            <a:xfrm flipH="1">
              <a:off x="7575550" y="1573213"/>
              <a:ext cx="25400" cy="25400"/>
            </a:xfrm>
            <a:prstGeom prst="line">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43" name="Oval 271"/>
            <p:cNvSpPr>
              <a:spLocks noChangeArrowheads="1"/>
            </p:cNvSpPr>
            <p:nvPr/>
          </p:nvSpPr>
          <p:spPr bwMode="auto">
            <a:xfrm>
              <a:off x="7575550" y="1573213"/>
              <a:ext cx="31750" cy="3175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44" name="Line 272"/>
            <p:cNvSpPr>
              <a:spLocks noChangeShapeType="1"/>
            </p:cNvSpPr>
            <p:nvPr/>
          </p:nvSpPr>
          <p:spPr bwMode="auto">
            <a:xfrm>
              <a:off x="7562850" y="1585913"/>
              <a:ext cx="50800" cy="1588"/>
            </a:xfrm>
            <a:prstGeom prst="line">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45" name="Line 273"/>
            <p:cNvSpPr>
              <a:spLocks noChangeShapeType="1"/>
            </p:cNvSpPr>
            <p:nvPr/>
          </p:nvSpPr>
          <p:spPr bwMode="auto">
            <a:xfrm>
              <a:off x="7588250" y="1560513"/>
              <a:ext cx="1588" cy="50800"/>
            </a:xfrm>
            <a:prstGeom prst="line">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46" name="Oval 274"/>
            <p:cNvSpPr>
              <a:spLocks noChangeArrowheads="1"/>
            </p:cNvSpPr>
            <p:nvPr/>
          </p:nvSpPr>
          <p:spPr bwMode="auto">
            <a:xfrm>
              <a:off x="7575550" y="1573213"/>
              <a:ext cx="31750" cy="3175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47" name="Line 275"/>
            <p:cNvSpPr>
              <a:spLocks noChangeShapeType="1"/>
            </p:cNvSpPr>
            <p:nvPr/>
          </p:nvSpPr>
          <p:spPr bwMode="auto">
            <a:xfrm>
              <a:off x="7135813" y="1643063"/>
              <a:ext cx="50800" cy="1588"/>
            </a:xfrm>
            <a:prstGeom prst="line">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48" name="Line 276"/>
            <p:cNvSpPr>
              <a:spLocks noChangeShapeType="1"/>
            </p:cNvSpPr>
            <p:nvPr/>
          </p:nvSpPr>
          <p:spPr bwMode="auto">
            <a:xfrm>
              <a:off x="7161213" y="1617663"/>
              <a:ext cx="1588" cy="50800"/>
            </a:xfrm>
            <a:prstGeom prst="line">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49" name="Line 277"/>
            <p:cNvSpPr>
              <a:spLocks noChangeShapeType="1"/>
            </p:cNvSpPr>
            <p:nvPr/>
          </p:nvSpPr>
          <p:spPr bwMode="auto">
            <a:xfrm>
              <a:off x="7148513" y="1630363"/>
              <a:ext cx="25400" cy="25400"/>
            </a:xfrm>
            <a:prstGeom prst="line">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50" name="Line 278"/>
            <p:cNvSpPr>
              <a:spLocks noChangeShapeType="1"/>
            </p:cNvSpPr>
            <p:nvPr/>
          </p:nvSpPr>
          <p:spPr bwMode="auto">
            <a:xfrm flipH="1">
              <a:off x="7148513" y="1630363"/>
              <a:ext cx="25400" cy="25400"/>
            </a:xfrm>
            <a:prstGeom prst="line">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51" name="Oval 279"/>
            <p:cNvSpPr>
              <a:spLocks noChangeArrowheads="1"/>
            </p:cNvSpPr>
            <p:nvPr/>
          </p:nvSpPr>
          <p:spPr bwMode="auto">
            <a:xfrm>
              <a:off x="7148513" y="1630363"/>
              <a:ext cx="31750" cy="3175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52" name="Rectangle 280"/>
            <p:cNvSpPr>
              <a:spLocks noChangeArrowheads="1"/>
            </p:cNvSpPr>
            <p:nvPr/>
          </p:nvSpPr>
          <p:spPr bwMode="auto">
            <a:xfrm>
              <a:off x="7135813" y="1617663"/>
              <a:ext cx="50800" cy="50800"/>
            </a:xfrm>
            <a:prstGeom prst="rect">
              <a:avLst/>
            </a:pr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53" name="Oval 281"/>
            <p:cNvSpPr>
              <a:spLocks noChangeArrowheads="1"/>
            </p:cNvSpPr>
            <p:nvPr/>
          </p:nvSpPr>
          <p:spPr bwMode="auto">
            <a:xfrm>
              <a:off x="7148513" y="1630363"/>
              <a:ext cx="31750" cy="3175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54" name="Freeform 282"/>
            <p:cNvSpPr>
              <a:spLocks/>
            </p:cNvSpPr>
            <p:nvPr/>
          </p:nvSpPr>
          <p:spPr bwMode="auto">
            <a:xfrm>
              <a:off x="7173913" y="893763"/>
              <a:ext cx="50800" cy="63500"/>
            </a:xfrm>
            <a:custGeom>
              <a:avLst/>
              <a:gdLst/>
              <a:ahLst/>
              <a:cxnLst>
                <a:cxn ang="0">
                  <a:pos x="16" y="40"/>
                </a:cxn>
                <a:cxn ang="0">
                  <a:pos x="32" y="20"/>
                </a:cxn>
                <a:cxn ang="0">
                  <a:pos x="16" y="0"/>
                </a:cxn>
                <a:cxn ang="0">
                  <a:pos x="0" y="20"/>
                </a:cxn>
                <a:cxn ang="0">
                  <a:pos x="16" y="40"/>
                </a:cxn>
              </a:cxnLst>
              <a:rect l="0" t="0" r="r" b="b"/>
              <a:pathLst>
                <a:path w="32" h="40">
                  <a:moveTo>
                    <a:pt x="16" y="40"/>
                  </a:moveTo>
                  <a:lnTo>
                    <a:pt x="32" y="20"/>
                  </a:lnTo>
                  <a:lnTo>
                    <a:pt x="16" y="0"/>
                  </a:lnTo>
                  <a:lnTo>
                    <a:pt x="0" y="20"/>
                  </a:lnTo>
                  <a:lnTo>
                    <a:pt x="16" y="40"/>
                  </a:lnTo>
                  <a:close/>
                </a:path>
              </a:pathLst>
            </a:cu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55" name="Oval 283"/>
            <p:cNvSpPr>
              <a:spLocks noChangeArrowheads="1"/>
            </p:cNvSpPr>
            <p:nvPr/>
          </p:nvSpPr>
          <p:spPr bwMode="auto">
            <a:xfrm>
              <a:off x="7186613" y="912813"/>
              <a:ext cx="31750" cy="3175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56" name="Freeform 284"/>
            <p:cNvSpPr>
              <a:spLocks/>
            </p:cNvSpPr>
            <p:nvPr/>
          </p:nvSpPr>
          <p:spPr bwMode="auto">
            <a:xfrm>
              <a:off x="7167563" y="906463"/>
              <a:ext cx="63500" cy="50800"/>
            </a:xfrm>
            <a:custGeom>
              <a:avLst/>
              <a:gdLst/>
              <a:ahLst/>
              <a:cxnLst>
                <a:cxn ang="0">
                  <a:pos x="20" y="32"/>
                </a:cxn>
                <a:cxn ang="0">
                  <a:pos x="40" y="0"/>
                </a:cxn>
                <a:cxn ang="0">
                  <a:pos x="0" y="0"/>
                </a:cxn>
                <a:cxn ang="0">
                  <a:pos x="20" y="32"/>
                </a:cxn>
              </a:cxnLst>
              <a:rect l="0" t="0" r="r" b="b"/>
              <a:pathLst>
                <a:path w="40" h="32">
                  <a:moveTo>
                    <a:pt x="20" y="32"/>
                  </a:moveTo>
                  <a:lnTo>
                    <a:pt x="40" y="0"/>
                  </a:lnTo>
                  <a:lnTo>
                    <a:pt x="0" y="0"/>
                  </a:lnTo>
                  <a:lnTo>
                    <a:pt x="20" y="32"/>
                  </a:lnTo>
                  <a:close/>
                </a:path>
              </a:pathLst>
            </a:custGeom>
            <a:noFill/>
            <a:ln w="12700" cap="flat">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57" name="Oval 285"/>
            <p:cNvSpPr>
              <a:spLocks noChangeArrowheads="1"/>
            </p:cNvSpPr>
            <p:nvPr/>
          </p:nvSpPr>
          <p:spPr bwMode="auto">
            <a:xfrm>
              <a:off x="7186613" y="912813"/>
              <a:ext cx="31750" cy="31750"/>
            </a:xfrm>
            <a:prstGeom prst="ellipse">
              <a:avLst/>
            </a:pr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58" name="Line 286"/>
            <p:cNvSpPr>
              <a:spLocks noChangeShapeType="1"/>
            </p:cNvSpPr>
            <p:nvPr/>
          </p:nvSpPr>
          <p:spPr bwMode="auto">
            <a:xfrm>
              <a:off x="6062663" y="449263"/>
              <a:ext cx="1989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59" name="Line 287"/>
            <p:cNvSpPr>
              <a:spLocks noChangeShapeType="1"/>
            </p:cNvSpPr>
            <p:nvPr/>
          </p:nvSpPr>
          <p:spPr bwMode="auto">
            <a:xfrm>
              <a:off x="6062663" y="2106613"/>
              <a:ext cx="1989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60" name="Line 288"/>
            <p:cNvSpPr>
              <a:spLocks noChangeShapeType="1"/>
            </p:cNvSpPr>
            <p:nvPr/>
          </p:nvSpPr>
          <p:spPr bwMode="auto">
            <a:xfrm flipV="1">
              <a:off x="8051800" y="449263"/>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61" name="Line 289"/>
            <p:cNvSpPr>
              <a:spLocks noChangeShapeType="1"/>
            </p:cNvSpPr>
            <p:nvPr/>
          </p:nvSpPr>
          <p:spPr bwMode="auto">
            <a:xfrm flipV="1">
              <a:off x="6062663" y="449263"/>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62" name="Line 290"/>
            <p:cNvSpPr>
              <a:spLocks noChangeShapeType="1"/>
            </p:cNvSpPr>
            <p:nvPr/>
          </p:nvSpPr>
          <p:spPr bwMode="auto">
            <a:xfrm>
              <a:off x="6062663" y="2106613"/>
              <a:ext cx="1989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63" name="Line 291"/>
            <p:cNvSpPr>
              <a:spLocks noChangeShapeType="1"/>
            </p:cNvSpPr>
            <p:nvPr/>
          </p:nvSpPr>
          <p:spPr bwMode="auto">
            <a:xfrm flipV="1">
              <a:off x="6062663" y="449263"/>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64" name="Line 292"/>
            <p:cNvSpPr>
              <a:spLocks noChangeShapeType="1"/>
            </p:cNvSpPr>
            <p:nvPr/>
          </p:nvSpPr>
          <p:spPr bwMode="auto">
            <a:xfrm>
              <a:off x="6062663" y="449263"/>
              <a:ext cx="1989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65" name="Line 293"/>
            <p:cNvSpPr>
              <a:spLocks noChangeShapeType="1"/>
            </p:cNvSpPr>
            <p:nvPr/>
          </p:nvSpPr>
          <p:spPr bwMode="auto">
            <a:xfrm>
              <a:off x="6062663" y="2106613"/>
              <a:ext cx="1989138"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66" name="Line 294"/>
            <p:cNvSpPr>
              <a:spLocks noChangeShapeType="1"/>
            </p:cNvSpPr>
            <p:nvPr/>
          </p:nvSpPr>
          <p:spPr bwMode="auto">
            <a:xfrm flipV="1">
              <a:off x="8051800" y="449263"/>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3367" name="Line 295"/>
            <p:cNvSpPr>
              <a:spLocks noChangeShapeType="1"/>
            </p:cNvSpPr>
            <p:nvPr/>
          </p:nvSpPr>
          <p:spPr bwMode="auto">
            <a:xfrm flipV="1">
              <a:off x="6062663" y="449263"/>
              <a:ext cx="1588" cy="16573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grpSp>
      <p:sp>
        <p:nvSpPr>
          <p:cNvPr id="519" name="Oval 518"/>
          <p:cNvSpPr/>
          <p:nvPr/>
        </p:nvSpPr>
        <p:spPr>
          <a:xfrm>
            <a:off x="1892137" y="4377786"/>
            <a:ext cx="392771" cy="383425"/>
          </a:xfrm>
          <a:prstGeom prst="ellipse">
            <a:avLst/>
          </a:prstGeom>
          <a:solidFill>
            <a:schemeClr val="accent2">
              <a:lumMod val="20000"/>
              <a:lumOff val="80000"/>
            </a:schemeClr>
          </a:solidFill>
          <a:ln w="9525">
            <a:solidFill>
              <a:srgbClr val="FF0000"/>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fontAlgn="auto">
              <a:spcBef>
                <a:spcPts val="0"/>
              </a:spcBef>
              <a:spcAft>
                <a:spcPts val="0"/>
              </a:spcAft>
            </a:pPr>
            <a:endParaRPr lang="en-GB" sz="1400">
              <a:solidFill>
                <a:prstClr val="white"/>
              </a:solidFill>
            </a:endParaRPr>
          </a:p>
        </p:txBody>
      </p:sp>
      <p:sp>
        <p:nvSpPr>
          <p:cNvPr id="520" name="TextBox 519"/>
          <p:cNvSpPr txBox="1"/>
          <p:nvPr/>
        </p:nvSpPr>
        <p:spPr>
          <a:xfrm>
            <a:off x="1957598" y="4440326"/>
            <a:ext cx="300772" cy="261610"/>
          </a:xfrm>
          <a:prstGeom prst="rect">
            <a:avLst/>
          </a:prstGeom>
          <a:noFill/>
          <a:ln w="9525">
            <a:noFill/>
          </a:ln>
        </p:spPr>
        <p:txBody>
          <a:bodyPr wrap="none" rtlCol="0">
            <a:spAutoFit/>
          </a:bodyPr>
          <a:lstStyle/>
          <a:p>
            <a:pPr fontAlgn="auto">
              <a:spcBef>
                <a:spcPts val="0"/>
              </a:spcBef>
              <a:spcAft>
                <a:spcPts val="0"/>
              </a:spcAft>
            </a:pPr>
            <a:r>
              <a:rPr lang="en-GB" sz="1100" dirty="0" smtClean="0">
                <a:solidFill>
                  <a:prstClr val="black"/>
                </a:solidFill>
                <a:latin typeface="Calibri"/>
                <a:cs typeface="+mn-cs"/>
              </a:rPr>
              <a:t>V5</a:t>
            </a:r>
            <a:endParaRPr lang="en-GB" sz="1100" dirty="0">
              <a:solidFill>
                <a:prstClr val="black"/>
              </a:solidFill>
              <a:latin typeface="Calibri"/>
              <a:cs typeface="+mn-cs"/>
            </a:endParaRPr>
          </a:p>
        </p:txBody>
      </p:sp>
      <p:sp>
        <p:nvSpPr>
          <p:cNvPr id="523" name="Oval 522"/>
          <p:cNvSpPr/>
          <p:nvPr/>
        </p:nvSpPr>
        <p:spPr>
          <a:xfrm>
            <a:off x="2808601" y="4377786"/>
            <a:ext cx="392771" cy="383425"/>
          </a:xfrm>
          <a:prstGeom prst="ellipse">
            <a:avLst/>
          </a:prstGeom>
          <a:solidFill>
            <a:schemeClr val="accent2">
              <a:lumMod val="20000"/>
              <a:lumOff val="80000"/>
            </a:schemeClr>
          </a:solidFill>
          <a:ln w="9525">
            <a:solidFill>
              <a:srgbClr val="FF0000"/>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fontAlgn="auto">
              <a:spcBef>
                <a:spcPts val="0"/>
              </a:spcBef>
              <a:spcAft>
                <a:spcPts val="0"/>
              </a:spcAft>
            </a:pPr>
            <a:endParaRPr lang="en-GB" sz="1400">
              <a:solidFill>
                <a:prstClr val="white"/>
              </a:solidFill>
            </a:endParaRPr>
          </a:p>
        </p:txBody>
      </p:sp>
      <p:sp>
        <p:nvSpPr>
          <p:cNvPr id="524" name="TextBox 523"/>
          <p:cNvSpPr txBox="1"/>
          <p:nvPr/>
        </p:nvSpPr>
        <p:spPr>
          <a:xfrm>
            <a:off x="2874062" y="4440326"/>
            <a:ext cx="300772" cy="261610"/>
          </a:xfrm>
          <a:prstGeom prst="rect">
            <a:avLst/>
          </a:prstGeom>
          <a:noFill/>
          <a:ln w="9525">
            <a:noFill/>
          </a:ln>
        </p:spPr>
        <p:txBody>
          <a:bodyPr wrap="none" rtlCol="0">
            <a:spAutoFit/>
          </a:bodyPr>
          <a:lstStyle/>
          <a:p>
            <a:pPr fontAlgn="auto">
              <a:spcBef>
                <a:spcPts val="0"/>
              </a:spcBef>
              <a:spcAft>
                <a:spcPts val="0"/>
              </a:spcAft>
            </a:pPr>
            <a:r>
              <a:rPr lang="en-GB" sz="1100" dirty="0" smtClean="0">
                <a:solidFill>
                  <a:prstClr val="black"/>
                </a:solidFill>
                <a:latin typeface="Calibri"/>
                <a:cs typeface="+mn-cs"/>
              </a:rPr>
              <a:t>V5</a:t>
            </a:r>
            <a:endParaRPr lang="en-GB" sz="1100" dirty="0">
              <a:solidFill>
                <a:prstClr val="black"/>
              </a:solidFill>
              <a:latin typeface="Calibri"/>
              <a:cs typeface="+mn-cs"/>
            </a:endParaRPr>
          </a:p>
        </p:txBody>
      </p:sp>
      <p:sp>
        <p:nvSpPr>
          <p:cNvPr id="526" name="Oval 525"/>
          <p:cNvSpPr/>
          <p:nvPr/>
        </p:nvSpPr>
        <p:spPr>
          <a:xfrm>
            <a:off x="2350369" y="5040065"/>
            <a:ext cx="392771" cy="383425"/>
          </a:xfrm>
          <a:prstGeom prst="ellipse">
            <a:avLst/>
          </a:prstGeom>
          <a:solidFill>
            <a:schemeClr val="accent2">
              <a:lumMod val="20000"/>
              <a:lumOff val="80000"/>
            </a:schemeClr>
          </a:solidFill>
          <a:ln w="9525">
            <a:solidFill>
              <a:srgbClr val="FF0000"/>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fontAlgn="auto">
              <a:spcBef>
                <a:spcPts val="0"/>
              </a:spcBef>
              <a:spcAft>
                <a:spcPts val="0"/>
              </a:spcAft>
            </a:pPr>
            <a:endParaRPr lang="en-GB" sz="1400">
              <a:solidFill>
                <a:prstClr val="white"/>
              </a:solidFill>
            </a:endParaRPr>
          </a:p>
        </p:txBody>
      </p:sp>
      <p:sp>
        <p:nvSpPr>
          <p:cNvPr id="527" name="TextBox 526"/>
          <p:cNvSpPr txBox="1"/>
          <p:nvPr/>
        </p:nvSpPr>
        <p:spPr>
          <a:xfrm>
            <a:off x="2415830" y="5102605"/>
            <a:ext cx="300772" cy="261610"/>
          </a:xfrm>
          <a:prstGeom prst="rect">
            <a:avLst/>
          </a:prstGeom>
          <a:noFill/>
          <a:ln w="9525">
            <a:noFill/>
          </a:ln>
        </p:spPr>
        <p:txBody>
          <a:bodyPr wrap="none" rtlCol="0">
            <a:spAutoFit/>
          </a:bodyPr>
          <a:lstStyle/>
          <a:p>
            <a:pPr fontAlgn="auto">
              <a:spcBef>
                <a:spcPts val="0"/>
              </a:spcBef>
              <a:spcAft>
                <a:spcPts val="0"/>
              </a:spcAft>
            </a:pPr>
            <a:r>
              <a:rPr lang="en-GB" sz="1100" dirty="0" smtClean="0">
                <a:solidFill>
                  <a:prstClr val="black"/>
                </a:solidFill>
                <a:latin typeface="Calibri"/>
                <a:cs typeface="+mn-cs"/>
              </a:rPr>
              <a:t>V1</a:t>
            </a:r>
            <a:endParaRPr lang="en-GB" sz="1100" dirty="0">
              <a:solidFill>
                <a:prstClr val="black"/>
              </a:solidFill>
              <a:latin typeface="Calibri"/>
              <a:cs typeface="+mn-cs"/>
            </a:endParaRPr>
          </a:p>
        </p:txBody>
      </p:sp>
      <p:sp>
        <p:nvSpPr>
          <p:cNvPr id="529" name="Oval 528"/>
          <p:cNvSpPr/>
          <p:nvPr/>
        </p:nvSpPr>
        <p:spPr>
          <a:xfrm>
            <a:off x="1663020" y="3715506"/>
            <a:ext cx="392771" cy="383425"/>
          </a:xfrm>
          <a:prstGeom prst="ellipse">
            <a:avLst/>
          </a:prstGeom>
          <a:solidFill>
            <a:schemeClr val="accent2">
              <a:lumMod val="20000"/>
              <a:lumOff val="80000"/>
            </a:schemeClr>
          </a:solidFill>
          <a:ln w="9525">
            <a:solidFill>
              <a:srgbClr val="FF0000"/>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fontAlgn="auto">
              <a:spcBef>
                <a:spcPts val="0"/>
              </a:spcBef>
              <a:spcAft>
                <a:spcPts val="0"/>
              </a:spcAft>
            </a:pPr>
            <a:endParaRPr lang="en-GB" sz="1400">
              <a:solidFill>
                <a:prstClr val="white"/>
              </a:solidFill>
            </a:endParaRPr>
          </a:p>
        </p:txBody>
      </p:sp>
      <p:sp>
        <p:nvSpPr>
          <p:cNvPr id="530" name="TextBox 529"/>
          <p:cNvSpPr txBox="1"/>
          <p:nvPr/>
        </p:nvSpPr>
        <p:spPr>
          <a:xfrm>
            <a:off x="1728481" y="3778046"/>
            <a:ext cx="257846" cy="261610"/>
          </a:xfrm>
          <a:prstGeom prst="rect">
            <a:avLst/>
          </a:prstGeom>
          <a:noFill/>
          <a:ln w="9525">
            <a:noFill/>
          </a:ln>
        </p:spPr>
        <p:txBody>
          <a:bodyPr wrap="none" rtlCol="0">
            <a:spAutoFit/>
          </a:bodyPr>
          <a:lstStyle/>
          <a:p>
            <a:pPr fontAlgn="auto">
              <a:spcBef>
                <a:spcPts val="0"/>
              </a:spcBef>
              <a:spcAft>
                <a:spcPts val="0"/>
              </a:spcAft>
            </a:pPr>
            <a:r>
              <a:rPr lang="en-GB" sz="1100" dirty="0" smtClean="0">
                <a:solidFill>
                  <a:prstClr val="black"/>
                </a:solidFill>
                <a:latin typeface="Calibri"/>
                <a:cs typeface="+mn-cs"/>
              </a:rPr>
              <a:t>IT</a:t>
            </a:r>
            <a:endParaRPr lang="en-GB" sz="1100" dirty="0">
              <a:solidFill>
                <a:prstClr val="black"/>
              </a:solidFill>
              <a:latin typeface="Calibri"/>
              <a:cs typeface="+mn-cs"/>
            </a:endParaRPr>
          </a:p>
        </p:txBody>
      </p:sp>
      <p:sp>
        <p:nvSpPr>
          <p:cNvPr id="532" name="Oval 531"/>
          <p:cNvSpPr/>
          <p:nvPr/>
        </p:nvSpPr>
        <p:spPr>
          <a:xfrm>
            <a:off x="3070448" y="3715506"/>
            <a:ext cx="392771" cy="383425"/>
          </a:xfrm>
          <a:prstGeom prst="ellipse">
            <a:avLst/>
          </a:prstGeom>
          <a:solidFill>
            <a:schemeClr val="accent2">
              <a:lumMod val="20000"/>
              <a:lumOff val="80000"/>
            </a:schemeClr>
          </a:solidFill>
          <a:ln w="9525">
            <a:solidFill>
              <a:srgbClr val="FF0000"/>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fontAlgn="auto">
              <a:spcBef>
                <a:spcPts val="0"/>
              </a:spcBef>
              <a:spcAft>
                <a:spcPts val="0"/>
              </a:spcAft>
            </a:pPr>
            <a:endParaRPr lang="en-GB" sz="1400">
              <a:solidFill>
                <a:prstClr val="white"/>
              </a:solidFill>
            </a:endParaRPr>
          </a:p>
        </p:txBody>
      </p:sp>
      <p:sp>
        <p:nvSpPr>
          <p:cNvPr id="533" name="TextBox 532"/>
          <p:cNvSpPr txBox="1"/>
          <p:nvPr/>
        </p:nvSpPr>
        <p:spPr>
          <a:xfrm>
            <a:off x="3135909" y="3778046"/>
            <a:ext cx="257846" cy="261610"/>
          </a:xfrm>
          <a:prstGeom prst="rect">
            <a:avLst/>
          </a:prstGeom>
          <a:noFill/>
          <a:ln w="9525">
            <a:noFill/>
          </a:ln>
        </p:spPr>
        <p:txBody>
          <a:bodyPr wrap="none" rtlCol="0">
            <a:spAutoFit/>
          </a:bodyPr>
          <a:lstStyle/>
          <a:p>
            <a:pPr fontAlgn="auto">
              <a:spcBef>
                <a:spcPts val="0"/>
              </a:spcBef>
              <a:spcAft>
                <a:spcPts val="0"/>
              </a:spcAft>
            </a:pPr>
            <a:r>
              <a:rPr lang="en-GB" sz="1100" dirty="0" smtClean="0">
                <a:solidFill>
                  <a:prstClr val="black"/>
                </a:solidFill>
                <a:latin typeface="Calibri"/>
                <a:cs typeface="+mn-cs"/>
              </a:rPr>
              <a:t>IT</a:t>
            </a:r>
            <a:endParaRPr lang="en-GB" sz="1100" dirty="0">
              <a:solidFill>
                <a:prstClr val="black"/>
              </a:solidFill>
              <a:latin typeface="Calibri"/>
              <a:cs typeface="+mn-cs"/>
            </a:endParaRPr>
          </a:p>
        </p:txBody>
      </p:sp>
      <p:sp>
        <p:nvSpPr>
          <p:cNvPr id="535" name="Oval 534"/>
          <p:cNvSpPr/>
          <p:nvPr/>
        </p:nvSpPr>
        <p:spPr>
          <a:xfrm>
            <a:off x="2972256" y="3088083"/>
            <a:ext cx="392771" cy="383425"/>
          </a:xfrm>
          <a:prstGeom prst="ellipse">
            <a:avLst/>
          </a:prstGeom>
          <a:solidFill>
            <a:schemeClr val="accent2">
              <a:lumMod val="20000"/>
              <a:lumOff val="80000"/>
            </a:schemeClr>
          </a:solidFill>
          <a:ln w="9525">
            <a:solidFill>
              <a:srgbClr val="FF0000"/>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fontAlgn="auto">
              <a:spcBef>
                <a:spcPts val="0"/>
              </a:spcBef>
              <a:spcAft>
                <a:spcPts val="0"/>
              </a:spcAft>
            </a:pPr>
            <a:endParaRPr lang="en-GB" sz="1400">
              <a:solidFill>
                <a:prstClr val="white"/>
              </a:solidFill>
            </a:endParaRPr>
          </a:p>
        </p:txBody>
      </p:sp>
      <p:sp>
        <p:nvSpPr>
          <p:cNvPr id="536" name="TextBox 535"/>
          <p:cNvSpPr txBox="1"/>
          <p:nvPr/>
        </p:nvSpPr>
        <p:spPr>
          <a:xfrm>
            <a:off x="3037718" y="3150623"/>
            <a:ext cx="296479" cy="261610"/>
          </a:xfrm>
          <a:prstGeom prst="rect">
            <a:avLst/>
          </a:prstGeom>
          <a:noFill/>
          <a:ln w="9525">
            <a:noFill/>
          </a:ln>
        </p:spPr>
        <p:txBody>
          <a:bodyPr wrap="none" rtlCol="0">
            <a:spAutoFit/>
          </a:bodyPr>
          <a:lstStyle/>
          <a:p>
            <a:pPr fontAlgn="auto">
              <a:spcBef>
                <a:spcPts val="0"/>
              </a:spcBef>
              <a:spcAft>
                <a:spcPts val="0"/>
              </a:spcAft>
            </a:pPr>
            <a:r>
              <a:rPr lang="en-GB" sz="1100" dirty="0" smtClean="0">
                <a:solidFill>
                  <a:prstClr val="black"/>
                </a:solidFill>
                <a:latin typeface="Calibri"/>
                <a:cs typeface="+mn-cs"/>
              </a:rPr>
              <a:t>PC</a:t>
            </a:r>
            <a:endParaRPr lang="en-GB" sz="1100" dirty="0">
              <a:solidFill>
                <a:prstClr val="black"/>
              </a:solidFill>
              <a:latin typeface="Calibri"/>
              <a:cs typeface="+mn-cs"/>
            </a:endParaRPr>
          </a:p>
        </p:txBody>
      </p:sp>
      <p:sp>
        <p:nvSpPr>
          <p:cNvPr id="538" name="Oval 537"/>
          <p:cNvSpPr/>
          <p:nvPr/>
        </p:nvSpPr>
        <p:spPr>
          <a:xfrm>
            <a:off x="1761213" y="3088083"/>
            <a:ext cx="392771" cy="383425"/>
          </a:xfrm>
          <a:prstGeom prst="ellipse">
            <a:avLst/>
          </a:prstGeom>
          <a:solidFill>
            <a:schemeClr val="accent2">
              <a:lumMod val="20000"/>
              <a:lumOff val="80000"/>
            </a:schemeClr>
          </a:solidFill>
          <a:ln w="9525">
            <a:solidFill>
              <a:srgbClr val="FF0000"/>
            </a:solid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fontAlgn="auto">
              <a:spcBef>
                <a:spcPts val="0"/>
              </a:spcBef>
              <a:spcAft>
                <a:spcPts val="0"/>
              </a:spcAft>
            </a:pPr>
            <a:endParaRPr lang="en-GB" sz="1400">
              <a:solidFill>
                <a:prstClr val="white"/>
              </a:solidFill>
            </a:endParaRPr>
          </a:p>
        </p:txBody>
      </p:sp>
      <p:sp>
        <p:nvSpPr>
          <p:cNvPr id="539" name="TextBox 538"/>
          <p:cNvSpPr txBox="1"/>
          <p:nvPr/>
        </p:nvSpPr>
        <p:spPr>
          <a:xfrm>
            <a:off x="1816652" y="3150623"/>
            <a:ext cx="296479" cy="261610"/>
          </a:xfrm>
          <a:prstGeom prst="rect">
            <a:avLst/>
          </a:prstGeom>
          <a:noFill/>
          <a:ln w="9525">
            <a:noFill/>
          </a:ln>
        </p:spPr>
        <p:txBody>
          <a:bodyPr wrap="none" rtlCol="0">
            <a:spAutoFit/>
          </a:bodyPr>
          <a:lstStyle/>
          <a:p>
            <a:pPr fontAlgn="auto">
              <a:spcBef>
                <a:spcPts val="0"/>
              </a:spcBef>
              <a:spcAft>
                <a:spcPts val="0"/>
              </a:spcAft>
            </a:pPr>
            <a:r>
              <a:rPr lang="en-GB" sz="1100" dirty="0" smtClean="0">
                <a:solidFill>
                  <a:prstClr val="black"/>
                </a:solidFill>
                <a:latin typeface="Calibri"/>
                <a:cs typeface="+mn-cs"/>
              </a:rPr>
              <a:t>PC</a:t>
            </a:r>
            <a:endParaRPr lang="en-GB" sz="1100" dirty="0">
              <a:solidFill>
                <a:prstClr val="black"/>
              </a:solidFill>
              <a:latin typeface="Calibri"/>
              <a:cs typeface="+mn-cs"/>
            </a:endParaRPr>
          </a:p>
        </p:txBody>
      </p:sp>
      <p:cxnSp>
        <p:nvCxnSpPr>
          <p:cNvPr id="541" name="Curved Connector 540"/>
          <p:cNvCxnSpPr>
            <a:stCxn id="259" idx="4"/>
            <a:endCxn id="519" idx="2"/>
          </p:cNvCxnSpPr>
          <p:nvPr/>
        </p:nvCxnSpPr>
        <p:spPr>
          <a:xfrm rot="16200000" flipH="1">
            <a:off x="1723244" y="4400605"/>
            <a:ext cx="309671" cy="28115"/>
          </a:xfrm>
          <a:prstGeom prst="curvedConnector2">
            <a:avLst/>
          </a:prstGeom>
          <a:ln w="12700">
            <a:solidFill>
              <a:schemeClr val="bg2">
                <a:lumMod val="50000"/>
              </a:schemeClr>
            </a:solidFill>
            <a:tailEnd type="oval"/>
          </a:ln>
        </p:spPr>
        <p:style>
          <a:lnRef idx="2">
            <a:schemeClr val="dk1"/>
          </a:lnRef>
          <a:fillRef idx="0">
            <a:schemeClr val="dk1"/>
          </a:fillRef>
          <a:effectRef idx="1">
            <a:schemeClr val="dk1"/>
          </a:effectRef>
          <a:fontRef idx="minor">
            <a:schemeClr val="tx1"/>
          </a:fontRef>
        </p:style>
      </p:cxnSp>
      <p:cxnSp>
        <p:nvCxnSpPr>
          <p:cNvPr id="544" name="Curved Connector 540"/>
          <p:cNvCxnSpPr>
            <a:stCxn id="268" idx="4"/>
            <a:endCxn id="523" idx="6"/>
          </p:cNvCxnSpPr>
          <p:nvPr/>
        </p:nvCxnSpPr>
        <p:spPr>
          <a:xfrm rot="5400000">
            <a:off x="3081576" y="4379624"/>
            <a:ext cx="309671" cy="70078"/>
          </a:xfrm>
          <a:prstGeom prst="curvedConnector2">
            <a:avLst/>
          </a:prstGeom>
          <a:ln w="12700">
            <a:solidFill>
              <a:schemeClr val="bg2">
                <a:lumMod val="50000"/>
              </a:schemeClr>
            </a:solidFill>
            <a:tailEnd type="oval"/>
          </a:ln>
        </p:spPr>
        <p:style>
          <a:lnRef idx="2">
            <a:schemeClr val="dk1"/>
          </a:lnRef>
          <a:fillRef idx="0">
            <a:schemeClr val="dk1"/>
          </a:fillRef>
          <a:effectRef idx="1">
            <a:schemeClr val="dk1"/>
          </a:effectRef>
          <a:fontRef idx="minor">
            <a:schemeClr val="tx1"/>
          </a:fontRef>
        </p:style>
      </p:cxnSp>
      <p:cxnSp>
        <p:nvCxnSpPr>
          <p:cNvPr id="547" name="Curved Connector 540"/>
          <p:cNvCxnSpPr>
            <a:stCxn id="272" idx="6"/>
            <a:endCxn id="523" idx="6"/>
          </p:cNvCxnSpPr>
          <p:nvPr/>
        </p:nvCxnSpPr>
        <p:spPr>
          <a:xfrm flipH="1">
            <a:off x="3201372" y="3440693"/>
            <a:ext cx="168271" cy="1128806"/>
          </a:xfrm>
          <a:prstGeom prst="curvedConnector3">
            <a:avLst>
              <a:gd name="adj1" fmla="val -135852"/>
            </a:avLst>
          </a:prstGeom>
          <a:ln w="12700">
            <a:solidFill>
              <a:schemeClr val="bg2">
                <a:lumMod val="50000"/>
              </a:schemeClr>
            </a:solidFill>
            <a:tailEnd type="oval"/>
          </a:ln>
        </p:spPr>
        <p:style>
          <a:lnRef idx="2">
            <a:schemeClr val="dk1"/>
          </a:lnRef>
          <a:fillRef idx="0">
            <a:schemeClr val="dk1"/>
          </a:fillRef>
          <a:effectRef idx="1">
            <a:schemeClr val="dk1"/>
          </a:effectRef>
          <a:fontRef idx="minor">
            <a:schemeClr val="tx1"/>
          </a:fontRef>
        </p:style>
      </p:cxnSp>
      <p:cxnSp>
        <p:nvCxnSpPr>
          <p:cNvPr id="555" name="Curved Connector 540"/>
          <p:cNvCxnSpPr>
            <a:stCxn id="275" idx="2"/>
            <a:endCxn id="519" idx="2"/>
          </p:cNvCxnSpPr>
          <p:nvPr/>
        </p:nvCxnSpPr>
        <p:spPr>
          <a:xfrm rot="10800000" flipH="1" flipV="1">
            <a:off x="1765829" y="3440693"/>
            <a:ext cx="126308" cy="1128806"/>
          </a:xfrm>
          <a:prstGeom prst="curvedConnector3">
            <a:avLst>
              <a:gd name="adj1" fmla="val -180986"/>
            </a:avLst>
          </a:prstGeom>
          <a:ln w="12700">
            <a:solidFill>
              <a:schemeClr val="bg2">
                <a:lumMod val="50000"/>
              </a:schemeClr>
            </a:solidFill>
            <a:tailEnd type="oval"/>
          </a:ln>
        </p:spPr>
        <p:style>
          <a:lnRef idx="2">
            <a:schemeClr val="dk1"/>
          </a:lnRef>
          <a:fillRef idx="0">
            <a:schemeClr val="dk1"/>
          </a:fillRef>
          <a:effectRef idx="1">
            <a:schemeClr val="dk1"/>
          </a:effectRef>
          <a:fontRef idx="minor">
            <a:schemeClr val="tx1"/>
          </a:fontRef>
        </p:style>
      </p:cxnSp>
      <p:cxnSp>
        <p:nvCxnSpPr>
          <p:cNvPr id="558" name="Curved Connector 540"/>
          <p:cNvCxnSpPr>
            <a:stCxn id="250" idx="4"/>
            <a:endCxn id="526" idx="2"/>
          </p:cNvCxnSpPr>
          <p:nvPr/>
        </p:nvCxnSpPr>
        <p:spPr>
          <a:xfrm rot="16200000" flipH="1">
            <a:off x="2066913" y="4948322"/>
            <a:ext cx="309670" cy="257241"/>
          </a:xfrm>
          <a:prstGeom prst="curvedConnector2">
            <a:avLst/>
          </a:prstGeom>
          <a:ln w="12700">
            <a:solidFill>
              <a:schemeClr val="bg2">
                <a:lumMod val="50000"/>
              </a:schemeClr>
            </a:solidFill>
            <a:tailEnd type="oval"/>
          </a:ln>
        </p:spPr>
        <p:style>
          <a:lnRef idx="2">
            <a:schemeClr val="dk1"/>
          </a:lnRef>
          <a:fillRef idx="0">
            <a:schemeClr val="dk1"/>
          </a:fillRef>
          <a:effectRef idx="1">
            <a:schemeClr val="dk1"/>
          </a:effectRef>
          <a:fontRef idx="minor">
            <a:schemeClr val="tx1"/>
          </a:fontRef>
        </p:style>
      </p:cxnSp>
      <p:cxnSp>
        <p:nvCxnSpPr>
          <p:cNvPr id="561" name="Curved Connector 540"/>
          <p:cNvCxnSpPr>
            <a:stCxn id="253" idx="4"/>
            <a:endCxn id="526" idx="6"/>
          </p:cNvCxnSpPr>
          <p:nvPr/>
        </p:nvCxnSpPr>
        <p:spPr>
          <a:xfrm rot="5400000">
            <a:off x="2721537" y="4943712"/>
            <a:ext cx="309670" cy="266463"/>
          </a:xfrm>
          <a:prstGeom prst="curvedConnector2">
            <a:avLst/>
          </a:prstGeom>
          <a:ln w="12700">
            <a:solidFill>
              <a:schemeClr val="bg2">
                <a:lumMod val="50000"/>
              </a:schemeClr>
            </a:solidFill>
            <a:tailEnd type="oval"/>
          </a:ln>
        </p:spPr>
        <p:style>
          <a:lnRef idx="2">
            <a:schemeClr val="dk1"/>
          </a:lnRef>
          <a:fillRef idx="0">
            <a:schemeClr val="dk1"/>
          </a:fillRef>
          <a:effectRef idx="1">
            <a:schemeClr val="dk1"/>
          </a:effectRef>
          <a:fontRef idx="minor">
            <a:schemeClr val="tx1"/>
          </a:fontRef>
        </p:style>
      </p:cxnSp>
      <p:cxnSp>
        <p:nvCxnSpPr>
          <p:cNvPr id="564" name="Curved Connector 540"/>
          <p:cNvCxnSpPr>
            <a:stCxn id="526" idx="3"/>
            <a:endCxn id="526" idx="5"/>
          </p:cNvCxnSpPr>
          <p:nvPr/>
        </p:nvCxnSpPr>
        <p:spPr>
          <a:xfrm rot="16200000" flipH="1">
            <a:off x="2546454" y="5228474"/>
            <a:ext cx="9836" cy="277731"/>
          </a:xfrm>
          <a:prstGeom prst="curvedConnector3">
            <a:avLst>
              <a:gd name="adj1" fmla="val 2370858"/>
            </a:avLst>
          </a:prstGeom>
          <a:ln>
            <a:solidFill>
              <a:schemeClr val="accent5">
                <a:lumMod val="75000"/>
              </a:schemeClr>
            </a:solidFill>
            <a:tailEnd type="oval"/>
          </a:ln>
        </p:spPr>
        <p:style>
          <a:lnRef idx="2">
            <a:schemeClr val="dk1"/>
          </a:lnRef>
          <a:fillRef idx="0">
            <a:schemeClr val="dk1"/>
          </a:fillRef>
          <a:effectRef idx="1">
            <a:schemeClr val="dk1"/>
          </a:effectRef>
          <a:fontRef idx="minor">
            <a:schemeClr val="tx1"/>
          </a:fontRef>
        </p:style>
      </p:cxnSp>
      <p:cxnSp>
        <p:nvCxnSpPr>
          <p:cNvPr id="569" name="Curved Connector 540"/>
          <p:cNvCxnSpPr>
            <a:stCxn id="519" idx="4"/>
            <a:endCxn id="519" idx="2"/>
          </p:cNvCxnSpPr>
          <p:nvPr/>
        </p:nvCxnSpPr>
        <p:spPr>
          <a:xfrm rot="5400000" flipH="1">
            <a:off x="1894473" y="4567162"/>
            <a:ext cx="191712" cy="196385"/>
          </a:xfrm>
          <a:prstGeom prst="curvedConnector4">
            <a:avLst>
              <a:gd name="adj1" fmla="val -92354"/>
              <a:gd name="adj2" fmla="val 184657"/>
            </a:avLst>
          </a:prstGeom>
          <a:ln>
            <a:solidFill>
              <a:schemeClr val="accent5">
                <a:lumMod val="75000"/>
              </a:schemeClr>
            </a:solidFill>
            <a:tailEnd type="oval"/>
          </a:ln>
        </p:spPr>
        <p:style>
          <a:lnRef idx="2">
            <a:schemeClr val="dk1"/>
          </a:lnRef>
          <a:fillRef idx="0">
            <a:schemeClr val="dk1"/>
          </a:fillRef>
          <a:effectRef idx="1">
            <a:schemeClr val="dk1"/>
          </a:effectRef>
          <a:fontRef idx="minor">
            <a:schemeClr val="tx1"/>
          </a:fontRef>
        </p:style>
      </p:cxnSp>
      <p:cxnSp>
        <p:nvCxnSpPr>
          <p:cNvPr id="572" name="Curved Connector 540"/>
          <p:cNvCxnSpPr>
            <a:stCxn id="529" idx="2"/>
            <a:endCxn id="529" idx="0"/>
          </p:cNvCxnSpPr>
          <p:nvPr/>
        </p:nvCxnSpPr>
        <p:spPr>
          <a:xfrm rot="10800000" flipH="1">
            <a:off x="1663020" y="3715506"/>
            <a:ext cx="196385" cy="191713"/>
          </a:xfrm>
          <a:prstGeom prst="curvedConnector4">
            <a:avLst>
              <a:gd name="adj1" fmla="val -84657"/>
              <a:gd name="adj2" fmla="val 192353"/>
            </a:avLst>
          </a:prstGeom>
          <a:ln>
            <a:solidFill>
              <a:schemeClr val="accent5">
                <a:lumMod val="75000"/>
              </a:schemeClr>
            </a:solidFill>
            <a:tailEnd type="oval"/>
          </a:ln>
        </p:spPr>
        <p:style>
          <a:lnRef idx="2">
            <a:schemeClr val="dk1"/>
          </a:lnRef>
          <a:fillRef idx="0">
            <a:schemeClr val="dk1"/>
          </a:fillRef>
          <a:effectRef idx="1">
            <a:schemeClr val="dk1"/>
          </a:effectRef>
          <a:fontRef idx="minor">
            <a:schemeClr val="tx1"/>
          </a:fontRef>
        </p:style>
      </p:cxnSp>
      <p:cxnSp>
        <p:nvCxnSpPr>
          <p:cNvPr id="575" name="Curved Connector 540"/>
          <p:cNvCxnSpPr>
            <a:stCxn id="538" idx="2"/>
            <a:endCxn id="538" idx="0"/>
          </p:cNvCxnSpPr>
          <p:nvPr/>
        </p:nvCxnSpPr>
        <p:spPr>
          <a:xfrm rot="10800000" flipH="1">
            <a:off x="1761213" y="3088083"/>
            <a:ext cx="196385" cy="191713"/>
          </a:xfrm>
          <a:prstGeom prst="curvedConnector4">
            <a:avLst>
              <a:gd name="adj1" fmla="val -84657"/>
              <a:gd name="adj2" fmla="val 192353"/>
            </a:avLst>
          </a:prstGeom>
          <a:ln>
            <a:solidFill>
              <a:schemeClr val="accent5">
                <a:lumMod val="75000"/>
              </a:schemeClr>
            </a:solidFill>
            <a:tailEnd type="oval"/>
          </a:ln>
        </p:spPr>
        <p:style>
          <a:lnRef idx="2">
            <a:schemeClr val="dk1"/>
          </a:lnRef>
          <a:fillRef idx="0">
            <a:schemeClr val="dk1"/>
          </a:fillRef>
          <a:effectRef idx="1">
            <a:schemeClr val="dk1"/>
          </a:effectRef>
          <a:fontRef idx="minor">
            <a:schemeClr val="tx1"/>
          </a:fontRef>
        </p:style>
      </p:cxnSp>
      <p:cxnSp>
        <p:nvCxnSpPr>
          <p:cNvPr id="578" name="Curved Connector 540"/>
          <p:cNvCxnSpPr>
            <a:stCxn id="535" idx="6"/>
            <a:endCxn id="535" idx="0"/>
          </p:cNvCxnSpPr>
          <p:nvPr/>
        </p:nvCxnSpPr>
        <p:spPr>
          <a:xfrm flipH="1" flipV="1">
            <a:off x="3168641" y="3088083"/>
            <a:ext cx="196385" cy="191713"/>
          </a:xfrm>
          <a:prstGeom prst="curvedConnector4">
            <a:avLst>
              <a:gd name="adj1" fmla="val -84657"/>
              <a:gd name="adj2" fmla="val 192353"/>
            </a:avLst>
          </a:prstGeom>
          <a:ln>
            <a:solidFill>
              <a:schemeClr val="accent5">
                <a:lumMod val="75000"/>
              </a:schemeClr>
            </a:solidFill>
            <a:tailEnd type="oval"/>
          </a:ln>
        </p:spPr>
        <p:style>
          <a:lnRef idx="2">
            <a:schemeClr val="dk1"/>
          </a:lnRef>
          <a:fillRef idx="0">
            <a:schemeClr val="dk1"/>
          </a:fillRef>
          <a:effectRef idx="1">
            <a:schemeClr val="dk1"/>
          </a:effectRef>
          <a:fontRef idx="minor">
            <a:schemeClr val="tx1"/>
          </a:fontRef>
        </p:style>
      </p:cxnSp>
      <p:cxnSp>
        <p:nvCxnSpPr>
          <p:cNvPr id="581" name="Curved Connector 540"/>
          <p:cNvCxnSpPr>
            <a:stCxn id="532" idx="6"/>
            <a:endCxn id="532" idx="0"/>
          </p:cNvCxnSpPr>
          <p:nvPr/>
        </p:nvCxnSpPr>
        <p:spPr>
          <a:xfrm flipH="1" flipV="1">
            <a:off x="3266834" y="3715506"/>
            <a:ext cx="196385" cy="191713"/>
          </a:xfrm>
          <a:prstGeom prst="curvedConnector4">
            <a:avLst>
              <a:gd name="adj1" fmla="val -84657"/>
              <a:gd name="adj2" fmla="val 192353"/>
            </a:avLst>
          </a:prstGeom>
          <a:ln>
            <a:solidFill>
              <a:schemeClr val="accent5">
                <a:lumMod val="75000"/>
              </a:schemeClr>
            </a:solidFill>
            <a:tailEnd type="oval"/>
          </a:ln>
        </p:spPr>
        <p:style>
          <a:lnRef idx="2">
            <a:schemeClr val="dk1"/>
          </a:lnRef>
          <a:fillRef idx="0">
            <a:schemeClr val="dk1"/>
          </a:fillRef>
          <a:effectRef idx="1">
            <a:schemeClr val="dk1"/>
          </a:effectRef>
          <a:fontRef idx="minor">
            <a:schemeClr val="tx1"/>
          </a:fontRef>
        </p:style>
      </p:cxnSp>
      <p:cxnSp>
        <p:nvCxnSpPr>
          <p:cNvPr id="584" name="Curved Connector 540"/>
          <p:cNvCxnSpPr>
            <a:stCxn id="523" idx="6"/>
            <a:endCxn id="523" idx="4"/>
          </p:cNvCxnSpPr>
          <p:nvPr/>
        </p:nvCxnSpPr>
        <p:spPr>
          <a:xfrm flipH="1">
            <a:off x="3004987" y="4569499"/>
            <a:ext cx="196385" cy="191712"/>
          </a:xfrm>
          <a:prstGeom prst="curvedConnector4">
            <a:avLst>
              <a:gd name="adj1" fmla="val -84657"/>
              <a:gd name="adj2" fmla="val 192354"/>
            </a:avLst>
          </a:prstGeom>
          <a:ln>
            <a:solidFill>
              <a:schemeClr val="accent5">
                <a:lumMod val="75000"/>
              </a:schemeClr>
            </a:solidFill>
            <a:tailEnd type="oval"/>
          </a:ln>
        </p:spPr>
        <p:style>
          <a:lnRef idx="2">
            <a:schemeClr val="dk1"/>
          </a:lnRef>
          <a:fillRef idx="0">
            <a:schemeClr val="dk1"/>
          </a:fillRef>
          <a:effectRef idx="1">
            <a:schemeClr val="dk1"/>
          </a:effectRef>
          <a:fontRef idx="minor">
            <a:schemeClr val="tx1"/>
          </a:fontRef>
        </p:style>
      </p:cxnSp>
      <p:cxnSp>
        <p:nvCxnSpPr>
          <p:cNvPr id="587" name="Curved Connector 540"/>
          <p:cNvCxnSpPr>
            <a:stCxn id="526" idx="0"/>
            <a:endCxn id="253" idx="2"/>
          </p:cNvCxnSpPr>
          <p:nvPr/>
        </p:nvCxnSpPr>
        <p:spPr>
          <a:xfrm rot="5400000" flipH="1" flipV="1">
            <a:off x="2525152" y="4752000"/>
            <a:ext cx="309669" cy="266462"/>
          </a:xfrm>
          <a:prstGeom prst="curvedConnector2">
            <a:avLst/>
          </a:prstGeom>
          <a:ln w="12700">
            <a:solidFill>
              <a:schemeClr val="bg2">
                <a:lumMod val="50000"/>
              </a:schemeClr>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590" name="Curved Connector 540"/>
          <p:cNvCxnSpPr>
            <a:stCxn id="526" idx="0"/>
            <a:endCxn id="250" idx="6"/>
          </p:cNvCxnSpPr>
          <p:nvPr/>
        </p:nvCxnSpPr>
        <p:spPr>
          <a:xfrm rot="16200000" flipV="1">
            <a:off x="2263300" y="4756610"/>
            <a:ext cx="309669" cy="257242"/>
          </a:xfrm>
          <a:prstGeom prst="curvedConnector2">
            <a:avLst/>
          </a:prstGeom>
          <a:ln w="12700">
            <a:solidFill>
              <a:schemeClr val="bg2">
                <a:lumMod val="50000"/>
              </a:schemeClr>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593" name="Curved Connector 540"/>
          <p:cNvCxnSpPr>
            <a:stCxn id="519" idx="7"/>
            <a:endCxn id="259" idx="6"/>
          </p:cNvCxnSpPr>
          <p:nvPr/>
        </p:nvCxnSpPr>
        <p:spPr>
          <a:xfrm rot="16200000" flipV="1">
            <a:off x="1960988" y="4167536"/>
            <a:ext cx="365821" cy="166981"/>
          </a:xfrm>
          <a:prstGeom prst="curvedConnector2">
            <a:avLst/>
          </a:prstGeom>
          <a:ln w="12700">
            <a:solidFill>
              <a:schemeClr val="bg2">
                <a:lumMod val="50000"/>
              </a:schemeClr>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00" name="Curved Connector 540"/>
          <p:cNvCxnSpPr>
            <a:stCxn id="523" idx="1"/>
            <a:endCxn id="268" idx="2"/>
          </p:cNvCxnSpPr>
          <p:nvPr/>
        </p:nvCxnSpPr>
        <p:spPr>
          <a:xfrm rot="5400000" flipH="1" flipV="1">
            <a:off x="2787682" y="4146556"/>
            <a:ext cx="365821" cy="208943"/>
          </a:xfrm>
          <a:prstGeom prst="curvedConnector2">
            <a:avLst/>
          </a:prstGeom>
          <a:ln w="12700">
            <a:solidFill>
              <a:schemeClr val="bg2">
                <a:lumMod val="50000"/>
              </a:schemeClr>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03" name="Curved Connector 540"/>
          <p:cNvCxnSpPr>
            <a:stCxn id="519" idx="7"/>
            <a:endCxn id="275" idx="6"/>
          </p:cNvCxnSpPr>
          <p:nvPr/>
        </p:nvCxnSpPr>
        <p:spPr>
          <a:xfrm rot="16200000" flipV="1">
            <a:off x="1696372" y="3902921"/>
            <a:ext cx="993244" cy="68788"/>
          </a:xfrm>
          <a:prstGeom prst="curvedConnector2">
            <a:avLst/>
          </a:prstGeom>
          <a:ln w="12700">
            <a:solidFill>
              <a:schemeClr val="bg2">
                <a:lumMod val="50000"/>
              </a:schemeClr>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06" name="Curved Connector 540"/>
          <p:cNvCxnSpPr>
            <a:stCxn id="523" idx="1"/>
            <a:endCxn id="272" idx="2"/>
          </p:cNvCxnSpPr>
          <p:nvPr/>
        </p:nvCxnSpPr>
        <p:spPr>
          <a:xfrm rot="5400000" flipH="1" flipV="1">
            <a:off x="2424874" y="3881940"/>
            <a:ext cx="993244" cy="110751"/>
          </a:xfrm>
          <a:prstGeom prst="curvedConnector2">
            <a:avLst/>
          </a:prstGeom>
          <a:ln w="12700">
            <a:solidFill>
              <a:schemeClr val="bg2">
                <a:lumMod val="50000"/>
              </a:schemeClr>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23" name="Curved Connector 540"/>
          <p:cNvCxnSpPr>
            <a:stCxn id="256" idx="0"/>
            <a:endCxn id="526" idx="4"/>
          </p:cNvCxnSpPr>
          <p:nvPr/>
        </p:nvCxnSpPr>
        <p:spPr>
          <a:xfrm rot="16200000" flipV="1">
            <a:off x="2342866" y="5627380"/>
            <a:ext cx="412395" cy="4616"/>
          </a:xfrm>
          <a:prstGeom prst="curvedConnector3">
            <a:avLst>
              <a:gd name="adj1" fmla="val 50000"/>
            </a:avLst>
          </a:prstGeom>
          <a:ln w="6350">
            <a:solidFill>
              <a:schemeClr val="bg2">
                <a:lumMod val="50000"/>
              </a:schemeClr>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629" name="TextBox 628"/>
          <p:cNvSpPr txBox="1"/>
          <p:nvPr/>
        </p:nvSpPr>
        <p:spPr>
          <a:xfrm>
            <a:off x="2117685" y="5867690"/>
            <a:ext cx="851002" cy="261610"/>
          </a:xfrm>
          <a:prstGeom prst="rect">
            <a:avLst/>
          </a:prstGeom>
          <a:noFill/>
        </p:spPr>
        <p:txBody>
          <a:bodyPr wrap="square" rtlCol="0">
            <a:spAutoFit/>
          </a:bodyPr>
          <a:lstStyle/>
          <a:p>
            <a:pPr algn="ctr" fontAlgn="auto">
              <a:spcBef>
                <a:spcPts val="0"/>
              </a:spcBef>
              <a:spcAft>
                <a:spcPts val="0"/>
              </a:spcAft>
            </a:pPr>
            <a:r>
              <a:rPr lang="en-GB" sz="1100" dirty="0" smtClean="0">
                <a:solidFill>
                  <a:prstClr val="black"/>
                </a:solidFill>
                <a:latin typeface="Calibri"/>
                <a:cs typeface="+mn-cs"/>
              </a:rPr>
              <a:t>Visual input</a:t>
            </a:r>
            <a:endParaRPr lang="en-GB" sz="1100" dirty="0">
              <a:solidFill>
                <a:prstClr val="black"/>
              </a:solidFill>
              <a:latin typeface="Calibri"/>
              <a:cs typeface="+mn-cs"/>
            </a:endParaRPr>
          </a:p>
        </p:txBody>
      </p:sp>
      <p:sp>
        <p:nvSpPr>
          <p:cNvPr id="634" name="TextBox 633"/>
          <p:cNvSpPr txBox="1"/>
          <p:nvPr/>
        </p:nvSpPr>
        <p:spPr>
          <a:xfrm>
            <a:off x="1978054" y="2303875"/>
            <a:ext cx="1215135" cy="261610"/>
          </a:xfrm>
          <a:prstGeom prst="rect">
            <a:avLst/>
          </a:prstGeom>
          <a:noFill/>
        </p:spPr>
        <p:txBody>
          <a:bodyPr wrap="square" rtlCol="0">
            <a:spAutoFit/>
          </a:bodyPr>
          <a:lstStyle/>
          <a:p>
            <a:pPr algn="ctr" fontAlgn="auto">
              <a:spcBef>
                <a:spcPts val="0"/>
              </a:spcBef>
              <a:spcAft>
                <a:spcPts val="0"/>
              </a:spcAft>
            </a:pPr>
            <a:r>
              <a:rPr lang="en-GB" sz="1100" dirty="0" smtClean="0">
                <a:solidFill>
                  <a:prstClr val="black"/>
                </a:solidFill>
                <a:latin typeface="Calibri"/>
                <a:cs typeface="+mn-cs"/>
              </a:rPr>
              <a:t>Prefrontal input</a:t>
            </a:r>
            <a:endParaRPr lang="en-GB" sz="1100" dirty="0">
              <a:solidFill>
                <a:prstClr val="black"/>
              </a:solidFill>
              <a:latin typeface="Calibri"/>
              <a:cs typeface="+mn-cs"/>
            </a:endParaRPr>
          </a:p>
        </p:txBody>
      </p:sp>
      <p:cxnSp>
        <p:nvCxnSpPr>
          <p:cNvPr id="635" name="Curved Connector 540"/>
          <p:cNvCxnSpPr>
            <a:stCxn id="277" idx="4"/>
            <a:endCxn id="538" idx="7"/>
          </p:cNvCxnSpPr>
          <p:nvPr/>
        </p:nvCxnSpPr>
        <p:spPr>
          <a:xfrm rot="5400000">
            <a:off x="2089314" y="2649446"/>
            <a:ext cx="501939" cy="487637"/>
          </a:xfrm>
          <a:prstGeom prst="curvedConnector3">
            <a:avLst>
              <a:gd name="adj1" fmla="val 50000"/>
            </a:avLst>
          </a:prstGeom>
          <a:ln w="6350">
            <a:solidFill>
              <a:schemeClr val="bg2">
                <a:lumMod val="50000"/>
              </a:schemeClr>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38" name="Curved Connector 540"/>
          <p:cNvCxnSpPr>
            <a:stCxn id="277" idx="4"/>
            <a:endCxn id="535" idx="1"/>
          </p:cNvCxnSpPr>
          <p:nvPr/>
        </p:nvCxnSpPr>
        <p:spPr>
          <a:xfrm rot="16200000" flipH="1">
            <a:off x="2555969" y="2670426"/>
            <a:ext cx="501939" cy="445675"/>
          </a:xfrm>
          <a:prstGeom prst="curvedConnector3">
            <a:avLst>
              <a:gd name="adj1" fmla="val 50000"/>
            </a:avLst>
          </a:prstGeom>
          <a:ln w="6350">
            <a:solidFill>
              <a:schemeClr val="bg2">
                <a:lumMod val="50000"/>
              </a:schemeClr>
            </a:solidFill>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25" name="Rectangle 1371"/>
          <p:cNvSpPr>
            <a:spLocks noChangeArrowheads="1"/>
          </p:cNvSpPr>
          <p:nvPr/>
        </p:nvSpPr>
        <p:spPr bwMode="auto">
          <a:xfrm>
            <a:off x="6460626" y="1628800"/>
            <a:ext cx="1545295"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00" b="1" dirty="0" smtClean="0">
                <a:solidFill>
                  <a:srgbClr val="003399"/>
                </a:solidFill>
                <a:latin typeface="Calibri"/>
                <a:cs typeface="Arial" pitchFamily="34" charset="0"/>
              </a:rPr>
              <a:t>control subjects - predictable</a:t>
            </a:r>
          </a:p>
        </p:txBody>
      </p:sp>
      <p:sp>
        <p:nvSpPr>
          <p:cNvPr id="130" name="Rectangle 1375"/>
          <p:cNvSpPr>
            <a:spLocks noChangeArrowheads="1"/>
          </p:cNvSpPr>
          <p:nvPr/>
        </p:nvSpPr>
        <p:spPr bwMode="auto">
          <a:xfrm>
            <a:off x="6460626" y="1816079"/>
            <a:ext cx="170880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00" b="1" dirty="0" smtClean="0">
                <a:solidFill>
                  <a:srgbClr val="FF0000"/>
                </a:solidFill>
                <a:latin typeface="Calibri"/>
                <a:cs typeface="Arial" pitchFamily="34" charset="0"/>
              </a:rPr>
              <a:t>control subjects - unpredictable</a:t>
            </a:r>
          </a:p>
        </p:txBody>
      </p:sp>
      <p:sp>
        <p:nvSpPr>
          <p:cNvPr id="134" name="Rectangle 1379"/>
          <p:cNvSpPr>
            <a:spLocks noChangeArrowheads="1"/>
          </p:cNvSpPr>
          <p:nvPr/>
        </p:nvSpPr>
        <p:spPr bwMode="auto">
          <a:xfrm>
            <a:off x="6460628" y="2104982"/>
            <a:ext cx="143629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00" b="1" dirty="0" smtClean="0">
                <a:solidFill>
                  <a:srgbClr val="00B050"/>
                </a:solidFill>
                <a:latin typeface="Calibri"/>
                <a:cs typeface="Arial" pitchFamily="34" charset="0"/>
              </a:rPr>
              <a:t>schizophrenia - predictable</a:t>
            </a:r>
          </a:p>
        </p:txBody>
      </p:sp>
      <p:sp>
        <p:nvSpPr>
          <p:cNvPr id="138" name="Rectangle 1383"/>
          <p:cNvSpPr>
            <a:spLocks noChangeArrowheads="1"/>
          </p:cNvSpPr>
          <p:nvPr/>
        </p:nvSpPr>
        <p:spPr bwMode="auto">
          <a:xfrm>
            <a:off x="6460628" y="2285002"/>
            <a:ext cx="158056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00" b="1" dirty="0" smtClean="0">
                <a:solidFill>
                  <a:srgbClr val="FF33CC"/>
                </a:solidFill>
                <a:latin typeface="Calibri"/>
                <a:cs typeface="Arial" pitchFamily="34" charset="0"/>
              </a:rPr>
              <a:t>schizophrenia - unpredictable</a:t>
            </a:r>
          </a:p>
        </p:txBody>
      </p:sp>
      <p:pic>
        <p:nvPicPr>
          <p:cNvPr id="142" name="Picture 141" descr="modes.tif"/>
          <p:cNvPicPr>
            <a:picLocks noChangeAspect="1"/>
          </p:cNvPicPr>
          <p:nvPr/>
        </p:nvPicPr>
        <p:blipFill>
          <a:blip r:embed="rId4" cstate="print"/>
          <a:srcRect l="13230" t="7473" r="55586" b="73334"/>
          <a:stretch>
            <a:fillRect/>
          </a:stretch>
        </p:blipFill>
        <p:spPr>
          <a:xfrm>
            <a:off x="4682970" y="1359935"/>
            <a:ext cx="1760346" cy="1440160"/>
          </a:xfrm>
          <a:prstGeom prst="rect">
            <a:avLst/>
          </a:prstGeom>
        </p:spPr>
      </p:pic>
      <p:sp>
        <p:nvSpPr>
          <p:cNvPr id="145" name="Rectangle 232"/>
          <p:cNvSpPr>
            <a:spLocks noChangeArrowheads="1"/>
          </p:cNvSpPr>
          <p:nvPr/>
        </p:nvSpPr>
        <p:spPr bwMode="auto">
          <a:xfrm>
            <a:off x="4312846" y="3677205"/>
            <a:ext cx="4091385" cy="15113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47" name="Line 234"/>
          <p:cNvSpPr>
            <a:spLocks noChangeShapeType="1"/>
          </p:cNvSpPr>
          <p:nvPr/>
        </p:nvSpPr>
        <p:spPr bwMode="auto">
          <a:xfrm>
            <a:off x="4312846" y="5188505"/>
            <a:ext cx="409138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49" name="Line 236"/>
          <p:cNvSpPr>
            <a:spLocks noChangeShapeType="1"/>
          </p:cNvSpPr>
          <p:nvPr/>
        </p:nvSpPr>
        <p:spPr bwMode="auto">
          <a:xfrm flipV="1">
            <a:off x="4312846" y="3677205"/>
            <a:ext cx="1720" cy="15113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50" name="Line 237"/>
          <p:cNvSpPr>
            <a:spLocks noChangeShapeType="1"/>
          </p:cNvSpPr>
          <p:nvPr/>
        </p:nvSpPr>
        <p:spPr bwMode="auto">
          <a:xfrm>
            <a:off x="4312846" y="5188505"/>
            <a:ext cx="409138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52" name="Line 239"/>
          <p:cNvSpPr>
            <a:spLocks noChangeShapeType="1"/>
          </p:cNvSpPr>
          <p:nvPr/>
        </p:nvSpPr>
        <p:spPr bwMode="auto">
          <a:xfrm flipV="1">
            <a:off x="4823625" y="5150405"/>
            <a:ext cx="1720"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54" name="Rectangle 241"/>
          <p:cNvSpPr>
            <a:spLocks noChangeArrowheads="1"/>
          </p:cNvSpPr>
          <p:nvPr/>
        </p:nvSpPr>
        <p:spPr bwMode="auto">
          <a:xfrm>
            <a:off x="4782350" y="5207555"/>
            <a:ext cx="9137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V1</a:t>
            </a:r>
            <a:endParaRPr lang="en-US" smtClean="0">
              <a:solidFill>
                <a:prstClr val="black"/>
              </a:solidFill>
              <a:latin typeface="Arial" pitchFamily="34" charset="0"/>
              <a:cs typeface="Arial" pitchFamily="34" charset="0"/>
            </a:endParaRPr>
          </a:p>
        </p:txBody>
      </p:sp>
      <p:sp>
        <p:nvSpPr>
          <p:cNvPr id="155" name="Line 242"/>
          <p:cNvSpPr>
            <a:spLocks noChangeShapeType="1"/>
          </p:cNvSpPr>
          <p:nvPr/>
        </p:nvSpPr>
        <p:spPr bwMode="auto">
          <a:xfrm flipV="1">
            <a:off x="5332683" y="5150405"/>
            <a:ext cx="1720"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57" name="Rectangle 244"/>
          <p:cNvSpPr>
            <a:spLocks noChangeArrowheads="1"/>
          </p:cNvSpPr>
          <p:nvPr/>
        </p:nvSpPr>
        <p:spPr bwMode="auto">
          <a:xfrm>
            <a:off x="5250133" y="5207555"/>
            <a:ext cx="16511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R V5</a:t>
            </a:r>
            <a:endParaRPr lang="en-US" smtClean="0">
              <a:solidFill>
                <a:prstClr val="black"/>
              </a:solidFill>
              <a:latin typeface="Arial" pitchFamily="34" charset="0"/>
              <a:cs typeface="Arial" pitchFamily="34" charset="0"/>
            </a:endParaRPr>
          </a:p>
        </p:txBody>
      </p:sp>
      <p:sp>
        <p:nvSpPr>
          <p:cNvPr id="158" name="Line 245"/>
          <p:cNvSpPr>
            <a:spLocks noChangeShapeType="1"/>
          </p:cNvSpPr>
          <p:nvPr/>
        </p:nvSpPr>
        <p:spPr bwMode="auto">
          <a:xfrm flipV="1">
            <a:off x="5841741" y="5150405"/>
            <a:ext cx="1720"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60" name="Rectangle 247"/>
          <p:cNvSpPr>
            <a:spLocks noChangeArrowheads="1"/>
          </p:cNvSpPr>
          <p:nvPr/>
        </p:nvSpPr>
        <p:spPr bwMode="auto">
          <a:xfrm>
            <a:off x="5766070" y="5207555"/>
            <a:ext cx="15388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L V5</a:t>
            </a:r>
            <a:endParaRPr lang="en-US" smtClean="0">
              <a:solidFill>
                <a:prstClr val="black"/>
              </a:solidFill>
              <a:latin typeface="Arial" pitchFamily="34" charset="0"/>
              <a:cs typeface="Arial" pitchFamily="34" charset="0"/>
            </a:endParaRPr>
          </a:p>
        </p:txBody>
      </p:sp>
      <p:sp>
        <p:nvSpPr>
          <p:cNvPr id="161" name="Line 248"/>
          <p:cNvSpPr>
            <a:spLocks noChangeShapeType="1"/>
          </p:cNvSpPr>
          <p:nvPr/>
        </p:nvSpPr>
        <p:spPr bwMode="auto">
          <a:xfrm flipV="1">
            <a:off x="6359398" y="5150405"/>
            <a:ext cx="1720"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63" name="Rectangle 250"/>
          <p:cNvSpPr>
            <a:spLocks noChangeArrowheads="1"/>
          </p:cNvSpPr>
          <p:nvPr/>
        </p:nvSpPr>
        <p:spPr bwMode="auto">
          <a:xfrm>
            <a:off x="6288887" y="5207555"/>
            <a:ext cx="13946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R IT</a:t>
            </a:r>
            <a:endParaRPr lang="en-US" smtClean="0">
              <a:solidFill>
                <a:prstClr val="black"/>
              </a:solidFill>
              <a:latin typeface="Arial" pitchFamily="34" charset="0"/>
              <a:cs typeface="Arial" pitchFamily="34" charset="0"/>
            </a:endParaRPr>
          </a:p>
        </p:txBody>
      </p:sp>
      <p:sp>
        <p:nvSpPr>
          <p:cNvPr id="164" name="Line 251"/>
          <p:cNvSpPr>
            <a:spLocks noChangeShapeType="1"/>
          </p:cNvSpPr>
          <p:nvPr/>
        </p:nvSpPr>
        <p:spPr bwMode="auto">
          <a:xfrm flipV="1">
            <a:off x="6868456" y="5150405"/>
            <a:ext cx="1720"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66" name="Rectangle 253"/>
          <p:cNvSpPr>
            <a:spLocks noChangeArrowheads="1"/>
          </p:cNvSpPr>
          <p:nvPr/>
        </p:nvSpPr>
        <p:spPr bwMode="auto">
          <a:xfrm>
            <a:off x="6806544" y="5207555"/>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dirty="0" smtClean="0">
                <a:solidFill>
                  <a:srgbClr val="000000"/>
                </a:solidFill>
                <a:cs typeface="Arial" pitchFamily="34" charset="0"/>
              </a:rPr>
              <a:t>L IT</a:t>
            </a:r>
            <a:endParaRPr lang="en-US" dirty="0" smtClean="0">
              <a:solidFill>
                <a:prstClr val="black"/>
              </a:solidFill>
              <a:latin typeface="Arial" pitchFamily="34" charset="0"/>
              <a:cs typeface="Arial" pitchFamily="34" charset="0"/>
            </a:endParaRPr>
          </a:p>
        </p:txBody>
      </p:sp>
      <p:sp>
        <p:nvSpPr>
          <p:cNvPr id="167" name="Line 254"/>
          <p:cNvSpPr>
            <a:spLocks noChangeShapeType="1"/>
          </p:cNvSpPr>
          <p:nvPr/>
        </p:nvSpPr>
        <p:spPr bwMode="auto">
          <a:xfrm flipV="1">
            <a:off x="7377515" y="5150405"/>
            <a:ext cx="1720"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69" name="Rectangle 256"/>
          <p:cNvSpPr>
            <a:spLocks noChangeArrowheads="1"/>
          </p:cNvSpPr>
          <p:nvPr/>
        </p:nvSpPr>
        <p:spPr bwMode="auto">
          <a:xfrm>
            <a:off x="7288086" y="5207555"/>
            <a:ext cx="17633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R PC</a:t>
            </a:r>
            <a:endParaRPr lang="en-US" smtClean="0">
              <a:solidFill>
                <a:prstClr val="black"/>
              </a:solidFill>
              <a:latin typeface="Arial" pitchFamily="34" charset="0"/>
              <a:cs typeface="Arial" pitchFamily="34" charset="0"/>
            </a:endParaRPr>
          </a:p>
        </p:txBody>
      </p:sp>
      <p:sp>
        <p:nvSpPr>
          <p:cNvPr id="170" name="Line 257"/>
          <p:cNvSpPr>
            <a:spLocks noChangeShapeType="1"/>
          </p:cNvSpPr>
          <p:nvPr/>
        </p:nvSpPr>
        <p:spPr bwMode="auto">
          <a:xfrm flipV="1">
            <a:off x="7886573" y="5150405"/>
            <a:ext cx="1720" cy="381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72" name="Rectangle 259"/>
          <p:cNvSpPr>
            <a:spLocks noChangeArrowheads="1"/>
          </p:cNvSpPr>
          <p:nvPr/>
        </p:nvSpPr>
        <p:spPr bwMode="auto">
          <a:xfrm>
            <a:off x="7804023" y="5207555"/>
            <a:ext cx="16511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L PC</a:t>
            </a:r>
            <a:endParaRPr lang="en-US" smtClean="0">
              <a:solidFill>
                <a:prstClr val="black"/>
              </a:solidFill>
              <a:latin typeface="Arial" pitchFamily="34" charset="0"/>
              <a:cs typeface="Arial" pitchFamily="34" charset="0"/>
            </a:endParaRPr>
          </a:p>
        </p:txBody>
      </p:sp>
      <p:sp>
        <p:nvSpPr>
          <p:cNvPr id="173" name="Line 260"/>
          <p:cNvSpPr>
            <a:spLocks noChangeShapeType="1"/>
          </p:cNvSpPr>
          <p:nvPr/>
        </p:nvSpPr>
        <p:spPr bwMode="auto">
          <a:xfrm>
            <a:off x="4312846" y="5188505"/>
            <a:ext cx="34396"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75" name="Rectangle 262"/>
          <p:cNvSpPr>
            <a:spLocks noChangeArrowheads="1"/>
          </p:cNvSpPr>
          <p:nvPr/>
        </p:nvSpPr>
        <p:spPr bwMode="auto">
          <a:xfrm>
            <a:off x="4216538" y="5137705"/>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-2</a:t>
            </a:r>
            <a:endParaRPr lang="en-US" smtClean="0">
              <a:solidFill>
                <a:prstClr val="black"/>
              </a:solidFill>
              <a:latin typeface="Arial" pitchFamily="34" charset="0"/>
              <a:cs typeface="Arial" pitchFamily="34" charset="0"/>
            </a:endParaRPr>
          </a:p>
        </p:txBody>
      </p:sp>
      <p:sp>
        <p:nvSpPr>
          <p:cNvPr id="176" name="Line 263"/>
          <p:cNvSpPr>
            <a:spLocks noChangeShapeType="1"/>
          </p:cNvSpPr>
          <p:nvPr/>
        </p:nvSpPr>
        <p:spPr bwMode="auto">
          <a:xfrm>
            <a:off x="4312846" y="4972605"/>
            <a:ext cx="34396"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78" name="Rectangle 265"/>
          <p:cNvSpPr>
            <a:spLocks noChangeArrowheads="1"/>
          </p:cNvSpPr>
          <p:nvPr/>
        </p:nvSpPr>
        <p:spPr bwMode="auto">
          <a:xfrm>
            <a:off x="4154625" y="4921805"/>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-1.5</a:t>
            </a:r>
            <a:endParaRPr lang="en-US" smtClean="0">
              <a:solidFill>
                <a:prstClr val="black"/>
              </a:solidFill>
              <a:latin typeface="Arial" pitchFamily="34" charset="0"/>
              <a:cs typeface="Arial" pitchFamily="34" charset="0"/>
            </a:endParaRPr>
          </a:p>
        </p:txBody>
      </p:sp>
      <p:sp>
        <p:nvSpPr>
          <p:cNvPr id="179" name="Line 266"/>
          <p:cNvSpPr>
            <a:spLocks noChangeShapeType="1"/>
          </p:cNvSpPr>
          <p:nvPr/>
        </p:nvSpPr>
        <p:spPr bwMode="auto">
          <a:xfrm>
            <a:off x="4312846" y="4756705"/>
            <a:ext cx="34396"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81" name="Rectangle 268"/>
          <p:cNvSpPr>
            <a:spLocks noChangeArrowheads="1"/>
          </p:cNvSpPr>
          <p:nvPr/>
        </p:nvSpPr>
        <p:spPr bwMode="auto">
          <a:xfrm>
            <a:off x="4216538" y="4705905"/>
            <a:ext cx="6572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-1</a:t>
            </a:r>
            <a:endParaRPr lang="en-US" smtClean="0">
              <a:solidFill>
                <a:prstClr val="black"/>
              </a:solidFill>
              <a:latin typeface="Arial" pitchFamily="34" charset="0"/>
              <a:cs typeface="Arial" pitchFamily="34" charset="0"/>
            </a:endParaRPr>
          </a:p>
        </p:txBody>
      </p:sp>
      <p:sp>
        <p:nvSpPr>
          <p:cNvPr id="182" name="Line 269"/>
          <p:cNvSpPr>
            <a:spLocks noChangeShapeType="1"/>
          </p:cNvSpPr>
          <p:nvPr/>
        </p:nvSpPr>
        <p:spPr bwMode="auto">
          <a:xfrm>
            <a:off x="4312846" y="4540805"/>
            <a:ext cx="34396"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84" name="Rectangle 271"/>
          <p:cNvSpPr>
            <a:spLocks noChangeArrowheads="1"/>
          </p:cNvSpPr>
          <p:nvPr/>
        </p:nvSpPr>
        <p:spPr bwMode="auto">
          <a:xfrm>
            <a:off x="4154625" y="4490005"/>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-0.5</a:t>
            </a:r>
            <a:endParaRPr lang="en-US" smtClean="0">
              <a:solidFill>
                <a:prstClr val="black"/>
              </a:solidFill>
              <a:latin typeface="Arial" pitchFamily="34" charset="0"/>
              <a:cs typeface="Arial" pitchFamily="34" charset="0"/>
            </a:endParaRPr>
          </a:p>
        </p:txBody>
      </p:sp>
      <p:sp>
        <p:nvSpPr>
          <p:cNvPr id="185" name="Line 272"/>
          <p:cNvSpPr>
            <a:spLocks noChangeShapeType="1"/>
          </p:cNvSpPr>
          <p:nvPr/>
        </p:nvSpPr>
        <p:spPr bwMode="auto">
          <a:xfrm>
            <a:off x="4312846" y="4324905"/>
            <a:ext cx="34396"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87" name="Rectangle 274"/>
          <p:cNvSpPr>
            <a:spLocks noChangeArrowheads="1"/>
          </p:cNvSpPr>
          <p:nvPr/>
        </p:nvSpPr>
        <p:spPr bwMode="auto">
          <a:xfrm>
            <a:off x="4244054" y="4274105"/>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0</a:t>
            </a:r>
            <a:endParaRPr lang="en-US" smtClean="0">
              <a:solidFill>
                <a:prstClr val="black"/>
              </a:solidFill>
              <a:latin typeface="Arial" pitchFamily="34" charset="0"/>
              <a:cs typeface="Arial" pitchFamily="34" charset="0"/>
            </a:endParaRPr>
          </a:p>
        </p:txBody>
      </p:sp>
      <p:sp>
        <p:nvSpPr>
          <p:cNvPr id="188" name="Line 275"/>
          <p:cNvSpPr>
            <a:spLocks noChangeShapeType="1"/>
          </p:cNvSpPr>
          <p:nvPr/>
        </p:nvSpPr>
        <p:spPr bwMode="auto">
          <a:xfrm>
            <a:off x="4312846" y="4109005"/>
            <a:ext cx="34396"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90" name="Rectangle 277"/>
          <p:cNvSpPr>
            <a:spLocks noChangeArrowheads="1"/>
          </p:cNvSpPr>
          <p:nvPr/>
        </p:nvSpPr>
        <p:spPr bwMode="auto">
          <a:xfrm>
            <a:off x="4182142" y="4058205"/>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0.5</a:t>
            </a:r>
            <a:endParaRPr lang="en-US" smtClean="0">
              <a:solidFill>
                <a:prstClr val="black"/>
              </a:solidFill>
              <a:latin typeface="Arial" pitchFamily="34" charset="0"/>
              <a:cs typeface="Arial" pitchFamily="34" charset="0"/>
            </a:endParaRPr>
          </a:p>
        </p:txBody>
      </p:sp>
      <p:sp>
        <p:nvSpPr>
          <p:cNvPr id="191" name="Line 278"/>
          <p:cNvSpPr>
            <a:spLocks noChangeShapeType="1"/>
          </p:cNvSpPr>
          <p:nvPr/>
        </p:nvSpPr>
        <p:spPr bwMode="auto">
          <a:xfrm>
            <a:off x="4312846" y="3893105"/>
            <a:ext cx="34396"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93" name="Rectangle 280"/>
          <p:cNvSpPr>
            <a:spLocks noChangeArrowheads="1"/>
          </p:cNvSpPr>
          <p:nvPr/>
        </p:nvSpPr>
        <p:spPr bwMode="auto">
          <a:xfrm>
            <a:off x="4244054" y="3842305"/>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1</a:t>
            </a:r>
            <a:endParaRPr lang="en-US" smtClean="0">
              <a:solidFill>
                <a:prstClr val="black"/>
              </a:solidFill>
              <a:latin typeface="Arial" pitchFamily="34" charset="0"/>
              <a:cs typeface="Arial" pitchFamily="34" charset="0"/>
            </a:endParaRPr>
          </a:p>
        </p:txBody>
      </p:sp>
      <p:sp>
        <p:nvSpPr>
          <p:cNvPr id="194" name="Line 281"/>
          <p:cNvSpPr>
            <a:spLocks noChangeShapeType="1"/>
          </p:cNvSpPr>
          <p:nvPr/>
        </p:nvSpPr>
        <p:spPr bwMode="auto">
          <a:xfrm>
            <a:off x="4312846" y="3677205"/>
            <a:ext cx="34396"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196" name="Rectangle 283"/>
          <p:cNvSpPr>
            <a:spLocks noChangeArrowheads="1"/>
          </p:cNvSpPr>
          <p:nvPr/>
        </p:nvSpPr>
        <p:spPr bwMode="auto">
          <a:xfrm>
            <a:off x="4182142" y="3626405"/>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1.5</a:t>
            </a:r>
            <a:endParaRPr lang="en-US" smtClean="0">
              <a:solidFill>
                <a:prstClr val="black"/>
              </a:solidFill>
              <a:latin typeface="Arial" pitchFamily="34" charset="0"/>
              <a:cs typeface="Arial" pitchFamily="34" charset="0"/>
            </a:endParaRPr>
          </a:p>
        </p:txBody>
      </p:sp>
      <p:sp>
        <p:nvSpPr>
          <p:cNvPr id="198" name="Line 285"/>
          <p:cNvSpPr>
            <a:spLocks noChangeShapeType="1"/>
          </p:cNvSpPr>
          <p:nvPr/>
        </p:nvSpPr>
        <p:spPr bwMode="auto">
          <a:xfrm>
            <a:off x="4312846" y="5188505"/>
            <a:ext cx="409138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01" name="Rectangle 288"/>
          <p:cNvSpPr>
            <a:spLocks noChangeArrowheads="1"/>
          </p:cNvSpPr>
          <p:nvPr/>
        </p:nvSpPr>
        <p:spPr bwMode="auto">
          <a:xfrm>
            <a:off x="4692920" y="4324905"/>
            <a:ext cx="116946"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02" name="Rectangle 289"/>
          <p:cNvSpPr>
            <a:spLocks noChangeArrowheads="1"/>
          </p:cNvSpPr>
          <p:nvPr/>
        </p:nvSpPr>
        <p:spPr bwMode="auto">
          <a:xfrm>
            <a:off x="4692920" y="4324905"/>
            <a:ext cx="116946" cy="1968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03" name="Rectangle 290"/>
          <p:cNvSpPr>
            <a:spLocks noChangeArrowheads="1"/>
          </p:cNvSpPr>
          <p:nvPr/>
        </p:nvSpPr>
        <p:spPr bwMode="auto">
          <a:xfrm>
            <a:off x="5201979" y="4324905"/>
            <a:ext cx="116946" cy="3302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04" name="Rectangle 291"/>
          <p:cNvSpPr>
            <a:spLocks noChangeArrowheads="1"/>
          </p:cNvSpPr>
          <p:nvPr/>
        </p:nvSpPr>
        <p:spPr bwMode="auto">
          <a:xfrm>
            <a:off x="5201979" y="4324905"/>
            <a:ext cx="116946" cy="33020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05" name="Rectangle 292"/>
          <p:cNvSpPr>
            <a:spLocks noChangeArrowheads="1"/>
          </p:cNvSpPr>
          <p:nvPr/>
        </p:nvSpPr>
        <p:spPr bwMode="auto">
          <a:xfrm>
            <a:off x="5711037" y="4223305"/>
            <a:ext cx="116946" cy="1016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06" name="Rectangle 293"/>
          <p:cNvSpPr>
            <a:spLocks noChangeArrowheads="1"/>
          </p:cNvSpPr>
          <p:nvPr/>
        </p:nvSpPr>
        <p:spPr bwMode="auto">
          <a:xfrm>
            <a:off x="5711037" y="4223305"/>
            <a:ext cx="116946" cy="10160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07" name="Rectangle 294"/>
          <p:cNvSpPr>
            <a:spLocks noChangeArrowheads="1"/>
          </p:cNvSpPr>
          <p:nvPr/>
        </p:nvSpPr>
        <p:spPr bwMode="auto">
          <a:xfrm>
            <a:off x="6220095" y="4070905"/>
            <a:ext cx="118666" cy="2540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08" name="Rectangle 295"/>
          <p:cNvSpPr>
            <a:spLocks noChangeArrowheads="1"/>
          </p:cNvSpPr>
          <p:nvPr/>
        </p:nvSpPr>
        <p:spPr bwMode="auto">
          <a:xfrm>
            <a:off x="6220095" y="4070905"/>
            <a:ext cx="118666" cy="25400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09" name="Rectangle 296"/>
          <p:cNvSpPr>
            <a:spLocks noChangeArrowheads="1"/>
          </p:cNvSpPr>
          <p:nvPr/>
        </p:nvSpPr>
        <p:spPr bwMode="auto">
          <a:xfrm>
            <a:off x="6737752" y="3899455"/>
            <a:ext cx="116946" cy="4254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10" name="Rectangle 297"/>
          <p:cNvSpPr>
            <a:spLocks noChangeArrowheads="1"/>
          </p:cNvSpPr>
          <p:nvPr/>
        </p:nvSpPr>
        <p:spPr bwMode="auto">
          <a:xfrm>
            <a:off x="6737752" y="3899455"/>
            <a:ext cx="116946" cy="4254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11" name="Rectangle 298"/>
          <p:cNvSpPr>
            <a:spLocks noChangeArrowheads="1"/>
          </p:cNvSpPr>
          <p:nvPr/>
        </p:nvSpPr>
        <p:spPr bwMode="auto">
          <a:xfrm>
            <a:off x="7246811" y="4324905"/>
            <a:ext cx="116946" cy="5651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12" name="Rectangle 299"/>
          <p:cNvSpPr>
            <a:spLocks noChangeArrowheads="1"/>
          </p:cNvSpPr>
          <p:nvPr/>
        </p:nvSpPr>
        <p:spPr bwMode="auto">
          <a:xfrm>
            <a:off x="7246811" y="4324905"/>
            <a:ext cx="116946" cy="56515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13" name="Rectangle 300"/>
          <p:cNvSpPr>
            <a:spLocks noChangeArrowheads="1"/>
          </p:cNvSpPr>
          <p:nvPr/>
        </p:nvSpPr>
        <p:spPr bwMode="auto">
          <a:xfrm>
            <a:off x="7755869" y="4324905"/>
            <a:ext cx="116946" cy="3175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14" name="Rectangle 301"/>
          <p:cNvSpPr>
            <a:spLocks noChangeArrowheads="1"/>
          </p:cNvSpPr>
          <p:nvPr/>
        </p:nvSpPr>
        <p:spPr bwMode="auto">
          <a:xfrm>
            <a:off x="7755869" y="4324905"/>
            <a:ext cx="116946" cy="31750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15" name="Line 302"/>
          <p:cNvSpPr>
            <a:spLocks noChangeShapeType="1"/>
          </p:cNvSpPr>
          <p:nvPr/>
        </p:nvSpPr>
        <p:spPr bwMode="auto">
          <a:xfrm>
            <a:off x="4312846" y="4324905"/>
            <a:ext cx="409138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16" name="Rectangle 303"/>
          <p:cNvSpPr>
            <a:spLocks noChangeArrowheads="1"/>
          </p:cNvSpPr>
          <p:nvPr/>
        </p:nvSpPr>
        <p:spPr bwMode="auto">
          <a:xfrm>
            <a:off x="4837383" y="4210605"/>
            <a:ext cx="116946" cy="1143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17" name="Rectangle 304"/>
          <p:cNvSpPr>
            <a:spLocks noChangeArrowheads="1"/>
          </p:cNvSpPr>
          <p:nvPr/>
        </p:nvSpPr>
        <p:spPr bwMode="auto">
          <a:xfrm>
            <a:off x="4837383" y="4210605"/>
            <a:ext cx="116946" cy="11430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18" name="Rectangle 305"/>
          <p:cNvSpPr>
            <a:spLocks noChangeArrowheads="1"/>
          </p:cNvSpPr>
          <p:nvPr/>
        </p:nvSpPr>
        <p:spPr bwMode="auto">
          <a:xfrm>
            <a:off x="5346441" y="4324905"/>
            <a:ext cx="116946" cy="15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19" name="Rectangle 306"/>
          <p:cNvSpPr>
            <a:spLocks noChangeArrowheads="1"/>
          </p:cNvSpPr>
          <p:nvPr/>
        </p:nvSpPr>
        <p:spPr bwMode="auto">
          <a:xfrm>
            <a:off x="5346441" y="4324905"/>
            <a:ext cx="116946" cy="1588"/>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20" name="Rectangle 307"/>
          <p:cNvSpPr>
            <a:spLocks noChangeArrowheads="1"/>
          </p:cNvSpPr>
          <p:nvPr/>
        </p:nvSpPr>
        <p:spPr bwMode="auto">
          <a:xfrm>
            <a:off x="5855500" y="4324905"/>
            <a:ext cx="116946" cy="38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21" name="Rectangle 308"/>
          <p:cNvSpPr>
            <a:spLocks noChangeArrowheads="1"/>
          </p:cNvSpPr>
          <p:nvPr/>
        </p:nvSpPr>
        <p:spPr bwMode="auto">
          <a:xfrm>
            <a:off x="5855500" y="4324905"/>
            <a:ext cx="116946" cy="3810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22" name="Rectangle 309"/>
          <p:cNvSpPr>
            <a:spLocks noChangeArrowheads="1"/>
          </p:cNvSpPr>
          <p:nvPr/>
        </p:nvSpPr>
        <p:spPr bwMode="auto">
          <a:xfrm>
            <a:off x="6373156" y="4324905"/>
            <a:ext cx="116946" cy="127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23" name="Rectangle 310"/>
          <p:cNvSpPr>
            <a:spLocks noChangeArrowheads="1"/>
          </p:cNvSpPr>
          <p:nvPr/>
        </p:nvSpPr>
        <p:spPr bwMode="auto">
          <a:xfrm>
            <a:off x="6373156" y="4324905"/>
            <a:ext cx="116946" cy="1270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24" name="Rectangle 311"/>
          <p:cNvSpPr>
            <a:spLocks noChangeArrowheads="1"/>
          </p:cNvSpPr>
          <p:nvPr/>
        </p:nvSpPr>
        <p:spPr bwMode="auto">
          <a:xfrm>
            <a:off x="6882215" y="4324905"/>
            <a:ext cx="116946" cy="1651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25" name="Rectangle 312"/>
          <p:cNvSpPr>
            <a:spLocks noChangeArrowheads="1"/>
          </p:cNvSpPr>
          <p:nvPr/>
        </p:nvSpPr>
        <p:spPr bwMode="auto">
          <a:xfrm>
            <a:off x="6882215" y="4324905"/>
            <a:ext cx="116946" cy="16510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26" name="Rectangle 313"/>
          <p:cNvSpPr>
            <a:spLocks noChangeArrowheads="1"/>
          </p:cNvSpPr>
          <p:nvPr/>
        </p:nvSpPr>
        <p:spPr bwMode="auto">
          <a:xfrm>
            <a:off x="7391273" y="4324905"/>
            <a:ext cx="116946" cy="88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27" name="Rectangle 314"/>
          <p:cNvSpPr>
            <a:spLocks noChangeArrowheads="1"/>
          </p:cNvSpPr>
          <p:nvPr/>
        </p:nvSpPr>
        <p:spPr bwMode="auto">
          <a:xfrm>
            <a:off x="7391273" y="4324905"/>
            <a:ext cx="116946" cy="8890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28" name="Rectangle 315"/>
          <p:cNvSpPr>
            <a:spLocks noChangeArrowheads="1"/>
          </p:cNvSpPr>
          <p:nvPr/>
        </p:nvSpPr>
        <p:spPr bwMode="auto">
          <a:xfrm>
            <a:off x="7900331" y="4324905"/>
            <a:ext cx="116946" cy="1397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29" name="Rectangle 316"/>
          <p:cNvSpPr>
            <a:spLocks noChangeArrowheads="1"/>
          </p:cNvSpPr>
          <p:nvPr/>
        </p:nvSpPr>
        <p:spPr bwMode="auto">
          <a:xfrm>
            <a:off x="7900331" y="4324905"/>
            <a:ext cx="116946" cy="139700"/>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30" name="Line 317"/>
          <p:cNvSpPr>
            <a:spLocks noChangeShapeType="1"/>
          </p:cNvSpPr>
          <p:nvPr/>
        </p:nvSpPr>
        <p:spPr bwMode="auto">
          <a:xfrm flipV="1">
            <a:off x="4747954" y="4413805"/>
            <a:ext cx="1720" cy="215900"/>
          </a:xfrm>
          <a:prstGeom prst="line">
            <a:avLst/>
          </a:prstGeom>
          <a:noFill/>
          <a:ln w="31750"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31" name="Line 318"/>
          <p:cNvSpPr>
            <a:spLocks noChangeShapeType="1"/>
          </p:cNvSpPr>
          <p:nvPr/>
        </p:nvSpPr>
        <p:spPr bwMode="auto">
          <a:xfrm flipV="1">
            <a:off x="5257012" y="4534455"/>
            <a:ext cx="1720" cy="241300"/>
          </a:xfrm>
          <a:prstGeom prst="line">
            <a:avLst/>
          </a:prstGeom>
          <a:noFill/>
          <a:ln w="31750"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32" name="Line 319"/>
          <p:cNvSpPr>
            <a:spLocks noChangeShapeType="1"/>
          </p:cNvSpPr>
          <p:nvPr/>
        </p:nvSpPr>
        <p:spPr bwMode="auto">
          <a:xfrm flipV="1">
            <a:off x="5772950" y="4166155"/>
            <a:ext cx="1720" cy="114300"/>
          </a:xfrm>
          <a:prstGeom prst="line">
            <a:avLst/>
          </a:prstGeom>
          <a:noFill/>
          <a:ln w="31750"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33" name="Line 320"/>
          <p:cNvSpPr>
            <a:spLocks noChangeShapeType="1"/>
          </p:cNvSpPr>
          <p:nvPr/>
        </p:nvSpPr>
        <p:spPr bwMode="auto">
          <a:xfrm flipV="1">
            <a:off x="6282008" y="3867705"/>
            <a:ext cx="1720" cy="406400"/>
          </a:xfrm>
          <a:prstGeom prst="line">
            <a:avLst/>
          </a:prstGeom>
          <a:noFill/>
          <a:ln w="31750"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34" name="Line 321"/>
          <p:cNvSpPr>
            <a:spLocks noChangeShapeType="1"/>
          </p:cNvSpPr>
          <p:nvPr/>
        </p:nvSpPr>
        <p:spPr bwMode="auto">
          <a:xfrm flipV="1">
            <a:off x="6792786" y="3778805"/>
            <a:ext cx="1720" cy="241300"/>
          </a:xfrm>
          <a:prstGeom prst="line">
            <a:avLst/>
          </a:prstGeom>
          <a:noFill/>
          <a:ln w="31750"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35" name="Line 322"/>
          <p:cNvSpPr>
            <a:spLocks noChangeShapeType="1"/>
          </p:cNvSpPr>
          <p:nvPr/>
        </p:nvSpPr>
        <p:spPr bwMode="auto">
          <a:xfrm flipV="1">
            <a:off x="7301844" y="4724955"/>
            <a:ext cx="1720" cy="323850"/>
          </a:xfrm>
          <a:prstGeom prst="line">
            <a:avLst/>
          </a:prstGeom>
          <a:noFill/>
          <a:ln w="31750"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36" name="Line 323"/>
          <p:cNvSpPr>
            <a:spLocks noChangeShapeType="1"/>
          </p:cNvSpPr>
          <p:nvPr/>
        </p:nvSpPr>
        <p:spPr bwMode="auto">
          <a:xfrm flipV="1">
            <a:off x="7817781" y="4458255"/>
            <a:ext cx="1720" cy="374650"/>
          </a:xfrm>
          <a:prstGeom prst="line">
            <a:avLst/>
          </a:prstGeom>
          <a:noFill/>
          <a:ln w="31750"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37" name="Line 324"/>
          <p:cNvSpPr>
            <a:spLocks noChangeShapeType="1"/>
          </p:cNvSpPr>
          <p:nvPr/>
        </p:nvSpPr>
        <p:spPr bwMode="auto">
          <a:xfrm flipV="1">
            <a:off x="4892416" y="4172505"/>
            <a:ext cx="1720" cy="69850"/>
          </a:xfrm>
          <a:prstGeom prst="line">
            <a:avLst/>
          </a:prstGeom>
          <a:noFill/>
          <a:ln w="31750"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38" name="Line 325"/>
          <p:cNvSpPr>
            <a:spLocks noChangeShapeType="1"/>
          </p:cNvSpPr>
          <p:nvPr/>
        </p:nvSpPr>
        <p:spPr bwMode="auto">
          <a:xfrm flipV="1">
            <a:off x="5408354" y="4305855"/>
            <a:ext cx="1720" cy="38100"/>
          </a:xfrm>
          <a:prstGeom prst="line">
            <a:avLst/>
          </a:prstGeom>
          <a:noFill/>
          <a:ln w="31750"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39" name="Line 326"/>
          <p:cNvSpPr>
            <a:spLocks noChangeShapeType="1"/>
          </p:cNvSpPr>
          <p:nvPr/>
        </p:nvSpPr>
        <p:spPr bwMode="auto">
          <a:xfrm flipV="1">
            <a:off x="5917412" y="4331255"/>
            <a:ext cx="1720" cy="57150"/>
          </a:xfrm>
          <a:prstGeom prst="line">
            <a:avLst/>
          </a:prstGeom>
          <a:noFill/>
          <a:ln w="31750"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40" name="Line 327"/>
          <p:cNvSpPr>
            <a:spLocks noChangeShapeType="1"/>
          </p:cNvSpPr>
          <p:nvPr/>
        </p:nvSpPr>
        <p:spPr bwMode="auto">
          <a:xfrm flipV="1">
            <a:off x="6428190" y="4166155"/>
            <a:ext cx="1720" cy="342900"/>
          </a:xfrm>
          <a:prstGeom prst="line">
            <a:avLst/>
          </a:prstGeom>
          <a:noFill/>
          <a:ln w="31750"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41" name="Line 328"/>
          <p:cNvSpPr>
            <a:spLocks noChangeShapeType="1"/>
          </p:cNvSpPr>
          <p:nvPr/>
        </p:nvSpPr>
        <p:spPr bwMode="auto">
          <a:xfrm flipV="1">
            <a:off x="6937248" y="4420155"/>
            <a:ext cx="1720" cy="139700"/>
          </a:xfrm>
          <a:prstGeom prst="line">
            <a:avLst/>
          </a:prstGeom>
          <a:noFill/>
          <a:ln w="31750"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42" name="Line 329"/>
          <p:cNvSpPr>
            <a:spLocks noChangeShapeType="1"/>
          </p:cNvSpPr>
          <p:nvPr/>
        </p:nvSpPr>
        <p:spPr bwMode="auto">
          <a:xfrm flipV="1">
            <a:off x="7453186" y="4375705"/>
            <a:ext cx="1720" cy="76200"/>
          </a:xfrm>
          <a:prstGeom prst="line">
            <a:avLst/>
          </a:prstGeom>
          <a:noFill/>
          <a:ln w="31750"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43" name="Line 330"/>
          <p:cNvSpPr>
            <a:spLocks noChangeShapeType="1"/>
          </p:cNvSpPr>
          <p:nvPr/>
        </p:nvSpPr>
        <p:spPr bwMode="auto">
          <a:xfrm flipV="1">
            <a:off x="7962244" y="4426505"/>
            <a:ext cx="1720" cy="82550"/>
          </a:xfrm>
          <a:prstGeom prst="line">
            <a:avLst/>
          </a:prstGeom>
          <a:noFill/>
          <a:ln w="31750" cap="flat">
            <a:solidFill>
              <a:srgbClr val="FFBFB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244" name="Rectangle 331"/>
          <p:cNvSpPr>
            <a:spLocks noChangeArrowheads="1"/>
          </p:cNvSpPr>
          <p:nvPr/>
        </p:nvSpPr>
        <p:spPr bwMode="auto">
          <a:xfrm>
            <a:off x="6116908" y="5315505"/>
            <a:ext cx="47769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cortical source</a:t>
            </a:r>
            <a:endParaRPr lang="en-US" smtClean="0">
              <a:solidFill>
                <a:prstClr val="black"/>
              </a:solidFill>
              <a:latin typeface="Arial" pitchFamily="34" charset="0"/>
              <a:cs typeface="Arial" pitchFamily="34" charset="0"/>
            </a:endParaRPr>
          </a:p>
        </p:txBody>
      </p:sp>
      <p:sp>
        <p:nvSpPr>
          <p:cNvPr id="245" name="Rectangle 332"/>
          <p:cNvSpPr>
            <a:spLocks noChangeArrowheads="1"/>
          </p:cNvSpPr>
          <p:nvPr/>
        </p:nvSpPr>
        <p:spPr bwMode="auto">
          <a:xfrm rot="16200000">
            <a:off x="3819702" y="4347244"/>
            <a:ext cx="484107"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log modulation</a:t>
            </a:r>
            <a:endParaRPr lang="en-US" smtClean="0">
              <a:solidFill>
                <a:prstClr val="black"/>
              </a:solidFill>
              <a:latin typeface="Arial" pitchFamily="34" charset="0"/>
              <a:cs typeface="Arial" pitchFamily="34" charset="0"/>
            </a:endParaRPr>
          </a:p>
        </p:txBody>
      </p:sp>
      <p:sp>
        <p:nvSpPr>
          <p:cNvPr id="246" name="Rectangle 333"/>
          <p:cNvSpPr>
            <a:spLocks noChangeArrowheads="1"/>
          </p:cNvSpPr>
          <p:nvPr/>
        </p:nvSpPr>
        <p:spPr bwMode="auto">
          <a:xfrm>
            <a:off x="4953000" y="3474005"/>
            <a:ext cx="2526333"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100" b="1" dirty="0" smtClean="0">
                <a:solidFill>
                  <a:schemeClr val="accent5">
                    <a:lumMod val="75000"/>
                  </a:schemeClr>
                </a:solidFill>
                <a:cs typeface="Arial" pitchFamily="34" charset="0"/>
              </a:rPr>
              <a:t>Effects of predictability on recurrent inhibition</a:t>
            </a:r>
            <a:endParaRPr lang="en-US" b="1" dirty="0" smtClean="0">
              <a:solidFill>
                <a:schemeClr val="accent5">
                  <a:lumMod val="75000"/>
                </a:schemeClr>
              </a:solidFill>
              <a:latin typeface="Arial" pitchFamily="34" charset="0"/>
              <a:cs typeface="Arial" pitchFamily="34" charset="0"/>
            </a:endParaRPr>
          </a:p>
        </p:txBody>
      </p:sp>
      <p:sp>
        <p:nvSpPr>
          <p:cNvPr id="247" name="Rectangle 334"/>
          <p:cNvSpPr>
            <a:spLocks noChangeArrowheads="1"/>
          </p:cNvSpPr>
          <p:nvPr/>
        </p:nvSpPr>
        <p:spPr bwMode="auto">
          <a:xfrm>
            <a:off x="4299088" y="5125005"/>
            <a:ext cx="2564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900" smtClean="0">
                <a:solidFill>
                  <a:srgbClr val="000000"/>
                </a:solidFill>
                <a:cs typeface="Arial" pitchFamily="34" charset="0"/>
              </a:rPr>
              <a:t> </a:t>
            </a:r>
            <a:endParaRPr lang="en-US" smtClean="0">
              <a:solidFill>
                <a:prstClr val="black"/>
              </a:solidFill>
              <a:latin typeface="Arial" pitchFamily="34" charset="0"/>
              <a:cs typeface="Arial" pitchFamily="34" charset="0"/>
            </a:endParaRPr>
          </a:p>
        </p:txBody>
      </p:sp>
      <p:sp>
        <p:nvSpPr>
          <p:cNvPr id="261" name="Rectangle 348"/>
          <p:cNvSpPr>
            <a:spLocks noChangeArrowheads="1"/>
          </p:cNvSpPr>
          <p:nvPr/>
        </p:nvSpPr>
        <p:spPr bwMode="auto">
          <a:xfrm>
            <a:off x="7845298" y="3699030"/>
            <a:ext cx="727763"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00" dirty="0" smtClean="0">
                <a:solidFill>
                  <a:srgbClr val="000000"/>
                </a:solidFill>
                <a:cs typeface="Arial" pitchFamily="34" charset="0"/>
              </a:rPr>
              <a:t>control subjects</a:t>
            </a:r>
            <a:endParaRPr lang="en-US" sz="2800" dirty="0" smtClean="0">
              <a:solidFill>
                <a:prstClr val="black"/>
              </a:solidFill>
              <a:latin typeface="Arial" pitchFamily="34" charset="0"/>
              <a:cs typeface="Arial" pitchFamily="34" charset="0"/>
            </a:endParaRPr>
          </a:p>
        </p:txBody>
      </p:sp>
      <p:sp>
        <p:nvSpPr>
          <p:cNvPr id="262" name="Rectangle 349"/>
          <p:cNvSpPr>
            <a:spLocks noChangeArrowheads="1"/>
          </p:cNvSpPr>
          <p:nvPr/>
        </p:nvSpPr>
        <p:spPr bwMode="auto">
          <a:xfrm>
            <a:off x="7542615" y="3747055"/>
            <a:ext cx="275167" cy="889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2800">
              <a:solidFill>
                <a:prstClr val="black"/>
              </a:solidFill>
              <a:latin typeface="Calibri"/>
              <a:cs typeface="+mn-cs"/>
            </a:endParaRPr>
          </a:p>
        </p:txBody>
      </p:sp>
      <p:sp>
        <p:nvSpPr>
          <p:cNvPr id="263" name="Freeform 350"/>
          <p:cNvSpPr>
            <a:spLocks/>
          </p:cNvSpPr>
          <p:nvPr/>
        </p:nvSpPr>
        <p:spPr bwMode="auto">
          <a:xfrm>
            <a:off x="7542615" y="3747055"/>
            <a:ext cx="275167" cy="88900"/>
          </a:xfrm>
          <a:custGeom>
            <a:avLst/>
            <a:gdLst/>
            <a:ahLst/>
            <a:cxnLst>
              <a:cxn ang="0">
                <a:pos x="0" y="56"/>
              </a:cxn>
              <a:cxn ang="0">
                <a:pos x="0" y="0"/>
              </a:cxn>
              <a:cxn ang="0">
                <a:pos x="160" y="0"/>
              </a:cxn>
              <a:cxn ang="0">
                <a:pos x="160" y="56"/>
              </a:cxn>
              <a:cxn ang="0">
                <a:pos x="0" y="56"/>
              </a:cxn>
              <a:cxn ang="0">
                <a:pos x="0" y="56"/>
              </a:cxn>
            </a:cxnLst>
            <a:rect l="0" t="0" r="r" b="b"/>
            <a:pathLst>
              <a:path w="160" h="56">
                <a:moveTo>
                  <a:pt x="0" y="56"/>
                </a:moveTo>
                <a:lnTo>
                  <a:pt x="0" y="0"/>
                </a:lnTo>
                <a:lnTo>
                  <a:pt x="160" y="0"/>
                </a:lnTo>
                <a:lnTo>
                  <a:pt x="160" y="56"/>
                </a:lnTo>
                <a:lnTo>
                  <a:pt x="0" y="56"/>
                </a:lnTo>
                <a:lnTo>
                  <a:pt x="0" y="56"/>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2800">
              <a:solidFill>
                <a:prstClr val="black"/>
              </a:solidFill>
              <a:latin typeface="Calibri"/>
              <a:cs typeface="+mn-cs"/>
            </a:endParaRPr>
          </a:p>
        </p:txBody>
      </p:sp>
      <p:sp>
        <p:nvSpPr>
          <p:cNvPr id="264" name="Rectangle 351"/>
          <p:cNvSpPr>
            <a:spLocks noChangeArrowheads="1"/>
          </p:cNvSpPr>
          <p:nvPr/>
        </p:nvSpPr>
        <p:spPr bwMode="auto">
          <a:xfrm>
            <a:off x="7859299" y="3834045"/>
            <a:ext cx="694101"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1000" dirty="0" smtClean="0">
                <a:solidFill>
                  <a:srgbClr val="000000"/>
                </a:solidFill>
                <a:cs typeface="Arial" pitchFamily="34" charset="0"/>
              </a:rPr>
              <a:t>schizophrenics</a:t>
            </a:r>
            <a:endParaRPr lang="en-US" sz="2800" dirty="0" smtClean="0">
              <a:solidFill>
                <a:prstClr val="black"/>
              </a:solidFill>
              <a:latin typeface="Arial" pitchFamily="34" charset="0"/>
              <a:cs typeface="Arial" pitchFamily="34" charset="0"/>
            </a:endParaRPr>
          </a:p>
        </p:txBody>
      </p:sp>
      <p:sp>
        <p:nvSpPr>
          <p:cNvPr id="265" name="Rectangle 352"/>
          <p:cNvSpPr>
            <a:spLocks noChangeArrowheads="1"/>
          </p:cNvSpPr>
          <p:nvPr/>
        </p:nvSpPr>
        <p:spPr bwMode="auto">
          <a:xfrm>
            <a:off x="7542615" y="3867705"/>
            <a:ext cx="275167" cy="889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2800">
              <a:solidFill>
                <a:prstClr val="black"/>
              </a:solidFill>
              <a:latin typeface="Calibri"/>
              <a:cs typeface="+mn-cs"/>
            </a:endParaRPr>
          </a:p>
        </p:txBody>
      </p:sp>
      <p:sp>
        <p:nvSpPr>
          <p:cNvPr id="266" name="Freeform 353"/>
          <p:cNvSpPr>
            <a:spLocks/>
          </p:cNvSpPr>
          <p:nvPr/>
        </p:nvSpPr>
        <p:spPr bwMode="auto">
          <a:xfrm>
            <a:off x="7542615" y="3879050"/>
            <a:ext cx="275167" cy="88900"/>
          </a:xfrm>
          <a:custGeom>
            <a:avLst/>
            <a:gdLst/>
            <a:ahLst/>
            <a:cxnLst>
              <a:cxn ang="0">
                <a:pos x="0" y="56"/>
              </a:cxn>
              <a:cxn ang="0">
                <a:pos x="0" y="0"/>
              </a:cxn>
              <a:cxn ang="0">
                <a:pos x="160" y="0"/>
              </a:cxn>
              <a:cxn ang="0">
                <a:pos x="160" y="56"/>
              </a:cxn>
              <a:cxn ang="0">
                <a:pos x="0" y="56"/>
              </a:cxn>
              <a:cxn ang="0">
                <a:pos x="0" y="56"/>
              </a:cxn>
            </a:cxnLst>
            <a:rect l="0" t="0" r="r" b="b"/>
            <a:pathLst>
              <a:path w="160" h="56">
                <a:moveTo>
                  <a:pt x="0" y="56"/>
                </a:moveTo>
                <a:lnTo>
                  <a:pt x="0" y="0"/>
                </a:lnTo>
                <a:lnTo>
                  <a:pt x="160" y="0"/>
                </a:lnTo>
                <a:lnTo>
                  <a:pt x="160" y="56"/>
                </a:lnTo>
                <a:lnTo>
                  <a:pt x="0" y="56"/>
                </a:lnTo>
                <a:lnTo>
                  <a:pt x="0" y="56"/>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2800">
              <a:solidFill>
                <a:prstClr val="black"/>
              </a:solidFill>
              <a:latin typeface="Calibri"/>
              <a:cs typeface="+mn-cs"/>
            </a:endParaRPr>
          </a:p>
        </p:txBody>
      </p:sp>
      <p:sp>
        <p:nvSpPr>
          <p:cNvPr id="282625" name="Rectangle 1"/>
          <p:cNvSpPr>
            <a:spLocks noChangeArrowheads="1"/>
          </p:cNvSpPr>
          <p:nvPr/>
        </p:nvSpPr>
        <p:spPr bwMode="auto">
          <a:xfrm>
            <a:off x="2027675" y="406696"/>
            <a:ext cx="58865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just"/>
            <a:r>
              <a:rPr lang="en-GB" sz="1200" dirty="0" smtClean="0">
                <a:ea typeface="Calibri" pitchFamily="34" charset="0"/>
                <a:cs typeface="Arial" pitchFamily="34" charset="0"/>
              </a:rPr>
              <a:t>Noa Fogelson et al., </a:t>
            </a:r>
            <a:r>
              <a:rPr lang="en-GB" sz="1200" b="1" dirty="0" smtClean="0">
                <a:solidFill>
                  <a:srgbClr val="990033"/>
                </a:solidFill>
                <a:ea typeface="Calibri" pitchFamily="34" charset="0"/>
                <a:cs typeface="Arial" pitchFamily="34" charset="0"/>
              </a:rPr>
              <a:t>The functional anatomy of schizophrenia: a DCM study of predictive coding</a:t>
            </a:r>
            <a:endParaRPr kumimoji="0" lang="en-US" sz="1200" b="1" i="0" u="none" strike="noStrike" cap="none" normalizeH="0" baseline="0" dirty="0" smtClean="0">
              <a:ln>
                <a:noFill/>
              </a:ln>
              <a:solidFill>
                <a:srgbClr val="990033"/>
              </a:solidFill>
              <a:effectLst/>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2"/>
          <p:cNvSpPr txBox="1">
            <a:spLocks noChangeArrowheads="1"/>
          </p:cNvSpPr>
          <p:nvPr/>
        </p:nvSpPr>
        <p:spPr bwMode="auto">
          <a:xfrm>
            <a:off x="3081338" y="233645"/>
            <a:ext cx="3384550" cy="6609502"/>
          </a:xfrm>
          <a:prstGeom prst="rect">
            <a:avLst/>
          </a:prstGeom>
          <a:noFill/>
          <a:ln w="12700">
            <a:noFill/>
            <a:miter lim="800000"/>
            <a:headEnd/>
            <a:tailEnd/>
          </a:ln>
        </p:spPr>
        <p:txBody>
          <a:bodyPr wrap="square">
            <a:spAutoFit/>
          </a:bodyPr>
          <a:lstStyle/>
          <a:p>
            <a:pPr algn="ctr" eaLnBrk="0" hangingPunct="0"/>
            <a:r>
              <a:rPr lang="en-US" sz="2000" dirty="0">
                <a:solidFill>
                  <a:srgbClr val="990033"/>
                </a:solidFill>
              </a:rPr>
              <a:t>Thank you</a:t>
            </a:r>
          </a:p>
          <a:p>
            <a:pPr algn="ctr" eaLnBrk="0" hangingPunct="0"/>
            <a:endParaRPr lang="en-US" sz="1400" dirty="0" smtClean="0">
              <a:solidFill>
                <a:srgbClr val="990033"/>
              </a:solidFill>
            </a:endParaRPr>
          </a:p>
          <a:p>
            <a:pPr algn="ctr" eaLnBrk="0" hangingPunct="0"/>
            <a:r>
              <a:rPr lang="en-US" sz="1400" dirty="0" smtClean="0">
                <a:solidFill>
                  <a:srgbClr val="990033"/>
                </a:solidFill>
              </a:rPr>
              <a:t>And </a:t>
            </a:r>
            <a:r>
              <a:rPr lang="en-US" sz="1400" dirty="0">
                <a:solidFill>
                  <a:srgbClr val="990033"/>
                </a:solidFill>
              </a:rPr>
              <a:t>thanks to collaborators:</a:t>
            </a:r>
          </a:p>
          <a:p>
            <a:pPr algn="ctr" eaLnBrk="0" hangingPunct="0"/>
            <a:endParaRPr lang="en-US" sz="1400" dirty="0">
              <a:solidFill>
                <a:srgbClr val="990033"/>
              </a:solidFill>
            </a:endParaRPr>
          </a:p>
          <a:p>
            <a:pPr algn="ctr" eaLnBrk="0" hangingPunct="0"/>
            <a:r>
              <a:rPr lang="en-US" sz="1100" dirty="0">
                <a:solidFill>
                  <a:srgbClr val="990033"/>
                </a:solidFill>
              </a:rPr>
              <a:t>Rick </a:t>
            </a:r>
            <a:r>
              <a:rPr lang="en-US" sz="1100" dirty="0" smtClean="0">
                <a:solidFill>
                  <a:srgbClr val="990033"/>
                </a:solidFill>
              </a:rPr>
              <a:t>Adams</a:t>
            </a:r>
          </a:p>
          <a:p>
            <a:pPr algn="ctr" eaLnBrk="0" hangingPunct="0"/>
            <a:r>
              <a:rPr lang="en-US" sz="1100" dirty="0" smtClean="0">
                <a:solidFill>
                  <a:srgbClr val="990033"/>
                </a:solidFill>
              </a:rPr>
              <a:t>Andre Bastos</a:t>
            </a:r>
            <a:endParaRPr lang="en-US" sz="1100" dirty="0">
              <a:solidFill>
                <a:srgbClr val="990033"/>
              </a:solidFill>
            </a:endParaRPr>
          </a:p>
          <a:p>
            <a:pPr algn="ctr" eaLnBrk="0" hangingPunct="0"/>
            <a:r>
              <a:rPr lang="en-US" sz="1100" dirty="0">
                <a:solidFill>
                  <a:srgbClr val="990033"/>
                </a:solidFill>
              </a:rPr>
              <a:t>Sven </a:t>
            </a:r>
            <a:r>
              <a:rPr lang="en-US" sz="1100" dirty="0" smtClean="0">
                <a:solidFill>
                  <a:srgbClr val="990033"/>
                </a:solidFill>
              </a:rPr>
              <a:t>Bestmann</a:t>
            </a:r>
          </a:p>
          <a:p>
            <a:pPr algn="ctr" eaLnBrk="0" hangingPunct="0"/>
            <a:r>
              <a:rPr lang="en-US" sz="1100" dirty="0" smtClean="0">
                <a:solidFill>
                  <a:srgbClr val="990033"/>
                </a:solidFill>
              </a:rPr>
              <a:t>Harriet Brown</a:t>
            </a:r>
            <a:endParaRPr lang="en-US" sz="1100" dirty="0">
              <a:solidFill>
                <a:srgbClr val="990033"/>
              </a:solidFill>
            </a:endParaRPr>
          </a:p>
          <a:p>
            <a:pPr algn="ctr" eaLnBrk="0" hangingPunct="0"/>
            <a:r>
              <a:rPr lang="en-US" sz="1100" dirty="0">
                <a:solidFill>
                  <a:srgbClr val="990033"/>
                </a:solidFill>
              </a:rPr>
              <a:t>Jean </a:t>
            </a:r>
            <a:r>
              <a:rPr lang="en-US" sz="1100" dirty="0" smtClean="0">
                <a:solidFill>
                  <a:srgbClr val="990033"/>
                </a:solidFill>
              </a:rPr>
              <a:t>Daunizeau</a:t>
            </a:r>
          </a:p>
          <a:p>
            <a:pPr algn="ctr" eaLnBrk="0" hangingPunct="0"/>
            <a:r>
              <a:rPr lang="en-US" sz="1100" dirty="0" smtClean="0">
                <a:solidFill>
                  <a:srgbClr val="990033"/>
                </a:solidFill>
              </a:rPr>
              <a:t>Mark Edwards</a:t>
            </a:r>
          </a:p>
          <a:p>
            <a:pPr algn="ctr" eaLnBrk="0" hangingPunct="0"/>
            <a:r>
              <a:rPr lang="en-US" sz="1100" dirty="0" smtClean="0">
                <a:solidFill>
                  <a:srgbClr val="990033"/>
                </a:solidFill>
              </a:rPr>
              <a:t>Xiaosi </a:t>
            </a:r>
            <a:r>
              <a:rPr lang="en-US" sz="1100" dirty="0" err="1" smtClean="0">
                <a:solidFill>
                  <a:srgbClr val="990033"/>
                </a:solidFill>
              </a:rPr>
              <a:t>Gu</a:t>
            </a:r>
            <a:endParaRPr lang="en-US" sz="1100" dirty="0">
              <a:solidFill>
                <a:srgbClr val="990033"/>
              </a:solidFill>
            </a:endParaRPr>
          </a:p>
          <a:p>
            <a:pPr algn="ctr" eaLnBrk="0" hangingPunct="0"/>
            <a:r>
              <a:rPr lang="en-US" sz="1100" dirty="0" smtClean="0">
                <a:solidFill>
                  <a:srgbClr val="990033"/>
                </a:solidFill>
              </a:rPr>
              <a:t>Lee </a:t>
            </a:r>
            <a:r>
              <a:rPr lang="en-US" sz="1100" dirty="0">
                <a:solidFill>
                  <a:srgbClr val="990033"/>
                </a:solidFill>
              </a:rPr>
              <a:t>Harrison</a:t>
            </a:r>
          </a:p>
          <a:p>
            <a:pPr algn="ctr" eaLnBrk="0" hangingPunct="0"/>
            <a:r>
              <a:rPr lang="en-US" sz="1100" dirty="0">
                <a:solidFill>
                  <a:srgbClr val="990033"/>
                </a:solidFill>
              </a:rPr>
              <a:t>Stefan Kiebel</a:t>
            </a:r>
          </a:p>
          <a:p>
            <a:pPr algn="ctr" eaLnBrk="0" hangingPunct="0"/>
            <a:r>
              <a:rPr lang="en-US" sz="1100" dirty="0">
                <a:solidFill>
                  <a:srgbClr val="990033"/>
                </a:solidFill>
              </a:rPr>
              <a:t>James Kilner</a:t>
            </a:r>
          </a:p>
          <a:p>
            <a:pPr algn="ctr" eaLnBrk="0" hangingPunct="0"/>
            <a:r>
              <a:rPr lang="en-US" sz="1100" dirty="0">
                <a:solidFill>
                  <a:srgbClr val="990033"/>
                </a:solidFill>
              </a:rPr>
              <a:t>Jérémie </a:t>
            </a:r>
            <a:r>
              <a:rPr lang="en-US" sz="1100" dirty="0" smtClean="0">
                <a:solidFill>
                  <a:srgbClr val="990033"/>
                </a:solidFill>
              </a:rPr>
              <a:t>Mattout</a:t>
            </a:r>
          </a:p>
          <a:p>
            <a:pPr algn="ctr" eaLnBrk="0" hangingPunct="0"/>
            <a:r>
              <a:rPr lang="en-US" sz="1100" dirty="0" smtClean="0">
                <a:solidFill>
                  <a:srgbClr val="990033"/>
                </a:solidFill>
              </a:rPr>
              <a:t>Rosalyn Moran</a:t>
            </a:r>
          </a:p>
          <a:p>
            <a:pPr algn="ctr" eaLnBrk="0" hangingPunct="0"/>
            <a:r>
              <a:rPr lang="en-US" sz="1100" dirty="0" smtClean="0">
                <a:solidFill>
                  <a:srgbClr val="990033"/>
                </a:solidFill>
              </a:rPr>
              <a:t>Will Penny</a:t>
            </a:r>
          </a:p>
          <a:p>
            <a:pPr algn="ctr" eaLnBrk="0" hangingPunct="0"/>
            <a:r>
              <a:rPr lang="en-US" sz="1100" dirty="0" smtClean="0">
                <a:solidFill>
                  <a:srgbClr val="990033"/>
                </a:solidFill>
              </a:rPr>
              <a:t>Lisa Quattrocki Knight </a:t>
            </a:r>
            <a:endParaRPr lang="en-US" sz="1100" dirty="0">
              <a:solidFill>
                <a:srgbClr val="990033"/>
              </a:solidFill>
            </a:endParaRPr>
          </a:p>
          <a:p>
            <a:pPr algn="ctr" eaLnBrk="0" hangingPunct="0"/>
            <a:r>
              <a:rPr lang="en-US" sz="1100" dirty="0">
                <a:solidFill>
                  <a:srgbClr val="990033"/>
                </a:solidFill>
              </a:rPr>
              <a:t>Klaas Stephan</a:t>
            </a:r>
          </a:p>
          <a:p>
            <a:pPr algn="ctr" eaLnBrk="0" hangingPunct="0"/>
            <a:endParaRPr lang="en-US" sz="1100" dirty="0">
              <a:solidFill>
                <a:srgbClr val="990033"/>
              </a:solidFill>
            </a:endParaRPr>
          </a:p>
          <a:p>
            <a:pPr algn="ctr" eaLnBrk="0" hangingPunct="0"/>
            <a:r>
              <a:rPr lang="en-US" sz="1400" dirty="0">
                <a:solidFill>
                  <a:srgbClr val="990033"/>
                </a:solidFill>
              </a:rPr>
              <a:t>And colleagues:</a:t>
            </a:r>
          </a:p>
          <a:p>
            <a:pPr algn="ctr" eaLnBrk="0" hangingPunct="0"/>
            <a:endParaRPr lang="en-US" sz="1400" dirty="0">
              <a:solidFill>
                <a:srgbClr val="990033"/>
              </a:solidFill>
            </a:endParaRPr>
          </a:p>
          <a:p>
            <a:pPr algn="ctr" eaLnBrk="0" hangingPunct="0"/>
            <a:r>
              <a:rPr lang="en-US" sz="1100" dirty="0" smtClean="0">
                <a:solidFill>
                  <a:srgbClr val="990033"/>
                </a:solidFill>
              </a:rPr>
              <a:t>Andy Clark</a:t>
            </a:r>
          </a:p>
          <a:p>
            <a:pPr algn="ctr" eaLnBrk="0" hangingPunct="0"/>
            <a:r>
              <a:rPr lang="en-US" sz="1100" dirty="0" smtClean="0">
                <a:solidFill>
                  <a:srgbClr val="990033"/>
                </a:solidFill>
              </a:rPr>
              <a:t>Peter </a:t>
            </a:r>
            <a:r>
              <a:rPr lang="en-US" sz="1100" dirty="0">
                <a:solidFill>
                  <a:srgbClr val="990033"/>
                </a:solidFill>
              </a:rPr>
              <a:t>Dayan</a:t>
            </a:r>
          </a:p>
          <a:p>
            <a:pPr algn="ctr" eaLnBrk="0" hangingPunct="0"/>
            <a:r>
              <a:rPr lang="en-US" sz="1100" dirty="0">
                <a:solidFill>
                  <a:srgbClr val="990033"/>
                </a:solidFill>
              </a:rPr>
              <a:t>Jörn </a:t>
            </a:r>
            <a:r>
              <a:rPr lang="en-US" sz="1100" dirty="0" smtClean="0">
                <a:solidFill>
                  <a:srgbClr val="990033"/>
                </a:solidFill>
              </a:rPr>
              <a:t>Diedrichsen</a:t>
            </a:r>
          </a:p>
          <a:p>
            <a:pPr algn="ctr" eaLnBrk="0" hangingPunct="0"/>
            <a:r>
              <a:rPr lang="en-US" sz="1100" dirty="0" smtClean="0">
                <a:solidFill>
                  <a:srgbClr val="990033"/>
                </a:solidFill>
              </a:rPr>
              <a:t>Paul Fletcher</a:t>
            </a:r>
          </a:p>
          <a:p>
            <a:pPr algn="ctr" eaLnBrk="0" hangingPunct="0"/>
            <a:r>
              <a:rPr lang="en-US" sz="1100" dirty="0" smtClean="0">
                <a:solidFill>
                  <a:srgbClr val="990033"/>
                </a:solidFill>
              </a:rPr>
              <a:t>Pascal Fries</a:t>
            </a:r>
          </a:p>
          <a:p>
            <a:pPr algn="ctr" eaLnBrk="0" hangingPunct="0"/>
            <a:r>
              <a:rPr lang="en-US" sz="1100" dirty="0" smtClean="0">
                <a:solidFill>
                  <a:srgbClr val="990033"/>
                </a:solidFill>
              </a:rPr>
              <a:t>Geoffrey Hinton</a:t>
            </a:r>
          </a:p>
          <a:p>
            <a:pPr algn="ctr" eaLnBrk="0" hangingPunct="0"/>
            <a:r>
              <a:rPr lang="en-US" sz="1100" dirty="0" smtClean="0">
                <a:solidFill>
                  <a:srgbClr val="990033"/>
                </a:solidFill>
              </a:rPr>
              <a:t>James Hopkins</a:t>
            </a:r>
          </a:p>
          <a:p>
            <a:pPr algn="ctr" eaLnBrk="0" hangingPunct="0"/>
            <a:r>
              <a:rPr lang="en-US" sz="1100" dirty="0" smtClean="0">
                <a:solidFill>
                  <a:srgbClr val="990033"/>
                </a:solidFill>
              </a:rPr>
              <a:t>Jakob Hohwy</a:t>
            </a:r>
          </a:p>
          <a:p>
            <a:pPr algn="ctr" eaLnBrk="0" hangingPunct="0"/>
            <a:r>
              <a:rPr lang="en-US" sz="1100" dirty="0" smtClean="0">
                <a:solidFill>
                  <a:srgbClr val="990033"/>
                </a:solidFill>
              </a:rPr>
              <a:t>Henry Kennedy</a:t>
            </a:r>
          </a:p>
          <a:p>
            <a:pPr algn="ctr" eaLnBrk="0" hangingPunct="0"/>
            <a:r>
              <a:rPr lang="en-US" sz="1100" dirty="0" smtClean="0">
                <a:solidFill>
                  <a:srgbClr val="990033"/>
                </a:solidFill>
              </a:rPr>
              <a:t>Paul </a:t>
            </a:r>
            <a:r>
              <a:rPr lang="en-US" sz="1100" dirty="0">
                <a:solidFill>
                  <a:srgbClr val="990033"/>
                </a:solidFill>
              </a:rPr>
              <a:t>Verschure</a:t>
            </a:r>
          </a:p>
          <a:p>
            <a:pPr algn="ctr" eaLnBrk="0" hangingPunct="0"/>
            <a:r>
              <a:rPr lang="en-US" sz="1100" dirty="0">
                <a:solidFill>
                  <a:srgbClr val="990033"/>
                </a:solidFill>
              </a:rPr>
              <a:t>Florentin Wörgötter</a:t>
            </a:r>
          </a:p>
          <a:p>
            <a:pPr algn="ctr" eaLnBrk="0" hangingPunct="0"/>
            <a:endParaRPr lang="en-US" sz="1200" dirty="0">
              <a:solidFill>
                <a:srgbClr val="990033"/>
              </a:solidFill>
            </a:endParaRPr>
          </a:p>
          <a:p>
            <a:pPr algn="ctr" eaLnBrk="0" hangingPunct="0"/>
            <a:r>
              <a:rPr lang="en-US" sz="1050" dirty="0">
                <a:solidFill>
                  <a:srgbClr val="990033"/>
                </a:solidFill>
              </a:rPr>
              <a:t>And many </a:t>
            </a:r>
            <a:r>
              <a:rPr lang="en-US" sz="1050" dirty="0" smtClean="0">
                <a:solidFill>
                  <a:srgbClr val="990033"/>
                </a:solidFill>
              </a:rPr>
              <a:t>others</a:t>
            </a:r>
            <a:endParaRPr lang="en-US" sz="1400" dirty="0">
              <a:solidFill>
                <a:srgbClr val="990033"/>
              </a:solidFill>
            </a:endParaRPr>
          </a:p>
        </p:txBody>
      </p:sp>
      <p:pic>
        <p:nvPicPr>
          <p:cNvPr id="88066" name="Picture 3" descr="Picture2"/>
          <p:cNvPicPr>
            <a:picLocks noChangeAspect="1" noChangeArrowheads="1"/>
          </p:cNvPicPr>
          <p:nvPr/>
        </p:nvPicPr>
        <p:blipFill>
          <a:blip r:embed="rId2" cstate="print"/>
          <a:srcRect/>
          <a:stretch>
            <a:fillRect/>
          </a:stretch>
        </p:blipFill>
        <p:spPr bwMode="auto">
          <a:xfrm>
            <a:off x="0" y="0"/>
            <a:ext cx="868363" cy="182379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57745" y="1898830"/>
            <a:ext cx="2856829" cy="675075"/>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2949" name="Object 5"/>
          <p:cNvGraphicFramePr>
            <a:graphicFrameLocks noChangeAspect="1"/>
          </p:cNvGraphicFramePr>
          <p:nvPr>
            <p:extLst>
              <p:ext uri="{D42A27DB-BD31-4B8C-83A1-F6EECF244321}">
                <p14:modId xmlns:p14="http://schemas.microsoft.com/office/powerpoint/2010/main" xmlns="" val="3040992195"/>
              </p:ext>
            </p:extLst>
          </p:nvPr>
        </p:nvGraphicFramePr>
        <p:xfrm>
          <a:off x="809380" y="2062885"/>
          <a:ext cx="4638675" cy="392113"/>
        </p:xfrm>
        <a:graphic>
          <a:graphicData uri="http://schemas.openxmlformats.org/presentationml/2006/ole">
            <p:oleObj spid="_x0000_s274452" name="Equation" r:id="rId3" imgW="3302000" imgH="279400" progId="Equation.DSMT4">
              <p:embed/>
            </p:oleObj>
          </a:graphicData>
        </a:graphic>
      </p:graphicFrame>
      <p:pic>
        <p:nvPicPr>
          <p:cNvPr id="7" name="Picture 9" descr="200px-Geoffnew3"/>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8598405" y="4403530"/>
            <a:ext cx="765085" cy="791914"/>
          </a:xfrm>
          <a:prstGeom prst="rect">
            <a:avLst/>
          </a:prstGeom>
          <a:ln>
            <a:noFill/>
          </a:ln>
          <a:effectLst>
            <a:outerShdw blurRad="190500" algn="tl" rotWithShape="0">
              <a:srgbClr val="000000">
                <a:alpha val="70000"/>
              </a:srgbClr>
            </a:outerShdw>
          </a:effectLst>
        </p:spPr>
      </p:pic>
      <p:pic>
        <p:nvPicPr>
          <p:cNvPr id="82957" name="Picture 13" descr="http://t1.gstatic.com/images?q=tbn:ANd9GcQ78CCOw1B98vPZsS9elkIoKFi2MA37OEbZpj1CZF0e5U6LHrpuXQ"/>
          <p:cNvPicPr>
            <a:picLocks noChangeAspect="1" noChangeArrowheads="1"/>
          </p:cNvPicPr>
          <p:nvPr/>
        </p:nvPicPr>
        <p:blipFill>
          <a:blip r:embed="rId5" cstate="print">
            <a:duotone>
              <a:prstClr val="black"/>
              <a:srgbClr val="D9C3A5">
                <a:tint val="50000"/>
                <a:satMod val="180000"/>
              </a:srgbClr>
            </a:duotone>
          </a:blip>
          <a:srcRect t="8000" b="24000"/>
          <a:stretch>
            <a:fillRect/>
          </a:stretch>
        </p:blipFill>
        <p:spPr bwMode="auto">
          <a:xfrm>
            <a:off x="8598405" y="5337212"/>
            <a:ext cx="765085" cy="792088"/>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1191402" y="278650"/>
            <a:ext cx="3311548" cy="276999"/>
          </a:xfrm>
          <a:prstGeom prst="rect">
            <a:avLst/>
          </a:prstGeom>
          <a:noFill/>
        </p:spPr>
        <p:txBody>
          <a:bodyPr wrap="none" rtlCol="0">
            <a:spAutoFit/>
          </a:bodyPr>
          <a:lstStyle/>
          <a:p>
            <a:r>
              <a:rPr lang="en-GB" sz="1200" dirty="0" smtClean="0">
                <a:solidFill>
                  <a:srgbClr val="990033"/>
                </a:solidFill>
              </a:rPr>
              <a:t>Self organisation and Hamilton’s principle of least action</a:t>
            </a:r>
            <a:endParaRPr lang="en-GB" sz="1200" dirty="0">
              <a:solidFill>
                <a:srgbClr val="990033"/>
              </a:solidFill>
            </a:endParaRPr>
          </a:p>
        </p:txBody>
      </p:sp>
      <p:sp>
        <p:nvSpPr>
          <p:cNvPr id="14" name="TextBox 13"/>
          <p:cNvSpPr txBox="1"/>
          <p:nvPr/>
        </p:nvSpPr>
        <p:spPr>
          <a:xfrm>
            <a:off x="2432720" y="818710"/>
            <a:ext cx="4743606" cy="615553"/>
          </a:xfrm>
          <a:prstGeom prst="rect">
            <a:avLst/>
          </a:prstGeom>
          <a:noFill/>
        </p:spPr>
        <p:txBody>
          <a:bodyPr wrap="none" rtlCol="0">
            <a:spAutoFit/>
          </a:bodyPr>
          <a:lstStyle/>
          <a:p>
            <a:r>
              <a:rPr lang="en-GB" dirty="0" smtClean="0">
                <a:solidFill>
                  <a:srgbClr val="990033"/>
                </a:solidFill>
              </a:rPr>
              <a:t>The calculus of variations and the enigma of the brain:</a:t>
            </a:r>
          </a:p>
          <a:p>
            <a:pPr algn="ctr"/>
            <a:r>
              <a:rPr lang="en-GB" sz="1600" dirty="0" smtClean="0">
                <a:solidFill>
                  <a:srgbClr val="990033"/>
                </a:solidFill>
              </a:rPr>
              <a:t>or how do we resist the second law of thermodynamics?</a:t>
            </a:r>
            <a:endParaRPr lang="en-GB" sz="1600" dirty="0">
              <a:solidFill>
                <a:srgbClr val="990033"/>
              </a:solidFill>
            </a:endParaRPr>
          </a:p>
        </p:txBody>
      </p:sp>
      <p:pic>
        <p:nvPicPr>
          <p:cNvPr id="2" name="Picture 9" descr="http://upload.wikimedia.org/wikipedia/commons/f/f6/William_Rowan_Hamilton_portrait_oval_combined.png"/>
          <p:cNvPicPr>
            <a:picLocks noChangeAspect="1" noChangeArrowheads="1"/>
          </p:cNvPicPr>
          <p:nvPr/>
        </p:nvPicPr>
        <p:blipFill>
          <a:blip r:embed="rId6" cstate="print">
            <a:duotone>
              <a:prstClr val="black"/>
              <a:srgbClr val="D9C3A5">
                <a:tint val="50000"/>
                <a:satMod val="180000"/>
              </a:srgbClr>
            </a:duotone>
          </a:blip>
          <a:srcRect/>
          <a:stretch>
            <a:fillRect/>
          </a:stretch>
        </p:blipFill>
        <p:spPr bwMode="auto">
          <a:xfrm>
            <a:off x="46260" y="113017"/>
            <a:ext cx="1277050" cy="1752948"/>
          </a:xfrm>
          <a:prstGeom prst="rect">
            <a:avLst/>
          </a:prstGeom>
          <a:ln>
            <a:noFill/>
          </a:ln>
          <a:effectLst>
            <a:softEdge rad="112500"/>
          </a:effectLst>
        </p:spPr>
      </p:pic>
      <p:cxnSp>
        <p:nvCxnSpPr>
          <p:cNvPr id="21" name="Straight Arrow Connector 20"/>
          <p:cNvCxnSpPr>
            <a:stCxn id="24" idx="1"/>
            <a:endCxn id="5" idx="6"/>
          </p:cNvCxnSpPr>
          <p:nvPr/>
        </p:nvCxnSpPr>
        <p:spPr>
          <a:xfrm flipH="1">
            <a:off x="5514574" y="2232739"/>
            <a:ext cx="878586" cy="3629"/>
          </a:xfrm>
          <a:prstGeom prst="straightConnector1">
            <a:avLst/>
          </a:prstGeom>
          <a:ln w="285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93160" y="2078850"/>
            <a:ext cx="1485165" cy="307777"/>
          </a:xfrm>
          <a:prstGeom prst="rect">
            <a:avLst/>
          </a:prstGeom>
          <a:solidFill>
            <a:schemeClr val="accent2">
              <a:lumMod val="40000"/>
              <a:lumOff val="60000"/>
            </a:schemeClr>
          </a:solidFill>
          <a:ln>
            <a:noFill/>
          </a:ln>
        </p:spPr>
        <p:txBody>
          <a:bodyPr wrap="square" rtlCol="0">
            <a:spAutoFit/>
          </a:bodyPr>
          <a:lstStyle/>
          <a:p>
            <a:pPr algn="ctr"/>
            <a:r>
              <a:rPr lang="en-GB" sz="1400" b="1" dirty="0" smtClean="0">
                <a:solidFill>
                  <a:schemeClr val="bg1"/>
                </a:solidFill>
              </a:rPr>
              <a:t>Ergodic theorem</a:t>
            </a:r>
            <a:endParaRPr lang="en-GB" sz="1400" b="1" dirty="0">
              <a:solidFill>
                <a:schemeClr val="bg1"/>
              </a:solidFill>
            </a:endParaRPr>
          </a:p>
        </p:txBody>
      </p:sp>
      <p:pic>
        <p:nvPicPr>
          <p:cNvPr id="3" name="Picture 11" descr="http://www.avizora.com/publicaciones/biografias/textos/textos_p/images/prigogine_ilya_01.jpg"/>
          <p:cNvPicPr>
            <a:picLocks noChangeAspect="1" noChangeArrowheads="1"/>
          </p:cNvPicPr>
          <p:nvPr/>
        </p:nvPicPr>
        <p:blipFill>
          <a:blip r:embed="rId7" cstate="print">
            <a:duotone>
              <a:prstClr val="black"/>
              <a:srgbClr val="D9C3A5">
                <a:tint val="50000"/>
                <a:satMod val="180000"/>
              </a:srgbClr>
            </a:duotone>
          </a:blip>
          <a:srcRect b="26764"/>
          <a:stretch>
            <a:fillRect/>
          </a:stretch>
        </p:blipFill>
        <p:spPr bwMode="auto">
          <a:xfrm>
            <a:off x="8598405" y="1635554"/>
            <a:ext cx="810090" cy="792088"/>
          </a:xfrm>
          <a:prstGeom prst="rect">
            <a:avLst/>
          </a:prstGeom>
          <a:ln>
            <a:noFill/>
          </a:ln>
          <a:effectLst>
            <a:outerShdw blurRad="190500" algn="tl" rotWithShape="0">
              <a:srgbClr val="000000">
                <a:alpha val="70000"/>
              </a:srgbClr>
            </a:outerShdw>
          </a:effectLst>
        </p:spPr>
      </p:pic>
      <p:pic>
        <p:nvPicPr>
          <p:cNvPr id="4" name="Picture 13" descr="http://t2.gstatic.com/images?q=tbn:ANd9GcTYMQ7a5OYynpwX0MZc4M5NTP4iz4fLEQdMgb9Xiul8fN0dZm_ZaA"/>
          <p:cNvPicPr>
            <a:picLocks noChangeAspect="1" noChangeArrowheads="1"/>
          </p:cNvPicPr>
          <p:nvPr/>
        </p:nvPicPr>
        <p:blipFill>
          <a:blip r:embed="rId8" cstate="print">
            <a:duotone>
              <a:prstClr val="black"/>
              <a:srgbClr val="D9C3A5">
                <a:tint val="50000"/>
                <a:satMod val="180000"/>
              </a:srgbClr>
            </a:duotone>
          </a:blip>
          <a:srcRect b="8120"/>
          <a:stretch>
            <a:fillRect/>
          </a:stretch>
        </p:blipFill>
        <p:spPr bwMode="auto">
          <a:xfrm>
            <a:off x="8598405" y="3469673"/>
            <a:ext cx="792088" cy="792088"/>
          </a:xfrm>
          <a:prstGeom prst="rect">
            <a:avLst/>
          </a:prstGeom>
          <a:ln>
            <a:noFill/>
          </a:ln>
          <a:effectLst>
            <a:outerShdw blurRad="190500" algn="tl" rotWithShape="0">
              <a:srgbClr val="000000">
                <a:alpha val="70000"/>
              </a:srgbClr>
            </a:outerShdw>
          </a:effectLst>
        </p:spPr>
      </p:pic>
      <p:pic>
        <p:nvPicPr>
          <p:cNvPr id="82951" name="Picture 7" descr="http://upload.wikimedia.org/wikipedia/commons/thumb/3/39/Wrossashby1960.jpg/220px-Wrossashby1960.jpg"/>
          <p:cNvPicPr>
            <a:picLocks noChangeAspect="1" noChangeArrowheads="1"/>
          </p:cNvPicPr>
          <p:nvPr/>
        </p:nvPicPr>
        <p:blipFill>
          <a:blip r:embed="rId9" cstate="print">
            <a:duotone>
              <a:prstClr val="black"/>
              <a:srgbClr val="D9C3A5">
                <a:tint val="50000"/>
                <a:satMod val="180000"/>
              </a:srgbClr>
            </a:duotone>
          </a:blip>
          <a:srcRect/>
          <a:stretch>
            <a:fillRect/>
          </a:stretch>
        </p:blipFill>
        <p:spPr bwMode="auto">
          <a:xfrm>
            <a:off x="8598405" y="701697"/>
            <a:ext cx="792088" cy="792088"/>
          </a:xfrm>
          <a:prstGeom prst="rect">
            <a:avLst/>
          </a:prstGeom>
          <a:ln>
            <a:noFill/>
          </a:ln>
          <a:effectLst>
            <a:outerShdw blurRad="190500" algn="tl" rotWithShape="0">
              <a:srgbClr val="000000">
                <a:alpha val="70000"/>
              </a:srgbClr>
            </a:outerShdw>
          </a:effectLst>
        </p:spPr>
      </p:pic>
      <p:pic>
        <p:nvPicPr>
          <p:cNvPr id="148485" name="Picture 5" descr="http://upload.wikimedia.org/wikipedia/commons/thumb/5/52/George_David_Birkhoff_1.jpg/150px-George_David_Birkhoff_1.jpg">
            <a:hlinkClick r:id="rId10"/>
          </p:cNvPr>
          <p:cNvPicPr>
            <a:picLocks noChangeAspect="1" noChangeArrowheads="1"/>
          </p:cNvPicPr>
          <p:nvPr/>
        </p:nvPicPr>
        <p:blipFill>
          <a:blip r:embed="rId11" cstate="print">
            <a:duotone>
              <a:prstClr val="black"/>
              <a:srgbClr val="D9C3A5">
                <a:tint val="50000"/>
                <a:satMod val="180000"/>
              </a:srgbClr>
            </a:duotone>
          </a:blip>
          <a:srcRect b="21078"/>
          <a:stretch>
            <a:fillRect/>
          </a:stretch>
        </p:blipFill>
        <p:spPr bwMode="auto">
          <a:xfrm>
            <a:off x="8598405" y="2569411"/>
            <a:ext cx="792088" cy="758493"/>
          </a:xfrm>
          <a:prstGeom prst="rect">
            <a:avLst/>
          </a:prstGeom>
          <a:ln>
            <a:noFill/>
          </a:ln>
          <a:effectLst>
            <a:outerShdw blurRad="190500" algn="tl" rotWithShape="0">
              <a:srgbClr val="000000">
                <a:alpha val="70000"/>
              </a:srgbClr>
            </a:outerShdw>
          </a:effectLst>
        </p:spPr>
      </p:pic>
      <p:grpSp>
        <p:nvGrpSpPr>
          <p:cNvPr id="6" name="Group 21"/>
          <p:cNvGrpSpPr/>
          <p:nvPr/>
        </p:nvGrpSpPr>
        <p:grpSpPr>
          <a:xfrm>
            <a:off x="2387715" y="2888940"/>
            <a:ext cx="4632325" cy="2385535"/>
            <a:chOff x="2210885" y="3609020"/>
            <a:chExt cx="4632325" cy="2385535"/>
          </a:xfrm>
        </p:grpSpPr>
        <p:graphicFrame>
          <p:nvGraphicFramePr>
            <p:cNvPr id="82945" name="Object 1"/>
            <p:cNvGraphicFramePr>
              <a:graphicFrameLocks noChangeAspect="1"/>
            </p:cNvGraphicFramePr>
            <p:nvPr>
              <p:extLst>
                <p:ext uri="{D42A27DB-BD31-4B8C-83A1-F6EECF244321}">
                  <p14:modId xmlns:p14="http://schemas.microsoft.com/office/powerpoint/2010/main" xmlns="" val="1495133618"/>
                </p:ext>
              </p:extLst>
            </p:nvPr>
          </p:nvGraphicFramePr>
          <p:xfrm>
            <a:off x="2210885" y="3609020"/>
            <a:ext cx="4632325" cy="2295525"/>
          </p:xfrm>
          <a:graphic>
            <a:graphicData uri="http://schemas.openxmlformats.org/presentationml/2006/ole">
              <p:oleObj spid="_x0000_s274453" name="Equation" r:id="rId12" imgW="3302000" imgH="1651000" progId="Equation.DSMT4">
                <p:embed/>
              </p:oleObj>
            </a:graphicData>
          </a:graphic>
        </p:graphicFrame>
        <p:sp>
          <p:nvSpPr>
            <p:cNvPr id="28" name="TextBox 27"/>
            <p:cNvSpPr txBox="1"/>
            <p:nvPr/>
          </p:nvSpPr>
          <p:spPr>
            <a:xfrm>
              <a:off x="3512840" y="3924325"/>
              <a:ext cx="631904" cy="276999"/>
            </a:xfrm>
            <a:prstGeom prst="rect">
              <a:avLst/>
            </a:prstGeom>
            <a:noFill/>
          </p:spPr>
          <p:txBody>
            <a:bodyPr wrap="none" rtlCol="0">
              <a:spAutoFit/>
            </a:bodyPr>
            <a:lstStyle/>
            <a:p>
              <a:r>
                <a:rPr lang="en-GB" sz="1200" dirty="0" smtClean="0">
                  <a:solidFill>
                    <a:srgbClr val="990033"/>
                  </a:solidFill>
                </a:rPr>
                <a:t>surprise</a:t>
              </a:r>
              <a:endParaRPr lang="en-GB" sz="1200" dirty="0">
                <a:solidFill>
                  <a:srgbClr val="990033"/>
                </a:solidFill>
              </a:endParaRPr>
            </a:p>
          </p:txBody>
        </p:sp>
        <p:sp>
          <p:nvSpPr>
            <p:cNvPr id="29" name="TextBox 28"/>
            <p:cNvSpPr txBox="1"/>
            <p:nvPr/>
          </p:nvSpPr>
          <p:spPr>
            <a:xfrm>
              <a:off x="5043010" y="3924325"/>
              <a:ext cx="801823" cy="276999"/>
            </a:xfrm>
            <a:prstGeom prst="rect">
              <a:avLst/>
            </a:prstGeom>
            <a:noFill/>
          </p:spPr>
          <p:txBody>
            <a:bodyPr wrap="none" rtlCol="0">
              <a:spAutoFit/>
            </a:bodyPr>
            <a:lstStyle/>
            <a:p>
              <a:r>
                <a:rPr lang="en-GB" sz="1200" dirty="0" smtClean="0">
                  <a:solidFill>
                    <a:srgbClr val="990033"/>
                  </a:solidFill>
                </a:rPr>
                <a:t>divergence</a:t>
              </a:r>
              <a:endParaRPr lang="en-GB" sz="1200" dirty="0">
                <a:solidFill>
                  <a:srgbClr val="990033"/>
                </a:solidFill>
              </a:endParaRPr>
            </a:p>
          </p:txBody>
        </p:sp>
        <p:sp>
          <p:nvSpPr>
            <p:cNvPr id="30" name="TextBox 29"/>
            <p:cNvSpPr txBox="1"/>
            <p:nvPr/>
          </p:nvSpPr>
          <p:spPr>
            <a:xfrm>
              <a:off x="5021819" y="4824425"/>
              <a:ext cx="606256" cy="276999"/>
            </a:xfrm>
            <a:prstGeom prst="rect">
              <a:avLst/>
            </a:prstGeom>
            <a:noFill/>
          </p:spPr>
          <p:txBody>
            <a:bodyPr wrap="none" rtlCol="0">
              <a:spAutoFit/>
            </a:bodyPr>
            <a:lstStyle/>
            <a:p>
              <a:r>
                <a:rPr lang="en-GB" sz="1200" dirty="0" smtClean="0">
                  <a:solidFill>
                    <a:srgbClr val="990033"/>
                  </a:solidFill>
                </a:rPr>
                <a:t>entropy</a:t>
              </a:r>
              <a:endParaRPr lang="en-GB" sz="1200" dirty="0">
                <a:solidFill>
                  <a:srgbClr val="990033"/>
                </a:solidFill>
              </a:endParaRPr>
            </a:p>
          </p:txBody>
        </p:sp>
        <p:sp>
          <p:nvSpPr>
            <p:cNvPr id="31" name="TextBox 30"/>
            <p:cNvSpPr txBox="1"/>
            <p:nvPr/>
          </p:nvSpPr>
          <p:spPr>
            <a:xfrm>
              <a:off x="3647855" y="4824425"/>
              <a:ext cx="570990" cy="276999"/>
            </a:xfrm>
            <a:prstGeom prst="rect">
              <a:avLst/>
            </a:prstGeom>
            <a:noFill/>
          </p:spPr>
          <p:txBody>
            <a:bodyPr wrap="none" rtlCol="0">
              <a:spAutoFit/>
            </a:bodyPr>
            <a:lstStyle/>
            <a:p>
              <a:r>
                <a:rPr lang="en-GB" sz="1200" dirty="0" smtClean="0">
                  <a:solidFill>
                    <a:srgbClr val="990033"/>
                  </a:solidFill>
                </a:rPr>
                <a:t>energy</a:t>
              </a:r>
              <a:endParaRPr lang="en-GB" sz="1200" dirty="0">
                <a:solidFill>
                  <a:srgbClr val="990033"/>
                </a:solidFill>
              </a:endParaRPr>
            </a:p>
          </p:txBody>
        </p:sp>
        <p:sp>
          <p:nvSpPr>
            <p:cNvPr id="32" name="TextBox 31"/>
            <p:cNvSpPr txBox="1"/>
            <p:nvPr/>
          </p:nvSpPr>
          <p:spPr>
            <a:xfrm>
              <a:off x="3193505" y="5717556"/>
              <a:ext cx="1689886" cy="276999"/>
            </a:xfrm>
            <a:prstGeom prst="rect">
              <a:avLst/>
            </a:prstGeom>
            <a:noFill/>
          </p:spPr>
          <p:txBody>
            <a:bodyPr wrap="none" rtlCol="0">
              <a:spAutoFit/>
            </a:bodyPr>
            <a:lstStyle/>
            <a:p>
              <a:pPr algn="ctr"/>
              <a:r>
                <a:rPr lang="en-GB" sz="1200" b="1" dirty="0" smtClean="0">
                  <a:solidFill>
                    <a:srgbClr val="990033"/>
                  </a:solidFill>
                </a:rPr>
                <a:t>(precise) prediction </a:t>
              </a:r>
              <a:r>
                <a:rPr lang="en-GB" sz="1200" b="1" dirty="0" smtClean="0">
                  <a:solidFill>
                    <a:srgbClr val="990033"/>
                  </a:solidFill>
                </a:rPr>
                <a:t>error</a:t>
              </a:r>
              <a:endParaRPr lang="en-GB" sz="1200" b="1" dirty="0">
                <a:solidFill>
                  <a:srgbClr val="990033"/>
                </a:solidFill>
              </a:endParaRPr>
            </a:p>
          </p:txBody>
        </p:sp>
        <p:sp>
          <p:nvSpPr>
            <p:cNvPr id="33" name="TextBox 32"/>
            <p:cNvSpPr txBox="1"/>
            <p:nvPr/>
          </p:nvSpPr>
          <p:spPr>
            <a:xfrm>
              <a:off x="5448055" y="5717556"/>
              <a:ext cx="779381" cy="276999"/>
            </a:xfrm>
            <a:prstGeom prst="rect">
              <a:avLst/>
            </a:prstGeom>
            <a:noFill/>
          </p:spPr>
          <p:txBody>
            <a:bodyPr wrap="none" rtlCol="0">
              <a:spAutoFit/>
            </a:bodyPr>
            <a:lstStyle/>
            <a:p>
              <a:r>
                <a:rPr lang="en-GB" sz="1200" dirty="0" smtClean="0">
                  <a:solidFill>
                    <a:srgbClr val="990033"/>
                  </a:solidFill>
                </a:rPr>
                <a:t>complexity</a:t>
              </a:r>
              <a:endParaRPr lang="en-GB" sz="1200" dirty="0">
                <a:solidFill>
                  <a:srgbClr val="990033"/>
                </a:solidFill>
              </a:endParaRPr>
            </a:p>
          </p:txBody>
        </p:sp>
      </p:grpSp>
      <p:sp>
        <p:nvSpPr>
          <p:cNvPr id="23" name="TextBox 22"/>
          <p:cNvSpPr txBox="1"/>
          <p:nvPr/>
        </p:nvSpPr>
        <p:spPr>
          <a:xfrm>
            <a:off x="2297705" y="5814265"/>
            <a:ext cx="4892686" cy="369332"/>
          </a:xfrm>
          <a:prstGeom prst="rect">
            <a:avLst/>
          </a:prstGeom>
          <a:solidFill>
            <a:srgbClr val="990033"/>
          </a:solidFill>
        </p:spPr>
        <p:txBody>
          <a:bodyPr wrap="none" rtlCol="0">
            <a:spAutoFit/>
          </a:bodyPr>
          <a:lstStyle/>
          <a:p>
            <a:r>
              <a:rPr lang="en-GB" dirty="0" smtClean="0">
                <a:solidFill>
                  <a:schemeClr val="bg1"/>
                </a:solidFill>
              </a:rPr>
              <a:t>…w</a:t>
            </a:r>
            <a:r>
              <a:rPr lang="en-GB" dirty="0" smtClean="0">
                <a:solidFill>
                  <a:schemeClr val="bg1"/>
                </a:solidFill>
              </a:rPr>
              <a:t>e </a:t>
            </a:r>
            <a:r>
              <a:rPr lang="en-GB" dirty="0" smtClean="0">
                <a:solidFill>
                  <a:schemeClr val="bg1"/>
                </a:solidFill>
              </a:rPr>
              <a:t>minimise variational free energy or prediction error</a:t>
            </a:r>
            <a:endParaRPr lang="en-GB"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33" name="Picture 9" descr="https://encrypted-tbn3.gstatic.com/images?q=tbn:ANd9GcRH8DyLC9fgEnmghP_HCpTopftoQvvDDl0k3yGzyo17AnXr9NtZ"/>
          <p:cNvPicPr>
            <a:picLocks noChangeAspect="1" noChangeArrowheads="1"/>
          </p:cNvPicPr>
          <p:nvPr/>
        </p:nvPicPr>
        <p:blipFill>
          <a:blip r:embed="rId2" cstate="print">
            <a:duotone>
              <a:prstClr val="black"/>
              <a:srgbClr val="D9C3A5">
                <a:tint val="50000"/>
                <a:satMod val="180000"/>
              </a:srgbClr>
            </a:duotone>
            <a:lum bright="30000"/>
          </a:blip>
          <a:srcRect l="10910" r="10909"/>
          <a:stretch>
            <a:fillRect/>
          </a:stretch>
        </p:blipFill>
        <p:spPr bwMode="auto">
          <a:xfrm>
            <a:off x="6034199" y="2303875"/>
            <a:ext cx="2839076" cy="1710190"/>
          </a:xfrm>
          <a:prstGeom prst="ellipse">
            <a:avLst/>
          </a:prstGeom>
          <a:ln>
            <a:noFill/>
          </a:ln>
          <a:effectLst>
            <a:softEdge rad="112500"/>
          </a:effectLst>
        </p:spPr>
      </p:pic>
      <p:sp>
        <p:nvSpPr>
          <p:cNvPr id="10243" name="Text Box 3"/>
          <p:cNvSpPr txBox="1">
            <a:spLocks noChangeArrowheads="1"/>
          </p:cNvSpPr>
          <p:nvPr/>
        </p:nvSpPr>
        <p:spPr bwMode="auto">
          <a:xfrm>
            <a:off x="2504731" y="620688"/>
            <a:ext cx="4586512" cy="369332"/>
          </a:xfrm>
          <a:prstGeom prst="rect">
            <a:avLst/>
          </a:prstGeom>
          <a:noFill/>
          <a:ln w="12700">
            <a:noFill/>
            <a:miter lim="800000"/>
            <a:headEnd/>
            <a:tailEnd/>
          </a:ln>
        </p:spPr>
        <p:txBody>
          <a:bodyPr wrap="none">
            <a:spAutoFit/>
          </a:bodyPr>
          <a:lstStyle/>
          <a:p>
            <a:r>
              <a:rPr lang="en-GB" dirty="0">
                <a:solidFill>
                  <a:srgbClr val="990033"/>
                </a:solidFill>
              </a:rPr>
              <a:t>How </a:t>
            </a:r>
            <a:r>
              <a:rPr lang="en-GB" dirty="0" smtClean="0">
                <a:solidFill>
                  <a:srgbClr val="990033"/>
                </a:solidFill>
              </a:rPr>
              <a:t>can we minimize free energy (prediction error)?</a:t>
            </a:r>
            <a:endParaRPr lang="en-US" dirty="0">
              <a:solidFill>
                <a:srgbClr val="990033"/>
              </a:solidFill>
            </a:endParaRPr>
          </a:p>
        </p:txBody>
      </p:sp>
      <p:pic>
        <p:nvPicPr>
          <p:cNvPr id="10244" name="Picture 5" descr="Leonardo-6">
            <a:hlinkClick r:id="rId3"/>
          </p:cNvPr>
          <p:cNvPicPr>
            <a:picLocks noChangeAspect="1" noChangeArrowheads="1"/>
          </p:cNvPicPr>
          <p:nvPr/>
        </p:nvPicPr>
        <p:blipFill>
          <a:blip r:embed="rId4" cstate="print">
            <a:duotone>
              <a:prstClr val="black"/>
              <a:srgbClr val="D9C3A5">
                <a:tint val="50000"/>
                <a:satMod val="180000"/>
              </a:srgbClr>
            </a:duotone>
            <a:lum bright="10000"/>
          </a:blip>
          <a:srcRect r="3073" b="3670"/>
          <a:stretch>
            <a:fillRect/>
          </a:stretch>
        </p:blipFill>
        <p:spPr bwMode="auto">
          <a:xfrm>
            <a:off x="1127575" y="2483895"/>
            <a:ext cx="1980220" cy="1218677"/>
          </a:xfrm>
          <a:prstGeom prst="ellipse">
            <a:avLst/>
          </a:prstGeom>
          <a:ln>
            <a:noFill/>
          </a:ln>
          <a:effectLst>
            <a:softEdge rad="112500"/>
          </a:effectLst>
        </p:spPr>
      </p:pic>
      <p:pic>
        <p:nvPicPr>
          <p:cNvPr id="10245" name="Picture 6" descr="davincieye"/>
          <p:cNvPicPr>
            <a:picLocks noChangeAspect="1" noChangeArrowheads="1"/>
          </p:cNvPicPr>
          <p:nvPr/>
        </p:nvPicPr>
        <p:blipFill>
          <a:blip r:embed="rId5" cstate="print">
            <a:duotone>
              <a:prstClr val="black"/>
              <a:srgbClr val="D9C3A5">
                <a:tint val="50000"/>
                <a:satMod val="180000"/>
              </a:srgbClr>
            </a:duotone>
            <a:lum bright="30000"/>
          </a:blip>
          <a:srcRect l="12386" t="6497" r="4918" b="3813"/>
          <a:stretch>
            <a:fillRect/>
          </a:stretch>
        </p:blipFill>
        <p:spPr bwMode="auto">
          <a:xfrm>
            <a:off x="990861" y="2177687"/>
            <a:ext cx="990110" cy="691440"/>
          </a:xfrm>
          <a:prstGeom prst="ellipse">
            <a:avLst/>
          </a:prstGeom>
          <a:ln>
            <a:noFill/>
          </a:ln>
          <a:effectLst>
            <a:softEdge rad="112500"/>
          </a:effectLst>
        </p:spPr>
      </p:pic>
      <p:sp>
        <p:nvSpPr>
          <p:cNvPr id="10246" name="Text Box 8"/>
          <p:cNvSpPr txBox="1">
            <a:spLocks noChangeArrowheads="1"/>
          </p:cNvSpPr>
          <p:nvPr/>
        </p:nvSpPr>
        <p:spPr bwMode="auto">
          <a:xfrm>
            <a:off x="2567735" y="4589359"/>
            <a:ext cx="1512887" cy="307777"/>
          </a:xfrm>
          <a:prstGeom prst="rect">
            <a:avLst/>
          </a:prstGeom>
          <a:noFill/>
          <a:ln w="12700">
            <a:noFill/>
            <a:miter lim="800000"/>
            <a:headEnd/>
            <a:tailEnd/>
          </a:ln>
        </p:spPr>
        <p:txBody>
          <a:bodyPr>
            <a:spAutoFit/>
          </a:bodyPr>
          <a:lstStyle/>
          <a:p>
            <a:pPr algn="ctr"/>
            <a:r>
              <a:rPr lang="en-GB" sz="1400" dirty="0">
                <a:solidFill>
                  <a:srgbClr val="990033"/>
                </a:solidFill>
              </a:rPr>
              <a:t>Change </a:t>
            </a:r>
            <a:r>
              <a:rPr lang="en-GB" sz="1400" dirty="0" smtClean="0">
                <a:solidFill>
                  <a:srgbClr val="990033"/>
                </a:solidFill>
              </a:rPr>
              <a:t>sensations</a:t>
            </a:r>
            <a:endParaRPr lang="en-US" sz="1400" dirty="0">
              <a:solidFill>
                <a:srgbClr val="990033"/>
              </a:solidFill>
            </a:endParaRPr>
          </a:p>
        </p:txBody>
      </p:sp>
      <p:sp>
        <p:nvSpPr>
          <p:cNvPr id="10247" name="Text Box 9"/>
          <p:cNvSpPr txBox="1">
            <a:spLocks noChangeArrowheads="1"/>
          </p:cNvSpPr>
          <p:nvPr/>
        </p:nvSpPr>
        <p:spPr bwMode="auto">
          <a:xfrm>
            <a:off x="3605277" y="1853825"/>
            <a:ext cx="2220480" cy="369332"/>
          </a:xfrm>
          <a:prstGeom prst="rect">
            <a:avLst/>
          </a:prstGeom>
          <a:noFill/>
          <a:ln w="12700">
            <a:noFill/>
            <a:miter lim="800000"/>
            <a:headEnd/>
            <a:tailEnd/>
          </a:ln>
        </p:spPr>
        <p:txBody>
          <a:bodyPr wrap="none">
            <a:spAutoFit/>
          </a:bodyPr>
          <a:lstStyle/>
          <a:p>
            <a:pPr algn="ctr"/>
            <a:r>
              <a:rPr lang="en-GB" dirty="0">
                <a:solidFill>
                  <a:srgbClr val="990033"/>
                </a:solidFill>
              </a:rPr>
              <a:t>sensations – predictions</a:t>
            </a:r>
            <a:endParaRPr lang="en-US" dirty="0">
              <a:solidFill>
                <a:srgbClr val="990033"/>
              </a:solidFill>
            </a:endParaRPr>
          </a:p>
        </p:txBody>
      </p:sp>
      <p:cxnSp>
        <p:nvCxnSpPr>
          <p:cNvPr id="10248" name="AutoShape 11"/>
          <p:cNvCxnSpPr>
            <a:cxnSpLocks noChangeShapeType="1"/>
            <a:stCxn id="205833" idx="0"/>
            <a:endCxn id="10247" idx="3"/>
          </p:cNvCxnSpPr>
          <p:nvPr/>
        </p:nvCxnSpPr>
        <p:spPr bwMode="auto">
          <a:xfrm rot="16200000" flipV="1">
            <a:off x="6507055" y="1357193"/>
            <a:ext cx="265384" cy="1627980"/>
          </a:xfrm>
          <a:prstGeom prst="curvedConnector2">
            <a:avLst/>
          </a:prstGeom>
          <a:noFill/>
          <a:ln w="9525">
            <a:solidFill>
              <a:srgbClr val="990033"/>
            </a:solidFill>
            <a:round/>
            <a:headEnd/>
            <a:tailEnd type="triangle" w="med" len="med"/>
          </a:ln>
        </p:spPr>
      </p:cxnSp>
      <p:cxnSp>
        <p:nvCxnSpPr>
          <p:cNvPr id="10250" name="AutoShape 13"/>
          <p:cNvCxnSpPr>
            <a:cxnSpLocks noChangeShapeType="1"/>
            <a:stCxn id="10244" idx="0"/>
            <a:endCxn id="10247" idx="1"/>
          </p:cNvCxnSpPr>
          <p:nvPr/>
        </p:nvCxnSpPr>
        <p:spPr bwMode="auto">
          <a:xfrm rot="5400000" flipH="1" flipV="1">
            <a:off x="2638779" y="1517397"/>
            <a:ext cx="445404" cy="1487592"/>
          </a:xfrm>
          <a:prstGeom prst="curvedConnector2">
            <a:avLst/>
          </a:prstGeom>
          <a:noFill/>
          <a:ln w="9525">
            <a:solidFill>
              <a:srgbClr val="990033"/>
            </a:solidFill>
            <a:round/>
            <a:headEnd/>
            <a:tailEnd type="triangle" w="med" len="med"/>
          </a:ln>
        </p:spPr>
      </p:cxnSp>
      <p:sp>
        <p:nvSpPr>
          <p:cNvPr id="10251" name="Text Box 15"/>
          <p:cNvSpPr txBox="1">
            <a:spLocks noChangeArrowheads="1"/>
          </p:cNvSpPr>
          <p:nvPr/>
        </p:nvSpPr>
        <p:spPr bwMode="auto">
          <a:xfrm>
            <a:off x="3981472" y="2528435"/>
            <a:ext cx="1479892" cy="369332"/>
          </a:xfrm>
          <a:prstGeom prst="rect">
            <a:avLst/>
          </a:prstGeom>
          <a:solidFill>
            <a:srgbClr val="FF33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GB">
                <a:solidFill>
                  <a:schemeClr val="bg1"/>
                </a:solidFill>
                <a:cs typeface="Arial" charset="0"/>
              </a:rPr>
              <a:t>Prediction error</a:t>
            </a:r>
            <a:endParaRPr lang="en-US">
              <a:solidFill>
                <a:schemeClr val="bg1"/>
              </a:solidFill>
              <a:cs typeface="Arial" charset="0"/>
            </a:endParaRPr>
          </a:p>
        </p:txBody>
      </p:sp>
      <p:sp>
        <p:nvSpPr>
          <p:cNvPr id="10254" name="Text Box 16"/>
          <p:cNvSpPr txBox="1">
            <a:spLocks noChangeArrowheads="1"/>
          </p:cNvSpPr>
          <p:nvPr/>
        </p:nvSpPr>
        <p:spPr bwMode="auto">
          <a:xfrm>
            <a:off x="5358045" y="4589359"/>
            <a:ext cx="1620900" cy="307777"/>
          </a:xfrm>
          <a:prstGeom prst="rect">
            <a:avLst/>
          </a:prstGeom>
          <a:noFill/>
          <a:ln w="12700">
            <a:noFill/>
            <a:miter lim="800000"/>
            <a:headEnd/>
            <a:tailEnd/>
          </a:ln>
        </p:spPr>
        <p:txBody>
          <a:bodyPr wrap="square">
            <a:spAutoFit/>
          </a:bodyPr>
          <a:lstStyle/>
          <a:p>
            <a:pPr algn="ctr"/>
            <a:r>
              <a:rPr lang="en-GB" sz="1400" dirty="0" smtClean="0">
                <a:solidFill>
                  <a:srgbClr val="990033"/>
                </a:solidFill>
              </a:rPr>
              <a:t>Change predictions</a:t>
            </a:r>
            <a:endParaRPr lang="en-US" sz="1400" dirty="0">
              <a:solidFill>
                <a:srgbClr val="990033"/>
              </a:solidFill>
            </a:endParaRPr>
          </a:p>
        </p:txBody>
      </p:sp>
      <p:sp>
        <p:nvSpPr>
          <p:cNvPr id="10253" name="Text Box 17"/>
          <p:cNvSpPr txBox="1">
            <a:spLocks noChangeArrowheads="1"/>
          </p:cNvSpPr>
          <p:nvPr/>
        </p:nvSpPr>
        <p:spPr bwMode="auto">
          <a:xfrm>
            <a:off x="2792760" y="4194085"/>
            <a:ext cx="1080120" cy="369332"/>
          </a:xfrm>
          <a:prstGeom prst="rect">
            <a:avLst/>
          </a:prstGeom>
          <a:solidFill>
            <a:schemeClr val="accent2">
              <a:lumMod val="50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GB" dirty="0">
                <a:solidFill>
                  <a:schemeClr val="bg1"/>
                </a:solidFill>
                <a:cs typeface="Arial" charset="0"/>
              </a:rPr>
              <a:t>Action</a:t>
            </a:r>
            <a:endParaRPr lang="en-US" dirty="0">
              <a:solidFill>
                <a:schemeClr val="bg1"/>
              </a:solidFill>
              <a:cs typeface="Arial" charset="0"/>
            </a:endParaRPr>
          </a:p>
        </p:txBody>
      </p:sp>
      <p:sp>
        <p:nvSpPr>
          <p:cNvPr id="2" name="Text Box 18"/>
          <p:cNvSpPr txBox="1">
            <a:spLocks noChangeArrowheads="1"/>
          </p:cNvSpPr>
          <p:nvPr/>
        </p:nvSpPr>
        <p:spPr bwMode="auto">
          <a:xfrm>
            <a:off x="5610218" y="4202912"/>
            <a:ext cx="1091966" cy="369332"/>
          </a:xfrm>
          <a:prstGeom prst="rect">
            <a:avLst/>
          </a:prstGeom>
          <a:solidFill>
            <a:srgbClr val="990033"/>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GB" dirty="0">
                <a:solidFill>
                  <a:schemeClr val="bg1"/>
                </a:solidFill>
                <a:cs typeface="Arial" charset="0"/>
              </a:rPr>
              <a:t>Perception</a:t>
            </a:r>
            <a:endParaRPr lang="en-US" dirty="0">
              <a:solidFill>
                <a:schemeClr val="bg1"/>
              </a:solidFill>
              <a:cs typeface="Arial" charset="0"/>
            </a:endParaRPr>
          </a:p>
        </p:txBody>
      </p:sp>
      <p:cxnSp>
        <p:nvCxnSpPr>
          <p:cNvPr id="10261" name="AutoShape 19"/>
          <p:cNvCxnSpPr>
            <a:cxnSpLocks noChangeShapeType="1"/>
            <a:stCxn id="10251" idx="2"/>
            <a:endCxn id="10253" idx="3"/>
          </p:cNvCxnSpPr>
          <p:nvPr/>
        </p:nvCxnSpPr>
        <p:spPr bwMode="auto">
          <a:xfrm rot="5400000">
            <a:off x="3556657" y="3213990"/>
            <a:ext cx="1480984" cy="848538"/>
          </a:xfrm>
          <a:prstGeom prst="curvedConnector2">
            <a:avLst/>
          </a:prstGeom>
          <a:noFill/>
          <a:ln w="9525">
            <a:solidFill>
              <a:srgbClr val="FF3300"/>
            </a:solidFill>
            <a:round/>
            <a:headEnd/>
            <a:tailEnd type="triangle" w="med" len="med"/>
          </a:ln>
        </p:spPr>
      </p:cxnSp>
      <p:cxnSp>
        <p:nvCxnSpPr>
          <p:cNvPr id="10262" name="AutoShape 20"/>
          <p:cNvCxnSpPr>
            <a:cxnSpLocks noChangeShapeType="1"/>
            <a:stCxn id="10251" idx="2"/>
            <a:endCxn id="2" idx="1"/>
          </p:cNvCxnSpPr>
          <p:nvPr/>
        </p:nvCxnSpPr>
        <p:spPr bwMode="auto">
          <a:xfrm rot="16200000" flipH="1">
            <a:off x="4420913" y="3198272"/>
            <a:ext cx="1489811" cy="888800"/>
          </a:xfrm>
          <a:prstGeom prst="curvedConnector2">
            <a:avLst/>
          </a:prstGeom>
          <a:noFill/>
          <a:ln w="9525">
            <a:solidFill>
              <a:srgbClr val="FF3300"/>
            </a:solidFill>
            <a:round/>
            <a:headEnd/>
            <a:tailEnd type="triangle" w="med" len="med"/>
          </a:ln>
        </p:spPr>
      </p:cxnSp>
      <p:cxnSp>
        <p:nvCxnSpPr>
          <p:cNvPr id="10263" name="AutoShape 21"/>
          <p:cNvCxnSpPr>
            <a:cxnSpLocks noChangeShapeType="1"/>
            <a:stCxn id="10253" idx="1"/>
            <a:endCxn id="10244" idx="4"/>
          </p:cNvCxnSpPr>
          <p:nvPr/>
        </p:nvCxnSpPr>
        <p:spPr bwMode="auto">
          <a:xfrm rot="10800000">
            <a:off x="2117686" y="3702573"/>
            <a:ext cx="675075" cy="676179"/>
          </a:xfrm>
          <a:prstGeom prst="curvedConnector2">
            <a:avLst/>
          </a:prstGeom>
          <a:noFill/>
          <a:ln w="9525">
            <a:solidFill>
              <a:schemeClr val="tx1"/>
            </a:solidFill>
            <a:round/>
            <a:headEnd/>
            <a:tailEnd type="triangle" w="med" len="med"/>
          </a:ln>
        </p:spPr>
      </p:cxnSp>
      <p:cxnSp>
        <p:nvCxnSpPr>
          <p:cNvPr id="10264" name="AutoShape 22"/>
          <p:cNvCxnSpPr>
            <a:cxnSpLocks noChangeShapeType="1"/>
            <a:stCxn id="2" idx="3"/>
            <a:endCxn id="205833" idx="4"/>
          </p:cNvCxnSpPr>
          <p:nvPr/>
        </p:nvCxnSpPr>
        <p:spPr bwMode="auto">
          <a:xfrm flipV="1">
            <a:off x="6702184" y="4014065"/>
            <a:ext cx="751553" cy="373513"/>
          </a:xfrm>
          <a:prstGeom prst="curvedConnector2">
            <a:avLst/>
          </a:prstGeom>
          <a:noFill/>
          <a:ln w="9525">
            <a:solidFill>
              <a:srgbClr val="990033"/>
            </a:solidFill>
            <a:round/>
            <a:headEnd/>
            <a:tailEnd type="triangle" w="med" len="med"/>
          </a:ln>
        </p:spPr>
      </p:cxn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4" name="Picture 4"/>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296816" y="1898830"/>
            <a:ext cx="3103683" cy="2953841"/>
          </a:xfrm>
          <a:prstGeom prst="rect">
            <a:avLst/>
          </a:prstGeom>
          <a:noFill/>
          <a:ln w="9525">
            <a:noFill/>
            <a:miter lim="800000"/>
            <a:headEnd/>
            <a:tailEnd/>
          </a:ln>
        </p:spPr>
      </p:pic>
      <p:pic>
        <p:nvPicPr>
          <p:cNvPr id="14340" name="Picture 4" descr="Picture2"/>
          <p:cNvPicPr>
            <a:picLocks noChangeAspect="1" noChangeArrowheads="1"/>
          </p:cNvPicPr>
          <p:nvPr/>
        </p:nvPicPr>
        <p:blipFill>
          <a:blip r:embed="rId3" cstate="print"/>
          <a:srcRect/>
          <a:stretch>
            <a:fillRect/>
          </a:stretch>
        </p:blipFill>
        <p:spPr bwMode="auto">
          <a:xfrm>
            <a:off x="0" y="0"/>
            <a:ext cx="868363" cy="1954213"/>
          </a:xfrm>
          <a:prstGeom prst="rect">
            <a:avLst/>
          </a:prstGeom>
          <a:noFill/>
          <a:ln w="9525">
            <a:noFill/>
            <a:miter lim="800000"/>
            <a:headEnd/>
            <a:tailEnd/>
          </a:ln>
        </p:spPr>
      </p:pic>
      <p:sp>
        <p:nvSpPr>
          <p:cNvPr id="14341" name="Text Box 5"/>
          <p:cNvSpPr txBox="1">
            <a:spLocks noChangeArrowheads="1"/>
          </p:cNvSpPr>
          <p:nvPr/>
        </p:nvSpPr>
        <p:spPr bwMode="auto">
          <a:xfrm>
            <a:off x="2702750" y="1988840"/>
            <a:ext cx="4896544" cy="4023447"/>
          </a:xfrm>
          <a:prstGeom prst="rect">
            <a:avLst/>
          </a:prstGeom>
          <a:noFill/>
          <a:ln w="12700">
            <a:noFill/>
            <a:miter lim="800000"/>
            <a:headEnd/>
            <a:tailEnd/>
          </a:ln>
        </p:spPr>
        <p:txBody>
          <a:bodyPr wrap="none"/>
          <a:lstStyle/>
          <a:p>
            <a:endParaRPr lang="en-US" altLang="ja-JP" sz="1600" dirty="0">
              <a:solidFill>
                <a:srgbClr val="990033"/>
              </a:solidFill>
              <a:ea typeface="MS Mincho"/>
              <a:cs typeface="MS Mincho"/>
            </a:endParaRPr>
          </a:p>
          <a:p>
            <a:r>
              <a:rPr lang="en-US" altLang="ja-JP" sz="1600" dirty="0" smtClean="0">
                <a:solidFill>
                  <a:srgbClr val="990033"/>
                </a:solidFill>
                <a:ea typeface="MS Mincho"/>
                <a:cs typeface="MS Mincho"/>
              </a:rPr>
              <a:t>Active inference, predictive coding and precision</a:t>
            </a:r>
            <a:endParaRPr lang="en-US" altLang="ja-JP" sz="1600" dirty="0">
              <a:solidFill>
                <a:srgbClr val="990033"/>
              </a:solidFill>
              <a:ea typeface="MS Mincho"/>
              <a:cs typeface="MS Mincho"/>
            </a:endParaRPr>
          </a:p>
          <a:p>
            <a:endParaRPr lang="en-US" altLang="ja-JP" sz="1600" dirty="0">
              <a:solidFill>
                <a:srgbClr val="990033"/>
              </a:solidFill>
              <a:ea typeface="MS Mincho"/>
              <a:cs typeface="MS Mincho"/>
            </a:endParaRPr>
          </a:p>
          <a:p>
            <a:r>
              <a:rPr lang="en-US" altLang="ja-JP" sz="1600" dirty="0" smtClean="0">
                <a:solidFill>
                  <a:srgbClr val="990033"/>
                </a:solidFill>
                <a:ea typeface="MS Mincho"/>
                <a:cs typeface="MS Mincho"/>
              </a:rPr>
              <a:t>Precision and false inference</a:t>
            </a:r>
            <a:endParaRPr lang="en-US" altLang="ja-JP" sz="1600" dirty="0">
              <a:solidFill>
                <a:srgbClr val="990033"/>
              </a:solidFill>
              <a:ea typeface="MS Mincho"/>
              <a:cs typeface="MS Mincho"/>
            </a:endParaRPr>
          </a:p>
          <a:p>
            <a:endParaRPr lang="en-US" altLang="ja-JP" sz="1600" dirty="0">
              <a:solidFill>
                <a:srgbClr val="990033"/>
              </a:solidFill>
              <a:ea typeface="MS Mincho"/>
              <a:cs typeface="MS Mincho"/>
            </a:endParaRPr>
          </a:p>
          <a:p>
            <a:r>
              <a:rPr lang="en-US" altLang="ja-JP" sz="1600" dirty="0" smtClean="0">
                <a:solidFill>
                  <a:srgbClr val="990033"/>
                </a:solidFill>
                <a:ea typeface="MS Mincho"/>
                <a:cs typeface="MS Mincho"/>
              </a:rPr>
              <a:t>Simulations of :</a:t>
            </a:r>
          </a:p>
          <a:p>
            <a:endParaRPr lang="en-US" altLang="ja-JP" sz="1600" dirty="0" smtClean="0">
              <a:solidFill>
                <a:srgbClr val="990033"/>
              </a:solidFill>
              <a:ea typeface="MS Mincho"/>
              <a:cs typeface="MS Mincho"/>
            </a:endParaRPr>
          </a:p>
          <a:p>
            <a:pPr lvl="1">
              <a:lnSpc>
                <a:spcPct val="150000"/>
              </a:lnSpc>
            </a:pPr>
            <a:r>
              <a:rPr lang="en-US" altLang="ja-JP" sz="1200" dirty="0" smtClean="0">
                <a:solidFill>
                  <a:srgbClr val="990033"/>
                </a:solidFill>
                <a:ea typeface="MS Mincho"/>
                <a:cs typeface="MS Mincho"/>
              </a:rPr>
              <a:t>Auditory perception (and omission related responses)</a:t>
            </a:r>
          </a:p>
          <a:p>
            <a:pPr lvl="1">
              <a:lnSpc>
                <a:spcPct val="150000"/>
              </a:lnSpc>
            </a:pPr>
            <a:r>
              <a:rPr lang="en-US" altLang="ja-JP" sz="1200" dirty="0" smtClean="0">
                <a:solidFill>
                  <a:srgbClr val="990033"/>
                </a:solidFill>
                <a:ea typeface="MS Mincho"/>
                <a:cs typeface="MS Mincho"/>
              </a:rPr>
              <a:t>Handwriting (and action observation)</a:t>
            </a:r>
          </a:p>
          <a:p>
            <a:pPr lvl="1">
              <a:lnSpc>
                <a:spcPct val="150000"/>
              </a:lnSpc>
            </a:pPr>
            <a:r>
              <a:rPr lang="en-US" altLang="ja-JP" sz="1200" dirty="0" smtClean="0">
                <a:solidFill>
                  <a:srgbClr val="990033"/>
                </a:solidFill>
                <a:ea typeface="MS Mincho"/>
                <a:cs typeface="MS Mincho"/>
              </a:rPr>
              <a:t>Smooth pursuit eye movements (under occlusion)</a:t>
            </a:r>
          </a:p>
          <a:p>
            <a:pPr lvl="1">
              <a:lnSpc>
                <a:spcPct val="150000"/>
              </a:lnSpc>
            </a:pPr>
            <a:r>
              <a:rPr lang="en-US" altLang="ja-JP" sz="1200" dirty="0" smtClean="0">
                <a:solidFill>
                  <a:srgbClr val="990033"/>
                </a:solidFill>
                <a:ea typeface="MS Mincho"/>
                <a:cs typeface="MS Mincho"/>
              </a:rPr>
              <a:t>Sensory attenuation (and the force matching illusion)</a:t>
            </a:r>
          </a:p>
          <a:p>
            <a:endParaRPr lang="en-US" altLang="ja-JP" sz="1600" dirty="0" smtClean="0">
              <a:solidFill>
                <a:srgbClr val="990033"/>
              </a:solidFill>
              <a:ea typeface="MS Mincho"/>
              <a:cs typeface="MS Mincho"/>
            </a:endParaRPr>
          </a:p>
          <a:p>
            <a:endParaRPr lang="en-US" altLang="ja-JP" sz="1600" dirty="0" smtClean="0">
              <a:solidFill>
                <a:srgbClr val="990033"/>
              </a:solidFill>
              <a:ea typeface="MS Mincho"/>
              <a:cs typeface="MS Mincho"/>
            </a:endParaRPr>
          </a:p>
          <a:p>
            <a:endParaRPr lang="en-US" altLang="ja-JP" sz="1600" dirty="0" smtClean="0">
              <a:solidFill>
                <a:srgbClr val="990033"/>
              </a:solidFill>
              <a:ea typeface="MS Mincho"/>
              <a:cs typeface="MS Mincho"/>
            </a:endParaRPr>
          </a:p>
          <a:p>
            <a:endParaRPr lang="en-US" sz="1600" dirty="0" smtClean="0">
              <a:solidFill>
                <a:srgbClr val="990033"/>
              </a:solidFill>
              <a:ea typeface="MS Mincho"/>
            </a:endParaRPr>
          </a:p>
          <a:p>
            <a:endParaRPr lang="en-GB" sz="1200" dirty="0">
              <a:solidFill>
                <a:srgbClr val="990033"/>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0"/>
          <p:cNvGrpSpPr>
            <a:grpSpLocks/>
          </p:cNvGrpSpPr>
          <p:nvPr/>
        </p:nvGrpSpPr>
        <p:grpSpPr bwMode="auto">
          <a:xfrm>
            <a:off x="1928664" y="1846167"/>
            <a:ext cx="1295400" cy="2949575"/>
            <a:chOff x="1079" y="436"/>
            <a:chExt cx="816" cy="1858"/>
          </a:xfrm>
        </p:grpSpPr>
        <p:sp>
          <p:nvSpPr>
            <p:cNvPr id="3087" name="AutoShape 211"/>
            <p:cNvSpPr>
              <a:spLocks noChangeArrowheads="1"/>
            </p:cNvSpPr>
            <p:nvPr/>
          </p:nvSpPr>
          <p:spPr bwMode="auto">
            <a:xfrm>
              <a:off x="1396" y="525"/>
              <a:ext cx="499" cy="1724"/>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3088" name="Oval 213"/>
            <p:cNvSpPr>
              <a:spLocks noChangeArrowheads="1"/>
            </p:cNvSpPr>
            <p:nvPr/>
          </p:nvSpPr>
          <p:spPr bwMode="auto">
            <a:xfrm>
              <a:off x="1532" y="1661"/>
              <a:ext cx="227" cy="226"/>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3089" name="Object 214"/>
            <p:cNvGraphicFramePr>
              <a:graphicFrameLocks noChangeAspect="1"/>
            </p:cNvGraphicFramePr>
            <p:nvPr/>
          </p:nvGraphicFramePr>
          <p:xfrm>
            <a:off x="1577" y="1706"/>
            <a:ext cx="144" cy="128"/>
          </p:xfrm>
          <a:graphic>
            <a:graphicData uri="http://schemas.openxmlformats.org/presentationml/2006/ole">
              <p:oleObj spid="_x0000_s275538" name="Equation" r:id="rId5" imgW="228501" imgH="203112" progId="Equation.DSMT4">
                <p:embed/>
              </p:oleObj>
            </a:graphicData>
          </a:graphic>
        </p:graphicFrame>
        <p:sp>
          <p:nvSpPr>
            <p:cNvPr id="3090" name="Oval 216"/>
            <p:cNvSpPr>
              <a:spLocks noChangeArrowheads="1"/>
            </p:cNvSpPr>
            <p:nvPr/>
          </p:nvSpPr>
          <p:spPr bwMode="auto">
            <a:xfrm>
              <a:off x="1532" y="1207"/>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091" name="Object 217"/>
            <p:cNvGraphicFramePr>
              <a:graphicFrameLocks noChangeAspect="1"/>
            </p:cNvGraphicFramePr>
            <p:nvPr/>
          </p:nvGraphicFramePr>
          <p:xfrm>
            <a:off x="1577" y="1252"/>
            <a:ext cx="144" cy="128"/>
          </p:xfrm>
          <a:graphic>
            <a:graphicData uri="http://schemas.openxmlformats.org/presentationml/2006/ole">
              <p:oleObj spid="_x0000_s275539" name="Equation" r:id="rId6" imgW="228501" imgH="203112" progId="Equation.DSMT4">
                <p:embed/>
              </p:oleObj>
            </a:graphicData>
          </a:graphic>
        </p:graphicFrame>
        <p:sp>
          <p:nvSpPr>
            <p:cNvPr id="3092" name="Oval 219"/>
            <p:cNvSpPr>
              <a:spLocks noChangeArrowheads="1"/>
            </p:cNvSpPr>
            <p:nvPr/>
          </p:nvSpPr>
          <p:spPr bwMode="auto">
            <a:xfrm>
              <a:off x="1532" y="890"/>
              <a:ext cx="227" cy="226"/>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3093" name="Object 220"/>
            <p:cNvGraphicFramePr>
              <a:graphicFrameLocks noChangeAspect="1"/>
            </p:cNvGraphicFramePr>
            <p:nvPr/>
          </p:nvGraphicFramePr>
          <p:xfrm>
            <a:off x="1573" y="935"/>
            <a:ext cx="152" cy="128"/>
          </p:xfrm>
          <a:graphic>
            <a:graphicData uri="http://schemas.openxmlformats.org/presentationml/2006/ole">
              <p:oleObj spid="_x0000_s275540" name="Equation" r:id="rId7" imgW="241195" imgH="203112" progId="Equation.DSMT4">
                <p:embed/>
              </p:oleObj>
            </a:graphicData>
          </a:graphic>
        </p:graphicFrame>
        <p:sp>
          <p:nvSpPr>
            <p:cNvPr id="3094" name="Oval 222"/>
            <p:cNvSpPr>
              <a:spLocks noChangeArrowheads="1"/>
            </p:cNvSpPr>
            <p:nvPr/>
          </p:nvSpPr>
          <p:spPr bwMode="auto">
            <a:xfrm>
              <a:off x="1532" y="436"/>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095" name="Object 223"/>
            <p:cNvGraphicFramePr>
              <a:graphicFrameLocks noChangeAspect="1"/>
            </p:cNvGraphicFramePr>
            <p:nvPr/>
          </p:nvGraphicFramePr>
          <p:xfrm>
            <a:off x="1573" y="481"/>
            <a:ext cx="152" cy="128"/>
          </p:xfrm>
          <a:graphic>
            <a:graphicData uri="http://schemas.openxmlformats.org/presentationml/2006/ole">
              <p:oleObj spid="_x0000_s275541" name="Equation" r:id="rId8" imgW="241195" imgH="203112" progId="Equation.DSMT4">
                <p:embed/>
              </p:oleObj>
            </a:graphicData>
          </a:graphic>
        </p:graphicFrame>
        <p:sp>
          <p:nvSpPr>
            <p:cNvPr id="3096" name="Oval 225"/>
            <p:cNvSpPr>
              <a:spLocks noChangeArrowheads="1"/>
            </p:cNvSpPr>
            <p:nvPr/>
          </p:nvSpPr>
          <p:spPr bwMode="auto">
            <a:xfrm>
              <a:off x="1079" y="890"/>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097" name="Object 226"/>
            <p:cNvGraphicFramePr>
              <a:graphicFrameLocks noChangeAspect="1"/>
            </p:cNvGraphicFramePr>
            <p:nvPr/>
          </p:nvGraphicFramePr>
          <p:xfrm>
            <a:off x="1124" y="917"/>
            <a:ext cx="176" cy="152"/>
          </p:xfrm>
          <a:graphic>
            <a:graphicData uri="http://schemas.openxmlformats.org/presentationml/2006/ole">
              <p:oleObj spid="_x0000_s275542" name="Equation" r:id="rId9" imgW="279279" imgH="241195" progId="Equation.DSMT4">
                <p:embed/>
              </p:oleObj>
            </a:graphicData>
          </a:graphic>
        </p:graphicFrame>
        <p:cxnSp>
          <p:nvCxnSpPr>
            <p:cNvPr id="3098" name="AutoShape 228"/>
            <p:cNvCxnSpPr>
              <a:cxnSpLocks noChangeShapeType="1"/>
              <a:stCxn id="3094" idx="4"/>
              <a:endCxn id="3092" idx="0"/>
            </p:cNvCxnSpPr>
            <p:nvPr/>
          </p:nvCxnSpPr>
          <p:spPr bwMode="auto">
            <a:xfrm>
              <a:off x="1646" y="662"/>
              <a:ext cx="0" cy="228"/>
            </a:xfrm>
            <a:prstGeom prst="straightConnector1">
              <a:avLst/>
            </a:prstGeom>
            <a:noFill/>
            <a:ln w="9525">
              <a:solidFill>
                <a:schemeClr val="tx1"/>
              </a:solidFill>
              <a:round/>
              <a:headEnd/>
              <a:tailEnd type="triangle" w="med" len="med"/>
            </a:ln>
          </p:spPr>
        </p:cxnSp>
        <p:cxnSp>
          <p:nvCxnSpPr>
            <p:cNvPr id="3099" name="AutoShape 229"/>
            <p:cNvCxnSpPr>
              <a:cxnSpLocks noChangeShapeType="1"/>
              <a:stCxn id="3092" idx="4"/>
              <a:endCxn id="3090" idx="0"/>
            </p:cNvCxnSpPr>
            <p:nvPr/>
          </p:nvCxnSpPr>
          <p:spPr bwMode="auto">
            <a:xfrm>
              <a:off x="1646" y="1116"/>
              <a:ext cx="0" cy="91"/>
            </a:xfrm>
            <a:prstGeom prst="straightConnector1">
              <a:avLst/>
            </a:prstGeom>
            <a:noFill/>
            <a:ln w="9525">
              <a:solidFill>
                <a:schemeClr val="tx1"/>
              </a:solidFill>
              <a:round/>
              <a:headEnd/>
              <a:tailEnd type="triangle" w="med" len="med"/>
            </a:ln>
          </p:spPr>
        </p:cxnSp>
        <p:cxnSp>
          <p:nvCxnSpPr>
            <p:cNvPr id="3100" name="AutoShape 230"/>
            <p:cNvCxnSpPr>
              <a:cxnSpLocks noChangeShapeType="1"/>
              <a:stCxn id="3090" idx="4"/>
              <a:endCxn id="3088" idx="0"/>
            </p:cNvCxnSpPr>
            <p:nvPr/>
          </p:nvCxnSpPr>
          <p:spPr bwMode="auto">
            <a:xfrm>
              <a:off x="1646" y="1433"/>
              <a:ext cx="0" cy="228"/>
            </a:xfrm>
            <a:prstGeom prst="straightConnector1">
              <a:avLst/>
            </a:prstGeom>
            <a:noFill/>
            <a:ln w="9525">
              <a:solidFill>
                <a:schemeClr val="tx1"/>
              </a:solidFill>
              <a:round/>
              <a:headEnd/>
              <a:tailEnd type="triangle" w="med" len="med"/>
            </a:ln>
          </p:spPr>
        </p:cxnSp>
        <p:cxnSp>
          <p:nvCxnSpPr>
            <p:cNvPr id="3103" name="AutoShape 236"/>
            <p:cNvCxnSpPr>
              <a:cxnSpLocks noChangeShapeType="1"/>
              <a:stCxn id="3088" idx="4"/>
              <a:endCxn id="3101" idx="0"/>
            </p:cNvCxnSpPr>
            <p:nvPr/>
          </p:nvCxnSpPr>
          <p:spPr bwMode="auto">
            <a:xfrm>
              <a:off x="1646" y="1887"/>
              <a:ext cx="0" cy="90"/>
            </a:xfrm>
            <a:prstGeom prst="straightConnector1">
              <a:avLst/>
            </a:prstGeom>
            <a:noFill/>
            <a:ln w="9525">
              <a:solidFill>
                <a:schemeClr val="tx1"/>
              </a:solidFill>
              <a:round/>
              <a:headEnd/>
              <a:tailEnd type="triangle" w="med" len="med"/>
            </a:ln>
          </p:spPr>
        </p:cxnSp>
        <p:sp>
          <p:nvSpPr>
            <p:cNvPr id="3105" name="Oval 238"/>
            <p:cNvSpPr>
              <a:spLocks noChangeArrowheads="1"/>
            </p:cNvSpPr>
            <p:nvPr/>
          </p:nvSpPr>
          <p:spPr bwMode="auto">
            <a:xfrm>
              <a:off x="1396" y="2204"/>
              <a:ext cx="499" cy="90"/>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3107" name="Oval 242"/>
            <p:cNvSpPr>
              <a:spLocks noChangeArrowheads="1"/>
            </p:cNvSpPr>
            <p:nvPr/>
          </p:nvSpPr>
          <p:spPr bwMode="auto">
            <a:xfrm>
              <a:off x="1079" y="436"/>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08" name="Object 243"/>
            <p:cNvGraphicFramePr>
              <a:graphicFrameLocks noChangeAspect="1"/>
            </p:cNvGraphicFramePr>
            <p:nvPr/>
          </p:nvGraphicFramePr>
          <p:xfrm>
            <a:off x="1127" y="463"/>
            <a:ext cx="168" cy="152"/>
          </p:xfrm>
          <a:graphic>
            <a:graphicData uri="http://schemas.openxmlformats.org/presentationml/2006/ole">
              <p:oleObj spid="_x0000_s275543" name="Equation" r:id="rId10" imgW="266469" imgH="241091" progId="Equation.DSMT4">
                <p:embed/>
              </p:oleObj>
            </a:graphicData>
          </a:graphic>
        </p:graphicFrame>
        <p:sp>
          <p:nvSpPr>
            <p:cNvPr id="3109" name="Oval 245"/>
            <p:cNvSpPr>
              <a:spLocks noChangeArrowheads="1"/>
            </p:cNvSpPr>
            <p:nvPr/>
          </p:nvSpPr>
          <p:spPr bwMode="auto">
            <a:xfrm>
              <a:off x="1079" y="1208"/>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0" name="Object 246"/>
            <p:cNvGraphicFramePr>
              <a:graphicFrameLocks noChangeAspect="1"/>
            </p:cNvGraphicFramePr>
            <p:nvPr/>
          </p:nvGraphicFramePr>
          <p:xfrm>
            <a:off x="1124" y="1236"/>
            <a:ext cx="176" cy="152"/>
          </p:xfrm>
          <a:graphic>
            <a:graphicData uri="http://schemas.openxmlformats.org/presentationml/2006/ole">
              <p:oleObj spid="_x0000_s275544" name="Equation" r:id="rId11" imgW="279279" imgH="241195" progId="Equation.DSMT4">
                <p:embed/>
              </p:oleObj>
            </a:graphicData>
          </a:graphic>
        </p:graphicFrame>
        <p:sp>
          <p:nvSpPr>
            <p:cNvPr id="3111" name="Oval 248"/>
            <p:cNvSpPr>
              <a:spLocks noChangeArrowheads="1"/>
            </p:cNvSpPr>
            <p:nvPr/>
          </p:nvSpPr>
          <p:spPr bwMode="auto">
            <a:xfrm>
              <a:off x="1079" y="1661"/>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2" name="Object 249"/>
            <p:cNvGraphicFramePr>
              <a:graphicFrameLocks noChangeAspect="1"/>
            </p:cNvGraphicFramePr>
            <p:nvPr/>
          </p:nvGraphicFramePr>
          <p:xfrm>
            <a:off x="1129" y="1688"/>
            <a:ext cx="160" cy="152"/>
          </p:xfrm>
          <a:graphic>
            <a:graphicData uri="http://schemas.openxmlformats.org/presentationml/2006/ole">
              <p:oleObj spid="_x0000_s275545" name="Equation" r:id="rId12" imgW="253890" imgH="241195" progId="Equation.DSMT4">
                <p:embed/>
              </p:oleObj>
            </a:graphicData>
          </a:graphic>
        </p:graphicFrame>
        <p:sp>
          <p:nvSpPr>
            <p:cNvPr id="3113" name="Oval 251"/>
            <p:cNvSpPr>
              <a:spLocks noChangeArrowheads="1"/>
            </p:cNvSpPr>
            <p:nvPr/>
          </p:nvSpPr>
          <p:spPr bwMode="auto">
            <a:xfrm>
              <a:off x="1079" y="1979"/>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4" name="Object 252"/>
            <p:cNvGraphicFramePr>
              <a:graphicFrameLocks noChangeAspect="1"/>
            </p:cNvGraphicFramePr>
            <p:nvPr/>
          </p:nvGraphicFramePr>
          <p:xfrm>
            <a:off x="1129" y="2007"/>
            <a:ext cx="160" cy="152"/>
          </p:xfrm>
          <a:graphic>
            <a:graphicData uri="http://schemas.openxmlformats.org/presentationml/2006/ole">
              <p:oleObj spid="_x0000_s275546" name="Equation" r:id="rId13" imgW="253890" imgH="241195" progId="Equation.DSMT4">
                <p:embed/>
              </p:oleObj>
            </a:graphicData>
          </a:graphic>
        </p:graphicFrame>
        <p:cxnSp>
          <p:nvCxnSpPr>
            <p:cNvPr id="3115" name="AutoShape 253"/>
            <p:cNvCxnSpPr>
              <a:cxnSpLocks noChangeShapeType="1"/>
              <a:stCxn id="3111" idx="6"/>
              <a:endCxn id="3088" idx="2"/>
            </p:cNvCxnSpPr>
            <p:nvPr/>
          </p:nvCxnSpPr>
          <p:spPr bwMode="auto">
            <a:xfrm>
              <a:off x="1306" y="1774"/>
              <a:ext cx="226" cy="0"/>
            </a:xfrm>
            <a:prstGeom prst="straightConnector1">
              <a:avLst/>
            </a:prstGeom>
            <a:noFill/>
            <a:ln w="9525">
              <a:solidFill>
                <a:schemeClr val="bg2"/>
              </a:solidFill>
              <a:round/>
              <a:headEnd/>
              <a:tailEnd type="triangle" w="med" len="med"/>
            </a:ln>
          </p:spPr>
        </p:cxnSp>
        <p:cxnSp>
          <p:nvCxnSpPr>
            <p:cNvPr id="3116" name="AutoShape 255"/>
            <p:cNvCxnSpPr>
              <a:cxnSpLocks noChangeShapeType="1"/>
              <a:stCxn id="3113" idx="6"/>
              <a:endCxn id="3101" idx="2"/>
            </p:cNvCxnSpPr>
            <p:nvPr/>
          </p:nvCxnSpPr>
          <p:spPr bwMode="auto">
            <a:xfrm flipV="1">
              <a:off x="1306" y="2090"/>
              <a:ext cx="226" cy="2"/>
            </a:xfrm>
            <a:prstGeom prst="straightConnector1">
              <a:avLst/>
            </a:prstGeom>
            <a:noFill/>
            <a:ln w="9525">
              <a:solidFill>
                <a:schemeClr val="bg2"/>
              </a:solidFill>
              <a:round/>
              <a:headEnd/>
              <a:tailEnd type="triangle" w="med" len="med"/>
            </a:ln>
          </p:spPr>
        </p:cxnSp>
        <p:cxnSp>
          <p:nvCxnSpPr>
            <p:cNvPr id="3117" name="AutoShape 256"/>
            <p:cNvCxnSpPr>
              <a:cxnSpLocks noChangeShapeType="1"/>
              <a:stCxn id="3109" idx="6"/>
              <a:endCxn id="3090" idx="2"/>
            </p:cNvCxnSpPr>
            <p:nvPr/>
          </p:nvCxnSpPr>
          <p:spPr bwMode="auto">
            <a:xfrm flipV="1">
              <a:off x="1306" y="1320"/>
              <a:ext cx="226" cy="1"/>
            </a:xfrm>
            <a:prstGeom prst="straightConnector1">
              <a:avLst/>
            </a:prstGeom>
            <a:noFill/>
            <a:ln w="9525">
              <a:solidFill>
                <a:schemeClr val="bg2"/>
              </a:solidFill>
              <a:round/>
              <a:headEnd/>
              <a:tailEnd type="triangle" w="med" len="med"/>
            </a:ln>
          </p:spPr>
        </p:cxnSp>
        <p:cxnSp>
          <p:nvCxnSpPr>
            <p:cNvPr id="3118" name="AutoShape 257"/>
            <p:cNvCxnSpPr>
              <a:cxnSpLocks noChangeShapeType="1"/>
              <a:stCxn id="3096" idx="6"/>
              <a:endCxn id="3092" idx="2"/>
            </p:cNvCxnSpPr>
            <p:nvPr/>
          </p:nvCxnSpPr>
          <p:spPr bwMode="auto">
            <a:xfrm>
              <a:off x="1306" y="1003"/>
              <a:ext cx="226" cy="0"/>
            </a:xfrm>
            <a:prstGeom prst="straightConnector1">
              <a:avLst/>
            </a:prstGeom>
            <a:noFill/>
            <a:ln w="9525">
              <a:solidFill>
                <a:schemeClr val="bg2"/>
              </a:solidFill>
              <a:round/>
              <a:headEnd/>
              <a:tailEnd type="triangle" w="med" len="med"/>
            </a:ln>
          </p:spPr>
        </p:cxnSp>
        <p:cxnSp>
          <p:nvCxnSpPr>
            <p:cNvPr id="3119" name="AutoShape 258"/>
            <p:cNvCxnSpPr>
              <a:cxnSpLocks noChangeShapeType="1"/>
              <a:stCxn id="3107" idx="6"/>
              <a:endCxn id="3094" idx="2"/>
            </p:cNvCxnSpPr>
            <p:nvPr/>
          </p:nvCxnSpPr>
          <p:spPr bwMode="auto">
            <a:xfrm>
              <a:off x="1306" y="549"/>
              <a:ext cx="226" cy="0"/>
            </a:xfrm>
            <a:prstGeom prst="straightConnector1">
              <a:avLst/>
            </a:prstGeom>
            <a:noFill/>
            <a:ln w="9525">
              <a:solidFill>
                <a:schemeClr val="bg2"/>
              </a:solidFill>
              <a:round/>
              <a:headEnd/>
              <a:tailEnd type="triangle" w="med" len="med"/>
            </a:ln>
          </p:spPr>
        </p:cxnSp>
        <p:sp>
          <p:nvSpPr>
            <p:cNvPr id="3101" name="Oval 234"/>
            <p:cNvSpPr>
              <a:spLocks noChangeArrowheads="1"/>
            </p:cNvSpPr>
            <p:nvPr/>
          </p:nvSpPr>
          <p:spPr bwMode="auto">
            <a:xfrm>
              <a:off x="1532" y="1977"/>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102" name="Object 235"/>
            <p:cNvGraphicFramePr>
              <a:graphicFrameLocks noChangeAspect="1"/>
            </p:cNvGraphicFramePr>
            <p:nvPr/>
          </p:nvGraphicFramePr>
          <p:xfrm>
            <a:off x="1573" y="2022"/>
            <a:ext cx="152" cy="128"/>
          </p:xfrm>
          <a:graphic>
            <a:graphicData uri="http://schemas.openxmlformats.org/presentationml/2006/ole">
              <p:oleObj spid="_x0000_s275547" name="Equation" r:id="rId14" imgW="241195" imgH="203112" progId="Equation.DSMT4">
                <p:embed/>
              </p:oleObj>
            </a:graphicData>
          </a:graphic>
        </p:graphicFrame>
      </p:grpSp>
      <p:sp>
        <p:nvSpPr>
          <p:cNvPr id="3084" name="Text Box 267"/>
          <p:cNvSpPr txBox="1">
            <a:spLocks noChangeArrowheads="1"/>
          </p:cNvSpPr>
          <p:nvPr/>
        </p:nvSpPr>
        <p:spPr bwMode="auto">
          <a:xfrm>
            <a:off x="1784648" y="1269553"/>
            <a:ext cx="1728788" cy="307777"/>
          </a:xfrm>
          <a:prstGeom prst="rect">
            <a:avLst/>
          </a:prstGeom>
          <a:noFill/>
          <a:ln w="9525">
            <a:noFill/>
            <a:miter lim="800000"/>
            <a:headEnd/>
            <a:tailEnd/>
          </a:ln>
        </p:spPr>
        <p:txBody>
          <a:bodyPr>
            <a:spAutoFit/>
          </a:bodyPr>
          <a:lstStyle/>
          <a:p>
            <a:pPr algn="ctr"/>
            <a:r>
              <a:rPr lang="en-GB" sz="1400" dirty="0" smtClean="0">
                <a:solidFill>
                  <a:srgbClr val="990033"/>
                </a:solidFill>
              </a:rPr>
              <a:t>A s</a:t>
            </a:r>
            <a:r>
              <a:rPr lang="en-GB" sz="1400" dirty="0" smtClean="0">
                <a:solidFill>
                  <a:srgbClr val="990033"/>
                </a:solidFill>
                <a:latin typeface="Arial Narrow" pitchFamily="34" charset="0"/>
              </a:rPr>
              <a:t>imple hierarchy</a:t>
            </a:r>
            <a:endParaRPr lang="en-GB" sz="1400" dirty="0">
              <a:solidFill>
                <a:srgbClr val="990033"/>
              </a:solidFill>
              <a:latin typeface="Arial Narrow" pitchFamily="34" charset="0"/>
            </a:endParaRPr>
          </a:p>
        </p:txBody>
      </p:sp>
      <p:sp>
        <p:nvSpPr>
          <p:cNvPr id="153" name="Text Box 116"/>
          <p:cNvSpPr txBox="1">
            <a:spLocks noChangeArrowheads="1"/>
          </p:cNvSpPr>
          <p:nvPr/>
        </p:nvSpPr>
        <p:spPr bwMode="auto">
          <a:xfrm>
            <a:off x="3368826" y="498158"/>
            <a:ext cx="3204353" cy="369332"/>
          </a:xfrm>
          <a:prstGeom prst="rect">
            <a:avLst/>
          </a:prstGeom>
          <a:noFill/>
          <a:ln w="9525">
            <a:noFill/>
            <a:miter lim="800000"/>
            <a:headEnd/>
            <a:tailEnd/>
          </a:ln>
        </p:spPr>
        <p:txBody>
          <a:bodyPr wrap="square">
            <a:spAutoFit/>
          </a:bodyPr>
          <a:lstStyle/>
          <a:p>
            <a:pPr algn="ctr"/>
            <a:r>
              <a:rPr lang="en-GB" dirty="0" smtClean="0">
                <a:solidFill>
                  <a:srgbClr val="990033"/>
                </a:solidFill>
              </a:rPr>
              <a:t>Generative models and predictions</a:t>
            </a:r>
            <a:endParaRPr lang="en-GB" dirty="0">
              <a:solidFill>
                <a:srgbClr val="990033"/>
              </a:solidFill>
            </a:endParaRPr>
          </a:p>
        </p:txBody>
      </p:sp>
      <p:pic>
        <p:nvPicPr>
          <p:cNvPr id="94" name="Picture 5" descr="A1_bad"/>
          <p:cNvPicPr>
            <a:picLocks noChangeAspect="1" noChangeArrowheads="1"/>
          </p:cNvPicPr>
          <p:nvPr/>
        </p:nvPicPr>
        <p:blipFill>
          <a:blip r:embed="rId15" cstate="print"/>
          <a:stretch>
            <a:fillRect/>
          </a:stretch>
        </p:blipFill>
        <p:spPr bwMode="auto">
          <a:xfrm>
            <a:off x="0" y="44624"/>
            <a:ext cx="1264998" cy="1584176"/>
          </a:xfrm>
          <a:prstGeom prst="rect">
            <a:avLst/>
          </a:prstGeom>
          <a:ln>
            <a:noFill/>
          </a:ln>
          <a:effectLst>
            <a:softEdge rad="112500"/>
          </a:effectLst>
        </p:spPr>
      </p:pic>
      <p:sp>
        <p:nvSpPr>
          <p:cNvPr id="98" name="Rectangle 5"/>
          <p:cNvSpPr>
            <a:spLocks noChangeArrowheads="1"/>
          </p:cNvSpPr>
          <p:nvPr/>
        </p:nvSpPr>
        <p:spPr bwMode="auto">
          <a:xfrm>
            <a:off x="6422156" y="764704"/>
            <a:ext cx="1627188" cy="16256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99" name="Picture 6"/>
          <p:cNvPicPr>
            <a:picLocks noChangeAspect="1" noChangeArrowheads="1"/>
          </p:cNvPicPr>
          <p:nvPr/>
        </p:nvPicPr>
        <p:blipFill>
          <a:blip r:embed="rId16" cstate="print">
            <a:duotone>
              <a:schemeClr val="accent3">
                <a:shade val="45000"/>
                <a:satMod val="135000"/>
              </a:schemeClr>
              <a:prstClr val="white"/>
            </a:duotone>
          </a:blip>
          <a:srcRect/>
          <a:stretch>
            <a:fillRect/>
          </a:stretch>
        </p:blipFill>
        <p:spPr bwMode="auto">
          <a:xfrm>
            <a:off x="6422156" y="1538791"/>
            <a:ext cx="765237" cy="761504"/>
          </a:xfrm>
          <a:prstGeom prst="rect">
            <a:avLst/>
          </a:prstGeom>
          <a:noFill/>
          <a:ln w="9525">
            <a:noFill/>
            <a:miter lim="800000"/>
            <a:headEnd/>
            <a:tailEnd/>
          </a:ln>
        </p:spPr>
      </p:pic>
      <p:pic>
        <p:nvPicPr>
          <p:cNvPr id="124" name="sampling.wmv">
            <a:hlinkClick r:id="" action="ppaction://media"/>
          </p:cNvPr>
          <p:cNvPicPr>
            <a:picLocks noChangeAspect="1"/>
          </p:cNvPicPr>
          <p:nvPr>
            <a:videoFile r:link="rId2"/>
            <p:extLst>
              <p:ext uri="{DAA4B4D4-6D71-4841-9C94-3DE7FCFB9230}">
                <p14:media xmlns:p14="http://schemas.microsoft.com/office/powerpoint/2010/main" xmlns="" r:embed="rId17"/>
              </p:ext>
            </p:extLst>
          </p:nvPr>
        </p:nvPicPr>
        <p:blipFill>
          <a:blip r:embed="rId18" cstate="print"/>
          <a:stretch>
            <a:fillRect/>
          </a:stretch>
        </p:blipFill>
        <p:spPr>
          <a:xfrm>
            <a:off x="5988116" y="4212666"/>
            <a:ext cx="450050" cy="450050"/>
          </a:xfrm>
          <a:prstGeom prst="rect">
            <a:avLst/>
          </a:prstGeom>
          <a:ln>
            <a:noFill/>
          </a:ln>
          <a:effectLst>
            <a:outerShdw blurRad="190500" algn="tl" rotWithShape="0">
              <a:srgbClr val="000000">
                <a:alpha val="70000"/>
              </a:srgbClr>
            </a:outerShdw>
          </a:effectLst>
        </p:spPr>
      </p:pic>
      <p:sp>
        <p:nvSpPr>
          <p:cNvPr id="127" name="Rectangle 5"/>
          <p:cNvSpPr>
            <a:spLocks noChangeArrowheads="1"/>
          </p:cNvSpPr>
          <p:nvPr/>
        </p:nvSpPr>
        <p:spPr bwMode="auto">
          <a:xfrm>
            <a:off x="4765972" y="917104"/>
            <a:ext cx="1627188" cy="16256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129" name="Picture 6"/>
          <p:cNvPicPr>
            <a:picLocks noChangeAspect="1" noChangeArrowheads="1"/>
          </p:cNvPicPr>
          <p:nvPr/>
        </p:nvPicPr>
        <p:blipFill>
          <a:blip r:embed="rId16" cstate="print"/>
          <a:srcRect/>
          <a:stretch>
            <a:fillRect/>
          </a:stretch>
        </p:blipFill>
        <p:spPr bwMode="auto">
          <a:xfrm>
            <a:off x="5223030" y="1538790"/>
            <a:ext cx="741965" cy="738345"/>
          </a:xfrm>
          <a:prstGeom prst="rect">
            <a:avLst/>
          </a:prstGeom>
          <a:noFill/>
          <a:ln w="9525">
            <a:noFill/>
            <a:miter lim="800000"/>
            <a:headEnd/>
            <a:tailEnd/>
          </a:ln>
        </p:spPr>
      </p:pic>
      <p:cxnSp>
        <p:nvCxnSpPr>
          <p:cNvPr id="155" name="Straight Connector 154"/>
          <p:cNvCxnSpPr/>
          <p:nvPr/>
        </p:nvCxnSpPr>
        <p:spPr>
          <a:xfrm>
            <a:off x="6422156" y="1898831"/>
            <a:ext cx="765237"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6978225" y="1538791"/>
            <a:ext cx="0" cy="765085"/>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21" name="Oval 22"/>
          <p:cNvSpPr>
            <a:spLocks noChangeArrowheads="1"/>
          </p:cNvSpPr>
          <p:nvPr/>
        </p:nvSpPr>
        <p:spPr bwMode="auto">
          <a:xfrm flipH="1">
            <a:off x="6933219" y="1853826"/>
            <a:ext cx="90010" cy="99997"/>
          </a:xfrm>
          <a:prstGeom prst="ellipse">
            <a:avLst/>
          </a:pr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23" name="saccades.wmv">
            <a:hlinkClick r:id="" action="ppaction://media"/>
          </p:cNvPr>
          <p:cNvPicPr>
            <a:picLocks noChangeAspect="1"/>
          </p:cNvPicPr>
          <p:nvPr>
            <a:videoFile r:link="rId3"/>
            <p:extLst>
              <p:ext uri="{DAA4B4D4-6D71-4841-9C94-3DE7FCFB9230}">
                <p14:media xmlns:p14="http://schemas.microsoft.com/office/powerpoint/2010/main" xmlns="" r:embed="rId19"/>
              </p:ext>
            </p:extLst>
          </p:nvPr>
        </p:nvPicPr>
        <p:blipFill>
          <a:blip r:embed="rId20" cstate="print"/>
          <a:stretch>
            <a:fillRect/>
          </a:stretch>
        </p:blipFill>
        <p:spPr>
          <a:xfrm>
            <a:off x="5718086" y="2669772"/>
            <a:ext cx="990110" cy="990110"/>
          </a:xfrm>
          <a:prstGeom prst="rect">
            <a:avLst/>
          </a:prstGeom>
          <a:ln>
            <a:noFill/>
          </a:ln>
          <a:effectLst>
            <a:outerShdw blurRad="190500" algn="tl" rotWithShape="0">
              <a:srgbClr val="000000">
                <a:alpha val="70000"/>
              </a:srgbClr>
            </a:outerShdw>
          </a:effectLst>
        </p:spPr>
      </p:pic>
      <p:grpSp>
        <p:nvGrpSpPr>
          <p:cNvPr id="3" name="Group 188"/>
          <p:cNvGrpSpPr/>
          <p:nvPr/>
        </p:nvGrpSpPr>
        <p:grpSpPr>
          <a:xfrm>
            <a:off x="5964995" y="1907963"/>
            <a:ext cx="457162" cy="2304703"/>
            <a:chOff x="5964995" y="1907963"/>
            <a:chExt cx="457162" cy="2304703"/>
          </a:xfrm>
        </p:grpSpPr>
        <p:cxnSp>
          <p:nvCxnSpPr>
            <p:cNvPr id="166" name="AutoShape 230"/>
            <p:cNvCxnSpPr>
              <a:cxnSpLocks noChangeShapeType="1"/>
              <a:stCxn id="123" idx="2"/>
              <a:endCxn id="124" idx="0"/>
            </p:cNvCxnSpPr>
            <p:nvPr/>
          </p:nvCxnSpPr>
          <p:spPr bwMode="auto">
            <a:xfrm>
              <a:off x="6213141" y="3659882"/>
              <a:ext cx="0" cy="552784"/>
            </a:xfrm>
            <a:prstGeom prst="straightConnector1">
              <a:avLst/>
            </a:prstGeom>
            <a:noFill/>
            <a:ln w="9525">
              <a:solidFill>
                <a:schemeClr val="tx1"/>
              </a:solidFill>
              <a:round/>
              <a:headEnd/>
              <a:tailEnd type="triangle" w="med" len="med"/>
            </a:ln>
          </p:spPr>
        </p:cxnSp>
        <p:cxnSp>
          <p:nvCxnSpPr>
            <p:cNvPr id="176" name="Curved Connector 175"/>
            <p:cNvCxnSpPr>
              <a:stCxn id="129" idx="3"/>
              <a:endCxn id="123" idx="0"/>
            </p:cNvCxnSpPr>
            <p:nvPr/>
          </p:nvCxnSpPr>
          <p:spPr>
            <a:xfrm>
              <a:off x="5964995" y="1907963"/>
              <a:ext cx="248146" cy="761809"/>
            </a:xfrm>
            <a:prstGeom prst="curvedConnector2">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8" name="Curved Connector 175"/>
            <p:cNvCxnSpPr>
              <a:stCxn id="99" idx="1"/>
              <a:endCxn id="123" idx="0"/>
            </p:cNvCxnSpPr>
            <p:nvPr/>
          </p:nvCxnSpPr>
          <p:spPr>
            <a:xfrm rot="10800000" flipV="1">
              <a:off x="6213142" y="1919542"/>
              <a:ext cx="209015" cy="750229"/>
            </a:xfrm>
            <a:prstGeom prst="curvedConnector2">
              <a:avLst/>
            </a:prstGeom>
            <a:ln>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81" name="Text Box 267"/>
          <p:cNvSpPr txBox="1">
            <a:spLocks noChangeArrowheads="1"/>
          </p:cNvSpPr>
          <p:nvPr/>
        </p:nvSpPr>
        <p:spPr bwMode="auto">
          <a:xfrm>
            <a:off x="5133020" y="1133745"/>
            <a:ext cx="900717" cy="307777"/>
          </a:xfrm>
          <a:prstGeom prst="rect">
            <a:avLst/>
          </a:prstGeom>
          <a:noFill/>
          <a:ln w="9525">
            <a:noFill/>
            <a:miter lim="800000"/>
            <a:headEnd/>
            <a:tailEnd/>
          </a:ln>
        </p:spPr>
        <p:txBody>
          <a:bodyPr wrap="square">
            <a:spAutoFit/>
          </a:bodyPr>
          <a:lstStyle/>
          <a:p>
            <a:pPr algn="ctr"/>
            <a:r>
              <a:rPr lang="en-GB" sz="1400" dirty="0" smtClean="0">
                <a:solidFill>
                  <a:srgbClr val="990033"/>
                </a:solidFill>
              </a:rPr>
              <a:t>what</a:t>
            </a:r>
            <a:endParaRPr lang="en-GB" sz="1400" dirty="0">
              <a:solidFill>
                <a:srgbClr val="990033"/>
              </a:solidFill>
              <a:latin typeface="Arial Narrow" pitchFamily="34" charset="0"/>
            </a:endParaRPr>
          </a:p>
        </p:txBody>
      </p:sp>
      <p:sp>
        <p:nvSpPr>
          <p:cNvPr id="182" name="Text Box 267"/>
          <p:cNvSpPr txBox="1">
            <a:spLocks noChangeArrowheads="1"/>
          </p:cNvSpPr>
          <p:nvPr/>
        </p:nvSpPr>
        <p:spPr bwMode="auto">
          <a:xfrm>
            <a:off x="6392543" y="1133745"/>
            <a:ext cx="900717" cy="307777"/>
          </a:xfrm>
          <a:prstGeom prst="rect">
            <a:avLst/>
          </a:prstGeom>
          <a:noFill/>
          <a:ln w="9525">
            <a:noFill/>
            <a:miter lim="800000"/>
            <a:headEnd/>
            <a:tailEnd/>
          </a:ln>
        </p:spPr>
        <p:txBody>
          <a:bodyPr wrap="square">
            <a:spAutoFit/>
          </a:bodyPr>
          <a:lstStyle/>
          <a:p>
            <a:pPr algn="ctr"/>
            <a:r>
              <a:rPr lang="en-GB" sz="1400" dirty="0" smtClean="0">
                <a:solidFill>
                  <a:srgbClr val="990033"/>
                </a:solidFill>
              </a:rPr>
              <a:t>where</a:t>
            </a:r>
            <a:endParaRPr lang="en-GB" sz="1400" dirty="0">
              <a:solidFill>
                <a:srgbClr val="990033"/>
              </a:solidFill>
              <a:latin typeface="Arial Narrow" pitchFamily="34" charset="0"/>
            </a:endParaRPr>
          </a:p>
        </p:txBody>
      </p:sp>
      <p:sp>
        <p:nvSpPr>
          <p:cNvPr id="183" name="Text Box 267"/>
          <p:cNvSpPr txBox="1">
            <a:spLocks noChangeArrowheads="1"/>
          </p:cNvSpPr>
          <p:nvPr/>
        </p:nvSpPr>
        <p:spPr bwMode="auto">
          <a:xfrm>
            <a:off x="5583070" y="4914165"/>
            <a:ext cx="1260140" cy="523220"/>
          </a:xfrm>
          <a:prstGeom prst="rect">
            <a:avLst/>
          </a:prstGeom>
          <a:noFill/>
          <a:ln w="9525">
            <a:noFill/>
            <a:miter lim="800000"/>
            <a:headEnd/>
            <a:tailEnd/>
          </a:ln>
        </p:spPr>
        <p:txBody>
          <a:bodyPr wrap="square">
            <a:spAutoFit/>
          </a:bodyPr>
          <a:lstStyle/>
          <a:p>
            <a:pPr algn="ctr"/>
            <a:r>
              <a:rPr lang="en-GB" sz="1400" dirty="0" smtClean="0">
                <a:solidFill>
                  <a:srgbClr val="990033"/>
                </a:solidFill>
              </a:rPr>
              <a:t>Sensory fluctuations</a:t>
            </a:r>
            <a:endParaRPr lang="en-GB" sz="1400" dirty="0">
              <a:solidFill>
                <a:srgbClr val="990033"/>
              </a:solidFill>
              <a:latin typeface="Arial Narrow" pitchFamily="34" charset="0"/>
            </a:endParaRPr>
          </a:p>
        </p:txBody>
      </p:sp>
      <p:cxnSp>
        <p:nvCxnSpPr>
          <p:cNvPr id="191" name="Curved Connector 190"/>
          <p:cNvCxnSpPr/>
          <p:nvPr/>
        </p:nvCxnSpPr>
        <p:spPr>
          <a:xfrm rot="10800000" flipV="1">
            <a:off x="6708196" y="1898831"/>
            <a:ext cx="270031" cy="135014"/>
          </a:xfrm>
          <a:prstGeom prst="curvedConnector3">
            <a:avLst>
              <a:gd name="adj1" fmla="val 50000"/>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mediacall" presetSubtype="0" fill="hold" nodeType="withEffect">
                                  <p:stCondLst>
                                    <p:cond delay="0"/>
                                  </p:stCondLst>
                                  <p:childTnLst>
                                    <p:cmd type="call" cmd="playFrom(0.0)">
                                      <p:cBhvr>
                                        <p:cTn id="9" dur="8566" fill="hold"/>
                                        <p:tgtEl>
                                          <p:spTgt spid="123"/>
                                        </p:tgtEl>
                                      </p:cBhvr>
                                    </p:cmd>
                                  </p:childTnLst>
                                </p:cTn>
                              </p:par>
                              <p:par>
                                <p:cTn id="10" presetID="1" presetClass="mediacall" presetSubtype="0" fill="hold" nodeType="withEffect">
                                  <p:stCondLst>
                                    <p:cond delay="0"/>
                                  </p:stCondLst>
                                  <p:childTnLst>
                                    <p:cmd type="call" cmd="playFrom(0.0)">
                                      <p:cBhvr>
                                        <p:cTn id="11" dur="8566" fill="hold"/>
                                        <p:tgtEl>
                                          <p:spTgt spid="12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showWhenStopped="0">
                <p:cTn id="12" repeatCount="indefinite" fill="remove" display="0">
                  <p:stCondLst>
                    <p:cond delay="indefinite"/>
                  </p:stCondLst>
                  <p:endCondLst>
                    <p:cond evt="onPrev" delay="0">
                      <p:tgtEl>
                        <p:sldTgt/>
                      </p:tgtEl>
                    </p:cond>
                  </p:endCondLst>
                </p:cTn>
                <p:tgtEl>
                  <p:spTgt spid="123"/>
                </p:tgtEl>
              </p:cMediaNode>
            </p:video>
            <p:video>
              <p:cMediaNode showWhenStopped="0">
                <p:cTn id="13" repeatCount="indefinite" fill="hold" display="0">
                  <p:stCondLst>
                    <p:cond delay="indefinite"/>
                  </p:stCondLst>
                  <p:endCondLst>
                    <p:cond evt="onPrev" delay="0">
                      <p:tgtEl>
                        <p:sldTgt/>
                      </p:tgtEl>
                    </p:cond>
                  </p:endCondLst>
                </p:cTn>
                <p:tgtEl>
                  <p:spTgt spid="12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0"/>
          <p:cNvGrpSpPr>
            <a:grpSpLocks/>
          </p:cNvGrpSpPr>
          <p:nvPr/>
        </p:nvGrpSpPr>
        <p:grpSpPr bwMode="auto">
          <a:xfrm>
            <a:off x="1928664" y="1846167"/>
            <a:ext cx="1295400" cy="2949575"/>
            <a:chOff x="1079" y="436"/>
            <a:chExt cx="816" cy="1858"/>
          </a:xfrm>
        </p:grpSpPr>
        <p:sp>
          <p:nvSpPr>
            <p:cNvPr id="3087" name="AutoShape 211"/>
            <p:cNvSpPr>
              <a:spLocks noChangeArrowheads="1"/>
            </p:cNvSpPr>
            <p:nvPr/>
          </p:nvSpPr>
          <p:spPr bwMode="auto">
            <a:xfrm>
              <a:off x="1396" y="525"/>
              <a:ext cx="499" cy="1724"/>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3088" name="Oval 213"/>
            <p:cNvSpPr>
              <a:spLocks noChangeArrowheads="1"/>
            </p:cNvSpPr>
            <p:nvPr/>
          </p:nvSpPr>
          <p:spPr bwMode="auto">
            <a:xfrm>
              <a:off x="1532" y="1661"/>
              <a:ext cx="227" cy="226"/>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3089" name="Object 214"/>
            <p:cNvGraphicFramePr>
              <a:graphicFrameLocks noChangeAspect="1"/>
            </p:cNvGraphicFramePr>
            <p:nvPr/>
          </p:nvGraphicFramePr>
          <p:xfrm>
            <a:off x="1577" y="1706"/>
            <a:ext cx="144" cy="128"/>
          </p:xfrm>
          <a:graphic>
            <a:graphicData uri="http://schemas.openxmlformats.org/presentationml/2006/ole">
              <p:oleObj spid="_x0000_s276666" name="Equation" r:id="rId3" imgW="228501" imgH="203112" progId="Equation.DSMT4">
                <p:embed/>
              </p:oleObj>
            </a:graphicData>
          </a:graphic>
        </p:graphicFrame>
        <p:sp>
          <p:nvSpPr>
            <p:cNvPr id="3090" name="Oval 216"/>
            <p:cNvSpPr>
              <a:spLocks noChangeArrowheads="1"/>
            </p:cNvSpPr>
            <p:nvPr/>
          </p:nvSpPr>
          <p:spPr bwMode="auto">
            <a:xfrm>
              <a:off x="1532" y="1207"/>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091" name="Object 217"/>
            <p:cNvGraphicFramePr>
              <a:graphicFrameLocks noChangeAspect="1"/>
            </p:cNvGraphicFramePr>
            <p:nvPr/>
          </p:nvGraphicFramePr>
          <p:xfrm>
            <a:off x="1577" y="1252"/>
            <a:ext cx="144" cy="128"/>
          </p:xfrm>
          <a:graphic>
            <a:graphicData uri="http://schemas.openxmlformats.org/presentationml/2006/ole">
              <p:oleObj spid="_x0000_s276667" name="Equation" r:id="rId4" imgW="228501" imgH="203112" progId="Equation.DSMT4">
                <p:embed/>
              </p:oleObj>
            </a:graphicData>
          </a:graphic>
        </p:graphicFrame>
        <p:sp>
          <p:nvSpPr>
            <p:cNvPr id="3092" name="Oval 219"/>
            <p:cNvSpPr>
              <a:spLocks noChangeArrowheads="1"/>
            </p:cNvSpPr>
            <p:nvPr/>
          </p:nvSpPr>
          <p:spPr bwMode="auto">
            <a:xfrm>
              <a:off x="1532" y="890"/>
              <a:ext cx="227" cy="226"/>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3093" name="Object 220"/>
            <p:cNvGraphicFramePr>
              <a:graphicFrameLocks noChangeAspect="1"/>
            </p:cNvGraphicFramePr>
            <p:nvPr/>
          </p:nvGraphicFramePr>
          <p:xfrm>
            <a:off x="1573" y="935"/>
            <a:ext cx="152" cy="128"/>
          </p:xfrm>
          <a:graphic>
            <a:graphicData uri="http://schemas.openxmlformats.org/presentationml/2006/ole">
              <p:oleObj spid="_x0000_s276668" name="Equation" r:id="rId5" imgW="241195" imgH="203112" progId="Equation.DSMT4">
                <p:embed/>
              </p:oleObj>
            </a:graphicData>
          </a:graphic>
        </p:graphicFrame>
        <p:sp>
          <p:nvSpPr>
            <p:cNvPr id="3094" name="Oval 222"/>
            <p:cNvSpPr>
              <a:spLocks noChangeArrowheads="1"/>
            </p:cNvSpPr>
            <p:nvPr/>
          </p:nvSpPr>
          <p:spPr bwMode="auto">
            <a:xfrm>
              <a:off x="1532" y="436"/>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095" name="Object 223"/>
            <p:cNvGraphicFramePr>
              <a:graphicFrameLocks noChangeAspect="1"/>
            </p:cNvGraphicFramePr>
            <p:nvPr/>
          </p:nvGraphicFramePr>
          <p:xfrm>
            <a:off x="1573" y="481"/>
            <a:ext cx="152" cy="128"/>
          </p:xfrm>
          <a:graphic>
            <a:graphicData uri="http://schemas.openxmlformats.org/presentationml/2006/ole">
              <p:oleObj spid="_x0000_s276669" name="Equation" r:id="rId6" imgW="241195" imgH="203112" progId="Equation.DSMT4">
                <p:embed/>
              </p:oleObj>
            </a:graphicData>
          </a:graphic>
        </p:graphicFrame>
        <p:sp>
          <p:nvSpPr>
            <p:cNvPr id="3096" name="Oval 225"/>
            <p:cNvSpPr>
              <a:spLocks noChangeArrowheads="1"/>
            </p:cNvSpPr>
            <p:nvPr/>
          </p:nvSpPr>
          <p:spPr bwMode="auto">
            <a:xfrm>
              <a:off x="1079" y="890"/>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097" name="Object 226"/>
            <p:cNvGraphicFramePr>
              <a:graphicFrameLocks noChangeAspect="1"/>
            </p:cNvGraphicFramePr>
            <p:nvPr/>
          </p:nvGraphicFramePr>
          <p:xfrm>
            <a:off x="1124" y="917"/>
            <a:ext cx="176" cy="152"/>
          </p:xfrm>
          <a:graphic>
            <a:graphicData uri="http://schemas.openxmlformats.org/presentationml/2006/ole">
              <p:oleObj spid="_x0000_s276670" name="Equation" r:id="rId7" imgW="279279" imgH="241195" progId="Equation.DSMT4">
                <p:embed/>
              </p:oleObj>
            </a:graphicData>
          </a:graphic>
        </p:graphicFrame>
        <p:cxnSp>
          <p:nvCxnSpPr>
            <p:cNvPr id="3098" name="AutoShape 228"/>
            <p:cNvCxnSpPr>
              <a:cxnSpLocks noChangeShapeType="1"/>
              <a:stCxn id="3094" idx="4"/>
              <a:endCxn id="3092" idx="0"/>
            </p:cNvCxnSpPr>
            <p:nvPr/>
          </p:nvCxnSpPr>
          <p:spPr bwMode="auto">
            <a:xfrm>
              <a:off x="1646" y="662"/>
              <a:ext cx="0" cy="228"/>
            </a:xfrm>
            <a:prstGeom prst="straightConnector1">
              <a:avLst/>
            </a:prstGeom>
            <a:noFill/>
            <a:ln w="9525">
              <a:solidFill>
                <a:schemeClr val="tx1"/>
              </a:solidFill>
              <a:round/>
              <a:headEnd/>
              <a:tailEnd type="triangle" w="med" len="med"/>
            </a:ln>
          </p:spPr>
        </p:cxnSp>
        <p:cxnSp>
          <p:nvCxnSpPr>
            <p:cNvPr id="3099" name="AutoShape 229"/>
            <p:cNvCxnSpPr>
              <a:cxnSpLocks noChangeShapeType="1"/>
              <a:stCxn id="3092" idx="4"/>
              <a:endCxn id="3090" idx="0"/>
            </p:cNvCxnSpPr>
            <p:nvPr/>
          </p:nvCxnSpPr>
          <p:spPr bwMode="auto">
            <a:xfrm>
              <a:off x="1646" y="1116"/>
              <a:ext cx="0" cy="91"/>
            </a:xfrm>
            <a:prstGeom prst="straightConnector1">
              <a:avLst/>
            </a:prstGeom>
            <a:noFill/>
            <a:ln w="9525">
              <a:solidFill>
                <a:schemeClr val="tx1"/>
              </a:solidFill>
              <a:round/>
              <a:headEnd/>
              <a:tailEnd type="triangle" w="med" len="med"/>
            </a:ln>
          </p:spPr>
        </p:cxnSp>
        <p:cxnSp>
          <p:nvCxnSpPr>
            <p:cNvPr id="3100" name="AutoShape 230"/>
            <p:cNvCxnSpPr>
              <a:cxnSpLocks noChangeShapeType="1"/>
              <a:stCxn id="3090" idx="4"/>
              <a:endCxn id="3088" idx="0"/>
            </p:cNvCxnSpPr>
            <p:nvPr/>
          </p:nvCxnSpPr>
          <p:spPr bwMode="auto">
            <a:xfrm>
              <a:off x="1646" y="1433"/>
              <a:ext cx="0" cy="228"/>
            </a:xfrm>
            <a:prstGeom prst="straightConnector1">
              <a:avLst/>
            </a:prstGeom>
            <a:noFill/>
            <a:ln w="9525">
              <a:solidFill>
                <a:schemeClr val="tx1"/>
              </a:solidFill>
              <a:round/>
              <a:headEnd/>
              <a:tailEnd type="triangle" w="med" len="med"/>
            </a:ln>
          </p:spPr>
        </p:cxnSp>
        <p:cxnSp>
          <p:nvCxnSpPr>
            <p:cNvPr id="3103" name="AutoShape 236"/>
            <p:cNvCxnSpPr>
              <a:cxnSpLocks noChangeShapeType="1"/>
              <a:stCxn id="3088" idx="4"/>
              <a:endCxn id="3101" idx="0"/>
            </p:cNvCxnSpPr>
            <p:nvPr/>
          </p:nvCxnSpPr>
          <p:spPr bwMode="auto">
            <a:xfrm>
              <a:off x="1646" y="1887"/>
              <a:ext cx="0" cy="90"/>
            </a:xfrm>
            <a:prstGeom prst="straightConnector1">
              <a:avLst/>
            </a:prstGeom>
            <a:noFill/>
            <a:ln w="9525">
              <a:solidFill>
                <a:schemeClr val="tx1"/>
              </a:solidFill>
              <a:round/>
              <a:headEnd/>
              <a:tailEnd type="triangle" w="med" len="med"/>
            </a:ln>
          </p:spPr>
        </p:cxnSp>
        <p:sp>
          <p:nvSpPr>
            <p:cNvPr id="3105" name="Oval 238"/>
            <p:cNvSpPr>
              <a:spLocks noChangeArrowheads="1"/>
            </p:cNvSpPr>
            <p:nvPr/>
          </p:nvSpPr>
          <p:spPr bwMode="auto">
            <a:xfrm>
              <a:off x="1396" y="2204"/>
              <a:ext cx="499" cy="90"/>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3107" name="Oval 242"/>
            <p:cNvSpPr>
              <a:spLocks noChangeArrowheads="1"/>
            </p:cNvSpPr>
            <p:nvPr/>
          </p:nvSpPr>
          <p:spPr bwMode="auto">
            <a:xfrm>
              <a:off x="1079" y="436"/>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08" name="Object 243"/>
            <p:cNvGraphicFramePr>
              <a:graphicFrameLocks noChangeAspect="1"/>
            </p:cNvGraphicFramePr>
            <p:nvPr/>
          </p:nvGraphicFramePr>
          <p:xfrm>
            <a:off x="1127" y="463"/>
            <a:ext cx="168" cy="152"/>
          </p:xfrm>
          <a:graphic>
            <a:graphicData uri="http://schemas.openxmlformats.org/presentationml/2006/ole">
              <p:oleObj spid="_x0000_s276671" name="Equation" r:id="rId8" imgW="266469" imgH="241091" progId="Equation.DSMT4">
                <p:embed/>
              </p:oleObj>
            </a:graphicData>
          </a:graphic>
        </p:graphicFrame>
        <p:sp>
          <p:nvSpPr>
            <p:cNvPr id="3109" name="Oval 245"/>
            <p:cNvSpPr>
              <a:spLocks noChangeArrowheads="1"/>
            </p:cNvSpPr>
            <p:nvPr/>
          </p:nvSpPr>
          <p:spPr bwMode="auto">
            <a:xfrm>
              <a:off x="1079" y="1208"/>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0" name="Object 246"/>
            <p:cNvGraphicFramePr>
              <a:graphicFrameLocks noChangeAspect="1"/>
            </p:cNvGraphicFramePr>
            <p:nvPr/>
          </p:nvGraphicFramePr>
          <p:xfrm>
            <a:off x="1124" y="1236"/>
            <a:ext cx="176" cy="152"/>
          </p:xfrm>
          <a:graphic>
            <a:graphicData uri="http://schemas.openxmlformats.org/presentationml/2006/ole">
              <p:oleObj spid="_x0000_s276672" name="Equation" r:id="rId9" imgW="279279" imgH="241195" progId="Equation.DSMT4">
                <p:embed/>
              </p:oleObj>
            </a:graphicData>
          </a:graphic>
        </p:graphicFrame>
        <p:sp>
          <p:nvSpPr>
            <p:cNvPr id="3111" name="Oval 248"/>
            <p:cNvSpPr>
              <a:spLocks noChangeArrowheads="1"/>
            </p:cNvSpPr>
            <p:nvPr/>
          </p:nvSpPr>
          <p:spPr bwMode="auto">
            <a:xfrm>
              <a:off x="1079" y="1661"/>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2" name="Object 249"/>
            <p:cNvGraphicFramePr>
              <a:graphicFrameLocks noChangeAspect="1"/>
            </p:cNvGraphicFramePr>
            <p:nvPr/>
          </p:nvGraphicFramePr>
          <p:xfrm>
            <a:off x="1129" y="1688"/>
            <a:ext cx="160" cy="152"/>
          </p:xfrm>
          <a:graphic>
            <a:graphicData uri="http://schemas.openxmlformats.org/presentationml/2006/ole">
              <p:oleObj spid="_x0000_s276673" name="Equation" r:id="rId10" imgW="253890" imgH="241195" progId="Equation.DSMT4">
                <p:embed/>
              </p:oleObj>
            </a:graphicData>
          </a:graphic>
        </p:graphicFrame>
        <p:sp>
          <p:nvSpPr>
            <p:cNvPr id="3113" name="Oval 251"/>
            <p:cNvSpPr>
              <a:spLocks noChangeArrowheads="1"/>
            </p:cNvSpPr>
            <p:nvPr/>
          </p:nvSpPr>
          <p:spPr bwMode="auto">
            <a:xfrm>
              <a:off x="1079" y="1979"/>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4" name="Object 252"/>
            <p:cNvGraphicFramePr>
              <a:graphicFrameLocks noChangeAspect="1"/>
            </p:cNvGraphicFramePr>
            <p:nvPr/>
          </p:nvGraphicFramePr>
          <p:xfrm>
            <a:off x="1129" y="2007"/>
            <a:ext cx="160" cy="152"/>
          </p:xfrm>
          <a:graphic>
            <a:graphicData uri="http://schemas.openxmlformats.org/presentationml/2006/ole">
              <p:oleObj spid="_x0000_s276674" name="Equation" r:id="rId11" imgW="253890" imgH="241195" progId="Equation.DSMT4">
                <p:embed/>
              </p:oleObj>
            </a:graphicData>
          </a:graphic>
        </p:graphicFrame>
        <p:cxnSp>
          <p:nvCxnSpPr>
            <p:cNvPr id="3115" name="AutoShape 253"/>
            <p:cNvCxnSpPr>
              <a:cxnSpLocks noChangeShapeType="1"/>
              <a:stCxn id="3111" idx="6"/>
              <a:endCxn id="3088" idx="2"/>
            </p:cNvCxnSpPr>
            <p:nvPr/>
          </p:nvCxnSpPr>
          <p:spPr bwMode="auto">
            <a:xfrm>
              <a:off x="1306" y="1774"/>
              <a:ext cx="226" cy="0"/>
            </a:xfrm>
            <a:prstGeom prst="straightConnector1">
              <a:avLst/>
            </a:prstGeom>
            <a:noFill/>
            <a:ln w="9525">
              <a:solidFill>
                <a:schemeClr val="bg2"/>
              </a:solidFill>
              <a:round/>
              <a:headEnd/>
              <a:tailEnd type="triangle" w="med" len="med"/>
            </a:ln>
          </p:spPr>
        </p:cxnSp>
        <p:cxnSp>
          <p:nvCxnSpPr>
            <p:cNvPr id="3116" name="AutoShape 255"/>
            <p:cNvCxnSpPr>
              <a:cxnSpLocks noChangeShapeType="1"/>
              <a:stCxn id="3113" idx="6"/>
              <a:endCxn id="3101" idx="2"/>
            </p:cNvCxnSpPr>
            <p:nvPr/>
          </p:nvCxnSpPr>
          <p:spPr bwMode="auto">
            <a:xfrm flipV="1">
              <a:off x="1306" y="2090"/>
              <a:ext cx="226" cy="2"/>
            </a:xfrm>
            <a:prstGeom prst="straightConnector1">
              <a:avLst/>
            </a:prstGeom>
            <a:noFill/>
            <a:ln w="9525">
              <a:solidFill>
                <a:schemeClr val="bg2"/>
              </a:solidFill>
              <a:round/>
              <a:headEnd/>
              <a:tailEnd type="triangle" w="med" len="med"/>
            </a:ln>
          </p:spPr>
        </p:cxnSp>
        <p:cxnSp>
          <p:nvCxnSpPr>
            <p:cNvPr id="3117" name="AutoShape 256"/>
            <p:cNvCxnSpPr>
              <a:cxnSpLocks noChangeShapeType="1"/>
              <a:stCxn id="3109" idx="6"/>
              <a:endCxn id="3090" idx="2"/>
            </p:cNvCxnSpPr>
            <p:nvPr/>
          </p:nvCxnSpPr>
          <p:spPr bwMode="auto">
            <a:xfrm flipV="1">
              <a:off x="1306" y="1320"/>
              <a:ext cx="226" cy="1"/>
            </a:xfrm>
            <a:prstGeom prst="straightConnector1">
              <a:avLst/>
            </a:prstGeom>
            <a:noFill/>
            <a:ln w="9525">
              <a:solidFill>
                <a:schemeClr val="bg2"/>
              </a:solidFill>
              <a:round/>
              <a:headEnd/>
              <a:tailEnd type="triangle" w="med" len="med"/>
            </a:ln>
          </p:spPr>
        </p:cxnSp>
        <p:cxnSp>
          <p:nvCxnSpPr>
            <p:cNvPr id="3118" name="AutoShape 257"/>
            <p:cNvCxnSpPr>
              <a:cxnSpLocks noChangeShapeType="1"/>
              <a:stCxn id="3096" idx="6"/>
              <a:endCxn id="3092" idx="2"/>
            </p:cNvCxnSpPr>
            <p:nvPr/>
          </p:nvCxnSpPr>
          <p:spPr bwMode="auto">
            <a:xfrm>
              <a:off x="1306" y="1003"/>
              <a:ext cx="226" cy="0"/>
            </a:xfrm>
            <a:prstGeom prst="straightConnector1">
              <a:avLst/>
            </a:prstGeom>
            <a:noFill/>
            <a:ln w="9525">
              <a:solidFill>
                <a:schemeClr val="bg2"/>
              </a:solidFill>
              <a:round/>
              <a:headEnd/>
              <a:tailEnd type="triangle" w="med" len="med"/>
            </a:ln>
          </p:spPr>
        </p:cxnSp>
        <p:cxnSp>
          <p:nvCxnSpPr>
            <p:cNvPr id="3119" name="AutoShape 258"/>
            <p:cNvCxnSpPr>
              <a:cxnSpLocks noChangeShapeType="1"/>
              <a:stCxn id="3107" idx="6"/>
              <a:endCxn id="3094" idx="2"/>
            </p:cNvCxnSpPr>
            <p:nvPr/>
          </p:nvCxnSpPr>
          <p:spPr bwMode="auto">
            <a:xfrm>
              <a:off x="1306" y="549"/>
              <a:ext cx="226" cy="0"/>
            </a:xfrm>
            <a:prstGeom prst="straightConnector1">
              <a:avLst/>
            </a:prstGeom>
            <a:noFill/>
            <a:ln w="9525">
              <a:solidFill>
                <a:schemeClr val="bg2"/>
              </a:solidFill>
              <a:round/>
              <a:headEnd/>
              <a:tailEnd type="triangle" w="med" len="med"/>
            </a:ln>
          </p:spPr>
        </p:cxnSp>
        <p:sp>
          <p:nvSpPr>
            <p:cNvPr id="3101" name="Oval 234"/>
            <p:cNvSpPr>
              <a:spLocks noChangeArrowheads="1"/>
            </p:cNvSpPr>
            <p:nvPr/>
          </p:nvSpPr>
          <p:spPr bwMode="auto">
            <a:xfrm>
              <a:off x="1532" y="1977"/>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102" name="Object 235"/>
            <p:cNvGraphicFramePr>
              <a:graphicFrameLocks noChangeAspect="1"/>
            </p:cNvGraphicFramePr>
            <p:nvPr/>
          </p:nvGraphicFramePr>
          <p:xfrm>
            <a:off x="1573" y="2022"/>
            <a:ext cx="152" cy="128"/>
          </p:xfrm>
          <a:graphic>
            <a:graphicData uri="http://schemas.openxmlformats.org/presentationml/2006/ole">
              <p:oleObj spid="_x0000_s276675" name="Equation" r:id="rId12" imgW="241195" imgH="203112" progId="Equation.DSMT4">
                <p:embed/>
              </p:oleObj>
            </a:graphicData>
          </a:graphic>
        </p:graphicFrame>
      </p:grpSp>
      <p:grpSp>
        <p:nvGrpSpPr>
          <p:cNvPr id="3" name="Group 133"/>
          <p:cNvGrpSpPr/>
          <p:nvPr/>
        </p:nvGrpSpPr>
        <p:grpSpPr>
          <a:xfrm>
            <a:off x="1929410" y="1845621"/>
            <a:ext cx="1295401" cy="2949575"/>
            <a:chOff x="7378204" y="1556792"/>
            <a:chExt cx="1295401" cy="2949575"/>
          </a:xfrm>
        </p:grpSpPr>
        <p:sp>
          <p:nvSpPr>
            <p:cNvPr id="67" name="Oval 238"/>
            <p:cNvSpPr>
              <a:spLocks noChangeArrowheads="1"/>
            </p:cNvSpPr>
            <p:nvPr/>
          </p:nvSpPr>
          <p:spPr bwMode="auto">
            <a:xfrm>
              <a:off x="7881442" y="4363492"/>
              <a:ext cx="792163" cy="142875"/>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49" name="AutoShape 211"/>
            <p:cNvSpPr>
              <a:spLocks noChangeArrowheads="1"/>
            </p:cNvSpPr>
            <p:nvPr/>
          </p:nvSpPr>
          <p:spPr bwMode="auto">
            <a:xfrm>
              <a:off x="7881442" y="1698080"/>
              <a:ext cx="792163" cy="2736850"/>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100" name="Curved Connector 99"/>
            <p:cNvCxnSpPr>
              <a:stCxn id="58" idx="6"/>
              <a:endCxn id="56" idx="4"/>
            </p:cNvCxnSpPr>
            <p:nvPr/>
          </p:nvCxnSpPr>
          <p:spPr>
            <a:xfrm flipV="1">
              <a:off x="7738567" y="1915567"/>
              <a:ext cx="538957" cy="5413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Curved Connector 99"/>
            <p:cNvCxnSpPr>
              <a:stCxn id="71" idx="6"/>
              <a:endCxn id="54" idx="4"/>
            </p:cNvCxnSpPr>
            <p:nvPr/>
          </p:nvCxnSpPr>
          <p:spPr>
            <a:xfrm flipV="1">
              <a:off x="7738567" y="2636292"/>
              <a:ext cx="538957" cy="3254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Curved Connector 99"/>
            <p:cNvCxnSpPr>
              <a:stCxn id="73" idx="6"/>
              <a:endCxn id="52" idx="4"/>
            </p:cNvCxnSpPr>
            <p:nvPr/>
          </p:nvCxnSpPr>
          <p:spPr>
            <a:xfrm flipV="1">
              <a:off x="7738567" y="3139530"/>
              <a:ext cx="538957" cy="5413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Curved Connector 99"/>
            <p:cNvCxnSpPr>
              <a:stCxn id="75" idx="6"/>
              <a:endCxn id="50" idx="4"/>
            </p:cNvCxnSpPr>
            <p:nvPr/>
          </p:nvCxnSpPr>
          <p:spPr>
            <a:xfrm flipV="1">
              <a:off x="7738567" y="3860255"/>
              <a:ext cx="538957" cy="3254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Curved Connector 99"/>
            <p:cNvCxnSpPr>
              <a:stCxn id="75" idx="4"/>
              <a:endCxn id="63" idx="4"/>
            </p:cNvCxnSpPr>
            <p:nvPr/>
          </p:nvCxnSpPr>
          <p:spPr>
            <a:xfrm rot="5400000" flipH="1" flipV="1">
              <a:off x="7916367" y="4003924"/>
              <a:ext cx="3175" cy="719138"/>
            </a:xfrm>
            <a:prstGeom prst="curvedConnector3">
              <a:avLst>
                <a:gd name="adj1" fmla="val -72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Curved Connector 99"/>
            <p:cNvCxnSpPr>
              <a:stCxn id="73" idx="4"/>
              <a:endCxn id="50" idx="4"/>
            </p:cNvCxnSpPr>
            <p:nvPr/>
          </p:nvCxnSpPr>
          <p:spPr>
            <a:xfrm rot="16200000" flipH="1">
              <a:off x="7917955" y="3500686"/>
              <a:ext cx="12700" cy="719138"/>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Curved Connector 99"/>
            <p:cNvCxnSpPr>
              <a:stCxn id="71" idx="4"/>
              <a:endCxn id="52" idx="4"/>
            </p:cNvCxnSpPr>
            <p:nvPr/>
          </p:nvCxnSpPr>
          <p:spPr>
            <a:xfrm rot="5400000" flipH="1" flipV="1">
              <a:off x="7917161" y="2780755"/>
              <a:ext cx="1587" cy="719138"/>
            </a:xfrm>
            <a:prstGeom prst="curvedConnector3">
              <a:avLst>
                <a:gd name="adj1" fmla="val -14404537"/>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Curved Connector 99"/>
            <p:cNvCxnSpPr>
              <a:stCxn id="58" idx="4"/>
              <a:endCxn id="54" idx="4"/>
            </p:cNvCxnSpPr>
            <p:nvPr/>
          </p:nvCxnSpPr>
          <p:spPr>
            <a:xfrm rot="16200000" flipH="1">
              <a:off x="7917955" y="2276723"/>
              <a:ext cx="12700" cy="719138"/>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Curved Connector 99"/>
            <p:cNvCxnSpPr>
              <a:stCxn id="69" idx="4"/>
              <a:endCxn id="56" idx="4"/>
            </p:cNvCxnSpPr>
            <p:nvPr/>
          </p:nvCxnSpPr>
          <p:spPr>
            <a:xfrm rot="16200000" flipH="1">
              <a:off x="7917955" y="1555998"/>
              <a:ext cx="12700" cy="719138"/>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Oval 213"/>
            <p:cNvSpPr>
              <a:spLocks noChangeArrowheads="1"/>
            </p:cNvSpPr>
            <p:nvPr/>
          </p:nvSpPr>
          <p:spPr bwMode="auto">
            <a:xfrm>
              <a:off x="8097342" y="3501480"/>
              <a:ext cx="360363" cy="358775"/>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51" name="Object 214"/>
            <p:cNvGraphicFramePr>
              <a:graphicFrameLocks noChangeAspect="1"/>
            </p:cNvGraphicFramePr>
            <p:nvPr/>
          </p:nvGraphicFramePr>
          <p:xfrm>
            <a:off x="8157196" y="3554413"/>
            <a:ext cx="254000" cy="241300"/>
          </p:xfrm>
          <a:graphic>
            <a:graphicData uri="http://schemas.openxmlformats.org/presentationml/2006/ole">
              <p:oleObj spid="_x0000_s276676" name="Equation" r:id="rId13" imgW="253890" imgH="241195" progId="Equation.DSMT4">
                <p:embed/>
              </p:oleObj>
            </a:graphicData>
          </a:graphic>
        </p:graphicFrame>
        <p:sp>
          <p:nvSpPr>
            <p:cNvPr id="52" name="Oval 216"/>
            <p:cNvSpPr>
              <a:spLocks noChangeArrowheads="1"/>
            </p:cNvSpPr>
            <p:nvPr/>
          </p:nvSpPr>
          <p:spPr bwMode="auto">
            <a:xfrm>
              <a:off x="8097342" y="2780755"/>
              <a:ext cx="360363" cy="358775"/>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53" name="Object 217"/>
            <p:cNvGraphicFramePr>
              <a:graphicFrameLocks noChangeAspect="1"/>
            </p:cNvGraphicFramePr>
            <p:nvPr/>
          </p:nvGraphicFramePr>
          <p:xfrm>
            <a:off x="8157196" y="2833688"/>
            <a:ext cx="254000" cy="241300"/>
          </p:xfrm>
          <a:graphic>
            <a:graphicData uri="http://schemas.openxmlformats.org/presentationml/2006/ole">
              <p:oleObj spid="_x0000_s276677" name="Equation" r:id="rId14" imgW="253890" imgH="241195" progId="Equation.DSMT4">
                <p:embed/>
              </p:oleObj>
            </a:graphicData>
          </a:graphic>
        </p:graphicFrame>
        <p:sp>
          <p:nvSpPr>
            <p:cNvPr id="54" name="Oval 219"/>
            <p:cNvSpPr>
              <a:spLocks noChangeArrowheads="1"/>
            </p:cNvSpPr>
            <p:nvPr/>
          </p:nvSpPr>
          <p:spPr bwMode="auto">
            <a:xfrm>
              <a:off x="8097342" y="2277517"/>
              <a:ext cx="360363" cy="358775"/>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55" name="Object 220"/>
            <p:cNvGraphicFramePr>
              <a:graphicFrameLocks noChangeAspect="1"/>
            </p:cNvGraphicFramePr>
            <p:nvPr/>
          </p:nvGraphicFramePr>
          <p:xfrm>
            <a:off x="8150846" y="2330450"/>
            <a:ext cx="266700" cy="241300"/>
          </p:xfrm>
          <a:graphic>
            <a:graphicData uri="http://schemas.openxmlformats.org/presentationml/2006/ole">
              <p:oleObj spid="_x0000_s276678" name="Equation" r:id="rId15" imgW="266469" imgH="241091" progId="Equation.DSMT4">
                <p:embed/>
              </p:oleObj>
            </a:graphicData>
          </a:graphic>
        </p:graphicFrame>
        <p:sp>
          <p:nvSpPr>
            <p:cNvPr id="56" name="Oval 222"/>
            <p:cNvSpPr>
              <a:spLocks noChangeArrowheads="1"/>
            </p:cNvSpPr>
            <p:nvPr/>
          </p:nvSpPr>
          <p:spPr bwMode="auto">
            <a:xfrm>
              <a:off x="8097342" y="1556792"/>
              <a:ext cx="360363" cy="358775"/>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57" name="Object 223"/>
            <p:cNvGraphicFramePr>
              <a:graphicFrameLocks noChangeAspect="1"/>
            </p:cNvGraphicFramePr>
            <p:nvPr/>
          </p:nvGraphicFramePr>
          <p:xfrm>
            <a:off x="8150846" y="1609725"/>
            <a:ext cx="266700" cy="241300"/>
          </p:xfrm>
          <a:graphic>
            <a:graphicData uri="http://schemas.openxmlformats.org/presentationml/2006/ole">
              <p:oleObj spid="_x0000_s276679" name="Equation" r:id="rId16" imgW="266469" imgH="241091" progId="Equation.DSMT4">
                <p:embed/>
              </p:oleObj>
            </a:graphicData>
          </a:graphic>
        </p:graphicFrame>
        <p:sp>
          <p:nvSpPr>
            <p:cNvPr id="58" name="Oval 225"/>
            <p:cNvSpPr>
              <a:spLocks noChangeArrowheads="1"/>
            </p:cNvSpPr>
            <p:nvPr/>
          </p:nvSpPr>
          <p:spPr bwMode="auto">
            <a:xfrm>
              <a:off x="7378204" y="2277517"/>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59" name="Object 226"/>
            <p:cNvGraphicFramePr>
              <a:graphicFrameLocks noChangeAspect="1"/>
            </p:cNvGraphicFramePr>
            <p:nvPr/>
          </p:nvGraphicFramePr>
          <p:xfrm>
            <a:off x="7449469" y="2322215"/>
            <a:ext cx="254000" cy="241300"/>
          </p:xfrm>
          <a:graphic>
            <a:graphicData uri="http://schemas.openxmlformats.org/presentationml/2006/ole">
              <p:oleObj spid="_x0000_s276680" name="Equation" r:id="rId17" imgW="253890" imgH="241195" progId="Equation.DSMT4">
                <p:embed/>
              </p:oleObj>
            </a:graphicData>
          </a:graphic>
        </p:graphicFrame>
        <p:cxnSp>
          <p:nvCxnSpPr>
            <p:cNvPr id="60" name="AutoShape 228"/>
            <p:cNvCxnSpPr>
              <a:cxnSpLocks noChangeShapeType="1"/>
              <a:stCxn id="56" idx="3"/>
              <a:endCxn id="58" idx="6"/>
            </p:cNvCxnSpPr>
            <p:nvPr/>
          </p:nvCxnSpPr>
          <p:spPr bwMode="auto">
            <a:xfrm flipH="1">
              <a:off x="7738567" y="1863026"/>
              <a:ext cx="411549" cy="593879"/>
            </a:xfrm>
            <a:prstGeom prst="straightConnector1">
              <a:avLst/>
            </a:prstGeom>
            <a:noFill/>
            <a:ln w="9525">
              <a:solidFill>
                <a:schemeClr val="tx1"/>
              </a:solidFill>
              <a:round/>
              <a:headEnd/>
              <a:tailEnd type="triangle" w="med" len="med"/>
            </a:ln>
          </p:spPr>
        </p:cxnSp>
        <p:cxnSp>
          <p:nvCxnSpPr>
            <p:cNvPr id="61" name="AutoShape 229"/>
            <p:cNvCxnSpPr>
              <a:cxnSpLocks noChangeShapeType="1"/>
              <a:stCxn id="54" idx="3"/>
              <a:endCxn id="71" idx="6"/>
            </p:cNvCxnSpPr>
            <p:nvPr/>
          </p:nvCxnSpPr>
          <p:spPr bwMode="auto">
            <a:xfrm flipH="1">
              <a:off x="7738567" y="2583751"/>
              <a:ext cx="411549" cy="377979"/>
            </a:xfrm>
            <a:prstGeom prst="straightConnector1">
              <a:avLst/>
            </a:prstGeom>
            <a:noFill/>
            <a:ln w="9525">
              <a:solidFill>
                <a:schemeClr val="tx1"/>
              </a:solidFill>
              <a:round/>
              <a:headEnd/>
              <a:tailEnd type="triangle" w="med" len="med"/>
            </a:ln>
          </p:spPr>
        </p:cxnSp>
        <p:cxnSp>
          <p:nvCxnSpPr>
            <p:cNvPr id="62" name="AutoShape 230"/>
            <p:cNvCxnSpPr>
              <a:cxnSpLocks noChangeShapeType="1"/>
              <a:stCxn id="52" idx="3"/>
              <a:endCxn id="73" idx="6"/>
            </p:cNvCxnSpPr>
            <p:nvPr/>
          </p:nvCxnSpPr>
          <p:spPr bwMode="auto">
            <a:xfrm flipH="1">
              <a:off x="7738567" y="3086989"/>
              <a:ext cx="411549" cy="593879"/>
            </a:xfrm>
            <a:prstGeom prst="straightConnector1">
              <a:avLst/>
            </a:prstGeom>
            <a:noFill/>
            <a:ln w="9525">
              <a:solidFill>
                <a:schemeClr val="tx1"/>
              </a:solidFill>
              <a:round/>
              <a:headEnd/>
              <a:tailEnd type="triangle" w="med" len="med"/>
            </a:ln>
          </p:spPr>
        </p:cxnSp>
        <p:cxnSp>
          <p:nvCxnSpPr>
            <p:cNvPr id="65" name="AutoShape 236"/>
            <p:cNvCxnSpPr>
              <a:cxnSpLocks noChangeShapeType="1"/>
              <a:stCxn id="50" idx="3"/>
              <a:endCxn id="75" idx="6"/>
            </p:cNvCxnSpPr>
            <p:nvPr/>
          </p:nvCxnSpPr>
          <p:spPr bwMode="auto">
            <a:xfrm flipH="1">
              <a:off x="7738567" y="3807714"/>
              <a:ext cx="411549" cy="377979"/>
            </a:xfrm>
            <a:prstGeom prst="straightConnector1">
              <a:avLst/>
            </a:prstGeom>
            <a:noFill/>
            <a:ln w="9525">
              <a:solidFill>
                <a:schemeClr val="tx1"/>
              </a:solidFill>
              <a:round/>
              <a:headEnd/>
              <a:tailEnd type="triangle" w="med" len="med"/>
            </a:ln>
          </p:spPr>
        </p:cxnSp>
        <p:sp>
          <p:nvSpPr>
            <p:cNvPr id="69" name="Oval 242"/>
            <p:cNvSpPr>
              <a:spLocks noChangeArrowheads="1"/>
            </p:cNvSpPr>
            <p:nvPr/>
          </p:nvSpPr>
          <p:spPr bwMode="auto">
            <a:xfrm>
              <a:off x="7378204" y="1556792"/>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0" name="Object 243"/>
            <p:cNvGraphicFramePr>
              <a:graphicFrameLocks noChangeAspect="1"/>
            </p:cNvGraphicFramePr>
            <p:nvPr/>
          </p:nvGraphicFramePr>
          <p:xfrm>
            <a:off x="7449469" y="1601490"/>
            <a:ext cx="254000" cy="241300"/>
          </p:xfrm>
          <a:graphic>
            <a:graphicData uri="http://schemas.openxmlformats.org/presentationml/2006/ole">
              <p:oleObj spid="_x0000_s276681" name="Equation" r:id="rId18" imgW="253890" imgH="241195" progId="Equation.DSMT4">
                <p:embed/>
              </p:oleObj>
            </a:graphicData>
          </a:graphic>
        </p:graphicFrame>
        <p:sp>
          <p:nvSpPr>
            <p:cNvPr id="71" name="Oval 245"/>
            <p:cNvSpPr>
              <a:spLocks noChangeArrowheads="1"/>
            </p:cNvSpPr>
            <p:nvPr/>
          </p:nvSpPr>
          <p:spPr bwMode="auto">
            <a:xfrm>
              <a:off x="7378204" y="2782342"/>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2" name="Object 246"/>
            <p:cNvGraphicFramePr>
              <a:graphicFrameLocks noChangeAspect="1"/>
            </p:cNvGraphicFramePr>
            <p:nvPr/>
          </p:nvGraphicFramePr>
          <p:xfrm>
            <a:off x="7449469" y="2827040"/>
            <a:ext cx="254000" cy="241300"/>
          </p:xfrm>
          <a:graphic>
            <a:graphicData uri="http://schemas.openxmlformats.org/presentationml/2006/ole">
              <p:oleObj spid="_x0000_s276682" name="Equation" r:id="rId19" imgW="253890" imgH="241195" progId="Equation.DSMT4">
                <p:embed/>
              </p:oleObj>
            </a:graphicData>
          </a:graphic>
        </p:graphicFrame>
        <p:sp>
          <p:nvSpPr>
            <p:cNvPr id="73" name="Oval 248"/>
            <p:cNvSpPr>
              <a:spLocks noChangeArrowheads="1"/>
            </p:cNvSpPr>
            <p:nvPr/>
          </p:nvSpPr>
          <p:spPr bwMode="auto">
            <a:xfrm>
              <a:off x="7378204" y="3501480"/>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4" name="Object 249"/>
            <p:cNvGraphicFramePr>
              <a:graphicFrameLocks noChangeAspect="1"/>
            </p:cNvGraphicFramePr>
            <p:nvPr/>
          </p:nvGraphicFramePr>
          <p:xfrm>
            <a:off x="7452644" y="3547765"/>
            <a:ext cx="241300" cy="241300"/>
          </p:xfrm>
          <a:graphic>
            <a:graphicData uri="http://schemas.openxmlformats.org/presentationml/2006/ole">
              <p:oleObj spid="_x0000_s276683" name="Equation" r:id="rId20" imgW="241195" imgH="241195" progId="Equation.DSMT4">
                <p:embed/>
              </p:oleObj>
            </a:graphicData>
          </a:graphic>
        </p:graphicFrame>
        <p:sp>
          <p:nvSpPr>
            <p:cNvPr id="75" name="Oval 251"/>
            <p:cNvSpPr>
              <a:spLocks noChangeArrowheads="1"/>
            </p:cNvSpPr>
            <p:nvPr/>
          </p:nvSpPr>
          <p:spPr bwMode="auto">
            <a:xfrm>
              <a:off x="7378204" y="4006305"/>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6" name="Object 252"/>
            <p:cNvGraphicFramePr>
              <a:graphicFrameLocks noChangeAspect="1"/>
            </p:cNvGraphicFramePr>
            <p:nvPr/>
          </p:nvGraphicFramePr>
          <p:xfrm>
            <a:off x="7452644" y="4051003"/>
            <a:ext cx="241300" cy="241300"/>
          </p:xfrm>
          <a:graphic>
            <a:graphicData uri="http://schemas.openxmlformats.org/presentationml/2006/ole">
              <p:oleObj spid="_x0000_s276684" name="Equation" r:id="rId21" imgW="241195" imgH="241195" progId="Equation.DSMT4">
                <p:embed/>
              </p:oleObj>
            </a:graphicData>
          </a:graphic>
        </p:graphicFrame>
        <p:cxnSp>
          <p:nvCxnSpPr>
            <p:cNvPr id="77" name="AutoShape 253"/>
            <p:cNvCxnSpPr>
              <a:cxnSpLocks noChangeShapeType="1"/>
              <a:stCxn id="73" idx="6"/>
              <a:endCxn id="50" idx="2"/>
            </p:cNvCxnSpPr>
            <p:nvPr/>
          </p:nvCxnSpPr>
          <p:spPr bwMode="auto">
            <a:xfrm>
              <a:off x="7738567" y="3680867"/>
              <a:ext cx="358775" cy="0"/>
            </a:xfrm>
            <a:prstGeom prst="straightConnector1">
              <a:avLst/>
            </a:prstGeom>
            <a:noFill/>
            <a:ln w="9525">
              <a:solidFill>
                <a:schemeClr val="bg2"/>
              </a:solidFill>
              <a:round/>
              <a:headEnd type="triangle" w="med" len="med"/>
              <a:tailEnd type="none" w="med" len="med"/>
            </a:ln>
          </p:spPr>
        </p:cxnSp>
        <p:cxnSp>
          <p:nvCxnSpPr>
            <p:cNvPr id="78" name="AutoShape 255"/>
            <p:cNvCxnSpPr>
              <a:cxnSpLocks noChangeShapeType="1"/>
              <a:stCxn id="75" idx="6"/>
              <a:endCxn id="63" idx="2"/>
            </p:cNvCxnSpPr>
            <p:nvPr/>
          </p:nvCxnSpPr>
          <p:spPr bwMode="auto">
            <a:xfrm flipV="1">
              <a:off x="7738567" y="4182517"/>
              <a:ext cx="358775" cy="3175"/>
            </a:xfrm>
            <a:prstGeom prst="straightConnector1">
              <a:avLst/>
            </a:prstGeom>
            <a:noFill/>
            <a:ln w="9525">
              <a:solidFill>
                <a:schemeClr val="bg2"/>
              </a:solidFill>
              <a:round/>
              <a:headEnd type="triangle" w="med" len="med"/>
              <a:tailEnd type="none" w="med" len="med"/>
            </a:ln>
          </p:spPr>
        </p:cxnSp>
        <p:cxnSp>
          <p:nvCxnSpPr>
            <p:cNvPr id="79" name="AutoShape 256"/>
            <p:cNvCxnSpPr>
              <a:cxnSpLocks noChangeShapeType="1"/>
              <a:stCxn id="71" idx="6"/>
              <a:endCxn id="52" idx="2"/>
            </p:cNvCxnSpPr>
            <p:nvPr/>
          </p:nvCxnSpPr>
          <p:spPr bwMode="auto">
            <a:xfrm flipV="1">
              <a:off x="7738567" y="2960142"/>
              <a:ext cx="358775" cy="1588"/>
            </a:xfrm>
            <a:prstGeom prst="straightConnector1">
              <a:avLst/>
            </a:prstGeom>
            <a:noFill/>
            <a:ln w="9525">
              <a:solidFill>
                <a:schemeClr val="bg2"/>
              </a:solidFill>
              <a:round/>
              <a:headEnd type="triangle" w="med" len="med"/>
              <a:tailEnd type="none" w="med" len="med"/>
            </a:ln>
          </p:spPr>
        </p:cxnSp>
        <p:cxnSp>
          <p:nvCxnSpPr>
            <p:cNvPr id="80" name="AutoShape 257"/>
            <p:cNvCxnSpPr>
              <a:cxnSpLocks noChangeShapeType="1"/>
              <a:stCxn id="54" idx="2"/>
              <a:endCxn id="58" idx="6"/>
            </p:cNvCxnSpPr>
            <p:nvPr/>
          </p:nvCxnSpPr>
          <p:spPr bwMode="auto">
            <a:xfrm flipH="1">
              <a:off x="7738567" y="2456905"/>
              <a:ext cx="358775" cy="0"/>
            </a:xfrm>
            <a:prstGeom prst="straightConnector1">
              <a:avLst/>
            </a:prstGeom>
            <a:noFill/>
            <a:ln w="9525">
              <a:solidFill>
                <a:schemeClr val="bg2"/>
              </a:solidFill>
              <a:round/>
              <a:headEnd/>
              <a:tailEnd type="triangle" w="med" len="med"/>
            </a:ln>
          </p:spPr>
        </p:cxnSp>
        <p:cxnSp>
          <p:nvCxnSpPr>
            <p:cNvPr id="81" name="AutoShape 258"/>
            <p:cNvCxnSpPr>
              <a:cxnSpLocks noChangeShapeType="1"/>
              <a:stCxn id="69" idx="6"/>
              <a:endCxn id="56" idx="2"/>
            </p:cNvCxnSpPr>
            <p:nvPr/>
          </p:nvCxnSpPr>
          <p:spPr bwMode="auto">
            <a:xfrm>
              <a:off x="7738567" y="1736180"/>
              <a:ext cx="358775" cy="0"/>
            </a:xfrm>
            <a:prstGeom prst="straightConnector1">
              <a:avLst/>
            </a:prstGeom>
            <a:noFill/>
            <a:ln w="9525">
              <a:solidFill>
                <a:schemeClr val="bg2"/>
              </a:solidFill>
              <a:round/>
              <a:headEnd type="triangle" w="med" len="med"/>
              <a:tailEnd type="none" w="med" len="med"/>
            </a:ln>
          </p:spPr>
        </p:cxnSp>
        <p:sp>
          <p:nvSpPr>
            <p:cNvPr id="63" name="Oval 234"/>
            <p:cNvSpPr>
              <a:spLocks noChangeArrowheads="1"/>
            </p:cNvSpPr>
            <p:nvPr/>
          </p:nvSpPr>
          <p:spPr bwMode="auto">
            <a:xfrm>
              <a:off x="8097342" y="4003130"/>
              <a:ext cx="360363" cy="358775"/>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64" name="Object 235"/>
            <p:cNvGraphicFramePr>
              <a:graphicFrameLocks noChangeAspect="1"/>
            </p:cNvGraphicFramePr>
            <p:nvPr/>
          </p:nvGraphicFramePr>
          <p:xfrm>
            <a:off x="8150846" y="4056063"/>
            <a:ext cx="266700" cy="241300"/>
          </p:xfrm>
          <a:graphic>
            <a:graphicData uri="http://schemas.openxmlformats.org/presentationml/2006/ole">
              <p:oleObj spid="_x0000_s276685" name="Equation" r:id="rId22" imgW="266469" imgH="241091" progId="Equation.DSMT4">
                <p:embed/>
              </p:oleObj>
            </a:graphicData>
          </a:graphic>
        </p:graphicFrame>
      </p:grpSp>
      <p:sp>
        <p:nvSpPr>
          <p:cNvPr id="3075" name="AutoShape 261"/>
          <p:cNvSpPr>
            <a:spLocks noChangeArrowheads="1"/>
          </p:cNvSpPr>
          <p:nvPr/>
        </p:nvSpPr>
        <p:spPr bwMode="auto">
          <a:xfrm>
            <a:off x="5312866" y="3068538"/>
            <a:ext cx="3384550" cy="2952750"/>
          </a:xfrm>
          <a:prstGeom prst="roundRect">
            <a:avLst>
              <a:gd name="adj" fmla="val 16667"/>
            </a:avLst>
          </a:prstGeom>
          <a:solidFill>
            <a:schemeClr val="bg1"/>
          </a:solidFill>
          <a:ln w="9525">
            <a:solidFill>
              <a:srgbClr val="C0C0C0"/>
            </a:solidFill>
            <a:round/>
            <a:headEnd/>
            <a:tailEnd/>
          </a:ln>
          <a:effectLst>
            <a:outerShdw dist="107763" dir="2700000" algn="ctr" rotWithShape="0">
              <a:schemeClr val="bg2">
                <a:alpha val="50000"/>
              </a:schemeClr>
            </a:outerShdw>
          </a:effectLst>
        </p:spPr>
        <p:txBody>
          <a:bodyPr wrap="none" anchor="ctr"/>
          <a:lstStyle/>
          <a:p>
            <a:endParaRPr lang="en-US">
              <a:solidFill>
                <a:srgbClr val="990033"/>
              </a:solidFill>
            </a:endParaRPr>
          </a:p>
        </p:txBody>
      </p:sp>
      <p:sp>
        <p:nvSpPr>
          <p:cNvPr id="3080" name="AutoShape 262"/>
          <p:cNvSpPr>
            <a:spLocks noChangeArrowheads="1"/>
          </p:cNvSpPr>
          <p:nvPr/>
        </p:nvSpPr>
        <p:spPr bwMode="auto">
          <a:xfrm>
            <a:off x="5270003" y="1341338"/>
            <a:ext cx="3384550" cy="1439862"/>
          </a:xfrm>
          <a:prstGeom prst="roundRect">
            <a:avLst>
              <a:gd name="adj" fmla="val 16667"/>
            </a:avLst>
          </a:prstGeom>
          <a:solidFill>
            <a:schemeClr val="bg1"/>
          </a:solidFill>
          <a:ln w="9525">
            <a:solidFill>
              <a:srgbClr val="C0C0C0"/>
            </a:solidFill>
            <a:round/>
            <a:headEnd/>
            <a:tailEnd/>
          </a:ln>
          <a:effectLst>
            <a:outerShdw dist="107763" dir="2700000" algn="ctr" rotWithShape="0">
              <a:schemeClr val="bg2">
                <a:alpha val="50000"/>
              </a:schemeClr>
            </a:outerShdw>
          </a:effectLst>
        </p:spPr>
        <p:txBody>
          <a:bodyPr wrap="none" anchor="ctr"/>
          <a:lstStyle/>
          <a:p>
            <a:endParaRPr lang="en-US">
              <a:solidFill>
                <a:srgbClr val="990033"/>
              </a:solidFill>
            </a:endParaRPr>
          </a:p>
        </p:txBody>
      </p:sp>
      <p:graphicFrame>
        <p:nvGraphicFramePr>
          <p:cNvPr id="3081" name="Object 263"/>
          <p:cNvGraphicFramePr>
            <a:graphicFrameLocks noChangeAspect="1"/>
          </p:cNvGraphicFramePr>
          <p:nvPr/>
        </p:nvGraphicFramePr>
        <p:xfrm>
          <a:off x="5943725" y="1846164"/>
          <a:ext cx="1938338" cy="581025"/>
        </p:xfrm>
        <a:graphic>
          <a:graphicData uri="http://schemas.openxmlformats.org/presentationml/2006/ole">
            <p:oleObj spid="_x0000_s276686" name="Equation" r:id="rId23" imgW="1612900" imgH="482600" progId="Equation.DSMT4">
              <p:embed/>
            </p:oleObj>
          </a:graphicData>
        </a:graphic>
      </p:graphicFrame>
      <p:sp>
        <p:nvSpPr>
          <p:cNvPr id="3082" name="Text Box 264"/>
          <p:cNvSpPr txBox="1">
            <a:spLocks noChangeArrowheads="1"/>
          </p:cNvSpPr>
          <p:nvPr/>
        </p:nvSpPr>
        <p:spPr bwMode="auto">
          <a:xfrm>
            <a:off x="6247857" y="1413572"/>
            <a:ext cx="1441450" cy="307777"/>
          </a:xfrm>
          <a:prstGeom prst="rect">
            <a:avLst/>
          </a:prstGeom>
          <a:noFill/>
          <a:ln w="9525">
            <a:noFill/>
            <a:miter lim="800000"/>
            <a:headEnd/>
            <a:tailEnd/>
          </a:ln>
        </p:spPr>
        <p:txBody>
          <a:bodyPr>
            <a:spAutoFit/>
          </a:bodyPr>
          <a:lstStyle/>
          <a:p>
            <a:pPr algn="ctr"/>
            <a:r>
              <a:rPr lang="en-GB" sz="1400" dirty="0" smtClean="0">
                <a:solidFill>
                  <a:srgbClr val="990033"/>
                </a:solidFill>
              </a:rPr>
              <a:t>Generative model</a:t>
            </a:r>
            <a:endParaRPr lang="en-GB" sz="1400" dirty="0">
              <a:solidFill>
                <a:srgbClr val="990033"/>
              </a:solidFill>
            </a:endParaRPr>
          </a:p>
        </p:txBody>
      </p:sp>
      <p:sp>
        <p:nvSpPr>
          <p:cNvPr id="3083" name="Text Box 266"/>
          <p:cNvSpPr txBox="1">
            <a:spLocks noChangeArrowheads="1"/>
          </p:cNvSpPr>
          <p:nvPr/>
        </p:nvSpPr>
        <p:spPr bwMode="auto">
          <a:xfrm>
            <a:off x="5961112" y="3194027"/>
            <a:ext cx="1944886" cy="307777"/>
          </a:xfrm>
          <a:prstGeom prst="rect">
            <a:avLst/>
          </a:prstGeom>
          <a:noFill/>
          <a:ln w="9525">
            <a:noFill/>
            <a:miter lim="800000"/>
            <a:headEnd/>
            <a:tailEnd/>
          </a:ln>
        </p:spPr>
        <p:txBody>
          <a:bodyPr wrap="square">
            <a:spAutoFit/>
          </a:bodyPr>
          <a:lstStyle/>
          <a:p>
            <a:pPr algn="ctr"/>
            <a:r>
              <a:rPr lang="en-GB" sz="1400" dirty="0" smtClean="0">
                <a:solidFill>
                  <a:srgbClr val="990033"/>
                </a:solidFill>
                <a:latin typeface="Arial Narrow" pitchFamily="34" charset="0"/>
              </a:rPr>
              <a:t>Model inversion (inference)</a:t>
            </a:r>
            <a:endParaRPr lang="en-GB" sz="1400" dirty="0">
              <a:solidFill>
                <a:srgbClr val="990033"/>
              </a:solidFill>
              <a:latin typeface="Arial Narrow" pitchFamily="34" charset="0"/>
            </a:endParaRPr>
          </a:p>
        </p:txBody>
      </p:sp>
      <p:sp>
        <p:nvSpPr>
          <p:cNvPr id="3084" name="Text Box 267"/>
          <p:cNvSpPr txBox="1">
            <a:spLocks noChangeArrowheads="1"/>
          </p:cNvSpPr>
          <p:nvPr/>
        </p:nvSpPr>
        <p:spPr bwMode="auto">
          <a:xfrm>
            <a:off x="1784648" y="1269553"/>
            <a:ext cx="1728788" cy="307777"/>
          </a:xfrm>
          <a:prstGeom prst="rect">
            <a:avLst/>
          </a:prstGeom>
          <a:noFill/>
          <a:ln w="9525">
            <a:noFill/>
            <a:miter lim="800000"/>
            <a:headEnd/>
            <a:tailEnd/>
          </a:ln>
        </p:spPr>
        <p:txBody>
          <a:bodyPr>
            <a:spAutoFit/>
          </a:bodyPr>
          <a:lstStyle/>
          <a:p>
            <a:pPr algn="ctr"/>
            <a:r>
              <a:rPr lang="en-GB" sz="1400" dirty="0" smtClean="0">
                <a:solidFill>
                  <a:srgbClr val="990033"/>
                </a:solidFill>
              </a:rPr>
              <a:t>A s</a:t>
            </a:r>
            <a:r>
              <a:rPr lang="en-GB" sz="1400" dirty="0" smtClean="0">
                <a:solidFill>
                  <a:srgbClr val="990033"/>
                </a:solidFill>
                <a:latin typeface="Arial Narrow" pitchFamily="34" charset="0"/>
              </a:rPr>
              <a:t>imple hierarchy</a:t>
            </a:r>
            <a:endParaRPr lang="en-GB" sz="1400" dirty="0">
              <a:solidFill>
                <a:srgbClr val="990033"/>
              </a:solidFill>
              <a:latin typeface="Arial Narrow" pitchFamily="34" charset="0"/>
            </a:endParaRPr>
          </a:p>
        </p:txBody>
      </p:sp>
      <p:grpSp>
        <p:nvGrpSpPr>
          <p:cNvPr id="4" name="Group 93"/>
          <p:cNvGrpSpPr/>
          <p:nvPr/>
        </p:nvGrpSpPr>
        <p:grpSpPr>
          <a:xfrm>
            <a:off x="4160911" y="3654025"/>
            <a:ext cx="3942864" cy="1949450"/>
            <a:chOff x="4160911" y="3654025"/>
            <a:chExt cx="3942864" cy="1949450"/>
          </a:xfrm>
        </p:grpSpPr>
        <p:sp>
          <p:nvSpPr>
            <p:cNvPr id="3076" name="Text Box 8"/>
            <p:cNvSpPr txBox="1">
              <a:spLocks noChangeArrowheads="1"/>
            </p:cNvSpPr>
            <p:nvPr/>
          </p:nvSpPr>
          <p:spPr bwMode="auto">
            <a:xfrm>
              <a:off x="4306392" y="3789264"/>
              <a:ext cx="1006475" cy="276999"/>
            </a:xfrm>
            <a:prstGeom prst="rect">
              <a:avLst/>
            </a:prstGeom>
            <a:noFill/>
            <a:ln w="9525">
              <a:noFill/>
              <a:miter lim="800000"/>
              <a:headEnd/>
              <a:tailEnd/>
            </a:ln>
          </p:spPr>
          <p:txBody>
            <a:bodyPr>
              <a:spAutoFit/>
            </a:bodyPr>
            <a:lstStyle/>
            <a:p>
              <a:pPr algn="r"/>
              <a:r>
                <a:rPr lang="en-GB" sz="1200" dirty="0">
                  <a:solidFill>
                    <a:srgbClr val="990033"/>
                  </a:solidFill>
                  <a:latin typeface="Arial Narrow" pitchFamily="34" charset="0"/>
                </a:rPr>
                <a:t>Expectations:</a:t>
              </a:r>
            </a:p>
          </p:txBody>
        </p:sp>
        <p:sp>
          <p:nvSpPr>
            <p:cNvPr id="3077" name="Text Box 9"/>
            <p:cNvSpPr txBox="1">
              <a:spLocks noChangeArrowheads="1"/>
            </p:cNvSpPr>
            <p:nvPr/>
          </p:nvSpPr>
          <p:spPr bwMode="auto">
            <a:xfrm>
              <a:off x="4306394" y="4492525"/>
              <a:ext cx="1008062" cy="274638"/>
            </a:xfrm>
            <a:prstGeom prst="rect">
              <a:avLst/>
            </a:prstGeom>
            <a:noFill/>
            <a:ln w="9525">
              <a:noFill/>
              <a:miter lim="800000"/>
              <a:headEnd/>
              <a:tailEnd/>
            </a:ln>
          </p:spPr>
          <p:txBody>
            <a:bodyPr>
              <a:spAutoFit/>
            </a:bodyPr>
            <a:lstStyle/>
            <a:p>
              <a:pPr algn="r"/>
              <a:r>
                <a:rPr lang="en-GB" sz="1200" dirty="0">
                  <a:solidFill>
                    <a:srgbClr val="990033"/>
                  </a:solidFill>
                  <a:latin typeface="Arial Narrow" pitchFamily="34" charset="0"/>
                </a:rPr>
                <a:t>Predictions:</a:t>
              </a:r>
            </a:p>
          </p:txBody>
        </p:sp>
        <p:sp>
          <p:nvSpPr>
            <p:cNvPr id="3078" name="Text Box 10"/>
            <p:cNvSpPr txBox="1">
              <a:spLocks noChangeArrowheads="1"/>
            </p:cNvSpPr>
            <p:nvPr/>
          </p:nvSpPr>
          <p:spPr bwMode="auto">
            <a:xfrm>
              <a:off x="4160911" y="5157985"/>
              <a:ext cx="1152129" cy="274638"/>
            </a:xfrm>
            <a:prstGeom prst="rect">
              <a:avLst/>
            </a:prstGeom>
            <a:noFill/>
            <a:ln w="9525">
              <a:noFill/>
              <a:miter lim="800000"/>
              <a:headEnd/>
              <a:tailEnd/>
            </a:ln>
          </p:spPr>
          <p:txBody>
            <a:bodyPr wrap="square">
              <a:spAutoFit/>
            </a:bodyPr>
            <a:lstStyle/>
            <a:p>
              <a:pPr algn="r"/>
              <a:r>
                <a:rPr lang="en-GB" sz="1200" dirty="0">
                  <a:solidFill>
                    <a:srgbClr val="990033"/>
                  </a:solidFill>
                  <a:latin typeface="Arial Narrow" pitchFamily="34" charset="0"/>
                </a:rPr>
                <a:t>Prediction errors:</a:t>
              </a:r>
            </a:p>
          </p:txBody>
        </p:sp>
        <p:graphicFrame>
          <p:nvGraphicFramePr>
            <p:cNvPr id="3086" name="Object 78"/>
            <p:cNvGraphicFramePr>
              <a:graphicFrameLocks noChangeAspect="1"/>
            </p:cNvGraphicFramePr>
            <p:nvPr/>
          </p:nvGraphicFramePr>
          <p:xfrm>
            <a:off x="6078125" y="3654025"/>
            <a:ext cx="2025650" cy="1949450"/>
          </p:xfrm>
          <a:graphic>
            <a:graphicData uri="http://schemas.openxmlformats.org/presentationml/2006/ole">
              <p:oleObj spid="_x0000_s276687" name="Equation" r:id="rId24" imgW="2032000" imgH="1955800" progId="Equation.DSMT4">
                <p:embed/>
              </p:oleObj>
            </a:graphicData>
          </a:graphic>
        </p:graphicFrame>
      </p:grpSp>
      <p:grpSp>
        <p:nvGrpSpPr>
          <p:cNvPr id="5" name="Group 151"/>
          <p:cNvGrpSpPr/>
          <p:nvPr/>
        </p:nvGrpSpPr>
        <p:grpSpPr>
          <a:xfrm>
            <a:off x="488507" y="2277671"/>
            <a:ext cx="3960440" cy="2333873"/>
            <a:chOff x="272480" y="1988840"/>
            <a:chExt cx="3960440" cy="2333873"/>
          </a:xfrm>
        </p:grpSpPr>
        <p:cxnSp>
          <p:nvCxnSpPr>
            <p:cNvPr id="139" name="Straight Arrow Connector 138"/>
            <p:cNvCxnSpPr/>
            <p:nvPr/>
          </p:nvCxnSpPr>
          <p:spPr>
            <a:xfrm>
              <a:off x="3584848" y="2420888"/>
              <a:ext cx="0" cy="136815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920552" y="2492896"/>
              <a:ext cx="0" cy="1368152"/>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0" name="Text Box 266"/>
            <p:cNvSpPr txBox="1">
              <a:spLocks noChangeArrowheads="1"/>
            </p:cNvSpPr>
            <p:nvPr/>
          </p:nvSpPr>
          <p:spPr bwMode="auto">
            <a:xfrm>
              <a:off x="2936776" y="1988840"/>
              <a:ext cx="1296144" cy="461665"/>
            </a:xfrm>
            <a:prstGeom prst="rect">
              <a:avLst/>
            </a:prstGeo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GB" sz="1200" b="1" dirty="0" smtClean="0">
                  <a:solidFill>
                    <a:schemeClr val="bg1"/>
                  </a:solidFill>
                  <a:latin typeface="Arial Narrow" pitchFamily="34" charset="0"/>
                </a:rPr>
                <a:t>Descending</a:t>
              </a:r>
            </a:p>
            <a:p>
              <a:pPr algn="ctr"/>
              <a:r>
                <a:rPr lang="en-GB" sz="1200" b="1" dirty="0" smtClean="0">
                  <a:solidFill>
                    <a:schemeClr val="bg1"/>
                  </a:solidFill>
                  <a:latin typeface="Arial Narrow" pitchFamily="34" charset="0"/>
                </a:rPr>
                <a:t>predictions</a:t>
              </a:r>
              <a:endParaRPr lang="en-GB" sz="1200" b="1" dirty="0">
                <a:solidFill>
                  <a:schemeClr val="bg1"/>
                </a:solidFill>
                <a:latin typeface="Arial Narrow" pitchFamily="34" charset="0"/>
              </a:endParaRPr>
            </a:p>
          </p:txBody>
        </p:sp>
        <p:sp>
          <p:nvSpPr>
            <p:cNvPr id="151" name="Text Box 266"/>
            <p:cNvSpPr txBox="1">
              <a:spLocks noChangeArrowheads="1"/>
            </p:cNvSpPr>
            <p:nvPr/>
          </p:nvSpPr>
          <p:spPr bwMode="auto">
            <a:xfrm>
              <a:off x="272480" y="3861048"/>
              <a:ext cx="1296144" cy="461665"/>
            </a:xfrm>
            <a:prstGeom prst="rect">
              <a:avLst/>
            </a:prstGeom>
            <a:solidFill>
              <a:srgbClr val="FF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GB" sz="1200" b="1" dirty="0" smtClean="0">
                  <a:solidFill>
                    <a:schemeClr val="bg1"/>
                  </a:solidFill>
                  <a:latin typeface="Arial Narrow" pitchFamily="34" charset="0"/>
                </a:rPr>
                <a:t>Ascending prediction errors</a:t>
              </a:r>
              <a:endParaRPr lang="en-GB" sz="1200" b="1" dirty="0">
                <a:solidFill>
                  <a:schemeClr val="bg1"/>
                </a:solidFill>
                <a:latin typeface="Arial Narrow" pitchFamily="34" charset="0"/>
              </a:endParaRPr>
            </a:p>
          </p:txBody>
        </p:sp>
      </p:grpSp>
      <p:sp>
        <p:nvSpPr>
          <p:cNvPr id="153" name="Text Box 116"/>
          <p:cNvSpPr txBox="1">
            <a:spLocks noChangeArrowheads="1"/>
          </p:cNvSpPr>
          <p:nvPr/>
        </p:nvSpPr>
        <p:spPr bwMode="auto">
          <a:xfrm>
            <a:off x="3368827" y="498158"/>
            <a:ext cx="2807072" cy="369332"/>
          </a:xfrm>
          <a:prstGeom prst="rect">
            <a:avLst/>
          </a:prstGeom>
          <a:noFill/>
          <a:ln w="9525">
            <a:noFill/>
            <a:miter lim="800000"/>
            <a:headEnd/>
            <a:tailEnd/>
          </a:ln>
        </p:spPr>
        <p:txBody>
          <a:bodyPr wrap="square">
            <a:spAutoFit/>
          </a:bodyPr>
          <a:lstStyle/>
          <a:p>
            <a:pPr algn="ctr"/>
            <a:r>
              <a:rPr lang="en-GB" dirty="0" smtClean="0">
                <a:solidFill>
                  <a:srgbClr val="990033"/>
                </a:solidFill>
              </a:rPr>
              <a:t>From models to perception</a:t>
            </a:r>
            <a:endParaRPr lang="en-GB" dirty="0">
              <a:solidFill>
                <a:srgbClr val="990033"/>
              </a:solidFill>
            </a:endParaRPr>
          </a:p>
        </p:txBody>
      </p:sp>
      <p:graphicFrame>
        <p:nvGraphicFramePr>
          <p:cNvPr id="95" name="Object 78"/>
          <p:cNvGraphicFramePr>
            <a:graphicFrameLocks noChangeAspect="1"/>
          </p:cNvGraphicFramePr>
          <p:nvPr/>
        </p:nvGraphicFramePr>
        <p:xfrm>
          <a:off x="6081166" y="3642668"/>
          <a:ext cx="1608138" cy="506412"/>
        </p:xfrm>
        <a:graphic>
          <a:graphicData uri="http://schemas.openxmlformats.org/presentationml/2006/ole">
            <p:oleObj spid="_x0000_s276688" name="Equation" r:id="rId25" imgW="1612900" imgH="508000" progId="Equation.DSMT4">
              <p:embed/>
            </p:oleObj>
          </a:graphicData>
        </a:graphic>
      </p:graphicFrame>
      <p:pic>
        <p:nvPicPr>
          <p:cNvPr id="94" name="Picture 5" descr="A1_bad"/>
          <p:cNvPicPr>
            <a:picLocks noChangeAspect="1" noChangeArrowheads="1"/>
          </p:cNvPicPr>
          <p:nvPr/>
        </p:nvPicPr>
        <p:blipFill>
          <a:blip r:embed="rId26" cstate="print"/>
          <a:stretch>
            <a:fillRect/>
          </a:stretch>
        </p:blipFill>
        <p:spPr bwMode="auto">
          <a:xfrm>
            <a:off x="0" y="44624"/>
            <a:ext cx="1264998" cy="1584176"/>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95"/>
                                        </p:tgtEl>
                                      </p:cBhvr>
                                    </p:animEffect>
                                    <p:set>
                                      <p:cBhvr>
                                        <p:cTn id="7" dur="1" fill="hold">
                                          <p:stCondLst>
                                            <p:cond delay="1999"/>
                                          </p:stCondLst>
                                        </p:cTn>
                                        <p:tgtEl>
                                          <p:spTgt spid="9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0"/>
                                        <p:tgtEl>
                                          <p:spTgt spid="2"/>
                                        </p:tgtEl>
                                      </p:cBhvr>
                                    </p:animEffect>
                                    <p:set>
                                      <p:cBhvr>
                                        <p:cTn id="15" dur="1" fill="hold">
                                          <p:stCondLst>
                                            <p:cond delay="1999"/>
                                          </p:stCondLst>
                                        </p:cTn>
                                        <p:tgtEl>
                                          <p:spTgt spid="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29"/>
          <p:cNvPicPr>
            <a:picLocks noChangeAspect="1" noChangeArrowheads="1"/>
          </p:cNvPicPr>
          <p:nvPr/>
        </p:nvPicPr>
        <p:blipFill>
          <a:blip r:embed="rId3" cstate="print">
            <a:lum bright="4000" contrast="-21000"/>
          </a:blip>
          <a:srcRect/>
          <a:stretch>
            <a:fillRect/>
          </a:stretch>
        </p:blipFill>
        <p:spPr bwMode="auto">
          <a:xfrm>
            <a:off x="2165027" y="1445750"/>
            <a:ext cx="3284596" cy="4575538"/>
          </a:xfrm>
          <a:prstGeom prst="rect">
            <a:avLst/>
          </a:prstGeom>
          <a:ln>
            <a:noFill/>
          </a:ln>
          <a:effectLst>
            <a:softEdge rad="112500"/>
          </a:effectLst>
        </p:spPr>
      </p:pic>
      <p:sp>
        <p:nvSpPr>
          <p:cNvPr id="77" name="Oval 103"/>
          <p:cNvSpPr>
            <a:spLocks noChangeArrowheads="1"/>
          </p:cNvSpPr>
          <p:nvPr/>
        </p:nvSpPr>
        <p:spPr bwMode="auto">
          <a:xfrm>
            <a:off x="3986714" y="4149080"/>
            <a:ext cx="283710" cy="296416"/>
          </a:xfrm>
          <a:prstGeom prst="ellipse">
            <a:avLst/>
          </a:prstGeom>
          <a:solidFill>
            <a:schemeClr val="accent1">
              <a:lumMod val="50000"/>
            </a:schemeClr>
          </a:solidFill>
          <a:ln w="9525">
            <a:noFill/>
            <a:round/>
            <a:headEnd/>
            <a:tailEnd/>
          </a:ln>
        </p:spPr>
        <p:txBody>
          <a:bodyPr wrap="none" anchor="ctr"/>
          <a:lstStyle/>
          <a:p>
            <a:endParaRPr lang="en-US">
              <a:latin typeface="Arial Narrow" pitchFamily="34" charset="0"/>
            </a:endParaRPr>
          </a:p>
        </p:txBody>
      </p:sp>
      <p:cxnSp>
        <p:nvCxnSpPr>
          <p:cNvPr id="56" name="AutoShape 61"/>
          <p:cNvCxnSpPr>
            <a:cxnSpLocks noChangeShapeType="1"/>
            <a:endCxn id="7227" idx="5"/>
          </p:cNvCxnSpPr>
          <p:nvPr/>
        </p:nvCxnSpPr>
        <p:spPr bwMode="auto">
          <a:xfrm rot="10800000">
            <a:off x="2667203" y="3704013"/>
            <a:ext cx="1408209" cy="580082"/>
          </a:xfrm>
          <a:prstGeom prst="curvedConnector3">
            <a:avLst>
              <a:gd name="adj1" fmla="val 50000"/>
            </a:avLst>
          </a:prstGeom>
          <a:noFill/>
          <a:ln w="38100">
            <a:solidFill>
              <a:schemeClr val="accent1">
                <a:lumMod val="50000"/>
              </a:schemeClr>
            </a:solidFill>
            <a:round/>
            <a:headEnd type="oval" w="med" len="med"/>
            <a:tailEnd type="oval" w="med" len="med"/>
          </a:ln>
        </p:spPr>
      </p:cxnSp>
      <p:cxnSp>
        <p:nvCxnSpPr>
          <p:cNvPr id="7222" name="AutoShape 52"/>
          <p:cNvCxnSpPr>
            <a:cxnSpLocks noChangeShapeType="1"/>
            <a:stCxn id="7265" idx="5"/>
            <a:endCxn id="7228" idx="5"/>
          </p:cNvCxnSpPr>
          <p:nvPr/>
        </p:nvCxnSpPr>
        <p:spPr bwMode="auto">
          <a:xfrm flipV="1">
            <a:off x="3946381" y="5401196"/>
            <a:ext cx="1587" cy="228600"/>
          </a:xfrm>
          <a:prstGeom prst="curvedConnector3">
            <a:avLst>
              <a:gd name="adj1" fmla="val 18900009"/>
            </a:avLst>
          </a:prstGeom>
          <a:noFill/>
          <a:ln w="9525">
            <a:solidFill>
              <a:schemeClr val="tx1"/>
            </a:solidFill>
            <a:round/>
            <a:headEnd/>
            <a:tailEnd type="triangle" w="med" len="med"/>
          </a:ln>
        </p:spPr>
      </p:cxnSp>
      <p:sp>
        <p:nvSpPr>
          <p:cNvPr id="7225" name="AutoShape 15"/>
          <p:cNvSpPr>
            <a:spLocks noChangeArrowheads="1"/>
          </p:cNvSpPr>
          <p:nvPr/>
        </p:nvSpPr>
        <p:spPr bwMode="auto">
          <a:xfrm>
            <a:off x="3651401" y="2636922"/>
            <a:ext cx="288925" cy="288925"/>
          </a:xfrm>
          <a:prstGeom prst="triangle">
            <a:avLst>
              <a:gd name="adj" fmla="val 50000"/>
            </a:avLst>
          </a:prstGeom>
          <a:solidFill>
            <a:srgbClr val="990033"/>
          </a:solidFill>
          <a:ln w="9525">
            <a:noFill/>
            <a:miter lim="800000"/>
            <a:headEnd/>
            <a:tailEnd/>
          </a:ln>
        </p:spPr>
        <p:txBody>
          <a:bodyPr wrap="none" anchor="ctr"/>
          <a:lstStyle/>
          <a:p>
            <a:endParaRPr lang="en-GB">
              <a:latin typeface="Arial Narrow" pitchFamily="34" charset="0"/>
            </a:endParaRPr>
          </a:p>
        </p:txBody>
      </p:sp>
      <p:sp>
        <p:nvSpPr>
          <p:cNvPr id="7226" name="AutoShape 27"/>
          <p:cNvSpPr>
            <a:spLocks noChangeArrowheads="1"/>
          </p:cNvSpPr>
          <p:nvPr/>
        </p:nvSpPr>
        <p:spPr bwMode="auto">
          <a:xfrm>
            <a:off x="3653234" y="3546781"/>
            <a:ext cx="288925" cy="288925"/>
          </a:xfrm>
          <a:prstGeom prst="triangle">
            <a:avLst>
              <a:gd name="adj" fmla="val 50000"/>
            </a:avLst>
          </a:prstGeom>
          <a:solidFill>
            <a:srgbClr val="990033"/>
          </a:solidFill>
          <a:ln w="9525">
            <a:noFill/>
            <a:miter lim="800000"/>
            <a:headEnd/>
            <a:tailEnd/>
          </a:ln>
        </p:spPr>
        <p:txBody>
          <a:bodyPr wrap="none" anchor="ctr"/>
          <a:lstStyle/>
          <a:p>
            <a:endParaRPr lang="en-GB">
              <a:latin typeface="Arial Narrow" pitchFamily="34" charset="0"/>
            </a:endParaRPr>
          </a:p>
        </p:txBody>
      </p:sp>
      <p:sp>
        <p:nvSpPr>
          <p:cNvPr id="7228" name="AutoShape 37"/>
          <p:cNvSpPr>
            <a:spLocks noChangeArrowheads="1"/>
          </p:cNvSpPr>
          <p:nvPr/>
        </p:nvSpPr>
        <p:spPr bwMode="auto">
          <a:xfrm>
            <a:off x="3728893" y="5256743"/>
            <a:ext cx="288925" cy="288925"/>
          </a:xfrm>
          <a:prstGeom prst="triangle">
            <a:avLst>
              <a:gd name="adj" fmla="val 50000"/>
            </a:avLst>
          </a:prstGeom>
          <a:solidFill>
            <a:srgbClr val="990033"/>
          </a:solidFill>
          <a:ln w="9525">
            <a:noFill/>
            <a:miter lim="800000"/>
            <a:headEnd/>
            <a:tailEnd/>
          </a:ln>
        </p:spPr>
        <p:txBody>
          <a:bodyPr wrap="none" anchor="ctr"/>
          <a:lstStyle/>
          <a:p>
            <a:endParaRPr lang="en-GB">
              <a:latin typeface="Arial Narrow" pitchFamily="34" charset="0"/>
            </a:endParaRPr>
          </a:p>
        </p:txBody>
      </p:sp>
      <p:cxnSp>
        <p:nvCxnSpPr>
          <p:cNvPr id="7229" name="AutoShape 39"/>
          <p:cNvCxnSpPr>
            <a:cxnSpLocks noChangeShapeType="1"/>
            <a:stCxn id="7225" idx="1"/>
            <a:endCxn id="7263" idx="1"/>
          </p:cNvCxnSpPr>
          <p:nvPr/>
        </p:nvCxnSpPr>
        <p:spPr bwMode="auto">
          <a:xfrm rot="10800000" flipH="1" flipV="1">
            <a:off x="3724428" y="2781374"/>
            <a:ext cx="1587" cy="228600"/>
          </a:xfrm>
          <a:prstGeom prst="curvedConnector3">
            <a:avLst>
              <a:gd name="adj1" fmla="val -19000009"/>
            </a:avLst>
          </a:prstGeom>
          <a:noFill/>
          <a:ln w="9525">
            <a:solidFill>
              <a:srgbClr val="990033"/>
            </a:solidFill>
            <a:round/>
            <a:headEnd/>
            <a:tailEnd type="triangle" w="med" len="med"/>
          </a:ln>
        </p:spPr>
      </p:cxnSp>
      <p:cxnSp>
        <p:nvCxnSpPr>
          <p:cNvPr id="7230" name="AutoShape 40"/>
          <p:cNvCxnSpPr>
            <a:cxnSpLocks noChangeShapeType="1"/>
            <a:stCxn id="7226" idx="1"/>
            <a:endCxn id="7262" idx="1"/>
          </p:cNvCxnSpPr>
          <p:nvPr/>
        </p:nvCxnSpPr>
        <p:spPr bwMode="auto">
          <a:xfrm rot="10800000" flipH="1" flipV="1">
            <a:off x="3726260" y="3691235"/>
            <a:ext cx="4762" cy="231775"/>
          </a:xfrm>
          <a:prstGeom prst="curvedConnector3">
            <a:avLst>
              <a:gd name="adj1" fmla="val -6333333"/>
            </a:avLst>
          </a:prstGeom>
          <a:noFill/>
          <a:ln w="9525">
            <a:solidFill>
              <a:srgbClr val="990033"/>
            </a:solidFill>
            <a:round/>
            <a:headEnd/>
            <a:tailEnd type="triangle" w="med" len="med"/>
          </a:ln>
        </p:spPr>
      </p:cxnSp>
      <p:cxnSp>
        <p:nvCxnSpPr>
          <p:cNvPr id="7231" name="AutoShape 42"/>
          <p:cNvCxnSpPr>
            <a:cxnSpLocks noChangeShapeType="1"/>
            <a:stCxn id="7228" idx="1"/>
            <a:endCxn id="7265" idx="1"/>
          </p:cNvCxnSpPr>
          <p:nvPr/>
        </p:nvCxnSpPr>
        <p:spPr bwMode="auto">
          <a:xfrm rot="10800000" flipH="1" flipV="1">
            <a:off x="3801919" y="5401196"/>
            <a:ext cx="1587" cy="228600"/>
          </a:xfrm>
          <a:prstGeom prst="curvedConnector3">
            <a:avLst>
              <a:gd name="adj1" fmla="val -19000009"/>
            </a:avLst>
          </a:prstGeom>
          <a:noFill/>
          <a:ln w="9525">
            <a:solidFill>
              <a:srgbClr val="990033"/>
            </a:solidFill>
            <a:round/>
            <a:headEnd/>
            <a:tailEnd type="triangle" w="med" len="med"/>
          </a:ln>
        </p:spPr>
      </p:cxnSp>
      <p:cxnSp>
        <p:nvCxnSpPr>
          <p:cNvPr id="7232" name="AutoShape 43"/>
          <p:cNvCxnSpPr>
            <a:cxnSpLocks noChangeShapeType="1"/>
            <a:stCxn id="7228" idx="0"/>
            <a:endCxn id="7264" idx="5"/>
          </p:cNvCxnSpPr>
          <p:nvPr/>
        </p:nvCxnSpPr>
        <p:spPr bwMode="auto">
          <a:xfrm rot="16200000" flipV="1">
            <a:off x="2608220" y="3991600"/>
            <a:ext cx="1324123" cy="1206153"/>
          </a:xfrm>
          <a:prstGeom prst="curvedConnector2">
            <a:avLst/>
          </a:prstGeom>
          <a:noFill/>
          <a:ln w="19050">
            <a:solidFill>
              <a:srgbClr val="990033"/>
            </a:solidFill>
            <a:round/>
            <a:headEnd/>
            <a:tailEnd type="triangle" w="med" len="med"/>
          </a:ln>
        </p:spPr>
      </p:cxnSp>
      <p:cxnSp>
        <p:nvCxnSpPr>
          <p:cNvPr id="7233" name="AutoShape 44"/>
          <p:cNvCxnSpPr>
            <a:cxnSpLocks noChangeShapeType="1"/>
            <a:endCxn id="7226" idx="5"/>
          </p:cNvCxnSpPr>
          <p:nvPr/>
        </p:nvCxnSpPr>
        <p:spPr bwMode="auto">
          <a:xfrm rot="5400000">
            <a:off x="3468741" y="2350998"/>
            <a:ext cx="1741430" cy="939056"/>
          </a:xfrm>
          <a:prstGeom prst="curvedConnector2">
            <a:avLst/>
          </a:prstGeom>
          <a:noFill/>
          <a:ln w="19050">
            <a:solidFill>
              <a:schemeClr val="tx2"/>
            </a:solidFill>
            <a:round/>
            <a:headEnd/>
            <a:tailEnd type="triangle" w="med" len="med"/>
          </a:ln>
        </p:spPr>
      </p:cxnSp>
      <p:cxnSp>
        <p:nvCxnSpPr>
          <p:cNvPr id="7234" name="AutoShape 45"/>
          <p:cNvCxnSpPr>
            <a:cxnSpLocks noChangeShapeType="1"/>
            <a:stCxn id="7263" idx="5"/>
            <a:endCxn id="7226" idx="5"/>
          </p:cNvCxnSpPr>
          <p:nvPr/>
        </p:nvCxnSpPr>
        <p:spPr bwMode="auto">
          <a:xfrm>
            <a:off x="3868092" y="3009985"/>
            <a:ext cx="1836" cy="681261"/>
          </a:xfrm>
          <a:prstGeom prst="curvedConnector3">
            <a:avLst>
              <a:gd name="adj1" fmla="val 16485131"/>
            </a:avLst>
          </a:prstGeom>
          <a:noFill/>
          <a:ln w="19050">
            <a:solidFill>
              <a:schemeClr val="tx1"/>
            </a:solidFill>
            <a:round/>
            <a:headEnd/>
            <a:tailEnd type="triangle" w="med" len="med"/>
          </a:ln>
        </p:spPr>
      </p:cxnSp>
      <p:cxnSp>
        <p:nvCxnSpPr>
          <p:cNvPr id="7235" name="AutoShape 48"/>
          <p:cNvCxnSpPr>
            <a:cxnSpLocks noChangeShapeType="1"/>
            <a:stCxn id="7226" idx="1"/>
            <a:endCxn id="7263" idx="1"/>
          </p:cNvCxnSpPr>
          <p:nvPr/>
        </p:nvCxnSpPr>
        <p:spPr bwMode="auto">
          <a:xfrm rot="10800000">
            <a:off x="3723634" y="3009986"/>
            <a:ext cx="1836" cy="681261"/>
          </a:xfrm>
          <a:prstGeom prst="curvedConnector3">
            <a:avLst>
              <a:gd name="adj1" fmla="val 16485131"/>
            </a:avLst>
          </a:prstGeom>
          <a:noFill/>
          <a:ln w="19050">
            <a:solidFill>
              <a:srgbClr val="990033"/>
            </a:solidFill>
            <a:round/>
            <a:headEnd/>
            <a:tailEnd type="triangle" w="med" len="med"/>
          </a:ln>
        </p:spPr>
      </p:cxnSp>
      <p:cxnSp>
        <p:nvCxnSpPr>
          <p:cNvPr id="7236" name="AutoShape 49"/>
          <p:cNvCxnSpPr>
            <a:cxnSpLocks noChangeShapeType="1"/>
            <a:stCxn id="7263" idx="5"/>
            <a:endCxn id="7225" idx="5"/>
          </p:cNvCxnSpPr>
          <p:nvPr/>
        </p:nvCxnSpPr>
        <p:spPr bwMode="auto">
          <a:xfrm flipV="1">
            <a:off x="3868890" y="2781374"/>
            <a:ext cx="1587" cy="228600"/>
          </a:xfrm>
          <a:prstGeom prst="curvedConnector3">
            <a:avLst>
              <a:gd name="adj1" fmla="val 18900009"/>
            </a:avLst>
          </a:prstGeom>
          <a:noFill/>
          <a:ln w="9525">
            <a:solidFill>
              <a:schemeClr val="tx1"/>
            </a:solidFill>
            <a:round/>
            <a:headEnd/>
            <a:tailEnd type="triangle" w="med" len="med"/>
          </a:ln>
        </p:spPr>
      </p:cxnSp>
      <p:cxnSp>
        <p:nvCxnSpPr>
          <p:cNvPr id="7237" name="AutoShape 50"/>
          <p:cNvCxnSpPr>
            <a:cxnSpLocks noChangeShapeType="1"/>
            <a:stCxn id="7262" idx="5"/>
            <a:endCxn id="7226" idx="5"/>
          </p:cNvCxnSpPr>
          <p:nvPr/>
        </p:nvCxnSpPr>
        <p:spPr bwMode="auto">
          <a:xfrm flipH="1" flipV="1">
            <a:off x="3870721" y="3691235"/>
            <a:ext cx="4762" cy="231775"/>
          </a:xfrm>
          <a:prstGeom prst="curvedConnector3">
            <a:avLst>
              <a:gd name="adj1" fmla="val -6300000"/>
            </a:avLst>
          </a:prstGeom>
          <a:noFill/>
          <a:ln w="9525">
            <a:solidFill>
              <a:schemeClr val="tx1"/>
            </a:solidFill>
            <a:round/>
            <a:headEnd/>
            <a:tailEnd type="triangle" w="med" len="med"/>
          </a:ln>
        </p:spPr>
      </p:cxnSp>
      <p:cxnSp>
        <p:nvCxnSpPr>
          <p:cNvPr id="7238" name="AutoShape 53"/>
          <p:cNvCxnSpPr>
            <a:cxnSpLocks noChangeShapeType="1"/>
            <a:stCxn id="7264" idx="3"/>
            <a:endCxn id="7228" idx="1"/>
          </p:cNvCxnSpPr>
          <p:nvPr/>
        </p:nvCxnSpPr>
        <p:spPr bwMode="auto">
          <a:xfrm rot="16200000" flipH="1">
            <a:off x="2535981" y="4136063"/>
            <a:ext cx="1324124" cy="1206152"/>
          </a:xfrm>
          <a:prstGeom prst="curvedConnector2">
            <a:avLst/>
          </a:prstGeom>
          <a:noFill/>
          <a:ln w="19050">
            <a:solidFill>
              <a:schemeClr val="tx2"/>
            </a:solidFill>
            <a:round/>
            <a:headEnd/>
            <a:tailEnd type="triangle" w="med" len="med"/>
          </a:ln>
        </p:spPr>
      </p:cxnSp>
      <p:cxnSp>
        <p:nvCxnSpPr>
          <p:cNvPr id="7239" name="AutoShape 54"/>
          <p:cNvCxnSpPr>
            <a:cxnSpLocks noChangeShapeType="1"/>
            <a:stCxn id="7226" idx="5"/>
            <a:endCxn id="7265" idx="5"/>
          </p:cNvCxnSpPr>
          <p:nvPr/>
        </p:nvCxnSpPr>
        <p:spPr bwMode="auto">
          <a:xfrm>
            <a:off x="3869928" y="3691236"/>
            <a:ext cx="75654" cy="1938560"/>
          </a:xfrm>
          <a:prstGeom prst="curvedConnector3">
            <a:avLst>
              <a:gd name="adj1" fmla="val 497641"/>
            </a:avLst>
          </a:prstGeom>
          <a:noFill/>
          <a:ln w="19050">
            <a:solidFill>
              <a:schemeClr val="tx1"/>
            </a:solidFill>
            <a:round/>
            <a:headEnd type="triangle" w="med" len="med"/>
            <a:tailEnd/>
          </a:ln>
        </p:spPr>
      </p:cxnSp>
      <p:cxnSp>
        <p:nvCxnSpPr>
          <p:cNvPr id="7240" name="AutoShape 55"/>
          <p:cNvCxnSpPr>
            <a:cxnSpLocks noChangeShapeType="1"/>
            <a:stCxn id="7226" idx="1"/>
            <a:endCxn id="7265" idx="1"/>
          </p:cNvCxnSpPr>
          <p:nvPr/>
        </p:nvCxnSpPr>
        <p:spPr bwMode="auto">
          <a:xfrm rot="10800000" flipH="1" flipV="1">
            <a:off x="3725465" y="3691236"/>
            <a:ext cx="75654" cy="1938560"/>
          </a:xfrm>
          <a:prstGeom prst="curvedConnector3">
            <a:avLst>
              <a:gd name="adj1" fmla="val -397641"/>
            </a:avLst>
          </a:prstGeom>
          <a:noFill/>
          <a:ln w="19050">
            <a:solidFill>
              <a:srgbClr val="990033"/>
            </a:solidFill>
            <a:round/>
            <a:headEnd/>
            <a:tailEnd type="triangle" w="med" len="med"/>
          </a:ln>
        </p:spPr>
      </p:cxnSp>
      <p:sp>
        <p:nvSpPr>
          <p:cNvPr id="7243" name="Text Box 65"/>
          <p:cNvSpPr txBox="1">
            <a:spLocks noChangeArrowheads="1"/>
          </p:cNvSpPr>
          <p:nvPr/>
        </p:nvSpPr>
        <p:spPr bwMode="auto">
          <a:xfrm>
            <a:off x="1100565" y="3688587"/>
            <a:ext cx="1015021" cy="246221"/>
          </a:xfrm>
          <a:prstGeom prst="rect">
            <a:avLst/>
          </a:prstGeom>
          <a:noFill/>
          <a:ln w="9525">
            <a:noFill/>
            <a:miter lim="800000"/>
            <a:headEnd/>
            <a:tailEnd/>
          </a:ln>
        </p:spPr>
        <p:txBody>
          <a:bodyPr wrap="none">
            <a:spAutoFit/>
          </a:bodyPr>
          <a:lstStyle/>
          <a:p>
            <a:pPr algn="ctr"/>
            <a:r>
              <a:rPr lang="en-GB" sz="1000" b="1" dirty="0" smtClean="0">
                <a:latin typeface="Arial Narrow" pitchFamily="34" charset="0"/>
              </a:rPr>
              <a:t>frontal eye fields</a:t>
            </a:r>
            <a:endParaRPr lang="en-GB" sz="1000" b="1" dirty="0">
              <a:latin typeface="Arial Narrow" pitchFamily="34" charset="0"/>
            </a:endParaRPr>
          </a:p>
        </p:txBody>
      </p:sp>
      <p:sp>
        <p:nvSpPr>
          <p:cNvPr id="7244" name="Text Box 66"/>
          <p:cNvSpPr txBox="1">
            <a:spLocks noChangeArrowheads="1"/>
          </p:cNvSpPr>
          <p:nvPr/>
        </p:nvSpPr>
        <p:spPr bwMode="auto">
          <a:xfrm>
            <a:off x="4218624" y="3750006"/>
            <a:ext cx="700833" cy="246221"/>
          </a:xfrm>
          <a:prstGeom prst="rect">
            <a:avLst/>
          </a:prstGeom>
          <a:noFill/>
          <a:ln w="9525">
            <a:noFill/>
            <a:miter lim="800000"/>
            <a:headEnd/>
            <a:tailEnd/>
          </a:ln>
        </p:spPr>
        <p:txBody>
          <a:bodyPr wrap="none">
            <a:spAutoFit/>
          </a:bodyPr>
          <a:lstStyle/>
          <a:p>
            <a:pPr algn="ctr"/>
            <a:r>
              <a:rPr lang="en-GB" sz="1000" b="1" dirty="0">
                <a:latin typeface="Arial Narrow" pitchFamily="34" charset="0"/>
              </a:rPr>
              <a:t>geniculate</a:t>
            </a:r>
          </a:p>
        </p:txBody>
      </p:sp>
      <p:sp>
        <p:nvSpPr>
          <p:cNvPr id="7246" name="Text Box 68"/>
          <p:cNvSpPr txBox="1">
            <a:spLocks noChangeArrowheads="1"/>
          </p:cNvSpPr>
          <p:nvPr/>
        </p:nvSpPr>
        <p:spPr bwMode="auto">
          <a:xfrm>
            <a:off x="4275837" y="5445234"/>
            <a:ext cx="822661" cy="246221"/>
          </a:xfrm>
          <a:prstGeom prst="rect">
            <a:avLst/>
          </a:prstGeom>
          <a:noFill/>
          <a:ln w="9525">
            <a:noFill/>
            <a:miter lim="800000"/>
            <a:headEnd/>
            <a:tailEnd/>
          </a:ln>
        </p:spPr>
        <p:txBody>
          <a:bodyPr wrap="none">
            <a:spAutoFit/>
          </a:bodyPr>
          <a:lstStyle/>
          <a:p>
            <a:pPr algn="ctr"/>
            <a:r>
              <a:rPr lang="en-GB" sz="1000" b="1" dirty="0">
                <a:latin typeface="Arial Narrow" pitchFamily="34" charset="0"/>
              </a:rPr>
              <a:t>visual cortex</a:t>
            </a:r>
          </a:p>
        </p:txBody>
      </p:sp>
      <p:cxnSp>
        <p:nvCxnSpPr>
          <p:cNvPr id="7247" name="AutoShape 125"/>
          <p:cNvCxnSpPr>
            <a:cxnSpLocks noChangeShapeType="1"/>
            <a:stCxn id="7225" idx="5"/>
            <a:endCxn id="69" idx="3"/>
          </p:cNvCxnSpPr>
          <p:nvPr/>
        </p:nvCxnSpPr>
        <p:spPr bwMode="auto">
          <a:xfrm flipV="1">
            <a:off x="3868092" y="1949811"/>
            <a:ext cx="1156916" cy="831569"/>
          </a:xfrm>
          <a:prstGeom prst="curvedConnector2">
            <a:avLst/>
          </a:prstGeom>
          <a:noFill/>
          <a:ln w="19050">
            <a:solidFill>
              <a:schemeClr val="tx1"/>
            </a:solidFill>
            <a:round/>
            <a:headEnd type="triangle" w="med" len="med"/>
            <a:tailEnd type="none" w="med" len="med"/>
          </a:ln>
        </p:spPr>
      </p:cxnSp>
      <p:cxnSp>
        <p:nvCxnSpPr>
          <p:cNvPr id="7248" name="AutoShape 126"/>
          <p:cNvCxnSpPr>
            <a:cxnSpLocks noChangeShapeType="1"/>
            <a:stCxn id="7264" idx="5"/>
            <a:endCxn id="7225" idx="3"/>
          </p:cNvCxnSpPr>
          <p:nvPr/>
        </p:nvCxnSpPr>
        <p:spPr bwMode="auto">
          <a:xfrm flipV="1">
            <a:off x="2667203" y="2925843"/>
            <a:ext cx="1128663" cy="1006773"/>
          </a:xfrm>
          <a:prstGeom prst="curvedConnector2">
            <a:avLst/>
          </a:prstGeom>
          <a:noFill/>
          <a:ln w="19050">
            <a:solidFill>
              <a:srgbClr val="990033"/>
            </a:solidFill>
            <a:round/>
            <a:headEnd type="triangle" w="med" len="med"/>
            <a:tailEnd/>
          </a:ln>
        </p:spPr>
      </p:cxnSp>
      <p:cxnSp>
        <p:nvCxnSpPr>
          <p:cNvPr id="7249" name="AutoShape 127"/>
          <p:cNvCxnSpPr>
            <a:cxnSpLocks noChangeShapeType="1"/>
            <a:stCxn id="7264" idx="0"/>
            <a:endCxn id="7225" idx="1"/>
          </p:cNvCxnSpPr>
          <p:nvPr/>
        </p:nvCxnSpPr>
        <p:spPr bwMode="auto">
          <a:xfrm rot="5400000" flipH="1" flipV="1">
            <a:off x="2655912" y="2720430"/>
            <a:ext cx="1006772" cy="1128662"/>
          </a:xfrm>
          <a:prstGeom prst="curvedConnector2">
            <a:avLst/>
          </a:prstGeom>
          <a:noFill/>
          <a:ln w="19050">
            <a:solidFill>
              <a:schemeClr val="tx2"/>
            </a:solidFill>
            <a:round/>
            <a:headEnd/>
            <a:tailEnd type="triangle" w="med" len="med"/>
          </a:ln>
        </p:spPr>
      </p:cxnSp>
      <p:sp>
        <p:nvSpPr>
          <p:cNvPr id="7250" name="Text Box 129"/>
          <p:cNvSpPr txBox="1">
            <a:spLocks noChangeArrowheads="1"/>
          </p:cNvSpPr>
          <p:nvPr/>
        </p:nvSpPr>
        <p:spPr bwMode="auto">
          <a:xfrm>
            <a:off x="4592961" y="3029926"/>
            <a:ext cx="673582" cy="230832"/>
          </a:xfrm>
          <a:prstGeom prst="rect">
            <a:avLst/>
          </a:prstGeom>
          <a:noFill/>
          <a:ln w="9525">
            <a:noFill/>
            <a:miter lim="800000"/>
            <a:headEnd/>
            <a:tailEnd/>
          </a:ln>
        </p:spPr>
        <p:txBody>
          <a:bodyPr wrap="none">
            <a:spAutoFit/>
          </a:bodyPr>
          <a:lstStyle/>
          <a:p>
            <a:r>
              <a:rPr lang="en-GB" sz="900" dirty="0">
                <a:latin typeface="Arial Narrow" pitchFamily="34" charset="0"/>
              </a:rPr>
              <a:t>r</a:t>
            </a:r>
            <a:r>
              <a:rPr lang="en-GB" sz="900" dirty="0" smtClean="0">
                <a:latin typeface="Arial Narrow" pitchFamily="34" charset="0"/>
              </a:rPr>
              <a:t>etinal </a:t>
            </a:r>
            <a:r>
              <a:rPr lang="en-GB" sz="900" dirty="0">
                <a:latin typeface="Arial Narrow" pitchFamily="34" charset="0"/>
              </a:rPr>
              <a:t>input</a:t>
            </a:r>
          </a:p>
        </p:txBody>
      </p:sp>
      <p:cxnSp>
        <p:nvCxnSpPr>
          <p:cNvPr id="7259" name="AutoShape 51"/>
          <p:cNvCxnSpPr>
            <a:cxnSpLocks noChangeShapeType="1"/>
            <a:stCxn id="7264" idx="1"/>
            <a:endCxn id="7227" idx="1"/>
          </p:cNvCxnSpPr>
          <p:nvPr/>
        </p:nvCxnSpPr>
        <p:spPr bwMode="auto">
          <a:xfrm rot="10800000">
            <a:off x="2522736" y="3704010"/>
            <a:ext cx="12700" cy="228600"/>
          </a:xfrm>
          <a:prstGeom prst="curvedConnector3">
            <a:avLst>
              <a:gd name="adj1" fmla="val 2368748"/>
            </a:avLst>
          </a:prstGeom>
          <a:noFill/>
          <a:ln w="9525">
            <a:solidFill>
              <a:schemeClr val="tx1"/>
            </a:solidFill>
            <a:round/>
            <a:headEnd/>
            <a:tailEnd type="triangle" w="med" len="med"/>
          </a:ln>
        </p:spPr>
      </p:cxnSp>
      <p:cxnSp>
        <p:nvCxnSpPr>
          <p:cNvPr id="7260" name="AutoShape 41"/>
          <p:cNvCxnSpPr>
            <a:cxnSpLocks noChangeShapeType="1"/>
            <a:stCxn id="7227" idx="5"/>
            <a:endCxn id="7264" idx="5"/>
          </p:cNvCxnSpPr>
          <p:nvPr/>
        </p:nvCxnSpPr>
        <p:spPr bwMode="auto">
          <a:xfrm>
            <a:off x="2667203" y="3704010"/>
            <a:ext cx="12700" cy="228600"/>
          </a:xfrm>
          <a:prstGeom prst="curvedConnector3">
            <a:avLst>
              <a:gd name="adj1" fmla="val 2368748"/>
            </a:avLst>
          </a:prstGeom>
          <a:noFill/>
          <a:ln w="9525">
            <a:solidFill>
              <a:srgbClr val="990033"/>
            </a:solidFill>
            <a:round/>
            <a:headEnd/>
            <a:tailEnd type="triangle" w="med" len="med"/>
          </a:ln>
        </p:spPr>
      </p:cxnSp>
      <p:sp>
        <p:nvSpPr>
          <p:cNvPr id="7261" name="Text Box 67"/>
          <p:cNvSpPr txBox="1">
            <a:spLocks noChangeArrowheads="1"/>
          </p:cNvSpPr>
          <p:nvPr/>
        </p:nvSpPr>
        <p:spPr bwMode="auto">
          <a:xfrm>
            <a:off x="3224808" y="2495683"/>
            <a:ext cx="575816" cy="246221"/>
          </a:xfrm>
          <a:prstGeom prst="rect">
            <a:avLst/>
          </a:prstGeom>
          <a:noFill/>
          <a:ln w="9525">
            <a:noFill/>
            <a:miter lim="800000"/>
            <a:headEnd/>
            <a:tailEnd/>
          </a:ln>
        </p:spPr>
        <p:txBody>
          <a:bodyPr wrap="square">
            <a:spAutoFit/>
          </a:bodyPr>
          <a:lstStyle/>
          <a:p>
            <a:pPr algn="ctr"/>
            <a:r>
              <a:rPr lang="en-GB" sz="1000" b="1" dirty="0" smtClean="0">
                <a:latin typeface="Arial Narrow" pitchFamily="34" charset="0"/>
              </a:rPr>
              <a:t>pons</a:t>
            </a:r>
            <a:endParaRPr lang="en-GB" sz="1000" b="1" dirty="0">
              <a:latin typeface="Arial Narrow" pitchFamily="34" charset="0"/>
            </a:endParaRPr>
          </a:p>
        </p:txBody>
      </p:sp>
      <p:sp>
        <p:nvSpPr>
          <p:cNvPr id="7262" name="AutoShape 35"/>
          <p:cNvSpPr>
            <a:spLocks noChangeArrowheads="1"/>
          </p:cNvSpPr>
          <p:nvPr/>
        </p:nvSpPr>
        <p:spPr bwMode="auto">
          <a:xfrm>
            <a:off x="3657996" y="3778548"/>
            <a:ext cx="288925" cy="2889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latin typeface="Arial Narrow" pitchFamily="34" charset="0"/>
            </a:endParaRPr>
          </a:p>
        </p:txBody>
      </p:sp>
      <p:sp>
        <p:nvSpPr>
          <p:cNvPr id="7263" name="AutoShape 19"/>
          <p:cNvSpPr>
            <a:spLocks noChangeArrowheads="1"/>
          </p:cNvSpPr>
          <p:nvPr/>
        </p:nvSpPr>
        <p:spPr bwMode="auto">
          <a:xfrm>
            <a:off x="3651401" y="2865522"/>
            <a:ext cx="288925" cy="2889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latin typeface="Arial Narrow" pitchFamily="34" charset="0"/>
            </a:endParaRPr>
          </a:p>
        </p:txBody>
      </p:sp>
      <p:sp>
        <p:nvSpPr>
          <p:cNvPr id="7265" name="AutoShape 35"/>
          <p:cNvSpPr>
            <a:spLocks noChangeArrowheads="1"/>
          </p:cNvSpPr>
          <p:nvPr/>
        </p:nvSpPr>
        <p:spPr bwMode="auto">
          <a:xfrm>
            <a:off x="3728893" y="5485343"/>
            <a:ext cx="288925" cy="2889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latin typeface="Arial Narrow" pitchFamily="34" charset="0"/>
            </a:endParaRPr>
          </a:p>
        </p:txBody>
      </p:sp>
      <p:sp>
        <p:nvSpPr>
          <p:cNvPr id="164" name="Text Box 129"/>
          <p:cNvSpPr txBox="1">
            <a:spLocks noChangeArrowheads="1"/>
          </p:cNvSpPr>
          <p:nvPr/>
        </p:nvSpPr>
        <p:spPr bwMode="auto">
          <a:xfrm>
            <a:off x="3440835" y="1940514"/>
            <a:ext cx="864096" cy="369332"/>
          </a:xfrm>
          <a:prstGeom prst="rect">
            <a:avLst/>
          </a:prstGeom>
          <a:noFill/>
          <a:ln w="9525">
            <a:noFill/>
            <a:miter lim="800000"/>
            <a:headEnd/>
            <a:tailEnd/>
          </a:ln>
        </p:spPr>
        <p:txBody>
          <a:bodyPr wrap="square">
            <a:spAutoFit/>
          </a:bodyPr>
          <a:lstStyle/>
          <a:p>
            <a:r>
              <a:rPr lang="en-GB" sz="900" dirty="0" smtClean="0">
                <a:solidFill>
                  <a:srgbClr val="990033"/>
                </a:solidFill>
                <a:latin typeface="Arial Narrow" pitchFamily="34" charset="0"/>
              </a:rPr>
              <a:t>oculomotor signals</a:t>
            </a:r>
            <a:endParaRPr lang="en-GB" sz="900" dirty="0">
              <a:solidFill>
                <a:srgbClr val="990033"/>
              </a:solidFill>
              <a:latin typeface="Arial Narrow" pitchFamily="34" charset="0"/>
            </a:endParaRPr>
          </a:p>
        </p:txBody>
      </p:sp>
      <p:graphicFrame>
        <p:nvGraphicFramePr>
          <p:cNvPr id="20482" name="Object 78"/>
          <p:cNvGraphicFramePr>
            <a:graphicFrameLocks noChangeAspect="1"/>
          </p:cNvGraphicFramePr>
          <p:nvPr/>
        </p:nvGraphicFramePr>
        <p:xfrm>
          <a:off x="6107814" y="5153465"/>
          <a:ext cx="2281237" cy="612775"/>
        </p:xfrm>
        <a:graphic>
          <a:graphicData uri="http://schemas.openxmlformats.org/presentationml/2006/ole">
            <p:oleObj spid="_x0000_s236587" name="Equation" r:id="rId4" imgW="1892300" imgH="508000" progId="Equation.DSMT4">
              <p:embed/>
            </p:oleObj>
          </a:graphicData>
        </a:graphic>
      </p:graphicFrame>
      <p:sp>
        <p:nvSpPr>
          <p:cNvPr id="170" name="AutoShape 35"/>
          <p:cNvSpPr>
            <a:spLocks noChangeArrowheads="1"/>
          </p:cNvSpPr>
          <p:nvPr/>
        </p:nvSpPr>
        <p:spPr bwMode="auto">
          <a:xfrm>
            <a:off x="5457057" y="5139549"/>
            <a:ext cx="504056" cy="576957"/>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latin typeface="Arial Narrow" pitchFamily="34" charset="0"/>
            </a:endParaRPr>
          </a:p>
        </p:txBody>
      </p:sp>
      <p:graphicFrame>
        <p:nvGraphicFramePr>
          <p:cNvPr id="20485" name="Object 15"/>
          <p:cNvGraphicFramePr>
            <a:graphicFrameLocks noChangeAspect="1"/>
          </p:cNvGraphicFramePr>
          <p:nvPr/>
        </p:nvGraphicFramePr>
        <p:xfrm>
          <a:off x="5484597" y="5396515"/>
          <a:ext cx="384175" cy="319088"/>
        </p:xfrm>
        <a:graphic>
          <a:graphicData uri="http://schemas.openxmlformats.org/presentationml/2006/ole">
            <p:oleObj spid="_x0000_s236588" name="Equation" r:id="rId5" imgW="254000" imgH="228600" progId="Equation.DSMT4">
              <p:embed/>
            </p:oleObj>
          </a:graphicData>
        </a:graphic>
      </p:graphicFrame>
      <p:sp>
        <p:nvSpPr>
          <p:cNvPr id="173" name="AutoShape 35"/>
          <p:cNvSpPr>
            <a:spLocks noChangeArrowheads="1"/>
          </p:cNvSpPr>
          <p:nvPr/>
        </p:nvSpPr>
        <p:spPr bwMode="auto">
          <a:xfrm>
            <a:off x="5457057" y="3915409"/>
            <a:ext cx="504056" cy="576957"/>
          </a:xfrm>
          <a:prstGeom prst="triangle">
            <a:avLst>
              <a:gd name="adj" fmla="val 50000"/>
            </a:avLst>
          </a:prstGeom>
          <a:solidFill>
            <a:srgbClr val="990033"/>
          </a:solidFill>
          <a:ln w="9525">
            <a:noFill/>
            <a:miter lim="800000"/>
            <a:headEnd/>
            <a:tailEnd/>
          </a:ln>
        </p:spPr>
        <p:txBody>
          <a:bodyPr wrap="none" anchor="ctr"/>
          <a:lstStyle/>
          <a:p>
            <a:endParaRPr lang="en-GB">
              <a:latin typeface="Arial Narrow" pitchFamily="34" charset="0"/>
            </a:endParaRPr>
          </a:p>
        </p:txBody>
      </p:sp>
      <p:graphicFrame>
        <p:nvGraphicFramePr>
          <p:cNvPr id="174" name="Object 15"/>
          <p:cNvGraphicFramePr>
            <a:graphicFrameLocks noChangeAspect="1"/>
          </p:cNvGraphicFramePr>
          <p:nvPr/>
        </p:nvGraphicFramePr>
        <p:xfrm>
          <a:off x="5508726" y="4173967"/>
          <a:ext cx="346075" cy="317500"/>
        </p:xfrm>
        <a:graphic>
          <a:graphicData uri="http://schemas.openxmlformats.org/presentationml/2006/ole">
            <p:oleObj spid="_x0000_s236589" name="Equation" r:id="rId6" imgW="228600" imgH="228600" progId="Equation.DSMT4">
              <p:embed/>
            </p:oleObj>
          </a:graphicData>
        </a:graphic>
      </p:graphicFrame>
      <p:sp>
        <p:nvSpPr>
          <p:cNvPr id="175" name="Text Box 129"/>
          <p:cNvSpPr txBox="1">
            <a:spLocks noChangeArrowheads="1"/>
          </p:cNvSpPr>
          <p:nvPr/>
        </p:nvSpPr>
        <p:spPr bwMode="auto">
          <a:xfrm>
            <a:off x="5457062" y="3483356"/>
            <a:ext cx="3508053" cy="276999"/>
          </a:xfrm>
          <a:prstGeom prst="rect">
            <a:avLst/>
          </a:prstGeom>
          <a:noFill/>
          <a:ln w="9525">
            <a:noFill/>
            <a:miter lim="800000"/>
            <a:headEnd/>
            <a:tailEnd/>
          </a:ln>
        </p:spPr>
        <p:txBody>
          <a:bodyPr wrap="square">
            <a:spAutoFit/>
          </a:bodyPr>
          <a:lstStyle/>
          <a:p>
            <a:r>
              <a:rPr lang="en-GB" sz="1200" dirty="0" smtClean="0">
                <a:solidFill>
                  <a:srgbClr val="990033"/>
                </a:solidFill>
                <a:latin typeface="Arial Narrow" pitchFamily="34" charset="0"/>
              </a:rPr>
              <a:t>Prediction error (superficial pyramidal cells)</a:t>
            </a:r>
            <a:endParaRPr lang="en-GB" sz="1200" dirty="0">
              <a:solidFill>
                <a:srgbClr val="990033"/>
              </a:solidFill>
              <a:latin typeface="Arial Narrow" pitchFamily="34" charset="0"/>
            </a:endParaRPr>
          </a:p>
        </p:txBody>
      </p:sp>
      <p:sp>
        <p:nvSpPr>
          <p:cNvPr id="176" name="Text Box 129"/>
          <p:cNvSpPr txBox="1">
            <a:spLocks noChangeArrowheads="1"/>
          </p:cNvSpPr>
          <p:nvPr/>
        </p:nvSpPr>
        <p:spPr bwMode="auto">
          <a:xfrm>
            <a:off x="5457056" y="4779509"/>
            <a:ext cx="3868094" cy="276999"/>
          </a:xfrm>
          <a:prstGeom prst="rect">
            <a:avLst/>
          </a:prstGeom>
          <a:noFill/>
          <a:ln w="9525">
            <a:noFill/>
            <a:miter lim="800000"/>
            <a:headEnd/>
            <a:tailEnd/>
          </a:ln>
        </p:spPr>
        <p:txBody>
          <a:bodyPr wrap="square">
            <a:spAutoFit/>
          </a:bodyPr>
          <a:lstStyle/>
          <a:p>
            <a:r>
              <a:rPr lang="en-GB" sz="1200" dirty="0" smtClean="0">
                <a:latin typeface="Arial Narrow" pitchFamily="34" charset="0"/>
              </a:rPr>
              <a:t>Conditional predictions (deep pyramidal cells)</a:t>
            </a:r>
            <a:endParaRPr lang="en-GB" sz="1200" dirty="0">
              <a:latin typeface="Arial Narrow" pitchFamily="34" charset="0"/>
            </a:endParaRPr>
          </a:p>
        </p:txBody>
      </p:sp>
      <p:sp>
        <p:nvSpPr>
          <p:cNvPr id="182" name="Text Box 235"/>
          <p:cNvSpPr txBox="1">
            <a:spLocks noChangeArrowheads="1"/>
          </p:cNvSpPr>
          <p:nvPr/>
        </p:nvSpPr>
        <p:spPr bwMode="auto">
          <a:xfrm>
            <a:off x="704528" y="4327232"/>
            <a:ext cx="1584176" cy="415498"/>
          </a:xfrm>
          <a:prstGeom prst="rect">
            <a:avLst/>
          </a:prstGeom>
          <a:solidFill>
            <a:schemeClr val="tx1"/>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lang="en-US" sz="1050" b="1" dirty="0" smtClean="0">
                <a:solidFill>
                  <a:schemeClr val="bg1"/>
                </a:solidFill>
                <a:latin typeface="Arial Narrow" pitchFamily="34" charset="0"/>
              </a:rPr>
              <a:t>Top-down or backward predictions</a:t>
            </a:r>
            <a:endParaRPr lang="en-US" sz="1050" b="1" dirty="0">
              <a:solidFill>
                <a:schemeClr val="bg1"/>
              </a:solidFill>
              <a:latin typeface="Arial Narrow" pitchFamily="34" charset="0"/>
            </a:endParaRPr>
          </a:p>
        </p:txBody>
      </p:sp>
      <p:sp>
        <p:nvSpPr>
          <p:cNvPr id="183" name="Text Box 235"/>
          <p:cNvSpPr txBox="1">
            <a:spLocks noChangeArrowheads="1"/>
          </p:cNvSpPr>
          <p:nvPr/>
        </p:nvSpPr>
        <p:spPr bwMode="auto">
          <a:xfrm>
            <a:off x="704528" y="5046151"/>
            <a:ext cx="1584176" cy="415498"/>
          </a:xfrm>
          <a:prstGeom prst="rect">
            <a:avLst/>
          </a:prstGeom>
          <a:solidFill>
            <a:srgbClr val="990033"/>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lang="en-US" sz="1050" b="1" dirty="0" smtClean="0">
                <a:solidFill>
                  <a:schemeClr val="bg1"/>
                </a:solidFill>
                <a:latin typeface="Arial Narrow" pitchFamily="34" charset="0"/>
              </a:rPr>
              <a:t>Bottom-up or forward prediction error</a:t>
            </a:r>
            <a:endParaRPr lang="en-US" sz="1050" b="1" dirty="0">
              <a:solidFill>
                <a:schemeClr val="bg1"/>
              </a:solidFill>
              <a:latin typeface="Arial Narrow" pitchFamily="34" charset="0"/>
            </a:endParaRPr>
          </a:p>
        </p:txBody>
      </p:sp>
      <p:cxnSp>
        <p:nvCxnSpPr>
          <p:cNvPr id="196" name="Straight Arrow Connector 195"/>
          <p:cNvCxnSpPr/>
          <p:nvPr/>
        </p:nvCxnSpPr>
        <p:spPr>
          <a:xfrm>
            <a:off x="2144688" y="4509120"/>
            <a:ext cx="504056" cy="0"/>
          </a:xfrm>
          <a:prstGeom prst="straightConnector1">
            <a:avLst/>
          </a:prstGeom>
          <a:ln>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2216701" y="5229200"/>
            <a:ext cx="1656184" cy="0"/>
          </a:xfrm>
          <a:prstGeom prst="straightConnector1">
            <a:avLst/>
          </a:prstGeom>
          <a:ln>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27" name="AutoShape 32"/>
          <p:cNvSpPr>
            <a:spLocks noChangeArrowheads="1"/>
          </p:cNvSpPr>
          <p:nvPr/>
        </p:nvSpPr>
        <p:spPr bwMode="auto">
          <a:xfrm>
            <a:off x="2450504" y="3559552"/>
            <a:ext cx="288925" cy="288925"/>
          </a:xfrm>
          <a:prstGeom prst="triangle">
            <a:avLst>
              <a:gd name="adj" fmla="val 50000"/>
            </a:avLst>
          </a:prstGeom>
          <a:solidFill>
            <a:srgbClr val="990033"/>
          </a:solidFill>
          <a:ln w="9525">
            <a:noFill/>
            <a:miter lim="800000"/>
            <a:headEnd/>
            <a:tailEnd/>
          </a:ln>
        </p:spPr>
        <p:txBody>
          <a:bodyPr wrap="none" anchor="ctr"/>
          <a:lstStyle/>
          <a:p>
            <a:endParaRPr lang="en-GB">
              <a:latin typeface="Arial Narrow" pitchFamily="34" charset="0"/>
            </a:endParaRPr>
          </a:p>
        </p:txBody>
      </p:sp>
      <p:sp>
        <p:nvSpPr>
          <p:cNvPr id="7264" name="AutoShape 30"/>
          <p:cNvSpPr>
            <a:spLocks noChangeArrowheads="1"/>
          </p:cNvSpPr>
          <p:nvPr/>
        </p:nvSpPr>
        <p:spPr bwMode="auto">
          <a:xfrm>
            <a:off x="2450504" y="3788152"/>
            <a:ext cx="288925" cy="2889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latin typeface="Arial Narrow" pitchFamily="34" charset="0"/>
            </a:endParaRPr>
          </a:p>
        </p:txBody>
      </p:sp>
      <p:cxnSp>
        <p:nvCxnSpPr>
          <p:cNvPr id="63" name="AutoShape 126"/>
          <p:cNvCxnSpPr>
            <a:cxnSpLocks noChangeShapeType="1"/>
            <a:stCxn id="7225" idx="0"/>
            <a:endCxn id="69" idx="1"/>
          </p:cNvCxnSpPr>
          <p:nvPr/>
        </p:nvCxnSpPr>
        <p:spPr bwMode="auto">
          <a:xfrm rot="5400000" flipH="1" flipV="1">
            <a:off x="4030654" y="1678566"/>
            <a:ext cx="723556" cy="1193143"/>
          </a:xfrm>
          <a:prstGeom prst="curvedConnector2">
            <a:avLst/>
          </a:prstGeom>
          <a:noFill/>
          <a:ln w="19050">
            <a:solidFill>
              <a:srgbClr val="990033"/>
            </a:solidFill>
            <a:round/>
            <a:headEnd type="none" w="med" len="med"/>
            <a:tailEnd type="triangle" w="med" len="med"/>
          </a:ln>
        </p:spPr>
      </p:cxnSp>
      <p:sp>
        <p:nvSpPr>
          <p:cNvPr id="69" name="AutoShape 32"/>
          <p:cNvSpPr>
            <a:spLocks noChangeArrowheads="1"/>
          </p:cNvSpPr>
          <p:nvPr/>
        </p:nvSpPr>
        <p:spPr bwMode="auto">
          <a:xfrm>
            <a:off x="4953000" y="1876906"/>
            <a:ext cx="144016" cy="72901"/>
          </a:xfrm>
          <a:prstGeom prst="triangle">
            <a:avLst>
              <a:gd name="adj" fmla="val 50000"/>
            </a:avLst>
          </a:prstGeom>
          <a:noFill/>
          <a:ln w="9525">
            <a:noFill/>
            <a:miter lim="800000"/>
            <a:headEnd/>
            <a:tailEnd/>
          </a:ln>
        </p:spPr>
        <p:txBody>
          <a:bodyPr wrap="none" anchor="ctr"/>
          <a:lstStyle/>
          <a:p>
            <a:endParaRPr lang="en-GB">
              <a:latin typeface="Arial Narrow" pitchFamily="34" charset="0"/>
            </a:endParaRPr>
          </a:p>
        </p:txBody>
      </p:sp>
      <p:sp>
        <p:nvSpPr>
          <p:cNvPr id="78" name="Text Box 129"/>
          <p:cNvSpPr txBox="1">
            <a:spLocks noChangeArrowheads="1"/>
          </p:cNvSpPr>
          <p:nvPr/>
        </p:nvSpPr>
        <p:spPr bwMode="auto">
          <a:xfrm>
            <a:off x="4880992" y="2309846"/>
            <a:ext cx="1013419" cy="230832"/>
          </a:xfrm>
          <a:prstGeom prst="rect">
            <a:avLst/>
          </a:prstGeom>
          <a:noFill/>
          <a:ln w="9525">
            <a:noFill/>
            <a:miter lim="800000"/>
            <a:headEnd/>
            <a:tailEnd/>
          </a:ln>
        </p:spPr>
        <p:txBody>
          <a:bodyPr wrap="none">
            <a:spAutoFit/>
          </a:bodyPr>
          <a:lstStyle/>
          <a:p>
            <a:r>
              <a:rPr lang="en-GB" sz="900" dirty="0" smtClean="0">
                <a:latin typeface="Arial Narrow" pitchFamily="34" charset="0"/>
              </a:rPr>
              <a:t>proprioceptive input</a:t>
            </a:r>
            <a:endParaRPr lang="en-GB" sz="900" dirty="0">
              <a:latin typeface="Arial Narrow" pitchFamily="34" charset="0"/>
            </a:endParaRPr>
          </a:p>
        </p:txBody>
      </p:sp>
      <p:sp>
        <p:nvSpPr>
          <p:cNvPr id="79" name="Text Box 129"/>
          <p:cNvSpPr txBox="1">
            <a:spLocks noChangeArrowheads="1"/>
          </p:cNvSpPr>
          <p:nvPr/>
        </p:nvSpPr>
        <p:spPr bwMode="auto">
          <a:xfrm>
            <a:off x="4016896" y="2165830"/>
            <a:ext cx="504056" cy="369332"/>
          </a:xfrm>
          <a:prstGeom prst="rect">
            <a:avLst/>
          </a:prstGeom>
          <a:noFill/>
          <a:ln w="9525">
            <a:noFill/>
            <a:miter lim="800000"/>
            <a:headEnd/>
            <a:tailEnd/>
          </a:ln>
        </p:spPr>
        <p:txBody>
          <a:bodyPr wrap="square">
            <a:spAutoFit/>
          </a:bodyPr>
          <a:lstStyle/>
          <a:p>
            <a:pPr algn="ctr"/>
            <a:r>
              <a:rPr lang="en-GB" sz="900" i="1" dirty="0" smtClean="0">
                <a:latin typeface="Arial Narrow" pitchFamily="34" charset="0"/>
              </a:rPr>
              <a:t>reflex arc</a:t>
            </a:r>
            <a:endParaRPr lang="en-GB" sz="900" i="1" dirty="0">
              <a:latin typeface="Arial Narrow" pitchFamily="34" charset="0"/>
            </a:endParaRPr>
          </a:p>
        </p:txBody>
      </p:sp>
      <p:cxnSp>
        <p:nvCxnSpPr>
          <p:cNvPr id="59" name="Straight Arrow Connector 58"/>
          <p:cNvCxnSpPr/>
          <p:nvPr/>
        </p:nvCxnSpPr>
        <p:spPr>
          <a:xfrm>
            <a:off x="4448945" y="1412776"/>
            <a:ext cx="0" cy="576064"/>
          </a:xfrm>
          <a:prstGeom prst="straightConnector1">
            <a:avLst/>
          </a:prstGeom>
          <a:ln>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591182" y="3000436"/>
            <a:ext cx="986167" cy="338554"/>
          </a:xfrm>
          <a:prstGeom prst="rect">
            <a:avLst/>
          </a:prstGeom>
          <a:solidFill>
            <a:srgbClr val="99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GB" sz="1600" dirty="0" smtClean="0">
                <a:solidFill>
                  <a:schemeClr val="bg1"/>
                </a:solidFill>
                <a:latin typeface="Arial Narrow" pitchFamily="34" charset="0"/>
              </a:rPr>
              <a:t>Perception</a:t>
            </a:r>
            <a:endParaRPr lang="en-GB" sz="1600" dirty="0">
              <a:solidFill>
                <a:schemeClr val="bg1"/>
              </a:solidFill>
              <a:latin typeface="Arial Narrow" pitchFamily="34" charset="0"/>
            </a:endParaRPr>
          </a:p>
        </p:txBody>
      </p:sp>
      <p:sp>
        <p:nvSpPr>
          <p:cNvPr id="80" name="Text Box 66"/>
          <p:cNvSpPr txBox="1">
            <a:spLocks noChangeArrowheads="1"/>
          </p:cNvSpPr>
          <p:nvPr/>
        </p:nvSpPr>
        <p:spPr bwMode="auto">
          <a:xfrm>
            <a:off x="4249363" y="4149082"/>
            <a:ext cx="394659" cy="246221"/>
          </a:xfrm>
          <a:prstGeom prst="rect">
            <a:avLst/>
          </a:prstGeom>
          <a:noFill/>
          <a:ln w="9525">
            <a:noFill/>
            <a:miter lim="800000"/>
            <a:headEnd/>
            <a:tailEnd/>
          </a:ln>
        </p:spPr>
        <p:txBody>
          <a:bodyPr wrap="none">
            <a:spAutoFit/>
          </a:bodyPr>
          <a:lstStyle/>
          <a:p>
            <a:pPr algn="ctr"/>
            <a:r>
              <a:rPr lang="en-GB" sz="1000" b="1" dirty="0" smtClean="0">
                <a:solidFill>
                  <a:schemeClr val="accent1">
                    <a:lumMod val="50000"/>
                  </a:schemeClr>
                </a:solidFill>
                <a:latin typeface="Arial Narrow" pitchFamily="34" charset="0"/>
              </a:rPr>
              <a:t>VTA</a:t>
            </a:r>
            <a:endParaRPr lang="en-GB" sz="1000" b="1" dirty="0">
              <a:solidFill>
                <a:schemeClr val="accent1">
                  <a:lumMod val="50000"/>
                </a:schemeClr>
              </a:solidFill>
              <a:latin typeface="Arial Narrow" pitchFamily="34" charset="0"/>
            </a:endParaRPr>
          </a:p>
        </p:txBody>
      </p:sp>
      <p:pic>
        <p:nvPicPr>
          <p:cNvPr id="61" name="Picture 94" descr="See full size image">
            <a:hlinkClick r:id="rId7"/>
          </p:cNvPr>
          <p:cNvPicPr>
            <a:picLocks noChangeAspect="1" noChangeArrowheads="1"/>
          </p:cNvPicPr>
          <p:nvPr/>
        </p:nvPicPr>
        <p:blipFill>
          <a:blip r:embed="rId8" cstate="print">
            <a:duotone>
              <a:prstClr val="black"/>
              <a:srgbClr val="D9C3A5">
                <a:tint val="50000"/>
                <a:satMod val="180000"/>
              </a:srgbClr>
            </a:duotone>
          </a:blip>
          <a:stretch>
            <a:fillRect/>
          </a:stretch>
        </p:blipFill>
        <p:spPr bwMode="auto">
          <a:xfrm>
            <a:off x="8769350" y="116635"/>
            <a:ext cx="876300" cy="1190625"/>
          </a:xfrm>
          <a:prstGeom prst="rect">
            <a:avLst/>
          </a:prstGeom>
          <a:ln>
            <a:noFill/>
          </a:ln>
          <a:effectLst>
            <a:outerShdw blurRad="190500" algn="tl" rotWithShape="0">
              <a:srgbClr val="000000">
                <a:alpha val="70000"/>
              </a:srgbClr>
            </a:outerShdw>
          </a:effectLst>
        </p:spPr>
      </p:pic>
      <p:sp>
        <p:nvSpPr>
          <p:cNvPr id="62" name="Rectangle 95"/>
          <p:cNvSpPr>
            <a:spLocks noChangeArrowheads="1"/>
          </p:cNvSpPr>
          <p:nvPr/>
        </p:nvSpPr>
        <p:spPr bwMode="auto">
          <a:xfrm>
            <a:off x="7545288" y="115888"/>
            <a:ext cx="1184940" cy="307777"/>
          </a:xfrm>
          <a:prstGeom prst="rect">
            <a:avLst/>
          </a:prstGeom>
          <a:noFill/>
          <a:ln w="9525">
            <a:noFill/>
            <a:miter lim="800000"/>
            <a:headEnd/>
            <a:tailEnd/>
          </a:ln>
        </p:spPr>
        <p:txBody>
          <a:bodyPr wrap="none">
            <a:spAutoFit/>
          </a:bodyPr>
          <a:lstStyle/>
          <a:p>
            <a:r>
              <a:rPr lang="en-US" sz="1400" dirty="0">
                <a:solidFill>
                  <a:schemeClr val="bg2"/>
                </a:solidFill>
              </a:rPr>
              <a:t>David Mumford</a:t>
            </a:r>
            <a:endParaRPr lang="en-GB" sz="1400" dirty="0">
              <a:solidFill>
                <a:schemeClr val="bg2"/>
              </a:solidFill>
            </a:endParaRPr>
          </a:p>
        </p:txBody>
      </p:sp>
      <p:sp>
        <p:nvSpPr>
          <p:cNvPr id="64" name="TextBox 63"/>
          <p:cNvSpPr txBox="1"/>
          <p:nvPr/>
        </p:nvSpPr>
        <p:spPr>
          <a:xfrm>
            <a:off x="416496" y="404664"/>
            <a:ext cx="2735044" cy="369332"/>
          </a:xfrm>
          <a:prstGeom prst="rect">
            <a:avLst/>
          </a:prstGeom>
          <a:noFill/>
        </p:spPr>
        <p:txBody>
          <a:bodyPr wrap="none" rtlCol="0">
            <a:spAutoFit/>
          </a:bodyPr>
          <a:lstStyle/>
          <a:p>
            <a:r>
              <a:rPr lang="en-GB" dirty="0" smtClean="0">
                <a:solidFill>
                  <a:srgbClr val="990033"/>
                </a:solidFill>
              </a:rPr>
              <a:t>Predictive coding with reflexes</a:t>
            </a:r>
            <a:endParaRPr lang="en-GB" dirty="0">
              <a:solidFill>
                <a:srgbClr val="990033"/>
              </a:solidFill>
            </a:endParaRPr>
          </a:p>
        </p:txBody>
      </p:sp>
      <p:sp>
        <p:nvSpPr>
          <p:cNvPr id="65" name="Text Box 17"/>
          <p:cNvSpPr txBox="1">
            <a:spLocks noChangeArrowheads="1"/>
          </p:cNvSpPr>
          <p:nvPr/>
        </p:nvSpPr>
        <p:spPr bwMode="auto">
          <a:xfrm>
            <a:off x="4127387" y="539388"/>
            <a:ext cx="651139" cy="338554"/>
          </a:xfrm>
          <a:prstGeom prst="rect">
            <a:avLst/>
          </a:prstGeom>
          <a:solidFill>
            <a:schemeClr val="accent6">
              <a:lumMod val="7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none">
            <a:spAutoFit/>
          </a:bodyPr>
          <a:lstStyle/>
          <a:p>
            <a:pPr algn="ctr">
              <a:defRPr/>
            </a:pPr>
            <a:r>
              <a:rPr lang="en-GB" sz="1600" dirty="0">
                <a:solidFill>
                  <a:schemeClr val="bg1"/>
                </a:solidFill>
                <a:latin typeface="Arial Narrow" pitchFamily="34" charset="0"/>
                <a:cs typeface="Arial" charset="0"/>
              </a:rPr>
              <a:t>Action</a:t>
            </a:r>
            <a:endParaRPr lang="en-US" sz="1600" dirty="0">
              <a:solidFill>
                <a:schemeClr val="bg1"/>
              </a:solidFill>
              <a:latin typeface="Arial Narrow" pitchFamily="34" charset="0"/>
              <a:cs typeface="Arial" charset="0"/>
            </a:endParaRPr>
          </a:p>
        </p:txBody>
      </p:sp>
      <p:graphicFrame>
        <p:nvGraphicFramePr>
          <p:cNvPr id="66" name="Object 50"/>
          <p:cNvGraphicFramePr>
            <a:graphicFrameLocks noChangeAspect="1"/>
          </p:cNvGraphicFramePr>
          <p:nvPr/>
        </p:nvGraphicFramePr>
        <p:xfrm>
          <a:off x="3944892" y="1082310"/>
          <a:ext cx="1152128" cy="333971"/>
        </p:xfrm>
        <a:graphic>
          <a:graphicData uri="http://schemas.openxmlformats.org/presentationml/2006/ole">
            <p:oleObj spid="_x0000_s236590" name="Equation" r:id="rId9" imgW="20107345" imgH="5781743" progId="Equation.DSMT4">
              <p:embed/>
            </p:oleObj>
          </a:graphicData>
        </a:graphic>
      </p:graphicFrame>
      <p:grpSp>
        <p:nvGrpSpPr>
          <p:cNvPr id="67" name="Group 66"/>
          <p:cNvGrpSpPr/>
          <p:nvPr/>
        </p:nvGrpSpPr>
        <p:grpSpPr>
          <a:xfrm>
            <a:off x="7076981" y="3419708"/>
            <a:ext cx="2057795" cy="1233428"/>
            <a:chOff x="7076976" y="3419708"/>
            <a:chExt cx="2057795" cy="1233428"/>
          </a:xfrm>
        </p:grpSpPr>
        <p:sp>
          <p:nvSpPr>
            <p:cNvPr id="68" name="Oval 103"/>
            <p:cNvSpPr>
              <a:spLocks noChangeArrowheads="1"/>
            </p:cNvSpPr>
            <p:nvPr/>
          </p:nvSpPr>
          <p:spPr bwMode="auto">
            <a:xfrm>
              <a:off x="7076976" y="3861048"/>
              <a:ext cx="468312" cy="792088"/>
            </a:xfrm>
            <a:prstGeom prst="ellipse">
              <a:avLst/>
            </a:prstGeom>
            <a:solidFill>
              <a:schemeClr val="accent1"/>
            </a:solidFill>
            <a:ln w="9525">
              <a:noFill/>
              <a:round/>
              <a:headEnd/>
              <a:tailEnd/>
            </a:ln>
          </p:spPr>
          <p:txBody>
            <a:bodyPr wrap="none" anchor="ctr"/>
            <a:lstStyle/>
            <a:p>
              <a:endParaRPr lang="en-US"/>
            </a:p>
          </p:txBody>
        </p:sp>
        <p:sp>
          <p:nvSpPr>
            <p:cNvPr id="70" name="Text Box 18"/>
            <p:cNvSpPr txBox="1">
              <a:spLocks noChangeArrowheads="1"/>
            </p:cNvSpPr>
            <p:nvPr/>
          </p:nvSpPr>
          <p:spPr bwMode="auto">
            <a:xfrm>
              <a:off x="8199900" y="3419708"/>
              <a:ext cx="934871" cy="30777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GB" sz="1400" dirty="0" smtClean="0">
                  <a:solidFill>
                    <a:schemeClr val="bg1"/>
                  </a:solidFill>
                  <a:cs typeface="Arial" charset="0"/>
                </a:rPr>
                <a:t>Precision</a:t>
              </a:r>
              <a:endParaRPr lang="en-US" sz="1400" dirty="0">
                <a:solidFill>
                  <a:schemeClr val="bg1"/>
                </a:solidFill>
                <a:cs typeface="Arial" charset="0"/>
              </a:endParaRPr>
            </a:p>
          </p:txBody>
        </p:sp>
      </p:grpSp>
      <p:graphicFrame>
        <p:nvGraphicFramePr>
          <p:cNvPr id="53255" name="Object 7"/>
          <p:cNvGraphicFramePr>
            <a:graphicFrameLocks noChangeAspect="1"/>
          </p:cNvGraphicFramePr>
          <p:nvPr/>
        </p:nvGraphicFramePr>
        <p:xfrm>
          <a:off x="6123132" y="4005069"/>
          <a:ext cx="3120347" cy="533913"/>
        </p:xfrm>
        <a:graphic>
          <a:graphicData uri="http://schemas.openxmlformats.org/presentationml/2006/ole">
            <p:oleObj spid="_x0000_s236591" name="Equation" r:id="rId10" imgW="2603500" imgH="48260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2000"/>
                                        <p:tgtEl>
                                          <p:spTgt spid="77"/>
                                        </p:tgtEl>
                                      </p:cBhvr>
                                    </p:animEffect>
                                  </p:childTnLst>
                                </p:cTn>
                              </p:par>
                              <p:par>
                                <p:cTn id="8" presetID="10"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10333</TotalTime>
  <Words>1770</Words>
  <Application>Microsoft Office PowerPoint</Application>
  <PresentationFormat>A4 Paper (210x297 mm)</PresentationFormat>
  <Paragraphs>755</Paragraphs>
  <Slides>32</Slides>
  <Notes>2</Notes>
  <HiddenSlides>0</HiddenSlides>
  <MMClips>9</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32</vt:i4>
      </vt:variant>
    </vt:vector>
  </HeadingPairs>
  <TitlesOfParts>
    <vt:vector size="38" baseType="lpstr">
      <vt:lpstr>Default Design</vt:lpstr>
      <vt:lpstr>1_Default Design</vt:lpstr>
      <vt:lpstr>Office Theme</vt:lpstr>
      <vt:lpstr>Equation</vt:lpstr>
      <vt:lpstr>PHOTO-PAINT</vt:lpstr>
      <vt:lpstr>CorelPhotoPaint.Image.11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Functional Imaging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Karl Friston</dc:creator>
  <cp:lastModifiedBy>Karl Friston</cp:lastModifiedBy>
  <cp:revision>485</cp:revision>
  <dcterms:created xsi:type="dcterms:W3CDTF">2007-09-22T16:30:34Z</dcterms:created>
  <dcterms:modified xsi:type="dcterms:W3CDTF">2013-09-17T10:11:48Z</dcterms:modified>
</cp:coreProperties>
</file>