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20" r:id="rId2"/>
    <p:sldId id="421" r:id="rId3"/>
    <p:sldId id="424" r:id="rId4"/>
    <p:sldId id="425" r:id="rId5"/>
    <p:sldId id="426" r:id="rId6"/>
    <p:sldId id="427" r:id="rId7"/>
    <p:sldId id="430" r:id="rId8"/>
    <p:sldId id="379" r:id="rId9"/>
    <p:sldId id="364" r:id="rId10"/>
    <p:sldId id="366" r:id="rId11"/>
    <p:sldId id="431" r:id="rId12"/>
    <p:sldId id="432" r:id="rId13"/>
    <p:sldId id="376" r:id="rId14"/>
    <p:sldId id="367" r:id="rId15"/>
    <p:sldId id="368" r:id="rId16"/>
    <p:sldId id="369" r:id="rId17"/>
    <p:sldId id="372" r:id="rId18"/>
    <p:sldId id="399" r:id="rId19"/>
    <p:sldId id="429" r:id="rId20"/>
    <p:sldId id="402" r:id="rId21"/>
    <p:sldId id="403" r:id="rId22"/>
    <p:sldId id="404" r:id="rId23"/>
    <p:sldId id="406" r:id="rId24"/>
    <p:sldId id="407" r:id="rId25"/>
    <p:sldId id="408" r:id="rId26"/>
    <p:sldId id="409" r:id="rId27"/>
    <p:sldId id="410" r:id="rId28"/>
    <p:sldId id="411" r:id="rId29"/>
    <p:sldId id="412" r:id="rId30"/>
    <p:sldId id="413" r:id="rId31"/>
    <p:sldId id="414" r:id="rId32"/>
    <p:sldId id="415" r:id="rId33"/>
    <p:sldId id="416" r:id="rId34"/>
    <p:sldId id="417" r:id="rId35"/>
    <p:sldId id="418" r:id="rId36"/>
    <p:sldId id="419" r:id="rId37"/>
    <p:sldId id="433" r:id="rId38"/>
  </p:sldIdLst>
  <p:sldSz cx="9144000" cy="6858000" type="screen4x3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  <a:srgbClr val="FF0000"/>
    <a:srgbClr val="777777"/>
    <a:srgbClr val="C0C0C0"/>
    <a:srgbClr val="9696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 autoAdjust="0"/>
    <p:restoredTop sz="99207" autoAdjust="0"/>
  </p:normalViewPr>
  <p:slideViewPr>
    <p:cSldViewPr>
      <p:cViewPr varScale="1">
        <p:scale>
          <a:sx n="78" d="100"/>
          <a:sy n="78" d="100"/>
        </p:scale>
        <p:origin x="-108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6422F-B9D1-4F55-BF24-18B861F36178}" type="datetimeFigureOut">
              <a:rPr lang="en-US" smtClean="0"/>
              <a:pPr/>
              <a:t>10/27/2009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72395-EC35-41E2-BC89-59BA03D66EA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506" cy="49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2" tIns="47777" rIns="95552" bIns="47777" numCol="1" anchor="t" anchorCtr="0" compatLnSpc="1">
            <a:prstTxWarp prst="textNoShape">
              <a:avLst/>
            </a:prstTxWarp>
          </a:bodyPr>
          <a:lstStyle>
            <a:lvl1pPr defTabSz="954406">
              <a:defRPr/>
            </a:lvl1pPr>
          </a:lstStyle>
          <a:p>
            <a:endParaRPr lang="en-GB" altLang="zh-TW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882" y="0"/>
            <a:ext cx="2944506" cy="49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2" tIns="47777" rIns="95552" bIns="47777" numCol="1" anchor="t" anchorCtr="0" compatLnSpc="1">
            <a:prstTxWarp prst="textNoShape">
              <a:avLst/>
            </a:prstTxWarp>
          </a:bodyPr>
          <a:lstStyle>
            <a:lvl1pPr algn="r" defTabSz="954406">
              <a:defRPr/>
            </a:lvl1pPr>
          </a:lstStyle>
          <a:p>
            <a:endParaRPr lang="en-GB" altLang="zh-TW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73" y="4717638"/>
            <a:ext cx="5435155" cy="44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2" tIns="47777" rIns="95552" bIns="47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noProof="0" smtClean="0"/>
              <a:t>Click to edit Master text styles</a:t>
            </a:r>
          </a:p>
          <a:p>
            <a:pPr lvl="1"/>
            <a:r>
              <a:rPr lang="en-GB" altLang="zh-TW" noProof="0" smtClean="0"/>
              <a:t>Second level</a:t>
            </a:r>
          </a:p>
          <a:p>
            <a:pPr lvl="2"/>
            <a:r>
              <a:rPr lang="en-GB" altLang="zh-TW" noProof="0" smtClean="0"/>
              <a:t>Third level</a:t>
            </a:r>
          </a:p>
          <a:p>
            <a:pPr lvl="3"/>
            <a:r>
              <a:rPr lang="en-GB" altLang="zh-TW" noProof="0" smtClean="0"/>
              <a:t>Fourth level</a:t>
            </a:r>
          </a:p>
          <a:p>
            <a:pPr lvl="4"/>
            <a:r>
              <a:rPr lang="en-GB" altLang="zh-TW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163"/>
            <a:ext cx="2944506" cy="49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2" tIns="47777" rIns="95552" bIns="47777" numCol="1" anchor="b" anchorCtr="0" compatLnSpc="1">
            <a:prstTxWarp prst="textNoShape">
              <a:avLst/>
            </a:prstTxWarp>
          </a:bodyPr>
          <a:lstStyle>
            <a:lvl1pPr defTabSz="954406">
              <a:defRPr/>
            </a:lvl1pPr>
          </a:lstStyle>
          <a:p>
            <a:endParaRPr lang="en-GB" altLang="zh-TW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882" y="9434163"/>
            <a:ext cx="2944506" cy="49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2" tIns="47777" rIns="95552" bIns="47777" numCol="1" anchor="b" anchorCtr="0" compatLnSpc="1">
            <a:prstTxWarp prst="textNoShape">
              <a:avLst/>
            </a:prstTxWarp>
          </a:bodyPr>
          <a:lstStyle>
            <a:lvl1pPr algn="r" defTabSz="954406">
              <a:defRPr/>
            </a:lvl1pPr>
          </a:lstStyle>
          <a:p>
            <a:fld id="{FB1534E3-48E1-4D4C-89F6-0EB1804B93C0}" type="slidenum">
              <a:rPr lang="zh-TW" altLang="en-GB"/>
              <a:pPr/>
              <a:t>‹#›</a:t>
            </a:fld>
            <a:endParaRPr lang="en-GB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F5D92B-5353-481F-AB91-96D34787F1E5}" type="slidenum">
              <a:rPr lang="en-GB"/>
              <a:pPr/>
              <a:t>1</a:t>
            </a:fld>
            <a:endParaRPr lang="en-GB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8051"/>
            <a:ext cx="4981575" cy="4468813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F5D92B-5353-481F-AB91-96D34787F1E5}" type="slidenum">
              <a:rPr lang="en-GB"/>
              <a:pPr/>
              <a:t>2</a:t>
            </a:fld>
            <a:endParaRPr lang="en-GB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8051"/>
            <a:ext cx="4981575" cy="4468813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88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0D7E5C-33D8-4848-ABD7-BF165C344FBA}" type="slidenum">
              <a:rPr lang="zh-TW" altLang="en-GB"/>
              <a:pPr/>
              <a:t>16</a:t>
            </a:fld>
            <a:endParaRPr lang="en-GB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987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3E65B-E189-4B96-A787-3B4B0A4032AB}" type="slidenum">
              <a:rPr lang="zh-TW" altLang="en-GB"/>
              <a:pPr/>
              <a:t>17</a:t>
            </a:fld>
            <a:endParaRPr lang="en-GB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70270-277E-4624-9E21-4A179DA19922}" type="slidenum">
              <a:rPr lang="zh-TW" altLang="en-GB"/>
              <a:pPr/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1958D-9841-4BBC-B54C-16A5EF0F2A3C}" type="slidenum">
              <a:rPr lang="zh-TW" altLang="en-GB"/>
              <a:pPr/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7180A-75F8-405E-9566-7BB172EBF71F}" type="slidenum">
              <a:rPr lang="zh-TW" altLang="en-GB"/>
              <a:pPr/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3FA43-5C5C-4BDF-A774-F1F6CAA6FE69}" type="slidenum">
              <a:rPr lang="zh-TW" altLang="en-GB"/>
              <a:pPr/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7E9C2-142A-4EE7-A2D4-E04C5AF5D059}" type="slidenum">
              <a:rPr lang="zh-TW" altLang="en-GB"/>
              <a:pPr/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A48D87-E7D3-43D2-A112-0F5C0AA27B4B}" type="slidenum">
              <a:rPr lang="zh-TW" altLang="en-GB"/>
              <a:pPr/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GB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60BFE8-44D0-4B75-BA20-6EBB8C7F9B50}" type="slidenum">
              <a:rPr lang="zh-TW" altLang="en-GB"/>
              <a:pPr/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4AD2C5-3E73-4E1B-A811-F104552E0B35}" type="slidenum">
              <a:rPr lang="zh-TW" altLang="en-GB"/>
              <a:pPr/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61799F-C76F-4689-A45B-16238B13BAAB}" type="slidenum">
              <a:rPr lang="zh-TW" altLang="en-GB"/>
              <a:pPr/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B2820-B711-4B8E-BE86-1A89758A36A9}" type="slidenum">
              <a:rPr lang="zh-TW" altLang="en-GB"/>
              <a:pPr/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58D80C-3EAE-44C0-A08E-52B58805B15B}" type="slidenum">
              <a:rPr lang="zh-TW" altLang="en-GB"/>
              <a:pPr/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E993C1-860A-44B6-B3D4-89633F428F1B}" type="slidenum">
              <a:rPr lang="zh-TW" altLang="en-GB"/>
              <a:pPr/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5E758A-E35E-4573-B8B0-9A2EF41E9D9E}" type="slidenum">
              <a:rPr lang="zh-TW" altLang="en-GB"/>
              <a:pPr/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F5E3B-5B31-4423-A85D-916E3C779CB2}" type="slidenum">
              <a:rPr lang="zh-TW" altLang="en-GB"/>
              <a:pPr/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093F81-F0DF-4250-BE71-DD8E4E17FA6B}" type="slidenum">
              <a:rPr lang="zh-TW" altLang="en-GB"/>
              <a:pPr/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smtClean="0"/>
              <a:t>Click to edit Master text styles</a:t>
            </a:r>
          </a:p>
          <a:p>
            <a:pPr lvl="1"/>
            <a:r>
              <a:rPr lang="en-GB" altLang="zh-TW" smtClean="0"/>
              <a:t>Second level</a:t>
            </a:r>
          </a:p>
          <a:p>
            <a:pPr lvl="2"/>
            <a:r>
              <a:rPr lang="en-GB" altLang="zh-TW" smtClean="0"/>
              <a:t>Third level</a:t>
            </a:r>
          </a:p>
          <a:p>
            <a:pPr lvl="3"/>
            <a:r>
              <a:rPr lang="en-GB" altLang="zh-TW" smtClean="0"/>
              <a:t>Fourth level</a:t>
            </a:r>
          </a:p>
          <a:p>
            <a:pPr lvl="4"/>
            <a:r>
              <a:rPr lang="en-GB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endParaRPr lang="en-GB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</a:defRPr>
            </a:lvl1pPr>
          </a:lstStyle>
          <a:p>
            <a:endParaRPr lang="en-GB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itchFamily="18" charset="-120"/>
              </a:defRPr>
            </a:lvl1pPr>
          </a:lstStyle>
          <a:p>
            <a:fld id="{FE63D101-835A-4288-94D0-9B9E3076F9E4}" type="slidenum">
              <a:rPr lang="zh-TW" altLang="en-GB"/>
              <a:pPr/>
              <a:t>‹#›</a:t>
            </a:fld>
            <a:endParaRPr lang="en-GB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2.bin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6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36.pn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4.bin"/><Relationship Id="rId9" Type="http://schemas.openxmlformats.org/officeDocument/2006/relationships/oleObject" Target="../embeddings/oleObject2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40817"/>
            <a:ext cx="8229600" cy="769441"/>
          </a:xfrm>
          <a:gradFill rotWithShape="1">
            <a:gsLst>
              <a:gs pos="0">
                <a:srgbClr val="D9FFFF"/>
              </a:gs>
              <a:gs pos="100000">
                <a:srgbClr val="D9FFFF">
                  <a:gamma/>
                  <a:shade val="82353"/>
                  <a:invGamma/>
                </a:srgbClr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333399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GB" b="1" dirty="0" smtClean="0"/>
              <a:t>DCM </a:t>
            </a:r>
            <a:r>
              <a:rPr lang="en-GB" b="1" dirty="0"/>
              <a:t>for </a:t>
            </a:r>
            <a:r>
              <a:rPr lang="en-GB" b="1" dirty="0" smtClean="0"/>
              <a:t>Time Frequency</a:t>
            </a:r>
            <a:endParaRPr lang="en-GB" b="1" noProof="1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30188" y="4094163"/>
            <a:ext cx="8532812" cy="96837"/>
          </a:xfrm>
          <a:prstGeom prst="rect">
            <a:avLst/>
          </a:prstGeom>
          <a:solidFill>
            <a:srgbClr val="333399"/>
          </a:solidFill>
          <a:ln w="12700">
            <a:noFill/>
            <a:miter lim="800000"/>
            <a:headEnd/>
            <a:tailEnd/>
          </a:ln>
          <a:effectLst>
            <a:outerShdw dist="63500" dir="2212194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381125" y="2595563"/>
            <a:ext cx="6400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Will </a:t>
            </a:r>
            <a:r>
              <a:rPr lang="en-GB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Penny</a:t>
            </a:r>
            <a:endParaRPr lang="en-GB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0" hangingPunct="0"/>
            <a:endParaRPr lang="en-GB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633413" y="4700588"/>
            <a:ext cx="78755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Wellcome Trust Centre for Neuroimaging,</a:t>
            </a:r>
          </a:p>
          <a:p>
            <a:pPr algn="ctr" eaLnBrk="0" hangingPunct="0"/>
            <a:r>
              <a:rPr lang="en-GB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University College London, UK</a:t>
            </a:r>
            <a:endParaRPr lang="en-GB" sz="2400" b="1" noProof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523875" y="5826125"/>
            <a:ext cx="7875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sz="2400" b="1" i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SPM MEG/EEG Course, Oct 27, 2009</a:t>
            </a:r>
            <a:endParaRPr lang="en-GB" sz="2400" b="1" i="1" noProof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034378" y="260350"/>
            <a:ext cx="50577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altLang="zh-TW" sz="3600" dirty="0" err="1" smtClean="0">
                <a:ea typeface="新細明體" pitchFamily="18" charset="-120"/>
              </a:rPr>
              <a:t>Modulatory</a:t>
            </a:r>
            <a:r>
              <a:rPr lang="en-GB" altLang="zh-TW" sz="3600" dirty="0" smtClean="0">
                <a:ea typeface="新細明體" pitchFamily="18" charset="-120"/>
              </a:rPr>
              <a:t> connections</a:t>
            </a:r>
            <a:endParaRPr lang="en-GB" altLang="zh-TW" sz="3600" dirty="0">
              <a:ea typeface="新細明體" pitchFamily="18" charset="-120"/>
            </a:endParaRPr>
          </a:p>
        </p:txBody>
      </p:sp>
      <p:grpSp>
        <p:nvGrpSpPr>
          <p:cNvPr id="21507" name="Group 113"/>
          <p:cNvGrpSpPr>
            <a:grpSpLocks/>
          </p:cNvGrpSpPr>
          <p:nvPr/>
        </p:nvGrpSpPr>
        <p:grpSpPr bwMode="auto">
          <a:xfrm>
            <a:off x="323850" y="2227263"/>
            <a:ext cx="8350250" cy="3506787"/>
            <a:chOff x="204" y="709"/>
            <a:chExt cx="5260" cy="2209"/>
          </a:xfrm>
        </p:grpSpPr>
        <p:sp>
          <p:nvSpPr>
            <p:cNvPr id="21508" name="Rectangle 3"/>
            <p:cNvSpPr>
              <a:spLocks noChangeArrowheads="1"/>
            </p:cNvSpPr>
            <p:nvPr/>
          </p:nvSpPr>
          <p:spPr bwMode="auto">
            <a:xfrm>
              <a:off x="204" y="786"/>
              <a:ext cx="5260" cy="2132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9" name="Text Box 4"/>
            <p:cNvSpPr txBox="1">
              <a:spLocks noChangeArrowheads="1"/>
            </p:cNvSpPr>
            <p:nvPr/>
          </p:nvSpPr>
          <p:spPr bwMode="auto">
            <a:xfrm>
              <a:off x="1412" y="832"/>
              <a:ext cx="194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zh-TW" sz="1600">
                  <a:ea typeface="新細明體" pitchFamily="18" charset="-120"/>
                </a:rPr>
                <a:t>Intrinsic (within-source) coupling</a:t>
              </a:r>
            </a:p>
          </p:txBody>
        </p:sp>
        <p:sp>
          <p:nvSpPr>
            <p:cNvPr id="21510" name="Line 5"/>
            <p:cNvSpPr>
              <a:spLocks noChangeShapeType="1"/>
            </p:cNvSpPr>
            <p:nvPr/>
          </p:nvSpPr>
          <p:spPr bwMode="auto">
            <a:xfrm>
              <a:off x="1646" y="1166"/>
              <a:ext cx="0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11" name="Text Box 6"/>
            <p:cNvSpPr txBox="1">
              <a:spLocks noChangeArrowheads="1"/>
            </p:cNvSpPr>
            <p:nvPr/>
          </p:nvSpPr>
          <p:spPr bwMode="auto">
            <a:xfrm>
              <a:off x="1338" y="2367"/>
              <a:ext cx="214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zh-TW" sz="1600">
                  <a:ea typeface="新細明體" pitchFamily="18" charset="-120"/>
                </a:rPr>
                <a:t>Extrinsic (between-source) coupling</a:t>
              </a:r>
            </a:p>
          </p:txBody>
        </p:sp>
        <p:sp>
          <p:nvSpPr>
            <p:cNvPr id="21512" name="Line 7"/>
            <p:cNvSpPr>
              <a:spLocks noChangeShapeType="1"/>
            </p:cNvSpPr>
            <p:nvPr/>
          </p:nvSpPr>
          <p:spPr bwMode="auto">
            <a:xfrm>
              <a:off x="1645" y="2171"/>
              <a:ext cx="0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13" name="Text Box 8"/>
            <p:cNvSpPr txBox="1">
              <a:spLocks noChangeArrowheads="1"/>
            </p:cNvSpPr>
            <p:nvPr/>
          </p:nvSpPr>
          <p:spPr bwMode="auto">
            <a:xfrm>
              <a:off x="4149" y="709"/>
              <a:ext cx="11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zh-TW" sz="2000">
                  <a:ea typeface="新細明體" pitchFamily="18" charset="-120"/>
                </a:rPr>
                <a:t>state equation</a:t>
              </a:r>
            </a:p>
          </p:txBody>
        </p:sp>
        <p:sp>
          <p:nvSpPr>
            <p:cNvPr id="21514" name="Rectangle 9"/>
            <p:cNvSpPr>
              <a:spLocks noChangeArrowheads="1"/>
            </p:cNvSpPr>
            <p:nvPr/>
          </p:nvSpPr>
          <p:spPr bwMode="auto">
            <a:xfrm>
              <a:off x="5164" y="1889"/>
              <a:ext cx="3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ú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15" name="Rectangle 10"/>
            <p:cNvSpPr>
              <a:spLocks noChangeArrowheads="1"/>
            </p:cNvSpPr>
            <p:nvPr/>
          </p:nvSpPr>
          <p:spPr bwMode="auto">
            <a:xfrm>
              <a:off x="5164" y="1735"/>
              <a:ext cx="37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ú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16" name="Rectangle 11"/>
            <p:cNvSpPr>
              <a:spLocks noChangeArrowheads="1"/>
            </p:cNvSpPr>
            <p:nvPr/>
          </p:nvSpPr>
          <p:spPr bwMode="auto">
            <a:xfrm>
              <a:off x="5164" y="1580"/>
              <a:ext cx="37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ú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17" name="Rectangle 12"/>
            <p:cNvSpPr>
              <a:spLocks noChangeArrowheads="1"/>
            </p:cNvSpPr>
            <p:nvPr/>
          </p:nvSpPr>
          <p:spPr bwMode="auto">
            <a:xfrm>
              <a:off x="5164" y="1941"/>
              <a:ext cx="3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û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18" name="Rectangle 13"/>
            <p:cNvSpPr>
              <a:spLocks noChangeArrowheads="1"/>
            </p:cNvSpPr>
            <p:nvPr/>
          </p:nvSpPr>
          <p:spPr bwMode="auto">
            <a:xfrm>
              <a:off x="5164" y="1426"/>
              <a:ext cx="3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ù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19" name="Rectangle 14"/>
            <p:cNvSpPr>
              <a:spLocks noChangeArrowheads="1"/>
            </p:cNvSpPr>
            <p:nvPr/>
          </p:nvSpPr>
          <p:spPr bwMode="auto">
            <a:xfrm>
              <a:off x="4909" y="1889"/>
              <a:ext cx="3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ê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20" name="Rectangle 15"/>
            <p:cNvSpPr>
              <a:spLocks noChangeArrowheads="1"/>
            </p:cNvSpPr>
            <p:nvPr/>
          </p:nvSpPr>
          <p:spPr bwMode="auto">
            <a:xfrm>
              <a:off x="4909" y="1735"/>
              <a:ext cx="37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ê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21" name="Rectangle 16"/>
            <p:cNvSpPr>
              <a:spLocks noChangeArrowheads="1"/>
            </p:cNvSpPr>
            <p:nvPr/>
          </p:nvSpPr>
          <p:spPr bwMode="auto">
            <a:xfrm>
              <a:off x="4909" y="1580"/>
              <a:ext cx="37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ê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22" name="Rectangle 17"/>
            <p:cNvSpPr>
              <a:spLocks noChangeArrowheads="1"/>
            </p:cNvSpPr>
            <p:nvPr/>
          </p:nvSpPr>
          <p:spPr bwMode="auto">
            <a:xfrm>
              <a:off x="4909" y="1941"/>
              <a:ext cx="3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ë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23" name="Rectangle 18"/>
            <p:cNvSpPr>
              <a:spLocks noChangeArrowheads="1"/>
            </p:cNvSpPr>
            <p:nvPr/>
          </p:nvSpPr>
          <p:spPr bwMode="auto">
            <a:xfrm>
              <a:off x="4909" y="1426"/>
              <a:ext cx="3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é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24" name="Rectangle 19"/>
            <p:cNvSpPr>
              <a:spLocks noChangeArrowheads="1"/>
            </p:cNvSpPr>
            <p:nvPr/>
          </p:nvSpPr>
          <p:spPr bwMode="auto">
            <a:xfrm>
              <a:off x="4533" y="1656"/>
              <a:ext cx="5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+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25" name="Rectangle 20"/>
            <p:cNvSpPr>
              <a:spLocks noChangeArrowheads="1"/>
            </p:cNvSpPr>
            <p:nvPr/>
          </p:nvSpPr>
          <p:spPr bwMode="auto">
            <a:xfrm>
              <a:off x="4021" y="1825"/>
              <a:ext cx="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26" name="Rectangle 21"/>
            <p:cNvSpPr>
              <a:spLocks noChangeArrowheads="1"/>
            </p:cNvSpPr>
            <p:nvPr/>
          </p:nvSpPr>
          <p:spPr bwMode="auto">
            <a:xfrm>
              <a:off x="4021" y="1671"/>
              <a:ext cx="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27" name="Rectangle 22"/>
            <p:cNvSpPr>
              <a:spLocks noChangeArrowheads="1"/>
            </p:cNvSpPr>
            <p:nvPr/>
          </p:nvSpPr>
          <p:spPr bwMode="auto">
            <a:xfrm>
              <a:off x="4021" y="1516"/>
              <a:ext cx="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28" name="Rectangle 23"/>
            <p:cNvSpPr>
              <a:spLocks noChangeArrowheads="1"/>
            </p:cNvSpPr>
            <p:nvPr/>
          </p:nvSpPr>
          <p:spPr bwMode="auto">
            <a:xfrm>
              <a:off x="3939" y="1889"/>
              <a:ext cx="3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ú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29" name="Rectangle 24"/>
            <p:cNvSpPr>
              <a:spLocks noChangeArrowheads="1"/>
            </p:cNvSpPr>
            <p:nvPr/>
          </p:nvSpPr>
          <p:spPr bwMode="auto">
            <a:xfrm>
              <a:off x="3939" y="1735"/>
              <a:ext cx="37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ú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30" name="Rectangle 25"/>
            <p:cNvSpPr>
              <a:spLocks noChangeArrowheads="1"/>
            </p:cNvSpPr>
            <p:nvPr/>
          </p:nvSpPr>
          <p:spPr bwMode="auto">
            <a:xfrm>
              <a:off x="3939" y="1580"/>
              <a:ext cx="37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ú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31" name="Rectangle 26"/>
            <p:cNvSpPr>
              <a:spLocks noChangeArrowheads="1"/>
            </p:cNvSpPr>
            <p:nvPr/>
          </p:nvSpPr>
          <p:spPr bwMode="auto">
            <a:xfrm>
              <a:off x="3939" y="1941"/>
              <a:ext cx="3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û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32" name="Rectangle 27"/>
            <p:cNvSpPr>
              <a:spLocks noChangeArrowheads="1"/>
            </p:cNvSpPr>
            <p:nvPr/>
          </p:nvSpPr>
          <p:spPr bwMode="auto">
            <a:xfrm>
              <a:off x="3939" y="1426"/>
              <a:ext cx="3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ù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33" name="Rectangle 28"/>
            <p:cNvSpPr>
              <a:spLocks noChangeArrowheads="1"/>
            </p:cNvSpPr>
            <p:nvPr/>
          </p:nvSpPr>
          <p:spPr bwMode="auto">
            <a:xfrm>
              <a:off x="2988" y="1889"/>
              <a:ext cx="3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ê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34" name="Rectangle 29"/>
            <p:cNvSpPr>
              <a:spLocks noChangeArrowheads="1"/>
            </p:cNvSpPr>
            <p:nvPr/>
          </p:nvSpPr>
          <p:spPr bwMode="auto">
            <a:xfrm>
              <a:off x="2988" y="1735"/>
              <a:ext cx="36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ê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35" name="Rectangle 30"/>
            <p:cNvSpPr>
              <a:spLocks noChangeArrowheads="1"/>
            </p:cNvSpPr>
            <p:nvPr/>
          </p:nvSpPr>
          <p:spPr bwMode="auto">
            <a:xfrm>
              <a:off x="2988" y="1580"/>
              <a:ext cx="36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ê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36" name="Rectangle 31"/>
            <p:cNvSpPr>
              <a:spLocks noChangeArrowheads="1"/>
            </p:cNvSpPr>
            <p:nvPr/>
          </p:nvSpPr>
          <p:spPr bwMode="auto">
            <a:xfrm>
              <a:off x="2988" y="1941"/>
              <a:ext cx="3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ë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37" name="Rectangle 32"/>
            <p:cNvSpPr>
              <a:spLocks noChangeArrowheads="1"/>
            </p:cNvSpPr>
            <p:nvPr/>
          </p:nvSpPr>
          <p:spPr bwMode="auto">
            <a:xfrm>
              <a:off x="2988" y="1426"/>
              <a:ext cx="3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é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38" name="Rectangle 33"/>
            <p:cNvSpPr>
              <a:spLocks noChangeArrowheads="1"/>
            </p:cNvSpPr>
            <p:nvPr/>
          </p:nvSpPr>
          <p:spPr bwMode="auto">
            <a:xfrm>
              <a:off x="2414" y="1656"/>
              <a:ext cx="5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+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39" name="Rectangle 34"/>
            <p:cNvSpPr>
              <a:spLocks noChangeArrowheads="1"/>
            </p:cNvSpPr>
            <p:nvPr/>
          </p:nvSpPr>
          <p:spPr bwMode="auto">
            <a:xfrm>
              <a:off x="2320" y="1889"/>
              <a:ext cx="3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ú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40" name="Rectangle 35"/>
            <p:cNvSpPr>
              <a:spLocks noChangeArrowheads="1"/>
            </p:cNvSpPr>
            <p:nvPr/>
          </p:nvSpPr>
          <p:spPr bwMode="auto">
            <a:xfrm>
              <a:off x="2320" y="1735"/>
              <a:ext cx="37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ú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41" name="Rectangle 36"/>
            <p:cNvSpPr>
              <a:spLocks noChangeArrowheads="1"/>
            </p:cNvSpPr>
            <p:nvPr/>
          </p:nvSpPr>
          <p:spPr bwMode="auto">
            <a:xfrm>
              <a:off x="2320" y="1580"/>
              <a:ext cx="37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ú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42" name="Rectangle 37"/>
            <p:cNvSpPr>
              <a:spLocks noChangeArrowheads="1"/>
            </p:cNvSpPr>
            <p:nvPr/>
          </p:nvSpPr>
          <p:spPr bwMode="auto">
            <a:xfrm>
              <a:off x="2320" y="1941"/>
              <a:ext cx="3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û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43" name="Rectangle 38"/>
            <p:cNvSpPr>
              <a:spLocks noChangeArrowheads="1"/>
            </p:cNvSpPr>
            <p:nvPr/>
          </p:nvSpPr>
          <p:spPr bwMode="auto">
            <a:xfrm>
              <a:off x="2320" y="1426"/>
              <a:ext cx="3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ù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44" name="Rectangle 39"/>
            <p:cNvSpPr>
              <a:spLocks noChangeArrowheads="1"/>
            </p:cNvSpPr>
            <p:nvPr/>
          </p:nvSpPr>
          <p:spPr bwMode="auto">
            <a:xfrm>
              <a:off x="1365" y="1889"/>
              <a:ext cx="3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ê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45" name="Rectangle 40"/>
            <p:cNvSpPr>
              <a:spLocks noChangeArrowheads="1"/>
            </p:cNvSpPr>
            <p:nvPr/>
          </p:nvSpPr>
          <p:spPr bwMode="auto">
            <a:xfrm>
              <a:off x="1365" y="1735"/>
              <a:ext cx="37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ê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46" name="Rectangle 41"/>
            <p:cNvSpPr>
              <a:spLocks noChangeArrowheads="1"/>
            </p:cNvSpPr>
            <p:nvPr/>
          </p:nvSpPr>
          <p:spPr bwMode="auto">
            <a:xfrm>
              <a:off x="1365" y="1580"/>
              <a:ext cx="37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ê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47" name="Rectangle 42"/>
            <p:cNvSpPr>
              <a:spLocks noChangeArrowheads="1"/>
            </p:cNvSpPr>
            <p:nvPr/>
          </p:nvSpPr>
          <p:spPr bwMode="auto">
            <a:xfrm>
              <a:off x="1365" y="1941"/>
              <a:ext cx="3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ë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48" name="Rectangle 43"/>
            <p:cNvSpPr>
              <a:spLocks noChangeArrowheads="1"/>
            </p:cNvSpPr>
            <p:nvPr/>
          </p:nvSpPr>
          <p:spPr bwMode="auto">
            <a:xfrm>
              <a:off x="1365" y="1426"/>
              <a:ext cx="3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é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49" name="Rectangle 44"/>
            <p:cNvSpPr>
              <a:spLocks noChangeArrowheads="1"/>
            </p:cNvSpPr>
            <p:nvPr/>
          </p:nvSpPr>
          <p:spPr bwMode="auto">
            <a:xfrm>
              <a:off x="1159" y="1656"/>
              <a:ext cx="5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=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50" name="Rectangle 45"/>
            <p:cNvSpPr>
              <a:spLocks noChangeArrowheads="1"/>
            </p:cNvSpPr>
            <p:nvPr/>
          </p:nvSpPr>
          <p:spPr bwMode="auto">
            <a:xfrm>
              <a:off x="696" y="1656"/>
              <a:ext cx="5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=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51" name="Rectangle 46"/>
            <p:cNvSpPr>
              <a:spLocks noChangeArrowheads="1"/>
            </p:cNvSpPr>
            <p:nvPr/>
          </p:nvSpPr>
          <p:spPr bwMode="auto">
            <a:xfrm>
              <a:off x="2533" y="1612"/>
              <a:ext cx="10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>
                  <a:solidFill>
                    <a:srgbClr val="000000"/>
                  </a:solidFill>
                  <a:latin typeface="Symbol" pitchFamily="18" charset="2"/>
                  <a:ea typeface="新細明體" pitchFamily="18" charset="-120"/>
                </a:rPr>
                <a:t>å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52" name="Rectangle 47"/>
            <p:cNvSpPr>
              <a:spLocks noChangeArrowheads="1"/>
            </p:cNvSpPr>
            <p:nvPr/>
          </p:nvSpPr>
          <p:spPr bwMode="auto">
            <a:xfrm>
              <a:off x="5088" y="2017"/>
              <a:ext cx="25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700" i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rPr>
                <a:t>J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53" name="Rectangle 48"/>
            <p:cNvSpPr>
              <a:spLocks noChangeArrowheads="1"/>
            </p:cNvSpPr>
            <p:nvPr/>
          </p:nvSpPr>
          <p:spPr bwMode="auto">
            <a:xfrm>
              <a:off x="3821" y="2017"/>
              <a:ext cx="51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700" i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rPr>
                <a:t>JJ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54" name="Rectangle 49"/>
            <p:cNvSpPr>
              <a:spLocks noChangeArrowheads="1"/>
            </p:cNvSpPr>
            <p:nvPr/>
          </p:nvSpPr>
          <p:spPr bwMode="auto">
            <a:xfrm>
              <a:off x="3159" y="2017"/>
              <a:ext cx="25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700" i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rPr>
                <a:t>J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55" name="Rectangle 50"/>
            <p:cNvSpPr>
              <a:spLocks noChangeArrowheads="1"/>
            </p:cNvSpPr>
            <p:nvPr/>
          </p:nvSpPr>
          <p:spPr bwMode="auto">
            <a:xfrm>
              <a:off x="3860" y="1533"/>
              <a:ext cx="25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700" i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rPr>
                <a:t>J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56" name="Rectangle 51"/>
            <p:cNvSpPr>
              <a:spLocks noChangeArrowheads="1"/>
            </p:cNvSpPr>
            <p:nvPr/>
          </p:nvSpPr>
          <p:spPr bwMode="auto">
            <a:xfrm>
              <a:off x="2202" y="2017"/>
              <a:ext cx="51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700" i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rPr>
                <a:t>JJ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57" name="Rectangle 52"/>
            <p:cNvSpPr>
              <a:spLocks noChangeArrowheads="1"/>
            </p:cNvSpPr>
            <p:nvPr/>
          </p:nvSpPr>
          <p:spPr bwMode="auto">
            <a:xfrm>
              <a:off x="1541" y="2017"/>
              <a:ext cx="25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700" i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rPr>
                <a:t>J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58" name="Rectangle 53"/>
            <p:cNvSpPr>
              <a:spLocks noChangeArrowheads="1"/>
            </p:cNvSpPr>
            <p:nvPr/>
          </p:nvSpPr>
          <p:spPr bwMode="auto">
            <a:xfrm>
              <a:off x="2241" y="1533"/>
              <a:ext cx="25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700" i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rPr>
                <a:t>J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59" name="Rectangle 54"/>
            <p:cNvSpPr>
              <a:spLocks noChangeArrowheads="1"/>
            </p:cNvSpPr>
            <p:nvPr/>
          </p:nvSpPr>
          <p:spPr bwMode="auto">
            <a:xfrm>
              <a:off x="976" y="2017"/>
              <a:ext cx="25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700" i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rPr>
                <a:t>J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60" name="Rectangle 55"/>
            <p:cNvSpPr>
              <a:spLocks noChangeArrowheads="1"/>
            </p:cNvSpPr>
            <p:nvPr/>
          </p:nvSpPr>
          <p:spPr bwMode="auto">
            <a:xfrm>
              <a:off x="4969" y="1916"/>
              <a:ext cx="6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 i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rPr>
                <a:t>C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61" name="Rectangle 56"/>
            <p:cNvSpPr>
              <a:spLocks noChangeArrowheads="1"/>
            </p:cNvSpPr>
            <p:nvPr/>
          </p:nvSpPr>
          <p:spPr bwMode="auto">
            <a:xfrm>
              <a:off x="4986" y="1432"/>
              <a:ext cx="6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 i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rPr>
                <a:t>C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62" name="Rectangle 57"/>
            <p:cNvSpPr>
              <a:spLocks noChangeArrowheads="1"/>
            </p:cNvSpPr>
            <p:nvPr/>
          </p:nvSpPr>
          <p:spPr bwMode="auto">
            <a:xfrm>
              <a:off x="4790" y="1674"/>
              <a:ext cx="26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 i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rPr>
                <a:t>t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63" name="Rectangle 58"/>
            <p:cNvSpPr>
              <a:spLocks noChangeArrowheads="1"/>
            </p:cNvSpPr>
            <p:nvPr/>
          </p:nvSpPr>
          <p:spPr bwMode="auto">
            <a:xfrm>
              <a:off x="4647" y="1674"/>
              <a:ext cx="49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 i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rPr>
                <a:t>u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64" name="Rectangle 59"/>
            <p:cNvSpPr>
              <a:spLocks noChangeArrowheads="1"/>
            </p:cNvSpPr>
            <p:nvPr/>
          </p:nvSpPr>
          <p:spPr bwMode="auto">
            <a:xfrm>
              <a:off x="4395" y="1674"/>
              <a:ext cx="27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 i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rPr>
                <a:t>t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65" name="Rectangle 60"/>
            <p:cNvSpPr>
              <a:spLocks noChangeArrowheads="1"/>
            </p:cNvSpPr>
            <p:nvPr/>
          </p:nvSpPr>
          <p:spPr bwMode="auto">
            <a:xfrm>
              <a:off x="4232" y="1674"/>
              <a:ext cx="64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 i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rPr>
                <a:t>w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66" name="Rectangle 61"/>
            <p:cNvSpPr>
              <a:spLocks noChangeArrowheads="1"/>
            </p:cNvSpPr>
            <p:nvPr/>
          </p:nvSpPr>
          <p:spPr bwMode="auto">
            <a:xfrm>
              <a:off x="4095" y="1674"/>
              <a:ext cx="7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altLang="zh-TW" sz="1200" i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rPr>
                <a:t>x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67" name="Rectangle 62"/>
            <p:cNvSpPr>
              <a:spLocks noChangeArrowheads="1"/>
            </p:cNvSpPr>
            <p:nvPr/>
          </p:nvSpPr>
          <p:spPr bwMode="auto">
            <a:xfrm>
              <a:off x="3719" y="1916"/>
              <a:ext cx="5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 i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rPr>
                <a:t>B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68" name="Rectangle 63"/>
            <p:cNvSpPr>
              <a:spLocks noChangeArrowheads="1"/>
            </p:cNvSpPr>
            <p:nvPr/>
          </p:nvSpPr>
          <p:spPr bwMode="auto">
            <a:xfrm>
              <a:off x="3058" y="1916"/>
              <a:ext cx="5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 i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rPr>
                <a:t>B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69" name="Rectangle 64"/>
            <p:cNvSpPr>
              <a:spLocks noChangeArrowheads="1"/>
            </p:cNvSpPr>
            <p:nvPr/>
          </p:nvSpPr>
          <p:spPr bwMode="auto">
            <a:xfrm>
              <a:off x="3724" y="1432"/>
              <a:ext cx="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 i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rPr>
                <a:t>B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70" name="Rectangle 65"/>
            <p:cNvSpPr>
              <a:spLocks noChangeArrowheads="1"/>
            </p:cNvSpPr>
            <p:nvPr/>
          </p:nvSpPr>
          <p:spPr bwMode="auto">
            <a:xfrm>
              <a:off x="3066" y="1432"/>
              <a:ext cx="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 i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rPr>
                <a:t>B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71" name="Rectangle 66"/>
            <p:cNvSpPr>
              <a:spLocks noChangeArrowheads="1"/>
            </p:cNvSpPr>
            <p:nvPr/>
          </p:nvSpPr>
          <p:spPr bwMode="auto">
            <a:xfrm>
              <a:off x="2868" y="1674"/>
              <a:ext cx="27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 i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rPr>
                <a:t>t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72" name="Rectangle 67"/>
            <p:cNvSpPr>
              <a:spLocks noChangeArrowheads="1"/>
            </p:cNvSpPr>
            <p:nvPr/>
          </p:nvSpPr>
          <p:spPr bwMode="auto">
            <a:xfrm>
              <a:off x="2724" y="1674"/>
              <a:ext cx="49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 i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rPr>
                <a:t>u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73" name="Rectangle 68"/>
            <p:cNvSpPr>
              <a:spLocks noChangeArrowheads="1"/>
            </p:cNvSpPr>
            <p:nvPr/>
          </p:nvSpPr>
          <p:spPr bwMode="auto">
            <a:xfrm>
              <a:off x="2107" y="1916"/>
              <a:ext cx="5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 i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rPr>
                <a:t>A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74" name="Rectangle 69"/>
            <p:cNvSpPr>
              <a:spLocks noChangeArrowheads="1"/>
            </p:cNvSpPr>
            <p:nvPr/>
          </p:nvSpPr>
          <p:spPr bwMode="auto">
            <a:xfrm>
              <a:off x="1446" y="1916"/>
              <a:ext cx="5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 i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rPr>
                <a:t>A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75" name="Rectangle 70"/>
            <p:cNvSpPr>
              <a:spLocks noChangeArrowheads="1"/>
            </p:cNvSpPr>
            <p:nvPr/>
          </p:nvSpPr>
          <p:spPr bwMode="auto">
            <a:xfrm>
              <a:off x="2108" y="1432"/>
              <a:ext cx="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 i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rPr>
                <a:t>A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76" name="Rectangle 71"/>
            <p:cNvSpPr>
              <a:spLocks noChangeArrowheads="1"/>
            </p:cNvSpPr>
            <p:nvPr/>
          </p:nvSpPr>
          <p:spPr bwMode="auto">
            <a:xfrm>
              <a:off x="1454" y="1432"/>
              <a:ext cx="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 i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rPr>
                <a:t>A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77" name="Rectangle 72"/>
            <p:cNvSpPr>
              <a:spLocks noChangeArrowheads="1"/>
            </p:cNvSpPr>
            <p:nvPr/>
          </p:nvSpPr>
          <p:spPr bwMode="auto">
            <a:xfrm>
              <a:off x="900" y="1916"/>
              <a:ext cx="4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 i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rPr>
                <a:t>x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78" name="Rectangle 73"/>
            <p:cNvSpPr>
              <a:spLocks noChangeArrowheads="1"/>
            </p:cNvSpPr>
            <p:nvPr/>
          </p:nvSpPr>
          <p:spPr bwMode="auto">
            <a:xfrm>
              <a:off x="914" y="1432"/>
              <a:ext cx="4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 i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rPr>
                <a:t>x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79" name="Rectangle 74"/>
            <p:cNvSpPr>
              <a:spLocks noChangeArrowheads="1"/>
            </p:cNvSpPr>
            <p:nvPr/>
          </p:nvSpPr>
          <p:spPr bwMode="auto">
            <a:xfrm>
              <a:off x="412" y="1674"/>
              <a:ext cx="15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 i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rPr>
                <a:t>W, t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80" name="Rectangle 75"/>
            <p:cNvSpPr>
              <a:spLocks noChangeArrowheads="1"/>
            </p:cNvSpPr>
            <p:nvPr/>
          </p:nvSpPr>
          <p:spPr bwMode="auto">
            <a:xfrm>
              <a:off x="253" y="1674"/>
              <a:ext cx="4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 i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rPr>
                <a:t>x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81" name="Rectangle 76"/>
            <p:cNvSpPr>
              <a:spLocks noChangeArrowheads="1"/>
            </p:cNvSpPr>
            <p:nvPr/>
          </p:nvSpPr>
          <p:spPr bwMode="auto">
            <a:xfrm>
              <a:off x="5038" y="1689"/>
              <a:ext cx="3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MT Extra" pitchFamily="18" charset="2"/>
                  <a:ea typeface="新細明體" pitchFamily="18" charset="-120"/>
                </a:rPr>
                <a:t>M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82" name="Rectangle 77"/>
            <p:cNvSpPr>
              <a:spLocks noChangeArrowheads="1"/>
            </p:cNvSpPr>
            <p:nvPr/>
          </p:nvSpPr>
          <p:spPr bwMode="auto">
            <a:xfrm>
              <a:off x="3407" y="1931"/>
              <a:ext cx="9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MT Extra" pitchFamily="18" charset="2"/>
                  <a:ea typeface="新細明體" pitchFamily="18" charset="-120"/>
                </a:rPr>
                <a:t>K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83" name="Rectangle 78"/>
            <p:cNvSpPr>
              <a:spLocks noChangeArrowheads="1"/>
            </p:cNvSpPr>
            <p:nvPr/>
          </p:nvSpPr>
          <p:spPr bwMode="auto">
            <a:xfrm>
              <a:off x="3796" y="1689"/>
              <a:ext cx="3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MT Extra" pitchFamily="18" charset="2"/>
                  <a:ea typeface="新細明體" pitchFamily="18" charset="-120"/>
                </a:rPr>
                <a:t>M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84" name="Rectangle 79"/>
            <p:cNvSpPr>
              <a:spLocks noChangeArrowheads="1"/>
            </p:cNvSpPr>
            <p:nvPr/>
          </p:nvSpPr>
          <p:spPr bwMode="auto">
            <a:xfrm>
              <a:off x="3407" y="1689"/>
              <a:ext cx="96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MT Extra" pitchFamily="18" charset="2"/>
                  <a:ea typeface="新細明體" pitchFamily="18" charset="-120"/>
                </a:rPr>
                <a:t>O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85" name="Rectangle 80"/>
            <p:cNvSpPr>
              <a:spLocks noChangeArrowheads="1"/>
            </p:cNvSpPr>
            <p:nvPr/>
          </p:nvSpPr>
          <p:spPr bwMode="auto">
            <a:xfrm>
              <a:off x="3130" y="1689"/>
              <a:ext cx="3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MT Extra" pitchFamily="18" charset="2"/>
                  <a:ea typeface="新細明體" pitchFamily="18" charset="-120"/>
                </a:rPr>
                <a:t>M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86" name="Rectangle 81"/>
            <p:cNvSpPr>
              <a:spLocks noChangeArrowheads="1"/>
            </p:cNvSpPr>
            <p:nvPr/>
          </p:nvSpPr>
          <p:spPr bwMode="auto">
            <a:xfrm>
              <a:off x="3407" y="1448"/>
              <a:ext cx="96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MT Extra" pitchFamily="18" charset="2"/>
                  <a:ea typeface="新細明體" pitchFamily="18" charset="-120"/>
                </a:rPr>
                <a:t>L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87" name="Rectangle 82"/>
            <p:cNvSpPr>
              <a:spLocks noChangeArrowheads="1"/>
            </p:cNvSpPr>
            <p:nvPr/>
          </p:nvSpPr>
          <p:spPr bwMode="auto">
            <a:xfrm>
              <a:off x="1786" y="1931"/>
              <a:ext cx="9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MT Extra" pitchFamily="18" charset="2"/>
                  <a:ea typeface="新細明體" pitchFamily="18" charset="-120"/>
                </a:rPr>
                <a:t>K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88" name="Rectangle 83"/>
            <p:cNvSpPr>
              <a:spLocks noChangeArrowheads="1"/>
            </p:cNvSpPr>
            <p:nvPr/>
          </p:nvSpPr>
          <p:spPr bwMode="auto">
            <a:xfrm>
              <a:off x="2175" y="1689"/>
              <a:ext cx="3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MT Extra" pitchFamily="18" charset="2"/>
                  <a:ea typeface="新細明體" pitchFamily="18" charset="-120"/>
                </a:rPr>
                <a:t>M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89" name="Rectangle 84"/>
            <p:cNvSpPr>
              <a:spLocks noChangeArrowheads="1"/>
            </p:cNvSpPr>
            <p:nvPr/>
          </p:nvSpPr>
          <p:spPr bwMode="auto">
            <a:xfrm>
              <a:off x="1786" y="1689"/>
              <a:ext cx="96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MT Extra" pitchFamily="18" charset="2"/>
                  <a:ea typeface="新細明體" pitchFamily="18" charset="-120"/>
                </a:rPr>
                <a:t>O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90" name="Rectangle 85"/>
            <p:cNvSpPr>
              <a:spLocks noChangeArrowheads="1"/>
            </p:cNvSpPr>
            <p:nvPr/>
          </p:nvSpPr>
          <p:spPr bwMode="auto">
            <a:xfrm>
              <a:off x="1511" y="1689"/>
              <a:ext cx="3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MT Extra" pitchFamily="18" charset="2"/>
                  <a:ea typeface="新細明體" pitchFamily="18" charset="-120"/>
                </a:rPr>
                <a:t>M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91" name="Rectangle 86"/>
            <p:cNvSpPr>
              <a:spLocks noChangeArrowheads="1"/>
            </p:cNvSpPr>
            <p:nvPr/>
          </p:nvSpPr>
          <p:spPr bwMode="auto">
            <a:xfrm>
              <a:off x="1786" y="1448"/>
              <a:ext cx="96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MT Extra" pitchFamily="18" charset="2"/>
                  <a:ea typeface="新細明體" pitchFamily="18" charset="-120"/>
                </a:rPr>
                <a:t>L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92" name="Rectangle 87"/>
            <p:cNvSpPr>
              <a:spLocks noChangeArrowheads="1"/>
            </p:cNvSpPr>
            <p:nvPr/>
          </p:nvSpPr>
          <p:spPr bwMode="auto">
            <a:xfrm>
              <a:off x="914" y="1924"/>
              <a:ext cx="3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MT Extra" pitchFamily="18" charset="2"/>
                  <a:ea typeface="新細明體" pitchFamily="18" charset="-120"/>
                </a:rPr>
                <a:t>&amp;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93" name="Rectangle 88"/>
            <p:cNvSpPr>
              <a:spLocks noChangeArrowheads="1"/>
            </p:cNvSpPr>
            <p:nvPr/>
          </p:nvSpPr>
          <p:spPr bwMode="auto">
            <a:xfrm>
              <a:off x="942" y="1689"/>
              <a:ext cx="3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MT Extra" pitchFamily="18" charset="2"/>
                  <a:ea typeface="新細明體" pitchFamily="18" charset="-120"/>
                </a:rPr>
                <a:t>M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94" name="Rectangle 89"/>
            <p:cNvSpPr>
              <a:spLocks noChangeArrowheads="1"/>
            </p:cNvSpPr>
            <p:nvPr/>
          </p:nvSpPr>
          <p:spPr bwMode="auto">
            <a:xfrm>
              <a:off x="929" y="1441"/>
              <a:ext cx="3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MT Extra" pitchFamily="18" charset="2"/>
                  <a:ea typeface="新細明體" pitchFamily="18" charset="-120"/>
                </a:rPr>
                <a:t>&amp;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95" name="Rectangle 91"/>
            <p:cNvSpPr>
              <a:spLocks noChangeArrowheads="1"/>
            </p:cNvSpPr>
            <p:nvPr/>
          </p:nvSpPr>
          <p:spPr bwMode="auto">
            <a:xfrm>
              <a:off x="5088" y="1533"/>
              <a:ext cx="2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700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rPr>
                <a:t>1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96" name="Rectangle 92"/>
            <p:cNvSpPr>
              <a:spLocks noChangeArrowheads="1"/>
            </p:cNvSpPr>
            <p:nvPr/>
          </p:nvSpPr>
          <p:spPr bwMode="auto">
            <a:xfrm>
              <a:off x="3212" y="2017"/>
              <a:ext cx="2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700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rPr>
                <a:t>1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97" name="Rectangle 93"/>
            <p:cNvSpPr>
              <a:spLocks noChangeArrowheads="1"/>
            </p:cNvSpPr>
            <p:nvPr/>
          </p:nvSpPr>
          <p:spPr bwMode="auto">
            <a:xfrm>
              <a:off x="3808" y="1533"/>
              <a:ext cx="2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700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rPr>
                <a:t>1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98" name="Rectangle 94"/>
            <p:cNvSpPr>
              <a:spLocks noChangeArrowheads="1"/>
            </p:cNvSpPr>
            <p:nvPr/>
          </p:nvSpPr>
          <p:spPr bwMode="auto">
            <a:xfrm>
              <a:off x="3154" y="1533"/>
              <a:ext cx="5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700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rPr>
                <a:t>11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599" name="Rectangle 95"/>
            <p:cNvSpPr>
              <a:spLocks noChangeArrowheads="1"/>
            </p:cNvSpPr>
            <p:nvPr/>
          </p:nvSpPr>
          <p:spPr bwMode="auto">
            <a:xfrm>
              <a:off x="1590" y="2017"/>
              <a:ext cx="2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700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rPr>
                <a:t>1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600" name="Rectangle 96"/>
            <p:cNvSpPr>
              <a:spLocks noChangeArrowheads="1"/>
            </p:cNvSpPr>
            <p:nvPr/>
          </p:nvSpPr>
          <p:spPr bwMode="auto">
            <a:xfrm>
              <a:off x="2189" y="1533"/>
              <a:ext cx="2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700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rPr>
                <a:t>1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601" name="Rectangle 97"/>
            <p:cNvSpPr>
              <a:spLocks noChangeArrowheads="1"/>
            </p:cNvSpPr>
            <p:nvPr/>
          </p:nvSpPr>
          <p:spPr bwMode="auto">
            <a:xfrm>
              <a:off x="1535" y="1533"/>
              <a:ext cx="5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700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rPr>
                <a:t>11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602" name="Rectangle 98"/>
            <p:cNvSpPr>
              <a:spLocks noChangeArrowheads="1"/>
            </p:cNvSpPr>
            <p:nvPr/>
          </p:nvSpPr>
          <p:spPr bwMode="auto">
            <a:xfrm>
              <a:off x="976" y="1533"/>
              <a:ext cx="2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700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rPr>
                <a:t>1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603" name="Rectangle 99"/>
            <p:cNvSpPr>
              <a:spLocks noChangeArrowheads="1"/>
            </p:cNvSpPr>
            <p:nvPr/>
          </p:nvSpPr>
          <p:spPr bwMode="auto">
            <a:xfrm>
              <a:off x="4847" y="1674"/>
              <a:ext cx="3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rPr>
                <a:t>)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604" name="Rectangle 100"/>
            <p:cNvSpPr>
              <a:spLocks noChangeArrowheads="1"/>
            </p:cNvSpPr>
            <p:nvPr/>
          </p:nvSpPr>
          <p:spPr bwMode="auto">
            <a:xfrm>
              <a:off x="4737" y="1674"/>
              <a:ext cx="3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rPr>
                <a:t>(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605" name="Rectangle 101"/>
            <p:cNvSpPr>
              <a:spLocks noChangeArrowheads="1"/>
            </p:cNvSpPr>
            <p:nvPr/>
          </p:nvSpPr>
          <p:spPr bwMode="auto">
            <a:xfrm>
              <a:off x="4451" y="1674"/>
              <a:ext cx="3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rPr>
                <a:t>)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606" name="Rectangle 102"/>
            <p:cNvSpPr>
              <a:spLocks noChangeArrowheads="1"/>
            </p:cNvSpPr>
            <p:nvPr/>
          </p:nvSpPr>
          <p:spPr bwMode="auto">
            <a:xfrm>
              <a:off x="4338" y="1674"/>
              <a:ext cx="24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rPr>
                <a:t>,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607" name="Rectangle 103"/>
            <p:cNvSpPr>
              <a:spLocks noChangeArrowheads="1"/>
            </p:cNvSpPr>
            <p:nvPr/>
          </p:nvSpPr>
          <p:spPr bwMode="auto">
            <a:xfrm>
              <a:off x="4170" y="1674"/>
              <a:ext cx="3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rPr>
                <a:t>(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608" name="Rectangle 104"/>
            <p:cNvSpPr>
              <a:spLocks noChangeArrowheads="1"/>
            </p:cNvSpPr>
            <p:nvPr/>
          </p:nvSpPr>
          <p:spPr bwMode="auto">
            <a:xfrm>
              <a:off x="2925" y="1674"/>
              <a:ext cx="3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rPr>
                <a:t>)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609" name="Rectangle 105"/>
            <p:cNvSpPr>
              <a:spLocks noChangeArrowheads="1"/>
            </p:cNvSpPr>
            <p:nvPr/>
          </p:nvSpPr>
          <p:spPr bwMode="auto">
            <a:xfrm>
              <a:off x="2813" y="1674"/>
              <a:ext cx="3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rPr>
                <a:t>(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610" name="Rectangle 106"/>
            <p:cNvSpPr>
              <a:spLocks noChangeArrowheads="1"/>
            </p:cNvSpPr>
            <p:nvPr/>
          </p:nvSpPr>
          <p:spPr bwMode="auto">
            <a:xfrm>
              <a:off x="612" y="1674"/>
              <a:ext cx="3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rPr>
                <a:t>)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611" name="Rectangle 107"/>
            <p:cNvSpPr>
              <a:spLocks noChangeArrowheads="1"/>
            </p:cNvSpPr>
            <p:nvPr/>
          </p:nvSpPr>
          <p:spPr bwMode="auto">
            <a:xfrm>
              <a:off x="359" y="1674"/>
              <a:ext cx="3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rPr>
                <a:t>(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21612" name="AutoShape 108"/>
            <p:cNvSpPr>
              <a:spLocks/>
            </p:cNvSpPr>
            <p:nvPr/>
          </p:nvSpPr>
          <p:spPr bwMode="auto">
            <a:xfrm>
              <a:off x="793" y="1344"/>
              <a:ext cx="46" cy="771"/>
            </a:xfrm>
            <a:prstGeom prst="leftBracket">
              <a:avLst>
                <a:gd name="adj" fmla="val 13967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13" name="AutoShape 109"/>
            <p:cNvSpPr>
              <a:spLocks/>
            </p:cNvSpPr>
            <p:nvPr/>
          </p:nvSpPr>
          <p:spPr bwMode="auto">
            <a:xfrm>
              <a:off x="1020" y="1344"/>
              <a:ext cx="46" cy="771"/>
            </a:xfrm>
            <a:prstGeom prst="rightBracket">
              <a:avLst>
                <a:gd name="adj" fmla="val 13967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14" name="AutoShape 110"/>
            <p:cNvSpPr>
              <a:spLocks/>
            </p:cNvSpPr>
            <p:nvPr/>
          </p:nvSpPr>
          <p:spPr bwMode="auto">
            <a:xfrm>
              <a:off x="1292" y="1344"/>
              <a:ext cx="46" cy="771"/>
            </a:xfrm>
            <a:prstGeom prst="leftBracket">
              <a:avLst>
                <a:gd name="adj" fmla="val 13967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15" name="AutoShape 111"/>
            <p:cNvSpPr>
              <a:spLocks/>
            </p:cNvSpPr>
            <p:nvPr/>
          </p:nvSpPr>
          <p:spPr bwMode="auto">
            <a:xfrm>
              <a:off x="3969" y="1344"/>
              <a:ext cx="46" cy="771"/>
            </a:xfrm>
            <a:prstGeom prst="rightBracket">
              <a:avLst>
                <a:gd name="adj" fmla="val 13967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16" name="Rectangle 112"/>
            <p:cNvSpPr>
              <a:spLocks noChangeArrowheads="1"/>
            </p:cNvSpPr>
            <p:nvPr/>
          </p:nvSpPr>
          <p:spPr bwMode="auto">
            <a:xfrm>
              <a:off x="249" y="1525"/>
              <a:ext cx="90" cy="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4400"/>
                <a:t>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2625" y="561975"/>
            <a:ext cx="5238750" cy="5734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4678" y="142852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Connection to Neurobiology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2643182"/>
            <a:ext cx="17877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First and </a:t>
            </a:r>
          </a:p>
          <a:p>
            <a:r>
              <a:rPr lang="en-GB" i="1" dirty="0" smtClean="0"/>
              <a:t>Second order</a:t>
            </a:r>
          </a:p>
          <a:p>
            <a:r>
              <a:rPr lang="en-GB" i="1" dirty="0" err="1" smtClean="0"/>
              <a:t>Volterra</a:t>
            </a:r>
            <a:r>
              <a:rPr lang="en-GB" i="1" dirty="0" smtClean="0"/>
              <a:t> kernels</a:t>
            </a:r>
          </a:p>
          <a:p>
            <a:r>
              <a:rPr lang="en-GB" i="1" dirty="0" smtClean="0"/>
              <a:t>From Neural </a:t>
            </a:r>
          </a:p>
          <a:p>
            <a:r>
              <a:rPr lang="en-GB" i="1" dirty="0" smtClean="0"/>
              <a:t>Mass model.</a:t>
            </a:r>
            <a:endParaRPr lang="en-GB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266563" y="4357694"/>
            <a:ext cx="18261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Strong</a:t>
            </a:r>
          </a:p>
          <a:p>
            <a:r>
              <a:rPr lang="en-GB" dirty="0" smtClean="0"/>
              <a:t>(saturating)</a:t>
            </a:r>
          </a:p>
          <a:p>
            <a:r>
              <a:rPr lang="en-GB" dirty="0" smtClean="0"/>
              <a:t>i</a:t>
            </a:r>
            <a:r>
              <a:rPr lang="en-GB" dirty="0" smtClean="0"/>
              <a:t>nput leads to</a:t>
            </a:r>
          </a:p>
          <a:p>
            <a:r>
              <a:rPr lang="en-GB" dirty="0" smtClean="0"/>
              <a:t>c</a:t>
            </a:r>
            <a:r>
              <a:rPr lang="en-GB" dirty="0" smtClean="0"/>
              <a:t>ross-frequency</a:t>
            </a:r>
          </a:p>
          <a:p>
            <a:r>
              <a:rPr lang="en-GB" dirty="0" smtClean="0"/>
              <a:t>coupling 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/>
          <p:nvPr/>
        </p:nvGrpSpPr>
        <p:grpSpPr>
          <a:xfrm>
            <a:off x="857224" y="1500174"/>
            <a:ext cx="2595565" cy="3000396"/>
            <a:chOff x="857224" y="428604"/>
            <a:chExt cx="2595565" cy="3000396"/>
          </a:xfrm>
        </p:grpSpPr>
        <p:pic>
          <p:nvPicPr>
            <p:cNvPr id="2" name="Picture 1" descr="region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4414" y="1214422"/>
              <a:ext cx="2238375" cy="191452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2071670" y="928670"/>
              <a:ext cx="142876" cy="250033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57224" y="428604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Single Region</a:t>
              </a:r>
              <a:endParaRPr lang="en-GB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57620" y="2357430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G=USV’</a:t>
            </a:r>
            <a:endParaRPr lang="en-GB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66700" y="177800"/>
            <a:ext cx="8842375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新細明體" pitchFamily="18" charset="-120"/>
                <a:cs typeface="+mj-cs"/>
              </a:rPr>
              <a:t>Use of Frequency Modes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0100" y="5214950"/>
            <a:ext cx="5220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Where G is a K’ x T spectrogram</a:t>
            </a:r>
          </a:p>
          <a:p>
            <a:r>
              <a:rPr lang="en-GB" dirty="0" smtClean="0"/>
              <a:t>U is </a:t>
            </a:r>
            <a:r>
              <a:rPr lang="en-GB" dirty="0" err="1" smtClean="0"/>
              <a:t>K’xK</a:t>
            </a:r>
            <a:r>
              <a:rPr lang="en-GB" dirty="0" smtClean="0"/>
              <a:t> matrix with K frequency modes</a:t>
            </a:r>
          </a:p>
          <a:p>
            <a:r>
              <a:rPr lang="en-GB" dirty="0" smtClean="0"/>
              <a:t>V is K’ x T and contains spectral mode responses</a:t>
            </a:r>
          </a:p>
          <a:p>
            <a:r>
              <a:rPr lang="en-GB" dirty="0" smtClean="0"/>
              <a:t>Hence A is only K x K, not K’ x K’</a:t>
            </a:r>
          </a:p>
        </p:txBody>
      </p:sp>
      <p:pic>
        <p:nvPicPr>
          <p:cNvPr id="9" name="Picture 8" descr="mod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357298"/>
            <a:ext cx="3642956" cy="36671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7"/>
          <p:cNvPicPr>
            <a:picLocks noChangeAspect="1" noChangeArrowheads="1"/>
          </p:cNvPicPr>
          <p:nvPr/>
        </p:nvPicPr>
        <p:blipFill>
          <a:blip r:embed="rId2" cstate="print"/>
          <a:srcRect t="11844"/>
          <a:stretch>
            <a:fillRect/>
          </a:stretch>
        </p:blipFill>
        <p:spPr bwMode="auto">
          <a:xfrm>
            <a:off x="1116013" y="1393825"/>
            <a:ext cx="6985000" cy="482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1011238"/>
          </a:xfrm>
        </p:spPr>
        <p:txBody>
          <a:bodyPr/>
          <a:lstStyle/>
          <a:p>
            <a:pPr eaLnBrk="1" hangingPunct="1"/>
            <a:r>
              <a:rPr lang="en-GB" altLang="zh-TW" sz="3600" dirty="0" smtClean="0">
                <a:ea typeface="新細明體" pitchFamily="18" charset="-120"/>
              </a:rPr>
              <a:t>MEG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741613" y="5230813"/>
          <a:ext cx="658812" cy="890587"/>
        </p:xfrm>
        <a:graphic>
          <a:graphicData uri="http://schemas.openxmlformats.org/presentationml/2006/ole">
            <p:oleObj spid="_x0000_s6146" name="Equation" r:id="rId3" imgW="507960" imgH="634680" progId="Equation.3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5572125" y="5248275"/>
          <a:ext cx="657225" cy="890588"/>
        </p:xfrm>
        <a:graphic>
          <a:graphicData uri="http://schemas.openxmlformats.org/presentationml/2006/ole">
            <p:oleObj spid="_x0000_s6147" name="Equation" r:id="rId4" imgW="507960" imgH="634680" progId="Equation.3">
              <p:embed/>
            </p:oleObj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5556250" y="666750"/>
          <a:ext cx="692150" cy="890588"/>
        </p:xfrm>
        <a:graphic>
          <a:graphicData uri="http://schemas.openxmlformats.org/presentationml/2006/ole">
            <p:oleObj spid="_x0000_s6148" name="Equation" r:id="rId5" imgW="533160" imgH="634680" progId="Equation.3">
              <p:embed/>
            </p:oleObj>
          </a:graphicData>
        </a:graphic>
      </p:graphicFrame>
      <p:pic>
        <p:nvPicPr>
          <p:cNvPr id="6150" name="Picture 5" descr="RF"/>
          <p:cNvPicPr>
            <a:picLocks noChangeArrowheads="1"/>
          </p:cNvPicPr>
          <p:nvPr/>
        </p:nvPicPr>
        <p:blipFill>
          <a:blip r:embed="rId6" cstate="print"/>
          <a:srcRect l="10939" t="3250" r="54254" b="72238"/>
          <a:stretch>
            <a:fillRect/>
          </a:stretch>
        </p:blipFill>
        <p:spPr bwMode="auto">
          <a:xfrm>
            <a:off x="6299200" y="515938"/>
            <a:ext cx="2060575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6" descr="LF"/>
          <p:cNvPicPr>
            <a:picLocks noChangeArrowheads="1"/>
          </p:cNvPicPr>
          <p:nvPr/>
        </p:nvPicPr>
        <p:blipFill>
          <a:blip r:embed="rId7" cstate="print"/>
          <a:srcRect l="11827" t="3421" r="53662" b="72649"/>
          <a:stretch>
            <a:fillRect/>
          </a:stretch>
        </p:blipFill>
        <p:spPr bwMode="auto">
          <a:xfrm>
            <a:off x="576263" y="515938"/>
            <a:ext cx="204311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9" name="Object 7"/>
          <p:cNvGraphicFramePr>
            <a:graphicFrameLocks noChangeAspect="1"/>
          </p:cNvGraphicFramePr>
          <p:nvPr/>
        </p:nvGraphicFramePr>
        <p:xfrm>
          <a:off x="2776538" y="620713"/>
          <a:ext cx="804862" cy="874712"/>
        </p:xfrm>
        <a:graphic>
          <a:graphicData uri="http://schemas.openxmlformats.org/presentationml/2006/ole">
            <p:oleObj spid="_x0000_s6149" name="Equation" r:id="rId8" imgW="520560" imgH="622080" progId="Equation.3">
              <p:embed/>
            </p:oleObj>
          </a:graphicData>
        </a:graphic>
      </p:graphicFrame>
      <p:sp>
        <p:nvSpPr>
          <p:cNvPr id="121864" name="Oval 8"/>
          <p:cNvSpPr>
            <a:spLocks noChangeArrowheads="1"/>
          </p:cNvSpPr>
          <p:nvPr/>
        </p:nvSpPr>
        <p:spPr bwMode="auto">
          <a:xfrm>
            <a:off x="3646488" y="3678238"/>
            <a:ext cx="531812" cy="576262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5607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zh-TW" b="1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</a:rPr>
              <a:t>OFA</a:t>
            </a:r>
            <a:endParaRPr lang="en-US" altLang="zh-TW" b="1">
              <a:solidFill>
                <a:schemeClr val="bg1"/>
              </a:solidFill>
              <a:latin typeface="Arial Narrow" pitchFamily="34" charset="0"/>
              <a:ea typeface="新細明體" pitchFamily="18" charset="-120"/>
            </a:endParaRPr>
          </a:p>
        </p:txBody>
      </p:sp>
      <p:sp>
        <p:nvSpPr>
          <p:cNvPr id="121865" name="Oval 9"/>
          <p:cNvSpPr>
            <a:spLocks noChangeArrowheads="1"/>
          </p:cNvSpPr>
          <p:nvPr/>
        </p:nvSpPr>
        <p:spPr bwMode="auto">
          <a:xfrm>
            <a:off x="4976813" y="3678238"/>
            <a:ext cx="531812" cy="576262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5607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zh-TW" b="1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</a:rPr>
              <a:t>OFA</a:t>
            </a:r>
            <a:endParaRPr lang="en-US" altLang="zh-TW" b="1">
              <a:solidFill>
                <a:schemeClr val="bg1"/>
              </a:solidFill>
              <a:latin typeface="Arial Narrow" pitchFamily="34" charset="0"/>
              <a:ea typeface="新細明體" pitchFamily="18" charset="-120"/>
            </a:endParaRPr>
          </a:p>
        </p:txBody>
      </p:sp>
      <p:sp>
        <p:nvSpPr>
          <p:cNvPr id="121866" name="Oval 10"/>
          <p:cNvSpPr>
            <a:spLocks noChangeArrowheads="1"/>
          </p:cNvSpPr>
          <p:nvPr/>
        </p:nvSpPr>
        <p:spPr bwMode="auto">
          <a:xfrm>
            <a:off x="4976813" y="2205038"/>
            <a:ext cx="531812" cy="576262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5607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b="1">
                <a:solidFill>
                  <a:schemeClr val="bg1"/>
                </a:solidFill>
                <a:latin typeface="Arial Narrow" pitchFamily="34" charset="0"/>
                <a:ea typeface="新細明體" charset="-120"/>
              </a:rPr>
              <a:t>FFA</a:t>
            </a:r>
          </a:p>
        </p:txBody>
      </p:sp>
      <p:sp>
        <p:nvSpPr>
          <p:cNvPr id="121867" name="Oval 11"/>
          <p:cNvSpPr>
            <a:spLocks noChangeArrowheads="1"/>
          </p:cNvSpPr>
          <p:nvPr/>
        </p:nvSpPr>
        <p:spPr bwMode="auto">
          <a:xfrm>
            <a:off x="3646488" y="2205038"/>
            <a:ext cx="531812" cy="576262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5607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b="1">
                <a:solidFill>
                  <a:schemeClr val="bg1"/>
                </a:solidFill>
                <a:latin typeface="Arial Narrow" pitchFamily="34" charset="0"/>
                <a:ea typeface="新細明體" charset="-120"/>
              </a:rPr>
              <a:t>FFA</a:t>
            </a:r>
          </a:p>
        </p:txBody>
      </p:sp>
      <p:cxnSp>
        <p:nvCxnSpPr>
          <p:cNvPr id="6156" name="AutoShape 12"/>
          <p:cNvCxnSpPr>
            <a:cxnSpLocks noChangeShapeType="1"/>
            <a:stCxn id="121864" idx="1"/>
            <a:endCxn id="121867" idx="3"/>
          </p:cNvCxnSpPr>
          <p:nvPr/>
        </p:nvCxnSpPr>
        <p:spPr bwMode="auto">
          <a:xfrm rot="-5400000">
            <a:off x="3191669" y="3229769"/>
            <a:ext cx="10652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57" name="AutoShape 13"/>
          <p:cNvCxnSpPr>
            <a:cxnSpLocks noChangeShapeType="1"/>
            <a:stCxn id="121867" idx="5"/>
            <a:endCxn id="121864" idx="7"/>
          </p:cNvCxnSpPr>
          <p:nvPr/>
        </p:nvCxnSpPr>
        <p:spPr bwMode="auto">
          <a:xfrm rot="5400000">
            <a:off x="3567907" y="3229769"/>
            <a:ext cx="10652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58" name="AutoShape 14"/>
          <p:cNvCxnSpPr>
            <a:cxnSpLocks noChangeShapeType="1"/>
            <a:stCxn id="121866" idx="5"/>
            <a:endCxn id="121865" idx="7"/>
          </p:cNvCxnSpPr>
          <p:nvPr/>
        </p:nvCxnSpPr>
        <p:spPr bwMode="auto">
          <a:xfrm rot="5400000">
            <a:off x="4898232" y="3229769"/>
            <a:ext cx="10652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6159" name="AutoShape 15"/>
          <p:cNvCxnSpPr>
            <a:cxnSpLocks noChangeShapeType="1"/>
            <a:stCxn id="121865" idx="1"/>
            <a:endCxn id="121866" idx="3"/>
          </p:cNvCxnSpPr>
          <p:nvPr/>
        </p:nvCxnSpPr>
        <p:spPr bwMode="auto">
          <a:xfrm rot="-5400000">
            <a:off x="4521994" y="3229769"/>
            <a:ext cx="10652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6160" name="AutoShape 16"/>
          <p:cNvCxnSpPr>
            <a:cxnSpLocks noChangeShapeType="1"/>
            <a:stCxn id="6161" idx="1"/>
            <a:endCxn id="121864" idx="4"/>
          </p:cNvCxnSpPr>
          <p:nvPr/>
        </p:nvCxnSpPr>
        <p:spPr bwMode="auto">
          <a:xfrm rot="10800000">
            <a:off x="3913188" y="4254500"/>
            <a:ext cx="363537" cy="735013"/>
          </a:xfrm>
          <a:prstGeom prst="curvedConnector2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</p:spPr>
      </p:cxn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276725" y="4821238"/>
            <a:ext cx="5016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GB" altLang="zh-TW" sz="1600">
                <a:latin typeface="Arial Narrow" pitchFamily="34" charset="0"/>
                <a:ea typeface="新細明體" pitchFamily="18" charset="-120"/>
              </a:rPr>
              <a:t>input</a:t>
            </a:r>
            <a:endParaRPr lang="en-US" sz="1600">
              <a:latin typeface="Arial Narrow" pitchFamily="34" charset="0"/>
            </a:endParaRPr>
          </a:p>
        </p:txBody>
      </p:sp>
      <p:cxnSp>
        <p:nvCxnSpPr>
          <p:cNvPr id="6162" name="AutoShape 18"/>
          <p:cNvCxnSpPr>
            <a:cxnSpLocks noChangeShapeType="1"/>
            <a:stCxn id="6161" idx="3"/>
            <a:endCxn id="121865" idx="4"/>
          </p:cNvCxnSpPr>
          <p:nvPr/>
        </p:nvCxnSpPr>
        <p:spPr bwMode="auto">
          <a:xfrm flipV="1">
            <a:off x="4778375" y="4254500"/>
            <a:ext cx="465138" cy="735013"/>
          </a:xfrm>
          <a:prstGeom prst="curvedConnector2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</p:spPr>
      </p:cxnSp>
      <p:cxnSp>
        <p:nvCxnSpPr>
          <p:cNvPr id="6163" name="AutoShape 19"/>
          <p:cNvCxnSpPr>
            <a:cxnSpLocks noChangeShapeType="1"/>
            <a:stCxn id="121866" idx="6"/>
            <a:endCxn id="121866" idx="0"/>
          </p:cNvCxnSpPr>
          <p:nvPr/>
        </p:nvCxnSpPr>
        <p:spPr bwMode="auto">
          <a:xfrm flipH="1" flipV="1">
            <a:off x="5243513" y="2205038"/>
            <a:ext cx="265112" cy="288925"/>
          </a:xfrm>
          <a:prstGeom prst="curvedConnector4">
            <a:avLst>
              <a:gd name="adj1" fmla="val -85630"/>
              <a:gd name="adj2" fmla="val 17912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64" name="AutoShape 20"/>
          <p:cNvCxnSpPr>
            <a:cxnSpLocks noChangeShapeType="1"/>
            <a:stCxn id="121865" idx="6"/>
            <a:endCxn id="121865" idx="4"/>
          </p:cNvCxnSpPr>
          <p:nvPr/>
        </p:nvCxnSpPr>
        <p:spPr bwMode="auto">
          <a:xfrm flipH="1">
            <a:off x="5243513" y="3967163"/>
            <a:ext cx="265112" cy="287337"/>
          </a:xfrm>
          <a:prstGeom prst="curvedConnector4">
            <a:avLst>
              <a:gd name="adj1" fmla="val -85630"/>
              <a:gd name="adj2" fmla="val 179005"/>
            </a:avLst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6165" name="AutoShape 21"/>
          <p:cNvCxnSpPr>
            <a:cxnSpLocks noChangeShapeType="1"/>
            <a:stCxn id="121864" idx="4"/>
            <a:endCxn id="121864" idx="2"/>
          </p:cNvCxnSpPr>
          <p:nvPr/>
        </p:nvCxnSpPr>
        <p:spPr bwMode="auto">
          <a:xfrm rot="16200000" flipV="1">
            <a:off x="3636169" y="3977482"/>
            <a:ext cx="287337" cy="266700"/>
          </a:xfrm>
          <a:prstGeom prst="curvedConnector4">
            <a:avLst>
              <a:gd name="adj1" fmla="val -79005"/>
              <a:gd name="adj2" fmla="val 185713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66" name="AutoShape 22"/>
          <p:cNvCxnSpPr>
            <a:cxnSpLocks noChangeShapeType="1"/>
            <a:stCxn id="121867" idx="2"/>
            <a:endCxn id="121867" idx="0"/>
          </p:cNvCxnSpPr>
          <p:nvPr/>
        </p:nvCxnSpPr>
        <p:spPr bwMode="auto">
          <a:xfrm rot="10800000" flipH="1">
            <a:off x="3646488" y="2205038"/>
            <a:ext cx="266700" cy="288925"/>
          </a:xfrm>
          <a:prstGeom prst="curvedConnector4">
            <a:avLst>
              <a:gd name="adj1" fmla="val -85713"/>
              <a:gd name="adj2" fmla="val 17912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67" name="AutoShape 23"/>
          <p:cNvCxnSpPr>
            <a:cxnSpLocks noChangeShapeType="1"/>
            <a:stCxn id="121867" idx="5"/>
            <a:endCxn id="121866" idx="3"/>
          </p:cNvCxnSpPr>
          <p:nvPr/>
        </p:nvCxnSpPr>
        <p:spPr bwMode="auto">
          <a:xfrm>
            <a:off x="4100513" y="2697163"/>
            <a:ext cx="9540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68" name="AutoShape 24"/>
          <p:cNvCxnSpPr>
            <a:cxnSpLocks noChangeShapeType="1"/>
            <a:stCxn id="121866" idx="1"/>
            <a:endCxn id="121867" idx="7"/>
          </p:cNvCxnSpPr>
          <p:nvPr/>
        </p:nvCxnSpPr>
        <p:spPr bwMode="auto">
          <a:xfrm flipH="1">
            <a:off x="4100513" y="2289175"/>
            <a:ext cx="9540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69" name="AutoShape 25"/>
          <p:cNvCxnSpPr>
            <a:cxnSpLocks noChangeShapeType="1"/>
            <a:stCxn id="121864" idx="5"/>
            <a:endCxn id="121865" idx="3"/>
          </p:cNvCxnSpPr>
          <p:nvPr/>
        </p:nvCxnSpPr>
        <p:spPr bwMode="auto">
          <a:xfrm>
            <a:off x="4100513" y="4170363"/>
            <a:ext cx="9540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70" name="AutoShape 26"/>
          <p:cNvCxnSpPr>
            <a:cxnSpLocks noChangeShapeType="1"/>
            <a:stCxn id="121865" idx="1"/>
            <a:endCxn id="121864" idx="7"/>
          </p:cNvCxnSpPr>
          <p:nvPr/>
        </p:nvCxnSpPr>
        <p:spPr bwMode="auto">
          <a:xfrm flipH="1">
            <a:off x="4100513" y="3762375"/>
            <a:ext cx="9540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71" name="Line 27"/>
          <p:cNvSpPr>
            <a:spLocks noChangeShapeType="1"/>
          </p:cNvSpPr>
          <p:nvPr/>
        </p:nvSpPr>
        <p:spPr bwMode="auto">
          <a:xfrm flipV="1">
            <a:off x="4138613" y="2781300"/>
            <a:ext cx="865187" cy="936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172" name="Line 28"/>
          <p:cNvSpPr>
            <a:spLocks noChangeShapeType="1"/>
          </p:cNvSpPr>
          <p:nvPr/>
        </p:nvSpPr>
        <p:spPr bwMode="auto">
          <a:xfrm flipH="1" flipV="1">
            <a:off x="4138613" y="2781300"/>
            <a:ext cx="865187" cy="936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6173" name="Picture 29" descr="Area1"/>
          <p:cNvPicPr>
            <a:picLocks noChangeAspect="1" noChangeArrowheads="1"/>
          </p:cNvPicPr>
          <p:nvPr/>
        </p:nvPicPr>
        <p:blipFill>
          <a:blip r:embed="rId9" cstate="print"/>
          <a:srcRect l="11842" t="3409" r="53673" b="72655"/>
          <a:stretch>
            <a:fillRect/>
          </a:stretch>
        </p:blipFill>
        <p:spPr bwMode="auto">
          <a:xfrm>
            <a:off x="6367463" y="3998913"/>
            <a:ext cx="206057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4" name="Picture 30" descr="Area2"/>
          <p:cNvPicPr>
            <a:picLocks noChangeAspect="1" noChangeArrowheads="1"/>
          </p:cNvPicPr>
          <p:nvPr/>
        </p:nvPicPr>
        <p:blipFill>
          <a:blip r:embed="rId10" cstate="print"/>
          <a:srcRect l="10843" t="3424" r="53673" b="72624"/>
          <a:stretch>
            <a:fillRect/>
          </a:stretch>
        </p:blipFill>
        <p:spPr bwMode="auto">
          <a:xfrm>
            <a:off x="517525" y="3998913"/>
            <a:ext cx="21240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5" name="矩形 30"/>
          <p:cNvSpPr>
            <a:spLocks noChangeArrowheads="1"/>
          </p:cNvSpPr>
          <p:nvPr/>
        </p:nvSpPr>
        <p:spPr bwMode="auto">
          <a:xfrm>
            <a:off x="3000375" y="71438"/>
            <a:ext cx="3143250" cy="5000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/>
              <a:t>The “core” system</a:t>
            </a:r>
            <a:endParaRPr lang="en-GB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5237163" y="1339850"/>
            <a:ext cx="1660525" cy="1441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altLang="zh-TW" sz="1400" b="1">
                <a:latin typeface="Arial Narrow" pitchFamily="34" charset="0"/>
                <a:ea typeface="新細明體" pitchFamily="18" charset="-120"/>
              </a:rPr>
              <a:t>nonlinear (and linear)</a:t>
            </a:r>
          </a:p>
          <a:p>
            <a:endParaRPr lang="en-GB" altLang="zh-TW" sz="1400" b="1">
              <a:latin typeface="Arial Narrow" pitchFamily="34" charset="0"/>
              <a:ea typeface="新細明體" pitchFamily="18" charset="-120"/>
            </a:endParaRPr>
          </a:p>
          <a:p>
            <a:endParaRPr lang="en-GB" altLang="zh-TW" sz="1400" b="1">
              <a:latin typeface="Arial Narrow" pitchFamily="34" charset="0"/>
              <a:ea typeface="新細明體" pitchFamily="18" charset="-120"/>
            </a:endParaRPr>
          </a:p>
          <a:p>
            <a:r>
              <a:rPr lang="en-GB" altLang="zh-TW" sz="1400" b="1">
                <a:latin typeface="Arial Narrow" pitchFamily="34" charset="0"/>
                <a:ea typeface="新細明體" pitchFamily="18" charset="-120"/>
              </a:rPr>
              <a:t>linear</a:t>
            </a:r>
            <a:endParaRPr lang="en-GB" altLang="zh-TW" sz="2800" b="1">
              <a:latin typeface="Arial Narrow" pitchFamily="34" charset="0"/>
              <a:ea typeface="新細明體" pitchFamily="18" charset="-120"/>
            </a:endParaRPr>
          </a:p>
        </p:txBody>
      </p:sp>
      <p:sp>
        <p:nvSpPr>
          <p:cNvPr id="41987" name="Line 3"/>
          <p:cNvSpPr>
            <a:spLocks noChangeShapeType="1"/>
          </p:cNvSpPr>
          <p:nvPr/>
        </p:nvSpPr>
        <p:spPr bwMode="auto">
          <a:xfrm flipV="1">
            <a:off x="5343525" y="1557338"/>
            <a:ext cx="142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 flipV="1">
            <a:off x="5343525" y="2205038"/>
            <a:ext cx="1422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989" name="Oval 5"/>
          <p:cNvSpPr>
            <a:spLocks noChangeArrowheads="1"/>
          </p:cNvSpPr>
          <p:nvPr/>
        </p:nvSpPr>
        <p:spPr bwMode="auto">
          <a:xfrm>
            <a:off x="7267575" y="292100"/>
            <a:ext cx="138113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1979613" y="333375"/>
            <a:ext cx="2460625" cy="4333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en-GB" sz="2000" b="1">
                <a:latin typeface="Arial Narrow" pitchFamily="34" charset="0"/>
              </a:rPr>
              <a:t>Forward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 rot="-5400000">
            <a:off x="753269" y="1753394"/>
            <a:ext cx="1655762" cy="4000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en-GB" sz="2000" b="1">
                <a:latin typeface="Arial Narrow" pitchFamily="34" charset="0"/>
              </a:rPr>
              <a:t>Backward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112963" y="1125538"/>
            <a:ext cx="2259012" cy="18716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3243263" y="1125538"/>
            <a:ext cx="17462" cy="1871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2112963" y="2060575"/>
            <a:ext cx="22590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2244725" y="765175"/>
            <a:ext cx="865188" cy="2873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en-GB" sz="1400">
                <a:latin typeface="Arial Narrow" pitchFamily="34" charset="0"/>
              </a:rPr>
              <a:t>linear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3376613" y="765175"/>
            <a:ext cx="863600" cy="2873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en-GB" sz="1400">
                <a:latin typeface="Arial Narrow" pitchFamily="34" charset="0"/>
              </a:rPr>
              <a:t>nonlinear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 rot="-5400000">
            <a:off x="1533525" y="1352551"/>
            <a:ext cx="719137" cy="265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en-GB" sz="1400">
                <a:latin typeface="Arial Narrow" pitchFamily="34" charset="0"/>
              </a:rPr>
              <a:t>linear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 rot="-5400000">
            <a:off x="1516062" y="2343151"/>
            <a:ext cx="754063" cy="265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en-GB" sz="1400">
                <a:latin typeface="Arial Narrow" pitchFamily="34" charset="0"/>
              </a:rPr>
              <a:t>nonlinear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2179638" y="1350963"/>
            <a:ext cx="1063625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en-GB" sz="2400" b="1">
                <a:latin typeface="Arial Narrow" pitchFamily="34" charset="0"/>
              </a:rPr>
              <a:t>F</a:t>
            </a:r>
            <a:r>
              <a:rPr lang="en-GB" sz="2400" b="1" baseline="-25000">
                <a:latin typeface="Arial Narrow" pitchFamily="34" charset="0"/>
              </a:rPr>
              <a:t>L</a:t>
            </a:r>
            <a:r>
              <a:rPr lang="en-GB" sz="2400" b="1">
                <a:latin typeface="Arial Narrow" pitchFamily="34" charset="0"/>
              </a:rPr>
              <a:t>B</a:t>
            </a:r>
            <a:r>
              <a:rPr lang="en-GB" sz="2400" b="1" baseline="-25000">
                <a:latin typeface="Arial Narrow" pitchFamily="34" charset="0"/>
              </a:rPr>
              <a:t>L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3376613" y="1350963"/>
            <a:ext cx="863600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en-GB" sz="2400" b="1">
                <a:latin typeface="Arial Narrow" pitchFamily="34" charset="0"/>
              </a:rPr>
              <a:t>F</a:t>
            </a:r>
            <a:r>
              <a:rPr lang="en-GB" sz="2400" b="1" baseline="-25000">
                <a:latin typeface="Arial Narrow" pitchFamily="34" charset="0"/>
              </a:rPr>
              <a:t>N</a:t>
            </a:r>
            <a:r>
              <a:rPr lang="en-GB" sz="2400" b="1">
                <a:latin typeface="Arial Narrow" pitchFamily="34" charset="0"/>
              </a:rPr>
              <a:t>B</a:t>
            </a:r>
            <a:r>
              <a:rPr lang="en-GB" sz="2400" b="1" baseline="-25000">
                <a:latin typeface="Arial Narrow" pitchFamily="34" charset="0"/>
              </a:rPr>
              <a:t>L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2112963" y="2293938"/>
            <a:ext cx="1195387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en-GB" sz="2400" b="1">
                <a:latin typeface="Arial Narrow" pitchFamily="34" charset="0"/>
              </a:rPr>
              <a:t>F</a:t>
            </a:r>
            <a:r>
              <a:rPr lang="en-GB" sz="2400" b="1" baseline="-25000">
                <a:latin typeface="Arial Narrow" pitchFamily="34" charset="0"/>
              </a:rPr>
              <a:t>L</a:t>
            </a:r>
            <a:r>
              <a:rPr lang="en-GB" sz="2400" b="1">
                <a:latin typeface="Arial Narrow" pitchFamily="34" charset="0"/>
              </a:rPr>
              <a:t>N</a:t>
            </a:r>
            <a:r>
              <a:rPr lang="en-GB" sz="2400" b="1" baseline="-25000">
                <a:latin typeface="Arial Narrow" pitchFamily="34" charset="0"/>
              </a:rPr>
              <a:t>B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3441700" y="2293938"/>
            <a:ext cx="8651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en-GB" sz="2400" b="1">
                <a:latin typeface="Arial Narrow" pitchFamily="34" charset="0"/>
              </a:rPr>
              <a:t>F</a:t>
            </a:r>
            <a:r>
              <a:rPr lang="en-GB" sz="2400" b="1" baseline="-25000">
                <a:latin typeface="Arial Narrow" pitchFamily="34" charset="0"/>
              </a:rPr>
              <a:t>N</a:t>
            </a:r>
            <a:r>
              <a:rPr lang="en-GB" sz="2400" b="1">
                <a:latin typeface="Arial Narrow" pitchFamily="34" charset="0"/>
              </a:rPr>
              <a:t>B</a:t>
            </a:r>
            <a:r>
              <a:rPr lang="en-GB" sz="2400" b="1" baseline="-25000">
                <a:latin typeface="Arial Narrow" pitchFamily="34" charset="0"/>
              </a:rPr>
              <a:t>N</a:t>
            </a:r>
          </a:p>
        </p:txBody>
      </p:sp>
      <p:grpSp>
        <p:nvGrpSpPr>
          <p:cNvPr id="42003" name="Group 19"/>
          <p:cNvGrpSpPr>
            <a:grpSpLocks/>
          </p:cNvGrpSpPr>
          <p:nvPr/>
        </p:nvGrpSpPr>
        <p:grpSpPr bwMode="auto">
          <a:xfrm>
            <a:off x="833438" y="3255963"/>
            <a:ext cx="1660525" cy="3262312"/>
            <a:chOff x="802" y="2051"/>
            <a:chExt cx="1133" cy="2055"/>
          </a:xfrm>
        </p:grpSpPr>
        <p:cxnSp>
          <p:nvCxnSpPr>
            <p:cNvPr id="42074" name="AutoShape 20"/>
            <p:cNvCxnSpPr>
              <a:cxnSpLocks noChangeShapeType="1"/>
              <a:stCxn id="42084" idx="3"/>
              <a:endCxn id="42075" idx="1"/>
            </p:cNvCxnSpPr>
            <p:nvPr/>
          </p:nvCxnSpPr>
          <p:spPr bwMode="auto">
            <a:xfrm>
              <a:off x="868" y="2862"/>
              <a:ext cx="0" cy="404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</p:cxnSp>
        <p:sp>
          <p:nvSpPr>
            <p:cNvPr id="42075" name="Oval 21"/>
            <p:cNvSpPr>
              <a:spLocks noChangeAspect="1" noChangeArrowheads="1"/>
            </p:cNvSpPr>
            <p:nvPr/>
          </p:nvSpPr>
          <p:spPr bwMode="auto">
            <a:xfrm>
              <a:off x="802" y="3200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76" name="Text Box 22"/>
            <p:cNvSpPr txBox="1">
              <a:spLocks noChangeArrowheads="1"/>
            </p:cNvSpPr>
            <p:nvPr/>
          </p:nvSpPr>
          <p:spPr bwMode="auto">
            <a:xfrm>
              <a:off x="866" y="3319"/>
              <a:ext cx="3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>
                  <a:solidFill>
                    <a:srgbClr val="000000"/>
                  </a:solidFill>
                  <a:latin typeface="Arial Narrow" pitchFamily="34" charset="0"/>
                </a:rPr>
                <a:t>OFA</a:t>
              </a:r>
            </a:p>
          </p:txBody>
        </p:sp>
        <p:sp>
          <p:nvSpPr>
            <p:cNvPr id="42077" name="Oval 23"/>
            <p:cNvSpPr>
              <a:spLocks noChangeAspect="1" noChangeArrowheads="1"/>
            </p:cNvSpPr>
            <p:nvPr/>
          </p:nvSpPr>
          <p:spPr bwMode="auto">
            <a:xfrm>
              <a:off x="1482" y="3200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78" name="Text Box 24"/>
            <p:cNvSpPr txBox="1">
              <a:spLocks noChangeArrowheads="1"/>
            </p:cNvSpPr>
            <p:nvPr/>
          </p:nvSpPr>
          <p:spPr bwMode="auto">
            <a:xfrm>
              <a:off x="1555" y="3317"/>
              <a:ext cx="3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>
                  <a:solidFill>
                    <a:srgbClr val="000000"/>
                  </a:solidFill>
                  <a:latin typeface="Arial Narrow" pitchFamily="34" charset="0"/>
                </a:rPr>
                <a:t>OFA</a:t>
              </a:r>
            </a:p>
          </p:txBody>
        </p:sp>
        <p:cxnSp>
          <p:nvCxnSpPr>
            <p:cNvPr id="42079" name="AutoShape 25"/>
            <p:cNvCxnSpPr>
              <a:cxnSpLocks noChangeShapeType="1"/>
              <a:stCxn id="42075" idx="5"/>
              <a:endCxn id="42077" idx="3"/>
            </p:cNvCxnSpPr>
            <p:nvPr/>
          </p:nvCxnSpPr>
          <p:spPr bwMode="auto">
            <a:xfrm>
              <a:off x="1189" y="3587"/>
              <a:ext cx="359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2080" name="Text Box 26"/>
            <p:cNvSpPr txBox="1">
              <a:spLocks noChangeArrowheads="1"/>
            </p:cNvSpPr>
            <p:nvPr/>
          </p:nvSpPr>
          <p:spPr bwMode="auto">
            <a:xfrm>
              <a:off x="1143" y="3893"/>
              <a:ext cx="40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b="1">
                  <a:latin typeface="Arial Narrow" pitchFamily="34" charset="0"/>
                </a:rPr>
                <a:t>Input</a:t>
              </a:r>
            </a:p>
          </p:txBody>
        </p:sp>
        <p:sp>
          <p:nvSpPr>
            <p:cNvPr id="42081" name="Oval 27"/>
            <p:cNvSpPr>
              <a:spLocks noChangeAspect="1" noChangeArrowheads="1"/>
            </p:cNvSpPr>
            <p:nvPr/>
          </p:nvSpPr>
          <p:spPr bwMode="auto">
            <a:xfrm>
              <a:off x="1482" y="2475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2" name="Text Box 28"/>
            <p:cNvSpPr txBox="1">
              <a:spLocks noChangeArrowheads="1"/>
            </p:cNvSpPr>
            <p:nvPr/>
          </p:nvSpPr>
          <p:spPr bwMode="auto">
            <a:xfrm>
              <a:off x="1557" y="2585"/>
              <a:ext cx="3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>
                  <a:solidFill>
                    <a:srgbClr val="000000"/>
                  </a:solidFill>
                  <a:latin typeface="Arial Narrow" pitchFamily="34" charset="0"/>
                </a:rPr>
                <a:t>FFA</a:t>
              </a:r>
            </a:p>
          </p:txBody>
        </p:sp>
        <p:cxnSp>
          <p:nvCxnSpPr>
            <p:cNvPr id="42083" name="AutoShape 29"/>
            <p:cNvCxnSpPr>
              <a:cxnSpLocks noChangeShapeType="1"/>
              <a:stCxn id="42081" idx="3"/>
              <a:endCxn id="42077" idx="1"/>
            </p:cNvCxnSpPr>
            <p:nvPr/>
          </p:nvCxnSpPr>
          <p:spPr bwMode="auto">
            <a:xfrm>
              <a:off x="1548" y="2862"/>
              <a:ext cx="0" cy="404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</p:cxnSp>
        <p:sp>
          <p:nvSpPr>
            <p:cNvPr id="42084" name="Oval 30"/>
            <p:cNvSpPr>
              <a:spLocks noChangeAspect="1" noChangeArrowheads="1"/>
            </p:cNvSpPr>
            <p:nvPr/>
          </p:nvSpPr>
          <p:spPr bwMode="auto">
            <a:xfrm>
              <a:off x="802" y="2475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5" name="Text Box 31"/>
            <p:cNvSpPr txBox="1">
              <a:spLocks noChangeArrowheads="1"/>
            </p:cNvSpPr>
            <p:nvPr/>
          </p:nvSpPr>
          <p:spPr bwMode="auto">
            <a:xfrm>
              <a:off x="873" y="2585"/>
              <a:ext cx="3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>
                  <a:solidFill>
                    <a:srgbClr val="000000"/>
                  </a:solidFill>
                  <a:latin typeface="Arial Narrow" pitchFamily="34" charset="0"/>
                </a:rPr>
                <a:t>FFA</a:t>
              </a:r>
            </a:p>
          </p:txBody>
        </p:sp>
        <p:cxnSp>
          <p:nvCxnSpPr>
            <p:cNvPr id="42086" name="AutoShape 32"/>
            <p:cNvCxnSpPr>
              <a:cxnSpLocks noChangeShapeType="1"/>
              <a:stCxn id="42077" idx="1"/>
              <a:endCxn id="42075" idx="7"/>
            </p:cNvCxnSpPr>
            <p:nvPr/>
          </p:nvCxnSpPr>
          <p:spPr bwMode="auto">
            <a:xfrm flipH="1">
              <a:off x="1189" y="3266"/>
              <a:ext cx="359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2087" name="AutoShape 33"/>
            <p:cNvCxnSpPr>
              <a:cxnSpLocks noChangeShapeType="1"/>
              <a:stCxn id="42077" idx="7"/>
              <a:endCxn id="42081" idx="5"/>
            </p:cNvCxnSpPr>
            <p:nvPr/>
          </p:nvCxnSpPr>
          <p:spPr bwMode="auto">
            <a:xfrm flipV="1">
              <a:off x="1869" y="2862"/>
              <a:ext cx="0" cy="404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</p:cxnSp>
        <p:cxnSp>
          <p:nvCxnSpPr>
            <p:cNvPr id="42088" name="AutoShape 34"/>
            <p:cNvCxnSpPr>
              <a:cxnSpLocks noChangeShapeType="1"/>
              <a:stCxn id="42075" idx="7"/>
              <a:endCxn id="42084" idx="5"/>
            </p:cNvCxnSpPr>
            <p:nvPr/>
          </p:nvCxnSpPr>
          <p:spPr bwMode="auto">
            <a:xfrm flipV="1">
              <a:off x="1189" y="2862"/>
              <a:ext cx="0" cy="404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</p:cxnSp>
        <p:cxnSp>
          <p:nvCxnSpPr>
            <p:cNvPr id="42089" name="AutoShape 35"/>
            <p:cNvCxnSpPr>
              <a:cxnSpLocks noChangeShapeType="1"/>
              <a:stCxn id="42081" idx="1"/>
              <a:endCxn id="42084" idx="7"/>
            </p:cNvCxnSpPr>
            <p:nvPr/>
          </p:nvCxnSpPr>
          <p:spPr bwMode="auto">
            <a:xfrm flipH="1">
              <a:off x="1189" y="2541"/>
              <a:ext cx="359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2090" name="AutoShape 36"/>
            <p:cNvCxnSpPr>
              <a:cxnSpLocks noChangeShapeType="1"/>
              <a:stCxn id="42084" idx="5"/>
              <a:endCxn id="42081" idx="3"/>
            </p:cNvCxnSpPr>
            <p:nvPr/>
          </p:nvCxnSpPr>
          <p:spPr bwMode="auto">
            <a:xfrm>
              <a:off x="1189" y="2862"/>
              <a:ext cx="359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2091" name="AutoShape 37"/>
            <p:cNvCxnSpPr>
              <a:cxnSpLocks noChangeShapeType="1"/>
              <a:stCxn id="42080" idx="1"/>
              <a:endCxn id="42075" idx="4"/>
            </p:cNvCxnSpPr>
            <p:nvPr/>
          </p:nvCxnSpPr>
          <p:spPr bwMode="auto">
            <a:xfrm rot="10800000">
              <a:off x="1029" y="3653"/>
              <a:ext cx="114" cy="348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42092" name="AutoShape 38"/>
            <p:cNvCxnSpPr>
              <a:cxnSpLocks noChangeShapeType="1"/>
              <a:stCxn id="42080" idx="3"/>
              <a:endCxn id="42077" idx="4"/>
            </p:cNvCxnSpPr>
            <p:nvPr/>
          </p:nvCxnSpPr>
          <p:spPr bwMode="auto">
            <a:xfrm flipV="1">
              <a:off x="1611" y="3653"/>
              <a:ext cx="98" cy="348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</p:cxnSp>
        <p:sp>
          <p:nvSpPr>
            <p:cNvPr id="42093" name="Text Box 39"/>
            <p:cNvSpPr txBox="1">
              <a:spLocks noChangeArrowheads="1"/>
            </p:cNvSpPr>
            <p:nvPr/>
          </p:nvSpPr>
          <p:spPr bwMode="auto">
            <a:xfrm>
              <a:off x="1112" y="2051"/>
              <a:ext cx="513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GB" sz="2800" b="1">
                  <a:latin typeface="Arial Narrow" pitchFamily="34" charset="0"/>
                </a:rPr>
                <a:t>F</a:t>
              </a:r>
              <a:r>
                <a:rPr lang="en-GB" sz="2800" b="1" baseline="-25000">
                  <a:latin typeface="Arial Narrow" pitchFamily="34" charset="0"/>
                </a:rPr>
                <a:t>L</a:t>
              </a:r>
              <a:r>
                <a:rPr lang="en-GB" sz="2800" b="1">
                  <a:latin typeface="Arial Narrow" pitchFamily="34" charset="0"/>
                </a:rPr>
                <a:t>B</a:t>
              </a:r>
              <a:r>
                <a:rPr lang="en-GB" sz="2800" b="1" baseline="-25000">
                  <a:latin typeface="Arial Narrow" pitchFamily="34" charset="0"/>
                </a:rPr>
                <a:t>L</a:t>
              </a:r>
              <a:endParaRPr lang="en-US" sz="2800" b="1" baseline="-25000">
                <a:latin typeface="Arial Narrow" pitchFamily="34" charset="0"/>
              </a:endParaRPr>
            </a:p>
          </p:txBody>
        </p:sp>
        <p:grpSp>
          <p:nvGrpSpPr>
            <p:cNvPr id="42094" name="Group 40"/>
            <p:cNvGrpSpPr>
              <a:grpSpLocks/>
            </p:cNvGrpSpPr>
            <p:nvPr/>
          </p:nvGrpSpPr>
          <p:grpSpPr bwMode="auto">
            <a:xfrm>
              <a:off x="1214" y="2882"/>
              <a:ext cx="317" cy="363"/>
              <a:chOff x="716" y="1026"/>
              <a:chExt cx="317" cy="363"/>
            </a:xfrm>
          </p:grpSpPr>
          <p:sp>
            <p:nvSpPr>
              <p:cNvPr id="42095" name="Line 41"/>
              <p:cNvSpPr>
                <a:spLocks noChangeShapeType="1"/>
              </p:cNvSpPr>
              <p:nvPr/>
            </p:nvSpPr>
            <p:spPr bwMode="auto">
              <a:xfrm flipH="1" flipV="1">
                <a:off x="716" y="1026"/>
                <a:ext cx="317" cy="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096" name="Line 42"/>
              <p:cNvSpPr>
                <a:spLocks noChangeShapeType="1"/>
              </p:cNvSpPr>
              <p:nvPr/>
            </p:nvSpPr>
            <p:spPr bwMode="auto">
              <a:xfrm flipV="1">
                <a:off x="716" y="1026"/>
                <a:ext cx="317" cy="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42004" name="Group 43"/>
          <p:cNvGrpSpPr>
            <a:grpSpLocks/>
          </p:cNvGrpSpPr>
          <p:nvPr/>
        </p:nvGrpSpPr>
        <p:grpSpPr bwMode="auto">
          <a:xfrm>
            <a:off x="2768600" y="3260725"/>
            <a:ext cx="1660525" cy="3306763"/>
            <a:chOff x="2027" y="2054"/>
            <a:chExt cx="1133" cy="2083"/>
          </a:xfrm>
        </p:grpSpPr>
        <p:sp>
          <p:nvSpPr>
            <p:cNvPr id="42052" name="Text Box 44"/>
            <p:cNvSpPr txBox="1">
              <a:spLocks noChangeArrowheads="1"/>
            </p:cNvSpPr>
            <p:nvPr/>
          </p:nvSpPr>
          <p:spPr bwMode="auto">
            <a:xfrm>
              <a:off x="2366" y="3924"/>
              <a:ext cx="40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b="1">
                  <a:latin typeface="Arial Narrow" pitchFamily="34" charset="0"/>
                </a:rPr>
                <a:t>Input</a:t>
              </a:r>
            </a:p>
          </p:txBody>
        </p:sp>
        <p:sp>
          <p:nvSpPr>
            <p:cNvPr id="42053" name="Text Box 45"/>
            <p:cNvSpPr txBox="1">
              <a:spLocks noChangeArrowheads="1"/>
            </p:cNvSpPr>
            <p:nvPr/>
          </p:nvSpPr>
          <p:spPr bwMode="auto">
            <a:xfrm>
              <a:off x="2333" y="2054"/>
              <a:ext cx="5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GB" sz="2800" b="1">
                  <a:latin typeface="Arial Narrow" pitchFamily="34" charset="0"/>
                </a:rPr>
                <a:t>F</a:t>
              </a:r>
              <a:r>
                <a:rPr lang="en-GB" sz="2800" b="1" baseline="-25000">
                  <a:latin typeface="Arial Narrow" pitchFamily="34" charset="0"/>
                </a:rPr>
                <a:t>N</a:t>
              </a:r>
              <a:r>
                <a:rPr lang="en-GB" sz="2800" b="1">
                  <a:latin typeface="Arial Narrow" pitchFamily="34" charset="0"/>
                </a:rPr>
                <a:t>B</a:t>
              </a:r>
              <a:r>
                <a:rPr lang="en-GB" sz="2800" b="1" baseline="-25000">
                  <a:latin typeface="Arial Narrow" pitchFamily="34" charset="0"/>
                </a:rPr>
                <a:t>L</a:t>
              </a:r>
              <a:endParaRPr lang="en-US" sz="2800" b="1" baseline="-25000">
                <a:latin typeface="Arial Narrow" pitchFamily="34" charset="0"/>
              </a:endParaRPr>
            </a:p>
          </p:txBody>
        </p:sp>
        <p:cxnSp>
          <p:nvCxnSpPr>
            <p:cNvPr id="42054" name="AutoShape 46"/>
            <p:cNvCxnSpPr>
              <a:cxnSpLocks noChangeShapeType="1"/>
              <a:stCxn id="42063" idx="3"/>
              <a:endCxn id="42055" idx="1"/>
            </p:cNvCxnSpPr>
            <p:nvPr/>
          </p:nvCxnSpPr>
          <p:spPr bwMode="auto">
            <a:xfrm>
              <a:off x="2093" y="2861"/>
              <a:ext cx="0" cy="40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42055" name="Oval 47"/>
            <p:cNvSpPr>
              <a:spLocks noChangeAspect="1" noChangeArrowheads="1"/>
            </p:cNvSpPr>
            <p:nvPr/>
          </p:nvSpPr>
          <p:spPr bwMode="auto">
            <a:xfrm>
              <a:off x="2027" y="3199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6" name="Text Box 48"/>
            <p:cNvSpPr txBox="1">
              <a:spLocks noChangeArrowheads="1"/>
            </p:cNvSpPr>
            <p:nvPr/>
          </p:nvSpPr>
          <p:spPr bwMode="auto">
            <a:xfrm>
              <a:off x="2091" y="3318"/>
              <a:ext cx="3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>
                  <a:solidFill>
                    <a:srgbClr val="000000"/>
                  </a:solidFill>
                  <a:latin typeface="Arial Narrow" pitchFamily="34" charset="0"/>
                </a:rPr>
                <a:t>OFA</a:t>
              </a:r>
            </a:p>
          </p:txBody>
        </p:sp>
        <p:sp>
          <p:nvSpPr>
            <p:cNvPr id="42057" name="Oval 49"/>
            <p:cNvSpPr>
              <a:spLocks noChangeAspect="1" noChangeArrowheads="1"/>
            </p:cNvSpPr>
            <p:nvPr/>
          </p:nvSpPr>
          <p:spPr bwMode="auto">
            <a:xfrm>
              <a:off x="2707" y="3199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8" name="Text Box 50"/>
            <p:cNvSpPr txBox="1">
              <a:spLocks noChangeArrowheads="1"/>
            </p:cNvSpPr>
            <p:nvPr/>
          </p:nvSpPr>
          <p:spPr bwMode="auto">
            <a:xfrm>
              <a:off x="2780" y="3316"/>
              <a:ext cx="3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>
                  <a:solidFill>
                    <a:srgbClr val="000000"/>
                  </a:solidFill>
                  <a:latin typeface="Arial Narrow" pitchFamily="34" charset="0"/>
                </a:rPr>
                <a:t>OFA</a:t>
              </a:r>
            </a:p>
          </p:txBody>
        </p:sp>
        <p:cxnSp>
          <p:nvCxnSpPr>
            <p:cNvPr id="42059" name="AutoShape 51"/>
            <p:cNvCxnSpPr>
              <a:cxnSpLocks noChangeShapeType="1"/>
              <a:stCxn id="42055" idx="5"/>
              <a:endCxn id="42057" idx="3"/>
            </p:cNvCxnSpPr>
            <p:nvPr/>
          </p:nvCxnSpPr>
          <p:spPr bwMode="auto">
            <a:xfrm>
              <a:off x="2414" y="3586"/>
              <a:ext cx="359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2060" name="Oval 52"/>
            <p:cNvSpPr>
              <a:spLocks noChangeAspect="1" noChangeArrowheads="1"/>
            </p:cNvSpPr>
            <p:nvPr/>
          </p:nvSpPr>
          <p:spPr bwMode="auto">
            <a:xfrm>
              <a:off x="2707" y="2474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1" name="Text Box 53"/>
            <p:cNvSpPr txBox="1">
              <a:spLocks noChangeArrowheads="1"/>
            </p:cNvSpPr>
            <p:nvPr/>
          </p:nvSpPr>
          <p:spPr bwMode="auto">
            <a:xfrm>
              <a:off x="2782" y="2584"/>
              <a:ext cx="3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>
                  <a:solidFill>
                    <a:srgbClr val="000000"/>
                  </a:solidFill>
                  <a:latin typeface="Arial Narrow" pitchFamily="34" charset="0"/>
                </a:rPr>
                <a:t>FFA</a:t>
              </a:r>
            </a:p>
          </p:txBody>
        </p:sp>
        <p:cxnSp>
          <p:nvCxnSpPr>
            <p:cNvPr id="42062" name="AutoShape 54"/>
            <p:cNvCxnSpPr>
              <a:cxnSpLocks noChangeShapeType="1"/>
              <a:stCxn id="42060" idx="3"/>
              <a:endCxn id="42057" idx="1"/>
            </p:cNvCxnSpPr>
            <p:nvPr/>
          </p:nvCxnSpPr>
          <p:spPr bwMode="auto">
            <a:xfrm>
              <a:off x="2773" y="2861"/>
              <a:ext cx="0" cy="40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42063" name="Oval 55"/>
            <p:cNvSpPr>
              <a:spLocks noChangeAspect="1" noChangeArrowheads="1"/>
            </p:cNvSpPr>
            <p:nvPr/>
          </p:nvSpPr>
          <p:spPr bwMode="auto">
            <a:xfrm>
              <a:off x="2027" y="2474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4" name="Text Box 56"/>
            <p:cNvSpPr txBox="1">
              <a:spLocks noChangeArrowheads="1"/>
            </p:cNvSpPr>
            <p:nvPr/>
          </p:nvSpPr>
          <p:spPr bwMode="auto">
            <a:xfrm>
              <a:off x="2098" y="2584"/>
              <a:ext cx="3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>
                  <a:solidFill>
                    <a:srgbClr val="000000"/>
                  </a:solidFill>
                  <a:latin typeface="Arial Narrow" pitchFamily="34" charset="0"/>
                </a:rPr>
                <a:t>FFA</a:t>
              </a:r>
            </a:p>
          </p:txBody>
        </p:sp>
        <p:cxnSp>
          <p:nvCxnSpPr>
            <p:cNvPr id="42065" name="AutoShape 57"/>
            <p:cNvCxnSpPr>
              <a:cxnSpLocks noChangeShapeType="1"/>
              <a:stCxn id="42057" idx="1"/>
              <a:endCxn id="42055" idx="7"/>
            </p:cNvCxnSpPr>
            <p:nvPr/>
          </p:nvCxnSpPr>
          <p:spPr bwMode="auto">
            <a:xfrm flipH="1">
              <a:off x="2414" y="3265"/>
              <a:ext cx="359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2066" name="AutoShape 58"/>
            <p:cNvCxnSpPr>
              <a:cxnSpLocks noChangeShapeType="1"/>
              <a:stCxn id="42057" idx="7"/>
              <a:endCxn id="42060" idx="5"/>
            </p:cNvCxnSpPr>
            <p:nvPr/>
          </p:nvCxnSpPr>
          <p:spPr bwMode="auto">
            <a:xfrm flipV="1">
              <a:off x="3094" y="2861"/>
              <a:ext cx="0" cy="404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</p:cxnSp>
        <p:cxnSp>
          <p:nvCxnSpPr>
            <p:cNvPr id="42067" name="AutoShape 59"/>
            <p:cNvCxnSpPr>
              <a:cxnSpLocks noChangeShapeType="1"/>
              <a:stCxn id="42055" idx="7"/>
              <a:endCxn id="42063" idx="5"/>
            </p:cNvCxnSpPr>
            <p:nvPr/>
          </p:nvCxnSpPr>
          <p:spPr bwMode="auto">
            <a:xfrm flipV="1">
              <a:off x="2414" y="2861"/>
              <a:ext cx="0" cy="404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</p:cxnSp>
        <p:cxnSp>
          <p:nvCxnSpPr>
            <p:cNvPr id="42068" name="AutoShape 60"/>
            <p:cNvCxnSpPr>
              <a:cxnSpLocks noChangeShapeType="1"/>
              <a:stCxn id="42060" idx="1"/>
              <a:endCxn id="42063" idx="7"/>
            </p:cNvCxnSpPr>
            <p:nvPr/>
          </p:nvCxnSpPr>
          <p:spPr bwMode="auto">
            <a:xfrm flipH="1">
              <a:off x="2414" y="2540"/>
              <a:ext cx="359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2069" name="AutoShape 61"/>
            <p:cNvCxnSpPr>
              <a:cxnSpLocks noChangeShapeType="1"/>
              <a:stCxn id="42063" idx="5"/>
              <a:endCxn id="42060" idx="3"/>
            </p:cNvCxnSpPr>
            <p:nvPr/>
          </p:nvCxnSpPr>
          <p:spPr bwMode="auto">
            <a:xfrm>
              <a:off x="2414" y="2861"/>
              <a:ext cx="359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2070" name="AutoShape 62"/>
            <p:cNvCxnSpPr>
              <a:cxnSpLocks noChangeShapeType="1"/>
              <a:stCxn id="42052" idx="1"/>
              <a:endCxn id="42055" idx="4"/>
            </p:cNvCxnSpPr>
            <p:nvPr/>
          </p:nvCxnSpPr>
          <p:spPr bwMode="auto">
            <a:xfrm rot="10800000">
              <a:off x="2254" y="3652"/>
              <a:ext cx="112" cy="380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42071" name="AutoShape 63"/>
            <p:cNvCxnSpPr>
              <a:cxnSpLocks noChangeShapeType="1"/>
              <a:stCxn id="42052" idx="3"/>
              <a:endCxn id="42057" idx="4"/>
            </p:cNvCxnSpPr>
            <p:nvPr/>
          </p:nvCxnSpPr>
          <p:spPr bwMode="auto">
            <a:xfrm flipV="1">
              <a:off x="2834" y="3652"/>
              <a:ext cx="100" cy="380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</p:cxnSp>
        <p:sp>
          <p:nvSpPr>
            <p:cNvPr id="42072" name="Line 64"/>
            <p:cNvSpPr>
              <a:spLocks noChangeShapeType="1"/>
            </p:cNvSpPr>
            <p:nvPr/>
          </p:nvSpPr>
          <p:spPr bwMode="auto">
            <a:xfrm flipH="1" flipV="1">
              <a:off x="2436" y="2882"/>
              <a:ext cx="317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73" name="Line 65"/>
            <p:cNvSpPr>
              <a:spLocks noChangeShapeType="1"/>
            </p:cNvSpPr>
            <p:nvPr/>
          </p:nvSpPr>
          <p:spPr bwMode="auto">
            <a:xfrm flipV="1">
              <a:off x="2436" y="2882"/>
              <a:ext cx="317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2005" name="Group 66"/>
          <p:cNvGrpSpPr>
            <a:grpSpLocks/>
          </p:cNvGrpSpPr>
          <p:nvPr/>
        </p:nvGrpSpPr>
        <p:grpSpPr bwMode="auto">
          <a:xfrm>
            <a:off x="4695825" y="3278188"/>
            <a:ext cx="1658938" cy="3240087"/>
            <a:chOff x="3251" y="2065"/>
            <a:chExt cx="1133" cy="2041"/>
          </a:xfrm>
        </p:grpSpPr>
        <p:sp>
          <p:nvSpPr>
            <p:cNvPr id="42030" name="Text Box 67"/>
            <p:cNvSpPr txBox="1">
              <a:spLocks noChangeArrowheads="1"/>
            </p:cNvSpPr>
            <p:nvPr/>
          </p:nvSpPr>
          <p:spPr bwMode="auto">
            <a:xfrm>
              <a:off x="3560" y="2065"/>
              <a:ext cx="5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GB" sz="2800" b="1">
                  <a:latin typeface="Arial Narrow" pitchFamily="34" charset="0"/>
                </a:rPr>
                <a:t>F</a:t>
              </a:r>
              <a:r>
                <a:rPr lang="en-GB" sz="2800" b="1" baseline="-25000">
                  <a:latin typeface="Arial Narrow" pitchFamily="34" charset="0"/>
                </a:rPr>
                <a:t>L</a:t>
              </a:r>
              <a:r>
                <a:rPr lang="en-GB" sz="2800" b="1">
                  <a:latin typeface="Arial Narrow" pitchFamily="34" charset="0"/>
                </a:rPr>
                <a:t>B</a:t>
              </a:r>
              <a:r>
                <a:rPr lang="en-GB" sz="2800" b="1" baseline="-25000">
                  <a:latin typeface="Arial Narrow" pitchFamily="34" charset="0"/>
                </a:rPr>
                <a:t>N</a:t>
              </a:r>
              <a:endParaRPr lang="en-US" sz="2800" b="1" baseline="-25000">
                <a:latin typeface="Arial Narrow" pitchFamily="34" charset="0"/>
              </a:endParaRPr>
            </a:p>
          </p:txBody>
        </p:sp>
        <p:cxnSp>
          <p:nvCxnSpPr>
            <p:cNvPr id="42031" name="AutoShape 68"/>
            <p:cNvCxnSpPr>
              <a:cxnSpLocks noChangeShapeType="1"/>
              <a:stCxn id="42041" idx="3"/>
              <a:endCxn id="42032" idx="1"/>
            </p:cNvCxnSpPr>
            <p:nvPr/>
          </p:nvCxnSpPr>
          <p:spPr bwMode="auto">
            <a:xfrm>
              <a:off x="3317" y="2862"/>
              <a:ext cx="0" cy="404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</p:cxnSp>
        <p:sp>
          <p:nvSpPr>
            <p:cNvPr id="42032" name="Oval 69"/>
            <p:cNvSpPr>
              <a:spLocks noChangeAspect="1" noChangeArrowheads="1"/>
            </p:cNvSpPr>
            <p:nvPr/>
          </p:nvSpPr>
          <p:spPr bwMode="auto">
            <a:xfrm>
              <a:off x="3251" y="3200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3" name="Text Box 70"/>
            <p:cNvSpPr txBox="1">
              <a:spLocks noChangeArrowheads="1"/>
            </p:cNvSpPr>
            <p:nvPr/>
          </p:nvSpPr>
          <p:spPr bwMode="auto">
            <a:xfrm>
              <a:off x="3315" y="3319"/>
              <a:ext cx="3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>
                  <a:solidFill>
                    <a:srgbClr val="000000"/>
                  </a:solidFill>
                  <a:latin typeface="Arial Narrow" pitchFamily="34" charset="0"/>
                </a:rPr>
                <a:t>OFA</a:t>
              </a:r>
            </a:p>
          </p:txBody>
        </p:sp>
        <p:sp>
          <p:nvSpPr>
            <p:cNvPr id="42034" name="Oval 71"/>
            <p:cNvSpPr>
              <a:spLocks noChangeAspect="1" noChangeArrowheads="1"/>
            </p:cNvSpPr>
            <p:nvPr/>
          </p:nvSpPr>
          <p:spPr bwMode="auto">
            <a:xfrm>
              <a:off x="3931" y="3200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5" name="Text Box 72"/>
            <p:cNvSpPr txBox="1">
              <a:spLocks noChangeArrowheads="1"/>
            </p:cNvSpPr>
            <p:nvPr/>
          </p:nvSpPr>
          <p:spPr bwMode="auto">
            <a:xfrm>
              <a:off x="4004" y="3317"/>
              <a:ext cx="3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>
                  <a:solidFill>
                    <a:srgbClr val="000000"/>
                  </a:solidFill>
                  <a:latin typeface="Arial Narrow" pitchFamily="34" charset="0"/>
                </a:rPr>
                <a:t>OFA</a:t>
              </a:r>
            </a:p>
          </p:txBody>
        </p:sp>
        <p:cxnSp>
          <p:nvCxnSpPr>
            <p:cNvPr id="42036" name="AutoShape 73"/>
            <p:cNvCxnSpPr>
              <a:cxnSpLocks noChangeShapeType="1"/>
              <a:stCxn id="42032" idx="5"/>
              <a:endCxn id="42034" idx="3"/>
            </p:cNvCxnSpPr>
            <p:nvPr/>
          </p:nvCxnSpPr>
          <p:spPr bwMode="auto">
            <a:xfrm>
              <a:off x="3638" y="3587"/>
              <a:ext cx="359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2037" name="Text Box 74"/>
            <p:cNvSpPr txBox="1">
              <a:spLocks noChangeArrowheads="1"/>
            </p:cNvSpPr>
            <p:nvPr/>
          </p:nvSpPr>
          <p:spPr bwMode="auto">
            <a:xfrm>
              <a:off x="3592" y="3893"/>
              <a:ext cx="40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b="1">
                  <a:latin typeface="Arial Narrow" pitchFamily="34" charset="0"/>
                </a:rPr>
                <a:t>Input</a:t>
              </a:r>
            </a:p>
          </p:txBody>
        </p:sp>
        <p:sp>
          <p:nvSpPr>
            <p:cNvPr id="42038" name="Oval 75"/>
            <p:cNvSpPr>
              <a:spLocks noChangeAspect="1" noChangeArrowheads="1"/>
            </p:cNvSpPr>
            <p:nvPr/>
          </p:nvSpPr>
          <p:spPr bwMode="auto">
            <a:xfrm>
              <a:off x="3931" y="2475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9" name="Text Box 76"/>
            <p:cNvSpPr txBox="1">
              <a:spLocks noChangeArrowheads="1"/>
            </p:cNvSpPr>
            <p:nvPr/>
          </p:nvSpPr>
          <p:spPr bwMode="auto">
            <a:xfrm>
              <a:off x="4006" y="2585"/>
              <a:ext cx="3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>
                  <a:solidFill>
                    <a:srgbClr val="000000"/>
                  </a:solidFill>
                  <a:latin typeface="Arial Narrow" pitchFamily="34" charset="0"/>
                </a:rPr>
                <a:t>FFA</a:t>
              </a:r>
            </a:p>
          </p:txBody>
        </p:sp>
        <p:cxnSp>
          <p:nvCxnSpPr>
            <p:cNvPr id="42040" name="AutoShape 77"/>
            <p:cNvCxnSpPr>
              <a:cxnSpLocks noChangeShapeType="1"/>
              <a:stCxn id="42038" idx="3"/>
              <a:endCxn id="42034" idx="1"/>
            </p:cNvCxnSpPr>
            <p:nvPr/>
          </p:nvCxnSpPr>
          <p:spPr bwMode="auto">
            <a:xfrm>
              <a:off x="3997" y="2862"/>
              <a:ext cx="0" cy="404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</p:cxnSp>
        <p:sp>
          <p:nvSpPr>
            <p:cNvPr id="42041" name="Oval 78"/>
            <p:cNvSpPr>
              <a:spLocks noChangeAspect="1" noChangeArrowheads="1"/>
            </p:cNvSpPr>
            <p:nvPr/>
          </p:nvSpPr>
          <p:spPr bwMode="auto">
            <a:xfrm>
              <a:off x="3251" y="2475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2" name="Text Box 79"/>
            <p:cNvSpPr txBox="1">
              <a:spLocks noChangeArrowheads="1"/>
            </p:cNvSpPr>
            <p:nvPr/>
          </p:nvSpPr>
          <p:spPr bwMode="auto">
            <a:xfrm>
              <a:off x="3322" y="2585"/>
              <a:ext cx="3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>
                  <a:solidFill>
                    <a:srgbClr val="000000"/>
                  </a:solidFill>
                  <a:latin typeface="Arial Narrow" pitchFamily="34" charset="0"/>
                </a:rPr>
                <a:t>FFA</a:t>
              </a:r>
            </a:p>
          </p:txBody>
        </p:sp>
        <p:cxnSp>
          <p:nvCxnSpPr>
            <p:cNvPr id="42043" name="AutoShape 80"/>
            <p:cNvCxnSpPr>
              <a:cxnSpLocks noChangeShapeType="1"/>
              <a:stCxn id="42034" idx="1"/>
              <a:endCxn id="42032" idx="7"/>
            </p:cNvCxnSpPr>
            <p:nvPr/>
          </p:nvCxnSpPr>
          <p:spPr bwMode="auto">
            <a:xfrm flipH="1">
              <a:off x="3638" y="3266"/>
              <a:ext cx="359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2044" name="AutoShape 81"/>
            <p:cNvCxnSpPr>
              <a:cxnSpLocks noChangeShapeType="1"/>
              <a:stCxn id="42034" idx="7"/>
              <a:endCxn id="42038" idx="5"/>
            </p:cNvCxnSpPr>
            <p:nvPr/>
          </p:nvCxnSpPr>
          <p:spPr bwMode="auto">
            <a:xfrm flipV="1">
              <a:off x="4318" y="2862"/>
              <a:ext cx="0" cy="40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42045" name="AutoShape 82"/>
            <p:cNvCxnSpPr>
              <a:cxnSpLocks noChangeShapeType="1"/>
              <a:stCxn id="42032" idx="7"/>
              <a:endCxn id="42041" idx="5"/>
            </p:cNvCxnSpPr>
            <p:nvPr/>
          </p:nvCxnSpPr>
          <p:spPr bwMode="auto">
            <a:xfrm flipV="1">
              <a:off x="3638" y="2862"/>
              <a:ext cx="0" cy="40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42046" name="AutoShape 83"/>
            <p:cNvCxnSpPr>
              <a:cxnSpLocks noChangeShapeType="1"/>
              <a:stCxn id="42038" idx="1"/>
              <a:endCxn id="42041" idx="7"/>
            </p:cNvCxnSpPr>
            <p:nvPr/>
          </p:nvCxnSpPr>
          <p:spPr bwMode="auto">
            <a:xfrm flipH="1">
              <a:off x="3638" y="2541"/>
              <a:ext cx="359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2047" name="AutoShape 84"/>
            <p:cNvCxnSpPr>
              <a:cxnSpLocks noChangeShapeType="1"/>
              <a:stCxn id="42041" idx="5"/>
              <a:endCxn id="42038" idx="3"/>
            </p:cNvCxnSpPr>
            <p:nvPr/>
          </p:nvCxnSpPr>
          <p:spPr bwMode="auto">
            <a:xfrm>
              <a:off x="3638" y="2862"/>
              <a:ext cx="359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2048" name="AutoShape 85"/>
            <p:cNvCxnSpPr>
              <a:cxnSpLocks noChangeShapeType="1"/>
              <a:stCxn id="42037" idx="1"/>
              <a:endCxn id="42032" idx="4"/>
            </p:cNvCxnSpPr>
            <p:nvPr/>
          </p:nvCxnSpPr>
          <p:spPr bwMode="auto">
            <a:xfrm rot="10800000">
              <a:off x="3478" y="3653"/>
              <a:ext cx="114" cy="348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42049" name="AutoShape 86"/>
            <p:cNvCxnSpPr>
              <a:cxnSpLocks noChangeShapeType="1"/>
              <a:stCxn id="42037" idx="3"/>
              <a:endCxn id="42034" idx="4"/>
            </p:cNvCxnSpPr>
            <p:nvPr/>
          </p:nvCxnSpPr>
          <p:spPr bwMode="auto">
            <a:xfrm flipV="1">
              <a:off x="4060" y="3653"/>
              <a:ext cx="98" cy="348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</p:cxnSp>
        <p:sp>
          <p:nvSpPr>
            <p:cNvPr id="42050" name="Line 87"/>
            <p:cNvSpPr>
              <a:spLocks noChangeShapeType="1"/>
            </p:cNvSpPr>
            <p:nvPr/>
          </p:nvSpPr>
          <p:spPr bwMode="auto">
            <a:xfrm flipH="1" flipV="1">
              <a:off x="3659" y="2890"/>
              <a:ext cx="317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51" name="Line 88"/>
            <p:cNvSpPr>
              <a:spLocks noChangeShapeType="1"/>
            </p:cNvSpPr>
            <p:nvPr/>
          </p:nvSpPr>
          <p:spPr bwMode="auto">
            <a:xfrm flipV="1">
              <a:off x="3659" y="2890"/>
              <a:ext cx="317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2006" name="Group 89"/>
          <p:cNvGrpSpPr>
            <a:grpSpLocks/>
          </p:cNvGrpSpPr>
          <p:nvPr/>
        </p:nvGrpSpPr>
        <p:grpSpPr bwMode="auto">
          <a:xfrm>
            <a:off x="6616700" y="3273425"/>
            <a:ext cx="1660525" cy="3244850"/>
            <a:chOff x="4476" y="2062"/>
            <a:chExt cx="1133" cy="2044"/>
          </a:xfrm>
        </p:grpSpPr>
        <p:grpSp>
          <p:nvGrpSpPr>
            <p:cNvPr id="42007" name="Group 90"/>
            <p:cNvGrpSpPr>
              <a:grpSpLocks/>
            </p:cNvGrpSpPr>
            <p:nvPr/>
          </p:nvGrpSpPr>
          <p:grpSpPr bwMode="auto">
            <a:xfrm>
              <a:off x="4884" y="2882"/>
              <a:ext cx="317" cy="363"/>
              <a:chOff x="5343" y="1026"/>
              <a:chExt cx="317" cy="363"/>
            </a:xfrm>
          </p:grpSpPr>
          <p:sp>
            <p:nvSpPr>
              <p:cNvPr id="42028" name="Line 91"/>
              <p:cNvSpPr>
                <a:spLocks noChangeShapeType="1"/>
              </p:cNvSpPr>
              <p:nvPr/>
            </p:nvSpPr>
            <p:spPr bwMode="auto">
              <a:xfrm flipH="1" flipV="1">
                <a:off x="5343" y="1026"/>
                <a:ext cx="317" cy="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029" name="Line 92"/>
              <p:cNvSpPr>
                <a:spLocks noChangeShapeType="1"/>
              </p:cNvSpPr>
              <p:nvPr/>
            </p:nvSpPr>
            <p:spPr bwMode="auto">
              <a:xfrm flipV="1">
                <a:off x="5343" y="1026"/>
                <a:ext cx="317" cy="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2008" name="Text Box 93"/>
            <p:cNvSpPr txBox="1">
              <a:spLocks noChangeArrowheads="1"/>
            </p:cNvSpPr>
            <p:nvPr/>
          </p:nvSpPr>
          <p:spPr bwMode="auto">
            <a:xfrm>
              <a:off x="4749" y="2062"/>
              <a:ext cx="5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GB" sz="2800" b="1">
                  <a:latin typeface="Arial Narrow" pitchFamily="34" charset="0"/>
                </a:rPr>
                <a:t>F</a:t>
              </a:r>
              <a:r>
                <a:rPr lang="en-GB" sz="2800" b="1" baseline="-25000">
                  <a:latin typeface="Arial Narrow" pitchFamily="34" charset="0"/>
                </a:rPr>
                <a:t>N</a:t>
              </a:r>
              <a:r>
                <a:rPr lang="en-GB" sz="2800" b="1">
                  <a:latin typeface="Arial Narrow" pitchFamily="34" charset="0"/>
                </a:rPr>
                <a:t>B</a:t>
              </a:r>
              <a:r>
                <a:rPr lang="en-GB" sz="2800" b="1" baseline="-25000">
                  <a:latin typeface="Arial Narrow" pitchFamily="34" charset="0"/>
                </a:rPr>
                <a:t>N</a:t>
              </a:r>
              <a:endParaRPr lang="en-US" sz="2800" b="1" baseline="-25000">
                <a:latin typeface="Arial Narrow" pitchFamily="34" charset="0"/>
              </a:endParaRPr>
            </a:p>
          </p:txBody>
        </p:sp>
        <p:cxnSp>
          <p:nvCxnSpPr>
            <p:cNvPr id="42009" name="AutoShape 94"/>
            <p:cNvCxnSpPr>
              <a:cxnSpLocks noChangeShapeType="1"/>
              <a:stCxn id="42019" idx="3"/>
              <a:endCxn id="42010" idx="1"/>
            </p:cNvCxnSpPr>
            <p:nvPr/>
          </p:nvCxnSpPr>
          <p:spPr bwMode="auto">
            <a:xfrm>
              <a:off x="4542" y="2862"/>
              <a:ext cx="0" cy="40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42010" name="Oval 95"/>
            <p:cNvSpPr>
              <a:spLocks noChangeAspect="1" noChangeArrowheads="1"/>
            </p:cNvSpPr>
            <p:nvPr/>
          </p:nvSpPr>
          <p:spPr bwMode="auto">
            <a:xfrm>
              <a:off x="4476" y="3200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1" name="Text Box 96"/>
            <p:cNvSpPr txBox="1">
              <a:spLocks noChangeArrowheads="1"/>
            </p:cNvSpPr>
            <p:nvPr/>
          </p:nvSpPr>
          <p:spPr bwMode="auto">
            <a:xfrm>
              <a:off x="4540" y="3319"/>
              <a:ext cx="3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>
                  <a:solidFill>
                    <a:srgbClr val="000000"/>
                  </a:solidFill>
                  <a:latin typeface="Arial Narrow" pitchFamily="34" charset="0"/>
                </a:rPr>
                <a:t>OFA</a:t>
              </a:r>
            </a:p>
          </p:txBody>
        </p:sp>
        <p:sp>
          <p:nvSpPr>
            <p:cNvPr id="42012" name="Oval 97"/>
            <p:cNvSpPr>
              <a:spLocks noChangeAspect="1" noChangeArrowheads="1"/>
            </p:cNvSpPr>
            <p:nvPr/>
          </p:nvSpPr>
          <p:spPr bwMode="auto">
            <a:xfrm>
              <a:off x="5156" y="3200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3" name="Text Box 98"/>
            <p:cNvSpPr txBox="1">
              <a:spLocks noChangeArrowheads="1"/>
            </p:cNvSpPr>
            <p:nvPr/>
          </p:nvSpPr>
          <p:spPr bwMode="auto">
            <a:xfrm>
              <a:off x="5229" y="3317"/>
              <a:ext cx="3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>
                  <a:solidFill>
                    <a:srgbClr val="000000"/>
                  </a:solidFill>
                  <a:latin typeface="Arial Narrow" pitchFamily="34" charset="0"/>
                </a:rPr>
                <a:t>OFA</a:t>
              </a:r>
            </a:p>
          </p:txBody>
        </p:sp>
        <p:cxnSp>
          <p:nvCxnSpPr>
            <p:cNvPr id="42014" name="AutoShape 99"/>
            <p:cNvCxnSpPr>
              <a:cxnSpLocks noChangeShapeType="1"/>
              <a:stCxn id="42010" idx="5"/>
              <a:endCxn id="42012" idx="3"/>
            </p:cNvCxnSpPr>
            <p:nvPr/>
          </p:nvCxnSpPr>
          <p:spPr bwMode="auto">
            <a:xfrm>
              <a:off x="4863" y="3587"/>
              <a:ext cx="359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2015" name="Text Box 100"/>
            <p:cNvSpPr txBox="1">
              <a:spLocks noChangeArrowheads="1"/>
            </p:cNvSpPr>
            <p:nvPr/>
          </p:nvSpPr>
          <p:spPr bwMode="auto">
            <a:xfrm>
              <a:off x="4817" y="3893"/>
              <a:ext cx="40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 b="1">
                  <a:latin typeface="Arial Narrow" pitchFamily="34" charset="0"/>
                </a:rPr>
                <a:t>Input</a:t>
              </a:r>
            </a:p>
          </p:txBody>
        </p:sp>
        <p:sp>
          <p:nvSpPr>
            <p:cNvPr id="42016" name="Oval 101"/>
            <p:cNvSpPr>
              <a:spLocks noChangeAspect="1" noChangeArrowheads="1"/>
            </p:cNvSpPr>
            <p:nvPr/>
          </p:nvSpPr>
          <p:spPr bwMode="auto">
            <a:xfrm>
              <a:off x="5156" y="2475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7" name="Text Box 102"/>
            <p:cNvSpPr txBox="1">
              <a:spLocks noChangeArrowheads="1"/>
            </p:cNvSpPr>
            <p:nvPr/>
          </p:nvSpPr>
          <p:spPr bwMode="auto">
            <a:xfrm>
              <a:off x="5231" y="2585"/>
              <a:ext cx="3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>
                  <a:solidFill>
                    <a:srgbClr val="000000"/>
                  </a:solidFill>
                  <a:latin typeface="Arial Narrow" pitchFamily="34" charset="0"/>
                </a:rPr>
                <a:t>FFA</a:t>
              </a:r>
            </a:p>
          </p:txBody>
        </p:sp>
        <p:cxnSp>
          <p:nvCxnSpPr>
            <p:cNvPr id="42018" name="AutoShape 103"/>
            <p:cNvCxnSpPr>
              <a:cxnSpLocks noChangeShapeType="1"/>
              <a:stCxn id="42016" idx="3"/>
              <a:endCxn id="42012" idx="1"/>
            </p:cNvCxnSpPr>
            <p:nvPr/>
          </p:nvCxnSpPr>
          <p:spPr bwMode="auto">
            <a:xfrm>
              <a:off x="5222" y="2862"/>
              <a:ext cx="0" cy="40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42019" name="Oval 104"/>
            <p:cNvSpPr>
              <a:spLocks noChangeAspect="1" noChangeArrowheads="1"/>
            </p:cNvSpPr>
            <p:nvPr/>
          </p:nvSpPr>
          <p:spPr bwMode="auto">
            <a:xfrm>
              <a:off x="4476" y="2475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0" name="Text Box 105"/>
            <p:cNvSpPr txBox="1">
              <a:spLocks noChangeArrowheads="1"/>
            </p:cNvSpPr>
            <p:nvPr/>
          </p:nvSpPr>
          <p:spPr bwMode="auto">
            <a:xfrm>
              <a:off x="4547" y="2585"/>
              <a:ext cx="3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>
                  <a:solidFill>
                    <a:srgbClr val="000000"/>
                  </a:solidFill>
                  <a:latin typeface="Arial Narrow" pitchFamily="34" charset="0"/>
                </a:rPr>
                <a:t>FFA</a:t>
              </a:r>
            </a:p>
          </p:txBody>
        </p:sp>
        <p:cxnSp>
          <p:nvCxnSpPr>
            <p:cNvPr id="42021" name="AutoShape 106"/>
            <p:cNvCxnSpPr>
              <a:cxnSpLocks noChangeShapeType="1"/>
              <a:stCxn id="42012" idx="1"/>
              <a:endCxn id="42010" idx="7"/>
            </p:cNvCxnSpPr>
            <p:nvPr/>
          </p:nvCxnSpPr>
          <p:spPr bwMode="auto">
            <a:xfrm flipH="1">
              <a:off x="4863" y="3266"/>
              <a:ext cx="359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2022" name="AutoShape 107"/>
            <p:cNvCxnSpPr>
              <a:cxnSpLocks noChangeShapeType="1"/>
              <a:stCxn id="42012" idx="7"/>
              <a:endCxn id="42016" idx="5"/>
            </p:cNvCxnSpPr>
            <p:nvPr/>
          </p:nvCxnSpPr>
          <p:spPr bwMode="auto">
            <a:xfrm flipV="1">
              <a:off x="5543" y="2862"/>
              <a:ext cx="0" cy="40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42023" name="AutoShape 108"/>
            <p:cNvCxnSpPr>
              <a:cxnSpLocks noChangeShapeType="1"/>
              <a:stCxn id="42010" idx="7"/>
              <a:endCxn id="42019" idx="5"/>
            </p:cNvCxnSpPr>
            <p:nvPr/>
          </p:nvCxnSpPr>
          <p:spPr bwMode="auto">
            <a:xfrm flipV="1">
              <a:off x="4863" y="2862"/>
              <a:ext cx="0" cy="40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42024" name="AutoShape 109"/>
            <p:cNvCxnSpPr>
              <a:cxnSpLocks noChangeShapeType="1"/>
              <a:stCxn id="42016" idx="1"/>
              <a:endCxn id="42019" idx="7"/>
            </p:cNvCxnSpPr>
            <p:nvPr/>
          </p:nvCxnSpPr>
          <p:spPr bwMode="auto">
            <a:xfrm flipH="1">
              <a:off x="4863" y="2541"/>
              <a:ext cx="359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2025" name="AutoShape 110"/>
            <p:cNvCxnSpPr>
              <a:cxnSpLocks noChangeShapeType="1"/>
              <a:stCxn id="42019" idx="5"/>
              <a:endCxn id="42016" idx="3"/>
            </p:cNvCxnSpPr>
            <p:nvPr/>
          </p:nvCxnSpPr>
          <p:spPr bwMode="auto">
            <a:xfrm>
              <a:off x="4863" y="2862"/>
              <a:ext cx="359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2026" name="AutoShape 111"/>
            <p:cNvCxnSpPr>
              <a:cxnSpLocks noChangeShapeType="1"/>
              <a:stCxn id="42015" idx="1"/>
              <a:endCxn id="42010" idx="4"/>
            </p:cNvCxnSpPr>
            <p:nvPr/>
          </p:nvCxnSpPr>
          <p:spPr bwMode="auto">
            <a:xfrm rot="10800000">
              <a:off x="4703" y="3653"/>
              <a:ext cx="114" cy="348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42027" name="AutoShape 112"/>
            <p:cNvCxnSpPr>
              <a:cxnSpLocks noChangeShapeType="1"/>
              <a:stCxn id="42015" idx="3"/>
              <a:endCxn id="42012" idx="4"/>
            </p:cNvCxnSpPr>
            <p:nvPr/>
          </p:nvCxnSpPr>
          <p:spPr bwMode="auto">
            <a:xfrm flipV="1">
              <a:off x="5285" y="3653"/>
              <a:ext cx="98" cy="348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群組 87"/>
          <p:cNvGrpSpPr>
            <a:grpSpLocks/>
          </p:cNvGrpSpPr>
          <p:nvPr/>
        </p:nvGrpSpPr>
        <p:grpSpPr bwMode="auto">
          <a:xfrm>
            <a:off x="1162050" y="2928938"/>
            <a:ext cx="6981825" cy="3097212"/>
            <a:chOff x="979488" y="1700213"/>
            <a:chExt cx="6981825" cy="3097212"/>
          </a:xfrm>
        </p:grpSpPr>
        <p:sp>
          <p:nvSpPr>
            <p:cNvPr id="43013" name="Text Box 2"/>
            <p:cNvSpPr txBox="1">
              <a:spLocks noChangeAspect="1" noChangeArrowheads="1"/>
            </p:cNvSpPr>
            <p:nvPr/>
          </p:nvSpPr>
          <p:spPr bwMode="auto">
            <a:xfrm>
              <a:off x="1581150" y="1700213"/>
              <a:ext cx="554038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GB" sz="2000">
                  <a:latin typeface="Arial Narrow" pitchFamily="34" charset="0"/>
                </a:rPr>
                <a:t>F</a:t>
              </a:r>
              <a:r>
                <a:rPr lang="en-GB" sz="2000" baseline="-25000">
                  <a:latin typeface="Arial Narrow" pitchFamily="34" charset="0"/>
                </a:rPr>
                <a:t>L</a:t>
              </a:r>
              <a:r>
                <a:rPr lang="en-GB" sz="2000">
                  <a:latin typeface="Arial Narrow" pitchFamily="34" charset="0"/>
                </a:rPr>
                <a:t>B</a:t>
              </a:r>
              <a:r>
                <a:rPr lang="en-GB" sz="2000" baseline="-25000">
                  <a:latin typeface="Arial Narrow" pitchFamily="34" charset="0"/>
                </a:rPr>
                <a:t>L</a:t>
              </a:r>
              <a:endParaRPr lang="en-US" sz="2000" baseline="-25000">
                <a:latin typeface="Arial Narrow" pitchFamily="34" charset="0"/>
              </a:endParaRPr>
            </a:p>
          </p:txBody>
        </p:sp>
        <p:sp>
          <p:nvSpPr>
            <p:cNvPr id="43014" name="Text Box 3"/>
            <p:cNvSpPr txBox="1">
              <a:spLocks noChangeAspect="1" noChangeArrowheads="1"/>
            </p:cNvSpPr>
            <p:nvPr/>
          </p:nvSpPr>
          <p:spPr bwMode="auto">
            <a:xfrm>
              <a:off x="2185988" y="1700213"/>
              <a:ext cx="576262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GB" sz="2000">
                  <a:latin typeface="Arial Narrow" pitchFamily="34" charset="0"/>
                </a:rPr>
                <a:t>F</a:t>
              </a:r>
              <a:r>
                <a:rPr lang="en-GB" sz="2000" baseline="-25000">
                  <a:latin typeface="Arial Narrow" pitchFamily="34" charset="0"/>
                </a:rPr>
                <a:t>N</a:t>
              </a:r>
              <a:r>
                <a:rPr lang="en-GB" sz="2000">
                  <a:latin typeface="Arial Narrow" pitchFamily="34" charset="0"/>
                </a:rPr>
                <a:t>B</a:t>
              </a:r>
              <a:r>
                <a:rPr lang="en-GB" sz="2000" baseline="-25000">
                  <a:latin typeface="Arial Narrow" pitchFamily="34" charset="0"/>
                </a:rPr>
                <a:t>L</a:t>
              </a:r>
              <a:endParaRPr lang="en-US" sz="2000" baseline="-25000">
                <a:latin typeface="Arial Narrow" pitchFamily="34" charset="0"/>
              </a:endParaRPr>
            </a:p>
          </p:txBody>
        </p:sp>
        <p:sp>
          <p:nvSpPr>
            <p:cNvPr id="43015" name="Text Box 4"/>
            <p:cNvSpPr txBox="1">
              <a:spLocks noChangeAspect="1" noChangeArrowheads="1"/>
            </p:cNvSpPr>
            <p:nvPr/>
          </p:nvSpPr>
          <p:spPr bwMode="auto">
            <a:xfrm>
              <a:off x="2794000" y="1700213"/>
              <a:ext cx="576263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GB" sz="2000">
                  <a:latin typeface="Arial Narrow" pitchFamily="34" charset="0"/>
                </a:rPr>
                <a:t>F</a:t>
              </a:r>
              <a:r>
                <a:rPr lang="en-GB" sz="2000" baseline="-25000">
                  <a:latin typeface="Arial Narrow" pitchFamily="34" charset="0"/>
                </a:rPr>
                <a:t>L</a:t>
              </a:r>
              <a:r>
                <a:rPr lang="en-GB" sz="2000">
                  <a:latin typeface="Arial Narrow" pitchFamily="34" charset="0"/>
                </a:rPr>
                <a:t>B</a:t>
              </a:r>
              <a:r>
                <a:rPr lang="en-GB" sz="2000" baseline="-25000">
                  <a:latin typeface="Arial Narrow" pitchFamily="34" charset="0"/>
                </a:rPr>
                <a:t>N</a:t>
              </a:r>
              <a:endParaRPr lang="en-US" sz="2000" baseline="-25000">
                <a:latin typeface="Arial Narrow" pitchFamily="34" charset="0"/>
              </a:endParaRPr>
            </a:p>
          </p:txBody>
        </p:sp>
        <p:sp>
          <p:nvSpPr>
            <p:cNvPr id="43016" name="Text Box 5"/>
            <p:cNvSpPr txBox="1">
              <a:spLocks noChangeAspect="1" noChangeArrowheads="1"/>
            </p:cNvSpPr>
            <p:nvPr/>
          </p:nvSpPr>
          <p:spPr bwMode="auto">
            <a:xfrm>
              <a:off x="3441700" y="1700213"/>
              <a:ext cx="728663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GB" sz="2000">
                  <a:latin typeface="Arial Narrow" pitchFamily="34" charset="0"/>
                </a:rPr>
                <a:t>*F</a:t>
              </a:r>
              <a:r>
                <a:rPr lang="en-GB" sz="2000" baseline="-25000">
                  <a:latin typeface="Arial Narrow" pitchFamily="34" charset="0"/>
                </a:rPr>
                <a:t>N</a:t>
              </a:r>
              <a:r>
                <a:rPr lang="en-GB" sz="2000">
                  <a:latin typeface="Arial Narrow" pitchFamily="34" charset="0"/>
                </a:rPr>
                <a:t>B</a:t>
              </a:r>
              <a:r>
                <a:rPr lang="en-GB" sz="2000" baseline="-25000">
                  <a:latin typeface="Arial Narrow" pitchFamily="34" charset="0"/>
                </a:rPr>
                <a:t>N</a:t>
              </a:r>
              <a:endParaRPr lang="en-US" sz="2000" baseline="-25000">
                <a:latin typeface="Arial Narrow" pitchFamily="34" charset="0"/>
              </a:endParaRPr>
            </a:p>
          </p:txBody>
        </p:sp>
        <p:sp>
          <p:nvSpPr>
            <p:cNvPr id="43017" name="Text Box 6"/>
            <p:cNvSpPr txBox="1">
              <a:spLocks noChangeAspect="1" noChangeArrowheads="1"/>
            </p:cNvSpPr>
            <p:nvPr/>
          </p:nvSpPr>
          <p:spPr bwMode="auto">
            <a:xfrm>
              <a:off x="1570038" y="4359275"/>
              <a:ext cx="588962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GB" sz="1400">
                  <a:latin typeface="Arial Narrow" pitchFamily="34" charset="0"/>
                </a:rPr>
                <a:t>-59890</a:t>
              </a:r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43018" name="Text Box 7"/>
            <p:cNvSpPr txBox="1">
              <a:spLocks noChangeAspect="1" noChangeArrowheads="1"/>
            </p:cNvSpPr>
            <p:nvPr/>
          </p:nvSpPr>
          <p:spPr bwMode="auto">
            <a:xfrm>
              <a:off x="2198688" y="2798763"/>
              <a:ext cx="588962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GB" sz="1400">
                  <a:latin typeface="Arial Narrow" pitchFamily="34" charset="0"/>
                </a:rPr>
                <a:t>-16308</a:t>
              </a:r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43019" name="Text Box 8"/>
            <p:cNvSpPr txBox="1">
              <a:spLocks noChangeAspect="1" noChangeArrowheads="1"/>
            </p:cNvSpPr>
            <p:nvPr/>
          </p:nvSpPr>
          <p:spPr bwMode="auto">
            <a:xfrm>
              <a:off x="2836863" y="2794000"/>
              <a:ext cx="588962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GB" sz="1400">
                  <a:latin typeface="Arial Narrow" pitchFamily="34" charset="0"/>
                </a:rPr>
                <a:t>-16306</a:t>
              </a:r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43020" name="Text Box 9"/>
            <p:cNvSpPr txBox="1">
              <a:spLocks noChangeAspect="1" noChangeArrowheads="1"/>
            </p:cNvSpPr>
            <p:nvPr/>
          </p:nvSpPr>
          <p:spPr bwMode="auto">
            <a:xfrm>
              <a:off x="3476625" y="2798763"/>
              <a:ext cx="588963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GB" sz="1400">
                  <a:latin typeface="Arial Narrow" pitchFamily="34" charset="0"/>
                </a:rPr>
                <a:t>-11895</a:t>
              </a:r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43021" name="Rectangle 10"/>
            <p:cNvSpPr>
              <a:spLocks noChangeAspect="1" noChangeArrowheads="1"/>
            </p:cNvSpPr>
            <p:nvPr/>
          </p:nvSpPr>
          <p:spPr bwMode="auto">
            <a:xfrm>
              <a:off x="1657350" y="2190750"/>
              <a:ext cx="385763" cy="213201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2" name="Rectangle 11"/>
            <p:cNvSpPr>
              <a:spLocks noChangeAspect="1" noChangeArrowheads="1"/>
            </p:cNvSpPr>
            <p:nvPr/>
          </p:nvSpPr>
          <p:spPr bwMode="auto">
            <a:xfrm>
              <a:off x="2274888" y="2190750"/>
              <a:ext cx="377825" cy="57785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3" name="Rectangle 12"/>
            <p:cNvSpPr>
              <a:spLocks noChangeAspect="1" noChangeArrowheads="1"/>
            </p:cNvSpPr>
            <p:nvPr/>
          </p:nvSpPr>
          <p:spPr bwMode="auto">
            <a:xfrm>
              <a:off x="2903538" y="2190750"/>
              <a:ext cx="384175" cy="57785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4" name="Rectangle 13"/>
            <p:cNvSpPr>
              <a:spLocks noChangeAspect="1" noChangeArrowheads="1"/>
            </p:cNvSpPr>
            <p:nvPr/>
          </p:nvSpPr>
          <p:spPr bwMode="auto">
            <a:xfrm>
              <a:off x="3551238" y="2190750"/>
              <a:ext cx="379412" cy="42386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5" name="Line 14"/>
            <p:cNvSpPr>
              <a:spLocks noChangeAspect="1" noChangeShapeType="1"/>
            </p:cNvSpPr>
            <p:nvPr/>
          </p:nvSpPr>
          <p:spPr bwMode="auto">
            <a:xfrm>
              <a:off x="1443038" y="2190750"/>
              <a:ext cx="0" cy="2489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26" name="Line 15"/>
            <p:cNvSpPr>
              <a:spLocks noChangeAspect="1" noChangeShapeType="1"/>
            </p:cNvSpPr>
            <p:nvPr/>
          </p:nvSpPr>
          <p:spPr bwMode="auto">
            <a:xfrm>
              <a:off x="1411288" y="4679950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27" name="Line 16"/>
            <p:cNvSpPr>
              <a:spLocks noChangeAspect="1" noChangeShapeType="1"/>
            </p:cNvSpPr>
            <p:nvPr/>
          </p:nvSpPr>
          <p:spPr bwMode="auto">
            <a:xfrm>
              <a:off x="1411288" y="4322763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28" name="Line 17"/>
            <p:cNvSpPr>
              <a:spLocks noChangeAspect="1" noChangeShapeType="1"/>
            </p:cNvSpPr>
            <p:nvPr/>
          </p:nvSpPr>
          <p:spPr bwMode="auto">
            <a:xfrm>
              <a:off x="1411288" y="3970338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29" name="Line 18"/>
            <p:cNvSpPr>
              <a:spLocks noChangeAspect="1" noChangeShapeType="1"/>
            </p:cNvSpPr>
            <p:nvPr/>
          </p:nvSpPr>
          <p:spPr bwMode="auto">
            <a:xfrm>
              <a:off x="1411288" y="3611563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30" name="Line 19"/>
            <p:cNvSpPr>
              <a:spLocks noChangeAspect="1" noChangeShapeType="1"/>
            </p:cNvSpPr>
            <p:nvPr/>
          </p:nvSpPr>
          <p:spPr bwMode="auto">
            <a:xfrm>
              <a:off x="1411288" y="3259138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31" name="Line 20"/>
            <p:cNvSpPr>
              <a:spLocks noChangeAspect="1" noChangeShapeType="1"/>
            </p:cNvSpPr>
            <p:nvPr/>
          </p:nvSpPr>
          <p:spPr bwMode="auto">
            <a:xfrm>
              <a:off x="1411288" y="2901950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32" name="Line 21"/>
            <p:cNvSpPr>
              <a:spLocks noChangeAspect="1" noChangeShapeType="1"/>
            </p:cNvSpPr>
            <p:nvPr/>
          </p:nvSpPr>
          <p:spPr bwMode="auto">
            <a:xfrm>
              <a:off x="1411288" y="2549525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33" name="Line 22"/>
            <p:cNvSpPr>
              <a:spLocks noChangeAspect="1" noChangeShapeType="1"/>
            </p:cNvSpPr>
            <p:nvPr/>
          </p:nvSpPr>
          <p:spPr bwMode="auto">
            <a:xfrm>
              <a:off x="1411288" y="2190750"/>
              <a:ext cx="317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34" name="Rectangle 23"/>
            <p:cNvSpPr>
              <a:spLocks noChangeAspect="1" noChangeArrowheads="1"/>
            </p:cNvSpPr>
            <p:nvPr/>
          </p:nvSpPr>
          <p:spPr bwMode="auto">
            <a:xfrm>
              <a:off x="979488" y="4614863"/>
              <a:ext cx="392112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GB" sz="1200">
                  <a:solidFill>
                    <a:srgbClr val="000000"/>
                  </a:solidFill>
                  <a:latin typeface="Arial Narrow" pitchFamily="34" charset="0"/>
                </a:rPr>
                <a:t>-70000 </a:t>
              </a:r>
              <a:endParaRPr lang="en-GB" sz="1200">
                <a:latin typeface="Arial Narrow" pitchFamily="34" charset="0"/>
              </a:endParaRPr>
            </a:p>
          </p:txBody>
        </p:sp>
        <p:sp>
          <p:nvSpPr>
            <p:cNvPr id="43035" name="Rectangle 24"/>
            <p:cNvSpPr>
              <a:spLocks noChangeAspect="1" noChangeArrowheads="1"/>
            </p:cNvSpPr>
            <p:nvPr/>
          </p:nvSpPr>
          <p:spPr bwMode="auto">
            <a:xfrm>
              <a:off x="979488" y="4256088"/>
              <a:ext cx="392112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GB" sz="1200">
                  <a:solidFill>
                    <a:srgbClr val="000000"/>
                  </a:solidFill>
                  <a:latin typeface="Arial Narrow" pitchFamily="34" charset="0"/>
                </a:rPr>
                <a:t>-60000 </a:t>
              </a:r>
              <a:endParaRPr lang="en-GB" sz="1200">
                <a:latin typeface="Arial Narrow" pitchFamily="34" charset="0"/>
              </a:endParaRPr>
            </a:p>
          </p:txBody>
        </p:sp>
        <p:sp>
          <p:nvSpPr>
            <p:cNvPr id="43036" name="Rectangle 25"/>
            <p:cNvSpPr>
              <a:spLocks noChangeAspect="1" noChangeArrowheads="1"/>
            </p:cNvSpPr>
            <p:nvPr/>
          </p:nvSpPr>
          <p:spPr bwMode="auto">
            <a:xfrm>
              <a:off x="979488" y="3903663"/>
              <a:ext cx="392112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GB" sz="1200">
                  <a:solidFill>
                    <a:srgbClr val="000000"/>
                  </a:solidFill>
                  <a:latin typeface="Arial Narrow" pitchFamily="34" charset="0"/>
                </a:rPr>
                <a:t>-50000 </a:t>
              </a:r>
              <a:endParaRPr lang="en-GB" sz="1200">
                <a:latin typeface="Arial Narrow" pitchFamily="34" charset="0"/>
              </a:endParaRPr>
            </a:p>
          </p:txBody>
        </p:sp>
        <p:sp>
          <p:nvSpPr>
            <p:cNvPr id="43037" name="Rectangle 26"/>
            <p:cNvSpPr>
              <a:spLocks noChangeAspect="1" noChangeArrowheads="1"/>
            </p:cNvSpPr>
            <p:nvPr/>
          </p:nvSpPr>
          <p:spPr bwMode="auto">
            <a:xfrm>
              <a:off x="979488" y="3546475"/>
              <a:ext cx="392112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GB" sz="1200">
                  <a:solidFill>
                    <a:srgbClr val="000000"/>
                  </a:solidFill>
                  <a:latin typeface="Arial Narrow" pitchFamily="34" charset="0"/>
                </a:rPr>
                <a:t>-40000 </a:t>
              </a:r>
              <a:endParaRPr lang="en-GB" sz="1200">
                <a:latin typeface="Arial Narrow" pitchFamily="34" charset="0"/>
              </a:endParaRPr>
            </a:p>
          </p:txBody>
        </p:sp>
        <p:sp>
          <p:nvSpPr>
            <p:cNvPr id="43038" name="Rectangle 27"/>
            <p:cNvSpPr>
              <a:spLocks noChangeAspect="1" noChangeArrowheads="1"/>
            </p:cNvSpPr>
            <p:nvPr/>
          </p:nvSpPr>
          <p:spPr bwMode="auto">
            <a:xfrm>
              <a:off x="979488" y="3194050"/>
              <a:ext cx="392112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GB" sz="1200">
                  <a:solidFill>
                    <a:srgbClr val="000000"/>
                  </a:solidFill>
                  <a:latin typeface="Arial Narrow" pitchFamily="34" charset="0"/>
                </a:rPr>
                <a:t>-30000 </a:t>
              </a:r>
              <a:endParaRPr lang="en-GB" sz="1200">
                <a:latin typeface="Arial Narrow" pitchFamily="34" charset="0"/>
              </a:endParaRPr>
            </a:p>
          </p:txBody>
        </p:sp>
        <p:sp>
          <p:nvSpPr>
            <p:cNvPr id="43039" name="Rectangle 28"/>
            <p:cNvSpPr>
              <a:spLocks noChangeAspect="1" noChangeArrowheads="1"/>
            </p:cNvSpPr>
            <p:nvPr/>
          </p:nvSpPr>
          <p:spPr bwMode="auto">
            <a:xfrm>
              <a:off x="979488" y="2835275"/>
              <a:ext cx="392112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GB" sz="1200">
                  <a:solidFill>
                    <a:srgbClr val="000000"/>
                  </a:solidFill>
                  <a:latin typeface="Arial Narrow" pitchFamily="34" charset="0"/>
                </a:rPr>
                <a:t>-20000 </a:t>
              </a:r>
              <a:endParaRPr lang="en-GB" sz="1200">
                <a:latin typeface="Arial Narrow" pitchFamily="34" charset="0"/>
              </a:endParaRPr>
            </a:p>
          </p:txBody>
        </p:sp>
        <p:sp>
          <p:nvSpPr>
            <p:cNvPr id="43040" name="Rectangle 29"/>
            <p:cNvSpPr>
              <a:spLocks noChangeAspect="1" noChangeArrowheads="1"/>
            </p:cNvSpPr>
            <p:nvPr/>
          </p:nvSpPr>
          <p:spPr bwMode="auto">
            <a:xfrm>
              <a:off x="979488" y="2484438"/>
              <a:ext cx="392112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GB" sz="1200">
                  <a:solidFill>
                    <a:srgbClr val="000000"/>
                  </a:solidFill>
                  <a:latin typeface="Arial Narrow" pitchFamily="34" charset="0"/>
                </a:rPr>
                <a:t>-10000 </a:t>
              </a:r>
              <a:endParaRPr lang="en-GB" sz="1200">
                <a:latin typeface="Arial Narrow" pitchFamily="34" charset="0"/>
              </a:endParaRPr>
            </a:p>
          </p:txBody>
        </p:sp>
        <p:sp>
          <p:nvSpPr>
            <p:cNvPr id="43041" name="Rectangle 30"/>
            <p:cNvSpPr>
              <a:spLocks noChangeAspect="1" noChangeArrowheads="1"/>
            </p:cNvSpPr>
            <p:nvPr/>
          </p:nvSpPr>
          <p:spPr bwMode="auto">
            <a:xfrm>
              <a:off x="1247775" y="2124075"/>
              <a:ext cx="63500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GB" sz="1200">
                  <a:solidFill>
                    <a:srgbClr val="000000"/>
                  </a:solidFill>
                  <a:latin typeface="Arial Narrow" pitchFamily="34" charset="0"/>
                </a:rPr>
                <a:t>0</a:t>
              </a:r>
              <a:endParaRPr lang="en-GB" sz="1200">
                <a:latin typeface="Arial Narrow" pitchFamily="34" charset="0"/>
              </a:endParaRPr>
            </a:p>
          </p:txBody>
        </p:sp>
        <p:sp>
          <p:nvSpPr>
            <p:cNvPr id="43042" name="Line 31"/>
            <p:cNvSpPr>
              <a:spLocks noChangeAspect="1" noChangeShapeType="1"/>
            </p:cNvSpPr>
            <p:nvPr/>
          </p:nvSpPr>
          <p:spPr bwMode="auto">
            <a:xfrm>
              <a:off x="5241925" y="1931988"/>
              <a:ext cx="0" cy="24860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43" name="Line 32"/>
            <p:cNvSpPr>
              <a:spLocks noChangeAspect="1" noChangeShapeType="1"/>
            </p:cNvSpPr>
            <p:nvPr/>
          </p:nvSpPr>
          <p:spPr bwMode="auto">
            <a:xfrm>
              <a:off x="5208588" y="4418013"/>
              <a:ext cx="3333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44" name="Line 33"/>
            <p:cNvSpPr>
              <a:spLocks noChangeAspect="1" noChangeShapeType="1"/>
            </p:cNvSpPr>
            <p:nvPr/>
          </p:nvSpPr>
          <p:spPr bwMode="auto">
            <a:xfrm>
              <a:off x="5208588" y="4140200"/>
              <a:ext cx="3333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45" name="Line 34"/>
            <p:cNvSpPr>
              <a:spLocks noChangeAspect="1" noChangeShapeType="1"/>
            </p:cNvSpPr>
            <p:nvPr/>
          </p:nvSpPr>
          <p:spPr bwMode="auto">
            <a:xfrm>
              <a:off x="5208588" y="3862388"/>
              <a:ext cx="3333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46" name="Line 35"/>
            <p:cNvSpPr>
              <a:spLocks noChangeAspect="1" noChangeShapeType="1"/>
            </p:cNvSpPr>
            <p:nvPr/>
          </p:nvSpPr>
          <p:spPr bwMode="auto">
            <a:xfrm>
              <a:off x="5208588" y="3592513"/>
              <a:ext cx="3333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47" name="Line 36"/>
            <p:cNvSpPr>
              <a:spLocks noChangeAspect="1" noChangeShapeType="1"/>
            </p:cNvSpPr>
            <p:nvPr/>
          </p:nvSpPr>
          <p:spPr bwMode="auto">
            <a:xfrm>
              <a:off x="5208588" y="3314700"/>
              <a:ext cx="3333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48" name="Line 37"/>
            <p:cNvSpPr>
              <a:spLocks noChangeAspect="1" noChangeShapeType="1"/>
            </p:cNvSpPr>
            <p:nvPr/>
          </p:nvSpPr>
          <p:spPr bwMode="auto">
            <a:xfrm>
              <a:off x="5208588" y="3035300"/>
              <a:ext cx="3333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49" name="Line 38"/>
            <p:cNvSpPr>
              <a:spLocks noChangeAspect="1" noChangeShapeType="1"/>
            </p:cNvSpPr>
            <p:nvPr/>
          </p:nvSpPr>
          <p:spPr bwMode="auto">
            <a:xfrm>
              <a:off x="5208588" y="2757488"/>
              <a:ext cx="3333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50" name="Line 39"/>
            <p:cNvSpPr>
              <a:spLocks noChangeAspect="1" noChangeShapeType="1"/>
            </p:cNvSpPr>
            <p:nvPr/>
          </p:nvSpPr>
          <p:spPr bwMode="auto">
            <a:xfrm>
              <a:off x="5208588" y="2487613"/>
              <a:ext cx="3333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51" name="Line 40"/>
            <p:cNvSpPr>
              <a:spLocks noChangeAspect="1" noChangeShapeType="1"/>
            </p:cNvSpPr>
            <p:nvPr/>
          </p:nvSpPr>
          <p:spPr bwMode="auto">
            <a:xfrm>
              <a:off x="5208588" y="2209800"/>
              <a:ext cx="3333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52" name="Line 41"/>
            <p:cNvSpPr>
              <a:spLocks noChangeAspect="1" noChangeShapeType="1"/>
            </p:cNvSpPr>
            <p:nvPr/>
          </p:nvSpPr>
          <p:spPr bwMode="auto">
            <a:xfrm>
              <a:off x="5208588" y="1931988"/>
              <a:ext cx="3333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53" name="Line 42"/>
            <p:cNvSpPr>
              <a:spLocks noChangeAspect="1" noChangeShapeType="1"/>
            </p:cNvSpPr>
            <p:nvPr/>
          </p:nvSpPr>
          <p:spPr bwMode="auto">
            <a:xfrm>
              <a:off x="5241925" y="2209800"/>
              <a:ext cx="26543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54" name="Line 43"/>
            <p:cNvSpPr>
              <a:spLocks noChangeAspect="1" noChangeShapeType="1"/>
            </p:cNvSpPr>
            <p:nvPr/>
          </p:nvSpPr>
          <p:spPr bwMode="auto">
            <a:xfrm flipV="1">
              <a:off x="5241925" y="2209800"/>
              <a:ext cx="0" cy="365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55" name="Line 44"/>
            <p:cNvSpPr>
              <a:spLocks noChangeAspect="1" noChangeShapeType="1"/>
            </p:cNvSpPr>
            <p:nvPr/>
          </p:nvSpPr>
          <p:spPr bwMode="auto">
            <a:xfrm flipV="1">
              <a:off x="6572250" y="2209800"/>
              <a:ext cx="0" cy="365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56" name="Line 45"/>
            <p:cNvSpPr>
              <a:spLocks noChangeAspect="1" noChangeShapeType="1"/>
            </p:cNvSpPr>
            <p:nvPr/>
          </p:nvSpPr>
          <p:spPr bwMode="auto">
            <a:xfrm flipV="1">
              <a:off x="7896225" y="2209800"/>
              <a:ext cx="0" cy="365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57" name="Line 46"/>
            <p:cNvSpPr>
              <a:spLocks noChangeAspect="1" noChangeShapeType="1"/>
            </p:cNvSpPr>
            <p:nvPr/>
          </p:nvSpPr>
          <p:spPr bwMode="auto">
            <a:xfrm flipV="1">
              <a:off x="5902325" y="2654300"/>
              <a:ext cx="1330325" cy="1208088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58" name="Line 47"/>
            <p:cNvSpPr>
              <a:spLocks noChangeAspect="1" noChangeShapeType="1"/>
            </p:cNvSpPr>
            <p:nvPr/>
          </p:nvSpPr>
          <p:spPr bwMode="auto">
            <a:xfrm flipV="1">
              <a:off x="5902325" y="3394075"/>
              <a:ext cx="0" cy="4683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59" name="Line 48"/>
            <p:cNvSpPr>
              <a:spLocks noChangeAspect="1" noChangeShapeType="1"/>
            </p:cNvSpPr>
            <p:nvPr/>
          </p:nvSpPr>
          <p:spPr bwMode="auto">
            <a:xfrm>
              <a:off x="5876925" y="3394075"/>
              <a:ext cx="587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60" name="Line 49"/>
            <p:cNvSpPr>
              <a:spLocks noChangeAspect="1" noChangeShapeType="1"/>
            </p:cNvSpPr>
            <p:nvPr/>
          </p:nvSpPr>
          <p:spPr bwMode="auto">
            <a:xfrm flipV="1">
              <a:off x="7232650" y="2355850"/>
              <a:ext cx="0" cy="298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61" name="Line 50"/>
            <p:cNvSpPr>
              <a:spLocks noChangeAspect="1" noChangeShapeType="1"/>
            </p:cNvSpPr>
            <p:nvPr/>
          </p:nvSpPr>
          <p:spPr bwMode="auto">
            <a:xfrm>
              <a:off x="7207250" y="2355850"/>
              <a:ext cx="60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62" name="Line 51"/>
            <p:cNvSpPr>
              <a:spLocks noChangeAspect="1" noChangeShapeType="1"/>
            </p:cNvSpPr>
            <p:nvPr/>
          </p:nvSpPr>
          <p:spPr bwMode="auto">
            <a:xfrm>
              <a:off x="5902325" y="3862388"/>
              <a:ext cx="0" cy="4683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63" name="Line 52"/>
            <p:cNvSpPr>
              <a:spLocks noChangeAspect="1" noChangeShapeType="1"/>
            </p:cNvSpPr>
            <p:nvPr/>
          </p:nvSpPr>
          <p:spPr bwMode="auto">
            <a:xfrm>
              <a:off x="5876925" y="4330700"/>
              <a:ext cx="587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64" name="Line 53"/>
            <p:cNvSpPr>
              <a:spLocks noChangeAspect="1" noChangeShapeType="1"/>
            </p:cNvSpPr>
            <p:nvPr/>
          </p:nvSpPr>
          <p:spPr bwMode="auto">
            <a:xfrm>
              <a:off x="7232650" y="2654300"/>
              <a:ext cx="0" cy="307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65" name="Line 54"/>
            <p:cNvSpPr>
              <a:spLocks noChangeAspect="1" noChangeShapeType="1"/>
            </p:cNvSpPr>
            <p:nvPr/>
          </p:nvSpPr>
          <p:spPr bwMode="auto">
            <a:xfrm>
              <a:off x="7207250" y="2962275"/>
              <a:ext cx="60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66" name="Line 55"/>
            <p:cNvSpPr>
              <a:spLocks noChangeAspect="1" noChangeShapeType="1"/>
            </p:cNvSpPr>
            <p:nvPr/>
          </p:nvSpPr>
          <p:spPr bwMode="auto">
            <a:xfrm flipV="1">
              <a:off x="5902325" y="2538413"/>
              <a:ext cx="1330325" cy="115887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67" name="Line 56"/>
            <p:cNvSpPr>
              <a:spLocks noChangeAspect="1" noChangeShapeType="1"/>
            </p:cNvSpPr>
            <p:nvPr/>
          </p:nvSpPr>
          <p:spPr bwMode="auto">
            <a:xfrm flipV="1">
              <a:off x="5902325" y="2355850"/>
              <a:ext cx="0" cy="298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68" name="Line 57"/>
            <p:cNvSpPr>
              <a:spLocks noChangeAspect="1" noChangeShapeType="1"/>
            </p:cNvSpPr>
            <p:nvPr/>
          </p:nvSpPr>
          <p:spPr bwMode="auto">
            <a:xfrm>
              <a:off x="5876925" y="2355850"/>
              <a:ext cx="587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69" name="Line 58"/>
            <p:cNvSpPr>
              <a:spLocks noChangeAspect="1" noChangeShapeType="1"/>
            </p:cNvSpPr>
            <p:nvPr/>
          </p:nvSpPr>
          <p:spPr bwMode="auto">
            <a:xfrm flipV="1">
              <a:off x="7232650" y="2246313"/>
              <a:ext cx="0" cy="292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70" name="Line 59"/>
            <p:cNvSpPr>
              <a:spLocks noChangeAspect="1" noChangeShapeType="1"/>
            </p:cNvSpPr>
            <p:nvPr/>
          </p:nvSpPr>
          <p:spPr bwMode="auto">
            <a:xfrm>
              <a:off x="7207250" y="2246313"/>
              <a:ext cx="60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71" name="Line 60"/>
            <p:cNvSpPr>
              <a:spLocks noChangeAspect="1" noChangeShapeType="1"/>
            </p:cNvSpPr>
            <p:nvPr/>
          </p:nvSpPr>
          <p:spPr bwMode="auto">
            <a:xfrm>
              <a:off x="5902325" y="2654300"/>
              <a:ext cx="0" cy="307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72" name="Line 61"/>
            <p:cNvSpPr>
              <a:spLocks noChangeAspect="1" noChangeShapeType="1"/>
            </p:cNvSpPr>
            <p:nvPr/>
          </p:nvSpPr>
          <p:spPr bwMode="auto">
            <a:xfrm>
              <a:off x="5876925" y="2962275"/>
              <a:ext cx="587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73" name="Line 62"/>
            <p:cNvSpPr>
              <a:spLocks noChangeAspect="1" noChangeShapeType="1"/>
            </p:cNvSpPr>
            <p:nvPr/>
          </p:nvSpPr>
          <p:spPr bwMode="auto">
            <a:xfrm>
              <a:off x="7232650" y="2538413"/>
              <a:ext cx="0" cy="2936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74" name="Line 63"/>
            <p:cNvSpPr>
              <a:spLocks noChangeAspect="1" noChangeShapeType="1"/>
            </p:cNvSpPr>
            <p:nvPr/>
          </p:nvSpPr>
          <p:spPr bwMode="auto">
            <a:xfrm>
              <a:off x="7207250" y="2832100"/>
              <a:ext cx="60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75" name="Freeform 64"/>
            <p:cNvSpPr>
              <a:spLocks noChangeAspect="1"/>
            </p:cNvSpPr>
            <p:nvPr/>
          </p:nvSpPr>
          <p:spPr bwMode="auto">
            <a:xfrm>
              <a:off x="5876925" y="3833813"/>
              <a:ext cx="52388" cy="57150"/>
            </a:xfrm>
            <a:custGeom>
              <a:avLst/>
              <a:gdLst>
                <a:gd name="T0" fmla="*/ 2147483647 w 46"/>
                <a:gd name="T1" fmla="*/ 0 h 46"/>
                <a:gd name="T2" fmla="*/ 2147483647 w 46"/>
                <a:gd name="T3" fmla="*/ 2147483647 h 46"/>
                <a:gd name="T4" fmla="*/ 2147483647 w 46"/>
                <a:gd name="T5" fmla="*/ 2147483647 h 46"/>
                <a:gd name="T6" fmla="*/ 0 w 46"/>
                <a:gd name="T7" fmla="*/ 2147483647 h 46"/>
                <a:gd name="T8" fmla="*/ 2147483647 w 46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46"/>
                <a:gd name="T17" fmla="*/ 46 w 46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46">
                  <a:moveTo>
                    <a:pt x="23" y="0"/>
                  </a:moveTo>
                  <a:lnTo>
                    <a:pt x="46" y="23"/>
                  </a:lnTo>
                  <a:lnTo>
                    <a:pt x="23" y="46"/>
                  </a:lnTo>
                  <a:lnTo>
                    <a:pt x="0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6" name="Freeform 65"/>
            <p:cNvSpPr>
              <a:spLocks noChangeAspect="1"/>
            </p:cNvSpPr>
            <p:nvPr/>
          </p:nvSpPr>
          <p:spPr bwMode="auto">
            <a:xfrm>
              <a:off x="7207250" y="2625725"/>
              <a:ext cx="52388" cy="60325"/>
            </a:xfrm>
            <a:custGeom>
              <a:avLst/>
              <a:gdLst>
                <a:gd name="T0" fmla="*/ 2147483647 w 46"/>
                <a:gd name="T1" fmla="*/ 0 h 47"/>
                <a:gd name="T2" fmla="*/ 2147483647 w 46"/>
                <a:gd name="T3" fmla="*/ 2147483647 h 47"/>
                <a:gd name="T4" fmla="*/ 2147483647 w 46"/>
                <a:gd name="T5" fmla="*/ 2147483647 h 47"/>
                <a:gd name="T6" fmla="*/ 0 w 46"/>
                <a:gd name="T7" fmla="*/ 2147483647 h 47"/>
                <a:gd name="T8" fmla="*/ 2147483647 w 46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47"/>
                <a:gd name="T17" fmla="*/ 46 w 46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47">
                  <a:moveTo>
                    <a:pt x="23" y="0"/>
                  </a:moveTo>
                  <a:lnTo>
                    <a:pt x="46" y="23"/>
                  </a:lnTo>
                  <a:lnTo>
                    <a:pt x="23" y="47"/>
                  </a:lnTo>
                  <a:lnTo>
                    <a:pt x="0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7" name="Rectangle 66"/>
            <p:cNvSpPr>
              <a:spLocks noChangeAspect="1" noChangeArrowheads="1"/>
            </p:cNvSpPr>
            <p:nvPr/>
          </p:nvSpPr>
          <p:spPr bwMode="auto">
            <a:xfrm>
              <a:off x="5876925" y="2625725"/>
              <a:ext cx="46038" cy="5238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8" name="Rectangle 67"/>
            <p:cNvSpPr>
              <a:spLocks noChangeAspect="1" noChangeArrowheads="1"/>
            </p:cNvSpPr>
            <p:nvPr/>
          </p:nvSpPr>
          <p:spPr bwMode="auto">
            <a:xfrm>
              <a:off x="7207250" y="2509838"/>
              <a:ext cx="46038" cy="50800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9" name="Rectangle 68"/>
            <p:cNvSpPr>
              <a:spLocks noChangeAspect="1" noChangeArrowheads="1"/>
            </p:cNvSpPr>
            <p:nvPr/>
          </p:nvSpPr>
          <p:spPr bwMode="auto">
            <a:xfrm>
              <a:off x="4865688" y="4352925"/>
              <a:ext cx="327025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GB" sz="1200">
                  <a:solidFill>
                    <a:srgbClr val="000000"/>
                  </a:solidFill>
                  <a:latin typeface="Arial Narrow" pitchFamily="34" charset="0"/>
                </a:rPr>
                <a:t>-8000 </a:t>
              </a:r>
              <a:endParaRPr lang="en-GB" sz="1200">
                <a:latin typeface="Arial Narrow" pitchFamily="34" charset="0"/>
              </a:endParaRPr>
            </a:p>
          </p:txBody>
        </p:sp>
        <p:sp>
          <p:nvSpPr>
            <p:cNvPr id="43080" name="Rectangle 69"/>
            <p:cNvSpPr>
              <a:spLocks noChangeAspect="1" noChangeArrowheads="1"/>
            </p:cNvSpPr>
            <p:nvPr/>
          </p:nvSpPr>
          <p:spPr bwMode="auto">
            <a:xfrm>
              <a:off x="4865688" y="4075113"/>
              <a:ext cx="327025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GB" sz="1200">
                  <a:solidFill>
                    <a:srgbClr val="000000"/>
                  </a:solidFill>
                  <a:latin typeface="Arial Narrow" pitchFamily="34" charset="0"/>
                </a:rPr>
                <a:t>-7000 </a:t>
              </a:r>
              <a:endParaRPr lang="en-GB" sz="1200">
                <a:latin typeface="Arial Narrow" pitchFamily="34" charset="0"/>
              </a:endParaRPr>
            </a:p>
          </p:txBody>
        </p:sp>
        <p:sp>
          <p:nvSpPr>
            <p:cNvPr id="43081" name="Rectangle 70"/>
            <p:cNvSpPr>
              <a:spLocks noChangeAspect="1" noChangeArrowheads="1"/>
            </p:cNvSpPr>
            <p:nvPr/>
          </p:nvSpPr>
          <p:spPr bwMode="auto">
            <a:xfrm>
              <a:off x="4865688" y="3797300"/>
              <a:ext cx="327025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GB" sz="1200">
                  <a:solidFill>
                    <a:srgbClr val="000000"/>
                  </a:solidFill>
                  <a:latin typeface="Arial Narrow" pitchFamily="34" charset="0"/>
                </a:rPr>
                <a:t>-6000 </a:t>
              </a:r>
              <a:endParaRPr lang="en-GB" sz="1200">
                <a:latin typeface="Arial Narrow" pitchFamily="34" charset="0"/>
              </a:endParaRPr>
            </a:p>
          </p:txBody>
        </p:sp>
        <p:sp>
          <p:nvSpPr>
            <p:cNvPr id="43082" name="Rectangle 71"/>
            <p:cNvSpPr>
              <a:spLocks noChangeAspect="1" noChangeArrowheads="1"/>
            </p:cNvSpPr>
            <p:nvPr/>
          </p:nvSpPr>
          <p:spPr bwMode="auto">
            <a:xfrm>
              <a:off x="4865688" y="3525838"/>
              <a:ext cx="327025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GB" sz="1200">
                  <a:solidFill>
                    <a:srgbClr val="000000"/>
                  </a:solidFill>
                  <a:latin typeface="Arial Narrow" pitchFamily="34" charset="0"/>
                </a:rPr>
                <a:t>-5000 </a:t>
              </a:r>
              <a:endParaRPr lang="en-GB" sz="1200">
                <a:latin typeface="Arial Narrow" pitchFamily="34" charset="0"/>
              </a:endParaRPr>
            </a:p>
          </p:txBody>
        </p:sp>
        <p:sp>
          <p:nvSpPr>
            <p:cNvPr id="43083" name="Rectangle 72"/>
            <p:cNvSpPr>
              <a:spLocks noChangeAspect="1" noChangeArrowheads="1"/>
            </p:cNvSpPr>
            <p:nvPr/>
          </p:nvSpPr>
          <p:spPr bwMode="auto">
            <a:xfrm>
              <a:off x="4865688" y="3248025"/>
              <a:ext cx="327025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GB" sz="1200">
                  <a:solidFill>
                    <a:srgbClr val="000000"/>
                  </a:solidFill>
                  <a:latin typeface="Arial Narrow" pitchFamily="34" charset="0"/>
                </a:rPr>
                <a:t>-4000 </a:t>
              </a:r>
              <a:endParaRPr lang="en-GB" sz="1200">
                <a:latin typeface="Arial Narrow" pitchFamily="34" charset="0"/>
              </a:endParaRPr>
            </a:p>
          </p:txBody>
        </p:sp>
        <p:sp>
          <p:nvSpPr>
            <p:cNvPr id="43084" name="Rectangle 73"/>
            <p:cNvSpPr>
              <a:spLocks noChangeAspect="1" noChangeArrowheads="1"/>
            </p:cNvSpPr>
            <p:nvPr/>
          </p:nvSpPr>
          <p:spPr bwMode="auto">
            <a:xfrm>
              <a:off x="4865688" y="2970213"/>
              <a:ext cx="327025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GB" sz="1200">
                  <a:solidFill>
                    <a:srgbClr val="000000"/>
                  </a:solidFill>
                  <a:latin typeface="Arial Narrow" pitchFamily="34" charset="0"/>
                </a:rPr>
                <a:t>-3000 </a:t>
              </a:r>
              <a:endParaRPr lang="en-GB" sz="1200">
                <a:latin typeface="Arial Narrow" pitchFamily="34" charset="0"/>
              </a:endParaRPr>
            </a:p>
          </p:txBody>
        </p:sp>
        <p:sp>
          <p:nvSpPr>
            <p:cNvPr id="43085" name="Rectangle 74"/>
            <p:cNvSpPr>
              <a:spLocks noChangeAspect="1" noChangeArrowheads="1"/>
            </p:cNvSpPr>
            <p:nvPr/>
          </p:nvSpPr>
          <p:spPr bwMode="auto">
            <a:xfrm>
              <a:off x="4865688" y="2692400"/>
              <a:ext cx="327025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GB" sz="1200">
                  <a:solidFill>
                    <a:srgbClr val="000000"/>
                  </a:solidFill>
                  <a:latin typeface="Arial Narrow" pitchFamily="34" charset="0"/>
                </a:rPr>
                <a:t>-2000 </a:t>
              </a:r>
              <a:endParaRPr lang="en-GB" sz="1200">
                <a:latin typeface="Arial Narrow" pitchFamily="34" charset="0"/>
              </a:endParaRPr>
            </a:p>
          </p:txBody>
        </p:sp>
        <p:sp>
          <p:nvSpPr>
            <p:cNvPr id="43086" name="Rectangle 75"/>
            <p:cNvSpPr>
              <a:spLocks noChangeAspect="1" noChangeArrowheads="1"/>
            </p:cNvSpPr>
            <p:nvPr/>
          </p:nvSpPr>
          <p:spPr bwMode="auto">
            <a:xfrm>
              <a:off x="4865688" y="2420938"/>
              <a:ext cx="327025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GB" sz="1200">
                  <a:solidFill>
                    <a:srgbClr val="000000"/>
                  </a:solidFill>
                  <a:latin typeface="Arial Narrow" pitchFamily="34" charset="0"/>
                </a:rPr>
                <a:t>-1000 </a:t>
              </a:r>
              <a:endParaRPr lang="en-GB" sz="1200">
                <a:latin typeface="Arial Narrow" pitchFamily="34" charset="0"/>
              </a:endParaRPr>
            </a:p>
          </p:txBody>
        </p:sp>
        <p:sp>
          <p:nvSpPr>
            <p:cNvPr id="43087" name="Rectangle 76"/>
            <p:cNvSpPr>
              <a:spLocks noChangeAspect="1" noChangeArrowheads="1"/>
            </p:cNvSpPr>
            <p:nvPr/>
          </p:nvSpPr>
          <p:spPr bwMode="auto">
            <a:xfrm>
              <a:off x="5033963" y="2143125"/>
              <a:ext cx="63500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GB" sz="1200">
                  <a:solidFill>
                    <a:srgbClr val="000000"/>
                  </a:solidFill>
                  <a:latin typeface="Arial Narrow" pitchFamily="34" charset="0"/>
                </a:rPr>
                <a:t>0</a:t>
              </a:r>
              <a:endParaRPr lang="en-GB" sz="1200">
                <a:latin typeface="Arial Narrow" pitchFamily="34" charset="0"/>
              </a:endParaRPr>
            </a:p>
          </p:txBody>
        </p:sp>
        <p:sp>
          <p:nvSpPr>
            <p:cNvPr id="43088" name="Rectangle 77"/>
            <p:cNvSpPr>
              <a:spLocks noChangeAspect="1" noChangeArrowheads="1"/>
            </p:cNvSpPr>
            <p:nvPr/>
          </p:nvSpPr>
          <p:spPr bwMode="auto">
            <a:xfrm>
              <a:off x="4905375" y="1865313"/>
              <a:ext cx="258763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GB" sz="1200">
                  <a:solidFill>
                    <a:srgbClr val="000000"/>
                  </a:solidFill>
                  <a:latin typeface="Arial Narrow" pitchFamily="34" charset="0"/>
                </a:rPr>
                <a:t>1000</a:t>
              </a:r>
              <a:endParaRPr lang="en-GB" sz="1200">
                <a:latin typeface="Arial Narrow" pitchFamily="34" charset="0"/>
              </a:endParaRPr>
            </a:p>
          </p:txBody>
        </p:sp>
        <p:sp>
          <p:nvSpPr>
            <p:cNvPr id="43089" name="Rectangle 78"/>
            <p:cNvSpPr>
              <a:spLocks noChangeAspect="1" noChangeArrowheads="1"/>
            </p:cNvSpPr>
            <p:nvPr/>
          </p:nvSpPr>
          <p:spPr bwMode="auto">
            <a:xfrm>
              <a:off x="5565775" y="1965325"/>
              <a:ext cx="87471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GB" sz="1200" b="1">
                  <a:solidFill>
                    <a:srgbClr val="000000"/>
                  </a:solidFill>
                  <a:latin typeface="Arial Narrow" pitchFamily="34" charset="0"/>
                </a:rPr>
                <a:t>backward linear</a:t>
              </a:r>
              <a:endParaRPr lang="en-GB" sz="2800">
                <a:latin typeface="Arial Narrow" pitchFamily="34" charset="0"/>
              </a:endParaRPr>
            </a:p>
          </p:txBody>
        </p:sp>
        <p:sp>
          <p:nvSpPr>
            <p:cNvPr id="43090" name="Rectangle 79"/>
            <p:cNvSpPr>
              <a:spLocks noChangeAspect="1" noChangeArrowheads="1"/>
            </p:cNvSpPr>
            <p:nvPr/>
          </p:nvSpPr>
          <p:spPr bwMode="auto">
            <a:xfrm>
              <a:off x="6788150" y="1965325"/>
              <a:ext cx="1085850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GB" sz="1200" b="1">
                  <a:solidFill>
                    <a:srgbClr val="000000"/>
                  </a:solidFill>
                  <a:latin typeface="Arial Narrow" pitchFamily="34" charset="0"/>
                </a:rPr>
                <a:t>backward nonlinear</a:t>
              </a:r>
              <a:endParaRPr lang="en-GB" sz="2800">
                <a:latin typeface="Arial Narrow" pitchFamily="34" charset="0"/>
              </a:endParaRPr>
            </a:p>
          </p:txBody>
        </p:sp>
        <p:sp>
          <p:nvSpPr>
            <p:cNvPr id="43091" name="Rectangle 80"/>
            <p:cNvSpPr>
              <a:spLocks noChangeAspect="1" noChangeArrowheads="1"/>
            </p:cNvSpPr>
            <p:nvPr/>
          </p:nvSpPr>
          <p:spPr bwMode="auto">
            <a:xfrm>
              <a:off x="6681788" y="3671888"/>
              <a:ext cx="1279525" cy="40640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92" name="Line 81"/>
            <p:cNvSpPr>
              <a:spLocks noChangeAspect="1" noChangeShapeType="1"/>
            </p:cNvSpPr>
            <p:nvPr/>
          </p:nvSpPr>
          <p:spPr bwMode="auto">
            <a:xfrm>
              <a:off x="6721475" y="3775075"/>
              <a:ext cx="222250" cy="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93" name="Freeform 82"/>
            <p:cNvSpPr>
              <a:spLocks noChangeAspect="1"/>
            </p:cNvSpPr>
            <p:nvPr/>
          </p:nvSpPr>
          <p:spPr bwMode="auto">
            <a:xfrm>
              <a:off x="6802438" y="3744913"/>
              <a:ext cx="53975" cy="58737"/>
            </a:xfrm>
            <a:custGeom>
              <a:avLst/>
              <a:gdLst>
                <a:gd name="T0" fmla="*/ 2147483647 w 46"/>
                <a:gd name="T1" fmla="*/ 0 h 46"/>
                <a:gd name="T2" fmla="*/ 2147483647 w 46"/>
                <a:gd name="T3" fmla="*/ 2147483647 h 46"/>
                <a:gd name="T4" fmla="*/ 2147483647 w 46"/>
                <a:gd name="T5" fmla="*/ 2147483647 h 46"/>
                <a:gd name="T6" fmla="*/ 0 w 46"/>
                <a:gd name="T7" fmla="*/ 2147483647 h 46"/>
                <a:gd name="T8" fmla="*/ 2147483647 w 46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46"/>
                <a:gd name="T17" fmla="*/ 46 w 46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46">
                  <a:moveTo>
                    <a:pt x="23" y="0"/>
                  </a:moveTo>
                  <a:lnTo>
                    <a:pt x="46" y="23"/>
                  </a:lnTo>
                  <a:lnTo>
                    <a:pt x="23" y="46"/>
                  </a:lnTo>
                  <a:lnTo>
                    <a:pt x="0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94" name="Rectangle 83"/>
            <p:cNvSpPr>
              <a:spLocks noChangeAspect="1" noChangeArrowheads="1"/>
            </p:cNvSpPr>
            <p:nvPr/>
          </p:nvSpPr>
          <p:spPr bwMode="auto">
            <a:xfrm>
              <a:off x="6972300" y="3708400"/>
              <a:ext cx="698500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GB" sz="1200">
                  <a:solidFill>
                    <a:srgbClr val="000000"/>
                  </a:solidFill>
                  <a:latin typeface="Arial Narrow" pitchFamily="34" charset="0"/>
                </a:rPr>
                <a:t>forward linear</a:t>
              </a:r>
              <a:endParaRPr lang="en-GB" sz="2800">
                <a:latin typeface="Arial Narrow" pitchFamily="34" charset="0"/>
              </a:endParaRPr>
            </a:p>
          </p:txBody>
        </p:sp>
        <p:sp>
          <p:nvSpPr>
            <p:cNvPr id="43095" name="Line 84"/>
            <p:cNvSpPr>
              <a:spLocks noChangeAspect="1" noChangeShapeType="1"/>
            </p:cNvSpPr>
            <p:nvPr/>
          </p:nvSpPr>
          <p:spPr bwMode="auto">
            <a:xfrm>
              <a:off x="6721475" y="3957638"/>
              <a:ext cx="222250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96" name="Rectangle 85"/>
            <p:cNvSpPr>
              <a:spLocks noChangeAspect="1" noChangeArrowheads="1"/>
            </p:cNvSpPr>
            <p:nvPr/>
          </p:nvSpPr>
          <p:spPr bwMode="auto">
            <a:xfrm>
              <a:off x="6802438" y="3929063"/>
              <a:ext cx="47625" cy="50800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97" name="Rectangle 86"/>
            <p:cNvSpPr>
              <a:spLocks noChangeAspect="1" noChangeArrowheads="1"/>
            </p:cNvSpPr>
            <p:nvPr/>
          </p:nvSpPr>
          <p:spPr bwMode="auto">
            <a:xfrm>
              <a:off x="6972300" y="3892550"/>
              <a:ext cx="892175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GB" sz="1200">
                  <a:solidFill>
                    <a:srgbClr val="000000"/>
                  </a:solidFill>
                  <a:latin typeface="Arial Narrow" pitchFamily="34" charset="0"/>
                </a:rPr>
                <a:t>forward nonlinear</a:t>
              </a:r>
              <a:endParaRPr lang="en-GB" sz="2800">
                <a:latin typeface="Arial Narrow" pitchFamily="34" charset="0"/>
              </a:endParaRPr>
            </a:p>
          </p:txBody>
        </p:sp>
      </p:grpSp>
      <p:sp>
        <p:nvSpPr>
          <p:cNvPr id="87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zh-TW" sz="3200">
                <a:ea typeface="新細明體" pitchFamily="18" charset="-120"/>
              </a:rPr>
              <a:t>Inference on model I </a:t>
            </a:r>
            <a:endParaRPr lang="en-GB" altLang="zh-TW" sz="3200">
              <a:ea typeface="新細明體" pitchFamily="18" charset="-120"/>
            </a:endParaRPr>
          </a:p>
        </p:txBody>
      </p:sp>
      <p:sp>
        <p:nvSpPr>
          <p:cNvPr id="43012" name="矩形 88"/>
          <p:cNvSpPr>
            <a:spLocks noChangeArrowheads="1"/>
          </p:cNvSpPr>
          <p:nvPr/>
        </p:nvSpPr>
        <p:spPr bwMode="auto">
          <a:xfrm>
            <a:off x="1143000" y="1428750"/>
            <a:ext cx="75009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GB" sz="2400"/>
              <a:t> Both forward and backward connections  are nonlinear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群組 191"/>
          <p:cNvGrpSpPr>
            <a:grpSpLocks/>
          </p:cNvGrpSpPr>
          <p:nvPr/>
        </p:nvGrpSpPr>
        <p:grpSpPr bwMode="auto">
          <a:xfrm>
            <a:off x="5357813" y="3571875"/>
            <a:ext cx="2786062" cy="2952750"/>
            <a:chOff x="5111778" y="692150"/>
            <a:chExt cx="2990850" cy="2881313"/>
          </a:xfrm>
        </p:grpSpPr>
        <p:sp>
          <p:nvSpPr>
            <p:cNvPr id="44219" name="Rectangle 2"/>
            <p:cNvSpPr>
              <a:spLocks noChangeAspect="1" noChangeArrowheads="1"/>
            </p:cNvSpPr>
            <p:nvPr/>
          </p:nvSpPr>
          <p:spPr bwMode="auto">
            <a:xfrm>
              <a:off x="5111778" y="3141663"/>
              <a:ext cx="2990850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GB" sz="1400" b="1">
                  <a:solidFill>
                    <a:srgbClr val="000000"/>
                  </a:solidFill>
                  <a:latin typeface="Arial Narrow" pitchFamily="34" charset="0"/>
                </a:rPr>
                <a:t>From 32 Hz (gamma) to 10 Hz (alpha) </a:t>
              </a:r>
            </a:p>
            <a:p>
              <a:pPr marL="342900" indent="-342900" algn="ctr">
                <a:spcBef>
                  <a:spcPct val="20000"/>
                </a:spcBef>
              </a:pPr>
              <a:r>
                <a:rPr lang="en-GB" sz="1200" b="1" i="1">
                  <a:solidFill>
                    <a:srgbClr val="000000"/>
                  </a:solidFill>
                  <a:latin typeface="Arial Narrow" pitchFamily="34" charset="0"/>
                </a:rPr>
                <a:t>t</a:t>
              </a:r>
              <a:r>
                <a:rPr lang="en-GB" sz="1200" b="1">
                  <a:solidFill>
                    <a:srgbClr val="000000"/>
                  </a:solidFill>
                  <a:latin typeface="Arial Narrow" pitchFamily="34" charset="0"/>
                </a:rPr>
                <a:t> = 4.72</a:t>
              </a:r>
              <a:r>
                <a:rPr lang="en-GB" sz="1200" b="1" i="1">
                  <a:solidFill>
                    <a:srgbClr val="000000"/>
                  </a:solidFill>
                  <a:latin typeface="Arial Narrow" pitchFamily="34" charset="0"/>
                </a:rPr>
                <a:t>; p</a:t>
              </a:r>
              <a:r>
                <a:rPr lang="en-GB" sz="1200" b="1">
                  <a:solidFill>
                    <a:srgbClr val="000000"/>
                  </a:solidFill>
                  <a:latin typeface="Arial Narrow" pitchFamily="34" charset="0"/>
                </a:rPr>
                <a:t> = 0.002</a:t>
              </a:r>
              <a:endParaRPr lang="en-GB" sz="1200" b="1">
                <a:latin typeface="Arial Narrow" pitchFamily="34" charset="0"/>
              </a:endParaRPr>
            </a:p>
          </p:txBody>
        </p:sp>
        <p:pic>
          <p:nvPicPr>
            <p:cNvPr id="4422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57903" y="1298575"/>
              <a:ext cx="1446212" cy="158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221" name="Text Box 4"/>
            <p:cNvSpPr txBox="1">
              <a:spLocks noChangeArrowheads="1"/>
            </p:cNvSpPr>
            <p:nvPr/>
          </p:nvSpPr>
          <p:spPr bwMode="auto">
            <a:xfrm>
              <a:off x="5776940" y="1054100"/>
              <a:ext cx="1543050" cy="244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GB" sz="1000">
                  <a:latin typeface="Arial Narrow" pitchFamily="34" charset="0"/>
                </a:rPr>
                <a:t>4      12      20      28      36      44      </a:t>
              </a:r>
            </a:p>
          </p:txBody>
        </p:sp>
        <p:sp>
          <p:nvSpPr>
            <p:cNvPr id="44222" name="Text Box 5"/>
            <p:cNvSpPr txBox="1">
              <a:spLocks noChangeArrowheads="1"/>
            </p:cNvSpPr>
            <p:nvPr/>
          </p:nvSpPr>
          <p:spPr bwMode="auto">
            <a:xfrm rot="-5400000">
              <a:off x="4843490" y="1911350"/>
              <a:ext cx="1801813" cy="2270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GB" sz="1000">
                  <a:latin typeface="Arial Narrow" pitchFamily="34" charset="0"/>
                </a:rPr>
                <a:t>44      36      28      20      12       4</a:t>
              </a:r>
            </a:p>
          </p:txBody>
        </p:sp>
        <p:sp>
          <p:nvSpPr>
            <p:cNvPr id="44223" name="Text Box 6"/>
            <p:cNvSpPr txBox="1">
              <a:spLocks noChangeArrowheads="1"/>
            </p:cNvSpPr>
            <p:nvPr/>
          </p:nvSpPr>
          <p:spPr bwMode="auto">
            <a:xfrm>
              <a:off x="5576915" y="692150"/>
              <a:ext cx="1939925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GB" sz="1400" b="1">
                  <a:latin typeface="Arial Narrow" pitchFamily="34" charset="0"/>
                </a:rPr>
                <a:t>SPM </a:t>
              </a:r>
              <a:r>
                <a:rPr lang="en-GB" sz="1400" b="1" i="1">
                  <a:latin typeface="Arial Narrow" pitchFamily="34" charset="0"/>
                </a:rPr>
                <a:t>t</a:t>
              </a:r>
              <a:r>
                <a:rPr lang="en-GB" sz="1400" b="1">
                  <a:latin typeface="Arial Narrow" pitchFamily="34" charset="0"/>
                </a:rPr>
                <a:t> </a:t>
              </a:r>
              <a:r>
                <a:rPr lang="en-GB" sz="1200" b="1">
                  <a:latin typeface="Arial Narrow" pitchFamily="34" charset="0"/>
                </a:rPr>
                <a:t>df 72; FWHM 7.8 x 6.5 Hz</a:t>
              </a:r>
            </a:p>
          </p:txBody>
        </p:sp>
        <p:sp>
          <p:nvSpPr>
            <p:cNvPr id="44224" name="Line 185"/>
            <p:cNvSpPr>
              <a:spLocks noChangeShapeType="1"/>
            </p:cNvSpPr>
            <p:nvPr/>
          </p:nvSpPr>
          <p:spPr bwMode="auto">
            <a:xfrm>
              <a:off x="6773890" y="1557338"/>
              <a:ext cx="0" cy="1511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25" name="Rectangle 186"/>
            <p:cNvSpPr>
              <a:spLocks noChangeArrowheads="1"/>
            </p:cNvSpPr>
            <p:nvPr/>
          </p:nvSpPr>
          <p:spPr bwMode="auto">
            <a:xfrm rot="-5400000">
              <a:off x="4571234" y="1859757"/>
              <a:ext cx="1944687" cy="330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GB" sz="1200" b="1">
                  <a:latin typeface="Arial Narrow" pitchFamily="34" charset="0"/>
                </a:rPr>
                <a:t>Frequency (Hz)</a:t>
              </a:r>
            </a:p>
          </p:txBody>
        </p:sp>
      </p:grpSp>
      <p:grpSp>
        <p:nvGrpSpPr>
          <p:cNvPr id="44035" name="群組 193"/>
          <p:cNvGrpSpPr>
            <a:grpSpLocks/>
          </p:cNvGrpSpPr>
          <p:nvPr/>
        </p:nvGrpSpPr>
        <p:grpSpPr bwMode="auto">
          <a:xfrm>
            <a:off x="1071563" y="3910013"/>
            <a:ext cx="3798887" cy="2447925"/>
            <a:chOff x="4702175" y="3716338"/>
            <a:chExt cx="3798888" cy="2447925"/>
          </a:xfrm>
        </p:grpSpPr>
        <p:sp>
          <p:nvSpPr>
            <p:cNvPr id="44038" name="Text Box 181"/>
            <p:cNvSpPr txBox="1">
              <a:spLocks noChangeArrowheads="1"/>
            </p:cNvSpPr>
            <p:nvPr/>
          </p:nvSpPr>
          <p:spPr bwMode="auto">
            <a:xfrm>
              <a:off x="7083425" y="5859463"/>
              <a:ext cx="1309688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GB" sz="1400" b="1">
                  <a:latin typeface="Arial Narrow" pitchFamily="34" charset="0"/>
                </a:rPr>
                <a:t>Right hemisphere</a:t>
              </a:r>
              <a:endParaRPr lang="en-GB" sz="1200">
                <a:latin typeface="Arial Narrow" pitchFamily="34" charset="0"/>
              </a:endParaRPr>
            </a:p>
          </p:txBody>
        </p:sp>
        <p:sp>
          <p:nvSpPr>
            <p:cNvPr id="44039" name="Text Box 182"/>
            <p:cNvSpPr txBox="1">
              <a:spLocks noChangeArrowheads="1"/>
            </p:cNvSpPr>
            <p:nvPr/>
          </p:nvSpPr>
          <p:spPr bwMode="auto">
            <a:xfrm>
              <a:off x="5099050" y="5859463"/>
              <a:ext cx="1212850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GB" sz="1400" b="1">
                  <a:latin typeface="Arial Narrow" pitchFamily="34" charset="0"/>
                </a:rPr>
                <a:t>Left hemisphere</a:t>
              </a:r>
              <a:endParaRPr lang="en-GB" sz="1200">
                <a:latin typeface="Arial Narrow" pitchFamily="34" charset="0"/>
              </a:endParaRPr>
            </a:p>
          </p:txBody>
        </p:sp>
        <p:grpSp>
          <p:nvGrpSpPr>
            <p:cNvPr id="44040" name="Group 188"/>
            <p:cNvGrpSpPr>
              <a:grpSpLocks/>
            </p:cNvGrpSpPr>
            <p:nvPr/>
          </p:nvGrpSpPr>
          <p:grpSpPr bwMode="auto">
            <a:xfrm>
              <a:off x="6718300" y="3716338"/>
              <a:ext cx="1782763" cy="2132012"/>
              <a:chOff x="1666" y="2359"/>
              <a:chExt cx="1123" cy="1343"/>
            </a:xfrm>
          </p:grpSpPr>
          <p:sp>
            <p:nvSpPr>
              <p:cNvPr id="44131" name="Rectangle 94"/>
              <p:cNvSpPr>
                <a:spLocks noChangeArrowheads="1"/>
              </p:cNvSpPr>
              <p:nvPr/>
            </p:nvSpPr>
            <p:spPr bwMode="auto">
              <a:xfrm>
                <a:off x="1821" y="2390"/>
                <a:ext cx="968" cy="1266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2" name="Line 95"/>
              <p:cNvSpPr>
                <a:spLocks noChangeShapeType="1"/>
              </p:cNvSpPr>
              <p:nvPr/>
            </p:nvSpPr>
            <p:spPr bwMode="auto">
              <a:xfrm>
                <a:off x="1821" y="2390"/>
                <a:ext cx="96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33" name="Freeform 96"/>
              <p:cNvSpPr>
                <a:spLocks/>
              </p:cNvSpPr>
              <p:nvPr/>
            </p:nvSpPr>
            <p:spPr bwMode="auto">
              <a:xfrm>
                <a:off x="1821" y="2390"/>
                <a:ext cx="968" cy="1266"/>
              </a:xfrm>
              <a:custGeom>
                <a:avLst/>
                <a:gdLst>
                  <a:gd name="T0" fmla="*/ 0 w 217"/>
                  <a:gd name="T1" fmla="*/ 1227126 h 320"/>
                  <a:gd name="T2" fmla="*/ 1709823 w 217"/>
                  <a:gd name="T3" fmla="*/ 1227126 h 320"/>
                  <a:gd name="T4" fmla="*/ 1709823 w 217"/>
                  <a:gd name="T5" fmla="*/ 0 h 320"/>
                  <a:gd name="T6" fmla="*/ 0 60000 65536"/>
                  <a:gd name="T7" fmla="*/ 0 60000 65536"/>
                  <a:gd name="T8" fmla="*/ 0 60000 65536"/>
                  <a:gd name="T9" fmla="*/ 0 w 217"/>
                  <a:gd name="T10" fmla="*/ 0 h 320"/>
                  <a:gd name="T11" fmla="*/ 217 w 217"/>
                  <a:gd name="T12" fmla="*/ 320 h 3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" h="320">
                    <a:moveTo>
                      <a:pt x="0" y="320"/>
                    </a:moveTo>
                    <a:lnTo>
                      <a:pt x="217" y="320"/>
                    </a:lnTo>
                    <a:lnTo>
                      <a:pt x="21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4" name="Line 97"/>
              <p:cNvSpPr>
                <a:spLocks noChangeShapeType="1"/>
              </p:cNvSpPr>
              <p:nvPr/>
            </p:nvSpPr>
            <p:spPr bwMode="auto">
              <a:xfrm flipV="1">
                <a:off x="1821" y="2390"/>
                <a:ext cx="0" cy="12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35" name="Line 98"/>
              <p:cNvSpPr>
                <a:spLocks noChangeShapeType="1"/>
              </p:cNvSpPr>
              <p:nvPr/>
            </p:nvSpPr>
            <p:spPr bwMode="auto">
              <a:xfrm>
                <a:off x="1821" y="3656"/>
                <a:ext cx="96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36" name="Line 99"/>
              <p:cNvSpPr>
                <a:spLocks noChangeShapeType="1"/>
              </p:cNvSpPr>
              <p:nvPr/>
            </p:nvSpPr>
            <p:spPr bwMode="auto">
              <a:xfrm flipV="1">
                <a:off x="1821" y="2390"/>
                <a:ext cx="0" cy="12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37" name="Line 100"/>
              <p:cNvSpPr>
                <a:spLocks noChangeShapeType="1"/>
              </p:cNvSpPr>
              <p:nvPr/>
            </p:nvSpPr>
            <p:spPr bwMode="auto">
              <a:xfrm flipV="1">
                <a:off x="1821" y="3641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38" name="Line 101"/>
              <p:cNvSpPr>
                <a:spLocks noChangeShapeType="1"/>
              </p:cNvSpPr>
              <p:nvPr/>
            </p:nvSpPr>
            <p:spPr bwMode="auto">
              <a:xfrm>
                <a:off x="1821" y="2390"/>
                <a:ext cx="0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39" name="Line 102"/>
              <p:cNvSpPr>
                <a:spLocks noChangeShapeType="1"/>
              </p:cNvSpPr>
              <p:nvPr/>
            </p:nvSpPr>
            <p:spPr bwMode="auto">
              <a:xfrm flipV="1">
                <a:off x="1983" y="3641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40" name="Line 103"/>
              <p:cNvSpPr>
                <a:spLocks noChangeShapeType="1"/>
              </p:cNvSpPr>
              <p:nvPr/>
            </p:nvSpPr>
            <p:spPr bwMode="auto">
              <a:xfrm>
                <a:off x="1983" y="2390"/>
                <a:ext cx="0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41" name="Line 104"/>
              <p:cNvSpPr>
                <a:spLocks noChangeShapeType="1"/>
              </p:cNvSpPr>
              <p:nvPr/>
            </p:nvSpPr>
            <p:spPr bwMode="auto">
              <a:xfrm flipV="1">
                <a:off x="2142" y="3641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42" name="Line 105"/>
              <p:cNvSpPr>
                <a:spLocks noChangeShapeType="1"/>
              </p:cNvSpPr>
              <p:nvPr/>
            </p:nvSpPr>
            <p:spPr bwMode="auto">
              <a:xfrm>
                <a:off x="2142" y="2390"/>
                <a:ext cx="0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43" name="Line 106"/>
              <p:cNvSpPr>
                <a:spLocks noChangeShapeType="1"/>
              </p:cNvSpPr>
              <p:nvPr/>
            </p:nvSpPr>
            <p:spPr bwMode="auto">
              <a:xfrm flipV="1">
                <a:off x="2303" y="3641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44" name="Line 107"/>
              <p:cNvSpPr>
                <a:spLocks noChangeShapeType="1"/>
              </p:cNvSpPr>
              <p:nvPr/>
            </p:nvSpPr>
            <p:spPr bwMode="auto">
              <a:xfrm>
                <a:off x="2303" y="2390"/>
                <a:ext cx="0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45" name="Line 108"/>
              <p:cNvSpPr>
                <a:spLocks noChangeShapeType="1"/>
              </p:cNvSpPr>
              <p:nvPr/>
            </p:nvSpPr>
            <p:spPr bwMode="auto">
              <a:xfrm flipV="1">
                <a:off x="2464" y="3641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46" name="Line 109"/>
              <p:cNvSpPr>
                <a:spLocks noChangeShapeType="1"/>
              </p:cNvSpPr>
              <p:nvPr/>
            </p:nvSpPr>
            <p:spPr bwMode="auto">
              <a:xfrm>
                <a:off x="2464" y="2390"/>
                <a:ext cx="0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47" name="Line 110"/>
              <p:cNvSpPr>
                <a:spLocks noChangeShapeType="1"/>
              </p:cNvSpPr>
              <p:nvPr/>
            </p:nvSpPr>
            <p:spPr bwMode="auto">
              <a:xfrm flipV="1">
                <a:off x="2624" y="3641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48" name="Line 111"/>
              <p:cNvSpPr>
                <a:spLocks noChangeShapeType="1"/>
              </p:cNvSpPr>
              <p:nvPr/>
            </p:nvSpPr>
            <p:spPr bwMode="auto">
              <a:xfrm>
                <a:off x="2624" y="2390"/>
                <a:ext cx="0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49" name="Line 112"/>
              <p:cNvSpPr>
                <a:spLocks noChangeShapeType="1"/>
              </p:cNvSpPr>
              <p:nvPr/>
            </p:nvSpPr>
            <p:spPr bwMode="auto">
              <a:xfrm flipV="1">
                <a:off x="2789" y="3641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50" name="Line 113"/>
              <p:cNvSpPr>
                <a:spLocks noChangeShapeType="1"/>
              </p:cNvSpPr>
              <p:nvPr/>
            </p:nvSpPr>
            <p:spPr bwMode="auto">
              <a:xfrm>
                <a:off x="2789" y="2390"/>
                <a:ext cx="0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51" name="Line 114"/>
              <p:cNvSpPr>
                <a:spLocks noChangeShapeType="1"/>
              </p:cNvSpPr>
              <p:nvPr/>
            </p:nvSpPr>
            <p:spPr bwMode="auto">
              <a:xfrm>
                <a:off x="1821" y="3656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52" name="Line 115"/>
              <p:cNvSpPr>
                <a:spLocks noChangeShapeType="1"/>
              </p:cNvSpPr>
              <p:nvPr/>
            </p:nvSpPr>
            <p:spPr bwMode="auto">
              <a:xfrm flipH="1">
                <a:off x="2770" y="3656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53" name="Rectangle 116"/>
              <p:cNvSpPr>
                <a:spLocks noChangeArrowheads="1"/>
              </p:cNvSpPr>
              <p:nvPr/>
            </p:nvSpPr>
            <p:spPr bwMode="auto">
              <a:xfrm>
                <a:off x="1693" y="3625"/>
                <a:ext cx="90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GB" sz="800">
                    <a:solidFill>
                      <a:srgbClr val="000000"/>
                    </a:solidFill>
                    <a:latin typeface="Arial Narrow" pitchFamily="34" charset="0"/>
                  </a:rPr>
                  <a:t>-0.1</a:t>
                </a:r>
                <a:endParaRPr lang="en-GB" sz="800">
                  <a:latin typeface="Arial Narrow" pitchFamily="34" charset="0"/>
                </a:endParaRPr>
              </a:p>
            </p:txBody>
          </p:sp>
          <p:sp>
            <p:nvSpPr>
              <p:cNvPr id="44154" name="Line 117"/>
              <p:cNvSpPr>
                <a:spLocks noChangeShapeType="1"/>
              </p:cNvSpPr>
              <p:nvPr/>
            </p:nvSpPr>
            <p:spPr bwMode="auto">
              <a:xfrm>
                <a:off x="1821" y="3530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55" name="Line 118"/>
              <p:cNvSpPr>
                <a:spLocks noChangeShapeType="1"/>
              </p:cNvSpPr>
              <p:nvPr/>
            </p:nvSpPr>
            <p:spPr bwMode="auto">
              <a:xfrm flipH="1">
                <a:off x="2770" y="3530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56" name="Rectangle 119"/>
              <p:cNvSpPr>
                <a:spLocks noChangeArrowheads="1"/>
              </p:cNvSpPr>
              <p:nvPr/>
            </p:nvSpPr>
            <p:spPr bwMode="auto">
              <a:xfrm>
                <a:off x="1666" y="3498"/>
                <a:ext cx="119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GB" sz="800">
                    <a:solidFill>
                      <a:srgbClr val="000000"/>
                    </a:solidFill>
                    <a:latin typeface="Arial Narrow" pitchFamily="34" charset="0"/>
                  </a:rPr>
                  <a:t>-0.08</a:t>
                </a:r>
                <a:endParaRPr lang="en-GB" sz="800">
                  <a:latin typeface="Arial Narrow" pitchFamily="34" charset="0"/>
                </a:endParaRPr>
              </a:p>
            </p:txBody>
          </p:sp>
          <p:sp>
            <p:nvSpPr>
              <p:cNvPr id="44157" name="Line 120"/>
              <p:cNvSpPr>
                <a:spLocks noChangeShapeType="1"/>
              </p:cNvSpPr>
              <p:nvPr/>
            </p:nvSpPr>
            <p:spPr bwMode="auto">
              <a:xfrm>
                <a:off x="1821" y="3403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58" name="Line 121"/>
              <p:cNvSpPr>
                <a:spLocks noChangeShapeType="1"/>
              </p:cNvSpPr>
              <p:nvPr/>
            </p:nvSpPr>
            <p:spPr bwMode="auto">
              <a:xfrm flipH="1">
                <a:off x="2770" y="3403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59" name="Rectangle 122"/>
              <p:cNvSpPr>
                <a:spLocks noChangeArrowheads="1"/>
              </p:cNvSpPr>
              <p:nvPr/>
            </p:nvSpPr>
            <p:spPr bwMode="auto">
              <a:xfrm>
                <a:off x="1666" y="3371"/>
                <a:ext cx="119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GB" sz="800">
                    <a:solidFill>
                      <a:srgbClr val="000000"/>
                    </a:solidFill>
                    <a:latin typeface="Arial Narrow" pitchFamily="34" charset="0"/>
                  </a:rPr>
                  <a:t>-0.06</a:t>
                </a:r>
                <a:endParaRPr lang="en-GB" sz="800">
                  <a:latin typeface="Arial Narrow" pitchFamily="34" charset="0"/>
                </a:endParaRPr>
              </a:p>
            </p:txBody>
          </p:sp>
          <p:sp>
            <p:nvSpPr>
              <p:cNvPr id="44160" name="Line 123"/>
              <p:cNvSpPr>
                <a:spLocks noChangeShapeType="1"/>
              </p:cNvSpPr>
              <p:nvPr/>
            </p:nvSpPr>
            <p:spPr bwMode="auto">
              <a:xfrm>
                <a:off x="1821" y="3277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61" name="Line 124"/>
              <p:cNvSpPr>
                <a:spLocks noChangeShapeType="1"/>
              </p:cNvSpPr>
              <p:nvPr/>
            </p:nvSpPr>
            <p:spPr bwMode="auto">
              <a:xfrm flipH="1">
                <a:off x="2770" y="3277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62" name="Rectangle 125"/>
              <p:cNvSpPr>
                <a:spLocks noChangeArrowheads="1"/>
              </p:cNvSpPr>
              <p:nvPr/>
            </p:nvSpPr>
            <p:spPr bwMode="auto">
              <a:xfrm>
                <a:off x="1666" y="3244"/>
                <a:ext cx="119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GB" sz="800">
                    <a:solidFill>
                      <a:srgbClr val="000000"/>
                    </a:solidFill>
                    <a:latin typeface="Arial Narrow" pitchFamily="34" charset="0"/>
                  </a:rPr>
                  <a:t>-0.04</a:t>
                </a:r>
                <a:endParaRPr lang="en-GB" sz="800">
                  <a:latin typeface="Arial Narrow" pitchFamily="34" charset="0"/>
                </a:endParaRPr>
              </a:p>
            </p:txBody>
          </p:sp>
          <p:sp>
            <p:nvSpPr>
              <p:cNvPr id="44163" name="Line 126"/>
              <p:cNvSpPr>
                <a:spLocks noChangeShapeType="1"/>
              </p:cNvSpPr>
              <p:nvPr/>
            </p:nvSpPr>
            <p:spPr bwMode="auto">
              <a:xfrm>
                <a:off x="1821" y="3150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64" name="Line 127"/>
              <p:cNvSpPr>
                <a:spLocks noChangeShapeType="1"/>
              </p:cNvSpPr>
              <p:nvPr/>
            </p:nvSpPr>
            <p:spPr bwMode="auto">
              <a:xfrm flipH="1">
                <a:off x="2770" y="3150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65" name="Rectangle 128"/>
              <p:cNvSpPr>
                <a:spLocks noChangeArrowheads="1"/>
              </p:cNvSpPr>
              <p:nvPr/>
            </p:nvSpPr>
            <p:spPr bwMode="auto">
              <a:xfrm>
                <a:off x="1666" y="3119"/>
                <a:ext cx="119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GB" sz="800">
                    <a:solidFill>
                      <a:srgbClr val="000000"/>
                    </a:solidFill>
                    <a:latin typeface="Arial Narrow" pitchFamily="34" charset="0"/>
                  </a:rPr>
                  <a:t>-0.02</a:t>
                </a:r>
                <a:endParaRPr lang="en-GB" sz="800">
                  <a:latin typeface="Arial Narrow" pitchFamily="34" charset="0"/>
                </a:endParaRPr>
              </a:p>
            </p:txBody>
          </p:sp>
          <p:sp>
            <p:nvSpPr>
              <p:cNvPr id="44166" name="Line 129"/>
              <p:cNvSpPr>
                <a:spLocks noChangeShapeType="1"/>
              </p:cNvSpPr>
              <p:nvPr/>
            </p:nvSpPr>
            <p:spPr bwMode="auto">
              <a:xfrm>
                <a:off x="1821" y="3023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67" name="Line 130"/>
              <p:cNvSpPr>
                <a:spLocks noChangeShapeType="1"/>
              </p:cNvSpPr>
              <p:nvPr/>
            </p:nvSpPr>
            <p:spPr bwMode="auto">
              <a:xfrm flipH="1">
                <a:off x="2770" y="3023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68" name="Rectangle 131"/>
              <p:cNvSpPr>
                <a:spLocks noChangeArrowheads="1"/>
              </p:cNvSpPr>
              <p:nvPr/>
            </p:nvSpPr>
            <p:spPr bwMode="auto">
              <a:xfrm>
                <a:off x="1757" y="2992"/>
                <a:ext cx="29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GB" sz="800">
                    <a:solidFill>
                      <a:srgbClr val="000000"/>
                    </a:solidFill>
                    <a:latin typeface="Arial Narrow" pitchFamily="34" charset="0"/>
                  </a:rPr>
                  <a:t>0</a:t>
                </a:r>
                <a:endParaRPr lang="en-GB" sz="800">
                  <a:latin typeface="Arial Narrow" pitchFamily="34" charset="0"/>
                </a:endParaRPr>
              </a:p>
            </p:txBody>
          </p:sp>
          <p:sp>
            <p:nvSpPr>
              <p:cNvPr id="44169" name="Line 132"/>
              <p:cNvSpPr>
                <a:spLocks noChangeShapeType="1"/>
              </p:cNvSpPr>
              <p:nvPr/>
            </p:nvSpPr>
            <p:spPr bwMode="auto">
              <a:xfrm>
                <a:off x="1821" y="2896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70" name="Line 133"/>
              <p:cNvSpPr>
                <a:spLocks noChangeShapeType="1"/>
              </p:cNvSpPr>
              <p:nvPr/>
            </p:nvSpPr>
            <p:spPr bwMode="auto">
              <a:xfrm flipH="1">
                <a:off x="2770" y="2896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71" name="Rectangle 134"/>
              <p:cNvSpPr>
                <a:spLocks noChangeArrowheads="1"/>
              </p:cNvSpPr>
              <p:nvPr/>
            </p:nvSpPr>
            <p:spPr bwMode="auto">
              <a:xfrm>
                <a:off x="1683" y="2865"/>
                <a:ext cx="10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GB" sz="800">
                    <a:solidFill>
                      <a:srgbClr val="000000"/>
                    </a:solidFill>
                    <a:latin typeface="Arial Narrow" pitchFamily="34" charset="0"/>
                  </a:rPr>
                  <a:t>0.02</a:t>
                </a:r>
                <a:endParaRPr lang="en-GB" sz="800">
                  <a:latin typeface="Arial Narrow" pitchFamily="34" charset="0"/>
                </a:endParaRPr>
              </a:p>
            </p:txBody>
          </p:sp>
          <p:sp>
            <p:nvSpPr>
              <p:cNvPr id="44172" name="Line 135"/>
              <p:cNvSpPr>
                <a:spLocks noChangeShapeType="1"/>
              </p:cNvSpPr>
              <p:nvPr/>
            </p:nvSpPr>
            <p:spPr bwMode="auto">
              <a:xfrm>
                <a:off x="1821" y="2766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73" name="Line 136"/>
              <p:cNvSpPr>
                <a:spLocks noChangeShapeType="1"/>
              </p:cNvSpPr>
              <p:nvPr/>
            </p:nvSpPr>
            <p:spPr bwMode="auto">
              <a:xfrm flipH="1">
                <a:off x="2770" y="2766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74" name="Rectangle 137"/>
              <p:cNvSpPr>
                <a:spLocks noChangeArrowheads="1"/>
              </p:cNvSpPr>
              <p:nvPr/>
            </p:nvSpPr>
            <p:spPr bwMode="auto">
              <a:xfrm>
                <a:off x="1683" y="2735"/>
                <a:ext cx="10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GB" sz="800">
                    <a:solidFill>
                      <a:srgbClr val="000000"/>
                    </a:solidFill>
                    <a:latin typeface="Arial Narrow" pitchFamily="34" charset="0"/>
                  </a:rPr>
                  <a:t>0.04</a:t>
                </a:r>
                <a:endParaRPr lang="en-GB" sz="800">
                  <a:latin typeface="Arial Narrow" pitchFamily="34" charset="0"/>
                </a:endParaRPr>
              </a:p>
            </p:txBody>
          </p:sp>
          <p:sp>
            <p:nvSpPr>
              <p:cNvPr id="44175" name="Line 138"/>
              <p:cNvSpPr>
                <a:spLocks noChangeShapeType="1"/>
              </p:cNvSpPr>
              <p:nvPr/>
            </p:nvSpPr>
            <p:spPr bwMode="auto">
              <a:xfrm>
                <a:off x="1821" y="2644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76" name="Line 139"/>
              <p:cNvSpPr>
                <a:spLocks noChangeShapeType="1"/>
              </p:cNvSpPr>
              <p:nvPr/>
            </p:nvSpPr>
            <p:spPr bwMode="auto">
              <a:xfrm flipH="1">
                <a:off x="2770" y="2644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77" name="Rectangle 140"/>
              <p:cNvSpPr>
                <a:spLocks noChangeArrowheads="1"/>
              </p:cNvSpPr>
              <p:nvPr/>
            </p:nvSpPr>
            <p:spPr bwMode="auto">
              <a:xfrm>
                <a:off x="1683" y="2611"/>
                <a:ext cx="10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GB" sz="800">
                    <a:solidFill>
                      <a:srgbClr val="000000"/>
                    </a:solidFill>
                    <a:latin typeface="Arial Narrow" pitchFamily="34" charset="0"/>
                  </a:rPr>
                  <a:t>0.06</a:t>
                </a:r>
                <a:endParaRPr lang="en-GB" sz="800">
                  <a:latin typeface="Arial Narrow" pitchFamily="34" charset="0"/>
                </a:endParaRPr>
              </a:p>
            </p:txBody>
          </p:sp>
          <p:sp>
            <p:nvSpPr>
              <p:cNvPr id="44178" name="Line 141"/>
              <p:cNvSpPr>
                <a:spLocks noChangeShapeType="1"/>
              </p:cNvSpPr>
              <p:nvPr/>
            </p:nvSpPr>
            <p:spPr bwMode="auto">
              <a:xfrm>
                <a:off x="1821" y="2517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79" name="Line 142"/>
              <p:cNvSpPr>
                <a:spLocks noChangeShapeType="1"/>
              </p:cNvSpPr>
              <p:nvPr/>
            </p:nvSpPr>
            <p:spPr bwMode="auto">
              <a:xfrm flipH="1">
                <a:off x="2770" y="2517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80" name="Rectangle 143"/>
              <p:cNvSpPr>
                <a:spLocks noChangeArrowheads="1"/>
              </p:cNvSpPr>
              <p:nvPr/>
            </p:nvSpPr>
            <p:spPr bwMode="auto">
              <a:xfrm>
                <a:off x="1683" y="2486"/>
                <a:ext cx="10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GB" sz="800">
                    <a:solidFill>
                      <a:srgbClr val="000000"/>
                    </a:solidFill>
                    <a:latin typeface="Arial Narrow" pitchFamily="34" charset="0"/>
                  </a:rPr>
                  <a:t>0.08</a:t>
                </a:r>
                <a:endParaRPr lang="en-GB" sz="800">
                  <a:latin typeface="Arial Narrow" pitchFamily="34" charset="0"/>
                </a:endParaRPr>
              </a:p>
            </p:txBody>
          </p:sp>
          <p:sp>
            <p:nvSpPr>
              <p:cNvPr id="44181" name="Line 144"/>
              <p:cNvSpPr>
                <a:spLocks noChangeShapeType="1"/>
              </p:cNvSpPr>
              <p:nvPr/>
            </p:nvSpPr>
            <p:spPr bwMode="auto">
              <a:xfrm>
                <a:off x="1821" y="2390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82" name="Line 145"/>
              <p:cNvSpPr>
                <a:spLocks noChangeShapeType="1"/>
              </p:cNvSpPr>
              <p:nvPr/>
            </p:nvSpPr>
            <p:spPr bwMode="auto">
              <a:xfrm flipH="1">
                <a:off x="2770" y="2390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83" name="Rectangle 146"/>
              <p:cNvSpPr>
                <a:spLocks noChangeArrowheads="1"/>
              </p:cNvSpPr>
              <p:nvPr/>
            </p:nvSpPr>
            <p:spPr bwMode="auto">
              <a:xfrm>
                <a:off x="1710" y="2359"/>
                <a:ext cx="7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GB" sz="800">
                    <a:solidFill>
                      <a:srgbClr val="000000"/>
                    </a:solidFill>
                    <a:latin typeface="Arial Narrow" pitchFamily="34" charset="0"/>
                  </a:rPr>
                  <a:t>0.1</a:t>
                </a:r>
                <a:endParaRPr lang="en-GB" sz="800">
                  <a:latin typeface="Arial Narrow" pitchFamily="34" charset="0"/>
                </a:endParaRPr>
              </a:p>
            </p:txBody>
          </p:sp>
          <p:sp>
            <p:nvSpPr>
              <p:cNvPr id="44184" name="Line 147"/>
              <p:cNvSpPr>
                <a:spLocks noChangeShapeType="1"/>
              </p:cNvSpPr>
              <p:nvPr/>
            </p:nvSpPr>
            <p:spPr bwMode="auto">
              <a:xfrm>
                <a:off x="1821" y="2390"/>
                <a:ext cx="96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85" name="Freeform 148"/>
              <p:cNvSpPr>
                <a:spLocks/>
              </p:cNvSpPr>
              <p:nvPr/>
            </p:nvSpPr>
            <p:spPr bwMode="auto">
              <a:xfrm>
                <a:off x="1821" y="2390"/>
                <a:ext cx="968" cy="1266"/>
              </a:xfrm>
              <a:custGeom>
                <a:avLst/>
                <a:gdLst>
                  <a:gd name="T0" fmla="*/ 0 w 217"/>
                  <a:gd name="T1" fmla="*/ 1227126 h 320"/>
                  <a:gd name="T2" fmla="*/ 1709823 w 217"/>
                  <a:gd name="T3" fmla="*/ 1227126 h 320"/>
                  <a:gd name="T4" fmla="*/ 1709823 w 217"/>
                  <a:gd name="T5" fmla="*/ 0 h 320"/>
                  <a:gd name="T6" fmla="*/ 0 60000 65536"/>
                  <a:gd name="T7" fmla="*/ 0 60000 65536"/>
                  <a:gd name="T8" fmla="*/ 0 60000 65536"/>
                  <a:gd name="T9" fmla="*/ 0 w 217"/>
                  <a:gd name="T10" fmla="*/ 0 h 320"/>
                  <a:gd name="T11" fmla="*/ 217 w 217"/>
                  <a:gd name="T12" fmla="*/ 320 h 3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" h="320">
                    <a:moveTo>
                      <a:pt x="0" y="320"/>
                    </a:moveTo>
                    <a:lnTo>
                      <a:pt x="217" y="320"/>
                    </a:lnTo>
                    <a:lnTo>
                      <a:pt x="21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6" name="Line 149"/>
              <p:cNvSpPr>
                <a:spLocks noChangeShapeType="1"/>
              </p:cNvSpPr>
              <p:nvPr/>
            </p:nvSpPr>
            <p:spPr bwMode="auto">
              <a:xfrm flipV="1">
                <a:off x="1821" y="2390"/>
                <a:ext cx="0" cy="12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87" name="Line 150"/>
              <p:cNvSpPr>
                <a:spLocks noChangeShapeType="1"/>
              </p:cNvSpPr>
              <p:nvPr/>
            </p:nvSpPr>
            <p:spPr bwMode="auto">
              <a:xfrm>
                <a:off x="2142" y="2980"/>
                <a:ext cx="322" cy="56"/>
              </a:xfrm>
              <a:prstGeom prst="line">
                <a:avLst/>
              </a:prstGeom>
              <a:noFill/>
              <a:ln w="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88" name="Line 151"/>
              <p:cNvSpPr>
                <a:spLocks noChangeShapeType="1"/>
              </p:cNvSpPr>
              <p:nvPr/>
            </p:nvSpPr>
            <p:spPr bwMode="auto">
              <a:xfrm>
                <a:off x="2142" y="2924"/>
                <a:ext cx="322" cy="143"/>
              </a:xfrm>
              <a:prstGeom prst="line">
                <a:avLst/>
              </a:prstGeom>
              <a:noFill/>
              <a:ln w="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89" name="Line 152"/>
              <p:cNvSpPr>
                <a:spLocks noChangeShapeType="1"/>
              </p:cNvSpPr>
              <p:nvPr/>
            </p:nvSpPr>
            <p:spPr bwMode="auto">
              <a:xfrm>
                <a:off x="2142" y="2862"/>
                <a:ext cx="322" cy="335"/>
              </a:xfrm>
              <a:prstGeom prst="line">
                <a:avLst/>
              </a:prstGeom>
              <a:noFill/>
              <a:ln w="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90" name="Line 153"/>
              <p:cNvSpPr>
                <a:spLocks noChangeShapeType="1"/>
              </p:cNvSpPr>
              <p:nvPr/>
            </p:nvSpPr>
            <p:spPr bwMode="auto">
              <a:xfrm>
                <a:off x="2142" y="3000"/>
                <a:ext cx="322" cy="174"/>
              </a:xfrm>
              <a:prstGeom prst="line">
                <a:avLst/>
              </a:prstGeom>
              <a:noFill/>
              <a:ln w="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91" name="Line 154"/>
              <p:cNvSpPr>
                <a:spLocks noChangeShapeType="1"/>
              </p:cNvSpPr>
              <p:nvPr/>
            </p:nvSpPr>
            <p:spPr bwMode="auto">
              <a:xfrm>
                <a:off x="2142" y="2976"/>
                <a:ext cx="322" cy="234"/>
              </a:xfrm>
              <a:prstGeom prst="line">
                <a:avLst/>
              </a:prstGeom>
              <a:noFill/>
              <a:ln w="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92" name="Line 155"/>
              <p:cNvSpPr>
                <a:spLocks noChangeShapeType="1"/>
              </p:cNvSpPr>
              <p:nvPr/>
            </p:nvSpPr>
            <p:spPr bwMode="auto">
              <a:xfrm>
                <a:off x="2142" y="3119"/>
                <a:ext cx="322" cy="39"/>
              </a:xfrm>
              <a:prstGeom prst="line">
                <a:avLst/>
              </a:prstGeom>
              <a:noFill/>
              <a:ln w="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93" name="Line 156"/>
              <p:cNvSpPr>
                <a:spLocks noChangeShapeType="1"/>
              </p:cNvSpPr>
              <p:nvPr/>
            </p:nvSpPr>
            <p:spPr bwMode="auto">
              <a:xfrm>
                <a:off x="2142" y="2937"/>
                <a:ext cx="322" cy="185"/>
              </a:xfrm>
              <a:prstGeom prst="line">
                <a:avLst/>
              </a:prstGeom>
              <a:noFill/>
              <a:ln w="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94" name="Line 157"/>
              <p:cNvSpPr>
                <a:spLocks noChangeShapeType="1"/>
              </p:cNvSpPr>
              <p:nvPr/>
            </p:nvSpPr>
            <p:spPr bwMode="auto">
              <a:xfrm>
                <a:off x="2142" y="2992"/>
                <a:ext cx="322" cy="252"/>
              </a:xfrm>
              <a:prstGeom prst="line">
                <a:avLst/>
              </a:prstGeom>
              <a:noFill/>
              <a:ln w="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95" name="Line 158"/>
              <p:cNvSpPr>
                <a:spLocks noChangeShapeType="1"/>
              </p:cNvSpPr>
              <p:nvPr/>
            </p:nvSpPr>
            <p:spPr bwMode="auto">
              <a:xfrm>
                <a:off x="2142" y="2854"/>
                <a:ext cx="322" cy="371"/>
              </a:xfrm>
              <a:prstGeom prst="line">
                <a:avLst/>
              </a:prstGeom>
              <a:noFill/>
              <a:ln w="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96" name="Line 159"/>
              <p:cNvSpPr>
                <a:spLocks noChangeShapeType="1"/>
              </p:cNvSpPr>
              <p:nvPr/>
            </p:nvSpPr>
            <p:spPr bwMode="auto">
              <a:xfrm flipV="1">
                <a:off x="2142" y="3150"/>
                <a:ext cx="322" cy="102"/>
              </a:xfrm>
              <a:prstGeom prst="line">
                <a:avLst/>
              </a:prstGeom>
              <a:noFill/>
              <a:ln w="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97" name="Oval 160"/>
              <p:cNvSpPr>
                <a:spLocks noChangeArrowheads="1"/>
              </p:cNvSpPr>
              <p:nvPr/>
            </p:nvSpPr>
            <p:spPr bwMode="auto">
              <a:xfrm>
                <a:off x="2130" y="2968"/>
                <a:ext cx="36" cy="3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98" name="Oval 161"/>
              <p:cNvSpPr>
                <a:spLocks noChangeArrowheads="1"/>
              </p:cNvSpPr>
              <p:nvPr/>
            </p:nvSpPr>
            <p:spPr bwMode="auto">
              <a:xfrm>
                <a:off x="2450" y="3023"/>
                <a:ext cx="36" cy="3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99" name="Oval 162"/>
              <p:cNvSpPr>
                <a:spLocks noChangeArrowheads="1"/>
              </p:cNvSpPr>
              <p:nvPr/>
            </p:nvSpPr>
            <p:spPr bwMode="auto">
              <a:xfrm>
                <a:off x="2130" y="2912"/>
                <a:ext cx="36" cy="3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0" name="Oval 163"/>
              <p:cNvSpPr>
                <a:spLocks noChangeArrowheads="1"/>
              </p:cNvSpPr>
              <p:nvPr/>
            </p:nvSpPr>
            <p:spPr bwMode="auto">
              <a:xfrm>
                <a:off x="2450" y="3055"/>
                <a:ext cx="36" cy="31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1" name="Oval 164"/>
              <p:cNvSpPr>
                <a:spLocks noChangeArrowheads="1"/>
              </p:cNvSpPr>
              <p:nvPr/>
            </p:nvSpPr>
            <p:spPr bwMode="auto">
              <a:xfrm>
                <a:off x="2130" y="2849"/>
                <a:ext cx="36" cy="3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2" name="Oval 165"/>
              <p:cNvSpPr>
                <a:spLocks noChangeArrowheads="1"/>
              </p:cNvSpPr>
              <p:nvPr/>
            </p:nvSpPr>
            <p:spPr bwMode="auto">
              <a:xfrm>
                <a:off x="2450" y="3186"/>
                <a:ext cx="36" cy="31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3" name="Oval 166"/>
              <p:cNvSpPr>
                <a:spLocks noChangeArrowheads="1"/>
              </p:cNvSpPr>
              <p:nvPr/>
            </p:nvSpPr>
            <p:spPr bwMode="auto">
              <a:xfrm>
                <a:off x="2130" y="2987"/>
                <a:ext cx="36" cy="3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4" name="Oval 167"/>
              <p:cNvSpPr>
                <a:spLocks noChangeArrowheads="1"/>
              </p:cNvSpPr>
              <p:nvPr/>
            </p:nvSpPr>
            <p:spPr bwMode="auto">
              <a:xfrm>
                <a:off x="2450" y="3161"/>
                <a:ext cx="36" cy="3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5" name="Oval 168"/>
              <p:cNvSpPr>
                <a:spLocks noChangeArrowheads="1"/>
              </p:cNvSpPr>
              <p:nvPr/>
            </p:nvSpPr>
            <p:spPr bwMode="auto">
              <a:xfrm>
                <a:off x="2130" y="2964"/>
                <a:ext cx="36" cy="31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6" name="Oval 169"/>
              <p:cNvSpPr>
                <a:spLocks noChangeArrowheads="1"/>
              </p:cNvSpPr>
              <p:nvPr/>
            </p:nvSpPr>
            <p:spPr bwMode="auto">
              <a:xfrm>
                <a:off x="2450" y="3197"/>
                <a:ext cx="36" cy="3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7" name="Oval 170"/>
              <p:cNvSpPr>
                <a:spLocks noChangeArrowheads="1"/>
              </p:cNvSpPr>
              <p:nvPr/>
            </p:nvSpPr>
            <p:spPr bwMode="auto">
              <a:xfrm>
                <a:off x="2130" y="3106"/>
                <a:ext cx="36" cy="3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8" name="Oval 171"/>
              <p:cNvSpPr>
                <a:spLocks noChangeArrowheads="1"/>
              </p:cNvSpPr>
              <p:nvPr/>
            </p:nvSpPr>
            <p:spPr bwMode="auto">
              <a:xfrm>
                <a:off x="2450" y="3146"/>
                <a:ext cx="36" cy="31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9" name="Oval 172"/>
              <p:cNvSpPr>
                <a:spLocks noChangeArrowheads="1"/>
              </p:cNvSpPr>
              <p:nvPr/>
            </p:nvSpPr>
            <p:spPr bwMode="auto">
              <a:xfrm>
                <a:off x="2130" y="2924"/>
                <a:ext cx="36" cy="3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0" name="Oval 173"/>
              <p:cNvSpPr>
                <a:spLocks noChangeArrowheads="1"/>
              </p:cNvSpPr>
              <p:nvPr/>
            </p:nvSpPr>
            <p:spPr bwMode="auto">
              <a:xfrm>
                <a:off x="2450" y="3111"/>
                <a:ext cx="36" cy="31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1" name="Oval 174"/>
              <p:cNvSpPr>
                <a:spLocks noChangeArrowheads="1"/>
              </p:cNvSpPr>
              <p:nvPr/>
            </p:nvSpPr>
            <p:spPr bwMode="auto">
              <a:xfrm>
                <a:off x="2130" y="2980"/>
                <a:ext cx="36" cy="31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2" name="Oval 175"/>
              <p:cNvSpPr>
                <a:spLocks noChangeArrowheads="1"/>
              </p:cNvSpPr>
              <p:nvPr/>
            </p:nvSpPr>
            <p:spPr bwMode="auto">
              <a:xfrm>
                <a:off x="2450" y="3233"/>
                <a:ext cx="36" cy="3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3" name="Oval 176"/>
              <p:cNvSpPr>
                <a:spLocks noChangeArrowheads="1"/>
              </p:cNvSpPr>
              <p:nvPr/>
            </p:nvSpPr>
            <p:spPr bwMode="auto">
              <a:xfrm>
                <a:off x="2130" y="2841"/>
                <a:ext cx="36" cy="3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4" name="Oval 177"/>
              <p:cNvSpPr>
                <a:spLocks noChangeArrowheads="1"/>
              </p:cNvSpPr>
              <p:nvPr/>
            </p:nvSpPr>
            <p:spPr bwMode="auto">
              <a:xfrm>
                <a:off x="2450" y="3213"/>
                <a:ext cx="36" cy="31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5" name="Oval 178"/>
              <p:cNvSpPr>
                <a:spLocks noChangeArrowheads="1"/>
              </p:cNvSpPr>
              <p:nvPr/>
            </p:nvSpPr>
            <p:spPr bwMode="auto">
              <a:xfrm>
                <a:off x="2130" y="3241"/>
                <a:ext cx="36" cy="31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6" name="Oval 179"/>
              <p:cNvSpPr>
                <a:spLocks noChangeArrowheads="1"/>
              </p:cNvSpPr>
              <p:nvPr/>
            </p:nvSpPr>
            <p:spPr bwMode="auto">
              <a:xfrm>
                <a:off x="2450" y="3138"/>
                <a:ext cx="36" cy="31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7" name="Line 180"/>
              <p:cNvSpPr>
                <a:spLocks noChangeShapeType="1"/>
              </p:cNvSpPr>
              <p:nvPr/>
            </p:nvSpPr>
            <p:spPr bwMode="auto">
              <a:xfrm>
                <a:off x="1821" y="3023"/>
                <a:ext cx="968" cy="0"/>
              </a:xfrm>
              <a:prstGeom prst="line">
                <a:avLst/>
              </a:prstGeom>
              <a:noFill/>
              <a:ln w="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218" name="Rectangle 183"/>
              <p:cNvSpPr>
                <a:spLocks noChangeArrowheads="1"/>
              </p:cNvSpPr>
              <p:nvPr/>
            </p:nvSpPr>
            <p:spPr bwMode="auto">
              <a:xfrm>
                <a:off x="1910" y="3347"/>
                <a:ext cx="866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GB" sz="1200" b="1">
                    <a:latin typeface="Arial Narrow" pitchFamily="34" charset="0"/>
                  </a:rPr>
                  <a:t>Forward   Backward</a:t>
                </a:r>
              </a:p>
            </p:txBody>
          </p:sp>
        </p:grpSp>
        <p:grpSp>
          <p:nvGrpSpPr>
            <p:cNvPr id="44041" name="Group 187"/>
            <p:cNvGrpSpPr>
              <a:grpSpLocks/>
            </p:cNvGrpSpPr>
            <p:nvPr/>
          </p:nvGrpSpPr>
          <p:grpSpPr bwMode="auto">
            <a:xfrm>
              <a:off x="4702175" y="3716338"/>
              <a:ext cx="1771650" cy="2132012"/>
              <a:chOff x="2970" y="2359"/>
              <a:chExt cx="1116" cy="1343"/>
            </a:xfrm>
          </p:grpSpPr>
          <p:sp>
            <p:nvSpPr>
              <p:cNvPr id="44043" name="Rectangle 7"/>
              <p:cNvSpPr>
                <a:spLocks noChangeArrowheads="1"/>
              </p:cNvSpPr>
              <p:nvPr/>
            </p:nvSpPr>
            <p:spPr bwMode="auto">
              <a:xfrm>
                <a:off x="3121" y="2390"/>
                <a:ext cx="965" cy="1266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4" name="Line 8"/>
              <p:cNvSpPr>
                <a:spLocks noChangeShapeType="1"/>
              </p:cNvSpPr>
              <p:nvPr/>
            </p:nvSpPr>
            <p:spPr bwMode="auto">
              <a:xfrm>
                <a:off x="3121" y="2390"/>
                <a:ext cx="96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45" name="Freeform 9"/>
              <p:cNvSpPr>
                <a:spLocks/>
              </p:cNvSpPr>
              <p:nvPr/>
            </p:nvSpPr>
            <p:spPr bwMode="auto">
              <a:xfrm>
                <a:off x="3121" y="2390"/>
                <a:ext cx="965" cy="1266"/>
              </a:xfrm>
              <a:custGeom>
                <a:avLst/>
                <a:gdLst>
                  <a:gd name="T0" fmla="*/ 0 w 217"/>
                  <a:gd name="T1" fmla="*/ 1227126 h 320"/>
                  <a:gd name="T2" fmla="*/ 1678140 w 217"/>
                  <a:gd name="T3" fmla="*/ 1227126 h 320"/>
                  <a:gd name="T4" fmla="*/ 1678140 w 217"/>
                  <a:gd name="T5" fmla="*/ 0 h 320"/>
                  <a:gd name="T6" fmla="*/ 0 60000 65536"/>
                  <a:gd name="T7" fmla="*/ 0 60000 65536"/>
                  <a:gd name="T8" fmla="*/ 0 60000 65536"/>
                  <a:gd name="T9" fmla="*/ 0 w 217"/>
                  <a:gd name="T10" fmla="*/ 0 h 320"/>
                  <a:gd name="T11" fmla="*/ 217 w 217"/>
                  <a:gd name="T12" fmla="*/ 320 h 3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" h="320">
                    <a:moveTo>
                      <a:pt x="0" y="320"/>
                    </a:moveTo>
                    <a:lnTo>
                      <a:pt x="217" y="320"/>
                    </a:lnTo>
                    <a:lnTo>
                      <a:pt x="21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6" name="Line 10"/>
              <p:cNvSpPr>
                <a:spLocks noChangeShapeType="1"/>
              </p:cNvSpPr>
              <p:nvPr/>
            </p:nvSpPr>
            <p:spPr bwMode="auto">
              <a:xfrm flipV="1">
                <a:off x="3121" y="2390"/>
                <a:ext cx="0" cy="12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47" name="Line 11"/>
              <p:cNvSpPr>
                <a:spLocks noChangeShapeType="1"/>
              </p:cNvSpPr>
              <p:nvPr/>
            </p:nvSpPr>
            <p:spPr bwMode="auto">
              <a:xfrm>
                <a:off x="3121" y="3656"/>
                <a:ext cx="96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48" name="Line 12"/>
              <p:cNvSpPr>
                <a:spLocks noChangeShapeType="1"/>
              </p:cNvSpPr>
              <p:nvPr/>
            </p:nvSpPr>
            <p:spPr bwMode="auto">
              <a:xfrm flipV="1">
                <a:off x="3121" y="2390"/>
                <a:ext cx="0" cy="12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49" name="Line 13"/>
              <p:cNvSpPr>
                <a:spLocks noChangeShapeType="1"/>
              </p:cNvSpPr>
              <p:nvPr/>
            </p:nvSpPr>
            <p:spPr bwMode="auto">
              <a:xfrm flipV="1">
                <a:off x="3121" y="3641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50" name="Line 14"/>
              <p:cNvSpPr>
                <a:spLocks noChangeShapeType="1"/>
              </p:cNvSpPr>
              <p:nvPr/>
            </p:nvSpPr>
            <p:spPr bwMode="auto">
              <a:xfrm>
                <a:off x="3121" y="2390"/>
                <a:ext cx="0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51" name="Line 15"/>
              <p:cNvSpPr>
                <a:spLocks noChangeShapeType="1"/>
              </p:cNvSpPr>
              <p:nvPr/>
            </p:nvSpPr>
            <p:spPr bwMode="auto">
              <a:xfrm flipV="1">
                <a:off x="3281" y="3641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52" name="Line 16"/>
              <p:cNvSpPr>
                <a:spLocks noChangeShapeType="1"/>
              </p:cNvSpPr>
              <p:nvPr/>
            </p:nvSpPr>
            <p:spPr bwMode="auto">
              <a:xfrm>
                <a:off x="3281" y="2390"/>
                <a:ext cx="0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53" name="Line 17"/>
              <p:cNvSpPr>
                <a:spLocks noChangeShapeType="1"/>
              </p:cNvSpPr>
              <p:nvPr/>
            </p:nvSpPr>
            <p:spPr bwMode="auto">
              <a:xfrm flipV="1">
                <a:off x="3441" y="3641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54" name="Line 18"/>
              <p:cNvSpPr>
                <a:spLocks noChangeShapeType="1"/>
              </p:cNvSpPr>
              <p:nvPr/>
            </p:nvSpPr>
            <p:spPr bwMode="auto">
              <a:xfrm>
                <a:off x="3441" y="2390"/>
                <a:ext cx="0" cy="13"/>
              </a:xfrm>
              <a:prstGeom prst="line">
                <a:avLst/>
              </a:prstGeom>
              <a:noFill/>
              <a:ln w="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55" name="Line 19"/>
              <p:cNvSpPr>
                <a:spLocks noChangeShapeType="1"/>
              </p:cNvSpPr>
              <p:nvPr/>
            </p:nvSpPr>
            <p:spPr bwMode="auto">
              <a:xfrm flipV="1">
                <a:off x="3602" y="3641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56" name="Line 20"/>
              <p:cNvSpPr>
                <a:spLocks noChangeShapeType="1"/>
              </p:cNvSpPr>
              <p:nvPr/>
            </p:nvSpPr>
            <p:spPr bwMode="auto">
              <a:xfrm>
                <a:off x="3602" y="2390"/>
                <a:ext cx="0" cy="13"/>
              </a:xfrm>
              <a:prstGeom prst="line">
                <a:avLst/>
              </a:prstGeom>
              <a:noFill/>
              <a:ln w="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57" name="Line 21"/>
              <p:cNvSpPr>
                <a:spLocks noChangeShapeType="1"/>
              </p:cNvSpPr>
              <p:nvPr/>
            </p:nvSpPr>
            <p:spPr bwMode="auto">
              <a:xfrm flipV="1">
                <a:off x="3762" y="3641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58" name="Line 22"/>
              <p:cNvSpPr>
                <a:spLocks noChangeShapeType="1"/>
              </p:cNvSpPr>
              <p:nvPr/>
            </p:nvSpPr>
            <p:spPr bwMode="auto">
              <a:xfrm>
                <a:off x="3762" y="2390"/>
                <a:ext cx="0" cy="13"/>
              </a:xfrm>
              <a:prstGeom prst="line">
                <a:avLst/>
              </a:prstGeom>
              <a:noFill/>
              <a:ln w="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59" name="Line 23"/>
              <p:cNvSpPr>
                <a:spLocks noChangeShapeType="1"/>
              </p:cNvSpPr>
              <p:nvPr/>
            </p:nvSpPr>
            <p:spPr bwMode="auto">
              <a:xfrm flipV="1">
                <a:off x="3922" y="3641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60" name="Line 24"/>
              <p:cNvSpPr>
                <a:spLocks noChangeShapeType="1"/>
              </p:cNvSpPr>
              <p:nvPr/>
            </p:nvSpPr>
            <p:spPr bwMode="auto">
              <a:xfrm>
                <a:off x="3922" y="2390"/>
                <a:ext cx="0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61" name="Line 25"/>
              <p:cNvSpPr>
                <a:spLocks noChangeShapeType="1"/>
              </p:cNvSpPr>
              <p:nvPr/>
            </p:nvSpPr>
            <p:spPr bwMode="auto">
              <a:xfrm flipV="1">
                <a:off x="4086" y="3641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62" name="Line 26"/>
              <p:cNvSpPr>
                <a:spLocks noChangeShapeType="1"/>
              </p:cNvSpPr>
              <p:nvPr/>
            </p:nvSpPr>
            <p:spPr bwMode="auto">
              <a:xfrm>
                <a:off x="4086" y="2390"/>
                <a:ext cx="0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63" name="Line 27"/>
              <p:cNvSpPr>
                <a:spLocks noChangeShapeType="1"/>
              </p:cNvSpPr>
              <p:nvPr/>
            </p:nvSpPr>
            <p:spPr bwMode="auto">
              <a:xfrm>
                <a:off x="3121" y="3656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64" name="Line 28"/>
              <p:cNvSpPr>
                <a:spLocks noChangeShapeType="1"/>
              </p:cNvSpPr>
              <p:nvPr/>
            </p:nvSpPr>
            <p:spPr bwMode="auto">
              <a:xfrm flipH="1">
                <a:off x="4070" y="3656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65" name="Rectangle 29"/>
              <p:cNvSpPr>
                <a:spLocks noChangeArrowheads="1"/>
              </p:cNvSpPr>
              <p:nvPr/>
            </p:nvSpPr>
            <p:spPr bwMode="auto">
              <a:xfrm>
                <a:off x="2996" y="3625"/>
                <a:ext cx="90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GB" sz="800">
                    <a:solidFill>
                      <a:srgbClr val="000000"/>
                    </a:solidFill>
                    <a:latin typeface="Arial Narrow" pitchFamily="34" charset="0"/>
                  </a:rPr>
                  <a:t>-0.1</a:t>
                </a:r>
                <a:endParaRPr lang="en-GB" sz="800">
                  <a:latin typeface="Arial Narrow" pitchFamily="34" charset="0"/>
                </a:endParaRPr>
              </a:p>
            </p:txBody>
          </p:sp>
          <p:sp>
            <p:nvSpPr>
              <p:cNvPr id="44066" name="Line 30"/>
              <p:cNvSpPr>
                <a:spLocks noChangeShapeType="1"/>
              </p:cNvSpPr>
              <p:nvPr/>
            </p:nvSpPr>
            <p:spPr bwMode="auto">
              <a:xfrm>
                <a:off x="3121" y="3530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67" name="Line 31"/>
              <p:cNvSpPr>
                <a:spLocks noChangeShapeType="1"/>
              </p:cNvSpPr>
              <p:nvPr/>
            </p:nvSpPr>
            <p:spPr bwMode="auto">
              <a:xfrm flipH="1">
                <a:off x="4070" y="3530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68" name="Rectangle 32"/>
              <p:cNvSpPr>
                <a:spLocks noChangeArrowheads="1"/>
              </p:cNvSpPr>
              <p:nvPr/>
            </p:nvSpPr>
            <p:spPr bwMode="auto">
              <a:xfrm>
                <a:off x="2970" y="3498"/>
                <a:ext cx="119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GB" sz="800">
                    <a:solidFill>
                      <a:srgbClr val="000000"/>
                    </a:solidFill>
                    <a:latin typeface="Arial Narrow" pitchFamily="34" charset="0"/>
                  </a:rPr>
                  <a:t>-0.08</a:t>
                </a:r>
                <a:endParaRPr lang="en-GB" sz="800">
                  <a:latin typeface="Arial Narrow" pitchFamily="34" charset="0"/>
                </a:endParaRPr>
              </a:p>
            </p:txBody>
          </p:sp>
          <p:sp>
            <p:nvSpPr>
              <p:cNvPr id="44069" name="Line 33"/>
              <p:cNvSpPr>
                <a:spLocks noChangeShapeType="1"/>
              </p:cNvSpPr>
              <p:nvPr/>
            </p:nvSpPr>
            <p:spPr bwMode="auto">
              <a:xfrm>
                <a:off x="3121" y="3403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70" name="Line 34"/>
              <p:cNvSpPr>
                <a:spLocks noChangeShapeType="1"/>
              </p:cNvSpPr>
              <p:nvPr/>
            </p:nvSpPr>
            <p:spPr bwMode="auto">
              <a:xfrm flipH="1">
                <a:off x="4070" y="3403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71" name="Rectangle 35"/>
              <p:cNvSpPr>
                <a:spLocks noChangeArrowheads="1"/>
              </p:cNvSpPr>
              <p:nvPr/>
            </p:nvSpPr>
            <p:spPr bwMode="auto">
              <a:xfrm>
                <a:off x="2970" y="3371"/>
                <a:ext cx="119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GB" sz="800">
                    <a:solidFill>
                      <a:srgbClr val="000000"/>
                    </a:solidFill>
                    <a:latin typeface="Arial Narrow" pitchFamily="34" charset="0"/>
                  </a:rPr>
                  <a:t>-0.06</a:t>
                </a:r>
                <a:endParaRPr lang="en-GB" sz="800">
                  <a:latin typeface="Arial Narrow" pitchFamily="34" charset="0"/>
                </a:endParaRPr>
              </a:p>
            </p:txBody>
          </p:sp>
          <p:sp>
            <p:nvSpPr>
              <p:cNvPr id="44072" name="Line 36"/>
              <p:cNvSpPr>
                <a:spLocks noChangeShapeType="1"/>
              </p:cNvSpPr>
              <p:nvPr/>
            </p:nvSpPr>
            <p:spPr bwMode="auto">
              <a:xfrm>
                <a:off x="3121" y="3277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73" name="Line 37"/>
              <p:cNvSpPr>
                <a:spLocks noChangeShapeType="1"/>
              </p:cNvSpPr>
              <p:nvPr/>
            </p:nvSpPr>
            <p:spPr bwMode="auto">
              <a:xfrm flipH="1">
                <a:off x="4070" y="3277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74" name="Rectangle 38"/>
              <p:cNvSpPr>
                <a:spLocks noChangeArrowheads="1"/>
              </p:cNvSpPr>
              <p:nvPr/>
            </p:nvSpPr>
            <p:spPr bwMode="auto">
              <a:xfrm>
                <a:off x="2970" y="3244"/>
                <a:ext cx="119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GB" sz="800">
                    <a:solidFill>
                      <a:srgbClr val="000000"/>
                    </a:solidFill>
                    <a:latin typeface="Arial Narrow" pitchFamily="34" charset="0"/>
                  </a:rPr>
                  <a:t>-0.04</a:t>
                </a:r>
                <a:endParaRPr lang="en-GB" sz="800">
                  <a:latin typeface="Arial Narrow" pitchFamily="34" charset="0"/>
                </a:endParaRPr>
              </a:p>
            </p:txBody>
          </p:sp>
          <p:sp>
            <p:nvSpPr>
              <p:cNvPr id="44075" name="Line 39"/>
              <p:cNvSpPr>
                <a:spLocks noChangeShapeType="1"/>
              </p:cNvSpPr>
              <p:nvPr/>
            </p:nvSpPr>
            <p:spPr bwMode="auto">
              <a:xfrm>
                <a:off x="3121" y="3150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76" name="Line 40"/>
              <p:cNvSpPr>
                <a:spLocks noChangeShapeType="1"/>
              </p:cNvSpPr>
              <p:nvPr/>
            </p:nvSpPr>
            <p:spPr bwMode="auto">
              <a:xfrm flipH="1">
                <a:off x="4070" y="3150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77" name="Rectangle 41"/>
              <p:cNvSpPr>
                <a:spLocks noChangeArrowheads="1"/>
              </p:cNvSpPr>
              <p:nvPr/>
            </p:nvSpPr>
            <p:spPr bwMode="auto">
              <a:xfrm>
                <a:off x="2970" y="3119"/>
                <a:ext cx="119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GB" sz="800">
                    <a:solidFill>
                      <a:srgbClr val="000000"/>
                    </a:solidFill>
                    <a:latin typeface="Arial Narrow" pitchFamily="34" charset="0"/>
                  </a:rPr>
                  <a:t>-0.02</a:t>
                </a:r>
                <a:endParaRPr lang="en-GB" sz="800">
                  <a:latin typeface="Arial Narrow" pitchFamily="34" charset="0"/>
                </a:endParaRPr>
              </a:p>
            </p:txBody>
          </p:sp>
          <p:sp>
            <p:nvSpPr>
              <p:cNvPr id="44078" name="Line 42"/>
              <p:cNvSpPr>
                <a:spLocks noChangeShapeType="1"/>
              </p:cNvSpPr>
              <p:nvPr/>
            </p:nvSpPr>
            <p:spPr bwMode="auto">
              <a:xfrm>
                <a:off x="3121" y="3023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79" name="Line 43"/>
              <p:cNvSpPr>
                <a:spLocks noChangeShapeType="1"/>
              </p:cNvSpPr>
              <p:nvPr/>
            </p:nvSpPr>
            <p:spPr bwMode="auto">
              <a:xfrm flipH="1">
                <a:off x="4070" y="3023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80" name="Rectangle 44"/>
              <p:cNvSpPr>
                <a:spLocks noChangeArrowheads="1"/>
              </p:cNvSpPr>
              <p:nvPr/>
            </p:nvSpPr>
            <p:spPr bwMode="auto">
              <a:xfrm>
                <a:off x="3054" y="2992"/>
                <a:ext cx="29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GB" sz="800">
                    <a:solidFill>
                      <a:srgbClr val="000000"/>
                    </a:solidFill>
                    <a:latin typeface="Arial Narrow" pitchFamily="34" charset="0"/>
                  </a:rPr>
                  <a:t>0</a:t>
                </a:r>
                <a:endParaRPr lang="en-GB" sz="800">
                  <a:latin typeface="Arial Narrow" pitchFamily="34" charset="0"/>
                </a:endParaRPr>
              </a:p>
            </p:txBody>
          </p:sp>
          <p:sp>
            <p:nvSpPr>
              <p:cNvPr id="44081" name="Line 45"/>
              <p:cNvSpPr>
                <a:spLocks noChangeShapeType="1"/>
              </p:cNvSpPr>
              <p:nvPr/>
            </p:nvSpPr>
            <p:spPr bwMode="auto">
              <a:xfrm>
                <a:off x="3121" y="2896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82" name="Line 46"/>
              <p:cNvSpPr>
                <a:spLocks noChangeShapeType="1"/>
              </p:cNvSpPr>
              <p:nvPr/>
            </p:nvSpPr>
            <p:spPr bwMode="auto">
              <a:xfrm flipH="1">
                <a:off x="4070" y="2896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83" name="Rectangle 47"/>
              <p:cNvSpPr>
                <a:spLocks noChangeArrowheads="1"/>
              </p:cNvSpPr>
              <p:nvPr/>
            </p:nvSpPr>
            <p:spPr bwMode="auto">
              <a:xfrm>
                <a:off x="2988" y="2865"/>
                <a:ext cx="10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GB" sz="800">
                    <a:solidFill>
                      <a:srgbClr val="000000"/>
                    </a:solidFill>
                    <a:latin typeface="Arial Narrow" pitchFamily="34" charset="0"/>
                  </a:rPr>
                  <a:t>0.02</a:t>
                </a:r>
                <a:endParaRPr lang="en-GB" sz="800">
                  <a:latin typeface="Arial Narrow" pitchFamily="34" charset="0"/>
                </a:endParaRPr>
              </a:p>
            </p:txBody>
          </p:sp>
          <p:sp>
            <p:nvSpPr>
              <p:cNvPr id="44084" name="Line 48"/>
              <p:cNvSpPr>
                <a:spLocks noChangeShapeType="1"/>
              </p:cNvSpPr>
              <p:nvPr/>
            </p:nvSpPr>
            <p:spPr bwMode="auto">
              <a:xfrm>
                <a:off x="3121" y="2766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85" name="Line 49"/>
              <p:cNvSpPr>
                <a:spLocks noChangeShapeType="1"/>
              </p:cNvSpPr>
              <p:nvPr/>
            </p:nvSpPr>
            <p:spPr bwMode="auto">
              <a:xfrm flipH="1">
                <a:off x="4070" y="2766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86" name="Rectangle 50"/>
              <p:cNvSpPr>
                <a:spLocks noChangeArrowheads="1"/>
              </p:cNvSpPr>
              <p:nvPr/>
            </p:nvSpPr>
            <p:spPr bwMode="auto">
              <a:xfrm>
                <a:off x="2988" y="2735"/>
                <a:ext cx="10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GB" sz="800">
                    <a:solidFill>
                      <a:srgbClr val="000000"/>
                    </a:solidFill>
                    <a:latin typeface="Arial Narrow" pitchFamily="34" charset="0"/>
                  </a:rPr>
                  <a:t>0.04</a:t>
                </a:r>
                <a:endParaRPr lang="en-GB" sz="800">
                  <a:latin typeface="Arial Narrow" pitchFamily="34" charset="0"/>
                </a:endParaRPr>
              </a:p>
            </p:txBody>
          </p:sp>
          <p:sp>
            <p:nvSpPr>
              <p:cNvPr id="44087" name="Line 51"/>
              <p:cNvSpPr>
                <a:spLocks noChangeShapeType="1"/>
              </p:cNvSpPr>
              <p:nvPr/>
            </p:nvSpPr>
            <p:spPr bwMode="auto">
              <a:xfrm>
                <a:off x="3121" y="2644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88" name="Line 52"/>
              <p:cNvSpPr>
                <a:spLocks noChangeShapeType="1"/>
              </p:cNvSpPr>
              <p:nvPr/>
            </p:nvSpPr>
            <p:spPr bwMode="auto">
              <a:xfrm flipH="1">
                <a:off x="4070" y="2644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89" name="Rectangle 53"/>
              <p:cNvSpPr>
                <a:spLocks noChangeArrowheads="1"/>
              </p:cNvSpPr>
              <p:nvPr/>
            </p:nvSpPr>
            <p:spPr bwMode="auto">
              <a:xfrm>
                <a:off x="2988" y="2611"/>
                <a:ext cx="10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GB" sz="800">
                    <a:solidFill>
                      <a:srgbClr val="000000"/>
                    </a:solidFill>
                    <a:latin typeface="Arial Narrow" pitchFamily="34" charset="0"/>
                  </a:rPr>
                  <a:t>0.06</a:t>
                </a:r>
                <a:endParaRPr lang="en-GB" sz="800">
                  <a:latin typeface="Arial Narrow" pitchFamily="34" charset="0"/>
                </a:endParaRPr>
              </a:p>
            </p:txBody>
          </p:sp>
          <p:sp>
            <p:nvSpPr>
              <p:cNvPr id="44090" name="Line 54"/>
              <p:cNvSpPr>
                <a:spLocks noChangeShapeType="1"/>
              </p:cNvSpPr>
              <p:nvPr/>
            </p:nvSpPr>
            <p:spPr bwMode="auto">
              <a:xfrm>
                <a:off x="3121" y="2517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91" name="Line 55"/>
              <p:cNvSpPr>
                <a:spLocks noChangeShapeType="1"/>
              </p:cNvSpPr>
              <p:nvPr/>
            </p:nvSpPr>
            <p:spPr bwMode="auto">
              <a:xfrm flipH="1">
                <a:off x="4070" y="2517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92" name="Rectangle 56"/>
              <p:cNvSpPr>
                <a:spLocks noChangeArrowheads="1"/>
              </p:cNvSpPr>
              <p:nvPr/>
            </p:nvSpPr>
            <p:spPr bwMode="auto">
              <a:xfrm>
                <a:off x="2988" y="2486"/>
                <a:ext cx="10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GB" sz="800">
                    <a:solidFill>
                      <a:srgbClr val="000000"/>
                    </a:solidFill>
                    <a:latin typeface="Arial Narrow" pitchFamily="34" charset="0"/>
                  </a:rPr>
                  <a:t>0.08</a:t>
                </a:r>
                <a:endParaRPr lang="en-GB" sz="800">
                  <a:latin typeface="Arial Narrow" pitchFamily="34" charset="0"/>
                </a:endParaRPr>
              </a:p>
            </p:txBody>
          </p:sp>
          <p:sp>
            <p:nvSpPr>
              <p:cNvPr id="44093" name="Line 57"/>
              <p:cNvSpPr>
                <a:spLocks noChangeShapeType="1"/>
              </p:cNvSpPr>
              <p:nvPr/>
            </p:nvSpPr>
            <p:spPr bwMode="auto">
              <a:xfrm>
                <a:off x="3121" y="2390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94" name="Line 58"/>
              <p:cNvSpPr>
                <a:spLocks noChangeShapeType="1"/>
              </p:cNvSpPr>
              <p:nvPr/>
            </p:nvSpPr>
            <p:spPr bwMode="auto">
              <a:xfrm flipH="1">
                <a:off x="4070" y="2390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95" name="Rectangle 59"/>
              <p:cNvSpPr>
                <a:spLocks noChangeArrowheads="1"/>
              </p:cNvSpPr>
              <p:nvPr/>
            </p:nvSpPr>
            <p:spPr bwMode="auto">
              <a:xfrm>
                <a:off x="3015" y="2359"/>
                <a:ext cx="7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GB" sz="800">
                    <a:solidFill>
                      <a:srgbClr val="000000"/>
                    </a:solidFill>
                    <a:latin typeface="Arial Narrow" pitchFamily="34" charset="0"/>
                  </a:rPr>
                  <a:t>0.1</a:t>
                </a:r>
                <a:endParaRPr lang="en-GB" sz="800">
                  <a:latin typeface="Arial Narrow" pitchFamily="34" charset="0"/>
                </a:endParaRPr>
              </a:p>
            </p:txBody>
          </p:sp>
          <p:sp>
            <p:nvSpPr>
              <p:cNvPr id="44096" name="Line 60"/>
              <p:cNvSpPr>
                <a:spLocks noChangeShapeType="1"/>
              </p:cNvSpPr>
              <p:nvPr/>
            </p:nvSpPr>
            <p:spPr bwMode="auto">
              <a:xfrm>
                <a:off x="3121" y="2390"/>
                <a:ext cx="96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97" name="Freeform 61"/>
              <p:cNvSpPr>
                <a:spLocks/>
              </p:cNvSpPr>
              <p:nvPr/>
            </p:nvSpPr>
            <p:spPr bwMode="auto">
              <a:xfrm>
                <a:off x="3121" y="2390"/>
                <a:ext cx="965" cy="1266"/>
              </a:xfrm>
              <a:custGeom>
                <a:avLst/>
                <a:gdLst>
                  <a:gd name="T0" fmla="*/ 0 w 217"/>
                  <a:gd name="T1" fmla="*/ 1227126 h 320"/>
                  <a:gd name="T2" fmla="*/ 1678140 w 217"/>
                  <a:gd name="T3" fmla="*/ 1227126 h 320"/>
                  <a:gd name="T4" fmla="*/ 1678140 w 217"/>
                  <a:gd name="T5" fmla="*/ 0 h 320"/>
                  <a:gd name="T6" fmla="*/ 0 60000 65536"/>
                  <a:gd name="T7" fmla="*/ 0 60000 65536"/>
                  <a:gd name="T8" fmla="*/ 0 60000 65536"/>
                  <a:gd name="T9" fmla="*/ 0 w 217"/>
                  <a:gd name="T10" fmla="*/ 0 h 320"/>
                  <a:gd name="T11" fmla="*/ 217 w 217"/>
                  <a:gd name="T12" fmla="*/ 320 h 3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" h="320">
                    <a:moveTo>
                      <a:pt x="0" y="320"/>
                    </a:moveTo>
                    <a:lnTo>
                      <a:pt x="217" y="320"/>
                    </a:lnTo>
                    <a:lnTo>
                      <a:pt x="21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8" name="Line 62"/>
              <p:cNvSpPr>
                <a:spLocks noChangeShapeType="1"/>
              </p:cNvSpPr>
              <p:nvPr/>
            </p:nvSpPr>
            <p:spPr bwMode="auto">
              <a:xfrm flipV="1">
                <a:off x="3121" y="2390"/>
                <a:ext cx="0" cy="12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99" name="Oval 63"/>
              <p:cNvSpPr>
                <a:spLocks noChangeArrowheads="1"/>
              </p:cNvSpPr>
              <p:nvPr/>
            </p:nvSpPr>
            <p:spPr bwMode="auto">
              <a:xfrm>
                <a:off x="3427" y="2854"/>
                <a:ext cx="36" cy="31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0" name="Oval 64"/>
              <p:cNvSpPr>
                <a:spLocks noChangeArrowheads="1"/>
              </p:cNvSpPr>
              <p:nvPr/>
            </p:nvSpPr>
            <p:spPr bwMode="auto">
              <a:xfrm>
                <a:off x="3750" y="2987"/>
                <a:ext cx="35" cy="3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1" name="Oval 65"/>
              <p:cNvSpPr>
                <a:spLocks noChangeArrowheads="1"/>
              </p:cNvSpPr>
              <p:nvPr/>
            </p:nvSpPr>
            <p:spPr bwMode="auto">
              <a:xfrm>
                <a:off x="3427" y="2896"/>
                <a:ext cx="36" cy="3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2" name="Oval 66"/>
              <p:cNvSpPr>
                <a:spLocks noChangeArrowheads="1"/>
              </p:cNvSpPr>
              <p:nvPr/>
            </p:nvSpPr>
            <p:spPr bwMode="auto">
              <a:xfrm>
                <a:off x="3750" y="2976"/>
                <a:ext cx="35" cy="3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3" name="Oval 67"/>
              <p:cNvSpPr>
                <a:spLocks noChangeArrowheads="1"/>
              </p:cNvSpPr>
              <p:nvPr/>
            </p:nvSpPr>
            <p:spPr bwMode="auto">
              <a:xfrm>
                <a:off x="3427" y="2885"/>
                <a:ext cx="36" cy="3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4" name="Oval 68"/>
              <p:cNvSpPr>
                <a:spLocks noChangeArrowheads="1"/>
              </p:cNvSpPr>
              <p:nvPr/>
            </p:nvSpPr>
            <p:spPr bwMode="auto">
              <a:xfrm>
                <a:off x="3750" y="3210"/>
                <a:ext cx="35" cy="31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5" name="Oval 69"/>
              <p:cNvSpPr>
                <a:spLocks noChangeArrowheads="1"/>
              </p:cNvSpPr>
              <p:nvPr/>
            </p:nvSpPr>
            <p:spPr bwMode="auto">
              <a:xfrm>
                <a:off x="3427" y="2387"/>
                <a:ext cx="36" cy="31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6" name="Oval 70"/>
              <p:cNvSpPr>
                <a:spLocks noChangeArrowheads="1"/>
              </p:cNvSpPr>
              <p:nvPr/>
            </p:nvSpPr>
            <p:spPr bwMode="auto">
              <a:xfrm>
                <a:off x="3750" y="2912"/>
                <a:ext cx="35" cy="3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7" name="Oval 71"/>
              <p:cNvSpPr>
                <a:spLocks noChangeArrowheads="1"/>
              </p:cNvSpPr>
              <p:nvPr/>
            </p:nvSpPr>
            <p:spPr bwMode="auto">
              <a:xfrm>
                <a:off x="3427" y="2893"/>
                <a:ext cx="36" cy="31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8" name="Oval 72"/>
              <p:cNvSpPr>
                <a:spLocks noChangeArrowheads="1"/>
              </p:cNvSpPr>
              <p:nvPr/>
            </p:nvSpPr>
            <p:spPr bwMode="auto">
              <a:xfrm>
                <a:off x="3750" y="3260"/>
                <a:ext cx="35" cy="3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9" name="Oval 73"/>
              <p:cNvSpPr>
                <a:spLocks noChangeArrowheads="1"/>
              </p:cNvSpPr>
              <p:nvPr/>
            </p:nvSpPr>
            <p:spPr bwMode="auto">
              <a:xfrm>
                <a:off x="3427" y="2837"/>
                <a:ext cx="36" cy="3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0" name="Oval 74"/>
              <p:cNvSpPr>
                <a:spLocks noChangeArrowheads="1"/>
              </p:cNvSpPr>
              <p:nvPr/>
            </p:nvSpPr>
            <p:spPr bwMode="auto">
              <a:xfrm>
                <a:off x="3750" y="3078"/>
                <a:ext cx="35" cy="3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1" name="Oval 75"/>
              <p:cNvSpPr>
                <a:spLocks noChangeArrowheads="1"/>
              </p:cNvSpPr>
              <p:nvPr/>
            </p:nvSpPr>
            <p:spPr bwMode="auto">
              <a:xfrm>
                <a:off x="3427" y="2541"/>
                <a:ext cx="36" cy="31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2" name="Oval 76"/>
              <p:cNvSpPr>
                <a:spLocks noChangeArrowheads="1"/>
              </p:cNvSpPr>
              <p:nvPr/>
            </p:nvSpPr>
            <p:spPr bwMode="auto">
              <a:xfrm>
                <a:off x="3750" y="2953"/>
                <a:ext cx="35" cy="31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3" name="Oval 77"/>
              <p:cNvSpPr>
                <a:spLocks noChangeArrowheads="1"/>
              </p:cNvSpPr>
              <p:nvPr/>
            </p:nvSpPr>
            <p:spPr bwMode="auto">
              <a:xfrm>
                <a:off x="3427" y="2694"/>
                <a:ext cx="36" cy="3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4" name="Oval 78"/>
              <p:cNvSpPr>
                <a:spLocks noChangeArrowheads="1"/>
              </p:cNvSpPr>
              <p:nvPr/>
            </p:nvSpPr>
            <p:spPr bwMode="auto">
              <a:xfrm>
                <a:off x="3750" y="3031"/>
                <a:ext cx="35" cy="3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5" name="Oval 79"/>
              <p:cNvSpPr>
                <a:spLocks noChangeArrowheads="1"/>
              </p:cNvSpPr>
              <p:nvPr/>
            </p:nvSpPr>
            <p:spPr bwMode="auto">
              <a:xfrm>
                <a:off x="3427" y="2675"/>
                <a:ext cx="36" cy="3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6" name="Oval 80"/>
              <p:cNvSpPr>
                <a:spLocks noChangeArrowheads="1"/>
              </p:cNvSpPr>
              <p:nvPr/>
            </p:nvSpPr>
            <p:spPr bwMode="auto">
              <a:xfrm>
                <a:off x="3750" y="3130"/>
                <a:ext cx="35" cy="31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7" name="Oval 81"/>
              <p:cNvSpPr>
                <a:spLocks noChangeArrowheads="1"/>
              </p:cNvSpPr>
              <p:nvPr/>
            </p:nvSpPr>
            <p:spPr bwMode="auto">
              <a:xfrm>
                <a:off x="3427" y="2948"/>
                <a:ext cx="36" cy="3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8" name="Oval 82"/>
              <p:cNvSpPr>
                <a:spLocks noChangeArrowheads="1"/>
              </p:cNvSpPr>
              <p:nvPr/>
            </p:nvSpPr>
            <p:spPr bwMode="auto">
              <a:xfrm>
                <a:off x="3750" y="2790"/>
                <a:ext cx="35" cy="31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9" name="Line 83"/>
              <p:cNvSpPr>
                <a:spLocks noChangeShapeType="1"/>
              </p:cNvSpPr>
              <p:nvPr/>
            </p:nvSpPr>
            <p:spPr bwMode="auto">
              <a:xfrm>
                <a:off x="3441" y="2865"/>
                <a:ext cx="321" cy="135"/>
              </a:xfrm>
              <a:prstGeom prst="line">
                <a:avLst/>
              </a:prstGeom>
              <a:noFill/>
              <a:ln w="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20" name="Line 84"/>
              <p:cNvSpPr>
                <a:spLocks noChangeShapeType="1"/>
              </p:cNvSpPr>
              <p:nvPr/>
            </p:nvSpPr>
            <p:spPr bwMode="auto">
              <a:xfrm>
                <a:off x="3441" y="2909"/>
                <a:ext cx="321" cy="78"/>
              </a:xfrm>
              <a:prstGeom prst="line">
                <a:avLst/>
              </a:prstGeom>
              <a:noFill/>
              <a:ln w="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21" name="Line 85"/>
              <p:cNvSpPr>
                <a:spLocks noChangeShapeType="1"/>
              </p:cNvSpPr>
              <p:nvPr/>
            </p:nvSpPr>
            <p:spPr bwMode="auto">
              <a:xfrm>
                <a:off x="3441" y="2896"/>
                <a:ext cx="321" cy="325"/>
              </a:xfrm>
              <a:prstGeom prst="line">
                <a:avLst/>
              </a:prstGeom>
              <a:noFill/>
              <a:ln w="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22" name="Line 86"/>
              <p:cNvSpPr>
                <a:spLocks noChangeShapeType="1"/>
              </p:cNvSpPr>
              <p:nvPr/>
            </p:nvSpPr>
            <p:spPr bwMode="auto">
              <a:xfrm>
                <a:off x="3441" y="2398"/>
                <a:ext cx="321" cy="526"/>
              </a:xfrm>
              <a:prstGeom prst="line">
                <a:avLst/>
              </a:prstGeom>
              <a:noFill/>
              <a:ln w="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23" name="Line 87"/>
              <p:cNvSpPr>
                <a:spLocks noChangeShapeType="1"/>
              </p:cNvSpPr>
              <p:nvPr/>
            </p:nvSpPr>
            <p:spPr bwMode="auto">
              <a:xfrm>
                <a:off x="3441" y="2904"/>
                <a:ext cx="321" cy="368"/>
              </a:xfrm>
              <a:prstGeom prst="line">
                <a:avLst/>
              </a:prstGeom>
              <a:noFill/>
              <a:ln w="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24" name="Line 88"/>
              <p:cNvSpPr>
                <a:spLocks noChangeShapeType="1"/>
              </p:cNvSpPr>
              <p:nvPr/>
            </p:nvSpPr>
            <p:spPr bwMode="auto">
              <a:xfrm>
                <a:off x="3441" y="2849"/>
                <a:ext cx="321" cy="242"/>
              </a:xfrm>
              <a:prstGeom prst="line">
                <a:avLst/>
              </a:prstGeom>
              <a:noFill/>
              <a:ln w="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25" name="Line 89"/>
              <p:cNvSpPr>
                <a:spLocks noChangeShapeType="1"/>
              </p:cNvSpPr>
              <p:nvPr/>
            </p:nvSpPr>
            <p:spPr bwMode="auto">
              <a:xfrm>
                <a:off x="3441" y="2553"/>
                <a:ext cx="321" cy="411"/>
              </a:xfrm>
              <a:prstGeom prst="line">
                <a:avLst/>
              </a:prstGeom>
              <a:noFill/>
              <a:ln w="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26" name="Line 90"/>
              <p:cNvSpPr>
                <a:spLocks noChangeShapeType="1"/>
              </p:cNvSpPr>
              <p:nvPr/>
            </p:nvSpPr>
            <p:spPr bwMode="auto">
              <a:xfrm>
                <a:off x="3441" y="2707"/>
                <a:ext cx="321" cy="336"/>
              </a:xfrm>
              <a:prstGeom prst="line">
                <a:avLst/>
              </a:prstGeom>
              <a:noFill/>
              <a:ln w="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27" name="Line 91"/>
              <p:cNvSpPr>
                <a:spLocks noChangeShapeType="1"/>
              </p:cNvSpPr>
              <p:nvPr/>
            </p:nvSpPr>
            <p:spPr bwMode="auto">
              <a:xfrm>
                <a:off x="3441" y="2688"/>
                <a:ext cx="321" cy="454"/>
              </a:xfrm>
              <a:prstGeom prst="line">
                <a:avLst/>
              </a:prstGeom>
              <a:noFill/>
              <a:ln w="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28" name="Line 92"/>
              <p:cNvSpPr>
                <a:spLocks noChangeShapeType="1"/>
              </p:cNvSpPr>
              <p:nvPr/>
            </p:nvSpPr>
            <p:spPr bwMode="auto">
              <a:xfrm flipV="1">
                <a:off x="3441" y="2802"/>
                <a:ext cx="321" cy="158"/>
              </a:xfrm>
              <a:prstGeom prst="line">
                <a:avLst/>
              </a:prstGeom>
              <a:noFill/>
              <a:ln w="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29" name="Line 93"/>
              <p:cNvSpPr>
                <a:spLocks noChangeShapeType="1"/>
              </p:cNvSpPr>
              <p:nvPr/>
            </p:nvSpPr>
            <p:spPr bwMode="auto">
              <a:xfrm>
                <a:off x="3121" y="3023"/>
                <a:ext cx="965" cy="0"/>
              </a:xfrm>
              <a:prstGeom prst="line">
                <a:avLst/>
              </a:prstGeom>
              <a:noFill/>
              <a:ln w="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30" name="Rectangle 184"/>
              <p:cNvSpPr>
                <a:spLocks noChangeArrowheads="1"/>
              </p:cNvSpPr>
              <p:nvPr/>
            </p:nvSpPr>
            <p:spPr bwMode="auto">
              <a:xfrm>
                <a:off x="3208" y="3347"/>
                <a:ext cx="866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GB" sz="1200" b="1">
                    <a:latin typeface="Arial Narrow" pitchFamily="34" charset="0"/>
                  </a:rPr>
                  <a:t>Forward   Backward</a:t>
                </a:r>
              </a:p>
            </p:txBody>
          </p:sp>
        </p:grpSp>
        <p:sp>
          <p:nvSpPr>
            <p:cNvPr id="44042" name="Oval 189"/>
            <p:cNvSpPr>
              <a:spLocks noChangeArrowheads="1"/>
            </p:cNvSpPr>
            <p:nvPr/>
          </p:nvSpPr>
          <p:spPr bwMode="auto">
            <a:xfrm>
              <a:off x="7869238" y="4508500"/>
              <a:ext cx="288925" cy="86518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36" name="矩形 190"/>
          <p:cNvSpPr>
            <a:spLocks noChangeArrowheads="1"/>
          </p:cNvSpPr>
          <p:nvPr/>
        </p:nvSpPr>
        <p:spPr bwMode="auto">
          <a:xfrm>
            <a:off x="857250" y="1143000"/>
            <a:ext cx="75009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 smtClean="0"/>
              <a:t> Left </a:t>
            </a:r>
            <a:r>
              <a:rPr lang="en-US" sz="2400" dirty="0"/>
              <a:t>forward – excitatory </a:t>
            </a:r>
            <a:r>
              <a:rPr lang="en-GB" sz="2400" dirty="0" smtClean="0"/>
              <a:t>-- activating effect of gamma- alpha coupling in the forward connections </a:t>
            </a:r>
          </a:p>
          <a:p>
            <a:pPr>
              <a:buFont typeface="Arial" charset="0"/>
              <a:buChar char="•"/>
            </a:pPr>
            <a:endParaRPr lang="en-US" sz="2400" dirty="0"/>
          </a:p>
          <a:p>
            <a:pPr>
              <a:buFont typeface="Arial" charset="0"/>
              <a:buChar char="•"/>
            </a:pPr>
            <a:r>
              <a:rPr lang="en-US" sz="2400" dirty="0" smtClean="0"/>
              <a:t> Right </a:t>
            </a:r>
            <a:r>
              <a:rPr lang="en-US" sz="2400" dirty="0"/>
              <a:t>backward  -  </a:t>
            </a:r>
            <a:r>
              <a:rPr lang="en-US" sz="2400" dirty="0" smtClean="0"/>
              <a:t>inhibitory </a:t>
            </a:r>
            <a:r>
              <a:rPr lang="en-GB" sz="2400" dirty="0" smtClean="0"/>
              <a:t>-- suppressive effect of gamma- alpha coupling in backward connections</a:t>
            </a:r>
          </a:p>
          <a:p>
            <a:endParaRPr lang="en-GB" sz="2400" dirty="0"/>
          </a:p>
        </p:txBody>
      </p:sp>
      <p:sp>
        <p:nvSpPr>
          <p:cNvPr id="193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zh-TW" sz="3200" dirty="0" smtClean="0">
                <a:ea typeface="新細明體" pitchFamily="18" charset="-120"/>
              </a:rPr>
              <a:t>Gamma affects Alpha</a:t>
            </a:r>
            <a:endParaRPr lang="en-GB" altLang="zh-TW" sz="3200" dirty="0">
              <a:ea typeface="新細明體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內容版面配置區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286375"/>
          </a:xfrm>
        </p:spPr>
        <p:txBody>
          <a:bodyPr/>
          <a:lstStyle/>
          <a:p>
            <a:pPr algn="ctr">
              <a:buNone/>
            </a:pPr>
            <a:r>
              <a:rPr lang="en-GB" sz="2000" i="1" dirty="0" smtClean="0"/>
              <a:t>“Gamma activity in input areas induces slower</a:t>
            </a:r>
          </a:p>
          <a:p>
            <a:pPr algn="ctr">
              <a:buNone/>
            </a:pPr>
            <a:r>
              <a:rPr lang="en-GB" sz="2000" i="1" dirty="0" smtClean="0"/>
              <a:t>dynamics in higher areas as prediction error is accumulated. Nonlinear coupling in high-level area induces gamma activity in that higher area which then accelerates the decay of activity in the lower level. This decay is manifest as damped alpha oscillations.”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C.C. Chen , S. </a:t>
            </a:r>
            <a:r>
              <a:rPr lang="en-US" sz="2000" dirty="0" err="1" smtClean="0"/>
              <a:t>Kiebel</a:t>
            </a:r>
            <a:r>
              <a:rPr lang="en-US" sz="2000" dirty="0" smtClean="0"/>
              <a:t>, KJ </a:t>
            </a:r>
            <a:r>
              <a:rPr lang="en-US" sz="2000" dirty="0" err="1" smtClean="0"/>
              <a:t>Friston</a:t>
            </a:r>
            <a:r>
              <a:rPr lang="en-US" sz="2000" dirty="0" smtClean="0"/>
              <a:t> , Dynamic causal </a:t>
            </a:r>
            <a:r>
              <a:rPr lang="en-US" sz="2000" dirty="0" err="1" smtClean="0"/>
              <a:t>modelling</a:t>
            </a:r>
            <a:r>
              <a:rPr lang="en-US" sz="2000" dirty="0" smtClean="0"/>
              <a:t> of induced responses.  </a:t>
            </a:r>
            <a:r>
              <a:rPr lang="en-US" sz="2000" i="1" dirty="0" err="1" smtClean="0"/>
              <a:t>NeuroImage</a:t>
            </a:r>
            <a:r>
              <a:rPr lang="en-US" sz="2000" dirty="0" smtClean="0"/>
              <a:t>, 2008; (41):1293-1312. </a:t>
            </a:r>
            <a:endParaRPr lang="en-GB" sz="2000" dirty="0" smtClean="0"/>
          </a:p>
          <a:p>
            <a:pPr>
              <a:buFontTx/>
              <a:buNone/>
            </a:pPr>
            <a:r>
              <a:rPr lang="en-US" sz="2000" dirty="0" smtClean="0"/>
              <a:t> </a:t>
            </a:r>
            <a:endParaRPr lang="en-GB" sz="2000" dirty="0" smtClean="0"/>
          </a:p>
          <a:p>
            <a:r>
              <a:rPr lang="en-US" sz="2000" dirty="0" smtClean="0"/>
              <a:t>C.C. Chen, </a:t>
            </a:r>
            <a:r>
              <a:rPr lang="en-GB" sz="2000" dirty="0" smtClean="0"/>
              <a:t>R.N. Henson, K.E. Stephan, J.M. </a:t>
            </a:r>
            <a:r>
              <a:rPr lang="en-GB" sz="2000" dirty="0" err="1" smtClean="0"/>
              <a:t>Kilner</a:t>
            </a:r>
            <a:r>
              <a:rPr lang="en-GB" sz="2000" dirty="0" smtClean="0"/>
              <a:t>, and K.J. Friston1. Forward and backward connections in the brain: A DCM study of functional asymmetries in face processing. </a:t>
            </a:r>
            <a:r>
              <a:rPr lang="en-GB" sz="2000" i="1" dirty="0" err="1" smtClean="0"/>
              <a:t>NeuroImage</a:t>
            </a:r>
            <a:r>
              <a:rPr lang="en-GB" sz="2000" i="1" dirty="0" smtClean="0"/>
              <a:t>,</a:t>
            </a:r>
            <a:r>
              <a:rPr lang="en-GB" sz="2000" dirty="0" smtClean="0"/>
              <a:t> 2009 Apr 1;45(2):453-62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pPr>
              <a:buFontTx/>
              <a:buNone/>
            </a:pPr>
            <a:r>
              <a:rPr lang="en-US" sz="2000" dirty="0" smtClean="0"/>
              <a:t> </a:t>
            </a:r>
            <a:endParaRPr lang="en-GB" sz="2000" dirty="0" smtClean="0"/>
          </a:p>
          <a:p>
            <a:pPr>
              <a:buNone/>
            </a:pP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1571604" y="1214422"/>
            <a:ext cx="59170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 smtClean="0"/>
              <a:t>For studying synchronization among brain regions </a:t>
            </a:r>
          </a:p>
          <a:p>
            <a:r>
              <a:rPr lang="en-GB" dirty="0" smtClean="0"/>
              <a:t>Relate change of phase in one region to phase in others</a:t>
            </a:r>
            <a:endParaRPr lang="en-GB" dirty="0"/>
          </a:p>
        </p:txBody>
      </p:sp>
      <p:grpSp>
        <p:nvGrpSpPr>
          <p:cNvPr id="2" name="Group 16"/>
          <p:cNvGrpSpPr/>
          <p:nvPr/>
        </p:nvGrpSpPr>
        <p:grpSpPr>
          <a:xfrm>
            <a:off x="1143000" y="1981200"/>
            <a:ext cx="6434138" cy="4710113"/>
            <a:chOff x="1143000" y="1981200"/>
            <a:chExt cx="6434138" cy="4710113"/>
          </a:xfrm>
        </p:grpSpPr>
        <p:pic>
          <p:nvPicPr>
            <p:cNvPr id="88066" name="Picture 2" descr="torus_fi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00" y="2362200"/>
              <a:ext cx="2422525" cy="1638300"/>
            </a:xfrm>
            <a:prstGeom prst="rect">
              <a:avLst/>
            </a:prstGeom>
            <a:noFill/>
          </p:spPr>
        </p:pic>
        <p:pic>
          <p:nvPicPr>
            <p:cNvPr id="88067" name="Picture 3" descr="torus_fi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76600" y="4724400"/>
              <a:ext cx="2395538" cy="1620838"/>
            </a:xfrm>
            <a:prstGeom prst="rect">
              <a:avLst/>
            </a:prstGeom>
            <a:noFill/>
          </p:spPr>
        </p:pic>
        <p:pic>
          <p:nvPicPr>
            <p:cNvPr id="88068" name="Picture 4" descr="torus_fi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1600" y="2286000"/>
              <a:ext cx="2395538" cy="1620838"/>
            </a:xfrm>
            <a:prstGeom prst="rect">
              <a:avLst/>
            </a:prstGeom>
            <a:noFill/>
          </p:spPr>
        </p:pic>
        <p:sp>
          <p:nvSpPr>
            <p:cNvPr id="88072" name="Line 8"/>
            <p:cNvSpPr>
              <a:spLocks noChangeShapeType="1"/>
            </p:cNvSpPr>
            <p:nvPr/>
          </p:nvSpPr>
          <p:spPr bwMode="auto">
            <a:xfrm flipV="1">
              <a:off x="5410200" y="3886200"/>
              <a:ext cx="6096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8073" name="Line 9"/>
            <p:cNvSpPr>
              <a:spLocks noChangeShapeType="1"/>
            </p:cNvSpPr>
            <p:nvPr/>
          </p:nvSpPr>
          <p:spPr bwMode="auto">
            <a:xfrm flipH="1" flipV="1">
              <a:off x="3048000" y="3962400"/>
              <a:ext cx="5334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8074" name="Line 10"/>
            <p:cNvSpPr>
              <a:spLocks noChangeShapeType="1"/>
            </p:cNvSpPr>
            <p:nvPr/>
          </p:nvSpPr>
          <p:spPr bwMode="auto">
            <a:xfrm>
              <a:off x="2514600" y="4114800"/>
              <a:ext cx="60960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8075" name="Line 11"/>
            <p:cNvSpPr>
              <a:spLocks noChangeShapeType="1"/>
            </p:cNvSpPr>
            <p:nvPr/>
          </p:nvSpPr>
          <p:spPr bwMode="auto">
            <a:xfrm flipH="1">
              <a:off x="5715000" y="4038600"/>
              <a:ext cx="76200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8076" name="Text Box 12"/>
            <p:cNvSpPr txBox="1">
              <a:spLocks noChangeArrowheads="1"/>
            </p:cNvSpPr>
            <p:nvPr/>
          </p:nvSpPr>
          <p:spPr bwMode="auto">
            <a:xfrm>
              <a:off x="1736725" y="2017713"/>
              <a:ext cx="10985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Region 1</a:t>
              </a:r>
            </a:p>
          </p:txBody>
        </p:sp>
        <p:sp>
          <p:nvSpPr>
            <p:cNvPr id="88077" name="Text Box 13"/>
            <p:cNvSpPr txBox="1">
              <a:spLocks noChangeArrowheads="1"/>
            </p:cNvSpPr>
            <p:nvPr/>
          </p:nvSpPr>
          <p:spPr bwMode="auto">
            <a:xfrm>
              <a:off x="4038600" y="6324600"/>
              <a:ext cx="10985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Region 3</a:t>
              </a:r>
            </a:p>
          </p:txBody>
        </p:sp>
        <p:sp>
          <p:nvSpPr>
            <p:cNvPr id="88078" name="Text Box 14"/>
            <p:cNvSpPr txBox="1">
              <a:spLocks noChangeArrowheads="1"/>
            </p:cNvSpPr>
            <p:nvPr/>
          </p:nvSpPr>
          <p:spPr bwMode="auto">
            <a:xfrm>
              <a:off x="5943600" y="1981200"/>
              <a:ext cx="10985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Region 2</a:t>
              </a:r>
            </a:p>
          </p:txBody>
        </p:sp>
        <p:sp>
          <p:nvSpPr>
            <p:cNvPr id="88079" name="Text Box 15"/>
            <p:cNvSpPr txBox="1">
              <a:spLocks noChangeArrowheads="1"/>
            </p:cNvSpPr>
            <p:nvPr/>
          </p:nvSpPr>
          <p:spPr bwMode="auto">
            <a:xfrm>
              <a:off x="6156325" y="4379913"/>
              <a:ext cx="311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?</a:t>
              </a:r>
            </a:p>
          </p:txBody>
        </p:sp>
        <p:sp>
          <p:nvSpPr>
            <p:cNvPr id="88080" name="Text Box 16"/>
            <p:cNvSpPr txBox="1">
              <a:spLocks noChangeArrowheads="1"/>
            </p:cNvSpPr>
            <p:nvPr/>
          </p:nvSpPr>
          <p:spPr bwMode="auto">
            <a:xfrm>
              <a:off x="2346325" y="4532313"/>
              <a:ext cx="311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?</a:t>
              </a:r>
            </a:p>
          </p:txBody>
        </p:sp>
      </p:grp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428596" y="214290"/>
            <a:ext cx="8229600" cy="769441"/>
          </a:xfrm>
          <a:prstGeom prst="rect">
            <a:avLst/>
          </a:prstGeom>
          <a:gradFill rotWithShape="1">
            <a:gsLst>
              <a:gs pos="0">
                <a:srgbClr val="D9FFFF"/>
              </a:gs>
              <a:gs pos="100000">
                <a:srgbClr val="D9FFFF">
                  <a:gamma/>
                  <a:shade val="82353"/>
                  <a:invGamma/>
                </a:srgbClr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DCM for Phase</a:t>
            </a:r>
            <a:r>
              <a:rPr kumimoji="0" lang="en-GB" sz="4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Coupling</a:t>
            </a:r>
            <a:endParaRPr kumimoji="0" lang="en-GB" sz="4400" b="1" i="0" u="none" strike="noStrike" kern="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7458" name="Object 2"/>
          <p:cNvGraphicFramePr>
            <a:graphicFrameLocks noChangeAspect="1"/>
          </p:cNvGraphicFramePr>
          <p:nvPr/>
        </p:nvGraphicFramePr>
        <p:xfrm>
          <a:off x="357158" y="5643578"/>
          <a:ext cx="2508250" cy="681038"/>
        </p:xfrm>
        <a:graphic>
          <a:graphicData uri="http://schemas.openxmlformats.org/presentationml/2006/ole">
            <p:oleObj spid="_x0000_s147458" name="Equation" r:id="rId5" imgW="1307880" imgH="3553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region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4500570"/>
            <a:ext cx="2209800" cy="192405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8229600" cy="769441"/>
          </a:xfrm>
          <a:gradFill rotWithShape="1">
            <a:gsLst>
              <a:gs pos="0">
                <a:srgbClr val="D9FFFF"/>
              </a:gs>
              <a:gs pos="100000">
                <a:srgbClr val="D9FFFF">
                  <a:gamma/>
                  <a:shade val="82353"/>
                  <a:invGamma/>
                </a:srgbClr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333399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GB" b="1" dirty="0" smtClean="0"/>
              <a:t>DCM </a:t>
            </a:r>
            <a:r>
              <a:rPr lang="en-GB" b="1" dirty="0"/>
              <a:t>for </a:t>
            </a:r>
            <a:r>
              <a:rPr lang="en-GB" b="1" dirty="0" smtClean="0"/>
              <a:t>Induced Responses</a:t>
            </a:r>
            <a:endParaRPr lang="en-GB" b="1" noProof="1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5410176" y="3548050"/>
            <a:ext cx="609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 flipV="1">
            <a:off x="3047976" y="3624250"/>
            <a:ext cx="533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2514576" y="3776650"/>
            <a:ext cx="609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>
            <a:off x="5714976" y="3700450"/>
            <a:ext cx="762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736701" y="1679563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Region 1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000496" y="6286520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/>
              <a:t>Region 3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943576" y="1643050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Region 2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156301" y="40417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?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346301" y="41941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?</a:t>
            </a:r>
          </a:p>
        </p:txBody>
      </p:sp>
      <p:pic>
        <p:nvPicPr>
          <p:cNvPr id="20" name="Picture 19" descr="region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2000240"/>
            <a:ext cx="2238375" cy="1914525"/>
          </a:xfrm>
          <a:prstGeom prst="rect">
            <a:avLst/>
          </a:prstGeom>
        </p:spPr>
      </p:pic>
      <p:pic>
        <p:nvPicPr>
          <p:cNvPr id="21" name="Picture 20" descr="region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1928802"/>
            <a:ext cx="2276475" cy="199072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85720" y="5429264"/>
            <a:ext cx="2608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How does slow activity</a:t>
            </a:r>
          </a:p>
          <a:p>
            <a:r>
              <a:rPr lang="en-GB" dirty="0"/>
              <a:t>i</a:t>
            </a:r>
            <a:r>
              <a:rPr lang="en-GB" dirty="0" smtClean="0"/>
              <a:t>n one region affect</a:t>
            </a:r>
          </a:p>
          <a:p>
            <a:r>
              <a:rPr lang="en-GB" dirty="0"/>
              <a:t>f</a:t>
            </a:r>
            <a:r>
              <a:rPr lang="en-GB" dirty="0" smtClean="0"/>
              <a:t>ast activity in another 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96985" y="5286388"/>
            <a:ext cx="31470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Relate change of power</a:t>
            </a:r>
          </a:p>
          <a:p>
            <a:r>
              <a:rPr lang="en-GB" dirty="0"/>
              <a:t>i</a:t>
            </a:r>
            <a:r>
              <a:rPr lang="en-GB" dirty="0" smtClean="0"/>
              <a:t>n one region and frequency </a:t>
            </a:r>
          </a:p>
          <a:p>
            <a:r>
              <a:rPr lang="en-GB" dirty="0" smtClean="0"/>
              <a:t>to change in power in others.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676400" y="304800"/>
            <a:ext cx="46875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 smtClean="0"/>
              <a:t>Connection to </a:t>
            </a:r>
            <a:r>
              <a:rPr lang="en-GB" sz="2400" dirty="0" smtClean="0"/>
              <a:t>Neurobiology:</a:t>
            </a:r>
            <a:endParaRPr lang="en-GB" sz="2400" dirty="0" smtClean="0"/>
          </a:p>
          <a:p>
            <a:r>
              <a:rPr lang="en-GB" sz="2400" dirty="0" err="1" smtClean="0"/>
              <a:t>Septo-Hippocampal</a:t>
            </a:r>
            <a:r>
              <a:rPr lang="en-GB" sz="2400" dirty="0" smtClean="0"/>
              <a:t> </a:t>
            </a:r>
            <a:r>
              <a:rPr lang="en-GB" sz="2400" dirty="0"/>
              <a:t>theta rhythm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685800" y="1371600"/>
            <a:ext cx="224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Denham et al. 2000: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181600" y="1484313"/>
            <a:ext cx="3379788" cy="3643312"/>
            <a:chOff x="3264" y="935"/>
            <a:chExt cx="2129" cy="2295"/>
          </a:xfrm>
        </p:grpSpPr>
        <p:pic>
          <p:nvPicPr>
            <p:cNvPr id="7065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64" y="1152"/>
              <a:ext cx="2129" cy="1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0662" name="Text Box 6"/>
            <p:cNvSpPr txBox="1">
              <a:spLocks noChangeArrowheads="1"/>
            </p:cNvSpPr>
            <p:nvPr/>
          </p:nvSpPr>
          <p:spPr bwMode="auto">
            <a:xfrm>
              <a:off x="3830" y="935"/>
              <a:ext cx="9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Hippocampus</a:t>
              </a:r>
            </a:p>
          </p:txBody>
        </p:sp>
        <p:sp>
          <p:nvSpPr>
            <p:cNvPr id="70663" name="Text Box 7"/>
            <p:cNvSpPr txBox="1">
              <a:spLocks noChangeArrowheads="1"/>
            </p:cNvSpPr>
            <p:nvPr/>
          </p:nvSpPr>
          <p:spPr bwMode="auto">
            <a:xfrm>
              <a:off x="4310" y="2999"/>
              <a:ext cx="6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Septum</a:t>
              </a:r>
            </a:p>
          </p:txBody>
        </p:sp>
      </p:grpSp>
      <p:graphicFrame>
        <p:nvGraphicFramePr>
          <p:cNvPr id="70665" name="Object 9"/>
          <p:cNvGraphicFramePr>
            <a:graphicFrameLocks noChangeAspect="1"/>
          </p:cNvGraphicFramePr>
          <p:nvPr/>
        </p:nvGraphicFramePr>
        <p:xfrm>
          <a:off x="533400" y="2209800"/>
          <a:ext cx="3657600" cy="2463800"/>
        </p:xfrm>
        <a:graphic>
          <a:graphicData uri="http://schemas.openxmlformats.org/presentationml/2006/ole">
            <p:oleObj spid="_x0000_s100354" name="Equation" r:id="rId4" imgW="2412720" imgH="1625400" progId="">
              <p:embed/>
            </p:oleObj>
          </a:graphicData>
        </a:graphic>
      </p:graphicFrame>
      <p:graphicFrame>
        <p:nvGraphicFramePr>
          <p:cNvPr id="70666" name="Object 10"/>
          <p:cNvGraphicFramePr>
            <a:graphicFrameLocks noChangeAspect="1"/>
          </p:cNvGraphicFramePr>
          <p:nvPr/>
        </p:nvGraphicFramePr>
        <p:xfrm>
          <a:off x="5257800" y="2514600"/>
          <a:ext cx="254000" cy="381000"/>
        </p:xfrm>
        <a:graphic>
          <a:graphicData uri="http://schemas.openxmlformats.org/presentationml/2006/ole">
            <p:oleObj spid="_x0000_s100355" name="Equation" r:id="rId5" imgW="152280" imgH="228600" progId="">
              <p:embed/>
            </p:oleObj>
          </a:graphicData>
        </a:graphic>
      </p:graphicFrame>
      <p:graphicFrame>
        <p:nvGraphicFramePr>
          <p:cNvPr id="70667" name="Object 11"/>
          <p:cNvGraphicFramePr>
            <a:graphicFrameLocks noChangeAspect="1"/>
          </p:cNvGraphicFramePr>
          <p:nvPr/>
        </p:nvGraphicFramePr>
        <p:xfrm>
          <a:off x="6400800" y="3124200"/>
          <a:ext cx="274638" cy="381000"/>
        </p:xfrm>
        <a:graphic>
          <a:graphicData uri="http://schemas.openxmlformats.org/presentationml/2006/ole">
            <p:oleObj spid="_x0000_s100356" name="Equation" r:id="rId6" imgW="164880" imgH="228600" progId="">
              <p:embed/>
            </p:oleObj>
          </a:graphicData>
        </a:graphic>
      </p:graphicFrame>
      <p:graphicFrame>
        <p:nvGraphicFramePr>
          <p:cNvPr id="70668" name="Object 12"/>
          <p:cNvGraphicFramePr>
            <a:graphicFrameLocks noChangeAspect="1"/>
          </p:cNvGraphicFramePr>
          <p:nvPr/>
        </p:nvGraphicFramePr>
        <p:xfrm>
          <a:off x="7162800" y="3048000"/>
          <a:ext cx="274638" cy="381000"/>
        </p:xfrm>
        <a:graphic>
          <a:graphicData uri="http://schemas.openxmlformats.org/presentationml/2006/ole">
            <p:oleObj spid="_x0000_s100357" name="Equation" r:id="rId7" imgW="164880" imgH="228600" progId="">
              <p:embed/>
            </p:oleObj>
          </a:graphicData>
        </a:graphic>
      </p:graphicFrame>
      <p:graphicFrame>
        <p:nvGraphicFramePr>
          <p:cNvPr id="70669" name="Object 13"/>
          <p:cNvGraphicFramePr>
            <a:graphicFrameLocks noChangeAspect="1"/>
          </p:cNvGraphicFramePr>
          <p:nvPr/>
        </p:nvGraphicFramePr>
        <p:xfrm>
          <a:off x="6172200" y="4724400"/>
          <a:ext cx="274638" cy="381000"/>
        </p:xfrm>
        <a:graphic>
          <a:graphicData uri="http://schemas.openxmlformats.org/presentationml/2006/ole">
            <p:oleObj spid="_x0000_s100358" name="Equation" r:id="rId8" imgW="164880" imgH="228600" progId="">
              <p:embed/>
            </p:oleObj>
          </a:graphicData>
        </a:graphic>
      </p:graphicFrame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517525" y="4989513"/>
            <a:ext cx="287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Wilson-Cowan style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4913" y="847725"/>
            <a:ext cx="673417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862013"/>
            <a:ext cx="671512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447800" y="304800"/>
            <a:ext cx="318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Four-dimensional state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971800"/>
            <a:ext cx="4733925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990600"/>
            <a:ext cx="3379788" cy="3643313"/>
            <a:chOff x="3264" y="935"/>
            <a:chExt cx="2129" cy="2295"/>
          </a:xfrm>
        </p:grpSpPr>
        <p:pic>
          <p:nvPicPr>
            <p:cNvPr id="7168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64" y="1152"/>
              <a:ext cx="2129" cy="1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1686" name="Text Box 6"/>
            <p:cNvSpPr txBox="1">
              <a:spLocks noChangeArrowheads="1"/>
            </p:cNvSpPr>
            <p:nvPr/>
          </p:nvSpPr>
          <p:spPr bwMode="auto">
            <a:xfrm>
              <a:off x="3830" y="935"/>
              <a:ext cx="9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Hippocampus</a:t>
              </a:r>
            </a:p>
          </p:txBody>
        </p:sp>
        <p:sp>
          <p:nvSpPr>
            <p:cNvPr id="71687" name="Text Box 7"/>
            <p:cNvSpPr txBox="1">
              <a:spLocks noChangeArrowheads="1"/>
            </p:cNvSpPr>
            <p:nvPr/>
          </p:nvSpPr>
          <p:spPr bwMode="auto">
            <a:xfrm>
              <a:off x="4310" y="2999"/>
              <a:ext cx="6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Septum</a:t>
              </a:r>
            </a:p>
          </p:txBody>
        </p:sp>
      </p:grp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593725" y="28559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66FF"/>
                </a:solidFill>
              </a:rPr>
              <a:t>A</a:t>
            </a: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4038600" y="44196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66FF"/>
                </a:solidFill>
              </a:rPr>
              <a:t>A</a:t>
            </a: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2498725" y="37703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6858000" y="62484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3352800" y="228600"/>
            <a:ext cx="30718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/>
              <a:t>Hopf Bifurcation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7400" y="1600200"/>
            <a:ext cx="4876800" cy="4327525"/>
          </a:xfrm>
          <a:noFill/>
          <a:ln/>
        </p:spPr>
      </p:pic>
      <p:graphicFrame>
        <p:nvGraphicFramePr>
          <p:cNvPr id="84995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2667000" y="990600"/>
          <a:ext cx="4038600" cy="598488"/>
        </p:xfrm>
        <a:graphic>
          <a:graphicData uri="http://schemas.openxmlformats.org/presentationml/2006/ole">
            <p:oleObj spid="_x0000_s101378" name="Equation" r:id="rId4" imgW="1371600" imgH="203040" progId="Equation.3">
              <p:embed/>
            </p:oleObj>
          </a:graphicData>
        </a:graphic>
      </p:graphicFrame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822325" y="341313"/>
            <a:ext cx="4972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For a generic Hopf bifurcation (Erm &amp; Kopell…)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1143000" y="6096000"/>
            <a:ext cx="681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See Brown et al. 04, for PRCs corresponding to other bifurcations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990600" y="1905000"/>
          <a:ext cx="6121400" cy="915988"/>
        </p:xfrm>
        <a:graphic>
          <a:graphicData uri="http://schemas.openxmlformats.org/presentationml/2006/ole">
            <p:oleObj spid="_x0000_s102402" name="Equation" r:id="rId3" imgW="2882880" imgH="431640" progId="">
              <p:embed/>
            </p:oleObj>
          </a:graphicData>
        </a:graphic>
      </p:graphicFrame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2209800" y="4953000"/>
            <a:ext cx="6096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2270125" y="4953000"/>
          <a:ext cx="406400" cy="609600"/>
        </p:xfrm>
        <a:graphic>
          <a:graphicData uri="http://schemas.openxmlformats.org/presentationml/2006/ole">
            <p:oleObj spid="_x0000_s102403" name="Equation" r:id="rId4" imgW="152280" imgH="228600" progId="">
              <p:embed/>
            </p:oleObj>
          </a:graphicData>
        </a:graphic>
      </p:graphicFrame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4267200" y="3505200"/>
            <a:ext cx="6096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4310063" y="3505200"/>
          <a:ext cx="439737" cy="609600"/>
        </p:xfrm>
        <a:graphic>
          <a:graphicData uri="http://schemas.openxmlformats.org/presentationml/2006/ole">
            <p:oleObj spid="_x0000_s102404" name="Equation" r:id="rId5" imgW="164880" imgH="228600" progId="">
              <p:embed/>
            </p:oleObj>
          </a:graphicData>
        </a:graphic>
      </p:graphicFrame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038600" y="5257800"/>
            <a:ext cx="609600" cy="685800"/>
            <a:chOff x="1872" y="3120"/>
            <a:chExt cx="384" cy="432"/>
          </a:xfrm>
        </p:grpSpPr>
        <p:sp>
          <p:nvSpPr>
            <p:cNvPr id="16393" name="Oval 9"/>
            <p:cNvSpPr>
              <a:spLocks noChangeArrowheads="1"/>
            </p:cNvSpPr>
            <p:nvPr/>
          </p:nvSpPr>
          <p:spPr bwMode="auto">
            <a:xfrm>
              <a:off x="1872" y="3120"/>
              <a:ext cx="384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6394" name="Object 10"/>
            <p:cNvGraphicFramePr>
              <a:graphicFrameLocks noChangeAspect="1"/>
            </p:cNvGraphicFramePr>
            <p:nvPr/>
          </p:nvGraphicFramePr>
          <p:xfrm>
            <a:off x="1920" y="3120"/>
            <a:ext cx="235" cy="384"/>
          </p:xfrm>
          <a:graphic>
            <a:graphicData uri="http://schemas.openxmlformats.org/presentationml/2006/ole">
              <p:oleObj spid="_x0000_s102409" name="Equation" r:id="rId6" imgW="139680" imgH="228600" progId="">
                <p:embed/>
              </p:oleObj>
            </a:graphicData>
          </a:graphic>
        </p:graphicFrame>
      </p:grpSp>
      <p:sp>
        <p:nvSpPr>
          <p:cNvPr id="16395" name="Line 11"/>
          <p:cNvSpPr>
            <a:spLocks noChangeShapeType="1"/>
          </p:cNvSpPr>
          <p:nvPr/>
        </p:nvSpPr>
        <p:spPr bwMode="auto">
          <a:xfrm flipH="1">
            <a:off x="4343400" y="4191000"/>
            <a:ext cx="152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2819400" y="5334000"/>
            <a:ext cx="1219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GB"/>
          </a:p>
        </p:txBody>
      </p:sp>
      <p:graphicFrame>
        <p:nvGraphicFramePr>
          <p:cNvPr id="16397" name="Object 13"/>
          <p:cNvGraphicFramePr>
            <a:graphicFrameLocks noChangeAspect="1"/>
          </p:cNvGraphicFramePr>
          <p:nvPr/>
        </p:nvGraphicFramePr>
        <p:xfrm>
          <a:off x="4495800" y="4419600"/>
          <a:ext cx="406400" cy="457200"/>
        </p:xfrm>
        <a:graphic>
          <a:graphicData uri="http://schemas.openxmlformats.org/presentationml/2006/ole">
            <p:oleObj spid="_x0000_s102405" name="Equation" r:id="rId7" imgW="203040" imgH="228600" progId="">
              <p:embed/>
            </p:oleObj>
          </a:graphicData>
        </a:graphic>
      </p:graphicFrame>
      <p:graphicFrame>
        <p:nvGraphicFramePr>
          <p:cNvPr id="16398" name="Object 14"/>
          <p:cNvGraphicFramePr>
            <a:graphicFrameLocks noChangeAspect="1"/>
          </p:cNvGraphicFramePr>
          <p:nvPr/>
        </p:nvGraphicFramePr>
        <p:xfrm>
          <a:off x="3124200" y="5334000"/>
          <a:ext cx="406400" cy="660400"/>
        </p:xfrm>
        <a:graphic>
          <a:graphicData uri="http://schemas.openxmlformats.org/presentationml/2006/ole">
            <p:oleObj spid="_x0000_s102406" name="Equation" r:id="rId8" imgW="203040" imgH="330120" progId="">
              <p:embed/>
            </p:oleObj>
          </a:graphicData>
        </a:graphic>
      </p:graphicFrame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517525" y="569913"/>
            <a:ext cx="28007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 smtClean="0"/>
              <a:t>DCM for Phase Coupling </a:t>
            </a:r>
            <a:endParaRPr lang="en-GB" dirty="0"/>
          </a:p>
        </p:txBody>
      </p:sp>
      <p:graphicFrame>
        <p:nvGraphicFramePr>
          <p:cNvPr id="16411" name="Object 27"/>
          <p:cNvGraphicFramePr>
            <a:graphicFrameLocks noChangeAspect="1"/>
          </p:cNvGraphicFramePr>
          <p:nvPr/>
        </p:nvGraphicFramePr>
        <p:xfrm>
          <a:off x="4965700" y="4419600"/>
          <a:ext cx="381000" cy="457200"/>
        </p:xfrm>
        <a:graphic>
          <a:graphicData uri="http://schemas.openxmlformats.org/presentationml/2006/ole">
            <p:oleObj spid="_x0000_s102407" name="Equation" r:id="rId9" imgW="190440" imgH="228600" progId="">
              <p:embed/>
            </p:oleObj>
          </a:graphicData>
        </a:graphic>
      </p:graphicFrame>
      <p:graphicFrame>
        <p:nvGraphicFramePr>
          <p:cNvPr id="16412" name="Object 28"/>
          <p:cNvGraphicFramePr>
            <a:graphicFrameLocks noChangeAspect="1"/>
          </p:cNvGraphicFramePr>
          <p:nvPr/>
        </p:nvGraphicFramePr>
        <p:xfrm>
          <a:off x="3136900" y="5816600"/>
          <a:ext cx="381000" cy="457200"/>
        </p:xfrm>
        <a:graphic>
          <a:graphicData uri="http://schemas.openxmlformats.org/presentationml/2006/ole">
            <p:oleObj spid="_x0000_s102408" name="Equation" r:id="rId10" imgW="19044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600200" y="304800"/>
            <a:ext cx="70695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 dirty="0"/>
              <a:t>MEG </a:t>
            </a:r>
            <a:r>
              <a:rPr lang="en-GB" sz="3600" dirty="0" smtClean="0"/>
              <a:t>Example      </a:t>
            </a:r>
            <a:r>
              <a:rPr lang="en-GB" sz="2800" i="1" dirty="0" err="1" smtClean="0"/>
              <a:t>Fuentemilla</a:t>
            </a:r>
            <a:r>
              <a:rPr lang="en-GB" sz="2800" i="1" dirty="0" smtClean="0"/>
              <a:t> et al 09</a:t>
            </a:r>
            <a:endParaRPr lang="en-GB" sz="3600" i="1" dirty="0"/>
          </a:p>
        </p:txBody>
      </p:sp>
      <p:graphicFrame>
        <p:nvGraphicFramePr>
          <p:cNvPr id="33796" name="Group 4"/>
          <p:cNvGraphicFramePr>
            <a:graphicFrameLocks noGrp="1"/>
          </p:cNvGraphicFramePr>
          <p:nvPr/>
        </p:nvGraphicFramePr>
        <p:xfrm>
          <a:off x="476250" y="1636713"/>
          <a:ext cx="7920038" cy="936625"/>
        </p:xfrm>
        <a:graphic>
          <a:graphicData uri="http://schemas.openxmlformats.org/drawingml/2006/table">
            <a:tbl>
              <a:tblPr/>
              <a:tblGrid>
                <a:gridCol w="801688"/>
                <a:gridCol w="1501775"/>
                <a:gridCol w="2952750"/>
                <a:gridCol w="2663825"/>
              </a:tblGrid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2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2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2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2CD"/>
                    </a:solidFill>
                  </a:tcPr>
                </a:tc>
              </a:tr>
            </a:tbl>
          </a:graphicData>
        </a:graphic>
      </p:graphicFrame>
      <p:pic>
        <p:nvPicPr>
          <p:cNvPr id="33808" name="Picture 16" descr="25_inn_easy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2325" y="1760538"/>
            <a:ext cx="719138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809" name="Picture 17" descr="011308_inn_b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8725" y="1749425"/>
            <a:ext cx="719138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3500438" y="1925638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2"/>
                </a:solidFill>
                <a:cs typeface="Arial" charset="0"/>
              </a:rPr>
              <a:t>+</a:t>
            </a:r>
            <a:endParaRPr lang="en-US" b="1">
              <a:solidFill>
                <a:schemeClr val="bg2"/>
              </a:solidFill>
              <a:cs typeface="Arial" charset="0"/>
            </a:endParaRPr>
          </a:p>
        </p:txBody>
      </p:sp>
      <p:pic>
        <p:nvPicPr>
          <p:cNvPr id="33811" name="Picture 19" descr="011308_inn_b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3238" y="1747838"/>
            <a:ext cx="719137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33812" name="Group 20"/>
          <p:cNvGraphicFramePr>
            <a:graphicFrameLocks noGrp="1"/>
          </p:cNvGraphicFramePr>
          <p:nvPr/>
        </p:nvGraphicFramePr>
        <p:xfrm>
          <a:off x="495300" y="3078163"/>
          <a:ext cx="7900988" cy="863600"/>
        </p:xfrm>
        <a:graphic>
          <a:graphicData uri="http://schemas.openxmlformats.org/drawingml/2006/table">
            <a:tbl>
              <a:tblPr/>
              <a:tblGrid>
                <a:gridCol w="779463"/>
                <a:gridCol w="1504950"/>
                <a:gridCol w="2952750"/>
                <a:gridCol w="2663825"/>
              </a:tblGrid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2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2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2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2CD"/>
                    </a:solidFill>
                  </a:tcPr>
                </a:tc>
              </a:tr>
            </a:tbl>
          </a:graphicData>
        </a:graphic>
      </p:graphicFrame>
      <p:sp>
        <p:nvSpPr>
          <p:cNvPr id="33824" name="Text Box 32"/>
          <p:cNvSpPr txBox="1">
            <a:spLocks noChangeArrowheads="1"/>
          </p:cNvSpPr>
          <p:nvPr/>
        </p:nvSpPr>
        <p:spPr bwMode="auto">
          <a:xfrm>
            <a:off x="3500438" y="3294063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2"/>
                </a:solidFill>
                <a:cs typeface="Arial" charset="0"/>
              </a:rPr>
              <a:t>+</a:t>
            </a:r>
            <a:endParaRPr lang="en-US" b="1">
              <a:solidFill>
                <a:schemeClr val="bg2"/>
              </a:solidFill>
              <a:cs typeface="Arial" charset="0"/>
            </a:endParaRPr>
          </a:p>
        </p:txBody>
      </p:sp>
      <p:pic>
        <p:nvPicPr>
          <p:cNvPr id="33825" name="Picture 33" descr="6_in_diff_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2325" y="3149600"/>
            <a:ext cx="720725" cy="720725"/>
          </a:xfrm>
          <a:prstGeom prst="rect">
            <a:avLst/>
          </a:prstGeom>
          <a:noFill/>
        </p:spPr>
      </p:pic>
      <p:pic>
        <p:nvPicPr>
          <p:cNvPr id="33826" name="Picture 34" descr="6_in_diff_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8725" y="3149600"/>
            <a:ext cx="719138" cy="719138"/>
          </a:xfrm>
          <a:prstGeom prst="rect">
            <a:avLst/>
          </a:prstGeom>
          <a:noFill/>
        </p:spPr>
      </p:pic>
      <p:pic>
        <p:nvPicPr>
          <p:cNvPr id="33827" name="Picture 35" descr="6_in_diff_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0213" y="4589463"/>
            <a:ext cx="720725" cy="720725"/>
          </a:xfrm>
          <a:prstGeom prst="rect">
            <a:avLst/>
          </a:prstGeom>
          <a:noFill/>
        </p:spPr>
      </p:pic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1701800" y="3149600"/>
            <a:ext cx="719138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6308725" y="3149600"/>
            <a:ext cx="719138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7172325" y="3149600"/>
            <a:ext cx="720725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33831" name="Group 39"/>
          <p:cNvGraphicFramePr>
            <a:graphicFrameLocks noGrp="1"/>
          </p:cNvGraphicFramePr>
          <p:nvPr/>
        </p:nvGraphicFramePr>
        <p:xfrm>
          <a:off x="476250" y="4516438"/>
          <a:ext cx="7920038" cy="865188"/>
        </p:xfrm>
        <a:graphic>
          <a:graphicData uri="http://schemas.openxmlformats.org/drawingml/2006/table">
            <a:tbl>
              <a:tblPr/>
              <a:tblGrid>
                <a:gridCol w="795338"/>
                <a:gridCol w="1508125"/>
                <a:gridCol w="2952750"/>
                <a:gridCol w="2663825"/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2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2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2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2CD"/>
                    </a:solidFill>
                  </a:tcPr>
                </a:tc>
              </a:tr>
            </a:tbl>
          </a:graphicData>
        </a:graphic>
      </p:graphicFrame>
      <p:pic>
        <p:nvPicPr>
          <p:cNvPr id="33843" name="Picture 51" descr="15_in_diff_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8725" y="4589463"/>
            <a:ext cx="720725" cy="720725"/>
          </a:xfrm>
          <a:prstGeom prst="rect">
            <a:avLst/>
          </a:prstGeom>
          <a:noFill/>
        </p:spPr>
      </p:pic>
      <p:pic>
        <p:nvPicPr>
          <p:cNvPr id="33844" name="Picture 52" descr="15_in_diff_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2325" y="4589463"/>
            <a:ext cx="720725" cy="720725"/>
          </a:xfrm>
          <a:prstGeom prst="rect">
            <a:avLst/>
          </a:prstGeom>
          <a:noFill/>
        </p:spPr>
      </p:pic>
      <p:sp>
        <p:nvSpPr>
          <p:cNvPr id="33845" name="Rectangle 53"/>
          <p:cNvSpPr>
            <a:spLocks noChangeArrowheads="1"/>
          </p:cNvSpPr>
          <p:nvPr/>
        </p:nvSpPr>
        <p:spPr bwMode="auto">
          <a:xfrm>
            <a:off x="6308725" y="4589463"/>
            <a:ext cx="719138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46" name="Rectangle 54"/>
          <p:cNvSpPr>
            <a:spLocks noChangeArrowheads="1"/>
          </p:cNvSpPr>
          <p:nvPr/>
        </p:nvSpPr>
        <p:spPr bwMode="auto">
          <a:xfrm>
            <a:off x="7172325" y="4589463"/>
            <a:ext cx="719138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47" name="Rectangle 55"/>
          <p:cNvSpPr>
            <a:spLocks noChangeArrowheads="1"/>
          </p:cNvSpPr>
          <p:nvPr/>
        </p:nvSpPr>
        <p:spPr bwMode="auto">
          <a:xfrm>
            <a:off x="1701800" y="4589463"/>
            <a:ext cx="719138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48" name="Text Box 56"/>
          <p:cNvSpPr txBox="1">
            <a:spLocks noChangeArrowheads="1"/>
          </p:cNvSpPr>
          <p:nvPr/>
        </p:nvSpPr>
        <p:spPr bwMode="auto">
          <a:xfrm>
            <a:off x="3500438" y="4805363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2"/>
                </a:solidFill>
                <a:cs typeface="Arial" charset="0"/>
              </a:rPr>
              <a:t>+</a:t>
            </a:r>
            <a:endParaRPr lang="en-US" b="1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33849" name="Text Box 57"/>
          <p:cNvSpPr txBox="1">
            <a:spLocks noChangeArrowheads="1"/>
          </p:cNvSpPr>
          <p:nvPr/>
        </p:nvSpPr>
        <p:spPr bwMode="auto">
          <a:xfrm>
            <a:off x="554038" y="5503863"/>
            <a:ext cx="547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cs typeface="Arial" charset="0"/>
              </a:rPr>
              <a:t>1 sec</a:t>
            </a:r>
            <a:endParaRPr lang="en-US" sz="1200">
              <a:cs typeface="Arial" charset="0"/>
            </a:endParaRPr>
          </a:p>
        </p:txBody>
      </p:sp>
      <p:sp>
        <p:nvSpPr>
          <p:cNvPr id="33850" name="Text Box 58"/>
          <p:cNvSpPr txBox="1">
            <a:spLocks noChangeArrowheads="1"/>
          </p:cNvSpPr>
          <p:nvPr/>
        </p:nvSpPr>
        <p:spPr bwMode="auto">
          <a:xfrm>
            <a:off x="1728788" y="5491163"/>
            <a:ext cx="547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cs typeface="Arial" charset="0"/>
              </a:rPr>
              <a:t>3 sec</a:t>
            </a:r>
            <a:endParaRPr lang="en-US" sz="1200">
              <a:cs typeface="Arial" charset="0"/>
            </a:endParaRPr>
          </a:p>
        </p:txBody>
      </p:sp>
      <p:sp>
        <p:nvSpPr>
          <p:cNvPr id="33851" name="Text Box 59"/>
          <p:cNvSpPr txBox="1">
            <a:spLocks noChangeArrowheads="1"/>
          </p:cNvSpPr>
          <p:nvPr/>
        </p:nvSpPr>
        <p:spPr bwMode="auto">
          <a:xfrm>
            <a:off x="4032250" y="5492750"/>
            <a:ext cx="547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cs typeface="Arial" charset="0"/>
              </a:rPr>
              <a:t>5 sec</a:t>
            </a:r>
            <a:endParaRPr lang="en-US" sz="1200">
              <a:cs typeface="Arial" charset="0"/>
            </a:endParaRPr>
          </a:p>
        </p:txBody>
      </p:sp>
      <p:sp>
        <p:nvSpPr>
          <p:cNvPr id="33852" name="Text Box 60"/>
          <p:cNvSpPr txBox="1">
            <a:spLocks noChangeArrowheads="1"/>
          </p:cNvSpPr>
          <p:nvPr/>
        </p:nvSpPr>
        <p:spPr bwMode="auto">
          <a:xfrm>
            <a:off x="6811963" y="5484813"/>
            <a:ext cx="547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cs typeface="Arial" charset="0"/>
              </a:rPr>
              <a:t>5 sec</a:t>
            </a:r>
            <a:endParaRPr lang="en-US" sz="1200">
              <a:cs typeface="Arial" charset="0"/>
            </a:endParaRPr>
          </a:p>
        </p:txBody>
      </p:sp>
      <p:sp>
        <p:nvSpPr>
          <p:cNvPr id="33853" name="Text Box 61"/>
          <p:cNvSpPr txBox="1">
            <a:spLocks noChangeArrowheads="1"/>
          </p:cNvSpPr>
          <p:nvPr/>
        </p:nvSpPr>
        <p:spPr bwMode="auto">
          <a:xfrm>
            <a:off x="476250" y="1268413"/>
            <a:ext cx="5184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cs typeface="Arial" charset="0"/>
              </a:rPr>
              <a:t>1) No retention (control condition): Discrimination task</a:t>
            </a:r>
          </a:p>
        </p:txBody>
      </p:sp>
      <p:sp>
        <p:nvSpPr>
          <p:cNvPr id="33854" name="Text Box 62"/>
          <p:cNvSpPr txBox="1">
            <a:spLocks noChangeArrowheads="1"/>
          </p:cNvSpPr>
          <p:nvPr/>
        </p:nvSpPr>
        <p:spPr bwMode="auto">
          <a:xfrm>
            <a:off x="476250" y="2717800"/>
            <a:ext cx="4679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cs typeface="Arial" charset="0"/>
              </a:rPr>
              <a:t>2) Retention I (Easy condition): Non-configural task</a:t>
            </a:r>
          </a:p>
        </p:txBody>
      </p:sp>
      <p:sp>
        <p:nvSpPr>
          <p:cNvPr id="33855" name="Text Box 63"/>
          <p:cNvSpPr txBox="1">
            <a:spLocks noChangeArrowheads="1"/>
          </p:cNvSpPr>
          <p:nvPr/>
        </p:nvSpPr>
        <p:spPr bwMode="auto">
          <a:xfrm>
            <a:off x="547688" y="4157663"/>
            <a:ext cx="4248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cs typeface="Arial" charset="0"/>
              </a:rPr>
              <a:t>3) Retention II (Hard condition): Configural task</a:t>
            </a:r>
          </a:p>
        </p:txBody>
      </p:sp>
      <p:sp>
        <p:nvSpPr>
          <p:cNvPr id="33856" name="Line 64"/>
          <p:cNvSpPr>
            <a:spLocks noChangeShapeType="1"/>
          </p:cNvSpPr>
          <p:nvPr/>
        </p:nvSpPr>
        <p:spPr bwMode="auto">
          <a:xfrm>
            <a:off x="476250" y="5526088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57" name="Line 65"/>
          <p:cNvSpPr>
            <a:spLocks noChangeShapeType="1"/>
          </p:cNvSpPr>
          <p:nvPr/>
        </p:nvSpPr>
        <p:spPr bwMode="auto">
          <a:xfrm>
            <a:off x="1195388" y="5526088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58" name="Line 66"/>
          <p:cNvSpPr>
            <a:spLocks noChangeShapeType="1"/>
          </p:cNvSpPr>
          <p:nvPr/>
        </p:nvSpPr>
        <p:spPr bwMode="auto">
          <a:xfrm>
            <a:off x="2779713" y="5526088"/>
            <a:ext cx="2952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59" name="Line 67"/>
          <p:cNvSpPr>
            <a:spLocks noChangeShapeType="1"/>
          </p:cNvSpPr>
          <p:nvPr/>
        </p:nvSpPr>
        <p:spPr bwMode="auto">
          <a:xfrm>
            <a:off x="5732463" y="5526088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60" name="Line 68"/>
          <p:cNvSpPr>
            <a:spLocks noChangeShapeType="1"/>
          </p:cNvSpPr>
          <p:nvPr/>
        </p:nvSpPr>
        <p:spPr bwMode="auto">
          <a:xfrm>
            <a:off x="331788" y="5813425"/>
            <a:ext cx="81375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61" name="Line 69"/>
          <p:cNvSpPr>
            <a:spLocks noChangeShapeType="1"/>
          </p:cNvSpPr>
          <p:nvPr/>
        </p:nvSpPr>
        <p:spPr bwMode="auto">
          <a:xfrm>
            <a:off x="1268413" y="5813425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62" name="Rectangle 70"/>
          <p:cNvSpPr>
            <a:spLocks noChangeArrowheads="1"/>
          </p:cNvSpPr>
          <p:nvPr/>
        </p:nvSpPr>
        <p:spPr bwMode="auto">
          <a:xfrm>
            <a:off x="331788" y="2644775"/>
            <a:ext cx="8208962" cy="31686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63" name="Line 71"/>
          <p:cNvSpPr>
            <a:spLocks noChangeShapeType="1"/>
          </p:cNvSpPr>
          <p:nvPr/>
        </p:nvSpPr>
        <p:spPr bwMode="auto">
          <a:xfrm>
            <a:off x="2779713" y="5813425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64" name="Line 72"/>
          <p:cNvSpPr>
            <a:spLocks noChangeShapeType="1"/>
          </p:cNvSpPr>
          <p:nvPr/>
        </p:nvSpPr>
        <p:spPr bwMode="auto">
          <a:xfrm>
            <a:off x="5732463" y="5813425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65" name="Line 73"/>
          <p:cNvSpPr>
            <a:spLocks noChangeShapeType="1"/>
          </p:cNvSpPr>
          <p:nvPr/>
        </p:nvSpPr>
        <p:spPr bwMode="auto">
          <a:xfrm>
            <a:off x="8396288" y="5813425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66" name="Text Box 74"/>
          <p:cNvSpPr txBox="1">
            <a:spLocks noChangeArrowheads="1"/>
          </p:cNvSpPr>
          <p:nvPr/>
        </p:nvSpPr>
        <p:spPr bwMode="auto">
          <a:xfrm>
            <a:off x="1268413" y="5897563"/>
            <a:ext cx="1416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>
                <a:cs typeface="Arial" charset="0"/>
              </a:rPr>
              <a:t>ENCODING</a:t>
            </a:r>
          </a:p>
        </p:txBody>
      </p:sp>
      <p:sp>
        <p:nvSpPr>
          <p:cNvPr id="33867" name="Text Box 75"/>
          <p:cNvSpPr txBox="1">
            <a:spLocks noChangeArrowheads="1"/>
          </p:cNvSpPr>
          <p:nvPr/>
        </p:nvSpPr>
        <p:spPr bwMode="auto">
          <a:xfrm>
            <a:off x="3284538" y="5886450"/>
            <a:ext cx="184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>
                <a:cs typeface="Arial" charset="0"/>
              </a:rPr>
              <a:t>MAINTENANCE</a:t>
            </a:r>
          </a:p>
        </p:txBody>
      </p:sp>
      <p:pic>
        <p:nvPicPr>
          <p:cNvPr id="33868" name="Picture 76" descr="15_in_diff_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00213" y="4589463"/>
            <a:ext cx="720725" cy="720725"/>
          </a:xfrm>
          <a:prstGeom prst="rect">
            <a:avLst/>
          </a:prstGeom>
          <a:noFill/>
        </p:spPr>
      </p:pic>
      <p:sp>
        <p:nvSpPr>
          <p:cNvPr id="33869" name="Text Box 77"/>
          <p:cNvSpPr txBox="1">
            <a:spLocks noChangeArrowheads="1"/>
          </p:cNvSpPr>
          <p:nvPr/>
        </p:nvSpPr>
        <p:spPr bwMode="auto">
          <a:xfrm>
            <a:off x="6596063" y="5886450"/>
            <a:ext cx="98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>
                <a:cs typeface="Arial" charset="0"/>
              </a:rPr>
              <a:t>PROBE</a:t>
            </a:r>
          </a:p>
        </p:txBody>
      </p:sp>
      <p:pic>
        <p:nvPicPr>
          <p:cNvPr id="33870" name="Picture 78" descr="6_in_diff_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00213" y="3149600"/>
            <a:ext cx="719137" cy="719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713" y="1122363"/>
            <a:ext cx="4600575" cy="46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3581400" y="304800"/>
            <a:ext cx="235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Delay activity (4-8Hz)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5638" y="855663"/>
            <a:ext cx="5292725" cy="515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048000" y="304800"/>
            <a:ext cx="22621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 dirty="0" smtClean="0"/>
              <a:t>Questions</a:t>
            </a:r>
            <a:endParaRPr lang="en-GB" sz="3600" dirty="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838200" y="1371600"/>
            <a:ext cx="7540625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/>
              <a:t> Duzel et al. find different patterns of theta-coupling in the delay period </a:t>
            </a:r>
          </a:p>
          <a:p>
            <a:r>
              <a:rPr lang="en-GB"/>
              <a:t>  dependent on task. </a:t>
            </a:r>
          </a:p>
          <a:p>
            <a:endParaRPr lang="en-GB"/>
          </a:p>
          <a:p>
            <a:pPr>
              <a:buFontTx/>
              <a:buChar char="•"/>
            </a:pPr>
            <a:r>
              <a:rPr lang="en-GB"/>
              <a:t> Pick 3 regions based on [previous source reconstruction]</a:t>
            </a:r>
          </a:p>
          <a:p>
            <a:pPr>
              <a:buFontTx/>
              <a:buChar char="•"/>
            </a:pPr>
            <a:endParaRPr lang="en-GB"/>
          </a:p>
          <a:p>
            <a:r>
              <a:rPr lang="en-GB"/>
              <a:t>	1. Right MTL  [27,-18,-27] mm</a:t>
            </a:r>
          </a:p>
          <a:p>
            <a:r>
              <a:rPr lang="en-GB"/>
              <a:t>	2. Right VIS   [10,-100,0]  mm</a:t>
            </a:r>
          </a:p>
          <a:p>
            <a:r>
              <a:rPr lang="en-GB"/>
              <a:t>	3. Right IFG    [39,28,-12]  mm</a:t>
            </a:r>
          </a:p>
          <a:p>
            <a:endParaRPr lang="en-GB"/>
          </a:p>
          <a:p>
            <a:pPr>
              <a:buFontTx/>
              <a:buChar char="•"/>
            </a:pPr>
            <a:r>
              <a:rPr lang="en-GB"/>
              <a:t> Fit models to control data (10 trials) and hard data (10 trials). Each trial </a:t>
            </a:r>
          </a:p>
          <a:p>
            <a:r>
              <a:rPr lang="en-GB"/>
              <a:t>  comprises first 1sec of delay period.</a:t>
            </a:r>
          </a:p>
          <a:p>
            <a:endParaRPr lang="en-GB"/>
          </a:p>
          <a:p>
            <a:pPr>
              <a:buFontTx/>
              <a:buChar char="•"/>
            </a:pPr>
            <a:r>
              <a:rPr lang="en-GB"/>
              <a:t> Find out if structure of network dynamics is Master-Slave (MS) or </a:t>
            </a:r>
          </a:p>
          <a:p>
            <a:r>
              <a:rPr lang="en-GB"/>
              <a:t>  (Partial/Total) Mutual Entrainment (ME)</a:t>
            </a:r>
          </a:p>
          <a:p>
            <a:endParaRPr lang="en-GB"/>
          </a:p>
          <a:p>
            <a:pPr>
              <a:buFontTx/>
              <a:buChar char="•"/>
            </a:pPr>
            <a:r>
              <a:rPr lang="en-GB"/>
              <a:t> Which connections are modulated by (hard) memory task ?</a:t>
            </a:r>
          </a:p>
          <a:p>
            <a:endParaRPr lang="en-GB"/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1" name="Picture 29" descr="NeuroDynamicsUni_No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79875" y="2527300"/>
            <a:ext cx="5064125" cy="3794125"/>
          </a:xfrm>
          <a:noFill/>
          <a:ln/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-1357354" y="1214422"/>
            <a:ext cx="6059504" cy="857272"/>
          </a:xfrm>
          <a:noFill/>
          <a:ln/>
        </p:spPr>
        <p:txBody>
          <a:bodyPr/>
          <a:lstStyle/>
          <a:p>
            <a:r>
              <a:rPr lang="en-GB" sz="3600" dirty="0"/>
              <a:t>  Single region</a:t>
            </a:r>
            <a:endParaRPr lang="en-US" sz="3600" dirty="0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4643438" y="1214422"/>
          <a:ext cx="3295650" cy="847725"/>
        </p:xfrm>
        <a:graphic>
          <a:graphicData uri="http://schemas.openxmlformats.org/presentationml/2006/ole">
            <p:oleObj spid="_x0000_s104450" name="Equation" r:id="rId4" imgW="888840" imgH="228600" progId="">
              <p:embed/>
            </p:oleObj>
          </a:graphicData>
        </a:graphic>
      </p:graphicFrame>
      <p:graphicFrame>
        <p:nvGraphicFramePr>
          <p:cNvPr id="13317" name="Rectangle 5"/>
          <p:cNvGraphicFramePr>
            <a:graphicFrameLocks/>
          </p:cNvGraphicFramePr>
          <p:nvPr/>
        </p:nvGraphicFramePr>
        <p:xfrm>
          <a:off x="1482725" y="1382713"/>
          <a:ext cx="6096000" cy="4064000"/>
        </p:xfrm>
        <a:graphic>
          <a:graphicData uri="http://schemas.openxmlformats.org/presentationml/2006/ole">
            <p:oleObj spid="_x0000_s104451" name="Equation" r:id="rId5" imgW="0" imgH="0" progId="">
              <p:embed/>
            </p:oleObj>
          </a:graphicData>
        </a:graphic>
      </p:graphicFrame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370388" y="3970338"/>
            <a:ext cx="438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400" b="0" i="1">
                <a:solidFill>
                  <a:srgbClr val="000000"/>
                </a:solidFill>
                <a:latin typeface="Times New Roman" pitchFamily="18" charset="0"/>
              </a:rPr>
              <a:t>u</a:t>
            </a:r>
            <a:r>
              <a:rPr lang="en-GB" sz="2400" b="0" i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400" b="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370388" y="3178175"/>
            <a:ext cx="438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400" b="0" i="1">
                <a:solidFill>
                  <a:srgbClr val="000000"/>
                </a:solidFill>
                <a:latin typeface="Times New Roman" pitchFamily="18" charset="0"/>
              </a:rPr>
              <a:t>u</a:t>
            </a:r>
            <a:r>
              <a:rPr lang="en-GB" sz="2400" b="0" i="1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2400" b="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437063" y="4838700"/>
            <a:ext cx="4048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400" b="0" i="1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GB" sz="2400" b="0" i="1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437063" y="5702300"/>
            <a:ext cx="4048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400" b="0" i="1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GB" sz="2400" b="0" i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4378325" y="2620963"/>
            <a:ext cx="4503738" cy="3810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cxnSp>
        <p:nvCxnSpPr>
          <p:cNvPr id="13323" name="AutoShape 11"/>
          <p:cNvCxnSpPr>
            <a:cxnSpLocks noChangeShapeType="1"/>
          </p:cNvCxnSpPr>
          <p:nvPr/>
        </p:nvCxnSpPr>
        <p:spPr bwMode="auto">
          <a:xfrm rot="16200000" flipH="1">
            <a:off x="1081088" y="3294063"/>
            <a:ext cx="711200" cy="127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13325" name="Freeform 13"/>
          <p:cNvSpPr>
            <a:spLocks/>
          </p:cNvSpPr>
          <p:nvPr/>
        </p:nvSpPr>
        <p:spPr bwMode="auto">
          <a:xfrm rot="1137635">
            <a:off x="1558925" y="3316288"/>
            <a:ext cx="573088" cy="546100"/>
          </a:xfrm>
          <a:custGeom>
            <a:avLst/>
            <a:gdLst/>
            <a:ahLst/>
            <a:cxnLst>
              <a:cxn ang="0">
                <a:pos x="0" y="248"/>
              </a:cxn>
              <a:cxn ang="0">
                <a:pos x="192" y="8"/>
              </a:cxn>
              <a:cxn ang="0">
                <a:pos x="384" y="200"/>
              </a:cxn>
              <a:cxn ang="0">
                <a:pos x="240" y="344"/>
              </a:cxn>
            </a:cxnLst>
            <a:rect l="0" t="0" r="r" b="b"/>
            <a:pathLst>
              <a:path w="392" h="344">
                <a:moveTo>
                  <a:pt x="0" y="248"/>
                </a:moveTo>
                <a:cubicBezTo>
                  <a:pt x="64" y="132"/>
                  <a:pt x="128" y="16"/>
                  <a:pt x="192" y="8"/>
                </a:cubicBezTo>
                <a:cubicBezTo>
                  <a:pt x="256" y="0"/>
                  <a:pt x="376" y="144"/>
                  <a:pt x="384" y="200"/>
                </a:cubicBezTo>
                <a:cubicBezTo>
                  <a:pt x="392" y="256"/>
                  <a:pt x="264" y="320"/>
                  <a:pt x="240" y="34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2617788" y="2452688"/>
            <a:ext cx="7620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1076325" y="3646488"/>
            <a:ext cx="708025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800" b="0" i="1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US" sz="2800" b="0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2800" b="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1071563" y="2384425"/>
            <a:ext cx="796925" cy="519113"/>
          </a:xfrm>
          <a:prstGeom prst="rect">
            <a:avLst/>
          </a:prstGeom>
          <a:noFill/>
          <a:ln w="3175" cap="rnd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sz="2800" b="0" i="1">
                <a:latin typeface="Times New Roman" pitchFamily="18" charset="0"/>
              </a:rPr>
              <a:t>u</a:t>
            </a:r>
            <a:r>
              <a:rPr lang="en-GB" sz="2800" b="0" baseline="-25000">
                <a:latin typeface="Times New Roman" pitchFamily="18" charset="0"/>
              </a:rPr>
              <a:t>1</a:t>
            </a:r>
            <a:endParaRPr lang="en-GB" sz="2800" b="0">
              <a:latin typeface="Times New Roman" pitchFamily="18" charset="0"/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2039938" y="3224213"/>
            <a:ext cx="509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AvantGarde Bk BT" pitchFamily="34" charset="0"/>
              </a:rPr>
              <a:t>a</a:t>
            </a:r>
            <a:r>
              <a:rPr lang="en-GB" baseline="-25000">
                <a:latin typeface="AvantGarde Bk BT" pitchFamily="34" charset="0"/>
              </a:rPr>
              <a:t>11</a:t>
            </a:r>
            <a:endParaRPr lang="en-US" baseline="-25000">
              <a:latin typeface="AvantGarde Bk BT" pitchFamily="34" charset="0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2414588" y="3321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0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1057275" y="3114675"/>
            <a:ext cx="322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AvantGarde Bk BT" pitchFamily="34" charset="0"/>
              </a:rPr>
              <a:t>c</a:t>
            </a:r>
            <a:endParaRPr lang="en-US" baseline="-25000">
              <a:latin typeface="AvantGarde Bk BT" pitchFamily="34" charset="0"/>
            </a:endParaRPr>
          </a:p>
        </p:txBody>
      </p:sp>
      <p:sp>
        <p:nvSpPr>
          <p:cNvPr id="13335" name="AutoShape 23"/>
          <p:cNvSpPr>
            <a:spLocks noChangeArrowheads="1"/>
          </p:cNvSpPr>
          <p:nvPr/>
        </p:nvSpPr>
        <p:spPr bwMode="auto">
          <a:xfrm>
            <a:off x="358775" y="2286000"/>
            <a:ext cx="3325813" cy="43783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37" name="Oval 25"/>
          <p:cNvSpPr>
            <a:spLocks noChangeArrowheads="1"/>
          </p:cNvSpPr>
          <p:nvPr/>
        </p:nvSpPr>
        <p:spPr bwMode="auto">
          <a:xfrm>
            <a:off x="1093788" y="2354263"/>
            <a:ext cx="665162" cy="6238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38" name="Oval 26"/>
          <p:cNvSpPr>
            <a:spLocks noChangeArrowheads="1"/>
          </p:cNvSpPr>
          <p:nvPr/>
        </p:nvSpPr>
        <p:spPr bwMode="auto">
          <a:xfrm>
            <a:off x="1092200" y="3614738"/>
            <a:ext cx="665163" cy="6238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4419600" y="3630613"/>
            <a:ext cx="4364038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46" name="Rectangle 34"/>
          <p:cNvSpPr>
            <a:spLocks noChangeArrowheads="1"/>
          </p:cNvSpPr>
          <p:nvPr/>
        </p:nvSpPr>
        <p:spPr bwMode="auto">
          <a:xfrm>
            <a:off x="4489450" y="5360988"/>
            <a:ext cx="4252913" cy="790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47" name="Rectangle 35"/>
          <p:cNvSpPr>
            <a:spLocks noChangeArrowheads="1"/>
          </p:cNvSpPr>
          <p:nvPr/>
        </p:nvSpPr>
        <p:spPr bwMode="auto">
          <a:xfrm>
            <a:off x="4433888" y="3616325"/>
            <a:ext cx="4349750" cy="844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428596" y="214290"/>
            <a:ext cx="8229600" cy="769441"/>
          </a:xfrm>
          <a:prstGeom prst="rect">
            <a:avLst/>
          </a:prstGeom>
          <a:gradFill rotWithShape="1">
            <a:gsLst>
              <a:gs pos="0">
                <a:srgbClr val="D9FFFF"/>
              </a:gs>
              <a:gs pos="100000">
                <a:srgbClr val="D9FFFF">
                  <a:gamma/>
                  <a:shade val="82353"/>
                  <a:invGamma/>
                </a:srgbClr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DCM for </a:t>
            </a:r>
            <a:r>
              <a:rPr kumimoji="0" lang="en-GB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fMRI</a:t>
            </a:r>
            <a:endParaRPr kumimoji="0" lang="en-GB" sz="4400" b="1" i="0" u="none" strike="noStrike" kern="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898525" y="344488"/>
            <a:ext cx="286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Data Preprocessing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974725" y="1331913"/>
            <a:ext cx="7553325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/>
              <a:t> Source reconstruct activity in areas of interest (with fewer sources than </a:t>
            </a:r>
          </a:p>
          <a:p>
            <a:r>
              <a:rPr lang="en-GB"/>
              <a:t>  sensors and known location, then pinv will do; Baillet 01)</a:t>
            </a:r>
          </a:p>
          <a:p>
            <a:pPr>
              <a:buFontTx/>
              <a:buChar char="•"/>
            </a:pPr>
            <a:endParaRPr lang="en-GB"/>
          </a:p>
          <a:p>
            <a:pPr>
              <a:buFontTx/>
              <a:buChar char="•"/>
            </a:pPr>
            <a:r>
              <a:rPr lang="en-GB"/>
              <a:t> Bandpass data into frequency range of interest</a:t>
            </a:r>
          </a:p>
          <a:p>
            <a:endParaRPr lang="en-GB"/>
          </a:p>
          <a:p>
            <a:pPr>
              <a:buFontTx/>
              <a:buChar char="•"/>
            </a:pPr>
            <a:r>
              <a:rPr lang="en-GB"/>
              <a:t> Hilbert transform data to obtain instantaneous phase</a:t>
            </a:r>
          </a:p>
          <a:p>
            <a:pPr>
              <a:buFontTx/>
              <a:buChar char="•"/>
            </a:pPr>
            <a:endParaRPr lang="en-GB"/>
          </a:p>
          <a:p>
            <a:pPr>
              <a:buFontTx/>
              <a:buChar char="•"/>
            </a:pPr>
            <a:r>
              <a:rPr lang="en-GB"/>
              <a:t> Use multiple trials per experimental condition</a:t>
            </a:r>
          </a:p>
          <a:p>
            <a:pPr>
              <a:buFontTx/>
              <a:buChar char="•"/>
            </a:pPr>
            <a:endParaRPr lang="en-GB"/>
          </a:p>
          <a:p>
            <a:endParaRPr lang="en-GB"/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4886325" y="2259013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MTL</a:t>
            </a:r>
          </a:p>
        </p:txBody>
      </p:sp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5456238" y="1500188"/>
            <a:ext cx="55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VIS</a:t>
            </a: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4295775" y="1500188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IFG</a:t>
            </a:r>
          </a:p>
        </p:txBody>
      </p:sp>
      <p:sp>
        <p:nvSpPr>
          <p:cNvPr id="166917" name="Oval 5"/>
          <p:cNvSpPr>
            <a:spLocks noChangeArrowheads="1"/>
          </p:cNvSpPr>
          <p:nvPr/>
        </p:nvSpPr>
        <p:spPr bwMode="auto">
          <a:xfrm>
            <a:off x="5403850" y="1530350"/>
            <a:ext cx="652463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6918" name="Oval 6"/>
          <p:cNvSpPr>
            <a:spLocks noChangeArrowheads="1"/>
          </p:cNvSpPr>
          <p:nvPr/>
        </p:nvSpPr>
        <p:spPr bwMode="auto">
          <a:xfrm>
            <a:off x="4230688" y="1530350"/>
            <a:ext cx="652462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6919" name="Oval 7"/>
          <p:cNvSpPr>
            <a:spLocks noChangeArrowheads="1"/>
          </p:cNvSpPr>
          <p:nvPr/>
        </p:nvSpPr>
        <p:spPr bwMode="auto">
          <a:xfrm>
            <a:off x="4883150" y="2305050"/>
            <a:ext cx="650875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6920" name="Line 8"/>
          <p:cNvSpPr>
            <a:spLocks noChangeShapeType="1"/>
          </p:cNvSpPr>
          <p:nvPr/>
        </p:nvSpPr>
        <p:spPr bwMode="auto">
          <a:xfrm flipH="1">
            <a:off x="4883150" y="1662113"/>
            <a:ext cx="455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6921" name="Line 9"/>
          <p:cNvSpPr>
            <a:spLocks noChangeShapeType="1"/>
          </p:cNvSpPr>
          <p:nvPr/>
        </p:nvSpPr>
        <p:spPr bwMode="auto">
          <a:xfrm flipH="1">
            <a:off x="5273675" y="1804988"/>
            <a:ext cx="260350" cy="500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6922" name="Text Box 10"/>
          <p:cNvSpPr txBox="1">
            <a:spLocks noChangeArrowheads="1"/>
          </p:cNvSpPr>
          <p:nvPr/>
        </p:nvSpPr>
        <p:spPr bwMode="auto">
          <a:xfrm>
            <a:off x="5010150" y="40005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MTL</a:t>
            </a:r>
          </a:p>
        </p:txBody>
      </p:sp>
      <p:sp>
        <p:nvSpPr>
          <p:cNvPr id="166923" name="Text Box 11"/>
          <p:cNvSpPr txBox="1">
            <a:spLocks noChangeArrowheads="1"/>
          </p:cNvSpPr>
          <p:nvPr/>
        </p:nvSpPr>
        <p:spPr bwMode="auto">
          <a:xfrm>
            <a:off x="5586413" y="3232150"/>
            <a:ext cx="55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VIS</a:t>
            </a:r>
          </a:p>
        </p:txBody>
      </p:sp>
      <p:sp>
        <p:nvSpPr>
          <p:cNvPr id="166924" name="Text Box 12"/>
          <p:cNvSpPr txBox="1">
            <a:spLocks noChangeArrowheads="1"/>
          </p:cNvSpPr>
          <p:nvPr/>
        </p:nvSpPr>
        <p:spPr bwMode="auto">
          <a:xfrm>
            <a:off x="4425950" y="323215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IFG</a:t>
            </a:r>
          </a:p>
        </p:txBody>
      </p:sp>
      <p:sp>
        <p:nvSpPr>
          <p:cNvPr id="166925" name="Oval 13"/>
          <p:cNvSpPr>
            <a:spLocks noChangeArrowheads="1"/>
          </p:cNvSpPr>
          <p:nvPr/>
        </p:nvSpPr>
        <p:spPr bwMode="auto">
          <a:xfrm>
            <a:off x="5534025" y="3262313"/>
            <a:ext cx="652463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6926" name="Oval 14"/>
          <p:cNvSpPr>
            <a:spLocks noChangeArrowheads="1"/>
          </p:cNvSpPr>
          <p:nvPr/>
        </p:nvSpPr>
        <p:spPr bwMode="auto">
          <a:xfrm>
            <a:off x="4360863" y="3262313"/>
            <a:ext cx="652462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6927" name="Oval 15"/>
          <p:cNvSpPr>
            <a:spLocks noChangeArrowheads="1"/>
          </p:cNvSpPr>
          <p:nvPr/>
        </p:nvSpPr>
        <p:spPr bwMode="auto">
          <a:xfrm>
            <a:off x="5013325" y="4037013"/>
            <a:ext cx="650875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6928" name="Line 16"/>
          <p:cNvSpPr>
            <a:spLocks noChangeShapeType="1"/>
          </p:cNvSpPr>
          <p:nvPr/>
        </p:nvSpPr>
        <p:spPr bwMode="auto">
          <a:xfrm flipH="1">
            <a:off x="5013325" y="3394075"/>
            <a:ext cx="455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6929" name="Line 17"/>
          <p:cNvSpPr>
            <a:spLocks noChangeShapeType="1"/>
          </p:cNvSpPr>
          <p:nvPr/>
        </p:nvSpPr>
        <p:spPr bwMode="auto">
          <a:xfrm flipH="1">
            <a:off x="5403850" y="3536950"/>
            <a:ext cx="260350" cy="500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6930" name="Line 18"/>
          <p:cNvSpPr>
            <a:spLocks noChangeShapeType="1"/>
          </p:cNvSpPr>
          <p:nvPr/>
        </p:nvSpPr>
        <p:spPr bwMode="auto">
          <a:xfrm>
            <a:off x="4948238" y="3303588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6931" name="Line 19"/>
          <p:cNvSpPr>
            <a:spLocks noChangeShapeType="1"/>
          </p:cNvSpPr>
          <p:nvPr/>
        </p:nvSpPr>
        <p:spPr bwMode="auto">
          <a:xfrm flipV="1">
            <a:off x="5534025" y="3589338"/>
            <a:ext cx="261938" cy="500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6932" name="Text Box 20"/>
          <p:cNvSpPr txBox="1">
            <a:spLocks noChangeArrowheads="1"/>
          </p:cNvSpPr>
          <p:nvPr/>
        </p:nvSpPr>
        <p:spPr bwMode="auto">
          <a:xfrm>
            <a:off x="7318375" y="2259013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MTL</a:t>
            </a:r>
          </a:p>
        </p:txBody>
      </p:sp>
      <p:sp>
        <p:nvSpPr>
          <p:cNvPr id="166933" name="Text Box 21"/>
          <p:cNvSpPr txBox="1">
            <a:spLocks noChangeArrowheads="1"/>
          </p:cNvSpPr>
          <p:nvPr/>
        </p:nvSpPr>
        <p:spPr bwMode="auto">
          <a:xfrm>
            <a:off x="7869238" y="1500188"/>
            <a:ext cx="55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VIS</a:t>
            </a:r>
          </a:p>
        </p:txBody>
      </p:sp>
      <p:sp>
        <p:nvSpPr>
          <p:cNvPr id="166934" name="Text Box 22"/>
          <p:cNvSpPr txBox="1">
            <a:spLocks noChangeArrowheads="1"/>
          </p:cNvSpPr>
          <p:nvPr/>
        </p:nvSpPr>
        <p:spPr bwMode="auto">
          <a:xfrm>
            <a:off x="6708775" y="1500188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IFG</a:t>
            </a:r>
          </a:p>
        </p:txBody>
      </p:sp>
      <p:sp>
        <p:nvSpPr>
          <p:cNvPr id="166935" name="Oval 23"/>
          <p:cNvSpPr>
            <a:spLocks noChangeArrowheads="1"/>
          </p:cNvSpPr>
          <p:nvPr/>
        </p:nvSpPr>
        <p:spPr bwMode="auto">
          <a:xfrm>
            <a:off x="7816850" y="1530350"/>
            <a:ext cx="652463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6936" name="Oval 24"/>
          <p:cNvSpPr>
            <a:spLocks noChangeArrowheads="1"/>
          </p:cNvSpPr>
          <p:nvPr/>
        </p:nvSpPr>
        <p:spPr bwMode="auto">
          <a:xfrm>
            <a:off x="6643688" y="1530350"/>
            <a:ext cx="652462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6937" name="Oval 25"/>
          <p:cNvSpPr>
            <a:spLocks noChangeArrowheads="1"/>
          </p:cNvSpPr>
          <p:nvPr/>
        </p:nvSpPr>
        <p:spPr bwMode="auto">
          <a:xfrm>
            <a:off x="7296150" y="2305050"/>
            <a:ext cx="650875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6938" name="Line 26"/>
          <p:cNvSpPr>
            <a:spLocks noChangeShapeType="1"/>
          </p:cNvSpPr>
          <p:nvPr/>
        </p:nvSpPr>
        <p:spPr bwMode="auto">
          <a:xfrm>
            <a:off x="7296150" y="1662113"/>
            <a:ext cx="520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6939" name="Line 27"/>
          <p:cNvSpPr>
            <a:spLocks noChangeShapeType="1"/>
          </p:cNvSpPr>
          <p:nvPr/>
        </p:nvSpPr>
        <p:spPr bwMode="auto">
          <a:xfrm>
            <a:off x="6969125" y="1876425"/>
            <a:ext cx="522288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6940" name="Text Box 28"/>
          <p:cNvSpPr txBox="1">
            <a:spLocks noChangeArrowheads="1"/>
          </p:cNvSpPr>
          <p:nvPr/>
        </p:nvSpPr>
        <p:spPr bwMode="auto">
          <a:xfrm>
            <a:off x="7364413" y="3929063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MTL</a:t>
            </a:r>
          </a:p>
        </p:txBody>
      </p:sp>
      <p:sp>
        <p:nvSpPr>
          <p:cNvPr id="166941" name="Text Box 29"/>
          <p:cNvSpPr txBox="1">
            <a:spLocks noChangeArrowheads="1"/>
          </p:cNvSpPr>
          <p:nvPr/>
        </p:nvSpPr>
        <p:spPr bwMode="auto">
          <a:xfrm>
            <a:off x="7934325" y="3162300"/>
            <a:ext cx="55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VIS</a:t>
            </a:r>
          </a:p>
        </p:txBody>
      </p:sp>
      <p:sp>
        <p:nvSpPr>
          <p:cNvPr id="166942" name="Text Box 30"/>
          <p:cNvSpPr txBox="1">
            <a:spLocks noChangeArrowheads="1"/>
          </p:cNvSpPr>
          <p:nvPr/>
        </p:nvSpPr>
        <p:spPr bwMode="auto">
          <a:xfrm>
            <a:off x="6773863" y="3152775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IFG</a:t>
            </a:r>
          </a:p>
        </p:txBody>
      </p:sp>
      <p:sp>
        <p:nvSpPr>
          <p:cNvPr id="166943" name="Oval 31"/>
          <p:cNvSpPr>
            <a:spLocks noChangeArrowheads="1"/>
          </p:cNvSpPr>
          <p:nvPr/>
        </p:nvSpPr>
        <p:spPr bwMode="auto">
          <a:xfrm>
            <a:off x="7881938" y="3192463"/>
            <a:ext cx="652462" cy="284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6944" name="Oval 32"/>
          <p:cNvSpPr>
            <a:spLocks noChangeArrowheads="1"/>
          </p:cNvSpPr>
          <p:nvPr/>
        </p:nvSpPr>
        <p:spPr bwMode="auto">
          <a:xfrm>
            <a:off x="6708775" y="3192463"/>
            <a:ext cx="652463" cy="284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6945" name="Oval 33"/>
          <p:cNvSpPr>
            <a:spLocks noChangeArrowheads="1"/>
          </p:cNvSpPr>
          <p:nvPr/>
        </p:nvSpPr>
        <p:spPr bwMode="auto">
          <a:xfrm>
            <a:off x="7361238" y="3965575"/>
            <a:ext cx="650875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6946" name="Line 34"/>
          <p:cNvSpPr>
            <a:spLocks noChangeShapeType="1"/>
          </p:cNvSpPr>
          <p:nvPr/>
        </p:nvSpPr>
        <p:spPr bwMode="auto">
          <a:xfrm>
            <a:off x="7361238" y="3324225"/>
            <a:ext cx="520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6947" name="Line 35"/>
          <p:cNvSpPr>
            <a:spLocks noChangeShapeType="1"/>
          </p:cNvSpPr>
          <p:nvPr/>
        </p:nvSpPr>
        <p:spPr bwMode="auto">
          <a:xfrm>
            <a:off x="7034213" y="3538538"/>
            <a:ext cx="522287" cy="427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6948" name="Line 36"/>
          <p:cNvSpPr>
            <a:spLocks noChangeShapeType="1"/>
          </p:cNvSpPr>
          <p:nvPr/>
        </p:nvSpPr>
        <p:spPr bwMode="auto">
          <a:xfrm flipH="1">
            <a:off x="7294563" y="3232150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6949" name="Line 37"/>
          <p:cNvSpPr>
            <a:spLocks noChangeShapeType="1"/>
          </p:cNvSpPr>
          <p:nvPr/>
        </p:nvSpPr>
        <p:spPr bwMode="auto">
          <a:xfrm flipH="1" flipV="1">
            <a:off x="7164388" y="3517900"/>
            <a:ext cx="522287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6950" name="Text Box 38"/>
          <p:cNvSpPr txBox="1">
            <a:spLocks noChangeArrowheads="1"/>
          </p:cNvSpPr>
          <p:nvPr/>
        </p:nvSpPr>
        <p:spPr bwMode="auto">
          <a:xfrm>
            <a:off x="5029200" y="56388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MTL</a:t>
            </a:r>
          </a:p>
        </p:txBody>
      </p:sp>
      <p:sp>
        <p:nvSpPr>
          <p:cNvPr id="166951" name="Text Box 39"/>
          <p:cNvSpPr txBox="1">
            <a:spLocks noChangeArrowheads="1"/>
          </p:cNvSpPr>
          <p:nvPr/>
        </p:nvSpPr>
        <p:spPr bwMode="auto">
          <a:xfrm>
            <a:off x="5586413" y="4875213"/>
            <a:ext cx="55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VIS</a:t>
            </a:r>
          </a:p>
        </p:txBody>
      </p:sp>
      <p:sp>
        <p:nvSpPr>
          <p:cNvPr id="166952" name="Text Box 40"/>
          <p:cNvSpPr txBox="1">
            <a:spLocks noChangeArrowheads="1"/>
          </p:cNvSpPr>
          <p:nvPr/>
        </p:nvSpPr>
        <p:spPr bwMode="auto">
          <a:xfrm>
            <a:off x="4425950" y="4875213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IFG</a:t>
            </a:r>
          </a:p>
        </p:txBody>
      </p:sp>
      <p:sp>
        <p:nvSpPr>
          <p:cNvPr id="166953" name="Oval 41"/>
          <p:cNvSpPr>
            <a:spLocks noChangeArrowheads="1"/>
          </p:cNvSpPr>
          <p:nvPr/>
        </p:nvSpPr>
        <p:spPr bwMode="auto">
          <a:xfrm>
            <a:off x="5534025" y="4905375"/>
            <a:ext cx="652463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6954" name="Oval 42"/>
          <p:cNvSpPr>
            <a:spLocks noChangeArrowheads="1"/>
          </p:cNvSpPr>
          <p:nvPr/>
        </p:nvSpPr>
        <p:spPr bwMode="auto">
          <a:xfrm>
            <a:off x="4360863" y="4905375"/>
            <a:ext cx="652462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6955" name="Oval 43"/>
          <p:cNvSpPr>
            <a:spLocks noChangeArrowheads="1"/>
          </p:cNvSpPr>
          <p:nvPr/>
        </p:nvSpPr>
        <p:spPr bwMode="auto">
          <a:xfrm>
            <a:off x="5013325" y="5680075"/>
            <a:ext cx="650875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6956" name="Line 44"/>
          <p:cNvSpPr>
            <a:spLocks noChangeShapeType="1"/>
          </p:cNvSpPr>
          <p:nvPr/>
        </p:nvSpPr>
        <p:spPr bwMode="auto">
          <a:xfrm flipH="1">
            <a:off x="5013325" y="5037138"/>
            <a:ext cx="455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6957" name="Line 45"/>
          <p:cNvSpPr>
            <a:spLocks noChangeShapeType="1"/>
          </p:cNvSpPr>
          <p:nvPr/>
        </p:nvSpPr>
        <p:spPr bwMode="auto">
          <a:xfrm flipH="1">
            <a:off x="5403850" y="5180013"/>
            <a:ext cx="260350" cy="500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6958" name="Line 46"/>
          <p:cNvSpPr>
            <a:spLocks noChangeShapeType="1"/>
          </p:cNvSpPr>
          <p:nvPr/>
        </p:nvSpPr>
        <p:spPr bwMode="auto">
          <a:xfrm>
            <a:off x="4948238" y="4946650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6959" name="Line 47"/>
          <p:cNvSpPr>
            <a:spLocks noChangeShapeType="1"/>
          </p:cNvSpPr>
          <p:nvPr/>
        </p:nvSpPr>
        <p:spPr bwMode="auto">
          <a:xfrm flipV="1">
            <a:off x="5534025" y="5232400"/>
            <a:ext cx="261938" cy="500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6960" name="Line 48"/>
          <p:cNvSpPr>
            <a:spLocks noChangeShapeType="1"/>
          </p:cNvSpPr>
          <p:nvPr/>
        </p:nvSpPr>
        <p:spPr bwMode="auto">
          <a:xfrm flipH="1" flipV="1">
            <a:off x="4881563" y="5160963"/>
            <a:ext cx="392112" cy="500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6961" name="Line 49"/>
          <p:cNvSpPr>
            <a:spLocks noChangeShapeType="1"/>
          </p:cNvSpPr>
          <p:nvPr/>
        </p:nvSpPr>
        <p:spPr bwMode="auto">
          <a:xfrm>
            <a:off x="4751388" y="5232400"/>
            <a:ext cx="392112" cy="500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6962" name="Text Box 50"/>
          <p:cNvSpPr txBox="1">
            <a:spLocks noChangeArrowheads="1"/>
          </p:cNvSpPr>
          <p:nvPr/>
        </p:nvSpPr>
        <p:spPr bwMode="auto">
          <a:xfrm>
            <a:off x="2268538" y="226218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MTL</a:t>
            </a:r>
          </a:p>
        </p:txBody>
      </p:sp>
      <p:sp>
        <p:nvSpPr>
          <p:cNvPr id="166963" name="Text Box 51"/>
          <p:cNvSpPr txBox="1">
            <a:spLocks noChangeArrowheads="1"/>
          </p:cNvSpPr>
          <p:nvPr/>
        </p:nvSpPr>
        <p:spPr bwMode="auto">
          <a:xfrm>
            <a:off x="2833688" y="1500188"/>
            <a:ext cx="55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VIS</a:t>
            </a:r>
          </a:p>
        </p:txBody>
      </p:sp>
      <p:sp>
        <p:nvSpPr>
          <p:cNvPr id="166964" name="Text Box 52"/>
          <p:cNvSpPr txBox="1">
            <a:spLocks noChangeArrowheads="1"/>
          </p:cNvSpPr>
          <p:nvPr/>
        </p:nvSpPr>
        <p:spPr bwMode="auto">
          <a:xfrm>
            <a:off x="1673225" y="1481138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IFG</a:t>
            </a:r>
          </a:p>
        </p:txBody>
      </p:sp>
      <p:sp>
        <p:nvSpPr>
          <p:cNvPr id="166965" name="Oval 53"/>
          <p:cNvSpPr>
            <a:spLocks noChangeArrowheads="1"/>
          </p:cNvSpPr>
          <p:nvPr/>
        </p:nvSpPr>
        <p:spPr bwMode="auto">
          <a:xfrm>
            <a:off x="2782888" y="1530350"/>
            <a:ext cx="652462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6966" name="Oval 54"/>
          <p:cNvSpPr>
            <a:spLocks noChangeArrowheads="1"/>
          </p:cNvSpPr>
          <p:nvPr/>
        </p:nvSpPr>
        <p:spPr bwMode="auto">
          <a:xfrm>
            <a:off x="1608138" y="1530350"/>
            <a:ext cx="652462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6967" name="Oval 55"/>
          <p:cNvSpPr>
            <a:spLocks noChangeArrowheads="1"/>
          </p:cNvSpPr>
          <p:nvPr/>
        </p:nvSpPr>
        <p:spPr bwMode="auto">
          <a:xfrm>
            <a:off x="2260600" y="2305050"/>
            <a:ext cx="652463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6968" name="Line 56"/>
          <p:cNvSpPr>
            <a:spLocks noChangeShapeType="1"/>
          </p:cNvSpPr>
          <p:nvPr/>
        </p:nvSpPr>
        <p:spPr bwMode="auto">
          <a:xfrm flipV="1">
            <a:off x="2730500" y="1804988"/>
            <a:ext cx="325438" cy="500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6969" name="Line 57"/>
          <p:cNvSpPr>
            <a:spLocks noChangeShapeType="1"/>
          </p:cNvSpPr>
          <p:nvPr/>
        </p:nvSpPr>
        <p:spPr bwMode="auto">
          <a:xfrm flipH="1" flipV="1">
            <a:off x="2143125" y="1804988"/>
            <a:ext cx="261938" cy="500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6970" name="Text Box 58"/>
          <p:cNvSpPr txBox="1">
            <a:spLocks noChangeArrowheads="1"/>
          </p:cNvSpPr>
          <p:nvPr/>
        </p:nvSpPr>
        <p:spPr bwMode="auto">
          <a:xfrm>
            <a:off x="1295400" y="14478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1</a:t>
            </a:r>
          </a:p>
        </p:txBody>
      </p:sp>
      <p:sp>
        <p:nvSpPr>
          <p:cNvPr id="166971" name="Text Box 59"/>
          <p:cNvSpPr txBox="1">
            <a:spLocks noChangeArrowheads="1"/>
          </p:cNvSpPr>
          <p:nvPr/>
        </p:nvSpPr>
        <p:spPr bwMode="auto">
          <a:xfrm>
            <a:off x="2343150" y="399097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MTL</a:t>
            </a:r>
          </a:p>
        </p:txBody>
      </p:sp>
      <p:sp>
        <p:nvSpPr>
          <p:cNvPr id="166972" name="Text Box 60"/>
          <p:cNvSpPr txBox="1">
            <a:spLocks noChangeArrowheads="1"/>
          </p:cNvSpPr>
          <p:nvPr/>
        </p:nvSpPr>
        <p:spPr bwMode="auto">
          <a:xfrm>
            <a:off x="2913063" y="3232150"/>
            <a:ext cx="55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VIS</a:t>
            </a:r>
          </a:p>
        </p:txBody>
      </p:sp>
      <p:sp>
        <p:nvSpPr>
          <p:cNvPr id="166973" name="Text Box 61"/>
          <p:cNvSpPr txBox="1">
            <a:spLocks noChangeArrowheads="1"/>
          </p:cNvSpPr>
          <p:nvPr/>
        </p:nvSpPr>
        <p:spPr bwMode="auto">
          <a:xfrm>
            <a:off x="1752600" y="323215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IFG</a:t>
            </a:r>
          </a:p>
        </p:txBody>
      </p:sp>
      <p:sp>
        <p:nvSpPr>
          <p:cNvPr id="166974" name="Oval 62"/>
          <p:cNvSpPr>
            <a:spLocks noChangeArrowheads="1"/>
          </p:cNvSpPr>
          <p:nvPr/>
        </p:nvSpPr>
        <p:spPr bwMode="auto">
          <a:xfrm>
            <a:off x="2860675" y="3262313"/>
            <a:ext cx="652463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6975" name="Oval 63"/>
          <p:cNvSpPr>
            <a:spLocks noChangeArrowheads="1"/>
          </p:cNvSpPr>
          <p:nvPr/>
        </p:nvSpPr>
        <p:spPr bwMode="auto">
          <a:xfrm>
            <a:off x="1687513" y="3262313"/>
            <a:ext cx="652462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6976" name="Oval 64"/>
          <p:cNvSpPr>
            <a:spLocks noChangeArrowheads="1"/>
          </p:cNvSpPr>
          <p:nvPr/>
        </p:nvSpPr>
        <p:spPr bwMode="auto">
          <a:xfrm>
            <a:off x="2339975" y="4037013"/>
            <a:ext cx="650875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6977" name="Line 65"/>
          <p:cNvSpPr>
            <a:spLocks noChangeShapeType="1"/>
          </p:cNvSpPr>
          <p:nvPr/>
        </p:nvSpPr>
        <p:spPr bwMode="auto">
          <a:xfrm flipV="1">
            <a:off x="2795588" y="3536950"/>
            <a:ext cx="327025" cy="500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6978" name="Line 66"/>
          <p:cNvSpPr>
            <a:spLocks noChangeShapeType="1"/>
          </p:cNvSpPr>
          <p:nvPr/>
        </p:nvSpPr>
        <p:spPr bwMode="auto">
          <a:xfrm flipH="1" flipV="1">
            <a:off x="2209800" y="3536950"/>
            <a:ext cx="260350" cy="500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6979" name="Line 67"/>
          <p:cNvSpPr>
            <a:spLocks noChangeShapeType="1"/>
          </p:cNvSpPr>
          <p:nvPr/>
        </p:nvSpPr>
        <p:spPr bwMode="auto">
          <a:xfrm flipH="1">
            <a:off x="2925763" y="3589338"/>
            <a:ext cx="327025" cy="500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6980" name="Line 68"/>
          <p:cNvSpPr>
            <a:spLocks noChangeShapeType="1"/>
          </p:cNvSpPr>
          <p:nvPr/>
        </p:nvSpPr>
        <p:spPr bwMode="auto">
          <a:xfrm>
            <a:off x="2078038" y="3589338"/>
            <a:ext cx="261937" cy="500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6981" name="Text Box 69"/>
          <p:cNvSpPr txBox="1">
            <a:spLocks noChangeArrowheads="1"/>
          </p:cNvSpPr>
          <p:nvPr/>
        </p:nvSpPr>
        <p:spPr bwMode="auto">
          <a:xfrm>
            <a:off x="1347788" y="31956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2</a:t>
            </a:r>
          </a:p>
        </p:txBody>
      </p:sp>
      <p:sp>
        <p:nvSpPr>
          <p:cNvPr id="166982" name="Text Box 70"/>
          <p:cNvSpPr txBox="1">
            <a:spLocks noChangeArrowheads="1"/>
          </p:cNvSpPr>
          <p:nvPr/>
        </p:nvSpPr>
        <p:spPr bwMode="auto">
          <a:xfrm>
            <a:off x="3956050" y="14827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3</a:t>
            </a:r>
          </a:p>
        </p:txBody>
      </p:sp>
      <p:sp>
        <p:nvSpPr>
          <p:cNvPr id="166983" name="Text Box 71"/>
          <p:cNvSpPr txBox="1">
            <a:spLocks noChangeArrowheads="1"/>
          </p:cNvSpPr>
          <p:nvPr/>
        </p:nvSpPr>
        <p:spPr bwMode="auto">
          <a:xfrm>
            <a:off x="4033838" y="32321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4</a:t>
            </a:r>
          </a:p>
        </p:txBody>
      </p:sp>
      <p:sp>
        <p:nvSpPr>
          <p:cNvPr id="166984" name="Text Box 72"/>
          <p:cNvSpPr txBox="1">
            <a:spLocks noChangeArrowheads="1"/>
          </p:cNvSpPr>
          <p:nvPr/>
        </p:nvSpPr>
        <p:spPr bwMode="auto">
          <a:xfrm>
            <a:off x="6303963" y="14827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5</a:t>
            </a:r>
          </a:p>
        </p:txBody>
      </p:sp>
      <p:sp>
        <p:nvSpPr>
          <p:cNvPr id="166985" name="Text Box 73"/>
          <p:cNvSpPr txBox="1">
            <a:spLocks noChangeArrowheads="1"/>
          </p:cNvSpPr>
          <p:nvPr/>
        </p:nvSpPr>
        <p:spPr bwMode="auto">
          <a:xfrm>
            <a:off x="6381750" y="31623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6</a:t>
            </a:r>
          </a:p>
        </p:txBody>
      </p:sp>
      <p:sp>
        <p:nvSpPr>
          <p:cNvPr id="166986" name="Text Box 74"/>
          <p:cNvSpPr txBox="1">
            <a:spLocks noChangeArrowheads="1"/>
          </p:cNvSpPr>
          <p:nvPr/>
        </p:nvSpPr>
        <p:spPr bwMode="auto">
          <a:xfrm>
            <a:off x="4098925" y="48752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7</a:t>
            </a:r>
          </a:p>
        </p:txBody>
      </p:sp>
      <p:sp>
        <p:nvSpPr>
          <p:cNvPr id="166987" name="Text Box 75"/>
          <p:cNvSpPr txBox="1">
            <a:spLocks noChangeArrowheads="1"/>
          </p:cNvSpPr>
          <p:nvPr/>
        </p:nvSpPr>
        <p:spPr bwMode="auto">
          <a:xfrm>
            <a:off x="228600" y="1676400"/>
            <a:ext cx="958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Master-</a:t>
            </a:r>
          </a:p>
          <a:p>
            <a:r>
              <a:rPr lang="en-GB"/>
              <a:t>Slave</a:t>
            </a:r>
          </a:p>
        </p:txBody>
      </p:sp>
      <p:sp>
        <p:nvSpPr>
          <p:cNvPr id="166988" name="Text Box 76"/>
          <p:cNvSpPr txBox="1">
            <a:spLocks noChangeArrowheads="1"/>
          </p:cNvSpPr>
          <p:nvPr/>
        </p:nvSpPr>
        <p:spPr bwMode="auto">
          <a:xfrm>
            <a:off x="228600" y="3505200"/>
            <a:ext cx="1416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Partial</a:t>
            </a:r>
          </a:p>
          <a:p>
            <a:r>
              <a:rPr lang="en-GB"/>
              <a:t>Mutual</a:t>
            </a:r>
          </a:p>
          <a:p>
            <a:r>
              <a:rPr lang="en-GB"/>
              <a:t>Entrainment</a:t>
            </a:r>
          </a:p>
        </p:txBody>
      </p:sp>
      <p:sp>
        <p:nvSpPr>
          <p:cNvPr id="166989" name="Text Box 77"/>
          <p:cNvSpPr txBox="1">
            <a:spLocks noChangeArrowheads="1"/>
          </p:cNvSpPr>
          <p:nvPr/>
        </p:nvSpPr>
        <p:spPr bwMode="auto">
          <a:xfrm>
            <a:off x="2743200" y="5105400"/>
            <a:ext cx="1416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Total</a:t>
            </a:r>
          </a:p>
          <a:p>
            <a:r>
              <a:rPr lang="en-GB"/>
              <a:t>Mutual</a:t>
            </a:r>
          </a:p>
          <a:p>
            <a:r>
              <a:rPr lang="en-GB"/>
              <a:t>Entrainment</a:t>
            </a:r>
          </a:p>
        </p:txBody>
      </p:sp>
      <p:sp>
        <p:nvSpPr>
          <p:cNvPr id="166990" name="Text Box 78"/>
          <p:cNvSpPr txBox="1">
            <a:spLocks noChangeArrowheads="1"/>
          </p:cNvSpPr>
          <p:nvPr/>
        </p:nvSpPr>
        <p:spPr bwMode="auto">
          <a:xfrm>
            <a:off x="1752600" y="533400"/>
            <a:ext cx="140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MTL Master</a:t>
            </a:r>
          </a:p>
        </p:txBody>
      </p:sp>
      <p:sp>
        <p:nvSpPr>
          <p:cNvPr id="166991" name="Text Box 79"/>
          <p:cNvSpPr txBox="1">
            <a:spLocks noChangeArrowheads="1"/>
          </p:cNvSpPr>
          <p:nvPr/>
        </p:nvSpPr>
        <p:spPr bwMode="auto">
          <a:xfrm>
            <a:off x="4495800" y="533400"/>
            <a:ext cx="131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VIS Master</a:t>
            </a:r>
          </a:p>
        </p:txBody>
      </p:sp>
      <p:sp>
        <p:nvSpPr>
          <p:cNvPr id="166992" name="Text Box 80"/>
          <p:cNvSpPr txBox="1">
            <a:spLocks noChangeArrowheads="1"/>
          </p:cNvSpPr>
          <p:nvPr/>
        </p:nvSpPr>
        <p:spPr bwMode="auto">
          <a:xfrm>
            <a:off x="7010400" y="533400"/>
            <a:ext cx="132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IFG Master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/>
          <p:cNvSpPr txBox="1">
            <a:spLocks noChangeArrowheads="1"/>
          </p:cNvSpPr>
          <p:nvPr/>
        </p:nvSpPr>
        <p:spPr bwMode="auto">
          <a:xfrm>
            <a:off x="593725" y="2855913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LogEv</a:t>
            </a:r>
          </a:p>
        </p:txBody>
      </p:sp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4267200" y="5562600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Model</a:t>
            </a:r>
          </a:p>
        </p:txBody>
      </p:sp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025" y="1139825"/>
            <a:ext cx="6457950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46300" y="1624013"/>
            <a:ext cx="4702175" cy="3773487"/>
            <a:chOff x="1432" y="383"/>
            <a:chExt cx="2962" cy="2377"/>
          </a:xfrm>
        </p:grpSpPr>
        <p:sp>
          <p:nvSpPr>
            <p:cNvPr id="162819" name="Text Box 3"/>
            <p:cNvSpPr txBox="1">
              <a:spLocks noChangeArrowheads="1"/>
            </p:cNvSpPr>
            <p:nvPr/>
          </p:nvSpPr>
          <p:spPr bwMode="auto">
            <a:xfrm>
              <a:off x="2560" y="2424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MTL</a:t>
              </a:r>
            </a:p>
          </p:txBody>
        </p:sp>
        <p:sp>
          <p:nvSpPr>
            <p:cNvPr id="162820" name="Text Box 4"/>
            <p:cNvSpPr txBox="1">
              <a:spLocks noChangeArrowheads="1"/>
            </p:cNvSpPr>
            <p:nvPr/>
          </p:nvSpPr>
          <p:spPr bwMode="auto">
            <a:xfrm>
              <a:off x="2952" y="1344"/>
              <a:ext cx="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VIS</a:t>
              </a:r>
            </a:p>
          </p:txBody>
        </p:sp>
        <p:sp>
          <p:nvSpPr>
            <p:cNvPr id="162821" name="Text Box 5"/>
            <p:cNvSpPr txBox="1">
              <a:spLocks noChangeArrowheads="1"/>
            </p:cNvSpPr>
            <p:nvPr/>
          </p:nvSpPr>
          <p:spPr bwMode="auto">
            <a:xfrm>
              <a:off x="1544" y="1344"/>
              <a:ext cx="44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/>
                <a:t>IFG</a:t>
              </a:r>
            </a:p>
          </p:txBody>
        </p:sp>
        <p:sp>
          <p:nvSpPr>
            <p:cNvPr id="162822" name="Oval 6"/>
            <p:cNvSpPr>
              <a:spLocks noChangeArrowheads="1"/>
            </p:cNvSpPr>
            <p:nvPr/>
          </p:nvSpPr>
          <p:spPr bwMode="auto">
            <a:xfrm>
              <a:off x="2888" y="1267"/>
              <a:ext cx="600" cy="4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2823" name="Oval 7"/>
            <p:cNvSpPr>
              <a:spLocks noChangeArrowheads="1"/>
            </p:cNvSpPr>
            <p:nvPr/>
          </p:nvSpPr>
          <p:spPr bwMode="auto">
            <a:xfrm>
              <a:off x="1432" y="1291"/>
              <a:ext cx="600" cy="4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2824" name="Oval 8"/>
            <p:cNvSpPr>
              <a:spLocks noChangeArrowheads="1"/>
            </p:cNvSpPr>
            <p:nvPr/>
          </p:nvSpPr>
          <p:spPr bwMode="auto">
            <a:xfrm>
              <a:off x="2456" y="2352"/>
              <a:ext cx="600" cy="4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2825" name="Line 9"/>
            <p:cNvSpPr>
              <a:spLocks noChangeShapeType="1"/>
            </p:cNvSpPr>
            <p:nvPr/>
          </p:nvSpPr>
          <p:spPr bwMode="auto">
            <a:xfrm flipH="1">
              <a:off x="2024" y="1464"/>
              <a:ext cx="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2826" name="Line 10"/>
            <p:cNvSpPr>
              <a:spLocks noChangeShapeType="1"/>
            </p:cNvSpPr>
            <p:nvPr/>
          </p:nvSpPr>
          <p:spPr bwMode="auto">
            <a:xfrm flipH="1">
              <a:off x="2792" y="1656"/>
              <a:ext cx="240" cy="7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2827" name="Text Box 11"/>
            <p:cNvSpPr txBox="1">
              <a:spLocks noChangeArrowheads="1"/>
            </p:cNvSpPr>
            <p:nvPr/>
          </p:nvSpPr>
          <p:spPr bwMode="auto">
            <a:xfrm>
              <a:off x="2944" y="2016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2.89</a:t>
              </a:r>
            </a:p>
          </p:txBody>
        </p:sp>
        <p:sp>
          <p:nvSpPr>
            <p:cNvPr id="162828" name="Text Box 12"/>
            <p:cNvSpPr txBox="1">
              <a:spLocks noChangeArrowheads="1"/>
            </p:cNvSpPr>
            <p:nvPr/>
          </p:nvSpPr>
          <p:spPr bwMode="auto">
            <a:xfrm>
              <a:off x="2136" y="1176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2.46</a:t>
              </a:r>
            </a:p>
          </p:txBody>
        </p:sp>
        <p:sp>
          <p:nvSpPr>
            <p:cNvPr id="162829" name="Line 13"/>
            <p:cNvSpPr>
              <a:spLocks noChangeShapeType="1"/>
            </p:cNvSpPr>
            <p:nvPr/>
          </p:nvSpPr>
          <p:spPr bwMode="auto">
            <a:xfrm>
              <a:off x="2968" y="1848"/>
              <a:ext cx="105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oval" w="med" len="med"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2830" name="Text Box 14"/>
            <p:cNvSpPr txBox="1">
              <a:spLocks noChangeArrowheads="1"/>
            </p:cNvSpPr>
            <p:nvPr/>
          </p:nvSpPr>
          <p:spPr bwMode="auto">
            <a:xfrm>
              <a:off x="3998" y="1887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0.89</a:t>
              </a:r>
            </a:p>
          </p:txBody>
        </p:sp>
        <p:sp>
          <p:nvSpPr>
            <p:cNvPr id="162831" name="Line 15"/>
            <p:cNvSpPr>
              <a:spLocks noChangeShapeType="1"/>
            </p:cNvSpPr>
            <p:nvPr/>
          </p:nvSpPr>
          <p:spPr bwMode="auto">
            <a:xfrm flipV="1">
              <a:off x="2616" y="624"/>
              <a:ext cx="24" cy="8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oval" w="med" len="med"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2832" name="Text Box 16"/>
            <p:cNvSpPr txBox="1">
              <a:spLocks noChangeArrowheads="1"/>
            </p:cNvSpPr>
            <p:nvPr/>
          </p:nvSpPr>
          <p:spPr bwMode="auto">
            <a:xfrm>
              <a:off x="2430" y="383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0.77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contr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-196850"/>
            <a:ext cx="9140825" cy="6854825"/>
          </a:xfrm>
          <a:prstGeom prst="rect">
            <a:avLst/>
          </a:prstGeom>
          <a:noFill/>
        </p:spPr>
      </p:pic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4518025" y="6221413"/>
            <a:ext cx="1287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>
                <a:latin typeface="Symbol" pitchFamily="18" charset="2"/>
              </a:rPr>
              <a:t>f</a:t>
            </a:r>
            <a:r>
              <a:rPr lang="en-GB" baseline="-25000"/>
              <a:t>MTL</a:t>
            </a:r>
            <a:r>
              <a:rPr lang="en-GB"/>
              <a:t>-</a:t>
            </a:r>
            <a:r>
              <a:rPr lang="en-GB">
                <a:latin typeface="Symbol" pitchFamily="18" charset="2"/>
              </a:rPr>
              <a:t>f</a:t>
            </a:r>
            <a:r>
              <a:rPr lang="en-GB" baseline="-25000"/>
              <a:t>VIS</a:t>
            </a: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 rot="-5400000">
            <a:off x="1254126" y="3046412"/>
            <a:ext cx="1287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>
                <a:latin typeface="Symbol" pitchFamily="18" charset="2"/>
              </a:rPr>
              <a:t>f</a:t>
            </a:r>
            <a:r>
              <a:rPr lang="en-GB" baseline="-25000"/>
              <a:t>IFG</a:t>
            </a:r>
            <a:r>
              <a:rPr lang="en-GB"/>
              <a:t>-</a:t>
            </a:r>
            <a:r>
              <a:rPr lang="en-GB">
                <a:latin typeface="Symbol" pitchFamily="18" charset="2"/>
              </a:rPr>
              <a:t>f</a:t>
            </a:r>
            <a:r>
              <a:rPr lang="en-GB" baseline="-25000"/>
              <a:t>VIS</a:t>
            </a: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365125" y="722313"/>
            <a:ext cx="920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Control</a:t>
            </a:r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mem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-184150"/>
            <a:ext cx="9140825" cy="6854825"/>
          </a:xfrm>
          <a:prstGeom prst="rect">
            <a:avLst/>
          </a:prstGeom>
          <a:noFill/>
        </p:spPr>
      </p:pic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4518025" y="6221413"/>
            <a:ext cx="1287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>
                <a:latin typeface="Symbol" pitchFamily="18" charset="2"/>
              </a:rPr>
              <a:t>f</a:t>
            </a:r>
            <a:r>
              <a:rPr lang="en-GB" baseline="-25000"/>
              <a:t>MTL</a:t>
            </a:r>
            <a:r>
              <a:rPr lang="en-GB"/>
              <a:t>-</a:t>
            </a:r>
            <a:r>
              <a:rPr lang="en-GB">
                <a:latin typeface="Symbol" pitchFamily="18" charset="2"/>
              </a:rPr>
              <a:t>f</a:t>
            </a:r>
            <a:r>
              <a:rPr lang="en-GB" baseline="-25000"/>
              <a:t>VIS</a:t>
            </a:r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 rot="-5400000">
            <a:off x="1254126" y="3046412"/>
            <a:ext cx="1287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>
                <a:latin typeface="Symbol" pitchFamily="18" charset="2"/>
              </a:rPr>
              <a:t>f</a:t>
            </a:r>
            <a:r>
              <a:rPr lang="en-GB" baseline="-25000"/>
              <a:t>IFG</a:t>
            </a:r>
            <a:r>
              <a:rPr lang="en-GB"/>
              <a:t>-</a:t>
            </a:r>
            <a:r>
              <a:rPr lang="en-GB">
                <a:latin typeface="Symbol" pitchFamily="18" charset="2"/>
              </a:rPr>
              <a:t>f</a:t>
            </a:r>
            <a:r>
              <a:rPr lang="en-GB" baseline="-25000"/>
              <a:t>VIS</a:t>
            </a:r>
          </a:p>
        </p:txBody>
      </p:sp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441325" y="950913"/>
            <a:ext cx="100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D:\home\wpenny\fil\dcm-phase\resubmission\figures\Slide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5375" y="1262062"/>
            <a:ext cx="6953250" cy="43338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1" name="Picture 33" descr="NeuroDynamicsUni_No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79875" y="2541588"/>
            <a:ext cx="5064125" cy="3794125"/>
          </a:xfrm>
          <a:noFill/>
          <a:ln/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573088" y="0"/>
            <a:ext cx="7772400" cy="1143000"/>
          </a:xfrm>
          <a:noFill/>
          <a:ln/>
        </p:spPr>
        <p:txBody>
          <a:bodyPr/>
          <a:lstStyle/>
          <a:p>
            <a:r>
              <a:rPr lang="en-GB" sz="3600"/>
              <a:t>  Multiple regions</a:t>
            </a:r>
            <a:endParaRPr lang="en-US" sz="3600"/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2613025" y="1227138"/>
          <a:ext cx="3963988" cy="941387"/>
        </p:xfrm>
        <a:graphic>
          <a:graphicData uri="http://schemas.openxmlformats.org/presentationml/2006/ole">
            <p:oleObj spid="_x0000_s105474" name="Equation" r:id="rId4" imgW="2031840" imgH="482400" progId="">
              <p:embed/>
            </p:oleObj>
          </a:graphicData>
        </a:graphic>
      </p:graphicFrame>
      <p:graphicFrame>
        <p:nvGraphicFramePr>
          <p:cNvPr id="12293" name="Rectangle 5"/>
          <p:cNvGraphicFramePr>
            <a:graphicFrameLocks/>
          </p:cNvGraphicFramePr>
          <p:nvPr/>
        </p:nvGraphicFramePr>
        <p:xfrm>
          <a:off x="1482725" y="1382713"/>
          <a:ext cx="6096000" cy="4064000"/>
        </p:xfrm>
        <a:graphic>
          <a:graphicData uri="http://schemas.openxmlformats.org/presentationml/2006/ole">
            <p:oleObj spid="_x0000_s105475" name="Equation" r:id="rId5" imgW="0" imgH="0" progId="">
              <p:embed/>
            </p:oleObj>
          </a:graphicData>
        </a:graphic>
      </p:graphicFrame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370388" y="3970338"/>
            <a:ext cx="438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400" b="0" i="1">
                <a:solidFill>
                  <a:srgbClr val="000000"/>
                </a:solidFill>
                <a:latin typeface="Times New Roman" pitchFamily="18" charset="0"/>
              </a:rPr>
              <a:t>u</a:t>
            </a:r>
            <a:r>
              <a:rPr lang="en-GB" sz="2400" b="0" i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400" b="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370388" y="3178175"/>
            <a:ext cx="438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400" b="0" i="1">
                <a:solidFill>
                  <a:srgbClr val="000000"/>
                </a:solidFill>
                <a:latin typeface="Times New Roman" pitchFamily="18" charset="0"/>
              </a:rPr>
              <a:t>u</a:t>
            </a:r>
            <a:r>
              <a:rPr lang="en-GB" sz="2400" b="0" i="1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2400" b="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437063" y="4838700"/>
            <a:ext cx="4048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400" b="0" i="1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GB" sz="2400" b="0" i="1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437063" y="5702300"/>
            <a:ext cx="4048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400" b="0" i="1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GB" sz="2400" b="0" i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4378325" y="2620963"/>
            <a:ext cx="4503738" cy="3810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2617788" y="2452688"/>
            <a:ext cx="7620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14" name="AutoShape 26"/>
          <p:cNvSpPr>
            <a:spLocks noChangeArrowheads="1"/>
          </p:cNvSpPr>
          <p:nvPr/>
        </p:nvSpPr>
        <p:spPr bwMode="auto">
          <a:xfrm>
            <a:off x="358775" y="2286000"/>
            <a:ext cx="3325813" cy="43783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558800" y="2354263"/>
            <a:ext cx="2039938" cy="4146550"/>
            <a:chOff x="352" y="1483"/>
            <a:chExt cx="1285" cy="2612"/>
          </a:xfrm>
        </p:grpSpPr>
        <p:cxnSp>
          <p:nvCxnSpPr>
            <p:cNvPr id="12299" name="AutoShape 11"/>
            <p:cNvCxnSpPr>
              <a:cxnSpLocks noChangeShapeType="1"/>
            </p:cNvCxnSpPr>
            <p:nvPr/>
          </p:nvCxnSpPr>
          <p:spPr bwMode="auto">
            <a:xfrm rot="16200000" flipH="1">
              <a:off x="681" y="2075"/>
              <a:ext cx="448" cy="8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sp>
          <p:nvSpPr>
            <p:cNvPr id="12301" name="Freeform 13"/>
            <p:cNvSpPr>
              <a:spLocks/>
            </p:cNvSpPr>
            <p:nvPr/>
          </p:nvSpPr>
          <p:spPr bwMode="auto">
            <a:xfrm>
              <a:off x="564" y="3705"/>
              <a:ext cx="672" cy="336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72" y="288"/>
                </a:cxn>
                <a:cxn ang="0">
                  <a:pos x="648" y="288"/>
                </a:cxn>
                <a:cxn ang="0">
                  <a:pos x="552" y="0"/>
                </a:cxn>
              </a:cxnLst>
              <a:rect l="0" t="0" r="r" b="b"/>
              <a:pathLst>
                <a:path w="728" h="336">
                  <a:moveTo>
                    <a:pt x="216" y="0"/>
                  </a:moveTo>
                  <a:cubicBezTo>
                    <a:pt x="108" y="120"/>
                    <a:pt x="0" y="240"/>
                    <a:pt x="72" y="288"/>
                  </a:cubicBezTo>
                  <a:cubicBezTo>
                    <a:pt x="144" y="336"/>
                    <a:pt x="568" y="336"/>
                    <a:pt x="648" y="288"/>
                  </a:cubicBezTo>
                  <a:cubicBezTo>
                    <a:pt x="728" y="240"/>
                    <a:pt x="568" y="48"/>
                    <a:pt x="552" y="0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2302" name="Freeform 14"/>
            <p:cNvSpPr>
              <a:spLocks/>
            </p:cNvSpPr>
            <p:nvPr/>
          </p:nvSpPr>
          <p:spPr bwMode="auto">
            <a:xfrm rot="1137635">
              <a:off x="982" y="2089"/>
              <a:ext cx="361" cy="344"/>
            </a:xfrm>
            <a:custGeom>
              <a:avLst/>
              <a:gdLst/>
              <a:ahLst/>
              <a:cxnLst>
                <a:cxn ang="0">
                  <a:pos x="0" y="248"/>
                </a:cxn>
                <a:cxn ang="0">
                  <a:pos x="192" y="8"/>
                </a:cxn>
                <a:cxn ang="0">
                  <a:pos x="384" y="200"/>
                </a:cxn>
                <a:cxn ang="0">
                  <a:pos x="240" y="344"/>
                </a:cxn>
              </a:cxnLst>
              <a:rect l="0" t="0" r="r" b="b"/>
              <a:pathLst>
                <a:path w="392" h="344">
                  <a:moveTo>
                    <a:pt x="0" y="248"/>
                  </a:moveTo>
                  <a:cubicBezTo>
                    <a:pt x="64" y="132"/>
                    <a:pt x="128" y="16"/>
                    <a:pt x="192" y="8"/>
                  </a:cubicBezTo>
                  <a:cubicBezTo>
                    <a:pt x="256" y="0"/>
                    <a:pt x="376" y="144"/>
                    <a:pt x="384" y="200"/>
                  </a:cubicBezTo>
                  <a:cubicBezTo>
                    <a:pt x="392" y="256"/>
                    <a:pt x="264" y="320"/>
                    <a:pt x="240" y="344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2305" name="Text Box 17"/>
            <p:cNvSpPr txBox="1">
              <a:spLocks noChangeArrowheads="1"/>
            </p:cNvSpPr>
            <p:nvPr/>
          </p:nvSpPr>
          <p:spPr bwMode="auto">
            <a:xfrm>
              <a:off x="678" y="2297"/>
              <a:ext cx="44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800" b="0" i="1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r>
                <a:rPr lang="en-US" sz="2800" b="0" baseline="-250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sz="2800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306" name="Text Box 18"/>
            <p:cNvSpPr txBox="1">
              <a:spLocks noChangeArrowheads="1"/>
            </p:cNvSpPr>
            <p:nvPr/>
          </p:nvSpPr>
          <p:spPr bwMode="auto">
            <a:xfrm>
              <a:off x="691" y="3387"/>
              <a:ext cx="44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800" b="0" i="1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r>
                <a:rPr lang="en-US" sz="2800" b="0" baseline="-250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sz="2800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307" name="Text Box 19"/>
            <p:cNvSpPr txBox="1">
              <a:spLocks noChangeArrowheads="1"/>
            </p:cNvSpPr>
            <p:nvPr/>
          </p:nvSpPr>
          <p:spPr bwMode="auto">
            <a:xfrm>
              <a:off x="675" y="1502"/>
              <a:ext cx="502" cy="327"/>
            </a:xfrm>
            <a:prstGeom prst="rect">
              <a:avLst/>
            </a:prstGeom>
            <a:noFill/>
            <a:ln w="3175" cap="rnd">
              <a:noFill/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2800" b="0" i="1">
                  <a:latin typeface="Times New Roman" pitchFamily="18" charset="0"/>
                </a:rPr>
                <a:t>u</a:t>
              </a:r>
              <a:r>
                <a:rPr lang="en-GB" sz="2800" b="0" baseline="-25000">
                  <a:latin typeface="Times New Roman" pitchFamily="18" charset="0"/>
                </a:rPr>
                <a:t>1</a:t>
              </a:r>
              <a:endParaRPr lang="en-GB" sz="2800" b="0">
                <a:latin typeface="Times New Roman" pitchFamily="18" charset="0"/>
              </a:endParaRPr>
            </a:p>
          </p:txBody>
        </p:sp>
        <p:sp>
          <p:nvSpPr>
            <p:cNvPr id="12308" name="Text Box 20"/>
            <p:cNvSpPr txBox="1">
              <a:spLocks noChangeArrowheads="1"/>
            </p:cNvSpPr>
            <p:nvPr/>
          </p:nvSpPr>
          <p:spPr bwMode="auto">
            <a:xfrm>
              <a:off x="1285" y="2031"/>
              <a:ext cx="3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AvantGarde Bk BT" pitchFamily="34" charset="0"/>
                </a:rPr>
                <a:t>a</a:t>
              </a:r>
              <a:r>
                <a:rPr lang="en-GB" baseline="-25000">
                  <a:latin typeface="AvantGarde Bk BT" pitchFamily="34" charset="0"/>
                </a:rPr>
                <a:t>11</a:t>
              </a:r>
              <a:endParaRPr lang="en-US" baseline="-25000">
                <a:latin typeface="AvantGarde Bk BT" pitchFamily="34" charset="0"/>
              </a:endParaRPr>
            </a:p>
          </p:txBody>
        </p:sp>
        <p:sp>
          <p:nvSpPr>
            <p:cNvPr id="12309" name="Text Box 21"/>
            <p:cNvSpPr txBox="1">
              <a:spLocks noChangeArrowheads="1"/>
            </p:cNvSpPr>
            <p:nvPr/>
          </p:nvSpPr>
          <p:spPr bwMode="auto">
            <a:xfrm>
              <a:off x="352" y="3864"/>
              <a:ext cx="3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AvantGarde Bk BT" pitchFamily="34" charset="0"/>
                </a:rPr>
                <a:t>a</a:t>
              </a:r>
              <a:r>
                <a:rPr lang="en-GB" baseline="-25000">
                  <a:latin typeface="AvantGarde Bk BT" pitchFamily="34" charset="0"/>
                </a:rPr>
                <a:t>22</a:t>
              </a:r>
              <a:endParaRPr lang="en-US" baseline="-25000">
                <a:latin typeface="AvantGarde Bk BT" pitchFamily="34" charset="0"/>
              </a:endParaRPr>
            </a:p>
          </p:txBody>
        </p:sp>
        <p:sp>
          <p:nvSpPr>
            <p:cNvPr id="12310" name="Text Box 22"/>
            <p:cNvSpPr txBox="1">
              <a:spLocks noChangeArrowheads="1"/>
            </p:cNvSpPr>
            <p:nvPr/>
          </p:nvSpPr>
          <p:spPr bwMode="auto">
            <a:xfrm>
              <a:off x="1521" y="2092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GB" b="0"/>
            </a:p>
          </p:txBody>
        </p:sp>
        <p:sp>
          <p:nvSpPr>
            <p:cNvPr id="12311" name="Text Box 23"/>
            <p:cNvSpPr txBox="1">
              <a:spLocks noChangeArrowheads="1"/>
            </p:cNvSpPr>
            <p:nvPr/>
          </p:nvSpPr>
          <p:spPr bwMode="auto">
            <a:xfrm>
              <a:off x="666" y="1962"/>
              <a:ext cx="2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AvantGarde Bk BT" pitchFamily="34" charset="0"/>
                </a:rPr>
                <a:t>c</a:t>
              </a:r>
              <a:endParaRPr lang="en-US" baseline="-25000">
                <a:latin typeface="AvantGarde Bk BT" pitchFamily="34" charset="0"/>
              </a:endParaRPr>
            </a:p>
          </p:txBody>
        </p:sp>
        <p:sp>
          <p:nvSpPr>
            <p:cNvPr id="12312" name="Text Box 24"/>
            <p:cNvSpPr txBox="1">
              <a:spLocks noChangeArrowheads="1"/>
            </p:cNvSpPr>
            <p:nvPr/>
          </p:nvSpPr>
          <p:spPr bwMode="auto">
            <a:xfrm>
              <a:off x="1005" y="3105"/>
              <a:ext cx="3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AvantGarde Bk BT" pitchFamily="34" charset="0"/>
                </a:rPr>
                <a:t>a</a:t>
              </a:r>
              <a:r>
                <a:rPr lang="en-GB" baseline="-25000">
                  <a:latin typeface="AvantGarde Bk BT" pitchFamily="34" charset="0"/>
                </a:rPr>
                <a:t>21</a:t>
              </a:r>
              <a:endParaRPr lang="en-US" baseline="-25000">
                <a:latin typeface="AvantGarde Bk BT" pitchFamily="34" charset="0"/>
              </a:endParaRPr>
            </a:p>
          </p:txBody>
        </p:sp>
        <p:sp>
          <p:nvSpPr>
            <p:cNvPr id="12315" name="Oval 27"/>
            <p:cNvSpPr>
              <a:spLocks noChangeArrowheads="1"/>
            </p:cNvSpPr>
            <p:nvPr/>
          </p:nvSpPr>
          <p:spPr bwMode="auto">
            <a:xfrm>
              <a:off x="706" y="3360"/>
              <a:ext cx="419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16" name="Oval 28"/>
            <p:cNvSpPr>
              <a:spLocks noChangeArrowheads="1"/>
            </p:cNvSpPr>
            <p:nvPr/>
          </p:nvSpPr>
          <p:spPr bwMode="auto">
            <a:xfrm>
              <a:off x="689" y="1483"/>
              <a:ext cx="419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18" name="Oval 30"/>
            <p:cNvSpPr>
              <a:spLocks noChangeArrowheads="1"/>
            </p:cNvSpPr>
            <p:nvPr/>
          </p:nvSpPr>
          <p:spPr bwMode="auto">
            <a:xfrm>
              <a:off x="688" y="2277"/>
              <a:ext cx="419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19" name="Line 31"/>
            <p:cNvSpPr>
              <a:spLocks noChangeShapeType="1"/>
            </p:cNvSpPr>
            <p:nvPr/>
          </p:nvSpPr>
          <p:spPr bwMode="auto">
            <a:xfrm>
              <a:off x="959" y="2662"/>
              <a:ext cx="0" cy="6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323" name="Rectangle 35"/>
          <p:cNvSpPr>
            <a:spLocks noChangeArrowheads="1"/>
          </p:cNvSpPr>
          <p:nvPr/>
        </p:nvSpPr>
        <p:spPr bwMode="auto">
          <a:xfrm>
            <a:off x="4433888" y="3684588"/>
            <a:ext cx="4335462" cy="749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00" name="Picture 36" descr="NeuroDynamicsUni_augme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79875" y="2625725"/>
            <a:ext cx="5064125" cy="3794125"/>
          </a:xfrm>
          <a:noFill/>
          <a:ln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3088" y="0"/>
            <a:ext cx="7772400" cy="1143000"/>
          </a:xfrm>
          <a:noFill/>
          <a:ln/>
        </p:spPr>
        <p:txBody>
          <a:bodyPr/>
          <a:lstStyle/>
          <a:p>
            <a:r>
              <a:rPr lang="en-GB" sz="3600"/>
              <a:t>  Modulatory inputs</a:t>
            </a:r>
            <a:endParaRPr lang="en-US" sz="3600"/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1566863" y="1209675"/>
          <a:ext cx="6096000" cy="941388"/>
        </p:xfrm>
        <a:graphic>
          <a:graphicData uri="http://schemas.openxmlformats.org/presentationml/2006/ole">
            <p:oleObj spid="_x0000_s106498" name="Equation" r:id="rId4" imgW="3124080" imgH="482400" progId="">
              <p:embed/>
            </p:oleObj>
          </a:graphicData>
        </a:graphic>
      </p:graphicFrame>
      <p:graphicFrame>
        <p:nvGraphicFramePr>
          <p:cNvPr id="11267" name="Rectangle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6499" name="Equation" r:id="rId5" imgW="0" imgH="0" progId="">
              <p:embed/>
            </p:oleObj>
          </a:graphicData>
        </a:graphic>
      </p:graphicFrame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370388" y="3970338"/>
            <a:ext cx="438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400" b="0" i="1">
                <a:solidFill>
                  <a:srgbClr val="000000"/>
                </a:solidFill>
                <a:latin typeface="Times New Roman" pitchFamily="18" charset="0"/>
              </a:rPr>
              <a:t>u</a:t>
            </a:r>
            <a:r>
              <a:rPr lang="en-GB" sz="2400" b="0" i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400" b="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370388" y="3178175"/>
            <a:ext cx="438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400" b="0" i="1">
                <a:solidFill>
                  <a:srgbClr val="000000"/>
                </a:solidFill>
                <a:latin typeface="Times New Roman" pitchFamily="18" charset="0"/>
              </a:rPr>
              <a:t>u</a:t>
            </a:r>
            <a:r>
              <a:rPr lang="en-GB" sz="2400" b="0" i="1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2400" b="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437063" y="4838700"/>
            <a:ext cx="4048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400" b="0" i="1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GB" sz="2400" b="0" i="1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4437063" y="5702300"/>
            <a:ext cx="4048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400" b="0" i="1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GB" sz="2400" b="0" i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4322763" y="2620963"/>
            <a:ext cx="4503737" cy="3810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cxnSp>
        <p:nvCxnSpPr>
          <p:cNvPr id="11277" name="AutoShape 13"/>
          <p:cNvCxnSpPr>
            <a:cxnSpLocks noChangeShapeType="1"/>
          </p:cNvCxnSpPr>
          <p:nvPr/>
        </p:nvCxnSpPr>
        <p:spPr bwMode="auto">
          <a:xfrm rot="16200000" flipH="1">
            <a:off x="1081088" y="3294063"/>
            <a:ext cx="711200" cy="127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2581275" y="2493963"/>
            <a:ext cx="796925" cy="519112"/>
          </a:xfrm>
          <a:prstGeom prst="rect">
            <a:avLst/>
          </a:prstGeom>
          <a:noFill/>
          <a:ln w="3175" cap="rnd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sz="2800" b="0" i="1">
                <a:latin typeface="Times New Roman" pitchFamily="18" charset="0"/>
              </a:rPr>
              <a:t>u</a:t>
            </a:r>
            <a:r>
              <a:rPr lang="en-GB" sz="2800" b="0" baseline="-25000">
                <a:latin typeface="Times New Roman" pitchFamily="18" charset="0"/>
              </a:rPr>
              <a:t>2</a:t>
            </a:r>
            <a:endParaRPr lang="en-GB" sz="2800" b="0">
              <a:latin typeface="Times New Roman" pitchFamily="18" charset="0"/>
            </a:endParaRPr>
          </a:p>
        </p:txBody>
      </p:sp>
      <p:sp>
        <p:nvSpPr>
          <p:cNvPr id="11279" name="Freeform 15"/>
          <p:cNvSpPr>
            <a:spLocks/>
          </p:cNvSpPr>
          <p:nvPr/>
        </p:nvSpPr>
        <p:spPr bwMode="auto">
          <a:xfrm>
            <a:off x="895350" y="5881688"/>
            <a:ext cx="1066800" cy="533400"/>
          </a:xfrm>
          <a:custGeom>
            <a:avLst/>
            <a:gdLst/>
            <a:ahLst/>
            <a:cxnLst>
              <a:cxn ang="0">
                <a:pos x="216" y="0"/>
              </a:cxn>
              <a:cxn ang="0">
                <a:pos x="72" y="288"/>
              </a:cxn>
              <a:cxn ang="0">
                <a:pos x="648" y="288"/>
              </a:cxn>
              <a:cxn ang="0">
                <a:pos x="552" y="0"/>
              </a:cxn>
            </a:cxnLst>
            <a:rect l="0" t="0" r="r" b="b"/>
            <a:pathLst>
              <a:path w="728" h="336">
                <a:moveTo>
                  <a:pt x="216" y="0"/>
                </a:moveTo>
                <a:cubicBezTo>
                  <a:pt x="108" y="120"/>
                  <a:pt x="0" y="240"/>
                  <a:pt x="72" y="288"/>
                </a:cubicBezTo>
                <a:cubicBezTo>
                  <a:pt x="144" y="336"/>
                  <a:pt x="568" y="336"/>
                  <a:pt x="648" y="288"/>
                </a:cubicBezTo>
                <a:cubicBezTo>
                  <a:pt x="728" y="240"/>
                  <a:pt x="568" y="48"/>
                  <a:pt x="552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280" name="Freeform 16"/>
          <p:cNvSpPr>
            <a:spLocks/>
          </p:cNvSpPr>
          <p:nvPr/>
        </p:nvSpPr>
        <p:spPr bwMode="auto">
          <a:xfrm rot="1137635">
            <a:off x="1558925" y="3316288"/>
            <a:ext cx="573088" cy="546100"/>
          </a:xfrm>
          <a:custGeom>
            <a:avLst/>
            <a:gdLst/>
            <a:ahLst/>
            <a:cxnLst>
              <a:cxn ang="0">
                <a:pos x="0" y="248"/>
              </a:cxn>
              <a:cxn ang="0">
                <a:pos x="192" y="8"/>
              </a:cxn>
              <a:cxn ang="0">
                <a:pos x="384" y="200"/>
              </a:cxn>
              <a:cxn ang="0">
                <a:pos x="240" y="344"/>
              </a:cxn>
            </a:cxnLst>
            <a:rect l="0" t="0" r="r" b="b"/>
            <a:pathLst>
              <a:path w="392" h="344">
                <a:moveTo>
                  <a:pt x="0" y="248"/>
                </a:moveTo>
                <a:cubicBezTo>
                  <a:pt x="64" y="132"/>
                  <a:pt x="128" y="16"/>
                  <a:pt x="192" y="8"/>
                </a:cubicBezTo>
                <a:cubicBezTo>
                  <a:pt x="256" y="0"/>
                  <a:pt x="376" y="144"/>
                  <a:pt x="384" y="200"/>
                </a:cubicBezTo>
                <a:cubicBezTo>
                  <a:pt x="392" y="256"/>
                  <a:pt x="264" y="320"/>
                  <a:pt x="240" y="34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281" name="Freeform 17"/>
          <p:cNvSpPr>
            <a:spLocks/>
          </p:cNvSpPr>
          <p:nvPr/>
        </p:nvSpPr>
        <p:spPr bwMode="auto">
          <a:xfrm>
            <a:off x="1519238" y="3062288"/>
            <a:ext cx="1416050" cy="1808162"/>
          </a:xfrm>
          <a:custGeom>
            <a:avLst/>
            <a:gdLst/>
            <a:ahLst/>
            <a:cxnLst>
              <a:cxn ang="0">
                <a:pos x="720" y="0"/>
              </a:cxn>
              <a:cxn ang="0">
                <a:pos x="624" y="1824"/>
              </a:cxn>
              <a:cxn ang="0">
                <a:pos x="0" y="2064"/>
              </a:cxn>
            </a:cxnLst>
            <a:rect l="0" t="0" r="r" b="b"/>
            <a:pathLst>
              <a:path w="744" h="2168">
                <a:moveTo>
                  <a:pt x="720" y="0"/>
                </a:moveTo>
                <a:cubicBezTo>
                  <a:pt x="732" y="740"/>
                  <a:pt x="744" y="1480"/>
                  <a:pt x="624" y="1824"/>
                </a:cubicBezTo>
                <a:cubicBezTo>
                  <a:pt x="504" y="2168"/>
                  <a:pt x="104" y="2024"/>
                  <a:pt x="0" y="206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oval" w="lg" len="lg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2617788" y="2452688"/>
            <a:ext cx="7620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076325" y="3646488"/>
            <a:ext cx="708025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800" b="0" i="1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US" sz="2800" b="0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2800" b="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1096963" y="5376863"/>
            <a:ext cx="708025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800" b="0" i="1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US" sz="2800" b="0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800" b="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1071563" y="2384425"/>
            <a:ext cx="796925" cy="519113"/>
          </a:xfrm>
          <a:prstGeom prst="rect">
            <a:avLst/>
          </a:prstGeom>
          <a:noFill/>
          <a:ln w="3175" cap="rnd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sz="2800" b="0" i="1">
                <a:latin typeface="Times New Roman" pitchFamily="18" charset="0"/>
              </a:rPr>
              <a:t>u</a:t>
            </a:r>
            <a:r>
              <a:rPr lang="en-GB" sz="2800" b="0" baseline="-25000">
                <a:latin typeface="Times New Roman" pitchFamily="18" charset="0"/>
              </a:rPr>
              <a:t>1</a:t>
            </a:r>
            <a:endParaRPr lang="en-GB" sz="2800" b="0">
              <a:latin typeface="Times New Roman" pitchFamily="18" charset="0"/>
            </a:endParaRP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2039938" y="3224213"/>
            <a:ext cx="509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AvantGarde Bk BT" pitchFamily="34" charset="0"/>
              </a:rPr>
              <a:t>a</a:t>
            </a:r>
            <a:r>
              <a:rPr lang="en-GB" baseline="-25000">
                <a:latin typeface="AvantGarde Bk BT" pitchFamily="34" charset="0"/>
              </a:rPr>
              <a:t>11</a:t>
            </a:r>
            <a:endParaRPr lang="en-US" baseline="-25000">
              <a:latin typeface="AvantGarde Bk BT" pitchFamily="34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58800" y="6134100"/>
            <a:ext cx="509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AvantGarde Bk BT" pitchFamily="34" charset="0"/>
              </a:rPr>
              <a:t>a</a:t>
            </a:r>
            <a:r>
              <a:rPr lang="en-GB" baseline="-25000">
                <a:latin typeface="AvantGarde Bk BT" pitchFamily="34" charset="0"/>
              </a:rPr>
              <a:t>22</a:t>
            </a:r>
            <a:endParaRPr lang="en-US" baseline="-25000">
              <a:latin typeface="AvantGarde Bk BT" pitchFamily="34" charset="0"/>
            </a:endParaRP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2414588" y="3321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0"/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1057275" y="3114675"/>
            <a:ext cx="322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AvantGarde Bk BT" pitchFamily="34" charset="0"/>
              </a:rPr>
              <a:t>c</a:t>
            </a:r>
            <a:endParaRPr lang="en-US" baseline="-25000">
              <a:latin typeface="AvantGarde Bk BT" pitchFamily="34" charset="0"/>
            </a:endParaRP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1595438" y="4929188"/>
            <a:ext cx="509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AvantGarde Bk BT" pitchFamily="34" charset="0"/>
              </a:rPr>
              <a:t>a</a:t>
            </a:r>
            <a:r>
              <a:rPr lang="en-GB" baseline="-25000">
                <a:latin typeface="AvantGarde Bk BT" pitchFamily="34" charset="0"/>
              </a:rPr>
              <a:t>21</a:t>
            </a:r>
            <a:endParaRPr lang="en-US" baseline="-25000">
              <a:latin typeface="AvantGarde Bk BT" pitchFamily="34" charset="0"/>
            </a:endParaRP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2801938" y="4291013"/>
            <a:ext cx="509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AvantGarde Bk BT" pitchFamily="34" charset="0"/>
              </a:rPr>
              <a:t>b</a:t>
            </a:r>
            <a:r>
              <a:rPr lang="en-GB" baseline="-25000">
                <a:latin typeface="AvantGarde Bk BT" pitchFamily="34" charset="0"/>
              </a:rPr>
              <a:t>21</a:t>
            </a:r>
            <a:endParaRPr lang="en-US" baseline="-25000">
              <a:latin typeface="AvantGarde Bk BT" pitchFamily="34" charset="0"/>
            </a:endParaRPr>
          </a:p>
        </p:txBody>
      </p:sp>
      <p:sp>
        <p:nvSpPr>
          <p:cNvPr id="11293" name="AutoShape 29"/>
          <p:cNvSpPr>
            <a:spLocks noChangeArrowheads="1"/>
          </p:cNvSpPr>
          <p:nvPr/>
        </p:nvSpPr>
        <p:spPr bwMode="auto">
          <a:xfrm>
            <a:off x="358775" y="2286000"/>
            <a:ext cx="3325813" cy="43783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94" name="Oval 30"/>
          <p:cNvSpPr>
            <a:spLocks noChangeArrowheads="1"/>
          </p:cNvSpPr>
          <p:nvPr/>
        </p:nvSpPr>
        <p:spPr bwMode="auto">
          <a:xfrm>
            <a:off x="1120775" y="5334000"/>
            <a:ext cx="665163" cy="6238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95" name="Oval 31"/>
          <p:cNvSpPr>
            <a:spLocks noChangeArrowheads="1"/>
          </p:cNvSpPr>
          <p:nvPr/>
        </p:nvSpPr>
        <p:spPr bwMode="auto">
          <a:xfrm>
            <a:off x="1093788" y="2354263"/>
            <a:ext cx="665162" cy="6238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96" name="Oval 32"/>
          <p:cNvSpPr>
            <a:spLocks noChangeArrowheads="1"/>
          </p:cNvSpPr>
          <p:nvPr/>
        </p:nvSpPr>
        <p:spPr bwMode="auto">
          <a:xfrm>
            <a:off x="2630488" y="2451100"/>
            <a:ext cx="665162" cy="6238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97" name="Oval 33"/>
          <p:cNvSpPr>
            <a:spLocks noChangeArrowheads="1"/>
          </p:cNvSpPr>
          <p:nvPr/>
        </p:nvSpPr>
        <p:spPr bwMode="auto">
          <a:xfrm>
            <a:off x="1092200" y="3614738"/>
            <a:ext cx="665163" cy="6238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1522413" y="4225925"/>
            <a:ext cx="0" cy="1108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3088" y="0"/>
            <a:ext cx="7772400" cy="1143000"/>
          </a:xfrm>
          <a:noFill/>
        </p:spPr>
        <p:txBody>
          <a:bodyPr/>
          <a:lstStyle/>
          <a:p>
            <a:r>
              <a:rPr lang="en-GB" sz="3600"/>
              <a:t>  Reciprocal connections</a:t>
            </a:r>
            <a:endParaRPr lang="en-US" sz="3600"/>
          </a:p>
        </p:txBody>
      </p:sp>
      <p:graphicFrame>
        <p:nvGraphicFramePr>
          <p:cNvPr id="5151" name="Rectangle 3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7522" name="Equation" r:id="rId3" imgW="0" imgH="0" progId="">
              <p:embed/>
            </p:oleObj>
          </a:graphicData>
        </a:graphic>
      </p:graphicFrame>
      <p:graphicFrame>
        <p:nvGraphicFramePr>
          <p:cNvPr id="5156" name="Object 36"/>
          <p:cNvGraphicFramePr>
            <a:graphicFrameLocks noChangeAspect="1"/>
          </p:cNvGraphicFramePr>
          <p:nvPr>
            <p:ph sz="half" idx="1"/>
          </p:nvPr>
        </p:nvGraphicFramePr>
        <p:xfrm>
          <a:off x="1566863" y="1179513"/>
          <a:ext cx="6096000" cy="941387"/>
        </p:xfrm>
        <a:graphic>
          <a:graphicData uri="http://schemas.openxmlformats.org/presentationml/2006/ole">
            <p:oleObj spid="_x0000_s107523" name="Equation" r:id="rId4" imgW="3124080" imgH="482400" progId="">
              <p:embed/>
            </p:oleObj>
          </a:graphicData>
        </a:graphic>
      </p:graphicFrame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4183063" y="2560638"/>
            <a:ext cx="4654550" cy="3870325"/>
            <a:chOff x="2678" y="818"/>
            <a:chExt cx="2932" cy="2438"/>
          </a:xfrm>
        </p:grpSpPr>
        <p:pic>
          <p:nvPicPr>
            <p:cNvPr id="5144" name="Picture 24" descr="NeuroDynamicsBi_augmen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78" y="818"/>
              <a:ext cx="2932" cy="2380"/>
            </a:xfrm>
            <a:prstGeom prst="rect">
              <a:avLst/>
            </a:prstGeom>
            <a:noFill/>
          </p:spPr>
        </p:pic>
        <p:sp>
          <p:nvSpPr>
            <p:cNvPr id="5145" name="Text Box 25"/>
            <p:cNvSpPr txBox="1">
              <a:spLocks noChangeArrowheads="1"/>
            </p:cNvSpPr>
            <p:nvPr/>
          </p:nvSpPr>
          <p:spPr bwMode="auto">
            <a:xfrm>
              <a:off x="2796" y="1706"/>
              <a:ext cx="27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 b="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r>
                <a:rPr lang="en-GB" sz="2400" b="0" i="1" baseline="-250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sz="2400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46" name="Text Box 26"/>
            <p:cNvSpPr txBox="1">
              <a:spLocks noChangeArrowheads="1"/>
            </p:cNvSpPr>
            <p:nvPr/>
          </p:nvSpPr>
          <p:spPr bwMode="auto">
            <a:xfrm>
              <a:off x="2796" y="1207"/>
              <a:ext cx="27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 b="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r>
                <a:rPr lang="en-GB" sz="2400" b="0" i="1" baseline="-250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sz="2400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47" name="Text Box 27"/>
            <p:cNvSpPr txBox="1">
              <a:spLocks noChangeArrowheads="1"/>
            </p:cNvSpPr>
            <p:nvPr/>
          </p:nvSpPr>
          <p:spPr bwMode="auto">
            <a:xfrm>
              <a:off x="2838" y="2253"/>
              <a:ext cx="255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 b="0" i="1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r>
                <a:rPr lang="en-GB" sz="2400" b="0" i="1" baseline="-250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5148" name="Text Box 28"/>
            <p:cNvSpPr txBox="1">
              <a:spLocks noChangeArrowheads="1"/>
            </p:cNvSpPr>
            <p:nvPr/>
          </p:nvSpPr>
          <p:spPr bwMode="auto">
            <a:xfrm>
              <a:off x="2838" y="2797"/>
              <a:ext cx="255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 b="0" i="1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r>
                <a:rPr lang="en-GB" sz="2400" b="0" i="1" baseline="-250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5170" name="AutoShape 50"/>
            <p:cNvSpPr>
              <a:spLocks noChangeArrowheads="1"/>
            </p:cNvSpPr>
            <p:nvPr/>
          </p:nvSpPr>
          <p:spPr bwMode="auto">
            <a:xfrm>
              <a:off x="2766" y="856"/>
              <a:ext cx="2837" cy="240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358775" y="2286000"/>
            <a:ext cx="3325813" cy="4378325"/>
            <a:chOff x="218" y="672"/>
            <a:chExt cx="2095" cy="2758"/>
          </a:xfrm>
        </p:grpSpPr>
        <p:cxnSp>
          <p:nvCxnSpPr>
            <p:cNvPr id="5124" name="AutoShape 4"/>
            <p:cNvCxnSpPr>
              <a:cxnSpLocks noChangeShapeType="1"/>
            </p:cNvCxnSpPr>
            <p:nvPr/>
          </p:nvCxnSpPr>
          <p:spPr bwMode="auto">
            <a:xfrm rot="16200000" flipH="1">
              <a:off x="673" y="1307"/>
              <a:ext cx="448" cy="8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sp>
          <p:nvSpPr>
            <p:cNvPr id="5125" name="Text Box 5"/>
            <p:cNvSpPr txBox="1">
              <a:spLocks noChangeArrowheads="1"/>
            </p:cNvSpPr>
            <p:nvPr/>
          </p:nvSpPr>
          <p:spPr bwMode="auto">
            <a:xfrm>
              <a:off x="1618" y="803"/>
              <a:ext cx="502" cy="327"/>
            </a:xfrm>
            <a:prstGeom prst="rect">
              <a:avLst/>
            </a:prstGeom>
            <a:noFill/>
            <a:ln w="3175" cap="rnd">
              <a:noFill/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2800" b="0" i="1">
                  <a:latin typeface="Times New Roman" pitchFamily="18" charset="0"/>
                </a:rPr>
                <a:t>u</a:t>
              </a:r>
              <a:r>
                <a:rPr lang="en-GB" sz="2800" b="0" baseline="-25000">
                  <a:latin typeface="Times New Roman" pitchFamily="18" charset="0"/>
                </a:rPr>
                <a:t>2</a:t>
              </a:r>
              <a:endParaRPr lang="en-GB" sz="2800" b="0">
                <a:latin typeface="Times New Roman" pitchFamily="18" charset="0"/>
              </a:endParaRPr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556" y="2937"/>
              <a:ext cx="672" cy="336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72" y="288"/>
                </a:cxn>
                <a:cxn ang="0">
                  <a:pos x="648" y="288"/>
                </a:cxn>
                <a:cxn ang="0">
                  <a:pos x="552" y="0"/>
                </a:cxn>
              </a:cxnLst>
              <a:rect l="0" t="0" r="r" b="b"/>
              <a:pathLst>
                <a:path w="728" h="336">
                  <a:moveTo>
                    <a:pt x="216" y="0"/>
                  </a:moveTo>
                  <a:cubicBezTo>
                    <a:pt x="108" y="120"/>
                    <a:pt x="0" y="240"/>
                    <a:pt x="72" y="288"/>
                  </a:cubicBezTo>
                  <a:cubicBezTo>
                    <a:pt x="144" y="336"/>
                    <a:pt x="568" y="336"/>
                    <a:pt x="648" y="288"/>
                  </a:cubicBezTo>
                  <a:cubicBezTo>
                    <a:pt x="728" y="240"/>
                    <a:pt x="568" y="48"/>
                    <a:pt x="552" y="0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 rot="1137635">
              <a:off x="974" y="1321"/>
              <a:ext cx="361" cy="344"/>
            </a:xfrm>
            <a:custGeom>
              <a:avLst/>
              <a:gdLst/>
              <a:ahLst/>
              <a:cxnLst>
                <a:cxn ang="0">
                  <a:pos x="0" y="248"/>
                </a:cxn>
                <a:cxn ang="0">
                  <a:pos x="192" y="8"/>
                </a:cxn>
                <a:cxn ang="0">
                  <a:pos x="384" y="200"/>
                </a:cxn>
                <a:cxn ang="0">
                  <a:pos x="240" y="344"/>
                </a:cxn>
              </a:cxnLst>
              <a:rect l="0" t="0" r="r" b="b"/>
              <a:pathLst>
                <a:path w="392" h="344">
                  <a:moveTo>
                    <a:pt x="0" y="248"/>
                  </a:moveTo>
                  <a:cubicBezTo>
                    <a:pt x="64" y="132"/>
                    <a:pt x="128" y="16"/>
                    <a:pt x="192" y="8"/>
                  </a:cubicBezTo>
                  <a:cubicBezTo>
                    <a:pt x="256" y="0"/>
                    <a:pt x="376" y="144"/>
                    <a:pt x="384" y="200"/>
                  </a:cubicBezTo>
                  <a:cubicBezTo>
                    <a:pt x="392" y="256"/>
                    <a:pt x="264" y="320"/>
                    <a:pt x="240" y="344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949" y="1161"/>
              <a:ext cx="892" cy="1139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624" y="1824"/>
                </a:cxn>
                <a:cxn ang="0">
                  <a:pos x="0" y="2064"/>
                </a:cxn>
              </a:cxnLst>
              <a:rect l="0" t="0" r="r" b="b"/>
              <a:pathLst>
                <a:path w="744" h="2168">
                  <a:moveTo>
                    <a:pt x="720" y="0"/>
                  </a:moveTo>
                  <a:cubicBezTo>
                    <a:pt x="732" y="740"/>
                    <a:pt x="744" y="1480"/>
                    <a:pt x="624" y="1824"/>
                  </a:cubicBezTo>
                  <a:cubicBezTo>
                    <a:pt x="504" y="2168"/>
                    <a:pt x="104" y="2024"/>
                    <a:pt x="0" y="2064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oval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1641" y="777"/>
              <a:ext cx="480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5" name="Text Box 15"/>
            <p:cNvSpPr txBox="1">
              <a:spLocks noChangeArrowheads="1"/>
            </p:cNvSpPr>
            <p:nvPr/>
          </p:nvSpPr>
          <p:spPr bwMode="auto">
            <a:xfrm>
              <a:off x="670" y="1529"/>
              <a:ext cx="44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800" b="0" i="1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r>
                <a:rPr lang="en-US" sz="2800" b="0" baseline="-250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sz="2800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59" name="Text Box 39"/>
            <p:cNvSpPr txBox="1">
              <a:spLocks noChangeArrowheads="1"/>
            </p:cNvSpPr>
            <p:nvPr/>
          </p:nvSpPr>
          <p:spPr bwMode="auto">
            <a:xfrm>
              <a:off x="683" y="2619"/>
              <a:ext cx="44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800" b="0" i="1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r>
                <a:rPr lang="en-US" sz="2800" b="0" baseline="-250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sz="2800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60" name="Text Box 40"/>
            <p:cNvSpPr txBox="1">
              <a:spLocks noChangeArrowheads="1"/>
            </p:cNvSpPr>
            <p:nvPr/>
          </p:nvSpPr>
          <p:spPr bwMode="auto">
            <a:xfrm>
              <a:off x="667" y="734"/>
              <a:ext cx="502" cy="327"/>
            </a:xfrm>
            <a:prstGeom prst="rect">
              <a:avLst/>
            </a:prstGeom>
            <a:noFill/>
            <a:ln w="3175" cap="rnd">
              <a:noFill/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2800" b="0" i="1">
                  <a:latin typeface="Times New Roman" pitchFamily="18" charset="0"/>
                </a:rPr>
                <a:t>u</a:t>
              </a:r>
              <a:r>
                <a:rPr lang="en-GB" sz="2800" b="0" baseline="-25000">
                  <a:latin typeface="Times New Roman" pitchFamily="18" charset="0"/>
                </a:rPr>
                <a:t>1</a:t>
              </a:r>
              <a:endParaRPr lang="en-GB" sz="2800" b="0">
                <a:latin typeface="Times New Roman" pitchFamily="18" charset="0"/>
              </a:endParaRPr>
            </a:p>
          </p:txBody>
        </p:sp>
        <p:sp>
          <p:nvSpPr>
            <p:cNvPr id="5161" name="Text Box 41"/>
            <p:cNvSpPr txBox="1">
              <a:spLocks noChangeArrowheads="1"/>
            </p:cNvSpPr>
            <p:nvPr/>
          </p:nvSpPr>
          <p:spPr bwMode="auto">
            <a:xfrm>
              <a:off x="1277" y="1263"/>
              <a:ext cx="3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AvantGarde Bk BT" pitchFamily="34" charset="0"/>
                </a:rPr>
                <a:t>a</a:t>
              </a:r>
              <a:r>
                <a:rPr lang="en-GB" baseline="-25000">
                  <a:latin typeface="AvantGarde Bk BT" pitchFamily="34" charset="0"/>
                </a:rPr>
                <a:t>11</a:t>
              </a:r>
              <a:endParaRPr lang="en-US" baseline="-25000">
                <a:latin typeface="AvantGarde Bk BT" pitchFamily="34" charset="0"/>
              </a:endParaRPr>
            </a:p>
          </p:txBody>
        </p:sp>
        <p:sp>
          <p:nvSpPr>
            <p:cNvPr id="5162" name="Text Box 42"/>
            <p:cNvSpPr txBox="1">
              <a:spLocks noChangeArrowheads="1"/>
            </p:cNvSpPr>
            <p:nvPr/>
          </p:nvSpPr>
          <p:spPr bwMode="auto">
            <a:xfrm>
              <a:off x="344" y="3096"/>
              <a:ext cx="3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AvantGarde Bk BT" pitchFamily="34" charset="0"/>
                </a:rPr>
                <a:t>a</a:t>
              </a:r>
              <a:r>
                <a:rPr lang="en-GB" baseline="-25000">
                  <a:latin typeface="AvantGarde Bk BT" pitchFamily="34" charset="0"/>
                </a:rPr>
                <a:t>22</a:t>
              </a:r>
              <a:endParaRPr lang="en-US" baseline="-25000">
                <a:latin typeface="AvantGarde Bk BT" pitchFamily="34" charset="0"/>
              </a:endParaRPr>
            </a:p>
          </p:txBody>
        </p:sp>
        <p:sp>
          <p:nvSpPr>
            <p:cNvPr id="5163" name="Text Box 43"/>
            <p:cNvSpPr txBox="1">
              <a:spLocks noChangeArrowheads="1"/>
            </p:cNvSpPr>
            <p:nvPr/>
          </p:nvSpPr>
          <p:spPr bwMode="auto">
            <a:xfrm>
              <a:off x="1513" y="1324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GB" b="0"/>
            </a:p>
          </p:txBody>
        </p:sp>
        <p:sp>
          <p:nvSpPr>
            <p:cNvPr id="5164" name="Text Box 44"/>
            <p:cNvSpPr txBox="1">
              <a:spLocks noChangeArrowheads="1"/>
            </p:cNvSpPr>
            <p:nvPr/>
          </p:nvSpPr>
          <p:spPr bwMode="auto">
            <a:xfrm>
              <a:off x="658" y="1194"/>
              <a:ext cx="2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AvantGarde Bk BT" pitchFamily="34" charset="0"/>
                </a:rPr>
                <a:t>c</a:t>
              </a:r>
              <a:endParaRPr lang="en-US" baseline="-25000">
                <a:latin typeface="AvantGarde Bk BT" pitchFamily="34" charset="0"/>
              </a:endParaRPr>
            </a:p>
          </p:txBody>
        </p:sp>
        <p:sp>
          <p:nvSpPr>
            <p:cNvPr id="5165" name="Text Box 45"/>
            <p:cNvSpPr txBox="1">
              <a:spLocks noChangeArrowheads="1"/>
            </p:cNvSpPr>
            <p:nvPr/>
          </p:nvSpPr>
          <p:spPr bwMode="auto">
            <a:xfrm>
              <a:off x="509" y="1944"/>
              <a:ext cx="3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>
                  <a:latin typeface="AvantGarde Bk BT" pitchFamily="34" charset="0"/>
                </a:rPr>
                <a:t>a</a:t>
              </a:r>
              <a:r>
                <a:rPr lang="en-GB" baseline="-25000">
                  <a:latin typeface="AvantGarde Bk BT" pitchFamily="34" charset="0"/>
                </a:rPr>
                <a:t>12</a:t>
              </a:r>
              <a:endParaRPr lang="en-US" baseline="-25000">
                <a:latin typeface="AvantGarde Bk BT" pitchFamily="34" charset="0"/>
              </a:endParaRPr>
            </a:p>
          </p:txBody>
        </p:sp>
        <p:sp>
          <p:nvSpPr>
            <p:cNvPr id="5166" name="Text Box 46"/>
            <p:cNvSpPr txBox="1">
              <a:spLocks noChangeArrowheads="1"/>
            </p:cNvSpPr>
            <p:nvPr/>
          </p:nvSpPr>
          <p:spPr bwMode="auto">
            <a:xfrm>
              <a:off x="997" y="2337"/>
              <a:ext cx="3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AvantGarde Bk BT" pitchFamily="34" charset="0"/>
                </a:rPr>
                <a:t>a</a:t>
              </a:r>
              <a:r>
                <a:rPr lang="en-GB" baseline="-25000">
                  <a:latin typeface="AvantGarde Bk BT" pitchFamily="34" charset="0"/>
                </a:rPr>
                <a:t>21</a:t>
              </a:r>
              <a:endParaRPr lang="en-US" baseline="-25000">
                <a:latin typeface="AvantGarde Bk BT" pitchFamily="34" charset="0"/>
              </a:endParaRPr>
            </a:p>
          </p:txBody>
        </p:sp>
        <p:sp>
          <p:nvSpPr>
            <p:cNvPr id="5167" name="Text Box 47"/>
            <p:cNvSpPr txBox="1">
              <a:spLocks noChangeArrowheads="1"/>
            </p:cNvSpPr>
            <p:nvPr/>
          </p:nvSpPr>
          <p:spPr bwMode="auto">
            <a:xfrm>
              <a:off x="1757" y="1935"/>
              <a:ext cx="3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AvantGarde Bk BT" pitchFamily="34" charset="0"/>
                </a:rPr>
                <a:t>b</a:t>
              </a:r>
              <a:r>
                <a:rPr lang="en-GB" baseline="-25000">
                  <a:latin typeface="AvantGarde Bk BT" pitchFamily="34" charset="0"/>
                </a:rPr>
                <a:t>21</a:t>
              </a:r>
              <a:endParaRPr lang="en-US" baseline="-25000">
                <a:latin typeface="AvantGarde Bk BT" pitchFamily="34" charset="0"/>
              </a:endParaRPr>
            </a:p>
          </p:txBody>
        </p:sp>
        <p:sp>
          <p:nvSpPr>
            <p:cNvPr id="5169" name="AutoShape 49"/>
            <p:cNvSpPr>
              <a:spLocks noChangeArrowheads="1"/>
            </p:cNvSpPr>
            <p:nvPr/>
          </p:nvSpPr>
          <p:spPr bwMode="auto">
            <a:xfrm>
              <a:off x="218" y="672"/>
              <a:ext cx="2095" cy="275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71" name="Oval 51"/>
            <p:cNvSpPr>
              <a:spLocks noChangeArrowheads="1"/>
            </p:cNvSpPr>
            <p:nvPr/>
          </p:nvSpPr>
          <p:spPr bwMode="auto">
            <a:xfrm>
              <a:off x="698" y="2592"/>
              <a:ext cx="419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72" name="Oval 52"/>
            <p:cNvSpPr>
              <a:spLocks noChangeArrowheads="1"/>
            </p:cNvSpPr>
            <p:nvPr/>
          </p:nvSpPr>
          <p:spPr bwMode="auto">
            <a:xfrm>
              <a:off x="681" y="715"/>
              <a:ext cx="419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73" name="Oval 53"/>
            <p:cNvSpPr>
              <a:spLocks noChangeArrowheads="1"/>
            </p:cNvSpPr>
            <p:nvPr/>
          </p:nvSpPr>
          <p:spPr bwMode="auto">
            <a:xfrm>
              <a:off x="1649" y="776"/>
              <a:ext cx="419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74" name="Oval 54"/>
            <p:cNvSpPr>
              <a:spLocks noChangeArrowheads="1"/>
            </p:cNvSpPr>
            <p:nvPr/>
          </p:nvSpPr>
          <p:spPr bwMode="auto">
            <a:xfrm>
              <a:off x="680" y="1509"/>
              <a:ext cx="419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75" name="Line 55"/>
            <p:cNvSpPr>
              <a:spLocks noChangeShapeType="1"/>
            </p:cNvSpPr>
            <p:nvPr/>
          </p:nvSpPr>
          <p:spPr bwMode="auto">
            <a:xfrm>
              <a:off x="951" y="1894"/>
              <a:ext cx="0" cy="6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176" name="Line 56"/>
            <p:cNvSpPr>
              <a:spLocks noChangeShapeType="1"/>
            </p:cNvSpPr>
            <p:nvPr/>
          </p:nvSpPr>
          <p:spPr bwMode="auto">
            <a:xfrm flipH="1" flipV="1">
              <a:off x="812" y="1911"/>
              <a:ext cx="8" cy="6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57224" y="1500174"/>
            <a:ext cx="2595565" cy="3000396"/>
            <a:chOff x="857224" y="428604"/>
            <a:chExt cx="2595565" cy="3000396"/>
          </a:xfrm>
        </p:grpSpPr>
        <p:pic>
          <p:nvPicPr>
            <p:cNvPr id="2" name="Picture 1" descr="region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4414" y="1214422"/>
              <a:ext cx="2238375" cy="191452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2071670" y="928670"/>
              <a:ext cx="142876" cy="250033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57224" y="428604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Single Region</a:t>
              </a:r>
              <a:endParaRPr lang="en-GB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429124" y="2857496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dg(t)/</a:t>
            </a:r>
            <a:r>
              <a:rPr lang="en-GB" dirty="0" err="1" smtClean="0"/>
              <a:t>dt</a:t>
            </a:r>
            <a:r>
              <a:rPr lang="en-GB" dirty="0" smtClean="0"/>
              <a:t>=Ag(t)+Cu(t)</a:t>
            </a:r>
            <a:endParaRPr lang="en-GB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66700" y="177800"/>
            <a:ext cx="8842375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36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新細明體" pitchFamily="18" charset="-120"/>
                <a:cs typeface="+mj-cs"/>
              </a:rPr>
              <a:t>DCM for induced responses</a:t>
            </a:r>
            <a:endParaRPr kumimoji="0" lang="en-GB" altLang="zh-TW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新細明體" pitchFamily="18" charset="-120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4857760"/>
            <a:ext cx="56221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Where g(t) is a K x 1 vector of spectral responses</a:t>
            </a:r>
          </a:p>
          <a:p>
            <a:r>
              <a:rPr lang="en-GB" dirty="0" smtClean="0"/>
              <a:t>A is a K x K matrix of frequency coupling parameters</a:t>
            </a:r>
          </a:p>
          <a:p>
            <a:r>
              <a:rPr lang="en-GB" dirty="0" smtClean="0"/>
              <a:t>Diagonal elements of A (linear – within freq)</a:t>
            </a:r>
          </a:p>
          <a:p>
            <a:r>
              <a:rPr lang="en-GB" dirty="0" smtClean="0"/>
              <a:t>Off diagonal (nonlinear – between freq)</a:t>
            </a:r>
            <a:endParaRPr lang="en-GB" dirty="0" smtClean="0"/>
          </a:p>
          <a:p>
            <a:r>
              <a:rPr lang="en-GB" dirty="0" smtClean="0"/>
              <a:t>Also allow A to be changed by experimental condition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6700" y="177800"/>
            <a:ext cx="8842375" cy="874713"/>
          </a:xfrm>
        </p:spPr>
        <p:txBody>
          <a:bodyPr/>
          <a:lstStyle/>
          <a:p>
            <a:pPr eaLnBrk="1" hangingPunct="1"/>
            <a:r>
              <a:rPr lang="en-GB" altLang="zh-TW" sz="3600" dirty="0" smtClean="0">
                <a:ea typeface="新細明體" pitchFamily="18" charset="-120"/>
              </a:rPr>
              <a:t>DCM for induced responses</a:t>
            </a:r>
          </a:p>
        </p:txBody>
      </p:sp>
      <p:pic>
        <p:nvPicPr>
          <p:cNvPr id="5124" name="Picture 3" descr="stateOut"/>
          <p:cNvPicPr>
            <a:picLocks noChangeAspect="1" noChangeArrowheads="1"/>
          </p:cNvPicPr>
          <p:nvPr/>
        </p:nvPicPr>
        <p:blipFill>
          <a:blip r:embed="rId3" cstate="print"/>
          <a:srcRect l="7719" t="5382" r="6721" b="5382"/>
          <a:stretch>
            <a:fillRect/>
          </a:stretch>
        </p:blipFill>
        <p:spPr bwMode="auto">
          <a:xfrm>
            <a:off x="5868988" y="3789363"/>
            <a:ext cx="2663825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971550" y="1268413"/>
            <a:ext cx="4105275" cy="1655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kumimoji="1" lang="en-GB" altLang="zh-TW">
                <a:ea typeface="新細明體" pitchFamily="18" charset="-120"/>
              </a:rPr>
              <a:t>Specify the DCM:</a:t>
            </a:r>
          </a:p>
          <a:p>
            <a:pPr marL="342900" indent="-342900">
              <a:buFontTx/>
              <a:buChar char="•"/>
            </a:pPr>
            <a:r>
              <a:rPr kumimoji="1" lang="en-GB" altLang="zh-TW">
                <a:ea typeface="新細明體" pitchFamily="18" charset="-120"/>
              </a:rPr>
              <a:t>2 areas (A1 and A2) </a:t>
            </a:r>
          </a:p>
          <a:p>
            <a:pPr marL="342900" indent="-342900">
              <a:buFontTx/>
              <a:buChar char="•"/>
            </a:pPr>
            <a:r>
              <a:rPr kumimoji="1" lang="en-GB" altLang="zh-TW">
                <a:ea typeface="新細明體" pitchFamily="18" charset="-120"/>
              </a:rPr>
              <a:t>2 frequencies (F and S)</a:t>
            </a:r>
          </a:p>
          <a:p>
            <a:pPr marL="342900" indent="-342900">
              <a:buFontTx/>
              <a:buChar char="•"/>
            </a:pPr>
            <a:r>
              <a:rPr kumimoji="1" lang="en-GB" altLang="zh-TW">
                <a:ea typeface="新細明體" pitchFamily="18" charset="-120"/>
              </a:rPr>
              <a:t>2 inputs (Ext. and Con.)</a:t>
            </a:r>
          </a:p>
          <a:p>
            <a:pPr marL="342900" indent="-342900">
              <a:buFontTx/>
              <a:buChar char="•"/>
            </a:pPr>
            <a:r>
              <a:rPr kumimoji="1" lang="en-GB" altLang="zh-TW">
                <a:ea typeface="新細明體" pitchFamily="18" charset="-120"/>
              </a:rPr>
              <a:t>Extrinsic and intrinsic coupling</a:t>
            </a: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5722938" y="1268413"/>
            <a:ext cx="2735262" cy="1655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1" lang="en-GB" altLang="zh-TW" dirty="0">
                <a:ea typeface="新細明體" pitchFamily="18" charset="-120"/>
              </a:rPr>
              <a:t>I</a:t>
            </a:r>
            <a:r>
              <a:rPr kumimoji="1" lang="en-GB" altLang="zh-TW" dirty="0" smtClean="0">
                <a:ea typeface="新細明體" pitchFamily="18" charset="-120"/>
              </a:rPr>
              <a:t>ntegrate</a:t>
            </a:r>
            <a:endParaRPr kumimoji="1" lang="en-GB" altLang="zh-TW" dirty="0">
              <a:ea typeface="新細明體" pitchFamily="18" charset="-120"/>
            </a:endParaRPr>
          </a:p>
          <a:p>
            <a:pPr algn="ctr" eaLnBrk="0" hangingPunct="0"/>
            <a:r>
              <a:rPr kumimoji="1" lang="en-GB" altLang="zh-TW" dirty="0">
                <a:ea typeface="新細明體" pitchFamily="18" charset="-120"/>
              </a:rPr>
              <a:t>the state </a:t>
            </a:r>
            <a:r>
              <a:rPr kumimoji="1" lang="en-GB" altLang="zh-TW" dirty="0" smtClean="0">
                <a:ea typeface="新細明體" pitchFamily="18" charset="-120"/>
              </a:rPr>
              <a:t>equations</a:t>
            </a:r>
            <a:endParaRPr kumimoji="1" lang="en-GB" altLang="zh-TW" dirty="0">
              <a:ea typeface="新細明體" pitchFamily="18" charset="-120"/>
            </a:endParaRP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755650" y="6237288"/>
            <a:ext cx="358775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altLang="zh-TW">
                <a:ea typeface="新細明體" pitchFamily="18" charset="-120"/>
              </a:rPr>
              <a:t>A1</a:t>
            </a:r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2268538" y="6237288"/>
            <a:ext cx="358775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altLang="zh-TW">
                <a:ea typeface="新細明體" pitchFamily="18" charset="-120"/>
              </a:rPr>
              <a:t>A2</a:t>
            </a:r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>
            <a:off x="4714875" y="2060575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4649788" y="3860800"/>
          <a:ext cx="1216025" cy="1903413"/>
        </p:xfrm>
        <a:graphic>
          <a:graphicData uri="http://schemas.openxmlformats.org/presentationml/2006/ole">
            <p:oleObj spid="_x0000_s5122" name="Equation" r:id="rId4" imgW="583920" imgH="914400" progId="Equation.3">
              <p:embed/>
            </p:oleObj>
          </a:graphicData>
        </a:graphic>
      </p:graphicFrame>
      <p:pic>
        <p:nvPicPr>
          <p:cNvPr id="5130" name="Picture 10" descr="model_comp_true"/>
          <p:cNvPicPr>
            <a:picLocks noChangeAspect="1" noChangeArrowheads="1"/>
          </p:cNvPicPr>
          <p:nvPr/>
        </p:nvPicPr>
        <p:blipFill>
          <a:blip r:embed="rId5" cstate="print"/>
          <a:srcRect l="906" t="3061" b="3195"/>
          <a:stretch>
            <a:fillRect/>
          </a:stretch>
        </p:blipFill>
        <p:spPr bwMode="auto">
          <a:xfrm>
            <a:off x="395288" y="3213100"/>
            <a:ext cx="403225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468313" y="4437063"/>
            <a:ext cx="411162" cy="511175"/>
          </a:xfrm>
          <a:prstGeom prst="curvedRightArrow">
            <a:avLst>
              <a:gd name="adj1" fmla="val 24865"/>
              <a:gd name="adj2" fmla="val 49730"/>
              <a:gd name="adj3" fmla="val 33333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ea typeface="新細明體" pitchFamily="18" charset="-120"/>
            </a:endParaRPr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415925" y="5365750"/>
            <a:ext cx="411163" cy="511175"/>
          </a:xfrm>
          <a:prstGeom prst="curvedRightArrow">
            <a:avLst>
              <a:gd name="adj1" fmla="val 24865"/>
              <a:gd name="adj2" fmla="val 49730"/>
              <a:gd name="adj3" fmla="val 33333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ea typeface="新細明體" pitchFamily="18" charset="-120"/>
            </a:endParaRPr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 rot="10310548">
            <a:off x="2647950" y="4430713"/>
            <a:ext cx="411163" cy="511175"/>
          </a:xfrm>
          <a:prstGeom prst="curvedRightArrow">
            <a:avLst>
              <a:gd name="adj1" fmla="val 24865"/>
              <a:gd name="adj2" fmla="val 49730"/>
              <a:gd name="adj3" fmla="val 33333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zh-TW" altLang="en-US">
              <a:ea typeface="新細明體" pitchFamily="18" charset="-120"/>
            </a:endParaRPr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 rot="10310548">
            <a:off x="2647950" y="5365750"/>
            <a:ext cx="411163" cy="511175"/>
          </a:xfrm>
          <a:prstGeom prst="curvedRightArrow">
            <a:avLst>
              <a:gd name="adj1" fmla="val 24865"/>
              <a:gd name="adj2" fmla="val 49730"/>
              <a:gd name="adj3" fmla="val 33333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zh-TW" altLang="en-US">
              <a:ea typeface="新細明體" pitchFamily="18" charset="-120"/>
            </a:endParaRP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3132138" y="5084763"/>
            <a:ext cx="1295400" cy="936625"/>
          </a:xfrm>
          <a:prstGeom prst="rect">
            <a:avLst/>
          </a:prstGeom>
          <a:solidFill>
            <a:srgbClr val="777777">
              <a:alpha val="3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ea typeface="新細明體" pitchFamily="18" charset="-12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rot="5400000">
            <a:off x="2250265" y="5179231"/>
            <a:ext cx="500066" cy="158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rot="5400000">
            <a:off x="750861" y="5178437"/>
            <a:ext cx="500066" cy="158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Rot="1" noChangeArrowheads="1"/>
          </p:cNvSpPr>
          <p:nvPr/>
        </p:nvSpPr>
        <p:spPr bwMode="auto">
          <a:xfrm>
            <a:off x="827088" y="260350"/>
            <a:ext cx="774541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altLang="zh-TW" sz="2800" dirty="0" smtClean="0">
                <a:ea typeface="新細明體" pitchFamily="18" charset="-120"/>
              </a:rPr>
              <a:t>Differential equation </a:t>
            </a:r>
            <a:r>
              <a:rPr lang="en-GB" altLang="zh-TW" sz="2800" dirty="0">
                <a:ea typeface="新細明體" pitchFamily="18" charset="-120"/>
              </a:rPr>
              <a:t>model for spectral </a:t>
            </a:r>
            <a:r>
              <a:rPr lang="en-GB" altLang="zh-TW" sz="2800" dirty="0" smtClean="0">
                <a:ea typeface="新細明體" pitchFamily="18" charset="-120"/>
              </a:rPr>
              <a:t>energy</a:t>
            </a:r>
            <a:endParaRPr lang="en-GB" altLang="zh-TW" sz="2800" dirty="0">
              <a:ea typeface="新細明體" pitchFamily="18" charset="-120"/>
            </a:endParaRPr>
          </a:p>
        </p:txBody>
      </p:sp>
      <p:grpSp>
        <p:nvGrpSpPr>
          <p:cNvPr id="1029" name="Group 3"/>
          <p:cNvGrpSpPr>
            <a:grpSpLocks/>
          </p:cNvGrpSpPr>
          <p:nvPr/>
        </p:nvGrpSpPr>
        <p:grpSpPr bwMode="auto">
          <a:xfrm>
            <a:off x="133350" y="4149725"/>
            <a:ext cx="5230813" cy="2438674"/>
            <a:chOff x="3323" y="895"/>
            <a:chExt cx="1726" cy="2121"/>
          </a:xfrm>
        </p:grpSpPr>
        <p:graphicFrame>
          <p:nvGraphicFramePr>
            <p:cNvPr id="1027" name="Object 4"/>
            <p:cNvGraphicFramePr>
              <a:graphicFrameLocks noChangeAspect="1"/>
            </p:cNvGraphicFramePr>
            <p:nvPr/>
          </p:nvGraphicFramePr>
          <p:xfrm>
            <a:off x="3588" y="1400"/>
            <a:ext cx="1461" cy="1209"/>
          </p:xfrm>
          <a:graphic>
            <a:graphicData uri="http://schemas.openxmlformats.org/presentationml/2006/ole">
              <p:oleObj spid="_x0000_s1027" name="Equation" r:id="rId4" imgW="1396800" imgH="736560" progId="Equation.3">
                <p:embed/>
              </p:oleObj>
            </a:graphicData>
          </a:graphic>
        </p:graphicFrame>
        <p:sp>
          <p:nvSpPr>
            <p:cNvPr id="1037" name="Text Box 5"/>
            <p:cNvSpPr txBox="1">
              <a:spLocks noChangeArrowheads="1"/>
            </p:cNvSpPr>
            <p:nvPr/>
          </p:nvSpPr>
          <p:spPr bwMode="auto">
            <a:xfrm>
              <a:off x="3323" y="2748"/>
              <a:ext cx="1144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zh-TW" sz="1400" dirty="0">
                  <a:ea typeface="新細明體" pitchFamily="18" charset="-120"/>
                </a:rPr>
                <a:t>Nonlinear (between-frequency) </a:t>
              </a:r>
              <a:r>
                <a:rPr lang="en-GB" altLang="zh-TW" sz="1400" dirty="0" smtClean="0">
                  <a:ea typeface="新細明體" pitchFamily="18" charset="-120"/>
                </a:rPr>
                <a:t>coupling </a:t>
              </a:r>
              <a:endParaRPr lang="en-GB" altLang="zh-TW" sz="1400" dirty="0">
                <a:ea typeface="新細明體" pitchFamily="18" charset="-120"/>
              </a:endParaRPr>
            </a:p>
          </p:txBody>
        </p:sp>
        <p:sp>
          <p:nvSpPr>
            <p:cNvPr id="1038" name="Text Box 6"/>
            <p:cNvSpPr txBox="1">
              <a:spLocks noChangeArrowheads="1"/>
            </p:cNvSpPr>
            <p:nvPr/>
          </p:nvSpPr>
          <p:spPr bwMode="auto">
            <a:xfrm>
              <a:off x="3503" y="895"/>
              <a:ext cx="938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zh-TW" sz="1400">
                  <a:ea typeface="新細明體" pitchFamily="18" charset="-120"/>
                </a:rPr>
                <a:t>Linear (within-frequency) coupling</a:t>
              </a:r>
            </a:p>
          </p:txBody>
        </p:sp>
        <p:sp>
          <p:nvSpPr>
            <p:cNvPr id="1039" name="Line 7"/>
            <p:cNvSpPr>
              <a:spLocks noChangeShapeType="1"/>
            </p:cNvSpPr>
            <p:nvPr/>
          </p:nvSpPr>
          <p:spPr bwMode="auto">
            <a:xfrm>
              <a:off x="4099" y="1205"/>
              <a:ext cx="0" cy="25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0" name="Line 8"/>
            <p:cNvSpPr>
              <a:spLocks noChangeShapeType="1"/>
            </p:cNvSpPr>
            <p:nvPr/>
          </p:nvSpPr>
          <p:spPr bwMode="auto">
            <a:xfrm>
              <a:off x="4099" y="2496"/>
              <a:ext cx="0" cy="2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30" name="Group 9"/>
          <p:cNvGrpSpPr>
            <a:grpSpLocks/>
          </p:cNvGrpSpPr>
          <p:nvPr/>
        </p:nvGrpSpPr>
        <p:grpSpPr bwMode="auto">
          <a:xfrm>
            <a:off x="395288" y="1052513"/>
            <a:ext cx="8569325" cy="3024187"/>
            <a:chOff x="0" y="845"/>
            <a:chExt cx="3167" cy="2358"/>
          </a:xfrm>
        </p:grpSpPr>
        <p:sp>
          <p:nvSpPr>
            <p:cNvPr id="1032" name="Rectangle 10"/>
            <p:cNvSpPr>
              <a:spLocks noChangeArrowheads="1"/>
            </p:cNvSpPr>
            <p:nvPr/>
          </p:nvSpPr>
          <p:spPr bwMode="auto">
            <a:xfrm>
              <a:off x="0" y="845"/>
              <a:ext cx="3167" cy="235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Text Box 11"/>
            <p:cNvSpPr txBox="1">
              <a:spLocks noChangeArrowheads="1"/>
            </p:cNvSpPr>
            <p:nvPr/>
          </p:nvSpPr>
          <p:spPr bwMode="auto">
            <a:xfrm>
              <a:off x="606" y="2704"/>
              <a:ext cx="1106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zh-TW" sz="1400">
                  <a:ea typeface="新細明體" pitchFamily="18" charset="-120"/>
                </a:rPr>
                <a:t>Extrinsic (between-source) coupling</a:t>
              </a:r>
            </a:p>
          </p:txBody>
        </p:sp>
        <p:sp>
          <p:nvSpPr>
            <p:cNvPr id="1034" name="Line 12"/>
            <p:cNvSpPr>
              <a:spLocks noChangeShapeType="1"/>
            </p:cNvSpPr>
            <p:nvPr/>
          </p:nvSpPr>
          <p:spPr bwMode="auto">
            <a:xfrm>
              <a:off x="1321" y="2470"/>
              <a:ext cx="0" cy="2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1026" name="Object 13"/>
            <p:cNvGraphicFramePr>
              <a:graphicFrameLocks noChangeAspect="1"/>
            </p:cNvGraphicFramePr>
            <p:nvPr/>
          </p:nvGraphicFramePr>
          <p:xfrm>
            <a:off x="73" y="1374"/>
            <a:ext cx="2988" cy="1150"/>
          </p:xfrm>
          <a:graphic>
            <a:graphicData uri="http://schemas.openxmlformats.org/presentationml/2006/ole">
              <p:oleObj spid="_x0000_s1026" name="Equation" r:id="rId5" imgW="2895480" imgH="711000" progId="Equation.3">
                <p:embed/>
              </p:oleObj>
            </a:graphicData>
          </a:graphic>
        </p:graphicFrame>
        <p:sp>
          <p:nvSpPr>
            <p:cNvPr id="1035" name="Text Box 14"/>
            <p:cNvSpPr txBox="1">
              <a:spLocks noChangeArrowheads="1"/>
            </p:cNvSpPr>
            <p:nvPr/>
          </p:nvSpPr>
          <p:spPr bwMode="auto">
            <a:xfrm>
              <a:off x="704" y="929"/>
              <a:ext cx="10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zh-TW" sz="1400">
                  <a:ea typeface="新細明體" pitchFamily="18" charset="-120"/>
                </a:rPr>
                <a:t>Intrinsic (within-source) coupling</a:t>
              </a:r>
            </a:p>
          </p:txBody>
        </p:sp>
        <p:sp>
          <p:nvSpPr>
            <p:cNvPr id="1036" name="Line 15"/>
            <p:cNvSpPr>
              <a:spLocks noChangeShapeType="1"/>
            </p:cNvSpPr>
            <p:nvPr/>
          </p:nvSpPr>
          <p:spPr bwMode="auto">
            <a:xfrm>
              <a:off x="1336" y="1265"/>
              <a:ext cx="0" cy="2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cxnSp>
        <p:nvCxnSpPr>
          <p:cNvPr id="18" name="Straight Arrow Connector 17"/>
          <p:cNvCxnSpPr/>
          <p:nvPr/>
        </p:nvCxnSpPr>
        <p:spPr bwMode="auto">
          <a:xfrm rot="10800000">
            <a:off x="4929190" y="5000636"/>
            <a:ext cx="78581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857884" y="4786322"/>
            <a:ext cx="24545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How frequency K in </a:t>
            </a:r>
          </a:p>
          <a:p>
            <a:r>
              <a:rPr lang="en-GB" i="1" dirty="0" smtClean="0"/>
              <a:t>region j affects </a:t>
            </a:r>
          </a:p>
          <a:p>
            <a:r>
              <a:rPr lang="en-GB" i="1" dirty="0" smtClean="0"/>
              <a:t>frequency 1 in region </a:t>
            </a:r>
            <a:r>
              <a:rPr lang="en-GB" i="1" dirty="0" err="1" smtClean="0"/>
              <a:t>i</a:t>
            </a:r>
            <a:endParaRPr lang="en-GB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11028</TotalTime>
  <Words>1051</Words>
  <Application>Microsoft Office PowerPoint</Application>
  <PresentationFormat>On-screen Show (4:3)</PresentationFormat>
  <Paragraphs>461</Paragraphs>
  <Slides>37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Default Design</vt:lpstr>
      <vt:lpstr>Equation</vt:lpstr>
      <vt:lpstr>DCM for Time Frequency</vt:lpstr>
      <vt:lpstr>DCM for Induced Responses</vt:lpstr>
      <vt:lpstr>  Single region</vt:lpstr>
      <vt:lpstr>  Multiple regions</vt:lpstr>
      <vt:lpstr>  Modulatory inputs</vt:lpstr>
      <vt:lpstr>  Reciprocal connections</vt:lpstr>
      <vt:lpstr>Slide 7</vt:lpstr>
      <vt:lpstr>DCM for induced responses</vt:lpstr>
      <vt:lpstr>Slide 9</vt:lpstr>
      <vt:lpstr>Slide 10</vt:lpstr>
      <vt:lpstr>Slide 11</vt:lpstr>
      <vt:lpstr>Slide 12</vt:lpstr>
      <vt:lpstr>MEG Data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FIL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ccchen</dc:creator>
  <cp:lastModifiedBy>wpenny</cp:lastModifiedBy>
  <cp:revision>367</cp:revision>
  <dcterms:created xsi:type="dcterms:W3CDTF">2008-10-02T16:21:46Z</dcterms:created>
  <dcterms:modified xsi:type="dcterms:W3CDTF">2009-10-27T11:11:27Z</dcterms:modified>
</cp:coreProperties>
</file>