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29" r:id="rId2"/>
    <p:sldId id="434" r:id="rId3"/>
    <p:sldId id="435" r:id="rId4"/>
    <p:sldId id="436" r:id="rId5"/>
    <p:sldId id="437" r:id="rId6"/>
    <p:sldId id="438" r:id="rId7"/>
    <p:sldId id="439" r:id="rId8"/>
    <p:sldId id="402" r:id="rId9"/>
    <p:sldId id="403" r:id="rId10"/>
    <p:sldId id="404" r:id="rId11"/>
    <p:sldId id="406" r:id="rId12"/>
    <p:sldId id="407" r:id="rId13"/>
    <p:sldId id="408" r:id="rId14"/>
    <p:sldId id="441" r:id="rId15"/>
    <p:sldId id="410" r:id="rId16"/>
    <p:sldId id="412" r:id="rId17"/>
    <p:sldId id="413" r:id="rId18"/>
    <p:sldId id="414" r:id="rId19"/>
    <p:sldId id="415" r:id="rId20"/>
    <p:sldId id="443" r:id="rId21"/>
    <p:sldId id="442" r:id="rId22"/>
    <p:sldId id="417" r:id="rId23"/>
    <p:sldId id="418" r:id="rId24"/>
    <p:sldId id="419" r:id="rId25"/>
    <p:sldId id="433" r:id="rId26"/>
    <p:sldId id="444" r:id="rId27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  <a:srgbClr val="FF0000"/>
    <a:srgbClr val="777777"/>
    <a:srgbClr val="C0C0C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9207" autoAdjust="0"/>
  </p:normalViewPr>
  <p:slideViewPr>
    <p:cSldViewPr>
      <p:cViewPr varScale="1">
        <p:scale>
          <a:sx n="91" d="100"/>
          <a:sy n="91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D5E57AF-3ED5-4C12-93A1-EF032D7249C8}" type="datetimeFigureOut">
              <a:rPr lang="en-US"/>
              <a:pPr>
                <a:defRPr/>
              </a:pPr>
              <a:t>6/30/2012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F11855-F647-4696-BB66-8CD1667FB9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11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2" tIns="47777" rIns="95552" bIns="47777" numCol="1" anchor="t" anchorCtr="0" compatLnSpc="1">
            <a:prstTxWarp prst="textNoShape">
              <a:avLst/>
            </a:prstTxWarp>
          </a:bodyPr>
          <a:lstStyle>
            <a:lvl1pPr defTabSz="95440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2" tIns="47777" rIns="95552" bIns="47777" numCol="1" anchor="t" anchorCtr="0" compatLnSpc="1">
            <a:prstTxWarp prst="textNoShape">
              <a:avLst/>
            </a:prstTxWarp>
          </a:bodyPr>
          <a:lstStyle>
            <a:lvl1pPr algn="r" defTabSz="95440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2" tIns="47777" rIns="95552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noProof="0" smtClean="0"/>
              <a:t>Click to edit Master text styles</a:t>
            </a:r>
          </a:p>
          <a:p>
            <a:pPr lvl="1"/>
            <a:r>
              <a:rPr lang="en-GB" altLang="zh-TW" noProof="0" smtClean="0"/>
              <a:t>Second level</a:t>
            </a:r>
          </a:p>
          <a:p>
            <a:pPr lvl="2"/>
            <a:r>
              <a:rPr lang="en-GB" altLang="zh-TW" noProof="0" smtClean="0"/>
              <a:t>Third level</a:t>
            </a:r>
          </a:p>
          <a:p>
            <a:pPr lvl="3"/>
            <a:r>
              <a:rPr lang="en-GB" altLang="zh-TW" noProof="0" smtClean="0"/>
              <a:t>Fourth level</a:t>
            </a:r>
          </a:p>
          <a:p>
            <a:pPr lvl="4"/>
            <a:r>
              <a:rPr lang="en-GB" altLang="zh-TW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2" tIns="47777" rIns="95552" bIns="47777" numCol="1" anchor="b" anchorCtr="0" compatLnSpc="1">
            <a:prstTxWarp prst="textNoShape">
              <a:avLst/>
            </a:prstTxWarp>
          </a:bodyPr>
          <a:lstStyle>
            <a:lvl1pPr defTabSz="95440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45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2" tIns="47777" rIns="95552" bIns="47777" numCol="1" anchor="b" anchorCtr="0" compatLnSpc="1">
            <a:prstTxWarp prst="textNoShape">
              <a:avLst/>
            </a:prstTxWarp>
          </a:bodyPr>
          <a:lstStyle>
            <a:lvl1pPr algn="r" defTabSz="95440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CE8BBB-9F76-4864-9DF1-2A16472DA327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020785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9D798-63F0-4055-A865-6CB6E4BC51A9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C3AAD-AC8D-4202-8C43-EDD7ADE7C2DB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23715-9B1D-4012-8790-E24F613221A1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9E62C-4A1D-4988-8B79-8EDB0956E74E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6E702-B6C1-440A-A31B-D2316FD41404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DFCCE-926C-417E-B1F4-E42600CB948D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F28C-5762-4192-B3B3-4BF1F6EA1795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50CA1-CD31-4A93-9424-2560EBC53245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8EA0D-6B04-4AA5-B4AA-A04E388A14B1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50B70-64B0-41DA-83F2-F70C07B2FD14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16F6-3B20-4B04-BBB5-A9BB9D11375D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3F40B-A2CE-4922-9CCE-528CEDDB1B6A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9812-C708-42DC-B01B-5EAC8C01D441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948D1-586E-4F1E-96C0-BC7832A7B249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E919A-200C-41F6-B23E-1D626C5CAB54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text styles</a:t>
            </a:r>
          </a:p>
          <a:p>
            <a:pPr lvl="1"/>
            <a:r>
              <a:rPr lang="en-GB" altLang="zh-TW" smtClean="0"/>
              <a:t>Second level</a:t>
            </a:r>
          </a:p>
          <a:p>
            <a:pPr lvl="2"/>
            <a:r>
              <a:rPr lang="en-GB" altLang="zh-TW" smtClean="0"/>
              <a:t>Third level</a:t>
            </a:r>
          </a:p>
          <a:p>
            <a:pPr lvl="3"/>
            <a:r>
              <a:rPr lang="en-GB" altLang="zh-TW" smtClean="0"/>
              <a:t>Fourth level</a:t>
            </a:r>
          </a:p>
          <a:p>
            <a:pPr lvl="4"/>
            <a:r>
              <a:rPr lang="en-GB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6BB1D71-4B74-4DE6-8CA1-1DE99F9C7D38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work\talks\edinburgh-2012\cardiff-12\demo1.avi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wmf"/><Relationship Id="rId2" Type="http://schemas.openxmlformats.org/officeDocument/2006/relationships/video" Target="file:///C:\Users\admin\work\talks\edinburgh-2012\stockholm-talk\demo2.avi" TargetMode="Externa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wmf"/><Relationship Id="rId2" Type="http://schemas.openxmlformats.org/officeDocument/2006/relationships/video" Target="file:///C:\Users\admin\work\talks\edinburgh-2012\cardiff-12\demo3.avi" TargetMode="Externa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wmf"/><Relationship Id="rId2" Type="http://schemas.openxmlformats.org/officeDocument/2006/relationships/video" Target="file:///C:\Users\admin\work\talks\edinburgh-2012\cardiff-12\demo4.avi" TargetMode="Externa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wmf"/><Relationship Id="rId2" Type="http://schemas.openxmlformats.org/officeDocument/2006/relationships/video" Target="file:///C:\Users\admin\work\talks\edinburgh-2012\stockholm-talk\demo5.avi" TargetMode="Externa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wmf"/><Relationship Id="rId2" Type="http://schemas.openxmlformats.org/officeDocument/2006/relationships/video" Target="file:///C:\Users\admin\work\talks\edinburgh-2012\cardiff-12\demo6.avi" TargetMode="Externa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0.wmf"/><Relationship Id="rId3" Type="http://schemas.openxmlformats.org/officeDocument/2006/relationships/image" Target="../media/image21.pn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571625" y="1214438"/>
            <a:ext cx="5916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For studying synchronization among brain regions </a:t>
            </a:r>
          </a:p>
          <a:p>
            <a:r>
              <a:rPr lang="en-GB"/>
              <a:t>Relate change of phase in one region to phase in others</a:t>
            </a:r>
          </a:p>
        </p:txBody>
      </p:sp>
      <p:grpSp>
        <p:nvGrpSpPr>
          <p:cNvPr id="8196" name="Group 16"/>
          <p:cNvGrpSpPr>
            <a:grpSpLocks/>
          </p:cNvGrpSpPr>
          <p:nvPr/>
        </p:nvGrpSpPr>
        <p:grpSpPr bwMode="auto">
          <a:xfrm>
            <a:off x="1143000" y="1981200"/>
            <a:ext cx="6434138" cy="4710113"/>
            <a:chOff x="1143000" y="1981200"/>
            <a:chExt cx="6434138" cy="4710113"/>
          </a:xfrm>
        </p:grpSpPr>
        <p:pic>
          <p:nvPicPr>
            <p:cNvPr id="8198" name="Picture 2" descr="torus_fi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2362200"/>
              <a:ext cx="2422525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3" descr="torus_fi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6600" y="4724400"/>
              <a:ext cx="2395538" cy="162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4" descr="torus_fi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2286000"/>
              <a:ext cx="2395538" cy="162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1" name="Line 8"/>
            <p:cNvSpPr>
              <a:spLocks noChangeShapeType="1"/>
            </p:cNvSpPr>
            <p:nvPr/>
          </p:nvSpPr>
          <p:spPr bwMode="auto">
            <a:xfrm flipV="1">
              <a:off x="5410200" y="3886200"/>
              <a:ext cx="6096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2" name="Line 9"/>
            <p:cNvSpPr>
              <a:spLocks noChangeShapeType="1"/>
            </p:cNvSpPr>
            <p:nvPr/>
          </p:nvSpPr>
          <p:spPr bwMode="auto">
            <a:xfrm flipH="1" flipV="1">
              <a:off x="3048000" y="3962400"/>
              <a:ext cx="533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3" name="Line 10"/>
            <p:cNvSpPr>
              <a:spLocks noChangeShapeType="1"/>
            </p:cNvSpPr>
            <p:nvPr/>
          </p:nvSpPr>
          <p:spPr bwMode="auto">
            <a:xfrm>
              <a:off x="2514600" y="4114800"/>
              <a:ext cx="6096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4" name="Line 11"/>
            <p:cNvSpPr>
              <a:spLocks noChangeShapeType="1"/>
            </p:cNvSpPr>
            <p:nvPr/>
          </p:nvSpPr>
          <p:spPr bwMode="auto">
            <a:xfrm flipH="1">
              <a:off x="5715000" y="4038600"/>
              <a:ext cx="7620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5" name="Text Box 12"/>
            <p:cNvSpPr txBox="1">
              <a:spLocks noChangeArrowheads="1"/>
            </p:cNvSpPr>
            <p:nvPr/>
          </p:nvSpPr>
          <p:spPr bwMode="auto">
            <a:xfrm>
              <a:off x="1736725" y="2017713"/>
              <a:ext cx="1098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Region 1</a:t>
              </a:r>
            </a:p>
          </p:txBody>
        </p:sp>
        <p:sp>
          <p:nvSpPr>
            <p:cNvPr id="8206" name="Text Box 13"/>
            <p:cNvSpPr txBox="1">
              <a:spLocks noChangeArrowheads="1"/>
            </p:cNvSpPr>
            <p:nvPr/>
          </p:nvSpPr>
          <p:spPr bwMode="auto">
            <a:xfrm>
              <a:off x="4038600" y="6324600"/>
              <a:ext cx="1098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Region 3</a:t>
              </a:r>
            </a:p>
          </p:txBody>
        </p:sp>
        <p:sp>
          <p:nvSpPr>
            <p:cNvPr id="8207" name="Text Box 14"/>
            <p:cNvSpPr txBox="1">
              <a:spLocks noChangeArrowheads="1"/>
            </p:cNvSpPr>
            <p:nvPr/>
          </p:nvSpPr>
          <p:spPr bwMode="auto">
            <a:xfrm>
              <a:off x="5943600" y="1981200"/>
              <a:ext cx="1098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Region 2</a:t>
              </a:r>
            </a:p>
          </p:txBody>
        </p:sp>
        <p:sp>
          <p:nvSpPr>
            <p:cNvPr id="8208" name="Text Box 15"/>
            <p:cNvSpPr txBox="1">
              <a:spLocks noChangeArrowheads="1"/>
            </p:cNvSpPr>
            <p:nvPr/>
          </p:nvSpPr>
          <p:spPr bwMode="auto">
            <a:xfrm>
              <a:off x="6156325" y="4379913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?</a:t>
              </a:r>
            </a:p>
          </p:txBody>
        </p:sp>
        <p:sp>
          <p:nvSpPr>
            <p:cNvPr id="8209" name="Text Box 16"/>
            <p:cNvSpPr txBox="1">
              <a:spLocks noChangeArrowheads="1"/>
            </p:cNvSpPr>
            <p:nvPr/>
          </p:nvSpPr>
          <p:spPr bwMode="auto">
            <a:xfrm>
              <a:off x="2346325" y="4532313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?</a:t>
              </a:r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28625" y="214313"/>
            <a:ext cx="8229600" cy="769937"/>
          </a:xfrm>
          <a:prstGeom prst="rect">
            <a:avLst/>
          </a:prstGeom>
          <a:gradFill rotWithShape="1">
            <a:gsLst>
              <a:gs pos="0">
                <a:srgbClr val="D9FFFF"/>
              </a:gs>
              <a:gs pos="100000">
                <a:srgbClr val="D9FFFF">
                  <a:gamma/>
                  <a:shade val="8235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GB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Dynamic Phase </a:t>
            </a:r>
            <a:r>
              <a:rPr lang="en-GB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Coupling</a:t>
            </a:r>
            <a:endParaRPr lang="en-GB" sz="4400" b="1" kern="0" noProof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57188" y="5643563"/>
          <a:ext cx="25082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5" imgW="1307880" imgH="355320" progId="">
                  <p:embed/>
                </p:oleObj>
              </mc:Choice>
              <mc:Fallback>
                <p:oleObj name="Equation" r:id="rId5" imgW="1307880" imgH="3553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5643563"/>
                        <a:ext cx="2508250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42150" y="5373216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Phase</a:t>
            </a:r>
          </a:p>
          <a:p>
            <a:r>
              <a:rPr lang="en-GB" i="1" dirty="0" smtClean="0"/>
              <a:t>Interaction</a:t>
            </a:r>
          </a:p>
          <a:p>
            <a:r>
              <a:rPr lang="en-GB" i="1" dirty="0" smtClean="0"/>
              <a:t>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862013"/>
            <a:ext cx="67151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447800" y="304800"/>
            <a:ext cx="318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Four-dimensional state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473392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457200" y="990600"/>
            <a:ext cx="3379788" cy="3643313"/>
            <a:chOff x="3264" y="935"/>
            <a:chExt cx="2129" cy="2295"/>
          </a:xfrm>
        </p:grpSpPr>
        <p:pic>
          <p:nvPicPr>
            <p:cNvPr id="2663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1152"/>
              <a:ext cx="2129" cy="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4" name="Text Box 6"/>
            <p:cNvSpPr txBox="1">
              <a:spLocks noChangeArrowheads="1"/>
            </p:cNvSpPr>
            <p:nvPr/>
          </p:nvSpPr>
          <p:spPr bwMode="auto">
            <a:xfrm>
              <a:off x="3830" y="935"/>
              <a:ext cx="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Hippocampus</a:t>
              </a:r>
            </a:p>
          </p:txBody>
        </p:sp>
        <p:sp>
          <p:nvSpPr>
            <p:cNvPr id="26635" name="Text Box 7"/>
            <p:cNvSpPr txBox="1">
              <a:spLocks noChangeArrowheads="1"/>
            </p:cNvSpPr>
            <p:nvPr/>
          </p:nvSpPr>
          <p:spPr bwMode="auto">
            <a:xfrm>
              <a:off x="4310" y="2999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Septum</a:t>
              </a:r>
            </a:p>
          </p:txBody>
        </p:sp>
      </p:grpSp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593725" y="28559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66FF"/>
                </a:solidFill>
              </a:rPr>
              <a:t>A</a:t>
            </a: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4038600" y="4419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66FF"/>
                </a:solidFill>
              </a:rPr>
              <a:t>A</a:t>
            </a:r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2498725" y="3770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6631" name="Text Box 13"/>
          <p:cNvSpPr txBox="1">
            <a:spLocks noChangeArrowheads="1"/>
          </p:cNvSpPr>
          <p:nvPr/>
        </p:nvSpPr>
        <p:spPr bwMode="auto">
          <a:xfrm>
            <a:off x="6858000" y="6248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6632" name="Text Box 14"/>
          <p:cNvSpPr txBox="1">
            <a:spLocks noChangeArrowheads="1"/>
          </p:cNvSpPr>
          <p:nvPr/>
        </p:nvSpPr>
        <p:spPr bwMode="auto">
          <a:xfrm>
            <a:off x="3352800" y="228600"/>
            <a:ext cx="3071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Hopf Bifurcation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1600200"/>
            <a:ext cx="4876800" cy="4327525"/>
          </a:xfrm>
        </p:spPr>
      </p:pic>
      <p:graphicFrame>
        <p:nvGraphicFramePr>
          <p:cNvPr id="1024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667000" y="990600"/>
          <a:ext cx="40386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4" imgW="1371600" imgH="203040" progId="Equation.3">
                  <p:embed/>
                </p:oleObj>
              </mc:Choice>
              <mc:Fallback>
                <p:oleObj name="Equation" r:id="rId4" imgW="137160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40386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22325" y="341313"/>
            <a:ext cx="74174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For a generic </a:t>
            </a:r>
            <a:r>
              <a:rPr lang="en-GB" dirty="0" err="1"/>
              <a:t>Hopf</a:t>
            </a:r>
            <a:r>
              <a:rPr lang="en-GB" dirty="0"/>
              <a:t> bifurcation (</a:t>
            </a:r>
            <a:r>
              <a:rPr lang="en-GB" i="1" dirty="0" err="1" smtClean="0"/>
              <a:t>Ermentrout</a:t>
            </a:r>
            <a:r>
              <a:rPr lang="en-GB" i="1" dirty="0" smtClean="0"/>
              <a:t>, </a:t>
            </a:r>
            <a:r>
              <a:rPr lang="en-GB" i="1" dirty="0" err="1" smtClean="0"/>
              <a:t>Mathemat</a:t>
            </a:r>
            <a:r>
              <a:rPr lang="en-GB" i="1" dirty="0" smtClean="0"/>
              <a:t>. </a:t>
            </a:r>
            <a:r>
              <a:rPr lang="en-GB" i="1" dirty="0" err="1" smtClean="0"/>
              <a:t>Neurosci</a:t>
            </a:r>
            <a:r>
              <a:rPr lang="en-GB" i="1" dirty="0" smtClean="0"/>
              <a:t>, 2010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143000" y="6096000"/>
            <a:ext cx="681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See Brown et al. 04, for PRCs corresponding to other bifurcations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990600" y="1905000"/>
          <a:ext cx="61214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0" name="Equation" r:id="rId3" imgW="2882880" imgH="431640" progId="">
                  <p:embed/>
                </p:oleObj>
              </mc:Choice>
              <mc:Fallback>
                <p:oleObj name="Equation" r:id="rId3" imgW="2882880" imgH="4316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6121400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Oval 4"/>
          <p:cNvSpPr>
            <a:spLocks noChangeArrowheads="1"/>
          </p:cNvSpPr>
          <p:nvPr/>
        </p:nvSpPr>
        <p:spPr bwMode="auto">
          <a:xfrm>
            <a:off x="2209800" y="4953000"/>
            <a:ext cx="609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270125" y="4953000"/>
          <a:ext cx="406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1" name="Equation" r:id="rId5" imgW="152280" imgH="228600" progId="">
                  <p:embed/>
                </p:oleObj>
              </mc:Choice>
              <mc:Fallback>
                <p:oleObj name="Equation" r:id="rId5" imgW="152280" imgH="2286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4953000"/>
                        <a:ext cx="406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Oval 6"/>
          <p:cNvSpPr>
            <a:spLocks noChangeArrowheads="1"/>
          </p:cNvSpPr>
          <p:nvPr/>
        </p:nvSpPr>
        <p:spPr bwMode="auto">
          <a:xfrm>
            <a:off x="4267200" y="3505200"/>
            <a:ext cx="609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310063" y="3505200"/>
          <a:ext cx="4397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2" name="Equation" r:id="rId7" imgW="164880" imgH="228600" progId="">
                  <p:embed/>
                </p:oleObj>
              </mc:Choice>
              <mc:Fallback>
                <p:oleObj name="Equation" r:id="rId7" imgW="164880" imgH="2286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3505200"/>
                        <a:ext cx="43973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6" name="Group 8"/>
          <p:cNvGrpSpPr>
            <a:grpSpLocks/>
          </p:cNvGrpSpPr>
          <p:nvPr/>
        </p:nvGrpSpPr>
        <p:grpSpPr bwMode="auto">
          <a:xfrm>
            <a:off x="4038600" y="5257800"/>
            <a:ext cx="609600" cy="685800"/>
            <a:chOff x="1872" y="3120"/>
            <a:chExt cx="384" cy="432"/>
          </a:xfrm>
        </p:grpSpPr>
        <p:sp>
          <p:nvSpPr>
            <p:cNvPr id="11280" name="Oval 9"/>
            <p:cNvSpPr>
              <a:spLocks noChangeArrowheads="1"/>
            </p:cNvSpPr>
            <p:nvPr/>
          </p:nvSpPr>
          <p:spPr bwMode="auto">
            <a:xfrm>
              <a:off x="1872" y="3120"/>
              <a:ext cx="384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273" name="Object 9"/>
            <p:cNvGraphicFramePr>
              <a:graphicFrameLocks noChangeAspect="1"/>
            </p:cNvGraphicFramePr>
            <p:nvPr/>
          </p:nvGraphicFramePr>
          <p:xfrm>
            <a:off x="1920" y="3120"/>
            <a:ext cx="235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3" name="Equation" r:id="rId9" imgW="139680" imgH="228600" progId="">
                    <p:embed/>
                  </p:oleObj>
                </mc:Choice>
                <mc:Fallback>
                  <p:oleObj name="Equation" r:id="rId9" imgW="139680" imgH="22860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3120"/>
                          <a:ext cx="235" cy="3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7" name="Line 11"/>
          <p:cNvSpPr>
            <a:spLocks noChangeShapeType="1"/>
          </p:cNvSpPr>
          <p:nvPr/>
        </p:nvSpPr>
        <p:spPr bwMode="auto">
          <a:xfrm flipH="1">
            <a:off x="4343400" y="4191000"/>
            <a:ext cx="152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1278" name="Line 12"/>
          <p:cNvSpPr>
            <a:spLocks noChangeShapeType="1"/>
          </p:cNvSpPr>
          <p:nvPr/>
        </p:nvSpPr>
        <p:spPr bwMode="auto">
          <a:xfrm>
            <a:off x="2819400" y="53340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495800" y="4419600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" name="Equation" r:id="rId11" imgW="203040" imgH="228600" progId="">
                  <p:embed/>
                </p:oleObj>
              </mc:Choice>
              <mc:Fallback>
                <p:oleObj name="Equation" r:id="rId11" imgW="203040" imgH="2286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419600"/>
                        <a:ext cx="406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3124200" y="5334000"/>
          <a:ext cx="406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5" name="Equation" r:id="rId13" imgW="203040" imgH="330120" progId="">
                  <p:embed/>
                </p:oleObj>
              </mc:Choice>
              <mc:Fallback>
                <p:oleObj name="Equation" r:id="rId13" imgW="203040" imgH="33012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334000"/>
                        <a:ext cx="4064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17525" y="548680"/>
            <a:ext cx="60163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/>
              <a:t>Dynamic </a:t>
            </a:r>
            <a:r>
              <a:rPr lang="en-GB" sz="3200" dirty="0"/>
              <a:t>Phase Coupling </a:t>
            </a:r>
            <a:r>
              <a:rPr lang="en-GB" sz="3200" dirty="0" smtClean="0"/>
              <a:t>Model</a:t>
            </a:r>
            <a:endParaRPr lang="en-GB" sz="3200" dirty="0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4965700" y="4419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6" name="Equation" r:id="rId15" imgW="190440" imgH="228600" progId="">
                  <p:embed/>
                </p:oleObj>
              </mc:Choice>
              <mc:Fallback>
                <p:oleObj name="Equation" r:id="rId15" imgW="190440" imgH="2286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4419600"/>
                        <a:ext cx="381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3136900" y="5816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7" name="Equation" r:id="rId17" imgW="190440" imgH="228600" progId="">
                  <p:embed/>
                </p:oleObj>
              </mc:Choice>
              <mc:Fallback>
                <p:oleObj name="Equation" r:id="rId17" imgW="190440" imgH="2286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5816600"/>
                        <a:ext cx="381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6842120" cy="577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1122363"/>
            <a:ext cx="4600575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532018" y="315310"/>
            <a:ext cx="4079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/>
              <a:t>Delay activity (4-8Hz)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048000" y="304800"/>
            <a:ext cx="2262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/>
              <a:t>Questions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838200" y="1371600"/>
            <a:ext cx="75406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/>
              <a:t> Duzel et al. find different patterns of theta-coupling in the delay period </a:t>
            </a:r>
          </a:p>
          <a:p>
            <a:r>
              <a:rPr lang="en-GB"/>
              <a:t>  dependent on task. </a:t>
            </a:r>
          </a:p>
          <a:p>
            <a:endParaRPr lang="en-GB"/>
          </a:p>
          <a:p>
            <a:pPr>
              <a:buFontTx/>
              <a:buChar char="•"/>
            </a:pPr>
            <a:r>
              <a:rPr lang="en-GB"/>
              <a:t> Pick 3 regions based on [previous source reconstruction]</a:t>
            </a:r>
          </a:p>
          <a:p>
            <a:pPr>
              <a:buFontTx/>
              <a:buChar char="•"/>
            </a:pPr>
            <a:endParaRPr lang="en-GB"/>
          </a:p>
          <a:p>
            <a:r>
              <a:rPr lang="en-GB"/>
              <a:t>	1. Right MTL  [27,-18,-27] mm</a:t>
            </a:r>
          </a:p>
          <a:p>
            <a:r>
              <a:rPr lang="en-GB"/>
              <a:t>	2. Right VIS   [10,-100,0]  mm</a:t>
            </a:r>
          </a:p>
          <a:p>
            <a:r>
              <a:rPr lang="en-GB"/>
              <a:t>	3. Right IFG    [39,28,-12]  mm</a:t>
            </a:r>
          </a:p>
          <a:p>
            <a:endParaRPr lang="en-GB"/>
          </a:p>
          <a:p>
            <a:pPr>
              <a:buFontTx/>
              <a:buChar char="•"/>
            </a:pPr>
            <a:r>
              <a:rPr lang="en-GB"/>
              <a:t> Fit models to control data (10 trials) and hard data (10 trials). Each trial </a:t>
            </a:r>
          </a:p>
          <a:p>
            <a:r>
              <a:rPr lang="en-GB"/>
              <a:t>  comprises first 1sec of delay period.</a:t>
            </a:r>
          </a:p>
          <a:p>
            <a:endParaRPr lang="en-GB"/>
          </a:p>
          <a:p>
            <a:pPr>
              <a:buFontTx/>
              <a:buChar char="•"/>
            </a:pPr>
            <a:r>
              <a:rPr lang="en-GB"/>
              <a:t> Find out if structure of network dynamics is Master-Slave (MS) or </a:t>
            </a:r>
          </a:p>
          <a:p>
            <a:r>
              <a:rPr lang="en-GB"/>
              <a:t>  (Partial/Total) Mutual Entrainment (ME)</a:t>
            </a:r>
          </a:p>
          <a:p>
            <a:endParaRPr lang="en-GB"/>
          </a:p>
          <a:p>
            <a:pPr>
              <a:buFontTx/>
              <a:buChar char="•"/>
            </a:pPr>
            <a:r>
              <a:rPr lang="en-GB"/>
              <a:t> Which connections are modulated by (hard) memory task ?</a:t>
            </a:r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98525" y="344488"/>
            <a:ext cx="286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Data Preprocessing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974725" y="1331913"/>
            <a:ext cx="75533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/>
              <a:t> Source reconstruct activity in areas of interest (with fewer sources than </a:t>
            </a:r>
          </a:p>
          <a:p>
            <a:r>
              <a:rPr lang="en-GB"/>
              <a:t>  sensors and known location, then pinv will do; Baillet 01)</a:t>
            </a:r>
          </a:p>
          <a:p>
            <a:pPr>
              <a:buFontTx/>
              <a:buChar char="•"/>
            </a:pPr>
            <a:endParaRPr lang="en-GB"/>
          </a:p>
          <a:p>
            <a:pPr>
              <a:buFontTx/>
              <a:buChar char="•"/>
            </a:pPr>
            <a:r>
              <a:rPr lang="en-GB"/>
              <a:t> Bandpass data into frequency range of interest</a:t>
            </a:r>
          </a:p>
          <a:p>
            <a:endParaRPr lang="en-GB"/>
          </a:p>
          <a:p>
            <a:pPr>
              <a:buFontTx/>
              <a:buChar char="•"/>
            </a:pPr>
            <a:r>
              <a:rPr lang="en-GB"/>
              <a:t> Hilbert transform data to obtain instantaneous phase</a:t>
            </a:r>
          </a:p>
          <a:p>
            <a:pPr>
              <a:buFontTx/>
              <a:buChar char="•"/>
            </a:pPr>
            <a:endParaRPr lang="en-GB"/>
          </a:p>
          <a:p>
            <a:pPr>
              <a:buFontTx/>
              <a:buChar char="•"/>
            </a:pPr>
            <a:r>
              <a:rPr lang="en-GB"/>
              <a:t> Use multiple trials per experimental condition</a:t>
            </a:r>
          </a:p>
          <a:p>
            <a:pPr>
              <a:buFontTx/>
              <a:buChar char="•"/>
            </a:pPr>
            <a:endParaRPr lang="en-GB"/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886325" y="225901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456238" y="1500188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295775" y="15001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5403850" y="1530350"/>
            <a:ext cx="652463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4230688" y="1530350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4883150" y="2305050"/>
            <a:ext cx="650875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4883150" y="1662113"/>
            <a:ext cx="455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5273675" y="1804988"/>
            <a:ext cx="260350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010150" y="40005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586413" y="323215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425950" y="32321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5534025" y="3262313"/>
            <a:ext cx="652463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4360863" y="3262313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5013325" y="4037013"/>
            <a:ext cx="650875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5013325" y="3394075"/>
            <a:ext cx="455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5403850" y="3536950"/>
            <a:ext cx="260350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4948238" y="3303588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V="1">
            <a:off x="5534025" y="3589338"/>
            <a:ext cx="261938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7318375" y="225901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7869238" y="1500188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6708775" y="15001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32791" name="Oval 23"/>
          <p:cNvSpPr>
            <a:spLocks noChangeArrowheads="1"/>
          </p:cNvSpPr>
          <p:nvPr/>
        </p:nvSpPr>
        <p:spPr bwMode="auto">
          <a:xfrm>
            <a:off x="7816850" y="1530350"/>
            <a:ext cx="652463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Oval 24"/>
          <p:cNvSpPr>
            <a:spLocks noChangeArrowheads="1"/>
          </p:cNvSpPr>
          <p:nvPr/>
        </p:nvSpPr>
        <p:spPr bwMode="auto">
          <a:xfrm>
            <a:off x="6643688" y="1530350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Oval 25"/>
          <p:cNvSpPr>
            <a:spLocks noChangeArrowheads="1"/>
          </p:cNvSpPr>
          <p:nvPr/>
        </p:nvSpPr>
        <p:spPr bwMode="auto">
          <a:xfrm>
            <a:off x="7296150" y="2305050"/>
            <a:ext cx="650875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7296150" y="1662113"/>
            <a:ext cx="52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6969125" y="1876425"/>
            <a:ext cx="522288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7364413" y="39290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7934325" y="316230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6773863" y="315277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32799" name="Oval 31"/>
          <p:cNvSpPr>
            <a:spLocks noChangeArrowheads="1"/>
          </p:cNvSpPr>
          <p:nvPr/>
        </p:nvSpPr>
        <p:spPr bwMode="auto">
          <a:xfrm>
            <a:off x="7881938" y="3192463"/>
            <a:ext cx="652462" cy="284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Oval 32"/>
          <p:cNvSpPr>
            <a:spLocks noChangeArrowheads="1"/>
          </p:cNvSpPr>
          <p:nvPr/>
        </p:nvSpPr>
        <p:spPr bwMode="auto">
          <a:xfrm>
            <a:off x="6708775" y="3192463"/>
            <a:ext cx="652463" cy="284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Oval 33"/>
          <p:cNvSpPr>
            <a:spLocks noChangeArrowheads="1"/>
          </p:cNvSpPr>
          <p:nvPr/>
        </p:nvSpPr>
        <p:spPr bwMode="auto">
          <a:xfrm>
            <a:off x="7361238" y="3965575"/>
            <a:ext cx="650875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>
            <a:off x="7361238" y="3324225"/>
            <a:ext cx="52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>
            <a:off x="7034213" y="3538538"/>
            <a:ext cx="522287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 flipH="1">
            <a:off x="7294563" y="3232150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805" name="Line 37"/>
          <p:cNvSpPr>
            <a:spLocks noChangeShapeType="1"/>
          </p:cNvSpPr>
          <p:nvPr/>
        </p:nvSpPr>
        <p:spPr bwMode="auto">
          <a:xfrm flipH="1" flipV="1">
            <a:off x="7164388" y="3517900"/>
            <a:ext cx="522287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5029200" y="5638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5586413" y="4875213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4425950" y="487521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32809" name="Oval 41"/>
          <p:cNvSpPr>
            <a:spLocks noChangeArrowheads="1"/>
          </p:cNvSpPr>
          <p:nvPr/>
        </p:nvSpPr>
        <p:spPr bwMode="auto">
          <a:xfrm>
            <a:off x="5534025" y="4905375"/>
            <a:ext cx="652463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Oval 42"/>
          <p:cNvSpPr>
            <a:spLocks noChangeArrowheads="1"/>
          </p:cNvSpPr>
          <p:nvPr/>
        </p:nvSpPr>
        <p:spPr bwMode="auto">
          <a:xfrm>
            <a:off x="4360863" y="4905375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1" name="Oval 43"/>
          <p:cNvSpPr>
            <a:spLocks noChangeArrowheads="1"/>
          </p:cNvSpPr>
          <p:nvPr/>
        </p:nvSpPr>
        <p:spPr bwMode="auto">
          <a:xfrm>
            <a:off x="5013325" y="5680075"/>
            <a:ext cx="650875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 flipH="1">
            <a:off x="5013325" y="5037138"/>
            <a:ext cx="455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813" name="Line 45"/>
          <p:cNvSpPr>
            <a:spLocks noChangeShapeType="1"/>
          </p:cNvSpPr>
          <p:nvPr/>
        </p:nvSpPr>
        <p:spPr bwMode="auto">
          <a:xfrm flipH="1">
            <a:off x="5403850" y="5180013"/>
            <a:ext cx="260350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>
            <a:off x="4948238" y="494665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 flipV="1">
            <a:off x="5534025" y="5232400"/>
            <a:ext cx="261938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 flipH="1" flipV="1">
            <a:off x="4881563" y="5160963"/>
            <a:ext cx="392112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817" name="Line 49"/>
          <p:cNvSpPr>
            <a:spLocks noChangeShapeType="1"/>
          </p:cNvSpPr>
          <p:nvPr/>
        </p:nvSpPr>
        <p:spPr bwMode="auto">
          <a:xfrm>
            <a:off x="4751388" y="5232400"/>
            <a:ext cx="392112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818" name="Text Box 50"/>
          <p:cNvSpPr txBox="1">
            <a:spLocks noChangeArrowheads="1"/>
          </p:cNvSpPr>
          <p:nvPr/>
        </p:nvSpPr>
        <p:spPr bwMode="auto">
          <a:xfrm>
            <a:off x="2268538" y="22621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32819" name="Text Box 51"/>
          <p:cNvSpPr txBox="1">
            <a:spLocks noChangeArrowheads="1"/>
          </p:cNvSpPr>
          <p:nvPr/>
        </p:nvSpPr>
        <p:spPr bwMode="auto">
          <a:xfrm>
            <a:off x="2833688" y="1500188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32820" name="Text Box 52"/>
          <p:cNvSpPr txBox="1">
            <a:spLocks noChangeArrowheads="1"/>
          </p:cNvSpPr>
          <p:nvPr/>
        </p:nvSpPr>
        <p:spPr bwMode="auto">
          <a:xfrm>
            <a:off x="1673225" y="148113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32821" name="Oval 53"/>
          <p:cNvSpPr>
            <a:spLocks noChangeArrowheads="1"/>
          </p:cNvSpPr>
          <p:nvPr/>
        </p:nvSpPr>
        <p:spPr bwMode="auto">
          <a:xfrm>
            <a:off x="2782888" y="1530350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2" name="Oval 54"/>
          <p:cNvSpPr>
            <a:spLocks noChangeArrowheads="1"/>
          </p:cNvSpPr>
          <p:nvPr/>
        </p:nvSpPr>
        <p:spPr bwMode="auto">
          <a:xfrm>
            <a:off x="1608138" y="1530350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3" name="Oval 55"/>
          <p:cNvSpPr>
            <a:spLocks noChangeArrowheads="1"/>
          </p:cNvSpPr>
          <p:nvPr/>
        </p:nvSpPr>
        <p:spPr bwMode="auto">
          <a:xfrm>
            <a:off x="2260600" y="2305050"/>
            <a:ext cx="652463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4" name="Line 56"/>
          <p:cNvSpPr>
            <a:spLocks noChangeShapeType="1"/>
          </p:cNvSpPr>
          <p:nvPr/>
        </p:nvSpPr>
        <p:spPr bwMode="auto">
          <a:xfrm flipV="1">
            <a:off x="2730500" y="1804988"/>
            <a:ext cx="325438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825" name="Line 57"/>
          <p:cNvSpPr>
            <a:spLocks noChangeShapeType="1"/>
          </p:cNvSpPr>
          <p:nvPr/>
        </p:nvSpPr>
        <p:spPr bwMode="auto">
          <a:xfrm flipH="1" flipV="1">
            <a:off x="2143125" y="1804988"/>
            <a:ext cx="261938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826" name="Text Box 58"/>
          <p:cNvSpPr txBox="1">
            <a:spLocks noChangeArrowheads="1"/>
          </p:cNvSpPr>
          <p:nvPr/>
        </p:nvSpPr>
        <p:spPr bwMode="auto">
          <a:xfrm>
            <a:off x="1295400" y="1447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1</a:t>
            </a:r>
          </a:p>
        </p:txBody>
      </p:sp>
      <p:sp>
        <p:nvSpPr>
          <p:cNvPr id="32827" name="Text Box 59"/>
          <p:cNvSpPr txBox="1">
            <a:spLocks noChangeArrowheads="1"/>
          </p:cNvSpPr>
          <p:nvPr/>
        </p:nvSpPr>
        <p:spPr bwMode="auto">
          <a:xfrm>
            <a:off x="2343150" y="399097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32828" name="Text Box 60"/>
          <p:cNvSpPr txBox="1">
            <a:spLocks noChangeArrowheads="1"/>
          </p:cNvSpPr>
          <p:nvPr/>
        </p:nvSpPr>
        <p:spPr bwMode="auto">
          <a:xfrm>
            <a:off x="2913063" y="323215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32829" name="Text Box 61"/>
          <p:cNvSpPr txBox="1">
            <a:spLocks noChangeArrowheads="1"/>
          </p:cNvSpPr>
          <p:nvPr/>
        </p:nvSpPr>
        <p:spPr bwMode="auto">
          <a:xfrm>
            <a:off x="1752600" y="32321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32830" name="Oval 62"/>
          <p:cNvSpPr>
            <a:spLocks noChangeArrowheads="1"/>
          </p:cNvSpPr>
          <p:nvPr/>
        </p:nvSpPr>
        <p:spPr bwMode="auto">
          <a:xfrm>
            <a:off x="2860675" y="3262313"/>
            <a:ext cx="652463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1" name="Oval 63"/>
          <p:cNvSpPr>
            <a:spLocks noChangeArrowheads="1"/>
          </p:cNvSpPr>
          <p:nvPr/>
        </p:nvSpPr>
        <p:spPr bwMode="auto">
          <a:xfrm>
            <a:off x="1687513" y="3262313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2" name="Oval 64"/>
          <p:cNvSpPr>
            <a:spLocks noChangeArrowheads="1"/>
          </p:cNvSpPr>
          <p:nvPr/>
        </p:nvSpPr>
        <p:spPr bwMode="auto">
          <a:xfrm>
            <a:off x="2339975" y="4037013"/>
            <a:ext cx="650875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3" name="Line 65"/>
          <p:cNvSpPr>
            <a:spLocks noChangeShapeType="1"/>
          </p:cNvSpPr>
          <p:nvPr/>
        </p:nvSpPr>
        <p:spPr bwMode="auto">
          <a:xfrm flipV="1">
            <a:off x="2795588" y="3536950"/>
            <a:ext cx="327025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834" name="Line 66"/>
          <p:cNvSpPr>
            <a:spLocks noChangeShapeType="1"/>
          </p:cNvSpPr>
          <p:nvPr/>
        </p:nvSpPr>
        <p:spPr bwMode="auto">
          <a:xfrm flipH="1" flipV="1">
            <a:off x="2209800" y="3536950"/>
            <a:ext cx="260350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835" name="Line 67"/>
          <p:cNvSpPr>
            <a:spLocks noChangeShapeType="1"/>
          </p:cNvSpPr>
          <p:nvPr/>
        </p:nvSpPr>
        <p:spPr bwMode="auto">
          <a:xfrm flipH="1">
            <a:off x="2925763" y="3589338"/>
            <a:ext cx="327025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836" name="Line 68"/>
          <p:cNvSpPr>
            <a:spLocks noChangeShapeType="1"/>
          </p:cNvSpPr>
          <p:nvPr/>
        </p:nvSpPr>
        <p:spPr bwMode="auto">
          <a:xfrm>
            <a:off x="2078038" y="3589338"/>
            <a:ext cx="261937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837" name="Text Box 69"/>
          <p:cNvSpPr txBox="1">
            <a:spLocks noChangeArrowheads="1"/>
          </p:cNvSpPr>
          <p:nvPr/>
        </p:nvSpPr>
        <p:spPr bwMode="auto">
          <a:xfrm>
            <a:off x="1347788" y="31956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2</a:t>
            </a:r>
          </a:p>
        </p:txBody>
      </p:sp>
      <p:sp>
        <p:nvSpPr>
          <p:cNvPr id="32838" name="Text Box 70"/>
          <p:cNvSpPr txBox="1">
            <a:spLocks noChangeArrowheads="1"/>
          </p:cNvSpPr>
          <p:nvPr/>
        </p:nvSpPr>
        <p:spPr bwMode="auto">
          <a:xfrm>
            <a:off x="3956050" y="14827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3</a:t>
            </a:r>
          </a:p>
        </p:txBody>
      </p:sp>
      <p:sp>
        <p:nvSpPr>
          <p:cNvPr id="32839" name="Text Box 71"/>
          <p:cNvSpPr txBox="1">
            <a:spLocks noChangeArrowheads="1"/>
          </p:cNvSpPr>
          <p:nvPr/>
        </p:nvSpPr>
        <p:spPr bwMode="auto">
          <a:xfrm>
            <a:off x="4033838" y="32321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4</a:t>
            </a:r>
          </a:p>
        </p:txBody>
      </p:sp>
      <p:sp>
        <p:nvSpPr>
          <p:cNvPr id="32840" name="Text Box 72"/>
          <p:cNvSpPr txBox="1">
            <a:spLocks noChangeArrowheads="1"/>
          </p:cNvSpPr>
          <p:nvPr/>
        </p:nvSpPr>
        <p:spPr bwMode="auto">
          <a:xfrm>
            <a:off x="6303963" y="14827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5</a:t>
            </a:r>
          </a:p>
        </p:txBody>
      </p:sp>
      <p:sp>
        <p:nvSpPr>
          <p:cNvPr id="32841" name="Text Box 73"/>
          <p:cNvSpPr txBox="1">
            <a:spLocks noChangeArrowheads="1"/>
          </p:cNvSpPr>
          <p:nvPr/>
        </p:nvSpPr>
        <p:spPr bwMode="auto">
          <a:xfrm>
            <a:off x="6381750" y="3162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6</a:t>
            </a:r>
          </a:p>
        </p:txBody>
      </p:sp>
      <p:sp>
        <p:nvSpPr>
          <p:cNvPr id="32842" name="Text Box 74"/>
          <p:cNvSpPr txBox="1">
            <a:spLocks noChangeArrowheads="1"/>
          </p:cNvSpPr>
          <p:nvPr/>
        </p:nvSpPr>
        <p:spPr bwMode="auto">
          <a:xfrm>
            <a:off x="4098925" y="48752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7</a:t>
            </a:r>
          </a:p>
        </p:txBody>
      </p:sp>
      <p:sp>
        <p:nvSpPr>
          <p:cNvPr id="32843" name="Text Box 75"/>
          <p:cNvSpPr txBox="1">
            <a:spLocks noChangeArrowheads="1"/>
          </p:cNvSpPr>
          <p:nvPr/>
        </p:nvSpPr>
        <p:spPr bwMode="auto">
          <a:xfrm>
            <a:off x="228600" y="1676400"/>
            <a:ext cx="95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Master-</a:t>
            </a:r>
          </a:p>
          <a:p>
            <a:r>
              <a:rPr lang="en-GB"/>
              <a:t>Slave</a:t>
            </a:r>
          </a:p>
        </p:txBody>
      </p:sp>
      <p:sp>
        <p:nvSpPr>
          <p:cNvPr id="32844" name="Text Box 76"/>
          <p:cNvSpPr txBox="1">
            <a:spLocks noChangeArrowheads="1"/>
          </p:cNvSpPr>
          <p:nvPr/>
        </p:nvSpPr>
        <p:spPr bwMode="auto">
          <a:xfrm>
            <a:off x="228600" y="3505200"/>
            <a:ext cx="1416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Partial</a:t>
            </a:r>
          </a:p>
          <a:p>
            <a:r>
              <a:rPr lang="en-GB"/>
              <a:t>Mutual</a:t>
            </a:r>
          </a:p>
          <a:p>
            <a:r>
              <a:rPr lang="en-GB"/>
              <a:t>Entrainment</a:t>
            </a:r>
          </a:p>
        </p:txBody>
      </p:sp>
      <p:sp>
        <p:nvSpPr>
          <p:cNvPr id="32845" name="Text Box 77"/>
          <p:cNvSpPr txBox="1">
            <a:spLocks noChangeArrowheads="1"/>
          </p:cNvSpPr>
          <p:nvPr/>
        </p:nvSpPr>
        <p:spPr bwMode="auto">
          <a:xfrm>
            <a:off x="2743200" y="5105400"/>
            <a:ext cx="1416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Total</a:t>
            </a:r>
          </a:p>
          <a:p>
            <a:r>
              <a:rPr lang="en-GB"/>
              <a:t>Mutual</a:t>
            </a:r>
          </a:p>
          <a:p>
            <a:r>
              <a:rPr lang="en-GB"/>
              <a:t>Entrainment</a:t>
            </a:r>
          </a:p>
        </p:txBody>
      </p:sp>
      <p:sp>
        <p:nvSpPr>
          <p:cNvPr id="32846" name="Text Box 78"/>
          <p:cNvSpPr txBox="1">
            <a:spLocks noChangeArrowheads="1"/>
          </p:cNvSpPr>
          <p:nvPr/>
        </p:nvSpPr>
        <p:spPr bwMode="auto">
          <a:xfrm>
            <a:off x="1752600" y="5334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MTL Master</a:t>
            </a:r>
          </a:p>
        </p:txBody>
      </p:sp>
      <p:sp>
        <p:nvSpPr>
          <p:cNvPr id="32847" name="Text Box 79"/>
          <p:cNvSpPr txBox="1">
            <a:spLocks noChangeArrowheads="1"/>
          </p:cNvSpPr>
          <p:nvPr/>
        </p:nvSpPr>
        <p:spPr bwMode="auto">
          <a:xfrm>
            <a:off x="4495800" y="53340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VIS Master</a:t>
            </a:r>
          </a:p>
        </p:txBody>
      </p:sp>
      <p:sp>
        <p:nvSpPr>
          <p:cNvPr id="32848" name="Text Box 80"/>
          <p:cNvSpPr txBox="1">
            <a:spLocks noChangeArrowheads="1"/>
          </p:cNvSpPr>
          <p:nvPr/>
        </p:nvSpPr>
        <p:spPr bwMode="auto">
          <a:xfrm>
            <a:off x="7010400" y="5334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IFG Master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6237312"/>
            <a:ext cx="749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also </a:t>
            </a:r>
            <a:r>
              <a:rPr lang="en-GB" i="1" dirty="0" smtClean="0"/>
              <a:t>Rosa et al. Post-hoc Model Selection, J. </a:t>
            </a:r>
            <a:r>
              <a:rPr lang="en-GB" i="1" dirty="0" err="1" smtClean="0"/>
              <a:t>Neurosci</a:t>
            </a:r>
            <a:r>
              <a:rPr lang="en-GB" i="1" dirty="0" smtClean="0"/>
              <a:t>. Meth. 2011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93725" y="285591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LogEv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267200" y="55626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Model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1139825"/>
            <a:ext cx="645795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93725" y="404664"/>
            <a:ext cx="7596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When comparing two models, a posterior probability of 0.95 corresponds</a:t>
            </a:r>
          </a:p>
          <a:p>
            <a:r>
              <a:rPr lang="en-GB" dirty="0"/>
              <a:t>t</a:t>
            </a:r>
            <a:r>
              <a:rPr lang="en-GB" dirty="0" smtClean="0"/>
              <a:t>o a Bayes factor of 20. Or log Bayes factor of 3.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6021288"/>
            <a:ext cx="786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also Random Effects Bayesian Model Inference to look for consistency</a:t>
            </a:r>
          </a:p>
          <a:p>
            <a:r>
              <a:rPr lang="en-GB" dirty="0"/>
              <a:t>o</a:t>
            </a:r>
            <a:r>
              <a:rPr lang="en-GB" dirty="0" smtClean="0"/>
              <a:t>f model selection in a group of subjects (</a:t>
            </a:r>
            <a:r>
              <a:rPr lang="en-GB" i="1" dirty="0" smtClean="0"/>
              <a:t>Stephan, </a:t>
            </a:r>
            <a:r>
              <a:rPr lang="en-GB" i="1" dirty="0" err="1" smtClean="0"/>
              <a:t>Neuroimage</a:t>
            </a:r>
            <a:r>
              <a:rPr lang="en-GB" i="1" dirty="0" smtClean="0"/>
              <a:t>, 2009</a:t>
            </a:r>
            <a:r>
              <a:rPr lang="en-GB" dirty="0" smtClean="0"/>
              <a:t>).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One Oscillator</a:t>
            </a:r>
          </a:p>
        </p:txBody>
      </p:sp>
      <p:sp>
        <p:nvSpPr>
          <p:cNvPr id="1028" name="Oval 6"/>
          <p:cNvSpPr>
            <a:spLocks noChangeArrowheads="1"/>
          </p:cNvSpPr>
          <p:nvPr/>
        </p:nvSpPr>
        <p:spPr bwMode="auto">
          <a:xfrm>
            <a:off x="1143000" y="2643188"/>
            <a:ext cx="330200" cy="33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857250" y="1928813"/>
          <a:ext cx="1047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4" imgW="419040" imgH="228600" progId="Equation.3">
                  <p:embed/>
                </p:oleObj>
              </mc:Choice>
              <mc:Fallback>
                <p:oleObj name="Equation" r:id="rId4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928813"/>
                        <a:ext cx="1047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demo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0450" y="1439863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238988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Statistical Parametric Mapping</a:t>
            </a:r>
          </a:p>
          <a:p>
            <a:r>
              <a:rPr lang="en-GB" dirty="0" smtClean="0"/>
              <a:t>Multivariate Analysis</a:t>
            </a:r>
          </a:p>
          <a:p>
            <a:r>
              <a:rPr lang="en-GB" dirty="0" smtClean="0"/>
              <a:t>Connectivity Modelling</a:t>
            </a:r>
          </a:p>
          <a:p>
            <a:r>
              <a:rPr lang="en-GB" dirty="0"/>
              <a:t>R</a:t>
            </a:r>
            <a:r>
              <a:rPr lang="en-GB" dirty="0" smtClean="0"/>
              <a:t>ole of Oscillations in Memory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 smtClean="0"/>
              <a:t>http://www.fil.ion.ucl.ac.uk/~wpenny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28642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Thank you to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Wellcome</a:t>
            </a:r>
            <a:r>
              <a:rPr lang="en-GB" dirty="0" smtClean="0"/>
              <a:t> Trust</a:t>
            </a:r>
          </a:p>
          <a:p>
            <a:r>
              <a:rPr lang="en-GB" dirty="0" smtClean="0"/>
              <a:t>Kai Miller (</a:t>
            </a:r>
            <a:r>
              <a:rPr lang="en-GB" dirty="0" err="1" smtClean="0"/>
              <a:t>WashU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Emrah</a:t>
            </a:r>
            <a:r>
              <a:rPr lang="en-GB" dirty="0" smtClean="0"/>
              <a:t> </a:t>
            </a:r>
            <a:r>
              <a:rPr lang="en-GB" dirty="0" err="1" smtClean="0"/>
              <a:t>Duzel</a:t>
            </a:r>
            <a:r>
              <a:rPr lang="en-GB" dirty="0" smtClean="0"/>
              <a:t> (UCL)</a:t>
            </a:r>
          </a:p>
          <a:p>
            <a:r>
              <a:rPr lang="en-GB" dirty="0" smtClean="0"/>
              <a:t>Gareth Barnes (UCL)</a:t>
            </a:r>
          </a:p>
          <a:p>
            <a:r>
              <a:rPr lang="en-GB" dirty="0" err="1" smtClean="0"/>
              <a:t>Lluis</a:t>
            </a:r>
            <a:r>
              <a:rPr lang="en-GB" dirty="0" smtClean="0"/>
              <a:t> </a:t>
            </a:r>
            <a:r>
              <a:rPr lang="en-GB" dirty="0" err="1" smtClean="0"/>
              <a:t>Fuentemilla</a:t>
            </a:r>
            <a:r>
              <a:rPr lang="en-GB" dirty="0" smtClean="0"/>
              <a:t> (UCL)</a:t>
            </a:r>
          </a:p>
          <a:p>
            <a:r>
              <a:rPr lang="en-GB" dirty="0" smtClean="0"/>
              <a:t>Vladimir </a:t>
            </a:r>
            <a:r>
              <a:rPr lang="en-GB" dirty="0" err="1" smtClean="0"/>
              <a:t>Litvak</a:t>
            </a:r>
            <a:r>
              <a:rPr lang="en-GB" dirty="0" smtClean="0"/>
              <a:t> (UCL)</a:t>
            </a:r>
          </a:p>
          <a:p>
            <a:r>
              <a:rPr lang="en-GB" dirty="0" smtClean="0"/>
              <a:t>STAMLIN organisers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7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ntr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-19685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18025" y="6221413"/>
            <a:ext cx="1287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MTL</a:t>
            </a:r>
            <a:r>
              <a:rPr lang="en-GB"/>
              <a:t>-</a:t>
            </a:r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VIS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 rot="-5400000">
            <a:off x="1254126" y="3046412"/>
            <a:ext cx="1287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IFG</a:t>
            </a:r>
            <a:r>
              <a:rPr lang="en-GB"/>
              <a:t>-</a:t>
            </a:r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VIS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65125" y="722313"/>
            <a:ext cx="92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Control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em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18415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18025" y="6221413"/>
            <a:ext cx="1287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MTL</a:t>
            </a:r>
            <a:r>
              <a:rPr lang="en-GB"/>
              <a:t>-</a:t>
            </a:r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VIS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 rot="-5400000">
            <a:off x="1254126" y="3046412"/>
            <a:ext cx="1287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IFG</a:t>
            </a:r>
            <a:r>
              <a:rPr lang="en-GB"/>
              <a:t>-</a:t>
            </a:r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VIS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41325" y="95091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home\wpenny\fil\dcm-phase\resubmission\figures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1262063"/>
            <a:ext cx="69532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162" y="2523998"/>
            <a:ext cx="1714739" cy="1810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64500"/>
            <a:ext cx="3429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64500"/>
            <a:ext cx="3248525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9165" y="1334683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MRI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152781" y="1318787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/>
              <a:t>MEG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0267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Two Oscillators</a:t>
            </a:r>
          </a:p>
        </p:txBody>
      </p:sp>
      <p:sp>
        <p:nvSpPr>
          <p:cNvPr id="2053" name="Oval 6"/>
          <p:cNvSpPr>
            <a:spLocks noChangeArrowheads="1"/>
          </p:cNvSpPr>
          <p:nvPr/>
        </p:nvSpPr>
        <p:spPr bwMode="auto">
          <a:xfrm>
            <a:off x="1143000" y="2643188"/>
            <a:ext cx="330200" cy="33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1143000" y="4000500"/>
            <a:ext cx="330200" cy="330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57250" y="1928813"/>
          <a:ext cx="10001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Equation" r:id="rId4" imgW="419040" imgH="228600" progId="Equation.3">
                  <p:embed/>
                </p:oleObj>
              </mc:Choice>
              <mc:Fallback>
                <p:oleObj name="Equation" r:id="rId4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928813"/>
                        <a:ext cx="10001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857250" y="4643438"/>
          <a:ext cx="10001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Equation" r:id="rId6" imgW="431640" imgH="228600" progId="Equation.3">
                  <p:embed/>
                </p:oleObj>
              </mc:Choice>
              <mc:Fallback>
                <p:oleObj name="Equation" r:id="rId6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643438"/>
                        <a:ext cx="10001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demo2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439863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2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Two Coupled Oscillators</a:t>
            </a:r>
          </a:p>
        </p:txBody>
      </p:sp>
      <p:sp>
        <p:nvSpPr>
          <p:cNvPr id="3077" name="Oval 6"/>
          <p:cNvSpPr>
            <a:spLocks noChangeArrowheads="1"/>
          </p:cNvSpPr>
          <p:nvPr/>
        </p:nvSpPr>
        <p:spPr bwMode="auto">
          <a:xfrm>
            <a:off x="1143000" y="2643188"/>
            <a:ext cx="330200" cy="33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8" name="Oval 5"/>
          <p:cNvSpPr>
            <a:spLocks noChangeArrowheads="1"/>
          </p:cNvSpPr>
          <p:nvPr/>
        </p:nvSpPr>
        <p:spPr bwMode="auto">
          <a:xfrm>
            <a:off x="1143000" y="4000500"/>
            <a:ext cx="330200" cy="330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57250" y="1928813"/>
          <a:ext cx="1047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4" imgW="419040" imgH="228600" progId="Equation.3">
                  <p:embed/>
                </p:oleObj>
              </mc:Choice>
              <mc:Fallback>
                <p:oleObj name="Equation" r:id="rId4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928813"/>
                        <a:ext cx="1047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42875" y="4643438"/>
          <a:ext cx="30003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6" imgW="1434960" imgH="228600" progId="Equation.3">
                  <p:embed/>
                </p:oleObj>
              </mc:Choice>
              <mc:Fallback>
                <p:oleObj name="Equation" r:id="rId6" imgW="1434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4643438"/>
                        <a:ext cx="30003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>
            <a:stCxn id="3077" idx="4"/>
            <a:endCxn id="3078" idx="0"/>
          </p:cNvCxnSpPr>
          <p:nvPr/>
        </p:nvCxnSpPr>
        <p:spPr>
          <a:xfrm rot="5400000">
            <a:off x="792957" y="3486944"/>
            <a:ext cx="10287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1500188" y="3214688"/>
            <a:ext cx="56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/>
              <a:t>0.3</a:t>
            </a:r>
          </a:p>
        </p:txBody>
      </p:sp>
      <p:pic>
        <p:nvPicPr>
          <p:cNvPr id="13" name="demo3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439863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69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Different initial phases</a:t>
            </a:r>
          </a:p>
        </p:txBody>
      </p:sp>
      <p:sp>
        <p:nvSpPr>
          <p:cNvPr id="4101" name="Oval 6"/>
          <p:cNvSpPr>
            <a:spLocks noChangeArrowheads="1"/>
          </p:cNvSpPr>
          <p:nvPr/>
        </p:nvSpPr>
        <p:spPr bwMode="auto">
          <a:xfrm>
            <a:off x="1143000" y="2643188"/>
            <a:ext cx="330200" cy="33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1143000" y="4000500"/>
            <a:ext cx="330200" cy="330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57250" y="1928813"/>
          <a:ext cx="1047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4" imgW="419040" imgH="228600" progId="Equation.3">
                  <p:embed/>
                </p:oleObj>
              </mc:Choice>
              <mc:Fallback>
                <p:oleObj name="Equation" r:id="rId4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928813"/>
                        <a:ext cx="1047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42875" y="4643438"/>
          <a:ext cx="30003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6" imgW="1434960" imgH="228600" progId="Equation.3">
                  <p:embed/>
                </p:oleObj>
              </mc:Choice>
              <mc:Fallback>
                <p:oleObj name="Equation" r:id="rId6" imgW="1434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4643438"/>
                        <a:ext cx="30003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>
            <a:stCxn id="4101" idx="4"/>
            <a:endCxn id="4102" idx="0"/>
          </p:cNvCxnSpPr>
          <p:nvPr/>
        </p:nvCxnSpPr>
        <p:spPr>
          <a:xfrm rot="5400000">
            <a:off x="792957" y="3486944"/>
            <a:ext cx="10287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1500188" y="3214688"/>
            <a:ext cx="56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/>
              <a:t>0.3</a:t>
            </a:r>
          </a:p>
        </p:txBody>
      </p:sp>
      <p:pic>
        <p:nvPicPr>
          <p:cNvPr id="11" name="demo4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439863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39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Stronger coupling</a:t>
            </a:r>
          </a:p>
        </p:txBody>
      </p:sp>
      <p:sp>
        <p:nvSpPr>
          <p:cNvPr id="5125" name="Oval 6"/>
          <p:cNvSpPr>
            <a:spLocks noChangeArrowheads="1"/>
          </p:cNvSpPr>
          <p:nvPr/>
        </p:nvSpPr>
        <p:spPr bwMode="auto">
          <a:xfrm>
            <a:off x="1143000" y="2643188"/>
            <a:ext cx="330200" cy="33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1143000" y="4000500"/>
            <a:ext cx="330200" cy="330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57250" y="1928813"/>
          <a:ext cx="1047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Equation" r:id="rId4" imgW="419040" imgH="228600" progId="Equation.3">
                  <p:embed/>
                </p:oleObj>
              </mc:Choice>
              <mc:Fallback>
                <p:oleObj name="Equation" r:id="rId4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928813"/>
                        <a:ext cx="1047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42875" y="4643438"/>
          <a:ext cx="30003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Equation" r:id="rId6" imgW="1434960" imgH="228600" progId="Equation.3">
                  <p:embed/>
                </p:oleObj>
              </mc:Choice>
              <mc:Fallback>
                <p:oleObj name="Equation" r:id="rId6" imgW="1434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4643438"/>
                        <a:ext cx="30003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>
            <a:stCxn id="5125" idx="4"/>
            <a:endCxn id="5126" idx="0"/>
          </p:cNvCxnSpPr>
          <p:nvPr/>
        </p:nvCxnSpPr>
        <p:spPr>
          <a:xfrm rot="5400000">
            <a:off x="792957" y="3486944"/>
            <a:ext cx="10287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1500188" y="3214688"/>
            <a:ext cx="56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/>
              <a:t>0.6</a:t>
            </a:r>
          </a:p>
        </p:txBody>
      </p:sp>
      <p:pic>
        <p:nvPicPr>
          <p:cNvPr id="12" name="demo5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439863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3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Bidirectional coupling</a:t>
            </a:r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1143000" y="2643188"/>
            <a:ext cx="330200" cy="330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1143000" y="4000500"/>
            <a:ext cx="330200" cy="330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42875" y="4643438"/>
          <a:ext cx="30003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Equation" r:id="rId4" imgW="1434960" imgH="228600" progId="Equation.3">
                  <p:embed/>
                </p:oleObj>
              </mc:Choice>
              <mc:Fallback>
                <p:oleObj name="Equation" r:id="rId4" imgW="1434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4643438"/>
                        <a:ext cx="30003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>
            <a:stCxn id="6149" idx="3"/>
            <a:endCxn id="6150" idx="1"/>
          </p:cNvCxnSpPr>
          <p:nvPr/>
        </p:nvCxnSpPr>
        <p:spPr>
          <a:xfrm rot="5400000">
            <a:off x="629444" y="3486944"/>
            <a:ext cx="11239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150" idx="7"/>
            <a:endCxn id="6149" idx="5"/>
          </p:cNvCxnSpPr>
          <p:nvPr/>
        </p:nvCxnSpPr>
        <p:spPr>
          <a:xfrm rot="5400000" flipH="1" flipV="1">
            <a:off x="862807" y="3486944"/>
            <a:ext cx="11239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15"/>
          <p:cNvSpPr txBox="1">
            <a:spLocks noChangeArrowheads="1"/>
          </p:cNvSpPr>
          <p:nvPr/>
        </p:nvSpPr>
        <p:spPr bwMode="auto">
          <a:xfrm>
            <a:off x="1500188" y="3286125"/>
            <a:ext cx="569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/>
              <a:t>0.3</a:t>
            </a:r>
          </a:p>
        </p:txBody>
      </p:sp>
      <p:sp>
        <p:nvSpPr>
          <p:cNvPr id="6154" name="TextBox 16"/>
          <p:cNvSpPr txBox="1">
            <a:spLocks noChangeArrowheads="1"/>
          </p:cNvSpPr>
          <p:nvPr/>
        </p:nvSpPr>
        <p:spPr bwMode="auto">
          <a:xfrm>
            <a:off x="571500" y="3143250"/>
            <a:ext cx="56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/>
              <a:t>0.3</a:t>
            </a: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227013" y="2000250"/>
          <a:ext cx="29733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Equation" r:id="rId6" imgW="1422360" imgH="228600" progId="Equation.3">
                  <p:embed/>
                </p:oleObj>
              </mc:Choice>
              <mc:Fallback>
                <p:oleObj name="Equation" r:id="rId6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000250"/>
                        <a:ext cx="297338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demo6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439863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676400" y="304800"/>
            <a:ext cx="46878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Connection to Neurobiology:</a:t>
            </a:r>
          </a:p>
          <a:p>
            <a:r>
              <a:rPr lang="en-GB" sz="2400"/>
              <a:t>Septo-Hippocampal theta rhythm</a:t>
            </a: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224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Denham et al. 2000:</a:t>
            </a:r>
          </a:p>
        </p:txBody>
      </p:sp>
      <p:grpSp>
        <p:nvGrpSpPr>
          <p:cNvPr id="9225" name="Group 8"/>
          <p:cNvGrpSpPr>
            <a:grpSpLocks/>
          </p:cNvGrpSpPr>
          <p:nvPr/>
        </p:nvGrpSpPr>
        <p:grpSpPr bwMode="auto">
          <a:xfrm>
            <a:off x="5181600" y="1484313"/>
            <a:ext cx="3379788" cy="3643312"/>
            <a:chOff x="3264" y="935"/>
            <a:chExt cx="2129" cy="2295"/>
          </a:xfrm>
        </p:grpSpPr>
        <p:pic>
          <p:nvPicPr>
            <p:cNvPr id="92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1152"/>
              <a:ext cx="2129" cy="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8" name="Text Box 6"/>
            <p:cNvSpPr txBox="1">
              <a:spLocks noChangeArrowheads="1"/>
            </p:cNvSpPr>
            <p:nvPr/>
          </p:nvSpPr>
          <p:spPr bwMode="auto">
            <a:xfrm>
              <a:off x="3830" y="935"/>
              <a:ext cx="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Hippocampus</a:t>
              </a:r>
            </a:p>
          </p:txBody>
        </p:sp>
        <p:sp>
          <p:nvSpPr>
            <p:cNvPr id="9229" name="Text Box 7"/>
            <p:cNvSpPr txBox="1">
              <a:spLocks noChangeArrowheads="1"/>
            </p:cNvSpPr>
            <p:nvPr/>
          </p:nvSpPr>
          <p:spPr bwMode="auto">
            <a:xfrm>
              <a:off x="4310" y="2999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Septum</a:t>
              </a:r>
            </a:p>
          </p:txBody>
        </p:sp>
      </p:grp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33400" y="2209800"/>
          <a:ext cx="36576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Equation" r:id="rId4" imgW="2412720" imgH="1625400" progId="">
                  <p:embed/>
                </p:oleObj>
              </mc:Choice>
              <mc:Fallback>
                <p:oleObj name="Equation" r:id="rId4" imgW="2412720" imgH="1625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3657600" cy="246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5257800" y="2514600"/>
          <a:ext cx="25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Equation" r:id="rId6" imgW="152280" imgH="228600" progId="">
                  <p:embed/>
                </p:oleObj>
              </mc:Choice>
              <mc:Fallback>
                <p:oleObj name="Equation" r:id="rId6" imgW="152280" imgH="2286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14600"/>
                        <a:ext cx="254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6400800" y="3124200"/>
          <a:ext cx="2746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Equation" r:id="rId8" imgW="164880" imgH="228600" progId="">
                  <p:embed/>
                </p:oleObj>
              </mc:Choice>
              <mc:Fallback>
                <p:oleObj name="Equation" r:id="rId8" imgW="164880" imgH="2286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124200"/>
                        <a:ext cx="2746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7162800" y="3048000"/>
          <a:ext cx="2746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Equation" r:id="rId10" imgW="164880" imgH="228600" progId="">
                  <p:embed/>
                </p:oleObj>
              </mc:Choice>
              <mc:Fallback>
                <p:oleObj name="Equation" r:id="rId10" imgW="164880" imgH="2286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048000"/>
                        <a:ext cx="2746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6172200" y="4724400"/>
          <a:ext cx="2746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Equation" r:id="rId12" imgW="164880" imgH="228600" progId="">
                  <p:embed/>
                </p:oleObj>
              </mc:Choice>
              <mc:Fallback>
                <p:oleObj name="Equation" r:id="rId12" imgW="164880" imgH="2286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24400"/>
                        <a:ext cx="2746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517525" y="4989513"/>
            <a:ext cx="287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Wilson-Cowan style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13" y="847725"/>
            <a:ext cx="67341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11191</TotalTime>
  <Words>369</Words>
  <Application>Microsoft Office PowerPoint</Application>
  <PresentationFormat>On-screen Show (4:3)</PresentationFormat>
  <Paragraphs>137</Paragraphs>
  <Slides>26</Slides>
  <Notes>0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Equation</vt:lpstr>
      <vt:lpstr>PowerPoint Presentation</vt:lpstr>
      <vt:lpstr>One Oscillator</vt:lpstr>
      <vt:lpstr>Two Oscillators</vt:lpstr>
      <vt:lpstr>Two Coupled Oscillators</vt:lpstr>
      <vt:lpstr>Different initial phases</vt:lpstr>
      <vt:lpstr>Stronger coupling</vt:lpstr>
      <vt:lpstr>Bidirectional coupling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ccchen</dc:creator>
  <cp:lastModifiedBy>admin</cp:lastModifiedBy>
  <cp:revision>383</cp:revision>
  <dcterms:created xsi:type="dcterms:W3CDTF">2008-10-02T16:21:46Z</dcterms:created>
  <dcterms:modified xsi:type="dcterms:W3CDTF">2012-06-30T17:16:48Z</dcterms:modified>
</cp:coreProperties>
</file>