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20" r:id="rId2"/>
    <p:sldId id="429" r:id="rId3"/>
    <p:sldId id="402" r:id="rId4"/>
    <p:sldId id="403" r:id="rId5"/>
    <p:sldId id="404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33" r:id="rId21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  <a:srgbClr val="FF0000"/>
    <a:srgbClr val="777777"/>
    <a:srgbClr val="C0C0C0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9207" autoAdjust="0"/>
  </p:normalViewPr>
  <p:slideViewPr>
    <p:cSldViewPr>
      <p:cViewPr varScale="1">
        <p:scale>
          <a:sx n="71" d="100"/>
          <a:sy n="71" d="100"/>
        </p:scale>
        <p:origin x="-102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6422F-B9D1-4F55-BF24-18B861F36178}" type="datetimeFigureOut">
              <a:rPr lang="en-US" smtClean="0"/>
              <a:pPr/>
              <a:t>3/10/2010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72395-EC35-41E2-BC89-59BA03D66EA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06" cy="4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2" tIns="47777" rIns="95552" bIns="47777" numCol="1" anchor="t" anchorCtr="0" compatLnSpc="1">
            <a:prstTxWarp prst="textNoShape">
              <a:avLst/>
            </a:prstTxWarp>
          </a:bodyPr>
          <a:lstStyle>
            <a:lvl1pPr defTabSz="954406">
              <a:defRPr/>
            </a:lvl1pPr>
          </a:lstStyle>
          <a:p>
            <a:endParaRPr lang="en-GB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882" y="0"/>
            <a:ext cx="2944506" cy="4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2" tIns="47777" rIns="95552" bIns="47777" numCol="1" anchor="t" anchorCtr="0" compatLnSpc="1">
            <a:prstTxWarp prst="textNoShape">
              <a:avLst/>
            </a:prstTxWarp>
          </a:bodyPr>
          <a:lstStyle>
            <a:lvl1pPr algn="r" defTabSz="954406">
              <a:defRPr/>
            </a:lvl1pPr>
          </a:lstStyle>
          <a:p>
            <a:endParaRPr lang="en-GB" altLang="zh-TW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73" y="4717638"/>
            <a:ext cx="5435155" cy="44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2" tIns="47777" rIns="95552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noProof="0" smtClean="0"/>
              <a:t>Click to edit Master text styles</a:t>
            </a:r>
          </a:p>
          <a:p>
            <a:pPr lvl="1"/>
            <a:r>
              <a:rPr lang="en-GB" altLang="zh-TW" noProof="0" smtClean="0"/>
              <a:t>Second level</a:t>
            </a:r>
          </a:p>
          <a:p>
            <a:pPr lvl="2"/>
            <a:r>
              <a:rPr lang="en-GB" altLang="zh-TW" noProof="0" smtClean="0"/>
              <a:t>Third level</a:t>
            </a:r>
          </a:p>
          <a:p>
            <a:pPr lvl="3"/>
            <a:r>
              <a:rPr lang="en-GB" altLang="zh-TW" noProof="0" smtClean="0"/>
              <a:t>Fourth level</a:t>
            </a:r>
          </a:p>
          <a:p>
            <a:pPr lvl="4"/>
            <a:r>
              <a:rPr lang="en-GB" altLang="zh-TW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63"/>
            <a:ext cx="2944506" cy="4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2" tIns="47777" rIns="95552" bIns="47777" numCol="1" anchor="b" anchorCtr="0" compatLnSpc="1">
            <a:prstTxWarp prst="textNoShape">
              <a:avLst/>
            </a:prstTxWarp>
          </a:bodyPr>
          <a:lstStyle>
            <a:lvl1pPr defTabSz="954406">
              <a:defRPr/>
            </a:lvl1pPr>
          </a:lstStyle>
          <a:p>
            <a:endParaRPr lang="en-GB" altLang="zh-TW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882" y="9434163"/>
            <a:ext cx="2944506" cy="4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2" tIns="47777" rIns="95552" bIns="47777" numCol="1" anchor="b" anchorCtr="0" compatLnSpc="1">
            <a:prstTxWarp prst="textNoShape">
              <a:avLst/>
            </a:prstTxWarp>
          </a:bodyPr>
          <a:lstStyle>
            <a:lvl1pPr algn="r" defTabSz="954406">
              <a:defRPr/>
            </a:lvl1pPr>
          </a:lstStyle>
          <a:p>
            <a:fld id="{FB1534E3-48E1-4D4C-89F6-0EB1804B93C0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F5D92B-5353-481F-AB91-96D34787F1E5}" type="slidenum">
              <a:rPr lang="en-GB"/>
              <a:pPr/>
              <a:t>1</a:t>
            </a:fld>
            <a:endParaRPr lang="en-GB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1"/>
            <a:ext cx="4981575" cy="4468813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70270-277E-4624-9E21-4A179DA19922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1958D-9841-4BBC-B54C-16A5EF0F2A3C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7180A-75F8-405E-9566-7BB172EBF71F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3FA43-5C5C-4BDF-A774-F1F6CAA6FE69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E9C2-142A-4EE7-A2D4-E04C5AF5D059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48D87-E7D3-43D2-A112-0F5C0AA27B4B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0BFE8-44D0-4B75-BA20-6EBB8C7F9B50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AD2C5-3E73-4E1B-A811-F104552E0B35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1799F-C76F-4689-A45B-16238B13BAAB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B2820-B711-4B8E-BE86-1A89758A36A9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58D80C-3EAE-44C0-A08E-52B58805B15B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993C1-860A-44B6-B3D4-89633F428F1B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E758A-E35E-4573-B8B0-9A2EF41E9D9E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F5E3B-5B31-4423-A85D-916E3C779CB2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93F81-F0DF-4250-BE71-DD8E4E17FA6B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text styles</a:t>
            </a:r>
          </a:p>
          <a:p>
            <a:pPr lvl="1"/>
            <a:r>
              <a:rPr lang="en-GB" altLang="zh-TW" smtClean="0"/>
              <a:t>Second level</a:t>
            </a:r>
          </a:p>
          <a:p>
            <a:pPr lvl="2"/>
            <a:r>
              <a:rPr lang="en-GB" altLang="zh-TW" smtClean="0"/>
              <a:t>Third level</a:t>
            </a:r>
          </a:p>
          <a:p>
            <a:pPr lvl="3"/>
            <a:r>
              <a:rPr lang="en-GB" altLang="zh-TW" smtClean="0"/>
              <a:t>Fourth level</a:t>
            </a:r>
          </a:p>
          <a:p>
            <a:pPr lvl="4"/>
            <a:r>
              <a:rPr lang="en-GB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endParaRPr lang="en-GB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endParaRPr lang="en-GB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fld id="{FE63D101-835A-4288-94D0-9B9E3076F9E4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40817"/>
            <a:ext cx="8229600" cy="769441"/>
          </a:xfrm>
          <a:gradFill rotWithShape="1">
            <a:gsLst>
              <a:gs pos="0">
                <a:srgbClr val="D9FFFF"/>
              </a:gs>
              <a:gs pos="100000">
                <a:srgbClr val="D9FFFF">
                  <a:gamma/>
                  <a:shade val="8235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3333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GB" b="1" dirty="0" smtClean="0"/>
              <a:t>Weakly Coupled Oscillators</a:t>
            </a:r>
            <a:endParaRPr lang="en-GB" b="1" noProof="1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14282" y="3786190"/>
            <a:ext cx="8532812" cy="96837"/>
          </a:xfrm>
          <a:prstGeom prst="rect">
            <a:avLst/>
          </a:prstGeom>
          <a:solidFill>
            <a:srgbClr val="333399"/>
          </a:solidFill>
          <a:ln w="12700">
            <a:noFill/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285852" y="2214554"/>
            <a:ext cx="640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Will </a:t>
            </a:r>
            <a:r>
              <a:rPr lang="en-GB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Penny</a:t>
            </a:r>
            <a:endParaRPr lang="en-GB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0" hangingPunct="0"/>
            <a:endParaRPr lang="en-GB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71472" y="4357694"/>
            <a:ext cx="78755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Wellcome</a:t>
            </a:r>
            <a:r>
              <a:rPr lang="en-GB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Trust Centre for </a:t>
            </a:r>
            <a:r>
              <a:rPr lang="en-GB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Neuroimaging</a:t>
            </a:r>
            <a:r>
              <a:rPr lang="en-GB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0" hangingPunct="0"/>
            <a:r>
              <a:rPr lang="en-GB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University College London, UK</a:t>
            </a:r>
            <a:endParaRPr lang="en-GB" sz="2400" b="1" noProof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71472" y="5643578"/>
            <a:ext cx="78755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400" b="1" i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IMN Workshop on Interacting with Brain Oscillations,</a:t>
            </a:r>
          </a:p>
          <a:p>
            <a:pPr algn="ctr" eaLnBrk="0" hangingPunct="0"/>
            <a:r>
              <a:rPr lang="en-GB" sz="2400" b="1" i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33 Queen Square, London. Friday 12</a:t>
            </a:r>
            <a:r>
              <a:rPr lang="en-GB" sz="2400" b="1" i="1" baseline="3000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</a:t>
            </a:r>
            <a:r>
              <a:rPr lang="en-GB" sz="2400" b="1" i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March 2010</a:t>
            </a:r>
            <a:endParaRPr lang="en-GB" sz="2400" b="1" i="1" noProof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1122363"/>
            <a:ext cx="4600575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581400" y="304800"/>
            <a:ext cx="235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Delay activity (4-8Hz)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7290" y="6072206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Friston</a:t>
            </a:r>
            <a:r>
              <a:rPr lang="en-GB" i="1" dirty="0" smtClean="0"/>
              <a:t> et al. Multiple Sparse Priors. </a:t>
            </a:r>
            <a:r>
              <a:rPr lang="en-GB" i="1" dirty="0" err="1" smtClean="0"/>
              <a:t>Neuroimage</a:t>
            </a:r>
            <a:r>
              <a:rPr lang="en-GB" i="1" dirty="0" smtClean="0"/>
              <a:t>, 2008</a:t>
            </a:r>
            <a:endParaRPr lang="en-GB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14422"/>
            <a:ext cx="5292725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4480" y="285728"/>
            <a:ext cx="6326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Difference in theta power between conditions</a:t>
            </a:r>
            <a:endParaRPr lang="en-GB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048000" y="304800"/>
            <a:ext cx="22621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dirty="0" smtClean="0"/>
              <a:t>Questions</a:t>
            </a:r>
            <a:endParaRPr lang="en-GB" sz="3600" dirty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38200" y="1371600"/>
            <a:ext cx="754062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/>
              <a:t> Duzel et al. find different patterns of theta-coupling in the delay period </a:t>
            </a:r>
          </a:p>
          <a:p>
            <a:r>
              <a:rPr lang="en-GB"/>
              <a:t>  dependent on task. </a:t>
            </a:r>
          </a:p>
          <a:p>
            <a:endParaRPr lang="en-GB"/>
          </a:p>
          <a:p>
            <a:pPr>
              <a:buFontTx/>
              <a:buChar char="•"/>
            </a:pPr>
            <a:r>
              <a:rPr lang="en-GB"/>
              <a:t> Pick 3 regions based on [previous source reconstruction]</a:t>
            </a:r>
          </a:p>
          <a:p>
            <a:pPr>
              <a:buFontTx/>
              <a:buChar char="•"/>
            </a:pPr>
            <a:endParaRPr lang="en-GB"/>
          </a:p>
          <a:p>
            <a:r>
              <a:rPr lang="en-GB"/>
              <a:t>	1. Right MTL  [27,-18,-27] mm</a:t>
            </a:r>
          </a:p>
          <a:p>
            <a:r>
              <a:rPr lang="en-GB"/>
              <a:t>	2. Right VIS   [10,-100,0]  mm</a:t>
            </a:r>
          </a:p>
          <a:p>
            <a:r>
              <a:rPr lang="en-GB"/>
              <a:t>	3. Right IFG    [39,28,-12]  mm</a:t>
            </a:r>
          </a:p>
          <a:p>
            <a:endParaRPr lang="en-GB"/>
          </a:p>
          <a:p>
            <a:pPr>
              <a:buFontTx/>
              <a:buChar char="•"/>
            </a:pPr>
            <a:r>
              <a:rPr lang="en-GB"/>
              <a:t> Fit models to control data (10 trials) and hard data (10 trials). Each trial </a:t>
            </a:r>
          </a:p>
          <a:p>
            <a:r>
              <a:rPr lang="en-GB"/>
              <a:t>  comprises first 1sec of delay period.</a:t>
            </a:r>
          </a:p>
          <a:p>
            <a:endParaRPr lang="en-GB"/>
          </a:p>
          <a:p>
            <a:pPr>
              <a:buFontTx/>
              <a:buChar char="•"/>
            </a:pPr>
            <a:r>
              <a:rPr lang="en-GB"/>
              <a:t> Find out if structure of network dynamics is Master-Slave (MS) or </a:t>
            </a:r>
          </a:p>
          <a:p>
            <a:r>
              <a:rPr lang="en-GB"/>
              <a:t>  (Partial/Total) Mutual Entrainment (ME)</a:t>
            </a:r>
          </a:p>
          <a:p>
            <a:endParaRPr lang="en-GB"/>
          </a:p>
          <a:p>
            <a:pPr>
              <a:buFontTx/>
              <a:buChar char="•"/>
            </a:pPr>
            <a:r>
              <a:rPr lang="en-GB"/>
              <a:t> Which connections are modulated by (hard) memory task ?</a:t>
            </a:r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898525" y="344488"/>
            <a:ext cx="286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Data Preprocessing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74725" y="1331913"/>
            <a:ext cx="784452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dirty="0"/>
              <a:t> Source reconstruct activity in areas of interest (with fewer sources than </a:t>
            </a:r>
          </a:p>
          <a:p>
            <a:r>
              <a:rPr lang="en-GB" dirty="0"/>
              <a:t>  sensors and known location, then </a:t>
            </a:r>
            <a:r>
              <a:rPr lang="en-GB" dirty="0" err="1">
                <a:latin typeface="Berlin Sans FB" pitchFamily="34" charset="0"/>
              </a:rPr>
              <a:t>pinv</a:t>
            </a:r>
            <a:r>
              <a:rPr lang="en-GB" dirty="0"/>
              <a:t> will do; </a:t>
            </a:r>
            <a:r>
              <a:rPr lang="en-GB" i="1" dirty="0" err="1" smtClean="0"/>
              <a:t>Baillet</a:t>
            </a:r>
            <a:r>
              <a:rPr lang="en-GB" i="1" dirty="0" smtClean="0"/>
              <a:t> et al, </a:t>
            </a:r>
            <a:r>
              <a:rPr lang="en-GB" i="1" dirty="0" smtClean="0"/>
              <a:t>IEEE SP, 2001</a:t>
            </a:r>
            <a:r>
              <a:rPr lang="en-GB" dirty="0"/>
              <a:t>)</a:t>
            </a:r>
          </a:p>
          <a:p>
            <a:pPr>
              <a:buFontTx/>
              <a:buChar char="•"/>
            </a:pPr>
            <a:endParaRPr lang="en-GB" dirty="0"/>
          </a:p>
          <a:p>
            <a:pPr>
              <a:buFontTx/>
              <a:buChar char="•"/>
            </a:pPr>
            <a:r>
              <a:rPr lang="en-GB" dirty="0"/>
              <a:t> </a:t>
            </a:r>
            <a:r>
              <a:rPr lang="en-GB" dirty="0" err="1"/>
              <a:t>Bandpass</a:t>
            </a:r>
            <a:r>
              <a:rPr lang="en-GB" dirty="0"/>
              <a:t> data into frequency range of interest</a:t>
            </a:r>
          </a:p>
          <a:p>
            <a:endParaRPr lang="en-GB" dirty="0"/>
          </a:p>
          <a:p>
            <a:pPr>
              <a:buFontTx/>
              <a:buChar char="•"/>
            </a:pPr>
            <a:r>
              <a:rPr lang="en-GB" dirty="0"/>
              <a:t> Hilbert transform data to obtain instantaneous phase</a:t>
            </a:r>
          </a:p>
          <a:p>
            <a:pPr>
              <a:buFontTx/>
              <a:buChar char="•"/>
            </a:pPr>
            <a:endParaRPr lang="en-GB" dirty="0"/>
          </a:p>
          <a:p>
            <a:pPr>
              <a:buFontTx/>
              <a:buChar char="•"/>
            </a:pPr>
            <a:r>
              <a:rPr lang="en-GB" dirty="0"/>
              <a:t> Use multiple trials per experimental condition</a:t>
            </a:r>
          </a:p>
          <a:p>
            <a:pPr>
              <a:buFontTx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4886325" y="225901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MTL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5456238" y="1500188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VIS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4295775" y="15001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IFG</a:t>
            </a:r>
          </a:p>
        </p:txBody>
      </p:sp>
      <p:sp>
        <p:nvSpPr>
          <p:cNvPr id="166917" name="Oval 5"/>
          <p:cNvSpPr>
            <a:spLocks noChangeArrowheads="1"/>
          </p:cNvSpPr>
          <p:nvPr/>
        </p:nvSpPr>
        <p:spPr bwMode="auto">
          <a:xfrm>
            <a:off x="5403850" y="1530350"/>
            <a:ext cx="652463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18" name="Oval 6"/>
          <p:cNvSpPr>
            <a:spLocks noChangeArrowheads="1"/>
          </p:cNvSpPr>
          <p:nvPr/>
        </p:nvSpPr>
        <p:spPr bwMode="auto">
          <a:xfrm>
            <a:off x="4230688" y="1530350"/>
            <a:ext cx="65246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19" name="Oval 7"/>
          <p:cNvSpPr>
            <a:spLocks noChangeArrowheads="1"/>
          </p:cNvSpPr>
          <p:nvPr/>
        </p:nvSpPr>
        <p:spPr bwMode="auto">
          <a:xfrm>
            <a:off x="4883150" y="2305050"/>
            <a:ext cx="650875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 flipH="1">
            <a:off x="4883150" y="1662113"/>
            <a:ext cx="455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 flipH="1">
            <a:off x="5273675" y="1804988"/>
            <a:ext cx="260350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5010150" y="40005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MTL</a:t>
            </a:r>
          </a:p>
        </p:txBody>
      </p: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5586413" y="323215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VIS</a:t>
            </a:r>
          </a:p>
        </p:txBody>
      </p:sp>
      <p:sp>
        <p:nvSpPr>
          <p:cNvPr id="166924" name="Text Box 12"/>
          <p:cNvSpPr txBox="1">
            <a:spLocks noChangeArrowheads="1"/>
          </p:cNvSpPr>
          <p:nvPr/>
        </p:nvSpPr>
        <p:spPr bwMode="auto">
          <a:xfrm>
            <a:off x="4425950" y="32321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IFG</a:t>
            </a:r>
          </a:p>
        </p:txBody>
      </p:sp>
      <p:sp>
        <p:nvSpPr>
          <p:cNvPr id="166925" name="Oval 13"/>
          <p:cNvSpPr>
            <a:spLocks noChangeArrowheads="1"/>
          </p:cNvSpPr>
          <p:nvPr/>
        </p:nvSpPr>
        <p:spPr bwMode="auto">
          <a:xfrm>
            <a:off x="5534025" y="3262313"/>
            <a:ext cx="652463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26" name="Oval 14"/>
          <p:cNvSpPr>
            <a:spLocks noChangeArrowheads="1"/>
          </p:cNvSpPr>
          <p:nvPr/>
        </p:nvSpPr>
        <p:spPr bwMode="auto">
          <a:xfrm>
            <a:off x="4360863" y="3262313"/>
            <a:ext cx="65246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27" name="Oval 15"/>
          <p:cNvSpPr>
            <a:spLocks noChangeArrowheads="1"/>
          </p:cNvSpPr>
          <p:nvPr/>
        </p:nvSpPr>
        <p:spPr bwMode="auto">
          <a:xfrm>
            <a:off x="5013325" y="4037013"/>
            <a:ext cx="650875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28" name="Line 16"/>
          <p:cNvSpPr>
            <a:spLocks noChangeShapeType="1"/>
          </p:cNvSpPr>
          <p:nvPr/>
        </p:nvSpPr>
        <p:spPr bwMode="auto">
          <a:xfrm flipH="1">
            <a:off x="5013325" y="3394075"/>
            <a:ext cx="455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29" name="Line 17"/>
          <p:cNvSpPr>
            <a:spLocks noChangeShapeType="1"/>
          </p:cNvSpPr>
          <p:nvPr/>
        </p:nvSpPr>
        <p:spPr bwMode="auto">
          <a:xfrm flipH="1">
            <a:off x="5403850" y="3536950"/>
            <a:ext cx="260350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30" name="Line 18"/>
          <p:cNvSpPr>
            <a:spLocks noChangeShapeType="1"/>
          </p:cNvSpPr>
          <p:nvPr/>
        </p:nvSpPr>
        <p:spPr bwMode="auto">
          <a:xfrm>
            <a:off x="4948238" y="3303588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31" name="Line 19"/>
          <p:cNvSpPr>
            <a:spLocks noChangeShapeType="1"/>
          </p:cNvSpPr>
          <p:nvPr/>
        </p:nvSpPr>
        <p:spPr bwMode="auto">
          <a:xfrm flipV="1">
            <a:off x="5534025" y="3589338"/>
            <a:ext cx="261938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32" name="Text Box 20"/>
          <p:cNvSpPr txBox="1">
            <a:spLocks noChangeArrowheads="1"/>
          </p:cNvSpPr>
          <p:nvPr/>
        </p:nvSpPr>
        <p:spPr bwMode="auto">
          <a:xfrm>
            <a:off x="7318375" y="225901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MTL</a:t>
            </a:r>
          </a:p>
        </p:txBody>
      </p:sp>
      <p:sp>
        <p:nvSpPr>
          <p:cNvPr id="166933" name="Text Box 21"/>
          <p:cNvSpPr txBox="1">
            <a:spLocks noChangeArrowheads="1"/>
          </p:cNvSpPr>
          <p:nvPr/>
        </p:nvSpPr>
        <p:spPr bwMode="auto">
          <a:xfrm>
            <a:off x="7869238" y="1500188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VIS</a:t>
            </a:r>
          </a:p>
        </p:txBody>
      </p:sp>
      <p:sp>
        <p:nvSpPr>
          <p:cNvPr id="166934" name="Text Box 22"/>
          <p:cNvSpPr txBox="1">
            <a:spLocks noChangeArrowheads="1"/>
          </p:cNvSpPr>
          <p:nvPr/>
        </p:nvSpPr>
        <p:spPr bwMode="auto">
          <a:xfrm>
            <a:off x="6708775" y="15001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IFG</a:t>
            </a:r>
          </a:p>
        </p:txBody>
      </p:sp>
      <p:sp>
        <p:nvSpPr>
          <p:cNvPr id="166935" name="Oval 23"/>
          <p:cNvSpPr>
            <a:spLocks noChangeArrowheads="1"/>
          </p:cNvSpPr>
          <p:nvPr/>
        </p:nvSpPr>
        <p:spPr bwMode="auto">
          <a:xfrm>
            <a:off x="7816850" y="1530350"/>
            <a:ext cx="652463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36" name="Oval 24"/>
          <p:cNvSpPr>
            <a:spLocks noChangeArrowheads="1"/>
          </p:cNvSpPr>
          <p:nvPr/>
        </p:nvSpPr>
        <p:spPr bwMode="auto">
          <a:xfrm>
            <a:off x="6643688" y="1530350"/>
            <a:ext cx="65246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37" name="Oval 25"/>
          <p:cNvSpPr>
            <a:spLocks noChangeArrowheads="1"/>
          </p:cNvSpPr>
          <p:nvPr/>
        </p:nvSpPr>
        <p:spPr bwMode="auto">
          <a:xfrm>
            <a:off x="7296150" y="2305050"/>
            <a:ext cx="650875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38" name="Line 26"/>
          <p:cNvSpPr>
            <a:spLocks noChangeShapeType="1"/>
          </p:cNvSpPr>
          <p:nvPr/>
        </p:nvSpPr>
        <p:spPr bwMode="auto">
          <a:xfrm>
            <a:off x="7296150" y="1662113"/>
            <a:ext cx="52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39" name="Line 27"/>
          <p:cNvSpPr>
            <a:spLocks noChangeShapeType="1"/>
          </p:cNvSpPr>
          <p:nvPr/>
        </p:nvSpPr>
        <p:spPr bwMode="auto">
          <a:xfrm>
            <a:off x="6969125" y="1876425"/>
            <a:ext cx="522288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40" name="Text Box 28"/>
          <p:cNvSpPr txBox="1">
            <a:spLocks noChangeArrowheads="1"/>
          </p:cNvSpPr>
          <p:nvPr/>
        </p:nvSpPr>
        <p:spPr bwMode="auto">
          <a:xfrm>
            <a:off x="7364413" y="392906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MTL</a:t>
            </a:r>
          </a:p>
        </p:txBody>
      </p:sp>
      <p:sp>
        <p:nvSpPr>
          <p:cNvPr id="166941" name="Text Box 29"/>
          <p:cNvSpPr txBox="1">
            <a:spLocks noChangeArrowheads="1"/>
          </p:cNvSpPr>
          <p:nvPr/>
        </p:nvSpPr>
        <p:spPr bwMode="auto">
          <a:xfrm>
            <a:off x="7934325" y="316230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VIS</a:t>
            </a:r>
          </a:p>
        </p:txBody>
      </p:sp>
      <p:sp>
        <p:nvSpPr>
          <p:cNvPr id="166942" name="Text Box 30"/>
          <p:cNvSpPr txBox="1">
            <a:spLocks noChangeArrowheads="1"/>
          </p:cNvSpPr>
          <p:nvPr/>
        </p:nvSpPr>
        <p:spPr bwMode="auto">
          <a:xfrm>
            <a:off x="6773863" y="315277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IFG</a:t>
            </a:r>
          </a:p>
        </p:txBody>
      </p:sp>
      <p:sp>
        <p:nvSpPr>
          <p:cNvPr id="166943" name="Oval 31"/>
          <p:cNvSpPr>
            <a:spLocks noChangeArrowheads="1"/>
          </p:cNvSpPr>
          <p:nvPr/>
        </p:nvSpPr>
        <p:spPr bwMode="auto">
          <a:xfrm>
            <a:off x="7881938" y="3192463"/>
            <a:ext cx="652462" cy="284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44" name="Oval 32"/>
          <p:cNvSpPr>
            <a:spLocks noChangeArrowheads="1"/>
          </p:cNvSpPr>
          <p:nvPr/>
        </p:nvSpPr>
        <p:spPr bwMode="auto">
          <a:xfrm>
            <a:off x="6708775" y="3192463"/>
            <a:ext cx="652463" cy="284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45" name="Oval 33"/>
          <p:cNvSpPr>
            <a:spLocks noChangeArrowheads="1"/>
          </p:cNvSpPr>
          <p:nvPr/>
        </p:nvSpPr>
        <p:spPr bwMode="auto">
          <a:xfrm>
            <a:off x="7361238" y="3965575"/>
            <a:ext cx="650875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46" name="Line 34"/>
          <p:cNvSpPr>
            <a:spLocks noChangeShapeType="1"/>
          </p:cNvSpPr>
          <p:nvPr/>
        </p:nvSpPr>
        <p:spPr bwMode="auto">
          <a:xfrm>
            <a:off x="7361238" y="3324225"/>
            <a:ext cx="52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47" name="Line 35"/>
          <p:cNvSpPr>
            <a:spLocks noChangeShapeType="1"/>
          </p:cNvSpPr>
          <p:nvPr/>
        </p:nvSpPr>
        <p:spPr bwMode="auto">
          <a:xfrm>
            <a:off x="7034213" y="3538538"/>
            <a:ext cx="522287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48" name="Line 36"/>
          <p:cNvSpPr>
            <a:spLocks noChangeShapeType="1"/>
          </p:cNvSpPr>
          <p:nvPr/>
        </p:nvSpPr>
        <p:spPr bwMode="auto">
          <a:xfrm flipH="1">
            <a:off x="7294563" y="3232150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49" name="Line 37"/>
          <p:cNvSpPr>
            <a:spLocks noChangeShapeType="1"/>
          </p:cNvSpPr>
          <p:nvPr/>
        </p:nvSpPr>
        <p:spPr bwMode="auto">
          <a:xfrm flipH="1" flipV="1">
            <a:off x="7164388" y="3517900"/>
            <a:ext cx="522287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50" name="Text Box 38"/>
          <p:cNvSpPr txBox="1">
            <a:spLocks noChangeArrowheads="1"/>
          </p:cNvSpPr>
          <p:nvPr/>
        </p:nvSpPr>
        <p:spPr bwMode="auto">
          <a:xfrm>
            <a:off x="5029200" y="5638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MTL</a:t>
            </a:r>
          </a:p>
        </p:txBody>
      </p:sp>
      <p:sp>
        <p:nvSpPr>
          <p:cNvPr id="166951" name="Text Box 39"/>
          <p:cNvSpPr txBox="1">
            <a:spLocks noChangeArrowheads="1"/>
          </p:cNvSpPr>
          <p:nvPr/>
        </p:nvSpPr>
        <p:spPr bwMode="auto">
          <a:xfrm>
            <a:off x="5586413" y="4875213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VIS</a:t>
            </a:r>
          </a:p>
        </p:txBody>
      </p:sp>
      <p:sp>
        <p:nvSpPr>
          <p:cNvPr id="166952" name="Text Box 40"/>
          <p:cNvSpPr txBox="1">
            <a:spLocks noChangeArrowheads="1"/>
          </p:cNvSpPr>
          <p:nvPr/>
        </p:nvSpPr>
        <p:spPr bwMode="auto">
          <a:xfrm>
            <a:off x="4425950" y="487521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IFG</a:t>
            </a:r>
          </a:p>
        </p:txBody>
      </p:sp>
      <p:sp>
        <p:nvSpPr>
          <p:cNvPr id="166953" name="Oval 41"/>
          <p:cNvSpPr>
            <a:spLocks noChangeArrowheads="1"/>
          </p:cNvSpPr>
          <p:nvPr/>
        </p:nvSpPr>
        <p:spPr bwMode="auto">
          <a:xfrm>
            <a:off x="5534025" y="4905375"/>
            <a:ext cx="652463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54" name="Oval 42"/>
          <p:cNvSpPr>
            <a:spLocks noChangeArrowheads="1"/>
          </p:cNvSpPr>
          <p:nvPr/>
        </p:nvSpPr>
        <p:spPr bwMode="auto">
          <a:xfrm>
            <a:off x="4360863" y="4905375"/>
            <a:ext cx="65246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55" name="Oval 43"/>
          <p:cNvSpPr>
            <a:spLocks noChangeArrowheads="1"/>
          </p:cNvSpPr>
          <p:nvPr/>
        </p:nvSpPr>
        <p:spPr bwMode="auto">
          <a:xfrm>
            <a:off x="5013325" y="5680075"/>
            <a:ext cx="650875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56" name="Line 44"/>
          <p:cNvSpPr>
            <a:spLocks noChangeShapeType="1"/>
          </p:cNvSpPr>
          <p:nvPr/>
        </p:nvSpPr>
        <p:spPr bwMode="auto">
          <a:xfrm flipH="1">
            <a:off x="5013325" y="5037138"/>
            <a:ext cx="455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57" name="Line 45"/>
          <p:cNvSpPr>
            <a:spLocks noChangeShapeType="1"/>
          </p:cNvSpPr>
          <p:nvPr/>
        </p:nvSpPr>
        <p:spPr bwMode="auto">
          <a:xfrm flipH="1">
            <a:off x="5403850" y="5180013"/>
            <a:ext cx="260350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58" name="Line 46"/>
          <p:cNvSpPr>
            <a:spLocks noChangeShapeType="1"/>
          </p:cNvSpPr>
          <p:nvPr/>
        </p:nvSpPr>
        <p:spPr bwMode="auto">
          <a:xfrm>
            <a:off x="4948238" y="4946650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59" name="Line 47"/>
          <p:cNvSpPr>
            <a:spLocks noChangeShapeType="1"/>
          </p:cNvSpPr>
          <p:nvPr/>
        </p:nvSpPr>
        <p:spPr bwMode="auto">
          <a:xfrm flipV="1">
            <a:off x="5534025" y="5232400"/>
            <a:ext cx="261938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60" name="Line 48"/>
          <p:cNvSpPr>
            <a:spLocks noChangeShapeType="1"/>
          </p:cNvSpPr>
          <p:nvPr/>
        </p:nvSpPr>
        <p:spPr bwMode="auto">
          <a:xfrm flipH="1" flipV="1">
            <a:off x="4881563" y="5160963"/>
            <a:ext cx="392112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61" name="Line 49"/>
          <p:cNvSpPr>
            <a:spLocks noChangeShapeType="1"/>
          </p:cNvSpPr>
          <p:nvPr/>
        </p:nvSpPr>
        <p:spPr bwMode="auto">
          <a:xfrm>
            <a:off x="4751388" y="5232400"/>
            <a:ext cx="392112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62" name="Text Box 50"/>
          <p:cNvSpPr txBox="1">
            <a:spLocks noChangeArrowheads="1"/>
          </p:cNvSpPr>
          <p:nvPr/>
        </p:nvSpPr>
        <p:spPr bwMode="auto">
          <a:xfrm>
            <a:off x="2268538" y="22621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MTL</a:t>
            </a:r>
          </a:p>
        </p:txBody>
      </p:sp>
      <p:sp>
        <p:nvSpPr>
          <p:cNvPr id="166963" name="Text Box 51"/>
          <p:cNvSpPr txBox="1">
            <a:spLocks noChangeArrowheads="1"/>
          </p:cNvSpPr>
          <p:nvPr/>
        </p:nvSpPr>
        <p:spPr bwMode="auto">
          <a:xfrm>
            <a:off x="2833688" y="1500188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VIS</a:t>
            </a:r>
          </a:p>
        </p:txBody>
      </p:sp>
      <p:sp>
        <p:nvSpPr>
          <p:cNvPr id="166964" name="Text Box 52"/>
          <p:cNvSpPr txBox="1">
            <a:spLocks noChangeArrowheads="1"/>
          </p:cNvSpPr>
          <p:nvPr/>
        </p:nvSpPr>
        <p:spPr bwMode="auto">
          <a:xfrm>
            <a:off x="1673225" y="148113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IFG</a:t>
            </a:r>
          </a:p>
        </p:txBody>
      </p:sp>
      <p:sp>
        <p:nvSpPr>
          <p:cNvPr id="166965" name="Oval 53"/>
          <p:cNvSpPr>
            <a:spLocks noChangeArrowheads="1"/>
          </p:cNvSpPr>
          <p:nvPr/>
        </p:nvSpPr>
        <p:spPr bwMode="auto">
          <a:xfrm>
            <a:off x="2782888" y="1530350"/>
            <a:ext cx="65246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66" name="Oval 54"/>
          <p:cNvSpPr>
            <a:spLocks noChangeArrowheads="1"/>
          </p:cNvSpPr>
          <p:nvPr/>
        </p:nvSpPr>
        <p:spPr bwMode="auto">
          <a:xfrm>
            <a:off x="1608138" y="1530350"/>
            <a:ext cx="65246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67" name="Oval 55"/>
          <p:cNvSpPr>
            <a:spLocks noChangeArrowheads="1"/>
          </p:cNvSpPr>
          <p:nvPr/>
        </p:nvSpPr>
        <p:spPr bwMode="auto">
          <a:xfrm>
            <a:off x="2260600" y="2305050"/>
            <a:ext cx="652463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68" name="Line 56"/>
          <p:cNvSpPr>
            <a:spLocks noChangeShapeType="1"/>
          </p:cNvSpPr>
          <p:nvPr/>
        </p:nvSpPr>
        <p:spPr bwMode="auto">
          <a:xfrm flipV="1">
            <a:off x="2730500" y="1804988"/>
            <a:ext cx="325438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69" name="Line 57"/>
          <p:cNvSpPr>
            <a:spLocks noChangeShapeType="1"/>
          </p:cNvSpPr>
          <p:nvPr/>
        </p:nvSpPr>
        <p:spPr bwMode="auto">
          <a:xfrm flipH="1" flipV="1">
            <a:off x="2143125" y="1804988"/>
            <a:ext cx="261938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70" name="Text Box 58"/>
          <p:cNvSpPr txBox="1">
            <a:spLocks noChangeArrowheads="1"/>
          </p:cNvSpPr>
          <p:nvPr/>
        </p:nvSpPr>
        <p:spPr bwMode="auto">
          <a:xfrm>
            <a:off x="1295400" y="1447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1</a:t>
            </a:r>
          </a:p>
        </p:txBody>
      </p:sp>
      <p:sp>
        <p:nvSpPr>
          <p:cNvPr id="166971" name="Text Box 59"/>
          <p:cNvSpPr txBox="1">
            <a:spLocks noChangeArrowheads="1"/>
          </p:cNvSpPr>
          <p:nvPr/>
        </p:nvSpPr>
        <p:spPr bwMode="auto">
          <a:xfrm>
            <a:off x="2343150" y="399097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MTL</a:t>
            </a:r>
          </a:p>
        </p:txBody>
      </p:sp>
      <p:sp>
        <p:nvSpPr>
          <p:cNvPr id="166972" name="Text Box 60"/>
          <p:cNvSpPr txBox="1">
            <a:spLocks noChangeArrowheads="1"/>
          </p:cNvSpPr>
          <p:nvPr/>
        </p:nvSpPr>
        <p:spPr bwMode="auto">
          <a:xfrm>
            <a:off x="2913063" y="323215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VIS</a:t>
            </a:r>
          </a:p>
        </p:txBody>
      </p:sp>
      <p:sp>
        <p:nvSpPr>
          <p:cNvPr id="166973" name="Text Box 61"/>
          <p:cNvSpPr txBox="1">
            <a:spLocks noChangeArrowheads="1"/>
          </p:cNvSpPr>
          <p:nvPr/>
        </p:nvSpPr>
        <p:spPr bwMode="auto">
          <a:xfrm>
            <a:off x="1752600" y="32321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IFG</a:t>
            </a:r>
          </a:p>
        </p:txBody>
      </p:sp>
      <p:sp>
        <p:nvSpPr>
          <p:cNvPr id="166974" name="Oval 62"/>
          <p:cNvSpPr>
            <a:spLocks noChangeArrowheads="1"/>
          </p:cNvSpPr>
          <p:nvPr/>
        </p:nvSpPr>
        <p:spPr bwMode="auto">
          <a:xfrm>
            <a:off x="2860675" y="3262313"/>
            <a:ext cx="652463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75" name="Oval 63"/>
          <p:cNvSpPr>
            <a:spLocks noChangeArrowheads="1"/>
          </p:cNvSpPr>
          <p:nvPr/>
        </p:nvSpPr>
        <p:spPr bwMode="auto">
          <a:xfrm>
            <a:off x="1687513" y="3262313"/>
            <a:ext cx="65246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76" name="Oval 64"/>
          <p:cNvSpPr>
            <a:spLocks noChangeArrowheads="1"/>
          </p:cNvSpPr>
          <p:nvPr/>
        </p:nvSpPr>
        <p:spPr bwMode="auto">
          <a:xfrm>
            <a:off x="2339975" y="4037013"/>
            <a:ext cx="650875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77" name="Line 65"/>
          <p:cNvSpPr>
            <a:spLocks noChangeShapeType="1"/>
          </p:cNvSpPr>
          <p:nvPr/>
        </p:nvSpPr>
        <p:spPr bwMode="auto">
          <a:xfrm flipV="1">
            <a:off x="2795588" y="3536950"/>
            <a:ext cx="327025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78" name="Line 66"/>
          <p:cNvSpPr>
            <a:spLocks noChangeShapeType="1"/>
          </p:cNvSpPr>
          <p:nvPr/>
        </p:nvSpPr>
        <p:spPr bwMode="auto">
          <a:xfrm flipH="1" flipV="1">
            <a:off x="2209800" y="3536950"/>
            <a:ext cx="260350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79" name="Line 67"/>
          <p:cNvSpPr>
            <a:spLocks noChangeShapeType="1"/>
          </p:cNvSpPr>
          <p:nvPr/>
        </p:nvSpPr>
        <p:spPr bwMode="auto">
          <a:xfrm flipH="1">
            <a:off x="2925763" y="3589338"/>
            <a:ext cx="327025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80" name="Line 68"/>
          <p:cNvSpPr>
            <a:spLocks noChangeShapeType="1"/>
          </p:cNvSpPr>
          <p:nvPr/>
        </p:nvSpPr>
        <p:spPr bwMode="auto">
          <a:xfrm>
            <a:off x="2078038" y="3589338"/>
            <a:ext cx="261937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81" name="Text Box 69"/>
          <p:cNvSpPr txBox="1">
            <a:spLocks noChangeArrowheads="1"/>
          </p:cNvSpPr>
          <p:nvPr/>
        </p:nvSpPr>
        <p:spPr bwMode="auto">
          <a:xfrm>
            <a:off x="1347788" y="31956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2</a:t>
            </a:r>
          </a:p>
        </p:txBody>
      </p:sp>
      <p:sp>
        <p:nvSpPr>
          <p:cNvPr id="166982" name="Text Box 70"/>
          <p:cNvSpPr txBox="1">
            <a:spLocks noChangeArrowheads="1"/>
          </p:cNvSpPr>
          <p:nvPr/>
        </p:nvSpPr>
        <p:spPr bwMode="auto">
          <a:xfrm>
            <a:off x="3956050" y="14827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3</a:t>
            </a:r>
          </a:p>
        </p:txBody>
      </p:sp>
      <p:sp>
        <p:nvSpPr>
          <p:cNvPr id="166983" name="Text Box 71"/>
          <p:cNvSpPr txBox="1">
            <a:spLocks noChangeArrowheads="1"/>
          </p:cNvSpPr>
          <p:nvPr/>
        </p:nvSpPr>
        <p:spPr bwMode="auto">
          <a:xfrm>
            <a:off x="4033838" y="32321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4</a:t>
            </a:r>
          </a:p>
        </p:txBody>
      </p:sp>
      <p:sp>
        <p:nvSpPr>
          <p:cNvPr id="166984" name="Text Box 72"/>
          <p:cNvSpPr txBox="1">
            <a:spLocks noChangeArrowheads="1"/>
          </p:cNvSpPr>
          <p:nvPr/>
        </p:nvSpPr>
        <p:spPr bwMode="auto">
          <a:xfrm>
            <a:off x="6303963" y="14827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5</a:t>
            </a:r>
          </a:p>
        </p:txBody>
      </p:sp>
      <p:sp>
        <p:nvSpPr>
          <p:cNvPr id="166985" name="Text Box 73"/>
          <p:cNvSpPr txBox="1">
            <a:spLocks noChangeArrowheads="1"/>
          </p:cNvSpPr>
          <p:nvPr/>
        </p:nvSpPr>
        <p:spPr bwMode="auto">
          <a:xfrm>
            <a:off x="6381750" y="3162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6</a:t>
            </a:r>
          </a:p>
        </p:txBody>
      </p:sp>
      <p:sp>
        <p:nvSpPr>
          <p:cNvPr id="166986" name="Text Box 74"/>
          <p:cNvSpPr txBox="1">
            <a:spLocks noChangeArrowheads="1"/>
          </p:cNvSpPr>
          <p:nvPr/>
        </p:nvSpPr>
        <p:spPr bwMode="auto">
          <a:xfrm>
            <a:off x="4098925" y="48752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7</a:t>
            </a:r>
          </a:p>
        </p:txBody>
      </p:sp>
      <p:sp>
        <p:nvSpPr>
          <p:cNvPr id="166987" name="Text Box 75"/>
          <p:cNvSpPr txBox="1">
            <a:spLocks noChangeArrowheads="1"/>
          </p:cNvSpPr>
          <p:nvPr/>
        </p:nvSpPr>
        <p:spPr bwMode="auto">
          <a:xfrm>
            <a:off x="228600" y="1676400"/>
            <a:ext cx="95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Master-</a:t>
            </a:r>
          </a:p>
          <a:p>
            <a:r>
              <a:rPr lang="en-GB"/>
              <a:t>Slave</a:t>
            </a:r>
          </a:p>
        </p:txBody>
      </p:sp>
      <p:sp>
        <p:nvSpPr>
          <p:cNvPr id="166988" name="Text Box 76"/>
          <p:cNvSpPr txBox="1">
            <a:spLocks noChangeArrowheads="1"/>
          </p:cNvSpPr>
          <p:nvPr/>
        </p:nvSpPr>
        <p:spPr bwMode="auto">
          <a:xfrm>
            <a:off x="228600" y="3505200"/>
            <a:ext cx="1416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Partial</a:t>
            </a:r>
          </a:p>
          <a:p>
            <a:r>
              <a:rPr lang="en-GB"/>
              <a:t>Mutual</a:t>
            </a:r>
          </a:p>
          <a:p>
            <a:r>
              <a:rPr lang="en-GB"/>
              <a:t>Entrainment</a:t>
            </a:r>
          </a:p>
        </p:txBody>
      </p:sp>
      <p:sp>
        <p:nvSpPr>
          <p:cNvPr id="166989" name="Text Box 77"/>
          <p:cNvSpPr txBox="1">
            <a:spLocks noChangeArrowheads="1"/>
          </p:cNvSpPr>
          <p:nvPr/>
        </p:nvSpPr>
        <p:spPr bwMode="auto">
          <a:xfrm>
            <a:off x="2743200" y="5105400"/>
            <a:ext cx="1416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Total</a:t>
            </a:r>
          </a:p>
          <a:p>
            <a:r>
              <a:rPr lang="en-GB"/>
              <a:t>Mutual</a:t>
            </a:r>
          </a:p>
          <a:p>
            <a:r>
              <a:rPr lang="en-GB"/>
              <a:t>Entrainment</a:t>
            </a:r>
          </a:p>
        </p:txBody>
      </p:sp>
      <p:sp>
        <p:nvSpPr>
          <p:cNvPr id="166990" name="Text Box 78"/>
          <p:cNvSpPr txBox="1">
            <a:spLocks noChangeArrowheads="1"/>
          </p:cNvSpPr>
          <p:nvPr/>
        </p:nvSpPr>
        <p:spPr bwMode="auto">
          <a:xfrm>
            <a:off x="1752600" y="5334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MTL Master</a:t>
            </a:r>
          </a:p>
        </p:txBody>
      </p:sp>
      <p:sp>
        <p:nvSpPr>
          <p:cNvPr id="166991" name="Text Box 79"/>
          <p:cNvSpPr txBox="1">
            <a:spLocks noChangeArrowheads="1"/>
          </p:cNvSpPr>
          <p:nvPr/>
        </p:nvSpPr>
        <p:spPr bwMode="auto">
          <a:xfrm>
            <a:off x="4495800" y="53340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VIS Master</a:t>
            </a:r>
          </a:p>
        </p:txBody>
      </p:sp>
      <p:sp>
        <p:nvSpPr>
          <p:cNvPr id="166992" name="Text Box 80"/>
          <p:cNvSpPr txBox="1">
            <a:spLocks noChangeArrowheads="1"/>
          </p:cNvSpPr>
          <p:nvPr/>
        </p:nvSpPr>
        <p:spPr bwMode="auto">
          <a:xfrm>
            <a:off x="7010400" y="5334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IFG Master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593725" y="285591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LogEv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4267200" y="55626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Model</a:t>
            </a:r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1139825"/>
            <a:ext cx="645795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43042" y="357166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Bayesian Model Comparison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215082"/>
            <a:ext cx="717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Penny et al, Comparing Dynamic Causal Models, </a:t>
            </a:r>
            <a:r>
              <a:rPr lang="en-GB" i="1" dirty="0" err="1" smtClean="0"/>
              <a:t>Neuroimage</a:t>
            </a:r>
            <a:r>
              <a:rPr lang="en-GB" i="1" dirty="0" smtClean="0"/>
              <a:t>, 2004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46300" y="1624013"/>
            <a:ext cx="4702175" cy="3773487"/>
            <a:chOff x="1432" y="383"/>
            <a:chExt cx="2962" cy="2377"/>
          </a:xfrm>
        </p:grpSpPr>
        <p:sp>
          <p:nvSpPr>
            <p:cNvPr id="162819" name="Text Box 3"/>
            <p:cNvSpPr txBox="1">
              <a:spLocks noChangeArrowheads="1"/>
            </p:cNvSpPr>
            <p:nvPr/>
          </p:nvSpPr>
          <p:spPr bwMode="auto">
            <a:xfrm>
              <a:off x="2560" y="242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MTL</a:t>
              </a:r>
            </a:p>
          </p:txBody>
        </p:sp>
        <p:sp>
          <p:nvSpPr>
            <p:cNvPr id="162820" name="Text Box 4"/>
            <p:cNvSpPr txBox="1">
              <a:spLocks noChangeArrowheads="1"/>
            </p:cNvSpPr>
            <p:nvPr/>
          </p:nvSpPr>
          <p:spPr bwMode="auto">
            <a:xfrm>
              <a:off x="2952" y="1344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VIS</a:t>
              </a:r>
            </a:p>
          </p:txBody>
        </p:sp>
        <p:sp>
          <p:nvSpPr>
            <p:cNvPr id="162821" name="Text Box 5"/>
            <p:cNvSpPr txBox="1">
              <a:spLocks noChangeArrowheads="1"/>
            </p:cNvSpPr>
            <p:nvPr/>
          </p:nvSpPr>
          <p:spPr bwMode="auto">
            <a:xfrm>
              <a:off x="1544" y="1344"/>
              <a:ext cx="4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/>
                <a:t>IFG</a:t>
              </a:r>
            </a:p>
          </p:txBody>
        </p:sp>
        <p:sp>
          <p:nvSpPr>
            <p:cNvPr id="162822" name="Oval 6"/>
            <p:cNvSpPr>
              <a:spLocks noChangeArrowheads="1"/>
            </p:cNvSpPr>
            <p:nvPr/>
          </p:nvSpPr>
          <p:spPr bwMode="auto">
            <a:xfrm>
              <a:off x="2888" y="1267"/>
              <a:ext cx="600" cy="4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2823" name="Oval 7"/>
            <p:cNvSpPr>
              <a:spLocks noChangeArrowheads="1"/>
            </p:cNvSpPr>
            <p:nvPr/>
          </p:nvSpPr>
          <p:spPr bwMode="auto">
            <a:xfrm>
              <a:off x="1432" y="1291"/>
              <a:ext cx="600" cy="4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2824" name="Oval 8"/>
            <p:cNvSpPr>
              <a:spLocks noChangeArrowheads="1"/>
            </p:cNvSpPr>
            <p:nvPr/>
          </p:nvSpPr>
          <p:spPr bwMode="auto">
            <a:xfrm>
              <a:off x="2456" y="2352"/>
              <a:ext cx="600" cy="4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2825" name="Line 9"/>
            <p:cNvSpPr>
              <a:spLocks noChangeShapeType="1"/>
            </p:cNvSpPr>
            <p:nvPr/>
          </p:nvSpPr>
          <p:spPr bwMode="auto">
            <a:xfrm flipH="1">
              <a:off x="2024" y="1464"/>
              <a:ext cx="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2826" name="Line 10"/>
            <p:cNvSpPr>
              <a:spLocks noChangeShapeType="1"/>
            </p:cNvSpPr>
            <p:nvPr/>
          </p:nvSpPr>
          <p:spPr bwMode="auto">
            <a:xfrm flipH="1">
              <a:off x="2792" y="1656"/>
              <a:ext cx="240" cy="7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2827" name="Text Box 11"/>
            <p:cNvSpPr txBox="1">
              <a:spLocks noChangeArrowheads="1"/>
            </p:cNvSpPr>
            <p:nvPr/>
          </p:nvSpPr>
          <p:spPr bwMode="auto">
            <a:xfrm>
              <a:off x="2944" y="2016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2.89</a:t>
              </a:r>
            </a:p>
          </p:txBody>
        </p:sp>
        <p:sp>
          <p:nvSpPr>
            <p:cNvPr id="162828" name="Text Box 12"/>
            <p:cNvSpPr txBox="1">
              <a:spLocks noChangeArrowheads="1"/>
            </p:cNvSpPr>
            <p:nvPr/>
          </p:nvSpPr>
          <p:spPr bwMode="auto">
            <a:xfrm>
              <a:off x="2136" y="1176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2.46</a:t>
              </a:r>
            </a:p>
          </p:txBody>
        </p:sp>
        <p:sp>
          <p:nvSpPr>
            <p:cNvPr id="162829" name="Line 13"/>
            <p:cNvSpPr>
              <a:spLocks noChangeShapeType="1"/>
            </p:cNvSpPr>
            <p:nvPr/>
          </p:nvSpPr>
          <p:spPr bwMode="auto">
            <a:xfrm>
              <a:off x="2968" y="1848"/>
              <a:ext cx="105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2830" name="Text Box 14"/>
            <p:cNvSpPr txBox="1">
              <a:spLocks noChangeArrowheads="1"/>
            </p:cNvSpPr>
            <p:nvPr/>
          </p:nvSpPr>
          <p:spPr bwMode="auto">
            <a:xfrm>
              <a:off x="3998" y="1887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0.89</a:t>
              </a:r>
            </a:p>
          </p:txBody>
        </p:sp>
        <p:sp>
          <p:nvSpPr>
            <p:cNvPr id="162831" name="Line 15"/>
            <p:cNvSpPr>
              <a:spLocks noChangeShapeType="1"/>
            </p:cNvSpPr>
            <p:nvPr/>
          </p:nvSpPr>
          <p:spPr bwMode="auto">
            <a:xfrm flipV="1">
              <a:off x="2616" y="624"/>
              <a:ext cx="24" cy="8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2832" name="Text Box 16"/>
            <p:cNvSpPr txBox="1">
              <a:spLocks noChangeArrowheads="1"/>
            </p:cNvSpPr>
            <p:nvPr/>
          </p:nvSpPr>
          <p:spPr bwMode="auto">
            <a:xfrm>
              <a:off x="2430" y="383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0.77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14414" y="785794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Estimated parameter values: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contr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-196850"/>
            <a:ext cx="9140825" cy="6854825"/>
          </a:xfrm>
          <a:prstGeom prst="rect">
            <a:avLst/>
          </a:prstGeom>
          <a:noFill/>
        </p:spPr>
      </p:pic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4518025" y="6221413"/>
            <a:ext cx="1287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MTL</a:t>
            </a:r>
            <a:r>
              <a:rPr lang="en-GB"/>
              <a:t>-</a:t>
            </a:r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VIS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 rot="-5400000">
            <a:off x="1254126" y="3046412"/>
            <a:ext cx="1287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IFG</a:t>
            </a:r>
            <a:r>
              <a:rPr lang="en-GB"/>
              <a:t>-</a:t>
            </a:r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VIS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65125" y="722313"/>
            <a:ext cx="92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Control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mem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184150"/>
            <a:ext cx="9140825" cy="6854825"/>
          </a:xfrm>
          <a:prstGeom prst="rect">
            <a:avLst/>
          </a:prstGeom>
          <a:noFill/>
        </p:spPr>
      </p:pic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4518025" y="6221413"/>
            <a:ext cx="1287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MTL</a:t>
            </a:r>
            <a:r>
              <a:rPr lang="en-GB"/>
              <a:t>-</a:t>
            </a:r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VIS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 rot="-5400000">
            <a:off x="1254126" y="3046412"/>
            <a:ext cx="1287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IFG</a:t>
            </a:r>
            <a:r>
              <a:rPr lang="en-GB"/>
              <a:t>-</a:t>
            </a:r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VIS</a:t>
            </a: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441325" y="95091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D:\home\wpenny\fil\dcm-phase\resubmission\figures\Slid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793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agreement with spike-LFP recordings by Jones &amp; Wilson, </a:t>
            </a:r>
            <a:r>
              <a:rPr lang="en-GB" dirty="0" err="1" smtClean="0"/>
              <a:t>PLoS</a:t>
            </a:r>
            <a:r>
              <a:rPr lang="en-GB" dirty="0" smtClean="0"/>
              <a:t> </a:t>
            </a:r>
            <a:r>
              <a:rPr lang="en-GB" dirty="0" err="1" smtClean="0"/>
              <a:t>Biol</a:t>
            </a:r>
            <a:r>
              <a:rPr lang="en-GB" dirty="0" smtClean="0"/>
              <a:t> 2005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500166" y="785794"/>
            <a:ext cx="59170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/>
              <a:t>For studying synchronization among brain regions </a:t>
            </a:r>
          </a:p>
          <a:p>
            <a:r>
              <a:rPr lang="en-GB" dirty="0" smtClean="0"/>
              <a:t>Relate change of phase in one region to phase in others</a:t>
            </a:r>
            <a:endParaRPr lang="en-GB" dirty="0"/>
          </a:p>
        </p:txBody>
      </p:sp>
      <p:grpSp>
        <p:nvGrpSpPr>
          <p:cNvPr id="2" name="Group 16"/>
          <p:cNvGrpSpPr/>
          <p:nvPr/>
        </p:nvGrpSpPr>
        <p:grpSpPr>
          <a:xfrm>
            <a:off x="1143000" y="1981200"/>
            <a:ext cx="6434138" cy="4710113"/>
            <a:chOff x="1143000" y="1981200"/>
            <a:chExt cx="6434138" cy="4710113"/>
          </a:xfrm>
        </p:grpSpPr>
        <p:pic>
          <p:nvPicPr>
            <p:cNvPr id="88066" name="Picture 2" descr="torus_fi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2362200"/>
              <a:ext cx="2422525" cy="1638300"/>
            </a:xfrm>
            <a:prstGeom prst="rect">
              <a:avLst/>
            </a:prstGeom>
            <a:noFill/>
          </p:spPr>
        </p:pic>
        <p:pic>
          <p:nvPicPr>
            <p:cNvPr id="88067" name="Picture 3" descr="torus_fi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6600" y="4724400"/>
              <a:ext cx="2395538" cy="1620838"/>
            </a:xfrm>
            <a:prstGeom prst="rect">
              <a:avLst/>
            </a:prstGeom>
            <a:noFill/>
          </p:spPr>
        </p:pic>
        <p:pic>
          <p:nvPicPr>
            <p:cNvPr id="88068" name="Picture 4" descr="torus_fi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2286000"/>
              <a:ext cx="2395538" cy="1620838"/>
            </a:xfrm>
            <a:prstGeom prst="rect">
              <a:avLst/>
            </a:prstGeom>
            <a:noFill/>
          </p:spPr>
        </p:pic>
        <p:sp>
          <p:nvSpPr>
            <p:cNvPr id="88072" name="Line 8"/>
            <p:cNvSpPr>
              <a:spLocks noChangeShapeType="1"/>
            </p:cNvSpPr>
            <p:nvPr/>
          </p:nvSpPr>
          <p:spPr bwMode="auto">
            <a:xfrm flipV="1">
              <a:off x="5410200" y="3886200"/>
              <a:ext cx="6096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8073" name="Line 9"/>
            <p:cNvSpPr>
              <a:spLocks noChangeShapeType="1"/>
            </p:cNvSpPr>
            <p:nvPr/>
          </p:nvSpPr>
          <p:spPr bwMode="auto">
            <a:xfrm flipH="1" flipV="1">
              <a:off x="3048000" y="3962400"/>
              <a:ext cx="533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8074" name="Line 10"/>
            <p:cNvSpPr>
              <a:spLocks noChangeShapeType="1"/>
            </p:cNvSpPr>
            <p:nvPr/>
          </p:nvSpPr>
          <p:spPr bwMode="auto">
            <a:xfrm>
              <a:off x="2514600" y="4114800"/>
              <a:ext cx="6096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8075" name="Line 11"/>
            <p:cNvSpPr>
              <a:spLocks noChangeShapeType="1"/>
            </p:cNvSpPr>
            <p:nvPr/>
          </p:nvSpPr>
          <p:spPr bwMode="auto">
            <a:xfrm flipH="1">
              <a:off x="5715000" y="4038600"/>
              <a:ext cx="7620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8076" name="Text Box 12"/>
            <p:cNvSpPr txBox="1">
              <a:spLocks noChangeArrowheads="1"/>
            </p:cNvSpPr>
            <p:nvPr/>
          </p:nvSpPr>
          <p:spPr bwMode="auto">
            <a:xfrm>
              <a:off x="1736725" y="2017713"/>
              <a:ext cx="1098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Region 1</a:t>
              </a:r>
            </a:p>
          </p:txBody>
        </p:sp>
        <p:sp>
          <p:nvSpPr>
            <p:cNvPr id="88077" name="Text Box 13"/>
            <p:cNvSpPr txBox="1">
              <a:spLocks noChangeArrowheads="1"/>
            </p:cNvSpPr>
            <p:nvPr/>
          </p:nvSpPr>
          <p:spPr bwMode="auto">
            <a:xfrm>
              <a:off x="4038600" y="6324600"/>
              <a:ext cx="1098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Region 3</a:t>
              </a:r>
            </a:p>
          </p:txBody>
        </p:sp>
        <p:sp>
          <p:nvSpPr>
            <p:cNvPr id="88078" name="Text Box 14"/>
            <p:cNvSpPr txBox="1">
              <a:spLocks noChangeArrowheads="1"/>
            </p:cNvSpPr>
            <p:nvPr/>
          </p:nvSpPr>
          <p:spPr bwMode="auto">
            <a:xfrm>
              <a:off x="5943600" y="1981200"/>
              <a:ext cx="1098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Region 2</a:t>
              </a:r>
            </a:p>
          </p:txBody>
        </p:sp>
        <p:sp>
          <p:nvSpPr>
            <p:cNvPr id="88079" name="Text Box 15"/>
            <p:cNvSpPr txBox="1">
              <a:spLocks noChangeArrowheads="1"/>
            </p:cNvSpPr>
            <p:nvPr/>
          </p:nvSpPr>
          <p:spPr bwMode="auto">
            <a:xfrm>
              <a:off x="6156325" y="4379913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?</a:t>
              </a:r>
            </a:p>
          </p:txBody>
        </p:sp>
        <p:sp>
          <p:nvSpPr>
            <p:cNvPr id="88080" name="Text Box 16"/>
            <p:cNvSpPr txBox="1">
              <a:spLocks noChangeArrowheads="1"/>
            </p:cNvSpPr>
            <p:nvPr/>
          </p:nvSpPr>
          <p:spPr bwMode="auto">
            <a:xfrm>
              <a:off x="2346325" y="4532313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?</a:t>
              </a:r>
            </a:p>
          </p:txBody>
        </p:sp>
      </p:grpSp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357158" y="5643578"/>
          <a:ext cx="2508250" cy="681038"/>
        </p:xfrm>
        <a:graphic>
          <a:graphicData uri="http://schemas.openxmlformats.org/presentationml/2006/ole">
            <p:oleObj spid="_x0000_s147458" name="Equation" r:id="rId5" imgW="1307880" imgH="3553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5375" y="1262062"/>
            <a:ext cx="6953250" cy="4333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676400" y="304800"/>
            <a:ext cx="46875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/>
              <a:t>Connection to Neurobiology:</a:t>
            </a:r>
          </a:p>
          <a:p>
            <a:r>
              <a:rPr lang="en-GB" sz="2400" dirty="0" err="1" smtClean="0"/>
              <a:t>Septo-Hippocampal</a:t>
            </a:r>
            <a:r>
              <a:rPr lang="en-GB" sz="2400" dirty="0" smtClean="0"/>
              <a:t> </a:t>
            </a:r>
            <a:r>
              <a:rPr lang="en-GB" sz="2400" dirty="0"/>
              <a:t>theta rhythm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71472" y="1857364"/>
            <a:ext cx="3801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i="1" dirty="0"/>
              <a:t>Denham et al. </a:t>
            </a:r>
            <a:r>
              <a:rPr lang="en-GB" i="1" dirty="0" smtClean="0"/>
              <a:t>Hippocampus. 2000</a:t>
            </a:r>
            <a:r>
              <a:rPr lang="en-GB" dirty="0"/>
              <a:t>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214942" y="2071678"/>
            <a:ext cx="3379788" cy="3643312"/>
            <a:chOff x="3264" y="935"/>
            <a:chExt cx="2129" cy="2295"/>
          </a:xfrm>
        </p:grpSpPr>
        <p:pic>
          <p:nvPicPr>
            <p:cNvPr id="706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" y="1152"/>
              <a:ext cx="2129" cy="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3830" y="935"/>
              <a:ext cx="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Hippocampus</a:t>
              </a:r>
            </a:p>
          </p:txBody>
        </p:sp>
        <p:sp>
          <p:nvSpPr>
            <p:cNvPr id="70663" name="Text Box 7"/>
            <p:cNvSpPr txBox="1">
              <a:spLocks noChangeArrowheads="1"/>
            </p:cNvSpPr>
            <p:nvPr/>
          </p:nvSpPr>
          <p:spPr bwMode="auto">
            <a:xfrm>
              <a:off x="4310" y="2999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Septum</a:t>
              </a:r>
            </a:p>
          </p:txBody>
        </p:sp>
      </p:grpSp>
      <p:graphicFrame>
        <p:nvGraphicFramePr>
          <p:cNvPr id="70665" name="Object 9"/>
          <p:cNvGraphicFramePr>
            <a:graphicFrameLocks noChangeAspect="1"/>
          </p:cNvGraphicFramePr>
          <p:nvPr/>
        </p:nvGraphicFramePr>
        <p:xfrm>
          <a:off x="500034" y="2643182"/>
          <a:ext cx="3657600" cy="2463800"/>
        </p:xfrm>
        <a:graphic>
          <a:graphicData uri="http://schemas.openxmlformats.org/presentationml/2006/ole">
            <p:oleObj spid="_x0000_s100354" name="Equation" r:id="rId4" imgW="2412720" imgH="1625400" progId="">
              <p:embed/>
            </p:oleObj>
          </a:graphicData>
        </a:graphic>
      </p:graphicFrame>
      <p:graphicFrame>
        <p:nvGraphicFramePr>
          <p:cNvPr id="70666" name="Object 10"/>
          <p:cNvGraphicFramePr>
            <a:graphicFrameLocks noChangeAspect="1"/>
          </p:cNvGraphicFramePr>
          <p:nvPr/>
        </p:nvGraphicFramePr>
        <p:xfrm>
          <a:off x="5257800" y="2514600"/>
          <a:ext cx="254000" cy="381000"/>
        </p:xfrm>
        <a:graphic>
          <a:graphicData uri="http://schemas.openxmlformats.org/presentationml/2006/ole">
            <p:oleObj spid="_x0000_s100355" name="Equation" r:id="rId5" imgW="152280" imgH="228600" progId="">
              <p:embed/>
            </p:oleObj>
          </a:graphicData>
        </a:graphic>
      </p:graphicFrame>
      <p:graphicFrame>
        <p:nvGraphicFramePr>
          <p:cNvPr id="70667" name="Object 11"/>
          <p:cNvGraphicFramePr>
            <a:graphicFrameLocks noChangeAspect="1"/>
          </p:cNvGraphicFramePr>
          <p:nvPr/>
        </p:nvGraphicFramePr>
        <p:xfrm>
          <a:off x="6400800" y="3124200"/>
          <a:ext cx="274638" cy="381000"/>
        </p:xfrm>
        <a:graphic>
          <a:graphicData uri="http://schemas.openxmlformats.org/presentationml/2006/ole">
            <p:oleObj spid="_x0000_s100356" name="Equation" r:id="rId6" imgW="164880" imgH="228600" progId="">
              <p:embed/>
            </p:oleObj>
          </a:graphicData>
        </a:graphic>
      </p:graphicFrame>
      <p:graphicFrame>
        <p:nvGraphicFramePr>
          <p:cNvPr id="70668" name="Object 12"/>
          <p:cNvGraphicFramePr>
            <a:graphicFrameLocks noChangeAspect="1"/>
          </p:cNvGraphicFramePr>
          <p:nvPr/>
        </p:nvGraphicFramePr>
        <p:xfrm>
          <a:off x="7162800" y="3048000"/>
          <a:ext cx="274638" cy="381000"/>
        </p:xfrm>
        <a:graphic>
          <a:graphicData uri="http://schemas.openxmlformats.org/presentationml/2006/ole">
            <p:oleObj spid="_x0000_s100357" name="Equation" r:id="rId7" imgW="164880" imgH="228600" progId="">
              <p:embed/>
            </p:oleObj>
          </a:graphicData>
        </a:graphic>
      </p:graphicFrame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500034" y="5500702"/>
            <a:ext cx="287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Wilson-Cowan style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13" y="847725"/>
            <a:ext cx="67341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862013"/>
            <a:ext cx="67151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447800" y="304800"/>
            <a:ext cx="318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Four-dimensional state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473392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990600"/>
            <a:ext cx="3379788" cy="3643313"/>
            <a:chOff x="3264" y="935"/>
            <a:chExt cx="2129" cy="2295"/>
          </a:xfrm>
        </p:grpSpPr>
        <p:pic>
          <p:nvPicPr>
            <p:cNvPr id="7168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" y="1152"/>
              <a:ext cx="2129" cy="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686" name="Text Box 6"/>
            <p:cNvSpPr txBox="1">
              <a:spLocks noChangeArrowheads="1"/>
            </p:cNvSpPr>
            <p:nvPr/>
          </p:nvSpPr>
          <p:spPr bwMode="auto">
            <a:xfrm>
              <a:off x="3830" y="935"/>
              <a:ext cx="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Hippocampus</a:t>
              </a:r>
            </a:p>
          </p:txBody>
        </p:sp>
        <p:sp>
          <p:nvSpPr>
            <p:cNvPr id="71687" name="Text Box 7"/>
            <p:cNvSpPr txBox="1">
              <a:spLocks noChangeArrowheads="1"/>
            </p:cNvSpPr>
            <p:nvPr/>
          </p:nvSpPr>
          <p:spPr bwMode="auto">
            <a:xfrm>
              <a:off x="4310" y="2999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Septum</a:t>
              </a:r>
            </a:p>
          </p:txBody>
        </p:sp>
      </p:grp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593725" y="28559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66FF"/>
                </a:solidFill>
              </a:rPr>
              <a:t>A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4038600" y="44196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66FF"/>
                </a:solidFill>
              </a:rPr>
              <a:t>A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2498725" y="37703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6858000" y="6248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3352800" y="228600"/>
            <a:ext cx="3071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/>
              <a:t>Hopf Bifurcation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1600200"/>
            <a:ext cx="4876800" cy="4327525"/>
          </a:xfrm>
          <a:noFill/>
          <a:ln/>
        </p:spPr>
      </p:pic>
      <p:graphicFrame>
        <p:nvGraphicFramePr>
          <p:cNvPr id="84995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2667000" y="990600"/>
          <a:ext cx="4038600" cy="598488"/>
        </p:xfrm>
        <a:graphic>
          <a:graphicData uri="http://schemas.openxmlformats.org/presentationml/2006/ole">
            <p:oleObj spid="_x0000_s101378" name="Equation" r:id="rId4" imgW="1371600" imgH="203040" progId="Equation.3">
              <p:embed/>
            </p:oleObj>
          </a:graphicData>
        </a:graphic>
      </p:graphicFrame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822325" y="341313"/>
            <a:ext cx="79304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For a generic </a:t>
            </a:r>
            <a:r>
              <a:rPr lang="en-GB" dirty="0" err="1"/>
              <a:t>Hopf</a:t>
            </a:r>
            <a:r>
              <a:rPr lang="en-GB" dirty="0"/>
              <a:t> bifurcation (</a:t>
            </a:r>
            <a:r>
              <a:rPr lang="en-GB" dirty="0" err="1" smtClean="0"/>
              <a:t>Ermentrout</a:t>
            </a:r>
            <a:r>
              <a:rPr lang="en-GB" dirty="0" smtClean="0"/>
              <a:t> </a:t>
            </a:r>
            <a:r>
              <a:rPr lang="en-GB" dirty="0"/>
              <a:t>&amp; </a:t>
            </a:r>
            <a:r>
              <a:rPr lang="en-GB" dirty="0" err="1" smtClean="0"/>
              <a:t>Kopell</a:t>
            </a:r>
            <a:r>
              <a:rPr lang="en-GB" dirty="0" smtClean="0"/>
              <a:t>, SIAM </a:t>
            </a:r>
            <a:r>
              <a:rPr lang="en-GB" dirty="0" err="1" smtClean="0"/>
              <a:t>Appl</a:t>
            </a:r>
            <a:r>
              <a:rPr lang="en-GB" dirty="0" smtClean="0"/>
              <a:t> Math, 1990)</a:t>
            </a:r>
            <a:endParaRPr lang="en-GB" dirty="0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0" y="6215082"/>
            <a:ext cx="9315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See </a:t>
            </a:r>
            <a:r>
              <a:rPr lang="en-GB" i="1" dirty="0"/>
              <a:t>Brown et al. </a:t>
            </a:r>
            <a:r>
              <a:rPr lang="en-GB" i="1" dirty="0" smtClean="0"/>
              <a:t>Neural Computation, 2004</a:t>
            </a:r>
            <a:r>
              <a:rPr lang="en-GB" dirty="0" smtClean="0"/>
              <a:t> </a:t>
            </a:r>
            <a:r>
              <a:rPr lang="en-GB" dirty="0"/>
              <a:t>for </a:t>
            </a:r>
            <a:r>
              <a:rPr lang="en-GB" dirty="0" err="1"/>
              <a:t>PRCs</a:t>
            </a:r>
            <a:r>
              <a:rPr lang="en-GB" dirty="0"/>
              <a:t> corresponding to other bifurcations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990600" y="1905000"/>
          <a:ext cx="6121400" cy="915988"/>
        </p:xfrm>
        <a:graphic>
          <a:graphicData uri="http://schemas.openxmlformats.org/presentationml/2006/ole">
            <p:oleObj spid="_x0000_s102402" name="Equation" r:id="rId3" imgW="2882880" imgH="431640" progId="">
              <p:embed/>
            </p:oleObj>
          </a:graphicData>
        </a:graphic>
      </p:graphicFrame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209800" y="4953000"/>
            <a:ext cx="609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2270125" y="4953000"/>
          <a:ext cx="406400" cy="609600"/>
        </p:xfrm>
        <a:graphic>
          <a:graphicData uri="http://schemas.openxmlformats.org/presentationml/2006/ole">
            <p:oleObj spid="_x0000_s102403" name="Equation" r:id="rId4" imgW="152280" imgH="228600" progId="">
              <p:embed/>
            </p:oleObj>
          </a:graphicData>
        </a:graphic>
      </p:graphicFrame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4267200" y="3505200"/>
            <a:ext cx="609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4310063" y="3505200"/>
          <a:ext cx="439737" cy="609600"/>
        </p:xfrm>
        <a:graphic>
          <a:graphicData uri="http://schemas.openxmlformats.org/presentationml/2006/ole">
            <p:oleObj spid="_x0000_s102404" name="Equation" r:id="rId5" imgW="164880" imgH="228600" progId="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38600" y="5257800"/>
            <a:ext cx="609600" cy="685800"/>
            <a:chOff x="1872" y="3120"/>
            <a:chExt cx="384" cy="432"/>
          </a:xfrm>
        </p:grpSpPr>
        <p:sp>
          <p:nvSpPr>
            <p:cNvPr id="16393" name="Oval 9"/>
            <p:cNvSpPr>
              <a:spLocks noChangeArrowheads="1"/>
            </p:cNvSpPr>
            <p:nvPr/>
          </p:nvSpPr>
          <p:spPr bwMode="auto">
            <a:xfrm>
              <a:off x="1872" y="3120"/>
              <a:ext cx="384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394" name="Object 10"/>
            <p:cNvGraphicFramePr>
              <a:graphicFrameLocks noChangeAspect="1"/>
            </p:cNvGraphicFramePr>
            <p:nvPr/>
          </p:nvGraphicFramePr>
          <p:xfrm>
            <a:off x="1920" y="3120"/>
            <a:ext cx="235" cy="384"/>
          </p:xfrm>
          <a:graphic>
            <a:graphicData uri="http://schemas.openxmlformats.org/presentationml/2006/ole">
              <p:oleObj spid="_x0000_s102409" name="Equation" r:id="rId6" imgW="139680" imgH="228600" progId="">
                <p:embed/>
              </p:oleObj>
            </a:graphicData>
          </a:graphic>
        </p:graphicFrame>
      </p:grp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4343400" y="4191000"/>
            <a:ext cx="152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2819400" y="53340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4495800" y="4419600"/>
          <a:ext cx="406400" cy="457200"/>
        </p:xfrm>
        <a:graphic>
          <a:graphicData uri="http://schemas.openxmlformats.org/presentationml/2006/ole">
            <p:oleObj spid="_x0000_s102405" name="Equation" r:id="rId7" imgW="203040" imgH="228600" progId="">
              <p:embed/>
            </p:oleObj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3124200" y="5334000"/>
          <a:ext cx="406400" cy="660400"/>
        </p:xfrm>
        <a:graphic>
          <a:graphicData uri="http://schemas.openxmlformats.org/presentationml/2006/ole">
            <p:oleObj spid="_x0000_s102406" name="Equation" r:id="rId8" imgW="203040" imgH="330120" progId="">
              <p:embed/>
            </p:oleObj>
          </a:graphicData>
        </a:graphic>
      </p:graphicFrame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17525" y="569913"/>
            <a:ext cx="55402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dirty="0" smtClean="0"/>
              <a:t>DCM for Phase Coupling – SPM8</a:t>
            </a:r>
            <a:endParaRPr lang="en-GB" sz="2800" dirty="0"/>
          </a:p>
        </p:txBody>
      </p:sp>
      <p:graphicFrame>
        <p:nvGraphicFramePr>
          <p:cNvPr id="16411" name="Object 27"/>
          <p:cNvGraphicFramePr>
            <a:graphicFrameLocks noChangeAspect="1"/>
          </p:cNvGraphicFramePr>
          <p:nvPr/>
        </p:nvGraphicFramePr>
        <p:xfrm>
          <a:off x="4965700" y="4419600"/>
          <a:ext cx="381000" cy="457200"/>
        </p:xfrm>
        <a:graphic>
          <a:graphicData uri="http://schemas.openxmlformats.org/presentationml/2006/ole">
            <p:oleObj spid="_x0000_s102407" name="Equation" r:id="rId9" imgW="190440" imgH="228600" progId="">
              <p:embed/>
            </p:oleObj>
          </a:graphicData>
        </a:graphic>
      </p:graphicFrame>
      <p:graphicFrame>
        <p:nvGraphicFramePr>
          <p:cNvPr id="16412" name="Object 28"/>
          <p:cNvGraphicFramePr>
            <a:graphicFrameLocks noChangeAspect="1"/>
          </p:cNvGraphicFramePr>
          <p:nvPr/>
        </p:nvGraphicFramePr>
        <p:xfrm>
          <a:off x="3136900" y="5816600"/>
          <a:ext cx="381000" cy="457200"/>
        </p:xfrm>
        <a:graphic>
          <a:graphicData uri="http://schemas.openxmlformats.org/presentationml/2006/ole">
            <p:oleObj spid="_x0000_s102408" name="Equation" r:id="rId10" imgW="19044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42910" y="285728"/>
            <a:ext cx="84130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dirty="0"/>
              <a:t>MEG </a:t>
            </a:r>
            <a:r>
              <a:rPr lang="en-GB" sz="3600" dirty="0" smtClean="0"/>
              <a:t>Example      </a:t>
            </a:r>
            <a:r>
              <a:rPr lang="en-GB" sz="2000" i="1" dirty="0" err="1" smtClean="0"/>
              <a:t>Fuentemilla</a:t>
            </a:r>
            <a:r>
              <a:rPr lang="en-GB" sz="2000" i="1" dirty="0" smtClean="0"/>
              <a:t> et al, Current Biology, 2009</a:t>
            </a:r>
            <a:endParaRPr lang="en-GB" sz="3600" i="1" dirty="0"/>
          </a:p>
        </p:txBody>
      </p:sp>
      <p:graphicFrame>
        <p:nvGraphicFramePr>
          <p:cNvPr id="33796" name="Group 4"/>
          <p:cNvGraphicFramePr>
            <a:graphicFrameLocks noGrp="1"/>
          </p:cNvGraphicFramePr>
          <p:nvPr/>
        </p:nvGraphicFramePr>
        <p:xfrm>
          <a:off x="476250" y="1636713"/>
          <a:ext cx="7920038" cy="936625"/>
        </p:xfrm>
        <a:graphic>
          <a:graphicData uri="http://schemas.openxmlformats.org/drawingml/2006/table">
            <a:tbl>
              <a:tblPr/>
              <a:tblGrid>
                <a:gridCol w="801688"/>
                <a:gridCol w="1501775"/>
                <a:gridCol w="2952750"/>
                <a:gridCol w="2663825"/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</a:tr>
            </a:tbl>
          </a:graphicData>
        </a:graphic>
      </p:graphicFrame>
      <p:pic>
        <p:nvPicPr>
          <p:cNvPr id="33808" name="Picture 16" descr="25_inn_easy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2325" y="1760538"/>
            <a:ext cx="719138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09" name="Picture 17" descr="011308_inn_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8725" y="1749425"/>
            <a:ext cx="719138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3500438" y="192563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2"/>
                </a:solidFill>
                <a:cs typeface="Arial" charset="0"/>
              </a:rPr>
              <a:t>+</a:t>
            </a:r>
            <a:endParaRPr lang="en-US" b="1">
              <a:solidFill>
                <a:schemeClr val="bg2"/>
              </a:solidFill>
              <a:cs typeface="Arial" charset="0"/>
            </a:endParaRPr>
          </a:p>
        </p:txBody>
      </p:sp>
      <p:pic>
        <p:nvPicPr>
          <p:cNvPr id="33811" name="Picture 19" descr="011308_inn_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238" y="1747838"/>
            <a:ext cx="719137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33812" name="Group 20"/>
          <p:cNvGraphicFramePr>
            <a:graphicFrameLocks noGrp="1"/>
          </p:cNvGraphicFramePr>
          <p:nvPr/>
        </p:nvGraphicFramePr>
        <p:xfrm>
          <a:off x="495300" y="3078163"/>
          <a:ext cx="7900988" cy="863600"/>
        </p:xfrm>
        <a:graphic>
          <a:graphicData uri="http://schemas.openxmlformats.org/drawingml/2006/table">
            <a:tbl>
              <a:tblPr/>
              <a:tblGrid>
                <a:gridCol w="779463"/>
                <a:gridCol w="1504950"/>
                <a:gridCol w="2952750"/>
                <a:gridCol w="2663825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</a:tr>
            </a:tbl>
          </a:graphicData>
        </a:graphic>
      </p:graphicFrame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3500438" y="329406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2"/>
                </a:solidFill>
                <a:cs typeface="Arial" charset="0"/>
              </a:rPr>
              <a:t>+</a:t>
            </a:r>
            <a:endParaRPr lang="en-US" b="1">
              <a:solidFill>
                <a:schemeClr val="bg2"/>
              </a:solidFill>
              <a:cs typeface="Arial" charset="0"/>
            </a:endParaRPr>
          </a:p>
        </p:txBody>
      </p:sp>
      <p:pic>
        <p:nvPicPr>
          <p:cNvPr id="33825" name="Picture 33" descr="6_in_diff_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2325" y="3149600"/>
            <a:ext cx="720725" cy="720725"/>
          </a:xfrm>
          <a:prstGeom prst="rect">
            <a:avLst/>
          </a:prstGeom>
          <a:noFill/>
        </p:spPr>
      </p:pic>
      <p:pic>
        <p:nvPicPr>
          <p:cNvPr id="33826" name="Picture 34" descr="6_in_diff_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8725" y="3149600"/>
            <a:ext cx="719138" cy="719138"/>
          </a:xfrm>
          <a:prstGeom prst="rect">
            <a:avLst/>
          </a:prstGeom>
          <a:noFill/>
        </p:spPr>
      </p:pic>
      <p:pic>
        <p:nvPicPr>
          <p:cNvPr id="33827" name="Picture 35" descr="6_in_diff_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0213" y="4589463"/>
            <a:ext cx="720725" cy="720725"/>
          </a:xfrm>
          <a:prstGeom prst="rect">
            <a:avLst/>
          </a:prstGeom>
          <a:noFill/>
        </p:spPr>
      </p:pic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1701800" y="3149600"/>
            <a:ext cx="719138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6308725" y="3149600"/>
            <a:ext cx="719138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7172325" y="3149600"/>
            <a:ext cx="7207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3831" name="Group 39"/>
          <p:cNvGraphicFramePr>
            <a:graphicFrameLocks noGrp="1"/>
          </p:cNvGraphicFramePr>
          <p:nvPr/>
        </p:nvGraphicFramePr>
        <p:xfrm>
          <a:off x="476250" y="4516438"/>
          <a:ext cx="7920038" cy="865188"/>
        </p:xfrm>
        <a:graphic>
          <a:graphicData uri="http://schemas.openxmlformats.org/drawingml/2006/table">
            <a:tbl>
              <a:tblPr/>
              <a:tblGrid>
                <a:gridCol w="795338"/>
                <a:gridCol w="1508125"/>
                <a:gridCol w="2952750"/>
                <a:gridCol w="2663825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</a:tr>
            </a:tbl>
          </a:graphicData>
        </a:graphic>
      </p:graphicFrame>
      <p:pic>
        <p:nvPicPr>
          <p:cNvPr id="33843" name="Picture 51" descr="15_in_diff_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8725" y="4589463"/>
            <a:ext cx="720725" cy="720725"/>
          </a:xfrm>
          <a:prstGeom prst="rect">
            <a:avLst/>
          </a:prstGeom>
          <a:noFill/>
        </p:spPr>
      </p:pic>
      <p:pic>
        <p:nvPicPr>
          <p:cNvPr id="33844" name="Picture 52" descr="15_in_diff_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2325" y="4589463"/>
            <a:ext cx="720725" cy="720725"/>
          </a:xfrm>
          <a:prstGeom prst="rect">
            <a:avLst/>
          </a:prstGeom>
          <a:noFill/>
        </p:spPr>
      </p:pic>
      <p:sp>
        <p:nvSpPr>
          <p:cNvPr id="33845" name="Rectangle 53"/>
          <p:cNvSpPr>
            <a:spLocks noChangeArrowheads="1"/>
          </p:cNvSpPr>
          <p:nvPr/>
        </p:nvSpPr>
        <p:spPr bwMode="auto">
          <a:xfrm>
            <a:off x="6308725" y="4589463"/>
            <a:ext cx="719138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7172325" y="4589463"/>
            <a:ext cx="719138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1701800" y="4589463"/>
            <a:ext cx="719138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48" name="Text Box 56"/>
          <p:cNvSpPr txBox="1">
            <a:spLocks noChangeArrowheads="1"/>
          </p:cNvSpPr>
          <p:nvPr/>
        </p:nvSpPr>
        <p:spPr bwMode="auto">
          <a:xfrm>
            <a:off x="3500438" y="480536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2"/>
                </a:solidFill>
                <a:cs typeface="Arial" charset="0"/>
              </a:rPr>
              <a:t>+</a:t>
            </a:r>
            <a:endParaRPr lang="en-US" b="1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49" name="Text Box 57"/>
          <p:cNvSpPr txBox="1">
            <a:spLocks noChangeArrowheads="1"/>
          </p:cNvSpPr>
          <p:nvPr/>
        </p:nvSpPr>
        <p:spPr bwMode="auto">
          <a:xfrm>
            <a:off x="554038" y="5503863"/>
            <a:ext cx="547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cs typeface="Arial" charset="0"/>
              </a:rPr>
              <a:t>1 sec</a:t>
            </a:r>
            <a:endParaRPr lang="en-US" sz="1200">
              <a:cs typeface="Arial" charset="0"/>
            </a:endParaRPr>
          </a:p>
        </p:txBody>
      </p:sp>
      <p:sp>
        <p:nvSpPr>
          <p:cNvPr id="33850" name="Text Box 58"/>
          <p:cNvSpPr txBox="1">
            <a:spLocks noChangeArrowheads="1"/>
          </p:cNvSpPr>
          <p:nvPr/>
        </p:nvSpPr>
        <p:spPr bwMode="auto">
          <a:xfrm>
            <a:off x="1728788" y="5491163"/>
            <a:ext cx="547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cs typeface="Arial" charset="0"/>
              </a:rPr>
              <a:t>3 sec</a:t>
            </a:r>
            <a:endParaRPr lang="en-US" sz="1200">
              <a:cs typeface="Arial" charset="0"/>
            </a:endParaRPr>
          </a:p>
        </p:txBody>
      </p:sp>
      <p:sp>
        <p:nvSpPr>
          <p:cNvPr id="33851" name="Text Box 59"/>
          <p:cNvSpPr txBox="1">
            <a:spLocks noChangeArrowheads="1"/>
          </p:cNvSpPr>
          <p:nvPr/>
        </p:nvSpPr>
        <p:spPr bwMode="auto">
          <a:xfrm>
            <a:off x="4032250" y="5492750"/>
            <a:ext cx="547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cs typeface="Arial" charset="0"/>
              </a:rPr>
              <a:t>5 sec</a:t>
            </a:r>
            <a:endParaRPr lang="en-US" sz="1200">
              <a:cs typeface="Arial" charset="0"/>
            </a:endParaRPr>
          </a:p>
        </p:txBody>
      </p:sp>
      <p:sp>
        <p:nvSpPr>
          <p:cNvPr id="33852" name="Text Box 60"/>
          <p:cNvSpPr txBox="1">
            <a:spLocks noChangeArrowheads="1"/>
          </p:cNvSpPr>
          <p:nvPr/>
        </p:nvSpPr>
        <p:spPr bwMode="auto">
          <a:xfrm>
            <a:off x="6811963" y="5484813"/>
            <a:ext cx="547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cs typeface="Arial" charset="0"/>
              </a:rPr>
              <a:t>5 sec</a:t>
            </a:r>
            <a:endParaRPr lang="en-US" sz="1200">
              <a:cs typeface="Arial" charset="0"/>
            </a:endParaRPr>
          </a:p>
        </p:txBody>
      </p:sp>
      <p:sp>
        <p:nvSpPr>
          <p:cNvPr id="33853" name="Text Box 61"/>
          <p:cNvSpPr txBox="1">
            <a:spLocks noChangeArrowheads="1"/>
          </p:cNvSpPr>
          <p:nvPr/>
        </p:nvSpPr>
        <p:spPr bwMode="auto">
          <a:xfrm>
            <a:off x="476250" y="1268413"/>
            <a:ext cx="518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cs typeface="Arial" charset="0"/>
              </a:rPr>
              <a:t>1) No retention (control condition): Discrimination task</a:t>
            </a:r>
          </a:p>
        </p:txBody>
      </p:sp>
      <p:sp>
        <p:nvSpPr>
          <p:cNvPr id="33854" name="Text Box 62"/>
          <p:cNvSpPr txBox="1">
            <a:spLocks noChangeArrowheads="1"/>
          </p:cNvSpPr>
          <p:nvPr/>
        </p:nvSpPr>
        <p:spPr bwMode="auto">
          <a:xfrm>
            <a:off x="476250" y="2717800"/>
            <a:ext cx="467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cs typeface="Arial" charset="0"/>
              </a:rPr>
              <a:t>2) Retention I (Easy condition): Non-configural task</a:t>
            </a:r>
          </a:p>
        </p:txBody>
      </p:sp>
      <p:sp>
        <p:nvSpPr>
          <p:cNvPr id="33855" name="Text Box 63"/>
          <p:cNvSpPr txBox="1">
            <a:spLocks noChangeArrowheads="1"/>
          </p:cNvSpPr>
          <p:nvPr/>
        </p:nvSpPr>
        <p:spPr bwMode="auto">
          <a:xfrm>
            <a:off x="547688" y="4157663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cs typeface="Arial" charset="0"/>
              </a:rPr>
              <a:t>3) Retention II (Hard condition): Configural task</a:t>
            </a:r>
          </a:p>
        </p:txBody>
      </p:sp>
      <p:sp>
        <p:nvSpPr>
          <p:cNvPr id="33856" name="Line 64"/>
          <p:cNvSpPr>
            <a:spLocks noChangeShapeType="1"/>
          </p:cNvSpPr>
          <p:nvPr/>
        </p:nvSpPr>
        <p:spPr bwMode="auto">
          <a:xfrm>
            <a:off x="476250" y="5526088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57" name="Line 65"/>
          <p:cNvSpPr>
            <a:spLocks noChangeShapeType="1"/>
          </p:cNvSpPr>
          <p:nvPr/>
        </p:nvSpPr>
        <p:spPr bwMode="auto">
          <a:xfrm>
            <a:off x="1195388" y="5526088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58" name="Line 66"/>
          <p:cNvSpPr>
            <a:spLocks noChangeShapeType="1"/>
          </p:cNvSpPr>
          <p:nvPr/>
        </p:nvSpPr>
        <p:spPr bwMode="auto">
          <a:xfrm>
            <a:off x="2779713" y="5526088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59" name="Line 67"/>
          <p:cNvSpPr>
            <a:spLocks noChangeShapeType="1"/>
          </p:cNvSpPr>
          <p:nvPr/>
        </p:nvSpPr>
        <p:spPr bwMode="auto">
          <a:xfrm>
            <a:off x="5732463" y="5526088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60" name="Line 68"/>
          <p:cNvSpPr>
            <a:spLocks noChangeShapeType="1"/>
          </p:cNvSpPr>
          <p:nvPr/>
        </p:nvSpPr>
        <p:spPr bwMode="auto">
          <a:xfrm>
            <a:off x="331788" y="5813425"/>
            <a:ext cx="81375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61" name="Line 69"/>
          <p:cNvSpPr>
            <a:spLocks noChangeShapeType="1"/>
          </p:cNvSpPr>
          <p:nvPr/>
        </p:nvSpPr>
        <p:spPr bwMode="auto">
          <a:xfrm>
            <a:off x="1268413" y="5813425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331788" y="2644775"/>
            <a:ext cx="8208962" cy="31686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63" name="Line 71"/>
          <p:cNvSpPr>
            <a:spLocks noChangeShapeType="1"/>
          </p:cNvSpPr>
          <p:nvPr/>
        </p:nvSpPr>
        <p:spPr bwMode="auto">
          <a:xfrm>
            <a:off x="2779713" y="5813425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64" name="Line 72"/>
          <p:cNvSpPr>
            <a:spLocks noChangeShapeType="1"/>
          </p:cNvSpPr>
          <p:nvPr/>
        </p:nvSpPr>
        <p:spPr bwMode="auto">
          <a:xfrm>
            <a:off x="5732463" y="5813425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65" name="Line 73"/>
          <p:cNvSpPr>
            <a:spLocks noChangeShapeType="1"/>
          </p:cNvSpPr>
          <p:nvPr/>
        </p:nvSpPr>
        <p:spPr bwMode="auto">
          <a:xfrm>
            <a:off x="8396288" y="5813425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66" name="Text Box 74"/>
          <p:cNvSpPr txBox="1">
            <a:spLocks noChangeArrowheads="1"/>
          </p:cNvSpPr>
          <p:nvPr/>
        </p:nvSpPr>
        <p:spPr bwMode="auto">
          <a:xfrm>
            <a:off x="1268413" y="5897563"/>
            <a:ext cx="141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cs typeface="Arial" charset="0"/>
              </a:rPr>
              <a:t>ENCODING</a:t>
            </a:r>
          </a:p>
        </p:txBody>
      </p:sp>
      <p:sp>
        <p:nvSpPr>
          <p:cNvPr id="33867" name="Text Box 75"/>
          <p:cNvSpPr txBox="1">
            <a:spLocks noChangeArrowheads="1"/>
          </p:cNvSpPr>
          <p:nvPr/>
        </p:nvSpPr>
        <p:spPr bwMode="auto">
          <a:xfrm>
            <a:off x="3284538" y="5886450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cs typeface="Arial" charset="0"/>
              </a:rPr>
              <a:t>MAINTENANCE</a:t>
            </a:r>
          </a:p>
        </p:txBody>
      </p:sp>
      <p:pic>
        <p:nvPicPr>
          <p:cNvPr id="33868" name="Picture 76" descr="15_in_diff_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0213" y="4589463"/>
            <a:ext cx="720725" cy="720725"/>
          </a:xfrm>
          <a:prstGeom prst="rect">
            <a:avLst/>
          </a:prstGeom>
          <a:noFill/>
        </p:spPr>
      </p:pic>
      <p:sp>
        <p:nvSpPr>
          <p:cNvPr id="33869" name="Text Box 77"/>
          <p:cNvSpPr txBox="1">
            <a:spLocks noChangeArrowheads="1"/>
          </p:cNvSpPr>
          <p:nvPr/>
        </p:nvSpPr>
        <p:spPr bwMode="auto">
          <a:xfrm>
            <a:off x="6596063" y="588645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cs typeface="Arial" charset="0"/>
              </a:rPr>
              <a:t>PROBE</a:t>
            </a:r>
          </a:p>
        </p:txBody>
      </p:sp>
      <p:pic>
        <p:nvPicPr>
          <p:cNvPr id="33870" name="Picture 78" descr="6_in_diff_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0213" y="3149600"/>
            <a:ext cx="719137" cy="71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11057</TotalTime>
  <Words>382</Words>
  <Application>Microsoft Office PowerPoint</Application>
  <PresentationFormat>On-screen Show (4:3)</PresentationFormat>
  <Paragraphs>133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Equation</vt:lpstr>
      <vt:lpstr>Weakly Coupled Oscillators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FIL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ccchen</dc:creator>
  <cp:lastModifiedBy>wpenny</cp:lastModifiedBy>
  <cp:revision>384</cp:revision>
  <dcterms:created xsi:type="dcterms:W3CDTF">2008-10-02T16:21:46Z</dcterms:created>
  <dcterms:modified xsi:type="dcterms:W3CDTF">2010-03-10T16:42:48Z</dcterms:modified>
</cp:coreProperties>
</file>