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0" r:id="rId2"/>
    <p:sldId id="391" r:id="rId3"/>
    <p:sldId id="392" r:id="rId4"/>
    <p:sldId id="389" r:id="rId5"/>
    <p:sldId id="393" r:id="rId6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0000"/>
    <a:srgbClr val="A50021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88" autoAdjust="0"/>
  </p:normalViewPr>
  <p:slideViewPr>
    <p:cSldViewPr>
      <p:cViewPr>
        <p:scale>
          <a:sx n="75" d="100"/>
          <a:sy n="75" d="100"/>
        </p:scale>
        <p:origin x="-27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"/>
    </p:cViewPr>
  </p:sorterViewPr>
  <p:notesViewPr>
    <p:cSldViewPr>
      <p:cViewPr>
        <p:scale>
          <a:sx n="75" d="100"/>
          <a:sy n="75" d="100"/>
        </p:scale>
        <p:origin x="-2466" y="-20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F546BBF-A9B5-45F6-9937-58A69C7253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0E550-9681-49F9-A915-8B4441658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4A232-9917-4C54-BE2D-6CF8EBB75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EF8B-8482-420C-AC5D-941FEC125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44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4038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6975"/>
            <a:ext cx="4038600" cy="238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6975"/>
            <a:ext cx="4038600" cy="238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F37C73-E639-45CA-A2BD-B8611093A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6975"/>
            <a:ext cx="4038600" cy="238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526B09-7F25-4175-A970-F855C37EF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40C4-0E19-4790-B4F3-B85E2BDD0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1387-837F-48A9-ACAE-71462042A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1B0E7-38A1-4997-8FB6-4E0FEBAB4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7A25E-36C4-4857-919A-03CFDA0B5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43DE6-767F-4047-85E7-6662A5BCC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43AF-899F-4050-AD31-807490956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24E1-BFAE-4EE6-AFB3-D0C3CF8B2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18E7-3469-46E2-8A34-B497D2C82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7CBD0F6-AF84-4E0B-BEDD-9504F1E806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875337" y="142852"/>
            <a:ext cx="7446205" cy="157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800" b="1" dirty="0" smtClean="0"/>
              <a:t>Will </a:t>
            </a:r>
            <a:r>
              <a:rPr lang="en-GB" sz="2800" b="1" dirty="0" smtClean="0"/>
              <a:t>Penny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28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800" b="1" dirty="0" err="1" smtClean="0"/>
              <a:t>Wellcome</a:t>
            </a:r>
            <a:r>
              <a:rPr lang="en-GB" sz="2800" b="1" dirty="0" smtClean="0"/>
              <a:t> </a:t>
            </a:r>
            <a:r>
              <a:rPr lang="en-GB" sz="2800" b="1" dirty="0"/>
              <a:t>Centre for </a:t>
            </a:r>
            <a:r>
              <a:rPr lang="en-GB" sz="2800" b="1" dirty="0" err="1" smtClean="0"/>
              <a:t>Neuroimaging</a:t>
            </a:r>
            <a:r>
              <a:rPr lang="en-GB" sz="2800" b="1" dirty="0" smtClean="0"/>
              <a:t> at UCL</a:t>
            </a:r>
            <a:endParaRPr lang="en-US" sz="2800" b="1" dirty="0"/>
          </a:p>
          <a:p>
            <a:pPr algn="ctr"/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28596" y="1785926"/>
            <a:ext cx="8174851" cy="4861173"/>
            <a:chOff x="357158" y="1357298"/>
            <a:chExt cx="8174851" cy="4861173"/>
          </a:xfrm>
        </p:grpSpPr>
        <p:grpSp>
          <p:nvGrpSpPr>
            <p:cNvPr id="31" name="Group 30"/>
            <p:cNvGrpSpPr/>
            <p:nvPr/>
          </p:nvGrpSpPr>
          <p:grpSpPr>
            <a:xfrm>
              <a:off x="2786050" y="5500702"/>
              <a:ext cx="1071570" cy="571504"/>
              <a:chOff x="2357422" y="5715016"/>
              <a:chExt cx="1071570" cy="57150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357422" y="5715016"/>
                <a:ext cx="1071570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357422" y="5786454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Methods</a:t>
                </a:r>
                <a:endParaRPr lang="en-GB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214942" y="5500702"/>
              <a:ext cx="1000132" cy="717769"/>
              <a:chOff x="5357818" y="5429264"/>
              <a:chExt cx="1000132" cy="717769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357818" y="5429264"/>
                <a:ext cx="1000132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357818" y="5500702"/>
                <a:ext cx="9797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Physics</a:t>
                </a:r>
              </a:p>
              <a:p>
                <a:endParaRPr lang="en-GB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429520" y="2214554"/>
              <a:ext cx="1095172" cy="571504"/>
              <a:chOff x="4429124" y="1142984"/>
              <a:chExt cx="1095172" cy="57150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4429124" y="1142984"/>
                <a:ext cx="1071570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429124" y="1214422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Attention</a:t>
                </a:r>
                <a:endParaRPr lang="en-GB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714612" y="1357298"/>
              <a:ext cx="1285884" cy="571504"/>
              <a:chOff x="6357950" y="1857364"/>
              <a:chExt cx="1285884" cy="571504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6357950" y="1857364"/>
                <a:ext cx="1214446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357950" y="1928802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Language</a:t>
                </a:r>
                <a:endParaRPr lang="en-GB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072066" y="1357298"/>
              <a:ext cx="1018227" cy="571504"/>
              <a:chOff x="7143768" y="3000372"/>
              <a:chExt cx="1018227" cy="57150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7143768" y="3000372"/>
                <a:ext cx="1000132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143768" y="3071810"/>
                <a:ext cx="1018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Memory</a:t>
                </a:r>
                <a:endParaRPr lang="en-GB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500958" y="4071942"/>
              <a:ext cx="1031051" cy="571504"/>
              <a:chOff x="1928794" y="1357298"/>
              <a:chExt cx="1031051" cy="571504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1928794" y="1357298"/>
                <a:ext cx="1000132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28794" y="1428736"/>
                <a:ext cx="1031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Emotion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28596" y="2357430"/>
              <a:ext cx="1000132" cy="571504"/>
              <a:chOff x="428596" y="2571744"/>
              <a:chExt cx="1000132" cy="57150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28596" y="2571744"/>
                <a:ext cx="1000132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0034" y="2643182"/>
                <a:ext cx="808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Vision</a:t>
                </a:r>
                <a:endParaRPr lang="en-GB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500298" y="2357430"/>
              <a:ext cx="4071966" cy="2784288"/>
              <a:chOff x="2071670" y="2285992"/>
              <a:chExt cx="4071966" cy="2784288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2071670" y="2285992"/>
                <a:ext cx="1714500" cy="2733678"/>
                <a:chOff x="2643174" y="2643182"/>
                <a:chExt cx="1714500" cy="2733678"/>
              </a:xfrm>
            </p:grpSpPr>
            <p:pic>
              <p:nvPicPr>
                <p:cNvPr id="57958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43174" y="3071810"/>
                  <a:ext cx="1714500" cy="2305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" name="TextBox 11"/>
                <p:cNvSpPr txBox="1"/>
                <p:nvPr/>
              </p:nvSpPr>
              <p:spPr>
                <a:xfrm>
                  <a:off x="3071802" y="2643182"/>
                  <a:ext cx="6719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err="1" smtClean="0"/>
                    <a:t>fMRI</a:t>
                  </a:r>
                  <a:endParaRPr lang="en-GB" dirty="0"/>
                </a:p>
              </p:txBody>
            </p:sp>
          </p:grpSp>
          <p:pic>
            <p:nvPicPr>
              <p:cNvPr id="57958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00563" y="2714620"/>
                <a:ext cx="1643073" cy="2355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4929190" y="2285992"/>
                <a:ext cx="7104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MEG</a:t>
                </a:r>
                <a:endParaRPr lang="en-GB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7158" y="4143380"/>
              <a:ext cx="1615450" cy="714380"/>
              <a:chOff x="428596" y="2643182"/>
              <a:chExt cx="1615450" cy="71438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428596" y="2643182"/>
                <a:ext cx="1571636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0034" y="2643182"/>
                <a:ext cx="15440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Theoretical</a:t>
                </a:r>
              </a:p>
              <a:p>
                <a:r>
                  <a:rPr lang="en-GB" dirty="0" smtClean="0"/>
                  <a:t>Neurobiology</a:t>
                </a:r>
                <a:endParaRPr lang="en-GB" dirty="0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4118" name="Picture 8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523" y="1501776"/>
            <a:ext cx="2600677" cy="2417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964119" name="Picture 87"/>
          <p:cNvPicPr>
            <a:picLocks noChangeArrowheads="1"/>
          </p:cNvPicPr>
          <p:nvPr/>
        </p:nvPicPr>
        <p:blipFill>
          <a:blip r:embed="rId3" cstate="print"/>
          <a:srcRect l="69757" t="30959" r="7643" b="14474"/>
          <a:stretch>
            <a:fillRect/>
          </a:stretch>
        </p:blipFill>
        <p:spPr bwMode="auto">
          <a:xfrm>
            <a:off x="4278489" y="1697039"/>
            <a:ext cx="684389" cy="1119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64120" name="Rectangle 88"/>
          <p:cNvSpPr>
            <a:spLocks noChangeArrowheads="1"/>
          </p:cNvSpPr>
          <p:nvPr/>
        </p:nvSpPr>
        <p:spPr bwMode="auto">
          <a:xfrm>
            <a:off x="814211" y="176214"/>
            <a:ext cx="7450667" cy="83502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Statistical Parametric Mapping (SPM)</a:t>
            </a:r>
            <a:endParaRPr lang="en-US" sz="32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64121" name="Rectangle 89"/>
          <p:cNvSpPr>
            <a:spLocks noChangeArrowheads="1"/>
          </p:cNvSpPr>
          <p:nvPr/>
        </p:nvSpPr>
        <p:spPr bwMode="auto">
          <a:xfrm>
            <a:off x="1055512" y="4416426"/>
            <a:ext cx="1659100" cy="644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22" name="Rectangle 90"/>
          <p:cNvSpPr>
            <a:spLocks noChangeArrowheads="1"/>
          </p:cNvSpPr>
          <p:nvPr/>
        </p:nvSpPr>
        <p:spPr bwMode="auto">
          <a:xfrm>
            <a:off x="214282" y="3286124"/>
            <a:ext cx="147797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Realignment</a:t>
            </a:r>
          </a:p>
        </p:txBody>
      </p:sp>
      <p:sp>
        <p:nvSpPr>
          <p:cNvPr id="1964123" name="Rectangle 91"/>
          <p:cNvSpPr>
            <a:spLocks noChangeArrowheads="1"/>
          </p:cNvSpPr>
          <p:nvPr/>
        </p:nvSpPr>
        <p:spPr bwMode="auto">
          <a:xfrm>
            <a:off x="2064457" y="3305175"/>
            <a:ext cx="128560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Smoothing</a:t>
            </a:r>
          </a:p>
        </p:txBody>
      </p:sp>
      <p:sp>
        <p:nvSpPr>
          <p:cNvPr id="1964124" name="Rectangle 92"/>
          <p:cNvSpPr>
            <a:spLocks noChangeArrowheads="1"/>
          </p:cNvSpPr>
          <p:nvPr/>
        </p:nvSpPr>
        <p:spPr bwMode="auto">
          <a:xfrm>
            <a:off x="1131712" y="4519614"/>
            <a:ext cx="159338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Normalisation</a:t>
            </a:r>
          </a:p>
        </p:txBody>
      </p:sp>
      <p:sp>
        <p:nvSpPr>
          <p:cNvPr id="1964125" name="Rectangle 93"/>
          <p:cNvSpPr>
            <a:spLocks noChangeArrowheads="1"/>
          </p:cNvSpPr>
          <p:nvPr/>
        </p:nvSpPr>
        <p:spPr bwMode="auto">
          <a:xfrm>
            <a:off x="3613857" y="3317875"/>
            <a:ext cx="232435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General linear model</a:t>
            </a:r>
          </a:p>
        </p:txBody>
      </p:sp>
      <p:sp>
        <p:nvSpPr>
          <p:cNvPr id="1964126" name="Rectangle 94"/>
          <p:cNvSpPr>
            <a:spLocks noChangeArrowheads="1"/>
          </p:cNvSpPr>
          <p:nvPr/>
        </p:nvSpPr>
        <p:spPr bwMode="auto">
          <a:xfrm>
            <a:off x="5960534" y="1235075"/>
            <a:ext cx="28373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Statistical parametric </a:t>
            </a: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map</a:t>
            </a:r>
            <a:endParaRPr lang="en-US" sz="1800" b="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1964127" name="Rectangle 95"/>
          <p:cNvSpPr>
            <a:spLocks noChangeArrowheads="1"/>
          </p:cNvSpPr>
          <p:nvPr/>
        </p:nvSpPr>
        <p:spPr bwMode="auto">
          <a:xfrm>
            <a:off x="249767" y="1246189"/>
            <a:ext cx="201657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Image time-series</a:t>
            </a:r>
          </a:p>
        </p:txBody>
      </p:sp>
      <p:sp>
        <p:nvSpPr>
          <p:cNvPr id="1964128" name="Rectangle 96"/>
          <p:cNvSpPr>
            <a:spLocks noChangeArrowheads="1"/>
          </p:cNvSpPr>
          <p:nvPr/>
        </p:nvSpPr>
        <p:spPr bwMode="auto">
          <a:xfrm>
            <a:off x="3728155" y="6176964"/>
            <a:ext cx="231153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Parameter estimates</a:t>
            </a:r>
          </a:p>
        </p:txBody>
      </p:sp>
      <p:pic>
        <p:nvPicPr>
          <p:cNvPr id="1964129" name="Picture 9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990" y="1676400"/>
            <a:ext cx="1384300" cy="106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64130" name="Picture 98"/>
          <p:cNvPicPr>
            <a:picLocks noChangeArrowheads="1"/>
          </p:cNvPicPr>
          <p:nvPr/>
        </p:nvPicPr>
        <p:blipFill>
          <a:blip r:embed="rId5" cstate="print"/>
          <a:srcRect l="10599" t="6715" r="8142" b="6468"/>
          <a:stretch>
            <a:fillRect/>
          </a:stretch>
        </p:blipFill>
        <p:spPr bwMode="auto">
          <a:xfrm>
            <a:off x="3889022" y="4392613"/>
            <a:ext cx="1492956" cy="16621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</p:pic>
      <p:pic>
        <p:nvPicPr>
          <p:cNvPr id="1964131" name="Picture 9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056" y="1676401"/>
            <a:ext cx="1178277" cy="112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64132" name="Rectangle 100"/>
          <p:cNvSpPr>
            <a:spLocks noChangeArrowheads="1"/>
          </p:cNvSpPr>
          <p:nvPr/>
        </p:nvSpPr>
        <p:spPr bwMode="auto">
          <a:xfrm>
            <a:off x="3642079" y="3157539"/>
            <a:ext cx="2215805" cy="68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33" name="Rectangle 101"/>
          <p:cNvSpPr>
            <a:spLocks noChangeArrowheads="1"/>
          </p:cNvSpPr>
          <p:nvPr/>
        </p:nvSpPr>
        <p:spPr bwMode="auto">
          <a:xfrm>
            <a:off x="214283" y="3157539"/>
            <a:ext cx="1405674" cy="68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34" name="Rectangle 102"/>
          <p:cNvSpPr>
            <a:spLocks noChangeArrowheads="1"/>
          </p:cNvSpPr>
          <p:nvPr/>
        </p:nvSpPr>
        <p:spPr bwMode="auto">
          <a:xfrm>
            <a:off x="1962856" y="3157538"/>
            <a:ext cx="1340556" cy="70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35" name="Rectangle 103"/>
          <p:cNvSpPr>
            <a:spLocks noChangeArrowheads="1"/>
          </p:cNvSpPr>
          <p:nvPr/>
        </p:nvSpPr>
        <p:spPr bwMode="auto">
          <a:xfrm>
            <a:off x="3946879" y="1243014"/>
            <a:ext cx="159338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Design matrix</a:t>
            </a:r>
          </a:p>
        </p:txBody>
      </p:sp>
      <p:pic>
        <p:nvPicPr>
          <p:cNvPr id="1964136" name="Picture 104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9568" y="5437188"/>
            <a:ext cx="1261533" cy="1192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64137" name="Rectangle 105"/>
          <p:cNvSpPr>
            <a:spLocks noChangeArrowheads="1"/>
          </p:cNvSpPr>
          <p:nvPr/>
        </p:nvSpPr>
        <p:spPr bwMode="auto">
          <a:xfrm>
            <a:off x="2441222" y="5827714"/>
            <a:ext cx="11445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Template</a:t>
            </a:r>
          </a:p>
        </p:txBody>
      </p:sp>
      <p:sp>
        <p:nvSpPr>
          <p:cNvPr id="1964138" name="Rectangle 106"/>
          <p:cNvSpPr>
            <a:spLocks noChangeArrowheads="1"/>
          </p:cNvSpPr>
          <p:nvPr/>
        </p:nvSpPr>
        <p:spPr bwMode="auto">
          <a:xfrm>
            <a:off x="2311400" y="1255714"/>
            <a:ext cx="84959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Kernel</a:t>
            </a:r>
          </a:p>
        </p:txBody>
      </p:sp>
      <p:sp>
        <p:nvSpPr>
          <p:cNvPr id="1964139" name="Line 107"/>
          <p:cNvSpPr>
            <a:spLocks noChangeShapeType="1"/>
          </p:cNvSpPr>
          <p:nvPr/>
        </p:nvSpPr>
        <p:spPr bwMode="auto">
          <a:xfrm>
            <a:off x="972256" y="2795588"/>
            <a:ext cx="0" cy="309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0" name="Line 108"/>
          <p:cNvSpPr>
            <a:spLocks noChangeShapeType="1"/>
          </p:cNvSpPr>
          <p:nvPr/>
        </p:nvSpPr>
        <p:spPr bwMode="auto">
          <a:xfrm>
            <a:off x="1645356" y="3503613"/>
            <a:ext cx="285044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2" name="Line 110"/>
          <p:cNvSpPr>
            <a:spLocks noChangeShapeType="1"/>
          </p:cNvSpPr>
          <p:nvPr/>
        </p:nvSpPr>
        <p:spPr bwMode="auto">
          <a:xfrm>
            <a:off x="4635500" y="3876675"/>
            <a:ext cx="0" cy="52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3" name="Line 111"/>
          <p:cNvSpPr>
            <a:spLocks noChangeShapeType="1"/>
          </p:cNvSpPr>
          <p:nvPr/>
        </p:nvSpPr>
        <p:spPr bwMode="auto">
          <a:xfrm>
            <a:off x="4632678" y="2825751"/>
            <a:ext cx="0" cy="309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4" name="Line 112"/>
          <p:cNvSpPr>
            <a:spLocks noChangeShapeType="1"/>
          </p:cNvSpPr>
          <p:nvPr/>
        </p:nvSpPr>
        <p:spPr bwMode="auto">
          <a:xfrm>
            <a:off x="2630311" y="2776538"/>
            <a:ext cx="0" cy="309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5" name="Line 113"/>
          <p:cNvSpPr>
            <a:spLocks noChangeShapeType="1"/>
          </p:cNvSpPr>
          <p:nvPr/>
        </p:nvSpPr>
        <p:spPr bwMode="auto">
          <a:xfrm flipV="1">
            <a:off x="1773767" y="5043488"/>
            <a:ext cx="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6" name="Rectangle 114"/>
          <p:cNvSpPr>
            <a:spLocks noChangeArrowheads="1"/>
          </p:cNvSpPr>
          <p:nvPr/>
        </p:nvSpPr>
        <p:spPr bwMode="auto">
          <a:xfrm>
            <a:off x="6128456" y="4114800"/>
            <a:ext cx="1244600" cy="755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7" name="Rectangle 115"/>
          <p:cNvSpPr>
            <a:spLocks noChangeArrowheads="1"/>
          </p:cNvSpPr>
          <p:nvPr/>
        </p:nvSpPr>
        <p:spPr bwMode="auto">
          <a:xfrm>
            <a:off x="7504085" y="4138614"/>
            <a:ext cx="146514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Random</a:t>
            </a: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endParaRPr lang="en-US" sz="1800" b="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  <a:p>
            <a:pPr algn="ctr" eaLnBrk="0" hangingPunct="0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F</a:t>
            </a: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ield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T</a:t>
            </a: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heory</a:t>
            </a:r>
            <a:endParaRPr lang="en-US" sz="1800" b="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1964148" name="Line 116"/>
          <p:cNvSpPr>
            <a:spLocks noChangeShapeType="1"/>
          </p:cNvSpPr>
          <p:nvPr/>
        </p:nvSpPr>
        <p:spPr bwMode="auto">
          <a:xfrm>
            <a:off x="6776156" y="3776663"/>
            <a:ext cx="0" cy="31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49" name="Rectangle 117"/>
          <p:cNvSpPr>
            <a:spLocks noChangeArrowheads="1"/>
          </p:cNvSpPr>
          <p:nvPr/>
        </p:nvSpPr>
        <p:spPr bwMode="auto">
          <a:xfrm>
            <a:off x="7559323" y="5656263"/>
            <a:ext cx="10435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p &lt;0.05</a:t>
            </a:r>
          </a:p>
        </p:txBody>
      </p:sp>
      <p:sp>
        <p:nvSpPr>
          <p:cNvPr id="1964150" name="Rectangle 118"/>
          <p:cNvSpPr>
            <a:spLocks noChangeArrowheads="1"/>
          </p:cNvSpPr>
          <p:nvPr/>
        </p:nvSpPr>
        <p:spPr bwMode="auto">
          <a:xfrm>
            <a:off x="6234289" y="4197351"/>
            <a:ext cx="117019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Statistical</a:t>
            </a:r>
          </a:p>
          <a:p>
            <a:pPr eaLnBrk="0" hangingPunct="0"/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inference</a:t>
            </a:r>
          </a:p>
        </p:txBody>
      </p:sp>
      <p:pic>
        <p:nvPicPr>
          <p:cNvPr id="1964152" name="Picture 120"/>
          <p:cNvPicPr>
            <a:picLocks noChangeArrowheads="1"/>
          </p:cNvPicPr>
          <p:nvPr/>
        </p:nvPicPr>
        <p:blipFill>
          <a:blip r:embed="rId2" cstate="print"/>
          <a:srcRect l="5832" t="58859" r="69249" b="6488"/>
          <a:stretch>
            <a:fillRect/>
          </a:stretch>
        </p:blipFill>
        <p:spPr bwMode="auto">
          <a:xfrm>
            <a:off x="6239933" y="5410200"/>
            <a:ext cx="1044222" cy="1263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64153" name="Line 121"/>
          <p:cNvSpPr>
            <a:spLocks noChangeShapeType="1"/>
          </p:cNvSpPr>
          <p:nvPr/>
        </p:nvSpPr>
        <p:spPr bwMode="auto">
          <a:xfrm>
            <a:off x="6781800" y="4876800"/>
            <a:ext cx="0" cy="52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54" name="Line 122"/>
          <p:cNvSpPr>
            <a:spLocks noChangeShapeType="1"/>
          </p:cNvSpPr>
          <p:nvPr/>
        </p:nvSpPr>
        <p:spPr bwMode="auto">
          <a:xfrm>
            <a:off x="1363133" y="3886200"/>
            <a:ext cx="0" cy="52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55" name="Line 123"/>
          <p:cNvSpPr>
            <a:spLocks noChangeShapeType="1"/>
          </p:cNvSpPr>
          <p:nvPr/>
        </p:nvSpPr>
        <p:spPr bwMode="auto">
          <a:xfrm>
            <a:off x="2175933" y="3886200"/>
            <a:ext cx="0" cy="52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56" name="Line 124"/>
          <p:cNvSpPr>
            <a:spLocks noChangeShapeType="1"/>
          </p:cNvSpPr>
          <p:nvPr/>
        </p:nvSpPr>
        <p:spPr bwMode="auto">
          <a:xfrm>
            <a:off x="3327400" y="3505200"/>
            <a:ext cx="3386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64157" name="Line 125"/>
          <p:cNvSpPr>
            <a:spLocks noChangeShapeType="1"/>
          </p:cNvSpPr>
          <p:nvPr/>
        </p:nvSpPr>
        <p:spPr bwMode="auto">
          <a:xfrm flipH="1">
            <a:off x="6743701" y="5926139"/>
            <a:ext cx="833966" cy="3762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930275"/>
            <a:ext cx="201612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322638" y="3398838"/>
          <a:ext cx="2105025" cy="495300"/>
        </p:xfrm>
        <a:graphic>
          <a:graphicData uri="http://schemas.openxmlformats.org/presentationml/2006/ole">
            <p:oleObj spid="_x0000_s580610" name="Equation" r:id="rId4" imgW="863280" imgH="203040" progId="Equation.3">
              <p:embed/>
            </p:oleObj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260725" y="3017838"/>
            <a:ext cx="2425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b="0">
                <a:solidFill>
                  <a:schemeClr val="tx1"/>
                </a:solidFill>
                <a:latin typeface="Arial Unicode MS" pitchFamily="34" charset="-128"/>
              </a:rPr>
              <a:t>Neural state equation</a:t>
            </a:r>
            <a:r>
              <a:rPr lang="en-GB" sz="2000" b="0">
                <a:solidFill>
                  <a:schemeClr val="tx1"/>
                </a:solidFill>
                <a:latin typeface="Arial Unicode MS" pitchFamily="34" charset="-128"/>
              </a:rPr>
              <a:t>:</a:t>
            </a:r>
            <a:endParaRPr lang="en-US" sz="2000" b="0">
              <a:solidFill>
                <a:schemeClr val="tx1"/>
              </a:solidFill>
              <a:latin typeface="Arial Unicode MS" pitchFamily="34" charset="-128"/>
            </a:endParaRPr>
          </a:p>
        </p:txBody>
      </p:sp>
      <p:cxnSp>
        <p:nvCxnSpPr>
          <p:cNvPr id="2054" name="AutoShape 5"/>
          <p:cNvCxnSpPr>
            <a:cxnSpLocks noChangeShapeType="1"/>
          </p:cNvCxnSpPr>
          <p:nvPr/>
        </p:nvCxnSpPr>
        <p:spPr bwMode="auto">
          <a:xfrm flipV="1">
            <a:off x="5427663" y="2914650"/>
            <a:ext cx="2495550" cy="731838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932363" y="1196975"/>
            <a:ext cx="1820862" cy="1265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Electric/magnetic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forward model:</a:t>
            </a:r>
            <a:br>
              <a:rPr lang="en-GB" sz="1400">
                <a:solidFill>
                  <a:schemeClr val="tx1"/>
                </a:solidFill>
                <a:latin typeface="Arial Unicode MS" pitchFamily="34" charset="-128"/>
              </a:rPr>
            </a:b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neural activity</a:t>
            </a:r>
            <a:r>
              <a:rPr lang="en-GB" sz="1400" b="0">
                <a:solidFill>
                  <a:schemeClr val="tx1"/>
                </a:solidFill>
                <a:latin typeface="Arial Unicode MS" pitchFamily="34" charset="-128"/>
                <a:sym typeface="Symbol" pitchFamily="18" charset="2"/>
              </a:rPr>
              <a:t>EEG</a:t>
            </a:r>
            <a:br>
              <a:rPr lang="en-GB" sz="1400" b="0">
                <a:solidFill>
                  <a:schemeClr val="tx1"/>
                </a:solidFill>
                <a:latin typeface="Arial Unicode MS" pitchFamily="34" charset="-128"/>
                <a:sym typeface="Symbol" pitchFamily="18" charset="2"/>
              </a:rPr>
            </a:br>
            <a:r>
              <a:rPr lang="en-GB" sz="1400" b="0">
                <a:solidFill>
                  <a:schemeClr val="tx1"/>
                </a:solidFill>
                <a:latin typeface="Arial Unicode MS" pitchFamily="34" charset="-128"/>
                <a:sym typeface="Symbol" pitchFamily="18" charset="2"/>
              </a:rPr>
              <a:t>MEG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  <a:sym typeface="Symbol" pitchFamily="18" charset="2"/>
              </a:rPr>
              <a:t>LFP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(linear)</a:t>
            </a:r>
            <a:endParaRPr lang="en-US" sz="1400" b="0">
              <a:solidFill>
                <a:schemeClr val="tx1"/>
              </a:solidFill>
              <a:latin typeface="Arial Unicode MS" pitchFamily="34" charset="-128"/>
            </a:endParaRPr>
          </a:p>
        </p:txBody>
      </p:sp>
      <p:cxnSp>
        <p:nvCxnSpPr>
          <p:cNvPr id="2056" name="AutoShape 7"/>
          <p:cNvCxnSpPr>
            <a:cxnSpLocks noChangeShapeType="1"/>
          </p:cNvCxnSpPr>
          <p:nvPr/>
        </p:nvCxnSpPr>
        <p:spPr bwMode="auto">
          <a:xfrm rot="10800000">
            <a:off x="793750" y="2897188"/>
            <a:ext cx="2528888" cy="7493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34950" y="4529138"/>
            <a:ext cx="2232025" cy="881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Neural model:</a:t>
            </a:r>
          </a:p>
          <a:p>
            <a:pPr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1 state variable per region</a:t>
            </a:r>
          </a:p>
          <a:p>
            <a:pPr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bilinear state equation</a:t>
            </a:r>
          </a:p>
          <a:p>
            <a:pPr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no propagation delays</a:t>
            </a:r>
            <a:endParaRPr lang="en-US" sz="1400" b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6284913" y="4602163"/>
            <a:ext cx="2320925" cy="881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Neural model: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8 state variables per region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nonlinear state equation</a:t>
            </a:r>
          </a:p>
          <a:p>
            <a:pPr algn="r"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propagation delays</a:t>
            </a:r>
            <a:endParaRPr lang="en-US" sz="1400" b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34950" y="3810000"/>
            <a:ext cx="935038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solidFill>
                  <a:srgbClr val="FFFFFF"/>
                </a:solidFill>
                <a:latin typeface="Arial Unicode MS" pitchFamily="34" charset="-128"/>
              </a:rPr>
              <a:t>fMRI</a:t>
            </a:r>
            <a:endParaRPr lang="en-US" sz="28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7364413" y="3881438"/>
            <a:ext cx="1002197" cy="52322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 dirty="0" smtClean="0">
                <a:solidFill>
                  <a:srgbClr val="FFFFFF"/>
                </a:solidFill>
                <a:latin typeface="Arial Unicode MS" pitchFamily="34" charset="-128"/>
              </a:rPr>
              <a:t>MEG</a:t>
            </a:r>
            <a:endParaRPr lang="en-US" sz="2800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3355975" y="4065588"/>
          <a:ext cx="2322513" cy="2190750"/>
        </p:xfrm>
        <a:graphic>
          <a:graphicData uri="http://schemas.openxmlformats.org/presentationml/2006/ole">
            <p:oleObj spid="_x0000_s580611" name="Photo Editor Photo" r:id="rId5" imgW="5229955" imgH="4933333" progId="MSPhotoEd.3">
              <p:embed/>
            </p:oleObj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649538" y="5895975"/>
            <a:ext cx="727075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GB" sz="1600">
                <a:solidFill>
                  <a:schemeClr val="tx1"/>
                </a:solidFill>
                <a:latin typeface="Arial Unicode MS" pitchFamily="34" charset="-128"/>
              </a:rPr>
              <a:t>inputs</a:t>
            </a:r>
            <a:endParaRPr lang="en-US" sz="160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2062" name="Oval 14"/>
          <p:cNvSpPr>
            <a:spLocks noChangeAspect="1" noChangeArrowheads="1"/>
          </p:cNvSpPr>
          <p:nvPr/>
        </p:nvSpPr>
        <p:spPr bwMode="auto">
          <a:xfrm>
            <a:off x="3592513" y="4816475"/>
            <a:ext cx="360362" cy="360363"/>
          </a:xfrm>
          <a:prstGeom prst="ellipse">
            <a:avLst/>
          </a:prstGeom>
          <a:solidFill>
            <a:srgbClr val="3366FF">
              <a:alpha val="41176"/>
            </a:srgbClr>
          </a:solidFill>
          <a:ln w="1905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Oval 15"/>
          <p:cNvSpPr>
            <a:spLocks noChangeAspect="1" noChangeArrowheads="1"/>
          </p:cNvSpPr>
          <p:nvPr/>
        </p:nvSpPr>
        <p:spPr bwMode="auto">
          <a:xfrm>
            <a:off x="4241800" y="5032375"/>
            <a:ext cx="358775" cy="360363"/>
          </a:xfrm>
          <a:prstGeom prst="ellipse">
            <a:avLst/>
          </a:prstGeom>
          <a:solidFill>
            <a:srgbClr val="3366FF">
              <a:alpha val="41176"/>
            </a:srgbClr>
          </a:solidFill>
          <a:ln w="1905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Oval 16"/>
          <p:cNvSpPr>
            <a:spLocks noChangeAspect="1" noChangeArrowheads="1"/>
          </p:cNvSpPr>
          <p:nvPr/>
        </p:nvSpPr>
        <p:spPr bwMode="auto">
          <a:xfrm>
            <a:off x="4024313" y="4311650"/>
            <a:ext cx="360362" cy="360363"/>
          </a:xfrm>
          <a:prstGeom prst="ellipse">
            <a:avLst/>
          </a:prstGeom>
          <a:solidFill>
            <a:srgbClr val="3366FF">
              <a:alpha val="41176"/>
            </a:srgbClr>
          </a:solidFill>
          <a:ln w="1905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Oval 17"/>
          <p:cNvSpPr>
            <a:spLocks noChangeAspect="1" noChangeArrowheads="1"/>
          </p:cNvSpPr>
          <p:nvPr/>
        </p:nvSpPr>
        <p:spPr bwMode="auto">
          <a:xfrm>
            <a:off x="4960938" y="4600575"/>
            <a:ext cx="360362" cy="360363"/>
          </a:xfrm>
          <a:prstGeom prst="ellipse">
            <a:avLst/>
          </a:prstGeom>
          <a:solidFill>
            <a:srgbClr val="3366FF">
              <a:alpha val="41176"/>
            </a:srgbClr>
          </a:solidFill>
          <a:ln w="1905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066" name="AutoShape 18"/>
          <p:cNvCxnSpPr>
            <a:cxnSpLocks noChangeShapeType="1"/>
            <a:stCxn id="2062" idx="5"/>
            <a:endCxn id="2063" idx="2"/>
          </p:cNvCxnSpPr>
          <p:nvPr/>
        </p:nvCxnSpPr>
        <p:spPr bwMode="auto">
          <a:xfrm>
            <a:off x="3900488" y="5133975"/>
            <a:ext cx="331787" cy="79375"/>
          </a:xfrm>
          <a:prstGeom prst="straightConnector1">
            <a:avLst/>
          </a:prstGeom>
          <a:noFill/>
          <a:ln w="28575">
            <a:solidFill>
              <a:srgbClr val="FFFF66"/>
            </a:solidFill>
            <a:round/>
            <a:headEnd/>
            <a:tailEnd type="triangle" w="med" len="med"/>
          </a:ln>
        </p:spPr>
      </p:cxnSp>
      <p:cxnSp>
        <p:nvCxnSpPr>
          <p:cNvPr id="2067" name="AutoShape 19"/>
          <p:cNvCxnSpPr>
            <a:cxnSpLocks noChangeShapeType="1"/>
            <a:stCxn id="2062" idx="7"/>
            <a:endCxn id="2064" idx="3"/>
          </p:cNvCxnSpPr>
          <p:nvPr/>
        </p:nvCxnSpPr>
        <p:spPr bwMode="auto">
          <a:xfrm flipV="1">
            <a:off x="3900488" y="4629150"/>
            <a:ext cx="176212" cy="230188"/>
          </a:xfrm>
          <a:prstGeom prst="straightConnector1">
            <a:avLst/>
          </a:prstGeom>
          <a:noFill/>
          <a:ln w="28575">
            <a:solidFill>
              <a:srgbClr val="FFFF66"/>
            </a:solidFill>
            <a:round/>
            <a:headEnd/>
            <a:tailEnd type="triangle" w="med" len="med"/>
          </a:ln>
        </p:spPr>
      </p:cxnSp>
      <p:cxnSp>
        <p:nvCxnSpPr>
          <p:cNvPr id="2068" name="AutoShape 20"/>
          <p:cNvCxnSpPr>
            <a:cxnSpLocks noChangeShapeType="1"/>
            <a:stCxn id="2064" idx="6"/>
            <a:endCxn id="2065" idx="1"/>
          </p:cNvCxnSpPr>
          <p:nvPr/>
        </p:nvCxnSpPr>
        <p:spPr bwMode="auto">
          <a:xfrm>
            <a:off x="4394200" y="4492625"/>
            <a:ext cx="619125" cy="150813"/>
          </a:xfrm>
          <a:prstGeom prst="straightConnector1">
            <a:avLst/>
          </a:prstGeom>
          <a:noFill/>
          <a:ln w="28575">
            <a:solidFill>
              <a:srgbClr val="FFFF66"/>
            </a:solidFill>
            <a:round/>
            <a:headEnd/>
            <a:tailEnd type="triangle" w="med" len="med"/>
          </a:ln>
        </p:spPr>
      </p:cxnSp>
      <p:cxnSp>
        <p:nvCxnSpPr>
          <p:cNvPr id="2069" name="AutoShape 21"/>
          <p:cNvCxnSpPr>
            <a:cxnSpLocks noChangeShapeType="1"/>
            <a:stCxn id="2063" idx="6"/>
            <a:endCxn id="2065" idx="3"/>
          </p:cNvCxnSpPr>
          <p:nvPr/>
        </p:nvCxnSpPr>
        <p:spPr bwMode="auto">
          <a:xfrm flipV="1">
            <a:off x="4610100" y="4918075"/>
            <a:ext cx="403225" cy="295275"/>
          </a:xfrm>
          <a:prstGeom prst="straightConnector1">
            <a:avLst/>
          </a:prstGeom>
          <a:noFill/>
          <a:ln w="28575">
            <a:solidFill>
              <a:srgbClr val="FFFF66"/>
            </a:solidFill>
            <a:round/>
            <a:headEnd/>
            <a:tailEnd type="triangle" w="med" len="med"/>
          </a:ln>
        </p:spPr>
      </p:cxnSp>
      <p:cxnSp>
        <p:nvCxnSpPr>
          <p:cNvPr id="2070" name="AutoShape 22"/>
          <p:cNvCxnSpPr>
            <a:cxnSpLocks noChangeShapeType="1"/>
            <a:stCxn id="2061" idx="0"/>
            <a:endCxn id="2062" idx="3"/>
          </p:cNvCxnSpPr>
          <p:nvPr/>
        </p:nvCxnSpPr>
        <p:spPr bwMode="auto">
          <a:xfrm flipV="1">
            <a:off x="3013075" y="5133975"/>
            <a:ext cx="631825" cy="7620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316038" y="1171575"/>
            <a:ext cx="1928812" cy="922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Hemodynamic</a:t>
            </a:r>
            <a:br>
              <a:rPr lang="en-GB" sz="1400">
                <a:solidFill>
                  <a:schemeClr val="tx1"/>
                </a:solidFill>
                <a:latin typeface="Arial Unicode MS" pitchFamily="34" charset="-128"/>
              </a:rPr>
            </a:br>
            <a:r>
              <a:rPr lang="en-GB" sz="1400">
                <a:solidFill>
                  <a:schemeClr val="tx1"/>
                </a:solidFill>
                <a:latin typeface="Arial Unicode MS" pitchFamily="34" charset="-128"/>
              </a:rPr>
              <a:t>forward model:</a:t>
            </a:r>
            <a:br>
              <a:rPr lang="en-GB" sz="1400">
                <a:solidFill>
                  <a:schemeClr val="tx1"/>
                </a:solidFill>
                <a:latin typeface="Arial Unicode MS" pitchFamily="34" charset="-128"/>
              </a:rPr>
            </a:b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neural activity</a:t>
            </a:r>
            <a:r>
              <a:rPr lang="en-GB" sz="1400" b="0">
                <a:solidFill>
                  <a:schemeClr val="tx1"/>
                </a:solidFill>
                <a:latin typeface="Arial Unicode MS" pitchFamily="34" charset="-128"/>
                <a:sym typeface="Symbol" pitchFamily="18" charset="2"/>
              </a:rPr>
              <a:t>BOLD</a:t>
            </a:r>
          </a:p>
          <a:p>
            <a:pPr eaLnBrk="0" hangingPunct="0">
              <a:lnSpc>
                <a:spcPct val="90000"/>
              </a:lnSpc>
            </a:pPr>
            <a:r>
              <a:rPr lang="en-GB" sz="1400" b="0">
                <a:solidFill>
                  <a:schemeClr val="tx1"/>
                </a:solidFill>
                <a:latin typeface="Arial Unicode MS" pitchFamily="34" charset="-128"/>
              </a:rPr>
              <a:t>(nonlinear)</a:t>
            </a:r>
            <a:endParaRPr lang="en-US" sz="1400" b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61175" y="857250"/>
            <a:ext cx="19685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260725" y="2946400"/>
            <a:ext cx="2447925" cy="5032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Rectangle 2"/>
          <p:cNvSpPr>
            <a:spLocks noChangeArrowheads="1"/>
          </p:cNvSpPr>
          <p:nvPr/>
        </p:nvSpPr>
        <p:spPr bwMode="auto">
          <a:xfrm>
            <a:off x="685800" y="44450"/>
            <a:ext cx="7772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0" dirty="0" smtClean="0">
                <a:solidFill>
                  <a:srgbClr val="336699"/>
                </a:solidFill>
              </a:rPr>
              <a:t>Dynamic Models of Brain Interactions</a:t>
            </a:r>
            <a:endParaRPr lang="en-US" sz="3200" b="0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0"/>
            <a:ext cx="7772400" cy="1143000"/>
          </a:xfrm>
          <a:noFill/>
        </p:spPr>
        <p:txBody>
          <a:bodyPr/>
          <a:lstStyle/>
          <a:p>
            <a:r>
              <a:rPr lang="en-GB" sz="2400" dirty="0"/>
              <a:t>  </a:t>
            </a:r>
            <a:r>
              <a:rPr lang="en-GB" dirty="0" smtClean="0"/>
              <a:t>Dynamical Neural Network Model for </a:t>
            </a:r>
            <a:r>
              <a:rPr lang="en-GB" dirty="0" err="1" smtClean="0"/>
              <a:t>fMRI</a:t>
            </a:r>
            <a:endParaRPr lang="en-US" sz="2400" dirty="0"/>
          </a:p>
        </p:txBody>
      </p:sp>
      <p:graphicFrame>
        <p:nvGraphicFramePr>
          <p:cNvPr id="559107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59107" name="Equation" r:id="rId3" imgW="0" imgH="0" progId="">
              <p:embed/>
            </p:oleObj>
          </a:graphicData>
        </a:graphic>
      </p:graphicFrame>
      <p:graphicFrame>
        <p:nvGraphicFramePr>
          <p:cNvPr id="55910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566863" y="1179513"/>
          <a:ext cx="6096000" cy="941387"/>
        </p:xfrm>
        <a:graphic>
          <a:graphicData uri="http://schemas.openxmlformats.org/presentationml/2006/ole">
            <p:oleObj spid="_x0000_s559108" name="Equation" r:id="rId4" imgW="3124080" imgH="482400" progId="">
              <p:embed/>
            </p:oleObj>
          </a:graphicData>
        </a:graphic>
      </p:graphicFrame>
      <p:grpSp>
        <p:nvGrpSpPr>
          <p:cNvPr id="559109" name="Group 5"/>
          <p:cNvGrpSpPr>
            <a:grpSpLocks/>
          </p:cNvGrpSpPr>
          <p:nvPr/>
        </p:nvGrpSpPr>
        <p:grpSpPr bwMode="auto">
          <a:xfrm>
            <a:off x="4183063" y="2560638"/>
            <a:ext cx="4654550" cy="3870325"/>
            <a:chOff x="2678" y="818"/>
            <a:chExt cx="2932" cy="2438"/>
          </a:xfrm>
        </p:grpSpPr>
        <p:pic>
          <p:nvPicPr>
            <p:cNvPr id="559110" name="Picture 6" descr="NeuroDynamicsBi_augmen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78" y="818"/>
              <a:ext cx="2932" cy="2380"/>
            </a:xfrm>
            <a:prstGeom prst="rect">
              <a:avLst/>
            </a:prstGeom>
            <a:noFill/>
          </p:spPr>
        </p:pic>
        <p:sp>
          <p:nvSpPr>
            <p:cNvPr id="559111" name="Text Box 7"/>
            <p:cNvSpPr txBox="1">
              <a:spLocks noChangeArrowheads="1"/>
            </p:cNvSpPr>
            <p:nvPr/>
          </p:nvSpPr>
          <p:spPr bwMode="auto">
            <a:xfrm>
              <a:off x="2796" y="1706"/>
              <a:ext cx="2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>
                  <a:solidFill>
                    <a:srgbClr val="000000"/>
                  </a:solidFill>
                  <a:latin typeface="Times New Roman" pitchFamily="18" charset="0"/>
                </a:rPr>
                <a:t>u</a:t>
              </a:r>
              <a:r>
                <a:rPr lang="en-GB" sz="24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9112" name="Text Box 8"/>
            <p:cNvSpPr txBox="1">
              <a:spLocks noChangeArrowheads="1"/>
            </p:cNvSpPr>
            <p:nvPr/>
          </p:nvSpPr>
          <p:spPr bwMode="auto">
            <a:xfrm>
              <a:off x="2796" y="1207"/>
              <a:ext cx="2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>
                  <a:solidFill>
                    <a:srgbClr val="000000"/>
                  </a:solidFill>
                  <a:latin typeface="Times New Roman" pitchFamily="18" charset="0"/>
                </a:rPr>
                <a:t>u</a:t>
              </a:r>
              <a:r>
                <a:rPr lang="en-GB" sz="24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9113" name="Text Box 9"/>
            <p:cNvSpPr txBox="1">
              <a:spLocks noChangeArrowheads="1"/>
            </p:cNvSpPr>
            <p:nvPr/>
          </p:nvSpPr>
          <p:spPr bwMode="auto">
            <a:xfrm>
              <a:off x="2838" y="225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GB" sz="24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9114" name="Text Box 10"/>
            <p:cNvSpPr txBox="1">
              <a:spLocks noChangeArrowheads="1"/>
            </p:cNvSpPr>
            <p:nvPr/>
          </p:nvSpPr>
          <p:spPr bwMode="auto">
            <a:xfrm>
              <a:off x="2838" y="2797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GB" sz="24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9115" name="AutoShape 11"/>
            <p:cNvSpPr>
              <a:spLocks noChangeArrowheads="1"/>
            </p:cNvSpPr>
            <p:nvPr/>
          </p:nvSpPr>
          <p:spPr bwMode="auto">
            <a:xfrm>
              <a:off x="2766" y="856"/>
              <a:ext cx="2837" cy="24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59116" name="Group 12"/>
          <p:cNvGrpSpPr>
            <a:grpSpLocks/>
          </p:cNvGrpSpPr>
          <p:nvPr/>
        </p:nvGrpSpPr>
        <p:grpSpPr bwMode="auto">
          <a:xfrm>
            <a:off x="358775" y="2286000"/>
            <a:ext cx="3325813" cy="4378325"/>
            <a:chOff x="218" y="672"/>
            <a:chExt cx="2095" cy="2758"/>
          </a:xfrm>
        </p:grpSpPr>
        <p:cxnSp>
          <p:nvCxnSpPr>
            <p:cNvPr id="559117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673" y="1307"/>
              <a:ext cx="448" cy="8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559118" name="Text Box 14"/>
            <p:cNvSpPr txBox="1">
              <a:spLocks noChangeArrowheads="1"/>
            </p:cNvSpPr>
            <p:nvPr/>
          </p:nvSpPr>
          <p:spPr bwMode="auto">
            <a:xfrm>
              <a:off x="1618" y="803"/>
              <a:ext cx="502" cy="327"/>
            </a:xfrm>
            <a:prstGeom prst="rect">
              <a:avLst/>
            </a:prstGeom>
            <a:noFill/>
            <a:ln w="3175" cap="rnd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800" i="1">
                  <a:latin typeface="Times New Roman" pitchFamily="18" charset="0"/>
                </a:rPr>
                <a:t>u</a:t>
              </a:r>
              <a:r>
                <a:rPr lang="en-GB" sz="2800" baseline="-25000">
                  <a:latin typeface="Times New Roman" pitchFamily="18" charset="0"/>
                </a:rPr>
                <a:t>2</a:t>
              </a:r>
              <a:endParaRPr lang="en-GB" sz="2800">
                <a:latin typeface="Times New Roman" pitchFamily="18" charset="0"/>
              </a:endParaRPr>
            </a:p>
          </p:txBody>
        </p:sp>
        <p:sp>
          <p:nvSpPr>
            <p:cNvPr id="559119" name="Freeform 15"/>
            <p:cNvSpPr>
              <a:spLocks/>
            </p:cNvSpPr>
            <p:nvPr/>
          </p:nvSpPr>
          <p:spPr bwMode="auto">
            <a:xfrm>
              <a:off x="556" y="2937"/>
              <a:ext cx="672" cy="336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72" y="288"/>
                </a:cxn>
                <a:cxn ang="0">
                  <a:pos x="648" y="288"/>
                </a:cxn>
                <a:cxn ang="0">
                  <a:pos x="552" y="0"/>
                </a:cxn>
              </a:cxnLst>
              <a:rect l="0" t="0" r="r" b="b"/>
              <a:pathLst>
                <a:path w="728" h="336">
                  <a:moveTo>
                    <a:pt x="216" y="0"/>
                  </a:moveTo>
                  <a:cubicBezTo>
                    <a:pt x="108" y="120"/>
                    <a:pt x="0" y="240"/>
                    <a:pt x="72" y="288"/>
                  </a:cubicBezTo>
                  <a:cubicBezTo>
                    <a:pt x="144" y="336"/>
                    <a:pt x="568" y="336"/>
                    <a:pt x="648" y="288"/>
                  </a:cubicBezTo>
                  <a:cubicBezTo>
                    <a:pt x="728" y="240"/>
                    <a:pt x="568" y="48"/>
                    <a:pt x="552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9120" name="Freeform 16"/>
            <p:cNvSpPr>
              <a:spLocks/>
            </p:cNvSpPr>
            <p:nvPr/>
          </p:nvSpPr>
          <p:spPr bwMode="auto">
            <a:xfrm rot="1137635">
              <a:off x="974" y="1321"/>
              <a:ext cx="361" cy="344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92" y="8"/>
                </a:cxn>
                <a:cxn ang="0">
                  <a:pos x="384" y="200"/>
                </a:cxn>
                <a:cxn ang="0">
                  <a:pos x="240" y="344"/>
                </a:cxn>
              </a:cxnLst>
              <a:rect l="0" t="0" r="r" b="b"/>
              <a:pathLst>
                <a:path w="392" h="344">
                  <a:moveTo>
                    <a:pt x="0" y="248"/>
                  </a:moveTo>
                  <a:cubicBezTo>
                    <a:pt x="64" y="132"/>
                    <a:pt x="128" y="16"/>
                    <a:pt x="192" y="8"/>
                  </a:cubicBezTo>
                  <a:cubicBezTo>
                    <a:pt x="256" y="0"/>
                    <a:pt x="376" y="144"/>
                    <a:pt x="384" y="200"/>
                  </a:cubicBezTo>
                  <a:cubicBezTo>
                    <a:pt x="392" y="256"/>
                    <a:pt x="264" y="320"/>
                    <a:pt x="240" y="34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9121" name="Freeform 17"/>
            <p:cNvSpPr>
              <a:spLocks/>
            </p:cNvSpPr>
            <p:nvPr/>
          </p:nvSpPr>
          <p:spPr bwMode="auto">
            <a:xfrm>
              <a:off x="949" y="1161"/>
              <a:ext cx="892" cy="11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624" y="1824"/>
                </a:cxn>
                <a:cxn ang="0">
                  <a:pos x="0" y="2064"/>
                </a:cxn>
              </a:cxnLst>
              <a:rect l="0" t="0" r="r" b="b"/>
              <a:pathLst>
                <a:path w="744" h="2168">
                  <a:moveTo>
                    <a:pt x="720" y="0"/>
                  </a:moveTo>
                  <a:cubicBezTo>
                    <a:pt x="732" y="740"/>
                    <a:pt x="744" y="1480"/>
                    <a:pt x="624" y="1824"/>
                  </a:cubicBezTo>
                  <a:cubicBezTo>
                    <a:pt x="504" y="2168"/>
                    <a:pt x="104" y="2024"/>
                    <a:pt x="0" y="20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9122" name="Rectangle 18"/>
            <p:cNvSpPr>
              <a:spLocks noChangeArrowheads="1"/>
            </p:cNvSpPr>
            <p:nvPr/>
          </p:nvSpPr>
          <p:spPr bwMode="auto">
            <a:xfrm>
              <a:off x="1641" y="777"/>
              <a:ext cx="480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23" name="Text Box 19"/>
            <p:cNvSpPr txBox="1">
              <a:spLocks noChangeArrowheads="1"/>
            </p:cNvSpPr>
            <p:nvPr/>
          </p:nvSpPr>
          <p:spPr bwMode="auto">
            <a:xfrm>
              <a:off x="670" y="1529"/>
              <a:ext cx="44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sz="28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8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9124" name="Text Box 20"/>
            <p:cNvSpPr txBox="1">
              <a:spLocks noChangeArrowheads="1"/>
            </p:cNvSpPr>
            <p:nvPr/>
          </p:nvSpPr>
          <p:spPr bwMode="auto">
            <a:xfrm>
              <a:off x="683" y="2619"/>
              <a:ext cx="44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sz="28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28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9125" name="Text Box 21"/>
            <p:cNvSpPr txBox="1">
              <a:spLocks noChangeArrowheads="1"/>
            </p:cNvSpPr>
            <p:nvPr/>
          </p:nvSpPr>
          <p:spPr bwMode="auto">
            <a:xfrm>
              <a:off x="667" y="734"/>
              <a:ext cx="502" cy="327"/>
            </a:xfrm>
            <a:prstGeom prst="rect">
              <a:avLst/>
            </a:prstGeom>
            <a:noFill/>
            <a:ln w="3175" cap="rnd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800" i="1">
                  <a:latin typeface="Times New Roman" pitchFamily="18" charset="0"/>
                </a:rPr>
                <a:t>u</a:t>
              </a:r>
              <a:r>
                <a:rPr lang="en-GB" sz="2800" baseline="-25000">
                  <a:latin typeface="Times New Roman" pitchFamily="18" charset="0"/>
                </a:rPr>
                <a:t>1</a:t>
              </a:r>
              <a:endParaRPr lang="en-GB" sz="2800">
                <a:latin typeface="Times New Roman" pitchFamily="18" charset="0"/>
              </a:endParaRPr>
            </a:p>
          </p:txBody>
        </p:sp>
        <p:sp>
          <p:nvSpPr>
            <p:cNvPr id="559126" name="Text Box 22"/>
            <p:cNvSpPr txBox="1">
              <a:spLocks noChangeArrowheads="1"/>
            </p:cNvSpPr>
            <p:nvPr/>
          </p:nvSpPr>
          <p:spPr bwMode="auto">
            <a:xfrm>
              <a:off x="1277" y="1263"/>
              <a:ext cx="3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a</a:t>
              </a:r>
              <a:r>
                <a:rPr lang="en-GB" b="1" baseline="-25000">
                  <a:latin typeface="AvantGarde Bk BT" pitchFamily="34" charset="0"/>
                </a:rPr>
                <a:t>11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27" name="Text Box 23"/>
            <p:cNvSpPr txBox="1">
              <a:spLocks noChangeArrowheads="1"/>
            </p:cNvSpPr>
            <p:nvPr/>
          </p:nvSpPr>
          <p:spPr bwMode="auto">
            <a:xfrm>
              <a:off x="344" y="3096"/>
              <a:ext cx="3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a</a:t>
              </a:r>
              <a:r>
                <a:rPr lang="en-GB" b="1" baseline="-25000">
                  <a:latin typeface="AvantGarde Bk BT" pitchFamily="34" charset="0"/>
                </a:rPr>
                <a:t>22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28" name="Text Box 24"/>
            <p:cNvSpPr txBox="1">
              <a:spLocks noChangeArrowheads="1"/>
            </p:cNvSpPr>
            <p:nvPr/>
          </p:nvSpPr>
          <p:spPr bwMode="auto">
            <a:xfrm>
              <a:off x="1513" y="132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559129" name="Text Box 25"/>
            <p:cNvSpPr txBox="1">
              <a:spLocks noChangeArrowheads="1"/>
            </p:cNvSpPr>
            <p:nvPr/>
          </p:nvSpPr>
          <p:spPr bwMode="auto">
            <a:xfrm>
              <a:off x="658" y="1194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c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30" name="Text Box 26"/>
            <p:cNvSpPr txBox="1">
              <a:spLocks noChangeArrowheads="1"/>
            </p:cNvSpPr>
            <p:nvPr/>
          </p:nvSpPr>
          <p:spPr bwMode="auto">
            <a:xfrm>
              <a:off x="509" y="1944"/>
              <a:ext cx="3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a</a:t>
              </a:r>
              <a:r>
                <a:rPr lang="en-GB" b="1" baseline="-25000">
                  <a:latin typeface="AvantGarde Bk BT" pitchFamily="34" charset="0"/>
                </a:rPr>
                <a:t>12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31" name="Text Box 27"/>
            <p:cNvSpPr txBox="1">
              <a:spLocks noChangeArrowheads="1"/>
            </p:cNvSpPr>
            <p:nvPr/>
          </p:nvSpPr>
          <p:spPr bwMode="auto">
            <a:xfrm>
              <a:off x="997" y="2337"/>
              <a:ext cx="3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a</a:t>
              </a:r>
              <a:r>
                <a:rPr lang="en-GB" b="1" baseline="-25000">
                  <a:latin typeface="AvantGarde Bk BT" pitchFamily="34" charset="0"/>
                </a:rPr>
                <a:t>21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32" name="Text Box 28"/>
            <p:cNvSpPr txBox="1">
              <a:spLocks noChangeArrowheads="1"/>
            </p:cNvSpPr>
            <p:nvPr/>
          </p:nvSpPr>
          <p:spPr bwMode="auto">
            <a:xfrm>
              <a:off x="1757" y="1935"/>
              <a:ext cx="3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AvantGarde Bk BT" pitchFamily="34" charset="0"/>
                </a:rPr>
                <a:t>b</a:t>
              </a:r>
              <a:r>
                <a:rPr lang="en-GB" b="1" baseline="-25000">
                  <a:latin typeface="AvantGarde Bk BT" pitchFamily="34" charset="0"/>
                </a:rPr>
                <a:t>21</a:t>
              </a:r>
              <a:endParaRPr lang="en-US" b="1" baseline="-25000">
                <a:latin typeface="AvantGarde Bk BT" pitchFamily="34" charset="0"/>
              </a:endParaRPr>
            </a:p>
          </p:txBody>
        </p:sp>
        <p:sp>
          <p:nvSpPr>
            <p:cNvPr id="559133" name="AutoShape 29"/>
            <p:cNvSpPr>
              <a:spLocks noChangeArrowheads="1"/>
            </p:cNvSpPr>
            <p:nvPr/>
          </p:nvSpPr>
          <p:spPr bwMode="auto">
            <a:xfrm>
              <a:off x="218" y="672"/>
              <a:ext cx="2095" cy="275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34" name="Oval 30"/>
            <p:cNvSpPr>
              <a:spLocks noChangeArrowheads="1"/>
            </p:cNvSpPr>
            <p:nvPr/>
          </p:nvSpPr>
          <p:spPr bwMode="auto">
            <a:xfrm>
              <a:off x="698" y="2592"/>
              <a:ext cx="419" cy="39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35" name="Oval 31"/>
            <p:cNvSpPr>
              <a:spLocks noChangeArrowheads="1"/>
            </p:cNvSpPr>
            <p:nvPr/>
          </p:nvSpPr>
          <p:spPr bwMode="auto">
            <a:xfrm>
              <a:off x="681" y="715"/>
              <a:ext cx="419" cy="39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36" name="Oval 32"/>
            <p:cNvSpPr>
              <a:spLocks noChangeArrowheads="1"/>
            </p:cNvSpPr>
            <p:nvPr/>
          </p:nvSpPr>
          <p:spPr bwMode="auto">
            <a:xfrm>
              <a:off x="1649" y="776"/>
              <a:ext cx="419" cy="39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37" name="Oval 33"/>
            <p:cNvSpPr>
              <a:spLocks noChangeArrowheads="1"/>
            </p:cNvSpPr>
            <p:nvPr/>
          </p:nvSpPr>
          <p:spPr bwMode="auto">
            <a:xfrm>
              <a:off x="680" y="1509"/>
              <a:ext cx="419" cy="39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9138" name="Line 34"/>
            <p:cNvSpPr>
              <a:spLocks noChangeShapeType="1"/>
            </p:cNvSpPr>
            <p:nvPr/>
          </p:nvSpPr>
          <p:spPr bwMode="auto">
            <a:xfrm>
              <a:off x="951" y="1894"/>
              <a:ext cx="0" cy="6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9139" name="Line 35"/>
            <p:cNvSpPr>
              <a:spLocks noChangeShapeType="1"/>
            </p:cNvSpPr>
            <p:nvPr/>
          </p:nvSpPr>
          <p:spPr bwMode="auto">
            <a:xfrm flipH="1" flipV="1">
              <a:off x="812" y="1911"/>
              <a:ext cx="8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pic>
        <p:nvPicPr>
          <p:cNvPr id="581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876"/>
            <a:ext cx="5962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38" y="1500174"/>
            <a:ext cx="177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UCL </a:t>
            </a:r>
            <a:r>
              <a:rPr lang="en-GB" dirty="0" err="1" smtClean="0"/>
              <a:t>CoMPLEX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535885" y="2321711"/>
            <a:ext cx="1714512" cy="107157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6380" y="1357298"/>
            <a:ext cx="2082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Computer Science</a:t>
            </a:r>
          </a:p>
          <a:p>
            <a:r>
              <a:rPr lang="en-GB" dirty="0" smtClean="0"/>
              <a:t>Engineering</a:t>
            </a:r>
          </a:p>
          <a:p>
            <a:r>
              <a:rPr lang="en-GB" dirty="0" smtClean="0"/>
              <a:t>Physics</a:t>
            </a:r>
          </a:p>
          <a:p>
            <a:r>
              <a:rPr lang="en-GB" dirty="0" smtClean="0"/>
              <a:t>Statistics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036347" y="2964653"/>
            <a:ext cx="1071570" cy="57150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11548</TotalTime>
  <Words>123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Equation</vt:lpstr>
      <vt:lpstr>Microsoft Equation 3.0</vt:lpstr>
      <vt:lpstr>Microsoft Photo Editor 3.0 Photo</vt:lpstr>
      <vt:lpstr>Slide 1</vt:lpstr>
      <vt:lpstr>Slide 2</vt:lpstr>
      <vt:lpstr>Slide 3</vt:lpstr>
      <vt:lpstr>  Dynamical Neural Network Model for fMRI</vt:lpstr>
      <vt:lpstr>Opportunities</vt:lpstr>
    </vt:vector>
  </TitlesOfParts>
  <Company>YNiC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Harrison</dc:creator>
  <cp:lastModifiedBy>wpenny</cp:lastModifiedBy>
  <cp:revision>642</cp:revision>
  <dcterms:created xsi:type="dcterms:W3CDTF">2007-05-02T10:08:53Z</dcterms:created>
  <dcterms:modified xsi:type="dcterms:W3CDTF">2010-01-22T14:13:00Z</dcterms:modified>
</cp:coreProperties>
</file>