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90" r:id="rId2"/>
    <p:sldId id="391" r:id="rId3"/>
    <p:sldId id="392" r:id="rId4"/>
    <p:sldId id="389" r:id="rId5"/>
    <p:sldId id="393" r:id="rId6"/>
  </p:sldIdLst>
  <p:sldSz cx="9144000" cy="6858000" type="screen4x3"/>
  <p:notesSz cx="6781800" cy="9918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99"/>
    <a:srgbClr val="FF0000"/>
    <a:srgbClr val="A50021"/>
    <a:srgbClr val="B2B2B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588" autoAdjust="0"/>
  </p:normalViewPr>
  <p:slideViewPr>
    <p:cSldViewPr>
      <p:cViewPr>
        <p:scale>
          <a:sx n="75" d="100"/>
          <a:sy n="75" d="100"/>
        </p:scale>
        <p:origin x="-276" y="-5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6"/>
    </p:cViewPr>
  </p:sorterViewPr>
  <p:notesViewPr>
    <p:cSldViewPr>
      <p:cViewPr>
        <p:scale>
          <a:sx n="75" d="100"/>
          <a:sy n="75" d="100"/>
        </p:scale>
        <p:origin x="-2466" y="-204"/>
      </p:cViewPr>
      <p:guideLst>
        <p:guide orient="horz" pos="3124"/>
        <p:guide pos="21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4538"/>
            <a:ext cx="495935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1700"/>
            <a:ext cx="5426075" cy="446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AF546BBF-A9B5-45F6-9937-58A69C7253B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40E550-9681-49F9-A915-8B4441658C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54A232-9917-4C54-BE2D-6CF8EBB7579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4450"/>
            <a:ext cx="2057400" cy="60817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4450"/>
            <a:ext cx="6019800" cy="60817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9CEF8B-8482-420C-AC5D-941FEC125E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44450"/>
            <a:ext cx="8229600" cy="10080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96975"/>
            <a:ext cx="4038600" cy="238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196975"/>
            <a:ext cx="4038600" cy="238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736975"/>
            <a:ext cx="4038600" cy="23891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736975"/>
            <a:ext cx="4038600" cy="23891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7F37C73-E639-45CA-A2BD-B8611093A6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450"/>
            <a:ext cx="8229600" cy="10080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975"/>
            <a:ext cx="4038600" cy="49291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196975"/>
            <a:ext cx="4038600" cy="238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736975"/>
            <a:ext cx="4038600" cy="23891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4526B09-7F25-4175-A970-F855C37EFA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FA40C4-0E19-4790-B4F3-B85E2BDD06A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7E1387-837F-48A9-ACAE-71462042A8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975"/>
            <a:ext cx="4038600" cy="49291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975"/>
            <a:ext cx="4038600" cy="49291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C1B0E7-38A1-4997-8FB6-4E0FEBAB495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97A25E-36C4-4857-919A-03CFDA0B51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843DE6-767F-4047-85E7-6662A5BCC6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9543AF-899F-4050-AD31-807490956A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A124E1-BFAE-4EE6-AFB3-D0C3CF8B2EA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0D18E7-3469-46E2-8A34-B497D2C82E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4450"/>
            <a:ext cx="822960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929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37CBD0F6-AF84-4E0B-BEDD-9504F1E8064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2.png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4.png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45"/>
          <p:cNvSpPr txBox="1">
            <a:spLocks noChangeArrowheads="1"/>
          </p:cNvSpPr>
          <p:nvPr/>
        </p:nvSpPr>
        <p:spPr bwMode="auto">
          <a:xfrm>
            <a:off x="875337" y="142852"/>
            <a:ext cx="7446205" cy="1575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GB" sz="2800" b="1" dirty="0" smtClean="0"/>
              <a:t>Will </a:t>
            </a:r>
            <a:r>
              <a:rPr lang="en-GB" sz="2800" b="1" dirty="0" smtClean="0"/>
              <a:t>Penny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en-GB" sz="2800" b="1" dirty="0" smtClean="0"/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GB" sz="2800" b="1" dirty="0" err="1" smtClean="0"/>
              <a:t>Wellcome</a:t>
            </a:r>
            <a:r>
              <a:rPr lang="en-GB" sz="2800" b="1" dirty="0" smtClean="0"/>
              <a:t> </a:t>
            </a:r>
            <a:r>
              <a:rPr lang="en-GB" sz="2800" b="1" dirty="0"/>
              <a:t>Centre for </a:t>
            </a:r>
            <a:r>
              <a:rPr lang="en-GB" sz="2800" b="1" dirty="0" err="1" smtClean="0"/>
              <a:t>Neuroimaging</a:t>
            </a:r>
            <a:r>
              <a:rPr lang="en-GB" sz="2800" b="1" dirty="0" smtClean="0"/>
              <a:t> at UCL</a:t>
            </a:r>
            <a:endParaRPr lang="en-US" sz="2800" b="1" dirty="0"/>
          </a:p>
          <a:p>
            <a:pPr algn="ctr"/>
            <a:endParaRPr lang="en-US" dirty="0"/>
          </a:p>
        </p:txBody>
      </p:sp>
      <p:grpSp>
        <p:nvGrpSpPr>
          <p:cNvPr id="36" name="Group 35"/>
          <p:cNvGrpSpPr/>
          <p:nvPr/>
        </p:nvGrpSpPr>
        <p:grpSpPr>
          <a:xfrm>
            <a:off x="428596" y="1785926"/>
            <a:ext cx="8174851" cy="4861173"/>
            <a:chOff x="357158" y="1357298"/>
            <a:chExt cx="8174851" cy="4861173"/>
          </a:xfrm>
        </p:grpSpPr>
        <p:grpSp>
          <p:nvGrpSpPr>
            <p:cNvPr id="31" name="Group 30"/>
            <p:cNvGrpSpPr/>
            <p:nvPr/>
          </p:nvGrpSpPr>
          <p:grpSpPr>
            <a:xfrm>
              <a:off x="2786050" y="5500702"/>
              <a:ext cx="1071570" cy="571504"/>
              <a:chOff x="2357422" y="5715016"/>
              <a:chExt cx="1071570" cy="571504"/>
            </a:xfrm>
          </p:grpSpPr>
          <p:sp>
            <p:nvSpPr>
              <p:cNvPr id="24" name="Rounded Rectangle 23"/>
              <p:cNvSpPr/>
              <p:nvPr/>
            </p:nvSpPr>
            <p:spPr>
              <a:xfrm>
                <a:off x="2357422" y="5715016"/>
                <a:ext cx="1071570" cy="57150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" name="TextBox 3"/>
              <p:cNvSpPr txBox="1"/>
              <p:nvPr/>
            </p:nvSpPr>
            <p:spPr>
              <a:xfrm>
                <a:off x="2357422" y="5786454"/>
                <a:ext cx="10695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Methods</a:t>
                </a:r>
                <a:endParaRPr lang="en-GB" dirty="0"/>
              </a:p>
            </p:txBody>
          </p:sp>
        </p:grpSp>
        <p:grpSp>
          <p:nvGrpSpPr>
            <p:cNvPr id="32" name="Group 31"/>
            <p:cNvGrpSpPr/>
            <p:nvPr/>
          </p:nvGrpSpPr>
          <p:grpSpPr>
            <a:xfrm>
              <a:off x="5214942" y="5500702"/>
              <a:ext cx="1000132" cy="717769"/>
              <a:chOff x="5357818" y="5429264"/>
              <a:chExt cx="1000132" cy="717769"/>
            </a:xfrm>
          </p:grpSpPr>
          <p:sp>
            <p:nvSpPr>
              <p:cNvPr id="25" name="Rounded Rectangle 24"/>
              <p:cNvSpPr/>
              <p:nvPr/>
            </p:nvSpPr>
            <p:spPr>
              <a:xfrm>
                <a:off x="5357818" y="5429264"/>
                <a:ext cx="1000132" cy="57150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" name="TextBox 4"/>
              <p:cNvSpPr txBox="1"/>
              <p:nvPr/>
            </p:nvSpPr>
            <p:spPr>
              <a:xfrm>
                <a:off x="5357818" y="5500702"/>
                <a:ext cx="979755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Physics</a:t>
                </a:r>
              </a:p>
              <a:p>
                <a:endParaRPr lang="en-GB" dirty="0"/>
              </a:p>
            </p:txBody>
          </p:sp>
        </p:grpSp>
        <p:grpSp>
          <p:nvGrpSpPr>
            <p:cNvPr id="28" name="Group 27"/>
            <p:cNvGrpSpPr/>
            <p:nvPr/>
          </p:nvGrpSpPr>
          <p:grpSpPr>
            <a:xfrm>
              <a:off x="7429520" y="2214554"/>
              <a:ext cx="1095172" cy="571504"/>
              <a:chOff x="4429124" y="1142984"/>
              <a:chExt cx="1095172" cy="571504"/>
            </a:xfrm>
          </p:grpSpPr>
          <p:sp>
            <p:nvSpPr>
              <p:cNvPr id="21" name="Rounded Rectangle 20"/>
              <p:cNvSpPr/>
              <p:nvPr/>
            </p:nvSpPr>
            <p:spPr>
              <a:xfrm>
                <a:off x="4429124" y="1142984"/>
                <a:ext cx="1071570" cy="57150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4429124" y="1214422"/>
                <a:ext cx="109517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Attention</a:t>
                </a:r>
                <a:endParaRPr lang="en-GB" dirty="0"/>
              </a:p>
            </p:txBody>
          </p:sp>
        </p:grpSp>
        <p:grpSp>
          <p:nvGrpSpPr>
            <p:cNvPr id="29" name="Group 28"/>
            <p:cNvGrpSpPr/>
            <p:nvPr/>
          </p:nvGrpSpPr>
          <p:grpSpPr>
            <a:xfrm>
              <a:off x="2714612" y="1357298"/>
              <a:ext cx="1285884" cy="571504"/>
              <a:chOff x="6357950" y="1857364"/>
              <a:chExt cx="1285884" cy="571504"/>
            </a:xfrm>
          </p:grpSpPr>
          <p:sp>
            <p:nvSpPr>
              <p:cNvPr id="22" name="Rounded Rectangle 21"/>
              <p:cNvSpPr/>
              <p:nvPr/>
            </p:nvSpPr>
            <p:spPr>
              <a:xfrm>
                <a:off x="6357950" y="1857364"/>
                <a:ext cx="1214446" cy="57150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6357950" y="1928802"/>
                <a:ext cx="128588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/>
                  <a:t>Language</a:t>
                </a:r>
                <a:endParaRPr lang="en-GB" dirty="0"/>
              </a:p>
            </p:txBody>
          </p:sp>
        </p:grpSp>
        <p:grpSp>
          <p:nvGrpSpPr>
            <p:cNvPr id="30" name="Group 29"/>
            <p:cNvGrpSpPr/>
            <p:nvPr/>
          </p:nvGrpSpPr>
          <p:grpSpPr>
            <a:xfrm>
              <a:off x="5072066" y="1357298"/>
              <a:ext cx="1018227" cy="571504"/>
              <a:chOff x="7143768" y="3000372"/>
              <a:chExt cx="1018227" cy="571504"/>
            </a:xfrm>
          </p:grpSpPr>
          <p:sp>
            <p:nvSpPr>
              <p:cNvPr id="23" name="Rounded Rectangle 22"/>
              <p:cNvSpPr/>
              <p:nvPr/>
            </p:nvSpPr>
            <p:spPr>
              <a:xfrm>
                <a:off x="7143768" y="3000372"/>
                <a:ext cx="1000132" cy="57150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7143768" y="3071810"/>
                <a:ext cx="10182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Memory</a:t>
                </a:r>
                <a:endParaRPr lang="en-GB" dirty="0"/>
              </a:p>
            </p:txBody>
          </p:sp>
        </p:grpSp>
        <p:grpSp>
          <p:nvGrpSpPr>
            <p:cNvPr id="27" name="Group 26"/>
            <p:cNvGrpSpPr/>
            <p:nvPr/>
          </p:nvGrpSpPr>
          <p:grpSpPr>
            <a:xfrm>
              <a:off x="7500958" y="4071942"/>
              <a:ext cx="1031051" cy="571504"/>
              <a:chOff x="1928794" y="1357298"/>
              <a:chExt cx="1031051" cy="571504"/>
            </a:xfrm>
          </p:grpSpPr>
          <p:sp>
            <p:nvSpPr>
              <p:cNvPr id="20" name="Rounded Rectangle 19"/>
              <p:cNvSpPr/>
              <p:nvPr/>
            </p:nvSpPr>
            <p:spPr>
              <a:xfrm>
                <a:off x="1928794" y="1357298"/>
                <a:ext cx="1000132" cy="57150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928794" y="1428736"/>
                <a:ext cx="10310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Emotion</a:t>
                </a:r>
              </a:p>
            </p:txBody>
          </p:sp>
        </p:grpSp>
        <p:grpSp>
          <p:nvGrpSpPr>
            <p:cNvPr id="26" name="Group 25"/>
            <p:cNvGrpSpPr/>
            <p:nvPr/>
          </p:nvGrpSpPr>
          <p:grpSpPr>
            <a:xfrm>
              <a:off x="428596" y="2357430"/>
              <a:ext cx="1000132" cy="571504"/>
              <a:chOff x="428596" y="2571744"/>
              <a:chExt cx="1000132" cy="571504"/>
            </a:xfrm>
          </p:grpSpPr>
          <p:sp>
            <p:nvSpPr>
              <p:cNvPr id="19" name="Rounded Rectangle 18"/>
              <p:cNvSpPr/>
              <p:nvPr/>
            </p:nvSpPr>
            <p:spPr>
              <a:xfrm>
                <a:off x="428596" y="2571744"/>
                <a:ext cx="1000132" cy="57150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500034" y="2643182"/>
                <a:ext cx="80887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Vision</a:t>
                </a:r>
                <a:endParaRPr lang="en-GB" dirty="0"/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2500298" y="2357430"/>
              <a:ext cx="4071966" cy="2784288"/>
              <a:chOff x="2071670" y="2285992"/>
              <a:chExt cx="4071966" cy="2784288"/>
            </a:xfrm>
          </p:grpSpPr>
          <p:grpSp>
            <p:nvGrpSpPr>
              <p:cNvPr id="15" name="Group 14"/>
              <p:cNvGrpSpPr/>
              <p:nvPr/>
            </p:nvGrpSpPr>
            <p:grpSpPr>
              <a:xfrm>
                <a:off x="2071670" y="2285992"/>
                <a:ext cx="1714500" cy="2733678"/>
                <a:chOff x="2643174" y="2643182"/>
                <a:chExt cx="1714500" cy="2733678"/>
              </a:xfrm>
            </p:grpSpPr>
            <p:pic>
              <p:nvPicPr>
                <p:cNvPr id="579586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2643174" y="3071810"/>
                  <a:ext cx="1714500" cy="23050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12" name="TextBox 11"/>
                <p:cNvSpPr txBox="1"/>
                <p:nvPr/>
              </p:nvSpPr>
              <p:spPr>
                <a:xfrm>
                  <a:off x="3071802" y="2643182"/>
                  <a:ext cx="67197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dirty="0" err="1" smtClean="0"/>
                    <a:t>fMRI</a:t>
                  </a:r>
                  <a:endParaRPr lang="en-GB" dirty="0"/>
                </a:p>
              </p:txBody>
            </p:sp>
          </p:grpSp>
          <p:pic>
            <p:nvPicPr>
              <p:cNvPr id="579588" name="Picture 4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500563" y="2714620"/>
                <a:ext cx="1643073" cy="23556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7" name="TextBox 16"/>
              <p:cNvSpPr txBox="1"/>
              <p:nvPr/>
            </p:nvSpPr>
            <p:spPr>
              <a:xfrm>
                <a:off x="4929190" y="2285992"/>
                <a:ext cx="7104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MEG</a:t>
                </a:r>
                <a:endParaRPr lang="en-GB" dirty="0"/>
              </a:p>
            </p:txBody>
          </p:sp>
        </p:grpSp>
        <p:grpSp>
          <p:nvGrpSpPr>
            <p:cNvPr id="33" name="Group 32"/>
            <p:cNvGrpSpPr/>
            <p:nvPr/>
          </p:nvGrpSpPr>
          <p:grpSpPr>
            <a:xfrm>
              <a:off x="357158" y="4143380"/>
              <a:ext cx="1615450" cy="714380"/>
              <a:chOff x="428596" y="2643182"/>
              <a:chExt cx="1615450" cy="714380"/>
            </a:xfrm>
          </p:grpSpPr>
          <p:sp>
            <p:nvSpPr>
              <p:cNvPr id="34" name="Rounded Rectangle 33"/>
              <p:cNvSpPr/>
              <p:nvPr/>
            </p:nvSpPr>
            <p:spPr>
              <a:xfrm>
                <a:off x="428596" y="2643182"/>
                <a:ext cx="1571636" cy="71438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500034" y="2643182"/>
                <a:ext cx="1544012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Theoretical</a:t>
                </a:r>
              </a:p>
              <a:p>
                <a:r>
                  <a:rPr lang="en-GB" dirty="0" smtClean="0"/>
                  <a:t>Neurobiology</a:t>
                </a:r>
                <a:endParaRPr lang="en-GB" dirty="0"/>
              </a:p>
            </p:txBody>
          </p:sp>
        </p:grp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64118" name="Picture 86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523" y="1501776"/>
            <a:ext cx="2600677" cy="24177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1964119" name="Picture 87"/>
          <p:cNvPicPr>
            <a:picLocks noChangeArrowheads="1"/>
          </p:cNvPicPr>
          <p:nvPr/>
        </p:nvPicPr>
        <p:blipFill>
          <a:blip r:embed="rId3" cstate="print"/>
          <a:srcRect l="69757" t="30959" r="7643" b="14474"/>
          <a:stretch>
            <a:fillRect/>
          </a:stretch>
        </p:blipFill>
        <p:spPr bwMode="auto">
          <a:xfrm>
            <a:off x="4278489" y="1697039"/>
            <a:ext cx="684389" cy="11191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1964120" name="Rectangle 88"/>
          <p:cNvSpPr>
            <a:spLocks noChangeArrowheads="1"/>
          </p:cNvSpPr>
          <p:nvPr/>
        </p:nvSpPr>
        <p:spPr bwMode="auto">
          <a:xfrm>
            <a:off x="814211" y="176214"/>
            <a:ext cx="7450667" cy="835025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/>
            <a:r>
              <a:rPr lang="en-US" sz="3200" dirty="0" smtClean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Statistical Parametric Mapping (SPM)</a:t>
            </a:r>
            <a:endParaRPr lang="en-US" sz="3200" dirty="0">
              <a:solidFill>
                <a:schemeClr val="tx2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964121" name="Rectangle 89"/>
          <p:cNvSpPr>
            <a:spLocks noChangeArrowheads="1"/>
          </p:cNvSpPr>
          <p:nvPr/>
        </p:nvSpPr>
        <p:spPr bwMode="auto">
          <a:xfrm>
            <a:off x="1055512" y="4416426"/>
            <a:ext cx="1659100" cy="644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964122" name="Rectangle 90"/>
          <p:cNvSpPr>
            <a:spLocks noChangeArrowheads="1"/>
          </p:cNvSpPr>
          <p:nvPr/>
        </p:nvSpPr>
        <p:spPr bwMode="auto">
          <a:xfrm>
            <a:off x="214282" y="3286124"/>
            <a:ext cx="1477970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0" dirty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Realignment</a:t>
            </a:r>
          </a:p>
        </p:txBody>
      </p:sp>
      <p:sp>
        <p:nvSpPr>
          <p:cNvPr id="1964123" name="Rectangle 91"/>
          <p:cNvSpPr>
            <a:spLocks noChangeArrowheads="1"/>
          </p:cNvSpPr>
          <p:nvPr/>
        </p:nvSpPr>
        <p:spPr bwMode="auto">
          <a:xfrm>
            <a:off x="2064457" y="3305175"/>
            <a:ext cx="1285609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Smoothing</a:t>
            </a:r>
          </a:p>
        </p:txBody>
      </p:sp>
      <p:sp>
        <p:nvSpPr>
          <p:cNvPr id="1964124" name="Rectangle 92"/>
          <p:cNvSpPr>
            <a:spLocks noChangeArrowheads="1"/>
          </p:cNvSpPr>
          <p:nvPr/>
        </p:nvSpPr>
        <p:spPr bwMode="auto">
          <a:xfrm>
            <a:off x="1131712" y="4519614"/>
            <a:ext cx="1593386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Normalisation</a:t>
            </a:r>
          </a:p>
        </p:txBody>
      </p:sp>
      <p:sp>
        <p:nvSpPr>
          <p:cNvPr id="1964125" name="Rectangle 93"/>
          <p:cNvSpPr>
            <a:spLocks noChangeArrowheads="1"/>
          </p:cNvSpPr>
          <p:nvPr/>
        </p:nvSpPr>
        <p:spPr bwMode="auto">
          <a:xfrm>
            <a:off x="3613857" y="3317875"/>
            <a:ext cx="2324355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General linear model</a:t>
            </a:r>
          </a:p>
        </p:txBody>
      </p:sp>
      <p:sp>
        <p:nvSpPr>
          <p:cNvPr id="1964126" name="Rectangle 94"/>
          <p:cNvSpPr>
            <a:spLocks noChangeArrowheads="1"/>
          </p:cNvSpPr>
          <p:nvPr/>
        </p:nvSpPr>
        <p:spPr bwMode="auto">
          <a:xfrm>
            <a:off x="5960534" y="1235075"/>
            <a:ext cx="2837316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0" dirty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Statistical parametric </a:t>
            </a:r>
            <a:r>
              <a:rPr lang="en-US" sz="1800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map</a:t>
            </a:r>
            <a:endParaRPr lang="en-US" sz="1800" b="0" dirty="0">
              <a:effectLst>
                <a:outerShdw blurRad="38100" dist="38100" dir="2700000" algn="tl">
                  <a:srgbClr val="C0C0C0"/>
                </a:outerShdw>
              </a:effectLst>
              <a:latin typeface="Arial Unicode MS" pitchFamily="34" charset="-128"/>
            </a:endParaRPr>
          </a:p>
        </p:txBody>
      </p:sp>
      <p:sp>
        <p:nvSpPr>
          <p:cNvPr id="1964127" name="Rectangle 95"/>
          <p:cNvSpPr>
            <a:spLocks noChangeArrowheads="1"/>
          </p:cNvSpPr>
          <p:nvPr/>
        </p:nvSpPr>
        <p:spPr bwMode="auto">
          <a:xfrm>
            <a:off x="249767" y="1246189"/>
            <a:ext cx="2016579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Image time-series</a:t>
            </a:r>
          </a:p>
        </p:txBody>
      </p:sp>
      <p:sp>
        <p:nvSpPr>
          <p:cNvPr id="1964128" name="Rectangle 96"/>
          <p:cNvSpPr>
            <a:spLocks noChangeArrowheads="1"/>
          </p:cNvSpPr>
          <p:nvPr/>
        </p:nvSpPr>
        <p:spPr bwMode="auto">
          <a:xfrm>
            <a:off x="3728155" y="6176964"/>
            <a:ext cx="2311531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Parameter estimates</a:t>
            </a:r>
          </a:p>
        </p:txBody>
      </p:sp>
      <p:pic>
        <p:nvPicPr>
          <p:cNvPr id="1964129" name="Picture 9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28990" y="1676400"/>
            <a:ext cx="1384300" cy="10620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1964130" name="Picture 98"/>
          <p:cNvPicPr>
            <a:picLocks noChangeArrowheads="1"/>
          </p:cNvPicPr>
          <p:nvPr/>
        </p:nvPicPr>
        <p:blipFill>
          <a:blip r:embed="rId5" cstate="print"/>
          <a:srcRect l="10599" t="6715" r="8142" b="6468"/>
          <a:stretch>
            <a:fillRect/>
          </a:stretch>
        </p:blipFill>
        <p:spPr bwMode="auto">
          <a:xfrm>
            <a:off x="3889022" y="4392613"/>
            <a:ext cx="1492956" cy="1662112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  <a:effectLst/>
        </p:spPr>
      </p:pic>
      <p:pic>
        <p:nvPicPr>
          <p:cNvPr id="1964131" name="Picture 99"/>
          <p:cNvPicPr>
            <a:picLocks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8056" y="1676401"/>
            <a:ext cx="1178277" cy="1120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1964132" name="Rectangle 100"/>
          <p:cNvSpPr>
            <a:spLocks noChangeArrowheads="1"/>
          </p:cNvSpPr>
          <p:nvPr/>
        </p:nvSpPr>
        <p:spPr bwMode="auto">
          <a:xfrm>
            <a:off x="3642079" y="3157539"/>
            <a:ext cx="2215805" cy="6889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964133" name="Rectangle 101"/>
          <p:cNvSpPr>
            <a:spLocks noChangeArrowheads="1"/>
          </p:cNvSpPr>
          <p:nvPr/>
        </p:nvSpPr>
        <p:spPr bwMode="auto">
          <a:xfrm>
            <a:off x="214283" y="3157539"/>
            <a:ext cx="1405674" cy="6889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964134" name="Rectangle 102"/>
          <p:cNvSpPr>
            <a:spLocks noChangeArrowheads="1"/>
          </p:cNvSpPr>
          <p:nvPr/>
        </p:nvSpPr>
        <p:spPr bwMode="auto">
          <a:xfrm>
            <a:off x="1962856" y="3157538"/>
            <a:ext cx="1340556" cy="7000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964135" name="Rectangle 103"/>
          <p:cNvSpPr>
            <a:spLocks noChangeArrowheads="1"/>
          </p:cNvSpPr>
          <p:nvPr/>
        </p:nvSpPr>
        <p:spPr bwMode="auto">
          <a:xfrm>
            <a:off x="3946879" y="1243014"/>
            <a:ext cx="1593386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Design matrix</a:t>
            </a:r>
          </a:p>
        </p:txBody>
      </p:sp>
      <p:pic>
        <p:nvPicPr>
          <p:cNvPr id="1964136" name="Picture 104"/>
          <p:cNvPicPr>
            <a:picLocks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189568" y="5437188"/>
            <a:ext cx="1261533" cy="11922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1964137" name="Rectangle 105"/>
          <p:cNvSpPr>
            <a:spLocks noChangeArrowheads="1"/>
          </p:cNvSpPr>
          <p:nvPr/>
        </p:nvSpPr>
        <p:spPr bwMode="auto">
          <a:xfrm>
            <a:off x="2441222" y="5827714"/>
            <a:ext cx="1144545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Template</a:t>
            </a:r>
          </a:p>
        </p:txBody>
      </p:sp>
      <p:sp>
        <p:nvSpPr>
          <p:cNvPr id="1964138" name="Rectangle 106"/>
          <p:cNvSpPr>
            <a:spLocks noChangeArrowheads="1"/>
          </p:cNvSpPr>
          <p:nvPr/>
        </p:nvSpPr>
        <p:spPr bwMode="auto">
          <a:xfrm>
            <a:off x="2311400" y="1255714"/>
            <a:ext cx="849593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Kernel</a:t>
            </a:r>
          </a:p>
        </p:txBody>
      </p:sp>
      <p:sp>
        <p:nvSpPr>
          <p:cNvPr id="1964139" name="Line 107"/>
          <p:cNvSpPr>
            <a:spLocks noChangeShapeType="1"/>
          </p:cNvSpPr>
          <p:nvPr/>
        </p:nvSpPr>
        <p:spPr bwMode="auto">
          <a:xfrm>
            <a:off x="972256" y="2795588"/>
            <a:ext cx="0" cy="3095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964140" name="Line 108"/>
          <p:cNvSpPr>
            <a:spLocks noChangeShapeType="1"/>
          </p:cNvSpPr>
          <p:nvPr/>
        </p:nvSpPr>
        <p:spPr bwMode="auto">
          <a:xfrm>
            <a:off x="1645356" y="3503613"/>
            <a:ext cx="285044" cy="3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964142" name="Line 110"/>
          <p:cNvSpPr>
            <a:spLocks noChangeShapeType="1"/>
          </p:cNvSpPr>
          <p:nvPr/>
        </p:nvSpPr>
        <p:spPr bwMode="auto">
          <a:xfrm>
            <a:off x="4635500" y="3876675"/>
            <a:ext cx="0" cy="520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964143" name="Line 111"/>
          <p:cNvSpPr>
            <a:spLocks noChangeShapeType="1"/>
          </p:cNvSpPr>
          <p:nvPr/>
        </p:nvSpPr>
        <p:spPr bwMode="auto">
          <a:xfrm>
            <a:off x="4632678" y="2825751"/>
            <a:ext cx="0" cy="3095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964144" name="Line 112"/>
          <p:cNvSpPr>
            <a:spLocks noChangeShapeType="1"/>
          </p:cNvSpPr>
          <p:nvPr/>
        </p:nvSpPr>
        <p:spPr bwMode="auto">
          <a:xfrm>
            <a:off x="2630311" y="2776538"/>
            <a:ext cx="0" cy="3095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964145" name="Line 113"/>
          <p:cNvSpPr>
            <a:spLocks noChangeShapeType="1"/>
          </p:cNvSpPr>
          <p:nvPr/>
        </p:nvSpPr>
        <p:spPr bwMode="auto">
          <a:xfrm flipV="1">
            <a:off x="1773767" y="5043488"/>
            <a:ext cx="0" cy="3921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964146" name="Rectangle 114"/>
          <p:cNvSpPr>
            <a:spLocks noChangeArrowheads="1"/>
          </p:cNvSpPr>
          <p:nvPr/>
        </p:nvSpPr>
        <p:spPr bwMode="auto">
          <a:xfrm>
            <a:off x="6128456" y="4114800"/>
            <a:ext cx="1244600" cy="7556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964147" name="Rectangle 115"/>
          <p:cNvSpPr>
            <a:spLocks noChangeArrowheads="1"/>
          </p:cNvSpPr>
          <p:nvPr/>
        </p:nvSpPr>
        <p:spPr bwMode="auto">
          <a:xfrm>
            <a:off x="7504085" y="4138614"/>
            <a:ext cx="1465146" cy="64376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Random</a:t>
            </a:r>
            <a:r>
              <a:rPr lang="en-US" sz="1800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 </a:t>
            </a:r>
            <a:endParaRPr lang="en-US" sz="1800" b="0" dirty="0">
              <a:effectLst>
                <a:outerShdw blurRad="38100" dist="38100" dir="2700000" algn="tl">
                  <a:srgbClr val="C0C0C0"/>
                </a:outerShdw>
              </a:effectLst>
              <a:latin typeface="Arial Unicode MS" pitchFamily="34" charset="-128"/>
            </a:endParaRPr>
          </a:p>
          <a:p>
            <a:pPr algn="ctr" eaLnBrk="0" hangingPunct="0"/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F</a:t>
            </a:r>
            <a:r>
              <a:rPr lang="en-US" sz="1800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ield 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T</a:t>
            </a:r>
            <a:r>
              <a:rPr lang="en-US" sz="1800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heory</a:t>
            </a:r>
            <a:endParaRPr lang="en-US" sz="1800" b="0" dirty="0">
              <a:effectLst>
                <a:outerShdw blurRad="38100" dist="38100" dir="2700000" algn="tl">
                  <a:srgbClr val="C0C0C0"/>
                </a:outerShdw>
              </a:effectLst>
              <a:latin typeface="Arial Unicode MS" pitchFamily="34" charset="-128"/>
            </a:endParaRPr>
          </a:p>
        </p:txBody>
      </p:sp>
      <p:sp>
        <p:nvSpPr>
          <p:cNvPr id="1964148" name="Line 116"/>
          <p:cNvSpPr>
            <a:spLocks noChangeShapeType="1"/>
          </p:cNvSpPr>
          <p:nvPr/>
        </p:nvSpPr>
        <p:spPr bwMode="auto">
          <a:xfrm>
            <a:off x="6776156" y="3776663"/>
            <a:ext cx="0" cy="3190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964149" name="Rectangle 117"/>
          <p:cNvSpPr>
            <a:spLocks noChangeArrowheads="1"/>
          </p:cNvSpPr>
          <p:nvPr/>
        </p:nvSpPr>
        <p:spPr bwMode="auto">
          <a:xfrm>
            <a:off x="7559323" y="5656263"/>
            <a:ext cx="1043556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b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p &lt;0.05</a:t>
            </a:r>
          </a:p>
        </p:txBody>
      </p:sp>
      <p:sp>
        <p:nvSpPr>
          <p:cNvPr id="1964150" name="Rectangle 118"/>
          <p:cNvSpPr>
            <a:spLocks noChangeArrowheads="1"/>
          </p:cNvSpPr>
          <p:nvPr/>
        </p:nvSpPr>
        <p:spPr bwMode="auto">
          <a:xfrm>
            <a:off x="6234289" y="4197351"/>
            <a:ext cx="1170193" cy="64376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Statistical</a:t>
            </a:r>
          </a:p>
          <a:p>
            <a:pPr eaLnBrk="0" hangingPunct="0"/>
            <a:r>
              <a:rPr lang="en-US" sz="1800" b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inference</a:t>
            </a:r>
          </a:p>
        </p:txBody>
      </p:sp>
      <p:pic>
        <p:nvPicPr>
          <p:cNvPr id="1964152" name="Picture 120"/>
          <p:cNvPicPr>
            <a:picLocks noChangeArrowheads="1"/>
          </p:cNvPicPr>
          <p:nvPr/>
        </p:nvPicPr>
        <p:blipFill>
          <a:blip r:embed="rId2" cstate="print"/>
          <a:srcRect l="5832" t="58859" r="69249" b="6488"/>
          <a:stretch>
            <a:fillRect/>
          </a:stretch>
        </p:blipFill>
        <p:spPr bwMode="auto">
          <a:xfrm>
            <a:off x="6239933" y="5410200"/>
            <a:ext cx="1044222" cy="12636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1964153" name="Line 121"/>
          <p:cNvSpPr>
            <a:spLocks noChangeShapeType="1"/>
          </p:cNvSpPr>
          <p:nvPr/>
        </p:nvSpPr>
        <p:spPr bwMode="auto">
          <a:xfrm>
            <a:off x="6781800" y="4876800"/>
            <a:ext cx="0" cy="520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964154" name="Line 122"/>
          <p:cNvSpPr>
            <a:spLocks noChangeShapeType="1"/>
          </p:cNvSpPr>
          <p:nvPr/>
        </p:nvSpPr>
        <p:spPr bwMode="auto">
          <a:xfrm>
            <a:off x="1363133" y="3886200"/>
            <a:ext cx="0" cy="520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964155" name="Line 123"/>
          <p:cNvSpPr>
            <a:spLocks noChangeShapeType="1"/>
          </p:cNvSpPr>
          <p:nvPr/>
        </p:nvSpPr>
        <p:spPr bwMode="auto">
          <a:xfrm>
            <a:off x="2175933" y="3886200"/>
            <a:ext cx="0" cy="520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964156" name="Line 124"/>
          <p:cNvSpPr>
            <a:spLocks noChangeShapeType="1"/>
          </p:cNvSpPr>
          <p:nvPr/>
        </p:nvSpPr>
        <p:spPr bwMode="auto">
          <a:xfrm>
            <a:off x="3327400" y="3505200"/>
            <a:ext cx="33866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964157" name="Line 125"/>
          <p:cNvSpPr>
            <a:spLocks noChangeShapeType="1"/>
          </p:cNvSpPr>
          <p:nvPr/>
        </p:nvSpPr>
        <p:spPr bwMode="auto">
          <a:xfrm flipH="1">
            <a:off x="6743701" y="5926139"/>
            <a:ext cx="833966" cy="376237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2438" y="930275"/>
            <a:ext cx="2016125" cy="182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050" name="Object 3"/>
          <p:cNvGraphicFramePr>
            <a:graphicFrameLocks noChangeAspect="1"/>
          </p:cNvGraphicFramePr>
          <p:nvPr/>
        </p:nvGraphicFramePr>
        <p:xfrm>
          <a:off x="3322638" y="3398838"/>
          <a:ext cx="2105025" cy="495300"/>
        </p:xfrm>
        <a:graphic>
          <a:graphicData uri="http://schemas.openxmlformats.org/presentationml/2006/ole">
            <p:oleObj spid="_x0000_s580610" name="Equation" r:id="rId4" imgW="863280" imgH="203040" progId="Equation.3">
              <p:embed/>
            </p:oleObj>
          </a:graphicData>
        </a:graphic>
      </p:graphicFrame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3260725" y="3017838"/>
            <a:ext cx="24257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b="0">
                <a:solidFill>
                  <a:schemeClr val="tx1"/>
                </a:solidFill>
                <a:latin typeface="Arial Unicode MS" pitchFamily="34" charset="-128"/>
              </a:rPr>
              <a:t>Neural state equation</a:t>
            </a:r>
            <a:r>
              <a:rPr lang="en-GB" sz="2000" b="0">
                <a:solidFill>
                  <a:schemeClr val="tx1"/>
                </a:solidFill>
                <a:latin typeface="Arial Unicode MS" pitchFamily="34" charset="-128"/>
              </a:rPr>
              <a:t>:</a:t>
            </a:r>
            <a:endParaRPr lang="en-US" sz="2000" b="0">
              <a:solidFill>
                <a:schemeClr val="tx1"/>
              </a:solidFill>
              <a:latin typeface="Arial Unicode MS" pitchFamily="34" charset="-128"/>
            </a:endParaRPr>
          </a:p>
        </p:txBody>
      </p:sp>
      <p:cxnSp>
        <p:nvCxnSpPr>
          <p:cNvPr id="2054" name="AutoShape 5"/>
          <p:cNvCxnSpPr>
            <a:cxnSpLocks noChangeShapeType="1"/>
          </p:cNvCxnSpPr>
          <p:nvPr/>
        </p:nvCxnSpPr>
        <p:spPr bwMode="auto">
          <a:xfrm flipV="1">
            <a:off x="5427663" y="2914650"/>
            <a:ext cx="2495550" cy="731838"/>
          </a:xfrm>
          <a:prstGeom prst="curvedConnector2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055" name="Text Box 6"/>
          <p:cNvSpPr txBox="1">
            <a:spLocks noChangeArrowheads="1"/>
          </p:cNvSpPr>
          <p:nvPr/>
        </p:nvSpPr>
        <p:spPr bwMode="auto">
          <a:xfrm>
            <a:off x="4932363" y="1196975"/>
            <a:ext cx="1820862" cy="12652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GB" sz="1400">
                <a:solidFill>
                  <a:schemeClr val="tx1"/>
                </a:solidFill>
                <a:latin typeface="Arial Unicode MS" pitchFamily="34" charset="-128"/>
              </a:rPr>
              <a:t>Electric/magnetic</a:t>
            </a:r>
          </a:p>
          <a:p>
            <a:pPr algn="r" eaLnBrk="0" hangingPunct="0">
              <a:lnSpc>
                <a:spcPct val="90000"/>
              </a:lnSpc>
            </a:pPr>
            <a:r>
              <a:rPr lang="en-GB" sz="1400">
                <a:solidFill>
                  <a:schemeClr val="tx1"/>
                </a:solidFill>
                <a:latin typeface="Arial Unicode MS" pitchFamily="34" charset="-128"/>
              </a:rPr>
              <a:t>forward model:</a:t>
            </a:r>
            <a:br>
              <a:rPr lang="en-GB" sz="1400">
                <a:solidFill>
                  <a:schemeClr val="tx1"/>
                </a:solidFill>
                <a:latin typeface="Arial Unicode MS" pitchFamily="34" charset="-128"/>
              </a:rPr>
            </a:br>
            <a:r>
              <a:rPr lang="en-GB" sz="1400" b="0">
                <a:solidFill>
                  <a:schemeClr val="tx1"/>
                </a:solidFill>
                <a:latin typeface="Arial Unicode MS" pitchFamily="34" charset="-128"/>
              </a:rPr>
              <a:t>neural activity</a:t>
            </a:r>
            <a:r>
              <a:rPr lang="en-GB" sz="1400" b="0">
                <a:solidFill>
                  <a:schemeClr val="tx1"/>
                </a:solidFill>
                <a:latin typeface="Arial Unicode MS" pitchFamily="34" charset="-128"/>
                <a:sym typeface="Symbol" pitchFamily="18" charset="2"/>
              </a:rPr>
              <a:t>EEG</a:t>
            </a:r>
            <a:br>
              <a:rPr lang="en-GB" sz="1400" b="0">
                <a:solidFill>
                  <a:schemeClr val="tx1"/>
                </a:solidFill>
                <a:latin typeface="Arial Unicode MS" pitchFamily="34" charset="-128"/>
                <a:sym typeface="Symbol" pitchFamily="18" charset="2"/>
              </a:rPr>
            </a:br>
            <a:r>
              <a:rPr lang="en-GB" sz="1400" b="0">
                <a:solidFill>
                  <a:schemeClr val="tx1"/>
                </a:solidFill>
                <a:latin typeface="Arial Unicode MS" pitchFamily="34" charset="-128"/>
                <a:sym typeface="Symbol" pitchFamily="18" charset="2"/>
              </a:rPr>
              <a:t>MEG</a:t>
            </a:r>
          </a:p>
          <a:p>
            <a:pPr algn="r" eaLnBrk="0" hangingPunct="0">
              <a:lnSpc>
                <a:spcPct val="90000"/>
              </a:lnSpc>
            </a:pPr>
            <a:r>
              <a:rPr lang="en-GB" sz="1400" b="0">
                <a:solidFill>
                  <a:schemeClr val="tx1"/>
                </a:solidFill>
                <a:latin typeface="Arial Unicode MS" pitchFamily="34" charset="-128"/>
                <a:sym typeface="Symbol" pitchFamily="18" charset="2"/>
              </a:rPr>
              <a:t>LFP</a:t>
            </a:r>
          </a:p>
          <a:p>
            <a:pPr algn="r" eaLnBrk="0" hangingPunct="0">
              <a:lnSpc>
                <a:spcPct val="90000"/>
              </a:lnSpc>
            </a:pPr>
            <a:r>
              <a:rPr lang="en-GB" sz="1400" b="0">
                <a:solidFill>
                  <a:schemeClr val="tx1"/>
                </a:solidFill>
                <a:latin typeface="Arial Unicode MS" pitchFamily="34" charset="-128"/>
              </a:rPr>
              <a:t>(linear)</a:t>
            </a:r>
            <a:endParaRPr lang="en-US" sz="1400" b="0">
              <a:solidFill>
                <a:schemeClr val="tx1"/>
              </a:solidFill>
              <a:latin typeface="Arial Unicode MS" pitchFamily="34" charset="-128"/>
            </a:endParaRPr>
          </a:p>
        </p:txBody>
      </p:sp>
      <p:cxnSp>
        <p:nvCxnSpPr>
          <p:cNvPr id="2056" name="AutoShape 7"/>
          <p:cNvCxnSpPr>
            <a:cxnSpLocks noChangeShapeType="1"/>
          </p:cNvCxnSpPr>
          <p:nvPr/>
        </p:nvCxnSpPr>
        <p:spPr bwMode="auto">
          <a:xfrm rot="10800000">
            <a:off x="793750" y="2897188"/>
            <a:ext cx="2528888" cy="749300"/>
          </a:xfrm>
          <a:prstGeom prst="curvedConnector2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057" name="Text Box 8"/>
          <p:cNvSpPr txBox="1">
            <a:spLocks noChangeArrowheads="1"/>
          </p:cNvSpPr>
          <p:nvPr/>
        </p:nvSpPr>
        <p:spPr bwMode="auto">
          <a:xfrm>
            <a:off x="234950" y="4529138"/>
            <a:ext cx="2232025" cy="8810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1400">
                <a:solidFill>
                  <a:schemeClr val="tx1"/>
                </a:solidFill>
                <a:latin typeface="Arial Unicode MS" pitchFamily="34" charset="-128"/>
              </a:rPr>
              <a:t>Neural model:</a:t>
            </a:r>
          </a:p>
          <a:p>
            <a:pPr eaLnBrk="0" hangingPunct="0">
              <a:lnSpc>
                <a:spcPct val="90000"/>
              </a:lnSpc>
            </a:pPr>
            <a:r>
              <a:rPr lang="en-GB" sz="1400" b="0">
                <a:solidFill>
                  <a:schemeClr val="tx1"/>
                </a:solidFill>
                <a:latin typeface="Arial Unicode MS" pitchFamily="34" charset="-128"/>
              </a:rPr>
              <a:t>1 state variable per region</a:t>
            </a:r>
          </a:p>
          <a:p>
            <a:pPr eaLnBrk="0" hangingPunct="0">
              <a:lnSpc>
                <a:spcPct val="90000"/>
              </a:lnSpc>
            </a:pPr>
            <a:r>
              <a:rPr lang="en-GB" sz="1400" b="0">
                <a:solidFill>
                  <a:schemeClr val="tx1"/>
                </a:solidFill>
                <a:latin typeface="Arial Unicode MS" pitchFamily="34" charset="-128"/>
              </a:rPr>
              <a:t>bilinear state equation</a:t>
            </a:r>
          </a:p>
          <a:p>
            <a:pPr eaLnBrk="0" hangingPunct="0">
              <a:lnSpc>
                <a:spcPct val="90000"/>
              </a:lnSpc>
            </a:pPr>
            <a:r>
              <a:rPr lang="en-GB" sz="1400" b="0">
                <a:solidFill>
                  <a:schemeClr val="tx1"/>
                </a:solidFill>
                <a:latin typeface="Arial Unicode MS" pitchFamily="34" charset="-128"/>
              </a:rPr>
              <a:t>no propagation delays</a:t>
            </a:r>
            <a:endParaRPr lang="en-US" sz="1400" b="0">
              <a:solidFill>
                <a:schemeClr val="tx1"/>
              </a:solidFill>
              <a:latin typeface="Arial Unicode MS" pitchFamily="34" charset="-128"/>
            </a:endParaRPr>
          </a:p>
        </p:txBody>
      </p:sp>
      <p:sp>
        <p:nvSpPr>
          <p:cNvPr id="2058" name="Text Box 9"/>
          <p:cNvSpPr txBox="1">
            <a:spLocks noChangeArrowheads="1"/>
          </p:cNvSpPr>
          <p:nvPr/>
        </p:nvSpPr>
        <p:spPr bwMode="auto">
          <a:xfrm>
            <a:off x="6284913" y="4602163"/>
            <a:ext cx="2320925" cy="8810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GB" sz="1400">
                <a:solidFill>
                  <a:schemeClr val="tx1"/>
                </a:solidFill>
                <a:latin typeface="Arial Unicode MS" pitchFamily="34" charset="-128"/>
              </a:rPr>
              <a:t>Neural model:</a:t>
            </a:r>
          </a:p>
          <a:p>
            <a:pPr algn="r" eaLnBrk="0" hangingPunct="0">
              <a:lnSpc>
                <a:spcPct val="90000"/>
              </a:lnSpc>
            </a:pPr>
            <a:r>
              <a:rPr lang="en-GB" sz="1400" b="0">
                <a:solidFill>
                  <a:schemeClr val="tx1"/>
                </a:solidFill>
                <a:latin typeface="Arial Unicode MS" pitchFamily="34" charset="-128"/>
              </a:rPr>
              <a:t>8 state variables per region</a:t>
            </a:r>
          </a:p>
          <a:p>
            <a:pPr algn="r" eaLnBrk="0" hangingPunct="0">
              <a:lnSpc>
                <a:spcPct val="90000"/>
              </a:lnSpc>
            </a:pPr>
            <a:r>
              <a:rPr lang="en-GB" sz="1400" b="0">
                <a:solidFill>
                  <a:schemeClr val="tx1"/>
                </a:solidFill>
                <a:latin typeface="Arial Unicode MS" pitchFamily="34" charset="-128"/>
              </a:rPr>
              <a:t>nonlinear state equation</a:t>
            </a:r>
          </a:p>
          <a:p>
            <a:pPr algn="r" eaLnBrk="0" hangingPunct="0">
              <a:lnSpc>
                <a:spcPct val="90000"/>
              </a:lnSpc>
            </a:pPr>
            <a:r>
              <a:rPr lang="en-GB" sz="1400" b="0">
                <a:solidFill>
                  <a:schemeClr val="tx1"/>
                </a:solidFill>
                <a:latin typeface="Arial Unicode MS" pitchFamily="34" charset="-128"/>
              </a:rPr>
              <a:t>propagation delays</a:t>
            </a:r>
            <a:endParaRPr lang="en-US" sz="1400" b="0">
              <a:solidFill>
                <a:schemeClr val="tx1"/>
              </a:solidFill>
              <a:latin typeface="Arial Unicode MS" pitchFamily="34" charset="-128"/>
            </a:endParaRPr>
          </a:p>
        </p:txBody>
      </p:sp>
      <p:sp>
        <p:nvSpPr>
          <p:cNvPr id="78858" name="Text Box 10"/>
          <p:cNvSpPr txBox="1">
            <a:spLocks noChangeArrowheads="1"/>
          </p:cNvSpPr>
          <p:nvPr/>
        </p:nvSpPr>
        <p:spPr bwMode="auto">
          <a:xfrm>
            <a:off x="234950" y="3810000"/>
            <a:ext cx="935038" cy="519113"/>
          </a:xfrm>
          <a:prstGeom prst="rect">
            <a:avLst/>
          </a:prstGeom>
          <a:solidFill>
            <a:srgbClr val="FF0000"/>
          </a:solidFill>
          <a:ln w="9525" algn="ctr">
            <a:noFill/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GB" sz="2800">
                <a:solidFill>
                  <a:srgbClr val="FFFFFF"/>
                </a:solidFill>
                <a:latin typeface="Arial Unicode MS" pitchFamily="34" charset="-128"/>
              </a:rPr>
              <a:t>fMRI</a:t>
            </a:r>
            <a:endParaRPr lang="en-US" sz="2800">
              <a:solidFill>
                <a:srgbClr val="FFFFFF"/>
              </a:solidFill>
              <a:latin typeface="Arial Unicode MS" pitchFamily="34" charset="-128"/>
            </a:endParaRPr>
          </a:p>
        </p:txBody>
      </p:sp>
      <p:sp>
        <p:nvSpPr>
          <p:cNvPr id="78859" name="Text Box 11"/>
          <p:cNvSpPr txBox="1">
            <a:spLocks noChangeArrowheads="1"/>
          </p:cNvSpPr>
          <p:nvPr/>
        </p:nvSpPr>
        <p:spPr bwMode="auto">
          <a:xfrm>
            <a:off x="7364413" y="3881438"/>
            <a:ext cx="1002197" cy="523220"/>
          </a:xfrm>
          <a:prstGeom prst="rect">
            <a:avLst/>
          </a:prstGeom>
          <a:solidFill>
            <a:srgbClr val="FF0000"/>
          </a:solidFill>
          <a:ln w="9525" algn="ctr">
            <a:noFill/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GB" sz="2800" dirty="0" smtClean="0">
                <a:solidFill>
                  <a:srgbClr val="FFFFFF"/>
                </a:solidFill>
                <a:latin typeface="Arial Unicode MS" pitchFamily="34" charset="-128"/>
              </a:rPr>
              <a:t>MEG</a:t>
            </a:r>
            <a:endParaRPr lang="en-US" sz="2800" dirty="0">
              <a:solidFill>
                <a:srgbClr val="FFFFFF"/>
              </a:solidFill>
              <a:latin typeface="Arial Unicode MS" pitchFamily="34" charset="-128"/>
            </a:endParaRPr>
          </a:p>
        </p:txBody>
      </p:sp>
      <p:graphicFrame>
        <p:nvGraphicFramePr>
          <p:cNvPr id="2051" name="Object 12"/>
          <p:cNvGraphicFramePr>
            <a:graphicFrameLocks noChangeAspect="1"/>
          </p:cNvGraphicFramePr>
          <p:nvPr/>
        </p:nvGraphicFramePr>
        <p:xfrm>
          <a:off x="3355975" y="4065588"/>
          <a:ext cx="2322513" cy="2190750"/>
        </p:xfrm>
        <a:graphic>
          <a:graphicData uri="http://schemas.openxmlformats.org/presentationml/2006/ole">
            <p:oleObj spid="_x0000_s580611" name="Photo Editor Photo" r:id="rId5" imgW="5229955" imgH="4933333" progId="MSPhotoEd.3">
              <p:embed/>
            </p:oleObj>
          </a:graphicData>
        </a:graphic>
      </p:graphicFrame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2649538" y="5895975"/>
            <a:ext cx="727075" cy="3127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GB" sz="1600">
                <a:solidFill>
                  <a:schemeClr val="tx1"/>
                </a:solidFill>
                <a:latin typeface="Arial Unicode MS" pitchFamily="34" charset="-128"/>
              </a:rPr>
              <a:t>inputs</a:t>
            </a:r>
            <a:endParaRPr lang="en-US" sz="1600">
              <a:solidFill>
                <a:schemeClr val="tx1"/>
              </a:solidFill>
              <a:latin typeface="Arial Unicode MS" pitchFamily="34" charset="-128"/>
            </a:endParaRPr>
          </a:p>
        </p:txBody>
      </p:sp>
      <p:sp>
        <p:nvSpPr>
          <p:cNvPr id="2062" name="Oval 14"/>
          <p:cNvSpPr>
            <a:spLocks noChangeAspect="1" noChangeArrowheads="1"/>
          </p:cNvSpPr>
          <p:nvPr/>
        </p:nvSpPr>
        <p:spPr bwMode="auto">
          <a:xfrm>
            <a:off x="3592513" y="4816475"/>
            <a:ext cx="360362" cy="360363"/>
          </a:xfrm>
          <a:prstGeom prst="ellipse">
            <a:avLst/>
          </a:prstGeom>
          <a:solidFill>
            <a:srgbClr val="3366FF">
              <a:alpha val="41176"/>
            </a:srgbClr>
          </a:solidFill>
          <a:ln w="19050">
            <a:solidFill>
              <a:srgbClr val="FFFF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63" name="Oval 15"/>
          <p:cNvSpPr>
            <a:spLocks noChangeAspect="1" noChangeArrowheads="1"/>
          </p:cNvSpPr>
          <p:nvPr/>
        </p:nvSpPr>
        <p:spPr bwMode="auto">
          <a:xfrm>
            <a:off x="4241800" y="5032375"/>
            <a:ext cx="358775" cy="360363"/>
          </a:xfrm>
          <a:prstGeom prst="ellipse">
            <a:avLst/>
          </a:prstGeom>
          <a:solidFill>
            <a:srgbClr val="3366FF">
              <a:alpha val="41176"/>
            </a:srgbClr>
          </a:solidFill>
          <a:ln w="19050">
            <a:solidFill>
              <a:srgbClr val="FFFF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64" name="Oval 16"/>
          <p:cNvSpPr>
            <a:spLocks noChangeAspect="1" noChangeArrowheads="1"/>
          </p:cNvSpPr>
          <p:nvPr/>
        </p:nvSpPr>
        <p:spPr bwMode="auto">
          <a:xfrm>
            <a:off x="4024313" y="4311650"/>
            <a:ext cx="360362" cy="360363"/>
          </a:xfrm>
          <a:prstGeom prst="ellipse">
            <a:avLst/>
          </a:prstGeom>
          <a:solidFill>
            <a:srgbClr val="3366FF">
              <a:alpha val="41176"/>
            </a:srgbClr>
          </a:solidFill>
          <a:ln w="19050">
            <a:solidFill>
              <a:srgbClr val="FFFF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65" name="Oval 17"/>
          <p:cNvSpPr>
            <a:spLocks noChangeAspect="1" noChangeArrowheads="1"/>
          </p:cNvSpPr>
          <p:nvPr/>
        </p:nvSpPr>
        <p:spPr bwMode="auto">
          <a:xfrm>
            <a:off x="4960938" y="4600575"/>
            <a:ext cx="360362" cy="360363"/>
          </a:xfrm>
          <a:prstGeom prst="ellipse">
            <a:avLst/>
          </a:prstGeom>
          <a:solidFill>
            <a:srgbClr val="3366FF">
              <a:alpha val="41176"/>
            </a:srgbClr>
          </a:solidFill>
          <a:ln w="19050">
            <a:solidFill>
              <a:srgbClr val="FFFF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cxnSp>
        <p:nvCxnSpPr>
          <p:cNvPr id="2066" name="AutoShape 18"/>
          <p:cNvCxnSpPr>
            <a:cxnSpLocks noChangeShapeType="1"/>
            <a:stCxn id="2062" idx="5"/>
            <a:endCxn id="2063" idx="2"/>
          </p:cNvCxnSpPr>
          <p:nvPr/>
        </p:nvCxnSpPr>
        <p:spPr bwMode="auto">
          <a:xfrm>
            <a:off x="3900488" y="5133975"/>
            <a:ext cx="331787" cy="79375"/>
          </a:xfrm>
          <a:prstGeom prst="straightConnector1">
            <a:avLst/>
          </a:prstGeom>
          <a:noFill/>
          <a:ln w="28575">
            <a:solidFill>
              <a:srgbClr val="FFFF66"/>
            </a:solidFill>
            <a:round/>
            <a:headEnd/>
            <a:tailEnd type="triangle" w="med" len="med"/>
          </a:ln>
        </p:spPr>
      </p:cxnSp>
      <p:cxnSp>
        <p:nvCxnSpPr>
          <p:cNvPr id="2067" name="AutoShape 19"/>
          <p:cNvCxnSpPr>
            <a:cxnSpLocks noChangeShapeType="1"/>
            <a:stCxn id="2062" idx="7"/>
            <a:endCxn id="2064" idx="3"/>
          </p:cNvCxnSpPr>
          <p:nvPr/>
        </p:nvCxnSpPr>
        <p:spPr bwMode="auto">
          <a:xfrm flipV="1">
            <a:off x="3900488" y="4629150"/>
            <a:ext cx="176212" cy="230188"/>
          </a:xfrm>
          <a:prstGeom prst="straightConnector1">
            <a:avLst/>
          </a:prstGeom>
          <a:noFill/>
          <a:ln w="28575">
            <a:solidFill>
              <a:srgbClr val="FFFF66"/>
            </a:solidFill>
            <a:round/>
            <a:headEnd/>
            <a:tailEnd type="triangle" w="med" len="med"/>
          </a:ln>
        </p:spPr>
      </p:cxnSp>
      <p:cxnSp>
        <p:nvCxnSpPr>
          <p:cNvPr id="2068" name="AutoShape 20"/>
          <p:cNvCxnSpPr>
            <a:cxnSpLocks noChangeShapeType="1"/>
            <a:stCxn id="2064" idx="6"/>
            <a:endCxn id="2065" idx="1"/>
          </p:cNvCxnSpPr>
          <p:nvPr/>
        </p:nvCxnSpPr>
        <p:spPr bwMode="auto">
          <a:xfrm>
            <a:off x="4394200" y="4492625"/>
            <a:ext cx="619125" cy="150813"/>
          </a:xfrm>
          <a:prstGeom prst="straightConnector1">
            <a:avLst/>
          </a:prstGeom>
          <a:noFill/>
          <a:ln w="28575">
            <a:solidFill>
              <a:srgbClr val="FFFF66"/>
            </a:solidFill>
            <a:round/>
            <a:headEnd/>
            <a:tailEnd type="triangle" w="med" len="med"/>
          </a:ln>
        </p:spPr>
      </p:cxnSp>
      <p:cxnSp>
        <p:nvCxnSpPr>
          <p:cNvPr id="2069" name="AutoShape 21"/>
          <p:cNvCxnSpPr>
            <a:cxnSpLocks noChangeShapeType="1"/>
            <a:stCxn id="2063" idx="6"/>
            <a:endCxn id="2065" idx="3"/>
          </p:cNvCxnSpPr>
          <p:nvPr/>
        </p:nvCxnSpPr>
        <p:spPr bwMode="auto">
          <a:xfrm flipV="1">
            <a:off x="4610100" y="4918075"/>
            <a:ext cx="403225" cy="295275"/>
          </a:xfrm>
          <a:prstGeom prst="straightConnector1">
            <a:avLst/>
          </a:prstGeom>
          <a:noFill/>
          <a:ln w="28575">
            <a:solidFill>
              <a:srgbClr val="FFFF66"/>
            </a:solidFill>
            <a:round/>
            <a:headEnd/>
            <a:tailEnd type="triangle" w="med" len="med"/>
          </a:ln>
        </p:spPr>
      </p:cxnSp>
      <p:cxnSp>
        <p:nvCxnSpPr>
          <p:cNvPr id="2070" name="AutoShape 22"/>
          <p:cNvCxnSpPr>
            <a:cxnSpLocks noChangeShapeType="1"/>
            <a:stCxn id="2061" idx="0"/>
            <a:endCxn id="2062" idx="3"/>
          </p:cNvCxnSpPr>
          <p:nvPr/>
        </p:nvCxnSpPr>
        <p:spPr bwMode="auto">
          <a:xfrm flipV="1">
            <a:off x="3013075" y="5133975"/>
            <a:ext cx="631825" cy="762000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</p:cxnSp>
      <p:sp>
        <p:nvSpPr>
          <p:cNvPr id="2071" name="Text Box 23"/>
          <p:cNvSpPr txBox="1">
            <a:spLocks noChangeArrowheads="1"/>
          </p:cNvSpPr>
          <p:nvPr/>
        </p:nvSpPr>
        <p:spPr bwMode="auto">
          <a:xfrm>
            <a:off x="1316038" y="1171575"/>
            <a:ext cx="1928812" cy="9223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1400">
                <a:solidFill>
                  <a:schemeClr val="tx1"/>
                </a:solidFill>
                <a:latin typeface="Arial Unicode MS" pitchFamily="34" charset="-128"/>
              </a:rPr>
              <a:t>Hemodynamic</a:t>
            </a:r>
            <a:br>
              <a:rPr lang="en-GB" sz="1400">
                <a:solidFill>
                  <a:schemeClr val="tx1"/>
                </a:solidFill>
                <a:latin typeface="Arial Unicode MS" pitchFamily="34" charset="-128"/>
              </a:rPr>
            </a:br>
            <a:r>
              <a:rPr lang="en-GB" sz="1400">
                <a:solidFill>
                  <a:schemeClr val="tx1"/>
                </a:solidFill>
                <a:latin typeface="Arial Unicode MS" pitchFamily="34" charset="-128"/>
              </a:rPr>
              <a:t>forward model:</a:t>
            </a:r>
            <a:br>
              <a:rPr lang="en-GB" sz="1400">
                <a:solidFill>
                  <a:schemeClr val="tx1"/>
                </a:solidFill>
                <a:latin typeface="Arial Unicode MS" pitchFamily="34" charset="-128"/>
              </a:rPr>
            </a:br>
            <a:r>
              <a:rPr lang="en-GB" sz="1400" b="0">
                <a:solidFill>
                  <a:schemeClr val="tx1"/>
                </a:solidFill>
                <a:latin typeface="Arial Unicode MS" pitchFamily="34" charset="-128"/>
              </a:rPr>
              <a:t>neural activity</a:t>
            </a:r>
            <a:r>
              <a:rPr lang="en-GB" sz="1400" b="0">
                <a:solidFill>
                  <a:schemeClr val="tx1"/>
                </a:solidFill>
                <a:latin typeface="Arial Unicode MS" pitchFamily="34" charset="-128"/>
                <a:sym typeface="Symbol" pitchFamily="18" charset="2"/>
              </a:rPr>
              <a:t>BOLD</a:t>
            </a:r>
          </a:p>
          <a:p>
            <a:pPr eaLnBrk="0" hangingPunct="0">
              <a:lnSpc>
                <a:spcPct val="90000"/>
              </a:lnSpc>
            </a:pPr>
            <a:r>
              <a:rPr lang="en-GB" sz="1400" b="0">
                <a:solidFill>
                  <a:schemeClr val="tx1"/>
                </a:solidFill>
                <a:latin typeface="Arial Unicode MS" pitchFamily="34" charset="-128"/>
              </a:rPr>
              <a:t>(nonlinear)</a:t>
            </a:r>
            <a:endParaRPr lang="en-US" sz="1400" b="0">
              <a:solidFill>
                <a:schemeClr val="tx1"/>
              </a:solidFill>
              <a:latin typeface="Arial Unicode MS" pitchFamily="34" charset="-128"/>
            </a:endParaRPr>
          </a:p>
        </p:txBody>
      </p:sp>
      <p:pic>
        <p:nvPicPr>
          <p:cNvPr id="2072" name="Picture 2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61175" y="857250"/>
            <a:ext cx="1968500" cy="208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73" name="Rectangle 25"/>
          <p:cNvSpPr>
            <a:spLocks noChangeArrowheads="1"/>
          </p:cNvSpPr>
          <p:nvPr/>
        </p:nvSpPr>
        <p:spPr bwMode="auto">
          <a:xfrm>
            <a:off x="3260725" y="2946400"/>
            <a:ext cx="2447925" cy="50323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74" name="Rectangle 2"/>
          <p:cNvSpPr>
            <a:spLocks noChangeArrowheads="1"/>
          </p:cNvSpPr>
          <p:nvPr/>
        </p:nvSpPr>
        <p:spPr bwMode="auto">
          <a:xfrm>
            <a:off x="685800" y="44450"/>
            <a:ext cx="77724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GB" sz="3200" b="0" dirty="0" smtClean="0">
                <a:solidFill>
                  <a:srgbClr val="336699"/>
                </a:solidFill>
              </a:rPr>
              <a:t>Dynamic Models of Brain Interactions</a:t>
            </a:r>
            <a:endParaRPr lang="en-US" sz="3200" b="0" dirty="0">
              <a:solidFill>
                <a:srgbClr val="3366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106" name="Rectangle 2"/>
          <p:cNvSpPr>
            <a:spLocks noGrp="1" noChangeArrowheads="1"/>
          </p:cNvSpPr>
          <p:nvPr>
            <p:ph type="title"/>
          </p:nvPr>
        </p:nvSpPr>
        <p:spPr>
          <a:xfrm>
            <a:off x="573088" y="0"/>
            <a:ext cx="7772400" cy="1143000"/>
          </a:xfrm>
          <a:noFill/>
        </p:spPr>
        <p:txBody>
          <a:bodyPr/>
          <a:lstStyle/>
          <a:p>
            <a:r>
              <a:rPr lang="en-GB" sz="2400" dirty="0"/>
              <a:t>  </a:t>
            </a:r>
            <a:r>
              <a:rPr lang="en-GB" dirty="0" smtClean="0"/>
              <a:t>Dynamical Neural Network Model for </a:t>
            </a:r>
            <a:r>
              <a:rPr lang="en-GB" dirty="0" err="1" smtClean="0"/>
              <a:t>fMRI</a:t>
            </a:r>
            <a:endParaRPr lang="en-US" sz="2400" dirty="0"/>
          </a:p>
        </p:txBody>
      </p:sp>
      <p:graphicFrame>
        <p:nvGraphicFramePr>
          <p:cNvPr id="559107" name="Rectangle 3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559107" name="Equation" r:id="rId3" imgW="0" imgH="0" progId="">
              <p:embed/>
            </p:oleObj>
          </a:graphicData>
        </a:graphic>
      </p:graphicFrame>
      <p:graphicFrame>
        <p:nvGraphicFramePr>
          <p:cNvPr id="559108" name="Object 4"/>
          <p:cNvGraphicFramePr>
            <a:graphicFrameLocks noChangeAspect="1"/>
          </p:cNvGraphicFramePr>
          <p:nvPr>
            <p:ph sz="half" idx="1"/>
          </p:nvPr>
        </p:nvGraphicFramePr>
        <p:xfrm>
          <a:off x="1566863" y="1179513"/>
          <a:ext cx="6096000" cy="941387"/>
        </p:xfrm>
        <a:graphic>
          <a:graphicData uri="http://schemas.openxmlformats.org/presentationml/2006/ole">
            <p:oleObj spid="_x0000_s559108" name="Equation" r:id="rId4" imgW="3124080" imgH="482400" progId="">
              <p:embed/>
            </p:oleObj>
          </a:graphicData>
        </a:graphic>
      </p:graphicFrame>
      <p:grpSp>
        <p:nvGrpSpPr>
          <p:cNvPr id="559109" name="Group 5"/>
          <p:cNvGrpSpPr>
            <a:grpSpLocks/>
          </p:cNvGrpSpPr>
          <p:nvPr/>
        </p:nvGrpSpPr>
        <p:grpSpPr bwMode="auto">
          <a:xfrm>
            <a:off x="4183063" y="2560638"/>
            <a:ext cx="4654550" cy="3870325"/>
            <a:chOff x="2678" y="818"/>
            <a:chExt cx="2932" cy="2438"/>
          </a:xfrm>
        </p:grpSpPr>
        <p:pic>
          <p:nvPicPr>
            <p:cNvPr id="559110" name="Picture 6" descr="NeuroDynamicsBi_augment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678" y="818"/>
              <a:ext cx="2932" cy="2380"/>
            </a:xfrm>
            <a:prstGeom prst="rect">
              <a:avLst/>
            </a:prstGeom>
            <a:noFill/>
          </p:spPr>
        </p:pic>
        <p:sp>
          <p:nvSpPr>
            <p:cNvPr id="559111" name="Text Box 7"/>
            <p:cNvSpPr txBox="1">
              <a:spLocks noChangeArrowheads="1"/>
            </p:cNvSpPr>
            <p:nvPr/>
          </p:nvSpPr>
          <p:spPr bwMode="auto">
            <a:xfrm>
              <a:off x="2796" y="1706"/>
              <a:ext cx="276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GB" sz="2400" i="1">
                  <a:solidFill>
                    <a:srgbClr val="000000"/>
                  </a:solidFill>
                  <a:latin typeface="Times New Roman" pitchFamily="18" charset="0"/>
                </a:rPr>
                <a:t>u</a:t>
              </a:r>
              <a:r>
                <a:rPr lang="en-GB" sz="2400" i="1" baseline="-25000">
                  <a:solidFill>
                    <a:srgbClr val="000000"/>
                  </a:solidFill>
                  <a:latin typeface="Times New Roman" pitchFamily="18" charset="0"/>
                </a:rPr>
                <a:t>2</a:t>
              </a:r>
              <a:endParaRPr lang="en-US" sz="2400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59112" name="Text Box 8"/>
            <p:cNvSpPr txBox="1">
              <a:spLocks noChangeArrowheads="1"/>
            </p:cNvSpPr>
            <p:nvPr/>
          </p:nvSpPr>
          <p:spPr bwMode="auto">
            <a:xfrm>
              <a:off x="2796" y="1207"/>
              <a:ext cx="276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GB" sz="2400" i="1">
                  <a:solidFill>
                    <a:srgbClr val="000000"/>
                  </a:solidFill>
                  <a:latin typeface="Times New Roman" pitchFamily="18" charset="0"/>
                </a:rPr>
                <a:t>u</a:t>
              </a:r>
              <a:r>
                <a:rPr lang="en-GB" sz="2400" i="1" baseline="-25000">
                  <a:solidFill>
                    <a:srgbClr val="000000"/>
                  </a:solidFill>
                  <a:latin typeface="Times New Roman" pitchFamily="18" charset="0"/>
                </a:rPr>
                <a:t>1</a:t>
              </a:r>
              <a:endParaRPr lang="en-US" sz="2400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59113" name="Text Box 9"/>
            <p:cNvSpPr txBox="1">
              <a:spLocks noChangeArrowheads="1"/>
            </p:cNvSpPr>
            <p:nvPr/>
          </p:nvSpPr>
          <p:spPr bwMode="auto">
            <a:xfrm>
              <a:off x="2838" y="2253"/>
              <a:ext cx="255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GB" sz="2400" i="1">
                  <a:solidFill>
                    <a:srgbClr val="000000"/>
                  </a:solidFill>
                  <a:latin typeface="Times New Roman" pitchFamily="18" charset="0"/>
                </a:rPr>
                <a:t>z</a:t>
              </a:r>
              <a:r>
                <a:rPr lang="en-GB" sz="2400" i="1" baseline="-25000">
                  <a:solidFill>
                    <a:srgbClr val="000000"/>
                  </a:solidFill>
                  <a:latin typeface="Times New Roman" pitchFamily="18" charset="0"/>
                </a:rPr>
                <a:t>1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559114" name="Text Box 10"/>
            <p:cNvSpPr txBox="1">
              <a:spLocks noChangeArrowheads="1"/>
            </p:cNvSpPr>
            <p:nvPr/>
          </p:nvSpPr>
          <p:spPr bwMode="auto">
            <a:xfrm>
              <a:off x="2838" y="2797"/>
              <a:ext cx="255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GB" sz="2400" i="1">
                  <a:solidFill>
                    <a:srgbClr val="000000"/>
                  </a:solidFill>
                  <a:latin typeface="Times New Roman" pitchFamily="18" charset="0"/>
                </a:rPr>
                <a:t>z</a:t>
              </a:r>
              <a:r>
                <a:rPr lang="en-GB" sz="2400" i="1" baseline="-25000">
                  <a:solidFill>
                    <a:srgbClr val="000000"/>
                  </a:solidFill>
                  <a:latin typeface="Times New Roman" pitchFamily="18" charset="0"/>
                </a:rPr>
                <a:t>2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559115" name="AutoShape 11"/>
            <p:cNvSpPr>
              <a:spLocks noChangeArrowheads="1"/>
            </p:cNvSpPr>
            <p:nvPr/>
          </p:nvSpPr>
          <p:spPr bwMode="auto">
            <a:xfrm>
              <a:off x="2766" y="856"/>
              <a:ext cx="2837" cy="240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559116" name="Group 12"/>
          <p:cNvGrpSpPr>
            <a:grpSpLocks/>
          </p:cNvGrpSpPr>
          <p:nvPr/>
        </p:nvGrpSpPr>
        <p:grpSpPr bwMode="auto">
          <a:xfrm>
            <a:off x="358775" y="2286000"/>
            <a:ext cx="3325813" cy="4378325"/>
            <a:chOff x="218" y="672"/>
            <a:chExt cx="2095" cy="2758"/>
          </a:xfrm>
        </p:grpSpPr>
        <p:cxnSp>
          <p:nvCxnSpPr>
            <p:cNvPr id="559117" name="AutoShape 13"/>
            <p:cNvCxnSpPr>
              <a:cxnSpLocks noChangeShapeType="1"/>
            </p:cNvCxnSpPr>
            <p:nvPr/>
          </p:nvCxnSpPr>
          <p:spPr bwMode="auto">
            <a:xfrm rot="16200000" flipH="1">
              <a:off x="673" y="1307"/>
              <a:ext cx="448" cy="8"/>
            </a:xfrm>
            <a:prstGeom prst="curvedConnector3">
              <a:avLst>
                <a:gd name="adj1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</p:cxnSp>
        <p:sp>
          <p:nvSpPr>
            <p:cNvPr id="559118" name="Text Box 14"/>
            <p:cNvSpPr txBox="1">
              <a:spLocks noChangeArrowheads="1"/>
            </p:cNvSpPr>
            <p:nvPr/>
          </p:nvSpPr>
          <p:spPr bwMode="auto">
            <a:xfrm>
              <a:off x="1618" y="803"/>
              <a:ext cx="502" cy="327"/>
            </a:xfrm>
            <a:prstGeom prst="rect">
              <a:avLst/>
            </a:prstGeom>
            <a:noFill/>
            <a:ln w="3175" cap="rnd">
              <a:noFill/>
              <a:prstDash val="sysDot"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GB" sz="2800" i="1">
                  <a:latin typeface="Times New Roman" pitchFamily="18" charset="0"/>
                </a:rPr>
                <a:t>u</a:t>
              </a:r>
              <a:r>
                <a:rPr lang="en-GB" sz="2800" baseline="-25000">
                  <a:latin typeface="Times New Roman" pitchFamily="18" charset="0"/>
                </a:rPr>
                <a:t>2</a:t>
              </a:r>
              <a:endParaRPr lang="en-GB" sz="2800">
                <a:latin typeface="Times New Roman" pitchFamily="18" charset="0"/>
              </a:endParaRPr>
            </a:p>
          </p:txBody>
        </p:sp>
        <p:sp>
          <p:nvSpPr>
            <p:cNvPr id="559119" name="Freeform 15"/>
            <p:cNvSpPr>
              <a:spLocks/>
            </p:cNvSpPr>
            <p:nvPr/>
          </p:nvSpPr>
          <p:spPr bwMode="auto">
            <a:xfrm>
              <a:off x="556" y="2937"/>
              <a:ext cx="672" cy="336"/>
            </a:xfrm>
            <a:custGeom>
              <a:avLst/>
              <a:gdLst/>
              <a:ahLst/>
              <a:cxnLst>
                <a:cxn ang="0">
                  <a:pos x="216" y="0"/>
                </a:cxn>
                <a:cxn ang="0">
                  <a:pos x="72" y="288"/>
                </a:cxn>
                <a:cxn ang="0">
                  <a:pos x="648" y="288"/>
                </a:cxn>
                <a:cxn ang="0">
                  <a:pos x="552" y="0"/>
                </a:cxn>
              </a:cxnLst>
              <a:rect l="0" t="0" r="r" b="b"/>
              <a:pathLst>
                <a:path w="728" h="336">
                  <a:moveTo>
                    <a:pt x="216" y="0"/>
                  </a:moveTo>
                  <a:cubicBezTo>
                    <a:pt x="108" y="120"/>
                    <a:pt x="0" y="240"/>
                    <a:pt x="72" y="288"/>
                  </a:cubicBezTo>
                  <a:cubicBezTo>
                    <a:pt x="144" y="336"/>
                    <a:pt x="568" y="336"/>
                    <a:pt x="648" y="288"/>
                  </a:cubicBezTo>
                  <a:cubicBezTo>
                    <a:pt x="728" y="240"/>
                    <a:pt x="568" y="48"/>
                    <a:pt x="552" y="0"/>
                  </a:cubicBez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559120" name="Freeform 16"/>
            <p:cNvSpPr>
              <a:spLocks/>
            </p:cNvSpPr>
            <p:nvPr/>
          </p:nvSpPr>
          <p:spPr bwMode="auto">
            <a:xfrm rot="1137635">
              <a:off x="974" y="1321"/>
              <a:ext cx="361" cy="344"/>
            </a:xfrm>
            <a:custGeom>
              <a:avLst/>
              <a:gdLst/>
              <a:ahLst/>
              <a:cxnLst>
                <a:cxn ang="0">
                  <a:pos x="0" y="248"/>
                </a:cxn>
                <a:cxn ang="0">
                  <a:pos x="192" y="8"/>
                </a:cxn>
                <a:cxn ang="0">
                  <a:pos x="384" y="200"/>
                </a:cxn>
                <a:cxn ang="0">
                  <a:pos x="240" y="344"/>
                </a:cxn>
              </a:cxnLst>
              <a:rect l="0" t="0" r="r" b="b"/>
              <a:pathLst>
                <a:path w="392" h="344">
                  <a:moveTo>
                    <a:pt x="0" y="248"/>
                  </a:moveTo>
                  <a:cubicBezTo>
                    <a:pt x="64" y="132"/>
                    <a:pt x="128" y="16"/>
                    <a:pt x="192" y="8"/>
                  </a:cubicBezTo>
                  <a:cubicBezTo>
                    <a:pt x="256" y="0"/>
                    <a:pt x="376" y="144"/>
                    <a:pt x="384" y="200"/>
                  </a:cubicBezTo>
                  <a:cubicBezTo>
                    <a:pt x="392" y="256"/>
                    <a:pt x="264" y="320"/>
                    <a:pt x="240" y="344"/>
                  </a:cubicBez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559121" name="Freeform 17"/>
            <p:cNvSpPr>
              <a:spLocks/>
            </p:cNvSpPr>
            <p:nvPr/>
          </p:nvSpPr>
          <p:spPr bwMode="auto">
            <a:xfrm>
              <a:off x="949" y="1161"/>
              <a:ext cx="892" cy="1139"/>
            </a:xfrm>
            <a:custGeom>
              <a:avLst/>
              <a:gdLst/>
              <a:ahLst/>
              <a:cxnLst>
                <a:cxn ang="0">
                  <a:pos x="720" y="0"/>
                </a:cxn>
                <a:cxn ang="0">
                  <a:pos x="624" y="1824"/>
                </a:cxn>
                <a:cxn ang="0">
                  <a:pos x="0" y="2064"/>
                </a:cxn>
              </a:cxnLst>
              <a:rect l="0" t="0" r="r" b="b"/>
              <a:pathLst>
                <a:path w="744" h="2168">
                  <a:moveTo>
                    <a:pt x="720" y="0"/>
                  </a:moveTo>
                  <a:cubicBezTo>
                    <a:pt x="732" y="740"/>
                    <a:pt x="744" y="1480"/>
                    <a:pt x="624" y="1824"/>
                  </a:cubicBezTo>
                  <a:cubicBezTo>
                    <a:pt x="504" y="2168"/>
                    <a:pt x="104" y="2024"/>
                    <a:pt x="0" y="2064"/>
                  </a:cubicBez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oval" w="lg" len="lg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559122" name="Rectangle 18"/>
            <p:cNvSpPr>
              <a:spLocks noChangeArrowheads="1"/>
            </p:cNvSpPr>
            <p:nvPr/>
          </p:nvSpPr>
          <p:spPr bwMode="auto">
            <a:xfrm>
              <a:off x="1641" y="777"/>
              <a:ext cx="480" cy="38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59123" name="Text Box 19"/>
            <p:cNvSpPr txBox="1">
              <a:spLocks noChangeArrowheads="1"/>
            </p:cNvSpPr>
            <p:nvPr/>
          </p:nvSpPr>
          <p:spPr bwMode="auto">
            <a:xfrm>
              <a:off x="670" y="1529"/>
              <a:ext cx="446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2800" i="1">
                  <a:solidFill>
                    <a:srgbClr val="000000"/>
                  </a:solidFill>
                  <a:latin typeface="Times New Roman" pitchFamily="18" charset="0"/>
                </a:rPr>
                <a:t>z</a:t>
              </a:r>
              <a:r>
                <a:rPr lang="en-US" sz="2800" baseline="-25000">
                  <a:solidFill>
                    <a:srgbClr val="000000"/>
                  </a:solidFill>
                  <a:latin typeface="Times New Roman" pitchFamily="18" charset="0"/>
                </a:rPr>
                <a:t>1</a:t>
              </a:r>
              <a:endParaRPr lang="en-US" sz="2800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59124" name="Text Box 20"/>
            <p:cNvSpPr txBox="1">
              <a:spLocks noChangeArrowheads="1"/>
            </p:cNvSpPr>
            <p:nvPr/>
          </p:nvSpPr>
          <p:spPr bwMode="auto">
            <a:xfrm>
              <a:off x="683" y="2619"/>
              <a:ext cx="446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2800" i="1">
                  <a:solidFill>
                    <a:srgbClr val="000000"/>
                  </a:solidFill>
                  <a:latin typeface="Times New Roman" pitchFamily="18" charset="0"/>
                </a:rPr>
                <a:t>z</a:t>
              </a:r>
              <a:r>
                <a:rPr lang="en-US" sz="2800" baseline="-25000">
                  <a:solidFill>
                    <a:srgbClr val="000000"/>
                  </a:solidFill>
                  <a:latin typeface="Times New Roman" pitchFamily="18" charset="0"/>
                </a:rPr>
                <a:t>2</a:t>
              </a:r>
              <a:endParaRPr lang="en-US" sz="2800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59125" name="Text Box 21"/>
            <p:cNvSpPr txBox="1">
              <a:spLocks noChangeArrowheads="1"/>
            </p:cNvSpPr>
            <p:nvPr/>
          </p:nvSpPr>
          <p:spPr bwMode="auto">
            <a:xfrm>
              <a:off x="667" y="734"/>
              <a:ext cx="502" cy="327"/>
            </a:xfrm>
            <a:prstGeom prst="rect">
              <a:avLst/>
            </a:prstGeom>
            <a:noFill/>
            <a:ln w="3175" cap="rnd">
              <a:noFill/>
              <a:prstDash val="sysDot"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GB" sz="2800" i="1">
                  <a:latin typeface="Times New Roman" pitchFamily="18" charset="0"/>
                </a:rPr>
                <a:t>u</a:t>
              </a:r>
              <a:r>
                <a:rPr lang="en-GB" sz="2800" baseline="-25000">
                  <a:latin typeface="Times New Roman" pitchFamily="18" charset="0"/>
                </a:rPr>
                <a:t>1</a:t>
              </a:r>
              <a:endParaRPr lang="en-GB" sz="2800">
                <a:latin typeface="Times New Roman" pitchFamily="18" charset="0"/>
              </a:endParaRPr>
            </a:p>
          </p:txBody>
        </p:sp>
        <p:sp>
          <p:nvSpPr>
            <p:cNvPr id="559126" name="Text Box 22"/>
            <p:cNvSpPr txBox="1">
              <a:spLocks noChangeArrowheads="1"/>
            </p:cNvSpPr>
            <p:nvPr/>
          </p:nvSpPr>
          <p:spPr bwMode="auto">
            <a:xfrm>
              <a:off x="1277" y="1263"/>
              <a:ext cx="32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b="1">
                  <a:latin typeface="AvantGarde Bk BT" pitchFamily="34" charset="0"/>
                </a:rPr>
                <a:t>a</a:t>
              </a:r>
              <a:r>
                <a:rPr lang="en-GB" b="1" baseline="-25000">
                  <a:latin typeface="AvantGarde Bk BT" pitchFamily="34" charset="0"/>
                </a:rPr>
                <a:t>11</a:t>
              </a:r>
              <a:endParaRPr lang="en-US" b="1" baseline="-25000">
                <a:latin typeface="AvantGarde Bk BT" pitchFamily="34" charset="0"/>
              </a:endParaRPr>
            </a:p>
          </p:txBody>
        </p:sp>
        <p:sp>
          <p:nvSpPr>
            <p:cNvPr id="559127" name="Text Box 23"/>
            <p:cNvSpPr txBox="1">
              <a:spLocks noChangeArrowheads="1"/>
            </p:cNvSpPr>
            <p:nvPr/>
          </p:nvSpPr>
          <p:spPr bwMode="auto">
            <a:xfrm>
              <a:off x="344" y="3096"/>
              <a:ext cx="32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b="1">
                  <a:latin typeface="AvantGarde Bk BT" pitchFamily="34" charset="0"/>
                </a:rPr>
                <a:t>a</a:t>
              </a:r>
              <a:r>
                <a:rPr lang="en-GB" b="1" baseline="-25000">
                  <a:latin typeface="AvantGarde Bk BT" pitchFamily="34" charset="0"/>
                </a:rPr>
                <a:t>22</a:t>
              </a:r>
              <a:endParaRPr lang="en-US" b="1" baseline="-25000">
                <a:latin typeface="AvantGarde Bk BT" pitchFamily="34" charset="0"/>
              </a:endParaRPr>
            </a:p>
          </p:txBody>
        </p:sp>
        <p:sp>
          <p:nvSpPr>
            <p:cNvPr id="559128" name="Text Box 24"/>
            <p:cNvSpPr txBox="1">
              <a:spLocks noChangeArrowheads="1"/>
            </p:cNvSpPr>
            <p:nvPr/>
          </p:nvSpPr>
          <p:spPr bwMode="auto">
            <a:xfrm>
              <a:off x="1513" y="1324"/>
              <a:ext cx="1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GB"/>
            </a:p>
          </p:txBody>
        </p:sp>
        <p:sp>
          <p:nvSpPr>
            <p:cNvPr id="559129" name="Text Box 25"/>
            <p:cNvSpPr txBox="1">
              <a:spLocks noChangeArrowheads="1"/>
            </p:cNvSpPr>
            <p:nvPr/>
          </p:nvSpPr>
          <p:spPr bwMode="auto">
            <a:xfrm>
              <a:off x="658" y="1194"/>
              <a:ext cx="20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b="1">
                  <a:latin typeface="AvantGarde Bk BT" pitchFamily="34" charset="0"/>
                </a:rPr>
                <a:t>c</a:t>
              </a:r>
              <a:endParaRPr lang="en-US" b="1" baseline="-25000">
                <a:latin typeface="AvantGarde Bk BT" pitchFamily="34" charset="0"/>
              </a:endParaRPr>
            </a:p>
          </p:txBody>
        </p:sp>
        <p:sp>
          <p:nvSpPr>
            <p:cNvPr id="559130" name="Text Box 26"/>
            <p:cNvSpPr txBox="1">
              <a:spLocks noChangeArrowheads="1"/>
            </p:cNvSpPr>
            <p:nvPr/>
          </p:nvSpPr>
          <p:spPr bwMode="auto">
            <a:xfrm>
              <a:off x="509" y="1944"/>
              <a:ext cx="32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GB" b="1">
                  <a:latin typeface="AvantGarde Bk BT" pitchFamily="34" charset="0"/>
                </a:rPr>
                <a:t>a</a:t>
              </a:r>
              <a:r>
                <a:rPr lang="en-GB" b="1" baseline="-25000">
                  <a:latin typeface="AvantGarde Bk BT" pitchFamily="34" charset="0"/>
                </a:rPr>
                <a:t>12</a:t>
              </a:r>
              <a:endParaRPr lang="en-US" b="1" baseline="-25000">
                <a:latin typeface="AvantGarde Bk BT" pitchFamily="34" charset="0"/>
              </a:endParaRPr>
            </a:p>
          </p:txBody>
        </p:sp>
        <p:sp>
          <p:nvSpPr>
            <p:cNvPr id="559131" name="Text Box 27"/>
            <p:cNvSpPr txBox="1">
              <a:spLocks noChangeArrowheads="1"/>
            </p:cNvSpPr>
            <p:nvPr/>
          </p:nvSpPr>
          <p:spPr bwMode="auto">
            <a:xfrm>
              <a:off x="997" y="2337"/>
              <a:ext cx="32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b="1">
                  <a:latin typeface="AvantGarde Bk BT" pitchFamily="34" charset="0"/>
                </a:rPr>
                <a:t>a</a:t>
              </a:r>
              <a:r>
                <a:rPr lang="en-GB" b="1" baseline="-25000">
                  <a:latin typeface="AvantGarde Bk BT" pitchFamily="34" charset="0"/>
                </a:rPr>
                <a:t>21</a:t>
              </a:r>
              <a:endParaRPr lang="en-US" b="1" baseline="-25000">
                <a:latin typeface="AvantGarde Bk BT" pitchFamily="34" charset="0"/>
              </a:endParaRPr>
            </a:p>
          </p:txBody>
        </p:sp>
        <p:sp>
          <p:nvSpPr>
            <p:cNvPr id="559132" name="Text Box 28"/>
            <p:cNvSpPr txBox="1">
              <a:spLocks noChangeArrowheads="1"/>
            </p:cNvSpPr>
            <p:nvPr/>
          </p:nvSpPr>
          <p:spPr bwMode="auto">
            <a:xfrm>
              <a:off x="1757" y="1935"/>
              <a:ext cx="32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b="1">
                  <a:latin typeface="AvantGarde Bk BT" pitchFamily="34" charset="0"/>
                </a:rPr>
                <a:t>b</a:t>
              </a:r>
              <a:r>
                <a:rPr lang="en-GB" b="1" baseline="-25000">
                  <a:latin typeface="AvantGarde Bk BT" pitchFamily="34" charset="0"/>
                </a:rPr>
                <a:t>21</a:t>
              </a:r>
              <a:endParaRPr lang="en-US" b="1" baseline="-25000">
                <a:latin typeface="AvantGarde Bk BT" pitchFamily="34" charset="0"/>
              </a:endParaRPr>
            </a:p>
          </p:txBody>
        </p:sp>
        <p:sp>
          <p:nvSpPr>
            <p:cNvPr id="559133" name="AutoShape 29"/>
            <p:cNvSpPr>
              <a:spLocks noChangeArrowheads="1"/>
            </p:cNvSpPr>
            <p:nvPr/>
          </p:nvSpPr>
          <p:spPr bwMode="auto">
            <a:xfrm>
              <a:off x="218" y="672"/>
              <a:ext cx="2095" cy="2758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59134" name="Oval 30"/>
            <p:cNvSpPr>
              <a:spLocks noChangeArrowheads="1"/>
            </p:cNvSpPr>
            <p:nvPr/>
          </p:nvSpPr>
          <p:spPr bwMode="auto">
            <a:xfrm>
              <a:off x="698" y="2592"/>
              <a:ext cx="419" cy="39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59135" name="Oval 31"/>
            <p:cNvSpPr>
              <a:spLocks noChangeArrowheads="1"/>
            </p:cNvSpPr>
            <p:nvPr/>
          </p:nvSpPr>
          <p:spPr bwMode="auto">
            <a:xfrm>
              <a:off x="681" y="715"/>
              <a:ext cx="419" cy="39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59136" name="Oval 32"/>
            <p:cNvSpPr>
              <a:spLocks noChangeArrowheads="1"/>
            </p:cNvSpPr>
            <p:nvPr/>
          </p:nvSpPr>
          <p:spPr bwMode="auto">
            <a:xfrm>
              <a:off x="1649" y="776"/>
              <a:ext cx="419" cy="39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59137" name="Oval 33"/>
            <p:cNvSpPr>
              <a:spLocks noChangeArrowheads="1"/>
            </p:cNvSpPr>
            <p:nvPr/>
          </p:nvSpPr>
          <p:spPr bwMode="auto">
            <a:xfrm>
              <a:off x="680" y="1509"/>
              <a:ext cx="419" cy="39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59138" name="Line 34"/>
            <p:cNvSpPr>
              <a:spLocks noChangeShapeType="1"/>
            </p:cNvSpPr>
            <p:nvPr/>
          </p:nvSpPr>
          <p:spPr bwMode="auto">
            <a:xfrm>
              <a:off x="951" y="1894"/>
              <a:ext cx="0" cy="69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559139" name="Line 35"/>
            <p:cNvSpPr>
              <a:spLocks noChangeShapeType="1"/>
            </p:cNvSpPr>
            <p:nvPr/>
          </p:nvSpPr>
          <p:spPr bwMode="auto">
            <a:xfrm flipH="1" flipV="1">
              <a:off x="812" y="1911"/>
              <a:ext cx="8" cy="68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Opportunities</a:t>
            </a:r>
            <a:endParaRPr lang="en-GB" dirty="0"/>
          </a:p>
        </p:txBody>
      </p:sp>
      <p:pic>
        <p:nvPicPr>
          <p:cNvPr id="5816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3571876"/>
            <a:ext cx="5962650" cy="276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071538" y="1500174"/>
            <a:ext cx="1779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UCL </a:t>
            </a:r>
            <a:r>
              <a:rPr lang="en-GB" dirty="0" err="1" smtClean="0"/>
              <a:t>CoMPLEX</a:t>
            </a:r>
            <a:endParaRPr lang="en-GB" dirty="0"/>
          </a:p>
        </p:txBody>
      </p:sp>
      <p:cxnSp>
        <p:nvCxnSpPr>
          <p:cNvPr id="8" name="Straight Arrow Connector 7"/>
          <p:cNvCxnSpPr/>
          <p:nvPr/>
        </p:nvCxnSpPr>
        <p:spPr>
          <a:xfrm rot="16200000" flipH="1">
            <a:off x="1535885" y="2321711"/>
            <a:ext cx="1714512" cy="1071570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286380" y="1357298"/>
            <a:ext cx="208262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Computer Science</a:t>
            </a:r>
          </a:p>
          <a:p>
            <a:r>
              <a:rPr lang="en-GB" dirty="0" smtClean="0"/>
              <a:t>Engineering</a:t>
            </a:r>
          </a:p>
          <a:p>
            <a:r>
              <a:rPr lang="en-GB" dirty="0" smtClean="0"/>
              <a:t>Physics</a:t>
            </a:r>
          </a:p>
          <a:p>
            <a:r>
              <a:rPr lang="en-GB" dirty="0" smtClean="0"/>
              <a:t>Statistics</a:t>
            </a:r>
            <a:endParaRPr lang="en-GB" dirty="0"/>
          </a:p>
        </p:txBody>
      </p:sp>
      <p:cxnSp>
        <p:nvCxnSpPr>
          <p:cNvPr id="12" name="Straight Arrow Connector 11"/>
          <p:cNvCxnSpPr/>
          <p:nvPr/>
        </p:nvCxnSpPr>
        <p:spPr>
          <a:xfrm rot="5400000">
            <a:off x="5036347" y="2964653"/>
            <a:ext cx="1071570" cy="571504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11548</TotalTime>
  <Words>123</Words>
  <Application>Microsoft Office PowerPoint</Application>
  <PresentationFormat>On-screen Show (4:3)</PresentationFormat>
  <Paragraphs>70</Paragraphs>
  <Slides>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Default Design</vt:lpstr>
      <vt:lpstr>Equation</vt:lpstr>
      <vt:lpstr>Microsoft Equation 3.0</vt:lpstr>
      <vt:lpstr>Microsoft Photo Editor 3.0 Photo</vt:lpstr>
      <vt:lpstr>Slide 1</vt:lpstr>
      <vt:lpstr>Slide 2</vt:lpstr>
      <vt:lpstr>Slide 3</vt:lpstr>
      <vt:lpstr>  Dynamical Neural Network Model for fMRI</vt:lpstr>
      <vt:lpstr>Opportunities</vt:lpstr>
    </vt:vector>
  </TitlesOfParts>
  <Company>YNiC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Harrison</dc:creator>
  <cp:lastModifiedBy>wpenny</cp:lastModifiedBy>
  <cp:revision>642</cp:revision>
  <dcterms:created xsi:type="dcterms:W3CDTF">2007-05-02T10:08:53Z</dcterms:created>
  <dcterms:modified xsi:type="dcterms:W3CDTF">2010-01-22T14:13:00Z</dcterms:modified>
</cp:coreProperties>
</file>